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95" r:id="rId1"/>
  </p:sldMasterIdLst>
  <p:notesMasterIdLst>
    <p:notesMasterId r:id="rId13"/>
  </p:notesMasterIdLst>
  <p:sldIdLst>
    <p:sldId id="256" r:id="rId2"/>
    <p:sldId id="269" r:id="rId3"/>
    <p:sldId id="257" r:id="rId4"/>
    <p:sldId id="258" r:id="rId5"/>
    <p:sldId id="259" r:id="rId6"/>
    <p:sldId id="261" r:id="rId7"/>
    <p:sldId id="262" r:id="rId8"/>
    <p:sldId id="264" r:id="rId9"/>
    <p:sldId id="265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804" y="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13" d="100"/>
          <a:sy n="113" d="100"/>
        </p:scale>
        <p:origin x="-229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2B28F8-50F7-8248-9C22-DDC9102F4DED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8E048-9709-F54B-84CB-F92299190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83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8E048-9709-F54B-84CB-F922991906E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14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8E048-9709-F54B-84CB-F922991906E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14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8E048-9709-F54B-84CB-F922991906E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27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3AA0-746C-ED4F-99C8-73E94383E58F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4725329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3AA0-746C-ED4F-99C8-73E94383E58F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563A1-444F-1247-8A0D-B73C1EA04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3AA0-746C-ED4F-99C8-73E94383E58F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563A1-444F-1247-8A0D-B73C1EA04FE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3AA0-746C-ED4F-99C8-73E94383E58F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563A1-444F-1247-8A0D-B73C1EA04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3AA0-746C-ED4F-99C8-73E94383E58F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563A1-444F-1247-8A0D-B73C1EA04FE7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3AA0-746C-ED4F-99C8-73E94383E58F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563A1-444F-1247-8A0D-B73C1EA04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3AA0-746C-ED4F-99C8-73E94383E58F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563A1-444F-1247-8A0D-B73C1EA04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3AA0-746C-ED4F-99C8-73E94383E58F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3AA0-746C-ED4F-99C8-73E94383E58F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563A1-444F-1247-8A0D-B73C1EA04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3AA0-746C-ED4F-99C8-73E94383E58F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563A1-444F-1247-8A0D-B73C1EA04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3AA0-746C-ED4F-99C8-73E94383E58F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563A1-444F-1247-8A0D-B73C1EA04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DD83AA0-746C-ED4F-99C8-73E94383E58F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D8563A1-444F-1247-8A0D-B73C1EA04FE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3467" y="1387948"/>
            <a:ext cx="7876304" cy="2893178"/>
          </a:xfrm>
        </p:spPr>
        <p:txBody>
          <a:bodyPr/>
          <a:lstStyle/>
          <a:p>
            <a:pPr algn="ctr"/>
            <a:r>
              <a:rPr lang="en-US" sz="3800" dirty="0" smtClean="0">
                <a:latin typeface="Times"/>
                <a:cs typeface="Times"/>
              </a:rPr>
              <a:t>Energy-Efficient Communications Protocol for wireless </a:t>
            </a:r>
            <a:r>
              <a:rPr lang="en-US" sz="3800" dirty="0" err="1" smtClean="0">
                <a:latin typeface="Times"/>
                <a:cs typeface="Times"/>
              </a:rPr>
              <a:t>microsensor</a:t>
            </a:r>
            <a:r>
              <a:rPr lang="en-US" sz="3800" dirty="0" smtClean="0">
                <a:latin typeface="Times"/>
                <a:cs typeface="Times"/>
              </a:rPr>
              <a:t> networks</a:t>
            </a:r>
            <a:endParaRPr lang="en-US" sz="3800" dirty="0">
              <a:latin typeface="Times"/>
              <a:cs typeface="Time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6135" y="4662824"/>
            <a:ext cx="6400800" cy="153532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"/>
                <a:cs typeface="Times"/>
              </a:rPr>
              <a:t>W. </a:t>
            </a:r>
            <a:r>
              <a:rPr lang="en-US" dirty="0" err="1" smtClean="0">
                <a:latin typeface="Times"/>
                <a:cs typeface="Times"/>
              </a:rPr>
              <a:t>Heinzelman</a:t>
            </a:r>
            <a:r>
              <a:rPr lang="en-US" dirty="0" smtClean="0">
                <a:latin typeface="Times"/>
                <a:cs typeface="Times"/>
              </a:rPr>
              <a:t>, A. </a:t>
            </a:r>
            <a:r>
              <a:rPr lang="en-US" dirty="0" err="1" smtClean="0">
                <a:latin typeface="Times"/>
                <a:cs typeface="Times"/>
              </a:rPr>
              <a:t>Chandrakasan</a:t>
            </a:r>
            <a:r>
              <a:rPr lang="en-US" dirty="0" smtClean="0">
                <a:latin typeface="Times"/>
                <a:cs typeface="Times"/>
              </a:rPr>
              <a:t>, H. </a:t>
            </a:r>
            <a:r>
              <a:rPr lang="en-US" dirty="0" err="1" smtClean="0">
                <a:latin typeface="Times"/>
                <a:cs typeface="Times"/>
              </a:rPr>
              <a:t>Balakrishnan</a:t>
            </a:r>
            <a:r>
              <a:rPr lang="en-US" dirty="0" smtClean="0">
                <a:latin typeface="Times"/>
                <a:cs typeface="Times"/>
              </a:rPr>
              <a:t>, Published in 2000</a:t>
            </a:r>
            <a:endParaRPr lang="en-US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69430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Overview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Problem Description</a:t>
            </a:r>
          </a:p>
          <a:p>
            <a:r>
              <a:rPr lang="en-US" dirty="0" smtClean="0">
                <a:latin typeface="Times"/>
                <a:cs typeface="Times"/>
              </a:rPr>
              <a:t>Energy Models</a:t>
            </a:r>
          </a:p>
          <a:p>
            <a:r>
              <a:rPr lang="en-US" dirty="0" smtClean="0">
                <a:latin typeface="Times"/>
                <a:cs typeface="Times"/>
              </a:rPr>
              <a:t>Conventional Methods</a:t>
            </a:r>
          </a:p>
          <a:p>
            <a:r>
              <a:rPr lang="en-US" dirty="0" smtClean="0">
                <a:latin typeface="Times"/>
                <a:cs typeface="Times"/>
              </a:rPr>
              <a:t>LEACH Algorithm</a:t>
            </a:r>
          </a:p>
          <a:p>
            <a:r>
              <a:rPr lang="en-US" dirty="0" smtClean="0">
                <a:latin typeface="Times"/>
                <a:cs typeface="Times"/>
              </a:rPr>
              <a:t>Conclusions</a:t>
            </a:r>
            <a:endParaRPr lang="en-US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52498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Sensor Network </a:t>
            </a:r>
            <a:r>
              <a:rPr lang="en-US" dirty="0" err="1" smtClean="0">
                <a:latin typeface="Times"/>
                <a:cs typeface="Times"/>
              </a:rPr>
              <a:t>Reachback</a:t>
            </a:r>
            <a:r>
              <a:rPr lang="en-US" dirty="0" smtClean="0">
                <a:latin typeface="Times"/>
                <a:cs typeface="Times"/>
              </a:rPr>
              <a:t> Problem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"/>
                <a:cs typeface="Times"/>
              </a:rPr>
              <a:t>Sensor nodes distributed randomly (~U)</a:t>
            </a:r>
          </a:p>
          <a:p>
            <a:r>
              <a:rPr lang="en-US" dirty="0" smtClean="0">
                <a:latin typeface="Times"/>
                <a:cs typeface="Times"/>
              </a:rPr>
              <a:t>Homogenous, finite energy nodes</a:t>
            </a:r>
          </a:p>
          <a:p>
            <a:r>
              <a:rPr lang="en-US" dirty="0" smtClean="0">
                <a:latin typeface="Times"/>
                <a:cs typeface="Times"/>
              </a:rPr>
              <a:t>Distant processing station (Direct communication expensive)</a:t>
            </a:r>
          </a:p>
          <a:p>
            <a:r>
              <a:rPr lang="en-US" dirty="0">
                <a:latin typeface="Times"/>
                <a:cs typeface="Times"/>
              </a:rPr>
              <a:t>Sensor coordination </a:t>
            </a:r>
          </a:p>
          <a:p>
            <a:pPr lvl="1"/>
            <a:r>
              <a:rPr lang="en-US" dirty="0">
                <a:latin typeface="Times"/>
                <a:cs typeface="Times"/>
              </a:rPr>
              <a:t>Clustering</a:t>
            </a:r>
          </a:p>
          <a:p>
            <a:pPr lvl="1"/>
            <a:r>
              <a:rPr lang="en-US" dirty="0" smtClean="0">
                <a:latin typeface="Times"/>
                <a:cs typeface="Times"/>
              </a:rPr>
              <a:t>Preprocessing</a:t>
            </a:r>
          </a:p>
          <a:p>
            <a:endParaRPr lang="en-US" dirty="0" smtClean="0">
              <a:latin typeface="Times"/>
              <a:cs typeface="Times"/>
            </a:endParaRPr>
          </a:p>
          <a:p>
            <a:r>
              <a:rPr lang="en-US" dirty="0" smtClean="0">
                <a:latin typeface="Times"/>
                <a:cs typeface="Times"/>
              </a:rPr>
              <a:t>Goal</a:t>
            </a:r>
            <a:r>
              <a:rPr lang="en-US" dirty="0">
                <a:latin typeface="Times"/>
                <a:cs typeface="Times"/>
              </a:rPr>
              <a:t>: Maximize lifetime of the system</a:t>
            </a:r>
            <a:endParaRPr lang="en-US" dirty="0" smtClean="0">
              <a:latin typeface="Times"/>
              <a:cs typeface="Times"/>
            </a:endParaRPr>
          </a:p>
          <a:p>
            <a:pPr lvl="1"/>
            <a:r>
              <a:rPr lang="en-US" dirty="0">
                <a:latin typeface="Times"/>
                <a:cs typeface="Times"/>
              </a:rPr>
              <a:t>Detailed Energy </a:t>
            </a:r>
            <a:r>
              <a:rPr lang="en-US" dirty="0" smtClean="0">
                <a:latin typeface="Times"/>
                <a:cs typeface="Times"/>
              </a:rPr>
              <a:t>model</a:t>
            </a:r>
            <a:endParaRPr lang="en-US" dirty="0">
              <a:latin typeface="Times"/>
              <a:cs typeface="Times"/>
            </a:endParaRPr>
          </a:p>
          <a:p>
            <a:pPr marL="274320" lvl="1" indent="0">
              <a:buNone/>
            </a:pPr>
            <a:endParaRPr lang="en-US" dirty="0" smtClean="0">
              <a:latin typeface="Times"/>
              <a:cs typeface="Times"/>
            </a:endParaRPr>
          </a:p>
          <a:p>
            <a:pPr lvl="2"/>
            <a:endParaRPr lang="en-US" dirty="0">
              <a:latin typeface="Times"/>
              <a:cs typeface="Times"/>
            </a:endParaRPr>
          </a:p>
          <a:p>
            <a:endParaRPr lang="en-US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426654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Energy Model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789680" cy="1356360"/>
          </a:xfrm>
        </p:spPr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First-Order Model:</a:t>
            </a:r>
          </a:p>
          <a:p>
            <a:pPr lvl="1"/>
            <a:r>
              <a:rPr lang="en-US" dirty="0" err="1" smtClean="0">
                <a:latin typeface="Times"/>
                <a:cs typeface="Times"/>
              </a:rPr>
              <a:t>E</a:t>
            </a:r>
            <a:r>
              <a:rPr lang="en-US" baseline="-25000" dirty="0" err="1" smtClean="0">
                <a:latin typeface="Times"/>
                <a:cs typeface="Times"/>
              </a:rPr>
              <a:t>Tx</a:t>
            </a:r>
            <a:r>
              <a:rPr lang="en-US" dirty="0" smtClean="0">
                <a:latin typeface="Times"/>
                <a:cs typeface="Times"/>
              </a:rPr>
              <a:t>(</a:t>
            </a:r>
            <a:r>
              <a:rPr lang="en-US" i="1" dirty="0" smtClean="0">
                <a:latin typeface="Times"/>
                <a:cs typeface="Times"/>
              </a:rPr>
              <a:t>k</a:t>
            </a:r>
            <a:r>
              <a:rPr lang="en-US" dirty="0" smtClean="0">
                <a:latin typeface="Times"/>
                <a:cs typeface="Times"/>
              </a:rPr>
              <a:t>, </a:t>
            </a:r>
            <a:r>
              <a:rPr lang="en-US" i="1" dirty="0" smtClean="0">
                <a:latin typeface="Times"/>
                <a:cs typeface="Times"/>
              </a:rPr>
              <a:t>d</a:t>
            </a:r>
            <a:r>
              <a:rPr lang="en-US" dirty="0" smtClean="0">
                <a:latin typeface="Times"/>
                <a:cs typeface="Times"/>
              </a:rPr>
              <a:t>) = </a:t>
            </a:r>
            <a:r>
              <a:rPr lang="en-US" i="1" dirty="0" smtClean="0">
                <a:latin typeface="Times"/>
                <a:cs typeface="Times"/>
              </a:rPr>
              <a:t>k</a:t>
            </a:r>
            <a:r>
              <a:rPr lang="en-US" dirty="0" smtClean="0">
                <a:latin typeface="Times"/>
                <a:cs typeface="Times"/>
              </a:rPr>
              <a:t> (</a:t>
            </a:r>
            <a:r>
              <a:rPr lang="en-US" i="1" dirty="0" err="1" smtClean="0">
                <a:latin typeface="Times"/>
                <a:cs typeface="Times"/>
              </a:rPr>
              <a:t>E</a:t>
            </a:r>
            <a:r>
              <a:rPr lang="en-US" i="1" baseline="-25000" dirty="0" err="1" smtClean="0">
                <a:latin typeface="Times"/>
                <a:cs typeface="Times"/>
              </a:rPr>
              <a:t>elec</a:t>
            </a:r>
            <a:r>
              <a:rPr lang="en-US" dirty="0" smtClean="0">
                <a:latin typeface="Times"/>
                <a:cs typeface="Times"/>
              </a:rPr>
              <a:t> + </a:t>
            </a:r>
            <a:r>
              <a:rPr lang="en-US" i="1" dirty="0" smtClean="0">
                <a:latin typeface="Times"/>
                <a:cs typeface="Times"/>
              </a:rPr>
              <a:t>d</a:t>
            </a:r>
            <a:r>
              <a:rPr lang="en-US" baseline="30000" dirty="0" smtClean="0">
                <a:latin typeface="Times"/>
                <a:cs typeface="Times"/>
              </a:rPr>
              <a:t>2 </a:t>
            </a:r>
            <a:r>
              <a:rPr lang="en-US" dirty="0" err="1" smtClean="0">
                <a:latin typeface="Times"/>
                <a:cs typeface="Times"/>
              </a:rPr>
              <a:t>ε</a:t>
            </a:r>
            <a:r>
              <a:rPr lang="en-US" i="1" baseline="-25000" dirty="0" err="1" smtClean="0">
                <a:latin typeface="Times"/>
                <a:cs typeface="Times"/>
              </a:rPr>
              <a:t>amp</a:t>
            </a:r>
            <a:r>
              <a:rPr lang="en-US" dirty="0" smtClean="0">
                <a:latin typeface="Times"/>
                <a:cs typeface="Times"/>
              </a:rPr>
              <a:t>)</a:t>
            </a:r>
          </a:p>
          <a:p>
            <a:pPr lvl="1"/>
            <a:r>
              <a:rPr lang="en-US" dirty="0" err="1" smtClean="0">
                <a:latin typeface="Times"/>
                <a:cs typeface="Times"/>
              </a:rPr>
              <a:t>E</a:t>
            </a:r>
            <a:r>
              <a:rPr lang="en-US" baseline="-25000" dirty="0" err="1" smtClean="0">
                <a:latin typeface="Times"/>
                <a:cs typeface="Times"/>
              </a:rPr>
              <a:t>Rx</a:t>
            </a:r>
            <a:r>
              <a:rPr lang="en-US" dirty="0" smtClean="0">
                <a:latin typeface="Times"/>
                <a:cs typeface="Times"/>
              </a:rPr>
              <a:t>(</a:t>
            </a:r>
            <a:r>
              <a:rPr lang="en-US" i="1" dirty="0" smtClean="0">
                <a:latin typeface="Times"/>
                <a:cs typeface="Times"/>
              </a:rPr>
              <a:t>k</a:t>
            </a:r>
            <a:r>
              <a:rPr lang="en-US" dirty="0" smtClean="0">
                <a:latin typeface="Times"/>
                <a:cs typeface="Times"/>
              </a:rPr>
              <a:t>) = </a:t>
            </a:r>
            <a:r>
              <a:rPr lang="en-US" i="1" dirty="0" smtClean="0">
                <a:latin typeface="Times"/>
                <a:cs typeface="Times"/>
              </a:rPr>
              <a:t>k </a:t>
            </a:r>
            <a:r>
              <a:rPr lang="en-US" i="1" dirty="0" err="1" smtClean="0">
                <a:latin typeface="Times"/>
                <a:cs typeface="Times"/>
              </a:rPr>
              <a:t>E</a:t>
            </a:r>
            <a:r>
              <a:rPr lang="en-US" i="1" baseline="-25000" dirty="0" err="1" smtClean="0">
                <a:latin typeface="Times"/>
                <a:cs typeface="Times"/>
              </a:rPr>
              <a:t>elec</a:t>
            </a:r>
            <a:endParaRPr lang="en-US" i="1" baseline="-25000" dirty="0" smtClean="0">
              <a:latin typeface="Times"/>
              <a:cs typeface="Times"/>
            </a:endParaRPr>
          </a:p>
          <a:p>
            <a:pPr lvl="1"/>
            <a:endParaRPr lang="en-US" dirty="0" smtClean="0">
              <a:latin typeface="Times"/>
              <a:cs typeface="Times"/>
            </a:endParaRPr>
          </a:p>
          <a:p>
            <a:pPr marL="274320" lvl="1" indent="0">
              <a:buNone/>
            </a:pPr>
            <a:endParaRPr lang="en-US" i="1" baseline="-25000" dirty="0">
              <a:latin typeface="Times"/>
              <a:cs typeface="Time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2640" y="2956560"/>
            <a:ext cx="47244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 smtClean="0">
                <a:latin typeface="Times"/>
                <a:cs typeface="Times"/>
              </a:rPr>
              <a:t>k</a:t>
            </a:r>
            <a:r>
              <a:rPr lang="en-US" sz="1800" dirty="0" smtClean="0">
                <a:latin typeface="Times"/>
                <a:cs typeface="Times"/>
              </a:rPr>
              <a:t>	Number of bits/packet</a:t>
            </a:r>
          </a:p>
          <a:p>
            <a:pPr marL="0" indent="0">
              <a:buNone/>
            </a:pPr>
            <a:r>
              <a:rPr lang="en-US" sz="1800" i="1" dirty="0" smtClean="0">
                <a:latin typeface="Times"/>
                <a:cs typeface="Times"/>
              </a:rPr>
              <a:t>d	</a:t>
            </a:r>
            <a:r>
              <a:rPr lang="en-US" sz="1800" dirty="0" smtClean="0">
                <a:latin typeface="Times"/>
                <a:cs typeface="Times"/>
              </a:rPr>
              <a:t>Distance to destination</a:t>
            </a:r>
          </a:p>
          <a:p>
            <a:pPr marL="0" indent="0">
              <a:buNone/>
            </a:pPr>
            <a:r>
              <a:rPr lang="en-US" sz="1800" i="1" dirty="0" err="1" smtClean="0">
                <a:latin typeface="Times"/>
                <a:cs typeface="Times"/>
              </a:rPr>
              <a:t>E</a:t>
            </a:r>
            <a:r>
              <a:rPr lang="en-US" sz="1800" i="1" baseline="-25000" dirty="0" err="1" smtClean="0">
                <a:latin typeface="Times"/>
                <a:cs typeface="Times"/>
              </a:rPr>
              <a:t>elec</a:t>
            </a:r>
            <a:r>
              <a:rPr lang="en-US" sz="1800" i="1" baseline="-25000" dirty="0" smtClean="0">
                <a:latin typeface="Times"/>
                <a:cs typeface="Times"/>
              </a:rPr>
              <a:t>	</a:t>
            </a:r>
            <a:r>
              <a:rPr lang="en-US" sz="1800" dirty="0" smtClean="0">
                <a:latin typeface="Times"/>
                <a:cs typeface="Times"/>
              </a:rPr>
              <a:t>Circuit energy/bit</a:t>
            </a:r>
          </a:p>
          <a:p>
            <a:pPr marL="0" indent="0">
              <a:buNone/>
            </a:pPr>
            <a:r>
              <a:rPr lang="en-US" sz="1800" i="1" dirty="0" err="1" smtClean="0">
                <a:latin typeface="Times"/>
                <a:cs typeface="Times"/>
              </a:rPr>
              <a:t>ε</a:t>
            </a:r>
            <a:r>
              <a:rPr lang="en-US" sz="1800" i="1" baseline="-25000" dirty="0" err="1" smtClean="0">
                <a:latin typeface="Times"/>
                <a:cs typeface="Times"/>
              </a:rPr>
              <a:t>amp</a:t>
            </a:r>
            <a:r>
              <a:rPr lang="en-US" sz="1800" i="1" baseline="-25000" dirty="0" smtClean="0">
                <a:latin typeface="Times"/>
                <a:cs typeface="Times"/>
              </a:rPr>
              <a:t>	</a:t>
            </a:r>
            <a:r>
              <a:rPr lang="en-US" sz="1800" dirty="0" smtClean="0">
                <a:latin typeface="Times"/>
                <a:cs typeface="Times"/>
              </a:rPr>
              <a:t>Amplifier Energy</a:t>
            </a:r>
            <a:endParaRPr lang="en-US" sz="1800" i="1" dirty="0">
              <a:latin typeface="Times"/>
              <a:cs typeface="Times"/>
            </a:endParaRPr>
          </a:p>
          <a:p>
            <a:pPr marL="0" indent="0">
              <a:buNone/>
            </a:pPr>
            <a:endParaRPr lang="en-US" sz="1800" dirty="0" smtClean="0">
              <a:latin typeface="Times"/>
              <a:cs typeface="Times"/>
            </a:endParaRPr>
          </a:p>
          <a:p>
            <a:pPr lvl="1"/>
            <a:endParaRPr lang="en-US" sz="1800" dirty="0" smtClean="0">
              <a:latin typeface="Times"/>
              <a:cs typeface="Times"/>
            </a:endParaRPr>
          </a:p>
          <a:p>
            <a:pPr lvl="1"/>
            <a:endParaRPr lang="en-US" sz="1800" baseline="-25000" dirty="0">
              <a:latin typeface="Times"/>
              <a:cs typeface="Time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8480" y="4787900"/>
            <a:ext cx="7884160" cy="1275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Times"/>
                <a:cs typeface="Times"/>
              </a:rPr>
              <a:t>Parameter values chosen for Bluetooth specifications</a:t>
            </a:r>
          </a:p>
          <a:p>
            <a:pPr lvl="1"/>
            <a:r>
              <a:rPr lang="en-US" i="1" dirty="0" err="1" smtClean="0">
                <a:latin typeface="Times"/>
                <a:cs typeface="Times"/>
              </a:rPr>
              <a:t>E</a:t>
            </a:r>
            <a:r>
              <a:rPr lang="en-US" i="1" baseline="-25000" dirty="0" err="1" smtClean="0">
                <a:latin typeface="Times"/>
                <a:cs typeface="Times"/>
              </a:rPr>
              <a:t>elec</a:t>
            </a:r>
            <a:r>
              <a:rPr lang="en-US" dirty="0" smtClean="0">
                <a:latin typeface="Times"/>
                <a:cs typeface="Times"/>
              </a:rPr>
              <a:t> =</a:t>
            </a:r>
            <a:r>
              <a:rPr lang="en-US" i="1" dirty="0" smtClean="0">
                <a:latin typeface="Times"/>
                <a:cs typeface="Times"/>
              </a:rPr>
              <a:t> </a:t>
            </a:r>
            <a:r>
              <a:rPr lang="en-US" dirty="0" smtClean="0">
                <a:latin typeface="Times"/>
                <a:cs typeface="Times"/>
              </a:rPr>
              <a:t>50 </a:t>
            </a:r>
            <a:r>
              <a:rPr lang="en-US" dirty="0" err="1" smtClean="0">
                <a:latin typeface="Times"/>
                <a:cs typeface="Times"/>
              </a:rPr>
              <a:t>nJ</a:t>
            </a:r>
            <a:r>
              <a:rPr lang="en-US" dirty="0" smtClean="0">
                <a:latin typeface="Times"/>
                <a:cs typeface="Times"/>
              </a:rPr>
              <a:t>/bit</a:t>
            </a:r>
          </a:p>
          <a:p>
            <a:pPr lvl="1"/>
            <a:r>
              <a:rPr lang="en-US" i="1" dirty="0" err="1" smtClean="0">
                <a:latin typeface="Times"/>
                <a:cs typeface="Times"/>
              </a:rPr>
              <a:t>ε</a:t>
            </a:r>
            <a:r>
              <a:rPr lang="en-US" i="1" baseline="-25000" dirty="0" err="1" smtClean="0">
                <a:latin typeface="Times"/>
                <a:cs typeface="Times"/>
              </a:rPr>
              <a:t>amp</a:t>
            </a:r>
            <a:r>
              <a:rPr lang="en-US" dirty="0" smtClean="0">
                <a:latin typeface="Times"/>
                <a:cs typeface="Times"/>
              </a:rPr>
              <a:t> =</a:t>
            </a:r>
            <a:r>
              <a:rPr lang="en-US" i="1" dirty="0" smtClean="0">
                <a:latin typeface="Times"/>
                <a:cs typeface="Times"/>
              </a:rPr>
              <a:t> </a:t>
            </a:r>
            <a:r>
              <a:rPr lang="en-US" dirty="0" smtClean="0">
                <a:latin typeface="Times"/>
                <a:cs typeface="Times"/>
              </a:rPr>
              <a:t>100 </a:t>
            </a:r>
            <a:r>
              <a:rPr lang="en-US" dirty="0" err="1" smtClean="0">
                <a:latin typeface="Times"/>
                <a:cs typeface="Times"/>
              </a:rPr>
              <a:t>pJ</a:t>
            </a:r>
            <a:r>
              <a:rPr lang="en-US" dirty="0" smtClean="0">
                <a:latin typeface="Times"/>
                <a:cs typeface="Times"/>
              </a:rPr>
              <a:t>/bit/m</a:t>
            </a:r>
            <a:r>
              <a:rPr lang="en-US" baseline="30000" dirty="0" smtClean="0">
                <a:latin typeface="Times"/>
                <a:cs typeface="Times"/>
              </a:rPr>
              <a:t>2</a:t>
            </a:r>
            <a:endParaRPr lang="en-US" i="1" dirty="0">
              <a:latin typeface="Times"/>
              <a:cs typeface="Times"/>
            </a:endParaRPr>
          </a:p>
        </p:txBody>
      </p:sp>
      <p:pic>
        <p:nvPicPr>
          <p:cNvPr id="6" name="Picture 5" descr="Screen Shot 2014-03-07 at 9.20.5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880" y="914400"/>
            <a:ext cx="4671314" cy="352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0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Conventional Approaches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40766" cy="50038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>
                <a:latin typeface="Times"/>
                <a:cs typeface="Times"/>
              </a:rPr>
              <a:t>Direct Transmission: Every node communicates directly with processing station</a:t>
            </a:r>
          </a:p>
          <a:p>
            <a:r>
              <a:rPr lang="en-US" sz="2000" dirty="0" err="1" smtClean="0">
                <a:latin typeface="Times"/>
                <a:cs typeface="Times"/>
              </a:rPr>
              <a:t>Minumum</a:t>
            </a:r>
            <a:r>
              <a:rPr lang="en-US" sz="2000" dirty="0" smtClean="0">
                <a:latin typeface="Times"/>
                <a:cs typeface="Times"/>
              </a:rPr>
              <a:t> Transmit Energy (MTE): Multi-hop routing to minimize distances</a:t>
            </a:r>
          </a:p>
          <a:p>
            <a:endParaRPr lang="en-US" sz="2000" dirty="0">
              <a:latin typeface="Times"/>
              <a:cs typeface="Times"/>
            </a:endParaRPr>
          </a:p>
          <a:p>
            <a:endParaRPr lang="en-US" sz="2000" dirty="0" smtClean="0">
              <a:latin typeface="Times"/>
              <a:cs typeface="Times"/>
            </a:endParaRPr>
          </a:p>
          <a:p>
            <a:endParaRPr lang="en-US" sz="2000" dirty="0">
              <a:latin typeface="Times"/>
              <a:cs typeface="Times"/>
            </a:endParaRPr>
          </a:p>
          <a:p>
            <a:endParaRPr lang="en-US" sz="2000" dirty="0" smtClean="0">
              <a:latin typeface="Times"/>
              <a:cs typeface="Times"/>
            </a:endParaRPr>
          </a:p>
          <a:p>
            <a:endParaRPr lang="en-US" sz="2000" dirty="0">
              <a:latin typeface="Times"/>
              <a:cs typeface="Times"/>
            </a:endParaRPr>
          </a:p>
          <a:p>
            <a:endParaRPr lang="en-US" sz="2000" dirty="0" smtClean="0">
              <a:latin typeface="Times"/>
              <a:cs typeface="Times"/>
            </a:endParaRPr>
          </a:p>
          <a:p>
            <a:endParaRPr lang="en-US" sz="2000" dirty="0" smtClean="0">
              <a:latin typeface="Times"/>
              <a:cs typeface="Times"/>
            </a:endParaRPr>
          </a:p>
          <a:p>
            <a:endParaRPr lang="en-US" sz="2000" dirty="0">
              <a:latin typeface="Times"/>
              <a:cs typeface="Times"/>
            </a:endParaRPr>
          </a:p>
          <a:p>
            <a:r>
              <a:rPr lang="en-US" sz="2000" dirty="0" smtClean="0">
                <a:latin typeface="Times"/>
                <a:cs typeface="Times"/>
              </a:rPr>
              <a:t>Problem: Uneven energy burden</a:t>
            </a:r>
          </a:p>
          <a:p>
            <a:pPr lvl="1"/>
            <a:r>
              <a:rPr lang="en-US" sz="1600" dirty="0" smtClean="0">
                <a:latin typeface="Times"/>
                <a:cs typeface="Times"/>
              </a:rPr>
              <a:t>Leads to spatial death and poor sampling</a:t>
            </a:r>
          </a:p>
        </p:txBody>
      </p:sp>
      <p:pic>
        <p:nvPicPr>
          <p:cNvPr id="4" name="Picture 3" descr="Screen Shot 2014-03-07 at 9.27.1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966" y="1524000"/>
            <a:ext cx="3116799" cy="4953000"/>
          </a:xfrm>
          <a:prstGeom prst="rect">
            <a:avLst/>
          </a:prstGeom>
        </p:spPr>
      </p:pic>
      <p:pic>
        <p:nvPicPr>
          <p:cNvPr id="5" name="Picture 4" descr="Screen Shot 2014-03-07 at 9.24.43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231" y="3169920"/>
            <a:ext cx="3199575" cy="24841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52160" y="3769360"/>
            <a:ext cx="173736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"/>
                <a:cs typeface="Times"/>
              </a:rPr>
              <a:t>X-coordinate</a:t>
            </a:r>
            <a:endParaRPr lang="en-US" sz="1400" dirty="0">
              <a:latin typeface="Times"/>
              <a:cs typeface="Times"/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4318000" y="2468880"/>
            <a:ext cx="173736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"/>
                <a:cs typeface="Times"/>
              </a:rPr>
              <a:t>Y-coordinate</a:t>
            </a:r>
            <a:endParaRPr lang="en-US" sz="1400" dirty="0">
              <a:latin typeface="Times"/>
              <a:cs typeface="Times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4318000" y="5201920"/>
            <a:ext cx="173736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"/>
                <a:cs typeface="Times"/>
              </a:rPr>
              <a:t>Y-coordinate</a:t>
            </a:r>
            <a:endParaRPr lang="en-US" sz="1400" dirty="0">
              <a:latin typeface="Times"/>
              <a:cs typeface="Time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52160" y="6302791"/>
            <a:ext cx="173736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"/>
                <a:cs typeface="Times"/>
              </a:rPr>
              <a:t>X-coordinate</a:t>
            </a:r>
            <a:endParaRPr lang="en-US" sz="1400" dirty="0">
              <a:latin typeface="Times"/>
              <a:cs typeface="Time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10080" y="5540791"/>
            <a:ext cx="173736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"/>
                <a:cs typeface="Times"/>
              </a:rPr>
              <a:t>Time Step</a:t>
            </a:r>
            <a:endParaRPr lang="en-US" sz="1400" dirty="0">
              <a:latin typeface="Times"/>
              <a:cs typeface="Times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145551" y="4333240"/>
            <a:ext cx="212492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"/>
                <a:cs typeface="Times"/>
              </a:rPr>
              <a:t>Number of Nodes Alive</a:t>
            </a:r>
            <a:endParaRPr lang="en-US" sz="1400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17206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Clustering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756400" cy="4876800"/>
          </a:xfrm>
        </p:spPr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Hybrid of Direct and MTE strategies</a:t>
            </a:r>
          </a:p>
          <a:p>
            <a:pPr lvl="1"/>
            <a:r>
              <a:rPr lang="en-US" dirty="0" smtClean="0">
                <a:latin typeface="Times"/>
                <a:cs typeface="Times"/>
              </a:rPr>
              <a:t>Cluster head collects data from cluster (MTE)</a:t>
            </a:r>
          </a:p>
          <a:p>
            <a:pPr lvl="1"/>
            <a:r>
              <a:rPr lang="en-US" dirty="0" smtClean="0">
                <a:latin typeface="Times"/>
                <a:cs typeface="Times"/>
              </a:rPr>
              <a:t>Compresses data</a:t>
            </a:r>
          </a:p>
          <a:p>
            <a:pPr lvl="1"/>
            <a:r>
              <a:rPr lang="en-US" dirty="0" smtClean="0">
                <a:latin typeface="Times"/>
                <a:cs typeface="Times"/>
              </a:rPr>
              <a:t>Cluster head sends data to processing center (Direct)</a:t>
            </a:r>
          </a:p>
        </p:txBody>
      </p:sp>
      <p:pic>
        <p:nvPicPr>
          <p:cNvPr id="4" name="Picture 3" descr="Screen Shot 2014-03-07 at 9.33.0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75342"/>
            <a:ext cx="3647440" cy="2901658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185920" y="3575342"/>
            <a:ext cx="4500880" cy="1596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latin typeface="Times"/>
                <a:cs typeface="Times"/>
              </a:rPr>
              <a:t>However…</a:t>
            </a:r>
          </a:p>
          <a:p>
            <a:pPr marL="274320" lvl="1" indent="0">
              <a:buNone/>
            </a:pPr>
            <a:r>
              <a:rPr lang="en-US" dirty="0" smtClean="0">
                <a:latin typeface="Times"/>
                <a:cs typeface="Times"/>
              </a:rPr>
              <a:t>Static clustering inherits drawbacks:</a:t>
            </a:r>
          </a:p>
          <a:p>
            <a:pPr lvl="1"/>
            <a:r>
              <a:rPr lang="en-US" dirty="0" smtClean="0">
                <a:latin typeface="Times"/>
                <a:cs typeface="Times"/>
              </a:rPr>
              <a:t>Cluster heads die quickly</a:t>
            </a:r>
          </a:p>
          <a:p>
            <a:pPr lvl="1"/>
            <a:r>
              <a:rPr lang="en-US" dirty="0" smtClean="0">
                <a:latin typeface="Times"/>
                <a:cs typeface="Times"/>
              </a:rPr>
              <a:t>Lose entire clusters at a time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338320" y="5261902"/>
            <a:ext cx="4500880" cy="1215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latin typeface="Times"/>
                <a:cs typeface="Times"/>
              </a:rPr>
              <a:t>Low Energy Adaptive Clustering Hierarchy (LEACH)</a:t>
            </a:r>
          </a:p>
        </p:txBody>
      </p:sp>
    </p:spTree>
    <p:extLst>
      <p:ext uri="{BB962C8B-B14F-4D97-AF65-F5344CB8AC3E}">
        <p14:creationId xmlns:p14="http://schemas.microsoft.com/office/powerpoint/2010/main" val="135617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LEACH: Adaptive Clustering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94480" cy="234188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"/>
                <a:cs typeface="Times"/>
              </a:rPr>
              <a:t>Self Organizing Clusters</a:t>
            </a:r>
          </a:p>
          <a:p>
            <a:pPr lvl="1"/>
            <a:r>
              <a:rPr lang="en-US" dirty="0" smtClean="0">
                <a:latin typeface="Times"/>
                <a:cs typeface="Times"/>
              </a:rPr>
              <a:t>Nodes decide to become ‘cluster heads’ at each time step</a:t>
            </a:r>
            <a:endParaRPr lang="en-US" dirty="0">
              <a:latin typeface="Times"/>
              <a:cs typeface="Times"/>
            </a:endParaRPr>
          </a:p>
          <a:p>
            <a:r>
              <a:rPr lang="en-US" dirty="0" smtClean="0">
                <a:latin typeface="Times"/>
                <a:cs typeface="Times"/>
              </a:rPr>
              <a:t>Adaptive Clustering</a:t>
            </a:r>
          </a:p>
          <a:p>
            <a:pPr lvl="1"/>
            <a:r>
              <a:rPr lang="en-US" dirty="0" smtClean="0">
                <a:latin typeface="Times"/>
                <a:cs typeface="Times"/>
              </a:rPr>
              <a:t>Choice determined by time since last choice and remaining energy</a:t>
            </a:r>
          </a:p>
          <a:p>
            <a:pPr lvl="1"/>
            <a:endParaRPr lang="en-US" dirty="0" smtClean="0">
              <a:latin typeface="Times"/>
              <a:cs typeface="Times"/>
            </a:endParaRPr>
          </a:p>
          <a:p>
            <a:pPr marL="274320" lvl="1" indent="0">
              <a:buNone/>
            </a:pPr>
            <a:endParaRPr lang="en-US" dirty="0" smtClean="0">
              <a:latin typeface="Times"/>
              <a:cs typeface="Times"/>
            </a:endParaRPr>
          </a:p>
        </p:txBody>
      </p:sp>
      <p:pic>
        <p:nvPicPr>
          <p:cNvPr id="5" name="Picture 4" descr="Screen Shot 2014-03-07 at 9.47.5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103894"/>
            <a:ext cx="3261360" cy="687372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5105400"/>
            <a:ext cx="8229600" cy="82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buNone/>
            </a:pPr>
            <a:endParaRPr lang="en-US" dirty="0" smtClean="0">
              <a:latin typeface="Times"/>
              <a:cs typeface="Times"/>
            </a:endParaRPr>
          </a:p>
          <a:p>
            <a:pPr marL="274320" lvl="1" indent="0">
              <a:buFont typeface="Arial" pitchFamily="34" charset="0"/>
              <a:buNone/>
            </a:pPr>
            <a:endParaRPr lang="en-US" dirty="0" smtClean="0">
              <a:latin typeface="Times"/>
              <a:cs typeface="Time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4965960"/>
            <a:ext cx="4175760" cy="1668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 smtClean="0">
                <a:latin typeface="Times"/>
                <a:cs typeface="Times"/>
              </a:rPr>
              <a:t>P</a:t>
            </a:r>
            <a:r>
              <a:rPr lang="en-US" sz="1800" dirty="0" smtClean="0">
                <a:latin typeface="Times"/>
                <a:cs typeface="Times"/>
              </a:rPr>
              <a:t> – Desired percentage of cluster heads</a:t>
            </a:r>
          </a:p>
          <a:p>
            <a:pPr marL="0" indent="0">
              <a:buNone/>
            </a:pPr>
            <a:r>
              <a:rPr lang="en-US" sz="1800" i="1" dirty="0" smtClean="0">
                <a:latin typeface="Times"/>
                <a:cs typeface="Times"/>
              </a:rPr>
              <a:t>T(n)</a:t>
            </a:r>
            <a:r>
              <a:rPr lang="en-US" sz="1800" dirty="0" smtClean="0">
                <a:latin typeface="Times"/>
                <a:cs typeface="Times"/>
              </a:rPr>
              <a:t> – Decision threshold</a:t>
            </a:r>
          </a:p>
          <a:p>
            <a:pPr marL="0" indent="0">
              <a:buNone/>
            </a:pPr>
            <a:r>
              <a:rPr lang="en-US" sz="1800" i="1" dirty="0" smtClean="0">
                <a:latin typeface="Times"/>
                <a:cs typeface="Times"/>
              </a:rPr>
              <a:t>r – </a:t>
            </a:r>
            <a:r>
              <a:rPr lang="en-US" sz="1800" dirty="0" smtClean="0">
                <a:latin typeface="Times"/>
                <a:cs typeface="Times"/>
              </a:rPr>
              <a:t>current round</a:t>
            </a:r>
          </a:p>
          <a:p>
            <a:pPr marL="0" indent="0">
              <a:buNone/>
            </a:pPr>
            <a:r>
              <a:rPr lang="en-US" sz="1800" i="1" dirty="0" smtClean="0">
                <a:latin typeface="Times"/>
                <a:cs typeface="Times"/>
              </a:rPr>
              <a:t>G </a:t>
            </a:r>
            <a:r>
              <a:rPr lang="en-US" sz="1800" dirty="0" smtClean="0">
                <a:latin typeface="Times"/>
                <a:cs typeface="Times"/>
              </a:rPr>
              <a:t>– Set of nodes which have not been cluster heads in the last 1/P rounds</a:t>
            </a:r>
          </a:p>
          <a:p>
            <a:pPr marL="274320" lvl="1" indent="0">
              <a:buFont typeface="Arial" pitchFamily="34" charset="0"/>
              <a:buNone/>
            </a:pPr>
            <a:endParaRPr lang="en-US" dirty="0" smtClean="0">
              <a:latin typeface="Times"/>
              <a:cs typeface="Times"/>
            </a:endParaRPr>
          </a:p>
        </p:txBody>
      </p:sp>
      <p:pic>
        <p:nvPicPr>
          <p:cNvPr id="8" name="Picture 7" descr="Screen Shot 2014-03-07 at 9.55.5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014" y="3101043"/>
            <a:ext cx="3595506" cy="2827317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909830" y="2621280"/>
            <a:ext cx="4020810" cy="4797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latin typeface="Times"/>
                <a:cs typeface="Times"/>
              </a:rPr>
              <a:t>Optimal </a:t>
            </a:r>
            <a:r>
              <a:rPr lang="en-US" i="1" dirty="0" smtClean="0">
                <a:latin typeface="Times"/>
                <a:cs typeface="Times"/>
              </a:rPr>
              <a:t>P</a:t>
            </a:r>
            <a:r>
              <a:rPr lang="en-US" dirty="0">
                <a:latin typeface="Times"/>
                <a:cs typeface="Times"/>
              </a:rPr>
              <a:t> </a:t>
            </a:r>
            <a:r>
              <a:rPr lang="en-US" dirty="0" smtClean="0">
                <a:latin typeface="Times"/>
                <a:cs typeface="Times"/>
              </a:rPr>
              <a:t>depends on topology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4108976" y="4092695"/>
            <a:ext cx="212492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"/>
                <a:cs typeface="Times"/>
              </a:rPr>
              <a:t>Normalized Energy Dissipation</a:t>
            </a:r>
            <a:endParaRPr lang="en-US" sz="1400" dirty="0">
              <a:latin typeface="Times"/>
              <a:cs typeface="Time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44160" y="5810031"/>
            <a:ext cx="351536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"/>
                <a:cs typeface="Times"/>
              </a:rPr>
              <a:t>Percent of nodes that are cluster heads</a:t>
            </a:r>
            <a:endParaRPr lang="en-US" sz="1400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85326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LEACH: Algorithm 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136640" cy="4876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"/>
                <a:cs typeface="Times"/>
              </a:rPr>
              <a:t>Advertise</a:t>
            </a:r>
            <a:endParaRPr lang="en-US" sz="1600" dirty="0" smtClean="0">
              <a:latin typeface="Times"/>
              <a:cs typeface="Times"/>
            </a:endParaRPr>
          </a:p>
          <a:p>
            <a:pPr lvl="1"/>
            <a:r>
              <a:rPr lang="en-US" dirty="0" smtClean="0">
                <a:latin typeface="Times"/>
                <a:cs typeface="Times"/>
              </a:rPr>
              <a:t>Compare random variable ~U[0,1] to T(n)</a:t>
            </a:r>
          </a:p>
          <a:p>
            <a:r>
              <a:rPr lang="en-US" dirty="0" smtClean="0">
                <a:latin typeface="Times"/>
                <a:cs typeface="Times"/>
              </a:rPr>
              <a:t>Set-up</a:t>
            </a:r>
            <a:endParaRPr lang="en-US" sz="1600" dirty="0" smtClean="0">
              <a:latin typeface="Times"/>
              <a:cs typeface="Times"/>
            </a:endParaRPr>
          </a:p>
          <a:p>
            <a:pPr lvl="1"/>
            <a:r>
              <a:rPr lang="en-US" dirty="0" smtClean="0">
                <a:latin typeface="Times"/>
                <a:cs typeface="Times"/>
              </a:rPr>
              <a:t>Use RSS to determine which cluster to join</a:t>
            </a:r>
          </a:p>
          <a:p>
            <a:r>
              <a:rPr lang="en-US" dirty="0" smtClean="0">
                <a:latin typeface="Times"/>
                <a:cs typeface="Times"/>
              </a:rPr>
              <a:t>Schedule</a:t>
            </a:r>
            <a:endParaRPr lang="en-US" sz="1600" dirty="0" smtClean="0">
              <a:latin typeface="Times"/>
              <a:cs typeface="Times"/>
            </a:endParaRPr>
          </a:p>
          <a:p>
            <a:pPr lvl="1"/>
            <a:r>
              <a:rPr lang="en-US" dirty="0" smtClean="0">
                <a:latin typeface="Times"/>
                <a:cs typeface="Times"/>
              </a:rPr>
              <a:t>Cluster head sends TDMA schedule</a:t>
            </a:r>
          </a:p>
          <a:p>
            <a:r>
              <a:rPr lang="en-US" dirty="0" smtClean="0">
                <a:latin typeface="Times"/>
                <a:cs typeface="Times"/>
              </a:rPr>
              <a:t>Data Transmission</a:t>
            </a:r>
            <a:endParaRPr lang="en-US" sz="1600" dirty="0" smtClean="0">
              <a:latin typeface="Times"/>
              <a:cs typeface="Times"/>
            </a:endParaRPr>
          </a:p>
          <a:p>
            <a:pPr lvl="1"/>
            <a:r>
              <a:rPr lang="en-US" dirty="0" smtClean="0">
                <a:latin typeface="Times"/>
                <a:cs typeface="Times"/>
              </a:rPr>
              <a:t>Nodes send raw data to cluster head </a:t>
            </a:r>
          </a:p>
          <a:p>
            <a:pPr lvl="1"/>
            <a:r>
              <a:rPr lang="en-US" dirty="0" smtClean="0">
                <a:latin typeface="Times"/>
                <a:cs typeface="Times"/>
              </a:rPr>
              <a:t>Cluster head compresses data </a:t>
            </a:r>
          </a:p>
          <a:p>
            <a:pPr lvl="1"/>
            <a:r>
              <a:rPr lang="en-US" dirty="0" smtClean="0">
                <a:latin typeface="Times"/>
                <a:cs typeface="Times"/>
              </a:rPr>
              <a:t>Compressed data sent to processing station</a:t>
            </a:r>
            <a:endParaRPr lang="en-US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99318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5159615" cy="2194560"/>
          </a:xfrm>
        </p:spPr>
        <p:txBody>
          <a:bodyPr>
            <a:normAutofit fontScale="85000" lnSpcReduction="20000"/>
          </a:bodyPr>
          <a:lstStyle/>
          <a:p>
            <a:r>
              <a:rPr lang="en-US" sz="2000" i="1" dirty="0" smtClean="0">
                <a:latin typeface="Times"/>
                <a:cs typeface="Times"/>
              </a:rPr>
              <a:t>P</a:t>
            </a:r>
            <a:r>
              <a:rPr lang="en-US" sz="2000" dirty="0" smtClean="0">
                <a:latin typeface="Times"/>
                <a:cs typeface="Times"/>
              </a:rPr>
              <a:t> = 5%, </a:t>
            </a:r>
            <a:r>
              <a:rPr lang="en-US" sz="2000" i="1" dirty="0" smtClean="0">
                <a:latin typeface="Times"/>
                <a:cs typeface="Times"/>
              </a:rPr>
              <a:t>k</a:t>
            </a:r>
            <a:r>
              <a:rPr lang="en-US" sz="2000" dirty="0" smtClean="0">
                <a:latin typeface="Times"/>
                <a:cs typeface="Times"/>
              </a:rPr>
              <a:t> = 2000</a:t>
            </a:r>
          </a:p>
          <a:p>
            <a:r>
              <a:rPr lang="en-US" sz="2000" dirty="0" smtClean="0">
                <a:latin typeface="Times"/>
                <a:cs typeface="Times"/>
              </a:rPr>
              <a:t>Life energy: 0.5J, </a:t>
            </a:r>
          </a:p>
          <a:p>
            <a:r>
              <a:rPr lang="en-US" sz="2000" dirty="0" smtClean="0">
                <a:latin typeface="Times"/>
                <a:cs typeface="Times"/>
              </a:rPr>
              <a:t>Compression: 5nJ/bit/packet</a:t>
            </a:r>
          </a:p>
          <a:p>
            <a:endParaRPr lang="en-US" sz="2000" dirty="0" smtClean="0">
              <a:latin typeface="Times"/>
              <a:cs typeface="Times"/>
            </a:endParaRPr>
          </a:p>
          <a:p>
            <a:r>
              <a:rPr lang="en-US" sz="2000" dirty="0" smtClean="0">
                <a:latin typeface="Times"/>
                <a:cs typeface="Times"/>
              </a:rPr>
              <a:t>Random node death</a:t>
            </a:r>
          </a:p>
          <a:p>
            <a:r>
              <a:rPr lang="en-US" sz="2000" dirty="0" smtClean="0">
                <a:latin typeface="Times"/>
                <a:cs typeface="Times"/>
              </a:rPr>
              <a:t>Improves lifetime</a:t>
            </a:r>
          </a:p>
          <a:p>
            <a:pPr lvl="1"/>
            <a:r>
              <a:rPr lang="en-US" sz="1600" dirty="0" smtClean="0">
                <a:latin typeface="Times"/>
                <a:cs typeface="Times"/>
              </a:rPr>
              <a:t>8x Direct</a:t>
            </a:r>
          </a:p>
          <a:p>
            <a:pPr lvl="1"/>
            <a:r>
              <a:rPr lang="en-US" sz="1600" dirty="0" smtClean="0">
                <a:latin typeface="Times"/>
                <a:cs typeface="Times"/>
              </a:rPr>
              <a:t>6x MTE</a:t>
            </a:r>
            <a:endParaRPr lang="en-US" sz="1600" dirty="0">
              <a:latin typeface="Times"/>
              <a:cs typeface="Times"/>
            </a:endParaRPr>
          </a:p>
          <a:p>
            <a:endParaRPr lang="en-US" sz="1600" dirty="0">
              <a:latin typeface="Times"/>
              <a:cs typeface="Times"/>
            </a:endParaRPr>
          </a:p>
        </p:txBody>
      </p:sp>
      <p:pic>
        <p:nvPicPr>
          <p:cNvPr id="4" name="Picture 3" descr="Screen Shot 2014-03-07 at 10.04.2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155" y="3695712"/>
            <a:ext cx="3424646" cy="2718288"/>
          </a:xfrm>
          <a:prstGeom prst="rect">
            <a:avLst/>
          </a:prstGeom>
        </p:spPr>
      </p:pic>
      <p:pic>
        <p:nvPicPr>
          <p:cNvPr id="5" name="Picture 4" descr="Screen Shot 2014-03-07 at 10.04.4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644912"/>
            <a:ext cx="3444240" cy="2718288"/>
          </a:xfrm>
          <a:prstGeom prst="rect">
            <a:avLst/>
          </a:prstGeom>
        </p:spPr>
      </p:pic>
      <p:pic>
        <p:nvPicPr>
          <p:cNvPr id="7" name="Picture 6" descr="Screen Shot 2014-03-07 at 10.04.39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875" y="955040"/>
            <a:ext cx="3444925" cy="26898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60680"/>
            <a:ext cx="8229600" cy="726440"/>
          </a:xfrm>
        </p:spPr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LEACH: Improves Network Lifetime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56960" y="3480863"/>
            <a:ext cx="173736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"/>
                <a:cs typeface="Times"/>
              </a:rPr>
              <a:t>Time Step</a:t>
            </a:r>
            <a:endParaRPr lang="en-US" sz="1400" dirty="0">
              <a:latin typeface="Times"/>
              <a:cs typeface="Time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55360" y="6270271"/>
            <a:ext cx="192024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"/>
                <a:cs typeface="Times"/>
              </a:rPr>
              <a:t>Network diameter (m)</a:t>
            </a:r>
            <a:endParaRPr lang="en-US" sz="1400" dirty="0">
              <a:latin typeface="Times"/>
              <a:cs typeface="Time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1600" y="6249951"/>
            <a:ext cx="173736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"/>
                <a:cs typeface="Times"/>
              </a:rPr>
              <a:t>X-coordinate</a:t>
            </a:r>
            <a:endParaRPr lang="en-US" sz="1400" dirty="0">
              <a:latin typeface="Times"/>
              <a:cs typeface="Times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4227670" y="1947436"/>
            <a:ext cx="202840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"/>
                <a:cs typeface="Times"/>
              </a:rPr>
              <a:t>Number of nodes alive</a:t>
            </a:r>
            <a:endParaRPr lang="en-US" sz="1400" dirty="0">
              <a:latin typeface="Times"/>
              <a:cs typeface="Times"/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4030051" y="4865406"/>
            <a:ext cx="246131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"/>
                <a:cs typeface="Times"/>
              </a:rPr>
              <a:t>Total Energy Dissipated (J)</a:t>
            </a:r>
            <a:endParaRPr lang="en-US" sz="1400" dirty="0">
              <a:latin typeface="Times"/>
              <a:cs typeface="Times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409378" y="4775200"/>
            <a:ext cx="173736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"/>
                <a:cs typeface="Times"/>
              </a:rPr>
              <a:t>Y-coordinate</a:t>
            </a:r>
            <a:endParaRPr lang="en-US" sz="1400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92827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LEACH: Issues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Poor performance in very dense networks </a:t>
            </a:r>
          </a:p>
          <a:p>
            <a:endParaRPr lang="en-US" dirty="0">
              <a:latin typeface="Times"/>
              <a:cs typeface="Times"/>
            </a:endParaRPr>
          </a:p>
          <a:p>
            <a:r>
              <a:rPr lang="en-US" dirty="0" smtClean="0">
                <a:latin typeface="Times"/>
                <a:cs typeface="Times"/>
              </a:rPr>
              <a:t>Not guaranteed to have valid schedules</a:t>
            </a:r>
          </a:p>
          <a:p>
            <a:pPr lvl="1"/>
            <a:r>
              <a:rPr lang="en-US" dirty="0" smtClean="0">
                <a:latin typeface="Times"/>
                <a:cs typeface="Times"/>
              </a:rPr>
              <a:t>Overloading one cluster head</a:t>
            </a:r>
          </a:p>
          <a:p>
            <a:pPr lvl="1"/>
            <a:endParaRPr lang="en-US" dirty="0">
              <a:latin typeface="Times"/>
              <a:cs typeface="Times"/>
            </a:endParaRPr>
          </a:p>
          <a:p>
            <a:r>
              <a:rPr lang="en-US" dirty="0" smtClean="0">
                <a:latin typeface="Times"/>
                <a:cs typeface="Times"/>
              </a:rPr>
              <a:t>Old Multi-access techniques</a:t>
            </a:r>
          </a:p>
          <a:p>
            <a:pPr lvl="1"/>
            <a:r>
              <a:rPr lang="en-US" dirty="0" smtClean="0">
                <a:latin typeface="Times"/>
                <a:cs typeface="Times"/>
              </a:rPr>
              <a:t>CSMA, TDMA</a:t>
            </a:r>
          </a:p>
        </p:txBody>
      </p:sp>
    </p:spTree>
    <p:extLst>
      <p:ext uri="{BB962C8B-B14F-4D97-AF65-F5344CB8AC3E}">
        <p14:creationId xmlns:p14="http://schemas.microsoft.com/office/powerpoint/2010/main" val="310576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Conclusions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Detailed model uncovers new challenges</a:t>
            </a:r>
          </a:p>
          <a:p>
            <a:r>
              <a:rPr lang="en-US" dirty="0" smtClean="0">
                <a:latin typeface="Times"/>
                <a:cs typeface="Times"/>
              </a:rPr>
              <a:t>Adaptive approach for energy balancing</a:t>
            </a:r>
          </a:p>
          <a:p>
            <a:r>
              <a:rPr lang="en-US" dirty="0" smtClean="0">
                <a:latin typeface="Times"/>
                <a:cs typeface="Times"/>
              </a:rPr>
              <a:t>Significant improvement in lifetime</a:t>
            </a:r>
          </a:p>
          <a:p>
            <a:r>
              <a:rPr lang="en-US" dirty="0" smtClean="0">
                <a:latin typeface="Times"/>
                <a:cs typeface="Times"/>
              </a:rPr>
              <a:t>Paved the way for many other projects</a:t>
            </a:r>
            <a:endParaRPr lang="en-US" dirty="0">
              <a:latin typeface="Times"/>
              <a:cs typeface="Times"/>
            </a:endParaRPr>
          </a:p>
          <a:p>
            <a:endParaRPr lang="en-US" dirty="0" smtClean="0">
              <a:latin typeface="Times"/>
              <a:cs typeface="Times"/>
            </a:endParaRPr>
          </a:p>
          <a:p>
            <a:endParaRPr lang="en-US" dirty="0" smtClean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7418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133</TotalTime>
  <Words>428</Words>
  <Application>Microsoft Office PowerPoint</Application>
  <PresentationFormat>On-screen Show (4:3)</PresentationFormat>
  <Paragraphs>114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Clarity</vt:lpstr>
      <vt:lpstr>Energy-Efficient Communications Protocol for wireless microsensor networks</vt:lpstr>
      <vt:lpstr>Overview</vt:lpstr>
      <vt:lpstr>Sensor Network Reachback Problem</vt:lpstr>
      <vt:lpstr>Energy Model</vt:lpstr>
      <vt:lpstr>Conventional Approaches</vt:lpstr>
      <vt:lpstr>Clustering</vt:lpstr>
      <vt:lpstr>LEACH: Adaptive Clustering</vt:lpstr>
      <vt:lpstr>LEACH: Algorithm </vt:lpstr>
      <vt:lpstr>LEACH: Improves Network Lifetime</vt:lpstr>
      <vt:lpstr>LEACH: Issues</vt:lpstr>
      <vt:lpstr>Conclusions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Energy-Efficient Communications Protocol for wireless microsensor networks</dc:title>
  <dc:creator>Academic Computing Services</dc:creator>
  <cp:lastModifiedBy>Andrea</cp:lastModifiedBy>
  <cp:revision>46</cp:revision>
  <dcterms:created xsi:type="dcterms:W3CDTF">2014-03-07T16:42:22Z</dcterms:created>
  <dcterms:modified xsi:type="dcterms:W3CDTF">2014-03-10T14:36:42Z</dcterms:modified>
</cp:coreProperties>
</file>