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74" r:id="rId2"/>
    <p:sldMasterId id="2147483686" r:id="rId3"/>
    <p:sldMasterId id="2147483698" r:id="rId4"/>
  </p:sldMasterIdLst>
  <p:notesMasterIdLst>
    <p:notesMasterId r:id="rId74"/>
  </p:notesMasterIdLst>
  <p:handoutMasterIdLst>
    <p:handoutMasterId r:id="rId75"/>
  </p:handoutMasterIdLst>
  <p:sldIdLst>
    <p:sldId id="264" r:id="rId5"/>
    <p:sldId id="525" r:id="rId6"/>
    <p:sldId id="515" r:id="rId7"/>
    <p:sldId id="396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04" r:id="rId16"/>
    <p:sldId id="405" r:id="rId17"/>
    <p:sldId id="406" r:id="rId18"/>
    <p:sldId id="407" r:id="rId19"/>
    <p:sldId id="408" r:id="rId20"/>
    <p:sldId id="409" r:id="rId21"/>
    <p:sldId id="416" r:id="rId22"/>
    <p:sldId id="410" r:id="rId23"/>
    <p:sldId id="411" r:id="rId24"/>
    <p:sldId id="412" r:id="rId25"/>
    <p:sldId id="413" r:id="rId26"/>
    <p:sldId id="414" r:id="rId27"/>
    <p:sldId id="415" r:id="rId28"/>
    <p:sldId id="516" r:id="rId29"/>
    <p:sldId id="418" r:id="rId30"/>
    <p:sldId id="426" r:id="rId31"/>
    <p:sldId id="427" r:id="rId32"/>
    <p:sldId id="526" r:id="rId33"/>
    <p:sldId id="527" r:id="rId34"/>
    <p:sldId id="537" r:id="rId35"/>
    <p:sldId id="528" r:id="rId36"/>
    <p:sldId id="529" r:id="rId37"/>
    <p:sldId id="530" r:id="rId38"/>
    <p:sldId id="531" r:id="rId39"/>
    <p:sldId id="532" r:id="rId40"/>
    <p:sldId id="533" r:id="rId41"/>
    <p:sldId id="534" r:id="rId42"/>
    <p:sldId id="535" r:id="rId43"/>
    <p:sldId id="538" r:id="rId44"/>
    <p:sldId id="555" r:id="rId45"/>
    <p:sldId id="539" r:id="rId46"/>
    <p:sldId id="563" r:id="rId47"/>
    <p:sldId id="564" r:id="rId48"/>
    <p:sldId id="565" r:id="rId49"/>
    <p:sldId id="567" r:id="rId50"/>
    <p:sldId id="570" r:id="rId51"/>
    <p:sldId id="569" r:id="rId52"/>
    <p:sldId id="553" r:id="rId53"/>
    <p:sldId id="554" r:id="rId54"/>
    <p:sldId id="542" r:id="rId55"/>
    <p:sldId id="543" r:id="rId56"/>
    <p:sldId id="556" r:id="rId57"/>
    <p:sldId id="557" r:id="rId58"/>
    <p:sldId id="558" r:id="rId59"/>
    <p:sldId id="559" r:id="rId60"/>
    <p:sldId id="560" r:id="rId61"/>
    <p:sldId id="561" r:id="rId62"/>
    <p:sldId id="562" r:id="rId63"/>
    <p:sldId id="544" r:id="rId64"/>
    <p:sldId id="545" r:id="rId65"/>
    <p:sldId id="546" r:id="rId66"/>
    <p:sldId id="547" r:id="rId67"/>
    <p:sldId id="548" r:id="rId68"/>
    <p:sldId id="549" r:id="rId69"/>
    <p:sldId id="550" r:id="rId70"/>
    <p:sldId id="551" r:id="rId71"/>
    <p:sldId id="552" r:id="rId72"/>
    <p:sldId id="514" r:id="rId7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CC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87"/>
    <p:restoredTop sz="90944" autoAdjust="0"/>
  </p:normalViewPr>
  <p:slideViewPr>
    <p:cSldViewPr snapToGrid="0">
      <p:cViewPr>
        <p:scale>
          <a:sx n="50" d="100"/>
          <a:sy n="50" d="100"/>
        </p:scale>
        <p:origin x="-898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7C20906-7908-4BDB-9AB1-C861F9EE5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69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t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87388"/>
            <a:ext cx="4681537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427538"/>
            <a:ext cx="5194300" cy="419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5075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b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55075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B32A07D1-9598-48F0-8015-F41F8F090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97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Lecture 3 ended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2A07D1-9598-48F0-8015-F41F8F0900C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79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9E060D6-5DAB-450A-8ABE-397A445A4DD2}" type="slidenum">
              <a:rPr lang="en-US" altLang="en-US" sz="1200">
                <a:solidFill>
                  <a:prstClr val="black"/>
                </a:solidFill>
              </a:rPr>
              <a:pPr/>
              <a:t>32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90625" y="703263"/>
            <a:ext cx="4630738" cy="3473450"/>
          </a:xfrm>
          <a:ln w="12700" cap="flat"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8013"/>
            <a:ext cx="5143500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85" tIns="45283" rIns="92185" bIns="45283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/>
              <a:pPr>
                <a:defRPr/>
              </a:pPr>
              <a:t>45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52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67" indent="-228567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751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2A07D1-9598-48F0-8015-F41F8F0900CA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3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725C8-184F-4943-9AF1-051F783AE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1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1C8D9-65D2-41B5-8E54-7EA8DBC5D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0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CBD4B-93C6-46C1-9C0F-35256369D3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8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1E8DB-333E-4F26-8891-2347AF509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8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16AC4-2ABD-4F0B-BAEB-6CDF841C3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62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23F63-B792-4188-91EA-ACF574D8C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59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ABF9E-4017-4383-AA7D-8327C6A3E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9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0C49F-D5B5-4DB5-BFC0-F9F13019C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62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026EA-D756-42E3-8CAE-306F8C7C8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16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E944E-B1F9-4626-8741-CA1CBB15E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5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FEF81-7CFE-4EC6-9756-5F377D8D2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67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7848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38420-4AD2-4A39-8B66-109782F72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12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30007-53B4-46F1-AB89-1994DE69E65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39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127ED-5AB7-409F-8819-62C4DF1DD1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87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EAEF3-B274-4E95-8F4D-03C17EE5FF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7303E-96E7-4066-9E36-96F77D86FA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76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69B1F-0008-43C9-875B-E07DC2091F4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282AA-B897-40CE-9657-651179156F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33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F0AB2-951A-449D-AB55-7E9C4595D6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0826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E5369-6CB4-4358-BD49-A7B555A846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84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0C0CE-0E87-45DD-9B51-AB003435F5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15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DA01B-55D0-417B-94CA-C76809C4B62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487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E4864-D1A5-4B25-A40B-9D65736B79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987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32C76-A0C2-4746-89AA-6A03C154B2E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7562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BC50F-189D-4F6E-9468-F5529121E87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502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59E33-4F44-409A-895C-49EF25FFB71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2859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D5A90-CB4E-4756-8224-EDD9EEAC825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43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DFF91-0B24-48A4-A0C3-26BDD0774C6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8657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F3D0A-7C12-4FC6-8335-0970E4B3645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00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1EC68-CCB5-492A-B9CF-C9DF2B143D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9887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442FF-9143-4286-8DD4-33023329D96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954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F2AC2-98FF-4777-8813-FC4DC303CD4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8545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DFE0B-A125-4011-80FE-D67EC1452F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060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202F2-315F-4638-BE9E-A2D11CF8730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9996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32C76-A0C2-4746-89AA-6A03C154B2E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996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BC50F-189D-4F6E-9468-F5529121E87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9734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59E33-4F44-409A-895C-49EF25FFB71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5119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D5A90-CB4E-4756-8224-EDD9EEAC825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2813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DFF91-0B24-48A4-A0C3-26BDD0774C6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0973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F3D0A-7C12-4FC6-8335-0970E4B3645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7216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1EC68-CCB5-492A-B9CF-C9DF2B143D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8595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442FF-9143-4286-8DD4-33023329D96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2499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F2AC2-98FF-4777-8813-FC4DC303CD4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0181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DFE0B-A125-4011-80FE-D67EC1452F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400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202F2-315F-4638-BE9E-A2D11CF8730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19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DF5507B1-828E-4DDB-8D97-96CF870CB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BF8ECAC-738E-49FD-B490-427A4D16C8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235160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4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0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7C89CC9-A885-4C3A-A0F9-5816069E71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8462890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7C89CC9-A885-4C3A-A0F9-5816069E71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0482081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1.png"/><Relationship Id="rId4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21.pn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4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emf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2.wmf"/><Relationship Id="rId9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2.w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6.jpeg"/><Relationship Id="rId4" Type="http://schemas.openxmlformats.org/officeDocument/2006/relationships/image" Target="../media/image45.w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752475"/>
            <a:ext cx="8016875" cy="593725"/>
          </a:xfrm>
        </p:spPr>
        <p:txBody>
          <a:bodyPr/>
          <a:lstStyle/>
          <a:p>
            <a:r>
              <a:rPr lang="en-US" altLang="en-US" sz="2800" dirty="0" smtClean="0"/>
              <a:t>EE360: Multiuser Wireless Systems and Networks</a:t>
            </a:r>
            <a:r>
              <a:rPr lang="en-US" altLang="en-US" sz="4400" dirty="0" smtClean="0"/>
              <a:t/>
            </a:r>
            <a:br>
              <a:rPr lang="en-US" altLang="en-US" sz="4400" dirty="0" smtClean="0"/>
            </a:br>
            <a:r>
              <a:rPr lang="en-US" altLang="en-US" dirty="0" smtClean="0"/>
              <a:t>Lecture </a:t>
            </a:r>
            <a:r>
              <a:rPr lang="en-US" altLang="en-US" dirty="0" smtClean="0"/>
              <a:t>4 </a:t>
            </a:r>
            <a:r>
              <a:rPr lang="en-US" altLang="en-US" dirty="0" smtClean="0"/>
              <a:t>Outline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57033"/>
            <a:ext cx="9144000" cy="5094287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en-US" altLang="en-US" sz="3200" dirty="0" smtClean="0"/>
              <a:t>Announcements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Project </a:t>
            </a:r>
            <a:r>
              <a:rPr lang="en-US" altLang="en-US" dirty="0" smtClean="0"/>
              <a:t>proposals due 1/27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Makeup lecture for 2/10 (previous Friday </a:t>
            </a:r>
            <a:r>
              <a:rPr lang="en-US" altLang="en-US" dirty="0" smtClean="0"/>
              <a:t>2/7, time TBD)</a:t>
            </a:r>
            <a:endParaRPr lang="en-US" altLang="en-US" dirty="0" smtClean="0"/>
          </a:p>
          <a:p>
            <a:pPr lvl="3">
              <a:lnSpc>
                <a:spcPct val="70000"/>
              </a:lnSpc>
            </a:pPr>
            <a:endParaRPr lang="en-US" altLang="en-US" dirty="0" smtClean="0"/>
          </a:p>
          <a:p>
            <a:pPr lvl="1">
              <a:lnSpc>
                <a:spcPct val="100000"/>
              </a:lnSpc>
            </a:pPr>
            <a:r>
              <a:rPr lang="en-US" altLang="en-US" sz="3200" dirty="0" smtClean="0"/>
              <a:t>Multiuser </a:t>
            </a:r>
            <a:r>
              <a:rPr lang="en-US" altLang="en-US" sz="3200" dirty="0" smtClean="0"/>
              <a:t>Detection</a:t>
            </a:r>
          </a:p>
          <a:p>
            <a:pPr lvl="1">
              <a:lnSpc>
                <a:spcPct val="100000"/>
              </a:lnSpc>
            </a:pPr>
            <a:r>
              <a:rPr lang="en-US" altLang="en-US" sz="3200" dirty="0" smtClean="0"/>
              <a:t>Multiuser OFDM </a:t>
            </a:r>
            <a:r>
              <a:rPr lang="en-US" altLang="en-US" sz="3200" dirty="0" smtClean="0"/>
              <a:t>Techniques</a:t>
            </a:r>
          </a:p>
          <a:p>
            <a:pPr lvl="1">
              <a:lnSpc>
                <a:spcPct val="100000"/>
              </a:lnSpc>
            </a:pPr>
            <a:r>
              <a:rPr lang="en-US" altLang="en-US" sz="3200" dirty="0"/>
              <a:t>Cellular System Overview</a:t>
            </a:r>
          </a:p>
          <a:p>
            <a:pPr lvl="1">
              <a:lnSpc>
                <a:spcPct val="100000"/>
              </a:lnSpc>
            </a:pPr>
            <a:r>
              <a:rPr lang="en-US" altLang="en-US" sz="3200" dirty="0"/>
              <a:t>Design Considerations</a:t>
            </a:r>
          </a:p>
          <a:p>
            <a:pPr lvl="1">
              <a:lnSpc>
                <a:spcPct val="100000"/>
              </a:lnSpc>
            </a:pPr>
            <a:r>
              <a:rPr lang="en-US" altLang="en-US" sz="3200" dirty="0"/>
              <a:t>Standards</a:t>
            </a:r>
          </a:p>
          <a:p>
            <a:pPr lvl="1">
              <a:lnSpc>
                <a:spcPct val="100000"/>
              </a:lnSpc>
            </a:pPr>
            <a:r>
              <a:rPr lang="en-US" altLang="en-US" sz="3200" dirty="0" smtClean="0"/>
              <a:t>MIMO </a:t>
            </a:r>
            <a:r>
              <a:rPr lang="en-US" altLang="en-US" sz="3200" dirty="0"/>
              <a:t>in Cellular</a:t>
            </a:r>
          </a:p>
          <a:p>
            <a:pPr lvl="1">
              <a:lnSpc>
                <a:spcPct val="100000"/>
              </a:lnSpc>
            </a:pPr>
            <a:endParaRPr lang="en-US" alt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Review of Last Lecture</a:t>
            </a:r>
            <a:endParaRPr lang="en-US" altLang="en-US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662" y="1683068"/>
            <a:ext cx="8318817" cy="4114800"/>
          </a:xfrm>
        </p:spPr>
        <p:txBody>
          <a:bodyPr/>
          <a:lstStyle/>
          <a:p>
            <a:pPr>
              <a:lnSpc>
                <a:spcPct val="60000"/>
              </a:lnSpc>
            </a:pPr>
            <a:r>
              <a:rPr lang="en-US" altLang="en-US" sz="2800" dirty="0" smtClean="0"/>
              <a:t>Duality connects BC and MAC channels</a:t>
            </a:r>
          </a:p>
          <a:p>
            <a:pPr lvl="1">
              <a:lnSpc>
                <a:spcPct val="60000"/>
              </a:lnSpc>
            </a:pPr>
            <a:r>
              <a:rPr lang="en-US" altLang="en-US" dirty="0" smtClean="0"/>
              <a:t>Used to obtain capacity of one from the other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US" altLang="en-US" sz="2400" dirty="0" smtClean="0"/>
              <a:t>	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Duality and dirty paper coding are used to obtain the capacity of a broadcast MIMO </a:t>
            </a:r>
            <a:r>
              <a:rPr lang="en-US" altLang="en-US" sz="2800" dirty="0" smtClean="0"/>
              <a:t>channel.</a:t>
            </a:r>
          </a:p>
          <a:p>
            <a:pPr lvl="1"/>
            <a:r>
              <a:rPr lang="en-US" altLang="en-US" sz="2400" dirty="0" smtClean="0"/>
              <a:t>MIMO </a:t>
            </a:r>
            <a:r>
              <a:rPr lang="en-US" altLang="en-US" sz="2400" dirty="0" smtClean="0"/>
              <a:t>MAC capacity known from general </a:t>
            </a:r>
            <a:r>
              <a:rPr lang="en-US" altLang="en-US" sz="2400" dirty="0" smtClean="0"/>
              <a:t>formula</a:t>
            </a:r>
          </a:p>
          <a:p>
            <a:pPr lvl="1"/>
            <a:r>
              <a:rPr lang="en-US" altLang="en-US" sz="2400" dirty="0" smtClean="0"/>
              <a:t>MIMO </a:t>
            </a:r>
            <a:r>
              <a:rPr lang="en-US" altLang="en-US" sz="2400" dirty="0" smtClean="0"/>
              <a:t>BC capacity </a:t>
            </a:r>
            <a:r>
              <a:rPr lang="en-US" altLang="en-US" sz="2400" dirty="0" smtClean="0"/>
              <a:t>uses DPC optimized based on duality with MIMO MAC.</a:t>
            </a:r>
          </a:p>
          <a:p>
            <a:pPr lvl="1"/>
            <a:r>
              <a:rPr lang="en-US" altLang="en-US" sz="2400" dirty="0" smtClean="0"/>
              <a:t>DPC </a:t>
            </a:r>
            <a:r>
              <a:rPr lang="en-US" altLang="en-US" sz="2400" dirty="0" smtClean="0"/>
              <a:t>complicated to implement in practice</a:t>
            </a:r>
            <a:r>
              <a:rPr lang="en-US" altLang="en-US" sz="2800" dirty="0" smtClean="0"/>
              <a:t>.</a:t>
            </a:r>
          </a:p>
          <a:p>
            <a:pPr lvl="3">
              <a:lnSpc>
                <a:spcPct val="80000"/>
              </a:lnSpc>
            </a:pPr>
            <a:endParaRPr lang="en-US" altLang="en-US" sz="1800" dirty="0" smtClean="0"/>
          </a:p>
          <a:p>
            <a:pPr>
              <a:lnSpc>
                <a:spcPct val="70000"/>
              </a:lnSpc>
            </a:pPr>
            <a:r>
              <a:rPr lang="en-US" altLang="en-US" sz="2800" dirty="0" smtClean="0"/>
              <a:t>ZFBF has similar performance as DPC with much lower complexity.</a:t>
            </a:r>
          </a:p>
          <a:p>
            <a:pPr lvl="1">
              <a:lnSpc>
                <a:spcPct val="3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r>
              <a:rPr lang="en-US" altLang="en-US" sz="2800" dirty="0" smtClean="0"/>
              <a:t>Spread spectrum superimposes users on top of </a:t>
            </a:r>
            <a:r>
              <a:rPr lang="en-US" altLang="en-US" sz="2800" dirty="0" smtClean="0"/>
              <a:t>each other: interference from code cross correlation</a:t>
            </a:r>
            <a:endParaRPr lang="en-US" altLang="en-US" sz="28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>
              <a:lnSpc>
                <a:spcPct val="60000"/>
              </a:lnSpc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85050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Multiuser Detection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016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Multiuser Detection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704975"/>
            <a:ext cx="7848600" cy="4884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In all CDMA systems and in TD/FD/CD cellular systems, users interfere with each other.</a:t>
            </a:r>
          </a:p>
          <a:p>
            <a:pPr>
              <a:lnSpc>
                <a:spcPct val="1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In most of these systems the interference is treated as noise.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Systems become interference-limited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Often uses complex mechanisms to minimize impact of interference (power control, smart antennas, etc.)</a:t>
            </a:r>
          </a:p>
          <a:p>
            <a:pPr lvl="1"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Multiuser detection exploits the fact that the structure of the interference is known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Interference can be detected and subtracted out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Better have a darn good estimate of the interference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MUD System Model</a:t>
            </a: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3252788" y="2366963"/>
            <a:ext cx="987425" cy="4937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3317875" y="3316288"/>
            <a:ext cx="987425" cy="4937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3282950" y="4264025"/>
            <a:ext cx="987425" cy="493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70" name="Text Box 7"/>
          <p:cNvSpPr txBox="1">
            <a:spLocks noChangeArrowheads="1"/>
          </p:cNvSpPr>
          <p:nvPr/>
        </p:nvSpPr>
        <p:spPr bwMode="auto">
          <a:xfrm>
            <a:off x="3409950" y="4306888"/>
            <a:ext cx="769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3</a:t>
            </a:r>
          </a:p>
        </p:txBody>
      </p:sp>
      <p:sp>
        <p:nvSpPr>
          <p:cNvPr id="36871" name="Text Box 8"/>
          <p:cNvSpPr txBox="1">
            <a:spLocks noChangeArrowheads="1"/>
          </p:cNvSpPr>
          <p:nvPr/>
        </p:nvSpPr>
        <p:spPr bwMode="auto">
          <a:xfrm>
            <a:off x="3355975" y="2420938"/>
            <a:ext cx="769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1</a:t>
            </a:r>
          </a:p>
        </p:txBody>
      </p: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3416300" y="3359150"/>
            <a:ext cx="769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2</a:t>
            </a: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 flipV="1">
            <a:off x="1047750" y="3570288"/>
            <a:ext cx="22923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Line 11"/>
          <p:cNvSpPr>
            <a:spLocks noChangeShapeType="1"/>
          </p:cNvSpPr>
          <p:nvPr/>
        </p:nvSpPr>
        <p:spPr bwMode="auto">
          <a:xfrm>
            <a:off x="1427163" y="2600325"/>
            <a:ext cx="0" cy="1893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Line 12"/>
          <p:cNvSpPr>
            <a:spLocks noChangeShapeType="1"/>
          </p:cNvSpPr>
          <p:nvPr/>
        </p:nvSpPr>
        <p:spPr bwMode="auto">
          <a:xfrm>
            <a:off x="2586038" y="4510088"/>
            <a:ext cx="6969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Line 13"/>
          <p:cNvSpPr>
            <a:spLocks noChangeShapeType="1"/>
          </p:cNvSpPr>
          <p:nvPr/>
        </p:nvSpPr>
        <p:spPr bwMode="auto">
          <a:xfrm>
            <a:off x="2547938" y="2605088"/>
            <a:ext cx="6969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7" name="Rectangle 14"/>
          <p:cNvSpPr>
            <a:spLocks noChangeArrowheads="1"/>
          </p:cNvSpPr>
          <p:nvPr/>
        </p:nvSpPr>
        <p:spPr bwMode="auto">
          <a:xfrm>
            <a:off x="5507038" y="2471738"/>
            <a:ext cx="2700337" cy="21224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78" name="Text Box 15"/>
          <p:cNvSpPr txBox="1">
            <a:spLocks noChangeArrowheads="1"/>
          </p:cNvSpPr>
          <p:nvPr/>
        </p:nvSpPr>
        <p:spPr bwMode="auto">
          <a:xfrm>
            <a:off x="6291263" y="3092450"/>
            <a:ext cx="12541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b="1">
                <a:solidFill>
                  <a:srgbClr val="000000"/>
                </a:solidFill>
              </a:rPr>
              <a:t>Multiuser</a:t>
            </a:r>
          </a:p>
          <a:p>
            <a:pPr algn="ctr"/>
            <a:r>
              <a:rPr lang="en-US" altLang="en-US" sz="2000" b="1">
                <a:solidFill>
                  <a:srgbClr val="000000"/>
                </a:solidFill>
              </a:rPr>
              <a:t>Detector</a:t>
            </a:r>
          </a:p>
        </p:txBody>
      </p:sp>
      <p:sp>
        <p:nvSpPr>
          <p:cNvPr id="36879" name="Line 17"/>
          <p:cNvSpPr>
            <a:spLocks noChangeShapeType="1"/>
          </p:cNvSpPr>
          <p:nvPr/>
        </p:nvSpPr>
        <p:spPr bwMode="auto">
          <a:xfrm>
            <a:off x="4267200" y="2641600"/>
            <a:ext cx="12096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8"/>
          <p:cNvSpPr>
            <a:spLocks noChangeShapeType="1"/>
          </p:cNvSpPr>
          <p:nvPr/>
        </p:nvSpPr>
        <p:spPr bwMode="auto">
          <a:xfrm>
            <a:off x="4346575" y="3576638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Line 19"/>
          <p:cNvSpPr>
            <a:spLocks noChangeShapeType="1"/>
          </p:cNvSpPr>
          <p:nvPr/>
        </p:nvSpPr>
        <p:spPr bwMode="auto">
          <a:xfrm flipV="1">
            <a:off x="4295775" y="4479925"/>
            <a:ext cx="120808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2" name="Text Box 20"/>
          <p:cNvSpPr txBox="1">
            <a:spLocks noChangeArrowheads="1"/>
          </p:cNvSpPr>
          <p:nvPr/>
        </p:nvSpPr>
        <p:spPr bwMode="auto">
          <a:xfrm>
            <a:off x="347663" y="3101975"/>
            <a:ext cx="70802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y(t)=</a:t>
            </a:r>
          </a:p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  <a:r>
              <a:rPr lang="en-US" altLang="en-US" sz="1800" b="1">
                <a:solidFill>
                  <a:srgbClr val="0033CC"/>
                </a:solidFill>
              </a:rPr>
              <a:t>(t)+</a:t>
            </a:r>
          </a:p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  <a:r>
              <a:rPr lang="en-US" altLang="en-US" sz="1800" b="1">
                <a:solidFill>
                  <a:srgbClr val="0033CC"/>
                </a:solidFill>
              </a:rPr>
              <a:t>(t)+</a:t>
            </a:r>
          </a:p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  <a:r>
              <a:rPr lang="en-US" altLang="en-US" sz="1800" b="1">
                <a:solidFill>
                  <a:srgbClr val="0033CC"/>
                </a:solidFill>
              </a:rPr>
              <a:t>(t)+</a:t>
            </a:r>
          </a:p>
          <a:p>
            <a:r>
              <a:rPr lang="en-US" altLang="en-US" sz="1800" b="1">
                <a:solidFill>
                  <a:srgbClr val="0033CC"/>
                </a:solidFill>
              </a:rPr>
              <a:t>n(t)</a:t>
            </a:r>
          </a:p>
        </p:txBody>
      </p:sp>
      <p:sp>
        <p:nvSpPr>
          <p:cNvPr id="36883" name="Text Box 21"/>
          <p:cNvSpPr txBox="1">
            <a:spLocks noChangeArrowheads="1"/>
          </p:cNvSpPr>
          <p:nvPr/>
        </p:nvSpPr>
        <p:spPr bwMode="auto">
          <a:xfrm>
            <a:off x="4522788" y="2220913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36884" name="Text Box 22"/>
          <p:cNvSpPr txBox="1">
            <a:spLocks noChangeArrowheads="1"/>
          </p:cNvSpPr>
          <p:nvPr/>
        </p:nvSpPr>
        <p:spPr bwMode="auto">
          <a:xfrm>
            <a:off x="4541838" y="3200400"/>
            <a:ext cx="669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36885" name="Text Box 23"/>
          <p:cNvSpPr txBox="1">
            <a:spLocks noChangeArrowheads="1"/>
          </p:cNvSpPr>
          <p:nvPr/>
        </p:nvSpPr>
        <p:spPr bwMode="auto">
          <a:xfrm>
            <a:off x="4549775" y="4071938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</a:p>
        </p:txBody>
      </p:sp>
      <p:sp>
        <p:nvSpPr>
          <p:cNvPr id="36886" name="Text Box 24"/>
          <p:cNvSpPr txBox="1">
            <a:spLocks noChangeArrowheads="1"/>
          </p:cNvSpPr>
          <p:nvPr/>
        </p:nvSpPr>
        <p:spPr bwMode="auto">
          <a:xfrm>
            <a:off x="238125" y="1704975"/>
            <a:ext cx="2138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b="1" i="1">
                <a:solidFill>
                  <a:srgbClr val="CC0000"/>
                </a:solidFill>
              </a:rPr>
              <a:t>Synchronous Case</a:t>
            </a:r>
          </a:p>
        </p:txBody>
      </p:sp>
      <p:grpSp>
        <p:nvGrpSpPr>
          <p:cNvPr id="36887" name="Group 33"/>
          <p:cNvGrpSpPr>
            <a:grpSpLocks/>
          </p:cNvGrpSpPr>
          <p:nvPr/>
        </p:nvGrpSpPr>
        <p:grpSpPr bwMode="auto">
          <a:xfrm>
            <a:off x="2271713" y="2454275"/>
            <a:ext cx="319087" cy="336550"/>
            <a:chOff x="1459" y="1344"/>
            <a:chExt cx="201" cy="212"/>
          </a:xfrm>
        </p:grpSpPr>
        <p:sp>
          <p:nvSpPr>
            <p:cNvPr id="36903" name="Oval 25"/>
            <p:cNvSpPr>
              <a:spLocks noChangeArrowheads="1"/>
            </p:cNvSpPr>
            <p:nvPr/>
          </p:nvSpPr>
          <p:spPr bwMode="auto">
            <a:xfrm>
              <a:off x="1487" y="1383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904" name="Text Box 28"/>
            <p:cNvSpPr txBox="1">
              <a:spLocks noChangeArrowheads="1"/>
            </p:cNvSpPr>
            <p:nvPr/>
          </p:nvSpPr>
          <p:spPr bwMode="auto">
            <a:xfrm>
              <a:off x="1459" y="1344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grpSp>
        <p:nvGrpSpPr>
          <p:cNvPr id="36888" name="Group 31"/>
          <p:cNvGrpSpPr>
            <a:grpSpLocks/>
          </p:cNvGrpSpPr>
          <p:nvPr/>
        </p:nvGrpSpPr>
        <p:grpSpPr bwMode="auto">
          <a:xfrm>
            <a:off x="2346325" y="4311650"/>
            <a:ext cx="319088" cy="336550"/>
            <a:chOff x="1478" y="2188"/>
            <a:chExt cx="201" cy="212"/>
          </a:xfrm>
        </p:grpSpPr>
        <p:sp>
          <p:nvSpPr>
            <p:cNvPr id="36901" name="Oval 26"/>
            <p:cNvSpPr>
              <a:spLocks noChangeArrowheads="1"/>
            </p:cNvSpPr>
            <p:nvPr/>
          </p:nvSpPr>
          <p:spPr bwMode="auto">
            <a:xfrm>
              <a:off x="1507" y="2228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902" name="Text Box 29"/>
            <p:cNvSpPr txBox="1">
              <a:spLocks noChangeArrowheads="1"/>
            </p:cNvSpPr>
            <p:nvPr/>
          </p:nvSpPr>
          <p:spPr bwMode="auto">
            <a:xfrm>
              <a:off x="1478" y="2188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grpSp>
        <p:nvGrpSpPr>
          <p:cNvPr id="36889" name="Group 32"/>
          <p:cNvGrpSpPr>
            <a:grpSpLocks/>
          </p:cNvGrpSpPr>
          <p:nvPr/>
        </p:nvGrpSpPr>
        <p:grpSpPr bwMode="auto">
          <a:xfrm>
            <a:off x="2330450" y="3414713"/>
            <a:ext cx="319088" cy="336550"/>
            <a:chOff x="1459" y="1776"/>
            <a:chExt cx="201" cy="212"/>
          </a:xfrm>
        </p:grpSpPr>
        <p:sp>
          <p:nvSpPr>
            <p:cNvPr id="36899" name="Oval 27"/>
            <p:cNvSpPr>
              <a:spLocks noChangeArrowheads="1"/>
            </p:cNvSpPr>
            <p:nvPr/>
          </p:nvSpPr>
          <p:spPr bwMode="auto">
            <a:xfrm>
              <a:off x="1478" y="1805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900" name="Text Box 30"/>
            <p:cNvSpPr txBox="1">
              <a:spLocks noChangeArrowheads="1"/>
            </p:cNvSpPr>
            <p:nvPr/>
          </p:nvSpPr>
          <p:spPr bwMode="auto">
            <a:xfrm>
              <a:off x="1459" y="1776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sp>
        <p:nvSpPr>
          <p:cNvPr id="36890" name="Line 34"/>
          <p:cNvSpPr>
            <a:spLocks noChangeShapeType="1"/>
          </p:cNvSpPr>
          <p:nvPr/>
        </p:nvSpPr>
        <p:spPr bwMode="auto">
          <a:xfrm>
            <a:off x="1419225" y="2606675"/>
            <a:ext cx="94456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1" name="Line 36"/>
          <p:cNvSpPr>
            <a:spLocks noChangeShapeType="1"/>
          </p:cNvSpPr>
          <p:nvPr/>
        </p:nvSpPr>
        <p:spPr bwMode="auto">
          <a:xfrm>
            <a:off x="1447800" y="4511675"/>
            <a:ext cx="94456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2" name="Line 39"/>
          <p:cNvSpPr>
            <a:spLocks noChangeShapeType="1"/>
          </p:cNvSpPr>
          <p:nvPr/>
        </p:nvSpPr>
        <p:spPr bwMode="auto">
          <a:xfrm flipV="1">
            <a:off x="2484438" y="4602163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3" name="Text Box 40"/>
          <p:cNvSpPr txBox="1">
            <a:spLocks noChangeArrowheads="1"/>
          </p:cNvSpPr>
          <p:nvPr/>
        </p:nvSpPr>
        <p:spPr bwMode="auto">
          <a:xfrm>
            <a:off x="2190750" y="4794250"/>
            <a:ext cx="646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c3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6894" name="Line 41"/>
          <p:cNvSpPr>
            <a:spLocks noChangeShapeType="1"/>
          </p:cNvSpPr>
          <p:nvPr/>
        </p:nvSpPr>
        <p:spPr bwMode="auto">
          <a:xfrm flipV="1">
            <a:off x="2470150" y="3671888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5" name="Text Box 42"/>
          <p:cNvSpPr txBox="1">
            <a:spLocks noChangeArrowheads="1"/>
          </p:cNvSpPr>
          <p:nvPr/>
        </p:nvSpPr>
        <p:spPr bwMode="auto">
          <a:xfrm>
            <a:off x="2176463" y="3863975"/>
            <a:ext cx="646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c2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6896" name="Line 43"/>
          <p:cNvSpPr>
            <a:spLocks noChangeShapeType="1"/>
          </p:cNvSpPr>
          <p:nvPr/>
        </p:nvSpPr>
        <p:spPr bwMode="auto">
          <a:xfrm flipV="1">
            <a:off x="2455863" y="2741613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97" name="Text Box 44"/>
          <p:cNvSpPr txBox="1">
            <a:spLocks noChangeArrowheads="1"/>
          </p:cNvSpPr>
          <p:nvPr/>
        </p:nvSpPr>
        <p:spPr bwMode="auto">
          <a:xfrm>
            <a:off x="2162175" y="2933700"/>
            <a:ext cx="646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c1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6898" name="Text Box 45"/>
          <p:cNvSpPr txBox="1">
            <a:spLocks noChangeArrowheads="1"/>
          </p:cNvSpPr>
          <p:nvPr/>
        </p:nvSpPr>
        <p:spPr bwMode="auto">
          <a:xfrm>
            <a:off x="2185988" y="5414963"/>
            <a:ext cx="48688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800" b="1" i="1">
                <a:solidFill>
                  <a:srgbClr val="0000FF"/>
                </a:solidFill>
              </a:rPr>
              <a:t>Matched filter integrates over a </a:t>
            </a:r>
          </a:p>
          <a:p>
            <a:pPr algn="ctr"/>
            <a:r>
              <a:rPr lang="en-US" altLang="en-US" sz="2800" b="1" i="1">
                <a:solidFill>
                  <a:srgbClr val="0000FF"/>
                </a:solidFill>
              </a:rPr>
              <a:t>symbol time and samples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MUD Algorithms</a:t>
            </a:r>
          </a:p>
        </p:txBody>
      </p:sp>
      <p:sp>
        <p:nvSpPr>
          <p:cNvPr id="37891" name="Rectangle 1085"/>
          <p:cNvSpPr>
            <a:spLocks noChangeArrowheads="1"/>
          </p:cNvSpPr>
          <p:nvPr/>
        </p:nvSpPr>
        <p:spPr bwMode="auto">
          <a:xfrm>
            <a:off x="835025" y="2379663"/>
            <a:ext cx="6854825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2" name="Rectangle 1028"/>
          <p:cNvSpPr>
            <a:spLocks noChangeArrowheads="1"/>
          </p:cNvSpPr>
          <p:nvPr/>
        </p:nvSpPr>
        <p:spPr bwMode="auto">
          <a:xfrm>
            <a:off x="835025" y="2379663"/>
            <a:ext cx="6854825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3" name="Line 1029"/>
          <p:cNvSpPr>
            <a:spLocks noChangeShapeType="1"/>
          </p:cNvSpPr>
          <p:nvPr/>
        </p:nvSpPr>
        <p:spPr bwMode="auto">
          <a:xfrm>
            <a:off x="3278188" y="29908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Line 1030"/>
          <p:cNvSpPr>
            <a:spLocks noChangeShapeType="1"/>
          </p:cNvSpPr>
          <p:nvPr/>
        </p:nvSpPr>
        <p:spPr bwMode="auto">
          <a:xfrm>
            <a:off x="2520950" y="3168650"/>
            <a:ext cx="1588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1031"/>
          <p:cNvSpPr>
            <a:spLocks noChangeShapeType="1"/>
          </p:cNvSpPr>
          <p:nvPr/>
        </p:nvSpPr>
        <p:spPr bwMode="auto">
          <a:xfrm>
            <a:off x="3914775" y="3168650"/>
            <a:ext cx="1588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1032"/>
          <p:cNvSpPr>
            <a:spLocks noChangeShapeType="1"/>
          </p:cNvSpPr>
          <p:nvPr/>
        </p:nvSpPr>
        <p:spPr bwMode="auto">
          <a:xfrm flipV="1">
            <a:off x="2520950" y="3168650"/>
            <a:ext cx="1430338" cy="0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1033"/>
          <p:cNvSpPr>
            <a:spLocks noChangeShapeType="1"/>
          </p:cNvSpPr>
          <p:nvPr/>
        </p:nvSpPr>
        <p:spPr bwMode="auto">
          <a:xfrm>
            <a:off x="3278188" y="3154363"/>
            <a:ext cx="71437" cy="1587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Rectangle 1034"/>
          <p:cNvSpPr>
            <a:spLocks noChangeArrowheads="1"/>
          </p:cNvSpPr>
          <p:nvPr/>
        </p:nvSpPr>
        <p:spPr bwMode="auto">
          <a:xfrm>
            <a:off x="1908175" y="3332163"/>
            <a:ext cx="1223963" cy="5969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9" name="Rectangle 1035"/>
          <p:cNvSpPr>
            <a:spLocks noChangeArrowheads="1"/>
          </p:cNvSpPr>
          <p:nvPr/>
        </p:nvSpPr>
        <p:spPr bwMode="auto">
          <a:xfrm>
            <a:off x="2171700" y="3389313"/>
            <a:ext cx="758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Optimal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00" name="Rectangle 1036"/>
          <p:cNvSpPr>
            <a:spLocks noChangeArrowheads="1"/>
          </p:cNvSpPr>
          <p:nvPr/>
        </p:nvSpPr>
        <p:spPr bwMode="auto">
          <a:xfrm>
            <a:off x="2249488" y="3622675"/>
            <a:ext cx="5635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MLSE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01" name="Rectangle 1037"/>
          <p:cNvSpPr>
            <a:spLocks noChangeArrowheads="1"/>
          </p:cNvSpPr>
          <p:nvPr/>
        </p:nvSpPr>
        <p:spPr bwMode="auto">
          <a:xfrm>
            <a:off x="1908175" y="3332163"/>
            <a:ext cx="1223963" cy="596900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02" name="Line 1038"/>
          <p:cNvSpPr>
            <a:spLocks noChangeShapeType="1"/>
          </p:cNvSpPr>
          <p:nvPr/>
        </p:nvSpPr>
        <p:spPr bwMode="auto">
          <a:xfrm>
            <a:off x="3914775" y="3929063"/>
            <a:ext cx="1588" cy="163512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1039"/>
          <p:cNvSpPr>
            <a:spLocks noChangeShapeType="1"/>
          </p:cNvSpPr>
          <p:nvPr/>
        </p:nvSpPr>
        <p:spPr bwMode="auto">
          <a:xfrm>
            <a:off x="2171700" y="4092575"/>
            <a:ext cx="1588" cy="161925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040"/>
          <p:cNvSpPr>
            <a:spLocks noChangeShapeType="1"/>
          </p:cNvSpPr>
          <p:nvPr/>
        </p:nvSpPr>
        <p:spPr bwMode="auto">
          <a:xfrm>
            <a:off x="5656263" y="4092575"/>
            <a:ext cx="1587" cy="161925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1041"/>
          <p:cNvSpPr>
            <a:spLocks noChangeShapeType="1"/>
          </p:cNvSpPr>
          <p:nvPr/>
        </p:nvSpPr>
        <p:spPr bwMode="auto">
          <a:xfrm>
            <a:off x="2171700" y="4092575"/>
            <a:ext cx="1743075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Line 1042"/>
          <p:cNvSpPr>
            <a:spLocks noChangeShapeType="1"/>
          </p:cNvSpPr>
          <p:nvPr/>
        </p:nvSpPr>
        <p:spPr bwMode="auto">
          <a:xfrm>
            <a:off x="3914775" y="4092575"/>
            <a:ext cx="1741488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Line 1043"/>
          <p:cNvSpPr>
            <a:spLocks noChangeShapeType="1"/>
          </p:cNvSpPr>
          <p:nvPr/>
        </p:nvSpPr>
        <p:spPr bwMode="auto">
          <a:xfrm>
            <a:off x="2171700" y="4618038"/>
            <a:ext cx="1588" cy="163512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Line 1044"/>
          <p:cNvSpPr>
            <a:spLocks noChangeShapeType="1"/>
          </p:cNvSpPr>
          <p:nvPr/>
        </p:nvSpPr>
        <p:spPr bwMode="auto">
          <a:xfrm>
            <a:off x="1474788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1045"/>
          <p:cNvSpPr>
            <a:spLocks noChangeShapeType="1"/>
          </p:cNvSpPr>
          <p:nvPr/>
        </p:nvSpPr>
        <p:spPr bwMode="auto">
          <a:xfrm>
            <a:off x="2868613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1046"/>
          <p:cNvSpPr>
            <a:spLocks noChangeShapeType="1"/>
          </p:cNvSpPr>
          <p:nvPr/>
        </p:nvSpPr>
        <p:spPr bwMode="auto">
          <a:xfrm>
            <a:off x="1474788" y="4781550"/>
            <a:ext cx="696912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1047"/>
          <p:cNvSpPr>
            <a:spLocks noChangeShapeType="1"/>
          </p:cNvSpPr>
          <p:nvPr/>
        </p:nvSpPr>
        <p:spPr bwMode="auto">
          <a:xfrm>
            <a:off x="2171700" y="4781550"/>
            <a:ext cx="696913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Rectangle 1048"/>
          <p:cNvSpPr>
            <a:spLocks noChangeArrowheads="1"/>
          </p:cNvSpPr>
          <p:nvPr/>
        </p:nvSpPr>
        <p:spPr bwMode="auto">
          <a:xfrm>
            <a:off x="863600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3" name="Rectangle 1049"/>
          <p:cNvSpPr>
            <a:spLocks noChangeArrowheads="1"/>
          </p:cNvSpPr>
          <p:nvPr/>
        </p:nvSpPr>
        <p:spPr bwMode="auto">
          <a:xfrm>
            <a:off x="927100" y="5002213"/>
            <a:ext cx="1208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Decorrelator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14" name="Rectangle 1050"/>
          <p:cNvSpPr>
            <a:spLocks noChangeArrowheads="1"/>
          </p:cNvSpPr>
          <p:nvPr/>
        </p:nvSpPr>
        <p:spPr bwMode="auto">
          <a:xfrm>
            <a:off x="863600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5" name="Rectangle 1051"/>
          <p:cNvSpPr>
            <a:spLocks noChangeArrowheads="1"/>
          </p:cNvSpPr>
          <p:nvPr/>
        </p:nvSpPr>
        <p:spPr bwMode="auto">
          <a:xfrm>
            <a:off x="2257425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6" name="Rectangle 1052"/>
          <p:cNvSpPr>
            <a:spLocks noChangeArrowheads="1"/>
          </p:cNvSpPr>
          <p:nvPr/>
        </p:nvSpPr>
        <p:spPr bwMode="auto">
          <a:xfrm>
            <a:off x="2570163" y="5002213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MMSE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17" name="Rectangle 1053"/>
          <p:cNvSpPr>
            <a:spLocks noChangeArrowheads="1"/>
          </p:cNvSpPr>
          <p:nvPr/>
        </p:nvSpPr>
        <p:spPr bwMode="auto">
          <a:xfrm>
            <a:off x="2257425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8" name="Rectangle 1054"/>
          <p:cNvSpPr>
            <a:spLocks noChangeArrowheads="1"/>
          </p:cNvSpPr>
          <p:nvPr/>
        </p:nvSpPr>
        <p:spPr bwMode="auto">
          <a:xfrm>
            <a:off x="1560513" y="4254500"/>
            <a:ext cx="1222375" cy="363538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19" name="Rectangle 1055"/>
          <p:cNvSpPr>
            <a:spLocks noChangeArrowheads="1"/>
          </p:cNvSpPr>
          <p:nvPr/>
        </p:nvSpPr>
        <p:spPr bwMode="auto">
          <a:xfrm>
            <a:off x="1893888" y="4313238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Linear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20" name="Rectangle 1056"/>
          <p:cNvSpPr>
            <a:spLocks noChangeArrowheads="1"/>
          </p:cNvSpPr>
          <p:nvPr/>
        </p:nvSpPr>
        <p:spPr bwMode="auto">
          <a:xfrm>
            <a:off x="1560513" y="4254500"/>
            <a:ext cx="1222375" cy="363538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21" name="Line 1057"/>
          <p:cNvSpPr>
            <a:spLocks noChangeShapeType="1"/>
          </p:cNvSpPr>
          <p:nvPr/>
        </p:nvSpPr>
        <p:spPr bwMode="auto">
          <a:xfrm>
            <a:off x="5656263" y="4618038"/>
            <a:ext cx="1587" cy="163512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2" name="Line 1058"/>
          <p:cNvSpPr>
            <a:spLocks noChangeShapeType="1"/>
          </p:cNvSpPr>
          <p:nvPr/>
        </p:nvSpPr>
        <p:spPr bwMode="auto">
          <a:xfrm>
            <a:off x="4262438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3" name="Line 1059"/>
          <p:cNvSpPr>
            <a:spLocks noChangeShapeType="1"/>
          </p:cNvSpPr>
          <p:nvPr/>
        </p:nvSpPr>
        <p:spPr bwMode="auto">
          <a:xfrm>
            <a:off x="5656263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4" name="Line 1060"/>
          <p:cNvSpPr>
            <a:spLocks noChangeShapeType="1"/>
          </p:cNvSpPr>
          <p:nvPr/>
        </p:nvSpPr>
        <p:spPr bwMode="auto">
          <a:xfrm>
            <a:off x="7050088" y="4781550"/>
            <a:ext cx="1587" cy="163513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5" name="Line 1061"/>
          <p:cNvSpPr>
            <a:spLocks noChangeShapeType="1"/>
          </p:cNvSpPr>
          <p:nvPr/>
        </p:nvSpPr>
        <p:spPr bwMode="auto">
          <a:xfrm>
            <a:off x="4262438" y="4781550"/>
            <a:ext cx="1393825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Line 1062"/>
          <p:cNvSpPr>
            <a:spLocks noChangeShapeType="1"/>
          </p:cNvSpPr>
          <p:nvPr/>
        </p:nvSpPr>
        <p:spPr bwMode="auto">
          <a:xfrm>
            <a:off x="5656263" y="4781550"/>
            <a:ext cx="1393825" cy="1588"/>
          </a:xfrm>
          <a:prstGeom prst="line">
            <a:avLst/>
          </a:prstGeom>
          <a:noFill/>
          <a:ln w="14288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7" name="Rectangle 1063"/>
          <p:cNvSpPr>
            <a:spLocks noChangeArrowheads="1"/>
          </p:cNvSpPr>
          <p:nvPr/>
        </p:nvSpPr>
        <p:spPr bwMode="auto">
          <a:xfrm>
            <a:off x="3651250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28" name="Rectangle 1064"/>
          <p:cNvSpPr>
            <a:spLocks noChangeArrowheads="1"/>
          </p:cNvSpPr>
          <p:nvPr/>
        </p:nvSpPr>
        <p:spPr bwMode="auto">
          <a:xfrm>
            <a:off x="3806825" y="5002213"/>
            <a:ext cx="1006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Multistage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29" name="Rectangle 1065"/>
          <p:cNvSpPr>
            <a:spLocks noChangeArrowheads="1"/>
          </p:cNvSpPr>
          <p:nvPr/>
        </p:nvSpPr>
        <p:spPr bwMode="auto">
          <a:xfrm>
            <a:off x="3651250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0" name="Rectangle 1066"/>
          <p:cNvSpPr>
            <a:spLocks noChangeArrowheads="1"/>
          </p:cNvSpPr>
          <p:nvPr/>
        </p:nvSpPr>
        <p:spPr bwMode="auto">
          <a:xfrm>
            <a:off x="5045075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1" name="Rectangle 1067"/>
          <p:cNvSpPr>
            <a:spLocks noChangeArrowheads="1"/>
          </p:cNvSpPr>
          <p:nvPr/>
        </p:nvSpPr>
        <p:spPr bwMode="auto">
          <a:xfrm>
            <a:off x="5272088" y="5002213"/>
            <a:ext cx="8461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Decision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2" name="Rectangle 1068"/>
          <p:cNvSpPr>
            <a:spLocks noChangeArrowheads="1"/>
          </p:cNvSpPr>
          <p:nvPr/>
        </p:nvSpPr>
        <p:spPr bwMode="auto">
          <a:xfrm>
            <a:off x="5214938" y="5235575"/>
            <a:ext cx="9477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-feedback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3" name="Rectangle 1069"/>
          <p:cNvSpPr>
            <a:spLocks noChangeArrowheads="1"/>
          </p:cNvSpPr>
          <p:nvPr/>
        </p:nvSpPr>
        <p:spPr bwMode="auto">
          <a:xfrm>
            <a:off x="5045075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4" name="Rectangle 1070"/>
          <p:cNvSpPr>
            <a:spLocks noChangeArrowheads="1"/>
          </p:cNvSpPr>
          <p:nvPr/>
        </p:nvSpPr>
        <p:spPr bwMode="auto">
          <a:xfrm>
            <a:off x="6438900" y="4945063"/>
            <a:ext cx="1222375" cy="830262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5" name="Rectangle 1071"/>
          <p:cNvSpPr>
            <a:spLocks noChangeArrowheads="1"/>
          </p:cNvSpPr>
          <p:nvPr/>
        </p:nvSpPr>
        <p:spPr bwMode="auto">
          <a:xfrm>
            <a:off x="6545263" y="5002213"/>
            <a:ext cx="1104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Successive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6" name="Rectangle 1072"/>
          <p:cNvSpPr>
            <a:spLocks noChangeArrowheads="1"/>
          </p:cNvSpPr>
          <p:nvPr/>
        </p:nvSpPr>
        <p:spPr bwMode="auto">
          <a:xfrm>
            <a:off x="6523038" y="5235575"/>
            <a:ext cx="11636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interference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7" name="Rectangle 1073"/>
          <p:cNvSpPr>
            <a:spLocks noChangeArrowheads="1"/>
          </p:cNvSpPr>
          <p:nvPr/>
        </p:nvSpPr>
        <p:spPr bwMode="auto">
          <a:xfrm>
            <a:off x="6523038" y="5470525"/>
            <a:ext cx="1174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cancellation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38" name="Rectangle 1074"/>
          <p:cNvSpPr>
            <a:spLocks noChangeArrowheads="1"/>
          </p:cNvSpPr>
          <p:nvPr/>
        </p:nvSpPr>
        <p:spPr bwMode="auto">
          <a:xfrm>
            <a:off x="6438900" y="4945063"/>
            <a:ext cx="1222375" cy="830262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39" name="Rectangle 1075"/>
          <p:cNvSpPr>
            <a:spLocks noChangeArrowheads="1"/>
          </p:cNvSpPr>
          <p:nvPr/>
        </p:nvSpPr>
        <p:spPr bwMode="auto">
          <a:xfrm>
            <a:off x="5045075" y="4254500"/>
            <a:ext cx="1222375" cy="363538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0" name="Rectangle 1076"/>
          <p:cNvSpPr>
            <a:spLocks noChangeArrowheads="1"/>
          </p:cNvSpPr>
          <p:nvPr/>
        </p:nvSpPr>
        <p:spPr bwMode="auto">
          <a:xfrm>
            <a:off x="5194300" y="4313238"/>
            <a:ext cx="1004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Non-linear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41" name="Rectangle 1077"/>
          <p:cNvSpPr>
            <a:spLocks noChangeArrowheads="1"/>
          </p:cNvSpPr>
          <p:nvPr/>
        </p:nvSpPr>
        <p:spPr bwMode="auto">
          <a:xfrm>
            <a:off x="5045075" y="4254500"/>
            <a:ext cx="1222375" cy="363538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2" name="Rectangle 1078"/>
          <p:cNvSpPr>
            <a:spLocks noChangeArrowheads="1"/>
          </p:cNvSpPr>
          <p:nvPr/>
        </p:nvSpPr>
        <p:spPr bwMode="auto">
          <a:xfrm>
            <a:off x="3302000" y="3332163"/>
            <a:ext cx="1223963" cy="5969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3" name="Rectangle 1079"/>
          <p:cNvSpPr>
            <a:spLocks noChangeArrowheads="1"/>
          </p:cNvSpPr>
          <p:nvPr/>
        </p:nvSpPr>
        <p:spPr bwMode="auto">
          <a:xfrm>
            <a:off x="3416300" y="3389313"/>
            <a:ext cx="11064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Suboptimal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44" name="Rectangle 1080"/>
          <p:cNvSpPr>
            <a:spLocks noChangeArrowheads="1"/>
          </p:cNvSpPr>
          <p:nvPr/>
        </p:nvSpPr>
        <p:spPr bwMode="auto">
          <a:xfrm>
            <a:off x="3302000" y="3332163"/>
            <a:ext cx="1223963" cy="596900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5" name="Rectangle 1081"/>
          <p:cNvSpPr>
            <a:spLocks noChangeArrowheads="1"/>
          </p:cNvSpPr>
          <p:nvPr/>
        </p:nvSpPr>
        <p:spPr bwMode="auto">
          <a:xfrm>
            <a:off x="2667000" y="2393950"/>
            <a:ext cx="1222375" cy="5969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946" name="Rectangle 1082"/>
          <p:cNvSpPr>
            <a:spLocks noChangeArrowheads="1"/>
          </p:cNvSpPr>
          <p:nvPr/>
        </p:nvSpPr>
        <p:spPr bwMode="auto">
          <a:xfrm>
            <a:off x="2871788" y="2451100"/>
            <a:ext cx="904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Multiuser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47" name="Rectangle 1083"/>
          <p:cNvSpPr>
            <a:spLocks noChangeArrowheads="1"/>
          </p:cNvSpPr>
          <p:nvPr/>
        </p:nvSpPr>
        <p:spPr bwMode="auto">
          <a:xfrm>
            <a:off x="2836863" y="2686050"/>
            <a:ext cx="958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Arial" pitchFamily="34" charset="0"/>
              </a:rPr>
              <a:t>Receivers</a:t>
            </a: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37948" name="Rectangle 1084"/>
          <p:cNvSpPr>
            <a:spLocks noChangeArrowheads="1"/>
          </p:cNvSpPr>
          <p:nvPr/>
        </p:nvSpPr>
        <p:spPr bwMode="auto">
          <a:xfrm>
            <a:off x="2667000" y="2393950"/>
            <a:ext cx="1222375" cy="596900"/>
          </a:xfrm>
          <a:prstGeom prst="rect">
            <a:avLst/>
          </a:prstGeom>
          <a:noFill/>
          <a:ln w="14288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6425" cy="1143000"/>
          </a:xfrm>
        </p:spPr>
        <p:txBody>
          <a:bodyPr/>
          <a:lstStyle/>
          <a:p>
            <a:r>
              <a:rPr lang="en-US" altLang="en-US" smtClean="0"/>
              <a:t>Optimal Multiuser Detection</a:t>
            </a:r>
            <a:endParaRPr lang="en-US" altLang="en-US" baseline="3000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676400"/>
            <a:ext cx="8324850" cy="4592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Maximum Likelihood Sequence Estimation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Detect bits of all users simultaneously (2</a:t>
            </a:r>
            <a:r>
              <a:rPr lang="en-US" altLang="en-US" sz="2400" baseline="30000" smtClean="0"/>
              <a:t>M</a:t>
            </a:r>
            <a:r>
              <a:rPr lang="en-US" altLang="en-US" sz="2400" smtClean="0"/>
              <a:t> possibilities)</a:t>
            </a:r>
          </a:p>
          <a:p>
            <a:pPr lvl="1"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Matched filter bank followed by the VA </a:t>
            </a:r>
            <a:r>
              <a:rPr lang="en-US" altLang="en-US" sz="2000" smtClean="0"/>
              <a:t>(Verdu’86)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VA uses fact that I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=f(b</a:t>
            </a:r>
            <a:r>
              <a:rPr lang="en-US" altLang="en-US" sz="2400" baseline="-25000" smtClean="0"/>
              <a:t>j</a:t>
            </a:r>
            <a:r>
              <a:rPr lang="en-US" altLang="en-US" sz="2400" smtClean="0"/>
              <a:t>, j</a:t>
            </a:r>
            <a:r>
              <a:rPr lang="en-US" altLang="en-US" sz="2400" smtClean="0">
                <a:sym typeface="Symbol" pitchFamily="18" charset="2"/>
              </a:rPr>
              <a:t>i)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>
                <a:sym typeface="Symbol" pitchFamily="18" charset="2"/>
              </a:rPr>
              <a:t>Complexity still high: </a:t>
            </a:r>
            <a:r>
              <a:rPr lang="en-US" altLang="en-US" sz="2400" smtClean="0"/>
              <a:t>(2</a:t>
            </a:r>
            <a:r>
              <a:rPr lang="en-US" altLang="en-US" sz="2400" baseline="30000" smtClean="0"/>
              <a:t>M-1</a:t>
            </a:r>
            <a:r>
              <a:rPr lang="en-US" altLang="en-US" sz="2400" smtClean="0"/>
              <a:t> states)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In asynchronous case, algorithm extends over 3 bit times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>
                <a:sym typeface="Symbol" pitchFamily="18" charset="2"/>
              </a:rPr>
              <a:t>VA samples MFs in round robin fasion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smtClean="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3251200" y="4773613"/>
            <a:ext cx="987425" cy="4937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257550" y="5448300"/>
            <a:ext cx="987425" cy="493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236913" y="6092825"/>
            <a:ext cx="987425" cy="493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363913" y="6135688"/>
            <a:ext cx="769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3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3354388" y="4827588"/>
            <a:ext cx="769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1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3355975" y="5491163"/>
            <a:ext cx="769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MF 2</a:t>
            </a: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987425" y="5702300"/>
            <a:ext cx="22923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1914525" y="5021263"/>
            <a:ext cx="0" cy="1331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540000" y="6338888"/>
            <a:ext cx="6969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546350" y="5011738"/>
            <a:ext cx="6969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5384800" y="4848225"/>
            <a:ext cx="2700338" cy="1725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5684838" y="4994275"/>
            <a:ext cx="2149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</a:rPr>
              <a:t>Viterbi Algorithm</a:t>
            </a: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5678488" y="5481638"/>
            <a:ext cx="20034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b="1">
                <a:solidFill>
                  <a:srgbClr val="0033CC"/>
                </a:solidFill>
              </a:rPr>
              <a:t>Searches for ML</a:t>
            </a:r>
          </a:p>
          <a:p>
            <a:pPr algn="ctr"/>
            <a:r>
              <a:rPr lang="en-US" altLang="en-US" sz="2000" b="1">
                <a:solidFill>
                  <a:srgbClr val="0033CC"/>
                </a:solidFill>
              </a:rPr>
              <a:t>bit sequence</a:t>
            </a:r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4265613" y="5048250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>
            <a:off x="4286250" y="5708650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>
            <a:off x="4249738" y="6308725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317500" y="5297488"/>
            <a:ext cx="1625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  <a:r>
              <a:rPr lang="en-US" altLang="en-US" sz="1800" b="1">
                <a:solidFill>
                  <a:srgbClr val="0033CC"/>
                </a:solidFill>
              </a:rPr>
              <a:t>(t)+s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  <a:r>
              <a:rPr lang="en-US" altLang="en-US" sz="1800" b="1">
                <a:solidFill>
                  <a:srgbClr val="0033CC"/>
                </a:solidFill>
              </a:rPr>
              <a:t>(t)+s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4459288" y="4657725"/>
            <a:ext cx="669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4481513" y="5332413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38935" name="Text Box 23"/>
          <p:cNvSpPr txBox="1">
            <a:spLocks noChangeArrowheads="1"/>
          </p:cNvSpPr>
          <p:nvPr/>
        </p:nvSpPr>
        <p:spPr bwMode="auto">
          <a:xfrm>
            <a:off x="4516438" y="5932488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y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  <a:r>
              <a:rPr lang="en-US" altLang="en-US" sz="1800" b="1">
                <a:solidFill>
                  <a:srgbClr val="0033CC"/>
                </a:solidFill>
              </a:rPr>
              <a:t>+I</a:t>
            </a:r>
            <a:r>
              <a:rPr lang="en-US" altLang="en-US" sz="1800" b="1" baseline="-25000">
                <a:solidFill>
                  <a:srgbClr val="0033CC"/>
                </a:solidFill>
              </a:rPr>
              <a:t>3</a:t>
            </a:r>
          </a:p>
        </p:txBody>
      </p:sp>
      <p:grpSp>
        <p:nvGrpSpPr>
          <p:cNvPr id="38936" name="Group 25"/>
          <p:cNvGrpSpPr>
            <a:grpSpLocks/>
          </p:cNvGrpSpPr>
          <p:nvPr/>
        </p:nvGrpSpPr>
        <p:grpSpPr bwMode="auto">
          <a:xfrm>
            <a:off x="2239963" y="4865688"/>
            <a:ext cx="319087" cy="336550"/>
            <a:chOff x="1459" y="1344"/>
            <a:chExt cx="201" cy="212"/>
          </a:xfrm>
        </p:grpSpPr>
        <p:sp>
          <p:nvSpPr>
            <p:cNvPr id="38951" name="Oval 26"/>
            <p:cNvSpPr>
              <a:spLocks noChangeArrowheads="1"/>
            </p:cNvSpPr>
            <p:nvPr/>
          </p:nvSpPr>
          <p:spPr bwMode="auto">
            <a:xfrm>
              <a:off x="1487" y="1383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52" name="Text Box 27"/>
            <p:cNvSpPr txBox="1">
              <a:spLocks noChangeArrowheads="1"/>
            </p:cNvSpPr>
            <p:nvPr/>
          </p:nvSpPr>
          <p:spPr bwMode="auto">
            <a:xfrm>
              <a:off x="1459" y="1344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grpSp>
        <p:nvGrpSpPr>
          <p:cNvPr id="38937" name="Group 28"/>
          <p:cNvGrpSpPr>
            <a:grpSpLocks/>
          </p:cNvGrpSpPr>
          <p:nvPr/>
        </p:nvGrpSpPr>
        <p:grpSpPr bwMode="auto">
          <a:xfrm>
            <a:off x="2330450" y="6205538"/>
            <a:ext cx="319088" cy="336550"/>
            <a:chOff x="1478" y="2188"/>
            <a:chExt cx="201" cy="212"/>
          </a:xfrm>
        </p:grpSpPr>
        <p:sp>
          <p:nvSpPr>
            <p:cNvPr id="38949" name="Oval 29"/>
            <p:cNvSpPr>
              <a:spLocks noChangeArrowheads="1"/>
            </p:cNvSpPr>
            <p:nvPr/>
          </p:nvSpPr>
          <p:spPr bwMode="auto">
            <a:xfrm>
              <a:off x="1507" y="2228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50" name="Text Box 30"/>
            <p:cNvSpPr txBox="1">
              <a:spLocks noChangeArrowheads="1"/>
            </p:cNvSpPr>
            <p:nvPr/>
          </p:nvSpPr>
          <p:spPr bwMode="auto">
            <a:xfrm>
              <a:off x="1478" y="2188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grpSp>
        <p:nvGrpSpPr>
          <p:cNvPr id="38938" name="Group 31"/>
          <p:cNvGrpSpPr>
            <a:grpSpLocks/>
          </p:cNvGrpSpPr>
          <p:nvPr/>
        </p:nvGrpSpPr>
        <p:grpSpPr bwMode="auto">
          <a:xfrm>
            <a:off x="2298700" y="5535613"/>
            <a:ext cx="319088" cy="336550"/>
            <a:chOff x="1459" y="1776"/>
            <a:chExt cx="201" cy="212"/>
          </a:xfrm>
        </p:grpSpPr>
        <p:sp>
          <p:nvSpPr>
            <p:cNvPr id="38947" name="Oval 32"/>
            <p:cNvSpPr>
              <a:spLocks noChangeArrowheads="1"/>
            </p:cNvSpPr>
            <p:nvPr/>
          </p:nvSpPr>
          <p:spPr bwMode="auto">
            <a:xfrm>
              <a:off x="1478" y="1805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48" name="Text Box 33"/>
            <p:cNvSpPr txBox="1">
              <a:spLocks noChangeArrowheads="1"/>
            </p:cNvSpPr>
            <p:nvPr/>
          </p:nvSpPr>
          <p:spPr bwMode="auto">
            <a:xfrm>
              <a:off x="1459" y="1776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Arial" pitchFamily="34" charset="0"/>
                </a:rPr>
                <a:t>X</a:t>
              </a:r>
            </a:p>
          </p:txBody>
        </p:sp>
      </p:grpSp>
      <p:sp>
        <p:nvSpPr>
          <p:cNvPr id="38939" name="Line 34"/>
          <p:cNvSpPr>
            <a:spLocks noChangeShapeType="1"/>
          </p:cNvSpPr>
          <p:nvPr/>
        </p:nvSpPr>
        <p:spPr bwMode="auto">
          <a:xfrm flipH="1" flipV="1">
            <a:off x="2420938" y="6497638"/>
            <a:ext cx="0" cy="2873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40" name="Text Box 35"/>
          <p:cNvSpPr txBox="1">
            <a:spLocks noChangeArrowheads="1"/>
          </p:cNvSpPr>
          <p:nvPr/>
        </p:nvSpPr>
        <p:spPr bwMode="auto">
          <a:xfrm>
            <a:off x="2509838" y="6307138"/>
            <a:ext cx="646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c3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8941" name="Line 36"/>
          <p:cNvSpPr>
            <a:spLocks noChangeShapeType="1"/>
          </p:cNvSpPr>
          <p:nvPr/>
        </p:nvSpPr>
        <p:spPr bwMode="auto">
          <a:xfrm flipV="1">
            <a:off x="2406650" y="5824538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42" name="Text Box 37"/>
          <p:cNvSpPr txBox="1">
            <a:spLocks noChangeArrowheads="1"/>
          </p:cNvSpPr>
          <p:nvPr/>
        </p:nvSpPr>
        <p:spPr bwMode="auto">
          <a:xfrm>
            <a:off x="2417763" y="5772150"/>
            <a:ext cx="646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c2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8943" name="Line 38"/>
          <p:cNvSpPr>
            <a:spLocks noChangeShapeType="1"/>
          </p:cNvSpPr>
          <p:nvPr/>
        </p:nvSpPr>
        <p:spPr bwMode="auto">
          <a:xfrm flipV="1">
            <a:off x="2424113" y="5153025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44" name="Text Box 39"/>
          <p:cNvSpPr txBox="1">
            <a:spLocks noChangeArrowheads="1"/>
          </p:cNvSpPr>
          <p:nvPr/>
        </p:nvSpPr>
        <p:spPr bwMode="auto">
          <a:xfrm>
            <a:off x="2420938" y="5130800"/>
            <a:ext cx="646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33CC"/>
                </a:solidFill>
              </a:rPr>
              <a:t>s</a:t>
            </a:r>
            <a:r>
              <a:rPr lang="en-US" altLang="en-US" sz="1800" b="1" baseline="-25000">
                <a:solidFill>
                  <a:srgbClr val="0033CC"/>
                </a:solidFill>
              </a:rPr>
              <a:t>c1</a:t>
            </a:r>
            <a:r>
              <a:rPr lang="en-US" altLang="en-US" sz="1800" b="1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8945" name="Line 40"/>
          <p:cNvSpPr>
            <a:spLocks noChangeShapeType="1"/>
          </p:cNvSpPr>
          <p:nvPr/>
        </p:nvSpPr>
        <p:spPr bwMode="auto">
          <a:xfrm>
            <a:off x="1914525" y="5027613"/>
            <a:ext cx="369888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46" name="Line 41"/>
          <p:cNvSpPr>
            <a:spLocks noChangeShapeType="1"/>
          </p:cNvSpPr>
          <p:nvPr/>
        </p:nvSpPr>
        <p:spPr bwMode="auto">
          <a:xfrm>
            <a:off x="1914525" y="6353175"/>
            <a:ext cx="4921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Suboptimal Detectors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03388"/>
            <a:ext cx="7848600" cy="460851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Main goal: reduced complexity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Design tradeoffs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Near far resistance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Asynchronous versus synchronous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Linear versus nonlinear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Performance versus complexity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Limitations under practical operating conditions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Common methods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Decorrelator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MMSE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Multistage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Decision Feedback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Successive Interference Cancellation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Mathematical Model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3" y="1690688"/>
            <a:ext cx="7848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Simplified system model (BPSK)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Baseband signal for the k</a:t>
            </a:r>
            <a:r>
              <a:rPr lang="en-US" altLang="en-US" sz="2400" baseline="30000" smtClean="0"/>
              <a:t>th</a:t>
            </a:r>
            <a:r>
              <a:rPr lang="en-US" altLang="en-US" sz="2400" smtClean="0"/>
              <a:t> user is: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  <a:p>
            <a:pPr lvl="1">
              <a:lnSpc>
                <a:spcPct val="70000"/>
              </a:lnSpc>
            </a:pPr>
            <a:endParaRPr lang="en-US" altLang="en-US" sz="2400" smtClean="0"/>
          </a:p>
          <a:p>
            <a:pPr lvl="1">
              <a:lnSpc>
                <a:spcPct val="50000"/>
              </a:lnSpc>
            </a:pPr>
            <a:endParaRPr lang="en-US" altLang="en-US" sz="2400" smtClean="0"/>
          </a:p>
          <a:p>
            <a:pPr lvl="2">
              <a:lnSpc>
                <a:spcPct val="70000"/>
              </a:lnSpc>
            </a:pPr>
            <a:r>
              <a:rPr lang="en-US" altLang="en-US" sz="2000" i="1" smtClean="0"/>
              <a:t>s</a:t>
            </a:r>
            <a:r>
              <a:rPr lang="en-US" altLang="en-US" sz="2000" i="1" baseline="-25000" smtClean="0"/>
              <a:t>k</a:t>
            </a:r>
            <a:r>
              <a:rPr lang="en-US" altLang="en-US" sz="2000" i="1" smtClean="0"/>
              <a:t>(i)</a:t>
            </a:r>
            <a:r>
              <a:rPr lang="en-US" altLang="en-US" sz="2000" smtClean="0"/>
              <a:t> is the i</a:t>
            </a:r>
            <a:r>
              <a:rPr lang="en-US" altLang="en-US" sz="2000" baseline="30000" smtClean="0"/>
              <a:t>th</a:t>
            </a:r>
            <a:r>
              <a:rPr lang="en-US" altLang="en-US" sz="2000" smtClean="0"/>
              <a:t> input symbol of the k</a:t>
            </a:r>
            <a:r>
              <a:rPr lang="en-US" altLang="en-US" sz="2000" baseline="30000" smtClean="0"/>
              <a:t>th</a:t>
            </a:r>
            <a:r>
              <a:rPr lang="en-US" altLang="en-US" sz="2000" smtClean="0"/>
              <a:t> user</a:t>
            </a:r>
          </a:p>
          <a:p>
            <a:pPr lvl="2">
              <a:lnSpc>
                <a:spcPct val="70000"/>
              </a:lnSpc>
            </a:pPr>
            <a:r>
              <a:rPr lang="en-US" altLang="en-US" sz="2000" i="1" smtClean="0"/>
              <a:t>c</a:t>
            </a:r>
            <a:r>
              <a:rPr lang="en-US" altLang="en-US" sz="2000" i="1" baseline="-25000" smtClean="0"/>
              <a:t>k</a:t>
            </a:r>
            <a:r>
              <a:rPr lang="en-US" altLang="en-US" sz="2000" i="1" smtClean="0"/>
              <a:t>(i)</a:t>
            </a:r>
            <a:r>
              <a:rPr lang="en-US" altLang="en-US" sz="2000" smtClean="0"/>
              <a:t> is the real, positive channel gain</a:t>
            </a:r>
            <a:endParaRPr lang="en-US" altLang="en-US" sz="2000" i="1" smtClean="0"/>
          </a:p>
          <a:p>
            <a:pPr lvl="2">
              <a:lnSpc>
                <a:spcPct val="70000"/>
              </a:lnSpc>
            </a:pPr>
            <a:r>
              <a:rPr lang="en-US" altLang="en-US" sz="2000" i="1" smtClean="0">
                <a:sym typeface="Symbol" pitchFamily="18" charset="2"/>
              </a:rPr>
              <a:t>s</a:t>
            </a:r>
            <a:r>
              <a:rPr lang="en-US" altLang="en-US" sz="2000" i="1" baseline="-25000" smtClean="0">
                <a:sym typeface="Symbol" pitchFamily="18" charset="2"/>
              </a:rPr>
              <a:t>k</a:t>
            </a:r>
            <a:r>
              <a:rPr lang="en-US" altLang="en-US" sz="2000" i="1" smtClean="0">
                <a:sym typeface="Symbol" pitchFamily="18" charset="2"/>
              </a:rPr>
              <a:t>(t)</a:t>
            </a:r>
            <a:r>
              <a:rPr lang="en-US" altLang="en-US" sz="2000" smtClean="0">
                <a:sym typeface="Symbol" pitchFamily="18" charset="2"/>
              </a:rPr>
              <a:t> is the signature waveform containing the PN sequence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>
                <a:sym typeface="Symbol" pitchFamily="18" charset="2"/>
              </a:rPr>
              <a:t></a:t>
            </a:r>
            <a:r>
              <a:rPr lang="en-US" altLang="en-US" sz="2000" i="1" baseline="-25000" smtClean="0">
                <a:sym typeface="Symbol" pitchFamily="18" charset="2"/>
              </a:rPr>
              <a:t>k</a:t>
            </a:r>
            <a:r>
              <a:rPr lang="en-US" altLang="en-US" sz="2000" smtClean="0">
                <a:sym typeface="Symbol" pitchFamily="18" charset="2"/>
              </a:rPr>
              <a:t> is the transmission delay; for synchronous CDMA, </a:t>
            </a:r>
            <a:r>
              <a:rPr lang="en-US" altLang="en-US" sz="2000" baseline="-25000" smtClean="0">
                <a:sym typeface="Symbol" pitchFamily="18" charset="2"/>
              </a:rPr>
              <a:t>k</a:t>
            </a:r>
            <a:r>
              <a:rPr lang="en-US" altLang="en-US" sz="2000" smtClean="0">
                <a:sym typeface="Symbol" pitchFamily="18" charset="2"/>
              </a:rPr>
              <a:t>=0 for all users</a:t>
            </a:r>
            <a:endParaRPr lang="en-US" altLang="en-US" sz="2000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Received signal at baseband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  <a:p>
            <a:pPr lvl="1">
              <a:lnSpc>
                <a:spcPct val="30000"/>
              </a:lnSpc>
            </a:pPr>
            <a:endParaRPr lang="en-US" altLang="en-US" sz="2400" smtClean="0"/>
          </a:p>
          <a:p>
            <a:pPr lvl="1">
              <a:lnSpc>
                <a:spcPct val="70000"/>
              </a:lnSpc>
            </a:pPr>
            <a:endParaRPr lang="en-US" altLang="en-US" sz="2400" smtClean="0"/>
          </a:p>
          <a:p>
            <a:pPr lvl="2">
              <a:lnSpc>
                <a:spcPct val="70000"/>
              </a:lnSpc>
            </a:pPr>
            <a:r>
              <a:rPr lang="en-US" altLang="en-US" sz="2000" i="1" smtClean="0"/>
              <a:t>K</a:t>
            </a:r>
            <a:r>
              <a:rPr lang="en-US" altLang="en-US" sz="2000" smtClean="0"/>
              <a:t> number of users</a:t>
            </a:r>
            <a:endParaRPr lang="en-US" altLang="en-US" sz="2000" i="1" smtClean="0"/>
          </a:p>
          <a:p>
            <a:pPr lvl="2">
              <a:lnSpc>
                <a:spcPct val="70000"/>
              </a:lnSpc>
            </a:pPr>
            <a:r>
              <a:rPr lang="en-US" altLang="en-US" sz="2000" i="1" smtClean="0"/>
              <a:t>n(t)</a:t>
            </a:r>
            <a:r>
              <a:rPr lang="en-US" altLang="en-US" sz="2000" smtClean="0"/>
              <a:t> is the complex AWGN process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890713" y="2606675"/>
          <a:ext cx="38100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Equation" r:id="rId3" imgW="2158920" imgH="431640" progId="Equation.3">
                  <p:embed/>
                </p:oleObj>
              </mc:Choice>
              <mc:Fallback>
                <p:oleObj name="Equation" r:id="rId3" imgW="215892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713" y="2606675"/>
                        <a:ext cx="3810000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2379663" y="5029200"/>
          <a:ext cx="223202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Equation" r:id="rId5" imgW="1244520" imgH="431640" progId="Equation.3">
                  <p:embed/>
                </p:oleObj>
              </mc:Choice>
              <mc:Fallback>
                <p:oleObj name="Equation" r:id="rId5" imgW="124452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5029200"/>
                        <a:ext cx="2232025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Matched Filter Output</a:t>
            </a:r>
          </a:p>
        </p:txBody>
      </p:sp>
      <p:sp>
        <p:nvSpPr>
          <p:cNvPr id="717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79413" y="1647825"/>
            <a:ext cx="8229600" cy="4587875"/>
          </a:xfrm>
        </p:spPr>
        <p:txBody>
          <a:bodyPr/>
          <a:lstStyle/>
          <a:p>
            <a:r>
              <a:rPr lang="en-US" altLang="en-US" sz="2800" smtClean="0"/>
              <a:t>Sampled output of matched filter for the k</a:t>
            </a:r>
            <a:r>
              <a:rPr lang="en-US" altLang="en-US" sz="2800" baseline="30000" smtClean="0"/>
              <a:t>th</a:t>
            </a:r>
            <a:r>
              <a:rPr lang="en-US" altLang="en-US" sz="2800" smtClean="0"/>
              <a:t> user:</a:t>
            </a:r>
          </a:p>
          <a:p>
            <a:pPr>
              <a:buFont typeface="Wingdings" pitchFamily="2" charset="2"/>
              <a:buNone/>
            </a:pPr>
            <a:endParaRPr lang="en-US" altLang="en-US" sz="2800" smtClean="0"/>
          </a:p>
          <a:p>
            <a:pPr>
              <a:buFont typeface="Wingdings" pitchFamily="2" charset="2"/>
              <a:buNone/>
            </a:pPr>
            <a:endParaRPr lang="en-US" altLang="en-US" sz="2000" smtClean="0"/>
          </a:p>
          <a:p>
            <a:pPr>
              <a:lnSpc>
                <a:spcPct val="160000"/>
              </a:lnSpc>
              <a:buFont typeface="Wingdings" pitchFamily="2" charset="2"/>
              <a:buNone/>
            </a:pPr>
            <a:endParaRPr lang="en-US" altLang="en-US" sz="2000" smtClean="0"/>
          </a:p>
          <a:p>
            <a:pPr>
              <a:lnSpc>
                <a:spcPct val="60000"/>
              </a:lnSpc>
              <a:buFont typeface="Wingdings" pitchFamily="2" charset="2"/>
              <a:buNone/>
            </a:pPr>
            <a:endParaRPr lang="en-US" altLang="en-US" sz="2000" smtClean="0"/>
          </a:p>
          <a:p>
            <a:pPr lvl="1"/>
            <a:r>
              <a:rPr lang="en-US" altLang="en-US" sz="2400" smtClean="0"/>
              <a:t>1</a:t>
            </a:r>
            <a:r>
              <a:rPr lang="en-US" altLang="en-US" sz="2400" baseline="30000" smtClean="0"/>
              <a:t>st</a:t>
            </a:r>
            <a:r>
              <a:rPr lang="en-US" altLang="en-US" sz="2400" smtClean="0"/>
              <a:t> term - desired information</a:t>
            </a:r>
          </a:p>
          <a:p>
            <a:pPr lvl="1"/>
            <a:r>
              <a:rPr lang="en-US" altLang="en-US" sz="2400" smtClean="0"/>
              <a:t>2</a:t>
            </a:r>
            <a:r>
              <a:rPr lang="en-US" altLang="en-US" sz="2400" baseline="30000" smtClean="0"/>
              <a:t>nd</a:t>
            </a:r>
            <a:r>
              <a:rPr lang="en-US" altLang="en-US" sz="2400" smtClean="0"/>
              <a:t> term - MAI</a:t>
            </a:r>
          </a:p>
          <a:p>
            <a:pPr lvl="1"/>
            <a:r>
              <a:rPr lang="en-US" altLang="en-US" sz="2400" smtClean="0"/>
              <a:t>3</a:t>
            </a:r>
            <a:r>
              <a:rPr lang="en-US" altLang="en-US" sz="2400" baseline="30000" smtClean="0"/>
              <a:t>rd</a:t>
            </a:r>
            <a:r>
              <a:rPr lang="en-US" altLang="en-US" sz="2400" smtClean="0"/>
              <a:t> term - noise</a:t>
            </a:r>
          </a:p>
          <a:p>
            <a:r>
              <a:rPr lang="en-US" altLang="en-US" sz="2800" smtClean="0"/>
              <a:t>Assume two-user case (K=2), and</a:t>
            </a:r>
            <a:endParaRPr lang="en-US" altLang="en-US" sz="2000" smtClean="0"/>
          </a:p>
        </p:txBody>
      </p:sp>
      <p:graphicFrame>
        <p:nvGraphicFramePr>
          <p:cNvPr id="7170" name="Object 1028"/>
          <p:cNvGraphicFramePr>
            <a:graphicFrameLocks noChangeAspect="1"/>
          </p:cNvGraphicFramePr>
          <p:nvPr/>
        </p:nvGraphicFramePr>
        <p:xfrm>
          <a:off x="1676400" y="2163763"/>
          <a:ext cx="5029200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Equation" r:id="rId3" imgW="2781000" imgH="965160" progId="Equation.3">
                  <p:embed/>
                </p:oleObj>
              </mc:Choice>
              <mc:Fallback>
                <p:oleObj name="Equation" r:id="rId3" imgW="2781000" imgH="96516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163763"/>
                        <a:ext cx="5029200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1029"/>
          <p:cNvGraphicFramePr>
            <a:graphicFrameLocks noChangeAspect="1"/>
          </p:cNvGraphicFramePr>
          <p:nvPr/>
        </p:nvGraphicFramePr>
        <p:xfrm>
          <a:off x="2181225" y="5732463"/>
          <a:ext cx="190500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Equation" r:id="rId5" imgW="1002960" imgH="482400" progId="Equation.3">
                  <p:embed/>
                </p:oleObj>
              </mc:Choice>
              <mc:Fallback>
                <p:oleObj name="Equation" r:id="rId5" imgW="1002960" imgH="482400" progId="Equation.3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5732463"/>
                        <a:ext cx="1905000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Symbol Detection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98638"/>
            <a:ext cx="8123238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Outputs of the matched filters are: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20000"/>
              </a:lnSpc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Detected symbol for user k:</a:t>
            </a:r>
          </a:p>
          <a:p>
            <a:pPr>
              <a:lnSpc>
                <a:spcPct val="50000"/>
              </a:lnSpc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If user 1 much stronger than user 2 (near/far problem), the MAI </a:t>
            </a:r>
            <a:r>
              <a:rPr lang="en-US" altLang="en-US" i="1" smtClean="0"/>
              <a:t>rc</a:t>
            </a:r>
            <a:r>
              <a:rPr lang="en-US" altLang="en-US" i="1" baseline="-25000" smtClean="0"/>
              <a:t>1</a:t>
            </a:r>
            <a:r>
              <a:rPr lang="en-US" altLang="en-US" i="1" smtClean="0"/>
              <a:t>x</a:t>
            </a:r>
            <a:r>
              <a:rPr lang="en-US" altLang="en-US" i="1" baseline="-25000" smtClean="0"/>
              <a:t>1</a:t>
            </a:r>
            <a:r>
              <a:rPr lang="en-US" altLang="en-US" smtClean="0"/>
              <a:t> of user 2 is very large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314450" y="2665413"/>
          <a:ext cx="504666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Equation" r:id="rId3" imgW="2831760" imgH="215640" progId="Equation.3">
                  <p:embed/>
                </p:oleObj>
              </mc:Choice>
              <mc:Fallback>
                <p:oleObj name="Equation" r:id="rId3" imgW="283176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2665413"/>
                        <a:ext cx="5046663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5776913" y="3430588"/>
          <a:ext cx="13493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Equation" r:id="rId5" imgW="787320" imgH="228600" progId="Equation.3">
                  <p:embed/>
                </p:oleObj>
              </mc:Choice>
              <mc:Fallback>
                <p:oleObj name="Equation" r:id="rId5" imgW="78732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6913" y="3430588"/>
                        <a:ext cx="13493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Decorrelator</a:t>
            </a:r>
          </a:p>
        </p:txBody>
      </p:sp>
      <p:sp>
        <p:nvSpPr>
          <p:cNvPr id="922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63563" y="1736725"/>
            <a:ext cx="8275637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Matrix representation</a:t>
            </a:r>
          </a:p>
          <a:p>
            <a:pPr>
              <a:lnSpc>
                <a:spcPct val="180000"/>
              </a:lnSpc>
              <a:buFont typeface="Wingdings" pitchFamily="2" charset="2"/>
              <a:buNone/>
            </a:pPr>
            <a:endParaRPr lang="en-US" altLang="en-US" sz="2800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where </a:t>
            </a:r>
            <a:r>
              <a:rPr lang="en-US" altLang="en-US" sz="2400" i="1" u="sng" smtClean="0"/>
              <a:t>y</a:t>
            </a:r>
            <a:r>
              <a:rPr lang="en-US" altLang="en-US" sz="2400" smtClean="0"/>
              <a:t>=[</a:t>
            </a:r>
            <a:r>
              <a:rPr lang="en-US" altLang="en-US" sz="2400" i="1" smtClean="0"/>
              <a:t>y</a:t>
            </a:r>
            <a:r>
              <a:rPr lang="en-US" altLang="en-US" sz="2400" i="1" baseline="-25000" smtClean="0"/>
              <a:t>1</a:t>
            </a:r>
            <a:r>
              <a:rPr lang="en-US" altLang="en-US" sz="2400" smtClean="0"/>
              <a:t>,</a:t>
            </a:r>
            <a:r>
              <a:rPr lang="en-US" altLang="en-US" sz="2400" i="1" smtClean="0"/>
              <a:t>y</a:t>
            </a:r>
            <a:r>
              <a:rPr lang="en-US" altLang="en-US" sz="2400" i="1" baseline="-25000" smtClean="0"/>
              <a:t>2</a:t>
            </a:r>
            <a:r>
              <a:rPr lang="en-US" altLang="en-US" sz="2400" smtClean="0"/>
              <a:t>,…,</a:t>
            </a:r>
            <a:r>
              <a:rPr lang="en-US" altLang="en-US" sz="2400" i="1" smtClean="0"/>
              <a:t>y</a:t>
            </a:r>
            <a:r>
              <a:rPr lang="en-US" altLang="en-US" sz="2400" i="1" baseline="-25000" smtClean="0"/>
              <a:t>K</a:t>
            </a:r>
            <a:r>
              <a:rPr lang="en-US" altLang="en-US" sz="2400" smtClean="0"/>
              <a:t>]</a:t>
            </a:r>
            <a:r>
              <a:rPr lang="en-US" altLang="en-US" sz="2400" baseline="30000" smtClean="0"/>
              <a:t>T</a:t>
            </a:r>
            <a:r>
              <a:rPr lang="en-US" altLang="en-US" sz="2400" smtClean="0"/>
              <a:t>, </a:t>
            </a:r>
            <a:r>
              <a:rPr lang="en-US" altLang="en-US" sz="2400" i="1" smtClean="0"/>
              <a:t>R</a:t>
            </a:r>
            <a:r>
              <a:rPr lang="en-US" altLang="en-US" sz="2400" smtClean="0"/>
              <a:t> and </a:t>
            </a:r>
            <a:r>
              <a:rPr lang="en-US" altLang="en-US" sz="2400" i="1" smtClean="0"/>
              <a:t>W</a:t>
            </a:r>
            <a:r>
              <a:rPr lang="en-US" altLang="en-US" sz="2400" smtClean="0"/>
              <a:t> are </a:t>
            </a:r>
            <a:r>
              <a:rPr lang="en-US" altLang="en-US" sz="2400" i="1" smtClean="0"/>
              <a:t>K</a:t>
            </a:r>
            <a:r>
              <a:rPr lang="en-US" altLang="en-US" sz="2400" smtClean="0"/>
              <a:t>x</a:t>
            </a:r>
            <a:r>
              <a:rPr lang="en-US" altLang="en-US" sz="2400" i="1" smtClean="0"/>
              <a:t>K</a:t>
            </a:r>
            <a:r>
              <a:rPr lang="en-US" altLang="en-US" sz="2400" smtClean="0"/>
              <a:t> matrices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Components of </a:t>
            </a:r>
            <a:r>
              <a:rPr lang="en-US" altLang="en-US" sz="2400" i="1" smtClean="0"/>
              <a:t>R</a:t>
            </a:r>
            <a:r>
              <a:rPr lang="en-US" altLang="en-US" sz="2400" smtClean="0"/>
              <a:t> are cross-correlations between codes</a:t>
            </a:r>
            <a:endParaRPr lang="en-US" altLang="en-US" sz="2400" i="1" smtClean="0"/>
          </a:p>
          <a:p>
            <a:pPr lvl="1">
              <a:lnSpc>
                <a:spcPct val="70000"/>
              </a:lnSpc>
            </a:pPr>
            <a:r>
              <a:rPr lang="en-US" altLang="en-US" sz="2400" i="1" smtClean="0"/>
              <a:t>W</a:t>
            </a:r>
            <a:r>
              <a:rPr lang="en-US" altLang="en-US" sz="2400" smtClean="0"/>
              <a:t> is diagonal with </a:t>
            </a:r>
            <a:r>
              <a:rPr lang="en-US" altLang="en-US" sz="2400" i="1" smtClean="0"/>
              <a:t>W</a:t>
            </a:r>
            <a:r>
              <a:rPr lang="en-US" altLang="en-US" sz="2400" i="1" baseline="-25000" smtClean="0"/>
              <a:t>k,k</a:t>
            </a:r>
            <a:r>
              <a:rPr lang="en-US" altLang="en-US" sz="2400" smtClean="0"/>
              <a:t> given by the channel gain </a:t>
            </a:r>
            <a:r>
              <a:rPr lang="en-US" altLang="en-US" sz="2400" i="1" smtClean="0"/>
              <a:t>c</a:t>
            </a:r>
            <a:r>
              <a:rPr lang="en-US" altLang="en-US" sz="2400" i="1" baseline="-25000" smtClean="0"/>
              <a:t>k</a:t>
            </a:r>
            <a:endParaRPr lang="en-US" altLang="en-US" sz="2400" smtClean="0"/>
          </a:p>
          <a:p>
            <a:pPr lvl="1">
              <a:lnSpc>
                <a:spcPct val="70000"/>
              </a:lnSpc>
            </a:pPr>
            <a:r>
              <a:rPr lang="en-US" altLang="en-US" sz="2400" i="1" u="sng" smtClean="0"/>
              <a:t>z</a:t>
            </a:r>
            <a:r>
              <a:rPr lang="en-US" altLang="en-US" sz="2400" smtClean="0"/>
              <a:t> is a colored Gaussian noise vector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Solve for </a:t>
            </a:r>
            <a:r>
              <a:rPr lang="en-US" altLang="en-US" sz="2800" i="1" u="sng" smtClean="0"/>
              <a:t>x</a:t>
            </a:r>
            <a:r>
              <a:rPr lang="en-US" altLang="en-US" sz="2800" smtClean="0"/>
              <a:t> by inverting </a:t>
            </a:r>
            <a:r>
              <a:rPr lang="en-US" altLang="en-US" sz="2800" i="1" smtClean="0"/>
              <a:t>R</a:t>
            </a:r>
          </a:p>
          <a:p>
            <a:pPr>
              <a:lnSpc>
                <a:spcPct val="110000"/>
              </a:lnSpc>
            </a:pPr>
            <a:endParaRPr lang="en-US" altLang="en-US" sz="2800" i="1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Analogous to zero-forcing equalizers for ISI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Pros: Does not require knowledge of users’ powers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Cons: Noise enhancement</a:t>
            </a:r>
          </a:p>
        </p:txBody>
      </p:sp>
      <p:graphicFrame>
        <p:nvGraphicFramePr>
          <p:cNvPr id="9218" name="Object 1028"/>
          <p:cNvGraphicFramePr>
            <a:graphicFrameLocks noChangeAspect="1"/>
          </p:cNvGraphicFramePr>
          <p:nvPr/>
        </p:nvGraphicFramePr>
        <p:xfrm>
          <a:off x="2635250" y="2314575"/>
          <a:ext cx="282098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Equation" r:id="rId3" imgW="825480" imgH="241200" progId="Equation.3">
                  <p:embed/>
                </p:oleObj>
              </mc:Choice>
              <mc:Fallback>
                <p:oleObj name="Equation" r:id="rId3" imgW="825480" imgH="24120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0" y="2314575"/>
                        <a:ext cx="2820988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1029"/>
          <p:cNvGraphicFramePr>
            <a:graphicFrameLocks noChangeAspect="1"/>
          </p:cNvGraphicFramePr>
          <p:nvPr/>
        </p:nvGraphicFramePr>
        <p:xfrm>
          <a:off x="2055813" y="5060950"/>
          <a:ext cx="48768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Equation" r:id="rId5" imgW="2616120" imgH="253800" progId="Equation.3">
                  <p:embed/>
                </p:oleObj>
              </mc:Choice>
              <mc:Fallback>
                <p:oleObj name="Equation" r:id="rId5" imgW="2616120" imgH="253800" progId="Equation.3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5813" y="5060950"/>
                        <a:ext cx="487680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Multistage Detectors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82763"/>
            <a:ext cx="7848600" cy="4114800"/>
          </a:xfrm>
        </p:spPr>
        <p:txBody>
          <a:bodyPr/>
          <a:lstStyle/>
          <a:p>
            <a:r>
              <a:rPr lang="en-US" altLang="en-US" smtClean="0"/>
              <a:t>Decisions produced by 1</a:t>
            </a:r>
            <a:r>
              <a:rPr lang="en-US" altLang="en-US" baseline="30000" smtClean="0"/>
              <a:t>st</a:t>
            </a:r>
            <a:r>
              <a:rPr lang="en-US" altLang="en-US" smtClean="0"/>
              <a:t> stage are</a:t>
            </a:r>
          </a:p>
          <a:p>
            <a:r>
              <a:rPr lang="en-US" altLang="en-US" smtClean="0"/>
              <a:t>2</a:t>
            </a:r>
            <a:r>
              <a:rPr lang="en-US" altLang="en-US" baseline="30000" smtClean="0"/>
              <a:t>nd</a:t>
            </a:r>
            <a:r>
              <a:rPr lang="en-US" altLang="en-US" smtClean="0"/>
              <a:t> stage:</a:t>
            </a:r>
          </a:p>
          <a:p>
            <a:r>
              <a:rPr lang="en-US" altLang="en-US" smtClean="0"/>
              <a:t>and so on…</a:t>
            </a:r>
          </a:p>
          <a:p>
            <a:pPr>
              <a:buFont typeface="Wingdings" pitchFamily="2" charset="2"/>
              <a:buNone/>
            </a:pPr>
            <a:endParaRPr lang="en-US" altLang="en-US" smtClean="0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2681288" y="2522538"/>
          <a:ext cx="2686050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Equation" r:id="rId3" imgW="1498320" imgH="457200" progId="Equation.3">
                  <p:embed/>
                </p:oleObj>
              </mc:Choice>
              <mc:Fallback>
                <p:oleObj name="Equation" r:id="rId3" imgW="149832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8" y="2522538"/>
                        <a:ext cx="2686050" cy="81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6" name="Picture 5" descr="D:\Peter\ee360\multistage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3810000"/>
            <a:ext cx="716280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7099300" y="1974850"/>
          <a:ext cx="121920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Equation" r:id="rId6" imgW="634680" imgH="215640" progId="Equation.3">
                  <p:embed/>
                </p:oleObj>
              </mc:Choice>
              <mc:Fallback>
                <p:oleObj name="Equation" r:id="rId6" imgW="63468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9300" y="1974850"/>
                        <a:ext cx="1219200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39725"/>
            <a:ext cx="7848600" cy="1031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400" smtClean="0"/>
              <a:t>Successive Interference Cancellers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9763" y="1768475"/>
            <a:ext cx="8275637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Successively subtract off strongest detected bits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MF output:</a:t>
            </a:r>
          </a:p>
          <a:p>
            <a:pPr lvl="1"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Decision made for strongest user: </a:t>
            </a:r>
          </a:p>
          <a:p>
            <a:pPr>
              <a:lnSpc>
                <a:spcPct val="100000"/>
              </a:lnSpc>
            </a:pPr>
            <a:r>
              <a:rPr lang="en-US" altLang="en-US" sz="2800" smtClean="0"/>
              <a:t>Subtract this MAI from the weaker user:</a:t>
            </a:r>
          </a:p>
          <a:p>
            <a:pPr>
              <a:lnSpc>
                <a:spcPct val="10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endParaRPr lang="en-US" altLang="en-US" sz="2800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all MAI can be subtracted is user 1 decoded correctly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MAI is reduced and near/far problem alleviated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Cancelling the strongest signal has the most benefit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Cancelling the strongest signal is the most reliable cancellation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887663" y="2451100"/>
          <a:ext cx="49799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6" name="Equation" r:id="rId3" imgW="2793960" imgH="215640" progId="Equation.3">
                  <p:embed/>
                </p:oleObj>
              </mc:Choice>
              <mc:Fallback>
                <p:oleObj name="Equation" r:id="rId3" imgW="279396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7663" y="2451100"/>
                        <a:ext cx="4979987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5"/>
          <p:cNvGraphicFramePr>
            <a:graphicFrameLocks noChangeAspect="1"/>
          </p:cNvGraphicFramePr>
          <p:nvPr/>
        </p:nvGraphicFramePr>
        <p:xfrm>
          <a:off x="6194425" y="3033713"/>
          <a:ext cx="12525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7" name="Equation" r:id="rId5" imgW="736560" imgH="215640" progId="Equation.3">
                  <p:embed/>
                </p:oleObj>
              </mc:Choice>
              <mc:Fallback>
                <p:oleObj name="Equation" r:id="rId5" imgW="7365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4425" y="3033713"/>
                        <a:ext cx="1252538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6"/>
          <p:cNvGraphicFramePr>
            <a:graphicFrameLocks noChangeAspect="1"/>
          </p:cNvGraphicFramePr>
          <p:nvPr/>
        </p:nvGraphicFramePr>
        <p:xfrm>
          <a:off x="2438400" y="4056063"/>
          <a:ext cx="320040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8" name="Equation" r:id="rId7" imgW="1942920" imgH="457200" progId="Equation.3">
                  <p:embed/>
                </p:oleObj>
              </mc:Choice>
              <mc:Fallback>
                <p:oleObj name="Equation" r:id="rId7" imgW="194292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056063"/>
                        <a:ext cx="3200400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Parallel Interference Cancellation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Similarly uses all MF outputs</a:t>
            </a:r>
          </a:p>
          <a:p>
            <a:pPr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Simultaneously subtracts off all of the users’ signals from all of the others</a:t>
            </a:r>
          </a:p>
          <a:p>
            <a:pPr>
              <a:lnSpc>
                <a:spcPct val="4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works better than SIC when all of the users are received with equal strength (e.g. under power control)</a:t>
            </a:r>
          </a:p>
          <a:p>
            <a:pPr lvl="1"/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79438" y="212725"/>
            <a:ext cx="8093075" cy="1143000"/>
          </a:xfrm>
        </p:spPr>
        <p:txBody>
          <a:bodyPr/>
          <a:lstStyle/>
          <a:p>
            <a:r>
              <a:rPr lang="en-US" altLang="en-US" smtClean="0"/>
              <a:t>Performance of MUD: AWGN</a:t>
            </a:r>
          </a:p>
        </p:txBody>
      </p:sp>
      <p:pic>
        <p:nvPicPr>
          <p:cNvPr id="41987" name="Picture 3" descr="D:\Peter\ee360\ipowerctrl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1722438"/>
            <a:ext cx="718978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Performance of MUD</a:t>
            </a:r>
            <a:br>
              <a:rPr lang="en-US" altLang="en-US" smtClean="0"/>
            </a:br>
            <a:r>
              <a:rPr lang="en-US" altLang="en-US" smtClean="0"/>
              <a:t>Rayleigh Fading</a:t>
            </a:r>
          </a:p>
        </p:txBody>
      </p:sp>
      <p:pic>
        <p:nvPicPr>
          <p:cNvPr id="43011" name="Picture 3" descr="D:\Peter\ee360\rayfad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52575"/>
            <a:ext cx="7212013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Near-Far Problem and Traditional Power Control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663" y="1765300"/>
            <a:ext cx="7808912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On uplink, users have different channel gains</a:t>
            </a:r>
            <a:endParaRPr lang="en-US" altLang="en-US" sz="2800" i="1" baseline="-25000" smtClean="0"/>
          </a:p>
          <a:p>
            <a:pPr lvl="1">
              <a:lnSpc>
                <a:spcPct val="10000"/>
              </a:lnSpc>
            </a:pPr>
            <a:endParaRPr lang="en-US" altLang="en-US" i="1" baseline="-250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If all users transmit at same power (</a:t>
            </a:r>
            <a:r>
              <a:rPr lang="en-US" altLang="en-US" sz="2800" i="1" smtClean="0"/>
              <a:t>P</a:t>
            </a:r>
            <a:r>
              <a:rPr lang="en-US" altLang="en-US" sz="2800" i="1" baseline="-25000" smtClean="0"/>
              <a:t>i</a:t>
            </a:r>
            <a:r>
              <a:rPr lang="en-US" altLang="en-US" sz="2800" i="1" smtClean="0"/>
              <a:t>=P</a:t>
            </a:r>
            <a:r>
              <a:rPr lang="en-US" altLang="en-US" sz="2800" smtClean="0"/>
              <a:t>), interference from near user drowns out far user</a:t>
            </a:r>
          </a:p>
          <a:p>
            <a:pPr>
              <a:lnSpc>
                <a:spcPct val="30000"/>
              </a:lnSpc>
            </a:pPr>
            <a:endParaRPr lang="en-US" altLang="en-US" sz="2800" i="1" baseline="-250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“Traditional” power control forces each signal to have the same </a:t>
            </a:r>
            <a:r>
              <a:rPr lang="en-US" altLang="en-US" sz="2800" i="1" smtClean="0"/>
              <a:t>received</a:t>
            </a:r>
            <a:r>
              <a:rPr lang="en-US" altLang="en-US" sz="2800" smtClean="0"/>
              <a:t> power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Channel inversion: </a:t>
            </a:r>
            <a:r>
              <a:rPr lang="en-US" altLang="en-US" sz="2400" i="1" smtClean="0"/>
              <a:t>P</a:t>
            </a:r>
            <a:r>
              <a:rPr lang="en-US" altLang="en-US" sz="2400" i="1" baseline="-25000" smtClean="0"/>
              <a:t>i</a:t>
            </a:r>
            <a:r>
              <a:rPr lang="en-US" altLang="en-US" sz="2400" i="1" smtClean="0"/>
              <a:t>=P/h</a:t>
            </a:r>
            <a:r>
              <a:rPr lang="en-US" altLang="en-US" sz="2400" i="1" baseline="-25000" smtClean="0"/>
              <a:t>i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Increases interference to other cells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Decreases capacity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Degrades performance of successive                           interference cancellation and MUD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/>
              <a:t>Can’t get a good estimate of any signal</a:t>
            </a:r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6821488" y="3971925"/>
            <a:ext cx="404812" cy="620713"/>
            <a:chOff x="2352" y="1632"/>
            <a:chExt cx="336" cy="672"/>
          </a:xfrm>
        </p:grpSpPr>
        <p:sp>
          <p:nvSpPr>
            <p:cNvPr id="44062" name="Rectangle 5"/>
            <p:cNvSpPr>
              <a:spLocks noChangeArrowheads="1"/>
            </p:cNvSpPr>
            <p:nvPr/>
          </p:nvSpPr>
          <p:spPr bwMode="auto">
            <a:xfrm>
              <a:off x="2352" y="2016"/>
              <a:ext cx="33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63" name="Group 6"/>
            <p:cNvGrpSpPr>
              <a:grpSpLocks/>
            </p:cNvGrpSpPr>
            <p:nvPr/>
          </p:nvGrpSpPr>
          <p:grpSpPr bwMode="auto">
            <a:xfrm>
              <a:off x="2400" y="1632"/>
              <a:ext cx="240" cy="384"/>
              <a:chOff x="1152" y="1584"/>
              <a:chExt cx="240" cy="384"/>
            </a:xfrm>
          </p:grpSpPr>
          <p:sp>
            <p:nvSpPr>
              <p:cNvPr id="44064" name="Line 7"/>
              <p:cNvSpPr>
                <a:spLocks noChangeShapeType="1"/>
              </p:cNvSpPr>
              <p:nvPr/>
            </p:nvSpPr>
            <p:spPr bwMode="auto">
              <a:xfrm>
                <a:off x="1296" y="1728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65" name="AutoShape 8"/>
              <p:cNvSpPr>
                <a:spLocks noChangeArrowheads="1"/>
              </p:cNvSpPr>
              <p:nvPr/>
            </p:nvSpPr>
            <p:spPr bwMode="auto">
              <a:xfrm flipV="1">
                <a:off x="1152" y="1584"/>
                <a:ext cx="240" cy="24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4037" name="Group 9"/>
          <p:cNvGrpSpPr>
            <a:grpSpLocks/>
          </p:cNvGrpSpPr>
          <p:nvPr/>
        </p:nvGrpSpPr>
        <p:grpSpPr bwMode="auto">
          <a:xfrm>
            <a:off x="6234113" y="4527550"/>
            <a:ext cx="404812" cy="620713"/>
            <a:chOff x="2352" y="1632"/>
            <a:chExt cx="336" cy="672"/>
          </a:xfrm>
        </p:grpSpPr>
        <p:sp>
          <p:nvSpPr>
            <p:cNvPr id="44058" name="Rectangle 10"/>
            <p:cNvSpPr>
              <a:spLocks noChangeArrowheads="1"/>
            </p:cNvSpPr>
            <p:nvPr/>
          </p:nvSpPr>
          <p:spPr bwMode="auto">
            <a:xfrm>
              <a:off x="2352" y="2016"/>
              <a:ext cx="33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59" name="Group 11"/>
            <p:cNvGrpSpPr>
              <a:grpSpLocks/>
            </p:cNvGrpSpPr>
            <p:nvPr/>
          </p:nvGrpSpPr>
          <p:grpSpPr bwMode="auto">
            <a:xfrm>
              <a:off x="2400" y="1632"/>
              <a:ext cx="240" cy="384"/>
              <a:chOff x="1152" y="1584"/>
              <a:chExt cx="240" cy="384"/>
            </a:xfrm>
          </p:grpSpPr>
          <p:sp>
            <p:nvSpPr>
              <p:cNvPr id="44060" name="Line 12"/>
              <p:cNvSpPr>
                <a:spLocks noChangeShapeType="1"/>
              </p:cNvSpPr>
              <p:nvPr/>
            </p:nvSpPr>
            <p:spPr bwMode="auto">
              <a:xfrm>
                <a:off x="1296" y="1728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61" name="AutoShape 13"/>
              <p:cNvSpPr>
                <a:spLocks noChangeArrowheads="1"/>
              </p:cNvSpPr>
              <p:nvPr/>
            </p:nvSpPr>
            <p:spPr bwMode="auto">
              <a:xfrm flipV="1">
                <a:off x="1152" y="1584"/>
                <a:ext cx="240" cy="24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4038" name="Group 14"/>
          <p:cNvGrpSpPr>
            <a:grpSpLocks/>
          </p:cNvGrpSpPr>
          <p:nvPr/>
        </p:nvGrpSpPr>
        <p:grpSpPr bwMode="auto">
          <a:xfrm>
            <a:off x="7827963" y="4362450"/>
            <a:ext cx="404812" cy="620713"/>
            <a:chOff x="2352" y="1632"/>
            <a:chExt cx="336" cy="672"/>
          </a:xfrm>
        </p:grpSpPr>
        <p:sp>
          <p:nvSpPr>
            <p:cNvPr id="44054" name="Rectangle 15"/>
            <p:cNvSpPr>
              <a:spLocks noChangeArrowheads="1"/>
            </p:cNvSpPr>
            <p:nvPr/>
          </p:nvSpPr>
          <p:spPr bwMode="auto">
            <a:xfrm>
              <a:off x="2352" y="2016"/>
              <a:ext cx="33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55" name="Group 16"/>
            <p:cNvGrpSpPr>
              <a:grpSpLocks/>
            </p:cNvGrpSpPr>
            <p:nvPr/>
          </p:nvGrpSpPr>
          <p:grpSpPr bwMode="auto">
            <a:xfrm>
              <a:off x="2400" y="1632"/>
              <a:ext cx="240" cy="384"/>
              <a:chOff x="1152" y="1584"/>
              <a:chExt cx="240" cy="384"/>
            </a:xfrm>
          </p:grpSpPr>
          <p:sp>
            <p:nvSpPr>
              <p:cNvPr id="44056" name="Line 17"/>
              <p:cNvSpPr>
                <a:spLocks noChangeShapeType="1"/>
              </p:cNvSpPr>
              <p:nvPr/>
            </p:nvSpPr>
            <p:spPr bwMode="auto">
              <a:xfrm>
                <a:off x="1296" y="1728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7" name="AutoShape 18"/>
              <p:cNvSpPr>
                <a:spLocks noChangeArrowheads="1"/>
              </p:cNvSpPr>
              <p:nvPr/>
            </p:nvSpPr>
            <p:spPr bwMode="auto">
              <a:xfrm flipV="1">
                <a:off x="1152" y="1584"/>
                <a:ext cx="240" cy="24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4039" name="Group 19"/>
          <p:cNvGrpSpPr>
            <a:grpSpLocks/>
          </p:cNvGrpSpPr>
          <p:nvPr/>
        </p:nvGrpSpPr>
        <p:grpSpPr bwMode="auto">
          <a:xfrm>
            <a:off x="8202613" y="5978525"/>
            <a:ext cx="404812" cy="622300"/>
            <a:chOff x="2352" y="1632"/>
            <a:chExt cx="336" cy="672"/>
          </a:xfrm>
        </p:grpSpPr>
        <p:sp>
          <p:nvSpPr>
            <p:cNvPr id="44050" name="Rectangle 20"/>
            <p:cNvSpPr>
              <a:spLocks noChangeArrowheads="1"/>
            </p:cNvSpPr>
            <p:nvPr/>
          </p:nvSpPr>
          <p:spPr bwMode="auto">
            <a:xfrm>
              <a:off x="2352" y="2016"/>
              <a:ext cx="33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51" name="Group 21"/>
            <p:cNvGrpSpPr>
              <a:grpSpLocks/>
            </p:cNvGrpSpPr>
            <p:nvPr/>
          </p:nvGrpSpPr>
          <p:grpSpPr bwMode="auto">
            <a:xfrm>
              <a:off x="2400" y="1632"/>
              <a:ext cx="240" cy="384"/>
              <a:chOff x="1152" y="1584"/>
              <a:chExt cx="240" cy="384"/>
            </a:xfrm>
          </p:grpSpPr>
          <p:sp>
            <p:nvSpPr>
              <p:cNvPr id="44052" name="Line 22"/>
              <p:cNvSpPr>
                <a:spLocks noChangeShapeType="1"/>
              </p:cNvSpPr>
              <p:nvPr/>
            </p:nvSpPr>
            <p:spPr bwMode="auto">
              <a:xfrm>
                <a:off x="1296" y="1728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3" name="AutoShape 23"/>
              <p:cNvSpPr>
                <a:spLocks noChangeArrowheads="1"/>
              </p:cNvSpPr>
              <p:nvPr/>
            </p:nvSpPr>
            <p:spPr bwMode="auto">
              <a:xfrm flipV="1">
                <a:off x="1152" y="1584"/>
                <a:ext cx="240" cy="24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44040" name="Line 24"/>
          <p:cNvSpPr>
            <a:spLocks noChangeShapeType="1"/>
          </p:cNvSpPr>
          <p:nvPr/>
        </p:nvSpPr>
        <p:spPr bwMode="auto">
          <a:xfrm flipH="1">
            <a:off x="6496050" y="4076700"/>
            <a:ext cx="511175" cy="393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Line 25"/>
          <p:cNvSpPr>
            <a:spLocks noChangeShapeType="1"/>
          </p:cNvSpPr>
          <p:nvPr/>
        </p:nvSpPr>
        <p:spPr bwMode="auto">
          <a:xfrm>
            <a:off x="6821488" y="4194175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Line 26"/>
          <p:cNvSpPr>
            <a:spLocks noChangeShapeType="1"/>
          </p:cNvSpPr>
          <p:nvPr/>
        </p:nvSpPr>
        <p:spPr bwMode="auto">
          <a:xfrm>
            <a:off x="7064375" y="4094163"/>
            <a:ext cx="1214438" cy="18113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Line 27"/>
          <p:cNvSpPr>
            <a:spLocks noChangeShapeType="1"/>
          </p:cNvSpPr>
          <p:nvPr/>
        </p:nvSpPr>
        <p:spPr bwMode="auto">
          <a:xfrm>
            <a:off x="7167563" y="4105275"/>
            <a:ext cx="661987" cy="284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Text Box 28"/>
          <p:cNvSpPr txBox="1">
            <a:spLocks noChangeArrowheads="1"/>
          </p:cNvSpPr>
          <p:nvPr/>
        </p:nvSpPr>
        <p:spPr bwMode="auto">
          <a:xfrm>
            <a:off x="6321425" y="3960813"/>
            <a:ext cx="388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CC0000"/>
                </a:solidFill>
                <a:latin typeface="Garamond" pitchFamily="18" charset="0"/>
              </a:rPr>
              <a:t>h</a:t>
            </a:r>
            <a:r>
              <a:rPr lang="en-US" altLang="en-US" sz="2000" b="1" i="1" baseline="-25000">
                <a:solidFill>
                  <a:srgbClr val="CC0000"/>
                </a:solidFill>
                <a:latin typeface="Garamond" pitchFamily="18" charset="0"/>
              </a:rPr>
              <a:t>1</a:t>
            </a:r>
          </a:p>
        </p:txBody>
      </p:sp>
      <p:sp>
        <p:nvSpPr>
          <p:cNvPr id="44045" name="Text Box 29"/>
          <p:cNvSpPr txBox="1">
            <a:spLocks noChangeArrowheads="1"/>
          </p:cNvSpPr>
          <p:nvPr/>
        </p:nvSpPr>
        <p:spPr bwMode="auto">
          <a:xfrm>
            <a:off x="8112125" y="5364163"/>
            <a:ext cx="4016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CC0000"/>
                </a:solidFill>
                <a:latin typeface="Garamond" pitchFamily="18" charset="0"/>
              </a:rPr>
              <a:t>h</a:t>
            </a:r>
            <a:r>
              <a:rPr lang="en-US" altLang="en-US" sz="2000" b="1" i="1" baseline="-25000">
                <a:solidFill>
                  <a:srgbClr val="CC0000"/>
                </a:solidFill>
                <a:latin typeface="Garamond" pitchFamily="18" charset="0"/>
              </a:rPr>
              <a:t>2</a:t>
            </a:r>
          </a:p>
        </p:txBody>
      </p:sp>
      <p:sp>
        <p:nvSpPr>
          <p:cNvPr id="44046" name="Text Box 30"/>
          <p:cNvSpPr txBox="1">
            <a:spLocks noChangeArrowheads="1"/>
          </p:cNvSpPr>
          <p:nvPr/>
        </p:nvSpPr>
        <p:spPr bwMode="auto">
          <a:xfrm>
            <a:off x="7475538" y="3913188"/>
            <a:ext cx="4016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CC0000"/>
                </a:solidFill>
                <a:latin typeface="Garamond" pitchFamily="18" charset="0"/>
              </a:rPr>
              <a:t>h</a:t>
            </a:r>
            <a:r>
              <a:rPr lang="en-US" altLang="en-US" sz="2000" b="1" i="1" baseline="-25000">
                <a:solidFill>
                  <a:srgbClr val="CC0000"/>
                </a:solidFill>
                <a:latin typeface="Garamond" pitchFamily="18" charset="0"/>
              </a:rPr>
              <a:t>3</a:t>
            </a:r>
          </a:p>
        </p:txBody>
      </p:sp>
      <p:sp>
        <p:nvSpPr>
          <p:cNvPr id="44047" name="Text Box 31"/>
          <p:cNvSpPr txBox="1">
            <a:spLocks noChangeArrowheads="1"/>
          </p:cNvSpPr>
          <p:nvPr/>
        </p:nvSpPr>
        <p:spPr bwMode="auto">
          <a:xfrm>
            <a:off x="7807325" y="5859463"/>
            <a:ext cx="4175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0033CC"/>
                </a:solidFill>
                <a:latin typeface="Garamond" pitchFamily="18" charset="0"/>
              </a:rPr>
              <a:t>P</a:t>
            </a:r>
            <a:r>
              <a:rPr lang="en-US" altLang="en-US" sz="2000" b="1" i="1" baseline="-25000">
                <a:solidFill>
                  <a:srgbClr val="0033CC"/>
                </a:solidFill>
                <a:latin typeface="Garamond" pitchFamily="18" charset="0"/>
              </a:rPr>
              <a:t>2</a:t>
            </a:r>
          </a:p>
        </p:txBody>
      </p:sp>
      <p:sp>
        <p:nvSpPr>
          <p:cNvPr id="44048" name="Text Box 32"/>
          <p:cNvSpPr txBox="1">
            <a:spLocks noChangeArrowheads="1"/>
          </p:cNvSpPr>
          <p:nvPr/>
        </p:nvSpPr>
        <p:spPr bwMode="auto">
          <a:xfrm>
            <a:off x="5859463" y="4440238"/>
            <a:ext cx="404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0033CC"/>
                </a:solidFill>
                <a:latin typeface="Garamond" pitchFamily="18" charset="0"/>
              </a:rPr>
              <a:t>P</a:t>
            </a:r>
            <a:r>
              <a:rPr lang="en-US" altLang="en-US" sz="2000" b="1" i="1" baseline="-25000">
                <a:solidFill>
                  <a:srgbClr val="0033CC"/>
                </a:solidFill>
                <a:latin typeface="Garamond" pitchFamily="18" charset="0"/>
              </a:rPr>
              <a:t>1</a:t>
            </a:r>
          </a:p>
        </p:txBody>
      </p:sp>
      <p:sp>
        <p:nvSpPr>
          <p:cNvPr id="44049" name="Text Box 33"/>
          <p:cNvSpPr txBox="1">
            <a:spLocks noChangeArrowheads="1"/>
          </p:cNvSpPr>
          <p:nvPr/>
        </p:nvSpPr>
        <p:spPr bwMode="auto">
          <a:xfrm>
            <a:off x="8154988" y="4221163"/>
            <a:ext cx="4175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>
                <a:solidFill>
                  <a:srgbClr val="0033CC"/>
                </a:solidFill>
                <a:latin typeface="Garamond" pitchFamily="18" charset="0"/>
              </a:rPr>
              <a:t>P</a:t>
            </a:r>
            <a:r>
              <a:rPr lang="en-US" altLang="en-US" sz="2000" b="1" i="1" baseline="-25000">
                <a:solidFill>
                  <a:srgbClr val="0033CC"/>
                </a:solidFill>
                <a:latin typeface="Garamond" pitchFamily="18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Near Far Resistance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Received signals are received at different powers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MUDs should be insensitive to near-far problem</a:t>
            </a:r>
          </a:p>
          <a:p>
            <a:pPr>
              <a:lnSpc>
                <a:spcPct val="5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Linear receivers typically near-far resistant</a:t>
            </a:r>
          </a:p>
          <a:p>
            <a:pPr lvl="1"/>
            <a:r>
              <a:rPr lang="en-US" altLang="en-US" sz="2400" smtClean="0"/>
              <a:t>Disparate power in received signal doesn’t affect performance</a:t>
            </a:r>
          </a:p>
          <a:p>
            <a:pPr lvl="1"/>
            <a:endParaRPr lang="en-US" altLang="en-US" sz="24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Nonlinear MUDs must typically take into account the received power of each user</a:t>
            </a:r>
          </a:p>
          <a:p>
            <a:pPr lvl="1"/>
            <a:r>
              <a:rPr lang="en-US" altLang="en-US" sz="2400" smtClean="0"/>
              <a:t>Optimal power spread for some detectors (Viterbi’92)</a:t>
            </a:r>
          </a:p>
          <a:p>
            <a:pPr>
              <a:lnSpc>
                <a:spcPct val="2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228600"/>
            <a:ext cx="8342312" cy="1143000"/>
          </a:xfrm>
        </p:spPr>
        <p:txBody>
          <a:bodyPr/>
          <a:lstStyle/>
          <a:p>
            <a:r>
              <a:rPr lang="en-US" altLang="en-US" smtClean="0"/>
              <a:t>Synchronous vs. Asynchronous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848600" cy="4549775"/>
          </a:xfrm>
        </p:spPr>
        <p:txBody>
          <a:bodyPr/>
          <a:lstStyle/>
          <a:p>
            <a:r>
              <a:rPr lang="en-US" altLang="en-US" sz="2800" smtClean="0"/>
              <a:t>Linear MUDs don’t need synchronization</a:t>
            </a:r>
          </a:p>
          <a:p>
            <a:pPr lvl="1"/>
            <a:r>
              <a:rPr lang="en-US" altLang="en-US" sz="2400" smtClean="0"/>
              <a:t>Basically project received vector onto state space orthogonal to the interferers</a:t>
            </a:r>
          </a:p>
          <a:p>
            <a:pPr lvl="1"/>
            <a:r>
              <a:rPr lang="en-US" altLang="en-US" sz="2400" smtClean="0"/>
              <a:t>Timing of interference irrelevant</a:t>
            </a:r>
          </a:p>
          <a:p>
            <a:pPr lvl="1">
              <a:lnSpc>
                <a:spcPct val="4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Nonlinear MUDs typically detect interference to subtract it out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If only detect over a one bit time, users must be synchronous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Can detect over multiple bit times for asynch. users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/>
              <a:t>Significantly increases complexity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58763"/>
            <a:ext cx="8345488" cy="1143000"/>
          </a:xfrm>
        </p:spPr>
        <p:txBody>
          <a:bodyPr/>
          <a:lstStyle/>
          <a:p>
            <a:r>
              <a:rPr lang="en-US" altLang="en-US" sz="4400" smtClean="0"/>
              <a:t>Channel Estimation (Flat Fading)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806575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Nonlinear MUDs typically require the channel gains of each user</a:t>
            </a:r>
          </a:p>
          <a:p>
            <a:pPr lvl="1">
              <a:lnSpc>
                <a:spcPct val="3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Channel estimates difficult to obtain: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Channel changing over time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Must determine channel before MUD, so estimate is made in presence of interferers</a:t>
            </a:r>
          </a:p>
          <a:p>
            <a:pPr lvl="1">
              <a:lnSpc>
                <a:spcPct val="3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Imperfect estimates can significantly degrade detector performance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Much recent work addressing this issue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Blind multiuser detectors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/>
              <a:t>Simultaneously estimate channel and signals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State Space Methods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40713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Antenna techniques can also be used to remove interference (smart antennas)</a:t>
            </a:r>
          </a:p>
          <a:p>
            <a:pPr>
              <a:lnSpc>
                <a:spcPct val="9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Combining antennas and MUD in a powerful technique for interference rejection</a:t>
            </a:r>
          </a:p>
          <a:p>
            <a:pPr>
              <a:lnSpc>
                <a:spcPct val="9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Optimal joint design remains an open problem, especially in practical scenarios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Multipath Channels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6238" y="1836738"/>
            <a:ext cx="8080375" cy="45942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dirty="0" smtClean="0"/>
              <a:t>In channels with N multipath components, each interferer creates N interfering signals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 smtClean="0"/>
              <a:t>Multipath signals typically asynchronous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 smtClean="0"/>
              <a:t>MUD must detect and subtract out N(M-1) signals</a:t>
            </a:r>
          </a:p>
          <a:p>
            <a:pPr lvl="1">
              <a:lnSpc>
                <a:spcPct val="20000"/>
              </a:lnSpc>
            </a:pPr>
            <a:endParaRPr lang="en-US" altLang="en-US" sz="2000" dirty="0" smtClean="0"/>
          </a:p>
          <a:p>
            <a:pPr>
              <a:lnSpc>
                <a:spcPct val="100000"/>
              </a:lnSpc>
            </a:pPr>
            <a:r>
              <a:rPr lang="en-US" altLang="en-US" sz="2400" dirty="0" smtClean="0"/>
              <a:t>Desired signal also has N components, which should be combined via a RAKE.</a:t>
            </a:r>
          </a:p>
          <a:p>
            <a:pPr>
              <a:lnSpc>
                <a:spcPct val="0"/>
              </a:lnSpc>
            </a:pPr>
            <a:endParaRPr lang="en-US" altLang="en-US" sz="2400" dirty="0" smtClean="0"/>
          </a:p>
          <a:p>
            <a:pPr>
              <a:lnSpc>
                <a:spcPct val="100000"/>
              </a:lnSpc>
            </a:pPr>
            <a:r>
              <a:rPr lang="en-US" altLang="en-US" sz="2400" dirty="0" smtClean="0"/>
              <a:t>MUD in multipath greatly increased</a:t>
            </a:r>
          </a:p>
          <a:p>
            <a:pPr>
              <a:lnSpc>
                <a:spcPct val="100000"/>
              </a:lnSpc>
            </a:pPr>
            <a:r>
              <a:rPr lang="en-US" altLang="en-US" sz="2400" dirty="0" smtClean="0"/>
              <a:t>Channel estimation a nightmare</a:t>
            </a:r>
          </a:p>
          <a:p>
            <a:pPr>
              <a:lnSpc>
                <a:spcPct val="100000"/>
              </a:lnSpc>
            </a:pPr>
            <a:r>
              <a:rPr lang="en-US" altLang="en-US" sz="2400" dirty="0" smtClean="0"/>
              <a:t>Much work has focused on complexity reduction and blind MUD in multipath channels (e.g. Wang/Poor’99)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Summary of MUD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19785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MUD a powerful technique to reduce interference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Optimal under ideal conditions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High complexity: hard to implement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Processing delay a problem for delay-constrained apps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Degrades in real operating conditions</a:t>
            </a:r>
          </a:p>
          <a:p>
            <a:pPr lvl="1">
              <a:lnSpc>
                <a:spcPct val="5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Much research focused on complexity reduction, practical constraints, and real channels</a:t>
            </a:r>
          </a:p>
          <a:p>
            <a:pPr>
              <a:lnSpc>
                <a:spcPct val="4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Smart antennas seem to be more practical and provide greater capacity increase for real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Multiuser OFDM Techniques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0341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Multiuser OFDM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704975"/>
            <a:ext cx="7848600" cy="4884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MCM/OFDM divides a wideband channel into narrowband </a:t>
            </a:r>
            <a:r>
              <a:rPr lang="en-US" altLang="en-US" sz="2800" dirty="0" err="1" smtClean="0"/>
              <a:t>subchannels</a:t>
            </a:r>
            <a:r>
              <a:rPr lang="en-US" altLang="en-US" sz="2800" dirty="0" smtClean="0"/>
              <a:t> to mitigate ISI</a:t>
            </a:r>
          </a:p>
          <a:p>
            <a:pPr>
              <a:lnSpc>
                <a:spcPct val="10000"/>
              </a:lnSpc>
            </a:pPr>
            <a:endParaRPr lang="en-US" altLang="en-US" sz="28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In multiuser systems these </a:t>
            </a:r>
            <a:r>
              <a:rPr lang="en-US" altLang="en-US" sz="2800" dirty="0" err="1" smtClean="0"/>
              <a:t>subchannels</a:t>
            </a:r>
            <a:r>
              <a:rPr lang="en-US" altLang="en-US" sz="2800" dirty="0" smtClean="0"/>
              <a:t> can be allocated among different users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Orthogonal allocation: Multiuser OFDM (OFDMA)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err="1" smtClean="0"/>
              <a:t>Semiorthogonal</a:t>
            </a:r>
            <a:r>
              <a:rPr lang="en-US" altLang="en-US" sz="2400" dirty="0" smtClean="0"/>
              <a:t> allocation: Multicarrier CDMA</a:t>
            </a:r>
          </a:p>
          <a:p>
            <a:pPr>
              <a:lnSpc>
                <a:spcPct val="20000"/>
              </a:lnSpc>
            </a:pPr>
            <a:endParaRPr lang="en-US" altLang="en-US" sz="28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Adaptive techniques increase the spectral efficiency of the </a:t>
            </a:r>
            <a:r>
              <a:rPr lang="en-US" altLang="en-US" sz="2800" dirty="0" err="1" smtClean="0"/>
              <a:t>subchannels</a:t>
            </a:r>
            <a:r>
              <a:rPr lang="en-US" altLang="en-US" sz="2800" dirty="0" smtClean="0"/>
              <a:t>.</a:t>
            </a:r>
          </a:p>
          <a:p>
            <a:pPr lvl="1">
              <a:lnSpc>
                <a:spcPct val="20000"/>
              </a:lnSpc>
            </a:pPr>
            <a:endParaRPr lang="en-US" altLang="en-US" sz="24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Spatial techniques help to mitigate interference between users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Multicarrier CDMA</a:t>
            </a:r>
            <a:endParaRPr lang="en-US" altLang="en-US" smtClean="0">
              <a:solidFill>
                <a:srgbClr val="CC0000"/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688" y="1792288"/>
            <a:ext cx="8226425" cy="49133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Multicarrier CDMA combines OFDM and CDMA</a:t>
            </a:r>
          </a:p>
          <a:p>
            <a:pPr>
              <a:lnSpc>
                <a:spcPct val="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Idea is to use DSSS to spread a narrowband signal and then send each chip over a different subcarrier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DSSS time operations converted to frequency  domain</a:t>
            </a:r>
          </a:p>
          <a:p>
            <a:r>
              <a:rPr lang="en-US" altLang="en-US" sz="2800" smtClean="0"/>
              <a:t>Greatly reduces complexity of SS system</a:t>
            </a:r>
          </a:p>
          <a:p>
            <a:pPr lvl="1"/>
            <a:r>
              <a:rPr lang="en-US" altLang="en-US" sz="2400" smtClean="0"/>
              <a:t>FFT/IFFT replace synchronization and despreading</a:t>
            </a:r>
          </a:p>
          <a:p>
            <a:pPr lvl="1"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More spectrally efficient than CDMA due to the overlapped subcarriers in OFDM</a:t>
            </a:r>
          </a:p>
          <a:p>
            <a:pPr>
              <a:lnSpc>
                <a:spcPct val="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Multiple users assigned different spreading codes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Similar interference properties as in CDMA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Multicarrier DS-CDMA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The data is serial-to-parallel converted.</a:t>
            </a:r>
          </a:p>
          <a:p>
            <a:r>
              <a:rPr lang="en-US" altLang="en-US" sz="2800" smtClean="0"/>
              <a:t>Symbols on each branch spread in time.</a:t>
            </a:r>
          </a:p>
          <a:p>
            <a:r>
              <a:rPr lang="en-US" altLang="en-US" sz="2800" smtClean="0"/>
              <a:t>Spread signals transmitted via OFDM</a:t>
            </a:r>
          </a:p>
          <a:p>
            <a:r>
              <a:rPr lang="en-US" altLang="en-US" sz="2800" smtClean="0"/>
              <a:t>Get spreading in both time and frequency</a:t>
            </a:r>
          </a:p>
        </p:txBody>
      </p:sp>
      <p:sp>
        <p:nvSpPr>
          <p:cNvPr id="60420" name="Text Box 26"/>
          <p:cNvSpPr txBox="1">
            <a:spLocks noChangeArrowheads="1"/>
          </p:cNvSpPr>
          <p:nvPr/>
        </p:nvSpPr>
        <p:spPr bwMode="auto">
          <a:xfrm>
            <a:off x="4114800" y="4191000"/>
            <a:ext cx="4572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100"/>
              <a:t>c(t)</a:t>
            </a:r>
            <a:endParaRPr lang="en-US" altLang="en-US"/>
          </a:p>
        </p:txBody>
      </p:sp>
      <p:grpSp>
        <p:nvGrpSpPr>
          <p:cNvPr id="60422" name="Group 31"/>
          <p:cNvGrpSpPr>
            <a:grpSpLocks/>
          </p:cNvGrpSpPr>
          <p:nvPr/>
        </p:nvGrpSpPr>
        <p:grpSpPr bwMode="auto">
          <a:xfrm>
            <a:off x="1819275" y="4279900"/>
            <a:ext cx="4264025" cy="2068513"/>
            <a:chOff x="1378" y="2784"/>
            <a:chExt cx="2686" cy="1303"/>
          </a:xfrm>
        </p:grpSpPr>
        <p:sp>
          <p:nvSpPr>
            <p:cNvPr id="60423" name="Line 24"/>
            <p:cNvSpPr>
              <a:spLocks noChangeShapeType="1"/>
            </p:cNvSpPr>
            <p:nvPr/>
          </p:nvSpPr>
          <p:spPr bwMode="auto">
            <a:xfrm>
              <a:off x="2688" y="278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4" name="Rectangle 4"/>
            <p:cNvSpPr>
              <a:spLocks noChangeArrowheads="1"/>
            </p:cNvSpPr>
            <p:nvPr/>
          </p:nvSpPr>
          <p:spPr bwMode="auto">
            <a:xfrm>
              <a:off x="3081" y="3114"/>
              <a:ext cx="721" cy="97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0425" name="Line 5"/>
            <p:cNvSpPr>
              <a:spLocks noChangeShapeType="1"/>
            </p:cNvSpPr>
            <p:nvPr/>
          </p:nvSpPr>
          <p:spPr bwMode="auto">
            <a:xfrm>
              <a:off x="3802" y="3592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6" name="Text Box 6"/>
            <p:cNvSpPr txBox="1">
              <a:spLocks noChangeArrowheads="1"/>
            </p:cNvSpPr>
            <p:nvPr/>
          </p:nvSpPr>
          <p:spPr bwMode="auto">
            <a:xfrm>
              <a:off x="2941" y="3429"/>
              <a:ext cx="983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100">
                  <a:solidFill>
                    <a:srgbClr val="000000"/>
                  </a:solidFill>
                </a:rPr>
                <a:t>IFFT 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en-US" sz="1100">
                  <a:solidFill>
                    <a:srgbClr val="000000"/>
                  </a:solidFill>
                </a:rPr>
                <a:t>P/S convert</a:t>
              </a:r>
            </a:p>
          </p:txBody>
        </p:sp>
        <p:sp>
          <p:nvSpPr>
            <p:cNvPr id="60427" name="Line 7"/>
            <p:cNvSpPr>
              <a:spLocks noChangeShapeType="1"/>
            </p:cNvSpPr>
            <p:nvPr/>
          </p:nvSpPr>
          <p:spPr bwMode="auto">
            <a:xfrm>
              <a:off x="2426" y="3184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8" name="Line 8"/>
            <p:cNvSpPr>
              <a:spLocks noChangeShapeType="1"/>
            </p:cNvSpPr>
            <p:nvPr/>
          </p:nvSpPr>
          <p:spPr bwMode="auto">
            <a:xfrm>
              <a:off x="2426" y="3948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9" name="Text Box 9"/>
            <p:cNvSpPr txBox="1">
              <a:spLocks noChangeArrowheads="1"/>
            </p:cNvSpPr>
            <p:nvPr/>
          </p:nvSpPr>
          <p:spPr bwMode="auto">
            <a:xfrm rot="5376127">
              <a:off x="2439" y="3364"/>
              <a:ext cx="4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0000"/>
                  </a:solidFill>
                </a:rPr>
                <a:t>...</a:t>
              </a:r>
            </a:p>
          </p:txBody>
        </p:sp>
        <p:sp>
          <p:nvSpPr>
            <p:cNvPr id="60430" name="Rectangle 10"/>
            <p:cNvSpPr>
              <a:spLocks noChangeArrowheads="1"/>
            </p:cNvSpPr>
            <p:nvPr/>
          </p:nvSpPr>
          <p:spPr bwMode="auto">
            <a:xfrm>
              <a:off x="1968" y="3114"/>
              <a:ext cx="458" cy="97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0431" name="Text Box 11"/>
            <p:cNvSpPr txBox="1">
              <a:spLocks noChangeArrowheads="1"/>
            </p:cNvSpPr>
            <p:nvPr/>
          </p:nvSpPr>
          <p:spPr bwMode="auto">
            <a:xfrm>
              <a:off x="1902" y="3392"/>
              <a:ext cx="59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100">
                  <a:solidFill>
                    <a:srgbClr val="000000"/>
                  </a:solidFill>
                </a:rPr>
                <a:t>S/P convert</a:t>
              </a:r>
            </a:p>
          </p:txBody>
        </p:sp>
        <p:sp>
          <p:nvSpPr>
            <p:cNvPr id="60432" name="Line 12"/>
            <p:cNvSpPr>
              <a:spLocks noChangeShapeType="1"/>
            </p:cNvSpPr>
            <p:nvPr/>
          </p:nvSpPr>
          <p:spPr bwMode="auto">
            <a:xfrm>
              <a:off x="1706" y="3601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3" name="Text Box 13"/>
            <p:cNvSpPr txBox="1">
              <a:spLocks noChangeArrowheads="1"/>
            </p:cNvSpPr>
            <p:nvPr/>
          </p:nvSpPr>
          <p:spPr bwMode="auto">
            <a:xfrm>
              <a:off x="1378" y="3462"/>
              <a:ext cx="37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800" i="1">
                  <a:solidFill>
                    <a:srgbClr val="000000"/>
                  </a:solidFill>
                </a:rPr>
                <a:t>s(t)</a:t>
              </a: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60434" name="Line 14"/>
            <p:cNvSpPr>
              <a:spLocks noChangeShapeType="1"/>
            </p:cNvSpPr>
            <p:nvPr/>
          </p:nvSpPr>
          <p:spPr bwMode="auto">
            <a:xfrm>
              <a:off x="2819" y="3184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5" name="Line 15"/>
            <p:cNvSpPr>
              <a:spLocks noChangeShapeType="1"/>
            </p:cNvSpPr>
            <p:nvPr/>
          </p:nvSpPr>
          <p:spPr bwMode="auto">
            <a:xfrm>
              <a:off x="2819" y="3948"/>
              <a:ext cx="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0436" name="Group 16"/>
            <p:cNvGrpSpPr>
              <a:grpSpLocks/>
            </p:cNvGrpSpPr>
            <p:nvPr/>
          </p:nvGrpSpPr>
          <p:grpSpPr bwMode="auto">
            <a:xfrm>
              <a:off x="2688" y="3114"/>
              <a:ext cx="131" cy="139"/>
              <a:chOff x="1920" y="2880"/>
              <a:chExt cx="96" cy="96"/>
            </a:xfrm>
          </p:grpSpPr>
          <p:sp>
            <p:nvSpPr>
              <p:cNvPr id="60443" name="Oval 17"/>
              <p:cNvSpPr>
                <a:spLocks noChangeArrowheads="1"/>
              </p:cNvSpPr>
              <p:nvPr/>
            </p:nvSpPr>
            <p:spPr bwMode="auto">
              <a:xfrm>
                <a:off x="1920" y="2880"/>
                <a:ext cx="96" cy="9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444" name="Freeform 18"/>
              <p:cNvSpPr>
                <a:spLocks/>
              </p:cNvSpPr>
              <p:nvPr/>
            </p:nvSpPr>
            <p:spPr bwMode="auto">
              <a:xfrm>
                <a:off x="1935" y="2898"/>
                <a:ext cx="66" cy="66"/>
              </a:xfrm>
              <a:custGeom>
                <a:avLst/>
                <a:gdLst>
                  <a:gd name="T0" fmla="*/ 0 w 66"/>
                  <a:gd name="T1" fmla="*/ 0 h 66"/>
                  <a:gd name="T2" fmla="*/ 66 w 66"/>
                  <a:gd name="T3" fmla="*/ 66 h 66"/>
                  <a:gd name="T4" fmla="*/ 0 60000 65536"/>
                  <a:gd name="T5" fmla="*/ 0 60000 65536"/>
                  <a:gd name="T6" fmla="*/ 0 w 66"/>
                  <a:gd name="T7" fmla="*/ 0 h 66"/>
                  <a:gd name="T8" fmla="*/ 66 w 66"/>
                  <a:gd name="T9" fmla="*/ 66 h 6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6" h="66">
                    <a:moveTo>
                      <a:pt x="0" y="0"/>
                    </a:moveTo>
                    <a:lnTo>
                      <a:pt x="66" y="6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5" name="Freeform 19"/>
              <p:cNvSpPr>
                <a:spLocks/>
              </p:cNvSpPr>
              <p:nvPr/>
            </p:nvSpPr>
            <p:spPr bwMode="auto">
              <a:xfrm>
                <a:off x="1935" y="2895"/>
                <a:ext cx="66" cy="69"/>
              </a:xfrm>
              <a:custGeom>
                <a:avLst/>
                <a:gdLst>
                  <a:gd name="T0" fmla="*/ 0 w 66"/>
                  <a:gd name="T1" fmla="*/ 69 h 69"/>
                  <a:gd name="T2" fmla="*/ 66 w 66"/>
                  <a:gd name="T3" fmla="*/ 0 h 69"/>
                  <a:gd name="T4" fmla="*/ 0 60000 65536"/>
                  <a:gd name="T5" fmla="*/ 0 60000 65536"/>
                  <a:gd name="T6" fmla="*/ 0 w 66"/>
                  <a:gd name="T7" fmla="*/ 0 h 69"/>
                  <a:gd name="T8" fmla="*/ 66 w 66"/>
                  <a:gd name="T9" fmla="*/ 69 h 6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6" h="69">
                    <a:moveTo>
                      <a:pt x="0" y="69"/>
                    </a:moveTo>
                    <a:lnTo>
                      <a:pt x="66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0437" name="Group 20"/>
            <p:cNvGrpSpPr>
              <a:grpSpLocks/>
            </p:cNvGrpSpPr>
            <p:nvPr/>
          </p:nvGrpSpPr>
          <p:grpSpPr bwMode="auto">
            <a:xfrm>
              <a:off x="2688" y="3879"/>
              <a:ext cx="131" cy="139"/>
              <a:chOff x="1920" y="2880"/>
              <a:chExt cx="96" cy="96"/>
            </a:xfrm>
          </p:grpSpPr>
          <p:sp>
            <p:nvSpPr>
              <p:cNvPr id="60440" name="Oval 21"/>
              <p:cNvSpPr>
                <a:spLocks noChangeArrowheads="1"/>
              </p:cNvSpPr>
              <p:nvPr/>
            </p:nvSpPr>
            <p:spPr bwMode="auto">
              <a:xfrm>
                <a:off x="1920" y="2880"/>
                <a:ext cx="96" cy="9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441" name="Freeform 22"/>
              <p:cNvSpPr>
                <a:spLocks/>
              </p:cNvSpPr>
              <p:nvPr/>
            </p:nvSpPr>
            <p:spPr bwMode="auto">
              <a:xfrm>
                <a:off x="1935" y="2898"/>
                <a:ext cx="66" cy="66"/>
              </a:xfrm>
              <a:custGeom>
                <a:avLst/>
                <a:gdLst>
                  <a:gd name="T0" fmla="*/ 0 w 66"/>
                  <a:gd name="T1" fmla="*/ 0 h 66"/>
                  <a:gd name="T2" fmla="*/ 66 w 66"/>
                  <a:gd name="T3" fmla="*/ 66 h 66"/>
                  <a:gd name="T4" fmla="*/ 0 60000 65536"/>
                  <a:gd name="T5" fmla="*/ 0 60000 65536"/>
                  <a:gd name="T6" fmla="*/ 0 w 66"/>
                  <a:gd name="T7" fmla="*/ 0 h 66"/>
                  <a:gd name="T8" fmla="*/ 66 w 66"/>
                  <a:gd name="T9" fmla="*/ 66 h 6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6" h="66">
                    <a:moveTo>
                      <a:pt x="0" y="0"/>
                    </a:moveTo>
                    <a:lnTo>
                      <a:pt x="66" y="6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2" name="Freeform 23"/>
              <p:cNvSpPr>
                <a:spLocks/>
              </p:cNvSpPr>
              <p:nvPr/>
            </p:nvSpPr>
            <p:spPr bwMode="auto">
              <a:xfrm>
                <a:off x="1935" y="2895"/>
                <a:ext cx="66" cy="69"/>
              </a:xfrm>
              <a:custGeom>
                <a:avLst/>
                <a:gdLst>
                  <a:gd name="T0" fmla="*/ 0 w 66"/>
                  <a:gd name="T1" fmla="*/ 69 h 69"/>
                  <a:gd name="T2" fmla="*/ 66 w 66"/>
                  <a:gd name="T3" fmla="*/ 0 h 69"/>
                  <a:gd name="T4" fmla="*/ 0 60000 65536"/>
                  <a:gd name="T5" fmla="*/ 0 60000 65536"/>
                  <a:gd name="T6" fmla="*/ 0 w 66"/>
                  <a:gd name="T7" fmla="*/ 0 h 69"/>
                  <a:gd name="T8" fmla="*/ 66 w 66"/>
                  <a:gd name="T9" fmla="*/ 69 h 6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6" h="69">
                    <a:moveTo>
                      <a:pt x="0" y="69"/>
                    </a:moveTo>
                    <a:lnTo>
                      <a:pt x="66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438" name="Line 25"/>
            <p:cNvSpPr>
              <a:spLocks noChangeShapeType="1"/>
            </p:cNvSpPr>
            <p:nvPr/>
          </p:nvSpPr>
          <p:spPr bwMode="auto">
            <a:xfrm>
              <a:off x="2754" y="3670"/>
              <a:ext cx="0" cy="2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9" name="Text Box 28"/>
            <p:cNvSpPr txBox="1">
              <a:spLocks noChangeArrowheads="1"/>
            </p:cNvSpPr>
            <p:nvPr/>
          </p:nvSpPr>
          <p:spPr bwMode="auto">
            <a:xfrm>
              <a:off x="2721" y="3604"/>
              <a:ext cx="3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100">
                  <a:solidFill>
                    <a:srgbClr val="000000"/>
                  </a:solidFill>
                </a:rPr>
                <a:t>c(t)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3"/>
          <p:cNvSpPr>
            <a:spLocks/>
          </p:cNvSpPr>
          <p:nvPr/>
        </p:nvSpPr>
        <p:spPr bwMode="auto">
          <a:xfrm>
            <a:off x="2962275" y="1819275"/>
            <a:ext cx="971550" cy="517525"/>
          </a:xfrm>
          <a:custGeom>
            <a:avLst/>
            <a:gdLst>
              <a:gd name="T0" fmla="*/ 384326424 w 613"/>
              <a:gd name="T1" fmla="*/ 503441583 h 531"/>
              <a:gd name="T2" fmla="*/ 0 w 613"/>
              <a:gd name="T3" fmla="*/ 250771509 h 531"/>
              <a:gd name="T4" fmla="*/ 384326424 w 613"/>
              <a:gd name="T5" fmla="*/ 0 h 531"/>
              <a:gd name="T6" fmla="*/ 1152980956 w 613"/>
              <a:gd name="T7" fmla="*/ 0 h 531"/>
              <a:gd name="T8" fmla="*/ 1537307281 w 613"/>
              <a:gd name="T9" fmla="*/ 250771509 h 531"/>
              <a:gd name="T10" fmla="*/ 1152980956 w 613"/>
              <a:gd name="T11" fmla="*/ 503441583 h 531"/>
              <a:gd name="T12" fmla="*/ 384326424 w 613"/>
              <a:gd name="T13" fmla="*/ 503441583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83" name="Freeform 4"/>
          <p:cNvSpPr>
            <a:spLocks/>
          </p:cNvSpPr>
          <p:nvPr/>
        </p:nvSpPr>
        <p:spPr bwMode="auto">
          <a:xfrm>
            <a:off x="3446463" y="2076450"/>
            <a:ext cx="36512" cy="23813"/>
          </a:xfrm>
          <a:custGeom>
            <a:avLst/>
            <a:gdLst>
              <a:gd name="T0" fmla="*/ 0 w 23"/>
              <a:gd name="T1" fmla="*/ 22643187 h 24"/>
              <a:gd name="T2" fmla="*/ 27720549 w 23"/>
              <a:gd name="T3" fmla="*/ 19689384 h 24"/>
              <a:gd name="T4" fmla="*/ 47881516 w 23"/>
              <a:gd name="T5" fmla="*/ 11814225 h 24"/>
              <a:gd name="T6" fmla="*/ 55442685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23"/>
                </a:moveTo>
                <a:lnTo>
                  <a:pt x="11" y="20"/>
                </a:lnTo>
                <a:lnTo>
                  <a:pt x="19" y="12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84" name="Freeform 5"/>
          <p:cNvSpPr>
            <a:spLocks/>
          </p:cNvSpPr>
          <p:nvPr/>
        </p:nvSpPr>
        <p:spPr bwMode="auto">
          <a:xfrm>
            <a:off x="3446463" y="2055813"/>
            <a:ext cx="36512" cy="22225"/>
          </a:xfrm>
          <a:custGeom>
            <a:avLst/>
            <a:gdLst>
              <a:gd name="T0" fmla="*/ 55442685 w 23"/>
              <a:gd name="T1" fmla="*/ 21431972 h 22"/>
              <a:gd name="T2" fmla="*/ 47881516 w 23"/>
              <a:gd name="T3" fmla="*/ 10205316 h 22"/>
              <a:gd name="T4" fmla="*/ 27720549 w 23"/>
              <a:gd name="T5" fmla="*/ 2040659 h 22"/>
              <a:gd name="T6" fmla="*/ 0 w 23"/>
              <a:gd name="T7" fmla="*/ 0 h 22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2"/>
              <a:gd name="T14" fmla="*/ 23 w 23"/>
              <a:gd name="T15" fmla="*/ 22 h 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2">
                <a:moveTo>
                  <a:pt x="22" y="21"/>
                </a:moveTo>
                <a:lnTo>
                  <a:pt x="19" y="10"/>
                </a:lnTo>
                <a:lnTo>
                  <a:pt x="11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85" name="Freeform 6"/>
          <p:cNvSpPr>
            <a:spLocks/>
          </p:cNvSpPr>
          <p:nvPr/>
        </p:nvSpPr>
        <p:spPr bwMode="auto">
          <a:xfrm>
            <a:off x="3411538" y="2055813"/>
            <a:ext cx="36512" cy="22225"/>
          </a:xfrm>
          <a:custGeom>
            <a:avLst/>
            <a:gdLst>
              <a:gd name="T0" fmla="*/ 55442685 w 23"/>
              <a:gd name="T1" fmla="*/ 0 h 22"/>
              <a:gd name="T2" fmla="*/ 27720549 w 23"/>
              <a:gd name="T3" fmla="*/ 2040659 h 22"/>
              <a:gd name="T4" fmla="*/ 5040243 w 23"/>
              <a:gd name="T5" fmla="*/ 10205316 h 22"/>
              <a:gd name="T6" fmla="*/ 0 w 23"/>
              <a:gd name="T7" fmla="*/ 21431972 h 22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2"/>
              <a:gd name="T14" fmla="*/ 23 w 23"/>
              <a:gd name="T15" fmla="*/ 22 h 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2">
                <a:moveTo>
                  <a:pt x="22" y="0"/>
                </a:moveTo>
                <a:lnTo>
                  <a:pt x="11" y="2"/>
                </a:lnTo>
                <a:lnTo>
                  <a:pt x="2" y="10"/>
                </a:lnTo>
                <a:lnTo>
                  <a:pt x="0" y="2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86" name="Freeform 7"/>
          <p:cNvSpPr>
            <a:spLocks/>
          </p:cNvSpPr>
          <p:nvPr/>
        </p:nvSpPr>
        <p:spPr bwMode="auto">
          <a:xfrm>
            <a:off x="3411538" y="2076450"/>
            <a:ext cx="36512" cy="23813"/>
          </a:xfrm>
          <a:custGeom>
            <a:avLst/>
            <a:gdLst>
              <a:gd name="T0" fmla="*/ 0 w 23"/>
              <a:gd name="T1" fmla="*/ 0 h 24"/>
              <a:gd name="T2" fmla="*/ 5040243 w 23"/>
              <a:gd name="T3" fmla="*/ 11814225 h 24"/>
              <a:gd name="T4" fmla="*/ 27720549 w 23"/>
              <a:gd name="T5" fmla="*/ 19689384 h 24"/>
              <a:gd name="T6" fmla="*/ 55442685 w 23"/>
              <a:gd name="T7" fmla="*/ 22643187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0"/>
                </a:moveTo>
                <a:lnTo>
                  <a:pt x="2" y="12"/>
                </a:lnTo>
                <a:lnTo>
                  <a:pt x="11" y="20"/>
                </a:lnTo>
                <a:lnTo>
                  <a:pt x="22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87" name="Freeform 8"/>
          <p:cNvSpPr>
            <a:spLocks/>
          </p:cNvSpPr>
          <p:nvPr/>
        </p:nvSpPr>
        <p:spPr bwMode="auto">
          <a:xfrm>
            <a:off x="3689350" y="2076450"/>
            <a:ext cx="974725" cy="519113"/>
          </a:xfrm>
          <a:custGeom>
            <a:avLst/>
            <a:gdLst>
              <a:gd name="T0" fmla="*/ 385584646 w 614"/>
              <a:gd name="T1" fmla="*/ 505585703 h 532"/>
              <a:gd name="T2" fmla="*/ 0 w 614"/>
              <a:gd name="T3" fmla="*/ 252317161 h 532"/>
              <a:gd name="T4" fmla="*/ 385584646 w 614"/>
              <a:gd name="T5" fmla="*/ 0 h 532"/>
              <a:gd name="T6" fmla="*/ 1156750862 w 614"/>
              <a:gd name="T7" fmla="*/ 0 h 532"/>
              <a:gd name="T8" fmla="*/ 1544856358 w 614"/>
              <a:gd name="T9" fmla="*/ 252317161 h 532"/>
              <a:gd name="T10" fmla="*/ 1156750862 w 614"/>
              <a:gd name="T11" fmla="*/ 505585703 h 532"/>
              <a:gd name="T12" fmla="*/ 385584646 w 614"/>
              <a:gd name="T13" fmla="*/ 505585703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88" name="Freeform 9"/>
          <p:cNvSpPr>
            <a:spLocks/>
          </p:cNvSpPr>
          <p:nvPr/>
        </p:nvSpPr>
        <p:spPr bwMode="auto">
          <a:xfrm>
            <a:off x="4175125" y="2336800"/>
            <a:ext cx="36513" cy="22225"/>
          </a:xfrm>
          <a:custGeom>
            <a:avLst/>
            <a:gdLst>
              <a:gd name="T0" fmla="*/ 0 w 23"/>
              <a:gd name="T1" fmla="*/ 20542665 h 23"/>
              <a:gd name="T2" fmla="*/ 27722895 w 23"/>
              <a:gd name="T3" fmla="*/ 17741349 h 23"/>
              <a:gd name="T4" fmla="*/ 47884415 w 23"/>
              <a:gd name="T5" fmla="*/ 10270849 h 23"/>
              <a:gd name="T6" fmla="*/ 55444203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22"/>
                </a:moveTo>
                <a:lnTo>
                  <a:pt x="11" y="19"/>
                </a:lnTo>
                <a:lnTo>
                  <a:pt x="19" y="11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89" name="Freeform 10"/>
          <p:cNvSpPr>
            <a:spLocks/>
          </p:cNvSpPr>
          <p:nvPr/>
        </p:nvSpPr>
        <p:spPr bwMode="auto">
          <a:xfrm>
            <a:off x="4175125" y="2314575"/>
            <a:ext cx="36513" cy="22225"/>
          </a:xfrm>
          <a:custGeom>
            <a:avLst/>
            <a:gdLst>
              <a:gd name="T0" fmla="*/ 55444203 w 23"/>
              <a:gd name="T1" fmla="*/ 19723762 h 24"/>
              <a:gd name="T2" fmla="*/ 47884415 w 23"/>
              <a:gd name="T3" fmla="*/ 10291101 h 24"/>
              <a:gd name="T4" fmla="*/ 27722895 w 23"/>
              <a:gd name="T5" fmla="*/ 2572544 h 24"/>
              <a:gd name="T6" fmla="*/ 0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22" y="23"/>
                </a:moveTo>
                <a:lnTo>
                  <a:pt x="19" y="12"/>
                </a:lnTo>
                <a:lnTo>
                  <a:pt x="11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0" name="Freeform 11"/>
          <p:cNvSpPr>
            <a:spLocks/>
          </p:cNvSpPr>
          <p:nvPr/>
        </p:nvSpPr>
        <p:spPr bwMode="auto">
          <a:xfrm>
            <a:off x="4141788" y="2314575"/>
            <a:ext cx="34925" cy="22225"/>
          </a:xfrm>
          <a:custGeom>
            <a:avLst/>
            <a:gdLst>
              <a:gd name="T0" fmla="*/ 52924081 w 22"/>
              <a:gd name="T1" fmla="*/ 0 h 24"/>
              <a:gd name="T2" fmla="*/ 25201560 w 22"/>
              <a:gd name="T3" fmla="*/ 2572544 h 24"/>
              <a:gd name="T4" fmla="*/ 5040312 w 22"/>
              <a:gd name="T5" fmla="*/ 10291101 h 24"/>
              <a:gd name="T6" fmla="*/ 0 w 22"/>
              <a:gd name="T7" fmla="*/ 19723762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4"/>
              <a:gd name="T14" fmla="*/ 22 w 22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4">
                <a:moveTo>
                  <a:pt x="21" y="0"/>
                </a:moveTo>
                <a:lnTo>
                  <a:pt x="10" y="3"/>
                </a:lnTo>
                <a:lnTo>
                  <a:pt x="2" y="12"/>
                </a:lnTo>
                <a:lnTo>
                  <a:pt x="0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1" name="Freeform 12"/>
          <p:cNvSpPr>
            <a:spLocks/>
          </p:cNvSpPr>
          <p:nvPr/>
        </p:nvSpPr>
        <p:spPr bwMode="auto">
          <a:xfrm>
            <a:off x="4141788" y="2336800"/>
            <a:ext cx="34925" cy="22225"/>
          </a:xfrm>
          <a:custGeom>
            <a:avLst/>
            <a:gdLst>
              <a:gd name="T0" fmla="*/ 0 w 22"/>
              <a:gd name="T1" fmla="*/ 0 h 23"/>
              <a:gd name="T2" fmla="*/ 5040312 w 22"/>
              <a:gd name="T3" fmla="*/ 10270849 h 23"/>
              <a:gd name="T4" fmla="*/ 25201560 w 22"/>
              <a:gd name="T5" fmla="*/ 17741349 h 23"/>
              <a:gd name="T6" fmla="*/ 52924081 w 22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3"/>
              <a:gd name="T14" fmla="*/ 22 w 22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3">
                <a:moveTo>
                  <a:pt x="0" y="0"/>
                </a:moveTo>
                <a:lnTo>
                  <a:pt x="2" y="11"/>
                </a:lnTo>
                <a:lnTo>
                  <a:pt x="10" y="19"/>
                </a:lnTo>
                <a:lnTo>
                  <a:pt x="21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2" name="Freeform 13"/>
          <p:cNvSpPr>
            <a:spLocks/>
          </p:cNvSpPr>
          <p:nvPr/>
        </p:nvSpPr>
        <p:spPr bwMode="auto">
          <a:xfrm>
            <a:off x="4418013" y="1819275"/>
            <a:ext cx="973137" cy="517525"/>
          </a:xfrm>
          <a:custGeom>
            <a:avLst/>
            <a:gdLst>
              <a:gd name="T0" fmla="*/ 384328835 w 614"/>
              <a:gd name="T1" fmla="*/ 503441583 h 531"/>
              <a:gd name="T2" fmla="*/ 0 w 614"/>
              <a:gd name="T3" fmla="*/ 250771509 h 531"/>
              <a:gd name="T4" fmla="*/ 384328835 w 614"/>
              <a:gd name="T5" fmla="*/ 0 h 531"/>
              <a:gd name="T6" fmla="*/ 1152985018 w 614"/>
              <a:gd name="T7" fmla="*/ 0 h 531"/>
              <a:gd name="T8" fmla="*/ 1539825840 w 614"/>
              <a:gd name="T9" fmla="*/ 250771509 h 531"/>
              <a:gd name="T10" fmla="*/ 1152985018 w 614"/>
              <a:gd name="T11" fmla="*/ 503441583 h 531"/>
              <a:gd name="T12" fmla="*/ 384328835 w 614"/>
              <a:gd name="T13" fmla="*/ 503441583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3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3" name="Freeform 14"/>
          <p:cNvSpPr>
            <a:spLocks/>
          </p:cNvSpPr>
          <p:nvPr/>
        </p:nvSpPr>
        <p:spPr bwMode="auto">
          <a:xfrm>
            <a:off x="4905375" y="2076450"/>
            <a:ext cx="34925" cy="23813"/>
          </a:xfrm>
          <a:custGeom>
            <a:avLst/>
            <a:gdLst>
              <a:gd name="T0" fmla="*/ 0 w 22"/>
              <a:gd name="T1" fmla="*/ 22643187 h 24"/>
              <a:gd name="T2" fmla="*/ 25201560 w 22"/>
              <a:gd name="T3" fmla="*/ 19689384 h 24"/>
              <a:gd name="T4" fmla="*/ 45362809 w 22"/>
              <a:gd name="T5" fmla="*/ 11814225 h 24"/>
              <a:gd name="T6" fmla="*/ 52924081 w 22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4"/>
              <a:gd name="T14" fmla="*/ 22 w 22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4">
                <a:moveTo>
                  <a:pt x="0" y="23"/>
                </a:moveTo>
                <a:lnTo>
                  <a:pt x="10" y="20"/>
                </a:lnTo>
                <a:lnTo>
                  <a:pt x="18" y="12"/>
                </a:lnTo>
                <a:lnTo>
                  <a:pt x="21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4" name="Freeform 15"/>
          <p:cNvSpPr>
            <a:spLocks/>
          </p:cNvSpPr>
          <p:nvPr/>
        </p:nvSpPr>
        <p:spPr bwMode="auto">
          <a:xfrm>
            <a:off x="4905375" y="2055813"/>
            <a:ext cx="34925" cy="22225"/>
          </a:xfrm>
          <a:custGeom>
            <a:avLst/>
            <a:gdLst>
              <a:gd name="T0" fmla="*/ 52924081 w 22"/>
              <a:gd name="T1" fmla="*/ 21431972 h 22"/>
              <a:gd name="T2" fmla="*/ 45362809 w 22"/>
              <a:gd name="T3" fmla="*/ 10205316 h 22"/>
              <a:gd name="T4" fmla="*/ 25201560 w 22"/>
              <a:gd name="T5" fmla="*/ 2040659 h 22"/>
              <a:gd name="T6" fmla="*/ 0 w 22"/>
              <a:gd name="T7" fmla="*/ 0 h 22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2"/>
              <a:gd name="T14" fmla="*/ 22 w 22"/>
              <a:gd name="T15" fmla="*/ 22 h 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2">
                <a:moveTo>
                  <a:pt x="21" y="21"/>
                </a:moveTo>
                <a:lnTo>
                  <a:pt x="18" y="10"/>
                </a:lnTo>
                <a:lnTo>
                  <a:pt x="10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5" name="Freeform 16"/>
          <p:cNvSpPr>
            <a:spLocks/>
          </p:cNvSpPr>
          <p:nvPr/>
        </p:nvSpPr>
        <p:spPr bwMode="auto">
          <a:xfrm>
            <a:off x="4870450" y="2055813"/>
            <a:ext cx="36513" cy="22225"/>
          </a:xfrm>
          <a:custGeom>
            <a:avLst/>
            <a:gdLst>
              <a:gd name="T0" fmla="*/ 55444203 w 23"/>
              <a:gd name="T1" fmla="*/ 0 h 22"/>
              <a:gd name="T2" fmla="*/ 25201905 w 23"/>
              <a:gd name="T3" fmla="*/ 2040659 h 22"/>
              <a:gd name="T4" fmla="*/ 5040381 w 23"/>
              <a:gd name="T5" fmla="*/ 10205316 h 22"/>
              <a:gd name="T6" fmla="*/ 0 w 23"/>
              <a:gd name="T7" fmla="*/ 21431972 h 22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2"/>
              <a:gd name="T14" fmla="*/ 23 w 23"/>
              <a:gd name="T15" fmla="*/ 22 h 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2">
                <a:moveTo>
                  <a:pt x="22" y="0"/>
                </a:moveTo>
                <a:lnTo>
                  <a:pt x="10" y="2"/>
                </a:lnTo>
                <a:lnTo>
                  <a:pt x="2" y="10"/>
                </a:lnTo>
                <a:lnTo>
                  <a:pt x="0" y="2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6" name="Freeform 17"/>
          <p:cNvSpPr>
            <a:spLocks/>
          </p:cNvSpPr>
          <p:nvPr/>
        </p:nvSpPr>
        <p:spPr bwMode="auto">
          <a:xfrm>
            <a:off x="4870450" y="2076450"/>
            <a:ext cx="36513" cy="23813"/>
          </a:xfrm>
          <a:custGeom>
            <a:avLst/>
            <a:gdLst>
              <a:gd name="T0" fmla="*/ 0 w 23"/>
              <a:gd name="T1" fmla="*/ 0 h 24"/>
              <a:gd name="T2" fmla="*/ 5040381 w 23"/>
              <a:gd name="T3" fmla="*/ 11814225 h 24"/>
              <a:gd name="T4" fmla="*/ 25201905 w 23"/>
              <a:gd name="T5" fmla="*/ 19689384 h 24"/>
              <a:gd name="T6" fmla="*/ 55444203 w 23"/>
              <a:gd name="T7" fmla="*/ 22643187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0"/>
                </a:moveTo>
                <a:lnTo>
                  <a:pt x="2" y="12"/>
                </a:lnTo>
                <a:lnTo>
                  <a:pt x="10" y="20"/>
                </a:lnTo>
                <a:lnTo>
                  <a:pt x="22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7" name="Freeform 18"/>
          <p:cNvSpPr>
            <a:spLocks/>
          </p:cNvSpPr>
          <p:nvPr/>
        </p:nvSpPr>
        <p:spPr bwMode="auto">
          <a:xfrm>
            <a:off x="3689350" y="2595563"/>
            <a:ext cx="974725" cy="517525"/>
          </a:xfrm>
          <a:custGeom>
            <a:avLst/>
            <a:gdLst>
              <a:gd name="T0" fmla="*/ 385584646 w 614"/>
              <a:gd name="T1" fmla="*/ 503441583 h 531"/>
              <a:gd name="T2" fmla="*/ 0 w 614"/>
              <a:gd name="T3" fmla="*/ 251720791 h 531"/>
              <a:gd name="T4" fmla="*/ 385584646 w 614"/>
              <a:gd name="T5" fmla="*/ 0 h 531"/>
              <a:gd name="T6" fmla="*/ 1156750862 w 614"/>
              <a:gd name="T7" fmla="*/ 0 h 531"/>
              <a:gd name="T8" fmla="*/ 1544856358 w 614"/>
              <a:gd name="T9" fmla="*/ 251720791 h 531"/>
              <a:gd name="T10" fmla="*/ 1156750862 w 614"/>
              <a:gd name="T11" fmla="*/ 503441583 h 531"/>
              <a:gd name="T12" fmla="*/ 385584646 w 614"/>
              <a:gd name="T13" fmla="*/ 503441583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8" name="Freeform 19"/>
          <p:cNvSpPr>
            <a:spLocks/>
          </p:cNvSpPr>
          <p:nvPr/>
        </p:nvSpPr>
        <p:spPr bwMode="auto">
          <a:xfrm>
            <a:off x="4175125" y="2852738"/>
            <a:ext cx="36513" cy="23812"/>
          </a:xfrm>
          <a:custGeom>
            <a:avLst/>
            <a:gdLst>
              <a:gd name="T0" fmla="*/ 0 w 23"/>
              <a:gd name="T1" fmla="*/ 22641244 h 24"/>
              <a:gd name="T2" fmla="*/ 27722895 w 23"/>
              <a:gd name="T3" fmla="*/ 18703336 h 24"/>
              <a:gd name="T4" fmla="*/ 47884415 w 23"/>
              <a:gd name="T5" fmla="*/ 10828507 h 24"/>
              <a:gd name="T6" fmla="*/ 55444203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23"/>
                </a:moveTo>
                <a:lnTo>
                  <a:pt x="11" y="19"/>
                </a:lnTo>
                <a:lnTo>
                  <a:pt x="19" y="11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499" name="Freeform 20"/>
          <p:cNvSpPr>
            <a:spLocks/>
          </p:cNvSpPr>
          <p:nvPr/>
        </p:nvSpPr>
        <p:spPr bwMode="auto">
          <a:xfrm>
            <a:off x="4175125" y="2832100"/>
            <a:ext cx="36513" cy="22225"/>
          </a:xfrm>
          <a:custGeom>
            <a:avLst/>
            <a:gdLst>
              <a:gd name="T0" fmla="*/ 55444203 w 23"/>
              <a:gd name="T1" fmla="*/ 20542665 h 23"/>
              <a:gd name="T2" fmla="*/ 47884415 w 23"/>
              <a:gd name="T3" fmla="*/ 9337400 h 23"/>
              <a:gd name="T4" fmla="*/ 27722895 w 23"/>
              <a:gd name="T5" fmla="*/ 1867866 h 23"/>
              <a:gd name="T6" fmla="*/ 0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22"/>
                </a:moveTo>
                <a:lnTo>
                  <a:pt x="19" y="10"/>
                </a:lnTo>
                <a:lnTo>
                  <a:pt x="11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0" name="Freeform 21"/>
          <p:cNvSpPr>
            <a:spLocks/>
          </p:cNvSpPr>
          <p:nvPr/>
        </p:nvSpPr>
        <p:spPr bwMode="auto">
          <a:xfrm>
            <a:off x="4141788" y="2832100"/>
            <a:ext cx="34925" cy="22225"/>
          </a:xfrm>
          <a:custGeom>
            <a:avLst/>
            <a:gdLst>
              <a:gd name="T0" fmla="*/ 52924081 w 22"/>
              <a:gd name="T1" fmla="*/ 0 h 23"/>
              <a:gd name="T2" fmla="*/ 25201560 w 22"/>
              <a:gd name="T3" fmla="*/ 1867866 h 23"/>
              <a:gd name="T4" fmla="*/ 5040312 w 22"/>
              <a:gd name="T5" fmla="*/ 9337400 h 23"/>
              <a:gd name="T6" fmla="*/ 0 w 22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3"/>
              <a:gd name="T14" fmla="*/ 22 w 22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3">
                <a:moveTo>
                  <a:pt x="21" y="0"/>
                </a:moveTo>
                <a:lnTo>
                  <a:pt x="10" y="2"/>
                </a:lnTo>
                <a:lnTo>
                  <a:pt x="2" y="10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1" name="Freeform 22"/>
          <p:cNvSpPr>
            <a:spLocks/>
          </p:cNvSpPr>
          <p:nvPr/>
        </p:nvSpPr>
        <p:spPr bwMode="auto">
          <a:xfrm>
            <a:off x="4141788" y="2852738"/>
            <a:ext cx="34925" cy="23812"/>
          </a:xfrm>
          <a:custGeom>
            <a:avLst/>
            <a:gdLst>
              <a:gd name="T0" fmla="*/ 0 w 22"/>
              <a:gd name="T1" fmla="*/ 0 h 24"/>
              <a:gd name="T2" fmla="*/ 5040312 w 22"/>
              <a:gd name="T3" fmla="*/ 10828507 h 24"/>
              <a:gd name="T4" fmla="*/ 25201560 w 22"/>
              <a:gd name="T5" fmla="*/ 18703336 h 24"/>
              <a:gd name="T6" fmla="*/ 52924081 w 22"/>
              <a:gd name="T7" fmla="*/ 22641244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4"/>
              <a:gd name="T14" fmla="*/ 22 w 22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4">
                <a:moveTo>
                  <a:pt x="0" y="0"/>
                </a:moveTo>
                <a:lnTo>
                  <a:pt x="2" y="11"/>
                </a:lnTo>
                <a:lnTo>
                  <a:pt x="10" y="19"/>
                </a:lnTo>
                <a:lnTo>
                  <a:pt x="21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2" name="Freeform 23"/>
          <p:cNvSpPr>
            <a:spLocks/>
          </p:cNvSpPr>
          <p:nvPr/>
        </p:nvSpPr>
        <p:spPr bwMode="auto">
          <a:xfrm>
            <a:off x="2233613" y="2076450"/>
            <a:ext cx="971550" cy="519113"/>
          </a:xfrm>
          <a:custGeom>
            <a:avLst/>
            <a:gdLst>
              <a:gd name="T0" fmla="*/ 384326424 w 613"/>
              <a:gd name="T1" fmla="*/ 505585703 h 532"/>
              <a:gd name="T2" fmla="*/ 0 w 613"/>
              <a:gd name="T3" fmla="*/ 252317161 h 532"/>
              <a:gd name="T4" fmla="*/ 384326424 w 613"/>
              <a:gd name="T5" fmla="*/ 0 h 532"/>
              <a:gd name="T6" fmla="*/ 1152980956 w 613"/>
              <a:gd name="T7" fmla="*/ 0 h 532"/>
              <a:gd name="T8" fmla="*/ 1537307281 w 613"/>
              <a:gd name="T9" fmla="*/ 252317161 h 532"/>
              <a:gd name="T10" fmla="*/ 1152980956 w 613"/>
              <a:gd name="T11" fmla="*/ 505585703 h 532"/>
              <a:gd name="T12" fmla="*/ 384326424 w 613"/>
              <a:gd name="T13" fmla="*/ 505585703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3" name="Freeform 24"/>
          <p:cNvSpPr>
            <a:spLocks/>
          </p:cNvSpPr>
          <p:nvPr/>
        </p:nvSpPr>
        <p:spPr bwMode="auto">
          <a:xfrm>
            <a:off x="2719388" y="2336800"/>
            <a:ext cx="36512" cy="22225"/>
          </a:xfrm>
          <a:custGeom>
            <a:avLst/>
            <a:gdLst>
              <a:gd name="T0" fmla="*/ 0 w 23"/>
              <a:gd name="T1" fmla="*/ 20542665 h 23"/>
              <a:gd name="T2" fmla="*/ 25201215 w 23"/>
              <a:gd name="T3" fmla="*/ 17741349 h 23"/>
              <a:gd name="T4" fmla="*/ 47881516 w 23"/>
              <a:gd name="T5" fmla="*/ 10270849 h 23"/>
              <a:gd name="T6" fmla="*/ 55442685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22"/>
                </a:moveTo>
                <a:lnTo>
                  <a:pt x="10" y="19"/>
                </a:lnTo>
                <a:lnTo>
                  <a:pt x="19" y="11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4" name="Freeform 25"/>
          <p:cNvSpPr>
            <a:spLocks/>
          </p:cNvSpPr>
          <p:nvPr/>
        </p:nvSpPr>
        <p:spPr bwMode="auto">
          <a:xfrm>
            <a:off x="2719388" y="2314575"/>
            <a:ext cx="36512" cy="22225"/>
          </a:xfrm>
          <a:custGeom>
            <a:avLst/>
            <a:gdLst>
              <a:gd name="T0" fmla="*/ 55442685 w 23"/>
              <a:gd name="T1" fmla="*/ 19723762 h 24"/>
              <a:gd name="T2" fmla="*/ 47881516 w 23"/>
              <a:gd name="T3" fmla="*/ 10291101 h 24"/>
              <a:gd name="T4" fmla="*/ 25201215 w 23"/>
              <a:gd name="T5" fmla="*/ 2572544 h 24"/>
              <a:gd name="T6" fmla="*/ 0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22" y="23"/>
                </a:moveTo>
                <a:lnTo>
                  <a:pt x="19" y="12"/>
                </a:lnTo>
                <a:lnTo>
                  <a:pt x="10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5" name="Freeform 26"/>
          <p:cNvSpPr>
            <a:spLocks/>
          </p:cNvSpPr>
          <p:nvPr/>
        </p:nvSpPr>
        <p:spPr bwMode="auto">
          <a:xfrm>
            <a:off x="2684463" y="2314575"/>
            <a:ext cx="36512" cy="22225"/>
          </a:xfrm>
          <a:custGeom>
            <a:avLst/>
            <a:gdLst>
              <a:gd name="T0" fmla="*/ 55442685 w 23"/>
              <a:gd name="T1" fmla="*/ 0 h 24"/>
              <a:gd name="T2" fmla="*/ 25201215 w 23"/>
              <a:gd name="T3" fmla="*/ 2572544 h 24"/>
              <a:gd name="T4" fmla="*/ 5040243 w 23"/>
              <a:gd name="T5" fmla="*/ 10291101 h 24"/>
              <a:gd name="T6" fmla="*/ 0 w 23"/>
              <a:gd name="T7" fmla="*/ 19723762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22" y="0"/>
                </a:moveTo>
                <a:lnTo>
                  <a:pt x="10" y="3"/>
                </a:lnTo>
                <a:lnTo>
                  <a:pt x="2" y="12"/>
                </a:lnTo>
                <a:lnTo>
                  <a:pt x="0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6" name="Freeform 27"/>
          <p:cNvSpPr>
            <a:spLocks/>
          </p:cNvSpPr>
          <p:nvPr/>
        </p:nvSpPr>
        <p:spPr bwMode="auto">
          <a:xfrm>
            <a:off x="2684463" y="2336800"/>
            <a:ext cx="36512" cy="22225"/>
          </a:xfrm>
          <a:custGeom>
            <a:avLst/>
            <a:gdLst>
              <a:gd name="T0" fmla="*/ 0 w 23"/>
              <a:gd name="T1" fmla="*/ 0 h 23"/>
              <a:gd name="T2" fmla="*/ 5040243 w 23"/>
              <a:gd name="T3" fmla="*/ 10270849 h 23"/>
              <a:gd name="T4" fmla="*/ 25201215 w 23"/>
              <a:gd name="T5" fmla="*/ 17741349 h 23"/>
              <a:gd name="T6" fmla="*/ 55442685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0"/>
                </a:moveTo>
                <a:lnTo>
                  <a:pt x="2" y="11"/>
                </a:lnTo>
                <a:lnTo>
                  <a:pt x="10" y="19"/>
                </a:lnTo>
                <a:lnTo>
                  <a:pt x="22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7" name="Freeform 28"/>
          <p:cNvSpPr>
            <a:spLocks/>
          </p:cNvSpPr>
          <p:nvPr/>
        </p:nvSpPr>
        <p:spPr bwMode="auto">
          <a:xfrm>
            <a:off x="2233613" y="2595563"/>
            <a:ext cx="971550" cy="517525"/>
          </a:xfrm>
          <a:custGeom>
            <a:avLst/>
            <a:gdLst>
              <a:gd name="T0" fmla="*/ 384326424 w 613"/>
              <a:gd name="T1" fmla="*/ 503441583 h 531"/>
              <a:gd name="T2" fmla="*/ 0 w 613"/>
              <a:gd name="T3" fmla="*/ 251720791 h 531"/>
              <a:gd name="T4" fmla="*/ 384326424 w 613"/>
              <a:gd name="T5" fmla="*/ 0 h 531"/>
              <a:gd name="T6" fmla="*/ 1152980956 w 613"/>
              <a:gd name="T7" fmla="*/ 0 h 531"/>
              <a:gd name="T8" fmla="*/ 1537307281 w 613"/>
              <a:gd name="T9" fmla="*/ 251720791 h 531"/>
              <a:gd name="T10" fmla="*/ 1152980956 w 613"/>
              <a:gd name="T11" fmla="*/ 503441583 h 531"/>
              <a:gd name="T12" fmla="*/ 384326424 w 613"/>
              <a:gd name="T13" fmla="*/ 503441583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8" name="Freeform 29"/>
          <p:cNvSpPr>
            <a:spLocks/>
          </p:cNvSpPr>
          <p:nvPr/>
        </p:nvSpPr>
        <p:spPr bwMode="auto">
          <a:xfrm>
            <a:off x="2719388" y="2852738"/>
            <a:ext cx="36512" cy="23812"/>
          </a:xfrm>
          <a:custGeom>
            <a:avLst/>
            <a:gdLst>
              <a:gd name="T0" fmla="*/ 0 w 23"/>
              <a:gd name="T1" fmla="*/ 22641244 h 24"/>
              <a:gd name="T2" fmla="*/ 25201215 w 23"/>
              <a:gd name="T3" fmla="*/ 18703336 h 24"/>
              <a:gd name="T4" fmla="*/ 47881516 w 23"/>
              <a:gd name="T5" fmla="*/ 10828507 h 24"/>
              <a:gd name="T6" fmla="*/ 55442685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23"/>
                </a:moveTo>
                <a:lnTo>
                  <a:pt x="10" y="19"/>
                </a:lnTo>
                <a:lnTo>
                  <a:pt x="19" y="11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09" name="Freeform 30"/>
          <p:cNvSpPr>
            <a:spLocks/>
          </p:cNvSpPr>
          <p:nvPr/>
        </p:nvSpPr>
        <p:spPr bwMode="auto">
          <a:xfrm>
            <a:off x="2719388" y="2832100"/>
            <a:ext cx="36512" cy="22225"/>
          </a:xfrm>
          <a:custGeom>
            <a:avLst/>
            <a:gdLst>
              <a:gd name="T0" fmla="*/ 55442685 w 23"/>
              <a:gd name="T1" fmla="*/ 20542665 h 23"/>
              <a:gd name="T2" fmla="*/ 47881516 w 23"/>
              <a:gd name="T3" fmla="*/ 9337400 h 23"/>
              <a:gd name="T4" fmla="*/ 25201215 w 23"/>
              <a:gd name="T5" fmla="*/ 1867866 h 23"/>
              <a:gd name="T6" fmla="*/ 0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22"/>
                </a:moveTo>
                <a:lnTo>
                  <a:pt x="19" y="10"/>
                </a:lnTo>
                <a:lnTo>
                  <a:pt x="10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0" name="Freeform 31"/>
          <p:cNvSpPr>
            <a:spLocks/>
          </p:cNvSpPr>
          <p:nvPr/>
        </p:nvSpPr>
        <p:spPr bwMode="auto">
          <a:xfrm>
            <a:off x="2684463" y="2832100"/>
            <a:ext cx="36512" cy="22225"/>
          </a:xfrm>
          <a:custGeom>
            <a:avLst/>
            <a:gdLst>
              <a:gd name="T0" fmla="*/ 55442685 w 23"/>
              <a:gd name="T1" fmla="*/ 0 h 23"/>
              <a:gd name="T2" fmla="*/ 25201215 w 23"/>
              <a:gd name="T3" fmla="*/ 1867866 h 23"/>
              <a:gd name="T4" fmla="*/ 5040243 w 23"/>
              <a:gd name="T5" fmla="*/ 9337400 h 23"/>
              <a:gd name="T6" fmla="*/ 0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0"/>
                </a:moveTo>
                <a:lnTo>
                  <a:pt x="10" y="2"/>
                </a:lnTo>
                <a:lnTo>
                  <a:pt x="2" y="10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1" name="Freeform 32"/>
          <p:cNvSpPr>
            <a:spLocks/>
          </p:cNvSpPr>
          <p:nvPr/>
        </p:nvSpPr>
        <p:spPr bwMode="auto">
          <a:xfrm>
            <a:off x="2684463" y="2852738"/>
            <a:ext cx="36512" cy="23812"/>
          </a:xfrm>
          <a:custGeom>
            <a:avLst/>
            <a:gdLst>
              <a:gd name="T0" fmla="*/ 0 w 23"/>
              <a:gd name="T1" fmla="*/ 0 h 24"/>
              <a:gd name="T2" fmla="*/ 5040243 w 23"/>
              <a:gd name="T3" fmla="*/ 10828507 h 24"/>
              <a:gd name="T4" fmla="*/ 25201215 w 23"/>
              <a:gd name="T5" fmla="*/ 18703336 h 24"/>
              <a:gd name="T6" fmla="*/ 55442685 w 23"/>
              <a:gd name="T7" fmla="*/ 22641244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0"/>
                </a:moveTo>
                <a:lnTo>
                  <a:pt x="2" y="11"/>
                </a:lnTo>
                <a:lnTo>
                  <a:pt x="10" y="19"/>
                </a:lnTo>
                <a:lnTo>
                  <a:pt x="22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2" name="Freeform 33"/>
          <p:cNvSpPr>
            <a:spLocks/>
          </p:cNvSpPr>
          <p:nvPr/>
        </p:nvSpPr>
        <p:spPr bwMode="auto">
          <a:xfrm>
            <a:off x="2962275" y="3370263"/>
            <a:ext cx="971550" cy="519112"/>
          </a:xfrm>
          <a:custGeom>
            <a:avLst/>
            <a:gdLst>
              <a:gd name="T0" fmla="*/ 384326424 w 613"/>
              <a:gd name="T1" fmla="*/ 505583753 h 532"/>
              <a:gd name="T2" fmla="*/ 0 w 613"/>
              <a:gd name="T3" fmla="*/ 252315699 h 532"/>
              <a:gd name="T4" fmla="*/ 384326424 w 613"/>
              <a:gd name="T5" fmla="*/ 0 h 532"/>
              <a:gd name="T6" fmla="*/ 1152980956 w 613"/>
              <a:gd name="T7" fmla="*/ 0 h 532"/>
              <a:gd name="T8" fmla="*/ 1537307281 w 613"/>
              <a:gd name="T9" fmla="*/ 252315699 h 532"/>
              <a:gd name="T10" fmla="*/ 1152980956 w 613"/>
              <a:gd name="T11" fmla="*/ 505583753 h 532"/>
              <a:gd name="T12" fmla="*/ 384326424 w 613"/>
              <a:gd name="T13" fmla="*/ 505583753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3" name="Freeform 34"/>
          <p:cNvSpPr>
            <a:spLocks/>
          </p:cNvSpPr>
          <p:nvPr/>
        </p:nvSpPr>
        <p:spPr bwMode="auto">
          <a:xfrm>
            <a:off x="3446463" y="3630613"/>
            <a:ext cx="36512" cy="22225"/>
          </a:xfrm>
          <a:custGeom>
            <a:avLst/>
            <a:gdLst>
              <a:gd name="T0" fmla="*/ 0 w 23"/>
              <a:gd name="T1" fmla="*/ 20542665 h 23"/>
              <a:gd name="T2" fmla="*/ 27720549 w 23"/>
              <a:gd name="T3" fmla="*/ 17741349 h 23"/>
              <a:gd name="T4" fmla="*/ 47881516 w 23"/>
              <a:gd name="T5" fmla="*/ 9337400 h 23"/>
              <a:gd name="T6" fmla="*/ 55442685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22"/>
                </a:moveTo>
                <a:lnTo>
                  <a:pt x="11" y="19"/>
                </a:lnTo>
                <a:lnTo>
                  <a:pt x="19" y="10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4" name="Freeform 35"/>
          <p:cNvSpPr>
            <a:spLocks/>
          </p:cNvSpPr>
          <p:nvPr/>
        </p:nvSpPr>
        <p:spPr bwMode="auto">
          <a:xfrm>
            <a:off x="3446463" y="3606800"/>
            <a:ext cx="36512" cy="23813"/>
          </a:xfrm>
          <a:custGeom>
            <a:avLst/>
            <a:gdLst>
              <a:gd name="T0" fmla="*/ 55442685 w 23"/>
              <a:gd name="T1" fmla="*/ 22643187 h 24"/>
              <a:gd name="T2" fmla="*/ 47881516 w 23"/>
              <a:gd name="T3" fmla="*/ 10828962 h 24"/>
              <a:gd name="T4" fmla="*/ 27720549 w 23"/>
              <a:gd name="T5" fmla="*/ 2953804 h 24"/>
              <a:gd name="T6" fmla="*/ 0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22" y="23"/>
                </a:moveTo>
                <a:lnTo>
                  <a:pt x="19" y="11"/>
                </a:lnTo>
                <a:lnTo>
                  <a:pt x="11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5" name="Freeform 36"/>
          <p:cNvSpPr>
            <a:spLocks/>
          </p:cNvSpPr>
          <p:nvPr/>
        </p:nvSpPr>
        <p:spPr bwMode="auto">
          <a:xfrm>
            <a:off x="3411538" y="3606800"/>
            <a:ext cx="36512" cy="23813"/>
          </a:xfrm>
          <a:custGeom>
            <a:avLst/>
            <a:gdLst>
              <a:gd name="T0" fmla="*/ 55442685 w 23"/>
              <a:gd name="T1" fmla="*/ 0 h 24"/>
              <a:gd name="T2" fmla="*/ 27720549 w 23"/>
              <a:gd name="T3" fmla="*/ 2953804 h 24"/>
              <a:gd name="T4" fmla="*/ 5040243 w 23"/>
              <a:gd name="T5" fmla="*/ 10828962 h 24"/>
              <a:gd name="T6" fmla="*/ 0 w 23"/>
              <a:gd name="T7" fmla="*/ 22643187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22" y="0"/>
                </a:moveTo>
                <a:lnTo>
                  <a:pt x="11" y="3"/>
                </a:lnTo>
                <a:lnTo>
                  <a:pt x="2" y="11"/>
                </a:lnTo>
                <a:lnTo>
                  <a:pt x="0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6" name="Freeform 37"/>
          <p:cNvSpPr>
            <a:spLocks/>
          </p:cNvSpPr>
          <p:nvPr/>
        </p:nvSpPr>
        <p:spPr bwMode="auto">
          <a:xfrm>
            <a:off x="3411538" y="3630613"/>
            <a:ext cx="36512" cy="22225"/>
          </a:xfrm>
          <a:custGeom>
            <a:avLst/>
            <a:gdLst>
              <a:gd name="T0" fmla="*/ 0 w 23"/>
              <a:gd name="T1" fmla="*/ 0 h 23"/>
              <a:gd name="T2" fmla="*/ 5040243 w 23"/>
              <a:gd name="T3" fmla="*/ 9337400 h 23"/>
              <a:gd name="T4" fmla="*/ 27720549 w 23"/>
              <a:gd name="T5" fmla="*/ 17741349 h 23"/>
              <a:gd name="T6" fmla="*/ 55442685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0"/>
                </a:moveTo>
                <a:lnTo>
                  <a:pt x="2" y="10"/>
                </a:lnTo>
                <a:lnTo>
                  <a:pt x="11" y="19"/>
                </a:lnTo>
                <a:lnTo>
                  <a:pt x="22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7" name="Freeform 38"/>
          <p:cNvSpPr>
            <a:spLocks/>
          </p:cNvSpPr>
          <p:nvPr/>
        </p:nvSpPr>
        <p:spPr bwMode="auto">
          <a:xfrm>
            <a:off x="2962275" y="2852738"/>
            <a:ext cx="971550" cy="519112"/>
          </a:xfrm>
          <a:custGeom>
            <a:avLst/>
            <a:gdLst>
              <a:gd name="T0" fmla="*/ 384326424 w 613"/>
              <a:gd name="T1" fmla="*/ 506533933 h 531"/>
              <a:gd name="T2" fmla="*/ 0 w 613"/>
              <a:gd name="T3" fmla="*/ 252311840 h 531"/>
              <a:gd name="T4" fmla="*/ 384326424 w 613"/>
              <a:gd name="T5" fmla="*/ 0 h 531"/>
              <a:gd name="T6" fmla="*/ 1152980956 w 613"/>
              <a:gd name="T7" fmla="*/ 0 h 531"/>
              <a:gd name="T8" fmla="*/ 1537307281 w 613"/>
              <a:gd name="T9" fmla="*/ 252311840 h 531"/>
              <a:gd name="T10" fmla="*/ 1152980956 w 613"/>
              <a:gd name="T11" fmla="*/ 506533933 h 531"/>
              <a:gd name="T12" fmla="*/ 384326424 w 613"/>
              <a:gd name="T13" fmla="*/ 506533933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8" name="Freeform 39"/>
          <p:cNvSpPr>
            <a:spLocks/>
          </p:cNvSpPr>
          <p:nvPr/>
        </p:nvSpPr>
        <p:spPr bwMode="auto">
          <a:xfrm>
            <a:off x="3446463" y="3111500"/>
            <a:ext cx="36512" cy="22225"/>
          </a:xfrm>
          <a:custGeom>
            <a:avLst/>
            <a:gdLst>
              <a:gd name="T0" fmla="*/ 0 w 23"/>
              <a:gd name="T1" fmla="*/ 20542665 h 23"/>
              <a:gd name="T2" fmla="*/ 27720549 w 23"/>
              <a:gd name="T3" fmla="*/ 17741349 h 23"/>
              <a:gd name="T4" fmla="*/ 47881516 w 23"/>
              <a:gd name="T5" fmla="*/ 10270849 h 23"/>
              <a:gd name="T6" fmla="*/ 55442685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22"/>
                </a:moveTo>
                <a:lnTo>
                  <a:pt x="11" y="19"/>
                </a:lnTo>
                <a:lnTo>
                  <a:pt x="19" y="11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19" name="Freeform 40"/>
          <p:cNvSpPr>
            <a:spLocks/>
          </p:cNvSpPr>
          <p:nvPr/>
        </p:nvSpPr>
        <p:spPr bwMode="auto">
          <a:xfrm>
            <a:off x="3446463" y="3090863"/>
            <a:ext cx="36512" cy="22225"/>
          </a:xfrm>
          <a:custGeom>
            <a:avLst/>
            <a:gdLst>
              <a:gd name="T0" fmla="*/ 55442685 w 23"/>
              <a:gd name="T1" fmla="*/ 20542665 h 23"/>
              <a:gd name="T2" fmla="*/ 47881516 w 23"/>
              <a:gd name="T3" fmla="*/ 10270849 h 23"/>
              <a:gd name="T4" fmla="*/ 27720549 w 23"/>
              <a:gd name="T5" fmla="*/ 2801316 h 23"/>
              <a:gd name="T6" fmla="*/ 0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22"/>
                </a:moveTo>
                <a:lnTo>
                  <a:pt x="19" y="11"/>
                </a:lnTo>
                <a:lnTo>
                  <a:pt x="11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0" name="Freeform 41"/>
          <p:cNvSpPr>
            <a:spLocks/>
          </p:cNvSpPr>
          <p:nvPr/>
        </p:nvSpPr>
        <p:spPr bwMode="auto">
          <a:xfrm>
            <a:off x="3411538" y="3090863"/>
            <a:ext cx="36512" cy="22225"/>
          </a:xfrm>
          <a:custGeom>
            <a:avLst/>
            <a:gdLst>
              <a:gd name="T0" fmla="*/ 55442685 w 23"/>
              <a:gd name="T1" fmla="*/ 0 h 23"/>
              <a:gd name="T2" fmla="*/ 27720549 w 23"/>
              <a:gd name="T3" fmla="*/ 2801316 h 23"/>
              <a:gd name="T4" fmla="*/ 5040243 w 23"/>
              <a:gd name="T5" fmla="*/ 10270849 h 23"/>
              <a:gd name="T6" fmla="*/ 0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0"/>
                </a:moveTo>
                <a:lnTo>
                  <a:pt x="11" y="3"/>
                </a:lnTo>
                <a:lnTo>
                  <a:pt x="2" y="11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1" name="Freeform 42"/>
          <p:cNvSpPr>
            <a:spLocks/>
          </p:cNvSpPr>
          <p:nvPr/>
        </p:nvSpPr>
        <p:spPr bwMode="auto">
          <a:xfrm>
            <a:off x="3411538" y="3111500"/>
            <a:ext cx="36512" cy="22225"/>
          </a:xfrm>
          <a:custGeom>
            <a:avLst/>
            <a:gdLst>
              <a:gd name="T0" fmla="*/ 0 w 23"/>
              <a:gd name="T1" fmla="*/ 0 h 23"/>
              <a:gd name="T2" fmla="*/ 5040243 w 23"/>
              <a:gd name="T3" fmla="*/ 10270849 h 23"/>
              <a:gd name="T4" fmla="*/ 27720549 w 23"/>
              <a:gd name="T5" fmla="*/ 17741349 h 23"/>
              <a:gd name="T6" fmla="*/ 55442685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0"/>
                </a:moveTo>
                <a:lnTo>
                  <a:pt x="2" y="11"/>
                </a:lnTo>
                <a:lnTo>
                  <a:pt x="11" y="19"/>
                </a:lnTo>
                <a:lnTo>
                  <a:pt x="22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2" name="Freeform 43"/>
          <p:cNvSpPr>
            <a:spLocks/>
          </p:cNvSpPr>
          <p:nvPr/>
        </p:nvSpPr>
        <p:spPr bwMode="auto">
          <a:xfrm>
            <a:off x="4418013" y="3370263"/>
            <a:ext cx="973137" cy="519112"/>
          </a:xfrm>
          <a:custGeom>
            <a:avLst/>
            <a:gdLst>
              <a:gd name="T0" fmla="*/ 384328835 w 614"/>
              <a:gd name="T1" fmla="*/ 505583753 h 532"/>
              <a:gd name="T2" fmla="*/ 0 w 614"/>
              <a:gd name="T3" fmla="*/ 252315699 h 532"/>
              <a:gd name="T4" fmla="*/ 384328835 w 614"/>
              <a:gd name="T5" fmla="*/ 0 h 532"/>
              <a:gd name="T6" fmla="*/ 1152985018 w 614"/>
              <a:gd name="T7" fmla="*/ 0 h 532"/>
              <a:gd name="T8" fmla="*/ 1539825840 w 614"/>
              <a:gd name="T9" fmla="*/ 252315699 h 532"/>
              <a:gd name="T10" fmla="*/ 1152985018 w 614"/>
              <a:gd name="T11" fmla="*/ 505583753 h 532"/>
              <a:gd name="T12" fmla="*/ 384328835 w 614"/>
              <a:gd name="T13" fmla="*/ 505583753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3" name="Freeform 44"/>
          <p:cNvSpPr>
            <a:spLocks/>
          </p:cNvSpPr>
          <p:nvPr/>
        </p:nvSpPr>
        <p:spPr bwMode="auto">
          <a:xfrm>
            <a:off x="4905375" y="3630613"/>
            <a:ext cx="34925" cy="22225"/>
          </a:xfrm>
          <a:custGeom>
            <a:avLst/>
            <a:gdLst>
              <a:gd name="T0" fmla="*/ 0 w 22"/>
              <a:gd name="T1" fmla="*/ 20542665 h 23"/>
              <a:gd name="T2" fmla="*/ 25201560 w 22"/>
              <a:gd name="T3" fmla="*/ 17741349 h 23"/>
              <a:gd name="T4" fmla="*/ 45362809 w 22"/>
              <a:gd name="T5" fmla="*/ 9337400 h 23"/>
              <a:gd name="T6" fmla="*/ 52924081 w 22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3"/>
              <a:gd name="T14" fmla="*/ 22 w 22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3">
                <a:moveTo>
                  <a:pt x="0" y="22"/>
                </a:moveTo>
                <a:lnTo>
                  <a:pt x="10" y="19"/>
                </a:lnTo>
                <a:lnTo>
                  <a:pt x="18" y="10"/>
                </a:lnTo>
                <a:lnTo>
                  <a:pt x="21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4" name="Freeform 45"/>
          <p:cNvSpPr>
            <a:spLocks/>
          </p:cNvSpPr>
          <p:nvPr/>
        </p:nvSpPr>
        <p:spPr bwMode="auto">
          <a:xfrm>
            <a:off x="4905375" y="3606800"/>
            <a:ext cx="34925" cy="23813"/>
          </a:xfrm>
          <a:custGeom>
            <a:avLst/>
            <a:gdLst>
              <a:gd name="T0" fmla="*/ 52924081 w 22"/>
              <a:gd name="T1" fmla="*/ 22643187 h 24"/>
              <a:gd name="T2" fmla="*/ 45362809 w 22"/>
              <a:gd name="T3" fmla="*/ 10828962 h 24"/>
              <a:gd name="T4" fmla="*/ 25201560 w 22"/>
              <a:gd name="T5" fmla="*/ 2953804 h 24"/>
              <a:gd name="T6" fmla="*/ 0 w 22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4"/>
              <a:gd name="T14" fmla="*/ 22 w 22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4">
                <a:moveTo>
                  <a:pt x="21" y="23"/>
                </a:moveTo>
                <a:lnTo>
                  <a:pt x="18" y="11"/>
                </a:lnTo>
                <a:lnTo>
                  <a:pt x="10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5" name="Freeform 46"/>
          <p:cNvSpPr>
            <a:spLocks/>
          </p:cNvSpPr>
          <p:nvPr/>
        </p:nvSpPr>
        <p:spPr bwMode="auto">
          <a:xfrm>
            <a:off x="4870450" y="3606800"/>
            <a:ext cx="36513" cy="23813"/>
          </a:xfrm>
          <a:custGeom>
            <a:avLst/>
            <a:gdLst>
              <a:gd name="T0" fmla="*/ 55444203 w 23"/>
              <a:gd name="T1" fmla="*/ 0 h 24"/>
              <a:gd name="T2" fmla="*/ 25201905 w 23"/>
              <a:gd name="T3" fmla="*/ 2953804 h 24"/>
              <a:gd name="T4" fmla="*/ 5040381 w 23"/>
              <a:gd name="T5" fmla="*/ 10828962 h 24"/>
              <a:gd name="T6" fmla="*/ 0 w 23"/>
              <a:gd name="T7" fmla="*/ 22643187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22" y="0"/>
                </a:moveTo>
                <a:lnTo>
                  <a:pt x="10" y="3"/>
                </a:lnTo>
                <a:lnTo>
                  <a:pt x="2" y="11"/>
                </a:lnTo>
                <a:lnTo>
                  <a:pt x="0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6" name="Freeform 47"/>
          <p:cNvSpPr>
            <a:spLocks/>
          </p:cNvSpPr>
          <p:nvPr/>
        </p:nvSpPr>
        <p:spPr bwMode="auto">
          <a:xfrm>
            <a:off x="4870450" y="3630613"/>
            <a:ext cx="36513" cy="22225"/>
          </a:xfrm>
          <a:custGeom>
            <a:avLst/>
            <a:gdLst>
              <a:gd name="T0" fmla="*/ 0 w 23"/>
              <a:gd name="T1" fmla="*/ 0 h 23"/>
              <a:gd name="T2" fmla="*/ 5040381 w 23"/>
              <a:gd name="T3" fmla="*/ 9337400 h 23"/>
              <a:gd name="T4" fmla="*/ 25201905 w 23"/>
              <a:gd name="T5" fmla="*/ 17741349 h 23"/>
              <a:gd name="T6" fmla="*/ 55444203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0"/>
                </a:moveTo>
                <a:lnTo>
                  <a:pt x="2" y="10"/>
                </a:lnTo>
                <a:lnTo>
                  <a:pt x="10" y="19"/>
                </a:lnTo>
                <a:lnTo>
                  <a:pt x="22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7" name="Freeform 48"/>
          <p:cNvSpPr>
            <a:spLocks/>
          </p:cNvSpPr>
          <p:nvPr/>
        </p:nvSpPr>
        <p:spPr bwMode="auto">
          <a:xfrm>
            <a:off x="5148263" y="2595563"/>
            <a:ext cx="971550" cy="517525"/>
          </a:xfrm>
          <a:custGeom>
            <a:avLst/>
            <a:gdLst>
              <a:gd name="T0" fmla="*/ 384326424 w 613"/>
              <a:gd name="T1" fmla="*/ 503441583 h 531"/>
              <a:gd name="T2" fmla="*/ 0 w 613"/>
              <a:gd name="T3" fmla="*/ 251720791 h 531"/>
              <a:gd name="T4" fmla="*/ 384326424 w 613"/>
              <a:gd name="T5" fmla="*/ 0 h 531"/>
              <a:gd name="T6" fmla="*/ 1152980956 w 613"/>
              <a:gd name="T7" fmla="*/ 0 h 531"/>
              <a:gd name="T8" fmla="*/ 1537307281 w 613"/>
              <a:gd name="T9" fmla="*/ 251720791 h 531"/>
              <a:gd name="T10" fmla="*/ 1152980956 w 613"/>
              <a:gd name="T11" fmla="*/ 503441583 h 531"/>
              <a:gd name="T12" fmla="*/ 384326424 w 613"/>
              <a:gd name="T13" fmla="*/ 503441583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8" name="Freeform 49"/>
          <p:cNvSpPr>
            <a:spLocks/>
          </p:cNvSpPr>
          <p:nvPr/>
        </p:nvSpPr>
        <p:spPr bwMode="auto">
          <a:xfrm>
            <a:off x="5632450" y="2852738"/>
            <a:ext cx="36513" cy="23812"/>
          </a:xfrm>
          <a:custGeom>
            <a:avLst/>
            <a:gdLst>
              <a:gd name="T0" fmla="*/ 0 w 23"/>
              <a:gd name="T1" fmla="*/ 22641244 h 24"/>
              <a:gd name="T2" fmla="*/ 27722895 w 23"/>
              <a:gd name="T3" fmla="*/ 18703336 h 24"/>
              <a:gd name="T4" fmla="*/ 47884415 w 23"/>
              <a:gd name="T5" fmla="*/ 10828507 h 24"/>
              <a:gd name="T6" fmla="*/ 55444203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23"/>
                </a:moveTo>
                <a:lnTo>
                  <a:pt x="11" y="19"/>
                </a:lnTo>
                <a:lnTo>
                  <a:pt x="19" y="11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29" name="Freeform 50"/>
          <p:cNvSpPr>
            <a:spLocks/>
          </p:cNvSpPr>
          <p:nvPr/>
        </p:nvSpPr>
        <p:spPr bwMode="auto">
          <a:xfrm>
            <a:off x="5632450" y="2832100"/>
            <a:ext cx="36513" cy="22225"/>
          </a:xfrm>
          <a:custGeom>
            <a:avLst/>
            <a:gdLst>
              <a:gd name="T0" fmla="*/ 55444203 w 23"/>
              <a:gd name="T1" fmla="*/ 20542665 h 23"/>
              <a:gd name="T2" fmla="*/ 47884415 w 23"/>
              <a:gd name="T3" fmla="*/ 9337400 h 23"/>
              <a:gd name="T4" fmla="*/ 27722895 w 23"/>
              <a:gd name="T5" fmla="*/ 1867866 h 23"/>
              <a:gd name="T6" fmla="*/ 0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22"/>
                </a:moveTo>
                <a:lnTo>
                  <a:pt x="19" y="10"/>
                </a:lnTo>
                <a:lnTo>
                  <a:pt x="11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0" name="Freeform 51"/>
          <p:cNvSpPr>
            <a:spLocks/>
          </p:cNvSpPr>
          <p:nvPr/>
        </p:nvSpPr>
        <p:spPr bwMode="auto">
          <a:xfrm>
            <a:off x="5597525" y="2832100"/>
            <a:ext cx="36513" cy="22225"/>
          </a:xfrm>
          <a:custGeom>
            <a:avLst/>
            <a:gdLst>
              <a:gd name="T0" fmla="*/ 55444203 w 23"/>
              <a:gd name="T1" fmla="*/ 0 h 23"/>
              <a:gd name="T2" fmla="*/ 25201905 w 23"/>
              <a:gd name="T3" fmla="*/ 1867866 h 23"/>
              <a:gd name="T4" fmla="*/ 5040381 w 23"/>
              <a:gd name="T5" fmla="*/ 9337400 h 23"/>
              <a:gd name="T6" fmla="*/ 0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0"/>
                </a:moveTo>
                <a:lnTo>
                  <a:pt x="10" y="2"/>
                </a:lnTo>
                <a:lnTo>
                  <a:pt x="2" y="10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1" name="Freeform 52"/>
          <p:cNvSpPr>
            <a:spLocks/>
          </p:cNvSpPr>
          <p:nvPr/>
        </p:nvSpPr>
        <p:spPr bwMode="auto">
          <a:xfrm>
            <a:off x="5597525" y="2852738"/>
            <a:ext cx="36513" cy="23812"/>
          </a:xfrm>
          <a:custGeom>
            <a:avLst/>
            <a:gdLst>
              <a:gd name="T0" fmla="*/ 0 w 23"/>
              <a:gd name="T1" fmla="*/ 0 h 24"/>
              <a:gd name="T2" fmla="*/ 5040381 w 23"/>
              <a:gd name="T3" fmla="*/ 10828507 h 24"/>
              <a:gd name="T4" fmla="*/ 25201905 w 23"/>
              <a:gd name="T5" fmla="*/ 18703336 h 24"/>
              <a:gd name="T6" fmla="*/ 55444203 w 23"/>
              <a:gd name="T7" fmla="*/ 22641244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0"/>
                </a:moveTo>
                <a:lnTo>
                  <a:pt x="2" y="11"/>
                </a:lnTo>
                <a:lnTo>
                  <a:pt x="10" y="19"/>
                </a:lnTo>
                <a:lnTo>
                  <a:pt x="22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2" name="Freeform 53"/>
          <p:cNvSpPr>
            <a:spLocks/>
          </p:cNvSpPr>
          <p:nvPr/>
        </p:nvSpPr>
        <p:spPr bwMode="auto">
          <a:xfrm>
            <a:off x="5148263" y="2076450"/>
            <a:ext cx="971550" cy="519113"/>
          </a:xfrm>
          <a:custGeom>
            <a:avLst/>
            <a:gdLst>
              <a:gd name="T0" fmla="*/ 384326424 w 613"/>
              <a:gd name="T1" fmla="*/ 505585703 h 532"/>
              <a:gd name="T2" fmla="*/ 0 w 613"/>
              <a:gd name="T3" fmla="*/ 252317161 h 532"/>
              <a:gd name="T4" fmla="*/ 384326424 w 613"/>
              <a:gd name="T5" fmla="*/ 0 h 532"/>
              <a:gd name="T6" fmla="*/ 1152980956 w 613"/>
              <a:gd name="T7" fmla="*/ 0 h 532"/>
              <a:gd name="T8" fmla="*/ 1537307281 w 613"/>
              <a:gd name="T9" fmla="*/ 252317161 h 532"/>
              <a:gd name="T10" fmla="*/ 1152980956 w 613"/>
              <a:gd name="T11" fmla="*/ 505585703 h 532"/>
              <a:gd name="T12" fmla="*/ 384326424 w 613"/>
              <a:gd name="T13" fmla="*/ 505585703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3" name="Freeform 54"/>
          <p:cNvSpPr>
            <a:spLocks/>
          </p:cNvSpPr>
          <p:nvPr/>
        </p:nvSpPr>
        <p:spPr bwMode="auto">
          <a:xfrm>
            <a:off x="5632450" y="2336800"/>
            <a:ext cx="36513" cy="22225"/>
          </a:xfrm>
          <a:custGeom>
            <a:avLst/>
            <a:gdLst>
              <a:gd name="T0" fmla="*/ 0 w 23"/>
              <a:gd name="T1" fmla="*/ 20542665 h 23"/>
              <a:gd name="T2" fmla="*/ 27722895 w 23"/>
              <a:gd name="T3" fmla="*/ 17741349 h 23"/>
              <a:gd name="T4" fmla="*/ 47884415 w 23"/>
              <a:gd name="T5" fmla="*/ 10270849 h 23"/>
              <a:gd name="T6" fmla="*/ 55444203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22"/>
                </a:moveTo>
                <a:lnTo>
                  <a:pt x="11" y="19"/>
                </a:lnTo>
                <a:lnTo>
                  <a:pt x="19" y="11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4" name="Freeform 55"/>
          <p:cNvSpPr>
            <a:spLocks/>
          </p:cNvSpPr>
          <p:nvPr/>
        </p:nvSpPr>
        <p:spPr bwMode="auto">
          <a:xfrm>
            <a:off x="5632450" y="2314575"/>
            <a:ext cx="36513" cy="22225"/>
          </a:xfrm>
          <a:custGeom>
            <a:avLst/>
            <a:gdLst>
              <a:gd name="T0" fmla="*/ 55444203 w 23"/>
              <a:gd name="T1" fmla="*/ 19723762 h 24"/>
              <a:gd name="T2" fmla="*/ 47884415 w 23"/>
              <a:gd name="T3" fmla="*/ 10291101 h 24"/>
              <a:gd name="T4" fmla="*/ 27722895 w 23"/>
              <a:gd name="T5" fmla="*/ 2572544 h 24"/>
              <a:gd name="T6" fmla="*/ 0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22" y="23"/>
                </a:moveTo>
                <a:lnTo>
                  <a:pt x="19" y="12"/>
                </a:lnTo>
                <a:lnTo>
                  <a:pt x="11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5" name="Freeform 56"/>
          <p:cNvSpPr>
            <a:spLocks/>
          </p:cNvSpPr>
          <p:nvPr/>
        </p:nvSpPr>
        <p:spPr bwMode="auto">
          <a:xfrm>
            <a:off x="5597525" y="2314575"/>
            <a:ext cx="36513" cy="22225"/>
          </a:xfrm>
          <a:custGeom>
            <a:avLst/>
            <a:gdLst>
              <a:gd name="T0" fmla="*/ 55444203 w 23"/>
              <a:gd name="T1" fmla="*/ 0 h 24"/>
              <a:gd name="T2" fmla="*/ 25201905 w 23"/>
              <a:gd name="T3" fmla="*/ 2572544 h 24"/>
              <a:gd name="T4" fmla="*/ 5040381 w 23"/>
              <a:gd name="T5" fmla="*/ 10291101 h 24"/>
              <a:gd name="T6" fmla="*/ 0 w 23"/>
              <a:gd name="T7" fmla="*/ 19723762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22" y="0"/>
                </a:moveTo>
                <a:lnTo>
                  <a:pt x="10" y="3"/>
                </a:lnTo>
                <a:lnTo>
                  <a:pt x="2" y="12"/>
                </a:lnTo>
                <a:lnTo>
                  <a:pt x="0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6" name="Freeform 57"/>
          <p:cNvSpPr>
            <a:spLocks/>
          </p:cNvSpPr>
          <p:nvPr/>
        </p:nvSpPr>
        <p:spPr bwMode="auto">
          <a:xfrm>
            <a:off x="5597525" y="2336800"/>
            <a:ext cx="36513" cy="22225"/>
          </a:xfrm>
          <a:custGeom>
            <a:avLst/>
            <a:gdLst>
              <a:gd name="T0" fmla="*/ 0 w 23"/>
              <a:gd name="T1" fmla="*/ 0 h 23"/>
              <a:gd name="T2" fmla="*/ 5040381 w 23"/>
              <a:gd name="T3" fmla="*/ 10270849 h 23"/>
              <a:gd name="T4" fmla="*/ 25201905 w 23"/>
              <a:gd name="T5" fmla="*/ 17741349 h 23"/>
              <a:gd name="T6" fmla="*/ 55444203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0"/>
                </a:moveTo>
                <a:lnTo>
                  <a:pt x="2" y="11"/>
                </a:lnTo>
                <a:lnTo>
                  <a:pt x="10" y="19"/>
                </a:lnTo>
                <a:lnTo>
                  <a:pt x="22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7" name="Freeform 58"/>
          <p:cNvSpPr>
            <a:spLocks/>
          </p:cNvSpPr>
          <p:nvPr/>
        </p:nvSpPr>
        <p:spPr bwMode="auto">
          <a:xfrm>
            <a:off x="4418013" y="2852738"/>
            <a:ext cx="973137" cy="519112"/>
          </a:xfrm>
          <a:custGeom>
            <a:avLst/>
            <a:gdLst>
              <a:gd name="T0" fmla="*/ 384328835 w 614"/>
              <a:gd name="T1" fmla="*/ 506533933 h 531"/>
              <a:gd name="T2" fmla="*/ 0 w 614"/>
              <a:gd name="T3" fmla="*/ 252311840 h 531"/>
              <a:gd name="T4" fmla="*/ 384328835 w 614"/>
              <a:gd name="T5" fmla="*/ 0 h 531"/>
              <a:gd name="T6" fmla="*/ 1152985018 w 614"/>
              <a:gd name="T7" fmla="*/ 0 h 531"/>
              <a:gd name="T8" fmla="*/ 1539825840 w 614"/>
              <a:gd name="T9" fmla="*/ 252311840 h 531"/>
              <a:gd name="T10" fmla="*/ 1152985018 w 614"/>
              <a:gd name="T11" fmla="*/ 506533933 h 531"/>
              <a:gd name="T12" fmla="*/ 384328835 w 614"/>
              <a:gd name="T13" fmla="*/ 506533933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3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8" name="Freeform 59"/>
          <p:cNvSpPr>
            <a:spLocks/>
          </p:cNvSpPr>
          <p:nvPr/>
        </p:nvSpPr>
        <p:spPr bwMode="auto">
          <a:xfrm>
            <a:off x="4905375" y="3111500"/>
            <a:ext cx="34925" cy="22225"/>
          </a:xfrm>
          <a:custGeom>
            <a:avLst/>
            <a:gdLst>
              <a:gd name="T0" fmla="*/ 0 w 22"/>
              <a:gd name="T1" fmla="*/ 20542665 h 23"/>
              <a:gd name="T2" fmla="*/ 25201560 w 22"/>
              <a:gd name="T3" fmla="*/ 17741349 h 23"/>
              <a:gd name="T4" fmla="*/ 45362809 w 22"/>
              <a:gd name="T5" fmla="*/ 10270849 h 23"/>
              <a:gd name="T6" fmla="*/ 52924081 w 22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3"/>
              <a:gd name="T14" fmla="*/ 22 w 22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3">
                <a:moveTo>
                  <a:pt x="0" y="22"/>
                </a:moveTo>
                <a:lnTo>
                  <a:pt x="10" y="19"/>
                </a:lnTo>
                <a:lnTo>
                  <a:pt x="18" y="11"/>
                </a:lnTo>
                <a:lnTo>
                  <a:pt x="21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39" name="Freeform 60"/>
          <p:cNvSpPr>
            <a:spLocks/>
          </p:cNvSpPr>
          <p:nvPr/>
        </p:nvSpPr>
        <p:spPr bwMode="auto">
          <a:xfrm>
            <a:off x="4905375" y="3090863"/>
            <a:ext cx="34925" cy="22225"/>
          </a:xfrm>
          <a:custGeom>
            <a:avLst/>
            <a:gdLst>
              <a:gd name="T0" fmla="*/ 52924081 w 22"/>
              <a:gd name="T1" fmla="*/ 20542665 h 23"/>
              <a:gd name="T2" fmla="*/ 45362809 w 22"/>
              <a:gd name="T3" fmla="*/ 10270849 h 23"/>
              <a:gd name="T4" fmla="*/ 25201560 w 22"/>
              <a:gd name="T5" fmla="*/ 2801316 h 23"/>
              <a:gd name="T6" fmla="*/ 0 w 22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3"/>
              <a:gd name="T14" fmla="*/ 22 w 22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3">
                <a:moveTo>
                  <a:pt x="21" y="22"/>
                </a:moveTo>
                <a:lnTo>
                  <a:pt x="18" y="11"/>
                </a:lnTo>
                <a:lnTo>
                  <a:pt x="10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0" name="Freeform 61"/>
          <p:cNvSpPr>
            <a:spLocks/>
          </p:cNvSpPr>
          <p:nvPr/>
        </p:nvSpPr>
        <p:spPr bwMode="auto">
          <a:xfrm>
            <a:off x="4870450" y="3090863"/>
            <a:ext cx="36513" cy="22225"/>
          </a:xfrm>
          <a:custGeom>
            <a:avLst/>
            <a:gdLst>
              <a:gd name="T0" fmla="*/ 55444203 w 23"/>
              <a:gd name="T1" fmla="*/ 0 h 23"/>
              <a:gd name="T2" fmla="*/ 25201905 w 23"/>
              <a:gd name="T3" fmla="*/ 2801316 h 23"/>
              <a:gd name="T4" fmla="*/ 5040381 w 23"/>
              <a:gd name="T5" fmla="*/ 10270849 h 23"/>
              <a:gd name="T6" fmla="*/ 0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0"/>
                </a:moveTo>
                <a:lnTo>
                  <a:pt x="10" y="3"/>
                </a:lnTo>
                <a:lnTo>
                  <a:pt x="2" y="11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1" name="Freeform 62"/>
          <p:cNvSpPr>
            <a:spLocks/>
          </p:cNvSpPr>
          <p:nvPr/>
        </p:nvSpPr>
        <p:spPr bwMode="auto">
          <a:xfrm>
            <a:off x="4870450" y="3111500"/>
            <a:ext cx="36513" cy="22225"/>
          </a:xfrm>
          <a:custGeom>
            <a:avLst/>
            <a:gdLst>
              <a:gd name="T0" fmla="*/ 0 w 23"/>
              <a:gd name="T1" fmla="*/ 0 h 23"/>
              <a:gd name="T2" fmla="*/ 5040381 w 23"/>
              <a:gd name="T3" fmla="*/ 10270849 h 23"/>
              <a:gd name="T4" fmla="*/ 25201905 w 23"/>
              <a:gd name="T5" fmla="*/ 17741349 h 23"/>
              <a:gd name="T6" fmla="*/ 55444203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0"/>
                </a:moveTo>
                <a:lnTo>
                  <a:pt x="2" y="11"/>
                </a:lnTo>
                <a:lnTo>
                  <a:pt x="10" y="19"/>
                </a:lnTo>
                <a:lnTo>
                  <a:pt x="22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2" name="Freeform 63"/>
          <p:cNvSpPr>
            <a:spLocks/>
          </p:cNvSpPr>
          <p:nvPr/>
        </p:nvSpPr>
        <p:spPr bwMode="auto">
          <a:xfrm>
            <a:off x="2962275" y="2336800"/>
            <a:ext cx="971550" cy="517525"/>
          </a:xfrm>
          <a:custGeom>
            <a:avLst/>
            <a:gdLst>
              <a:gd name="T0" fmla="*/ 384326424 w 613"/>
              <a:gd name="T1" fmla="*/ 503441583 h 531"/>
              <a:gd name="T2" fmla="*/ 0 w 613"/>
              <a:gd name="T3" fmla="*/ 251720791 h 531"/>
              <a:gd name="T4" fmla="*/ 384326424 w 613"/>
              <a:gd name="T5" fmla="*/ 0 h 531"/>
              <a:gd name="T6" fmla="*/ 1152980956 w 613"/>
              <a:gd name="T7" fmla="*/ 0 h 531"/>
              <a:gd name="T8" fmla="*/ 1537307281 w 613"/>
              <a:gd name="T9" fmla="*/ 251720791 h 531"/>
              <a:gd name="T10" fmla="*/ 1152980956 w 613"/>
              <a:gd name="T11" fmla="*/ 503441583 h 531"/>
              <a:gd name="T12" fmla="*/ 384326424 w 613"/>
              <a:gd name="T13" fmla="*/ 503441583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solidFill>
            <a:srgbClr val="FF7F7F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3" name="Freeform 64"/>
          <p:cNvSpPr>
            <a:spLocks/>
          </p:cNvSpPr>
          <p:nvPr/>
        </p:nvSpPr>
        <p:spPr bwMode="auto">
          <a:xfrm>
            <a:off x="3446463" y="2595563"/>
            <a:ext cx="36512" cy="22225"/>
          </a:xfrm>
          <a:custGeom>
            <a:avLst/>
            <a:gdLst>
              <a:gd name="T0" fmla="*/ 0 w 23"/>
              <a:gd name="T1" fmla="*/ 20542665 h 23"/>
              <a:gd name="T2" fmla="*/ 27720549 w 23"/>
              <a:gd name="T3" fmla="*/ 17741349 h 23"/>
              <a:gd name="T4" fmla="*/ 47881516 w 23"/>
              <a:gd name="T5" fmla="*/ 9337400 h 23"/>
              <a:gd name="T6" fmla="*/ 55442685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22"/>
                </a:moveTo>
                <a:lnTo>
                  <a:pt x="11" y="19"/>
                </a:lnTo>
                <a:lnTo>
                  <a:pt x="19" y="10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4" name="Freeform 65"/>
          <p:cNvSpPr>
            <a:spLocks/>
          </p:cNvSpPr>
          <p:nvPr/>
        </p:nvSpPr>
        <p:spPr bwMode="auto">
          <a:xfrm>
            <a:off x="3446463" y="2573338"/>
            <a:ext cx="36512" cy="22225"/>
          </a:xfrm>
          <a:custGeom>
            <a:avLst/>
            <a:gdLst>
              <a:gd name="T0" fmla="*/ 55442685 w 23"/>
              <a:gd name="T1" fmla="*/ 20542665 h 23"/>
              <a:gd name="T2" fmla="*/ 47881516 w 23"/>
              <a:gd name="T3" fmla="*/ 9337400 h 23"/>
              <a:gd name="T4" fmla="*/ 27720549 w 23"/>
              <a:gd name="T5" fmla="*/ 1867866 h 23"/>
              <a:gd name="T6" fmla="*/ 0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22"/>
                </a:moveTo>
                <a:lnTo>
                  <a:pt x="19" y="10"/>
                </a:lnTo>
                <a:lnTo>
                  <a:pt x="11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5" name="Freeform 66"/>
          <p:cNvSpPr>
            <a:spLocks/>
          </p:cNvSpPr>
          <p:nvPr/>
        </p:nvSpPr>
        <p:spPr bwMode="auto">
          <a:xfrm>
            <a:off x="3411538" y="2573338"/>
            <a:ext cx="36512" cy="22225"/>
          </a:xfrm>
          <a:custGeom>
            <a:avLst/>
            <a:gdLst>
              <a:gd name="T0" fmla="*/ 55442685 w 23"/>
              <a:gd name="T1" fmla="*/ 0 h 23"/>
              <a:gd name="T2" fmla="*/ 27720549 w 23"/>
              <a:gd name="T3" fmla="*/ 1867866 h 23"/>
              <a:gd name="T4" fmla="*/ 5040243 w 23"/>
              <a:gd name="T5" fmla="*/ 9337400 h 23"/>
              <a:gd name="T6" fmla="*/ 0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0"/>
                </a:moveTo>
                <a:lnTo>
                  <a:pt x="11" y="2"/>
                </a:lnTo>
                <a:lnTo>
                  <a:pt x="2" y="10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6" name="Freeform 67"/>
          <p:cNvSpPr>
            <a:spLocks/>
          </p:cNvSpPr>
          <p:nvPr/>
        </p:nvSpPr>
        <p:spPr bwMode="auto">
          <a:xfrm>
            <a:off x="3411538" y="2595563"/>
            <a:ext cx="36512" cy="22225"/>
          </a:xfrm>
          <a:custGeom>
            <a:avLst/>
            <a:gdLst>
              <a:gd name="T0" fmla="*/ 0 w 23"/>
              <a:gd name="T1" fmla="*/ 0 h 23"/>
              <a:gd name="T2" fmla="*/ 5040243 w 23"/>
              <a:gd name="T3" fmla="*/ 9337400 h 23"/>
              <a:gd name="T4" fmla="*/ 27720549 w 23"/>
              <a:gd name="T5" fmla="*/ 17741349 h 23"/>
              <a:gd name="T6" fmla="*/ 55442685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0"/>
                </a:moveTo>
                <a:lnTo>
                  <a:pt x="2" y="10"/>
                </a:lnTo>
                <a:lnTo>
                  <a:pt x="11" y="19"/>
                </a:lnTo>
                <a:lnTo>
                  <a:pt x="22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7" name="Freeform 68"/>
          <p:cNvSpPr>
            <a:spLocks/>
          </p:cNvSpPr>
          <p:nvPr/>
        </p:nvSpPr>
        <p:spPr bwMode="auto">
          <a:xfrm>
            <a:off x="2233613" y="3111500"/>
            <a:ext cx="971550" cy="519113"/>
          </a:xfrm>
          <a:custGeom>
            <a:avLst/>
            <a:gdLst>
              <a:gd name="T0" fmla="*/ 384326424 w 613"/>
              <a:gd name="T1" fmla="*/ 505585703 h 532"/>
              <a:gd name="T2" fmla="*/ 0 w 613"/>
              <a:gd name="T3" fmla="*/ 252317161 h 532"/>
              <a:gd name="T4" fmla="*/ 384326424 w 613"/>
              <a:gd name="T5" fmla="*/ 0 h 532"/>
              <a:gd name="T6" fmla="*/ 1152980956 w 613"/>
              <a:gd name="T7" fmla="*/ 0 h 532"/>
              <a:gd name="T8" fmla="*/ 1537307281 w 613"/>
              <a:gd name="T9" fmla="*/ 252317161 h 532"/>
              <a:gd name="T10" fmla="*/ 1152980956 w 613"/>
              <a:gd name="T11" fmla="*/ 505585703 h 532"/>
              <a:gd name="T12" fmla="*/ 384326424 w 613"/>
              <a:gd name="T13" fmla="*/ 505585703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solidFill>
            <a:srgbClr val="FF7F7F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8" name="Freeform 69"/>
          <p:cNvSpPr>
            <a:spLocks/>
          </p:cNvSpPr>
          <p:nvPr/>
        </p:nvSpPr>
        <p:spPr bwMode="auto">
          <a:xfrm>
            <a:off x="2719388" y="3370263"/>
            <a:ext cx="36512" cy="23812"/>
          </a:xfrm>
          <a:custGeom>
            <a:avLst/>
            <a:gdLst>
              <a:gd name="T0" fmla="*/ 0 w 23"/>
              <a:gd name="T1" fmla="*/ 22641244 h 24"/>
              <a:gd name="T2" fmla="*/ 25201215 w 23"/>
              <a:gd name="T3" fmla="*/ 19687565 h 24"/>
              <a:gd name="T4" fmla="*/ 47881516 w 23"/>
              <a:gd name="T5" fmla="*/ 11812736 h 24"/>
              <a:gd name="T6" fmla="*/ 55442685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23"/>
                </a:moveTo>
                <a:lnTo>
                  <a:pt x="10" y="20"/>
                </a:lnTo>
                <a:lnTo>
                  <a:pt x="19" y="12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49" name="Freeform 70"/>
          <p:cNvSpPr>
            <a:spLocks/>
          </p:cNvSpPr>
          <p:nvPr/>
        </p:nvSpPr>
        <p:spPr bwMode="auto">
          <a:xfrm>
            <a:off x="2719388" y="3349625"/>
            <a:ext cx="36512" cy="22225"/>
          </a:xfrm>
          <a:custGeom>
            <a:avLst/>
            <a:gdLst>
              <a:gd name="T0" fmla="*/ 55442685 w 23"/>
              <a:gd name="T1" fmla="*/ 20542665 h 23"/>
              <a:gd name="T2" fmla="*/ 47881516 w 23"/>
              <a:gd name="T3" fmla="*/ 10270849 h 23"/>
              <a:gd name="T4" fmla="*/ 25201215 w 23"/>
              <a:gd name="T5" fmla="*/ 1867866 h 23"/>
              <a:gd name="T6" fmla="*/ 0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22"/>
                </a:moveTo>
                <a:lnTo>
                  <a:pt x="19" y="11"/>
                </a:lnTo>
                <a:lnTo>
                  <a:pt x="10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0" name="Freeform 71"/>
          <p:cNvSpPr>
            <a:spLocks/>
          </p:cNvSpPr>
          <p:nvPr/>
        </p:nvSpPr>
        <p:spPr bwMode="auto">
          <a:xfrm>
            <a:off x="2684463" y="3349625"/>
            <a:ext cx="36512" cy="22225"/>
          </a:xfrm>
          <a:custGeom>
            <a:avLst/>
            <a:gdLst>
              <a:gd name="T0" fmla="*/ 55442685 w 23"/>
              <a:gd name="T1" fmla="*/ 0 h 23"/>
              <a:gd name="T2" fmla="*/ 25201215 w 23"/>
              <a:gd name="T3" fmla="*/ 1867866 h 23"/>
              <a:gd name="T4" fmla="*/ 5040243 w 23"/>
              <a:gd name="T5" fmla="*/ 10270849 h 23"/>
              <a:gd name="T6" fmla="*/ 0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0"/>
                </a:moveTo>
                <a:lnTo>
                  <a:pt x="10" y="2"/>
                </a:lnTo>
                <a:lnTo>
                  <a:pt x="2" y="11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1" name="Freeform 72"/>
          <p:cNvSpPr>
            <a:spLocks/>
          </p:cNvSpPr>
          <p:nvPr/>
        </p:nvSpPr>
        <p:spPr bwMode="auto">
          <a:xfrm>
            <a:off x="2684463" y="3370263"/>
            <a:ext cx="36512" cy="23812"/>
          </a:xfrm>
          <a:custGeom>
            <a:avLst/>
            <a:gdLst>
              <a:gd name="T0" fmla="*/ 0 w 23"/>
              <a:gd name="T1" fmla="*/ 0 h 24"/>
              <a:gd name="T2" fmla="*/ 5040243 w 23"/>
              <a:gd name="T3" fmla="*/ 11812736 h 24"/>
              <a:gd name="T4" fmla="*/ 25201215 w 23"/>
              <a:gd name="T5" fmla="*/ 19687565 h 24"/>
              <a:gd name="T6" fmla="*/ 55442685 w 23"/>
              <a:gd name="T7" fmla="*/ 22641244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0"/>
                </a:moveTo>
                <a:lnTo>
                  <a:pt x="2" y="12"/>
                </a:lnTo>
                <a:lnTo>
                  <a:pt x="10" y="20"/>
                </a:lnTo>
                <a:lnTo>
                  <a:pt x="22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2" name="Freeform 73"/>
          <p:cNvSpPr>
            <a:spLocks/>
          </p:cNvSpPr>
          <p:nvPr/>
        </p:nvSpPr>
        <p:spPr bwMode="auto">
          <a:xfrm>
            <a:off x="3689350" y="3111500"/>
            <a:ext cx="974725" cy="519113"/>
          </a:xfrm>
          <a:custGeom>
            <a:avLst/>
            <a:gdLst>
              <a:gd name="T0" fmla="*/ 385584646 w 614"/>
              <a:gd name="T1" fmla="*/ 505585703 h 532"/>
              <a:gd name="T2" fmla="*/ 0 w 614"/>
              <a:gd name="T3" fmla="*/ 252317161 h 532"/>
              <a:gd name="T4" fmla="*/ 385584646 w 614"/>
              <a:gd name="T5" fmla="*/ 0 h 532"/>
              <a:gd name="T6" fmla="*/ 1156750862 w 614"/>
              <a:gd name="T7" fmla="*/ 0 h 532"/>
              <a:gd name="T8" fmla="*/ 1544856358 w 614"/>
              <a:gd name="T9" fmla="*/ 252317161 h 532"/>
              <a:gd name="T10" fmla="*/ 1156750862 w 614"/>
              <a:gd name="T11" fmla="*/ 505585703 h 532"/>
              <a:gd name="T12" fmla="*/ 385584646 w 614"/>
              <a:gd name="T13" fmla="*/ 505585703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solidFill>
            <a:srgbClr val="FF7F7F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3" name="Freeform 74"/>
          <p:cNvSpPr>
            <a:spLocks/>
          </p:cNvSpPr>
          <p:nvPr/>
        </p:nvSpPr>
        <p:spPr bwMode="auto">
          <a:xfrm>
            <a:off x="4175125" y="3370263"/>
            <a:ext cx="36513" cy="23812"/>
          </a:xfrm>
          <a:custGeom>
            <a:avLst/>
            <a:gdLst>
              <a:gd name="T0" fmla="*/ 0 w 23"/>
              <a:gd name="T1" fmla="*/ 22641244 h 24"/>
              <a:gd name="T2" fmla="*/ 27722895 w 23"/>
              <a:gd name="T3" fmla="*/ 19687565 h 24"/>
              <a:gd name="T4" fmla="*/ 47884415 w 23"/>
              <a:gd name="T5" fmla="*/ 11812736 h 24"/>
              <a:gd name="T6" fmla="*/ 55444203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23"/>
                </a:moveTo>
                <a:lnTo>
                  <a:pt x="11" y="20"/>
                </a:lnTo>
                <a:lnTo>
                  <a:pt x="19" y="12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4" name="Freeform 75"/>
          <p:cNvSpPr>
            <a:spLocks/>
          </p:cNvSpPr>
          <p:nvPr/>
        </p:nvSpPr>
        <p:spPr bwMode="auto">
          <a:xfrm>
            <a:off x="4175125" y="3349625"/>
            <a:ext cx="36513" cy="22225"/>
          </a:xfrm>
          <a:custGeom>
            <a:avLst/>
            <a:gdLst>
              <a:gd name="T0" fmla="*/ 55444203 w 23"/>
              <a:gd name="T1" fmla="*/ 20542665 h 23"/>
              <a:gd name="T2" fmla="*/ 47884415 w 23"/>
              <a:gd name="T3" fmla="*/ 10270849 h 23"/>
              <a:gd name="T4" fmla="*/ 27722895 w 23"/>
              <a:gd name="T5" fmla="*/ 1867866 h 23"/>
              <a:gd name="T6" fmla="*/ 0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22"/>
                </a:moveTo>
                <a:lnTo>
                  <a:pt x="19" y="11"/>
                </a:lnTo>
                <a:lnTo>
                  <a:pt x="11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5" name="Freeform 76"/>
          <p:cNvSpPr>
            <a:spLocks/>
          </p:cNvSpPr>
          <p:nvPr/>
        </p:nvSpPr>
        <p:spPr bwMode="auto">
          <a:xfrm>
            <a:off x="4141788" y="3349625"/>
            <a:ext cx="34925" cy="22225"/>
          </a:xfrm>
          <a:custGeom>
            <a:avLst/>
            <a:gdLst>
              <a:gd name="T0" fmla="*/ 52924081 w 22"/>
              <a:gd name="T1" fmla="*/ 0 h 23"/>
              <a:gd name="T2" fmla="*/ 25201560 w 22"/>
              <a:gd name="T3" fmla="*/ 1867866 h 23"/>
              <a:gd name="T4" fmla="*/ 5040312 w 22"/>
              <a:gd name="T5" fmla="*/ 10270849 h 23"/>
              <a:gd name="T6" fmla="*/ 0 w 22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3"/>
              <a:gd name="T14" fmla="*/ 22 w 22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3">
                <a:moveTo>
                  <a:pt x="21" y="0"/>
                </a:moveTo>
                <a:lnTo>
                  <a:pt x="10" y="2"/>
                </a:lnTo>
                <a:lnTo>
                  <a:pt x="2" y="11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6" name="Freeform 77"/>
          <p:cNvSpPr>
            <a:spLocks/>
          </p:cNvSpPr>
          <p:nvPr/>
        </p:nvSpPr>
        <p:spPr bwMode="auto">
          <a:xfrm>
            <a:off x="4141788" y="3370263"/>
            <a:ext cx="34925" cy="23812"/>
          </a:xfrm>
          <a:custGeom>
            <a:avLst/>
            <a:gdLst>
              <a:gd name="T0" fmla="*/ 0 w 22"/>
              <a:gd name="T1" fmla="*/ 0 h 24"/>
              <a:gd name="T2" fmla="*/ 5040312 w 22"/>
              <a:gd name="T3" fmla="*/ 11812736 h 24"/>
              <a:gd name="T4" fmla="*/ 25201560 w 22"/>
              <a:gd name="T5" fmla="*/ 19687565 h 24"/>
              <a:gd name="T6" fmla="*/ 52924081 w 22"/>
              <a:gd name="T7" fmla="*/ 22641244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4"/>
              <a:gd name="T14" fmla="*/ 22 w 22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4">
                <a:moveTo>
                  <a:pt x="0" y="0"/>
                </a:moveTo>
                <a:lnTo>
                  <a:pt x="2" y="12"/>
                </a:lnTo>
                <a:lnTo>
                  <a:pt x="10" y="20"/>
                </a:lnTo>
                <a:lnTo>
                  <a:pt x="21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7" name="Freeform 78"/>
          <p:cNvSpPr>
            <a:spLocks/>
          </p:cNvSpPr>
          <p:nvPr/>
        </p:nvSpPr>
        <p:spPr bwMode="auto">
          <a:xfrm>
            <a:off x="5148263" y="3111500"/>
            <a:ext cx="971550" cy="519113"/>
          </a:xfrm>
          <a:custGeom>
            <a:avLst/>
            <a:gdLst>
              <a:gd name="T0" fmla="*/ 384326424 w 613"/>
              <a:gd name="T1" fmla="*/ 505585703 h 532"/>
              <a:gd name="T2" fmla="*/ 0 w 613"/>
              <a:gd name="T3" fmla="*/ 252317161 h 532"/>
              <a:gd name="T4" fmla="*/ 384326424 w 613"/>
              <a:gd name="T5" fmla="*/ 0 h 532"/>
              <a:gd name="T6" fmla="*/ 1152980956 w 613"/>
              <a:gd name="T7" fmla="*/ 0 h 532"/>
              <a:gd name="T8" fmla="*/ 1537307281 w 613"/>
              <a:gd name="T9" fmla="*/ 252317161 h 532"/>
              <a:gd name="T10" fmla="*/ 1152980956 w 613"/>
              <a:gd name="T11" fmla="*/ 505585703 h 532"/>
              <a:gd name="T12" fmla="*/ 384326424 w 613"/>
              <a:gd name="T13" fmla="*/ 505585703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solidFill>
            <a:srgbClr val="FF7F7F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8" name="Freeform 79"/>
          <p:cNvSpPr>
            <a:spLocks/>
          </p:cNvSpPr>
          <p:nvPr/>
        </p:nvSpPr>
        <p:spPr bwMode="auto">
          <a:xfrm>
            <a:off x="5632450" y="3370263"/>
            <a:ext cx="36513" cy="23812"/>
          </a:xfrm>
          <a:custGeom>
            <a:avLst/>
            <a:gdLst>
              <a:gd name="T0" fmla="*/ 0 w 23"/>
              <a:gd name="T1" fmla="*/ 22641244 h 24"/>
              <a:gd name="T2" fmla="*/ 27722895 w 23"/>
              <a:gd name="T3" fmla="*/ 19687565 h 24"/>
              <a:gd name="T4" fmla="*/ 47884415 w 23"/>
              <a:gd name="T5" fmla="*/ 11812736 h 24"/>
              <a:gd name="T6" fmla="*/ 55444203 w 23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23"/>
                </a:moveTo>
                <a:lnTo>
                  <a:pt x="11" y="20"/>
                </a:lnTo>
                <a:lnTo>
                  <a:pt x="19" y="12"/>
                </a:lnTo>
                <a:lnTo>
                  <a:pt x="2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59" name="Freeform 80"/>
          <p:cNvSpPr>
            <a:spLocks/>
          </p:cNvSpPr>
          <p:nvPr/>
        </p:nvSpPr>
        <p:spPr bwMode="auto">
          <a:xfrm>
            <a:off x="5632450" y="3349625"/>
            <a:ext cx="36513" cy="22225"/>
          </a:xfrm>
          <a:custGeom>
            <a:avLst/>
            <a:gdLst>
              <a:gd name="T0" fmla="*/ 55444203 w 23"/>
              <a:gd name="T1" fmla="*/ 20542665 h 23"/>
              <a:gd name="T2" fmla="*/ 47884415 w 23"/>
              <a:gd name="T3" fmla="*/ 10270849 h 23"/>
              <a:gd name="T4" fmla="*/ 27722895 w 23"/>
              <a:gd name="T5" fmla="*/ 1867866 h 23"/>
              <a:gd name="T6" fmla="*/ 0 w 23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22"/>
                </a:moveTo>
                <a:lnTo>
                  <a:pt x="19" y="11"/>
                </a:lnTo>
                <a:lnTo>
                  <a:pt x="11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0" name="Freeform 81"/>
          <p:cNvSpPr>
            <a:spLocks/>
          </p:cNvSpPr>
          <p:nvPr/>
        </p:nvSpPr>
        <p:spPr bwMode="auto">
          <a:xfrm>
            <a:off x="5597525" y="3349625"/>
            <a:ext cx="36513" cy="22225"/>
          </a:xfrm>
          <a:custGeom>
            <a:avLst/>
            <a:gdLst>
              <a:gd name="T0" fmla="*/ 55444203 w 23"/>
              <a:gd name="T1" fmla="*/ 0 h 23"/>
              <a:gd name="T2" fmla="*/ 27722895 w 23"/>
              <a:gd name="T3" fmla="*/ 1867866 h 23"/>
              <a:gd name="T4" fmla="*/ 5040381 w 23"/>
              <a:gd name="T5" fmla="*/ 10270849 h 23"/>
              <a:gd name="T6" fmla="*/ 0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0"/>
                </a:moveTo>
                <a:lnTo>
                  <a:pt x="11" y="2"/>
                </a:lnTo>
                <a:lnTo>
                  <a:pt x="2" y="11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1" name="Freeform 82"/>
          <p:cNvSpPr>
            <a:spLocks/>
          </p:cNvSpPr>
          <p:nvPr/>
        </p:nvSpPr>
        <p:spPr bwMode="auto">
          <a:xfrm>
            <a:off x="5597525" y="3370263"/>
            <a:ext cx="36513" cy="23812"/>
          </a:xfrm>
          <a:custGeom>
            <a:avLst/>
            <a:gdLst>
              <a:gd name="T0" fmla="*/ 0 w 23"/>
              <a:gd name="T1" fmla="*/ 0 h 24"/>
              <a:gd name="T2" fmla="*/ 5040381 w 23"/>
              <a:gd name="T3" fmla="*/ 11812736 h 24"/>
              <a:gd name="T4" fmla="*/ 27722895 w 23"/>
              <a:gd name="T5" fmla="*/ 19687565 h 24"/>
              <a:gd name="T6" fmla="*/ 55444203 w 23"/>
              <a:gd name="T7" fmla="*/ 22641244 h 24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4"/>
              <a:gd name="T14" fmla="*/ 23 w 23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4">
                <a:moveTo>
                  <a:pt x="0" y="0"/>
                </a:moveTo>
                <a:lnTo>
                  <a:pt x="2" y="12"/>
                </a:lnTo>
                <a:lnTo>
                  <a:pt x="11" y="20"/>
                </a:lnTo>
                <a:lnTo>
                  <a:pt x="22" y="2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2" name="Freeform 83"/>
          <p:cNvSpPr>
            <a:spLocks/>
          </p:cNvSpPr>
          <p:nvPr/>
        </p:nvSpPr>
        <p:spPr bwMode="auto">
          <a:xfrm>
            <a:off x="4418013" y="2336800"/>
            <a:ext cx="973137" cy="517525"/>
          </a:xfrm>
          <a:custGeom>
            <a:avLst/>
            <a:gdLst>
              <a:gd name="T0" fmla="*/ 384328835 w 614"/>
              <a:gd name="T1" fmla="*/ 503441583 h 531"/>
              <a:gd name="T2" fmla="*/ 0 w 614"/>
              <a:gd name="T3" fmla="*/ 251720791 h 531"/>
              <a:gd name="T4" fmla="*/ 384328835 w 614"/>
              <a:gd name="T5" fmla="*/ 0 h 531"/>
              <a:gd name="T6" fmla="*/ 1152985018 w 614"/>
              <a:gd name="T7" fmla="*/ 0 h 531"/>
              <a:gd name="T8" fmla="*/ 1539825840 w 614"/>
              <a:gd name="T9" fmla="*/ 251720791 h 531"/>
              <a:gd name="T10" fmla="*/ 1152985018 w 614"/>
              <a:gd name="T11" fmla="*/ 503441583 h 531"/>
              <a:gd name="T12" fmla="*/ 384328835 w 614"/>
              <a:gd name="T13" fmla="*/ 503441583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solidFill>
            <a:srgbClr val="FF7F7F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3" name="Freeform 84"/>
          <p:cNvSpPr>
            <a:spLocks/>
          </p:cNvSpPr>
          <p:nvPr/>
        </p:nvSpPr>
        <p:spPr bwMode="auto">
          <a:xfrm>
            <a:off x="4905375" y="2595563"/>
            <a:ext cx="34925" cy="22225"/>
          </a:xfrm>
          <a:custGeom>
            <a:avLst/>
            <a:gdLst>
              <a:gd name="T0" fmla="*/ 0 w 22"/>
              <a:gd name="T1" fmla="*/ 20542665 h 23"/>
              <a:gd name="T2" fmla="*/ 25201560 w 22"/>
              <a:gd name="T3" fmla="*/ 17741349 h 23"/>
              <a:gd name="T4" fmla="*/ 45362809 w 22"/>
              <a:gd name="T5" fmla="*/ 9337400 h 23"/>
              <a:gd name="T6" fmla="*/ 52924081 w 22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3"/>
              <a:gd name="T14" fmla="*/ 22 w 22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3">
                <a:moveTo>
                  <a:pt x="0" y="22"/>
                </a:moveTo>
                <a:lnTo>
                  <a:pt x="10" y="19"/>
                </a:lnTo>
                <a:lnTo>
                  <a:pt x="18" y="10"/>
                </a:lnTo>
                <a:lnTo>
                  <a:pt x="21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4" name="Freeform 85"/>
          <p:cNvSpPr>
            <a:spLocks/>
          </p:cNvSpPr>
          <p:nvPr/>
        </p:nvSpPr>
        <p:spPr bwMode="auto">
          <a:xfrm>
            <a:off x="4905375" y="2573338"/>
            <a:ext cx="34925" cy="22225"/>
          </a:xfrm>
          <a:custGeom>
            <a:avLst/>
            <a:gdLst>
              <a:gd name="T0" fmla="*/ 52924081 w 22"/>
              <a:gd name="T1" fmla="*/ 20542665 h 23"/>
              <a:gd name="T2" fmla="*/ 45362809 w 22"/>
              <a:gd name="T3" fmla="*/ 9337400 h 23"/>
              <a:gd name="T4" fmla="*/ 25201560 w 22"/>
              <a:gd name="T5" fmla="*/ 1867866 h 23"/>
              <a:gd name="T6" fmla="*/ 0 w 22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23"/>
              <a:gd name="T14" fmla="*/ 22 w 22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23">
                <a:moveTo>
                  <a:pt x="21" y="22"/>
                </a:moveTo>
                <a:lnTo>
                  <a:pt x="18" y="10"/>
                </a:lnTo>
                <a:lnTo>
                  <a:pt x="10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5" name="Freeform 86"/>
          <p:cNvSpPr>
            <a:spLocks/>
          </p:cNvSpPr>
          <p:nvPr/>
        </p:nvSpPr>
        <p:spPr bwMode="auto">
          <a:xfrm>
            <a:off x="4870450" y="2573338"/>
            <a:ext cx="36513" cy="22225"/>
          </a:xfrm>
          <a:custGeom>
            <a:avLst/>
            <a:gdLst>
              <a:gd name="T0" fmla="*/ 55444203 w 23"/>
              <a:gd name="T1" fmla="*/ 0 h 23"/>
              <a:gd name="T2" fmla="*/ 25201905 w 23"/>
              <a:gd name="T3" fmla="*/ 1867866 h 23"/>
              <a:gd name="T4" fmla="*/ 5040381 w 23"/>
              <a:gd name="T5" fmla="*/ 9337400 h 23"/>
              <a:gd name="T6" fmla="*/ 0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22" y="0"/>
                </a:moveTo>
                <a:lnTo>
                  <a:pt x="10" y="2"/>
                </a:lnTo>
                <a:lnTo>
                  <a:pt x="2" y="10"/>
                </a:lnTo>
                <a:lnTo>
                  <a:pt x="0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6" name="Freeform 87"/>
          <p:cNvSpPr>
            <a:spLocks/>
          </p:cNvSpPr>
          <p:nvPr/>
        </p:nvSpPr>
        <p:spPr bwMode="auto">
          <a:xfrm>
            <a:off x="4870450" y="2595563"/>
            <a:ext cx="36513" cy="22225"/>
          </a:xfrm>
          <a:custGeom>
            <a:avLst/>
            <a:gdLst>
              <a:gd name="T0" fmla="*/ 0 w 23"/>
              <a:gd name="T1" fmla="*/ 0 h 23"/>
              <a:gd name="T2" fmla="*/ 5040381 w 23"/>
              <a:gd name="T3" fmla="*/ 9337400 h 23"/>
              <a:gd name="T4" fmla="*/ 25201905 w 23"/>
              <a:gd name="T5" fmla="*/ 17741349 h 23"/>
              <a:gd name="T6" fmla="*/ 55444203 w 23"/>
              <a:gd name="T7" fmla="*/ 20542665 h 23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23"/>
              <a:gd name="T14" fmla="*/ 23 w 23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23">
                <a:moveTo>
                  <a:pt x="0" y="0"/>
                </a:moveTo>
                <a:lnTo>
                  <a:pt x="2" y="10"/>
                </a:lnTo>
                <a:lnTo>
                  <a:pt x="10" y="19"/>
                </a:lnTo>
                <a:lnTo>
                  <a:pt x="22" y="2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7" name="Freeform 90"/>
          <p:cNvSpPr>
            <a:spLocks/>
          </p:cNvSpPr>
          <p:nvPr/>
        </p:nvSpPr>
        <p:spPr bwMode="auto">
          <a:xfrm>
            <a:off x="3714750" y="2779713"/>
            <a:ext cx="390525" cy="287337"/>
          </a:xfrm>
          <a:custGeom>
            <a:avLst/>
            <a:gdLst>
              <a:gd name="T0" fmla="*/ 352821887 w 246"/>
              <a:gd name="T1" fmla="*/ 118590292 h 295"/>
              <a:gd name="T2" fmla="*/ 390625015 w 246"/>
              <a:gd name="T3" fmla="*/ 108154607 h 295"/>
              <a:gd name="T4" fmla="*/ 352821887 w 246"/>
              <a:gd name="T5" fmla="*/ 47435925 h 295"/>
              <a:gd name="T6" fmla="*/ 362902509 w 246"/>
              <a:gd name="T7" fmla="*/ 48384624 h 295"/>
              <a:gd name="T8" fmla="*/ 332660642 w 246"/>
              <a:gd name="T9" fmla="*/ 1897398 h 295"/>
              <a:gd name="T10" fmla="*/ 299899412 w 246"/>
              <a:gd name="T11" fmla="*/ 0 h 295"/>
              <a:gd name="T12" fmla="*/ 0 w 246"/>
              <a:gd name="T13" fmla="*/ 78743972 h 295"/>
              <a:gd name="T14" fmla="*/ 68045020 w 246"/>
              <a:gd name="T15" fmla="*/ 183103784 h 295"/>
              <a:gd name="T16" fmla="*/ 90725627 w 246"/>
              <a:gd name="T17" fmla="*/ 186898579 h 295"/>
              <a:gd name="T18" fmla="*/ 83165954 w 246"/>
              <a:gd name="T19" fmla="*/ 189744675 h 295"/>
              <a:gd name="T20" fmla="*/ 83165954 w 246"/>
              <a:gd name="T21" fmla="*/ 204923854 h 295"/>
              <a:gd name="T22" fmla="*/ 78124055 w 246"/>
              <a:gd name="T23" fmla="*/ 205872553 h 295"/>
              <a:gd name="T24" fmla="*/ 75604694 w 246"/>
              <a:gd name="T25" fmla="*/ 205872553 h 295"/>
              <a:gd name="T26" fmla="*/ 75604694 w 246"/>
              <a:gd name="T27" fmla="*/ 207769951 h 295"/>
              <a:gd name="T28" fmla="*/ 73085332 w 246"/>
              <a:gd name="T29" fmla="*/ 210616047 h 295"/>
              <a:gd name="T30" fmla="*/ 75604694 w 246"/>
              <a:gd name="T31" fmla="*/ 215359540 h 295"/>
              <a:gd name="T32" fmla="*/ 80645005 w 246"/>
              <a:gd name="T33" fmla="*/ 220103034 h 295"/>
              <a:gd name="T34" fmla="*/ 88206265 w 246"/>
              <a:gd name="T35" fmla="*/ 222950104 h 295"/>
              <a:gd name="T36" fmla="*/ 95765939 w 246"/>
              <a:gd name="T37" fmla="*/ 222950104 h 295"/>
              <a:gd name="T38" fmla="*/ 98286888 w 246"/>
              <a:gd name="T39" fmla="*/ 223898803 h 295"/>
              <a:gd name="T40" fmla="*/ 100806250 w 246"/>
              <a:gd name="T41" fmla="*/ 222950104 h 295"/>
              <a:gd name="T42" fmla="*/ 110886897 w 246"/>
              <a:gd name="T43" fmla="*/ 221051733 h 295"/>
              <a:gd name="T44" fmla="*/ 110886897 w 246"/>
              <a:gd name="T45" fmla="*/ 224847501 h 295"/>
              <a:gd name="T46" fmla="*/ 317539708 w 246"/>
              <a:gd name="T47" fmla="*/ 278924363 h 295"/>
              <a:gd name="T48" fmla="*/ 617439120 w 246"/>
              <a:gd name="T49" fmla="*/ 199231662 h 295"/>
              <a:gd name="T50" fmla="*/ 617439120 w 246"/>
              <a:gd name="T51" fmla="*/ 189744675 h 295"/>
              <a:gd name="T52" fmla="*/ 529232880 w 246"/>
              <a:gd name="T53" fmla="*/ 166974932 h 295"/>
              <a:gd name="T54" fmla="*/ 529232880 w 246"/>
              <a:gd name="T55" fmla="*/ 162231438 h 295"/>
              <a:gd name="T56" fmla="*/ 413305622 w 246"/>
              <a:gd name="T57" fmla="*/ 130923406 h 295"/>
              <a:gd name="T58" fmla="*/ 398184688 w 246"/>
              <a:gd name="T59" fmla="*/ 135666900 h 295"/>
              <a:gd name="T60" fmla="*/ 398184688 w 246"/>
              <a:gd name="T61" fmla="*/ 129974707 h 295"/>
              <a:gd name="T62" fmla="*/ 395665326 w 246"/>
              <a:gd name="T63" fmla="*/ 129026009 h 295"/>
              <a:gd name="T64" fmla="*/ 395665326 w 246"/>
              <a:gd name="T65" fmla="*/ 126179882 h 295"/>
              <a:gd name="T66" fmla="*/ 395665326 w 246"/>
              <a:gd name="T67" fmla="*/ 124282485 h 295"/>
              <a:gd name="T68" fmla="*/ 393144377 w 246"/>
              <a:gd name="T69" fmla="*/ 123333786 h 295"/>
              <a:gd name="T70" fmla="*/ 390625015 w 246"/>
              <a:gd name="T71" fmla="*/ 122385087 h 295"/>
              <a:gd name="T72" fmla="*/ 388104065 w 246"/>
              <a:gd name="T73" fmla="*/ 122385087 h 295"/>
              <a:gd name="T74" fmla="*/ 388104065 w 246"/>
              <a:gd name="T75" fmla="*/ 122385087 h 295"/>
              <a:gd name="T76" fmla="*/ 388104065 w 246"/>
              <a:gd name="T77" fmla="*/ 122385087 h 295"/>
              <a:gd name="T78" fmla="*/ 378023443 w 246"/>
              <a:gd name="T79" fmla="*/ 124282485 h 295"/>
              <a:gd name="T80" fmla="*/ 352821887 w 246"/>
              <a:gd name="T81" fmla="*/ 118590292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8" name="Line 91"/>
          <p:cNvSpPr>
            <a:spLocks noChangeShapeType="1"/>
          </p:cNvSpPr>
          <p:nvPr/>
        </p:nvSpPr>
        <p:spPr bwMode="auto">
          <a:xfrm flipV="1">
            <a:off x="3963988" y="2909888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9" name="Freeform 92"/>
          <p:cNvSpPr>
            <a:spLocks/>
          </p:cNvSpPr>
          <p:nvPr/>
        </p:nvSpPr>
        <p:spPr bwMode="auto">
          <a:xfrm>
            <a:off x="3960813" y="2906713"/>
            <a:ext cx="26987" cy="15875"/>
          </a:xfrm>
          <a:custGeom>
            <a:avLst/>
            <a:gdLst>
              <a:gd name="T0" fmla="*/ 40321747 w 17"/>
              <a:gd name="T1" fmla="*/ 13952255 h 17"/>
              <a:gd name="T2" fmla="*/ 40321747 w 17"/>
              <a:gd name="T3" fmla="*/ 6976594 h 17"/>
              <a:gd name="T4" fmla="*/ 20160874 w 17"/>
              <a:gd name="T5" fmla="*/ 348783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6" y="8"/>
                </a:lnTo>
                <a:lnTo>
                  <a:pt x="8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0" name="Freeform 93"/>
          <p:cNvSpPr>
            <a:spLocks/>
          </p:cNvSpPr>
          <p:nvPr/>
        </p:nvSpPr>
        <p:spPr bwMode="auto">
          <a:xfrm>
            <a:off x="3959225" y="2906713"/>
            <a:ext cx="26988" cy="0"/>
          </a:xfrm>
          <a:custGeom>
            <a:avLst/>
            <a:gdLst>
              <a:gd name="T0" fmla="*/ 40323241 w 17"/>
              <a:gd name="T1" fmla="*/ 0 h 1"/>
              <a:gd name="T2" fmla="*/ 0 w 17"/>
              <a:gd name="T3" fmla="*/ 0 h 1"/>
              <a:gd name="T4" fmla="*/ 0 w 17"/>
              <a:gd name="T5" fmla="*/ 0 h 1"/>
              <a:gd name="T6" fmla="*/ 0 w 17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"/>
              <a:gd name="T14" fmla="*/ 17 w 17"/>
              <a:gd name="T15" fmla="*/ 0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">
                <a:moveTo>
                  <a:pt x="16" y="0"/>
                </a:move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1" name="Line 94"/>
          <p:cNvSpPr>
            <a:spLocks noChangeShapeType="1"/>
          </p:cNvSpPr>
          <p:nvPr/>
        </p:nvSpPr>
        <p:spPr bwMode="auto">
          <a:xfrm flipH="1">
            <a:off x="3954463" y="2906713"/>
            <a:ext cx="4762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2" name="Freeform 95"/>
          <p:cNvSpPr>
            <a:spLocks/>
          </p:cNvSpPr>
          <p:nvPr/>
        </p:nvSpPr>
        <p:spPr bwMode="auto">
          <a:xfrm>
            <a:off x="3932238" y="2901950"/>
            <a:ext cx="34925" cy="17463"/>
          </a:xfrm>
          <a:custGeom>
            <a:avLst/>
            <a:gdLst>
              <a:gd name="T0" fmla="*/ 52924081 w 22"/>
              <a:gd name="T1" fmla="*/ 16000960 h 18"/>
              <a:gd name="T2" fmla="*/ 52924081 w 22"/>
              <a:gd name="T3" fmla="*/ 10353618 h 18"/>
              <a:gd name="T4" fmla="*/ 7559675 w 22"/>
              <a:gd name="T5" fmla="*/ 0 h 18"/>
              <a:gd name="T6" fmla="*/ 0 w 22"/>
              <a:gd name="T7" fmla="*/ 1882123 h 18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18"/>
              <a:gd name="T14" fmla="*/ 22 w 22"/>
              <a:gd name="T15" fmla="*/ 18 h 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18">
                <a:moveTo>
                  <a:pt x="21" y="17"/>
                </a:moveTo>
                <a:lnTo>
                  <a:pt x="21" y="11"/>
                </a:lnTo>
                <a:lnTo>
                  <a:pt x="3" y="0"/>
                </a:lnTo>
                <a:lnTo>
                  <a:pt x="0" y="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3" name="Line 96"/>
          <p:cNvSpPr>
            <a:spLocks noChangeShapeType="1"/>
          </p:cNvSpPr>
          <p:nvPr/>
        </p:nvSpPr>
        <p:spPr bwMode="auto">
          <a:xfrm flipV="1">
            <a:off x="3935413" y="2919413"/>
            <a:ext cx="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4" name="Freeform 97"/>
          <p:cNvSpPr>
            <a:spLocks/>
          </p:cNvSpPr>
          <p:nvPr/>
        </p:nvSpPr>
        <p:spPr bwMode="auto">
          <a:xfrm>
            <a:off x="3925888" y="2911475"/>
            <a:ext cx="26987" cy="17463"/>
          </a:xfrm>
          <a:custGeom>
            <a:avLst/>
            <a:gdLst>
              <a:gd name="T0" fmla="*/ 40321747 w 17"/>
              <a:gd name="T1" fmla="*/ 16883640 h 17"/>
              <a:gd name="T2" fmla="*/ 32760628 w 17"/>
              <a:gd name="T3" fmla="*/ 10551760 h 17"/>
              <a:gd name="T4" fmla="*/ 20160874 w 17"/>
              <a:gd name="T5" fmla="*/ 422091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3" y="10"/>
                </a:lnTo>
                <a:lnTo>
                  <a:pt x="8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5" name="Line 98"/>
          <p:cNvSpPr>
            <a:spLocks noChangeShapeType="1"/>
          </p:cNvSpPr>
          <p:nvPr/>
        </p:nvSpPr>
        <p:spPr bwMode="auto">
          <a:xfrm flipH="1" flipV="1">
            <a:off x="3924300" y="2906713"/>
            <a:ext cx="1588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6" name="Freeform 99"/>
          <p:cNvSpPr>
            <a:spLocks/>
          </p:cNvSpPr>
          <p:nvPr/>
        </p:nvSpPr>
        <p:spPr bwMode="auto">
          <a:xfrm>
            <a:off x="3714750" y="2779713"/>
            <a:ext cx="247650" cy="193675"/>
          </a:xfrm>
          <a:custGeom>
            <a:avLst/>
            <a:gdLst>
              <a:gd name="T0" fmla="*/ 90725614 w 156"/>
              <a:gd name="T1" fmla="*/ 187545530 h 199"/>
              <a:gd name="T2" fmla="*/ 390624959 w 156"/>
              <a:gd name="T3" fmla="*/ 107980136 h 199"/>
              <a:gd name="T4" fmla="*/ 350302475 w 156"/>
              <a:gd name="T5" fmla="*/ 47359864 h 199"/>
              <a:gd name="T6" fmla="*/ 362902457 w 156"/>
              <a:gd name="T7" fmla="*/ 48306828 h 199"/>
              <a:gd name="T8" fmla="*/ 330141233 w 156"/>
              <a:gd name="T9" fmla="*/ 1893927 h 199"/>
              <a:gd name="T10" fmla="*/ 299897782 w 156"/>
              <a:gd name="T11" fmla="*/ 0 h 199"/>
              <a:gd name="T12" fmla="*/ 0 w 156"/>
              <a:gd name="T13" fmla="*/ 78617458 h 1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6"/>
              <a:gd name="T22" fmla="*/ 0 h 199"/>
              <a:gd name="T23" fmla="*/ 156 w 156"/>
              <a:gd name="T24" fmla="*/ 199 h 19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6" h="199">
                <a:moveTo>
                  <a:pt x="36" y="198"/>
                </a:moveTo>
                <a:lnTo>
                  <a:pt x="155" y="114"/>
                </a:lnTo>
                <a:lnTo>
                  <a:pt x="139" y="50"/>
                </a:lnTo>
                <a:lnTo>
                  <a:pt x="144" y="51"/>
                </a:lnTo>
                <a:lnTo>
                  <a:pt x="131" y="2"/>
                </a:lnTo>
                <a:lnTo>
                  <a:pt x="119" y="0"/>
                </a:lnTo>
                <a:lnTo>
                  <a:pt x="0" y="8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7" name="Line 100"/>
          <p:cNvSpPr>
            <a:spLocks noChangeShapeType="1"/>
          </p:cNvSpPr>
          <p:nvPr/>
        </p:nvSpPr>
        <p:spPr bwMode="auto">
          <a:xfrm flipV="1">
            <a:off x="3900488" y="2933700"/>
            <a:ext cx="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8" name="Freeform 101"/>
          <p:cNvSpPr>
            <a:spLocks/>
          </p:cNvSpPr>
          <p:nvPr/>
        </p:nvSpPr>
        <p:spPr bwMode="auto">
          <a:xfrm>
            <a:off x="3892550" y="2925763"/>
            <a:ext cx="26988" cy="17462"/>
          </a:xfrm>
          <a:custGeom>
            <a:avLst/>
            <a:gdLst>
              <a:gd name="T0" fmla="*/ 40323241 w 17"/>
              <a:gd name="T1" fmla="*/ 16881646 h 17"/>
              <a:gd name="T2" fmla="*/ 40323241 w 17"/>
              <a:gd name="T3" fmla="*/ 8440309 h 17"/>
              <a:gd name="T4" fmla="*/ 22682616 w 17"/>
              <a:gd name="T5" fmla="*/ 2109821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6" y="8"/>
                </a:lnTo>
                <a:lnTo>
                  <a:pt x="9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79" name="Line 102"/>
          <p:cNvSpPr>
            <a:spLocks noChangeShapeType="1"/>
          </p:cNvSpPr>
          <p:nvPr/>
        </p:nvSpPr>
        <p:spPr bwMode="auto">
          <a:xfrm flipH="1" flipV="1">
            <a:off x="3890963" y="2921000"/>
            <a:ext cx="1587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0" name="Freeform 103"/>
          <p:cNvSpPr>
            <a:spLocks/>
          </p:cNvSpPr>
          <p:nvPr/>
        </p:nvSpPr>
        <p:spPr bwMode="auto">
          <a:xfrm>
            <a:off x="3914775" y="2951163"/>
            <a:ext cx="190500" cy="106362"/>
          </a:xfrm>
          <a:custGeom>
            <a:avLst/>
            <a:gdLst>
              <a:gd name="T0" fmla="*/ 0 w 120"/>
              <a:gd name="T1" fmla="*/ 102835467 h 109"/>
              <a:gd name="T2" fmla="*/ 299899410 w 120"/>
              <a:gd name="T3" fmla="*/ 22852218 h 109"/>
              <a:gd name="T4" fmla="*/ 211693170 w 120"/>
              <a:gd name="T5" fmla="*/ 0 h 109"/>
              <a:gd name="T6" fmla="*/ 98286887 w 120"/>
              <a:gd name="T7" fmla="*/ 29517894 h 109"/>
              <a:gd name="T8" fmla="*/ 98286887 w 120"/>
              <a:gd name="T9" fmla="*/ 23804597 h 1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109"/>
              <a:gd name="T17" fmla="*/ 120 w 120"/>
              <a:gd name="T18" fmla="*/ 109 h 1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109">
                <a:moveTo>
                  <a:pt x="0" y="108"/>
                </a:moveTo>
                <a:lnTo>
                  <a:pt x="119" y="24"/>
                </a:lnTo>
                <a:lnTo>
                  <a:pt x="84" y="0"/>
                </a:lnTo>
                <a:lnTo>
                  <a:pt x="39" y="31"/>
                </a:lnTo>
                <a:lnTo>
                  <a:pt x="39" y="2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1" name="Freeform 104"/>
          <p:cNvSpPr>
            <a:spLocks/>
          </p:cNvSpPr>
          <p:nvPr/>
        </p:nvSpPr>
        <p:spPr bwMode="auto">
          <a:xfrm>
            <a:off x="3914775" y="2974975"/>
            <a:ext cx="190500" cy="92075"/>
          </a:xfrm>
          <a:custGeom>
            <a:avLst/>
            <a:gdLst>
              <a:gd name="T0" fmla="*/ 0 w 120"/>
              <a:gd name="T1" fmla="*/ 88300896 h 95"/>
              <a:gd name="T2" fmla="*/ 299899410 w 120"/>
              <a:gd name="T3" fmla="*/ 9393589 h 95"/>
              <a:gd name="T4" fmla="*/ 299899410 w 120"/>
              <a:gd name="T5" fmla="*/ 0 h 95"/>
              <a:gd name="T6" fmla="*/ 0 60000 65536"/>
              <a:gd name="T7" fmla="*/ 0 60000 65536"/>
              <a:gd name="T8" fmla="*/ 0 60000 65536"/>
              <a:gd name="T9" fmla="*/ 0 w 120"/>
              <a:gd name="T10" fmla="*/ 0 h 95"/>
              <a:gd name="T11" fmla="*/ 120 w 120"/>
              <a:gd name="T12" fmla="*/ 95 h 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" h="95">
                <a:moveTo>
                  <a:pt x="0" y="94"/>
                </a:moveTo>
                <a:lnTo>
                  <a:pt x="119" y="10"/>
                </a:lnTo>
                <a:lnTo>
                  <a:pt x="119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2" name="Freeform 105"/>
          <p:cNvSpPr>
            <a:spLocks/>
          </p:cNvSpPr>
          <p:nvPr/>
        </p:nvSpPr>
        <p:spPr bwMode="auto">
          <a:xfrm>
            <a:off x="3967163" y="2997200"/>
            <a:ext cx="26987" cy="17463"/>
          </a:xfrm>
          <a:custGeom>
            <a:avLst/>
            <a:gdLst>
              <a:gd name="T0" fmla="*/ 40321747 w 17"/>
              <a:gd name="T1" fmla="*/ 0 h 17"/>
              <a:gd name="T2" fmla="*/ 35281530 w 17"/>
              <a:gd name="T3" fmla="*/ 7386848 h 17"/>
              <a:gd name="T4" fmla="*/ 20160874 w 17"/>
              <a:gd name="T5" fmla="*/ 14772668 h 17"/>
              <a:gd name="T6" fmla="*/ 0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4" y="7"/>
                </a:lnTo>
                <a:lnTo>
                  <a:pt x="8" y="14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3" name="Freeform 106"/>
          <p:cNvSpPr>
            <a:spLocks/>
          </p:cNvSpPr>
          <p:nvPr/>
        </p:nvSpPr>
        <p:spPr bwMode="auto">
          <a:xfrm>
            <a:off x="3948113" y="2997200"/>
            <a:ext cx="26987" cy="17463"/>
          </a:xfrm>
          <a:custGeom>
            <a:avLst/>
            <a:gdLst>
              <a:gd name="T0" fmla="*/ 40321747 w 17"/>
              <a:gd name="T1" fmla="*/ 16883640 h 17"/>
              <a:gd name="T2" fmla="*/ 17639971 w 17"/>
              <a:gd name="T3" fmla="*/ 14772668 h 17"/>
              <a:gd name="T4" fmla="*/ 5040218 w 17"/>
              <a:gd name="T5" fmla="*/ 7386848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7" y="14"/>
                </a:lnTo>
                <a:lnTo>
                  <a:pt x="2" y="7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4" name="Freeform 107"/>
          <p:cNvSpPr>
            <a:spLocks/>
          </p:cNvSpPr>
          <p:nvPr/>
        </p:nvSpPr>
        <p:spPr bwMode="auto">
          <a:xfrm>
            <a:off x="3948113" y="2989263"/>
            <a:ext cx="26987" cy="15875"/>
          </a:xfrm>
          <a:custGeom>
            <a:avLst/>
            <a:gdLst>
              <a:gd name="T0" fmla="*/ 0 w 17"/>
              <a:gd name="T1" fmla="*/ 13952255 h 17"/>
              <a:gd name="T2" fmla="*/ 5040218 w 17"/>
              <a:gd name="T3" fmla="*/ 6976594 h 17"/>
              <a:gd name="T4" fmla="*/ 17639971 w 17"/>
              <a:gd name="T5" fmla="*/ 2615639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2" y="8"/>
                </a:lnTo>
                <a:lnTo>
                  <a:pt x="7" y="3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5" name="Freeform 108"/>
          <p:cNvSpPr>
            <a:spLocks/>
          </p:cNvSpPr>
          <p:nvPr/>
        </p:nvSpPr>
        <p:spPr bwMode="auto">
          <a:xfrm>
            <a:off x="3967163" y="2989263"/>
            <a:ext cx="26987" cy="15875"/>
          </a:xfrm>
          <a:custGeom>
            <a:avLst/>
            <a:gdLst>
              <a:gd name="T0" fmla="*/ 0 w 17"/>
              <a:gd name="T1" fmla="*/ 0 h 17"/>
              <a:gd name="T2" fmla="*/ 20160874 w 17"/>
              <a:gd name="T3" fmla="*/ 2615639 h 17"/>
              <a:gd name="T4" fmla="*/ 35281530 w 17"/>
              <a:gd name="T5" fmla="*/ 6976594 h 17"/>
              <a:gd name="T6" fmla="*/ 40321747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8" y="3"/>
                </a:lnTo>
                <a:lnTo>
                  <a:pt x="14" y="8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6" name="Freeform 109"/>
          <p:cNvSpPr>
            <a:spLocks/>
          </p:cNvSpPr>
          <p:nvPr/>
        </p:nvSpPr>
        <p:spPr bwMode="auto">
          <a:xfrm>
            <a:off x="3929063" y="3001963"/>
            <a:ext cx="26987" cy="17462"/>
          </a:xfrm>
          <a:custGeom>
            <a:avLst/>
            <a:gdLst>
              <a:gd name="T0" fmla="*/ 40321747 w 17"/>
              <a:gd name="T1" fmla="*/ 2109821 h 17"/>
              <a:gd name="T2" fmla="*/ 22680188 w 17"/>
              <a:gd name="T3" fmla="*/ 16881646 h 17"/>
              <a:gd name="T4" fmla="*/ 0 w 17"/>
              <a:gd name="T5" fmla="*/ 0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16" y="2"/>
                </a:moveTo>
                <a:lnTo>
                  <a:pt x="9" y="1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7" name="Freeform 110"/>
          <p:cNvSpPr>
            <a:spLocks/>
          </p:cNvSpPr>
          <p:nvPr/>
        </p:nvSpPr>
        <p:spPr bwMode="auto">
          <a:xfrm>
            <a:off x="3929063" y="2989263"/>
            <a:ext cx="26987" cy="15875"/>
          </a:xfrm>
          <a:custGeom>
            <a:avLst/>
            <a:gdLst>
              <a:gd name="T0" fmla="*/ 0 w 17"/>
              <a:gd name="T1" fmla="*/ 13952255 h 17"/>
              <a:gd name="T2" fmla="*/ 10080437 w 17"/>
              <a:gd name="T3" fmla="*/ 9592235 h 17"/>
              <a:gd name="T4" fmla="*/ 22680188 w 17"/>
              <a:gd name="T5" fmla="*/ 4360022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4" y="11"/>
                </a:lnTo>
                <a:lnTo>
                  <a:pt x="9" y="5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8" name="Freeform 111"/>
          <p:cNvSpPr>
            <a:spLocks/>
          </p:cNvSpPr>
          <p:nvPr/>
        </p:nvSpPr>
        <p:spPr bwMode="auto">
          <a:xfrm>
            <a:off x="3948113" y="2981325"/>
            <a:ext cx="31750" cy="15875"/>
          </a:xfrm>
          <a:custGeom>
            <a:avLst/>
            <a:gdLst>
              <a:gd name="T0" fmla="*/ 0 w 20"/>
              <a:gd name="T1" fmla="*/ 13952255 h 17"/>
              <a:gd name="T2" fmla="*/ 15120938 w 20"/>
              <a:gd name="T3" fmla="*/ 8720044 h 17"/>
              <a:gd name="T4" fmla="*/ 30241876 w 20"/>
              <a:gd name="T5" fmla="*/ 3487830 h 17"/>
              <a:gd name="T6" fmla="*/ 47883757 w 2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17"/>
              <a:gd name="T14" fmla="*/ 20 w 2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17">
                <a:moveTo>
                  <a:pt x="0" y="16"/>
                </a:moveTo>
                <a:lnTo>
                  <a:pt x="6" y="10"/>
                </a:lnTo>
                <a:lnTo>
                  <a:pt x="12" y="4"/>
                </a:lnTo>
                <a:lnTo>
                  <a:pt x="19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89" name="Freeform 112"/>
          <p:cNvSpPr>
            <a:spLocks/>
          </p:cNvSpPr>
          <p:nvPr/>
        </p:nvSpPr>
        <p:spPr bwMode="auto">
          <a:xfrm>
            <a:off x="3978275" y="2981325"/>
            <a:ext cx="26988" cy="15875"/>
          </a:xfrm>
          <a:custGeom>
            <a:avLst/>
            <a:gdLst>
              <a:gd name="T0" fmla="*/ 0 w 17"/>
              <a:gd name="T1" fmla="*/ 0 h 17"/>
              <a:gd name="T2" fmla="*/ 40323241 w 17"/>
              <a:gd name="T3" fmla="*/ 6976594 h 17"/>
              <a:gd name="T4" fmla="*/ 2520996 w 17"/>
              <a:gd name="T5" fmla="*/ 13952255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0" y="0"/>
                </a:moveTo>
                <a:lnTo>
                  <a:pt x="16" y="8"/>
                </a:lnTo>
                <a:lnTo>
                  <a:pt x="1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0" name="Line 113"/>
          <p:cNvSpPr>
            <a:spLocks noChangeShapeType="1"/>
          </p:cNvSpPr>
          <p:nvPr/>
        </p:nvSpPr>
        <p:spPr bwMode="auto">
          <a:xfrm flipV="1">
            <a:off x="3860800" y="2997200"/>
            <a:ext cx="68263" cy="301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1" name="Freeform 114"/>
          <p:cNvSpPr>
            <a:spLocks/>
          </p:cNvSpPr>
          <p:nvPr/>
        </p:nvSpPr>
        <p:spPr bwMode="auto">
          <a:xfrm>
            <a:off x="3929063" y="2984500"/>
            <a:ext cx="26987" cy="15875"/>
          </a:xfrm>
          <a:custGeom>
            <a:avLst/>
            <a:gdLst>
              <a:gd name="T0" fmla="*/ 0 w 17"/>
              <a:gd name="T1" fmla="*/ 13952255 h 17"/>
              <a:gd name="T2" fmla="*/ 10080437 w 17"/>
              <a:gd name="T3" fmla="*/ 8720044 h 17"/>
              <a:gd name="T4" fmla="*/ 22680188 w 17"/>
              <a:gd name="T5" fmla="*/ 4360022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4" y="10"/>
                </a:lnTo>
                <a:lnTo>
                  <a:pt x="9" y="5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2" name="Freeform 115"/>
          <p:cNvSpPr>
            <a:spLocks/>
          </p:cNvSpPr>
          <p:nvPr/>
        </p:nvSpPr>
        <p:spPr bwMode="auto">
          <a:xfrm>
            <a:off x="3948113" y="2974975"/>
            <a:ext cx="31750" cy="17463"/>
          </a:xfrm>
          <a:custGeom>
            <a:avLst/>
            <a:gdLst>
              <a:gd name="T0" fmla="*/ 0 w 20"/>
              <a:gd name="T1" fmla="*/ 16883640 h 17"/>
              <a:gd name="T2" fmla="*/ 15120938 w 20"/>
              <a:gd name="T3" fmla="*/ 8441820 h 17"/>
              <a:gd name="T4" fmla="*/ 30241876 w 20"/>
              <a:gd name="T5" fmla="*/ 3165939 h 17"/>
              <a:gd name="T6" fmla="*/ 47883757 w 2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17"/>
              <a:gd name="T14" fmla="*/ 20 w 2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17">
                <a:moveTo>
                  <a:pt x="0" y="16"/>
                </a:moveTo>
                <a:lnTo>
                  <a:pt x="6" y="8"/>
                </a:lnTo>
                <a:lnTo>
                  <a:pt x="12" y="3"/>
                </a:lnTo>
                <a:lnTo>
                  <a:pt x="19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3" name="Freeform 116"/>
          <p:cNvSpPr>
            <a:spLocks/>
          </p:cNvSpPr>
          <p:nvPr/>
        </p:nvSpPr>
        <p:spPr bwMode="auto">
          <a:xfrm>
            <a:off x="3786188" y="2913063"/>
            <a:ext cx="265112" cy="120650"/>
          </a:xfrm>
          <a:custGeom>
            <a:avLst/>
            <a:gdLst>
              <a:gd name="T0" fmla="*/ 304937525 w 167"/>
              <a:gd name="T1" fmla="*/ 60615345 h 123"/>
              <a:gd name="T2" fmla="*/ 418345194 w 167"/>
              <a:gd name="T3" fmla="*/ 31751549 h 123"/>
              <a:gd name="T4" fmla="*/ 299897224 w 167"/>
              <a:gd name="T5" fmla="*/ 0 h 123"/>
              <a:gd name="T6" fmla="*/ 0 w 167"/>
              <a:gd name="T7" fmla="*/ 80820797 h 123"/>
              <a:gd name="T8" fmla="*/ 115926976 w 167"/>
              <a:gd name="T9" fmla="*/ 112572338 h 123"/>
              <a:gd name="T10" fmla="*/ 115926976 w 167"/>
              <a:gd name="T11" fmla="*/ 117382643 h 123"/>
              <a:gd name="T12" fmla="*/ 226813651 w 167"/>
              <a:gd name="T13" fmla="*/ 86593359 h 123"/>
              <a:gd name="T14" fmla="*/ 226813651 w 167"/>
              <a:gd name="T15" fmla="*/ 81783054 h 12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7"/>
              <a:gd name="T25" fmla="*/ 0 h 123"/>
              <a:gd name="T26" fmla="*/ 167 w 167"/>
              <a:gd name="T27" fmla="*/ 123 h 12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7" h="123">
                <a:moveTo>
                  <a:pt x="121" y="63"/>
                </a:moveTo>
                <a:lnTo>
                  <a:pt x="166" y="33"/>
                </a:lnTo>
                <a:lnTo>
                  <a:pt x="119" y="0"/>
                </a:lnTo>
                <a:lnTo>
                  <a:pt x="0" y="84"/>
                </a:lnTo>
                <a:lnTo>
                  <a:pt x="46" y="117"/>
                </a:lnTo>
                <a:lnTo>
                  <a:pt x="46" y="122"/>
                </a:lnTo>
                <a:lnTo>
                  <a:pt x="90" y="90"/>
                </a:lnTo>
                <a:lnTo>
                  <a:pt x="90" y="8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4" name="Freeform 117"/>
          <p:cNvSpPr>
            <a:spLocks/>
          </p:cNvSpPr>
          <p:nvPr/>
        </p:nvSpPr>
        <p:spPr bwMode="auto">
          <a:xfrm>
            <a:off x="3946525" y="2911475"/>
            <a:ext cx="26988" cy="17463"/>
          </a:xfrm>
          <a:custGeom>
            <a:avLst/>
            <a:gdLst>
              <a:gd name="T0" fmla="*/ 40323241 w 17"/>
              <a:gd name="T1" fmla="*/ 0 h 17"/>
              <a:gd name="T2" fmla="*/ 40323241 w 17"/>
              <a:gd name="T3" fmla="*/ 8441820 h 17"/>
              <a:gd name="T4" fmla="*/ 40323241 w 17"/>
              <a:gd name="T5" fmla="*/ 12662728 h 17"/>
              <a:gd name="T6" fmla="*/ 0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6" y="8"/>
                </a:lnTo>
                <a:lnTo>
                  <a:pt x="16" y="12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5" name="Line 118"/>
          <p:cNvSpPr>
            <a:spLocks noChangeShapeType="1"/>
          </p:cNvSpPr>
          <p:nvPr/>
        </p:nvSpPr>
        <p:spPr bwMode="auto">
          <a:xfrm flipH="1">
            <a:off x="3800475" y="2914650"/>
            <a:ext cx="146050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6" name="Freeform 119"/>
          <p:cNvSpPr>
            <a:spLocks/>
          </p:cNvSpPr>
          <p:nvPr/>
        </p:nvSpPr>
        <p:spPr bwMode="auto">
          <a:xfrm>
            <a:off x="3794125" y="2978150"/>
            <a:ext cx="26988" cy="15875"/>
          </a:xfrm>
          <a:custGeom>
            <a:avLst/>
            <a:gdLst>
              <a:gd name="T0" fmla="*/ 40323241 w 17"/>
              <a:gd name="T1" fmla="*/ 0 h 17"/>
              <a:gd name="T2" fmla="*/ 30242434 w 17"/>
              <a:gd name="T3" fmla="*/ 0 h 17"/>
              <a:gd name="T4" fmla="*/ 10080810 w 17"/>
              <a:gd name="T5" fmla="*/ 13952255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2" y="0"/>
                </a:lnTo>
                <a:lnTo>
                  <a:pt x="4" y="16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7" name="Freeform 120"/>
          <p:cNvSpPr>
            <a:spLocks/>
          </p:cNvSpPr>
          <p:nvPr/>
        </p:nvSpPr>
        <p:spPr bwMode="auto">
          <a:xfrm>
            <a:off x="3786188" y="2974975"/>
            <a:ext cx="26987" cy="17463"/>
          </a:xfrm>
          <a:custGeom>
            <a:avLst/>
            <a:gdLst>
              <a:gd name="T0" fmla="*/ 40321747 w 17"/>
              <a:gd name="T1" fmla="*/ 16883640 h 17"/>
              <a:gd name="T2" fmla="*/ 15120657 w 17"/>
              <a:gd name="T3" fmla="*/ 12662728 h 17"/>
              <a:gd name="T4" fmla="*/ 0 w 17"/>
              <a:gd name="T5" fmla="*/ 844182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6" y="12"/>
                </a:lnTo>
                <a:lnTo>
                  <a:pt x="0" y="8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8" name="Freeform 121"/>
          <p:cNvSpPr>
            <a:spLocks/>
          </p:cNvSpPr>
          <p:nvPr/>
        </p:nvSpPr>
        <p:spPr bwMode="auto">
          <a:xfrm>
            <a:off x="3786188" y="2970213"/>
            <a:ext cx="26987" cy="15875"/>
          </a:xfrm>
          <a:custGeom>
            <a:avLst/>
            <a:gdLst>
              <a:gd name="T0" fmla="*/ 0 w 17"/>
              <a:gd name="T1" fmla="*/ 13952255 h 17"/>
              <a:gd name="T2" fmla="*/ 0 w 17"/>
              <a:gd name="T3" fmla="*/ 9592235 h 17"/>
              <a:gd name="T4" fmla="*/ 20160874 w 17"/>
              <a:gd name="T5" fmla="*/ 348783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0" y="11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99" name="Line 122"/>
          <p:cNvSpPr>
            <a:spLocks noChangeShapeType="1"/>
          </p:cNvSpPr>
          <p:nvPr/>
        </p:nvSpPr>
        <p:spPr bwMode="auto">
          <a:xfrm flipV="1">
            <a:off x="3792538" y="2906713"/>
            <a:ext cx="144462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0" name="Freeform 123"/>
          <p:cNvSpPr>
            <a:spLocks/>
          </p:cNvSpPr>
          <p:nvPr/>
        </p:nvSpPr>
        <p:spPr bwMode="auto">
          <a:xfrm>
            <a:off x="3937000" y="2906713"/>
            <a:ext cx="26988" cy="17462"/>
          </a:xfrm>
          <a:custGeom>
            <a:avLst/>
            <a:gdLst>
              <a:gd name="T0" fmla="*/ 0 w 17"/>
              <a:gd name="T1" fmla="*/ 0 h 17"/>
              <a:gd name="T2" fmla="*/ 15121217 w 17"/>
              <a:gd name="T3" fmla="*/ 0 h 17"/>
              <a:gd name="T4" fmla="*/ 32763430 w 17"/>
              <a:gd name="T5" fmla="*/ 6330488 h 17"/>
              <a:gd name="T6" fmla="*/ 40323241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6" y="0"/>
                </a:lnTo>
                <a:lnTo>
                  <a:pt x="13" y="6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1" name="Line 124"/>
          <p:cNvSpPr>
            <a:spLocks noChangeShapeType="1"/>
          </p:cNvSpPr>
          <p:nvPr/>
        </p:nvSpPr>
        <p:spPr bwMode="auto">
          <a:xfrm flipV="1">
            <a:off x="3844925" y="295751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2" name="Freeform 125"/>
          <p:cNvSpPr>
            <a:spLocks/>
          </p:cNvSpPr>
          <p:nvPr/>
        </p:nvSpPr>
        <p:spPr bwMode="auto">
          <a:xfrm>
            <a:off x="3836988" y="2949575"/>
            <a:ext cx="26987" cy="17463"/>
          </a:xfrm>
          <a:custGeom>
            <a:avLst/>
            <a:gdLst>
              <a:gd name="T0" fmla="*/ 40321747 w 17"/>
              <a:gd name="T1" fmla="*/ 16883640 h 17"/>
              <a:gd name="T2" fmla="*/ 30241314 w 17"/>
              <a:gd name="T3" fmla="*/ 8441820 h 17"/>
              <a:gd name="T4" fmla="*/ 15120657 w 17"/>
              <a:gd name="T5" fmla="*/ 422091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2" y="8"/>
                </a:lnTo>
                <a:lnTo>
                  <a:pt x="6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3" name="Line 126"/>
          <p:cNvSpPr>
            <a:spLocks noChangeShapeType="1"/>
          </p:cNvSpPr>
          <p:nvPr/>
        </p:nvSpPr>
        <p:spPr bwMode="auto">
          <a:xfrm flipH="1" flipV="1">
            <a:off x="3835400" y="2944813"/>
            <a:ext cx="1588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4" name="Freeform 127"/>
          <p:cNvSpPr>
            <a:spLocks/>
          </p:cNvSpPr>
          <p:nvPr/>
        </p:nvSpPr>
        <p:spPr bwMode="auto">
          <a:xfrm>
            <a:off x="3714750" y="2860675"/>
            <a:ext cx="60325" cy="112713"/>
          </a:xfrm>
          <a:custGeom>
            <a:avLst/>
            <a:gdLst>
              <a:gd name="T0" fmla="*/ 93246562 w 38"/>
              <a:gd name="T1" fmla="*/ 108574686 h 116"/>
              <a:gd name="T2" fmla="*/ 68043422 w 38"/>
              <a:gd name="T3" fmla="*/ 104798801 h 116"/>
              <a:gd name="T4" fmla="*/ 0 w 38"/>
              <a:gd name="T5" fmla="*/ 0 h 116"/>
              <a:gd name="T6" fmla="*/ 30241875 w 38"/>
              <a:gd name="T7" fmla="*/ 1887943 h 116"/>
              <a:gd name="T8" fmla="*/ 63003112 w 38"/>
              <a:gd name="T9" fmla="*/ 48150802 h 116"/>
              <a:gd name="T10" fmla="*/ 50403117 w 38"/>
              <a:gd name="T11" fmla="*/ 47206345 h 116"/>
              <a:gd name="T12" fmla="*/ 93246562 w 38"/>
              <a:gd name="T13" fmla="*/ 108574686 h 1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8"/>
              <a:gd name="T22" fmla="*/ 0 h 116"/>
              <a:gd name="T23" fmla="*/ 38 w 38"/>
              <a:gd name="T24" fmla="*/ 116 h 1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8" h="116">
                <a:moveTo>
                  <a:pt x="37" y="115"/>
                </a:moveTo>
                <a:lnTo>
                  <a:pt x="27" y="111"/>
                </a:lnTo>
                <a:lnTo>
                  <a:pt x="0" y="0"/>
                </a:lnTo>
                <a:lnTo>
                  <a:pt x="12" y="2"/>
                </a:lnTo>
                <a:lnTo>
                  <a:pt x="25" y="51"/>
                </a:lnTo>
                <a:lnTo>
                  <a:pt x="20" y="50"/>
                </a:lnTo>
                <a:lnTo>
                  <a:pt x="37" y="11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5" name="Line 128"/>
          <p:cNvSpPr>
            <a:spLocks noChangeShapeType="1"/>
          </p:cNvSpPr>
          <p:nvPr/>
        </p:nvSpPr>
        <p:spPr bwMode="auto">
          <a:xfrm>
            <a:off x="3811588" y="2973388"/>
            <a:ext cx="25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6" name="Freeform 129"/>
          <p:cNvSpPr>
            <a:spLocks/>
          </p:cNvSpPr>
          <p:nvPr/>
        </p:nvSpPr>
        <p:spPr bwMode="auto">
          <a:xfrm>
            <a:off x="3803650" y="2965450"/>
            <a:ext cx="26988" cy="17463"/>
          </a:xfrm>
          <a:custGeom>
            <a:avLst/>
            <a:gdLst>
              <a:gd name="T0" fmla="*/ 40323241 w 17"/>
              <a:gd name="T1" fmla="*/ 16883640 h 17"/>
              <a:gd name="T2" fmla="*/ 30242434 w 17"/>
              <a:gd name="T3" fmla="*/ 8441820 h 17"/>
              <a:gd name="T4" fmla="*/ 15121217 w 17"/>
              <a:gd name="T5" fmla="*/ 2109941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2" y="8"/>
                </a:lnTo>
                <a:lnTo>
                  <a:pt x="6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7" name="Line 130"/>
          <p:cNvSpPr>
            <a:spLocks noChangeShapeType="1"/>
          </p:cNvSpPr>
          <p:nvPr/>
        </p:nvSpPr>
        <p:spPr bwMode="auto">
          <a:xfrm flipH="1" flipV="1">
            <a:off x="3800475" y="2959100"/>
            <a:ext cx="3175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8" name="Freeform 131"/>
          <p:cNvSpPr>
            <a:spLocks/>
          </p:cNvSpPr>
          <p:nvPr/>
        </p:nvSpPr>
        <p:spPr bwMode="auto">
          <a:xfrm>
            <a:off x="3763963" y="2974975"/>
            <a:ext cx="33337" cy="19050"/>
          </a:xfrm>
          <a:custGeom>
            <a:avLst/>
            <a:gdLst>
              <a:gd name="T0" fmla="*/ 50402363 w 21"/>
              <a:gd name="T1" fmla="*/ 17238346 h 20"/>
              <a:gd name="T2" fmla="*/ 50402363 w 21"/>
              <a:gd name="T3" fmla="*/ 11793854 h 20"/>
              <a:gd name="T4" fmla="*/ 5040237 w 21"/>
              <a:gd name="T5" fmla="*/ 0 h 20"/>
              <a:gd name="T6" fmla="*/ 5040237 w 21"/>
              <a:gd name="T7" fmla="*/ 15423830 h 20"/>
              <a:gd name="T8" fmla="*/ 0 w 21"/>
              <a:gd name="T9" fmla="*/ 16330614 h 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"/>
              <a:gd name="T16" fmla="*/ 0 h 20"/>
              <a:gd name="T17" fmla="*/ 21 w 21"/>
              <a:gd name="T18" fmla="*/ 20 h 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" h="20">
                <a:moveTo>
                  <a:pt x="20" y="19"/>
                </a:moveTo>
                <a:lnTo>
                  <a:pt x="20" y="13"/>
                </a:lnTo>
                <a:lnTo>
                  <a:pt x="2" y="0"/>
                </a:lnTo>
                <a:lnTo>
                  <a:pt x="2" y="17"/>
                </a:lnTo>
                <a:lnTo>
                  <a:pt x="0" y="18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09" name="Freeform 132"/>
          <p:cNvSpPr>
            <a:spLocks/>
          </p:cNvSpPr>
          <p:nvPr/>
        </p:nvSpPr>
        <p:spPr bwMode="auto">
          <a:xfrm>
            <a:off x="3784600" y="2989263"/>
            <a:ext cx="26988" cy="17462"/>
          </a:xfrm>
          <a:custGeom>
            <a:avLst/>
            <a:gdLst>
              <a:gd name="T0" fmla="*/ 40323241 w 17"/>
              <a:gd name="T1" fmla="*/ 16881646 h 17"/>
              <a:gd name="T2" fmla="*/ 25202024 w 17"/>
              <a:gd name="T3" fmla="*/ 9496246 h 17"/>
              <a:gd name="T4" fmla="*/ 12601806 w 17"/>
              <a:gd name="T5" fmla="*/ 6330488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0" y="9"/>
                </a:lnTo>
                <a:lnTo>
                  <a:pt x="5" y="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0" name="Freeform 133"/>
          <p:cNvSpPr>
            <a:spLocks/>
          </p:cNvSpPr>
          <p:nvPr/>
        </p:nvSpPr>
        <p:spPr bwMode="auto">
          <a:xfrm>
            <a:off x="3786188" y="2997200"/>
            <a:ext cx="130175" cy="69850"/>
          </a:xfrm>
          <a:custGeom>
            <a:avLst/>
            <a:gdLst>
              <a:gd name="T0" fmla="*/ 0 w 82"/>
              <a:gd name="T1" fmla="*/ 0 h 72"/>
              <a:gd name="T2" fmla="*/ 0 w 82"/>
              <a:gd name="T3" fmla="*/ 14117459 h 72"/>
              <a:gd name="T4" fmla="*/ 204133424 w 82"/>
              <a:gd name="T5" fmla="*/ 66823169 h 72"/>
              <a:gd name="T6" fmla="*/ 204133424 w 82"/>
              <a:gd name="T7" fmla="*/ 56469836 h 72"/>
              <a:gd name="T8" fmla="*/ 85685305 w 82"/>
              <a:gd name="T9" fmla="*/ 26352849 h 72"/>
              <a:gd name="T10" fmla="*/ 85685305 w 82"/>
              <a:gd name="T11" fmla="*/ 36705204 h 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"/>
              <a:gd name="T19" fmla="*/ 0 h 72"/>
              <a:gd name="T20" fmla="*/ 82 w 82"/>
              <a:gd name="T21" fmla="*/ 72 h 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" h="72">
                <a:moveTo>
                  <a:pt x="0" y="0"/>
                </a:moveTo>
                <a:lnTo>
                  <a:pt x="0" y="15"/>
                </a:lnTo>
                <a:lnTo>
                  <a:pt x="81" y="71"/>
                </a:lnTo>
                <a:lnTo>
                  <a:pt x="81" y="60"/>
                </a:lnTo>
                <a:lnTo>
                  <a:pt x="34" y="28"/>
                </a:lnTo>
                <a:lnTo>
                  <a:pt x="34" y="39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1" name="Line 134"/>
          <p:cNvSpPr>
            <a:spLocks noChangeShapeType="1"/>
          </p:cNvSpPr>
          <p:nvPr/>
        </p:nvSpPr>
        <p:spPr bwMode="auto">
          <a:xfrm flipV="1">
            <a:off x="3770313" y="2982913"/>
            <a:ext cx="9525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2" name="Freeform 135"/>
          <p:cNvSpPr>
            <a:spLocks/>
          </p:cNvSpPr>
          <p:nvPr/>
        </p:nvSpPr>
        <p:spPr bwMode="auto">
          <a:xfrm>
            <a:off x="3779838" y="2982913"/>
            <a:ext cx="26987" cy="1587"/>
          </a:xfrm>
          <a:custGeom>
            <a:avLst/>
            <a:gdLst>
              <a:gd name="T0" fmla="*/ 0 w 17"/>
              <a:gd name="T1" fmla="*/ 0 h 1"/>
              <a:gd name="T2" fmla="*/ 0 w 17"/>
              <a:gd name="T3" fmla="*/ 0 h 1"/>
              <a:gd name="T4" fmla="*/ 0 w 17"/>
              <a:gd name="T5" fmla="*/ 0 h 1"/>
              <a:gd name="T6" fmla="*/ 40321747 w 17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"/>
              <a:gd name="T14" fmla="*/ 17 w 17"/>
              <a:gd name="T15" fmla="*/ 1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3" name="Freeform 136"/>
          <p:cNvSpPr>
            <a:spLocks/>
          </p:cNvSpPr>
          <p:nvPr/>
        </p:nvSpPr>
        <p:spPr bwMode="auto">
          <a:xfrm>
            <a:off x="3781425" y="2982913"/>
            <a:ext cx="26988" cy="17462"/>
          </a:xfrm>
          <a:custGeom>
            <a:avLst/>
            <a:gdLst>
              <a:gd name="T0" fmla="*/ 0 w 17"/>
              <a:gd name="T1" fmla="*/ 0 h 17"/>
              <a:gd name="T2" fmla="*/ 20161621 w 17"/>
              <a:gd name="T3" fmla="*/ 4220668 h 17"/>
              <a:gd name="T4" fmla="*/ 20161621 w 17"/>
              <a:gd name="T5" fmla="*/ 8440309 h 17"/>
              <a:gd name="T6" fmla="*/ 40323241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8" y="4"/>
                </a:lnTo>
                <a:lnTo>
                  <a:pt x="8" y="8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4" name="Freeform 137"/>
          <p:cNvSpPr>
            <a:spLocks/>
          </p:cNvSpPr>
          <p:nvPr/>
        </p:nvSpPr>
        <p:spPr bwMode="auto">
          <a:xfrm>
            <a:off x="3775075" y="2987675"/>
            <a:ext cx="26988" cy="15875"/>
          </a:xfrm>
          <a:custGeom>
            <a:avLst/>
            <a:gdLst>
              <a:gd name="T0" fmla="*/ 40323241 w 17"/>
              <a:gd name="T1" fmla="*/ 0 h 17"/>
              <a:gd name="T2" fmla="*/ 40323241 w 17"/>
              <a:gd name="T3" fmla="*/ 5232213 h 17"/>
              <a:gd name="T4" fmla="*/ 0 w 17"/>
              <a:gd name="T5" fmla="*/ 13952255 h 17"/>
              <a:gd name="T6" fmla="*/ 0 w 17"/>
              <a:gd name="T7" fmla="*/ 6976594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6" y="6"/>
                </a:lnTo>
                <a:lnTo>
                  <a:pt x="0" y="16"/>
                </a:lnTo>
                <a:lnTo>
                  <a:pt x="0" y="8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5" name="Freeform 138"/>
          <p:cNvSpPr>
            <a:spLocks/>
          </p:cNvSpPr>
          <p:nvPr/>
        </p:nvSpPr>
        <p:spPr bwMode="auto">
          <a:xfrm>
            <a:off x="3771900" y="2987675"/>
            <a:ext cx="26988" cy="15875"/>
          </a:xfrm>
          <a:custGeom>
            <a:avLst/>
            <a:gdLst>
              <a:gd name="T0" fmla="*/ 40323241 w 17"/>
              <a:gd name="T1" fmla="*/ 13952255 h 17"/>
              <a:gd name="T2" fmla="*/ 40323241 w 17"/>
              <a:gd name="T3" fmla="*/ 6976594 h 17"/>
              <a:gd name="T4" fmla="*/ 20161621 w 17"/>
              <a:gd name="T5" fmla="*/ 348783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6" y="8"/>
                </a:lnTo>
                <a:lnTo>
                  <a:pt x="8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6" name="Freeform 139"/>
          <p:cNvSpPr>
            <a:spLocks/>
          </p:cNvSpPr>
          <p:nvPr/>
        </p:nvSpPr>
        <p:spPr bwMode="auto">
          <a:xfrm>
            <a:off x="3768725" y="2987675"/>
            <a:ext cx="26988" cy="15875"/>
          </a:xfrm>
          <a:custGeom>
            <a:avLst/>
            <a:gdLst>
              <a:gd name="T0" fmla="*/ 40323241 w 17"/>
              <a:gd name="T1" fmla="*/ 0 h 17"/>
              <a:gd name="T2" fmla="*/ 20161621 w 17"/>
              <a:gd name="T3" fmla="*/ 0 h 17"/>
              <a:gd name="T4" fmla="*/ 20161621 w 17"/>
              <a:gd name="T5" fmla="*/ 0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8" y="0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7" name="Line 140"/>
          <p:cNvSpPr>
            <a:spLocks noChangeShapeType="1"/>
          </p:cNvSpPr>
          <p:nvPr/>
        </p:nvSpPr>
        <p:spPr bwMode="auto">
          <a:xfrm>
            <a:off x="3768725" y="2987675"/>
            <a:ext cx="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8" name="Freeform 141"/>
          <p:cNvSpPr>
            <a:spLocks/>
          </p:cNvSpPr>
          <p:nvPr/>
        </p:nvSpPr>
        <p:spPr bwMode="auto">
          <a:xfrm>
            <a:off x="3762375" y="2992438"/>
            <a:ext cx="26988" cy="15875"/>
          </a:xfrm>
          <a:custGeom>
            <a:avLst/>
            <a:gdLst>
              <a:gd name="T0" fmla="*/ 40323241 w 17"/>
              <a:gd name="T1" fmla="*/ 0 h 17"/>
              <a:gd name="T2" fmla="*/ 22682616 w 17"/>
              <a:gd name="T3" fmla="*/ 0 h 17"/>
              <a:gd name="T4" fmla="*/ 7561402 w 17"/>
              <a:gd name="T5" fmla="*/ 2615639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9" y="0"/>
                </a:lnTo>
                <a:lnTo>
                  <a:pt x="3" y="3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19" name="Freeform 142"/>
          <p:cNvSpPr>
            <a:spLocks/>
          </p:cNvSpPr>
          <p:nvPr/>
        </p:nvSpPr>
        <p:spPr bwMode="auto">
          <a:xfrm>
            <a:off x="3762375" y="2997200"/>
            <a:ext cx="26988" cy="15875"/>
          </a:xfrm>
          <a:custGeom>
            <a:avLst/>
            <a:gdLst>
              <a:gd name="T0" fmla="*/ 0 w 17"/>
              <a:gd name="T1" fmla="*/ 0 h 17"/>
              <a:gd name="T2" fmla="*/ 5040405 w 17"/>
              <a:gd name="T3" fmla="*/ 5232213 h 17"/>
              <a:gd name="T4" fmla="*/ 22682616 w 17"/>
              <a:gd name="T5" fmla="*/ 10464425 h 17"/>
              <a:gd name="T6" fmla="*/ 40323241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2" y="6"/>
                </a:lnTo>
                <a:lnTo>
                  <a:pt x="9" y="12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0" name="Freeform 143"/>
          <p:cNvSpPr>
            <a:spLocks/>
          </p:cNvSpPr>
          <p:nvPr/>
        </p:nvSpPr>
        <p:spPr bwMode="auto">
          <a:xfrm>
            <a:off x="3771900" y="3005138"/>
            <a:ext cx="26988" cy="17462"/>
          </a:xfrm>
          <a:custGeom>
            <a:avLst/>
            <a:gdLst>
              <a:gd name="T0" fmla="*/ 0 w 17"/>
              <a:gd name="T1" fmla="*/ 9496246 h 17"/>
              <a:gd name="T2" fmla="*/ 22682616 w 17"/>
              <a:gd name="T3" fmla="*/ 16881646 h 17"/>
              <a:gd name="T4" fmla="*/ 32763430 w 17"/>
              <a:gd name="T5" fmla="*/ 9496246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9"/>
                </a:moveTo>
                <a:lnTo>
                  <a:pt x="9" y="16"/>
                </a:lnTo>
                <a:lnTo>
                  <a:pt x="13" y="9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1" name="Freeform 144"/>
          <p:cNvSpPr>
            <a:spLocks/>
          </p:cNvSpPr>
          <p:nvPr/>
        </p:nvSpPr>
        <p:spPr bwMode="auto">
          <a:xfrm>
            <a:off x="3775075" y="2994025"/>
            <a:ext cx="26988" cy="17463"/>
          </a:xfrm>
          <a:custGeom>
            <a:avLst/>
            <a:gdLst>
              <a:gd name="T0" fmla="*/ 40323241 w 17"/>
              <a:gd name="T1" fmla="*/ 16883640 h 17"/>
              <a:gd name="T2" fmla="*/ 40323241 w 17"/>
              <a:gd name="T3" fmla="*/ 9496790 h 17"/>
              <a:gd name="T4" fmla="*/ 22682616 w 17"/>
              <a:gd name="T5" fmla="*/ 422091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6" y="9"/>
                </a:lnTo>
                <a:lnTo>
                  <a:pt x="9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2" name="Freeform 145"/>
          <p:cNvSpPr>
            <a:spLocks/>
          </p:cNvSpPr>
          <p:nvPr/>
        </p:nvSpPr>
        <p:spPr bwMode="auto">
          <a:xfrm>
            <a:off x="3760788" y="2809875"/>
            <a:ext cx="171450" cy="134938"/>
          </a:xfrm>
          <a:custGeom>
            <a:avLst/>
            <a:gdLst>
              <a:gd name="T0" fmla="*/ 269657536 w 108"/>
              <a:gd name="T1" fmla="*/ 70680330 h 139"/>
              <a:gd name="T2" fmla="*/ 221773787 w 108"/>
              <a:gd name="T3" fmla="*/ 0 h 139"/>
              <a:gd name="T4" fmla="*/ 0 w 108"/>
              <a:gd name="T5" fmla="*/ 59371738 h 139"/>
              <a:gd name="T6" fmla="*/ 45362812 w 108"/>
              <a:gd name="T7" fmla="*/ 130052083 h 139"/>
              <a:gd name="T8" fmla="*/ 269657536 w 108"/>
              <a:gd name="T9" fmla="*/ 70680330 h 1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"/>
              <a:gd name="T16" fmla="*/ 0 h 139"/>
              <a:gd name="T17" fmla="*/ 108 w 108"/>
              <a:gd name="T18" fmla="*/ 139 h 1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" h="139">
                <a:moveTo>
                  <a:pt x="107" y="75"/>
                </a:moveTo>
                <a:lnTo>
                  <a:pt x="88" y="0"/>
                </a:lnTo>
                <a:lnTo>
                  <a:pt x="0" y="63"/>
                </a:lnTo>
                <a:lnTo>
                  <a:pt x="18" y="138"/>
                </a:lnTo>
                <a:lnTo>
                  <a:pt x="107" y="7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3" name="Freeform 146"/>
          <p:cNvSpPr>
            <a:spLocks/>
          </p:cNvSpPr>
          <p:nvPr/>
        </p:nvSpPr>
        <p:spPr bwMode="auto">
          <a:xfrm>
            <a:off x="4006850" y="3001963"/>
            <a:ext cx="26988" cy="15875"/>
          </a:xfrm>
          <a:custGeom>
            <a:avLst/>
            <a:gdLst>
              <a:gd name="T0" fmla="*/ 40323241 w 17"/>
              <a:gd name="T1" fmla="*/ 13952255 h 17"/>
              <a:gd name="T2" fmla="*/ 20161621 w 17"/>
              <a:gd name="T3" fmla="*/ 0 h 17"/>
              <a:gd name="T4" fmla="*/ 0 w 17"/>
              <a:gd name="T5" fmla="*/ 13952255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16" y="16"/>
                </a:moveTo>
                <a:lnTo>
                  <a:pt x="8" y="0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4" name="Freeform 147"/>
          <p:cNvSpPr>
            <a:spLocks/>
          </p:cNvSpPr>
          <p:nvPr/>
        </p:nvSpPr>
        <p:spPr bwMode="auto">
          <a:xfrm>
            <a:off x="3998913" y="3005138"/>
            <a:ext cx="26987" cy="15875"/>
          </a:xfrm>
          <a:custGeom>
            <a:avLst/>
            <a:gdLst>
              <a:gd name="T0" fmla="*/ 40321747 w 17"/>
              <a:gd name="T1" fmla="*/ 0 h 17"/>
              <a:gd name="T2" fmla="*/ 25201090 w 17"/>
              <a:gd name="T3" fmla="*/ 4360022 h 17"/>
              <a:gd name="T4" fmla="*/ 12599752 w 17"/>
              <a:gd name="T5" fmla="*/ 8720044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0" y="5"/>
                </a:lnTo>
                <a:lnTo>
                  <a:pt x="5" y="10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5" name="Freeform 148"/>
          <p:cNvSpPr>
            <a:spLocks/>
          </p:cNvSpPr>
          <p:nvPr/>
        </p:nvSpPr>
        <p:spPr bwMode="auto">
          <a:xfrm>
            <a:off x="3984625" y="3009900"/>
            <a:ext cx="26988" cy="17463"/>
          </a:xfrm>
          <a:custGeom>
            <a:avLst/>
            <a:gdLst>
              <a:gd name="T0" fmla="*/ 40323241 w 17"/>
              <a:gd name="T1" fmla="*/ 0 h 17"/>
              <a:gd name="T2" fmla="*/ 25202024 w 17"/>
              <a:gd name="T3" fmla="*/ 8441820 h 17"/>
              <a:gd name="T4" fmla="*/ 12601806 w 17"/>
              <a:gd name="T5" fmla="*/ 12662728 h 17"/>
              <a:gd name="T6" fmla="*/ 0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0" y="8"/>
                </a:lnTo>
                <a:lnTo>
                  <a:pt x="5" y="12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6" name="Freeform 149"/>
          <p:cNvSpPr>
            <a:spLocks/>
          </p:cNvSpPr>
          <p:nvPr/>
        </p:nvSpPr>
        <p:spPr bwMode="auto">
          <a:xfrm>
            <a:off x="3976688" y="3014663"/>
            <a:ext cx="26987" cy="15875"/>
          </a:xfrm>
          <a:custGeom>
            <a:avLst/>
            <a:gdLst>
              <a:gd name="T0" fmla="*/ 40321747 w 17"/>
              <a:gd name="T1" fmla="*/ 0 h 17"/>
              <a:gd name="T2" fmla="*/ 0 w 17"/>
              <a:gd name="T3" fmla="*/ 7847853 h 17"/>
              <a:gd name="T4" fmla="*/ 40321747 w 17"/>
              <a:gd name="T5" fmla="*/ 13952255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16" y="0"/>
                </a:moveTo>
                <a:lnTo>
                  <a:pt x="0" y="9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7" name="Freeform 150"/>
          <p:cNvSpPr>
            <a:spLocks/>
          </p:cNvSpPr>
          <p:nvPr/>
        </p:nvSpPr>
        <p:spPr bwMode="auto">
          <a:xfrm>
            <a:off x="3984625" y="3014663"/>
            <a:ext cx="26988" cy="17462"/>
          </a:xfrm>
          <a:custGeom>
            <a:avLst/>
            <a:gdLst>
              <a:gd name="T0" fmla="*/ 0 w 17"/>
              <a:gd name="T1" fmla="*/ 16881646 h 17"/>
              <a:gd name="T2" fmla="*/ 12601806 w 17"/>
              <a:gd name="T3" fmla="*/ 13715885 h 17"/>
              <a:gd name="T4" fmla="*/ 25202024 w 17"/>
              <a:gd name="T5" fmla="*/ 8440309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5" y="13"/>
                </a:lnTo>
                <a:lnTo>
                  <a:pt x="10" y="8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8" name="Freeform 151"/>
          <p:cNvSpPr>
            <a:spLocks/>
          </p:cNvSpPr>
          <p:nvPr/>
        </p:nvSpPr>
        <p:spPr bwMode="auto">
          <a:xfrm>
            <a:off x="4006850" y="3005138"/>
            <a:ext cx="26988" cy="15875"/>
          </a:xfrm>
          <a:custGeom>
            <a:avLst/>
            <a:gdLst>
              <a:gd name="T0" fmla="*/ 0 w 17"/>
              <a:gd name="T1" fmla="*/ 13952255 h 17"/>
              <a:gd name="T2" fmla="*/ 20161621 w 17"/>
              <a:gd name="T3" fmla="*/ 8720044 h 17"/>
              <a:gd name="T4" fmla="*/ 30242434 w 17"/>
              <a:gd name="T5" fmla="*/ 348783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10"/>
                </a:lnTo>
                <a:lnTo>
                  <a:pt x="12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29" name="Freeform 152"/>
          <p:cNvSpPr>
            <a:spLocks/>
          </p:cNvSpPr>
          <p:nvPr/>
        </p:nvSpPr>
        <p:spPr bwMode="auto">
          <a:xfrm>
            <a:off x="3967163" y="2992438"/>
            <a:ext cx="26987" cy="17462"/>
          </a:xfrm>
          <a:custGeom>
            <a:avLst/>
            <a:gdLst>
              <a:gd name="T0" fmla="*/ 40321747 w 17"/>
              <a:gd name="T1" fmla="*/ 16881646 h 17"/>
              <a:gd name="T2" fmla="*/ 40321747 w 17"/>
              <a:gd name="T3" fmla="*/ 9496246 h 17"/>
              <a:gd name="T4" fmla="*/ 20160874 w 17"/>
              <a:gd name="T5" fmla="*/ 3165757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6" y="9"/>
                </a:lnTo>
                <a:lnTo>
                  <a:pt x="8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0" name="Freeform 153"/>
          <p:cNvSpPr>
            <a:spLocks/>
          </p:cNvSpPr>
          <p:nvPr/>
        </p:nvSpPr>
        <p:spPr bwMode="auto">
          <a:xfrm>
            <a:off x="3957638" y="2992438"/>
            <a:ext cx="26987" cy="17462"/>
          </a:xfrm>
          <a:custGeom>
            <a:avLst/>
            <a:gdLst>
              <a:gd name="T0" fmla="*/ 40321747 w 17"/>
              <a:gd name="T1" fmla="*/ 0 h 17"/>
              <a:gd name="T2" fmla="*/ 15120657 w 17"/>
              <a:gd name="T3" fmla="*/ 3165757 h 17"/>
              <a:gd name="T4" fmla="*/ 5040218 w 17"/>
              <a:gd name="T5" fmla="*/ 9496246 h 17"/>
              <a:gd name="T6" fmla="*/ 0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6" y="3"/>
                </a:lnTo>
                <a:lnTo>
                  <a:pt x="2" y="9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1" name="Freeform 154"/>
          <p:cNvSpPr>
            <a:spLocks/>
          </p:cNvSpPr>
          <p:nvPr/>
        </p:nvSpPr>
        <p:spPr bwMode="auto">
          <a:xfrm>
            <a:off x="3957638" y="2997200"/>
            <a:ext cx="26987" cy="17463"/>
          </a:xfrm>
          <a:custGeom>
            <a:avLst/>
            <a:gdLst>
              <a:gd name="T0" fmla="*/ 0 w 17"/>
              <a:gd name="T1" fmla="*/ 0 h 17"/>
              <a:gd name="T2" fmla="*/ 5040218 w 17"/>
              <a:gd name="T3" fmla="*/ 9496790 h 17"/>
              <a:gd name="T4" fmla="*/ 15120657 w 17"/>
              <a:gd name="T5" fmla="*/ 12662728 h 17"/>
              <a:gd name="T6" fmla="*/ 40321747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2" y="9"/>
                </a:lnTo>
                <a:lnTo>
                  <a:pt x="6" y="12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2" name="Freeform 155"/>
          <p:cNvSpPr>
            <a:spLocks/>
          </p:cNvSpPr>
          <p:nvPr/>
        </p:nvSpPr>
        <p:spPr bwMode="auto">
          <a:xfrm>
            <a:off x="3967163" y="2997200"/>
            <a:ext cx="26987" cy="17463"/>
          </a:xfrm>
          <a:custGeom>
            <a:avLst/>
            <a:gdLst>
              <a:gd name="T0" fmla="*/ 0 w 17"/>
              <a:gd name="T1" fmla="*/ 16883640 h 17"/>
              <a:gd name="T2" fmla="*/ 20160874 w 17"/>
              <a:gd name="T3" fmla="*/ 12662728 h 17"/>
              <a:gd name="T4" fmla="*/ 40321747 w 17"/>
              <a:gd name="T5" fmla="*/ 949679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12"/>
                </a:lnTo>
                <a:lnTo>
                  <a:pt x="16" y="9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3" name="Freeform 156"/>
          <p:cNvSpPr>
            <a:spLocks/>
          </p:cNvSpPr>
          <p:nvPr/>
        </p:nvSpPr>
        <p:spPr bwMode="auto">
          <a:xfrm>
            <a:off x="3800475" y="2921000"/>
            <a:ext cx="236538" cy="101600"/>
          </a:xfrm>
          <a:custGeom>
            <a:avLst/>
            <a:gdLst>
              <a:gd name="T0" fmla="*/ 372983860 w 149"/>
              <a:gd name="T1" fmla="*/ 24343360 h 105"/>
              <a:gd name="T2" fmla="*/ 352822575 w 149"/>
              <a:gd name="T3" fmla="*/ 18725366 h 105"/>
              <a:gd name="T4" fmla="*/ 332661291 w 149"/>
              <a:gd name="T5" fmla="*/ 14044023 h 105"/>
              <a:gd name="T6" fmla="*/ 312500007 w 149"/>
              <a:gd name="T7" fmla="*/ 8426996 h 105"/>
              <a:gd name="T8" fmla="*/ 297379044 w 149"/>
              <a:gd name="T9" fmla="*/ 3744686 h 105"/>
              <a:gd name="T10" fmla="*/ 277217759 w 149"/>
              <a:gd name="T11" fmla="*/ 0 h 105"/>
              <a:gd name="T12" fmla="*/ 0 w 149"/>
              <a:gd name="T13" fmla="*/ 72094402 h 105"/>
              <a:gd name="T14" fmla="*/ 15120969 w 149"/>
              <a:gd name="T15" fmla="*/ 76775741 h 105"/>
              <a:gd name="T16" fmla="*/ 35282260 w 149"/>
              <a:gd name="T17" fmla="*/ 81457081 h 105"/>
              <a:gd name="T18" fmla="*/ 55443557 w 149"/>
              <a:gd name="T19" fmla="*/ 87075075 h 105"/>
              <a:gd name="T20" fmla="*/ 73085474 w 149"/>
              <a:gd name="T21" fmla="*/ 91756415 h 105"/>
              <a:gd name="T22" fmla="*/ 93246759 w 149"/>
              <a:gd name="T23" fmla="*/ 97373442 h 105"/>
              <a:gd name="T24" fmla="*/ 372983860 w 149"/>
              <a:gd name="T25" fmla="*/ 24343360 h 1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9"/>
              <a:gd name="T40" fmla="*/ 0 h 105"/>
              <a:gd name="T41" fmla="*/ 149 w 149"/>
              <a:gd name="T42" fmla="*/ 105 h 10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9" h="105">
                <a:moveTo>
                  <a:pt x="148" y="26"/>
                </a:moveTo>
                <a:lnTo>
                  <a:pt x="140" y="20"/>
                </a:lnTo>
                <a:lnTo>
                  <a:pt x="132" y="15"/>
                </a:lnTo>
                <a:lnTo>
                  <a:pt x="124" y="9"/>
                </a:lnTo>
                <a:lnTo>
                  <a:pt x="118" y="4"/>
                </a:lnTo>
                <a:lnTo>
                  <a:pt x="110" y="0"/>
                </a:lnTo>
                <a:lnTo>
                  <a:pt x="0" y="77"/>
                </a:lnTo>
                <a:lnTo>
                  <a:pt x="6" y="82"/>
                </a:lnTo>
                <a:lnTo>
                  <a:pt x="14" y="87"/>
                </a:lnTo>
                <a:lnTo>
                  <a:pt x="22" y="93"/>
                </a:lnTo>
                <a:lnTo>
                  <a:pt x="29" y="98"/>
                </a:lnTo>
                <a:lnTo>
                  <a:pt x="37" y="104"/>
                </a:lnTo>
                <a:lnTo>
                  <a:pt x="148" y="2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4" name="Line 157"/>
          <p:cNvSpPr>
            <a:spLocks noChangeShapeType="1"/>
          </p:cNvSpPr>
          <p:nvPr/>
        </p:nvSpPr>
        <p:spPr bwMode="auto">
          <a:xfrm flipV="1">
            <a:off x="3854450" y="303371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5" name="Line 158"/>
          <p:cNvSpPr>
            <a:spLocks noChangeShapeType="1"/>
          </p:cNvSpPr>
          <p:nvPr/>
        </p:nvSpPr>
        <p:spPr bwMode="auto">
          <a:xfrm flipV="1">
            <a:off x="3848100" y="3032125"/>
            <a:ext cx="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6" name="Line 159"/>
          <p:cNvSpPr>
            <a:spLocks noChangeShapeType="1"/>
          </p:cNvSpPr>
          <p:nvPr/>
        </p:nvSpPr>
        <p:spPr bwMode="auto">
          <a:xfrm flipV="1">
            <a:off x="3860800" y="3036888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7" name="Line 160"/>
          <p:cNvSpPr>
            <a:spLocks noChangeShapeType="1"/>
          </p:cNvSpPr>
          <p:nvPr/>
        </p:nvSpPr>
        <p:spPr bwMode="auto">
          <a:xfrm flipH="1">
            <a:off x="3735388" y="2782888"/>
            <a:ext cx="188912" cy="809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8" name="Line 161"/>
          <p:cNvSpPr>
            <a:spLocks noChangeShapeType="1"/>
          </p:cNvSpPr>
          <p:nvPr/>
        </p:nvSpPr>
        <p:spPr bwMode="auto">
          <a:xfrm flipH="1" flipV="1">
            <a:off x="3919538" y="2784475"/>
            <a:ext cx="17462" cy="428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39" name="Line 162"/>
          <p:cNvSpPr>
            <a:spLocks noChangeShapeType="1"/>
          </p:cNvSpPr>
          <p:nvPr/>
        </p:nvSpPr>
        <p:spPr bwMode="auto">
          <a:xfrm flipV="1">
            <a:off x="3800475" y="297656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0" name="Line 163"/>
          <p:cNvSpPr>
            <a:spLocks noChangeShapeType="1"/>
          </p:cNvSpPr>
          <p:nvPr/>
        </p:nvSpPr>
        <p:spPr bwMode="auto">
          <a:xfrm flipH="1" flipV="1">
            <a:off x="3794125" y="2963863"/>
            <a:ext cx="1588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1" name="Line 164"/>
          <p:cNvSpPr>
            <a:spLocks noChangeShapeType="1"/>
          </p:cNvSpPr>
          <p:nvPr/>
        </p:nvSpPr>
        <p:spPr bwMode="auto">
          <a:xfrm flipH="1" flipV="1">
            <a:off x="3884613" y="2924175"/>
            <a:ext cx="1587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2" name="Line 165"/>
          <p:cNvSpPr>
            <a:spLocks noChangeShapeType="1"/>
          </p:cNvSpPr>
          <p:nvPr/>
        </p:nvSpPr>
        <p:spPr bwMode="auto">
          <a:xfrm flipH="1" flipV="1">
            <a:off x="3932238" y="2903538"/>
            <a:ext cx="1587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3" name="Line 166"/>
          <p:cNvSpPr>
            <a:spLocks noChangeShapeType="1"/>
          </p:cNvSpPr>
          <p:nvPr/>
        </p:nvSpPr>
        <p:spPr bwMode="auto">
          <a:xfrm flipV="1">
            <a:off x="4049713" y="2946400"/>
            <a:ext cx="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4" name="Line 167"/>
          <p:cNvSpPr>
            <a:spLocks noChangeShapeType="1"/>
          </p:cNvSpPr>
          <p:nvPr/>
        </p:nvSpPr>
        <p:spPr bwMode="auto">
          <a:xfrm flipH="1">
            <a:off x="3779838" y="3006725"/>
            <a:ext cx="635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5" name="Line 168"/>
          <p:cNvSpPr>
            <a:spLocks noChangeShapeType="1"/>
          </p:cNvSpPr>
          <p:nvPr/>
        </p:nvSpPr>
        <p:spPr bwMode="auto">
          <a:xfrm flipH="1">
            <a:off x="3795713" y="2913063"/>
            <a:ext cx="169862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6" name="Line 169"/>
          <p:cNvSpPr>
            <a:spLocks noChangeShapeType="1"/>
          </p:cNvSpPr>
          <p:nvPr/>
        </p:nvSpPr>
        <p:spPr bwMode="auto">
          <a:xfrm flipH="1">
            <a:off x="3767138" y="2967038"/>
            <a:ext cx="20637" cy="7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7" name="Line 170"/>
          <p:cNvSpPr>
            <a:spLocks noChangeShapeType="1"/>
          </p:cNvSpPr>
          <p:nvPr/>
        </p:nvSpPr>
        <p:spPr bwMode="auto">
          <a:xfrm flipH="1" flipV="1">
            <a:off x="3787775" y="2965450"/>
            <a:ext cx="1588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8" name="Line 171"/>
          <p:cNvSpPr>
            <a:spLocks noChangeShapeType="1"/>
          </p:cNvSpPr>
          <p:nvPr/>
        </p:nvSpPr>
        <p:spPr bwMode="auto">
          <a:xfrm flipH="1">
            <a:off x="3835400" y="2924175"/>
            <a:ext cx="49213" cy="22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49" name="Line 172"/>
          <p:cNvSpPr>
            <a:spLocks noChangeShapeType="1"/>
          </p:cNvSpPr>
          <p:nvPr/>
        </p:nvSpPr>
        <p:spPr bwMode="auto">
          <a:xfrm flipH="1" flipV="1">
            <a:off x="3811588" y="2990850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0" name="Line 173"/>
          <p:cNvSpPr>
            <a:spLocks noChangeShapeType="1"/>
          </p:cNvSpPr>
          <p:nvPr/>
        </p:nvSpPr>
        <p:spPr bwMode="auto">
          <a:xfrm flipH="1" flipV="1">
            <a:off x="3822700" y="29860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1" name="Line 174"/>
          <p:cNvSpPr>
            <a:spLocks noChangeShapeType="1"/>
          </p:cNvSpPr>
          <p:nvPr/>
        </p:nvSpPr>
        <p:spPr bwMode="auto">
          <a:xfrm flipH="1" flipV="1">
            <a:off x="3835400" y="2979738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2" name="Line 175"/>
          <p:cNvSpPr>
            <a:spLocks noChangeShapeType="1"/>
          </p:cNvSpPr>
          <p:nvPr/>
        </p:nvSpPr>
        <p:spPr bwMode="auto">
          <a:xfrm flipH="1" flipV="1">
            <a:off x="3848100" y="29749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3" name="Line 176"/>
          <p:cNvSpPr>
            <a:spLocks noChangeShapeType="1"/>
          </p:cNvSpPr>
          <p:nvPr/>
        </p:nvSpPr>
        <p:spPr bwMode="auto">
          <a:xfrm flipH="1" flipV="1">
            <a:off x="3860800" y="2971800"/>
            <a:ext cx="9525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4" name="Line 177"/>
          <p:cNvSpPr>
            <a:spLocks noChangeShapeType="1"/>
          </p:cNvSpPr>
          <p:nvPr/>
        </p:nvSpPr>
        <p:spPr bwMode="auto">
          <a:xfrm flipH="1" flipV="1">
            <a:off x="3870325" y="296545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5" name="Line 178"/>
          <p:cNvSpPr>
            <a:spLocks noChangeShapeType="1"/>
          </p:cNvSpPr>
          <p:nvPr/>
        </p:nvSpPr>
        <p:spPr bwMode="auto">
          <a:xfrm flipH="1" flipV="1">
            <a:off x="3883025" y="29606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6" name="Line 179"/>
          <p:cNvSpPr>
            <a:spLocks noChangeShapeType="1"/>
          </p:cNvSpPr>
          <p:nvPr/>
        </p:nvSpPr>
        <p:spPr bwMode="auto">
          <a:xfrm flipH="1" flipV="1">
            <a:off x="3895725" y="2954338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7" name="Line 180"/>
          <p:cNvSpPr>
            <a:spLocks noChangeShapeType="1"/>
          </p:cNvSpPr>
          <p:nvPr/>
        </p:nvSpPr>
        <p:spPr bwMode="auto">
          <a:xfrm flipH="1" flipV="1">
            <a:off x="3908425" y="2949575"/>
            <a:ext cx="9525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8" name="Line 181"/>
          <p:cNvSpPr>
            <a:spLocks noChangeShapeType="1"/>
          </p:cNvSpPr>
          <p:nvPr/>
        </p:nvSpPr>
        <p:spPr bwMode="auto">
          <a:xfrm flipH="1" flipV="1">
            <a:off x="3917950" y="29448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59" name="Line 182"/>
          <p:cNvSpPr>
            <a:spLocks noChangeShapeType="1"/>
          </p:cNvSpPr>
          <p:nvPr/>
        </p:nvSpPr>
        <p:spPr bwMode="auto">
          <a:xfrm flipH="1" flipV="1">
            <a:off x="3930650" y="294005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0" name="Line 183"/>
          <p:cNvSpPr>
            <a:spLocks noChangeShapeType="1"/>
          </p:cNvSpPr>
          <p:nvPr/>
        </p:nvSpPr>
        <p:spPr bwMode="auto">
          <a:xfrm flipH="1" flipV="1">
            <a:off x="3943350" y="29352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1" name="Line 184"/>
          <p:cNvSpPr>
            <a:spLocks noChangeShapeType="1"/>
          </p:cNvSpPr>
          <p:nvPr/>
        </p:nvSpPr>
        <p:spPr bwMode="auto">
          <a:xfrm flipH="1" flipV="1">
            <a:off x="3956050" y="2928938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2" name="Line 185"/>
          <p:cNvSpPr>
            <a:spLocks noChangeShapeType="1"/>
          </p:cNvSpPr>
          <p:nvPr/>
        </p:nvSpPr>
        <p:spPr bwMode="auto">
          <a:xfrm flipH="1" flipV="1">
            <a:off x="3832225" y="2992438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3" name="Line 186"/>
          <p:cNvSpPr>
            <a:spLocks noChangeShapeType="1"/>
          </p:cNvSpPr>
          <p:nvPr/>
        </p:nvSpPr>
        <p:spPr bwMode="auto">
          <a:xfrm flipH="1" flipV="1">
            <a:off x="3843338" y="29876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4" name="Line 187"/>
          <p:cNvSpPr>
            <a:spLocks noChangeShapeType="1"/>
          </p:cNvSpPr>
          <p:nvPr/>
        </p:nvSpPr>
        <p:spPr bwMode="auto">
          <a:xfrm flipH="1" flipV="1">
            <a:off x="3856038" y="2982913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5" name="Line 188"/>
          <p:cNvSpPr>
            <a:spLocks noChangeShapeType="1"/>
          </p:cNvSpPr>
          <p:nvPr/>
        </p:nvSpPr>
        <p:spPr bwMode="auto">
          <a:xfrm flipH="1" flipV="1">
            <a:off x="3867150" y="297656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6" name="Line 189"/>
          <p:cNvSpPr>
            <a:spLocks noChangeShapeType="1"/>
          </p:cNvSpPr>
          <p:nvPr/>
        </p:nvSpPr>
        <p:spPr bwMode="auto">
          <a:xfrm flipH="1" flipV="1">
            <a:off x="3879850" y="2971800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7" name="Line 190"/>
          <p:cNvSpPr>
            <a:spLocks noChangeShapeType="1"/>
          </p:cNvSpPr>
          <p:nvPr/>
        </p:nvSpPr>
        <p:spPr bwMode="auto">
          <a:xfrm flipH="1" flipV="1">
            <a:off x="3892550" y="2967038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8" name="Line 191"/>
          <p:cNvSpPr>
            <a:spLocks noChangeShapeType="1"/>
          </p:cNvSpPr>
          <p:nvPr/>
        </p:nvSpPr>
        <p:spPr bwMode="auto">
          <a:xfrm flipH="1" flipV="1">
            <a:off x="3903663" y="2962275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69" name="Line 192"/>
          <p:cNvSpPr>
            <a:spLocks noChangeShapeType="1"/>
          </p:cNvSpPr>
          <p:nvPr/>
        </p:nvSpPr>
        <p:spPr bwMode="auto">
          <a:xfrm flipH="1" flipV="1">
            <a:off x="3914775" y="29575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0" name="Line 193"/>
          <p:cNvSpPr>
            <a:spLocks noChangeShapeType="1"/>
          </p:cNvSpPr>
          <p:nvPr/>
        </p:nvSpPr>
        <p:spPr bwMode="auto">
          <a:xfrm flipH="1" flipV="1">
            <a:off x="3927475" y="2951163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1" name="Line 194"/>
          <p:cNvSpPr>
            <a:spLocks noChangeShapeType="1"/>
          </p:cNvSpPr>
          <p:nvPr/>
        </p:nvSpPr>
        <p:spPr bwMode="auto">
          <a:xfrm flipH="1" flipV="1">
            <a:off x="3938588" y="29464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2" name="Line 195"/>
          <p:cNvSpPr>
            <a:spLocks noChangeShapeType="1"/>
          </p:cNvSpPr>
          <p:nvPr/>
        </p:nvSpPr>
        <p:spPr bwMode="auto">
          <a:xfrm flipH="1" flipV="1">
            <a:off x="3951288" y="2941638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3" name="Line 196"/>
          <p:cNvSpPr>
            <a:spLocks noChangeShapeType="1"/>
          </p:cNvSpPr>
          <p:nvPr/>
        </p:nvSpPr>
        <p:spPr bwMode="auto">
          <a:xfrm flipH="1" flipV="1">
            <a:off x="3962400" y="29368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4" name="Line 197"/>
          <p:cNvSpPr>
            <a:spLocks noChangeShapeType="1"/>
          </p:cNvSpPr>
          <p:nvPr/>
        </p:nvSpPr>
        <p:spPr bwMode="auto">
          <a:xfrm flipH="1" flipV="1">
            <a:off x="3975100" y="2930525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5" name="Line 198"/>
          <p:cNvSpPr>
            <a:spLocks noChangeShapeType="1"/>
          </p:cNvSpPr>
          <p:nvPr/>
        </p:nvSpPr>
        <p:spPr bwMode="auto">
          <a:xfrm flipH="1" flipV="1">
            <a:off x="3976688" y="294005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6" name="Line 199"/>
          <p:cNvSpPr>
            <a:spLocks noChangeShapeType="1"/>
          </p:cNvSpPr>
          <p:nvPr/>
        </p:nvSpPr>
        <p:spPr bwMode="auto">
          <a:xfrm flipH="1" flipV="1">
            <a:off x="3965575" y="2944813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7" name="Line 200"/>
          <p:cNvSpPr>
            <a:spLocks noChangeShapeType="1"/>
          </p:cNvSpPr>
          <p:nvPr/>
        </p:nvSpPr>
        <p:spPr bwMode="auto">
          <a:xfrm flipH="1" flipV="1">
            <a:off x="3954463" y="2949575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8" name="Line 201"/>
          <p:cNvSpPr>
            <a:spLocks noChangeShapeType="1"/>
          </p:cNvSpPr>
          <p:nvPr/>
        </p:nvSpPr>
        <p:spPr bwMode="auto">
          <a:xfrm flipH="1" flipV="1">
            <a:off x="3941763" y="295592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79" name="Line 202"/>
          <p:cNvSpPr>
            <a:spLocks noChangeShapeType="1"/>
          </p:cNvSpPr>
          <p:nvPr/>
        </p:nvSpPr>
        <p:spPr bwMode="auto">
          <a:xfrm flipH="1" flipV="1">
            <a:off x="3929063" y="29606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0" name="Line 203"/>
          <p:cNvSpPr>
            <a:spLocks noChangeShapeType="1"/>
          </p:cNvSpPr>
          <p:nvPr/>
        </p:nvSpPr>
        <p:spPr bwMode="auto">
          <a:xfrm flipH="1" flipV="1">
            <a:off x="3916363" y="296545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1" name="Line 204"/>
          <p:cNvSpPr>
            <a:spLocks noChangeShapeType="1"/>
          </p:cNvSpPr>
          <p:nvPr/>
        </p:nvSpPr>
        <p:spPr bwMode="auto">
          <a:xfrm flipH="1" flipV="1">
            <a:off x="3906838" y="2971800"/>
            <a:ext cx="11112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2" name="Line 205"/>
          <p:cNvSpPr>
            <a:spLocks noChangeShapeType="1"/>
          </p:cNvSpPr>
          <p:nvPr/>
        </p:nvSpPr>
        <p:spPr bwMode="auto">
          <a:xfrm flipH="1" flipV="1">
            <a:off x="3894138" y="297497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3" name="Line 206"/>
          <p:cNvSpPr>
            <a:spLocks noChangeShapeType="1"/>
          </p:cNvSpPr>
          <p:nvPr/>
        </p:nvSpPr>
        <p:spPr bwMode="auto">
          <a:xfrm flipH="1" flipV="1">
            <a:off x="3881438" y="298132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4" name="Line 207"/>
          <p:cNvSpPr>
            <a:spLocks noChangeShapeType="1"/>
          </p:cNvSpPr>
          <p:nvPr/>
        </p:nvSpPr>
        <p:spPr bwMode="auto">
          <a:xfrm flipH="1" flipV="1">
            <a:off x="3868738" y="29860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5" name="Line 208"/>
          <p:cNvSpPr>
            <a:spLocks noChangeShapeType="1"/>
          </p:cNvSpPr>
          <p:nvPr/>
        </p:nvSpPr>
        <p:spPr bwMode="auto">
          <a:xfrm flipH="1" flipV="1">
            <a:off x="3859213" y="2990850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6" name="Line 209"/>
          <p:cNvSpPr>
            <a:spLocks noChangeShapeType="1"/>
          </p:cNvSpPr>
          <p:nvPr/>
        </p:nvSpPr>
        <p:spPr bwMode="auto">
          <a:xfrm flipH="1" flipV="1">
            <a:off x="3846513" y="29972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7" name="Line 210"/>
          <p:cNvSpPr>
            <a:spLocks noChangeShapeType="1"/>
          </p:cNvSpPr>
          <p:nvPr/>
        </p:nvSpPr>
        <p:spPr bwMode="auto">
          <a:xfrm flipH="1" flipV="1">
            <a:off x="3863975" y="3000375"/>
            <a:ext cx="11113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8" name="Line 211"/>
          <p:cNvSpPr>
            <a:spLocks noChangeShapeType="1"/>
          </p:cNvSpPr>
          <p:nvPr/>
        </p:nvSpPr>
        <p:spPr bwMode="auto">
          <a:xfrm flipH="1" flipV="1">
            <a:off x="3875088" y="299402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89" name="Line 212"/>
          <p:cNvSpPr>
            <a:spLocks noChangeShapeType="1"/>
          </p:cNvSpPr>
          <p:nvPr/>
        </p:nvSpPr>
        <p:spPr bwMode="auto">
          <a:xfrm flipH="1" flipV="1">
            <a:off x="3887788" y="298926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0" name="Line 213"/>
          <p:cNvSpPr>
            <a:spLocks noChangeShapeType="1"/>
          </p:cNvSpPr>
          <p:nvPr/>
        </p:nvSpPr>
        <p:spPr bwMode="auto">
          <a:xfrm flipH="1" flipV="1">
            <a:off x="3900488" y="2984500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1" name="Line 214"/>
          <p:cNvSpPr>
            <a:spLocks noChangeShapeType="1"/>
          </p:cNvSpPr>
          <p:nvPr/>
        </p:nvSpPr>
        <p:spPr bwMode="auto">
          <a:xfrm flipH="1" flipV="1">
            <a:off x="3911600" y="297815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2" name="Line 215"/>
          <p:cNvSpPr>
            <a:spLocks noChangeShapeType="1"/>
          </p:cNvSpPr>
          <p:nvPr/>
        </p:nvSpPr>
        <p:spPr bwMode="auto">
          <a:xfrm flipH="1" flipV="1">
            <a:off x="3922713" y="29733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3" name="Line 216"/>
          <p:cNvSpPr>
            <a:spLocks noChangeShapeType="1"/>
          </p:cNvSpPr>
          <p:nvPr/>
        </p:nvSpPr>
        <p:spPr bwMode="auto">
          <a:xfrm flipH="1" flipV="1">
            <a:off x="3935413" y="296862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4" name="Line 217"/>
          <p:cNvSpPr>
            <a:spLocks noChangeShapeType="1"/>
          </p:cNvSpPr>
          <p:nvPr/>
        </p:nvSpPr>
        <p:spPr bwMode="auto">
          <a:xfrm flipH="1" flipV="1">
            <a:off x="3948113" y="2963863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5" name="Line 218"/>
          <p:cNvSpPr>
            <a:spLocks noChangeShapeType="1"/>
          </p:cNvSpPr>
          <p:nvPr/>
        </p:nvSpPr>
        <p:spPr bwMode="auto">
          <a:xfrm flipH="1" flipV="1">
            <a:off x="3959225" y="295751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6" name="Line 219"/>
          <p:cNvSpPr>
            <a:spLocks noChangeShapeType="1"/>
          </p:cNvSpPr>
          <p:nvPr/>
        </p:nvSpPr>
        <p:spPr bwMode="auto">
          <a:xfrm flipH="1" flipV="1">
            <a:off x="3970338" y="295275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7" name="Line 220"/>
          <p:cNvSpPr>
            <a:spLocks noChangeShapeType="1"/>
          </p:cNvSpPr>
          <p:nvPr/>
        </p:nvSpPr>
        <p:spPr bwMode="auto">
          <a:xfrm flipH="1" flipV="1">
            <a:off x="3983038" y="294640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8" name="Line 221"/>
          <p:cNvSpPr>
            <a:spLocks noChangeShapeType="1"/>
          </p:cNvSpPr>
          <p:nvPr/>
        </p:nvSpPr>
        <p:spPr bwMode="auto">
          <a:xfrm flipH="1" flipV="1">
            <a:off x="4010025" y="29464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699" name="Line 222"/>
          <p:cNvSpPr>
            <a:spLocks noChangeShapeType="1"/>
          </p:cNvSpPr>
          <p:nvPr/>
        </p:nvSpPr>
        <p:spPr bwMode="auto">
          <a:xfrm flipH="1" flipV="1">
            <a:off x="4000500" y="2951163"/>
            <a:ext cx="9525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0" name="Line 223"/>
          <p:cNvSpPr>
            <a:spLocks noChangeShapeType="1"/>
          </p:cNvSpPr>
          <p:nvPr/>
        </p:nvSpPr>
        <p:spPr bwMode="auto">
          <a:xfrm flipH="1" flipV="1">
            <a:off x="3987800" y="29575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1" name="Line 224"/>
          <p:cNvSpPr>
            <a:spLocks noChangeShapeType="1"/>
          </p:cNvSpPr>
          <p:nvPr/>
        </p:nvSpPr>
        <p:spPr bwMode="auto">
          <a:xfrm flipH="1" flipV="1">
            <a:off x="3975100" y="29622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2" name="Line 225"/>
          <p:cNvSpPr>
            <a:spLocks noChangeShapeType="1"/>
          </p:cNvSpPr>
          <p:nvPr/>
        </p:nvSpPr>
        <p:spPr bwMode="auto">
          <a:xfrm flipH="1" flipV="1">
            <a:off x="3962400" y="29670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3" name="Line 226"/>
          <p:cNvSpPr>
            <a:spLocks noChangeShapeType="1"/>
          </p:cNvSpPr>
          <p:nvPr/>
        </p:nvSpPr>
        <p:spPr bwMode="auto">
          <a:xfrm flipH="1" flipV="1">
            <a:off x="3906838" y="2992438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4" name="Line 227"/>
          <p:cNvSpPr>
            <a:spLocks noChangeShapeType="1"/>
          </p:cNvSpPr>
          <p:nvPr/>
        </p:nvSpPr>
        <p:spPr bwMode="auto">
          <a:xfrm flipH="1" flipV="1">
            <a:off x="3894138" y="29972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5" name="Line 228"/>
          <p:cNvSpPr>
            <a:spLocks noChangeShapeType="1"/>
          </p:cNvSpPr>
          <p:nvPr/>
        </p:nvSpPr>
        <p:spPr bwMode="auto">
          <a:xfrm flipH="1" flipV="1">
            <a:off x="3870325" y="300672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6" name="Line 229"/>
          <p:cNvSpPr>
            <a:spLocks noChangeShapeType="1"/>
          </p:cNvSpPr>
          <p:nvPr/>
        </p:nvSpPr>
        <p:spPr bwMode="auto">
          <a:xfrm flipH="1" flipV="1">
            <a:off x="3860800" y="3011488"/>
            <a:ext cx="9525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7" name="Line 230"/>
          <p:cNvSpPr>
            <a:spLocks noChangeShapeType="1"/>
          </p:cNvSpPr>
          <p:nvPr/>
        </p:nvSpPr>
        <p:spPr bwMode="auto">
          <a:xfrm flipH="1">
            <a:off x="3811588" y="2925763"/>
            <a:ext cx="176212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8" name="Line 231"/>
          <p:cNvSpPr>
            <a:spLocks noChangeShapeType="1"/>
          </p:cNvSpPr>
          <p:nvPr/>
        </p:nvSpPr>
        <p:spPr bwMode="auto">
          <a:xfrm flipH="1">
            <a:off x="3822700" y="2930525"/>
            <a:ext cx="176213" cy="746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09" name="Line 232"/>
          <p:cNvSpPr>
            <a:spLocks noChangeShapeType="1"/>
          </p:cNvSpPr>
          <p:nvPr/>
        </p:nvSpPr>
        <p:spPr bwMode="auto">
          <a:xfrm flipH="1">
            <a:off x="3835400" y="2936875"/>
            <a:ext cx="174625" cy="746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0" name="Line 233"/>
          <p:cNvSpPr>
            <a:spLocks noChangeShapeType="1"/>
          </p:cNvSpPr>
          <p:nvPr/>
        </p:nvSpPr>
        <p:spPr bwMode="auto">
          <a:xfrm flipH="1">
            <a:off x="3848100" y="2941638"/>
            <a:ext cx="174625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1" name="Line 234"/>
          <p:cNvSpPr>
            <a:spLocks noChangeShapeType="1"/>
          </p:cNvSpPr>
          <p:nvPr/>
        </p:nvSpPr>
        <p:spPr bwMode="auto">
          <a:xfrm flipH="1" flipV="1">
            <a:off x="3868738" y="2941638"/>
            <a:ext cx="1587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2" name="Line 235"/>
          <p:cNvSpPr>
            <a:spLocks noChangeShapeType="1"/>
          </p:cNvSpPr>
          <p:nvPr/>
        </p:nvSpPr>
        <p:spPr bwMode="auto">
          <a:xfrm flipH="1" flipV="1">
            <a:off x="3875088" y="2938463"/>
            <a:ext cx="1587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3" name="Line 236"/>
          <p:cNvSpPr>
            <a:spLocks noChangeShapeType="1"/>
          </p:cNvSpPr>
          <p:nvPr/>
        </p:nvSpPr>
        <p:spPr bwMode="auto">
          <a:xfrm flipH="1" flipV="1">
            <a:off x="3879850" y="2936875"/>
            <a:ext cx="1588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4" name="Line 237"/>
          <p:cNvSpPr>
            <a:spLocks noChangeShapeType="1"/>
          </p:cNvSpPr>
          <p:nvPr/>
        </p:nvSpPr>
        <p:spPr bwMode="auto">
          <a:xfrm flipH="1" flipV="1">
            <a:off x="3863975" y="2943225"/>
            <a:ext cx="1588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5" name="Line 238"/>
          <p:cNvSpPr>
            <a:spLocks noChangeShapeType="1"/>
          </p:cNvSpPr>
          <p:nvPr/>
        </p:nvSpPr>
        <p:spPr bwMode="auto">
          <a:xfrm flipV="1">
            <a:off x="3860800" y="294481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6" name="Freeform 239"/>
          <p:cNvSpPr>
            <a:spLocks/>
          </p:cNvSpPr>
          <p:nvPr/>
        </p:nvSpPr>
        <p:spPr bwMode="auto">
          <a:xfrm>
            <a:off x="3295650" y="2703513"/>
            <a:ext cx="388938" cy="288925"/>
          </a:xfrm>
          <a:custGeom>
            <a:avLst/>
            <a:gdLst>
              <a:gd name="T0" fmla="*/ 259577256 w 245"/>
              <a:gd name="T1" fmla="*/ 119095647 h 296"/>
              <a:gd name="T2" fmla="*/ 224295032 w 245"/>
              <a:gd name="T3" fmla="*/ 108615288 h 296"/>
              <a:gd name="T4" fmla="*/ 262096621 w 245"/>
              <a:gd name="T5" fmla="*/ 47638457 h 296"/>
              <a:gd name="T6" fmla="*/ 252015985 w 245"/>
              <a:gd name="T7" fmla="*/ 48591128 h 296"/>
              <a:gd name="T8" fmla="*/ 282257892 w 245"/>
              <a:gd name="T9" fmla="*/ 2858015 h 296"/>
              <a:gd name="T10" fmla="*/ 312499798 w 245"/>
              <a:gd name="T11" fmla="*/ 0 h 296"/>
              <a:gd name="T12" fmla="*/ 614918961 w 245"/>
              <a:gd name="T13" fmla="*/ 79079551 h 296"/>
              <a:gd name="T14" fmla="*/ 544354513 w 245"/>
              <a:gd name="T15" fmla="*/ 183884154 h 296"/>
              <a:gd name="T16" fmla="*/ 524193242 w 245"/>
              <a:gd name="T17" fmla="*/ 187694839 h 296"/>
              <a:gd name="T18" fmla="*/ 531754512 w 245"/>
              <a:gd name="T19" fmla="*/ 191506500 h 296"/>
              <a:gd name="T20" fmla="*/ 531754512 w 245"/>
              <a:gd name="T21" fmla="*/ 205797544 h 296"/>
              <a:gd name="T22" fmla="*/ 536794830 w 245"/>
              <a:gd name="T23" fmla="*/ 206750216 h 296"/>
              <a:gd name="T24" fmla="*/ 536794830 w 245"/>
              <a:gd name="T25" fmla="*/ 207702887 h 296"/>
              <a:gd name="T26" fmla="*/ 539314195 w 245"/>
              <a:gd name="T27" fmla="*/ 208655558 h 296"/>
              <a:gd name="T28" fmla="*/ 539314195 w 245"/>
              <a:gd name="T29" fmla="*/ 211514548 h 296"/>
              <a:gd name="T30" fmla="*/ 536794830 w 245"/>
              <a:gd name="T31" fmla="*/ 216277904 h 296"/>
              <a:gd name="T32" fmla="*/ 534273877 w 245"/>
              <a:gd name="T33" fmla="*/ 221042236 h 296"/>
              <a:gd name="T34" fmla="*/ 524193242 w 245"/>
              <a:gd name="T35" fmla="*/ 223900250 h 296"/>
              <a:gd name="T36" fmla="*/ 519152924 w 245"/>
              <a:gd name="T37" fmla="*/ 224852921 h 296"/>
              <a:gd name="T38" fmla="*/ 514112606 w 245"/>
              <a:gd name="T39" fmla="*/ 224852921 h 296"/>
              <a:gd name="T40" fmla="*/ 511593241 w 245"/>
              <a:gd name="T41" fmla="*/ 224852921 h 296"/>
              <a:gd name="T42" fmla="*/ 501512606 w 245"/>
              <a:gd name="T43" fmla="*/ 222947579 h 296"/>
              <a:gd name="T44" fmla="*/ 501512606 w 245"/>
              <a:gd name="T45" fmla="*/ 225805592 h 296"/>
              <a:gd name="T46" fmla="*/ 299899798 w 245"/>
              <a:gd name="T47" fmla="*/ 281066441 h 296"/>
              <a:gd name="T48" fmla="*/ 0 w 245"/>
              <a:gd name="T49" fmla="*/ 201034188 h 296"/>
              <a:gd name="T50" fmla="*/ 0 w 245"/>
              <a:gd name="T51" fmla="*/ 191506500 h 296"/>
              <a:gd name="T52" fmla="*/ 85685426 w 245"/>
              <a:gd name="T53" fmla="*/ 168639462 h 296"/>
              <a:gd name="T54" fmla="*/ 85685426 w 245"/>
              <a:gd name="T55" fmla="*/ 162923435 h 296"/>
              <a:gd name="T56" fmla="*/ 201612759 w 245"/>
              <a:gd name="T57" fmla="*/ 132435027 h 296"/>
              <a:gd name="T58" fmla="*/ 216733761 w 245"/>
              <a:gd name="T59" fmla="*/ 136245712 h 296"/>
              <a:gd name="T60" fmla="*/ 216733761 w 245"/>
              <a:gd name="T61" fmla="*/ 130528709 h 296"/>
              <a:gd name="T62" fmla="*/ 219254714 w 245"/>
              <a:gd name="T63" fmla="*/ 129576037 h 296"/>
              <a:gd name="T64" fmla="*/ 219254714 w 245"/>
              <a:gd name="T65" fmla="*/ 126717993 h 296"/>
              <a:gd name="T66" fmla="*/ 221774079 w 245"/>
              <a:gd name="T67" fmla="*/ 125765322 h 296"/>
              <a:gd name="T68" fmla="*/ 221774079 w 245"/>
              <a:gd name="T69" fmla="*/ 123859980 h 296"/>
              <a:gd name="T70" fmla="*/ 224295032 w 245"/>
              <a:gd name="T71" fmla="*/ 123859980 h 296"/>
              <a:gd name="T72" fmla="*/ 226814397 w 245"/>
              <a:gd name="T73" fmla="*/ 122907308 h 296"/>
              <a:gd name="T74" fmla="*/ 226814397 w 245"/>
              <a:gd name="T75" fmla="*/ 122907308 h 296"/>
              <a:gd name="T76" fmla="*/ 229335349 w 245"/>
              <a:gd name="T77" fmla="*/ 122907308 h 296"/>
              <a:gd name="T78" fmla="*/ 234375667 w 245"/>
              <a:gd name="T79" fmla="*/ 125765322 h 296"/>
              <a:gd name="T80" fmla="*/ 259577256 w 245"/>
              <a:gd name="T81" fmla="*/ 119095647 h 29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5"/>
              <a:gd name="T124" fmla="*/ 0 h 296"/>
              <a:gd name="T125" fmla="*/ 245 w 245"/>
              <a:gd name="T126" fmla="*/ 296 h 29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5" h="296">
                <a:moveTo>
                  <a:pt x="103" y="125"/>
                </a:moveTo>
                <a:lnTo>
                  <a:pt x="89" y="114"/>
                </a:lnTo>
                <a:lnTo>
                  <a:pt x="104" y="50"/>
                </a:lnTo>
                <a:lnTo>
                  <a:pt x="100" y="51"/>
                </a:lnTo>
                <a:lnTo>
                  <a:pt x="112" y="3"/>
                </a:lnTo>
                <a:lnTo>
                  <a:pt x="124" y="0"/>
                </a:lnTo>
                <a:lnTo>
                  <a:pt x="244" y="83"/>
                </a:lnTo>
                <a:lnTo>
                  <a:pt x="216" y="193"/>
                </a:lnTo>
                <a:lnTo>
                  <a:pt x="208" y="197"/>
                </a:lnTo>
                <a:lnTo>
                  <a:pt x="211" y="201"/>
                </a:lnTo>
                <a:lnTo>
                  <a:pt x="211" y="216"/>
                </a:lnTo>
                <a:lnTo>
                  <a:pt x="213" y="217"/>
                </a:lnTo>
                <a:lnTo>
                  <a:pt x="213" y="218"/>
                </a:lnTo>
                <a:lnTo>
                  <a:pt x="214" y="219"/>
                </a:lnTo>
                <a:lnTo>
                  <a:pt x="214" y="222"/>
                </a:lnTo>
                <a:lnTo>
                  <a:pt x="213" y="227"/>
                </a:lnTo>
                <a:lnTo>
                  <a:pt x="212" y="232"/>
                </a:lnTo>
                <a:lnTo>
                  <a:pt x="208" y="235"/>
                </a:lnTo>
                <a:lnTo>
                  <a:pt x="206" y="236"/>
                </a:lnTo>
                <a:lnTo>
                  <a:pt x="204" y="236"/>
                </a:lnTo>
                <a:lnTo>
                  <a:pt x="203" y="236"/>
                </a:lnTo>
                <a:lnTo>
                  <a:pt x="199" y="234"/>
                </a:lnTo>
                <a:lnTo>
                  <a:pt x="199" y="237"/>
                </a:lnTo>
                <a:lnTo>
                  <a:pt x="119" y="295"/>
                </a:lnTo>
                <a:lnTo>
                  <a:pt x="0" y="211"/>
                </a:lnTo>
                <a:lnTo>
                  <a:pt x="0" y="201"/>
                </a:lnTo>
                <a:lnTo>
                  <a:pt x="34" y="177"/>
                </a:lnTo>
                <a:lnTo>
                  <a:pt x="34" y="171"/>
                </a:lnTo>
                <a:lnTo>
                  <a:pt x="80" y="139"/>
                </a:lnTo>
                <a:lnTo>
                  <a:pt x="86" y="143"/>
                </a:lnTo>
                <a:lnTo>
                  <a:pt x="86" y="137"/>
                </a:lnTo>
                <a:lnTo>
                  <a:pt x="87" y="136"/>
                </a:lnTo>
                <a:lnTo>
                  <a:pt x="87" y="133"/>
                </a:lnTo>
                <a:lnTo>
                  <a:pt x="88" y="132"/>
                </a:lnTo>
                <a:lnTo>
                  <a:pt x="88" y="130"/>
                </a:lnTo>
                <a:lnTo>
                  <a:pt x="89" y="130"/>
                </a:lnTo>
                <a:lnTo>
                  <a:pt x="90" y="129"/>
                </a:lnTo>
                <a:lnTo>
                  <a:pt x="91" y="129"/>
                </a:lnTo>
                <a:lnTo>
                  <a:pt x="93" y="132"/>
                </a:lnTo>
                <a:lnTo>
                  <a:pt x="103" y="125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7" name="Line 240"/>
          <p:cNvSpPr>
            <a:spLocks noChangeShapeType="1"/>
          </p:cNvSpPr>
          <p:nvPr/>
        </p:nvSpPr>
        <p:spPr bwMode="auto">
          <a:xfrm flipV="1">
            <a:off x="3433763" y="2832100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8" name="Freeform 241"/>
          <p:cNvSpPr>
            <a:spLocks/>
          </p:cNvSpPr>
          <p:nvPr/>
        </p:nvSpPr>
        <p:spPr bwMode="auto">
          <a:xfrm>
            <a:off x="3433763" y="2830513"/>
            <a:ext cx="26987" cy="15875"/>
          </a:xfrm>
          <a:custGeom>
            <a:avLst/>
            <a:gdLst>
              <a:gd name="T0" fmla="*/ 0 w 17"/>
              <a:gd name="T1" fmla="*/ 13952255 h 17"/>
              <a:gd name="T2" fmla="*/ 20160874 w 17"/>
              <a:gd name="T3" fmla="*/ 8720044 h 17"/>
              <a:gd name="T4" fmla="*/ 20160874 w 17"/>
              <a:gd name="T5" fmla="*/ 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10"/>
                </a:ln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19" name="Freeform 242"/>
          <p:cNvSpPr>
            <a:spLocks/>
          </p:cNvSpPr>
          <p:nvPr/>
        </p:nvSpPr>
        <p:spPr bwMode="auto">
          <a:xfrm>
            <a:off x="3436938" y="2828925"/>
            <a:ext cx="26987" cy="15875"/>
          </a:xfrm>
          <a:custGeom>
            <a:avLst/>
            <a:gdLst>
              <a:gd name="T0" fmla="*/ 0 w 17"/>
              <a:gd name="T1" fmla="*/ 13952255 h 17"/>
              <a:gd name="T2" fmla="*/ 20160874 w 17"/>
              <a:gd name="T3" fmla="*/ 0 h 17"/>
              <a:gd name="T4" fmla="*/ 20160874 w 17"/>
              <a:gd name="T5" fmla="*/ 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0" name="Line 243"/>
          <p:cNvSpPr>
            <a:spLocks noChangeShapeType="1"/>
          </p:cNvSpPr>
          <p:nvPr/>
        </p:nvSpPr>
        <p:spPr bwMode="auto">
          <a:xfrm>
            <a:off x="3440113" y="2828925"/>
            <a:ext cx="4762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1" name="Freeform 244"/>
          <p:cNvSpPr>
            <a:spLocks/>
          </p:cNvSpPr>
          <p:nvPr/>
        </p:nvSpPr>
        <p:spPr bwMode="auto">
          <a:xfrm>
            <a:off x="3432175" y="2825750"/>
            <a:ext cx="36513" cy="17463"/>
          </a:xfrm>
          <a:custGeom>
            <a:avLst/>
            <a:gdLst>
              <a:gd name="T0" fmla="*/ 0 w 23"/>
              <a:gd name="T1" fmla="*/ 15205679 h 19"/>
              <a:gd name="T2" fmla="*/ 0 w 23"/>
              <a:gd name="T3" fmla="*/ 10136811 h 19"/>
              <a:gd name="T4" fmla="*/ 45363431 w 23"/>
              <a:gd name="T5" fmla="*/ 0 h 19"/>
              <a:gd name="T6" fmla="*/ 55444203 w 23"/>
              <a:gd name="T7" fmla="*/ 2533973 h 19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19"/>
              <a:gd name="T14" fmla="*/ 23 w 23"/>
              <a:gd name="T15" fmla="*/ 19 h 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19">
                <a:moveTo>
                  <a:pt x="0" y="18"/>
                </a:moveTo>
                <a:lnTo>
                  <a:pt x="0" y="12"/>
                </a:lnTo>
                <a:lnTo>
                  <a:pt x="18" y="0"/>
                </a:lnTo>
                <a:lnTo>
                  <a:pt x="22" y="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2" name="Line 245"/>
          <p:cNvSpPr>
            <a:spLocks noChangeShapeType="1"/>
          </p:cNvSpPr>
          <p:nvPr/>
        </p:nvSpPr>
        <p:spPr bwMode="auto">
          <a:xfrm flipV="1">
            <a:off x="3463925" y="2843213"/>
            <a:ext cx="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3" name="Freeform 246"/>
          <p:cNvSpPr>
            <a:spLocks/>
          </p:cNvSpPr>
          <p:nvPr/>
        </p:nvSpPr>
        <p:spPr bwMode="auto">
          <a:xfrm>
            <a:off x="3463925" y="2835275"/>
            <a:ext cx="26988" cy="15875"/>
          </a:xfrm>
          <a:custGeom>
            <a:avLst/>
            <a:gdLst>
              <a:gd name="T0" fmla="*/ 0 w 17"/>
              <a:gd name="T1" fmla="*/ 13952255 h 17"/>
              <a:gd name="T2" fmla="*/ 5040405 w 17"/>
              <a:gd name="T3" fmla="*/ 8720044 h 17"/>
              <a:gd name="T4" fmla="*/ 20161621 w 17"/>
              <a:gd name="T5" fmla="*/ 348783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2" y="10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4" name="Line 247"/>
          <p:cNvSpPr>
            <a:spLocks noChangeShapeType="1"/>
          </p:cNvSpPr>
          <p:nvPr/>
        </p:nvSpPr>
        <p:spPr bwMode="auto">
          <a:xfrm flipV="1">
            <a:off x="3471863" y="2830513"/>
            <a:ext cx="1587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5" name="Freeform 248"/>
          <p:cNvSpPr>
            <a:spLocks/>
          </p:cNvSpPr>
          <p:nvPr/>
        </p:nvSpPr>
        <p:spPr bwMode="auto">
          <a:xfrm>
            <a:off x="3436938" y="2703513"/>
            <a:ext cx="247650" cy="192087"/>
          </a:xfrm>
          <a:custGeom>
            <a:avLst/>
            <a:gdLst>
              <a:gd name="T0" fmla="*/ 299897782 w 156"/>
              <a:gd name="T1" fmla="*/ 185409555 h 198"/>
              <a:gd name="T2" fmla="*/ 0 w 156"/>
              <a:gd name="T3" fmla="*/ 106351196 h 198"/>
              <a:gd name="T4" fmla="*/ 37801548 w 156"/>
              <a:gd name="T5" fmla="*/ 47058405 h 198"/>
              <a:gd name="T6" fmla="*/ 27720927 w 156"/>
              <a:gd name="T7" fmla="*/ 47999437 h 198"/>
              <a:gd name="T8" fmla="*/ 57962802 w 156"/>
              <a:gd name="T9" fmla="*/ 2823097 h 198"/>
              <a:gd name="T10" fmla="*/ 88206253 w 156"/>
              <a:gd name="T11" fmla="*/ 0 h 198"/>
              <a:gd name="T12" fmla="*/ 390624959 w 156"/>
              <a:gd name="T13" fmla="*/ 78116356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6"/>
              <a:gd name="T22" fmla="*/ 0 h 198"/>
              <a:gd name="T23" fmla="*/ 156 w 156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6" h="198">
                <a:moveTo>
                  <a:pt x="119" y="197"/>
                </a:moveTo>
                <a:lnTo>
                  <a:pt x="0" y="113"/>
                </a:lnTo>
                <a:lnTo>
                  <a:pt x="15" y="50"/>
                </a:lnTo>
                <a:lnTo>
                  <a:pt x="11" y="51"/>
                </a:lnTo>
                <a:lnTo>
                  <a:pt x="23" y="3"/>
                </a:lnTo>
                <a:lnTo>
                  <a:pt x="35" y="0"/>
                </a:lnTo>
                <a:lnTo>
                  <a:pt x="155" y="8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6" name="Line 249"/>
          <p:cNvSpPr>
            <a:spLocks noChangeShapeType="1"/>
          </p:cNvSpPr>
          <p:nvPr/>
        </p:nvSpPr>
        <p:spPr bwMode="auto">
          <a:xfrm flipV="1">
            <a:off x="3498850" y="2857500"/>
            <a:ext cx="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7" name="Freeform 250"/>
          <p:cNvSpPr>
            <a:spLocks/>
          </p:cNvSpPr>
          <p:nvPr/>
        </p:nvSpPr>
        <p:spPr bwMode="auto">
          <a:xfrm>
            <a:off x="3498850" y="2851150"/>
            <a:ext cx="26988" cy="15875"/>
          </a:xfrm>
          <a:custGeom>
            <a:avLst/>
            <a:gdLst>
              <a:gd name="T0" fmla="*/ 0 w 17"/>
              <a:gd name="T1" fmla="*/ 13952255 h 17"/>
              <a:gd name="T2" fmla="*/ 7561402 w 17"/>
              <a:gd name="T3" fmla="*/ 6976594 h 17"/>
              <a:gd name="T4" fmla="*/ 22682616 w 17"/>
              <a:gd name="T5" fmla="*/ 348783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3" y="8"/>
                </a:lnTo>
                <a:lnTo>
                  <a:pt x="9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8" name="Line 251"/>
          <p:cNvSpPr>
            <a:spLocks noChangeShapeType="1"/>
          </p:cNvSpPr>
          <p:nvPr/>
        </p:nvSpPr>
        <p:spPr bwMode="auto">
          <a:xfrm flipV="1">
            <a:off x="3506788" y="2844800"/>
            <a:ext cx="1587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29" name="Freeform 252"/>
          <p:cNvSpPr>
            <a:spLocks/>
          </p:cNvSpPr>
          <p:nvPr/>
        </p:nvSpPr>
        <p:spPr bwMode="auto">
          <a:xfrm>
            <a:off x="3295650" y="2876550"/>
            <a:ext cx="190500" cy="104775"/>
          </a:xfrm>
          <a:custGeom>
            <a:avLst/>
            <a:gdLst>
              <a:gd name="T0" fmla="*/ 299899410 w 120"/>
              <a:gd name="T1" fmla="*/ 100705269 h 108"/>
              <a:gd name="T2" fmla="*/ 0 w 120"/>
              <a:gd name="T3" fmla="*/ 22587745 h 108"/>
              <a:gd name="T4" fmla="*/ 85685316 w 120"/>
              <a:gd name="T5" fmla="*/ 0 h 108"/>
              <a:gd name="T6" fmla="*/ 196572187 w 120"/>
              <a:gd name="T7" fmla="*/ 27293887 h 108"/>
              <a:gd name="T8" fmla="*/ 196572187 w 120"/>
              <a:gd name="T9" fmla="*/ 23528779 h 1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108"/>
              <a:gd name="T17" fmla="*/ 120 w 120"/>
              <a:gd name="T18" fmla="*/ 108 h 1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108">
                <a:moveTo>
                  <a:pt x="119" y="107"/>
                </a:moveTo>
                <a:lnTo>
                  <a:pt x="0" y="24"/>
                </a:lnTo>
                <a:lnTo>
                  <a:pt x="34" y="0"/>
                </a:lnTo>
                <a:lnTo>
                  <a:pt x="78" y="29"/>
                </a:lnTo>
                <a:lnTo>
                  <a:pt x="78" y="2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0" name="Freeform 253"/>
          <p:cNvSpPr>
            <a:spLocks/>
          </p:cNvSpPr>
          <p:nvPr/>
        </p:nvSpPr>
        <p:spPr bwMode="auto">
          <a:xfrm>
            <a:off x="3295650" y="2898775"/>
            <a:ext cx="190500" cy="93663"/>
          </a:xfrm>
          <a:custGeom>
            <a:avLst/>
            <a:gdLst>
              <a:gd name="T0" fmla="*/ 299899410 w 120"/>
              <a:gd name="T1" fmla="*/ 91372695 h 95"/>
              <a:gd name="T2" fmla="*/ 0 w 120"/>
              <a:gd name="T3" fmla="*/ 9720248 h 95"/>
              <a:gd name="T4" fmla="*/ 0 w 120"/>
              <a:gd name="T5" fmla="*/ 0 h 95"/>
              <a:gd name="T6" fmla="*/ 0 60000 65536"/>
              <a:gd name="T7" fmla="*/ 0 60000 65536"/>
              <a:gd name="T8" fmla="*/ 0 60000 65536"/>
              <a:gd name="T9" fmla="*/ 0 w 120"/>
              <a:gd name="T10" fmla="*/ 0 h 95"/>
              <a:gd name="T11" fmla="*/ 120 w 120"/>
              <a:gd name="T12" fmla="*/ 95 h 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" h="95">
                <a:moveTo>
                  <a:pt x="119" y="94"/>
                </a:moveTo>
                <a:lnTo>
                  <a:pt x="0" y="1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1" name="Freeform 254"/>
          <p:cNvSpPr>
            <a:spLocks/>
          </p:cNvSpPr>
          <p:nvPr/>
        </p:nvSpPr>
        <p:spPr bwMode="auto">
          <a:xfrm>
            <a:off x="3413125" y="2921000"/>
            <a:ext cx="26988" cy="15875"/>
          </a:xfrm>
          <a:custGeom>
            <a:avLst/>
            <a:gdLst>
              <a:gd name="T0" fmla="*/ 0 w 17"/>
              <a:gd name="T1" fmla="*/ 0 h 17"/>
              <a:gd name="T2" fmla="*/ 5040405 w 17"/>
              <a:gd name="T3" fmla="*/ 6976594 h 17"/>
              <a:gd name="T4" fmla="*/ 20161621 w 17"/>
              <a:gd name="T5" fmla="*/ 12208807 h 17"/>
              <a:gd name="T6" fmla="*/ 40323241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2" y="8"/>
                </a:lnTo>
                <a:lnTo>
                  <a:pt x="8" y="14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2" name="Freeform 255"/>
          <p:cNvSpPr>
            <a:spLocks/>
          </p:cNvSpPr>
          <p:nvPr/>
        </p:nvSpPr>
        <p:spPr bwMode="auto">
          <a:xfrm>
            <a:off x="3430588" y="2921000"/>
            <a:ext cx="26987" cy="15875"/>
          </a:xfrm>
          <a:custGeom>
            <a:avLst/>
            <a:gdLst>
              <a:gd name="T0" fmla="*/ 0 w 17"/>
              <a:gd name="T1" fmla="*/ 13952255 h 17"/>
              <a:gd name="T2" fmla="*/ 20160874 w 17"/>
              <a:gd name="T3" fmla="*/ 12208807 h 17"/>
              <a:gd name="T4" fmla="*/ 32760628 w 17"/>
              <a:gd name="T5" fmla="*/ 6976594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14"/>
                </a:lnTo>
                <a:lnTo>
                  <a:pt x="13" y="8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3" name="Freeform 256"/>
          <p:cNvSpPr>
            <a:spLocks/>
          </p:cNvSpPr>
          <p:nvPr/>
        </p:nvSpPr>
        <p:spPr bwMode="auto">
          <a:xfrm>
            <a:off x="3430588" y="2913063"/>
            <a:ext cx="26987" cy="17462"/>
          </a:xfrm>
          <a:custGeom>
            <a:avLst/>
            <a:gdLst>
              <a:gd name="T0" fmla="*/ 40321747 w 17"/>
              <a:gd name="T1" fmla="*/ 16881646 h 17"/>
              <a:gd name="T2" fmla="*/ 32760628 w 17"/>
              <a:gd name="T3" fmla="*/ 8440309 h 17"/>
              <a:gd name="T4" fmla="*/ 20160874 w 17"/>
              <a:gd name="T5" fmla="*/ 2109821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3" y="8"/>
                </a:lnTo>
                <a:lnTo>
                  <a:pt x="8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4" name="Freeform 257"/>
          <p:cNvSpPr>
            <a:spLocks/>
          </p:cNvSpPr>
          <p:nvPr/>
        </p:nvSpPr>
        <p:spPr bwMode="auto">
          <a:xfrm>
            <a:off x="3413125" y="2913063"/>
            <a:ext cx="26988" cy="17462"/>
          </a:xfrm>
          <a:custGeom>
            <a:avLst/>
            <a:gdLst>
              <a:gd name="T0" fmla="*/ 40323241 w 17"/>
              <a:gd name="T1" fmla="*/ 0 h 17"/>
              <a:gd name="T2" fmla="*/ 20161621 w 17"/>
              <a:gd name="T3" fmla="*/ 2109821 h 17"/>
              <a:gd name="T4" fmla="*/ 5040405 w 17"/>
              <a:gd name="T5" fmla="*/ 8440309 h 17"/>
              <a:gd name="T6" fmla="*/ 0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8" y="2"/>
                </a:lnTo>
                <a:lnTo>
                  <a:pt x="2" y="8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5" name="Freeform 258"/>
          <p:cNvSpPr>
            <a:spLocks/>
          </p:cNvSpPr>
          <p:nvPr/>
        </p:nvSpPr>
        <p:spPr bwMode="auto">
          <a:xfrm>
            <a:off x="3444875" y="2925763"/>
            <a:ext cx="26988" cy="17462"/>
          </a:xfrm>
          <a:custGeom>
            <a:avLst/>
            <a:gdLst>
              <a:gd name="T0" fmla="*/ 0 w 17"/>
              <a:gd name="T1" fmla="*/ 0 h 17"/>
              <a:gd name="T2" fmla="*/ 20161621 w 17"/>
              <a:gd name="T3" fmla="*/ 16881646 h 17"/>
              <a:gd name="T4" fmla="*/ 40323241 w 17"/>
              <a:gd name="T5" fmla="*/ 0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0" y="0"/>
                </a:moveTo>
                <a:lnTo>
                  <a:pt x="8" y="16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6" name="Freeform 259"/>
          <p:cNvSpPr>
            <a:spLocks/>
          </p:cNvSpPr>
          <p:nvPr/>
        </p:nvSpPr>
        <p:spPr bwMode="auto">
          <a:xfrm>
            <a:off x="3451225" y="2913063"/>
            <a:ext cx="26988" cy="17462"/>
          </a:xfrm>
          <a:custGeom>
            <a:avLst/>
            <a:gdLst>
              <a:gd name="T0" fmla="*/ 40323241 w 17"/>
              <a:gd name="T1" fmla="*/ 16881646 h 17"/>
              <a:gd name="T2" fmla="*/ 30242434 w 17"/>
              <a:gd name="T3" fmla="*/ 10551156 h 17"/>
              <a:gd name="T4" fmla="*/ 15121217 w 17"/>
              <a:gd name="T5" fmla="*/ 4220668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2" y="10"/>
                </a:lnTo>
                <a:lnTo>
                  <a:pt x="6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7" name="Freeform 260"/>
          <p:cNvSpPr>
            <a:spLocks/>
          </p:cNvSpPr>
          <p:nvPr/>
        </p:nvSpPr>
        <p:spPr bwMode="auto">
          <a:xfrm>
            <a:off x="3421063" y="2905125"/>
            <a:ext cx="31750" cy="15875"/>
          </a:xfrm>
          <a:custGeom>
            <a:avLst/>
            <a:gdLst>
              <a:gd name="T0" fmla="*/ 47883757 w 20"/>
              <a:gd name="T1" fmla="*/ 13952255 h 17"/>
              <a:gd name="T2" fmla="*/ 30241876 w 20"/>
              <a:gd name="T3" fmla="*/ 6976594 h 17"/>
              <a:gd name="T4" fmla="*/ 15120938 w 20"/>
              <a:gd name="T5" fmla="*/ 2615639 h 17"/>
              <a:gd name="T6" fmla="*/ 0 w 2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17"/>
              <a:gd name="T14" fmla="*/ 20 w 2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17">
                <a:moveTo>
                  <a:pt x="19" y="16"/>
                </a:moveTo>
                <a:lnTo>
                  <a:pt x="12" y="8"/>
                </a:lnTo>
                <a:lnTo>
                  <a:pt x="6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8" name="Freeform 261"/>
          <p:cNvSpPr>
            <a:spLocks/>
          </p:cNvSpPr>
          <p:nvPr/>
        </p:nvSpPr>
        <p:spPr bwMode="auto">
          <a:xfrm>
            <a:off x="3406775" y="2905125"/>
            <a:ext cx="26988" cy="15875"/>
          </a:xfrm>
          <a:custGeom>
            <a:avLst/>
            <a:gdLst>
              <a:gd name="T0" fmla="*/ 40323241 w 17"/>
              <a:gd name="T1" fmla="*/ 0 h 17"/>
              <a:gd name="T2" fmla="*/ 0 w 17"/>
              <a:gd name="T3" fmla="*/ 6976594 h 17"/>
              <a:gd name="T4" fmla="*/ 35282838 w 17"/>
              <a:gd name="T5" fmla="*/ 13952255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16" y="0"/>
                </a:moveTo>
                <a:lnTo>
                  <a:pt x="0" y="8"/>
                </a:lnTo>
                <a:lnTo>
                  <a:pt x="14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39" name="Line 262"/>
          <p:cNvSpPr>
            <a:spLocks noChangeShapeType="1"/>
          </p:cNvSpPr>
          <p:nvPr/>
        </p:nvSpPr>
        <p:spPr bwMode="auto">
          <a:xfrm flipH="1" flipV="1">
            <a:off x="3470275" y="2921000"/>
            <a:ext cx="68263" cy="301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0" name="Freeform 263"/>
          <p:cNvSpPr>
            <a:spLocks/>
          </p:cNvSpPr>
          <p:nvPr/>
        </p:nvSpPr>
        <p:spPr bwMode="auto">
          <a:xfrm>
            <a:off x="3451225" y="2908300"/>
            <a:ext cx="26988" cy="15875"/>
          </a:xfrm>
          <a:custGeom>
            <a:avLst/>
            <a:gdLst>
              <a:gd name="T0" fmla="*/ 40323241 w 17"/>
              <a:gd name="T1" fmla="*/ 13952255 h 17"/>
              <a:gd name="T2" fmla="*/ 30242434 w 17"/>
              <a:gd name="T3" fmla="*/ 8720044 h 17"/>
              <a:gd name="T4" fmla="*/ 15121217 w 17"/>
              <a:gd name="T5" fmla="*/ 4360022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2" y="10"/>
                </a:lnTo>
                <a:lnTo>
                  <a:pt x="6" y="5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1" name="Freeform 264"/>
          <p:cNvSpPr>
            <a:spLocks/>
          </p:cNvSpPr>
          <p:nvPr/>
        </p:nvSpPr>
        <p:spPr bwMode="auto">
          <a:xfrm>
            <a:off x="3421063" y="2900363"/>
            <a:ext cx="31750" cy="15875"/>
          </a:xfrm>
          <a:custGeom>
            <a:avLst/>
            <a:gdLst>
              <a:gd name="T0" fmla="*/ 47883757 w 20"/>
              <a:gd name="T1" fmla="*/ 13952255 h 17"/>
              <a:gd name="T2" fmla="*/ 30241876 w 20"/>
              <a:gd name="T3" fmla="*/ 8720044 h 17"/>
              <a:gd name="T4" fmla="*/ 15120938 w 20"/>
              <a:gd name="T5" fmla="*/ 3487830 h 17"/>
              <a:gd name="T6" fmla="*/ 0 w 2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17"/>
              <a:gd name="T14" fmla="*/ 20 w 2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17">
                <a:moveTo>
                  <a:pt x="19" y="16"/>
                </a:moveTo>
                <a:lnTo>
                  <a:pt x="12" y="10"/>
                </a:lnTo>
                <a:lnTo>
                  <a:pt x="6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2" name="Freeform 265"/>
          <p:cNvSpPr>
            <a:spLocks/>
          </p:cNvSpPr>
          <p:nvPr/>
        </p:nvSpPr>
        <p:spPr bwMode="auto">
          <a:xfrm>
            <a:off x="3351213" y="2838450"/>
            <a:ext cx="263525" cy="119063"/>
          </a:xfrm>
          <a:custGeom>
            <a:avLst/>
            <a:gdLst>
              <a:gd name="T0" fmla="*/ 108365935 w 166"/>
              <a:gd name="T1" fmla="*/ 59050369 h 122"/>
              <a:gd name="T2" fmla="*/ 0 w 166"/>
              <a:gd name="T3" fmla="*/ 29525672 h 122"/>
              <a:gd name="T4" fmla="*/ 113406245 w 166"/>
              <a:gd name="T5" fmla="*/ 0 h 122"/>
              <a:gd name="T6" fmla="*/ 415826521 w 166"/>
              <a:gd name="T7" fmla="*/ 79051987 h 122"/>
              <a:gd name="T8" fmla="*/ 297378427 w 166"/>
              <a:gd name="T9" fmla="*/ 109530156 h 122"/>
              <a:gd name="T10" fmla="*/ 297378427 w 166"/>
              <a:gd name="T11" fmla="*/ 115244202 h 122"/>
              <a:gd name="T12" fmla="*/ 186491544 w 166"/>
              <a:gd name="T13" fmla="*/ 85718538 h 122"/>
              <a:gd name="T14" fmla="*/ 186491544 w 166"/>
              <a:gd name="T15" fmla="*/ 80004491 h 1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6"/>
              <a:gd name="T25" fmla="*/ 0 h 122"/>
              <a:gd name="T26" fmla="*/ 166 w 166"/>
              <a:gd name="T27" fmla="*/ 122 h 1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6" h="122">
                <a:moveTo>
                  <a:pt x="43" y="62"/>
                </a:moveTo>
                <a:lnTo>
                  <a:pt x="0" y="31"/>
                </a:lnTo>
                <a:lnTo>
                  <a:pt x="45" y="0"/>
                </a:lnTo>
                <a:lnTo>
                  <a:pt x="165" y="83"/>
                </a:lnTo>
                <a:lnTo>
                  <a:pt x="118" y="115"/>
                </a:lnTo>
                <a:lnTo>
                  <a:pt x="118" y="121"/>
                </a:lnTo>
                <a:lnTo>
                  <a:pt x="74" y="90"/>
                </a:lnTo>
                <a:lnTo>
                  <a:pt x="74" y="8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3" name="Freeform 266"/>
          <p:cNvSpPr>
            <a:spLocks/>
          </p:cNvSpPr>
          <p:nvPr/>
        </p:nvSpPr>
        <p:spPr bwMode="auto">
          <a:xfrm>
            <a:off x="3451225" y="2835275"/>
            <a:ext cx="26988" cy="17463"/>
          </a:xfrm>
          <a:custGeom>
            <a:avLst/>
            <a:gdLst>
              <a:gd name="T0" fmla="*/ 0 w 17"/>
              <a:gd name="T1" fmla="*/ 0 h 17"/>
              <a:gd name="T2" fmla="*/ 0 w 17"/>
              <a:gd name="T3" fmla="*/ 4220910 h 17"/>
              <a:gd name="T4" fmla="*/ 40323241 w 17"/>
              <a:gd name="T5" fmla="*/ 8441820 h 17"/>
              <a:gd name="T6" fmla="*/ 40323241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0" y="4"/>
                </a:lnTo>
                <a:lnTo>
                  <a:pt x="16" y="8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4" name="Line 267"/>
          <p:cNvSpPr>
            <a:spLocks noChangeShapeType="1"/>
          </p:cNvSpPr>
          <p:nvPr/>
        </p:nvSpPr>
        <p:spPr bwMode="auto">
          <a:xfrm>
            <a:off x="3452813" y="2840038"/>
            <a:ext cx="146050" cy="61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5" name="Freeform 268"/>
          <p:cNvSpPr>
            <a:spLocks/>
          </p:cNvSpPr>
          <p:nvPr/>
        </p:nvSpPr>
        <p:spPr bwMode="auto">
          <a:xfrm>
            <a:off x="3598863" y="2901950"/>
            <a:ext cx="26987" cy="17463"/>
          </a:xfrm>
          <a:custGeom>
            <a:avLst/>
            <a:gdLst>
              <a:gd name="T0" fmla="*/ 0 w 17"/>
              <a:gd name="T1" fmla="*/ 0 h 17"/>
              <a:gd name="T2" fmla="*/ 10080437 w 17"/>
              <a:gd name="T3" fmla="*/ 0 h 17"/>
              <a:gd name="T4" fmla="*/ 30241314 w 17"/>
              <a:gd name="T5" fmla="*/ 16883640 h 17"/>
              <a:gd name="T6" fmla="*/ 40321747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4" y="0"/>
                </a:lnTo>
                <a:lnTo>
                  <a:pt x="12" y="16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6" name="Freeform 269"/>
          <p:cNvSpPr>
            <a:spLocks/>
          </p:cNvSpPr>
          <p:nvPr/>
        </p:nvSpPr>
        <p:spPr bwMode="auto">
          <a:xfrm>
            <a:off x="3605213" y="2898775"/>
            <a:ext cx="26987" cy="17463"/>
          </a:xfrm>
          <a:custGeom>
            <a:avLst/>
            <a:gdLst>
              <a:gd name="T0" fmla="*/ 0 w 17"/>
              <a:gd name="T1" fmla="*/ 16883640 h 17"/>
              <a:gd name="T2" fmla="*/ 20160874 w 17"/>
              <a:gd name="T3" fmla="*/ 12662728 h 17"/>
              <a:gd name="T4" fmla="*/ 32760628 w 17"/>
              <a:gd name="T5" fmla="*/ 844182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12"/>
                </a:lnTo>
                <a:lnTo>
                  <a:pt x="13" y="8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7" name="Freeform 270"/>
          <p:cNvSpPr>
            <a:spLocks/>
          </p:cNvSpPr>
          <p:nvPr/>
        </p:nvSpPr>
        <p:spPr bwMode="auto">
          <a:xfrm>
            <a:off x="3608388" y="2894013"/>
            <a:ext cx="26987" cy="15875"/>
          </a:xfrm>
          <a:custGeom>
            <a:avLst/>
            <a:gdLst>
              <a:gd name="T0" fmla="*/ 40321747 w 17"/>
              <a:gd name="T1" fmla="*/ 13952255 h 17"/>
              <a:gd name="T2" fmla="*/ 30241314 w 17"/>
              <a:gd name="T3" fmla="*/ 8720044 h 17"/>
              <a:gd name="T4" fmla="*/ 20160874 w 17"/>
              <a:gd name="T5" fmla="*/ 4360022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2" y="10"/>
                </a:lnTo>
                <a:lnTo>
                  <a:pt x="8" y="5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8" name="Line 271"/>
          <p:cNvSpPr>
            <a:spLocks noChangeShapeType="1"/>
          </p:cNvSpPr>
          <p:nvPr/>
        </p:nvSpPr>
        <p:spPr bwMode="auto">
          <a:xfrm flipH="1" flipV="1">
            <a:off x="3462338" y="2830513"/>
            <a:ext cx="146050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49" name="Freeform 272"/>
          <p:cNvSpPr>
            <a:spLocks/>
          </p:cNvSpPr>
          <p:nvPr/>
        </p:nvSpPr>
        <p:spPr bwMode="auto">
          <a:xfrm>
            <a:off x="3451225" y="2830513"/>
            <a:ext cx="26988" cy="15875"/>
          </a:xfrm>
          <a:custGeom>
            <a:avLst/>
            <a:gdLst>
              <a:gd name="T0" fmla="*/ 40323241 w 17"/>
              <a:gd name="T1" fmla="*/ 0 h 17"/>
              <a:gd name="T2" fmla="*/ 22682616 w 17"/>
              <a:gd name="T3" fmla="*/ 0 h 17"/>
              <a:gd name="T4" fmla="*/ 5040405 w 17"/>
              <a:gd name="T5" fmla="*/ 4360022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9" y="0"/>
                </a:lnTo>
                <a:lnTo>
                  <a:pt x="2" y="5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0" name="Line 273"/>
          <p:cNvSpPr>
            <a:spLocks noChangeShapeType="1"/>
          </p:cNvSpPr>
          <p:nvPr/>
        </p:nvSpPr>
        <p:spPr bwMode="auto">
          <a:xfrm flipV="1">
            <a:off x="3554413" y="288131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1" name="Freeform 274"/>
          <p:cNvSpPr>
            <a:spLocks/>
          </p:cNvSpPr>
          <p:nvPr/>
        </p:nvSpPr>
        <p:spPr bwMode="auto">
          <a:xfrm>
            <a:off x="3554413" y="2873375"/>
            <a:ext cx="26987" cy="17463"/>
          </a:xfrm>
          <a:custGeom>
            <a:avLst/>
            <a:gdLst>
              <a:gd name="T0" fmla="*/ 0 w 17"/>
              <a:gd name="T1" fmla="*/ 16883640 h 17"/>
              <a:gd name="T2" fmla="*/ 7559535 w 17"/>
              <a:gd name="T3" fmla="*/ 10551760 h 17"/>
              <a:gd name="T4" fmla="*/ 22680188 w 17"/>
              <a:gd name="T5" fmla="*/ 422091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3" y="10"/>
                </a:lnTo>
                <a:lnTo>
                  <a:pt x="9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2" name="Line 275"/>
          <p:cNvSpPr>
            <a:spLocks noChangeShapeType="1"/>
          </p:cNvSpPr>
          <p:nvPr/>
        </p:nvSpPr>
        <p:spPr bwMode="auto">
          <a:xfrm flipV="1">
            <a:off x="3562350" y="2868613"/>
            <a:ext cx="3175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3" name="Freeform 276"/>
          <p:cNvSpPr>
            <a:spLocks/>
          </p:cNvSpPr>
          <p:nvPr/>
        </p:nvSpPr>
        <p:spPr bwMode="auto">
          <a:xfrm>
            <a:off x="3625850" y="2784475"/>
            <a:ext cx="58738" cy="111125"/>
          </a:xfrm>
          <a:custGeom>
            <a:avLst/>
            <a:gdLst>
              <a:gd name="T0" fmla="*/ 0 w 37"/>
              <a:gd name="T1" fmla="*/ 106447123 h 115"/>
              <a:gd name="T2" fmla="*/ 20161420 w 37"/>
              <a:gd name="T3" fmla="*/ 102711391 h 115"/>
              <a:gd name="T4" fmla="*/ 90726385 w 37"/>
              <a:gd name="T5" fmla="*/ 0 h 115"/>
              <a:gd name="T6" fmla="*/ 57964882 w 37"/>
              <a:gd name="T7" fmla="*/ 2801317 h 115"/>
              <a:gd name="T8" fmla="*/ 27722749 w 37"/>
              <a:gd name="T9" fmla="*/ 47621413 h 115"/>
              <a:gd name="T10" fmla="*/ 37803456 w 37"/>
              <a:gd name="T11" fmla="*/ 46686997 h 115"/>
              <a:gd name="T12" fmla="*/ 0 w 37"/>
              <a:gd name="T13" fmla="*/ 106447123 h 1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7"/>
              <a:gd name="T22" fmla="*/ 0 h 115"/>
              <a:gd name="T23" fmla="*/ 37 w 37"/>
              <a:gd name="T24" fmla="*/ 115 h 1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7" h="115">
                <a:moveTo>
                  <a:pt x="0" y="114"/>
                </a:moveTo>
                <a:lnTo>
                  <a:pt x="8" y="110"/>
                </a:lnTo>
                <a:lnTo>
                  <a:pt x="36" y="0"/>
                </a:lnTo>
                <a:lnTo>
                  <a:pt x="23" y="3"/>
                </a:lnTo>
                <a:lnTo>
                  <a:pt x="11" y="51"/>
                </a:lnTo>
                <a:lnTo>
                  <a:pt x="15" y="50"/>
                </a:lnTo>
                <a:lnTo>
                  <a:pt x="0" y="11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4" name="Line 277"/>
          <p:cNvSpPr>
            <a:spLocks noChangeShapeType="1"/>
          </p:cNvSpPr>
          <p:nvPr/>
        </p:nvSpPr>
        <p:spPr bwMode="auto">
          <a:xfrm flipV="1">
            <a:off x="3587750" y="2895600"/>
            <a:ext cx="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5" name="Freeform 278"/>
          <p:cNvSpPr>
            <a:spLocks/>
          </p:cNvSpPr>
          <p:nvPr/>
        </p:nvSpPr>
        <p:spPr bwMode="auto">
          <a:xfrm>
            <a:off x="3587750" y="2889250"/>
            <a:ext cx="26988" cy="15875"/>
          </a:xfrm>
          <a:custGeom>
            <a:avLst/>
            <a:gdLst>
              <a:gd name="T0" fmla="*/ 0 w 17"/>
              <a:gd name="T1" fmla="*/ 13952255 h 17"/>
              <a:gd name="T2" fmla="*/ 5040405 w 17"/>
              <a:gd name="T3" fmla="*/ 6976594 h 17"/>
              <a:gd name="T4" fmla="*/ 20161621 w 17"/>
              <a:gd name="T5" fmla="*/ 1744382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2" y="8"/>
                </a:lnTo>
                <a:lnTo>
                  <a:pt x="8" y="2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6" name="Line 279"/>
          <p:cNvSpPr>
            <a:spLocks noChangeShapeType="1"/>
          </p:cNvSpPr>
          <p:nvPr/>
        </p:nvSpPr>
        <p:spPr bwMode="auto">
          <a:xfrm flipV="1">
            <a:off x="3597275" y="2882900"/>
            <a:ext cx="1588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7" name="Freeform 280"/>
          <p:cNvSpPr>
            <a:spLocks/>
          </p:cNvSpPr>
          <p:nvPr/>
        </p:nvSpPr>
        <p:spPr bwMode="auto">
          <a:xfrm>
            <a:off x="3603625" y="2898775"/>
            <a:ext cx="31750" cy="17463"/>
          </a:xfrm>
          <a:custGeom>
            <a:avLst/>
            <a:gdLst>
              <a:gd name="T0" fmla="*/ 0 w 20"/>
              <a:gd name="T1" fmla="*/ 16000960 h 18"/>
              <a:gd name="T2" fmla="*/ 0 w 20"/>
              <a:gd name="T3" fmla="*/ 10353618 h 18"/>
              <a:gd name="T4" fmla="*/ 42843446 w 20"/>
              <a:gd name="T5" fmla="*/ 0 h 18"/>
              <a:gd name="T6" fmla="*/ 42843446 w 20"/>
              <a:gd name="T7" fmla="*/ 14117863 h 18"/>
              <a:gd name="T8" fmla="*/ 47883757 w 20"/>
              <a:gd name="T9" fmla="*/ 15059895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18"/>
              <a:gd name="T17" fmla="*/ 20 w 20"/>
              <a:gd name="T18" fmla="*/ 18 h 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18">
                <a:moveTo>
                  <a:pt x="0" y="17"/>
                </a:moveTo>
                <a:lnTo>
                  <a:pt x="0" y="11"/>
                </a:lnTo>
                <a:lnTo>
                  <a:pt x="17" y="0"/>
                </a:lnTo>
                <a:lnTo>
                  <a:pt x="17" y="15"/>
                </a:lnTo>
                <a:lnTo>
                  <a:pt x="19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8" name="Freeform 281"/>
          <p:cNvSpPr>
            <a:spLocks/>
          </p:cNvSpPr>
          <p:nvPr/>
        </p:nvSpPr>
        <p:spPr bwMode="auto">
          <a:xfrm>
            <a:off x="3609975" y="2913063"/>
            <a:ext cx="26988" cy="17462"/>
          </a:xfrm>
          <a:custGeom>
            <a:avLst/>
            <a:gdLst>
              <a:gd name="T0" fmla="*/ 0 w 17"/>
              <a:gd name="T1" fmla="*/ 16881646 h 17"/>
              <a:gd name="T2" fmla="*/ 12601806 w 17"/>
              <a:gd name="T3" fmla="*/ 12660976 h 17"/>
              <a:gd name="T4" fmla="*/ 25202024 w 17"/>
              <a:gd name="T5" fmla="*/ 4220668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5" y="12"/>
                </a:lnTo>
                <a:lnTo>
                  <a:pt x="10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59" name="Freeform 282"/>
          <p:cNvSpPr>
            <a:spLocks/>
          </p:cNvSpPr>
          <p:nvPr/>
        </p:nvSpPr>
        <p:spPr bwMode="auto">
          <a:xfrm>
            <a:off x="3484563" y="2919413"/>
            <a:ext cx="130175" cy="73025"/>
          </a:xfrm>
          <a:custGeom>
            <a:avLst/>
            <a:gdLst>
              <a:gd name="T0" fmla="*/ 204133424 w 82"/>
              <a:gd name="T1" fmla="*/ 0 h 74"/>
              <a:gd name="T2" fmla="*/ 204133424 w 82"/>
              <a:gd name="T3" fmla="*/ 14606971 h 74"/>
              <a:gd name="T4" fmla="*/ 0 w 82"/>
              <a:gd name="T5" fmla="*/ 71088852 h 74"/>
              <a:gd name="T6" fmla="*/ 0 w 82"/>
              <a:gd name="T7" fmla="*/ 60376863 h 74"/>
              <a:gd name="T8" fmla="*/ 113406245 w 82"/>
              <a:gd name="T9" fmla="*/ 28240935 h 74"/>
              <a:gd name="T10" fmla="*/ 113406245 w 82"/>
              <a:gd name="T11" fmla="*/ 37978921 h 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"/>
              <a:gd name="T19" fmla="*/ 0 h 74"/>
              <a:gd name="T20" fmla="*/ 82 w 82"/>
              <a:gd name="T21" fmla="*/ 74 h 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" h="74">
                <a:moveTo>
                  <a:pt x="81" y="0"/>
                </a:moveTo>
                <a:lnTo>
                  <a:pt x="81" y="15"/>
                </a:lnTo>
                <a:lnTo>
                  <a:pt x="0" y="73"/>
                </a:lnTo>
                <a:lnTo>
                  <a:pt x="0" y="62"/>
                </a:lnTo>
                <a:lnTo>
                  <a:pt x="45" y="29"/>
                </a:lnTo>
                <a:lnTo>
                  <a:pt x="45" y="39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0" name="Line 283"/>
          <p:cNvSpPr>
            <a:spLocks noChangeShapeType="1"/>
          </p:cNvSpPr>
          <p:nvPr/>
        </p:nvSpPr>
        <p:spPr bwMode="auto">
          <a:xfrm flipH="1" flipV="1">
            <a:off x="3619500" y="2906713"/>
            <a:ext cx="7938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1" name="Freeform 284"/>
          <p:cNvSpPr>
            <a:spLocks/>
          </p:cNvSpPr>
          <p:nvPr/>
        </p:nvSpPr>
        <p:spPr bwMode="auto">
          <a:xfrm>
            <a:off x="3616325" y="2906713"/>
            <a:ext cx="26988" cy="1587"/>
          </a:xfrm>
          <a:custGeom>
            <a:avLst/>
            <a:gdLst>
              <a:gd name="T0" fmla="*/ 40323241 w 17"/>
              <a:gd name="T1" fmla="*/ 0 h 1"/>
              <a:gd name="T2" fmla="*/ 20161621 w 17"/>
              <a:gd name="T3" fmla="*/ 0 h 1"/>
              <a:gd name="T4" fmla="*/ 20161621 w 17"/>
              <a:gd name="T5" fmla="*/ 0 h 1"/>
              <a:gd name="T6" fmla="*/ 0 w 17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"/>
              <a:gd name="T14" fmla="*/ 17 w 17"/>
              <a:gd name="T15" fmla="*/ 1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">
                <a:moveTo>
                  <a:pt x="16" y="0"/>
                </a:moveTo>
                <a:lnTo>
                  <a:pt x="8" y="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2" name="Freeform 285"/>
          <p:cNvSpPr>
            <a:spLocks/>
          </p:cNvSpPr>
          <p:nvPr/>
        </p:nvSpPr>
        <p:spPr bwMode="auto">
          <a:xfrm>
            <a:off x="3614738" y="2906713"/>
            <a:ext cx="26987" cy="17462"/>
          </a:xfrm>
          <a:custGeom>
            <a:avLst/>
            <a:gdLst>
              <a:gd name="T0" fmla="*/ 40321747 w 17"/>
              <a:gd name="T1" fmla="*/ 0 h 17"/>
              <a:gd name="T2" fmla="*/ 20160874 w 17"/>
              <a:gd name="T3" fmla="*/ 4220668 h 17"/>
              <a:gd name="T4" fmla="*/ 20160874 w 17"/>
              <a:gd name="T5" fmla="*/ 12660976 h 17"/>
              <a:gd name="T6" fmla="*/ 0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8" y="4"/>
                </a:lnTo>
                <a:lnTo>
                  <a:pt x="8" y="12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3" name="Freeform 286"/>
          <p:cNvSpPr>
            <a:spLocks/>
          </p:cNvSpPr>
          <p:nvPr/>
        </p:nvSpPr>
        <p:spPr bwMode="auto">
          <a:xfrm>
            <a:off x="3614738" y="2911475"/>
            <a:ext cx="26987" cy="15875"/>
          </a:xfrm>
          <a:custGeom>
            <a:avLst/>
            <a:gdLst>
              <a:gd name="T0" fmla="*/ 0 w 17"/>
              <a:gd name="T1" fmla="*/ 0 h 17"/>
              <a:gd name="T2" fmla="*/ 0 w 17"/>
              <a:gd name="T3" fmla="*/ 6976594 h 17"/>
              <a:gd name="T4" fmla="*/ 40321747 w 17"/>
              <a:gd name="T5" fmla="*/ 13952255 h 17"/>
              <a:gd name="T6" fmla="*/ 40321747 w 17"/>
              <a:gd name="T7" fmla="*/ 6976594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0" y="8"/>
                </a:lnTo>
                <a:lnTo>
                  <a:pt x="16" y="16"/>
                </a:lnTo>
                <a:lnTo>
                  <a:pt x="16" y="8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4" name="Freeform 287"/>
          <p:cNvSpPr>
            <a:spLocks/>
          </p:cNvSpPr>
          <p:nvPr/>
        </p:nvSpPr>
        <p:spPr bwMode="auto">
          <a:xfrm>
            <a:off x="3622675" y="2911475"/>
            <a:ext cx="26988" cy="15875"/>
          </a:xfrm>
          <a:custGeom>
            <a:avLst/>
            <a:gdLst>
              <a:gd name="T0" fmla="*/ 0 w 17"/>
              <a:gd name="T1" fmla="*/ 13952255 h 17"/>
              <a:gd name="T2" fmla="*/ 20161621 w 17"/>
              <a:gd name="T3" fmla="*/ 10464425 h 17"/>
              <a:gd name="T4" fmla="*/ 20161621 w 17"/>
              <a:gd name="T5" fmla="*/ 348783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12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5" name="Freeform 288"/>
          <p:cNvSpPr>
            <a:spLocks/>
          </p:cNvSpPr>
          <p:nvPr/>
        </p:nvSpPr>
        <p:spPr bwMode="auto">
          <a:xfrm>
            <a:off x="3625850" y="2911475"/>
            <a:ext cx="26988" cy="15875"/>
          </a:xfrm>
          <a:custGeom>
            <a:avLst/>
            <a:gdLst>
              <a:gd name="T0" fmla="*/ 0 w 17"/>
              <a:gd name="T1" fmla="*/ 0 h 17"/>
              <a:gd name="T2" fmla="*/ 20161621 w 17"/>
              <a:gd name="T3" fmla="*/ 0 h 17"/>
              <a:gd name="T4" fmla="*/ 40323241 w 17"/>
              <a:gd name="T5" fmla="*/ 6976594 h 17"/>
              <a:gd name="T6" fmla="*/ 40323241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6" name="Line 289"/>
          <p:cNvSpPr>
            <a:spLocks noChangeShapeType="1"/>
          </p:cNvSpPr>
          <p:nvPr/>
        </p:nvSpPr>
        <p:spPr bwMode="auto">
          <a:xfrm>
            <a:off x="3629025" y="291306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7" name="Freeform 290"/>
          <p:cNvSpPr>
            <a:spLocks/>
          </p:cNvSpPr>
          <p:nvPr/>
        </p:nvSpPr>
        <p:spPr bwMode="auto">
          <a:xfrm>
            <a:off x="3629025" y="2914650"/>
            <a:ext cx="26988" cy="17463"/>
          </a:xfrm>
          <a:custGeom>
            <a:avLst/>
            <a:gdLst>
              <a:gd name="T0" fmla="*/ 0 w 17"/>
              <a:gd name="T1" fmla="*/ 0 h 17"/>
              <a:gd name="T2" fmla="*/ 15121217 w 17"/>
              <a:gd name="T3" fmla="*/ 0 h 17"/>
              <a:gd name="T4" fmla="*/ 30242434 w 17"/>
              <a:gd name="T5" fmla="*/ 6330850 h 17"/>
              <a:gd name="T6" fmla="*/ 40323241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6" y="0"/>
                </a:lnTo>
                <a:lnTo>
                  <a:pt x="12" y="6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8" name="Freeform 291"/>
          <p:cNvSpPr>
            <a:spLocks/>
          </p:cNvSpPr>
          <p:nvPr/>
        </p:nvSpPr>
        <p:spPr bwMode="auto">
          <a:xfrm>
            <a:off x="3625850" y="2919413"/>
            <a:ext cx="26988" cy="17462"/>
          </a:xfrm>
          <a:custGeom>
            <a:avLst/>
            <a:gdLst>
              <a:gd name="T0" fmla="*/ 40323241 w 17"/>
              <a:gd name="T1" fmla="*/ 0 h 17"/>
              <a:gd name="T2" fmla="*/ 32763430 w 17"/>
              <a:gd name="T3" fmla="*/ 6330488 h 17"/>
              <a:gd name="T4" fmla="*/ 22682616 w 17"/>
              <a:gd name="T5" fmla="*/ 12660976 h 17"/>
              <a:gd name="T6" fmla="*/ 0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3" y="6"/>
                </a:lnTo>
                <a:lnTo>
                  <a:pt x="9" y="12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69" name="Freeform 292"/>
          <p:cNvSpPr>
            <a:spLocks/>
          </p:cNvSpPr>
          <p:nvPr/>
        </p:nvSpPr>
        <p:spPr bwMode="auto">
          <a:xfrm>
            <a:off x="3616325" y="2928938"/>
            <a:ext cx="26988" cy="17462"/>
          </a:xfrm>
          <a:custGeom>
            <a:avLst/>
            <a:gdLst>
              <a:gd name="T0" fmla="*/ 40323241 w 17"/>
              <a:gd name="T1" fmla="*/ 9496246 h 17"/>
              <a:gd name="T2" fmla="*/ 15121217 w 17"/>
              <a:gd name="T3" fmla="*/ 16881646 h 17"/>
              <a:gd name="T4" fmla="*/ 5040405 w 17"/>
              <a:gd name="T5" fmla="*/ 12660976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9"/>
                </a:moveTo>
                <a:lnTo>
                  <a:pt x="6" y="16"/>
                </a:lnTo>
                <a:lnTo>
                  <a:pt x="2" y="1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0" name="Freeform 293"/>
          <p:cNvSpPr>
            <a:spLocks/>
          </p:cNvSpPr>
          <p:nvPr/>
        </p:nvSpPr>
        <p:spPr bwMode="auto">
          <a:xfrm>
            <a:off x="3616325" y="2917825"/>
            <a:ext cx="26988" cy="15875"/>
          </a:xfrm>
          <a:custGeom>
            <a:avLst/>
            <a:gdLst>
              <a:gd name="T0" fmla="*/ 0 w 17"/>
              <a:gd name="T1" fmla="*/ 13952255 h 17"/>
              <a:gd name="T2" fmla="*/ 7561402 w 17"/>
              <a:gd name="T3" fmla="*/ 8720044 h 17"/>
              <a:gd name="T4" fmla="*/ 15121217 w 17"/>
              <a:gd name="T5" fmla="*/ 348783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3" y="10"/>
                </a:lnTo>
                <a:lnTo>
                  <a:pt x="6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1" name="Freeform 294"/>
          <p:cNvSpPr>
            <a:spLocks/>
          </p:cNvSpPr>
          <p:nvPr/>
        </p:nvSpPr>
        <p:spPr bwMode="auto">
          <a:xfrm>
            <a:off x="3468688" y="2733675"/>
            <a:ext cx="171450" cy="134938"/>
          </a:xfrm>
          <a:custGeom>
            <a:avLst/>
            <a:gdLst>
              <a:gd name="T0" fmla="*/ 0 w 108"/>
              <a:gd name="T1" fmla="*/ 71708790 h 138"/>
              <a:gd name="T2" fmla="*/ 45362812 w 108"/>
              <a:gd name="T3" fmla="*/ 0 h 138"/>
              <a:gd name="T4" fmla="*/ 269657536 w 108"/>
              <a:gd name="T5" fmla="*/ 59278839 h 138"/>
              <a:gd name="T6" fmla="*/ 221773787 w 108"/>
              <a:gd name="T7" fmla="*/ 130987644 h 138"/>
              <a:gd name="T8" fmla="*/ 0 w 108"/>
              <a:gd name="T9" fmla="*/ 71708790 h 1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"/>
              <a:gd name="T16" fmla="*/ 0 h 138"/>
              <a:gd name="T17" fmla="*/ 108 w 108"/>
              <a:gd name="T18" fmla="*/ 138 h 1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" h="138">
                <a:moveTo>
                  <a:pt x="0" y="75"/>
                </a:moveTo>
                <a:lnTo>
                  <a:pt x="18" y="0"/>
                </a:lnTo>
                <a:lnTo>
                  <a:pt x="107" y="62"/>
                </a:lnTo>
                <a:lnTo>
                  <a:pt x="88" y="137"/>
                </a:lnTo>
                <a:lnTo>
                  <a:pt x="0" y="7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2" name="Freeform 295"/>
          <p:cNvSpPr>
            <a:spLocks/>
          </p:cNvSpPr>
          <p:nvPr/>
        </p:nvSpPr>
        <p:spPr bwMode="auto">
          <a:xfrm>
            <a:off x="3375025" y="2924175"/>
            <a:ext cx="26988" cy="17463"/>
          </a:xfrm>
          <a:custGeom>
            <a:avLst/>
            <a:gdLst>
              <a:gd name="T0" fmla="*/ 0 w 17"/>
              <a:gd name="T1" fmla="*/ 16883640 h 17"/>
              <a:gd name="T2" fmla="*/ 20161621 w 17"/>
              <a:gd name="T3" fmla="*/ 0 h 17"/>
              <a:gd name="T4" fmla="*/ 40323241 w 17"/>
              <a:gd name="T5" fmla="*/ 16883640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0" y="16"/>
                </a:moveTo>
                <a:lnTo>
                  <a:pt x="8" y="0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3" name="Freeform 296"/>
          <p:cNvSpPr>
            <a:spLocks/>
          </p:cNvSpPr>
          <p:nvPr/>
        </p:nvSpPr>
        <p:spPr bwMode="auto">
          <a:xfrm>
            <a:off x="3392488" y="2928938"/>
            <a:ext cx="26987" cy="15875"/>
          </a:xfrm>
          <a:custGeom>
            <a:avLst/>
            <a:gdLst>
              <a:gd name="T0" fmla="*/ 0 w 17"/>
              <a:gd name="T1" fmla="*/ 0 h 17"/>
              <a:gd name="T2" fmla="*/ 7559535 w 17"/>
              <a:gd name="T3" fmla="*/ 4360022 h 17"/>
              <a:gd name="T4" fmla="*/ 22680188 w 17"/>
              <a:gd name="T5" fmla="*/ 8720044 h 17"/>
              <a:gd name="T6" fmla="*/ 40321747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3" y="5"/>
                </a:lnTo>
                <a:lnTo>
                  <a:pt x="9" y="10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4" name="Freeform 297"/>
          <p:cNvSpPr>
            <a:spLocks/>
          </p:cNvSpPr>
          <p:nvPr/>
        </p:nvSpPr>
        <p:spPr bwMode="auto">
          <a:xfrm>
            <a:off x="3400425" y="2933700"/>
            <a:ext cx="26988" cy="17463"/>
          </a:xfrm>
          <a:custGeom>
            <a:avLst/>
            <a:gdLst>
              <a:gd name="T0" fmla="*/ 0 w 17"/>
              <a:gd name="T1" fmla="*/ 0 h 17"/>
              <a:gd name="T2" fmla="*/ 10080810 w 17"/>
              <a:gd name="T3" fmla="*/ 8441820 h 17"/>
              <a:gd name="T4" fmla="*/ 22682616 w 17"/>
              <a:gd name="T5" fmla="*/ 16883640 h 17"/>
              <a:gd name="T6" fmla="*/ 40323241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4" y="8"/>
                </a:lnTo>
                <a:lnTo>
                  <a:pt x="9" y="16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5" name="Freeform 298"/>
          <p:cNvSpPr>
            <a:spLocks/>
          </p:cNvSpPr>
          <p:nvPr/>
        </p:nvSpPr>
        <p:spPr bwMode="auto">
          <a:xfrm>
            <a:off x="3414713" y="2938463"/>
            <a:ext cx="26987" cy="15875"/>
          </a:xfrm>
          <a:custGeom>
            <a:avLst/>
            <a:gdLst>
              <a:gd name="T0" fmla="*/ 5040218 w 17"/>
              <a:gd name="T1" fmla="*/ 0 h 17"/>
              <a:gd name="T2" fmla="*/ 40321747 w 17"/>
              <a:gd name="T3" fmla="*/ 6976594 h 17"/>
              <a:gd name="T4" fmla="*/ 0 w 17"/>
              <a:gd name="T5" fmla="*/ 13952255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2" y="0"/>
                </a:moveTo>
                <a:lnTo>
                  <a:pt x="16" y="8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6" name="Freeform 299"/>
          <p:cNvSpPr>
            <a:spLocks/>
          </p:cNvSpPr>
          <p:nvPr/>
        </p:nvSpPr>
        <p:spPr bwMode="auto">
          <a:xfrm>
            <a:off x="3390900" y="2938463"/>
            <a:ext cx="26988" cy="17462"/>
          </a:xfrm>
          <a:custGeom>
            <a:avLst/>
            <a:gdLst>
              <a:gd name="T0" fmla="*/ 40323241 w 17"/>
              <a:gd name="T1" fmla="*/ 16881646 h 17"/>
              <a:gd name="T2" fmla="*/ 25202024 w 17"/>
              <a:gd name="T3" fmla="*/ 11606066 h 17"/>
              <a:gd name="T4" fmla="*/ 12601806 w 17"/>
              <a:gd name="T5" fmla="*/ 6330488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0" y="11"/>
                </a:lnTo>
                <a:lnTo>
                  <a:pt x="5" y="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7" name="Freeform 300"/>
          <p:cNvSpPr>
            <a:spLocks/>
          </p:cNvSpPr>
          <p:nvPr/>
        </p:nvSpPr>
        <p:spPr bwMode="auto">
          <a:xfrm>
            <a:off x="3375025" y="2928938"/>
            <a:ext cx="26988" cy="15875"/>
          </a:xfrm>
          <a:custGeom>
            <a:avLst/>
            <a:gdLst>
              <a:gd name="T0" fmla="*/ 40323241 w 17"/>
              <a:gd name="T1" fmla="*/ 13952255 h 17"/>
              <a:gd name="T2" fmla="*/ 22682616 w 17"/>
              <a:gd name="T3" fmla="*/ 8720044 h 17"/>
              <a:gd name="T4" fmla="*/ 7561402 w 17"/>
              <a:gd name="T5" fmla="*/ 4360022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9" y="10"/>
                </a:lnTo>
                <a:lnTo>
                  <a:pt x="3" y="5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8" name="Freeform 301"/>
          <p:cNvSpPr>
            <a:spLocks/>
          </p:cNvSpPr>
          <p:nvPr/>
        </p:nvSpPr>
        <p:spPr bwMode="auto">
          <a:xfrm>
            <a:off x="3422650" y="2916238"/>
            <a:ext cx="26988" cy="17462"/>
          </a:xfrm>
          <a:custGeom>
            <a:avLst/>
            <a:gdLst>
              <a:gd name="T0" fmla="*/ 0 w 17"/>
              <a:gd name="T1" fmla="*/ 16881646 h 17"/>
              <a:gd name="T2" fmla="*/ 5040405 w 17"/>
              <a:gd name="T3" fmla="*/ 8440309 h 17"/>
              <a:gd name="T4" fmla="*/ 20161621 w 17"/>
              <a:gd name="T5" fmla="*/ 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2" y="8"/>
                </a:ln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79" name="Freeform 302"/>
          <p:cNvSpPr>
            <a:spLocks/>
          </p:cNvSpPr>
          <p:nvPr/>
        </p:nvSpPr>
        <p:spPr bwMode="auto">
          <a:xfrm>
            <a:off x="3430588" y="2916238"/>
            <a:ext cx="26987" cy="17462"/>
          </a:xfrm>
          <a:custGeom>
            <a:avLst/>
            <a:gdLst>
              <a:gd name="T0" fmla="*/ 0 w 17"/>
              <a:gd name="T1" fmla="*/ 0 h 17"/>
              <a:gd name="T2" fmla="*/ 22680188 w 17"/>
              <a:gd name="T3" fmla="*/ 0 h 17"/>
              <a:gd name="T4" fmla="*/ 32760628 w 17"/>
              <a:gd name="T5" fmla="*/ 8440309 h 17"/>
              <a:gd name="T6" fmla="*/ 40321747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9" y="0"/>
                </a:lnTo>
                <a:lnTo>
                  <a:pt x="13" y="8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0" name="Freeform 303"/>
          <p:cNvSpPr>
            <a:spLocks/>
          </p:cNvSpPr>
          <p:nvPr/>
        </p:nvSpPr>
        <p:spPr bwMode="auto">
          <a:xfrm>
            <a:off x="3430588" y="2921000"/>
            <a:ext cx="26987" cy="15875"/>
          </a:xfrm>
          <a:custGeom>
            <a:avLst/>
            <a:gdLst>
              <a:gd name="T0" fmla="*/ 40321747 w 17"/>
              <a:gd name="T1" fmla="*/ 0 h 17"/>
              <a:gd name="T2" fmla="*/ 32760628 w 17"/>
              <a:gd name="T3" fmla="*/ 7847853 h 17"/>
              <a:gd name="T4" fmla="*/ 22680188 w 17"/>
              <a:gd name="T5" fmla="*/ 10464425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3" y="9"/>
                </a:lnTo>
                <a:lnTo>
                  <a:pt x="9" y="12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1" name="Freeform 304"/>
          <p:cNvSpPr>
            <a:spLocks/>
          </p:cNvSpPr>
          <p:nvPr/>
        </p:nvSpPr>
        <p:spPr bwMode="auto">
          <a:xfrm>
            <a:off x="3422650" y="2921000"/>
            <a:ext cx="26988" cy="15875"/>
          </a:xfrm>
          <a:custGeom>
            <a:avLst/>
            <a:gdLst>
              <a:gd name="T0" fmla="*/ 40323241 w 17"/>
              <a:gd name="T1" fmla="*/ 13952255 h 17"/>
              <a:gd name="T2" fmla="*/ 20161621 w 17"/>
              <a:gd name="T3" fmla="*/ 10464425 h 17"/>
              <a:gd name="T4" fmla="*/ 5040405 w 17"/>
              <a:gd name="T5" fmla="*/ 7847853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8" y="12"/>
                </a:lnTo>
                <a:lnTo>
                  <a:pt x="2" y="9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2" name="Freeform 305"/>
          <p:cNvSpPr>
            <a:spLocks/>
          </p:cNvSpPr>
          <p:nvPr/>
        </p:nvSpPr>
        <p:spPr bwMode="auto">
          <a:xfrm>
            <a:off x="3363913" y="2844800"/>
            <a:ext cx="236537" cy="101600"/>
          </a:xfrm>
          <a:custGeom>
            <a:avLst/>
            <a:gdLst>
              <a:gd name="T0" fmla="*/ 0 w 149"/>
              <a:gd name="T1" fmla="*/ 23859393 h 104"/>
              <a:gd name="T2" fmla="*/ 17640262 w 149"/>
              <a:gd name="T3" fmla="*/ 20041579 h 104"/>
              <a:gd name="T4" fmla="*/ 37801467 w 149"/>
              <a:gd name="T5" fmla="*/ 14315830 h 104"/>
              <a:gd name="T6" fmla="*/ 57962679 w 149"/>
              <a:gd name="T7" fmla="*/ 8589109 h 104"/>
              <a:gd name="T8" fmla="*/ 75604522 w 149"/>
              <a:gd name="T9" fmla="*/ 3817815 h 104"/>
              <a:gd name="T10" fmla="*/ 93244777 w 149"/>
              <a:gd name="T11" fmla="*/ 0 h 104"/>
              <a:gd name="T12" fmla="*/ 372982283 w 149"/>
              <a:gd name="T13" fmla="*/ 73487094 h 104"/>
              <a:gd name="T14" fmla="*/ 355340440 w 149"/>
              <a:gd name="T15" fmla="*/ 77304908 h 104"/>
              <a:gd name="T16" fmla="*/ 335179241 w 149"/>
              <a:gd name="T17" fmla="*/ 83030652 h 104"/>
              <a:gd name="T18" fmla="*/ 315018042 w 149"/>
              <a:gd name="T19" fmla="*/ 87802920 h 104"/>
              <a:gd name="T20" fmla="*/ 297377786 w 149"/>
              <a:gd name="T21" fmla="*/ 93528665 h 104"/>
              <a:gd name="T22" fmla="*/ 277216587 w 149"/>
              <a:gd name="T23" fmla="*/ 98300932 h 104"/>
              <a:gd name="T24" fmla="*/ 0 w 149"/>
              <a:gd name="T25" fmla="*/ 23859393 h 10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9"/>
              <a:gd name="T40" fmla="*/ 0 h 104"/>
              <a:gd name="T41" fmla="*/ 149 w 149"/>
              <a:gd name="T42" fmla="*/ 104 h 10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9" h="104">
                <a:moveTo>
                  <a:pt x="0" y="25"/>
                </a:moveTo>
                <a:lnTo>
                  <a:pt x="7" y="21"/>
                </a:lnTo>
                <a:lnTo>
                  <a:pt x="15" y="15"/>
                </a:lnTo>
                <a:lnTo>
                  <a:pt x="23" y="9"/>
                </a:lnTo>
                <a:lnTo>
                  <a:pt x="30" y="4"/>
                </a:lnTo>
                <a:lnTo>
                  <a:pt x="37" y="0"/>
                </a:lnTo>
                <a:lnTo>
                  <a:pt x="148" y="77"/>
                </a:lnTo>
                <a:lnTo>
                  <a:pt x="141" y="81"/>
                </a:lnTo>
                <a:lnTo>
                  <a:pt x="133" y="87"/>
                </a:lnTo>
                <a:lnTo>
                  <a:pt x="125" y="92"/>
                </a:lnTo>
                <a:lnTo>
                  <a:pt x="118" y="98"/>
                </a:lnTo>
                <a:lnTo>
                  <a:pt x="110" y="103"/>
                </a:lnTo>
                <a:lnTo>
                  <a:pt x="0" y="2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3" name="Line 306"/>
          <p:cNvSpPr>
            <a:spLocks noChangeShapeType="1"/>
          </p:cNvSpPr>
          <p:nvPr/>
        </p:nvSpPr>
        <p:spPr bwMode="auto">
          <a:xfrm flipV="1">
            <a:off x="3544888" y="2959100"/>
            <a:ext cx="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4" name="Line 307"/>
          <p:cNvSpPr>
            <a:spLocks noChangeShapeType="1"/>
          </p:cNvSpPr>
          <p:nvPr/>
        </p:nvSpPr>
        <p:spPr bwMode="auto">
          <a:xfrm flipV="1">
            <a:off x="3551238" y="2955925"/>
            <a:ext cx="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5" name="Line 308"/>
          <p:cNvSpPr>
            <a:spLocks noChangeShapeType="1"/>
          </p:cNvSpPr>
          <p:nvPr/>
        </p:nvSpPr>
        <p:spPr bwMode="auto">
          <a:xfrm flipV="1">
            <a:off x="3538538" y="2960688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6" name="Line 309"/>
          <p:cNvSpPr>
            <a:spLocks noChangeShapeType="1"/>
          </p:cNvSpPr>
          <p:nvPr/>
        </p:nvSpPr>
        <p:spPr bwMode="auto">
          <a:xfrm>
            <a:off x="3473450" y="2706688"/>
            <a:ext cx="190500" cy="809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7" name="Line 310"/>
          <p:cNvSpPr>
            <a:spLocks noChangeShapeType="1"/>
          </p:cNvSpPr>
          <p:nvPr/>
        </p:nvSpPr>
        <p:spPr bwMode="auto">
          <a:xfrm flipV="1">
            <a:off x="3462338" y="2708275"/>
            <a:ext cx="15875" cy="428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8" name="Line 311"/>
          <p:cNvSpPr>
            <a:spLocks noChangeShapeType="1"/>
          </p:cNvSpPr>
          <p:nvPr/>
        </p:nvSpPr>
        <p:spPr bwMode="auto">
          <a:xfrm flipV="1">
            <a:off x="3598863" y="290036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89" name="Line 312"/>
          <p:cNvSpPr>
            <a:spLocks noChangeShapeType="1"/>
          </p:cNvSpPr>
          <p:nvPr/>
        </p:nvSpPr>
        <p:spPr bwMode="auto">
          <a:xfrm flipV="1">
            <a:off x="3603625" y="2886075"/>
            <a:ext cx="1588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0" name="Line 313"/>
          <p:cNvSpPr>
            <a:spLocks noChangeShapeType="1"/>
          </p:cNvSpPr>
          <p:nvPr/>
        </p:nvSpPr>
        <p:spPr bwMode="auto">
          <a:xfrm flipV="1">
            <a:off x="3513138" y="2847975"/>
            <a:ext cx="1587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1" name="Line 314"/>
          <p:cNvSpPr>
            <a:spLocks noChangeShapeType="1"/>
          </p:cNvSpPr>
          <p:nvPr/>
        </p:nvSpPr>
        <p:spPr bwMode="auto">
          <a:xfrm flipV="1">
            <a:off x="3465513" y="2827338"/>
            <a:ext cx="1587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2" name="Line 315"/>
          <p:cNvSpPr>
            <a:spLocks noChangeShapeType="1"/>
          </p:cNvSpPr>
          <p:nvPr/>
        </p:nvSpPr>
        <p:spPr bwMode="auto">
          <a:xfrm flipV="1">
            <a:off x="3351213" y="2870200"/>
            <a:ext cx="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3" name="Line 316"/>
          <p:cNvSpPr>
            <a:spLocks noChangeShapeType="1"/>
          </p:cNvSpPr>
          <p:nvPr/>
        </p:nvSpPr>
        <p:spPr bwMode="auto">
          <a:xfrm>
            <a:off x="3613150" y="2932113"/>
            <a:ext cx="476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4" name="Line 317"/>
          <p:cNvSpPr>
            <a:spLocks noChangeShapeType="1"/>
          </p:cNvSpPr>
          <p:nvPr/>
        </p:nvSpPr>
        <p:spPr bwMode="auto">
          <a:xfrm>
            <a:off x="3432175" y="2836863"/>
            <a:ext cx="171450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5" name="Line 318"/>
          <p:cNvSpPr>
            <a:spLocks noChangeShapeType="1"/>
          </p:cNvSpPr>
          <p:nvPr/>
        </p:nvSpPr>
        <p:spPr bwMode="auto">
          <a:xfrm>
            <a:off x="3611563" y="2889250"/>
            <a:ext cx="19050" cy="9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6" name="Line 319"/>
          <p:cNvSpPr>
            <a:spLocks noChangeShapeType="1"/>
          </p:cNvSpPr>
          <p:nvPr/>
        </p:nvSpPr>
        <p:spPr bwMode="auto">
          <a:xfrm flipV="1">
            <a:off x="3609975" y="2889250"/>
            <a:ext cx="1588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7" name="Line 320"/>
          <p:cNvSpPr>
            <a:spLocks noChangeShapeType="1"/>
          </p:cNvSpPr>
          <p:nvPr/>
        </p:nvSpPr>
        <p:spPr bwMode="auto">
          <a:xfrm>
            <a:off x="3514725" y="2847975"/>
            <a:ext cx="49213" cy="22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8" name="Line 321"/>
          <p:cNvSpPr>
            <a:spLocks noChangeShapeType="1"/>
          </p:cNvSpPr>
          <p:nvPr/>
        </p:nvSpPr>
        <p:spPr bwMode="auto">
          <a:xfrm flipV="1">
            <a:off x="3575050" y="291306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799" name="Line 322"/>
          <p:cNvSpPr>
            <a:spLocks noChangeShapeType="1"/>
          </p:cNvSpPr>
          <p:nvPr/>
        </p:nvSpPr>
        <p:spPr bwMode="auto">
          <a:xfrm flipV="1">
            <a:off x="3563938" y="2909888"/>
            <a:ext cx="11112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0" name="Line 323"/>
          <p:cNvSpPr>
            <a:spLocks noChangeShapeType="1"/>
          </p:cNvSpPr>
          <p:nvPr/>
        </p:nvSpPr>
        <p:spPr bwMode="auto">
          <a:xfrm flipV="1">
            <a:off x="3552825" y="2905125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1" name="Line 324"/>
          <p:cNvSpPr>
            <a:spLocks noChangeShapeType="1"/>
          </p:cNvSpPr>
          <p:nvPr/>
        </p:nvSpPr>
        <p:spPr bwMode="auto">
          <a:xfrm flipV="1">
            <a:off x="3540125" y="289877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2" name="Line 325"/>
          <p:cNvSpPr>
            <a:spLocks noChangeShapeType="1"/>
          </p:cNvSpPr>
          <p:nvPr/>
        </p:nvSpPr>
        <p:spPr bwMode="auto">
          <a:xfrm flipV="1">
            <a:off x="3527425" y="28940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3" name="Line 326"/>
          <p:cNvSpPr>
            <a:spLocks noChangeShapeType="1"/>
          </p:cNvSpPr>
          <p:nvPr/>
        </p:nvSpPr>
        <p:spPr bwMode="auto">
          <a:xfrm flipV="1">
            <a:off x="3516313" y="2889250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4" name="Line 327"/>
          <p:cNvSpPr>
            <a:spLocks noChangeShapeType="1"/>
          </p:cNvSpPr>
          <p:nvPr/>
        </p:nvSpPr>
        <p:spPr bwMode="auto">
          <a:xfrm flipV="1">
            <a:off x="3505200" y="2882900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5" name="Line 328"/>
          <p:cNvSpPr>
            <a:spLocks noChangeShapeType="1"/>
          </p:cNvSpPr>
          <p:nvPr/>
        </p:nvSpPr>
        <p:spPr bwMode="auto">
          <a:xfrm flipV="1">
            <a:off x="3492500" y="28781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6" name="Line 329"/>
          <p:cNvSpPr>
            <a:spLocks noChangeShapeType="1"/>
          </p:cNvSpPr>
          <p:nvPr/>
        </p:nvSpPr>
        <p:spPr bwMode="auto">
          <a:xfrm flipV="1">
            <a:off x="3479800" y="28733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7" name="Line 330"/>
          <p:cNvSpPr>
            <a:spLocks noChangeShapeType="1"/>
          </p:cNvSpPr>
          <p:nvPr/>
        </p:nvSpPr>
        <p:spPr bwMode="auto">
          <a:xfrm flipV="1">
            <a:off x="3468688" y="2868613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8" name="Line 331"/>
          <p:cNvSpPr>
            <a:spLocks noChangeShapeType="1"/>
          </p:cNvSpPr>
          <p:nvPr/>
        </p:nvSpPr>
        <p:spPr bwMode="auto">
          <a:xfrm flipV="1">
            <a:off x="3455988" y="286385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09" name="Line 332"/>
          <p:cNvSpPr>
            <a:spLocks noChangeShapeType="1"/>
          </p:cNvSpPr>
          <p:nvPr/>
        </p:nvSpPr>
        <p:spPr bwMode="auto">
          <a:xfrm flipV="1">
            <a:off x="3444875" y="2857500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0" name="Line 333"/>
          <p:cNvSpPr>
            <a:spLocks noChangeShapeType="1"/>
          </p:cNvSpPr>
          <p:nvPr/>
        </p:nvSpPr>
        <p:spPr bwMode="auto">
          <a:xfrm flipV="1">
            <a:off x="3432175" y="28527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1" name="Line 334"/>
          <p:cNvSpPr>
            <a:spLocks noChangeShapeType="1"/>
          </p:cNvSpPr>
          <p:nvPr/>
        </p:nvSpPr>
        <p:spPr bwMode="auto">
          <a:xfrm flipV="1">
            <a:off x="3556000" y="2916238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2" name="Line 335"/>
          <p:cNvSpPr>
            <a:spLocks noChangeShapeType="1"/>
          </p:cNvSpPr>
          <p:nvPr/>
        </p:nvSpPr>
        <p:spPr bwMode="auto">
          <a:xfrm flipV="1">
            <a:off x="3543300" y="29114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3" name="Line 336"/>
          <p:cNvSpPr>
            <a:spLocks noChangeShapeType="1"/>
          </p:cNvSpPr>
          <p:nvPr/>
        </p:nvSpPr>
        <p:spPr bwMode="auto">
          <a:xfrm flipV="1">
            <a:off x="3530600" y="29067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4" name="Line 337"/>
          <p:cNvSpPr>
            <a:spLocks noChangeShapeType="1"/>
          </p:cNvSpPr>
          <p:nvPr/>
        </p:nvSpPr>
        <p:spPr bwMode="auto">
          <a:xfrm flipV="1">
            <a:off x="3519488" y="2900363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5" name="Line 338"/>
          <p:cNvSpPr>
            <a:spLocks noChangeShapeType="1"/>
          </p:cNvSpPr>
          <p:nvPr/>
        </p:nvSpPr>
        <p:spPr bwMode="auto">
          <a:xfrm flipV="1">
            <a:off x="3508375" y="2895600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6" name="Line 339"/>
          <p:cNvSpPr>
            <a:spLocks noChangeShapeType="1"/>
          </p:cNvSpPr>
          <p:nvPr/>
        </p:nvSpPr>
        <p:spPr bwMode="auto">
          <a:xfrm flipV="1">
            <a:off x="3495675" y="28908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7" name="Line 340"/>
          <p:cNvSpPr>
            <a:spLocks noChangeShapeType="1"/>
          </p:cNvSpPr>
          <p:nvPr/>
        </p:nvSpPr>
        <p:spPr bwMode="auto">
          <a:xfrm flipV="1">
            <a:off x="3482975" y="2884488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8" name="Line 341"/>
          <p:cNvSpPr>
            <a:spLocks noChangeShapeType="1"/>
          </p:cNvSpPr>
          <p:nvPr/>
        </p:nvSpPr>
        <p:spPr bwMode="auto">
          <a:xfrm flipV="1">
            <a:off x="3471863" y="2881313"/>
            <a:ext cx="11112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19" name="Line 342"/>
          <p:cNvSpPr>
            <a:spLocks noChangeShapeType="1"/>
          </p:cNvSpPr>
          <p:nvPr/>
        </p:nvSpPr>
        <p:spPr bwMode="auto">
          <a:xfrm flipV="1">
            <a:off x="3460750" y="2876550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0" name="Line 343"/>
          <p:cNvSpPr>
            <a:spLocks noChangeShapeType="1"/>
          </p:cNvSpPr>
          <p:nvPr/>
        </p:nvSpPr>
        <p:spPr bwMode="auto">
          <a:xfrm flipV="1">
            <a:off x="3448050" y="287020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1" name="Line 344"/>
          <p:cNvSpPr>
            <a:spLocks noChangeShapeType="1"/>
          </p:cNvSpPr>
          <p:nvPr/>
        </p:nvSpPr>
        <p:spPr bwMode="auto">
          <a:xfrm flipV="1">
            <a:off x="3435350" y="28654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2" name="Line 345"/>
          <p:cNvSpPr>
            <a:spLocks noChangeShapeType="1"/>
          </p:cNvSpPr>
          <p:nvPr/>
        </p:nvSpPr>
        <p:spPr bwMode="auto">
          <a:xfrm flipV="1">
            <a:off x="3422650" y="2859088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3" name="Line 346"/>
          <p:cNvSpPr>
            <a:spLocks noChangeShapeType="1"/>
          </p:cNvSpPr>
          <p:nvPr/>
        </p:nvSpPr>
        <p:spPr bwMode="auto">
          <a:xfrm flipV="1">
            <a:off x="3413125" y="2854325"/>
            <a:ext cx="9525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4" name="Line 347"/>
          <p:cNvSpPr>
            <a:spLocks noChangeShapeType="1"/>
          </p:cNvSpPr>
          <p:nvPr/>
        </p:nvSpPr>
        <p:spPr bwMode="auto">
          <a:xfrm flipV="1">
            <a:off x="3409950" y="286385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5" name="Line 348"/>
          <p:cNvSpPr>
            <a:spLocks noChangeShapeType="1"/>
          </p:cNvSpPr>
          <p:nvPr/>
        </p:nvSpPr>
        <p:spPr bwMode="auto">
          <a:xfrm flipV="1">
            <a:off x="3422650" y="2868613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6" name="Line 349"/>
          <p:cNvSpPr>
            <a:spLocks noChangeShapeType="1"/>
          </p:cNvSpPr>
          <p:nvPr/>
        </p:nvSpPr>
        <p:spPr bwMode="auto">
          <a:xfrm flipV="1">
            <a:off x="3432175" y="287337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7" name="Line 350"/>
          <p:cNvSpPr>
            <a:spLocks noChangeShapeType="1"/>
          </p:cNvSpPr>
          <p:nvPr/>
        </p:nvSpPr>
        <p:spPr bwMode="auto">
          <a:xfrm flipV="1">
            <a:off x="3444875" y="2879725"/>
            <a:ext cx="1270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8" name="Line 351"/>
          <p:cNvSpPr>
            <a:spLocks noChangeShapeType="1"/>
          </p:cNvSpPr>
          <p:nvPr/>
        </p:nvSpPr>
        <p:spPr bwMode="auto">
          <a:xfrm flipV="1">
            <a:off x="3457575" y="288290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29" name="Line 352"/>
          <p:cNvSpPr>
            <a:spLocks noChangeShapeType="1"/>
          </p:cNvSpPr>
          <p:nvPr/>
        </p:nvSpPr>
        <p:spPr bwMode="auto">
          <a:xfrm flipV="1">
            <a:off x="3470275" y="2889250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0" name="Line 353"/>
          <p:cNvSpPr>
            <a:spLocks noChangeShapeType="1"/>
          </p:cNvSpPr>
          <p:nvPr/>
        </p:nvSpPr>
        <p:spPr bwMode="auto">
          <a:xfrm flipV="1">
            <a:off x="3481388" y="2894013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1" name="Line 354"/>
          <p:cNvSpPr>
            <a:spLocks noChangeShapeType="1"/>
          </p:cNvSpPr>
          <p:nvPr/>
        </p:nvSpPr>
        <p:spPr bwMode="auto">
          <a:xfrm flipV="1">
            <a:off x="3492500" y="290036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2" name="Line 355"/>
          <p:cNvSpPr>
            <a:spLocks noChangeShapeType="1"/>
          </p:cNvSpPr>
          <p:nvPr/>
        </p:nvSpPr>
        <p:spPr bwMode="auto">
          <a:xfrm flipV="1">
            <a:off x="3505200" y="290512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3" name="Line 356"/>
          <p:cNvSpPr>
            <a:spLocks noChangeShapeType="1"/>
          </p:cNvSpPr>
          <p:nvPr/>
        </p:nvSpPr>
        <p:spPr bwMode="auto">
          <a:xfrm flipV="1">
            <a:off x="3517900" y="2909888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4" name="Line 357"/>
          <p:cNvSpPr>
            <a:spLocks noChangeShapeType="1"/>
          </p:cNvSpPr>
          <p:nvPr/>
        </p:nvSpPr>
        <p:spPr bwMode="auto">
          <a:xfrm flipV="1">
            <a:off x="3529013" y="2914650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5" name="Line 358"/>
          <p:cNvSpPr>
            <a:spLocks noChangeShapeType="1"/>
          </p:cNvSpPr>
          <p:nvPr/>
        </p:nvSpPr>
        <p:spPr bwMode="auto">
          <a:xfrm flipV="1">
            <a:off x="3540125" y="291941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6" name="Line 359"/>
          <p:cNvSpPr>
            <a:spLocks noChangeShapeType="1"/>
          </p:cNvSpPr>
          <p:nvPr/>
        </p:nvSpPr>
        <p:spPr bwMode="auto">
          <a:xfrm flipV="1">
            <a:off x="3522663" y="2922588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7" name="Line 360"/>
          <p:cNvSpPr>
            <a:spLocks noChangeShapeType="1"/>
          </p:cNvSpPr>
          <p:nvPr/>
        </p:nvSpPr>
        <p:spPr bwMode="auto">
          <a:xfrm flipV="1">
            <a:off x="3511550" y="2917825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8" name="Line 361"/>
          <p:cNvSpPr>
            <a:spLocks noChangeShapeType="1"/>
          </p:cNvSpPr>
          <p:nvPr/>
        </p:nvSpPr>
        <p:spPr bwMode="auto">
          <a:xfrm flipV="1">
            <a:off x="3498850" y="291306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39" name="Line 362"/>
          <p:cNvSpPr>
            <a:spLocks noChangeShapeType="1"/>
          </p:cNvSpPr>
          <p:nvPr/>
        </p:nvSpPr>
        <p:spPr bwMode="auto">
          <a:xfrm flipV="1">
            <a:off x="3487738" y="29083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0" name="Line 363"/>
          <p:cNvSpPr>
            <a:spLocks noChangeShapeType="1"/>
          </p:cNvSpPr>
          <p:nvPr/>
        </p:nvSpPr>
        <p:spPr bwMode="auto">
          <a:xfrm flipV="1">
            <a:off x="3475038" y="290195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1" name="Line 364"/>
          <p:cNvSpPr>
            <a:spLocks noChangeShapeType="1"/>
          </p:cNvSpPr>
          <p:nvPr/>
        </p:nvSpPr>
        <p:spPr bwMode="auto">
          <a:xfrm flipV="1">
            <a:off x="3463925" y="2897188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2" name="Line 365"/>
          <p:cNvSpPr>
            <a:spLocks noChangeShapeType="1"/>
          </p:cNvSpPr>
          <p:nvPr/>
        </p:nvSpPr>
        <p:spPr bwMode="auto">
          <a:xfrm flipV="1">
            <a:off x="3451225" y="289242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3" name="Line 366"/>
          <p:cNvSpPr>
            <a:spLocks noChangeShapeType="1"/>
          </p:cNvSpPr>
          <p:nvPr/>
        </p:nvSpPr>
        <p:spPr bwMode="auto">
          <a:xfrm flipV="1">
            <a:off x="3440113" y="2886075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4" name="Line 367"/>
          <p:cNvSpPr>
            <a:spLocks noChangeShapeType="1"/>
          </p:cNvSpPr>
          <p:nvPr/>
        </p:nvSpPr>
        <p:spPr bwMode="auto">
          <a:xfrm flipV="1">
            <a:off x="3427413" y="2882900"/>
            <a:ext cx="1270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5" name="Line 368"/>
          <p:cNvSpPr>
            <a:spLocks noChangeShapeType="1"/>
          </p:cNvSpPr>
          <p:nvPr/>
        </p:nvSpPr>
        <p:spPr bwMode="auto">
          <a:xfrm flipV="1">
            <a:off x="3416300" y="2876550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6" name="Line 369"/>
          <p:cNvSpPr>
            <a:spLocks noChangeShapeType="1"/>
          </p:cNvSpPr>
          <p:nvPr/>
        </p:nvSpPr>
        <p:spPr bwMode="auto">
          <a:xfrm flipV="1">
            <a:off x="3403600" y="28717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7" name="Line 370"/>
          <p:cNvSpPr>
            <a:spLocks noChangeShapeType="1"/>
          </p:cNvSpPr>
          <p:nvPr/>
        </p:nvSpPr>
        <p:spPr bwMode="auto">
          <a:xfrm flipV="1">
            <a:off x="3375025" y="287020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8" name="Line 371"/>
          <p:cNvSpPr>
            <a:spLocks noChangeShapeType="1"/>
          </p:cNvSpPr>
          <p:nvPr/>
        </p:nvSpPr>
        <p:spPr bwMode="auto">
          <a:xfrm flipV="1">
            <a:off x="3387725" y="287655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49" name="Line 372"/>
          <p:cNvSpPr>
            <a:spLocks noChangeShapeType="1"/>
          </p:cNvSpPr>
          <p:nvPr/>
        </p:nvSpPr>
        <p:spPr bwMode="auto">
          <a:xfrm flipV="1">
            <a:off x="3398838" y="2881313"/>
            <a:ext cx="1270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0" name="Line 373"/>
          <p:cNvSpPr>
            <a:spLocks noChangeShapeType="1"/>
          </p:cNvSpPr>
          <p:nvPr/>
        </p:nvSpPr>
        <p:spPr bwMode="auto">
          <a:xfrm flipV="1">
            <a:off x="3411538" y="2884488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1" name="Line 374"/>
          <p:cNvSpPr>
            <a:spLocks noChangeShapeType="1"/>
          </p:cNvSpPr>
          <p:nvPr/>
        </p:nvSpPr>
        <p:spPr bwMode="auto">
          <a:xfrm flipV="1">
            <a:off x="3422650" y="28908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2" name="Line 375"/>
          <p:cNvSpPr>
            <a:spLocks noChangeShapeType="1"/>
          </p:cNvSpPr>
          <p:nvPr/>
        </p:nvSpPr>
        <p:spPr bwMode="auto">
          <a:xfrm flipV="1">
            <a:off x="3479800" y="291465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3" name="Line 376"/>
          <p:cNvSpPr>
            <a:spLocks noChangeShapeType="1"/>
          </p:cNvSpPr>
          <p:nvPr/>
        </p:nvSpPr>
        <p:spPr bwMode="auto">
          <a:xfrm flipV="1">
            <a:off x="3492500" y="291941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4" name="Line 377"/>
          <p:cNvSpPr>
            <a:spLocks noChangeShapeType="1"/>
          </p:cNvSpPr>
          <p:nvPr/>
        </p:nvSpPr>
        <p:spPr bwMode="auto">
          <a:xfrm flipV="1">
            <a:off x="3516313" y="2930525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5" name="Line 378"/>
          <p:cNvSpPr>
            <a:spLocks noChangeShapeType="1"/>
          </p:cNvSpPr>
          <p:nvPr/>
        </p:nvSpPr>
        <p:spPr bwMode="auto">
          <a:xfrm flipV="1">
            <a:off x="3527425" y="2935288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6" name="Line 379"/>
          <p:cNvSpPr>
            <a:spLocks noChangeShapeType="1"/>
          </p:cNvSpPr>
          <p:nvPr/>
        </p:nvSpPr>
        <p:spPr bwMode="auto">
          <a:xfrm>
            <a:off x="3413125" y="2849563"/>
            <a:ext cx="174625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7" name="Line 380"/>
          <p:cNvSpPr>
            <a:spLocks noChangeShapeType="1"/>
          </p:cNvSpPr>
          <p:nvPr/>
        </p:nvSpPr>
        <p:spPr bwMode="auto">
          <a:xfrm>
            <a:off x="3400425" y="2852738"/>
            <a:ext cx="174625" cy="777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8" name="Line 381"/>
          <p:cNvSpPr>
            <a:spLocks noChangeShapeType="1"/>
          </p:cNvSpPr>
          <p:nvPr/>
        </p:nvSpPr>
        <p:spPr bwMode="auto">
          <a:xfrm>
            <a:off x="3387725" y="2859088"/>
            <a:ext cx="176213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59" name="Line 382"/>
          <p:cNvSpPr>
            <a:spLocks noChangeShapeType="1"/>
          </p:cNvSpPr>
          <p:nvPr/>
        </p:nvSpPr>
        <p:spPr bwMode="auto">
          <a:xfrm>
            <a:off x="3375025" y="2865438"/>
            <a:ext cx="176213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0" name="Line 383"/>
          <p:cNvSpPr>
            <a:spLocks noChangeShapeType="1"/>
          </p:cNvSpPr>
          <p:nvPr/>
        </p:nvSpPr>
        <p:spPr bwMode="auto">
          <a:xfrm flipV="1">
            <a:off x="3527425" y="2863850"/>
            <a:ext cx="1588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1" name="Line 384"/>
          <p:cNvSpPr>
            <a:spLocks noChangeShapeType="1"/>
          </p:cNvSpPr>
          <p:nvPr/>
        </p:nvSpPr>
        <p:spPr bwMode="auto">
          <a:xfrm flipV="1">
            <a:off x="3521075" y="2862263"/>
            <a:ext cx="1588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2" name="Line 385"/>
          <p:cNvSpPr>
            <a:spLocks noChangeShapeType="1"/>
          </p:cNvSpPr>
          <p:nvPr/>
        </p:nvSpPr>
        <p:spPr bwMode="auto">
          <a:xfrm flipV="1">
            <a:off x="3517900" y="2859088"/>
            <a:ext cx="1588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3" name="Line 386"/>
          <p:cNvSpPr>
            <a:spLocks noChangeShapeType="1"/>
          </p:cNvSpPr>
          <p:nvPr/>
        </p:nvSpPr>
        <p:spPr bwMode="auto">
          <a:xfrm flipV="1">
            <a:off x="3532188" y="2867025"/>
            <a:ext cx="1587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4" name="Line 387"/>
          <p:cNvSpPr>
            <a:spLocks noChangeShapeType="1"/>
          </p:cNvSpPr>
          <p:nvPr/>
        </p:nvSpPr>
        <p:spPr bwMode="auto">
          <a:xfrm flipV="1">
            <a:off x="3538538" y="2868613"/>
            <a:ext cx="1587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5" name="Freeform 388"/>
          <p:cNvSpPr>
            <a:spLocks/>
          </p:cNvSpPr>
          <p:nvPr/>
        </p:nvSpPr>
        <p:spPr bwMode="auto">
          <a:xfrm>
            <a:off x="4281488" y="2892425"/>
            <a:ext cx="388937" cy="288925"/>
          </a:xfrm>
          <a:custGeom>
            <a:avLst/>
            <a:gdLst>
              <a:gd name="T0" fmla="*/ 259575001 w 245"/>
              <a:gd name="T1" fmla="*/ 120048318 h 296"/>
              <a:gd name="T2" fmla="*/ 224292868 w 245"/>
              <a:gd name="T3" fmla="*/ 108615288 h 296"/>
              <a:gd name="T4" fmla="*/ 262095947 w 245"/>
              <a:gd name="T5" fmla="*/ 47638457 h 296"/>
              <a:gd name="T6" fmla="*/ 252015337 w 245"/>
              <a:gd name="T7" fmla="*/ 48591128 h 296"/>
              <a:gd name="T8" fmla="*/ 282257166 w 245"/>
              <a:gd name="T9" fmla="*/ 1905343 h 296"/>
              <a:gd name="T10" fmla="*/ 312498995 w 245"/>
              <a:gd name="T11" fmla="*/ 0 h 296"/>
              <a:gd name="T12" fmla="*/ 614917380 w 245"/>
              <a:gd name="T13" fmla="*/ 79079551 h 296"/>
              <a:gd name="T14" fmla="*/ 544353113 w 245"/>
              <a:gd name="T15" fmla="*/ 184836825 h 296"/>
              <a:gd name="T16" fmla="*/ 524191894 w 245"/>
              <a:gd name="T17" fmla="*/ 187694839 h 296"/>
              <a:gd name="T18" fmla="*/ 534272504 w 245"/>
              <a:gd name="T19" fmla="*/ 190553829 h 296"/>
              <a:gd name="T20" fmla="*/ 534272504 w 245"/>
              <a:gd name="T21" fmla="*/ 206750216 h 296"/>
              <a:gd name="T22" fmla="*/ 536791862 w 245"/>
              <a:gd name="T23" fmla="*/ 207702887 h 296"/>
              <a:gd name="T24" fmla="*/ 536791862 w 245"/>
              <a:gd name="T25" fmla="*/ 207702887 h 296"/>
              <a:gd name="T26" fmla="*/ 539312808 w 245"/>
              <a:gd name="T27" fmla="*/ 209609205 h 296"/>
              <a:gd name="T28" fmla="*/ 541832167 w 245"/>
              <a:gd name="T29" fmla="*/ 211514548 h 296"/>
              <a:gd name="T30" fmla="*/ 539312808 w 245"/>
              <a:gd name="T31" fmla="*/ 217230575 h 296"/>
              <a:gd name="T32" fmla="*/ 534272504 w 245"/>
              <a:gd name="T33" fmla="*/ 220089565 h 296"/>
              <a:gd name="T34" fmla="*/ 524191894 w 245"/>
              <a:gd name="T35" fmla="*/ 223900250 h 296"/>
              <a:gd name="T36" fmla="*/ 519151589 w 245"/>
              <a:gd name="T37" fmla="*/ 224852921 h 296"/>
              <a:gd name="T38" fmla="*/ 514111284 w 245"/>
              <a:gd name="T39" fmla="*/ 225805592 h 296"/>
              <a:gd name="T40" fmla="*/ 511590338 w 245"/>
              <a:gd name="T41" fmla="*/ 224852921 h 296"/>
              <a:gd name="T42" fmla="*/ 501509729 w 245"/>
              <a:gd name="T43" fmla="*/ 221994908 h 296"/>
              <a:gd name="T44" fmla="*/ 501509729 w 245"/>
              <a:gd name="T45" fmla="*/ 226758264 h 296"/>
              <a:gd name="T46" fmla="*/ 299897439 w 245"/>
              <a:gd name="T47" fmla="*/ 281066441 h 296"/>
              <a:gd name="T48" fmla="*/ 0 w 245"/>
              <a:gd name="T49" fmla="*/ 201034188 h 296"/>
              <a:gd name="T50" fmla="*/ 0 w 245"/>
              <a:gd name="T51" fmla="*/ 190553829 h 296"/>
              <a:gd name="T52" fmla="*/ 85685206 w 245"/>
              <a:gd name="T53" fmla="*/ 167686791 h 296"/>
              <a:gd name="T54" fmla="*/ 85685206 w 245"/>
              <a:gd name="T55" fmla="*/ 162923435 h 296"/>
              <a:gd name="T56" fmla="*/ 204131599 w 245"/>
              <a:gd name="T57" fmla="*/ 131482356 h 296"/>
              <a:gd name="T58" fmla="*/ 216733204 w 245"/>
              <a:gd name="T59" fmla="*/ 135293041 h 296"/>
              <a:gd name="T60" fmla="*/ 216733204 w 245"/>
              <a:gd name="T61" fmla="*/ 130528709 h 296"/>
              <a:gd name="T62" fmla="*/ 221773509 w 245"/>
              <a:gd name="T63" fmla="*/ 129576037 h 296"/>
              <a:gd name="T64" fmla="*/ 221773509 w 245"/>
              <a:gd name="T65" fmla="*/ 126717993 h 296"/>
              <a:gd name="T66" fmla="*/ 221773509 w 245"/>
              <a:gd name="T67" fmla="*/ 124812651 h 296"/>
              <a:gd name="T68" fmla="*/ 224292868 w 245"/>
              <a:gd name="T69" fmla="*/ 124812651 h 296"/>
              <a:gd name="T70" fmla="*/ 226813814 w 245"/>
              <a:gd name="T71" fmla="*/ 123859980 h 296"/>
              <a:gd name="T72" fmla="*/ 226813814 w 245"/>
              <a:gd name="T73" fmla="*/ 123859980 h 296"/>
              <a:gd name="T74" fmla="*/ 226813814 w 245"/>
              <a:gd name="T75" fmla="*/ 123859980 h 296"/>
              <a:gd name="T76" fmla="*/ 229333172 w 245"/>
              <a:gd name="T77" fmla="*/ 123859980 h 296"/>
              <a:gd name="T78" fmla="*/ 236894423 w 245"/>
              <a:gd name="T79" fmla="*/ 124812651 h 296"/>
              <a:gd name="T80" fmla="*/ 259575001 w 245"/>
              <a:gd name="T81" fmla="*/ 120048318 h 29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5"/>
              <a:gd name="T124" fmla="*/ 0 h 296"/>
              <a:gd name="T125" fmla="*/ 245 w 245"/>
              <a:gd name="T126" fmla="*/ 296 h 29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5" h="296">
                <a:moveTo>
                  <a:pt x="103" y="126"/>
                </a:moveTo>
                <a:lnTo>
                  <a:pt x="89" y="114"/>
                </a:lnTo>
                <a:lnTo>
                  <a:pt x="104" y="50"/>
                </a:lnTo>
                <a:lnTo>
                  <a:pt x="100" y="51"/>
                </a:lnTo>
                <a:lnTo>
                  <a:pt x="112" y="2"/>
                </a:lnTo>
                <a:lnTo>
                  <a:pt x="124" y="0"/>
                </a:lnTo>
                <a:lnTo>
                  <a:pt x="244" y="83"/>
                </a:lnTo>
                <a:lnTo>
                  <a:pt x="216" y="194"/>
                </a:lnTo>
                <a:lnTo>
                  <a:pt x="208" y="197"/>
                </a:lnTo>
                <a:lnTo>
                  <a:pt x="212" y="200"/>
                </a:lnTo>
                <a:lnTo>
                  <a:pt x="212" y="217"/>
                </a:lnTo>
                <a:lnTo>
                  <a:pt x="213" y="218"/>
                </a:lnTo>
                <a:lnTo>
                  <a:pt x="214" y="220"/>
                </a:lnTo>
                <a:lnTo>
                  <a:pt x="215" y="222"/>
                </a:lnTo>
                <a:lnTo>
                  <a:pt x="214" y="228"/>
                </a:lnTo>
                <a:lnTo>
                  <a:pt x="212" y="231"/>
                </a:lnTo>
                <a:lnTo>
                  <a:pt x="208" y="235"/>
                </a:lnTo>
                <a:lnTo>
                  <a:pt x="206" y="236"/>
                </a:lnTo>
                <a:lnTo>
                  <a:pt x="204" y="237"/>
                </a:lnTo>
                <a:lnTo>
                  <a:pt x="203" y="236"/>
                </a:lnTo>
                <a:lnTo>
                  <a:pt x="199" y="233"/>
                </a:lnTo>
                <a:lnTo>
                  <a:pt x="199" y="238"/>
                </a:lnTo>
                <a:lnTo>
                  <a:pt x="119" y="295"/>
                </a:lnTo>
                <a:lnTo>
                  <a:pt x="0" y="211"/>
                </a:lnTo>
                <a:lnTo>
                  <a:pt x="0" y="200"/>
                </a:lnTo>
                <a:lnTo>
                  <a:pt x="34" y="176"/>
                </a:lnTo>
                <a:lnTo>
                  <a:pt x="34" y="171"/>
                </a:lnTo>
                <a:lnTo>
                  <a:pt x="81" y="138"/>
                </a:lnTo>
                <a:lnTo>
                  <a:pt x="86" y="142"/>
                </a:lnTo>
                <a:lnTo>
                  <a:pt x="86" y="137"/>
                </a:lnTo>
                <a:lnTo>
                  <a:pt x="88" y="136"/>
                </a:lnTo>
                <a:lnTo>
                  <a:pt x="88" y="133"/>
                </a:lnTo>
                <a:lnTo>
                  <a:pt x="88" y="131"/>
                </a:lnTo>
                <a:lnTo>
                  <a:pt x="89" y="131"/>
                </a:lnTo>
                <a:lnTo>
                  <a:pt x="90" y="130"/>
                </a:lnTo>
                <a:lnTo>
                  <a:pt x="91" y="130"/>
                </a:lnTo>
                <a:lnTo>
                  <a:pt x="94" y="131"/>
                </a:lnTo>
                <a:lnTo>
                  <a:pt x="103" y="126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6" name="Line 389"/>
          <p:cNvSpPr>
            <a:spLocks noChangeShapeType="1"/>
          </p:cNvSpPr>
          <p:nvPr/>
        </p:nvSpPr>
        <p:spPr bwMode="auto">
          <a:xfrm flipV="1">
            <a:off x="4421188" y="3022600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7" name="Freeform 390"/>
          <p:cNvSpPr>
            <a:spLocks/>
          </p:cNvSpPr>
          <p:nvPr/>
        </p:nvSpPr>
        <p:spPr bwMode="auto">
          <a:xfrm>
            <a:off x="4421188" y="3019425"/>
            <a:ext cx="26987" cy="15875"/>
          </a:xfrm>
          <a:custGeom>
            <a:avLst/>
            <a:gdLst>
              <a:gd name="T0" fmla="*/ 0 w 17"/>
              <a:gd name="T1" fmla="*/ 13952255 h 17"/>
              <a:gd name="T2" fmla="*/ 0 w 17"/>
              <a:gd name="T3" fmla="*/ 6976594 h 17"/>
              <a:gd name="T4" fmla="*/ 20160874 w 17"/>
              <a:gd name="T5" fmla="*/ 348783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0" y="8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8" name="Freeform 391"/>
          <p:cNvSpPr>
            <a:spLocks/>
          </p:cNvSpPr>
          <p:nvPr/>
        </p:nvSpPr>
        <p:spPr bwMode="auto">
          <a:xfrm>
            <a:off x="4424363" y="3019425"/>
            <a:ext cx="26987" cy="0"/>
          </a:xfrm>
          <a:custGeom>
            <a:avLst/>
            <a:gdLst>
              <a:gd name="T0" fmla="*/ 0 w 17"/>
              <a:gd name="T1" fmla="*/ 0 h 1"/>
              <a:gd name="T2" fmla="*/ 0 w 17"/>
              <a:gd name="T3" fmla="*/ 0 h 1"/>
              <a:gd name="T4" fmla="*/ 0 w 17"/>
              <a:gd name="T5" fmla="*/ 0 h 1"/>
              <a:gd name="T6" fmla="*/ 40321747 w 17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"/>
              <a:gd name="T14" fmla="*/ 17 w 17"/>
              <a:gd name="T15" fmla="*/ 0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69" name="Line 392"/>
          <p:cNvSpPr>
            <a:spLocks noChangeShapeType="1"/>
          </p:cNvSpPr>
          <p:nvPr/>
        </p:nvSpPr>
        <p:spPr bwMode="auto">
          <a:xfrm>
            <a:off x="4425950" y="3019425"/>
            <a:ext cx="63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0" name="Freeform 393"/>
          <p:cNvSpPr>
            <a:spLocks/>
          </p:cNvSpPr>
          <p:nvPr/>
        </p:nvSpPr>
        <p:spPr bwMode="auto">
          <a:xfrm>
            <a:off x="4418013" y="3014663"/>
            <a:ext cx="36512" cy="17462"/>
          </a:xfrm>
          <a:custGeom>
            <a:avLst/>
            <a:gdLst>
              <a:gd name="T0" fmla="*/ 0 w 23"/>
              <a:gd name="T1" fmla="*/ 15999073 h 18"/>
              <a:gd name="T2" fmla="*/ 0 w 23"/>
              <a:gd name="T3" fmla="*/ 11293062 h 18"/>
              <a:gd name="T4" fmla="*/ 42841274 w 23"/>
              <a:gd name="T5" fmla="*/ 0 h 18"/>
              <a:gd name="T6" fmla="*/ 55442685 w 23"/>
              <a:gd name="T7" fmla="*/ 1882015 h 18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18"/>
              <a:gd name="T14" fmla="*/ 23 w 23"/>
              <a:gd name="T15" fmla="*/ 18 h 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18">
                <a:moveTo>
                  <a:pt x="0" y="17"/>
                </a:moveTo>
                <a:lnTo>
                  <a:pt x="0" y="12"/>
                </a:lnTo>
                <a:lnTo>
                  <a:pt x="17" y="0"/>
                </a:lnTo>
                <a:lnTo>
                  <a:pt x="22" y="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1" name="Line 394"/>
          <p:cNvSpPr>
            <a:spLocks noChangeShapeType="1"/>
          </p:cNvSpPr>
          <p:nvPr/>
        </p:nvSpPr>
        <p:spPr bwMode="auto">
          <a:xfrm flipV="1">
            <a:off x="4449763" y="3032125"/>
            <a:ext cx="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2" name="Freeform 395"/>
          <p:cNvSpPr>
            <a:spLocks/>
          </p:cNvSpPr>
          <p:nvPr/>
        </p:nvSpPr>
        <p:spPr bwMode="auto">
          <a:xfrm>
            <a:off x="4449763" y="3025775"/>
            <a:ext cx="26987" cy="15875"/>
          </a:xfrm>
          <a:custGeom>
            <a:avLst/>
            <a:gdLst>
              <a:gd name="T0" fmla="*/ 0 w 17"/>
              <a:gd name="T1" fmla="*/ 13952255 h 17"/>
              <a:gd name="T2" fmla="*/ 7559535 w 17"/>
              <a:gd name="T3" fmla="*/ 8720044 h 17"/>
              <a:gd name="T4" fmla="*/ 22680188 w 17"/>
              <a:gd name="T5" fmla="*/ 348783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3" y="10"/>
                </a:lnTo>
                <a:lnTo>
                  <a:pt x="9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3" name="Line 396"/>
          <p:cNvSpPr>
            <a:spLocks noChangeShapeType="1"/>
          </p:cNvSpPr>
          <p:nvPr/>
        </p:nvSpPr>
        <p:spPr bwMode="auto">
          <a:xfrm flipV="1">
            <a:off x="4457700" y="3019425"/>
            <a:ext cx="1588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4" name="Freeform 397"/>
          <p:cNvSpPr>
            <a:spLocks/>
          </p:cNvSpPr>
          <p:nvPr/>
        </p:nvSpPr>
        <p:spPr bwMode="auto">
          <a:xfrm>
            <a:off x="4422775" y="2892425"/>
            <a:ext cx="247650" cy="193675"/>
          </a:xfrm>
          <a:custGeom>
            <a:avLst/>
            <a:gdLst>
              <a:gd name="T0" fmla="*/ 299897782 w 156"/>
              <a:gd name="T1" fmla="*/ 187545530 h 199"/>
              <a:gd name="T2" fmla="*/ 0 w 156"/>
              <a:gd name="T3" fmla="*/ 107980136 h 199"/>
              <a:gd name="T4" fmla="*/ 37801548 w 156"/>
              <a:gd name="T5" fmla="*/ 47359864 h 199"/>
              <a:gd name="T6" fmla="*/ 27720927 w 156"/>
              <a:gd name="T7" fmla="*/ 48306828 h 199"/>
              <a:gd name="T8" fmla="*/ 57962802 w 156"/>
              <a:gd name="T9" fmla="*/ 1893927 h 199"/>
              <a:gd name="T10" fmla="*/ 88206253 w 156"/>
              <a:gd name="T11" fmla="*/ 0 h 199"/>
              <a:gd name="T12" fmla="*/ 390624959 w 156"/>
              <a:gd name="T13" fmla="*/ 78617458 h 1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6"/>
              <a:gd name="T22" fmla="*/ 0 h 199"/>
              <a:gd name="T23" fmla="*/ 156 w 156"/>
              <a:gd name="T24" fmla="*/ 199 h 19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6" h="199">
                <a:moveTo>
                  <a:pt x="119" y="198"/>
                </a:moveTo>
                <a:lnTo>
                  <a:pt x="0" y="114"/>
                </a:lnTo>
                <a:lnTo>
                  <a:pt x="15" y="50"/>
                </a:lnTo>
                <a:lnTo>
                  <a:pt x="11" y="51"/>
                </a:lnTo>
                <a:lnTo>
                  <a:pt x="23" y="2"/>
                </a:lnTo>
                <a:lnTo>
                  <a:pt x="35" y="0"/>
                </a:lnTo>
                <a:lnTo>
                  <a:pt x="155" y="8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5" name="Line 398"/>
          <p:cNvSpPr>
            <a:spLocks noChangeShapeType="1"/>
          </p:cNvSpPr>
          <p:nvPr/>
        </p:nvSpPr>
        <p:spPr bwMode="auto">
          <a:xfrm flipV="1">
            <a:off x="4484688" y="3048000"/>
            <a:ext cx="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6" name="Freeform 399"/>
          <p:cNvSpPr>
            <a:spLocks/>
          </p:cNvSpPr>
          <p:nvPr/>
        </p:nvSpPr>
        <p:spPr bwMode="auto">
          <a:xfrm>
            <a:off x="4484688" y="3038475"/>
            <a:ext cx="26987" cy="17463"/>
          </a:xfrm>
          <a:custGeom>
            <a:avLst/>
            <a:gdLst>
              <a:gd name="T0" fmla="*/ 0 w 17"/>
              <a:gd name="T1" fmla="*/ 16883640 h 17"/>
              <a:gd name="T2" fmla="*/ 7559535 w 17"/>
              <a:gd name="T3" fmla="*/ 8441820 h 17"/>
              <a:gd name="T4" fmla="*/ 22680188 w 17"/>
              <a:gd name="T5" fmla="*/ 3165939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3" y="8"/>
                </a:lnTo>
                <a:lnTo>
                  <a:pt x="9" y="3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7" name="Line 400"/>
          <p:cNvSpPr>
            <a:spLocks noChangeShapeType="1"/>
          </p:cNvSpPr>
          <p:nvPr/>
        </p:nvSpPr>
        <p:spPr bwMode="auto">
          <a:xfrm flipV="1">
            <a:off x="4491038" y="3035300"/>
            <a:ext cx="3175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8" name="Freeform 401"/>
          <p:cNvSpPr>
            <a:spLocks/>
          </p:cNvSpPr>
          <p:nvPr/>
        </p:nvSpPr>
        <p:spPr bwMode="auto">
          <a:xfrm>
            <a:off x="4281488" y="3063875"/>
            <a:ext cx="190500" cy="106363"/>
          </a:xfrm>
          <a:custGeom>
            <a:avLst/>
            <a:gdLst>
              <a:gd name="T0" fmla="*/ 299899410 w 120"/>
              <a:gd name="T1" fmla="*/ 102837410 h 109"/>
              <a:gd name="T2" fmla="*/ 0 w 120"/>
              <a:gd name="T3" fmla="*/ 22852433 h 109"/>
              <a:gd name="T4" fmla="*/ 85685316 w 120"/>
              <a:gd name="T5" fmla="*/ 0 h 109"/>
              <a:gd name="T6" fmla="*/ 196572187 w 120"/>
              <a:gd name="T7" fmla="*/ 29518171 h 109"/>
              <a:gd name="T8" fmla="*/ 196572187 w 120"/>
              <a:gd name="T9" fmla="*/ 23804821 h 1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109"/>
              <a:gd name="T17" fmla="*/ 120 w 120"/>
              <a:gd name="T18" fmla="*/ 109 h 1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109">
                <a:moveTo>
                  <a:pt x="119" y="108"/>
                </a:moveTo>
                <a:lnTo>
                  <a:pt x="0" y="24"/>
                </a:lnTo>
                <a:lnTo>
                  <a:pt x="34" y="0"/>
                </a:lnTo>
                <a:lnTo>
                  <a:pt x="78" y="31"/>
                </a:lnTo>
                <a:lnTo>
                  <a:pt x="78" y="2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79" name="Freeform 402"/>
          <p:cNvSpPr>
            <a:spLocks/>
          </p:cNvSpPr>
          <p:nvPr/>
        </p:nvSpPr>
        <p:spPr bwMode="auto">
          <a:xfrm>
            <a:off x="4281488" y="3087688"/>
            <a:ext cx="190500" cy="93662"/>
          </a:xfrm>
          <a:custGeom>
            <a:avLst/>
            <a:gdLst>
              <a:gd name="T0" fmla="*/ 299899410 w 120"/>
              <a:gd name="T1" fmla="*/ 91370733 h 95"/>
              <a:gd name="T2" fmla="*/ 0 w 120"/>
              <a:gd name="T3" fmla="*/ 9720144 h 95"/>
              <a:gd name="T4" fmla="*/ 0 w 120"/>
              <a:gd name="T5" fmla="*/ 0 h 95"/>
              <a:gd name="T6" fmla="*/ 0 60000 65536"/>
              <a:gd name="T7" fmla="*/ 0 60000 65536"/>
              <a:gd name="T8" fmla="*/ 0 60000 65536"/>
              <a:gd name="T9" fmla="*/ 0 w 120"/>
              <a:gd name="T10" fmla="*/ 0 h 95"/>
              <a:gd name="T11" fmla="*/ 120 w 120"/>
              <a:gd name="T12" fmla="*/ 95 h 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" h="95">
                <a:moveTo>
                  <a:pt x="119" y="94"/>
                </a:moveTo>
                <a:lnTo>
                  <a:pt x="0" y="1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0" name="Freeform 403"/>
          <p:cNvSpPr>
            <a:spLocks/>
          </p:cNvSpPr>
          <p:nvPr/>
        </p:nvSpPr>
        <p:spPr bwMode="auto">
          <a:xfrm>
            <a:off x="4397375" y="3111500"/>
            <a:ext cx="26988" cy="15875"/>
          </a:xfrm>
          <a:custGeom>
            <a:avLst/>
            <a:gdLst>
              <a:gd name="T0" fmla="*/ 0 w 17"/>
              <a:gd name="T1" fmla="*/ 0 h 17"/>
              <a:gd name="T2" fmla="*/ 5040405 w 17"/>
              <a:gd name="T3" fmla="*/ 6104403 h 17"/>
              <a:gd name="T4" fmla="*/ 20161621 w 17"/>
              <a:gd name="T5" fmla="*/ 12208807 h 17"/>
              <a:gd name="T6" fmla="*/ 40323241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2" y="7"/>
                </a:lnTo>
                <a:lnTo>
                  <a:pt x="8" y="14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1" name="Freeform 404"/>
          <p:cNvSpPr>
            <a:spLocks/>
          </p:cNvSpPr>
          <p:nvPr/>
        </p:nvSpPr>
        <p:spPr bwMode="auto">
          <a:xfrm>
            <a:off x="4418013" y="3111500"/>
            <a:ext cx="26987" cy="15875"/>
          </a:xfrm>
          <a:custGeom>
            <a:avLst/>
            <a:gdLst>
              <a:gd name="T0" fmla="*/ 0 w 17"/>
              <a:gd name="T1" fmla="*/ 13952255 h 17"/>
              <a:gd name="T2" fmla="*/ 20160874 w 17"/>
              <a:gd name="T3" fmla="*/ 12208807 h 17"/>
              <a:gd name="T4" fmla="*/ 32760628 w 17"/>
              <a:gd name="T5" fmla="*/ 6104403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14"/>
                </a:lnTo>
                <a:lnTo>
                  <a:pt x="13" y="7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2" name="Freeform 405"/>
          <p:cNvSpPr>
            <a:spLocks/>
          </p:cNvSpPr>
          <p:nvPr/>
        </p:nvSpPr>
        <p:spPr bwMode="auto">
          <a:xfrm>
            <a:off x="4418013" y="3101975"/>
            <a:ext cx="26987" cy="17463"/>
          </a:xfrm>
          <a:custGeom>
            <a:avLst/>
            <a:gdLst>
              <a:gd name="T0" fmla="*/ 40321747 w 17"/>
              <a:gd name="T1" fmla="*/ 16883640 h 17"/>
              <a:gd name="T2" fmla="*/ 32760628 w 17"/>
              <a:gd name="T3" fmla="*/ 8441820 h 17"/>
              <a:gd name="T4" fmla="*/ 20160874 w 17"/>
              <a:gd name="T5" fmla="*/ 3165939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3" y="8"/>
                </a:lnTo>
                <a:lnTo>
                  <a:pt x="8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3" name="Freeform 406"/>
          <p:cNvSpPr>
            <a:spLocks/>
          </p:cNvSpPr>
          <p:nvPr/>
        </p:nvSpPr>
        <p:spPr bwMode="auto">
          <a:xfrm>
            <a:off x="4397375" y="3101975"/>
            <a:ext cx="26988" cy="17463"/>
          </a:xfrm>
          <a:custGeom>
            <a:avLst/>
            <a:gdLst>
              <a:gd name="T0" fmla="*/ 40323241 w 17"/>
              <a:gd name="T1" fmla="*/ 0 h 17"/>
              <a:gd name="T2" fmla="*/ 20161621 w 17"/>
              <a:gd name="T3" fmla="*/ 3165939 h 17"/>
              <a:gd name="T4" fmla="*/ 5040405 w 17"/>
              <a:gd name="T5" fmla="*/ 8441820 h 17"/>
              <a:gd name="T6" fmla="*/ 0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8" y="3"/>
                </a:lnTo>
                <a:lnTo>
                  <a:pt x="2" y="8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4" name="Freeform 407"/>
          <p:cNvSpPr>
            <a:spLocks/>
          </p:cNvSpPr>
          <p:nvPr/>
        </p:nvSpPr>
        <p:spPr bwMode="auto">
          <a:xfrm>
            <a:off x="4430713" y="3116263"/>
            <a:ext cx="26987" cy="15875"/>
          </a:xfrm>
          <a:custGeom>
            <a:avLst/>
            <a:gdLst>
              <a:gd name="T0" fmla="*/ 0 w 17"/>
              <a:gd name="T1" fmla="*/ 1744382 h 17"/>
              <a:gd name="T2" fmla="*/ 20160874 w 17"/>
              <a:gd name="T3" fmla="*/ 13952255 h 17"/>
              <a:gd name="T4" fmla="*/ 40321747 w 17"/>
              <a:gd name="T5" fmla="*/ 0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0" y="2"/>
                </a:moveTo>
                <a:lnTo>
                  <a:pt x="8" y="16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5" name="Freeform 408"/>
          <p:cNvSpPr>
            <a:spLocks/>
          </p:cNvSpPr>
          <p:nvPr/>
        </p:nvSpPr>
        <p:spPr bwMode="auto">
          <a:xfrm>
            <a:off x="4437063" y="3101975"/>
            <a:ext cx="26987" cy="17463"/>
          </a:xfrm>
          <a:custGeom>
            <a:avLst/>
            <a:gdLst>
              <a:gd name="T0" fmla="*/ 40321747 w 17"/>
              <a:gd name="T1" fmla="*/ 16883640 h 17"/>
              <a:gd name="T2" fmla="*/ 32760628 w 17"/>
              <a:gd name="T3" fmla="*/ 11607758 h 17"/>
              <a:gd name="T4" fmla="*/ 20160874 w 17"/>
              <a:gd name="T5" fmla="*/ 527588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3" y="11"/>
                </a:lnTo>
                <a:lnTo>
                  <a:pt x="8" y="5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6" name="Freeform 409"/>
          <p:cNvSpPr>
            <a:spLocks/>
          </p:cNvSpPr>
          <p:nvPr/>
        </p:nvSpPr>
        <p:spPr bwMode="auto">
          <a:xfrm>
            <a:off x="4405313" y="3094038"/>
            <a:ext cx="33337" cy="17462"/>
          </a:xfrm>
          <a:custGeom>
            <a:avLst/>
            <a:gdLst>
              <a:gd name="T0" fmla="*/ 50402363 w 21"/>
              <a:gd name="T1" fmla="*/ 16881646 h 17"/>
              <a:gd name="T2" fmla="*/ 35281658 w 21"/>
              <a:gd name="T3" fmla="*/ 10551156 h 17"/>
              <a:gd name="T4" fmla="*/ 17640035 w 21"/>
              <a:gd name="T5" fmla="*/ 4220668 h 17"/>
              <a:gd name="T6" fmla="*/ 0 w 21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21"/>
              <a:gd name="T13" fmla="*/ 0 h 17"/>
              <a:gd name="T14" fmla="*/ 21 w 21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" h="17">
                <a:moveTo>
                  <a:pt x="20" y="16"/>
                </a:moveTo>
                <a:lnTo>
                  <a:pt x="14" y="10"/>
                </a:lnTo>
                <a:lnTo>
                  <a:pt x="7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7" name="Freeform 410"/>
          <p:cNvSpPr>
            <a:spLocks/>
          </p:cNvSpPr>
          <p:nvPr/>
        </p:nvSpPr>
        <p:spPr bwMode="auto">
          <a:xfrm>
            <a:off x="4394200" y="3094038"/>
            <a:ext cx="26988" cy="17462"/>
          </a:xfrm>
          <a:custGeom>
            <a:avLst/>
            <a:gdLst>
              <a:gd name="T0" fmla="*/ 40323241 w 17"/>
              <a:gd name="T1" fmla="*/ 0 h 17"/>
              <a:gd name="T2" fmla="*/ 0 w 17"/>
              <a:gd name="T3" fmla="*/ 8440309 h 17"/>
              <a:gd name="T4" fmla="*/ 35282838 w 17"/>
              <a:gd name="T5" fmla="*/ 16881646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16" y="0"/>
                </a:moveTo>
                <a:lnTo>
                  <a:pt x="0" y="8"/>
                </a:lnTo>
                <a:lnTo>
                  <a:pt x="14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8" name="Line 411"/>
          <p:cNvSpPr>
            <a:spLocks noChangeShapeType="1"/>
          </p:cNvSpPr>
          <p:nvPr/>
        </p:nvSpPr>
        <p:spPr bwMode="auto">
          <a:xfrm flipH="1" flipV="1">
            <a:off x="4454525" y="3111500"/>
            <a:ext cx="71438" cy="301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89" name="Freeform 412"/>
          <p:cNvSpPr>
            <a:spLocks/>
          </p:cNvSpPr>
          <p:nvPr/>
        </p:nvSpPr>
        <p:spPr bwMode="auto">
          <a:xfrm>
            <a:off x="4437063" y="3097213"/>
            <a:ext cx="26987" cy="15875"/>
          </a:xfrm>
          <a:custGeom>
            <a:avLst/>
            <a:gdLst>
              <a:gd name="T0" fmla="*/ 40321747 w 17"/>
              <a:gd name="T1" fmla="*/ 13952255 h 17"/>
              <a:gd name="T2" fmla="*/ 32760628 w 17"/>
              <a:gd name="T3" fmla="*/ 8720044 h 17"/>
              <a:gd name="T4" fmla="*/ 20160874 w 17"/>
              <a:gd name="T5" fmla="*/ 348783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3" y="10"/>
                </a:lnTo>
                <a:lnTo>
                  <a:pt x="8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0" name="Freeform 413"/>
          <p:cNvSpPr>
            <a:spLocks/>
          </p:cNvSpPr>
          <p:nvPr/>
        </p:nvSpPr>
        <p:spPr bwMode="auto">
          <a:xfrm>
            <a:off x="4405313" y="3089275"/>
            <a:ext cx="33337" cy="17463"/>
          </a:xfrm>
          <a:custGeom>
            <a:avLst/>
            <a:gdLst>
              <a:gd name="T0" fmla="*/ 50402363 w 21"/>
              <a:gd name="T1" fmla="*/ 16883640 h 17"/>
              <a:gd name="T2" fmla="*/ 35281658 w 21"/>
              <a:gd name="T3" fmla="*/ 8441820 h 17"/>
              <a:gd name="T4" fmla="*/ 17640035 w 21"/>
              <a:gd name="T5" fmla="*/ 3165939 h 17"/>
              <a:gd name="T6" fmla="*/ 0 w 21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21"/>
              <a:gd name="T13" fmla="*/ 0 h 17"/>
              <a:gd name="T14" fmla="*/ 21 w 21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" h="17">
                <a:moveTo>
                  <a:pt x="20" y="16"/>
                </a:moveTo>
                <a:lnTo>
                  <a:pt x="14" y="8"/>
                </a:lnTo>
                <a:lnTo>
                  <a:pt x="7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1" name="Freeform 414"/>
          <p:cNvSpPr>
            <a:spLocks/>
          </p:cNvSpPr>
          <p:nvPr/>
        </p:nvSpPr>
        <p:spPr bwMode="auto">
          <a:xfrm>
            <a:off x="4337050" y="3027363"/>
            <a:ext cx="261938" cy="119062"/>
          </a:xfrm>
          <a:custGeom>
            <a:avLst/>
            <a:gdLst>
              <a:gd name="T0" fmla="*/ 108367729 w 165"/>
              <a:gd name="T1" fmla="*/ 59049873 h 122"/>
              <a:gd name="T2" fmla="*/ 0 w 165"/>
              <a:gd name="T3" fmla="*/ 30476944 h 122"/>
              <a:gd name="T4" fmla="*/ 115927416 w 165"/>
              <a:gd name="T5" fmla="*/ 0 h 122"/>
              <a:gd name="T6" fmla="*/ 413306360 w 165"/>
              <a:gd name="T7" fmla="*/ 79050347 h 122"/>
              <a:gd name="T8" fmla="*/ 297378994 w 165"/>
              <a:gd name="T9" fmla="*/ 110479780 h 122"/>
              <a:gd name="T10" fmla="*/ 297378994 w 165"/>
              <a:gd name="T11" fmla="*/ 115242258 h 122"/>
              <a:gd name="T12" fmla="*/ 186491899 w 165"/>
              <a:gd name="T13" fmla="*/ 85717818 h 122"/>
              <a:gd name="T14" fmla="*/ 186491899 w 165"/>
              <a:gd name="T15" fmla="*/ 80955339 h 1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5"/>
              <a:gd name="T25" fmla="*/ 0 h 122"/>
              <a:gd name="T26" fmla="*/ 165 w 165"/>
              <a:gd name="T27" fmla="*/ 122 h 1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5" h="122">
                <a:moveTo>
                  <a:pt x="43" y="62"/>
                </a:moveTo>
                <a:lnTo>
                  <a:pt x="0" y="32"/>
                </a:lnTo>
                <a:lnTo>
                  <a:pt x="46" y="0"/>
                </a:lnTo>
                <a:lnTo>
                  <a:pt x="164" y="83"/>
                </a:lnTo>
                <a:lnTo>
                  <a:pt x="118" y="116"/>
                </a:lnTo>
                <a:lnTo>
                  <a:pt x="118" y="121"/>
                </a:lnTo>
                <a:lnTo>
                  <a:pt x="74" y="90"/>
                </a:lnTo>
                <a:lnTo>
                  <a:pt x="74" y="8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2" name="Freeform 415"/>
          <p:cNvSpPr>
            <a:spLocks/>
          </p:cNvSpPr>
          <p:nvPr/>
        </p:nvSpPr>
        <p:spPr bwMode="auto">
          <a:xfrm>
            <a:off x="4437063" y="3025775"/>
            <a:ext cx="26987" cy="15875"/>
          </a:xfrm>
          <a:custGeom>
            <a:avLst/>
            <a:gdLst>
              <a:gd name="T0" fmla="*/ 0 w 17"/>
              <a:gd name="T1" fmla="*/ 0 h 17"/>
              <a:gd name="T2" fmla="*/ 0 w 17"/>
              <a:gd name="T3" fmla="*/ 6976594 h 17"/>
              <a:gd name="T4" fmla="*/ 20160874 w 17"/>
              <a:gd name="T5" fmla="*/ 10464425 h 17"/>
              <a:gd name="T6" fmla="*/ 40321747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0" y="8"/>
                </a:lnTo>
                <a:lnTo>
                  <a:pt x="8" y="12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3" name="Line 416"/>
          <p:cNvSpPr>
            <a:spLocks noChangeShapeType="1"/>
          </p:cNvSpPr>
          <p:nvPr/>
        </p:nvSpPr>
        <p:spPr bwMode="auto">
          <a:xfrm>
            <a:off x="4440238" y="3028950"/>
            <a:ext cx="144462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4" name="Freeform 417"/>
          <p:cNvSpPr>
            <a:spLocks/>
          </p:cNvSpPr>
          <p:nvPr/>
        </p:nvSpPr>
        <p:spPr bwMode="auto">
          <a:xfrm>
            <a:off x="4584700" y="3092450"/>
            <a:ext cx="26988" cy="15875"/>
          </a:xfrm>
          <a:custGeom>
            <a:avLst/>
            <a:gdLst>
              <a:gd name="T0" fmla="*/ 0 w 17"/>
              <a:gd name="T1" fmla="*/ 0 h 17"/>
              <a:gd name="T2" fmla="*/ 15121217 w 17"/>
              <a:gd name="T3" fmla="*/ 0 h 17"/>
              <a:gd name="T4" fmla="*/ 22682616 w 17"/>
              <a:gd name="T5" fmla="*/ 13952255 h 17"/>
              <a:gd name="T6" fmla="*/ 40323241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6" y="0"/>
                </a:lnTo>
                <a:lnTo>
                  <a:pt x="9" y="16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5" name="Freeform 418"/>
          <p:cNvSpPr>
            <a:spLocks/>
          </p:cNvSpPr>
          <p:nvPr/>
        </p:nvSpPr>
        <p:spPr bwMode="auto">
          <a:xfrm>
            <a:off x="4591050" y="3089275"/>
            <a:ext cx="26988" cy="17463"/>
          </a:xfrm>
          <a:custGeom>
            <a:avLst/>
            <a:gdLst>
              <a:gd name="T0" fmla="*/ 0 w 17"/>
              <a:gd name="T1" fmla="*/ 16883640 h 17"/>
              <a:gd name="T2" fmla="*/ 15121217 w 17"/>
              <a:gd name="T3" fmla="*/ 12662728 h 17"/>
              <a:gd name="T4" fmla="*/ 30242434 w 17"/>
              <a:gd name="T5" fmla="*/ 844182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6" y="12"/>
                </a:lnTo>
                <a:lnTo>
                  <a:pt x="12" y="8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6" name="Freeform 419"/>
          <p:cNvSpPr>
            <a:spLocks/>
          </p:cNvSpPr>
          <p:nvPr/>
        </p:nvSpPr>
        <p:spPr bwMode="auto">
          <a:xfrm>
            <a:off x="4592638" y="3082925"/>
            <a:ext cx="26987" cy="15875"/>
          </a:xfrm>
          <a:custGeom>
            <a:avLst/>
            <a:gdLst>
              <a:gd name="T0" fmla="*/ 40321747 w 17"/>
              <a:gd name="T1" fmla="*/ 13952255 h 17"/>
              <a:gd name="T2" fmla="*/ 30241314 w 17"/>
              <a:gd name="T3" fmla="*/ 9592235 h 17"/>
              <a:gd name="T4" fmla="*/ 20160874 w 17"/>
              <a:gd name="T5" fmla="*/ 348783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2" y="11"/>
                </a:lnTo>
                <a:lnTo>
                  <a:pt x="8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7" name="Line 420"/>
          <p:cNvSpPr>
            <a:spLocks noChangeShapeType="1"/>
          </p:cNvSpPr>
          <p:nvPr/>
        </p:nvSpPr>
        <p:spPr bwMode="auto">
          <a:xfrm flipH="1" flipV="1">
            <a:off x="4446588" y="3019425"/>
            <a:ext cx="146050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8" name="Freeform 421"/>
          <p:cNvSpPr>
            <a:spLocks/>
          </p:cNvSpPr>
          <p:nvPr/>
        </p:nvSpPr>
        <p:spPr bwMode="auto">
          <a:xfrm>
            <a:off x="4437063" y="3019425"/>
            <a:ext cx="26987" cy="17463"/>
          </a:xfrm>
          <a:custGeom>
            <a:avLst/>
            <a:gdLst>
              <a:gd name="T0" fmla="*/ 40321747 w 17"/>
              <a:gd name="T1" fmla="*/ 0 h 17"/>
              <a:gd name="T2" fmla="*/ 22680188 w 17"/>
              <a:gd name="T3" fmla="*/ 0 h 17"/>
              <a:gd name="T4" fmla="*/ 10080437 w 17"/>
              <a:gd name="T5" fmla="*/ 6330850 h 17"/>
              <a:gd name="T6" fmla="*/ 0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9" y="0"/>
                </a:lnTo>
                <a:lnTo>
                  <a:pt x="4" y="6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899" name="Line 422"/>
          <p:cNvSpPr>
            <a:spLocks noChangeShapeType="1"/>
          </p:cNvSpPr>
          <p:nvPr/>
        </p:nvSpPr>
        <p:spPr bwMode="auto">
          <a:xfrm flipV="1">
            <a:off x="4540250" y="3070225"/>
            <a:ext cx="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0" name="Freeform 423"/>
          <p:cNvSpPr>
            <a:spLocks/>
          </p:cNvSpPr>
          <p:nvPr/>
        </p:nvSpPr>
        <p:spPr bwMode="auto">
          <a:xfrm>
            <a:off x="4540250" y="3063875"/>
            <a:ext cx="26988" cy="17463"/>
          </a:xfrm>
          <a:custGeom>
            <a:avLst/>
            <a:gdLst>
              <a:gd name="T0" fmla="*/ 0 w 17"/>
              <a:gd name="T1" fmla="*/ 16883640 h 17"/>
              <a:gd name="T2" fmla="*/ 5040405 w 17"/>
              <a:gd name="T3" fmla="*/ 8441820 h 17"/>
              <a:gd name="T4" fmla="*/ 20161621 w 17"/>
              <a:gd name="T5" fmla="*/ 422091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2" y="8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1" name="Line 424"/>
          <p:cNvSpPr>
            <a:spLocks noChangeShapeType="1"/>
          </p:cNvSpPr>
          <p:nvPr/>
        </p:nvSpPr>
        <p:spPr bwMode="auto">
          <a:xfrm flipV="1">
            <a:off x="4548188" y="3059113"/>
            <a:ext cx="1587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2" name="Freeform 425"/>
          <p:cNvSpPr>
            <a:spLocks/>
          </p:cNvSpPr>
          <p:nvPr/>
        </p:nvSpPr>
        <p:spPr bwMode="auto">
          <a:xfrm>
            <a:off x="4611688" y="2973388"/>
            <a:ext cx="58737" cy="112712"/>
          </a:xfrm>
          <a:custGeom>
            <a:avLst/>
            <a:gdLst>
              <a:gd name="T0" fmla="*/ 0 w 37"/>
              <a:gd name="T1" fmla="*/ 108572751 h 116"/>
              <a:gd name="T2" fmla="*/ 20161076 w 37"/>
              <a:gd name="T3" fmla="*/ 104796900 h 116"/>
              <a:gd name="T4" fmla="*/ 90724840 w 37"/>
              <a:gd name="T5" fmla="*/ 0 h 116"/>
              <a:gd name="T6" fmla="*/ 57962307 w 37"/>
              <a:gd name="T7" fmla="*/ 1887926 h 116"/>
              <a:gd name="T8" fmla="*/ 27720690 w 37"/>
              <a:gd name="T9" fmla="*/ 48149403 h 116"/>
              <a:gd name="T10" fmla="*/ 37801225 w 37"/>
              <a:gd name="T11" fmla="*/ 47205926 h 116"/>
              <a:gd name="T12" fmla="*/ 0 w 37"/>
              <a:gd name="T13" fmla="*/ 108572751 h 1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7"/>
              <a:gd name="T22" fmla="*/ 0 h 116"/>
              <a:gd name="T23" fmla="*/ 37 w 37"/>
              <a:gd name="T24" fmla="*/ 116 h 1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7" h="116">
                <a:moveTo>
                  <a:pt x="0" y="115"/>
                </a:moveTo>
                <a:lnTo>
                  <a:pt x="8" y="111"/>
                </a:lnTo>
                <a:lnTo>
                  <a:pt x="36" y="0"/>
                </a:lnTo>
                <a:lnTo>
                  <a:pt x="23" y="2"/>
                </a:lnTo>
                <a:lnTo>
                  <a:pt x="11" y="51"/>
                </a:lnTo>
                <a:lnTo>
                  <a:pt x="15" y="50"/>
                </a:lnTo>
                <a:lnTo>
                  <a:pt x="0" y="11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3" name="Line 426"/>
          <p:cNvSpPr>
            <a:spLocks noChangeShapeType="1"/>
          </p:cNvSpPr>
          <p:nvPr/>
        </p:nvSpPr>
        <p:spPr bwMode="auto">
          <a:xfrm flipV="1">
            <a:off x="4573588" y="3086100"/>
            <a:ext cx="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4" name="Freeform 427"/>
          <p:cNvSpPr>
            <a:spLocks/>
          </p:cNvSpPr>
          <p:nvPr/>
        </p:nvSpPr>
        <p:spPr bwMode="auto">
          <a:xfrm>
            <a:off x="4573588" y="3078163"/>
            <a:ext cx="26987" cy="15875"/>
          </a:xfrm>
          <a:custGeom>
            <a:avLst/>
            <a:gdLst>
              <a:gd name="T0" fmla="*/ 0 w 17"/>
              <a:gd name="T1" fmla="*/ 13952255 h 17"/>
              <a:gd name="T2" fmla="*/ 5040218 w 17"/>
              <a:gd name="T3" fmla="*/ 8720044 h 17"/>
              <a:gd name="T4" fmla="*/ 20160874 w 17"/>
              <a:gd name="T5" fmla="*/ 348783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2" y="10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5" name="Line 428"/>
          <p:cNvSpPr>
            <a:spLocks noChangeShapeType="1"/>
          </p:cNvSpPr>
          <p:nvPr/>
        </p:nvSpPr>
        <p:spPr bwMode="auto">
          <a:xfrm flipV="1">
            <a:off x="4583113" y="3073400"/>
            <a:ext cx="1587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6" name="Freeform 429"/>
          <p:cNvSpPr>
            <a:spLocks/>
          </p:cNvSpPr>
          <p:nvPr/>
        </p:nvSpPr>
        <p:spPr bwMode="auto">
          <a:xfrm>
            <a:off x="4589463" y="3087688"/>
            <a:ext cx="33337" cy="19050"/>
          </a:xfrm>
          <a:custGeom>
            <a:avLst/>
            <a:gdLst>
              <a:gd name="T0" fmla="*/ 0 w 21"/>
              <a:gd name="T1" fmla="*/ 18094493 h 19"/>
              <a:gd name="T2" fmla="*/ 0 w 21"/>
              <a:gd name="T3" fmla="*/ 12063662 h 19"/>
              <a:gd name="T4" fmla="*/ 45362128 w 21"/>
              <a:gd name="T5" fmla="*/ 0 h 19"/>
              <a:gd name="T6" fmla="*/ 45362128 w 21"/>
              <a:gd name="T7" fmla="*/ 16084213 h 19"/>
              <a:gd name="T8" fmla="*/ 50402363 w 21"/>
              <a:gd name="T9" fmla="*/ 17089856 h 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"/>
              <a:gd name="T16" fmla="*/ 0 h 19"/>
              <a:gd name="T17" fmla="*/ 21 w 21"/>
              <a:gd name="T18" fmla="*/ 19 h 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" h="19">
                <a:moveTo>
                  <a:pt x="0" y="18"/>
                </a:moveTo>
                <a:lnTo>
                  <a:pt x="0" y="12"/>
                </a:lnTo>
                <a:lnTo>
                  <a:pt x="18" y="0"/>
                </a:lnTo>
                <a:lnTo>
                  <a:pt x="18" y="16"/>
                </a:lnTo>
                <a:lnTo>
                  <a:pt x="20" y="17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7" name="Freeform 430"/>
          <p:cNvSpPr>
            <a:spLocks/>
          </p:cNvSpPr>
          <p:nvPr/>
        </p:nvSpPr>
        <p:spPr bwMode="auto">
          <a:xfrm>
            <a:off x="4594225" y="3103563"/>
            <a:ext cx="26988" cy="15875"/>
          </a:xfrm>
          <a:custGeom>
            <a:avLst/>
            <a:gdLst>
              <a:gd name="T0" fmla="*/ 0 w 17"/>
              <a:gd name="T1" fmla="*/ 13952255 h 17"/>
              <a:gd name="T2" fmla="*/ 10080810 w 17"/>
              <a:gd name="T3" fmla="*/ 7847853 h 17"/>
              <a:gd name="T4" fmla="*/ 20161621 w 17"/>
              <a:gd name="T5" fmla="*/ 5232213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4" y="9"/>
                </a:lnTo>
                <a:lnTo>
                  <a:pt x="8" y="6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8" name="Freeform 431"/>
          <p:cNvSpPr>
            <a:spLocks/>
          </p:cNvSpPr>
          <p:nvPr/>
        </p:nvSpPr>
        <p:spPr bwMode="auto">
          <a:xfrm>
            <a:off x="4470400" y="3108325"/>
            <a:ext cx="128588" cy="73025"/>
          </a:xfrm>
          <a:custGeom>
            <a:avLst/>
            <a:gdLst>
              <a:gd name="T0" fmla="*/ 201613258 w 81"/>
              <a:gd name="T1" fmla="*/ 0 h 74"/>
              <a:gd name="T2" fmla="*/ 201613258 w 81"/>
              <a:gd name="T3" fmla="*/ 15580967 h 74"/>
              <a:gd name="T4" fmla="*/ 0 w 81"/>
              <a:gd name="T5" fmla="*/ 71088852 h 74"/>
              <a:gd name="T6" fmla="*/ 0 w 81"/>
              <a:gd name="T7" fmla="*/ 60376863 h 74"/>
              <a:gd name="T8" fmla="*/ 115927644 w 81"/>
              <a:gd name="T9" fmla="*/ 29214930 h 74"/>
              <a:gd name="T10" fmla="*/ 115927644 w 81"/>
              <a:gd name="T11" fmla="*/ 38952916 h 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1"/>
              <a:gd name="T19" fmla="*/ 0 h 74"/>
              <a:gd name="T20" fmla="*/ 81 w 81"/>
              <a:gd name="T21" fmla="*/ 74 h 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1" h="74">
                <a:moveTo>
                  <a:pt x="80" y="0"/>
                </a:moveTo>
                <a:lnTo>
                  <a:pt x="80" y="16"/>
                </a:lnTo>
                <a:lnTo>
                  <a:pt x="0" y="73"/>
                </a:lnTo>
                <a:lnTo>
                  <a:pt x="0" y="62"/>
                </a:lnTo>
                <a:lnTo>
                  <a:pt x="46" y="30"/>
                </a:lnTo>
                <a:lnTo>
                  <a:pt x="46" y="4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09" name="Line 432"/>
          <p:cNvSpPr>
            <a:spLocks noChangeShapeType="1"/>
          </p:cNvSpPr>
          <p:nvPr/>
        </p:nvSpPr>
        <p:spPr bwMode="auto">
          <a:xfrm flipH="1" flipV="1">
            <a:off x="4605338" y="3095625"/>
            <a:ext cx="9525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0" name="Freeform 433"/>
          <p:cNvSpPr>
            <a:spLocks/>
          </p:cNvSpPr>
          <p:nvPr/>
        </p:nvSpPr>
        <p:spPr bwMode="auto">
          <a:xfrm>
            <a:off x="4603750" y="3095625"/>
            <a:ext cx="26988" cy="1588"/>
          </a:xfrm>
          <a:custGeom>
            <a:avLst/>
            <a:gdLst>
              <a:gd name="T0" fmla="*/ 40323241 w 17"/>
              <a:gd name="T1" fmla="*/ 0 h 1"/>
              <a:gd name="T2" fmla="*/ 40323241 w 17"/>
              <a:gd name="T3" fmla="*/ 0 h 1"/>
              <a:gd name="T4" fmla="*/ 0 w 17"/>
              <a:gd name="T5" fmla="*/ 0 h 1"/>
              <a:gd name="T6" fmla="*/ 0 w 17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"/>
              <a:gd name="T14" fmla="*/ 17 w 17"/>
              <a:gd name="T15" fmla="*/ 1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">
                <a:moveTo>
                  <a:pt x="16" y="0"/>
                </a:moveTo>
                <a:lnTo>
                  <a:pt x="16" y="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1" name="Freeform 434"/>
          <p:cNvSpPr>
            <a:spLocks/>
          </p:cNvSpPr>
          <p:nvPr/>
        </p:nvSpPr>
        <p:spPr bwMode="auto">
          <a:xfrm>
            <a:off x="4600575" y="3095625"/>
            <a:ext cx="26988" cy="17463"/>
          </a:xfrm>
          <a:custGeom>
            <a:avLst/>
            <a:gdLst>
              <a:gd name="T0" fmla="*/ 40323241 w 17"/>
              <a:gd name="T1" fmla="*/ 0 h 17"/>
              <a:gd name="T2" fmla="*/ 20161621 w 17"/>
              <a:gd name="T3" fmla="*/ 4220910 h 17"/>
              <a:gd name="T4" fmla="*/ 0 w 17"/>
              <a:gd name="T5" fmla="*/ 8441820 h 17"/>
              <a:gd name="T6" fmla="*/ 0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8" y="4"/>
                </a:lnTo>
                <a:lnTo>
                  <a:pt x="0" y="8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2" name="Freeform 435"/>
          <p:cNvSpPr>
            <a:spLocks/>
          </p:cNvSpPr>
          <p:nvPr/>
        </p:nvSpPr>
        <p:spPr bwMode="auto">
          <a:xfrm>
            <a:off x="4600575" y="3100388"/>
            <a:ext cx="26988" cy="15875"/>
          </a:xfrm>
          <a:custGeom>
            <a:avLst/>
            <a:gdLst>
              <a:gd name="T0" fmla="*/ 0 w 17"/>
              <a:gd name="T1" fmla="*/ 0 h 17"/>
              <a:gd name="T2" fmla="*/ 0 w 17"/>
              <a:gd name="T3" fmla="*/ 5232213 h 17"/>
              <a:gd name="T4" fmla="*/ 40323241 w 17"/>
              <a:gd name="T5" fmla="*/ 13952255 h 17"/>
              <a:gd name="T6" fmla="*/ 40323241 w 17"/>
              <a:gd name="T7" fmla="*/ 7847853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0" y="6"/>
                </a:lnTo>
                <a:lnTo>
                  <a:pt x="16" y="16"/>
                </a:lnTo>
                <a:lnTo>
                  <a:pt x="16" y="9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3" name="Freeform 436"/>
          <p:cNvSpPr>
            <a:spLocks/>
          </p:cNvSpPr>
          <p:nvPr/>
        </p:nvSpPr>
        <p:spPr bwMode="auto">
          <a:xfrm>
            <a:off x="4608513" y="3100388"/>
            <a:ext cx="26987" cy="15875"/>
          </a:xfrm>
          <a:custGeom>
            <a:avLst/>
            <a:gdLst>
              <a:gd name="T0" fmla="*/ 0 w 17"/>
              <a:gd name="T1" fmla="*/ 13952255 h 17"/>
              <a:gd name="T2" fmla="*/ 20160874 w 17"/>
              <a:gd name="T3" fmla="*/ 6976594 h 17"/>
              <a:gd name="T4" fmla="*/ 20160874 w 17"/>
              <a:gd name="T5" fmla="*/ 348783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8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4" name="Freeform 437"/>
          <p:cNvSpPr>
            <a:spLocks/>
          </p:cNvSpPr>
          <p:nvPr/>
        </p:nvSpPr>
        <p:spPr bwMode="auto">
          <a:xfrm>
            <a:off x="4611688" y="3100388"/>
            <a:ext cx="26987" cy="15875"/>
          </a:xfrm>
          <a:custGeom>
            <a:avLst/>
            <a:gdLst>
              <a:gd name="T0" fmla="*/ 0 w 17"/>
              <a:gd name="T1" fmla="*/ 0 h 17"/>
              <a:gd name="T2" fmla="*/ 20160874 w 17"/>
              <a:gd name="T3" fmla="*/ 0 h 17"/>
              <a:gd name="T4" fmla="*/ 40321747 w 17"/>
              <a:gd name="T5" fmla="*/ 0 h 17"/>
              <a:gd name="T6" fmla="*/ 40321747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5" name="Line 438"/>
          <p:cNvSpPr>
            <a:spLocks noChangeShapeType="1"/>
          </p:cNvSpPr>
          <p:nvPr/>
        </p:nvSpPr>
        <p:spPr bwMode="auto">
          <a:xfrm>
            <a:off x="4614863" y="3100388"/>
            <a:ext cx="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6" name="Freeform 439"/>
          <p:cNvSpPr>
            <a:spLocks/>
          </p:cNvSpPr>
          <p:nvPr/>
        </p:nvSpPr>
        <p:spPr bwMode="auto">
          <a:xfrm>
            <a:off x="4614863" y="3105150"/>
            <a:ext cx="26987" cy="15875"/>
          </a:xfrm>
          <a:custGeom>
            <a:avLst/>
            <a:gdLst>
              <a:gd name="T0" fmla="*/ 0 w 17"/>
              <a:gd name="T1" fmla="*/ 0 h 17"/>
              <a:gd name="T2" fmla="*/ 20160874 w 17"/>
              <a:gd name="T3" fmla="*/ 0 h 17"/>
              <a:gd name="T4" fmla="*/ 32760628 w 17"/>
              <a:gd name="T5" fmla="*/ 3487830 h 17"/>
              <a:gd name="T6" fmla="*/ 40321747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8" y="0"/>
                </a:lnTo>
                <a:lnTo>
                  <a:pt x="13" y="4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7" name="Freeform 440"/>
          <p:cNvSpPr>
            <a:spLocks/>
          </p:cNvSpPr>
          <p:nvPr/>
        </p:nvSpPr>
        <p:spPr bwMode="auto">
          <a:xfrm>
            <a:off x="4611688" y="3108325"/>
            <a:ext cx="26987" cy="17463"/>
          </a:xfrm>
          <a:custGeom>
            <a:avLst/>
            <a:gdLst>
              <a:gd name="T0" fmla="*/ 40321747 w 17"/>
              <a:gd name="T1" fmla="*/ 0 h 17"/>
              <a:gd name="T2" fmla="*/ 35281530 w 17"/>
              <a:gd name="T3" fmla="*/ 6330850 h 17"/>
              <a:gd name="T4" fmla="*/ 20160874 w 17"/>
              <a:gd name="T5" fmla="*/ 11607758 h 17"/>
              <a:gd name="T6" fmla="*/ 0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4" y="6"/>
                </a:lnTo>
                <a:lnTo>
                  <a:pt x="8" y="11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8" name="Freeform 441"/>
          <p:cNvSpPr>
            <a:spLocks/>
          </p:cNvSpPr>
          <p:nvPr/>
        </p:nvSpPr>
        <p:spPr bwMode="auto">
          <a:xfrm>
            <a:off x="4600575" y="3119438"/>
            <a:ext cx="26988" cy="15875"/>
          </a:xfrm>
          <a:custGeom>
            <a:avLst/>
            <a:gdLst>
              <a:gd name="T0" fmla="*/ 40323241 w 17"/>
              <a:gd name="T1" fmla="*/ 8720044 h 17"/>
              <a:gd name="T2" fmla="*/ 22682616 w 17"/>
              <a:gd name="T3" fmla="*/ 13952255 h 17"/>
              <a:gd name="T4" fmla="*/ 5040405 w 17"/>
              <a:gd name="T5" fmla="*/ 8720044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0"/>
                </a:moveTo>
                <a:lnTo>
                  <a:pt x="9" y="16"/>
                </a:lnTo>
                <a:lnTo>
                  <a:pt x="2" y="1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19" name="Freeform 442"/>
          <p:cNvSpPr>
            <a:spLocks/>
          </p:cNvSpPr>
          <p:nvPr/>
        </p:nvSpPr>
        <p:spPr bwMode="auto">
          <a:xfrm>
            <a:off x="4600575" y="3106738"/>
            <a:ext cx="26988" cy="17462"/>
          </a:xfrm>
          <a:custGeom>
            <a:avLst/>
            <a:gdLst>
              <a:gd name="T0" fmla="*/ 0 w 17"/>
              <a:gd name="T1" fmla="*/ 16881646 h 17"/>
              <a:gd name="T2" fmla="*/ 7561402 w 17"/>
              <a:gd name="T3" fmla="*/ 10551156 h 17"/>
              <a:gd name="T4" fmla="*/ 22682616 w 17"/>
              <a:gd name="T5" fmla="*/ 5275578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3" y="10"/>
                </a:lnTo>
                <a:lnTo>
                  <a:pt x="9" y="5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0" name="Freeform 443"/>
          <p:cNvSpPr>
            <a:spLocks/>
          </p:cNvSpPr>
          <p:nvPr/>
        </p:nvSpPr>
        <p:spPr bwMode="auto">
          <a:xfrm>
            <a:off x="4452938" y="2922588"/>
            <a:ext cx="174625" cy="134937"/>
          </a:xfrm>
          <a:custGeom>
            <a:avLst/>
            <a:gdLst>
              <a:gd name="T0" fmla="*/ 0 w 110"/>
              <a:gd name="T1" fmla="*/ 69737189 h 139"/>
              <a:gd name="T2" fmla="*/ 45362812 w 110"/>
              <a:gd name="T3" fmla="*/ 0 h 139"/>
              <a:gd name="T4" fmla="*/ 274697848 w 110"/>
              <a:gd name="T5" fmla="*/ 58428681 h 139"/>
              <a:gd name="T6" fmla="*/ 224294737 w 110"/>
              <a:gd name="T7" fmla="*/ 130050148 h 139"/>
              <a:gd name="T8" fmla="*/ 0 w 110"/>
              <a:gd name="T9" fmla="*/ 69737189 h 1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"/>
              <a:gd name="T16" fmla="*/ 0 h 139"/>
              <a:gd name="T17" fmla="*/ 110 w 110"/>
              <a:gd name="T18" fmla="*/ 139 h 1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" h="139">
                <a:moveTo>
                  <a:pt x="0" y="74"/>
                </a:moveTo>
                <a:lnTo>
                  <a:pt x="18" y="0"/>
                </a:lnTo>
                <a:lnTo>
                  <a:pt x="109" y="62"/>
                </a:lnTo>
                <a:lnTo>
                  <a:pt x="89" y="138"/>
                </a:lnTo>
                <a:lnTo>
                  <a:pt x="0" y="7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1" name="Freeform 444"/>
          <p:cNvSpPr>
            <a:spLocks/>
          </p:cNvSpPr>
          <p:nvPr/>
        </p:nvSpPr>
        <p:spPr bwMode="auto">
          <a:xfrm>
            <a:off x="4362450" y="3114675"/>
            <a:ext cx="26988" cy="17463"/>
          </a:xfrm>
          <a:custGeom>
            <a:avLst/>
            <a:gdLst>
              <a:gd name="T0" fmla="*/ 0 w 17"/>
              <a:gd name="T1" fmla="*/ 16883640 h 17"/>
              <a:gd name="T2" fmla="*/ 20161621 w 17"/>
              <a:gd name="T3" fmla="*/ 0 h 17"/>
              <a:gd name="T4" fmla="*/ 40323241 w 17"/>
              <a:gd name="T5" fmla="*/ 16883640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0" y="16"/>
                </a:moveTo>
                <a:lnTo>
                  <a:pt x="8" y="0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2" name="Freeform 445"/>
          <p:cNvSpPr>
            <a:spLocks/>
          </p:cNvSpPr>
          <p:nvPr/>
        </p:nvSpPr>
        <p:spPr bwMode="auto">
          <a:xfrm>
            <a:off x="4378325" y="3119438"/>
            <a:ext cx="26988" cy="15875"/>
          </a:xfrm>
          <a:custGeom>
            <a:avLst/>
            <a:gdLst>
              <a:gd name="T0" fmla="*/ 0 w 17"/>
              <a:gd name="T1" fmla="*/ 0 h 17"/>
              <a:gd name="T2" fmla="*/ 5040405 w 17"/>
              <a:gd name="T3" fmla="*/ 4360022 h 17"/>
              <a:gd name="T4" fmla="*/ 20161621 w 17"/>
              <a:gd name="T5" fmla="*/ 8720044 h 17"/>
              <a:gd name="T6" fmla="*/ 40323241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2" y="5"/>
                </a:lnTo>
                <a:lnTo>
                  <a:pt x="8" y="10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3" name="Freeform 446"/>
          <p:cNvSpPr>
            <a:spLocks/>
          </p:cNvSpPr>
          <p:nvPr/>
        </p:nvSpPr>
        <p:spPr bwMode="auto">
          <a:xfrm>
            <a:off x="4387850" y="3124200"/>
            <a:ext cx="26988" cy="15875"/>
          </a:xfrm>
          <a:custGeom>
            <a:avLst/>
            <a:gdLst>
              <a:gd name="T0" fmla="*/ 0 w 17"/>
              <a:gd name="T1" fmla="*/ 0 h 17"/>
              <a:gd name="T2" fmla="*/ 12601806 w 17"/>
              <a:gd name="T3" fmla="*/ 6976594 h 17"/>
              <a:gd name="T4" fmla="*/ 25202024 w 17"/>
              <a:gd name="T5" fmla="*/ 10464425 h 17"/>
              <a:gd name="T6" fmla="*/ 40323241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5" y="8"/>
                </a:lnTo>
                <a:lnTo>
                  <a:pt x="10" y="12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4" name="Freeform 447"/>
          <p:cNvSpPr>
            <a:spLocks/>
          </p:cNvSpPr>
          <p:nvPr/>
        </p:nvSpPr>
        <p:spPr bwMode="auto">
          <a:xfrm>
            <a:off x="4400550" y="3127375"/>
            <a:ext cx="26988" cy="17463"/>
          </a:xfrm>
          <a:custGeom>
            <a:avLst/>
            <a:gdLst>
              <a:gd name="T0" fmla="*/ 0 w 17"/>
              <a:gd name="T1" fmla="*/ 0 h 17"/>
              <a:gd name="T2" fmla="*/ 40323241 w 17"/>
              <a:gd name="T3" fmla="*/ 9496790 h 17"/>
              <a:gd name="T4" fmla="*/ 0 w 17"/>
              <a:gd name="T5" fmla="*/ 16883640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0" y="0"/>
                </a:moveTo>
                <a:lnTo>
                  <a:pt x="16" y="9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5" name="Freeform 448"/>
          <p:cNvSpPr>
            <a:spLocks/>
          </p:cNvSpPr>
          <p:nvPr/>
        </p:nvSpPr>
        <p:spPr bwMode="auto">
          <a:xfrm>
            <a:off x="4378325" y="3127375"/>
            <a:ext cx="26988" cy="17463"/>
          </a:xfrm>
          <a:custGeom>
            <a:avLst/>
            <a:gdLst>
              <a:gd name="T0" fmla="*/ 40323241 w 17"/>
              <a:gd name="T1" fmla="*/ 16883640 h 17"/>
              <a:gd name="T2" fmla="*/ 25202024 w 17"/>
              <a:gd name="T3" fmla="*/ 13717698 h 17"/>
              <a:gd name="T4" fmla="*/ 12601806 w 17"/>
              <a:gd name="T5" fmla="*/ 633085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0" y="13"/>
                </a:lnTo>
                <a:lnTo>
                  <a:pt x="5" y="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6" name="Freeform 449"/>
          <p:cNvSpPr>
            <a:spLocks/>
          </p:cNvSpPr>
          <p:nvPr/>
        </p:nvSpPr>
        <p:spPr bwMode="auto">
          <a:xfrm>
            <a:off x="4362450" y="3119438"/>
            <a:ext cx="26988" cy="15875"/>
          </a:xfrm>
          <a:custGeom>
            <a:avLst/>
            <a:gdLst>
              <a:gd name="T0" fmla="*/ 40323241 w 17"/>
              <a:gd name="T1" fmla="*/ 13952255 h 17"/>
              <a:gd name="T2" fmla="*/ 20161621 w 17"/>
              <a:gd name="T3" fmla="*/ 9592235 h 17"/>
              <a:gd name="T4" fmla="*/ 7561402 w 17"/>
              <a:gd name="T5" fmla="*/ 348783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8" y="11"/>
                </a:lnTo>
                <a:lnTo>
                  <a:pt x="3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7" name="Freeform 450"/>
          <p:cNvSpPr>
            <a:spLocks/>
          </p:cNvSpPr>
          <p:nvPr/>
        </p:nvSpPr>
        <p:spPr bwMode="auto">
          <a:xfrm>
            <a:off x="4406900" y="3106738"/>
            <a:ext cx="26988" cy="15875"/>
          </a:xfrm>
          <a:custGeom>
            <a:avLst/>
            <a:gdLst>
              <a:gd name="T0" fmla="*/ 0 w 17"/>
              <a:gd name="T1" fmla="*/ 13952255 h 17"/>
              <a:gd name="T2" fmla="*/ 5040405 w 17"/>
              <a:gd name="T3" fmla="*/ 7847853 h 17"/>
              <a:gd name="T4" fmla="*/ 15121217 w 17"/>
              <a:gd name="T5" fmla="*/ 2615639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2" y="9"/>
                </a:lnTo>
                <a:lnTo>
                  <a:pt x="6" y="3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8" name="Freeform 451"/>
          <p:cNvSpPr>
            <a:spLocks/>
          </p:cNvSpPr>
          <p:nvPr/>
        </p:nvSpPr>
        <p:spPr bwMode="auto">
          <a:xfrm>
            <a:off x="4418013" y="3106738"/>
            <a:ext cx="26987" cy="15875"/>
          </a:xfrm>
          <a:custGeom>
            <a:avLst/>
            <a:gdLst>
              <a:gd name="T0" fmla="*/ 0 w 17"/>
              <a:gd name="T1" fmla="*/ 0 h 17"/>
              <a:gd name="T2" fmla="*/ 20160874 w 17"/>
              <a:gd name="T3" fmla="*/ 2615639 h 17"/>
              <a:gd name="T4" fmla="*/ 40321747 w 17"/>
              <a:gd name="T5" fmla="*/ 7847853 h 17"/>
              <a:gd name="T6" fmla="*/ 40321747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8" y="3"/>
                </a:lnTo>
                <a:lnTo>
                  <a:pt x="16" y="9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29" name="Freeform 452"/>
          <p:cNvSpPr>
            <a:spLocks/>
          </p:cNvSpPr>
          <p:nvPr/>
        </p:nvSpPr>
        <p:spPr bwMode="auto">
          <a:xfrm>
            <a:off x="4418013" y="3111500"/>
            <a:ext cx="26987" cy="15875"/>
          </a:xfrm>
          <a:custGeom>
            <a:avLst/>
            <a:gdLst>
              <a:gd name="T0" fmla="*/ 40321747 w 17"/>
              <a:gd name="T1" fmla="*/ 0 h 17"/>
              <a:gd name="T2" fmla="*/ 40321747 w 17"/>
              <a:gd name="T3" fmla="*/ 5232213 h 17"/>
              <a:gd name="T4" fmla="*/ 20160874 w 17"/>
              <a:gd name="T5" fmla="*/ 10464425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6" y="6"/>
                </a:lnTo>
                <a:lnTo>
                  <a:pt x="8" y="12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0" name="Freeform 453"/>
          <p:cNvSpPr>
            <a:spLocks/>
          </p:cNvSpPr>
          <p:nvPr/>
        </p:nvSpPr>
        <p:spPr bwMode="auto">
          <a:xfrm>
            <a:off x="4406900" y="3111500"/>
            <a:ext cx="26988" cy="15875"/>
          </a:xfrm>
          <a:custGeom>
            <a:avLst/>
            <a:gdLst>
              <a:gd name="T0" fmla="*/ 40323241 w 17"/>
              <a:gd name="T1" fmla="*/ 13952255 h 17"/>
              <a:gd name="T2" fmla="*/ 15121217 w 17"/>
              <a:gd name="T3" fmla="*/ 10464425 h 17"/>
              <a:gd name="T4" fmla="*/ 5040405 w 17"/>
              <a:gd name="T5" fmla="*/ 5232213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6" y="12"/>
                </a:lnTo>
                <a:lnTo>
                  <a:pt x="2" y="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1" name="Freeform 454"/>
          <p:cNvSpPr>
            <a:spLocks/>
          </p:cNvSpPr>
          <p:nvPr/>
        </p:nvSpPr>
        <p:spPr bwMode="auto">
          <a:xfrm>
            <a:off x="4348163" y="3033713"/>
            <a:ext cx="239712" cy="103187"/>
          </a:xfrm>
          <a:custGeom>
            <a:avLst/>
            <a:gdLst>
              <a:gd name="T0" fmla="*/ 0 w 151"/>
              <a:gd name="T1" fmla="*/ 25109820 h 105"/>
              <a:gd name="T2" fmla="*/ 17640262 w 151"/>
              <a:gd name="T3" fmla="*/ 20280670 h 105"/>
              <a:gd name="T4" fmla="*/ 37801468 w 151"/>
              <a:gd name="T5" fmla="*/ 15452498 h 105"/>
              <a:gd name="T6" fmla="*/ 57962680 w 151"/>
              <a:gd name="T7" fmla="*/ 9657321 h 105"/>
              <a:gd name="T8" fmla="*/ 78123880 w 151"/>
              <a:gd name="T9" fmla="*/ 4829152 h 105"/>
              <a:gd name="T10" fmla="*/ 95765724 w 151"/>
              <a:gd name="T11" fmla="*/ 0 h 105"/>
              <a:gd name="T12" fmla="*/ 378022595 w 151"/>
              <a:gd name="T13" fmla="*/ 74363440 h 105"/>
              <a:gd name="T14" fmla="*/ 357861396 w 151"/>
              <a:gd name="T15" fmla="*/ 79192591 h 105"/>
              <a:gd name="T16" fmla="*/ 337700196 w 151"/>
              <a:gd name="T17" fmla="*/ 84021741 h 105"/>
              <a:gd name="T18" fmla="*/ 320058352 w 151"/>
              <a:gd name="T19" fmla="*/ 89815935 h 105"/>
              <a:gd name="T20" fmla="*/ 299897152 w 151"/>
              <a:gd name="T21" fmla="*/ 94645085 h 105"/>
              <a:gd name="T22" fmla="*/ 282256896 w 151"/>
              <a:gd name="T23" fmla="*/ 100439279 h 105"/>
              <a:gd name="T24" fmla="*/ 0 w 151"/>
              <a:gd name="T25" fmla="*/ 25109820 h 1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51"/>
              <a:gd name="T40" fmla="*/ 0 h 105"/>
              <a:gd name="T41" fmla="*/ 151 w 151"/>
              <a:gd name="T42" fmla="*/ 105 h 10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51" h="105">
                <a:moveTo>
                  <a:pt x="0" y="26"/>
                </a:moveTo>
                <a:lnTo>
                  <a:pt x="7" y="21"/>
                </a:lnTo>
                <a:lnTo>
                  <a:pt x="15" y="16"/>
                </a:lnTo>
                <a:lnTo>
                  <a:pt x="23" y="10"/>
                </a:lnTo>
                <a:lnTo>
                  <a:pt x="31" y="5"/>
                </a:lnTo>
                <a:lnTo>
                  <a:pt x="38" y="0"/>
                </a:lnTo>
                <a:lnTo>
                  <a:pt x="150" y="77"/>
                </a:lnTo>
                <a:lnTo>
                  <a:pt x="142" y="82"/>
                </a:lnTo>
                <a:lnTo>
                  <a:pt x="134" y="87"/>
                </a:lnTo>
                <a:lnTo>
                  <a:pt x="127" y="93"/>
                </a:lnTo>
                <a:lnTo>
                  <a:pt x="119" y="98"/>
                </a:lnTo>
                <a:lnTo>
                  <a:pt x="112" y="104"/>
                </a:lnTo>
                <a:lnTo>
                  <a:pt x="0" y="2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2" name="Line 455"/>
          <p:cNvSpPr>
            <a:spLocks noChangeShapeType="1"/>
          </p:cNvSpPr>
          <p:nvPr/>
        </p:nvSpPr>
        <p:spPr bwMode="auto">
          <a:xfrm flipV="1">
            <a:off x="4530725" y="314801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3" name="Line 456"/>
          <p:cNvSpPr>
            <a:spLocks noChangeShapeType="1"/>
          </p:cNvSpPr>
          <p:nvPr/>
        </p:nvSpPr>
        <p:spPr bwMode="auto">
          <a:xfrm flipV="1">
            <a:off x="4537075" y="3146425"/>
            <a:ext cx="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4" name="Line 457"/>
          <p:cNvSpPr>
            <a:spLocks noChangeShapeType="1"/>
          </p:cNvSpPr>
          <p:nvPr/>
        </p:nvSpPr>
        <p:spPr bwMode="auto">
          <a:xfrm flipV="1">
            <a:off x="4525963" y="3151188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5" name="Line 458"/>
          <p:cNvSpPr>
            <a:spLocks noChangeShapeType="1"/>
          </p:cNvSpPr>
          <p:nvPr/>
        </p:nvSpPr>
        <p:spPr bwMode="auto">
          <a:xfrm>
            <a:off x="4459288" y="2895600"/>
            <a:ext cx="188912" cy="809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6" name="Line 459"/>
          <p:cNvSpPr>
            <a:spLocks noChangeShapeType="1"/>
          </p:cNvSpPr>
          <p:nvPr/>
        </p:nvSpPr>
        <p:spPr bwMode="auto">
          <a:xfrm flipV="1">
            <a:off x="4446588" y="2898775"/>
            <a:ext cx="19050" cy="428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7" name="Line 460"/>
          <p:cNvSpPr>
            <a:spLocks noChangeShapeType="1"/>
          </p:cNvSpPr>
          <p:nvPr/>
        </p:nvSpPr>
        <p:spPr bwMode="auto">
          <a:xfrm flipV="1">
            <a:off x="4584700" y="309086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8" name="Line 461"/>
          <p:cNvSpPr>
            <a:spLocks noChangeShapeType="1"/>
          </p:cNvSpPr>
          <p:nvPr/>
        </p:nvSpPr>
        <p:spPr bwMode="auto">
          <a:xfrm flipV="1">
            <a:off x="4589463" y="3076575"/>
            <a:ext cx="1587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39" name="Line 462"/>
          <p:cNvSpPr>
            <a:spLocks noChangeShapeType="1"/>
          </p:cNvSpPr>
          <p:nvPr/>
        </p:nvSpPr>
        <p:spPr bwMode="auto">
          <a:xfrm flipV="1">
            <a:off x="4497388" y="3036888"/>
            <a:ext cx="1587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0" name="Line 463"/>
          <p:cNvSpPr>
            <a:spLocks noChangeShapeType="1"/>
          </p:cNvSpPr>
          <p:nvPr/>
        </p:nvSpPr>
        <p:spPr bwMode="auto">
          <a:xfrm flipV="1">
            <a:off x="4451350" y="3017838"/>
            <a:ext cx="1588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1" name="Line 464"/>
          <p:cNvSpPr>
            <a:spLocks noChangeShapeType="1"/>
          </p:cNvSpPr>
          <p:nvPr/>
        </p:nvSpPr>
        <p:spPr bwMode="auto">
          <a:xfrm flipV="1">
            <a:off x="4337050" y="3060700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2" name="Line 465"/>
          <p:cNvSpPr>
            <a:spLocks noChangeShapeType="1"/>
          </p:cNvSpPr>
          <p:nvPr/>
        </p:nvSpPr>
        <p:spPr bwMode="auto">
          <a:xfrm>
            <a:off x="4597400" y="3121025"/>
            <a:ext cx="635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3" name="Line 466"/>
          <p:cNvSpPr>
            <a:spLocks noChangeShapeType="1"/>
          </p:cNvSpPr>
          <p:nvPr/>
        </p:nvSpPr>
        <p:spPr bwMode="auto">
          <a:xfrm>
            <a:off x="4418013" y="3027363"/>
            <a:ext cx="171450" cy="73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4" name="Line 467"/>
          <p:cNvSpPr>
            <a:spLocks noChangeShapeType="1"/>
          </p:cNvSpPr>
          <p:nvPr/>
        </p:nvSpPr>
        <p:spPr bwMode="auto">
          <a:xfrm>
            <a:off x="4597400" y="3079750"/>
            <a:ext cx="20638" cy="79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5" name="Line 468"/>
          <p:cNvSpPr>
            <a:spLocks noChangeShapeType="1"/>
          </p:cNvSpPr>
          <p:nvPr/>
        </p:nvSpPr>
        <p:spPr bwMode="auto">
          <a:xfrm flipV="1">
            <a:off x="4594225" y="3078163"/>
            <a:ext cx="3175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6" name="Line 469"/>
          <p:cNvSpPr>
            <a:spLocks noChangeShapeType="1"/>
          </p:cNvSpPr>
          <p:nvPr/>
        </p:nvSpPr>
        <p:spPr bwMode="auto">
          <a:xfrm>
            <a:off x="4498975" y="3038475"/>
            <a:ext cx="50800" cy="22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7" name="Line 470"/>
          <p:cNvSpPr>
            <a:spLocks noChangeShapeType="1"/>
          </p:cNvSpPr>
          <p:nvPr/>
        </p:nvSpPr>
        <p:spPr bwMode="auto">
          <a:xfrm flipV="1">
            <a:off x="4560888" y="310356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8" name="Line 471"/>
          <p:cNvSpPr>
            <a:spLocks noChangeShapeType="1"/>
          </p:cNvSpPr>
          <p:nvPr/>
        </p:nvSpPr>
        <p:spPr bwMode="auto">
          <a:xfrm flipV="1">
            <a:off x="4549775" y="3098800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49" name="Line 472"/>
          <p:cNvSpPr>
            <a:spLocks noChangeShapeType="1"/>
          </p:cNvSpPr>
          <p:nvPr/>
        </p:nvSpPr>
        <p:spPr bwMode="auto">
          <a:xfrm flipV="1">
            <a:off x="4538663" y="3094038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0" name="Line 473"/>
          <p:cNvSpPr>
            <a:spLocks noChangeShapeType="1"/>
          </p:cNvSpPr>
          <p:nvPr/>
        </p:nvSpPr>
        <p:spPr bwMode="auto">
          <a:xfrm flipV="1">
            <a:off x="4525963" y="30892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1" name="Line 474"/>
          <p:cNvSpPr>
            <a:spLocks noChangeShapeType="1"/>
          </p:cNvSpPr>
          <p:nvPr/>
        </p:nvSpPr>
        <p:spPr bwMode="auto">
          <a:xfrm flipV="1">
            <a:off x="4513263" y="308292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2" name="Line 475"/>
          <p:cNvSpPr>
            <a:spLocks noChangeShapeType="1"/>
          </p:cNvSpPr>
          <p:nvPr/>
        </p:nvSpPr>
        <p:spPr bwMode="auto">
          <a:xfrm flipV="1">
            <a:off x="4502150" y="3078163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3" name="Line 476"/>
          <p:cNvSpPr>
            <a:spLocks noChangeShapeType="1"/>
          </p:cNvSpPr>
          <p:nvPr/>
        </p:nvSpPr>
        <p:spPr bwMode="auto">
          <a:xfrm flipV="1">
            <a:off x="4491038" y="3073400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4" name="Line 477"/>
          <p:cNvSpPr>
            <a:spLocks noChangeShapeType="1"/>
          </p:cNvSpPr>
          <p:nvPr/>
        </p:nvSpPr>
        <p:spPr bwMode="auto">
          <a:xfrm flipV="1">
            <a:off x="4478338" y="30686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5" name="Line 478"/>
          <p:cNvSpPr>
            <a:spLocks noChangeShapeType="1"/>
          </p:cNvSpPr>
          <p:nvPr/>
        </p:nvSpPr>
        <p:spPr bwMode="auto">
          <a:xfrm flipV="1">
            <a:off x="4465638" y="30638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6" name="Line 479"/>
          <p:cNvSpPr>
            <a:spLocks noChangeShapeType="1"/>
          </p:cNvSpPr>
          <p:nvPr/>
        </p:nvSpPr>
        <p:spPr bwMode="auto">
          <a:xfrm flipV="1">
            <a:off x="4452938" y="305752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7" name="Line 480"/>
          <p:cNvSpPr>
            <a:spLocks noChangeShapeType="1"/>
          </p:cNvSpPr>
          <p:nvPr/>
        </p:nvSpPr>
        <p:spPr bwMode="auto">
          <a:xfrm flipV="1">
            <a:off x="4443413" y="3052763"/>
            <a:ext cx="9525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8" name="Line 481"/>
          <p:cNvSpPr>
            <a:spLocks noChangeShapeType="1"/>
          </p:cNvSpPr>
          <p:nvPr/>
        </p:nvSpPr>
        <p:spPr bwMode="auto">
          <a:xfrm flipV="1">
            <a:off x="4430713" y="30480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59" name="Line 482"/>
          <p:cNvSpPr>
            <a:spLocks noChangeShapeType="1"/>
          </p:cNvSpPr>
          <p:nvPr/>
        </p:nvSpPr>
        <p:spPr bwMode="auto">
          <a:xfrm flipV="1">
            <a:off x="4418013" y="30432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0" name="Line 483"/>
          <p:cNvSpPr>
            <a:spLocks noChangeShapeType="1"/>
          </p:cNvSpPr>
          <p:nvPr/>
        </p:nvSpPr>
        <p:spPr bwMode="auto">
          <a:xfrm flipV="1">
            <a:off x="4540250" y="31067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1" name="Line 484"/>
          <p:cNvSpPr>
            <a:spLocks noChangeShapeType="1"/>
          </p:cNvSpPr>
          <p:nvPr/>
        </p:nvSpPr>
        <p:spPr bwMode="auto">
          <a:xfrm flipV="1">
            <a:off x="4529138" y="3100388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2" name="Line 485"/>
          <p:cNvSpPr>
            <a:spLocks noChangeShapeType="1"/>
          </p:cNvSpPr>
          <p:nvPr/>
        </p:nvSpPr>
        <p:spPr bwMode="auto">
          <a:xfrm flipV="1">
            <a:off x="4518025" y="3095625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3" name="Line 486"/>
          <p:cNvSpPr>
            <a:spLocks noChangeShapeType="1"/>
          </p:cNvSpPr>
          <p:nvPr/>
        </p:nvSpPr>
        <p:spPr bwMode="auto">
          <a:xfrm flipV="1">
            <a:off x="4505325" y="3090863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4" name="Line 487"/>
          <p:cNvSpPr>
            <a:spLocks noChangeShapeType="1"/>
          </p:cNvSpPr>
          <p:nvPr/>
        </p:nvSpPr>
        <p:spPr bwMode="auto">
          <a:xfrm flipV="1">
            <a:off x="4492625" y="30861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5" name="Line 488"/>
          <p:cNvSpPr>
            <a:spLocks noChangeShapeType="1"/>
          </p:cNvSpPr>
          <p:nvPr/>
        </p:nvSpPr>
        <p:spPr bwMode="auto">
          <a:xfrm flipV="1">
            <a:off x="4481513" y="3079750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6" name="Line 489"/>
          <p:cNvSpPr>
            <a:spLocks noChangeShapeType="1"/>
          </p:cNvSpPr>
          <p:nvPr/>
        </p:nvSpPr>
        <p:spPr bwMode="auto">
          <a:xfrm flipV="1">
            <a:off x="4470400" y="3074988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7" name="Line 490"/>
          <p:cNvSpPr>
            <a:spLocks noChangeShapeType="1"/>
          </p:cNvSpPr>
          <p:nvPr/>
        </p:nvSpPr>
        <p:spPr bwMode="auto">
          <a:xfrm flipV="1">
            <a:off x="4457700" y="307022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8" name="Line 491"/>
          <p:cNvSpPr>
            <a:spLocks noChangeShapeType="1"/>
          </p:cNvSpPr>
          <p:nvPr/>
        </p:nvSpPr>
        <p:spPr bwMode="auto">
          <a:xfrm flipV="1">
            <a:off x="4445000" y="306387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69" name="Line 492"/>
          <p:cNvSpPr>
            <a:spLocks noChangeShapeType="1"/>
          </p:cNvSpPr>
          <p:nvPr/>
        </p:nvSpPr>
        <p:spPr bwMode="auto">
          <a:xfrm flipV="1">
            <a:off x="4433888" y="3060700"/>
            <a:ext cx="11112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0" name="Line 493"/>
          <p:cNvSpPr>
            <a:spLocks noChangeShapeType="1"/>
          </p:cNvSpPr>
          <p:nvPr/>
        </p:nvSpPr>
        <p:spPr bwMode="auto">
          <a:xfrm flipV="1">
            <a:off x="4422775" y="3054350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1" name="Line 494"/>
          <p:cNvSpPr>
            <a:spLocks noChangeShapeType="1"/>
          </p:cNvSpPr>
          <p:nvPr/>
        </p:nvSpPr>
        <p:spPr bwMode="auto">
          <a:xfrm flipV="1">
            <a:off x="4410075" y="3049588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2" name="Line 495"/>
          <p:cNvSpPr>
            <a:spLocks noChangeShapeType="1"/>
          </p:cNvSpPr>
          <p:nvPr/>
        </p:nvSpPr>
        <p:spPr bwMode="auto">
          <a:xfrm flipV="1">
            <a:off x="4397375" y="3043238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3" name="Line 496"/>
          <p:cNvSpPr>
            <a:spLocks noChangeShapeType="1"/>
          </p:cNvSpPr>
          <p:nvPr/>
        </p:nvSpPr>
        <p:spPr bwMode="auto">
          <a:xfrm flipV="1">
            <a:off x="4394200" y="305276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4" name="Line 497"/>
          <p:cNvSpPr>
            <a:spLocks noChangeShapeType="1"/>
          </p:cNvSpPr>
          <p:nvPr/>
        </p:nvSpPr>
        <p:spPr bwMode="auto">
          <a:xfrm flipV="1">
            <a:off x="4406900" y="30591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5" name="Line 498"/>
          <p:cNvSpPr>
            <a:spLocks noChangeShapeType="1"/>
          </p:cNvSpPr>
          <p:nvPr/>
        </p:nvSpPr>
        <p:spPr bwMode="auto">
          <a:xfrm flipV="1">
            <a:off x="4419600" y="30638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6" name="Line 499"/>
          <p:cNvSpPr>
            <a:spLocks noChangeShapeType="1"/>
          </p:cNvSpPr>
          <p:nvPr/>
        </p:nvSpPr>
        <p:spPr bwMode="auto">
          <a:xfrm flipV="1">
            <a:off x="4432300" y="3068638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7" name="Line 500"/>
          <p:cNvSpPr>
            <a:spLocks noChangeShapeType="1"/>
          </p:cNvSpPr>
          <p:nvPr/>
        </p:nvSpPr>
        <p:spPr bwMode="auto">
          <a:xfrm flipV="1">
            <a:off x="4443413" y="3073400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8" name="Line 501"/>
          <p:cNvSpPr>
            <a:spLocks noChangeShapeType="1"/>
          </p:cNvSpPr>
          <p:nvPr/>
        </p:nvSpPr>
        <p:spPr bwMode="auto">
          <a:xfrm flipV="1">
            <a:off x="4454525" y="307816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79" name="Line 502"/>
          <p:cNvSpPr>
            <a:spLocks noChangeShapeType="1"/>
          </p:cNvSpPr>
          <p:nvPr/>
        </p:nvSpPr>
        <p:spPr bwMode="auto">
          <a:xfrm flipV="1">
            <a:off x="4467225" y="30845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0" name="Line 503"/>
          <p:cNvSpPr>
            <a:spLocks noChangeShapeType="1"/>
          </p:cNvSpPr>
          <p:nvPr/>
        </p:nvSpPr>
        <p:spPr bwMode="auto">
          <a:xfrm flipV="1">
            <a:off x="4479925" y="3089275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1" name="Line 504"/>
          <p:cNvSpPr>
            <a:spLocks noChangeShapeType="1"/>
          </p:cNvSpPr>
          <p:nvPr/>
        </p:nvSpPr>
        <p:spPr bwMode="auto">
          <a:xfrm flipV="1">
            <a:off x="4491038" y="3094038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2" name="Line 505"/>
          <p:cNvSpPr>
            <a:spLocks noChangeShapeType="1"/>
          </p:cNvSpPr>
          <p:nvPr/>
        </p:nvSpPr>
        <p:spPr bwMode="auto">
          <a:xfrm flipV="1">
            <a:off x="4502150" y="30988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3" name="Line 506"/>
          <p:cNvSpPr>
            <a:spLocks noChangeShapeType="1"/>
          </p:cNvSpPr>
          <p:nvPr/>
        </p:nvSpPr>
        <p:spPr bwMode="auto">
          <a:xfrm flipV="1">
            <a:off x="4514850" y="310356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4" name="Line 507"/>
          <p:cNvSpPr>
            <a:spLocks noChangeShapeType="1"/>
          </p:cNvSpPr>
          <p:nvPr/>
        </p:nvSpPr>
        <p:spPr bwMode="auto">
          <a:xfrm flipV="1">
            <a:off x="4527550" y="31099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5" name="Line 508"/>
          <p:cNvSpPr>
            <a:spLocks noChangeShapeType="1"/>
          </p:cNvSpPr>
          <p:nvPr/>
        </p:nvSpPr>
        <p:spPr bwMode="auto">
          <a:xfrm flipV="1">
            <a:off x="4508500" y="31130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6" name="Line 509"/>
          <p:cNvSpPr>
            <a:spLocks noChangeShapeType="1"/>
          </p:cNvSpPr>
          <p:nvPr/>
        </p:nvSpPr>
        <p:spPr bwMode="auto">
          <a:xfrm flipV="1">
            <a:off x="4495800" y="3106738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7" name="Line 510"/>
          <p:cNvSpPr>
            <a:spLocks noChangeShapeType="1"/>
          </p:cNvSpPr>
          <p:nvPr/>
        </p:nvSpPr>
        <p:spPr bwMode="auto">
          <a:xfrm flipV="1">
            <a:off x="4484688" y="3101975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8" name="Line 511"/>
          <p:cNvSpPr>
            <a:spLocks noChangeShapeType="1"/>
          </p:cNvSpPr>
          <p:nvPr/>
        </p:nvSpPr>
        <p:spPr bwMode="auto">
          <a:xfrm flipV="1">
            <a:off x="4473575" y="30972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89" name="Line 512"/>
          <p:cNvSpPr>
            <a:spLocks noChangeShapeType="1"/>
          </p:cNvSpPr>
          <p:nvPr/>
        </p:nvSpPr>
        <p:spPr bwMode="auto">
          <a:xfrm flipV="1">
            <a:off x="4460875" y="309245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0" name="Line 513"/>
          <p:cNvSpPr>
            <a:spLocks noChangeShapeType="1"/>
          </p:cNvSpPr>
          <p:nvPr/>
        </p:nvSpPr>
        <p:spPr bwMode="auto">
          <a:xfrm flipV="1">
            <a:off x="4448175" y="30876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1" name="Line 514"/>
          <p:cNvSpPr>
            <a:spLocks noChangeShapeType="1"/>
          </p:cNvSpPr>
          <p:nvPr/>
        </p:nvSpPr>
        <p:spPr bwMode="auto">
          <a:xfrm flipV="1">
            <a:off x="4438650" y="3081338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2" name="Line 515"/>
          <p:cNvSpPr>
            <a:spLocks noChangeShapeType="1"/>
          </p:cNvSpPr>
          <p:nvPr/>
        </p:nvSpPr>
        <p:spPr bwMode="auto">
          <a:xfrm flipV="1">
            <a:off x="4425950" y="30765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3" name="Line 516"/>
          <p:cNvSpPr>
            <a:spLocks noChangeShapeType="1"/>
          </p:cNvSpPr>
          <p:nvPr/>
        </p:nvSpPr>
        <p:spPr bwMode="auto">
          <a:xfrm flipV="1">
            <a:off x="4413250" y="307022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4" name="Line 517"/>
          <p:cNvSpPr>
            <a:spLocks noChangeShapeType="1"/>
          </p:cNvSpPr>
          <p:nvPr/>
        </p:nvSpPr>
        <p:spPr bwMode="auto">
          <a:xfrm flipV="1">
            <a:off x="4400550" y="306546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5" name="Line 518"/>
          <p:cNvSpPr>
            <a:spLocks noChangeShapeType="1"/>
          </p:cNvSpPr>
          <p:nvPr/>
        </p:nvSpPr>
        <p:spPr bwMode="auto">
          <a:xfrm flipV="1">
            <a:off x="4389438" y="3060700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6" name="Line 519"/>
          <p:cNvSpPr>
            <a:spLocks noChangeShapeType="1"/>
          </p:cNvSpPr>
          <p:nvPr/>
        </p:nvSpPr>
        <p:spPr bwMode="auto">
          <a:xfrm flipV="1">
            <a:off x="4360863" y="3060700"/>
            <a:ext cx="1270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7" name="Line 520"/>
          <p:cNvSpPr>
            <a:spLocks noChangeShapeType="1"/>
          </p:cNvSpPr>
          <p:nvPr/>
        </p:nvSpPr>
        <p:spPr bwMode="auto">
          <a:xfrm flipV="1">
            <a:off x="4373563" y="306387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8" name="Line 521"/>
          <p:cNvSpPr>
            <a:spLocks noChangeShapeType="1"/>
          </p:cNvSpPr>
          <p:nvPr/>
        </p:nvSpPr>
        <p:spPr bwMode="auto">
          <a:xfrm flipV="1">
            <a:off x="4386263" y="3070225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999" name="Line 522"/>
          <p:cNvSpPr>
            <a:spLocks noChangeShapeType="1"/>
          </p:cNvSpPr>
          <p:nvPr/>
        </p:nvSpPr>
        <p:spPr bwMode="auto">
          <a:xfrm flipV="1">
            <a:off x="4397375" y="3074988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0" name="Line 523"/>
          <p:cNvSpPr>
            <a:spLocks noChangeShapeType="1"/>
          </p:cNvSpPr>
          <p:nvPr/>
        </p:nvSpPr>
        <p:spPr bwMode="auto">
          <a:xfrm flipV="1">
            <a:off x="4408488" y="3079750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1" name="Line 524"/>
          <p:cNvSpPr>
            <a:spLocks noChangeShapeType="1"/>
          </p:cNvSpPr>
          <p:nvPr/>
        </p:nvSpPr>
        <p:spPr bwMode="auto">
          <a:xfrm flipV="1">
            <a:off x="4467225" y="3105150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2" name="Line 525"/>
          <p:cNvSpPr>
            <a:spLocks noChangeShapeType="1"/>
          </p:cNvSpPr>
          <p:nvPr/>
        </p:nvSpPr>
        <p:spPr bwMode="auto">
          <a:xfrm flipV="1">
            <a:off x="4478338" y="31099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3" name="Line 526"/>
          <p:cNvSpPr>
            <a:spLocks noChangeShapeType="1"/>
          </p:cNvSpPr>
          <p:nvPr/>
        </p:nvSpPr>
        <p:spPr bwMode="auto">
          <a:xfrm flipV="1">
            <a:off x="4500563" y="31194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4" name="Line 527"/>
          <p:cNvSpPr>
            <a:spLocks noChangeShapeType="1"/>
          </p:cNvSpPr>
          <p:nvPr/>
        </p:nvSpPr>
        <p:spPr bwMode="auto">
          <a:xfrm flipV="1">
            <a:off x="4513263" y="31242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5" name="Line 528"/>
          <p:cNvSpPr>
            <a:spLocks noChangeShapeType="1"/>
          </p:cNvSpPr>
          <p:nvPr/>
        </p:nvSpPr>
        <p:spPr bwMode="auto">
          <a:xfrm>
            <a:off x="4397375" y="3038475"/>
            <a:ext cx="176213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6" name="Line 529"/>
          <p:cNvSpPr>
            <a:spLocks noChangeShapeType="1"/>
          </p:cNvSpPr>
          <p:nvPr/>
        </p:nvSpPr>
        <p:spPr bwMode="auto">
          <a:xfrm>
            <a:off x="4386263" y="3043238"/>
            <a:ext cx="174625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7" name="Line 530"/>
          <p:cNvSpPr>
            <a:spLocks noChangeShapeType="1"/>
          </p:cNvSpPr>
          <p:nvPr/>
        </p:nvSpPr>
        <p:spPr bwMode="auto">
          <a:xfrm>
            <a:off x="4373563" y="3049588"/>
            <a:ext cx="176212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8" name="Line 531"/>
          <p:cNvSpPr>
            <a:spLocks noChangeShapeType="1"/>
          </p:cNvSpPr>
          <p:nvPr/>
        </p:nvSpPr>
        <p:spPr bwMode="auto">
          <a:xfrm>
            <a:off x="4360863" y="3054350"/>
            <a:ext cx="177800" cy="746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09" name="Line 532"/>
          <p:cNvSpPr>
            <a:spLocks noChangeShapeType="1"/>
          </p:cNvSpPr>
          <p:nvPr/>
        </p:nvSpPr>
        <p:spPr bwMode="auto">
          <a:xfrm flipV="1">
            <a:off x="4513263" y="3054350"/>
            <a:ext cx="1587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0" name="Line 533"/>
          <p:cNvSpPr>
            <a:spLocks noChangeShapeType="1"/>
          </p:cNvSpPr>
          <p:nvPr/>
        </p:nvSpPr>
        <p:spPr bwMode="auto">
          <a:xfrm flipV="1">
            <a:off x="4508500" y="3051175"/>
            <a:ext cx="1588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1" name="Line 534"/>
          <p:cNvSpPr>
            <a:spLocks noChangeShapeType="1"/>
          </p:cNvSpPr>
          <p:nvPr/>
        </p:nvSpPr>
        <p:spPr bwMode="auto">
          <a:xfrm flipV="1">
            <a:off x="4502150" y="3049588"/>
            <a:ext cx="1588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2" name="Line 535"/>
          <p:cNvSpPr>
            <a:spLocks noChangeShapeType="1"/>
          </p:cNvSpPr>
          <p:nvPr/>
        </p:nvSpPr>
        <p:spPr bwMode="auto">
          <a:xfrm flipV="1">
            <a:off x="4519613" y="3055938"/>
            <a:ext cx="1587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3" name="Line 536"/>
          <p:cNvSpPr>
            <a:spLocks noChangeShapeType="1"/>
          </p:cNvSpPr>
          <p:nvPr/>
        </p:nvSpPr>
        <p:spPr bwMode="auto">
          <a:xfrm flipV="1">
            <a:off x="4524375" y="3059113"/>
            <a:ext cx="1588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4" name="Freeform 537"/>
          <p:cNvSpPr>
            <a:spLocks/>
          </p:cNvSpPr>
          <p:nvPr/>
        </p:nvSpPr>
        <p:spPr bwMode="auto">
          <a:xfrm>
            <a:off x="5141913" y="2820988"/>
            <a:ext cx="387350" cy="287337"/>
          </a:xfrm>
          <a:custGeom>
            <a:avLst/>
            <a:gdLst>
              <a:gd name="T0" fmla="*/ 259960896 w 245"/>
              <a:gd name="T1" fmla="*/ 118590292 h 295"/>
              <a:gd name="T2" fmla="*/ 222467006 w 245"/>
              <a:gd name="T3" fmla="*/ 108154607 h 295"/>
              <a:gd name="T4" fmla="*/ 262460488 w 245"/>
              <a:gd name="T5" fmla="*/ 47435925 h 295"/>
              <a:gd name="T6" fmla="*/ 249962525 w 245"/>
              <a:gd name="T7" fmla="*/ 48384624 h 295"/>
              <a:gd name="T8" fmla="*/ 282457229 w 245"/>
              <a:gd name="T9" fmla="*/ 1897398 h 295"/>
              <a:gd name="T10" fmla="*/ 309954330 w 245"/>
              <a:gd name="T11" fmla="*/ 0 h 295"/>
              <a:gd name="T12" fmla="*/ 609908708 w 245"/>
              <a:gd name="T13" fmla="*/ 78743972 h 295"/>
              <a:gd name="T14" fmla="*/ 539918533 w 245"/>
              <a:gd name="T15" fmla="*/ 183103784 h 295"/>
              <a:gd name="T16" fmla="*/ 519921791 w 245"/>
              <a:gd name="T17" fmla="*/ 186898579 h 295"/>
              <a:gd name="T18" fmla="*/ 529920162 w 245"/>
              <a:gd name="T19" fmla="*/ 189744675 h 295"/>
              <a:gd name="T20" fmla="*/ 529920162 w 245"/>
              <a:gd name="T21" fmla="*/ 204923854 h 295"/>
              <a:gd name="T22" fmla="*/ 532419755 w 245"/>
              <a:gd name="T23" fmla="*/ 205872553 h 295"/>
              <a:gd name="T24" fmla="*/ 534919347 w 245"/>
              <a:gd name="T25" fmla="*/ 205872553 h 295"/>
              <a:gd name="T26" fmla="*/ 534919347 w 245"/>
              <a:gd name="T27" fmla="*/ 207769951 h 295"/>
              <a:gd name="T28" fmla="*/ 537418940 w 245"/>
              <a:gd name="T29" fmla="*/ 210616047 h 295"/>
              <a:gd name="T30" fmla="*/ 534919347 w 245"/>
              <a:gd name="T31" fmla="*/ 215359540 h 295"/>
              <a:gd name="T32" fmla="*/ 529920162 w 245"/>
              <a:gd name="T33" fmla="*/ 220103034 h 295"/>
              <a:gd name="T34" fmla="*/ 522421384 w 245"/>
              <a:gd name="T35" fmla="*/ 222950104 h 295"/>
              <a:gd name="T36" fmla="*/ 514922606 w 245"/>
              <a:gd name="T37" fmla="*/ 223898803 h 295"/>
              <a:gd name="T38" fmla="*/ 509923421 w 245"/>
              <a:gd name="T39" fmla="*/ 223898803 h 295"/>
              <a:gd name="T40" fmla="*/ 507423828 w 245"/>
              <a:gd name="T41" fmla="*/ 222950104 h 295"/>
              <a:gd name="T42" fmla="*/ 499925050 w 245"/>
              <a:gd name="T43" fmla="*/ 221051733 h 295"/>
              <a:gd name="T44" fmla="*/ 499925050 w 245"/>
              <a:gd name="T45" fmla="*/ 224847501 h 295"/>
              <a:gd name="T46" fmla="*/ 297454785 w 245"/>
              <a:gd name="T47" fmla="*/ 278924363 h 295"/>
              <a:gd name="T48" fmla="*/ 0 w 245"/>
              <a:gd name="T49" fmla="*/ 199231662 h 295"/>
              <a:gd name="T50" fmla="*/ 0 w 245"/>
              <a:gd name="T51" fmla="*/ 189744675 h 295"/>
              <a:gd name="T52" fmla="*/ 84987756 w 245"/>
              <a:gd name="T53" fmla="*/ 166974932 h 295"/>
              <a:gd name="T54" fmla="*/ 84987756 w 245"/>
              <a:gd name="T55" fmla="*/ 162231438 h 295"/>
              <a:gd name="T56" fmla="*/ 202470215 w 245"/>
              <a:gd name="T57" fmla="*/ 131872105 h 295"/>
              <a:gd name="T58" fmla="*/ 217467821 w 245"/>
              <a:gd name="T59" fmla="*/ 135666900 h 295"/>
              <a:gd name="T60" fmla="*/ 217467821 w 245"/>
              <a:gd name="T61" fmla="*/ 129974707 h 295"/>
              <a:gd name="T62" fmla="*/ 219967413 w 245"/>
              <a:gd name="T63" fmla="*/ 129026009 h 295"/>
              <a:gd name="T64" fmla="*/ 219967413 w 245"/>
              <a:gd name="T65" fmla="*/ 126179882 h 295"/>
              <a:gd name="T66" fmla="*/ 219967413 w 245"/>
              <a:gd name="T67" fmla="*/ 124282485 h 295"/>
              <a:gd name="T68" fmla="*/ 222467006 w 245"/>
              <a:gd name="T69" fmla="*/ 123333786 h 295"/>
              <a:gd name="T70" fmla="*/ 224966599 w 245"/>
              <a:gd name="T71" fmla="*/ 122385087 h 295"/>
              <a:gd name="T72" fmla="*/ 227466191 w 245"/>
              <a:gd name="T73" fmla="*/ 122385087 h 295"/>
              <a:gd name="T74" fmla="*/ 227466191 w 245"/>
              <a:gd name="T75" fmla="*/ 122385087 h 295"/>
              <a:gd name="T76" fmla="*/ 227466191 w 245"/>
              <a:gd name="T77" fmla="*/ 122385087 h 295"/>
              <a:gd name="T78" fmla="*/ 234964969 w 245"/>
              <a:gd name="T79" fmla="*/ 124282485 h 295"/>
              <a:gd name="T80" fmla="*/ 259960896 w 245"/>
              <a:gd name="T81" fmla="*/ 118590292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5"/>
              <a:gd name="T124" fmla="*/ 0 h 295"/>
              <a:gd name="T125" fmla="*/ 245 w 245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5" h="295">
                <a:moveTo>
                  <a:pt x="104" y="125"/>
                </a:moveTo>
                <a:lnTo>
                  <a:pt x="89" y="114"/>
                </a:lnTo>
                <a:lnTo>
                  <a:pt x="105" y="50"/>
                </a:lnTo>
                <a:lnTo>
                  <a:pt x="100" y="51"/>
                </a:lnTo>
                <a:lnTo>
                  <a:pt x="113" y="2"/>
                </a:lnTo>
                <a:lnTo>
                  <a:pt x="124" y="0"/>
                </a:lnTo>
                <a:lnTo>
                  <a:pt x="244" y="83"/>
                </a:lnTo>
                <a:lnTo>
                  <a:pt x="216" y="193"/>
                </a:lnTo>
                <a:lnTo>
                  <a:pt x="208" y="197"/>
                </a:lnTo>
                <a:lnTo>
                  <a:pt x="212" y="200"/>
                </a:lnTo>
                <a:lnTo>
                  <a:pt x="212" y="216"/>
                </a:lnTo>
                <a:lnTo>
                  <a:pt x="213" y="217"/>
                </a:lnTo>
                <a:lnTo>
                  <a:pt x="214" y="217"/>
                </a:lnTo>
                <a:lnTo>
                  <a:pt x="214" y="219"/>
                </a:lnTo>
                <a:lnTo>
                  <a:pt x="215" y="222"/>
                </a:lnTo>
                <a:lnTo>
                  <a:pt x="214" y="227"/>
                </a:lnTo>
                <a:lnTo>
                  <a:pt x="212" y="232"/>
                </a:lnTo>
                <a:lnTo>
                  <a:pt x="209" y="235"/>
                </a:lnTo>
                <a:lnTo>
                  <a:pt x="206" y="236"/>
                </a:lnTo>
                <a:lnTo>
                  <a:pt x="204" y="236"/>
                </a:lnTo>
                <a:lnTo>
                  <a:pt x="203" y="235"/>
                </a:lnTo>
                <a:lnTo>
                  <a:pt x="200" y="233"/>
                </a:lnTo>
                <a:lnTo>
                  <a:pt x="200" y="237"/>
                </a:lnTo>
                <a:lnTo>
                  <a:pt x="119" y="294"/>
                </a:lnTo>
                <a:lnTo>
                  <a:pt x="0" y="210"/>
                </a:lnTo>
                <a:lnTo>
                  <a:pt x="0" y="200"/>
                </a:lnTo>
                <a:lnTo>
                  <a:pt x="34" y="176"/>
                </a:lnTo>
                <a:lnTo>
                  <a:pt x="34" y="171"/>
                </a:lnTo>
                <a:lnTo>
                  <a:pt x="81" y="139"/>
                </a:lnTo>
                <a:lnTo>
                  <a:pt x="87" y="143"/>
                </a:lnTo>
                <a:lnTo>
                  <a:pt x="87" y="137"/>
                </a:lnTo>
                <a:lnTo>
                  <a:pt x="88" y="136"/>
                </a:lnTo>
                <a:lnTo>
                  <a:pt x="88" y="133"/>
                </a:lnTo>
                <a:lnTo>
                  <a:pt x="88" y="131"/>
                </a:lnTo>
                <a:lnTo>
                  <a:pt x="89" y="130"/>
                </a:lnTo>
                <a:lnTo>
                  <a:pt x="90" y="129"/>
                </a:lnTo>
                <a:lnTo>
                  <a:pt x="91" y="129"/>
                </a:lnTo>
                <a:lnTo>
                  <a:pt x="94" y="131"/>
                </a:lnTo>
                <a:lnTo>
                  <a:pt x="104" y="125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5" name="Line 538"/>
          <p:cNvSpPr>
            <a:spLocks noChangeShapeType="1"/>
          </p:cNvSpPr>
          <p:nvPr/>
        </p:nvSpPr>
        <p:spPr bwMode="auto">
          <a:xfrm flipV="1">
            <a:off x="5280025" y="2951163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6" name="Freeform 539"/>
          <p:cNvSpPr>
            <a:spLocks/>
          </p:cNvSpPr>
          <p:nvPr/>
        </p:nvSpPr>
        <p:spPr bwMode="auto">
          <a:xfrm>
            <a:off x="5280025" y="2946400"/>
            <a:ext cx="26988" cy="17463"/>
          </a:xfrm>
          <a:custGeom>
            <a:avLst/>
            <a:gdLst>
              <a:gd name="T0" fmla="*/ 0 w 17"/>
              <a:gd name="T1" fmla="*/ 16883640 h 17"/>
              <a:gd name="T2" fmla="*/ 0 w 17"/>
              <a:gd name="T3" fmla="*/ 8441820 h 17"/>
              <a:gd name="T4" fmla="*/ 20161621 w 17"/>
              <a:gd name="T5" fmla="*/ 422091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0" y="8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7" name="Freeform 540"/>
          <p:cNvSpPr>
            <a:spLocks/>
          </p:cNvSpPr>
          <p:nvPr/>
        </p:nvSpPr>
        <p:spPr bwMode="auto">
          <a:xfrm>
            <a:off x="5283200" y="2946400"/>
            <a:ext cx="26988" cy="1588"/>
          </a:xfrm>
          <a:custGeom>
            <a:avLst/>
            <a:gdLst>
              <a:gd name="T0" fmla="*/ 0 w 17"/>
              <a:gd name="T1" fmla="*/ 0 h 1"/>
              <a:gd name="T2" fmla="*/ 40323241 w 17"/>
              <a:gd name="T3" fmla="*/ 0 h 1"/>
              <a:gd name="T4" fmla="*/ 40323241 w 17"/>
              <a:gd name="T5" fmla="*/ 0 h 1"/>
              <a:gd name="T6" fmla="*/ 40323241 w 17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"/>
              <a:gd name="T14" fmla="*/ 17 w 17"/>
              <a:gd name="T15" fmla="*/ 1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">
                <a:moveTo>
                  <a:pt x="0" y="0"/>
                </a:move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8" name="Line 541"/>
          <p:cNvSpPr>
            <a:spLocks noChangeShapeType="1"/>
          </p:cNvSpPr>
          <p:nvPr/>
        </p:nvSpPr>
        <p:spPr bwMode="auto">
          <a:xfrm>
            <a:off x="5284788" y="2946400"/>
            <a:ext cx="635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19" name="Freeform 542"/>
          <p:cNvSpPr>
            <a:spLocks/>
          </p:cNvSpPr>
          <p:nvPr/>
        </p:nvSpPr>
        <p:spPr bwMode="auto">
          <a:xfrm>
            <a:off x="5278438" y="2944813"/>
            <a:ext cx="36512" cy="17462"/>
          </a:xfrm>
          <a:custGeom>
            <a:avLst/>
            <a:gdLst>
              <a:gd name="T0" fmla="*/ 0 w 23"/>
              <a:gd name="T1" fmla="*/ 15999073 h 18"/>
              <a:gd name="T2" fmla="*/ 0 w 23"/>
              <a:gd name="T3" fmla="*/ 10352055 h 18"/>
              <a:gd name="T4" fmla="*/ 45362189 w 23"/>
              <a:gd name="T5" fmla="*/ 0 h 18"/>
              <a:gd name="T6" fmla="*/ 55442685 w 23"/>
              <a:gd name="T7" fmla="*/ 1882015 h 18"/>
              <a:gd name="T8" fmla="*/ 0 60000 65536"/>
              <a:gd name="T9" fmla="*/ 0 60000 65536"/>
              <a:gd name="T10" fmla="*/ 0 60000 65536"/>
              <a:gd name="T11" fmla="*/ 0 60000 65536"/>
              <a:gd name="T12" fmla="*/ 0 w 23"/>
              <a:gd name="T13" fmla="*/ 0 h 18"/>
              <a:gd name="T14" fmla="*/ 23 w 23"/>
              <a:gd name="T15" fmla="*/ 18 h 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" h="18">
                <a:moveTo>
                  <a:pt x="0" y="17"/>
                </a:moveTo>
                <a:lnTo>
                  <a:pt x="0" y="11"/>
                </a:lnTo>
                <a:lnTo>
                  <a:pt x="18" y="0"/>
                </a:lnTo>
                <a:lnTo>
                  <a:pt x="22" y="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0" name="Line 543"/>
          <p:cNvSpPr>
            <a:spLocks noChangeShapeType="1"/>
          </p:cNvSpPr>
          <p:nvPr/>
        </p:nvSpPr>
        <p:spPr bwMode="auto">
          <a:xfrm flipV="1">
            <a:off x="5310188" y="2960688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1" name="Freeform 544"/>
          <p:cNvSpPr>
            <a:spLocks/>
          </p:cNvSpPr>
          <p:nvPr/>
        </p:nvSpPr>
        <p:spPr bwMode="auto">
          <a:xfrm>
            <a:off x="5310188" y="2952750"/>
            <a:ext cx="26987" cy="17463"/>
          </a:xfrm>
          <a:custGeom>
            <a:avLst/>
            <a:gdLst>
              <a:gd name="T0" fmla="*/ 0 w 17"/>
              <a:gd name="T1" fmla="*/ 16883640 h 17"/>
              <a:gd name="T2" fmla="*/ 7559535 w 17"/>
              <a:gd name="T3" fmla="*/ 10551760 h 17"/>
              <a:gd name="T4" fmla="*/ 22680188 w 17"/>
              <a:gd name="T5" fmla="*/ 422091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3" y="10"/>
                </a:lnTo>
                <a:lnTo>
                  <a:pt x="9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2" name="Line 545"/>
          <p:cNvSpPr>
            <a:spLocks noChangeShapeType="1"/>
          </p:cNvSpPr>
          <p:nvPr/>
        </p:nvSpPr>
        <p:spPr bwMode="auto">
          <a:xfrm flipV="1">
            <a:off x="5316538" y="2947988"/>
            <a:ext cx="3175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3" name="Freeform 546"/>
          <p:cNvSpPr>
            <a:spLocks/>
          </p:cNvSpPr>
          <p:nvPr/>
        </p:nvSpPr>
        <p:spPr bwMode="auto">
          <a:xfrm>
            <a:off x="5281613" y="2820988"/>
            <a:ext cx="247650" cy="193675"/>
          </a:xfrm>
          <a:custGeom>
            <a:avLst/>
            <a:gdLst>
              <a:gd name="T0" fmla="*/ 299897782 w 156"/>
              <a:gd name="T1" fmla="*/ 188487839 h 198"/>
              <a:gd name="T2" fmla="*/ 0 w 156"/>
              <a:gd name="T3" fmla="*/ 108117599 h 198"/>
              <a:gd name="T4" fmla="*/ 40322497 w 156"/>
              <a:gd name="T5" fmla="*/ 47839682 h 198"/>
              <a:gd name="T6" fmla="*/ 27720927 w 156"/>
              <a:gd name="T7" fmla="*/ 48796319 h 198"/>
              <a:gd name="T8" fmla="*/ 60483751 w 156"/>
              <a:gd name="T9" fmla="*/ 1913274 h 198"/>
              <a:gd name="T10" fmla="*/ 88206253 w 156"/>
              <a:gd name="T11" fmla="*/ 0 h 198"/>
              <a:gd name="T12" fmla="*/ 390624959 w 156"/>
              <a:gd name="T13" fmla="*/ 79413603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6"/>
              <a:gd name="T22" fmla="*/ 0 h 198"/>
              <a:gd name="T23" fmla="*/ 156 w 156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6" h="198">
                <a:moveTo>
                  <a:pt x="119" y="197"/>
                </a:moveTo>
                <a:lnTo>
                  <a:pt x="0" y="113"/>
                </a:lnTo>
                <a:lnTo>
                  <a:pt x="16" y="50"/>
                </a:lnTo>
                <a:lnTo>
                  <a:pt x="11" y="51"/>
                </a:lnTo>
                <a:lnTo>
                  <a:pt x="24" y="2"/>
                </a:lnTo>
                <a:lnTo>
                  <a:pt x="35" y="0"/>
                </a:lnTo>
                <a:lnTo>
                  <a:pt x="155" y="8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4" name="Line 547"/>
          <p:cNvSpPr>
            <a:spLocks noChangeShapeType="1"/>
          </p:cNvSpPr>
          <p:nvPr/>
        </p:nvSpPr>
        <p:spPr bwMode="auto">
          <a:xfrm flipV="1">
            <a:off x="5343525" y="2974975"/>
            <a:ext cx="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5" name="Freeform 548"/>
          <p:cNvSpPr>
            <a:spLocks/>
          </p:cNvSpPr>
          <p:nvPr/>
        </p:nvSpPr>
        <p:spPr bwMode="auto">
          <a:xfrm>
            <a:off x="5343525" y="2968625"/>
            <a:ext cx="26988" cy="15875"/>
          </a:xfrm>
          <a:custGeom>
            <a:avLst/>
            <a:gdLst>
              <a:gd name="T0" fmla="*/ 0 w 17"/>
              <a:gd name="T1" fmla="*/ 13952255 h 17"/>
              <a:gd name="T2" fmla="*/ 5040405 w 17"/>
              <a:gd name="T3" fmla="*/ 6976594 h 17"/>
              <a:gd name="T4" fmla="*/ 20161621 w 17"/>
              <a:gd name="T5" fmla="*/ 1744382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2" y="8"/>
                </a:lnTo>
                <a:lnTo>
                  <a:pt x="8" y="2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6" name="Line 549"/>
          <p:cNvSpPr>
            <a:spLocks noChangeShapeType="1"/>
          </p:cNvSpPr>
          <p:nvPr/>
        </p:nvSpPr>
        <p:spPr bwMode="auto">
          <a:xfrm flipV="1">
            <a:off x="5353050" y="2963863"/>
            <a:ext cx="1588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7" name="Freeform 550"/>
          <p:cNvSpPr>
            <a:spLocks/>
          </p:cNvSpPr>
          <p:nvPr/>
        </p:nvSpPr>
        <p:spPr bwMode="auto">
          <a:xfrm>
            <a:off x="5141913" y="2992438"/>
            <a:ext cx="188912" cy="106362"/>
          </a:xfrm>
          <a:custGeom>
            <a:avLst/>
            <a:gdLst>
              <a:gd name="T0" fmla="*/ 294919992 w 120"/>
              <a:gd name="T1" fmla="*/ 103778784 h 108"/>
              <a:gd name="T2" fmla="*/ 0 w 120"/>
              <a:gd name="T3" fmla="*/ 23277522 h 108"/>
              <a:gd name="T4" fmla="*/ 84262627 w 120"/>
              <a:gd name="T5" fmla="*/ 0 h 108"/>
              <a:gd name="T6" fmla="*/ 195786822 w 120"/>
              <a:gd name="T7" fmla="*/ 29096900 h 108"/>
              <a:gd name="T8" fmla="*/ 195786822 w 120"/>
              <a:gd name="T9" fmla="*/ 24247582 h 1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108"/>
              <a:gd name="T17" fmla="*/ 120 w 120"/>
              <a:gd name="T18" fmla="*/ 108 h 1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108">
                <a:moveTo>
                  <a:pt x="119" y="107"/>
                </a:moveTo>
                <a:lnTo>
                  <a:pt x="0" y="24"/>
                </a:lnTo>
                <a:lnTo>
                  <a:pt x="34" y="0"/>
                </a:lnTo>
                <a:lnTo>
                  <a:pt x="79" y="30"/>
                </a:lnTo>
                <a:lnTo>
                  <a:pt x="79" y="2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8" name="Freeform 551"/>
          <p:cNvSpPr>
            <a:spLocks/>
          </p:cNvSpPr>
          <p:nvPr/>
        </p:nvSpPr>
        <p:spPr bwMode="auto">
          <a:xfrm>
            <a:off x="5141913" y="3016250"/>
            <a:ext cx="188912" cy="92075"/>
          </a:xfrm>
          <a:custGeom>
            <a:avLst/>
            <a:gdLst>
              <a:gd name="T0" fmla="*/ 294919992 w 120"/>
              <a:gd name="T1" fmla="*/ 88300896 h 95"/>
              <a:gd name="T2" fmla="*/ 0 w 120"/>
              <a:gd name="T3" fmla="*/ 9393589 h 95"/>
              <a:gd name="T4" fmla="*/ 0 w 120"/>
              <a:gd name="T5" fmla="*/ 0 h 95"/>
              <a:gd name="T6" fmla="*/ 0 60000 65536"/>
              <a:gd name="T7" fmla="*/ 0 60000 65536"/>
              <a:gd name="T8" fmla="*/ 0 60000 65536"/>
              <a:gd name="T9" fmla="*/ 0 w 120"/>
              <a:gd name="T10" fmla="*/ 0 h 95"/>
              <a:gd name="T11" fmla="*/ 120 w 120"/>
              <a:gd name="T12" fmla="*/ 95 h 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" h="95">
                <a:moveTo>
                  <a:pt x="119" y="94"/>
                </a:moveTo>
                <a:lnTo>
                  <a:pt x="0" y="1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29" name="Freeform 552"/>
          <p:cNvSpPr>
            <a:spLocks/>
          </p:cNvSpPr>
          <p:nvPr/>
        </p:nvSpPr>
        <p:spPr bwMode="auto">
          <a:xfrm>
            <a:off x="5259388" y="3038475"/>
            <a:ext cx="26987" cy="17463"/>
          </a:xfrm>
          <a:custGeom>
            <a:avLst/>
            <a:gdLst>
              <a:gd name="T0" fmla="*/ 0 w 17"/>
              <a:gd name="T1" fmla="*/ 0 h 17"/>
              <a:gd name="T2" fmla="*/ 2519315 w 17"/>
              <a:gd name="T3" fmla="*/ 7386848 h 17"/>
              <a:gd name="T4" fmla="*/ 20160874 w 17"/>
              <a:gd name="T5" fmla="*/ 14772668 h 17"/>
              <a:gd name="T6" fmla="*/ 40321747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1" y="7"/>
                </a:lnTo>
                <a:lnTo>
                  <a:pt x="8" y="14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0" name="Freeform 553"/>
          <p:cNvSpPr>
            <a:spLocks/>
          </p:cNvSpPr>
          <p:nvPr/>
        </p:nvSpPr>
        <p:spPr bwMode="auto">
          <a:xfrm>
            <a:off x="5276850" y="3038475"/>
            <a:ext cx="26988" cy="17463"/>
          </a:xfrm>
          <a:custGeom>
            <a:avLst/>
            <a:gdLst>
              <a:gd name="T0" fmla="*/ 0 w 17"/>
              <a:gd name="T1" fmla="*/ 16883640 h 17"/>
              <a:gd name="T2" fmla="*/ 20161621 w 17"/>
              <a:gd name="T3" fmla="*/ 14772668 h 17"/>
              <a:gd name="T4" fmla="*/ 35282838 w 17"/>
              <a:gd name="T5" fmla="*/ 8441820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8" y="14"/>
                </a:lnTo>
                <a:lnTo>
                  <a:pt x="14" y="8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1" name="Freeform 554"/>
          <p:cNvSpPr>
            <a:spLocks/>
          </p:cNvSpPr>
          <p:nvPr/>
        </p:nvSpPr>
        <p:spPr bwMode="auto">
          <a:xfrm>
            <a:off x="5276850" y="3030538"/>
            <a:ext cx="26988" cy="17462"/>
          </a:xfrm>
          <a:custGeom>
            <a:avLst/>
            <a:gdLst>
              <a:gd name="T0" fmla="*/ 40323241 w 17"/>
              <a:gd name="T1" fmla="*/ 16881646 h 17"/>
              <a:gd name="T2" fmla="*/ 35282838 w 17"/>
              <a:gd name="T3" fmla="*/ 8440309 h 17"/>
              <a:gd name="T4" fmla="*/ 20161621 w 17"/>
              <a:gd name="T5" fmla="*/ 3165757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4" y="8"/>
                </a:lnTo>
                <a:lnTo>
                  <a:pt x="8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2" name="Freeform 555"/>
          <p:cNvSpPr>
            <a:spLocks/>
          </p:cNvSpPr>
          <p:nvPr/>
        </p:nvSpPr>
        <p:spPr bwMode="auto">
          <a:xfrm>
            <a:off x="5259388" y="3030538"/>
            <a:ext cx="26987" cy="17462"/>
          </a:xfrm>
          <a:custGeom>
            <a:avLst/>
            <a:gdLst>
              <a:gd name="T0" fmla="*/ 40321747 w 17"/>
              <a:gd name="T1" fmla="*/ 0 h 17"/>
              <a:gd name="T2" fmla="*/ 20160874 w 17"/>
              <a:gd name="T3" fmla="*/ 3165757 h 17"/>
              <a:gd name="T4" fmla="*/ 2519315 w 17"/>
              <a:gd name="T5" fmla="*/ 8440309 h 17"/>
              <a:gd name="T6" fmla="*/ 0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8" y="3"/>
                </a:lnTo>
                <a:lnTo>
                  <a:pt x="1" y="8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3" name="Freeform 556"/>
          <p:cNvSpPr>
            <a:spLocks/>
          </p:cNvSpPr>
          <p:nvPr/>
        </p:nvSpPr>
        <p:spPr bwMode="auto">
          <a:xfrm>
            <a:off x="5291138" y="3043238"/>
            <a:ext cx="26987" cy="17462"/>
          </a:xfrm>
          <a:custGeom>
            <a:avLst/>
            <a:gdLst>
              <a:gd name="T0" fmla="*/ 0 w 17"/>
              <a:gd name="T1" fmla="*/ 2109821 h 17"/>
              <a:gd name="T2" fmla="*/ 17639971 w 17"/>
              <a:gd name="T3" fmla="*/ 16881646 h 17"/>
              <a:gd name="T4" fmla="*/ 40321747 w 17"/>
              <a:gd name="T5" fmla="*/ 0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0" y="2"/>
                </a:moveTo>
                <a:lnTo>
                  <a:pt x="7" y="16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4" name="Freeform 557"/>
          <p:cNvSpPr>
            <a:spLocks/>
          </p:cNvSpPr>
          <p:nvPr/>
        </p:nvSpPr>
        <p:spPr bwMode="auto">
          <a:xfrm>
            <a:off x="5297488" y="3030538"/>
            <a:ext cx="26987" cy="17462"/>
          </a:xfrm>
          <a:custGeom>
            <a:avLst/>
            <a:gdLst>
              <a:gd name="T0" fmla="*/ 40321747 w 17"/>
              <a:gd name="T1" fmla="*/ 16881646 h 17"/>
              <a:gd name="T2" fmla="*/ 30241314 w 17"/>
              <a:gd name="T3" fmla="*/ 11606066 h 17"/>
              <a:gd name="T4" fmla="*/ 15120657 w 17"/>
              <a:gd name="T5" fmla="*/ 5275578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2" y="11"/>
                </a:lnTo>
                <a:lnTo>
                  <a:pt x="6" y="5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5" name="Freeform 558"/>
          <p:cNvSpPr>
            <a:spLocks/>
          </p:cNvSpPr>
          <p:nvPr/>
        </p:nvSpPr>
        <p:spPr bwMode="auto">
          <a:xfrm>
            <a:off x="5267325" y="3022600"/>
            <a:ext cx="31750" cy="17463"/>
          </a:xfrm>
          <a:custGeom>
            <a:avLst/>
            <a:gdLst>
              <a:gd name="T0" fmla="*/ 47883757 w 20"/>
              <a:gd name="T1" fmla="*/ 16883640 h 17"/>
              <a:gd name="T2" fmla="*/ 30241876 w 20"/>
              <a:gd name="T3" fmla="*/ 10551760 h 17"/>
              <a:gd name="T4" fmla="*/ 12601573 w 20"/>
              <a:gd name="T5" fmla="*/ 4220910 h 17"/>
              <a:gd name="T6" fmla="*/ 0 w 2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17"/>
              <a:gd name="T14" fmla="*/ 20 w 2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17">
                <a:moveTo>
                  <a:pt x="19" y="16"/>
                </a:moveTo>
                <a:lnTo>
                  <a:pt x="12" y="10"/>
                </a:lnTo>
                <a:lnTo>
                  <a:pt x="5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6" name="Freeform 559"/>
          <p:cNvSpPr>
            <a:spLocks/>
          </p:cNvSpPr>
          <p:nvPr/>
        </p:nvSpPr>
        <p:spPr bwMode="auto">
          <a:xfrm>
            <a:off x="5253038" y="3022600"/>
            <a:ext cx="26987" cy="17463"/>
          </a:xfrm>
          <a:custGeom>
            <a:avLst/>
            <a:gdLst>
              <a:gd name="T0" fmla="*/ 40321747 w 17"/>
              <a:gd name="T1" fmla="*/ 0 h 17"/>
              <a:gd name="T2" fmla="*/ 0 w 17"/>
              <a:gd name="T3" fmla="*/ 8441820 h 17"/>
              <a:gd name="T4" fmla="*/ 35281530 w 17"/>
              <a:gd name="T5" fmla="*/ 16883640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16" y="0"/>
                </a:moveTo>
                <a:lnTo>
                  <a:pt x="0" y="8"/>
                </a:lnTo>
                <a:lnTo>
                  <a:pt x="14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7" name="Line 560"/>
          <p:cNvSpPr>
            <a:spLocks noChangeShapeType="1"/>
          </p:cNvSpPr>
          <p:nvPr/>
        </p:nvSpPr>
        <p:spPr bwMode="auto">
          <a:xfrm flipH="1" flipV="1">
            <a:off x="5316538" y="3038475"/>
            <a:ext cx="68262" cy="301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8" name="Freeform 561"/>
          <p:cNvSpPr>
            <a:spLocks/>
          </p:cNvSpPr>
          <p:nvPr/>
        </p:nvSpPr>
        <p:spPr bwMode="auto">
          <a:xfrm>
            <a:off x="5297488" y="3025775"/>
            <a:ext cx="26987" cy="17463"/>
          </a:xfrm>
          <a:custGeom>
            <a:avLst/>
            <a:gdLst>
              <a:gd name="T0" fmla="*/ 40321747 w 17"/>
              <a:gd name="T1" fmla="*/ 16883640 h 17"/>
              <a:gd name="T2" fmla="*/ 30241314 w 17"/>
              <a:gd name="T3" fmla="*/ 10551760 h 17"/>
              <a:gd name="T4" fmla="*/ 15120657 w 17"/>
              <a:gd name="T5" fmla="*/ 527588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2" y="10"/>
                </a:lnTo>
                <a:lnTo>
                  <a:pt x="6" y="5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39" name="Freeform 562"/>
          <p:cNvSpPr>
            <a:spLocks/>
          </p:cNvSpPr>
          <p:nvPr/>
        </p:nvSpPr>
        <p:spPr bwMode="auto">
          <a:xfrm>
            <a:off x="5267325" y="3017838"/>
            <a:ext cx="31750" cy="15875"/>
          </a:xfrm>
          <a:custGeom>
            <a:avLst/>
            <a:gdLst>
              <a:gd name="T0" fmla="*/ 47883757 w 20"/>
              <a:gd name="T1" fmla="*/ 13952255 h 17"/>
              <a:gd name="T2" fmla="*/ 30241876 w 20"/>
              <a:gd name="T3" fmla="*/ 6976594 h 17"/>
              <a:gd name="T4" fmla="*/ 12601573 w 20"/>
              <a:gd name="T5" fmla="*/ 2615639 h 17"/>
              <a:gd name="T6" fmla="*/ 0 w 2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17"/>
              <a:gd name="T14" fmla="*/ 20 w 2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17">
                <a:moveTo>
                  <a:pt x="19" y="16"/>
                </a:moveTo>
                <a:lnTo>
                  <a:pt x="12" y="8"/>
                </a:lnTo>
                <a:lnTo>
                  <a:pt x="5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0" name="Freeform 563"/>
          <p:cNvSpPr>
            <a:spLocks/>
          </p:cNvSpPr>
          <p:nvPr/>
        </p:nvSpPr>
        <p:spPr bwMode="auto">
          <a:xfrm>
            <a:off x="5195888" y="2957513"/>
            <a:ext cx="265112" cy="117475"/>
          </a:xfrm>
          <a:custGeom>
            <a:avLst/>
            <a:gdLst>
              <a:gd name="T0" fmla="*/ 110886675 w 167"/>
              <a:gd name="T1" fmla="*/ 57497703 h 121"/>
              <a:gd name="T2" fmla="*/ 0 w 167"/>
              <a:gd name="T3" fmla="*/ 29220207 h 121"/>
              <a:gd name="T4" fmla="*/ 115926976 w 167"/>
              <a:gd name="T5" fmla="*/ 0 h 121"/>
              <a:gd name="T6" fmla="*/ 418345194 w 167"/>
              <a:gd name="T7" fmla="*/ 78234477 h 121"/>
              <a:gd name="T8" fmla="*/ 299897224 w 167"/>
              <a:gd name="T9" fmla="*/ 108397389 h 121"/>
              <a:gd name="T10" fmla="*/ 299897224 w 167"/>
              <a:gd name="T11" fmla="*/ 113109980 h 121"/>
              <a:gd name="T12" fmla="*/ 189010549 w 167"/>
              <a:gd name="T13" fmla="*/ 83889780 h 121"/>
              <a:gd name="T14" fmla="*/ 189010549 w 167"/>
              <a:gd name="T15" fmla="*/ 79177190 h 1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7"/>
              <a:gd name="T25" fmla="*/ 0 h 121"/>
              <a:gd name="T26" fmla="*/ 167 w 167"/>
              <a:gd name="T27" fmla="*/ 121 h 1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7" h="121">
                <a:moveTo>
                  <a:pt x="44" y="61"/>
                </a:moveTo>
                <a:lnTo>
                  <a:pt x="0" y="31"/>
                </a:lnTo>
                <a:lnTo>
                  <a:pt x="46" y="0"/>
                </a:lnTo>
                <a:lnTo>
                  <a:pt x="166" y="83"/>
                </a:lnTo>
                <a:lnTo>
                  <a:pt x="119" y="115"/>
                </a:lnTo>
                <a:lnTo>
                  <a:pt x="119" y="120"/>
                </a:lnTo>
                <a:lnTo>
                  <a:pt x="75" y="89"/>
                </a:lnTo>
                <a:lnTo>
                  <a:pt x="75" y="8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1" name="Freeform 564"/>
          <p:cNvSpPr>
            <a:spLocks/>
          </p:cNvSpPr>
          <p:nvPr/>
        </p:nvSpPr>
        <p:spPr bwMode="auto">
          <a:xfrm>
            <a:off x="5295900" y="2952750"/>
            <a:ext cx="26988" cy="17463"/>
          </a:xfrm>
          <a:custGeom>
            <a:avLst/>
            <a:gdLst>
              <a:gd name="T0" fmla="*/ 0 w 17"/>
              <a:gd name="T1" fmla="*/ 0 h 17"/>
              <a:gd name="T2" fmla="*/ 20161621 w 17"/>
              <a:gd name="T3" fmla="*/ 8441820 h 17"/>
              <a:gd name="T4" fmla="*/ 20161621 w 17"/>
              <a:gd name="T5" fmla="*/ 12662728 h 17"/>
              <a:gd name="T6" fmla="*/ 40323241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8" y="8"/>
                </a:lnTo>
                <a:lnTo>
                  <a:pt x="8" y="12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2" name="Line 565"/>
          <p:cNvSpPr>
            <a:spLocks noChangeShapeType="1"/>
          </p:cNvSpPr>
          <p:nvPr/>
        </p:nvSpPr>
        <p:spPr bwMode="auto">
          <a:xfrm>
            <a:off x="5299075" y="2957513"/>
            <a:ext cx="146050" cy="61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3" name="Freeform 566"/>
          <p:cNvSpPr>
            <a:spLocks/>
          </p:cNvSpPr>
          <p:nvPr/>
        </p:nvSpPr>
        <p:spPr bwMode="auto">
          <a:xfrm>
            <a:off x="5445125" y="3019425"/>
            <a:ext cx="26988" cy="17463"/>
          </a:xfrm>
          <a:custGeom>
            <a:avLst/>
            <a:gdLst>
              <a:gd name="T0" fmla="*/ 0 w 17"/>
              <a:gd name="T1" fmla="*/ 0 h 17"/>
              <a:gd name="T2" fmla="*/ 10080810 w 17"/>
              <a:gd name="T3" fmla="*/ 0 h 17"/>
              <a:gd name="T4" fmla="*/ 20161621 w 17"/>
              <a:gd name="T5" fmla="*/ 16883640 h 17"/>
              <a:gd name="T6" fmla="*/ 40323241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4" y="0"/>
                </a:lnTo>
                <a:lnTo>
                  <a:pt x="8" y="16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4" name="Freeform 567"/>
          <p:cNvSpPr>
            <a:spLocks/>
          </p:cNvSpPr>
          <p:nvPr/>
        </p:nvSpPr>
        <p:spPr bwMode="auto">
          <a:xfrm>
            <a:off x="5451475" y="3017838"/>
            <a:ext cx="26988" cy="15875"/>
          </a:xfrm>
          <a:custGeom>
            <a:avLst/>
            <a:gdLst>
              <a:gd name="T0" fmla="*/ 0 w 17"/>
              <a:gd name="T1" fmla="*/ 13952255 h 17"/>
              <a:gd name="T2" fmla="*/ 15121217 w 17"/>
              <a:gd name="T3" fmla="*/ 10464425 h 17"/>
              <a:gd name="T4" fmla="*/ 30242434 w 17"/>
              <a:gd name="T5" fmla="*/ 6976594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6" y="12"/>
                </a:lnTo>
                <a:lnTo>
                  <a:pt x="12" y="8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5" name="Freeform 568"/>
          <p:cNvSpPr>
            <a:spLocks/>
          </p:cNvSpPr>
          <p:nvPr/>
        </p:nvSpPr>
        <p:spPr bwMode="auto">
          <a:xfrm>
            <a:off x="5453063" y="3011488"/>
            <a:ext cx="26987" cy="15875"/>
          </a:xfrm>
          <a:custGeom>
            <a:avLst/>
            <a:gdLst>
              <a:gd name="T0" fmla="*/ 40321747 w 17"/>
              <a:gd name="T1" fmla="*/ 13952255 h 17"/>
              <a:gd name="T2" fmla="*/ 40321747 w 17"/>
              <a:gd name="T3" fmla="*/ 8720044 h 17"/>
              <a:gd name="T4" fmla="*/ 20160874 w 17"/>
              <a:gd name="T5" fmla="*/ 1744382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6" y="10"/>
                </a:lnTo>
                <a:lnTo>
                  <a:pt x="8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6" name="Line 569"/>
          <p:cNvSpPr>
            <a:spLocks noChangeShapeType="1"/>
          </p:cNvSpPr>
          <p:nvPr/>
        </p:nvSpPr>
        <p:spPr bwMode="auto">
          <a:xfrm flipH="1" flipV="1">
            <a:off x="5308600" y="2947988"/>
            <a:ext cx="144463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7" name="Freeform 570"/>
          <p:cNvSpPr>
            <a:spLocks/>
          </p:cNvSpPr>
          <p:nvPr/>
        </p:nvSpPr>
        <p:spPr bwMode="auto">
          <a:xfrm>
            <a:off x="5295900" y="2947988"/>
            <a:ext cx="26988" cy="15875"/>
          </a:xfrm>
          <a:custGeom>
            <a:avLst/>
            <a:gdLst>
              <a:gd name="T0" fmla="*/ 40323241 w 17"/>
              <a:gd name="T1" fmla="*/ 0 h 17"/>
              <a:gd name="T2" fmla="*/ 25202024 w 17"/>
              <a:gd name="T3" fmla="*/ 0 h 17"/>
              <a:gd name="T4" fmla="*/ 10080810 w 17"/>
              <a:gd name="T5" fmla="*/ 5232213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0" y="0"/>
                </a:lnTo>
                <a:lnTo>
                  <a:pt x="4" y="6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8" name="Line 571"/>
          <p:cNvSpPr>
            <a:spLocks noChangeShapeType="1"/>
          </p:cNvSpPr>
          <p:nvPr/>
        </p:nvSpPr>
        <p:spPr bwMode="auto">
          <a:xfrm flipV="1">
            <a:off x="5399088" y="3000375"/>
            <a:ext cx="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49" name="Freeform 572"/>
          <p:cNvSpPr>
            <a:spLocks/>
          </p:cNvSpPr>
          <p:nvPr/>
        </p:nvSpPr>
        <p:spPr bwMode="auto">
          <a:xfrm>
            <a:off x="5399088" y="2992438"/>
            <a:ext cx="26987" cy="15875"/>
          </a:xfrm>
          <a:custGeom>
            <a:avLst/>
            <a:gdLst>
              <a:gd name="T0" fmla="*/ 0 w 17"/>
              <a:gd name="T1" fmla="*/ 13952255 h 17"/>
              <a:gd name="T2" fmla="*/ 5040218 w 17"/>
              <a:gd name="T3" fmla="*/ 8720044 h 17"/>
              <a:gd name="T4" fmla="*/ 20160874 w 17"/>
              <a:gd name="T5" fmla="*/ 348783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2" y="10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0" name="Line 573"/>
          <p:cNvSpPr>
            <a:spLocks noChangeShapeType="1"/>
          </p:cNvSpPr>
          <p:nvPr/>
        </p:nvSpPr>
        <p:spPr bwMode="auto">
          <a:xfrm flipV="1">
            <a:off x="5408613" y="2987675"/>
            <a:ext cx="1587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1" name="Freeform 574"/>
          <p:cNvSpPr>
            <a:spLocks/>
          </p:cNvSpPr>
          <p:nvPr/>
        </p:nvSpPr>
        <p:spPr bwMode="auto">
          <a:xfrm>
            <a:off x="5470525" y="2901950"/>
            <a:ext cx="58738" cy="112713"/>
          </a:xfrm>
          <a:custGeom>
            <a:avLst/>
            <a:gdLst>
              <a:gd name="T0" fmla="*/ 0 w 37"/>
              <a:gd name="T1" fmla="*/ 109510972 h 115"/>
              <a:gd name="T2" fmla="*/ 20161420 w 37"/>
              <a:gd name="T3" fmla="*/ 105667950 h 115"/>
              <a:gd name="T4" fmla="*/ 90726385 w 37"/>
              <a:gd name="T5" fmla="*/ 0 h 115"/>
              <a:gd name="T6" fmla="*/ 60484265 w 37"/>
              <a:gd name="T7" fmla="*/ 2881533 h 115"/>
              <a:gd name="T8" fmla="*/ 27722749 w 37"/>
              <a:gd name="T9" fmla="*/ 48991933 h 115"/>
              <a:gd name="T10" fmla="*/ 40322839 w 37"/>
              <a:gd name="T11" fmla="*/ 48031422 h 115"/>
              <a:gd name="T12" fmla="*/ 0 w 37"/>
              <a:gd name="T13" fmla="*/ 109510972 h 1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7"/>
              <a:gd name="T22" fmla="*/ 0 h 115"/>
              <a:gd name="T23" fmla="*/ 37 w 37"/>
              <a:gd name="T24" fmla="*/ 115 h 1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7" h="115">
                <a:moveTo>
                  <a:pt x="0" y="114"/>
                </a:moveTo>
                <a:lnTo>
                  <a:pt x="8" y="110"/>
                </a:lnTo>
                <a:lnTo>
                  <a:pt x="36" y="0"/>
                </a:lnTo>
                <a:lnTo>
                  <a:pt x="24" y="3"/>
                </a:lnTo>
                <a:lnTo>
                  <a:pt x="11" y="51"/>
                </a:lnTo>
                <a:lnTo>
                  <a:pt x="16" y="50"/>
                </a:lnTo>
                <a:lnTo>
                  <a:pt x="0" y="11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2" name="Line 575"/>
          <p:cNvSpPr>
            <a:spLocks noChangeShapeType="1"/>
          </p:cNvSpPr>
          <p:nvPr/>
        </p:nvSpPr>
        <p:spPr bwMode="auto">
          <a:xfrm flipV="1">
            <a:off x="5434013" y="3014663"/>
            <a:ext cx="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3" name="Freeform 576"/>
          <p:cNvSpPr>
            <a:spLocks/>
          </p:cNvSpPr>
          <p:nvPr/>
        </p:nvSpPr>
        <p:spPr bwMode="auto">
          <a:xfrm>
            <a:off x="5434013" y="3006725"/>
            <a:ext cx="26987" cy="15875"/>
          </a:xfrm>
          <a:custGeom>
            <a:avLst/>
            <a:gdLst>
              <a:gd name="T0" fmla="*/ 0 w 17"/>
              <a:gd name="T1" fmla="*/ 13952255 h 17"/>
              <a:gd name="T2" fmla="*/ 7559535 w 17"/>
              <a:gd name="T3" fmla="*/ 6976594 h 17"/>
              <a:gd name="T4" fmla="*/ 22680188 w 17"/>
              <a:gd name="T5" fmla="*/ 1744382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3" y="8"/>
                </a:lnTo>
                <a:lnTo>
                  <a:pt x="9" y="2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4" name="Line 577"/>
          <p:cNvSpPr>
            <a:spLocks noChangeShapeType="1"/>
          </p:cNvSpPr>
          <p:nvPr/>
        </p:nvSpPr>
        <p:spPr bwMode="auto">
          <a:xfrm flipV="1">
            <a:off x="5441950" y="3001963"/>
            <a:ext cx="1588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5" name="Freeform 578"/>
          <p:cNvSpPr>
            <a:spLocks/>
          </p:cNvSpPr>
          <p:nvPr/>
        </p:nvSpPr>
        <p:spPr bwMode="auto">
          <a:xfrm>
            <a:off x="5449888" y="3016250"/>
            <a:ext cx="31750" cy="19050"/>
          </a:xfrm>
          <a:custGeom>
            <a:avLst/>
            <a:gdLst>
              <a:gd name="T0" fmla="*/ 0 w 20"/>
              <a:gd name="T1" fmla="*/ 18094493 h 19"/>
              <a:gd name="T2" fmla="*/ 0 w 20"/>
              <a:gd name="T3" fmla="*/ 12063662 h 19"/>
              <a:gd name="T4" fmla="*/ 42843446 w 20"/>
              <a:gd name="T5" fmla="*/ 0 h 19"/>
              <a:gd name="T6" fmla="*/ 42843446 w 20"/>
              <a:gd name="T7" fmla="*/ 16084213 h 19"/>
              <a:gd name="T8" fmla="*/ 47883757 w 20"/>
              <a:gd name="T9" fmla="*/ 17089856 h 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19"/>
              <a:gd name="T17" fmla="*/ 20 w 20"/>
              <a:gd name="T18" fmla="*/ 19 h 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19">
                <a:moveTo>
                  <a:pt x="0" y="18"/>
                </a:moveTo>
                <a:lnTo>
                  <a:pt x="0" y="12"/>
                </a:lnTo>
                <a:lnTo>
                  <a:pt x="17" y="0"/>
                </a:lnTo>
                <a:lnTo>
                  <a:pt x="17" y="16"/>
                </a:lnTo>
                <a:lnTo>
                  <a:pt x="19" y="17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6" name="Freeform 579"/>
          <p:cNvSpPr>
            <a:spLocks/>
          </p:cNvSpPr>
          <p:nvPr/>
        </p:nvSpPr>
        <p:spPr bwMode="auto">
          <a:xfrm>
            <a:off x="5456238" y="3032125"/>
            <a:ext cx="26987" cy="15875"/>
          </a:xfrm>
          <a:custGeom>
            <a:avLst/>
            <a:gdLst>
              <a:gd name="T0" fmla="*/ 0 w 17"/>
              <a:gd name="T1" fmla="*/ 13952255 h 17"/>
              <a:gd name="T2" fmla="*/ 12599752 w 17"/>
              <a:gd name="T3" fmla="*/ 7847853 h 17"/>
              <a:gd name="T4" fmla="*/ 25201090 w 17"/>
              <a:gd name="T5" fmla="*/ 5232213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5" y="9"/>
                </a:lnTo>
                <a:lnTo>
                  <a:pt x="10" y="6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7" name="Freeform 580"/>
          <p:cNvSpPr>
            <a:spLocks/>
          </p:cNvSpPr>
          <p:nvPr/>
        </p:nvSpPr>
        <p:spPr bwMode="auto">
          <a:xfrm>
            <a:off x="5329238" y="3038475"/>
            <a:ext cx="131762" cy="69850"/>
          </a:xfrm>
          <a:custGeom>
            <a:avLst/>
            <a:gdLst>
              <a:gd name="T0" fmla="*/ 206652002 w 83"/>
              <a:gd name="T1" fmla="*/ 0 h 73"/>
              <a:gd name="T2" fmla="*/ 206652002 w 83"/>
              <a:gd name="T3" fmla="*/ 13733656 h 73"/>
              <a:gd name="T4" fmla="*/ 0 w 83"/>
              <a:gd name="T5" fmla="*/ 65920222 h 73"/>
              <a:gd name="T6" fmla="*/ 0 w 83"/>
              <a:gd name="T7" fmla="*/ 55849372 h 73"/>
              <a:gd name="T8" fmla="*/ 115926755 w 83"/>
              <a:gd name="T9" fmla="*/ 26551608 h 73"/>
              <a:gd name="T10" fmla="*/ 115926755 w 83"/>
              <a:gd name="T11" fmla="*/ 35706746 h 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3"/>
              <a:gd name="T19" fmla="*/ 0 h 73"/>
              <a:gd name="T20" fmla="*/ 83 w 83"/>
              <a:gd name="T21" fmla="*/ 73 h 7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3" h="73">
                <a:moveTo>
                  <a:pt x="82" y="0"/>
                </a:moveTo>
                <a:lnTo>
                  <a:pt x="82" y="15"/>
                </a:lnTo>
                <a:lnTo>
                  <a:pt x="0" y="72"/>
                </a:lnTo>
                <a:lnTo>
                  <a:pt x="0" y="61"/>
                </a:lnTo>
                <a:lnTo>
                  <a:pt x="46" y="29"/>
                </a:lnTo>
                <a:lnTo>
                  <a:pt x="46" y="39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8" name="Line 581"/>
          <p:cNvSpPr>
            <a:spLocks noChangeShapeType="1"/>
          </p:cNvSpPr>
          <p:nvPr/>
        </p:nvSpPr>
        <p:spPr bwMode="auto">
          <a:xfrm flipH="1" flipV="1">
            <a:off x="5464175" y="3025775"/>
            <a:ext cx="9525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59" name="Freeform 582"/>
          <p:cNvSpPr>
            <a:spLocks/>
          </p:cNvSpPr>
          <p:nvPr/>
        </p:nvSpPr>
        <p:spPr bwMode="auto">
          <a:xfrm>
            <a:off x="5462588" y="3025775"/>
            <a:ext cx="26987" cy="0"/>
          </a:xfrm>
          <a:custGeom>
            <a:avLst/>
            <a:gdLst>
              <a:gd name="T0" fmla="*/ 40321747 w 17"/>
              <a:gd name="T1" fmla="*/ 0 h 1"/>
              <a:gd name="T2" fmla="*/ 40321747 w 17"/>
              <a:gd name="T3" fmla="*/ 0 h 1"/>
              <a:gd name="T4" fmla="*/ 0 w 17"/>
              <a:gd name="T5" fmla="*/ 0 h 1"/>
              <a:gd name="T6" fmla="*/ 0 w 17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"/>
              <a:gd name="T14" fmla="*/ 17 w 17"/>
              <a:gd name="T15" fmla="*/ 0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">
                <a:moveTo>
                  <a:pt x="16" y="0"/>
                </a:moveTo>
                <a:lnTo>
                  <a:pt x="16" y="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0" name="Freeform 583"/>
          <p:cNvSpPr>
            <a:spLocks/>
          </p:cNvSpPr>
          <p:nvPr/>
        </p:nvSpPr>
        <p:spPr bwMode="auto">
          <a:xfrm>
            <a:off x="5461000" y="3025775"/>
            <a:ext cx="26988" cy="15875"/>
          </a:xfrm>
          <a:custGeom>
            <a:avLst/>
            <a:gdLst>
              <a:gd name="T0" fmla="*/ 40323241 w 17"/>
              <a:gd name="T1" fmla="*/ 0 h 17"/>
              <a:gd name="T2" fmla="*/ 20161621 w 17"/>
              <a:gd name="T3" fmla="*/ 3487830 h 17"/>
              <a:gd name="T4" fmla="*/ 0 w 17"/>
              <a:gd name="T5" fmla="*/ 6976594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8" y="4"/>
                </a:lnTo>
                <a:lnTo>
                  <a:pt x="0" y="8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1" name="Freeform 584"/>
          <p:cNvSpPr>
            <a:spLocks/>
          </p:cNvSpPr>
          <p:nvPr/>
        </p:nvSpPr>
        <p:spPr bwMode="auto">
          <a:xfrm>
            <a:off x="5461000" y="3028950"/>
            <a:ext cx="26988" cy="15875"/>
          </a:xfrm>
          <a:custGeom>
            <a:avLst/>
            <a:gdLst>
              <a:gd name="T0" fmla="*/ 0 w 17"/>
              <a:gd name="T1" fmla="*/ 0 h 17"/>
              <a:gd name="T2" fmla="*/ 0 w 17"/>
              <a:gd name="T3" fmla="*/ 5232213 h 17"/>
              <a:gd name="T4" fmla="*/ 40323241 w 17"/>
              <a:gd name="T5" fmla="*/ 13952255 h 17"/>
              <a:gd name="T6" fmla="*/ 40323241 w 17"/>
              <a:gd name="T7" fmla="*/ 6976594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0" y="6"/>
                </a:lnTo>
                <a:lnTo>
                  <a:pt x="16" y="16"/>
                </a:lnTo>
                <a:lnTo>
                  <a:pt x="16" y="8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2" name="Freeform 585"/>
          <p:cNvSpPr>
            <a:spLocks/>
          </p:cNvSpPr>
          <p:nvPr/>
        </p:nvSpPr>
        <p:spPr bwMode="auto">
          <a:xfrm>
            <a:off x="5468938" y="3028950"/>
            <a:ext cx="26987" cy="15875"/>
          </a:xfrm>
          <a:custGeom>
            <a:avLst/>
            <a:gdLst>
              <a:gd name="T0" fmla="*/ 0 w 17"/>
              <a:gd name="T1" fmla="*/ 13952255 h 17"/>
              <a:gd name="T2" fmla="*/ 0 w 17"/>
              <a:gd name="T3" fmla="*/ 6976594 h 17"/>
              <a:gd name="T4" fmla="*/ 20160874 w 17"/>
              <a:gd name="T5" fmla="*/ 348783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0" y="8"/>
                </a:lnTo>
                <a:lnTo>
                  <a:pt x="8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3" name="Freeform 586"/>
          <p:cNvSpPr>
            <a:spLocks/>
          </p:cNvSpPr>
          <p:nvPr/>
        </p:nvSpPr>
        <p:spPr bwMode="auto">
          <a:xfrm>
            <a:off x="5472113" y="3028950"/>
            <a:ext cx="26987" cy="15875"/>
          </a:xfrm>
          <a:custGeom>
            <a:avLst/>
            <a:gdLst>
              <a:gd name="T0" fmla="*/ 0 w 17"/>
              <a:gd name="T1" fmla="*/ 0 h 17"/>
              <a:gd name="T2" fmla="*/ 20160874 w 17"/>
              <a:gd name="T3" fmla="*/ 0 h 17"/>
              <a:gd name="T4" fmla="*/ 20160874 w 17"/>
              <a:gd name="T5" fmla="*/ 0 h 17"/>
              <a:gd name="T6" fmla="*/ 40321747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8" y="0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4" name="Line 587"/>
          <p:cNvSpPr>
            <a:spLocks noChangeShapeType="1"/>
          </p:cNvSpPr>
          <p:nvPr/>
        </p:nvSpPr>
        <p:spPr bwMode="auto">
          <a:xfrm>
            <a:off x="5475288" y="3030538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5" name="Freeform 588"/>
          <p:cNvSpPr>
            <a:spLocks/>
          </p:cNvSpPr>
          <p:nvPr/>
        </p:nvSpPr>
        <p:spPr bwMode="auto">
          <a:xfrm>
            <a:off x="5475288" y="3033713"/>
            <a:ext cx="26987" cy="17462"/>
          </a:xfrm>
          <a:custGeom>
            <a:avLst/>
            <a:gdLst>
              <a:gd name="T0" fmla="*/ 0 w 17"/>
              <a:gd name="T1" fmla="*/ 0 h 17"/>
              <a:gd name="T2" fmla="*/ 15120657 w 17"/>
              <a:gd name="T3" fmla="*/ 0 h 17"/>
              <a:gd name="T4" fmla="*/ 30241314 w 17"/>
              <a:gd name="T5" fmla="*/ 3165757 h 17"/>
              <a:gd name="T6" fmla="*/ 40321747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6" y="0"/>
                </a:lnTo>
                <a:lnTo>
                  <a:pt x="12" y="3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6" name="Freeform 589"/>
          <p:cNvSpPr>
            <a:spLocks/>
          </p:cNvSpPr>
          <p:nvPr/>
        </p:nvSpPr>
        <p:spPr bwMode="auto">
          <a:xfrm>
            <a:off x="5472113" y="3038475"/>
            <a:ext cx="26987" cy="15875"/>
          </a:xfrm>
          <a:custGeom>
            <a:avLst/>
            <a:gdLst>
              <a:gd name="T0" fmla="*/ 40321747 w 17"/>
              <a:gd name="T1" fmla="*/ 0 h 17"/>
              <a:gd name="T2" fmla="*/ 32760628 w 17"/>
              <a:gd name="T3" fmla="*/ 3487830 h 17"/>
              <a:gd name="T4" fmla="*/ 15120657 w 17"/>
              <a:gd name="T5" fmla="*/ 10464425 h 17"/>
              <a:gd name="T6" fmla="*/ 0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3" y="4"/>
                </a:lnTo>
                <a:lnTo>
                  <a:pt x="6" y="12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7" name="Freeform 590"/>
          <p:cNvSpPr>
            <a:spLocks/>
          </p:cNvSpPr>
          <p:nvPr/>
        </p:nvSpPr>
        <p:spPr bwMode="auto">
          <a:xfrm>
            <a:off x="5462588" y="3048000"/>
            <a:ext cx="26987" cy="15875"/>
          </a:xfrm>
          <a:custGeom>
            <a:avLst/>
            <a:gdLst>
              <a:gd name="T0" fmla="*/ 40321747 w 17"/>
              <a:gd name="T1" fmla="*/ 7847853 h 17"/>
              <a:gd name="T2" fmla="*/ 15120657 w 17"/>
              <a:gd name="T3" fmla="*/ 13952255 h 17"/>
              <a:gd name="T4" fmla="*/ 0 w 17"/>
              <a:gd name="T5" fmla="*/ 7847853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9"/>
                </a:moveTo>
                <a:lnTo>
                  <a:pt x="6" y="16"/>
                </a:lnTo>
                <a:lnTo>
                  <a:pt x="0" y="9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8" name="Freeform 591"/>
          <p:cNvSpPr>
            <a:spLocks/>
          </p:cNvSpPr>
          <p:nvPr/>
        </p:nvSpPr>
        <p:spPr bwMode="auto">
          <a:xfrm>
            <a:off x="5462588" y="3035300"/>
            <a:ext cx="26987" cy="17463"/>
          </a:xfrm>
          <a:custGeom>
            <a:avLst/>
            <a:gdLst>
              <a:gd name="T0" fmla="*/ 0 w 17"/>
              <a:gd name="T1" fmla="*/ 16883640 h 17"/>
              <a:gd name="T2" fmla="*/ 0 w 17"/>
              <a:gd name="T3" fmla="*/ 9496790 h 17"/>
              <a:gd name="T4" fmla="*/ 15120657 w 17"/>
              <a:gd name="T5" fmla="*/ 4220910 h 17"/>
              <a:gd name="T6" fmla="*/ 40321747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0" y="9"/>
                </a:lnTo>
                <a:lnTo>
                  <a:pt x="6" y="4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69" name="Freeform 592"/>
          <p:cNvSpPr>
            <a:spLocks/>
          </p:cNvSpPr>
          <p:nvPr/>
        </p:nvSpPr>
        <p:spPr bwMode="auto">
          <a:xfrm>
            <a:off x="5313363" y="2851150"/>
            <a:ext cx="173037" cy="134938"/>
          </a:xfrm>
          <a:custGeom>
            <a:avLst/>
            <a:gdLst>
              <a:gd name="T0" fmla="*/ 0 w 109"/>
              <a:gd name="T1" fmla="*/ 70752491 h 138"/>
              <a:gd name="T2" fmla="*/ 47882036 w 109"/>
              <a:gd name="T3" fmla="*/ 0 h 138"/>
              <a:gd name="T4" fmla="*/ 272176112 w 109"/>
              <a:gd name="T5" fmla="*/ 59278839 h 138"/>
              <a:gd name="T6" fmla="*/ 224292501 w 109"/>
              <a:gd name="T7" fmla="*/ 130987644 h 138"/>
              <a:gd name="T8" fmla="*/ 0 w 109"/>
              <a:gd name="T9" fmla="*/ 70752491 h 1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"/>
              <a:gd name="T16" fmla="*/ 0 h 138"/>
              <a:gd name="T17" fmla="*/ 109 w 109"/>
              <a:gd name="T18" fmla="*/ 138 h 1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" h="138">
                <a:moveTo>
                  <a:pt x="0" y="74"/>
                </a:moveTo>
                <a:lnTo>
                  <a:pt x="19" y="0"/>
                </a:lnTo>
                <a:lnTo>
                  <a:pt x="108" y="62"/>
                </a:lnTo>
                <a:lnTo>
                  <a:pt x="89" y="137"/>
                </a:lnTo>
                <a:lnTo>
                  <a:pt x="0" y="7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0" name="Freeform 593"/>
          <p:cNvSpPr>
            <a:spLocks/>
          </p:cNvSpPr>
          <p:nvPr/>
        </p:nvSpPr>
        <p:spPr bwMode="auto">
          <a:xfrm>
            <a:off x="5221288" y="3043238"/>
            <a:ext cx="26987" cy="15875"/>
          </a:xfrm>
          <a:custGeom>
            <a:avLst/>
            <a:gdLst>
              <a:gd name="T0" fmla="*/ 0 w 17"/>
              <a:gd name="T1" fmla="*/ 13952255 h 17"/>
              <a:gd name="T2" fmla="*/ 20160874 w 17"/>
              <a:gd name="T3" fmla="*/ 0 h 17"/>
              <a:gd name="T4" fmla="*/ 40321747 w 17"/>
              <a:gd name="T5" fmla="*/ 13952255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0" y="16"/>
                </a:moveTo>
                <a:lnTo>
                  <a:pt x="8" y="0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1" name="Freeform 594"/>
          <p:cNvSpPr>
            <a:spLocks/>
          </p:cNvSpPr>
          <p:nvPr/>
        </p:nvSpPr>
        <p:spPr bwMode="auto">
          <a:xfrm>
            <a:off x="5237163" y="3046413"/>
            <a:ext cx="26987" cy="17462"/>
          </a:xfrm>
          <a:custGeom>
            <a:avLst/>
            <a:gdLst>
              <a:gd name="T0" fmla="*/ 0 w 17"/>
              <a:gd name="T1" fmla="*/ 0 h 17"/>
              <a:gd name="T2" fmla="*/ 12599752 w 17"/>
              <a:gd name="T3" fmla="*/ 5275578 h 17"/>
              <a:gd name="T4" fmla="*/ 25201090 w 17"/>
              <a:gd name="T5" fmla="*/ 10551156 h 17"/>
              <a:gd name="T6" fmla="*/ 40321747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5" y="5"/>
                </a:lnTo>
                <a:lnTo>
                  <a:pt x="10" y="10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2" name="Freeform 595"/>
          <p:cNvSpPr>
            <a:spLocks/>
          </p:cNvSpPr>
          <p:nvPr/>
        </p:nvSpPr>
        <p:spPr bwMode="auto">
          <a:xfrm>
            <a:off x="5246688" y="3052763"/>
            <a:ext cx="26987" cy="15875"/>
          </a:xfrm>
          <a:custGeom>
            <a:avLst/>
            <a:gdLst>
              <a:gd name="T0" fmla="*/ 0 w 17"/>
              <a:gd name="T1" fmla="*/ 0 h 17"/>
              <a:gd name="T2" fmla="*/ 12599752 w 17"/>
              <a:gd name="T3" fmla="*/ 6976594 h 17"/>
              <a:gd name="T4" fmla="*/ 25201090 w 17"/>
              <a:gd name="T5" fmla="*/ 10464425 h 17"/>
              <a:gd name="T6" fmla="*/ 40321747 w 17"/>
              <a:gd name="T7" fmla="*/ 13952255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5" y="8"/>
                </a:lnTo>
                <a:lnTo>
                  <a:pt x="10" y="12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3" name="Freeform 596"/>
          <p:cNvSpPr>
            <a:spLocks/>
          </p:cNvSpPr>
          <p:nvPr/>
        </p:nvSpPr>
        <p:spPr bwMode="auto">
          <a:xfrm>
            <a:off x="5260975" y="3055938"/>
            <a:ext cx="26988" cy="17462"/>
          </a:xfrm>
          <a:custGeom>
            <a:avLst/>
            <a:gdLst>
              <a:gd name="T0" fmla="*/ 0 w 17"/>
              <a:gd name="T1" fmla="*/ 0 h 17"/>
              <a:gd name="T2" fmla="*/ 40323241 w 17"/>
              <a:gd name="T3" fmla="*/ 9496246 h 17"/>
              <a:gd name="T4" fmla="*/ 0 w 17"/>
              <a:gd name="T5" fmla="*/ 16881646 h 17"/>
              <a:gd name="T6" fmla="*/ 0 60000 65536"/>
              <a:gd name="T7" fmla="*/ 0 60000 65536"/>
              <a:gd name="T8" fmla="*/ 0 60000 65536"/>
              <a:gd name="T9" fmla="*/ 0 w 17"/>
              <a:gd name="T10" fmla="*/ 0 h 17"/>
              <a:gd name="T11" fmla="*/ 17 w 17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7">
                <a:moveTo>
                  <a:pt x="0" y="0"/>
                </a:moveTo>
                <a:lnTo>
                  <a:pt x="16" y="9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4" name="Freeform 597"/>
          <p:cNvSpPr>
            <a:spLocks/>
          </p:cNvSpPr>
          <p:nvPr/>
        </p:nvSpPr>
        <p:spPr bwMode="auto">
          <a:xfrm>
            <a:off x="5237163" y="3055938"/>
            <a:ext cx="26987" cy="17462"/>
          </a:xfrm>
          <a:custGeom>
            <a:avLst/>
            <a:gdLst>
              <a:gd name="T0" fmla="*/ 40321747 w 17"/>
              <a:gd name="T1" fmla="*/ 16881646 h 17"/>
              <a:gd name="T2" fmla="*/ 25201090 w 17"/>
              <a:gd name="T3" fmla="*/ 13715885 h 17"/>
              <a:gd name="T4" fmla="*/ 12599752 w 17"/>
              <a:gd name="T5" fmla="*/ 9496246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10" y="13"/>
                </a:lnTo>
                <a:lnTo>
                  <a:pt x="5" y="9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5" name="Freeform 598"/>
          <p:cNvSpPr>
            <a:spLocks/>
          </p:cNvSpPr>
          <p:nvPr/>
        </p:nvSpPr>
        <p:spPr bwMode="auto">
          <a:xfrm>
            <a:off x="5221288" y="3046413"/>
            <a:ext cx="26987" cy="17462"/>
          </a:xfrm>
          <a:custGeom>
            <a:avLst/>
            <a:gdLst>
              <a:gd name="T0" fmla="*/ 40321747 w 17"/>
              <a:gd name="T1" fmla="*/ 16881646 h 17"/>
              <a:gd name="T2" fmla="*/ 20160874 w 17"/>
              <a:gd name="T3" fmla="*/ 11606066 h 17"/>
              <a:gd name="T4" fmla="*/ 7559535 w 17"/>
              <a:gd name="T5" fmla="*/ 4220668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8" y="11"/>
                </a:lnTo>
                <a:lnTo>
                  <a:pt x="3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6" name="Freeform 599"/>
          <p:cNvSpPr>
            <a:spLocks/>
          </p:cNvSpPr>
          <p:nvPr/>
        </p:nvSpPr>
        <p:spPr bwMode="auto">
          <a:xfrm>
            <a:off x="5267325" y="3033713"/>
            <a:ext cx="26988" cy="17462"/>
          </a:xfrm>
          <a:custGeom>
            <a:avLst/>
            <a:gdLst>
              <a:gd name="T0" fmla="*/ 0 w 17"/>
              <a:gd name="T1" fmla="*/ 16881646 h 17"/>
              <a:gd name="T2" fmla="*/ 0 w 17"/>
              <a:gd name="T3" fmla="*/ 9496246 h 17"/>
              <a:gd name="T4" fmla="*/ 20161621 w 17"/>
              <a:gd name="T5" fmla="*/ 3165757 h 17"/>
              <a:gd name="T6" fmla="*/ 40323241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16"/>
                </a:moveTo>
                <a:lnTo>
                  <a:pt x="0" y="9"/>
                </a:lnTo>
                <a:lnTo>
                  <a:pt x="8" y="3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7" name="Freeform 600"/>
          <p:cNvSpPr>
            <a:spLocks/>
          </p:cNvSpPr>
          <p:nvPr/>
        </p:nvSpPr>
        <p:spPr bwMode="auto">
          <a:xfrm>
            <a:off x="5276850" y="3033713"/>
            <a:ext cx="26988" cy="17462"/>
          </a:xfrm>
          <a:custGeom>
            <a:avLst/>
            <a:gdLst>
              <a:gd name="T0" fmla="*/ 0 w 17"/>
              <a:gd name="T1" fmla="*/ 0 h 17"/>
              <a:gd name="T2" fmla="*/ 22682616 w 17"/>
              <a:gd name="T3" fmla="*/ 3165757 h 17"/>
              <a:gd name="T4" fmla="*/ 32763430 w 17"/>
              <a:gd name="T5" fmla="*/ 9496246 h 17"/>
              <a:gd name="T6" fmla="*/ 40323241 w 17"/>
              <a:gd name="T7" fmla="*/ 16881646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0" y="0"/>
                </a:moveTo>
                <a:lnTo>
                  <a:pt x="9" y="3"/>
                </a:lnTo>
                <a:lnTo>
                  <a:pt x="13" y="9"/>
                </a:lnTo>
                <a:lnTo>
                  <a:pt x="16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8" name="Freeform 601"/>
          <p:cNvSpPr>
            <a:spLocks/>
          </p:cNvSpPr>
          <p:nvPr/>
        </p:nvSpPr>
        <p:spPr bwMode="auto">
          <a:xfrm>
            <a:off x="5276850" y="3038475"/>
            <a:ext cx="26988" cy="17463"/>
          </a:xfrm>
          <a:custGeom>
            <a:avLst/>
            <a:gdLst>
              <a:gd name="T0" fmla="*/ 40323241 w 17"/>
              <a:gd name="T1" fmla="*/ 0 h 17"/>
              <a:gd name="T2" fmla="*/ 32763430 w 17"/>
              <a:gd name="T3" fmla="*/ 9496790 h 17"/>
              <a:gd name="T4" fmla="*/ 22682616 w 17"/>
              <a:gd name="T5" fmla="*/ 12662728 h 17"/>
              <a:gd name="T6" fmla="*/ 0 w 17"/>
              <a:gd name="T7" fmla="*/ 1688364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0"/>
                </a:moveTo>
                <a:lnTo>
                  <a:pt x="13" y="9"/>
                </a:lnTo>
                <a:lnTo>
                  <a:pt x="9" y="12"/>
                </a:lnTo>
                <a:lnTo>
                  <a:pt x="0" y="1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79" name="Freeform 602"/>
          <p:cNvSpPr>
            <a:spLocks/>
          </p:cNvSpPr>
          <p:nvPr/>
        </p:nvSpPr>
        <p:spPr bwMode="auto">
          <a:xfrm>
            <a:off x="5267325" y="3038475"/>
            <a:ext cx="26988" cy="17463"/>
          </a:xfrm>
          <a:custGeom>
            <a:avLst/>
            <a:gdLst>
              <a:gd name="T0" fmla="*/ 40323241 w 17"/>
              <a:gd name="T1" fmla="*/ 16883640 h 17"/>
              <a:gd name="T2" fmla="*/ 20161621 w 17"/>
              <a:gd name="T3" fmla="*/ 12662728 h 17"/>
              <a:gd name="T4" fmla="*/ 0 w 17"/>
              <a:gd name="T5" fmla="*/ 9496790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17"/>
              <a:gd name="T14" fmla="*/ 17 w 17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17">
                <a:moveTo>
                  <a:pt x="16" y="16"/>
                </a:moveTo>
                <a:lnTo>
                  <a:pt x="8" y="12"/>
                </a:lnTo>
                <a:lnTo>
                  <a:pt x="0" y="9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0" name="Freeform 603"/>
          <p:cNvSpPr>
            <a:spLocks/>
          </p:cNvSpPr>
          <p:nvPr/>
        </p:nvSpPr>
        <p:spPr bwMode="auto">
          <a:xfrm>
            <a:off x="5210175" y="2962275"/>
            <a:ext cx="236538" cy="103188"/>
          </a:xfrm>
          <a:custGeom>
            <a:avLst/>
            <a:gdLst>
              <a:gd name="T0" fmla="*/ 0 w 149"/>
              <a:gd name="T1" fmla="*/ 25586730 h 106"/>
              <a:gd name="T2" fmla="*/ 17641924 w 149"/>
              <a:gd name="T3" fmla="*/ 19900684 h 106"/>
              <a:gd name="T4" fmla="*/ 37803214 w 149"/>
              <a:gd name="T5" fmla="*/ 15162795 h 106"/>
              <a:gd name="T6" fmla="*/ 55443557 w 149"/>
              <a:gd name="T7" fmla="*/ 9476748 h 106"/>
              <a:gd name="T8" fmla="*/ 73085474 w 149"/>
              <a:gd name="T9" fmla="*/ 4737887 h 106"/>
              <a:gd name="T10" fmla="*/ 93246759 w 149"/>
              <a:gd name="T11" fmla="*/ 0 h 106"/>
              <a:gd name="T12" fmla="*/ 372983860 w 149"/>
              <a:gd name="T13" fmla="*/ 73916689 h 106"/>
              <a:gd name="T14" fmla="*/ 352822575 w 149"/>
              <a:gd name="T15" fmla="*/ 78654574 h 106"/>
              <a:gd name="T16" fmla="*/ 335182245 w 149"/>
              <a:gd name="T17" fmla="*/ 83393433 h 106"/>
              <a:gd name="T18" fmla="*/ 315020961 w 149"/>
              <a:gd name="T19" fmla="*/ 89078506 h 106"/>
              <a:gd name="T20" fmla="*/ 297379044 w 149"/>
              <a:gd name="T21" fmla="*/ 93817365 h 106"/>
              <a:gd name="T22" fmla="*/ 277217759 w 149"/>
              <a:gd name="T23" fmla="*/ 99503411 h 106"/>
              <a:gd name="T24" fmla="*/ 0 w 149"/>
              <a:gd name="T25" fmla="*/ 25586730 h 1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9"/>
              <a:gd name="T40" fmla="*/ 0 h 106"/>
              <a:gd name="T41" fmla="*/ 149 w 149"/>
              <a:gd name="T42" fmla="*/ 106 h 1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9" h="106">
                <a:moveTo>
                  <a:pt x="0" y="27"/>
                </a:moveTo>
                <a:lnTo>
                  <a:pt x="7" y="21"/>
                </a:lnTo>
                <a:lnTo>
                  <a:pt x="15" y="16"/>
                </a:lnTo>
                <a:lnTo>
                  <a:pt x="22" y="10"/>
                </a:lnTo>
                <a:lnTo>
                  <a:pt x="29" y="5"/>
                </a:lnTo>
                <a:lnTo>
                  <a:pt x="37" y="0"/>
                </a:lnTo>
                <a:lnTo>
                  <a:pt x="148" y="78"/>
                </a:lnTo>
                <a:lnTo>
                  <a:pt x="140" y="83"/>
                </a:lnTo>
                <a:lnTo>
                  <a:pt x="133" y="88"/>
                </a:lnTo>
                <a:lnTo>
                  <a:pt x="125" y="94"/>
                </a:lnTo>
                <a:lnTo>
                  <a:pt x="118" y="99"/>
                </a:lnTo>
                <a:lnTo>
                  <a:pt x="110" y="105"/>
                </a:lnTo>
                <a:lnTo>
                  <a:pt x="0" y="27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1" name="Line 604"/>
          <p:cNvSpPr>
            <a:spLocks noChangeShapeType="1"/>
          </p:cNvSpPr>
          <p:nvPr/>
        </p:nvSpPr>
        <p:spPr bwMode="auto">
          <a:xfrm flipV="1">
            <a:off x="5391150" y="3074988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2" name="Line 605"/>
          <p:cNvSpPr>
            <a:spLocks noChangeShapeType="1"/>
          </p:cNvSpPr>
          <p:nvPr/>
        </p:nvSpPr>
        <p:spPr bwMode="auto">
          <a:xfrm flipV="1">
            <a:off x="5397500" y="3073400"/>
            <a:ext cx="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3" name="Line 606"/>
          <p:cNvSpPr>
            <a:spLocks noChangeShapeType="1"/>
          </p:cNvSpPr>
          <p:nvPr/>
        </p:nvSpPr>
        <p:spPr bwMode="auto">
          <a:xfrm flipV="1">
            <a:off x="5384800" y="3078163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4" name="Line 607"/>
          <p:cNvSpPr>
            <a:spLocks noChangeShapeType="1"/>
          </p:cNvSpPr>
          <p:nvPr/>
        </p:nvSpPr>
        <p:spPr bwMode="auto">
          <a:xfrm>
            <a:off x="5319713" y="2824163"/>
            <a:ext cx="190500" cy="82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5" name="Line 608"/>
          <p:cNvSpPr>
            <a:spLocks noChangeShapeType="1"/>
          </p:cNvSpPr>
          <p:nvPr/>
        </p:nvSpPr>
        <p:spPr bwMode="auto">
          <a:xfrm flipV="1">
            <a:off x="5308600" y="2825750"/>
            <a:ext cx="15875" cy="44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6" name="Line 609"/>
          <p:cNvSpPr>
            <a:spLocks noChangeShapeType="1"/>
          </p:cNvSpPr>
          <p:nvPr/>
        </p:nvSpPr>
        <p:spPr bwMode="auto">
          <a:xfrm flipV="1">
            <a:off x="5445125" y="3017838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7" name="Line 610"/>
          <p:cNvSpPr>
            <a:spLocks noChangeShapeType="1"/>
          </p:cNvSpPr>
          <p:nvPr/>
        </p:nvSpPr>
        <p:spPr bwMode="auto">
          <a:xfrm flipV="1">
            <a:off x="5449888" y="3005138"/>
            <a:ext cx="1587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8" name="Line 611"/>
          <p:cNvSpPr>
            <a:spLocks noChangeShapeType="1"/>
          </p:cNvSpPr>
          <p:nvPr/>
        </p:nvSpPr>
        <p:spPr bwMode="auto">
          <a:xfrm flipV="1">
            <a:off x="5357813" y="2965450"/>
            <a:ext cx="3175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89" name="Line 612"/>
          <p:cNvSpPr>
            <a:spLocks noChangeShapeType="1"/>
          </p:cNvSpPr>
          <p:nvPr/>
        </p:nvSpPr>
        <p:spPr bwMode="auto">
          <a:xfrm flipV="1">
            <a:off x="5311775" y="2944813"/>
            <a:ext cx="1588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0" name="Line 613"/>
          <p:cNvSpPr>
            <a:spLocks noChangeShapeType="1"/>
          </p:cNvSpPr>
          <p:nvPr/>
        </p:nvSpPr>
        <p:spPr bwMode="auto">
          <a:xfrm flipV="1">
            <a:off x="5195888" y="2987675"/>
            <a:ext cx="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1" name="Line 614"/>
          <p:cNvSpPr>
            <a:spLocks noChangeShapeType="1"/>
          </p:cNvSpPr>
          <p:nvPr/>
        </p:nvSpPr>
        <p:spPr bwMode="auto">
          <a:xfrm>
            <a:off x="5459413" y="3048000"/>
            <a:ext cx="3175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2" name="Line 615"/>
          <p:cNvSpPr>
            <a:spLocks noChangeShapeType="1"/>
          </p:cNvSpPr>
          <p:nvPr/>
        </p:nvSpPr>
        <p:spPr bwMode="auto">
          <a:xfrm>
            <a:off x="5278438" y="2954338"/>
            <a:ext cx="171450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3" name="Line 616"/>
          <p:cNvSpPr>
            <a:spLocks noChangeShapeType="1"/>
          </p:cNvSpPr>
          <p:nvPr/>
        </p:nvSpPr>
        <p:spPr bwMode="auto">
          <a:xfrm>
            <a:off x="5457825" y="3006725"/>
            <a:ext cx="19050" cy="9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4" name="Line 617"/>
          <p:cNvSpPr>
            <a:spLocks noChangeShapeType="1"/>
          </p:cNvSpPr>
          <p:nvPr/>
        </p:nvSpPr>
        <p:spPr bwMode="auto">
          <a:xfrm flipV="1">
            <a:off x="5456238" y="3006725"/>
            <a:ext cx="1587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5" name="Line 618"/>
          <p:cNvSpPr>
            <a:spLocks noChangeShapeType="1"/>
          </p:cNvSpPr>
          <p:nvPr/>
        </p:nvSpPr>
        <p:spPr bwMode="auto">
          <a:xfrm>
            <a:off x="5360988" y="2967038"/>
            <a:ext cx="49212" cy="20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6" name="Line 619"/>
          <p:cNvSpPr>
            <a:spLocks noChangeShapeType="1"/>
          </p:cNvSpPr>
          <p:nvPr/>
        </p:nvSpPr>
        <p:spPr bwMode="auto">
          <a:xfrm flipV="1">
            <a:off x="5421313" y="3032125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7" name="Line 620"/>
          <p:cNvSpPr>
            <a:spLocks noChangeShapeType="1"/>
          </p:cNvSpPr>
          <p:nvPr/>
        </p:nvSpPr>
        <p:spPr bwMode="auto">
          <a:xfrm flipV="1">
            <a:off x="5410200" y="3027363"/>
            <a:ext cx="11113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8" name="Line 621"/>
          <p:cNvSpPr>
            <a:spLocks noChangeShapeType="1"/>
          </p:cNvSpPr>
          <p:nvPr/>
        </p:nvSpPr>
        <p:spPr bwMode="auto">
          <a:xfrm flipV="1">
            <a:off x="5397500" y="30226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099" name="Line 622"/>
          <p:cNvSpPr>
            <a:spLocks noChangeShapeType="1"/>
          </p:cNvSpPr>
          <p:nvPr/>
        </p:nvSpPr>
        <p:spPr bwMode="auto">
          <a:xfrm flipV="1">
            <a:off x="5384800" y="30178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0" name="Line 623"/>
          <p:cNvSpPr>
            <a:spLocks noChangeShapeType="1"/>
          </p:cNvSpPr>
          <p:nvPr/>
        </p:nvSpPr>
        <p:spPr bwMode="auto">
          <a:xfrm flipV="1">
            <a:off x="5373688" y="3013075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1" name="Line 624"/>
          <p:cNvSpPr>
            <a:spLocks noChangeShapeType="1"/>
          </p:cNvSpPr>
          <p:nvPr/>
        </p:nvSpPr>
        <p:spPr bwMode="auto">
          <a:xfrm flipV="1">
            <a:off x="5362575" y="3006725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2" name="Line 625"/>
          <p:cNvSpPr>
            <a:spLocks noChangeShapeType="1"/>
          </p:cNvSpPr>
          <p:nvPr/>
        </p:nvSpPr>
        <p:spPr bwMode="auto">
          <a:xfrm flipV="1">
            <a:off x="5349875" y="300196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3" name="Line 626"/>
          <p:cNvSpPr>
            <a:spLocks noChangeShapeType="1"/>
          </p:cNvSpPr>
          <p:nvPr/>
        </p:nvSpPr>
        <p:spPr bwMode="auto">
          <a:xfrm flipV="1">
            <a:off x="5337175" y="29972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4" name="Line 627"/>
          <p:cNvSpPr>
            <a:spLocks noChangeShapeType="1"/>
          </p:cNvSpPr>
          <p:nvPr/>
        </p:nvSpPr>
        <p:spPr bwMode="auto">
          <a:xfrm flipV="1">
            <a:off x="5326063" y="2992438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5" name="Line 628"/>
          <p:cNvSpPr>
            <a:spLocks noChangeShapeType="1"/>
          </p:cNvSpPr>
          <p:nvPr/>
        </p:nvSpPr>
        <p:spPr bwMode="auto">
          <a:xfrm flipV="1">
            <a:off x="5314950" y="2986088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6" name="Line 629"/>
          <p:cNvSpPr>
            <a:spLocks noChangeShapeType="1"/>
          </p:cNvSpPr>
          <p:nvPr/>
        </p:nvSpPr>
        <p:spPr bwMode="auto">
          <a:xfrm flipV="1">
            <a:off x="5302250" y="298132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7" name="Line 630"/>
          <p:cNvSpPr>
            <a:spLocks noChangeShapeType="1"/>
          </p:cNvSpPr>
          <p:nvPr/>
        </p:nvSpPr>
        <p:spPr bwMode="auto">
          <a:xfrm flipV="1">
            <a:off x="5289550" y="297497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8" name="Line 631"/>
          <p:cNvSpPr>
            <a:spLocks noChangeShapeType="1"/>
          </p:cNvSpPr>
          <p:nvPr/>
        </p:nvSpPr>
        <p:spPr bwMode="auto">
          <a:xfrm flipV="1">
            <a:off x="5276850" y="2971800"/>
            <a:ext cx="1270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09" name="Line 632"/>
          <p:cNvSpPr>
            <a:spLocks noChangeShapeType="1"/>
          </p:cNvSpPr>
          <p:nvPr/>
        </p:nvSpPr>
        <p:spPr bwMode="auto">
          <a:xfrm flipV="1">
            <a:off x="5400675" y="30337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0" name="Line 633"/>
          <p:cNvSpPr>
            <a:spLocks noChangeShapeType="1"/>
          </p:cNvSpPr>
          <p:nvPr/>
        </p:nvSpPr>
        <p:spPr bwMode="auto">
          <a:xfrm flipV="1">
            <a:off x="5389563" y="3028950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1" name="Line 634"/>
          <p:cNvSpPr>
            <a:spLocks noChangeShapeType="1"/>
          </p:cNvSpPr>
          <p:nvPr/>
        </p:nvSpPr>
        <p:spPr bwMode="auto">
          <a:xfrm flipV="1">
            <a:off x="5376863" y="30241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2" name="Line 635"/>
          <p:cNvSpPr>
            <a:spLocks noChangeShapeType="1"/>
          </p:cNvSpPr>
          <p:nvPr/>
        </p:nvSpPr>
        <p:spPr bwMode="auto">
          <a:xfrm flipV="1">
            <a:off x="5365750" y="3017838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3" name="Line 636"/>
          <p:cNvSpPr>
            <a:spLocks noChangeShapeType="1"/>
          </p:cNvSpPr>
          <p:nvPr/>
        </p:nvSpPr>
        <p:spPr bwMode="auto">
          <a:xfrm flipV="1">
            <a:off x="5354638" y="3013075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4" name="Line 637"/>
          <p:cNvSpPr>
            <a:spLocks noChangeShapeType="1"/>
          </p:cNvSpPr>
          <p:nvPr/>
        </p:nvSpPr>
        <p:spPr bwMode="auto">
          <a:xfrm flipV="1">
            <a:off x="5341938" y="3006725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5" name="Line 638"/>
          <p:cNvSpPr>
            <a:spLocks noChangeShapeType="1"/>
          </p:cNvSpPr>
          <p:nvPr/>
        </p:nvSpPr>
        <p:spPr bwMode="auto">
          <a:xfrm flipV="1">
            <a:off x="5329238" y="3003550"/>
            <a:ext cx="1270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6" name="Line 639"/>
          <p:cNvSpPr>
            <a:spLocks noChangeShapeType="1"/>
          </p:cNvSpPr>
          <p:nvPr/>
        </p:nvSpPr>
        <p:spPr bwMode="auto">
          <a:xfrm flipV="1">
            <a:off x="5316538" y="29987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7" name="Line 640"/>
          <p:cNvSpPr>
            <a:spLocks noChangeShapeType="1"/>
          </p:cNvSpPr>
          <p:nvPr/>
        </p:nvSpPr>
        <p:spPr bwMode="auto">
          <a:xfrm flipV="1">
            <a:off x="5305425" y="2992438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8" name="Line 641"/>
          <p:cNvSpPr>
            <a:spLocks noChangeShapeType="1"/>
          </p:cNvSpPr>
          <p:nvPr/>
        </p:nvSpPr>
        <p:spPr bwMode="auto">
          <a:xfrm flipV="1">
            <a:off x="5294313" y="2987675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19" name="Line 642"/>
          <p:cNvSpPr>
            <a:spLocks noChangeShapeType="1"/>
          </p:cNvSpPr>
          <p:nvPr/>
        </p:nvSpPr>
        <p:spPr bwMode="auto">
          <a:xfrm flipV="1">
            <a:off x="5281613" y="2982913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0" name="Line 643"/>
          <p:cNvSpPr>
            <a:spLocks noChangeShapeType="1"/>
          </p:cNvSpPr>
          <p:nvPr/>
        </p:nvSpPr>
        <p:spPr bwMode="auto">
          <a:xfrm flipV="1">
            <a:off x="5268913" y="2976563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1" name="Line 644"/>
          <p:cNvSpPr>
            <a:spLocks noChangeShapeType="1"/>
          </p:cNvSpPr>
          <p:nvPr/>
        </p:nvSpPr>
        <p:spPr bwMode="auto">
          <a:xfrm flipV="1">
            <a:off x="5257800" y="2971800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2" name="Line 645"/>
          <p:cNvSpPr>
            <a:spLocks noChangeShapeType="1"/>
          </p:cNvSpPr>
          <p:nvPr/>
        </p:nvSpPr>
        <p:spPr bwMode="auto">
          <a:xfrm flipV="1">
            <a:off x="5256213" y="2981325"/>
            <a:ext cx="11112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3" name="Line 646"/>
          <p:cNvSpPr>
            <a:spLocks noChangeShapeType="1"/>
          </p:cNvSpPr>
          <p:nvPr/>
        </p:nvSpPr>
        <p:spPr bwMode="auto">
          <a:xfrm flipV="1">
            <a:off x="5267325" y="2987675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4" name="Line 647"/>
          <p:cNvSpPr>
            <a:spLocks noChangeShapeType="1"/>
          </p:cNvSpPr>
          <p:nvPr/>
        </p:nvSpPr>
        <p:spPr bwMode="auto">
          <a:xfrm flipV="1">
            <a:off x="5278438" y="29924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5" name="Line 648"/>
          <p:cNvSpPr>
            <a:spLocks noChangeShapeType="1"/>
          </p:cNvSpPr>
          <p:nvPr/>
        </p:nvSpPr>
        <p:spPr bwMode="auto">
          <a:xfrm flipV="1">
            <a:off x="5291138" y="29972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6" name="Line 649"/>
          <p:cNvSpPr>
            <a:spLocks noChangeShapeType="1"/>
          </p:cNvSpPr>
          <p:nvPr/>
        </p:nvSpPr>
        <p:spPr bwMode="auto">
          <a:xfrm flipV="1">
            <a:off x="5303838" y="300196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7" name="Line 650"/>
          <p:cNvSpPr>
            <a:spLocks noChangeShapeType="1"/>
          </p:cNvSpPr>
          <p:nvPr/>
        </p:nvSpPr>
        <p:spPr bwMode="auto">
          <a:xfrm flipV="1">
            <a:off x="5316538" y="3006725"/>
            <a:ext cx="9525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8" name="Line 651"/>
          <p:cNvSpPr>
            <a:spLocks noChangeShapeType="1"/>
          </p:cNvSpPr>
          <p:nvPr/>
        </p:nvSpPr>
        <p:spPr bwMode="auto">
          <a:xfrm flipV="1">
            <a:off x="5326063" y="30130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29" name="Line 652"/>
          <p:cNvSpPr>
            <a:spLocks noChangeShapeType="1"/>
          </p:cNvSpPr>
          <p:nvPr/>
        </p:nvSpPr>
        <p:spPr bwMode="auto">
          <a:xfrm flipV="1">
            <a:off x="5338763" y="30178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0" name="Line 653"/>
          <p:cNvSpPr>
            <a:spLocks noChangeShapeType="1"/>
          </p:cNvSpPr>
          <p:nvPr/>
        </p:nvSpPr>
        <p:spPr bwMode="auto">
          <a:xfrm flipV="1">
            <a:off x="5351463" y="30226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1" name="Line 654"/>
          <p:cNvSpPr>
            <a:spLocks noChangeShapeType="1"/>
          </p:cNvSpPr>
          <p:nvPr/>
        </p:nvSpPr>
        <p:spPr bwMode="auto">
          <a:xfrm flipV="1">
            <a:off x="5362575" y="3027363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2" name="Line 655"/>
          <p:cNvSpPr>
            <a:spLocks noChangeShapeType="1"/>
          </p:cNvSpPr>
          <p:nvPr/>
        </p:nvSpPr>
        <p:spPr bwMode="auto">
          <a:xfrm flipV="1">
            <a:off x="5373688" y="30337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3" name="Line 656"/>
          <p:cNvSpPr>
            <a:spLocks noChangeShapeType="1"/>
          </p:cNvSpPr>
          <p:nvPr/>
        </p:nvSpPr>
        <p:spPr bwMode="auto">
          <a:xfrm flipV="1">
            <a:off x="5386388" y="30384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4" name="Line 657"/>
          <p:cNvSpPr>
            <a:spLocks noChangeShapeType="1"/>
          </p:cNvSpPr>
          <p:nvPr/>
        </p:nvSpPr>
        <p:spPr bwMode="auto">
          <a:xfrm flipV="1">
            <a:off x="5367338" y="304006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5" name="Line 658"/>
          <p:cNvSpPr>
            <a:spLocks noChangeShapeType="1"/>
          </p:cNvSpPr>
          <p:nvPr/>
        </p:nvSpPr>
        <p:spPr bwMode="auto">
          <a:xfrm flipV="1">
            <a:off x="5357813" y="3035300"/>
            <a:ext cx="11112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6" name="Line 659"/>
          <p:cNvSpPr>
            <a:spLocks noChangeShapeType="1"/>
          </p:cNvSpPr>
          <p:nvPr/>
        </p:nvSpPr>
        <p:spPr bwMode="auto">
          <a:xfrm flipV="1">
            <a:off x="5345113" y="30305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7" name="Line 660"/>
          <p:cNvSpPr>
            <a:spLocks noChangeShapeType="1"/>
          </p:cNvSpPr>
          <p:nvPr/>
        </p:nvSpPr>
        <p:spPr bwMode="auto">
          <a:xfrm flipV="1">
            <a:off x="5332413" y="30257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8" name="Line 661"/>
          <p:cNvSpPr>
            <a:spLocks noChangeShapeType="1"/>
          </p:cNvSpPr>
          <p:nvPr/>
        </p:nvSpPr>
        <p:spPr bwMode="auto">
          <a:xfrm flipV="1">
            <a:off x="5319713" y="3019425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39" name="Line 662"/>
          <p:cNvSpPr>
            <a:spLocks noChangeShapeType="1"/>
          </p:cNvSpPr>
          <p:nvPr/>
        </p:nvSpPr>
        <p:spPr bwMode="auto">
          <a:xfrm flipV="1">
            <a:off x="5310188" y="3014663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0" name="Line 663"/>
          <p:cNvSpPr>
            <a:spLocks noChangeShapeType="1"/>
          </p:cNvSpPr>
          <p:nvPr/>
        </p:nvSpPr>
        <p:spPr bwMode="auto">
          <a:xfrm flipV="1">
            <a:off x="5297488" y="3009900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1" name="Line 664"/>
          <p:cNvSpPr>
            <a:spLocks noChangeShapeType="1"/>
          </p:cNvSpPr>
          <p:nvPr/>
        </p:nvSpPr>
        <p:spPr bwMode="auto">
          <a:xfrm flipV="1">
            <a:off x="5284788" y="300513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2" name="Line 665"/>
          <p:cNvSpPr>
            <a:spLocks noChangeShapeType="1"/>
          </p:cNvSpPr>
          <p:nvPr/>
        </p:nvSpPr>
        <p:spPr bwMode="auto">
          <a:xfrm flipV="1">
            <a:off x="5272088" y="30003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3" name="Line 666"/>
          <p:cNvSpPr>
            <a:spLocks noChangeShapeType="1"/>
          </p:cNvSpPr>
          <p:nvPr/>
        </p:nvSpPr>
        <p:spPr bwMode="auto">
          <a:xfrm flipV="1">
            <a:off x="5262563" y="2994025"/>
            <a:ext cx="9525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4" name="Line 667"/>
          <p:cNvSpPr>
            <a:spLocks noChangeShapeType="1"/>
          </p:cNvSpPr>
          <p:nvPr/>
        </p:nvSpPr>
        <p:spPr bwMode="auto">
          <a:xfrm flipV="1">
            <a:off x="5249863" y="298926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5" name="Line 668"/>
          <p:cNvSpPr>
            <a:spLocks noChangeShapeType="1"/>
          </p:cNvSpPr>
          <p:nvPr/>
        </p:nvSpPr>
        <p:spPr bwMode="auto">
          <a:xfrm flipV="1">
            <a:off x="5221288" y="29876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6" name="Line 669"/>
          <p:cNvSpPr>
            <a:spLocks noChangeShapeType="1"/>
          </p:cNvSpPr>
          <p:nvPr/>
        </p:nvSpPr>
        <p:spPr bwMode="auto">
          <a:xfrm flipV="1">
            <a:off x="5232400" y="2992438"/>
            <a:ext cx="1270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7" name="Line 670"/>
          <p:cNvSpPr>
            <a:spLocks noChangeShapeType="1"/>
          </p:cNvSpPr>
          <p:nvPr/>
        </p:nvSpPr>
        <p:spPr bwMode="auto">
          <a:xfrm flipV="1">
            <a:off x="5245100" y="2998788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8" name="Line 671"/>
          <p:cNvSpPr>
            <a:spLocks noChangeShapeType="1"/>
          </p:cNvSpPr>
          <p:nvPr/>
        </p:nvSpPr>
        <p:spPr bwMode="auto">
          <a:xfrm flipV="1">
            <a:off x="5257800" y="3003550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49" name="Line 672"/>
          <p:cNvSpPr>
            <a:spLocks noChangeShapeType="1"/>
          </p:cNvSpPr>
          <p:nvPr/>
        </p:nvSpPr>
        <p:spPr bwMode="auto">
          <a:xfrm flipV="1">
            <a:off x="5268913" y="30083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0" name="Line 673"/>
          <p:cNvSpPr>
            <a:spLocks noChangeShapeType="1"/>
          </p:cNvSpPr>
          <p:nvPr/>
        </p:nvSpPr>
        <p:spPr bwMode="auto">
          <a:xfrm flipV="1">
            <a:off x="5326063" y="3033713"/>
            <a:ext cx="12700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1" name="Line 674"/>
          <p:cNvSpPr>
            <a:spLocks noChangeShapeType="1"/>
          </p:cNvSpPr>
          <p:nvPr/>
        </p:nvSpPr>
        <p:spPr bwMode="auto">
          <a:xfrm flipV="1">
            <a:off x="5338763" y="3038475"/>
            <a:ext cx="1270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2" name="Line 675"/>
          <p:cNvSpPr>
            <a:spLocks noChangeShapeType="1"/>
          </p:cNvSpPr>
          <p:nvPr/>
        </p:nvSpPr>
        <p:spPr bwMode="auto">
          <a:xfrm flipV="1">
            <a:off x="5362575" y="3048000"/>
            <a:ext cx="11113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3" name="Line 676"/>
          <p:cNvSpPr>
            <a:spLocks noChangeShapeType="1"/>
          </p:cNvSpPr>
          <p:nvPr/>
        </p:nvSpPr>
        <p:spPr bwMode="auto">
          <a:xfrm flipV="1">
            <a:off x="5373688" y="3052763"/>
            <a:ext cx="11112" cy="47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4" name="Line 677"/>
          <p:cNvSpPr>
            <a:spLocks noChangeShapeType="1"/>
          </p:cNvSpPr>
          <p:nvPr/>
        </p:nvSpPr>
        <p:spPr bwMode="auto">
          <a:xfrm>
            <a:off x="5257800" y="2967038"/>
            <a:ext cx="174625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5" name="Line 678"/>
          <p:cNvSpPr>
            <a:spLocks noChangeShapeType="1"/>
          </p:cNvSpPr>
          <p:nvPr/>
        </p:nvSpPr>
        <p:spPr bwMode="auto">
          <a:xfrm>
            <a:off x="5245100" y="2971800"/>
            <a:ext cx="176213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6" name="Line 679"/>
          <p:cNvSpPr>
            <a:spLocks noChangeShapeType="1"/>
          </p:cNvSpPr>
          <p:nvPr/>
        </p:nvSpPr>
        <p:spPr bwMode="auto">
          <a:xfrm>
            <a:off x="5233988" y="2976563"/>
            <a:ext cx="176212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7" name="Line 680"/>
          <p:cNvSpPr>
            <a:spLocks noChangeShapeType="1"/>
          </p:cNvSpPr>
          <p:nvPr/>
        </p:nvSpPr>
        <p:spPr bwMode="auto">
          <a:xfrm>
            <a:off x="5221288" y="2982913"/>
            <a:ext cx="176212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8" name="Line 681"/>
          <p:cNvSpPr>
            <a:spLocks noChangeShapeType="1"/>
          </p:cNvSpPr>
          <p:nvPr/>
        </p:nvSpPr>
        <p:spPr bwMode="auto">
          <a:xfrm flipV="1">
            <a:off x="5373688" y="2982913"/>
            <a:ext cx="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59" name="Line 682"/>
          <p:cNvSpPr>
            <a:spLocks noChangeShapeType="1"/>
          </p:cNvSpPr>
          <p:nvPr/>
        </p:nvSpPr>
        <p:spPr bwMode="auto">
          <a:xfrm flipV="1">
            <a:off x="5367338" y="2979738"/>
            <a:ext cx="1587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0" name="Line 683"/>
          <p:cNvSpPr>
            <a:spLocks noChangeShapeType="1"/>
          </p:cNvSpPr>
          <p:nvPr/>
        </p:nvSpPr>
        <p:spPr bwMode="auto">
          <a:xfrm flipV="1">
            <a:off x="5362575" y="2976563"/>
            <a:ext cx="1588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1" name="Line 684"/>
          <p:cNvSpPr>
            <a:spLocks noChangeShapeType="1"/>
          </p:cNvSpPr>
          <p:nvPr/>
        </p:nvSpPr>
        <p:spPr bwMode="auto">
          <a:xfrm flipV="1">
            <a:off x="5378450" y="2984500"/>
            <a:ext cx="1588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2" name="Line 685"/>
          <p:cNvSpPr>
            <a:spLocks noChangeShapeType="1"/>
          </p:cNvSpPr>
          <p:nvPr/>
        </p:nvSpPr>
        <p:spPr bwMode="auto">
          <a:xfrm flipV="1">
            <a:off x="5383213" y="2987675"/>
            <a:ext cx="1587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3" name="Freeform 686"/>
          <p:cNvSpPr>
            <a:spLocks/>
          </p:cNvSpPr>
          <p:nvPr/>
        </p:nvSpPr>
        <p:spPr bwMode="auto">
          <a:xfrm>
            <a:off x="3482975" y="2625725"/>
            <a:ext cx="184150" cy="123825"/>
          </a:xfrm>
          <a:custGeom>
            <a:avLst/>
            <a:gdLst>
              <a:gd name="T0" fmla="*/ 0 w 116"/>
              <a:gd name="T1" fmla="*/ 0 h 127"/>
              <a:gd name="T2" fmla="*/ 70564381 w 116"/>
              <a:gd name="T3" fmla="*/ 42778130 h 127"/>
              <a:gd name="T4" fmla="*/ 85685315 w 116"/>
              <a:gd name="T5" fmla="*/ 20913753 h 127"/>
              <a:gd name="T6" fmla="*/ 178931890 w 116"/>
              <a:gd name="T7" fmla="*/ 77951262 h 127"/>
              <a:gd name="T8" fmla="*/ 191531874 w 116"/>
              <a:gd name="T9" fmla="*/ 60840001 h 127"/>
              <a:gd name="T10" fmla="*/ 289818785 w 116"/>
              <a:gd name="T11" fmla="*/ 119778752 h 1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6"/>
              <a:gd name="T19" fmla="*/ 0 h 127"/>
              <a:gd name="T20" fmla="*/ 116 w 116"/>
              <a:gd name="T21" fmla="*/ 127 h 1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6" h="127">
                <a:moveTo>
                  <a:pt x="0" y="0"/>
                </a:moveTo>
                <a:lnTo>
                  <a:pt x="28" y="45"/>
                </a:lnTo>
                <a:lnTo>
                  <a:pt x="34" y="22"/>
                </a:lnTo>
                <a:lnTo>
                  <a:pt x="71" y="82"/>
                </a:lnTo>
                <a:lnTo>
                  <a:pt x="76" y="64"/>
                </a:lnTo>
                <a:lnTo>
                  <a:pt x="115" y="12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4" name="Freeform 687"/>
          <p:cNvSpPr>
            <a:spLocks/>
          </p:cNvSpPr>
          <p:nvPr/>
        </p:nvSpPr>
        <p:spPr bwMode="auto">
          <a:xfrm>
            <a:off x="4978400" y="3041650"/>
            <a:ext cx="168275" cy="73025"/>
          </a:xfrm>
          <a:custGeom>
            <a:avLst/>
            <a:gdLst>
              <a:gd name="T0" fmla="*/ 264617223 w 106"/>
              <a:gd name="T1" fmla="*/ 0 h 75"/>
              <a:gd name="T2" fmla="*/ 191531869 w 106"/>
              <a:gd name="T3" fmla="*/ 27492448 h 75"/>
              <a:gd name="T4" fmla="*/ 191531869 w 106"/>
              <a:gd name="T5" fmla="*/ 10427970 h 75"/>
              <a:gd name="T6" fmla="*/ 95765935 w 106"/>
              <a:gd name="T7" fmla="*/ 45505282 h 75"/>
              <a:gd name="T8" fmla="*/ 95765935 w 106"/>
              <a:gd name="T9" fmla="*/ 33180614 h 75"/>
              <a:gd name="T10" fmla="*/ 0 w 106"/>
              <a:gd name="T11" fmla="*/ 70153659 h 75"/>
              <a:gd name="T12" fmla="*/ 264617223 w 106"/>
              <a:gd name="T13" fmla="*/ 0 h 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6"/>
              <a:gd name="T22" fmla="*/ 0 h 75"/>
              <a:gd name="T23" fmla="*/ 106 w 106"/>
              <a:gd name="T24" fmla="*/ 75 h 7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6" h="75">
                <a:moveTo>
                  <a:pt x="105" y="0"/>
                </a:moveTo>
                <a:lnTo>
                  <a:pt x="76" y="29"/>
                </a:lnTo>
                <a:lnTo>
                  <a:pt x="76" y="11"/>
                </a:lnTo>
                <a:lnTo>
                  <a:pt x="38" y="48"/>
                </a:lnTo>
                <a:lnTo>
                  <a:pt x="38" y="35"/>
                </a:lnTo>
                <a:lnTo>
                  <a:pt x="0" y="74"/>
                </a:lnTo>
                <a:lnTo>
                  <a:pt x="105" y="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5" name="Freeform 688"/>
          <p:cNvSpPr>
            <a:spLocks/>
          </p:cNvSpPr>
          <p:nvPr/>
        </p:nvSpPr>
        <p:spPr bwMode="auto">
          <a:xfrm>
            <a:off x="4978400" y="3041650"/>
            <a:ext cx="168275" cy="73025"/>
          </a:xfrm>
          <a:custGeom>
            <a:avLst/>
            <a:gdLst>
              <a:gd name="T0" fmla="*/ 264617223 w 106"/>
              <a:gd name="T1" fmla="*/ 0 h 75"/>
              <a:gd name="T2" fmla="*/ 191531869 w 106"/>
              <a:gd name="T3" fmla="*/ 27492448 h 75"/>
              <a:gd name="T4" fmla="*/ 191531869 w 106"/>
              <a:gd name="T5" fmla="*/ 10427970 h 75"/>
              <a:gd name="T6" fmla="*/ 95765935 w 106"/>
              <a:gd name="T7" fmla="*/ 45505282 h 75"/>
              <a:gd name="T8" fmla="*/ 95765935 w 106"/>
              <a:gd name="T9" fmla="*/ 33180614 h 75"/>
              <a:gd name="T10" fmla="*/ 0 w 106"/>
              <a:gd name="T11" fmla="*/ 70153659 h 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6"/>
              <a:gd name="T19" fmla="*/ 0 h 75"/>
              <a:gd name="T20" fmla="*/ 106 w 106"/>
              <a:gd name="T21" fmla="*/ 75 h 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6" h="75">
                <a:moveTo>
                  <a:pt x="105" y="0"/>
                </a:moveTo>
                <a:lnTo>
                  <a:pt x="76" y="29"/>
                </a:lnTo>
                <a:lnTo>
                  <a:pt x="76" y="11"/>
                </a:lnTo>
                <a:lnTo>
                  <a:pt x="38" y="48"/>
                </a:lnTo>
                <a:lnTo>
                  <a:pt x="38" y="35"/>
                </a:lnTo>
                <a:lnTo>
                  <a:pt x="0" y="7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6" name="Freeform 689"/>
          <p:cNvSpPr>
            <a:spLocks/>
          </p:cNvSpPr>
          <p:nvPr/>
        </p:nvSpPr>
        <p:spPr bwMode="auto">
          <a:xfrm>
            <a:off x="5389563" y="2820988"/>
            <a:ext cx="204787" cy="17462"/>
          </a:xfrm>
          <a:custGeom>
            <a:avLst/>
            <a:gdLst>
              <a:gd name="T0" fmla="*/ 322579159 w 129"/>
              <a:gd name="T1" fmla="*/ 6330488 h 17"/>
              <a:gd name="T2" fmla="*/ 221773203 w 129"/>
              <a:gd name="T3" fmla="*/ 16881646 h 17"/>
              <a:gd name="T4" fmla="*/ 244453749 w 129"/>
              <a:gd name="T5" fmla="*/ 0 h 17"/>
              <a:gd name="T6" fmla="*/ 115926899 w 129"/>
              <a:gd name="T7" fmla="*/ 13715885 h 17"/>
              <a:gd name="T8" fmla="*/ 133567148 w 129"/>
              <a:gd name="T9" fmla="*/ 1054910 h 17"/>
              <a:gd name="T10" fmla="*/ 0 w 129"/>
              <a:gd name="T11" fmla="*/ 14770795 h 17"/>
              <a:gd name="T12" fmla="*/ 322579159 w 129"/>
              <a:gd name="T13" fmla="*/ 6330488 h 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9"/>
              <a:gd name="T22" fmla="*/ 0 h 17"/>
              <a:gd name="T23" fmla="*/ 129 w 129"/>
              <a:gd name="T24" fmla="*/ 17 h 1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9" h="17">
                <a:moveTo>
                  <a:pt x="128" y="6"/>
                </a:moveTo>
                <a:lnTo>
                  <a:pt x="88" y="16"/>
                </a:lnTo>
                <a:lnTo>
                  <a:pt x="97" y="0"/>
                </a:lnTo>
                <a:lnTo>
                  <a:pt x="46" y="13"/>
                </a:lnTo>
                <a:lnTo>
                  <a:pt x="53" y="1"/>
                </a:lnTo>
                <a:lnTo>
                  <a:pt x="0" y="14"/>
                </a:lnTo>
                <a:lnTo>
                  <a:pt x="128" y="6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7" name="Freeform 690"/>
          <p:cNvSpPr>
            <a:spLocks/>
          </p:cNvSpPr>
          <p:nvPr/>
        </p:nvSpPr>
        <p:spPr bwMode="auto">
          <a:xfrm>
            <a:off x="5389563" y="2820988"/>
            <a:ext cx="204787" cy="17462"/>
          </a:xfrm>
          <a:custGeom>
            <a:avLst/>
            <a:gdLst>
              <a:gd name="T0" fmla="*/ 322579159 w 129"/>
              <a:gd name="T1" fmla="*/ 6330488 h 17"/>
              <a:gd name="T2" fmla="*/ 221773203 w 129"/>
              <a:gd name="T3" fmla="*/ 16881646 h 17"/>
              <a:gd name="T4" fmla="*/ 244453749 w 129"/>
              <a:gd name="T5" fmla="*/ 0 h 17"/>
              <a:gd name="T6" fmla="*/ 115926899 w 129"/>
              <a:gd name="T7" fmla="*/ 13715885 h 17"/>
              <a:gd name="T8" fmla="*/ 133567148 w 129"/>
              <a:gd name="T9" fmla="*/ 1054910 h 17"/>
              <a:gd name="T10" fmla="*/ 0 w 129"/>
              <a:gd name="T11" fmla="*/ 14770795 h 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9"/>
              <a:gd name="T19" fmla="*/ 0 h 17"/>
              <a:gd name="T20" fmla="*/ 129 w 129"/>
              <a:gd name="T21" fmla="*/ 17 h 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9" h="17">
                <a:moveTo>
                  <a:pt x="128" y="6"/>
                </a:moveTo>
                <a:lnTo>
                  <a:pt x="88" y="16"/>
                </a:lnTo>
                <a:lnTo>
                  <a:pt x="97" y="0"/>
                </a:lnTo>
                <a:lnTo>
                  <a:pt x="46" y="13"/>
                </a:lnTo>
                <a:lnTo>
                  <a:pt x="53" y="1"/>
                </a:lnTo>
                <a:lnTo>
                  <a:pt x="0" y="1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8" name="Freeform 691"/>
          <p:cNvSpPr>
            <a:spLocks/>
          </p:cNvSpPr>
          <p:nvPr/>
        </p:nvSpPr>
        <p:spPr bwMode="auto">
          <a:xfrm>
            <a:off x="3952875" y="2790825"/>
            <a:ext cx="200025" cy="25400"/>
          </a:xfrm>
          <a:custGeom>
            <a:avLst/>
            <a:gdLst>
              <a:gd name="T0" fmla="*/ 315020348 w 126"/>
              <a:gd name="T1" fmla="*/ 23859393 h 26"/>
              <a:gd name="T2" fmla="*/ 211693173 w 126"/>
              <a:gd name="T3" fmla="*/ 22904939 h 26"/>
              <a:gd name="T4" fmla="*/ 246975352 w 126"/>
              <a:gd name="T5" fmla="*/ 10498016 h 26"/>
              <a:gd name="T6" fmla="*/ 113407847 w 126"/>
              <a:gd name="T7" fmla="*/ 9543563 h 26"/>
              <a:gd name="T8" fmla="*/ 136088454 w 126"/>
              <a:gd name="T9" fmla="*/ 954454 h 26"/>
              <a:gd name="T10" fmla="*/ 0 w 126"/>
              <a:gd name="T11" fmla="*/ 0 h 26"/>
              <a:gd name="T12" fmla="*/ 315020348 w 126"/>
              <a:gd name="T13" fmla="*/ 23859393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69" name="Freeform 692"/>
          <p:cNvSpPr>
            <a:spLocks/>
          </p:cNvSpPr>
          <p:nvPr/>
        </p:nvSpPr>
        <p:spPr bwMode="auto">
          <a:xfrm>
            <a:off x="3952875" y="2790825"/>
            <a:ext cx="200025" cy="25400"/>
          </a:xfrm>
          <a:custGeom>
            <a:avLst/>
            <a:gdLst>
              <a:gd name="T0" fmla="*/ 315020348 w 126"/>
              <a:gd name="T1" fmla="*/ 23859393 h 26"/>
              <a:gd name="T2" fmla="*/ 211693173 w 126"/>
              <a:gd name="T3" fmla="*/ 22904939 h 26"/>
              <a:gd name="T4" fmla="*/ 246975352 w 126"/>
              <a:gd name="T5" fmla="*/ 10498016 h 26"/>
              <a:gd name="T6" fmla="*/ 113407847 w 126"/>
              <a:gd name="T7" fmla="*/ 9543563 h 26"/>
              <a:gd name="T8" fmla="*/ 136088454 w 126"/>
              <a:gd name="T9" fmla="*/ 954454 h 26"/>
              <a:gd name="T10" fmla="*/ 0 w 126"/>
              <a:gd name="T11" fmla="*/ 0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6"/>
              <a:gd name="T19" fmla="*/ 0 h 26"/>
              <a:gd name="T20" fmla="*/ 126 w 126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70" name="Freeform 693"/>
          <p:cNvSpPr>
            <a:spLocks/>
          </p:cNvSpPr>
          <p:nvPr/>
        </p:nvSpPr>
        <p:spPr bwMode="auto">
          <a:xfrm>
            <a:off x="4278313" y="2844800"/>
            <a:ext cx="133350" cy="96838"/>
          </a:xfrm>
          <a:custGeom>
            <a:avLst/>
            <a:gdLst>
              <a:gd name="T0" fmla="*/ 0 w 84"/>
              <a:gd name="T1" fmla="*/ 0 h 99"/>
              <a:gd name="T2" fmla="*/ 50403119 w 84"/>
              <a:gd name="T3" fmla="*/ 33488346 h 99"/>
              <a:gd name="T4" fmla="*/ 63003114 w 84"/>
              <a:gd name="T5" fmla="*/ 17222494 h 99"/>
              <a:gd name="T6" fmla="*/ 131048127 w 84"/>
              <a:gd name="T7" fmla="*/ 61234870 h 99"/>
              <a:gd name="T8" fmla="*/ 138607799 w 84"/>
              <a:gd name="T9" fmla="*/ 48796571 h 99"/>
              <a:gd name="T10" fmla="*/ 209173786 w 84"/>
              <a:gd name="T11" fmla="*/ 93766574 h 99"/>
              <a:gd name="T12" fmla="*/ 0 w 84"/>
              <a:gd name="T13" fmla="*/ 0 h 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4"/>
              <a:gd name="T22" fmla="*/ 0 h 99"/>
              <a:gd name="T23" fmla="*/ 84 w 84"/>
              <a:gd name="T24" fmla="*/ 99 h 9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4" h="99">
                <a:moveTo>
                  <a:pt x="0" y="0"/>
                </a:moveTo>
                <a:lnTo>
                  <a:pt x="20" y="35"/>
                </a:lnTo>
                <a:lnTo>
                  <a:pt x="25" y="18"/>
                </a:lnTo>
                <a:lnTo>
                  <a:pt x="52" y="64"/>
                </a:lnTo>
                <a:lnTo>
                  <a:pt x="55" y="51"/>
                </a:lnTo>
                <a:lnTo>
                  <a:pt x="83" y="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71" name="Freeform 694"/>
          <p:cNvSpPr>
            <a:spLocks/>
          </p:cNvSpPr>
          <p:nvPr/>
        </p:nvSpPr>
        <p:spPr bwMode="auto">
          <a:xfrm>
            <a:off x="4278313" y="2844800"/>
            <a:ext cx="133350" cy="96838"/>
          </a:xfrm>
          <a:custGeom>
            <a:avLst/>
            <a:gdLst>
              <a:gd name="T0" fmla="*/ 0 w 84"/>
              <a:gd name="T1" fmla="*/ 0 h 99"/>
              <a:gd name="T2" fmla="*/ 50403119 w 84"/>
              <a:gd name="T3" fmla="*/ 33488346 h 99"/>
              <a:gd name="T4" fmla="*/ 63003114 w 84"/>
              <a:gd name="T5" fmla="*/ 17222494 h 99"/>
              <a:gd name="T6" fmla="*/ 131048127 w 84"/>
              <a:gd name="T7" fmla="*/ 61234870 h 99"/>
              <a:gd name="T8" fmla="*/ 138607799 w 84"/>
              <a:gd name="T9" fmla="*/ 48796571 h 99"/>
              <a:gd name="T10" fmla="*/ 209173786 w 84"/>
              <a:gd name="T11" fmla="*/ 93766574 h 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4"/>
              <a:gd name="T19" fmla="*/ 0 h 99"/>
              <a:gd name="T20" fmla="*/ 84 w 84"/>
              <a:gd name="T21" fmla="*/ 99 h 9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4" h="99">
                <a:moveTo>
                  <a:pt x="0" y="0"/>
                </a:moveTo>
                <a:lnTo>
                  <a:pt x="20" y="35"/>
                </a:lnTo>
                <a:lnTo>
                  <a:pt x="25" y="18"/>
                </a:lnTo>
                <a:lnTo>
                  <a:pt x="52" y="64"/>
                </a:lnTo>
                <a:lnTo>
                  <a:pt x="55" y="51"/>
                </a:lnTo>
                <a:lnTo>
                  <a:pt x="83" y="98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1172" name="Rectangle 695"/>
          <p:cNvSpPr>
            <a:spLocks noChangeArrowheads="1"/>
          </p:cNvSpPr>
          <p:nvPr/>
        </p:nvSpPr>
        <p:spPr bwMode="auto">
          <a:xfrm>
            <a:off x="395288" y="3997325"/>
            <a:ext cx="8377237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 smtClean="0">
                <a:solidFill>
                  <a:srgbClr val="0066FF"/>
                </a:solidFill>
                <a:latin typeface="Arial" charset="0"/>
              </a:rPr>
              <a:t>•</a:t>
            </a:r>
            <a:r>
              <a:rPr lang="en-US" altLang="en-US" sz="1700" b="1" smtClean="0">
                <a:solidFill>
                  <a:srgbClr val="0066FF"/>
                </a:solidFill>
                <a:latin typeface="Arial" charset="0"/>
              </a:rPr>
              <a:t>  </a:t>
            </a:r>
            <a:r>
              <a:rPr lang="en-US" altLang="en-US" b="1" smtClean="0">
                <a:solidFill>
                  <a:srgbClr val="0033CC"/>
                </a:solidFill>
                <a:latin typeface="Garamond" pitchFamily="18" charset="0"/>
              </a:rPr>
              <a:t>Frequencies (or time slots or codes) are reused at spatially-separated locations </a:t>
            </a:r>
            <a:r>
              <a:rPr lang="en-US" altLang="en-US" b="1" smtClean="0">
                <a:solidFill>
                  <a:srgbClr val="0033CC"/>
                </a:solidFill>
                <a:latin typeface="Garamond" pitchFamily="18" charset="0"/>
                <a:sym typeface="Symbol" pitchFamily="18" charset="2"/>
              </a:rPr>
              <a:t> </a:t>
            </a:r>
            <a:r>
              <a:rPr lang="en-US" altLang="en-US" b="1" smtClean="0">
                <a:solidFill>
                  <a:srgbClr val="0033CC"/>
                </a:solidFill>
                <a:latin typeface="Garamond" pitchFamily="18" charset="0"/>
              </a:rPr>
              <a:t>exploits power falloff with distance.</a:t>
            </a:r>
          </a:p>
          <a:p>
            <a:pPr>
              <a:lnSpc>
                <a:spcPct val="40000"/>
              </a:lnSpc>
            </a:pPr>
            <a:r>
              <a:rPr lang="en-US" altLang="en-US" b="1" smtClean="0">
                <a:solidFill>
                  <a:srgbClr val="0033CC"/>
                </a:solidFill>
                <a:latin typeface="Garamond" pitchFamily="18" charset="0"/>
              </a:rPr>
              <a:t>	</a:t>
            </a:r>
          </a:p>
          <a:p>
            <a:r>
              <a:rPr lang="en-US" altLang="en-US" b="1" smtClean="0">
                <a:solidFill>
                  <a:srgbClr val="0033CC"/>
                </a:solidFill>
                <a:latin typeface="Garamond" pitchFamily="18" charset="0"/>
              </a:rPr>
              <a:t>• Base stations perform centralized control functions</a:t>
            </a:r>
          </a:p>
          <a:p>
            <a:r>
              <a:rPr lang="en-US" altLang="en-US" b="1" smtClean="0">
                <a:solidFill>
                  <a:srgbClr val="0033CC"/>
                </a:solidFill>
                <a:latin typeface="Garamond" pitchFamily="18" charset="0"/>
              </a:rPr>
              <a:t>   (call setup, handoff, routing, etc.)</a:t>
            </a:r>
          </a:p>
          <a:p>
            <a:pPr>
              <a:lnSpc>
                <a:spcPct val="40000"/>
              </a:lnSpc>
            </a:pPr>
            <a:endParaRPr lang="en-US" altLang="en-US" b="1" smtClean="0">
              <a:solidFill>
                <a:srgbClr val="0033CC"/>
              </a:solidFill>
              <a:latin typeface="Garamond" pitchFamily="18" charset="0"/>
            </a:endParaRPr>
          </a:p>
          <a:p>
            <a:r>
              <a:rPr lang="en-US" altLang="en-US" b="1" smtClean="0">
                <a:solidFill>
                  <a:srgbClr val="0033CC"/>
                </a:solidFill>
                <a:latin typeface="Garamond" pitchFamily="18" charset="0"/>
                <a:cs typeface="Arial" charset="0"/>
              </a:rPr>
              <a:t>• </a:t>
            </a:r>
            <a:r>
              <a:rPr lang="en-US" altLang="en-US" b="1" smtClean="0">
                <a:solidFill>
                  <a:srgbClr val="0033CC"/>
                </a:solidFill>
                <a:latin typeface="Garamond" pitchFamily="18" charset="0"/>
              </a:rPr>
              <a:t>Best efficiency obtained with minimum reuse distance </a:t>
            </a:r>
          </a:p>
          <a:p>
            <a:r>
              <a:rPr lang="en-US" altLang="en-US" b="1" smtClean="0">
                <a:solidFill>
                  <a:srgbClr val="0033CC"/>
                </a:solidFill>
                <a:latin typeface="Garamond" pitchFamily="18" charset="0"/>
              </a:rPr>
              <a:t>     • System capacity is interference-limited.</a:t>
            </a:r>
          </a:p>
          <a:p>
            <a:endParaRPr lang="en-US" altLang="en-US" b="1" smtClean="0">
              <a:solidFill>
                <a:srgbClr val="0033CC"/>
              </a:solidFill>
              <a:latin typeface="Garamond" pitchFamily="18" charset="0"/>
            </a:endParaRPr>
          </a:p>
        </p:txBody>
      </p:sp>
      <p:sp>
        <p:nvSpPr>
          <p:cNvPr id="21173" name="Rectangle 696"/>
          <p:cNvSpPr>
            <a:spLocks noChangeArrowheads="1"/>
          </p:cNvSpPr>
          <p:nvPr/>
        </p:nvSpPr>
        <p:spPr bwMode="auto">
          <a:xfrm>
            <a:off x="26988" y="6731000"/>
            <a:ext cx="1165225" cy="1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500" smtClean="0">
                <a:solidFill>
                  <a:srgbClr val="FFFFFF"/>
                </a:solidFill>
                <a:latin typeface="Arial" charset="0"/>
              </a:rPr>
              <a:t>8C32810.43-Cimini-7/98</a:t>
            </a:r>
          </a:p>
        </p:txBody>
      </p:sp>
      <p:sp>
        <p:nvSpPr>
          <p:cNvPr id="21174" name="Rectangle 6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Cellular System Overview</a:t>
            </a:r>
          </a:p>
        </p:txBody>
      </p:sp>
    </p:spTree>
    <p:extLst>
      <p:ext uri="{BB962C8B-B14F-4D97-AF65-F5344CB8AC3E}">
        <p14:creationId xmlns:p14="http://schemas.microsoft.com/office/powerpoint/2010/main" val="2687481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3"/>
          <p:cNvSpPr>
            <a:spLocks noGrp="1" noChangeArrowheads="1"/>
          </p:cNvSpPr>
          <p:nvPr>
            <p:ph type="body" idx="1"/>
          </p:nvPr>
        </p:nvSpPr>
        <p:spPr>
          <a:xfrm>
            <a:off x="387350" y="1822450"/>
            <a:ext cx="8458200" cy="4608513"/>
          </a:xfrm>
        </p:spPr>
        <p:txBody>
          <a:bodyPr/>
          <a:lstStyle/>
          <a:p>
            <a:r>
              <a:rPr lang="en-US" altLang="en-US" sz="2400" smtClean="0"/>
              <a:t>Spectral Sharing</a:t>
            </a:r>
          </a:p>
          <a:p>
            <a:pPr lvl="1"/>
            <a:r>
              <a:rPr lang="en-US" altLang="en-US" sz="2000" smtClean="0"/>
              <a:t>TD,CD or hybrid (TD/FD)</a:t>
            </a:r>
          </a:p>
          <a:p>
            <a:pPr lvl="1"/>
            <a:r>
              <a:rPr lang="en-US" altLang="en-US" sz="2000" smtClean="0"/>
              <a:t>Frequency reuse</a:t>
            </a:r>
          </a:p>
          <a:p>
            <a:pPr lvl="1">
              <a:lnSpc>
                <a:spcPct val="0"/>
              </a:lnSpc>
            </a:pPr>
            <a:endParaRPr lang="en-US" altLang="en-US" sz="2000" smtClean="0"/>
          </a:p>
          <a:p>
            <a:r>
              <a:rPr lang="en-US" altLang="en-US" sz="2400" smtClean="0"/>
              <a:t>Reuse Distance</a:t>
            </a:r>
          </a:p>
          <a:p>
            <a:pPr lvl="1"/>
            <a:r>
              <a:rPr lang="en-US" altLang="en-US" sz="2000" smtClean="0"/>
              <a:t>Distance between cells using the same frequency, timeslot, or code</a:t>
            </a:r>
          </a:p>
          <a:p>
            <a:pPr lvl="1"/>
            <a:r>
              <a:rPr lang="en-US" altLang="en-US" sz="2000" smtClean="0"/>
              <a:t>Smaller reuse distance packs more users into a given area, but also increases co-channel interference</a:t>
            </a:r>
          </a:p>
          <a:p>
            <a:pPr lvl="2">
              <a:lnSpc>
                <a:spcPct val="10000"/>
              </a:lnSpc>
            </a:pPr>
            <a:endParaRPr lang="en-US" altLang="en-US" sz="1600" smtClean="0"/>
          </a:p>
          <a:p>
            <a:r>
              <a:rPr lang="en-US" altLang="en-US" sz="2400" smtClean="0"/>
              <a:t>Cell radius</a:t>
            </a:r>
          </a:p>
          <a:p>
            <a:pPr lvl="1"/>
            <a:r>
              <a:rPr lang="en-US" altLang="en-US" sz="2000" smtClean="0"/>
              <a:t>Decreasing the cell size increases system capacity, but complicates routing and handoff</a:t>
            </a:r>
          </a:p>
          <a:p>
            <a:pPr lvl="3">
              <a:lnSpc>
                <a:spcPct val="40000"/>
              </a:lnSpc>
            </a:pPr>
            <a:endParaRPr lang="en-US" altLang="en-US" sz="1000" smtClean="0"/>
          </a:p>
          <a:p>
            <a:r>
              <a:rPr lang="en-US" altLang="en-US" sz="2400" smtClean="0"/>
              <a:t>Resource allocation: power, BW, etc. </a:t>
            </a:r>
          </a:p>
        </p:txBody>
      </p:sp>
      <p:sp>
        <p:nvSpPr>
          <p:cNvPr id="21507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Basic Design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12682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48638" cy="1143000"/>
          </a:xfrm>
        </p:spPr>
        <p:txBody>
          <a:bodyPr/>
          <a:lstStyle/>
          <a:p>
            <a:r>
              <a:rPr lang="en-US" altLang="en-US" sz="4000" smtClean="0">
                <a:solidFill>
                  <a:srgbClr val="3333FF"/>
                </a:solidFill>
              </a:rPr>
              <a:t>Cellular Evolution: 1G-3G</a:t>
            </a:r>
            <a:endParaRPr lang="en-US" altLang="en-US" sz="4400" smtClean="0">
              <a:solidFill>
                <a:srgbClr val="3333FF"/>
              </a:solidFill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890713" y="1738313"/>
            <a:ext cx="87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smtClean="0">
                <a:solidFill>
                  <a:srgbClr val="000000"/>
                </a:solidFill>
                <a:latin typeface="Arial" charset="0"/>
              </a:rPr>
              <a:t>Japan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856038" y="1768475"/>
            <a:ext cx="1003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smtClean="0">
                <a:solidFill>
                  <a:srgbClr val="000000"/>
                </a:solidFill>
                <a:latin typeface="Arial" charset="0"/>
              </a:rPr>
              <a:t>Europe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6615113" y="1738313"/>
            <a:ext cx="1243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smtClean="0">
                <a:solidFill>
                  <a:srgbClr val="000000"/>
                </a:solidFill>
                <a:latin typeface="Arial" charset="0"/>
              </a:rPr>
              <a:t>Americas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50838" y="2278063"/>
            <a:ext cx="7324725" cy="496887"/>
            <a:chOff x="230" y="1252"/>
            <a:chExt cx="4614" cy="313"/>
          </a:xfrm>
        </p:grpSpPr>
        <p:sp>
          <p:nvSpPr>
            <p:cNvPr id="30757" name="Rectangle 7"/>
            <p:cNvSpPr>
              <a:spLocks noChangeArrowheads="1"/>
            </p:cNvSpPr>
            <p:nvPr/>
          </p:nvSpPr>
          <p:spPr bwMode="auto">
            <a:xfrm>
              <a:off x="230" y="1315"/>
              <a:ext cx="67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000" smtClean="0">
                  <a:solidFill>
                    <a:srgbClr val="FFFFFF"/>
                  </a:solidFill>
                  <a:latin typeface="Arial" charset="0"/>
                </a:rPr>
                <a:t>1st Gen</a:t>
              </a:r>
            </a:p>
          </p:txBody>
        </p:sp>
        <p:sp>
          <p:nvSpPr>
            <p:cNvPr id="30758" name="Rectangle 8"/>
            <p:cNvSpPr>
              <a:spLocks noChangeArrowheads="1"/>
            </p:cNvSpPr>
            <p:nvPr/>
          </p:nvSpPr>
          <p:spPr bwMode="auto">
            <a:xfrm>
              <a:off x="1156" y="1252"/>
              <a:ext cx="664" cy="280"/>
            </a:xfrm>
            <a:prstGeom prst="rect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59" name="Rectangle 9"/>
            <p:cNvSpPr>
              <a:spLocks noChangeArrowheads="1"/>
            </p:cNvSpPr>
            <p:nvPr/>
          </p:nvSpPr>
          <p:spPr bwMode="auto">
            <a:xfrm>
              <a:off x="1238" y="1281"/>
              <a:ext cx="5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smtClean="0">
                  <a:solidFill>
                    <a:srgbClr val="FFFFFF"/>
                  </a:solidFill>
                  <a:latin typeface="Arial" charset="0"/>
                </a:rPr>
                <a:t>TACS</a:t>
              </a:r>
            </a:p>
          </p:txBody>
        </p:sp>
        <p:sp>
          <p:nvSpPr>
            <p:cNvPr id="30760" name="Rectangle 10"/>
            <p:cNvSpPr>
              <a:spLocks noChangeArrowheads="1"/>
            </p:cNvSpPr>
            <p:nvPr/>
          </p:nvSpPr>
          <p:spPr bwMode="auto">
            <a:xfrm>
              <a:off x="2164" y="1252"/>
              <a:ext cx="1288" cy="280"/>
            </a:xfrm>
            <a:prstGeom prst="rect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61" name="Rectangle 11"/>
            <p:cNvSpPr>
              <a:spLocks noChangeArrowheads="1"/>
            </p:cNvSpPr>
            <p:nvPr/>
          </p:nvSpPr>
          <p:spPr bwMode="auto">
            <a:xfrm>
              <a:off x="2198" y="1281"/>
              <a:ext cx="125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smtClean="0">
                  <a:solidFill>
                    <a:srgbClr val="FFFFFF"/>
                  </a:solidFill>
                  <a:latin typeface="Arial" charset="0"/>
                </a:rPr>
                <a:t>NMT/TACS/Other</a:t>
              </a:r>
            </a:p>
          </p:txBody>
        </p:sp>
        <p:sp>
          <p:nvSpPr>
            <p:cNvPr id="30762" name="Rectangle 12"/>
            <p:cNvSpPr>
              <a:spLocks noChangeArrowheads="1"/>
            </p:cNvSpPr>
            <p:nvPr/>
          </p:nvSpPr>
          <p:spPr bwMode="auto">
            <a:xfrm>
              <a:off x="4180" y="1252"/>
              <a:ext cx="664" cy="280"/>
            </a:xfrm>
            <a:prstGeom prst="rect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63" name="Rectangle 13"/>
            <p:cNvSpPr>
              <a:spLocks noChangeArrowheads="1"/>
            </p:cNvSpPr>
            <p:nvPr/>
          </p:nvSpPr>
          <p:spPr bwMode="auto">
            <a:xfrm>
              <a:off x="4262" y="1281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smtClean="0">
                  <a:solidFill>
                    <a:srgbClr val="FFFFFF"/>
                  </a:solidFill>
                  <a:latin typeface="Arial" charset="0"/>
                </a:rPr>
                <a:t>AMPS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27038" y="3344863"/>
            <a:ext cx="8086725" cy="444500"/>
            <a:chOff x="278" y="1924"/>
            <a:chExt cx="5094" cy="280"/>
          </a:xfrm>
        </p:grpSpPr>
        <p:sp>
          <p:nvSpPr>
            <p:cNvPr id="30748" name="Rectangle 15"/>
            <p:cNvSpPr>
              <a:spLocks noChangeArrowheads="1"/>
            </p:cNvSpPr>
            <p:nvPr/>
          </p:nvSpPr>
          <p:spPr bwMode="auto">
            <a:xfrm>
              <a:off x="278" y="1939"/>
              <a:ext cx="72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000" smtClean="0">
                  <a:solidFill>
                    <a:srgbClr val="FFFFFF"/>
                  </a:solidFill>
                  <a:latin typeface="Arial" charset="0"/>
                </a:rPr>
                <a:t>2nd Gen</a:t>
              </a:r>
            </a:p>
          </p:txBody>
        </p:sp>
        <p:sp>
          <p:nvSpPr>
            <p:cNvPr id="30749" name="Rectangle 16"/>
            <p:cNvSpPr>
              <a:spLocks noChangeArrowheads="1"/>
            </p:cNvSpPr>
            <p:nvPr/>
          </p:nvSpPr>
          <p:spPr bwMode="auto">
            <a:xfrm>
              <a:off x="1156" y="1924"/>
              <a:ext cx="664" cy="280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rgbClr val="0033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50" name="Rectangle 17"/>
            <p:cNvSpPr>
              <a:spLocks noChangeArrowheads="1"/>
            </p:cNvSpPr>
            <p:nvPr/>
          </p:nvSpPr>
          <p:spPr bwMode="auto">
            <a:xfrm>
              <a:off x="1286" y="1953"/>
              <a:ext cx="4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smtClean="0">
                  <a:solidFill>
                    <a:srgbClr val="FFFFFF"/>
                  </a:solidFill>
                  <a:latin typeface="Arial" charset="0"/>
                </a:rPr>
                <a:t>PDC</a:t>
              </a:r>
            </a:p>
          </p:txBody>
        </p:sp>
        <p:sp>
          <p:nvSpPr>
            <p:cNvPr id="30751" name="Rectangle 18"/>
            <p:cNvSpPr>
              <a:spLocks noChangeArrowheads="1"/>
            </p:cNvSpPr>
            <p:nvPr/>
          </p:nvSpPr>
          <p:spPr bwMode="auto">
            <a:xfrm>
              <a:off x="2404" y="1924"/>
              <a:ext cx="664" cy="280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52" name="Rectangle 19"/>
            <p:cNvSpPr>
              <a:spLocks noChangeArrowheads="1"/>
            </p:cNvSpPr>
            <p:nvPr/>
          </p:nvSpPr>
          <p:spPr bwMode="auto">
            <a:xfrm>
              <a:off x="2486" y="1953"/>
              <a:ext cx="4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smtClean="0">
                  <a:solidFill>
                    <a:srgbClr val="FFFFFF"/>
                  </a:solidFill>
                  <a:latin typeface="Arial" charset="0"/>
                </a:rPr>
                <a:t>GSM</a:t>
              </a:r>
            </a:p>
          </p:txBody>
        </p:sp>
        <p:sp>
          <p:nvSpPr>
            <p:cNvPr id="30753" name="Rectangle 20"/>
            <p:cNvSpPr>
              <a:spLocks noChangeArrowheads="1"/>
            </p:cNvSpPr>
            <p:nvPr/>
          </p:nvSpPr>
          <p:spPr bwMode="auto">
            <a:xfrm>
              <a:off x="3700" y="1924"/>
              <a:ext cx="664" cy="280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54" name="Rectangle 21"/>
            <p:cNvSpPr>
              <a:spLocks noChangeArrowheads="1"/>
            </p:cNvSpPr>
            <p:nvPr/>
          </p:nvSpPr>
          <p:spPr bwMode="auto">
            <a:xfrm>
              <a:off x="3782" y="1953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smtClean="0">
                  <a:solidFill>
                    <a:srgbClr val="FFFFFF"/>
                  </a:solidFill>
                  <a:latin typeface="Arial" charset="0"/>
                </a:rPr>
                <a:t>TDMA</a:t>
              </a:r>
            </a:p>
          </p:txBody>
        </p:sp>
        <p:sp>
          <p:nvSpPr>
            <p:cNvPr id="30755" name="Rectangle 22"/>
            <p:cNvSpPr>
              <a:spLocks noChangeArrowheads="1"/>
            </p:cNvSpPr>
            <p:nvPr/>
          </p:nvSpPr>
          <p:spPr bwMode="auto">
            <a:xfrm>
              <a:off x="4708" y="1924"/>
              <a:ext cx="664" cy="280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56" name="Rectangle 23"/>
            <p:cNvSpPr>
              <a:spLocks noChangeArrowheads="1"/>
            </p:cNvSpPr>
            <p:nvPr/>
          </p:nvSpPr>
          <p:spPr bwMode="auto">
            <a:xfrm>
              <a:off x="4790" y="1953"/>
              <a:ext cx="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dirty="0" smtClean="0">
                  <a:solidFill>
                    <a:srgbClr val="FFFFFF"/>
                  </a:solidFill>
                  <a:latin typeface="Arial" charset="0"/>
                </a:rPr>
                <a:t>CDMA</a:t>
              </a:r>
            </a:p>
          </p:txBody>
        </p:sp>
      </p:grpSp>
      <p:sp>
        <p:nvSpPr>
          <p:cNvPr id="30728" name="Line 24"/>
          <p:cNvSpPr>
            <a:spLocks noChangeShapeType="1"/>
          </p:cNvSpPr>
          <p:nvPr/>
        </p:nvSpPr>
        <p:spPr bwMode="auto">
          <a:xfrm>
            <a:off x="3109913" y="2271713"/>
            <a:ext cx="0" cy="20574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0729" name="Line 25"/>
          <p:cNvSpPr>
            <a:spLocks noChangeShapeType="1"/>
          </p:cNvSpPr>
          <p:nvPr/>
        </p:nvSpPr>
        <p:spPr bwMode="auto">
          <a:xfrm>
            <a:off x="5700713" y="2271713"/>
            <a:ext cx="0" cy="24384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3414713" y="4862513"/>
            <a:ext cx="3082925" cy="1517650"/>
            <a:chOff x="2160" y="2880"/>
            <a:chExt cx="1942" cy="956"/>
          </a:xfrm>
        </p:grpSpPr>
        <p:sp>
          <p:nvSpPr>
            <p:cNvPr id="30744" name="Line 27"/>
            <p:cNvSpPr>
              <a:spLocks noChangeShapeType="1"/>
            </p:cNvSpPr>
            <p:nvPr/>
          </p:nvSpPr>
          <p:spPr bwMode="auto">
            <a:xfrm>
              <a:off x="2208" y="2880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stealth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45" name="Line 28"/>
            <p:cNvSpPr>
              <a:spLocks noChangeShapeType="1"/>
            </p:cNvSpPr>
            <p:nvPr/>
          </p:nvSpPr>
          <p:spPr bwMode="auto">
            <a:xfrm>
              <a:off x="4032" y="2880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stealth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46" name="Line 29"/>
            <p:cNvSpPr>
              <a:spLocks noChangeShapeType="1"/>
            </p:cNvSpPr>
            <p:nvPr/>
          </p:nvSpPr>
          <p:spPr bwMode="auto">
            <a:xfrm>
              <a:off x="2208" y="3216"/>
              <a:ext cx="182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47" name="Rectangle 30"/>
            <p:cNvSpPr>
              <a:spLocks noChangeArrowheads="1"/>
            </p:cNvSpPr>
            <p:nvPr/>
          </p:nvSpPr>
          <p:spPr bwMode="auto">
            <a:xfrm>
              <a:off x="2160" y="3312"/>
              <a:ext cx="1942" cy="524"/>
            </a:xfrm>
            <a:prstGeom prst="rect">
              <a:avLst/>
            </a:prstGeom>
            <a:solidFill>
              <a:srgbClr val="FF6C47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smtClean="0">
                  <a:solidFill>
                    <a:srgbClr val="000000"/>
                  </a:solidFill>
                  <a:latin typeface="Arial" charset="0"/>
                </a:rPr>
                <a:t>Global strategy</a:t>
              </a:r>
            </a:p>
            <a:p>
              <a:r>
                <a:rPr lang="en-US" altLang="en-US" sz="1200" smtClean="0">
                  <a:solidFill>
                    <a:srgbClr val="000000"/>
                  </a:solidFill>
                  <a:latin typeface="Arial" charset="0"/>
                </a:rPr>
                <a:t>based on W-CDMA and EDGE networks,</a:t>
              </a:r>
            </a:p>
            <a:p>
              <a:r>
                <a:rPr lang="en-US" altLang="en-US" sz="1200" smtClean="0">
                  <a:solidFill>
                    <a:srgbClr val="000000"/>
                  </a:solidFill>
                  <a:latin typeface="Arial" charset="0"/>
                </a:rPr>
                <a:t>common IP based network, and dual mode</a:t>
              </a:r>
            </a:p>
            <a:p>
              <a:r>
                <a:rPr lang="en-US" altLang="en-US" sz="1200" smtClean="0">
                  <a:solidFill>
                    <a:srgbClr val="000000"/>
                  </a:solidFill>
                  <a:latin typeface="Arial" charset="0"/>
                </a:rPr>
                <a:t>W-CDMA/EDGE phones.</a:t>
              </a:r>
              <a:endParaRPr lang="en-US" altLang="en-US" sz="1800" smtClean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427038" y="4359275"/>
            <a:ext cx="8239125" cy="503238"/>
            <a:chOff x="278" y="2563"/>
            <a:chExt cx="5190" cy="317"/>
          </a:xfrm>
        </p:grpSpPr>
        <p:sp>
          <p:nvSpPr>
            <p:cNvPr id="30736" name="Rectangle 33"/>
            <p:cNvSpPr>
              <a:spLocks noChangeArrowheads="1"/>
            </p:cNvSpPr>
            <p:nvPr/>
          </p:nvSpPr>
          <p:spPr bwMode="auto">
            <a:xfrm>
              <a:off x="278" y="2563"/>
              <a:ext cx="6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000" smtClean="0">
                  <a:solidFill>
                    <a:srgbClr val="FFFFFF"/>
                  </a:solidFill>
                  <a:latin typeface="Arial" charset="0"/>
                </a:rPr>
                <a:t>3rd Gen</a:t>
              </a:r>
            </a:p>
          </p:txBody>
        </p:sp>
        <p:sp>
          <p:nvSpPr>
            <p:cNvPr id="30737" name="Rectangle 34"/>
            <p:cNvSpPr>
              <a:spLocks noChangeArrowheads="1"/>
            </p:cNvSpPr>
            <p:nvPr/>
          </p:nvSpPr>
          <p:spPr bwMode="auto">
            <a:xfrm>
              <a:off x="1108" y="2596"/>
              <a:ext cx="2392" cy="280"/>
            </a:xfrm>
            <a:prstGeom prst="rect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38" name="Rectangle 35"/>
            <p:cNvSpPr>
              <a:spLocks noChangeArrowheads="1"/>
            </p:cNvSpPr>
            <p:nvPr/>
          </p:nvSpPr>
          <p:spPr bwMode="auto">
            <a:xfrm>
              <a:off x="2256" y="2592"/>
              <a:ext cx="1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200" smtClean="0">
                  <a:solidFill>
                    <a:srgbClr val="FFFFFF"/>
                  </a:solidFill>
                  <a:latin typeface="Arial" charset="0"/>
                </a:rPr>
                <a:t>(EDGE in Europe and Asia</a:t>
              </a:r>
            </a:p>
            <a:p>
              <a:pPr algn="ctr"/>
              <a:r>
                <a:rPr lang="en-US" altLang="en-US" sz="1200" smtClean="0">
                  <a:solidFill>
                    <a:srgbClr val="FFFFFF"/>
                  </a:solidFill>
                  <a:latin typeface="Arial" charset="0"/>
                </a:rPr>
                <a:t>outside Japan)</a:t>
              </a:r>
              <a:endParaRPr lang="en-US" altLang="en-US" sz="1800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30739" name="Rectangle 36"/>
            <p:cNvSpPr>
              <a:spLocks noChangeArrowheads="1"/>
            </p:cNvSpPr>
            <p:nvPr/>
          </p:nvSpPr>
          <p:spPr bwMode="auto">
            <a:xfrm>
              <a:off x="3700" y="2596"/>
              <a:ext cx="664" cy="280"/>
            </a:xfrm>
            <a:prstGeom prst="rect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40" name="Rectangle 37"/>
            <p:cNvSpPr>
              <a:spLocks noChangeArrowheads="1"/>
            </p:cNvSpPr>
            <p:nvPr/>
          </p:nvSpPr>
          <p:spPr bwMode="auto">
            <a:xfrm>
              <a:off x="3782" y="2625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smtClean="0">
                  <a:solidFill>
                    <a:srgbClr val="FFFFFF"/>
                  </a:solidFill>
                  <a:latin typeface="Arial" charset="0"/>
                </a:rPr>
                <a:t>EDGE</a:t>
              </a:r>
            </a:p>
          </p:txBody>
        </p:sp>
        <p:sp>
          <p:nvSpPr>
            <p:cNvPr id="30741" name="Rectangle 38"/>
            <p:cNvSpPr>
              <a:spLocks noChangeArrowheads="1"/>
            </p:cNvSpPr>
            <p:nvPr/>
          </p:nvSpPr>
          <p:spPr bwMode="auto">
            <a:xfrm>
              <a:off x="4564" y="2596"/>
              <a:ext cx="904" cy="280"/>
            </a:xfrm>
            <a:prstGeom prst="rect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742" name="Rectangle 39"/>
            <p:cNvSpPr>
              <a:spLocks noChangeArrowheads="1"/>
            </p:cNvSpPr>
            <p:nvPr/>
          </p:nvSpPr>
          <p:spPr bwMode="auto">
            <a:xfrm>
              <a:off x="4673" y="2625"/>
              <a:ext cx="6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smtClean="0">
                  <a:solidFill>
                    <a:srgbClr val="FFFFFF"/>
                  </a:solidFill>
                  <a:latin typeface="Arial" charset="0"/>
                </a:rPr>
                <a:t>WCDMA</a:t>
              </a:r>
            </a:p>
          </p:txBody>
        </p:sp>
        <p:sp>
          <p:nvSpPr>
            <p:cNvPr id="30743" name="Rectangle 40"/>
            <p:cNvSpPr>
              <a:spLocks noChangeArrowheads="1"/>
            </p:cNvSpPr>
            <p:nvPr/>
          </p:nvSpPr>
          <p:spPr bwMode="auto">
            <a:xfrm>
              <a:off x="1152" y="2640"/>
              <a:ext cx="11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800" smtClean="0">
                  <a:solidFill>
                    <a:srgbClr val="FFFFFF"/>
                  </a:solidFill>
                  <a:latin typeface="Arial" charset="0"/>
                </a:rPr>
                <a:t>W-CDMA/EDGE</a:t>
              </a:r>
            </a:p>
          </p:txBody>
        </p:sp>
      </p:grpSp>
      <p:sp>
        <p:nvSpPr>
          <p:cNvPr id="161833" name="Text Box 41"/>
          <p:cNvSpPr txBox="1">
            <a:spLocks noChangeArrowheads="1"/>
          </p:cNvSpPr>
          <p:nvPr/>
        </p:nvSpPr>
        <p:spPr bwMode="auto">
          <a:xfrm>
            <a:off x="6996113" y="5167313"/>
            <a:ext cx="1898650" cy="6461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1" smtClean="0">
                <a:solidFill>
                  <a:srgbClr val="000000"/>
                </a:solidFill>
                <a:latin typeface="Arial" charset="0"/>
              </a:rPr>
              <a:t>cdma2000 was the initial</a:t>
            </a:r>
          </a:p>
          <a:p>
            <a:r>
              <a:rPr lang="en-US" altLang="en-US" sz="1200" i="1" smtClean="0">
                <a:solidFill>
                  <a:srgbClr val="000000"/>
                </a:solidFill>
                <a:latin typeface="Arial" charset="0"/>
              </a:rPr>
              <a:t>standard, which evolved </a:t>
            </a:r>
          </a:p>
          <a:p>
            <a:r>
              <a:rPr lang="en-US" altLang="en-US" sz="1200" i="1" smtClean="0">
                <a:solidFill>
                  <a:srgbClr val="000000"/>
                </a:solidFill>
                <a:latin typeface="Arial" charset="0"/>
              </a:rPr>
              <a:t>To WCDMA</a:t>
            </a:r>
          </a:p>
        </p:txBody>
      </p:sp>
      <p:sp>
        <p:nvSpPr>
          <p:cNvPr id="30733" name="Text Box 42"/>
          <p:cNvSpPr txBox="1">
            <a:spLocks noChangeArrowheads="1"/>
          </p:cNvSpPr>
          <p:nvPr/>
        </p:nvSpPr>
        <p:spPr bwMode="auto">
          <a:xfrm>
            <a:off x="373063" y="2244725"/>
            <a:ext cx="1057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1</a:t>
            </a:r>
            <a:r>
              <a:rPr lang="en-US" altLang="en-US" baseline="30000" smtClean="0">
                <a:solidFill>
                  <a:srgbClr val="000000"/>
                </a:solidFill>
              </a:rPr>
              <a:t>st</a:t>
            </a:r>
            <a:r>
              <a:rPr lang="en-US" altLang="en-US" smtClean="0">
                <a:solidFill>
                  <a:srgbClr val="000000"/>
                </a:solidFill>
              </a:rPr>
              <a:t> Gen</a:t>
            </a:r>
          </a:p>
        </p:txBody>
      </p:sp>
      <p:sp>
        <p:nvSpPr>
          <p:cNvPr id="30734" name="Text Box 43"/>
          <p:cNvSpPr txBox="1">
            <a:spLocks noChangeArrowheads="1"/>
          </p:cNvSpPr>
          <p:nvPr/>
        </p:nvSpPr>
        <p:spPr bwMode="auto">
          <a:xfrm>
            <a:off x="403225" y="4465638"/>
            <a:ext cx="1090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3</a:t>
            </a:r>
            <a:r>
              <a:rPr lang="en-US" altLang="en-US" baseline="30000" smtClean="0">
                <a:solidFill>
                  <a:srgbClr val="000000"/>
                </a:solidFill>
              </a:rPr>
              <a:t>rd</a:t>
            </a:r>
            <a:r>
              <a:rPr lang="en-US" altLang="en-US" smtClean="0">
                <a:solidFill>
                  <a:srgbClr val="000000"/>
                </a:solidFill>
              </a:rPr>
              <a:t> Gen</a:t>
            </a:r>
          </a:p>
        </p:txBody>
      </p:sp>
      <p:sp>
        <p:nvSpPr>
          <p:cNvPr id="30735" name="Text Box 44"/>
          <p:cNvSpPr txBox="1">
            <a:spLocks noChangeArrowheads="1"/>
          </p:cNvSpPr>
          <p:nvPr/>
        </p:nvSpPr>
        <p:spPr bwMode="auto">
          <a:xfrm>
            <a:off x="377825" y="3325813"/>
            <a:ext cx="1123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</a:rPr>
              <a:t>2</a:t>
            </a:r>
            <a:r>
              <a:rPr lang="en-US" altLang="en-US" baseline="30000" smtClean="0">
                <a:solidFill>
                  <a:srgbClr val="000000"/>
                </a:solidFill>
              </a:rPr>
              <a:t>nd</a:t>
            </a:r>
            <a:r>
              <a:rPr lang="en-US" altLang="en-US" smtClean="0">
                <a:solidFill>
                  <a:srgbClr val="000000"/>
                </a:solidFill>
              </a:rPr>
              <a:t> Gen</a:t>
            </a:r>
          </a:p>
        </p:txBody>
      </p:sp>
    </p:spTree>
    <p:extLst>
      <p:ext uri="{BB962C8B-B14F-4D97-AF65-F5344CB8AC3E}">
        <p14:creationId xmlns:p14="http://schemas.microsoft.com/office/powerpoint/2010/main" val="370413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1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1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33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ctr"/>
          <a:lstStyle/>
          <a:p>
            <a:r>
              <a:rPr lang="en-US" altLang="en-US" sz="4400" smtClean="0">
                <a:solidFill>
                  <a:srgbClr val="0033CC"/>
                </a:solidFill>
              </a:rPr>
              <a:t>1-2 G Cellular Design: </a:t>
            </a:r>
            <a:br>
              <a:rPr lang="en-US" altLang="en-US" sz="4400" smtClean="0">
                <a:solidFill>
                  <a:srgbClr val="0033CC"/>
                </a:solidFill>
              </a:rPr>
            </a:br>
            <a:r>
              <a:rPr lang="en-US" altLang="en-US" sz="3200" smtClean="0">
                <a:solidFill>
                  <a:srgbClr val="0033CC"/>
                </a:solidFill>
              </a:rPr>
              <a:t>Voice Centric</a:t>
            </a:r>
            <a:endParaRPr lang="en-US" altLang="en-US" sz="4400" smtClean="0">
              <a:solidFill>
                <a:srgbClr val="0033CC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altLang="en-US" sz="2800" dirty="0" smtClean="0"/>
              <a:t>Cellular </a:t>
            </a:r>
            <a:r>
              <a:rPr lang="en-US" altLang="en-US" sz="2800" i="1" dirty="0" smtClean="0"/>
              <a:t>coverage</a:t>
            </a:r>
            <a:r>
              <a:rPr lang="en-US" altLang="en-US" sz="2800" dirty="0" smtClean="0"/>
              <a:t> </a:t>
            </a:r>
            <a:r>
              <a:rPr lang="en-US" altLang="en-US" sz="2800" dirty="0" smtClean="0"/>
              <a:t>designed for voice service</a:t>
            </a:r>
          </a:p>
          <a:p>
            <a:pPr lvl="1"/>
            <a:r>
              <a:rPr lang="en-US" altLang="en-US" sz="2400" dirty="0" smtClean="0"/>
              <a:t>Area outage, e.g. &lt; 10% or &lt; 5%.</a:t>
            </a:r>
          </a:p>
          <a:p>
            <a:pPr lvl="1"/>
            <a:r>
              <a:rPr lang="en-US" altLang="en-US" sz="2400" dirty="0" smtClean="0"/>
              <a:t>Minimal, but equal, service everywhere.</a:t>
            </a:r>
          </a:p>
          <a:p>
            <a:r>
              <a:rPr lang="en-US" altLang="en-US" sz="2800" dirty="0" smtClean="0"/>
              <a:t>Cellular </a:t>
            </a:r>
            <a:r>
              <a:rPr lang="en-US" altLang="en-US" sz="2800" i="1" dirty="0" smtClean="0"/>
              <a:t>systems</a:t>
            </a:r>
            <a:r>
              <a:rPr lang="en-US" altLang="en-US" sz="2800" dirty="0" smtClean="0"/>
              <a:t> are designed for voice</a:t>
            </a:r>
          </a:p>
          <a:p>
            <a:pPr lvl="1"/>
            <a:r>
              <a:rPr lang="en-US" altLang="en-US" sz="2400" dirty="0" smtClean="0"/>
              <a:t>20 </a:t>
            </a:r>
            <a:r>
              <a:rPr lang="en-US" altLang="en-US" sz="2400" dirty="0" err="1" smtClean="0"/>
              <a:t>ms</a:t>
            </a:r>
            <a:r>
              <a:rPr lang="en-US" altLang="en-US" sz="2400" dirty="0" smtClean="0"/>
              <a:t> framing structure</a:t>
            </a:r>
          </a:p>
          <a:p>
            <a:pPr lvl="1"/>
            <a:r>
              <a:rPr lang="en-US" altLang="en-US" sz="2400" dirty="0" smtClean="0"/>
              <a:t>Strong FEC, interleaving and decoding delays.</a:t>
            </a:r>
          </a:p>
          <a:p>
            <a:r>
              <a:rPr lang="en-US" altLang="en-US" sz="2800" dirty="0" smtClean="0"/>
              <a:t>Spectral Efficiency</a:t>
            </a:r>
          </a:p>
          <a:p>
            <a:pPr lvl="1"/>
            <a:r>
              <a:rPr lang="en-US" altLang="en-US" sz="2400" dirty="0" smtClean="0"/>
              <a:t>around 0.04-0.07 bps/Hz/sector</a:t>
            </a:r>
          </a:p>
          <a:p>
            <a:pPr lvl="1"/>
            <a:r>
              <a:rPr lang="en-US" altLang="en-US" sz="2400" dirty="0" smtClean="0"/>
              <a:t>comparable for TDMA and CDMA</a:t>
            </a:r>
          </a:p>
        </p:txBody>
      </p:sp>
    </p:spTree>
    <p:extLst>
      <p:ext uri="{BB962C8B-B14F-4D97-AF65-F5344CB8AC3E}">
        <p14:creationId xmlns:p14="http://schemas.microsoft.com/office/powerpoint/2010/main" val="250350220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IS-54/IS-136 (TD)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825" y="1784350"/>
            <a:ext cx="8220075" cy="45783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FDD separates uplink and downlink.</a:t>
            </a:r>
          </a:p>
          <a:p>
            <a:pPr>
              <a:lnSpc>
                <a:spcPct val="5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Timeslots allocated between different cells.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FDD separates uplink and downlink.</a:t>
            </a:r>
          </a:p>
          <a:p>
            <a:pPr>
              <a:lnSpc>
                <a:spcPct val="5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One of the US standards for digital cellular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 IS-54 in 900 MHz (cellular) band.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 IS-136 in 2 GHz (PCS) band.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IS-54 compatible with US analog system.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Same frequencies and reuse plan.</a:t>
            </a:r>
          </a:p>
        </p:txBody>
      </p:sp>
    </p:spTree>
    <p:extLst>
      <p:ext uri="{BB962C8B-B14F-4D97-AF65-F5344CB8AC3E}">
        <p14:creationId xmlns:p14="http://schemas.microsoft.com/office/powerpoint/2010/main" val="19726117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19113" y="425450"/>
            <a:ext cx="7721600" cy="763588"/>
          </a:xfrm>
        </p:spPr>
        <p:txBody>
          <a:bodyPr/>
          <a:lstStyle/>
          <a:p>
            <a:r>
              <a:rPr lang="en-US" altLang="en-US" smtClean="0"/>
              <a:t>GSM (TD with FH)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8288" y="1773238"/>
            <a:ext cx="8318500" cy="4578350"/>
          </a:xfrm>
        </p:spPr>
        <p:txBody>
          <a:bodyPr/>
          <a:lstStyle/>
          <a:p>
            <a:r>
              <a:rPr lang="en-US" altLang="en-US" sz="2800" dirty="0" smtClean="0"/>
              <a:t>FDD separates uplink and downlink.</a:t>
            </a:r>
          </a:p>
          <a:p>
            <a:r>
              <a:rPr lang="en-US" altLang="en-US" sz="2800" dirty="0" smtClean="0"/>
              <a:t>Access is combination of FD,TD, and slow FH</a:t>
            </a:r>
          </a:p>
          <a:p>
            <a:pPr lvl="1"/>
            <a:r>
              <a:rPr lang="en-US" altLang="en-US" sz="2400" dirty="0" smtClean="0"/>
              <a:t>Total BW divided into 200Khz channels.</a:t>
            </a:r>
          </a:p>
          <a:p>
            <a:pPr lvl="1"/>
            <a:r>
              <a:rPr lang="en-US" altLang="en-US" sz="2400" dirty="0" smtClean="0"/>
              <a:t>Channels reused in cells based on signal and interference measurements.</a:t>
            </a:r>
          </a:p>
          <a:p>
            <a:pPr lvl="1"/>
            <a:r>
              <a:rPr lang="en-US" altLang="en-US" sz="2400" dirty="0" smtClean="0"/>
              <a:t>All signals modulated with a FH code.</a:t>
            </a:r>
          </a:p>
          <a:p>
            <a:pPr lvl="2"/>
            <a:r>
              <a:rPr lang="en-US" altLang="en-US" sz="2000" dirty="0" smtClean="0"/>
              <a:t>FH codes within a cell are orthogonal.</a:t>
            </a:r>
          </a:p>
          <a:p>
            <a:pPr lvl="2"/>
            <a:r>
              <a:rPr lang="en-US" altLang="en-US" sz="2000" dirty="0" smtClean="0"/>
              <a:t>FH codes in different cells are semi-</a:t>
            </a:r>
            <a:r>
              <a:rPr lang="en-US" altLang="en-US" sz="2000" dirty="0" err="1" smtClean="0"/>
              <a:t>orthgonal</a:t>
            </a:r>
            <a:endParaRPr lang="en-US" altLang="en-US" sz="2000" dirty="0" smtClean="0"/>
          </a:p>
          <a:p>
            <a:pPr lvl="1"/>
            <a:r>
              <a:rPr lang="en-US" altLang="en-US" sz="2400" dirty="0" smtClean="0"/>
              <a:t>FH mitigates frequency-selective fading via coding.</a:t>
            </a:r>
          </a:p>
          <a:p>
            <a:pPr lvl="1"/>
            <a:r>
              <a:rPr lang="en-US" altLang="en-US" sz="2400" dirty="0" smtClean="0"/>
              <a:t>FH averages interference via the pseudorandom hop pattern</a:t>
            </a:r>
          </a:p>
        </p:txBody>
      </p:sp>
    </p:spTree>
    <p:extLst>
      <p:ext uri="{BB962C8B-B14F-4D97-AF65-F5344CB8AC3E}">
        <p14:creationId xmlns:p14="http://schemas.microsoft.com/office/powerpoint/2010/main" val="25165082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IS-95 (CDMA)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Each user assigned a unique DS spreading code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Orthogonal codes on the downlink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Semiorthogonal codes on the uplink</a:t>
            </a:r>
          </a:p>
          <a:p>
            <a:pPr lvl="1">
              <a:lnSpc>
                <a:spcPct val="5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Code is reused in every cell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No frequency planning needed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Allows for soft handoff is code not in use in neighboring cell</a:t>
            </a:r>
          </a:p>
          <a:p>
            <a:pPr>
              <a:lnSpc>
                <a:spcPct val="1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Power control required due to near-far problem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Increases interference power of boundary mobiles.</a:t>
            </a:r>
          </a:p>
        </p:txBody>
      </p:sp>
    </p:spTree>
    <p:extLst>
      <p:ext uri="{BB962C8B-B14F-4D97-AF65-F5344CB8AC3E}">
        <p14:creationId xmlns:p14="http://schemas.microsoft.com/office/powerpoint/2010/main" val="42689361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27063" y="187325"/>
            <a:ext cx="7772400" cy="1143000"/>
          </a:xfrm>
          <a:noFill/>
        </p:spPr>
        <p:txBody>
          <a:bodyPr anchor="ctr"/>
          <a:lstStyle/>
          <a:p>
            <a:r>
              <a:rPr lang="en-US" altLang="en-US" smtClean="0">
                <a:solidFill>
                  <a:srgbClr val="0033CC"/>
                </a:solidFill>
              </a:rPr>
              <a:t>3G Cellular Design: </a:t>
            </a:r>
            <a:br>
              <a:rPr lang="en-US" altLang="en-US" smtClean="0">
                <a:solidFill>
                  <a:srgbClr val="0033CC"/>
                </a:solidFill>
              </a:rPr>
            </a:br>
            <a:r>
              <a:rPr lang="en-US" altLang="en-US" sz="3600" smtClean="0">
                <a:solidFill>
                  <a:srgbClr val="0033CC"/>
                </a:solidFill>
              </a:rPr>
              <a:t>Voice and Data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313" y="1727200"/>
            <a:ext cx="8280400" cy="4114800"/>
          </a:xfrm>
          <a:noFill/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dirty="0" smtClean="0"/>
              <a:t>Goal (early 90s): A single worldwide air interface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>
                <a:solidFill>
                  <a:srgbClr val="CC0000"/>
                </a:solidFill>
              </a:rPr>
              <a:t>Yeah, right</a:t>
            </a:r>
            <a:endParaRPr lang="en-US" altLang="en-US" sz="24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err="1" smtClean="0"/>
              <a:t>Bursty</a:t>
            </a:r>
            <a:r>
              <a:rPr lang="en-US" altLang="en-US" sz="2800" dirty="0" smtClean="0"/>
              <a:t> Data =&gt; Packet Transmission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Simultaneous with circuit voice </a:t>
            </a:r>
            <a:r>
              <a:rPr lang="en-US" altLang="en-US" sz="2400" dirty="0" err="1" smtClean="0"/>
              <a:t>transmisison</a:t>
            </a:r>
            <a:endParaRPr lang="en-US" altLang="en-US" sz="24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smtClean="0"/>
              <a:t>Need to “widen the data pipe”: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384 Kbps outdoors, 1 Mbps indoors.</a:t>
            </a:r>
          </a:p>
          <a:p>
            <a:pPr lvl="1">
              <a:lnSpc>
                <a:spcPct val="10000"/>
              </a:lnSpc>
            </a:pPr>
            <a:endParaRPr lang="en-US" altLang="en-US" sz="24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smtClean="0"/>
              <a:t>Need to provide QOS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Evolve from best effort to statistical or “guaranteed” </a:t>
            </a:r>
          </a:p>
          <a:p>
            <a:pPr lvl="1">
              <a:lnSpc>
                <a:spcPct val="10000"/>
              </a:lnSpc>
            </a:pPr>
            <a:endParaRPr lang="en-US" altLang="en-US" sz="2400" dirty="0" smtClean="0"/>
          </a:p>
          <a:p>
            <a:pPr>
              <a:lnSpc>
                <a:spcPct val="110000"/>
              </a:lnSpc>
            </a:pPr>
            <a:r>
              <a:rPr lang="en-US" altLang="en-US" sz="2800" dirty="0" smtClean="0"/>
              <a:t>Adaptive Techniques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Rate (spreading, modulation/coding), power, resources, signature sequences, space-time processing, MIMO</a:t>
            </a:r>
          </a:p>
        </p:txBody>
      </p:sp>
    </p:spTree>
    <p:extLst>
      <p:ext uri="{BB962C8B-B14F-4D97-AF65-F5344CB8AC3E}">
        <p14:creationId xmlns:p14="http://schemas.microsoft.com/office/powerpoint/2010/main" val="30241384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3863"/>
            <a:ext cx="7772400" cy="896937"/>
          </a:xfrm>
        </p:spPr>
        <p:txBody>
          <a:bodyPr/>
          <a:lstStyle/>
          <a:p>
            <a:r>
              <a:rPr lang="en-US" altLang="en-US" smtClean="0">
                <a:solidFill>
                  <a:srgbClr val="0033CC"/>
                </a:solidFill>
              </a:rPr>
              <a:t>3G GSM-Based Systems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188" y="1968500"/>
            <a:ext cx="8142287" cy="4114800"/>
          </a:xfrm>
        </p:spPr>
        <p:txBody>
          <a:bodyPr/>
          <a:lstStyle/>
          <a:p>
            <a:r>
              <a:rPr lang="en-US" altLang="en-US" sz="2800" smtClean="0"/>
              <a:t>EDGE: Packet data with adaptive modulation and coding</a:t>
            </a:r>
          </a:p>
          <a:p>
            <a:r>
              <a:rPr lang="en-US" altLang="en-US" sz="2800" smtClean="0"/>
              <a:t>8-PSK/GMSK at 271 ksps supports 9.02 to 59.2 kbps  per time slot with up to 8 time-slots</a:t>
            </a:r>
          </a:p>
          <a:p>
            <a:r>
              <a:rPr lang="en-US" altLang="en-US" sz="2800" smtClean="0"/>
              <a:t>Supports peak rates over 384 kbps</a:t>
            </a:r>
          </a:p>
          <a:p>
            <a:r>
              <a:rPr lang="en-US" altLang="en-US" sz="2800" smtClean="0"/>
              <a:t>IP centric for both voice and data</a:t>
            </a:r>
          </a:p>
        </p:txBody>
      </p:sp>
    </p:spTree>
    <p:extLst>
      <p:ext uri="{BB962C8B-B14F-4D97-AF65-F5344CB8AC3E}">
        <p14:creationId xmlns:p14="http://schemas.microsoft.com/office/powerpoint/2010/main" val="29601199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78D77C9-07DE-4E95-9907-2112DF511007}" type="slidenum">
              <a:rPr lang="en-US" altLang="en-US" sz="1400" smtClean="0">
                <a:solidFill>
                  <a:srgbClr val="FFFFFF"/>
                </a:solidFill>
              </a:rPr>
              <a:pPr/>
              <a:t>38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349375" y="377825"/>
            <a:ext cx="6172200" cy="800100"/>
          </a:xfrm>
          <a:noFill/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altLang="en-US" smtClean="0">
                <a:solidFill>
                  <a:srgbClr val="3333FF"/>
                </a:solidFill>
              </a:rPr>
              <a:t>3G CDMA Approaches</a:t>
            </a:r>
            <a:br>
              <a:rPr lang="en-US" altLang="en-US" smtClean="0">
                <a:solidFill>
                  <a:srgbClr val="3333FF"/>
                </a:solidFill>
              </a:rPr>
            </a:br>
            <a:r>
              <a:rPr lang="en-US" altLang="en-US" sz="4000" smtClean="0">
                <a:solidFill>
                  <a:srgbClr val="3333FF"/>
                </a:solidFill>
              </a:rPr>
              <a:t>W-CDMA and cdma2000</a:t>
            </a:r>
            <a:endParaRPr lang="en-US" altLang="en-US" sz="2400" smtClean="0">
              <a:solidFill>
                <a:srgbClr val="3333FF"/>
              </a:solidFill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627188"/>
            <a:ext cx="8301037" cy="1695450"/>
          </a:xfrm>
          <a:noFill/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dirty="0" smtClean="0"/>
              <a:t>cdma2000 </a:t>
            </a:r>
            <a:r>
              <a:rPr lang="en-US" altLang="en-US" sz="2400" dirty="0" smtClean="0"/>
              <a:t>used </a:t>
            </a:r>
            <a:r>
              <a:rPr lang="en-US" altLang="en-US" sz="2400" dirty="0" smtClean="0"/>
              <a:t>a multicarrier overlay for IS-95 compatibility</a:t>
            </a:r>
            <a:endParaRPr lang="en-US" altLang="en-US" sz="2000" dirty="0" smtClean="0"/>
          </a:p>
          <a:p>
            <a:pPr>
              <a:lnSpc>
                <a:spcPct val="110000"/>
              </a:lnSpc>
            </a:pPr>
            <a:r>
              <a:rPr lang="en-US" altLang="en-US" sz="2400" dirty="0" smtClean="0"/>
              <a:t>WCDMA designed for evolution of GSM systems </a:t>
            </a:r>
          </a:p>
          <a:p>
            <a:pPr lvl="1"/>
            <a:r>
              <a:rPr lang="en-US" altLang="en-US" sz="2000" dirty="0" smtClean="0"/>
              <a:t>Current 3G services based on WCDMA </a:t>
            </a:r>
          </a:p>
          <a:p>
            <a:pPr lvl="1"/>
            <a:r>
              <a:rPr lang="en-US" altLang="en-US" sz="2000" dirty="0" smtClean="0"/>
              <a:t>Voice, streaming, high-speed data</a:t>
            </a:r>
          </a:p>
          <a:p>
            <a:pPr lvl="1"/>
            <a:r>
              <a:rPr lang="en-US" altLang="en-US" sz="2000" dirty="0" err="1" smtClean="0"/>
              <a:t>Multirate</a:t>
            </a:r>
            <a:r>
              <a:rPr lang="en-US" altLang="en-US" sz="2000" dirty="0" smtClean="0"/>
              <a:t> service via variable </a:t>
            </a:r>
            <a:r>
              <a:rPr lang="en-US" altLang="en-US" sz="2000" i="1" dirty="0" smtClean="0"/>
              <a:t>power</a:t>
            </a:r>
            <a:r>
              <a:rPr lang="en-US" altLang="en-US" sz="2000" dirty="0" smtClean="0"/>
              <a:t> and </a:t>
            </a:r>
            <a:r>
              <a:rPr lang="en-US" altLang="en-US" sz="2000" i="1" dirty="0" smtClean="0"/>
              <a:t>spreading</a:t>
            </a:r>
            <a:r>
              <a:rPr lang="en-US" altLang="en-US" sz="2000" dirty="0" smtClean="0"/>
              <a:t> </a:t>
            </a:r>
          </a:p>
          <a:p>
            <a:pPr lvl="1"/>
            <a:r>
              <a:rPr lang="en-US" altLang="en-US" sz="2000" dirty="0" smtClean="0"/>
              <a:t>Different services can be mixed on a single code for a user</a:t>
            </a:r>
          </a:p>
        </p:txBody>
      </p:sp>
      <p:grpSp>
        <p:nvGrpSpPr>
          <p:cNvPr id="28677" name="Group 4"/>
          <p:cNvGrpSpPr>
            <a:grpSpLocks/>
          </p:cNvGrpSpPr>
          <p:nvPr/>
        </p:nvGrpSpPr>
        <p:grpSpPr bwMode="auto">
          <a:xfrm>
            <a:off x="1000125" y="4119563"/>
            <a:ext cx="304800" cy="542925"/>
            <a:chOff x="484" y="2156"/>
            <a:chExt cx="226" cy="380"/>
          </a:xfrm>
        </p:grpSpPr>
        <p:sp>
          <p:nvSpPr>
            <p:cNvPr id="28954" name="AutoShape 5"/>
            <p:cNvSpPr>
              <a:spLocks noChangeArrowheads="1"/>
            </p:cNvSpPr>
            <p:nvPr/>
          </p:nvSpPr>
          <p:spPr bwMode="auto">
            <a:xfrm rot="960000">
              <a:off x="500" y="2211"/>
              <a:ext cx="164" cy="325"/>
            </a:xfrm>
            <a:prstGeom prst="roundRect">
              <a:avLst>
                <a:gd name="adj" fmla="val 13412"/>
              </a:avLst>
            </a:prstGeom>
            <a:solidFill>
              <a:srgbClr val="FAFD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grpSp>
          <p:nvGrpSpPr>
            <p:cNvPr id="28955" name="Group 6"/>
            <p:cNvGrpSpPr>
              <a:grpSpLocks/>
            </p:cNvGrpSpPr>
            <p:nvPr/>
          </p:nvGrpSpPr>
          <p:grpSpPr bwMode="auto">
            <a:xfrm>
              <a:off x="484" y="2156"/>
              <a:ext cx="226" cy="366"/>
              <a:chOff x="484" y="2156"/>
              <a:chExt cx="226" cy="366"/>
            </a:xfrm>
          </p:grpSpPr>
          <p:grpSp>
            <p:nvGrpSpPr>
              <p:cNvPr id="28956" name="Group 7"/>
              <p:cNvGrpSpPr>
                <a:grpSpLocks/>
              </p:cNvGrpSpPr>
              <p:nvPr/>
            </p:nvGrpSpPr>
            <p:grpSpPr bwMode="auto">
              <a:xfrm>
                <a:off x="484" y="2482"/>
                <a:ext cx="117" cy="40"/>
                <a:chOff x="484" y="2482"/>
                <a:chExt cx="117" cy="40"/>
              </a:xfrm>
            </p:grpSpPr>
            <p:sp>
              <p:nvSpPr>
                <p:cNvPr id="28973" name="AutoShape 8"/>
                <p:cNvSpPr>
                  <a:spLocks noChangeArrowheads="1"/>
                </p:cNvSpPr>
                <p:nvPr/>
              </p:nvSpPr>
              <p:spPr bwMode="auto">
                <a:xfrm rot="960000">
                  <a:off x="484" y="2482"/>
                  <a:ext cx="31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74" name="AutoShape 9"/>
                <p:cNvSpPr>
                  <a:spLocks noChangeArrowheads="1"/>
                </p:cNvSpPr>
                <p:nvPr/>
              </p:nvSpPr>
              <p:spPr bwMode="auto">
                <a:xfrm rot="960000">
                  <a:off x="528" y="2492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75" name="AutoShape 10"/>
                <p:cNvSpPr>
                  <a:spLocks noChangeArrowheads="1"/>
                </p:cNvSpPr>
                <p:nvPr/>
              </p:nvSpPr>
              <p:spPr bwMode="auto">
                <a:xfrm rot="960000">
                  <a:off x="570" y="2503"/>
                  <a:ext cx="31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957" name="Group 11"/>
              <p:cNvGrpSpPr>
                <a:grpSpLocks/>
              </p:cNvGrpSpPr>
              <p:nvPr/>
            </p:nvGrpSpPr>
            <p:grpSpPr bwMode="auto">
              <a:xfrm>
                <a:off x="495" y="2449"/>
                <a:ext cx="116" cy="40"/>
                <a:chOff x="495" y="2449"/>
                <a:chExt cx="116" cy="40"/>
              </a:xfrm>
            </p:grpSpPr>
            <p:sp>
              <p:nvSpPr>
                <p:cNvPr id="28970" name="AutoShape 12"/>
                <p:cNvSpPr>
                  <a:spLocks noChangeArrowheads="1"/>
                </p:cNvSpPr>
                <p:nvPr/>
              </p:nvSpPr>
              <p:spPr bwMode="auto">
                <a:xfrm rot="960000">
                  <a:off x="495" y="2449"/>
                  <a:ext cx="30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71" name="AutoShape 13"/>
                <p:cNvSpPr>
                  <a:spLocks noChangeArrowheads="1"/>
                </p:cNvSpPr>
                <p:nvPr/>
              </p:nvSpPr>
              <p:spPr bwMode="auto">
                <a:xfrm rot="960000">
                  <a:off x="539" y="2459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72" name="AutoShape 14"/>
                <p:cNvSpPr>
                  <a:spLocks noChangeArrowheads="1"/>
                </p:cNvSpPr>
                <p:nvPr/>
              </p:nvSpPr>
              <p:spPr bwMode="auto">
                <a:xfrm rot="960000">
                  <a:off x="581" y="2469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958" name="Group 15"/>
              <p:cNvGrpSpPr>
                <a:grpSpLocks/>
              </p:cNvGrpSpPr>
              <p:nvPr/>
            </p:nvGrpSpPr>
            <p:grpSpPr bwMode="auto">
              <a:xfrm>
                <a:off x="506" y="2416"/>
                <a:ext cx="117" cy="40"/>
                <a:chOff x="506" y="2416"/>
                <a:chExt cx="117" cy="40"/>
              </a:xfrm>
            </p:grpSpPr>
            <p:sp>
              <p:nvSpPr>
                <p:cNvPr id="28967" name="AutoShape 16"/>
                <p:cNvSpPr>
                  <a:spLocks noChangeArrowheads="1"/>
                </p:cNvSpPr>
                <p:nvPr/>
              </p:nvSpPr>
              <p:spPr bwMode="auto">
                <a:xfrm rot="960000">
                  <a:off x="506" y="2416"/>
                  <a:ext cx="31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68" name="AutoShape 17"/>
                <p:cNvSpPr>
                  <a:spLocks noChangeArrowheads="1"/>
                </p:cNvSpPr>
                <p:nvPr/>
              </p:nvSpPr>
              <p:spPr bwMode="auto">
                <a:xfrm rot="960000">
                  <a:off x="551" y="2426"/>
                  <a:ext cx="29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69" name="AutoShape 18"/>
                <p:cNvSpPr>
                  <a:spLocks noChangeArrowheads="1"/>
                </p:cNvSpPr>
                <p:nvPr/>
              </p:nvSpPr>
              <p:spPr bwMode="auto">
                <a:xfrm rot="960000">
                  <a:off x="592" y="2436"/>
                  <a:ext cx="31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959" name="Group 19"/>
              <p:cNvGrpSpPr>
                <a:grpSpLocks/>
              </p:cNvGrpSpPr>
              <p:nvPr/>
            </p:nvGrpSpPr>
            <p:grpSpPr bwMode="auto">
              <a:xfrm>
                <a:off x="517" y="2382"/>
                <a:ext cx="116" cy="41"/>
                <a:chOff x="517" y="2382"/>
                <a:chExt cx="116" cy="41"/>
              </a:xfrm>
            </p:grpSpPr>
            <p:sp>
              <p:nvSpPr>
                <p:cNvPr id="28964" name="AutoShape 20"/>
                <p:cNvSpPr>
                  <a:spLocks noChangeArrowheads="1"/>
                </p:cNvSpPr>
                <p:nvPr/>
              </p:nvSpPr>
              <p:spPr bwMode="auto">
                <a:xfrm rot="960000">
                  <a:off x="517" y="2382"/>
                  <a:ext cx="31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65" name="AutoShape 21"/>
                <p:cNvSpPr>
                  <a:spLocks noChangeArrowheads="1"/>
                </p:cNvSpPr>
                <p:nvPr/>
              </p:nvSpPr>
              <p:spPr bwMode="auto">
                <a:xfrm rot="960000">
                  <a:off x="561" y="2393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66" name="AutoShape 22"/>
                <p:cNvSpPr>
                  <a:spLocks noChangeArrowheads="1"/>
                </p:cNvSpPr>
                <p:nvPr/>
              </p:nvSpPr>
              <p:spPr bwMode="auto">
                <a:xfrm rot="960000">
                  <a:off x="603" y="2403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8960" name="AutoShape 23"/>
              <p:cNvSpPr>
                <a:spLocks noChangeArrowheads="1"/>
              </p:cNvSpPr>
              <p:nvPr/>
            </p:nvSpPr>
            <p:spPr bwMode="auto">
              <a:xfrm rot="960000">
                <a:off x="531" y="2345"/>
                <a:ext cx="49" cy="20"/>
              </a:xfrm>
              <a:prstGeom prst="roundRect">
                <a:avLst>
                  <a:gd name="adj" fmla="val 45296"/>
                </a:avLst>
              </a:prstGeom>
              <a:solidFill>
                <a:schemeClr val="bg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61" name="AutoShape 24"/>
              <p:cNvSpPr>
                <a:spLocks noChangeArrowheads="1"/>
              </p:cNvSpPr>
              <p:nvPr/>
            </p:nvSpPr>
            <p:spPr bwMode="auto">
              <a:xfrm rot="960000">
                <a:off x="598" y="2361"/>
                <a:ext cx="50" cy="20"/>
              </a:xfrm>
              <a:prstGeom prst="roundRect">
                <a:avLst>
                  <a:gd name="adj" fmla="val 45296"/>
                </a:avLst>
              </a:prstGeom>
              <a:solidFill>
                <a:schemeClr val="bg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62" name="Rectangle 25" descr="Wide upward diagonal"/>
              <p:cNvSpPr>
                <a:spLocks noChangeArrowheads="1"/>
              </p:cNvSpPr>
              <p:nvPr/>
            </p:nvSpPr>
            <p:spPr bwMode="auto">
              <a:xfrm rot="960000">
                <a:off x="553" y="2247"/>
                <a:ext cx="114" cy="88"/>
              </a:xfrm>
              <a:prstGeom prst="rect">
                <a:avLst/>
              </a:prstGeom>
              <a:pattFill prst="wdUpDiag">
                <a:fgClr>
                  <a:schemeClr val="bg2"/>
                </a:fgClr>
                <a:bgClr>
                  <a:schemeClr val="bg1"/>
                </a:bgClr>
              </a:patt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63" name="Rectangle 26"/>
              <p:cNvSpPr>
                <a:spLocks noChangeArrowheads="1"/>
              </p:cNvSpPr>
              <p:nvPr/>
            </p:nvSpPr>
            <p:spPr bwMode="auto">
              <a:xfrm rot="960000">
                <a:off x="694" y="2156"/>
                <a:ext cx="16" cy="68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8678" name="Group 27"/>
          <p:cNvGrpSpPr>
            <a:grpSpLocks/>
          </p:cNvGrpSpPr>
          <p:nvPr/>
        </p:nvGrpSpPr>
        <p:grpSpPr bwMode="auto">
          <a:xfrm>
            <a:off x="1012825" y="4945063"/>
            <a:ext cx="304800" cy="542925"/>
            <a:chOff x="492" y="2676"/>
            <a:chExt cx="226" cy="380"/>
          </a:xfrm>
        </p:grpSpPr>
        <p:sp>
          <p:nvSpPr>
            <p:cNvPr id="28932" name="AutoShape 28"/>
            <p:cNvSpPr>
              <a:spLocks noChangeArrowheads="1"/>
            </p:cNvSpPr>
            <p:nvPr/>
          </p:nvSpPr>
          <p:spPr bwMode="auto">
            <a:xfrm rot="960000">
              <a:off x="508" y="2731"/>
              <a:ext cx="164" cy="325"/>
            </a:xfrm>
            <a:prstGeom prst="roundRect">
              <a:avLst>
                <a:gd name="adj" fmla="val 13412"/>
              </a:avLst>
            </a:prstGeom>
            <a:solidFill>
              <a:srgbClr val="EF91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grpSp>
          <p:nvGrpSpPr>
            <p:cNvPr id="28933" name="Group 29"/>
            <p:cNvGrpSpPr>
              <a:grpSpLocks/>
            </p:cNvGrpSpPr>
            <p:nvPr/>
          </p:nvGrpSpPr>
          <p:grpSpPr bwMode="auto">
            <a:xfrm>
              <a:off x="492" y="2676"/>
              <a:ext cx="226" cy="366"/>
              <a:chOff x="492" y="2676"/>
              <a:chExt cx="226" cy="366"/>
            </a:xfrm>
          </p:grpSpPr>
          <p:grpSp>
            <p:nvGrpSpPr>
              <p:cNvPr id="28934" name="Group 30"/>
              <p:cNvGrpSpPr>
                <a:grpSpLocks/>
              </p:cNvGrpSpPr>
              <p:nvPr/>
            </p:nvGrpSpPr>
            <p:grpSpPr bwMode="auto">
              <a:xfrm>
                <a:off x="492" y="3002"/>
                <a:ext cx="117" cy="40"/>
                <a:chOff x="492" y="3002"/>
                <a:chExt cx="117" cy="40"/>
              </a:xfrm>
            </p:grpSpPr>
            <p:sp>
              <p:nvSpPr>
                <p:cNvPr id="28951" name="AutoShape 31"/>
                <p:cNvSpPr>
                  <a:spLocks noChangeArrowheads="1"/>
                </p:cNvSpPr>
                <p:nvPr/>
              </p:nvSpPr>
              <p:spPr bwMode="auto">
                <a:xfrm rot="960000">
                  <a:off x="492" y="3002"/>
                  <a:ext cx="31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52" name="AutoShape 32"/>
                <p:cNvSpPr>
                  <a:spLocks noChangeArrowheads="1"/>
                </p:cNvSpPr>
                <p:nvPr/>
              </p:nvSpPr>
              <p:spPr bwMode="auto">
                <a:xfrm rot="960000">
                  <a:off x="536" y="3012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53" name="AutoShape 33"/>
                <p:cNvSpPr>
                  <a:spLocks noChangeArrowheads="1"/>
                </p:cNvSpPr>
                <p:nvPr/>
              </p:nvSpPr>
              <p:spPr bwMode="auto">
                <a:xfrm rot="960000">
                  <a:off x="578" y="3023"/>
                  <a:ext cx="31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935" name="Group 34"/>
              <p:cNvGrpSpPr>
                <a:grpSpLocks/>
              </p:cNvGrpSpPr>
              <p:nvPr/>
            </p:nvGrpSpPr>
            <p:grpSpPr bwMode="auto">
              <a:xfrm>
                <a:off x="503" y="2969"/>
                <a:ext cx="116" cy="40"/>
                <a:chOff x="503" y="2969"/>
                <a:chExt cx="116" cy="40"/>
              </a:xfrm>
            </p:grpSpPr>
            <p:sp>
              <p:nvSpPr>
                <p:cNvPr id="28948" name="AutoShape 35"/>
                <p:cNvSpPr>
                  <a:spLocks noChangeArrowheads="1"/>
                </p:cNvSpPr>
                <p:nvPr/>
              </p:nvSpPr>
              <p:spPr bwMode="auto">
                <a:xfrm rot="960000">
                  <a:off x="503" y="2969"/>
                  <a:ext cx="30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49" name="AutoShape 36"/>
                <p:cNvSpPr>
                  <a:spLocks noChangeArrowheads="1"/>
                </p:cNvSpPr>
                <p:nvPr/>
              </p:nvSpPr>
              <p:spPr bwMode="auto">
                <a:xfrm rot="960000">
                  <a:off x="547" y="2979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50" name="AutoShape 37"/>
                <p:cNvSpPr>
                  <a:spLocks noChangeArrowheads="1"/>
                </p:cNvSpPr>
                <p:nvPr/>
              </p:nvSpPr>
              <p:spPr bwMode="auto">
                <a:xfrm rot="960000">
                  <a:off x="589" y="2989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936" name="Group 38"/>
              <p:cNvGrpSpPr>
                <a:grpSpLocks/>
              </p:cNvGrpSpPr>
              <p:nvPr/>
            </p:nvGrpSpPr>
            <p:grpSpPr bwMode="auto">
              <a:xfrm>
                <a:off x="514" y="2936"/>
                <a:ext cx="117" cy="40"/>
                <a:chOff x="514" y="2936"/>
                <a:chExt cx="117" cy="40"/>
              </a:xfrm>
            </p:grpSpPr>
            <p:sp>
              <p:nvSpPr>
                <p:cNvPr id="28945" name="AutoShape 39"/>
                <p:cNvSpPr>
                  <a:spLocks noChangeArrowheads="1"/>
                </p:cNvSpPr>
                <p:nvPr/>
              </p:nvSpPr>
              <p:spPr bwMode="auto">
                <a:xfrm rot="960000">
                  <a:off x="514" y="2936"/>
                  <a:ext cx="31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46" name="AutoShape 40"/>
                <p:cNvSpPr>
                  <a:spLocks noChangeArrowheads="1"/>
                </p:cNvSpPr>
                <p:nvPr/>
              </p:nvSpPr>
              <p:spPr bwMode="auto">
                <a:xfrm rot="960000">
                  <a:off x="559" y="2946"/>
                  <a:ext cx="29" cy="19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47" name="AutoShape 41"/>
                <p:cNvSpPr>
                  <a:spLocks noChangeArrowheads="1"/>
                </p:cNvSpPr>
                <p:nvPr/>
              </p:nvSpPr>
              <p:spPr bwMode="auto">
                <a:xfrm rot="960000">
                  <a:off x="600" y="2956"/>
                  <a:ext cx="31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937" name="Group 42"/>
              <p:cNvGrpSpPr>
                <a:grpSpLocks/>
              </p:cNvGrpSpPr>
              <p:nvPr/>
            </p:nvGrpSpPr>
            <p:grpSpPr bwMode="auto">
              <a:xfrm>
                <a:off x="525" y="2902"/>
                <a:ext cx="116" cy="41"/>
                <a:chOff x="525" y="2902"/>
                <a:chExt cx="116" cy="41"/>
              </a:xfrm>
            </p:grpSpPr>
            <p:sp>
              <p:nvSpPr>
                <p:cNvPr id="28942" name="AutoShape 43"/>
                <p:cNvSpPr>
                  <a:spLocks noChangeArrowheads="1"/>
                </p:cNvSpPr>
                <p:nvPr/>
              </p:nvSpPr>
              <p:spPr bwMode="auto">
                <a:xfrm rot="960000">
                  <a:off x="525" y="2902"/>
                  <a:ext cx="31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43" name="AutoShape 44"/>
                <p:cNvSpPr>
                  <a:spLocks noChangeArrowheads="1"/>
                </p:cNvSpPr>
                <p:nvPr/>
              </p:nvSpPr>
              <p:spPr bwMode="auto">
                <a:xfrm rot="960000">
                  <a:off x="569" y="2913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44" name="AutoShape 45"/>
                <p:cNvSpPr>
                  <a:spLocks noChangeArrowheads="1"/>
                </p:cNvSpPr>
                <p:nvPr/>
              </p:nvSpPr>
              <p:spPr bwMode="auto">
                <a:xfrm rot="960000">
                  <a:off x="611" y="2923"/>
                  <a:ext cx="30" cy="20"/>
                </a:xfrm>
                <a:prstGeom prst="roundRect">
                  <a:avLst>
                    <a:gd name="adj" fmla="val 45296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8938" name="AutoShape 46"/>
              <p:cNvSpPr>
                <a:spLocks noChangeArrowheads="1"/>
              </p:cNvSpPr>
              <p:nvPr/>
            </p:nvSpPr>
            <p:spPr bwMode="auto">
              <a:xfrm rot="960000">
                <a:off x="539" y="2865"/>
                <a:ext cx="49" cy="20"/>
              </a:xfrm>
              <a:prstGeom prst="roundRect">
                <a:avLst>
                  <a:gd name="adj" fmla="val 45296"/>
                </a:avLst>
              </a:prstGeom>
              <a:solidFill>
                <a:schemeClr val="bg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39" name="AutoShape 47"/>
              <p:cNvSpPr>
                <a:spLocks noChangeArrowheads="1"/>
              </p:cNvSpPr>
              <p:nvPr/>
            </p:nvSpPr>
            <p:spPr bwMode="auto">
              <a:xfrm rot="960000">
                <a:off x="606" y="2881"/>
                <a:ext cx="50" cy="20"/>
              </a:xfrm>
              <a:prstGeom prst="roundRect">
                <a:avLst>
                  <a:gd name="adj" fmla="val 45296"/>
                </a:avLst>
              </a:prstGeom>
              <a:solidFill>
                <a:schemeClr val="bg2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40" name="Rectangle 48" descr="Wide upward diagonal"/>
              <p:cNvSpPr>
                <a:spLocks noChangeArrowheads="1"/>
              </p:cNvSpPr>
              <p:nvPr/>
            </p:nvSpPr>
            <p:spPr bwMode="auto">
              <a:xfrm rot="960000">
                <a:off x="561" y="2767"/>
                <a:ext cx="114" cy="88"/>
              </a:xfrm>
              <a:prstGeom prst="rect">
                <a:avLst/>
              </a:prstGeom>
              <a:pattFill prst="wdUpDiag">
                <a:fgClr>
                  <a:schemeClr val="bg2"/>
                </a:fgClr>
                <a:bgClr>
                  <a:schemeClr val="bg1"/>
                </a:bgClr>
              </a:patt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41" name="Rectangle 49"/>
              <p:cNvSpPr>
                <a:spLocks noChangeArrowheads="1"/>
              </p:cNvSpPr>
              <p:nvPr/>
            </p:nvSpPr>
            <p:spPr bwMode="auto">
              <a:xfrm rot="960000">
                <a:off x="702" y="2676"/>
                <a:ext cx="16" cy="68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8679" name="Group 50"/>
          <p:cNvGrpSpPr>
            <a:grpSpLocks/>
          </p:cNvGrpSpPr>
          <p:nvPr/>
        </p:nvGrpSpPr>
        <p:grpSpPr bwMode="auto">
          <a:xfrm>
            <a:off x="538163" y="5584825"/>
            <a:ext cx="1228725" cy="992188"/>
            <a:chOff x="193" y="3079"/>
            <a:chExt cx="910" cy="694"/>
          </a:xfrm>
        </p:grpSpPr>
        <p:grpSp>
          <p:nvGrpSpPr>
            <p:cNvPr id="28870" name="Group 51"/>
            <p:cNvGrpSpPr>
              <a:grpSpLocks/>
            </p:cNvGrpSpPr>
            <p:nvPr/>
          </p:nvGrpSpPr>
          <p:grpSpPr bwMode="auto">
            <a:xfrm>
              <a:off x="193" y="3171"/>
              <a:ext cx="910" cy="602"/>
              <a:chOff x="193" y="3171"/>
              <a:chExt cx="910" cy="602"/>
            </a:xfrm>
          </p:grpSpPr>
          <p:sp>
            <p:nvSpPr>
              <p:cNvPr id="28930" name="AutoShape 52"/>
              <p:cNvSpPr>
                <a:spLocks noChangeArrowheads="1"/>
              </p:cNvSpPr>
              <p:nvPr/>
            </p:nvSpPr>
            <p:spPr bwMode="auto">
              <a:xfrm>
                <a:off x="193" y="3514"/>
                <a:ext cx="844" cy="259"/>
              </a:xfrm>
              <a:prstGeom prst="cube">
                <a:avLst>
                  <a:gd name="adj" fmla="val 79810"/>
                </a:avLst>
              </a:prstGeom>
              <a:solidFill>
                <a:srgbClr val="A2FFA3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31" name="AutoShape 53"/>
              <p:cNvSpPr>
                <a:spLocks noChangeArrowheads="1"/>
              </p:cNvSpPr>
              <p:nvPr/>
            </p:nvSpPr>
            <p:spPr bwMode="auto">
              <a:xfrm>
                <a:off x="418" y="3171"/>
                <a:ext cx="685" cy="335"/>
              </a:xfrm>
              <a:prstGeom prst="parallelogram">
                <a:avLst>
                  <a:gd name="adj" fmla="val 19359"/>
                </a:avLst>
              </a:prstGeom>
              <a:solidFill>
                <a:srgbClr val="A2FFA3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8871" name="Group 54"/>
            <p:cNvGrpSpPr>
              <a:grpSpLocks/>
            </p:cNvGrpSpPr>
            <p:nvPr/>
          </p:nvGrpSpPr>
          <p:grpSpPr bwMode="auto">
            <a:xfrm>
              <a:off x="246" y="3079"/>
              <a:ext cx="810" cy="615"/>
              <a:chOff x="246" y="3079"/>
              <a:chExt cx="810" cy="615"/>
            </a:xfrm>
          </p:grpSpPr>
          <p:sp>
            <p:nvSpPr>
              <p:cNvPr id="28872" name="Rectangle 55"/>
              <p:cNvSpPr>
                <a:spLocks noChangeArrowheads="1"/>
              </p:cNvSpPr>
              <p:nvPr/>
            </p:nvSpPr>
            <p:spPr bwMode="auto">
              <a:xfrm>
                <a:off x="1037" y="3079"/>
                <a:ext cx="19" cy="85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8873" name="Group 56"/>
              <p:cNvGrpSpPr>
                <a:grpSpLocks/>
              </p:cNvGrpSpPr>
              <p:nvPr/>
            </p:nvGrpSpPr>
            <p:grpSpPr bwMode="auto">
              <a:xfrm>
                <a:off x="246" y="3537"/>
                <a:ext cx="738" cy="157"/>
                <a:chOff x="246" y="3537"/>
                <a:chExt cx="738" cy="157"/>
              </a:xfrm>
            </p:grpSpPr>
            <p:sp>
              <p:nvSpPr>
                <p:cNvPr id="28875" name="AutoShape 57"/>
                <p:cNvSpPr>
                  <a:spLocks noChangeArrowheads="1"/>
                </p:cNvSpPr>
                <p:nvPr/>
              </p:nvSpPr>
              <p:spPr bwMode="auto">
                <a:xfrm>
                  <a:off x="308" y="3631"/>
                  <a:ext cx="62" cy="7"/>
                </a:xfrm>
                <a:prstGeom prst="parallelogram">
                  <a:avLst>
                    <a:gd name="adj" fmla="val 245909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76" name="AutoShape 58"/>
                <p:cNvSpPr>
                  <a:spLocks noChangeArrowheads="1"/>
                </p:cNvSpPr>
                <p:nvPr/>
              </p:nvSpPr>
              <p:spPr bwMode="auto">
                <a:xfrm>
                  <a:off x="371" y="3631"/>
                  <a:ext cx="62" cy="7"/>
                </a:xfrm>
                <a:prstGeom prst="parallelogram">
                  <a:avLst>
                    <a:gd name="adj" fmla="val 245909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77" name="AutoShape 59"/>
                <p:cNvSpPr>
                  <a:spLocks noChangeArrowheads="1"/>
                </p:cNvSpPr>
                <p:nvPr/>
              </p:nvSpPr>
              <p:spPr bwMode="auto">
                <a:xfrm>
                  <a:off x="433" y="3631"/>
                  <a:ext cx="63" cy="7"/>
                </a:xfrm>
                <a:prstGeom prst="parallelogram">
                  <a:avLst>
                    <a:gd name="adj" fmla="val 249875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78" name="AutoShape 60"/>
                <p:cNvSpPr>
                  <a:spLocks noChangeArrowheads="1"/>
                </p:cNvSpPr>
                <p:nvPr/>
              </p:nvSpPr>
              <p:spPr bwMode="auto">
                <a:xfrm>
                  <a:off x="277" y="3658"/>
                  <a:ext cx="61" cy="8"/>
                </a:xfrm>
                <a:prstGeom prst="parallelogram">
                  <a:avLst>
                    <a:gd name="adj" fmla="val 21170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79" name="AutoShape 61"/>
                <p:cNvSpPr>
                  <a:spLocks noChangeArrowheads="1"/>
                </p:cNvSpPr>
                <p:nvPr/>
              </p:nvSpPr>
              <p:spPr bwMode="auto">
                <a:xfrm>
                  <a:off x="340" y="3658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0" name="AutoShape 62"/>
                <p:cNvSpPr>
                  <a:spLocks noChangeArrowheads="1"/>
                </p:cNvSpPr>
                <p:nvPr/>
              </p:nvSpPr>
              <p:spPr bwMode="auto">
                <a:xfrm>
                  <a:off x="402" y="3658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1" name="AutoShape 63"/>
                <p:cNvSpPr>
                  <a:spLocks noChangeArrowheads="1"/>
                </p:cNvSpPr>
                <p:nvPr/>
              </p:nvSpPr>
              <p:spPr bwMode="auto">
                <a:xfrm>
                  <a:off x="246" y="3686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2" name="AutoShape 64"/>
                <p:cNvSpPr>
                  <a:spLocks noChangeArrowheads="1"/>
                </p:cNvSpPr>
                <p:nvPr/>
              </p:nvSpPr>
              <p:spPr bwMode="auto">
                <a:xfrm>
                  <a:off x="308" y="3686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3" name="AutoShape 65"/>
                <p:cNvSpPr>
                  <a:spLocks noChangeArrowheads="1"/>
                </p:cNvSpPr>
                <p:nvPr/>
              </p:nvSpPr>
              <p:spPr bwMode="auto">
                <a:xfrm>
                  <a:off x="371" y="3686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4" name="AutoShape 66"/>
                <p:cNvSpPr>
                  <a:spLocks noChangeArrowheads="1"/>
                </p:cNvSpPr>
                <p:nvPr/>
              </p:nvSpPr>
              <p:spPr bwMode="auto">
                <a:xfrm>
                  <a:off x="371" y="3575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5" name="AutoShape 67"/>
                <p:cNvSpPr>
                  <a:spLocks noChangeArrowheads="1"/>
                </p:cNvSpPr>
                <p:nvPr/>
              </p:nvSpPr>
              <p:spPr bwMode="auto">
                <a:xfrm>
                  <a:off x="433" y="3575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6" name="AutoShape 68"/>
                <p:cNvSpPr>
                  <a:spLocks noChangeArrowheads="1"/>
                </p:cNvSpPr>
                <p:nvPr/>
              </p:nvSpPr>
              <p:spPr bwMode="auto">
                <a:xfrm>
                  <a:off x="495" y="3575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7" name="AutoShape 69"/>
                <p:cNvSpPr>
                  <a:spLocks noChangeArrowheads="1"/>
                </p:cNvSpPr>
                <p:nvPr/>
              </p:nvSpPr>
              <p:spPr bwMode="auto">
                <a:xfrm>
                  <a:off x="340" y="3602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8" name="AutoShape 70"/>
                <p:cNvSpPr>
                  <a:spLocks noChangeArrowheads="1"/>
                </p:cNvSpPr>
                <p:nvPr/>
              </p:nvSpPr>
              <p:spPr bwMode="auto">
                <a:xfrm>
                  <a:off x="402" y="3602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89" name="AutoShape 71"/>
                <p:cNvSpPr>
                  <a:spLocks noChangeArrowheads="1"/>
                </p:cNvSpPr>
                <p:nvPr/>
              </p:nvSpPr>
              <p:spPr bwMode="auto">
                <a:xfrm>
                  <a:off x="464" y="3602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0" name="AutoShape 72"/>
                <p:cNvSpPr>
                  <a:spLocks noChangeArrowheads="1"/>
                </p:cNvSpPr>
                <p:nvPr/>
              </p:nvSpPr>
              <p:spPr bwMode="auto">
                <a:xfrm>
                  <a:off x="495" y="3631"/>
                  <a:ext cx="63" cy="7"/>
                </a:xfrm>
                <a:prstGeom prst="parallelogram">
                  <a:avLst>
                    <a:gd name="adj" fmla="val 249875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1" name="AutoShape 73"/>
                <p:cNvSpPr>
                  <a:spLocks noChangeArrowheads="1"/>
                </p:cNvSpPr>
                <p:nvPr/>
              </p:nvSpPr>
              <p:spPr bwMode="auto">
                <a:xfrm>
                  <a:off x="558" y="3631"/>
                  <a:ext cx="62" cy="7"/>
                </a:xfrm>
                <a:prstGeom prst="parallelogram">
                  <a:avLst>
                    <a:gd name="adj" fmla="val 245909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2" name="AutoShape 74"/>
                <p:cNvSpPr>
                  <a:spLocks noChangeArrowheads="1"/>
                </p:cNvSpPr>
                <p:nvPr/>
              </p:nvSpPr>
              <p:spPr bwMode="auto">
                <a:xfrm>
                  <a:off x="621" y="3631"/>
                  <a:ext cx="62" cy="7"/>
                </a:xfrm>
                <a:prstGeom prst="parallelogram">
                  <a:avLst>
                    <a:gd name="adj" fmla="val 245909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3" name="AutoShape 75"/>
                <p:cNvSpPr>
                  <a:spLocks noChangeArrowheads="1"/>
                </p:cNvSpPr>
                <p:nvPr/>
              </p:nvSpPr>
              <p:spPr bwMode="auto">
                <a:xfrm>
                  <a:off x="464" y="3658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4" name="AutoShape 76"/>
                <p:cNvSpPr>
                  <a:spLocks noChangeArrowheads="1"/>
                </p:cNvSpPr>
                <p:nvPr/>
              </p:nvSpPr>
              <p:spPr bwMode="auto">
                <a:xfrm>
                  <a:off x="528" y="3658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5" name="AutoShape 77"/>
                <p:cNvSpPr>
                  <a:spLocks noChangeArrowheads="1"/>
                </p:cNvSpPr>
                <p:nvPr/>
              </p:nvSpPr>
              <p:spPr bwMode="auto">
                <a:xfrm>
                  <a:off x="589" y="3658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6" name="AutoShape 78"/>
                <p:cNvSpPr>
                  <a:spLocks noChangeArrowheads="1"/>
                </p:cNvSpPr>
                <p:nvPr/>
              </p:nvSpPr>
              <p:spPr bwMode="auto">
                <a:xfrm>
                  <a:off x="433" y="3686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7" name="AutoShape 79"/>
                <p:cNvSpPr>
                  <a:spLocks noChangeArrowheads="1"/>
                </p:cNvSpPr>
                <p:nvPr/>
              </p:nvSpPr>
              <p:spPr bwMode="auto">
                <a:xfrm>
                  <a:off x="495" y="3686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8" name="AutoShape 80"/>
                <p:cNvSpPr>
                  <a:spLocks noChangeArrowheads="1"/>
                </p:cNvSpPr>
                <p:nvPr/>
              </p:nvSpPr>
              <p:spPr bwMode="auto">
                <a:xfrm>
                  <a:off x="558" y="3686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99" name="AutoShape 81"/>
                <p:cNvSpPr>
                  <a:spLocks noChangeArrowheads="1"/>
                </p:cNvSpPr>
                <p:nvPr/>
              </p:nvSpPr>
              <p:spPr bwMode="auto">
                <a:xfrm>
                  <a:off x="558" y="3575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0" name="AutoShape 82"/>
                <p:cNvSpPr>
                  <a:spLocks noChangeArrowheads="1"/>
                </p:cNvSpPr>
                <p:nvPr/>
              </p:nvSpPr>
              <p:spPr bwMode="auto">
                <a:xfrm>
                  <a:off x="621" y="3575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1" name="AutoShape 83"/>
                <p:cNvSpPr>
                  <a:spLocks noChangeArrowheads="1"/>
                </p:cNvSpPr>
                <p:nvPr/>
              </p:nvSpPr>
              <p:spPr bwMode="auto">
                <a:xfrm>
                  <a:off x="683" y="3575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2" name="AutoShape 84"/>
                <p:cNvSpPr>
                  <a:spLocks noChangeArrowheads="1"/>
                </p:cNvSpPr>
                <p:nvPr/>
              </p:nvSpPr>
              <p:spPr bwMode="auto">
                <a:xfrm>
                  <a:off x="528" y="3602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3" name="AutoShape 85"/>
                <p:cNvSpPr>
                  <a:spLocks noChangeArrowheads="1"/>
                </p:cNvSpPr>
                <p:nvPr/>
              </p:nvSpPr>
              <p:spPr bwMode="auto">
                <a:xfrm>
                  <a:off x="589" y="3602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4" name="AutoShape 86"/>
                <p:cNvSpPr>
                  <a:spLocks noChangeArrowheads="1"/>
                </p:cNvSpPr>
                <p:nvPr/>
              </p:nvSpPr>
              <p:spPr bwMode="auto">
                <a:xfrm>
                  <a:off x="652" y="3602"/>
                  <a:ext cx="61" cy="8"/>
                </a:xfrm>
                <a:prstGeom prst="parallelogram">
                  <a:avLst>
                    <a:gd name="adj" fmla="val 21170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5" name="AutoShape 87"/>
                <p:cNvSpPr>
                  <a:spLocks noChangeArrowheads="1"/>
                </p:cNvSpPr>
                <p:nvPr/>
              </p:nvSpPr>
              <p:spPr bwMode="auto">
                <a:xfrm>
                  <a:off x="683" y="3631"/>
                  <a:ext cx="63" cy="7"/>
                </a:xfrm>
                <a:prstGeom prst="parallelogram">
                  <a:avLst>
                    <a:gd name="adj" fmla="val 249875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6" name="AutoShape 88"/>
                <p:cNvSpPr>
                  <a:spLocks noChangeArrowheads="1"/>
                </p:cNvSpPr>
                <p:nvPr/>
              </p:nvSpPr>
              <p:spPr bwMode="auto">
                <a:xfrm>
                  <a:off x="746" y="3631"/>
                  <a:ext cx="62" cy="7"/>
                </a:xfrm>
                <a:prstGeom prst="parallelogram">
                  <a:avLst>
                    <a:gd name="adj" fmla="val 245909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7" name="AutoShape 89"/>
                <p:cNvSpPr>
                  <a:spLocks noChangeArrowheads="1"/>
                </p:cNvSpPr>
                <p:nvPr/>
              </p:nvSpPr>
              <p:spPr bwMode="auto">
                <a:xfrm>
                  <a:off x="807" y="3631"/>
                  <a:ext cx="63" cy="7"/>
                </a:xfrm>
                <a:prstGeom prst="parallelogram">
                  <a:avLst>
                    <a:gd name="adj" fmla="val 249875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8" name="AutoShape 90"/>
                <p:cNvSpPr>
                  <a:spLocks noChangeArrowheads="1"/>
                </p:cNvSpPr>
                <p:nvPr/>
              </p:nvSpPr>
              <p:spPr bwMode="auto">
                <a:xfrm>
                  <a:off x="652" y="3658"/>
                  <a:ext cx="61" cy="8"/>
                </a:xfrm>
                <a:prstGeom prst="parallelogram">
                  <a:avLst>
                    <a:gd name="adj" fmla="val 21170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09" name="AutoShape 91"/>
                <p:cNvSpPr>
                  <a:spLocks noChangeArrowheads="1"/>
                </p:cNvSpPr>
                <p:nvPr/>
              </p:nvSpPr>
              <p:spPr bwMode="auto">
                <a:xfrm>
                  <a:off x="714" y="3658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10" name="AutoShape 92"/>
                <p:cNvSpPr>
                  <a:spLocks noChangeArrowheads="1"/>
                </p:cNvSpPr>
                <p:nvPr/>
              </p:nvSpPr>
              <p:spPr bwMode="auto">
                <a:xfrm>
                  <a:off x="776" y="3658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11" name="AutoShape 93"/>
                <p:cNvSpPr>
                  <a:spLocks noChangeArrowheads="1"/>
                </p:cNvSpPr>
                <p:nvPr/>
              </p:nvSpPr>
              <p:spPr bwMode="auto">
                <a:xfrm>
                  <a:off x="621" y="3686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12" name="AutoShape 94"/>
                <p:cNvSpPr>
                  <a:spLocks noChangeArrowheads="1"/>
                </p:cNvSpPr>
                <p:nvPr/>
              </p:nvSpPr>
              <p:spPr bwMode="auto">
                <a:xfrm>
                  <a:off x="683" y="3686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13" name="AutoShape 95"/>
                <p:cNvSpPr>
                  <a:spLocks noChangeArrowheads="1"/>
                </p:cNvSpPr>
                <p:nvPr/>
              </p:nvSpPr>
              <p:spPr bwMode="auto">
                <a:xfrm>
                  <a:off x="746" y="3686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28914" name="Group 96"/>
                <p:cNvGrpSpPr>
                  <a:grpSpLocks/>
                </p:cNvGrpSpPr>
                <p:nvPr/>
              </p:nvGrpSpPr>
              <p:grpSpPr bwMode="auto">
                <a:xfrm>
                  <a:off x="423" y="3537"/>
                  <a:ext cx="561" cy="9"/>
                  <a:chOff x="423" y="3537"/>
                  <a:chExt cx="561" cy="9"/>
                </a:xfrm>
              </p:grpSpPr>
              <p:sp>
                <p:nvSpPr>
                  <p:cNvPr id="28921" name="AutoShape 97"/>
                  <p:cNvSpPr>
                    <a:spLocks noChangeArrowheads="1"/>
                  </p:cNvSpPr>
                  <p:nvPr/>
                </p:nvSpPr>
                <p:spPr bwMode="auto">
                  <a:xfrm>
                    <a:off x="423" y="3537"/>
                    <a:ext cx="62" cy="9"/>
                  </a:xfrm>
                  <a:prstGeom prst="parallelogram">
                    <a:avLst>
                      <a:gd name="adj" fmla="val 191262"/>
                    </a:avLst>
                  </a:prstGeom>
                  <a:solidFill>
                    <a:schemeClr val="bg2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smtClean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8922" name="AutoShape 98"/>
                  <p:cNvSpPr>
                    <a:spLocks noChangeArrowheads="1"/>
                  </p:cNvSpPr>
                  <p:nvPr/>
                </p:nvSpPr>
                <p:spPr bwMode="auto">
                  <a:xfrm>
                    <a:off x="485" y="3537"/>
                    <a:ext cx="62" cy="9"/>
                  </a:xfrm>
                  <a:prstGeom prst="parallelogram">
                    <a:avLst>
                      <a:gd name="adj" fmla="val 191262"/>
                    </a:avLst>
                  </a:prstGeom>
                  <a:solidFill>
                    <a:schemeClr val="bg2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smtClean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8923" name="AutoShape 99"/>
                  <p:cNvSpPr>
                    <a:spLocks noChangeArrowheads="1"/>
                  </p:cNvSpPr>
                  <p:nvPr/>
                </p:nvSpPr>
                <p:spPr bwMode="auto">
                  <a:xfrm>
                    <a:off x="548" y="3537"/>
                    <a:ext cx="62" cy="9"/>
                  </a:xfrm>
                  <a:prstGeom prst="parallelogram">
                    <a:avLst>
                      <a:gd name="adj" fmla="val 191262"/>
                    </a:avLst>
                  </a:prstGeom>
                  <a:solidFill>
                    <a:schemeClr val="bg2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smtClean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8924" name="AutoShape 100"/>
                  <p:cNvSpPr>
                    <a:spLocks noChangeArrowheads="1"/>
                  </p:cNvSpPr>
                  <p:nvPr/>
                </p:nvSpPr>
                <p:spPr bwMode="auto">
                  <a:xfrm>
                    <a:off x="611" y="3537"/>
                    <a:ext cx="61" cy="9"/>
                  </a:xfrm>
                  <a:prstGeom prst="parallelogram">
                    <a:avLst>
                      <a:gd name="adj" fmla="val 188177"/>
                    </a:avLst>
                  </a:prstGeom>
                  <a:solidFill>
                    <a:schemeClr val="bg2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smtClean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8925" name="AutoShape 101"/>
                  <p:cNvSpPr>
                    <a:spLocks noChangeArrowheads="1"/>
                  </p:cNvSpPr>
                  <p:nvPr/>
                </p:nvSpPr>
                <p:spPr bwMode="auto">
                  <a:xfrm>
                    <a:off x="672" y="3537"/>
                    <a:ext cx="64" cy="9"/>
                  </a:xfrm>
                  <a:prstGeom prst="parallelogram">
                    <a:avLst>
                      <a:gd name="adj" fmla="val 197432"/>
                    </a:avLst>
                  </a:prstGeom>
                  <a:solidFill>
                    <a:schemeClr val="bg2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smtClean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8926" name="AutoShape 102"/>
                  <p:cNvSpPr>
                    <a:spLocks noChangeArrowheads="1"/>
                  </p:cNvSpPr>
                  <p:nvPr/>
                </p:nvSpPr>
                <p:spPr bwMode="auto">
                  <a:xfrm>
                    <a:off x="735" y="3537"/>
                    <a:ext cx="63" cy="9"/>
                  </a:xfrm>
                  <a:prstGeom prst="parallelogram">
                    <a:avLst>
                      <a:gd name="adj" fmla="val 194347"/>
                    </a:avLst>
                  </a:prstGeom>
                  <a:solidFill>
                    <a:schemeClr val="bg2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smtClean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8927" name="AutoShape 103"/>
                  <p:cNvSpPr>
                    <a:spLocks noChangeArrowheads="1"/>
                  </p:cNvSpPr>
                  <p:nvPr/>
                </p:nvSpPr>
                <p:spPr bwMode="auto">
                  <a:xfrm>
                    <a:off x="798" y="3537"/>
                    <a:ext cx="61" cy="9"/>
                  </a:xfrm>
                  <a:prstGeom prst="parallelogram">
                    <a:avLst>
                      <a:gd name="adj" fmla="val 188177"/>
                    </a:avLst>
                  </a:prstGeom>
                  <a:solidFill>
                    <a:schemeClr val="bg2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smtClean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8928" name="AutoShape 104"/>
                  <p:cNvSpPr>
                    <a:spLocks noChangeArrowheads="1"/>
                  </p:cNvSpPr>
                  <p:nvPr/>
                </p:nvSpPr>
                <p:spPr bwMode="auto">
                  <a:xfrm>
                    <a:off x="860" y="3537"/>
                    <a:ext cx="63" cy="9"/>
                  </a:xfrm>
                  <a:prstGeom prst="parallelogram">
                    <a:avLst>
                      <a:gd name="adj" fmla="val 194347"/>
                    </a:avLst>
                  </a:prstGeom>
                  <a:solidFill>
                    <a:schemeClr val="bg2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smtClean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8929" name="AutoShape 105"/>
                  <p:cNvSpPr>
                    <a:spLocks noChangeArrowheads="1"/>
                  </p:cNvSpPr>
                  <p:nvPr/>
                </p:nvSpPr>
                <p:spPr bwMode="auto">
                  <a:xfrm>
                    <a:off x="922" y="3537"/>
                    <a:ext cx="62" cy="9"/>
                  </a:xfrm>
                  <a:prstGeom prst="parallelogram">
                    <a:avLst>
                      <a:gd name="adj" fmla="val 191262"/>
                    </a:avLst>
                  </a:prstGeom>
                  <a:solidFill>
                    <a:schemeClr val="bg2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smtClean="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28915" name="AutoShape 106"/>
                <p:cNvSpPr>
                  <a:spLocks noChangeArrowheads="1"/>
                </p:cNvSpPr>
                <p:nvPr/>
              </p:nvSpPr>
              <p:spPr bwMode="auto">
                <a:xfrm>
                  <a:off x="746" y="3575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16" name="AutoShape 107"/>
                <p:cNvSpPr>
                  <a:spLocks noChangeArrowheads="1"/>
                </p:cNvSpPr>
                <p:nvPr/>
              </p:nvSpPr>
              <p:spPr bwMode="auto">
                <a:xfrm>
                  <a:off x="807" y="3575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17" name="AutoShape 108"/>
                <p:cNvSpPr>
                  <a:spLocks noChangeArrowheads="1"/>
                </p:cNvSpPr>
                <p:nvPr/>
              </p:nvSpPr>
              <p:spPr bwMode="auto">
                <a:xfrm>
                  <a:off x="870" y="3575"/>
                  <a:ext cx="62" cy="8"/>
                </a:xfrm>
                <a:prstGeom prst="parallelogram">
                  <a:avLst>
                    <a:gd name="adj" fmla="val 215170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18" name="AutoShape 109"/>
                <p:cNvSpPr>
                  <a:spLocks noChangeArrowheads="1"/>
                </p:cNvSpPr>
                <p:nvPr/>
              </p:nvSpPr>
              <p:spPr bwMode="auto">
                <a:xfrm>
                  <a:off x="714" y="3602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19" name="AutoShape 110"/>
                <p:cNvSpPr>
                  <a:spLocks noChangeArrowheads="1"/>
                </p:cNvSpPr>
                <p:nvPr/>
              </p:nvSpPr>
              <p:spPr bwMode="auto">
                <a:xfrm>
                  <a:off x="776" y="3602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920" name="AutoShape 111"/>
                <p:cNvSpPr>
                  <a:spLocks noChangeArrowheads="1"/>
                </p:cNvSpPr>
                <p:nvPr/>
              </p:nvSpPr>
              <p:spPr bwMode="auto">
                <a:xfrm>
                  <a:off x="839" y="3602"/>
                  <a:ext cx="63" cy="8"/>
                </a:xfrm>
                <a:prstGeom prst="parallelogram">
                  <a:avLst>
                    <a:gd name="adj" fmla="val 218641"/>
                  </a:avLst>
                </a:prstGeom>
                <a:solidFill>
                  <a:schemeClr val="bg2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8874" name="AutoShape 112" descr="Dark upward diagonal"/>
              <p:cNvSpPr>
                <a:spLocks noChangeArrowheads="1"/>
              </p:cNvSpPr>
              <p:nvPr/>
            </p:nvSpPr>
            <p:spPr bwMode="auto">
              <a:xfrm>
                <a:off x="469" y="3203"/>
                <a:ext cx="567" cy="275"/>
              </a:xfrm>
              <a:prstGeom prst="parallelogram">
                <a:avLst>
                  <a:gd name="adj" fmla="val 19520"/>
                </a:avLst>
              </a:prstGeom>
              <a:pattFill prst="dkUpDiag">
                <a:fgClr>
                  <a:schemeClr val="bg2"/>
                </a:fgClr>
                <a:bgClr>
                  <a:schemeClr val="bg1"/>
                </a:bgClr>
              </a:patt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8680" name="Freeform 113"/>
          <p:cNvSpPr>
            <a:spLocks/>
          </p:cNvSpPr>
          <p:nvPr/>
        </p:nvSpPr>
        <p:spPr bwMode="auto">
          <a:xfrm>
            <a:off x="1554163" y="4006850"/>
            <a:ext cx="455612" cy="138113"/>
          </a:xfrm>
          <a:custGeom>
            <a:avLst/>
            <a:gdLst>
              <a:gd name="T0" fmla="*/ 0 w 337"/>
              <a:gd name="T1" fmla="*/ 194624026 h 97"/>
              <a:gd name="T2" fmla="*/ 358250324 w 337"/>
              <a:gd name="T3" fmla="*/ 145968353 h 97"/>
              <a:gd name="T4" fmla="*/ 255893052 w 337"/>
              <a:gd name="T5" fmla="*/ 48655651 h 97"/>
              <a:gd name="T6" fmla="*/ 588554670 w 337"/>
              <a:gd name="T7" fmla="*/ 0 h 97"/>
              <a:gd name="T8" fmla="*/ 614143291 w 337"/>
              <a:gd name="T9" fmla="*/ 0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7"/>
              <a:gd name="T16" fmla="*/ 0 h 97"/>
              <a:gd name="T17" fmla="*/ 337 w 337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7" h="97">
                <a:moveTo>
                  <a:pt x="0" y="96"/>
                </a:moveTo>
                <a:lnTo>
                  <a:pt x="196" y="72"/>
                </a:lnTo>
                <a:lnTo>
                  <a:pt x="140" y="24"/>
                </a:lnTo>
                <a:lnTo>
                  <a:pt x="322" y="0"/>
                </a:lnTo>
                <a:lnTo>
                  <a:pt x="33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81" name="Freeform 114"/>
          <p:cNvSpPr>
            <a:spLocks/>
          </p:cNvSpPr>
          <p:nvPr/>
        </p:nvSpPr>
        <p:spPr bwMode="auto">
          <a:xfrm>
            <a:off x="1503363" y="4902200"/>
            <a:ext cx="455612" cy="138113"/>
          </a:xfrm>
          <a:custGeom>
            <a:avLst/>
            <a:gdLst>
              <a:gd name="T0" fmla="*/ 0 w 337"/>
              <a:gd name="T1" fmla="*/ 194624026 h 97"/>
              <a:gd name="T2" fmla="*/ 358250324 w 337"/>
              <a:gd name="T3" fmla="*/ 145968353 h 97"/>
              <a:gd name="T4" fmla="*/ 255893052 w 337"/>
              <a:gd name="T5" fmla="*/ 48655651 h 97"/>
              <a:gd name="T6" fmla="*/ 588554670 w 337"/>
              <a:gd name="T7" fmla="*/ 0 h 97"/>
              <a:gd name="T8" fmla="*/ 614143291 w 337"/>
              <a:gd name="T9" fmla="*/ 0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7"/>
              <a:gd name="T16" fmla="*/ 0 h 97"/>
              <a:gd name="T17" fmla="*/ 337 w 337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7" h="97">
                <a:moveTo>
                  <a:pt x="0" y="96"/>
                </a:moveTo>
                <a:lnTo>
                  <a:pt x="196" y="72"/>
                </a:lnTo>
                <a:lnTo>
                  <a:pt x="140" y="24"/>
                </a:lnTo>
                <a:lnTo>
                  <a:pt x="322" y="0"/>
                </a:lnTo>
                <a:lnTo>
                  <a:pt x="33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82" name="Freeform 115"/>
          <p:cNvSpPr>
            <a:spLocks/>
          </p:cNvSpPr>
          <p:nvPr/>
        </p:nvSpPr>
        <p:spPr bwMode="auto">
          <a:xfrm>
            <a:off x="1717675" y="5730875"/>
            <a:ext cx="455613" cy="138113"/>
          </a:xfrm>
          <a:custGeom>
            <a:avLst/>
            <a:gdLst>
              <a:gd name="T0" fmla="*/ 0 w 337"/>
              <a:gd name="T1" fmla="*/ 194624026 h 97"/>
              <a:gd name="T2" fmla="*/ 358252462 w 337"/>
              <a:gd name="T3" fmla="*/ 145968353 h 97"/>
              <a:gd name="T4" fmla="*/ 255893614 w 337"/>
              <a:gd name="T5" fmla="*/ 48655651 h 97"/>
              <a:gd name="T6" fmla="*/ 588555962 w 337"/>
              <a:gd name="T7" fmla="*/ 0 h 97"/>
              <a:gd name="T8" fmla="*/ 614145991 w 337"/>
              <a:gd name="T9" fmla="*/ 0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7"/>
              <a:gd name="T16" fmla="*/ 0 h 97"/>
              <a:gd name="T17" fmla="*/ 337 w 337"/>
              <a:gd name="T18" fmla="*/ 97 h 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7" h="97">
                <a:moveTo>
                  <a:pt x="0" y="96"/>
                </a:moveTo>
                <a:lnTo>
                  <a:pt x="196" y="72"/>
                </a:lnTo>
                <a:lnTo>
                  <a:pt x="140" y="24"/>
                </a:lnTo>
                <a:lnTo>
                  <a:pt x="322" y="0"/>
                </a:lnTo>
                <a:lnTo>
                  <a:pt x="33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83" name="Freeform 116"/>
          <p:cNvSpPr>
            <a:spLocks/>
          </p:cNvSpPr>
          <p:nvPr/>
        </p:nvSpPr>
        <p:spPr bwMode="auto">
          <a:xfrm>
            <a:off x="2295525" y="5130800"/>
            <a:ext cx="1233488" cy="344488"/>
          </a:xfrm>
          <a:custGeom>
            <a:avLst/>
            <a:gdLst>
              <a:gd name="T0" fmla="*/ 0 w 913"/>
              <a:gd name="T1" fmla="*/ 294222784 h 241"/>
              <a:gd name="T2" fmla="*/ 554883179 w 913"/>
              <a:gd name="T3" fmla="*/ 294222784 h 241"/>
              <a:gd name="T4" fmla="*/ 554883179 w 913"/>
              <a:gd name="T5" fmla="*/ 0 h 241"/>
              <a:gd name="T6" fmla="*/ 1109767708 w 913"/>
              <a:gd name="T7" fmla="*/ 0 h 241"/>
              <a:gd name="T8" fmla="*/ 1109767708 w 913"/>
              <a:gd name="T9" fmla="*/ 294222784 h 241"/>
              <a:gd name="T10" fmla="*/ 1664651056 w 913"/>
              <a:gd name="T11" fmla="*/ 294222784 h 241"/>
              <a:gd name="T12" fmla="*/ 1664651056 w 913"/>
              <a:gd name="T13" fmla="*/ 490372290 h 241"/>
              <a:gd name="T14" fmla="*/ 0 w 913"/>
              <a:gd name="T15" fmla="*/ 490372290 h 241"/>
              <a:gd name="T16" fmla="*/ 0 w 913"/>
              <a:gd name="T17" fmla="*/ 294222784 h 24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"/>
              <a:gd name="T28" fmla="*/ 0 h 241"/>
              <a:gd name="T29" fmla="*/ 913 w 913"/>
              <a:gd name="T30" fmla="*/ 241 h 24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" h="241">
                <a:moveTo>
                  <a:pt x="0" y="144"/>
                </a:moveTo>
                <a:lnTo>
                  <a:pt x="304" y="144"/>
                </a:lnTo>
                <a:lnTo>
                  <a:pt x="304" y="0"/>
                </a:lnTo>
                <a:lnTo>
                  <a:pt x="608" y="0"/>
                </a:lnTo>
                <a:lnTo>
                  <a:pt x="608" y="144"/>
                </a:lnTo>
                <a:lnTo>
                  <a:pt x="912" y="144"/>
                </a:lnTo>
                <a:lnTo>
                  <a:pt x="912" y="240"/>
                </a:lnTo>
                <a:lnTo>
                  <a:pt x="0" y="240"/>
                </a:lnTo>
                <a:lnTo>
                  <a:pt x="0" y="144"/>
                </a:lnTo>
              </a:path>
            </a:pathLst>
          </a:custGeom>
          <a:solidFill>
            <a:srgbClr val="EF910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84" name="Line 117"/>
          <p:cNvSpPr>
            <a:spLocks noChangeShapeType="1"/>
          </p:cNvSpPr>
          <p:nvPr/>
        </p:nvSpPr>
        <p:spPr bwMode="auto">
          <a:xfrm>
            <a:off x="2308225" y="5473700"/>
            <a:ext cx="153193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85" name="Line 118"/>
          <p:cNvSpPr>
            <a:spLocks noChangeShapeType="1"/>
          </p:cNvSpPr>
          <p:nvPr/>
        </p:nvSpPr>
        <p:spPr bwMode="auto">
          <a:xfrm>
            <a:off x="2295525" y="4868863"/>
            <a:ext cx="0" cy="5937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86" name="Rectangle 119"/>
          <p:cNvSpPr>
            <a:spLocks noChangeArrowheads="1"/>
          </p:cNvSpPr>
          <p:nvPr/>
        </p:nvSpPr>
        <p:spPr bwMode="auto">
          <a:xfrm>
            <a:off x="2720975" y="5118100"/>
            <a:ext cx="4286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 smtClean="0">
                <a:solidFill>
                  <a:srgbClr val="FFFFFF"/>
                </a:solidFill>
                <a:latin typeface="Arial" charset="0"/>
              </a:rPr>
              <a:t>C</a:t>
            </a:r>
            <a:r>
              <a:rPr lang="en-US" altLang="en-US" sz="1600" b="1" baseline="-25000" smtClean="0">
                <a:solidFill>
                  <a:srgbClr val="FFFFFF"/>
                </a:solidFill>
                <a:latin typeface="Arial" charset="0"/>
              </a:rPr>
              <a:t>C</a:t>
            </a:r>
          </a:p>
        </p:txBody>
      </p:sp>
      <p:sp>
        <p:nvSpPr>
          <p:cNvPr id="28687" name="Freeform 120"/>
          <p:cNvSpPr>
            <a:spLocks/>
          </p:cNvSpPr>
          <p:nvPr/>
        </p:nvSpPr>
        <p:spPr bwMode="auto">
          <a:xfrm>
            <a:off x="2295525" y="5692775"/>
            <a:ext cx="1233488" cy="825500"/>
          </a:xfrm>
          <a:custGeom>
            <a:avLst/>
            <a:gdLst>
              <a:gd name="T0" fmla="*/ 0 w 913"/>
              <a:gd name="T1" fmla="*/ 1178975525 h 577"/>
              <a:gd name="T2" fmla="*/ 184353126 w 913"/>
              <a:gd name="T3" fmla="*/ 1178975525 h 577"/>
              <a:gd name="T4" fmla="*/ 184353126 w 913"/>
              <a:gd name="T5" fmla="*/ 214917564 h 577"/>
              <a:gd name="T6" fmla="*/ 184353126 w 913"/>
              <a:gd name="T7" fmla="*/ 0 h 577"/>
              <a:gd name="T8" fmla="*/ 554883179 w 913"/>
              <a:gd name="T9" fmla="*/ 0 h 577"/>
              <a:gd name="T10" fmla="*/ 554883179 w 913"/>
              <a:gd name="T11" fmla="*/ 964058050 h 577"/>
              <a:gd name="T12" fmla="*/ 554883179 w 913"/>
              <a:gd name="T13" fmla="*/ 1178975525 h 577"/>
              <a:gd name="T14" fmla="*/ 1109767708 w 913"/>
              <a:gd name="T15" fmla="*/ 1178975525 h 577"/>
              <a:gd name="T16" fmla="*/ 1109767708 w 913"/>
              <a:gd name="T17" fmla="*/ 0 h 577"/>
              <a:gd name="T18" fmla="*/ 1664651056 w 913"/>
              <a:gd name="T19" fmla="*/ 0 h 577"/>
              <a:gd name="T20" fmla="*/ 1664651056 w 913"/>
              <a:gd name="T21" fmla="*/ 1178975525 h 577"/>
              <a:gd name="T22" fmla="*/ 0 w 913"/>
              <a:gd name="T23" fmla="*/ 1178975525 h 57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13"/>
              <a:gd name="T37" fmla="*/ 0 h 577"/>
              <a:gd name="T38" fmla="*/ 913 w 913"/>
              <a:gd name="T39" fmla="*/ 577 h 57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13" h="577">
                <a:moveTo>
                  <a:pt x="0" y="576"/>
                </a:moveTo>
                <a:lnTo>
                  <a:pt x="101" y="576"/>
                </a:lnTo>
                <a:lnTo>
                  <a:pt x="101" y="105"/>
                </a:lnTo>
                <a:lnTo>
                  <a:pt x="101" y="0"/>
                </a:lnTo>
                <a:lnTo>
                  <a:pt x="304" y="0"/>
                </a:lnTo>
                <a:lnTo>
                  <a:pt x="304" y="471"/>
                </a:lnTo>
                <a:lnTo>
                  <a:pt x="304" y="576"/>
                </a:lnTo>
                <a:lnTo>
                  <a:pt x="608" y="576"/>
                </a:lnTo>
                <a:lnTo>
                  <a:pt x="608" y="0"/>
                </a:lnTo>
                <a:lnTo>
                  <a:pt x="912" y="0"/>
                </a:lnTo>
                <a:lnTo>
                  <a:pt x="912" y="576"/>
                </a:lnTo>
                <a:lnTo>
                  <a:pt x="0" y="576"/>
                </a:lnTo>
              </a:path>
            </a:pathLst>
          </a:custGeom>
          <a:solidFill>
            <a:srgbClr val="A2FFA3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88" name="Line 121"/>
          <p:cNvSpPr>
            <a:spLocks noChangeShapeType="1"/>
          </p:cNvSpPr>
          <p:nvPr/>
        </p:nvSpPr>
        <p:spPr bwMode="auto">
          <a:xfrm>
            <a:off x="2308225" y="6516688"/>
            <a:ext cx="153193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89" name="Line 122"/>
          <p:cNvSpPr>
            <a:spLocks noChangeShapeType="1"/>
          </p:cNvSpPr>
          <p:nvPr/>
        </p:nvSpPr>
        <p:spPr bwMode="auto">
          <a:xfrm>
            <a:off x="2295525" y="5705475"/>
            <a:ext cx="0" cy="8001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90" name="Rectangle 123"/>
          <p:cNvSpPr>
            <a:spLocks noChangeArrowheads="1"/>
          </p:cNvSpPr>
          <p:nvPr/>
        </p:nvSpPr>
        <p:spPr bwMode="auto">
          <a:xfrm>
            <a:off x="3157538" y="5816600"/>
            <a:ext cx="4286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 smtClean="0">
                <a:solidFill>
                  <a:srgbClr val="FFFFFF"/>
                </a:solidFill>
                <a:latin typeface="Arial" charset="0"/>
              </a:rPr>
              <a:t>C</a:t>
            </a:r>
            <a:r>
              <a:rPr lang="en-US" altLang="en-US" sz="1600" baseline="-25000" smtClean="0">
                <a:solidFill>
                  <a:srgbClr val="FFFFFF"/>
                </a:solidFill>
                <a:latin typeface="Arial" charset="0"/>
              </a:rPr>
              <a:t>D</a:t>
            </a:r>
          </a:p>
        </p:txBody>
      </p:sp>
      <p:sp>
        <p:nvSpPr>
          <p:cNvPr id="28691" name="Freeform 124"/>
          <p:cNvSpPr>
            <a:spLocks/>
          </p:cNvSpPr>
          <p:nvPr/>
        </p:nvSpPr>
        <p:spPr bwMode="auto">
          <a:xfrm>
            <a:off x="5767388" y="5589588"/>
            <a:ext cx="1233487" cy="255587"/>
          </a:xfrm>
          <a:custGeom>
            <a:avLst/>
            <a:gdLst>
              <a:gd name="T0" fmla="*/ 0 w 913"/>
              <a:gd name="T1" fmla="*/ 218149945 h 179"/>
              <a:gd name="T2" fmla="*/ 554882729 w 913"/>
              <a:gd name="T3" fmla="*/ 218149945 h 179"/>
              <a:gd name="T4" fmla="*/ 554882729 w 913"/>
              <a:gd name="T5" fmla="*/ 0 h 179"/>
              <a:gd name="T6" fmla="*/ 1109765458 w 913"/>
              <a:gd name="T7" fmla="*/ 0 h 179"/>
              <a:gd name="T8" fmla="*/ 1109765458 w 913"/>
              <a:gd name="T9" fmla="*/ 218149945 h 179"/>
              <a:gd name="T10" fmla="*/ 1664648355 w 913"/>
              <a:gd name="T11" fmla="*/ 218149945 h 179"/>
              <a:gd name="T12" fmla="*/ 1664648355 w 913"/>
              <a:gd name="T13" fmla="*/ 362903520 h 179"/>
              <a:gd name="T14" fmla="*/ 0 w 913"/>
              <a:gd name="T15" fmla="*/ 362903520 h 179"/>
              <a:gd name="T16" fmla="*/ 0 w 913"/>
              <a:gd name="T17" fmla="*/ 218149945 h 1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3"/>
              <a:gd name="T28" fmla="*/ 0 h 179"/>
              <a:gd name="T29" fmla="*/ 913 w 913"/>
              <a:gd name="T30" fmla="*/ 179 h 1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3" h="179">
                <a:moveTo>
                  <a:pt x="0" y="107"/>
                </a:moveTo>
                <a:lnTo>
                  <a:pt x="304" y="107"/>
                </a:lnTo>
                <a:lnTo>
                  <a:pt x="304" y="0"/>
                </a:lnTo>
                <a:lnTo>
                  <a:pt x="608" y="0"/>
                </a:lnTo>
                <a:lnTo>
                  <a:pt x="608" y="107"/>
                </a:lnTo>
                <a:lnTo>
                  <a:pt x="912" y="107"/>
                </a:lnTo>
                <a:lnTo>
                  <a:pt x="912" y="178"/>
                </a:lnTo>
                <a:lnTo>
                  <a:pt x="0" y="178"/>
                </a:lnTo>
                <a:lnTo>
                  <a:pt x="0" y="107"/>
                </a:lnTo>
              </a:path>
            </a:pathLst>
          </a:custGeom>
          <a:solidFill>
            <a:srgbClr val="EF910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92" name="Rectangle 125"/>
          <p:cNvSpPr>
            <a:spLocks noChangeArrowheads="1"/>
          </p:cNvSpPr>
          <p:nvPr/>
        </p:nvSpPr>
        <p:spPr bwMode="auto">
          <a:xfrm>
            <a:off x="5915025" y="5227638"/>
            <a:ext cx="265113" cy="501650"/>
          </a:xfrm>
          <a:prstGeom prst="rect">
            <a:avLst/>
          </a:prstGeom>
          <a:solidFill>
            <a:srgbClr val="A2FFA3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8693" name="Rectangle 126"/>
          <p:cNvSpPr>
            <a:spLocks noChangeArrowheads="1"/>
          </p:cNvSpPr>
          <p:nvPr/>
        </p:nvSpPr>
        <p:spPr bwMode="auto">
          <a:xfrm>
            <a:off x="6610350" y="5229225"/>
            <a:ext cx="401638" cy="501650"/>
          </a:xfrm>
          <a:prstGeom prst="rect">
            <a:avLst/>
          </a:prstGeom>
          <a:solidFill>
            <a:srgbClr val="A2FFA3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8694" name="Rectangle 127"/>
          <p:cNvSpPr>
            <a:spLocks noChangeArrowheads="1"/>
          </p:cNvSpPr>
          <p:nvPr/>
        </p:nvSpPr>
        <p:spPr bwMode="auto">
          <a:xfrm>
            <a:off x="5768975" y="5372100"/>
            <a:ext cx="134938" cy="360363"/>
          </a:xfrm>
          <a:prstGeom prst="rect">
            <a:avLst/>
          </a:prstGeom>
          <a:solidFill>
            <a:srgbClr val="FAFD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8695" name="Freeform 128"/>
          <p:cNvSpPr>
            <a:spLocks/>
          </p:cNvSpPr>
          <p:nvPr/>
        </p:nvSpPr>
        <p:spPr bwMode="auto">
          <a:xfrm>
            <a:off x="5915025" y="5018088"/>
            <a:ext cx="268288" cy="204787"/>
          </a:xfrm>
          <a:custGeom>
            <a:avLst/>
            <a:gdLst>
              <a:gd name="T0" fmla="*/ 0 w 199"/>
              <a:gd name="T1" fmla="*/ 291219968 h 143"/>
              <a:gd name="T2" fmla="*/ 0 w 199"/>
              <a:gd name="T3" fmla="*/ 0 h 143"/>
              <a:gd name="T4" fmla="*/ 179941734 w 199"/>
              <a:gd name="T5" fmla="*/ 0 h 143"/>
              <a:gd name="T6" fmla="*/ 179941734 w 199"/>
              <a:gd name="T7" fmla="*/ 145609268 h 143"/>
              <a:gd name="T8" fmla="*/ 359883469 w 199"/>
              <a:gd name="T9" fmla="*/ 145609268 h 143"/>
              <a:gd name="T10" fmla="*/ 359883469 w 199"/>
              <a:gd name="T11" fmla="*/ 291219968 h 143"/>
              <a:gd name="T12" fmla="*/ 0 w 199"/>
              <a:gd name="T13" fmla="*/ 291219968 h 14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9"/>
              <a:gd name="T22" fmla="*/ 0 h 143"/>
              <a:gd name="T23" fmla="*/ 199 w 199"/>
              <a:gd name="T24" fmla="*/ 143 h 14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9" h="143">
                <a:moveTo>
                  <a:pt x="0" y="142"/>
                </a:moveTo>
                <a:lnTo>
                  <a:pt x="0" y="0"/>
                </a:lnTo>
                <a:lnTo>
                  <a:pt x="99" y="0"/>
                </a:lnTo>
                <a:lnTo>
                  <a:pt x="99" y="71"/>
                </a:lnTo>
                <a:lnTo>
                  <a:pt x="198" y="71"/>
                </a:lnTo>
                <a:lnTo>
                  <a:pt x="198" y="142"/>
                </a:lnTo>
                <a:lnTo>
                  <a:pt x="0" y="142"/>
                </a:lnTo>
              </a:path>
            </a:pathLst>
          </a:custGeom>
          <a:solidFill>
            <a:srgbClr val="FAFD0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96" name="Freeform 129"/>
          <p:cNvSpPr>
            <a:spLocks/>
          </p:cNvSpPr>
          <p:nvPr/>
        </p:nvSpPr>
        <p:spPr bwMode="auto">
          <a:xfrm>
            <a:off x="6184900" y="5214938"/>
            <a:ext cx="419100" cy="355600"/>
          </a:xfrm>
          <a:custGeom>
            <a:avLst/>
            <a:gdLst>
              <a:gd name="T0" fmla="*/ 0 w 310"/>
              <a:gd name="T1" fmla="*/ 505797497 h 249"/>
              <a:gd name="T2" fmla="*/ 0 w 310"/>
              <a:gd name="T3" fmla="*/ 252898749 h 249"/>
              <a:gd name="T4" fmla="*/ 188255675 w 310"/>
              <a:gd name="T5" fmla="*/ 252898749 h 249"/>
              <a:gd name="T6" fmla="*/ 188255675 w 310"/>
              <a:gd name="T7" fmla="*/ 0 h 249"/>
              <a:gd name="T8" fmla="*/ 564768291 w 310"/>
              <a:gd name="T9" fmla="*/ 0 h 249"/>
              <a:gd name="T10" fmla="*/ 564768291 w 310"/>
              <a:gd name="T11" fmla="*/ 505797497 h 249"/>
              <a:gd name="T12" fmla="*/ 0 w 310"/>
              <a:gd name="T13" fmla="*/ 505797497 h 24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10"/>
              <a:gd name="T22" fmla="*/ 0 h 249"/>
              <a:gd name="T23" fmla="*/ 310 w 310"/>
              <a:gd name="T24" fmla="*/ 249 h 24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10" h="249">
                <a:moveTo>
                  <a:pt x="0" y="248"/>
                </a:moveTo>
                <a:lnTo>
                  <a:pt x="0" y="124"/>
                </a:lnTo>
                <a:lnTo>
                  <a:pt x="103" y="124"/>
                </a:lnTo>
                <a:lnTo>
                  <a:pt x="103" y="0"/>
                </a:lnTo>
                <a:lnTo>
                  <a:pt x="309" y="0"/>
                </a:lnTo>
                <a:lnTo>
                  <a:pt x="309" y="248"/>
                </a:lnTo>
                <a:lnTo>
                  <a:pt x="0" y="248"/>
                </a:lnTo>
              </a:path>
            </a:pathLst>
          </a:custGeom>
          <a:solidFill>
            <a:srgbClr val="FAFD0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97" name="Freeform 130"/>
          <p:cNvSpPr>
            <a:spLocks/>
          </p:cNvSpPr>
          <p:nvPr/>
        </p:nvSpPr>
        <p:spPr bwMode="auto">
          <a:xfrm>
            <a:off x="6607175" y="5016500"/>
            <a:ext cx="406400" cy="204788"/>
          </a:xfrm>
          <a:custGeom>
            <a:avLst/>
            <a:gdLst>
              <a:gd name="T0" fmla="*/ 0 w 301"/>
              <a:gd name="T1" fmla="*/ 291222822 h 143"/>
              <a:gd name="T2" fmla="*/ 0 w 301"/>
              <a:gd name="T3" fmla="*/ 145611411 h 143"/>
              <a:gd name="T4" fmla="*/ 364589427 w 301"/>
              <a:gd name="T5" fmla="*/ 145611411 h 143"/>
              <a:gd name="T6" fmla="*/ 364589427 w 301"/>
              <a:gd name="T7" fmla="*/ 0 h 143"/>
              <a:gd name="T8" fmla="*/ 546884731 w 301"/>
              <a:gd name="T9" fmla="*/ 0 h 143"/>
              <a:gd name="T10" fmla="*/ 546884731 w 301"/>
              <a:gd name="T11" fmla="*/ 291222822 h 143"/>
              <a:gd name="T12" fmla="*/ 0 w 301"/>
              <a:gd name="T13" fmla="*/ 291222822 h 14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1"/>
              <a:gd name="T22" fmla="*/ 0 h 143"/>
              <a:gd name="T23" fmla="*/ 301 w 301"/>
              <a:gd name="T24" fmla="*/ 143 h 14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1" h="143">
                <a:moveTo>
                  <a:pt x="0" y="142"/>
                </a:moveTo>
                <a:lnTo>
                  <a:pt x="0" y="71"/>
                </a:lnTo>
                <a:lnTo>
                  <a:pt x="200" y="71"/>
                </a:lnTo>
                <a:lnTo>
                  <a:pt x="200" y="0"/>
                </a:lnTo>
                <a:lnTo>
                  <a:pt x="300" y="0"/>
                </a:lnTo>
                <a:lnTo>
                  <a:pt x="300" y="142"/>
                </a:lnTo>
                <a:lnTo>
                  <a:pt x="0" y="142"/>
                </a:lnTo>
              </a:path>
            </a:pathLst>
          </a:custGeom>
          <a:solidFill>
            <a:srgbClr val="FAFD0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28698" name="Group 131"/>
          <p:cNvGrpSpPr>
            <a:grpSpLocks/>
          </p:cNvGrpSpPr>
          <p:nvPr/>
        </p:nvGrpSpPr>
        <p:grpSpPr bwMode="auto">
          <a:xfrm>
            <a:off x="5743575" y="4864100"/>
            <a:ext cx="1487488" cy="996950"/>
            <a:chOff x="3481" y="2561"/>
            <a:chExt cx="1102" cy="697"/>
          </a:xfrm>
        </p:grpSpPr>
        <p:sp>
          <p:nvSpPr>
            <p:cNvPr id="28868" name="Line 132"/>
            <p:cNvSpPr>
              <a:spLocks noChangeShapeType="1"/>
            </p:cNvSpPr>
            <p:nvPr/>
          </p:nvSpPr>
          <p:spPr bwMode="auto">
            <a:xfrm>
              <a:off x="3490" y="3258"/>
              <a:ext cx="109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8869" name="Line 133"/>
            <p:cNvSpPr>
              <a:spLocks noChangeShapeType="1"/>
            </p:cNvSpPr>
            <p:nvPr/>
          </p:nvSpPr>
          <p:spPr bwMode="auto">
            <a:xfrm>
              <a:off x="3481" y="2561"/>
              <a:ext cx="0" cy="68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stealth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8699" name="Freeform 134"/>
          <p:cNvSpPr>
            <a:spLocks/>
          </p:cNvSpPr>
          <p:nvPr/>
        </p:nvSpPr>
        <p:spPr bwMode="auto">
          <a:xfrm>
            <a:off x="4213225" y="4572000"/>
            <a:ext cx="771525" cy="288925"/>
          </a:xfrm>
          <a:custGeom>
            <a:avLst/>
            <a:gdLst>
              <a:gd name="T0" fmla="*/ 0 w 571"/>
              <a:gd name="T1" fmla="*/ 0 h 202"/>
              <a:gd name="T2" fmla="*/ 542230680 w 571"/>
              <a:gd name="T3" fmla="*/ 317102333 h 202"/>
              <a:gd name="T4" fmla="*/ 498414564 w 571"/>
              <a:gd name="T5" fmla="*/ 94108038 h 202"/>
              <a:gd name="T6" fmla="*/ 1002305467 w 571"/>
              <a:gd name="T7" fmla="*/ 386660380 h 202"/>
              <a:gd name="T8" fmla="*/ 1040645244 w 571"/>
              <a:gd name="T9" fmla="*/ 411210415 h 2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1"/>
              <a:gd name="T16" fmla="*/ 0 h 202"/>
              <a:gd name="T17" fmla="*/ 571 w 571"/>
              <a:gd name="T18" fmla="*/ 202 h 2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1" h="202">
                <a:moveTo>
                  <a:pt x="0" y="0"/>
                </a:moveTo>
                <a:lnTo>
                  <a:pt x="297" y="155"/>
                </a:lnTo>
                <a:lnTo>
                  <a:pt x="273" y="46"/>
                </a:lnTo>
                <a:lnTo>
                  <a:pt x="549" y="189"/>
                </a:lnTo>
                <a:lnTo>
                  <a:pt x="570" y="20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700" name="Freeform 135"/>
          <p:cNvSpPr>
            <a:spLocks/>
          </p:cNvSpPr>
          <p:nvPr/>
        </p:nvSpPr>
        <p:spPr bwMode="auto">
          <a:xfrm>
            <a:off x="4210050" y="5192713"/>
            <a:ext cx="884238" cy="280987"/>
          </a:xfrm>
          <a:custGeom>
            <a:avLst/>
            <a:gdLst>
              <a:gd name="T0" fmla="*/ 0 w 655"/>
              <a:gd name="T1" fmla="*/ 398746282 h 197"/>
              <a:gd name="T2" fmla="*/ 692531062 w 655"/>
              <a:gd name="T3" fmla="*/ 254301803 h 197"/>
              <a:gd name="T4" fmla="*/ 499351456 w 655"/>
              <a:gd name="T5" fmla="*/ 144443007 h 197"/>
              <a:gd name="T6" fmla="*/ 1140854580 w 655"/>
              <a:gd name="T7" fmla="*/ 8137213 h 197"/>
              <a:gd name="T8" fmla="*/ 1191882518 w 655"/>
              <a:gd name="T9" fmla="*/ 0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5"/>
              <a:gd name="T16" fmla="*/ 0 h 197"/>
              <a:gd name="T17" fmla="*/ 655 w 655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5" h="197">
                <a:moveTo>
                  <a:pt x="0" y="196"/>
                </a:moveTo>
                <a:lnTo>
                  <a:pt x="380" y="125"/>
                </a:lnTo>
                <a:lnTo>
                  <a:pt x="274" y="71"/>
                </a:lnTo>
                <a:lnTo>
                  <a:pt x="626" y="4"/>
                </a:lnTo>
                <a:lnTo>
                  <a:pt x="654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701" name="Freeform 136"/>
          <p:cNvSpPr>
            <a:spLocks/>
          </p:cNvSpPr>
          <p:nvPr/>
        </p:nvSpPr>
        <p:spPr bwMode="auto">
          <a:xfrm>
            <a:off x="4297363" y="5718175"/>
            <a:ext cx="709612" cy="427038"/>
          </a:xfrm>
          <a:custGeom>
            <a:avLst/>
            <a:gdLst>
              <a:gd name="T0" fmla="*/ 0 w 526"/>
              <a:gd name="T1" fmla="*/ 607864958 h 299"/>
              <a:gd name="T2" fmla="*/ 567839252 w 526"/>
              <a:gd name="T3" fmla="*/ 359007504 h 299"/>
              <a:gd name="T4" fmla="*/ 387658596 w 526"/>
              <a:gd name="T5" fmla="*/ 250896952 h 299"/>
              <a:gd name="T6" fmla="*/ 913637505 w 526"/>
              <a:gd name="T7" fmla="*/ 16318849 h 299"/>
              <a:gd name="T8" fmla="*/ 955497848 w 52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6"/>
              <a:gd name="T16" fmla="*/ 0 h 299"/>
              <a:gd name="T17" fmla="*/ 526 w 526"/>
              <a:gd name="T18" fmla="*/ 299 h 2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6" h="299">
                <a:moveTo>
                  <a:pt x="0" y="298"/>
                </a:moveTo>
                <a:lnTo>
                  <a:pt x="312" y="176"/>
                </a:lnTo>
                <a:lnTo>
                  <a:pt x="213" y="123"/>
                </a:lnTo>
                <a:lnTo>
                  <a:pt x="502" y="8"/>
                </a:lnTo>
                <a:lnTo>
                  <a:pt x="525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28702" name="Group 137"/>
          <p:cNvGrpSpPr>
            <a:grpSpLocks/>
          </p:cNvGrpSpPr>
          <p:nvPr/>
        </p:nvGrpSpPr>
        <p:grpSpPr bwMode="auto">
          <a:xfrm>
            <a:off x="7581900" y="4411663"/>
            <a:ext cx="912813" cy="1847850"/>
            <a:chOff x="4630" y="2340"/>
            <a:chExt cx="676" cy="1292"/>
          </a:xfrm>
        </p:grpSpPr>
        <p:grpSp>
          <p:nvGrpSpPr>
            <p:cNvPr id="28707" name="Group 138"/>
            <p:cNvGrpSpPr>
              <a:grpSpLocks/>
            </p:cNvGrpSpPr>
            <p:nvPr/>
          </p:nvGrpSpPr>
          <p:grpSpPr bwMode="auto">
            <a:xfrm>
              <a:off x="4630" y="2340"/>
              <a:ext cx="628" cy="1292"/>
              <a:chOff x="4630" y="2340"/>
              <a:chExt cx="628" cy="1292"/>
            </a:xfrm>
          </p:grpSpPr>
          <p:grpSp>
            <p:nvGrpSpPr>
              <p:cNvPr id="28710" name="Group 139"/>
              <p:cNvGrpSpPr>
                <a:grpSpLocks/>
              </p:cNvGrpSpPr>
              <p:nvPr/>
            </p:nvGrpSpPr>
            <p:grpSpPr bwMode="auto">
              <a:xfrm>
                <a:off x="4630" y="2340"/>
                <a:ext cx="628" cy="345"/>
                <a:chOff x="4630" y="2340"/>
                <a:chExt cx="628" cy="345"/>
              </a:xfrm>
            </p:grpSpPr>
            <p:sp>
              <p:nvSpPr>
                <p:cNvPr id="28865" name="Line 140"/>
                <p:cNvSpPr>
                  <a:spLocks noChangeShapeType="1"/>
                </p:cNvSpPr>
                <p:nvPr/>
              </p:nvSpPr>
              <p:spPr bwMode="auto">
                <a:xfrm>
                  <a:off x="4656" y="2454"/>
                  <a:ext cx="577" cy="118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66" name="AutoShape 141"/>
                <p:cNvSpPr>
                  <a:spLocks noChangeArrowheads="1"/>
                </p:cNvSpPr>
                <p:nvPr/>
              </p:nvSpPr>
              <p:spPr bwMode="auto">
                <a:xfrm>
                  <a:off x="4630" y="2340"/>
                  <a:ext cx="33" cy="223"/>
                </a:xfrm>
                <a:prstGeom prst="roundRect">
                  <a:avLst>
                    <a:gd name="adj" fmla="val 41657"/>
                  </a:avLst>
                </a:prstGeom>
                <a:solidFill>
                  <a:srgbClr val="C1CE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867" name="AutoShape 142"/>
                <p:cNvSpPr>
                  <a:spLocks noChangeArrowheads="1"/>
                </p:cNvSpPr>
                <p:nvPr/>
              </p:nvSpPr>
              <p:spPr bwMode="auto">
                <a:xfrm>
                  <a:off x="5225" y="2462"/>
                  <a:ext cx="33" cy="223"/>
                </a:xfrm>
                <a:prstGeom prst="roundRect">
                  <a:avLst>
                    <a:gd name="adj" fmla="val 41657"/>
                  </a:avLst>
                </a:prstGeom>
                <a:solidFill>
                  <a:srgbClr val="C1CE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711" name="Group 143"/>
              <p:cNvGrpSpPr>
                <a:grpSpLocks/>
              </p:cNvGrpSpPr>
              <p:nvPr/>
            </p:nvGrpSpPr>
            <p:grpSpPr bwMode="auto">
              <a:xfrm>
                <a:off x="4890" y="2502"/>
                <a:ext cx="89" cy="1130"/>
                <a:chOff x="4890" y="2502"/>
                <a:chExt cx="89" cy="1130"/>
              </a:xfrm>
            </p:grpSpPr>
            <p:grpSp>
              <p:nvGrpSpPr>
                <p:cNvPr id="28712" name="Group 144"/>
                <p:cNvGrpSpPr>
                  <a:grpSpLocks/>
                </p:cNvGrpSpPr>
                <p:nvPr/>
              </p:nvGrpSpPr>
              <p:grpSpPr bwMode="auto">
                <a:xfrm>
                  <a:off x="4890" y="3240"/>
                  <a:ext cx="89" cy="392"/>
                  <a:chOff x="4890" y="3240"/>
                  <a:chExt cx="89" cy="392"/>
                </a:xfrm>
              </p:grpSpPr>
              <p:grpSp>
                <p:nvGrpSpPr>
                  <p:cNvPr id="28815" name="Group 145"/>
                  <p:cNvGrpSpPr>
                    <a:grpSpLocks/>
                  </p:cNvGrpSpPr>
                  <p:nvPr/>
                </p:nvGrpSpPr>
                <p:grpSpPr bwMode="auto">
                  <a:xfrm>
                    <a:off x="4890" y="3314"/>
                    <a:ext cx="89" cy="94"/>
                    <a:chOff x="4890" y="3314"/>
                    <a:chExt cx="89" cy="94"/>
                  </a:xfrm>
                </p:grpSpPr>
                <p:sp>
                  <p:nvSpPr>
                    <p:cNvPr id="28856" name="Line 1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3329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57" name="Line 1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3346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58" name="Line 1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3318"/>
                      <a:ext cx="0" cy="59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59" name="Line 14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3317"/>
                      <a:ext cx="89" cy="6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60" name="Line 15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379"/>
                      <a:ext cx="89" cy="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61" name="Line 15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314"/>
                      <a:ext cx="59" cy="4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62" name="Line 1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3363"/>
                      <a:ext cx="43" cy="18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63" name="Line 15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3342"/>
                      <a:ext cx="37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64" name="Line 1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3352"/>
                      <a:ext cx="21" cy="5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816" name="Group 155"/>
                  <p:cNvGrpSpPr>
                    <a:grpSpLocks/>
                  </p:cNvGrpSpPr>
                  <p:nvPr/>
                </p:nvGrpSpPr>
                <p:grpSpPr bwMode="auto">
                  <a:xfrm>
                    <a:off x="4890" y="3390"/>
                    <a:ext cx="89" cy="92"/>
                    <a:chOff x="4890" y="3390"/>
                    <a:chExt cx="89" cy="92"/>
                  </a:xfrm>
                </p:grpSpPr>
                <p:sp>
                  <p:nvSpPr>
                    <p:cNvPr id="28847" name="Line 1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3404"/>
                      <a:ext cx="0" cy="59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48" name="Line 1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3421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49" name="Line 1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3394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50" name="Line 15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3391"/>
                      <a:ext cx="89" cy="6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51" name="Line 16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455"/>
                      <a:ext cx="89" cy="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52" name="Line 16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390"/>
                      <a:ext cx="59" cy="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53" name="Line 1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3438"/>
                      <a:ext cx="43" cy="18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54" name="Line 16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3417"/>
                      <a:ext cx="37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55" name="Line 1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3427"/>
                      <a:ext cx="21" cy="5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817" name="Group 165"/>
                  <p:cNvGrpSpPr>
                    <a:grpSpLocks/>
                  </p:cNvGrpSpPr>
                  <p:nvPr/>
                </p:nvGrpSpPr>
                <p:grpSpPr bwMode="auto">
                  <a:xfrm>
                    <a:off x="4890" y="3465"/>
                    <a:ext cx="89" cy="92"/>
                    <a:chOff x="4890" y="3465"/>
                    <a:chExt cx="89" cy="92"/>
                  </a:xfrm>
                </p:grpSpPr>
                <p:sp>
                  <p:nvSpPr>
                    <p:cNvPr id="28838" name="Line 1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3480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39" name="Line 1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3495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40" name="Line 1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3469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41" name="Line 16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3468"/>
                      <a:ext cx="89" cy="5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42" name="Line 17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528"/>
                      <a:ext cx="89" cy="1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43" name="Line 17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465"/>
                      <a:ext cx="59" cy="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44" name="Line 1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3513"/>
                      <a:ext cx="4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45" name="Line 17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3491"/>
                      <a:ext cx="37" cy="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46" name="Line 1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3502"/>
                      <a:ext cx="21" cy="5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818" name="Group 175"/>
                  <p:cNvGrpSpPr>
                    <a:grpSpLocks/>
                  </p:cNvGrpSpPr>
                  <p:nvPr/>
                </p:nvGrpSpPr>
                <p:grpSpPr bwMode="auto">
                  <a:xfrm>
                    <a:off x="4890" y="3240"/>
                    <a:ext cx="89" cy="93"/>
                    <a:chOff x="4890" y="3240"/>
                    <a:chExt cx="89" cy="93"/>
                  </a:xfrm>
                </p:grpSpPr>
                <p:sp>
                  <p:nvSpPr>
                    <p:cNvPr id="28829" name="Line 1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3254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30" name="Line 1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3270"/>
                      <a:ext cx="0" cy="59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31" name="Line 1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3244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32" name="Line 17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3242"/>
                      <a:ext cx="89" cy="6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33" name="Line 18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304"/>
                      <a:ext cx="89" cy="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34" name="Line 18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240"/>
                      <a:ext cx="59" cy="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35" name="Line 18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3288"/>
                      <a:ext cx="4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36" name="Line 18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3266"/>
                      <a:ext cx="37" cy="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37" name="Line 1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3277"/>
                      <a:ext cx="21" cy="5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819" name="Group 185"/>
                  <p:cNvGrpSpPr>
                    <a:grpSpLocks/>
                  </p:cNvGrpSpPr>
                  <p:nvPr/>
                </p:nvGrpSpPr>
                <p:grpSpPr bwMode="auto">
                  <a:xfrm>
                    <a:off x="4890" y="3539"/>
                    <a:ext cx="89" cy="93"/>
                    <a:chOff x="4890" y="3539"/>
                    <a:chExt cx="89" cy="93"/>
                  </a:xfrm>
                </p:grpSpPr>
                <p:sp>
                  <p:nvSpPr>
                    <p:cNvPr id="28820" name="Line 1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3555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21" name="Line 18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3570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22" name="Line 1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3543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23" name="Line 18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3543"/>
                      <a:ext cx="89" cy="5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24" name="Line 19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603"/>
                      <a:ext cx="89" cy="13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25" name="Line 19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539"/>
                      <a:ext cx="59" cy="4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26" name="Line 19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3588"/>
                      <a:ext cx="4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27" name="Line 19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3566"/>
                      <a:ext cx="37" cy="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28" name="Line 1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3577"/>
                      <a:ext cx="21" cy="5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8713" name="Group 195"/>
                <p:cNvGrpSpPr>
                  <a:grpSpLocks/>
                </p:cNvGrpSpPr>
                <p:nvPr/>
              </p:nvGrpSpPr>
              <p:grpSpPr bwMode="auto">
                <a:xfrm>
                  <a:off x="4890" y="2871"/>
                  <a:ext cx="89" cy="392"/>
                  <a:chOff x="4890" y="2871"/>
                  <a:chExt cx="89" cy="392"/>
                </a:xfrm>
              </p:grpSpPr>
              <p:grpSp>
                <p:nvGrpSpPr>
                  <p:cNvPr id="28765" name="Group 196"/>
                  <p:cNvGrpSpPr>
                    <a:grpSpLocks/>
                  </p:cNvGrpSpPr>
                  <p:nvPr/>
                </p:nvGrpSpPr>
                <p:grpSpPr bwMode="auto">
                  <a:xfrm>
                    <a:off x="4890" y="2946"/>
                    <a:ext cx="89" cy="93"/>
                    <a:chOff x="4890" y="2946"/>
                    <a:chExt cx="89" cy="93"/>
                  </a:xfrm>
                </p:grpSpPr>
                <p:sp>
                  <p:nvSpPr>
                    <p:cNvPr id="28806" name="Line 1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2960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07" name="Line 19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2977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08" name="Line 1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2950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09" name="Line 20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2947"/>
                      <a:ext cx="89" cy="6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10" name="Line 20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011"/>
                      <a:ext cx="89" cy="1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11" name="Line 20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946"/>
                      <a:ext cx="59" cy="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12" name="Line 20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2994"/>
                      <a:ext cx="43" cy="18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13" name="Line 20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2973"/>
                      <a:ext cx="37" cy="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14" name="Line 20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2984"/>
                      <a:ext cx="21" cy="5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766" name="Group 206"/>
                  <p:cNvGrpSpPr>
                    <a:grpSpLocks/>
                  </p:cNvGrpSpPr>
                  <p:nvPr/>
                </p:nvGrpSpPr>
                <p:grpSpPr bwMode="auto">
                  <a:xfrm>
                    <a:off x="4890" y="3021"/>
                    <a:ext cx="89" cy="92"/>
                    <a:chOff x="4890" y="3021"/>
                    <a:chExt cx="89" cy="92"/>
                  </a:xfrm>
                </p:grpSpPr>
                <p:sp>
                  <p:nvSpPr>
                    <p:cNvPr id="28797" name="Line 20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3035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98" name="Line 20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3052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99" name="Line 2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3025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00" name="Line 21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3023"/>
                      <a:ext cx="89" cy="6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01" name="Line 21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085"/>
                      <a:ext cx="89" cy="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02" name="Line 2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021"/>
                      <a:ext cx="59" cy="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03" name="Line 2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3069"/>
                      <a:ext cx="4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04" name="Line 21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3047"/>
                      <a:ext cx="37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805" name="Line 2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3057"/>
                      <a:ext cx="21" cy="5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767" name="Group 216"/>
                  <p:cNvGrpSpPr>
                    <a:grpSpLocks/>
                  </p:cNvGrpSpPr>
                  <p:nvPr/>
                </p:nvGrpSpPr>
                <p:grpSpPr bwMode="auto">
                  <a:xfrm>
                    <a:off x="4890" y="3095"/>
                    <a:ext cx="89" cy="93"/>
                    <a:chOff x="4890" y="3095"/>
                    <a:chExt cx="89" cy="93"/>
                  </a:xfrm>
                </p:grpSpPr>
                <p:sp>
                  <p:nvSpPr>
                    <p:cNvPr id="28788" name="Line 2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3110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89" name="Line 2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3126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90" name="Line 2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3099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91" name="Line 22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3098"/>
                      <a:ext cx="89" cy="6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92" name="Line 22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160"/>
                      <a:ext cx="89" cy="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93" name="Line 22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095"/>
                      <a:ext cx="59" cy="4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94" name="Line 2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3144"/>
                      <a:ext cx="4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95" name="Line 22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3122"/>
                      <a:ext cx="37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96" name="Line 2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3132"/>
                      <a:ext cx="21" cy="5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768" name="Group 226"/>
                  <p:cNvGrpSpPr>
                    <a:grpSpLocks/>
                  </p:cNvGrpSpPr>
                  <p:nvPr/>
                </p:nvGrpSpPr>
                <p:grpSpPr bwMode="auto">
                  <a:xfrm>
                    <a:off x="4890" y="2871"/>
                    <a:ext cx="89" cy="93"/>
                    <a:chOff x="4890" y="2871"/>
                    <a:chExt cx="89" cy="93"/>
                  </a:xfrm>
                </p:grpSpPr>
                <p:sp>
                  <p:nvSpPr>
                    <p:cNvPr id="28779" name="Line 2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2885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80" name="Line 2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2901"/>
                      <a:ext cx="0" cy="59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81" name="Line 2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2875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82" name="Line 23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2873"/>
                      <a:ext cx="89" cy="6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83" name="Line 23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935"/>
                      <a:ext cx="89" cy="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84" name="Line 23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871"/>
                      <a:ext cx="59" cy="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85" name="Line 2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2919"/>
                      <a:ext cx="43" cy="18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86" name="Line 23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2897"/>
                      <a:ext cx="37" cy="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87" name="Line 2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2908"/>
                      <a:ext cx="21" cy="5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769" name="Group 236"/>
                  <p:cNvGrpSpPr>
                    <a:grpSpLocks/>
                  </p:cNvGrpSpPr>
                  <p:nvPr/>
                </p:nvGrpSpPr>
                <p:grpSpPr bwMode="auto">
                  <a:xfrm>
                    <a:off x="4890" y="3170"/>
                    <a:ext cx="89" cy="93"/>
                    <a:chOff x="4890" y="3170"/>
                    <a:chExt cx="89" cy="93"/>
                  </a:xfrm>
                </p:grpSpPr>
                <p:sp>
                  <p:nvSpPr>
                    <p:cNvPr id="28770" name="Line 2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3185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71" name="Line 2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3201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72" name="Line 2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3174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73" name="Line 24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3172"/>
                      <a:ext cx="89" cy="6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74" name="Line 24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234"/>
                      <a:ext cx="89" cy="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75" name="Line 24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3170"/>
                      <a:ext cx="59" cy="4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76" name="Line 2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3219"/>
                      <a:ext cx="4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77" name="Line 24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3197"/>
                      <a:ext cx="37" cy="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78" name="Line 2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3208"/>
                      <a:ext cx="21" cy="5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8714" name="Group 246"/>
                <p:cNvGrpSpPr>
                  <a:grpSpLocks/>
                </p:cNvGrpSpPr>
                <p:nvPr/>
              </p:nvGrpSpPr>
              <p:grpSpPr bwMode="auto">
                <a:xfrm>
                  <a:off x="4890" y="2502"/>
                  <a:ext cx="89" cy="392"/>
                  <a:chOff x="4890" y="2502"/>
                  <a:chExt cx="89" cy="392"/>
                </a:xfrm>
              </p:grpSpPr>
              <p:grpSp>
                <p:nvGrpSpPr>
                  <p:cNvPr id="28715" name="Group 247"/>
                  <p:cNvGrpSpPr>
                    <a:grpSpLocks/>
                  </p:cNvGrpSpPr>
                  <p:nvPr/>
                </p:nvGrpSpPr>
                <p:grpSpPr bwMode="auto">
                  <a:xfrm>
                    <a:off x="4890" y="2576"/>
                    <a:ext cx="89" cy="94"/>
                    <a:chOff x="4890" y="2576"/>
                    <a:chExt cx="89" cy="94"/>
                  </a:xfrm>
                </p:grpSpPr>
                <p:sp>
                  <p:nvSpPr>
                    <p:cNvPr id="28756" name="Line 2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2591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57" name="Line 2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2607"/>
                      <a:ext cx="0" cy="59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58" name="Line 2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2580"/>
                      <a:ext cx="0" cy="59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59" name="Line 25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2579"/>
                      <a:ext cx="89" cy="6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60" name="Line 25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641"/>
                      <a:ext cx="89" cy="1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61" name="Line 25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576"/>
                      <a:ext cx="59" cy="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62" name="Line 2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2624"/>
                      <a:ext cx="43" cy="1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63" name="Line 25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2603"/>
                      <a:ext cx="37" cy="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64" name="Line 2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2614"/>
                      <a:ext cx="21" cy="5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716" name="Group 257"/>
                  <p:cNvGrpSpPr>
                    <a:grpSpLocks/>
                  </p:cNvGrpSpPr>
                  <p:nvPr/>
                </p:nvGrpSpPr>
                <p:grpSpPr bwMode="auto">
                  <a:xfrm>
                    <a:off x="4890" y="2652"/>
                    <a:ext cx="89" cy="92"/>
                    <a:chOff x="4890" y="2652"/>
                    <a:chExt cx="89" cy="92"/>
                  </a:xfrm>
                </p:grpSpPr>
                <p:sp>
                  <p:nvSpPr>
                    <p:cNvPr id="28747" name="Line 2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2665"/>
                      <a:ext cx="0" cy="59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48" name="Line 2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2683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49" name="Line 2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2656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50" name="Line 26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2652"/>
                      <a:ext cx="89" cy="6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51" name="Line 26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716"/>
                      <a:ext cx="89" cy="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52" name="Line 26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652"/>
                      <a:ext cx="59" cy="38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53" name="Line 2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2699"/>
                      <a:ext cx="43" cy="1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54" name="Line 26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2679"/>
                      <a:ext cx="37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55" name="Line 2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2689"/>
                      <a:ext cx="21" cy="5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717" name="Group 267"/>
                  <p:cNvGrpSpPr>
                    <a:grpSpLocks/>
                  </p:cNvGrpSpPr>
                  <p:nvPr/>
                </p:nvGrpSpPr>
                <p:grpSpPr bwMode="auto">
                  <a:xfrm>
                    <a:off x="4890" y="2727"/>
                    <a:ext cx="89" cy="92"/>
                    <a:chOff x="4890" y="2727"/>
                    <a:chExt cx="89" cy="92"/>
                  </a:xfrm>
                </p:grpSpPr>
                <p:sp>
                  <p:nvSpPr>
                    <p:cNvPr id="28738" name="Line 2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2741"/>
                      <a:ext cx="0" cy="59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39" name="Line 2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2757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40" name="Line 2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2731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41" name="Line 27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2729"/>
                      <a:ext cx="89" cy="6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42" name="Line 27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791"/>
                      <a:ext cx="89" cy="13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43" name="Line 27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727"/>
                      <a:ext cx="59" cy="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44" name="Line 2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2775"/>
                      <a:ext cx="4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45" name="Line 27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2753"/>
                      <a:ext cx="37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46" name="Line 2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2763"/>
                      <a:ext cx="21" cy="5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718" name="Group 277"/>
                  <p:cNvGrpSpPr>
                    <a:grpSpLocks/>
                  </p:cNvGrpSpPr>
                  <p:nvPr/>
                </p:nvGrpSpPr>
                <p:grpSpPr bwMode="auto">
                  <a:xfrm>
                    <a:off x="4890" y="2502"/>
                    <a:ext cx="89" cy="92"/>
                    <a:chOff x="4890" y="2502"/>
                    <a:chExt cx="89" cy="92"/>
                  </a:xfrm>
                </p:grpSpPr>
                <p:sp>
                  <p:nvSpPr>
                    <p:cNvPr id="28729" name="Line 2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2517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30" name="Line 2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2532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31" name="Line 28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2506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32" name="Line 28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2505"/>
                      <a:ext cx="89" cy="5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33" name="Line 28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565"/>
                      <a:ext cx="89" cy="13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34" name="Line 28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502"/>
                      <a:ext cx="59" cy="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35" name="Line 2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2550"/>
                      <a:ext cx="4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36" name="Line 28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2528"/>
                      <a:ext cx="37" cy="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37" name="Line 2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2539"/>
                      <a:ext cx="21" cy="5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8719" name="Group 287"/>
                  <p:cNvGrpSpPr>
                    <a:grpSpLocks/>
                  </p:cNvGrpSpPr>
                  <p:nvPr/>
                </p:nvGrpSpPr>
                <p:grpSpPr bwMode="auto">
                  <a:xfrm>
                    <a:off x="4890" y="2801"/>
                    <a:ext cx="89" cy="93"/>
                    <a:chOff x="4890" y="2801"/>
                    <a:chExt cx="89" cy="93"/>
                  </a:xfrm>
                </p:grpSpPr>
                <p:sp>
                  <p:nvSpPr>
                    <p:cNvPr id="28720" name="Line 2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3" y="2817"/>
                      <a:ext cx="0" cy="5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21" name="Line 2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2832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22" name="Line 2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45" y="2805"/>
                      <a:ext cx="0" cy="5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23" name="Line 29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0" y="2805"/>
                      <a:ext cx="89" cy="5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24" name="Line 29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865"/>
                      <a:ext cx="89" cy="13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25" name="Line 29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90" y="2801"/>
                      <a:ext cx="59" cy="4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26" name="Line 2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8" y="2850"/>
                      <a:ext cx="4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27" name="Line 29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2" y="2828"/>
                      <a:ext cx="37" cy="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8728" name="Line 2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50" y="2839"/>
                      <a:ext cx="21" cy="5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28708" name="Rectangle 297"/>
            <p:cNvSpPr>
              <a:spLocks noChangeArrowheads="1"/>
            </p:cNvSpPr>
            <p:nvPr/>
          </p:nvSpPr>
          <p:spPr bwMode="auto">
            <a:xfrm>
              <a:off x="5122" y="3353"/>
              <a:ext cx="184" cy="27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8709" name="Freeform 298"/>
            <p:cNvSpPr>
              <a:spLocks/>
            </p:cNvSpPr>
            <p:nvPr/>
          </p:nvSpPr>
          <p:spPr bwMode="auto">
            <a:xfrm>
              <a:off x="4974" y="3618"/>
              <a:ext cx="145" cy="1"/>
            </a:xfrm>
            <a:custGeom>
              <a:avLst/>
              <a:gdLst>
                <a:gd name="T0" fmla="*/ 144 w 145"/>
                <a:gd name="T1" fmla="*/ 0 h 1"/>
                <a:gd name="T2" fmla="*/ 0 w 145"/>
                <a:gd name="T3" fmla="*/ 0 h 1"/>
                <a:gd name="T4" fmla="*/ 0 60000 65536"/>
                <a:gd name="T5" fmla="*/ 0 60000 65536"/>
                <a:gd name="T6" fmla="*/ 0 w 145"/>
                <a:gd name="T7" fmla="*/ 0 h 1"/>
                <a:gd name="T8" fmla="*/ 145 w 14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5" h="1">
                  <a:moveTo>
                    <a:pt x="144" y="0"/>
                  </a:move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8703" name="Freeform 299"/>
          <p:cNvSpPr>
            <a:spLocks/>
          </p:cNvSpPr>
          <p:nvPr/>
        </p:nvSpPr>
        <p:spPr bwMode="auto">
          <a:xfrm>
            <a:off x="2293938" y="4149725"/>
            <a:ext cx="1233487" cy="495300"/>
          </a:xfrm>
          <a:custGeom>
            <a:avLst/>
            <a:gdLst>
              <a:gd name="T0" fmla="*/ 0 w 913"/>
              <a:gd name="T1" fmla="*/ 706973399 h 346"/>
              <a:gd name="T2" fmla="*/ 0 w 913"/>
              <a:gd name="T3" fmla="*/ 0 h 346"/>
              <a:gd name="T4" fmla="*/ 184352976 w 913"/>
              <a:gd name="T5" fmla="*/ 0 h 346"/>
              <a:gd name="T6" fmla="*/ 184352976 w 913"/>
              <a:gd name="T7" fmla="*/ 354511655 h 346"/>
              <a:gd name="T8" fmla="*/ 370529837 w 913"/>
              <a:gd name="T9" fmla="*/ 354511655 h 346"/>
              <a:gd name="T10" fmla="*/ 370529837 w 913"/>
              <a:gd name="T11" fmla="*/ 530742572 h 346"/>
              <a:gd name="T12" fmla="*/ 554882729 w 913"/>
              <a:gd name="T13" fmla="*/ 530742572 h 346"/>
              <a:gd name="T14" fmla="*/ 554882729 w 913"/>
              <a:gd name="T15" fmla="*/ 354511655 h 346"/>
              <a:gd name="T16" fmla="*/ 739235789 w 913"/>
              <a:gd name="T17" fmla="*/ 354511655 h 346"/>
              <a:gd name="T18" fmla="*/ 739235789 w 913"/>
              <a:gd name="T19" fmla="*/ 0 h 346"/>
              <a:gd name="T20" fmla="*/ 1109765458 w 913"/>
              <a:gd name="T21" fmla="*/ 0 h 346"/>
              <a:gd name="T22" fmla="*/ 1109765458 w 913"/>
              <a:gd name="T23" fmla="*/ 530742572 h 346"/>
              <a:gd name="T24" fmla="*/ 1480295464 w 913"/>
              <a:gd name="T25" fmla="*/ 530742572 h 346"/>
              <a:gd name="T26" fmla="*/ 1480295464 w 913"/>
              <a:gd name="T27" fmla="*/ 354511655 h 346"/>
              <a:gd name="T28" fmla="*/ 1664648355 w 913"/>
              <a:gd name="T29" fmla="*/ 354511655 h 346"/>
              <a:gd name="T30" fmla="*/ 1664648355 w 913"/>
              <a:gd name="T31" fmla="*/ 706973399 h 346"/>
              <a:gd name="T32" fmla="*/ 0 w 913"/>
              <a:gd name="T33" fmla="*/ 706973399 h 34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13"/>
              <a:gd name="T52" fmla="*/ 0 h 346"/>
              <a:gd name="T53" fmla="*/ 913 w 913"/>
              <a:gd name="T54" fmla="*/ 346 h 34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13" h="346">
                <a:moveTo>
                  <a:pt x="0" y="345"/>
                </a:moveTo>
                <a:lnTo>
                  <a:pt x="0" y="0"/>
                </a:lnTo>
                <a:lnTo>
                  <a:pt x="101" y="0"/>
                </a:lnTo>
                <a:lnTo>
                  <a:pt x="101" y="173"/>
                </a:lnTo>
                <a:lnTo>
                  <a:pt x="203" y="173"/>
                </a:lnTo>
                <a:lnTo>
                  <a:pt x="203" y="259"/>
                </a:lnTo>
                <a:lnTo>
                  <a:pt x="304" y="259"/>
                </a:lnTo>
                <a:lnTo>
                  <a:pt x="304" y="173"/>
                </a:lnTo>
                <a:lnTo>
                  <a:pt x="405" y="173"/>
                </a:lnTo>
                <a:lnTo>
                  <a:pt x="405" y="0"/>
                </a:lnTo>
                <a:lnTo>
                  <a:pt x="608" y="0"/>
                </a:lnTo>
                <a:lnTo>
                  <a:pt x="608" y="259"/>
                </a:lnTo>
                <a:lnTo>
                  <a:pt x="811" y="259"/>
                </a:lnTo>
                <a:lnTo>
                  <a:pt x="811" y="173"/>
                </a:lnTo>
                <a:lnTo>
                  <a:pt x="912" y="173"/>
                </a:lnTo>
                <a:lnTo>
                  <a:pt x="912" y="345"/>
                </a:lnTo>
                <a:lnTo>
                  <a:pt x="0" y="345"/>
                </a:lnTo>
              </a:path>
            </a:pathLst>
          </a:custGeom>
          <a:solidFill>
            <a:srgbClr val="FAFD0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704" name="Line 300"/>
          <p:cNvSpPr>
            <a:spLocks noChangeShapeType="1"/>
          </p:cNvSpPr>
          <p:nvPr/>
        </p:nvSpPr>
        <p:spPr bwMode="auto">
          <a:xfrm>
            <a:off x="2293938" y="3973513"/>
            <a:ext cx="1587" cy="6572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705" name="Rectangle 301"/>
          <p:cNvSpPr>
            <a:spLocks noChangeArrowheads="1"/>
          </p:cNvSpPr>
          <p:nvPr/>
        </p:nvSpPr>
        <p:spPr bwMode="auto">
          <a:xfrm>
            <a:off x="2794000" y="4316413"/>
            <a:ext cx="4286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 smtClean="0">
                <a:solidFill>
                  <a:srgbClr val="FFFFFF"/>
                </a:solidFill>
                <a:latin typeface="Arial" charset="0"/>
              </a:rPr>
              <a:t>C</a:t>
            </a:r>
            <a:r>
              <a:rPr lang="en-US" altLang="en-US" sz="1600" b="1" baseline="-25000" smtClean="0">
                <a:solidFill>
                  <a:srgbClr val="FFFFFF"/>
                </a:solidFill>
                <a:latin typeface="Arial" charset="0"/>
              </a:rPr>
              <a:t>A</a:t>
            </a:r>
          </a:p>
        </p:txBody>
      </p:sp>
      <p:sp>
        <p:nvSpPr>
          <p:cNvPr id="28706" name="Line 302"/>
          <p:cNvSpPr>
            <a:spLocks noChangeShapeType="1"/>
          </p:cNvSpPr>
          <p:nvPr/>
        </p:nvSpPr>
        <p:spPr bwMode="auto">
          <a:xfrm>
            <a:off x="2308225" y="4641850"/>
            <a:ext cx="153193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95190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066800"/>
          </a:xfrm>
        </p:spPr>
        <p:txBody>
          <a:bodyPr/>
          <a:lstStyle/>
          <a:p>
            <a:r>
              <a:rPr lang="en-US" altLang="en-US" sz="3600" dirty="0" smtClean="0"/>
              <a:t>Features of WCDMA</a:t>
            </a:r>
            <a:r>
              <a:rPr lang="en-US" altLang="en-US" dirty="0" smtClean="0"/>
              <a:t> </a:t>
            </a:r>
          </a:p>
        </p:txBody>
      </p:sp>
      <p:graphicFrame>
        <p:nvGraphicFramePr>
          <p:cNvPr id="18507" name="Group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046189"/>
              </p:ext>
            </p:extLst>
          </p:nvPr>
        </p:nvGraphicFramePr>
        <p:xfrm>
          <a:off x="781050" y="1876425"/>
          <a:ext cx="7010400" cy="4965446"/>
        </p:xfrm>
        <a:graphic>
          <a:graphicData uri="http://schemas.openxmlformats.org/drawingml/2006/table">
            <a:tbl>
              <a:tblPr/>
              <a:tblGrid>
                <a:gridCol w="2667000"/>
                <a:gridCol w="43434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Bandwidth</a:t>
                      </a:r>
                    </a:p>
                  </a:txBody>
                  <a:tcPr marL="13716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5, 10, 20 MHz </a:t>
                      </a:r>
                    </a:p>
                  </a:txBody>
                  <a:tcPr marL="13716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Spreading codes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lt"/>
                      </a:endParaRPr>
                    </a:p>
                  </a:txBody>
                  <a:tcPr marL="13716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Orthogonal variable spreading factor (OVSF)  SF:  4-256</a:t>
                      </a:r>
                    </a:p>
                  </a:txBody>
                  <a:tcPr marL="13716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3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Scrambling codes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lt"/>
                      </a:endParaRPr>
                    </a:p>
                  </a:txBody>
                  <a:tcPr marL="13716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DL- Gold sequences. (len-18)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UL- Gold/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Kasami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 sequences (len-41)</a:t>
                      </a:r>
                    </a:p>
                  </a:txBody>
                  <a:tcPr marL="13716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Data Modulation</a:t>
                      </a:r>
                    </a:p>
                  </a:txBody>
                  <a:tcPr marL="13716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DL - QPSK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UL - BPSK</a:t>
                      </a:r>
                    </a:p>
                  </a:txBody>
                  <a:tcPr marL="13716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8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Data rates</a:t>
                      </a:r>
                    </a:p>
                  </a:txBody>
                  <a:tcPr marL="13716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144 kbps, 384 kbps, 2 Mbps</a:t>
                      </a:r>
                    </a:p>
                  </a:txBody>
                  <a:tcPr marL="13716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8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Duplexing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13716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lt"/>
                        </a:rPr>
                        <a:t>FDD</a:t>
                      </a:r>
                    </a:p>
                  </a:txBody>
                  <a:tcPr marL="13716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506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4G Evolution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1704975"/>
            <a:ext cx="7799388" cy="497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514350" y="6217920"/>
            <a:ext cx="7799388" cy="35052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LTE most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recent cellular standard: 200 networks worldwide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0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960120"/>
          </a:xfrm>
        </p:spPr>
        <p:txBody>
          <a:bodyPr/>
          <a:lstStyle/>
          <a:p>
            <a:r>
              <a:rPr lang="en-US" dirty="0" smtClean="0"/>
              <a:t>LTE Penetration (Sept. 2013)</a:t>
            </a:r>
            <a:endParaRPr lang="en-US" dirty="0"/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32" y="1767840"/>
            <a:ext cx="7639695" cy="4283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680" y="6385560"/>
            <a:ext cx="838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Predicted by Ericsson to be 60% by 2018, serving 1 billion phones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6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Long-Term Evolution (LTE)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68313" y="1727200"/>
            <a:ext cx="7848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OFDM/MIMO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Much higher data rates (50-100 Mbps)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Greater spectral efficiency (bits/s/Hz)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Flexible use of up to 100 MHz of spectrum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Low packet latency (&lt;5ms).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Increased system capacity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Reduced cost-per-bit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Support for multimedia</a:t>
            </a:r>
          </a:p>
        </p:txBody>
      </p:sp>
    </p:spTree>
    <p:extLst>
      <p:ext uri="{BB962C8B-B14F-4D97-AF65-F5344CB8AC3E}">
        <p14:creationId xmlns:p14="http://schemas.microsoft.com/office/powerpoint/2010/main" val="303431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30077" y="294595"/>
            <a:ext cx="9144000" cy="1143000"/>
          </a:xfrm>
        </p:spPr>
        <p:txBody>
          <a:bodyPr/>
          <a:lstStyle/>
          <a:p>
            <a:pPr eaLnBrk="1" hangingPunct="1"/>
            <a:r>
              <a:rPr lang="en-US" sz="4400" dirty="0" smtClean="0"/>
              <a:t>Rethinking “Cells” in Cellular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630" y="4404361"/>
            <a:ext cx="8943975" cy="259733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500" dirty="0" smtClean="0"/>
              <a:t>Traditional cellular design “interference-limited”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000" dirty="0" smtClean="0"/>
              <a:t>MIMO/multiuser detection can remove interference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000" dirty="0" smtClean="0"/>
              <a:t>Cooperating BSs form a MIMO array: what is a cell?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000" dirty="0" smtClean="0"/>
              <a:t>Relays change cell shape and boundaries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dirty="0" smtClean="0"/>
              <a:t>Distributed antennas move BS towards cell boundary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dirty="0" smtClean="0"/>
              <a:t>Small cells create a cell within a cell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800" dirty="0" smtClean="0"/>
              <a:t>Mobile </a:t>
            </a:r>
            <a:r>
              <a:rPr lang="en-US" sz="2800" dirty="0" smtClean="0"/>
              <a:t>relaying</a:t>
            </a:r>
            <a:r>
              <a:rPr lang="en-US" sz="2800" dirty="0" smtClean="0"/>
              <a:t>, virtual MIMO, analog network coding.</a:t>
            </a:r>
          </a:p>
        </p:txBody>
      </p:sp>
      <p:grpSp>
        <p:nvGrpSpPr>
          <p:cNvPr id="2" name="Group 161"/>
          <p:cNvGrpSpPr>
            <a:grpSpLocks/>
          </p:cNvGrpSpPr>
          <p:nvPr/>
        </p:nvGrpSpPr>
        <p:grpSpPr bwMode="auto">
          <a:xfrm>
            <a:off x="2644125" y="1885886"/>
            <a:ext cx="230706" cy="286916"/>
            <a:chOff x="4131511" y="2844436"/>
            <a:chExt cx="200025" cy="241664"/>
          </a:xfrm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6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6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64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65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62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63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461" name="Freeform 4"/>
          <p:cNvSpPr>
            <a:spLocks/>
          </p:cNvSpPr>
          <p:nvPr/>
        </p:nvSpPr>
        <p:spPr bwMode="auto">
          <a:xfrm>
            <a:off x="1978626" y="1541586"/>
            <a:ext cx="1583886" cy="975517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3165433" y="2026157"/>
            <a:ext cx="1586104" cy="981894"/>
          </a:xfrm>
          <a:custGeom>
            <a:avLst/>
            <a:gdLst>
              <a:gd name="T0" fmla="*/ 2147483647 w 614"/>
              <a:gd name="T1" fmla="*/ 2147483647 h 532"/>
              <a:gd name="T2" fmla="*/ 0 w 614"/>
              <a:gd name="T3" fmla="*/ 2147483647 h 532"/>
              <a:gd name="T4" fmla="*/ 2147483647 w 614"/>
              <a:gd name="T5" fmla="*/ 0 h 532"/>
              <a:gd name="T6" fmla="*/ 2147483647 w 614"/>
              <a:gd name="T7" fmla="*/ 0 h 532"/>
              <a:gd name="T8" fmla="*/ 2147483647 w 614"/>
              <a:gd name="T9" fmla="*/ 2147483647 h 532"/>
              <a:gd name="T10" fmla="*/ 2147483647 w 614"/>
              <a:gd name="T11" fmla="*/ 2147483647 h 532"/>
              <a:gd name="T12" fmla="*/ 2147483647 w 614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463" name="Freeform 6"/>
          <p:cNvSpPr>
            <a:spLocks/>
          </p:cNvSpPr>
          <p:nvPr/>
        </p:nvSpPr>
        <p:spPr bwMode="auto">
          <a:xfrm>
            <a:off x="3165433" y="3008051"/>
            <a:ext cx="1586104" cy="973393"/>
          </a:xfrm>
          <a:custGeom>
            <a:avLst/>
            <a:gdLst>
              <a:gd name="T0" fmla="*/ 2147483647 w 614"/>
              <a:gd name="T1" fmla="*/ 2147483647 h 531"/>
              <a:gd name="T2" fmla="*/ 0 w 614"/>
              <a:gd name="T3" fmla="*/ 2147483647 h 531"/>
              <a:gd name="T4" fmla="*/ 2147483647 w 614"/>
              <a:gd name="T5" fmla="*/ 0 h 531"/>
              <a:gd name="T6" fmla="*/ 2147483647 w 614"/>
              <a:gd name="T7" fmla="*/ 0 h 531"/>
              <a:gd name="T8" fmla="*/ 2147483647 w 614"/>
              <a:gd name="T9" fmla="*/ 2147483647 h 531"/>
              <a:gd name="T10" fmla="*/ 2147483647 w 614"/>
              <a:gd name="T11" fmla="*/ 2147483647 h 531"/>
              <a:gd name="T12" fmla="*/ 2147483647 w 614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464" name="Freeform 7"/>
          <p:cNvSpPr>
            <a:spLocks/>
          </p:cNvSpPr>
          <p:nvPr/>
        </p:nvSpPr>
        <p:spPr bwMode="auto">
          <a:xfrm>
            <a:off x="796258" y="2026157"/>
            <a:ext cx="1579450" cy="981894"/>
          </a:xfrm>
          <a:custGeom>
            <a:avLst/>
            <a:gdLst>
              <a:gd name="T0" fmla="*/ 2147483647 w 613"/>
              <a:gd name="T1" fmla="*/ 2147483647 h 532"/>
              <a:gd name="T2" fmla="*/ 0 w 613"/>
              <a:gd name="T3" fmla="*/ 2147483647 h 532"/>
              <a:gd name="T4" fmla="*/ 2147483647 w 613"/>
              <a:gd name="T5" fmla="*/ 0 h 532"/>
              <a:gd name="T6" fmla="*/ 2147483647 w 613"/>
              <a:gd name="T7" fmla="*/ 0 h 532"/>
              <a:gd name="T8" fmla="*/ 2147483647 w 613"/>
              <a:gd name="T9" fmla="*/ 2147483647 h 532"/>
              <a:gd name="T10" fmla="*/ 2147483647 w 613"/>
              <a:gd name="T11" fmla="*/ 2147483647 h 532"/>
              <a:gd name="T12" fmla="*/ 2147483647 w 613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465" name="Freeform 8"/>
          <p:cNvSpPr>
            <a:spLocks/>
          </p:cNvSpPr>
          <p:nvPr/>
        </p:nvSpPr>
        <p:spPr bwMode="auto">
          <a:xfrm>
            <a:off x="796258" y="3008051"/>
            <a:ext cx="1579450" cy="97339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466" name="Freeform 9"/>
          <p:cNvSpPr>
            <a:spLocks/>
          </p:cNvSpPr>
          <p:nvPr/>
        </p:nvSpPr>
        <p:spPr bwMode="auto">
          <a:xfrm>
            <a:off x="1978626" y="3488371"/>
            <a:ext cx="1583886" cy="981894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467" name="Freeform 10"/>
          <p:cNvSpPr>
            <a:spLocks/>
          </p:cNvSpPr>
          <p:nvPr/>
        </p:nvSpPr>
        <p:spPr bwMode="auto">
          <a:xfrm>
            <a:off x="1978626" y="2517103"/>
            <a:ext cx="1583886" cy="97764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8" name="Freeform 11"/>
          <p:cNvSpPr>
            <a:spLocks/>
          </p:cNvSpPr>
          <p:nvPr/>
        </p:nvSpPr>
        <p:spPr bwMode="auto">
          <a:xfrm>
            <a:off x="3419572" y="3350225"/>
            <a:ext cx="422449" cy="428794"/>
          </a:xfrm>
          <a:custGeom>
            <a:avLst/>
            <a:gdLst>
              <a:gd name="T0" fmla="*/ 2147483647 w 246"/>
              <a:gd name="T1" fmla="*/ 2147483647 h 295"/>
              <a:gd name="T2" fmla="*/ 2147483647 w 246"/>
              <a:gd name="T3" fmla="*/ 2147483647 h 295"/>
              <a:gd name="T4" fmla="*/ 2147483647 w 246"/>
              <a:gd name="T5" fmla="*/ 2147483647 h 295"/>
              <a:gd name="T6" fmla="*/ 2147483647 w 246"/>
              <a:gd name="T7" fmla="*/ 2147483647 h 295"/>
              <a:gd name="T8" fmla="*/ 2147483647 w 246"/>
              <a:gd name="T9" fmla="*/ 2147483647 h 295"/>
              <a:gd name="T10" fmla="*/ 2147483647 w 246"/>
              <a:gd name="T11" fmla="*/ 0 h 295"/>
              <a:gd name="T12" fmla="*/ 0 w 246"/>
              <a:gd name="T13" fmla="*/ 2147483647 h 295"/>
              <a:gd name="T14" fmla="*/ 2147483647 w 246"/>
              <a:gd name="T15" fmla="*/ 2147483647 h 295"/>
              <a:gd name="T16" fmla="*/ 2147483647 w 246"/>
              <a:gd name="T17" fmla="*/ 2147483647 h 295"/>
              <a:gd name="T18" fmla="*/ 2147483647 w 246"/>
              <a:gd name="T19" fmla="*/ 2147483647 h 295"/>
              <a:gd name="T20" fmla="*/ 2147483647 w 246"/>
              <a:gd name="T21" fmla="*/ 2147483647 h 295"/>
              <a:gd name="T22" fmla="*/ 2147483647 w 246"/>
              <a:gd name="T23" fmla="*/ 2147483647 h 295"/>
              <a:gd name="T24" fmla="*/ 2147483647 w 246"/>
              <a:gd name="T25" fmla="*/ 2147483647 h 295"/>
              <a:gd name="T26" fmla="*/ 2147483647 w 246"/>
              <a:gd name="T27" fmla="*/ 2147483647 h 295"/>
              <a:gd name="T28" fmla="*/ 2147483647 w 246"/>
              <a:gd name="T29" fmla="*/ 2147483647 h 295"/>
              <a:gd name="T30" fmla="*/ 2147483647 w 246"/>
              <a:gd name="T31" fmla="*/ 2147483647 h 295"/>
              <a:gd name="T32" fmla="*/ 2147483647 w 246"/>
              <a:gd name="T33" fmla="*/ 2147483647 h 295"/>
              <a:gd name="T34" fmla="*/ 2147483647 w 246"/>
              <a:gd name="T35" fmla="*/ 2147483647 h 295"/>
              <a:gd name="T36" fmla="*/ 2147483647 w 246"/>
              <a:gd name="T37" fmla="*/ 2147483647 h 295"/>
              <a:gd name="T38" fmla="*/ 2147483647 w 246"/>
              <a:gd name="T39" fmla="*/ 2147483647 h 295"/>
              <a:gd name="T40" fmla="*/ 2147483647 w 246"/>
              <a:gd name="T41" fmla="*/ 2147483647 h 295"/>
              <a:gd name="T42" fmla="*/ 2147483647 w 246"/>
              <a:gd name="T43" fmla="*/ 2147483647 h 295"/>
              <a:gd name="T44" fmla="*/ 2147483647 w 246"/>
              <a:gd name="T45" fmla="*/ 2147483647 h 295"/>
              <a:gd name="T46" fmla="*/ 2147483647 w 246"/>
              <a:gd name="T47" fmla="*/ 2147483647 h 295"/>
              <a:gd name="T48" fmla="*/ 2147483647 w 246"/>
              <a:gd name="T49" fmla="*/ 2147483647 h 295"/>
              <a:gd name="T50" fmla="*/ 2147483647 w 246"/>
              <a:gd name="T51" fmla="*/ 2147483647 h 295"/>
              <a:gd name="T52" fmla="*/ 2147483647 w 246"/>
              <a:gd name="T53" fmla="*/ 2147483647 h 295"/>
              <a:gd name="T54" fmla="*/ 2147483647 w 246"/>
              <a:gd name="T55" fmla="*/ 2147483647 h 295"/>
              <a:gd name="T56" fmla="*/ 2147483647 w 246"/>
              <a:gd name="T57" fmla="*/ 2147483647 h 295"/>
              <a:gd name="T58" fmla="*/ 2147483647 w 246"/>
              <a:gd name="T59" fmla="*/ 2147483647 h 295"/>
              <a:gd name="T60" fmla="*/ 2147483647 w 246"/>
              <a:gd name="T61" fmla="*/ 2147483647 h 295"/>
              <a:gd name="T62" fmla="*/ 2147483647 w 246"/>
              <a:gd name="T63" fmla="*/ 2147483647 h 295"/>
              <a:gd name="T64" fmla="*/ 2147483647 w 246"/>
              <a:gd name="T65" fmla="*/ 2147483647 h 295"/>
              <a:gd name="T66" fmla="*/ 2147483647 w 246"/>
              <a:gd name="T67" fmla="*/ 2147483647 h 295"/>
              <a:gd name="T68" fmla="*/ 2147483647 w 246"/>
              <a:gd name="T69" fmla="*/ 2147483647 h 295"/>
              <a:gd name="T70" fmla="*/ 2147483647 w 246"/>
              <a:gd name="T71" fmla="*/ 2147483647 h 295"/>
              <a:gd name="T72" fmla="*/ 2147483647 w 246"/>
              <a:gd name="T73" fmla="*/ 2147483647 h 295"/>
              <a:gd name="T74" fmla="*/ 2147483647 w 246"/>
              <a:gd name="T75" fmla="*/ 2147483647 h 295"/>
              <a:gd name="T76" fmla="*/ 2147483647 w 246"/>
              <a:gd name="T77" fmla="*/ 2147483647 h 295"/>
              <a:gd name="T78" fmla="*/ 2147483647 w 246"/>
              <a:gd name="T79" fmla="*/ 2147483647 h 295"/>
              <a:gd name="T80" fmla="*/ 2147483647 w 246"/>
              <a:gd name="T81" fmla="*/ 2147483647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9" name="Freeform 12"/>
          <p:cNvSpPr>
            <a:spLocks/>
          </p:cNvSpPr>
          <p:nvPr/>
        </p:nvSpPr>
        <p:spPr bwMode="auto">
          <a:xfrm>
            <a:off x="3593569" y="3375729"/>
            <a:ext cx="323876" cy="44632"/>
          </a:xfrm>
          <a:custGeom>
            <a:avLst/>
            <a:gdLst>
              <a:gd name="T0" fmla="*/ 2147483647 w 126"/>
              <a:gd name="T1" fmla="*/ 2147483647 h 26"/>
              <a:gd name="T2" fmla="*/ 2147483647 w 126"/>
              <a:gd name="T3" fmla="*/ 2147483647 h 26"/>
              <a:gd name="T4" fmla="*/ 2147483647 w 126"/>
              <a:gd name="T5" fmla="*/ 2147483647 h 26"/>
              <a:gd name="T6" fmla="*/ 2147483647 w 126"/>
              <a:gd name="T7" fmla="*/ 2147483647 h 26"/>
              <a:gd name="T8" fmla="*/ 2147483647 w 126"/>
              <a:gd name="T9" fmla="*/ 2147483647 h 26"/>
              <a:gd name="T10" fmla="*/ 0 w 126"/>
              <a:gd name="T11" fmla="*/ 0 h 26"/>
              <a:gd name="T12" fmla="*/ 2147483647 w 126"/>
              <a:gd name="T13" fmla="*/ 214748364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9473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6689" y="2636120"/>
            <a:ext cx="525743" cy="28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4" name="Line 42"/>
          <p:cNvSpPr>
            <a:spLocks noChangeShapeType="1"/>
          </p:cNvSpPr>
          <p:nvPr/>
        </p:nvSpPr>
        <p:spPr bwMode="auto">
          <a:xfrm flipH="1">
            <a:off x="2191586" y="2580862"/>
            <a:ext cx="2219" cy="82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94"/>
          <p:cNvGrpSpPr>
            <a:grpSpLocks/>
          </p:cNvGrpSpPr>
          <p:nvPr/>
        </p:nvGrpSpPr>
        <p:grpSpPr bwMode="auto">
          <a:xfrm>
            <a:off x="1499467" y="3275840"/>
            <a:ext cx="230706" cy="286916"/>
            <a:chOff x="4131511" y="2844436"/>
            <a:chExt cx="200025" cy="241664"/>
          </a:xfrm>
        </p:grpSpPr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5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5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5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5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4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5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2697365" y="3836922"/>
            <a:ext cx="230706" cy="286916"/>
            <a:chOff x="4131511" y="2844436"/>
            <a:chExt cx="200025" cy="241664"/>
          </a:xfrm>
        </p:grpSpPr>
        <p:grpSp>
          <p:nvGrpSpPr>
            <p:cNvPr id="11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4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4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3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4" name="Group 106"/>
          <p:cNvGrpSpPr>
            <a:grpSpLocks/>
          </p:cNvGrpSpPr>
          <p:nvPr/>
        </p:nvGrpSpPr>
        <p:grpSpPr bwMode="auto">
          <a:xfrm>
            <a:off x="3868642" y="3352351"/>
            <a:ext cx="230706" cy="286916"/>
            <a:chOff x="4131511" y="2844436"/>
            <a:chExt cx="200025" cy="241664"/>
          </a:xfrm>
        </p:grpSpPr>
        <p:grpSp>
          <p:nvGrpSpPr>
            <p:cNvPr id="15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3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3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2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" name="Group 117"/>
          <p:cNvGrpSpPr>
            <a:grpSpLocks/>
          </p:cNvGrpSpPr>
          <p:nvPr/>
        </p:nvGrpSpPr>
        <p:grpSpPr bwMode="auto">
          <a:xfrm>
            <a:off x="3868642" y="2408713"/>
            <a:ext cx="230706" cy="286916"/>
            <a:chOff x="4131511" y="2844436"/>
            <a:chExt cx="200025" cy="241664"/>
          </a:xfrm>
        </p:grpSpPr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2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2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1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" name="Group 176"/>
          <p:cNvGrpSpPr>
            <a:grpSpLocks/>
          </p:cNvGrpSpPr>
          <p:nvPr/>
        </p:nvGrpSpPr>
        <p:grpSpPr bwMode="auto">
          <a:xfrm>
            <a:off x="1379678" y="2421465"/>
            <a:ext cx="230706" cy="286916"/>
            <a:chOff x="4131511" y="2844436"/>
            <a:chExt cx="200025" cy="241664"/>
          </a:xfrm>
        </p:grpSpPr>
        <p:grpSp>
          <p:nvGrpSpPr>
            <p:cNvPr id="2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1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1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0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" name="Group 187"/>
          <p:cNvGrpSpPr>
            <a:grpSpLocks/>
          </p:cNvGrpSpPr>
          <p:nvPr/>
        </p:nvGrpSpPr>
        <p:grpSpPr bwMode="auto">
          <a:xfrm>
            <a:off x="2659654" y="2882657"/>
            <a:ext cx="230706" cy="284792"/>
            <a:chOff x="4131511" y="2844436"/>
            <a:chExt cx="200025" cy="241664"/>
          </a:xfrm>
        </p:grpSpPr>
        <p:grpSp>
          <p:nvGrpSpPr>
            <p:cNvPr id="2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0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0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49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8" name="Rectangle 137"/>
            <p:cNvSpPr/>
            <p:nvPr/>
          </p:nvSpPr>
          <p:spPr>
            <a:xfrm>
              <a:off x="4143051" y="2972482"/>
              <a:ext cx="171175" cy="113618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" name="Group 147"/>
          <p:cNvGrpSpPr/>
          <p:nvPr/>
        </p:nvGrpSpPr>
        <p:grpSpPr>
          <a:xfrm>
            <a:off x="3071499" y="3311107"/>
            <a:ext cx="527962" cy="337924"/>
            <a:chOff x="4220080" y="3422125"/>
            <a:chExt cx="527962" cy="337924"/>
          </a:xfrm>
        </p:grpSpPr>
        <p:pic>
          <p:nvPicPr>
            <p:cNvPr id="19471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2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2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83" name="Line 42"/>
          <p:cNvSpPr>
            <a:spLocks noChangeShapeType="1"/>
          </p:cNvSpPr>
          <p:nvPr/>
        </p:nvSpPr>
        <p:spPr bwMode="auto">
          <a:xfrm flipH="1">
            <a:off x="2120599" y="2580862"/>
            <a:ext cx="2219" cy="82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9485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088" y="3280090"/>
            <a:ext cx="525743" cy="28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6" name="Line 15"/>
          <p:cNvSpPr>
            <a:spLocks noChangeShapeType="1"/>
          </p:cNvSpPr>
          <p:nvPr/>
        </p:nvSpPr>
        <p:spPr bwMode="auto">
          <a:xfrm flipH="1">
            <a:off x="2686274" y="3212081"/>
            <a:ext cx="2218" cy="85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1" name="Group 115"/>
          <p:cNvGrpSpPr/>
          <p:nvPr/>
        </p:nvGrpSpPr>
        <p:grpSpPr>
          <a:xfrm>
            <a:off x="4070796" y="2104779"/>
            <a:ext cx="1241143" cy="677541"/>
            <a:chOff x="1720640" y="2349688"/>
            <a:chExt cx="888201" cy="506094"/>
          </a:xfrm>
        </p:grpSpPr>
        <p:grpSp>
          <p:nvGrpSpPr>
            <p:cNvPr id="32" name="Group 113"/>
            <p:cNvGrpSpPr/>
            <p:nvPr/>
          </p:nvGrpSpPr>
          <p:grpSpPr>
            <a:xfrm>
              <a:off x="1720640" y="2384705"/>
              <a:ext cx="441403" cy="471077"/>
              <a:chOff x="396797" y="4446346"/>
              <a:chExt cx="441403" cy="471077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96797" y="4446346"/>
                <a:ext cx="441403" cy="471077"/>
              </a:xfrm>
              <a:prstGeom prst="ellipse">
                <a:avLst/>
              </a:prstGeom>
              <a:noFill/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 flipH="1">
                <a:off x="568323" y="4648200"/>
                <a:ext cx="117475" cy="103974"/>
              </a:xfrm>
              <a:prstGeom prst="rect">
                <a:avLst/>
              </a:prstGeom>
              <a:solidFill>
                <a:srgbClr val="99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>
              <a:xfrm rot="5400000">
                <a:off x="566928" y="4618195"/>
                <a:ext cx="110122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" name="TextBox 113"/>
            <p:cNvSpPr txBox="1"/>
            <p:nvPr/>
          </p:nvSpPr>
          <p:spPr>
            <a:xfrm>
              <a:off x="2144012" y="2349688"/>
              <a:ext cx="464829" cy="3668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dirty="0" smtClean="0">
                  <a:solidFill>
                    <a:srgbClr val="990000"/>
                  </a:solidFill>
                  <a:latin typeface="+mj-lt"/>
                </a:rPr>
                <a:t>Small</a:t>
              </a:r>
            </a:p>
            <a:p>
              <a:pPr algn="ctr">
                <a:lnSpc>
                  <a:spcPct val="80000"/>
                </a:lnSpc>
              </a:pPr>
              <a:r>
                <a:rPr lang="en-US" sz="1600" b="1" dirty="0" smtClean="0">
                  <a:solidFill>
                    <a:srgbClr val="990000"/>
                  </a:solidFill>
                  <a:latin typeface="+mj-lt"/>
                </a:rPr>
                <a:t>Cell</a:t>
              </a:r>
            </a:p>
          </p:txBody>
        </p:sp>
      </p:grpSp>
      <p:grpSp>
        <p:nvGrpSpPr>
          <p:cNvPr id="33" name="Group 136"/>
          <p:cNvGrpSpPr/>
          <p:nvPr/>
        </p:nvGrpSpPr>
        <p:grpSpPr>
          <a:xfrm>
            <a:off x="3265482" y="2365332"/>
            <a:ext cx="821002" cy="597735"/>
            <a:chOff x="3375186" y="2321860"/>
            <a:chExt cx="587533" cy="446478"/>
          </a:xfrm>
        </p:grpSpPr>
        <p:grpSp>
          <p:nvGrpSpPr>
            <p:cNvPr id="34" name="Group 132"/>
            <p:cNvGrpSpPr/>
            <p:nvPr/>
          </p:nvGrpSpPr>
          <p:grpSpPr>
            <a:xfrm>
              <a:off x="3375186" y="2321860"/>
              <a:ext cx="587533" cy="446478"/>
              <a:chOff x="3397131" y="2321860"/>
              <a:chExt cx="587533" cy="446478"/>
            </a:xfrm>
          </p:grpSpPr>
          <p:sp>
            <p:nvSpPr>
              <p:cNvPr id="123" name="Rectangle 122"/>
              <p:cNvSpPr/>
              <p:nvPr/>
            </p:nvSpPr>
            <p:spPr bwMode="auto">
              <a:xfrm>
                <a:off x="3557847" y="2434538"/>
                <a:ext cx="103078" cy="64822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35" name="Group 131"/>
              <p:cNvGrpSpPr/>
              <p:nvPr/>
            </p:nvGrpSpPr>
            <p:grpSpPr>
              <a:xfrm>
                <a:off x="3397131" y="2321860"/>
                <a:ext cx="587533" cy="446478"/>
                <a:chOff x="3397131" y="2321860"/>
                <a:chExt cx="587533" cy="446478"/>
              </a:xfrm>
            </p:grpSpPr>
            <p:grpSp>
              <p:nvGrpSpPr>
                <p:cNvPr id="36" name="Group 31"/>
                <p:cNvGrpSpPr>
                  <a:grpSpLocks/>
                </p:cNvGrpSpPr>
                <p:nvPr/>
              </p:nvGrpSpPr>
              <p:grpSpPr bwMode="auto">
                <a:xfrm>
                  <a:off x="3579888" y="2321860"/>
                  <a:ext cx="55023" cy="106995"/>
                  <a:chOff x="5127" y="3283"/>
                  <a:chExt cx="54" cy="85"/>
                </a:xfrm>
                <a:solidFill>
                  <a:srgbClr val="7030A0"/>
                </a:solidFill>
              </p:grpSpPr>
              <p:sp>
                <p:nvSpPr>
                  <p:cNvPr id="126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53" y="3323"/>
                    <a:ext cx="2" cy="45"/>
                  </a:xfrm>
                  <a:prstGeom prst="line">
                    <a:avLst/>
                  </a:prstGeom>
                  <a:grpFill/>
                  <a:ln w="12700">
                    <a:solidFill>
                      <a:srgbClr val="7030A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8" name="AutoShape 3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127" y="3283"/>
                    <a:ext cx="54" cy="63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 w="12700">
                    <a:solidFill>
                      <a:srgbClr val="7030A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1" name="TextBox 130"/>
                <p:cNvSpPr txBox="1"/>
                <p:nvPr/>
              </p:nvSpPr>
              <p:spPr>
                <a:xfrm>
                  <a:off x="3397131" y="2460561"/>
                  <a:ext cx="58753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 smtClean="0">
                      <a:solidFill>
                        <a:srgbClr val="7030A0"/>
                      </a:solidFill>
                      <a:latin typeface="+mj-lt"/>
                    </a:rPr>
                    <a:t>Relay</a:t>
                  </a:r>
                  <a:endParaRPr lang="en-US" sz="1400" dirty="0">
                    <a:solidFill>
                      <a:srgbClr val="7030A0"/>
                    </a:solidFill>
                    <a:latin typeface="+mj-lt"/>
                  </a:endParaRPr>
                </a:p>
              </p:txBody>
            </p:sp>
          </p:grpSp>
        </p:grpSp>
        <p:cxnSp>
          <p:nvCxnSpPr>
            <p:cNvPr id="136" name="Straight Connector 135"/>
            <p:cNvCxnSpPr>
              <a:stCxn id="128" idx="4"/>
              <a:endCxn id="19524" idx="2"/>
            </p:cNvCxnSpPr>
            <p:nvPr/>
          </p:nvCxnSpPr>
          <p:spPr>
            <a:xfrm>
              <a:off x="3612966" y="2321860"/>
              <a:ext cx="192919" cy="43821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161"/>
          <p:cNvGrpSpPr/>
          <p:nvPr/>
        </p:nvGrpSpPr>
        <p:grpSpPr>
          <a:xfrm>
            <a:off x="3493721" y="3144533"/>
            <a:ext cx="1212537" cy="769648"/>
            <a:chOff x="4499565" y="3218558"/>
            <a:chExt cx="1212537" cy="769648"/>
          </a:xfrm>
        </p:grpSpPr>
        <p:grpSp>
          <p:nvGrpSpPr>
            <p:cNvPr id="38" name="Group 141"/>
            <p:cNvGrpSpPr/>
            <p:nvPr/>
          </p:nvGrpSpPr>
          <p:grpSpPr>
            <a:xfrm>
              <a:off x="5235687" y="3218558"/>
              <a:ext cx="144038" cy="237685"/>
              <a:chOff x="6989724" y="2896505"/>
              <a:chExt cx="144038" cy="237685"/>
            </a:xfrm>
          </p:grpSpPr>
          <p:sp>
            <p:nvSpPr>
              <p:cNvPr id="134" name="Rectangle 133"/>
              <p:cNvSpPr/>
              <p:nvPr/>
            </p:nvSpPr>
            <p:spPr bwMode="auto">
              <a:xfrm>
                <a:off x="6989724" y="3047408"/>
                <a:ext cx="144038" cy="86782"/>
              </a:xfrm>
              <a:prstGeom prst="rect">
                <a:avLst/>
              </a:prstGeom>
              <a:solidFill>
                <a:srgbClr val="00CC00"/>
              </a:solidFill>
              <a:ln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39" name="Group 31"/>
              <p:cNvGrpSpPr>
                <a:grpSpLocks/>
              </p:cNvGrpSpPr>
              <p:nvPr/>
            </p:nvGrpSpPr>
            <p:grpSpPr bwMode="auto">
              <a:xfrm>
                <a:off x="7020922" y="2896505"/>
                <a:ext cx="76892" cy="143241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CC00"/>
                </a:solidFill>
                <a:ln w="12700">
                  <a:solidFill>
                    <a:srgbClr val="00CC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39" name="TextBox 138"/>
            <p:cNvSpPr txBox="1"/>
            <p:nvPr/>
          </p:nvSpPr>
          <p:spPr>
            <a:xfrm>
              <a:off x="5223891" y="3467560"/>
              <a:ext cx="488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00CC00"/>
                  </a:solidFill>
                  <a:latin typeface="+mj-lt"/>
                </a:rPr>
                <a:t>DAS</a:t>
              </a:r>
              <a:endParaRPr lang="en-US" sz="1400" dirty="0">
                <a:solidFill>
                  <a:srgbClr val="00CC00"/>
                </a:solidFill>
                <a:latin typeface="+mj-lt"/>
              </a:endParaRPr>
            </a:p>
          </p:txBody>
        </p:sp>
        <p:grpSp>
          <p:nvGrpSpPr>
            <p:cNvPr id="40" name="Group 142"/>
            <p:cNvGrpSpPr/>
            <p:nvPr/>
          </p:nvGrpSpPr>
          <p:grpSpPr>
            <a:xfrm>
              <a:off x="5175302" y="3750521"/>
              <a:ext cx="144038" cy="237685"/>
              <a:chOff x="6989724" y="2896505"/>
              <a:chExt cx="144038" cy="237685"/>
            </a:xfrm>
          </p:grpSpPr>
          <p:sp>
            <p:nvSpPr>
              <p:cNvPr id="144" name="Rectangle 143"/>
              <p:cNvSpPr/>
              <p:nvPr/>
            </p:nvSpPr>
            <p:spPr bwMode="auto">
              <a:xfrm>
                <a:off x="6989724" y="3047408"/>
                <a:ext cx="144038" cy="86782"/>
              </a:xfrm>
              <a:prstGeom prst="rect">
                <a:avLst/>
              </a:prstGeom>
              <a:solidFill>
                <a:srgbClr val="00CC00"/>
              </a:solidFill>
              <a:ln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1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6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CC00"/>
                </a:solidFill>
                <a:ln w="12700">
                  <a:solidFill>
                    <a:srgbClr val="00CC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2" name="Group 148"/>
            <p:cNvGrpSpPr/>
            <p:nvPr/>
          </p:nvGrpSpPr>
          <p:grpSpPr>
            <a:xfrm>
              <a:off x="4499565" y="3488853"/>
              <a:ext cx="144038" cy="237685"/>
              <a:chOff x="6989724" y="2896505"/>
              <a:chExt cx="144038" cy="237685"/>
            </a:xfrm>
          </p:grpSpPr>
          <p:sp>
            <p:nvSpPr>
              <p:cNvPr id="150" name="Rectangle 149"/>
              <p:cNvSpPr/>
              <p:nvPr/>
            </p:nvSpPr>
            <p:spPr bwMode="auto">
              <a:xfrm>
                <a:off x="6989724" y="3047408"/>
                <a:ext cx="144038" cy="86782"/>
              </a:xfrm>
              <a:prstGeom prst="rect">
                <a:avLst/>
              </a:prstGeom>
              <a:solidFill>
                <a:srgbClr val="00CC00"/>
              </a:solidFill>
              <a:ln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3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54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CC00"/>
                </a:solidFill>
                <a:ln w="12700">
                  <a:solidFill>
                    <a:srgbClr val="00CC0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57" name="Freeform 156"/>
            <p:cNvSpPr/>
            <p:nvPr/>
          </p:nvSpPr>
          <p:spPr>
            <a:xfrm>
              <a:off x="5096372" y="3456317"/>
              <a:ext cx="205998" cy="162280"/>
            </a:xfrm>
            <a:custGeom>
              <a:avLst/>
              <a:gdLst>
                <a:gd name="connsiteX0" fmla="*/ 228121 w 228121"/>
                <a:gd name="connsiteY0" fmla="*/ 0 h 168694"/>
                <a:gd name="connsiteX1" fmla="*/ 136106 w 228121"/>
                <a:gd name="connsiteY1" fmla="*/ 51758 h 168694"/>
                <a:gd name="connsiteX2" fmla="*/ 136106 w 228121"/>
                <a:gd name="connsiteY2" fmla="*/ 51758 h 168694"/>
                <a:gd name="connsiteX3" fmla="*/ 101600 w 228121"/>
                <a:gd name="connsiteY3" fmla="*/ 115019 h 168694"/>
                <a:gd name="connsiteX4" fmla="*/ 15336 w 228121"/>
                <a:gd name="connsiteY4" fmla="*/ 161026 h 168694"/>
                <a:gd name="connsiteX5" fmla="*/ 9585 w 228121"/>
                <a:gd name="connsiteY5" fmla="*/ 161026 h 16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121" h="168694">
                  <a:moveTo>
                    <a:pt x="228121" y="0"/>
                  </a:moveTo>
                  <a:lnTo>
                    <a:pt x="136106" y="51758"/>
                  </a:lnTo>
                  <a:lnTo>
                    <a:pt x="136106" y="51758"/>
                  </a:lnTo>
                  <a:cubicBezTo>
                    <a:pt x="130355" y="62302"/>
                    <a:pt x="121728" y="96808"/>
                    <a:pt x="101600" y="115019"/>
                  </a:cubicBezTo>
                  <a:cubicBezTo>
                    <a:pt x="81472" y="133230"/>
                    <a:pt x="30672" y="153358"/>
                    <a:pt x="15336" y="161026"/>
                  </a:cubicBezTo>
                  <a:cubicBezTo>
                    <a:pt x="0" y="168694"/>
                    <a:pt x="4792" y="164860"/>
                    <a:pt x="9585" y="161026"/>
                  </a:cubicBezTo>
                </a:path>
              </a:pathLst>
            </a:cu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4992364" y="3726938"/>
              <a:ext cx="169012" cy="203682"/>
            </a:xfrm>
            <a:custGeom>
              <a:avLst/>
              <a:gdLst>
                <a:gd name="connsiteX0" fmla="*/ 0 w 169012"/>
                <a:gd name="connsiteY0" fmla="*/ 0 h 203682"/>
                <a:gd name="connsiteX1" fmla="*/ 69338 w 169012"/>
                <a:gd name="connsiteY1" fmla="*/ 34670 h 203682"/>
                <a:gd name="connsiteX2" fmla="*/ 95340 w 169012"/>
                <a:gd name="connsiteY2" fmla="*/ 125676 h 203682"/>
                <a:gd name="connsiteX3" fmla="*/ 169012 w 169012"/>
                <a:gd name="connsiteY3" fmla="*/ 203682 h 20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012" h="203682">
                  <a:moveTo>
                    <a:pt x="0" y="0"/>
                  </a:moveTo>
                  <a:cubicBezTo>
                    <a:pt x="26724" y="6862"/>
                    <a:pt x="53448" y="13724"/>
                    <a:pt x="69338" y="34670"/>
                  </a:cubicBezTo>
                  <a:cubicBezTo>
                    <a:pt x="85228" y="55616"/>
                    <a:pt x="78728" y="97507"/>
                    <a:pt x="95340" y="125676"/>
                  </a:cubicBezTo>
                  <a:cubicBezTo>
                    <a:pt x="111952" y="153845"/>
                    <a:pt x="140482" y="178763"/>
                    <a:pt x="169012" y="203682"/>
                  </a:cubicBezTo>
                </a:path>
              </a:pathLst>
            </a:cu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4654339" y="3626542"/>
              <a:ext cx="225350" cy="65727"/>
            </a:xfrm>
            <a:custGeom>
              <a:avLst/>
              <a:gdLst>
                <a:gd name="connsiteX0" fmla="*/ 0 w 225350"/>
                <a:gd name="connsiteY0" fmla="*/ 65727 h 65727"/>
                <a:gd name="connsiteX1" fmla="*/ 69339 w 225350"/>
                <a:gd name="connsiteY1" fmla="*/ 5056 h 65727"/>
                <a:gd name="connsiteX2" fmla="*/ 225350 w 225350"/>
                <a:gd name="connsiteY2" fmla="*/ 35392 h 6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5350" h="65727">
                  <a:moveTo>
                    <a:pt x="0" y="65727"/>
                  </a:moveTo>
                  <a:cubicBezTo>
                    <a:pt x="15890" y="37919"/>
                    <a:pt x="31781" y="10112"/>
                    <a:pt x="69339" y="5056"/>
                  </a:cubicBezTo>
                  <a:cubicBezTo>
                    <a:pt x="106897" y="0"/>
                    <a:pt x="166123" y="17696"/>
                    <a:pt x="225350" y="35392"/>
                  </a:cubicBezTo>
                </a:path>
              </a:pathLst>
            </a:cu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173"/>
          <p:cNvGrpSpPr/>
          <p:nvPr/>
        </p:nvGrpSpPr>
        <p:grpSpPr>
          <a:xfrm>
            <a:off x="1102387" y="1931318"/>
            <a:ext cx="2174182" cy="1923406"/>
            <a:chOff x="2108231" y="2027921"/>
            <a:chExt cx="2174182" cy="1923406"/>
          </a:xfrm>
        </p:grpSpPr>
        <p:grpSp>
          <p:nvGrpSpPr>
            <p:cNvPr id="45" name="Group 156"/>
            <p:cNvGrpSpPr>
              <a:grpSpLocks/>
            </p:cNvGrpSpPr>
            <p:nvPr/>
          </p:nvGrpSpPr>
          <p:grpSpPr bwMode="auto">
            <a:xfrm>
              <a:off x="2600700" y="2034296"/>
              <a:ext cx="1118037" cy="1275187"/>
              <a:chOff x="3495880" y="2020056"/>
              <a:chExt cx="800100" cy="951744"/>
            </a:xfrm>
          </p:grpSpPr>
          <p:sp>
            <p:nvSpPr>
              <p:cNvPr id="19555" name="Line 43"/>
              <p:cNvSpPr>
                <a:spLocks noChangeShapeType="1"/>
              </p:cNvSpPr>
              <p:nvPr/>
            </p:nvSpPr>
            <p:spPr bwMode="auto">
              <a:xfrm>
                <a:off x="3495880" y="2391531"/>
                <a:ext cx="390525" cy="10160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56" name="Line 44"/>
              <p:cNvSpPr>
                <a:spLocks noChangeShapeType="1"/>
              </p:cNvSpPr>
              <p:nvPr/>
            </p:nvSpPr>
            <p:spPr bwMode="auto">
              <a:xfrm flipV="1">
                <a:off x="3946730" y="2020056"/>
                <a:ext cx="349250" cy="45085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57" name="Line 45"/>
              <p:cNvSpPr>
                <a:spLocks noChangeShapeType="1"/>
              </p:cNvSpPr>
              <p:nvPr/>
            </p:nvSpPr>
            <p:spPr bwMode="auto">
              <a:xfrm flipH="1">
                <a:off x="3558747" y="2509006"/>
                <a:ext cx="392746" cy="462794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6" name="Group 167"/>
            <p:cNvGrpSpPr/>
            <p:nvPr/>
          </p:nvGrpSpPr>
          <p:grpSpPr>
            <a:xfrm>
              <a:off x="2108231" y="2027921"/>
              <a:ext cx="2174182" cy="1923406"/>
              <a:chOff x="2108231" y="2027921"/>
              <a:chExt cx="2174182" cy="1923406"/>
            </a:xfrm>
          </p:grpSpPr>
          <p:grpSp>
            <p:nvGrpSpPr>
              <p:cNvPr id="47" name="Group 127"/>
              <p:cNvGrpSpPr>
                <a:grpSpLocks/>
              </p:cNvGrpSpPr>
              <p:nvPr/>
            </p:nvGrpSpPr>
            <p:grpSpPr bwMode="auto">
              <a:xfrm>
                <a:off x="2108231" y="2027921"/>
                <a:ext cx="1992059" cy="1923406"/>
                <a:chOff x="3186288" y="1771861"/>
                <a:chExt cx="1425575" cy="1436028"/>
              </a:xfrm>
            </p:grpSpPr>
            <p:sp>
              <p:nvSpPr>
                <p:cNvPr id="19493" name="Oval 47"/>
                <p:cNvSpPr>
                  <a:spLocks noChangeArrowheads="1"/>
                </p:cNvSpPr>
                <p:nvPr/>
              </p:nvSpPr>
              <p:spPr bwMode="auto">
                <a:xfrm rot="-1262261">
                  <a:off x="3186288" y="1771861"/>
                  <a:ext cx="1425575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94" name="Oval 47"/>
                <p:cNvSpPr>
                  <a:spLocks noChangeArrowheads="1"/>
                </p:cNvSpPr>
                <p:nvPr/>
              </p:nvSpPr>
              <p:spPr bwMode="auto">
                <a:xfrm rot="-6403564">
                  <a:off x="2905231" y="2428158"/>
                  <a:ext cx="1204832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63" name="TextBox 162"/>
              <p:cNvSpPr txBox="1"/>
              <p:nvPr/>
            </p:nvSpPr>
            <p:spPr>
              <a:xfrm>
                <a:off x="3544711" y="2231151"/>
                <a:ext cx="737702" cy="4911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dirty="0" smtClean="0">
                    <a:solidFill>
                      <a:srgbClr val="0033CC"/>
                    </a:solidFill>
                    <a:latin typeface="Calibri" pitchFamily="34" charset="0"/>
                    <a:cs typeface="Calibri" pitchFamily="34" charset="0"/>
                  </a:rPr>
                  <a:t>Coop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sz="1600" dirty="0" smtClean="0">
                    <a:solidFill>
                      <a:srgbClr val="0033CC"/>
                    </a:solidFill>
                    <a:latin typeface="Calibri" pitchFamily="34" charset="0"/>
                    <a:cs typeface="Calibri" pitchFamily="34" charset="0"/>
                  </a:rPr>
                  <a:t>MIMO</a:t>
                </a:r>
                <a:endParaRPr lang="en-US" sz="1600" dirty="0">
                  <a:solidFill>
                    <a:srgbClr val="0033CC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grpSp>
        <p:nvGrpSpPr>
          <p:cNvPr id="48" name="Group 174"/>
          <p:cNvGrpSpPr/>
          <p:nvPr/>
        </p:nvGrpSpPr>
        <p:grpSpPr>
          <a:xfrm>
            <a:off x="3176854" y="1961373"/>
            <a:ext cx="527962" cy="337924"/>
            <a:chOff x="4220080" y="3422125"/>
            <a:chExt cx="527962" cy="337924"/>
          </a:xfrm>
        </p:grpSpPr>
        <p:pic>
          <p:nvPicPr>
            <p:cNvPr id="176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7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179"/>
          <p:cNvGrpSpPr/>
          <p:nvPr/>
        </p:nvGrpSpPr>
        <p:grpSpPr>
          <a:xfrm>
            <a:off x="3021141" y="3853121"/>
            <a:ext cx="527962" cy="337924"/>
            <a:chOff x="4220080" y="3422125"/>
            <a:chExt cx="527962" cy="337924"/>
          </a:xfrm>
        </p:grpSpPr>
        <p:pic>
          <p:nvPicPr>
            <p:cNvPr id="181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2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183"/>
          <p:cNvGrpSpPr/>
          <p:nvPr/>
        </p:nvGrpSpPr>
        <p:grpSpPr>
          <a:xfrm>
            <a:off x="1931150" y="3717286"/>
            <a:ext cx="527962" cy="337924"/>
            <a:chOff x="4220080" y="3422125"/>
            <a:chExt cx="527962" cy="337924"/>
          </a:xfrm>
        </p:grpSpPr>
        <p:pic>
          <p:nvPicPr>
            <p:cNvPr id="185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6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187"/>
          <p:cNvGrpSpPr/>
          <p:nvPr/>
        </p:nvGrpSpPr>
        <p:grpSpPr>
          <a:xfrm>
            <a:off x="847784" y="3279964"/>
            <a:ext cx="527962" cy="337924"/>
            <a:chOff x="4220080" y="3422125"/>
            <a:chExt cx="527962" cy="337924"/>
          </a:xfrm>
        </p:grpSpPr>
        <p:pic>
          <p:nvPicPr>
            <p:cNvPr id="189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5521280" y="1628639"/>
            <a:ext cx="3387466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i="1" dirty="0" smtClean="0">
                <a:solidFill>
                  <a:schemeClr val="accent1"/>
                </a:solidFill>
                <a:latin typeface="+mj-lt"/>
              </a:rPr>
              <a:t>How should cellular</a:t>
            </a:r>
          </a:p>
          <a:p>
            <a:pPr>
              <a:lnSpc>
                <a:spcPct val="90000"/>
              </a:lnSpc>
            </a:pPr>
            <a:r>
              <a:rPr lang="en-US" sz="2800" i="1" dirty="0" smtClean="0">
                <a:solidFill>
                  <a:schemeClr val="accent1"/>
                </a:solidFill>
                <a:latin typeface="+mj-lt"/>
              </a:rPr>
              <a:t>systems be designed?</a:t>
            </a:r>
            <a:endParaRPr lang="en-US" sz="2800" i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5259365" y="2747758"/>
            <a:ext cx="3727880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i="1" dirty="0" smtClean="0">
                <a:solidFill>
                  <a:srgbClr val="FF0000"/>
                </a:solidFill>
                <a:latin typeface="+mj-lt"/>
              </a:rPr>
              <a:t>Will gains in practice be</a:t>
            </a:r>
          </a:p>
          <a:p>
            <a:pPr>
              <a:lnSpc>
                <a:spcPct val="90000"/>
              </a:lnSpc>
            </a:pPr>
            <a:r>
              <a:rPr lang="en-US" sz="2800" i="1" dirty="0" smtClean="0">
                <a:solidFill>
                  <a:srgbClr val="FF0000"/>
                </a:solidFill>
                <a:latin typeface="+mj-lt"/>
              </a:rPr>
              <a:t>big or incremental; in</a:t>
            </a:r>
          </a:p>
          <a:p>
            <a:pPr>
              <a:lnSpc>
                <a:spcPct val="90000"/>
              </a:lnSpc>
            </a:pPr>
            <a:r>
              <a:rPr lang="en-US" sz="2800" i="1" dirty="0" smtClean="0">
                <a:solidFill>
                  <a:srgbClr val="FF0000"/>
                </a:solidFill>
                <a:latin typeface="+mj-lt"/>
              </a:rPr>
              <a:t>capacity  or coverage?</a:t>
            </a:r>
            <a:endParaRPr lang="en-US" sz="2800" i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74" name="Group 173"/>
          <p:cNvGrpSpPr/>
          <p:nvPr/>
        </p:nvGrpSpPr>
        <p:grpSpPr>
          <a:xfrm>
            <a:off x="2347278" y="3004958"/>
            <a:ext cx="1228725" cy="565150"/>
            <a:chOff x="2560638" y="2593478"/>
            <a:chExt cx="1228725" cy="565150"/>
          </a:xfrm>
        </p:grpSpPr>
        <p:grpSp>
          <p:nvGrpSpPr>
            <p:cNvPr id="169" name="Group 153"/>
            <p:cNvGrpSpPr>
              <a:grpSpLocks/>
            </p:cNvGrpSpPr>
            <p:nvPr/>
          </p:nvGrpSpPr>
          <p:grpSpPr bwMode="auto">
            <a:xfrm>
              <a:off x="2919413" y="2593478"/>
              <a:ext cx="671512" cy="312737"/>
              <a:chOff x="4235670" y="2751894"/>
              <a:chExt cx="671497" cy="312582"/>
            </a:xfrm>
          </p:grpSpPr>
          <p:sp>
            <p:nvSpPr>
              <p:cNvPr id="170" name="Line 37"/>
              <p:cNvSpPr>
                <a:spLocks noChangeShapeType="1"/>
              </p:cNvSpPr>
              <p:nvPr/>
            </p:nvSpPr>
            <p:spPr bwMode="auto">
              <a:xfrm>
                <a:off x="4389654" y="2751894"/>
                <a:ext cx="517513" cy="30464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1" name="Line 37"/>
              <p:cNvSpPr>
                <a:spLocks noChangeShapeType="1"/>
              </p:cNvSpPr>
              <p:nvPr/>
            </p:nvSpPr>
            <p:spPr bwMode="auto">
              <a:xfrm flipH="1">
                <a:off x="4235670" y="2799495"/>
                <a:ext cx="33336" cy="19516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" name="Line 37"/>
              <p:cNvSpPr>
                <a:spLocks noChangeShapeType="1"/>
              </p:cNvSpPr>
              <p:nvPr/>
            </p:nvSpPr>
            <p:spPr bwMode="auto">
              <a:xfrm>
                <a:off x="4270594" y="2947059"/>
                <a:ext cx="560374" cy="11741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3" name="Oval 172"/>
            <p:cNvSpPr/>
            <p:nvPr/>
          </p:nvSpPr>
          <p:spPr bwMode="auto">
            <a:xfrm>
              <a:off x="2560638" y="2817315"/>
              <a:ext cx="1228725" cy="34131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88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000" dirty="0" smtClean="0"/>
              <a:t>Are small cells the solution to increase cellular system capacity?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20313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dirty="0" smtClean="0"/>
              <a:t>Yes, with reuse one and adaptive techniques (</a:t>
            </a:r>
            <a:r>
              <a:rPr lang="en-US" dirty="0" err="1" smtClean="0"/>
              <a:t>Alouini</a:t>
            </a:r>
            <a:r>
              <a:rPr lang="en-US" dirty="0" smtClean="0"/>
              <a:t>/Goldsmith 1999)</a:t>
            </a:r>
          </a:p>
        </p:txBody>
      </p:sp>
      <p:pic>
        <p:nvPicPr>
          <p:cNvPr id="2222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732" y="3129010"/>
            <a:ext cx="5790839" cy="240025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97700" y="3138617"/>
            <a:ext cx="8946300" cy="3777326"/>
            <a:chOff x="197700" y="3138617"/>
            <a:chExt cx="8946300" cy="3777326"/>
          </a:xfrm>
        </p:grpSpPr>
        <p:grpSp>
          <p:nvGrpSpPr>
            <p:cNvPr id="8" name="Group 7"/>
            <p:cNvGrpSpPr/>
            <p:nvPr/>
          </p:nvGrpSpPr>
          <p:grpSpPr>
            <a:xfrm>
              <a:off x="355084" y="3483692"/>
              <a:ext cx="2998077" cy="1816445"/>
              <a:chOff x="1911350" y="1272396"/>
              <a:chExt cx="6014347" cy="3588529"/>
            </a:xfrm>
          </p:grpSpPr>
          <p:sp>
            <p:nvSpPr>
              <p:cNvPr id="9" name="AutoShape 3"/>
              <p:cNvSpPr>
                <a:spLocks noChangeArrowheads="1"/>
              </p:cNvSpPr>
              <p:nvPr/>
            </p:nvSpPr>
            <p:spPr bwMode="auto">
              <a:xfrm>
                <a:off x="4741863" y="4076700"/>
                <a:ext cx="1230312" cy="773113"/>
              </a:xfrm>
              <a:prstGeom prst="hexagon">
                <a:avLst>
                  <a:gd name="adj" fmla="val 39777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AutoShape 4"/>
              <p:cNvSpPr>
                <a:spLocks noChangeArrowheads="1"/>
              </p:cNvSpPr>
              <p:nvPr/>
            </p:nvSpPr>
            <p:spPr bwMode="auto">
              <a:xfrm>
                <a:off x="4745038" y="3290888"/>
                <a:ext cx="1228725" cy="776287"/>
              </a:xfrm>
              <a:prstGeom prst="hexagon">
                <a:avLst>
                  <a:gd name="adj" fmla="val 3956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AutoShape 5"/>
              <p:cNvSpPr>
                <a:spLocks noChangeArrowheads="1"/>
              </p:cNvSpPr>
              <p:nvPr/>
            </p:nvSpPr>
            <p:spPr bwMode="auto">
              <a:xfrm>
                <a:off x="2897188" y="2503488"/>
                <a:ext cx="1227137" cy="776287"/>
              </a:xfrm>
              <a:prstGeom prst="hexagon">
                <a:avLst>
                  <a:gd name="adj" fmla="val 39512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AutoShape 6"/>
              <p:cNvSpPr>
                <a:spLocks noChangeArrowheads="1"/>
              </p:cNvSpPr>
              <p:nvPr/>
            </p:nvSpPr>
            <p:spPr bwMode="auto">
              <a:xfrm>
                <a:off x="1982788" y="3690938"/>
                <a:ext cx="1225550" cy="774700"/>
              </a:xfrm>
              <a:prstGeom prst="hexagon">
                <a:avLst>
                  <a:gd name="adj" fmla="val 39542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AutoShape 7"/>
              <p:cNvSpPr>
                <a:spLocks noChangeArrowheads="1"/>
              </p:cNvSpPr>
              <p:nvPr/>
            </p:nvSpPr>
            <p:spPr bwMode="auto">
              <a:xfrm>
                <a:off x="1984375" y="2897188"/>
                <a:ext cx="1225550" cy="774700"/>
              </a:xfrm>
              <a:prstGeom prst="hexagon">
                <a:avLst>
                  <a:gd name="adj" fmla="val 3954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AutoShape 8"/>
              <p:cNvSpPr>
                <a:spLocks noChangeArrowheads="1"/>
              </p:cNvSpPr>
              <p:nvPr/>
            </p:nvSpPr>
            <p:spPr bwMode="auto">
              <a:xfrm>
                <a:off x="1981200" y="2116138"/>
                <a:ext cx="1227138" cy="773112"/>
              </a:xfrm>
              <a:prstGeom prst="hexagon">
                <a:avLst>
                  <a:gd name="adj" fmla="val 39674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Oval 9"/>
              <p:cNvSpPr>
                <a:spLocks noChangeArrowheads="1"/>
              </p:cNvSpPr>
              <p:nvPr/>
            </p:nvSpPr>
            <p:spPr bwMode="auto">
              <a:xfrm>
                <a:off x="2571750" y="2476500"/>
                <a:ext cx="42863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Oval 10"/>
              <p:cNvSpPr>
                <a:spLocks noChangeArrowheads="1"/>
              </p:cNvSpPr>
              <p:nvPr/>
            </p:nvSpPr>
            <p:spPr bwMode="auto">
              <a:xfrm>
                <a:off x="2576513" y="3259138"/>
                <a:ext cx="39687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Oval 11"/>
              <p:cNvSpPr>
                <a:spLocks noChangeArrowheads="1"/>
              </p:cNvSpPr>
              <p:nvPr/>
            </p:nvSpPr>
            <p:spPr bwMode="auto">
              <a:xfrm>
                <a:off x="2573338" y="4051300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Oval 12"/>
              <p:cNvSpPr>
                <a:spLocks noChangeArrowheads="1"/>
              </p:cNvSpPr>
              <p:nvPr/>
            </p:nvSpPr>
            <p:spPr bwMode="auto">
              <a:xfrm>
                <a:off x="3490913" y="2865438"/>
                <a:ext cx="42862" cy="49212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AutoShape 13"/>
              <p:cNvSpPr>
                <a:spLocks noChangeArrowheads="1"/>
              </p:cNvSpPr>
              <p:nvPr/>
            </p:nvSpPr>
            <p:spPr bwMode="auto">
              <a:xfrm>
                <a:off x="2905125" y="1722438"/>
                <a:ext cx="1228725" cy="777875"/>
              </a:xfrm>
              <a:prstGeom prst="hexagon">
                <a:avLst>
                  <a:gd name="adj" fmla="val 3948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AutoShape 14"/>
              <p:cNvSpPr>
                <a:spLocks noChangeArrowheads="1"/>
              </p:cNvSpPr>
              <p:nvPr/>
            </p:nvSpPr>
            <p:spPr bwMode="auto">
              <a:xfrm>
                <a:off x="3829050" y="2119313"/>
                <a:ext cx="1227138" cy="774700"/>
              </a:xfrm>
              <a:prstGeom prst="hexagon">
                <a:avLst>
                  <a:gd name="adj" fmla="val 3959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AutoShape 15"/>
              <p:cNvSpPr>
                <a:spLocks noChangeArrowheads="1"/>
              </p:cNvSpPr>
              <p:nvPr/>
            </p:nvSpPr>
            <p:spPr bwMode="auto">
              <a:xfrm>
                <a:off x="4746625" y="1722438"/>
                <a:ext cx="1228725" cy="777875"/>
              </a:xfrm>
              <a:prstGeom prst="hexagon">
                <a:avLst>
                  <a:gd name="adj" fmla="val 3948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Oval 16"/>
              <p:cNvSpPr>
                <a:spLocks noChangeArrowheads="1"/>
              </p:cNvSpPr>
              <p:nvPr/>
            </p:nvSpPr>
            <p:spPr bwMode="auto">
              <a:xfrm>
                <a:off x="5340350" y="2084388"/>
                <a:ext cx="38100" cy="49212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Oval 17"/>
              <p:cNvSpPr>
                <a:spLocks noChangeArrowheads="1"/>
              </p:cNvSpPr>
              <p:nvPr/>
            </p:nvSpPr>
            <p:spPr bwMode="auto">
              <a:xfrm>
                <a:off x="3498850" y="2084388"/>
                <a:ext cx="39688" cy="49212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Oval 18"/>
              <p:cNvSpPr>
                <a:spLocks noChangeArrowheads="1"/>
              </p:cNvSpPr>
              <p:nvPr/>
            </p:nvSpPr>
            <p:spPr bwMode="auto">
              <a:xfrm>
                <a:off x="4422775" y="2481263"/>
                <a:ext cx="39688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AutoShape 19"/>
              <p:cNvSpPr>
                <a:spLocks noChangeArrowheads="1"/>
              </p:cNvSpPr>
              <p:nvPr/>
            </p:nvSpPr>
            <p:spPr bwMode="auto">
              <a:xfrm>
                <a:off x="2901950" y="3302000"/>
                <a:ext cx="1228725" cy="773113"/>
              </a:xfrm>
              <a:prstGeom prst="hexagon">
                <a:avLst>
                  <a:gd name="adj" fmla="val 39726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AutoShape 20"/>
              <p:cNvSpPr>
                <a:spLocks noChangeArrowheads="1"/>
              </p:cNvSpPr>
              <p:nvPr/>
            </p:nvSpPr>
            <p:spPr bwMode="auto">
              <a:xfrm>
                <a:off x="3829050" y="3686175"/>
                <a:ext cx="1227138" cy="776288"/>
              </a:xfrm>
              <a:prstGeom prst="hexagon">
                <a:avLst>
                  <a:gd name="adj" fmla="val 39512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Oval 21"/>
              <p:cNvSpPr>
                <a:spLocks noChangeArrowheads="1"/>
              </p:cNvSpPr>
              <p:nvPr/>
            </p:nvSpPr>
            <p:spPr bwMode="auto">
              <a:xfrm>
                <a:off x="3495675" y="3662363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Oval 22"/>
              <p:cNvSpPr>
                <a:spLocks noChangeArrowheads="1"/>
              </p:cNvSpPr>
              <p:nvPr/>
            </p:nvSpPr>
            <p:spPr bwMode="auto">
              <a:xfrm>
                <a:off x="5338763" y="3654425"/>
                <a:ext cx="39687" cy="4921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AutoShape 23"/>
              <p:cNvSpPr>
                <a:spLocks noChangeArrowheads="1"/>
              </p:cNvSpPr>
              <p:nvPr/>
            </p:nvSpPr>
            <p:spPr bwMode="auto">
              <a:xfrm>
                <a:off x="2901950" y="4083050"/>
                <a:ext cx="1228725" cy="777875"/>
              </a:xfrm>
              <a:prstGeom prst="hexagon">
                <a:avLst>
                  <a:gd name="adj" fmla="val 3948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Oval 24"/>
              <p:cNvSpPr>
                <a:spLocks noChangeArrowheads="1"/>
              </p:cNvSpPr>
              <p:nvPr/>
            </p:nvSpPr>
            <p:spPr bwMode="auto">
              <a:xfrm>
                <a:off x="3495675" y="4448175"/>
                <a:ext cx="41275" cy="4921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Oval 25"/>
              <p:cNvSpPr>
                <a:spLocks noChangeArrowheads="1"/>
              </p:cNvSpPr>
              <p:nvPr/>
            </p:nvSpPr>
            <p:spPr bwMode="auto">
              <a:xfrm>
                <a:off x="4422775" y="4049713"/>
                <a:ext cx="39688" cy="49212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Oval 26"/>
              <p:cNvSpPr>
                <a:spLocks noChangeArrowheads="1"/>
              </p:cNvSpPr>
              <p:nvPr/>
            </p:nvSpPr>
            <p:spPr bwMode="auto">
              <a:xfrm>
                <a:off x="5335588" y="4438650"/>
                <a:ext cx="39687" cy="4921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AutoShape 27"/>
              <p:cNvSpPr>
                <a:spLocks noChangeArrowheads="1"/>
              </p:cNvSpPr>
              <p:nvPr/>
            </p:nvSpPr>
            <p:spPr bwMode="auto">
              <a:xfrm>
                <a:off x="3824288" y="2897188"/>
                <a:ext cx="1225550" cy="776287"/>
              </a:xfrm>
              <a:prstGeom prst="hexagon">
                <a:avLst>
                  <a:gd name="adj" fmla="val 39461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AutoShape 28"/>
              <p:cNvSpPr>
                <a:spLocks noChangeArrowheads="1"/>
              </p:cNvSpPr>
              <p:nvPr/>
            </p:nvSpPr>
            <p:spPr bwMode="auto">
              <a:xfrm>
                <a:off x="4746625" y="2505075"/>
                <a:ext cx="1228725" cy="774700"/>
              </a:xfrm>
              <a:prstGeom prst="hexagon">
                <a:avLst>
                  <a:gd name="adj" fmla="val 39644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4416425" y="3260725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Oval 30"/>
              <p:cNvSpPr>
                <a:spLocks noChangeArrowheads="1"/>
              </p:cNvSpPr>
              <p:nvPr/>
            </p:nvSpPr>
            <p:spPr bwMode="auto">
              <a:xfrm>
                <a:off x="5340350" y="2867025"/>
                <a:ext cx="38100" cy="4921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AutoShape 31"/>
              <p:cNvSpPr>
                <a:spLocks noChangeArrowheads="1"/>
              </p:cNvSpPr>
              <p:nvPr/>
            </p:nvSpPr>
            <p:spPr bwMode="auto">
              <a:xfrm>
                <a:off x="5667375" y="3687763"/>
                <a:ext cx="1227138" cy="774700"/>
              </a:xfrm>
              <a:prstGeom prst="hexagon">
                <a:avLst>
                  <a:gd name="adj" fmla="val 39593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AutoShape 32"/>
              <p:cNvSpPr>
                <a:spLocks noChangeArrowheads="1"/>
              </p:cNvSpPr>
              <p:nvPr/>
            </p:nvSpPr>
            <p:spPr bwMode="auto">
              <a:xfrm>
                <a:off x="5662613" y="2905125"/>
                <a:ext cx="1227137" cy="776288"/>
              </a:xfrm>
              <a:prstGeom prst="hexagon">
                <a:avLst>
                  <a:gd name="adj" fmla="val 39512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Oval 33"/>
              <p:cNvSpPr>
                <a:spLocks noChangeArrowheads="1"/>
              </p:cNvSpPr>
              <p:nvPr/>
            </p:nvSpPr>
            <p:spPr bwMode="auto">
              <a:xfrm>
                <a:off x="6256338" y="3267075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0" name="Group 34"/>
              <p:cNvGrpSpPr>
                <a:grpSpLocks/>
              </p:cNvGrpSpPr>
              <p:nvPr/>
            </p:nvGrpSpPr>
            <p:grpSpPr bwMode="auto">
              <a:xfrm>
                <a:off x="5634038" y="2119313"/>
                <a:ext cx="1227137" cy="774700"/>
                <a:chOff x="3549" y="1335"/>
                <a:chExt cx="773" cy="488"/>
              </a:xfrm>
            </p:grpSpPr>
            <p:sp>
              <p:nvSpPr>
                <p:cNvPr id="61" name="AutoShape 35"/>
                <p:cNvSpPr>
                  <a:spLocks noChangeArrowheads="1"/>
                </p:cNvSpPr>
                <p:nvPr/>
              </p:nvSpPr>
              <p:spPr bwMode="auto">
                <a:xfrm>
                  <a:off x="3549" y="1335"/>
                  <a:ext cx="773" cy="488"/>
                </a:xfrm>
                <a:prstGeom prst="hexagon">
                  <a:avLst>
                    <a:gd name="adj" fmla="val 39593"/>
                    <a:gd name="vf" fmla="val 115470"/>
                  </a:avLst>
                </a:prstGeom>
                <a:solidFill>
                  <a:srgbClr val="330099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" name="Oval 36"/>
                <p:cNvSpPr>
                  <a:spLocks noChangeArrowheads="1"/>
                </p:cNvSpPr>
                <p:nvPr/>
              </p:nvSpPr>
              <p:spPr bwMode="auto">
                <a:xfrm>
                  <a:off x="3923" y="1563"/>
                  <a:ext cx="26" cy="32"/>
                </a:xfrm>
                <a:prstGeom prst="ellipse">
                  <a:avLst/>
                </a:prstGeom>
                <a:solidFill>
                  <a:schemeClr val="tx1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1" name="Oval 37"/>
              <p:cNvSpPr>
                <a:spLocks noChangeArrowheads="1"/>
              </p:cNvSpPr>
              <p:nvPr/>
            </p:nvSpPr>
            <p:spPr bwMode="auto">
              <a:xfrm>
                <a:off x="6259513" y="4049713"/>
                <a:ext cx="41275" cy="50800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aphicFrame>
            <p:nvGraphicFramePr>
              <p:cNvPr id="43" name="Object 3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77913553"/>
                  </p:ext>
                </p:extLst>
              </p:nvPr>
            </p:nvGraphicFramePr>
            <p:xfrm>
              <a:off x="4221163" y="2986088"/>
              <a:ext cx="503237" cy="1238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8310" name="CorelDRAW 6.0" r:id="rId4" imgW="2587320" imgH="699840" progId="CorelDRAW.Graphic.6">
                      <p:embed/>
                    </p:oleObj>
                  </mc:Choice>
                  <mc:Fallback>
                    <p:oleObj name="CorelDRAW 6.0" r:id="rId4" imgW="2587320" imgH="699840" progId="CorelDRAW.Graphic.6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21163" y="2986088"/>
                            <a:ext cx="503237" cy="1238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4" name="Line 40"/>
              <p:cNvSpPr>
                <a:spLocks noChangeShapeType="1"/>
              </p:cNvSpPr>
              <p:nvPr/>
            </p:nvSpPr>
            <p:spPr bwMode="auto">
              <a:xfrm>
                <a:off x="3706813" y="3068638"/>
                <a:ext cx="0" cy="10953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Line 41"/>
              <p:cNvSpPr>
                <a:spLocks noChangeShapeType="1"/>
              </p:cNvSpPr>
              <p:nvPr/>
            </p:nvSpPr>
            <p:spPr bwMode="auto">
              <a:xfrm>
                <a:off x="4679950" y="2941638"/>
                <a:ext cx="0" cy="106362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6" name="Group 42"/>
              <p:cNvGrpSpPr>
                <a:grpSpLocks/>
              </p:cNvGrpSpPr>
              <p:nvPr/>
            </p:nvGrpSpPr>
            <p:grpSpPr bwMode="auto">
              <a:xfrm>
                <a:off x="4273550" y="3462338"/>
                <a:ext cx="503238" cy="192087"/>
                <a:chOff x="2692" y="2181"/>
                <a:chExt cx="317" cy="121"/>
              </a:xfrm>
            </p:grpSpPr>
            <p:graphicFrame>
              <p:nvGraphicFramePr>
                <p:cNvPr id="59" name="Object 43"/>
                <p:cNvGraphicFramePr>
                  <a:graphicFrameLocks/>
                </p:cNvGraphicFramePr>
                <p:nvPr/>
              </p:nvGraphicFramePr>
              <p:xfrm>
                <a:off x="2692" y="2224"/>
                <a:ext cx="317" cy="7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8311" name="CorelDRAW 6.0" r:id="rId6" imgW="2587320" imgH="699840" progId="CorelDRAW.Graphic.6">
                        <p:embed/>
                      </p:oleObj>
                    </mc:Choice>
                    <mc:Fallback>
                      <p:oleObj name="CorelDRAW 6.0" r:id="rId6" imgW="2587320" imgH="699840" progId="CorelDRAW.Graphic.6">
                        <p:embed/>
                        <p:pic>
                          <p:nvPicPr>
                            <p:cNvPr id="0" name=""/>
                            <p:cNvPicPr>
                              <a:picLocks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692" y="2224"/>
                              <a:ext cx="317" cy="7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60" name="Line 44"/>
                <p:cNvSpPr>
                  <a:spLocks noChangeShapeType="1"/>
                </p:cNvSpPr>
                <p:nvPr/>
              </p:nvSpPr>
              <p:spPr bwMode="auto">
                <a:xfrm>
                  <a:off x="2975" y="2181"/>
                  <a:ext cx="0" cy="69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47" name="Group 45"/>
              <p:cNvGrpSpPr>
                <a:grpSpLocks/>
              </p:cNvGrpSpPr>
              <p:nvPr/>
            </p:nvGrpSpPr>
            <p:grpSpPr bwMode="auto">
              <a:xfrm>
                <a:off x="5672138" y="3436938"/>
                <a:ext cx="503237" cy="169862"/>
                <a:chOff x="3573" y="2165"/>
                <a:chExt cx="317" cy="107"/>
              </a:xfrm>
            </p:grpSpPr>
            <p:graphicFrame>
              <p:nvGraphicFramePr>
                <p:cNvPr id="57" name="Object 46"/>
                <p:cNvGraphicFramePr>
                  <a:graphicFrameLocks/>
                </p:cNvGraphicFramePr>
                <p:nvPr/>
              </p:nvGraphicFramePr>
              <p:xfrm>
                <a:off x="3573" y="2193"/>
                <a:ext cx="317" cy="7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8312" name="CorelDRAW 6.0" r:id="rId7" imgW="2587320" imgH="699840" progId="CorelDRAW.Graphic.6">
                        <p:embed/>
                      </p:oleObj>
                    </mc:Choice>
                    <mc:Fallback>
                      <p:oleObj name="CorelDRAW 6.0" r:id="rId7" imgW="2587320" imgH="699840" progId="CorelDRAW.Graphic.6">
                        <p:embed/>
                        <p:pic>
                          <p:nvPicPr>
                            <p:cNvPr id="0" name=""/>
                            <p:cNvPicPr>
                              <a:picLocks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73" y="2193"/>
                              <a:ext cx="317" cy="7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8" name="Line 47"/>
                <p:cNvSpPr>
                  <a:spLocks noChangeShapeType="1"/>
                </p:cNvSpPr>
                <p:nvPr/>
              </p:nvSpPr>
              <p:spPr bwMode="auto">
                <a:xfrm>
                  <a:off x="3856" y="2165"/>
                  <a:ext cx="0" cy="69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8" name="Line 48"/>
              <p:cNvSpPr>
                <a:spLocks noChangeShapeType="1"/>
              </p:cNvSpPr>
              <p:nvPr/>
            </p:nvSpPr>
            <p:spPr bwMode="auto">
              <a:xfrm>
                <a:off x="1911350" y="3546475"/>
                <a:ext cx="109538" cy="1349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49"/>
              <p:cNvSpPr>
                <a:spLocks/>
              </p:cNvSpPr>
              <p:nvPr/>
            </p:nvSpPr>
            <p:spPr bwMode="auto">
              <a:xfrm>
                <a:off x="3502025" y="2946400"/>
                <a:ext cx="200025" cy="96838"/>
              </a:xfrm>
              <a:custGeom>
                <a:avLst/>
                <a:gdLst>
                  <a:gd name="T0" fmla="*/ 0 w 126"/>
                  <a:gd name="T1" fmla="*/ 0 h 61"/>
                  <a:gd name="T2" fmla="*/ 2147483647 w 126"/>
                  <a:gd name="T3" fmla="*/ 0 h 61"/>
                  <a:gd name="T4" fmla="*/ 2147483647 w 126"/>
                  <a:gd name="T5" fmla="*/ 2147483647 h 61"/>
                  <a:gd name="T6" fmla="*/ 2147483647 w 126"/>
                  <a:gd name="T7" fmla="*/ 2147483647 h 61"/>
                  <a:gd name="T8" fmla="*/ 2147483647 w 126"/>
                  <a:gd name="T9" fmla="*/ 2147483647 h 61"/>
                  <a:gd name="T10" fmla="*/ 2147483647 w 126"/>
                  <a:gd name="T11" fmla="*/ 2147483647 h 61"/>
                  <a:gd name="T12" fmla="*/ 2147483647 w 126"/>
                  <a:gd name="T13" fmla="*/ 2147483647 h 61"/>
                  <a:gd name="T14" fmla="*/ 2147483647 w 126"/>
                  <a:gd name="T15" fmla="*/ 2147483647 h 61"/>
                  <a:gd name="T16" fmla="*/ 2147483647 w 126"/>
                  <a:gd name="T17" fmla="*/ 2147483647 h 61"/>
                  <a:gd name="T18" fmla="*/ 2147483647 w 126"/>
                  <a:gd name="T19" fmla="*/ 2147483647 h 61"/>
                  <a:gd name="T20" fmla="*/ 2147483647 w 126"/>
                  <a:gd name="T21" fmla="*/ 2147483647 h 61"/>
                  <a:gd name="T22" fmla="*/ 2147483647 w 126"/>
                  <a:gd name="T23" fmla="*/ 2147483647 h 61"/>
                  <a:gd name="T24" fmla="*/ 2147483647 w 126"/>
                  <a:gd name="T25" fmla="*/ 2147483647 h 61"/>
                  <a:gd name="T26" fmla="*/ 2147483647 w 126"/>
                  <a:gd name="T27" fmla="*/ 2147483647 h 61"/>
                  <a:gd name="T28" fmla="*/ 2147483647 w 126"/>
                  <a:gd name="T29" fmla="*/ 2147483647 h 61"/>
                  <a:gd name="T30" fmla="*/ 2147483647 w 126"/>
                  <a:gd name="T31" fmla="*/ 2147483647 h 61"/>
                  <a:gd name="T32" fmla="*/ 2147483647 w 126"/>
                  <a:gd name="T33" fmla="*/ 2147483647 h 61"/>
                  <a:gd name="T34" fmla="*/ 2147483647 w 126"/>
                  <a:gd name="T35" fmla="*/ 2147483647 h 61"/>
                  <a:gd name="T36" fmla="*/ 2147483647 w 126"/>
                  <a:gd name="T37" fmla="*/ 2147483647 h 61"/>
                  <a:gd name="T38" fmla="*/ 2147483647 w 126"/>
                  <a:gd name="T39" fmla="*/ 2147483647 h 61"/>
                  <a:gd name="T40" fmla="*/ 2147483647 w 126"/>
                  <a:gd name="T41" fmla="*/ 2147483647 h 61"/>
                  <a:gd name="T42" fmla="*/ 2147483647 w 126"/>
                  <a:gd name="T43" fmla="*/ 2147483647 h 61"/>
                  <a:gd name="T44" fmla="*/ 2147483647 w 126"/>
                  <a:gd name="T45" fmla="*/ 2147483647 h 61"/>
                  <a:gd name="T46" fmla="*/ 2147483647 w 126"/>
                  <a:gd name="T47" fmla="*/ 2147483647 h 61"/>
                  <a:gd name="T48" fmla="*/ 2147483647 w 126"/>
                  <a:gd name="T49" fmla="*/ 2147483647 h 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26"/>
                  <a:gd name="T76" fmla="*/ 0 h 61"/>
                  <a:gd name="T77" fmla="*/ 126 w 126"/>
                  <a:gd name="T78" fmla="*/ 61 h 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26" h="61">
                    <a:moveTo>
                      <a:pt x="0" y="0"/>
                    </a:moveTo>
                    <a:lnTo>
                      <a:pt x="6" y="0"/>
                    </a:lnTo>
                    <a:lnTo>
                      <a:pt x="11" y="2"/>
                    </a:lnTo>
                    <a:lnTo>
                      <a:pt x="16" y="2"/>
                    </a:lnTo>
                    <a:lnTo>
                      <a:pt x="16" y="10"/>
                    </a:lnTo>
                    <a:lnTo>
                      <a:pt x="21" y="7"/>
                    </a:lnTo>
                    <a:lnTo>
                      <a:pt x="26" y="5"/>
                    </a:lnTo>
                    <a:lnTo>
                      <a:pt x="30" y="12"/>
                    </a:lnTo>
                    <a:lnTo>
                      <a:pt x="31" y="20"/>
                    </a:lnTo>
                    <a:lnTo>
                      <a:pt x="36" y="22"/>
                    </a:lnTo>
                    <a:lnTo>
                      <a:pt x="41" y="20"/>
                    </a:lnTo>
                    <a:lnTo>
                      <a:pt x="43" y="27"/>
                    </a:lnTo>
                    <a:lnTo>
                      <a:pt x="48" y="25"/>
                    </a:lnTo>
                    <a:lnTo>
                      <a:pt x="58" y="20"/>
                    </a:lnTo>
                    <a:lnTo>
                      <a:pt x="61" y="27"/>
                    </a:lnTo>
                    <a:lnTo>
                      <a:pt x="63" y="35"/>
                    </a:lnTo>
                    <a:lnTo>
                      <a:pt x="70" y="32"/>
                    </a:lnTo>
                    <a:lnTo>
                      <a:pt x="75" y="30"/>
                    </a:lnTo>
                    <a:lnTo>
                      <a:pt x="78" y="37"/>
                    </a:lnTo>
                    <a:lnTo>
                      <a:pt x="85" y="42"/>
                    </a:lnTo>
                    <a:lnTo>
                      <a:pt x="95" y="40"/>
                    </a:lnTo>
                    <a:lnTo>
                      <a:pt x="98" y="47"/>
                    </a:lnTo>
                    <a:lnTo>
                      <a:pt x="105" y="52"/>
                    </a:lnTo>
                    <a:lnTo>
                      <a:pt x="111" y="52"/>
                    </a:lnTo>
                    <a:lnTo>
                      <a:pt x="125" y="6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50"/>
              <p:cNvSpPr>
                <a:spLocks/>
              </p:cNvSpPr>
              <p:nvPr/>
            </p:nvSpPr>
            <p:spPr bwMode="auto">
              <a:xfrm>
                <a:off x="4460875" y="3324225"/>
                <a:ext cx="241300" cy="123825"/>
              </a:xfrm>
              <a:custGeom>
                <a:avLst/>
                <a:gdLst>
                  <a:gd name="T0" fmla="*/ 0 w 152"/>
                  <a:gd name="T1" fmla="*/ 0 h 78"/>
                  <a:gd name="T2" fmla="*/ 2147483647 w 152"/>
                  <a:gd name="T3" fmla="*/ 2147483647 h 78"/>
                  <a:gd name="T4" fmla="*/ 2147483647 w 152"/>
                  <a:gd name="T5" fmla="*/ 2147483647 h 78"/>
                  <a:gd name="T6" fmla="*/ 2147483647 w 152"/>
                  <a:gd name="T7" fmla="*/ 2147483647 h 78"/>
                  <a:gd name="T8" fmla="*/ 2147483647 w 152"/>
                  <a:gd name="T9" fmla="*/ 2147483647 h 78"/>
                  <a:gd name="T10" fmla="*/ 2147483647 w 152"/>
                  <a:gd name="T11" fmla="*/ 2147483647 h 78"/>
                  <a:gd name="T12" fmla="*/ 2147483647 w 152"/>
                  <a:gd name="T13" fmla="*/ 2147483647 h 78"/>
                  <a:gd name="T14" fmla="*/ 2147483647 w 152"/>
                  <a:gd name="T15" fmla="*/ 2147483647 h 78"/>
                  <a:gd name="T16" fmla="*/ 2147483647 w 152"/>
                  <a:gd name="T17" fmla="*/ 2147483647 h 78"/>
                  <a:gd name="T18" fmla="*/ 2147483647 w 152"/>
                  <a:gd name="T19" fmla="*/ 2147483647 h 78"/>
                  <a:gd name="T20" fmla="*/ 2147483647 w 152"/>
                  <a:gd name="T21" fmla="*/ 2147483647 h 78"/>
                  <a:gd name="T22" fmla="*/ 2147483647 w 152"/>
                  <a:gd name="T23" fmla="*/ 2147483647 h 78"/>
                  <a:gd name="T24" fmla="*/ 2147483647 w 152"/>
                  <a:gd name="T25" fmla="*/ 2147483647 h 78"/>
                  <a:gd name="T26" fmla="*/ 2147483647 w 152"/>
                  <a:gd name="T27" fmla="*/ 2147483647 h 78"/>
                  <a:gd name="T28" fmla="*/ 2147483647 w 152"/>
                  <a:gd name="T29" fmla="*/ 2147483647 h 78"/>
                  <a:gd name="T30" fmla="*/ 2147483647 w 152"/>
                  <a:gd name="T31" fmla="*/ 2147483647 h 78"/>
                  <a:gd name="T32" fmla="*/ 2147483647 w 152"/>
                  <a:gd name="T33" fmla="*/ 2147483647 h 78"/>
                  <a:gd name="T34" fmla="*/ 2147483647 w 152"/>
                  <a:gd name="T35" fmla="*/ 2147483647 h 78"/>
                  <a:gd name="T36" fmla="*/ 2147483647 w 152"/>
                  <a:gd name="T37" fmla="*/ 2147483647 h 78"/>
                  <a:gd name="T38" fmla="*/ 2147483647 w 152"/>
                  <a:gd name="T39" fmla="*/ 2147483647 h 78"/>
                  <a:gd name="T40" fmla="*/ 2147483647 w 152"/>
                  <a:gd name="T41" fmla="*/ 2147483647 h 78"/>
                  <a:gd name="T42" fmla="*/ 2147483647 w 152"/>
                  <a:gd name="T43" fmla="*/ 2147483647 h 78"/>
                  <a:gd name="T44" fmla="*/ 2147483647 w 152"/>
                  <a:gd name="T45" fmla="*/ 2147483647 h 78"/>
                  <a:gd name="T46" fmla="*/ 2147483647 w 152"/>
                  <a:gd name="T47" fmla="*/ 2147483647 h 78"/>
                  <a:gd name="T48" fmla="*/ 2147483647 w 152"/>
                  <a:gd name="T49" fmla="*/ 2147483647 h 7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2"/>
                  <a:gd name="T76" fmla="*/ 0 h 78"/>
                  <a:gd name="T77" fmla="*/ 152 w 152"/>
                  <a:gd name="T78" fmla="*/ 78 h 7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2" h="78">
                    <a:moveTo>
                      <a:pt x="0" y="0"/>
                    </a:moveTo>
                    <a:lnTo>
                      <a:pt x="8" y="1"/>
                    </a:lnTo>
                    <a:lnTo>
                      <a:pt x="14" y="4"/>
                    </a:lnTo>
                    <a:lnTo>
                      <a:pt x="21" y="5"/>
                    </a:lnTo>
                    <a:lnTo>
                      <a:pt x="20" y="11"/>
                    </a:lnTo>
                    <a:lnTo>
                      <a:pt x="26" y="10"/>
                    </a:lnTo>
                    <a:lnTo>
                      <a:pt x="33" y="9"/>
                    </a:lnTo>
                    <a:lnTo>
                      <a:pt x="36" y="16"/>
                    </a:lnTo>
                    <a:lnTo>
                      <a:pt x="37" y="23"/>
                    </a:lnTo>
                    <a:lnTo>
                      <a:pt x="43" y="27"/>
                    </a:lnTo>
                    <a:lnTo>
                      <a:pt x="50" y="25"/>
                    </a:lnTo>
                    <a:lnTo>
                      <a:pt x="51" y="32"/>
                    </a:lnTo>
                    <a:lnTo>
                      <a:pt x="58" y="31"/>
                    </a:lnTo>
                    <a:lnTo>
                      <a:pt x="71" y="28"/>
                    </a:lnTo>
                    <a:lnTo>
                      <a:pt x="74" y="36"/>
                    </a:lnTo>
                    <a:lnTo>
                      <a:pt x="75" y="43"/>
                    </a:lnTo>
                    <a:lnTo>
                      <a:pt x="84" y="42"/>
                    </a:lnTo>
                    <a:lnTo>
                      <a:pt x="91" y="40"/>
                    </a:lnTo>
                    <a:lnTo>
                      <a:pt x="94" y="48"/>
                    </a:lnTo>
                    <a:lnTo>
                      <a:pt x="102" y="53"/>
                    </a:lnTo>
                    <a:lnTo>
                      <a:pt x="115" y="53"/>
                    </a:lnTo>
                    <a:lnTo>
                      <a:pt x="118" y="60"/>
                    </a:lnTo>
                    <a:lnTo>
                      <a:pt x="126" y="66"/>
                    </a:lnTo>
                    <a:lnTo>
                      <a:pt x="134" y="67"/>
                    </a:lnTo>
                    <a:lnTo>
                      <a:pt x="151" y="77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51"/>
              <p:cNvSpPr>
                <a:spLocks/>
              </p:cNvSpPr>
              <p:nvPr/>
            </p:nvSpPr>
            <p:spPr bwMode="auto">
              <a:xfrm>
                <a:off x="4473575" y="2967038"/>
                <a:ext cx="214313" cy="287337"/>
              </a:xfrm>
              <a:custGeom>
                <a:avLst/>
                <a:gdLst>
                  <a:gd name="T0" fmla="*/ 2147483647 w 135"/>
                  <a:gd name="T1" fmla="*/ 0 h 181"/>
                  <a:gd name="T2" fmla="*/ 2147483647 w 135"/>
                  <a:gd name="T3" fmla="*/ 2147483647 h 181"/>
                  <a:gd name="T4" fmla="*/ 2147483647 w 135"/>
                  <a:gd name="T5" fmla="*/ 2147483647 h 181"/>
                  <a:gd name="T6" fmla="*/ 2147483647 w 135"/>
                  <a:gd name="T7" fmla="*/ 2147483647 h 181"/>
                  <a:gd name="T8" fmla="*/ 2147483647 w 135"/>
                  <a:gd name="T9" fmla="*/ 2147483647 h 181"/>
                  <a:gd name="T10" fmla="*/ 2147483647 w 135"/>
                  <a:gd name="T11" fmla="*/ 2147483647 h 181"/>
                  <a:gd name="T12" fmla="*/ 2147483647 w 135"/>
                  <a:gd name="T13" fmla="*/ 2147483647 h 181"/>
                  <a:gd name="T14" fmla="*/ 2147483647 w 135"/>
                  <a:gd name="T15" fmla="*/ 2147483647 h 181"/>
                  <a:gd name="T16" fmla="*/ 2147483647 w 135"/>
                  <a:gd name="T17" fmla="*/ 2147483647 h 181"/>
                  <a:gd name="T18" fmla="*/ 2147483647 w 135"/>
                  <a:gd name="T19" fmla="*/ 2147483647 h 181"/>
                  <a:gd name="T20" fmla="*/ 2147483647 w 135"/>
                  <a:gd name="T21" fmla="*/ 2147483647 h 181"/>
                  <a:gd name="T22" fmla="*/ 2147483647 w 135"/>
                  <a:gd name="T23" fmla="*/ 2147483647 h 181"/>
                  <a:gd name="T24" fmla="*/ 2147483647 w 135"/>
                  <a:gd name="T25" fmla="*/ 2147483647 h 181"/>
                  <a:gd name="T26" fmla="*/ 2147483647 w 135"/>
                  <a:gd name="T27" fmla="*/ 2147483647 h 181"/>
                  <a:gd name="T28" fmla="*/ 2147483647 w 135"/>
                  <a:gd name="T29" fmla="*/ 2147483647 h 181"/>
                  <a:gd name="T30" fmla="*/ 2147483647 w 135"/>
                  <a:gd name="T31" fmla="*/ 2147483647 h 181"/>
                  <a:gd name="T32" fmla="*/ 2147483647 w 135"/>
                  <a:gd name="T33" fmla="*/ 2147483647 h 181"/>
                  <a:gd name="T34" fmla="*/ 2147483647 w 135"/>
                  <a:gd name="T35" fmla="*/ 2147483647 h 181"/>
                  <a:gd name="T36" fmla="*/ 0 w 135"/>
                  <a:gd name="T37" fmla="*/ 2147483647 h 18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5"/>
                  <a:gd name="T58" fmla="*/ 0 h 181"/>
                  <a:gd name="T59" fmla="*/ 135 w 135"/>
                  <a:gd name="T60" fmla="*/ 181 h 18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5" h="181">
                    <a:moveTo>
                      <a:pt x="129" y="0"/>
                    </a:moveTo>
                    <a:lnTo>
                      <a:pt x="134" y="17"/>
                    </a:lnTo>
                    <a:lnTo>
                      <a:pt x="129" y="30"/>
                    </a:lnTo>
                    <a:lnTo>
                      <a:pt x="110" y="30"/>
                    </a:lnTo>
                    <a:lnTo>
                      <a:pt x="97" y="30"/>
                    </a:lnTo>
                    <a:lnTo>
                      <a:pt x="97" y="42"/>
                    </a:lnTo>
                    <a:lnTo>
                      <a:pt x="101" y="55"/>
                    </a:lnTo>
                    <a:lnTo>
                      <a:pt x="87" y="60"/>
                    </a:lnTo>
                    <a:lnTo>
                      <a:pt x="87" y="72"/>
                    </a:lnTo>
                    <a:lnTo>
                      <a:pt x="78" y="107"/>
                    </a:lnTo>
                    <a:lnTo>
                      <a:pt x="64" y="111"/>
                    </a:lnTo>
                    <a:lnTo>
                      <a:pt x="60" y="124"/>
                    </a:lnTo>
                    <a:lnTo>
                      <a:pt x="46" y="128"/>
                    </a:lnTo>
                    <a:lnTo>
                      <a:pt x="46" y="141"/>
                    </a:lnTo>
                    <a:lnTo>
                      <a:pt x="32" y="141"/>
                    </a:lnTo>
                    <a:lnTo>
                      <a:pt x="27" y="154"/>
                    </a:lnTo>
                    <a:lnTo>
                      <a:pt x="18" y="171"/>
                    </a:lnTo>
                    <a:lnTo>
                      <a:pt x="4" y="175"/>
                    </a:lnTo>
                    <a:lnTo>
                      <a:pt x="0" y="18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52"/>
              <p:cNvSpPr>
                <a:spLocks/>
              </p:cNvSpPr>
              <p:nvPr/>
            </p:nvSpPr>
            <p:spPr bwMode="auto">
              <a:xfrm>
                <a:off x="6145213" y="3327400"/>
                <a:ext cx="88900" cy="96838"/>
              </a:xfrm>
              <a:custGeom>
                <a:avLst/>
                <a:gdLst>
                  <a:gd name="T0" fmla="*/ 2147483647 w 56"/>
                  <a:gd name="T1" fmla="*/ 0 h 61"/>
                  <a:gd name="T2" fmla="*/ 2147483647 w 56"/>
                  <a:gd name="T3" fmla="*/ 2147483647 h 61"/>
                  <a:gd name="T4" fmla="*/ 2147483647 w 56"/>
                  <a:gd name="T5" fmla="*/ 0 h 61"/>
                  <a:gd name="T6" fmla="*/ 2147483647 w 56"/>
                  <a:gd name="T7" fmla="*/ 2147483647 h 61"/>
                  <a:gd name="T8" fmla="*/ 2147483647 w 56"/>
                  <a:gd name="T9" fmla="*/ 2147483647 h 61"/>
                  <a:gd name="T10" fmla="*/ 2147483647 w 56"/>
                  <a:gd name="T11" fmla="*/ 2147483647 h 61"/>
                  <a:gd name="T12" fmla="*/ 2147483647 w 56"/>
                  <a:gd name="T13" fmla="*/ 2147483647 h 61"/>
                  <a:gd name="T14" fmla="*/ 2147483647 w 56"/>
                  <a:gd name="T15" fmla="*/ 2147483647 h 61"/>
                  <a:gd name="T16" fmla="*/ 2147483647 w 56"/>
                  <a:gd name="T17" fmla="*/ 2147483647 h 61"/>
                  <a:gd name="T18" fmla="*/ 0 w 56"/>
                  <a:gd name="T19" fmla="*/ 2147483647 h 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61"/>
                  <a:gd name="T32" fmla="*/ 56 w 56"/>
                  <a:gd name="T33" fmla="*/ 61 h 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61">
                    <a:moveTo>
                      <a:pt x="55" y="0"/>
                    </a:moveTo>
                    <a:lnTo>
                      <a:pt x="55" y="17"/>
                    </a:lnTo>
                    <a:lnTo>
                      <a:pt x="55" y="0"/>
                    </a:lnTo>
                    <a:lnTo>
                      <a:pt x="36" y="12"/>
                    </a:lnTo>
                    <a:lnTo>
                      <a:pt x="36" y="25"/>
                    </a:lnTo>
                    <a:lnTo>
                      <a:pt x="27" y="38"/>
                    </a:lnTo>
                    <a:lnTo>
                      <a:pt x="27" y="51"/>
                    </a:lnTo>
                    <a:lnTo>
                      <a:pt x="13" y="42"/>
                    </a:lnTo>
                    <a:lnTo>
                      <a:pt x="9" y="55"/>
                    </a:lnTo>
                    <a:lnTo>
                      <a:pt x="0" y="6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aphicFrame>
            <p:nvGraphicFramePr>
              <p:cNvPr id="53" name="Object 5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39411335"/>
                  </p:ext>
                </p:extLst>
              </p:nvPr>
            </p:nvGraphicFramePr>
            <p:xfrm>
              <a:off x="3255963" y="3122613"/>
              <a:ext cx="506412" cy="1238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8313" name="CorelDRAW 6.0" r:id="rId8" imgW="2587320" imgH="699840" progId="CorelDRAW.Graphic.6">
                      <p:embed/>
                    </p:oleObj>
                  </mc:Choice>
                  <mc:Fallback>
                    <p:oleObj name="CorelDRAW 6.0" r:id="rId8" imgW="2587320" imgH="699840" progId="CorelDRAW.Graphic.6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55963" y="3122613"/>
                            <a:ext cx="506412" cy="1238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4" name="Freeform 54"/>
              <p:cNvSpPr>
                <a:spLocks/>
              </p:cNvSpPr>
              <p:nvPr/>
            </p:nvSpPr>
            <p:spPr bwMode="auto">
              <a:xfrm>
                <a:off x="5397500" y="3448050"/>
                <a:ext cx="717550" cy="217488"/>
              </a:xfrm>
              <a:custGeom>
                <a:avLst/>
                <a:gdLst>
                  <a:gd name="T0" fmla="*/ 0 w 452"/>
                  <a:gd name="T1" fmla="*/ 2147483647 h 137"/>
                  <a:gd name="T2" fmla="*/ 2147483647 w 452"/>
                  <a:gd name="T3" fmla="*/ 2147483647 h 137"/>
                  <a:gd name="T4" fmla="*/ 2147483647 w 452"/>
                  <a:gd name="T5" fmla="*/ 2147483647 h 137"/>
                  <a:gd name="T6" fmla="*/ 2147483647 w 452"/>
                  <a:gd name="T7" fmla="*/ 2147483647 h 137"/>
                  <a:gd name="T8" fmla="*/ 2147483647 w 452"/>
                  <a:gd name="T9" fmla="*/ 2147483647 h 137"/>
                  <a:gd name="T10" fmla="*/ 2147483647 w 452"/>
                  <a:gd name="T11" fmla="*/ 2147483647 h 137"/>
                  <a:gd name="T12" fmla="*/ 2147483647 w 452"/>
                  <a:gd name="T13" fmla="*/ 2147483647 h 137"/>
                  <a:gd name="T14" fmla="*/ 2147483647 w 452"/>
                  <a:gd name="T15" fmla="*/ 2147483647 h 137"/>
                  <a:gd name="T16" fmla="*/ 2147483647 w 452"/>
                  <a:gd name="T17" fmla="*/ 2147483647 h 137"/>
                  <a:gd name="T18" fmla="*/ 2147483647 w 452"/>
                  <a:gd name="T19" fmla="*/ 2147483647 h 137"/>
                  <a:gd name="T20" fmla="*/ 2147483647 w 452"/>
                  <a:gd name="T21" fmla="*/ 2147483647 h 137"/>
                  <a:gd name="T22" fmla="*/ 2147483647 w 452"/>
                  <a:gd name="T23" fmla="*/ 2147483647 h 137"/>
                  <a:gd name="T24" fmla="*/ 2147483647 w 452"/>
                  <a:gd name="T25" fmla="*/ 2147483647 h 137"/>
                  <a:gd name="T26" fmla="*/ 2147483647 w 452"/>
                  <a:gd name="T27" fmla="*/ 2147483647 h 137"/>
                  <a:gd name="T28" fmla="*/ 2147483647 w 452"/>
                  <a:gd name="T29" fmla="*/ 2147483647 h 137"/>
                  <a:gd name="T30" fmla="*/ 2147483647 w 452"/>
                  <a:gd name="T31" fmla="*/ 2147483647 h 137"/>
                  <a:gd name="T32" fmla="*/ 2147483647 w 452"/>
                  <a:gd name="T33" fmla="*/ 2147483647 h 137"/>
                  <a:gd name="T34" fmla="*/ 2147483647 w 452"/>
                  <a:gd name="T35" fmla="*/ 0 h 137"/>
                  <a:gd name="T36" fmla="*/ 2147483647 w 452"/>
                  <a:gd name="T37" fmla="*/ 2147483647 h 137"/>
                  <a:gd name="T38" fmla="*/ 2147483647 w 452"/>
                  <a:gd name="T39" fmla="*/ 0 h 13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52"/>
                  <a:gd name="T61" fmla="*/ 0 h 137"/>
                  <a:gd name="T62" fmla="*/ 452 w 452"/>
                  <a:gd name="T63" fmla="*/ 137 h 13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52" h="137">
                    <a:moveTo>
                      <a:pt x="0" y="136"/>
                    </a:moveTo>
                    <a:lnTo>
                      <a:pt x="34" y="125"/>
                    </a:lnTo>
                    <a:lnTo>
                      <a:pt x="61" y="117"/>
                    </a:lnTo>
                    <a:lnTo>
                      <a:pt x="68" y="117"/>
                    </a:lnTo>
                    <a:lnTo>
                      <a:pt x="90" y="122"/>
                    </a:lnTo>
                    <a:lnTo>
                      <a:pt x="108" y="109"/>
                    </a:lnTo>
                    <a:lnTo>
                      <a:pt x="116" y="106"/>
                    </a:lnTo>
                    <a:lnTo>
                      <a:pt x="156" y="109"/>
                    </a:lnTo>
                    <a:lnTo>
                      <a:pt x="177" y="85"/>
                    </a:lnTo>
                    <a:lnTo>
                      <a:pt x="198" y="80"/>
                    </a:lnTo>
                    <a:lnTo>
                      <a:pt x="241" y="58"/>
                    </a:lnTo>
                    <a:lnTo>
                      <a:pt x="270" y="58"/>
                    </a:lnTo>
                    <a:lnTo>
                      <a:pt x="291" y="40"/>
                    </a:lnTo>
                    <a:lnTo>
                      <a:pt x="321" y="40"/>
                    </a:lnTo>
                    <a:lnTo>
                      <a:pt x="339" y="21"/>
                    </a:lnTo>
                    <a:lnTo>
                      <a:pt x="400" y="21"/>
                    </a:lnTo>
                    <a:lnTo>
                      <a:pt x="405" y="5"/>
                    </a:lnTo>
                    <a:lnTo>
                      <a:pt x="429" y="0"/>
                    </a:lnTo>
                    <a:lnTo>
                      <a:pt x="437" y="2"/>
                    </a:lnTo>
                    <a:lnTo>
                      <a:pt x="451" y="0"/>
                    </a:lnTo>
                  </a:path>
                </a:pathLst>
              </a:custGeom>
              <a:noFill/>
              <a:ln w="12700" cap="rnd" cmpd="sng">
                <a:solidFill>
                  <a:srgbClr val="CC99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Oval 56"/>
              <p:cNvSpPr>
                <a:spLocks noChangeArrowheads="1"/>
              </p:cNvSpPr>
              <p:nvPr/>
            </p:nvSpPr>
            <p:spPr bwMode="auto">
              <a:xfrm>
                <a:off x="5503863" y="1819275"/>
                <a:ext cx="1485900" cy="1401763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Rectangle 57"/>
              <p:cNvSpPr>
                <a:spLocks noChangeArrowheads="1"/>
              </p:cNvSpPr>
              <p:nvPr/>
            </p:nvSpPr>
            <p:spPr bwMode="auto">
              <a:xfrm>
                <a:off x="5802314" y="1272396"/>
                <a:ext cx="2123383" cy="60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r>
                  <a:rPr lang="en-US" sz="1400" dirty="0">
                    <a:solidFill>
                      <a:srgbClr val="000080"/>
                    </a:solidFill>
                    <a:latin typeface="Garamond" pitchFamily="18" charset="0"/>
                  </a:rPr>
                  <a:t>A=</a:t>
                </a:r>
                <a:r>
                  <a:rPr lang="en-US" sz="1400" dirty="0">
                    <a:solidFill>
                      <a:srgbClr val="000080"/>
                    </a:solidFill>
                    <a:latin typeface="Symbol" pitchFamily="18" charset="2"/>
                  </a:rPr>
                  <a:t>.25</a:t>
                </a:r>
                <a:r>
                  <a:rPr lang="en-US" sz="1400" dirty="0">
                    <a:solidFill>
                      <a:srgbClr val="000080"/>
                    </a:solidFill>
                    <a:latin typeface="Garamond" pitchFamily="18" charset="0"/>
                  </a:rPr>
                  <a:t>D</a:t>
                </a:r>
                <a:r>
                  <a:rPr lang="en-US" sz="1400" baseline="30000" dirty="0">
                    <a:solidFill>
                      <a:srgbClr val="000080"/>
                    </a:solidFill>
                    <a:latin typeface="Garamond" pitchFamily="18" charset="0"/>
                  </a:rPr>
                  <a:t>2</a:t>
                </a:r>
                <a:r>
                  <a:rPr lang="en-US" sz="1400" dirty="0">
                    <a:solidFill>
                      <a:srgbClr val="000080"/>
                    </a:solidFill>
                    <a:latin typeface="Symbol" pitchFamily="18" charset="2"/>
                  </a:rPr>
                  <a:t>p</a:t>
                </a:r>
                <a:r>
                  <a:rPr lang="en-US" sz="1400" dirty="0">
                    <a:solidFill>
                      <a:prstClr val="black"/>
                    </a:solidFill>
                    <a:latin typeface="Garamond" pitchFamily="18" charset="0"/>
                  </a:rPr>
                  <a:t> </a:t>
                </a: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97700" y="3138617"/>
              <a:ext cx="3234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33CC"/>
                  </a:solidFill>
                  <a:latin typeface="Calibri"/>
                </a:rPr>
                <a:t>Area Spectral Efficiency </a:t>
              </a:r>
              <a:endParaRPr lang="en-US" sz="2400" dirty="0">
                <a:solidFill>
                  <a:srgbClr val="0033CC"/>
                </a:solidFill>
                <a:latin typeface="Calibri"/>
              </a:endParaRPr>
            </a:p>
          </p:txBody>
        </p:sp>
        <p:sp>
          <p:nvSpPr>
            <p:cNvPr id="66" name="Rectangle 55"/>
            <p:cNvSpPr txBox="1">
              <a:spLocks noChangeArrowheads="1"/>
            </p:cNvSpPr>
            <p:nvPr/>
          </p:nvSpPr>
          <p:spPr>
            <a:xfrm>
              <a:off x="595312" y="5618956"/>
              <a:ext cx="8548688" cy="1296987"/>
            </a:xfrm>
            <a:prstGeom prst="rect">
              <a:avLst/>
            </a:prstGeom>
            <a:noFill/>
          </p:spPr>
          <p:txBody>
            <a:bodyPr vert="horz">
              <a:normAutofit fontScale="92500"/>
            </a:bodyPr>
            <a:lstStyle>
              <a:lvl1pPr marL="274320" indent="-27432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95000"/>
                <a:buFont typeface="Wingdings 2"/>
                <a:buChar char=""/>
                <a:defRPr kumimoji="0" sz="3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640080" indent="-246888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32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914400" indent="-246888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32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188720" indent="-210312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32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1463040" indent="-210312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32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1737360" indent="-210312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6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buClr>
                  <a:srgbClr val="0BD0D9"/>
                </a:buClr>
              </a:pPr>
              <a:r>
                <a:rPr lang="en-US" sz="2400" b="0" dirty="0" smtClean="0">
                  <a:solidFill>
                    <a:prstClr val="black"/>
                  </a:solidFill>
                </a:rPr>
                <a:t>S/I increases with reuse distance (increases link capacity).</a:t>
              </a:r>
            </a:p>
            <a:p>
              <a:pPr>
                <a:lnSpc>
                  <a:spcPct val="80000"/>
                </a:lnSpc>
                <a:buClr>
                  <a:srgbClr val="0BD0D9"/>
                </a:buClr>
              </a:pPr>
              <a:r>
                <a:rPr lang="en-US" sz="2400" b="0" dirty="0" smtClean="0">
                  <a:solidFill>
                    <a:prstClr val="black"/>
                  </a:solidFill>
                </a:rPr>
                <a:t>Tradeoff between reuse distance and link spectral efficiency (bps/Hz).</a:t>
              </a:r>
            </a:p>
            <a:p>
              <a:pPr>
                <a:lnSpc>
                  <a:spcPct val="80000"/>
                </a:lnSpc>
                <a:buClr>
                  <a:srgbClr val="0BD0D9"/>
                </a:buClr>
              </a:pPr>
              <a:r>
                <a:rPr lang="en-US" sz="2400" b="0" dirty="0" smtClean="0">
                  <a:solidFill>
                    <a:prstClr val="black"/>
                  </a:solidFill>
                </a:rPr>
                <a:t>Area Spectral Efficiency: </a:t>
              </a:r>
              <a:r>
                <a:rPr lang="en-US" sz="2400" b="0" dirty="0" err="1" smtClean="0">
                  <a:solidFill>
                    <a:prstClr val="black"/>
                  </a:solidFill>
                </a:rPr>
                <a:t>A</a:t>
              </a:r>
              <a:r>
                <a:rPr lang="en-US" sz="2400" b="0" baseline="-25000" dirty="0" err="1" smtClean="0">
                  <a:solidFill>
                    <a:prstClr val="black"/>
                  </a:solidFill>
                </a:rPr>
                <a:t>e</a:t>
              </a:r>
              <a:r>
                <a:rPr lang="en-US" sz="2400" b="0" dirty="0" smtClean="0">
                  <a:solidFill>
                    <a:prstClr val="black"/>
                  </a:solidFill>
                </a:rPr>
                <a:t>=</a:t>
              </a:r>
              <a:r>
                <a:rPr lang="en-US" sz="2800" b="0" dirty="0" err="1" smtClean="0">
                  <a:solidFill>
                    <a:prstClr val="black"/>
                  </a:solidFill>
                  <a:latin typeface="Symbol" pitchFamily="18" charset="2"/>
                </a:rPr>
                <a:t>S</a:t>
              </a:r>
              <a:r>
                <a:rPr lang="en-US" sz="2400" b="0" dirty="0" err="1" smtClean="0">
                  <a:solidFill>
                    <a:prstClr val="black"/>
                  </a:solidFill>
                </a:rPr>
                <a:t>R</a:t>
              </a:r>
              <a:r>
                <a:rPr lang="en-US" sz="2400" b="0" baseline="-25000" dirty="0" err="1" smtClean="0">
                  <a:solidFill>
                    <a:prstClr val="black"/>
                  </a:solidFill>
                </a:rPr>
                <a:t>i</a:t>
              </a:r>
              <a:r>
                <a:rPr lang="en-US" sz="2400" b="0" dirty="0" smtClean="0">
                  <a:solidFill>
                    <a:prstClr val="black"/>
                  </a:solidFill>
                </a:rPr>
                <a:t>/(</a:t>
              </a:r>
              <a:r>
                <a:rPr lang="en-US" sz="2400" b="0" dirty="0" smtClean="0">
                  <a:solidFill>
                    <a:prstClr val="black"/>
                  </a:solidFill>
                  <a:latin typeface="Symbol" pitchFamily="18" charset="2"/>
                </a:rPr>
                <a:t>.25</a:t>
              </a:r>
              <a:r>
                <a:rPr lang="en-US" sz="2400" b="0" dirty="0" smtClean="0">
                  <a:solidFill>
                    <a:prstClr val="black"/>
                  </a:solidFill>
                </a:rPr>
                <a:t>D</a:t>
              </a:r>
              <a:r>
                <a:rPr lang="en-US" sz="2400" b="0" baseline="30000" dirty="0" smtClean="0">
                  <a:solidFill>
                    <a:prstClr val="black"/>
                  </a:solidFill>
                </a:rPr>
                <a:t>2</a:t>
              </a:r>
              <a:r>
                <a:rPr lang="en-US" sz="2400" b="0" dirty="0" smtClean="0">
                  <a:solidFill>
                    <a:prstClr val="black"/>
                  </a:solidFill>
                  <a:latin typeface="Symbol" pitchFamily="18" charset="2"/>
                </a:rPr>
                <a:t>p</a:t>
              </a:r>
              <a:r>
                <a:rPr lang="en-US" sz="2400" b="0" dirty="0" smtClean="0">
                  <a:solidFill>
                    <a:prstClr val="black"/>
                  </a:solidFill>
                </a:rPr>
                <a:t>) bps/Hz/Km</a:t>
              </a:r>
              <a:r>
                <a:rPr lang="en-US" sz="2400" b="0" baseline="30000" dirty="0" smtClean="0">
                  <a:solidFill>
                    <a:prstClr val="black"/>
                  </a:solidFill>
                </a:rPr>
                <a:t>2</a:t>
              </a:r>
              <a:r>
                <a:rPr lang="en-US" sz="2400" b="0" dirty="0" smtClean="0">
                  <a:solidFill>
                    <a:prstClr val="black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189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cs typeface="Arial" pitchFamily="34" charset="0"/>
              </a:rPr>
              <a:t>The Future </a:t>
            </a:r>
            <a:r>
              <a:rPr lang="en-US" sz="3600" dirty="0" smtClean="0">
                <a:cs typeface="Arial" pitchFamily="34" charset="0"/>
              </a:rPr>
              <a:t>Cellular</a:t>
            </a:r>
            <a:r>
              <a:rPr lang="en-US" sz="3600" b="1" dirty="0" smtClean="0">
                <a:cs typeface="Arial" pitchFamily="34" charset="0"/>
              </a:rPr>
              <a:t> Network: </a:t>
            </a:r>
            <a:r>
              <a:rPr lang="en-US" sz="3600" dirty="0" smtClean="0">
                <a:cs typeface="Arial" pitchFamily="34" charset="0"/>
              </a:rPr>
              <a:t>Hierarchical</a:t>
            </a:r>
            <a:r>
              <a:rPr lang="en-US" sz="3600" b="1" dirty="0" smtClean="0">
                <a:cs typeface="Arial" pitchFamily="34" charset="0"/>
              </a:rPr>
              <a:t> Architecture</a:t>
            </a:r>
            <a:endParaRPr lang="en-US" sz="3600" b="1" dirty="0">
              <a:cs typeface="Arial" pitchFamily="34" charset="0"/>
            </a:endParaRPr>
          </a:p>
        </p:txBody>
      </p:sp>
      <p:grpSp>
        <p:nvGrpSpPr>
          <p:cNvPr id="3" name="Group 65"/>
          <p:cNvGrpSpPr/>
          <p:nvPr/>
        </p:nvGrpSpPr>
        <p:grpSpPr>
          <a:xfrm>
            <a:off x="2338288" y="1489312"/>
            <a:ext cx="1981199" cy="1384800"/>
            <a:chOff x="1486956" y="2307000"/>
            <a:chExt cx="1981199" cy="13848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86956" y="2446200"/>
              <a:ext cx="412363" cy="108000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25155" y="2307000"/>
              <a:ext cx="412363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55792" y="2611800"/>
              <a:ext cx="412363" cy="1080000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3044" y="3450840"/>
            <a:ext cx="374496" cy="90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80247" y="3042240"/>
            <a:ext cx="317289" cy="90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0148" y="3603240"/>
            <a:ext cx="374496" cy="90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8748" y="3880440"/>
            <a:ext cx="374496" cy="90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04044" y="3956640"/>
            <a:ext cx="374496" cy="900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3548" y="3332640"/>
            <a:ext cx="374496" cy="90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9759" y="2966040"/>
            <a:ext cx="317289" cy="90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8847" y="3804240"/>
            <a:ext cx="317289" cy="90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22932" y="5114040"/>
            <a:ext cx="459311" cy="36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9421" y="5598840"/>
            <a:ext cx="459311" cy="36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0421" y="5196840"/>
            <a:ext cx="459311" cy="360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6621" y="5730240"/>
            <a:ext cx="459311" cy="36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5511" y="5425440"/>
            <a:ext cx="459311" cy="36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44821" y="5120640"/>
            <a:ext cx="459311" cy="36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75532" y="5522640"/>
            <a:ext cx="459311" cy="36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18332" y="5806440"/>
            <a:ext cx="459311" cy="3600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87565" y="1820416"/>
            <a:ext cx="1767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E39123"/>
                </a:solidFill>
                <a:latin typeface="+mj-lt"/>
                <a:cs typeface="Arial" pitchFamily="34" charset="0"/>
              </a:rPr>
              <a:t>MACRO</a:t>
            </a:r>
            <a:r>
              <a:rPr lang="en-US" sz="1600" b="1" dirty="0" smtClean="0">
                <a:latin typeface="+mj-lt"/>
                <a:cs typeface="Arial" pitchFamily="34" charset="0"/>
              </a:rPr>
              <a:t>: solving initial coverage issue, existing network</a:t>
            </a:r>
            <a:endParaRPr lang="en-US" sz="1600" b="1" dirty="0">
              <a:latin typeface="+mj-lt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87567" y="5252046"/>
            <a:ext cx="17678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E39123"/>
                </a:solidFill>
                <a:latin typeface="+mj-lt"/>
                <a:cs typeface="Arial" pitchFamily="34" charset="0"/>
              </a:rPr>
              <a:t>FEMTO</a:t>
            </a:r>
            <a:r>
              <a:rPr lang="en-US" sz="1600" b="1" dirty="0" smtClean="0">
                <a:latin typeface="+mj-lt"/>
                <a:cs typeface="Arial" pitchFamily="34" charset="0"/>
              </a:rPr>
              <a:t>: solving </a:t>
            </a: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enterprise</a:t>
            </a:r>
            <a:r>
              <a:rPr lang="en-US" sz="1600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  &amp; </a:t>
            </a: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home</a:t>
            </a:r>
            <a:r>
              <a:rPr lang="en-US" sz="1600" b="1" dirty="0" smtClean="0">
                <a:latin typeface="+mj-lt"/>
                <a:cs typeface="Arial" pitchFamily="34" charset="0"/>
              </a:rPr>
              <a:t/>
            </a:r>
            <a:br>
              <a:rPr lang="en-US" sz="1600" b="1" dirty="0" smtClean="0">
                <a:latin typeface="+mj-lt"/>
                <a:cs typeface="Arial" pitchFamily="34" charset="0"/>
              </a:rPr>
            </a:br>
            <a:r>
              <a:rPr lang="en-US" sz="1600" b="1" dirty="0" smtClean="0">
                <a:latin typeface="+mj-lt"/>
                <a:cs typeface="Arial" pitchFamily="34" charset="0"/>
              </a:rPr>
              <a:t> coverage/capacity issue</a:t>
            </a:r>
            <a:endParaRPr lang="en-US" sz="1600" b="1" dirty="0">
              <a:latin typeface="+mj-lt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87567" y="3499441"/>
            <a:ext cx="17678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E39123"/>
                </a:solidFill>
                <a:latin typeface="+mj-lt"/>
                <a:cs typeface="Arial" pitchFamily="34" charset="0"/>
              </a:rPr>
              <a:t>PICO</a:t>
            </a:r>
            <a:r>
              <a:rPr lang="en-US" sz="1600" b="1" dirty="0" smtClean="0">
                <a:latin typeface="+mj-lt"/>
                <a:cs typeface="Arial" pitchFamily="34" charset="0"/>
              </a:rPr>
              <a:t>:</a:t>
            </a:r>
            <a:r>
              <a:rPr lang="en-US" sz="1600" b="1" dirty="0" smtClean="0">
                <a:solidFill>
                  <a:srgbClr val="E39123"/>
                </a:solidFill>
                <a:latin typeface="+mj-lt"/>
                <a:cs typeface="Arial" pitchFamily="34" charset="0"/>
              </a:rPr>
              <a:t> </a:t>
            </a:r>
            <a:r>
              <a:rPr lang="en-US" sz="1600" b="1" dirty="0" smtClean="0">
                <a:latin typeface="+mj-lt"/>
                <a:cs typeface="Arial" pitchFamily="34" charset="0"/>
              </a:rPr>
              <a:t>solving </a:t>
            </a: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street</a:t>
            </a:r>
            <a:r>
              <a:rPr lang="en-US" sz="1600" b="1" dirty="0" smtClean="0">
                <a:latin typeface="+mj-lt"/>
                <a:cs typeface="Arial" pitchFamily="34" charset="0"/>
              </a:rPr>
              <a:t>, </a:t>
            </a:r>
            <a:r>
              <a:rPr lang="en-US" sz="1600" b="1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enterprise</a:t>
            </a:r>
            <a:r>
              <a:rPr lang="en-US" sz="1600" b="1" dirty="0" smtClean="0">
                <a:latin typeface="+mj-lt"/>
                <a:cs typeface="Arial" pitchFamily="34" charset="0"/>
              </a:rPr>
              <a:t> &amp; home coverage/capacity issue</a:t>
            </a:r>
            <a:endParaRPr lang="en-US" sz="1600" b="1" dirty="0">
              <a:latin typeface="+mj-lt"/>
              <a:cs typeface="Arial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5428402" y="3530473"/>
            <a:ext cx="731520" cy="609600"/>
          </a:xfrm>
          <a:prstGeom prst="rightArrow">
            <a:avLst/>
          </a:prstGeom>
          <a:solidFill>
            <a:srgbClr val="E39123"/>
          </a:solidFill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ＭＳ Ｐゴシック" pitchFamily="29" charset="-128"/>
              <a:cs typeface="ＭＳ Ｐゴシック" pitchFamily="29" charset="-128"/>
            </a:endParaRPr>
          </a:p>
        </p:txBody>
      </p:sp>
      <p:grpSp>
        <p:nvGrpSpPr>
          <p:cNvPr id="5" name="Group 57"/>
          <p:cNvGrpSpPr/>
          <p:nvPr/>
        </p:nvGrpSpPr>
        <p:grpSpPr>
          <a:xfrm>
            <a:off x="5914264" y="2200552"/>
            <a:ext cx="3535680" cy="3542777"/>
            <a:chOff x="7315200" y="2296923"/>
            <a:chExt cx="4038600" cy="3184511"/>
          </a:xfrm>
        </p:grpSpPr>
        <p:grpSp>
          <p:nvGrpSpPr>
            <p:cNvPr id="6" name="Group 40"/>
            <p:cNvGrpSpPr/>
            <p:nvPr/>
          </p:nvGrpSpPr>
          <p:grpSpPr>
            <a:xfrm>
              <a:off x="8131856" y="2976056"/>
              <a:ext cx="2096103" cy="1554003"/>
              <a:chOff x="3124200" y="2438400"/>
              <a:chExt cx="2819400" cy="2363788"/>
            </a:xfrm>
          </p:grpSpPr>
          <p:cxnSp>
            <p:nvCxnSpPr>
              <p:cNvPr id="42" name="Straight Connector 41"/>
              <p:cNvCxnSpPr/>
              <p:nvPr/>
            </p:nvCxnSpPr>
            <p:spPr bwMode="auto">
              <a:xfrm rot="5400000">
                <a:off x="2628900" y="2933700"/>
                <a:ext cx="2362200" cy="13716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>
                <a:off x="3124200" y="4800600"/>
                <a:ext cx="2819400" cy="158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rot="16200000" flipH="1">
                <a:off x="4038600" y="2895600"/>
                <a:ext cx="2362200" cy="14478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5" name="TextBox 44"/>
            <p:cNvSpPr txBox="1"/>
            <p:nvPr/>
          </p:nvSpPr>
          <p:spPr>
            <a:xfrm>
              <a:off x="7819474" y="2296923"/>
              <a:ext cx="2696126" cy="331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 smtClean="0">
                  <a:latin typeface="+mj-lt"/>
                  <a:cs typeface="Arial" pitchFamily="34" charset="0"/>
                </a:rPr>
                <a:t>10x Lower HW </a:t>
              </a:r>
              <a:r>
                <a:rPr lang="en-US" sz="1800" b="1" dirty="0" smtClean="0">
                  <a:solidFill>
                    <a:srgbClr val="E39123"/>
                  </a:solidFill>
                  <a:latin typeface="+mj-lt"/>
                  <a:cs typeface="Arial" pitchFamily="34" charset="0"/>
                </a:rPr>
                <a:t>COST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315200" y="4900458"/>
              <a:ext cx="1836381" cy="580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 smtClean="0">
                  <a:latin typeface="+mj-lt"/>
                  <a:cs typeface="Arial" pitchFamily="34" charset="0"/>
                </a:rPr>
                <a:t>10x </a:t>
              </a:r>
              <a:r>
                <a:rPr lang="en-US" sz="1800" b="1" dirty="0" smtClean="0">
                  <a:solidFill>
                    <a:srgbClr val="E39123"/>
                  </a:solidFill>
                  <a:latin typeface="+mj-lt"/>
                  <a:cs typeface="Arial" pitchFamily="34" charset="0"/>
                </a:rPr>
                <a:t>CAPACITY </a:t>
              </a:r>
              <a:r>
                <a:rPr lang="en-US" sz="1800" b="1" dirty="0" smtClean="0">
                  <a:latin typeface="+mj-lt"/>
                  <a:cs typeface="Arial" pitchFamily="34" charset="0"/>
                </a:rPr>
                <a:t>Improvement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991600" y="4900463"/>
              <a:ext cx="2362200" cy="580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 smtClean="0">
                  <a:latin typeface="+mj-lt"/>
                  <a:cs typeface="Arial" pitchFamily="34" charset="0"/>
                </a:rPr>
                <a:t>Near 100%</a:t>
              </a:r>
              <a:br>
                <a:rPr lang="en-US" sz="1800" b="1" dirty="0" smtClean="0">
                  <a:latin typeface="+mj-lt"/>
                  <a:cs typeface="Arial" pitchFamily="34" charset="0"/>
                </a:rPr>
              </a:br>
              <a:r>
                <a:rPr lang="en-US" sz="1800" b="1" dirty="0" smtClean="0">
                  <a:solidFill>
                    <a:srgbClr val="E39123"/>
                  </a:solidFill>
                  <a:latin typeface="+mj-lt"/>
                  <a:cs typeface="Arial" pitchFamily="34" charset="0"/>
                </a:rPr>
                <a:t>COVERAGE</a:t>
              </a:r>
              <a:endParaRPr lang="en-US" sz="1800" b="1" dirty="0">
                <a:solidFill>
                  <a:srgbClr val="E39123"/>
                </a:solidFill>
                <a:latin typeface="+mj-lt"/>
                <a:cs typeface="Arial" pitchFamily="34" charset="0"/>
              </a:endParaRPr>
            </a:p>
          </p:txBody>
        </p:sp>
        <p:pic>
          <p:nvPicPr>
            <p:cNvPr id="48" name="Picture 6" descr="3_backhaul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819474" y="4218888"/>
              <a:ext cx="662658" cy="5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Picture 8" descr="5_spectrum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808256" y="4218888"/>
              <a:ext cx="662658" cy="5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" name="Picture 9" descr="4_deployment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839200" y="2690662"/>
              <a:ext cx="662658" cy="5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TextBox 50"/>
            <p:cNvSpPr txBox="1"/>
            <p:nvPr/>
          </p:nvSpPr>
          <p:spPr>
            <a:xfrm>
              <a:off x="8452824" y="3565719"/>
              <a:ext cx="1447800" cy="359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000" i="1" dirty="0">
                <a:latin typeface="+mj-lt"/>
                <a:cs typeface="Arial" pitchFamily="34" charset="0"/>
              </a:endParaRPr>
            </a:p>
          </p:txBody>
        </p:sp>
      </p:grpSp>
      <p:cxnSp>
        <p:nvCxnSpPr>
          <p:cNvPr id="52" name="Straight Connector 51"/>
          <p:cNvCxnSpPr/>
          <p:nvPr/>
        </p:nvCxnSpPr>
        <p:spPr bwMode="auto">
          <a:xfrm flipV="1">
            <a:off x="365761" y="2923997"/>
            <a:ext cx="4069082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 l="2345" t="2066" b="3444"/>
          <a:stretch>
            <a:fillRect/>
          </a:stretch>
        </p:blipFill>
        <p:spPr bwMode="auto">
          <a:xfrm>
            <a:off x="203515" y="1386839"/>
            <a:ext cx="5125756" cy="521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TextBox 52"/>
          <p:cNvSpPr txBox="1"/>
          <p:nvPr/>
        </p:nvSpPr>
        <p:spPr>
          <a:xfrm>
            <a:off x="203514" y="5740707"/>
            <a:ext cx="123149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Macrocell</a:t>
            </a:r>
            <a:endParaRPr lang="en-US" sz="2000" b="1" dirty="0"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69706" y="5730240"/>
            <a:ext cx="98969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Picocell</a:t>
            </a:r>
            <a:endParaRPr lang="en-US" sz="2000" b="1" dirty="0"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472826" y="5740706"/>
            <a:ext cx="134519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+mj-lt"/>
              </a:rPr>
              <a:t>Femtocell</a:t>
            </a:r>
            <a:endParaRPr lang="en-US" sz="2000" b="1" dirty="0">
              <a:latin typeface="+mj-lt"/>
            </a:endParaRPr>
          </a:p>
        </p:txBody>
      </p:sp>
      <p:sp>
        <p:nvSpPr>
          <p:cNvPr id="54" name="Right Brace 53"/>
          <p:cNvSpPr/>
          <p:nvPr/>
        </p:nvSpPr>
        <p:spPr bwMode="auto">
          <a:xfrm>
            <a:off x="1529080" y="1489312"/>
            <a:ext cx="192128" cy="9408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706470" y="1670646"/>
            <a:ext cx="42077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E39123"/>
                </a:solidFill>
                <a:latin typeface="+mj-lt"/>
                <a:cs typeface="Arial" pitchFamily="34" charset="0"/>
              </a:rPr>
              <a:t>Today’s architecture</a:t>
            </a:r>
          </a:p>
          <a:p>
            <a:pPr marL="111125" indent="-111125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F0000"/>
                </a:solidFill>
                <a:latin typeface="+mj-lt"/>
              </a:rPr>
              <a:t>3M Macrocells serving 5 billion users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7906" y="5913765"/>
            <a:ext cx="3088218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Managing interference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+mj-lt"/>
              </a:rPr>
              <a:t>b</a:t>
            </a: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etween cells is hard 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4285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384" y="373609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Deployment Challenges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318712"/>
              </p:ext>
            </p:extLst>
          </p:nvPr>
        </p:nvGraphicFramePr>
        <p:xfrm>
          <a:off x="579120" y="1350858"/>
          <a:ext cx="4332447" cy="5544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0870"/>
                <a:gridCol w="1181577"/>
              </a:tblGrid>
              <a:tr h="692041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Deploying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</a:rPr>
                        <a:t> One </a:t>
                      </a: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</a:rPr>
                        <a:t>Macrocell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73152" marR="73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Effort</a:t>
                      </a:r>
                      <a:br>
                        <a:rPr lang="en-US" sz="140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(MD – Man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 Day)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73152" marR="73152" anchor="ctr"/>
                </a:tc>
              </a:tr>
              <a:tr h="28753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New site</a:t>
                      </a:r>
                      <a:r>
                        <a:rPr lang="en-US" sz="1400" b="1" baseline="0" dirty="0" smtClean="0"/>
                        <a:t> verification</a:t>
                      </a:r>
                      <a:endParaRPr lang="en-US" sz="1400" b="1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1</a:t>
                      </a:r>
                      <a:endParaRPr lang="en-US" sz="1400" b="1" dirty="0"/>
                    </a:p>
                  </a:txBody>
                  <a:tcPr marL="73152" marR="73152"/>
                </a:tc>
              </a:tr>
              <a:tr h="48699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On</a:t>
                      </a:r>
                      <a:r>
                        <a:rPr lang="en-US" sz="1400" baseline="0" dirty="0" smtClean="0"/>
                        <a:t> site visit: site details verification</a:t>
                      </a:r>
                      <a:endParaRPr lang="en-US" sz="1400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0.5</a:t>
                      </a:r>
                      <a:endParaRPr lang="en-US" sz="1400" dirty="0"/>
                    </a:p>
                  </a:txBody>
                  <a:tcPr marL="73152" marR="73152"/>
                </a:tc>
              </a:tr>
              <a:tr h="2875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On site visit: RF survey</a:t>
                      </a:r>
                      <a:endParaRPr lang="en-US" sz="1400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0.5</a:t>
                      </a:r>
                      <a:endParaRPr lang="en-US" sz="1400" dirty="0"/>
                    </a:p>
                  </a:txBody>
                  <a:tcPr marL="73152" marR="73152"/>
                </a:tc>
              </a:tr>
              <a:tr h="28753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New site</a:t>
                      </a:r>
                      <a:r>
                        <a:rPr lang="en-US" sz="1400" b="1" baseline="0" dirty="0" smtClean="0"/>
                        <a:t> RF plan</a:t>
                      </a:r>
                      <a:endParaRPr lang="en-US" sz="1400" b="1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2</a:t>
                      </a:r>
                      <a:endParaRPr lang="en-US" sz="1400" b="1" dirty="0"/>
                    </a:p>
                  </a:txBody>
                  <a:tcPr marL="73152" marR="73152"/>
                </a:tc>
              </a:tr>
              <a:tr h="48880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Neighbors, frequency, preamble/scrambling code plan</a:t>
                      </a:r>
                      <a:endParaRPr lang="en-US" sz="1400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0.5</a:t>
                      </a:r>
                      <a:endParaRPr lang="en-US" sz="1400" dirty="0"/>
                    </a:p>
                  </a:txBody>
                  <a:tcPr marL="73152" marR="73152"/>
                </a:tc>
              </a:tr>
              <a:tr h="48699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Interference analyses on surrounding sites</a:t>
                      </a:r>
                      <a:endParaRPr lang="en-US" sz="1400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0.5</a:t>
                      </a:r>
                      <a:endParaRPr lang="en-US" sz="1400" dirty="0"/>
                    </a:p>
                  </a:txBody>
                  <a:tcPr marL="73152" marR="73152"/>
                </a:tc>
              </a:tr>
              <a:tr h="2875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Capacity analyses</a:t>
                      </a:r>
                      <a:endParaRPr lang="en-US" sz="1400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0.5</a:t>
                      </a:r>
                      <a:endParaRPr lang="en-US" sz="1400" dirty="0"/>
                    </a:p>
                  </a:txBody>
                  <a:tcPr marL="73152" marR="73152"/>
                </a:tc>
              </a:tr>
              <a:tr h="2875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Handover analyses</a:t>
                      </a:r>
                      <a:endParaRPr lang="en-US" sz="1400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0.5</a:t>
                      </a:r>
                      <a:endParaRPr lang="en-US" sz="1400" dirty="0"/>
                    </a:p>
                  </a:txBody>
                  <a:tcPr marL="73152" marR="73152"/>
                </a:tc>
              </a:tr>
              <a:tr h="48699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Implementation</a:t>
                      </a:r>
                      <a:r>
                        <a:rPr lang="en-US" sz="1400" b="1" baseline="0" dirty="0" smtClean="0"/>
                        <a:t> on new node(s)</a:t>
                      </a:r>
                      <a:endParaRPr lang="en-US" sz="1400" b="1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0.5</a:t>
                      </a:r>
                      <a:endParaRPr lang="en-US" sz="1400" b="1" dirty="0"/>
                    </a:p>
                  </a:txBody>
                  <a:tcPr marL="73152" marR="73152"/>
                </a:tc>
              </a:tr>
              <a:tr h="48699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Field measurements</a:t>
                      </a:r>
                      <a:r>
                        <a:rPr lang="en-US" sz="1400" b="1" baseline="0" dirty="0" smtClean="0"/>
                        <a:t> and verification</a:t>
                      </a:r>
                      <a:endParaRPr lang="en-US" sz="1400" b="1" dirty="0"/>
                    </a:p>
                  </a:txBody>
                  <a:tcPr marL="73152" marR="7315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2</a:t>
                      </a:r>
                      <a:endParaRPr lang="en-US" sz="1400" b="1" dirty="0"/>
                    </a:p>
                  </a:txBody>
                  <a:tcPr marL="73152" marR="73152"/>
                </a:tc>
              </a:tr>
              <a:tr h="28753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Optimization</a:t>
                      </a:r>
                      <a:endParaRPr lang="en-US" sz="1400" b="1" dirty="0"/>
                    </a:p>
                  </a:txBody>
                  <a:tcPr marL="73152" marR="73152">
                    <a:lnB w="38100" cap="flat" cmpd="sng" algn="ctr">
                      <a:solidFill>
                        <a:srgbClr val="27A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2</a:t>
                      </a:r>
                      <a:endParaRPr lang="en-US" sz="1400" b="1" dirty="0"/>
                    </a:p>
                  </a:txBody>
                  <a:tcPr marL="73152" marR="73152">
                    <a:lnB w="38100" cap="flat" cmpd="sng" algn="ctr">
                      <a:solidFill>
                        <a:srgbClr val="27A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991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Total activities</a:t>
                      </a:r>
                      <a:endParaRPr lang="en-US" sz="1600" b="1" dirty="0"/>
                    </a:p>
                  </a:txBody>
                  <a:tcPr marL="73152" marR="73152">
                    <a:lnT w="38100" cap="flat" cmpd="sng" algn="ctr">
                      <a:solidFill>
                        <a:srgbClr val="27A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7.5 man</a:t>
                      </a:r>
                      <a:r>
                        <a:rPr lang="en-US" sz="1400" b="1" baseline="0" dirty="0" smtClean="0"/>
                        <a:t> days</a:t>
                      </a:r>
                      <a:endParaRPr lang="en-US" sz="1400" b="1" dirty="0"/>
                    </a:p>
                  </a:txBody>
                  <a:tcPr marL="73152" marR="73152">
                    <a:lnT w="38100" cap="flat" cmpd="sng" algn="ctr">
                      <a:solidFill>
                        <a:srgbClr val="27A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52196" y="3232684"/>
            <a:ext cx="40886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5M Pico base stations in 2015 (ABI)</a:t>
            </a:r>
          </a:p>
          <a:p>
            <a:pPr>
              <a:buFont typeface="Arial"/>
              <a:buChar char="•"/>
            </a:pPr>
            <a:r>
              <a:rPr lang="en-US" sz="1800" b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37.5M Man Days = 103k Man Years</a:t>
            </a:r>
          </a:p>
          <a:p>
            <a:pPr>
              <a:buFont typeface="Arial"/>
              <a:buChar char="•"/>
            </a:pPr>
            <a:r>
              <a:rPr lang="en-US" sz="1800" b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Exorbitant costs</a:t>
            </a:r>
          </a:p>
          <a:p>
            <a:pPr>
              <a:buFont typeface="Arial"/>
              <a:buChar char="•"/>
            </a:pPr>
            <a:r>
              <a:rPr lang="en-US" sz="1800" b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Where to find so many engineers?</a:t>
            </a:r>
            <a:endParaRPr lang="en-US" sz="1800" b="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43941" y="4536768"/>
            <a:ext cx="3705189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Small cell deployments require automated self-configuration via software </a:t>
            </a:r>
          </a:p>
        </p:txBody>
      </p:sp>
      <p:pic>
        <p:nvPicPr>
          <p:cNvPr id="2242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090" y="1311980"/>
            <a:ext cx="1862365" cy="187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42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829" y="1290639"/>
            <a:ext cx="1264555" cy="1892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43942" y="5842561"/>
            <a:ext cx="3705189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Basic premise of self-organizing networks (</a:t>
            </a:r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SoN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6528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140" y="666815"/>
            <a:ext cx="871728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SON for LTE small cells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135341" y="2009289"/>
            <a:ext cx="4906216" cy="3810000"/>
            <a:chOff x="5410200" y="1503297"/>
            <a:chExt cx="5791200" cy="3810000"/>
          </a:xfrm>
        </p:grpSpPr>
        <p:sp>
          <p:nvSpPr>
            <p:cNvPr id="78" name="Rounded Rectangle 77"/>
            <p:cNvSpPr/>
            <p:nvPr/>
          </p:nvSpPr>
          <p:spPr bwMode="auto">
            <a:xfrm>
              <a:off x="5410200" y="1503297"/>
              <a:ext cx="12954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Node Installation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79" name="Rounded Rectangle 78"/>
            <p:cNvSpPr/>
            <p:nvPr/>
          </p:nvSpPr>
          <p:spPr bwMode="auto">
            <a:xfrm>
              <a:off x="5410200" y="2570097"/>
              <a:ext cx="14859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Initial Measurements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0" name="Down Arrow 79"/>
            <p:cNvSpPr/>
            <p:nvPr/>
          </p:nvSpPr>
          <p:spPr bwMode="auto">
            <a:xfrm>
              <a:off x="5943600" y="2265297"/>
              <a:ext cx="228600" cy="228600"/>
            </a:xfrm>
            <a:prstGeom prst="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1" name="Down Arrow 80"/>
            <p:cNvSpPr/>
            <p:nvPr/>
          </p:nvSpPr>
          <p:spPr bwMode="auto">
            <a:xfrm>
              <a:off x="5943600" y="3332097"/>
              <a:ext cx="228600" cy="228600"/>
            </a:xfrm>
            <a:prstGeom prst="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2" name="Rounded Rectangle 81"/>
            <p:cNvSpPr/>
            <p:nvPr/>
          </p:nvSpPr>
          <p:spPr bwMode="auto">
            <a:xfrm>
              <a:off x="9906000" y="3636897"/>
              <a:ext cx="12954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Self Optimization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3" name="Rounded Rectangle 82"/>
            <p:cNvSpPr/>
            <p:nvPr/>
          </p:nvSpPr>
          <p:spPr bwMode="auto">
            <a:xfrm>
              <a:off x="8534400" y="1503297"/>
              <a:ext cx="12954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Self</a:t>
              </a:r>
              <a:br>
                <a:rPr lang="en-US" sz="1200" b="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</a:br>
              <a:r>
                <a:rPr lang="en-US" sz="1200" b="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Healing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4" name="Curved Down Arrow 83"/>
            <p:cNvSpPr/>
            <p:nvPr/>
          </p:nvSpPr>
          <p:spPr bwMode="auto">
            <a:xfrm>
              <a:off x="7620000" y="2646297"/>
              <a:ext cx="3200400" cy="914400"/>
            </a:xfrm>
            <a:prstGeom prst="curved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5" name="Down Arrow 84"/>
            <p:cNvSpPr/>
            <p:nvPr/>
          </p:nvSpPr>
          <p:spPr bwMode="auto">
            <a:xfrm>
              <a:off x="9067800" y="2265297"/>
              <a:ext cx="228600" cy="228600"/>
            </a:xfrm>
            <a:prstGeom prst="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6" name="Rounded Rectangle 85"/>
            <p:cNvSpPr/>
            <p:nvPr/>
          </p:nvSpPr>
          <p:spPr bwMode="auto">
            <a:xfrm>
              <a:off x="5410200" y="3636897"/>
              <a:ext cx="13716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Self Configuration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7" name="Rounded Rectangle 86"/>
            <p:cNvSpPr/>
            <p:nvPr/>
          </p:nvSpPr>
          <p:spPr bwMode="auto">
            <a:xfrm>
              <a:off x="7086600" y="3636897"/>
              <a:ext cx="14478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Measurement</a:t>
              </a:r>
              <a:endParaRPr lang="en-US" sz="14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8" name="Down Arrow 87"/>
            <p:cNvSpPr/>
            <p:nvPr/>
          </p:nvSpPr>
          <p:spPr bwMode="auto">
            <a:xfrm rot="16200000">
              <a:off x="6781800" y="3865498"/>
              <a:ext cx="228600" cy="228600"/>
            </a:xfrm>
            <a:prstGeom prst="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9" name="Rounded Rectangle 88"/>
            <p:cNvSpPr/>
            <p:nvPr/>
          </p:nvSpPr>
          <p:spPr bwMode="auto">
            <a:xfrm>
              <a:off x="8826064" y="3408297"/>
              <a:ext cx="1003736" cy="10668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SON</a:t>
              </a:r>
            </a:p>
            <a:p>
              <a:pPr algn="ctr"/>
              <a:r>
                <a:rPr lang="en-US" sz="1400" dirty="0" smtClean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 Server</a:t>
              </a:r>
            </a:p>
          </p:txBody>
        </p:sp>
        <p:sp>
          <p:nvSpPr>
            <p:cNvPr id="90" name="Curved Down Arrow 89"/>
            <p:cNvSpPr/>
            <p:nvPr/>
          </p:nvSpPr>
          <p:spPr bwMode="auto">
            <a:xfrm flipH="1" flipV="1">
              <a:off x="7620000" y="4398897"/>
              <a:ext cx="3200400" cy="914400"/>
            </a:xfrm>
            <a:prstGeom prst="curved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000" b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</p:grp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92" name="Straight Connector 91"/>
          <p:cNvCxnSpPr/>
          <p:nvPr/>
        </p:nvCxnSpPr>
        <p:spPr bwMode="auto">
          <a:xfrm>
            <a:off x="5074810" y="1502915"/>
            <a:ext cx="0" cy="5333464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91" name="Picture 18" descr="oblak_2d"/>
          <p:cNvPicPr>
            <a:picLocks noChangeAspect="1" noChangeArrowheads="1"/>
          </p:cNvPicPr>
          <p:nvPr/>
        </p:nvPicPr>
        <p:blipFill>
          <a:blip r:embed="rId3" cstate="print">
            <a:alphaModFix amt="30000"/>
          </a:blip>
          <a:srcRect/>
          <a:stretch>
            <a:fillRect/>
          </a:stretch>
        </p:blipFill>
        <p:spPr bwMode="auto">
          <a:xfrm>
            <a:off x="5691005" y="3229263"/>
            <a:ext cx="3058155" cy="138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Rounded Rectangle 92"/>
          <p:cNvSpPr/>
          <p:nvPr/>
        </p:nvSpPr>
        <p:spPr bwMode="auto">
          <a:xfrm>
            <a:off x="6819811" y="2060379"/>
            <a:ext cx="1600200" cy="9906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400" kern="0" dirty="0" err="1" smtClean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rPr>
              <a:t>SoN</a:t>
            </a:r>
            <a:r>
              <a:rPr lang="en-US" kern="0" dirty="0" smtClean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rPr>
              <a:t/>
            </a:r>
            <a:br>
              <a:rPr lang="en-US" kern="0" dirty="0" smtClean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rPr>
            </a:br>
            <a:r>
              <a:rPr lang="en-US" sz="2400" kern="0" dirty="0" smtClean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rPr>
              <a:t>Server</a:t>
            </a:r>
            <a:endParaRPr lang="en-US" sz="2400" kern="0" dirty="0">
              <a:solidFill>
                <a:srgbClr val="FFFFFF"/>
              </a:solidFill>
              <a:latin typeface="Arial"/>
              <a:ea typeface="ＭＳ Ｐゴシック" pitchFamily="29" charset="-128"/>
              <a:cs typeface="Arial"/>
            </a:endParaRPr>
          </a:p>
        </p:txBody>
      </p:sp>
      <p:pic>
        <p:nvPicPr>
          <p:cNvPr id="94" name="Picture 2" descr="stolp_g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5765" y="5166172"/>
            <a:ext cx="439732" cy="117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2" descr="stolp_g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2602" y="5367951"/>
            <a:ext cx="482360" cy="128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ounded Rectangle 95"/>
          <p:cNvSpPr/>
          <p:nvPr/>
        </p:nvSpPr>
        <p:spPr bwMode="auto">
          <a:xfrm>
            <a:off x="8329454" y="5533779"/>
            <a:ext cx="216000" cy="1080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pic>
        <p:nvPicPr>
          <p:cNvPr id="97" name="Picture 2" descr="piko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1528" y="5406579"/>
            <a:ext cx="27349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2" descr="piko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8437" y="5662779"/>
            <a:ext cx="27349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" name="Freeform 98"/>
          <p:cNvSpPr/>
          <p:nvPr/>
        </p:nvSpPr>
        <p:spPr bwMode="auto">
          <a:xfrm>
            <a:off x="6989923" y="3042726"/>
            <a:ext cx="799868" cy="2260054"/>
          </a:xfrm>
          <a:custGeom>
            <a:avLst/>
            <a:gdLst>
              <a:gd name="connsiteX0" fmla="*/ 1191188 w 1191188"/>
              <a:gd name="connsiteY0" fmla="*/ 0 h 2499345"/>
              <a:gd name="connsiteX1" fmla="*/ 934486 w 1191188"/>
              <a:gd name="connsiteY1" fmla="*/ 1229407 h 2499345"/>
              <a:gd name="connsiteX2" fmla="*/ 150869 w 1191188"/>
              <a:gd name="connsiteY2" fmla="*/ 1769806 h 2499345"/>
              <a:gd name="connsiteX3" fmla="*/ 29273 w 1191188"/>
              <a:gd name="connsiteY3" fmla="*/ 2499345 h 249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188" h="2499345">
                <a:moveTo>
                  <a:pt x="1191188" y="0"/>
                </a:moveTo>
                <a:cubicBezTo>
                  <a:pt x="1149530" y="467219"/>
                  <a:pt x="1107872" y="934439"/>
                  <a:pt x="934486" y="1229407"/>
                </a:cubicBezTo>
                <a:cubicBezTo>
                  <a:pt x="761100" y="1524375"/>
                  <a:pt x="301738" y="1558150"/>
                  <a:pt x="150869" y="1769806"/>
                </a:cubicBezTo>
                <a:cubicBezTo>
                  <a:pt x="0" y="1981462"/>
                  <a:pt x="29273" y="2499345"/>
                  <a:pt x="29273" y="249934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0" name="Rounded Rectangle 99"/>
          <p:cNvSpPr/>
          <p:nvPr/>
        </p:nvSpPr>
        <p:spPr bwMode="auto">
          <a:xfrm>
            <a:off x="6970989" y="5348328"/>
            <a:ext cx="216000" cy="1080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2" name="Freeform 101"/>
          <p:cNvSpPr/>
          <p:nvPr/>
        </p:nvSpPr>
        <p:spPr bwMode="auto">
          <a:xfrm flipH="1">
            <a:off x="8161697" y="3033009"/>
            <a:ext cx="167757" cy="2485835"/>
          </a:xfrm>
          <a:custGeom>
            <a:avLst/>
            <a:gdLst>
              <a:gd name="connsiteX0" fmla="*/ 175638 w 204911"/>
              <a:gd name="connsiteY0" fmla="*/ 0 h 2485835"/>
              <a:gd name="connsiteX1" fmla="*/ 175638 w 204911"/>
              <a:gd name="connsiteY1" fmla="*/ 1567157 h 2485835"/>
              <a:gd name="connsiteX2" fmla="*/ 0 w 204911"/>
              <a:gd name="connsiteY2" fmla="*/ 2485835 h 248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911" h="2485835">
                <a:moveTo>
                  <a:pt x="175638" y="0"/>
                </a:moveTo>
                <a:cubicBezTo>
                  <a:pt x="190274" y="576425"/>
                  <a:pt x="204911" y="1152851"/>
                  <a:pt x="175638" y="1567157"/>
                </a:cubicBezTo>
                <a:cubicBezTo>
                  <a:pt x="146365" y="1981463"/>
                  <a:pt x="0" y="2485835"/>
                  <a:pt x="0" y="248583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pic>
        <p:nvPicPr>
          <p:cNvPr id="103" name="Picture 2" descr="piko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60" y="5482779"/>
            <a:ext cx="27349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TextBox 103"/>
          <p:cNvSpPr txBox="1"/>
          <p:nvPr/>
        </p:nvSpPr>
        <p:spPr>
          <a:xfrm>
            <a:off x="5070483" y="6324752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prstClr val="black"/>
                </a:solidFill>
                <a:latin typeface="Arial"/>
                <a:cs typeface="Arial"/>
              </a:rPr>
              <a:t>Macrocell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BS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086812" y="1545559"/>
            <a:ext cx="3085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 smtClean="0">
                <a:solidFill>
                  <a:prstClr val="black"/>
                </a:solidFill>
                <a:latin typeface="Arial"/>
                <a:cs typeface="Arial"/>
              </a:rPr>
              <a:t>Mobile Gateway</a:t>
            </a:r>
          </a:p>
          <a:p>
            <a:pPr algn="ctr">
              <a:lnSpc>
                <a:spcPct val="80000"/>
              </a:lnSpc>
            </a:pPr>
            <a:r>
              <a:rPr lang="en-US" sz="2000" dirty="0" smtClean="0">
                <a:solidFill>
                  <a:prstClr val="black"/>
                </a:solidFill>
                <a:latin typeface="Arial"/>
                <a:cs typeface="Arial"/>
              </a:rPr>
              <a:t>Or Cloud</a:t>
            </a:r>
            <a:endParaRPr lang="en-US" sz="18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Freeform 105"/>
          <p:cNvSpPr/>
          <p:nvPr/>
        </p:nvSpPr>
        <p:spPr bwMode="auto">
          <a:xfrm>
            <a:off x="6426239" y="3042725"/>
            <a:ext cx="591283" cy="2185231"/>
          </a:xfrm>
          <a:custGeom>
            <a:avLst/>
            <a:gdLst>
              <a:gd name="connsiteX0" fmla="*/ 1191188 w 1191188"/>
              <a:gd name="connsiteY0" fmla="*/ 0 h 2499345"/>
              <a:gd name="connsiteX1" fmla="*/ 934486 w 1191188"/>
              <a:gd name="connsiteY1" fmla="*/ 1229407 h 2499345"/>
              <a:gd name="connsiteX2" fmla="*/ 150869 w 1191188"/>
              <a:gd name="connsiteY2" fmla="*/ 1769806 h 2499345"/>
              <a:gd name="connsiteX3" fmla="*/ 29273 w 1191188"/>
              <a:gd name="connsiteY3" fmla="*/ 2499345 h 249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188" h="2499345">
                <a:moveTo>
                  <a:pt x="1191188" y="0"/>
                </a:moveTo>
                <a:cubicBezTo>
                  <a:pt x="1149530" y="467219"/>
                  <a:pt x="1107872" y="934439"/>
                  <a:pt x="934486" y="1229407"/>
                </a:cubicBezTo>
                <a:cubicBezTo>
                  <a:pt x="761100" y="1524375"/>
                  <a:pt x="301738" y="1558150"/>
                  <a:pt x="150869" y="1769806"/>
                </a:cubicBezTo>
                <a:cubicBezTo>
                  <a:pt x="0" y="1981462"/>
                  <a:pt x="29273" y="2499345"/>
                  <a:pt x="29273" y="249934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7" name="Rounded Rectangle 106"/>
          <p:cNvSpPr/>
          <p:nvPr/>
        </p:nvSpPr>
        <p:spPr bwMode="auto">
          <a:xfrm>
            <a:off x="6318240" y="5280746"/>
            <a:ext cx="216000" cy="1080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075842" y="5962912"/>
            <a:ext cx="1242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Small cell BS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811012" y="509629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  <a:latin typeface="Arial"/>
                <a:cs typeface="Arial"/>
              </a:rPr>
              <a:t>X2</a:t>
            </a:r>
            <a:endParaRPr lang="en-US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922533" y="534588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  <a:latin typeface="Arial"/>
                <a:cs typeface="Arial"/>
              </a:rPr>
              <a:t>X2</a:t>
            </a:r>
            <a:endParaRPr lang="en-US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7284262" y="524543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  <a:latin typeface="Arial"/>
                <a:cs typeface="Arial"/>
              </a:rPr>
              <a:t>X2</a:t>
            </a:r>
            <a:endParaRPr lang="en-US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581042" y="510693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  <a:latin typeface="Arial"/>
                <a:cs typeface="Arial"/>
              </a:rPr>
              <a:t>X2</a:t>
            </a:r>
            <a:endParaRPr lang="en-US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114" name="Straight Connector 113"/>
          <p:cNvCxnSpPr/>
          <p:nvPr/>
        </p:nvCxnSpPr>
        <p:spPr bwMode="auto">
          <a:xfrm>
            <a:off x="5691005" y="5334746"/>
            <a:ext cx="593519" cy="13582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15" name="Straight Connector 114"/>
          <p:cNvCxnSpPr/>
          <p:nvPr/>
        </p:nvCxnSpPr>
        <p:spPr bwMode="auto">
          <a:xfrm>
            <a:off x="7229177" y="5394948"/>
            <a:ext cx="346427" cy="229599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16" name="Straight Connector 115"/>
          <p:cNvCxnSpPr/>
          <p:nvPr/>
        </p:nvCxnSpPr>
        <p:spPr bwMode="auto">
          <a:xfrm flipV="1">
            <a:off x="7916957" y="5605613"/>
            <a:ext cx="421757" cy="35492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17" name="Straight Connector 116"/>
          <p:cNvCxnSpPr/>
          <p:nvPr/>
        </p:nvCxnSpPr>
        <p:spPr bwMode="auto">
          <a:xfrm>
            <a:off x="6551970" y="5366499"/>
            <a:ext cx="385968" cy="40080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18" name="Freeform 117"/>
          <p:cNvSpPr/>
          <p:nvPr/>
        </p:nvSpPr>
        <p:spPr bwMode="auto">
          <a:xfrm>
            <a:off x="5484559" y="2993721"/>
            <a:ext cx="1335252" cy="2185231"/>
          </a:xfrm>
          <a:custGeom>
            <a:avLst/>
            <a:gdLst>
              <a:gd name="connsiteX0" fmla="*/ 1191188 w 1191188"/>
              <a:gd name="connsiteY0" fmla="*/ 0 h 2499345"/>
              <a:gd name="connsiteX1" fmla="*/ 934486 w 1191188"/>
              <a:gd name="connsiteY1" fmla="*/ 1229407 h 2499345"/>
              <a:gd name="connsiteX2" fmla="*/ 150869 w 1191188"/>
              <a:gd name="connsiteY2" fmla="*/ 1769806 h 2499345"/>
              <a:gd name="connsiteX3" fmla="*/ 29273 w 1191188"/>
              <a:gd name="connsiteY3" fmla="*/ 2499345 h 249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188" h="2499345">
                <a:moveTo>
                  <a:pt x="1191188" y="0"/>
                </a:moveTo>
                <a:cubicBezTo>
                  <a:pt x="1149530" y="467219"/>
                  <a:pt x="1107872" y="934439"/>
                  <a:pt x="934486" y="1229407"/>
                </a:cubicBezTo>
                <a:cubicBezTo>
                  <a:pt x="761100" y="1524375"/>
                  <a:pt x="301738" y="1558150"/>
                  <a:pt x="150869" y="1769806"/>
                </a:cubicBezTo>
                <a:cubicBezTo>
                  <a:pt x="0" y="1981462"/>
                  <a:pt x="29273" y="2499345"/>
                  <a:pt x="29273" y="249934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19" name="Freeform 118"/>
          <p:cNvSpPr/>
          <p:nvPr/>
        </p:nvSpPr>
        <p:spPr bwMode="auto">
          <a:xfrm>
            <a:off x="7817205" y="2999152"/>
            <a:ext cx="167757" cy="2485835"/>
          </a:xfrm>
          <a:custGeom>
            <a:avLst/>
            <a:gdLst>
              <a:gd name="connsiteX0" fmla="*/ 175638 w 204911"/>
              <a:gd name="connsiteY0" fmla="*/ 0 h 2485835"/>
              <a:gd name="connsiteX1" fmla="*/ 175638 w 204911"/>
              <a:gd name="connsiteY1" fmla="*/ 1567157 h 2485835"/>
              <a:gd name="connsiteX2" fmla="*/ 0 w 204911"/>
              <a:gd name="connsiteY2" fmla="*/ 2485835 h 248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911" h="2485835">
                <a:moveTo>
                  <a:pt x="175638" y="0"/>
                </a:moveTo>
                <a:cubicBezTo>
                  <a:pt x="190274" y="576425"/>
                  <a:pt x="204911" y="1152851"/>
                  <a:pt x="175638" y="1567157"/>
                </a:cubicBezTo>
                <a:cubicBezTo>
                  <a:pt x="146365" y="1981463"/>
                  <a:pt x="0" y="2485835"/>
                  <a:pt x="0" y="248583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6168261" y="3743721"/>
            <a:ext cx="2172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  <a:latin typeface="Arial"/>
                <a:cs typeface="Arial"/>
              </a:rPr>
              <a:t>IP Network</a:t>
            </a:r>
            <a:endParaRPr lang="en-US" sz="28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916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79506"/>
            <a:ext cx="8382000" cy="609600"/>
          </a:xfrm>
        </p:spPr>
        <p:txBody>
          <a:bodyPr/>
          <a:lstStyle/>
          <a:p>
            <a:r>
              <a:rPr lang="en-US" sz="3600" b="1" dirty="0" smtClean="0">
                <a:latin typeface="Arial"/>
                <a:cs typeface="Arial"/>
              </a:rPr>
              <a:t>Algorithmic Challenge: Complexity</a:t>
            </a:r>
            <a:endParaRPr lang="en-US" sz="3600" b="1" dirty="0">
              <a:latin typeface="Arial"/>
              <a:cs typeface="Arial"/>
            </a:endParaRP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336090" y="1717591"/>
            <a:ext cx="8363068" cy="4382427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Optimal channel allocation was NP hard in 2</a:t>
            </a:r>
            <a:r>
              <a:rPr lang="en-US" sz="3200" baseline="30000" dirty="0" smtClean="0">
                <a:latin typeface="Arial"/>
                <a:cs typeface="Arial"/>
              </a:rPr>
              <a:t>nd</a:t>
            </a:r>
            <a:r>
              <a:rPr lang="en-US" sz="3200" dirty="0" smtClean="0">
                <a:latin typeface="Arial"/>
                <a:cs typeface="Arial"/>
              </a:rPr>
              <a:t>-generation (voice) IS-54 systems</a:t>
            </a:r>
          </a:p>
          <a:p>
            <a:pPr>
              <a:lnSpc>
                <a:spcPct val="40000"/>
              </a:lnSpc>
            </a:pPr>
            <a:endParaRPr lang="en-US" sz="2800" dirty="0" smtClean="0">
              <a:latin typeface="Arial"/>
              <a:cs typeface="Arial"/>
            </a:endParaRPr>
          </a:p>
          <a:p>
            <a:r>
              <a:rPr lang="en-US" sz="3200" dirty="0" smtClean="0">
                <a:latin typeface="Arial"/>
                <a:cs typeface="Arial"/>
              </a:rPr>
              <a:t>Now we have MIMO, multiple frequency bands, hierarchical networks, …</a:t>
            </a:r>
          </a:p>
          <a:p>
            <a:pPr>
              <a:lnSpc>
                <a:spcPct val="40000"/>
              </a:lnSpc>
            </a:pPr>
            <a:endParaRPr lang="en-US" sz="3200" dirty="0" smtClean="0">
              <a:latin typeface="Arial"/>
              <a:cs typeface="Arial"/>
            </a:endParaRPr>
          </a:p>
          <a:p>
            <a:r>
              <a:rPr lang="en-US" sz="3200" dirty="0" smtClean="0">
                <a:latin typeface="Arial"/>
                <a:cs typeface="Arial"/>
              </a:rPr>
              <a:t>But convex optimization has advanced a lot in the last 20 years</a:t>
            </a:r>
          </a:p>
          <a:p>
            <a:pPr marL="0" indent="0">
              <a:buNone/>
            </a:pPr>
            <a:endParaRPr lang="en-US" sz="3200" dirty="0">
              <a:latin typeface="Arial"/>
              <a:cs typeface="Arial"/>
            </a:endParaRPr>
          </a:p>
        </p:txBody>
      </p:sp>
      <p:sp>
        <p:nvSpPr>
          <p:cNvPr id="13" name="Rounded Rectangle 12"/>
          <p:cNvSpPr>
            <a:spLocks noChangeAspect="1"/>
          </p:cNvSpPr>
          <p:nvPr/>
        </p:nvSpPr>
        <p:spPr bwMode="auto">
          <a:xfrm>
            <a:off x="410231" y="8031131"/>
            <a:ext cx="921598" cy="501075"/>
          </a:xfrm>
          <a:prstGeom prst="roundRect">
            <a:avLst/>
          </a:prstGeom>
          <a:solidFill>
            <a:srgbClr val="27A1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 smtClean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rPr>
              <a:t>Stage 3</a:t>
            </a:r>
            <a:endParaRPr lang="en-US" sz="1400" dirty="0">
              <a:solidFill>
                <a:prstClr val="white"/>
              </a:solidFill>
              <a:latin typeface="Arial"/>
              <a:ea typeface="ＭＳ Ｐゴシック" pitchFamily="29" charset="-128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32890" y="8075291"/>
            <a:ext cx="9425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Arial"/>
                <a:cs typeface="Arial"/>
              </a:rPr>
              <a:t>Use genetic search to find further improvements by mutating some “genes”</a:t>
            </a:r>
            <a:endParaRPr lang="en-US" sz="2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5643" y="6210918"/>
            <a:ext cx="5655277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Innovation needed to tame the complexity</a:t>
            </a:r>
            <a:endParaRPr lang="en-US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28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43875" cy="1143000"/>
          </a:xfrm>
        </p:spPr>
        <p:txBody>
          <a:bodyPr/>
          <a:lstStyle/>
          <a:p>
            <a:r>
              <a:rPr lang="en-US" altLang="en-US" smtClean="0"/>
              <a:t>MIMO Techniques in Cellular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725" y="3895725"/>
            <a:ext cx="8677275" cy="2057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How should MIMO be </a:t>
            </a:r>
            <a:r>
              <a:rPr lang="en-US" altLang="en-US" sz="2400" i="1" smtClean="0">
                <a:solidFill>
                  <a:srgbClr val="FF0000"/>
                </a:solidFill>
              </a:rPr>
              <a:t>fully</a:t>
            </a:r>
            <a:r>
              <a:rPr lang="en-US" altLang="en-US" sz="2400" smtClean="0"/>
              <a:t> used in cellular systems?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Shannon capacity requires dirty paper coding or IC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Network MIMO: Cooperating BSs form an antenna array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Downlink is a MIMO BC, uplink is a MIMO MAC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Can treat “interference” as known signal (DPC) or noise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Shannon capacity will be covered later this week</a:t>
            </a: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Multiplexing/diversity/interference cancellation tradeoffs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Can optimize receiver algorithm to maximize SINR </a:t>
            </a:r>
          </a:p>
        </p:txBody>
      </p:sp>
      <p:sp>
        <p:nvSpPr>
          <p:cNvPr id="45060" name="Freeform 4"/>
          <p:cNvSpPr>
            <a:spLocks/>
          </p:cNvSpPr>
          <p:nvPr/>
        </p:nvSpPr>
        <p:spPr bwMode="auto">
          <a:xfrm>
            <a:off x="3581400" y="1651000"/>
            <a:ext cx="1133475" cy="728663"/>
          </a:xfrm>
          <a:custGeom>
            <a:avLst/>
            <a:gdLst>
              <a:gd name="T0" fmla="*/ 523110754 w 613"/>
              <a:gd name="T1" fmla="*/ 998019820 h 531"/>
              <a:gd name="T2" fmla="*/ 0 w 613"/>
              <a:gd name="T3" fmla="*/ 497127191 h 531"/>
              <a:gd name="T4" fmla="*/ 523110754 w 613"/>
              <a:gd name="T5" fmla="*/ 0 h 531"/>
              <a:gd name="T6" fmla="*/ 1569333881 w 613"/>
              <a:gd name="T7" fmla="*/ 0 h 531"/>
              <a:gd name="T8" fmla="*/ 2092446715 w 613"/>
              <a:gd name="T9" fmla="*/ 497127191 h 531"/>
              <a:gd name="T10" fmla="*/ 1569333881 w 613"/>
              <a:gd name="T11" fmla="*/ 998019820 h 531"/>
              <a:gd name="T12" fmla="*/ 523110754 w 613"/>
              <a:gd name="T13" fmla="*/ 998019820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61" name="Freeform 5"/>
          <p:cNvSpPr>
            <a:spLocks/>
          </p:cNvSpPr>
          <p:nvPr/>
        </p:nvSpPr>
        <p:spPr bwMode="auto">
          <a:xfrm>
            <a:off x="4430713" y="2012950"/>
            <a:ext cx="1135062" cy="733425"/>
          </a:xfrm>
          <a:custGeom>
            <a:avLst/>
            <a:gdLst>
              <a:gd name="T0" fmla="*/ 522869846 w 614"/>
              <a:gd name="T1" fmla="*/ 1009211982 h 532"/>
              <a:gd name="T2" fmla="*/ 0 w 614"/>
              <a:gd name="T3" fmla="*/ 503656123 h 532"/>
              <a:gd name="T4" fmla="*/ 522869846 w 614"/>
              <a:gd name="T5" fmla="*/ 0 h 532"/>
              <a:gd name="T6" fmla="*/ 1568609307 w 614"/>
              <a:gd name="T7" fmla="*/ 0 h 532"/>
              <a:gd name="T8" fmla="*/ 2094897509 w 614"/>
              <a:gd name="T9" fmla="*/ 503656123 h 532"/>
              <a:gd name="T10" fmla="*/ 1568609307 w 614"/>
              <a:gd name="T11" fmla="*/ 1009211982 h 532"/>
              <a:gd name="T12" fmla="*/ 522869846 w 614"/>
              <a:gd name="T13" fmla="*/ 1009211982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62" name="Freeform 6"/>
          <p:cNvSpPr>
            <a:spLocks/>
          </p:cNvSpPr>
          <p:nvPr/>
        </p:nvSpPr>
        <p:spPr bwMode="auto">
          <a:xfrm>
            <a:off x="4430713" y="2746375"/>
            <a:ext cx="1135062" cy="727075"/>
          </a:xfrm>
          <a:custGeom>
            <a:avLst/>
            <a:gdLst>
              <a:gd name="T0" fmla="*/ 522869846 w 614"/>
              <a:gd name="T1" fmla="*/ 993677268 h 531"/>
              <a:gd name="T2" fmla="*/ 0 w 614"/>
              <a:gd name="T3" fmla="*/ 496838634 h 531"/>
              <a:gd name="T4" fmla="*/ 522869846 w 614"/>
              <a:gd name="T5" fmla="*/ 0 h 531"/>
              <a:gd name="T6" fmla="*/ 1568609307 w 614"/>
              <a:gd name="T7" fmla="*/ 0 h 531"/>
              <a:gd name="T8" fmla="*/ 2094897509 w 614"/>
              <a:gd name="T9" fmla="*/ 496838634 h 531"/>
              <a:gd name="T10" fmla="*/ 1568609307 w 614"/>
              <a:gd name="T11" fmla="*/ 993677268 h 531"/>
              <a:gd name="T12" fmla="*/ 522869846 w 614"/>
              <a:gd name="T13" fmla="*/ 993677268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63" name="Freeform 7"/>
          <p:cNvSpPr>
            <a:spLocks/>
          </p:cNvSpPr>
          <p:nvPr/>
        </p:nvSpPr>
        <p:spPr bwMode="auto">
          <a:xfrm>
            <a:off x="2735263" y="2012950"/>
            <a:ext cx="1130300" cy="733425"/>
          </a:xfrm>
          <a:custGeom>
            <a:avLst/>
            <a:gdLst>
              <a:gd name="T0" fmla="*/ 520185104 w 613"/>
              <a:gd name="T1" fmla="*/ 1009211982 h 532"/>
              <a:gd name="T2" fmla="*/ 0 w 613"/>
              <a:gd name="T3" fmla="*/ 503656123 h 532"/>
              <a:gd name="T4" fmla="*/ 520185104 w 613"/>
              <a:gd name="T5" fmla="*/ 0 h 532"/>
              <a:gd name="T6" fmla="*/ 1560555080 w 613"/>
              <a:gd name="T7" fmla="*/ 0 h 532"/>
              <a:gd name="T8" fmla="*/ 2080740414 w 613"/>
              <a:gd name="T9" fmla="*/ 503656123 h 532"/>
              <a:gd name="T10" fmla="*/ 1560555080 w 613"/>
              <a:gd name="T11" fmla="*/ 1009211982 h 532"/>
              <a:gd name="T12" fmla="*/ 520185104 w 613"/>
              <a:gd name="T13" fmla="*/ 1009211982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64" name="Freeform 8"/>
          <p:cNvSpPr>
            <a:spLocks/>
          </p:cNvSpPr>
          <p:nvPr/>
        </p:nvSpPr>
        <p:spPr bwMode="auto">
          <a:xfrm>
            <a:off x="2735263" y="2746375"/>
            <a:ext cx="1130300" cy="727075"/>
          </a:xfrm>
          <a:custGeom>
            <a:avLst/>
            <a:gdLst>
              <a:gd name="T0" fmla="*/ 520185104 w 613"/>
              <a:gd name="T1" fmla="*/ 993677268 h 531"/>
              <a:gd name="T2" fmla="*/ 0 w 613"/>
              <a:gd name="T3" fmla="*/ 496838634 h 531"/>
              <a:gd name="T4" fmla="*/ 520185104 w 613"/>
              <a:gd name="T5" fmla="*/ 0 h 531"/>
              <a:gd name="T6" fmla="*/ 1560555080 w 613"/>
              <a:gd name="T7" fmla="*/ 0 h 531"/>
              <a:gd name="T8" fmla="*/ 2080740414 w 613"/>
              <a:gd name="T9" fmla="*/ 496838634 h 531"/>
              <a:gd name="T10" fmla="*/ 1560555080 w 613"/>
              <a:gd name="T11" fmla="*/ 993677268 h 531"/>
              <a:gd name="T12" fmla="*/ 520185104 w 613"/>
              <a:gd name="T13" fmla="*/ 993677268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65" name="Freeform 9"/>
          <p:cNvSpPr>
            <a:spLocks/>
          </p:cNvSpPr>
          <p:nvPr/>
        </p:nvSpPr>
        <p:spPr bwMode="auto">
          <a:xfrm>
            <a:off x="3581400" y="3105150"/>
            <a:ext cx="1133475" cy="733425"/>
          </a:xfrm>
          <a:custGeom>
            <a:avLst/>
            <a:gdLst>
              <a:gd name="T0" fmla="*/ 523110754 w 613"/>
              <a:gd name="T1" fmla="*/ 1011109806 h 531"/>
              <a:gd name="T2" fmla="*/ 0 w 613"/>
              <a:gd name="T3" fmla="*/ 503647447 h 531"/>
              <a:gd name="T4" fmla="*/ 523110754 w 613"/>
              <a:gd name="T5" fmla="*/ 0 h 531"/>
              <a:gd name="T6" fmla="*/ 1569333881 w 613"/>
              <a:gd name="T7" fmla="*/ 0 h 531"/>
              <a:gd name="T8" fmla="*/ 2092446715 w 613"/>
              <a:gd name="T9" fmla="*/ 503647447 h 531"/>
              <a:gd name="T10" fmla="*/ 1569333881 w 613"/>
              <a:gd name="T11" fmla="*/ 1011109806 h 531"/>
              <a:gd name="T12" fmla="*/ 523110754 w 613"/>
              <a:gd name="T13" fmla="*/ 1011109806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66" name="Freeform 10"/>
          <p:cNvSpPr>
            <a:spLocks/>
          </p:cNvSpPr>
          <p:nvPr/>
        </p:nvSpPr>
        <p:spPr bwMode="auto">
          <a:xfrm>
            <a:off x="3581400" y="2379663"/>
            <a:ext cx="1133475" cy="730250"/>
          </a:xfrm>
          <a:custGeom>
            <a:avLst/>
            <a:gdLst>
              <a:gd name="T0" fmla="*/ 523110754 w 613"/>
              <a:gd name="T1" fmla="*/ 1002374589 h 531"/>
              <a:gd name="T2" fmla="*/ 0 w 613"/>
              <a:gd name="T3" fmla="*/ 501186607 h 531"/>
              <a:gd name="T4" fmla="*/ 523110754 w 613"/>
              <a:gd name="T5" fmla="*/ 0 h 531"/>
              <a:gd name="T6" fmla="*/ 1569333881 w 613"/>
              <a:gd name="T7" fmla="*/ 0 h 531"/>
              <a:gd name="T8" fmla="*/ 2092446715 w 613"/>
              <a:gd name="T9" fmla="*/ 501186607 h 531"/>
              <a:gd name="T10" fmla="*/ 1569333881 w 613"/>
              <a:gd name="T11" fmla="*/ 1002374589 h 531"/>
              <a:gd name="T12" fmla="*/ 523110754 w 613"/>
              <a:gd name="T13" fmla="*/ 1002374589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67" name="Freeform 11"/>
          <p:cNvSpPr>
            <a:spLocks/>
          </p:cNvSpPr>
          <p:nvPr/>
        </p:nvSpPr>
        <p:spPr bwMode="auto">
          <a:xfrm>
            <a:off x="4460875" y="3001963"/>
            <a:ext cx="454025" cy="407987"/>
          </a:xfrm>
          <a:custGeom>
            <a:avLst/>
            <a:gdLst>
              <a:gd name="T0" fmla="*/ 476888662 w 246"/>
              <a:gd name="T1" fmla="*/ 239089254 h 295"/>
              <a:gd name="T2" fmla="*/ 527985034 w 246"/>
              <a:gd name="T3" fmla="*/ 218049529 h 295"/>
              <a:gd name="T4" fmla="*/ 476888662 w 246"/>
              <a:gd name="T5" fmla="*/ 95636540 h 295"/>
              <a:gd name="T6" fmla="*/ 490515061 w 246"/>
              <a:gd name="T7" fmla="*/ 97549242 h 295"/>
              <a:gd name="T8" fmla="*/ 449637941 w 246"/>
              <a:gd name="T9" fmla="*/ 3825406 h 295"/>
              <a:gd name="T10" fmla="*/ 405355750 w 246"/>
              <a:gd name="T11" fmla="*/ 0 h 295"/>
              <a:gd name="T12" fmla="*/ 0 w 246"/>
              <a:gd name="T13" fmla="*/ 158755715 h 295"/>
              <a:gd name="T14" fmla="*/ 91971444 w 246"/>
              <a:gd name="T15" fmla="*/ 369154478 h 295"/>
              <a:gd name="T16" fmla="*/ 122629227 w 246"/>
              <a:gd name="T17" fmla="*/ 376805287 h 295"/>
              <a:gd name="T18" fmla="*/ 112409947 w 246"/>
              <a:gd name="T19" fmla="*/ 382543393 h 295"/>
              <a:gd name="T20" fmla="*/ 112409947 w 246"/>
              <a:gd name="T21" fmla="*/ 413146630 h 295"/>
              <a:gd name="T22" fmla="*/ 105597728 w 246"/>
              <a:gd name="T23" fmla="*/ 415059332 h 295"/>
              <a:gd name="T24" fmla="*/ 102190695 w 246"/>
              <a:gd name="T25" fmla="*/ 415059332 h 295"/>
              <a:gd name="T26" fmla="*/ 102190695 w 246"/>
              <a:gd name="T27" fmla="*/ 418884737 h 295"/>
              <a:gd name="T28" fmla="*/ 98783663 w 246"/>
              <a:gd name="T29" fmla="*/ 424622843 h 295"/>
              <a:gd name="T30" fmla="*/ 102190695 w 246"/>
              <a:gd name="T31" fmla="*/ 434186355 h 295"/>
              <a:gd name="T32" fmla="*/ 109002914 w 246"/>
              <a:gd name="T33" fmla="*/ 443749866 h 295"/>
              <a:gd name="T34" fmla="*/ 119222166 w 246"/>
              <a:gd name="T35" fmla="*/ 449487973 h 295"/>
              <a:gd name="T36" fmla="*/ 129441446 w 246"/>
              <a:gd name="T37" fmla="*/ 449487973 h 295"/>
              <a:gd name="T38" fmla="*/ 132848478 w 246"/>
              <a:gd name="T39" fmla="*/ 451400675 h 295"/>
              <a:gd name="T40" fmla="*/ 136253665 w 246"/>
              <a:gd name="T41" fmla="*/ 449487973 h 295"/>
              <a:gd name="T42" fmla="*/ 149879948 w 246"/>
              <a:gd name="T43" fmla="*/ 445662568 h 295"/>
              <a:gd name="T44" fmla="*/ 149879948 w 246"/>
              <a:gd name="T45" fmla="*/ 453313378 h 295"/>
              <a:gd name="T46" fmla="*/ 429199439 w 246"/>
              <a:gd name="T47" fmla="*/ 562338790 h 295"/>
              <a:gd name="T48" fmla="*/ 834555188 w 246"/>
              <a:gd name="T49" fmla="*/ 401670416 h 295"/>
              <a:gd name="T50" fmla="*/ 834555188 w 246"/>
              <a:gd name="T51" fmla="*/ 382543393 h 295"/>
              <a:gd name="T52" fmla="*/ 715333051 w 246"/>
              <a:gd name="T53" fmla="*/ 336638452 h 295"/>
              <a:gd name="T54" fmla="*/ 715333051 w 246"/>
              <a:gd name="T55" fmla="*/ 327074941 h 295"/>
              <a:gd name="T56" fmla="*/ 558640942 w 246"/>
              <a:gd name="T57" fmla="*/ 263954383 h 295"/>
              <a:gd name="T58" fmla="*/ 538204285 w 246"/>
              <a:gd name="T59" fmla="*/ 273517894 h 295"/>
              <a:gd name="T60" fmla="*/ 538204285 w 246"/>
              <a:gd name="T61" fmla="*/ 262041681 h 295"/>
              <a:gd name="T62" fmla="*/ 534797253 w 246"/>
              <a:gd name="T63" fmla="*/ 260128979 h 295"/>
              <a:gd name="T64" fmla="*/ 534797253 w 246"/>
              <a:gd name="T65" fmla="*/ 254390872 h 295"/>
              <a:gd name="T66" fmla="*/ 534797253 w 246"/>
              <a:gd name="T67" fmla="*/ 250565467 h 295"/>
              <a:gd name="T68" fmla="*/ 531390221 w 246"/>
              <a:gd name="T69" fmla="*/ 248652765 h 295"/>
              <a:gd name="T70" fmla="*/ 527985034 w 246"/>
              <a:gd name="T71" fmla="*/ 246740063 h 295"/>
              <a:gd name="T72" fmla="*/ 524578002 w 246"/>
              <a:gd name="T73" fmla="*/ 246740063 h 295"/>
              <a:gd name="T74" fmla="*/ 524578002 w 246"/>
              <a:gd name="T75" fmla="*/ 246740063 h 295"/>
              <a:gd name="T76" fmla="*/ 524578002 w 246"/>
              <a:gd name="T77" fmla="*/ 246740063 h 295"/>
              <a:gd name="T78" fmla="*/ 510953564 w 246"/>
              <a:gd name="T79" fmla="*/ 250565467 h 295"/>
              <a:gd name="T80" fmla="*/ 476888662 w 246"/>
              <a:gd name="T81" fmla="*/ 239089254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68" name="Freeform 12"/>
          <p:cNvSpPr>
            <a:spLocks/>
          </p:cNvSpPr>
          <p:nvPr/>
        </p:nvSpPr>
        <p:spPr bwMode="auto">
          <a:xfrm>
            <a:off x="4737100" y="3021013"/>
            <a:ext cx="231775" cy="33337"/>
          </a:xfrm>
          <a:custGeom>
            <a:avLst/>
            <a:gdLst>
              <a:gd name="T0" fmla="*/ 422963635 w 126"/>
              <a:gd name="T1" fmla="*/ 41103187 h 26"/>
              <a:gd name="T2" fmla="*/ 284231615 w 126"/>
              <a:gd name="T3" fmla="*/ 39459368 h 26"/>
              <a:gd name="T4" fmla="*/ 331601999 w 126"/>
              <a:gd name="T5" fmla="*/ 18085865 h 26"/>
              <a:gd name="T6" fmla="*/ 152266998 w 126"/>
              <a:gd name="T7" fmla="*/ 16440763 h 26"/>
              <a:gd name="T8" fmla="*/ 182719651 w 126"/>
              <a:gd name="T9" fmla="*/ 1643820 h 26"/>
              <a:gd name="T10" fmla="*/ 0 w 126"/>
              <a:gd name="T11" fmla="*/ 0 h 26"/>
              <a:gd name="T12" fmla="*/ 422963635 w 126"/>
              <a:gd name="T13" fmla="*/ 4110318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 flipH="1" flipV="1">
            <a:off x="4430713" y="3136900"/>
            <a:ext cx="25400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pic>
        <p:nvPicPr>
          <p:cNvPr id="45070" name="Picture 14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3043238"/>
            <a:ext cx="3778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71" name="Line 15"/>
          <p:cNvSpPr>
            <a:spLocks noChangeShapeType="1"/>
          </p:cNvSpPr>
          <p:nvPr/>
        </p:nvSpPr>
        <p:spPr bwMode="auto">
          <a:xfrm flipH="1">
            <a:off x="4754563" y="3000375"/>
            <a:ext cx="1587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45072" name="Group 16"/>
          <p:cNvGrpSpPr>
            <a:grpSpLocks/>
          </p:cNvGrpSpPr>
          <p:nvPr/>
        </p:nvGrpSpPr>
        <p:grpSpPr bwMode="auto">
          <a:xfrm>
            <a:off x="4113213" y="1906588"/>
            <a:ext cx="68262" cy="120650"/>
            <a:chOff x="5127" y="3283"/>
            <a:chExt cx="54" cy="85"/>
          </a:xfrm>
        </p:grpSpPr>
        <p:sp>
          <p:nvSpPr>
            <p:cNvPr id="45101" name="Line 17"/>
            <p:cNvSpPr>
              <a:spLocks noChangeShapeType="1"/>
            </p:cNvSpPr>
            <p:nvPr/>
          </p:nvSpPr>
          <p:spPr bwMode="auto">
            <a:xfrm flipH="1">
              <a:off x="5153" y="3323"/>
              <a:ext cx="2" cy="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45102" name="AutoShape 18"/>
            <p:cNvSpPr>
              <a:spLocks noChangeArrowheads="1"/>
            </p:cNvSpPr>
            <p:nvPr/>
          </p:nvSpPr>
          <p:spPr bwMode="auto">
            <a:xfrm flipV="1">
              <a:off x="5127" y="3283"/>
              <a:ext cx="54" cy="63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5073" name="Group 19"/>
          <p:cNvGrpSpPr>
            <a:grpSpLocks/>
          </p:cNvGrpSpPr>
          <p:nvPr/>
        </p:nvGrpSpPr>
        <p:grpSpPr bwMode="auto">
          <a:xfrm>
            <a:off x="4949825" y="2287588"/>
            <a:ext cx="68263" cy="119062"/>
            <a:chOff x="5127" y="3283"/>
            <a:chExt cx="54" cy="85"/>
          </a:xfrm>
        </p:grpSpPr>
        <p:sp>
          <p:nvSpPr>
            <p:cNvPr id="45099" name="Line 20"/>
            <p:cNvSpPr>
              <a:spLocks noChangeShapeType="1"/>
            </p:cNvSpPr>
            <p:nvPr/>
          </p:nvSpPr>
          <p:spPr bwMode="auto">
            <a:xfrm flipH="1">
              <a:off x="5153" y="3323"/>
              <a:ext cx="2" cy="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45100" name="AutoShape 21"/>
            <p:cNvSpPr>
              <a:spLocks noChangeArrowheads="1"/>
            </p:cNvSpPr>
            <p:nvPr/>
          </p:nvSpPr>
          <p:spPr bwMode="auto">
            <a:xfrm flipV="1">
              <a:off x="5127" y="3283"/>
              <a:ext cx="54" cy="63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5074" name="Group 22"/>
          <p:cNvGrpSpPr>
            <a:grpSpLocks/>
          </p:cNvGrpSpPr>
          <p:nvPr/>
        </p:nvGrpSpPr>
        <p:grpSpPr bwMode="auto">
          <a:xfrm>
            <a:off x="4972050" y="3063875"/>
            <a:ext cx="68263" cy="120650"/>
            <a:chOff x="5127" y="3283"/>
            <a:chExt cx="54" cy="85"/>
          </a:xfrm>
        </p:grpSpPr>
        <p:sp>
          <p:nvSpPr>
            <p:cNvPr id="45097" name="Line 23"/>
            <p:cNvSpPr>
              <a:spLocks noChangeShapeType="1"/>
            </p:cNvSpPr>
            <p:nvPr/>
          </p:nvSpPr>
          <p:spPr bwMode="auto">
            <a:xfrm flipH="1">
              <a:off x="5153" y="3323"/>
              <a:ext cx="2" cy="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45098" name="AutoShape 24"/>
            <p:cNvSpPr>
              <a:spLocks noChangeArrowheads="1"/>
            </p:cNvSpPr>
            <p:nvPr/>
          </p:nvSpPr>
          <p:spPr bwMode="auto">
            <a:xfrm flipV="1">
              <a:off x="5127" y="3283"/>
              <a:ext cx="54" cy="63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5075" name="Group 25"/>
          <p:cNvGrpSpPr>
            <a:grpSpLocks/>
          </p:cNvGrpSpPr>
          <p:nvPr/>
        </p:nvGrpSpPr>
        <p:grpSpPr bwMode="auto">
          <a:xfrm>
            <a:off x="4106863" y="2659063"/>
            <a:ext cx="66675" cy="119062"/>
            <a:chOff x="5127" y="3283"/>
            <a:chExt cx="54" cy="85"/>
          </a:xfrm>
        </p:grpSpPr>
        <p:sp>
          <p:nvSpPr>
            <p:cNvPr id="45095" name="Line 26"/>
            <p:cNvSpPr>
              <a:spLocks noChangeShapeType="1"/>
            </p:cNvSpPr>
            <p:nvPr/>
          </p:nvSpPr>
          <p:spPr bwMode="auto">
            <a:xfrm flipH="1">
              <a:off x="5153" y="3323"/>
              <a:ext cx="2" cy="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45096" name="AutoShape 27"/>
            <p:cNvSpPr>
              <a:spLocks noChangeArrowheads="1"/>
            </p:cNvSpPr>
            <p:nvPr/>
          </p:nvSpPr>
          <p:spPr bwMode="auto">
            <a:xfrm flipV="1">
              <a:off x="5127" y="3283"/>
              <a:ext cx="54" cy="63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5076" name="Group 28"/>
          <p:cNvGrpSpPr>
            <a:grpSpLocks/>
          </p:cNvGrpSpPr>
          <p:nvPr/>
        </p:nvGrpSpPr>
        <p:grpSpPr bwMode="auto">
          <a:xfrm>
            <a:off x="4117975" y="3435350"/>
            <a:ext cx="66675" cy="120650"/>
            <a:chOff x="5127" y="3283"/>
            <a:chExt cx="54" cy="85"/>
          </a:xfrm>
        </p:grpSpPr>
        <p:sp>
          <p:nvSpPr>
            <p:cNvPr id="45093" name="Line 29"/>
            <p:cNvSpPr>
              <a:spLocks noChangeShapeType="1"/>
            </p:cNvSpPr>
            <p:nvPr/>
          </p:nvSpPr>
          <p:spPr bwMode="auto">
            <a:xfrm flipH="1">
              <a:off x="5153" y="3323"/>
              <a:ext cx="2" cy="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45094" name="AutoShape 30"/>
            <p:cNvSpPr>
              <a:spLocks noChangeArrowheads="1"/>
            </p:cNvSpPr>
            <p:nvPr/>
          </p:nvSpPr>
          <p:spPr bwMode="auto">
            <a:xfrm flipV="1">
              <a:off x="5127" y="3283"/>
              <a:ext cx="54" cy="63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5077" name="Group 31"/>
          <p:cNvGrpSpPr>
            <a:grpSpLocks/>
          </p:cNvGrpSpPr>
          <p:nvPr/>
        </p:nvGrpSpPr>
        <p:grpSpPr bwMode="auto">
          <a:xfrm>
            <a:off x="3240088" y="3013075"/>
            <a:ext cx="66675" cy="120650"/>
            <a:chOff x="5127" y="3283"/>
            <a:chExt cx="54" cy="85"/>
          </a:xfrm>
        </p:grpSpPr>
        <p:sp>
          <p:nvSpPr>
            <p:cNvPr id="45091" name="Line 32"/>
            <p:cNvSpPr>
              <a:spLocks noChangeShapeType="1"/>
            </p:cNvSpPr>
            <p:nvPr/>
          </p:nvSpPr>
          <p:spPr bwMode="auto">
            <a:xfrm flipH="1">
              <a:off x="5153" y="3323"/>
              <a:ext cx="2" cy="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45092" name="AutoShape 33"/>
            <p:cNvSpPr>
              <a:spLocks noChangeArrowheads="1"/>
            </p:cNvSpPr>
            <p:nvPr/>
          </p:nvSpPr>
          <p:spPr bwMode="auto">
            <a:xfrm flipV="1">
              <a:off x="5127" y="3283"/>
              <a:ext cx="54" cy="63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5078" name="Group 34"/>
          <p:cNvGrpSpPr>
            <a:grpSpLocks/>
          </p:cNvGrpSpPr>
          <p:nvPr/>
        </p:nvGrpSpPr>
        <p:grpSpPr bwMode="auto">
          <a:xfrm>
            <a:off x="3213100" y="2300288"/>
            <a:ext cx="68263" cy="119062"/>
            <a:chOff x="5127" y="3283"/>
            <a:chExt cx="54" cy="85"/>
          </a:xfrm>
        </p:grpSpPr>
        <p:sp>
          <p:nvSpPr>
            <p:cNvPr id="45089" name="Line 35"/>
            <p:cNvSpPr>
              <a:spLocks noChangeShapeType="1"/>
            </p:cNvSpPr>
            <p:nvPr/>
          </p:nvSpPr>
          <p:spPr bwMode="auto">
            <a:xfrm flipH="1">
              <a:off x="5153" y="3323"/>
              <a:ext cx="2" cy="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45090" name="AutoShape 36"/>
            <p:cNvSpPr>
              <a:spLocks noChangeArrowheads="1"/>
            </p:cNvSpPr>
            <p:nvPr/>
          </p:nvSpPr>
          <p:spPr bwMode="auto">
            <a:xfrm flipV="1">
              <a:off x="5127" y="3283"/>
              <a:ext cx="54" cy="63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45079" name="Line 37"/>
          <p:cNvSpPr>
            <a:spLocks noChangeShapeType="1"/>
          </p:cNvSpPr>
          <p:nvPr/>
        </p:nvSpPr>
        <p:spPr bwMode="auto">
          <a:xfrm>
            <a:off x="4200525" y="2695575"/>
            <a:ext cx="517525" cy="30480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80" name="Line 38"/>
          <p:cNvSpPr>
            <a:spLocks noChangeShapeType="1"/>
          </p:cNvSpPr>
          <p:nvPr/>
        </p:nvSpPr>
        <p:spPr bwMode="auto">
          <a:xfrm>
            <a:off x="4184650" y="1968500"/>
            <a:ext cx="541338" cy="97155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81" name="Line 39"/>
          <p:cNvSpPr>
            <a:spLocks noChangeShapeType="1"/>
          </p:cNvSpPr>
          <p:nvPr/>
        </p:nvSpPr>
        <p:spPr bwMode="auto">
          <a:xfrm flipH="1">
            <a:off x="4770438" y="2349500"/>
            <a:ext cx="165100" cy="608013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82" name="Line 40"/>
          <p:cNvSpPr>
            <a:spLocks noChangeShapeType="1"/>
          </p:cNvSpPr>
          <p:nvPr/>
        </p:nvSpPr>
        <p:spPr bwMode="auto">
          <a:xfrm flipH="1" flipV="1">
            <a:off x="4792663" y="2982913"/>
            <a:ext cx="171450" cy="90487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pic>
        <p:nvPicPr>
          <p:cNvPr id="45083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2468563"/>
            <a:ext cx="376237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4" name="Line 42"/>
          <p:cNvSpPr>
            <a:spLocks noChangeShapeType="1"/>
          </p:cNvSpPr>
          <p:nvPr/>
        </p:nvSpPr>
        <p:spPr bwMode="auto">
          <a:xfrm flipH="1">
            <a:off x="3733800" y="2427288"/>
            <a:ext cx="1588" cy="61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85" name="Line 43"/>
          <p:cNvSpPr>
            <a:spLocks noChangeShapeType="1"/>
          </p:cNvSpPr>
          <p:nvPr/>
        </p:nvSpPr>
        <p:spPr bwMode="auto">
          <a:xfrm>
            <a:off x="3306763" y="2335213"/>
            <a:ext cx="390525" cy="101600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86" name="Line 44"/>
          <p:cNvSpPr>
            <a:spLocks noChangeShapeType="1"/>
          </p:cNvSpPr>
          <p:nvPr/>
        </p:nvSpPr>
        <p:spPr bwMode="auto">
          <a:xfrm flipV="1">
            <a:off x="3757613" y="1963738"/>
            <a:ext cx="349250" cy="450850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5087" name="Line 45"/>
          <p:cNvSpPr>
            <a:spLocks noChangeShapeType="1"/>
          </p:cNvSpPr>
          <p:nvPr/>
        </p:nvSpPr>
        <p:spPr bwMode="auto">
          <a:xfrm>
            <a:off x="3762375" y="2452688"/>
            <a:ext cx="320675" cy="192087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050671" name="Oval 47"/>
          <p:cNvSpPr>
            <a:spLocks noChangeArrowheads="1"/>
          </p:cNvSpPr>
          <p:nvPr/>
        </p:nvSpPr>
        <p:spPr bwMode="auto">
          <a:xfrm rot="-1262261">
            <a:off x="3000375" y="2014538"/>
            <a:ext cx="1425575" cy="257175"/>
          </a:xfrm>
          <a:prstGeom prst="ellipse">
            <a:avLst/>
          </a:prstGeom>
          <a:noFill/>
          <a:ln w="28575">
            <a:solidFill>
              <a:srgbClr val="FF006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0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67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MIMO in Cellular:</a:t>
            </a:r>
            <a:br>
              <a:rPr lang="en-US" altLang="en-US" smtClean="0"/>
            </a:br>
            <a:r>
              <a:rPr lang="en-US" altLang="en-US" i="1" smtClean="0"/>
              <a:t>Performance Benefits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413" y="1722438"/>
            <a:ext cx="7989887" cy="4733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Antenna gain </a:t>
            </a:r>
            <a:r>
              <a:rPr lang="en-US" altLang="en-US" sz="2800" smtClean="0">
                <a:cs typeface="Times New Roman" pitchFamily="18" charset="0"/>
                <a:sym typeface="Symbol" pitchFamily="18" charset="2"/>
              </a:rPr>
              <a:t> </a:t>
            </a:r>
            <a:r>
              <a:rPr lang="en-US" altLang="en-US" sz="2800" smtClean="0">
                <a:cs typeface="Times New Roman" pitchFamily="18" charset="0"/>
              </a:rPr>
              <a:t>extended battery life, extended range, and higher throughput</a:t>
            </a:r>
          </a:p>
          <a:p>
            <a:pPr lvl="1">
              <a:lnSpc>
                <a:spcPct val="20000"/>
              </a:lnSpc>
            </a:pPr>
            <a:endParaRPr lang="en-US" altLang="en-US" sz="24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Diversity gain </a:t>
            </a:r>
            <a:r>
              <a:rPr lang="en-US" altLang="en-US" sz="2800" smtClean="0">
                <a:cs typeface="Times New Roman" pitchFamily="18" charset="0"/>
                <a:sym typeface="Symbol" pitchFamily="18" charset="2"/>
              </a:rPr>
              <a:t> </a:t>
            </a:r>
            <a:r>
              <a:rPr lang="en-US" altLang="en-US" sz="2800" smtClean="0">
                <a:cs typeface="Times New Roman" pitchFamily="18" charset="0"/>
              </a:rPr>
              <a:t>improved reliability, more robust operation of services </a:t>
            </a:r>
          </a:p>
          <a:p>
            <a:pPr lvl="1">
              <a:lnSpc>
                <a:spcPct val="10000"/>
              </a:lnSpc>
            </a:pPr>
            <a:endParaRPr lang="en-US" altLang="en-US" sz="24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Interference suppression (TXBF) </a:t>
            </a:r>
            <a:r>
              <a:rPr lang="en-US" altLang="en-US" sz="2800" smtClean="0">
                <a:cs typeface="Times New Roman" pitchFamily="18" charset="0"/>
                <a:sym typeface="Symbol" pitchFamily="18" charset="2"/>
              </a:rPr>
              <a:t> improved quality, reliability, and robustness</a:t>
            </a:r>
          </a:p>
          <a:p>
            <a:pPr lvl="1">
              <a:lnSpc>
                <a:spcPct val="20000"/>
              </a:lnSpc>
            </a:pPr>
            <a:endParaRPr lang="en-US" altLang="en-US" sz="2400" smtClean="0"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Multiplexing gain </a:t>
            </a:r>
            <a:r>
              <a:rPr lang="en-US" altLang="en-US" sz="2800" smtClean="0">
                <a:cs typeface="Times New Roman" pitchFamily="18" charset="0"/>
                <a:sym typeface="Symbol" pitchFamily="18" charset="2"/>
              </a:rPr>
              <a:t> higher data rates</a:t>
            </a:r>
          </a:p>
          <a:p>
            <a:pPr lvl="1"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Reduced interference to other systems</a:t>
            </a:r>
          </a:p>
        </p:txBody>
      </p:sp>
      <p:sp>
        <p:nvSpPr>
          <p:cNvPr id="46084" name="TextBox 3"/>
          <p:cNvSpPr txBox="1">
            <a:spLocks noChangeArrowheads="1"/>
          </p:cNvSpPr>
          <p:nvPr/>
        </p:nvSpPr>
        <p:spPr bwMode="auto">
          <a:xfrm>
            <a:off x="969963" y="5830888"/>
            <a:ext cx="69961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 i="1" smtClean="0">
                <a:solidFill>
                  <a:srgbClr val="FF0000"/>
                </a:solidFill>
              </a:rPr>
              <a:t>Optimal use of MIMO in cellular systems, especially </a:t>
            </a:r>
          </a:p>
          <a:p>
            <a:r>
              <a:rPr lang="en-US" altLang="en-US" b="1" i="1" smtClean="0">
                <a:solidFill>
                  <a:srgbClr val="FF0000"/>
                </a:solidFill>
              </a:rPr>
              <a:t>given practical constraints, remains an open problem</a:t>
            </a:r>
          </a:p>
        </p:txBody>
      </p:sp>
    </p:spTree>
    <p:extLst>
      <p:ext uri="{BB962C8B-B14F-4D97-AF65-F5344CB8AC3E}">
        <p14:creationId xmlns:p14="http://schemas.microsoft.com/office/powerpoint/2010/main" val="132518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11113" y="6731000"/>
            <a:ext cx="1163637" cy="1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500" smtClean="0">
                <a:solidFill>
                  <a:srgbClr val="FFFFFF"/>
                </a:solidFill>
                <a:latin typeface="Arial" charset="0"/>
              </a:rPr>
              <a:t>8C32810.46-Cimini-7/98</a:t>
            </a:r>
          </a:p>
        </p:txBody>
      </p:sp>
      <p:grpSp>
        <p:nvGrpSpPr>
          <p:cNvPr id="35843" name="Group 111"/>
          <p:cNvGrpSpPr>
            <a:grpSpLocks/>
          </p:cNvGrpSpPr>
          <p:nvPr/>
        </p:nvGrpSpPr>
        <p:grpSpPr bwMode="auto">
          <a:xfrm>
            <a:off x="1895475" y="1717675"/>
            <a:ext cx="4386263" cy="2897188"/>
            <a:chOff x="1500" y="767"/>
            <a:chExt cx="2763" cy="1825"/>
          </a:xfrm>
        </p:grpSpPr>
        <p:sp>
          <p:nvSpPr>
            <p:cNvPr id="35846" name="Freeform 5"/>
            <p:cNvSpPr>
              <a:spLocks/>
            </p:cNvSpPr>
            <p:nvPr/>
          </p:nvSpPr>
          <p:spPr bwMode="auto">
            <a:xfrm>
              <a:off x="2036" y="854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47" name="Freeform 6"/>
            <p:cNvSpPr>
              <a:spLocks/>
            </p:cNvSpPr>
            <p:nvPr/>
          </p:nvSpPr>
          <p:spPr bwMode="auto">
            <a:xfrm>
              <a:off x="2035" y="1028"/>
              <a:ext cx="357" cy="174"/>
            </a:xfrm>
            <a:custGeom>
              <a:avLst/>
              <a:gdLst>
                <a:gd name="T0" fmla="*/ 119 w 268"/>
                <a:gd name="T1" fmla="*/ 129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29 h 233"/>
                <a:gd name="T12" fmla="*/ 119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48" name="Freeform 7"/>
            <p:cNvSpPr>
              <a:spLocks/>
            </p:cNvSpPr>
            <p:nvPr/>
          </p:nvSpPr>
          <p:spPr bwMode="auto">
            <a:xfrm>
              <a:off x="3637" y="1028"/>
              <a:ext cx="359" cy="174"/>
            </a:xfrm>
            <a:custGeom>
              <a:avLst/>
              <a:gdLst>
                <a:gd name="T0" fmla="*/ 121 w 269"/>
                <a:gd name="T1" fmla="*/ 129 h 233"/>
                <a:gd name="T2" fmla="*/ 0 w 269"/>
                <a:gd name="T3" fmla="*/ 65 h 233"/>
                <a:gd name="T4" fmla="*/ 121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29 h 233"/>
                <a:gd name="T12" fmla="*/ 121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8" y="232"/>
                  </a:moveTo>
                  <a:lnTo>
                    <a:pt x="0" y="116"/>
                  </a:lnTo>
                  <a:lnTo>
                    <a:pt x="68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8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49" name="Freeform 8"/>
            <p:cNvSpPr>
              <a:spLocks/>
            </p:cNvSpPr>
            <p:nvPr/>
          </p:nvSpPr>
          <p:spPr bwMode="auto">
            <a:xfrm>
              <a:off x="2836" y="941"/>
              <a:ext cx="359" cy="174"/>
            </a:xfrm>
            <a:custGeom>
              <a:avLst/>
              <a:gdLst>
                <a:gd name="T0" fmla="*/ 119 w 269"/>
                <a:gd name="T1" fmla="*/ 129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29 h 233"/>
                <a:gd name="T12" fmla="*/ 119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0" name="Freeform 9"/>
            <p:cNvSpPr>
              <a:spLocks/>
            </p:cNvSpPr>
            <p:nvPr/>
          </p:nvSpPr>
          <p:spPr bwMode="auto">
            <a:xfrm>
              <a:off x="2301" y="767"/>
              <a:ext cx="359" cy="174"/>
            </a:xfrm>
            <a:custGeom>
              <a:avLst/>
              <a:gdLst>
                <a:gd name="T0" fmla="*/ 119 w 269"/>
                <a:gd name="T1" fmla="*/ 129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29 h 233"/>
                <a:gd name="T12" fmla="*/ 119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1" name="Freeform 10"/>
            <p:cNvSpPr>
              <a:spLocks/>
            </p:cNvSpPr>
            <p:nvPr/>
          </p:nvSpPr>
          <p:spPr bwMode="auto">
            <a:xfrm>
              <a:off x="2301" y="941"/>
              <a:ext cx="359" cy="174"/>
            </a:xfrm>
            <a:custGeom>
              <a:avLst/>
              <a:gdLst>
                <a:gd name="T0" fmla="*/ 119 w 269"/>
                <a:gd name="T1" fmla="*/ 129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29 h 233"/>
                <a:gd name="T12" fmla="*/ 119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2" name="Freeform 11"/>
            <p:cNvSpPr>
              <a:spLocks/>
            </p:cNvSpPr>
            <p:nvPr/>
          </p:nvSpPr>
          <p:spPr bwMode="auto">
            <a:xfrm>
              <a:off x="2569" y="1201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3" name="Freeform 12"/>
            <p:cNvSpPr>
              <a:spLocks/>
            </p:cNvSpPr>
            <p:nvPr/>
          </p:nvSpPr>
          <p:spPr bwMode="auto">
            <a:xfrm>
              <a:off x="2569" y="1028"/>
              <a:ext cx="358" cy="174"/>
            </a:xfrm>
            <a:custGeom>
              <a:avLst/>
              <a:gdLst>
                <a:gd name="T0" fmla="*/ 120 w 268"/>
                <a:gd name="T1" fmla="*/ 130 h 232"/>
                <a:gd name="T2" fmla="*/ 0 w 268"/>
                <a:gd name="T3" fmla="*/ 65 h 232"/>
                <a:gd name="T4" fmla="*/ 120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20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4" name="Freeform 13"/>
            <p:cNvSpPr>
              <a:spLocks/>
            </p:cNvSpPr>
            <p:nvPr/>
          </p:nvSpPr>
          <p:spPr bwMode="auto">
            <a:xfrm>
              <a:off x="3104" y="1201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5" name="Freeform 14"/>
            <p:cNvSpPr>
              <a:spLocks/>
            </p:cNvSpPr>
            <p:nvPr/>
          </p:nvSpPr>
          <p:spPr bwMode="auto">
            <a:xfrm>
              <a:off x="3371" y="941"/>
              <a:ext cx="358" cy="174"/>
            </a:xfrm>
            <a:custGeom>
              <a:avLst/>
              <a:gdLst>
                <a:gd name="T0" fmla="*/ 118 w 269"/>
                <a:gd name="T1" fmla="*/ 129 h 233"/>
                <a:gd name="T2" fmla="*/ 0 w 269"/>
                <a:gd name="T3" fmla="*/ 65 h 233"/>
                <a:gd name="T4" fmla="*/ 118 w 269"/>
                <a:gd name="T5" fmla="*/ 0 h 233"/>
                <a:gd name="T6" fmla="*/ 354 w 269"/>
                <a:gd name="T7" fmla="*/ 0 h 233"/>
                <a:gd name="T8" fmla="*/ 475 w 269"/>
                <a:gd name="T9" fmla="*/ 65 h 233"/>
                <a:gd name="T10" fmla="*/ 354 w 269"/>
                <a:gd name="T11" fmla="*/ 129 h 233"/>
                <a:gd name="T12" fmla="*/ 118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8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6" name="Freeform 15"/>
            <p:cNvSpPr>
              <a:spLocks/>
            </p:cNvSpPr>
            <p:nvPr/>
          </p:nvSpPr>
          <p:spPr bwMode="auto">
            <a:xfrm>
              <a:off x="1768" y="1114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1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1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7" name="Freeform 16"/>
            <p:cNvSpPr>
              <a:spLocks/>
            </p:cNvSpPr>
            <p:nvPr/>
          </p:nvSpPr>
          <p:spPr bwMode="auto">
            <a:xfrm>
              <a:off x="3104" y="1028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8" name="Freeform 17"/>
            <p:cNvSpPr>
              <a:spLocks/>
            </p:cNvSpPr>
            <p:nvPr/>
          </p:nvSpPr>
          <p:spPr bwMode="auto">
            <a:xfrm>
              <a:off x="2569" y="854"/>
              <a:ext cx="358" cy="174"/>
            </a:xfrm>
            <a:custGeom>
              <a:avLst/>
              <a:gdLst>
                <a:gd name="T0" fmla="*/ 120 w 268"/>
                <a:gd name="T1" fmla="*/ 129 h 233"/>
                <a:gd name="T2" fmla="*/ 0 w 268"/>
                <a:gd name="T3" fmla="*/ 65 h 233"/>
                <a:gd name="T4" fmla="*/ 120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29 h 233"/>
                <a:gd name="T12" fmla="*/ 120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9" name="Freeform 18"/>
            <p:cNvSpPr>
              <a:spLocks/>
            </p:cNvSpPr>
            <p:nvPr/>
          </p:nvSpPr>
          <p:spPr bwMode="auto">
            <a:xfrm>
              <a:off x="2303" y="1115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0" name="Freeform 19"/>
            <p:cNvSpPr>
              <a:spLocks/>
            </p:cNvSpPr>
            <p:nvPr/>
          </p:nvSpPr>
          <p:spPr bwMode="auto">
            <a:xfrm>
              <a:off x="2836" y="1115"/>
              <a:ext cx="359" cy="174"/>
            </a:xfrm>
            <a:custGeom>
              <a:avLst/>
              <a:gdLst>
                <a:gd name="T0" fmla="*/ 119 w 269"/>
                <a:gd name="T1" fmla="*/ 130 h 232"/>
                <a:gd name="T2" fmla="*/ 0 w 269"/>
                <a:gd name="T3" fmla="*/ 65 h 232"/>
                <a:gd name="T4" fmla="*/ 119 w 269"/>
                <a:gd name="T5" fmla="*/ 0 h 232"/>
                <a:gd name="T6" fmla="*/ 358 w 269"/>
                <a:gd name="T7" fmla="*/ 0 h 232"/>
                <a:gd name="T8" fmla="*/ 478 w 269"/>
                <a:gd name="T9" fmla="*/ 65 h 232"/>
                <a:gd name="T10" fmla="*/ 358 w 269"/>
                <a:gd name="T11" fmla="*/ 130 h 232"/>
                <a:gd name="T12" fmla="*/ 119 w 269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2"/>
                <a:gd name="T23" fmla="*/ 269 w 269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2">
                  <a:moveTo>
                    <a:pt x="67" y="231"/>
                  </a:moveTo>
                  <a:lnTo>
                    <a:pt x="0" y="115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5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1" name="Freeform 20"/>
            <p:cNvSpPr>
              <a:spLocks/>
            </p:cNvSpPr>
            <p:nvPr/>
          </p:nvSpPr>
          <p:spPr bwMode="auto">
            <a:xfrm>
              <a:off x="3371" y="1115"/>
              <a:ext cx="358" cy="174"/>
            </a:xfrm>
            <a:custGeom>
              <a:avLst/>
              <a:gdLst>
                <a:gd name="T0" fmla="*/ 118 w 269"/>
                <a:gd name="T1" fmla="*/ 130 h 232"/>
                <a:gd name="T2" fmla="*/ 0 w 269"/>
                <a:gd name="T3" fmla="*/ 65 h 232"/>
                <a:gd name="T4" fmla="*/ 118 w 269"/>
                <a:gd name="T5" fmla="*/ 0 h 232"/>
                <a:gd name="T6" fmla="*/ 354 w 269"/>
                <a:gd name="T7" fmla="*/ 0 h 232"/>
                <a:gd name="T8" fmla="*/ 475 w 269"/>
                <a:gd name="T9" fmla="*/ 65 h 232"/>
                <a:gd name="T10" fmla="*/ 354 w 269"/>
                <a:gd name="T11" fmla="*/ 130 h 232"/>
                <a:gd name="T12" fmla="*/ 118 w 269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2"/>
                <a:gd name="T23" fmla="*/ 269 w 269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2">
                  <a:moveTo>
                    <a:pt x="67" y="231"/>
                  </a:moveTo>
                  <a:lnTo>
                    <a:pt x="0" y="115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8" y="115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2" name="Freeform 21"/>
            <p:cNvSpPr>
              <a:spLocks/>
            </p:cNvSpPr>
            <p:nvPr/>
          </p:nvSpPr>
          <p:spPr bwMode="auto">
            <a:xfrm>
              <a:off x="3104" y="854"/>
              <a:ext cx="357" cy="174"/>
            </a:xfrm>
            <a:custGeom>
              <a:avLst/>
              <a:gdLst>
                <a:gd name="T0" fmla="*/ 119 w 268"/>
                <a:gd name="T1" fmla="*/ 129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29 h 233"/>
                <a:gd name="T12" fmla="*/ 119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3" name="Freeform 22"/>
            <p:cNvSpPr>
              <a:spLocks/>
            </p:cNvSpPr>
            <p:nvPr/>
          </p:nvSpPr>
          <p:spPr bwMode="auto">
            <a:xfrm>
              <a:off x="3637" y="1202"/>
              <a:ext cx="358" cy="174"/>
            </a:xfrm>
            <a:custGeom>
              <a:avLst/>
              <a:gdLst>
                <a:gd name="T0" fmla="*/ 118 w 268"/>
                <a:gd name="T1" fmla="*/ 129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29 h 233"/>
                <a:gd name="T12" fmla="*/ 118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4" name="Freeform 23"/>
            <p:cNvSpPr>
              <a:spLocks/>
            </p:cNvSpPr>
            <p:nvPr/>
          </p:nvSpPr>
          <p:spPr bwMode="auto">
            <a:xfrm>
              <a:off x="3636" y="1375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5" name="Freeform 24"/>
            <p:cNvSpPr>
              <a:spLocks/>
            </p:cNvSpPr>
            <p:nvPr/>
          </p:nvSpPr>
          <p:spPr bwMode="auto">
            <a:xfrm>
              <a:off x="3905" y="1115"/>
              <a:ext cx="358" cy="174"/>
            </a:xfrm>
            <a:custGeom>
              <a:avLst/>
              <a:gdLst>
                <a:gd name="T0" fmla="*/ 120 w 268"/>
                <a:gd name="T1" fmla="*/ 130 h 232"/>
                <a:gd name="T2" fmla="*/ 0 w 268"/>
                <a:gd name="T3" fmla="*/ 65 h 232"/>
                <a:gd name="T4" fmla="*/ 120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20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5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6" name="Freeform 25"/>
            <p:cNvSpPr>
              <a:spLocks/>
            </p:cNvSpPr>
            <p:nvPr/>
          </p:nvSpPr>
          <p:spPr bwMode="auto">
            <a:xfrm>
              <a:off x="3904" y="1289"/>
              <a:ext cx="357" cy="174"/>
            </a:xfrm>
            <a:custGeom>
              <a:avLst/>
              <a:gdLst>
                <a:gd name="T0" fmla="*/ 119 w 268"/>
                <a:gd name="T1" fmla="*/ 129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29 h 233"/>
                <a:gd name="T12" fmla="*/ 119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7" name="Freeform 26"/>
            <p:cNvSpPr>
              <a:spLocks/>
            </p:cNvSpPr>
            <p:nvPr/>
          </p:nvSpPr>
          <p:spPr bwMode="auto">
            <a:xfrm>
              <a:off x="3371" y="1463"/>
              <a:ext cx="357" cy="174"/>
            </a:xfrm>
            <a:custGeom>
              <a:avLst/>
              <a:gdLst>
                <a:gd name="T0" fmla="*/ 119 w 268"/>
                <a:gd name="T1" fmla="*/ 129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29 h 233"/>
                <a:gd name="T12" fmla="*/ 119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8" name="Freeform 27"/>
            <p:cNvSpPr>
              <a:spLocks/>
            </p:cNvSpPr>
            <p:nvPr/>
          </p:nvSpPr>
          <p:spPr bwMode="auto">
            <a:xfrm>
              <a:off x="3903" y="1463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5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9" name="Freeform 28"/>
            <p:cNvSpPr>
              <a:spLocks/>
            </p:cNvSpPr>
            <p:nvPr/>
          </p:nvSpPr>
          <p:spPr bwMode="auto">
            <a:xfrm>
              <a:off x="1500" y="1376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0" name="Freeform 29"/>
            <p:cNvSpPr>
              <a:spLocks/>
            </p:cNvSpPr>
            <p:nvPr/>
          </p:nvSpPr>
          <p:spPr bwMode="auto">
            <a:xfrm>
              <a:off x="3104" y="1376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1" name="Freeform 30"/>
            <p:cNvSpPr>
              <a:spLocks/>
            </p:cNvSpPr>
            <p:nvPr/>
          </p:nvSpPr>
          <p:spPr bwMode="auto">
            <a:xfrm>
              <a:off x="2303" y="1289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2" name="Freeform 31"/>
            <p:cNvSpPr>
              <a:spLocks/>
            </p:cNvSpPr>
            <p:nvPr/>
          </p:nvSpPr>
          <p:spPr bwMode="auto">
            <a:xfrm>
              <a:off x="3636" y="1549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3" name="Freeform 32"/>
            <p:cNvSpPr>
              <a:spLocks/>
            </p:cNvSpPr>
            <p:nvPr/>
          </p:nvSpPr>
          <p:spPr bwMode="auto">
            <a:xfrm>
              <a:off x="1768" y="1289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4" name="Freeform 33"/>
            <p:cNvSpPr>
              <a:spLocks/>
            </p:cNvSpPr>
            <p:nvPr/>
          </p:nvSpPr>
          <p:spPr bwMode="auto">
            <a:xfrm>
              <a:off x="2035" y="1549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5" name="Freeform 34"/>
            <p:cNvSpPr>
              <a:spLocks/>
            </p:cNvSpPr>
            <p:nvPr/>
          </p:nvSpPr>
          <p:spPr bwMode="auto">
            <a:xfrm>
              <a:off x="2035" y="1375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6" name="Freeform 35"/>
            <p:cNvSpPr>
              <a:spLocks/>
            </p:cNvSpPr>
            <p:nvPr/>
          </p:nvSpPr>
          <p:spPr bwMode="auto">
            <a:xfrm>
              <a:off x="2569" y="1549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7" name="Freeform 36"/>
            <p:cNvSpPr>
              <a:spLocks/>
            </p:cNvSpPr>
            <p:nvPr/>
          </p:nvSpPr>
          <p:spPr bwMode="auto">
            <a:xfrm>
              <a:off x="2837" y="1289"/>
              <a:ext cx="358" cy="174"/>
            </a:xfrm>
            <a:custGeom>
              <a:avLst/>
              <a:gdLst>
                <a:gd name="T0" fmla="*/ 118 w 268"/>
                <a:gd name="T1" fmla="*/ 130 h 232"/>
                <a:gd name="T2" fmla="*/ 0 w 268"/>
                <a:gd name="T3" fmla="*/ 65 h 232"/>
                <a:gd name="T4" fmla="*/ 118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18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8" name="Freeform 37"/>
            <p:cNvSpPr>
              <a:spLocks/>
            </p:cNvSpPr>
            <p:nvPr/>
          </p:nvSpPr>
          <p:spPr bwMode="auto">
            <a:xfrm>
              <a:off x="2569" y="1375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9" name="Freeform 38"/>
            <p:cNvSpPr>
              <a:spLocks/>
            </p:cNvSpPr>
            <p:nvPr/>
          </p:nvSpPr>
          <p:spPr bwMode="auto">
            <a:xfrm>
              <a:off x="2035" y="1202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0" name="Freeform 39"/>
            <p:cNvSpPr>
              <a:spLocks/>
            </p:cNvSpPr>
            <p:nvPr/>
          </p:nvSpPr>
          <p:spPr bwMode="auto">
            <a:xfrm>
              <a:off x="1768" y="1462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1" name="Freeform 40"/>
            <p:cNvSpPr>
              <a:spLocks/>
            </p:cNvSpPr>
            <p:nvPr/>
          </p:nvSpPr>
          <p:spPr bwMode="auto">
            <a:xfrm>
              <a:off x="2303" y="1462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2" name="Freeform 41"/>
            <p:cNvSpPr>
              <a:spLocks/>
            </p:cNvSpPr>
            <p:nvPr/>
          </p:nvSpPr>
          <p:spPr bwMode="auto">
            <a:xfrm>
              <a:off x="2837" y="1462"/>
              <a:ext cx="358" cy="175"/>
            </a:xfrm>
            <a:custGeom>
              <a:avLst/>
              <a:gdLst>
                <a:gd name="T0" fmla="*/ 118 w 268"/>
                <a:gd name="T1" fmla="*/ 131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18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3" name="Freeform 42"/>
            <p:cNvSpPr>
              <a:spLocks/>
            </p:cNvSpPr>
            <p:nvPr/>
          </p:nvSpPr>
          <p:spPr bwMode="auto">
            <a:xfrm>
              <a:off x="2836" y="1636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4" name="Freeform 43"/>
            <p:cNvSpPr>
              <a:spLocks/>
            </p:cNvSpPr>
            <p:nvPr/>
          </p:nvSpPr>
          <p:spPr bwMode="auto">
            <a:xfrm>
              <a:off x="3103" y="1550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5" name="Freeform 44"/>
            <p:cNvSpPr>
              <a:spLocks/>
            </p:cNvSpPr>
            <p:nvPr/>
          </p:nvSpPr>
          <p:spPr bwMode="auto">
            <a:xfrm>
              <a:off x="3101" y="1723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6" name="Freeform 45"/>
            <p:cNvSpPr>
              <a:spLocks/>
            </p:cNvSpPr>
            <p:nvPr/>
          </p:nvSpPr>
          <p:spPr bwMode="auto">
            <a:xfrm>
              <a:off x="1500" y="1202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7" name="Freeform 46"/>
            <p:cNvSpPr>
              <a:spLocks/>
            </p:cNvSpPr>
            <p:nvPr/>
          </p:nvSpPr>
          <p:spPr bwMode="auto">
            <a:xfrm>
              <a:off x="3369" y="1636"/>
              <a:ext cx="359" cy="175"/>
            </a:xfrm>
            <a:custGeom>
              <a:avLst/>
              <a:gdLst>
                <a:gd name="T0" fmla="*/ 119 w 269"/>
                <a:gd name="T1" fmla="*/ 131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31 h 233"/>
                <a:gd name="T12" fmla="*/ 119 w 269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8" name="Freeform 47"/>
            <p:cNvSpPr>
              <a:spLocks/>
            </p:cNvSpPr>
            <p:nvPr/>
          </p:nvSpPr>
          <p:spPr bwMode="auto">
            <a:xfrm>
              <a:off x="2835" y="1809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9" name="Freeform 48"/>
            <p:cNvSpPr>
              <a:spLocks/>
            </p:cNvSpPr>
            <p:nvPr/>
          </p:nvSpPr>
          <p:spPr bwMode="auto">
            <a:xfrm>
              <a:off x="3369" y="1810"/>
              <a:ext cx="358" cy="174"/>
            </a:xfrm>
            <a:custGeom>
              <a:avLst/>
              <a:gdLst>
                <a:gd name="T0" fmla="*/ 118 w 268"/>
                <a:gd name="T1" fmla="*/ 130 h 232"/>
                <a:gd name="T2" fmla="*/ 0 w 268"/>
                <a:gd name="T3" fmla="*/ 65 h 232"/>
                <a:gd name="T4" fmla="*/ 118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18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0" name="Freeform 49"/>
            <p:cNvSpPr>
              <a:spLocks/>
            </p:cNvSpPr>
            <p:nvPr/>
          </p:nvSpPr>
          <p:spPr bwMode="auto">
            <a:xfrm>
              <a:off x="1768" y="1809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1" name="Freeform 50"/>
            <p:cNvSpPr>
              <a:spLocks/>
            </p:cNvSpPr>
            <p:nvPr/>
          </p:nvSpPr>
          <p:spPr bwMode="auto">
            <a:xfrm>
              <a:off x="1768" y="1636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2" name="Freeform 51"/>
            <p:cNvSpPr>
              <a:spLocks/>
            </p:cNvSpPr>
            <p:nvPr/>
          </p:nvSpPr>
          <p:spPr bwMode="auto">
            <a:xfrm>
              <a:off x="2035" y="1896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3" name="Freeform 52"/>
            <p:cNvSpPr>
              <a:spLocks/>
            </p:cNvSpPr>
            <p:nvPr/>
          </p:nvSpPr>
          <p:spPr bwMode="auto">
            <a:xfrm>
              <a:off x="2035" y="1723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4" name="Freeform 53"/>
            <p:cNvSpPr>
              <a:spLocks/>
            </p:cNvSpPr>
            <p:nvPr/>
          </p:nvSpPr>
          <p:spPr bwMode="auto">
            <a:xfrm>
              <a:off x="2303" y="1810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5" name="Freeform 54"/>
            <p:cNvSpPr>
              <a:spLocks/>
            </p:cNvSpPr>
            <p:nvPr/>
          </p:nvSpPr>
          <p:spPr bwMode="auto">
            <a:xfrm>
              <a:off x="2303" y="1636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6" name="Freeform 55"/>
            <p:cNvSpPr>
              <a:spLocks/>
            </p:cNvSpPr>
            <p:nvPr/>
          </p:nvSpPr>
          <p:spPr bwMode="auto">
            <a:xfrm>
              <a:off x="2568" y="1896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7" name="Freeform 56"/>
            <p:cNvSpPr>
              <a:spLocks/>
            </p:cNvSpPr>
            <p:nvPr/>
          </p:nvSpPr>
          <p:spPr bwMode="auto">
            <a:xfrm>
              <a:off x="2568" y="1722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8" name="Freeform 57"/>
            <p:cNvSpPr>
              <a:spLocks/>
            </p:cNvSpPr>
            <p:nvPr/>
          </p:nvSpPr>
          <p:spPr bwMode="auto">
            <a:xfrm>
              <a:off x="3103" y="2070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9" name="Freeform 58"/>
            <p:cNvSpPr>
              <a:spLocks/>
            </p:cNvSpPr>
            <p:nvPr/>
          </p:nvSpPr>
          <p:spPr bwMode="auto">
            <a:xfrm>
              <a:off x="3369" y="2157"/>
              <a:ext cx="358" cy="175"/>
            </a:xfrm>
            <a:custGeom>
              <a:avLst/>
              <a:gdLst>
                <a:gd name="T0" fmla="*/ 118 w 268"/>
                <a:gd name="T1" fmla="*/ 131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18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0" name="Freeform 59"/>
            <p:cNvSpPr>
              <a:spLocks/>
            </p:cNvSpPr>
            <p:nvPr/>
          </p:nvSpPr>
          <p:spPr bwMode="auto">
            <a:xfrm>
              <a:off x="3636" y="2070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1" name="Freeform 60"/>
            <p:cNvSpPr>
              <a:spLocks/>
            </p:cNvSpPr>
            <p:nvPr/>
          </p:nvSpPr>
          <p:spPr bwMode="auto">
            <a:xfrm>
              <a:off x="3101" y="2244"/>
              <a:ext cx="359" cy="175"/>
            </a:xfrm>
            <a:custGeom>
              <a:avLst/>
              <a:gdLst>
                <a:gd name="T0" fmla="*/ 119 w 269"/>
                <a:gd name="T1" fmla="*/ 131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31 h 233"/>
                <a:gd name="T12" fmla="*/ 119 w 269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2" name="Freeform 61"/>
            <p:cNvSpPr>
              <a:spLocks/>
            </p:cNvSpPr>
            <p:nvPr/>
          </p:nvSpPr>
          <p:spPr bwMode="auto">
            <a:xfrm>
              <a:off x="3103" y="1897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3" name="Freeform 62"/>
            <p:cNvSpPr>
              <a:spLocks/>
            </p:cNvSpPr>
            <p:nvPr/>
          </p:nvSpPr>
          <p:spPr bwMode="auto">
            <a:xfrm>
              <a:off x="2035" y="2243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4" name="Freeform 63"/>
            <p:cNvSpPr>
              <a:spLocks/>
            </p:cNvSpPr>
            <p:nvPr/>
          </p:nvSpPr>
          <p:spPr bwMode="auto">
            <a:xfrm>
              <a:off x="2035" y="2070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5" name="Freeform 64"/>
            <p:cNvSpPr>
              <a:spLocks/>
            </p:cNvSpPr>
            <p:nvPr/>
          </p:nvSpPr>
          <p:spPr bwMode="auto">
            <a:xfrm>
              <a:off x="2303" y="2330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6" name="Freeform 65"/>
            <p:cNvSpPr>
              <a:spLocks/>
            </p:cNvSpPr>
            <p:nvPr/>
          </p:nvSpPr>
          <p:spPr bwMode="auto">
            <a:xfrm>
              <a:off x="2303" y="2157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7" name="Freeform 66"/>
            <p:cNvSpPr>
              <a:spLocks/>
            </p:cNvSpPr>
            <p:nvPr/>
          </p:nvSpPr>
          <p:spPr bwMode="auto">
            <a:xfrm>
              <a:off x="2569" y="2244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8" name="Freeform 67"/>
            <p:cNvSpPr>
              <a:spLocks/>
            </p:cNvSpPr>
            <p:nvPr/>
          </p:nvSpPr>
          <p:spPr bwMode="auto">
            <a:xfrm>
              <a:off x="2569" y="2070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9" name="Freeform 68"/>
            <p:cNvSpPr>
              <a:spLocks/>
            </p:cNvSpPr>
            <p:nvPr/>
          </p:nvSpPr>
          <p:spPr bwMode="auto">
            <a:xfrm>
              <a:off x="2836" y="2331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0" name="Freeform 69"/>
            <p:cNvSpPr>
              <a:spLocks/>
            </p:cNvSpPr>
            <p:nvPr/>
          </p:nvSpPr>
          <p:spPr bwMode="auto">
            <a:xfrm>
              <a:off x="2836" y="2157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5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1" name="Freeform 70"/>
            <p:cNvSpPr>
              <a:spLocks/>
            </p:cNvSpPr>
            <p:nvPr/>
          </p:nvSpPr>
          <p:spPr bwMode="auto">
            <a:xfrm>
              <a:off x="3637" y="1896"/>
              <a:ext cx="358" cy="175"/>
            </a:xfrm>
            <a:custGeom>
              <a:avLst/>
              <a:gdLst>
                <a:gd name="T0" fmla="*/ 118 w 268"/>
                <a:gd name="T1" fmla="*/ 131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18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2" name="Freeform 71"/>
            <p:cNvSpPr>
              <a:spLocks/>
            </p:cNvSpPr>
            <p:nvPr/>
          </p:nvSpPr>
          <p:spPr bwMode="auto">
            <a:xfrm>
              <a:off x="3905" y="1809"/>
              <a:ext cx="358" cy="175"/>
            </a:xfrm>
            <a:custGeom>
              <a:avLst/>
              <a:gdLst>
                <a:gd name="T0" fmla="*/ 118 w 268"/>
                <a:gd name="T1" fmla="*/ 131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18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3" name="Freeform 72"/>
            <p:cNvSpPr>
              <a:spLocks/>
            </p:cNvSpPr>
            <p:nvPr/>
          </p:nvSpPr>
          <p:spPr bwMode="auto">
            <a:xfrm>
              <a:off x="3904" y="1983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4" name="Freeform 73"/>
            <p:cNvSpPr>
              <a:spLocks/>
            </p:cNvSpPr>
            <p:nvPr/>
          </p:nvSpPr>
          <p:spPr bwMode="auto">
            <a:xfrm>
              <a:off x="3637" y="1723"/>
              <a:ext cx="358" cy="174"/>
            </a:xfrm>
            <a:custGeom>
              <a:avLst/>
              <a:gdLst>
                <a:gd name="T0" fmla="*/ 118 w 268"/>
                <a:gd name="T1" fmla="*/ 130 h 232"/>
                <a:gd name="T2" fmla="*/ 0 w 268"/>
                <a:gd name="T3" fmla="*/ 65 h 232"/>
                <a:gd name="T4" fmla="*/ 118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18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5" name="Freeform 74"/>
            <p:cNvSpPr>
              <a:spLocks/>
            </p:cNvSpPr>
            <p:nvPr/>
          </p:nvSpPr>
          <p:spPr bwMode="auto">
            <a:xfrm>
              <a:off x="2835" y="1983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6" name="Freeform 75"/>
            <p:cNvSpPr>
              <a:spLocks/>
            </p:cNvSpPr>
            <p:nvPr/>
          </p:nvSpPr>
          <p:spPr bwMode="auto">
            <a:xfrm>
              <a:off x="3368" y="2331"/>
              <a:ext cx="359" cy="175"/>
            </a:xfrm>
            <a:custGeom>
              <a:avLst/>
              <a:gdLst>
                <a:gd name="T0" fmla="*/ 119 w 269"/>
                <a:gd name="T1" fmla="*/ 131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31 h 233"/>
                <a:gd name="T12" fmla="*/ 119 w 269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7" name="Freeform 76"/>
            <p:cNvSpPr>
              <a:spLocks/>
            </p:cNvSpPr>
            <p:nvPr/>
          </p:nvSpPr>
          <p:spPr bwMode="auto">
            <a:xfrm>
              <a:off x="3101" y="2418"/>
              <a:ext cx="359" cy="174"/>
            </a:xfrm>
            <a:custGeom>
              <a:avLst/>
              <a:gdLst>
                <a:gd name="T0" fmla="*/ 119 w 269"/>
                <a:gd name="T1" fmla="*/ 130 h 232"/>
                <a:gd name="T2" fmla="*/ 0 w 269"/>
                <a:gd name="T3" fmla="*/ 65 h 232"/>
                <a:gd name="T4" fmla="*/ 119 w 269"/>
                <a:gd name="T5" fmla="*/ 0 h 232"/>
                <a:gd name="T6" fmla="*/ 358 w 269"/>
                <a:gd name="T7" fmla="*/ 0 h 232"/>
                <a:gd name="T8" fmla="*/ 478 w 269"/>
                <a:gd name="T9" fmla="*/ 65 h 232"/>
                <a:gd name="T10" fmla="*/ 358 w 269"/>
                <a:gd name="T11" fmla="*/ 130 h 232"/>
                <a:gd name="T12" fmla="*/ 119 w 269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2"/>
                <a:gd name="T23" fmla="*/ 269 w 269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8" name="Freeform 77"/>
            <p:cNvSpPr>
              <a:spLocks/>
            </p:cNvSpPr>
            <p:nvPr/>
          </p:nvSpPr>
          <p:spPr bwMode="auto">
            <a:xfrm>
              <a:off x="2303" y="1983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9" name="Freeform 78"/>
            <p:cNvSpPr>
              <a:spLocks/>
            </p:cNvSpPr>
            <p:nvPr/>
          </p:nvSpPr>
          <p:spPr bwMode="auto">
            <a:xfrm>
              <a:off x="2747" y="1114"/>
              <a:ext cx="180" cy="349"/>
            </a:xfrm>
            <a:custGeom>
              <a:avLst/>
              <a:gdLst>
                <a:gd name="T0" fmla="*/ 239 w 135"/>
                <a:gd name="T1" fmla="*/ 0 h 465"/>
                <a:gd name="T2" fmla="*/ 0 w 135"/>
                <a:gd name="T3" fmla="*/ 131 h 465"/>
                <a:gd name="T4" fmla="*/ 239 w 135"/>
                <a:gd name="T5" fmla="*/ 261 h 465"/>
                <a:gd name="T6" fmla="*/ 0 60000 65536"/>
                <a:gd name="T7" fmla="*/ 0 60000 65536"/>
                <a:gd name="T8" fmla="*/ 0 60000 65536"/>
                <a:gd name="T9" fmla="*/ 0 w 135"/>
                <a:gd name="T10" fmla="*/ 0 h 465"/>
                <a:gd name="T11" fmla="*/ 135 w 135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5">
                  <a:moveTo>
                    <a:pt x="134" y="0"/>
                  </a:moveTo>
                  <a:lnTo>
                    <a:pt x="0" y="232"/>
                  </a:lnTo>
                  <a:lnTo>
                    <a:pt x="134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0" name="Freeform 79"/>
            <p:cNvSpPr>
              <a:spLocks/>
            </p:cNvSpPr>
            <p:nvPr/>
          </p:nvSpPr>
          <p:spPr bwMode="auto">
            <a:xfrm>
              <a:off x="2972" y="1189"/>
              <a:ext cx="75" cy="198"/>
            </a:xfrm>
            <a:custGeom>
              <a:avLst/>
              <a:gdLst>
                <a:gd name="T0" fmla="*/ 0 w 56"/>
                <a:gd name="T1" fmla="*/ 0 h 264"/>
                <a:gd name="T2" fmla="*/ 75 w 56"/>
                <a:gd name="T3" fmla="*/ 32 h 264"/>
                <a:gd name="T4" fmla="*/ 99 w 56"/>
                <a:gd name="T5" fmla="*/ 73 h 264"/>
                <a:gd name="T6" fmla="*/ 74 w 56"/>
                <a:gd name="T7" fmla="*/ 115 h 264"/>
                <a:gd name="T8" fmla="*/ 4 w 56"/>
                <a:gd name="T9" fmla="*/ 148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264"/>
                <a:gd name="T17" fmla="*/ 56 w 56"/>
                <a:gd name="T18" fmla="*/ 264 h 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264">
                  <a:moveTo>
                    <a:pt x="0" y="0"/>
                  </a:moveTo>
                  <a:lnTo>
                    <a:pt x="42" y="58"/>
                  </a:lnTo>
                  <a:lnTo>
                    <a:pt x="55" y="131"/>
                  </a:lnTo>
                  <a:lnTo>
                    <a:pt x="41" y="205"/>
                  </a:lnTo>
                  <a:lnTo>
                    <a:pt x="2" y="26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1" name="Freeform 80"/>
            <p:cNvSpPr>
              <a:spLocks/>
            </p:cNvSpPr>
            <p:nvPr/>
          </p:nvSpPr>
          <p:spPr bwMode="auto">
            <a:xfrm>
              <a:off x="3177" y="1129"/>
              <a:ext cx="112" cy="297"/>
            </a:xfrm>
            <a:custGeom>
              <a:avLst/>
              <a:gdLst>
                <a:gd name="T0" fmla="*/ 0 w 84"/>
                <a:gd name="T1" fmla="*/ 0 h 396"/>
                <a:gd name="T2" fmla="*/ 81 w 84"/>
                <a:gd name="T3" fmla="*/ 30 h 396"/>
                <a:gd name="T4" fmla="*/ 132 w 84"/>
                <a:gd name="T5" fmla="*/ 68 h 396"/>
                <a:gd name="T6" fmla="*/ 148 w 84"/>
                <a:gd name="T7" fmla="*/ 111 h 396"/>
                <a:gd name="T8" fmla="*/ 132 w 84"/>
                <a:gd name="T9" fmla="*/ 153 h 396"/>
                <a:gd name="T10" fmla="*/ 84 w 84"/>
                <a:gd name="T11" fmla="*/ 191 h 396"/>
                <a:gd name="T12" fmla="*/ 4 w 84"/>
                <a:gd name="T13" fmla="*/ 222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396"/>
                <a:gd name="T23" fmla="*/ 84 w 84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396">
                  <a:moveTo>
                    <a:pt x="0" y="0"/>
                  </a:moveTo>
                  <a:lnTo>
                    <a:pt x="46" y="54"/>
                  </a:lnTo>
                  <a:lnTo>
                    <a:pt x="74" y="122"/>
                  </a:lnTo>
                  <a:lnTo>
                    <a:pt x="83" y="197"/>
                  </a:lnTo>
                  <a:lnTo>
                    <a:pt x="74" y="272"/>
                  </a:lnTo>
                  <a:lnTo>
                    <a:pt x="47" y="340"/>
                  </a:lnTo>
                  <a:lnTo>
                    <a:pt x="2" y="39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2" name="Freeform 81"/>
            <p:cNvSpPr>
              <a:spLocks/>
            </p:cNvSpPr>
            <p:nvPr/>
          </p:nvSpPr>
          <p:spPr bwMode="auto">
            <a:xfrm>
              <a:off x="3087" y="1177"/>
              <a:ext cx="84" cy="223"/>
            </a:xfrm>
            <a:custGeom>
              <a:avLst/>
              <a:gdLst>
                <a:gd name="T0" fmla="*/ 0 w 63"/>
                <a:gd name="T1" fmla="*/ 0 h 297"/>
                <a:gd name="T2" fmla="*/ 84 w 63"/>
                <a:gd name="T3" fmla="*/ 37 h 297"/>
                <a:gd name="T4" fmla="*/ 111 w 63"/>
                <a:gd name="T5" fmla="*/ 83 h 297"/>
                <a:gd name="T6" fmla="*/ 84 w 63"/>
                <a:gd name="T7" fmla="*/ 130 h 297"/>
                <a:gd name="T8" fmla="*/ 4 w 63"/>
                <a:gd name="T9" fmla="*/ 167 h 2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297"/>
                <a:gd name="T17" fmla="*/ 63 w 63"/>
                <a:gd name="T18" fmla="*/ 297 h 2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297">
                  <a:moveTo>
                    <a:pt x="0" y="0"/>
                  </a:moveTo>
                  <a:lnTo>
                    <a:pt x="47" y="65"/>
                  </a:lnTo>
                  <a:lnTo>
                    <a:pt x="62" y="147"/>
                  </a:lnTo>
                  <a:lnTo>
                    <a:pt x="47" y="231"/>
                  </a:lnTo>
                  <a:lnTo>
                    <a:pt x="2" y="29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3" name="Line 82"/>
            <p:cNvSpPr>
              <a:spLocks noChangeShapeType="1"/>
            </p:cNvSpPr>
            <p:nvPr/>
          </p:nvSpPr>
          <p:spPr bwMode="auto">
            <a:xfrm flipH="1">
              <a:off x="2927" y="940"/>
              <a:ext cx="178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4" name="Line 83"/>
            <p:cNvSpPr>
              <a:spLocks noChangeShapeType="1"/>
            </p:cNvSpPr>
            <p:nvPr/>
          </p:nvSpPr>
          <p:spPr bwMode="auto">
            <a:xfrm flipH="1" flipV="1">
              <a:off x="2925" y="1463"/>
              <a:ext cx="179" cy="17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5" name="Rectangle 84"/>
            <p:cNvSpPr>
              <a:spLocks noChangeArrowheads="1"/>
            </p:cNvSpPr>
            <p:nvPr/>
          </p:nvSpPr>
          <p:spPr bwMode="auto">
            <a:xfrm>
              <a:off x="2548" y="1217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26" name="Freeform 85"/>
            <p:cNvSpPr>
              <a:spLocks/>
            </p:cNvSpPr>
            <p:nvPr/>
          </p:nvSpPr>
          <p:spPr bwMode="auto">
            <a:xfrm>
              <a:off x="3815" y="1635"/>
              <a:ext cx="180" cy="349"/>
            </a:xfrm>
            <a:custGeom>
              <a:avLst/>
              <a:gdLst>
                <a:gd name="T0" fmla="*/ 239 w 135"/>
                <a:gd name="T1" fmla="*/ 0 h 465"/>
                <a:gd name="T2" fmla="*/ 0 w 135"/>
                <a:gd name="T3" fmla="*/ 131 h 465"/>
                <a:gd name="T4" fmla="*/ 239 w 135"/>
                <a:gd name="T5" fmla="*/ 261 h 465"/>
                <a:gd name="T6" fmla="*/ 0 60000 65536"/>
                <a:gd name="T7" fmla="*/ 0 60000 65536"/>
                <a:gd name="T8" fmla="*/ 0 60000 65536"/>
                <a:gd name="T9" fmla="*/ 0 w 135"/>
                <a:gd name="T10" fmla="*/ 0 h 465"/>
                <a:gd name="T11" fmla="*/ 135 w 135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5">
                  <a:moveTo>
                    <a:pt x="134" y="0"/>
                  </a:moveTo>
                  <a:lnTo>
                    <a:pt x="0" y="232"/>
                  </a:lnTo>
                  <a:lnTo>
                    <a:pt x="134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7" name="Rectangle 86"/>
            <p:cNvSpPr>
              <a:spLocks noChangeArrowheads="1"/>
            </p:cNvSpPr>
            <p:nvPr/>
          </p:nvSpPr>
          <p:spPr bwMode="auto">
            <a:xfrm>
              <a:off x="3613" y="173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28" name="Freeform 87"/>
            <p:cNvSpPr>
              <a:spLocks/>
            </p:cNvSpPr>
            <p:nvPr/>
          </p:nvSpPr>
          <p:spPr bwMode="auto">
            <a:xfrm>
              <a:off x="3281" y="1984"/>
              <a:ext cx="179" cy="349"/>
            </a:xfrm>
            <a:custGeom>
              <a:avLst/>
              <a:gdLst>
                <a:gd name="T0" fmla="*/ 238 w 134"/>
                <a:gd name="T1" fmla="*/ 0 h 465"/>
                <a:gd name="T2" fmla="*/ 0 w 134"/>
                <a:gd name="T3" fmla="*/ 131 h 465"/>
                <a:gd name="T4" fmla="*/ 238 w 134"/>
                <a:gd name="T5" fmla="*/ 261 h 465"/>
                <a:gd name="T6" fmla="*/ 0 60000 65536"/>
                <a:gd name="T7" fmla="*/ 0 60000 65536"/>
                <a:gd name="T8" fmla="*/ 0 60000 65536"/>
                <a:gd name="T9" fmla="*/ 0 w 134"/>
                <a:gd name="T10" fmla="*/ 0 h 465"/>
                <a:gd name="T11" fmla="*/ 134 w 134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" h="465">
                  <a:moveTo>
                    <a:pt x="133" y="0"/>
                  </a:moveTo>
                  <a:lnTo>
                    <a:pt x="0" y="232"/>
                  </a:lnTo>
                  <a:lnTo>
                    <a:pt x="133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9" name="Rectangle 88"/>
            <p:cNvSpPr>
              <a:spLocks noChangeArrowheads="1"/>
            </p:cNvSpPr>
            <p:nvPr/>
          </p:nvSpPr>
          <p:spPr bwMode="auto">
            <a:xfrm>
              <a:off x="3079" y="2087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30" name="Freeform 89"/>
            <p:cNvSpPr>
              <a:spLocks/>
            </p:cNvSpPr>
            <p:nvPr/>
          </p:nvSpPr>
          <p:spPr bwMode="auto">
            <a:xfrm>
              <a:off x="2213" y="1462"/>
              <a:ext cx="180" cy="349"/>
            </a:xfrm>
            <a:custGeom>
              <a:avLst/>
              <a:gdLst>
                <a:gd name="T0" fmla="*/ 239 w 135"/>
                <a:gd name="T1" fmla="*/ 0 h 465"/>
                <a:gd name="T2" fmla="*/ 0 w 135"/>
                <a:gd name="T3" fmla="*/ 130 h 465"/>
                <a:gd name="T4" fmla="*/ 239 w 135"/>
                <a:gd name="T5" fmla="*/ 261 h 465"/>
                <a:gd name="T6" fmla="*/ 0 60000 65536"/>
                <a:gd name="T7" fmla="*/ 0 60000 65536"/>
                <a:gd name="T8" fmla="*/ 0 60000 65536"/>
                <a:gd name="T9" fmla="*/ 0 w 135"/>
                <a:gd name="T10" fmla="*/ 0 h 465"/>
                <a:gd name="T11" fmla="*/ 135 w 135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5">
                  <a:moveTo>
                    <a:pt x="134" y="0"/>
                  </a:moveTo>
                  <a:lnTo>
                    <a:pt x="0" y="231"/>
                  </a:lnTo>
                  <a:lnTo>
                    <a:pt x="134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1" name="Freeform 90"/>
            <p:cNvSpPr>
              <a:spLocks/>
            </p:cNvSpPr>
            <p:nvPr/>
          </p:nvSpPr>
          <p:spPr bwMode="auto">
            <a:xfrm>
              <a:off x="2440" y="1536"/>
              <a:ext cx="73" cy="199"/>
            </a:xfrm>
            <a:custGeom>
              <a:avLst/>
              <a:gdLst>
                <a:gd name="T0" fmla="*/ 0 w 55"/>
                <a:gd name="T1" fmla="*/ 0 h 265"/>
                <a:gd name="T2" fmla="*/ 72 w 55"/>
                <a:gd name="T3" fmla="*/ 33 h 265"/>
                <a:gd name="T4" fmla="*/ 96 w 55"/>
                <a:gd name="T5" fmla="*/ 74 h 265"/>
                <a:gd name="T6" fmla="*/ 72 w 55"/>
                <a:gd name="T7" fmla="*/ 116 h 265"/>
                <a:gd name="T8" fmla="*/ 1 w 55"/>
                <a:gd name="T9" fmla="*/ 149 h 2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65"/>
                <a:gd name="T17" fmla="*/ 55 w 55"/>
                <a:gd name="T18" fmla="*/ 265 h 2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65">
                  <a:moveTo>
                    <a:pt x="0" y="0"/>
                  </a:moveTo>
                  <a:lnTo>
                    <a:pt x="41" y="58"/>
                  </a:lnTo>
                  <a:lnTo>
                    <a:pt x="54" y="132"/>
                  </a:lnTo>
                  <a:lnTo>
                    <a:pt x="41" y="205"/>
                  </a:lnTo>
                  <a:lnTo>
                    <a:pt x="1" y="26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2" name="Freeform 91"/>
            <p:cNvSpPr>
              <a:spLocks/>
            </p:cNvSpPr>
            <p:nvPr/>
          </p:nvSpPr>
          <p:spPr bwMode="auto">
            <a:xfrm>
              <a:off x="2645" y="1477"/>
              <a:ext cx="111" cy="297"/>
            </a:xfrm>
            <a:custGeom>
              <a:avLst/>
              <a:gdLst>
                <a:gd name="T0" fmla="*/ 0 w 83"/>
                <a:gd name="T1" fmla="*/ 0 h 396"/>
                <a:gd name="T2" fmla="*/ 83 w 83"/>
                <a:gd name="T3" fmla="*/ 30 h 396"/>
                <a:gd name="T4" fmla="*/ 131 w 83"/>
                <a:gd name="T5" fmla="*/ 68 h 396"/>
                <a:gd name="T6" fmla="*/ 147 w 83"/>
                <a:gd name="T7" fmla="*/ 111 h 396"/>
                <a:gd name="T8" fmla="*/ 131 w 83"/>
                <a:gd name="T9" fmla="*/ 153 h 396"/>
                <a:gd name="T10" fmla="*/ 83 w 83"/>
                <a:gd name="T11" fmla="*/ 191 h 396"/>
                <a:gd name="T12" fmla="*/ 4 w 83"/>
                <a:gd name="T13" fmla="*/ 222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"/>
                <a:gd name="T22" fmla="*/ 0 h 396"/>
                <a:gd name="T23" fmla="*/ 83 w 83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" h="396">
                  <a:moveTo>
                    <a:pt x="0" y="0"/>
                  </a:moveTo>
                  <a:lnTo>
                    <a:pt x="46" y="53"/>
                  </a:lnTo>
                  <a:lnTo>
                    <a:pt x="73" y="121"/>
                  </a:lnTo>
                  <a:lnTo>
                    <a:pt x="82" y="197"/>
                  </a:lnTo>
                  <a:lnTo>
                    <a:pt x="73" y="272"/>
                  </a:lnTo>
                  <a:lnTo>
                    <a:pt x="46" y="340"/>
                  </a:lnTo>
                  <a:lnTo>
                    <a:pt x="2" y="39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3" name="Freeform 92"/>
            <p:cNvSpPr>
              <a:spLocks/>
            </p:cNvSpPr>
            <p:nvPr/>
          </p:nvSpPr>
          <p:spPr bwMode="auto">
            <a:xfrm>
              <a:off x="2553" y="1524"/>
              <a:ext cx="84" cy="224"/>
            </a:xfrm>
            <a:custGeom>
              <a:avLst/>
              <a:gdLst>
                <a:gd name="T0" fmla="*/ 0 w 63"/>
                <a:gd name="T1" fmla="*/ 0 h 298"/>
                <a:gd name="T2" fmla="*/ 84 w 63"/>
                <a:gd name="T3" fmla="*/ 37 h 298"/>
                <a:gd name="T4" fmla="*/ 111 w 63"/>
                <a:gd name="T5" fmla="*/ 83 h 298"/>
                <a:gd name="T6" fmla="*/ 84 w 63"/>
                <a:gd name="T7" fmla="*/ 131 h 298"/>
                <a:gd name="T8" fmla="*/ 4 w 63"/>
                <a:gd name="T9" fmla="*/ 168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298"/>
                <a:gd name="T17" fmla="*/ 63 w 63"/>
                <a:gd name="T18" fmla="*/ 298 h 2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298">
                  <a:moveTo>
                    <a:pt x="0" y="0"/>
                  </a:moveTo>
                  <a:lnTo>
                    <a:pt x="47" y="65"/>
                  </a:lnTo>
                  <a:lnTo>
                    <a:pt x="62" y="148"/>
                  </a:lnTo>
                  <a:lnTo>
                    <a:pt x="47" y="231"/>
                  </a:lnTo>
                  <a:lnTo>
                    <a:pt x="2" y="29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4" name="Line 93"/>
            <p:cNvSpPr>
              <a:spLocks noChangeShapeType="1"/>
            </p:cNvSpPr>
            <p:nvPr/>
          </p:nvSpPr>
          <p:spPr bwMode="auto">
            <a:xfrm flipH="1">
              <a:off x="2393" y="1288"/>
              <a:ext cx="179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5" name="Line 94"/>
            <p:cNvSpPr>
              <a:spLocks noChangeShapeType="1"/>
            </p:cNvSpPr>
            <p:nvPr/>
          </p:nvSpPr>
          <p:spPr bwMode="auto">
            <a:xfrm flipH="1" flipV="1">
              <a:off x="2392" y="1810"/>
              <a:ext cx="179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6" name="Rectangle 95"/>
            <p:cNvSpPr>
              <a:spLocks noChangeArrowheads="1"/>
            </p:cNvSpPr>
            <p:nvPr/>
          </p:nvSpPr>
          <p:spPr bwMode="auto">
            <a:xfrm>
              <a:off x="2015" y="1565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37" name="Freeform 96"/>
            <p:cNvSpPr>
              <a:spLocks/>
            </p:cNvSpPr>
            <p:nvPr/>
          </p:nvSpPr>
          <p:spPr bwMode="auto">
            <a:xfrm>
              <a:off x="2480" y="1896"/>
              <a:ext cx="180" cy="348"/>
            </a:xfrm>
            <a:custGeom>
              <a:avLst/>
              <a:gdLst>
                <a:gd name="T0" fmla="*/ 239 w 135"/>
                <a:gd name="T1" fmla="*/ 0 h 464"/>
                <a:gd name="T2" fmla="*/ 0 w 135"/>
                <a:gd name="T3" fmla="*/ 130 h 464"/>
                <a:gd name="T4" fmla="*/ 239 w 135"/>
                <a:gd name="T5" fmla="*/ 260 h 464"/>
                <a:gd name="T6" fmla="*/ 0 60000 65536"/>
                <a:gd name="T7" fmla="*/ 0 60000 65536"/>
                <a:gd name="T8" fmla="*/ 0 60000 65536"/>
                <a:gd name="T9" fmla="*/ 0 w 135"/>
                <a:gd name="T10" fmla="*/ 0 h 464"/>
                <a:gd name="T11" fmla="*/ 135 w 135"/>
                <a:gd name="T12" fmla="*/ 464 h 4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4">
                  <a:moveTo>
                    <a:pt x="134" y="0"/>
                  </a:moveTo>
                  <a:lnTo>
                    <a:pt x="0" y="231"/>
                  </a:lnTo>
                  <a:lnTo>
                    <a:pt x="134" y="463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8" name="Freeform 97"/>
            <p:cNvSpPr>
              <a:spLocks/>
            </p:cNvSpPr>
            <p:nvPr/>
          </p:nvSpPr>
          <p:spPr bwMode="auto">
            <a:xfrm>
              <a:off x="2705" y="1970"/>
              <a:ext cx="75" cy="198"/>
            </a:xfrm>
            <a:custGeom>
              <a:avLst/>
              <a:gdLst>
                <a:gd name="T0" fmla="*/ 0 w 56"/>
                <a:gd name="T1" fmla="*/ 0 h 264"/>
                <a:gd name="T2" fmla="*/ 74 w 56"/>
                <a:gd name="T3" fmla="*/ 32 h 264"/>
                <a:gd name="T4" fmla="*/ 99 w 56"/>
                <a:gd name="T5" fmla="*/ 73 h 264"/>
                <a:gd name="T6" fmla="*/ 74 w 56"/>
                <a:gd name="T7" fmla="*/ 115 h 264"/>
                <a:gd name="T8" fmla="*/ 1 w 56"/>
                <a:gd name="T9" fmla="*/ 148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264"/>
                <a:gd name="T17" fmla="*/ 56 w 56"/>
                <a:gd name="T18" fmla="*/ 264 h 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264">
                  <a:moveTo>
                    <a:pt x="0" y="0"/>
                  </a:moveTo>
                  <a:lnTo>
                    <a:pt x="41" y="58"/>
                  </a:lnTo>
                  <a:lnTo>
                    <a:pt x="55" y="131"/>
                  </a:lnTo>
                  <a:lnTo>
                    <a:pt x="41" y="205"/>
                  </a:lnTo>
                  <a:lnTo>
                    <a:pt x="1" y="26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9" name="Freeform 98"/>
            <p:cNvSpPr>
              <a:spLocks/>
            </p:cNvSpPr>
            <p:nvPr/>
          </p:nvSpPr>
          <p:spPr bwMode="auto">
            <a:xfrm>
              <a:off x="2911" y="1910"/>
              <a:ext cx="112" cy="297"/>
            </a:xfrm>
            <a:custGeom>
              <a:avLst/>
              <a:gdLst>
                <a:gd name="T0" fmla="*/ 0 w 84"/>
                <a:gd name="T1" fmla="*/ 0 h 396"/>
                <a:gd name="T2" fmla="*/ 81 w 84"/>
                <a:gd name="T3" fmla="*/ 30 h 396"/>
                <a:gd name="T4" fmla="*/ 132 w 84"/>
                <a:gd name="T5" fmla="*/ 68 h 396"/>
                <a:gd name="T6" fmla="*/ 148 w 84"/>
                <a:gd name="T7" fmla="*/ 111 h 396"/>
                <a:gd name="T8" fmla="*/ 132 w 84"/>
                <a:gd name="T9" fmla="*/ 153 h 396"/>
                <a:gd name="T10" fmla="*/ 84 w 84"/>
                <a:gd name="T11" fmla="*/ 192 h 396"/>
                <a:gd name="T12" fmla="*/ 4 w 84"/>
                <a:gd name="T13" fmla="*/ 222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396"/>
                <a:gd name="T23" fmla="*/ 84 w 84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396">
                  <a:moveTo>
                    <a:pt x="0" y="0"/>
                  </a:moveTo>
                  <a:lnTo>
                    <a:pt x="46" y="54"/>
                  </a:lnTo>
                  <a:lnTo>
                    <a:pt x="74" y="122"/>
                  </a:lnTo>
                  <a:lnTo>
                    <a:pt x="83" y="197"/>
                  </a:lnTo>
                  <a:lnTo>
                    <a:pt x="74" y="272"/>
                  </a:lnTo>
                  <a:lnTo>
                    <a:pt x="47" y="341"/>
                  </a:lnTo>
                  <a:lnTo>
                    <a:pt x="2" y="39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0" name="Freeform 99"/>
            <p:cNvSpPr>
              <a:spLocks/>
            </p:cNvSpPr>
            <p:nvPr/>
          </p:nvSpPr>
          <p:spPr bwMode="auto">
            <a:xfrm>
              <a:off x="2820" y="1958"/>
              <a:ext cx="84" cy="223"/>
            </a:xfrm>
            <a:custGeom>
              <a:avLst/>
              <a:gdLst>
                <a:gd name="T0" fmla="*/ 0 w 63"/>
                <a:gd name="T1" fmla="*/ 0 h 297"/>
                <a:gd name="T2" fmla="*/ 84 w 63"/>
                <a:gd name="T3" fmla="*/ 37 h 297"/>
                <a:gd name="T4" fmla="*/ 111 w 63"/>
                <a:gd name="T5" fmla="*/ 83 h 297"/>
                <a:gd name="T6" fmla="*/ 84 w 63"/>
                <a:gd name="T7" fmla="*/ 130 h 297"/>
                <a:gd name="T8" fmla="*/ 4 w 63"/>
                <a:gd name="T9" fmla="*/ 167 h 2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297"/>
                <a:gd name="T17" fmla="*/ 63 w 63"/>
                <a:gd name="T18" fmla="*/ 297 h 2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297">
                  <a:moveTo>
                    <a:pt x="0" y="0"/>
                  </a:moveTo>
                  <a:lnTo>
                    <a:pt x="47" y="65"/>
                  </a:lnTo>
                  <a:lnTo>
                    <a:pt x="62" y="147"/>
                  </a:lnTo>
                  <a:lnTo>
                    <a:pt x="47" y="231"/>
                  </a:lnTo>
                  <a:lnTo>
                    <a:pt x="2" y="29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1" name="Line 100"/>
            <p:cNvSpPr>
              <a:spLocks noChangeShapeType="1"/>
            </p:cNvSpPr>
            <p:nvPr/>
          </p:nvSpPr>
          <p:spPr bwMode="auto">
            <a:xfrm flipH="1">
              <a:off x="2660" y="1721"/>
              <a:ext cx="177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2" name="Line 101"/>
            <p:cNvSpPr>
              <a:spLocks noChangeShapeType="1"/>
            </p:cNvSpPr>
            <p:nvPr/>
          </p:nvSpPr>
          <p:spPr bwMode="auto">
            <a:xfrm flipH="1" flipV="1">
              <a:off x="2659" y="2243"/>
              <a:ext cx="178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3" name="Rectangle 102"/>
            <p:cNvSpPr>
              <a:spLocks noChangeArrowheads="1"/>
            </p:cNvSpPr>
            <p:nvPr/>
          </p:nvSpPr>
          <p:spPr bwMode="auto">
            <a:xfrm>
              <a:off x="2281" y="199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44" name="Freeform 103"/>
            <p:cNvSpPr>
              <a:spLocks/>
            </p:cNvSpPr>
            <p:nvPr/>
          </p:nvSpPr>
          <p:spPr bwMode="auto">
            <a:xfrm>
              <a:off x="3013" y="1550"/>
              <a:ext cx="180" cy="348"/>
            </a:xfrm>
            <a:custGeom>
              <a:avLst/>
              <a:gdLst>
                <a:gd name="T0" fmla="*/ 239 w 135"/>
                <a:gd name="T1" fmla="*/ 0 h 465"/>
                <a:gd name="T2" fmla="*/ 0 w 135"/>
                <a:gd name="T3" fmla="*/ 129 h 465"/>
                <a:gd name="T4" fmla="*/ 239 w 135"/>
                <a:gd name="T5" fmla="*/ 260 h 465"/>
                <a:gd name="T6" fmla="*/ 0 60000 65536"/>
                <a:gd name="T7" fmla="*/ 0 60000 65536"/>
                <a:gd name="T8" fmla="*/ 0 60000 65536"/>
                <a:gd name="T9" fmla="*/ 0 w 135"/>
                <a:gd name="T10" fmla="*/ 0 h 465"/>
                <a:gd name="T11" fmla="*/ 135 w 135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5">
                  <a:moveTo>
                    <a:pt x="134" y="0"/>
                  </a:moveTo>
                  <a:lnTo>
                    <a:pt x="0" y="231"/>
                  </a:lnTo>
                  <a:lnTo>
                    <a:pt x="134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5" name="Rectangle 104"/>
            <p:cNvSpPr>
              <a:spLocks noChangeArrowheads="1"/>
            </p:cNvSpPr>
            <p:nvPr/>
          </p:nvSpPr>
          <p:spPr bwMode="auto">
            <a:xfrm>
              <a:off x="2812" y="1664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46" name="Rectangle 105"/>
            <p:cNvSpPr>
              <a:spLocks noChangeArrowheads="1"/>
            </p:cNvSpPr>
            <p:nvPr/>
          </p:nvSpPr>
          <p:spPr bwMode="auto">
            <a:xfrm>
              <a:off x="2961" y="1460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35947" name="Rectangle 106"/>
            <p:cNvSpPr>
              <a:spLocks noChangeArrowheads="1"/>
            </p:cNvSpPr>
            <p:nvPr/>
          </p:nvSpPr>
          <p:spPr bwMode="auto">
            <a:xfrm>
              <a:off x="3153" y="1565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35948" name="Rectangle 107"/>
            <p:cNvSpPr>
              <a:spLocks noChangeArrowheads="1"/>
            </p:cNvSpPr>
            <p:nvPr/>
          </p:nvSpPr>
          <p:spPr bwMode="auto">
            <a:xfrm>
              <a:off x="3153" y="173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35949" name="Rectangle 108"/>
            <p:cNvSpPr>
              <a:spLocks noChangeArrowheads="1"/>
            </p:cNvSpPr>
            <p:nvPr/>
          </p:nvSpPr>
          <p:spPr bwMode="auto">
            <a:xfrm>
              <a:off x="2953" y="1821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35950" name="Rectangle 109"/>
            <p:cNvSpPr>
              <a:spLocks noChangeArrowheads="1"/>
            </p:cNvSpPr>
            <p:nvPr/>
          </p:nvSpPr>
          <p:spPr bwMode="auto">
            <a:xfrm>
              <a:off x="2707" y="1559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35951" name="Rectangle 110"/>
            <p:cNvSpPr>
              <a:spLocks noChangeArrowheads="1"/>
            </p:cNvSpPr>
            <p:nvPr/>
          </p:nvSpPr>
          <p:spPr bwMode="auto">
            <a:xfrm>
              <a:off x="2697" y="175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3</a:t>
              </a:r>
            </a:p>
          </p:txBody>
        </p:sp>
      </p:grpSp>
      <p:sp>
        <p:nvSpPr>
          <p:cNvPr id="35844" name="Rectangle 1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Sectorization and </a:t>
            </a:r>
            <a:br>
              <a:rPr lang="en-US" altLang="en-US" smtClean="0"/>
            </a:br>
            <a:r>
              <a:rPr lang="en-US" altLang="en-US" smtClean="0"/>
              <a:t>Smart Antennas</a:t>
            </a:r>
          </a:p>
        </p:txBody>
      </p:sp>
      <p:sp>
        <p:nvSpPr>
          <p:cNvPr id="35845" name="Rectangle 113"/>
          <p:cNvSpPr>
            <a:spLocks noGrp="1" noChangeArrowheads="1"/>
          </p:cNvSpPr>
          <p:nvPr>
            <p:ph type="body" idx="1"/>
          </p:nvPr>
        </p:nvSpPr>
        <p:spPr>
          <a:xfrm>
            <a:off x="609600" y="4738688"/>
            <a:ext cx="7848600" cy="19335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120</a:t>
            </a:r>
            <a:r>
              <a:rPr lang="en-US" altLang="en-US" sz="2400" baseline="30000" smtClean="0"/>
              <a:t>0</a:t>
            </a:r>
            <a:r>
              <a:rPr lang="en-US" altLang="en-US" sz="2400" smtClean="0"/>
              <a:t> sectoring reduces interference by one third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Requires base station handoff between sectors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Capacity increase commensurate with shrinking cell size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Smart antennas typically combine sectorization with an intelligent choice of sectors</a:t>
            </a:r>
          </a:p>
        </p:txBody>
      </p:sp>
    </p:spTree>
    <p:extLst>
      <p:ext uri="{BB962C8B-B14F-4D97-AF65-F5344CB8AC3E}">
        <p14:creationId xmlns:p14="http://schemas.microsoft.com/office/powerpoint/2010/main" val="7915487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Beam Steering</a:t>
            </a:r>
          </a:p>
        </p:txBody>
      </p:sp>
      <p:sp>
        <p:nvSpPr>
          <p:cNvPr id="36867" name="Rectangle 69"/>
          <p:cNvSpPr>
            <a:spLocks noGrp="1" noChangeArrowheads="1"/>
          </p:cNvSpPr>
          <p:nvPr>
            <p:ph type="body" idx="1"/>
          </p:nvPr>
        </p:nvSpPr>
        <p:spPr>
          <a:xfrm>
            <a:off x="603250" y="4821238"/>
            <a:ext cx="7975600" cy="12334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Beamforming weights used to place nulls in up to </a:t>
            </a:r>
            <a:r>
              <a:rPr lang="en-US" altLang="en-US" sz="2800" i="1" smtClean="0"/>
              <a:t>N</a:t>
            </a:r>
            <a:r>
              <a:rPr lang="en-US" altLang="en-US" sz="2800" baseline="-25000" smtClean="0"/>
              <a:t>R</a:t>
            </a:r>
            <a:r>
              <a:rPr lang="en-US" altLang="en-US" sz="2800" smtClean="0"/>
              <a:t> directions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Can also enhance gain in direction of desired signal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Requires AOA information for signal and interferers</a:t>
            </a:r>
          </a:p>
        </p:txBody>
      </p:sp>
      <p:sp>
        <p:nvSpPr>
          <p:cNvPr id="36868" name="AutoShape 54"/>
          <p:cNvSpPr>
            <a:spLocks noChangeAspect="1" noChangeArrowheads="1" noTextEdit="1"/>
          </p:cNvSpPr>
          <p:nvPr/>
        </p:nvSpPr>
        <p:spPr bwMode="auto">
          <a:xfrm>
            <a:off x="4872038" y="2705100"/>
            <a:ext cx="4271962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pic>
        <p:nvPicPr>
          <p:cNvPr id="36869" name="Picture 55" descr="adapt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550" y="1760538"/>
            <a:ext cx="3419475" cy="256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57"/>
          <p:cNvSpPr txBox="1">
            <a:spLocks noChangeArrowheads="1"/>
          </p:cNvSpPr>
          <p:nvPr/>
        </p:nvSpPr>
        <p:spPr bwMode="auto">
          <a:xfrm>
            <a:off x="2411413" y="1676400"/>
            <a:ext cx="654050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</a:rPr>
              <a:t>SIGNAL</a:t>
            </a:r>
          </a:p>
        </p:txBody>
      </p:sp>
      <p:sp>
        <p:nvSpPr>
          <p:cNvPr id="36871" name="Line 58"/>
          <p:cNvSpPr>
            <a:spLocks noChangeShapeType="1"/>
          </p:cNvSpPr>
          <p:nvPr/>
        </p:nvSpPr>
        <p:spPr bwMode="auto">
          <a:xfrm>
            <a:off x="2540000" y="1882775"/>
            <a:ext cx="230188" cy="1539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6872" name="Text Box 59"/>
          <p:cNvSpPr txBox="1">
            <a:spLocks noChangeArrowheads="1"/>
          </p:cNvSpPr>
          <p:nvPr/>
        </p:nvSpPr>
        <p:spPr bwMode="auto">
          <a:xfrm>
            <a:off x="2032000" y="3001963"/>
            <a:ext cx="119221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INTERFERENCE</a:t>
            </a:r>
          </a:p>
        </p:txBody>
      </p:sp>
      <p:sp>
        <p:nvSpPr>
          <p:cNvPr id="36873" name="Line 60"/>
          <p:cNvSpPr>
            <a:spLocks noChangeShapeType="1"/>
          </p:cNvSpPr>
          <p:nvPr/>
        </p:nvSpPr>
        <p:spPr bwMode="auto">
          <a:xfrm flipV="1">
            <a:off x="2921000" y="3200400"/>
            <a:ext cx="458788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6874" name="Line 62"/>
          <p:cNvSpPr>
            <a:spLocks noChangeShapeType="1"/>
          </p:cNvSpPr>
          <p:nvPr/>
        </p:nvSpPr>
        <p:spPr bwMode="auto">
          <a:xfrm flipV="1">
            <a:off x="3317875" y="3865563"/>
            <a:ext cx="382588" cy="1539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6875" name="Text Box 63"/>
          <p:cNvSpPr txBox="1">
            <a:spLocks noChangeArrowheads="1"/>
          </p:cNvSpPr>
          <p:nvPr/>
        </p:nvSpPr>
        <p:spPr bwMode="auto">
          <a:xfrm>
            <a:off x="4610100" y="4086225"/>
            <a:ext cx="136525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BEAMFORMING</a:t>
            </a:r>
          </a:p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WEIGHTS</a:t>
            </a:r>
          </a:p>
        </p:txBody>
      </p:sp>
      <p:sp>
        <p:nvSpPr>
          <p:cNvPr id="36876" name="Text Box 64"/>
          <p:cNvSpPr txBox="1">
            <a:spLocks noChangeArrowheads="1"/>
          </p:cNvSpPr>
          <p:nvPr/>
        </p:nvSpPr>
        <p:spPr bwMode="auto">
          <a:xfrm>
            <a:off x="5900738" y="3089275"/>
            <a:ext cx="7207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SIGNAL OUTPUT</a:t>
            </a:r>
          </a:p>
        </p:txBody>
      </p:sp>
      <p:sp>
        <p:nvSpPr>
          <p:cNvPr id="36877" name="Text Box 68"/>
          <p:cNvSpPr txBox="1">
            <a:spLocks noChangeArrowheads="1"/>
          </p:cNvSpPr>
          <p:nvPr/>
        </p:nvSpPr>
        <p:spPr bwMode="auto">
          <a:xfrm>
            <a:off x="2324100" y="4041775"/>
            <a:ext cx="119221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INTERFERENCE</a:t>
            </a:r>
          </a:p>
        </p:txBody>
      </p:sp>
    </p:spTree>
    <p:extLst>
      <p:ext uri="{BB962C8B-B14F-4D97-AF65-F5344CB8AC3E}">
        <p14:creationId xmlns:p14="http://schemas.microsoft.com/office/powerpoint/2010/main" val="12824522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658938"/>
            <a:ext cx="5848350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710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MUD in Cellular</a:t>
            </a: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6018213" y="1665288"/>
            <a:ext cx="3051175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i="1" smtClean="0">
                <a:solidFill>
                  <a:srgbClr val="474747"/>
                </a:solidFill>
              </a:rPr>
              <a:t>In </a:t>
            </a:r>
            <a:r>
              <a:rPr lang="en-US" altLang="en-US" sz="1400" b="1" i="1" u="sng" smtClean="0">
                <a:solidFill>
                  <a:srgbClr val="FF0000"/>
                </a:solidFill>
              </a:rPr>
              <a:t>the uplink scenario</a:t>
            </a:r>
            <a:r>
              <a:rPr lang="en-US" altLang="en-US" sz="1400" i="1" smtClean="0">
                <a:solidFill>
                  <a:srgbClr val="474747"/>
                </a:solidFill>
              </a:rPr>
              <a:t>, the BS RX must decode all K desired users, while suppressing other-cell interference from many independent users. Because it is challenging to dynamically synchronize all K desired users, they generally transmit asynchronously with respect to each other, making orthogonal</a:t>
            </a:r>
          </a:p>
          <a:p>
            <a:r>
              <a:rPr lang="en-US" altLang="en-US" sz="1400" i="1" smtClean="0">
                <a:solidFill>
                  <a:srgbClr val="474747"/>
                </a:solidFill>
              </a:rPr>
              <a:t>spreading codes unviable.</a:t>
            </a:r>
            <a:endParaRPr lang="en-US" altLang="en-US" sz="1400" smtClean="0">
              <a:solidFill>
                <a:srgbClr val="474747"/>
              </a:solidFill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39700" y="3956050"/>
            <a:ext cx="5757863" cy="560388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471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4217988"/>
            <a:ext cx="5911850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7111" name="Rectangle 6"/>
          <p:cNvSpPr>
            <a:spLocks noChangeArrowheads="1"/>
          </p:cNvSpPr>
          <p:nvPr/>
        </p:nvSpPr>
        <p:spPr bwMode="auto">
          <a:xfrm>
            <a:off x="3097213" y="6550025"/>
            <a:ext cx="5854700" cy="560388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7112" name="TextBox 8"/>
          <p:cNvSpPr txBox="1">
            <a:spLocks noChangeArrowheads="1"/>
          </p:cNvSpPr>
          <p:nvPr/>
        </p:nvSpPr>
        <p:spPr bwMode="auto">
          <a:xfrm>
            <a:off x="112713" y="4189413"/>
            <a:ext cx="2994025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i="1" smtClean="0">
                <a:solidFill>
                  <a:srgbClr val="474747"/>
                </a:solidFill>
              </a:rPr>
              <a:t>In the </a:t>
            </a:r>
            <a:r>
              <a:rPr lang="en-US" altLang="en-US" sz="1400" b="1" i="1" u="sng" smtClean="0">
                <a:solidFill>
                  <a:srgbClr val="FF0000"/>
                </a:solidFill>
              </a:rPr>
              <a:t>downlink scenario</a:t>
            </a:r>
            <a:r>
              <a:rPr lang="en-US" altLang="en-US" sz="1400" i="1" smtClean="0">
                <a:solidFill>
                  <a:srgbClr val="474747"/>
                </a:solidFill>
              </a:rPr>
              <a:t>, each RX only needs to decode its own signal, while suppressing other-cell interference from just a few dominant neighboring cells. Because all K users’ signals originate at the base station, the link is synchronous and the K – 1 intracell interferers can be orthogonalized at the base station transmitter. Typically, though, some orthogonality is lost in the channel.</a:t>
            </a:r>
            <a:endParaRPr lang="en-US" altLang="en-US" sz="1400" smtClean="0">
              <a:solidFill>
                <a:srgbClr val="4747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41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ChangeArrowheads="1"/>
          </p:cNvSpPr>
          <p:nvPr/>
        </p:nvSpPr>
        <p:spPr bwMode="auto">
          <a:xfrm>
            <a:off x="552450" y="1677988"/>
            <a:ext cx="8048625" cy="59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dirty="0">
                <a:solidFill>
                  <a:srgbClr val="0033CC"/>
                </a:solidFill>
              </a:rPr>
              <a:t>•  </a:t>
            </a:r>
            <a:r>
              <a:rPr lang="en-US" sz="2000" b="1" dirty="0">
                <a:solidFill>
                  <a:srgbClr val="0033CC"/>
                </a:solidFill>
                <a:latin typeface="Garamond"/>
              </a:rPr>
              <a:t>Goal:  decode interfering signals to remove them from desired signal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endParaRPr lang="en-US" sz="2000" b="1" dirty="0">
              <a:solidFill>
                <a:srgbClr val="0033CC"/>
              </a:solidFill>
              <a:latin typeface="Garamond"/>
            </a:endParaRP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•  Interference cancellation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	– decode strongest signal first; subtract it from the remaining signals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	– repeat cancellation process on remaining signals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	– works best when signals received at very different power levels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	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•  Optimal multiuser detector (Verdu Algorithm)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	– cancels interference between users in parallel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	– complexity increases exponentially with the number of users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endParaRPr lang="en-US" sz="2000" b="1" dirty="0">
              <a:solidFill>
                <a:srgbClr val="0033CC"/>
              </a:solidFill>
              <a:latin typeface="Garamond"/>
            </a:endParaRP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•  Other techniques trade off performance and complexity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	– </a:t>
            </a:r>
            <a:r>
              <a:rPr lang="en-US" sz="2000" b="1" dirty="0" err="1">
                <a:solidFill>
                  <a:srgbClr val="0033CC"/>
                </a:solidFill>
                <a:latin typeface="Garamond"/>
              </a:rPr>
              <a:t>decorrelating</a:t>
            </a:r>
            <a:r>
              <a:rPr lang="en-US" sz="2000" b="1" dirty="0">
                <a:solidFill>
                  <a:srgbClr val="0033CC"/>
                </a:solidFill>
                <a:latin typeface="Garamond"/>
              </a:rPr>
              <a:t> detector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	– decision-feedback detector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	– multistage detector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endParaRPr lang="en-US" sz="2000" b="1" dirty="0">
              <a:solidFill>
                <a:srgbClr val="0033CC"/>
              </a:solidFill>
              <a:latin typeface="Garamond"/>
            </a:endParaRP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2000" b="1" dirty="0">
                <a:solidFill>
                  <a:srgbClr val="0033CC"/>
                </a:solidFill>
                <a:latin typeface="Garamond"/>
              </a:rPr>
              <a:t>• MUD often requires channel information; can be hard to obtain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endParaRPr lang="en-US" sz="2000" b="1" dirty="0">
              <a:solidFill>
                <a:srgbClr val="0033CC"/>
              </a:solidFill>
              <a:latin typeface="Garamond"/>
            </a:endParaRP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endParaRPr lang="en-US" sz="1800" b="1" dirty="0">
              <a:solidFill>
                <a:srgbClr val="0033CC"/>
              </a:solidFill>
              <a:latin typeface="Garamond"/>
            </a:endParaRP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1800" b="1" dirty="0">
                <a:solidFill>
                  <a:srgbClr val="0033CC"/>
                </a:solidFill>
                <a:latin typeface="Garamond"/>
              </a:rPr>
              <a:t>	</a:t>
            </a:r>
          </a:p>
          <a:p>
            <a:pPr>
              <a:lnSpc>
                <a:spcPct val="90000"/>
              </a:lnSpc>
              <a:tabLst>
                <a:tab pos="400050" algn="l"/>
              </a:tabLst>
              <a:defRPr/>
            </a:pPr>
            <a:r>
              <a:rPr lang="en-US" sz="1800" b="1" dirty="0">
                <a:solidFill>
                  <a:srgbClr val="0033CC"/>
                </a:solidFill>
                <a:latin typeface="Garamond"/>
              </a:rPr>
              <a:t>	</a:t>
            </a:r>
          </a:p>
        </p:txBody>
      </p:sp>
      <p:sp>
        <p:nvSpPr>
          <p:cNvPr id="203779" name="Rectangle 3"/>
          <p:cNvSpPr>
            <a:spLocks noChangeArrowheads="1"/>
          </p:cNvSpPr>
          <p:nvPr/>
        </p:nvSpPr>
        <p:spPr bwMode="auto">
          <a:xfrm>
            <a:off x="0" y="436563"/>
            <a:ext cx="88646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0033CC"/>
                </a:solidFill>
                <a:latin typeface="Garamond"/>
              </a:rPr>
              <a:t>MUD in Cellular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6723063"/>
            <a:ext cx="86677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500" smtClean="0">
                <a:solidFill>
                  <a:srgbClr val="0033CC"/>
                </a:solidFill>
              </a:rPr>
              <a:t>7C29822.051-Cimini-9/97</a:t>
            </a:r>
          </a:p>
        </p:txBody>
      </p:sp>
    </p:spTree>
    <p:extLst>
      <p:ext uri="{BB962C8B-B14F-4D97-AF65-F5344CB8AC3E}">
        <p14:creationId xmlns:p14="http://schemas.microsoft.com/office/powerpoint/2010/main" val="392838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0" y="1343025"/>
            <a:ext cx="9144000" cy="271463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282575" y="330200"/>
            <a:ext cx="8283575" cy="463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/>
              <a:t>Successive Interference Cancellers</a:t>
            </a:r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2327275"/>
            <a:ext cx="8275638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smtClean="0"/>
              <a:t>Successively subtract off strongest detected bits</a:t>
            </a:r>
          </a:p>
          <a:p>
            <a:pPr>
              <a:lnSpc>
                <a:spcPct val="110000"/>
              </a:lnSpc>
            </a:pPr>
            <a:r>
              <a:rPr lang="en-US" altLang="en-US" sz="2400" smtClean="0"/>
              <a:t>MF output:</a:t>
            </a:r>
          </a:p>
          <a:p>
            <a:pPr lvl="1">
              <a:lnSpc>
                <a:spcPct val="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Decision made for strongest user: 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/>
              <a:t>Subtract this MAI from the weaker user:</a:t>
            </a:r>
          </a:p>
          <a:p>
            <a:pPr>
              <a:lnSpc>
                <a:spcPct val="100000"/>
              </a:lnSpc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endParaRPr lang="en-US" altLang="en-US" sz="2400" smtClean="0"/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all MAI can be subtracted is user 1 decoded correctly</a:t>
            </a:r>
          </a:p>
          <a:p>
            <a:pPr>
              <a:lnSpc>
                <a:spcPct val="110000"/>
              </a:lnSpc>
            </a:pPr>
            <a:r>
              <a:rPr lang="en-US" altLang="en-US" sz="2400" smtClean="0"/>
              <a:t>MAI is reduced and near/far problem alleviated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Cancelling the strongest signal has the most benefit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Cancelling the strongest signal is the most reliable cancellation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473325" y="2874963"/>
          <a:ext cx="4979988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3" name="Equation" r:id="rId3" imgW="2793960" imgH="215640" progId="Equation.3">
                  <p:embed/>
                </p:oleObj>
              </mc:Choice>
              <mc:Fallback>
                <p:oleObj name="Equation" r:id="rId3" imgW="27939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3325" y="2874963"/>
                        <a:ext cx="4979988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5299075" y="3398838"/>
          <a:ext cx="12525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4" name="Equation" r:id="rId5" imgW="736560" imgH="215640" progId="Equation.3">
                  <p:embed/>
                </p:oleObj>
              </mc:Choice>
              <mc:Fallback>
                <p:oleObj name="Equation" r:id="rId5" imgW="7365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9075" y="3398838"/>
                        <a:ext cx="1252538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/>
        </p:nvGraphicFramePr>
        <p:xfrm>
          <a:off x="2111375" y="4267200"/>
          <a:ext cx="320040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5" name="Equation" r:id="rId7" imgW="1942920" imgH="457200" progId="Equation.3">
                  <p:embed/>
                </p:oleObj>
              </mc:Choice>
              <mc:Fallback>
                <p:oleObj name="Equation" r:id="rId7" imgW="19429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75" y="4267200"/>
                        <a:ext cx="3200400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63" y="781050"/>
            <a:ext cx="3875087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36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0" y="1352550"/>
            <a:ext cx="9144000" cy="336550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554038" y="195263"/>
            <a:ext cx="7848600" cy="8318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/>
              <a:t>Parallel Interference Cancellation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4329113"/>
            <a:ext cx="7848600" cy="1766887"/>
          </a:xfrm>
        </p:spPr>
        <p:txBody>
          <a:bodyPr/>
          <a:lstStyle/>
          <a:p>
            <a:r>
              <a:rPr lang="en-US" altLang="en-US" sz="2400" smtClean="0"/>
              <a:t>Similarly uses all MF outputs</a:t>
            </a:r>
          </a:p>
          <a:p>
            <a:pPr>
              <a:lnSpc>
                <a:spcPct val="3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Simultaneously subtracts off all of the users’ signals from all of the others</a:t>
            </a:r>
          </a:p>
          <a:p>
            <a:pPr>
              <a:lnSpc>
                <a:spcPct val="4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works better than SIC when all of the users are received with equal strength (e.g. under power control)</a:t>
            </a:r>
          </a:p>
          <a:p>
            <a:pPr lvl="1"/>
            <a:endParaRPr lang="en-US" altLang="en-US" sz="2000" smtClean="0"/>
          </a:p>
          <a:p>
            <a:endParaRPr lang="en-US" altLang="en-US" smtClean="0"/>
          </a:p>
        </p:txBody>
      </p:sp>
      <p:pic>
        <p:nvPicPr>
          <p:cNvPr id="4915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095375"/>
            <a:ext cx="8358187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18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79438" y="212725"/>
            <a:ext cx="8093075" cy="1143000"/>
          </a:xfrm>
        </p:spPr>
        <p:txBody>
          <a:bodyPr/>
          <a:lstStyle/>
          <a:p>
            <a:r>
              <a:rPr lang="en-US" altLang="en-US" smtClean="0"/>
              <a:t>Performance of MUD: AWGN</a:t>
            </a:r>
          </a:p>
        </p:txBody>
      </p:sp>
      <p:pic>
        <p:nvPicPr>
          <p:cNvPr id="50179" name="Picture 3" descr="D:\Peter\ee360\ipowerctrl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1722438"/>
            <a:ext cx="718978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10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6425" cy="1143000"/>
          </a:xfrm>
        </p:spPr>
        <p:txBody>
          <a:bodyPr/>
          <a:lstStyle/>
          <a:p>
            <a:r>
              <a:rPr lang="en-US" altLang="en-US" smtClean="0"/>
              <a:t>Optimal Multiuser Detection</a:t>
            </a:r>
            <a:endParaRPr lang="en-US" altLang="en-US" baseline="3000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676400"/>
            <a:ext cx="8324850" cy="4592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Maximum Likelihood Sequence Estimation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Detect bits of all users simultaneously (2</a:t>
            </a:r>
            <a:r>
              <a:rPr lang="en-US" altLang="en-US" sz="2400" baseline="30000" smtClean="0"/>
              <a:t>M</a:t>
            </a:r>
            <a:r>
              <a:rPr lang="en-US" altLang="en-US" sz="2400" smtClean="0"/>
              <a:t> possibilities)</a:t>
            </a:r>
          </a:p>
          <a:p>
            <a:pPr lvl="1"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Matched filter bank followed by the VA </a:t>
            </a:r>
            <a:r>
              <a:rPr lang="en-US" altLang="en-US" sz="2000" smtClean="0"/>
              <a:t>(Verdu’86)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VA uses fact that I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=f(b</a:t>
            </a:r>
            <a:r>
              <a:rPr lang="en-US" altLang="en-US" sz="2400" baseline="-25000" smtClean="0"/>
              <a:t>j</a:t>
            </a:r>
            <a:r>
              <a:rPr lang="en-US" altLang="en-US" sz="2400" smtClean="0"/>
              <a:t>, j</a:t>
            </a:r>
            <a:r>
              <a:rPr lang="en-US" altLang="en-US" sz="2400" smtClean="0">
                <a:sym typeface="Symbol" pitchFamily="18" charset="2"/>
              </a:rPr>
              <a:t>i)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>
                <a:sym typeface="Symbol" pitchFamily="18" charset="2"/>
              </a:rPr>
              <a:t>Complexity still high: </a:t>
            </a:r>
            <a:r>
              <a:rPr lang="en-US" altLang="en-US" sz="2400" smtClean="0"/>
              <a:t>(2</a:t>
            </a:r>
            <a:r>
              <a:rPr lang="en-US" altLang="en-US" sz="2400" baseline="30000" smtClean="0"/>
              <a:t>M-1</a:t>
            </a:r>
            <a:r>
              <a:rPr lang="en-US" altLang="en-US" sz="2400" smtClean="0"/>
              <a:t> states)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In asynchronous case, algorithm extends over 3 bit times</a:t>
            </a:r>
          </a:p>
          <a:p>
            <a:pPr lvl="2">
              <a:lnSpc>
                <a:spcPct val="90000"/>
              </a:lnSpc>
            </a:pPr>
            <a:r>
              <a:rPr lang="en-US" altLang="en-US" sz="2000" smtClean="0">
                <a:sym typeface="Symbol" pitchFamily="18" charset="2"/>
              </a:rPr>
              <a:t>VA samples MFs in round robin fasion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smtClean="0"/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3251200" y="4773613"/>
            <a:ext cx="987425" cy="4937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3257550" y="5448300"/>
            <a:ext cx="987425" cy="493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3236913" y="6092825"/>
            <a:ext cx="987425" cy="493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3363913" y="6135688"/>
            <a:ext cx="769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smtClean="0">
                <a:solidFill>
                  <a:srgbClr val="000000"/>
                </a:solidFill>
              </a:rPr>
              <a:t>MF 3</a:t>
            </a: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3354388" y="4827588"/>
            <a:ext cx="769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smtClean="0">
                <a:solidFill>
                  <a:srgbClr val="000000"/>
                </a:solidFill>
              </a:rPr>
              <a:t>MF 1</a:t>
            </a: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3355975" y="5491163"/>
            <a:ext cx="769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smtClean="0">
                <a:solidFill>
                  <a:srgbClr val="000000"/>
                </a:solidFill>
              </a:rPr>
              <a:t>MF 2</a:t>
            </a:r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 flipV="1">
            <a:off x="987425" y="5702300"/>
            <a:ext cx="22923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11" name="Line 11"/>
          <p:cNvSpPr>
            <a:spLocks noChangeShapeType="1"/>
          </p:cNvSpPr>
          <p:nvPr/>
        </p:nvSpPr>
        <p:spPr bwMode="auto">
          <a:xfrm>
            <a:off x="1914525" y="5021263"/>
            <a:ext cx="0" cy="1331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12" name="Line 12"/>
          <p:cNvSpPr>
            <a:spLocks noChangeShapeType="1"/>
          </p:cNvSpPr>
          <p:nvPr/>
        </p:nvSpPr>
        <p:spPr bwMode="auto">
          <a:xfrm>
            <a:off x="2540000" y="6338888"/>
            <a:ext cx="6969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13" name="Line 13"/>
          <p:cNvSpPr>
            <a:spLocks noChangeShapeType="1"/>
          </p:cNvSpPr>
          <p:nvPr/>
        </p:nvSpPr>
        <p:spPr bwMode="auto">
          <a:xfrm>
            <a:off x="2546350" y="5011738"/>
            <a:ext cx="6969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14" name="Rectangle 14"/>
          <p:cNvSpPr>
            <a:spLocks noChangeArrowheads="1"/>
          </p:cNvSpPr>
          <p:nvPr/>
        </p:nvSpPr>
        <p:spPr bwMode="auto">
          <a:xfrm>
            <a:off x="5384800" y="4848225"/>
            <a:ext cx="2700338" cy="1725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51215" name="Text Box 15"/>
          <p:cNvSpPr txBox="1">
            <a:spLocks noChangeArrowheads="1"/>
          </p:cNvSpPr>
          <p:nvPr/>
        </p:nvSpPr>
        <p:spPr bwMode="auto">
          <a:xfrm>
            <a:off x="5684838" y="4994275"/>
            <a:ext cx="2149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smtClean="0">
                <a:solidFill>
                  <a:srgbClr val="000000"/>
                </a:solidFill>
              </a:rPr>
              <a:t>Viterbi Algorithm</a:t>
            </a:r>
          </a:p>
        </p:txBody>
      </p:sp>
      <p:sp>
        <p:nvSpPr>
          <p:cNvPr id="51216" name="Text Box 16"/>
          <p:cNvSpPr txBox="1">
            <a:spLocks noChangeArrowheads="1"/>
          </p:cNvSpPr>
          <p:nvPr/>
        </p:nvSpPr>
        <p:spPr bwMode="auto">
          <a:xfrm>
            <a:off x="5678488" y="5481638"/>
            <a:ext cx="20034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b="1" smtClean="0">
                <a:solidFill>
                  <a:srgbClr val="0033CC"/>
                </a:solidFill>
              </a:rPr>
              <a:t>Searches for ML</a:t>
            </a:r>
          </a:p>
          <a:p>
            <a:pPr algn="ctr"/>
            <a:r>
              <a:rPr lang="en-US" altLang="en-US" sz="2000" b="1" smtClean="0">
                <a:solidFill>
                  <a:srgbClr val="0033CC"/>
                </a:solidFill>
              </a:rPr>
              <a:t>bit sequence</a:t>
            </a:r>
          </a:p>
        </p:txBody>
      </p:sp>
      <p:sp>
        <p:nvSpPr>
          <p:cNvPr id="51217" name="Line 17"/>
          <p:cNvSpPr>
            <a:spLocks noChangeShapeType="1"/>
          </p:cNvSpPr>
          <p:nvPr/>
        </p:nvSpPr>
        <p:spPr bwMode="auto">
          <a:xfrm>
            <a:off x="4265613" y="5048250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18" name="Line 18"/>
          <p:cNvSpPr>
            <a:spLocks noChangeShapeType="1"/>
          </p:cNvSpPr>
          <p:nvPr/>
        </p:nvSpPr>
        <p:spPr bwMode="auto">
          <a:xfrm>
            <a:off x="4286250" y="5708650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19" name="Line 19"/>
          <p:cNvSpPr>
            <a:spLocks noChangeShapeType="1"/>
          </p:cNvSpPr>
          <p:nvPr/>
        </p:nvSpPr>
        <p:spPr bwMode="auto">
          <a:xfrm>
            <a:off x="4249738" y="6308725"/>
            <a:ext cx="111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20" name="Text Box 20"/>
          <p:cNvSpPr txBox="1">
            <a:spLocks noChangeArrowheads="1"/>
          </p:cNvSpPr>
          <p:nvPr/>
        </p:nvSpPr>
        <p:spPr bwMode="auto">
          <a:xfrm>
            <a:off x="317500" y="5297488"/>
            <a:ext cx="1625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smtClean="0">
                <a:solidFill>
                  <a:srgbClr val="0033CC"/>
                </a:solidFill>
              </a:rPr>
              <a:t>s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1</a:t>
            </a:r>
            <a:r>
              <a:rPr lang="en-US" altLang="en-US" sz="1800" b="1" smtClean="0">
                <a:solidFill>
                  <a:srgbClr val="0033CC"/>
                </a:solidFill>
              </a:rPr>
              <a:t>(t)+s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2</a:t>
            </a:r>
            <a:r>
              <a:rPr lang="en-US" altLang="en-US" sz="1800" b="1" smtClean="0">
                <a:solidFill>
                  <a:srgbClr val="0033CC"/>
                </a:solidFill>
              </a:rPr>
              <a:t>(t)+s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3</a:t>
            </a:r>
            <a:r>
              <a:rPr lang="en-US" altLang="en-US" sz="1800" b="1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51221" name="Text Box 21"/>
          <p:cNvSpPr txBox="1">
            <a:spLocks noChangeArrowheads="1"/>
          </p:cNvSpPr>
          <p:nvPr/>
        </p:nvSpPr>
        <p:spPr bwMode="auto">
          <a:xfrm>
            <a:off x="4459288" y="4657725"/>
            <a:ext cx="669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smtClean="0">
                <a:solidFill>
                  <a:srgbClr val="0033CC"/>
                </a:solidFill>
              </a:rPr>
              <a:t>y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1</a:t>
            </a:r>
            <a:r>
              <a:rPr lang="en-US" altLang="en-US" sz="1800" b="1" smtClean="0">
                <a:solidFill>
                  <a:srgbClr val="0033CC"/>
                </a:solidFill>
              </a:rPr>
              <a:t>+I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1</a:t>
            </a:r>
          </a:p>
        </p:txBody>
      </p:sp>
      <p:sp>
        <p:nvSpPr>
          <p:cNvPr id="51222" name="Text Box 22"/>
          <p:cNvSpPr txBox="1">
            <a:spLocks noChangeArrowheads="1"/>
          </p:cNvSpPr>
          <p:nvPr/>
        </p:nvSpPr>
        <p:spPr bwMode="auto">
          <a:xfrm>
            <a:off x="4481513" y="5332413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smtClean="0">
                <a:solidFill>
                  <a:srgbClr val="0033CC"/>
                </a:solidFill>
              </a:rPr>
              <a:t>y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2</a:t>
            </a:r>
            <a:r>
              <a:rPr lang="en-US" altLang="en-US" sz="1800" b="1" smtClean="0">
                <a:solidFill>
                  <a:srgbClr val="0033CC"/>
                </a:solidFill>
              </a:rPr>
              <a:t>+I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51223" name="Text Box 23"/>
          <p:cNvSpPr txBox="1">
            <a:spLocks noChangeArrowheads="1"/>
          </p:cNvSpPr>
          <p:nvPr/>
        </p:nvSpPr>
        <p:spPr bwMode="auto">
          <a:xfrm>
            <a:off x="4516438" y="5932488"/>
            <a:ext cx="669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smtClean="0">
                <a:solidFill>
                  <a:srgbClr val="0033CC"/>
                </a:solidFill>
              </a:rPr>
              <a:t>y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3</a:t>
            </a:r>
            <a:r>
              <a:rPr lang="en-US" altLang="en-US" sz="1800" b="1" smtClean="0">
                <a:solidFill>
                  <a:srgbClr val="0033CC"/>
                </a:solidFill>
              </a:rPr>
              <a:t>+I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3</a:t>
            </a:r>
          </a:p>
        </p:txBody>
      </p:sp>
      <p:grpSp>
        <p:nvGrpSpPr>
          <p:cNvPr id="51224" name="Group 25"/>
          <p:cNvGrpSpPr>
            <a:grpSpLocks/>
          </p:cNvGrpSpPr>
          <p:nvPr/>
        </p:nvGrpSpPr>
        <p:grpSpPr bwMode="auto">
          <a:xfrm>
            <a:off x="2239963" y="4865688"/>
            <a:ext cx="319087" cy="336550"/>
            <a:chOff x="1459" y="1344"/>
            <a:chExt cx="201" cy="212"/>
          </a:xfrm>
        </p:grpSpPr>
        <p:sp>
          <p:nvSpPr>
            <p:cNvPr id="51239" name="Oval 26"/>
            <p:cNvSpPr>
              <a:spLocks noChangeArrowheads="1"/>
            </p:cNvSpPr>
            <p:nvPr/>
          </p:nvSpPr>
          <p:spPr bwMode="auto">
            <a:xfrm>
              <a:off x="1487" y="1383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51240" name="Text Box 27"/>
            <p:cNvSpPr txBox="1">
              <a:spLocks noChangeArrowheads="1"/>
            </p:cNvSpPr>
            <p:nvPr/>
          </p:nvSpPr>
          <p:spPr bwMode="auto">
            <a:xfrm>
              <a:off x="1459" y="1344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smtClean="0">
                  <a:solidFill>
                    <a:srgbClr val="474747"/>
                  </a:solidFill>
                  <a:latin typeface="Arial" charset="0"/>
                </a:rPr>
                <a:t>X</a:t>
              </a:r>
            </a:p>
          </p:txBody>
        </p:sp>
      </p:grpSp>
      <p:grpSp>
        <p:nvGrpSpPr>
          <p:cNvPr id="51225" name="Group 28"/>
          <p:cNvGrpSpPr>
            <a:grpSpLocks/>
          </p:cNvGrpSpPr>
          <p:nvPr/>
        </p:nvGrpSpPr>
        <p:grpSpPr bwMode="auto">
          <a:xfrm>
            <a:off x="2330450" y="6205538"/>
            <a:ext cx="319088" cy="336550"/>
            <a:chOff x="1478" y="2188"/>
            <a:chExt cx="201" cy="212"/>
          </a:xfrm>
        </p:grpSpPr>
        <p:sp>
          <p:nvSpPr>
            <p:cNvPr id="51237" name="Oval 29"/>
            <p:cNvSpPr>
              <a:spLocks noChangeArrowheads="1"/>
            </p:cNvSpPr>
            <p:nvPr/>
          </p:nvSpPr>
          <p:spPr bwMode="auto">
            <a:xfrm>
              <a:off x="1507" y="2228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51238" name="Text Box 30"/>
            <p:cNvSpPr txBox="1">
              <a:spLocks noChangeArrowheads="1"/>
            </p:cNvSpPr>
            <p:nvPr/>
          </p:nvSpPr>
          <p:spPr bwMode="auto">
            <a:xfrm>
              <a:off x="1478" y="2188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smtClean="0">
                  <a:solidFill>
                    <a:srgbClr val="474747"/>
                  </a:solidFill>
                  <a:latin typeface="Arial" charset="0"/>
                </a:rPr>
                <a:t>X</a:t>
              </a:r>
            </a:p>
          </p:txBody>
        </p:sp>
      </p:grpSp>
      <p:grpSp>
        <p:nvGrpSpPr>
          <p:cNvPr id="51226" name="Group 31"/>
          <p:cNvGrpSpPr>
            <a:grpSpLocks/>
          </p:cNvGrpSpPr>
          <p:nvPr/>
        </p:nvGrpSpPr>
        <p:grpSpPr bwMode="auto">
          <a:xfrm>
            <a:off x="2298700" y="5535613"/>
            <a:ext cx="319088" cy="336550"/>
            <a:chOff x="1459" y="1776"/>
            <a:chExt cx="201" cy="212"/>
          </a:xfrm>
        </p:grpSpPr>
        <p:sp>
          <p:nvSpPr>
            <p:cNvPr id="51235" name="Oval 32"/>
            <p:cNvSpPr>
              <a:spLocks noChangeArrowheads="1"/>
            </p:cNvSpPr>
            <p:nvPr/>
          </p:nvSpPr>
          <p:spPr bwMode="auto">
            <a:xfrm>
              <a:off x="1478" y="1805"/>
              <a:ext cx="125" cy="14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51236" name="Text Box 33"/>
            <p:cNvSpPr txBox="1">
              <a:spLocks noChangeArrowheads="1"/>
            </p:cNvSpPr>
            <p:nvPr/>
          </p:nvSpPr>
          <p:spPr bwMode="auto">
            <a:xfrm>
              <a:off x="1459" y="1776"/>
              <a:ext cx="20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smtClean="0">
                  <a:solidFill>
                    <a:srgbClr val="474747"/>
                  </a:solidFill>
                  <a:latin typeface="Arial" charset="0"/>
                </a:rPr>
                <a:t>X</a:t>
              </a:r>
            </a:p>
          </p:txBody>
        </p:sp>
      </p:grpSp>
      <p:sp>
        <p:nvSpPr>
          <p:cNvPr id="51227" name="Line 34"/>
          <p:cNvSpPr>
            <a:spLocks noChangeShapeType="1"/>
          </p:cNvSpPr>
          <p:nvPr/>
        </p:nvSpPr>
        <p:spPr bwMode="auto">
          <a:xfrm flipH="1" flipV="1">
            <a:off x="2420938" y="6497638"/>
            <a:ext cx="0" cy="2873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28" name="Text Box 35"/>
          <p:cNvSpPr txBox="1">
            <a:spLocks noChangeArrowheads="1"/>
          </p:cNvSpPr>
          <p:nvPr/>
        </p:nvSpPr>
        <p:spPr bwMode="auto">
          <a:xfrm>
            <a:off x="2509838" y="6307138"/>
            <a:ext cx="646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smtClean="0">
                <a:solidFill>
                  <a:srgbClr val="0033CC"/>
                </a:solidFill>
              </a:rPr>
              <a:t>s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c3</a:t>
            </a:r>
            <a:r>
              <a:rPr lang="en-US" altLang="en-US" sz="1800" b="1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51229" name="Line 36"/>
          <p:cNvSpPr>
            <a:spLocks noChangeShapeType="1"/>
          </p:cNvSpPr>
          <p:nvPr/>
        </p:nvSpPr>
        <p:spPr bwMode="auto">
          <a:xfrm flipV="1">
            <a:off x="2406650" y="5824538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30" name="Text Box 37"/>
          <p:cNvSpPr txBox="1">
            <a:spLocks noChangeArrowheads="1"/>
          </p:cNvSpPr>
          <p:nvPr/>
        </p:nvSpPr>
        <p:spPr bwMode="auto">
          <a:xfrm>
            <a:off x="2417763" y="5772150"/>
            <a:ext cx="646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smtClean="0">
                <a:solidFill>
                  <a:srgbClr val="0033CC"/>
                </a:solidFill>
              </a:rPr>
              <a:t>s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c2</a:t>
            </a:r>
            <a:r>
              <a:rPr lang="en-US" altLang="en-US" sz="1800" b="1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51231" name="Line 38"/>
          <p:cNvSpPr>
            <a:spLocks noChangeShapeType="1"/>
          </p:cNvSpPr>
          <p:nvPr/>
        </p:nvSpPr>
        <p:spPr bwMode="auto">
          <a:xfrm flipV="1">
            <a:off x="2424113" y="5153025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32" name="Text Box 39"/>
          <p:cNvSpPr txBox="1">
            <a:spLocks noChangeArrowheads="1"/>
          </p:cNvSpPr>
          <p:nvPr/>
        </p:nvSpPr>
        <p:spPr bwMode="auto">
          <a:xfrm>
            <a:off x="2420938" y="5130800"/>
            <a:ext cx="646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 smtClean="0">
                <a:solidFill>
                  <a:srgbClr val="0033CC"/>
                </a:solidFill>
              </a:rPr>
              <a:t>s</a:t>
            </a:r>
            <a:r>
              <a:rPr lang="en-US" altLang="en-US" sz="1800" b="1" baseline="-25000" smtClean="0">
                <a:solidFill>
                  <a:srgbClr val="0033CC"/>
                </a:solidFill>
              </a:rPr>
              <a:t>c1</a:t>
            </a:r>
            <a:r>
              <a:rPr lang="en-US" altLang="en-US" sz="1800" b="1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51233" name="Line 40"/>
          <p:cNvSpPr>
            <a:spLocks noChangeShapeType="1"/>
          </p:cNvSpPr>
          <p:nvPr/>
        </p:nvSpPr>
        <p:spPr bwMode="auto">
          <a:xfrm>
            <a:off x="1914525" y="5027613"/>
            <a:ext cx="369888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34" name="Line 41"/>
          <p:cNvSpPr>
            <a:spLocks noChangeShapeType="1"/>
          </p:cNvSpPr>
          <p:nvPr/>
        </p:nvSpPr>
        <p:spPr bwMode="auto">
          <a:xfrm>
            <a:off x="1914525" y="6353175"/>
            <a:ext cx="4921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2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Tradeoffs</a:t>
            </a:r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1600200"/>
            <a:ext cx="8990012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2202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Diversity vs. Interference Cancellation</a:t>
            </a:r>
          </a:p>
        </p:txBody>
      </p:sp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4313238" y="2082800"/>
            <a:ext cx="620712" cy="804863"/>
            <a:chOff x="430" y="1851"/>
            <a:chExt cx="391" cy="507"/>
          </a:xfrm>
        </p:grpSpPr>
        <p:sp>
          <p:nvSpPr>
            <p:cNvPr id="37966" name="Freeform 4"/>
            <p:cNvSpPr>
              <a:spLocks noChangeAspect="1"/>
            </p:cNvSpPr>
            <p:nvPr/>
          </p:nvSpPr>
          <p:spPr bwMode="auto">
            <a:xfrm>
              <a:off x="430" y="1851"/>
              <a:ext cx="293" cy="379"/>
            </a:xfrm>
            <a:custGeom>
              <a:avLst/>
              <a:gdLst>
                <a:gd name="T0" fmla="*/ 0 w 720"/>
                <a:gd name="T1" fmla="*/ 0 h 720"/>
                <a:gd name="T2" fmla="*/ 60 w 720"/>
                <a:gd name="T3" fmla="*/ 149 h 720"/>
                <a:gd name="T4" fmla="*/ 60 w 720"/>
                <a:gd name="T5" fmla="*/ 100 h 720"/>
                <a:gd name="T6" fmla="*/ 119 w 720"/>
                <a:gd name="T7" fmla="*/ 200 h 7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0"/>
                <a:gd name="T13" fmla="*/ 0 h 720"/>
                <a:gd name="T14" fmla="*/ 720 w 720"/>
                <a:gd name="T15" fmla="*/ 720 h 7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0" h="720">
                  <a:moveTo>
                    <a:pt x="0" y="0"/>
                  </a:moveTo>
                  <a:cubicBezTo>
                    <a:pt x="150" y="240"/>
                    <a:pt x="300" y="480"/>
                    <a:pt x="360" y="540"/>
                  </a:cubicBezTo>
                  <a:cubicBezTo>
                    <a:pt x="420" y="600"/>
                    <a:pt x="300" y="330"/>
                    <a:pt x="360" y="360"/>
                  </a:cubicBezTo>
                  <a:cubicBezTo>
                    <a:pt x="420" y="390"/>
                    <a:pt x="660" y="660"/>
                    <a:pt x="720" y="720"/>
                  </a:cubicBezTo>
                </a:path>
              </a:pathLst>
            </a:cu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7967" name="Line 5"/>
            <p:cNvSpPr>
              <a:spLocks noChangeAspect="1" noChangeShapeType="1"/>
            </p:cNvSpPr>
            <p:nvPr/>
          </p:nvSpPr>
          <p:spPr bwMode="auto">
            <a:xfrm>
              <a:off x="723" y="2230"/>
              <a:ext cx="98" cy="128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892" name="Group 6"/>
          <p:cNvGrpSpPr>
            <a:grpSpLocks/>
          </p:cNvGrpSpPr>
          <p:nvPr/>
        </p:nvGrpSpPr>
        <p:grpSpPr bwMode="auto">
          <a:xfrm>
            <a:off x="4211638" y="4903788"/>
            <a:ext cx="620712" cy="809625"/>
            <a:chOff x="430" y="2741"/>
            <a:chExt cx="391" cy="510"/>
          </a:xfrm>
        </p:grpSpPr>
        <p:sp>
          <p:nvSpPr>
            <p:cNvPr id="37964" name="Freeform 7"/>
            <p:cNvSpPr>
              <a:spLocks noChangeAspect="1"/>
            </p:cNvSpPr>
            <p:nvPr/>
          </p:nvSpPr>
          <p:spPr bwMode="auto">
            <a:xfrm flipV="1">
              <a:off x="430" y="2868"/>
              <a:ext cx="293" cy="383"/>
            </a:xfrm>
            <a:custGeom>
              <a:avLst/>
              <a:gdLst>
                <a:gd name="T0" fmla="*/ 0 w 720"/>
                <a:gd name="T1" fmla="*/ 0 h 720"/>
                <a:gd name="T2" fmla="*/ 60 w 720"/>
                <a:gd name="T3" fmla="*/ 153 h 720"/>
                <a:gd name="T4" fmla="*/ 60 w 720"/>
                <a:gd name="T5" fmla="*/ 102 h 720"/>
                <a:gd name="T6" fmla="*/ 119 w 720"/>
                <a:gd name="T7" fmla="*/ 204 h 7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0"/>
                <a:gd name="T13" fmla="*/ 0 h 720"/>
                <a:gd name="T14" fmla="*/ 720 w 720"/>
                <a:gd name="T15" fmla="*/ 720 h 7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0" h="720">
                  <a:moveTo>
                    <a:pt x="0" y="0"/>
                  </a:moveTo>
                  <a:cubicBezTo>
                    <a:pt x="150" y="240"/>
                    <a:pt x="300" y="480"/>
                    <a:pt x="360" y="540"/>
                  </a:cubicBezTo>
                  <a:cubicBezTo>
                    <a:pt x="420" y="600"/>
                    <a:pt x="300" y="330"/>
                    <a:pt x="360" y="360"/>
                  </a:cubicBezTo>
                  <a:cubicBezTo>
                    <a:pt x="420" y="390"/>
                    <a:pt x="660" y="660"/>
                    <a:pt x="720" y="720"/>
                  </a:cubicBezTo>
                </a:path>
              </a:pathLst>
            </a:cu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7965" name="Line 8"/>
            <p:cNvSpPr>
              <a:spLocks noChangeAspect="1" noChangeShapeType="1"/>
            </p:cNvSpPr>
            <p:nvPr/>
          </p:nvSpPr>
          <p:spPr bwMode="auto">
            <a:xfrm flipV="1">
              <a:off x="723" y="2741"/>
              <a:ext cx="98" cy="127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pic>
        <p:nvPicPr>
          <p:cNvPr id="3789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5" y="5286375"/>
            <a:ext cx="439738" cy="636588"/>
          </a:xfrm>
          <a:prstGeom prst="rect">
            <a:avLst/>
          </a:prstGeom>
          <a:noFill/>
          <a:ln w="12700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3" y="1773238"/>
            <a:ext cx="439737" cy="636587"/>
          </a:xfrm>
          <a:prstGeom prst="rect">
            <a:avLst/>
          </a:prstGeom>
          <a:noFill/>
          <a:ln w="12700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895" name="Group 12"/>
          <p:cNvGrpSpPr>
            <a:grpSpLocks noChangeAspect="1"/>
          </p:cNvGrpSpPr>
          <p:nvPr/>
        </p:nvGrpSpPr>
        <p:grpSpPr bwMode="auto">
          <a:xfrm>
            <a:off x="5319713" y="4854575"/>
            <a:ext cx="269875" cy="474663"/>
            <a:chOff x="1881" y="11317"/>
            <a:chExt cx="360" cy="540"/>
          </a:xfrm>
        </p:grpSpPr>
        <p:sp>
          <p:nvSpPr>
            <p:cNvPr id="37962" name="AutoShape 13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63" name="Line 14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896" name="Group 15"/>
          <p:cNvGrpSpPr>
            <a:grpSpLocks noChangeAspect="1"/>
          </p:cNvGrpSpPr>
          <p:nvPr/>
        </p:nvGrpSpPr>
        <p:grpSpPr bwMode="auto">
          <a:xfrm>
            <a:off x="5319713" y="2332038"/>
            <a:ext cx="269875" cy="474662"/>
            <a:chOff x="1881" y="11317"/>
            <a:chExt cx="360" cy="540"/>
          </a:xfrm>
        </p:grpSpPr>
        <p:sp>
          <p:nvSpPr>
            <p:cNvPr id="37960" name="AutoShape 16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61" name="Line 17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897" name="Group 18"/>
          <p:cNvGrpSpPr>
            <a:grpSpLocks noChangeAspect="1"/>
          </p:cNvGrpSpPr>
          <p:nvPr/>
        </p:nvGrpSpPr>
        <p:grpSpPr bwMode="auto">
          <a:xfrm>
            <a:off x="5319713" y="3276600"/>
            <a:ext cx="269875" cy="474663"/>
            <a:chOff x="1881" y="11317"/>
            <a:chExt cx="360" cy="540"/>
          </a:xfrm>
        </p:grpSpPr>
        <p:sp>
          <p:nvSpPr>
            <p:cNvPr id="37958" name="AutoShape 19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59" name="Line 20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37898" name="Line 21"/>
          <p:cNvSpPr>
            <a:spLocks noChangeAspect="1" noChangeShapeType="1"/>
          </p:cNvSpPr>
          <p:nvPr/>
        </p:nvSpPr>
        <p:spPr bwMode="auto">
          <a:xfrm>
            <a:off x="5454650" y="4067175"/>
            <a:ext cx="1588" cy="474663"/>
          </a:xfrm>
          <a:prstGeom prst="line">
            <a:avLst/>
          </a:prstGeom>
          <a:noFill/>
          <a:ln w="9525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899" name="Line 22"/>
          <p:cNvSpPr>
            <a:spLocks noChangeAspect="1" noChangeShapeType="1"/>
          </p:cNvSpPr>
          <p:nvPr/>
        </p:nvSpPr>
        <p:spPr bwMode="auto">
          <a:xfrm>
            <a:off x="5454650" y="2806700"/>
            <a:ext cx="6699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0" name="Line 23"/>
          <p:cNvSpPr>
            <a:spLocks noChangeAspect="1" noChangeShapeType="1"/>
          </p:cNvSpPr>
          <p:nvPr/>
        </p:nvSpPr>
        <p:spPr bwMode="auto">
          <a:xfrm>
            <a:off x="5454650" y="3751263"/>
            <a:ext cx="669925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1" name="Line 24"/>
          <p:cNvSpPr>
            <a:spLocks noChangeAspect="1" noChangeShapeType="1"/>
          </p:cNvSpPr>
          <p:nvPr/>
        </p:nvSpPr>
        <p:spPr bwMode="auto">
          <a:xfrm>
            <a:off x="5454650" y="5329238"/>
            <a:ext cx="669925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2" name="Oval 25"/>
          <p:cNvSpPr>
            <a:spLocks noChangeAspect="1" noChangeArrowheads="1"/>
          </p:cNvSpPr>
          <p:nvPr/>
        </p:nvSpPr>
        <p:spPr bwMode="auto">
          <a:xfrm>
            <a:off x="6124575" y="5170488"/>
            <a:ext cx="269875" cy="3159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03" name="Oval 26"/>
          <p:cNvSpPr>
            <a:spLocks noChangeAspect="1" noChangeArrowheads="1"/>
          </p:cNvSpPr>
          <p:nvPr/>
        </p:nvSpPr>
        <p:spPr bwMode="auto">
          <a:xfrm>
            <a:off x="6124575" y="2647950"/>
            <a:ext cx="269875" cy="317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04" name="Oval 27"/>
          <p:cNvSpPr>
            <a:spLocks noChangeAspect="1" noChangeArrowheads="1"/>
          </p:cNvSpPr>
          <p:nvPr/>
        </p:nvSpPr>
        <p:spPr bwMode="auto">
          <a:xfrm>
            <a:off x="6124575" y="3592513"/>
            <a:ext cx="269875" cy="317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05" name="Line 28"/>
          <p:cNvSpPr>
            <a:spLocks noChangeAspect="1" noChangeShapeType="1"/>
          </p:cNvSpPr>
          <p:nvPr/>
        </p:nvSpPr>
        <p:spPr bwMode="auto">
          <a:xfrm flipV="1">
            <a:off x="5994400" y="5170488"/>
            <a:ext cx="534988" cy="315912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6" name="Line 29"/>
          <p:cNvSpPr>
            <a:spLocks noChangeAspect="1" noChangeShapeType="1"/>
          </p:cNvSpPr>
          <p:nvPr/>
        </p:nvSpPr>
        <p:spPr bwMode="auto">
          <a:xfrm flipV="1">
            <a:off x="5994400" y="2647950"/>
            <a:ext cx="534988" cy="3175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7" name="Line 30"/>
          <p:cNvSpPr>
            <a:spLocks noChangeAspect="1" noChangeShapeType="1"/>
          </p:cNvSpPr>
          <p:nvPr/>
        </p:nvSpPr>
        <p:spPr bwMode="auto">
          <a:xfrm flipV="1">
            <a:off x="5994400" y="3592513"/>
            <a:ext cx="534988" cy="3175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8" name="Line 31"/>
          <p:cNvSpPr>
            <a:spLocks noChangeAspect="1" noChangeShapeType="1"/>
          </p:cNvSpPr>
          <p:nvPr/>
        </p:nvSpPr>
        <p:spPr bwMode="auto">
          <a:xfrm>
            <a:off x="6394450" y="2806700"/>
            <a:ext cx="268288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9" name="Line 32"/>
          <p:cNvSpPr>
            <a:spLocks noChangeAspect="1" noChangeShapeType="1"/>
          </p:cNvSpPr>
          <p:nvPr/>
        </p:nvSpPr>
        <p:spPr bwMode="auto">
          <a:xfrm>
            <a:off x="6394450" y="3751263"/>
            <a:ext cx="268288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0" name="Line 33"/>
          <p:cNvSpPr>
            <a:spLocks noChangeAspect="1" noChangeShapeType="1"/>
          </p:cNvSpPr>
          <p:nvPr/>
        </p:nvSpPr>
        <p:spPr bwMode="auto">
          <a:xfrm>
            <a:off x="6394450" y="5329238"/>
            <a:ext cx="268288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1" name="Oval 34"/>
          <p:cNvSpPr>
            <a:spLocks noChangeAspect="1" noChangeArrowheads="1"/>
          </p:cNvSpPr>
          <p:nvPr/>
        </p:nvSpPr>
        <p:spPr bwMode="auto">
          <a:xfrm>
            <a:off x="7197725" y="3910013"/>
            <a:ext cx="265113" cy="3159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800" smtClean="0">
                <a:solidFill>
                  <a:srgbClr val="0033CC"/>
                </a:solidFill>
              </a:rPr>
              <a:t>+</a:t>
            </a:r>
          </a:p>
        </p:txBody>
      </p:sp>
      <p:sp>
        <p:nvSpPr>
          <p:cNvPr id="37912" name="Line 35"/>
          <p:cNvSpPr>
            <a:spLocks noChangeAspect="1" noChangeShapeType="1"/>
          </p:cNvSpPr>
          <p:nvPr/>
        </p:nvSpPr>
        <p:spPr bwMode="auto">
          <a:xfrm>
            <a:off x="6662738" y="2806700"/>
            <a:ext cx="666750" cy="110331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3" name="Line 36"/>
          <p:cNvSpPr>
            <a:spLocks noChangeAspect="1" noChangeShapeType="1"/>
          </p:cNvSpPr>
          <p:nvPr/>
        </p:nvSpPr>
        <p:spPr bwMode="auto">
          <a:xfrm>
            <a:off x="6662738" y="3751263"/>
            <a:ext cx="534987" cy="315912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4" name="Line 37"/>
          <p:cNvSpPr>
            <a:spLocks noChangeAspect="1" noChangeShapeType="1"/>
          </p:cNvSpPr>
          <p:nvPr/>
        </p:nvSpPr>
        <p:spPr bwMode="auto">
          <a:xfrm flipV="1">
            <a:off x="6662738" y="4225925"/>
            <a:ext cx="666750" cy="110331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5" name="Line 38"/>
          <p:cNvSpPr>
            <a:spLocks noChangeAspect="1" noChangeShapeType="1"/>
          </p:cNvSpPr>
          <p:nvPr/>
        </p:nvSpPr>
        <p:spPr bwMode="auto">
          <a:xfrm>
            <a:off x="7462838" y="4067175"/>
            <a:ext cx="269875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6" name="Text Box 39"/>
          <p:cNvSpPr txBox="1">
            <a:spLocks noChangeAspect="1" noChangeArrowheads="1"/>
          </p:cNvSpPr>
          <p:nvPr/>
        </p:nvSpPr>
        <p:spPr bwMode="auto">
          <a:xfrm>
            <a:off x="5464175" y="2468563"/>
            <a:ext cx="752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r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1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17" name="Text Box 40"/>
          <p:cNvSpPr txBox="1">
            <a:spLocks noChangeAspect="1" noChangeArrowheads="1"/>
          </p:cNvSpPr>
          <p:nvPr/>
        </p:nvSpPr>
        <p:spPr bwMode="auto">
          <a:xfrm>
            <a:off x="5500688" y="3321050"/>
            <a:ext cx="752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r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2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  <a:p>
            <a:endParaRPr lang="es-ES" altLang="en-US" sz="1400" smtClean="0">
              <a:solidFill>
                <a:srgbClr val="0033CC"/>
              </a:solidFill>
            </a:endParaRPr>
          </a:p>
        </p:txBody>
      </p:sp>
      <p:sp>
        <p:nvSpPr>
          <p:cNvPr id="37918" name="Text Box 41"/>
          <p:cNvSpPr txBox="1">
            <a:spLocks noChangeAspect="1" noChangeArrowheads="1"/>
          </p:cNvSpPr>
          <p:nvPr/>
        </p:nvSpPr>
        <p:spPr bwMode="auto">
          <a:xfrm>
            <a:off x="5464175" y="5003800"/>
            <a:ext cx="752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r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R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19" name="Text Box 42"/>
          <p:cNvSpPr txBox="1">
            <a:spLocks noChangeAspect="1" noChangeArrowheads="1"/>
          </p:cNvSpPr>
          <p:nvPr/>
        </p:nvSpPr>
        <p:spPr bwMode="auto">
          <a:xfrm>
            <a:off x="6059488" y="2328863"/>
            <a:ext cx="784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r1</a:t>
            </a:r>
            <a:r>
              <a:rPr lang="es-ES" altLang="en-US" sz="1400" smtClean="0">
                <a:solidFill>
                  <a:srgbClr val="0033CC"/>
                </a:solidFill>
              </a:rPr>
              <a:t>(t) </a:t>
            </a:r>
          </a:p>
        </p:txBody>
      </p:sp>
      <p:sp>
        <p:nvSpPr>
          <p:cNvPr id="37920" name="Text Box 43"/>
          <p:cNvSpPr txBox="1">
            <a:spLocks noChangeAspect="1" noChangeArrowheads="1"/>
          </p:cNvSpPr>
          <p:nvPr/>
        </p:nvSpPr>
        <p:spPr bwMode="auto">
          <a:xfrm>
            <a:off x="6027738" y="3208338"/>
            <a:ext cx="7826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r2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21" name="Text Box 44"/>
          <p:cNvSpPr txBox="1">
            <a:spLocks noChangeAspect="1" noChangeArrowheads="1"/>
          </p:cNvSpPr>
          <p:nvPr/>
        </p:nvSpPr>
        <p:spPr bwMode="auto">
          <a:xfrm>
            <a:off x="6059488" y="4860925"/>
            <a:ext cx="779462" cy="304800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rR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22" name="Text Box 45"/>
          <p:cNvSpPr txBox="1">
            <a:spLocks noChangeAspect="1" noChangeArrowheads="1"/>
          </p:cNvSpPr>
          <p:nvPr/>
        </p:nvSpPr>
        <p:spPr bwMode="auto">
          <a:xfrm>
            <a:off x="7805738" y="3949700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y(t)</a:t>
            </a:r>
          </a:p>
        </p:txBody>
      </p:sp>
      <p:grpSp>
        <p:nvGrpSpPr>
          <p:cNvPr id="37923" name="Group 46"/>
          <p:cNvGrpSpPr>
            <a:grpSpLocks noChangeAspect="1"/>
          </p:cNvGrpSpPr>
          <p:nvPr/>
        </p:nvGrpSpPr>
        <p:grpSpPr bwMode="auto">
          <a:xfrm>
            <a:off x="2959100" y="4856163"/>
            <a:ext cx="269875" cy="474662"/>
            <a:chOff x="1881" y="11317"/>
            <a:chExt cx="360" cy="540"/>
          </a:xfrm>
        </p:grpSpPr>
        <p:sp>
          <p:nvSpPr>
            <p:cNvPr id="37956" name="AutoShape 47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57" name="Line 48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924" name="Group 49"/>
          <p:cNvGrpSpPr>
            <a:grpSpLocks noChangeAspect="1"/>
          </p:cNvGrpSpPr>
          <p:nvPr/>
        </p:nvGrpSpPr>
        <p:grpSpPr bwMode="auto">
          <a:xfrm>
            <a:off x="2959100" y="2332038"/>
            <a:ext cx="269875" cy="474662"/>
            <a:chOff x="1881" y="11317"/>
            <a:chExt cx="360" cy="540"/>
          </a:xfrm>
        </p:grpSpPr>
        <p:sp>
          <p:nvSpPr>
            <p:cNvPr id="37954" name="AutoShape 50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55" name="Line 51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925" name="Group 52"/>
          <p:cNvGrpSpPr>
            <a:grpSpLocks noChangeAspect="1"/>
          </p:cNvGrpSpPr>
          <p:nvPr/>
        </p:nvGrpSpPr>
        <p:grpSpPr bwMode="auto">
          <a:xfrm>
            <a:off x="2959100" y="3276600"/>
            <a:ext cx="269875" cy="476250"/>
            <a:chOff x="1881" y="11317"/>
            <a:chExt cx="360" cy="540"/>
          </a:xfrm>
        </p:grpSpPr>
        <p:sp>
          <p:nvSpPr>
            <p:cNvPr id="37952" name="AutoShape 53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53" name="Line 54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37926" name="Line 55"/>
          <p:cNvSpPr>
            <a:spLocks noChangeAspect="1" noChangeShapeType="1"/>
          </p:cNvSpPr>
          <p:nvPr/>
        </p:nvSpPr>
        <p:spPr bwMode="auto">
          <a:xfrm>
            <a:off x="1873250" y="4068763"/>
            <a:ext cx="1588" cy="474662"/>
          </a:xfrm>
          <a:prstGeom prst="line">
            <a:avLst/>
          </a:prstGeom>
          <a:noFill/>
          <a:ln w="9525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27" name="Line 56"/>
          <p:cNvSpPr>
            <a:spLocks noChangeAspect="1" noChangeShapeType="1"/>
          </p:cNvSpPr>
          <p:nvPr/>
        </p:nvSpPr>
        <p:spPr bwMode="auto">
          <a:xfrm>
            <a:off x="1881188" y="2806700"/>
            <a:ext cx="669925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28" name="Line 57"/>
          <p:cNvSpPr>
            <a:spLocks noChangeAspect="1" noChangeShapeType="1"/>
          </p:cNvSpPr>
          <p:nvPr/>
        </p:nvSpPr>
        <p:spPr bwMode="auto">
          <a:xfrm>
            <a:off x="1881188" y="3752850"/>
            <a:ext cx="6699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29" name="Line 58"/>
          <p:cNvSpPr>
            <a:spLocks noChangeAspect="1" noChangeShapeType="1"/>
          </p:cNvSpPr>
          <p:nvPr/>
        </p:nvSpPr>
        <p:spPr bwMode="auto">
          <a:xfrm>
            <a:off x="1881188" y="5330825"/>
            <a:ext cx="669925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0" name="Oval 59"/>
          <p:cNvSpPr>
            <a:spLocks noChangeAspect="1" noChangeArrowheads="1"/>
          </p:cNvSpPr>
          <p:nvPr/>
        </p:nvSpPr>
        <p:spPr bwMode="auto">
          <a:xfrm>
            <a:off x="2551113" y="5172075"/>
            <a:ext cx="269875" cy="3159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31" name="Oval 60"/>
          <p:cNvSpPr>
            <a:spLocks noChangeAspect="1" noChangeArrowheads="1"/>
          </p:cNvSpPr>
          <p:nvPr/>
        </p:nvSpPr>
        <p:spPr bwMode="auto">
          <a:xfrm>
            <a:off x="2551113" y="2647950"/>
            <a:ext cx="269875" cy="317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32" name="Oval 61"/>
          <p:cNvSpPr>
            <a:spLocks noChangeAspect="1" noChangeArrowheads="1"/>
          </p:cNvSpPr>
          <p:nvPr/>
        </p:nvSpPr>
        <p:spPr bwMode="auto">
          <a:xfrm>
            <a:off x="2551113" y="3594100"/>
            <a:ext cx="269875" cy="317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33" name="Line 62"/>
          <p:cNvSpPr>
            <a:spLocks noChangeAspect="1" noChangeShapeType="1"/>
          </p:cNvSpPr>
          <p:nvPr/>
        </p:nvSpPr>
        <p:spPr bwMode="auto">
          <a:xfrm flipV="1">
            <a:off x="2420938" y="5172075"/>
            <a:ext cx="533400" cy="31591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4" name="Line 63"/>
          <p:cNvSpPr>
            <a:spLocks noChangeAspect="1" noChangeShapeType="1"/>
          </p:cNvSpPr>
          <p:nvPr/>
        </p:nvSpPr>
        <p:spPr bwMode="auto">
          <a:xfrm flipV="1">
            <a:off x="2420938" y="2647950"/>
            <a:ext cx="533400" cy="3175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5" name="Line 64"/>
          <p:cNvSpPr>
            <a:spLocks noChangeAspect="1" noChangeShapeType="1"/>
          </p:cNvSpPr>
          <p:nvPr/>
        </p:nvSpPr>
        <p:spPr bwMode="auto">
          <a:xfrm flipV="1">
            <a:off x="2420938" y="3594100"/>
            <a:ext cx="533400" cy="3175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6" name="Line 65"/>
          <p:cNvSpPr>
            <a:spLocks noChangeAspect="1" noChangeShapeType="1"/>
          </p:cNvSpPr>
          <p:nvPr/>
        </p:nvSpPr>
        <p:spPr bwMode="auto">
          <a:xfrm>
            <a:off x="2820988" y="2806700"/>
            <a:ext cx="266700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7" name="Line 66"/>
          <p:cNvSpPr>
            <a:spLocks noChangeAspect="1" noChangeShapeType="1"/>
          </p:cNvSpPr>
          <p:nvPr/>
        </p:nvSpPr>
        <p:spPr bwMode="auto">
          <a:xfrm>
            <a:off x="2820988" y="3752850"/>
            <a:ext cx="266700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8" name="Line 67"/>
          <p:cNvSpPr>
            <a:spLocks noChangeAspect="1" noChangeShapeType="1"/>
          </p:cNvSpPr>
          <p:nvPr/>
        </p:nvSpPr>
        <p:spPr bwMode="auto">
          <a:xfrm>
            <a:off x="2820988" y="5330825"/>
            <a:ext cx="266700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9" name="Text Box 68"/>
          <p:cNvSpPr txBox="1">
            <a:spLocks noChangeAspect="1" noChangeArrowheads="1"/>
          </p:cNvSpPr>
          <p:nvPr/>
        </p:nvSpPr>
        <p:spPr bwMode="auto">
          <a:xfrm>
            <a:off x="1889125" y="2470150"/>
            <a:ext cx="754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x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1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40" name="Text Box 69"/>
          <p:cNvSpPr txBox="1">
            <a:spLocks noChangeAspect="1" noChangeArrowheads="1"/>
          </p:cNvSpPr>
          <p:nvPr/>
        </p:nvSpPr>
        <p:spPr bwMode="auto">
          <a:xfrm>
            <a:off x="1927225" y="3322638"/>
            <a:ext cx="752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x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2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  <a:p>
            <a:endParaRPr lang="es-ES" altLang="en-US" sz="1400" smtClean="0">
              <a:solidFill>
                <a:srgbClr val="0033CC"/>
              </a:solidFill>
            </a:endParaRPr>
          </a:p>
        </p:txBody>
      </p:sp>
      <p:sp>
        <p:nvSpPr>
          <p:cNvPr id="37941" name="Text Box 70"/>
          <p:cNvSpPr txBox="1">
            <a:spLocks noChangeAspect="1" noChangeArrowheads="1"/>
          </p:cNvSpPr>
          <p:nvPr/>
        </p:nvSpPr>
        <p:spPr bwMode="auto">
          <a:xfrm>
            <a:off x="1889125" y="5003800"/>
            <a:ext cx="754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x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M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42" name="Line 71"/>
          <p:cNvSpPr>
            <a:spLocks noChangeAspect="1" noChangeShapeType="1"/>
          </p:cNvSpPr>
          <p:nvPr/>
        </p:nvSpPr>
        <p:spPr bwMode="auto">
          <a:xfrm rot="-5400000">
            <a:off x="1241425" y="3440113"/>
            <a:ext cx="1266825" cy="3175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43" name="Line 72"/>
          <p:cNvSpPr>
            <a:spLocks noChangeAspect="1" noChangeShapeType="1"/>
          </p:cNvSpPr>
          <p:nvPr/>
        </p:nvSpPr>
        <p:spPr bwMode="auto">
          <a:xfrm rot="-5400000">
            <a:off x="1495425" y="4945063"/>
            <a:ext cx="766763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44" name="Text Box 73"/>
          <p:cNvSpPr txBox="1">
            <a:spLocks noChangeAspect="1" noChangeArrowheads="1"/>
          </p:cNvSpPr>
          <p:nvPr/>
        </p:nvSpPr>
        <p:spPr bwMode="auto">
          <a:xfrm>
            <a:off x="2503488" y="2333625"/>
            <a:ext cx="7826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t1</a:t>
            </a:r>
            <a:r>
              <a:rPr lang="es-ES" altLang="en-US" sz="1400" smtClean="0">
                <a:solidFill>
                  <a:srgbClr val="0033CC"/>
                </a:solidFill>
              </a:rPr>
              <a:t>(t) </a:t>
            </a:r>
          </a:p>
        </p:txBody>
      </p:sp>
      <p:sp>
        <p:nvSpPr>
          <p:cNvPr id="37945" name="Text Box 74"/>
          <p:cNvSpPr txBox="1">
            <a:spLocks noChangeAspect="1" noChangeArrowheads="1"/>
          </p:cNvSpPr>
          <p:nvPr/>
        </p:nvSpPr>
        <p:spPr bwMode="auto">
          <a:xfrm>
            <a:off x="2470150" y="3213100"/>
            <a:ext cx="7826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t2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46" name="Text Box 75"/>
          <p:cNvSpPr txBox="1">
            <a:spLocks noChangeAspect="1" noChangeArrowheads="1"/>
          </p:cNvSpPr>
          <p:nvPr/>
        </p:nvSpPr>
        <p:spPr bwMode="auto">
          <a:xfrm>
            <a:off x="2503488" y="4865688"/>
            <a:ext cx="777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tT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47" name="Line 76"/>
          <p:cNvSpPr>
            <a:spLocks noChangeShapeType="1"/>
          </p:cNvSpPr>
          <p:nvPr/>
        </p:nvSpPr>
        <p:spPr bwMode="auto">
          <a:xfrm flipH="1">
            <a:off x="1397000" y="3919538"/>
            <a:ext cx="46355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48" name="Rectangle 77"/>
          <p:cNvSpPr>
            <a:spLocks noChangeArrowheads="1"/>
          </p:cNvSpPr>
          <p:nvPr/>
        </p:nvSpPr>
        <p:spPr bwMode="auto">
          <a:xfrm>
            <a:off x="1104900" y="3582988"/>
            <a:ext cx="528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s-ES" altLang="en-US" sz="1400" smtClean="0">
                <a:solidFill>
                  <a:srgbClr val="0033CC"/>
                </a:solidFill>
                <a:latin typeface="Arial" charset="0"/>
              </a:rPr>
              <a:t>s</a:t>
            </a:r>
            <a:r>
              <a:rPr lang="es-ES" altLang="en-US" sz="1400" baseline="-25000" smtClean="0">
                <a:solidFill>
                  <a:srgbClr val="0033CC"/>
                </a:solidFill>
                <a:latin typeface="Arial" charset="0"/>
              </a:rPr>
              <a:t>D</a:t>
            </a:r>
            <a:r>
              <a:rPr lang="es-ES" altLang="en-US" sz="1400" smtClean="0">
                <a:solidFill>
                  <a:srgbClr val="0033CC"/>
                </a:solidFill>
                <a:latin typeface="Arial" charset="0"/>
              </a:rPr>
              <a:t>(t)</a:t>
            </a:r>
          </a:p>
        </p:txBody>
      </p:sp>
      <p:sp>
        <p:nvSpPr>
          <p:cNvPr id="37949" name="Text Box 78"/>
          <p:cNvSpPr txBox="1">
            <a:spLocks noChangeArrowheads="1"/>
          </p:cNvSpPr>
          <p:nvPr/>
        </p:nvSpPr>
        <p:spPr bwMode="auto">
          <a:xfrm>
            <a:off x="871538" y="5586413"/>
            <a:ext cx="2843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N</a:t>
            </a:r>
            <a:r>
              <a:rPr lang="en-US" altLang="en-US" sz="1800" baseline="-250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t</a:t>
            </a:r>
            <a:r>
              <a:rPr lang="en-US" altLang="en-US" sz="18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 transmit antennas</a:t>
            </a:r>
            <a:endParaRPr lang="en-GB" altLang="en-US" sz="1800" smtClean="0">
              <a:solidFill>
                <a:srgbClr val="0033CC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37950" name="Text Box 79"/>
          <p:cNvSpPr txBox="1">
            <a:spLocks noChangeArrowheads="1"/>
          </p:cNvSpPr>
          <p:nvPr/>
        </p:nvSpPr>
        <p:spPr bwMode="auto">
          <a:xfrm>
            <a:off x="4954588" y="5586413"/>
            <a:ext cx="2843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N</a:t>
            </a:r>
            <a:r>
              <a:rPr lang="en-US" altLang="en-US" sz="1800" baseline="-250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en-US" altLang="en-US" sz="18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 receive antennas</a:t>
            </a:r>
            <a:endParaRPr lang="en-GB" altLang="en-US" sz="1800" smtClean="0">
              <a:solidFill>
                <a:srgbClr val="0033CC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37951" name="TextBox 80"/>
          <p:cNvSpPr txBox="1">
            <a:spLocks noChangeArrowheads="1"/>
          </p:cNvSpPr>
          <p:nvPr/>
        </p:nvSpPr>
        <p:spPr bwMode="auto">
          <a:xfrm>
            <a:off x="542925" y="6149975"/>
            <a:ext cx="7032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 smtClean="0">
                <a:solidFill>
                  <a:srgbClr val="000000"/>
                </a:solidFill>
              </a:rPr>
              <a:t>Romero and Goldsmith: Performance comparison of MRC and IC </a:t>
            </a:r>
          </a:p>
          <a:p>
            <a:r>
              <a:rPr lang="en-US" altLang="en-US" sz="2000" i="1" smtClean="0">
                <a:solidFill>
                  <a:srgbClr val="000000"/>
                </a:solidFill>
              </a:rPr>
              <a:t>Under transmit diversity, IEEE Trans. Wireless Comm., May 2009</a:t>
            </a:r>
          </a:p>
        </p:txBody>
      </p:sp>
    </p:spTree>
    <p:extLst>
      <p:ext uri="{BB962C8B-B14F-4D97-AF65-F5344CB8AC3E}">
        <p14:creationId xmlns:p14="http://schemas.microsoft.com/office/powerpoint/2010/main" val="12286248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Diversity/IC Tradeoffs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4525" y="1712913"/>
            <a:ext cx="7772400" cy="4622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i="1" smtClean="0"/>
              <a:t>N</a:t>
            </a:r>
            <a:r>
              <a:rPr lang="en-US" altLang="en-US" sz="2800" baseline="-25000" smtClean="0"/>
              <a:t>R</a:t>
            </a:r>
            <a:r>
              <a:rPr lang="en-US" altLang="en-US" sz="2800" smtClean="0"/>
              <a:t> antennas at the RX provide </a:t>
            </a:r>
            <a:r>
              <a:rPr lang="en-US" altLang="en-US" sz="2800" i="1" smtClean="0"/>
              <a:t>N</a:t>
            </a:r>
            <a:r>
              <a:rPr lang="en-US" altLang="en-US" sz="2800" baseline="-25000" smtClean="0"/>
              <a:t>R</a:t>
            </a:r>
            <a:r>
              <a:rPr lang="en-US" altLang="en-US" sz="2800" smtClean="0"/>
              <a:t>-fold diversity gain in fading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Get </a:t>
            </a:r>
            <a:r>
              <a:rPr lang="en-US" altLang="en-US" sz="2400" i="1" smtClean="0"/>
              <a:t>N</a:t>
            </a:r>
            <a:r>
              <a:rPr lang="en-US" altLang="en-US" sz="2400" baseline="-25000" smtClean="0"/>
              <a:t>T</a:t>
            </a:r>
            <a:r>
              <a:rPr lang="en-US" altLang="en-US" sz="2400" i="1" smtClean="0"/>
              <a:t>N</a:t>
            </a:r>
            <a:r>
              <a:rPr lang="en-US" altLang="en-US" sz="2400" baseline="-25000" smtClean="0"/>
              <a:t>R</a:t>
            </a:r>
            <a:r>
              <a:rPr lang="en-US" altLang="en-US" sz="2400" smtClean="0"/>
              <a:t> diversity gain in MIMO system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Can also be used to null out </a:t>
            </a:r>
            <a:r>
              <a:rPr lang="en-US" altLang="en-US" sz="2800" i="1" smtClean="0"/>
              <a:t>N</a:t>
            </a:r>
            <a:r>
              <a:rPr lang="en-US" altLang="en-US" sz="2800" i="1" baseline="-25000" smtClean="0"/>
              <a:t>R</a:t>
            </a:r>
            <a:r>
              <a:rPr lang="en-US" altLang="en-US" sz="2800" smtClean="0"/>
              <a:t> interferers via beam-steering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Beam steering at TX reduces interference at RX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Antennas can be divided between diversity combining and interference cancellation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Can determine optimal antenna array processing to minimize outage probability</a:t>
            </a:r>
          </a:p>
        </p:txBody>
      </p:sp>
    </p:spTree>
    <p:extLst>
      <p:ext uri="{BB962C8B-B14F-4D97-AF65-F5344CB8AC3E}">
        <p14:creationId xmlns:p14="http://schemas.microsoft.com/office/powerpoint/2010/main" val="12209898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Diversity Combining Techniques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938" y="1771650"/>
            <a:ext cx="8004175" cy="4681538"/>
          </a:xfrm>
        </p:spPr>
        <p:txBody>
          <a:bodyPr/>
          <a:lstStyle/>
          <a:p>
            <a:r>
              <a:rPr lang="en-US" altLang="en-US" smtClean="0"/>
              <a:t>MRC diversity achieves maximum SNR in fading channels.</a:t>
            </a:r>
          </a:p>
          <a:p>
            <a:pPr>
              <a:lnSpc>
                <a:spcPct val="0"/>
              </a:lnSpc>
            </a:pPr>
            <a:endParaRPr lang="en-US" altLang="en-US" smtClean="0"/>
          </a:p>
          <a:p>
            <a:r>
              <a:rPr lang="en-US" altLang="en-US" smtClean="0"/>
              <a:t>MRC is suboptimal for maximizing SINR in channels with fading and interference</a:t>
            </a:r>
          </a:p>
          <a:p>
            <a:pPr>
              <a:lnSpc>
                <a:spcPct val="0"/>
              </a:lnSpc>
            </a:pPr>
            <a:endParaRPr lang="en-US" altLang="en-US" smtClean="0"/>
          </a:p>
          <a:p>
            <a:r>
              <a:rPr lang="en-US" altLang="en-US" smtClean="0">
                <a:solidFill>
                  <a:srgbClr val="FF0000"/>
                </a:solidFill>
              </a:rPr>
              <a:t>Optimal Combining</a:t>
            </a:r>
            <a:r>
              <a:rPr lang="en-US" altLang="en-US" smtClean="0"/>
              <a:t> (OC) maximizes SINR in both fading and interference</a:t>
            </a:r>
          </a:p>
          <a:p>
            <a:pPr lvl="1"/>
            <a:r>
              <a:rPr lang="en-US" altLang="en-US" smtClean="0"/>
              <a:t>Requires knowledge of all desired and interferer channel gains at each antenna</a:t>
            </a:r>
          </a:p>
        </p:txBody>
      </p:sp>
    </p:spTree>
    <p:extLst>
      <p:ext uri="{BB962C8B-B14F-4D97-AF65-F5344CB8AC3E}">
        <p14:creationId xmlns:p14="http://schemas.microsoft.com/office/powerpoint/2010/main" val="24535644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SIR Distribution and P</a:t>
            </a:r>
            <a:r>
              <a:rPr lang="en-US" altLang="en-US" baseline="-25000" smtClean="0"/>
              <a:t>out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0888" y="1890713"/>
            <a:ext cx="7772400" cy="4114800"/>
          </a:xfrm>
        </p:spPr>
        <p:txBody>
          <a:bodyPr/>
          <a:lstStyle/>
          <a:p>
            <a:r>
              <a:rPr lang="en-US" altLang="en-US" sz="2800" smtClean="0"/>
              <a:t>Distribution of </a:t>
            </a:r>
            <a:r>
              <a:rPr lang="en-US" altLang="en-US" sz="2800" smtClean="0">
                <a:latin typeface="Symbol" pitchFamily="18" charset="2"/>
              </a:rPr>
              <a:t>g </a:t>
            </a:r>
            <a:r>
              <a:rPr lang="en-US" altLang="en-US" sz="2800" smtClean="0"/>
              <a:t>obtained using similar analysis as MRC based on MGF techniques. 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r>
              <a:rPr lang="en-US" altLang="en-US" sz="2800" smtClean="0"/>
              <a:t>Leads to closed-form expression for P</a:t>
            </a:r>
            <a:r>
              <a:rPr lang="en-US" altLang="en-US" sz="2800" baseline="-25000" smtClean="0"/>
              <a:t>out</a:t>
            </a:r>
            <a:r>
              <a:rPr lang="en-US" altLang="en-US" sz="2800" smtClean="0"/>
              <a:t>.</a:t>
            </a:r>
          </a:p>
          <a:p>
            <a:pPr lvl="1"/>
            <a:r>
              <a:rPr lang="en-US" altLang="en-US" sz="2400" smtClean="0"/>
              <a:t>Similar in form to that for MRC </a:t>
            </a:r>
          </a:p>
          <a:p>
            <a:pPr lvl="1"/>
            <a:endParaRPr lang="en-US" altLang="en-US" sz="2400" smtClean="0"/>
          </a:p>
          <a:p>
            <a:r>
              <a:rPr lang="en-US" altLang="en-US" sz="2800" smtClean="0"/>
              <a:t>Fo L&gt;N, OC with equal average interference powers achieves the same performance as MRC </a:t>
            </a:r>
            <a:r>
              <a:rPr lang="en-US" altLang="en-US" sz="2800" smtClean="0">
                <a:solidFill>
                  <a:srgbClr val="FF0000"/>
                </a:solidFill>
              </a:rPr>
              <a:t>with </a:t>
            </a:r>
            <a:r>
              <a:rPr lang="en-US" altLang="en-US" sz="2800" i="1" smtClean="0">
                <a:solidFill>
                  <a:srgbClr val="FF0000"/>
                </a:solidFill>
              </a:rPr>
              <a:t>N −</a:t>
            </a:r>
            <a:r>
              <a:rPr lang="en-US" altLang="en-US" sz="2800" smtClean="0">
                <a:solidFill>
                  <a:srgbClr val="FF0000"/>
                </a:solidFill>
              </a:rPr>
              <a:t>1 fewer interferers.</a:t>
            </a:r>
          </a:p>
        </p:txBody>
      </p:sp>
    </p:spTree>
    <p:extLst>
      <p:ext uri="{BB962C8B-B14F-4D97-AF65-F5344CB8AC3E}">
        <p14:creationId xmlns:p14="http://schemas.microsoft.com/office/powerpoint/2010/main" val="19510242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Performance Analysis for IC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697038"/>
            <a:ext cx="7772400" cy="4403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Assume that N antennas perfectly cancel N-1 strongest interferers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General fading assumed for desired signal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Rayleigh fading assumed for interferers</a:t>
            </a:r>
          </a:p>
          <a:p>
            <a:pPr lvl="1"/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Performance impacted by remaining interferers and noise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Distribution of the residual interference dictated by order statistics</a:t>
            </a:r>
          </a:p>
        </p:txBody>
      </p:sp>
    </p:spTree>
    <p:extLst>
      <p:ext uri="{BB962C8B-B14F-4D97-AF65-F5344CB8AC3E}">
        <p14:creationId xmlns:p14="http://schemas.microsoft.com/office/powerpoint/2010/main" val="30989590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1920875" y="5349875"/>
            <a:ext cx="4646613" cy="992188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SINR and Outage Probability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1582738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The MGF for the interference can be computed in closed form</a:t>
            </a:r>
          </a:p>
          <a:p>
            <a:pPr lvl="1"/>
            <a:r>
              <a:rPr lang="en-US" altLang="en-US" sz="2400" smtClean="0"/>
              <a:t>pdf is obtained from MGF by differentiation</a:t>
            </a:r>
          </a:p>
          <a:p>
            <a:pPr lvl="1">
              <a:lnSpc>
                <a:spcPct val="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Can express outage probability in terms of desired signal and interference as</a:t>
            </a:r>
          </a:p>
          <a:p>
            <a:pPr>
              <a:lnSpc>
                <a:spcPct val="180000"/>
              </a:lnSpc>
            </a:pPr>
            <a:endParaRPr lang="en-US" altLang="en-US" sz="2800" smtClean="0"/>
          </a:p>
          <a:p>
            <a:r>
              <a:rPr lang="en-US" altLang="en-US" sz="2800" smtClean="0"/>
              <a:t>Unconditional P</a:t>
            </a:r>
            <a:r>
              <a:rPr lang="en-US" altLang="en-US" sz="2800" baseline="-25000" smtClean="0"/>
              <a:t>out </a:t>
            </a:r>
            <a:r>
              <a:rPr lang="en-US" altLang="en-US" sz="2800" smtClean="0"/>
              <a:t>obtained as</a:t>
            </a:r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1597025" y="4006850"/>
            <a:ext cx="6008688" cy="623888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543050" y="3911600"/>
          <a:ext cx="5986463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8" name="Equation" r:id="rId3" imgW="2666880" imgH="279360" progId="Equation.3">
                  <p:embed/>
                </p:oleObj>
              </mc:Choice>
              <mc:Fallback>
                <p:oleObj name="Equation" r:id="rId3" imgW="2666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3911600"/>
                        <a:ext cx="5986463" cy="627063"/>
                      </a:xfrm>
                      <a:prstGeom prst="rect">
                        <a:avLst/>
                      </a:prstGeom>
                      <a:solidFill>
                        <a:srgbClr val="99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800225" y="5259388"/>
          <a:ext cx="4702175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9" name="Equation" r:id="rId5" imgW="2184120" imgH="482400" progId="Equation.3">
                  <p:embed/>
                </p:oleObj>
              </mc:Choice>
              <mc:Fallback>
                <p:oleObj name="Equation" r:id="rId5" imgW="2184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225" y="5259388"/>
                        <a:ext cx="4702175" cy="1039812"/>
                      </a:xfrm>
                      <a:prstGeom prst="rect">
                        <a:avLst/>
                      </a:prstGeom>
                      <a:solidFill>
                        <a:srgbClr val="99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735013" y="6400800"/>
            <a:ext cx="8285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FFFFFF"/>
                </a:solidFill>
              </a:rPr>
              <a:t>Obtain closed-form expressions for most fading distributions</a:t>
            </a:r>
          </a:p>
        </p:txBody>
      </p:sp>
    </p:spTree>
    <p:extLst>
      <p:ext uri="{BB962C8B-B14F-4D97-AF65-F5344CB8AC3E}">
        <p14:creationId xmlns:p14="http://schemas.microsoft.com/office/powerpoint/2010/main" val="40781813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OC vs. MRC for Rician fading</a:t>
            </a:r>
          </a:p>
        </p:txBody>
      </p:sp>
      <p:pic>
        <p:nvPicPr>
          <p:cNvPr id="43011" name="Picture 3" descr="C:\Documents and Settings\andrea\My Documents\Juan\fi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1773238"/>
            <a:ext cx="6013450" cy="485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0819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IC vs MRC as function of No. Ints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324350" y="3186113"/>
          <a:ext cx="4953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0" name="Package" r:id="rId3" imgW="495360" imgH="485640" progId="Package">
                  <p:embed/>
                </p:oleObj>
              </mc:Choice>
              <mc:Fallback>
                <p:oleObj name="Package" r:id="rId3" imgW="495360" imgH="48564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3186113"/>
                        <a:ext cx="49530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5" descr="C:\Documents and Settings\andrea\My Documents\Juan\fig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600200"/>
            <a:ext cx="6313487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6865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Diversity/IC Tradeoffs</a:t>
            </a:r>
          </a:p>
        </p:txBody>
      </p:sp>
      <p:pic>
        <p:nvPicPr>
          <p:cNvPr id="44035" name="Picture 2" descr="fig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1643063"/>
            <a:ext cx="6400800" cy="508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07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3" y="1713548"/>
            <a:ext cx="8153400" cy="4824412"/>
          </a:xfrm>
        </p:spPr>
        <p:txBody>
          <a:bodyPr/>
          <a:lstStyle/>
          <a:p>
            <a:r>
              <a:rPr lang="en-US" altLang="en-US" sz="2400" dirty="0" smtClean="0"/>
              <a:t>Multiuser detection removes interference: tradeoffs between complexity and performance</a:t>
            </a:r>
          </a:p>
          <a:p>
            <a:r>
              <a:rPr lang="en-US" altLang="en-US" sz="2400" dirty="0" smtClean="0"/>
              <a:t>Multiuser OFDM the basis for current cellular and </a:t>
            </a:r>
            <a:r>
              <a:rPr lang="en-US" altLang="en-US" sz="2400" dirty="0" err="1" smtClean="0"/>
              <a:t>WiFi</a:t>
            </a:r>
            <a:r>
              <a:rPr lang="en-US" altLang="en-US" sz="2400" dirty="0" smtClean="0"/>
              <a:t> systems.</a:t>
            </a:r>
          </a:p>
          <a:p>
            <a:r>
              <a:rPr lang="en-US" altLang="en-US" sz="2400" dirty="0" smtClean="0"/>
              <a:t>Cellular systems have evolved from voice-only to sophisticated high-speed data – bandwidth limited. </a:t>
            </a:r>
            <a:endParaRPr lang="en-US" altLang="en-US" sz="2400" dirty="0" smtClean="0"/>
          </a:p>
          <a:p>
            <a:r>
              <a:rPr lang="en-US" altLang="en-US" sz="2400" dirty="0" err="1" smtClean="0"/>
              <a:t>HetNets</a:t>
            </a:r>
            <a:r>
              <a:rPr lang="en-US" altLang="en-US" sz="2400" dirty="0" smtClean="0"/>
              <a:t> the key to increasing capacity of cellular systems – require automated self-organization (</a:t>
            </a:r>
            <a:r>
              <a:rPr lang="en-US" altLang="en-US" sz="2400" dirty="0" err="1" smtClean="0"/>
              <a:t>SoN</a:t>
            </a:r>
            <a:r>
              <a:rPr lang="en-US" altLang="en-US" sz="2400" dirty="0" smtClean="0"/>
              <a:t>)</a:t>
            </a:r>
          </a:p>
          <a:p>
            <a:r>
              <a:rPr lang="en-US" altLang="en-US" sz="2400" dirty="0" smtClean="0"/>
              <a:t>Smart antennas, MIMO, and multiuser detection have a key role to play in future cellular system design. 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4630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urse_summary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course_summary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ourse_summary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rse_summary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plate1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template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Z:\Classes\EE359\Lectures\PPT\course_summary.ppt</Template>
  <TotalTime>8506</TotalTime>
  <Words>3375</Words>
  <Application>Microsoft Office PowerPoint</Application>
  <PresentationFormat>On-screen Show (4:3)</PresentationFormat>
  <Paragraphs>738</Paragraphs>
  <Slides>69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69</vt:i4>
      </vt:variant>
    </vt:vector>
  </HeadingPairs>
  <TitlesOfParts>
    <vt:vector size="77" baseType="lpstr">
      <vt:lpstr>course_summary</vt:lpstr>
      <vt:lpstr>1_template1</vt:lpstr>
      <vt:lpstr>BlueRed</vt:lpstr>
      <vt:lpstr>1_BlueRed</vt:lpstr>
      <vt:lpstr>Equation</vt:lpstr>
      <vt:lpstr>Microsoft Equation 3.0</vt:lpstr>
      <vt:lpstr>Package</vt:lpstr>
      <vt:lpstr>CorelDRAW 6.0</vt:lpstr>
      <vt:lpstr>EE360: Multiuser Wireless Systems and Networks Lecture 4 Outline</vt:lpstr>
      <vt:lpstr>Review of Last Lecture</vt:lpstr>
      <vt:lpstr>Multiuser Detection</vt:lpstr>
      <vt:lpstr>Multiuser Detection</vt:lpstr>
      <vt:lpstr>MUD System Model</vt:lpstr>
      <vt:lpstr>MUD Algorithms</vt:lpstr>
      <vt:lpstr>Optimal Multiuser Detection</vt:lpstr>
      <vt:lpstr>Suboptimal Detectors</vt:lpstr>
      <vt:lpstr>Mathematical Model</vt:lpstr>
      <vt:lpstr>Matched Filter Output</vt:lpstr>
      <vt:lpstr>Symbol Detection</vt:lpstr>
      <vt:lpstr>Decorrelator</vt:lpstr>
      <vt:lpstr>Multistage Detectors</vt:lpstr>
      <vt:lpstr>Successive Interference Cancellers</vt:lpstr>
      <vt:lpstr>Parallel Interference Cancellation</vt:lpstr>
      <vt:lpstr>Performance of MUD: AWGN</vt:lpstr>
      <vt:lpstr>Performance of MUD Rayleigh Fading</vt:lpstr>
      <vt:lpstr>Near-Far Problem and Traditional Power Control</vt:lpstr>
      <vt:lpstr>Near Far Resistance</vt:lpstr>
      <vt:lpstr>Synchronous vs. Asynchronous</vt:lpstr>
      <vt:lpstr>Channel Estimation (Flat Fading)</vt:lpstr>
      <vt:lpstr>State Space Methods</vt:lpstr>
      <vt:lpstr>Multipath Channels</vt:lpstr>
      <vt:lpstr>Summary of MUD </vt:lpstr>
      <vt:lpstr>Multiuser OFDM Techniques</vt:lpstr>
      <vt:lpstr>Multiuser OFDM</vt:lpstr>
      <vt:lpstr>Multicarrier CDMA</vt:lpstr>
      <vt:lpstr>Multicarrier DS-CDMA</vt:lpstr>
      <vt:lpstr>Cellular System Overview</vt:lpstr>
      <vt:lpstr>Basic Design Considerations</vt:lpstr>
      <vt:lpstr>Cellular Evolution: 1G-3G</vt:lpstr>
      <vt:lpstr>1-2 G Cellular Design:  Voice Centric</vt:lpstr>
      <vt:lpstr>IS-54/IS-136 (TD)</vt:lpstr>
      <vt:lpstr>GSM (TD with FH)</vt:lpstr>
      <vt:lpstr>IS-95 (CDMA)</vt:lpstr>
      <vt:lpstr>3G Cellular Design:  Voice and Data</vt:lpstr>
      <vt:lpstr>3G GSM-Based Systems</vt:lpstr>
      <vt:lpstr>3G CDMA Approaches W-CDMA and cdma2000</vt:lpstr>
      <vt:lpstr>Features of WCDMA </vt:lpstr>
      <vt:lpstr>4G Evolution</vt:lpstr>
      <vt:lpstr>LTE Penetration (Sept. 2013)</vt:lpstr>
      <vt:lpstr>Long-Term Evolution (LTE)</vt:lpstr>
      <vt:lpstr>Rethinking “Cells” in Cellular</vt:lpstr>
      <vt:lpstr>Are small cells the solution to increase cellular system capacity?</vt:lpstr>
      <vt:lpstr>The Future Cellular Network: Hierarchical Architecture</vt:lpstr>
      <vt:lpstr>Deployment Challenges</vt:lpstr>
      <vt:lpstr>SON for LTE small cells</vt:lpstr>
      <vt:lpstr>Algorithmic Challenge: Complexity</vt:lpstr>
      <vt:lpstr>MIMO Techniques in Cellular</vt:lpstr>
      <vt:lpstr>MIMO in Cellular: Performance Benefits</vt:lpstr>
      <vt:lpstr>Sectorization and  Smart Antennas</vt:lpstr>
      <vt:lpstr>Beam Steering</vt:lpstr>
      <vt:lpstr>MUD in Cellular</vt:lpstr>
      <vt:lpstr>PowerPoint Presentation</vt:lpstr>
      <vt:lpstr>Successive Interference Cancellers</vt:lpstr>
      <vt:lpstr>Parallel Interference Cancellation</vt:lpstr>
      <vt:lpstr>Performance of MUD: AWGN</vt:lpstr>
      <vt:lpstr>Optimal Multiuser Detection</vt:lpstr>
      <vt:lpstr>Tradeoffs</vt:lpstr>
      <vt:lpstr>Diversity vs. Interference Cancellation</vt:lpstr>
      <vt:lpstr>Diversity/IC Tradeoffs</vt:lpstr>
      <vt:lpstr>Diversity Combining Techniques</vt:lpstr>
      <vt:lpstr>SIR Distribution and Pout</vt:lpstr>
      <vt:lpstr>Performance Analysis for IC</vt:lpstr>
      <vt:lpstr>SINR and Outage Probability</vt:lpstr>
      <vt:lpstr>OC vs. MRC for Rician fading</vt:lpstr>
      <vt:lpstr>IC vs MRC as function of No. Ints</vt:lpstr>
      <vt:lpstr>Diversity/IC Tradeoffs</vt:lpstr>
      <vt:lpstr>Summary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Broadcast Channels</dc:title>
  <dc:creator>Andrea Goldsmith</dc:creator>
  <cp:lastModifiedBy>Andrea</cp:lastModifiedBy>
  <cp:revision>67</cp:revision>
  <dcterms:created xsi:type="dcterms:W3CDTF">2000-04-05T19:07:20Z</dcterms:created>
  <dcterms:modified xsi:type="dcterms:W3CDTF">2014-01-15T17:00:36Z</dcterms:modified>
</cp:coreProperties>
</file>