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2" r:id="rId2"/>
    <p:sldMasterId id="2147483674" r:id="rId3"/>
  </p:sldMasterIdLst>
  <p:notesMasterIdLst>
    <p:notesMasterId r:id="rId82"/>
  </p:notesMasterIdLst>
  <p:handoutMasterIdLst>
    <p:handoutMasterId r:id="rId83"/>
  </p:handoutMasterIdLst>
  <p:sldIdLst>
    <p:sldId id="264" r:id="rId4"/>
    <p:sldId id="476" r:id="rId5"/>
    <p:sldId id="438" r:id="rId6"/>
    <p:sldId id="439" r:id="rId7"/>
    <p:sldId id="440" r:id="rId8"/>
    <p:sldId id="441" r:id="rId9"/>
    <p:sldId id="442" r:id="rId10"/>
    <p:sldId id="443" r:id="rId11"/>
    <p:sldId id="444" r:id="rId12"/>
    <p:sldId id="445" r:id="rId13"/>
    <p:sldId id="446" r:id="rId14"/>
    <p:sldId id="447" r:id="rId15"/>
    <p:sldId id="448" r:id="rId16"/>
    <p:sldId id="449" r:id="rId17"/>
    <p:sldId id="450" r:id="rId18"/>
    <p:sldId id="451" r:id="rId19"/>
    <p:sldId id="452" r:id="rId20"/>
    <p:sldId id="453" r:id="rId21"/>
    <p:sldId id="454" r:id="rId22"/>
    <p:sldId id="455" r:id="rId23"/>
    <p:sldId id="456" r:id="rId24"/>
    <p:sldId id="457" r:id="rId25"/>
    <p:sldId id="458" r:id="rId26"/>
    <p:sldId id="459" r:id="rId27"/>
    <p:sldId id="460" r:id="rId28"/>
    <p:sldId id="461" r:id="rId29"/>
    <p:sldId id="462" r:id="rId30"/>
    <p:sldId id="463" r:id="rId31"/>
    <p:sldId id="464" r:id="rId32"/>
    <p:sldId id="465" r:id="rId33"/>
    <p:sldId id="466" r:id="rId34"/>
    <p:sldId id="508" r:id="rId35"/>
    <p:sldId id="469" r:id="rId36"/>
    <p:sldId id="511" r:id="rId37"/>
    <p:sldId id="470" r:id="rId38"/>
    <p:sldId id="471" r:id="rId39"/>
    <p:sldId id="472" r:id="rId40"/>
    <p:sldId id="473" r:id="rId41"/>
    <p:sldId id="474" r:id="rId42"/>
    <p:sldId id="475" r:id="rId43"/>
    <p:sldId id="512" r:id="rId44"/>
    <p:sldId id="342" r:id="rId45"/>
    <p:sldId id="343" r:id="rId46"/>
    <p:sldId id="344" r:id="rId47"/>
    <p:sldId id="345" r:id="rId48"/>
    <p:sldId id="346" r:id="rId49"/>
    <p:sldId id="348" r:id="rId50"/>
    <p:sldId id="349" r:id="rId51"/>
    <p:sldId id="350" r:id="rId52"/>
    <p:sldId id="436" r:id="rId53"/>
    <p:sldId id="437" r:id="rId54"/>
    <p:sldId id="515" r:id="rId55"/>
    <p:sldId id="396" r:id="rId56"/>
    <p:sldId id="397" r:id="rId57"/>
    <p:sldId id="398" r:id="rId58"/>
    <p:sldId id="399" r:id="rId59"/>
    <p:sldId id="400" r:id="rId60"/>
    <p:sldId id="401" r:id="rId61"/>
    <p:sldId id="402" r:id="rId62"/>
    <p:sldId id="403" r:id="rId63"/>
    <p:sldId id="404" r:id="rId64"/>
    <p:sldId id="405" r:id="rId65"/>
    <p:sldId id="406" r:id="rId66"/>
    <p:sldId id="407" r:id="rId67"/>
    <p:sldId id="408" r:id="rId68"/>
    <p:sldId id="409" r:id="rId69"/>
    <p:sldId id="416" r:id="rId70"/>
    <p:sldId id="410" r:id="rId71"/>
    <p:sldId id="411" r:id="rId72"/>
    <p:sldId id="412" r:id="rId73"/>
    <p:sldId id="413" r:id="rId74"/>
    <p:sldId id="414" r:id="rId75"/>
    <p:sldId id="415" r:id="rId76"/>
    <p:sldId id="516" r:id="rId77"/>
    <p:sldId id="418" r:id="rId78"/>
    <p:sldId id="426" r:id="rId79"/>
    <p:sldId id="427" r:id="rId80"/>
    <p:sldId id="514" r:id="rId8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2787"/>
    <p:restoredTop sz="90929"/>
  </p:normalViewPr>
  <p:slideViewPr>
    <p:cSldViewPr snapToGrid="0">
      <p:cViewPr>
        <p:scale>
          <a:sx n="50" d="100"/>
          <a:sy n="50" d="100"/>
        </p:scale>
        <p:origin x="-1762" y="-1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6.xml"/><Relationship Id="rId2" Type="http://schemas.openxmlformats.org/officeDocument/2006/relationships/slide" Target="slides/slide35.xml"/><Relationship Id="rId1" Type="http://schemas.openxmlformats.org/officeDocument/2006/relationships/slide" Target="slides/slide33.xml"/><Relationship Id="rId5" Type="http://schemas.openxmlformats.org/officeDocument/2006/relationships/slide" Target="slides/slide38.xml"/><Relationship Id="rId4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10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4" Type="http://schemas.openxmlformats.org/officeDocument/2006/relationships/image" Target="../media/image8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7C20906-7908-4BDB-9AB1-C861F9EE5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6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87388"/>
            <a:ext cx="4681537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427538"/>
            <a:ext cx="5194300" cy="419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5075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b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55075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32A07D1-9598-48F0-8015-F41F8F090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97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9E58713C-FA37-4B8F-B726-3CDD109588B9}" type="slidenum">
              <a:rPr lang="en-US" altLang="en-US" sz="1000" b="0">
                <a:solidFill>
                  <a:prstClr val="black"/>
                </a:solidFill>
                <a:latin typeface="Times New Roman" pitchFamily="18" charset="0"/>
              </a:rPr>
              <a:pPr/>
              <a:t>11</a:t>
            </a:fld>
            <a:endParaRPr lang="en-US" altLang="en-US" sz="1000" b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Summary of what we’ve done so far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AFCA02B0-EC09-47F3-8922-02B8BC3ED26E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16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Channel on the left is the downlink (BC), channel on the right is the uplink (MAC) – notice dual channels have the same channel gains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60572B27-CC68-481D-A3D9-2EE0E283B219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19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Caire and Shamai solved the 2 transmit antenna, 2 receiver case with only a single receive antenna – found the achievable region and showed it was optimal at the sum rate point.</a:t>
            </a:r>
          </a:p>
          <a:p>
            <a:r>
              <a:rPr lang="en-US" altLang="en-US" smtClean="0"/>
              <a:t>We consider the general K-user case, where there are an arbitrary number of transmit antennas and arbitrary number of antennas at each receiver – most general scenario.   We will develop a duality between the downlink and uplink and show that the achievable region is sum rate optimal.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CCDAC39B-092B-42A8-8110-E53A72506D1D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20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Can transmit to user 2 as if a single-user channel (I.e. as if user 1 does not exist) due to precoding, dirty paper coding.</a:t>
            </a:r>
          </a:p>
          <a:p>
            <a:r>
              <a:rPr lang="en-US" altLang="en-US" smtClean="0"/>
              <a:t>Region found by considering all covariance matrices sigma1 and sigma2, subject to a trace constraint (aka power constraint) on the sum of sigma1 and sigma2.</a:t>
            </a:r>
          </a:p>
          <a:p>
            <a:r>
              <a:rPr lang="en-US" altLang="en-US" smtClean="0"/>
              <a:t>Can also encode in the other order – easily extends to K users.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43931625-0A24-4659-8113-C4EA543D2618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22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Can transmit to user 2 as if a single-user channel (I.e. as if user 1 does not exist) due to precoding, dirty paper coding.</a:t>
            </a:r>
          </a:p>
          <a:p>
            <a:r>
              <a:rPr lang="en-US" altLang="en-US" smtClean="0"/>
              <a:t>Region found by considering all covariance matrices sigma1 and sigma2, subject to a trace constraint (aka power constraint) on the sum of sigma1 and sigma2.</a:t>
            </a:r>
          </a:p>
          <a:p>
            <a:r>
              <a:rPr lang="en-US" altLang="en-US" smtClean="0"/>
              <a:t>Can also encode in the other order – easily extends to K users.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AF82330A-BE84-4465-8829-02306C9341D8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24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Analogy of relationship between powers for scalar case ( now need covariances because have vector signals)</a:t>
            </a:r>
          </a:p>
          <a:p>
            <a:r>
              <a:rPr lang="en-US" altLang="en-US" smtClean="0"/>
              <a:t>A and B are matrices that represent the interference experiences in the BC and MAC, respectively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4B67CE09-2E6C-4623-857C-F76423EF965C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25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Analogy of relationship between powers for scalar case ( now need covariances because have vector signals)</a:t>
            </a:r>
          </a:p>
          <a:p>
            <a:r>
              <a:rPr lang="en-US" altLang="en-US" smtClean="0"/>
              <a:t>A and B are matrices that represent the interference experiences in the BC and MAC, respectively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ECCD5FF2-8DAE-452C-ADAF-6D60853F2812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27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If we allow all receivers to cooperate, the system looks like a single-user multiple-antenna link – clearly the capacity of this link is an upper bound to the sum rate capacity of the BC (where the receivers are not allowed to cooperate)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EE4B3E75-5A27-4A73-BF12-0015CFA5FCC5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28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In fact, we can make this bound much tighter by introducing noise correlation between the different receivers (that doesn’t affect the BC capacity) – Sato upper bound to the BC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663561B4-3234-4304-8001-9CFBBF792C64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29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7388"/>
            <a:ext cx="4681537" cy="35115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9292"/>
            <a:ext cx="5194300" cy="41976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Notice that the Sato upper bound is tight (as we proved), and also it is trivial to see that the single-user capacity bounds (i.e. the bounds by considering a single-user channel) are also</a:t>
            </a:r>
          </a:p>
          <a:p>
            <a:r>
              <a:rPr lang="en-US" altLang="en-US" smtClean="0"/>
              <a:t>Tight – not too much room between achievable region and capacity bounds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EC5802-4F46-4DB5-9E43-4AB698898AE1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569" y="4418374"/>
            <a:ext cx="5139263" cy="418139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032103-C010-4949-B66E-D7413A9FD672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569" y="4418374"/>
            <a:ext cx="5139263" cy="4181392"/>
          </a:xfrm>
        </p:spPr>
        <p:txBody>
          <a:bodyPr/>
          <a:lstStyle/>
          <a:p>
            <a:r>
              <a:rPr lang="en-US" altLang="ko-KR">
                <a:ea typeface="Gulim" pitchFamily="34" charset="-127"/>
              </a:rPr>
              <a:t>The implementation of ZFBF c</a:t>
            </a:r>
            <a:r>
              <a:rPr lang="en-US" altLang="en-US"/>
              <a:t>onsists of two stages.</a:t>
            </a:r>
          </a:p>
          <a:p>
            <a:r>
              <a:rPr lang="en-US" altLang="ko-KR">
                <a:ea typeface="Gulim" pitchFamily="34" charset="-127"/>
              </a:rPr>
              <a:t>In the first stage, the s</a:t>
            </a:r>
            <a:r>
              <a:rPr lang="en-US" altLang="en-US"/>
              <a:t>cheduler </a:t>
            </a:r>
            <a:r>
              <a:rPr lang="en-US" altLang="ko-KR">
                <a:ea typeface="Gulim" pitchFamily="34" charset="-127"/>
              </a:rPr>
              <a:t>selects</a:t>
            </a:r>
            <a:r>
              <a:rPr lang="en-US" altLang="en-US"/>
              <a:t> </a:t>
            </a:r>
            <a:r>
              <a:rPr lang="en-US" altLang="ko-KR">
                <a:ea typeface="Gulim" pitchFamily="34" charset="-127"/>
              </a:rPr>
              <a:t>a subset of users to which the BS intends to transmit.</a:t>
            </a:r>
            <a:endParaRPr lang="en-US" altLang="en-US"/>
          </a:p>
          <a:p>
            <a:r>
              <a:rPr lang="en-US" altLang="ko-KR">
                <a:ea typeface="Gulim" pitchFamily="34" charset="-127"/>
              </a:rPr>
              <a:t>Then in the second stage, the b</a:t>
            </a:r>
            <a:r>
              <a:rPr lang="en-US" altLang="en-US"/>
              <a:t>eamformer invert</a:t>
            </a:r>
            <a:r>
              <a:rPr lang="en-US" altLang="ko-KR">
                <a:ea typeface="Gulim" pitchFamily="34" charset="-127"/>
              </a:rPr>
              <a:t>s</a:t>
            </a:r>
            <a:r>
              <a:rPr lang="en-US" altLang="en-US"/>
              <a:t> the channel</a:t>
            </a:r>
            <a:r>
              <a:rPr lang="en-US" altLang="ko-KR">
                <a:ea typeface="Gulim" pitchFamily="34" charset="-127"/>
              </a:rPr>
              <a:t>. So ZFBF is essentially a channel inversion strategy.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1C417E-296F-4498-AE30-7DEF3096A187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569" y="4418374"/>
            <a:ext cx="5139263" cy="4181392"/>
          </a:xfrm>
        </p:spPr>
        <p:txBody>
          <a:bodyPr/>
          <a:lstStyle/>
          <a:p>
            <a:r>
              <a:rPr lang="en-US" altLang="ko-KR">
                <a:ea typeface="Gulim" pitchFamily="34" charset="-127"/>
              </a:rPr>
              <a:t>performances when the number of users is large</a:t>
            </a: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29DE2F-8D01-45A7-8FE4-0087692BBA5D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105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569" y="4418374"/>
            <a:ext cx="5139263" cy="4181392"/>
          </a:xfrm>
        </p:spPr>
        <p:txBody>
          <a:bodyPr/>
          <a:lstStyle/>
          <a:p>
            <a:pPr marL="229057" indent="-229057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CC5D27-7083-4750-B422-1235560D9A75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06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569" y="4418374"/>
            <a:ext cx="5139263" cy="418139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7512A0-4435-4FFB-88EE-E7038FB353D0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106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1064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569" y="4418374"/>
            <a:ext cx="5139263" cy="4181392"/>
          </a:xfrm>
        </p:spPr>
        <p:txBody>
          <a:bodyPr/>
          <a:lstStyle/>
          <a:p>
            <a:r>
              <a:rPr lang="en-US" altLang="en-US"/>
              <a:t>RBF=random beamforming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CE8587-135D-4679-8BBE-EB91FF845381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1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1102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569" y="4418374"/>
            <a:ext cx="5139263" cy="418139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725C8-184F-4943-9AF1-051F783AE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1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1C8D9-65D2-41B5-8E54-7EA8DBC5D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CBD4B-93C6-46C1-9C0F-35256369D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8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1E8DB-333E-4F26-8891-2347AF509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8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6AC4-2ABD-4F0B-BAEB-6CDF841C3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6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23F63-B792-4188-91EA-ACF574D8C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59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ABF9E-4017-4383-AA7D-8327C6A3E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9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0C49F-D5B5-4DB5-BFC0-F9F13019C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62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026EA-D756-42E3-8CAE-306F8C7C8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1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E944E-B1F9-4626-8741-CA1CBB15E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5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FEF81-7CFE-4EC6-9756-5F377D8D2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67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784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38420-4AD2-4A39-8B66-109782F72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12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80F5E-B097-4D39-AF79-81AC538907D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62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77F57-5DE3-40BB-A8EA-1496C9BE1BE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440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FD0AA-7648-4033-8330-A415037F95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454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0C86C-941B-4B7F-8A19-A0B86927010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6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EADF1-4797-4157-89D3-38BD4045C48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50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6055F-6E04-458E-8CF4-E215A7ABAB8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213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9ACF2-AF1B-4743-89EC-20944DD049E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132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F2AD8-436F-4098-A993-1549DEF3CAD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969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4A109-7ECB-44E3-AF21-FB2BB5DB4A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532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4AF3A-8D61-4934-B9BF-1041FD23C44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0494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DD51F-F81D-4D22-AB8C-74D7E26CCE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653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30007-53B4-46F1-AB89-1994DE69E6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394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127ED-5AB7-409F-8819-62C4DF1DD1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877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AEF3-B274-4E95-8F4D-03C17EE5FF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9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7303E-96E7-4066-9E36-96F77D86F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76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69B1F-0008-43C9-875B-E07DC2091F4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282AA-B897-40CE-9657-651179156F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338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0AB2-951A-449D-AB55-7E9C4595D6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0826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E5369-6CB4-4358-BD49-A7B555A846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84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0C0CE-0E87-45DD-9B51-AB003435F5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158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DA01B-55D0-417B-94CA-C76809C4B62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876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E4864-D1A5-4B25-A40B-9D65736B79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9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DF5507B1-828E-4DDB-8D97-96CF870CB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4B42A10-E393-44EF-A701-7E61C39789B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297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7362285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BF8ECAC-738E-49FD-B490-427A4D16C8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235160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26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wmf"/><Relationship Id="rId20" Type="http://schemas.openxmlformats.org/officeDocument/2006/relationships/oleObject" Target="../embeddings/oleObject10.bin"/><Relationship Id="rId29" Type="http://schemas.openxmlformats.org/officeDocument/2006/relationships/oleObject" Target="../embeddings/oleObject15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0.wmf"/><Relationship Id="rId32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2.bin"/><Relationship Id="rId28" Type="http://schemas.openxmlformats.org/officeDocument/2006/relationships/image" Target="../media/image12.wmf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6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image" Target="../media/image9.wmf"/><Relationship Id="rId27" Type="http://schemas.openxmlformats.org/officeDocument/2006/relationships/oleObject" Target="../embeddings/oleObject14.bin"/><Relationship Id="rId30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18.jpe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9.wmf"/><Relationship Id="rId9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7.bin"/><Relationship Id="rId14" Type="http://schemas.openxmlformats.org/officeDocument/2006/relationships/oleObject" Target="../embeddings/oleObject3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31.jpeg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5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42.wmf"/><Relationship Id="rId18" Type="http://schemas.openxmlformats.org/officeDocument/2006/relationships/oleObject" Target="../embeddings/oleObject46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46.wmf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44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5.bin"/><Relationship Id="rId20" Type="http://schemas.openxmlformats.org/officeDocument/2006/relationships/oleObject" Target="../embeddings/oleObject47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23" Type="http://schemas.openxmlformats.org/officeDocument/2006/relationships/image" Target="../media/image47.wmf"/><Relationship Id="rId10" Type="http://schemas.openxmlformats.org/officeDocument/2006/relationships/oleObject" Target="../embeddings/oleObject42.bin"/><Relationship Id="rId19" Type="http://schemas.openxmlformats.org/officeDocument/2006/relationships/image" Target="../media/image45.wmf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44.bin"/><Relationship Id="rId22" Type="http://schemas.openxmlformats.org/officeDocument/2006/relationships/oleObject" Target="../embeddings/oleObject48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49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5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5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5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image" Target="../media/image60.wmf"/><Relationship Id="rId18" Type="http://schemas.openxmlformats.org/officeDocument/2006/relationships/oleObject" Target="../embeddings/oleObject65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62.bin"/><Relationship Id="rId17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4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5" Type="http://schemas.openxmlformats.org/officeDocument/2006/relationships/image" Target="../media/image61.wmf"/><Relationship Id="rId10" Type="http://schemas.openxmlformats.org/officeDocument/2006/relationships/oleObject" Target="../embeddings/oleObject61.bin"/><Relationship Id="rId19" Type="http://schemas.openxmlformats.org/officeDocument/2006/relationships/image" Target="../media/image63.w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58.wmf"/><Relationship Id="rId14" Type="http://schemas.openxmlformats.org/officeDocument/2006/relationships/oleObject" Target="../embeddings/oleObject6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64.wmf"/><Relationship Id="rId4" Type="http://schemas.openxmlformats.org/officeDocument/2006/relationships/oleObject" Target="../embeddings/oleObject6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78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80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74.bin"/><Relationship Id="rId10" Type="http://schemas.openxmlformats.org/officeDocument/2006/relationships/image" Target="../media/image86.wmf"/><Relationship Id="rId4" Type="http://schemas.openxmlformats.org/officeDocument/2006/relationships/image" Target="../media/image83.wmf"/><Relationship Id="rId9" Type="http://schemas.openxmlformats.org/officeDocument/2006/relationships/oleObject" Target="../embeddings/oleObject76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87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8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90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3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92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94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87.bin"/><Relationship Id="rId5" Type="http://schemas.openxmlformats.org/officeDocument/2006/relationships/image" Target="../media/image98.png"/><Relationship Id="rId4" Type="http://schemas.openxmlformats.org/officeDocument/2006/relationships/image" Target="../media/image96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0.w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99.w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752475"/>
            <a:ext cx="8016875" cy="593725"/>
          </a:xfrm>
        </p:spPr>
        <p:txBody>
          <a:bodyPr/>
          <a:lstStyle/>
          <a:p>
            <a:r>
              <a:rPr lang="en-US" altLang="en-US" sz="2800" dirty="0" smtClean="0"/>
              <a:t>EE360: Multiuser Wireless Systems and Networks</a:t>
            </a:r>
            <a:r>
              <a:rPr lang="en-US" altLang="en-US" sz="4400" dirty="0" smtClean="0"/>
              <a:t/>
            </a:r>
            <a:br>
              <a:rPr lang="en-US" altLang="en-US" sz="4400" dirty="0" smtClean="0"/>
            </a:br>
            <a:r>
              <a:rPr lang="en-US" altLang="en-US" dirty="0" smtClean="0"/>
              <a:t>Lecture 3 Outline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63713"/>
            <a:ext cx="9144000" cy="5094287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US" altLang="en-US" sz="3200" dirty="0" smtClean="0"/>
              <a:t>Announcements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HW0 due today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Project proposals due 1/27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Makeup lecture for 2/10 (previous Friday 2/7 at lunch?)</a:t>
            </a:r>
          </a:p>
          <a:p>
            <a:pPr lvl="3">
              <a:lnSpc>
                <a:spcPct val="70000"/>
              </a:lnSpc>
            </a:pPr>
            <a:endParaRPr lang="en-US" altLang="en-US" dirty="0" smtClean="0"/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Duality between the MAC and the BC 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Capacity of MIMO Multiuser Channels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Spread Spectrum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Multiuser Detection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Multiuser </a:t>
            </a:r>
            <a:r>
              <a:rPr lang="en-US" altLang="en-US" sz="3200" dirty="0" smtClean="0"/>
              <a:t>OFDM Techniques</a:t>
            </a:r>
            <a:endParaRPr lang="en-US" alt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Review of Last Lecture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1711325"/>
            <a:ext cx="860742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Deterministic bandwidth sharing via time-division, frequency-division, code-division, space-division, and hybrid techniques.</a:t>
            </a:r>
          </a:p>
          <a:p>
            <a:pPr lvl="2">
              <a:lnSpc>
                <a:spcPct val="90000"/>
              </a:lnSpc>
            </a:pP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Shannon capacity gives fundamental data rate limits for multiuser wireless channels</a:t>
            </a:r>
          </a:p>
          <a:p>
            <a:pPr lvl="2">
              <a:lnSpc>
                <a:spcPct val="50000"/>
              </a:lnSpc>
            </a:pPr>
            <a:endParaRPr lang="en-US" altLang="en-US" sz="1600" dirty="0" smtClean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Fading multiuser channels optimize at each channel instance for maximum average rate</a:t>
            </a:r>
          </a:p>
          <a:p>
            <a:pPr lvl="2">
              <a:lnSpc>
                <a:spcPct val="90000"/>
              </a:lnSpc>
            </a:pPr>
            <a:endParaRPr lang="en-US" altLang="en-US" sz="1600" dirty="0" smtClean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Outage capacity has higher (fixed) rates than with no outage.</a:t>
            </a:r>
          </a:p>
          <a:p>
            <a:pPr lvl="2">
              <a:lnSpc>
                <a:spcPct val="90000"/>
              </a:lnSpc>
            </a:pPr>
            <a:endParaRPr lang="en-US" altLang="en-US" sz="1600" dirty="0" smtClean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OFDM is near optimal for broadcast channels with ISI</a:t>
            </a:r>
          </a:p>
          <a:p>
            <a:pPr lvl="2">
              <a:lnSpc>
                <a:spcPct val="90000"/>
              </a:lnSpc>
            </a:pP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MAC channels superimpose users on top of each other, use multiuser detection to subtract out interference</a:t>
            </a:r>
          </a:p>
          <a:p>
            <a:pPr lvl="1">
              <a:lnSpc>
                <a:spcPct val="60000"/>
              </a:lnSpc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8145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Duality between</a:t>
            </a:r>
            <a:br>
              <a:rPr lang="en-US" sz="4400" dirty="0" smtClean="0"/>
            </a:br>
            <a:r>
              <a:rPr lang="en-US" sz="4400" dirty="0" smtClean="0"/>
              <a:t>Broadcast and MAC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084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422275" y="1922463"/>
            <a:ext cx="84010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Differences: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Shared vs. individual power constraints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Near-far effect in MAC</a:t>
            </a:r>
          </a:p>
          <a:p>
            <a:pPr lvl="1">
              <a:lnSpc>
                <a:spcPct val="6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Similarities: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Optimal BC “superposition” coding is also optimal for MAC (sum of Gaussian codewords)</a:t>
            </a:r>
          </a:p>
          <a:p>
            <a:pPr lvl="1">
              <a:lnSpc>
                <a:spcPct val="3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Both decoders exploit successive decoding and interference cancellation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000">
              <a:solidFill>
                <a:srgbClr val="0000CC"/>
              </a:solidFill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449263" y="265113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4800">
                <a:solidFill>
                  <a:srgbClr val="0000CC"/>
                </a:solidFill>
              </a:rPr>
              <a:t>Comparison of MAC and BC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7851775" y="2159000"/>
            <a:ext cx="261938" cy="536575"/>
            <a:chOff x="846" y="3750"/>
            <a:chExt cx="165" cy="338"/>
          </a:xfrm>
        </p:grpSpPr>
        <p:sp>
          <p:nvSpPr>
            <p:cNvPr id="65548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5549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5541" name="Line 7"/>
          <p:cNvSpPr>
            <a:spLocks noChangeShapeType="1"/>
          </p:cNvSpPr>
          <p:nvPr/>
        </p:nvSpPr>
        <p:spPr bwMode="auto">
          <a:xfrm flipV="1">
            <a:off x="7004050" y="2262188"/>
            <a:ext cx="863600" cy="15509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5542" name="Line 8"/>
          <p:cNvSpPr>
            <a:spLocks noChangeShapeType="1"/>
          </p:cNvSpPr>
          <p:nvPr/>
        </p:nvSpPr>
        <p:spPr bwMode="auto">
          <a:xfrm flipH="1" flipV="1">
            <a:off x="8078788" y="2347913"/>
            <a:ext cx="212725" cy="5778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5543" name="Rectangle 9"/>
          <p:cNvSpPr>
            <a:spLocks noChangeArrowheads="1"/>
          </p:cNvSpPr>
          <p:nvPr/>
        </p:nvSpPr>
        <p:spPr bwMode="auto">
          <a:xfrm>
            <a:off x="8288338" y="3043238"/>
            <a:ext cx="185737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5544" name="Rectangle 10"/>
          <p:cNvSpPr>
            <a:spLocks noChangeArrowheads="1"/>
          </p:cNvSpPr>
          <p:nvPr/>
        </p:nvSpPr>
        <p:spPr bwMode="auto">
          <a:xfrm>
            <a:off x="6878638" y="3848100"/>
            <a:ext cx="185737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5545" name="Text Box 11"/>
          <p:cNvSpPr txBox="1">
            <a:spLocks noChangeArrowheads="1"/>
          </p:cNvSpPr>
          <p:nvPr/>
        </p:nvSpPr>
        <p:spPr bwMode="auto">
          <a:xfrm>
            <a:off x="7808913" y="1749425"/>
            <a:ext cx="371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0000CC"/>
                </a:solidFill>
              </a:rPr>
              <a:t>P</a:t>
            </a:r>
          </a:p>
        </p:txBody>
      </p:sp>
      <p:sp>
        <p:nvSpPr>
          <p:cNvPr id="65546" name="Text Box 12"/>
          <p:cNvSpPr txBox="1">
            <a:spLocks noChangeArrowheads="1"/>
          </p:cNvSpPr>
          <p:nvPr/>
        </p:nvSpPr>
        <p:spPr bwMode="auto">
          <a:xfrm>
            <a:off x="7845425" y="2900363"/>
            <a:ext cx="452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0000CC"/>
                </a:solidFill>
              </a:rPr>
              <a:t>P</a:t>
            </a:r>
            <a:r>
              <a:rPr lang="en-US" altLang="en-US" baseline="-2500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65547" name="Text Box 13"/>
          <p:cNvSpPr txBox="1">
            <a:spLocks noChangeArrowheads="1"/>
          </p:cNvSpPr>
          <p:nvPr/>
        </p:nvSpPr>
        <p:spPr bwMode="auto">
          <a:xfrm>
            <a:off x="7077075" y="3706813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0000CC"/>
                </a:solidFill>
              </a:rPr>
              <a:t>P</a:t>
            </a:r>
            <a:r>
              <a:rPr lang="en-US" altLang="en-US" baseline="-25000">
                <a:solidFill>
                  <a:srgbClr val="0000CC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6415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MAC-BC Capacity Regions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1762125"/>
            <a:ext cx="8094663" cy="4464050"/>
          </a:xfrm>
        </p:spPr>
        <p:txBody>
          <a:bodyPr/>
          <a:lstStyle/>
          <a:p>
            <a:r>
              <a:rPr lang="en-US" altLang="en-US" smtClean="0"/>
              <a:t>MAC capacity region known for many cases</a:t>
            </a:r>
          </a:p>
          <a:p>
            <a:pPr lvl="1"/>
            <a:r>
              <a:rPr lang="en-US" altLang="en-US" smtClean="0"/>
              <a:t>Convex optimization problem</a:t>
            </a:r>
          </a:p>
          <a:p>
            <a:pPr lvl="1"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BC capacity region typically only known for (parallel) degraded channels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Formulas often not convex</a:t>
            </a:r>
          </a:p>
          <a:p>
            <a:pPr lvl="1"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Can we find a connection between the BC and MAC capacity regions?</a:t>
            </a:r>
          </a:p>
          <a:p>
            <a:pPr lvl="1">
              <a:lnSpc>
                <a:spcPct val="90000"/>
              </a:lnSpc>
            </a:pPr>
            <a:endParaRPr lang="en-US" altLang="en-US" smtClean="0"/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3746500" y="5967413"/>
            <a:ext cx="1487488" cy="608012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0000"/>
                </a:solidFill>
              </a:rPr>
              <a:t>Duality</a:t>
            </a:r>
            <a:endParaRPr lang="en-US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57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4" name="Rectangle 2"/>
          <p:cNvSpPr>
            <a:spLocks noChangeArrowheads="1"/>
          </p:cNvSpPr>
          <p:nvPr/>
        </p:nvSpPr>
        <p:spPr bwMode="auto">
          <a:xfrm>
            <a:off x="4746625" y="2873375"/>
            <a:ext cx="3948113" cy="30575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595" name="Rectangle 3"/>
          <p:cNvSpPr>
            <a:spLocks noChangeArrowheads="1"/>
          </p:cNvSpPr>
          <p:nvPr/>
        </p:nvSpPr>
        <p:spPr bwMode="auto">
          <a:xfrm>
            <a:off x="534988" y="2887663"/>
            <a:ext cx="3948112" cy="30464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596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53400" cy="1143000"/>
          </a:xfrm>
        </p:spPr>
        <p:txBody>
          <a:bodyPr/>
          <a:lstStyle/>
          <a:p>
            <a:r>
              <a:rPr lang="en-US" altLang="en-US" sz="4000" smtClean="0"/>
              <a:t>Dual Broadcast and MAC Channels</a:t>
            </a:r>
          </a:p>
        </p:txBody>
      </p:sp>
      <p:sp>
        <p:nvSpPr>
          <p:cNvPr id="24597" name="Line 5"/>
          <p:cNvSpPr>
            <a:spLocks noChangeShapeType="1"/>
          </p:cNvSpPr>
          <p:nvPr/>
        </p:nvSpPr>
        <p:spPr bwMode="auto">
          <a:xfrm flipH="1" flipV="1">
            <a:off x="5945188" y="3781425"/>
            <a:ext cx="9699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6"/>
          <p:cNvSpPr>
            <a:spLocks noChangeArrowheads="1"/>
          </p:cNvSpPr>
          <p:nvPr/>
        </p:nvSpPr>
        <p:spPr bwMode="auto">
          <a:xfrm>
            <a:off x="6254750" y="3613150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599" name="Text Box 7"/>
          <p:cNvSpPr txBox="1">
            <a:spLocks noChangeArrowheads="1"/>
          </p:cNvSpPr>
          <p:nvPr/>
        </p:nvSpPr>
        <p:spPr bwMode="auto">
          <a:xfrm>
            <a:off x="6276975" y="3570288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00" name="Line 8"/>
          <p:cNvSpPr>
            <a:spLocks noChangeShapeType="1"/>
          </p:cNvSpPr>
          <p:nvPr/>
        </p:nvSpPr>
        <p:spPr bwMode="auto">
          <a:xfrm>
            <a:off x="6399213" y="3292475"/>
            <a:ext cx="1587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78" name="Object 9"/>
          <p:cNvGraphicFramePr>
            <a:graphicFrameLocks noChangeAspect="1"/>
          </p:cNvGraphicFramePr>
          <p:nvPr/>
        </p:nvGraphicFramePr>
        <p:xfrm>
          <a:off x="5753100" y="3125788"/>
          <a:ext cx="6048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0" name="Equation" r:id="rId3" imgW="469800" imgH="253800" progId="Equation.3">
                  <p:embed/>
                </p:oleObj>
              </mc:Choice>
              <mc:Fallback>
                <p:oleObj name="Equation" r:id="rId3" imgW="4698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0" y="3125788"/>
                        <a:ext cx="6048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1" name="Line 10"/>
          <p:cNvSpPr>
            <a:spLocks noChangeShapeType="1"/>
          </p:cNvSpPr>
          <p:nvPr/>
        </p:nvSpPr>
        <p:spPr bwMode="auto">
          <a:xfrm flipH="1" flipV="1">
            <a:off x="5945188" y="5327650"/>
            <a:ext cx="990600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11"/>
          <p:cNvSpPr>
            <a:spLocks noChangeArrowheads="1"/>
          </p:cNvSpPr>
          <p:nvPr/>
        </p:nvSpPr>
        <p:spPr bwMode="auto">
          <a:xfrm>
            <a:off x="6254750" y="5170488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3" name="Text Box 12"/>
          <p:cNvSpPr txBox="1">
            <a:spLocks noChangeArrowheads="1"/>
          </p:cNvSpPr>
          <p:nvPr/>
        </p:nvSpPr>
        <p:spPr bwMode="auto">
          <a:xfrm>
            <a:off x="6276975" y="5127625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04" name="Line 13"/>
          <p:cNvSpPr>
            <a:spLocks noChangeShapeType="1"/>
          </p:cNvSpPr>
          <p:nvPr/>
        </p:nvSpPr>
        <p:spPr bwMode="auto">
          <a:xfrm>
            <a:off x="6399213" y="4849813"/>
            <a:ext cx="1587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79" name="Object 14"/>
          <p:cNvGraphicFramePr>
            <a:graphicFrameLocks noChangeAspect="1"/>
          </p:cNvGraphicFramePr>
          <p:nvPr/>
        </p:nvGraphicFramePr>
        <p:xfrm>
          <a:off x="5692775" y="4672013"/>
          <a:ext cx="6873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1" name="Equation" r:id="rId5" imgW="533160" imgH="253800" progId="Equation.3">
                  <p:embed/>
                </p:oleObj>
              </mc:Choice>
              <mc:Fallback>
                <p:oleObj name="Equation" r:id="rId5" imgW="5331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2775" y="4672013"/>
                        <a:ext cx="68738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5" name="Oval 15"/>
          <p:cNvSpPr>
            <a:spLocks noChangeArrowheads="1"/>
          </p:cNvSpPr>
          <p:nvPr/>
        </p:nvSpPr>
        <p:spPr bwMode="auto">
          <a:xfrm>
            <a:off x="6415088" y="4135438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6" name="Oval 16"/>
          <p:cNvSpPr>
            <a:spLocks noChangeArrowheads="1"/>
          </p:cNvSpPr>
          <p:nvPr/>
        </p:nvSpPr>
        <p:spPr bwMode="auto">
          <a:xfrm>
            <a:off x="6415088" y="4287838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7" name="Oval 17"/>
          <p:cNvSpPr>
            <a:spLocks noChangeArrowheads="1"/>
          </p:cNvSpPr>
          <p:nvPr/>
        </p:nvSpPr>
        <p:spPr bwMode="auto">
          <a:xfrm>
            <a:off x="6415088" y="4440238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8" name="Oval 18"/>
          <p:cNvSpPr>
            <a:spLocks noChangeArrowheads="1"/>
          </p:cNvSpPr>
          <p:nvPr/>
        </p:nvSpPr>
        <p:spPr bwMode="auto">
          <a:xfrm>
            <a:off x="2736850" y="3602038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9" name="Text Box 19"/>
          <p:cNvSpPr txBox="1">
            <a:spLocks noChangeArrowheads="1"/>
          </p:cNvSpPr>
          <p:nvPr/>
        </p:nvSpPr>
        <p:spPr bwMode="auto">
          <a:xfrm>
            <a:off x="2759075" y="3559175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4610" name="Line 20"/>
          <p:cNvSpPr>
            <a:spLocks noChangeShapeType="1"/>
          </p:cNvSpPr>
          <p:nvPr/>
        </p:nvSpPr>
        <p:spPr bwMode="auto">
          <a:xfrm>
            <a:off x="2895600" y="3251200"/>
            <a:ext cx="1588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0" name="Object 21"/>
          <p:cNvGraphicFramePr>
            <a:graphicFrameLocks noChangeAspect="1"/>
          </p:cNvGraphicFramePr>
          <p:nvPr/>
        </p:nvGraphicFramePr>
        <p:xfrm>
          <a:off x="2806700" y="2862263"/>
          <a:ext cx="63341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2" name="Equation" r:id="rId7" imgW="355320" imgH="215640" progId="Equation.3">
                  <p:embed/>
                </p:oleObj>
              </mc:Choice>
              <mc:Fallback>
                <p:oleObj name="Equation" r:id="rId7" imgW="355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2862263"/>
                        <a:ext cx="633413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22"/>
          <p:cNvGraphicFramePr>
            <a:graphicFrameLocks noChangeAspect="1"/>
          </p:cNvGraphicFramePr>
          <p:nvPr/>
        </p:nvGraphicFramePr>
        <p:xfrm>
          <a:off x="5153025" y="3567113"/>
          <a:ext cx="6318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3" name="Equation" r:id="rId9" imgW="355320" imgH="215640" progId="Equation.3">
                  <p:embed/>
                </p:oleObj>
              </mc:Choice>
              <mc:Fallback>
                <p:oleObj name="Equation" r:id="rId9" imgW="355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3025" y="3567113"/>
                        <a:ext cx="631825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23"/>
          <p:cNvGraphicFramePr>
            <a:graphicFrameLocks noChangeAspect="1"/>
          </p:cNvGraphicFramePr>
          <p:nvPr/>
        </p:nvGraphicFramePr>
        <p:xfrm>
          <a:off x="5130800" y="5114925"/>
          <a:ext cx="74612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4" name="Equation" r:id="rId11" imgW="419040" imgH="215640" progId="Equation.3">
                  <p:embed/>
                </p:oleObj>
              </mc:Choice>
              <mc:Fallback>
                <p:oleObj name="Equation" r:id="rId11" imgW="419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5114925"/>
                        <a:ext cx="746125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1" name="Line 24"/>
          <p:cNvSpPr>
            <a:spLocks noChangeShapeType="1"/>
          </p:cNvSpPr>
          <p:nvPr/>
        </p:nvSpPr>
        <p:spPr bwMode="auto">
          <a:xfrm>
            <a:off x="3070225" y="3746500"/>
            <a:ext cx="3730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3" name="Object 25"/>
          <p:cNvGraphicFramePr>
            <a:graphicFrameLocks noChangeAspect="1"/>
          </p:cNvGraphicFramePr>
          <p:nvPr/>
        </p:nvGraphicFramePr>
        <p:xfrm>
          <a:off x="3482975" y="3578225"/>
          <a:ext cx="655638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5" name="Equation" r:id="rId13" imgW="368280" imgH="215640" progId="Equation.3">
                  <p:embed/>
                </p:oleObj>
              </mc:Choice>
              <mc:Fallback>
                <p:oleObj name="Equation" r:id="rId13" imgW="368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2975" y="3578225"/>
                        <a:ext cx="655638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26"/>
          <p:cNvGraphicFramePr>
            <a:graphicFrameLocks noChangeAspect="1"/>
          </p:cNvGraphicFramePr>
          <p:nvPr/>
        </p:nvGraphicFramePr>
        <p:xfrm>
          <a:off x="5213350" y="3925888"/>
          <a:ext cx="423863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6" name="Equation" r:id="rId15" imgW="279360" imgH="228600" progId="Equation.3">
                  <p:embed/>
                </p:oleObj>
              </mc:Choice>
              <mc:Fallback>
                <p:oleObj name="Equation" r:id="rId15" imgW="279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350" y="3925888"/>
                        <a:ext cx="423863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27"/>
          <p:cNvGraphicFramePr>
            <a:graphicFrameLocks noChangeAspect="1"/>
          </p:cNvGraphicFramePr>
          <p:nvPr/>
        </p:nvGraphicFramePr>
        <p:xfrm>
          <a:off x="5218113" y="5483225"/>
          <a:ext cx="500062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7" name="Equation" r:id="rId17" imgW="330120" imgH="228600" progId="Equation.3">
                  <p:embed/>
                </p:oleObj>
              </mc:Choice>
              <mc:Fallback>
                <p:oleObj name="Equation" r:id="rId17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8113" y="5483225"/>
                        <a:ext cx="500062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2" name="Line 28"/>
          <p:cNvSpPr>
            <a:spLocks noChangeShapeType="1"/>
          </p:cNvSpPr>
          <p:nvPr/>
        </p:nvSpPr>
        <p:spPr bwMode="auto">
          <a:xfrm flipH="1" flipV="1">
            <a:off x="1882775" y="3733800"/>
            <a:ext cx="858838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Oval 29"/>
          <p:cNvSpPr>
            <a:spLocks noChangeArrowheads="1"/>
          </p:cNvSpPr>
          <p:nvPr/>
        </p:nvSpPr>
        <p:spPr bwMode="auto">
          <a:xfrm>
            <a:off x="2192338" y="3565525"/>
            <a:ext cx="319087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14" name="Text Box 30"/>
          <p:cNvSpPr txBox="1">
            <a:spLocks noChangeArrowheads="1"/>
          </p:cNvSpPr>
          <p:nvPr/>
        </p:nvSpPr>
        <p:spPr bwMode="auto">
          <a:xfrm>
            <a:off x="2214563" y="3522663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15" name="Line 31"/>
          <p:cNvSpPr>
            <a:spLocks noChangeShapeType="1"/>
          </p:cNvSpPr>
          <p:nvPr/>
        </p:nvSpPr>
        <p:spPr bwMode="auto">
          <a:xfrm>
            <a:off x="2336800" y="3244850"/>
            <a:ext cx="0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6" name="Object 32"/>
          <p:cNvGraphicFramePr>
            <a:graphicFrameLocks noChangeAspect="1"/>
          </p:cNvGraphicFramePr>
          <p:nvPr/>
        </p:nvGraphicFramePr>
        <p:xfrm>
          <a:off x="1725613" y="3022600"/>
          <a:ext cx="6048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8" name="Equation" r:id="rId19" imgW="469800" imgH="253800" progId="Equation.3">
                  <p:embed/>
                </p:oleObj>
              </mc:Choice>
              <mc:Fallback>
                <p:oleObj name="Equation" r:id="rId19" imgW="4698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613" y="3022600"/>
                        <a:ext cx="6048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6" name="Line 33"/>
          <p:cNvSpPr>
            <a:spLocks noChangeShapeType="1"/>
          </p:cNvSpPr>
          <p:nvPr/>
        </p:nvSpPr>
        <p:spPr bwMode="auto">
          <a:xfrm flipH="1" flipV="1">
            <a:off x="1905000" y="5326063"/>
            <a:ext cx="811213" cy="111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7" name="Oval 34"/>
          <p:cNvSpPr>
            <a:spLocks noChangeArrowheads="1"/>
          </p:cNvSpPr>
          <p:nvPr/>
        </p:nvSpPr>
        <p:spPr bwMode="auto">
          <a:xfrm>
            <a:off x="2214563" y="5168900"/>
            <a:ext cx="319087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18" name="Text Box 35"/>
          <p:cNvSpPr txBox="1">
            <a:spLocks noChangeArrowheads="1"/>
          </p:cNvSpPr>
          <p:nvPr/>
        </p:nvSpPr>
        <p:spPr bwMode="auto">
          <a:xfrm>
            <a:off x="2236788" y="5126038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19" name="Line 36"/>
          <p:cNvSpPr>
            <a:spLocks noChangeShapeType="1"/>
          </p:cNvSpPr>
          <p:nvPr/>
        </p:nvSpPr>
        <p:spPr bwMode="auto">
          <a:xfrm>
            <a:off x="2359025" y="4848225"/>
            <a:ext cx="0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7" name="Object 37"/>
          <p:cNvGraphicFramePr>
            <a:graphicFrameLocks noChangeAspect="1"/>
          </p:cNvGraphicFramePr>
          <p:nvPr/>
        </p:nvGraphicFramePr>
        <p:xfrm>
          <a:off x="1685925" y="4656138"/>
          <a:ext cx="6873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9" name="Equation" r:id="rId20" imgW="533160" imgH="253800" progId="Equation.3">
                  <p:embed/>
                </p:oleObj>
              </mc:Choice>
              <mc:Fallback>
                <p:oleObj name="Equation" r:id="rId20" imgW="5331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4656138"/>
                        <a:ext cx="68738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0" name="Oval 38"/>
          <p:cNvSpPr>
            <a:spLocks noChangeArrowheads="1"/>
          </p:cNvSpPr>
          <p:nvPr/>
        </p:nvSpPr>
        <p:spPr bwMode="auto">
          <a:xfrm>
            <a:off x="2352675" y="4087813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1" name="Oval 39"/>
          <p:cNvSpPr>
            <a:spLocks noChangeArrowheads="1"/>
          </p:cNvSpPr>
          <p:nvPr/>
        </p:nvSpPr>
        <p:spPr bwMode="auto">
          <a:xfrm>
            <a:off x="2352675" y="4240213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2" name="Oval 40"/>
          <p:cNvSpPr>
            <a:spLocks noChangeArrowheads="1"/>
          </p:cNvSpPr>
          <p:nvPr/>
        </p:nvSpPr>
        <p:spPr bwMode="auto">
          <a:xfrm>
            <a:off x="2352675" y="4392613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3" name="Oval 41"/>
          <p:cNvSpPr>
            <a:spLocks noChangeArrowheads="1"/>
          </p:cNvSpPr>
          <p:nvPr/>
        </p:nvSpPr>
        <p:spPr bwMode="auto">
          <a:xfrm>
            <a:off x="2755900" y="5192713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4" name="Text Box 42"/>
          <p:cNvSpPr txBox="1">
            <a:spLocks noChangeArrowheads="1"/>
          </p:cNvSpPr>
          <p:nvPr/>
        </p:nvSpPr>
        <p:spPr bwMode="auto">
          <a:xfrm>
            <a:off x="2778125" y="5149850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4625" name="Line 43"/>
          <p:cNvSpPr>
            <a:spLocks noChangeShapeType="1"/>
          </p:cNvSpPr>
          <p:nvPr/>
        </p:nvSpPr>
        <p:spPr bwMode="auto">
          <a:xfrm>
            <a:off x="2914650" y="4841875"/>
            <a:ext cx="1588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8" name="Object 44"/>
          <p:cNvGraphicFramePr>
            <a:graphicFrameLocks noChangeAspect="1"/>
          </p:cNvGraphicFramePr>
          <p:nvPr/>
        </p:nvGraphicFramePr>
        <p:xfrm>
          <a:off x="2781300" y="4452938"/>
          <a:ext cx="723900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0" name="Equation" r:id="rId21" imgW="406080" imgH="215640" progId="Equation.3">
                  <p:embed/>
                </p:oleObj>
              </mc:Choice>
              <mc:Fallback>
                <p:oleObj name="Equation" r:id="rId21" imgW="406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4452938"/>
                        <a:ext cx="723900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6" name="Line 45"/>
          <p:cNvSpPr>
            <a:spLocks noChangeShapeType="1"/>
          </p:cNvSpPr>
          <p:nvPr/>
        </p:nvSpPr>
        <p:spPr bwMode="auto">
          <a:xfrm>
            <a:off x="3089275" y="5337175"/>
            <a:ext cx="3730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9" name="Object 46"/>
          <p:cNvGraphicFramePr>
            <a:graphicFrameLocks noChangeAspect="1"/>
          </p:cNvGraphicFramePr>
          <p:nvPr/>
        </p:nvGraphicFramePr>
        <p:xfrm>
          <a:off x="3444875" y="5168900"/>
          <a:ext cx="76835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1" name="Equation" r:id="rId23" imgW="431640" imgH="215640" progId="Equation.3">
                  <p:embed/>
                </p:oleObj>
              </mc:Choice>
              <mc:Fallback>
                <p:oleObj name="Equation" r:id="rId23" imgW="431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5" y="5168900"/>
                        <a:ext cx="76835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7" name="Oval 47"/>
          <p:cNvSpPr>
            <a:spLocks noChangeArrowheads="1"/>
          </p:cNvSpPr>
          <p:nvPr/>
        </p:nvSpPr>
        <p:spPr bwMode="auto">
          <a:xfrm>
            <a:off x="7307263" y="4368800"/>
            <a:ext cx="319087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8" name="Text Box 48"/>
          <p:cNvSpPr txBox="1">
            <a:spLocks noChangeArrowheads="1"/>
          </p:cNvSpPr>
          <p:nvPr/>
        </p:nvSpPr>
        <p:spPr bwMode="auto">
          <a:xfrm>
            <a:off x="7329488" y="4325938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4629" name="Line 49"/>
          <p:cNvSpPr>
            <a:spLocks noChangeShapeType="1"/>
          </p:cNvSpPr>
          <p:nvPr/>
        </p:nvSpPr>
        <p:spPr bwMode="auto">
          <a:xfrm>
            <a:off x="7466013" y="4017963"/>
            <a:ext cx="1587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90" name="Object 50"/>
          <p:cNvGraphicFramePr>
            <a:graphicFrameLocks noChangeAspect="1"/>
          </p:cNvGraphicFramePr>
          <p:nvPr/>
        </p:nvGraphicFramePr>
        <p:xfrm>
          <a:off x="7264400" y="3651250"/>
          <a:ext cx="5429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2" name="Equation" r:id="rId25" imgW="304560" imgH="203040" progId="Equation.3">
                  <p:embed/>
                </p:oleObj>
              </mc:Choice>
              <mc:Fallback>
                <p:oleObj name="Equation" r:id="rId25" imgW="304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4400" y="3651250"/>
                        <a:ext cx="54292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30" name="Line 51"/>
          <p:cNvSpPr>
            <a:spLocks noChangeShapeType="1"/>
          </p:cNvSpPr>
          <p:nvPr/>
        </p:nvSpPr>
        <p:spPr bwMode="auto">
          <a:xfrm>
            <a:off x="7640638" y="4513263"/>
            <a:ext cx="271462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91" name="Object 52"/>
          <p:cNvGraphicFramePr>
            <a:graphicFrameLocks noChangeAspect="1"/>
          </p:cNvGraphicFramePr>
          <p:nvPr/>
        </p:nvGraphicFramePr>
        <p:xfrm>
          <a:off x="7940675" y="4256088"/>
          <a:ext cx="56515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3" name="Equation" r:id="rId27" imgW="317160" imgH="203040" progId="Equation.3">
                  <p:embed/>
                </p:oleObj>
              </mc:Choice>
              <mc:Fallback>
                <p:oleObj name="Equation" r:id="rId27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0675" y="4256088"/>
                        <a:ext cx="565150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631" name="AutoShape 53"/>
          <p:cNvCxnSpPr>
            <a:cxnSpLocks noChangeShapeType="1"/>
            <a:stCxn id="24601" idx="0"/>
            <a:endCxn id="24628" idx="1"/>
          </p:cNvCxnSpPr>
          <p:nvPr/>
        </p:nvCxnSpPr>
        <p:spPr bwMode="auto">
          <a:xfrm flipV="1">
            <a:off x="6935788" y="4494213"/>
            <a:ext cx="393700" cy="84613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32" name="AutoShape 54"/>
          <p:cNvCxnSpPr>
            <a:cxnSpLocks noChangeShapeType="1"/>
            <a:stCxn id="24597" idx="0"/>
            <a:endCxn id="24627" idx="2"/>
          </p:cNvCxnSpPr>
          <p:nvPr/>
        </p:nvCxnSpPr>
        <p:spPr bwMode="auto">
          <a:xfrm>
            <a:off x="6916738" y="3781425"/>
            <a:ext cx="390525" cy="73183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33" name="Line 55"/>
          <p:cNvSpPr>
            <a:spLocks noChangeShapeType="1"/>
          </p:cNvSpPr>
          <p:nvPr/>
        </p:nvSpPr>
        <p:spPr bwMode="auto">
          <a:xfrm flipH="1">
            <a:off x="1338263" y="3735388"/>
            <a:ext cx="546100" cy="7032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4634" name="AutoShape 56"/>
          <p:cNvCxnSpPr>
            <a:cxnSpLocks noChangeShapeType="1"/>
            <a:stCxn id="24616" idx="1"/>
            <a:endCxn id="24633" idx="1"/>
          </p:cNvCxnSpPr>
          <p:nvPr/>
        </p:nvCxnSpPr>
        <p:spPr bwMode="auto">
          <a:xfrm flipH="1" flipV="1">
            <a:off x="1338263" y="4437063"/>
            <a:ext cx="568325" cy="89058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35" name="Line 57"/>
          <p:cNvSpPr>
            <a:spLocks noChangeShapeType="1"/>
          </p:cNvSpPr>
          <p:nvPr/>
        </p:nvSpPr>
        <p:spPr bwMode="auto">
          <a:xfrm flipV="1">
            <a:off x="922338" y="4435475"/>
            <a:ext cx="42862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92" name="Object 58"/>
          <p:cNvGraphicFramePr>
            <a:graphicFrameLocks noChangeAspect="1"/>
          </p:cNvGraphicFramePr>
          <p:nvPr/>
        </p:nvGraphicFramePr>
        <p:xfrm>
          <a:off x="633413" y="4498975"/>
          <a:ext cx="56356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4" name="Equation" r:id="rId29" imgW="317160" imgH="203040" progId="Equation.3">
                  <p:embed/>
                </p:oleObj>
              </mc:Choice>
              <mc:Fallback>
                <p:oleObj name="Equation" r:id="rId29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4498975"/>
                        <a:ext cx="563562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59"/>
          <p:cNvGraphicFramePr>
            <a:graphicFrameLocks noChangeAspect="1"/>
          </p:cNvGraphicFramePr>
          <p:nvPr/>
        </p:nvGraphicFramePr>
        <p:xfrm>
          <a:off x="712788" y="4822825"/>
          <a:ext cx="404812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5" name="Equation" r:id="rId31" imgW="266400" imgH="228600" progId="Equation.3">
                  <p:embed/>
                </p:oleObj>
              </mc:Choice>
              <mc:Fallback>
                <p:oleObj name="Equation" r:id="rId31" imgW="266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4822825"/>
                        <a:ext cx="404812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36" name="Text Box 60"/>
          <p:cNvSpPr txBox="1">
            <a:spLocks noChangeArrowheads="1"/>
          </p:cNvSpPr>
          <p:nvPr/>
        </p:nvSpPr>
        <p:spPr bwMode="auto">
          <a:xfrm>
            <a:off x="504825" y="1774825"/>
            <a:ext cx="75660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>
                <a:solidFill>
                  <a:srgbClr val="3333CC"/>
                </a:solidFill>
              </a:rPr>
              <a:t>Gaussian BC and MAC with </a:t>
            </a:r>
            <a:r>
              <a:rPr lang="en-US" altLang="en-US" sz="2800" i="1">
                <a:solidFill>
                  <a:srgbClr val="3333CC"/>
                </a:solidFill>
              </a:rPr>
              <a:t>same</a:t>
            </a:r>
            <a:r>
              <a:rPr lang="en-US" altLang="en-US" sz="2800">
                <a:solidFill>
                  <a:srgbClr val="3333CC"/>
                </a:solidFill>
              </a:rPr>
              <a:t> channel gains </a:t>
            </a:r>
          </a:p>
          <a:p>
            <a:r>
              <a:rPr lang="en-US" altLang="en-US" sz="2800">
                <a:solidFill>
                  <a:srgbClr val="3333CC"/>
                </a:solidFill>
              </a:rPr>
              <a:t>and</a:t>
            </a:r>
            <a:r>
              <a:rPr lang="en-US" altLang="en-US" sz="2800" i="1">
                <a:solidFill>
                  <a:srgbClr val="3333CC"/>
                </a:solidFill>
              </a:rPr>
              <a:t> same</a:t>
            </a:r>
            <a:r>
              <a:rPr lang="en-US" altLang="en-US" sz="2800">
                <a:solidFill>
                  <a:srgbClr val="3333CC"/>
                </a:solidFill>
              </a:rPr>
              <a:t> noise power at each receiver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814388" y="5984875"/>
            <a:ext cx="334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</a:rPr>
              <a:t>Broadcast Channel (BC)</a:t>
            </a:r>
            <a:endParaRPr lang="en-US" altLang="en-US" i="1">
              <a:solidFill>
                <a:srgbClr val="FF0000"/>
              </a:solidFill>
            </a:endParaRPr>
          </a:p>
        </p:txBody>
      </p:sp>
      <p:sp>
        <p:nvSpPr>
          <p:cNvPr id="24638" name="Text Box 62"/>
          <p:cNvSpPr txBox="1">
            <a:spLocks noChangeArrowheads="1"/>
          </p:cNvSpPr>
          <p:nvPr/>
        </p:nvSpPr>
        <p:spPr bwMode="auto">
          <a:xfrm>
            <a:off x="4514850" y="5983288"/>
            <a:ext cx="440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</a:rPr>
              <a:t>Multiple-Access Channel (MAC)</a:t>
            </a:r>
          </a:p>
        </p:txBody>
      </p:sp>
    </p:spTree>
    <p:extLst>
      <p:ext uri="{BB962C8B-B14F-4D97-AF65-F5344CB8AC3E}">
        <p14:creationId xmlns:p14="http://schemas.microsoft.com/office/powerpoint/2010/main" val="379780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The BC from the MAC</a:t>
            </a:r>
          </a:p>
        </p:txBody>
      </p:sp>
      <p:pic>
        <p:nvPicPr>
          <p:cNvPr id="25606" name="Picture 3" descr="\\Systems\njindal\presentations\group_meeting_jul27_2001\mac_bc_const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931988"/>
            <a:ext cx="5075238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4"/>
          <p:cNvSpPr txBox="1">
            <a:spLocks noChangeArrowheads="1"/>
          </p:cNvSpPr>
          <p:nvPr/>
        </p:nvSpPr>
        <p:spPr bwMode="auto">
          <a:xfrm>
            <a:off x="206375" y="3497263"/>
            <a:ext cx="1552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>
                <a:solidFill>
                  <a:srgbClr val="000099"/>
                </a:solidFill>
              </a:rPr>
              <a:t>Blue = BC</a:t>
            </a:r>
          </a:p>
          <a:p>
            <a:r>
              <a:rPr lang="en-US" altLang="en-US" sz="2000">
                <a:solidFill>
                  <a:srgbClr val="CC0000"/>
                </a:solidFill>
              </a:rPr>
              <a:t>Red  = MAC</a:t>
            </a:r>
          </a:p>
        </p:txBody>
      </p:sp>
      <p:graphicFrame>
        <p:nvGraphicFramePr>
          <p:cNvPr id="25602" name="Object 5"/>
          <p:cNvGraphicFramePr>
            <a:graphicFrameLocks noChangeAspect="1"/>
          </p:cNvGraphicFramePr>
          <p:nvPr/>
        </p:nvGraphicFramePr>
        <p:xfrm>
          <a:off x="534988" y="2363788"/>
          <a:ext cx="863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0" name="Equation" r:id="rId4" imgW="863280" imgH="368280" progId="Equation.3">
                  <p:embed/>
                </p:oleObj>
              </mc:Choice>
              <mc:Fallback>
                <p:oleObj name="Equation" r:id="rId4" imgW="8632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2363788"/>
                        <a:ext cx="863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6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5609" name="Rectangle 7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5610" name="Text Box 8"/>
          <p:cNvSpPr txBox="1">
            <a:spLocks noChangeArrowheads="1"/>
          </p:cNvSpPr>
          <p:nvPr/>
        </p:nvSpPr>
        <p:spPr bwMode="auto">
          <a:xfrm>
            <a:off x="6584950" y="3390900"/>
            <a:ext cx="1766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>
                <a:solidFill>
                  <a:srgbClr val="CC0000"/>
                </a:solidFill>
              </a:rPr>
              <a:t>P</a:t>
            </a:r>
            <a:r>
              <a:rPr lang="en-US" altLang="en-US" sz="2800" baseline="-25000">
                <a:solidFill>
                  <a:srgbClr val="CC0000"/>
                </a:solidFill>
              </a:rPr>
              <a:t>1</a:t>
            </a:r>
            <a:r>
              <a:rPr lang="en-US" altLang="en-US" sz="2800">
                <a:solidFill>
                  <a:srgbClr val="CC0000"/>
                </a:solidFill>
              </a:rPr>
              <a:t>=1, P</a:t>
            </a:r>
            <a:r>
              <a:rPr lang="en-US" altLang="en-US" sz="2800" baseline="-25000">
                <a:solidFill>
                  <a:srgbClr val="CC0000"/>
                </a:solidFill>
              </a:rPr>
              <a:t>2</a:t>
            </a:r>
            <a:r>
              <a:rPr lang="en-US" altLang="en-US" sz="2800">
                <a:solidFill>
                  <a:srgbClr val="CC0000"/>
                </a:solidFill>
              </a:rPr>
              <a:t>=1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322513" y="3763963"/>
            <a:ext cx="6588125" cy="1555750"/>
            <a:chOff x="1452" y="2188"/>
            <a:chExt cx="4150" cy="980"/>
          </a:xfrm>
        </p:grpSpPr>
        <p:sp>
          <p:nvSpPr>
            <p:cNvPr id="25620" name="Line 10"/>
            <p:cNvSpPr>
              <a:spLocks noChangeShapeType="1"/>
            </p:cNvSpPr>
            <p:nvPr/>
          </p:nvSpPr>
          <p:spPr bwMode="auto">
            <a:xfrm>
              <a:off x="1452" y="2188"/>
              <a:ext cx="1495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Line 11"/>
            <p:cNvSpPr>
              <a:spLocks noChangeShapeType="1"/>
            </p:cNvSpPr>
            <p:nvPr/>
          </p:nvSpPr>
          <p:spPr bwMode="auto">
            <a:xfrm>
              <a:off x="2947" y="2188"/>
              <a:ext cx="386" cy="778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Line 12"/>
            <p:cNvSpPr>
              <a:spLocks noChangeShapeType="1"/>
            </p:cNvSpPr>
            <p:nvPr/>
          </p:nvSpPr>
          <p:spPr bwMode="auto">
            <a:xfrm>
              <a:off x="3340" y="2966"/>
              <a:ext cx="0" cy="202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3" name="Text Box 13"/>
            <p:cNvSpPr txBox="1">
              <a:spLocks noChangeArrowheads="1"/>
            </p:cNvSpPr>
            <p:nvPr/>
          </p:nvSpPr>
          <p:spPr bwMode="auto">
            <a:xfrm>
              <a:off x="4147" y="2582"/>
              <a:ext cx="145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800">
                  <a:solidFill>
                    <a:srgbClr val="33CC33"/>
                  </a:solidFill>
                </a:rPr>
                <a:t>P</a:t>
              </a:r>
              <a:r>
                <a:rPr lang="en-US" altLang="en-US" sz="2800" baseline="-25000">
                  <a:solidFill>
                    <a:srgbClr val="33CC33"/>
                  </a:solidFill>
                </a:rPr>
                <a:t>1</a:t>
              </a:r>
              <a:r>
                <a:rPr lang="en-US" altLang="en-US" sz="2800">
                  <a:solidFill>
                    <a:srgbClr val="33CC33"/>
                  </a:solidFill>
                </a:rPr>
                <a:t>=1.5, P</a:t>
              </a:r>
              <a:r>
                <a:rPr lang="en-US" altLang="en-US" sz="2800" baseline="-25000">
                  <a:solidFill>
                    <a:srgbClr val="33CC33"/>
                  </a:solidFill>
                </a:rPr>
                <a:t>2</a:t>
              </a:r>
              <a:r>
                <a:rPr lang="en-US" altLang="en-US" sz="2800">
                  <a:solidFill>
                    <a:srgbClr val="33CC33"/>
                  </a:solidFill>
                </a:rPr>
                <a:t>=0.5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341563" y="2479675"/>
            <a:ext cx="6532562" cy="2851150"/>
            <a:chOff x="1464" y="1379"/>
            <a:chExt cx="4115" cy="1796"/>
          </a:xfrm>
        </p:grpSpPr>
        <p:sp>
          <p:nvSpPr>
            <p:cNvPr id="25616" name="Line 15"/>
            <p:cNvSpPr>
              <a:spLocks noChangeShapeType="1"/>
            </p:cNvSpPr>
            <p:nvPr/>
          </p:nvSpPr>
          <p:spPr bwMode="auto">
            <a:xfrm flipV="1">
              <a:off x="1464" y="1765"/>
              <a:ext cx="619" cy="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Line 16"/>
            <p:cNvSpPr>
              <a:spLocks noChangeShapeType="1"/>
            </p:cNvSpPr>
            <p:nvPr/>
          </p:nvSpPr>
          <p:spPr bwMode="auto">
            <a:xfrm>
              <a:off x="2084" y="1754"/>
              <a:ext cx="484" cy="96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Line 17"/>
            <p:cNvSpPr>
              <a:spLocks noChangeShapeType="1"/>
            </p:cNvSpPr>
            <p:nvPr/>
          </p:nvSpPr>
          <p:spPr bwMode="auto">
            <a:xfrm flipH="1">
              <a:off x="2568" y="2721"/>
              <a:ext cx="6" cy="45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Text Box 18"/>
            <p:cNvSpPr txBox="1">
              <a:spLocks noChangeArrowheads="1"/>
            </p:cNvSpPr>
            <p:nvPr/>
          </p:nvSpPr>
          <p:spPr bwMode="auto">
            <a:xfrm>
              <a:off x="4124" y="1379"/>
              <a:ext cx="145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800">
                  <a:solidFill>
                    <a:srgbClr val="474747"/>
                  </a:solidFill>
                </a:rPr>
                <a:t>P</a:t>
              </a:r>
              <a:r>
                <a:rPr lang="en-US" altLang="en-US" sz="2800" baseline="-25000">
                  <a:solidFill>
                    <a:srgbClr val="474747"/>
                  </a:solidFill>
                </a:rPr>
                <a:t>1</a:t>
              </a:r>
              <a:r>
                <a:rPr lang="en-US" altLang="en-US" sz="2800">
                  <a:solidFill>
                    <a:srgbClr val="474747"/>
                  </a:solidFill>
                </a:rPr>
                <a:t>=0.5, P</a:t>
              </a:r>
              <a:r>
                <a:rPr lang="en-US" altLang="en-US" sz="2800" baseline="-25000">
                  <a:solidFill>
                    <a:srgbClr val="474747"/>
                  </a:solidFill>
                </a:rPr>
                <a:t>2</a:t>
              </a:r>
              <a:r>
                <a:rPr lang="en-US" altLang="en-US" sz="2800">
                  <a:solidFill>
                    <a:srgbClr val="474747"/>
                  </a:solidFill>
                </a:rPr>
                <a:t>=1.5</a:t>
              </a:r>
            </a:p>
          </p:txBody>
        </p:sp>
      </p:grpSp>
      <p:graphicFrame>
        <p:nvGraphicFramePr>
          <p:cNvPr id="25603" name="Object 19"/>
          <p:cNvGraphicFramePr>
            <a:graphicFrameLocks noChangeAspect="1"/>
          </p:cNvGraphicFramePr>
          <p:nvPr/>
        </p:nvGraphicFramePr>
        <p:xfrm>
          <a:off x="1530350" y="1703388"/>
          <a:ext cx="5891213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1" name="Equation" r:id="rId6" imgW="5143320" imgH="380880" progId="Equation.3">
                  <p:embed/>
                </p:oleObj>
              </mc:Choice>
              <mc:Fallback>
                <p:oleObj name="Equation" r:id="rId6" imgW="51433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0350" y="1703388"/>
                        <a:ext cx="5891213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3" name="Text Box 20"/>
          <p:cNvSpPr txBox="1">
            <a:spLocks noChangeArrowheads="1"/>
          </p:cNvSpPr>
          <p:nvPr/>
        </p:nvSpPr>
        <p:spPr bwMode="auto">
          <a:xfrm>
            <a:off x="4037013" y="5172075"/>
            <a:ext cx="51069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FFFF"/>
                </a:solidFill>
              </a:rPr>
              <a:t>MAC with sum-power constraint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455738" y="5840413"/>
            <a:ext cx="5862637" cy="827087"/>
            <a:chOff x="944" y="3548"/>
            <a:chExt cx="3693" cy="521"/>
          </a:xfrm>
        </p:grpSpPr>
        <p:sp>
          <p:nvSpPr>
            <p:cNvPr id="25615" name="Rectangle 22"/>
            <p:cNvSpPr>
              <a:spLocks noChangeArrowheads="1"/>
            </p:cNvSpPr>
            <p:nvPr/>
          </p:nvSpPr>
          <p:spPr bwMode="auto">
            <a:xfrm>
              <a:off x="944" y="3548"/>
              <a:ext cx="3693" cy="521"/>
            </a:xfrm>
            <a:prstGeom prst="rect">
              <a:avLst/>
            </a:prstGeom>
            <a:noFill/>
            <a:ln w="38100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graphicFrame>
          <p:nvGraphicFramePr>
            <p:cNvPr id="25604" name="Object 23"/>
            <p:cNvGraphicFramePr>
              <a:graphicFrameLocks noChangeAspect="1"/>
            </p:cNvGraphicFramePr>
            <p:nvPr/>
          </p:nvGraphicFramePr>
          <p:xfrm>
            <a:off x="1023" y="3666"/>
            <a:ext cx="3544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852" name="Equation" r:id="rId8" imgW="5626080" imgH="558720" progId="Equation.3">
                    <p:embed/>
                  </p:oleObj>
                </mc:Choice>
                <mc:Fallback>
                  <p:oleObj name="Equation" r:id="rId8" imgW="5626080" imgH="5587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3" y="3666"/>
                          <a:ext cx="3544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0788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2"/>
          <p:cNvSpPr>
            <a:spLocks noChangeArrowheads="1"/>
          </p:cNvSpPr>
          <p:nvPr/>
        </p:nvSpPr>
        <p:spPr bwMode="auto">
          <a:xfrm>
            <a:off x="2370138" y="225425"/>
            <a:ext cx="47704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4800">
                <a:solidFill>
                  <a:srgbClr val="0000CC"/>
                </a:solidFill>
              </a:rPr>
              <a:t>Sum-Power MAC</a:t>
            </a:r>
          </a:p>
        </p:txBody>
      </p:sp>
      <p:sp>
        <p:nvSpPr>
          <p:cNvPr id="26631" name="Rectangle 3"/>
          <p:cNvSpPr>
            <a:spLocks noChangeArrowheads="1"/>
          </p:cNvSpPr>
          <p:nvPr/>
        </p:nvSpPr>
        <p:spPr bwMode="auto">
          <a:xfrm>
            <a:off x="368300" y="2641600"/>
            <a:ext cx="834548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MAC with </a:t>
            </a:r>
            <a:r>
              <a:rPr lang="en-US" altLang="en-US" sz="2800" u="sng">
                <a:solidFill>
                  <a:srgbClr val="0000CC"/>
                </a:solidFill>
              </a:rPr>
              <a:t>sum</a:t>
            </a:r>
            <a:r>
              <a:rPr lang="en-US" altLang="en-US" sz="2800">
                <a:solidFill>
                  <a:srgbClr val="0000CC"/>
                </a:solidFill>
              </a:rPr>
              <a:t> power constraint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Power pooled between MAC transmitters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No transmitter coordination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800">
              <a:solidFill>
                <a:srgbClr val="0000CC"/>
              </a:solidFill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800">
              <a:solidFill>
                <a:srgbClr val="0000CC"/>
              </a:solidFill>
            </a:endParaRPr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1144588" y="4587875"/>
          <a:ext cx="269875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2" name="Equation" r:id="rId3" imgW="177480" imgH="368280" progId="Equation.3">
                  <p:embed/>
                </p:oleObj>
              </mc:Choice>
              <mc:Fallback>
                <p:oleObj name="Equation" r:id="rId3" imgW="1774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4587875"/>
                        <a:ext cx="269875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850900" y="6000750"/>
          <a:ext cx="4048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3" name="Equation" r:id="rId5" imgW="266400" imgH="266400" progId="Equation.3">
                  <p:embed/>
                </p:oleObj>
              </mc:Choice>
              <mc:Fallback>
                <p:oleObj name="Equation" r:id="rId5" imgW="2664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6000750"/>
                        <a:ext cx="4048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32" name="Group 6"/>
          <p:cNvGrpSpPr>
            <a:grpSpLocks/>
          </p:cNvGrpSpPr>
          <p:nvPr/>
        </p:nvGrpSpPr>
        <p:grpSpPr bwMode="auto">
          <a:xfrm>
            <a:off x="2452688" y="4043363"/>
            <a:ext cx="261937" cy="536575"/>
            <a:chOff x="846" y="3750"/>
            <a:chExt cx="165" cy="338"/>
          </a:xfrm>
        </p:grpSpPr>
        <p:sp>
          <p:nvSpPr>
            <p:cNvPr id="26657" name="AutoShape 7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58" name="Line 8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6633" name="Group 9"/>
          <p:cNvGrpSpPr>
            <a:grpSpLocks/>
          </p:cNvGrpSpPr>
          <p:nvPr/>
        </p:nvGrpSpPr>
        <p:grpSpPr bwMode="auto">
          <a:xfrm>
            <a:off x="6807200" y="3997325"/>
            <a:ext cx="261938" cy="536575"/>
            <a:chOff x="846" y="3750"/>
            <a:chExt cx="165" cy="338"/>
          </a:xfrm>
        </p:grpSpPr>
        <p:sp>
          <p:nvSpPr>
            <p:cNvPr id="26655" name="AutoShape 10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56" name="Line 11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6634" name="Line 12"/>
          <p:cNvSpPr>
            <a:spLocks noChangeShapeType="1"/>
          </p:cNvSpPr>
          <p:nvPr/>
        </p:nvSpPr>
        <p:spPr bwMode="auto">
          <a:xfrm flipV="1">
            <a:off x="1635125" y="4629150"/>
            <a:ext cx="836613" cy="148907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5" name="Line 13"/>
          <p:cNvSpPr>
            <a:spLocks noChangeShapeType="1"/>
          </p:cNvSpPr>
          <p:nvPr/>
        </p:nvSpPr>
        <p:spPr bwMode="auto">
          <a:xfrm flipV="1">
            <a:off x="2257425" y="4668838"/>
            <a:ext cx="312738" cy="150653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6" name="Line 14"/>
          <p:cNvSpPr>
            <a:spLocks noChangeShapeType="1"/>
          </p:cNvSpPr>
          <p:nvPr/>
        </p:nvSpPr>
        <p:spPr bwMode="auto">
          <a:xfrm flipH="1" flipV="1">
            <a:off x="2659063" y="4646613"/>
            <a:ext cx="320675" cy="1509712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7" name="Line 15"/>
          <p:cNvSpPr>
            <a:spLocks noChangeShapeType="1"/>
          </p:cNvSpPr>
          <p:nvPr/>
        </p:nvSpPr>
        <p:spPr bwMode="auto">
          <a:xfrm flipH="1" flipV="1">
            <a:off x="2724150" y="4668838"/>
            <a:ext cx="758825" cy="146843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8" name="Line 16"/>
          <p:cNvSpPr>
            <a:spLocks noChangeShapeType="1"/>
          </p:cNvSpPr>
          <p:nvPr/>
        </p:nvSpPr>
        <p:spPr bwMode="auto">
          <a:xfrm flipH="1">
            <a:off x="6227763" y="4572000"/>
            <a:ext cx="690562" cy="15748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9" name="Line 17"/>
          <p:cNvSpPr>
            <a:spLocks noChangeShapeType="1"/>
          </p:cNvSpPr>
          <p:nvPr/>
        </p:nvSpPr>
        <p:spPr bwMode="auto">
          <a:xfrm flipH="1">
            <a:off x="6792913" y="4591050"/>
            <a:ext cx="134937" cy="157638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40" name="Line 18"/>
          <p:cNvSpPr>
            <a:spLocks noChangeShapeType="1"/>
          </p:cNvSpPr>
          <p:nvPr/>
        </p:nvSpPr>
        <p:spPr bwMode="auto">
          <a:xfrm>
            <a:off x="6958013" y="4591050"/>
            <a:ext cx="319087" cy="158273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41" name="Line 19"/>
          <p:cNvSpPr>
            <a:spLocks noChangeShapeType="1"/>
          </p:cNvSpPr>
          <p:nvPr/>
        </p:nvSpPr>
        <p:spPr bwMode="auto">
          <a:xfrm>
            <a:off x="6967538" y="4572000"/>
            <a:ext cx="768350" cy="157638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6628" name="Object 20"/>
          <p:cNvGraphicFramePr>
            <a:graphicFrameLocks noChangeAspect="1"/>
          </p:cNvGraphicFramePr>
          <p:nvPr/>
        </p:nvGraphicFramePr>
        <p:xfrm>
          <a:off x="7092950" y="4046538"/>
          <a:ext cx="4048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4" name="Equation" r:id="rId7" imgW="266400" imgH="266400" progId="Equation.3">
                  <p:embed/>
                </p:oleObj>
              </mc:Choice>
              <mc:Fallback>
                <p:oleObj name="Equation" r:id="rId7" imgW="2664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046538"/>
                        <a:ext cx="4048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2" name="Rectangle 21"/>
          <p:cNvSpPr>
            <a:spLocks noChangeArrowheads="1"/>
          </p:cNvSpPr>
          <p:nvPr/>
        </p:nvSpPr>
        <p:spPr bwMode="auto">
          <a:xfrm>
            <a:off x="3409950" y="618966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3" name="Rectangle 22"/>
          <p:cNvSpPr>
            <a:spLocks noChangeArrowheads="1"/>
          </p:cNvSpPr>
          <p:nvPr/>
        </p:nvSpPr>
        <p:spPr bwMode="auto">
          <a:xfrm>
            <a:off x="2870200" y="619601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4" name="Rectangle 23"/>
          <p:cNvSpPr>
            <a:spLocks noChangeArrowheads="1"/>
          </p:cNvSpPr>
          <p:nvPr/>
        </p:nvSpPr>
        <p:spPr bwMode="auto">
          <a:xfrm>
            <a:off x="2171700" y="619601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5" name="Rectangle 24"/>
          <p:cNvSpPr>
            <a:spLocks noChangeArrowheads="1"/>
          </p:cNvSpPr>
          <p:nvPr/>
        </p:nvSpPr>
        <p:spPr bwMode="auto">
          <a:xfrm>
            <a:off x="1520825" y="617696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6" name="Rectangle 25"/>
          <p:cNvSpPr>
            <a:spLocks noChangeArrowheads="1"/>
          </p:cNvSpPr>
          <p:nvPr/>
        </p:nvSpPr>
        <p:spPr bwMode="auto">
          <a:xfrm>
            <a:off x="6086475" y="6211888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7" name="Rectangle 26"/>
          <p:cNvSpPr>
            <a:spLocks noChangeArrowheads="1"/>
          </p:cNvSpPr>
          <p:nvPr/>
        </p:nvSpPr>
        <p:spPr bwMode="auto">
          <a:xfrm>
            <a:off x="6680200" y="6219825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8" name="Rectangle 27"/>
          <p:cNvSpPr>
            <a:spLocks noChangeArrowheads="1"/>
          </p:cNvSpPr>
          <p:nvPr/>
        </p:nvSpPr>
        <p:spPr bwMode="auto">
          <a:xfrm>
            <a:off x="7215188" y="6219825"/>
            <a:ext cx="185737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7689850" y="6229350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50" name="Text Box 29"/>
          <p:cNvSpPr txBox="1">
            <a:spLocks noChangeArrowheads="1"/>
          </p:cNvSpPr>
          <p:nvPr/>
        </p:nvSpPr>
        <p:spPr bwMode="auto">
          <a:xfrm>
            <a:off x="801688" y="4918075"/>
            <a:ext cx="984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CC0000"/>
                </a:solidFill>
              </a:rPr>
              <a:t>MAC</a:t>
            </a:r>
          </a:p>
        </p:txBody>
      </p:sp>
      <p:sp>
        <p:nvSpPr>
          <p:cNvPr id="26651" name="Text Box 30"/>
          <p:cNvSpPr txBox="1">
            <a:spLocks noChangeArrowheads="1"/>
          </p:cNvSpPr>
          <p:nvPr/>
        </p:nvSpPr>
        <p:spPr bwMode="auto">
          <a:xfrm>
            <a:off x="7440613" y="4814888"/>
            <a:ext cx="6667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CC0000"/>
                </a:solidFill>
              </a:rPr>
              <a:t>BC</a:t>
            </a:r>
          </a:p>
        </p:txBody>
      </p:sp>
      <p:sp>
        <p:nvSpPr>
          <p:cNvPr id="26652" name="Text Box 31"/>
          <p:cNvSpPr txBox="1">
            <a:spLocks noChangeArrowheads="1"/>
          </p:cNvSpPr>
          <p:nvPr/>
        </p:nvSpPr>
        <p:spPr bwMode="auto">
          <a:xfrm>
            <a:off x="3336925" y="4376738"/>
            <a:ext cx="301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CC0000"/>
                </a:solidFill>
              </a:rPr>
              <a:t>Same capacity region!</a:t>
            </a:r>
          </a:p>
        </p:txBody>
      </p:sp>
      <p:sp>
        <p:nvSpPr>
          <p:cNvPr id="26653" name="Rectangle 32"/>
          <p:cNvSpPr>
            <a:spLocks noChangeArrowheads="1"/>
          </p:cNvSpPr>
          <p:nvPr/>
        </p:nvSpPr>
        <p:spPr bwMode="auto">
          <a:xfrm>
            <a:off x="557213" y="1785938"/>
            <a:ext cx="8288337" cy="86995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26629" name="Object 33"/>
          <p:cNvGraphicFramePr>
            <a:graphicFrameLocks noChangeAspect="1"/>
          </p:cNvGraphicFramePr>
          <p:nvPr/>
        </p:nvGraphicFramePr>
        <p:xfrm>
          <a:off x="712788" y="1849438"/>
          <a:ext cx="79533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5" name="Equation" r:id="rId8" imgW="3581280" imgH="368280" progId="Equation.3">
                  <p:embed/>
                </p:oleObj>
              </mc:Choice>
              <mc:Fallback>
                <p:oleObj name="Equation" r:id="rId8" imgW="35812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1849438"/>
                        <a:ext cx="795337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4" name="Oval 34"/>
          <p:cNvSpPr>
            <a:spLocks noChangeArrowheads="1"/>
          </p:cNvSpPr>
          <p:nvPr/>
        </p:nvSpPr>
        <p:spPr bwMode="auto">
          <a:xfrm>
            <a:off x="1290638" y="6022975"/>
            <a:ext cx="2743200" cy="5381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9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2"/>
          <p:cNvSpPr>
            <a:spLocks noChangeArrowheads="1"/>
          </p:cNvSpPr>
          <p:nvPr/>
        </p:nvSpPr>
        <p:spPr bwMode="auto">
          <a:xfrm>
            <a:off x="614363" y="212725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4800">
                <a:solidFill>
                  <a:srgbClr val="0000CC"/>
                </a:solidFill>
              </a:rPr>
              <a:t>BC to MAC: Channel Scaling</a:t>
            </a:r>
          </a:p>
        </p:txBody>
      </p:sp>
      <p:sp>
        <p:nvSpPr>
          <p:cNvPr id="27658" name="Rectangle 3"/>
          <p:cNvSpPr>
            <a:spLocks noChangeArrowheads="1"/>
          </p:cNvSpPr>
          <p:nvPr/>
        </p:nvSpPr>
        <p:spPr bwMode="auto">
          <a:xfrm>
            <a:off x="396875" y="1706563"/>
            <a:ext cx="8375650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Scale channel gain by </a:t>
            </a:r>
            <a:r>
              <a:rPr lang="en-US" altLang="en-US">
                <a:solidFill>
                  <a:srgbClr val="0000CC"/>
                </a:solidFill>
                <a:sym typeface="Symbol" pitchFamily="18" charset="2"/>
              </a:rPr>
              <a:t>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  <a:sym typeface="Symbol" pitchFamily="18" charset="2"/>
              </a:rPr>
              <a:t>a</a:t>
            </a:r>
            <a:r>
              <a:rPr lang="en-US" altLang="en-US">
                <a:solidFill>
                  <a:srgbClr val="0000CC"/>
                </a:solidFill>
              </a:rPr>
              <a:t>, power by 1/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</a:rPr>
              <a:t>a</a:t>
            </a: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MAC capacity region </a:t>
            </a:r>
            <a:r>
              <a:rPr lang="en-US" altLang="en-US" u="sng">
                <a:solidFill>
                  <a:srgbClr val="0000CC"/>
                </a:solidFill>
              </a:rPr>
              <a:t>unaffected</a:t>
            </a:r>
            <a:r>
              <a:rPr lang="en-US" altLang="en-US">
                <a:solidFill>
                  <a:srgbClr val="0000CC"/>
                </a:solidFill>
              </a:rPr>
              <a:t> by scaling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Scaled MAC capacity region is a subset of the scaled BC capacity region for any 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</a:rPr>
              <a:t>a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MAC region inside scaled BC region for any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</a:rPr>
              <a:t> </a:t>
            </a:r>
            <a:r>
              <a:rPr lang="en-US" altLang="en-US">
                <a:solidFill>
                  <a:srgbClr val="0000CC"/>
                </a:solidFill>
              </a:rPr>
              <a:t>scaling</a:t>
            </a:r>
            <a:endParaRPr lang="en-US" altLang="en-US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 sz="1800">
                <a:solidFill>
                  <a:srgbClr val="0000CC"/>
                </a:solidFill>
              </a:rPr>
              <a:t>    </a:t>
            </a:r>
          </a:p>
        </p:txBody>
      </p:sp>
      <p:sp>
        <p:nvSpPr>
          <p:cNvPr id="27659" name="Rectangle 4"/>
          <p:cNvSpPr>
            <a:spLocks noChangeArrowheads="1"/>
          </p:cNvSpPr>
          <p:nvPr/>
        </p:nvSpPr>
        <p:spPr bwMode="auto">
          <a:xfrm>
            <a:off x="757238" y="3887788"/>
            <a:ext cx="3384550" cy="2628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endParaRPr lang="en-US" altLang="en-US" sz="2800">
              <a:solidFill>
                <a:srgbClr val="FFFFFF"/>
              </a:solidFill>
            </a:endParaRPr>
          </a:p>
        </p:txBody>
      </p:sp>
      <p:graphicFrame>
        <p:nvGraphicFramePr>
          <p:cNvPr id="27650" name="Object 5"/>
          <p:cNvGraphicFramePr>
            <a:graphicFrameLocks noChangeAspect="1"/>
          </p:cNvGraphicFramePr>
          <p:nvPr/>
        </p:nvGraphicFramePr>
        <p:xfrm>
          <a:off x="2219325" y="4216400"/>
          <a:ext cx="7905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0" name="Equation" r:id="rId3" imgW="368280" imgH="241200" progId="Equation.3">
                  <p:embed/>
                </p:oleObj>
              </mc:Choice>
              <mc:Fallback>
                <p:oleObj name="Equation" r:id="rId3" imgW="368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9325" y="4216400"/>
                        <a:ext cx="79057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6"/>
          <p:cNvGraphicFramePr>
            <a:graphicFrameLocks noChangeAspect="1"/>
          </p:cNvGraphicFramePr>
          <p:nvPr/>
        </p:nvGraphicFramePr>
        <p:xfrm>
          <a:off x="1095375" y="3919538"/>
          <a:ext cx="42227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1" name="Equation" r:id="rId5" imgW="279360" imgH="571320" progId="Equation.3">
                  <p:embed/>
                </p:oleObj>
              </mc:Choice>
              <mc:Fallback>
                <p:oleObj name="Equation" r:id="rId5" imgW="27936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3919538"/>
                        <a:ext cx="422275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0" name="Oval 7"/>
          <p:cNvSpPr>
            <a:spLocks noChangeArrowheads="1"/>
          </p:cNvSpPr>
          <p:nvPr/>
        </p:nvSpPr>
        <p:spPr bwMode="auto">
          <a:xfrm>
            <a:off x="3132138" y="5043488"/>
            <a:ext cx="319087" cy="2889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1" name="Line 8"/>
          <p:cNvSpPr>
            <a:spLocks noChangeShapeType="1"/>
          </p:cNvSpPr>
          <p:nvPr/>
        </p:nvSpPr>
        <p:spPr bwMode="auto">
          <a:xfrm flipV="1">
            <a:off x="3465513" y="5187950"/>
            <a:ext cx="2603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652" name="Object 9"/>
          <p:cNvGraphicFramePr>
            <a:graphicFrameLocks noChangeAspect="1"/>
          </p:cNvGraphicFramePr>
          <p:nvPr/>
        </p:nvGraphicFramePr>
        <p:xfrm>
          <a:off x="1112838" y="5938838"/>
          <a:ext cx="38417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2" name="Equation" r:id="rId7" imgW="253800" imgH="304560" progId="Equation.3">
                  <p:embed/>
                </p:oleObj>
              </mc:Choice>
              <mc:Fallback>
                <p:oleObj name="Equation" r:id="rId7" imgW="25380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5938838"/>
                        <a:ext cx="384175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2" name="Line 10"/>
          <p:cNvSpPr>
            <a:spLocks noChangeShapeType="1"/>
          </p:cNvSpPr>
          <p:nvPr/>
        </p:nvSpPr>
        <p:spPr bwMode="auto">
          <a:xfrm>
            <a:off x="1660525" y="4364038"/>
            <a:ext cx="1479550" cy="7477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11"/>
          <p:cNvSpPr>
            <a:spLocks noChangeShapeType="1"/>
          </p:cNvSpPr>
          <p:nvPr/>
        </p:nvSpPr>
        <p:spPr bwMode="auto">
          <a:xfrm flipV="1">
            <a:off x="1612900" y="5286375"/>
            <a:ext cx="1517650" cy="904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653" name="Object 12"/>
          <p:cNvGraphicFramePr>
            <a:graphicFrameLocks noChangeAspect="1"/>
          </p:cNvGraphicFramePr>
          <p:nvPr/>
        </p:nvGraphicFramePr>
        <p:xfrm>
          <a:off x="2454275" y="5684838"/>
          <a:ext cx="3841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3" name="Equation" r:id="rId9" imgW="177480" imgH="215640" progId="Equation.3">
                  <p:embed/>
                </p:oleObj>
              </mc:Choice>
              <mc:Fallback>
                <p:oleObj name="Equation" r:id="rId9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5684838"/>
                        <a:ext cx="3841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4" name="Rectangle 13"/>
          <p:cNvSpPr>
            <a:spLocks noChangeArrowheads="1"/>
          </p:cNvSpPr>
          <p:nvPr/>
        </p:nvSpPr>
        <p:spPr bwMode="auto">
          <a:xfrm>
            <a:off x="4916488" y="3873500"/>
            <a:ext cx="3665537" cy="265588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5" name="Oval 14"/>
          <p:cNvSpPr>
            <a:spLocks noChangeArrowheads="1"/>
          </p:cNvSpPr>
          <p:nvPr/>
        </p:nvSpPr>
        <p:spPr bwMode="auto">
          <a:xfrm>
            <a:off x="7720013" y="4302125"/>
            <a:ext cx="303212" cy="2476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6" name="Text Box 15"/>
          <p:cNvSpPr txBox="1">
            <a:spLocks noChangeArrowheads="1"/>
          </p:cNvSpPr>
          <p:nvPr/>
        </p:nvSpPr>
        <p:spPr bwMode="auto">
          <a:xfrm>
            <a:off x="7739063" y="4265613"/>
            <a:ext cx="3000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7667" name="Line 16"/>
          <p:cNvSpPr>
            <a:spLocks noChangeShapeType="1"/>
          </p:cNvSpPr>
          <p:nvPr/>
        </p:nvSpPr>
        <p:spPr bwMode="auto">
          <a:xfrm flipV="1">
            <a:off x="8035925" y="4425950"/>
            <a:ext cx="2476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8" name="Oval 17"/>
          <p:cNvSpPr>
            <a:spLocks noChangeArrowheads="1"/>
          </p:cNvSpPr>
          <p:nvPr/>
        </p:nvSpPr>
        <p:spPr bwMode="auto">
          <a:xfrm>
            <a:off x="7789863" y="5551488"/>
            <a:ext cx="301625" cy="2476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9" name="Text Box 18"/>
          <p:cNvSpPr txBox="1">
            <a:spLocks noChangeArrowheads="1"/>
          </p:cNvSpPr>
          <p:nvPr/>
        </p:nvSpPr>
        <p:spPr bwMode="auto">
          <a:xfrm>
            <a:off x="7812088" y="5513388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7670" name="Line 19"/>
          <p:cNvSpPr>
            <a:spLocks noChangeShapeType="1"/>
          </p:cNvSpPr>
          <p:nvPr/>
        </p:nvSpPr>
        <p:spPr bwMode="auto">
          <a:xfrm flipV="1">
            <a:off x="8105775" y="5675313"/>
            <a:ext cx="2460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Line 20"/>
          <p:cNvSpPr>
            <a:spLocks noChangeShapeType="1"/>
          </p:cNvSpPr>
          <p:nvPr/>
        </p:nvSpPr>
        <p:spPr bwMode="auto">
          <a:xfrm>
            <a:off x="6275388" y="5160963"/>
            <a:ext cx="1465262" cy="481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Line 21"/>
          <p:cNvSpPr>
            <a:spLocks noChangeShapeType="1"/>
          </p:cNvSpPr>
          <p:nvPr/>
        </p:nvSpPr>
        <p:spPr bwMode="auto">
          <a:xfrm flipV="1">
            <a:off x="6265863" y="4473575"/>
            <a:ext cx="1382712" cy="617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654" name="Object 22"/>
          <p:cNvGraphicFramePr>
            <a:graphicFrameLocks noChangeAspect="1"/>
          </p:cNvGraphicFramePr>
          <p:nvPr/>
        </p:nvGraphicFramePr>
        <p:xfrm>
          <a:off x="5008563" y="4656138"/>
          <a:ext cx="105568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4" name="Equation" r:id="rId11" imgW="698400" imgH="571320" progId="Equation.3">
                  <p:embed/>
                </p:oleObj>
              </mc:Choice>
              <mc:Fallback>
                <p:oleObj name="Equation" r:id="rId11" imgW="69840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563" y="4656138"/>
                        <a:ext cx="1055687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23"/>
          <p:cNvGraphicFramePr>
            <a:graphicFrameLocks noChangeAspect="1"/>
          </p:cNvGraphicFramePr>
          <p:nvPr/>
        </p:nvGraphicFramePr>
        <p:xfrm>
          <a:off x="6235700" y="4252913"/>
          <a:ext cx="7905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5" name="Equation" r:id="rId13" imgW="368280" imgH="241200" progId="Equation.3">
                  <p:embed/>
                </p:oleObj>
              </mc:Choice>
              <mc:Fallback>
                <p:oleObj name="Equation" r:id="rId13" imgW="368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5700" y="4252913"/>
                        <a:ext cx="79057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24"/>
          <p:cNvGraphicFramePr>
            <a:graphicFrameLocks noChangeAspect="1"/>
          </p:cNvGraphicFramePr>
          <p:nvPr/>
        </p:nvGraphicFramePr>
        <p:xfrm>
          <a:off x="6624638" y="5348288"/>
          <a:ext cx="3841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6" name="Equation" r:id="rId14" imgW="177480" imgH="215640" progId="Equation.3">
                  <p:embed/>
                </p:oleObj>
              </mc:Choice>
              <mc:Fallback>
                <p:oleObj name="Equation" r:id="rId14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4638" y="5348288"/>
                        <a:ext cx="3841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3154363" y="5000625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3138488" y="3910013"/>
            <a:ext cx="984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0000"/>
                </a:solidFill>
              </a:rPr>
              <a:t>MAC</a:t>
            </a:r>
          </a:p>
        </p:txBody>
      </p:sp>
      <p:sp>
        <p:nvSpPr>
          <p:cNvPr id="27675" name="Text Box 27"/>
          <p:cNvSpPr txBox="1">
            <a:spLocks noChangeArrowheads="1"/>
          </p:cNvSpPr>
          <p:nvPr/>
        </p:nvSpPr>
        <p:spPr bwMode="auto">
          <a:xfrm>
            <a:off x="4943475" y="6037263"/>
            <a:ext cx="6667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0000"/>
                </a:solidFill>
              </a:rPr>
              <a:t>BC</a:t>
            </a:r>
          </a:p>
        </p:txBody>
      </p:sp>
    </p:spTree>
    <p:extLst>
      <p:ext uri="{BB962C8B-B14F-4D97-AF65-F5344CB8AC3E}">
        <p14:creationId xmlns:p14="http://schemas.microsoft.com/office/powerpoint/2010/main" val="21095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2" descr="\\Systems\njindal\presentations\group_meeting_jul27_2001\bc_to_mac_const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698625"/>
            <a:ext cx="527685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3"/>
          <p:cNvSpPr>
            <a:spLocks noChangeArrowheads="1"/>
          </p:cNvSpPr>
          <p:nvPr/>
        </p:nvSpPr>
        <p:spPr bwMode="auto">
          <a:xfrm>
            <a:off x="1208088" y="269875"/>
            <a:ext cx="6092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4800">
                <a:solidFill>
                  <a:srgbClr val="0000CC"/>
                </a:solidFill>
              </a:rPr>
              <a:t>The BC from the MAC</a:t>
            </a:r>
          </a:p>
        </p:txBody>
      </p:sp>
      <p:graphicFrame>
        <p:nvGraphicFramePr>
          <p:cNvPr id="28674" name="Object 4"/>
          <p:cNvGraphicFramePr>
            <a:graphicFrameLocks noChangeAspect="1"/>
          </p:cNvGraphicFramePr>
          <p:nvPr/>
        </p:nvGraphicFramePr>
        <p:xfrm>
          <a:off x="1608138" y="5638800"/>
          <a:ext cx="5881687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0" name="Equation" r:id="rId4" imgW="3060360" imgH="406080" progId="Equation.3">
                  <p:embed/>
                </p:oleObj>
              </mc:Choice>
              <mc:Fallback>
                <p:oleObj name="Equation" r:id="rId4" imgW="3060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8" y="5638800"/>
                        <a:ext cx="5881687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Text Box 5"/>
          <p:cNvSpPr txBox="1">
            <a:spLocks noChangeArrowheads="1"/>
          </p:cNvSpPr>
          <p:nvPr/>
        </p:nvSpPr>
        <p:spPr bwMode="auto">
          <a:xfrm>
            <a:off x="238125" y="3144838"/>
            <a:ext cx="213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99"/>
                </a:solidFill>
                <a:latin typeface="Tahoma" pitchFamily="34" charset="0"/>
              </a:rPr>
              <a:t>Blue = Scaled BC</a:t>
            </a:r>
          </a:p>
          <a:p>
            <a:r>
              <a:rPr lang="en-US" altLang="en-US" sz="1800">
                <a:solidFill>
                  <a:srgbClr val="CC0000"/>
                </a:solidFill>
                <a:latin typeface="Tahoma" pitchFamily="34" charset="0"/>
              </a:rPr>
              <a:t>Red  = MAC</a:t>
            </a:r>
          </a:p>
        </p:txBody>
      </p:sp>
      <p:sp>
        <p:nvSpPr>
          <p:cNvPr id="28681" name="Rectangle 6"/>
          <p:cNvSpPr>
            <a:spLocks noChangeArrowheads="1"/>
          </p:cNvSpPr>
          <p:nvPr/>
        </p:nvSpPr>
        <p:spPr bwMode="auto">
          <a:xfrm>
            <a:off x="1498600" y="5564188"/>
            <a:ext cx="6089650" cy="90487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682" name="Line 7"/>
          <p:cNvSpPr>
            <a:spLocks noChangeShapeType="1"/>
          </p:cNvSpPr>
          <p:nvPr/>
        </p:nvSpPr>
        <p:spPr bwMode="auto">
          <a:xfrm flipH="1">
            <a:off x="3700463" y="3478213"/>
            <a:ext cx="817562" cy="1095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8675" name="Object 8"/>
          <p:cNvGraphicFramePr>
            <a:graphicFrameLocks noChangeAspect="1"/>
          </p:cNvGraphicFramePr>
          <p:nvPr/>
        </p:nvGraphicFramePr>
        <p:xfrm>
          <a:off x="4475163" y="2963863"/>
          <a:ext cx="660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1" name="Equation" r:id="rId6" imgW="660240" imgH="622080" progId="Equation.3">
                  <p:embed/>
                </p:oleObj>
              </mc:Choice>
              <mc:Fallback>
                <p:oleObj name="Equation" r:id="rId6" imgW="660240" imgH="622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5163" y="2963863"/>
                        <a:ext cx="6604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3" name="Line 9"/>
          <p:cNvSpPr>
            <a:spLocks noChangeShapeType="1"/>
          </p:cNvSpPr>
          <p:nvPr/>
        </p:nvSpPr>
        <p:spPr bwMode="auto">
          <a:xfrm flipH="1">
            <a:off x="2843213" y="2401888"/>
            <a:ext cx="546100" cy="19510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8676" name="Object 10"/>
          <p:cNvGraphicFramePr>
            <a:graphicFrameLocks noChangeAspect="1"/>
          </p:cNvGraphicFramePr>
          <p:nvPr/>
        </p:nvGraphicFramePr>
        <p:xfrm>
          <a:off x="5187950" y="3873500"/>
          <a:ext cx="6731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2" name="Equation" r:id="rId8" imgW="672840" imgH="228600" progId="Equation.3">
                  <p:embed/>
                </p:oleObj>
              </mc:Choice>
              <mc:Fallback>
                <p:oleObj name="Equation" r:id="rId8" imgW="672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7950" y="3873500"/>
                        <a:ext cx="6731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Line 11"/>
          <p:cNvSpPr>
            <a:spLocks noChangeShapeType="1"/>
          </p:cNvSpPr>
          <p:nvPr/>
        </p:nvSpPr>
        <p:spPr bwMode="auto">
          <a:xfrm flipH="1">
            <a:off x="4492625" y="4087813"/>
            <a:ext cx="635000" cy="10334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8677" name="Object 12"/>
          <p:cNvGraphicFramePr>
            <a:graphicFrameLocks noChangeAspect="1"/>
          </p:cNvGraphicFramePr>
          <p:nvPr/>
        </p:nvGraphicFramePr>
        <p:xfrm>
          <a:off x="3405188" y="2266950"/>
          <a:ext cx="723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3" name="Equation" r:id="rId10" imgW="723600" imgH="177480" progId="Equation.3">
                  <p:embed/>
                </p:oleObj>
              </mc:Choice>
              <mc:Fallback>
                <p:oleObj name="Equation" r:id="rId10" imgW="723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5188" y="2266950"/>
                        <a:ext cx="723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433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1026"/>
          <p:cNvSpPr>
            <a:spLocks noChangeArrowheads="1"/>
          </p:cNvSpPr>
          <p:nvPr/>
        </p:nvSpPr>
        <p:spPr bwMode="auto">
          <a:xfrm>
            <a:off x="744538" y="1747838"/>
            <a:ext cx="75279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BC in terms of MAC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MAC in terms of BC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>
                <a:solidFill>
                  <a:srgbClr val="0000CC"/>
                </a:solidFill>
              </a:rPr>
              <a:t>    </a:t>
            </a:r>
          </a:p>
        </p:txBody>
      </p:sp>
      <p:graphicFrame>
        <p:nvGraphicFramePr>
          <p:cNvPr id="29698" name="Object 1027"/>
          <p:cNvGraphicFramePr>
            <a:graphicFrameLocks noChangeAspect="1"/>
          </p:cNvGraphicFramePr>
          <p:nvPr/>
        </p:nvGraphicFramePr>
        <p:xfrm>
          <a:off x="319088" y="2540000"/>
          <a:ext cx="5626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8" name="Equation" r:id="rId4" imgW="5626080" imgH="558720" progId="Equation.3">
                  <p:embed/>
                </p:oleObj>
              </mc:Choice>
              <mc:Fallback>
                <p:oleObj name="Equation" r:id="rId4" imgW="562608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2540000"/>
                        <a:ext cx="56261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1028"/>
          <p:cNvSpPr>
            <a:spLocks noChangeArrowheads="1"/>
          </p:cNvSpPr>
          <p:nvPr/>
        </p:nvSpPr>
        <p:spPr bwMode="auto">
          <a:xfrm>
            <a:off x="666750" y="4205288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000">
              <a:solidFill>
                <a:srgbClr val="0000CC"/>
              </a:solidFill>
            </a:endParaRPr>
          </a:p>
        </p:txBody>
      </p:sp>
      <p:graphicFrame>
        <p:nvGraphicFramePr>
          <p:cNvPr id="29699" name="Object 1029"/>
          <p:cNvGraphicFramePr>
            <a:graphicFrameLocks noChangeAspect="1"/>
          </p:cNvGraphicFramePr>
          <p:nvPr/>
        </p:nvGraphicFramePr>
        <p:xfrm>
          <a:off x="252413" y="4633913"/>
          <a:ext cx="5702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9" name="Equation" r:id="rId6" imgW="5702040" imgH="723600" progId="Equation.3">
                  <p:embed/>
                </p:oleObj>
              </mc:Choice>
              <mc:Fallback>
                <p:oleObj name="Equation" r:id="rId6" imgW="570204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4633913"/>
                        <a:ext cx="57023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Rectangle 1030"/>
          <p:cNvSpPr>
            <a:spLocks noChangeArrowheads="1"/>
          </p:cNvSpPr>
          <p:nvPr/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4000">
                <a:solidFill>
                  <a:srgbClr val="0000CC"/>
                </a:solidFill>
              </a:rPr>
              <a:t>Duality: Constant AWGN Channels</a:t>
            </a:r>
          </a:p>
        </p:txBody>
      </p:sp>
      <p:sp>
        <p:nvSpPr>
          <p:cNvPr id="29703" name="Rectangle 1031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9704" name="Rectangle 1032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9705" name="Picture 1033" descr="\\Systems\njindal\presentations\group_meeting_jul27_2001\mac_to_bc_constan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1716088"/>
            <a:ext cx="2943225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034" descr="\\Systems\njindal\presentations\group_meeting_jul27_2001\bc_to_mac_constan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3940175"/>
            <a:ext cx="2930525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91" name="Text Box 1035"/>
          <p:cNvSpPr txBox="1">
            <a:spLocks noChangeArrowheads="1"/>
          </p:cNvSpPr>
          <p:nvPr/>
        </p:nvSpPr>
        <p:spPr bwMode="auto">
          <a:xfrm>
            <a:off x="481013" y="5629275"/>
            <a:ext cx="55895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 i="1">
                <a:solidFill>
                  <a:srgbClr val="0000CC"/>
                </a:solidFill>
              </a:rPr>
              <a:t>What is the relationship between</a:t>
            </a:r>
          </a:p>
          <a:p>
            <a:r>
              <a:rPr lang="en-US" altLang="en-US" sz="2800" i="1">
                <a:solidFill>
                  <a:srgbClr val="0000CC"/>
                </a:solidFill>
              </a:rPr>
              <a:t>the optimal transmission strategies?</a:t>
            </a:r>
          </a:p>
        </p:txBody>
      </p:sp>
    </p:spTree>
    <p:extLst>
      <p:ext uri="{BB962C8B-B14F-4D97-AF65-F5344CB8AC3E}">
        <p14:creationId xmlns:p14="http://schemas.microsoft.com/office/powerpoint/2010/main" val="401528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400050" y="1717675"/>
            <a:ext cx="83423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 dirty="0">
                <a:solidFill>
                  <a:srgbClr val="0000CC"/>
                </a:solidFill>
              </a:rPr>
              <a:t>Equate rates, solve for powers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 dirty="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 dirty="0">
              <a:solidFill>
                <a:srgbClr val="0000CC"/>
              </a:solidFill>
            </a:endParaRP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 dirty="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 dirty="0" smtClean="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 dirty="0">
              <a:solidFill>
                <a:srgbClr val="0000CC"/>
              </a:solidFill>
            </a:endParaRPr>
          </a:p>
          <a:p>
            <a:pPr>
              <a:lnSpc>
                <a:spcPct val="4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 dirty="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 u="sng" dirty="0">
                <a:solidFill>
                  <a:srgbClr val="0000CC"/>
                </a:solidFill>
              </a:rPr>
              <a:t>Opposite</a:t>
            </a:r>
            <a:r>
              <a:rPr lang="en-US" altLang="en-US" sz="2800" dirty="0">
                <a:solidFill>
                  <a:srgbClr val="0000CC"/>
                </a:solidFill>
              </a:rPr>
              <a:t> decoding order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dirty="0">
                <a:solidFill>
                  <a:srgbClr val="0000CC"/>
                </a:solidFill>
              </a:rPr>
              <a:t>Stronger user (User 1) decoded last in BC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dirty="0">
                <a:solidFill>
                  <a:srgbClr val="0000CC"/>
                </a:solidFill>
              </a:rPr>
              <a:t>Weaker user (User 2) decoded last in MAC</a:t>
            </a:r>
            <a:endParaRPr lang="en-US" altLang="en-US" sz="2000" dirty="0">
              <a:solidFill>
                <a:srgbClr val="0000CC"/>
              </a:solidFill>
            </a:endParaRPr>
          </a:p>
        </p:txBody>
      </p:sp>
      <p:sp>
        <p:nvSpPr>
          <p:cNvPr id="30725" name="Rectangle 3"/>
          <p:cNvSpPr>
            <a:spLocks noChangeArrowheads="1"/>
          </p:cNvSpPr>
          <p:nvPr/>
        </p:nvSpPr>
        <p:spPr bwMode="auto">
          <a:xfrm>
            <a:off x="461963" y="198438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4800">
                <a:solidFill>
                  <a:srgbClr val="0000CC"/>
                </a:solidFill>
              </a:rPr>
              <a:t>Transmission Strategy Transformations</a:t>
            </a:r>
          </a:p>
        </p:txBody>
      </p:sp>
      <p:graphicFrame>
        <p:nvGraphicFramePr>
          <p:cNvPr id="30722" name="Object 4"/>
          <p:cNvGraphicFramePr>
            <a:graphicFrameLocks noChangeAspect="1"/>
          </p:cNvGraphicFramePr>
          <p:nvPr/>
        </p:nvGraphicFramePr>
        <p:xfrm>
          <a:off x="4495800" y="3282950"/>
          <a:ext cx="152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2" name="Equation" r:id="rId3" imgW="152280" imgH="291960" progId="Equation.3">
                  <p:embed/>
                </p:oleObj>
              </mc:Choice>
              <mc:Fallback>
                <p:oleObj name="Equation" r:id="rId3" imgW="1522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282950"/>
                        <a:ext cx="1524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5"/>
          <p:cNvGraphicFramePr>
            <a:graphicFrameLocks noChangeAspect="1"/>
          </p:cNvGraphicFramePr>
          <p:nvPr/>
        </p:nvGraphicFramePr>
        <p:xfrm>
          <a:off x="1285875" y="2473325"/>
          <a:ext cx="5680075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3" name="Equation" r:id="rId5" imgW="2958840" imgH="1091880" progId="Equation.3">
                  <p:embed/>
                </p:oleObj>
              </mc:Choice>
              <mc:Fallback>
                <p:oleObj name="Equation" r:id="rId5" imgW="295884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473325"/>
                        <a:ext cx="5680075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453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smtClean="0"/>
              <a:t>Duality Applies to Different</a:t>
            </a:r>
            <a:br>
              <a:rPr lang="en-US" altLang="en-US" sz="4000" smtClean="0"/>
            </a:br>
            <a:r>
              <a:rPr lang="en-US" altLang="en-US" sz="4000" smtClean="0"/>
              <a:t>Fading Channel Capacities</a:t>
            </a:r>
            <a:endParaRPr lang="en-US" altLang="en-US" sz="4000" baseline="30000" smtClean="0">
              <a:solidFill>
                <a:srgbClr val="CC000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763713"/>
            <a:ext cx="7848600" cy="4114800"/>
          </a:xfrm>
        </p:spPr>
        <p:txBody>
          <a:bodyPr/>
          <a:lstStyle/>
          <a:p>
            <a:pPr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Ergodic (Shannon) capacity: maximum rate averaged over all fading states.</a:t>
            </a:r>
          </a:p>
          <a:p>
            <a:pPr>
              <a:lnSpc>
                <a:spcPct val="40000"/>
              </a:lnSpc>
            </a:pPr>
            <a:endParaRPr lang="en-US" altLang="en-US" sz="2400" smtClean="0"/>
          </a:p>
          <a:p>
            <a:pPr lvl="2">
              <a:lnSpc>
                <a:spcPct val="0"/>
              </a:lnSpc>
            </a:pPr>
            <a:endParaRPr lang="en-US" altLang="en-US" sz="18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Zero-outage capacity: maximum rate that can be maintained in </a:t>
            </a:r>
            <a:r>
              <a:rPr lang="en-US" altLang="en-US" sz="2400" smtClean="0">
                <a:solidFill>
                  <a:srgbClr val="CC0000"/>
                </a:solidFill>
              </a:rPr>
              <a:t>all</a:t>
            </a:r>
            <a:r>
              <a:rPr lang="en-US" altLang="en-US" sz="2400" smtClean="0"/>
              <a:t> fading states.</a:t>
            </a:r>
          </a:p>
          <a:p>
            <a:pPr>
              <a:lnSpc>
                <a:spcPct val="50000"/>
              </a:lnSpc>
            </a:pPr>
            <a:endParaRPr lang="en-US" altLang="en-US" sz="2400" smtClean="0"/>
          </a:p>
          <a:p>
            <a:pPr lvl="2">
              <a:lnSpc>
                <a:spcPct val="10000"/>
              </a:lnSpc>
            </a:pPr>
            <a:endParaRPr lang="en-US" altLang="en-US" sz="18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Outage capacity: maximum rate that can be maintained in </a:t>
            </a:r>
            <a:r>
              <a:rPr lang="en-US" altLang="en-US" sz="2400" smtClean="0">
                <a:solidFill>
                  <a:srgbClr val="CC0000"/>
                </a:solidFill>
              </a:rPr>
              <a:t>all</a:t>
            </a:r>
            <a:r>
              <a:rPr lang="en-US" altLang="en-US" sz="2400" smtClean="0"/>
              <a:t> nonoutage fading states.</a:t>
            </a:r>
          </a:p>
          <a:p>
            <a:pPr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Minimum rate capacity: Minimum rate maintained in </a:t>
            </a:r>
            <a:r>
              <a:rPr lang="en-US" altLang="en-US" sz="2400" smtClean="0">
                <a:solidFill>
                  <a:srgbClr val="FF0000"/>
                </a:solidFill>
              </a:rPr>
              <a:t>all</a:t>
            </a:r>
            <a:r>
              <a:rPr lang="en-US" altLang="en-US" sz="2400" smtClean="0"/>
              <a:t> states, maximize average rate in excess of minimum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227013" y="6138863"/>
            <a:ext cx="8412162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Explicit transformations between transmission strategies</a:t>
            </a:r>
          </a:p>
        </p:txBody>
      </p:sp>
    </p:spTree>
    <p:extLst>
      <p:ext uri="{BB962C8B-B14F-4D97-AF65-F5344CB8AC3E}">
        <p14:creationId xmlns:p14="http://schemas.microsoft.com/office/powerpoint/2010/main" val="148916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657225" y="244475"/>
            <a:ext cx="81676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4400">
                <a:solidFill>
                  <a:srgbClr val="0000CC"/>
                </a:solidFill>
              </a:rPr>
              <a:t>Duality: Minimum Rate Capacity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231775" y="5064125"/>
            <a:ext cx="8631238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 </a:t>
            </a:r>
            <a:r>
              <a:rPr lang="en-US" altLang="en-US" sz="2800">
                <a:solidFill>
                  <a:srgbClr val="0000CC"/>
                </a:solidFill>
              </a:rPr>
              <a:t>BC region known</a:t>
            </a:r>
            <a:endParaRPr lang="en-US" altLang="en-US">
              <a:solidFill>
                <a:srgbClr val="0000CC"/>
              </a:solidFill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 MAC region can only be obtained by duality</a:t>
            </a:r>
          </a:p>
        </p:txBody>
      </p:sp>
      <p:pic>
        <p:nvPicPr>
          <p:cNvPr id="68612" name="Picture 4" descr="\\Systems\njindal\presentations\isit02\min_rate_f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1585913"/>
            <a:ext cx="4713287" cy="353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280988" y="2878138"/>
            <a:ext cx="20812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>
                <a:solidFill>
                  <a:srgbClr val="0000CC"/>
                </a:solidFill>
              </a:rPr>
              <a:t>Blue = Scaled BC</a:t>
            </a:r>
          </a:p>
          <a:p>
            <a:r>
              <a:rPr lang="en-US" altLang="en-US" sz="2000">
                <a:solidFill>
                  <a:srgbClr val="CC0000"/>
                </a:solidFill>
              </a:rPr>
              <a:t>Red  = MAC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4845050" y="2303463"/>
            <a:ext cx="3260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CC"/>
                </a:solidFill>
              </a:rPr>
              <a:t>MAC in terms of BC</a:t>
            </a:r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242888" y="5821363"/>
            <a:ext cx="86439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0000"/>
                </a:solidFill>
              </a:rPr>
              <a:t>What other capacity regions can be obtained by duality?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157413" y="6296025"/>
            <a:ext cx="459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 u="sng">
                <a:solidFill>
                  <a:srgbClr val="00B050"/>
                </a:solidFill>
              </a:rPr>
              <a:t>Broadcast MIMO Channels</a:t>
            </a:r>
          </a:p>
        </p:txBody>
      </p:sp>
    </p:spTree>
    <p:extLst>
      <p:ext uri="{BB962C8B-B14F-4D97-AF65-F5344CB8AC3E}">
        <p14:creationId xmlns:p14="http://schemas.microsoft.com/office/powerpoint/2010/main" val="287543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3" grpId="0" autoUpdateAnimBg="0"/>
      <p:bldP spid="1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Capacity Limits of </a:t>
            </a:r>
            <a:br>
              <a:rPr lang="en-US" sz="4400" dirty="0" smtClean="0"/>
            </a:br>
            <a:r>
              <a:rPr lang="en-US" sz="4400" dirty="0" smtClean="0"/>
              <a:t>Broadcast MIMO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163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Broadcast MIMO Channel</a:t>
            </a:r>
          </a:p>
        </p:txBody>
      </p:sp>
      <p:graphicFrame>
        <p:nvGraphicFramePr>
          <p:cNvPr id="31746" name="Object 3"/>
          <p:cNvGraphicFramePr>
            <a:graphicFrameLocks noChangeAspect="1"/>
          </p:cNvGraphicFramePr>
          <p:nvPr/>
        </p:nvGraphicFramePr>
        <p:xfrm>
          <a:off x="3829050" y="2708275"/>
          <a:ext cx="16367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0" name="Equation" r:id="rId4" imgW="838080" imgH="215640" progId="Equation.3">
                  <p:embed/>
                </p:oleObj>
              </mc:Choice>
              <mc:Fallback>
                <p:oleObj name="Equation" r:id="rId4" imgW="838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0" y="2708275"/>
                        <a:ext cx="163671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Rectangle 4"/>
          <p:cNvSpPr>
            <a:spLocks noChangeArrowheads="1"/>
          </p:cNvSpPr>
          <p:nvPr/>
        </p:nvSpPr>
        <p:spPr bwMode="auto">
          <a:xfrm>
            <a:off x="1868488" y="2689225"/>
            <a:ext cx="596900" cy="5476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1747" name="Object 5"/>
          <p:cNvGraphicFramePr>
            <a:graphicFrameLocks noChangeAspect="1"/>
          </p:cNvGraphicFramePr>
          <p:nvPr/>
        </p:nvGraphicFramePr>
        <p:xfrm>
          <a:off x="1935163" y="2711450"/>
          <a:ext cx="4794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1" name="Equation" r:id="rId6" imgW="203040" imgH="215640" progId="Equation.3">
                  <p:embed/>
                </p:oleObj>
              </mc:Choice>
              <mc:Fallback>
                <p:oleObj name="Equation" r:id="rId6" imgW="203040" imgH="21564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63" y="2711450"/>
                        <a:ext cx="4794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758" name="AutoShape 6"/>
          <p:cNvCxnSpPr>
            <a:cxnSpLocks noChangeShapeType="1"/>
            <a:stCxn id="31757" idx="1"/>
          </p:cNvCxnSpPr>
          <p:nvPr/>
        </p:nvCxnSpPr>
        <p:spPr bwMode="auto">
          <a:xfrm flipH="1">
            <a:off x="1546225" y="2963863"/>
            <a:ext cx="312738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9" name="AutoShape 7"/>
          <p:cNvCxnSpPr>
            <a:cxnSpLocks noChangeShapeType="1"/>
          </p:cNvCxnSpPr>
          <p:nvPr/>
        </p:nvCxnSpPr>
        <p:spPr bwMode="auto">
          <a:xfrm flipH="1">
            <a:off x="650875" y="2967038"/>
            <a:ext cx="923925" cy="763587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0" name="AutoShape 8"/>
          <p:cNvCxnSpPr>
            <a:cxnSpLocks noChangeShapeType="1"/>
            <a:stCxn id="31757" idx="3"/>
          </p:cNvCxnSpPr>
          <p:nvPr/>
        </p:nvCxnSpPr>
        <p:spPr bwMode="auto">
          <a:xfrm>
            <a:off x="2474913" y="2963863"/>
            <a:ext cx="369887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1" name="AutoShape 9"/>
          <p:cNvCxnSpPr>
            <a:cxnSpLocks noChangeShapeType="1"/>
          </p:cNvCxnSpPr>
          <p:nvPr/>
        </p:nvCxnSpPr>
        <p:spPr bwMode="auto">
          <a:xfrm flipH="1" flipV="1">
            <a:off x="669925" y="3740150"/>
            <a:ext cx="906463" cy="776288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1748" name="Object 10"/>
          <p:cNvGraphicFramePr>
            <a:graphicFrameLocks noChangeAspect="1"/>
          </p:cNvGraphicFramePr>
          <p:nvPr/>
        </p:nvGraphicFramePr>
        <p:xfrm>
          <a:off x="287338" y="3568700"/>
          <a:ext cx="300037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2" name="Equation" r:id="rId8" imgW="126720" imgH="126720" progId="Equation.3">
                  <p:embed/>
                </p:oleObj>
              </mc:Choice>
              <mc:Fallback>
                <p:oleObj name="Equation" r:id="rId8" imgW="126720" imgH="12672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3568700"/>
                        <a:ext cx="300037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2" name="AutoShape 11"/>
          <p:cNvSpPr>
            <a:spLocks noChangeArrowheads="1"/>
          </p:cNvSpPr>
          <p:nvPr/>
        </p:nvSpPr>
        <p:spPr bwMode="auto">
          <a:xfrm>
            <a:off x="2860675" y="2771775"/>
            <a:ext cx="342900" cy="352425"/>
          </a:xfrm>
          <a:prstGeom prst="flowChartOr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1763" name="Line 12"/>
          <p:cNvSpPr>
            <a:spLocks noChangeShapeType="1"/>
          </p:cNvSpPr>
          <p:nvPr/>
        </p:nvSpPr>
        <p:spPr bwMode="auto">
          <a:xfrm>
            <a:off x="3027363" y="2433638"/>
            <a:ext cx="1587" cy="328612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1749" name="Object 13"/>
          <p:cNvGraphicFramePr>
            <a:graphicFrameLocks noChangeAspect="1"/>
          </p:cNvGraphicFramePr>
          <p:nvPr/>
        </p:nvGraphicFramePr>
        <p:xfrm>
          <a:off x="2879725" y="1987550"/>
          <a:ext cx="38893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3" name="Equation" r:id="rId10" imgW="164880" imgH="215640" progId="Equation.3">
                  <p:embed/>
                </p:oleObj>
              </mc:Choice>
              <mc:Fallback>
                <p:oleObj name="Equation" r:id="rId10" imgW="164880" imgH="21564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725" y="1987550"/>
                        <a:ext cx="388938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4" name="Line 14"/>
          <p:cNvSpPr>
            <a:spLocks noChangeShapeType="1"/>
          </p:cNvSpPr>
          <p:nvPr/>
        </p:nvSpPr>
        <p:spPr bwMode="auto">
          <a:xfrm>
            <a:off x="3233738" y="2951163"/>
            <a:ext cx="434975" cy="0"/>
          </a:xfrm>
          <a:prstGeom prst="line">
            <a:avLst/>
          </a:prstGeom>
          <a:noFill/>
          <a:ln w="1905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1750" name="Object 15"/>
          <p:cNvGraphicFramePr>
            <a:graphicFrameLocks noChangeAspect="1"/>
          </p:cNvGraphicFramePr>
          <p:nvPr/>
        </p:nvGraphicFramePr>
        <p:xfrm>
          <a:off x="3776663" y="4244975"/>
          <a:ext cx="17621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4" name="Equation" r:id="rId12" imgW="901440" imgH="215640" progId="Equation.3">
                  <p:embed/>
                </p:oleObj>
              </mc:Choice>
              <mc:Fallback>
                <p:oleObj name="Equation" r:id="rId12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4244975"/>
                        <a:ext cx="17621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5" name="Rectangle 16"/>
          <p:cNvSpPr>
            <a:spLocks noChangeArrowheads="1"/>
          </p:cNvSpPr>
          <p:nvPr/>
        </p:nvSpPr>
        <p:spPr bwMode="auto">
          <a:xfrm>
            <a:off x="1878013" y="4225925"/>
            <a:ext cx="596900" cy="5476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1751" name="Object 17"/>
          <p:cNvGraphicFramePr>
            <a:graphicFrameLocks noChangeAspect="1"/>
          </p:cNvGraphicFramePr>
          <p:nvPr/>
        </p:nvGraphicFramePr>
        <p:xfrm>
          <a:off x="1930400" y="4248150"/>
          <a:ext cx="5095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5" name="Equation" r:id="rId14" imgW="215640" imgH="215640" progId="Equation.3">
                  <p:embed/>
                </p:oleObj>
              </mc:Choice>
              <mc:Fallback>
                <p:oleObj name="Equation" r:id="rId14" imgW="215640" imgH="21564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0400" y="4248150"/>
                        <a:ext cx="509588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766" name="AutoShape 18"/>
          <p:cNvCxnSpPr>
            <a:cxnSpLocks noChangeShapeType="1"/>
            <a:stCxn id="31765" idx="1"/>
          </p:cNvCxnSpPr>
          <p:nvPr/>
        </p:nvCxnSpPr>
        <p:spPr bwMode="auto">
          <a:xfrm flipH="1">
            <a:off x="1555750" y="4500563"/>
            <a:ext cx="312738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7" name="AutoShape 19"/>
          <p:cNvCxnSpPr>
            <a:cxnSpLocks noChangeShapeType="1"/>
            <a:stCxn id="31765" idx="3"/>
          </p:cNvCxnSpPr>
          <p:nvPr/>
        </p:nvCxnSpPr>
        <p:spPr bwMode="auto">
          <a:xfrm>
            <a:off x="2484438" y="4500563"/>
            <a:ext cx="369887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8" name="AutoShape 20"/>
          <p:cNvSpPr>
            <a:spLocks noChangeArrowheads="1"/>
          </p:cNvSpPr>
          <p:nvPr/>
        </p:nvSpPr>
        <p:spPr bwMode="auto">
          <a:xfrm>
            <a:off x="2870200" y="4308475"/>
            <a:ext cx="342900" cy="352425"/>
          </a:xfrm>
          <a:prstGeom prst="flowChartOr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1769" name="Line 21"/>
          <p:cNvSpPr>
            <a:spLocks noChangeShapeType="1"/>
          </p:cNvSpPr>
          <p:nvPr/>
        </p:nvSpPr>
        <p:spPr bwMode="auto">
          <a:xfrm>
            <a:off x="3036888" y="3970338"/>
            <a:ext cx="1587" cy="328612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1752" name="Object 22"/>
          <p:cNvGraphicFramePr>
            <a:graphicFrameLocks noChangeAspect="1"/>
          </p:cNvGraphicFramePr>
          <p:nvPr/>
        </p:nvGraphicFramePr>
        <p:xfrm>
          <a:off x="2859088" y="3524250"/>
          <a:ext cx="4492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6" name="Equation" r:id="rId16" imgW="190440" imgH="215640" progId="Equation.3">
                  <p:embed/>
                </p:oleObj>
              </mc:Choice>
              <mc:Fallback>
                <p:oleObj name="Equation" r:id="rId16" imgW="190440" imgH="21564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088" y="3524250"/>
                        <a:ext cx="44926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0" name="Line 23"/>
          <p:cNvSpPr>
            <a:spLocks noChangeShapeType="1"/>
          </p:cNvSpPr>
          <p:nvPr/>
        </p:nvSpPr>
        <p:spPr bwMode="auto">
          <a:xfrm>
            <a:off x="3243263" y="4487863"/>
            <a:ext cx="434975" cy="0"/>
          </a:xfrm>
          <a:prstGeom prst="line">
            <a:avLst/>
          </a:prstGeom>
          <a:noFill/>
          <a:ln w="1905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71" name="Text Box 24"/>
          <p:cNvSpPr txBox="1">
            <a:spLocks noChangeArrowheads="1"/>
          </p:cNvSpPr>
          <p:nvPr/>
        </p:nvSpPr>
        <p:spPr bwMode="auto">
          <a:xfrm>
            <a:off x="5199063" y="1720850"/>
            <a:ext cx="3640137" cy="974725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2800" i="1"/>
              <a:t>t</a:t>
            </a:r>
            <a:r>
              <a:rPr lang="en-US" altLang="en-US" sz="2800" i="1">
                <a:sym typeface="Symbol" pitchFamily="18" charset="2"/>
              </a:rPr>
              <a:t>1</a:t>
            </a:r>
            <a:r>
              <a:rPr lang="en-US" altLang="en-US" sz="2800"/>
              <a:t>  TX antennas</a:t>
            </a:r>
          </a:p>
          <a:p>
            <a:pPr eaLnBrk="1" hangingPunct="1"/>
            <a:r>
              <a:rPr lang="en-US" altLang="en-US" sz="2800" i="1"/>
              <a:t>r</a:t>
            </a:r>
            <a:r>
              <a:rPr lang="en-US" altLang="en-US" sz="2800" baseline="-25000"/>
              <a:t>1</a:t>
            </a:r>
            <a:r>
              <a:rPr lang="en-US" altLang="en-US" sz="2800">
                <a:sym typeface="Symbol" pitchFamily="18" charset="2"/>
              </a:rPr>
              <a:t>1</a:t>
            </a:r>
            <a:r>
              <a:rPr lang="en-US" altLang="en-US" sz="2800" i="1"/>
              <a:t>, r</a:t>
            </a:r>
            <a:r>
              <a:rPr lang="en-US" altLang="en-US" sz="2800" baseline="-25000"/>
              <a:t>2</a:t>
            </a:r>
            <a:r>
              <a:rPr lang="en-US" altLang="en-US" sz="2800">
                <a:sym typeface="Symbol" pitchFamily="18" charset="2"/>
              </a:rPr>
              <a:t>1</a:t>
            </a:r>
            <a:r>
              <a:rPr lang="en-US" altLang="en-US" sz="2800"/>
              <a:t>  RX antennas</a:t>
            </a:r>
          </a:p>
        </p:txBody>
      </p:sp>
      <p:graphicFrame>
        <p:nvGraphicFramePr>
          <p:cNvPr id="31753" name="Object 25"/>
          <p:cNvGraphicFramePr>
            <a:graphicFrameLocks noChangeAspect="1"/>
          </p:cNvGraphicFramePr>
          <p:nvPr/>
        </p:nvGraphicFramePr>
        <p:xfrm>
          <a:off x="1849438" y="2286000"/>
          <a:ext cx="6762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7" name="Equation" r:id="rId18" imgW="406080" imgH="215640" progId="Equation.3">
                  <p:embed/>
                </p:oleObj>
              </mc:Choice>
              <mc:Fallback>
                <p:oleObj name="Equation" r:id="rId18" imgW="406080" imgH="21564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38" y="2286000"/>
                        <a:ext cx="6762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26"/>
          <p:cNvGraphicFramePr>
            <a:graphicFrameLocks noChangeAspect="1"/>
          </p:cNvGraphicFramePr>
          <p:nvPr/>
        </p:nvGraphicFramePr>
        <p:xfrm>
          <a:off x="1824038" y="3822700"/>
          <a:ext cx="6969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8" name="Equation" r:id="rId20" imgW="419040" imgH="215640" progId="Equation.3">
                  <p:embed/>
                </p:oleObj>
              </mc:Choice>
              <mc:Fallback>
                <p:oleObj name="Equation" r:id="rId20" imgW="419040" imgH="21564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038" y="3822700"/>
                        <a:ext cx="696912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27"/>
          <p:cNvGraphicFramePr>
            <a:graphicFrameLocks noChangeAspect="1"/>
          </p:cNvGraphicFramePr>
          <p:nvPr/>
        </p:nvGraphicFramePr>
        <p:xfrm>
          <a:off x="2443163" y="5016500"/>
          <a:ext cx="4133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9" name="Equation" r:id="rId22" imgW="1752480" imgH="241200" progId="Equation.3">
                  <p:embed/>
                </p:oleObj>
              </mc:Choice>
              <mc:Fallback>
                <p:oleObj name="Equation" r:id="rId22" imgW="1752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3" y="5016500"/>
                        <a:ext cx="4133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1631950" y="5799138"/>
            <a:ext cx="59388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3200" i="1">
                <a:solidFill>
                  <a:srgbClr val="FF0000"/>
                </a:solidFill>
              </a:rPr>
              <a:t>Non-degraded broadcast channel</a:t>
            </a:r>
          </a:p>
        </p:txBody>
      </p:sp>
      <p:sp>
        <p:nvSpPr>
          <p:cNvPr id="31773" name="Text Box 29"/>
          <p:cNvSpPr txBox="1">
            <a:spLocks noChangeArrowheads="1"/>
          </p:cNvSpPr>
          <p:nvPr/>
        </p:nvSpPr>
        <p:spPr bwMode="auto">
          <a:xfrm>
            <a:off x="4310063" y="3468688"/>
            <a:ext cx="4395787" cy="547687"/>
          </a:xfrm>
          <a:prstGeom prst="rect">
            <a:avLst/>
          </a:prstGeom>
          <a:noFill/>
          <a:ln w="28575">
            <a:solidFill>
              <a:srgbClr val="9B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2800" i="1">
                <a:solidFill>
                  <a:srgbClr val="9B0099"/>
                </a:solidFill>
              </a:rPr>
              <a:t>Perfect CSI at TX and RX</a:t>
            </a:r>
            <a:endParaRPr lang="en-US" altLang="en-US" sz="2800">
              <a:solidFill>
                <a:srgbClr val="9B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51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12138" cy="1143000"/>
          </a:xfrm>
        </p:spPr>
        <p:txBody>
          <a:bodyPr/>
          <a:lstStyle/>
          <a:p>
            <a:r>
              <a:rPr lang="en-US" altLang="en-US" smtClean="0"/>
              <a:t>Dirty Paper Coding (Costa’83)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639763" y="4273550"/>
            <a:ext cx="3279775" cy="1958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00"/>
                </a:solidFill>
              </a:rPr>
              <a:t>Dirty </a:t>
            </a:r>
          </a:p>
          <a:p>
            <a:pPr algn="ctr"/>
            <a:r>
              <a:rPr lang="en-US" altLang="en-US" sz="2800">
                <a:solidFill>
                  <a:srgbClr val="000000"/>
                </a:solidFill>
              </a:rPr>
              <a:t>Paper </a:t>
            </a:r>
          </a:p>
          <a:p>
            <a:pPr algn="ctr"/>
            <a:r>
              <a:rPr lang="en-US" altLang="en-US" sz="2800">
                <a:solidFill>
                  <a:srgbClr val="000000"/>
                </a:solidFill>
              </a:rPr>
              <a:t>Coding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4754563" y="4273550"/>
            <a:ext cx="3279775" cy="1958975"/>
          </a:xfrm>
          <a:prstGeom prst="rect">
            <a:avLst/>
          </a:prstGeom>
          <a:solidFill>
            <a:schemeClr val="tx1"/>
          </a:solidFill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038225" y="6338888"/>
            <a:ext cx="2400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/>
              <a:t>Clean Channel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5314950" y="6338888"/>
            <a:ext cx="2311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/>
              <a:t>Dirty Channel</a:t>
            </a:r>
          </a:p>
        </p:txBody>
      </p:sp>
      <p:sp>
        <p:nvSpPr>
          <p:cNvPr id="69639" name="Freeform 7"/>
          <p:cNvSpPr>
            <a:spLocks/>
          </p:cNvSpPr>
          <p:nvPr/>
        </p:nvSpPr>
        <p:spPr bwMode="auto">
          <a:xfrm>
            <a:off x="5197475" y="4468813"/>
            <a:ext cx="2508250" cy="1581150"/>
          </a:xfrm>
          <a:custGeom>
            <a:avLst/>
            <a:gdLst>
              <a:gd name="T0" fmla="*/ 0 w 1801"/>
              <a:gd name="T1" fmla="*/ 2147483647 h 1061"/>
              <a:gd name="T2" fmla="*/ 2147483647 w 1801"/>
              <a:gd name="T3" fmla="*/ 2147483647 h 1061"/>
              <a:gd name="T4" fmla="*/ 2147483647 w 1801"/>
              <a:gd name="T5" fmla="*/ 2147483647 h 1061"/>
              <a:gd name="T6" fmla="*/ 2147483647 w 1801"/>
              <a:gd name="T7" fmla="*/ 2147483647 h 1061"/>
              <a:gd name="T8" fmla="*/ 2147483647 w 1801"/>
              <a:gd name="T9" fmla="*/ 0 h 1061"/>
              <a:gd name="T10" fmla="*/ 2147483647 w 1801"/>
              <a:gd name="T11" fmla="*/ 2147483647 h 1061"/>
              <a:gd name="T12" fmla="*/ 2147483647 w 1801"/>
              <a:gd name="T13" fmla="*/ 2147483647 h 1061"/>
              <a:gd name="T14" fmla="*/ 2147483647 w 1801"/>
              <a:gd name="T15" fmla="*/ 2147483647 h 1061"/>
              <a:gd name="T16" fmla="*/ 2147483647 w 1801"/>
              <a:gd name="T17" fmla="*/ 2147483647 h 1061"/>
              <a:gd name="T18" fmla="*/ 2147483647 w 1801"/>
              <a:gd name="T19" fmla="*/ 2147483647 h 1061"/>
              <a:gd name="T20" fmla="*/ 2147483647 w 1801"/>
              <a:gd name="T21" fmla="*/ 2147483647 h 1061"/>
              <a:gd name="T22" fmla="*/ 2147483647 w 1801"/>
              <a:gd name="T23" fmla="*/ 2147483647 h 1061"/>
              <a:gd name="T24" fmla="*/ 2147483647 w 1801"/>
              <a:gd name="T25" fmla="*/ 2147483647 h 1061"/>
              <a:gd name="T26" fmla="*/ 2147483647 w 1801"/>
              <a:gd name="T27" fmla="*/ 2147483647 h 1061"/>
              <a:gd name="T28" fmla="*/ 2147483647 w 1801"/>
              <a:gd name="T29" fmla="*/ 2147483647 h 1061"/>
              <a:gd name="T30" fmla="*/ 0 w 1801"/>
              <a:gd name="T31" fmla="*/ 2147483647 h 106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01"/>
              <a:gd name="T49" fmla="*/ 0 h 1061"/>
              <a:gd name="T50" fmla="*/ 1801 w 1801"/>
              <a:gd name="T51" fmla="*/ 1061 h 106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01" h="1061">
                <a:moveTo>
                  <a:pt x="0" y="457"/>
                </a:moveTo>
                <a:lnTo>
                  <a:pt x="101" y="229"/>
                </a:lnTo>
                <a:lnTo>
                  <a:pt x="448" y="394"/>
                </a:lnTo>
                <a:lnTo>
                  <a:pt x="530" y="18"/>
                </a:lnTo>
                <a:lnTo>
                  <a:pt x="878" y="0"/>
                </a:lnTo>
                <a:lnTo>
                  <a:pt x="1289" y="18"/>
                </a:lnTo>
                <a:lnTo>
                  <a:pt x="1353" y="330"/>
                </a:lnTo>
                <a:lnTo>
                  <a:pt x="1755" y="421"/>
                </a:lnTo>
                <a:lnTo>
                  <a:pt x="1746" y="695"/>
                </a:lnTo>
                <a:lnTo>
                  <a:pt x="1801" y="924"/>
                </a:lnTo>
                <a:lnTo>
                  <a:pt x="1664" y="1006"/>
                </a:lnTo>
                <a:lnTo>
                  <a:pt x="1307" y="1061"/>
                </a:lnTo>
                <a:lnTo>
                  <a:pt x="933" y="1042"/>
                </a:lnTo>
                <a:lnTo>
                  <a:pt x="658" y="851"/>
                </a:lnTo>
                <a:lnTo>
                  <a:pt x="27" y="814"/>
                </a:lnTo>
                <a:lnTo>
                  <a:pt x="0" y="457"/>
                </a:lnTo>
                <a:close/>
              </a:path>
            </a:pathLst>
          </a:custGeom>
          <a:solidFill>
            <a:srgbClr val="6633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4800600" y="4281488"/>
            <a:ext cx="3279775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1"/>
                </a:solidFill>
              </a:rPr>
              <a:t>Dirty</a:t>
            </a:r>
          </a:p>
          <a:p>
            <a:pPr algn="ctr"/>
            <a:r>
              <a:rPr lang="en-US" altLang="en-US" sz="2800">
                <a:solidFill>
                  <a:schemeClr val="tx1"/>
                </a:solidFill>
              </a:rPr>
              <a:t> Paper</a:t>
            </a:r>
          </a:p>
          <a:p>
            <a:pPr algn="ctr"/>
            <a:r>
              <a:rPr lang="en-US" altLang="en-US" sz="2800">
                <a:solidFill>
                  <a:schemeClr val="tx1"/>
                </a:solidFill>
              </a:rPr>
              <a:t>          Coding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746125" y="4294188"/>
            <a:ext cx="3279775" cy="19589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6964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263525" y="1500188"/>
            <a:ext cx="8501063" cy="4114800"/>
          </a:xfrm>
        </p:spPr>
        <p:txBody>
          <a:bodyPr/>
          <a:lstStyle/>
          <a:p>
            <a:r>
              <a:rPr lang="en-US" altLang="en-US" smtClean="0"/>
              <a:t>Basic premise</a:t>
            </a:r>
          </a:p>
          <a:p>
            <a:pPr lvl="1"/>
            <a:r>
              <a:rPr lang="en-US" altLang="en-US" smtClean="0"/>
              <a:t>If the interference is known, channel capacity same as if there is no interference</a:t>
            </a:r>
          </a:p>
          <a:p>
            <a:pPr lvl="1"/>
            <a:r>
              <a:rPr lang="en-US" altLang="en-US" smtClean="0"/>
              <a:t>Accomplished by cleverly distributing the writing (codewords) and coloring their ink</a:t>
            </a:r>
          </a:p>
          <a:p>
            <a:pPr lvl="1"/>
            <a:r>
              <a:rPr lang="en-US" altLang="en-US" smtClean="0"/>
              <a:t>Decoder must know how to read these codewords</a:t>
            </a:r>
          </a:p>
        </p:txBody>
      </p:sp>
    </p:spTree>
    <p:extLst>
      <p:ext uri="{BB962C8B-B14F-4D97-AF65-F5344CB8AC3E}">
        <p14:creationId xmlns:p14="http://schemas.microsoft.com/office/powerpoint/2010/main" val="66551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animBg="1" autoUpdateAnimBg="0"/>
      <p:bldP spid="10240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Modulo Encoding/Decoding</a:t>
            </a:r>
            <a:endParaRPr lang="en-US" altLang="en-US" sz="4000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573213"/>
            <a:ext cx="8472487" cy="16764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Received signal Y=X+S, -1</a:t>
            </a:r>
            <a:r>
              <a:rPr lang="en-US" altLang="en-US" sz="2400" smtClean="0">
                <a:sym typeface="Symbol" pitchFamily="18" charset="2"/>
              </a:rPr>
              <a:t>X1</a:t>
            </a:r>
            <a:endParaRPr lang="en-US" altLang="en-US" sz="2400" smtClean="0"/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S known to transmitter, not receiver</a:t>
            </a:r>
          </a:p>
          <a:p>
            <a:pPr lvl="1"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70000"/>
              </a:lnSpc>
            </a:pPr>
            <a:r>
              <a:rPr lang="en-US" altLang="en-US" sz="2400" smtClean="0"/>
              <a:t>Modulo operation removes the interference effects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Set X so that </a:t>
            </a:r>
            <a:r>
              <a:rPr lang="en-US" altLang="en-US" sz="2000" smtClean="0">
                <a:sym typeface="Symbol" pitchFamily="18" charset="2"/>
              </a:rPr>
              <a:t>Y</a:t>
            </a:r>
            <a:r>
              <a:rPr lang="en-US" altLang="en-US" sz="2000" baseline="-25000" smtClean="0"/>
              <a:t>[-1,1]</a:t>
            </a:r>
            <a:r>
              <a:rPr lang="en-US" altLang="en-US" sz="2000" smtClean="0"/>
              <a:t>=desired message (e.g. 0.5)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Receiver demodulates modulo [-1,1]</a:t>
            </a:r>
          </a:p>
        </p:txBody>
      </p:sp>
      <p:sp>
        <p:nvSpPr>
          <p:cNvPr id="70660" name="Line 4"/>
          <p:cNvSpPr>
            <a:spLocks noChangeShapeType="1"/>
          </p:cNvSpPr>
          <p:nvPr/>
        </p:nvSpPr>
        <p:spPr bwMode="auto">
          <a:xfrm>
            <a:off x="3273425" y="5607050"/>
            <a:ext cx="4038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5102225" y="5229225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6169025" y="5226050"/>
            <a:ext cx="1066800" cy="381000"/>
          </a:xfrm>
          <a:prstGeom prst="rect">
            <a:avLst/>
          </a:prstGeom>
          <a:solidFill>
            <a:schemeClr val="tx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4035425" y="5226050"/>
            <a:ext cx="1066800" cy="381000"/>
          </a:xfrm>
          <a:prstGeom prst="rect">
            <a:avLst/>
          </a:prstGeom>
          <a:solidFill>
            <a:srgbClr val="3366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2968625" y="5226050"/>
            <a:ext cx="1066800" cy="381000"/>
          </a:xfrm>
          <a:prstGeom prst="rect">
            <a:avLst/>
          </a:prstGeom>
          <a:solidFill>
            <a:srgbClr val="9933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3883025" y="5607050"/>
            <a:ext cx="331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-1</a:t>
            </a: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6016625" y="5607050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+3</a:t>
            </a: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7083425" y="5607050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+5</a:t>
            </a:r>
          </a:p>
        </p:txBody>
      </p:sp>
      <p:sp>
        <p:nvSpPr>
          <p:cNvPr id="70668" name="Rectangle 12"/>
          <p:cNvSpPr>
            <a:spLocks noChangeArrowheads="1"/>
          </p:cNvSpPr>
          <p:nvPr/>
        </p:nvSpPr>
        <p:spPr bwMode="auto">
          <a:xfrm>
            <a:off x="35020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9" name="Rectangle 13"/>
          <p:cNvSpPr>
            <a:spLocks noChangeArrowheads="1"/>
          </p:cNvSpPr>
          <p:nvPr/>
        </p:nvSpPr>
        <p:spPr bwMode="auto">
          <a:xfrm>
            <a:off x="44926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0" name="Rectangle 14"/>
          <p:cNvSpPr>
            <a:spLocks noChangeArrowheads="1"/>
          </p:cNvSpPr>
          <p:nvPr/>
        </p:nvSpPr>
        <p:spPr bwMode="auto">
          <a:xfrm>
            <a:off x="55594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1" name="Rectangle 15"/>
          <p:cNvSpPr>
            <a:spLocks noChangeArrowheads="1"/>
          </p:cNvSpPr>
          <p:nvPr/>
        </p:nvSpPr>
        <p:spPr bwMode="auto">
          <a:xfrm>
            <a:off x="67024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2" name="Text Box 16"/>
          <p:cNvSpPr txBox="1">
            <a:spLocks noChangeArrowheads="1"/>
          </p:cNvSpPr>
          <p:nvPr/>
        </p:nvSpPr>
        <p:spPr bwMode="auto">
          <a:xfrm>
            <a:off x="4873625" y="5607050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+1</a:t>
            </a:r>
          </a:p>
        </p:txBody>
      </p:sp>
      <p:sp>
        <p:nvSpPr>
          <p:cNvPr id="70673" name="Text Box 17"/>
          <p:cNvSpPr txBox="1">
            <a:spLocks noChangeArrowheads="1"/>
          </p:cNvSpPr>
          <p:nvPr/>
        </p:nvSpPr>
        <p:spPr bwMode="auto">
          <a:xfrm>
            <a:off x="2816225" y="5607050"/>
            <a:ext cx="331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-3</a:t>
            </a:r>
          </a:p>
        </p:txBody>
      </p:sp>
      <p:sp>
        <p:nvSpPr>
          <p:cNvPr id="70674" name="Rectangle 18"/>
          <p:cNvSpPr>
            <a:spLocks noChangeArrowheads="1"/>
          </p:cNvSpPr>
          <p:nvPr/>
        </p:nvSpPr>
        <p:spPr bwMode="auto">
          <a:xfrm>
            <a:off x="1901825" y="5226050"/>
            <a:ext cx="1066800" cy="381000"/>
          </a:xfrm>
          <a:prstGeom prst="rect">
            <a:avLst/>
          </a:prstGeom>
          <a:solidFill>
            <a:srgbClr val="8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5" name="Rectangle 19"/>
          <p:cNvSpPr>
            <a:spLocks noChangeArrowheads="1"/>
          </p:cNvSpPr>
          <p:nvPr/>
        </p:nvSpPr>
        <p:spPr bwMode="auto">
          <a:xfrm>
            <a:off x="24352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6" name="Rectangle 20"/>
          <p:cNvSpPr>
            <a:spLocks noChangeArrowheads="1"/>
          </p:cNvSpPr>
          <p:nvPr/>
        </p:nvSpPr>
        <p:spPr bwMode="auto">
          <a:xfrm>
            <a:off x="835025" y="5226050"/>
            <a:ext cx="1066800" cy="381000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7" name="Rectangle 21"/>
          <p:cNvSpPr>
            <a:spLocks noChangeArrowheads="1"/>
          </p:cNvSpPr>
          <p:nvPr/>
        </p:nvSpPr>
        <p:spPr bwMode="auto">
          <a:xfrm>
            <a:off x="13684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8" name="Rectangle 22"/>
          <p:cNvSpPr>
            <a:spLocks noChangeArrowheads="1"/>
          </p:cNvSpPr>
          <p:nvPr/>
        </p:nvSpPr>
        <p:spPr bwMode="auto">
          <a:xfrm>
            <a:off x="7235825" y="5226050"/>
            <a:ext cx="10668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9" name="Rectangle 23"/>
          <p:cNvSpPr>
            <a:spLocks noChangeArrowheads="1"/>
          </p:cNvSpPr>
          <p:nvPr/>
        </p:nvSpPr>
        <p:spPr bwMode="auto">
          <a:xfrm>
            <a:off x="77692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80" name="Text Box 24"/>
          <p:cNvSpPr txBox="1">
            <a:spLocks noChangeArrowheads="1"/>
          </p:cNvSpPr>
          <p:nvPr/>
        </p:nvSpPr>
        <p:spPr bwMode="auto">
          <a:xfrm>
            <a:off x="8226425" y="4845050"/>
            <a:ext cx="742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/>
            <a:r>
              <a:rPr lang="en-US" altLang="en-US" sz="4400" b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70681" name="Text Box 25"/>
          <p:cNvSpPr txBox="1">
            <a:spLocks noChangeArrowheads="1"/>
          </p:cNvSpPr>
          <p:nvPr/>
        </p:nvSpPr>
        <p:spPr bwMode="auto">
          <a:xfrm>
            <a:off x="1749425" y="5607050"/>
            <a:ext cx="331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-5</a:t>
            </a:r>
          </a:p>
        </p:txBody>
      </p:sp>
      <p:sp>
        <p:nvSpPr>
          <p:cNvPr id="70682" name="Text Box 26"/>
          <p:cNvSpPr txBox="1">
            <a:spLocks noChangeArrowheads="1"/>
          </p:cNvSpPr>
          <p:nvPr/>
        </p:nvSpPr>
        <p:spPr bwMode="auto">
          <a:xfrm>
            <a:off x="4416425" y="5607050"/>
            <a:ext cx="273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70683" name="Line 27"/>
          <p:cNvSpPr>
            <a:spLocks noChangeShapeType="1"/>
          </p:cNvSpPr>
          <p:nvPr/>
        </p:nvSpPr>
        <p:spPr bwMode="auto">
          <a:xfrm>
            <a:off x="4587875" y="5986463"/>
            <a:ext cx="20351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84" name="Text Box 28"/>
          <p:cNvSpPr txBox="1">
            <a:spLocks noChangeArrowheads="1"/>
          </p:cNvSpPr>
          <p:nvPr/>
        </p:nvSpPr>
        <p:spPr bwMode="auto">
          <a:xfrm>
            <a:off x="5413375" y="594995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/>
            <a:r>
              <a:rPr lang="en-US" altLang="en-US" b="0">
                <a:solidFill>
                  <a:srgbClr val="000000"/>
                </a:solidFill>
                <a:latin typeface="Times New Roman" pitchFamily="18" charset="0"/>
              </a:rPr>
              <a:t>S</a:t>
            </a:r>
          </a:p>
        </p:txBody>
      </p:sp>
      <p:sp>
        <p:nvSpPr>
          <p:cNvPr id="70685" name="Line 29"/>
          <p:cNvSpPr>
            <a:spLocks noChangeShapeType="1"/>
          </p:cNvSpPr>
          <p:nvPr/>
        </p:nvSpPr>
        <p:spPr bwMode="auto">
          <a:xfrm>
            <a:off x="6605588" y="5253038"/>
            <a:ext cx="0" cy="1303337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86" name="Line 30"/>
          <p:cNvSpPr>
            <a:spLocks noChangeShapeType="1"/>
          </p:cNvSpPr>
          <p:nvPr/>
        </p:nvSpPr>
        <p:spPr bwMode="auto">
          <a:xfrm flipH="1">
            <a:off x="4567238" y="5911850"/>
            <a:ext cx="1587" cy="5143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911225" y="3702050"/>
            <a:ext cx="7239000" cy="3014663"/>
            <a:chOff x="574" y="2332"/>
            <a:chExt cx="4560" cy="1899"/>
          </a:xfrm>
        </p:grpSpPr>
        <p:sp>
          <p:nvSpPr>
            <p:cNvPr id="70691" name="Rectangle 32"/>
            <p:cNvSpPr>
              <a:spLocks noChangeArrowheads="1"/>
            </p:cNvSpPr>
            <p:nvPr/>
          </p:nvSpPr>
          <p:spPr bwMode="auto">
            <a:xfrm>
              <a:off x="2494" y="2332"/>
              <a:ext cx="672" cy="24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0692" name="Text Box 33"/>
            <p:cNvSpPr txBox="1">
              <a:spLocks noChangeArrowheads="1"/>
            </p:cNvSpPr>
            <p:nvPr/>
          </p:nvSpPr>
          <p:spPr bwMode="auto">
            <a:xfrm>
              <a:off x="2398" y="2572"/>
              <a:ext cx="20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70693" name="Text Box 34"/>
            <p:cNvSpPr txBox="1">
              <a:spLocks noChangeArrowheads="1"/>
            </p:cNvSpPr>
            <p:nvPr/>
          </p:nvSpPr>
          <p:spPr bwMode="auto">
            <a:xfrm>
              <a:off x="3022" y="2572"/>
              <a:ext cx="23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+1</a:t>
              </a:r>
            </a:p>
          </p:txBody>
        </p:sp>
        <p:sp>
          <p:nvSpPr>
            <p:cNvPr id="70694" name="Text Box 35"/>
            <p:cNvSpPr txBox="1">
              <a:spLocks noChangeArrowheads="1"/>
            </p:cNvSpPr>
            <p:nvPr/>
          </p:nvSpPr>
          <p:spPr bwMode="auto">
            <a:xfrm>
              <a:off x="2734" y="2572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</a:p>
          </p:txBody>
        </p:sp>
        <p:grpSp>
          <p:nvGrpSpPr>
            <p:cNvPr id="70695" name="Group 36"/>
            <p:cNvGrpSpPr>
              <a:grpSpLocks/>
            </p:cNvGrpSpPr>
            <p:nvPr/>
          </p:nvGrpSpPr>
          <p:grpSpPr bwMode="auto">
            <a:xfrm>
              <a:off x="574" y="2348"/>
              <a:ext cx="4560" cy="1883"/>
              <a:chOff x="574" y="2348"/>
              <a:chExt cx="4560" cy="1883"/>
            </a:xfrm>
          </p:grpSpPr>
          <p:sp>
            <p:nvSpPr>
              <p:cNvPr id="70696" name="AutoShape 37"/>
              <p:cNvSpPr>
                <a:spLocks/>
              </p:cNvSpPr>
              <p:nvPr/>
            </p:nvSpPr>
            <p:spPr bwMode="auto">
              <a:xfrm rot="-5376746">
                <a:off x="814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697" name="AutoShape 38"/>
              <p:cNvSpPr>
                <a:spLocks/>
              </p:cNvSpPr>
              <p:nvPr/>
            </p:nvSpPr>
            <p:spPr bwMode="auto">
              <a:xfrm rot="-5376746">
                <a:off x="1486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698" name="AutoShape 39"/>
              <p:cNvSpPr>
                <a:spLocks/>
              </p:cNvSpPr>
              <p:nvPr/>
            </p:nvSpPr>
            <p:spPr bwMode="auto">
              <a:xfrm rot="-5376746">
                <a:off x="2110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699" name="AutoShape 40"/>
              <p:cNvSpPr>
                <a:spLocks/>
              </p:cNvSpPr>
              <p:nvPr/>
            </p:nvSpPr>
            <p:spPr bwMode="auto">
              <a:xfrm rot="-5376746">
                <a:off x="2830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0" name="AutoShape 41"/>
              <p:cNvSpPr>
                <a:spLocks/>
              </p:cNvSpPr>
              <p:nvPr/>
            </p:nvSpPr>
            <p:spPr bwMode="auto">
              <a:xfrm rot="-5376746">
                <a:off x="3502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1" name="AutoShape 42"/>
              <p:cNvSpPr>
                <a:spLocks/>
              </p:cNvSpPr>
              <p:nvPr/>
            </p:nvSpPr>
            <p:spPr bwMode="auto">
              <a:xfrm rot="-5376746">
                <a:off x="4174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2" name="AutoShape 43"/>
              <p:cNvSpPr>
                <a:spLocks/>
              </p:cNvSpPr>
              <p:nvPr/>
            </p:nvSpPr>
            <p:spPr bwMode="auto">
              <a:xfrm rot="-5376746">
                <a:off x="4798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3" name="Line 44"/>
              <p:cNvSpPr>
                <a:spLocks noChangeShapeType="1"/>
              </p:cNvSpPr>
              <p:nvPr/>
            </p:nvSpPr>
            <p:spPr bwMode="auto">
              <a:xfrm flipV="1">
                <a:off x="1006" y="2716"/>
                <a:ext cx="1152" cy="3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4" name="Line 45"/>
              <p:cNvSpPr>
                <a:spLocks noChangeShapeType="1"/>
              </p:cNvSpPr>
              <p:nvPr/>
            </p:nvSpPr>
            <p:spPr bwMode="auto">
              <a:xfrm flipV="1">
                <a:off x="1773" y="2761"/>
                <a:ext cx="480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5" name="Line 46"/>
              <p:cNvSpPr>
                <a:spLocks noChangeShapeType="1"/>
              </p:cNvSpPr>
              <p:nvPr/>
            </p:nvSpPr>
            <p:spPr bwMode="auto">
              <a:xfrm flipV="1">
                <a:off x="2254" y="2812"/>
                <a:ext cx="192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6" name="Line 47"/>
              <p:cNvSpPr>
                <a:spLocks noChangeShapeType="1"/>
              </p:cNvSpPr>
              <p:nvPr/>
            </p:nvSpPr>
            <p:spPr bwMode="auto">
              <a:xfrm flipV="1">
                <a:off x="2878" y="281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7" name="Line 48"/>
              <p:cNvSpPr>
                <a:spLocks noChangeShapeType="1"/>
              </p:cNvSpPr>
              <p:nvPr/>
            </p:nvSpPr>
            <p:spPr bwMode="auto">
              <a:xfrm flipH="1" flipV="1">
                <a:off x="3262" y="2812"/>
                <a:ext cx="288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8" name="Line 49"/>
              <p:cNvSpPr>
                <a:spLocks noChangeShapeType="1"/>
              </p:cNvSpPr>
              <p:nvPr/>
            </p:nvSpPr>
            <p:spPr bwMode="auto">
              <a:xfrm flipH="1" flipV="1">
                <a:off x="3406" y="2764"/>
                <a:ext cx="816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9" name="Line 50"/>
              <p:cNvSpPr>
                <a:spLocks noChangeShapeType="1"/>
              </p:cNvSpPr>
              <p:nvPr/>
            </p:nvSpPr>
            <p:spPr bwMode="auto">
              <a:xfrm flipH="1" flipV="1">
                <a:off x="3454" y="2668"/>
                <a:ext cx="1344" cy="4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10" name="Line 51"/>
              <p:cNvSpPr>
                <a:spLocks noChangeShapeType="1"/>
              </p:cNvSpPr>
              <p:nvPr/>
            </p:nvSpPr>
            <p:spPr bwMode="auto">
              <a:xfrm flipH="1" flipV="1">
                <a:off x="2980" y="2348"/>
                <a:ext cx="0" cy="22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0711" name="Group 52"/>
              <p:cNvGrpSpPr>
                <a:grpSpLocks/>
              </p:cNvGrpSpPr>
              <p:nvPr/>
            </p:nvGrpSpPr>
            <p:grpSpPr bwMode="auto">
              <a:xfrm>
                <a:off x="3738" y="3323"/>
                <a:ext cx="859" cy="908"/>
                <a:chOff x="3738" y="3323"/>
                <a:chExt cx="859" cy="908"/>
              </a:xfrm>
            </p:grpSpPr>
            <p:sp>
              <p:nvSpPr>
                <p:cNvPr id="70712" name="Line 53"/>
                <p:cNvSpPr>
                  <a:spLocks noChangeShapeType="1"/>
                </p:cNvSpPr>
                <p:nvPr/>
              </p:nvSpPr>
              <p:spPr bwMode="auto">
                <a:xfrm>
                  <a:off x="4394" y="3323"/>
                  <a:ext cx="0" cy="73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70713" name="Group 54"/>
                <p:cNvGrpSpPr>
                  <a:grpSpLocks/>
                </p:cNvGrpSpPr>
                <p:nvPr/>
              </p:nvGrpSpPr>
              <p:grpSpPr bwMode="auto">
                <a:xfrm>
                  <a:off x="3738" y="3757"/>
                  <a:ext cx="859" cy="474"/>
                  <a:chOff x="4329" y="3814"/>
                  <a:chExt cx="859" cy="474"/>
                </a:xfrm>
              </p:grpSpPr>
              <p:sp>
                <p:nvSpPr>
                  <p:cNvPr id="70714" name="Text Box 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9" y="4096"/>
                    <a:ext cx="209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-1</a:t>
                    </a:r>
                  </a:p>
                </p:txBody>
              </p:sp>
              <p:sp>
                <p:nvSpPr>
                  <p:cNvPr id="70715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3" y="4096"/>
                    <a:ext cx="235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+1</a:t>
                    </a:r>
                  </a:p>
                </p:txBody>
              </p:sp>
              <p:sp>
                <p:nvSpPr>
                  <p:cNvPr id="70716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84" y="4096"/>
                    <a:ext cx="172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0</a:t>
                    </a:r>
                  </a:p>
                </p:txBody>
              </p:sp>
              <p:sp>
                <p:nvSpPr>
                  <p:cNvPr id="70717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4425" y="4096"/>
                    <a:ext cx="672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triangle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718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4754" y="3838"/>
                    <a:ext cx="23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0719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35" y="3814"/>
                    <a:ext cx="255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algn="ctr" eaLnBrk="1" hangingPunct="1"/>
                    <a:r>
                      <a:rPr lang="en-US" altLang="en-US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X</a:t>
                    </a:r>
                  </a:p>
                </p:txBody>
              </p:sp>
            </p:grpSp>
          </p:grpSp>
        </p:grpSp>
      </p:grpSp>
      <p:sp>
        <p:nvSpPr>
          <p:cNvPr id="70688" name="Text Box 61"/>
          <p:cNvSpPr txBox="1">
            <a:spLocks noChangeArrowheads="1"/>
          </p:cNvSpPr>
          <p:nvPr/>
        </p:nvSpPr>
        <p:spPr bwMode="auto">
          <a:xfrm>
            <a:off x="8107363" y="5616575"/>
            <a:ext cx="373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+7</a:t>
            </a:r>
          </a:p>
        </p:txBody>
      </p:sp>
      <p:sp>
        <p:nvSpPr>
          <p:cNvPr id="70689" name="Text Box 62"/>
          <p:cNvSpPr txBox="1">
            <a:spLocks noChangeArrowheads="1"/>
          </p:cNvSpPr>
          <p:nvPr/>
        </p:nvSpPr>
        <p:spPr bwMode="auto">
          <a:xfrm>
            <a:off x="684213" y="5622925"/>
            <a:ext cx="3317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-7</a:t>
            </a:r>
          </a:p>
        </p:txBody>
      </p:sp>
      <p:sp>
        <p:nvSpPr>
          <p:cNvPr id="70690" name="Text Box 63"/>
          <p:cNvSpPr txBox="1">
            <a:spLocks noChangeArrowheads="1"/>
          </p:cNvSpPr>
          <p:nvPr/>
        </p:nvSpPr>
        <p:spPr bwMode="auto">
          <a:xfrm>
            <a:off x="174625" y="4921250"/>
            <a:ext cx="742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/>
            <a:r>
              <a:rPr lang="en-US" altLang="en-US" sz="4400" b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7716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" y="228600"/>
            <a:ext cx="8244840" cy="1143000"/>
          </a:xfrm>
        </p:spPr>
        <p:txBody>
          <a:bodyPr/>
          <a:lstStyle/>
          <a:p>
            <a:r>
              <a:rPr lang="en-US" altLang="en-US" dirty="0" smtClean="0"/>
              <a:t>MIMO BC Capacity</a:t>
            </a:r>
            <a:endParaRPr lang="en-US" altLang="en-US" dirty="0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670685"/>
            <a:ext cx="7989888" cy="4464050"/>
          </a:xfrm>
        </p:spPr>
        <p:txBody>
          <a:bodyPr/>
          <a:lstStyle/>
          <a:p>
            <a:r>
              <a:rPr lang="en-US" altLang="en-US" sz="2800" dirty="0" smtClean="0"/>
              <a:t>Non-degraded broadcast channel</a:t>
            </a:r>
          </a:p>
          <a:p>
            <a:pPr lvl="1"/>
            <a:r>
              <a:rPr lang="en-US" altLang="en-US" dirty="0" smtClean="0"/>
              <a:t>Receivers not necessarily “better” or “worse” due to multiple transmit/receive antennas </a:t>
            </a:r>
          </a:p>
          <a:p>
            <a:pPr lvl="1"/>
            <a:r>
              <a:rPr lang="en-US" altLang="en-US" dirty="0" smtClean="0"/>
              <a:t>Capacity region for general case unknown </a:t>
            </a:r>
          </a:p>
          <a:p>
            <a:pPr lvl="1">
              <a:lnSpc>
                <a:spcPct val="40000"/>
              </a:lnSpc>
            </a:pPr>
            <a:endParaRPr lang="en-US" altLang="en-US" dirty="0" smtClean="0"/>
          </a:p>
          <a:p>
            <a:r>
              <a:rPr lang="en-US" altLang="en-US" sz="2800" dirty="0" smtClean="0"/>
              <a:t>Pioneering work by </a:t>
            </a:r>
            <a:r>
              <a:rPr lang="en-US" altLang="en-US" sz="2800" dirty="0" err="1" smtClean="0"/>
              <a:t>Caire</a:t>
            </a:r>
            <a:r>
              <a:rPr lang="en-US" altLang="en-US" sz="2800" dirty="0" smtClean="0"/>
              <a:t>/</a:t>
            </a:r>
            <a:r>
              <a:rPr lang="en-US" altLang="en-US" sz="2800" dirty="0" err="1" smtClean="0"/>
              <a:t>Shamai</a:t>
            </a:r>
            <a:r>
              <a:rPr lang="en-US" altLang="en-US" sz="2800" dirty="0" smtClean="0"/>
              <a:t> (Allerton’00): </a:t>
            </a:r>
          </a:p>
          <a:p>
            <a:pPr lvl="1"/>
            <a:r>
              <a:rPr lang="en-US" altLang="en-US" dirty="0" smtClean="0"/>
              <a:t>Two TX antennas/two RXs (1 antenna each)</a:t>
            </a:r>
          </a:p>
          <a:p>
            <a:pPr lvl="1"/>
            <a:r>
              <a:rPr lang="en-US" altLang="en-US" dirty="0" smtClean="0"/>
              <a:t>Dirty paper coding/lattice </a:t>
            </a:r>
            <a:r>
              <a:rPr lang="en-US" altLang="en-US" dirty="0" err="1" smtClean="0"/>
              <a:t>precoding</a:t>
            </a:r>
            <a:r>
              <a:rPr lang="en-US" altLang="en-US" dirty="0" smtClean="0">
                <a:solidFill>
                  <a:srgbClr val="FF0000"/>
                </a:solidFill>
              </a:rPr>
              <a:t> (achievable rate)</a:t>
            </a:r>
          </a:p>
          <a:p>
            <a:pPr lvl="2"/>
            <a:r>
              <a:rPr lang="en-US" altLang="en-US" dirty="0" smtClean="0">
                <a:solidFill>
                  <a:srgbClr val="0000CC"/>
                </a:solidFill>
              </a:rPr>
              <a:t>Computationally very complex</a:t>
            </a:r>
          </a:p>
          <a:p>
            <a:pPr lvl="1"/>
            <a:r>
              <a:rPr lang="en-US" altLang="en-US" dirty="0" smtClean="0"/>
              <a:t>MIMO version of the Sato upper bound</a:t>
            </a:r>
          </a:p>
          <a:p>
            <a:pPr lvl="1"/>
            <a:r>
              <a:rPr lang="en-US" altLang="en-US" dirty="0" smtClean="0"/>
              <a:t>Upper bound is achievable: capacity known!</a:t>
            </a:r>
          </a:p>
        </p:txBody>
      </p:sp>
    </p:spTree>
    <p:extLst>
      <p:ext uri="{BB962C8B-B14F-4D97-AF65-F5344CB8AC3E}">
        <p14:creationId xmlns:p14="http://schemas.microsoft.com/office/powerpoint/2010/main" val="104131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271463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Dirty-Paper Coding (DPC)</a:t>
            </a:r>
            <a:br>
              <a:rPr lang="en-US" altLang="en-US" smtClean="0"/>
            </a:br>
            <a:r>
              <a:rPr lang="en-US" altLang="en-US" smtClean="0"/>
              <a:t>for MIMO BC</a:t>
            </a:r>
          </a:p>
        </p:txBody>
      </p:sp>
      <p:sp>
        <p:nvSpPr>
          <p:cNvPr id="3277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46075" y="1524000"/>
            <a:ext cx="804068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Coding scheme: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Choose a codeword for user 1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Treat this codeword as interference to user 2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Pick signal for User 2 using “pre-coding”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Receiver 2 experiences no interference:</a:t>
            </a:r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Signal for Receiver 2 interferes with Receiver 1:</a:t>
            </a:r>
          </a:p>
          <a:p>
            <a:pPr>
              <a:lnSpc>
                <a:spcPct val="6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1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Encoding order can be switched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DPC optimization highly complex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1889125" y="3625850"/>
          <a:ext cx="39306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0" name="Equation" r:id="rId4" imgW="1714320" imgH="241200" progId="Equation.3">
                  <p:embed/>
                </p:oleObj>
              </mc:Choice>
              <mc:Fallback>
                <p:oleObj name="Equation" r:id="rId4" imgW="17143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125" y="3625850"/>
                        <a:ext cx="393065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825625" y="4697413"/>
          <a:ext cx="48799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1" name="Equation" r:id="rId6" imgW="2145960" imgH="507960" progId="Equation.3">
                  <p:embed/>
                </p:oleObj>
              </mc:Choice>
              <mc:Fallback>
                <p:oleObj name="Equation" r:id="rId6" imgW="21459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5" y="4697413"/>
                        <a:ext cx="487997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909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Does DPC achieve capacity?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778000"/>
            <a:ext cx="8520113" cy="4114800"/>
          </a:xfrm>
        </p:spPr>
        <p:txBody>
          <a:bodyPr/>
          <a:lstStyle/>
          <a:p>
            <a:r>
              <a:rPr lang="en-US" altLang="en-US" smtClean="0"/>
              <a:t>DPC yields MIMO BC achievable region.</a:t>
            </a:r>
          </a:p>
          <a:p>
            <a:pPr lvl="1"/>
            <a:r>
              <a:rPr lang="en-US" altLang="en-US" smtClean="0"/>
              <a:t>We call this the dirty-paper region</a:t>
            </a:r>
          </a:p>
          <a:p>
            <a:pPr lvl="1">
              <a:lnSpc>
                <a:spcPct val="30000"/>
              </a:lnSpc>
            </a:pPr>
            <a:endParaRPr lang="en-US" altLang="en-US" smtClean="0"/>
          </a:p>
          <a:p>
            <a:r>
              <a:rPr lang="en-US" altLang="en-US" smtClean="0"/>
              <a:t>Is this region </a:t>
            </a:r>
            <a:r>
              <a:rPr lang="en-US" altLang="en-US" smtClean="0">
                <a:solidFill>
                  <a:srgbClr val="FF0000"/>
                </a:solidFill>
              </a:rPr>
              <a:t>the </a:t>
            </a:r>
            <a:r>
              <a:rPr lang="en-US" altLang="en-US" smtClean="0"/>
              <a:t>capacity region?</a:t>
            </a:r>
          </a:p>
          <a:p>
            <a:pPr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We use duality, dirty paper coding, and Sato’s upper bound to address this question</a:t>
            </a:r>
          </a:p>
          <a:p>
            <a:pPr lvl="2">
              <a:lnSpc>
                <a:spcPct val="10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First we need MIMO MAC Capacity</a:t>
            </a:r>
          </a:p>
        </p:txBody>
      </p:sp>
    </p:spTree>
    <p:extLst>
      <p:ext uri="{BB962C8B-B14F-4D97-AF65-F5344CB8AC3E}">
        <p14:creationId xmlns:p14="http://schemas.microsoft.com/office/powerpoint/2010/main" val="3138761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271463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MIMO MAC Capacity</a:t>
            </a:r>
          </a:p>
        </p:txBody>
      </p:sp>
      <p:sp>
        <p:nvSpPr>
          <p:cNvPr id="3379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46075" y="1524000"/>
            <a:ext cx="804068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/>
              <a:t>MIMO MAC follows from MAC capacity formula</a:t>
            </a:r>
          </a:p>
          <a:p>
            <a:pPr>
              <a:lnSpc>
                <a:spcPct val="110000"/>
              </a:lnSpc>
            </a:pPr>
            <a:endParaRPr lang="en-US" altLang="en-US" sz="2800" dirty="0" smtClean="0"/>
          </a:p>
          <a:p>
            <a:pPr>
              <a:lnSpc>
                <a:spcPct val="110000"/>
              </a:lnSpc>
            </a:pPr>
            <a:endParaRPr lang="en-US" altLang="en-US" sz="2800" dirty="0" smtClean="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8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Basic idea same as single user case</a:t>
            </a:r>
          </a:p>
          <a:p>
            <a:pPr lvl="1"/>
            <a:r>
              <a:rPr lang="en-US" altLang="en-US" sz="2400" dirty="0" smtClean="0"/>
              <a:t>Pick some subset of users</a:t>
            </a:r>
          </a:p>
          <a:p>
            <a:pPr lvl="1"/>
            <a:r>
              <a:rPr lang="en-US" altLang="en-US" sz="2400" dirty="0" smtClean="0"/>
              <a:t>The sum of those user rates equals the capacity as if the users pooled their power</a:t>
            </a:r>
          </a:p>
          <a:p>
            <a:pPr lvl="2"/>
            <a:endParaRPr lang="en-US" altLang="en-US" sz="2000" dirty="0" smtClean="0"/>
          </a:p>
          <a:p>
            <a:pPr>
              <a:lnSpc>
                <a:spcPct val="80000"/>
              </a:lnSpc>
            </a:pPr>
            <a:r>
              <a:rPr lang="en-US" altLang="en-US" sz="2800" dirty="0" smtClean="0"/>
              <a:t>Power Allocation and Decoding Order</a:t>
            </a:r>
          </a:p>
          <a:p>
            <a:pPr lvl="1"/>
            <a:r>
              <a:rPr lang="en-US" altLang="en-US" sz="2400" dirty="0" smtClean="0"/>
              <a:t>Each user has its own power (no power </a:t>
            </a:r>
            <a:r>
              <a:rPr lang="en-US" altLang="en-US" sz="2400" dirty="0" err="1" smtClean="0"/>
              <a:t>alloc</a:t>
            </a:r>
            <a:r>
              <a:rPr lang="en-US" altLang="en-US" sz="2400" dirty="0" smtClean="0"/>
              <a:t>.)</a:t>
            </a:r>
          </a:p>
          <a:p>
            <a:pPr lvl="1"/>
            <a:r>
              <a:rPr lang="en-US" altLang="en-US" sz="2400" dirty="0" smtClean="0"/>
              <a:t>Decoding order depends on desired rate point</a:t>
            </a:r>
          </a:p>
          <a:p>
            <a:pPr lvl="1"/>
            <a:endParaRPr lang="en-US" altLang="en-US" sz="2400" dirty="0" smtClean="0"/>
          </a:p>
          <a:p>
            <a:pPr>
              <a:lnSpc>
                <a:spcPct val="110000"/>
              </a:lnSpc>
            </a:pPr>
            <a:endParaRPr lang="en-US" altLang="en-US" dirty="0" smtClean="0"/>
          </a:p>
          <a:p>
            <a:pPr>
              <a:lnSpc>
                <a:spcPct val="60000"/>
              </a:lnSpc>
            </a:pPr>
            <a:endParaRPr lang="en-US" altLang="en-US" dirty="0" smtClean="0"/>
          </a:p>
          <a:p>
            <a:pPr>
              <a:lnSpc>
                <a:spcPct val="110000"/>
              </a:lnSpc>
            </a:pPr>
            <a:endParaRPr lang="en-US" altLang="en-US" dirty="0" smtClean="0"/>
          </a:p>
          <a:p>
            <a:pPr>
              <a:lnSpc>
                <a:spcPct val="10000"/>
              </a:lnSpc>
            </a:pPr>
            <a:endParaRPr lang="en-US" altLang="en-US" dirty="0" smtClean="0"/>
          </a:p>
        </p:txBody>
      </p:sp>
      <p:graphicFrame>
        <p:nvGraphicFramePr>
          <p:cNvPr id="33794" name="Object 4"/>
          <p:cNvGraphicFramePr>
            <a:graphicFrameLocks noChangeAspect="1"/>
          </p:cNvGraphicFramePr>
          <p:nvPr/>
        </p:nvGraphicFramePr>
        <p:xfrm>
          <a:off x="263525" y="2193925"/>
          <a:ext cx="865505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4" name="Equation" r:id="rId4" imgW="4178160" imgH="482400" progId="Equation.3">
                  <p:embed/>
                </p:oleObj>
              </mc:Choice>
              <mc:Fallback>
                <p:oleObj name="Equation" r:id="rId4" imgW="4178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2193925"/>
                        <a:ext cx="8655050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2571750" y="3165475"/>
          <a:ext cx="2814638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5" name="Equation" r:id="rId6" imgW="1015920" imgH="215640" progId="Equation.3">
                  <p:embed/>
                </p:oleObj>
              </mc:Choice>
              <mc:Fallback>
                <p:oleObj name="Equation" r:id="rId6" imgW="10159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3165475"/>
                        <a:ext cx="2814638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8526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MAC with sum power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763713"/>
            <a:ext cx="8602662" cy="45942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MAC with sum power: </a:t>
            </a:r>
          </a:p>
          <a:p>
            <a:pPr lvl="1"/>
            <a:r>
              <a:rPr lang="en-US" altLang="en-US" smtClean="0"/>
              <a:t>Transmitters code independently</a:t>
            </a:r>
          </a:p>
          <a:p>
            <a:pPr lvl="1"/>
            <a:r>
              <a:rPr lang="en-US" altLang="en-US" smtClean="0"/>
              <a:t>Share power</a:t>
            </a:r>
          </a:p>
          <a:p>
            <a:pPr>
              <a:lnSpc>
                <a:spcPct val="100000"/>
              </a:lnSpc>
            </a:pPr>
            <a:endParaRPr lang="en-US" altLang="en-US" smtClean="0"/>
          </a:p>
          <a:p>
            <a:pPr>
              <a:lnSpc>
                <a:spcPct val="1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u="sng" smtClean="0">
                <a:solidFill>
                  <a:srgbClr val="FF0000"/>
                </a:solidFill>
              </a:rPr>
              <a:t>Theorem:</a:t>
            </a:r>
            <a:r>
              <a:rPr lang="en-US" altLang="en-US" smtClean="0"/>
              <a:t> Dirty-paper BC </a:t>
            </a:r>
            <a:r>
              <a:rPr lang="en-US" altLang="en-US" u="sng" smtClean="0"/>
              <a:t>region</a:t>
            </a:r>
            <a:r>
              <a:rPr lang="en-US" altLang="en-US" smtClean="0"/>
              <a:t> equals the dual sum-power MAC region</a:t>
            </a:r>
          </a:p>
        </p:txBody>
      </p:sp>
      <p:graphicFrame>
        <p:nvGraphicFramePr>
          <p:cNvPr id="34818" name="Object 4"/>
          <p:cNvGraphicFramePr>
            <a:graphicFrameLocks noChangeAspect="1"/>
          </p:cNvGraphicFramePr>
          <p:nvPr/>
        </p:nvGraphicFramePr>
        <p:xfrm>
          <a:off x="720725" y="3208338"/>
          <a:ext cx="5611813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8" name="Equation" r:id="rId3" imgW="1993680" imgH="368280" progId="Equation.3">
                  <p:embed/>
                </p:oleObj>
              </mc:Choice>
              <mc:Fallback>
                <p:oleObj name="Equation" r:id="rId3" imgW="19936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3208338"/>
                        <a:ext cx="5611813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5"/>
          <p:cNvGraphicFramePr>
            <a:graphicFrameLocks noChangeAspect="1"/>
          </p:cNvGraphicFramePr>
          <p:nvPr/>
        </p:nvGraphicFramePr>
        <p:xfrm>
          <a:off x="2862263" y="5616575"/>
          <a:ext cx="3756025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9" name="Equation" r:id="rId5" imgW="1244520" imgH="241200" progId="Equation.3">
                  <p:embed/>
                </p:oleObj>
              </mc:Choice>
              <mc:Fallback>
                <p:oleObj name="Equation" r:id="rId5" imgW="12445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5616575"/>
                        <a:ext cx="3756025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427288" y="5607050"/>
            <a:ext cx="4510087" cy="8350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34823" name="Group 7"/>
          <p:cNvGrpSpPr>
            <a:grpSpLocks/>
          </p:cNvGrpSpPr>
          <p:nvPr/>
        </p:nvGrpSpPr>
        <p:grpSpPr bwMode="auto">
          <a:xfrm>
            <a:off x="7485063" y="1676400"/>
            <a:ext cx="200025" cy="403225"/>
            <a:chOff x="846" y="3750"/>
            <a:chExt cx="165" cy="338"/>
          </a:xfrm>
        </p:grpSpPr>
        <p:sp>
          <p:nvSpPr>
            <p:cNvPr id="34841" name="AutoShape 8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42" name="Line 9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4824" name="Line 10"/>
          <p:cNvSpPr>
            <a:spLocks noChangeShapeType="1"/>
          </p:cNvSpPr>
          <p:nvPr/>
        </p:nvSpPr>
        <p:spPr bwMode="auto">
          <a:xfrm flipV="1">
            <a:off x="6859588" y="2117725"/>
            <a:ext cx="639762" cy="111918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5" name="Line 11"/>
          <p:cNvSpPr>
            <a:spLocks noChangeShapeType="1"/>
          </p:cNvSpPr>
          <p:nvPr/>
        </p:nvSpPr>
        <p:spPr bwMode="auto">
          <a:xfrm flipV="1">
            <a:off x="7335838" y="2146300"/>
            <a:ext cx="238125" cy="113347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6" name="Line 12"/>
          <p:cNvSpPr>
            <a:spLocks noChangeShapeType="1"/>
          </p:cNvSpPr>
          <p:nvPr/>
        </p:nvSpPr>
        <p:spPr bwMode="auto">
          <a:xfrm flipH="1" flipV="1">
            <a:off x="7642225" y="2130425"/>
            <a:ext cx="246063" cy="1135063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7" name="Line 13"/>
          <p:cNvSpPr>
            <a:spLocks noChangeShapeType="1"/>
          </p:cNvSpPr>
          <p:nvPr/>
        </p:nvSpPr>
        <p:spPr bwMode="auto">
          <a:xfrm flipH="1" flipV="1">
            <a:off x="7693025" y="2146300"/>
            <a:ext cx="579438" cy="11049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8" name="Rectangle 14"/>
          <p:cNvSpPr>
            <a:spLocks noChangeArrowheads="1"/>
          </p:cNvSpPr>
          <p:nvPr/>
        </p:nvSpPr>
        <p:spPr bwMode="auto">
          <a:xfrm>
            <a:off x="8216900" y="3290888"/>
            <a:ext cx="141288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29" name="Rectangle 15"/>
          <p:cNvSpPr>
            <a:spLocks noChangeArrowheads="1"/>
          </p:cNvSpPr>
          <p:nvPr/>
        </p:nvSpPr>
        <p:spPr bwMode="auto">
          <a:xfrm>
            <a:off x="7804150" y="3295650"/>
            <a:ext cx="141288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0" name="Rectangle 16"/>
          <p:cNvSpPr>
            <a:spLocks noChangeArrowheads="1"/>
          </p:cNvSpPr>
          <p:nvPr/>
        </p:nvSpPr>
        <p:spPr bwMode="auto">
          <a:xfrm>
            <a:off x="7270750" y="3295650"/>
            <a:ext cx="141288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1" name="Rectangle 17"/>
          <p:cNvSpPr>
            <a:spLocks noChangeArrowheads="1"/>
          </p:cNvSpPr>
          <p:nvPr/>
        </p:nvSpPr>
        <p:spPr bwMode="auto">
          <a:xfrm>
            <a:off x="6772275" y="3281363"/>
            <a:ext cx="142875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2" name="Oval 18"/>
          <p:cNvSpPr>
            <a:spLocks noChangeArrowheads="1"/>
          </p:cNvSpPr>
          <p:nvPr/>
        </p:nvSpPr>
        <p:spPr bwMode="auto">
          <a:xfrm>
            <a:off x="6597650" y="3165475"/>
            <a:ext cx="2095500" cy="40481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3" name="Text Box 19"/>
          <p:cNvSpPr txBox="1">
            <a:spLocks noChangeArrowheads="1"/>
          </p:cNvSpPr>
          <p:nvPr/>
        </p:nvSpPr>
        <p:spPr bwMode="auto">
          <a:xfrm>
            <a:off x="8240713" y="2720975"/>
            <a:ext cx="401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 i="1">
                <a:solidFill>
                  <a:srgbClr val="000000"/>
                </a:solidFill>
                <a:latin typeface="Times New Roman" pitchFamily="18" charset="0"/>
              </a:rPr>
              <a:t>P</a:t>
            </a:r>
          </a:p>
        </p:txBody>
      </p:sp>
      <p:grpSp>
        <p:nvGrpSpPr>
          <p:cNvPr id="34834" name="Group 20"/>
          <p:cNvGrpSpPr>
            <a:grpSpLocks/>
          </p:cNvGrpSpPr>
          <p:nvPr/>
        </p:nvGrpSpPr>
        <p:grpSpPr bwMode="auto">
          <a:xfrm>
            <a:off x="7667625" y="1639888"/>
            <a:ext cx="200025" cy="403225"/>
            <a:chOff x="846" y="3750"/>
            <a:chExt cx="165" cy="338"/>
          </a:xfrm>
        </p:grpSpPr>
        <p:sp>
          <p:nvSpPr>
            <p:cNvPr id="34839" name="AutoShape 21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40" name="Line 22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4835" name="Group 23"/>
          <p:cNvGrpSpPr>
            <a:grpSpLocks/>
          </p:cNvGrpSpPr>
          <p:nvPr/>
        </p:nvGrpSpPr>
        <p:grpSpPr bwMode="auto">
          <a:xfrm>
            <a:off x="7296150" y="1647825"/>
            <a:ext cx="200025" cy="403225"/>
            <a:chOff x="846" y="3750"/>
            <a:chExt cx="165" cy="338"/>
          </a:xfrm>
        </p:grpSpPr>
        <p:sp>
          <p:nvSpPr>
            <p:cNvPr id="34837" name="AutoShape 24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38" name="Line 25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4836" name="Rectangle 26"/>
          <p:cNvSpPr>
            <a:spLocks noChangeArrowheads="1"/>
          </p:cNvSpPr>
          <p:nvPr/>
        </p:nvSpPr>
        <p:spPr bwMode="auto">
          <a:xfrm>
            <a:off x="7373938" y="1989138"/>
            <a:ext cx="477837" cy="889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057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Transformations: MAC to BC</a:t>
            </a:r>
            <a:endParaRPr lang="en-US" altLang="en-US" smtClean="0">
              <a:solidFill>
                <a:srgbClr val="FF0000"/>
              </a:solidFill>
            </a:endParaRP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601788"/>
            <a:ext cx="84963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Show any rate achievable in sum-power MAC also achievable with DPC for BC: </a:t>
            </a:r>
          </a:p>
          <a:p>
            <a:pPr lvl="1">
              <a:lnSpc>
                <a:spcPct val="100000"/>
              </a:lnSpc>
            </a:pPr>
            <a:endParaRPr lang="en-US" altLang="en-US" sz="2000" dirty="0" smtClean="0"/>
          </a:p>
          <a:p>
            <a:pPr lvl="1">
              <a:lnSpc>
                <a:spcPct val="100000"/>
              </a:lnSpc>
            </a:pPr>
            <a:endParaRPr lang="en-US" altLang="en-US" sz="2000" dirty="0" smtClean="0"/>
          </a:p>
          <a:p>
            <a:pPr lvl="1">
              <a:lnSpc>
                <a:spcPct val="120000"/>
              </a:lnSpc>
            </a:pPr>
            <a:endParaRPr lang="en-US" altLang="en-US" sz="2000" dirty="0" smtClean="0"/>
          </a:p>
          <a:p>
            <a:pPr lvl="1">
              <a:lnSpc>
                <a:spcPct val="100000"/>
              </a:lnSpc>
            </a:pPr>
            <a:r>
              <a:rPr lang="en-US" altLang="en-US" sz="2000" dirty="0" smtClean="0"/>
              <a:t>A sum-power MAC strategy for point (R</a:t>
            </a:r>
            <a:r>
              <a:rPr lang="en-US" altLang="en-US" sz="2000" baseline="-25000" dirty="0" smtClean="0"/>
              <a:t>1</a:t>
            </a:r>
            <a:r>
              <a:rPr lang="en-US" altLang="en-US" sz="2000" dirty="0" smtClean="0"/>
              <a:t>,…R</a:t>
            </a:r>
            <a:r>
              <a:rPr lang="en-US" altLang="en-US" sz="2000" baseline="-25000" dirty="0" smtClean="0"/>
              <a:t>N</a:t>
            </a:r>
            <a:r>
              <a:rPr lang="en-US" altLang="en-US" sz="2000" dirty="0" smtClean="0"/>
              <a:t>) has a given input covariance matrix and encoding order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 smtClean="0"/>
              <a:t>We find the corresponding PSD covariance matrix and encoding order to achieve (R</a:t>
            </a:r>
            <a:r>
              <a:rPr lang="en-US" altLang="en-US" sz="2000" baseline="-25000" dirty="0" smtClean="0"/>
              <a:t>1</a:t>
            </a:r>
            <a:r>
              <a:rPr lang="en-US" altLang="en-US" sz="2000" dirty="0" smtClean="0"/>
              <a:t>,…,R</a:t>
            </a:r>
            <a:r>
              <a:rPr lang="en-US" altLang="en-US" sz="2000" baseline="-25000" dirty="0" smtClean="0"/>
              <a:t>N</a:t>
            </a:r>
            <a:r>
              <a:rPr lang="en-US" altLang="en-US" sz="2000" dirty="0" smtClean="0"/>
              <a:t>) with DPC on BC </a:t>
            </a:r>
          </a:p>
          <a:p>
            <a:pPr lvl="2">
              <a:lnSpc>
                <a:spcPct val="100000"/>
              </a:lnSpc>
            </a:pPr>
            <a:r>
              <a:rPr lang="en-US" altLang="en-US" dirty="0" smtClean="0">
                <a:solidFill>
                  <a:srgbClr val="0000CC"/>
                </a:solidFill>
              </a:rPr>
              <a:t>The rank-preserving transform “flips the effective channel” and reverses the order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>
                <a:solidFill>
                  <a:srgbClr val="0000CC"/>
                </a:solidFill>
              </a:rPr>
              <a:t>Side result: </a:t>
            </a:r>
            <a:r>
              <a:rPr lang="en-US" altLang="en-US" dirty="0" err="1" smtClean="0">
                <a:solidFill>
                  <a:srgbClr val="0000CC"/>
                </a:solidFill>
              </a:rPr>
              <a:t>beamforming</a:t>
            </a:r>
            <a:r>
              <a:rPr lang="en-US" altLang="en-US" dirty="0" smtClean="0">
                <a:solidFill>
                  <a:srgbClr val="0000CC"/>
                </a:solidFill>
              </a:rPr>
              <a:t> is optimal for BC with 1 Rx antenna at each mobile</a:t>
            </a:r>
          </a:p>
        </p:txBody>
      </p:sp>
      <p:graphicFrame>
        <p:nvGraphicFramePr>
          <p:cNvPr id="35842" name="Object 4"/>
          <p:cNvGraphicFramePr>
            <a:graphicFrameLocks noChangeAspect="1"/>
          </p:cNvGraphicFramePr>
          <p:nvPr/>
        </p:nvGraphicFramePr>
        <p:xfrm>
          <a:off x="1473200" y="2636838"/>
          <a:ext cx="35067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4" name="Equation" r:id="rId4" imgW="1269720" imgH="241200" progId="Equation.3">
                  <p:embed/>
                </p:oleObj>
              </mc:Choice>
              <mc:Fallback>
                <p:oleObj name="Equation" r:id="rId4" imgW="1269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2636838"/>
                        <a:ext cx="350678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5776913" y="2409825"/>
            <a:ext cx="0" cy="696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5762625" y="3090863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7" name="Arc 7"/>
          <p:cNvSpPr>
            <a:spLocks/>
          </p:cNvSpPr>
          <p:nvPr/>
        </p:nvSpPr>
        <p:spPr bwMode="auto">
          <a:xfrm>
            <a:off x="5762625" y="2566988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7396163" y="2401888"/>
            <a:ext cx="0" cy="696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7381875" y="3082925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Arc 10"/>
          <p:cNvSpPr>
            <a:spLocks/>
          </p:cNvSpPr>
          <p:nvPr/>
        </p:nvSpPr>
        <p:spPr bwMode="auto">
          <a:xfrm>
            <a:off x="7410450" y="2635250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5807075" y="2316163"/>
            <a:ext cx="839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DPC BC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7607300" y="2365375"/>
            <a:ext cx="969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Sum MAC</a:t>
            </a:r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6357938" y="2771775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7947025" y="2778125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55" name="Freeform 15"/>
          <p:cNvSpPr>
            <a:spLocks/>
          </p:cNvSpPr>
          <p:nvPr/>
        </p:nvSpPr>
        <p:spPr bwMode="auto">
          <a:xfrm>
            <a:off x="6488113" y="2527300"/>
            <a:ext cx="1465262" cy="201613"/>
          </a:xfrm>
          <a:custGeom>
            <a:avLst/>
            <a:gdLst>
              <a:gd name="T0" fmla="*/ 0 w 923"/>
              <a:gd name="T1" fmla="*/ 2147483647 h 127"/>
              <a:gd name="T2" fmla="*/ 2147483647 w 923"/>
              <a:gd name="T3" fmla="*/ 2147483647 h 127"/>
              <a:gd name="T4" fmla="*/ 2147483647 w 923"/>
              <a:gd name="T5" fmla="*/ 2147483647 h 127"/>
              <a:gd name="T6" fmla="*/ 2147483647 w 923"/>
              <a:gd name="T7" fmla="*/ 2147483647 h 127"/>
              <a:gd name="T8" fmla="*/ 2147483647 w 923"/>
              <a:gd name="T9" fmla="*/ 2147483647 h 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3"/>
              <a:gd name="T16" fmla="*/ 0 h 127"/>
              <a:gd name="T17" fmla="*/ 923 w 923"/>
              <a:gd name="T18" fmla="*/ 127 h 1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3" h="127">
                <a:moveTo>
                  <a:pt x="0" y="127"/>
                </a:moveTo>
                <a:cubicBezTo>
                  <a:pt x="23" y="109"/>
                  <a:pt x="76" y="38"/>
                  <a:pt x="146" y="19"/>
                </a:cubicBezTo>
                <a:cubicBezTo>
                  <a:pt x="216" y="0"/>
                  <a:pt x="322" y="5"/>
                  <a:pt x="421" y="13"/>
                </a:cubicBezTo>
                <a:cubicBezTo>
                  <a:pt x="520" y="21"/>
                  <a:pt x="658" y="50"/>
                  <a:pt x="741" y="69"/>
                </a:cubicBezTo>
                <a:cubicBezTo>
                  <a:pt x="824" y="88"/>
                  <a:pt x="885" y="115"/>
                  <a:pt x="923" y="127"/>
                </a:cubicBezTo>
              </a:path>
            </a:pathLst>
          </a:custGeom>
          <a:noFill/>
          <a:ln w="28575" cap="flat" cmpd="sng">
            <a:solidFill>
              <a:srgbClr val="00CC00"/>
            </a:solidFill>
            <a:prstDash val="solid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1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Transformations: BC to MAC</a:t>
            </a:r>
            <a:endParaRPr lang="en-US" altLang="en-US" smtClean="0">
              <a:solidFill>
                <a:srgbClr val="FF0000"/>
              </a:solidFill>
            </a:endParaRP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075" y="1717675"/>
            <a:ext cx="8612188" cy="4884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Show any rate achievable with DPC in BC also achievable in sum-power MAC: </a:t>
            </a:r>
          </a:p>
          <a:p>
            <a:pPr lvl="1">
              <a:lnSpc>
                <a:spcPct val="140000"/>
              </a:lnSpc>
            </a:pPr>
            <a:endParaRPr lang="en-US" altLang="en-US" sz="2800" smtClean="0"/>
          </a:p>
          <a:p>
            <a:pPr lvl="1"/>
            <a:endParaRPr lang="en-US" altLang="en-US" smtClean="0"/>
          </a:p>
          <a:p>
            <a:pPr lvl="1">
              <a:lnSpc>
                <a:spcPct val="0"/>
              </a:lnSpc>
            </a:pPr>
            <a:endParaRPr lang="en-US" altLang="en-US" smtClean="0"/>
          </a:p>
          <a:p>
            <a:pPr lvl="1">
              <a:lnSpc>
                <a:spcPct val="100000"/>
              </a:lnSpc>
            </a:pPr>
            <a:r>
              <a:rPr lang="en-US" altLang="en-US" smtClean="0">
                <a:sym typeface="Symbol" pitchFamily="18" charset="2"/>
              </a:rPr>
              <a:t>We find transformation between optimal DPC strategy and optimal sum-power MAC strategy</a:t>
            </a:r>
          </a:p>
          <a:p>
            <a:pPr lvl="2">
              <a:lnSpc>
                <a:spcPct val="100000"/>
              </a:lnSpc>
            </a:pPr>
            <a:r>
              <a:rPr lang="en-US" altLang="en-US" smtClean="0">
                <a:sym typeface="Symbol" pitchFamily="18" charset="2"/>
              </a:rPr>
              <a:t> </a:t>
            </a:r>
            <a:r>
              <a:rPr lang="en-US" altLang="en-US" sz="2400" smtClean="0">
                <a:solidFill>
                  <a:srgbClr val="0000CC"/>
                </a:solidFill>
                <a:sym typeface="Symbol" pitchFamily="18" charset="2"/>
              </a:rPr>
              <a:t>“Flip the effective channel” and reverse order</a:t>
            </a:r>
            <a:endParaRPr lang="en-US" altLang="en-US" smtClean="0">
              <a:solidFill>
                <a:srgbClr val="0000CC"/>
              </a:solidFill>
            </a:endParaRPr>
          </a:p>
          <a:p>
            <a:pPr lvl="1">
              <a:lnSpc>
                <a:spcPct val="20000"/>
              </a:lnSpc>
              <a:buFont typeface="Wingdings" pitchFamily="2" charset="2"/>
              <a:buNone/>
            </a:pPr>
            <a:endParaRPr lang="en-US" altLang="en-US" sz="2000" smtClean="0"/>
          </a:p>
        </p:txBody>
      </p:sp>
      <p:graphicFrame>
        <p:nvGraphicFramePr>
          <p:cNvPr id="36866" name="Object 4"/>
          <p:cNvGraphicFramePr>
            <a:graphicFrameLocks noChangeAspect="1"/>
          </p:cNvGraphicFramePr>
          <p:nvPr/>
        </p:nvGraphicFramePr>
        <p:xfrm>
          <a:off x="876300" y="3043238"/>
          <a:ext cx="35067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8" name="Equation" r:id="rId4" imgW="1269720" imgH="241200" progId="Equation.3">
                  <p:embed/>
                </p:oleObj>
              </mc:Choice>
              <mc:Fallback>
                <p:oleObj name="Equation" r:id="rId4" imgW="1269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3043238"/>
                        <a:ext cx="350678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4964113" y="2974975"/>
            <a:ext cx="0" cy="696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4949825" y="3656013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Arc 7"/>
          <p:cNvSpPr>
            <a:spLocks/>
          </p:cNvSpPr>
          <p:nvPr/>
        </p:nvSpPr>
        <p:spPr bwMode="auto">
          <a:xfrm>
            <a:off x="4933950" y="3060700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6583363" y="2967038"/>
            <a:ext cx="0" cy="696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6569075" y="3648075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Arc 10"/>
          <p:cNvSpPr>
            <a:spLocks/>
          </p:cNvSpPr>
          <p:nvPr/>
        </p:nvSpPr>
        <p:spPr bwMode="auto">
          <a:xfrm>
            <a:off x="6553200" y="3055938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5024438" y="2836863"/>
            <a:ext cx="8397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DPC BC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6823075" y="2886075"/>
            <a:ext cx="969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Sum MAC</a:t>
            </a: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559425" y="3308350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>
            <a:off x="7162800" y="3300413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9" name="Freeform 15"/>
          <p:cNvSpPr>
            <a:spLocks/>
          </p:cNvSpPr>
          <p:nvPr/>
        </p:nvSpPr>
        <p:spPr bwMode="auto">
          <a:xfrm>
            <a:off x="5675313" y="3100388"/>
            <a:ext cx="1436687" cy="266700"/>
          </a:xfrm>
          <a:custGeom>
            <a:avLst/>
            <a:gdLst>
              <a:gd name="T0" fmla="*/ 0 w 905"/>
              <a:gd name="T1" fmla="*/ 2147483647 h 168"/>
              <a:gd name="T2" fmla="*/ 2147483647 w 905"/>
              <a:gd name="T3" fmla="*/ 2147483647 h 168"/>
              <a:gd name="T4" fmla="*/ 2147483647 w 905"/>
              <a:gd name="T5" fmla="*/ 2147483647 h 168"/>
              <a:gd name="T6" fmla="*/ 2147483647 w 905"/>
              <a:gd name="T7" fmla="*/ 2147483647 h 168"/>
              <a:gd name="T8" fmla="*/ 2147483647 w 905"/>
              <a:gd name="T9" fmla="*/ 2147483647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5"/>
              <a:gd name="T16" fmla="*/ 0 h 168"/>
              <a:gd name="T17" fmla="*/ 905 w 905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5" h="168">
                <a:moveTo>
                  <a:pt x="0" y="104"/>
                </a:moveTo>
                <a:cubicBezTo>
                  <a:pt x="38" y="70"/>
                  <a:pt x="76" y="36"/>
                  <a:pt x="146" y="21"/>
                </a:cubicBezTo>
                <a:cubicBezTo>
                  <a:pt x="216" y="6"/>
                  <a:pt x="322" y="0"/>
                  <a:pt x="421" y="12"/>
                </a:cubicBezTo>
                <a:cubicBezTo>
                  <a:pt x="520" y="24"/>
                  <a:pt x="660" y="68"/>
                  <a:pt x="741" y="94"/>
                </a:cubicBezTo>
                <a:cubicBezTo>
                  <a:pt x="822" y="120"/>
                  <a:pt x="863" y="144"/>
                  <a:pt x="905" y="168"/>
                </a:cubicBezTo>
              </a:path>
            </a:pathLst>
          </a:custGeom>
          <a:noFill/>
          <a:ln w="28575" cap="flat" cmpd="sng">
            <a:solidFill>
              <a:srgbClr val="00CC00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6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290513" y="228600"/>
            <a:ext cx="8515350" cy="1143000"/>
          </a:xfrm>
        </p:spPr>
        <p:txBody>
          <a:bodyPr/>
          <a:lstStyle/>
          <a:p>
            <a:r>
              <a:rPr lang="en-US" altLang="en-US" sz="4400" smtClean="0"/>
              <a:t>Computing the Capacity Region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138" y="2844800"/>
            <a:ext cx="8255000" cy="4013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Hard to compute DPC region </a:t>
            </a:r>
            <a:r>
              <a:rPr lang="en-US" altLang="en-US" sz="2000" smtClean="0"/>
              <a:t>(Caire/Shamai’00)</a:t>
            </a:r>
          </a:p>
          <a:p>
            <a:pPr>
              <a:lnSpc>
                <a:spcPct val="1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“Easy” to compute the MIMO MAC capacity region</a:t>
            </a:r>
            <a:endParaRPr lang="en-US" altLang="en-US" sz="2400" smtClean="0"/>
          </a:p>
          <a:p>
            <a:pPr lvl="1">
              <a:lnSpc>
                <a:spcPct val="90000"/>
              </a:lnSpc>
            </a:pPr>
            <a:r>
              <a:rPr lang="en-US" altLang="en-US" smtClean="0"/>
              <a:t>Obtain DPC region by solving for sum-power MAC and applying the theorem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Fast iterative algorithms have been developed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Greatly simplifies calculation of the DPC region and the associated transmit strategy</a:t>
            </a:r>
          </a:p>
          <a:p>
            <a:pPr lvl="1"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endParaRPr lang="en-US" altLang="en-US" sz="2000" smtClean="0"/>
          </a:p>
          <a:p>
            <a:endParaRPr lang="en-US" altLang="en-US" sz="2000" smtClean="0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2079625" y="1803400"/>
            <a:ext cx="4510088" cy="8350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7890" name="Object 5"/>
          <p:cNvGraphicFramePr>
            <a:graphicFrameLocks noChangeAspect="1"/>
          </p:cNvGraphicFramePr>
          <p:nvPr/>
        </p:nvGraphicFramePr>
        <p:xfrm>
          <a:off x="2457450" y="1871663"/>
          <a:ext cx="3756025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2" name="Equation" r:id="rId3" imgW="1244520" imgH="241200" progId="Equation.3">
                  <p:embed/>
                </p:oleObj>
              </mc:Choice>
              <mc:Fallback>
                <p:oleObj name="Equation" r:id="rId3" imgW="12445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1871663"/>
                        <a:ext cx="3756025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9795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2" name="Rectangle 2"/>
          <p:cNvSpPr>
            <a:spLocks noChangeArrowheads="1"/>
          </p:cNvSpPr>
          <p:nvPr/>
        </p:nvSpPr>
        <p:spPr bwMode="auto">
          <a:xfrm>
            <a:off x="604838" y="1752600"/>
            <a:ext cx="7696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en-US" sz="2800">
                <a:solidFill>
                  <a:srgbClr val="0000CC"/>
                </a:solidFill>
                <a:sym typeface="Symbol" pitchFamily="18" charset="2"/>
              </a:rPr>
              <a:t> </a:t>
            </a:r>
            <a:r>
              <a:rPr lang="en-US" altLang="en-US" sz="2800">
                <a:solidFill>
                  <a:srgbClr val="0000CC"/>
                </a:solidFill>
              </a:rPr>
              <a:t>Based on receiver cooperation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lnSpc>
                <a:spcPct val="14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en-US" sz="2800">
                <a:solidFill>
                  <a:srgbClr val="0000CC"/>
                </a:solidFill>
                <a:sym typeface="Symbol" pitchFamily="18" charset="2"/>
              </a:rPr>
              <a:t> </a:t>
            </a:r>
            <a:r>
              <a:rPr lang="en-US" altLang="en-US" sz="2800">
                <a:solidFill>
                  <a:srgbClr val="0000CC"/>
                </a:solidFill>
              </a:rPr>
              <a:t>BC sum rate capacity </a:t>
            </a:r>
            <a:r>
              <a:rPr lang="en-US" altLang="en-US" sz="2800">
                <a:solidFill>
                  <a:srgbClr val="0000CC"/>
                </a:solidFill>
                <a:sym typeface="Symbol" pitchFamily="18" charset="2"/>
              </a:rPr>
              <a:t> </a:t>
            </a:r>
            <a:r>
              <a:rPr lang="en-US" altLang="en-US" sz="2800">
                <a:solidFill>
                  <a:srgbClr val="0000CC"/>
                </a:solidFill>
              </a:rPr>
              <a:t>Cooperative capacity</a:t>
            </a:r>
          </a:p>
        </p:txBody>
      </p:sp>
      <p:sp>
        <p:nvSpPr>
          <p:cNvPr id="38923" name="Rectangle 3" descr="Large confetti"/>
          <p:cNvSpPr>
            <a:spLocks noChangeArrowheads="1"/>
          </p:cNvSpPr>
          <p:nvPr/>
        </p:nvSpPr>
        <p:spPr bwMode="auto">
          <a:xfrm>
            <a:off x="646113" y="247650"/>
            <a:ext cx="77882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4400">
                <a:solidFill>
                  <a:srgbClr val="0000CC"/>
                </a:solidFill>
              </a:rPr>
              <a:t>Sato Upper Bound on the 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en-US" sz="4400">
                <a:solidFill>
                  <a:srgbClr val="0000CC"/>
                </a:solidFill>
              </a:rPr>
              <a:t>BC Capacity Region</a:t>
            </a:r>
          </a:p>
        </p:txBody>
      </p:sp>
      <p:sp>
        <p:nvSpPr>
          <p:cNvPr id="38924" name="Oval 4"/>
          <p:cNvSpPr>
            <a:spLocks noChangeArrowheads="1"/>
          </p:cNvSpPr>
          <p:nvPr/>
        </p:nvSpPr>
        <p:spPr bwMode="auto">
          <a:xfrm>
            <a:off x="3613150" y="2806700"/>
            <a:ext cx="381000" cy="381000"/>
          </a:xfrm>
          <a:prstGeom prst="ellips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38925" name="Oval 5"/>
          <p:cNvSpPr>
            <a:spLocks noChangeArrowheads="1"/>
          </p:cNvSpPr>
          <p:nvPr/>
        </p:nvSpPr>
        <p:spPr bwMode="auto">
          <a:xfrm>
            <a:off x="3613150" y="4254500"/>
            <a:ext cx="381000" cy="381000"/>
          </a:xfrm>
          <a:prstGeom prst="ellips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38926" name="Line 6"/>
          <p:cNvSpPr>
            <a:spLocks noChangeShapeType="1"/>
          </p:cNvSpPr>
          <p:nvPr/>
        </p:nvSpPr>
        <p:spPr bwMode="auto">
          <a:xfrm flipV="1">
            <a:off x="1174750" y="2959100"/>
            <a:ext cx="2438400" cy="7620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7" name="Line 7"/>
          <p:cNvSpPr>
            <a:spLocks noChangeShapeType="1"/>
          </p:cNvSpPr>
          <p:nvPr/>
        </p:nvSpPr>
        <p:spPr bwMode="auto">
          <a:xfrm>
            <a:off x="1174750" y="3721100"/>
            <a:ext cx="2438400" cy="7620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8914" name="Object 8"/>
          <p:cNvGraphicFramePr>
            <a:graphicFrameLocks noChangeAspect="1"/>
          </p:cNvGraphicFramePr>
          <p:nvPr/>
        </p:nvGraphicFramePr>
        <p:xfrm>
          <a:off x="2201863" y="2882900"/>
          <a:ext cx="3968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2" name="Equation" r:id="rId4" imgW="203040" imgH="215640" progId="Equation.3">
                  <p:embed/>
                </p:oleObj>
              </mc:Choice>
              <mc:Fallback>
                <p:oleObj name="Equation" r:id="rId4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2882900"/>
                        <a:ext cx="3968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9"/>
          <p:cNvGraphicFramePr>
            <a:graphicFrameLocks noChangeAspect="1"/>
          </p:cNvGraphicFramePr>
          <p:nvPr/>
        </p:nvGraphicFramePr>
        <p:xfrm>
          <a:off x="2201863" y="3721100"/>
          <a:ext cx="4222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3" name="Equation" r:id="rId6" imgW="215640" imgH="215640" progId="Equation.3">
                  <p:embed/>
                </p:oleObj>
              </mc:Choice>
              <mc:Fallback>
                <p:oleObj name="Equation" r:id="rId6" imgW="215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3721100"/>
                        <a:ext cx="4222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8" name="Line 10"/>
          <p:cNvSpPr>
            <a:spLocks noChangeShapeType="1"/>
          </p:cNvSpPr>
          <p:nvPr/>
        </p:nvSpPr>
        <p:spPr bwMode="auto">
          <a:xfrm>
            <a:off x="3994150" y="2959100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9" name="Line 11"/>
          <p:cNvSpPr>
            <a:spLocks noChangeShapeType="1"/>
          </p:cNvSpPr>
          <p:nvPr/>
        </p:nvSpPr>
        <p:spPr bwMode="auto">
          <a:xfrm>
            <a:off x="3994150" y="448310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0" name="Line 12"/>
          <p:cNvSpPr>
            <a:spLocks noChangeShapeType="1"/>
          </p:cNvSpPr>
          <p:nvPr/>
        </p:nvSpPr>
        <p:spPr bwMode="auto">
          <a:xfrm>
            <a:off x="3841750" y="402590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1" name="Line 13"/>
          <p:cNvSpPr>
            <a:spLocks noChangeShapeType="1"/>
          </p:cNvSpPr>
          <p:nvPr/>
        </p:nvSpPr>
        <p:spPr bwMode="auto">
          <a:xfrm>
            <a:off x="3841750" y="257810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8916" name="Object 14"/>
          <p:cNvGraphicFramePr>
            <a:graphicFrameLocks noChangeAspect="1"/>
          </p:cNvGraphicFramePr>
          <p:nvPr/>
        </p:nvGraphicFramePr>
        <p:xfrm>
          <a:off x="3689350" y="2197100"/>
          <a:ext cx="3222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4" name="Equation" r:id="rId8" imgW="164880" imgH="215640" progId="Equation.3">
                  <p:embed/>
                </p:oleObj>
              </mc:Choice>
              <mc:Fallback>
                <p:oleObj name="Equation" r:id="rId8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2197100"/>
                        <a:ext cx="32226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7" name="Object 15"/>
          <p:cNvGraphicFramePr>
            <a:graphicFrameLocks noChangeAspect="1"/>
          </p:cNvGraphicFramePr>
          <p:nvPr/>
        </p:nvGraphicFramePr>
        <p:xfrm>
          <a:off x="3676650" y="3644900"/>
          <a:ext cx="3476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5" name="Equation" r:id="rId10" imgW="177480" imgH="215640" progId="Equation.3">
                  <p:embed/>
                </p:oleObj>
              </mc:Choice>
              <mc:Fallback>
                <p:oleObj name="Equation" r:id="rId10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3644900"/>
                        <a:ext cx="34766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Object 16"/>
          <p:cNvGraphicFramePr>
            <a:graphicFrameLocks noChangeAspect="1"/>
          </p:cNvGraphicFramePr>
          <p:nvPr/>
        </p:nvGraphicFramePr>
        <p:xfrm>
          <a:off x="4792663" y="2730500"/>
          <a:ext cx="32226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6" name="Equation" r:id="rId12" imgW="164880" imgH="215640" progId="Equation.3">
                  <p:embed/>
                </p:oleObj>
              </mc:Choice>
              <mc:Fallback>
                <p:oleObj name="Equation" r:id="rId12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2663" y="2730500"/>
                        <a:ext cx="322262" cy="4222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9" name="Object 17"/>
          <p:cNvGraphicFramePr>
            <a:graphicFrameLocks noChangeAspect="1"/>
          </p:cNvGraphicFramePr>
          <p:nvPr/>
        </p:nvGraphicFramePr>
        <p:xfrm>
          <a:off x="4743450" y="4254500"/>
          <a:ext cx="3476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7" name="Equation" r:id="rId14" imgW="177480" imgH="215640" progId="Equation.3">
                  <p:embed/>
                </p:oleObj>
              </mc:Choice>
              <mc:Fallback>
                <p:oleObj name="Equation" r:id="rId14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0" y="4254500"/>
                        <a:ext cx="347663" cy="4222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2" name="Oval 18"/>
          <p:cNvSpPr>
            <a:spLocks noChangeArrowheads="1"/>
          </p:cNvSpPr>
          <p:nvPr/>
        </p:nvSpPr>
        <p:spPr bwMode="auto">
          <a:xfrm>
            <a:off x="4375150" y="2425700"/>
            <a:ext cx="990600" cy="2438400"/>
          </a:xfrm>
          <a:prstGeom prst="ellips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8920" name="Object 19"/>
          <p:cNvGraphicFramePr>
            <a:graphicFrameLocks noChangeAspect="1"/>
          </p:cNvGraphicFramePr>
          <p:nvPr/>
        </p:nvGraphicFramePr>
        <p:xfrm>
          <a:off x="830263" y="3568700"/>
          <a:ext cx="247650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8" name="Equation" r:id="rId16" imgW="126720" imgH="126720" progId="Equation.3">
                  <p:embed/>
                </p:oleObj>
              </mc:Choice>
              <mc:Fallback>
                <p:oleObj name="Equation" r:id="rId16" imgW="12672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568700"/>
                        <a:ext cx="247650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20"/>
          <p:cNvGraphicFramePr>
            <a:graphicFrameLocks noChangeAspect="1"/>
          </p:cNvGraphicFramePr>
          <p:nvPr/>
        </p:nvGraphicFramePr>
        <p:xfrm>
          <a:off x="1905000" y="5638800"/>
          <a:ext cx="5711825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9" name="Equation" r:id="rId18" imgW="2438280" imgH="457200" progId="Equation.3">
                  <p:embed/>
                </p:oleObj>
              </mc:Choice>
              <mc:Fallback>
                <p:oleObj name="Equation" r:id="rId18" imgW="24382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638800"/>
                        <a:ext cx="5711825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5942013" y="2955925"/>
            <a:ext cx="1976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0000CC"/>
                </a:solidFill>
                <a:latin typeface="Tahoma" pitchFamily="34" charset="0"/>
              </a:rPr>
              <a:t>Joint receiver</a:t>
            </a:r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 flipH="1">
            <a:off x="5429250" y="3213100"/>
            <a:ext cx="515938" cy="244475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324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283575" cy="1143000"/>
          </a:xfrm>
        </p:spPr>
        <p:txBody>
          <a:bodyPr/>
          <a:lstStyle/>
          <a:p>
            <a:r>
              <a:rPr lang="en-US" altLang="en-US" smtClean="0"/>
              <a:t>The Sato Bound for MIMO BC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703388"/>
            <a:ext cx="8380413" cy="37655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Introduce noise correlation between receivers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BC capacity region unaffected</a:t>
            </a:r>
          </a:p>
          <a:p>
            <a:pPr lvl="1">
              <a:lnSpc>
                <a:spcPct val="50000"/>
              </a:lnSpc>
            </a:pPr>
            <a:r>
              <a:rPr lang="en-US" altLang="en-US" sz="2000" smtClean="0"/>
              <a:t>Only depends on noise marginals</a:t>
            </a:r>
          </a:p>
          <a:p>
            <a:pPr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Tight Bound (Caire/Shamai’00)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Cooperative capacity with </a:t>
            </a:r>
            <a:r>
              <a:rPr lang="en-US" altLang="en-US" sz="2000" u="sng" smtClean="0"/>
              <a:t>worst-case</a:t>
            </a:r>
            <a:r>
              <a:rPr lang="en-US" altLang="en-US" sz="2000" i="1" smtClean="0"/>
              <a:t> </a:t>
            </a:r>
            <a:r>
              <a:rPr lang="en-US" altLang="en-US" sz="2000" smtClean="0"/>
              <a:t>noise correlation</a:t>
            </a:r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Explicit formula for worst-case noise covariance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By Lagrangian duality, cooperative BC region equals the sum-rate capacity region of MIMO MAC</a:t>
            </a:r>
          </a:p>
        </p:txBody>
      </p:sp>
      <p:graphicFrame>
        <p:nvGraphicFramePr>
          <p:cNvPr id="39938" name="Object 4"/>
          <p:cNvGraphicFramePr>
            <a:graphicFrameLocks noChangeAspect="1"/>
          </p:cNvGraphicFramePr>
          <p:nvPr/>
        </p:nvGraphicFramePr>
        <p:xfrm>
          <a:off x="1181100" y="3963988"/>
          <a:ext cx="6640513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0" name="Equation" r:id="rId4" imgW="3213000" imgH="457200" progId="Equation.3">
                  <p:embed/>
                </p:oleObj>
              </mc:Choice>
              <mc:Fallback>
                <p:oleObj name="Equation" r:id="rId4" imgW="3213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3963988"/>
                        <a:ext cx="6640513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578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\\Systems\njindal\presentations\bc_mimo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766888"/>
            <a:ext cx="5638800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BC Capacity Bounds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4960938" y="3784600"/>
            <a:ext cx="263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latin typeface="Tahoma" pitchFamily="34" charset="0"/>
              </a:rPr>
              <a:t>Sato Upper Bound</a:t>
            </a:r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 flipH="1">
            <a:off x="4244975" y="4017963"/>
            <a:ext cx="731838" cy="244475"/>
          </a:xfrm>
          <a:prstGeom prst="line">
            <a:avLst/>
          </a:prstGeom>
          <a:noFill/>
          <a:ln w="25400">
            <a:solidFill>
              <a:srgbClr val="0000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3567113" y="1766888"/>
            <a:ext cx="4010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chemeClr val="tx1"/>
                </a:solidFill>
                <a:latin typeface="Tahoma" pitchFamily="34" charset="0"/>
              </a:rPr>
              <a:t>Single User Capacity Bounds</a:t>
            </a:r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 flipH="1">
            <a:off x="2728913" y="2147888"/>
            <a:ext cx="990600" cy="762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>
            <a:off x="3719513" y="2147888"/>
            <a:ext cx="1066800" cy="2286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37" name="Line 9"/>
          <p:cNvSpPr>
            <a:spLocks noChangeShapeType="1"/>
          </p:cNvSpPr>
          <p:nvPr/>
        </p:nvSpPr>
        <p:spPr bwMode="auto">
          <a:xfrm flipH="1">
            <a:off x="3135313" y="2481263"/>
            <a:ext cx="276225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2371725" y="1947863"/>
            <a:ext cx="4233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latin typeface="Tahoma" pitchFamily="34" charset="0"/>
              </a:rPr>
              <a:t>Dirty Paper Achievable Region</a:t>
            </a:r>
          </a:p>
        </p:txBody>
      </p:sp>
      <p:sp>
        <p:nvSpPr>
          <p:cNvPr id="73739" name="Oval 11"/>
          <p:cNvSpPr>
            <a:spLocks noChangeArrowheads="1"/>
          </p:cNvSpPr>
          <p:nvPr/>
        </p:nvSpPr>
        <p:spPr bwMode="auto">
          <a:xfrm>
            <a:off x="3497263" y="3773488"/>
            <a:ext cx="160337" cy="144462"/>
          </a:xfrm>
          <a:prstGeom prst="ellipse">
            <a:avLst/>
          </a:prstGeom>
          <a:solidFill>
            <a:srgbClr val="00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 flipH="1">
            <a:off x="3686175" y="3562350"/>
            <a:ext cx="731838" cy="244475"/>
          </a:xfrm>
          <a:prstGeom prst="line">
            <a:avLst/>
          </a:prstGeom>
          <a:noFill/>
          <a:ln w="25400">
            <a:solidFill>
              <a:srgbClr val="0099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4446588" y="3271838"/>
            <a:ext cx="2713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009900"/>
                </a:solidFill>
                <a:latin typeface="Tahoma" pitchFamily="34" charset="0"/>
              </a:rPr>
              <a:t>BC Sum Rate Point</a:t>
            </a:r>
          </a:p>
        </p:txBody>
      </p:sp>
      <p:sp>
        <p:nvSpPr>
          <p:cNvPr id="124942" name="Text Box 14"/>
          <p:cNvSpPr txBox="1">
            <a:spLocks noChangeArrowheads="1"/>
          </p:cNvSpPr>
          <p:nvPr/>
        </p:nvSpPr>
        <p:spPr bwMode="auto">
          <a:xfrm>
            <a:off x="942975" y="6072188"/>
            <a:ext cx="741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CC"/>
                </a:solidFill>
              </a:rPr>
              <a:t>Does the DPC region </a:t>
            </a:r>
            <a:r>
              <a:rPr lang="en-US" altLang="en-US" sz="2800">
                <a:solidFill>
                  <a:srgbClr val="FF0000"/>
                </a:solidFill>
              </a:rPr>
              <a:t>equal </a:t>
            </a:r>
            <a:r>
              <a:rPr lang="en-US" altLang="en-US" sz="2800">
                <a:solidFill>
                  <a:srgbClr val="0000CC"/>
                </a:solidFill>
              </a:rPr>
              <a:t>the capacity region?</a:t>
            </a:r>
          </a:p>
        </p:txBody>
      </p:sp>
    </p:spTree>
    <p:extLst>
      <p:ext uri="{BB962C8B-B14F-4D97-AF65-F5344CB8AC3E}">
        <p14:creationId xmlns:p14="http://schemas.microsoft.com/office/powerpoint/2010/main" val="55341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4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Full Capacity Region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1709738"/>
            <a:ext cx="8448675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DPC gives us an achievable region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Sato bound only touches at sum-rate point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Bergman’s entropy power inequality is not a tight upper bound for nondegraded broadcast channel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A tighter bound was needed to prove DPC optimal</a:t>
            </a:r>
          </a:p>
          <a:p>
            <a:pPr lvl="1"/>
            <a:r>
              <a:rPr lang="en-US" altLang="en-US" smtClean="0"/>
              <a:t>It had been shown that if Gaussian codes optimal, DPC was optimal, but proving Gaussian optimality was open.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Breakthrough by Weingarten, Steinberg and Shamai</a:t>
            </a:r>
          </a:p>
          <a:p>
            <a:pPr lvl="1"/>
            <a:r>
              <a:rPr lang="en-US" altLang="en-US" smtClean="0"/>
              <a:t>Introduce notion of </a:t>
            </a:r>
            <a:r>
              <a:rPr lang="en-US" altLang="en-US" u="sng" smtClean="0">
                <a:solidFill>
                  <a:srgbClr val="FF0000"/>
                </a:solidFill>
              </a:rPr>
              <a:t>enhanced channel</a:t>
            </a:r>
            <a:r>
              <a:rPr lang="en-US" altLang="en-US" smtClean="0"/>
              <a:t>, applied Bergman’s converse to it to prove DPC optimal for MIMO BC.</a:t>
            </a:r>
          </a:p>
        </p:txBody>
      </p:sp>
    </p:spTree>
    <p:extLst>
      <p:ext uri="{BB962C8B-B14F-4D97-AF65-F5344CB8AC3E}">
        <p14:creationId xmlns:p14="http://schemas.microsoft.com/office/powerpoint/2010/main" val="33922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Enhanced Channel Idea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280988" y="1566863"/>
            <a:ext cx="816292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The aligned and degraded BC (AMBC)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Unity matrix channel, noise innovations process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Limit of AMBC capacity equals that of MIMO BC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Eigenvalues of some noise covariances go to infinity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Total power mapped to covariance matrix constraint</a:t>
            </a:r>
          </a:p>
          <a:p>
            <a:pPr lvl="3">
              <a:lnSpc>
                <a:spcPct val="4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Capacity region of AMBC achieved by Gaussian superposition coding and successive decoding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Uses entropy power inequality on enhanced channel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Enhanced channel has less noise variance than original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Can show that a power allocation exists whereby the enhanced channel rate is inside original capacity region</a:t>
            </a:r>
          </a:p>
          <a:p>
            <a:pPr lvl="3">
              <a:lnSpc>
                <a:spcPct val="4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By appropriate power alignment, capacities equal</a:t>
            </a:r>
          </a:p>
        </p:txBody>
      </p:sp>
    </p:spTree>
    <p:extLst>
      <p:ext uri="{BB962C8B-B14F-4D97-AF65-F5344CB8AC3E}">
        <p14:creationId xmlns:p14="http://schemas.microsoft.com/office/powerpoint/2010/main" val="16509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Illustration</a:t>
            </a: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1671638"/>
            <a:ext cx="6388100" cy="518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57938" y="4772025"/>
            <a:ext cx="1517650" cy="461963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00FF"/>
                </a:solidFill>
                <a:latin typeface="Garamond" pitchFamily="18" charset="0"/>
              </a:rPr>
              <a:t>Enhanced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95813" y="2609850"/>
            <a:ext cx="1271587" cy="461963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00FF"/>
                </a:solidFill>
                <a:latin typeface="Garamond" pitchFamily="18" charset="0"/>
              </a:rPr>
              <a:t>Original</a:t>
            </a:r>
          </a:p>
        </p:txBody>
      </p:sp>
    </p:spTree>
    <p:extLst>
      <p:ext uri="{BB962C8B-B14F-4D97-AF65-F5344CB8AC3E}">
        <p14:creationId xmlns:p14="http://schemas.microsoft.com/office/powerpoint/2010/main" val="657852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ea typeface="Gulim" pitchFamily="34" charset="-127"/>
              </a:rPr>
              <a:t>Complexity/Performance Tradeoffs</a:t>
            </a:r>
          </a:p>
        </p:txBody>
      </p:sp>
      <p:sp>
        <p:nvSpPr>
          <p:cNvPr id="1051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080375" cy="45497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/>
              <a:t>DPC </a:t>
            </a:r>
            <a:r>
              <a:rPr lang="en-US" altLang="en-US" sz="2800">
                <a:solidFill>
                  <a:srgbClr val="FF0000"/>
                </a:solidFill>
              </a:rPr>
              <a:t>can</a:t>
            </a:r>
            <a:r>
              <a:rPr lang="en-US" altLang="en-US" sz="2800"/>
              <a:t> have much better performance than TDMA (Jindal/Goldsmith’05)</a:t>
            </a:r>
          </a:p>
          <a:p>
            <a:pPr lvl="1">
              <a:lnSpc>
                <a:spcPct val="100000"/>
              </a:lnSpc>
            </a:pPr>
            <a:r>
              <a:rPr lang="en-US" altLang="en-US" sz="2400"/>
              <a:t>DPC gain </a:t>
            </a:r>
            <a:r>
              <a:rPr lang="en-US" altLang="en-US" sz="2400">
                <a:sym typeface="Symbol" pitchFamily="18" charset="2"/>
              </a:rPr>
              <a:t></a:t>
            </a:r>
            <a:r>
              <a:rPr lang="en-US" altLang="en-US" sz="2400"/>
              <a:t>min(M,K) for M TX antennas, K users</a:t>
            </a:r>
          </a:p>
          <a:p>
            <a:pPr lvl="1">
              <a:lnSpc>
                <a:spcPct val="100000"/>
              </a:lnSpc>
            </a:pPr>
            <a:r>
              <a:rPr lang="en-US" altLang="en-US" sz="2400"/>
              <a:t>At low SNRs there is no gain</a:t>
            </a:r>
          </a:p>
          <a:p>
            <a:pPr lvl="1">
              <a:lnSpc>
                <a:spcPct val="100000"/>
              </a:lnSpc>
            </a:pPr>
            <a:r>
              <a:rPr lang="en-US" altLang="en-US" sz="2400"/>
              <a:t>At high SNRs, DPC gain </a:t>
            </a:r>
            <a:r>
              <a:rPr lang="en-US" altLang="en-US" sz="2400">
                <a:sym typeface="Symbol" pitchFamily="18" charset="2"/>
              </a:rPr>
              <a:t>=max(</a:t>
            </a:r>
            <a:r>
              <a:rPr lang="en-US" altLang="en-US" sz="2400"/>
              <a:t>min(M/N, K),1) </a:t>
            </a:r>
          </a:p>
          <a:p>
            <a:pPr>
              <a:lnSpc>
                <a:spcPct val="80000"/>
              </a:lnSpc>
            </a:pPr>
            <a:endParaRPr lang="en-US" altLang="en-US" sz="2800"/>
          </a:p>
          <a:p>
            <a:pPr>
              <a:lnSpc>
                <a:spcPct val="50000"/>
              </a:lnSpc>
            </a:pPr>
            <a:r>
              <a:rPr lang="en-US" altLang="en-US" sz="2800"/>
              <a:t>DPC highly complex to implement</a:t>
            </a:r>
          </a:p>
          <a:p>
            <a:pPr>
              <a:lnSpc>
                <a:spcPct val="5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Practical techniques that approach the performance of DPC do not yet exist.</a:t>
            </a:r>
          </a:p>
          <a:p>
            <a:pPr>
              <a:lnSpc>
                <a:spcPct val="4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Are there alternatives to DPC and TDMA?</a:t>
            </a:r>
          </a:p>
        </p:txBody>
      </p:sp>
    </p:spTree>
    <p:extLst>
      <p:ext uri="{BB962C8B-B14F-4D97-AF65-F5344CB8AC3E}">
        <p14:creationId xmlns:p14="http://schemas.microsoft.com/office/powerpoint/2010/main" val="396206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Multiuser Diversity via </a:t>
            </a:r>
            <a:r>
              <a:rPr lang="en-US" sz="4400" dirty="0" err="1" smtClean="0"/>
              <a:t>Beamforming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274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ea typeface="Gulim" pitchFamily="34" charset="-127"/>
              </a:rPr>
              <a:t>Zero-forcing beamforming (ZFBF)</a:t>
            </a:r>
          </a:p>
        </p:txBody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733550"/>
            <a:ext cx="7848600" cy="1828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Channel inversion for up to M users at a time</a:t>
            </a:r>
          </a:p>
          <a:p>
            <a:pPr>
              <a:lnSpc>
                <a:spcPct val="110000"/>
              </a:lnSpc>
            </a:pPr>
            <a:r>
              <a:rPr lang="en-US" altLang="en-US" sz="2800"/>
              <a:t>S</a:t>
            </a:r>
            <a:r>
              <a:rPr lang="en-US" altLang="en-US" sz="2800">
                <a:sym typeface="Wingdings" pitchFamily="2" charset="2"/>
              </a:rPr>
              <a:t>um-rate much higher than TDMA</a:t>
            </a:r>
          </a:p>
          <a:p>
            <a:pPr lvl="1">
              <a:lnSpc>
                <a:spcPct val="70000"/>
              </a:lnSpc>
            </a:pPr>
            <a:r>
              <a:rPr lang="en-US" altLang="en-US" sz="2400">
                <a:sym typeface="Wingdings" pitchFamily="2" charset="2"/>
              </a:rPr>
              <a:t>Achieves good fraction of DPC sum-rate capacity</a:t>
            </a:r>
          </a:p>
          <a:p>
            <a:pPr lvl="1">
              <a:lnSpc>
                <a:spcPct val="70000"/>
              </a:lnSpc>
            </a:pPr>
            <a:endParaRPr lang="en-US" altLang="en-US" sz="2400">
              <a:sym typeface="Wingdings" pitchFamily="2" charset="2"/>
            </a:endParaRPr>
          </a:p>
          <a:p>
            <a:pPr lvl="1">
              <a:lnSpc>
                <a:spcPct val="170000"/>
              </a:lnSpc>
            </a:pPr>
            <a:endParaRPr lang="en-US" altLang="en-US" sz="2400">
              <a:sym typeface="Wingdings" pitchFamily="2" charset="2"/>
            </a:endParaRPr>
          </a:p>
          <a:p>
            <a:pPr>
              <a:lnSpc>
                <a:spcPct val="110000"/>
              </a:lnSpc>
            </a:pPr>
            <a:r>
              <a:rPr lang="en-US" altLang="en-US" sz="2800">
                <a:sym typeface="Wingdings" pitchFamily="2" charset="2"/>
              </a:rPr>
              <a:t>Easily implemented</a:t>
            </a:r>
            <a:endParaRPr lang="en-US" altLang="en-US" sz="2800"/>
          </a:p>
          <a:p>
            <a:pPr>
              <a:lnSpc>
                <a:spcPct val="110000"/>
              </a:lnSpc>
            </a:pPr>
            <a:endParaRPr lang="en-US" altLang="en-US" sz="2800"/>
          </a:p>
        </p:txBody>
      </p:sp>
      <p:grpSp>
        <p:nvGrpSpPr>
          <p:cNvPr id="1053700" name="Group 4"/>
          <p:cNvGrpSpPr>
            <a:grpSpLocks/>
          </p:cNvGrpSpPr>
          <p:nvPr/>
        </p:nvGrpSpPr>
        <p:grpSpPr bwMode="auto">
          <a:xfrm>
            <a:off x="958850" y="4437063"/>
            <a:ext cx="7369175" cy="2130425"/>
            <a:chOff x="604" y="2795"/>
            <a:chExt cx="4642" cy="1342"/>
          </a:xfrm>
        </p:grpSpPr>
        <p:sp>
          <p:nvSpPr>
            <p:cNvPr id="1053701" name="Rectangle 5"/>
            <p:cNvSpPr>
              <a:spLocks noChangeArrowheads="1"/>
            </p:cNvSpPr>
            <p:nvPr/>
          </p:nvSpPr>
          <p:spPr bwMode="auto">
            <a:xfrm>
              <a:off x="3578" y="2998"/>
              <a:ext cx="1398" cy="113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Zero-forcing</a:t>
              </a:r>
              <a:b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</a:br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beamforming</a:t>
              </a:r>
              <a:b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</a:br>
              <a:endParaRPr lang="en-US" altLang="en-US" sz="2000">
                <a:solidFill>
                  <a:srgbClr val="FF0000"/>
                </a:solidFill>
                <a:latin typeface="Century" pitchFamily="18" charset="0"/>
                <a:ea typeface="Gulim" pitchFamily="34" charset="-127"/>
              </a:endParaRPr>
            </a:p>
          </p:txBody>
        </p:sp>
        <p:sp>
          <p:nvSpPr>
            <p:cNvPr id="1053702" name="Rectangle 6"/>
            <p:cNvSpPr>
              <a:spLocks noChangeArrowheads="1"/>
            </p:cNvSpPr>
            <p:nvPr/>
          </p:nvSpPr>
          <p:spPr bwMode="auto">
            <a:xfrm>
              <a:off x="1550" y="3080"/>
              <a:ext cx="1236" cy="93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Scheduler</a:t>
              </a:r>
              <a:b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</a:br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(user selection)</a:t>
              </a:r>
            </a:p>
          </p:txBody>
        </p:sp>
        <p:sp>
          <p:nvSpPr>
            <p:cNvPr id="1053703" name="Line 7"/>
            <p:cNvSpPr>
              <a:spLocks noChangeShapeType="1"/>
            </p:cNvSpPr>
            <p:nvPr/>
          </p:nvSpPr>
          <p:spPr bwMode="auto">
            <a:xfrm>
              <a:off x="739" y="3527"/>
              <a:ext cx="8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53704" name="Line 8"/>
            <p:cNvSpPr>
              <a:spLocks noChangeShapeType="1"/>
            </p:cNvSpPr>
            <p:nvPr/>
          </p:nvSpPr>
          <p:spPr bwMode="auto">
            <a:xfrm>
              <a:off x="2805" y="3527"/>
              <a:ext cx="7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3705" name="Group 9"/>
            <p:cNvGrpSpPr>
              <a:grpSpLocks/>
            </p:cNvGrpSpPr>
            <p:nvPr/>
          </p:nvGrpSpPr>
          <p:grpSpPr bwMode="auto">
            <a:xfrm>
              <a:off x="4976" y="3730"/>
              <a:ext cx="270" cy="326"/>
              <a:chOff x="5040" y="2304"/>
              <a:chExt cx="288" cy="384"/>
            </a:xfrm>
          </p:grpSpPr>
          <p:sp>
            <p:nvSpPr>
              <p:cNvPr id="1053706" name="Line 10"/>
              <p:cNvSpPr>
                <a:spLocks noChangeShapeType="1"/>
              </p:cNvSpPr>
              <p:nvPr/>
            </p:nvSpPr>
            <p:spPr bwMode="auto">
              <a:xfrm>
                <a:off x="5040" y="2688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07" name="Line 11"/>
              <p:cNvSpPr>
                <a:spLocks noChangeShapeType="1"/>
              </p:cNvSpPr>
              <p:nvPr/>
            </p:nvSpPr>
            <p:spPr bwMode="auto">
              <a:xfrm flipV="1">
                <a:off x="5280" y="2400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08" name="Line 12"/>
              <p:cNvSpPr>
                <a:spLocks noChangeShapeType="1"/>
              </p:cNvSpPr>
              <p:nvPr/>
            </p:nvSpPr>
            <p:spPr bwMode="auto">
              <a:xfrm flipH="1" flipV="1">
                <a:off x="5232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09" name="Line 13"/>
              <p:cNvSpPr>
                <a:spLocks noChangeShapeType="1"/>
              </p:cNvSpPr>
              <p:nvPr/>
            </p:nvSpPr>
            <p:spPr bwMode="auto">
              <a:xfrm>
                <a:off x="523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10" name="Line 14"/>
              <p:cNvSpPr>
                <a:spLocks noChangeShapeType="1"/>
              </p:cNvSpPr>
              <p:nvPr/>
            </p:nvSpPr>
            <p:spPr bwMode="auto">
              <a:xfrm flipV="1">
                <a:off x="5280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3711" name="Group 15"/>
            <p:cNvGrpSpPr>
              <a:grpSpLocks/>
            </p:cNvGrpSpPr>
            <p:nvPr/>
          </p:nvGrpSpPr>
          <p:grpSpPr bwMode="auto">
            <a:xfrm>
              <a:off x="4976" y="2795"/>
              <a:ext cx="270" cy="325"/>
              <a:chOff x="5040" y="2304"/>
              <a:chExt cx="288" cy="384"/>
            </a:xfrm>
          </p:grpSpPr>
          <p:sp>
            <p:nvSpPr>
              <p:cNvPr id="1053712" name="Line 16"/>
              <p:cNvSpPr>
                <a:spLocks noChangeShapeType="1"/>
              </p:cNvSpPr>
              <p:nvPr/>
            </p:nvSpPr>
            <p:spPr bwMode="auto">
              <a:xfrm>
                <a:off x="5040" y="2688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13" name="Line 17"/>
              <p:cNvSpPr>
                <a:spLocks noChangeShapeType="1"/>
              </p:cNvSpPr>
              <p:nvPr/>
            </p:nvSpPr>
            <p:spPr bwMode="auto">
              <a:xfrm flipV="1">
                <a:off x="5280" y="2400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14" name="Line 18"/>
              <p:cNvSpPr>
                <a:spLocks noChangeShapeType="1"/>
              </p:cNvSpPr>
              <p:nvPr/>
            </p:nvSpPr>
            <p:spPr bwMode="auto">
              <a:xfrm flipH="1" flipV="1">
                <a:off x="5232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15" name="Line 19"/>
              <p:cNvSpPr>
                <a:spLocks noChangeShapeType="1"/>
              </p:cNvSpPr>
              <p:nvPr/>
            </p:nvSpPr>
            <p:spPr bwMode="auto">
              <a:xfrm>
                <a:off x="523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16" name="Line 20"/>
              <p:cNvSpPr>
                <a:spLocks noChangeShapeType="1"/>
              </p:cNvSpPr>
              <p:nvPr/>
            </p:nvSpPr>
            <p:spPr bwMode="auto">
              <a:xfrm flipV="1">
                <a:off x="5280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3717" name="Group 21"/>
            <p:cNvGrpSpPr>
              <a:grpSpLocks/>
            </p:cNvGrpSpPr>
            <p:nvPr/>
          </p:nvGrpSpPr>
          <p:grpSpPr bwMode="auto">
            <a:xfrm>
              <a:off x="4976" y="3242"/>
              <a:ext cx="270" cy="326"/>
              <a:chOff x="5040" y="2304"/>
              <a:chExt cx="288" cy="384"/>
            </a:xfrm>
          </p:grpSpPr>
          <p:sp>
            <p:nvSpPr>
              <p:cNvPr id="1053718" name="Line 22"/>
              <p:cNvSpPr>
                <a:spLocks noChangeShapeType="1"/>
              </p:cNvSpPr>
              <p:nvPr/>
            </p:nvSpPr>
            <p:spPr bwMode="auto">
              <a:xfrm>
                <a:off x="5040" y="2688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19" name="Line 23"/>
              <p:cNvSpPr>
                <a:spLocks noChangeShapeType="1"/>
              </p:cNvSpPr>
              <p:nvPr/>
            </p:nvSpPr>
            <p:spPr bwMode="auto">
              <a:xfrm flipV="1">
                <a:off x="5280" y="2400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20" name="Line 24"/>
              <p:cNvSpPr>
                <a:spLocks noChangeShapeType="1"/>
              </p:cNvSpPr>
              <p:nvPr/>
            </p:nvSpPr>
            <p:spPr bwMode="auto">
              <a:xfrm flipH="1" flipV="1">
                <a:off x="5232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21" name="Line 25"/>
              <p:cNvSpPr>
                <a:spLocks noChangeShapeType="1"/>
              </p:cNvSpPr>
              <p:nvPr/>
            </p:nvSpPr>
            <p:spPr bwMode="auto">
              <a:xfrm>
                <a:off x="523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3722" name="Line 26"/>
              <p:cNvSpPr>
                <a:spLocks noChangeShapeType="1"/>
              </p:cNvSpPr>
              <p:nvPr/>
            </p:nvSpPr>
            <p:spPr bwMode="auto">
              <a:xfrm flipV="1">
                <a:off x="5280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pic>
          <p:nvPicPr>
            <p:cNvPr id="1053723" name="Picture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" y="3202"/>
              <a:ext cx="884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3724" name="Picture 2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8" y="3256"/>
              <a:ext cx="659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3725" name="Picture 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9" y="3730"/>
              <a:ext cx="1222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1053726" name="Object 30"/>
          <p:cNvGraphicFramePr>
            <a:graphicFrameLocks noChangeAspect="1"/>
          </p:cNvGraphicFramePr>
          <p:nvPr/>
        </p:nvGraphicFramePr>
        <p:xfrm>
          <a:off x="1301750" y="3338513"/>
          <a:ext cx="67119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4" name="Equation" r:id="rId7" imgW="3073320" imgH="355320" progId="Equation.3">
                  <p:embed/>
                </p:oleObj>
              </mc:Choice>
              <mc:Fallback>
                <p:oleObj name="Equation" r:id="rId7" imgW="30733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3338513"/>
                        <a:ext cx="67119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3727" name="Text Box 31"/>
          <p:cNvSpPr txBox="1">
            <a:spLocks noChangeArrowheads="1"/>
          </p:cNvSpPr>
          <p:nvPr/>
        </p:nvSpPr>
        <p:spPr bwMode="auto">
          <a:xfrm>
            <a:off x="301625" y="6484938"/>
            <a:ext cx="239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0000CC"/>
                </a:solidFill>
                <a:latin typeface="Garamond" pitchFamily="18" charset="0"/>
              </a:rPr>
              <a:t>Joint work with T. Yoo</a:t>
            </a:r>
          </a:p>
        </p:txBody>
      </p:sp>
    </p:spTree>
    <p:extLst>
      <p:ext uri="{BB962C8B-B14F-4D97-AF65-F5344CB8AC3E}">
        <p14:creationId xmlns:p14="http://schemas.microsoft.com/office/powerpoint/2010/main" val="371037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ea typeface="Gulim" pitchFamily="34" charset="-127"/>
              </a:rPr>
              <a:t>Performance for a large number of users </a:t>
            </a:r>
            <a:r>
              <a:rPr lang="en-US" altLang="en-US" sz="4000">
                <a:ea typeface="Gulim" pitchFamily="34" charset="-127"/>
              </a:rPr>
              <a:t>(K&gt;&gt;M)</a:t>
            </a:r>
          </a:p>
        </p:txBody>
      </p:sp>
      <p:sp>
        <p:nvSpPr>
          <p:cNvPr id="105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1851025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Multiuser diversity (MUDiv)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Opportunistic scheduling</a:t>
            </a:r>
          </a:p>
          <a:p>
            <a:pPr lvl="1">
              <a:lnSpc>
                <a:spcPct val="7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800"/>
              <a:t>Large K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TDMA</a:t>
            </a:r>
            <a:br>
              <a:rPr lang="en-US" altLang="en-US" sz="2400"/>
            </a:br>
            <a:endParaRPr lang="en-US" altLang="en-US" sz="2400"/>
          </a:p>
          <a:p>
            <a:pPr lvl="1">
              <a:lnSpc>
                <a:spcPct val="70000"/>
              </a:lnSpc>
            </a:pPr>
            <a:endParaRPr lang="en-US" altLang="en-US" sz="2400"/>
          </a:p>
          <a:p>
            <a:pPr lvl="1">
              <a:lnSpc>
                <a:spcPct val="70000"/>
              </a:lnSpc>
            </a:pPr>
            <a:r>
              <a:rPr lang="en-US" altLang="en-US" sz="2400"/>
              <a:t>DPC</a:t>
            </a:r>
          </a:p>
          <a:p>
            <a:pPr lvl="1">
              <a:lnSpc>
                <a:spcPct val="7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endParaRPr lang="en-US" altLang="en-US" sz="2800"/>
          </a:p>
          <a:p>
            <a:pPr>
              <a:lnSpc>
                <a:spcPct val="110000"/>
              </a:lnSpc>
            </a:pPr>
            <a:r>
              <a:rPr lang="en-US" altLang="ko-KR" sz="2800">
                <a:ea typeface="Gulim" pitchFamily="34" charset="-127"/>
              </a:rPr>
              <a:t>What</a:t>
            </a:r>
            <a:r>
              <a:rPr lang="en-US" altLang="en-US" sz="2800"/>
              <a:t> about ZFBF?</a:t>
            </a:r>
          </a:p>
        </p:txBody>
      </p:sp>
      <p:pic>
        <p:nvPicPr>
          <p:cNvPr id="1055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3" y="2590800"/>
            <a:ext cx="40386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7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4930775"/>
            <a:ext cx="3886200" cy="72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7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3973513"/>
            <a:ext cx="3886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78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Gulim" pitchFamily="34" charset="-127"/>
              </a:rPr>
              <a:t>Optimality of ZFBF</a:t>
            </a:r>
          </a:p>
        </p:txBody>
      </p:sp>
      <p:sp>
        <p:nvSpPr>
          <p:cNvPr id="1057795" name="AutoShape 3"/>
          <p:cNvSpPr>
            <a:spLocks noGrp="1" noChangeAspec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Main theorem (ICC’05):</a:t>
            </a:r>
          </a:p>
          <a:p>
            <a:pPr>
              <a:lnSpc>
                <a:spcPct val="110000"/>
              </a:lnSpc>
            </a:pPr>
            <a:endParaRPr lang="en-US" altLang="en-US" sz="2800"/>
          </a:p>
          <a:p>
            <a:pPr>
              <a:lnSpc>
                <a:spcPct val="110000"/>
              </a:lnSpc>
            </a:pPr>
            <a:endParaRPr lang="en-US" altLang="en-US" sz="2800"/>
          </a:p>
          <a:p>
            <a:pPr>
              <a:lnSpc>
                <a:spcPct val="110000"/>
              </a:lnSpc>
            </a:pPr>
            <a:endParaRPr lang="en-US" altLang="en-US" sz="2800"/>
          </a:p>
          <a:p>
            <a:pPr>
              <a:lnSpc>
                <a:spcPct val="110000"/>
              </a:lnSpc>
            </a:pPr>
            <a:r>
              <a:rPr lang="en-US" altLang="en-US" sz="2800"/>
              <a:t>Theorem is due to multiuser diversity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Higher channel gain (SNR gain of log K)</a:t>
            </a:r>
          </a:p>
          <a:p>
            <a:pPr lvl="1">
              <a:lnSpc>
                <a:spcPct val="0"/>
              </a:lnSpc>
            </a:pPr>
            <a:endParaRPr lang="en-US" altLang="en-US" sz="2400"/>
          </a:p>
          <a:p>
            <a:pPr lvl="1">
              <a:lnSpc>
                <a:spcPct val="70000"/>
              </a:lnSpc>
            </a:pPr>
            <a:r>
              <a:rPr lang="en-US" altLang="en-US" sz="2400"/>
              <a:t>Directional diversity</a:t>
            </a:r>
          </a:p>
          <a:p>
            <a:pPr lvl="1">
              <a:lnSpc>
                <a:spcPct val="7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800"/>
              <a:t>Multiuser diversity simplifies design without sacrificing optimality</a:t>
            </a:r>
          </a:p>
        </p:txBody>
      </p:sp>
      <p:pic>
        <p:nvPicPr>
          <p:cNvPr id="10577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22575"/>
            <a:ext cx="6934200" cy="9620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97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Scheduler design: SUG</a:t>
            </a:r>
          </a:p>
        </p:txBody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638" y="1719263"/>
            <a:ext cx="8345487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/>
              <a:t>Optimal user selection requires               searches </a:t>
            </a:r>
            <a:r>
              <a:rPr lang="en-US" altLang="en-US" sz="2800">
                <a:sym typeface="Wingdings" pitchFamily="2" charset="2"/>
              </a:rPr>
              <a:t> high complexity when K is large</a:t>
            </a:r>
            <a:endParaRPr lang="en-US" altLang="en-US" sz="2800"/>
          </a:p>
          <a:p>
            <a:r>
              <a:rPr lang="en-US" altLang="en-US" sz="2800"/>
              <a:t>Need simple algorithm with full MU diversity gain.</a:t>
            </a:r>
          </a:p>
          <a:p>
            <a:pPr lvl="1"/>
            <a:r>
              <a:rPr lang="en-US" altLang="en-US" sz="2400"/>
              <a:t>Semi-orthogonal user group (SUG) selection</a:t>
            </a:r>
          </a:p>
          <a:p>
            <a:pPr lvl="1"/>
            <a:r>
              <a:rPr lang="en-US" altLang="en-US" sz="2400"/>
              <a:t>Fast suboptimal user search</a:t>
            </a:r>
          </a:p>
          <a:p>
            <a:r>
              <a:rPr lang="en-US" altLang="en-US" sz="2800"/>
              <a:t>Algorithm can also incorporate fairness</a:t>
            </a:r>
          </a:p>
        </p:txBody>
      </p:sp>
      <p:pic>
        <p:nvPicPr>
          <p:cNvPr id="1059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8" y="1792288"/>
            <a:ext cx="1238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59845" name="Group 5"/>
          <p:cNvGrpSpPr>
            <a:grpSpLocks/>
          </p:cNvGrpSpPr>
          <p:nvPr/>
        </p:nvGrpSpPr>
        <p:grpSpPr bwMode="auto">
          <a:xfrm>
            <a:off x="885825" y="4446588"/>
            <a:ext cx="7369175" cy="2130425"/>
            <a:chOff x="604" y="2795"/>
            <a:chExt cx="4642" cy="1342"/>
          </a:xfrm>
        </p:grpSpPr>
        <p:sp>
          <p:nvSpPr>
            <p:cNvPr id="1059846" name="Rectangle 6"/>
            <p:cNvSpPr>
              <a:spLocks noChangeArrowheads="1"/>
            </p:cNvSpPr>
            <p:nvPr/>
          </p:nvSpPr>
          <p:spPr bwMode="auto">
            <a:xfrm>
              <a:off x="3578" y="2998"/>
              <a:ext cx="1398" cy="113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Zero-forcing</a:t>
              </a:r>
              <a:b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</a:br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beamforming</a:t>
              </a:r>
              <a:b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</a:br>
              <a:endParaRPr lang="en-US" altLang="en-US" sz="2000">
                <a:solidFill>
                  <a:srgbClr val="FF0000"/>
                </a:solidFill>
                <a:latin typeface="Century" pitchFamily="18" charset="0"/>
                <a:ea typeface="Gulim" pitchFamily="34" charset="-127"/>
              </a:endParaRPr>
            </a:p>
          </p:txBody>
        </p:sp>
        <p:sp>
          <p:nvSpPr>
            <p:cNvPr id="1059847" name="Rectangle 7"/>
            <p:cNvSpPr>
              <a:spLocks noChangeArrowheads="1"/>
            </p:cNvSpPr>
            <p:nvPr/>
          </p:nvSpPr>
          <p:spPr bwMode="auto">
            <a:xfrm>
              <a:off x="1550" y="3080"/>
              <a:ext cx="1236" cy="93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Scheduler</a:t>
              </a:r>
              <a:b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</a:br>
              <a:r>
                <a:rPr lang="en-US" altLang="en-US" sz="2000">
                  <a:solidFill>
                    <a:srgbClr val="FF0000"/>
                  </a:solidFill>
                  <a:latin typeface="Century" pitchFamily="18" charset="0"/>
                  <a:ea typeface="Gulim" pitchFamily="34" charset="-127"/>
                </a:rPr>
                <a:t>(SUG Selection)</a:t>
              </a:r>
            </a:p>
          </p:txBody>
        </p:sp>
        <p:sp>
          <p:nvSpPr>
            <p:cNvPr id="1059848" name="Line 8"/>
            <p:cNvSpPr>
              <a:spLocks noChangeShapeType="1"/>
            </p:cNvSpPr>
            <p:nvPr/>
          </p:nvSpPr>
          <p:spPr bwMode="auto">
            <a:xfrm>
              <a:off x="739" y="3527"/>
              <a:ext cx="8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59849" name="Line 9"/>
            <p:cNvSpPr>
              <a:spLocks noChangeShapeType="1"/>
            </p:cNvSpPr>
            <p:nvPr/>
          </p:nvSpPr>
          <p:spPr bwMode="auto">
            <a:xfrm>
              <a:off x="2805" y="3527"/>
              <a:ext cx="7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9850" name="Group 10"/>
            <p:cNvGrpSpPr>
              <a:grpSpLocks/>
            </p:cNvGrpSpPr>
            <p:nvPr/>
          </p:nvGrpSpPr>
          <p:grpSpPr bwMode="auto">
            <a:xfrm>
              <a:off x="4976" y="3730"/>
              <a:ext cx="270" cy="326"/>
              <a:chOff x="5040" y="2304"/>
              <a:chExt cx="288" cy="384"/>
            </a:xfrm>
          </p:grpSpPr>
          <p:sp>
            <p:nvSpPr>
              <p:cNvPr id="1059851" name="Line 11"/>
              <p:cNvSpPr>
                <a:spLocks noChangeShapeType="1"/>
              </p:cNvSpPr>
              <p:nvPr/>
            </p:nvSpPr>
            <p:spPr bwMode="auto">
              <a:xfrm>
                <a:off x="5040" y="2688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52" name="Line 12"/>
              <p:cNvSpPr>
                <a:spLocks noChangeShapeType="1"/>
              </p:cNvSpPr>
              <p:nvPr/>
            </p:nvSpPr>
            <p:spPr bwMode="auto">
              <a:xfrm flipV="1">
                <a:off x="5280" y="2400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53" name="Line 13"/>
              <p:cNvSpPr>
                <a:spLocks noChangeShapeType="1"/>
              </p:cNvSpPr>
              <p:nvPr/>
            </p:nvSpPr>
            <p:spPr bwMode="auto">
              <a:xfrm flipH="1" flipV="1">
                <a:off x="5232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54" name="Line 14"/>
              <p:cNvSpPr>
                <a:spLocks noChangeShapeType="1"/>
              </p:cNvSpPr>
              <p:nvPr/>
            </p:nvSpPr>
            <p:spPr bwMode="auto">
              <a:xfrm>
                <a:off x="523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55" name="Line 15"/>
              <p:cNvSpPr>
                <a:spLocks noChangeShapeType="1"/>
              </p:cNvSpPr>
              <p:nvPr/>
            </p:nvSpPr>
            <p:spPr bwMode="auto">
              <a:xfrm flipV="1">
                <a:off x="5280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9856" name="Group 16"/>
            <p:cNvGrpSpPr>
              <a:grpSpLocks/>
            </p:cNvGrpSpPr>
            <p:nvPr/>
          </p:nvGrpSpPr>
          <p:grpSpPr bwMode="auto">
            <a:xfrm>
              <a:off x="4976" y="2795"/>
              <a:ext cx="270" cy="325"/>
              <a:chOff x="5040" y="2304"/>
              <a:chExt cx="288" cy="384"/>
            </a:xfrm>
          </p:grpSpPr>
          <p:sp>
            <p:nvSpPr>
              <p:cNvPr id="1059857" name="Line 17"/>
              <p:cNvSpPr>
                <a:spLocks noChangeShapeType="1"/>
              </p:cNvSpPr>
              <p:nvPr/>
            </p:nvSpPr>
            <p:spPr bwMode="auto">
              <a:xfrm>
                <a:off x="5040" y="2688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58" name="Line 18"/>
              <p:cNvSpPr>
                <a:spLocks noChangeShapeType="1"/>
              </p:cNvSpPr>
              <p:nvPr/>
            </p:nvSpPr>
            <p:spPr bwMode="auto">
              <a:xfrm flipV="1">
                <a:off x="5280" y="2400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59" name="Line 19"/>
              <p:cNvSpPr>
                <a:spLocks noChangeShapeType="1"/>
              </p:cNvSpPr>
              <p:nvPr/>
            </p:nvSpPr>
            <p:spPr bwMode="auto">
              <a:xfrm flipH="1" flipV="1">
                <a:off x="5232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60" name="Line 20"/>
              <p:cNvSpPr>
                <a:spLocks noChangeShapeType="1"/>
              </p:cNvSpPr>
              <p:nvPr/>
            </p:nvSpPr>
            <p:spPr bwMode="auto">
              <a:xfrm>
                <a:off x="523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61" name="Line 21"/>
              <p:cNvSpPr>
                <a:spLocks noChangeShapeType="1"/>
              </p:cNvSpPr>
              <p:nvPr/>
            </p:nvSpPr>
            <p:spPr bwMode="auto">
              <a:xfrm flipV="1">
                <a:off x="5280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9862" name="Group 22"/>
            <p:cNvGrpSpPr>
              <a:grpSpLocks/>
            </p:cNvGrpSpPr>
            <p:nvPr/>
          </p:nvGrpSpPr>
          <p:grpSpPr bwMode="auto">
            <a:xfrm>
              <a:off x="4976" y="3242"/>
              <a:ext cx="270" cy="326"/>
              <a:chOff x="5040" y="2304"/>
              <a:chExt cx="288" cy="384"/>
            </a:xfrm>
          </p:grpSpPr>
          <p:sp>
            <p:nvSpPr>
              <p:cNvPr id="1059863" name="Line 23"/>
              <p:cNvSpPr>
                <a:spLocks noChangeShapeType="1"/>
              </p:cNvSpPr>
              <p:nvPr/>
            </p:nvSpPr>
            <p:spPr bwMode="auto">
              <a:xfrm>
                <a:off x="5040" y="2688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64" name="Line 24"/>
              <p:cNvSpPr>
                <a:spLocks noChangeShapeType="1"/>
              </p:cNvSpPr>
              <p:nvPr/>
            </p:nvSpPr>
            <p:spPr bwMode="auto">
              <a:xfrm flipV="1">
                <a:off x="5280" y="2400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65" name="Line 25"/>
              <p:cNvSpPr>
                <a:spLocks noChangeShapeType="1"/>
              </p:cNvSpPr>
              <p:nvPr/>
            </p:nvSpPr>
            <p:spPr bwMode="auto">
              <a:xfrm flipH="1" flipV="1">
                <a:off x="5232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66" name="Line 26"/>
              <p:cNvSpPr>
                <a:spLocks noChangeShapeType="1"/>
              </p:cNvSpPr>
              <p:nvPr/>
            </p:nvSpPr>
            <p:spPr bwMode="auto">
              <a:xfrm>
                <a:off x="5232" y="2304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867" name="Line 27"/>
              <p:cNvSpPr>
                <a:spLocks noChangeShapeType="1"/>
              </p:cNvSpPr>
              <p:nvPr/>
            </p:nvSpPr>
            <p:spPr bwMode="auto">
              <a:xfrm flipV="1">
                <a:off x="5280" y="2304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pic>
          <p:nvPicPr>
            <p:cNvPr id="1059868" name="Picture 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" y="3202"/>
              <a:ext cx="884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869" name="Picture 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8" y="3256"/>
              <a:ext cx="659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9870" name="Picture 3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9" y="3730"/>
              <a:ext cx="1222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43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563" y="1760538"/>
            <a:ext cx="6257925" cy="486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3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ea typeface="Gulim" pitchFamily="34" charset="-127"/>
              </a:rPr>
              <a:t>Simulation Results</a:t>
            </a:r>
            <a:br>
              <a:rPr lang="en-US" altLang="en-US">
                <a:ea typeface="Gulim" pitchFamily="34" charset="-127"/>
              </a:rPr>
            </a:br>
            <a:r>
              <a:rPr lang="en-US" altLang="en-US" sz="4000">
                <a:ea typeface="Gulim" pitchFamily="34" charset="-127"/>
              </a:rPr>
              <a:t>(Practical K)</a:t>
            </a:r>
          </a:p>
        </p:txBody>
      </p:sp>
      <p:grpSp>
        <p:nvGrpSpPr>
          <p:cNvPr id="1063940" name="Group 4"/>
          <p:cNvGrpSpPr>
            <a:grpSpLocks/>
          </p:cNvGrpSpPr>
          <p:nvPr/>
        </p:nvGrpSpPr>
        <p:grpSpPr bwMode="auto">
          <a:xfrm>
            <a:off x="5557838" y="2908300"/>
            <a:ext cx="2043112" cy="2593975"/>
            <a:chOff x="3610" y="1539"/>
            <a:chExt cx="1287" cy="1634"/>
          </a:xfrm>
        </p:grpSpPr>
        <p:sp>
          <p:nvSpPr>
            <p:cNvPr id="1063941" name="Text Box 5"/>
            <p:cNvSpPr txBox="1">
              <a:spLocks noChangeArrowheads="1"/>
            </p:cNvSpPr>
            <p:nvPr/>
          </p:nvSpPr>
          <p:spPr bwMode="auto">
            <a:xfrm>
              <a:off x="3610" y="1539"/>
              <a:ext cx="8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800">
                  <a:solidFill>
                    <a:srgbClr val="00CC00"/>
                  </a:solidFill>
                  <a:latin typeface="Garamond" pitchFamily="18" charset="0"/>
                </a:rPr>
                <a:t>DPC (M=4)</a:t>
              </a:r>
            </a:p>
          </p:txBody>
        </p:sp>
        <p:sp>
          <p:nvSpPr>
            <p:cNvPr id="1063942" name="Text Box 6"/>
            <p:cNvSpPr txBox="1">
              <a:spLocks noChangeArrowheads="1"/>
            </p:cNvSpPr>
            <p:nvPr/>
          </p:nvSpPr>
          <p:spPr bwMode="auto">
            <a:xfrm>
              <a:off x="3641" y="1763"/>
              <a:ext cx="92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800">
                  <a:solidFill>
                    <a:srgbClr val="0000CC"/>
                  </a:solidFill>
                  <a:latin typeface="Garamond" pitchFamily="18" charset="0"/>
                </a:rPr>
                <a:t>ZFBF (M=4)</a:t>
              </a:r>
            </a:p>
          </p:txBody>
        </p:sp>
        <p:sp>
          <p:nvSpPr>
            <p:cNvPr id="1063943" name="Text Box 7"/>
            <p:cNvSpPr txBox="1">
              <a:spLocks noChangeArrowheads="1"/>
            </p:cNvSpPr>
            <p:nvPr/>
          </p:nvSpPr>
          <p:spPr bwMode="auto">
            <a:xfrm>
              <a:off x="3880" y="2348"/>
              <a:ext cx="8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800">
                  <a:solidFill>
                    <a:srgbClr val="00CC00"/>
                  </a:solidFill>
                  <a:latin typeface="Garamond" pitchFamily="18" charset="0"/>
                </a:rPr>
                <a:t>DPC (M=2)</a:t>
              </a:r>
            </a:p>
          </p:txBody>
        </p:sp>
        <p:sp>
          <p:nvSpPr>
            <p:cNvPr id="1063944" name="Text Box 8"/>
            <p:cNvSpPr txBox="1">
              <a:spLocks noChangeArrowheads="1"/>
            </p:cNvSpPr>
            <p:nvPr/>
          </p:nvSpPr>
          <p:spPr bwMode="auto">
            <a:xfrm>
              <a:off x="3856" y="2581"/>
              <a:ext cx="92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800">
                  <a:solidFill>
                    <a:srgbClr val="0000CC"/>
                  </a:solidFill>
                  <a:latin typeface="Garamond" pitchFamily="18" charset="0"/>
                </a:rPr>
                <a:t>ZFBF (M=2)</a:t>
              </a:r>
            </a:p>
          </p:txBody>
        </p:sp>
        <p:sp>
          <p:nvSpPr>
            <p:cNvPr id="1063945" name="Text Box 9"/>
            <p:cNvSpPr txBox="1">
              <a:spLocks noChangeArrowheads="1"/>
            </p:cNvSpPr>
            <p:nvPr/>
          </p:nvSpPr>
          <p:spPr bwMode="auto">
            <a:xfrm>
              <a:off x="3803" y="2942"/>
              <a:ext cx="10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800">
                  <a:solidFill>
                    <a:schemeClr val="accent1"/>
                  </a:solidFill>
                  <a:latin typeface="Garamond" pitchFamily="18" charset="0"/>
                </a:rPr>
                <a:t>TDMA (M=2,4)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275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Gulim" pitchFamily="34" charset="-127"/>
              </a:rPr>
              <a:t>Fairness comparison</a:t>
            </a:r>
          </a:p>
        </p:txBody>
      </p:sp>
      <p:pic>
        <p:nvPicPr>
          <p:cNvPr id="11018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63" y="1666875"/>
            <a:ext cx="632460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84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Spread Spectrum for </a:t>
            </a:r>
            <a:br>
              <a:rPr lang="en-US" sz="4400" dirty="0" smtClean="0"/>
            </a:br>
            <a:r>
              <a:rPr lang="en-US" sz="4400" dirty="0" smtClean="0"/>
              <a:t>Multiple Access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6989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8975" y="231775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Spread Spectrum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Multiple Access</a:t>
            </a:r>
            <a:endParaRPr lang="en-US" altLang="en-US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1584325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Basic Features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signal spread by a code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synchronization between pairs of users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compensation for near-far problem (in MAC channel)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compression and channel coding</a:t>
            </a:r>
          </a:p>
          <a:p>
            <a:pPr lvl="1">
              <a:lnSpc>
                <a:spcPct val="2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Spreading Mechanisms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direct sequence multiplication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frequency hopping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14338" y="5627688"/>
            <a:ext cx="8562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1">
                <a:solidFill>
                  <a:srgbClr val="FF0000"/>
                </a:solidFill>
              </a:rPr>
              <a:t>Note: spreading is 2nd modulation (after bits encoded into digital waveform, e.g. BPSK). DS spreading codes are inherently digital.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231775"/>
            <a:ext cx="7772400" cy="1143000"/>
          </a:xfrm>
        </p:spPr>
        <p:txBody>
          <a:bodyPr/>
          <a:lstStyle/>
          <a:p>
            <a:r>
              <a:rPr lang="en-US" altLang="en-US" smtClean="0"/>
              <a:t>Direct Sequence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950" y="3365500"/>
            <a:ext cx="7945438" cy="13525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Chip time </a:t>
            </a:r>
            <a:r>
              <a:rPr lang="en-US" altLang="en-US" sz="2800" i="1" smtClean="0"/>
              <a:t>T</a:t>
            </a:r>
            <a:r>
              <a:rPr lang="en-US" altLang="en-US" sz="2800" i="1" baseline="-25000" smtClean="0"/>
              <a:t>c</a:t>
            </a:r>
            <a:r>
              <a:rPr lang="en-US" altLang="en-US" sz="2800" smtClean="0"/>
              <a:t> is </a:t>
            </a:r>
            <a:r>
              <a:rPr lang="en-US" altLang="en-US" sz="2800" i="1" smtClean="0"/>
              <a:t>N</a:t>
            </a:r>
            <a:r>
              <a:rPr lang="en-US" altLang="en-US" sz="2800" smtClean="0"/>
              <a:t> times the symbol time </a:t>
            </a:r>
            <a:r>
              <a:rPr lang="en-US" altLang="en-US" sz="2800" i="1" smtClean="0"/>
              <a:t>T</a:t>
            </a:r>
            <a:r>
              <a:rPr lang="en-US" altLang="en-US" sz="2800" i="1" baseline="-25000" smtClean="0"/>
              <a:t>s</a:t>
            </a:r>
            <a:r>
              <a:rPr lang="en-US" altLang="en-US" sz="280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Bandwidth of </a:t>
            </a:r>
            <a:r>
              <a:rPr lang="en-US" altLang="en-US" sz="2800" i="1" smtClean="0"/>
              <a:t>s(t)</a:t>
            </a:r>
            <a:r>
              <a:rPr lang="en-US" altLang="en-US" sz="2800" smtClean="0"/>
              <a:t> is </a:t>
            </a:r>
            <a:r>
              <a:rPr lang="en-US" altLang="en-US" sz="2800" i="1" smtClean="0"/>
              <a:t>N+1</a:t>
            </a:r>
            <a:r>
              <a:rPr lang="en-US" altLang="en-US" sz="2800" smtClean="0"/>
              <a:t> times that of </a:t>
            </a:r>
            <a:r>
              <a:rPr lang="en-US" altLang="en-US" sz="2800" i="1" smtClean="0"/>
              <a:t>d(t).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Channel introduces noise, ISI, narrowband and multiple access interference. 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Spreading has no effect on AWGN noise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ISI delayed by more than </a:t>
            </a:r>
            <a:r>
              <a:rPr lang="en-US" altLang="en-US" sz="2400" i="1" smtClean="0"/>
              <a:t>T</a:t>
            </a:r>
            <a:r>
              <a:rPr lang="en-US" altLang="en-US" sz="2400" i="1" baseline="-25000" smtClean="0"/>
              <a:t>c</a:t>
            </a:r>
            <a:r>
              <a:rPr lang="en-US" altLang="en-US" sz="2400" i="1" smtClean="0"/>
              <a:t> </a:t>
            </a:r>
            <a:r>
              <a:rPr lang="en-US" altLang="en-US" sz="2400" smtClean="0"/>
              <a:t>reduced by code autocorrelation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narrowband interference reduced by spreading gain.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MAC interference reduced by code cross correlation. </a:t>
            </a:r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5584825" y="2301875"/>
            <a:ext cx="520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6626225" y="2324100"/>
            <a:ext cx="314325" cy="142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823913" y="1954213"/>
            <a:ext cx="1625600" cy="685800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Linear</a:t>
            </a:r>
          </a:p>
          <a:p>
            <a:pPr algn="ctr"/>
            <a:r>
              <a:rPr lang="en-US" altLang="en-US" sz="1600">
                <a:solidFill>
                  <a:srgbClr val="000000"/>
                </a:solidFill>
              </a:rPr>
              <a:t>Modulation.</a:t>
            </a:r>
          </a:p>
          <a:p>
            <a:pPr algn="ctr"/>
            <a:r>
              <a:rPr lang="en-US" altLang="en-US" sz="1600">
                <a:solidFill>
                  <a:srgbClr val="000000"/>
                </a:solidFill>
              </a:rPr>
              <a:t>(PSK,QAM)</a:t>
            </a:r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2551113" y="1954213"/>
            <a:ext cx="514350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>
                <a:solidFill>
                  <a:srgbClr val="000000"/>
                </a:solidFill>
              </a:rPr>
              <a:t>d(t)</a:t>
            </a:r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3717925" y="2297113"/>
            <a:ext cx="812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065463" y="2125663"/>
            <a:ext cx="633412" cy="1008062"/>
            <a:chOff x="1443" y="1680"/>
            <a:chExt cx="299" cy="847"/>
          </a:xfrm>
          <a:noFill/>
        </p:grpSpPr>
        <p:sp>
          <p:nvSpPr>
            <p:cNvPr id="6169" name="Oval 12"/>
            <p:cNvSpPr>
              <a:spLocks noChangeArrowheads="1"/>
            </p:cNvSpPr>
            <p:nvPr/>
          </p:nvSpPr>
          <p:spPr bwMode="auto">
            <a:xfrm>
              <a:off x="1498" y="1680"/>
              <a:ext cx="236" cy="281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6170" name="Text Box 13"/>
            <p:cNvSpPr txBox="1">
              <a:spLocks noChangeArrowheads="1"/>
            </p:cNvSpPr>
            <p:nvPr/>
          </p:nvSpPr>
          <p:spPr bwMode="auto">
            <a:xfrm>
              <a:off x="1443" y="2211"/>
              <a:ext cx="299" cy="316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i="1">
                  <a:solidFill>
                    <a:srgbClr val="000000"/>
                  </a:solidFill>
                </a:rPr>
                <a:t>S</a:t>
              </a:r>
              <a:r>
                <a:rPr lang="en-US" sz="1800" i="1" baseline="-25000">
                  <a:solidFill>
                    <a:srgbClr val="000000"/>
                  </a:solidFill>
                </a:rPr>
                <a:t>ci</a:t>
              </a:r>
              <a:r>
                <a:rPr lang="en-US" sz="1800" i="1">
                  <a:solidFill>
                    <a:srgbClr val="000000"/>
                  </a:solidFill>
                </a:rPr>
                <a:t>(t)</a:t>
              </a:r>
            </a:p>
          </p:txBody>
        </p:sp>
        <p:sp>
          <p:nvSpPr>
            <p:cNvPr id="6171" name="Line 14"/>
            <p:cNvSpPr>
              <a:spLocks noChangeShapeType="1"/>
            </p:cNvSpPr>
            <p:nvPr/>
          </p:nvSpPr>
          <p:spPr bwMode="auto">
            <a:xfrm flipV="1">
              <a:off x="1616" y="1961"/>
              <a:ext cx="0" cy="24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418" name="Rectangle 15"/>
          <p:cNvSpPr>
            <a:spLocks noChangeArrowheads="1"/>
          </p:cNvSpPr>
          <p:nvPr/>
        </p:nvSpPr>
        <p:spPr bwMode="auto">
          <a:xfrm>
            <a:off x="593725" y="1714500"/>
            <a:ext cx="3316288" cy="1543050"/>
          </a:xfrm>
          <a:prstGeom prst="rect">
            <a:avLst/>
          </a:prstGeom>
          <a:noFill/>
          <a:ln w="9525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419" name="Text Box 16"/>
          <p:cNvSpPr txBox="1">
            <a:spLocks noChangeArrowheads="1"/>
          </p:cNvSpPr>
          <p:nvPr/>
        </p:nvSpPr>
        <p:spPr bwMode="auto">
          <a:xfrm>
            <a:off x="671513" y="2836863"/>
            <a:ext cx="1470025" cy="376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SS Modulator</a:t>
            </a:r>
          </a:p>
        </p:txBody>
      </p:sp>
      <p:sp>
        <p:nvSpPr>
          <p:cNvPr id="17420" name="Text Box 17"/>
          <p:cNvSpPr txBox="1">
            <a:spLocks noChangeArrowheads="1"/>
          </p:cNvSpPr>
          <p:nvPr/>
        </p:nvSpPr>
        <p:spPr bwMode="auto">
          <a:xfrm>
            <a:off x="3957638" y="1955800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>
                <a:solidFill>
                  <a:srgbClr val="000000"/>
                </a:solidFill>
              </a:rPr>
              <a:t>s(t)</a:t>
            </a:r>
          </a:p>
        </p:txBody>
      </p:sp>
      <p:sp>
        <p:nvSpPr>
          <p:cNvPr id="17421" name="Rectangle 18"/>
          <p:cNvSpPr>
            <a:spLocks noChangeArrowheads="1"/>
          </p:cNvSpPr>
          <p:nvPr/>
        </p:nvSpPr>
        <p:spPr bwMode="auto">
          <a:xfrm>
            <a:off x="4498975" y="2105025"/>
            <a:ext cx="1200150" cy="425450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422" name="Text Box 19"/>
          <p:cNvSpPr txBox="1">
            <a:spLocks noChangeArrowheads="1"/>
          </p:cNvSpPr>
          <p:nvPr/>
        </p:nvSpPr>
        <p:spPr bwMode="auto">
          <a:xfrm>
            <a:off x="4568825" y="2139950"/>
            <a:ext cx="955675" cy="376238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Channel</a:t>
            </a: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5997575" y="2152650"/>
            <a:ext cx="635000" cy="1009650"/>
            <a:chOff x="1443" y="1680"/>
            <a:chExt cx="300" cy="848"/>
          </a:xfrm>
          <a:noFill/>
        </p:grpSpPr>
        <p:sp>
          <p:nvSpPr>
            <p:cNvPr id="6166" name="Oval 21"/>
            <p:cNvSpPr>
              <a:spLocks noChangeArrowheads="1"/>
            </p:cNvSpPr>
            <p:nvPr/>
          </p:nvSpPr>
          <p:spPr bwMode="auto">
            <a:xfrm>
              <a:off x="1498" y="1680"/>
              <a:ext cx="236" cy="281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6167" name="Text Box 22"/>
            <p:cNvSpPr txBox="1">
              <a:spLocks noChangeArrowheads="1"/>
            </p:cNvSpPr>
            <p:nvPr/>
          </p:nvSpPr>
          <p:spPr bwMode="auto">
            <a:xfrm>
              <a:off x="1443" y="2212"/>
              <a:ext cx="300" cy="316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i="1">
                  <a:solidFill>
                    <a:srgbClr val="000000"/>
                  </a:solidFill>
                </a:rPr>
                <a:t>S</a:t>
              </a:r>
              <a:r>
                <a:rPr lang="en-US" sz="1800" i="1" baseline="-25000">
                  <a:solidFill>
                    <a:srgbClr val="000000"/>
                  </a:solidFill>
                </a:rPr>
                <a:t>ci</a:t>
              </a:r>
              <a:r>
                <a:rPr lang="en-US" sz="1800" i="1">
                  <a:solidFill>
                    <a:srgbClr val="000000"/>
                  </a:solidFill>
                </a:rPr>
                <a:t>(t)</a:t>
              </a:r>
            </a:p>
          </p:txBody>
        </p:sp>
        <p:sp>
          <p:nvSpPr>
            <p:cNvPr id="6168" name="Line 23"/>
            <p:cNvSpPr>
              <a:spLocks noChangeShapeType="1"/>
            </p:cNvSpPr>
            <p:nvPr/>
          </p:nvSpPr>
          <p:spPr bwMode="auto">
            <a:xfrm flipV="1">
              <a:off x="1616" y="1961"/>
              <a:ext cx="0" cy="24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424" name="Rectangle 24"/>
          <p:cNvSpPr>
            <a:spLocks noChangeArrowheads="1"/>
          </p:cNvSpPr>
          <p:nvPr/>
        </p:nvSpPr>
        <p:spPr bwMode="auto">
          <a:xfrm>
            <a:off x="6873875" y="2046288"/>
            <a:ext cx="1219200" cy="566737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Linear </a:t>
            </a:r>
          </a:p>
          <a:p>
            <a:pPr algn="ctr"/>
            <a:r>
              <a:rPr lang="en-US" altLang="en-US" sz="1600">
                <a:solidFill>
                  <a:srgbClr val="000000"/>
                </a:solidFill>
              </a:rPr>
              <a:t>Demod.</a:t>
            </a:r>
          </a:p>
        </p:txBody>
      </p:sp>
      <p:sp>
        <p:nvSpPr>
          <p:cNvPr id="17425" name="Rectangle 25"/>
          <p:cNvSpPr>
            <a:spLocks noChangeArrowheads="1"/>
          </p:cNvSpPr>
          <p:nvPr/>
        </p:nvSpPr>
        <p:spPr bwMode="auto">
          <a:xfrm>
            <a:off x="5903913" y="1763713"/>
            <a:ext cx="2525712" cy="1543050"/>
          </a:xfrm>
          <a:prstGeom prst="rect">
            <a:avLst/>
          </a:prstGeom>
          <a:noFill/>
          <a:ln w="9525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426" name="Text Box 26"/>
          <p:cNvSpPr txBox="1">
            <a:spLocks noChangeArrowheads="1"/>
          </p:cNvSpPr>
          <p:nvPr/>
        </p:nvSpPr>
        <p:spPr bwMode="auto">
          <a:xfrm>
            <a:off x="6691313" y="2895600"/>
            <a:ext cx="1711325" cy="376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SS Demodulator</a:t>
            </a:r>
          </a:p>
        </p:txBody>
      </p:sp>
      <p:sp>
        <p:nvSpPr>
          <p:cNvPr id="17427" name="Text Box 28"/>
          <p:cNvSpPr txBox="1">
            <a:spLocks noChangeArrowheads="1"/>
          </p:cNvSpPr>
          <p:nvPr/>
        </p:nvSpPr>
        <p:spPr bwMode="auto">
          <a:xfrm>
            <a:off x="4175125" y="2600325"/>
            <a:ext cx="1441450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Synchronized</a:t>
            </a:r>
          </a:p>
        </p:txBody>
      </p:sp>
      <p:sp>
        <p:nvSpPr>
          <p:cNvPr id="17428" name="Line 8"/>
          <p:cNvSpPr>
            <a:spLocks noChangeShapeType="1"/>
          </p:cNvSpPr>
          <p:nvPr/>
        </p:nvSpPr>
        <p:spPr bwMode="auto">
          <a:xfrm flipV="1">
            <a:off x="2449513" y="2293938"/>
            <a:ext cx="728662" cy="3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9" name="Line 27"/>
          <p:cNvSpPr>
            <a:spLocks noChangeShapeType="1"/>
          </p:cNvSpPr>
          <p:nvPr/>
        </p:nvSpPr>
        <p:spPr bwMode="auto">
          <a:xfrm>
            <a:off x="3911600" y="2922588"/>
            <a:ext cx="19431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BPSK Example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1104900" y="2168525"/>
            <a:ext cx="1800225" cy="239713"/>
          </a:xfrm>
          <a:prstGeom prst="rect">
            <a:avLst/>
          </a:prstGeom>
          <a:solidFill>
            <a:srgbClr val="0000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2892425" y="2413000"/>
            <a:ext cx="1800225" cy="241300"/>
          </a:xfrm>
          <a:prstGeom prst="rect">
            <a:avLst/>
          </a:prstGeom>
          <a:solidFill>
            <a:srgbClr val="0000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4708525" y="2168525"/>
            <a:ext cx="1800225" cy="239713"/>
          </a:xfrm>
          <a:prstGeom prst="rect">
            <a:avLst/>
          </a:prstGeom>
          <a:solidFill>
            <a:srgbClr val="0000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6492875" y="2162175"/>
            <a:ext cx="1800225" cy="239713"/>
          </a:xfrm>
          <a:prstGeom prst="rect">
            <a:avLst/>
          </a:prstGeom>
          <a:solidFill>
            <a:srgbClr val="0000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9" name="Line 29"/>
          <p:cNvSpPr>
            <a:spLocks noChangeShapeType="1"/>
          </p:cNvSpPr>
          <p:nvPr/>
        </p:nvSpPr>
        <p:spPr bwMode="auto">
          <a:xfrm>
            <a:off x="4700588" y="2166938"/>
            <a:ext cx="0" cy="37560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0" name="Line 30"/>
          <p:cNvSpPr>
            <a:spLocks noChangeShapeType="1"/>
          </p:cNvSpPr>
          <p:nvPr/>
        </p:nvSpPr>
        <p:spPr bwMode="auto">
          <a:xfrm>
            <a:off x="6510338" y="2182813"/>
            <a:ext cx="0" cy="3754437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Line 31"/>
          <p:cNvSpPr>
            <a:spLocks noChangeShapeType="1"/>
          </p:cNvSpPr>
          <p:nvPr/>
        </p:nvSpPr>
        <p:spPr bwMode="auto">
          <a:xfrm>
            <a:off x="8318500" y="2178050"/>
            <a:ext cx="0" cy="375443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Line 32"/>
          <p:cNvSpPr>
            <a:spLocks noChangeShapeType="1"/>
          </p:cNvSpPr>
          <p:nvPr/>
        </p:nvSpPr>
        <p:spPr bwMode="auto">
          <a:xfrm>
            <a:off x="2909888" y="2193925"/>
            <a:ext cx="0" cy="37560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Line 33"/>
          <p:cNvSpPr>
            <a:spLocks noChangeShapeType="1"/>
          </p:cNvSpPr>
          <p:nvPr/>
        </p:nvSpPr>
        <p:spPr bwMode="auto">
          <a:xfrm>
            <a:off x="1100138" y="2178050"/>
            <a:ext cx="0" cy="375443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Text Box 134"/>
          <p:cNvSpPr txBox="1">
            <a:spLocks noChangeArrowheads="1"/>
          </p:cNvSpPr>
          <p:nvPr/>
        </p:nvSpPr>
        <p:spPr bwMode="auto">
          <a:xfrm>
            <a:off x="5276850" y="175895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d(t)</a:t>
            </a:r>
          </a:p>
        </p:txBody>
      </p:sp>
      <p:grpSp>
        <p:nvGrpSpPr>
          <p:cNvPr id="18445" name="Group 78"/>
          <p:cNvGrpSpPr>
            <a:grpSpLocks/>
          </p:cNvGrpSpPr>
          <p:nvPr/>
        </p:nvGrpSpPr>
        <p:grpSpPr bwMode="auto">
          <a:xfrm>
            <a:off x="1103313" y="3505200"/>
            <a:ext cx="1811337" cy="485775"/>
            <a:chOff x="865" y="3279"/>
            <a:chExt cx="856" cy="409"/>
          </a:xfrm>
        </p:grpSpPr>
        <p:sp>
          <p:nvSpPr>
            <p:cNvPr id="18550" name="Rectangle 79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51" name="Rectangle 80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52" name="Rectangle 81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53" name="Rectangle 82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54" name="Rectangle 83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55" name="Rectangle 84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556" name="Group 85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557" name="Group 86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561" name="Rectangle 87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62" name="Rectangle 88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558" name="Group 89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559" name="Rectangle 90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60" name="Rectangle 91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grpSp>
        <p:nvGrpSpPr>
          <p:cNvPr id="18446" name="Group 92"/>
          <p:cNvGrpSpPr>
            <a:grpSpLocks/>
          </p:cNvGrpSpPr>
          <p:nvPr/>
        </p:nvGrpSpPr>
        <p:grpSpPr bwMode="auto">
          <a:xfrm>
            <a:off x="4711700" y="3505200"/>
            <a:ext cx="1811338" cy="485775"/>
            <a:chOff x="865" y="3279"/>
            <a:chExt cx="856" cy="409"/>
          </a:xfrm>
        </p:grpSpPr>
        <p:sp>
          <p:nvSpPr>
            <p:cNvPr id="18537" name="Rectangle 93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38" name="Rectangle 94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39" name="Rectangle 95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40" name="Rectangle 96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41" name="Rectangle 97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42" name="Rectangle 98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543" name="Group 99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544" name="Group 100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548" name="Rectangle 101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49" name="Rectangle 102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545" name="Group 103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546" name="Rectangle 104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47" name="Rectangle 105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grpSp>
        <p:nvGrpSpPr>
          <p:cNvPr id="18447" name="Group 106"/>
          <p:cNvGrpSpPr>
            <a:grpSpLocks/>
          </p:cNvGrpSpPr>
          <p:nvPr/>
        </p:nvGrpSpPr>
        <p:grpSpPr bwMode="auto">
          <a:xfrm>
            <a:off x="6500813" y="3505200"/>
            <a:ext cx="1811337" cy="485775"/>
            <a:chOff x="865" y="3279"/>
            <a:chExt cx="856" cy="409"/>
          </a:xfrm>
        </p:grpSpPr>
        <p:sp>
          <p:nvSpPr>
            <p:cNvPr id="18524" name="Rectangle 107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25" name="Rectangle 108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26" name="Rectangle 109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27" name="Rectangle 110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28" name="Rectangle 111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29" name="Rectangle 112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530" name="Group 113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531" name="Group 114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535" name="Rectangle 115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36" name="Rectangle 116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532" name="Group 117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533" name="Rectangle 118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34" name="Rectangle 119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grpSp>
        <p:nvGrpSpPr>
          <p:cNvPr id="18448" name="Group 120"/>
          <p:cNvGrpSpPr>
            <a:grpSpLocks/>
          </p:cNvGrpSpPr>
          <p:nvPr/>
        </p:nvGrpSpPr>
        <p:grpSpPr bwMode="auto">
          <a:xfrm flipV="1">
            <a:off x="2894013" y="3505200"/>
            <a:ext cx="1811337" cy="485775"/>
            <a:chOff x="865" y="3279"/>
            <a:chExt cx="856" cy="409"/>
          </a:xfrm>
        </p:grpSpPr>
        <p:sp>
          <p:nvSpPr>
            <p:cNvPr id="18511" name="Rectangle 121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12" name="Rectangle 122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13" name="Rectangle 123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14" name="Rectangle 124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15" name="Rectangle 125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16" name="Rectangle 126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517" name="Group 127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518" name="Group 128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522" name="Rectangle 129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23" name="Rectangle 130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519" name="Group 131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520" name="Rectangle 132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21" name="Rectangle 133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sp>
        <p:nvSpPr>
          <p:cNvPr id="18449" name="Text Box 135"/>
          <p:cNvSpPr txBox="1">
            <a:spLocks noChangeArrowheads="1"/>
          </p:cNvSpPr>
          <p:nvPr/>
        </p:nvSpPr>
        <p:spPr bwMode="auto">
          <a:xfrm>
            <a:off x="5437188" y="3035300"/>
            <a:ext cx="738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s</a:t>
            </a:r>
            <a:r>
              <a:rPr lang="en-US" altLang="en-US" i="1" baseline="-25000">
                <a:solidFill>
                  <a:srgbClr val="000000"/>
                </a:solidFill>
              </a:rPr>
              <a:t>ci</a:t>
            </a:r>
            <a:r>
              <a:rPr lang="en-US" altLang="en-US" i="1">
                <a:solidFill>
                  <a:srgbClr val="000000"/>
                </a:solidFill>
              </a:rPr>
              <a:t>(t)</a:t>
            </a:r>
          </a:p>
        </p:txBody>
      </p:sp>
      <p:grpSp>
        <p:nvGrpSpPr>
          <p:cNvPr id="18450" name="Group 28"/>
          <p:cNvGrpSpPr>
            <a:grpSpLocks/>
          </p:cNvGrpSpPr>
          <p:nvPr/>
        </p:nvGrpSpPr>
        <p:grpSpPr bwMode="auto">
          <a:xfrm>
            <a:off x="1112838" y="4932363"/>
            <a:ext cx="1812925" cy="485775"/>
            <a:chOff x="865" y="3279"/>
            <a:chExt cx="856" cy="409"/>
          </a:xfrm>
        </p:grpSpPr>
        <p:sp>
          <p:nvSpPr>
            <p:cNvPr id="18498" name="Rectangle 12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99" name="Rectangle 13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00" name="Rectangle 14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01" name="Rectangle 15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02" name="Rectangle 18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503" name="Rectangle 19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504" name="Group 27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505" name="Group 23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509" name="Rectangle 20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10" name="Rectangle 21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506" name="Group 24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507" name="Rectangle 25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508" name="Rectangle 26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grpSp>
        <p:nvGrpSpPr>
          <p:cNvPr id="18451" name="Group 34"/>
          <p:cNvGrpSpPr>
            <a:grpSpLocks/>
          </p:cNvGrpSpPr>
          <p:nvPr/>
        </p:nvGrpSpPr>
        <p:grpSpPr bwMode="auto">
          <a:xfrm>
            <a:off x="4722813" y="4932363"/>
            <a:ext cx="1811337" cy="485775"/>
            <a:chOff x="865" y="3279"/>
            <a:chExt cx="856" cy="409"/>
          </a:xfrm>
        </p:grpSpPr>
        <p:sp>
          <p:nvSpPr>
            <p:cNvPr id="18485" name="Rectangle 35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86" name="Rectangle 36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87" name="Rectangle 37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88" name="Rectangle 38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89" name="Rectangle 39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90" name="Rectangle 40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491" name="Group 41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492" name="Group 42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496" name="Rectangle 43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497" name="Rectangle 44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493" name="Group 45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494" name="Rectangle 46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495" name="Rectangle 47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grpSp>
        <p:nvGrpSpPr>
          <p:cNvPr id="18452" name="Group 48"/>
          <p:cNvGrpSpPr>
            <a:grpSpLocks/>
          </p:cNvGrpSpPr>
          <p:nvPr/>
        </p:nvGrpSpPr>
        <p:grpSpPr bwMode="auto">
          <a:xfrm>
            <a:off x="6510338" y="4932363"/>
            <a:ext cx="1812925" cy="485775"/>
            <a:chOff x="865" y="3279"/>
            <a:chExt cx="856" cy="409"/>
          </a:xfrm>
        </p:grpSpPr>
        <p:sp>
          <p:nvSpPr>
            <p:cNvPr id="18472" name="Rectangle 49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73" name="Rectangle 50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74" name="Rectangle 51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75" name="Rectangle 52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76" name="Rectangle 53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77" name="Rectangle 54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478" name="Group 55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479" name="Group 56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483" name="Rectangle 57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484" name="Rectangle 58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480" name="Group 59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481" name="Rectangle 60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482" name="Rectangle 61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grpSp>
        <p:nvGrpSpPr>
          <p:cNvPr id="18453" name="Group 62"/>
          <p:cNvGrpSpPr>
            <a:grpSpLocks/>
          </p:cNvGrpSpPr>
          <p:nvPr/>
        </p:nvGrpSpPr>
        <p:grpSpPr bwMode="auto">
          <a:xfrm>
            <a:off x="2903538" y="4932363"/>
            <a:ext cx="1812925" cy="485775"/>
            <a:chOff x="865" y="3279"/>
            <a:chExt cx="856" cy="409"/>
          </a:xfrm>
        </p:grpSpPr>
        <p:sp>
          <p:nvSpPr>
            <p:cNvPr id="18459" name="Rectangle 63"/>
            <p:cNvSpPr>
              <a:spLocks noChangeArrowheads="1"/>
            </p:cNvSpPr>
            <p:nvPr/>
          </p:nvSpPr>
          <p:spPr bwMode="auto">
            <a:xfrm>
              <a:off x="865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0" name="Rectangle 64"/>
            <p:cNvSpPr>
              <a:spLocks noChangeArrowheads="1"/>
            </p:cNvSpPr>
            <p:nvPr/>
          </p:nvSpPr>
          <p:spPr bwMode="auto">
            <a:xfrm>
              <a:off x="950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1" name="Rectangle 65"/>
            <p:cNvSpPr>
              <a:spLocks noChangeArrowheads="1"/>
            </p:cNvSpPr>
            <p:nvPr/>
          </p:nvSpPr>
          <p:spPr bwMode="auto">
            <a:xfrm>
              <a:off x="1037" y="3279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2" name="Rectangle 66"/>
            <p:cNvSpPr>
              <a:spLocks noChangeArrowheads="1"/>
            </p:cNvSpPr>
            <p:nvPr/>
          </p:nvSpPr>
          <p:spPr bwMode="auto">
            <a:xfrm>
              <a:off x="1113" y="3282"/>
              <a:ext cx="86" cy="20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3" name="Rectangle 67"/>
            <p:cNvSpPr>
              <a:spLocks noChangeArrowheads="1"/>
            </p:cNvSpPr>
            <p:nvPr/>
          </p:nvSpPr>
          <p:spPr bwMode="auto">
            <a:xfrm flipV="1">
              <a:off x="1199" y="3485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4" name="Rectangle 68"/>
            <p:cNvSpPr>
              <a:spLocks noChangeArrowheads="1"/>
            </p:cNvSpPr>
            <p:nvPr/>
          </p:nvSpPr>
          <p:spPr bwMode="auto">
            <a:xfrm flipV="1">
              <a:off x="1293" y="3283"/>
              <a:ext cx="86" cy="202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465" name="Group 69"/>
            <p:cNvGrpSpPr>
              <a:grpSpLocks/>
            </p:cNvGrpSpPr>
            <p:nvPr/>
          </p:nvGrpSpPr>
          <p:grpSpPr bwMode="auto">
            <a:xfrm>
              <a:off x="1390" y="3281"/>
              <a:ext cx="331" cy="407"/>
              <a:chOff x="1371" y="3280"/>
              <a:chExt cx="331" cy="407"/>
            </a:xfrm>
          </p:grpSpPr>
          <p:grpSp>
            <p:nvGrpSpPr>
              <p:cNvPr id="18466" name="Group 70"/>
              <p:cNvGrpSpPr>
                <a:grpSpLocks/>
              </p:cNvGrpSpPr>
              <p:nvPr/>
            </p:nvGrpSpPr>
            <p:grpSpPr bwMode="auto">
              <a:xfrm>
                <a:off x="1371" y="3485"/>
                <a:ext cx="162" cy="202"/>
                <a:chOff x="1371" y="3485"/>
                <a:chExt cx="162" cy="202"/>
              </a:xfrm>
            </p:grpSpPr>
            <p:sp>
              <p:nvSpPr>
                <p:cNvPr id="18470" name="Rectangle 71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471" name="Rectangle 72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8467" name="Group 73"/>
              <p:cNvGrpSpPr>
                <a:grpSpLocks/>
              </p:cNvGrpSpPr>
              <p:nvPr/>
            </p:nvGrpSpPr>
            <p:grpSpPr bwMode="auto">
              <a:xfrm>
                <a:off x="1540" y="3280"/>
                <a:ext cx="162" cy="202"/>
                <a:chOff x="1371" y="3485"/>
                <a:chExt cx="162" cy="202"/>
              </a:xfrm>
            </p:grpSpPr>
            <p:sp>
              <p:nvSpPr>
                <p:cNvPr id="18468" name="Rectangle 74"/>
                <p:cNvSpPr>
                  <a:spLocks noChangeArrowheads="1"/>
                </p:cNvSpPr>
                <p:nvPr/>
              </p:nvSpPr>
              <p:spPr bwMode="auto">
                <a:xfrm flipV="1">
                  <a:off x="1371" y="3485"/>
                  <a:ext cx="86" cy="202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8469" name="Rectangle 75"/>
                <p:cNvSpPr>
                  <a:spLocks noChangeArrowheads="1"/>
                </p:cNvSpPr>
                <p:nvPr/>
              </p:nvSpPr>
              <p:spPr bwMode="auto">
                <a:xfrm flipV="1">
                  <a:off x="1447" y="3485"/>
                  <a:ext cx="86" cy="201"/>
                </a:xfrm>
                <a:prstGeom prst="rect">
                  <a:avLst/>
                </a:prstGeom>
                <a:solidFill>
                  <a:srgbClr val="0000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sp>
        <p:nvSpPr>
          <p:cNvPr id="18454" name="Text Box 136"/>
          <p:cNvSpPr txBox="1">
            <a:spLocks noChangeArrowheads="1"/>
          </p:cNvSpPr>
          <p:nvPr/>
        </p:nvSpPr>
        <p:spPr bwMode="auto">
          <a:xfrm>
            <a:off x="5430838" y="4535488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s(t)</a:t>
            </a:r>
          </a:p>
        </p:txBody>
      </p:sp>
      <p:sp>
        <p:nvSpPr>
          <p:cNvPr id="18455" name="Text Box 139"/>
          <p:cNvSpPr txBox="1">
            <a:spLocks noChangeArrowheads="1"/>
          </p:cNvSpPr>
          <p:nvPr/>
        </p:nvSpPr>
        <p:spPr bwMode="auto">
          <a:xfrm>
            <a:off x="1771650" y="1836738"/>
            <a:ext cx="400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T</a:t>
            </a:r>
            <a:r>
              <a:rPr lang="en-US" altLang="en-US" sz="1800" baseline="-25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8456" name="Line 140"/>
          <p:cNvSpPr>
            <a:spLocks noChangeShapeType="1"/>
          </p:cNvSpPr>
          <p:nvPr/>
        </p:nvSpPr>
        <p:spPr bwMode="auto">
          <a:xfrm>
            <a:off x="2284413" y="1981200"/>
            <a:ext cx="5603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7" name="Line 141"/>
          <p:cNvSpPr>
            <a:spLocks noChangeShapeType="1"/>
          </p:cNvSpPr>
          <p:nvPr/>
        </p:nvSpPr>
        <p:spPr bwMode="auto">
          <a:xfrm flipH="1">
            <a:off x="1093788" y="1985963"/>
            <a:ext cx="5619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8" name="Text Box 143"/>
          <p:cNvSpPr txBox="1">
            <a:spLocks noChangeArrowheads="1"/>
          </p:cNvSpPr>
          <p:nvPr/>
        </p:nvSpPr>
        <p:spPr bwMode="auto">
          <a:xfrm>
            <a:off x="3259138" y="3124200"/>
            <a:ext cx="1028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T</a:t>
            </a:r>
            <a:r>
              <a:rPr lang="en-US" altLang="en-US" sz="1800" baseline="-25000">
                <a:solidFill>
                  <a:srgbClr val="000000"/>
                </a:solidFill>
              </a:rPr>
              <a:t>c</a:t>
            </a:r>
            <a:r>
              <a:rPr lang="en-US" altLang="en-US" sz="1800">
                <a:solidFill>
                  <a:srgbClr val="000000"/>
                </a:solidFill>
              </a:rPr>
              <a:t>=T</a:t>
            </a:r>
            <a:r>
              <a:rPr lang="en-US" altLang="en-US" sz="1800" baseline="-25000">
                <a:solidFill>
                  <a:srgbClr val="000000"/>
                </a:solidFill>
              </a:rPr>
              <a:t>b</a:t>
            </a:r>
            <a:r>
              <a:rPr lang="en-US" altLang="en-US" sz="1800">
                <a:solidFill>
                  <a:srgbClr val="000000"/>
                </a:solidFill>
              </a:rPr>
              <a:t>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495300"/>
            <a:ext cx="914241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2800" b="1">
                <a:solidFill>
                  <a:srgbClr val="000000"/>
                </a:solidFill>
                <a:latin typeface="Arial" pitchFamily="34" charset="0"/>
              </a:rPr>
              <a:t>Spectral Properties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3251200" y="3117850"/>
            <a:ext cx="333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2012950" y="2260600"/>
            <a:ext cx="333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4235450" y="2260600"/>
            <a:ext cx="333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3124200" y="2986088"/>
            <a:ext cx="333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6332538" y="2260600"/>
            <a:ext cx="3492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8316913" y="2260600"/>
            <a:ext cx="3333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7467600" y="2952750"/>
            <a:ext cx="333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7613650" y="5041900"/>
            <a:ext cx="333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233363" y="2168525"/>
            <a:ext cx="8648700" cy="1749425"/>
            <a:chOff x="32" y="3083"/>
            <a:chExt cx="4086" cy="1469"/>
          </a:xfrm>
        </p:grpSpPr>
        <p:sp>
          <p:nvSpPr>
            <p:cNvPr id="19469" name="Freeform 12"/>
            <p:cNvSpPr>
              <a:spLocks/>
            </p:cNvSpPr>
            <p:nvPr/>
          </p:nvSpPr>
          <p:spPr bwMode="auto">
            <a:xfrm>
              <a:off x="3827" y="3871"/>
              <a:ext cx="174" cy="174"/>
            </a:xfrm>
            <a:custGeom>
              <a:avLst/>
              <a:gdLst>
                <a:gd name="T0" fmla="*/ 169 w 174"/>
                <a:gd name="T1" fmla="*/ 6 h 174"/>
                <a:gd name="T2" fmla="*/ 163 w 174"/>
                <a:gd name="T3" fmla="*/ 0 h 174"/>
                <a:gd name="T4" fmla="*/ 0 w 174"/>
                <a:gd name="T5" fmla="*/ 165 h 174"/>
                <a:gd name="T6" fmla="*/ 8 w 174"/>
                <a:gd name="T7" fmla="*/ 173 h 174"/>
                <a:gd name="T8" fmla="*/ 173 w 174"/>
                <a:gd name="T9" fmla="*/ 10 h 174"/>
                <a:gd name="T10" fmla="*/ 169 w 174"/>
                <a:gd name="T11" fmla="*/ 6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74"/>
                <a:gd name="T20" fmla="*/ 174 w 174"/>
                <a:gd name="T21" fmla="*/ 174 h 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74">
                  <a:moveTo>
                    <a:pt x="169" y="6"/>
                  </a:moveTo>
                  <a:lnTo>
                    <a:pt x="163" y="0"/>
                  </a:lnTo>
                  <a:lnTo>
                    <a:pt x="0" y="165"/>
                  </a:lnTo>
                  <a:lnTo>
                    <a:pt x="8" y="173"/>
                  </a:lnTo>
                  <a:lnTo>
                    <a:pt x="173" y="10"/>
                  </a:lnTo>
                  <a:lnTo>
                    <a:pt x="169" y="6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0" name="Freeform 13"/>
            <p:cNvSpPr>
              <a:spLocks/>
            </p:cNvSpPr>
            <p:nvPr/>
          </p:nvSpPr>
          <p:spPr bwMode="auto">
            <a:xfrm>
              <a:off x="3787" y="4000"/>
              <a:ext cx="85" cy="85"/>
            </a:xfrm>
            <a:custGeom>
              <a:avLst/>
              <a:gdLst>
                <a:gd name="T0" fmla="*/ 42 w 85"/>
                <a:gd name="T1" fmla="*/ 59 h 85"/>
                <a:gd name="T2" fmla="*/ 48 w 85"/>
                <a:gd name="T3" fmla="*/ 55 h 85"/>
                <a:gd name="T4" fmla="*/ 54 w 85"/>
                <a:gd name="T5" fmla="*/ 53 h 85"/>
                <a:gd name="T6" fmla="*/ 59 w 85"/>
                <a:gd name="T7" fmla="*/ 50 h 85"/>
                <a:gd name="T8" fmla="*/ 63 w 85"/>
                <a:gd name="T9" fmla="*/ 48 h 85"/>
                <a:gd name="T10" fmla="*/ 69 w 85"/>
                <a:gd name="T11" fmla="*/ 46 h 85"/>
                <a:gd name="T12" fmla="*/ 75 w 85"/>
                <a:gd name="T13" fmla="*/ 44 h 85"/>
                <a:gd name="T14" fmla="*/ 79 w 85"/>
                <a:gd name="T15" fmla="*/ 42 h 85"/>
                <a:gd name="T16" fmla="*/ 84 w 85"/>
                <a:gd name="T17" fmla="*/ 38 h 85"/>
                <a:gd name="T18" fmla="*/ 46 w 85"/>
                <a:gd name="T19" fmla="*/ 0 h 85"/>
                <a:gd name="T20" fmla="*/ 44 w 85"/>
                <a:gd name="T21" fmla="*/ 4 h 85"/>
                <a:gd name="T22" fmla="*/ 42 w 85"/>
                <a:gd name="T23" fmla="*/ 7 h 85"/>
                <a:gd name="T24" fmla="*/ 40 w 85"/>
                <a:gd name="T25" fmla="*/ 11 h 85"/>
                <a:gd name="T26" fmla="*/ 38 w 85"/>
                <a:gd name="T27" fmla="*/ 17 h 85"/>
                <a:gd name="T28" fmla="*/ 36 w 85"/>
                <a:gd name="T29" fmla="*/ 23 h 85"/>
                <a:gd name="T30" fmla="*/ 33 w 85"/>
                <a:gd name="T31" fmla="*/ 30 h 85"/>
                <a:gd name="T32" fmla="*/ 29 w 85"/>
                <a:gd name="T33" fmla="*/ 36 h 85"/>
                <a:gd name="T34" fmla="*/ 27 w 85"/>
                <a:gd name="T35" fmla="*/ 42 h 85"/>
                <a:gd name="T36" fmla="*/ 23 w 85"/>
                <a:gd name="T37" fmla="*/ 50 h 85"/>
                <a:gd name="T38" fmla="*/ 19 w 85"/>
                <a:gd name="T39" fmla="*/ 55 h 85"/>
                <a:gd name="T40" fmla="*/ 15 w 85"/>
                <a:gd name="T41" fmla="*/ 61 h 85"/>
                <a:gd name="T42" fmla="*/ 12 w 85"/>
                <a:gd name="T43" fmla="*/ 67 h 85"/>
                <a:gd name="T44" fmla="*/ 10 w 85"/>
                <a:gd name="T45" fmla="*/ 73 h 85"/>
                <a:gd name="T46" fmla="*/ 6 w 85"/>
                <a:gd name="T47" fmla="*/ 76 h 85"/>
                <a:gd name="T48" fmla="*/ 4 w 85"/>
                <a:gd name="T49" fmla="*/ 80 h 85"/>
                <a:gd name="T50" fmla="*/ 0 w 85"/>
                <a:gd name="T51" fmla="*/ 84 h 85"/>
                <a:gd name="T52" fmla="*/ 4 w 85"/>
                <a:gd name="T53" fmla="*/ 82 h 85"/>
                <a:gd name="T54" fmla="*/ 8 w 85"/>
                <a:gd name="T55" fmla="*/ 78 h 85"/>
                <a:gd name="T56" fmla="*/ 13 w 85"/>
                <a:gd name="T57" fmla="*/ 76 h 85"/>
                <a:gd name="T58" fmla="*/ 17 w 85"/>
                <a:gd name="T59" fmla="*/ 73 h 85"/>
                <a:gd name="T60" fmla="*/ 23 w 85"/>
                <a:gd name="T61" fmla="*/ 69 h 85"/>
                <a:gd name="T62" fmla="*/ 29 w 85"/>
                <a:gd name="T63" fmla="*/ 65 h 85"/>
                <a:gd name="T64" fmla="*/ 35 w 85"/>
                <a:gd name="T65" fmla="*/ 61 h 85"/>
                <a:gd name="T66" fmla="*/ 42 w 85"/>
                <a:gd name="T67" fmla="*/ 59 h 8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5"/>
                <a:gd name="T103" fmla="*/ 0 h 85"/>
                <a:gd name="T104" fmla="*/ 85 w 85"/>
                <a:gd name="T105" fmla="*/ 85 h 8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5" h="85">
                  <a:moveTo>
                    <a:pt x="42" y="59"/>
                  </a:moveTo>
                  <a:lnTo>
                    <a:pt x="48" y="55"/>
                  </a:lnTo>
                  <a:lnTo>
                    <a:pt x="54" y="53"/>
                  </a:lnTo>
                  <a:lnTo>
                    <a:pt x="59" y="50"/>
                  </a:lnTo>
                  <a:lnTo>
                    <a:pt x="63" y="48"/>
                  </a:lnTo>
                  <a:lnTo>
                    <a:pt x="69" y="46"/>
                  </a:lnTo>
                  <a:lnTo>
                    <a:pt x="75" y="44"/>
                  </a:lnTo>
                  <a:lnTo>
                    <a:pt x="79" y="42"/>
                  </a:lnTo>
                  <a:lnTo>
                    <a:pt x="84" y="38"/>
                  </a:lnTo>
                  <a:lnTo>
                    <a:pt x="46" y="0"/>
                  </a:lnTo>
                  <a:lnTo>
                    <a:pt x="44" y="4"/>
                  </a:lnTo>
                  <a:lnTo>
                    <a:pt x="42" y="7"/>
                  </a:lnTo>
                  <a:lnTo>
                    <a:pt x="40" y="11"/>
                  </a:lnTo>
                  <a:lnTo>
                    <a:pt x="38" y="17"/>
                  </a:lnTo>
                  <a:lnTo>
                    <a:pt x="36" y="23"/>
                  </a:lnTo>
                  <a:lnTo>
                    <a:pt x="33" y="30"/>
                  </a:lnTo>
                  <a:lnTo>
                    <a:pt x="29" y="36"/>
                  </a:lnTo>
                  <a:lnTo>
                    <a:pt x="27" y="42"/>
                  </a:lnTo>
                  <a:lnTo>
                    <a:pt x="23" y="50"/>
                  </a:lnTo>
                  <a:lnTo>
                    <a:pt x="19" y="55"/>
                  </a:lnTo>
                  <a:lnTo>
                    <a:pt x="15" y="61"/>
                  </a:lnTo>
                  <a:lnTo>
                    <a:pt x="12" y="67"/>
                  </a:lnTo>
                  <a:lnTo>
                    <a:pt x="10" y="73"/>
                  </a:lnTo>
                  <a:lnTo>
                    <a:pt x="6" y="76"/>
                  </a:lnTo>
                  <a:lnTo>
                    <a:pt x="4" y="80"/>
                  </a:lnTo>
                  <a:lnTo>
                    <a:pt x="0" y="84"/>
                  </a:lnTo>
                  <a:lnTo>
                    <a:pt x="4" y="82"/>
                  </a:lnTo>
                  <a:lnTo>
                    <a:pt x="8" y="78"/>
                  </a:lnTo>
                  <a:lnTo>
                    <a:pt x="13" y="76"/>
                  </a:lnTo>
                  <a:lnTo>
                    <a:pt x="17" y="73"/>
                  </a:lnTo>
                  <a:lnTo>
                    <a:pt x="23" y="69"/>
                  </a:lnTo>
                  <a:lnTo>
                    <a:pt x="29" y="65"/>
                  </a:lnTo>
                  <a:lnTo>
                    <a:pt x="35" y="61"/>
                  </a:lnTo>
                  <a:lnTo>
                    <a:pt x="42" y="59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1" name="Freeform 14"/>
            <p:cNvSpPr>
              <a:spLocks/>
            </p:cNvSpPr>
            <p:nvPr/>
          </p:nvSpPr>
          <p:spPr bwMode="auto">
            <a:xfrm>
              <a:off x="3787" y="4000"/>
              <a:ext cx="85" cy="85"/>
            </a:xfrm>
            <a:custGeom>
              <a:avLst/>
              <a:gdLst>
                <a:gd name="T0" fmla="*/ 42 w 85"/>
                <a:gd name="T1" fmla="*/ 59 h 85"/>
                <a:gd name="T2" fmla="*/ 48 w 85"/>
                <a:gd name="T3" fmla="*/ 55 h 85"/>
                <a:gd name="T4" fmla="*/ 54 w 85"/>
                <a:gd name="T5" fmla="*/ 53 h 85"/>
                <a:gd name="T6" fmla="*/ 59 w 85"/>
                <a:gd name="T7" fmla="*/ 50 h 85"/>
                <a:gd name="T8" fmla="*/ 63 w 85"/>
                <a:gd name="T9" fmla="*/ 48 h 85"/>
                <a:gd name="T10" fmla="*/ 69 w 85"/>
                <a:gd name="T11" fmla="*/ 46 h 85"/>
                <a:gd name="T12" fmla="*/ 75 w 85"/>
                <a:gd name="T13" fmla="*/ 44 h 85"/>
                <a:gd name="T14" fmla="*/ 79 w 85"/>
                <a:gd name="T15" fmla="*/ 42 h 85"/>
                <a:gd name="T16" fmla="*/ 84 w 85"/>
                <a:gd name="T17" fmla="*/ 38 h 85"/>
                <a:gd name="T18" fmla="*/ 84 w 85"/>
                <a:gd name="T19" fmla="*/ 38 h 85"/>
                <a:gd name="T20" fmla="*/ 46 w 85"/>
                <a:gd name="T21" fmla="*/ 0 h 85"/>
                <a:gd name="T22" fmla="*/ 46 w 85"/>
                <a:gd name="T23" fmla="*/ 0 h 85"/>
                <a:gd name="T24" fmla="*/ 44 w 85"/>
                <a:gd name="T25" fmla="*/ 4 h 85"/>
                <a:gd name="T26" fmla="*/ 42 w 85"/>
                <a:gd name="T27" fmla="*/ 7 h 85"/>
                <a:gd name="T28" fmla="*/ 40 w 85"/>
                <a:gd name="T29" fmla="*/ 11 h 85"/>
                <a:gd name="T30" fmla="*/ 38 w 85"/>
                <a:gd name="T31" fmla="*/ 17 h 85"/>
                <a:gd name="T32" fmla="*/ 36 w 85"/>
                <a:gd name="T33" fmla="*/ 23 h 85"/>
                <a:gd name="T34" fmla="*/ 33 w 85"/>
                <a:gd name="T35" fmla="*/ 30 h 85"/>
                <a:gd name="T36" fmla="*/ 29 w 85"/>
                <a:gd name="T37" fmla="*/ 36 h 85"/>
                <a:gd name="T38" fmla="*/ 27 w 85"/>
                <a:gd name="T39" fmla="*/ 42 h 85"/>
                <a:gd name="T40" fmla="*/ 23 w 85"/>
                <a:gd name="T41" fmla="*/ 50 h 85"/>
                <a:gd name="T42" fmla="*/ 19 w 85"/>
                <a:gd name="T43" fmla="*/ 55 h 85"/>
                <a:gd name="T44" fmla="*/ 15 w 85"/>
                <a:gd name="T45" fmla="*/ 61 h 85"/>
                <a:gd name="T46" fmla="*/ 12 w 85"/>
                <a:gd name="T47" fmla="*/ 67 h 85"/>
                <a:gd name="T48" fmla="*/ 10 w 85"/>
                <a:gd name="T49" fmla="*/ 73 h 85"/>
                <a:gd name="T50" fmla="*/ 6 w 85"/>
                <a:gd name="T51" fmla="*/ 76 h 85"/>
                <a:gd name="T52" fmla="*/ 4 w 85"/>
                <a:gd name="T53" fmla="*/ 80 h 85"/>
                <a:gd name="T54" fmla="*/ 0 w 85"/>
                <a:gd name="T55" fmla="*/ 84 h 85"/>
                <a:gd name="T56" fmla="*/ 4 w 85"/>
                <a:gd name="T57" fmla="*/ 82 h 85"/>
                <a:gd name="T58" fmla="*/ 8 w 85"/>
                <a:gd name="T59" fmla="*/ 78 h 85"/>
                <a:gd name="T60" fmla="*/ 13 w 85"/>
                <a:gd name="T61" fmla="*/ 76 h 85"/>
                <a:gd name="T62" fmla="*/ 17 w 85"/>
                <a:gd name="T63" fmla="*/ 73 h 85"/>
                <a:gd name="T64" fmla="*/ 23 w 85"/>
                <a:gd name="T65" fmla="*/ 69 h 85"/>
                <a:gd name="T66" fmla="*/ 29 w 85"/>
                <a:gd name="T67" fmla="*/ 65 h 85"/>
                <a:gd name="T68" fmla="*/ 35 w 85"/>
                <a:gd name="T69" fmla="*/ 61 h 85"/>
                <a:gd name="T70" fmla="*/ 42 w 85"/>
                <a:gd name="T71" fmla="*/ 59 h 85"/>
                <a:gd name="T72" fmla="*/ 42 w 85"/>
                <a:gd name="T73" fmla="*/ 59 h 85"/>
                <a:gd name="T74" fmla="*/ 42 w 85"/>
                <a:gd name="T75" fmla="*/ 59 h 8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5"/>
                <a:gd name="T115" fmla="*/ 0 h 85"/>
                <a:gd name="T116" fmla="*/ 85 w 85"/>
                <a:gd name="T117" fmla="*/ 85 h 8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5" h="85">
                  <a:moveTo>
                    <a:pt x="42" y="59"/>
                  </a:moveTo>
                  <a:lnTo>
                    <a:pt x="48" y="55"/>
                  </a:lnTo>
                  <a:lnTo>
                    <a:pt x="54" y="53"/>
                  </a:lnTo>
                  <a:lnTo>
                    <a:pt x="59" y="50"/>
                  </a:lnTo>
                  <a:lnTo>
                    <a:pt x="63" y="48"/>
                  </a:lnTo>
                  <a:lnTo>
                    <a:pt x="69" y="46"/>
                  </a:lnTo>
                  <a:lnTo>
                    <a:pt x="75" y="44"/>
                  </a:lnTo>
                  <a:lnTo>
                    <a:pt x="79" y="42"/>
                  </a:lnTo>
                  <a:lnTo>
                    <a:pt x="84" y="38"/>
                  </a:lnTo>
                  <a:lnTo>
                    <a:pt x="46" y="0"/>
                  </a:lnTo>
                  <a:lnTo>
                    <a:pt x="44" y="4"/>
                  </a:lnTo>
                  <a:lnTo>
                    <a:pt x="42" y="7"/>
                  </a:lnTo>
                  <a:lnTo>
                    <a:pt x="40" y="11"/>
                  </a:lnTo>
                  <a:lnTo>
                    <a:pt x="38" y="17"/>
                  </a:lnTo>
                  <a:lnTo>
                    <a:pt x="36" y="23"/>
                  </a:lnTo>
                  <a:lnTo>
                    <a:pt x="33" y="30"/>
                  </a:lnTo>
                  <a:lnTo>
                    <a:pt x="29" y="36"/>
                  </a:lnTo>
                  <a:lnTo>
                    <a:pt x="27" y="42"/>
                  </a:lnTo>
                  <a:lnTo>
                    <a:pt x="23" y="50"/>
                  </a:lnTo>
                  <a:lnTo>
                    <a:pt x="19" y="55"/>
                  </a:lnTo>
                  <a:lnTo>
                    <a:pt x="15" y="61"/>
                  </a:lnTo>
                  <a:lnTo>
                    <a:pt x="12" y="67"/>
                  </a:lnTo>
                  <a:lnTo>
                    <a:pt x="10" y="73"/>
                  </a:lnTo>
                  <a:lnTo>
                    <a:pt x="6" y="76"/>
                  </a:lnTo>
                  <a:lnTo>
                    <a:pt x="4" y="80"/>
                  </a:lnTo>
                  <a:lnTo>
                    <a:pt x="0" y="84"/>
                  </a:lnTo>
                  <a:lnTo>
                    <a:pt x="4" y="82"/>
                  </a:lnTo>
                  <a:lnTo>
                    <a:pt x="8" y="78"/>
                  </a:lnTo>
                  <a:lnTo>
                    <a:pt x="13" y="76"/>
                  </a:lnTo>
                  <a:lnTo>
                    <a:pt x="17" y="73"/>
                  </a:lnTo>
                  <a:lnTo>
                    <a:pt x="23" y="69"/>
                  </a:lnTo>
                  <a:lnTo>
                    <a:pt x="29" y="65"/>
                  </a:lnTo>
                  <a:lnTo>
                    <a:pt x="35" y="61"/>
                  </a:lnTo>
                  <a:lnTo>
                    <a:pt x="42" y="59"/>
                  </a:lnTo>
                </a:path>
              </a:pathLst>
            </a:custGeom>
            <a:noFill/>
            <a:ln w="127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Freeform 15"/>
            <p:cNvSpPr>
              <a:spLocks/>
            </p:cNvSpPr>
            <p:nvPr/>
          </p:nvSpPr>
          <p:spPr bwMode="auto">
            <a:xfrm>
              <a:off x="3502" y="3279"/>
              <a:ext cx="119" cy="120"/>
            </a:xfrm>
            <a:custGeom>
              <a:avLst/>
              <a:gdLst>
                <a:gd name="T0" fmla="*/ 115 w 119"/>
                <a:gd name="T1" fmla="*/ 4 h 120"/>
                <a:gd name="T2" fmla="*/ 111 w 119"/>
                <a:gd name="T3" fmla="*/ 0 h 120"/>
                <a:gd name="T4" fmla="*/ 0 w 119"/>
                <a:gd name="T5" fmla="*/ 109 h 120"/>
                <a:gd name="T6" fmla="*/ 7 w 119"/>
                <a:gd name="T7" fmla="*/ 119 h 120"/>
                <a:gd name="T8" fmla="*/ 118 w 119"/>
                <a:gd name="T9" fmla="*/ 8 h 120"/>
                <a:gd name="T10" fmla="*/ 115 w 119"/>
                <a:gd name="T11" fmla="*/ 4 h 1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"/>
                <a:gd name="T19" fmla="*/ 0 h 120"/>
                <a:gd name="T20" fmla="*/ 119 w 119"/>
                <a:gd name="T21" fmla="*/ 120 h 1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" h="120">
                  <a:moveTo>
                    <a:pt x="115" y="4"/>
                  </a:moveTo>
                  <a:lnTo>
                    <a:pt x="111" y="0"/>
                  </a:lnTo>
                  <a:lnTo>
                    <a:pt x="0" y="109"/>
                  </a:lnTo>
                  <a:lnTo>
                    <a:pt x="7" y="119"/>
                  </a:lnTo>
                  <a:lnTo>
                    <a:pt x="118" y="8"/>
                  </a:lnTo>
                  <a:lnTo>
                    <a:pt x="115" y="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3" name="Freeform 16"/>
            <p:cNvSpPr>
              <a:spLocks/>
            </p:cNvSpPr>
            <p:nvPr/>
          </p:nvSpPr>
          <p:spPr bwMode="auto">
            <a:xfrm>
              <a:off x="3461" y="3354"/>
              <a:ext cx="86" cy="83"/>
            </a:xfrm>
            <a:custGeom>
              <a:avLst/>
              <a:gdLst>
                <a:gd name="T0" fmla="*/ 42 w 86"/>
                <a:gd name="T1" fmla="*/ 57 h 83"/>
                <a:gd name="T2" fmla="*/ 48 w 86"/>
                <a:gd name="T3" fmla="*/ 53 h 83"/>
                <a:gd name="T4" fmla="*/ 54 w 86"/>
                <a:gd name="T5" fmla="*/ 52 h 83"/>
                <a:gd name="T6" fmla="*/ 60 w 86"/>
                <a:gd name="T7" fmla="*/ 50 h 83"/>
                <a:gd name="T8" fmla="*/ 64 w 86"/>
                <a:gd name="T9" fmla="*/ 46 h 83"/>
                <a:gd name="T10" fmla="*/ 69 w 86"/>
                <a:gd name="T11" fmla="*/ 44 h 83"/>
                <a:gd name="T12" fmla="*/ 73 w 86"/>
                <a:gd name="T13" fmla="*/ 42 h 83"/>
                <a:gd name="T14" fmla="*/ 79 w 86"/>
                <a:gd name="T15" fmla="*/ 40 h 83"/>
                <a:gd name="T16" fmla="*/ 85 w 86"/>
                <a:gd name="T17" fmla="*/ 38 h 83"/>
                <a:gd name="T18" fmla="*/ 46 w 86"/>
                <a:gd name="T19" fmla="*/ 0 h 83"/>
                <a:gd name="T20" fmla="*/ 44 w 86"/>
                <a:gd name="T21" fmla="*/ 2 h 83"/>
                <a:gd name="T22" fmla="*/ 42 w 86"/>
                <a:gd name="T23" fmla="*/ 6 h 83"/>
                <a:gd name="T24" fmla="*/ 41 w 86"/>
                <a:gd name="T25" fmla="*/ 11 h 83"/>
                <a:gd name="T26" fmla="*/ 39 w 86"/>
                <a:gd name="T27" fmla="*/ 17 h 83"/>
                <a:gd name="T28" fmla="*/ 37 w 86"/>
                <a:gd name="T29" fmla="*/ 23 h 83"/>
                <a:gd name="T30" fmla="*/ 33 w 86"/>
                <a:gd name="T31" fmla="*/ 29 h 83"/>
                <a:gd name="T32" fmla="*/ 29 w 86"/>
                <a:gd name="T33" fmla="*/ 34 h 83"/>
                <a:gd name="T34" fmla="*/ 27 w 86"/>
                <a:gd name="T35" fmla="*/ 42 h 83"/>
                <a:gd name="T36" fmla="*/ 23 w 86"/>
                <a:gd name="T37" fmla="*/ 48 h 83"/>
                <a:gd name="T38" fmla="*/ 19 w 86"/>
                <a:gd name="T39" fmla="*/ 53 h 83"/>
                <a:gd name="T40" fmla="*/ 16 w 86"/>
                <a:gd name="T41" fmla="*/ 59 h 83"/>
                <a:gd name="T42" fmla="*/ 12 w 86"/>
                <a:gd name="T43" fmla="*/ 65 h 83"/>
                <a:gd name="T44" fmla="*/ 10 w 86"/>
                <a:gd name="T45" fmla="*/ 71 h 83"/>
                <a:gd name="T46" fmla="*/ 6 w 86"/>
                <a:gd name="T47" fmla="*/ 75 h 83"/>
                <a:gd name="T48" fmla="*/ 2 w 86"/>
                <a:gd name="T49" fmla="*/ 80 h 83"/>
                <a:gd name="T50" fmla="*/ 0 w 86"/>
                <a:gd name="T51" fmla="*/ 82 h 83"/>
                <a:gd name="T52" fmla="*/ 4 w 86"/>
                <a:gd name="T53" fmla="*/ 80 h 83"/>
                <a:gd name="T54" fmla="*/ 8 w 86"/>
                <a:gd name="T55" fmla="*/ 76 h 83"/>
                <a:gd name="T56" fmla="*/ 14 w 86"/>
                <a:gd name="T57" fmla="*/ 75 h 83"/>
                <a:gd name="T58" fmla="*/ 18 w 86"/>
                <a:gd name="T59" fmla="*/ 71 h 83"/>
                <a:gd name="T60" fmla="*/ 23 w 86"/>
                <a:gd name="T61" fmla="*/ 67 h 83"/>
                <a:gd name="T62" fmla="*/ 29 w 86"/>
                <a:gd name="T63" fmla="*/ 65 h 83"/>
                <a:gd name="T64" fmla="*/ 35 w 86"/>
                <a:gd name="T65" fmla="*/ 61 h 83"/>
                <a:gd name="T66" fmla="*/ 42 w 86"/>
                <a:gd name="T67" fmla="*/ 57 h 8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6"/>
                <a:gd name="T103" fmla="*/ 0 h 83"/>
                <a:gd name="T104" fmla="*/ 86 w 86"/>
                <a:gd name="T105" fmla="*/ 83 h 8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6" h="83">
                  <a:moveTo>
                    <a:pt x="42" y="57"/>
                  </a:moveTo>
                  <a:lnTo>
                    <a:pt x="48" y="53"/>
                  </a:lnTo>
                  <a:lnTo>
                    <a:pt x="54" y="52"/>
                  </a:lnTo>
                  <a:lnTo>
                    <a:pt x="60" y="50"/>
                  </a:lnTo>
                  <a:lnTo>
                    <a:pt x="64" y="46"/>
                  </a:lnTo>
                  <a:lnTo>
                    <a:pt x="69" y="44"/>
                  </a:lnTo>
                  <a:lnTo>
                    <a:pt x="73" y="42"/>
                  </a:lnTo>
                  <a:lnTo>
                    <a:pt x="79" y="40"/>
                  </a:lnTo>
                  <a:lnTo>
                    <a:pt x="85" y="38"/>
                  </a:lnTo>
                  <a:lnTo>
                    <a:pt x="46" y="0"/>
                  </a:lnTo>
                  <a:lnTo>
                    <a:pt x="44" y="2"/>
                  </a:lnTo>
                  <a:lnTo>
                    <a:pt x="42" y="6"/>
                  </a:lnTo>
                  <a:lnTo>
                    <a:pt x="41" y="11"/>
                  </a:lnTo>
                  <a:lnTo>
                    <a:pt x="39" y="17"/>
                  </a:lnTo>
                  <a:lnTo>
                    <a:pt x="37" y="23"/>
                  </a:lnTo>
                  <a:lnTo>
                    <a:pt x="33" y="29"/>
                  </a:lnTo>
                  <a:lnTo>
                    <a:pt x="29" y="34"/>
                  </a:lnTo>
                  <a:lnTo>
                    <a:pt x="27" y="42"/>
                  </a:lnTo>
                  <a:lnTo>
                    <a:pt x="23" y="48"/>
                  </a:lnTo>
                  <a:lnTo>
                    <a:pt x="19" y="53"/>
                  </a:lnTo>
                  <a:lnTo>
                    <a:pt x="16" y="59"/>
                  </a:lnTo>
                  <a:lnTo>
                    <a:pt x="12" y="65"/>
                  </a:lnTo>
                  <a:lnTo>
                    <a:pt x="10" y="71"/>
                  </a:lnTo>
                  <a:lnTo>
                    <a:pt x="6" y="75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4" y="80"/>
                  </a:lnTo>
                  <a:lnTo>
                    <a:pt x="8" y="76"/>
                  </a:lnTo>
                  <a:lnTo>
                    <a:pt x="14" y="75"/>
                  </a:lnTo>
                  <a:lnTo>
                    <a:pt x="18" y="71"/>
                  </a:lnTo>
                  <a:lnTo>
                    <a:pt x="23" y="67"/>
                  </a:lnTo>
                  <a:lnTo>
                    <a:pt x="29" y="65"/>
                  </a:lnTo>
                  <a:lnTo>
                    <a:pt x="35" y="61"/>
                  </a:lnTo>
                  <a:lnTo>
                    <a:pt x="42" y="5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4" name="Freeform 17"/>
            <p:cNvSpPr>
              <a:spLocks/>
            </p:cNvSpPr>
            <p:nvPr/>
          </p:nvSpPr>
          <p:spPr bwMode="auto">
            <a:xfrm>
              <a:off x="3078" y="3582"/>
              <a:ext cx="223" cy="91"/>
            </a:xfrm>
            <a:custGeom>
              <a:avLst/>
              <a:gdLst>
                <a:gd name="T0" fmla="*/ 2 w 223"/>
                <a:gd name="T1" fmla="*/ 4 h 91"/>
                <a:gd name="T2" fmla="*/ 0 w 223"/>
                <a:gd name="T3" fmla="*/ 9 h 91"/>
                <a:gd name="T4" fmla="*/ 219 w 223"/>
                <a:gd name="T5" fmla="*/ 90 h 91"/>
                <a:gd name="T6" fmla="*/ 222 w 223"/>
                <a:gd name="T7" fmla="*/ 80 h 91"/>
                <a:gd name="T8" fmla="*/ 6 w 223"/>
                <a:gd name="T9" fmla="*/ 0 h 91"/>
                <a:gd name="T10" fmla="*/ 2 w 223"/>
                <a:gd name="T11" fmla="*/ 4 h 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3"/>
                <a:gd name="T19" fmla="*/ 0 h 91"/>
                <a:gd name="T20" fmla="*/ 223 w 223"/>
                <a:gd name="T21" fmla="*/ 91 h 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3" h="91">
                  <a:moveTo>
                    <a:pt x="2" y="4"/>
                  </a:moveTo>
                  <a:lnTo>
                    <a:pt x="0" y="9"/>
                  </a:lnTo>
                  <a:lnTo>
                    <a:pt x="219" y="90"/>
                  </a:lnTo>
                  <a:lnTo>
                    <a:pt x="222" y="80"/>
                  </a:lnTo>
                  <a:lnTo>
                    <a:pt x="6" y="0"/>
                  </a:lnTo>
                  <a:lnTo>
                    <a:pt x="2" y="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5" name="Freeform 18"/>
            <p:cNvSpPr>
              <a:spLocks/>
            </p:cNvSpPr>
            <p:nvPr/>
          </p:nvSpPr>
          <p:spPr bwMode="auto">
            <a:xfrm>
              <a:off x="3262" y="3632"/>
              <a:ext cx="95" cy="58"/>
            </a:xfrm>
            <a:custGeom>
              <a:avLst/>
              <a:gdLst>
                <a:gd name="T0" fmla="*/ 54 w 95"/>
                <a:gd name="T1" fmla="*/ 30 h 58"/>
                <a:gd name="T2" fmla="*/ 48 w 95"/>
                <a:gd name="T3" fmla="*/ 27 h 58"/>
                <a:gd name="T4" fmla="*/ 44 w 95"/>
                <a:gd name="T5" fmla="*/ 23 h 58"/>
                <a:gd name="T6" fmla="*/ 38 w 95"/>
                <a:gd name="T7" fmla="*/ 19 h 58"/>
                <a:gd name="T8" fmla="*/ 35 w 95"/>
                <a:gd name="T9" fmla="*/ 15 h 58"/>
                <a:gd name="T10" fmla="*/ 31 w 95"/>
                <a:gd name="T11" fmla="*/ 11 h 58"/>
                <a:gd name="T12" fmla="*/ 27 w 95"/>
                <a:gd name="T13" fmla="*/ 7 h 58"/>
                <a:gd name="T14" fmla="*/ 23 w 95"/>
                <a:gd name="T15" fmla="*/ 4 h 58"/>
                <a:gd name="T16" fmla="*/ 17 w 95"/>
                <a:gd name="T17" fmla="*/ 0 h 58"/>
                <a:gd name="T18" fmla="*/ 0 w 95"/>
                <a:gd name="T19" fmla="*/ 51 h 58"/>
                <a:gd name="T20" fmla="*/ 2 w 95"/>
                <a:gd name="T21" fmla="*/ 50 h 58"/>
                <a:gd name="T22" fmla="*/ 6 w 95"/>
                <a:gd name="T23" fmla="*/ 50 h 58"/>
                <a:gd name="T24" fmla="*/ 12 w 95"/>
                <a:gd name="T25" fmla="*/ 50 h 58"/>
                <a:gd name="T26" fmla="*/ 17 w 95"/>
                <a:gd name="T27" fmla="*/ 50 h 58"/>
                <a:gd name="T28" fmla="*/ 25 w 95"/>
                <a:gd name="T29" fmla="*/ 50 h 58"/>
                <a:gd name="T30" fmla="*/ 31 w 95"/>
                <a:gd name="T31" fmla="*/ 50 h 58"/>
                <a:gd name="T32" fmla="*/ 38 w 95"/>
                <a:gd name="T33" fmla="*/ 50 h 58"/>
                <a:gd name="T34" fmla="*/ 46 w 95"/>
                <a:gd name="T35" fmla="*/ 51 h 58"/>
                <a:gd name="T36" fmla="*/ 54 w 95"/>
                <a:gd name="T37" fmla="*/ 51 h 58"/>
                <a:gd name="T38" fmla="*/ 59 w 95"/>
                <a:gd name="T39" fmla="*/ 51 h 58"/>
                <a:gd name="T40" fmla="*/ 67 w 95"/>
                <a:gd name="T41" fmla="*/ 53 h 58"/>
                <a:gd name="T42" fmla="*/ 73 w 95"/>
                <a:gd name="T43" fmla="*/ 53 h 58"/>
                <a:gd name="T44" fmla="*/ 79 w 95"/>
                <a:gd name="T45" fmla="*/ 53 h 58"/>
                <a:gd name="T46" fmla="*/ 84 w 95"/>
                <a:gd name="T47" fmla="*/ 55 h 58"/>
                <a:gd name="T48" fmla="*/ 90 w 95"/>
                <a:gd name="T49" fmla="*/ 55 h 58"/>
                <a:gd name="T50" fmla="*/ 94 w 95"/>
                <a:gd name="T51" fmla="*/ 57 h 58"/>
                <a:gd name="T52" fmla="*/ 90 w 95"/>
                <a:gd name="T53" fmla="*/ 55 h 58"/>
                <a:gd name="T54" fmla="*/ 86 w 95"/>
                <a:gd name="T55" fmla="*/ 51 h 58"/>
                <a:gd name="T56" fmla="*/ 81 w 95"/>
                <a:gd name="T57" fmla="*/ 50 h 58"/>
                <a:gd name="T58" fmla="*/ 77 w 95"/>
                <a:gd name="T59" fmla="*/ 46 h 58"/>
                <a:gd name="T60" fmla="*/ 71 w 95"/>
                <a:gd name="T61" fmla="*/ 42 h 58"/>
                <a:gd name="T62" fmla="*/ 65 w 95"/>
                <a:gd name="T63" fmla="*/ 38 h 58"/>
                <a:gd name="T64" fmla="*/ 59 w 95"/>
                <a:gd name="T65" fmla="*/ 34 h 58"/>
                <a:gd name="T66" fmla="*/ 54 w 95"/>
                <a:gd name="T67" fmla="*/ 30 h 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5"/>
                <a:gd name="T103" fmla="*/ 0 h 58"/>
                <a:gd name="T104" fmla="*/ 95 w 95"/>
                <a:gd name="T105" fmla="*/ 58 h 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5" h="58">
                  <a:moveTo>
                    <a:pt x="54" y="30"/>
                  </a:moveTo>
                  <a:lnTo>
                    <a:pt x="48" y="27"/>
                  </a:lnTo>
                  <a:lnTo>
                    <a:pt x="44" y="23"/>
                  </a:lnTo>
                  <a:lnTo>
                    <a:pt x="38" y="19"/>
                  </a:lnTo>
                  <a:lnTo>
                    <a:pt x="35" y="15"/>
                  </a:lnTo>
                  <a:lnTo>
                    <a:pt x="31" y="11"/>
                  </a:lnTo>
                  <a:lnTo>
                    <a:pt x="27" y="7"/>
                  </a:lnTo>
                  <a:lnTo>
                    <a:pt x="23" y="4"/>
                  </a:lnTo>
                  <a:lnTo>
                    <a:pt x="17" y="0"/>
                  </a:lnTo>
                  <a:lnTo>
                    <a:pt x="0" y="51"/>
                  </a:lnTo>
                  <a:lnTo>
                    <a:pt x="2" y="50"/>
                  </a:lnTo>
                  <a:lnTo>
                    <a:pt x="6" y="50"/>
                  </a:lnTo>
                  <a:lnTo>
                    <a:pt x="12" y="50"/>
                  </a:lnTo>
                  <a:lnTo>
                    <a:pt x="17" y="50"/>
                  </a:lnTo>
                  <a:lnTo>
                    <a:pt x="25" y="50"/>
                  </a:lnTo>
                  <a:lnTo>
                    <a:pt x="31" y="50"/>
                  </a:lnTo>
                  <a:lnTo>
                    <a:pt x="38" y="50"/>
                  </a:lnTo>
                  <a:lnTo>
                    <a:pt x="46" y="51"/>
                  </a:lnTo>
                  <a:lnTo>
                    <a:pt x="54" y="51"/>
                  </a:lnTo>
                  <a:lnTo>
                    <a:pt x="59" y="51"/>
                  </a:lnTo>
                  <a:lnTo>
                    <a:pt x="67" y="53"/>
                  </a:lnTo>
                  <a:lnTo>
                    <a:pt x="73" y="53"/>
                  </a:lnTo>
                  <a:lnTo>
                    <a:pt x="79" y="53"/>
                  </a:lnTo>
                  <a:lnTo>
                    <a:pt x="84" y="55"/>
                  </a:lnTo>
                  <a:lnTo>
                    <a:pt x="90" y="55"/>
                  </a:lnTo>
                  <a:lnTo>
                    <a:pt x="94" y="57"/>
                  </a:lnTo>
                  <a:lnTo>
                    <a:pt x="90" y="55"/>
                  </a:lnTo>
                  <a:lnTo>
                    <a:pt x="86" y="51"/>
                  </a:lnTo>
                  <a:lnTo>
                    <a:pt x="81" y="50"/>
                  </a:lnTo>
                  <a:lnTo>
                    <a:pt x="77" y="46"/>
                  </a:lnTo>
                  <a:lnTo>
                    <a:pt x="71" y="42"/>
                  </a:lnTo>
                  <a:lnTo>
                    <a:pt x="65" y="38"/>
                  </a:lnTo>
                  <a:lnTo>
                    <a:pt x="59" y="34"/>
                  </a:lnTo>
                  <a:lnTo>
                    <a:pt x="54" y="3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6" name="Freeform 19"/>
            <p:cNvSpPr>
              <a:spLocks/>
            </p:cNvSpPr>
            <p:nvPr/>
          </p:nvSpPr>
          <p:spPr bwMode="auto">
            <a:xfrm>
              <a:off x="2877" y="4230"/>
              <a:ext cx="1143" cy="17"/>
            </a:xfrm>
            <a:custGeom>
              <a:avLst/>
              <a:gdLst>
                <a:gd name="T0" fmla="*/ 0 w 1143"/>
                <a:gd name="T1" fmla="*/ 7 h 17"/>
                <a:gd name="T2" fmla="*/ 0 w 1143"/>
                <a:gd name="T3" fmla="*/ 16 h 17"/>
                <a:gd name="T4" fmla="*/ 1142 w 1143"/>
                <a:gd name="T5" fmla="*/ 16 h 17"/>
                <a:gd name="T6" fmla="*/ 1142 w 1143"/>
                <a:gd name="T7" fmla="*/ 0 h 17"/>
                <a:gd name="T8" fmla="*/ 0 w 1143"/>
                <a:gd name="T9" fmla="*/ 0 h 17"/>
                <a:gd name="T10" fmla="*/ 0 w 1143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43"/>
                <a:gd name="T19" fmla="*/ 0 h 17"/>
                <a:gd name="T20" fmla="*/ 1143 w 114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43" h="17">
                  <a:moveTo>
                    <a:pt x="0" y="7"/>
                  </a:moveTo>
                  <a:lnTo>
                    <a:pt x="0" y="16"/>
                  </a:lnTo>
                  <a:lnTo>
                    <a:pt x="1142" y="16"/>
                  </a:lnTo>
                  <a:lnTo>
                    <a:pt x="1142" y="0"/>
                  </a:lnTo>
                  <a:lnTo>
                    <a:pt x="0" y="0"/>
                  </a:lnTo>
                  <a:lnTo>
                    <a:pt x="0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Freeform 20"/>
            <p:cNvSpPr>
              <a:spLocks/>
            </p:cNvSpPr>
            <p:nvPr/>
          </p:nvSpPr>
          <p:spPr bwMode="auto">
            <a:xfrm>
              <a:off x="3448" y="4044"/>
              <a:ext cx="495" cy="187"/>
            </a:xfrm>
            <a:custGeom>
              <a:avLst/>
              <a:gdLst>
                <a:gd name="T0" fmla="*/ 0 w 495"/>
                <a:gd name="T1" fmla="*/ 11 h 187"/>
                <a:gd name="T2" fmla="*/ 21 w 495"/>
                <a:gd name="T3" fmla="*/ 11 h 187"/>
                <a:gd name="T4" fmla="*/ 67 w 495"/>
                <a:gd name="T5" fmla="*/ 11 h 187"/>
                <a:gd name="T6" fmla="*/ 100 w 495"/>
                <a:gd name="T7" fmla="*/ 13 h 187"/>
                <a:gd name="T8" fmla="*/ 134 w 495"/>
                <a:gd name="T9" fmla="*/ 15 h 187"/>
                <a:gd name="T10" fmla="*/ 172 w 495"/>
                <a:gd name="T11" fmla="*/ 21 h 187"/>
                <a:gd name="T12" fmla="*/ 211 w 495"/>
                <a:gd name="T13" fmla="*/ 27 h 187"/>
                <a:gd name="T14" fmla="*/ 251 w 495"/>
                <a:gd name="T15" fmla="*/ 34 h 187"/>
                <a:gd name="T16" fmla="*/ 293 w 495"/>
                <a:gd name="T17" fmla="*/ 46 h 187"/>
                <a:gd name="T18" fmla="*/ 331 w 495"/>
                <a:gd name="T19" fmla="*/ 59 h 187"/>
                <a:gd name="T20" fmla="*/ 370 w 495"/>
                <a:gd name="T21" fmla="*/ 78 h 187"/>
                <a:gd name="T22" fmla="*/ 387 w 495"/>
                <a:gd name="T23" fmla="*/ 88 h 187"/>
                <a:gd name="T24" fmla="*/ 404 w 495"/>
                <a:gd name="T25" fmla="*/ 98 h 187"/>
                <a:gd name="T26" fmla="*/ 421 w 495"/>
                <a:gd name="T27" fmla="*/ 111 h 187"/>
                <a:gd name="T28" fmla="*/ 435 w 495"/>
                <a:gd name="T29" fmla="*/ 122 h 187"/>
                <a:gd name="T30" fmla="*/ 450 w 495"/>
                <a:gd name="T31" fmla="*/ 138 h 187"/>
                <a:gd name="T32" fmla="*/ 462 w 495"/>
                <a:gd name="T33" fmla="*/ 153 h 187"/>
                <a:gd name="T34" fmla="*/ 473 w 495"/>
                <a:gd name="T35" fmla="*/ 168 h 187"/>
                <a:gd name="T36" fmla="*/ 483 w 495"/>
                <a:gd name="T37" fmla="*/ 186 h 187"/>
                <a:gd name="T38" fmla="*/ 494 w 495"/>
                <a:gd name="T39" fmla="*/ 180 h 187"/>
                <a:gd name="T40" fmla="*/ 485 w 495"/>
                <a:gd name="T41" fmla="*/ 163 h 187"/>
                <a:gd name="T42" fmla="*/ 471 w 495"/>
                <a:gd name="T43" fmla="*/ 145 h 187"/>
                <a:gd name="T44" fmla="*/ 458 w 495"/>
                <a:gd name="T45" fmla="*/ 130 h 187"/>
                <a:gd name="T46" fmla="*/ 444 w 495"/>
                <a:gd name="T47" fmla="*/ 115 h 187"/>
                <a:gd name="T48" fmla="*/ 427 w 495"/>
                <a:gd name="T49" fmla="*/ 101 h 187"/>
                <a:gd name="T50" fmla="*/ 412 w 495"/>
                <a:gd name="T51" fmla="*/ 88 h 187"/>
                <a:gd name="T52" fmla="*/ 393 w 495"/>
                <a:gd name="T53" fmla="*/ 76 h 187"/>
                <a:gd name="T54" fmla="*/ 375 w 495"/>
                <a:gd name="T55" fmla="*/ 67 h 187"/>
                <a:gd name="T56" fmla="*/ 337 w 495"/>
                <a:gd name="T57" fmla="*/ 50 h 187"/>
                <a:gd name="T58" fmla="*/ 295 w 495"/>
                <a:gd name="T59" fmla="*/ 34 h 187"/>
                <a:gd name="T60" fmla="*/ 255 w 495"/>
                <a:gd name="T61" fmla="*/ 23 h 187"/>
                <a:gd name="T62" fmla="*/ 213 w 495"/>
                <a:gd name="T63" fmla="*/ 15 h 187"/>
                <a:gd name="T64" fmla="*/ 172 w 495"/>
                <a:gd name="T65" fmla="*/ 7 h 187"/>
                <a:gd name="T66" fmla="*/ 134 w 495"/>
                <a:gd name="T67" fmla="*/ 4 h 187"/>
                <a:gd name="T68" fmla="*/ 100 w 495"/>
                <a:gd name="T69" fmla="*/ 2 h 187"/>
                <a:gd name="T70" fmla="*/ 69 w 495"/>
                <a:gd name="T71" fmla="*/ 0 h 187"/>
                <a:gd name="T72" fmla="*/ 21 w 495"/>
                <a:gd name="T73" fmla="*/ 0 h 187"/>
                <a:gd name="T74" fmla="*/ 0 w 495"/>
                <a:gd name="T75" fmla="*/ 0 h 187"/>
                <a:gd name="T76" fmla="*/ 0 w 495"/>
                <a:gd name="T77" fmla="*/ 11 h 1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95"/>
                <a:gd name="T118" fmla="*/ 0 h 187"/>
                <a:gd name="T119" fmla="*/ 495 w 495"/>
                <a:gd name="T120" fmla="*/ 187 h 1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95" h="187">
                  <a:moveTo>
                    <a:pt x="0" y="11"/>
                  </a:moveTo>
                  <a:lnTo>
                    <a:pt x="21" y="11"/>
                  </a:lnTo>
                  <a:lnTo>
                    <a:pt x="67" y="11"/>
                  </a:lnTo>
                  <a:lnTo>
                    <a:pt x="100" y="13"/>
                  </a:lnTo>
                  <a:lnTo>
                    <a:pt x="134" y="15"/>
                  </a:lnTo>
                  <a:lnTo>
                    <a:pt x="172" y="21"/>
                  </a:lnTo>
                  <a:lnTo>
                    <a:pt x="211" y="27"/>
                  </a:lnTo>
                  <a:lnTo>
                    <a:pt x="251" y="34"/>
                  </a:lnTo>
                  <a:lnTo>
                    <a:pt x="293" y="46"/>
                  </a:lnTo>
                  <a:lnTo>
                    <a:pt x="331" y="59"/>
                  </a:lnTo>
                  <a:lnTo>
                    <a:pt x="370" y="78"/>
                  </a:lnTo>
                  <a:lnTo>
                    <a:pt x="387" y="88"/>
                  </a:lnTo>
                  <a:lnTo>
                    <a:pt x="404" y="98"/>
                  </a:lnTo>
                  <a:lnTo>
                    <a:pt x="421" y="111"/>
                  </a:lnTo>
                  <a:lnTo>
                    <a:pt x="435" y="122"/>
                  </a:lnTo>
                  <a:lnTo>
                    <a:pt x="450" y="138"/>
                  </a:lnTo>
                  <a:lnTo>
                    <a:pt x="462" y="153"/>
                  </a:lnTo>
                  <a:lnTo>
                    <a:pt x="473" y="168"/>
                  </a:lnTo>
                  <a:lnTo>
                    <a:pt x="483" y="186"/>
                  </a:lnTo>
                  <a:lnTo>
                    <a:pt x="494" y="180"/>
                  </a:lnTo>
                  <a:lnTo>
                    <a:pt x="485" y="163"/>
                  </a:lnTo>
                  <a:lnTo>
                    <a:pt x="471" y="145"/>
                  </a:lnTo>
                  <a:lnTo>
                    <a:pt x="458" y="130"/>
                  </a:lnTo>
                  <a:lnTo>
                    <a:pt x="444" y="115"/>
                  </a:lnTo>
                  <a:lnTo>
                    <a:pt x="427" y="101"/>
                  </a:lnTo>
                  <a:lnTo>
                    <a:pt x="412" y="88"/>
                  </a:lnTo>
                  <a:lnTo>
                    <a:pt x="393" y="76"/>
                  </a:lnTo>
                  <a:lnTo>
                    <a:pt x="375" y="67"/>
                  </a:lnTo>
                  <a:lnTo>
                    <a:pt x="337" y="50"/>
                  </a:lnTo>
                  <a:lnTo>
                    <a:pt x="295" y="34"/>
                  </a:lnTo>
                  <a:lnTo>
                    <a:pt x="255" y="23"/>
                  </a:lnTo>
                  <a:lnTo>
                    <a:pt x="213" y="15"/>
                  </a:lnTo>
                  <a:lnTo>
                    <a:pt x="172" y="7"/>
                  </a:lnTo>
                  <a:lnTo>
                    <a:pt x="134" y="4"/>
                  </a:lnTo>
                  <a:lnTo>
                    <a:pt x="100" y="2"/>
                  </a:lnTo>
                  <a:lnTo>
                    <a:pt x="69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1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Freeform 21"/>
            <p:cNvSpPr>
              <a:spLocks/>
            </p:cNvSpPr>
            <p:nvPr/>
          </p:nvSpPr>
          <p:spPr bwMode="auto">
            <a:xfrm>
              <a:off x="2954" y="4044"/>
              <a:ext cx="495" cy="187"/>
            </a:xfrm>
            <a:custGeom>
              <a:avLst/>
              <a:gdLst>
                <a:gd name="T0" fmla="*/ 11 w 495"/>
                <a:gd name="T1" fmla="*/ 186 h 187"/>
                <a:gd name="T2" fmla="*/ 21 w 495"/>
                <a:gd name="T3" fmla="*/ 168 h 187"/>
                <a:gd name="T4" fmla="*/ 32 w 495"/>
                <a:gd name="T5" fmla="*/ 153 h 187"/>
                <a:gd name="T6" fmla="*/ 44 w 495"/>
                <a:gd name="T7" fmla="*/ 138 h 187"/>
                <a:gd name="T8" fmla="*/ 59 w 495"/>
                <a:gd name="T9" fmla="*/ 122 h 187"/>
                <a:gd name="T10" fmla="*/ 72 w 495"/>
                <a:gd name="T11" fmla="*/ 111 h 187"/>
                <a:gd name="T12" fmla="*/ 90 w 495"/>
                <a:gd name="T13" fmla="*/ 98 h 187"/>
                <a:gd name="T14" fmla="*/ 107 w 495"/>
                <a:gd name="T15" fmla="*/ 88 h 187"/>
                <a:gd name="T16" fmla="*/ 124 w 495"/>
                <a:gd name="T17" fmla="*/ 78 h 187"/>
                <a:gd name="T18" fmla="*/ 162 w 495"/>
                <a:gd name="T19" fmla="*/ 59 h 187"/>
                <a:gd name="T20" fmla="*/ 203 w 495"/>
                <a:gd name="T21" fmla="*/ 46 h 187"/>
                <a:gd name="T22" fmla="*/ 243 w 495"/>
                <a:gd name="T23" fmla="*/ 34 h 187"/>
                <a:gd name="T24" fmla="*/ 283 w 495"/>
                <a:gd name="T25" fmla="*/ 27 h 187"/>
                <a:gd name="T26" fmla="*/ 323 w 495"/>
                <a:gd name="T27" fmla="*/ 21 h 187"/>
                <a:gd name="T28" fmla="*/ 360 w 495"/>
                <a:gd name="T29" fmla="*/ 15 h 187"/>
                <a:gd name="T30" fmla="*/ 394 w 495"/>
                <a:gd name="T31" fmla="*/ 13 h 187"/>
                <a:gd name="T32" fmla="*/ 427 w 495"/>
                <a:gd name="T33" fmla="*/ 11 h 187"/>
                <a:gd name="T34" fmla="*/ 473 w 495"/>
                <a:gd name="T35" fmla="*/ 11 h 187"/>
                <a:gd name="T36" fmla="*/ 494 w 495"/>
                <a:gd name="T37" fmla="*/ 11 h 187"/>
                <a:gd name="T38" fmla="*/ 494 w 495"/>
                <a:gd name="T39" fmla="*/ 0 h 187"/>
                <a:gd name="T40" fmla="*/ 473 w 495"/>
                <a:gd name="T41" fmla="*/ 0 h 187"/>
                <a:gd name="T42" fmla="*/ 425 w 495"/>
                <a:gd name="T43" fmla="*/ 0 h 187"/>
                <a:gd name="T44" fmla="*/ 394 w 495"/>
                <a:gd name="T45" fmla="*/ 2 h 187"/>
                <a:gd name="T46" fmla="*/ 360 w 495"/>
                <a:gd name="T47" fmla="*/ 4 h 187"/>
                <a:gd name="T48" fmla="*/ 321 w 495"/>
                <a:gd name="T49" fmla="*/ 7 h 187"/>
                <a:gd name="T50" fmla="*/ 281 w 495"/>
                <a:gd name="T51" fmla="*/ 15 h 187"/>
                <a:gd name="T52" fmla="*/ 239 w 495"/>
                <a:gd name="T53" fmla="*/ 23 h 187"/>
                <a:gd name="T54" fmla="*/ 199 w 495"/>
                <a:gd name="T55" fmla="*/ 34 h 187"/>
                <a:gd name="T56" fmla="*/ 159 w 495"/>
                <a:gd name="T57" fmla="*/ 50 h 187"/>
                <a:gd name="T58" fmla="*/ 118 w 495"/>
                <a:gd name="T59" fmla="*/ 67 h 187"/>
                <a:gd name="T60" fmla="*/ 101 w 495"/>
                <a:gd name="T61" fmla="*/ 76 h 187"/>
                <a:gd name="T62" fmla="*/ 82 w 495"/>
                <a:gd name="T63" fmla="*/ 88 h 187"/>
                <a:gd name="T64" fmla="*/ 67 w 495"/>
                <a:gd name="T65" fmla="*/ 101 h 187"/>
                <a:gd name="T66" fmla="*/ 49 w 495"/>
                <a:gd name="T67" fmla="*/ 115 h 187"/>
                <a:gd name="T68" fmla="*/ 36 w 495"/>
                <a:gd name="T69" fmla="*/ 130 h 187"/>
                <a:gd name="T70" fmla="*/ 23 w 495"/>
                <a:gd name="T71" fmla="*/ 145 h 187"/>
                <a:gd name="T72" fmla="*/ 9 w 495"/>
                <a:gd name="T73" fmla="*/ 163 h 187"/>
                <a:gd name="T74" fmla="*/ 0 w 495"/>
                <a:gd name="T75" fmla="*/ 180 h 187"/>
                <a:gd name="T76" fmla="*/ 11 w 495"/>
                <a:gd name="T77" fmla="*/ 186 h 1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95"/>
                <a:gd name="T118" fmla="*/ 0 h 187"/>
                <a:gd name="T119" fmla="*/ 495 w 495"/>
                <a:gd name="T120" fmla="*/ 187 h 1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95" h="187">
                  <a:moveTo>
                    <a:pt x="11" y="186"/>
                  </a:moveTo>
                  <a:lnTo>
                    <a:pt x="21" y="168"/>
                  </a:lnTo>
                  <a:lnTo>
                    <a:pt x="32" y="153"/>
                  </a:lnTo>
                  <a:lnTo>
                    <a:pt x="44" y="138"/>
                  </a:lnTo>
                  <a:lnTo>
                    <a:pt x="59" y="122"/>
                  </a:lnTo>
                  <a:lnTo>
                    <a:pt x="72" y="111"/>
                  </a:lnTo>
                  <a:lnTo>
                    <a:pt x="90" y="98"/>
                  </a:lnTo>
                  <a:lnTo>
                    <a:pt x="107" y="88"/>
                  </a:lnTo>
                  <a:lnTo>
                    <a:pt x="124" y="78"/>
                  </a:lnTo>
                  <a:lnTo>
                    <a:pt x="162" y="59"/>
                  </a:lnTo>
                  <a:lnTo>
                    <a:pt x="203" y="46"/>
                  </a:lnTo>
                  <a:lnTo>
                    <a:pt x="243" y="34"/>
                  </a:lnTo>
                  <a:lnTo>
                    <a:pt x="283" y="27"/>
                  </a:lnTo>
                  <a:lnTo>
                    <a:pt x="323" y="21"/>
                  </a:lnTo>
                  <a:lnTo>
                    <a:pt x="360" y="15"/>
                  </a:lnTo>
                  <a:lnTo>
                    <a:pt x="394" y="13"/>
                  </a:lnTo>
                  <a:lnTo>
                    <a:pt x="427" y="11"/>
                  </a:lnTo>
                  <a:lnTo>
                    <a:pt x="473" y="11"/>
                  </a:lnTo>
                  <a:lnTo>
                    <a:pt x="494" y="11"/>
                  </a:lnTo>
                  <a:lnTo>
                    <a:pt x="494" y="0"/>
                  </a:lnTo>
                  <a:lnTo>
                    <a:pt x="473" y="0"/>
                  </a:lnTo>
                  <a:lnTo>
                    <a:pt x="425" y="0"/>
                  </a:lnTo>
                  <a:lnTo>
                    <a:pt x="394" y="2"/>
                  </a:lnTo>
                  <a:lnTo>
                    <a:pt x="360" y="4"/>
                  </a:lnTo>
                  <a:lnTo>
                    <a:pt x="321" y="7"/>
                  </a:lnTo>
                  <a:lnTo>
                    <a:pt x="281" y="15"/>
                  </a:lnTo>
                  <a:lnTo>
                    <a:pt x="239" y="23"/>
                  </a:lnTo>
                  <a:lnTo>
                    <a:pt x="199" y="34"/>
                  </a:lnTo>
                  <a:lnTo>
                    <a:pt x="159" y="50"/>
                  </a:lnTo>
                  <a:lnTo>
                    <a:pt x="118" y="67"/>
                  </a:lnTo>
                  <a:lnTo>
                    <a:pt x="101" y="76"/>
                  </a:lnTo>
                  <a:lnTo>
                    <a:pt x="82" y="88"/>
                  </a:lnTo>
                  <a:lnTo>
                    <a:pt x="67" y="101"/>
                  </a:lnTo>
                  <a:lnTo>
                    <a:pt x="49" y="115"/>
                  </a:lnTo>
                  <a:lnTo>
                    <a:pt x="36" y="130"/>
                  </a:lnTo>
                  <a:lnTo>
                    <a:pt x="23" y="145"/>
                  </a:lnTo>
                  <a:lnTo>
                    <a:pt x="9" y="163"/>
                  </a:lnTo>
                  <a:lnTo>
                    <a:pt x="0" y="180"/>
                  </a:lnTo>
                  <a:lnTo>
                    <a:pt x="11" y="186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Freeform 22"/>
            <p:cNvSpPr>
              <a:spLocks/>
            </p:cNvSpPr>
            <p:nvPr/>
          </p:nvSpPr>
          <p:spPr bwMode="auto">
            <a:xfrm>
              <a:off x="1888" y="4059"/>
              <a:ext cx="476" cy="181"/>
            </a:xfrm>
            <a:custGeom>
              <a:avLst/>
              <a:gdLst>
                <a:gd name="T0" fmla="*/ 0 w 476"/>
                <a:gd name="T1" fmla="*/ 12 h 181"/>
                <a:gd name="T2" fmla="*/ 21 w 476"/>
                <a:gd name="T3" fmla="*/ 12 h 181"/>
                <a:gd name="T4" fmla="*/ 65 w 476"/>
                <a:gd name="T5" fmla="*/ 12 h 181"/>
                <a:gd name="T6" fmla="*/ 96 w 476"/>
                <a:gd name="T7" fmla="*/ 14 h 181"/>
                <a:gd name="T8" fmla="*/ 129 w 476"/>
                <a:gd name="T9" fmla="*/ 15 h 181"/>
                <a:gd name="T10" fmla="*/ 165 w 476"/>
                <a:gd name="T11" fmla="*/ 19 h 181"/>
                <a:gd name="T12" fmla="*/ 203 w 476"/>
                <a:gd name="T13" fmla="*/ 27 h 181"/>
                <a:gd name="T14" fmla="*/ 242 w 476"/>
                <a:gd name="T15" fmla="*/ 35 h 181"/>
                <a:gd name="T16" fmla="*/ 282 w 476"/>
                <a:gd name="T17" fmla="*/ 44 h 181"/>
                <a:gd name="T18" fmla="*/ 318 w 476"/>
                <a:gd name="T19" fmla="*/ 58 h 181"/>
                <a:gd name="T20" fmla="*/ 355 w 476"/>
                <a:gd name="T21" fmla="*/ 75 h 181"/>
                <a:gd name="T22" fmla="*/ 372 w 476"/>
                <a:gd name="T23" fmla="*/ 84 h 181"/>
                <a:gd name="T24" fmla="*/ 389 w 476"/>
                <a:gd name="T25" fmla="*/ 96 h 181"/>
                <a:gd name="T26" fmla="*/ 405 w 476"/>
                <a:gd name="T27" fmla="*/ 107 h 181"/>
                <a:gd name="T28" fmla="*/ 420 w 476"/>
                <a:gd name="T29" fmla="*/ 119 h 181"/>
                <a:gd name="T30" fmla="*/ 433 w 476"/>
                <a:gd name="T31" fmla="*/ 132 h 181"/>
                <a:gd name="T32" fmla="*/ 445 w 476"/>
                <a:gd name="T33" fmla="*/ 148 h 181"/>
                <a:gd name="T34" fmla="*/ 456 w 476"/>
                <a:gd name="T35" fmla="*/ 163 h 181"/>
                <a:gd name="T36" fmla="*/ 464 w 476"/>
                <a:gd name="T37" fmla="*/ 180 h 181"/>
                <a:gd name="T38" fmla="*/ 475 w 476"/>
                <a:gd name="T39" fmla="*/ 175 h 181"/>
                <a:gd name="T40" fmla="*/ 466 w 476"/>
                <a:gd name="T41" fmla="*/ 155 h 181"/>
                <a:gd name="T42" fmla="*/ 454 w 476"/>
                <a:gd name="T43" fmla="*/ 140 h 181"/>
                <a:gd name="T44" fmla="*/ 441 w 476"/>
                <a:gd name="T45" fmla="*/ 125 h 181"/>
                <a:gd name="T46" fmla="*/ 428 w 476"/>
                <a:gd name="T47" fmla="*/ 111 h 181"/>
                <a:gd name="T48" fmla="*/ 412 w 476"/>
                <a:gd name="T49" fmla="*/ 98 h 181"/>
                <a:gd name="T50" fmla="*/ 395 w 476"/>
                <a:gd name="T51" fmla="*/ 86 h 181"/>
                <a:gd name="T52" fmla="*/ 380 w 476"/>
                <a:gd name="T53" fmla="*/ 75 h 181"/>
                <a:gd name="T54" fmla="*/ 360 w 476"/>
                <a:gd name="T55" fmla="*/ 65 h 181"/>
                <a:gd name="T56" fmla="*/ 324 w 476"/>
                <a:gd name="T57" fmla="*/ 48 h 181"/>
                <a:gd name="T58" fmla="*/ 284 w 476"/>
                <a:gd name="T59" fmla="*/ 33 h 181"/>
                <a:gd name="T60" fmla="*/ 246 w 476"/>
                <a:gd name="T61" fmla="*/ 23 h 181"/>
                <a:gd name="T62" fmla="*/ 205 w 476"/>
                <a:gd name="T63" fmla="*/ 14 h 181"/>
                <a:gd name="T64" fmla="*/ 167 w 476"/>
                <a:gd name="T65" fmla="*/ 8 h 181"/>
                <a:gd name="T66" fmla="*/ 131 w 476"/>
                <a:gd name="T67" fmla="*/ 4 h 181"/>
                <a:gd name="T68" fmla="*/ 96 w 476"/>
                <a:gd name="T69" fmla="*/ 2 h 181"/>
                <a:gd name="T70" fmla="*/ 65 w 476"/>
                <a:gd name="T71" fmla="*/ 0 h 181"/>
                <a:gd name="T72" fmla="*/ 21 w 476"/>
                <a:gd name="T73" fmla="*/ 0 h 181"/>
                <a:gd name="T74" fmla="*/ 0 w 476"/>
                <a:gd name="T75" fmla="*/ 0 h 181"/>
                <a:gd name="T76" fmla="*/ 0 w 476"/>
                <a:gd name="T77" fmla="*/ 12 h 18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6"/>
                <a:gd name="T118" fmla="*/ 0 h 181"/>
                <a:gd name="T119" fmla="*/ 476 w 476"/>
                <a:gd name="T120" fmla="*/ 181 h 18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6" h="181">
                  <a:moveTo>
                    <a:pt x="0" y="12"/>
                  </a:moveTo>
                  <a:lnTo>
                    <a:pt x="21" y="12"/>
                  </a:lnTo>
                  <a:lnTo>
                    <a:pt x="65" y="12"/>
                  </a:lnTo>
                  <a:lnTo>
                    <a:pt x="96" y="14"/>
                  </a:lnTo>
                  <a:lnTo>
                    <a:pt x="129" y="15"/>
                  </a:lnTo>
                  <a:lnTo>
                    <a:pt x="165" y="19"/>
                  </a:lnTo>
                  <a:lnTo>
                    <a:pt x="203" y="27"/>
                  </a:lnTo>
                  <a:lnTo>
                    <a:pt x="242" y="35"/>
                  </a:lnTo>
                  <a:lnTo>
                    <a:pt x="282" y="44"/>
                  </a:lnTo>
                  <a:lnTo>
                    <a:pt x="318" y="58"/>
                  </a:lnTo>
                  <a:lnTo>
                    <a:pt x="355" y="75"/>
                  </a:lnTo>
                  <a:lnTo>
                    <a:pt x="372" y="84"/>
                  </a:lnTo>
                  <a:lnTo>
                    <a:pt x="389" y="96"/>
                  </a:lnTo>
                  <a:lnTo>
                    <a:pt x="405" y="107"/>
                  </a:lnTo>
                  <a:lnTo>
                    <a:pt x="420" y="119"/>
                  </a:lnTo>
                  <a:lnTo>
                    <a:pt x="433" y="132"/>
                  </a:lnTo>
                  <a:lnTo>
                    <a:pt x="445" y="148"/>
                  </a:lnTo>
                  <a:lnTo>
                    <a:pt x="456" y="163"/>
                  </a:lnTo>
                  <a:lnTo>
                    <a:pt x="464" y="180"/>
                  </a:lnTo>
                  <a:lnTo>
                    <a:pt x="475" y="175"/>
                  </a:lnTo>
                  <a:lnTo>
                    <a:pt x="466" y="155"/>
                  </a:lnTo>
                  <a:lnTo>
                    <a:pt x="454" y="140"/>
                  </a:lnTo>
                  <a:lnTo>
                    <a:pt x="441" y="125"/>
                  </a:lnTo>
                  <a:lnTo>
                    <a:pt x="428" y="111"/>
                  </a:lnTo>
                  <a:lnTo>
                    <a:pt x="412" y="98"/>
                  </a:lnTo>
                  <a:lnTo>
                    <a:pt x="395" y="86"/>
                  </a:lnTo>
                  <a:lnTo>
                    <a:pt x="380" y="75"/>
                  </a:lnTo>
                  <a:lnTo>
                    <a:pt x="360" y="65"/>
                  </a:lnTo>
                  <a:lnTo>
                    <a:pt x="324" y="48"/>
                  </a:lnTo>
                  <a:lnTo>
                    <a:pt x="284" y="33"/>
                  </a:lnTo>
                  <a:lnTo>
                    <a:pt x="246" y="23"/>
                  </a:lnTo>
                  <a:lnTo>
                    <a:pt x="205" y="14"/>
                  </a:lnTo>
                  <a:lnTo>
                    <a:pt x="167" y="8"/>
                  </a:lnTo>
                  <a:lnTo>
                    <a:pt x="131" y="4"/>
                  </a:lnTo>
                  <a:lnTo>
                    <a:pt x="96" y="2"/>
                  </a:lnTo>
                  <a:lnTo>
                    <a:pt x="65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Freeform 23"/>
            <p:cNvSpPr>
              <a:spLocks/>
            </p:cNvSpPr>
            <p:nvPr/>
          </p:nvSpPr>
          <p:spPr bwMode="auto">
            <a:xfrm>
              <a:off x="1413" y="4059"/>
              <a:ext cx="476" cy="181"/>
            </a:xfrm>
            <a:custGeom>
              <a:avLst/>
              <a:gdLst>
                <a:gd name="T0" fmla="*/ 12 w 476"/>
                <a:gd name="T1" fmla="*/ 180 h 181"/>
                <a:gd name="T2" fmla="*/ 21 w 476"/>
                <a:gd name="T3" fmla="*/ 163 h 181"/>
                <a:gd name="T4" fmla="*/ 31 w 476"/>
                <a:gd name="T5" fmla="*/ 148 h 181"/>
                <a:gd name="T6" fmla="*/ 44 w 476"/>
                <a:gd name="T7" fmla="*/ 132 h 181"/>
                <a:gd name="T8" fmla="*/ 58 w 476"/>
                <a:gd name="T9" fmla="*/ 119 h 181"/>
                <a:gd name="T10" fmla="*/ 71 w 476"/>
                <a:gd name="T11" fmla="*/ 107 h 181"/>
                <a:gd name="T12" fmla="*/ 86 w 476"/>
                <a:gd name="T13" fmla="*/ 96 h 181"/>
                <a:gd name="T14" fmla="*/ 104 w 476"/>
                <a:gd name="T15" fmla="*/ 84 h 181"/>
                <a:gd name="T16" fmla="*/ 121 w 476"/>
                <a:gd name="T17" fmla="*/ 75 h 181"/>
                <a:gd name="T18" fmla="*/ 157 w 476"/>
                <a:gd name="T19" fmla="*/ 58 h 181"/>
                <a:gd name="T20" fmla="*/ 196 w 476"/>
                <a:gd name="T21" fmla="*/ 44 h 181"/>
                <a:gd name="T22" fmla="*/ 234 w 476"/>
                <a:gd name="T23" fmla="*/ 35 h 181"/>
                <a:gd name="T24" fmla="*/ 272 w 476"/>
                <a:gd name="T25" fmla="*/ 27 h 181"/>
                <a:gd name="T26" fmla="*/ 310 w 476"/>
                <a:gd name="T27" fmla="*/ 19 h 181"/>
                <a:gd name="T28" fmla="*/ 347 w 476"/>
                <a:gd name="T29" fmla="*/ 15 h 181"/>
                <a:gd name="T30" fmla="*/ 381 w 476"/>
                <a:gd name="T31" fmla="*/ 14 h 181"/>
                <a:gd name="T32" fmla="*/ 410 w 476"/>
                <a:gd name="T33" fmla="*/ 12 h 181"/>
                <a:gd name="T34" fmla="*/ 456 w 476"/>
                <a:gd name="T35" fmla="*/ 12 h 181"/>
                <a:gd name="T36" fmla="*/ 475 w 476"/>
                <a:gd name="T37" fmla="*/ 12 h 181"/>
                <a:gd name="T38" fmla="*/ 475 w 476"/>
                <a:gd name="T39" fmla="*/ 0 h 181"/>
                <a:gd name="T40" fmla="*/ 456 w 476"/>
                <a:gd name="T41" fmla="*/ 0 h 181"/>
                <a:gd name="T42" fmla="*/ 410 w 476"/>
                <a:gd name="T43" fmla="*/ 0 h 181"/>
                <a:gd name="T44" fmla="*/ 379 w 476"/>
                <a:gd name="T45" fmla="*/ 2 h 181"/>
                <a:gd name="T46" fmla="*/ 347 w 476"/>
                <a:gd name="T47" fmla="*/ 4 h 181"/>
                <a:gd name="T48" fmla="*/ 309 w 476"/>
                <a:gd name="T49" fmla="*/ 8 h 181"/>
                <a:gd name="T50" fmla="*/ 270 w 476"/>
                <a:gd name="T51" fmla="*/ 14 h 181"/>
                <a:gd name="T52" fmla="*/ 232 w 476"/>
                <a:gd name="T53" fmla="*/ 23 h 181"/>
                <a:gd name="T54" fmla="*/ 192 w 476"/>
                <a:gd name="T55" fmla="*/ 33 h 181"/>
                <a:gd name="T56" fmla="*/ 153 w 476"/>
                <a:gd name="T57" fmla="*/ 48 h 181"/>
                <a:gd name="T58" fmla="*/ 115 w 476"/>
                <a:gd name="T59" fmla="*/ 65 h 181"/>
                <a:gd name="T60" fmla="*/ 98 w 476"/>
                <a:gd name="T61" fmla="*/ 75 h 181"/>
                <a:gd name="T62" fmla="*/ 81 w 476"/>
                <a:gd name="T63" fmla="*/ 86 h 181"/>
                <a:gd name="T64" fmla="*/ 63 w 476"/>
                <a:gd name="T65" fmla="*/ 98 h 181"/>
                <a:gd name="T66" fmla="*/ 50 w 476"/>
                <a:gd name="T67" fmla="*/ 111 h 181"/>
                <a:gd name="T68" fmla="*/ 35 w 476"/>
                <a:gd name="T69" fmla="*/ 125 h 181"/>
                <a:gd name="T70" fmla="*/ 23 w 476"/>
                <a:gd name="T71" fmla="*/ 140 h 181"/>
                <a:gd name="T72" fmla="*/ 12 w 476"/>
                <a:gd name="T73" fmla="*/ 155 h 181"/>
                <a:gd name="T74" fmla="*/ 0 w 476"/>
                <a:gd name="T75" fmla="*/ 175 h 181"/>
                <a:gd name="T76" fmla="*/ 12 w 476"/>
                <a:gd name="T77" fmla="*/ 180 h 18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6"/>
                <a:gd name="T118" fmla="*/ 0 h 181"/>
                <a:gd name="T119" fmla="*/ 476 w 476"/>
                <a:gd name="T120" fmla="*/ 181 h 18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6" h="181">
                  <a:moveTo>
                    <a:pt x="12" y="180"/>
                  </a:moveTo>
                  <a:lnTo>
                    <a:pt x="21" y="163"/>
                  </a:lnTo>
                  <a:lnTo>
                    <a:pt x="31" y="148"/>
                  </a:lnTo>
                  <a:lnTo>
                    <a:pt x="44" y="132"/>
                  </a:lnTo>
                  <a:lnTo>
                    <a:pt x="58" y="119"/>
                  </a:lnTo>
                  <a:lnTo>
                    <a:pt x="71" y="107"/>
                  </a:lnTo>
                  <a:lnTo>
                    <a:pt x="86" y="96"/>
                  </a:lnTo>
                  <a:lnTo>
                    <a:pt x="104" y="84"/>
                  </a:lnTo>
                  <a:lnTo>
                    <a:pt x="121" y="75"/>
                  </a:lnTo>
                  <a:lnTo>
                    <a:pt x="157" y="58"/>
                  </a:lnTo>
                  <a:lnTo>
                    <a:pt x="196" y="44"/>
                  </a:lnTo>
                  <a:lnTo>
                    <a:pt x="234" y="35"/>
                  </a:lnTo>
                  <a:lnTo>
                    <a:pt x="272" y="27"/>
                  </a:lnTo>
                  <a:lnTo>
                    <a:pt x="310" y="19"/>
                  </a:lnTo>
                  <a:lnTo>
                    <a:pt x="347" y="15"/>
                  </a:lnTo>
                  <a:lnTo>
                    <a:pt x="381" y="14"/>
                  </a:lnTo>
                  <a:lnTo>
                    <a:pt x="410" y="12"/>
                  </a:lnTo>
                  <a:lnTo>
                    <a:pt x="456" y="12"/>
                  </a:lnTo>
                  <a:lnTo>
                    <a:pt x="475" y="12"/>
                  </a:lnTo>
                  <a:lnTo>
                    <a:pt x="475" y="0"/>
                  </a:lnTo>
                  <a:lnTo>
                    <a:pt x="456" y="0"/>
                  </a:lnTo>
                  <a:lnTo>
                    <a:pt x="410" y="0"/>
                  </a:lnTo>
                  <a:lnTo>
                    <a:pt x="379" y="2"/>
                  </a:lnTo>
                  <a:lnTo>
                    <a:pt x="347" y="4"/>
                  </a:lnTo>
                  <a:lnTo>
                    <a:pt x="309" y="8"/>
                  </a:lnTo>
                  <a:lnTo>
                    <a:pt x="270" y="14"/>
                  </a:lnTo>
                  <a:lnTo>
                    <a:pt x="232" y="23"/>
                  </a:lnTo>
                  <a:lnTo>
                    <a:pt x="192" y="33"/>
                  </a:lnTo>
                  <a:lnTo>
                    <a:pt x="153" y="48"/>
                  </a:lnTo>
                  <a:lnTo>
                    <a:pt x="115" y="65"/>
                  </a:lnTo>
                  <a:lnTo>
                    <a:pt x="98" y="75"/>
                  </a:lnTo>
                  <a:lnTo>
                    <a:pt x="81" y="86"/>
                  </a:lnTo>
                  <a:lnTo>
                    <a:pt x="63" y="98"/>
                  </a:lnTo>
                  <a:lnTo>
                    <a:pt x="50" y="111"/>
                  </a:lnTo>
                  <a:lnTo>
                    <a:pt x="35" y="125"/>
                  </a:lnTo>
                  <a:lnTo>
                    <a:pt x="23" y="140"/>
                  </a:lnTo>
                  <a:lnTo>
                    <a:pt x="12" y="155"/>
                  </a:lnTo>
                  <a:lnTo>
                    <a:pt x="0" y="175"/>
                  </a:lnTo>
                  <a:lnTo>
                    <a:pt x="12" y="18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Freeform 24"/>
            <p:cNvSpPr>
              <a:spLocks/>
            </p:cNvSpPr>
            <p:nvPr/>
          </p:nvSpPr>
          <p:spPr bwMode="auto">
            <a:xfrm>
              <a:off x="3448" y="4059"/>
              <a:ext cx="476" cy="181"/>
            </a:xfrm>
            <a:custGeom>
              <a:avLst/>
              <a:gdLst>
                <a:gd name="T0" fmla="*/ 0 w 476"/>
                <a:gd name="T1" fmla="*/ 12 h 181"/>
                <a:gd name="T2" fmla="*/ 19 w 476"/>
                <a:gd name="T3" fmla="*/ 12 h 181"/>
                <a:gd name="T4" fmla="*/ 65 w 476"/>
                <a:gd name="T5" fmla="*/ 12 h 181"/>
                <a:gd name="T6" fmla="*/ 96 w 476"/>
                <a:gd name="T7" fmla="*/ 14 h 181"/>
                <a:gd name="T8" fmla="*/ 128 w 476"/>
                <a:gd name="T9" fmla="*/ 15 h 181"/>
                <a:gd name="T10" fmla="*/ 165 w 476"/>
                <a:gd name="T11" fmla="*/ 19 h 181"/>
                <a:gd name="T12" fmla="*/ 203 w 476"/>
                <a:gd name="T13" fmla="*/ 25 h 181"/>
                <a:gd name="T14" fmla="*/ 241 w 476"/>
                <a:gd name="T15" fmla="*/ 35 h 181"/>
                <a:gd name="T16" fmla="*/ 280 w 476"/>
                <a:gd name="T17" fmla="*/ 44 h 181"/>
                <a:gd name="T18" fmla="*/ 318 w 476"/>
                <a:gd name="T19" fmla="*/ 58 h 181"/>
                <a:gd name="T20" fmla="*/ 354 w 476"/>
                <a:gd name="T21" fmla="*/ 75 h 181"/>
                <a:gd name="T22" fmla="*/ 372 w 476"/>
                <a:gd name="T23" fmla="*/ 84 h 181"/>
                <a:gd name="T24" fmla="*/ 389 w 476"/>
                <a:gd name="T25" fmla="*/ 96 h 181"/>
                <a:gd name="T26" fmla="*/ 404 w 476"/>
                <a:gd name="T27" fmla="*/ 107 h 181"/>
                <a:gd name="T28" fmla="*/ 418 w 476"/>
                <a:gd name="T29" fmla="*/ 119 h 181"/>
                <a:gd name="T30" fmla="*/ 431 w 476"/>
                <a:gd name="T31" fmla="*/ 132 h 181"/>
                <a:gd name="T32" fmla="*/ 444 w 476"/>
                <a:gd name="T33" fmla="*/ 148 h 181"/>
                <a:gd name="T34" fmla="*/ 454 w 476"/>
                <a:gd name="T35" fmla="*/ 163 h 181"/>
                <a:gd name="T36" fmla="*/ 464 w 476"/>
                <a:gd name="T37" fmla="*/ 180 h 181"/>
                <a:gd name="T38" fmla="*/ 475 w 476"/>
                <a:gd name="T39" fmla="*/ 175 h 181"/>
                <a:gd name="T40" fmla="*/ 466 w 476"/>
                <a:gd name="T41" fmla="*/ 155 h 181"/>
                <a:gd name="T42" fmla="*/ 454 w 476"/>
                <a:gd name="T43" fmla="*/ 140 h 181"/>
                <a:gd name="T44" fmla="*/ 441 w 476"/>
                <a:gd name="T45" fmla="*/ 125 h 181"/>
                <a:gd name="T46" fmla="*/ 427 w 476"/>
                <a:gd name="T47" fmla="*/ 111 h 181"/>
                <a:gd name="T48" fmla="*/ 412 w 476"/>
                <a:gd name="T49" fmla="*/ 98 h 181"/>
                <a:gd name="T50" fmla="*/ 395 w 476"/>
                <a:gd name="T51" fmla="*/ 86 h 181"/>
                <a:gd name="T52" fmla="*/ 377 w 476"/>
                <a:gd name="T53" fmla="*/ 75 h 181"/>
                <a:gd name="T54" fmla="*/ 360 w 476"/>
                <a:gd name="T55" fmla="*/ 65 h 181"/>
                <a:gd name="T56" fmla="*/ 324 w 476"/>
                <a:gd name="T57" fmla="*/ 48 h 181"/>
                <a:gd name="T58" fmla="*/ 283 w 476"/>
                <a:gd name="T59" fmla="*/ 33 h 181"/>
                <a:gd name="T60" fmla="*/ 245 w 476"/>
                <a:gd name="T61" fmla="*/ 23 h 181"/>
                <a:gd name="T62" fmla="*/ 205 w 476"/>
                <a:gd name="T63" fmla="*/ 14 h 181"/>
                <a:gd name="T64" fmla="*/ 167 w 476"/>
                <a:gd name="T65" fmla="*/ 8 h 181"/>
                <a:gd name="T66" fmla="*/ 130 w 476"/>
                <a:gd name="T67" fmla="*/ 4 h 181"/>
                <a:gd name="T68" fmla="*/ 96 w 476"/>
                <a:gd name="T69" fmla="*/ 2 h 181"/>
                <a:gd name="T70" fmla="*/ 65 w 476"/>
                <a:gd name="T71" fmla="*/ 0 h 181"/>
                <a:gd name="T72" fmla="*/ 19 w 476"/>
                <a:gd name="T73" fmla="*/ 0 h 181"/>
                <a:gd name="T74" fmla="*/ 0 w 476"/>
                <a:gd name="T75" fmla="*/ 0 h 181"/>
                <a:gd name="T76" fmla="*/ 0 w 476"/>
                <a:gd name="T77" fmla="*/ 12 h 18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6"/>
                <a:gd name="T118" fmla="*/ 0 h 181"/>
                <a:gd name="T119" fmla="*/ 476 w 476"/>
                <a:gd name="T120" fmla="*/ 181 h 18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6" h="181">
                  <a:moveTo>
                    <a:pt x="0" y="12"/>
                  </a:moveTo>
                  <a:lnTo>
                    <a:pt x="19" y="12"/>
                  </a:lnTo>
                  <a:lnTo>
                    <a:pt x="65" y="12"/>
                  </a:lnTo>
                  <a:lnTo>
                    <a:pt x="96" y="14"/>
                  </a:lnTo>
                  <a:lnTo>
                    <a:pt x="128" y="15"/>
                  </a:lnTo>
                  <a:lnTo>
                    <a:pt x="165" y="19"/>
                  </a:lnTo>
                  <a:lnTo>
                    <a:pt x="203" y="25"/>
                  </a:lnTo>
                  <a:lnTo>
                    <a:pt x="241" y="35"/>
                  </a:lnTo>
                  <a:lnTo>
                    <a:pt x="280" y="44"/>
                  </a:lnTo>
                  <a:lnTo>
                    <a:pt x="318" y="58"/>
                  </a:lnTo>
                  <a:lnTo>
                    <a:pt x="354" y="75"/>
                  </a:lnTo>
                  <a:lnTo>
                    <a:pt x="372" y="84"/>
                  </a:lnTo>
                  <a:lnTo>
                    <a:pt x="389" y="96"/>
                  </a:lnTo>
                  <a:lnTo>
                    <a:pt x="404" y="107"/>
                  </a:lnTo>
                  <a:lnTo>
                    <a:pt x="418" y="119"/>
                  </a:lnTo>
                  <a:lnTo>
                    <a:pt x="431" y="132"/>
                  </a:lnTo>
                  <a:lnTo>
                    <a:pt x="444" y="148"/>
                  </a:lnTo>
                  <a:lnTo>
                    <a:pt x="454" y="163"/>
                  </a:lnTo>
                  <a:lnTo>
                    <a:pt x="464" y="180"/>
                  </a:lnTo>
                  <a:lnTo>
                    <a:pt x="475" y="175"/>
                  </a:lnTo>
                  <a:lnTo>
                    <a:pt x="466" y="155"/>
                  </a:lnTo>
                  <a:lnTo>
                    <a:pt x="454" y="140"/>
                  </a:lnTo>
                  <a:lnTo>
                    <a:pt x="441" y="125"/>
                  </a:lnTo>
                  <a:lnTo>
                    <a:pt x="427" y="111"/>
                  </a:lnTo>
                  <a:lnTo>
                    <a:pt x="412" y="98"/>
                  </a:lnTo>
                  <a:lnTo>
                    <a:pt x="395" y="86"/>
                  </a:lnTo>
                  <a:lnTo>
                    <a:pt x="377" y="75"/>
                  </a:lnTo>
                  <a:lnTo>
                    <a:pt x="360" y="65"/>
                  </a:lnTo>
                  <a:lnTo>
                    <a:pt x="324" y="48"/>
                  </a:lnTo>
                  <a:lnTo>
                    <a:pt x="283" y="33"/>
                  </a:lnTo>
                  <a:lnTo>
                    <a:pt x="245" y="23"/>
                  </a:lnTo>
                  <a:lnTo>
                    <a:pt x="205" y="14"/>
                  </a:lnTo>
                  <a:lnTo>
                    <a:pt x="167" y="8"/>
                  </a:lnTo>
                  <a:lnTo>
                    <a:pt x="130" y="4"/>
                  </a:lnTo>
                  <a:lnTo>
                    <a:pt x="96" y="2"/>
                  </a:lnTo>
                  <a:lnTo>
                    <a:pt x="65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2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Freeform 25"/>
            <p:cNvSpPr>
              <a:spLocks/>
            </p:cNvSpPr>
            <p:nvPr/>
          </p:nvSpPr>
          <p:spPr bwMode="auto">
            <a:xfrm>
              <a:off x="2973" y="4059"/>
              <a:ext cx="476" cy="181"/>
            </a:xfrm>
            <a:custGeom>
              <a:avLst/>
              <a:gdLst>
                <a:gd name="T0" fmla="*/ 11 w 476"/>
                <a:gd name="T1" fmla="*/ 180 h 181"/>
                <a:gd name="T2" fmla="*/ 21 w 476"/>
                <a:gd name="T3" fmla="*/ 163 h 181"/>
                <a:gd name="T4" fmla="*/ 30 w 476"/>
                <a:gd name="T5" fmla="*/ 148 h 181"/>
                <a:gd name="T6" fmla="*/ 44 w 476"/>
                <a:gd name="T7" fmla="*/ 132 h 181"/>
                <a:gd name="T8" fmla="*/ 57 w 476"/>
                <a:gd name="T9" fmla="*/ 119 h 181"/>
                <a:gd name="T10" fmla="*/ 71 w 476"/>
                <a:gd name="T11" fmla="*/ 107 h 181"/>
                <a:gd name="T12" fmla="*/ 86 w 476"/>
                <a:gd name="T13" fmla="*/ 96 h 181"/>
                <a:gd name="T14" fmla="*/ 103 w 476"/>
                <a:gd name="T15" fmla="*/ 84 h 181"/>
                <a:gd name="T16" fmla="*/ 120 w 476"/>
                <a:gd name="T17" fmla="*/ 75 h 181"/>
                <a:gd name="T18" fmla="*/ 157 w 476"/>
                <a:gd name="T19" fmla="*/ 58 h 181"/>
                <a:gd name="T20" fmla="*/ 195 w 476"/>
                <a:gd name="T21" fmla="*/ 44 h 181"/>
                <a:gd name="T22" fmla="*/ 233 w 476"/>
                <a:gd name="T23" fmla="*/ 35 h 181"/>
                <a:gd name="T24" fmla="*/ 272 w 476"/>
                <a:gd name="T25" fmla="*/ 25 h 181"/>
                <a:gd name="T26" fmla="*/ 310 w 476"/>
                <a:gd name="T27" fmla="*/ 19 h 181"/>
                <a:gd name="T28" fmla="*/ 347 w 476"/>
                <a:gd name="T29" fmla="*/ 15 h 181"/>
                <a:gd name="T30" fmla="*/ 379 w 476"/>
                <a:gd name="T31" fmla="*/ 14 h 181"/>
                <a:gd name="T32" fmla="*/ 410 w 476"/>
                <a:gd name="T33" fmla="*/ 12 h 181"/>
                <a:gd name="T34" fmla="*/ 456 w 476"/>
                <a:gd name="T35" fmla="*/ 12 h 181"/>
                <a:gd name="T36" fmla="*/ 475 w 476"/>
                <a:gd name="T37" fmla="*/ 12 h 181"/>
                <a:gd name="T38" fmla="*/ 475 w 476"/>
                <a:gd name="T39" fmla="*/ 0 h 181"/>
                <a:gd name="T40" fmla="*/ 456 w 476"/>
                <a:gd name="T41" fmla="*/ 0 h 181"/>
                <a:gd name="T42" fmla="*/ 410 w 476"/>
                <a:gd name="T43" fmla="*/ 0 h 181"/>
                <a:gd name="T44" fmla="*/ 379 w 476"/>
                <a:gd name="T45" fmla="*/ 2 h 181"/>
                <a:gd name="T46" fmla="*/ 345 w 476"/>
                <a:gd name="T47" fmla="*/ 4 h 181"/>
                <a:gd name="T48" fmla="*/ 308 w 476"/>
                <a:gd name="T49" fmla="*/ 8 h 181"/>
                <a:gd name="T50" fmla="*/ 270 w 476"/>
                <a:gd name="T51" fmla="*/ 14 h 181"/>
                <a:gd name="T52" fmla="*/ 232 w 476"/>
                <a:gd name="T53" fmla="*/ 23 h 181"/>
                <a:gd name="T54" fmla="*/ 191 w 476"/>
                <a:gd name="T55" fmla="*/ 33 h 181"/>
                <a:gd name="T56" fmla="*/ 151 w 476"/>
                <a:gd name="T57" fmla="*/ 48 h 181"/>
                <a:gd name="T58" fmla="*/ 115 w 476"/>
                <a:gd name="T59" fmla="*/ 65 h 181"/>
                <a:gd name="T60" fmla="*/ 97 w 476"/>
                <a:gd name="T61" fmla="*/ 75 h 181"/>
                <a:gd name="T62" fmla="*/ 80 w 476"/>
                <a:gd name="T63" fmla="*/ 86 h 181"/>
                <a:gd name="T64" fmla="*/ 63 w 476"/>
                <a:gd name="T65" fmla="*/ 98 h 181"/>
                <a:gd name="T66" fmla="*/ 48 w 476"/>
                <a:gd name="T67" fmla="*/ 111 h 181"/>
                <a:gd name="T68" fmla="*/ 34 w 476"/>
                <a:gd name="T69" fmla="*/ 125 h 181"/>
                <a:gd name="T70" fmla="*/ 21 w 476"/>
                <a:gd name="T71" fmla="*/ 140 h 181"/>
                <a:gd name="T72" fmla="*/ 9 w 476"/>
                <a:gd name="T73" fmla="*/ 155 h 181"/>
                <a:gd name="T74" fmla="*/ 0 w 476"/>
                <a:gd name="T75" fmla="*/ 175 h 181"/>
                <a:gd name="T76" fmla="*/ 11 w 476"/>
                <a:gd name="T77" fmla="*/ 180 h 18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6"/>
                <a:gd name="T118" fmla="*/ 0 h 181"/>
                <a:gd name="T119" fmla="*/ 476 w 476"/>
                <a:gd name="T120" fmla="*/ 181 h 18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6" h="181">
                  <a:moveTo>
                    <a:pt x="11" y="180"/>
                  </a:moveTo>
                  <a:lnTo>
                    <a:pt x="21" y="163"/>
                  </a:lnTo>
                  <a:lnTo>
                    <a:pt x="30" y="148"/>
                  </a:lnTo>
                  <a:lnTo>
                    <a:pt x="44" y="132"/>
                  </a:lnTo>
                  <a:lnTo>
                    <a:pt x="57" y="119"/>
                  </a:lnTo>
                  <a:lnTo>
                    <a:pt x="71" y="107"/>
                  </a:lnTo>
                  <a:lnTo>
                    <a:pt x="86" y="96"/>
                  </a:lnTo>
                  <a:lnTo>
                    <a:pt x="103" y="84"/>
                  </a:lnTo>
                  <a:lnTo>
                    <a:pt x="120" y="75"/>
                  </a:lnTo>
                  <a:lnTo>
                    <a:pt x="157" y="58"/>
                  </a:lnTo>
                  <a:lnTo>
                    <a:pt x="195" y="44"/>
                  </a:lnTo>
                  <a:lnTo>
                    <a:pt x="233" y="35"/>
                  </a:lnTo>
                  <a:lnTo>
                    <a:pt x="272" y="25"/>
                  </a:lnTo>
                  <a:lnTo>
                    <a:pt x="310" y="19"/>
                  </a:lnTo>
                  <a:lnTo>
                    <a:pt x="347" y="15"/>
                  </a:lnTo>
                  <a:lnTo>
                    <a:pt x="379" y="14"/>
                  </a:lnTo>
                  <a:lnTo>
                    <a:pt x="410" y="12"/>
                  </a:lnTo>
                  <a:lnTo>
                    <a:pt x="456" y="12"/>
                  </a:lnTo>
                  <a:lnTo>
                    <a:pt x="475" y="12"/>
                  </a:lnTo>
                  <a:lnTo>
                    <a:pt x="475" y="0"/>
                  </a:lnTo>
                  <a:lnTo>
                    <a:pt x="456" y="0"/>
                  </a:lnTo>
                  <a:lnTo>
                    <a:pt x="410" y="0"/>
                  </a:lnTo>
                  <a:lnTo>
                    <a:pt x="379" y="2"/>
                  </a:lnTo>
                  <a:lnTo>
                    <a:pt x="345" y="4"/>
                  </a:lnTo>
                  <a:lnTo>
                    <a:pt x="308" y="8"/>
                  </a:lnTo>
                  <a:lnTo>
                    <a:pt x="270" y="14"/>
                  </a:lnTo>
                  <a:lnTo>
                    <a:pt x="232" y="23"/>
                  </a:lnTo>
                  <a:lnTo>
                    <a:pt x="191" y="33"/>
                  </a:lnTo>
                  <a:lnTo>
                    <a:pt x="151" y="48"/>
                  </a:lnTo>
                  <a:lnTo>
                    <a:pt x="115" y="65"/>
                  </a:lnTo>
                  <a:lnTo>
                    <a:pt x="97" y="75"/>
                  </a:lnTo>
                  <a:lnTo>
                    <a:pt x="80" y="86"/>
                  </a:lnTo>
                  <a:lnTo>
                    <a:pt x="63" y="98"/>
                  </a:lnTo>
                  <a:lnTo>
                    <a:pt x="48" y="111"/>
                  </a:lnTo>
                  <a:lnTo>
                    <a:pt x="34" y="125"/>
                  </a:lnTo>
                  <a:lnTo>
                    <a:pt x="21" y="140"/>
                  </a:lnTo>
                  <a:lnTo>
                    <a:pt x="9" y="155"/>
                  </a:lnTo>
                  <a:lnTo>
                    <a:pt x="0" y="175"/>
                  </a:lnTo>
                  <a:lnTo>
                    <a:pt x="11" y="180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3" name="Freeform 26"/>
            <p:cNvSpPr>
              <a:spLocks/>
            </p:cNvSpPr>
            <p:nvPr/>
          </p:nvSpPr>
          <p:spPr bwMode="auto">
            <a:xfrm>
              <a:off x="3592" y="3442"/>
              <a:ext cx="17" cy="794"/>
            </a:xfrm>
            <a:custGeom>
              <a:avLst/>
              <a:gdLst>
                <a:gd name="T0" fmla="*/ 7 w 17"/>
                <a:gd name="T1" fmla="*/ 11 h 794"/>
                <a:gd name="T2" fmla="*/ 0 w 17"/>
                <a:gd name="T3" fmla="*/ 6 h 794"/>
                <a:gd name="T4" fmla="*/ 0 w 17"/>
                <a:gd name="T5" fmla="*/ 793 h 794"/>
                <a:gd name="T6" fmla="*/ 16 w 17"/>
                <a:gd name="T7" fmla="*/ 793 h 794"/>
                <a:gd name="T8" fmla="*/ 16 w 17"/>
                <a:gd name="T9" fmla="*/ 6 h 794"/>
                <a:gd name="T10" fmla="*/ 7 w 17"/>
                <a:gd name="T11" fmla="*/ 0 h 794"/>
                <a:gd name="T12" fmla="*/ 7 w 17"/>
                <a:gd name="T13" fmla="*/ 11 h 7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794"/>
                <a:gd name="T23" fmla="*/ 17 w 17"/>
                <a:gd name="T24" fmla="*/ 794 h 7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794">
                  <a:moveTo>
                    <a:pt x="7" y="11"/>
                  </a:moveTo>
                  <a:lnTo>
                    <a:pt x="0" y="6"/>
                  </a:lnTo>
                  <a:lnTo>
                    <a:pt x="0" y="793"/>
                  </a:lnTo>
                  <a:lnTo>
                    <a:pt x="16" y="793"/>
                  </a:lnTo>
                  <a:lnTo>
                    <a:pt x="16" y="6"/>
                  </a:lnTo>
                  <a:lnTo>
                    <a:pt x="7" y="0"/>
                  </a:lnTo>
                  <a:lnTo>
                    <a:pt x="7" y="1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Freeform 27"/>
            <p:cNvSpPr>
              <a:spLocks/>
            </p:cNvSpPr>
            <p:nvPr/>
          </p:nvSpPr>
          <p:spPr bwMode="auto">
            <a:xfrm>
              <a:off x="3293" y="3442"/>
              <a:ext cx="305" cy="17"/>
            </a:xfrm>
            <a:custGeom>
              <a:avLst/>
              <a:gdLst>
                <a:gd name="T0" fmla="*/ 11 w 305"/>
                <a:gd name="T1" fmla="*/ 8 h 17"/>
                <a:gd name="T2" fmla="*/ 5 w 305"/>
                <a:gd name="T3" fmla="*/ 16 h 17"/>
                <a:gd name="T4" fmla="*/ 304 w 305"/>
                <a:gd name="T5" fmla="*/ 16 h 17"/>
                <a:gd name="T6" fmla="*/ 304 w 305"/>
                <a:gd name="T7" fmla="*/ 0 h 17"/>
                <a:gd name="T8" fmla="*/ 5 w 305"/>
                <a:gd name="T9" fmla="*/ 0 h 17"/>
                <a:gd name="T10" fmla="*/ 0 w 305"/>
                <a:gd name="T11" fmla="*/ 8 h 17"/>
                <a:gd name="T12" fmla="*/ 11 w 305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5"/>
                <a:gd name="T22" fmla="*/ 0 h 17"/>
                <a:gd name="T23" fmla="*/ 305 w 30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5" h="17">
                  <a:moveTo>
                    <a:pt x="11" y="8"/>
                  </a:moveTo>
                  <a:lnTo>
                    <a:pt x="5" y="16"/>
                  </a:lnTo>
                  <a:lnTo>
                    <a:pt x="304" y="16"/>
                  </a:lnTo>
                  <a:lnTo>
                    <a:pt x="304" y="0"/>
                  </a:lnTo>
                  <a:lnTo>
                    <a:pt x="5" y="0"/>
                  </a:lnTo>
                  <a:lnTo>
                    <a:pt x="0" y="8"/>
                  </a:lnTo>
                  <a:lnTo>
                    <a:pt x="11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5" name="Freeform 28"/>
            <p:cNvSpPr>
              <a:spLocks/>
            </p:cNvSpPr>
            <p:nvPr/>
          </p:nvSpPr>
          <p:spPr bwMode="auto">
            <a:xfrm>
              <a:off x="3293" y="3448"/>
              <a:ext cx="17" cy="794"/>
            </a:xfrm>
            <a:custGeom>
              <a:avLst/>
              <a:gdLst>
                <a:gd name="T0" fmla="*/ 7 w 17"/>
                <a:gd name="T1" fmla="*/ 782 h 794"/>
                <a:gd name="T2" fmla="*/ 16 w 17"/>
                <a:gd name="T3" fmla="*/ 787 h 794"/>
                <a:gd name="T4" fmla="*/ 16 w 17"/>
                <a:gd name="T5" fmla="*/ 0 h 794"/>
                <a:gd name="T6" fmla="*/ 0 w 17"/>
                <a:gd name="T7" fmla="*/ 0 h 794"/>
                <a:gd name="T8" fmla="*/ 0 w 17"/>
                <a:gd name="T9" fmla="*/ 787 h 794"/>
                <a:gd name="T10" fmla="*/ 7 w 17"/>
                <a:gd name="T11" fmla="*/ 793 h 794"/>
                <a:gd name="T12" fmla="*/ 7 w 17"/>
                <a:gd name="T13" fmla="*/ 782 h 7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794"/>
                <a:gd name="T23" fmla="*/ 17 w 17"/>
                <a:gd name="T24" fmla="*/ 794 h 7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794">
                  <a:moveTo>
                    <a:pt x="7" y="782"/>
                  </a:moveTo>
                  <a:lnTo>
                    <a:pt x="16" y="787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787"/>
                  </a:lnTo>
                  <a:lnTo>
                    <a:pt x="7" y="793"/>
                  </a:lnTo>
                  <a:lnTo>
                    <a:pt x="7" y="78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Freeform 29"/>
            <p:cNvSpPr>
              <a:spLocks/>
            </p:cNvSpPr>
            <p:nvPr/>
          </p:nvSpPr>
          <p:spPr bwMode="auto">
            <a:xfrm>
              <a:off x="3298" y="4230"/>
              <a:ext cx="300" cy="17"/>
            </a:xfrm>
            <a:custGeom>
              <a:avLst/>
              <a:gdLst>
                <a:gd name="T0" fmla="*/ 299 w 300"/>
                <a:gd name="T1" fmla="*/ 7 h 17"/>
                <a:gd name="T2" fmla="*/ 299 w 300"/>
                <a:gd name="T3" fmla="*/ 0 h 17"/>
                <a:gd name="T4" fmla="*/ 0 w 300"/>
                <a:gd name="T5" fmla="*/ 0 h 17"/>
                <a:gd name="T6" fmla="*/ 0 w 300"/>
                <a:gd name="T7" fmla="*/ 16 h 17"/>
                <a:gd name="T8" fmla="*/ 299 w 300"/>
                <a:gd name="T9" fmla="*/ 16 h 17"/>
                <a:gd name="T10" fmla="*/ 299 w 300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0"/>
                <a:gd name="T19" fmla="*/ 0 h 17"/>
                <a:gd name="T20" fmla="*/ 300 w 300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0" h="17">
                  <a:moveTo>
                    <a:pt x="299" y="7"/>
                  </a:moveTo>
                  <a:lnTo>
                    <a:pt x="299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299" y="16"/>
                  </a:lnTo>
                  <a:lnTo>
                    <a:pt x="299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Rectangle 30"/>
            <p:cNvSpPr>
              <a:spLocks noChangeArrowheads="1"/>
            </p:cNvSpPr>
            <p:nvPr/>
          </p:nvSpPr>
          <p:spPr bwMode="auto">
            <a:xfrm>
              <a:off x="2631" y="3461"/>
              <a:ext cx="50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Original </a:t>
              </a:r>
            </a:p>
          </p:txBody>
        </p:sp>
        <p:sp>
          <p:nvSpPr>
            <p:cNvPr id="19488" name="Rectangle 31"/>
            <p:cNvSpPr>
              <a:spLocks noChangeArrowheads="1"/>
            </p:cNvSpPr>
            <p:nvPr/>
          </p:nvSpPr>
          <p:spPr bwMode="auto">
            <a:xfrm>
              <a:off x="2550" y="3572"/>
              <a:ext cx="63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Data Signal</a:t>
              </a:r>
            </a:p>
          </p:txBody>
        </p:sp>
        <p:sp>
          <p:nvSpPr>
            <p:cNvPr id="19489" name="Rectangle 32"/>
            <p:cNvSpPr>
              <a:spLocks noChangeArrowheads="1"/>
            </p:cNvSpPr>
            <p:nvPr/>
          </p:nvSpPr>
          <p:spPr bwMode="auto">
            <a:xfrm>
              <a:off x="3413" y="3083"/>
              <a:ext cx="70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Narrowband </a:t>
              </a:r>
            </a:p>
          </p:txBody>
        </p:sp>
        <p:sp>
          <p:nvSpPr>
            <p:cNvPr id="19490" name="Rectangle 33"/>
            <p:cNvSpPr>
              <a:spLocks noChangeArrowheads="1"/>
            </p:cNvSpPr>
            <p:nvPr/>
          </p:nvSpPr>
          <p:spPr bwMode="auto">
            <a:xfrm>
              <a:off x="3575" y="3196"/>
              <a:ext cx="35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Filter</a:t>
              </a:r>
            </a:p>
          </p:txBody>
        </p:sp>
        <p:sp>
          <p:nvSpPr>
            <p:cNvPr id="19491" name="Rectangle 34"/>
            <p:cNvSpPr>
              <a:spLocks noChangeArrowheads="1"/>
            </p:cNvSpPr>
            <p:nvPr/>
          </p:nvSpPr>
          <p:spPr bwMode="auto">
            <a:xfrm>
              <a:off x="2811" y="3741"/>
              <a:ext cx="39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66FF"/>
                  </a:solidFill>
                  <a:latin typeface="Arial" pitchFamily="34" charset="0"/>
                </a:rPr>
                <a:t>Other </a:t>
              </a:r>
            </a:p>
          </p:txBody>
        </p:sp>
        <p:sp>
          <p:nvSpPr>
            <p:cNvPr id="19492" name="Rectangle 35"/>
            <p:cNvSpPr>
              <a:spLocks noChangeArrowheads="1"/>
            </p:cNvSpPr>
            <p:nvPr/>
          </p:nvSpPr>
          <p:spPr bwMode="auto">
            <a:xfrm>
              <a:off x="2729" y="3854"/>
              <a:ext cx="5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66FF"/>
                  </a:solidFill>
                  <a:latin typeface="Arial" pitchFamily="34" charset="0"/>
                </a:rPr>
                <a:t>SS Users</a:t>
              </a:r>
            </a:p>
          </p:txBody>
        </p:sp>
        <p:sp>
          <p:nvSpPr>
            <p:cNvPr id="19493" name="Freeform 36"/>
            <p:cNvSpPr>
              <a:spLocks/>
            </p:cNvSpPr>
            <p:nvPr/>
          </p:nvSpPr>
          <p:spPr bwMode="auto">
            <a:xfrm>
              <a:off x="3321" y="3601"/>
              <a:ext cx="254" cy="635"/>
            </a:xfrm>
            <a:custGeom>
              <a:avLst/>
              <a:gdLst>
                <a:gd name="T0" fmla="*/ 251 w 254"/>
                <a:gd name="T1" fmla="*/ 552 h 635"/>
                <a:gd name="T2" fmla="*/ 248 w 254"/>
                <a:gd name="T3" fmla="*/ 420 h 635"/>
                <a:gd name="T4" fmla="*/ 238 w 254"/>
                <a:gd name="T5" fmla="*/ 305 h 635"/>
                <a:gd name="T6" fmla="*/ 225 w 254"/>
                <a:gd name="T7" fmla="*/ 207 h 635"/>
                <a:gd name="T8" fmla="*/ 207 w 254"/>
                <a:gd name="T9" fmla="*/ 130 h 635"/>
                <a:gd name="T10" fmla="*/ 188 w 254"/>
                <a:gd name="T11" fmla="*/ 69 h 635"/>
                <a:gd name="T12" fmla="*/ 167 w 254"/>
                <a:gd name="T13" fmla="*/ 29 h 635"/>
                <a:gd name="T14" fmla="*/ 150 w 254"/>
                <a:gd name="T15" fmla="*/ 10 h 635"/>
                <a:gd name="T16" fmla="*/ 136 w 254"/>
                <a:gd name="T17" fmla="*/ 2 h 635"/>
                <a:gd name="T18" fmla="*/ 123 w 254"/>
                <a:gd name="T19" fmla="*/ 0 h 635"/>
                <a:gd name="T20" fmla="*/ 110 w 254"/>
                <a:gd name="T21" fmla="*/ 6 h 635"/>
                <a:gd name="T22" fmla="*/ 92 w 254"/>
                <a:gd name="T23" fmla="*/ 23 h 635"/>
                <a:gd name="T24" fmla="*/ 71 w 254"/>
                <a:gd name="T25" fmla="*/ 61 h 635"/>
                <a:gd name="T26" fmla="*/ 50 w 254"/>
                <a:gd name="T27" fmla="*/ 119 h 635"/>
                <a:gd name="T28" fmla="*/ 33 w 254"/>
                <a:gd name="T29" fmla="*/ 197 h 635"/>
                <a:gd name="T30" fmla="*/ 20 w 254"/>
                <a:gd name="T31" fmla="*/ 297 h 635"/>
                <a:gd name="T32" fmla="*/ 8 w 254"/>
                <a:gd name="T33" fmla="*/ 416 h 635"/>
                <a:gd name="T34" fmla="*/ 2 w 254"/>
                <a:gd name="T35" fmla="*/ 556 h 635"/>
                <a:gd name="T36" fmla="*/ 14 w 254"/>
                <a:gd name="T37" fmla="*/ 634 h 635"/>
                <a:gd name="T38" fmla="*/ 18 w 254"/>
                <a:gd name="T39" fmla="*/ 483 h 635"/>
                <a:gd name="T40" fmla="*/ 25 w 254"/>
                <a:gd name="T41" fmla="*/ 355 h 635"/>
                <a:gd name="T42" fmla="*/ 39 w 254"/>
                <a:gd name="T43" fmla="*/ 245 h 635"/>
                <a:gd name="T44" fmla="*/ 54 w 254"/>
                <a:gd name="T45" fmla="*/ 159 h 635"/>
                <a:gd name="T46" fmla="*/ 71 w 254"/>
                <a:gd name="T47" fmla="*/ 92 h 635"/>
                <a:gd name="T48" fmla="*/ 92 w 254"/>
                <a:gd name="T49" fmla="*/ 46 h 635"/>
                <a:gd name="T50" fmla="*/ 112 w 254"/>
                <a:gd name="T51" fmla="*/ 19 h 635"/>
                <a:gd name="T52" fmla="*/ 121 w 254"/>
                <a:gd name="T53" fmla="*/ 13 h 635"/>
                <a:gd name="T54" fmla="*/ 129 w 254"/>
                <a:gd name="T55" fmla="*/ 13 h 635"/>
                <a:gd name="T56" fmla="*/ 138 w 254"/>
                <a:gd name="T57" fmla="*/ 15 h 635"/>
                <a:gd name="T58" fmla="*/ 148 w 254"/>
                <a:gd name="T59" fmla="*/ 23 h 635"/>
                <a:gd name="T60" fmla="*/ 167 w 254"/>
                <a:gd name="T61" fmla="*/ 52 h 635"/>
                <a:gd name="T62" fmla="*/ 186 w 254"/>
                <a:gd name="T63" fmla="*/ 102 h 635"/>
                <a:gd name="T64" fmla="*/ 205 w 254"/>
                <a:gd name="T65" fmla="*/ 169 h 635"/>
                <a:gd name="T66" fmla="*/ 219 w 254"/>
                <a:gd name="T67" fmla="*/ 255 h 635"/>
                <a:gd name="T68" fmla="*/ 230 w 254"/>
                <a:gd name="T69" fmla="*/ 360 h 635"/>
                <a:gd name="T70" fmla="*/ 238 w 254"/>
                <a:gd name="T71" fmla="*/ 485 h 635"/>
                <a:gd name="T72" fmla="*/ 240 w 254"/>
                <a:gd name="T73" fmla="*/ 627 h 63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4"/>
                <a:gd name="T112" fmla="*/ 0 h 635"/>
                <a:gd name="T113" fmla="*/ 254 w 254"/>
                <a:gd name="T114" fmla="*/ 635 h 63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4" h="635">
                  <a:moveTo>
                    <a:pt x="253" y="627"/>
                  </a:moveTo>
                  <a:lnTo>
                    <a:pt x="251" y="552"/>
                  </a:lnTo>
                  <a:lnTo>
                    <a:pt x="250" y="485"/>
                  </a:lnTo>
                  <a:lnTo>
                    <a:pt x="248" y="420"/>
                  </a:lnTo>
                  <a:lnTo>
                    <a:pt x="242" y="360"/>
                  </a:lnTo>
                  <a:lnTo>
                    <a:pt x="238" y="305"/>
                  </a:lnTo>
                  <a:lnTo>
                    <a:pt x="230" y="255"/>
                  </a:lnTo>
                  <a:lnTo>
                    <a:pt x="225" y="207"/>
                  </a:lnTo>
                  <a:lnTo>
                    <a:pt x="217" y="167"/>
                  </a:lnTo>
                  <a:lnTo>
                    <a:pt x="207" y="130"/>
                  </a:lnTo>
                  <a:lnTo>
                    <a:pt x="198" y="98"/>
                  </a:lnTo>
                  <a:lnTo>
                    <a:pt x="188" y="69"/>
                  </a:lnTo>
                  <a:lnTo>
                    <a:pt x="179" y="46"/>
                  </a:lnTo>
                  <a:lnTo>
                    <a:pt x="167" y="29"/>
                  </a:lnTo>
                  <a:lnTo>
                    <a:pt x="156" y="13"/>
                  </a:lnTo>
                  <a:lnTo>
                    <a:pt x="150" y="10"/>
                  </a:lnTo>
                  <a:lnTo>
                    <a:pt x="144" y="4"/>
                  </a:lnTo>
                  <a:lnTo>
                    <a:pt x="136" y="2"/>
                  </a:lnTo>
                  <a:lnTo>
                    <a:pt x="131" y="0"/>
                  </a:lnTo>
                  <a:lnTo>
                    <a:pt x="123" y="0"/>
                  </a:lnTo>
                  <a:lnTo>
                    <a:pt x="117" y="2"/>
                  </a:lnTo>
                  <a:lnTo>
                    <a:pt x="110" y="6"/>
                  </a:lnTo>
                  <a:lnTo>
                    <a:pt x="104" y="10"/>
                  </a:lnTo>
                  <a:lnTo>
                    <a:pt x="92" y="23"/>
                  </a:lnTo>
                  <a:lnTo>
                    <a:pt x="81" y="38"/>
                  </a:lnTo>
                  <a:lnTo>
                    <a:pt x="71" y="61"/>
                  </a:lnTo>
                  <a:lnTo>
                    <a:pt x="60" y="88"/>
                  </a:lnTo>
                  <a:lnTo>
                    <a:pt x="50" y="119"/>
                  </a:lnTo>
                  <a:lnTo>
                    <a:pt x="43" y="155"/>
                  </a:lnTo>
                  <a:lnTo>
                    <a:pt x="33" y="197"/>
                  </a:lnTo>
                  <a:lnTo>
                    <a:pt x="25" y="245"/>
                  </a:lnTo>
                  <a:lnTo>
                    <a:pt x="20" y="297"/>
                  </a:lnTo>
                  <a:lnTo>
                    <a:pt x="14" y="353"/>
                  </a:lnTo>
                  <a:lnTo>
                    <a:pt x="8" y="416"/>
                  </a:lnTo>
                  <a:lnTo>
                    <a:pt x="4" y="483"/>
                  </a:lnTo>
                  <a:lnTo>
                    <a:pt x="2" y="556"/>
                  </a:lnTo>
                  <a:lnTo>
                    <a:pt x="0" y="634"/>
                  </a:lnTo>
                  <a:lnTo>
                    <a:pt x="14" y="634"/>
                  </a:lnTo>
                  <a:lnTo>
                    <a:pt x="14" y="556"/>
                  </a:lnTo>
                  <a:lnTo>
                    <a:pt x="18" y="483"/>
                  </a:lnTo>
                  <a:lnTo>
                    <a:pt x="22" y="416"/>
                  </a:lnTo>
                  <a:lnTo>
                    <a:pt x="25" y="355"/>
                  </a:lnTo>
                  <a:lnTo>
                    <a:pt x="31" y="297"/>
                  </a:lnTo>
                  <a:lnTo>
                    <a:pt x="39" y="245"/>
                  </a:lnTo>
                  <a:lnTo>
                    <a:pt x="46" y="199"/>
                  </a:lnTo>
                  <a:lnTo>
                    <a:pt x="54" y="159"/>
                  </a:lnTo>
                  <a:lnTo>
                    <a:pt x="62" y="123"/>
                  </a:lnTo>
                  <a:lnTo>
                    <a:pt x="71" y="92"/>
                  </a:lnTo>
                  <a:lnTo>
                    <a:pt x="81" y="65"/>
                  </a:lnTo>
                  <a:lnTo>
                    <a:pt x="92" y="46"/>
                  </a:lnTo>
                  <a:lnTo>
                    <a:pt x="102" y="29"/>
                  </a:lnTo>
                  <a:lnTo>
                    <a:pt x="112" y="19"/>
                  </a:lnTo>
                  <a:lnTo>
                    <a:pt x="117" y="15"/>
                  </a:lnTo>
                  <a:lnTo>
                    <a:pt x="121" y="13"/>
                  </a:lnTo>
                  <a:lnTo>
                    <a:pt x="125" y="13"/>
                  </a:lnTo>
                  <a:lnTo>
                    <a:pt x="129" y="13"/>
                  </a:lnTo>
                  <a:lnTo>
                    <a:pt x="135" y="13"/>
                  </a:lnTo>
                  <a:lnTo>
                    <a:pt x="138" y="15"/>
                  </a:lnTo>
                  <a:lnTo>
                    <a:pt x="142" y="19"/>
                  </a:lnTo>
                  <a:lnTo>
                    <a:pt x="148" y="23"/>
                  </a:lnTo>
                  <a:lnTo>
                    <a:pt x="158" y="35"/>
                  </a:lnTo>
                  <a:lnTo>
                    <a:pt x="167" y="52"/>
                  </a:lnTo>
                  <a:lnTo>
                    <a:pt x="177" y="75"/>
                  </a:lnTo>
                  <a:lnTo>
                    <a:pt x="186" y="102"/>
                  </a:lnTo>
                  <a:lnTo>
                    <a:pt x="196" y="132"/>
                  </a:lnTo>
                  <a:lnTo>
                    <a:pt x="205" y="169"/>
                  </a:lnTo>
                  <a:lnTo>
                    <a:pt x="213" y="211"/>
                  </a:lnTo>
                  <a:lnTo>
                    <a:pt x="219" y="255"/>
                  </a:lnTo>
                  <a:lnTo>
                    <a:pt x="227" y="307"/>
                  </a:lnTo>
                  <a:lnTo>
                    <a:pt x="230" y="360"/>
                  </a:lnTo>
                  <a:lnTo>
                    <a:pt x="234" y="420"/>
                  </a:lnTo>
                  <a:lnTo>
                    <a:pt x="238" y="485"/>
                  </a:lnTo>
                  <a:lnTo>
                    <a:pt x="240" y="552"/>
                  </a:lnTo>
                  <a:lnTo>
                    <a:pt x="240" y="627"/>
                  </a:lnTo>
                  <a:lnTo>
                    <a:pt x="253" y="62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4" name="Freeform 37"/>
            <p:cNvSpPr>
              <a:spLocks/>
            </p:cNvSpPr>
            <p:nvPr/>
          </p:nvSpPr>
          <p:spPr bwMode="auto">
            <a:xfrm>
              <a:off x="3191" y="4157"/>
              <a:ext cx="145" cy="79"/>
            </a:xfrm>
            <a:custGeom>
              <a:avLst/>
              <a:gdLst>
                <a:gd name="T0" fmla="*/ 144 w 145"/>
                <a:gd name="T1" fmla="*/ 78 h 79"/>
                <a:gd name="T2" fmla="*/ 142 w 145"/>
                <a:gd name="T3" fmla="*/ 59 h 79"/>
                <a:gd name="T4" fmla="*/ 136 w 145"/>
                <a:gd name="T5" fmla="*/ 44 h 79"/>
                <a:gd name="T6" fmla="*/ 130 w 145"/>
                <a:gd name="T7" fmla="*/ 31 h 79"/>
                <a:gd name="T8" fmla="*/ 121 w 145"/>
                <a:gd name="T9" fmla="*/ 19 h 79"/>
                <a:gd name="T10" fmla="*/ 109 w 145"/>
                <a:gd name="T11" fmla="*/ 11 h 79"/>
                <a:gd name="T12" fmla="*/ 98 w 145"/>
                <a:gd name="T13" fmla="*/ 6 h 79"/>
                <a:gd name="T14" fmla="*/ 84 w 145"/>
                <a:gd name="T15" fmla="*/ 2 h 79"/>
                <a:gd name="T16" fmla="*/ 71 w 145"/>
                <a:gd name="T17" fmla="*/ 0 h 79"/>
                <a:gd name="T18" fmla="*/ 58 w 145"/>
                <a:gd name="T19" fmla="*/ 2 h 79"/>
                <a:gd name="T20" fmla="*/ 44 w 145"/>
                <a:gd name="T21" fmla="*/ 6 h 79"/>
                <a:gd name="T22" fmla="*/ 33 w 145"/>
                <a:gd name="T23" fmla="*/ 11 h 79"/>
                <a:gd name="T24" fmla="*/ 21 w 145"/>
                <a:gd name="T25" fmla="*/ 21 h 79"/>
                <a:gd name="T26" fmla="*/ 14 w 145"/>
                <a:gd name="T27" fmla="*/ 31 h 79"/>
                <a:gd name="T28" fmla="*/ 6 w 145"/>
                <a:gd name="T29" fmla="*/ 44 h 79"/>
                <a:gd name="T30" fmla="*/ 2 w 145"/>
                <a:gd name="T31" fmla="*/ 61 h 79"/>
                <a:gd name="T32" fmla="*/ 0 w 145"/>
                <a:gd name="T33" fmla="*/ 78 h 79"/>
                <a:gd name="T34" fmla="*/ 12 w 145"/>
                <a:gd name="T35" fmla="*/ 78 h 79"/>
                <a:gd name="T36" fmla="*/ 14 w 145"/>
                <a:gd name="T37" fmla="*/ 63 h 79"/>
                <a:gd name="T38" fmla="*/ 17 w 145"/>
                <a:gd name="T39" fmla="*/ 50 h 79"/>
                <a:gd name="T40" fmla="*/ 23 w 145"/>
                <a:gd name="T41" fmla="*/ 38 h 79"/>
                <a:gd name="T42" fmla="*/ 31 w 145"/>
                <a:gd name="T43" fmla="*/ 29 h 79"/>
                <a:gd name="T44" fmla="*/ 38 w 145"/>
                <a:gd name="T45" fmla="*/ 21 h 79"/>
                <a:gd name="T46" fmla="*/ 50 w 145"/>
                <a:gd name="T47" fmla="*/ 17 h 79"/>
                <a:gd name="T48" fmla="*/ 60 w 145"/>
                <a:gd name="T49" fmla="*/ 13 h 79"/>
                <a:gd name="T50" fmla="*/ 71 w 145"/>
                <a:gd name="T51" fmla="*/ 13 h 79"/>
                <a:gd name="T52" fmla="*/ 83 w 145"/>
                <a:gd name="T53" fmla="*/ 13 h 79"/>
                <a:gd name="T54" fmla="*/ 94 w 145"/>
                <a:gd name="T55" fmla="*/ 17 h 79"/>
                <a:gd name="T56" fmla="*/ 104 w 145"/>
                <a:gd name="T57" fmla="*/ 21 h 79"/>
                <a:gd name="T58" fmla="*/ 113 w 145"/>
                <a:gd name="T59" fmla="*/ 29 h 79"/>
                <a:gd name="T60" fmla="*/ 121 w 145"/>
                <a:gd name="T61" fmla="*/ 38 h 79"/>
                <a:gd name="T62" fmla="*/ 127 w 145"/>
                <a:gd name="T63" fmla="*/ 48 h 79"/>
                <a:gd name="T64" fmla="*/ 130 w 145"/>
                <a:gd name="T65" fmla="*/ 61 h 79"/>
                <a:gd name="T66" fmla="*/ 130 w 145"/>
                <a:gd name="T67" fmla="*/ 78 h 79"/>
                <a:gd name="T68" fmla="*/ 144 w 145"/>
                <a:gd name="T69" fmla="*/ 78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5"/>
                <a:gd name="T106" fmla="*/ 0 h 79"/>
                <a:gd name="T107" fmla="*/ 145 w 145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5" h="79">
                  <a:moveTo>
                    <a:pt x="144" y="78"/>
                  </a:moveTo>
                  <a:lnTo>
                    <a:pt x="142" y="59"/>
                  </a:lnTo>
                  <a:lnTo>
                    <a:pt x="136" y="44"/>
                  </a:lnTo>
                  <a:lnTo>
                    <a:pt x="130" y="31"/>
                  </a:lnTo>
                  <a:lnTo>
                    <a:pt x="121" y="19"/>
                  </a:lnTo>
                  <a:lnTo>
                    <a:pt x="109" y="11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1" y="0"/>
                  </a:lnTo>
                  <a:lnTo>
                    <a:pt x="58" y="2"/>
                  </a:lnTo>
                  <a:lnTo>
                    <a:pt x="44" y="6"/>
                  </a:lnTo>
                  <a:lnTo>
                    <a:pt x="33" y="11"/>
                  </a:lnTo>
                  <a:lnTo>
                    <a:pt x="21" y="21"/>
                  </a:lnTo>
                  <a:lnTo>
                    <a:pt x="14" y="31"/>
                  </a:lnTo>
                  <a:lnTo>
                    <a:pt x="6" y="44"/>
                  </a:lnTo>
                  <a:lnTo>
                    <a:pt x="2" y="61"/>
                  </a:lnTo>
                  <a:lnTo>
                    <a:pt x="0" y="78"/>
                  </a:lnTo>
                  <a:lnTo>
                    <a:pt x="12" y="78"/>
                  </a:lnTo>
                  <a:lnTo>
                    <a:pt x="14" y="63"/>
                  </a:lnTo>
                  <a:lnTo>
                    <a:pt x="17" y="50"/>
                  </a:lnTo>
                  <a:lnTo>
                    <a:pt x="23" y="38"/>
                  </a:lnTo>
                  <a:lnTo>
                    <a:pt x="31" y="29"/>
                  </a:lnTo>
                  <a:lnTo>
                    <a:pt x="38" y="21"/>
                  </a:lnTo>
                  <a:lnTo>
                    <a:pt x="50" y="17"/>
                  </a:lnTo>
                  <a:lnTo>
                    <a:pt x="60" y="13"/>
                  </a:lnTo>
                  <a:lnTo>
                    <a:pt x="71" y="13"/>
                  </a:lnTo>
                  <a:lnTo>
                    <a:pt x="83" y="13"/>
                  </a:lnTo>
                  <a:lnTo>
                    <a:pt x="94" y="17"/>
                  </a:lnTo>
                  <a:lnTo>
                    <a:pt x="104" y="21"/>
                  </a:lnTo>
                  <a:lnTo>
                    <a:pt x="113" y="29"/>
                  </a:lnTo>
                  <a:lnTo>
                    <a:pt x="121" y="38"/>
                  </a:lnTo>
                  <a:lnTo>
                    <a:pt x="127" y="48"/>
                  </a:lnTo>
                  <a:lnTo>
                    <a:pt x="130" y="61"/>
                  </a:lnTo>
                  <a:lnTo>
                    <a:pt x="130" y="78"/>
                  </a:lnTo>
                  <a:lnTo>
                    <a:pt x="144" y="7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5" name="Freeform 38"/>
            <p:cNvSpPr>
              <a:spLocks/>
            </p:cNvSpPr>
            <p:nvPr/>
          </p:nvSpPr>
          <p:spPr bwMode="auto">
            <a:xfrm>
              <a:off x="3095" y="4176"/>
              <a:ext cx="109" cy="60"/>
            </a:xfrm>
            <a:custGeom>
              <a:avLst/>
              <a:gdLst>
                <a:gd name="T0" fmla="*/ 108 w 109"/>
                <a:gd name="T1" fmla="*/ 59 h 60"/>
                <a:gd name="T2" fmla="*/ 106 w 109"/>
                <a:gd name="T3" fmla="*/ 46 h 60"/>
                <a:gd name="T4" fmla="*/ 104 w 109"/>
                <a:gd name="T5" fmla="*/ 35 h 60"/>
                <a:gd name="T6" fmla="*/ 98 w 109"/>
                <a:gd name="T7" fmla="*/ 23 h 60"/>
                <a:gd name="T8" fmla="*/ 90 w 109"/>
                <a:gd name="T9" fmla="*/ 15 h 60"/>
                <a:gd name="T10" fmla="*/ 83 w 109"/>
                <a:gd name="T11" fmla="*/ 10 h 60"/>
                <a:gd name="T12" fmla="*/ 73 w 109"/>
                <a:gd name="T13" fmla="*/ 4 h 60"/>
                <a:gd name="T14" fmla="*/ 64 w 109"/>
                <a:gd name="T15" fmla="*/ 2 h 60"/>
                <a:gd name="T16" fmla="*/ 54 w 109"/>
                <a:gd name="T17" fmla="*/ 0 h 60"/>
                <a:gd name="T18" fmla="*/ 44 w 109"/>
                <a:gd name="T19" fmla="*/ 2 h 60"/>
                <a:gd name="T20" fmla="*/ 35 w 109"/>
                <a:gd name="T21" fmla="*/ 4 h 60"/>
                <a:gd name="T22" fmla="*/ 25 w 109"/>
                <a:gd name="T23" fmla="*/ 10 h 60"/>
                <a:gd name="T24" fmla="*/ 18 w 109"/>
                <a:gd name="T25" fmla="*/ 15 h 60"/>
                <a:gd name="T26" fmla="*/ 10 w 109"/>
                <a:gd name="T27" fmla="*/ 25 h 60"/>
                <a:gd name="T28" fmla="*/ 4 w 109"/>
                <a:gd name="T29" fmla="*/ 35 h 60"/>
                <a:gd name="T30" fmla="*/ 0 w 109"/>
                <a:gd name="T31" fmla="*/ 46 h 60"/>
                <a:gd name="T32" fmla="*/ 0 w 109"/>
                <a:gd name="T33" fmla="*/ 59 h 60"/>
                <a:gd name="T34" fmla="*/ 12 w 109"/>
                <a:gd name="T35" fmla="*/ 59 h 60"/>
                <a:gd name="T36" fmla="*/ 14 w 109"/>
                <a:gd name="T37" fmla="*/ 48 h 60"/>
                <a:gd name="T38" fmla="*/ 16 w 109"/>
                <a:gd name="T39" fmla="*/ 38 h 60"/>
                <a:gd name="T40" fmla="*/ 20 w 109"/>
                <a:gd name="T41" fmla="*/ 31 h 60"/>
                <a:gd name="T42" fmla="*/ 25 w 109"/>
                <a:gd name="T43" fmla="*/ 25 h 60"/>
                <a:gd name="T44" fmla="*/ 31 w 109"/>
                <a:gd name="T45" fmla="*/ 19 h 60"/>
                <a:gd name="T46" fmla="*/ 39 w 109"/>
                <a:gd name="T47" fmla="*/ 15 h 60"/>
                <a:gd name="T48" fmla="*/ 46 w 109"/>
                <a:gd name="T49" fmla="*/ 13 h 60"/>
                <a:gd name="T50" fmla="*/ 54 w 109"/>
                <a:gd name="T51" fmla="*/ 13 h 60"/>
                <a:gd name="T52" fmla="*/ 62 w 109"/>
                <a:gd name="T53" fmla="*/ 13 h 60"/>
                <a:gd name="T54" fmla="*/ 69 w 109"/>
                <a:gd name="T55" fmla="*/ 15 h 60"/>
                <a:gd name="T56" fmla="*/ 77 w 109"/>
                <a:gd name="T57" fmla="*/ 19 h 60"/>
                <a:gd name="T58" fmla="*/ 83 w 109"/>
                <a:gd name="T59" fmla="*/ 23 h 60"/>
                <a:gd name="T60" fmla="*/ 89 w 109"/>
                <a:gd name="T61" fmla="*/ 31 h 60"/>
                <a:gd name="T62" fmla="*/ 92 w 109"/>
                <a:gd name="T63" fmla="*/ 38 h 60"/>
                <a:gd name="T64" fmla="*/ 94 w 109"/>
                <a:gd name="T65" fmla="*/ 48 h 60"/>
                <a:gd name="T66" fmla="*/ 96 w 109"/>
                <a:gd name="T67" fmla="*/ 59 h 60"/>
                <a:gd name="T68" fmla="*/ 108 w 109"/>
                <a:gd name="T69" fmla="*/ 59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9"/>
                <a:gd name="T106" fmla="*/ 0 h 60"/>
                <a:gd name="T107" fmla="*/ 109 w 109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9" h="60">
                  <a:moveTo>
                    <a:pt x="108" y="59"/>
                  </a:moveTo>
                  <a:lnTo>
                    <a:pt x="106" y="46"/>
                  </a:lnTo>
                  <a:lnTo>
                    <a:pt x="104" y="35"/>
                  </a:lnTo>
                  <a:lnTo>
                    <a:pt x="98" y="23"/>
                  </a:lnTo>
                  <a:lnTo>
                    <a:pt x="90" y="15"/>
                  </a:lnTo>
                  <a:lnTo>
                    <a:pt x="83" y="10"/>
                  </a:lnTo>
                  <a:lnTo>
                    <a:pt x="73" y="4"/>
                  </a:lnTo>
                  <a:lnTo>
                    <a:pt x="64" y="2"/>
                  </a:lnTo>
                  <a:lnTo>
                    <a:pt x="54" y="0"/>
                  </a:lnTo>
                  <a:lnTo>
                    <a:pt x="44" y="2"/>
                  </a:lnTo>
                  <a:lnTo>
                    <a:pt x="35" y="4"/>
                  </a:lnTo>
                  <a:lnTo>
                    <a:pt x="25" y="10"/>
                  </a:lnTo>
                  <a:lnTo>
                    <a:pt x="18" y="15"/>
                  </a:lnTo>
                  <a:lnTo>
                    <a:pt x="10" y="25"/>
                  </a:lnTo>
                  <a:lnTo>
                    <a:pt x="4" y="35"/>
                  </a:lnTo>
                  <a:lnTo>
                    <a:pt x="0" y="46"/>
                  </a:lnTo>
                  <a:lnTo>
                    <a:pt x="0" y="59"/>
                  </a:lnTo>
                  <a:lnTo>
                    <a:pt x="12" y="59"/>
                  </a:lnTo>
                  <a:lnTo>
                    <a:pt x="14" y="48"/>
                  </a:lnTo>
                  <a:lnTo>
                    <a:pt x="16" y="38"/>
                  </a:lnTo>
                  <a:lnTo>
                    <a:pt x="20" y="31"/>
                  </a:lnTo>
                  <a:lnTo>
                    <a:pt x="25" y="25"/>
                  </a:lnTo>
                  <a:lnTo>
                    <a:pt x="31" y="19"/>
                  </a:lnTo>
                  <a:lnTo>
                    <a:pt x="39" y="15"/>
                  </a:lnTo>
                  <a:lnTo>
                    <a:pt x="46" y="13"/>
                  </a:lnTo>
                  <a:lnTo>
                    <a:pt x="54" y="13"/>
                  </a:lnTo>
                  <a:lnTo>
                    <a:pt x="62" y="13"/>
                  </a:lnTo>
                  <a:lnTo>
                    <a:pt x="69" y="15"/>
                  </a:lnTo>
                  <a:lnTo>
                    <a:pt x="77" y="19"/>
                  </a:lnTo>
                  <a:lnTo>
                    <a:pt x="83" y="23"/>
                  </a:lnTo>
                  <a:lnTo>
                    <a:pt x="89" y="31"/>
                  </a:lnTo>
                  <a:lnTo>
                    <a:pt x="92" y="38"/>
                  </a:lnTo>
                  <a:lnTo>
                    <a:pt x="94" y="48"/>
                  </a:lnTo>
                  <a:lnTo>
                    <a:pt x="96" y="59"/>
                  </a:lnTo>
                  <a:lnTo>
                    <a:pt x="108" y="5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6" name="Freeform 39"/>
            <p:cNvSpPr>
              <a:spLocks/>
            </p:cNvSpPr>
            <p:nvPr/>
          </p:nvSpPr>
          <p:spPr bwMode="auto">
            <a:xfrm>
              <a:off x="3561" y="4157"/>
              <a:ext cx="145" cy="79"/>
            </a:xfrm>
            <a:custGeom>
              <a:avLst/>
              <a:gdLst>
                <a:gd name="T0" fmla="*/ 13 w 145"/>
                <a:gd name="T1" fmla="*/ 78 h 79"/>
                <a:gd name="T2" fmla="*/ 13 w 145"/>
                <a:gd name="T3" fmla="*/ 61 h 79"/>
                <a:gd name="T4" fmla="*/ 17 w 145"/>
                <a:gd name="T5" fmla="*/ 48 h 79"/>
                <a:gd name="T6" fmla="*/ 25 w 145"/>
                <a:gd name="T7" fmla="*/ 38 h 79"/>
                <a:gd name="T8" fmla="*/ 31 w 145"/>
                <a:gd name="T9" fmla="*/ 29 h 79"/>
                <a:gd name="T10" fmla="*/ 40 w 145"/>
                <a:gd name="T11" fmla="*/ 21 h 79"/>
                <a:gd name="T12" fmla="*/ 50 w 145"/>
                <a:gd name="T13" fmla="*/ 17 h 79"/>
                <a:gd name="T14" fmla="*/ 61 w 145"/>
                <a:gd name="T15" fmla="*/ 13 h 79"/>
                <a:gd name="T16" fmla="*/ 73 w 145"/>
                <a:gd name="T17" fmla="*/ 13 h 79"/>
                <a:gd name="T18" fmla="*/ 84 w 145"/>
                <a:gd name="T19" fmla="*/ 13 h 79"/>
                <a:gd name="T20" fmla="*/ 94 w 145"/>
                <a:gd name="T21" fmla="*/ 17 h 79"/>
                <a:gd name="T22" fmla="*/ 105 w 145"/>
                <a:gd name="T23" fmla="*/ 21 h 79"/>
                <a:gd name="T24" fmla="*/ 113 w 145"/>
                <a:gd name="T25" fmla="*/ 29 h 79"/>
                <a:gd name="T26" fmla="*/ 121 w 145"/>
                <a:gd name="T27" fmla="*/ 38 h 79"/>
                <a:gd name="T28" fmla="*/ 126 w 145"/>
                <a:gd name="T29" fmla="*/ 50 h 79"/>
                <a:gd name="T30" fmla="*/ 130 w 145"/>
                <a:gd name="T31" fmla="*/ 63 h 79"/>
                <a:gd name="T32" fmla="*/ 132 w 145"/>
                <a:gd name="T33" fmla="*/ 78 h 79"/>
                <a:gd name="T34" fmla="*/ 144 w 145"/>
                <a:gd name="T35" fmla="*/ 78 h 79"/>
                <a:gd name="T36" fmla="*/ 142 w 145"/>
                <a:gd name="T37" fmla="*/ 61 h 79"/>
                <a:gd name="T38" fmla="*/ 138 w 145"/>
                <a:gd name="T39" fmla="*/ 44 h 79"/>
                <a:gd name="T40" fmla="*/ 130 w 145"/>
                <a:gd name="T41" fmla="*/ 31 h 79"/>
                <a:gd name="T42" fmla="*/ 123 w 145"/>
                <a:gd name="T43" fmla="*/ 21 h 79"/>
                <a:gd name="T44" fmla="*/ 111 w 145"/>
                <a:gd name="T45" fmla="*/ 11 h 79"/>
                <a:gd name="T46" fmla="*/ 100 w 145"/>
                <a:gd name="T47" fmla="*/ 6 h 79"/>
                <a:gd name="T48" fmla="*/ 86 w 145"/>
                <a:gd name="T49" fmla="*/ 2 h 79"/>
                <a:gd name="T50" fmla="*/ 73 w 145"/>
                <a:gd name="T51" fmla="*/ 0 h 79"/>
                <a:gd name="T52" fmla="*/ 59 w 145"/>
                <a:gd name="T53" fmla="*/ 2 h 79"/>
                <a:gd name="T54" fmla="*/ 46 w 145"/>
                <a:gd name="T55" fmla="*/ 6 h 79"/>
                <a:gd name="T56" fmla="*/ 34 w 145"/>
                <a:gd name="T57" fmla="*/ 11 h 79"/>
                <a:gd name="T58" fmla="*/ 23 w 145"/>
                <a:gd name="T59" fmla="*/ 19 h 79"/>
                <a:gd name="T60" fmla="*/ 13 w 145"/>
                <a:gd name="T61" fmla="*/ 31 h 79"/>
                <a:gd name="T62" fmla="*/ 8 w 145"/>
                <a:gd name="T63" fmla="*/ 44 h 79"/>
                <a:gd name="T64" fmla="*/ 2 w 145"/>
                <a:gd name="T65" fmla="*/ 59 h 79"/>
                <a:gd name="T66" fmla="*/ 0 w 145"/>
                <a:gd name="T67" fmla="*/ 78 h 79"/>
                <a:gd name="T68" fmla="*/ 13 w 145"/>
                <a:gd name="T69" fmla="*/ 78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5"/>
                <a:gd name="T106" fmla="*/ 0 h 79"/>
                <a:gd name="T107" fmla="*/ 145 w 145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5" h="79">
                  <a:moveTo>
                    <a:pt x="13" y="78"/>
                  </a:moveTo>
                  <a:lnTo>
                    <a:pt x="13" y="61"/>
                  </a:lnTo>
                  <a:lnTo>
                    <a:pt x="17" y="48"/>
                  </a:lnTo>
                  <a:lnTo>
                    <a:pt x="25" y="38"/>
                  </a:lnTo>
                  <a:lnTo>
                    <a:pt x="31" y="29"/>
                  </a:lnTo>
                  <a:lnTo>
                    <a:pt x="40" y="21"/>
                  </a:lnTo>
                  <a:lnTo>
                    <a:pt x="50" y="17"/>
                  </a:lnTo>
                  <a:lnTo>
                    <a:pt x="61" y="13"/>
                  </a:lnTo>
                  <a:lnTo>
                    <a:pt x="73" y="13"/>
                  </a:lnTo>
                  <a:lnTo>
                    <a:pt x="84" y="13"/>
                  </a:lnTo>
                  <a:lnTo>
                    <a:pt x="94" y="17"/>
                  </a:lnTo>
                  <a:lnTo>
                    <a:pt x="105" y="21"/>
                  </a:lnTo>
                  <a:lnTo>
                    <a:pt x="113" y="29"/>
                  </a:lnTo>
                  <a:lnTo>
                    <a:pt x="121" y="38"/>
                  </a:lnTo>
                  <a:lnTo>
                    <a:pt x="126" y="50"/>
                  </a:lnTo>
                  <a:lnTo>
                    <a:pt x="130" y="63"/>
                  </a:lnTo>
                  <a:lnTo>
                    <a:pt x="132" y="78"/>
                  </a:lnTo>
                  <a:lnTo>
                    <a:pt x="144" y="78"/>
                  </a:lnTo>
                  <a:lnTo>
                    <a:pt x="142" y="61"/>
                  </a:lnTo>
                  <a:lnTo>
                    <a:pt x="138" y="44"/>
                  </a:lnTo>
                  <a:lnTo>
                    <a:pt x="130" y="31"/>
                  </a:lnTo>
                  <a:lnTo>
                    <a:pt x="123" y="21"/>
                  </a:lnTo>
                  <a:lnTo>
                    <a:pt x="111" y="11"/>
                  </a:lnTo>
                  <a:lnTo>
                    <a:pt x="100" y="6"/>
                  </a:lnTo>
                  <a:lnTo>
                    <a:pt x="86" y="2"/>
                  </a:lnTo>
                  <a:lnTo>
                    <a:pt x="73" y="0"/>
                  </a:lnTo>
                  <a:lnTo>
                    <a:pt x="59" y="2"/>
                  </a:lnTo>
                  <a:lnTo>
                    <a:pt x="46" y="6"/>
                  </a:lnTo>
                  <a:lnTo>
                    <a:pt x="34" y="11"/>
                  </a:lnTo>
                  <a:lnTo>
                    <a:pt x="23" y="19"/>
                  </a:lnTo>
                  <a:lnTo>
                    <a:pt x="13" y="31"/>
                  </a:lnTo>
                  <a:lnTo>
                    <a:pt x="8" y="44"/>
                  </a:lnTo>
                  <a:lnTo>
                    <a:pt x="2" y="59"/>
                  </a:lnTo>
                  <a:lnTo>
                    <a:pt x="0" y="78"/>
                  </a:lnTo>
                  <a:lnTo>
                    <a:pt x="13" y="7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7" name="Freeform 40"/>
            <p:cNvSpPr>
              <a:spLocks/>
            </p:cNvSpPr>
            <p:nvPr/>
          </p:nvSpPr>
          <p:spPr bwMode="auto">
            <a:xfrm>
              <a:off x="3693" y="4176"/>
              <a:ext cx="108" cy="60"/>
            </a:xfrm>
            <a:custGeom>
              <a:avLst/>
              <a:gdLst>
                <a:gd name="T0" fmla="*/ 12 w 108"/>
                <a:gd name="T1" fmla="*/ 59 h 60"/>
                <a:gd name="T2" fmla="*/ 14 w 108"/>
                <a:gd name="T3" fmla="*/ 48 h 60"/>
                <a:gd name="T4" fmla="*/ 16 w 108"/>
                <a:gd name="T5" fmla="*/ 38 h 60"/>
                <a:gd name="T6" fmla="*/ 19 w 108"/>
                <a:gd name="T7" fmla="*/ 31 h 60"/>
                <a:gd name="T8" fmla="*/ 25 w 108"/>
                <a:gd name="T9" fmla="*/ 23 h 60"/>
                <a:gd name="T10" fmla="*/ 31 w 108"/>
                <a:gd name="T11" fmla="*/ 19 h 60"/>
                <a:gd name="T12" fmla="*/ 38 w 108"/>
                <a:gd name="T13" fmla="*/ 15 h 60"/>
                <a:gd name="T14" fmla="*/ 46 w 108"/>
                <a:gd name="T15" fmla="*/ 13 h 60"/>
                <a:gd name="T16" fmla="*/ 54 w 108"/>
                <a:gd name="T17" fmla="*/ 13 h 60"/>
                <a:gd name="T18" fmla="*/ 61 w 108"/>
                <a:gd name="T19" fmla="*/ 13 h 60"/>
                <a:gd name="T20" fmla="*/ 69 w 108"/>
                <a:gd name="T21" fmla="*/ 15 h 60"/>
                <a:gd name="T22" fmla="*/ 77 w 108"/>
                <a:gd name="T23" fmla="*/ 19 h 60"/>
                <a:gd name="T24" fmla="*/ 83 w 108"/>
                <a:gd name="T25" fmla="*/ 25 h 60"/>
                <a:gd name="T26" fmla="*/ 88 w 108"/>
                <a:gd name="T27" fmla="*/ 31 h 60"/>
                <a:gd name="T28" fmla="*/ 92 w 108"/>
                <a:gd name="T29" fmla="*/ 38 h 60"/>
                <a:gd name="T30" fmla="*/ 96 w 108"/>
                <a:gd name="T31" fmla="*/ 48 h 60"/>
                <a:gd name="T32" fmla="*/ 96 w 108"/>
                <a:gd name="T33" fmla="*/ 59 h 60"/>
                <a:gd name="T34" fmla="*/ 107 w 108"/>
                <a:gd name="T35" fmla="*/ 59 h 60"/>
                <a:gd name="T36" fmla="*/ 107 w 108"/>
                <a:gd name="T37" fmla="*/ 46 h 60"/>
                <a:gd name="T38" fmla="*/ 104 w 108"/>
                <a:gd name="T39" fmla="*/ 35 h 60"/>
                <a:gd name="T40" fmla="*/ 98 w 108"/>
                <a:gd name="T41" fmla="*/ 25 h 60"/>
                <a:gd name="T42" fmla="*/ 92 w 108"/>
                <a:gd name="T43" fmla="*/ 15 h 60"/>
                <a:gd name="T44" fmla="*/ 83 w 108"/>
                <a:gd name="T45" fmla="*/ 10 h 60"/>
                <a:gd name="T46" fmla="*/ 75 w 108"/>
                <a:gd name="T47" fmla="*/ 4 h 60"/>
                <a:gd name="T48" fmla="*/ 63 w 108"/>
                <a:gd name="T49" fmla="*/ 2 h 60"/>
                <a:gd name="T50" fmla="*/ 54 w 108"/>
                <a:gd name="T51" fmla="*/ 0 h 60"/>
                <a:gd name="T52" fmla="*/ 44 w 108"/>
                <a:gd name="T53" fmla="*/ 2 h 60"/>
                <a:gd name="T54" fmla="*/ 35 w 108"/>
                <a:gd name="T55" fmla="*/ 4 h 60"/>
                <a:gd name="T56" fmla="*/ 25 w 108"/>
                <a:gd name="T57" fmla="*/ 10 h 60"/>
                <a:gd name="T58" fmla="*/ 17 w 108"/>
                <a:gd name="T59" fmla="*/ 15 h 60"/>
                <a:gd name="T60" fmla="*/ 10 w 108"/>
                <a:gd name="T61" fmla="*/ 23 h 60"/>
                <a:gd name="T62" fmla="*/ 4 w 108"/>
                <a:gd name="T63" fmla="*/ 35 h 60"/>
                <a:gd name="T64" fmla="*/ 2 w 108"/>
                <a:gd name="T65" fmla="*/ 46 h 60"/>
                <a:gd name="T66" fmla="*/ 0 w 108"/>
                <a:gd name="T67" fmla="*/ 59 h 60"/>
                <a:gd name="T68" fmla="*/ 12 w 108"/>
                <a:gd name="T69" fmla="*/ 59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"/>
                <a:gd name="T106" fmla="*/ 0 h 60"/>
                <a:gd name="T107" fmla="*/ 108 w 108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" h="60">
                  <a:moveTo>
                    <a:pt x="12" y="59"/>
                  </a:moveTo>
                  <a:lnTo>
                    <a:pt x="14" y="48"/>
                  </a:lnTo>
                  <a:lnTo>
                    <a:pt x="16" y="38"/>
                  </a:lnTo>
                  <a:lnTo>
                    <a:pt x="19" y="31"/>
                  </a:lnTo>
                  <a:lnTo>
                    <a:pt x="25" y="23"/>
                  </a:lnTo>
                  <a:lnTo>
                    <a:pt x="31" y="19"/>
                  </a:lnTo>
                  <a:lnTo>
                    <a:pt x="38" y="15"/>
                  </a:lnTo>
                  <a:lnTo>
                    <a:pt x="46" y="13"/>
                  </a:lnTo>
                  <a:lnTo>
                    <a:pt x="54" y="13"/>
                  </a:lnTo>
                  <a:lnTo>
                    <a:pt x="61" y="13"/>
                  </a:lnTo>
                  <a:lnTo>
                    <a:pt x="69" y="15"/>
                  </a:lnTo>
                  <a:lnTo>
                    <a:pt x="77" y="19"/>
                  </a:lnTo>
                  <a:lnTo>
                    <a:pt x="83" y="25"/>
                  </a:lnTo>
                  <a:lnTo>
                    <a:pt x="88" y="31"/>
                  </a:lnTo>
                  <a:lnTo>
                    <a:pt x="92" y="38"/>
                  </a:lnTo>
                  <a:lnTo>
                    <a:pt x="96" y="48"/>
                  </a:lnTo>
                  <a:lnTo>
                    <a:pt x="96" y="59"/>
                  </a:lnTo>
                  <a:lnTo>
                    <a:pt x="107" y="59"/>
                  </a:lnTo>
                  <a:lnTo>
                    <a:pt x="107" y="46"/>
                  </a:lnTo>
                  <a:lnTo>
                    <a:pt x="104" y="35"/>
                  </a:lnTo>
                  <a:lnTo>
                    <a:pt x="98" y="25"/>
                  </a:lnTo>
                  <a:lnTo>
                    <a:pt x="92" y="15"/>
                  </a:lnTo>
                  <a:lnTo>
                    <a:pt x="83" y="10"/>
                  </a:lnTo>
                  <a:lnTo>
                    <a:pt x="75" y="4"/>
                  </a:lnTo>
                  <a:lnTo>
                    <a:pt x="63" y="2"/>
                  </a:lnTo>
                  <a:lnTo>
                    <a:pt x="54" y="0"/>
                  </a:lnTo>
                  <a:lnTo>
                    <a:pt x="44" y="2"/>
                  </a:lnTo>
                  <a:lnTo>
                    <a:pt x="35" y="4"/>
                  </a:lnTo>
                  <a:lnTo>
                    <a:pt x="25" y="10"/>
                  </a:lnTo>
                  <a:lnTo>
                    <a:pt x="17" y="15"/>
                  </a:lnTo>
                  <a:lnTo>
                    <a:pt x="10" y="23"/>
                  </a:lnTo>
                  <a:lnTo>
                    <a:pt x="4" y="35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12" y="5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8" name="Rectangle 41"/>
            <p:cNvSpPr>
              <a:spLocks noChangeArrowheads="1"/>
            </p:cNvSpPr>
            <p:nvPr/>
          </p:nvSpPr>
          <p:spPr bwMode="auto">
            <a:xfrm>
              <a:off x="3087" y="4264"/>
              <a:ext cx="73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Demodulator </a:t>
              </a:r>
            </a:p>
          </p:txBody>
        </p:sp>
        <p:sp>
          <p:nvSpPr>
            <p:cNvPr id="19499" name="Rectangle 42"/>
            <p:cNvSpPr>
              <a:spLocks noChangeArrowheads="1"/>
            </p:cNvSpPr>
            <p:nvPr/>
          </p:nvSpPr>
          <p:spPr bwMode="auto">
            <a:xfrm>
              <a:off x="3192" y="4379"/>
              <a:ext cx="49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Filtering</a:t>
              </a:r>
            </a:p>
          </p:txBody>
        </p:sp>
        <p:sp>
          <p:nvSpPr>
            <p:cNvPr id="19500" name="Rectangle 43"/>
            <p:cNvSpPr>
              <a:spLocks noChangeArrowheads="1"/>
            </p:cNvSpPr>
            <p:nvPr/>
          </p:nvSpPr>
          <p:spPr bwMode="auto">
            <a:xfrm>
              <a:off x="3815" y="3737"/>
              <a:ext cx="23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</a:rPr>
                <a:t>ISI</a:t>
              </a:r>
            </a:p>
          </p:txBody>
        </p:sp>
        <p:sp>
          <p:nvSpPr>
            <p:cNvPr id="19501" name="Freeform 44"/>
            <p:cNvSpPr>
              <a:spLocks/>
            </p:cNvSpPr>
            <p:nvPr/>
          </p:nvSpPr>
          <p:spPr bwMode="auto">
            <a:xfrm>
              <a:off x="32" y="4230"/>
              <a:ext cx="734" cy="17"/>
            </a:xfrm>
            <a:custGeom>
              <a:avLst/>
              <a:gdLst>
                <a:gd name="T0" fmla="*/ 0 w 734"/>
                <a:gd name="T1" fmla="*/ 7 h 17"/>
                <a:gd name="T2" fmla="*/ 0 w 734"/>
                <a:gd name="T3" fmla="*/ 16 h 17"/>
                <a:gd name="T4" fmla="*/ 733 w 734"/>
                <a:gd name="T5" fmla="*/ 16 h 17"/>
                <a:gd name="T6" fmla="*/ 733 w 734"/>
                <a:gd name="T7" fmla="*/ 0 h 17"/>
                <a:gd name="T8" fmla="*/ 0 w 734"/>
                <a:gd name="T9" fmla="*/ 0 h 17"/>
                <a:gd name="T10" fmla="*/ 0 w 734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4"/>
                <a:gd name="T19" fmla="*/ 0 h 17"/>
                <a:gd name="T20" fmla="*/ 734 w 734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4" h="17">
                  <a:moveTo>
                    <a:pt x="0" y="7"/>
                  </a:moveTo>
                  <a:lnTo>
                    <a:pt x="0" y="16"/>
                  </a:lnTo>
                  <a:lnTo>
                    <a:pt x="733" y="16"/>
                  </a:lnTo>
                  <a:lnTo>
                    <a:pt x="733" y="0"/>
                  </a:lnTo>
                  <a:lnTo>
                    <a:pt x="0" y="0"/>
                  </a:lnTo>
                  <a:lnTo>
                    <a:pt x="0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2" name="Freeform 45"/>
            <p:cNvSpPr>
              <a:spLocks/>
            </p:cNvSpPr>
            <p:nvPr/>
          </p:nvSpPr>
          <p:spPr bwMode="auto">
            <a:xfrm>
              <a:off x="271" y="3601"/>
              <a:ext cx="252" cy="635"/>
            </a:xfrm>
            <a:custGeom>
              <a:avLst/>
              <a:gdLst>
                <a:gd name="T0" fmla="*/ 251 w 252"/>
                <a:gd name="T1" fmla="*/ 552 h 635"/>
                <a:gd name="T2" fmla="*/ 245 w 252"/>
                <a:gd name="T3" fmla="*/ 420 h 635"/>
                <a:gd name="T4" fmla="*/ 236 w 252"/>
                <a:gd name="T5" fmla="*/ 305 h 635"/>
                <a:gd name="T6" fmla="*/ 222 w 252"/>
                <a:gd name="T7" fmla="*/ 207 h 635"/>
                <a:gd name="T8" fmla="*/ 205 w 252"/>
                <a:gd name="T9" fmla="*/ 130 h 635"/>
                <a:gd name="T10" fmla="*/ 186 w 252"/>
                <a:gd name="T11" fmla="*/ 69 h 635"/>
                <a:gd name="T12" fmla="*/ 165 w 252"/>
                <a:gd name="T13" fmla="*/ 29 h 635"/>
                <a:gd name="T14" fmla="*/ 148 w 252"/>
                <a:gd name="T15" fmla="*/ 10 h 635"/>
                <a:gd name="T16" fmla="*/ 136 w 252"/>
                <a:gd name="T17" fmla="*/ 2 h 635"/>
                <a:gd name="T18" fmla="*/ 121 w 252"/>
                <a:gd name="T19" fmla="*/ 0 h 635"/>
                <a:gd name="T20" fmla="*/ 109 w 252"/>
                <a:gd name="T21" fmla="*/ 6 h 635"/>
                <a:gd name="T22" fmla="*/ 90 w 252"/>
                <a:gd name="T23" fmla="*/ 23 h 635"/>
                <a:gd name="T24" fmla="*/ 69 w 252"/>
                <a:gd name="T25" fmla="*/ 61 h 635"/>
                <a:gd name="T26" fmla="*/ 50 w 252"/>
                <a:gd name="T27" fmla="*/ 119 h 635"/>
                <a:gd name="T28" fmla="*/ 33 w 252"/>
                <a:gd name="T29" fmla="*/ 197 h 635"/>
                <a:gd name="T30" fmla="*/ 17 w 252"/>
                <a:gd name="T31" fmla="*/ 297 h 635"/>
                <a:gd name="T32" fmla="*/ 8 w 252"/>
                <a:gd name="T33" fmla="*/ 416 h 635"/>
                <a:gd name="T34" fmla="*/ 0 w 252"/>
                <a:gd name="T35" fmla="*/ 556 h 635"/>
                <a:gd name="T36" fmla="*/ 12 w 252"/>
                <a:gd name="T37" fmla="*/ 634 h 635"/>
                <a:gd name="T38" fmla="*/ 15 w 252"/>
                <a:gd name="T39" fmla="*/ 483 h 635"/>
                <a:gd name="T40" fmla="*/ 23 w 252"/>
                <a:gd name="T41" fmla="*/ 355 h 635"/>
                <a:gd name="T42" fmla="*/ 37 w 252"/>
                <a:gd name="T43" fmla="*/ 245 h 635"/>
                <a:gd name="T44" fmla="*/ 52 w 252"/>
                <a:gd name="T45" fmla="*/ 159 h 635"/>
                <a:gd name="T46" fmla="*/ 69 w 252"/>
                <a:gd name="T47" fmla="*/ 92 h 635"/>
                <a:gd name="T48" fmla="*/ 90 w 252"/>
                <a:gd name="T49" fmla="*/ 46 h 635"/>
                <a:gd name="T50" fmla="*/ 109 w 252"/>
                <a:gd name="T51" fmla="*/ 19 h 635"/>
                <a:gd name="T52" fmla="*/ 119 w 252"/>
                <a:gd name="T53" fmla="*/ 13 h 635"/>
                <a:gd name="T54" fmla="*/ 128 w 252"/>
                <a:gd name="T55" fmla="*/ 13 h 635"/>
                <a:gd name="T56" fmla="*/ 136 w 252"/>
                <a:gd name="T57" fmla="*/ 15 h 635"/>
                <a:gd name="T58" fmla="*/ 146 w 252"/>
                <a:gd name="T59" fmla="*/ 23 h 635"/>
                <a:gd name="T60" fmla="*/ 165 w 252"/>
                <a:gd name="T61" fmla="*/ 52 h 635"/>
                <a:gd name="T62" fmla="*/ 186 w 252"/>
                <a:gd name="T63" fmla="*/ 102 h 635"/>
                <a:gd name="T64" fmla="*/ 203 w 252"/>
                <a:gd name="T65" fmla="*/ 169 h 635"/>
                <a:gd name="T66" fmla="*/ 217 w 252"/>
                <a:gd name="T67" fmla="*/ 255 h 635"/>
                <a:gd name="T68" fmla="*/ 228 w 252"/>
                <a:gd name="T69" fmla="*/ 360 h 635"/>
                <a:gd name="T70" fmla="*/ 236 w 252"/>
                <a:gd name="T71" fmla="*/ 485 h 635"/>
                <a:gd name="T72" fmla="*/ 240 w 252"/>
                <a:gd name="T73" fmla="*/ 627 h 63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2"/>
                <a:gd name="T112" fmla="*/ 0 h 635"/>
                <a:gd name="T113" fmla="*/ 252 w 252"/>
                <a:gd name="T114" fmla="*/ 635 h 63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2" h="635">
                  <a:moveTo>
                    <a:pt x="251" y="627"/>
                  </a:moveTo>
                  <a:lnTo>
                    <a:pt x="251" y="552"/>
                  </a:lnTo>
                  <a:lnTo>
                    <a:pt x="249" y="485"/>
                  </a:lnTo>
                  <a:lnTo>
                    <a:pt x="245" y="420"/>
                  </a:lnTo>
                  <a:lnTo>
                    <a:pt x="242" y="360"/>
                  </a:lnTo>
                  <a:lnTo>
                    <a:pt x="236" y="305"/>
                  </a:lnTo>
                  <a:lnTo>
                    <a:pt x="230" y="255"/>
                  </a:lnTo>
                  <a:lnTo>
                    <a:pt x="222" y="207"/>
                  </a:lnTo>
                  <a:lnTo>
                    <a:pt x="215" y="167"/>
                  </a:lnTo>
                  <a:lnTo>
                    <a:pt x="205" y="130"/>
                  </a:lnTo>
                  <a:lnTo>
                    <a:pt x="197" y="98"/>
                  </a:lnTo>
                  <a:lnTo>
                    <a:pt x="186" y="69"/>
                  </a:lnTo>
                  <a:lnTo>
                    <a:pt x="176" y="46"/>
                  </a:lnTo>
                  <a:lnTo>
                    <a:pt x="165" y="29"/>
                  </a:lnTo>
                  <a:lnTo>
                    <a:pt x="155" y="13"/>
                  </a:lnTo>
                  <a:lnTo>
                    <a:pt x="148" y="10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28" y="0"/>
                  </a:lnTo>
                  <a:lnTo>
                    <a:pt x="121" y="0"/>
                  </a:lnTo>
                  <a:lnTo>
                    <a:pt x="115" y="2"/>
                  </a:lnTo>
                  <a:lnTo>
                    <a:pt x="109" y="6"/>
                  </a:lnTo>
                  <a:lnTo>
                    <a:pt x="102" y="10"/>
                  </a:lnTo>
                  <a:lnTo>
                    <a:pt x="90" y="23"/>
                  </a:lnTo>
                  <a:lnTo>
                    <a:pt x="79" y="38"/>
                  </a:lnTo>
                  <a:lnTo>
                    <a:pt x="69" y="61"/>
                  </a:lnTo>
                  <a:lnTo>
                    <a:pt x="60" y="88"/>
                  </a:lnTo>
                  <a:lnTo>
                    <a:pt x="50" y="119"/>
                  </a:lnTo>
                  <a:lnTo>
                    <a:pt x="40" y="155"/>
                  </a:lnTo>
                  <a:lnTo>
                    <a:pt x="33" y="197"/>
                  </a:lnTo>
                  <a:lnTo>
                    <a:pt x="25" y="245"/>
                  </a:lnTo>
                  <a:lnTo>
                    <a:pt x="17" y="297"/>
                  </a:lnTo>
                  <a:lnTo>
                    <a:pt x="12" y="353"/>
                  </a:lnTo>
                  <a:lnTo>
                    <a:pt x="8" y="416"/>
                  </a:lnTo>
                  <a:lnTo>
                    <a:pt x="4" y="483"/>
                  </a:lnTo>
                  <a:lnTo>
                    <a:pt x="0" y="556"/>
                  </a:lnTo>
                  <a:lnTo>
                    <a:pt x="0" y="634"/>
                  </a:lnTo>
                  <a:lnTo>
                    <a:pt x="12" y="634"/>
                  </a:lnTo>
                  <a:lnTo>
                    <a:pt x="14" y="556"/>
                  </a:lnTo>
                  <a:lnTo>
                    <a:pt x="15" y="483"/>
                  </a:lnTo>
                  <a:lnTo>
                    <a:pt x="19" y="416"/>
                  </a:lnTo>
                  <a:lnTo>
                    <a:pt x="23" y="355"/>
                  </a:lnTo>
                  <a:lnTo>
                    <a:pt x="29" y="297"/>
                  </a:lnTo>
                  <a:lnTo>
                    <a:pt x="37" y="245"/>
                  </a:lnTo>
                  <a:lnTo>
                    <a:pt x="44" y="199"/>
                  </a:lnTo>
                  <a:lnTo>
                    <a:pt x="52" y="159"/>
                  </a:lnTo>
                  <a:lnTo>
                    <a:pt x="61" y="123"/>
                  </a:lnTo>
                  <a:lnTo>
                    <a:pt x="69" y="92"/>
                  </a:lnTo>
                  <a:lnTo>
                    <a:pt x="81" y="65"/>
                  </a:lnTo>
                  <a:lnTo>
                    <a:pt x="90" y="46"/>
                  </a:lnTo>
                  <a:lnTo>
                    <a:pt x="100" y="29"/>
                  </a:lnTo>
                  <a:lnTo>
                    <a:pt x="109" y="19"/>
                  </a:lnTo>
                  <a:lnTo>
                    <a:pt x="115" y="15"/>
                  </a:lnTo>
                  <a:lnTo>
                    <a:pt x="119" y="13"/>
                  </a:lnTo>
                  <a:lnTo>
                    <a:pt x="123" y="13"/>
                  </a:lnTo>
                  <a:lnTo>
                    <a:pt x="128" y="13"/>
                  </a:lnTo>
                  <a:lnTo>
                    <a:pt x="132" y="13"/>
                  </a:lnTo>
                  <a:lnTo>
                    <a:pt x="136" y="15"/>
                  </a:lnTo>
                  <a:lnTo>
                    <a:pt x="142" y="19"/>
                  </a:lnTo>
                  <a:lnTo>
                    <a:pt x="146" y="23"/>
                  </a:lnTo>
                  <a:lnTo>
                    <a:pt x="155" y="35"/>
                  </a:lnTo>
                  <a:lnTo>
                    <a:pt x="165" y="52"/>
                  </a:lnTo>
                  <a:lnTo>
                    <a:pt x="176" y="75"/>
                  </a:lnTo>
                  <a:lnTo>
                    <a:pt x="186" y="102"/>
                  </a:lnTo>
                  <a:lnTo>
                    <a:pt x="194" y="132"/>
                  </a:lnTo>
                  <a:lnTo>
                    <a:pt x="203" y="169"/>
                  </a:lnTo>
                  <a:lnTo>
                    <a:pt x="211" y="211"/>
                  </a:lnTo>
                  <a:lnTo>
                    <a:pt x="217" y="255"/>
                  </a:lnTo>
                  <a:lnTo>
                    <a:pt x="224" y="307"/>
                  </a:lnTo>
                  <a:lnTo>
                    <a:pt x="228" y="360"/>
                  </a:lnTo>
                  <a:lnTo>
                    <a:pt x="234" y="420"/>
                  </a:lnTo>
                  <a:lnTo>
                    <a:pt x="236" y="485"/>
                  </a:lnTo>
                  <a:lnTo>
                    <a:pt x="238" y="552"/>
                  </a:lnTo>
                  <a:lnTo>
                    <a:pt x="240" y="627"/>
                  </a:lnTo>
                  <a:lnTo>
                    <a:pt x="251" y="62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3" name="Freeform 46"/>
            <p:cNvSpPr>
              <a:spLocks/>
            </p:cNvSpPr>
            <p:nvPr/>
          </p:nvSpPr>
          <p:spPr bwMode="auto">
            <a:xfrm>
              <a:off x="139" y="4157"/>
              <a:ext cx="145" cy="79"/>
            </a:xfrm>
            <a:custGeom>
              <a:avLst/>
              <a:gdLst>
                <a:gd name="T0" fmla="*/ 144 w 145"/>
                <a:gd name="T1" fmla="*/ 78 h 79"/>
                <a:gd name="T2" fmla="*/ 142 w 145"/>
                <a:gd name="T3" fmla="*/ 59 h 79"/>
                <a:gd name="T4" fmla="*/ 138 w 145"/>
                <a:gd name="T5" fmla="*/ 44 h 79"/>
                <a:gd name="T6" fmla="*/ 130 w 145"/>
                <a:gd name="T7" fmla="*/ 31 h 79"/>
                <a:gd name="T8" fmla="*/ 121 w 145"/>
                <a:gd name="T9" fmla="*/ 19 h 79"/>
                <a:gd name="T10" fmla="*/ 109 w 145"/>
                <a:gd name="T11" fmla="*/ 11 h 79"/>
                <a:gd name="T12" fmla="*/ 98 w 145"/>
                <a:gd name="T13" fmla="*/ 6 h 79"/>
                <a:gd name="T14" fmla="*/ 84 w 145"/>
                <a:gd name="T15" fmla="*/ 2 h 79"/>
                <a:gd name="T16" fmla="*/ 71 w 145"/>
                <a:gd name="T17" fmla="*/ 0 h 79"/>
                <a:gd name="T18" fmla="*/ 57 w 145"/>
                <a:gd name="T19" fmla="*/ 2 h 79"/>
                <a:gd name="T20" fmla="*/ 46 w 145"/>
                <a:gd name="T21" fmla="*/ 6 h 79"/>
                <a:gd name="T22" fmla="*/ 32 w 145"/>
                <a:gd name="T23" fmla="*/ 11 h 79"/>
                <a:gd name="T24" fmla="*/ 23 w 145"/>
                <a:gd name="T25" fmla="*/ 21 h 79"/>
                <a:gd name="T26" fmla="*/ 13 w 145"/>
                <a:gd name="T27" fmla="*/ 31 h 79"/>
                <a:gd name="T28" fmla="*/ 6 w 145"/>
                <a:gd name="T29" fmla="*/ 44 h 79"/>
                <a:gd name="T30" fmla="*/ 2 w 145"/>
                <a:gd name="T31" fmla="*/ 61 h 79"/>
                <a:gd name="T32" fmla="*/ 0 w 145"/>
                <a:gd name="T33" fmla="*/ 78 h 79"/>
                <a:gd name="T34" fmla="*/ 11 w 145"/>
                <a:gd name="T35" fmla="*/ 78 h 79"/>
                <a:gd name="T36" fmla="*/ 13 w 145"/>
                <a:gd name="T37" fmla="*/ 63 h 79"/>
                <a:gd name="T38" fmla="*/ 17 w 145"/>
                <a:gd name="T39" fmla="*/ 50 h 79"/>
                <a:gd name="T40" fmla="*/ 23 w 145"/>
                <a:gd name="T41" fmla="*/ 38 h 79"/>
                <a:gd name="T42" fmla="*/ 31 w 145"/>
                <a:gd name="T43" fmla="*/ 29 h 79"/>
                <a:gd name="T44" fmla="*/ 40 w 145"/>
                <a:gd name="T45" fmla="*/ 21 h 79"/>
                <a:gd name="T46" fmla="*/ 50 w 145"/>
                <a:gd name="T47" fmla="*/ 17 h 79"/>
                <a:gd name="T48" fmla="*/ 61 w 145"/>
                <a:gd name="T49" fmla="*/ 13 h 79"/>
                <a:gd name="T50" fmla="*/ 71 w 145"/>
                <a:gd name="T51" fmla="*/ 13 h 79"/>
                <a:gd name="T52" fmla="*/ 82 w 145"/>
                <a:gd name="T53" fmla="*/ 13 h 79"/>
                <a:gd name="T54" fmla="*/ 94 w 145"/>
                <a:gd name="T55" fmla="*/ 17 h 79"/>
                <a:gd name="T56" fmla="*/ 103 w 145"/>
                <a:gd name="T57" fmla="*/ 21 h 79"/>
                <a:gd name="T58" fmla="*/ 113 w 145"/>
                <a:gd name="T59" fmla="*/ 29 h 79"/>
                <a:gd name="T60" fmla="*/ 121 w 145"/>
                <a:gd name="T61" fmla="*/ 38 h 79"/>
                <a:gd name="T62" fmla="*/ 126 w 145"/>
                <a:gd name="T63" fmla="*/ 48 h 79"/>
                <a:gd name="T64" fmla="*/ 130 w 145"/>
                <a:gd name="T65" fmla="*/ 61 h 79"/>
                <a:gd name="T66" fmla="*/ 132 w 145"/>
                <a:gd name="T67" fmla="*/ 78 h 79"/>
                <a:gd name="T68" fmla="*/ 144 w 145"/>
                <a:gd name="T69" fmla="*/ 78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5"/>
                <a:gd name="T106" fmla="*/ 0 h 79"/>
                <a:gd name="T107" fmla="*/ 145 w 145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5" h="79">
                  <a:moveTo>
                    <a:pt x="144" y="78"/>
                  </a:moveTo>
                  <a:lnTo>
                    <a:pt x="142" y="59"/>
                  </a:lnTo>
                  <a:lnTo>
                    <a:pt x="138" y="44"/>
                  </a:lnTo>
                  <a:lnTo>
                    <a:pt x="130" y="31"/>
                  </a:lnTo>
                  <a:lnTo>
                    <a:pt x="121" y="19"/>
                  </a:lnTo>
                  <a:lnTo>
                    <a:pt x="109" y="11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1" y="0"/>
                  </a:lnTo>
                  <a:lnTo>
                    <a:pt x="57" y="2"/>
                  </a:lnTo>
                  <a:lnTo>
                    <a:pt x="46" y="6"/>
                  </a:lnTo>
                  <a:lnTo>
                    <a:pt x="32" y="11"/>
                  </a:lnTo>
                  <a:lnTo>
                    <a:pt x="23" y="21"/>
                  </a:lnTo>
                  <a:lnTo>
                    <a:pt x="13" y="31"/>
                  </a:lnTo>
                  <a:lnTo>
                    <a:pt x="6" y="44"/>
                  </a:lnTo>
                  <a:lnTo>
                    <a:pt x="2" y="61"/>
                  </a:lnTo>
                  <a:lnTo>
                    <a:pt x="0" y="78"/>
                  </a:lnTo>
                  <a:lnTo>
                    <a:pt x="11" y="78"/>
                  </a:lnTo>
                  <a:lnTo>
                    <a:pt x="13" y="63"/>
                  </a:lnTo>
                  <a:lnTo>
                    <a:pt x="17" y="50"/>
                  </a:lnTo>
                  <a:lnTo>
                    <a:pt x="23" y="38"/>
                  </a:lnTo>
                  <a:lnTo>
                    <a:pt x="31" y="29"/>
                  </a:lnTo>
                  <a:lnTo>
                    <a:pt x="40" y="21"/>
                  </a:lnTo>
                  <a:lnTo>
                    <a:pt x="50" y="17"/>
                  </a:lnTo>
                  <a:lnTo>
                    <a:pt x="61" y="13"/>
                  </a:lnTo>
                  <a:lnTo>
                    <a:pt x="71" y="13"/>
                  </a:lnTo>
                  <a:lnTo>
                    <a:pt x="82" y="13"/>
                  </a:lnTo>
                  <a:lnTo>
                    <a:pt x="94" y="17"/>
                  </a:lnTo>
                  <a:lnTo>
                    <a:pt x="103" y="21"/>
                  </a:lnTo>
                  <a:lnTo>
                    <a:pt x="113" y="29"/>
                  </a:lnTo>
                  <a:lnTo>
                    <a:pt x="121" y="38"/>
                  </a:lnTo>
                  <a:lnTo>
                    <a:pt x="126" y="48"/>
                  </a:lnTo>
                  <a:lnTo>
                    <a:pt x="130" y="61"/>
                  </a:lnTo>
                  <a:lnTo>
                    <a:pt x="132" y="78"/>
                  </a:lnTo>
                  <a:lnTo>
                    <a:pt x="144" y="7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4" name="Freeform 47"/>
            <p:cNvSpPr>
              <a:spLocks/>
            </p:cNvSpPr>
            <p:nvPr/>
          </p:nvSpPr>
          <p:spPr bwMode="auto">
            <a:xfrm>
              <a:off x="43" y="4176"/>
              <a:ext cx="108" cy="60"/>
            </a:xfrm>
            <a:custGeom>
              <a:avLst/>
              <a:gdLst>
                <a:gd name="T0" fmla="*/ 107 w 108"/>
                <a:gd name="T1" fmla="*/ 59 h 60"/>
                <a:gd name="T2" fmla="*/ 107 w 108"/>
                <a:gd name="T3" fmla="*/ 46 h 60"/>
                <a:gd name="T4" fmla="*/ 104 w 108"/>
                <a:gd name="T5" fmla="*/ 35 h 60"/>
                <a:gd name="T6" fmla="*/ 98 w 108"/>
                <a:gd name="T7" fmla="*/ 23 h 60"/>
                <a:gd name="T8" fmla="*/ 90 w 108"/>
                <a:gd name="T9" fmla="*/ 15 h 60"/>
                <a:gd name="T10" fmla="*/ 82 w 108"/>
                <a:gd name="T11" fmla="*/ 10 h 60"/>
                <a:gd name="T12" fmla="*/ 73 w 108"/>
                <a:gd name="T13" fmla="*/ 4 h 60"/>
                <a:gd name="T14" fmla="*/ 63 w 108"/>
                <a:gd name="T15" fmla="*/ 2 h 60"/>
                <a:gd name="T16" fmla="*/ 54 w 108"/>
                <a:gd name="T17" fmla="*/ 0 h 60"/>
                <a:gd name="T18" fmla="*/ 44 w 108"/>
                <a:gd name="T19" fmla="*/ 2 h 60"/>
                <a:gd name="T20" fmla="*/ 35 w 108"/>
                <a:gd name="T21" fmla="*/ 4 h 60"/>
                <a:gd name="T22" fmla="*/ 25 w 108"/>
                <a:gd name="T23" fmla="*/ 10 h 60"/>
                <a:gd name="T24" fmla="*/ 17 w 108"/>
                <a:gd name="T25" fmla="*/ 15 h 60"/>
                <a:gd name="T26" fmla="*/ 10 w 108"/>
                <a:gd name="T27" fmla="*/ 25 h 60"/>
                <a:gd name="T28" fmla="*/ 4 w 108"/>
                <a:gd name="T29" fmla="*/ 35 h 60"/>
                <a:gd name="T30" fmla="*/ 2 w 108"/>
                <a:gd name="T31" fmla="*/ 46 h 60"/>
                <a:gd name="T32" fmla="*/ 0 w 108"/>
                <a:gd name="T33" fmla="*/ 59 h 60"/>
                <a:gd name="T34" fmla="*/ 12 w 108"/>
                <a:gd name="T35" fmla="*/ 59 h 60"/>
                <a:gd name="T36" fmla="*/ 14 w 108"/>
                <a:gd name="T37" fmla="*/ 48 h 60"/>
                <a:gd name="T38" fmla="*/ 15 w 108"/>
                <a:gd name="T39" fmla="*/ 38 h 60"/>
                <a:gd name="T40" fmla="*/ 19 w 108"/>
                <a:gd name="T41" fmla="*/ 31 h 60"/>
                <a:gd name="T42" fmla="*/ 25 w 108"/>
                <a:gd name="T43" fmla="*/ 25 h 60"/>
                <a:gd name="T44" fmla="*/ 31 w 108"/>
                <a:gd name="T45" fmla="*/ 19 h 60"/>
                <a:gd name="T46" fmla="*/ 38 w 108"/>
                <a:gd name="T47" fmla="*/ 15 h 60"/>
                <a:gd name="T48" fmla="*/ 46 w 108"/>
                <a:gd name="T49" fmla="*/ 13 h 60"/>
                <a:gd name="T50" fmla="*/ 54 w 108"/>
                <a:gd name="T51" fmla="*/ 13 h 60"/>
                <a:gd name="T52" fmla="*/ 61 w 108"/>
                <a:gd name="T53" fmla="*/ 13 h 60"/>
                <a:gd name="T54" fmla="*/ 69 w 108"/>
                <a:gd name="T55" fmla="*/ 15 h 60"/>
                <a:gd name="T56" fmla="*/ 77 w 108"/>
                <a:gd name="T57" fmla="*/ 19 h 60"/>
                <a:gd name="T58" fmla="*/ 82 w 108"/>
                <a:gd name="T59" fmla="*/ 23 h 60"/>
                <a:gd name="T60" fmla="*/ 88 w 108"/>
                <a:gd name="T61" fmla="*/ 31 h 60"/>
                <a:gd name="T62" fmla="*/ 92 w 108"/>
                <a:gd name="T63" fmla="*/ 38 h 60"/>
                <a:gd name="T64" fmla="*/ 94 w 108"/>
                <a:gd name="T65" fmla="*/ 48 h 60"/>
                <a:gd name="T66" fmla="*/ 96 w 108"/>
                <a:gd name="T67" fmla="*/ 59 h 60"/>
                <a:gd name="T68" fmla="*/ 107 w 108"/>
                <a:gd name="T69" fmla="*/ 59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"/>
                <a:gd name="T106" fmla="*/ 0 h 60"/>
                <a:gd name="T107" fmla="*/ 108 w 108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" h="60">
                  <a:moveTo>
                    <a:pt x="107" y="59"/>
                  </a:moveTo>
                  <a:lnTo>
                    <a:pt x="107" y="46"/>
                  </a:lnTo>
                  <a:lnTo>
                    <a:pt x="104" y="35"/>
                  </a:lnTo>
                  <a:lnTo>
                    <a:pt x="98" y="23"/>
                  </a:lnTo>
                  <a:lnTo>
                    <a:pt x="90" y="15"/>
                  </a:lnTo>
                  <a:lnTo>
                    <a:pt x="82" y="10"/>
                  </a:lnTo>
                  <a:lnTo>
                    <a:pt x="73" y="4"/>
                  </a:lnTo>
                  <a:lnTo>
                    <a:pt x="63" y="2"/>
                  </a:lnTo>
                  <a:lnTo>
                    <a:pt x="54" y="0"/>
                  </a:lnTo>
                  <a:lnTo>
                    <a:pt x="44" y="2"/>
                  </a:lnTo>
                  <a:lnTo>
                    <a:pt x="35" y="4"/>
                  </a:lnTo>
                  <a:lnTo>
                    <a:pt x="25" y="10"/>
                  </a:lnTo>
                  <a:lnTo>
                    <a:pt x="17" y="15"/>
                  </a:lnTo>
                  <a:lnTo>
                    <a:pt x="10" y="25"/>
                  </a:lnTo>
                  <a:lnTo>
                    <a:pt x="4" y="35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12" y="59"/>
                  </a:lnTo>
                  <a:lnTo>
                    <a:pt x="14" y="48"/>
                  </a:lnTo>
                  <a:lnTo>
                    <a:pt x="15" y="38"/>
                  </a:lnTo>
                  <a:lnTo>
                    <a:pt x="19" y="31"/>
                  </a:lnTo>
                  <a:lnTo>
                    <a:pt x="25" y="25"/>
                  </a:lnTo>
                  <a:lnTo>
                    <a:pt x="31" y="19"/>
                  </a:lnTo>
                  <a:lnTo>
                    <a:pt x="38" y="15"/>
                  </a:lnTo>
                  <a:lnTo>
                    <a:pt x="46" y="13"/>
                  </a:lnTo>
                  <a:lnTo>
                    <a:pt x="54" y="13"/>
                  </a:lnTo>
                  <a:lnTo>
                    <a:pt x="61" y="13"/>
                  </a:lnTo>
                  <a:lnTo>
                    <a:pt x="69" y="15"/>
                  </a:lnTo>
                  <a:lnTo>
                    <a:pt x="77" y="19"/>
                  </a:lnTo>
                  <a:lnTo>
                    <a:pt x="82" y="23"/>
                  </a:lnTo>
                  <a:lnTo>
                    <a:pt x="88" y="31"/>
                  </a:lnTo>
                  <a:lnTo>
                    <a:pt x="92" y="38"/>
                  </a:lnTo>
                  <a:lnTo>
                    <a:pt x="94" y="48"/>
                  </a:lnTo>
                  <a:lnTo>
                    <a:pt x="96" y="59"/>
                  </a:lnTo>
                  <a:lnTo>
                    <a:pt x="107" y="5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5" name="Freeform 48"/>
            <p:cNvSpPr>
              <a:spLocks/>
            </p:cNvSpPr>
            <p:nvPr/>
          </p:nvSpPr>
          <p:spPr bwMode="auto">
            <a:xfrm>
              <a:off x="511" y="4157"/>
              <a:ext cx="142" cy="79"/>
            </a:xfrm>
            <a:custGeom>
              <a:avLst/>
              <a:gdLst>
                <a:gd name="T0" fmla="*/ 11 w 142"/>
                <a:gd name="T1" fmla="*/ 78 h 79"/>
                <a:gd name="T2" fmla="*/ 13 w 142"/>
                <a:gd name="T3" fmla="*/ 61 h 79"/>
                <a:gd name="T4" fmla="*/ 17 w 142"/>
                <a:gd name="T5" fmla="*/ 48 h 79"/>
                <a:gd name="T6" fmla="*/ 23 w 142"/>
                <a:gd name="T7" fmla="*/ 38 h 79"/>
                <a:gd name="T8" fmla="*/ 30 w 142"/>
                <a:gd name="T9" fmla="*/ 29 h 79"/>
                <a:gd name="T10" fmla="*/ 38 w 142"/>
                <a:gd name="T11" fmla="*/ 21 h 79"/>
                <a:gd name="T12" fmla="*/ 49 w 142"/>
                <a:gd name="T13" fmla="*/ 17 h 79"/>
                <a:gd name="T14" fmla="*/ 59 w 142"/>
                <a:gd name="T15" fmla="*/ 13 h 79"/>
                <a:gd name="T16" fmla="*/ 71 w 142"/>
                <a:gd name="T17" fmla="*/ 13 h 79"/>
                <a:gd name="T18" fmla="*/ 82 w 142"/>
                <a:gd name="T19" fmla="*/ 13 h 79"/>
                <a:gd name="T20" fmla="*/ 94 w 142"/>
                <a:gd name="T21" fmla="*/ 17 h 79"/>
                <a:gd name="T22" fmla="*/ 103 w 142"/>
                <a:gd name="T23" fmla="*/ 21 h 79"/>
                <a:gd name="T24" fmla="*/ 111 w 142"/>
                <a:gd name="T25" fmla="*/ 29 h 79"/>
                <a:gd name="T26" fmla="*/ 118 w 142"/>
                <a:gd name="T27" fmla="*/ 38 h 79"/>
                <a:gd name="T28" fmla="*/ 126 w 142"/>
                <a:gd name="T29" fmla="*/ 50 h 79"/>
                <a:gd name="T30" fmla="*/ 130 w 142"/>
                <a:gd name="T31" fmla="*/ 63 h 79"/>
                <a:gd name="T32" fmla="*/ 130 w 142"/>
                <a:gd name="T33" fmla="*/ 78 h 79"/>
                <a:gd name="T34" fmla="*/ 141 w 142"/>
                <a:gd name="T35" fmla="*/ 78 h 79"/>
                <a:gd name="T36" fmla="*/ 141 w 142"/>
                <a:gd name="T37" fmla="*/ 61 h 79"/>
                <a:gd name="T38" fmla="*/ 136 w 142"/>
                <a:gd name="T39" fmla="*/ 44 h 79"/>
                <a:gd name="T40" fmla="*/ 130 w 142"/>
                <a:gd name="T41" fmla="*/ 31 h 79"/>
                <a:gd name="T42" fmla="*/ 120 w 142"/>
                <a:gd name="T43" fmla="*/ 21 h 79"/>
                <a:gd name="T44" fmla="*/ 109 w 142"/>
                <a:gd name="T45" fmla="*/ 11 h 79"/>
                <a:gd name="T46" fmla="*/ 97 w 142"/>
                <a:gd name="T47" fmla="*/ 6 h 79"/>
                <a:gd name="T48" fmla="*/ 84 w 142"/>
                <a:gd name="T49" fmla="*/ 2 h 79"/>
                <a:gd name="T50" fmla="*/ 71 w 142"/>
                <a:gd name="T51" fmla="*/ 0 h 79"/>
                <a:gd name="T52" fmla="*/ 57 w 142"/>
                <a:gd name="T53" fmla="*/ 2 h 79"/>
                <a:gd name="T54" fmla="*/ 44 w 142"/>
                <a:gd name="T55" fmla="*/ 6 h 79"/>
                <a:gd name="T56" fmla="*/ 32 w 142"/>
                <a:gd name="T57" fmla="*/ 11 h 79"/>
                <a:gd name="T58" fmla="*/ 21 w 142"/>
                <a:gd name="T59" fmla="*/ 19 h 79"/>
                <a:gd name="T60" fmla="*/ 11 w 142"/>
                <a:gd name="T61" fmla="*/ 31 h 79"/>
                <a:gd name="T62" fmla="*/ 5 w 142"/>
                <a:gd name="T63" fmla="*/ 44 h 79"/>
                <a:gd name="T64" fmla="*/ 0 w 142"/>
                <a:gd name="T65" fmla="*/ 59 h 79"/>
                <a:gd name="T66" fmla="*/ 0 w 142"/>
                <a:gd name="T67" fmla="*/ 78 h 79"/>
                <a:gd name="T68" fmla="*/ 11 w 142"/>
                <a:gd name="T69" fmla="*/ 78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79"/>
                <a:gd name="T107" fmla="*/ 142 w 142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79">
                  <a:moveTo>
                    <a:pt x="11" y="78"/>
                  </a:moveTo>
                  <a:lnTo>
                    <a:pt x="13" y="61"/>
                  </a:lnTo>
                  <a:lnTo>
                    <a:pt x="17" y="48"/>
                  </a:lnTo>
                  <a:lnTo>
                    <a:pt x="23" y="38"/>
                  </a:lnTo>
                  <a:lnTo>
                    <a:pt x="30" y="29"/>
                  </a:lnTo>
                  <a:lnTo>
                    <a:pt x="38" y="21"/>
                  </a:lnTo>
                  <a:lnTo>
                    <a:pt x="49" y="17"/>
                  </a:lnTo>
                  <a:lnTo>
                    <a:pt x="59" y="13"/>
                  </a:lnTo>
                  <a:lnTo>
                    <a:pt x="71" y="13"/>
                  </a:lnTo>
                  <a:lnTo>
                    <a:pt x="82" y="13"/>
                  </a:lnTo>
                  <a:lnTo>
                    <a:pt x="94" y="17"/>
                  </a:lnTo>
                  <a:lnTo>
                    <a:pt x="103" y="21"/>
                  </a:lnTo>
                  <a:lnTo>
                    <a:pt x="111" y="29"/>
                  </a:lnTo>
                  <a:lnTo>
                    <a:pt x="118" y="38"/>
                  </a:lnTo>
                  <a:lnTo>
                    <a:pt x="126" y="50"/>
                  </a:lnTo>
                  <a:lnTo>
                    <a:pt x="130" y="63"/>
                  </a:lnTo>
                  <a:lnTo>
                    <a:pt x="130" y="78"/>
                  </a:lnTo>
                  <a:lnTo>
                    <a:pt x="141" y="78"/>
                  </a:lnTo>
                  <a:lnTo>
                    <a:pt x="141" y="61"/>
                  </a:lnTo>
                  <a:lnTo>
                    <a:pt x="136" y="44"/>
                  </a:lnTo>
                  <a:lnTo>
                    <a:pt x="130" y="31"/>
                  </a:lnTo>
                  <a:lnTo>
                    <a:pt x="120" y="21"/>
                  </a:lnTo>
                  <a:lnTo>
                    <a:pt x="109" y="11"/>
                  </a:lnTo>
                  <a:lnTo>
                    <a:pt x="97" y="6"/>
                  </a:lnTo>
                  <a:lnTo>
                    <a:pt x="84" y="2"/>
                  </a:lnTo>
                  <a:lnTo>
                    <a:pt x="71" y="0"/>
                  </a:lnTo>
                  <a:lnTo>
                    <a:pt x="57" y="2"/>
                  </a:lnTo>
                  <a:lnTo>
                    <a:pt x="44" y="6"/>
                  </a:lnTo>
                  <a:lnTo>
                    <a:pt x="32" y="11"/>
                  </a:lnTo>
                  <a:lnTo>
                    <a:pt x="21" y="19"/>
                  </a:lnTo>
                  <a:lnTo>
                    <a:pt x="11" y="31"/>
                  </a:lnTo>
                  <a:lnTo>
                    <a:pt x="5" y="44"/>
                  </a:lnTo>
                  <a:lnTo>
                    <a:pt x="0" y="59"/>
                  </a:lnTo>
                  <a:lnTo>
                    <a:pt x="0" y="78"/>
                  </a:lnTo>
                  <a:lnTo>
                    <a:pt x="11" y="7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6" name="Freeform 49"/>
            <p:cNvSpPr>
              <a:spLocks/>
            </p:cNvSpPr>
            <p:nvPr/>
          </p:nvSpPr>
          <p:spPr bwMode="auto">
            <a:xfrm>
              <a:off x="641" y="4176"/>
              <a:ext cx="110" cy="60"/>
            </a:xfrm>
            <a:custGeom>
              <a:avLst/>
              <a:gdLst>
                <a:gd name="T0" fmla="*/ 11 w 110"/>
                <a:gd name="T1" fmla="*/ 59 h 60"/>
                <a:gd name="T2" fmla="*/ 13 w 110"/>
                <a:gd name="T3" fmla="*/ 48 h 60"/>
                <a:gd name="T4" fmla="*/ 15 w 110"/>
                <a:gd name="T5" fmla="*/ 38 h 60"/>
                <a:gd name="T6" fmla="*/ 21 w 110"/>
                <a:gd name="T7" fmla="*/ 31 h 60"/>
                <a:gd name="T8" fmla="*/ 25 w 110"/>
                <a:gd name="T9" fmla="*/ 23 h 60"/>
                <a:gd name="T10" fmla="*/ 32 w 110"/>
                <a:gd name="T11" fmla="*/ 19 h 60"/>
                <a:gd name="T12" fmla="*/ 38 w 110"/>
                <a:gd name="T13" fmla="*/ 15 h 60"/>
                <a:gd name="T14" fmla="*/ 46 w 110"/>
                <a:gd name="T15" fmla="*/ 13 h 60"/>
                <a:gd name="T16" fmla="*/ 54 w 110"/>
                <a:gd name="T17" fmla="*/ 13 h 60"/>
                <a:gd name="T18" fmla="*/ 61 w 110"/>
                <a:gd name="T19" fmla="*/ 13 h 60"/>
                <a:gd name="T20" fmla="*/ 69 w 110"/>
                <a:gd name="T21" fmla="*/ 15 h 60"/>
                <a:gd name="T22" fmla="*/ 77 w 110"/>
                <a:gd name="T23" fmla="*/ 19 h 60"/>
                <a:gd name="T24" fmla="*/ 82 w 110"/>
                <a:gd name="T25" fmla="*/ 25 h 60"/>
                <a:gd name="T26" fmla="*/ 88 w 110"/>
                <a:gd name="T27" fmla="*/ 31 h 60"/>
                <a:gd name="T28" fmla="*/ 92 w 110"/>
                <a:gd name="T29" fmla="*/ 38 h 60"/>
                <a:gd name="T30" fmla="*/ 96 w 110"/>
                <a:gd name="T31" fmla="*/ 48 h 60"/>
                <a:gd name="T32" fmla="*/ 96 w 110"/>
                <a:gd name="T33" fmla="*/ 59 h 60"/>
                <a:gd name="T34" fmla="*/ 109 w 110"/>
                <a:gd name="T35" fmla="*/ 59 h 60"/>
                <a:gd name="T36" fmla="*/ 107 w 110"/>
                <a:gd name="T37" fmla="*/ 46 h 60"/>
                <a:gd name="T38" fmla="*/ 103 w 110"/>
                <a:gd name="T39" fmla="*/ 35 h 60"/>
                <a:gd name="T40" fmla="*/ 98 w 110"/>
                <a:gd name="T41" fmla="*/ 25 h 60"/>
                <a:gd name="T42" fmla="*/ 92 w 110"/>
                <a:gd name="T43" fmla="*/ 15 h 60"/>
                <a:gd name="T44" fmla="*/ 82 w 110"/>
                <a:gd name="T45" fmla="*/ 10 h 60"/>
                <a:gd name="T46" fmla="*/ 75 w 110"/>
                <a:gd name="T47" fmla="*/ 4 h 60"/>
                <a:gd name="T48" fmla="*/ 65 w 110"/>
                <a:gd name="T49" fmla="*/ 2 h 60"/>
                <a:gd name="T50" fmla="*/ 54 w 110"/>
                <a:gd name="T51" fmla="*/ 0 h 60"/>
                <a:gd name="T52" fmla="*/ 44 w 110"/>
                <a:gd name="T53" fmla="*/ 2 h 60"/>
                <a:gd name="T54" fmla="*/ 34 w 110"/>
                <a:gd name="T55" fmla="*/ 4 h 60"/>
                <a:gd name="T56" fmla="*/ 25 w 110"/>
                <a:gd name="T57" fmla="*/ 10 h 60"/>
                <a:gd name="T58" fmla="*/ 17 w 110"/>
                <a:gd name="T59" fmla="*/ 15 h 60"/>
                <a:gd name="T60" fmla="*/ 9 w 110"/>
                <a:gd name="T61" fmla="*/ 23 h 60"/>
                <a:gd name="T62" fmla="*/ 6 w 110"/>
                <a:gd name="T63" fmla="*/ 35 h 60"/>
                <a:gd name="T64" fmla="*/ 2 w 110"/>
                <a:gd name="T65" fmla="*/ 46 h 60"/>
                <a:gd name="T66" fmla="*/ 0 w 110"/>
                <a:gd name="T67" fmla="*/ 59 h 60"/>
                <a:gd name="T68" fmla="*/ 11 w 110"/>
                <a:gd name="T69" fmla="*/ 59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0"/>
                <a:gd name="T106" fmla="*/ 0 h 60"/>
                <a:gd name="T107" fmla="*/ 110 w 110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0" h="60">
                  <a:moveTo>
                    <a:pt x="11" y="59"/>
                  </a:moveTo>
                  <a:lnTo>
                    <a:pt x="13" y="48"/>
                  </a:lnTo>
                  <a:lnTo>
                    <a:pt x="15" y="38"/>
                  </a:lnTo>
                  <a:lnTo>
                    <a:pt x="21" y="31"/>
                  </a:lnTo>
                  <a:lnTo>
                    <a:pt x="25" y="23"/>
                  </a:lnTo>
                  <a:lnTo>
                    <a:pt x="32" y="19"/>
                  </a:lnTo>
                  <a:lnTo>
                    <a:pt x="38" y="15"/>
                  </a:lnTo>
                  <a:lnTo>
                    <a:pt x="46" y="13"/>
                  </a:lnTo>
                  <a:lnTo>
                    <a:pt x="54" y="13"/>
                  </a:lnTo>
                  <a:lnTo>
                    <a:pt x="61" y="13"/>
                  </a:lnTo>
                  <a:lnTo>
                    <a:pt x="69" y="15"/>
                  </a:lnTo>
                  <a:lnTo>
                    <a:pt x="77" y="19"/>
                  </a:lnTo>
                  <a:lnTo>
                    <a:pt x="82" y="25"/>
                  </a:lnTo>
                  <a:lnTo>
                    <a:pt x="88" y="31"/>
                  </a:lnTo>
                  <a:lnTo>
                    <a:pt x="92" y="38"/>
                  </a:lnTo>
                  <a:lnTo>
                    <a:pt x="96" y="48"/>
                  </a:lnTo>
                  <a:lnTo>
                    <a:pt x="96" y="59"/>
                  </a:lnTo>
                  <a:lnTo>
                    <a:pt x="109" y="59"/>
                  </a:lnTo>
                  <a:lnTo>
                    <a:pt x="107" y="46"/>
                  </a:lnTo>
                  <a:lnTo>
                    <a:pt x="103" y="35"/>
                  </a:lnTo>
                  <a:lnTo>
                    <a:pt x="98" y="25"/>
                  </a:lnTo>
                  <a:lnTo>
                    <a:pt x="92" y="15"/>
                  </a:lnTo>
                  <a:lnTo>
                    <a:pt x="82" y="10"/>
                  </a:lnTo>
                  <a:lnTo>
                    <a:pt x="75" y="4"/>
                  </a:lnTo>
                  <a:lnTo>
                    <a:pt x="65" y="2"/>
                  </a:lnTo>
                  <a:lnTo>
                    <a:pt x="54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5" y="10"/>
                  </a:lnTo>
                  <a:lnTo>
                    <a:pt x="17" y="15"/>
                  </a:lnTo>
                  <a:lnTo>
                    <a:pt x="9" y="23"/>
                  </a:lnTo>
                  <a:lnTo>
                    <a:pt x="6" y="35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11" y="5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7" name="Rectangle 50"/>
            <p:cNvSpPr>
              <a:spLocks noChangeArrowheads="1"/>
            </p:cNvSpPr>
            <p:nvPr/>
          </p:nvSpPr>
          <p:spPr bwMode="auto">
            <a:xfrm>
              <a:off x="90" y="4264"/>
              <a:ext cx="62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Modulated </a:t>
              </a:r>
            </a:p>
          </p:txBody>
        </p:sp>
        <p:sp>
          <p:nvSpPr>
            <p:cNvPr id="19508" name="Rectangle 51"/>
            <p:cNvSpPr>
              <a:spLocks noChangeArrowheads="1"/>
            </p:cNvSpPr>
            <p:nvPr/>
          </p:nvSpPr>
          <p:spPr bwMode="auto">
            <a:xfrm>
              <a:off x="226" y="4379"/>
              <a:ext cx="32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Data</a:t>
              </a:r>
            </a:p>
          </p:txBody>
        </p:sp>
        <p:sp>
          <p:nvSpPr>
            <p:cNvPr id="19509" name="Freeform 52"/>
            <p:cNvSpPr>
              <a:spLocks/>
            </p:cNvSpPr>
            <p:nvPr/>
          </p:nvSpPr>
          <p:spPr bwMode="auto">
            <a:xfrm>
              <a:off x="1656" y="3346"/>
              <a:ext cx="132" cy="108"/>
            </a:xfrm>
            <a:custGeom>
              <a:avLst/>
              <a:gdLst>
                <a:gd name="T0" fmla="*/ 4 w 132"/>
                <a:gd name="T1" fmla="*/ 4 h 108"/>
                <a:gd name="T2" fmla="*/ 0 w 132"/>
                <a:gd name="T3" fmla="*/ 10 h 108"/>
                <a:gd name="T4" fmla="*/ 123 w 132"/>
                <a:gd name="T5" fmla="*/ 107 h 108"/>
                <a:gd name="T6" fmla="*/ 131 w 132"/>
                <a:gd name="T7" fmla="*/ 98 h 108"/>
                <a:gd name="T8" fmla="*/ 6 w 132"/>
                <a:gd name="T9" fmla="*/ 0 h 108"/>
                <a:gd name="T10" fmla="*/ 4 w 132"/>
                <a:gd name="T11" fmla="*/ 4 h 1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"/>
                <a:gd name="T19" fmla="*/ 0 h 108"/>
                <a:gd name="T20" fmla="*/ 132 w 132"/>
                <a:gd name="T21" fmla="*/ 108 h 1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" h="108">
                  <a:moveTo>
                    <a:pt x="4" y="4"/>
                  </a:moveTo>
                  <a:lnTo>
                    <a:pt x="0" y="10"/>
                  </a:lnTo>
                  <a:lnTo>
                    <a:pt x="123" y="107"/>
                  </a:lnTo>
                  <a:lnTo>
                    <a:pt x="131" y="98"/>
                  </a:lnTo>
                  <a:lnTo>
                    <a:pt x="6" y="0"/>
                  </a:lnTo>
                  <a:lnTo>
                    <a:pt x="4" y="4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0" name="Freeform 53"/>
            <p:cNvSpPr>
              <a:spLocks/>
            </p:cNvSpPr>
            <p:nvPr/>
          </p:nvSpPr>
          <p:spPr bwMode="auto">
            <a:xfrm>
              <a:off x="1743" y="3407"/>
              <a:ext cx="89" cy="80"/>
            </a:xfrm>
            <a:custGeom>
              <a:avLst/>
              <a:gdLst>
                <a:gd name="T0" fmla="*/ 44 w 89"/>
                <a:gd name="T1" fmla="*/ 58 h 80"/>
                <a:gd name="T2" fmla="*/ 38 w 89"/>
                <a:gd name="T3" fmla="*/ 56 h 80"/>
                <a:gd name="T4" fmla="*/ 32 w 89"/>
                <a:gd name="T5" fmla="*/ 54 h 80"/>
                <a:gd name="T6" fmla="*/ 26 w 89"/>
                <a:gd name="T7" fmla="*/ 52 h 80"/>
                <a:gd name="T8" fmla="*/ 21 w 89"/>
                <a:gd name="T9" fmla="*/ 50 h 80"/>
                <a:gd name="T10" fmla="*/ 15 w 89"/>
                <a:gd name="T11" fmla="*/ 48 h 80"/>
                <a:gd name="T12" fmla="*/ 11 w 89"/>
                <a:gd name="T13" fmla="*/ 46 h 80"/>
                <a:gd name="T14" fmla="*/ 5 w 89"/>
                <a:gd name="T15" fmla="*/ 46 h 80"/>
                <a:gd name="T16" fmla="*/ 0 w 89"/>
                <a:gd name="T17" fmla="*/ 45 h 80"/>
                <a:gd name="T18" fmla="*/ 34 w 89"/>
                <a:gd name="T19" fmla="*/ 0 h 80"/>
                <a:gd name="T20" fmla="*/ 34 w 89"/>
                <a:gd name="T21" fmla="*/ 4 h 80"/>
                <a:gd name="T22" fmla="*/ 36 w 89"/>
                <a:gd name="T23" fmla="*/ 8 h 80"/>
                <a:gd name="T24" fmla="*/ 40 w 89"/>
                <a:gd name="T25" fmla="*/ 12 h 80"/>
                <a:gd name="T26" fmla="*/ 42 w 89"/>
                <a:gd name="T27" fmla="*/ 18 h 80"/>
                <a:gd name="T28" fmla="*/ 46 w 89"/>
                <a:gd name="T29" fmla="*/ 23 h 80"/>
                <a:gd name="T30" fmla="*/ 49 w 89"/>
                <a:gd name="T31" fmla="*/ 29 h 80"/>
                <a:gd name="T32" fmla="*/ 53 w 89"/>
                <a:gd name="T33" fmla="*/ 35 h 80"/>
                <a:gd name="T34" fmla="*/ 57 w 89"/>
                <a:gd name="T35" fmla="*/ 41 h 80"/>
                <a:gd name="T36" fmla="*/ 63 w 89"/>
                <a:gd name="T37" fmla="*/ 46 h 80"/>
                <a:gd name="T38" fmla="*/ 67 w 89"/>
                <a:gd name="T39" fmla="*/ 52 h 80"/>
                <a:gd name="T40" fmla="*/ 71 w 89"/>
                <a:gd name="T41" fmla="*/ 58 h 80"/>
                <a:gd name="T42" fmla="*/ 74 w 89"/>
                <a:gd name="T43" fmla="*/ 64 h 80"/>
                <a:gd name="T44" fmla="*/ 78 w 89"/>
                <a:gd name="T45" fmla="*/ 68 h 80"/>
                <a:gd name="T46" fmla="*/ 82 w 89"/>
                <a:gd name="T47" fmla="*/ 71 h 80"/>
                <a:gd name="T48" fmla="*/ 86 w 89"/>
                <a:gd name="T49" fmla="*/ 75 h 80"/>
                <a:gd name="T50" fmla="*/ 88 w 89"/>
                <a:gd name="T51" fmla="*/ 79 h 80"/>
                <a:gd name="T52" fmla="*/ 84 w 89"/>
                <a:gd name="T53" fmla="*/ 77 h 80"/>
                <a:gd name="T54" fmla="*/ 80 w 89"/>
                <a:gd name="T55" fmla="*/ 75 h 80"/>
                <a:gd name="T56" fmla="*/ 74 w 89"/>
                <a:gd name="T57" fmla="*/ 71 h 80"/>
                <a:gd name="T58" fmla="*/ 69 w 89"/>
                <a:gd name="T59" fmla="*/ 69 h 80"/>
                <a:gd name="T60" fmla="*/ 63 w 89"/>
                <a:gd name="T61" fmla="*/ 68 h 80"/>
                <a:gd name="T62" fmla="*/ 57 w 89"/>
                <a:gd name="T63" fmla="*/ 64 h 80"/>
                <a:gd name="T64" fmla="*/ 51 w 89"/>
                <a:gd name="T65" fmla="*/ 62 h 80"/>
                <a:gd name="T66" fmla="*/ 44 w 89"/>
                <a:gd name="T67" fmla="*/ 58 h 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80"/>
                <a:gd name="T104" fmla="*/ 89 w 89"/>
                <a:gd name="T105" fmla="*/ 80 h 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80">
                  <a:moveTo>
                    <a:pt x="44" y="58"/>
                  </a:moveTo>
                  <a:lnTo>
                    <a:pt x="38" y="56"/>
                  </a:lnTo>
                  <a:lnTo>
                    <a:pt x="32" y="54"/>
                  </a:lnTo>
                  <a:lnTo>
                    <a:pt x="26" y="52"/>
                  </a:lnTo>
                  <a:lnTo>
                    <a:pt x="21" y="50"/>
                  </a:lnTo>
                  <a:lnTo>
                    <a:pt x="15" y="48"/>
                  </a:lnTo>
                  <a:lnTo>
                    <a:pt x="11" y="46"/>
                  </a:lnTo>
                  <a:lnTo>
                    <a:pt x="5" y="46"/>
                  </a:lnTo>
                  <a:lnTo>
                    <a:pt x="0" y="45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36" y="8"/>
                  </a:lnTo>
                  <a:lnTo>
                    <a:pt x="40" y="12"/>
                  </a:lnTo>
                  <a:lnTo>
                    <a:pt x="42" y="18"/>
                  </a:lnTo>
                  <a:lnTo>
                    <a:pt x="46" y="23"/>
                  </a:lnTo>
                  <a:lnTo>
                    <a:pt x="49" y="29"/>
                  </a:lnTo>
                  <a:lnTo>
                    <a:pt x="53" y="35"/>
                  </a:lnTo>
                  <a:lnTo>
                    <a:pt x="57" y="41"/>
                  </a:lnTo>
                  <a:lnTo>
                    <a:pt x="63" y="46"/>
                  </a:lnTo>
                  <a:lnTo>
                    <a:pt x="67" y="52"/>
                  </a:lnTo>
                  <a:lnTo>
                    <a:pt x="71" y="58"/>
                  </a:lnTo>
                  <a:lnTo>
                    <a:pt x="74" y="64"/>
                  </a:lnTo>
                  <a:lnTo>
                    <a:pt x="78" y="68"/>
                  </a:lnTo>
                  <a:lnTo>
                    <a:pt x="82" y="71"/>
                  </a:lnTo>
                  <a:lnTo>
                    <a:pt x="86" y="75"/>
                  </a:lnTo>
                  <a:lnTo>
                    <a:pt x="88" y="79"/>
                  </a:lnTo>
                  <a:lnTo>
                    <a:pt x="84" y="77"/>
                  </a:lnTo>
                  <a:lnTo>
                    <a:pt x="80" y="75"/>
                  </a:lnTo>
                  <a:lnTo>
                    <a:pt x="74" y="71"/>
                  </a:lnTo>
                  <a:lnTo>
                    <a:pt x="69" y="69"/>
                  </a:lnTo>
                  <a:lnTo>
                    <a:pt x="63" y="68"/>
                  </a:lnTo>
                  <a:lnTo>
                    <a:pt x="57" y="64"/>
                  </a:lnTo>
                  <a:lnTo>
                    <a:pt x="51" y="62"/>
                  </a:lnTo>
                  <a:lnTo>
                    <a:pt x="44" y="58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1" name="Freeform 54"/>
            <p:cNvSpPr>
              <a:spLocks/>
            </p:cNvSpPr>
            <p:nvPr/>
          </p:nvSpPr>
          <p:spPr bwMode="auto">
            <a:xfrm>
              <a:off x="1743" y="3407"/>
              <a:ext cx="89" cy="80"/>
            </a:xfrm>
            <a:custGeom>
              <a:avLst/>
              <a:gdLst>
                <a:gd name="T0" fmla="*/ 44 w 89"/>
                <a:gd name="T1" fmla="*/ 58 h 80"/>
                <a:gd name="T2" fmla="*/ 38 w 89"/>
                <a:gd name="T3" fmla="*/ 56 h 80"/>
                <a:gd name="T4" fmla="*/ 32 w 89"/>
                <a:gd name="T5" fmla="*/ 54 h 80"/>
                <a:gd name="T6" fmla="*/ 26 w 89"/>
                <a:gd name="T7" fmla="*/ 52 h 80"/>
                <a:gd name="T8" fmla="*/ 21 w 89"/>
                <a:gd name="T9" fmla="*/ 50 h 80"/>
                <a:gd name="T10" fmla="*/ 15 w 89"/>
                <a:gd name="T11" fmla="*/ 48 h 80"/>
                <a:gd name="T12" fmla="*/ 11 w 89"/>
                <a:gd name="T13" fmla="*/ 46 h 80"/>
                <a:gd name="T14" fmla="*/ 5 w 89"/>
                <a:gd name="T15" fmla="*/ 46 h 80"/>
                <a:gd name="T16" fmla="*/ 0 w 89"/>
                <a:gd name="T17" fmla="*/ 45 h 80"/>
                <a:gd name="T18" fmla="*/ 0 w 89"/>
                <a:gd name="T19" fmla="*/ 45 h 80"/>
                <a:gd name="T20" fmla="*/ 34 w 89"/>
                <a:gd name="T21" fmla="*/ 0 h 80"/>
                <a:gd name="T22" fmla="*/ 34 w 89"/>
                <a:gd name="T23" fmla="*/ 0 h 80"/>
                <a:gd name="T24" fmla="*/ 34 w 89"/>
                <a:gd name="T25" fmla="*/ 4 h 80"/>
                <a:gd name="T26" fmla="*/ 36 w 89"/>
                <a:gd name="T27" fmla="*/ 8 h 80"/>
                <a:gd name="T28" fmla="*/ 40 w 89"/>
                <a:gd name="T29" fmla="*/ 12 h 80"/>
                <a:gd name="T30" fmla="*/ 42 w 89"/>
                <a:gd name="T31" fmla="*/ 18 h 80"/>
                <a:gd name="T32" fmla="*/ 46 w 89"/>
                <a:gd name="T33" fmla="*/ 23 h 80"/>
                <a:gd name="T34" fmla="*/ 49 w 89"/>
                <a:gd name="T35" fmla="*/ 29 h 80"/>
                <a:gd name="T36" fmla="*/ 53 w 89"/>
                <a:gd name="T37" fmla="*/ 35 h 80"/>
                <a:gd name="T38" fmla="*/ 57 w 89"/>
                <a:gd name="T39" fmla="*/ 41 h 80"/>
                <a:gd name="T40" fmla="*/ 63 w 89"/>
                <a:gd name="T41" fmla="*/ 46 h 80"/>
                <a:gd name="T42" fmla="*/ 67 w 89"/>
                <a:gd name="T43" fmla="*/ 52 h 80"/>
                <a:gd name="T44" fmla="*/ 71 w 89"/>
                <a:gd name="T45" fmla="*/ 58 h 80"/>
                <a:gd name="T46" fmla="*/ 74 w 89"/>
                <a:gd name="T47" fmla="*/ 64 h 80"/>
                <a:gd name="T48" fmla="*/ 78 w 89"/>
                <a:gd name="T49" fmla="*/ 68 h 80"/>
                <a:gd name="T50" fmla="*/ 82 w 89"/>
                <a:gd name="T51" fmla="*/ 71 h 80"/>
                <a:gd name="T52" fmla="*/ 86 w 89"/>
                <a:gd name="T53" fmla="*/ 75 h 80"/>
                <a:gd name="T54" fmla="*/ 88 w 89"/>
                <a:gd name="T55" fmla="*/ 79 h 80"/>
                <a:gd name="T56" fmla="*/ 84 w 89"/>
                <a:gd name="T57" fmla="*/ 77 h 80"/>
                <a:gd name="T58" fmla="*/ 80 w 89"/>
                <a:gd name="T59" fmla="*/ 75 h 80"/>
                <a:gd name="T60" fmla="*/ 74 w 89"/>
                <a:gd name="T61" fmla="*/ 71 h 80"/>
                <a:gd name="T62" fmla="*/ 69 w 89"/>
                <a:gd name="T63" fmla="*/ 69 h 80"/>
                <a:gd name="T64" fmla="*/ 63 w 89"/>
                <a:gd name="T65" fmla="*/ 68 h 80"/>
                <a:gd name="T66" fmla="*/ 57 w 89"/>
                <a:gd name="T67" fmla="*/ 64 h 80"/>
                <a:gd name="T68" fmla="*/ 51 w 89"/>
                <a:gd name="T69" fmla="*/ 62 h 80"/>
                <a:gd name="T70" fmla="*/ 44 w 89"/>
                <a:gd name="T71" fmla="*/ 58 h 80"/>
                <a:gd name="T72" fmla="*/ 44 w 89"/>
                <a:gd name="T73" fmla="*/ 58 h 80"/>
                <a:gd name="T74" fmla="*/ 44 w 89"/>
                <a:gd name="T75" fmla="*/ 58 h 8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9"/>
                <a:gd name="T115" fmla="*/ 0 h 80"/>
                <a:gd name="T116" fmla="*/ 89 w 89"/>
                <a:gd name="T117" fmla="*/ 80 h 8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9" h="80">
                  <a:moveTo>
                    <a:pt x="44" y="58"/>
                  </a:moveTo>
                  <a:lnTo>
                    <a:pt x="38" y="56"/>
                  </a:lnTo>
                  <a:lnTo>
                    <a:pt x="32" y="54"/>
                  </a:lnTo>
                  <a:lnTo>
                    <a:pt x="26" y="52"/>
                  </a:lnTo>
                  <a:lnTo>
                    <a:pt x="21" y="50"/>
                  </a:lnTo>
                  <a:lnTo>
                    <a:pt x="15" y="48"/>
                  </a:lnTo>
                  <a:lnTo>
                    <a:pt x="11" y="46"/>
                  </a:lnTo>
                  <a:lnTo>
                    <a:pt x="5" y="46"/>
                  </a:lnTo>
                  <a:lnTo>
                    <a:pt x="0" y="45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36" y="8"/>
                  </a:lnTo>
                  <a:lnTo>
                    <a:pt x="40" y="12"/>
                  </a:lnTo>
                  <a:lnTo>
                    <a:pt x="42" y="18"/>
                  </a:lnTo>
                  <a:lnTo>
                    <a:pt x="46" y="23"/>
                  </a:lnTo>
                  <a:lnTo>
                    <a:pt x="49" y="29"/>
                  </a:lnTo>
                  <a:lnTo>
                    <a:pt x="53" y="35"/>
                  </a:lnTo>
                  <a:lnTo>
                    <a:pt x="57" y="41"/>
                  </a:lnTo>
                  <a:lnTo>
                    <a:pt x="63" y="46"/>
                  </a:lnTo>
                  <a:lnTo>
                    <a:pt x="67" y="52"/>
                  </a:lnTo>
                  <a:lnTo>
                    <a:pt x="71" y="58"/>
                  </a:lnTo>
                  <a:lnTo>
                    <a:pt x="74" y="64"/>
                  </a:lnTo>
                  <a:lnTo>
                    <a:pt x="78" y="68"/>
                  </a:lnTo>
                  <a:lnTo>
                    <a:pt x="82" y="71"/>
                  </a:lnTo>
                  <a:lnTo>
                    <a:pt x="86" y="75"/>
                  </a:lnTo>
                  <a:lnTo>
                    <a:pt x="88" y="79"/>
                  </a:lnTo>
                  <a:lnTo>
                    <a:pt x="84" y="77"/>
                  </a:lnTo>
                  <a:lnTo>
                    <a:pt x="80" y="75"/>
                  </a:lnTo>
                  <a:lnTo>
                    <a:pt x="74" y="71"/>
                  </a:lnTo>
                  <a:lnTo>
                    <a:pt x="69" y="69"/>
                  </a:lnTo>
                  <a:lnTo>
                    <a:pt x="63" y="68"/>
                  </a:lnTo>
                  <a:lnTo>
                    <a:pt x="57" y="64"/>
                  </a:lnTo>
                  <a:lnTo>
                    <a:pt x="51" y="62"/>
                  </a:lnTo>
                  <a:lnTo>
                    <a:pt x="44" y="58"/>
                  </a:lnTo>
                </a:path>
              </a:pathLst>
            </a:custGeom>
            <a:noFill/>
            <a:ln w="12700" cap="rnd" cmpd="sng">
              <a:solidFill>
                <a:srgbClr val="00FF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2" name="Freeform 55"/>
            <p:cNvSpPr>
              <a:spLocks/>
            </p:cNvSpPr>
            <p:nvPr/>
          </p:nvSpPr>
          <p:spPr bwMode="auto">
            <a:xfrm>
              <a:off x="1375" y="3889"/>
              <a:ext cx="95" cy="175"/>
            </a:xfrm>
            <a:custGeom>
              <a:avLst/>
              <a:gdLst>
                <a:gd name="T0" fmla="*/ 6 w 95"/>
                <a:gd name="T1" fmla="*/ 3 h 175"/>
                <a:gd name="T2" fmla="*/ 0 w 95"/>
                <a:gd name="T3" fmla="*/ 5 h 175"/>
                <a:gd name="T4" fmla="*/ 82 w 95"/>
                <a:gd name="T5" fmla="*/ 174 h 175"/>
                <a:gd name="T6" fmla="*/ 94 w 95"/>
                <a:gd name="T7" fmla="*/ 170 h 175"/>
                <a:gd name="T8" fmla="*/ 11 w 95"/>
                <a:gd name="T9" fmla="*/ 0 h 175"/>
                <a:gd name="T10" fmla="*/ 6 w 95"/>
                <a:gd name="T11" fmla="*/ 3 h 1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5"/>
                <a:gd name="T19" fmla="*/ 0 h 175"/>
                <a:gd name="T20" fmla="*/ 95 w 95"/>
                <a:gd name="T21" fmla="*/ 175 h 1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5" h="175">
                  <a:moveTo>
                    <a:pt x="6" y="3"/>
                  </a:moveTo>
                  <a:lnTo>
                    <a:pt x="0" y="5"/>
                  </a:lnTo>
                  <a:lnTo>
                    <a:pt x="82" y="174"/>
                  </a:lnTo>
                  <a:lnTo>
                    <a:pt x="94" y="170"/>
                  </a:lnTo>
                  <a:lnTo>
                    <a:pt x="11" y="0"/>
                  </a:lnTo>
                  <a:lnTo>
                    <a:pt x="6" y="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3" name="Freeform 56"/>
            <p:cNvSpPr>
              <a:spLocks/>
            </p:cNvSpPr>
            <p:nvPr/>
          </p:nvSpPr>
          <p:spPr bwMode="auto">
            <a:xfrm>
              <a:off x="1425" y="4023"/>
              <a:ext cx="66" cy="95"/>
            </a:xfrm>
            <a:custGeom>
              <a:avLst/>
              <a:gdLst>
                <a:gd name="T0" fmla="*/ 53 w 66"/>
                <a:gd name="T1" fmla="*/ 46 h 95"/>
                <a:gd name="T2" fmla="*/ 53 w 66"/>
                <a:gd name="T3" fmla="*/ 40 h 95"/>
                <a:gd name="T4" fmla="*/ 51 w 66"/>
                <a:gd name="T5" fmla="*/ 32 h 95"/>
                <a:gd name="T6" fmla="*/ 51 w 66"/>
                <a:gd name="T7" fmla="*/ 27 h 95"/>
                <a:gd name="T8" fmla="*/ 51 w 66"/>
                <a:gd name="T9" fmla="*/ 21 h 95"/>
                <a:gd name="T10" fmla="*/ 51 w 66"/>
                <a:gd name="T11" fmla="*/ 17 h 95"/>
                <a:gd name="T12" fmla="*/ 49 w 66"/>
                <a:gd name="T13" fmla="*/ 11 h 95"/>
                <a:gd name="T14" fmla="*/ 49 w 66"/>
                <a:gd name="T15" fmla="*/ 5 h 95"/>
                <a:gd name="T16" fmla="*/ 49 w 66"/>
                <a:gd name="T17" fmla="*/ 0 h 95"/>
                <a:gd name="T18" fmla="*/ 0 w 66"/>
                <a:gd name="T19" fmla="*/ 23 h 95"/>
                <a:gd name="T20" fmla="*/ 3 w 66"/>
                <a:gd name="T21" fmla="*/ 25 h 95"/>
                <a:gd name="T22" fmla="*/ 5 w 66"/>
                <a:gd name="T23" fmla="*/ 28 h 95"/>
                <a:gd name="T24" fmla="*/ 9 w 66"/>
                <a:gd name="T25" fmla="*/ 32 h 95"/>
                <a:gd name="T26" fmla="*/ 15 w 66"/>
                <a:gd name="T27" fmla="*/ 36 h 95"/>
                <a:gd name="T28" fmla="*/ 19 w 66"/>
                <a:gd name="T29" fmla="*/ 40 h 95"/>
                <a:gd name="T30" fmla="*/ 24 w 66"/>
                <a:gd name="T31" fmla="*/ 46 h 95"/>
                <a:gd name="T32" fmla="*/ 28 w 66"/>
                <a:gd name="T33" fmla="*/ 51 h 95"/>
                <a:gd name="T34" fmla="*/ 34 w 66"/>
                <a:gd name="T35" fmla="*/ 55 h 95"/>
                <a:gd name="T36" fmla="*/ 40 w 66"/>
                <a:gd name="T37" fmla="*/ 61 h 95"/>
                <a:gd name="T38" fmla="*/ 44 w 66"/>
                <a:gd name="T39" fmla="*/ 67 h 95"/>
                <a:gd name="T40" fmla="*/ 47 w 66"/>
                <a:gd name="T41" fmla="*/ 73 h 95"/>
                <a:gd name="T42" fmla="*/ 53 w 66"/>
                <a:gd name="T43" fmla="*/ 76 h 95"/>
                <a:gd name="T44" fmla="*/ 57 w 66"/>
                <a:gd name="T45" fmla="*/ 82 h 95"/>
                <a:gd name="T46" fmla="*/ 59 w 66"/>
                <a:gd name="T47" fmla="*/ 86 h 95"/>
                <a:gd name="T48" fmla="*/ 63 w 66"/>
                <a:gd name="T49" fmla="*/ 90 h 95"/>
                <a:gd name="T50" fmla="*/ 65 w 66"/>
                <a:gd name="T51" fmla="*/ 94 h 95"/>
                <a:gd name="T52" fmla="*/ 63 w 66"/>
                <a:gd name="T53" fmla="*/ 90 h 95"/>
                <a:gd name="T54" fmla="*/ 63 w 66"/>
                <a:gd name="T55" fmla="*/ 84 h 95"/>
                <a:gd name="T56" fmla="*/ 61 w 66"/>
                <a:gd name="T57" fmla="*/ 78 h 95"/>
                <a:gd name="T58" fmla="*/ 59 w 66"/>
                <a:gd name="T59" fmla="*/ 73 h 95"/>
                <a:gd name="T60" fmla="*/ 57 w 66"/>
                <a:gd name="T61" fmla="*/ 67 h 95"/>
                <a:gd name="T62" fmla="*/ 57 w 66"/>
                <a:gd name="T63" fmla="*/ 61 h 95"/>
                <a:gd name="T64" fmla="*/ 55 w 66"/>
                <a:gd name="T65" fmla="*/ 53 h 95"/>
                <a:gd name="T66" fmla="*/ 53 w 66"/>
                <a:gd name="T67" fmla="*/ 4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6"/>
                <a:gd name="T103" fmla="*/ 0 h 95"/>
                <a:gd name="T104" fmla="*/ 66 w 66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6" h="95">
                  <a:moveTo>
                    <a:pt x="53" y="46"/>
                  </a:moveTo>
                  <a:lnTo>
                    <a:pt x="53" y="40"/>
                  </a:lnTo>
                  <a:lnTo>
                    <a:pt x="51" y="32"/>
                  </a:lnTo>
                  <a:lnTo>
                    <a:pt x="51" y="27"/>
                  </a:lnTo>
                  <a:lnTo>
                    <a:pt x="51" y="21"/>
                  </a:lnTo>
                  <a:lnTo>
                    <a:pt x="51" y="17"/>
                  </a:lnTo>
                  <a:lnTo>
                    <a:pt x="49" y="11"/>
                  </a:lnTo>
                  <a:lnTo>
                    <a:pt x="49" y="5"/>
                  </a:lnTo>
                  <a:lnTo>
                    <a:pt x="49" y="0"/>
                  </a:lnTo>
                  <a:lnTo>
                    <a:pt x="0" y="23"/>
                  </a:lnTo>
                  <a:lnTo>
                    <a:pt x="3" y="25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15" y="36"/>
                  </a:lnTo>
                  <a:lnTo>
                    <a:pt x="19" y="40"/>
                  </a:lnTo>
                  <a:lnTo>
                    <a:pt x="24" y="46"/>
                  </a:lnTo>
                  <a:lnTo>
                    <a:pt x="28" y="51"/>
                  </a:lnTo>
                  <a:lnTo>
                    <a:pt x="34" y="55"/>
                  </a:lnTo>
                  <a:lnTo>
                    <a:pt x="40" y="61"/>
                  </a:lnTo>
                  <a:lnTo>
                    <a:pt x="44" y="67"/>
                  </a:lnTo>
                  <a:lnTo>
                    <a:pt x="47" y="73"/>
                  </a:lnTo>
                  <a:lnTo>
                    <a:pt x="53" y="76"/>
                  </a:lnTo>
                  <a:lnTo>
                    <a:pt x="57" y="82"/>
                  </a:lnTo>
                  <a:lnTo>
                    <a:pt x="59" y="86"/>
                  </a:lnTo>
                  <a:lnTo>
                    <a:pt x="63" y="90"/>
                  </a:lnTo>
                  <a:lnTo>
                    <a:pt x="65" y="94"/>
                  </a:lnTo>
                  <a:lnTo>
                    <a:pt x="63" y="90"/>
                  </a:lnTo>
                  <a:lnTo>
                    <a:pt x="63" y="84"/>
                  </a:lnTo>
                  <a:lnTo>
                    <a:pt x="61" y="78"/>
                  </a:lnTo>
                  <a:lnTo>
                    <a:pt x="59" y="73"/>
                  </a:lnTo>
                  <a:lnTo>
                    <a:pt x="57" y="67"/>
                  </a:lnTo>
                  <a:lnTo>
                    <a:pt x="57" y="61"/>
                  </a:lnTo>
                  <a:lnTo>
                    <a:pt x="55" y="53"/>
                  </a:lnTo>
                  <a:lnTo>
                    <a:pt x="53" y="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Freeform 57"/>
            <p:cNvSpPr>
              <a:spLocks/>
            </p:cNvSpPr>
            <p:nvPr/>
          </p:nvSpPr>
          <p:spPr bwMode="auto">
            <a:xfrm>
              <a:off x="999" y="4230"/>
              <a:ext cx="1783" cy="17"/>
            </a:xfrm>
            <a:custGeom>
              <a:avLst/>
              <a:gdLst>
                <a:gd name="T0" fmla="*/ 0 w 1783"/>
                <a:gd name="T1" fmla="*/ 7 h 17"/>
                <a:gd name="T2" fmla="*/ 0 w 1783"/>
                <a:gd name="T3" fmla="*/ 16 h 17"/>
                <a:gd name="T4" fmla="*/ 1782 w 1783"/>
                <a:gd name="T5" fmla="*/ 16 h 17"/>
                <a:gd name="T6" fmla="*/ 1782 w 1783"/>
                <a:gd name="T7" fmla="*/ 0 h 17"/>
                <a:gd name="T8" fmla="*/ 0 w 1783"/>
                <a:gd name="T9" fmla="*/ 0 h 17"/>
                <a:gd name="T10" fmla="*/ 0 w 1783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83"/>
                <a:gd name="T19" fmla="*/ 0 h 17"/>
                <a:gd name="T20" fmla="*/ 1783 w 1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83" h="17">
                  <a:moveTo>
                    <a:pt x="0" y="7"/>
                  </a:moveTo>
                  <a:lnTo>
                    <a:pt x="0" y="16"/>
                  </a:lnTo>
                  <a:lnTo>
                    <a:pt x="1782" y="16"/>
                  </a:lnTo>
                  <a:lnTo>
                    <a:pt x="1782" y="0"/>
                  </a:lnTo>
                  <a:lnTo>
                    <a:pt x="0" y="0"/>
                  </a:lnTo>
                  <a:lnTo>
                    <a:pt x="0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Freeform 58"/>
            <p:cNvSpPr>
              <a:spLocks/>
            </p:cNvSpPr>
            <p:nvPr/>
          </p:nvSpPr>
          <p:spPr bwMode="auto">
            <a:xfrm>
              <a:off x="1888" y="4044"/>
              <a:ext cx="496" cy="187"/>
            </a:xfrm>
            <a:custGeom>
              <a:avLst/>
              <a:gdLst>
                <a:gd name="T0" fmla="*/ 0 w 496"/>
                <a:gd name="T1" fmla="*/ 11 h 187"/>
                <a:gd name="T2" fmla="*/ 19 w 496"/>
                <a:gd name="T3" fmla="*/ 11 h 187"/>
                <a:gd name="T4" fmla="*/ 67 w 496"/>
                <a:gd name="T5" fmla="*/ 11 h 187"/>
                <a:gd name="T6" fmla="*/ 98 w 496"/>
                <a:gd name="T7" fmla="*/ 13 h 187"/>
                <a:gd name="T8" fmla="*/ 132 w 496"/>
                <a:gd name="T9" fmla="*/ 15 h 187"/>
                <a:gd name="T10" fmla="*/ 171 w 496"/>
                <a:gd name="T11" fmla="*/ 21 h 187"/>
                <a:gd name="T12" fmla="*/ 211 w 496"/>
                <a:gd name="T13" fmla="*/ 27 h 187"/>
                <a:gd name="T14" fmla="*/ 251 w 496"/>
                <a:gd name="T15" fmla="*/ 34 h 187"/>
                <a:gd name="T16" fmla="*/ 291 w 496"/>
                <a:gd name="T17" fmla="*/ 46 h 187"/>
                <a:gd name="T18" fmla="*/ 332 w 496"/>
                <a:gd name="T19" fmla="*/ 59 h 187"/>
                <a:gd name="T20" fmla="*/ 368 w 496"/>
                <a:gd name="T21" fmla="*/ 78 h 187"/>
                <a:gd name="T22" fmla="*/ 387 w 496"/>
                <a:gd name="T23" fmla="*/ 88 h 187"/>
                <a:gd name="T24" fmla="*/ 405 w 496"/>
                <a:gd name="T25" fmla="*/ 98 h 187"/>
                <a:gd name="T26" fmla="*/ 420 w 496"/>
                <a:gd name="T27" fmla="*/ 111 h 187"/>
                <a:gd name="T28" fmla="*/ 435 w 496"/>
                <a:gd name="T29" fmla="*/ 122 h 187"/>
                <a:gd name="T30" fmla="*/ 449 w 496"/>
                <a:gd name="T31" fmla="*/ 138 h 187"/>
                <a:gd name="T32" fmla="*/ 462 w 496"/>
                <a:gd name="T33" fmla="*/ 153 h 187"/>
                <a:gd name="T34" fmla="*/ 474 w 496"/>
                <a:gd name="T35" fmla="*/ 168 h 187"/>
                <a:gd name="T36" fmla="*/ 483 w 496"/>
                <a:gd name="T37" fmla="*/ 186 h 187"/>
                <a:gd name="T38" fmla="*/ 495 w 496"/>
                <a:gd name="T39" fmla="*/ 180 h 187"/>
                <a:gd name="T40" fmla="*/ 483 w 496"/>
                <a:gd name="T41" fmla="*/ 163 h 187"/>
                <a:gd name="T42" fmla="*/ 472 w 496"/>
                <a:gd name="T43" fmla="*/ 145 h 187"/>
                <a:gd name="T44" fmla="*/ 458 w 496"/>
                <a:gd name="T45" fmla="*/ 130 h 187"/>
                <a:gd name="T46" fmla="*/ 443 w 496"/>
                <a:gd name="T47" fmla="*/ 115 h 187"/>
                <a:gd name="T48" fmla="*/ 428 w 496"/>
                <a:gd name="T49" fmla="*/ 101 h 187"/>
                <a:gd name="T50" fmla="*/ 410 w 496"/>
                <a:gd name="T51" fmla="*/ 88 h 187"/>
                <a:gd name="T52" fmla="*/ 393 w 496"/>
                <a:gd name="T53" fmla="*/ 76 h 187"/>
                <a:gd name="T54" fmla="*/ 374 w 496"/>
                <a:gd name="T55" fmla="*/ 67 h 187"/>
                <a:gd name="T56" fmla="*/ 336 w 496"/>
                <a:gd name="T57" fmla="*/ 50 h 187"/>
                <a:gd name="T58" fmla="*/ 295 w 496"/>
                <a:gd name="T59" fmla="*/ 34 h 187"/>
                <a:gd name="T60" fmla="*/ 253 w 496"/>
                <a:gd name="T61" fmla="*/ 23 h 187"/>
                <a:gd name="T62" fmla="*/ 213 w 496"/>
                <a:gd name="T63" fmla="*/ 15 h 187"/>
                <a:gd name="T64" fmla="*/ 173 w 496"/>
                <a:gd name="T65" fmla="*/ 7 h 187"/>
                <a:gd name="T66" fmla="*/ 134 w 496"/>
                <a:gd name="T67" fmla="*/ 4 h 187"/>
                <a:gd name="T68" fmla="*/ 100 w 496"/>
                <a:gd name="T69" fmla="*/ 2 h 187"/>
                <a:gd name="T70" fmla="*/ 67 w 496"/>
                <a:gd name="T71" fmla="*/ 0 h 187"/>
                <a:gd name="T72" fmla="*/ 19 w 496"/>
                <a:gd name="T73" fmla="*/ 0 h 187"/>
                <a:gd name="T74" fmla="*/ 0 w 496"/>
                <a:gd name="T75" fmla="*/ 0 h 187"/>
                <a:gd name="T76" fmla="*/ 0 w 496"/>
                <a:gd name="T77" fmla="*/ 11 h 1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96"/>
                <a:gd name="T118" fmla="*/ 0 h 187"/>
                <a:gd name="T119" fmla="*/ 496 w 496"/>
                <a:gd name="T120" fmla="*/ 187 h 1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96" h="187">
                  <a:moveTo>
                    <a:pt x="0" y="11"/>
                  </a:moveTo>
                  <a:lnTo>
                    <a:pt x="19" y="11"/>
                  </a:lnTo>
                  <a:lnTo>
                    <a:pt x="67" y="11"/>
                  </a:lnTo>
                  <a:lnTo>
                    <a:pt x="98" y="13"/>
                  </a:lnTo>
                  <a:lnTo>
                    <a:pt x="132" y="15"/>
                  </a:lnTo>
                  <a:lnTo>
                    <a:pt x="171" y="21"/>
                  </a:lnTo>
                  <a:lnTo>
                    <a:pt x="211" y="27"/>
                  </a:lnTo>
                  <a:lnTo>
                    <a:pt x="251" y="34"/>
                  </a:lnTo>
                  <a:lnTo>
                    <a:pt x="291" y="46"/>
                  </a:lnTo>
                  <a:lnTo>
                    <a:pt x="332" y="59"/>
                  </a:lnTo>
                  <a:lnTo>
                    <a:pt x="368" y="78"/>
                  </a:lnTo>
                  <a:lnTo>
                    <a:pt x="387" y="88"/>
                  </a:lnTo>
                  <a:lnTo>
                    <a:pt x="405" y="98"/>
                  </a:lnTo>
                  <a:lnTo>
                    <a:pt x="420" y="111"/>
                  </a:lnTo>
                  <a:lnTo>
                    <a:pt x="435" y="122"/>
                  </a:lnTo>
                  <a:lnTo>
                    <a:pt x="449" y="138"/>
                  </a:lnTo>
                  <a:lnTo>
                    <a:pt x="462" y="153"/>
                  </a:lnTo>
                  <a:lnTo>
                    <a:pt x="474" y="168"/>
                  </a:lnTo>
                  <a:lnTo>
                    <a:pt x="483" y="186"/>
                  </a:lnTo>
                  <a:lnTo>
                    <a:pt x="495" y="180"/>
                  </a:lnTo>
                  <a:lnTo>
                    <a:pt x="483" y="163"/>
                  </a:lnTo>
                  <a:lnTo>
                    <a:pt x="472" y="145"/>
                  </a:lnTo>
                  <a:lnTo>
                    <a:pt x="458" y="130"/>
                  </a:lnTo>
                  <a:lnTo>
                    <a:pt x="443" y="115"/>
                  </a:lnTo>
                  <a:lnTo>
                    <a:pt x="428" y="101"/>
                  </a:lnTo>
                  <a:lnTo>
                    <a:pt x="410" y="88"/>
                  </a:lnTo>
                  <a:lnTo>
                    <a:pt x="393" y="76"/>
                  </a:lnTo>
                  <a:lnTo>
                    <a:pt x="374" y="67"/>
                  </a:lnTo>
                  <a:lnTo>
                    <a:pt x="336" y="50"/>
                  </a:lnTo>
                  <a:lnTo>
                    <a:pt x="295" y="34"/>
                  </a:lnTo>
                  <a:lnTo>
                    <a:pt x="253" y="23"/>
                  </a:lnTo>
                  <a:lnTo>
                    <a:pt x="213" y="15"/>
                  </a:lnTo>
                  <a:lnTo>
                    <a:pt x="173" y="7"/>
                  </a:lnTo>
                  <a:lnTo>
                    <a:pt x="134" y="4"/>
                  </a:lnTo>
                  <a:lnTo>
                    <a:pt x="100" y="2"/>
                  </a:lnTo>
                  <a:lnTo>
                    <a:pt x="67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Freeform 59"/>
            <p:cNvSpPr>
              <a:spLocks/>
            </p:cNvSpPr>
            <p:nvPr/>
          </p:nvSpPr>
          <p:spPr bwMode="auto">
            <a:xfrm>
              <a:off x="1394" y="4044"/>
              <a:ext cx="495" cy="187"/>
            </a:xfrm>
            <a:custGeom>
              <a:avLst/>
              <a:gdLst>
                <a:gd name="T0" fmla="*/ 9 w 495"/>
                <a:gd name="T1" fmla="*/ 186 h 187"/>
                <a:gd name="T2" fmla="*/ 19 w 495"/>
                <a:gd name="T3" fmla="*/ 168 h 187"/>
                <a:gd name="T4" fmla="*/ 31 w 495"/>
                <a:gd name="T5" fmla="*/ 153 h 187"/>
                <a:gd name="T6" fmla="*/ 44 w 495"/>
                <a:gd name="T7" fmla="*/ 138 h 187"/>
                <a:gd name="T8" fmla="*/ 57 w 495"/>
                <a:gd name="T9" fmla="*/ 122 h 187"/>
                <a:gd name="T10" fmla="*/ 73 w 495"/>
                <a:gd name="T11" fmla="*/ 111 h 187"/>
                <a:gd name="T12" fmla="*/ 88 w 495"/>
                <a:gd name="T13" fmla="*/ 98 h 187"/>
                <a:gd name="T14" fmla="*/ 105 w 495"/>
                <a:gd name="T15" fmla="*/ 88 h 187"/>
                <a:gd name="T16" fmla="*/ 124 w 495"/>
                <a:gd name="T17" fmla="*/ 78 h 187"/>
                <a:gd name="T18" fmla="*/ 161 w 495"/>
                <a:gd name="T19" fmla="*/ 59 h 187"/>
                <a:gd name="T20" fmla="*/ 201 w 495"/>
                <a:gd name="T21" fmla="*/ 46 h 187"/>
                <a:gd name="T22" fmla="*/ 241 w 495"/>
                <a:gd name="T23" fmla="*/ 34 h 187"/>
                <a:gd name="T24" fmla="*/ 282 w 495"/>
                <a:gd name="T25" fmla="*/ 27 h 187"/>
                <a:gd name="T26" fmla="*/ 322 w 495"/>
                <a:gd name="T27" fmla="*/ 21 h 187"/>
                <a:gd name="T28" fmla="*/ 360 w 495"/>
                <a:gd name="T29" fmla="*/ 15 h 187"/>
                <a:gd name="T30" fmla="*/ 395 w 495"/>
                <a:gd name="T31" fmla="*/ 13 h 187"/>
                <a:gd name="T32" fmla="*/ 425 w 495"/>
                <a:gd name="T33" fmla="*/ 11 h 187"/>
                <a:gd name="T34" fmla="*/ 473 w 495"/>
                <a:gd name="T35" fmla="*/ 11 h 187"/>
                <a:gd name="T36" fmla="*/ 494 w 495"/>
                <a:gd name="T37" fmla="*/ 11 h 187"/>
                <a:gd name="T38" fmla="*/ 494 w 495"/>
                <a:gd name="T39" fmla="*/ 0 h 187"/>
                <a:gd name="T40" fmla="*/ 473 w 495"/>
                <a:gd name="T41" fmla="*/ 0 h 187"/>
                <a:gd name="T42" fmla="*/ 425 w 495"/>
                <a:gd name="T43" fmla="*/ 0 h 187"/>
                <a:gd name="T44" fmla="*/ 395 w 495"/>
                <a:gd name="T45" fmla="*/ 2 h 187"/>
                <a:gd name="T46" fmla="*/ 358 w 495"/>
                <a:gd name="T47" fmla="*/ 4 h 187"/>
                <a:gd name="T48" fmla="*/ 320 w 495"/>
                <a:gd name="T49" fmla="*/ 7 h 187"/>
                <a:gd name="T50" fmla="*/ 280 w 495"/>
                <a:gd name="T51" fmla="*/ 15 h 187"/>
                <a:gd name="T52" fmla="*/ 239 w 495"/>
                <a:gd name="T53" fmla="*/ 23 h 187"/>
                <a:gd name="T54" fmla="*/ 197 w 495"/>
                <a:gd name="T55" fmla="*/ 34 h 187"/>
                <a:gd name="T56" fmla="*/ 157 w 495"/>
                <a:gd name="T57" fmla="*/ 50 h 187"/>
                <a:gd name="T58" fmla="*/ 119 w 495"/>
                <a:gd name="T59" fmla="*/ 67 h 187"/>
                <a:gd name="T60" fmla="*/ 100 w 495"/>
                <a:gd name="T61" fmla="*/ 76 h 187"/>
                <a:gd name="T62" fmla="*/ 82 w 495"/>
                <a:gd name="T63" fmla="*/ 88 h 187"/>
                <a:gd name="T64" fmla="*/ 65 w 495"/>
                <a:gd name="T65" fmla="*/ 101 h 187"/>
                <a:gd name="T66" fmla="*/ 50 w 495"/>
                <a:gd name="T67" fmla="*/ 115 h 187"/>
                <a:gd name="T68" fmla="*/ 34 w 495"/>
                <a:gd name="T69" fmla="*/ 130 h 187"/>
                <a:gd name="T70" fmla="*/ 21 w 495"/>
                <a:gd name="T71" fmla="*/ 145 h 187"/>
                <a:gd name="T72" fmla="*/ 9 w 495"/>
                <a:gd name="T73" fmla="*/ 163 h 187"/>
                <a:gd name="T74" fmla="*/ 0 w 495"/>
                <a:gd name="T75" fmla="*/ 180 h 187"/>
                <a:gd name="T76" fmla="*/ 9 w 495"/>
                <a:gd name="T77" fmla="*/ 186 h 1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95"/>
                <a:gd name="T118" fmla="*/ 0 h 187"/>
                <a:gd name="T119" fmla="*/ 495 w 495"/>
                <a:gd name="T120" fmla="*/ 187 h 1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95" h="187">
                  <a:moveTo>
                    <a:pt x="9" y="186"/>
                  </a:moveTo>
                  <a:lnTo>
                    <a:pt x="19" y="168"/>
                  </a:lnTo>
                  <a:lnTo>
                    <a:pt x="31" y="153"/>
                  </a:lnTo>
                  <a:lnTo>
                    <a:pt x="44" y="138"/>
                  </a:lnTo>
                  <a:lnTo>
                    <a:pt x="57" y="122"/>
                  </a:lnTo>
                  <a:lnTo>
                    <a:pt x="73" y="111"/>
                  </a:lnTo>
                  <a:lnTo>
                    <a:pt x="88" y="98"/>
                  </a:lnTo>
                  <a:lnTo>
                    <a:pt x="105" y="88"/>
                  </a:lnTo>
                  <a:lnTo>
                    <a:pt x="124" y="78"/>
                  </a:lnTo>
                  <a:lnTo>
                    <a:pt x="161" y="59"/>
                  </a:lnTo>
                  <a:lnTo>
                    <a:pt x="201" y="46"/>
                  </a:lnTo>
                  <a:lnTo>
                    <a:pt x="241" y="34"/>
                  </a:lnTo>
                  <a:lnTo>
                    <a:pt x="282" y="27"/>
                  </a:lnTo>
                  <a:lnTo>
                    <a:pt x="322" y="21"/>
                  </a:lnTo>
                  <a:lnTo>
                    <a:pt x="360" y="15"/>
                  </a:lnTo>
                  <a:lnTo>
                    <a:pt x="395" y="13"/>
                  </a:lnTo>
                  <a:lnTo>
                    <a:pt x="425" y="11"/>
                  </a:lnTo>
                  <a:lnTo>
                    <a:pt x="473" y="11"/>
                  </a:lnTo>
                  <a:lnTo>
                    <a:pt x="494" y="11"/>
                  </a:lnTo>
                  <a:lnTo>
                    <a:pt x="494" y="0"/>
                  </a:lnTo>
                  <a:lnTo>
                    <a:pt x="473" y="0"/>
                  </a:lnTo>
                  <a:lnTo>
                    <a:pt x="425" y="0"/>
                  </a:lnTo>
                  <a:lnTo>
                    <a:pt x="395" y="2"/>
                  </a:lnTo>
                  <a:lnTo>
                    <a:pt x="358" y="4"/>
                  </a:lnTo>
                  <a:lnTo>
                    <a:pt x="320" y="7"/>
                  </a:lnTo>
                  <a:lnTo>
                    <a:pt x="280" y="15"/>
                  </a:lnTo>
                  <a:lnTo>
                    <a:pt x="239" y="23"/>
                  </a:lnTo>
                  <a:lnTo>
                    <a:pt x="197" y="34"/>
                  </a:lnTo>
                  <a:lnTo>
                    <a:pt x="157" y="50"/>
                  </a:lnTo>
                  <a:lnTo>
                    <a:pt x="119" y="67"/>
                  </a:lnTo>
                  <a:lnTo>
                    <a:pt x="100" y="76"/>
                  </a:lnTo>
                  <a:lnTo>
                    <a:pt x="82" y="88"/>
                  </a:lnTo>
                  <a:lnTo>
                    <a:pt x="65" y="101"/>
                  </a:lnTo>
                  <a:lnTo>
                    <a:pt x="50" y="115"/>
                  </a:lnTo>
                  <a:lnTo>
                    <a:pt x="34" y="130"/>
                  </a:lnTo>
                  <a:lnTo>
                    <a:pt x="21" y="145"/>
                  </a:lnTo>
                  <a:lnTo>
                    <a:pt x="9" y="163"/>
                  </a:lnTo>
                  <a:lnTo>
                    <a:pt x="0" y="180"/>
                  </a:lnTo>
                  <a:lnTo>
                    <a:pt x="9" y="18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Rectangle 60"/>
            <p:cNvSpPr>
              <a:spLocks noChangeArrowheads="1"/>
            </p:cNvSpPr>
            <p:nvPr/>
          </p:nvSpPr>
          <p:spPr bwMode="auto">
            <a:xfrm>
              <a:off x="956" y="3639"/>
              <a:ext cx="66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Data Signal </a:t>
              </a:r>
            </a:p>
          </p:txBody>
        </p:sp>
        <p:sp>
          <p:nvSpPr>
            <p:cNvPr id="19518" name="Rectangle 61"/>
            <p:cNvSpPr>
              <a:spLocks noChangeArrowheads="1"/>
            </p:cNvSpPr>
            <p:nvPr/>
          </p:nvSpPr>
          <p:spPr bwMode="auto">
            <a:xfrm>
              <a:off x="874" y="3750"/>
              <a:ext cx="80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with Spreading</a:t>
              </a:r>
            </a:p>
          </p:txBody>
        </p:sp>
        <p:sp>
          <p:nvSpPr>
            <p:cNvPr id="19519" name="Rectangle 62"/>
            <p:cNvSpPr>
              <a:spLocks noChangeArrowheads="1"/>
            </p:cNvSpPr>
            <p:nvPr/>
          </p:nvSpPr>
          <p:spPr bwMode="auto">
            <a:xfrm>
              <a:off x="1357" y="3108"/>
              <a:ext cx="70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FF00"/>
                  </a:solidFill>
                  <a:latin typeface="Arial" pitchFamily="34" charset="0"/>
                </a:rPr>
                <a:t>Narrowband </a:t>
              </a:r>
            </a:p>
          </p:txBody>
        </p:sp>
        <p:sp>
          <p:nvSpPr>
            <p:cNvPr id="19520" name="Rectangle 63"/>
            <p:cNvSpPr>
              <a:spLocks noChangeArrowheads="1"/>
            </p:cNvSpPr>
            <p:nvPr/>
          </p:nvSpPr>
          <p:spPr bwMode="auto">
            <a:xfrm>
              <a:off x="1362" y="3219"/>
              <a:ext cx="66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FF00"/>
                  </a:solidFill>
                  <a:latin typeface="Arial" pitchFamily="34" charset="0"/>
                </a:rPr>
                <a:t>Interference</a:t>
              </a:r>
            </a:p>
          </p:txBody>
        </p:sp>
        <p:sp>
          <p:nvSpPr>
            <p:cNvPr id="19521" name="Rectangle 64"/>
            <p:cNvSpPr>
              <a:spLocks noChangeArrowheads="1"/>
            </p:cNvSpPr>
            <p:nvPr/>
          </p:nvSpPr>
          <p:spPr bwMode="auto">
            <a:xfrm>
              <a:off x="2257" y="3842"/>
              <a:ext cx="39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66FF"/>
                  </a:solidFill>
                  <a:latin typeface="Arial" pitchFamily="34" charset="0"/>
                </a:rPr>
                <a:t>Other </a:t>
              </a:r>
            </a:p>
          </p:txBody>
        </p:sp>
        <p:sp>
          <p:nvSpPr>
            <p:cNvPr id="19522" name="Rectangle 65"/>
            <p:cNvSpPr>
              <a:spLocks noChangeArrowheads="1"/>
            </p:cNvSpPr>
            <p:nvPr/>
          </p:nvSpPr>
          <p:spPr bwMode="auto">
            <a:xfrm>
              <a:off x="2175" y="3953"/>
              <a:ext cx="5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66FF"/>
                  </a:solidFill>
                  <a:latin typeface="Arial" pitchFamily="34" charset="0"/>
                </a:rPr>
                <a:t>SS Users</a:t>
              </a:r>
            </a:p>
          </p:txBody>
        </p:sp>
        <p:sp>
          <p:nvSpPr>
            <p:cNvPr id="19523" name="Freeform 66"/>
            <p:cNvSpPr>
              <a:spLocks/>
            </p:cNvSpPr>
            <p:nvPr/>
          </p:nvSpPr>
          <p:spPr bwMode="auto">
            <a:xfrm>
              <a:off x="1762" y="3444"/>
              <a:ext cx="252" cy="798"/>
            </a:xfrm>
            <a:custGeom>
              <a:avLst/>
              <a:gdLst>
                <a:gd name="T0" fmla="*/ 251 w 252"/>
                <a:gd name="T1" fmla="*/ 696 h 798"/>
                <a:gd name="T2" fmla="*/ 245 w 252"/>
                <a:gd name="T3" fmla="*/ 527 h 798"/>
                <a:gd name="T4" fmla="*/ 235 w 252"/>
                <a:gd name="T5" fmla="*/ 383 h 798"/>
                <a:gd name="T6" fmla="*/ 222 w 252"/>
                <a:gd name="T7" fmla="*/ 261 h 798"/>
                <a:gd name="T8" fmla="*/ 207 w 252"/>
                <a:gd name="T9" fmla="*/ 163 h 798"/>
                <a:gd name="T10" fmla="*/ 188 w 252"/>
                <a:gd name="T11" fmla="*/ 86 h 798"/>
                <a:gd name="T12" fmla="*/ 166 w 252"/>
                <a:gd name="T13" fmla="*/ 34 h 798"/>
                <a:gd name="T14" fmla="*/ 149 w 252"/>
                <a:gd name="T15" fmla="*/ 11 h 798"/>
                <a:gd name="T16" fmla="*/ 136 w 252"/>
                <a:gd name="T17" fmla="*/ 2 h 798"/>
                <a:gd name="T18" fmla="*/ 122 w 252"/>
                <a:gd name="T19" fmla="*/ 0 h 798"/>
                <a:gd name="T20" fmla="*/ 109 w 252"/>
                <a:gd name="T21" fmla="*/ 8 h 798"/>
                <a:gd name="T22" fmla="*/ 90 w 252"/>
                <a:gd name="T23" fmla="*/ 27 h 798"/>
                <a:gd name="T24" fmla="*/ 69 w 252"/>
                <a:gd name="T25" fmla="*/ 77 h 798"/>
                <a:gd name="T26" fmla="*/ 50 w 252"/>
                <a:gd name="T27" fmla="*/ 149 h 798"/>
                <a:gd name="T28" fmla="*/ 32 w 252"/>
                <a:gd name="T29" fmla="*/ 247 h 798"/>
                <a:gd name="T30" fmla="*/ 19 w 252"/>
                <a:gd name="T31" fmla="*/ 372 h 798"/>
                <a:gd name="T32" fmla="*/ 7 w 252"/>
                <a:gd name="T33" fmla="*/ 521 h 798"/>
                <a:gd name="T34" fmla="*/ 2 w 252"/>
                <a:gd name="T35" fmla="*/ 699 h 798"/>
                <a:gd name="T36" fmla="*/ 11 w 252"/>
                <a:gd name="T37" fmla="*/ 797 h 798"/>
                <a:gd name="T38" fmla="*/ 15 w 252"/>
                <a:gd name="T39" fmla="*/ 607 h 798"/>
                <a:gd name="T40" fmla="*/ 25 w 252"/>
                <a:gd name="T41" fmla="*/ 445 h 798"/>
                <a:gd name="T42" fmla="*/ 36 w 252"/>
                <a:gd name="T43" fmla="*/ 308 h 798"/>
                <a:gd name="T44" fmla="*/ 52 w 252"/>
                <a:gd name="T45" fmla="*/ 197 h 798"/>
                <a:gd name="T46" fmla="*/ 71 w 252"/>
                <a:gd name="T47" fmla="*/ 113 h 798"/>
                <a:gd name="T48" fmla="*/ 90 w 252"/>
                <a:gd name="T49" fmla="*/ 54 h 798"/>
                <a:gd name="T50" fmla="*/ 111 w 252"/>
                <a:gd name="T51" fmla="*/ 21 h 798"/>
                <a:gd name="T52" fmla="*/ 121 w 252"/>
                <a:gd name="T53" fmla="*/ 13 h 798"/>
                <a:gd name="T54" fmla="*/ 128 w 252"/>
                <a:gd name="T55" fmla="*/ 13 h 798"/>
                <a:gd name="T56" fmla="*/ 136 w 252"/>
                <a:gd name="T57" fmla="*/ 15 h 798"/>
                <a:gd name="T58" fmla="*/ 145 w 252"/>
                <a:gd name="T59" fmla="*/ 25 h 798"/>
                <a:gd name="T60" fmla="*/ 166 w 252"/>
                <a:gd name="T61" fmla="*/ 63 h 798"/>
                <a:gd name="T62" fmla="*/ 186 w 252"/>
                <a:gd name="T63" fmla="*/ 124 h 798"/>
                <a:gd name="T64" fmla="*/ 203 w 252"/>
                <a:gd name="T65" fmla="*/ 211 h 798"/>
                <a:gd name="T66" fmla="*/ 218 w 252"/>
                <a:gd name="T67" fmla="*/ 320 h 798"/>
                <a:gd name="T68" fmla="*/ 230 w 252"/>
                <a:gd name="T69" fmla="*/ 452 h 798"/>
                <a:gd name="T70" fmla="*/ 237 w 252"/>
                <a:gd name="T71" fmla="*/ 609 h 798"/>
                <a:gd name="T72" fmla="*/ 239 w 252"/>
                <a:gd name="T73" fmla="*/ 788 h 79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2"/>
                <a:gd name="T112" fmla="*/ 0 h 798"/>
                <a:gd name="T113" fmla="*/ 252 w 252"/>
                <a:gd name="T114" fmla="*/ 798 h 79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2" h="798">
                  <a:moveTo>
                    <a:pt x="251" y="788"/>
                  </a:moveTo>
                  <a:lnTo>
                    <a:pt x="251" y="696"/>
                  </a:lnTo>
                  <a:lnTo>
                    <a:pt x="249" y="607"/>
                  </a:lnTo>
                  <a:lnTo>
                    <a:pt x="245" y="527"/>
                  </a:lnTo>
                  <a:lnTo>
                    <a:pt x="241" y="452"/>
                  </a:lnTo>
                  <a:lnTo>
                    <a:pt x="235" y="383"/>
                  </a:lnTo>
                  <a:lnTo>
                    <a:pt x="230" y="318"/>
                  </a:lnTo>
                  <a:lnTo>
                    <a:pt x="222" y="261"/>
                  </a:lnTo>
                  <a:lnTo>
                    <a:pt x="214" y="209"/>
                  </a:lnTo>
                  <a:lnTo>
                    <a:pt x="207" y="163"/>
                  </a:lnTo>
                  <a:lnTo>
                    <a:pt x="197" y="121"/>
                  </a:lnTo>
                  <a:lnTo>
                    <a:pt x="188" y="86"/>
                  </a:lnTo>
                  <a:lnTo>
                    <a:pt x="178" y="57"/>
                  </a:lnTo>
                  <a:lnTo>
                    <a:pt x="166" y="34"/>
                  </a:lnTo>
                  <a:lnTo>
                    <a:pt x="155" y="17"/>
                  </a:lnTo>
                  <a:lnTo>
                    <a:pt x="149" y="11"/>
                  </a:lnTo>
                  <a:lnTo>
                    <a:pt x="144" y="6"/>
                  </a:lnTo>
                  <a:lnTo>
                    <a:pt x="136" y="2"/>
                  </a:lnTo>
                  <a:lnTo>
                    <a:pt x="128" y="0"/>
                  </a:lnTo>
                  <a:lnTo>
                    <a:pt x="122" y="0"/>
                  </a:lnTo>
                  <a:lnTo>
                    <a:pt x="115" y="4"/>
                  </a:lnTo>
                  <a:lnTo>
                    <a:pt x="109" y="8"/>
                  </a:lnTo>
                  <a:lnTo>
                    <a:pt x="101" y="13"/>
                  </a:lnTo>
                  <a:lnTo>
                    <a:pt x="90" y="27"/>
                  </a:lnTo>
                  <a:lnTo>
                    <a:pt x="80" y="50"/>
                  </a:lnTo>
                  <a:lnTo>
                    <a:pt x="69" y="77"/>
                  </a:lnTo>
                  <a:lnTo>
                    <a:pt x="59" y="109"/>
                  </a:lnTo>
                  <a:lnTo>
                    <a:pt x="50" y="149"/>
                  </a:lnTo>
                  <a:lnTo>
                    <a:pt x="40" y="195"/>
                  </a:lnTo>
                  <a:lnTo>
                    <a:pt x="32" y="247"/>
                  </a:lnTo>
                  <a:lnTo>
                    <a:pt x="25" y="307"/>
                  </a:lnTo>
                  <a:lnTo>
                    <a:pt x="19" y="372"/>
                  </a:lnTo>
                  <a:lnTo>
                    <a:pt x="11" y="445"/>
                  </a:lnTo>
                  <a:lnTo>
                    <a:pt x="7" y="521"/>
                  </a:lnTo>
                  <a:lnTo>
                    <a:pt x="4" y="607"/>
                  </a:lnTo>
                  <a:lnTo>
                    <a:pt x="2" y="699"/>
                  </a:lnTo>
                  <a:lnTo>
                    <a:pt x="0" y="797"/>
                  </a:lnTo>
                  <a:lnTo>
                    <a:pt x="11" y="797"/>
                  </a:lnTo>
                  <a:lnTo>
                    <a:pt x="13" y="699"/>
                  </a:lnTo>
                  <a:lnTo>
                    <a:pt x="15" y="607"/>
                  </a:lnTo>
                  <a:lnTo>
                    <a:pt x="19" y="523"/>
                  </a:lnTo>
                  <a:lnTo>
                    <a:pt x="25" y="445"/>
                  </a:lnTo>
                  <a:lnTo>
                    <a:pt x="30" y="374"/>
                  </a:lnTo>
                  <a:lnTo>
                    <a:pt x="36" y="308"/>
                  </a:lnTo>
                  <a:lnTo>
                    <a:pt x="44" y="249"/>
                  </a:lnTo>
                  <a:lnTo>
                    <a:pt x="52" y="197"/>
                  </a:lnTo>
                  <a:lnTo>
                    <a:pt x="61" y="151"/>
                  </a:lnTo>
                  <a:lnTo>
                    <a:pt x="71" y="113"/>
                  </a:lnTo>
                  <a:lnTo>
                    <a:pt x="80" y="80"/>
                  </a:lnTo>
                  <a:lnTo>
                    <a:pt x="90" y="54"/>
                  </a:lnTo>
                  <a:lnTo>
                    <a:pt x="101" y="34"/>
                  </a:lnTo>
                  <a:lnTo>
                    <a:pt x="111" y="21"/>
                  </a:lnTo>
                  <a:lnTo>
                    <a:pt x="115" y="17"/>
                  </a:lnTo>
                  <a:lnTo>
                    <a:pt x="121" y="13"/>
                  </a:lnTo>
                  <a:lnTo>
                    <a:pt x="124" y="13"/>
                  </a:lnTo>
                  <a:lnTo>
                    <a:pt x="128" y="13"/>
                  </a:lnTo>
                  <a:lnTo>
                    <a:pt x="132" y="13"/>
                  </a:lnTo>
                  <a:lnTo>
                    <a:pt x="136" y="15"/>
                  </a:lnTo>
                  <a:lnTo>
                    <a:pt x="142" y="19"/>
                  </a:lnTo>
                  <a:lnTo>
                    <a:pt x="145" y="25"/>
                  </a:lnTo>
                  <a:lnTo>
                    <a:pt x="155" y="40"/>
                  </a:lnTo>
                  <a:lnTo>
                    <a:pt x="166" y="63"/>
                  </a:lnTo>
                  <a:lnTo>
                    <a:pt x="176" y="90"/>
                  </a:lnTo>
                  <a:lnTo>
                    <a:pt x="186" y="124"/>
                  </a:lnTo>
                  <a:lnTo>
                    <a:pt x="195" y="165"/>
                  </a:lnTo>
                  <a:lnTo>
                    <a:pt x="203" y="211"/>
                  </a:lnTo>
                  <a:lnTo>
                    <a:pt x="211" y="262"/>
                  </a:lnTo>
                  <a:lnTo>
                    <a:pt x="218" y="320"/>
                  </a:lnTo>
                  <a:lnTo>
                    <a:pt x="224" y="383"/>
                  </a:lnTo>
                  <a:lnTo>
                    <a:pt x="230" y="452"/>
                  </a:lnTo>
                  <a:lnTo>
                    <a:pt x="234" y="527"/>
                  </a:lnTo>
                  <a:lnTo>
                    <a:pt x="237" y="609"/>
                  </a:lnTo>
                  <a:lnTo>
                    <a:pt x="239" y="696"/>
                  </a:lnTo>
                  <a:lnTo>
                    <a:pt x="239" y="788"/>
                  </a:lnTo>
                  <a:lnTo>
                    <a:pt x="251" y="788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Rectangle 67"/>
            <p:cNvSpPr>
              <a:spLocks noChangeArrowheads="1"/>
            </p:cNvSpPr>
            <p:nvPr/>
          </p:nvSpPr>
          <p:spPr bwMode="auto">
            <a:xfrm>
              <a:off x="1621" y="4264"/>
              <a:ext cx="54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Receiver </a:t>
              </a:r>
            </a:p>
          </p:txBody>
        </p:sp>
        <p:sp>
          <p:nvSpPr>
            <p:cNvPr id="19525" name="Rectangle 68"/>
            <p:cNvSpPr>
              <a:spLocks noChangeArrowheads="1"/>
            </p:cNvSpPr>
            <p:nvPr/>
          </p:nvSpPr>
          <p:spPr bwMode="auto">
            <a:xfrm>
              <a:off x="1703" y="4379"/>
              <a:ext cx="35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Input</a:t>
              </a:r>
            </a:p>
          </p:txBody>
        </p:sp>
        <p:sp>
          <p:nvSpPr>
            <p:cNvPr id="19526" name="Rectangle 69"/>
            <p:cNvSpPr>
              <a:spLocks noChangeArrowheads="1"/>
            </p:cNvSpPr>
            <p:nvPr/>
          </p:nvSpPr>
          <p:spPr bwMode="auto">
            <a:xfrm>
              <a:off x="2014" y="3764"/>
              <a:ext cx="23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</a:rPr>
                <a:t>ISI</a:t>
              </a:r>
            </a:p>
          </p:txBody>
        </p:sp>
        <p:sp>
          <p:nvSpPr>
            <p:cNvPr id="19527" name="Freeform 70"/>
            <p:cNvSpPr>
              <a:spLocks/>
            </p:cNvSpPr>
            <p:nvPr/>
          </p:nvSpPr>
          <p:spPr bwMode="auto">
            <a:xfrm>
              <a:off x="2371" y="4191"/>
              <a:ext cx="396" cy="38"/>
            </a:xfrm>
            <a:custGeom>
              <a:avLst/>
              <a:gdLst>
                <a:gd name="T0" fmla="*/ 12 w 396"/>
                <a:gd name="T1" fmla="*/ 37 h 38"/>
                <a:gd name="T2" fmla="*/ 14 w 396"/>
                <a:gd name="T3" fmla="*/ 35 h 38"/>
                <a:gd name="T4" fmla="*/ 17 w 396"/>
                <a:gd name="T5" fmla="*/ 31 h 38"/>
                <a:gd name="T6" fmla="*/ 23 w 396"/>
                <a:gd name="T7" fmla="*/ 29 h 38"/>
                <a:gd name="T8" fmla="*/ 42 w 396"/>
                <a:gd name="T9" fmla="*/ 23 h 38"/>
                <a:gd name="T10" fmla="*/ 65 w 396"/>
                <a:gd name="T11" fmla="*/ 20 h 38"/>
                <a:gd name="T12" fmla="*/ 94 w 396"/>
                <a:gd name="T13" fmla="*/ 18 h 38"/>
                <a:gd name="T14" fmla="*/ 127 w 396"/>
                <a:gd name="T15" fmla="*/ 16 h 38"/>
                <a:gd name="T16" fmla="*/ 161 w 396"/>
                <a:gd name="T17" fmla="*/ 14 h 38"/>
                <a:gd name="T18" fmla="*/ 197 w 396"/>
                <a:gd name="T19" fmla="*/ 14 h 38"/>
                <a:gd name="T20" fmla="*/ 232 w 396"/>
                <a:gd name="T21" fmla="*/ 14 h 38"/>
                <a:gd name="T22" fmla="*/ 266 w 396"/>
                <a:gd name="T23" fmla="*/ 16 h 38"/>
                <a:gd name="T24" fmla="*/ 299 w 396"/>
                <a:gd name="T25" fmla="*/ 18 h 38"/>
                <a:gd name="T26" fmla="*/ 328 w 396"/>
                <a:gd name="T27" fmla="*/ 20 h 38"/>
                <a:gd name="T28" fmla="*/ 353 w 396"/>
                <a:gd name="T29" fmla="*/ 25 h 38"/>
                <a:gd name="T30" fmla="*/ 370 w 396"/>
                <a:gd name="T31" fmla="*/ 29 h 38"/>
                <a:gd name="T32" fmla="*/ 378 w 396"/>
                <a:gd name="T33" fmla="*/ 31 h 38"/>
                <a:gd name="T34" fmla="*/ 381 w 396"/>
                <a:gd name="T35" fmla="*/ 35 h 38"/>
                <a:gd name="T36" fmla="*/ 383 w 396"/>
                <a:gd name="T37" fmla="*/ 37 h 38"/>
                <a:gd name="T38" fmla="*/ 395 w 396"/>
                <a:gd name="T39" fmla="*/ 37 h 38"/>
                <a:gd name="T40" fmla="*/ 393 w 396"/>
                <a:gd name="T41" fmla="*/ 29 h 38"/>
                <a:gd name="T42" fmla="*/ 387 w 396"/>
                <a:gd name="T43" fmla="*/ 25 h 38"/>
                <a:gd name="T44" fmla="*/ 381 w 396"/>
                <a:gd name="T45" fmla="*/ 21 h 38"/>
                <a:gd name="T46" fmla="*/ 374 w 396"/>
                <a:gd name="T47" fmla="*/ 18 h 38"/>
                <a:gd name="T48" fmla="*/ 355 w 396"/>
                <a:gd name="T49" fmla="*/ 12 h 38"/>
                <a:gd name="T50" fmla="*/ 330 w 396"/>
                <a:gd name="T51" fmla="*/ 8 h 38"/>
                <a:gd name="T52" fmla="*/ 301 w 396"/>
                <a:gd name="T53" fmla="*/ 6 h 38"/>
                <a:gd name="T54" fmla="*/ 268 w 396"/>
                <a:gd name="T55" fmla="*/ 2 h 38"/>
                <a:gd name="T56" fmla="*/ 234 w 396"/>
                <a:gd name="T57" fmla="*/ 2 h 38"/>
                <a:gd name="T58" fmla="*/ 197 w 396"/>
                <a:gd name="T59" fmla="*/ 0 h 38"/>
                <a:gd name="T60" fmla="*/ 161 w 396"/>
                <a:gd name="T61" fmla="*/ 2 h 38"/>
                <a:gd name="T62" fmla="*/ 127 w 396"/>
                <a:gd name="T63" fmla="*/ 2 h 38"/>
                <a:gd name="T64" fmla="*/ 94 w 396"/>
                <a:gd name="T65" fmla="*/ 4 h 38"/>
                <a:gd name="T66" fmla="*/ 65 w 396"/>
                <a:gd name="T67" fmla="*/ 8 h 38"/>
                <a:gd name="T68" fmla="*/ 40 w 396"/>
                <a:gd name="T69" fmla="*/ 12 h 38"/>
                <a:gd name="T70" fmla="*/ 19 w 396"/>
                <a:gd name="T71" fmla="*/ 18 h 38"/>
                <a:gd name="T72" fmla="*/ 12 w 396"/>
                <a:gd name="T73" fmla="*/ 21 h 38"/>
                <a:gd name="T74" fmla="*/ 6 w 396"/>
                <a:gd name="T75" fmla="*/ 25 h 38"/>
                <a:gd name="T76" fmla="*/ 2 w 396"/>
                <a:gd name="T77" fmla="*/ 29 h 38"/>
                <a:gd name="T78" fmla="*/ 0 w 396"/>
                <a:gd name="T79" fmla="*/ 37 h 38"/>
                <a:gd name="T80" fmla="*/ 12 w 396"/>
                <a:gd name="T81" fmla="*/ 37 h 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96"/>
                <a:gd name="T124" fmla="*/ 0 h 38"/>
                <a:gd name="T125" fmla="*/ 396 w 396"/>
                <a:gd name="T126" fmla="*/ 38 h 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96" h="38">
                  <a:moveTo>
                    <a:pt x="12" y="37"/>
                  </a:moveTo>
                  <a:lnTo>
                    <a:pt x="14" y="35"/>
                  </a:lnTo>
                  <a:lnTo>
                    <a:pt x="17" y="31"/>
                  </a:lnTo>
                  <a:lnTo>
                    <a:pt x="23" y="29"/>
                  </a:lnTo>
                  <a:lnTo>
                    <a:pt x="42" y="23"/>
                  </a:lnTo>
                  <a:lnTo>
                    <a:pt x="65" y="20"/>
                  </a:lnTo>
                  <a:lnTo>
                    <a:pt x="94" y="18"/>
                  </a:lnTo>
                  <a:lnTo>
                    <a:pt x="127" y="16"/>
                  </a:lnTo>
                  <a:lnTo>
                    <a:pt x="161" y="14"/>
                  </a:lnTo>
                  <a:lnTo>
                    <a:pt x="197" y="14"/>
                  </a:lnTo>
                  <a:lnTo>
                    <a:pt x="232" y="14"/>
                  </a:lnTo>
                  <a:lnTo>
                    <a:pt x="266" y="16"/>
                  </a:lnTo>
                  <a:lnTo>
                    <a:pt x="299" y="18"/>
                  </a:lnTo>
                  <a:lnTo>
                    <a:pt x="328" y="20"/>
                  </a:lnTo>
                  <a:lnTo>
                    <a:pt x="353" y="25"/>
                  </a:lnTo>
                  <a:lnTo>
                    <a:pt x="370" y="29"/>
                  </a:lnTo>
                  <a:lnTo>
                    <a:pt x="378" y="31"/>
                  </a:lnTo>
                  <a:lnTo>
                    <a:pt x="381" y="35"/>
                  </a:lnTo>
                  <a:lnTo>
                    <a:pt x="383" y="37"/>
                  </a:lnTo>
                  <a:lnTo>
                    <a:pt x="395" y="37"/>
                  </a:lnTo>
                  <a:lnTo>
                    <a:pt x="393" y="29"/>
                  </a:lnTo>
                  <a:lnTo>
                    <a:pt x="387" y="25"/>
                  </a:lnTo>
                  <a:lnTo>
                    <a:pt x="381" y="21"/>
                  </a:lnTo>
                  <a:lnTo>
                    <a:pt x="374" y="18"/>
                  </a:lnTo>
                  <a:lnTo>
                    <a:pt x="355" y="12"/>
                  </a:lnTo>
                  <a:lnTo>
                    <a:pt x="330" y="8"/>
                  </a:lnTo>
                  <a:lnTo>
                    <a:pt x="301" y="6"/>
                  </a:lnTo>
                  <a:lnTo>
                    <a:pt x="268" y="2"/>
                  </a:lnTo>
                  <a:lnTo>
                    <a:pt x="234" y="2"/>
                  </a:lnTo>
                  <a:lnTo>
                    <a:pt x="197" y="0"/>
                  </a:lnTo>
                  <a:lnTo>
                    <a:pt x="161" y="2"/>
                  </a:lnTo>
                  <a:lnTo>
                    <a:pt x="127" y="2"/>
                  </a:lnTo>
                  <a:lnTo>
                    <a:pt x="94" y="4"/>
                  </a:lnTo>
                  <a:lnTo>
                    <a:pt x="65" y="8"/>
                  </a:lnTo>
                  <a:lnTo>
                    <a:pt x="40" y="12"/>
                  </a:lnTo>
                  <a:lnTo>
                    <a:pt x="19" y="18"/>
                  </a:lnTo>
                  <a:lnTo>
                    <a:pt x="12" y="21"/>
                  </a:lnTo>
                  <a:lnTo>
                    <a:pt x="6" y="25"/>
                  </a:lnTo>
                  <a:lnTo>
                    <a:pt x="2" y="29"/>
                  </a:lnTo>
                  <a:lnTo>
                    <a:pt x="0" y="37"/>
                  </a:lnTo>
                  <a:lnTo>
                    <a:pt x="12" y="37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Freeform 71"/>
            <p:cNvSpPr>
              <a:spLocks/>
            </p:cNvSpPr>
            <p:nvPr/>
          </p:nvSpPr>
          <p:spPr bwMode="auto">
            <a:xfrm>
              <a:off x="1009" y="4191"/>
              <a:ext cx="395" cy="38"/>
            </a:xfrm>
            <a:custGeom>
              <a:avLst/>
              <a:gdLst>
                <a:gd name="T0" fmla="*/ 11 w 395"/>
                <a:gd name="T1" fmla="*/ 37 h 38"/>
                <a:gd name="T2" fmla="*/ 13 w 395"/>
                <a:gd name="T3" fmla="*/ 37 h 38"/>
                <a:gd name="T4" fmla="*/ 13 w 395"/>
                <a:gd name="T5" fmla="*/ 35 h 38"/>
                <a:gd name="T6" fmla="*/ 19 w 395"/>
                <a:gd name="T7" fmla="*/ 31 h 38"/>
                <a:gd name="T8" fmla="*/ 25 w 395"/>
                <a:gd name="T9" fmla="*/ 29 h 38"/>
                <a:gd name="T10" fmla="*/ 42 w 395"/>
                <a:gd name="T11" fmla="*/ 23 h 38"/>
                <a:gd name="T12" fmla="*/ 67 w 395"/>
                <a:gd name="T13" fmla="*/ 20 h 38"/>
                <a:gd name="T14" fmla="*/ 96 w 395"/>
                <a:gd name="T15" fmla="*/ 18 h 38"/>
                <a:gd name="T16" fmla="*/ 128 w 395"/>
                <a:gd name="T17" fmla="*/ 16 h 38"/>
                <a:gd name="T18" fmla="*/ 163 w 395"/>
                <a:gd name="T19" fmla="*/ 14 h 38"/>
                <a:gd name="T20" fmla="*/ 197 w 395"/>
                <a:gd name="T21" fmla="*/ 14 h 38"/>
                <a:gd name="T22" fmla="*/ 234 w 395"/>
                <a:gd name="T23" fmla="*/ 14 h 38"/>
                <a:gd name="T24" fmla="*/ 268 w 395"/>
                <a:gd name="T25" fmla="*/ 16 h 38"/>
                <a:gd name="T26" fmla="*/ 301 w 395"/>
                <a:gd name="T27" fmla="*/ 18 h 38"/>
                <a:gd name="T28" fmla="*/ 329 w 395"/>
                <a:gd name="T29" fmla="*/ 20 h 38"/>
                <a:gd name="T30" fmla="*/ 352 w 395"/>
                <a:gd name="T31" fmla="*/ 25 h 38"/>
                <a:gd name="T32" fmla="*/ 372 w 395"/>
                <a:gd name="T33" fmla="*/ 29 h 38"/>
                <a:gd name="T34" fmla="*/ 377 w 395"/>
                <a:gd name="T35" fmla="*/ 31 h 38"/>
                <a:gd name="T36" fmla="*/ 381 w 395"/>
                <a:gd name="T37" fmla="*/ 35 h 38"/>
                <a:gd name="T38" fmla="*/ 383 w 395"/>
                <a:gd name="T39" fmla="*/ 37 h 38"/>
                <a:gd name="T40" fmla="*/ 394 w 395"/>
                <a:gd name="T41" fmla="*/ 37 h 38"/>
                <a:gd name="T42" fmla="*/ 393 w 395"/>
                <a:gd name="T43" fmla="*/ 29 h 38"/>
                <a:gd name="T44" fmla="*/ 389 w 395"/>
                <a:gd name="T45" fmla="*/ 25 h 38"/>
                <a:gd name="T46" fmla="*/ 383 w 395"/>
                <a:gd name="T47" fmla="*/ 21 h 38"/>
                <a:gd name="T48" fmla="*/ 375 w 395"/>
                <a:gd name="T49" fmla="*/ 18 h 38"/>
                <a:gd name="T50" fmla="*/ 356 w 395"/>
                <a:gd name="T51" fmla="*/ 12 h 38"/>
                <a:gd name="T52" fmla="*/ 329 w 395"/>
                <a:gd name="T53" fmla="*/ 8 h 38"/>
                <a:gd name="T54" fmla="*/ 301 w 395"/>
                <a:gd name="T55" fmla="*/ 6 h 38"/>
                <a:gd name="T56" fmla="*/ 268 w 395"/>
                <a:gd name="T57" fmla="*/ 2 h 38"/>
                <a:gd name="T58" fmla="*/ 234 w 395"/>
                <a:gd name="T59" fmla="*/ 2 h 38"/>
                <a:gd name="T60" fmla="*/ 197 w 395"/>
                <a:gd name="T61" fmla="*/ 0 h 38"/>
                <a:gd name="T62" fmla="*/ 163 w 395"/>
                <a:gd name="T63" fmla="*/ 2 h 38"/>
                <a:gd name="T64" fmla="*/ 126 w 395"/>
                <a:gd name="T65" fmla="*/ 2 h 38"/>
                <a:gd name="T66" fmla="*/ 94 w 395"/>
                <a:gd name="T67" fmla="*/ 4 h 38"/>
                <a:gd name="T68" fmla="*/ 65 w 395"/>
                <a:gd name="T69" fmla="*/ 8 h 38"/>
                <a:gd name="T70" fmla="*/ 40 w 395"/>
                <a:gd name="T71" fmla="*/ 12 h 38"/>
                <a:gd name="T72" fmla="*/ 21 w 395"/>
                <a:gd name="T73" fmla="*/ 18 h 38"/>
                <a:gd name="T74" fmla="*/ 13 w 395"/>
                <a:gd name="T75" fmla="*/ 21 h 38"/>
                <a:gd name="T76" fmla="*/ 7 w 395"/>
                <a:gd name="T77" fmla="*/ 25 h 38"/>
                <a:gd name="T78" fmla="*/ 2 w 395"/>
                <a:gd name="T79" fmla="*/ 29 h 38"/>
                <a:gd name="T80" fmla="*/ 0 w 395"/>
                <a:gd name="T81" fmla="*/ 37 h 38"/>
                <a:gd name="T82" fmla="*/ 11 w 395"/>
                <a:gd name="T83" fmla="*/ 37 h 3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95"/>
                <a:gd name="T127" fmla="*/ 0 h 38"/>
                <a:gd name="T128" fmla="*/ 395 w 395"/>
                <a:gd name="T129" fmla="*/ 38 h 3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95" h="38">
                  <a:moveTo>
                    <a:pt x="11" y="37"/>
                  </a:moveTo>
                  <a:lnTo>
                    <a:pt x="13" y="37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5" y="29"/>
                  </a:lnTo>
                  <a:lnTo>
                    <a:pt x="42" y="23"/>
                  </a:lnTo>
                  <a:lnTo>
                    <a:pt x="67" y="20"/>
                  </a:lnTo>
                  <a:lnTo>
                    <a:pt x="96" y="18"/>
                  </a:lnTo>
                  <a:lnTo>
                    <a:pt x="128" y="16"/>
                  </a:lnTo>
                  <a:lnTo>
                    <a:pt x="163" y="14"/>
                  </a:lnTo>
                  <a:lnTo>
                    <a:pt x="197" y="14"/>
                  </a:lnTo>
                  <a:lnTo>
                    <a:pt x="234" y="14"/>
                  </a:lnTo>
                  <a:lnTo>
                    <a:pt x="268" y="16"/>
                  </a:lnTo>
                  <a:lnTo>
                    <a:pt x="301" y="18"/>
                  </a:lnTo>
                  <a:lnTo>
                    <a:pt x="329" y="20"/>
                  </a:lnTo>
                  <a:lnTo>
                    <a:pt x="352" y="25"/>
                  </a:lnTo>
                  <a:lnTo>
                    <a:pt x="372" y="29"/>
                  </a:lnTo>
                  <a:lnTo>
                    <a:pt x="377" y="31"/>
                  </a:lnTo>
                  <a:lnTo>
                    <a:pt x="381" y="35"/>
                  </a:lnTo>
                  <a:lnTo>
                    <a:pt x="383" y="37"/>
                  </a:lnTo>
                  <a:lnTo>
                    <a:pt x="394" y="37"/>
                  </a:lnTo>
                  <a:lnTo>
                    <a:pt x="393" y="29"/>
                  </a:lnTo>
                  <a:lnTo>
                    <a:pt x="389" y="25"/>
                  </a:lnTo>
                  <a:lnTo>
                    <a:pt x="383" y="21"/>
                  </a:lnTo>
                  <a:lnTo>
                    <a:pt x="375" y="18"/>
                  </a:lnTo>
                  <a:lnTo>
                    <a:pt x="356" y="12"/>
                  </a:lnTo>
                  <a:lnTo>
                    <a:pt x="329" y="8"/>
                  </a:lnTo>
                  <a:lnTo>
                    <a:pt x="301" y="6"/>
                  </a:lnTo>
                  <a:lnTo>
                    <a:pt x="268" y="2"/>
                  </a:lnTo>
                  <a:lnTo>
                    <a:pt x="234" y="2"/>
                  </a:lnTo>
                  <a:lnTo>
                    <a:pt x="197" y="0"/>
                  </a:lnTo>
                  <a:lnTo>
                    <a:pt x="163" y="2"/>
                  </a:lnTo>
                  <a:lnTo>
                    <a:pt x="126" y="2"/>
                  </a:lnTo>
                  <a:lnTo>
                    <a:pt x="94" y="4"/>
                  </a:lnTo>
                  <a:lnTo>
                    <a:pt x="65" y="8"/>
                  </a:lnTo>
                  <a:lnTo>
                    <a:pt x="40" y="12"/>
                  </a:lnTo>
                  <a:lnTo>
                    <a:pt x="21" y="18"/>
                  </a:lnTo>
                  <a:lnTo>
                    <a:pt x="13" y="21"/>
                  </a:lnTo>
                  <a:lnTo>
                    <a:pt x="7" y="25"/>
                  </a:lnTo>
                  <a:lnTo>
                    <a:pt x="2" y="29"/>
                  </a:lnTo>
                  <a:lnTo>
                    <a:pt x="0" y="37"/>
                  </a:lnTo>
                  <a:lnTo>
                    <a:pt x="11" y="37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9" name="Freeform 72"/>
            <p:cNvSpPr>
              <a:spLocks/>
            </p:cNvSpPr>
            <p:nvPr/>
          </p:nvSpPr>
          <p:spPr bwMode="auto">
            <a:xfrm>
              <a:off x="2833" y="4191"/>
              <a:ext cx="146" cy="38"/>
            </a:xfrm>
            <a:custGeom>
              <a:avLst/>
              <a:gdLst>
                <a:gd name="T0" fmla="*/ 0 w 146"/>
                <a:gd name="T1" fmla="*/ 14 h 38"/>
                <a:gd name="T2" fmla="*/ 32 w 146"/>
                <a:gd name="T3" fmla="*/ 14 h 38"/>
                <a:gd name="T4" fmla="*/ 61 w 146"/>
                <a:gd name="T5" fmla="*/ 16 h 38"/>
                <a:gd name="T6" fmla="*/ 86 w 146"/>
                <a:gd name="T7" fmla="*/ 18 h 38"/>
                <a:gd name="T8" fmla="*/ 105 w 146"/>
                <a:gd name="T9" fmla="*/ 20 h 38"/>
                <a:gd name="T10" fmla="*/ 119 w 146"/>
                <a:gd name="T11" fmla="*/ 23 h 38"/>
                <a:gd name="T12" fmla="*/ 128 w 146"/>
                <a:gd name="T13" fmla="*/ 29 h 38"/>
                <a:gd name="T14" fmla="*/ 132 w 146"/>
                <a:gd name="T15" fmla="*/ 33 h 38"/>
                <a:gd name="T16" fmla="*/ 134 w 146"/>
                <a:gd name="T17" fmla="*/ 37 h 38"/>
                <a:gd name="T18" fmla="*/ 145 w 146"/>
                <a:gd name="T19" fmla="*/ 37 h 38"/>
                <a:gd name="T20" fmla="*/ 142 w 146"/>
                <a:gd name="T21" fmla="*/ 27 h 38"/>
                <a:gd name="T22" fmla="*/ 134 w 146"/>
                <a:gd name="T23" fmla="*/ 20 h 38"/>
                <a:gd name="T24" fmla="*/ 122 w 146"/>
                <a:gd name="T25" fmla="*/ 14 h 38"/>
                <a:gd name="T26" fmla="*/ 107 w 146"/>
                <a:gd name="T27" fmla="*/ 8 h 38"/>
                <a:gd name="T28" fmla="*/ 86 w 146"/>
                <a:gd name="T29" fmla="*/ 6 h 38"/>
                <a:gd name="T30" fmla="*/ 63 w 146"/>
                <a:gd name="T31" fmla="*/ 2 h 38"/>
                <a:gd name="T32" fmla="*/ 34 w 146"/>
                <a:gd name="T33" fmla="*/ 2 h 38"/>
                <a:gd name="T34" fmla="*/ 0 w 146"/>
                <a:gd name="T35" fmla="*/ 0 h 38"/>
                <a:gd name="T36" fmla="*/ 0 w 146"/>
                <a:gd name="T37" fmla="*/ 14 h 3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38"/>
                <a:gd name="T59" fmla="*/ 146 w 146"/>
                <a:gd name="T60" fmla="*/ 38 h 3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38">
                  <a:moveTo>
                    <a:pt x="0" y="14"/>
                  </a:moveTo>
                  <a:lnTo>
                    <a:pt x="32" y="14"/>
                  </a:lnTo>
                  <a:lnTo>
                    <a:pt x="61" y="16"/>
                  </a:lnTo>
                  <a:lnTo>
                    <a:pt x="86" y="18"/>
                  </a:lnTo>
                  <a:lnTo>
                    <a:pt x="105" y="20"/>
                  </a:lnTo>
                  <a:lnTo>
                    <a:pt x="119" y="23"/>
                  </a:lnTo>
                  <a:lnTo>
                    <a:pt x="128" y="29"/>
                  </a:lnTo>
                  <a:lnTo>
                    <a:pt x="132" y="33"/>
                  </a:lnTo>
                  <a:lnTo>
                    <a:pt x="134" y="37"/>
                  </a:lnTo>
                  <a:lnTo>
                    <a:pt x="145" y="37"/>
                  </a:lnTo>
                  <a:lnTo>
                    <a:pt x="142" y="27"/>
                  </a:lnTo>
                  <a:lnTo>
                    <a:pt x="134" y="20"/>
                  </a:lnTo>
                  <a:lnTo>
                    <a:pt x="122" y="14"/>
                  </a:lnTo>
                  <a:lnTo>
                    <a:pt x="107" y="8"/>
                  </a:lnTo>
                  <a:lnTo>
                    <a:pt x="86" y="6"/>
                  </a:lnTo>
                  <a:lnTo>
                    <a:pt x="63" y="2"/>
                  </a:lnTo>
                  <a:lnTo>
                    <a:pt x="34" y="2"/>
                  </a:lnTo>
                  <a:lnTo>
                    <a:pt x="0" y="0"/>
                  </a:lnTo>
                  <a:lnTo>
                    <a:pt x="0" y="14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0" name="Freeform 73"/>
            <p:cNvSpPr>
              <a:spLocks/>
            </p:cNvSpPr>
            <p:nvPr/>
          </p:nvSpPr>
          <p:spPr bwMode="auto">
            <a:xfrm>
              <a:off x="3944" y="4191"/>
              <a:ext cx="147" cy="38"/>
            </a:xfrm>
            <a:custGeom>
              <a:avLst/>
              <a:gdLst>
                <a:gd name="T0" fmla="*/ 146 w 147"/>
                <a:gd name="T1" fmla="*/ 0 h 38"/>
                <a:gd name="T2" fmla="*/ 111 w 147"/>
                <a:gd name="T3" fmla="*/ 2 h 38"/>
                <a:gd name="T4" fmla="*/ 83 w 147"/>
                <a:gd name="T5" fmla="*/ 2 h 38"/>
                <a:gd name="T6" fmla="*/ 60 w 147"/>
                <a:gd name="T7" fmla="*/ 6 h 38"/>
                <a:gd name="T8" fmla="*/ 38 w 147"/>
                <a:gd name="T9" fmla="*/ 8 h 38"/>
                <a:gd name="T10" fmla="*/ 23 w 147"/>
                <a:gd name="T11" fmla="*/ 14 h 38"/>
                <a:gd name="T12" fmla="*/ 12 w 147"/>
                <a:gd name="T13" fmla="*/ 20 h 38"/>
                <a:gd name="T14" fmla="*/ 4 w 147"/>
                <a:gd name="T15" fmla="*/ 27 h 38"/>
                <a:gd name="T16" fmla="*/ 0 w 147"/>
                <a:gd name="T17" fmla="*/ 37 h 38"/>
                <a:gd name="T18" fmla="*/ 12 w 147"/>
                <a:gd name="T19" fmla="*/ 37 h 38"/>
                <a:gd name="T20" fmla="*/ 14 w 147"/>
                <a:gd name="T21" fmla="*/ 33 h 38"/>
                <a:gd name="T22" fmla="*/ 17 w 147"/>
                <a:gd name="T23" fmla="*/ 29 h 38"/>
                <a:gd name="T24" fmla="*/ 27 w 147"/>
                <a:gd name="T25" fmla="*/ 23 h 38"/>
                <a:gd name="T26" fmla="*/ 40 w 147"/>
                <a:gd name="T27" fmla="*/ 20 h 38"/>
                <a:gd name="T28" fmla="*/ 60 w 147"/>
                <a:gd name="T29" fmla="*/ 18 h 38"/>
                <a:gd name="T30" fmla="*/ 84 w 147"/>
                <a:gd name="T31" fmla="*/ 16 h 38"/>
                <a:gd name="T32" fmla="*/ 111 w 147"/>
                <a:gd name="T33" fmla="*/ 14 h 38"/>
                <a:gd name="T34" fmla="*/ 146 w 147"/>
                <a:gd name="T35" fmla="*/ 14 h 38"/>
                <a:gd name="T36" fmla="*/ 146 w 147"/>
                <a:gd name="T37" fmla="*/ 0 h 3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7"/>
                <a:gd name="T58" fmla="*/ 0 h 38"/>
                <a:gd name="T59" fmla="*/ 147 w 147"/>
                <a:gd name="T60" fmla="*/ 38 h 3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7" h="38">
                  <a:moveTo>
                    <a:pt x="146" y="0"/>
                  </a:moveTo>
                  <a:lnTo>
                    <a:pt x="111" y="2"/>
                  </a:lnTo>
                  <a:lnTo>
                    <a:pt x="83" y="2"/>
                  </a:lnTo>
                  <a:lnTo>
                    <a:pt x="60" y="6"/>
                  </a:lnTo>
                  <a:lnTo>
                    <a:pt x="38" y="8"/>
                  </a:lnTo>
                  <a:lnTo>
                    <a:pt x="23" y="14"/>
                  </a:lnTo>
                  <a:lnTo>
                    <a:pt x="12" y="20"/>
                  </a:lnTo>
                  <a:lnTo>
                    <a:pt x="4" y="27"/>
                  </a:lnTo>
                  <a:lnTo>
                    <a:pt x="0" y="37"/>
                  </a:lnTo>
                  <a:lnTo>
                    <a:pt x="12" y="37"/>
                  </a:lnTo>
                  <a:lnTo>
                    <a:pt x="14" y="33"/>
                  </a:lnTo>
                  <a:lnTo>
                    <a:pt x="17" y="29"/>
                  </a:lnTo>
                  <a:lnTo>
                    <a:pt x="27" y="23"/>
                  </a:lnTo>
                  <a:lnTo>
                    <a:pt x="40" y="20"/>
                  </a:lnTo>
                  <a:lnTo>
                    <a:pt x="60" y="18"/>
                  </a:lnTo>
                  <a:lnTo>
                    <a:pt x="84" y="16"/>
                  </a:lnTo>
                  <a:lnTo>
                    <a:pt x="111" y="14"/>
                  </a:lnTo>
                  <a:lnTo>
                    <a:pt x="146" y="14"/>
                  </a:lnTo>
                  <a:lnTo>
                    <a:pt x="146" y="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Freeform 74"/>
            <p:cNvSpPr>
              <a:spLocks/>
            </p:cNvSpPr>
            <p:nvPr/>
          </p:nvSpPr>
          <p:spPr bwMode="auto">
            <a:xfrm>
              <a:off x="1398" y="4163"/>
              <a:ext cx="135" cy="72"/>
            </a:xfrm>
            <a:custGeom>
              <a:avLst/>
              <a:gdLst>
                <a:gd name="T0" fmla="*/ 126 w 135"/>
                <a:gd name="T1" fmla="*/ 2 h 72"/>
                <a:gd name="T2" fmla="*/ 128 w 135"/>
                <a:gd name="T3" fmla="*/ 0 h 72"/>
                <a:gd name="T4" fmla="*/ 111 w 135"/>
                <a:gd name="T5" fmla="*/ 5 h 72"/>
                <a:gd name="T6" fmla="*/ 94 w 135"/>
                <a:gd name="T7" fmla="*/ 15 h 72"/>
                <a:gd name="T8" fmla="*/ 78 w 135"/>
                <a:gd name="T9" fmla="*/ 25 h 72"/>
                <a:gd name="T10" fmla="*/ 63 w 135"/>
                <a:gd name="T11" fmla="*/ 34 h 72"/>
                <a:gd name="T12" fmla="*/ 50 w 135"/>
                <a:gd name="T13" fmla="*/ 42 h 72"/>
                <a:gd name="T14" fmla="*/ 34 w 135"/>
                <a:gd name="T15" fmla="*/ 49 h 72"/>
                <a:gd name="T16" fmla="*/ 17 w 135"/>
                <a:gd name="T17" fmla="*/ 55 h 72"/>
                <a:gd name="T18" fmla="*/ 0 w 135"/>
                <a:gd name="T19" fmla="*/ 59 h 72"/>
                <a:gd name="T20" fmla="*/ 2 w 135"/>
                <a:gd name="T21" fmla="*/ 71 h 72"/>
                <a:gd name="T22" fmla="*/ 21 w 135"/>
                <a:gd name="T23" fmla="*/ 67 h 72"/>
                <a:gd name="T24" fmla="*/ 38 w 135"/>
                <a:gd name="T25" fmla="*/ 61 h 72"/>
                <a:gd name="T26" fmla="*/ 55 w 135"/>
                <a:gd name="T27" fmla="*/ 53 h 72"/>
                <a:gd name="T28" fmla="*/ 71 w 135"/>
                <a:gd name="T29" fmla="*/ 44 h 72"/>
                <a:gd name="T30" fmla="*/ 86 w 135"/>
                <a:gd name="T31" fmla="*/ 34 h 72"/>
                <a:gd name="T32" fmla="*/ 99 w 135"/>
                <a:gd name="T33" fmla="*/ 25 h 72"/>
                <a:gd name="T34" fmla="*/ 115 w 135"/>
                <a:gd name="T35" fmla="*/ 17 h 72"/>
                <a:gd name="T36" fmla="*/ 132 w 135"/>
                <a:gd name="T37" fmla="*/ 11 h 72"/>
                <a:gd name="T38" fmla="*/ 134 w 135"/>
                <a:gd name="T39" fmla="*/ 9 h 72"/>
                <a:gd name="T40" fmla="*/ 126 w 135"/>
                <a:gd name="T41" fmla="*/ 2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5"/>
                <a:gd name="T64" fmla="*/ 0 h 72"/>
                <a:gd name="T65" fmla="*/ 135 w 135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5" h="72">
                  <a:moveTo>
                    <a:pt x="126" y="2"/>
                  </a:moveTo>
                  <a:lnTo>
                    <a:pt x="128" y="0"/>
                  </a:lnTo>
                  <a:lnTo>
                    <a:pt x="111" y="5"/>
                  </a:lnTo>
                  <a:lnTo>
                    <a:pt x="94" y="15"/>
                  </a:lnTo>
                  <a:lnTo>
                    <a:pt x="78" y="25"/>
                  </a:lnTo>
                  <a:lnTo>
                    <a:pt x="63" y="34"/>
                  </a:lnTo>
                  <a:lnTo>
                    <a:pt x="50" y="42"/>
                  </a:lnTo>
                  <a:lnTo>
                    <a:pt x="34" y="49"/>
                  </a:lnTo>
                  <a:lnTo>
                    <a:pt x="17" y="55"/>
                  </a:lnTo>
                  <a:lnTo>
                    <a:pt x="0" y="59"/>
                  </a:lnTo>
                  <a:lnTo>
                    <a:pt x="2" y="71"/>
                  </a:lnTo>
                  <a:lnTo>
                    <a:pt x="21" y="67"/>
                  </a:lnTo>
                  <a:lnTo>
                    <a:pt x="38" y="61"/>
                  </a:lnTo>
                  <a:lnTo>
                    <a:pt x="55" y="53"/>
                  </a:lnTo>
                  <a:lnTo>
                    <a:pt x="71" y="44"/>
                  </a:lnTo>
                  <a:lnTo>
                    <a:pt x="86" y="34"/>
                  </a:lnTo>
                  <a:lnTo>
                    <a:pt x="99" y="25"/>
                  </a:lnTo>
                  <a:lnTo>
                    <a:pt x="115" y="17"/>
                  </a:lnTo>
                  <a:lnTo>
                    <a:pt x="132" y="11"/>
                  </a:lnTo>
                  <a:lnTo>
                    <a:pt x="134" y="9"/>
                  </a:lnTo>
                  <a:lnTo>
                    <a:pt x="126" y="2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Freeform 75"/>
            <p:cNvSpPr>
              <a:spLocks/>
            </p:cNvSpPr>
            <p:nvPr/>
          </p:nvSpPr>
          <p:spPr bwMode="auto">
            <a:xfrm>
              <a:off x="1524" y="4159"/>
              <a:ext cx="95" cy="60"/>
            </a:xfrm>
            <a:custGeom>
              <a:avLst/>
              <a:gdLst>
                <a:gd name="T0" fmla="*/ 94 w 95"/>
                <a:gd name="T1" fmla="*/ 48 h 60"/>
                <a:gd name="T2" fmla="*/ 88 w 95"/>
                <a:gd name="T3" fmla="*/ 44 h 60"/>
                <a:gd name="T4" fmla="*/ 77 w 95"/>
                <a:gd name="T5" fmla="*/ 38 h 60"/>
                <a:gd name="T6" fmla="*/ 65 w 95"/>
                <a:gd name="T7" fmla="*/ 29 h 60"/>
                <a:gd name="T8" fmla="*/ 52 w 95"/>
                <a:gd name="T9" fmla="*/ 17 h 60"/>
                <a:gd name="T10" fmla="*/ 37 w 95"/>
                <a:gd name="T11" fmla="*/ 9 h 60"/>
                <a:gd name="T12" fmla="*/ 25 w 95"/>
                <a:gd name="T13" fmla="*/ 2 h 60"/>
                <a:gd name="T14" fmla="*/ 17 w 95"/>
                <a:gd name="T15" fmla="*/ 0 h 60"/>
                <a:gd name="T16" fmla="*/ 12 w 95"/>
                <a:gd name="T17" fmla="*/ 0 h 60"/>
                <a:gd name="T18" fmla="*/ 4 w 95"/>
                <a:gd name="T19" fmla="*/ 2 h 60"/>
                <a:gd name="T20" fmla="*/ 0 w 95"/>
                <a:gd name="T21" fmla="*/ 6 h 60"/>
                <a:gd name="T22" fmla="*/ 8 w 95"/>
                <a:gd name="T23" fmla="*/ 13 h 60"/>
                <a:gd name="T24" fmla="*/ 10 w 95"/>
                <a:gd name="T25" fmla="*/ 11 h 60"/>
                <a:gd name="T26" fmla="*/ 12 w 95"/>
                <a:gd name="T27" fmla="*/ 11 h 60"/>
                <a:gd name="T28" fmla="*/ 16 w 95"/>
                <a:gd name="T29" fmla="*/ 11 h 60"/>
                <a:gd name="T30" fmla="*/ 19 w 95"/>
                <a:gd name="T31" fmla="*/ 13 h 60"/>
                <a:gd name="T32" fmla="*/ 31 w 95"/>
                <a:gd name="T33" fmla="*/ 19 h 60"/>
                <a:gd name="T34" fmla="*/ 44 w 95"/>
                <a:gd name="T35" fmla="*/ 29 h 60"/>
                <a:gd name="T36" fmla="*/ 58 w 95"/>
                <a:gd name="T37" fmla="*/ 38 h 60"/>
                <a:gd name="T38" fmla="*/ 71 w 95"/>
                <a:gd name="T39" fmla="*/ 48 h 60"/>
                <a:gd name="T40" fmla="*/ 83 w 95"/>
                <a:gd name="T41" fmla="*/ 55 h 60"/>
                <a:gd name="T42" fmla="*/ 92 w 95"/>
                <a:gd name="T43" fmla="*/ 59 h 60"/>
                <a:gd name="T44" fmla="*/ 94 w 95"/>
                <a:gd name="T45" fmla="*/ 48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5"/>
                <a:gd name="T70" fmla="*/ 0 h 60"/>
                <a:gd name="T71" fmla="*/ 95 w 9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5" h="60">
                  <a:moveTo>
                    <a:pt x="94" y="48"/>
                  </a:moveTo>
                  <a:lnTo>
                    <a:pt x="88" y="44"/>
                  </a:lnTo>
                  <a:lnTo>
                    <a:pt x="77" y="38"/>
                  </a:lnTo>
                  <a:lnTo>
                    <a:pt x="65" y="29"/>
                  </a:lnTo>
                  <a:lnTo>
                    <a:pt x="52" y="17"/>
                  </a:lnTo>
                  <a:lnTo>
                    <a:pt x="37" y="9"/>
                  </a:lnTo>
                  <a:lnTo>
                    <a:pt x="25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6" y="11"/>
                  </a:lnTo>
                  <a:lnTo>
                    <a:pt x="19" y="13"/>
                  </a:lnTo>
                  <a:lnTo>
                    <a:pt x="31" y="19"/>
                  </a:lnTo>
                  <a:lnTo>
                    <a:pt x="44" y="29"/>
                  </a:lnTo>
                  <a:lnTo>
                    <a:pt x="58" y="38"/>
                  </a:lnTo>
                  <a:lnTo>
                    <a:pt x="71" y="48"/>
                  </a:lnTo>
                  <a:lnTo>
                    <a:pt x="83" y="55"/>
                  </a:lnTo>
                  <a:lnTo>
                    <a:pt x="92" y="59"/>
                  </a:lnTo>
                  <a:lnTo>
                    <a:pt x="94" y="48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Freeform 76"/>
            <p:cNvSpPr>
              <a:spLocks/>
            </p:cNvSpPr>
            <p:nvPr/>
          </p:nvSpPr>
          <p:spPr bwMode="auto">
            <a:xfrm>
              <a:off x="1616" y="4168"/>
              <a:ext cx="97" cy="51"/>
            </a:xfrm>
            <a:custGeom>
              <a:avLst/>
              <a:gdLst>
                <a:gd name="T0" fmla="*/ 88 w 97"/>
                <a:gd name="T1" fmla="*/ 0 h 51"/>
                <a:gd name="T2" fmla="*/ 83 w 97"/>
                <a:gd name="T3" fmla="*/ 6 h 51"/>
                <a:gd name="T4" fmla="*/ 75 w 97"/>
                <a:gd name="T5" fmla="*/ 14 h 51"/>
                <a:gd name="T6" fmla="*/ 65 w 97"/>
                <a:gd name="T7" fmla="*/ 21 h 51"/>
                <a:gd name="T8" fmla="*/ 56 w 97"/>
                <a:gd name="T9" fmla="*/ 27 h 51"/>
                <a:gd name="T10" fmla="*/ 44 w 97"/>
                <a:gd name="T11" fmla="*/ 33 h 51"/>
                <a:gd name="T12" fmla="*/ 33 w 97"/>
                <a:gd name="T13" fmla="*/ 37 h 51"/>
                <a:gd name="T14" fmla="*/ 17 w 97"/>
                <a:gd name="T15" fmla="*/ 39 h 51"/>
                <a:gd name="T16" fmla="*/ 2 w 97"/>
                <a:gd name="T17" fmla="*/ 39 h 51"/>
                <a:gd name="T18" fmla="*/ 0 w 97"/>
                <a:gd name="T19" fmla="*/ 50 h 51"/>
                <a:gd name="T20" fmla="*/ 19 w 97"/>
                <a:gd name="T21" fmla="*/ 50 h 51"/>
                <a:gd name="T22" fmla="*/ 35 w 97"/>
                <a:gd name="T23" fmla="*/ 48 h 51"/>
                <a:gd name="T24" fmla="*/ 50 w 97"/>
                <a:gd name="T25" fmla="*/ 44 h 51"/>
                <a:gd name="T26" fmla="*/ 61 w 97"/>
                <a:gd name="T27" fmla="*/ 39 h 51"/>
                <a:gd name="T28" fmla="*/ 73 w 97"/>
                <a:gd name="T29" fmla="*/ 31 h 51"/>
                <a:gd name="T30" fmla="*/ 83 w 97"/>
                <a:gd name="T31" fmla="*/ 23 h 51"/>
                <a:gd name="T32" fmla="*/ 90 w 97"/>
                <a:gd name="T33" fmla="*/ 16 h 51"/>
                <a:gd name="T34" fmla="*/ 96 w 97"/>
                <a:gd name="T35" fmla="*/ 10 h 51"/>
                <a:gd name="T36" fmla="*/ 88 w 97"/>
                <a:gd name="T37" fmla="*/ 0 h 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7"/>
                <a:gd name="T58" fmla="*/ 0 h 51"/>
                <a:gd name="T59" fmla="*/ 97 w 97"/>
                <a:gd name="T60" fmla="*/ 51 h 5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7" h="51">
                  <a:moveTo>
                    <a:pt x="88" y="0"/>
                  </a:moveTo>
                  <a:lnTo>
                    <a:pt x="83" y="6"/>
                  </a:lnTo>
                  <a:lnTo>
                    <a:pt x="75" y="14"/>
                  </a:lnTo>
                  <a:lnTo>
                    <a:pt x="65" y="21"/>
                  </a:lnTo>
                  <a:lnTo>
                    <a:pt x="56" y="27"/>
                  </a:lnTo>
                  <a:lnTo>
                    <a:pt x="44" y="33"/>
                  </a:lnTo>
                  <a:lnTo>
                    <a:pt x="33" y="37"/>
                  </a:lnTo>
                  <a:lnTo>
                    <a:pt x="17" y="39"/>
                  </a:lnTo>
                  <a:lnTo>
                    <a:pt x="2" y="39"/>
                  </a:lnTo>
                  <a:lnTo>
                    <a:pt x="0" y="50"/>
                  </a:lnTo>
                  <a:lnTo>
                    <a:pt x="19" y="50"/>
                  </a:lnTo>
                  <a:lnTo>
                    <a:pt x="35" y="48"/>
                  </a:lnTo>
                  <a:lnTo>
                    <a:pt x="50" y="44"/>
                  </a:lnTo>
                  <a:lnTo>
                    <a:pt x="61" y="39"/>
                  </a:lnTo>
                  <a:lnTo>
                    <a:pt x="73" y="31"/>
                  </a:lnTo>
                  <a:lnTo>
                    <a:pt x="83" y="23"/>
                  </a:lnTo>
                  <a:lnTo>
                    <a:pt x="90" y="16"/>
                  </a:lnTo>
                  <a:lnTo>
                    <a:pt x="96" y="10"/>
                  </a:lnTo>
                  <a:lnTo>
                    <a:pt x="88" y="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Freeform 77"/>
            <p:cNvSpPr>
              <a:spLocks/>
            </p:cNvSpPr>
            <p:nvPr/>
          </p:nvSpPr>
          <p:spPr bwMode="auto">
            <a:xfrm>
              <a:off x="1704" y="4166"/>
              <a:ext cx="95" cy="53"/>
            </a:xfrm>
            <a:custGeom>
              <a:avLst/>
              <a:gdLst>
                <a:gd name="T0" fmla="*/ 94 w 95"/>
                <a:gd name="T1" fmla="*/ 41 h 53"/>
                <a:gd name="T2" fmla="*/ 79 w 95"/>
                <a:gd name="T3" fmla="*/ 37 h 53"/>
                <a:gd name="T4" fmla="*/ 64 w 95"/>
                <a:gd name="T5" fmla="*/ 33 h 53"/>
                <a:gd name="T6" fmla="*/ 50 w 95"/>
                <a:gd name="T7" fmla="*/ 25 h 53"/>
                <a:gd name="T8" fmla="*/ 39 w 95"/>
                <a:gd name="T9" fmla="*/ 18 h 53"/>
                <a:gd name="T10" fmla="*/ 27 w 95"/>
                <a:gd name="T11" fmla="*/ 10 h 53"/>
                <a:gd name="T12" fmla="*/ 18 w 95"/>
                <a:gd name="T13" fmla="*/ 4 h 53"/>
                <a:gd name="T14" fmla="*/ 10 w 95"/>
                <a:gd name="T15" fmla="*/ 0 h 53"/>
                <a:gd name="T16" fmla="*/ 0 w 95"/>
                <a:gd name="T17" fmla="*/ 2 h 53"/>
                <a:gd name="T18" fmla="*/ 8 w 95"/>
                <a:gd name="T19" fmla="*/ 12 h 53"/>
                <a:gd name="T20" fmla="*/ 12 w 95"/>
                <a:gd name="T21" fmla="*/ 14 h 53"/>
                <a:gd name="T22" fmla="*/ 21 w 95"/>
                <a:gd name="T23" fmla="*/ 20 h 53"/>
                <a:gd name="T24" fmla="*/ 31 w 95"/>
                <a:gd name="T25" fmla="*/ 27 h 53"/>
                <a:gd name="T26" fmla="*/ 44 w 95"/>
                <a:gd name="T27" fmla="*/ 35 h 53"/>
                <a:gd name="T28" fmla="*/ 60 w 95"/>
                <a:gd name="T29" fmla="*/ 43 h 53"/>
                <a:gd name="T30" fmla="*/ 75 w 95"/>
                <a:gd name="T31" fmla="*/ 48 h 53"/>
                <a:gd name="T32" fmla="*/ 94 w 95"/>
                <a:gd name="T33" fmla="*/ 52 h 53"/>
                <a:gd name="T34" fmla="*/ 94 w 95"/>
                <a:gd name="T35" fmla="*/ 41 h 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5"/>
                <a:gd name="T55" fmla="*/ 0 h 53"/>
                <a:gd name="T56" fmla="*/ 95 w 95"/>
                <a:gd name="T57" fmla="*/ 53 h 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5" h="53">
                  <a:moveTo>
                    <a:pt x="94" y="41"/>
                  </a:moveTo>
                  <a:lnTo>
                    <a:pt x="79" y="37"/>
                  </a:lnTo>
                  <a:lnTo>
                    <a:pt x="64" y="33"/>
                  </a:lnTo>
                  <a:lnTo>
                    <a:pt x="50" y="25"/>
                  </a:lnTo>
                  <a:lnTo>
                    <a:pt x="39" y="18"/>
                  </a:lnTo>
                  <a:lnTo>
                    <a:pt x="27" y="10"/>
                  </a:lnTo>
                  <a:lnTo>
                    <a:pt x="18" y="4"/>
                  </a:lnTo>
                  <a:lnTo>
                    <a:pt x="10" y="0"/>
                  </a:lnTo>
                  <a:lnTo>
                    <a:pt x="0" y="2"/>
                  </a:lnTo>
                  <a:lnTo>
                    <a:pt x="8" y="12"/>
                  </a:lnTo>
                  <a:lnTo>
                    <a:pt x="12" y="14"/>
                  </a:lnTo>
                  <a:lnTo>
                    <a:pt x="21" y="20"/>
                  </a:lnTo>
                  <a:lnTo>
                    <a:pt x="31" y="27"/>
                  </a:lnTo>
                  <a:lnTo>
                    <a:pt x="44" y="35"/>
                  </a:lnTo>
                  <a:lnTo>
                    <a:pt x="60" y="43"/>
                  </a:lnTo>
                  <a:lnTo>
                    <a:pt x="75" y="48"/>
                  </a:lnTo>
                  <a:lnTo>
                    <a:pt x="94" y="52"/>
                  </a:lnTo>
                  <a:lnTo>
                    <a:pt x="94" y="41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Freeform 78"/>
            <p:cNvSpPr>
              <a:spLocks/>
            </p:cNvSpPr>
            <p:nvPr/>
          </p:nvSpPr>
          <p:spPr bwMode="auto">
            <a:xfrm>
              <a:off x="1798" y="4165"/>
              <a:ext cx="107" cy="54"/>
            </a:xfrm>
            <a:custGeom>
              <a:avLst/>
              <a:gdLst>
                <a:gd name="T0" fmla="*/ 106 w 107"/>
                <a:gd name="T1" fmla="*/ 0 h 54"/>
                <a:gd name="T2" fmla="*/ 98 w 107"/>
                <a:gd name="T3" fmla="*/ 3 h 54"/>
                <a:gd name="T4" fmla="*/ 88 w 107"/>
                <a:gd name="T5" fmla="*/ 7 h 54"/>
                <a:gd name="T6" fmla="*/ 77 w 107"/>
                <a:gd name="T7" fmla="*/ 15 h 54"/>
                <a:gd name="T8" fmla="*/ 63 w 107"/>
                <a:gd name="T9" fmla="*/ 23 h 54"/>
                <a:gd name="T10" fmla="*/ 48 w 107"/>
                <a:gd name="T11" fmla="*/ 28 h 54"/>
                <a:gd name="T12" fmla="*/ 31 w 107"/>
                <a:gd name="T13" fmla="*/ 36 h 54"/>
                <a:gd name="T14" fmla="*/ 16 w 107"/>
                <a:gd name="T15" fmla="*/ 40 h 54"/>
                <a:gd name="T16" fmla="*/ 0 w 107"/>
                <a:gd name="T17" fmla="*/ 42 h 54"/>
                <a:gd name="T18" fmla="*/ 0 w 107"/>
                <a:gd name="T19" fmla="*/ 53 h 54"/>
                <a:gd name="T20" fmla="*/ 17 w 107"/>
                <a:gd name="T21" fmla="*/ 51 h 54"/>
                <a:gd name="T22" fmla="*/ 35 w 107"/>
                <a:gd name="T23" fmla="*/ 47 h 54"/>
                <a:gd name="T24" fmla="*/ 52 w 107"/>
                <a:gd name="T25" fmla="*/ 40 h 54"/>
                <a:gd name="T26" fmla="*/ 69 w 107"/>
                <a:gd name="T27" fmla="*/ 32 h 54"/>
                <a:gd name="T28" fmla="*/ 83 w 107"/>
                <a:gd name="T29" fmla="*/ 24 h 54"/>
                <a:gd name="T30" fmla="*/ 96 w 107"/>
                <a:gd name="T31" fmla="*/ 17 h 54"/>
                <a:gd name="T32" fmla="*/ 104 w 107"/>
                <a:gd name="T33" fmla="*/ 13 h 54"/>
                <a:gd name="T34" fmla="*/ 104 w 107"/>
                <a:gd name="T35" fmla="*/ 11 h 54"/>
                <a:gd name="T36" fmla="*/ 106 w 107"/>
                <a:gd name="T37" fmla="*/ 0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7"/>
                <a:gd name="T58" fmla="*/ 0 h 54"/>
                <a:gd name="T59" fmla="*/ 107 w 107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7" h="54">
                  <a:moveTo>
                    <a:pt x="106" y="0"/>
                  </a:moveTo>
                  <a:lnTo>
                    <a:pt x="98" y="3"/>
                  </a:lnTo>
                  <a:lnTo>
                    <a:pt x="88" y="7"/>
                  </a:lnTo>
                  <a:lnTo>
                    <a:pt x="77" y="15"/>
                  </a:lnTo>
                  <a:lnTo>
                    <a:pt x="63" y="23"/>
                  </a:lnTo>
                  <a:lnTo>
                    <a:pt x="48" y="28"/>
                  </a:lnTo>
                  <a:lnTo>
                    <a:pt x="31" y="36"/>
                  </a:lnTo>
                  <a:lnTo>
                    <a:pt x="16" y="40"/>
                  </a:lnTo>
                  <a:lnTo>
                    <a:pt x="0" y="42"/>
                  </a:lnTo>
                  <a:lnTo>
                    <a:pt x="0" y="53"/>
                  </a:lnTo>
                  <a:lnTo>
                    <a:pt x="17" y="51"/>
                  </a:lnTo>
                  <a:lnTo>
                    <a:pt x="35" y="47"/>
                  </a:lnTo>
                  <a:lnTo>
                    <a:pt x="52" y="40"/>
                  </a:lnTo>
                  <a:lnTo>
                    <a:pt x="69" y="32"/>
                  </a:lnTo>
                  <a:lnTo>
                    <a:pt x="83" y="24"/>
                  </a:lnTo>
                  <a:lnTo>
                    <a:pt x="96" y="17"/>
                  </a:lnTo>
                  <a:lnTo>
                    <a:pt x="104" y="13"/>
                  </a:lnTo>
                  <a:lnTo>
                    <a:pt x="104" y="11"/>
                  </a:lnTo>
                  <a:lnTo>
                    <a:pt x="106" y="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Freeform 79"/>
            <p:cNvSpPr>
              <a:spLocks/>
            </p:cNvSpPr>
            <p:nvPr/>
          </p:nvSpPr>
          <p:spPr bwMode="auto">
            <a:xfrm>
              <a:off x="1902" y="4165"/>
              <a:ext cx="102" cy="60"/>
            </a:xfrm>
            <a:custGeom>
              <a:avLst/>
              <a:gdLst>
                <a:gd name="T0" fmla="*/ 101 w 102"/>
                <a:gd name="T1" fmla="*/ 47 h 60"/>
                <a:gd name="T2" fmla="*/ 99 w 102"/>
                <a:gd name="T3" fmla="*/ 47 h 60"/>
                <a:gd name="T4" fmla="*/ 86 w 102"/>
                <a:gd name="T5" fmla="*/ 46 h 60"/>
                <a:gd name="T6" fmla="*/ 72 w 102"/>
                <a:gd name="T7" fmla="*/ 40 h 60"/>
                <a:gd name="T8" fmla="*/ 59 w 102"/>
                <a:gd name="T9" fmla="*/ 34 h 60"/>
                <a:gd name="T10" fmla="*/ 48 w 102"/>
                <a:gd name="T11" fmla="*/ 26 h 60"/>
                <a:gd name="T12" fmla="*/ 38 w 102"/>
                <a:gd name="T13" fmla="*/ 17 h 60"/>
                <a:gd name="T14" fmla="*/ 26 w 102"/>
                <a:gd name="T15" fmla="*/ 9 h 60"/>
                <a:gd name="T16" fmla="*/ 13 w 102"/>
                <a:gd name="T17" fmla="*/ 3 h 60"/>
                <a:gd name="T18" fmla="*/ 2 w 102"/>
                <a:gd name="T19" fmla="*/ 0 h 60"/>
                <a:gd name="T20" fmla="*/ 0 w 102"/>
                <a:gd name="T21" fmla="*/ 11 h 60"/>
                <a:gd name="T22" fmla="*/ 9 w 102"/>
                <a:gd name="T23" fmla="*/ 15 h 60"/>
                <a:gd name="T24" fmla="*/ 19 w 102"/>
                <a:gd name="T25" fmla="*/ 19 h 60"/>
                <a:gd name="T26" fmla="*/ 30 w 102"/>
                <a:gd name="T27" fmla="*/ 26 h 60"/>
                <a:gd name="T28" fmla="*/ 42 w 102"/>
                <a:gd name="T29" fmla="*/ 36 h 60"/>
                <a:gd name="T30" fmla="*/ 53 w 102"/>
                <a:gd name="T31" fmla="*/ 44 h 60"/>
                <a:gd name="T32" fmla="*/ 67 w 102"/>
                <a:gd name="T33" fmla="*/ 51 h 60"/>
                <a:gd name="T34" fmla="*/ 82 w 102"/>
                <a:gd name="T35" fmla="*/ 57 h 60"/>
                <a:gd name="T36" fmla="*/ 99 w 102"/>
                <a:gd name="T37" fmla="*/ 59 h 60"/>
                <a:gd name="T38" fmla="*/ 101 w 102"/>
                <a:gd name="T39" fmla="*/ 47 h 6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2"/>
                <a:gd name="T61" fmla="*/ 0 h 60"/>
                <a:gd name="T62" fmla="*/ 102 w 102"/>
                <a:gd name="T63" fmla="*/ 60 h 6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2" h="60">
                  <a:moveTo>
                    <a:pt x="101" y="47"/>
                  </a:moveTo>
                  <a:lnTo>
                    <a:pt x="99" y="47"/>
                  </a:lnTo>
                  <a:lnTo>
                    <a:pt x="86" y="46"/>
                  </a:lnTo>
                  <a:lnTo>
                    <a:pt x="72" y="40"/>
                  </a:lnTo>
                  <a:lnTo>
                    <a:pt x="59" y="34"/>
                  </a:lnTo>
                  <a:lnTo>
                    <a:pt x="48" y="26"/>
                  </a:lnTo>
                  <a:lnTo>
                    <a:pt x="38" y="17"/>
                  </a:lnTo>
                  <a:lnTo>
                    <a:pt x="26" y="9"/>
                  </a:lnTo>
                  <a:lnTo>
                    <a:pt x="13" y="3"/>
                  </a:lnTo>
                  <a:lnTo>
                    <a:pt x="2" y="0"/>
                  </a:lnTo>
                  <a:lnTo>
                    <a:pt x="0" y="11"/>
                  </a:lnTo>
                  <a:lnTo>
                    <a:pt x="9" y="15"/>
                  </a:lnTo>
                  <a:lnTo>
                    <a:pt x="19" y="19"/>
                  </a:lnTo>
                  <a:lnTo>
                    <a:pt x="30" y="26"/>
                  </a:lnTo>
                  <a:lnTo>
                    <a:pt x="42" y="36"/>
                  </a:lnTo>
                  <a:lnTo>
                    <a:pt x="53" y="44"/>
                  </a:lnTo>
                  <a:lnTo>
                    <a:pt x="67" y="51"/>
                  </a:lnTo>
                  <a:lnTo>
                    <a:pt x="82" y="57"/>
                  </a:lnTo>
                  <a:lnTo>
                    <a:pt x="99" y="59"/>
                  </a:lnTo>
                  <a:lnTo>
                    <a:pt x="101" y="47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Freeform 80"/>
            <p:cNvSpPr>
              <a:spLocks/>
            </p:cNvSpPr>
            <p:nvPr/>
          </p:nvSpPr>
          <p:spPr bwMode="auto">
            <a:xfrm>
              <a:off x="2001" y="4151"/>
              <a:ext cx="122" cy="74"/>
            </a:xfrm>
            <a:custGeom>
              <a:avLst/>
              <a:gdLst>
                <a:gd name="T0" fmla="*/ 117 w 122"/>
                <a:gd name="T1" fmla="*/ 0 h 74"/>
                <a:gd name="T2" fmla="*/ 113 w 122"/>
                <a:gd name="T3" fmla="*/ 2 h 74"/>
                <a:gd name="T4" fmla="*/ 108 w 122"/>
                <a:gd name="T5" fmla="*/ 10 h 74"/>
                <a:gd name="T6" fmla="*/ 102 w 122"/>
                <a:gd name="T7" fmla="*/ 17 h 74"/>
                <a:gd name="T8" fmla="*/ 96 w 122"/>
                <a:gd name="T9" fmla="*/ 27 h 74"/>
                <a:gd name="T10" fmla="*/ 85 w 122"/>
                <a:gd name="T11" fmla="*/ 37 h 74"/>
                <a:gd name="T12" fmla="*/ 71 w 122"/>
                <a:gd name="T13" fmla="*/ 46 h 74"/>
                <a:gd name="T14" fmla="*/ 54 w 122"/>
                <a:gd name="T15" fmla="*/ 54 h 74"/>
                <a:gd name="T16" fmla="*/ 42 w 122"/>
                <a:gd name="T17" fmla="*/ 58 h 74"/>
                <a:gd name="T18" fmla="*/ 31 w 122"/>
                <a:gd name="T19" fmla="*/ 60 h 74"/>
                <a:gd name="T20" fmla="*/ 18 w 122"/>
                <a:gd name="T21" fmla="*/ 60 h 74"/>
                <a:gd name="T22" fmla="*/ 2 w 122"/>
                <a:gd name="T23" fmla="*/ 61 h 74"/>
                <a:gd name="T24" fmla="*/ 0 w 122"/>
                <a:gd name="T25" fmla="*/ 73 h 74"/>
                <a:gd name="T26" fmla="*/ 18 w 122"/>
                <a:gd name="T27" fmla="*/ 73 h 74"/>
                <a:gd name="T28" fmla="*/ 33 w 122"/>
                <a:gd name="T29" fmla="*/ 71 h 74"/>
                <a:gd name="T30" fmla="*/ 46 w 122"/>
                <a:gd name="T31" fmla="*/ 69 h 74"/>
                <a:gd name="T32" fmla="*/ 58 w 122"/>
                <a:gd name="T33" fmla="*/ 65 h 74"/>
                <a:gd name="T34" fmla="*/ 77 w 122"/>
                <a:gd name="T35" fmla="*/ 56 h 74"/>
                <a:gd name="T36" fmla="*/ 92 w 122"/>
                <a:gd name="T37" fmla="*/ 46 h 74"/>
                <a:gd name="T38" fmla="*/ 104 w 122"/>
                <a:gd name="T39" fmla="*/ 35 h 74"/>
                <a:gd name="T40" fmla="*/ 111 w 122"/>
                <a:gd name="T41" fmla="*/ 25 h 74"/>
                <a:gd name="T42" fmla="*/ 117 w 122"/>
                <a:gd name="T43" fmla="*/ 15 h 74"/>
                <a:gd name="T44" fmla="*/ 121 w 122"/>
                <a:gd name="T45" fmla="*/ 12 h 74"/>
                <a:gd name="T46" fmla="*/ 117 w 122"/>
                <a:gd name="T47" fmla="*/ 14 h 74"/>
                <a:gd name="T48" fmla="*/ 117 w 122"/>
                <a:gd name="T49" fmla="*/ 0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"/>
                <a:gd name="T76" fmla="*/ 0 h 74"/>
                <a:gd name="T77" fmla="*/ 122 w 122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" h="74">
                  <a:moveTo>
                    <a:pt x="117" y="0"/>
                  </a:moveTo>
                  <a:lnTo>
                    <a:pt x="113" y="2"/>
                  </a:lnTo>
                  <a:lnTo>
                    <a:pt x="108" y="10"/>
                  </a:lnTo>
                  <a:lnTo>
                    <a:pt x="102" y="17"/>
                  </a:lnTo>
                  <a:lnTo>
                    <a:pt x="96" y="27"/>
                  </a:lnTo>
                  <a:lnTo>
                    <a:pt x="85" y="37"/>
                  </a:lnTo>
                  <a:lnTo>
                    <a:pt x="71" y="46"/>
                  </a:lnTo>
                  <a:lnTo>
                    <a:pt x="54" y="54"/>
                  </a:lnTo>
                  <a:lnTo>
                    <a:pt x="42" y="58"/>
                  </a:lnTo>
                  <a:lnTo>
                    <a:pt x="31" y="60"/>
                  </a:lnTo>
                  <a:lnTo>
                    <a:pt x="18" y="60"/>
                  </a:lnTo>
                  <a:lnTo>
                    <a:pt x="2" y="61"/>
                  </a:lnTo>
                  <a:lnTo>
                    <a:pt x="0" y="73"/>
                  </a:lnTo>
                  <a:lnTo>
                    <a:pt x="18" y="73"/>
                  </a:lnTo>
                  <a:lnTo>
                    <a:pt x="33" y="71"/>
                  </a:lnTo>
                  <a:lnTo>
                    <a:pt x="46" y="69"/>
                  </a:lnTo>
                  <a:lnTo>
                    <a:pt x="58" y="65"/>
                  </a:lnTo>
                  <a:lnTo>
                    <a:pt x="77" y="56"/>
                  </a:lnTo>
                  <a:lnTo>
                    <a:pt x="92" y="46"/>
                  </a:lnTo>
                  <a:lnTo>
                    <a:pt x="104" y="35"/>
                  </a:lnTo>
                  <a:lnTo>
                    <a:pt x="111" y="25"/>
                  </a:lnTo>
                  <a:lnTo>
                    <a:pt x="117" y="15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7" y="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8" name="Freeform 81"/>
            <p:cNvSpPr>
              <a:spLocks/>
            </p:cNvSpPr>
            <p:nvPr/>
          </p:nvSpPr>
          <p:spPr bwMode="auto">
            <a:xfrm>
              <a:off x="2118" y="4151"/>
              <a:ext cx="95" cy="72"/>
            </a:xfrm>
            <a:custGeom>
              <a:avLst/>
              <a:gdLst>
                <a:gd name="T0" fmla="*/ 94 w 95"/>
                <a:gd name="T1" fmla="*/ 60 h 72"/>
                <a:gd name="T2" fmla="*/ 83 w 95"/>
                <a:gd name="T3" fmla="*/ 58 h 72"/>
                <a:gd name="T4" fmla="*/ 73 w 95"/>
                <a:gd name="T5" fmla="*/ 56 h 72"/>
                <a:gd name="T6" fmla="*/ 65 w 95"/>
                <a:gd name="T7" fmla="*/ 52 h 72"/>
                <a:gd name="T8" fmla="*/ 58 w 95"/>
                <a:gd name="T9" fmla="*/ 50 h 72"/>
                <a:gd name="T10" fmla="*/ 46 w 95"/>
                <a:gd name="T11" fmla="*/ 40 h 72"/>
                <a:gd name="T12" fmla="*/ 37 w 95"/>
                <a:gd name="T13" fmla="*/ 31 h 72"/>
                <a:gd name="T14" fmla="*/ 29 w 95"/>
                <a:gd name="T15" fmla="*/ 19 h 72"/>
                <a:gd name="T16" fmla="*/ 21 w 95"/>
                <a:gd name="T17" fmla="*/ 12 h 72"/>
                <a:gd name="T18" fmla="*/ 17 w 95"/>
                <a:gd name="T19" fmla="*/ 6 h 72"/>
                <a:gd name="T20" fmla="*/ 12 w 95"/>
                <a:gd name="T21" fmla="*/ 4 h 72"/>
                <a:gd name="T22" fmla="*/ 6 w 95"/>
                <a:gd name="T23" fmla="*/ 2 h 72"/>
                <a:gd name="T24" fmla="*/ 0 w 95"/>
                <a:gd name="T25" fmla="*/ 0 h 72"/>
                <a:gd name="T26" fmla="*/ 0 w 95"/>
                <a:gd name="T27" fmla="*/ 14 h 72"/>
                <a:gd name="T28" fmla="*/ 4 w 95"/>
                <a:gd name="T29" fmla="*/ 14 h 72"/>
                <a:gd name="T30" fmla="*/ 8 w 95"/>
                <a:gd name="T31" fmla="*/ 14 h 72"/>
                <a:gd name="T32" fmla="*/ 10 w 95"/>
                <a:gd name="T33" fmla="*/ 15 h 72"/>
                <a:gd name="T34" fmla="*/ 14 w 95"/>
                <a:gd name="T35" fmla="*/ 19 h 72"/>
                <a:gd name="T36" fmla="*/ 19 w 95"/>
                <a:gd name="T37" fmla="*/ 27 h 72"/>
                <a:gd name="T38" fmla="*/ 27 w 95"/>
                <a:gd name="T39" fmla="*/ 38 h 72"/>
                <a:gd name="T40" fmla="*/ 39 w 95"/>
                <a:gd name="T41" fmla="*/ 50 h 72"/>
                <a:gd name="T42" fmla="*/ 52 w 95"/>
                <a:gd name="T43" fmla="*/ 60 h 72"/>
                <a:gd name="T44" fmla="*/ 60 w 95"/>
                <a:gd name="T45" fmla="*/ 63 h 72"/>
                <a:gd name="T46" fmla="*/ 71 w 95"/>
                <a:gd name="T47" fmla="*/ 67 h 72"/>
                <a:gd name="T48" fmla="*/ 81 w 95"/>
                <a:gd name="T49" fmla="*/ 69 h 72"/>
                <a:gd name="T50" fmla="*/ 94 w 95"/>
                <a:gd name="T51" fmla="*/ 71 h 72"/>
                <a:gd name="T52" fmla="*/ 94 w 95"/>
                <a:gd name="T53" fmla="*/ 60 h 7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5"/>
                <a:gd name="T82" fmla="*/ 0 h 72"/>
                <a:gd name="T83" fmla="*/ 95 w 95"/>
                <a:gd name="T84" fmla="*/ 72 h 7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5" h="72">
                  <a:moveTo>
                    <a:pt x="94" y="60"/>
                  </a:moveTo>
                  <a:lnTo>
                    <a:pt x="83" y="58"/>
                  </a:lnTo>
                  <a:lnTo>
                    <a:pt x="73" y="56"/>
                  </a:lnTo>
                  <a:lnTo>
                    <a:pt x="65" y="52"/>
                  </a:lnTo>
                  <a:lnTo>
                    <a:pt x="58" y="50"/>
                  </a:lnTo>
                  <a:lnTo>
                    <a:pt x="46" y="40"/>
                  </a:lnTo>
                  <a:lnTo>
                    <a:pt x="37" y="31"/>
                  </a:lnTo>
                  <a:lnTo>
                    <a:pt x="29" y="19"/>
                  </a:lnTo>
                  <a:lnTo>
                    <a:pt x="21" y="12"/>
                  </a:lnTo>
                  <a:lnTo>
                    <a:pt x="17" y="6"/>
                  </a:lnTo>
                  <a:lnTo>
                    <a:pt x="12" y="4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8" y="14"/>
                  </a:lnTo>
                  <a:lnTo>
                    <a:pt x="10" y="15"/>
                  </a:lnTo>
                  <a:lnTo>
                    <a:pt x="14" y="19"/>
                  </a:lnTo>
                  <a:lnTo>
                    <a:pt x="19" y="27"/>
                  </a:lnTo>
                  <a:lnTo>
                    <a:pt x="27" y="38"/>
                  </a:lnTo>
                  <a:lnTo>
                    <a:pt x="39" y="50"/>
                  </a:lnTo>
                  <a:lnTo>
                    <a:pt x="52" y="60"/>
                  </a:lnTo>
                  <a:lnTo>
                    <a:pt x="60" y="63"/>
                  </a:lnTo>
                  <a:lnTo>
                    <a:pt x="71" y="67"/>
                  </a:lnTo>
                  <a:lnTo>
                    <a:pt x="81" y="69"/>
                  </a:lnTo>
                  <a:lnTo>
                    <a:pt x="94" y="71"/>
                  </a:lnTo>
                  <a:lnTo>
                    <a:pt x="94" y="6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9" name="Freeform 82"/>
            <p:cNvSpPr>
              <a:spLocks/>
            </p:cNvSpPr>
            <p:nvPr/>
          </p:nvSpPr>
          <p:spPr bwMode="auto">
            <a:xfrm>
              <a:off x="2212" y="4165"/>
              <a:ext cx="95" cy="58"/>
            </a:xfrm>
            <a:custGeom>
              <a:avLst/>
              <a:gdLst>
                <a:gd name="T0" fmla="*/ 94 w 95"/>
                <a:gd name="T1" fmla="*/ 5 h 58"/>
                <a:gd name="T2" fmla="*/ 86 w 95"/>
                <a:gd name="T3" fmla="*/ 1 h 58"/>
                <a:gd name="T4" fmla="*/ 81 w 95"/>
                <a:gd name="T5" fmla="*/ 0 h 58"/>
                <a:gd name="T6" fmla="*/ 73 w 95"/>
                <a:gd name="T7" fmla="*/ 1 h 58"/>
                <a:gd name="T8" fmla="*/ 67 w 95"/>
                <a:gd name="T9" fmla="*/ 3 h 58"/>
                <a:gd name="T10" fmla="*/ 59 w 95"/>
                <a:gd name="T11" fmla="*/ 11 h 58"/>
                <a:gd name="T12" fmla="*/ 52 w 95"/>
                <a:gd name="T13" fmla="*/ 21 h 58"/>
                <a:gd name="T14" fmla="*/ 44 w 95"/>
                <a:gd name="T15" fmla="*/ 30 h 58"/>
                <a:gd name="T16" fmla="*/ 33 w 95"/>
                <a:gd name="T17" fmla="*/ 38 h 58"/>
                <a:gd name="T18" fmla="*/ 27 w 95"/>
                <a:gd name="T19" fmla="*/ 42 h 58"/>
                <a:gd name="T20" fmla="*/ 19 w 95"/>
                <a:gd name="T21" fmla="*/ 44 h 58"/>
                <a:gd name="T22" fmla="*/ 12 w 95"/>
                <a:gd name="T23" fmla="*/ 46 h 58"/>
                <a:gd name="T24" fmla="*/ 0 w 95"/>
                <a:gd name="T25" fmla="*/ 46 h 58"/>
                <a:gd name="T26" fmla="*/ 0 w 95"/>
                <a:gd name="T27" fmla="*/ 57 h 58"/>
                <a:gd name="T28" fmla="*/ 12 w 95"/>
                <a:gd name="T29" fmla="*/ 57 h 58"/>
                <a:gd name="T30" fmla="*/ 23 w 95"/>
                <a:gd name="T31" fmla="*/ 55 h 58"/>
                <a:gd name="T32" fmla="*/ 31 w 95"/>
                <a:gd name="T33" fmla="*/ 51 h 58"/>
                <a:gd name="T34" fmla="*/ 40 w 95"/>
                <a:gd name="T35" fmla="*/ 47 h 58"/>
                <a:gd name="T36" fmla="*/ 52 w 95"/>
                <a:gd name="T37" fmla="*/ 38 h 58"/>
                <a:gd name="T38" fmla="*/ 61 w 95"/>
                <a:gd name="T39" fmla="*/ 28 h 58"/>
                <a:gd name="T40" fmla="*/ 67 w 95"/>
                <a:gd name="T41" fmla="*/ 19 h 58"/>
                <a:gd name="T42" fmla="*/ 75 w 95"/>
                <a:gd name="T43" fmla="*/ 13 h 58"/>
                <a:gd name="T44" fmla="*/ 77 w 95"/>
                <a:gd name="T45" fmla="*/ 13 h 58"/>
                <a:gd name="T46" fmla="*/ 79 w 95"/>
                <a:gd name="T47" fmla="*/ 13 h 58"/>
                <a:gd name="T48" fmla="*/ 82 w 95"/>
                <a:gd name="T49" fmla="*/ 13 h 58"/>
                <a:gd name="T50" fmla="*/ 88 w 95"/>
                <a:gd name="T51" fmla="*/ 15 h 58"/>
                <a:gd name="T52" fmla="*/ 94 w 95"/>
                <a:gd name="T53" fmla="*/ 5 h 5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5"/>
                <a:gd name="T82" fmla="*/ 0 h 58"/>
                <a:gd name="T83" fmla="*/ 95 w 95"/>
                <a:gd name="T84" fmla="*/ 58 h 5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5" h="58">
                  <a:moveTo>
                    <a:pt x="94" y="5"/>
                  </a:moveTo>
                  <a:lnTo>
                    <a:pt x="86" y="1"/>
                  </a:lnTo>
                  <a:lnTo>
                    <a:pt x="81" y="0"/>
                  </a:lnTo>
                  <a:lnTo>
                    <a:pt x="73" y="1"/>
                  </a:lnTo>
                  <a:lnTo>
                    <a:pt x="67" y="3"/>
                  </a:lnTo>
                  <a:lnTo>
                    <a:pt x="59" y="11"/>
                  </a:lnTo>
                  <a:lnTo>
                    <a:pt x="52" y="21"/>
                  </a:lnTo>
                  <a:lnTo>
                    <a:pt x="44" y="30"/>
                  </a:lnTo>
                  <a:lnTo>
                    <a:pt x="33" y="38"/>
                  </a:lnTo>
                  <a:lnTo>
                    <a:pt x="27" y="42"/>
                  </a:lnTo>
                  <a:lnTo>
                    <a:pt x="19" y="44"/>
                  </a:lnTo>
                  <a:lnTo>
                    <a:pt x="12" y="46"/>
                  </a:lnTo>
                  <a:lnTo>
                    <a:pt x="0" y="46"/>
                  </a:lnTo>
                  <a:lnTo>
                    <a:pt x="0" y="57"/>
                  </a:lnTo>
                  <a:lnTo>
                    <a:pt x="12" y="57"/>
                  </a:lnTo>
                  <a:lnTo>
                    <a:pt x="23" y="55"/>
                  </a:lnTo>
                  <a:lnTo>
                    <a:pt x="31" y="51"/>
                  </a:lnTo>
                  <a:lnTo>
                    <a:pt x="40" y="47"/>
                  </a:lnTo>
                  <a:lnTo>
                    <a:pt x="52" y="38"/>
                  </a:lnTo>
                  <a:lnTo>
                    <a:pt x="61" y="28"/>
                  </a:lnTo>
                  <a:lnTo>
                    <a:pt x="67" y="19"/>
                  </a:lnTo>
                  <a:lnTo>
                    <a:pt x="75" y="13"/>
                  </a:lnTo>
                  <a:lnTo>
                    <a:pt x="77" y="13"/>
                  </a:lnTo>
                  <a:lnTo>
                    <a:pt x="79" y="13"/>
                  </a:lnTo>
                  <a:lnTo>
                    <a:pt x="82" y="13"/>
                  </a:lnTo>
                  <a:lnTo>
                    <a:pt x="88" y="15"/>
                  </a:lnTo>
                  <a:lnTo>
                    <a:pt x="94" y="5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0" name="Freeform 83"/>
            <p:cNvSpPr>
              <a:spLocks/>
            </p:cNvSpPr>
            <p:nvPr/>
          </p:nvSpPr>
          <p:spPr bwMode="auto">
            <a:xfrm>
              <a:off x="2300" y="4170"/>
              <a:ext cx="82" cy="63"/>
            </a:xfrm>
            <a:custGeom>
              <a:avLst/>
              <a:gdLst>
                <a:gd name="T0" fmla="*/ 77 w 82"/>
                <a:gd name="T1" fmla="*/ 58 h 63"/>
                <a:gd name="T2" fmla="*/ 81 w 82"/>
                <a:gd name="T3" fmla="*/ 52 h 63"/>
                <a:gd name="T4" fmla="*/ 6 w 82"/>
                <a:gd name="T5" fmla="*/ 0 h 63"/>
                <a:gd name="T6" fmla="*/ 0 w 82"/>
                <a:gd name="T7" fmla="*/ 10 h 63"/>
                <a:gd name="T8" fmla="*/ 73 w 82"/>
                <a:gd name="T9" fmla="*/ 62 h 63"/>
                <a:gd name="T10" fmla="*/ 77 w 82"/>
                <a:gd name="T11" fmla="*/ 58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63"/>
                <a:gd name="T20" fmla="*/ 82 w 82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63">
                  <a:moveTo>
                    <a:pt x="77" y="58"/>
                  </a:moveTo>
                  <a:lnTo>
                    <a:pt x="81" y="52"/>
                  </a:lnTo>
                  <a:lnTo>
                    <a:pt x="6" y="0"/>
                  </a:lnTo>
                  <a:lnTo>
                    <a:pt x="0" y="10"/>
                  </a:lnTo>
                  <a:lnTo>
                    <a:pt x="73" y="62"/>
                  </a:lnTo>
                  <a:lnTo>
                    <a:pt x="77" y="58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Freeform 84"/>
            <p:cNvSpPr>
              <a:spLocks/>
            </p:cNvSpPr>
            <p:nvPr/>
          </p:nvSpPr>
          <p:spPr bwMode="auto">
            <a:xfrm>
              <a:off x="2973" y="4163"/>
              <a:ext cx="135" cy="72"/>
            </a:xfrm>
            <a:custGeom>
              <a:avLst/>
              <a:gdLst>
                <a:gd name="T0" fmla="*/ 124 w 135"/>
                <a:gd name="T1" fmla="*/ 2 h 72"/>
                <a:gd name="T2" fmla="*/ 128 w 135"/>
                <a:gd name="T3" fmla="*/ 0 h 72"/>
                <a:gd name="T4" fmla="*/ 109 w 135"/>
                <a:gd name="T5" fmla="*/ 5 h 72"/>
                <a:gd name="T6" fmla="*/ 94 w 135"/>
                <a:gd name="T7" fmla="*/ 15 h 72"/>
                <a:gd name="T8" fmla="*/ 78 w 135"/>
                <a:gd name="T9" fmla="*/ 25 h 72"/>
                <a:gd name="T10" fmla="*/ 63 w 135"/>
                <a:gd name="T11" fmla="*/ 34 h 72"/>
                <a:gd name="T12" fmla="*/ 48 w 135"/>
                <a:gd name="T13" fmla="*/ 42 h 72"/>
                <a:gd name="T14" fmla="*/ 32 w 135"/>
                <a:gd name="T15" fmla="*/ 49 h 72"/>
                <a:gd name="T16" fmla="*/ 17 w 135"/>
                <a:gd name="T17" fmla="*/ 55 h 72"/>
                <a:gd name="T18" fmla="*/ 0 w 135"/>
                <a:gd name="T19" fmla="*/ 59 h 72"/>
                <a:gd name="T20" fmla="*/ 0 w 135"/>
                <a:gd name="T21" fmla="*/ 71 h 72"/>
                <a:gd name="T22" fmla="*/ 19 w 135"/>
                <a:gd name="T23" fmla="*/ 67 h 72"/>
                <a:gd name="T24" fmla="*/ 36 w 135"/>
                <a:gd name="T25" fmla="*/ 61 h 72"/>
                <a:gd name="T26" fmla="*/ 53 w 135"/>
                <a:gd name="T27" fmla="*/ 53 h 72"/>
                <a:gd name="T28" fmla="*/ 69 w 135"/>
                <a:gd name="T29" fmla="*/ 44 h 72"/>
                <a:gd name="T30" fmla="*/ 84 w 135"/>
                <a:gd name="T31" fmla="*/ 34 h 72"/>
                <a:gd name="T32" fmla="*/ 99 w 135"/>
                <a:gd name="T33" fmla="*/ 25 h 72"/>
                <a:gd name="T34" fmla="*/ 115 w 135"/>
                <a:gd name="T35" fmla="*/ 17 h 72"/>
                <a:gd name="T36" fmla="*/ 130 w 135"/>
                <a:gd name="T37" fmla="*/ 11 h 72"/>
                <a:gd name="T38" fmla="*/ 134 w 135"/>
                <a:gd name="T39" fmla="*/ 9 h 72"/>
                <a:gd name="T40" fmla="*/ 124 w 135"/>
                <a:gd name="T41" fmla="*/ 2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5"/>
                <a:gd name="T64" fmla="*/ 0 h 72"/>
                <a:gd name="T65" fmla="*/ 135 w 135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5" h="72">
                  <a:moveTo>
                    <a:pt x="124" y="2"/>
                  </a:moveTo>
                  <a:lnTo>
                    <a:pt x="128" y="0"/>
                  </a:lnTo>
                  <a:lnTo>
                    <a:pt x="109" y="5"/>
                  </a:lnTo>
                  <a:lnTo>
                    <a:pt x="94" y="15"/>
                  </a:lnTo>
                  <a:lnTo>
                    <a:pt x="78" y="25"/>
                  </a:lnTo>
                  <a:lnTo>
                    <a:pt x="63" y="34"/>
                  </a:lnTo>
                  <a:lnTo>
                    <a:pt x="48" y="42"/>
                  </a:lnTo>
                  <a:lnTo>
                    <a:pt x="32" y="49"/>
                  </a:lnTo>
                  <a:lnTo>
                    <a:pt x="17" y="55"/>
                  </a:lnTo>
                  <a:lnTo>
                    <a:pt x="0" y="59"/>
                  </a:lnTo>
                  <a:lnTo>
                    <a:pt x="0" y="71"/>
                  </a:lnTo>
                  <a:lnTo>
                    <a:pt x="19" y="67"/>
                  </a:lnTo>
                  <a:lnTo>
                    <a:pt x="36" y="61"/>
                  </a:lnTo>
                  <a:lnTo>
                    <a:pt x="53" y="53"/>
                  </a:lnTo>
                  <a:lnTo>
                    <a:pt x="69" y="44"/>
                  </a:lnTo>
                  <a:lnTo>
                    <a:pt x="84" y="34"/>
                  </a:lnTo>
                  <a:lnTo>
                    <a:pt x="99" y="25"/>
                  </a:lnTo>
                  <a:lnTo>
                    <a:pt x="115" y="17"/>
                  </a:lnTo>
                  <a:lnTo>
                    <a:pt x="130" y="11"/>
                  </a:lnTo>
                  <a:lnTo>
                    <a:pt x="134" y="9"/>
                  </a:lnTo>
                  <a:lnTo>
                    <a:pt x="124" y="2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2" name="Freeform 85"/>
            <p:cNvSpPr>
              <a:spLocks/>
            </p:cNvSpPr>
            <p:nvPr/>
          </p:nvSpPr>
          <p:spPr bwMode="auto">
            <a:xfrm>
              <a:off x="3097" y="4159"/>
              <a:ext cx="97" cy="60"/>
            </a:xfrm>
            <a:custGeom>
              <a:avLst/>
              <a:gdLst>
                <a:gd name="T0" fmla="*/ 96 w 97"/>
                <a:gd name="T1" fmla="*/ 48 h 60"/>
                <a:gd name="T2" fmla="*/ 88 w 97"/>
                <a:gd name="T3" fmla="*/ 44 h 60"/>
                <a:gd name="T4" fmla="*/ 79 w 97"/>
                <a:gd name="T5" fmla="*/ 38 h 60"/>
                <a:gd name="T6" fmla="*/ 65 w 97"/>
                <a:gd name="T7" fmla="*/ 29 h 60"/>
                <a:gd name="T8" fmla="*/ 52 w 97"/>
                <a:gd name="T9" fmla="*/ 17 h 60"/>
                <a:gd name="T10" fmla="*/ 39 w 97"/>
                <a:gd name="T11" fmla="*/ 9 h 60"/>
                <a:gd name="T12" fmla="*/ 25 w 97"/>
                <a:gd name="T13" fmla="*/ 2 h 60"/>
                <a:gd name="T14" fmla="*/ 19 w 97"/>
                <a:gd name="T15" fmla="*/ 0 h 60"/>
                <a:gd name="T16" fmla="*/ 12 w 97"/>
                <a:gd name="T17" fmla="*/ 0 h 60"/>
                <a:gd name="T18" fmla="*/ 6 w 97"/>
                <a:gd name="T19" fmla="*/ 2 h 60"/>
                <a:gd name="T20" fmla="*/ 0 w 97"/>
                <a:gd name="T21" fmla="*/ 6 h 60"/>
                <a:gd name="T22" fmla="*/ 10 w 97"/>
                <a:gd name="T23" fmla="*/ 13 h 60"/>
                <a:gd name="T24" fmla="*/ 12 w 97"/>
                <a:gd name="T25" fmla="*/ 11 h 60"/>
                <a:gd name="T26" fmla="*/ 14 w 97"/>
                <a:gd name="T27" fmla="*/ 11 h 60"/>
                <a:gd name="T28" fmla="*/ 16 w 97"/>
                <a:gd name="T29" fmla="*/ 11 h 60"/>
                <a:gd name="T30" fmla="*/ 21 w 97"/>
                <a:gd name="T31" fmla="*/ 13 h 60"/>
                <a:gd name="T32" fmla="*/ 33 w 97"/>
                <a:gd name="T33" fmla="*/ 19 h 60"/>
                <a:gd name="T34" fmla="*/ 44 w 97"/>
                <a:gd name="T35" fmla="*/ 29 h 60"/>
                <a:gd name="T36" fmla="*/ 58 w 97"/>
                <a:gd name="T37" fmla="*/ 38 h 60"/>
                <a:gd name="T38" fmla="*/ 71 w 97"/>
                <a:gd name="T39" fmla="*/ 48 h 60"/>
                <a:gd name="T40" fmla="*/ 83 w 97"/>
                <a:gd name="T41" fmla="*/ 55 h 60"/>
                <a:gd name="T42" fmla="*/ 94 w 97"/>
                <a:gd name="T43" fmla="*/ 59 h 60"/>
                <a:gd name="T44" fmla="*/ 96 w 97"/>
                <a:gd name="T45" fmla="*/ 48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7"/>
                <a:gd name="T70" fmla="*/ 0 h 60"/>
                <a:gd name="T71" fmla="*/ 97 w 97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7" h="60">
                  <a:moveTo>
                    <a:pt x="96" y="48"/>
                  </a:moveTo>
                  <a:lnTo>
                    <a:pt x="88" y="44"/>
                  </a:lnTo>
                  <a:lnTo>
                    <a:pt x="79" y="38"/>
                  </a:lnTo>
                  <a:lnTo>
                    <a:pt x="65" y="29"/>
                  </a:lnTo>
                  <a:lnTo>
                    <a:pt x="52" y="17"/>
                  </a:lnTo>
                  <a:lnTo>
                    <a:pt x="39" y="9"/>
                  </a:lnTo>
                  <a:lnTo>
                    <a:pt x="25" y="2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0" y="6"/>
                  </a:lnTo>
                  <a:lnTo>
                    <a:pt x="10" y="13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6" y="11"/>
                  </a:lnTo>
                  <a:lnTo>
                    <a:pt x="21" y="13"/>
                  </a:lnTo>
                  <a:lnTo>
                    <a:pt x="33" y="19"/>
                  </a:lnTo>
                  <a:lnTo>
                    <a:pt x="44" y="29"/>
                  </a:lnTo>
                  <a:lnTo>
                    <a:pt x="58" y="38"/>
                  </a:lnTo>
                  <a:lnTo>
                    <a:pt x="71" y="48"/>
                  </a:lnTo>
                  <a:lnTo>
                    <a:pt x="83" y="55"/>
                  </a:lnTo>
                  <a:lnTo>
                    <a:pt x="94" y="59"/>
                  </a:lnTo>
                  <a:lnTo>
                    <a:pt x="96" y="48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3" name="Freeform 86"/>
            <p:cNvSpPr>
              <a:spLocks/>
            </p:cNvSpPr>
            <p:nvPr/>
          </p:nvSpPr>
          <p:spPr bwMode="auto">
            <a:xfrm>
              <a:off x="3191" y="4168"/>
              <a:ext cx="97" cy="51"/>
            </a:xfrm>
            <a:custGeom>
              <a:avLst/>
              <a:gdLst>
                <a:gd name="T0" fmla="*/ 86 w 97"/>
                <a:gd name="T1" fmla="*/ 0 h 51"/>
                <a:gd name="T2" fmla="*/ 81 w 97"/>
                <a:gd name="T3" fmla="*/ 6 h 51"/>
                <a:gd name="T4" fmla="*/ 73 w 97"/>
                <a:gd name="T5" fmla="*/ 14 h 51"/>
                <a:gd name="T6" fmla="*/ 65 w 97"/>
                <a:gd name="T7" fmla="*/ 21 h 51"/>
                <a:gd name="T8" fmla="*/ 54 w 97"/>
                <a:gd name="T9" fmla="*/ 27 h 51"/>
                <a:gd name="T10" fmla="*/ 44 w 97"/>
                <a:gd name="T11" fmla="*/ 33 h 51"/>
                <a:gd name="T12" fmla="*/ 31 w 97"/>
                <a:gd name="T13" fmla="*/ 37 h 51"/>
                <a:gd name="T14" fmla="*/ 17 w 97"/>
                <a:gd name="T15" fmla="*/ 39 h 51"/>
                <a:gd name="T16" fmla="*/ 2 w 97"/>
                <a:gd name="T17" fmla="*/ 39 h 51"/>
                <a:gd name="T18" fmla="*/ 0 w 97"/>
                <a:gd name="T19" fmla="*/ 50 h 51"/>
                <a:gd name="T20" fmla="*/ 17 w 97"/>
                <a:gd name="T21" fmla="*/ 50 h 51"/>
                <a:gd name="T22" fmla="*/ 33 w 97"/>
                <a:gd name="T23" fmla="*/ 48 h 51"/>
                <a:gd name="T24" fmla="*/ 48 w 97"/>
                <a:gd name="T25" fmla="*/ 44 h 51"/>
                <a:gd name="T26" fmla="*/ 61 w 97"/>
                <a:gd name="T27" fmla="*/ 39 h 51"/>
                <a:gd name="T28" fmla="*/ 71 w 97"/>
                <a:gd name="T29" fmla="*/ 31 h 51"/>
                <a:gd name="T30" fmla="*/ 81 w 97"/>
                <a:gd name="T31" fmla="*/ 23 h 51"/>
                <a:gd name="T32" fmla="*/ 88 w 97"/>
                <a:gd name="T33" fmla="*/ 16 h 51"/>
                <a:gd name="T34" fmla="*/ 96 w 97"/>
                <a:gd name="T35" fmla="*/ 10 h 51"/>
                <a:gd name="T36" fmla="*/ 86 w 97"/>
                <a:gd name="T37" fmla="*/ 0 h 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7"/>
                <a:gd name="T58" fmla="*/ 0 h 51"/>
                <a:gd name="T59" fmla="*/ 97 w 97"/>
                <a:gd name="T60" fmla="*/ 51 h 5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7" h="51">
                  <a:moveTo>
                    <a:pt x="86" y="0"/>
                  </a:moveTo>
                  <a:lnTo>
                    <a:pt x="81" y="6"/>
                  </a:lnTo>
                  <a:lnTo>
                    <a:pt x="73" y="14"/>
                  </a:lnTo>
                  <a:lnTo>
                    <a:pt x="65" y="21"/>
                  </a:lnTo>
                  <a:lnTo>
                    <a:pt x="54" y="27"/>
                  </a:lnTo>
                  <a:lnTo>
                    <a:pt x="44" y="33"/>
                  </a:lnTo>
                  <a:lnTo>
                    <a:pt x="31" y="37"/>
                  </a:lnTo>
                  <a:lnTo>
                    <a:pt x="17" y="39"/>
                  </a:lnTo>
                  <a:lnTo>
                    <a:pt x="2" y="39"/>
                  </a:lnTo>
                  <a:lnTo>
                    <a:pt x="0" y="50"/>
                  </a:lnTo>
                  <a:lnTo>
                    <a:pt x="17" y="50"/>
                  </a:lnTo>
                  <a:lnTo>
                    <a:pt x="33" y="48"/>
                  </a:lnTo>
                  <a:lnTo>
                    <a:pt x="48" y="44"/>
                  </a:lnTo>
                  <a:lnTo>
                    <a:pt x="61" y="39"/>
                  </a:lnTo>
                  <a:lnTo>
                    <a:pt x="71" y="31"/>
                  </a:lnTo>
                  <a:lnTo>
                    <a:pt x="81" y="23"/>
                  </a:lnTo>
                  <a:lnTo>
                    <a:pt x="88" y="16"/>
                  </a:lnTo>
                  <a:lnTo>
                    <a:pt x="96" y="10"/>
                  </a:lnTo>
                  <a:lnTo>
                    <a:pt x="86" y="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4" name="Freeform 87"/>
            <p:cNvSpPr>
              <a:spLocks/>
            </p:cNvSpPr>
            <p:nvPr/>
          </p:nvSpPr>
          <p:spPr bwMode="auto">
            <a:xfrm>
              <a:off x="3277" y="4166"/>
              <a:ext cx="95" cy="53"/>
            </a:xfrm>
            <a:custGeom>
              <a:avLst/>
              <a:gdLst>
                <a:gd name="T0" fmla="*/ 94 w 95"/>
                <a:gd name="T1" fmla="*/ 41 h 53"/>
                <a:gd name="T2" fmla="*/ 79 w 95"/>
                <a:gd name="T3" fmla="*/ 37 h 53"/>
                <a:gd name="T4" fmla="*/ 66 w 95"/>
                <a:gd name="T5" fmla="*/ 33 h 53"/>
                <a:gd name="T6" fmla="*/ 52 w 95"/>
                <a:gd name="T7" fmla="*/ 25 h 53"/>
                <a:gd name="T8" fmla="*/ 39 w 95"/>
                <a:gd name="T9" fmla="*/ 18 h 53"/>
                <a:gd name="T10" fmla="*/ 29 w 95"/>
                <a:gd name="T11" fmla="*/ 10 h 53"/>
                <a:gd name="T12" fmla="*/ 20 w 95"/>
                <a:gd name="T13" fmla="*/ 4 h 53"/>
                <a:gd name="T14" fmla="*/ 10 w 95"/>
                <a:gd name="T15" fmla="*/ 0 h 53"/>
                <a:gd name="T16" fmla="*/ 0 w 95"/>
                <a:gd name="T17" fmla="*/ 2 h 53"/>
                <a:gd name="T18" fmla="*/ 10 w 95"/>
                <a:gd name="T19" fmla="*/ 12 h 53"/>
                <a:gd name="T20" fmla="*/ 8 w 95"/>
                <a:gd name="T21" fmla="*/ 12 h 53"/>
                <a:gd name="T22" fmla="*/ 14 w 95"/>
                <a:gd name="T23" fmla="*/ 14 h 53"/>
                <a:gd name="T24" fmla="*/ 21 w 95"/>
                <a:gd name="T25" fmla="*/ 20 h 53"/>
                <a:gd name="T26" fmla="*/ 33 w 95"/>
                <a:gd name="T27" fmla="*/ 27 h 53"/>
                <a:gd name="T28" fmla="*/ 46 w 95"/>
                <a:gd name="T29" fmla="*/ 35 h 53"/>
                <a:gd name="T30" fmla="*/ 60 w 95"/>
                <a:gd name="T31" fmla="*/ 43 h 53"/>
                <a:gd name="T32" fmla="*/ 77 w 95"/>
                <a:gd name="T33" fmla="*/ 48 h 53"/>
                <a:gd name="T34" fmla="*/ 94 w 95"/>
                <a:gd name="T35" fmla="*/ 52 h 53"/>
                <a:gd name="T36" fmla="*/ 94 w 95"/>
                <a:gd name="T37" fmla="*/ 41 h 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"/>
                <a:gd name="T58" fmla="*/ 0 h 53"/>
                <a:gd name="T59" fmla="*/ 95 w 95"/>
                <a:gd name="T60" fmla="*/ 53 h 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" h="53">
                  <a:moveTo>
                    <a:pt x="94" y="41"/>
                  </a:moveTo>
                  <a:lnTo>
                    <a:pt x="79" y="37"/>
                  </a:lnTo>
                  <a:lnTo>
                    <a:pt x="66" y="33"/>
                  </a:lnTo>
                  <a:lnTo>
                    <a:pt x="52" y="25"/>
                  </a:lnTo>
                  <a:lnTo>
                    <a:pt x="39" y="18"/>
                  </a:lnTo>
                  <a:lnTo>
                    <a:pt x="29" y="10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0" y="2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14" y="14"/>
                  </a:lnTo>
                  <a:lnTo>
                    <a:pt x="21" y="20"/>
                  </a:lnTo>
                  <a:lnTo>
                    <a:pt x="33" y="27"/>
                  </a:lnTo>
                  <a:lnTo>
                    <a:pt x="46" y="35"/>
                  </a:lnTo>
                  <a:lnTo>
                    <a:pt x="60" y="43"/>
                  </a:lnTo>
                  <a:lnTo>
                    <a:pt x="77" y="48"/>
                  </a:lnTo>
                  <a:lnTo>
                    <a:pt x="94" y="52"/>
                  </a:lnTo>
                  <a:lnTo>
                    <a:pt x="94" y="41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Freeform 88"/>
            <p:cNvSpPr>
              <a:spLocks/>
            </p:cNvSpPr>
            <p:nvPr/>
          </p:nvSpPr>
          <p:spPr bwMode="auto">
            <a:xfrm>
              <a:off x="3371" y="4165"/>
              <a:ext cx="107" cy="54"/>
            </a:xfrm>
            <a:custGeom>
              <a:avLst/>
              <a:gdLst>
                <a:gd name="T0" fmla="*/ 106 w 107"/>
                <a:gd name="T1" fmla="*/ 0 h 54"/>
                <a:gd name="T2" fmla="*/ 98 w 107"/>
                <a:gd name="T3" fmla="*/ 3 h 54"/>
                <a:gd name="T4" fmla="*/ 90 w 107"/>
                <a:gd name="T5" fmla="*/ 7 h 54"/>
                <a:gd name="T6" fmla="*/ 79 w 107"/>
                <a:gd name="T7" fmla="*/ 15 h 54"/>
                <a:gd name="T8" fmla="*/ 64 w 107"/>
                <a:gd name="T9" fmla="*/ 23 h 54"/>
                <a:gd name="T10" fmla="*/ 48 w 107"/>
                <a:gd name="T11" fmla="*/ 28 h 54"/>
                <a:gd name="T12" fmla="*/ 33 w 107"/>
                <a:gd name="T13" fmla="*/ 36 h 54"/>
                <a:gd name="T14" fmla="*/ 16 w 107"/>
                <a:gd name="T15" fmla="*/ 40 h 54"/>
                <a:gd name="T16" fmla="*/ 0 w 107"/>
                <a:gd name="T17" fmla="*/ 42 h 54"/>
                <a:gd name="T18" fmla="*/ 0 w 107"/>
                <a:gd name="T19" fmla="*/ 53 h 54"/>
                <a:gd name="T20" fmla="*/ 18 w 107"/>
                <a:gd name="T21" fmla="*/ 51 h 54"/>
                <a:gd name="T22" fmla="*/ 37 w 107"/>
                <a:gd name="T23" fmla="*/ 47 h 54"/>
                <a:gd name="T24" fmla="*/ 54 w 107"/>
                <a:gd name="T25" fmla="*/ 40 h 54"/>
                <a:gd name="T26" fmla="*/ 69 w 107"/>
                <a:gd name="T27" fmla="*/ 32 h 54"/>
                <a:gd name="T28" fmla="*/ 85 w 107"/>
                <a:gd name="T29" fmla="*/ 24 h 54"/>
                <a:gd name="T30" fmla="*/ 96 w 107"/>
                <a:gd name="T31" fmla="*/ 17 h 54"/>
                <a:gd name="T32" fmla="*/ 104 w 107"/>
                <a:gd name="T33" fmla="*/ 13 h 54"/>
                <a:gd name="T34" fmla="*/ 106 w 107"/>
                <a:gd name="T35" fmla="*/ 11 h 54"/>
                <a:gd name="T36" fmla="*/ 106 w 107"/>
                <a:gd name="T37" fmla="*/ 0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7"/>
                <a:gd name="T58" fmla="*/ 0 h 54"/>
                <a:gd name="T59" fmla="*/ 107 w 107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7" h="54">
                  <a:moveTo>
                    <a:pt x="106" y="0"/>
                  </a:moveTo>
                  <a:lnTo>
                    <a:pt x="98" y="3"/>
                  </a:lnTo>
                  <a:lnTo>
                    <a:pt x="90" y="7"/>
                  </a:lnTo>
                  <a:lnTo>
                    <a:pt x="79" y="15"/>
                  </a:lnTo>
                  <a:lnTo>
                    <a:pt x="64" y="23"/>
                  </a:lnTo>
                  <a:lnTo>
                    <a:pt x="48" y="28"/>
                  </a:lnTo>
                  <a:lnTo>
                    <a:pt x="33" y="36"/>
                  </a:lnTo>
                  <a:lnTo>
                    <a:pt x="16" y="40"/>
                  </a:lnTo>
                  <a:lnTo>
                    <a:pt x="0" y="42"/>
                  </a:lnTo>
                  <a:lnTo>
                    <a:pt x="0" y="53"/>
                  </a:lnTo>
                  <a:lnTo>
                    <a:pt x="18" y="51"/>
                  </a:lnTo>
                  <a:lnTo>
                    <a:pt x="37" y="47"/>
                  </a:lnTo>
                  <a:lnTo>
                    <a:pt x="54" y="40"/>
                  </a:lnTo>
                  <a:lnTo>
                    <a:pt x="69" y="32"/>
                  </a:lnTo>
                  <a:lnTo>
                    <a:pt x="85" y="24"/>
                  </a:lnTo>
                  <a:lnTo>
                    <a:pt x="96" y="17"/>
                  </a:lnTo>
                  <a:lnTo>
                    <a:pt x="104" y="13"/>
                  </a:lnTo>
                  <a:lnTo>
                    <a:pt x="106" y="11"/>
                  </a:lnTo>
                  <a:lnTo>
                    <a:pt x="106" y="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6" name="Freeform 89"/>
            <p:cNvSpPr>
              <a:spLocks/>
            </p:cNvSpPr>
            <p:nvPr/>
          </p:nvSpPr>
          <p:spPr bwMode="auto">
            <a:xfrm>
              <a:off x="3477" y="4165"/>
              <a:ext cx="100" cy="60"/>
            </a:xfrm>
            <a:custGeom>
              <a:avLst/>
              <a:gdLst>
                <a:gd name="T0" fmla="*/ 99 w 100"/>
                <a:gd name="T1" fmla="*/ 47 h 60"/>
                <a:gd name="T2" fmla="*/ 84 w 100"/>
                <a:gd name="T3" fmla="*/ 46 h 60"/>
                <a:gd name="T4" fmla="*/ 71 w 100"/>
                <a:gd name="T5" fmla="*/ 40 h 60"/>
                <a:gd name="T6" fmla="*/ 59 w 100"/>
                <a:gd name="T7" fmla="*/ 34 h 60"/>
                <a:gd name="T8" fmla="*/ 48 w 100"/>
                <a:gd name="T9" fmla="*/ 26 h 60"/>
                <a:gd name="T10" fmla="*/ 36 w 100"/>
                <a:gd name="T11" fmla="*/ 17 h 60"/>
                <a:gd name="T12" fmla="*/ 25 w 100"/>
                <a:gd name="T13" fmla="*/ 9 h 60"/>
                <a:gd name="T14" fmla="*/ 13 w 100"/>
                <a:gd name="T15" fmla="*/ 3 h 60"/>
                <a:gd name="T16" fmla="*/ 0 w 100"/>
                <a:gd name="T17" fmla="*/ 0 h 60"/>
                <a:gd name="T18" fmla="*/ 0 w 100"/>
                <a:gd name="T19" fmla="*/ 11 h 60"/>
                <a:gd name="T20" fmla="*/ 9 w 100"/>
                <a:gd name="T21" fmla="*/ 15 h 60"/>
                <a:gd name="T22" fmla="*/ 19 w 100"/>
                <a:gd name="T23" fmla="*/ 19 h 60"/>
                <a:gd name="T24" fmla="*/ 28 w 100"/>
                <a:gd name="T25" fmla="*/ 26 h 60"/>
                <a:gd name="T26" fmla="*/ 40 w 100"/>
                <a:gd name="T27" fmla="*/ 36 h 60"/>
                <a:gd name="T28" fmla="*/ 51 w 100"/>
                <a:gd name="T29" fmla="*/ 44 h 60"/>
                <a:gd name="T30" fmla="*/ 67 w 100"/>
                <a:gd name="T31" fmla="*/ 51 h 60"/>
                <a:gd name="T32" fmla="*/ 82 w 100"/>
                <a:gd name="T33" fmla="*/ 57 h 60"/>
                <a:gd name="T34" fmla="*/ 99 w 100"/>
                <a:gd name="T35" fmla="*/ 59 h 60"/>
                <a:gd name="T36" fmla="*/ 99 w 100"/>
                <a:gd name="T37" fmla="*/ 47 h 6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60"/>
                <a:gd name="T59" fmla="*/ 100 w 100"/>
                <a:gd name="T60" fmla="*/ 60 h 6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60">
                  <a:moveTo>
                    <a:pt x="99" y="47"/>
                  </a:moveTo>
                  <a:lnTo>
                    <a:pt x="84" y="46"/>
                  </a:lnTo>
                  <a:lnTo>
                    <a:pt x="71" y="40"/>
                  </a:lnTo>
                  <a:lnTo>
                    <a:pt x="59" y="34"/>
                  </a:lnTo>
                  <a:lnTo>
                    <a:pt x="48" y="26"/>
                  </a:lnTo>
                  <a:lnTo>
                    <a:pt x="36" y="17"/>
                  </a:lnTo>
                  <a:lnTo>
                    <a:pt x="25" y="9"/>
                  </a:lnTo>
                  <a:lnTo>
                    <a:pt x="13" y="3"/>
                  </a:lnTo>
                  <a:lnTo>
                    <a:pt x="0" y="0"/>
                  </a:lnTo>
                  <a:lnTo>
                    <a:pt x="0" y="11"/>
                  </a:lnTo>
                  <a:lnTo>
                    <a:pt x="9" y="15"/>
                  </a:lnTo>
                  <a:lnTo>
                    <a:pt x="19" y="19"/>
                  </a:lnTo>
                  <a:lnTo>
                    <a:pt x="28" y="26"/>
                  </a:lnTo>
                  <a:lnTo>
                    <a:pt x="40" y="36"/>
                  </a:lnTo>
                  <a:lnTo>
                    <a:pt x="51" y="44"/>
                  </a:lnTo>
                  <a:lnTo>
                    <a:pt x="67" y="51"/>
                  </a:lnTo>
                  <a:lnTo>
                    <a:pt x="82" y="57"/>
                  </a:lnTo>
                  <a:lnTo>
                    <a:pt x="99" y="59"/>
                  </a:lnTo>
                  <a:lnTo>
                    <a:pt x="99" y="47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7" name="Freeform 90"/>
            <p:cNvSpPr>
              <a:spLocks/>
            </p:cNvSpPr>
            <p:nvPr/>
          </p:nvSpPr>
          <p:spPr bwMode="auto">
            <a:xfrm>
              <a:off x="3576" y="4151"/>
              <a:ext cx="122" cy="74"/>
            </a:xfrm>
            <a:custGeom>
              <a:avLst/>
              <a:gdLst>
                <a:gd name="T0" fmla="*/ 115 w 122"/>
                <a:gd name="T1" fmla="*/ 0 h 74"/>
                <a:gd name="T2" fmla="*/ 111 w 122"/>
                <a:gd name="T3" fmla="*/ 2 h 74"/>
                <a:gd name="T4" fmla="*/ 108 w 122"/>
                <a:gd name="T5" fmla="*/ 10 h 74"/>
                <a:gd name="T6" fmla="*/ 102 w 122"/>
                <a:gd name="T7" fmla="*/ 17 h 74"/>
                <a:gd name="T8" fmla="*/ 94 w 122"/>
                <a:gd name="T9" fmla="*/ 27 h 74"/>
                <a:gd name="T10" fmla="*/ 85 w 122"/>
                <a:gd name="T11" fmla="*/ 37 h 74"/>
                <a:gd name="T12" fmla="*/ 71 w 122"/>
                <a:gd name="T13" fmla="*/ 46 h 74"/>
                <a:gd name="T14" fmla="*/ 52 w 122"/>
                <a:gd name="T15" fmla="*/ 54 h 74"/>
                <a:gd name="T16" fmla="*/ 42 w 122"/>
                <a:gd name="T17" fmla="*/ 58 h 74"/>
                <a:gd name="T18" fmla="*/ 29 w 122"/>
                <a:gd name="T19" fmla="*/ 60 h 74"/>
                <a:gd name="T20" fmla="*/ 16 w 122"/>
                <a:gd name="T21" fmla="*/ 60 h 74"/>
                <a:gd name="T22" fmla="*/ 0 w 122"/>
                <a:gd name="T23" fmla="*/ 61 h 74"/>
                <a:gd name="T24" fmla="*/ 0 w 122"/>
                <a:gd name="T25" fmla="*/ 73 h 74"/>
                <a:gd name="T26" fmla="*/ 16 w 122"/>
                <a:gd name="T27" fmla="*/ 73 h 74"/>
                <a:gd name="T28" fmla="*/ 31 w 122"/>
                <a:gd name="T29" fmla="*/ 71 h 74"/>
                <a:gd name="T30" fmla="*/ 44 w 122"/>
                <a:gd name="T31" fmla="*/ 69 h 74"/>
                <a:gd name="T32" fmla="*/ 58 w 122"/>
                <a:gd name="T33" fmla="*/ 65 h 74"/>
                <a:gd name="T34" fmla="*/ 77 w 122"/>
                <a:gd name="T35" fmla="*/ 56 h 74"/>
                <a:gd name="T36" fmla="*/ 92 w 122"/>
                <a:gd name="T37" fmla="*/ 46 h 74"/>
                <a:gd name="T38" fmla="*/ 104 w 122"/>
                <a:gd name="T39" fmla="*/ 35 h 74"/>
                <a:gd name="T40" fmla="*/ 111 w 122"/>
                <a:gd name="T41" fmla="*/ 25 h 74"/>
                <a:gd name="T42" fmla="*/ 117 w 122"/>
                <a:gd name="T43" fmla="*/ 15 h 74"/>
                <a:gd name="T44" fmla="*/ 121 w 122"/>
                <a:gd name="T45" fmla="*/ 12 h 74"/>
                <a:gd name="T46" fmla="*/ 115 w 122"/>
                <a:gd name="T47" fmla="*/ 14 h 74"/>
                <a:gd name="T48" fmla="*/ 115 w 122"/>
                <a:gd name="T49" fmla="*/ 0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"/>
                <a:gd name="T76" fmla="*/ 0 h 74"/>
                <a:gd name="T77" fmla="*/ 122 w 122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" h="74">
                  <a:moveTo>
                    <a:pt x="115" y="0"/>
                  </a:moveTo>
                  <a:lnTo>
                    <a:pt x="111" y="2"/>
                  </a:lnTo>
                  <a:lnTo>
                    <a:pt x="108" y="10"/>
                  </a:lnTo>
                  <a:lnTo>
                    <a:pt x="102" y="17"/>
                  </a:lnTo>
                  <a:lnTo>
                    <a:pt x="94" y="27"/>
                  </a:lnTo>
                  <a:lnTo>
                    <a:pt x="85" y="37"/>
                  </a:lnTo>
                  <a:lnTo>
                    <a:pt x="71" y="46"/>
                  </a:lnTo>
                  <a:lnTo>
                    <a:pt x="52" y="54"/>
                  </a:lnTo>
                  <a:lnTo>
                    <a:pt x="42" y="58"/>
                  </a:lnTo>
                  <a:lnTo>
                    <a:pt x="29" y="60"/>
                  </a:lnTo>
                  <a:lnTo>
                    <a:pt x="16" y="60"/>
                  </a:lnTo>
                  <a:lnTo>
                    <a:pt x="0" y="61"/>
                  </a:lnTo>
                  <a:lnTo>
                    <a:pt x="0" y="73"/>
                  </a:lnTo>
                  <a:lnTo>
                    <a:pt x="16" y="73"/>
                  </a:lnTo>
                  <a:lnTo>
                    <a:pt x="31" y="71"/>
                  </a:lnTo>
                  <a:lnTo>
                    <a:pt x="44" y="69"/>
                  </a:lnTo>
                  <a:lnTo>
                    <a:pt x="58" y="65"/>
                  </a:lnTo>
                  <a:lnTo>
                    <a:pt x="77" y="56"/>
                  </a:lnTo>
                  <a:lnTo>
                    <a:pt x="92" y="46"/>
                  </a:lnTo>
                  <a:lnTo>
                    <a:pt x="104" y="35"/>
                  </a:lnTo>
                  <a:lnTo>
                    <a:pt x="111" y="25"/>
                  </a:lnTo>
                  <a:lnTo>
                    <a:pt x="117" y="15"/>
                  </a:lnTo>
                  <a:lnTo>
                    <a:pt x="121" y="12"/>
                  </a:lnTo>
                  <a:lnTo>
                    <a:pt x="115" y="14"/>
                  </a:lnTo>
                  <a:lnTo>
                    <a:pt x="115" y="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8" name="Freeform 91"/>
            <p:cNvSpPr>
              <a:spLocks/>
            </p:cNvSpPr>
            <p:nvPr/>
          </p:nvSpPr>
          <p:spPr bwMode="auto">
            <a:xfrm>
              <a:off x="3691" y="4151"/>
              <a:ext cx="97" cy="72"/>
            </a:xfrm>
            <a:custGeom>
              <a:avLst/>
              <a:gdLst>
                <a:gd name="T0" fmla="*/ 96 w 97"/>
                <a:gd name="T1" fmla="*/ 60 h 72"/>
                <a:gd name="T2" fmla="*/ 85 w 97"/>
                <a:gd name="T3" fmla="*/ 58 h 72"/>
                <a:gd name="T4" fmla="*/ 75 w 97"/>
                <a:gd name="T5" fmla="*/ 56 h 72"/>
                <a:gd name="T6" fmla="*/ 65 w 97"/>
                <a:gd name="T7" fmla="*/ 52 h 72"/>
                <a:gd name="T8" fmla="*/ 60 w 97"/>
                <a:gd name="T9" fmla="*/ 50 h 72"/>
                <a:gd name="T10" fmla="*/ 46 w 97"/>
                <a:gd name="T11" fmla="*/ 40 h 72"/>
                <a:gd name="T12" fmla="*/ 39 w 97"/>
                <a:gd name="T13" fmla="*/ 31 h 72"/>
                <a:gd name="T14" fmla="*/ 31 w 97"/>
                <a:gd name="T15" fmla="*/ 19 h 72"/>
                <a:gd name="T16" fmla="*/ 23 w 97"/>
                <a:gd name="T17" fmla="*/ 12 h 72"/>
                <a:gd name="T18" fmla="*/ 18 w 97"/>
                <a:gd name="T19" fmla="*/ 6 h 72"/>
                <a:gd name="T20" fmla="*/ 14 w 97"/>
                <a:gd name="T21" fmla="*/ 4 h 72"/>
                <a:gd name="T22" fmla="*/ 8 w 97"/>
                <a:gd name="T23" fmla="*/ 2 h 72"/>
                <a:gd name="T24" fmla="*/ 0 w 97"/>
                <a:gd name="T25" fmla="*/ 0 h 72"/>
                <a:gd name="T26" fmla="*/ 0 w 97"/>
                <a:gd name="T27" fmla="*/ 14 h 72"/>
                <a:gd name="T28" fmla="*/ 4 w 97"/>
                <a:gd name="T29" fmla="*/ 14 h 72"/>
                <a:gd name="T30" fmla="*/ 8 w 97"/>
                <a:gd name="T31" fmla="*/ 14 h 72"/>
                <a:gd name="T32" fmla="*/ 12 w 97"/>
                <a:gd name="T33" fmla="*/ 15 h 72"/>
                <a:gd name="T34" fmla="*/ 14 w 97"/>
                <a:gd name="T35" fmla="*/ 19 h 72"/>
                <a:gd name="T36" fmla="*/ 21 w 97"/>
                <a:gd name="T37" fmla="*/ 27 h 72"/>
                <a:gd name="T38" fmla="*/ 29 w 97"/>
                <a:gd name="T39" fmla="*/ 38 h 72"/>
                <a:gd name="T40" fmla="*/ 39 w 97"/>
                <a:gd name="T41" fmla="*/ 50 h 72"/>
                <a:gd name="T42" fmla="*/ 52 w 97"/>
                <a:gd name="T43" fmla="*/ 60 h 72"/>
                <a:gd name="T44" fmla="*/ 62 w 97"/>
                <a:gd name="T45" fmla="*/ 63 h 72"/>
                <a:gd name="T46" fmla="*/ 71 w 97"/>
                <a:gd name="T47" fmla="*/ 67 h 72"/>
                <a:gd name="T48" fmla="*/ 83 w 97"/>
                <a:gd name="T49" fmla="*/ 69 h 72"/>
                <a:gd name="T50" fmla="*/ 96 w 97"/>
                <a:gd name="T51" fmla="*/ 71 h 72"/>
                <a:gd name="T52" fmla="*/ 96 w 97"/>
                <a:gd name="T53" fmla="*/ 60 h 7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7"/>
                <a:gd name="T82" fmla="*/ 0 h 72"/>
                <a:gd name="T83" fmla="*/ 97 w 97"/>
                <a:gd name="T84" fmla="*/ 72 h 7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7" h="72">
                  <a:moveTo>
                    <a:pt x="96" y="60"/>
                  </a:moveTo>
                  <a:lnTo>
                    <a:pt x="85" y="58"/>
                  </a:lnTo>
                  <a:lnTo>
                    <a:pt x="75" y="56"/>
                  </a:lnTo>
                  <a:lnTo>
                    <a:pt x="65" y="52"/>
                  </a:lnTo>
                  <a:lnTo>
                    <a:pt x="60" y="50"/>
                  </a:lnTo>
                  <a:lnTo>
                    <a:pt x="46" y="40"/>
                  </a:lnTo>
                  <a:lnTo>
                    <a:pt x="39" y="31"/>
                  </a:lnTo>
                  <a:lnTo>
                    <a:pt x="31" y="19"/>
                  </a:lnTo>
                  <a:lnTo>
                    <a:pt x="23" y="12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8" y="14"/>
                  </a:lnTo>
                  <a:lnTo>
                    <a:pt x="12" y="15"/>
                  </a:lnTo>
                  <a:lnTo>
                    <a:pt x="14" y="19"/>
                  </a:lnTo>
                  <a:lnTo>
                    <a:pt x="21" y="27"/>
                  </a:lnTo>
                  <a:lnTo>
                    <a:pt x="29" y="38"/>
                  </a:lnTo>
                  <a:lnTo>
                    <a:pt x="39" y="50"/>
                  </a:lnTo>
                  <a:lnTo>
                    <a:pt x="52" y="60"/>
                  </a:lnTo>
                  <a:lnTo>
                    <a:pt x="62" y="63"/>
                  </a:lnTo>
                  <a:lnTo>
                    <a:pt x="71" y="67"/>
                  </a:lnTo>
                  <a:lnTo>
                    <a:pt x="83" y="69"/>
                  </a:lnTo>
                  <a:lnTo>
                    <a:pt x="96" y="71"/>
                  </a:lnTo>
                  <a:lnTo>
                    <a:pt x="96" y="60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9" name="Freeform 92"/>
            <p:cNvSpPr>
              <a:spLocks/>
            </p:cNvSpPr>
            <p:nvPr/>
          </p:nvSpPr>
          <p:spPr bwMode="auto">
            <a:xfrm>
              <a:off x="3787" y="4165"/>
              <a:ext cx="93" cy="58"/>
            </a:xfrm>
            <a:custGeom>
              <a:avLst/>
              <a:gdLst>
                <a:gd name="T0" fmla="*/ 92 w 93"/>
                <a:gd name="T1" fmla="*/ 5 h 58"/>
                <a:gd name="T2" fmla="*/ 86 w 93"/>
                <a:gd name="T3" fmla="*/ 1 h 58"/>
                <a:gd name="T4" fmla="*/ 79 w 93"/>
                <a:gd name="T5" fmla="*/ 0 h 58"/>
                <a:gd name="T6" fmla="*/ 73 w 93"/>
                <a:gd name="T7" fmla="*/ 1 h 58"/>
                <a:gd name="T8" fmla="*/ 67 w 93"/>
                <a:gd name="T9" fmla="*/ 3 h 58"/>
                <a:gd name="T10" fmla="*/ 58 w 93"/>
                <a:gd name="T11" fmla="*/ 11 h 58"/>
                <a:gd name="T12" fmla="*/ 50 w 93"/>
                <a:gd name="T13" fmla="*/ 21 h 58"/>
                <a:gd name="T14" fmla="*/ 42 w 93"/>
                <a:gd name="T15" fmla="*/ 30 h 58"/>
                <a:gd name="T16" fmla="*/ 33 w 93"/>
                <a:gd name="T17" fmla="*/ 38 h 58"/>
                <a:gd name="T18" fmla="*/ 25 w 93"/>
                <a:gd name="T19" fmla="*/ 42 h 58"/>
                <a:gd name="T20" fmla="*/ 19 w 93"/>
                <a:gd name="T21" fmla="*/ 44 h 58"/>
                <a:gd name="T22" fmla="*/ 10 w 93"/>
                <a:gd name="T23" fmla="*/ 46 h 58"/>
                <a:gd name="T24" fmla="*/ 0 w 93"/>
                <a:gd name="T25" fmla="*/ 46 h 58"/>
                <a:gd name="T26" fmla="*/ 0 w 93"/>
                <a:gd name="T27" fmla="*/ 57 h 58"/>
                <a:gd name="T28" fmla="*/ 12 w 93"/>
                <a:gd name="T29" fmla="*/ 57 h 58"/>
                <a:gd name="T30" fmla="*/ 21 w 93"/>
                <a:gd name="T31" fmla="*/ 55 h 58"/>
                <a:gd name="T32" fmla="*/ 31 w 93"/>
                <a:gd name="T33" fmla="*/ 51 h 58"/>
                <a:gd name="T34" fmla="*/ 38 w 93"/>
                <a:gd name="T35" fmla="*/ 47 h 58"/>
                <a:gd name="T36" fmla="*/ 50 w 93"/>
                <a:gd name="T37" fmla="*/ 38 h 58"/>
                <a:gd name="T38" fmla="*/ 59 w 93"/>
                <a:gd name="T39" fmla="*/ 28 h 58"/>
                <a:gd name="T40" fmla="*/ 67 w 93"/>
                <a:gd name="T41" fmla="*/ 19 h 58"/>
                <a:gd name="T42" fmla="*/ 73 w 93"/>
                <a:gd name="T43" fmla="*/ 13 h 58"/>
                <a:gd name="T44" fmla="*/ 75 w 93"/>
                <a:gd name="T45" fmla="*/ 13 h 58"/>
                <a:gd name="T46" fmla="*/ 79 w 93"/>
                <a:gd name="T47" fmla="*/ 13 h 58"/>
                <a:gd name="T48" fmla="*/ 82 w 93"/>
                <a:gd name="T49" fmla="*/ 13 h 58"/>
                <a:gd name="T50" fmla="*/ 86 w 93"/>
                <a:gd name="T51" fmla="*/ 15 h 58"/>
                <a:gd name="T52" fmla="*/ 92 w 93"/>
                <a:gd name="T53" fmla="*/ 5 h 5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3"/>
                <a:gd name="T82" fmla="*/ 0 h 58"/>
                <a:gd name="T83" fmla="*/ 93 w 93"/>
                <a:gd name="T84" fmla="*/ 58 h 5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3" h="58">
                  <a:moveTo>
                    <a:pt x="92" y="5"/>
                  </a:moveTo>
                  <a:lnTo>
                    <a:pt x="86" y="1"/>
                  </a:lnTo>
                  <a:lnTo>
                    <a:pt x="79" y="0"/>
                  </a:lnTo>
                  <a:lnTo>
                    <a:pt x="73" y="1"/>
                  </a:lnTo>
                  <a:lnTo>
                    <a:pt x="67" y="3"/>
                  </a:lnTo>
                  <a:lnTo>
                    <a:pt x="58" y="11"/>
                  </a:lnTo>
                  <a:lnTo>
                    <a:pt x="50" y="21"/>
                  </a:lnTo>
                  <a:lnTo>
                    <a:pt x="42" y="30"/>
                  </a:lnTo>
                  <a:lnTo>
                    <a:pt x="33" y="38"/>
                  </a:lnTo>
                  <a:lnTo>
                    <a:pt x="25" y="42"/>
                  </a:lnTo>
                  <a:lnTo>
                    <a:pt x="19" y="44"/>
                  </a:lnTo>
                  <a:lnTo>
                    <a:pt x="10" y="46"/>
                  </a:lnTo>
                  <a:lnTo>
                    <a:pt x="0" y="46"/>
                  </a:lnTo>
                  <a:lnTo>
                    <a:pt x="0" y="57"/>
                  </a:lnTo>
                  <a:lnTo>
                    <a:pt x="12" y="57"/>
                  </a:lnTo>
                  <a:lnTo>
                    <a:pt x="21" y="55"/>
                  </a:lnTo>
                  <a:lnTo>
                    <a:pt x="31" y="51"/>
                  </a:lnTo>
                  <a:lnTo>
                    <a:pt x="38" y="47"/>
                  </a:lnTo>
                  <a:lnTo>
                    <a:pt x="50" y="38"/>
                  </a:lnTo>
                  <a:lnTo>
                    <a:pt x="59" y="28"/>
                  </a:lnTo>
                  <a:lnTo>
                    <a:pt x="67" y="19"/>
                  </a:lnTo>
                  <a:lnTo>
                    <a:pt x="73" y="13"/>
                  </a:lnTo>
                  <a:lnTo>
                    <a:pt x="75" y="13"/>
                  </a:lnTo>
                  <a:lnTo>
                    <a:pt x="79" y="13"/>
                  </a:lnTo>
                  <a:lnTo>
                    <a:pt x="82" y="13"/>
                  </a:lnTo>
                  <a:lnTo>
                    <a:pt x="86" y="15"/>
                  </a:lnTo>
                  <a:lnTo>
                    <a:pt x="92" y="5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0" name="Freeform 93"/>
            <p:cNvSpPr>
              <a:spLocks/>
            </p:cNvSpPr>
            <p:nvPr/>
          </p:nvSpPr>
          <p:spPr bwMode="auto">
            <a:xfrm>
              <a:off x="3873" y="4170"/>
              <a:ext cx="82" cy="63"/>
            </a:xfrm>
            <a:custGeom>
              <a:avLst/>
              <a:gdLst>
                <a:gd name="T0" fmla="*/ 77 w 82"/>
                <a:gd name="T1" fmla="*/ 58 h 63"/>
                <a:gd name="T2" fmla="*/ 81 w 82"/>
                <a:gd name="T3" fmla="*/ 52 h 63"/>
                <a:gd name="T4" fmla="*/ 8 w 82"/>
                <a:gd name="T5" fmla="*/ 0 h 63"/>
                <a:gd name="T6" fmla="*/ 0 w 82"/>
                <a:gd name="T7" fmla="*/ 10 h 63"/>
                <a:gd name="T8" fmla="*/ 73 w 82"/>
                <a:gd name="T9" fmla="*/ 62 h 63"/>
                <a:gd name="T10" fmla="*/ 77 w 82"/>
                <a:gd name="T11" fmla="*/ 58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63"/>
                <a:gd name="T20" fmla="*/ 82 w 82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63">
                  <a:moveTo>
                    <a:pt x="77" y="58"/>
                  </a:moveTo>
                  <a:lnTo>
                    <a:pt x="81" y="52"/>
                  </a:lnTo>
                  <a:lnTo>
                    <a:pt x="8" y="0"/>
                  </a:lnTo>
                  <a:lnTo>
                    <a:pt x="0" y="10"/>
                  </a:lnTo>
                  <a:lnTo>
                    <a:pt x="73" y="62"/>
                  </a:lnTo>
                  <a:lnTo>
                    <a:pt x="77" y="58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1" name="Freeform 94"/>
            <p:cNvSpPr>
              <a:spLocks/>
            </p:cNvSpPr>
            <p:nvPr/>
          </p:nvSpPr>
          <p:spPr bwMode="auto">
            <a:xfrm>
              <a:off x="2218" y="4069"/>
              <a:ext cx="175" cy="93"/>
            </a:xfrm>
            <a:custGeom>
              <a:avLst/>
              <a:gdLst>
                <a:gd name="T0" fmla="*/ 172 w 175"/>
                <a:gd name="T1" fmla="*/ 4 h 93"/>
                <a:gd name="T2" fmla="*/ 168 w 175"/>
                <a:gd name="T3" fmla="*/ 0 h 93"/>
                <a:gd name="T4" fmla="*/ 0 w 175"/>
                <a:gd name="T5" fmla="*/ 82 h 93"/>
                <a:gd name="T6" fmla="*/ 6 w 175"/>
                <a:gd name="T7" fmla="*/ 92 h 93"/>
                <a:gd name="T8" fmla="*/ 174 w 175"/>
                <a:gd name="T9" fmla="*/ 9 h 93"/>
                <a:gd name="T10" fmla="*/ 172 w 175"/>
                <a:gd name="T11" fmla="*/ 4 h 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5"/>
                <a:gd name="T19" fmla="*/ 0 h 93"/>
                <a:gd name="T20" fmla="*/ 175 w 175"/>
                <a:gd name="T21" fmla="*/ 93 h 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5" h="93">
                  <a:moveTo>
                    <a:pt x="172" y="4"/>
                  </a:moveTo>
                  <a:lnTo>
                    <a:pt x="168" y="0"/>
                  </a:lnTo>
                  <a:lnTo>
                    <a:pt x="0" y="82"/>
                  </a:lnTo>
                  <a:lnTo>
                    <a:pt x="6" y="92"/>
                  </a:lnTo>
                  <a:lnTo>
                    <a:pt x="174" y="9"/>
                  </a:lnTo>
                  <a:lnTo>
                    <a:pt x="172" y="4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2" name="Freeform 95"/>
            <p:cNvSpPr>
              <a:spLocks/>
            </p:cNvSpPr>
            <p:nvPr/>
          </p:nvSpPr>
          <p:spPr bwMode="auto">
            <a:xfrm>
              <a:off x="2166" y="4119"/>
              <a:ext cx="95" cy="66"/>
            </a:xfrm>
            <a:custGeom>
              <a:avLst/>
              <a:gdLst>
                <a:gd name="T0" fmla="*/ 36 w 95"/>
                <a:gd name="T1" fmla="*/ 34 h 66"/>
                <a:gd name="T2" fmla="*/ 42 w 95"/>
                <a:gd name="T3" fmla="*/ 28 h 66"/>
                <a:gd name="T4" fmla="*/ 46 w 95"/>
                <a:gd name="T5" fmla="*/ 24 h 66"/>
                <a:gd name="T6" fmla="*/ 50 w 95"/>
                <a:gd name="T7" fmla="*/ 21 h 66"/>
                <a:gd name="T8" fmla="*/ 54 w 95"/>
                <a:gd name="T9" fmla="*/ 17 h 66"/>
                <a:gd name="T10" fmla="*/ 58 w 95"/>
                <a:gd name="T11" fmla="*/ 13 h 66"/>
                <a:gd name="T12" fmla="*/ 61 w 95"/>
                <a:gd name="T13" fmla="*/ 7 h 66"/>
                <a:gd name="T14" fmla="*/ 65 w 95"/>
                <a:gd name="T15" fmla="*/ 3 h 66"/>
                <a:gd name="T16" fmla="*/ 69 w 95"/>
                <a:gd name="T17" fmla="*/ 0 h 66"/>
                <a:gd name="T18" fmla="*/ 94 w 95"/>
                <a:gd name="T19" fmla="*/ 49 h 66"/>
                <a:gd name="T20" fmla="*/ 90 w 95"/>
                <a:gd name="T21" fmla="*/ 49 h 66"/>
                <a:gd name="T22" fmla="*/ 86 w 95"/>
                <a:gd name="T23" fmla="*/ 49 h 66"/>
                <a:gd name="T24" fmla="*/ 81 w 95"/>
                <a:gd name="T25" fmla="*/ 49 h 66"/>
                <a:gd name="T26" fmla="*/ 75 w 95"/>
                <a:gd name="T27" fmla="*/ 49 h 66"/>
                <a:gd name="T28" fmla="*/ 69 w 95"/>
                <a:gd name="T29" fmla="*/ 51 h 66"/>
                <a:gd name="T30" fmla="*/ 61 w 95"/>
                <a:gd name="T31" fmla="*/ 51 h 66"/>
                <a:gd name="T32" fmla="*/ 54 w 95"/>
                <a:gd name="T33" fmla="*/ 53 h 66"/>
                <a:gd name="T34" fmla="*/ 46 w 95"/>
                <a:gd name="T35" fmla="*/ 53 h 66"/>
                <a:gd name="T36" fmla="*/ 40 w 95"/>
                <a:gd name="T37" fmla="*/ 55 h 66"/>
                <a:gd name="T38" fmla="*/ 33 w 95"/>
                <a:gd name="T39" fmla="*/ 55 h 66"/>
                <a:gd name="T40" fmla="*/ 25 w 95"/>
                <a:gd name="T41" fmla="*/ 57 h 66"/>
                <a:gd name="T42" fmla="*/ 19 w 95"/>
                <a:gd name="T43" fmla="*/ 59 h 66"/>
                <a:gd name="T44" fmla="*/ 13 w 95"/>
                <a:gd name="T45" fmla="*/ 59 h 66"/>
                <a:gd name="T46" fmla="*/ 8 w 95"/>
                <a:gd name="T47" fmla="*/ 61 h 66"/>
                <a:gd name="T48" fmla="*/ 4 w 95"/>
                <a:gd name="T49" fmla="*/ 63 h 66"/>
                <a:gd name="T50" fmla="*/ 0 w 95"/>
                <a:gd name="T51" fmla="*/ 65 h 66"/>
                <a:gd name="T52" fmla="*/ 2 w 95"/>
                <a:gd name="T53" fmla="*/ 61 h 66"/>
                <a:gd name="T54" fmla="*/ 8 w 95"/>
                <a:gd name="T55" fmla="*/ 59 h 66"/>
                <a:gd name="T56" fmla="*/ 12 w 95"/>
                <a:gd name="T57" fmla="*/ 55 h 66"/>
                <a:gd name="T58" fmla="*/ 15 w 95"/>
                <a:gd name="T59" fmla="*/ 51 h 66"/>
                <a:gd name="T60" fmla="*/ 21 w 95"/>
                <a:gd name="T61" fmla="*/ 47 h 66"/>
                <a:gd name="T62" fmla="*/ 27 w 95"/>
                <a:gd name="T63" fmla="*/ 44 h 66"/>
                <a:gd name="T64" fmla="*/ 33 w 95"/>
                <a:gd name="T65" fmla="*/ 38 h 66"/>
                <a:gd name="T66" fmla="*/ 36 w 95"/>
                <a:gd name="T67" fmla="*/ 34 h 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5"/>
                <a:gd name="T103" fmla="*/ 0 h 66"/>
                <a:gd name="T104" fmla="*/ 95 w 95"/>
                <a:gd name="T105" fmla="*/ 66 h 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5" h="66">
                  <a:moveTo>
                    <a:pt x="36" y="34"/>
                  </a:moveTo>
                  <a:lnTo>
                    <a:pt x="42" y="28"/>
                  </a:lnTo>
                  <a:lnTo>
                    <a:pt x="46" y="24"/>
                  </a:lnTo>
                  <a:lnTo>
                    <a:pt x="50" y="21"/>
                  </a:lnTo>
                  <a:lnTo>
                    <a:pt x="54" y="17"/>
                  </a:lnTo>
                  <a:lnTo>
                    <a:pt x="58" y="13"/>
                  </a:lnTo>
                  <a:lnTo>
                    <a:pt x="61" y="7"/>
                  </a:lnTo>
                  <a:lnTo>
                    <a:pt x="65" y="3"/>
                  </a:lnTo>
                  <a:lnTo>
                    <a:pt x="69" y="0"/>
                  </a:lnTo>
                  <a:lnTo>
                    <a:pt x="94" y="49"/>
                  </a:lnTo>
                  <a:lnTo>
                    <a:pt x="90" y="49"/>
                  </a:lnTo>
                  <a:lnTo>
                    <a:pt x="86" y="49"/>
                  </a:lnTo>
                  <a:lnTo>
                    <a:pt x="81" y="49"/>
                  </a:lnTo>
                  <a:lnTo>
                    <a:pt x="75" y="49"/>
                  </a:lnTo>
                  <a:lnTo>
                    <a:pt x="69" y="51"/>
                  </a:lnTo>
                  <a:lnTo>
                    <a:pt x="61" y="51"/>
                  </a:lnTo>
                  <a:lnTo>
                    <a:pt x="54" y="53"/>
                  </a:lnTo>
                  <a:lnTo>
                    <a:pt x="46" y="53"/>
                  </a:lnTo>
                  <a:lnTo>
                    <a:pt x="40" y="55"/>
                  </a:lnTo>
                  <a:lnTo>
                    <a:pt x="33" y="55"/>
                  </a:lnTo>
                  <a:lnTo>
                    <a:pt x="25" y="57"/>
                  </a:lnTo>
                  <a:lnTo>
                    <a:pt x="19" y="59"/>
                  </a:lnTo>
                  <a:lnTo>
                    <a:pt x="13" y="59"/>
                  </a:lnTo>
                  <a:lnTo>
                    <a:pt x="8" y="61"/>
                  </a:lnTo>
                  <a:lnTo>
                    <a:pt x="4" y="63"/>
                  </a:lnTo>
                  <a:lnTo>
                    <a:pt x="0" y="65"/>
                  </a:lnTo>
                  <a:lnTo>
                    <a:pt x="2" y="61"/>
                  </a:lnTo>
                  <a:lnTo>
                    <a:pt x="8" y="59"/>
                  </a:lnTo>
                  <a:lnTo>
                    <a:pt x="12" y="55"/>
                  </a:lnTo>
                  <a:lnTo>
                    <a:pt x="15" y="51"/>
                  </a:lnTo>
                  <a:lnTo>
                    <a:pt x="21" y="47"/>
                  </a:lnTo>
                  <a:lnTo>
                    <a:pt x="27" y="44"/>
                  </a:lnTo>
                  <a:lnTo>
                    <a:pt x="33" y="38"/>
                  </a:lnTo>
                  <a:lnTo>
                    <a:pt x="36" y="34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3" name="Freeform 96"/>
            <p:cNvSpPr>
              <a:spLocks/>
            </p:cNvSpPr>
            <p:nvPr/>
          </p:nvSpPr>
          <p:spPr bwMode="auto">
            <a:xfrm>
              <a:off x="2166" y="4119"/>
              <a:ext cx="95" cy="66"/>
            </a:xfrm>
            <a:custGeom>
              <a:avLst/>
              <a:gdLst>
                <a:gd name="T0" fmla="*/ 36 w 95"/>
                <a:gd name="T1" fmla="*/ 34 h 66"/>
                <a:gd name="T2" fmla="*/ 42 w 95"/>
                <a:gd name="T3" fmla="*/ 28 h 66"/>
                <a:gd name="T4" fmla="*/ 46 w 95"/>
                <a:gd name="T5" fmla="*/ 24 h 66"/>
                <a:gd name="T6" fmla="*/ 50 w 95"/>
                <a:gd name="T7" fmla="*/ 21 h 66"/>
                <a:gd name="T8" fmla="*/ 54 w 95"/>
                <a:gd name="T9" fmla="*/ 17 h 66"/>
                <a:gd name="T10" fmla="*/ 58 w 95"/>
                <a:gd name="T11" fmla="*/ 13 h 66"/>
                <a:gd name="T12" fmla="*/ 61 w 95"/>
                <a:gd name="T13" fmla="*/ 7 h 66"/>
                <a:gd name="T14" fmla="*/ 65 w 95"/>
                <a:gd name="T15" fmla="*/ 3 h 66"/>
                <a:gd name="T16" fmla="*/ 69 w 95"/>
                <a:gd name="T17" fmla="*/ 0 h 66"/>
                <a:gd name="T18" fmla="*/ 69 w 95"/>
                <a:gd name="T19" fmla="*/ 0 h 66"/>
                <a:gd name="T20" fmla="*/ 94 w 95"/>
                <a:gd name="T21" fmla="*/ 49 h 66"/>
                <a:gd name="T22" fmla="*/ 94 w 95"/>
                <a:gd name="T23" fmla="*/ 49 h 66"/>
                <a:gd name="T24" fmla="*/ 90 w 95"/>
                <a:gd name="T25" fmla="*/ 49 h 66"/>
                <a:gd name="T26" fmla="*/ 86 w 95"/>
                <a:gd name="T27" fmla="*/ 49 h 66"/>
                <a:gd name="T28" fmla="*/ 81 w 95"/>
                <a:gd name="T29" fmla="*/ 49 h 66"/>
                <a:gd name="T30" fmla="*/ 75 w 95"/>
                <a:gd name="T31" fmla="*/ 49 h 66"/>
                <a:gd name="T32" fmla="*/ 69 w 95"/>
                <a:gd name="T33" fmla="*/ 51 h 66"/>
                <a:gd name="T34" fmla="*/ 61 w 95"/>
                <a:gd name="T35" fmla="*/ 51 h 66"/>
                <a:gd name="T36" fmla="*/ 54 w 95"/>
                <a:gd name="T37" fmla="*/ 53 h 66"/>
                <a:gd name="T38" fmla="*/ 46 w 95"/>
                <a:gd name="T39" fmla="*/ 53 h 66"/>
                <a:gd name="T40" fmla="*/ 40 w 95"/>
                <a:gd name="T41" fmla="*/ 55 h 66"/>
                <a:gd name="T42" fmla="*/ 33 w 95"/>
                <a:gd name="T43" fmla="*/ 55 h 66"/>
                <a:gd name="T44" fmla="*/ 25 w 95"/>
                <a:gd name="T45" fmla="*/ 57 h 66"/>
                <a:gd name="T46" fmla="*/ 19 w 95"/>
                <a:gd name="T47" fmla="*/ 59 h 66"/>
                <a:gd name="T48" fmla="*/ 13 w 95"/>
                <a:gd name="T49" fmla="*/ 59 h 66"/>
                <a:gd name="T50" fmla="*/ 8 w 95"/>
                <a:gd name="T51" fmla="*/ 61 h 66"/>
                <a:gd name="T52" fmla="*/ 4 w 95"/>
                <a:gd name="T53" fmla="*/ 63 h 66"/>
                <a:gd name="T54" fmla="*/ 0 w 95"/>
                <a:gd name="T55" fmla="*/ 65 h 66"/>
                <a:gd name="T56" fmla="*/ 2 w 95"/>
                <a:gd name="T57" fmla="*/ 61 h 66"/>
                <a:gd name="T58" fmla="*/ 8 w 95"/>
                <a:gd name="T59" fmla="*/ 59 h 66"/>
                <a:gd name="T60" fmla="*/ 12 w 95"/>
                <a:gd name="T61" fmla="*/ 55 h 66"/>
                <a:gd name="T62" fmla="*/ 15 w 95"/>
                <a:gd name="T63" fmla="*/ 51 h 66"/>
                <a:gd name="T64" fmla="*/ 21 w 95"/>
                <a:gd name="T65" fmla="*/ 47 h 66"/>
                <a:gd name="T66" fmla="*/ 27 w 95"/>
                <a:gd name="T67" fmla="*/ 44 h 66"/>
                <a:gd name="T68" fmla="*/ 33 w 95"/>
                <a:gd name="T69" fmla="*/ 38 h 66"/>
                <a:gd name="T70" fmla="*/ 36 w 95"/>
                <a:gd name="T71" fmla="*/ 34 h 66"/>
                <a:gd name="T72" fmla="*/ 36 w 95"/>
                <a:gd name="T73" fmla="*/ 34 h 66"/>
                <a:gd name="T74" fmla="*/ 36 w 95"/>
                <a:gd name="T75" fmla="*/ 34 h 6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66"/>
                <a:gd name="T116" fmla="*/ 95 w 95"/>
                <a:gd name="T117" fmla="*/ 66 h 6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66">
                  <a:moveTo>
                    <a:pt x="36" y="34"/>
                  </a:moveTo>
                  <a:lnTo>
                    <a:pt x="42" y="28"/>
                  </a:lnTo>
                  <a:lnTo>
                    <a:pt x="46" y="24"/>
                  </a:lnTo>
                  <a:lnTo>
                    <a:pt x="50" y="21"/>
                  </a:lnTo>
                  <a:lnTo>
                    <a:pt x="54" y="17"/>
                  </a:lnTo>
                  <a:lnTo>
                    <a:pt x="58" y="13"/>
                  </a:lnTo>
                  <a:lnTo>
                    <a:pt x="61" y="7"/>
                  </a:lnTo>
                  <a:lnTo>
                    <a:pt x="65" y="3"/>
                  </a:lnTo>
                  <a:lnTo>
                    <a:pt x="69" y="0"/>
                  </a:lnTo>
                  <a:lnTo>
                    <a:pt x="94" y="49"/>
                  </a:lnTo>
                  <a:lnTo>
                    <a:pt x="90" y="49"/>
                  </a:lnTo>
                  <a:lnTo>
                    <a:pt x="86" y="49"/>
                  </a:lnTo>
                  <a:lnTo>
                    <a:pt x="81" y="49"/>
                  </a:lnTo>
                  <a:lnTo>
                    <a:pt x="75" y="49"/>
                  </a:lnTo>
                  <a:lnTo>
                    <a:pt x="69" y="51"/>
                  </a:lnTo>
                  <a:lnTo>
                    <a:pt x="61" y="51"/>
                  </a:lnTo>
                  <a:lnTo>
                    <a:pt x="54" y="53"/>
                  </a:lnTo>
                  <a:lnTo>
                    <a:pt x="46" y="53"/>
                  </a:lnTo>
                  <a:lnTo>
                    <a:pt x="40" y="55"/>
                  </a:lnTo>
                  <a:lnTo>
                    <a:pt x="33" y="55"/>
                  </a:lnTo>
                  <a:lnTo>
                    <a:pt x="25" y="57"/>
                  </a:lnTo>
                  <a:lnTo>
                    <a:pt x="19" y="59"/>
                  </a:lnTo>
                  <a:lnTo>
                    <a:pt x="13" y="59"/>
                  </a:lnTo>
                  <a:lnTo>
                    <a:pt x="8" y="61"/>
                  </a:lnTo>
                  <a:lnTo>
                    <a:pt x="4" y="63"/>
                  </a:lnTo>
                  <a:lnTo>
                    <a:pt x="0" y="65"/>
                  </a:lnTo>
                  <a:lnTo>
                    <a:pt x="2" y="61"/>
                  </a:lnTo>
                  <a:lnTo>
                    <a:pt x="8" y="59"/>
                  </a:lnTo>
                  <a:lnTo>
                    <a:pt x="12" y="55"/>
                  </a:lnTo>
                  <a:lnTo>
                    <a:pt x="15" y="51"/>
                  </a:lnTo>
                  <a:lnTo>
                    <a:pt x="21" y="47"/>
                  </a:lnTo>
                  <a:lnTo>
                    <a:pt x="27" y="44"/>
                  </a:lnTo>
                  <a:lnTo>
                    <a:pt x="33" y="38"/>
                  </a:lnTo>
                  <a:lnTo>
                    <a:pt x="36" y="34"/>
                  </a:lnTo>
                </a:path>
              </a:pathLst>
            </a:custGeom>
            <a:noFill/>
            <a:ln w="12700" cap="rnd" cmpd="sng">
              <a:solidFill>
                <a:srgbClr val="0066FF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4" name="Freeform 97"/>
            <p:cNvSpPr>
              <a:spLocks/>
            </p:cNvSpPr>
            <p:nvPr/>
          </p:nvSpPr>
          <p:spPr bwMode="auto">
            <a:xfrm>
              <a:off x="2934" y="3965"/>
              <a:ext cx="130" cy="153"/>
            </a:xfrm>
            <a:custGeom>
              <a:avLst/>
              <a:gdLst>
                <a:gd name="T0" fmla="*/ 4 w 130"/>
                <a:gd name="T1" fmla="*/ 4 h 153"/>
                <a:gd name="T2" fmla="*/ 0 w 130"/>
                <a:gd name="T3" fmla="*/ 8 h 153"/>
                <a:gd name="T4" fmla="*/ 121 w 130"/>
                <a:gd name="T5" fmla="*/ 152 h 153"/>
                <a:gd name="T6" fmla="*/ 129 w 130"/>
                <a:gd name="T7" fmla="*/ 144 h 153"/>
                <a:gd name="T8" fmla="*/ 10 w 130"/>
                <a:gd name="T9" fmla="*/ 0 h 153"/>
                <a:gd name="T10" fmla="*/ 4 w 130"/>
                <a:gd name="T11" fmla="*/ 4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0"/>
                <a:gd name="T19" fmla="*/ 0 h 153"/>
                <a:gd name="T20" fmla="*/ 130 w 130"/>
                <a:gd name="T21" fmla="*/ 153 h 1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0" h="153">
                  <a:moveTo>
                    <a:pt x="4" y="4"/>
                  </a:moveTo>
                  <a:lnTo>
                    <a:pt x="0" y="8"/>
                  </a:lnTo>
                  <a:lnTo>
                    <a:pt x="121" y="152"/>
                  </a:lnTo>
                  <a:lnTo>
                    <a:pt x="129" y="144"/>
                  </a:lnTo>
                  <a:lnTo>
                    <a:pt x="10" y="0"/>
                  </a:lnTo>
                  <a:lnTo>
                    <a:pt x="4" y="4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5" name="Freeform 98"/>
            <p:cNvSpPr>
              <a:spLocks/>
            </p:cNvSpPr>
            <p:nvPr/>
          </p:nvSpPr>
          <p:spPr bwMode="auto">
            <a:xfrm>
              <a:off x="3019" y="4073"/>
              <a:ext cx="81" cy="89"/>
            </a:xfrm>
            <a:custGeom>
              <a:avLst/>
              <a:gdLst>
                <a:gd name="T0" fmla="*/ 57 w 81"/>
                <a:gd name="T1" fmla="*/ 44 h 89"/>
                <a:gd name="T2" fmla="*/ 55 w 81"/>
                <a:gd name="T3" fmla="*/ 38 h 89"/>
                <a:gd name="T4" fmla="*/ 53 w 81"/>
                <a:gd name="T5" fmla="*/ 32 h 89"/>
                <a:gd name="T6" fmla="*/ 51 w 81"/>
                <a:gd name="T7" fmla="*/ 26 h 89"/>
                <a:gd name="T8" fmla="*/ 50 w 81"/>
                <a:gd name="T9" fmla="*/ 21 h 89"/>
                <a:gd name="T10" fmla="*/ 48 w 81"/>
                <a:gd name="T11" fmla="*/ 15 h 89"/>
                <a:gd name="T12" fmla="*/ 46 w 81"/>
                <a:gd name="T13" fmla="*/ 11 h 89"/>
                <a:gd name="T14" fmla="*/ 44 w 81"/>
                <a:gd name="T15" fmla="*/ 5 h 89"/>
                <a:gd name="T16" fmla="*/ 42 w 81"/>
                <a:gd name="T17" fmla="*/ 0 h 89"/>
                <a:gd name="T18" fmla="*/ 0 w 81"/>
                <a:gd name="T19" fmla="*/ 34 h 89"/>
                <a:gd name="T20" fmla="*/ 4 w 81"/>
                <a:gd name="T21" fmla="*/ 36 h 89"/>
                <a:gd name="T22" fmla="*/ 7 w 81"/>
                <a:gd name="T23" fmla="*/ 38 h 89"/>
                <a:gd name="T24" fmla="*/ 11 w 81"/>
                <a:gd name="T25" fmla="*/ 40 h 89"/>
                <a:gd name="T26" fmla="*/ 17 w 81"/>
                <a:gd name="T27" fmla="*/ 44 h 89"/>
                <a:gd name="T28" fmla="*/ 23 w 81"/>
                <a:gd name="T29" fmla="*/ 47 h 89"/>
                <a:gd name="T30" fmla="*/ 28 w 81"/>
                <a:gd name="T31" fmla="*/ 51 h 89"/>
                <a:gd name="T32" fmla="*/ 34 w 81"/>
                <a:gd name="T33" fmla="*/ 55 h 89"/>
                <a:gd name="T34" fmla="*/ 40 w 81"/>
                <a:gd name="T35" fmla="*/ 59 h 89"/>
                <a:gd name="T36" fmla="*/ 48 w 81"/>
                <a:gd name="T37" fmla="*/ 63 h 89"/>
                <a:gd name="T38" fmla="*/ 53 w 81"/>
                <a:gd name="T39" fmla="*/ 67 h 89"/>
                <a:gd name="T40" fmla="*/ 59 w 81"/>
                <a:gd name="T41" fmla="*/ 70 h 89"/>
                <a:gd name="T42" fmla="*/ 63 w 81"/>
                <a:gd name="T43" fmla="*/ 74 h 89"/>
                <a:gd name="T44" fmla="*/ 69 w 81"/>
                <a:gd name="T45" fmla="*/ 78 h 89"/>
                <a:gd name="T46" fmla="*/ 73 w 81"/>
                <a:gd name="T47" fmla="*/ 80 h 89"/>
                <a:gd name="T48" fmla="*/ 76 w 81"/>
                <a:gd name="T49" fmla="*/ 84 h 89"/>
                <a:gd name="T50" fmla="*/ 80 w 81"/>
                <a:gd name="T51" fmla="*/ 88 h 89"/>
                <a:gd name="T52" fmla="*/ 78 w 81"/>
                <a:gd name="T53" fmla="*/ 84 h 89"/>
                <a:gd name="T54" fmla="*/ 74 w 81"/>
                <a:gd name="T55" fmla="*/ 78 h 89"/>
                <a:gd name="T56" fmla="*/ 73 w 81"/>
                <a:gd name="T57" fmla="*/ 74 h 89"/>
                <a:gd name="T58" fmla="*/ 69 w 81"/>
                <a:gd name="T59" fmla="*/ 69 h 89"/>
                <a:gd name="T60" fmla="*/ 67 w 81"/>
                <a:gd name="T61" fmla="*/ 63 h 89"/>
                <a:gd name="T62" fmla="*/ 63 w 81"/>
                <a:gd name="T63" fmla="*/ 57 h 89"/>
                <a:gd name="T64" fmla="*/ 61 w 81"/>
                <a:gd name="T65" fmla="*/ 51 h 89"/>
                <a:gd name="T66" fmla="*/ 57 w 81"/>
                <a:gd name="T67" fmla="*/ 44 h 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1"/>
                <a:gd name="T103" fmla="*/ 0 h 89"/>
                <a:gd name="T104" fmla="*/ 81 w 81"/>
                <a:gd name="T105" fmla="*/ 89 h 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1" h="89">
                  <a:moveTo>
                    <a:pt x="57" y="44"/>
                  </a:moveTo>
                  <a:lnTo>
                    <a:pt x="55" y="38"/>
                  </a:lnTo>
                  <a:lnTo>
                    <a:pt x="53" y="32"/>
                  </a:lnTo>
                  <a:lnTo>
                    <a:pt x="51" y="26"/>
                  </a:lnTo>
                  <a:lnTo>
                    <a:pt x="50" y="21"/>
                  </a:lnTo>
                  <a:lnTo>
                    <a:pt x="48" y="15"/>
                  </a:lnTo>
                  <a:lnTo>
                    <a:pt x="46" y="11"/>
                  </a:lnTo>
                  <a:lnTo>
                    <a:pt x="44" y="5"/>
                  </a:lnTo>
                  <a:lnTo>
                    <a:pt x="42" y="0"/>
                  </a:lnTo>
                  <a:lnTo>
                    <a:pt x="0" y="34"/>
                  </a:lnTo>
                  <a:lnTo>
                    <a:pt x="4" y="36"/>
                  </a:lnTo>
                  <a:lnTo>
                    <a:pt x="7" y="38"/>
                  </a:lnTo>
                  <a:lnTo>
                    <a:pt x="11" y="40"/>
                  </a:lnTo>
                  <a:lnTo>
                    <a:pt x="17" y="44"/>
                  </a:lnTo>
                  <a:lnTo>
                    <a:pt x="23" y="47"/>
                  </a:lnTo>
                  <a:lnTo>
                    <a:pt x="28" y="51"/>
                  </a:lnTo>
                  <a:lnTo>
                    <a:pt x="34" y="55"/>
                  </a:lnTo>
                  <a:lnTo>
                    <a:pt x="40" y="59"/>
                  </a:lnTo>
                  <a:lnTo>
                    <a:pt x="48" y="63"/>
                  </a:lnTo>
                  <a:lnTo>
                    <a:pt x="53" y="67"/>
                  </a:lnTo>
                  <a:lnTo>
                    <a:pt x="59" y="70"/>
                  </a:lnTo>
                  <a:lnTo>
                    <a:pt x="63" y="74"/>
                  </a:lnTo>
                  <a:lnTo>
                    <a:pt x="69" y="78"/>
                  </a:lnTo>
                  <a:lnTo>
                    <a:pt x="73" y="80"/>
                  </a:lnTo>
                  <a:lnTo>
                    <a:pt x="76" y="84"/>
                  </a:lnTo>
                  <a:lnTo>
                    <a:pt x="80" y="88"/>
                  </a:lnTo>
                  <a:lnTo>
                    <a:pt x="78" y="84"/>
                  </a:lnTo>
                  <a:lnTo>
                    <a:pt x="74" y="78"/>
                  </a:lnTo>
                  <a:lnTo>
                    <a:pt x="73" y="74"/>
                  </a:lnTo>
                  <a:lnTo>
                    <a:pt x="69" y="69"/>
                  </a:lnTo>
                  <a:lnTo>
                    <a:pt x="67" y="63"/>
                  </a:lnTo>
                  <a:lnTo>
                    <a:pt x="63" y="57"/>
                  </a:lnTo>
                  <a:lnTo>
                    <a:pt x="61" y="51"/>
                  </a:lnTo>
                  <a:lnTo>
                    <a:pt x="57" y="44"/>
                  </a:lnTo>
                </a:path>
              </a:pathLst>
            </a:cu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6" name="Freeform 99"/>
            <p:cNvSpPr>
              <a:spLocks/>
            </p:cNvSpPr>
            <p:nvPr/>
          </p:nvSpPr>
          <p:spPr bwMode="auto">
            <a:xfrm>
              <a:off x="3019" y="4073"/>
              <a:ext cx="81" cy="89"/>
            </a:xfrm>
            <a:custGeom>
              <a:avLst/>
              <a:gdLst>
                <a:gd name="T0" fmla="*/ 57 w 81"/>
                <a:gd name="T1" fmla="*/ 44 h 89"/>
                <a:gd name="T2" fmla="*/ 55 w 81"/>
                <a:gd name="T3" fmla="*/ 38 h 89"/>
                <a:gd name="T4" fmla="*/ 53 w 81"/>
                <a:gd name="T5" fmla="*/ 32 h 89"/>
                <a:gd name="T6" fmla="*/ 51 w 81"/>
                <a:gd name="T7" fmla="*/ 26 h 89"/>
                <a:gd name="T8" fmla="*/ 50 w 81"/>
                <a:gd name="T9" fmla="*/ 21 h 89"/>
                <a:gd name="T10" fmla="*/ 48 w 81"/>
                <a:gd name="T11" fmla="*/ 15 h 89"/>
                <a:gd name="T12" fmla="*/ 46 w 81"/>
                <a:gd name="T13" fmla="*/ 11 h 89"/>
                <a:gd name="T14" fmla="*/ 44 w 81"/>
                <a:gd name="T15" fmla="*/ 5 h 89"/>
                <a:gd name="T16" fmla="*/ 42 w 81"/>
                <a:gd name="T17" fmla="*/ 0 h 89"/>
                <a:gd name="T18" fmla="*/ 42 w 81"/>
                <a:gd name="T19" fmla="*/ 0 h 89"/>
                <a:gd name="T20" fmla="*/ 0 w 81"/>
                <a:gd name="T21" fmla="*/ 34 h 89"/>
                <a:gd name="T22" fmla="*/ 0 w 81"/>
                <a:gd name="T23" fmla="*/ 34 h 89"/>
                <a:gd name="T24" fmla="*/ 4 w 81"/>
                <a:gd name="T25" fmla="*/ 36 h 89"/>
                <a:gd name="T26" fmla="*/ 7 w 81"/>
                <a:gd name="T27" fmla="*/ 38 h 89"/>
                <a:gd name="T28" fmla="*/ 11 w 81"/>
                <a:gd name="T29" fmla="*/ 40 h 89"/>
                <a:gd name="T30" fmla="*/ 17 w 81"/>
                <a:gd name="T31" fmla="*/ 44 h 89"/>
                <a:gd name="T32" fmla="*/ 23 w 81"/>
                <a:gd name="T33" fmla="*/ 47 h 89"/>
                <a:gd name="T34" fmla="*/ 28 w 81"/>
                <a:gd name="T35" fmla="*/ 51 h 89"/>
                <a:gd name="T36" fmla="*/ 34 w 81"/>
                <a:gd name="T37" fmla="*/ 55 h 89"/>
                <a:gd name="T38" fmla="*/ 40 w 81"/>
                <a:gd name="T39" fmla="*/ 59 h 89"/>
                <a:gd name="T40" fmla="*/ 48 w 81"/>
                <a:gd name="T41" fmla="*/ 63 h 89"/>
                <a:gd name="T42" fmla="*/ 53 w 81"/>
                <a:gd name="T43" fmla="*/ 67 h 89"/>
                <a:gd name="T44" fmla="*/ 59 w 81"/>
                <a:gd name="T45" fmla="*/ 70 h 89"/>
                <a:gd name="T46" fmla="*/ 63 w 81"/>
                <a:gd name="T47" fmla="*/ 74 h 89"/>
                <a:gd name="T48" fmla="*/ 69 w 81"/>
                <a:gd name="T49" fmla="*/ 78 h 89"/>
                <a:gd name="T50" fmla="*/ 73 w 81"/>
                <a:gd name="T51" fmla="*/ 80 h 89"/>
                <a:gd name="T52" fmla="*/ 76 w 81"/>
                <a:gd name="T53" fmla="*/ 84 h 89"/>
                <a:gd name="T54" fmla="*/ 80 w 81"/>
                <a:gd name="T55" fmla="*/ 88 h 89"/>
                <a:gd name="T56" fmla="*/ 78 w 81"/>
                <a:gd name="T57" fmla="*/ 84 h 89"/>
                <a:gd name="T58" fmla="*/ 74 w 81"/>
                <a:gd name="T59" fmla="*/ 78 h 89"/>
                <a:gd name="T60" fmla="*/ 73 w 81"/>
                <a:gd name="T61" fmla="*/ 74 h 89"/>
                <a:gd name="T62" fmla="*/ 69 w 81"/>
                <a:gd name="T63" fmla="*/ 69 h 89"/>
                <a:gd name="T64" fmla="*/ 67 w 81"/>
                <a:gd name="T65" fmla="*/ 63 h 89"/>
                <a:gd name="T66" fmla="*/ 63 w 81"/>
                <a:gd name="T67" fmla="*/ 57 h 89"/>
                <a:gd name="T68" fmla="*/ 61 w 81"/>
                <a:gd name="T69" fmla="*/ 51 h 89"/>
                <a:gd name="T70" fmla="*/ 57 w 81"/>
                <a:gd name="T71" fmla="*/ 44 h 89"/>
                <a:gd name="T72" fmla="*/ 57 w 81"/>
                <a:gd name="T73" fmla="*/ 44 h 89"/>
                <a:gd name="T74" fmla="*/ 57 w 81"/>
                <a:gd name="T75" fmla="*/ 44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1"/>
                <a:gd name="T115" fmla="*/ 0 h 89"/>
                <a:gd name="T116" fmla="*/ 81 w 81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1" h="89">
                  <a:moveTo>
                    <a:pt x="57" y="44"/>
                  </a:moveTo>
                  <a:lnTo>
                    <a:pt x="55" y="38"/>
                  </a:lnTo>
                  <a:lnTo>
                    <a:pt x="53" y="32"/>
                  </a:lnTo>
                  <a:lnTo>
                    <a:pt x="51" y="26"/>
                  </a:lnTo>
                  <a:lnTo>
                    <a:pt x="50" y="21"/>
                  </a:lnTo>
                  <a:lnTo>
                    <a:pt x="48" y="15"/>
                  </a:lnTo>
                  <a:lnTo>
                    <a:pt x="46" y="11"/>
                  </a:lnTo>
                  <a:lnTo>
                    <a:pt x="44" y="5"/>
                  </a:lnTo>
                  <a:lnTo>
                    <a:pt x="42" y="0"/>
                  </a:lnTo>
                  <a:lnTo>
                    <a:pt x="0" y="34"/>
                  </a:lnTo>
                  <a:lnTo>
                    <a:pt x="4" y="36"/>
                  </a:lnTo>
                  <a:lnTo>
                    <a:pt x="7" y="38"/>
                  </a:lnTo>
                  <a:lnTo>
                    <a:pt x="11" y="40"/>
                  </a:lnTo>
                  <a:lnTo>
                    <a:pt x="17" y="44"/>
                  </a:lnTo>
                  <a:lnTo>
                    <a:pt x="23" y="47"/>
                  </a:lnTo>
                  <a:lnTo>
                    <a:pt x="28" y="51"/>
                  </a:lnTo>
                  <a:lnTo>
                    <a:pt x="34" y="55"/>
                  </a:lnTo>
                  <a:lnTo>
                    <a:pt x="40" y="59"/>
                  </a:lnTo>
                  <a:lnTo>
                    <a:pt x="48" y="63"/>
                  </a:lnTo>
                  <a:lnTo>
                    <a:pt x="53" y="67"/>
                  </a:lnTo>
                  <a:lnTo>
                    <a:pt x="59" y="70"/>
                  </a:lnTo>
                  <a:lnTo>
                    <a:pt x="63" y="74"/>
                  </a:lnTo>
                  <a:lnTo>
                    <a:pt x="69" y="78"/>
                  </a:lnTo>
                  <a:lnTo>
                    <a:pt x="73" y="80"/>
                  </a:lnTo>
                  <a:lnTo>
                    <a:pt x="76" y="84"/>
                  </a:lnTo>
                  <a:lnTo>
                    <a:pt x="80" y="88"/>
                  </a:lnTo>
                  <a:lnTo>
                    <a:pt x="78" y="84"/>
                  </a:lnTo>
                  <a:lnTo>
                    <a:pt x="74" y="78"/>
                  </a:lnTo>
                  <a:lnTo>
                    <a:pt x="73" y="74"/>
                  </a:lnTo>
                  <a:lnTo>
                    <a:pt x="69" y="69"/>
                  </a:lnTo>
                  <a:lnTo>
                    <a:pt x="67" y="63"/>
                  </a:lnTo>
                  <a:lnTo>
                    <a:pt x="63" y="57"/>
                  </a:lnTo>
                  <a:lnTo>
                    <a:pt x="61" y="51"/>
                  </a:lnTo>
                  <a:lnTo>
                    <a:pt x="57" y="44"/>
                  </a:lnTo>
                </a:path>
              </a:pathLst>
            </a:custGeom>
            <a:noFill/>
            <a:ln w="12700" cap="rnd" cmpd="sng">
              <a:solidFill>
                <a:srgbClr val="0066FF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7" name="Freeform 100"/>
            <p:cNvSpPr>
              <a:spLocks/>
            </p:cNvSpPr>
            <p:nvPr/>
          </p:nvSpPr>
          <p:spPr bwMode="auto">
            <a:xfrm>
              <a:off x="2084" y="3910"/>
              <a:ext cx="93" cy="121"/>
            </a:xfrm>
            <a:custGeom>
              <a:avLst/>
              <a:gdLst>
                <a:gd name="T0" fmla="*/ 86 w 93"/>
                <a:gd name="T1" fmla="*/ 2 h 121"/>
                <a:gd name="T2" fmla="*/ 82 w 93"/>
                <a:gd name="T3" fmla="*/ 0 h 121"/>
                <a:gd name="T4" fmla="*/ 0 w 93"/>
                <a:gd name="T5" fmla="*/ 113 h 121"/>
                <a:gd name="T6" fmla="*/ 9 w 93"/>
                <a:gd name="T7" fmla="*/ 120 h 121"/>
                <a:gd name="T8" fmla="*/ 92 w 93"/>
                <a:gd name="T9" fmla="*/ 5 h 121"/>
                <a:gd name="T10" fmla="*/ 86 w 93"/>
                <a:gd name="T11" fmla="*/ 2 h 1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3"/>
                <a:gd name="T19" fmla="*/ 0 h 121"/>
                <a:gd name="T20" fmla="*/ 93 w 93"/>
                <a:gd name="T21" fmla="*/ 121 h 1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3" h="121">
                  <a:moveTo>
                    <a:pt x="86" y="2"/>
                  </a:moveTo>
                  <a:lnTo>
                    <a:pt x="82" y="0"/>
                  </a:lnTo>
                  <a:lnTo>
                    <a:pt x="0" y="113"/>
                  </a:lnTo>
                  <a:lnTo>
                    <a:pt x="9" y="120"/>
                  </a:lnTo>
                  <a:lnTo>
                    <a:pt x="92" y="5"/>
                  </a:lnTo>
                  <a:lnTo>
                    <a:pt x="86" y="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8" name="Freeform 101"/>
            <p:cNvSpPr>
              <a:spLocks/>
            </p:cNvSpPr>
            <p:nvPr/>
          </p:nvSpPr>
          <p:spPr bwMode="auto">
            <a:xfrm>
              <a:off x="2051" y="3986"/>
              <a:ext cx="78" cy="91"/>
            </a:xfrm>
            <a:custGeom>
              <a:avLst/>
              <a:gdLst>
                <a:gd name="T0" fmla="*/ 19 w 78"/>
                <a:gd name="T1" fmla="*/ 46 h 91"/>
                <a:gd name="T2" fmla="*/ 21 w 78"/>
                <a:gd name="T3" fmla="*/ 39 h 91"/>
                <a:gd name="T4" fmla="*/ 23 w 78"/>
                <a:gd name="T5" fmla="*/ 33 h 91"/>
                <a:gd name="T6" fmla="*/ 25 w 78"/>
                <a:gd name="T7" fmla="*/ 27 h 91"/>
                <a:gd name="T8" fmla="*/ 27 w 78"/>
                <a:gd name="T9" fmla="*/ 23 h 91"/>
                <a:gd name="T10" fmla="*/ 29 w 78"/>
                <a:gd name="T11" fmla="*/ 18 h 91"/>
                <a:gd name="T12" fmla="*/ 29 w 78"/>
                <a:gd name="T13" fmla="*/ 12 h 91"/>
                <a:gd name="T14" fmla="*/ 31 w 78"/>
                <a:gd name="T15" fmla="*/ 6 h 91"/>
                <a:gd name="T16" fmla="*/ 33 w 78"/>
                <a:gd name="T17" fmla="*/ 0 h 91"/>
                <a:gd name="T18" fmla="*/ 77 w 78"/>
                <a:gd name="T19" fmla="*/ 33 h 91"/>
                <a:gd name="T20" fmla="*/ 73 w 78"/>
                <a:gd name="T21" fmla="*/ 35 h 91"/>
                <a:gd name="T22" fmla="*/ 69 w 78"/>
                <a:gd name="T23" fmla="*/ 37 h 91"/>
                <a:gd name="T24" fmla="*/ 65 w 78"/>
                <a:gd name="T25" fmla="*/ 41 h 91"/>
                <a:gd name="T26" fmla="*/ 60 w 78"/>
                <a:gd name="T27" fmla="*/ 42 h 91"/>
                <a:gd name="T28" fmla="*/ 54 w 78"/>
                <a:gd name="T29" fmla="*/ 46 h 91"/>
                <a:gd name="T30" fmla="*/ 48 w 78"/>
                <a:gd name="T31" fmla="*/ 50 h 91"/>
                <a:gd name="T32" fmla="*/ 42 w 78"/>
                <a:gd name="T33" fmla="*/ 56 h 91"/>
                <a:gd name="T34" fmla="*/ 37 w 78"/>
                <a:gd name="T35" fmla="*/ 60 h 91"/>
                <a:gd name="T36" fmla="*/ 31 w 78"/>
                <a:gd name="T37" fmla="*/ 64 h 91"/>
                <a:gd name="T38" fmla="*/ 25 w 78"/>
                <a:gd name="T39" fmla="*/ 67 h 91"/>
                <a:gd name="T40" fmla="*/ 21 w 78"/>
                <a:gd name="T41" fmla="*/ 73 h 91"/>
                <a:gd name="T42" fmla="*/ 15 w 78"/>
                <a:gd name="T43" fmla="*/ 77 h 91"/>
                <a:gd name="T44" fmla="*/ 12 w 78"/>
                <a:gd name="T45" fmla="*/ 81 h 91"/>
                <a:gd name="T46" fmla="*/ 6 w 78"/>
                <a:gd name="T47" fmla="*/ 85 h 91"/>
                <a:gd name="T48" fmla="*/ 2 w 78"/>
                <a:gd name="T49" fmla="*/ 87 h 91"/>
                <a:gd name="T50" fmla="*/ 0 w 78"/>
                <a:gd name="T51" fmla="*/ 90 h 91"/>
                <a:gd name="T52" fmla="*/ 2 w 78"/>
                <a:gd name="T53" fmla="*/ 87 h 91"/>
                <a:gd name="T54" fmla="*/ 4 w 78"/>
                <a:gd name="T55" fmla="*/ 83 h 91"/>
                <a:gd name="T56" fmla="*/ 6 w 78"/>
                <a:gd name="T57" fmla="*/ 77 h 91"/>
                <a:gd name="T58" fmla="*/ 10 w 78"/>
                <a:gd name="T59" fmla="*/ 71 h 91"/>
                <a:gd name="T60" fmla="*/ 12 w 78"/>
                <a:gd name="T61" fmla="*/ 65 h 91"/>
                <a:gd name="T62" fmla="*/ 14 w 78"/>
                <a:gd name="T63" fmla="*/ 60 h 91"/>
                <a:gd name="T64" fmla="*/ 17 w 78"/>
                <a:gd name="T65" fmla="*/ 52 h 91"/>
                <a:gd name="T66" fmla="*/ 19 w 78"/>
                <a:gd name="T67" fmla="*/ 46 h 9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8"/>
                <a:gd name="T103" fmla="*/ 0 h 91"/>
                <a:gd name="T104" fmla="*/ 78 w 78"/>
                <a:gd name="T105" fmla="*/ 91 h 9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8" h="91">
                  <a:moveTo>
                    <a:pt x="19" y="46"/>
                  </a:moveTo>
                  <a:lnTo>
                    <a:pt x="21" y="39"/>
                  </a:lnTo>
                  <a:lnTo>
                    <a:pt x="23" y="33"/>
                  </a:lnTo>
                  <a:lnTo>
                    <a:pt x="25" y="27"/>
                  </a:lnTo>
                  <a:lnTo>
                    <a:pt x="27" y="23"/>
                  </a:lnTo>
                  <a:lnTo>
                    <a:pt x="29" y="18"/>
                  </a:lnTo>
                  <a:lnTo>
                    <a:pt x="29" y="12"/>
                  </a:lnTo>
                  <a:lnTo>
                    <a:pt x="31" y="6"/>
                  </a:lnTo>
                  <a:lnTo>
                    <a:pt x="33" y="0"/>
                  </a:lnTo>
                  <a:lnTo>
                    <a:pt x="77" y="33"/>
                  </a:lnTo>
                  <a:lnTo>
                    <a:pt x="73" y="35"/>
                  </a:lnTo>
                  <a:lnTo>
                    <a:pt x="69" y="37"/>
                  </a:lnTo>
                  <a:lnTo>
                    <a:pt x="65" y="41"/>
                  </a:lnTo>
                  <a:lnTo>
                    <a:pt x="60" y="42"/>
                  </a:lnTo>
                  <a:lnTo>
                    <a:pt x="54" y="46"/>
                  </a:lnTo>
                  <a:lnTo>
                    <a:pt x="48" y="50"/>
                  </a:lnTo>
                  <a:lnTo>
                    <a:pt x="42" y="56"/>
                  </a:lnTo>
                  <a:lnTo>
                    <a:pt x="37" y="60"/>
                  </a:lnTo>
                  <a:lnTo>
                    <a:pt x="31" y="64"/>
                  </a:lnTo>
                  <a:lnTo>
                    <a:pt x="25" y="67"/>
                  </a:lnTo>
                  <a:lnTo>
                    <a:pt x="21" y="73"/>
                  </a:lnTo>
                  <a:lnTo>
                    <a:pt x="15" y="77"/>
                  </a:lnTo>
                  <a:lnTo>
                    <a:pt x="12" y="81"/>
                  </a:lnTo>
                  <a:lnTo>
                    <a:pt x="6" y="85"/>
                  </a:lnTo>
                  <a:lnTo>
                    <a:pt x="2" y="87"/>
                  </a:lnTo>
                  <a:lnTo>
                    <a:pt x="0" y="90"/>
                  </a:lnTo>
                  <a:lnTo>
                    <a:pt x="2" y="87"/>
                  </a:lnTo>
                  <a:lnTo>
                    <a:pt x="4" y="83"/>
                  </a:lnTo>
                  <a:lnTo>
                    <a:pt x="6" y="77"/>
                  </a:lnTo>
                  <a:lnTo>
                    <a:pt x="10" y="71"/>
                  </a:lnTo>
                  <a:lnTo>
                    <a:pt x="12" y="65"/>
                  </a:lnTo>
                  <a:lnTo>
                    <a:pt x="14" y="60"/>
                  </a:lnTo>
                  <a:lnTo>
                    <a:pt x="17" y="52"/>
                  </a:lnTo>
                  <a:lnTo>
                    <a:pt x="19" y="46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9" name="Freeform 102"/>
            <p:cNvSpPr>
              <a:spLocks/>
            </p:cNvSpPr>
            <p:nvPr/>
          </p:nvSpPr>
          <p:spPr bwMode="auto">
            <a:xfrm>
              <a:off x="2814" y="4174"/>
              <a:ext cx="56" cy="64"/>
            </a:xfrm>
            <a:custGeom>
              <a:avLst/>
              <a:gdLst>
                <a:gd name="T0" fmla="*/ 55 w 56"/>
                <a:gd name="T1" fmla="*/ 63 h 64"/>
                <a:gd name="T2" fmla="*/ 55 w 56"/>
                <a:gd name="T3" fmla="*/ 0 h 64"/>
                <a:gd name="T4" fmla="*/ 0 w 56"/>
                <a:gd name="T5" fmla="*/ 0 h 64"/>
                <a:gd name="T6" fmla="*/ 0 w 56"/>
                <a:gd name="T7" fmla="*/ 63 h 64"/>
                <a:gd name="T8" fmla="*/ 55 w 56"/>
                <a:gd name="T9" fmla="*/ 63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64"/>
                <a:gd name="T17" fmla="*/ 56 w 56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64">
                  <a:moveTo>
                    <a:pt x="55" y="63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55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0" name="Freeform 103"/>
            <p:cNvSpPr>
              <a:spLocks/>
            </p:cNvSpPr>
            <p:nvPr/>
          </p:nvSpPr>
          <p:spPr bwMode="auto">
            <a:xfrm>
              <a:off x="2864" y="4168"/>
              <a:ext cx="17" cy="70"/>
            </a:xfrm>
            <a:custGeom>
              <a:avLst/>
              <a:gdLst>
                <a:gd name="T0" fmla="*/ 7 w 17"/>
                <a:gd name="T1" fmla="*/ 12 h 70"/>
                <a:gd name="T2" fmla="*/ 0 w 17"/>
                <a:gd name="T3" fmla="*/ 6 h 70"/>
                <a:gd name="T4" fmla="*/ 0 w 17"/>
                <a:gd name="T5" fmla="*/ 69 h 70"/>
                <a:gd name="T6" fmla="*/ 16 w 17"/>
                <a:gd name="T7" fmla="*/ 69 h 70"/>
                <a:gd name="T8" fmla="*/ 16 w 17"/>
                <a:gd name="T9" fmla="*/ 6 h 70"/>
                <a:gd name="T10" fmla="*/ 7 w 17"/>
                <a:gd name="T11" fmla="*/ 0 h 70"/>
                <a:gd name="T12" fmla="*/ 7 w 17"/>
                <a:gd name="T13" fmla="*/ 12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70"/>
                <a:gd name="T23" fmla="*/ 17 w 17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70">
                  <a:moveTo>
                    <a:pt x="7" y="12"/>
                  </a:moveTo>
                  <a:lnTo>
                    <a:pt x="0" y="6"/>
                  </a:lnTo>
                  <a:lnTo>
                    <a:pt x="0" y="69"/>
                  </a:lnTo>
                  <a:lnTo>
                    <a:pt x="16" y="69"/>
                  </a:lnTo>
                  <a:lnTo>
                    <a:pt x="16" y="6"/>
                  </a:lnTo>
                  <a:lnTo>
                    <a:pt x="7" y="0"/>
                  </a:lnTo>
                  <a:lnTo>
                    <a:pt x="7" y="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1" name="Freeform 104"/>
            <p:cNvSpPr>
              <a:spLocks/>
            </p:cNvSpPr>
            <p:nvPr/>
          </p:nvSpPr>
          <p:spPr bwMode="auto">
            <a:xfrm>
              <a:off x="2808" y="4168"/>
              <a:ext cx="62" cy="17"/>
            </a:xfrm>
            <a:custGeom>
              <a:avLst/>
              <a:gdLst>
                <a:gd name="T0" fmla="*/ 11 w 62"/>
                <a:gd name="T1" fmla="*/ 8 h 17"/>
                <a:gd name="T2" fmla="*/ 6 w 62"/>
                <a:gd name="T3" fmla="*/ 16 h 17"/>
                <a:gd name="T4" fmla="*/ 61 w 62"/>
                <a:gd name="T5" fmla="*/ 16 h 17"/>
                <a:gd name="T6" fmla="*/ 61 w 62"/>
                <a:gd name="T7" fmla="*/ 0 h 17"/>
                <a:gd name="T8" fmla="*/ 6 w 62"/>
                <a:gd name="T9" fmla="*/ 0 h 17"/>
                <a:gd name="T10" fmla="*/ 0 w 62"/>
                <a:gd name="T11" fmla="*/ 8 h 17"/>
                <a:gd name="T12" fmla="*/ 11 w 62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2"/>
                <a:gd name="T22" fmla="*/ 0 h 17"/>
                <a:gd name="T23" fmla="*/ 62 w 62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2" h="17">
                  <a:moveTo>
                    <a:pt x="11" y="8"/>
                  </a:moveTo>
                  <a:lnTo>
                    <a:pt x="6" y="16"/>
                  </a:lnTo>
                  <a:lnTo>
                    <a:pt x="61" y="16"/>
                  </a:lnTo>
                  <a:lnTo>
                    <a:pt x="61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11" y="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2" name="Freeform 105"/>
            <p:cNvSpPr>
              <a:spLocks/>
            </p:cNvSpPr>
            <p:nvPr/>
          </p:nvSpPr>
          <p:spPr bwMode="auto">
            <a:xfrm>
              <a:off x="2808" y="4174"/>
              <a:ext cx="17" cy="70"/>
            </a:xfrm>
            <a:custGeom>
              <a:avLst/>
              <a:gdLst>
                <a:gd name="T0" fmla="*/ 8 w 17"/>
                <a:gd name="T1" fmla="*/ 56 h 70"/>
                <a:gd name="T2" fmla="*/ 16 w 17"/>
                <a:gd name="T3" fmla="*/ 63 h 70"/>
                <a:gd name="T4" fmla="*/ 16 w 17"/>
                <a:gd name="T5" fmla="*/ 0 h 70"/>
                <a:gd name="T6" fmla="*/ 0 w 17"/>
                <a:gd name="T7" fmla="*/ 0 h 70"/>
                <a:gd name="T8" fmla="*/ 0 w 17"/>
                <a:gd name="T9" fmla="*/ 63 h 70"/>
                <a:gd name="T10" fmla="*/ 8 w 17"/>
                <a:gd name="T11" fmla="*/ 69 h 70"/>
                <a:gd name="T12" fmla="*/ 8 w 17"/>
                <a:gd name="T13" fmla="*/ 5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70"/>
                <a:gd name="T23" fmla="*/ 17 w 17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70">
                  <a:moveTo>
                    <a:pt x="8" y="56"/>
                  </a:moveTo>
                  <a:lnTo>
                    <a:pt x="16" y="63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8" y="69"/>
                  </a:lnTo>
                  <a:lnTo>
                    <a:pt x="8" y="5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3" name="Freeform 106"/>
            <p:cNvSpPr>
              <a:spLocks/>
            </p:cNvSpPr>
            <p:nvPr/>
          </p:nvSpPr>
          <p:spPr bwMode="auto">
            <a:xfrm>
              <a:off x="2814" y="4230"/>
              <a:ext cx="62" cy="17"/>
            </a:xfrm>
            <a:custGeom>
              <a:avLst/>
              <a:gdLst>
                <a:gd name="T0" fmla="*/ 50 w 62"/>
                <a:gd name="T1" fmla="*/ 8 h 17"/>
                <a:gd name="T2" fmla="*/ 55 w 62"/>
                <a:gd name="T3" fmla="*/ 0 h 17"/>
                <a:gd name="T4" fmla="*/ 0 w 62"/>
                <a:gd name="T5" fmla="*/ 0 h 17"/>
                <a:gd name="T6" fmla="*/ 0 w 62"/>
                <a:gd name="T7" fmla="*/ 16 h 17"/>
                <a:gd name="T8" fmla="*/ 55 w 62"/>
                <a:gd name="T9" fmla="*/ 16 h 17"/>
                <a:gd name="T10" fmla="*/ 61 w 62"/>
                <a:gd name="T11" fmla="*/ 8 h 17"/>
                <a:gd name="T12" fmla="*/ 50 w 62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2"/>
                <a:gd name="T22" fmla="*/ 0 h 17"/>
                <a:gd name="T23" fmla="*/ 62 w 62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2" h="17">
                  <a:moveTo>
                    <a:pt x="50" y="8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55" y="16"/>
                  </a:lnTo>
                  <a:lnTo>
                    <a:pt x="61" y="8"/>
                  </a:lnTo>
                  <a:lnTo>
                    <a:pt x="50" y="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4" name="Freeform 107"/>
            <p:cNvSpPr>
              <a:spLocks/>
            </p:cNvSpPr>
            <p:nvPr/>
          </p:nvSpPr>
          <p:spPr bwMode="auto">
            <a:xfrm>
              <a:off x="2864" y="4237"/>
              <a:ext cx="17" cy="1"/>
            </a:xfrm>
            <a:custGeom>
              <a:avLst/>
              <a:gdLst>
                <a:gd name="T0" fmla="*/ 0 w 17"/>
                <a:gd name="T1" fmla="*/ 0 h 1"/>
                <a:gd name="T2" fmla="*/ 7 w 17"/>
                <a:gd name="T3" fmla="*/ 0 h 1"/>
                <a:gd name="T4" fmla="*/ 16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5" name="Freeform 108"/>
            <p:cNvSpPr>
              <a:spLocks/>
            </p:cNvSpPr>
            <p:nvPr/>
          </p:nvSpPr>
          <p:spPr bwMode="auto">
            <a:xfrm>
              <a:off x="4027" y="4174"/>
              <a:ext cx="81" cy="64"/>
            </a:xfrm>
            <a:custGeom>
              <a:avLst/>
              <a:gdLst>
                <a:gd name="T0" fmla="*/ 80 w 81"/>
                <a:gd name="T1" fmla="*/ 63 h 64"/>
                <a:gd name="T2" fmla="*/ 80 w 81"/>
                <a:gd name="T3" fmla="*/ 0 h 64"/>
                <a:gd name="T4" fmla="*/ 0 w 81"/>
                <a:gd name="T5" fmla="*/ 0 h 64"/>
                <a:gd name="T6" fmla="*/ 0 w 81"/>
                <a:gd name="T7" fmla="*/ 63 h 64"/>
                <a:gd name="T8" fmla="*/ 80 w 81"/>
                <a:gd name="T9" fmla="*/ 63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4"/>
                <a:gd name="T17" fmla="*/ 81 w 81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4">
                  <a:moveTo>
                    <a:pt x="80" y="63"/>
                  </a:moveTo>
                  <a:lnTo>
                    <a:pt x="80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80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6" name="Freeform 109"/>
            <p:cNvSpPr>
              <a:spLocks/>
            </p:cNvSpPr>
            <p:nvPr/>
          </p:nvSpPr>
          <p:spPr bwMode="auto">
            <a:xfrm>
              <a:off x="4101" y="4168"/>
              <a:ext cx="17" cy="70"/>
            </a:xfrm>
            <a:custGeom>
              <a:avLst/>
              <a:gdLst>
                <a:gd name="T0" fmla="*/ 8 w 17"/>
                <a:gd name="T1" fmla="*/ 12 h 70"/>
                <a:gd name="T2" fmla="*/ 0 w 17"/>
                <a:gd name="T3" fmla="*/ 6 h 70"/>
                <a:gd name="T4" fmla="*/ 0 w 17"/>
                <a:gd name="T5" fmla="*/ 69 h 70"/>
                <a:gd name="T6" fmla="*/ 16 w 17"/>
                <a:gd name="T7" fmla="*/ 69 h 70"/>
                <a:gd name="T8" fmla="*/ 16 w 17"/>
                <a:gd name="T9" fmla="*/ 6 h 70"/>
                <a:gd name="T10" fmla="*/ 8 w 17"/>
                <a:gd name="T11" fmla="*/ 0 h 70"/>
                <a:gd name="T12" fmla="*/ 8 w 17"/>
                <a:gd name="T13" fmla="*/ 12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70"/>
                <a:gd name="T23" fmla="*/ 17 w 17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70">
                  <a:moveTo>
                    <a:pt x="8" y="12"/>
                  </a:moveTo>
                  <a:lnTo>
                    <a:pt x="0" y="6"/>
                  </a:lnTo>
                  <a:lnTo>
                    <a:pt x="0" y="69"/>
                  </a:lnTo>
                  <a:lnTo>
                    <a:pt x="16" y="69"/>
                  </a:lnTo>
                  <a:lnTo>
                    <a:pt x="16" y="6"/>
                  </a:lnTo>
                  <a:lnTo>
                    <a:pt x="8" y="0"/>
                  </a:lnTo>
                  <a:lnTo>
                    <a:pt x="8" y="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7" name="Freeform 110"/>
            <p:cNvSpPr>
              <a:spLocks/>
            </p:cNvSpPr>
            <p:nvPr/>
          </p:nvSpPr>
          <p:spPr bwMode="auto">
            <a:xfrm>
              <a:off x="4021" y="4168"/>
              <a:ext cx="87" cy="17"/>
            </a:xfrm>
            <a:custGeom>
              <a:avLst/>
              <a:gdLst>
                <a:gd name="T0" fmla="*/ 11 w 87"/>
                <a:gd name="T1" fmla="*/ 8 h 17"/>
                <a:gd name="T2" fmla="*/ 6 w 87"/>
                <a:gd name="T3" fmla="*/ 16 h 17"/>
                <a:gd name="T4" fmla="*/ 86 w 87"/>
                <a:gd name="T5" fmla="*/ 16 h 17"/>
                <a:gd name="T6" fmla="*/ 86 w 87"/>
                <a:gd name="T7" fmla="*/ 0 h 17"/>
                <a:gd name="T8" fmla="*/ 6 w 87"/>
                <a:gd name="T9" fmla="*/ 0 h 17"/>
                <a:gd name="T10" fmla="*/ 0 w 87"/>
                <a:gd name="T11" fmla="*/ 8 h 17"/>
                <a:gd name="T12" fmla="*/ 11 w 87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7"/>
                <a:gd name="T22" fmla="*/ 0 h 17"/>
                <a:gd name="T23" fmla="*/ 87 w 8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7" h="17">
                  <a:moveTo>
                    <a:pt x="11" y="8"/>
                  </a:moveTo>
                  <a:lnTo>
                    <a:pt x="6" y="16"/>
                  </a:lnTo>
                  <a:lnTo>
                    <a:pt x="86" y="16"/>
                  </a:lnTo>
                  <a:lnTo>
                    <a:pt x="86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11" y="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8" name="Freeform 111"/>
            <p:cNvSpPr>
              <a:spLocks/>
            </p:cNvSpPr>
            <p:nvPr/>
          </p:nvSpPr>
          <p:spPr bwMode="auto">
            <a:xfrm>
              <a:off x="4021" y="4174"/>
              <a:ext cx="17" cy="70"/>
            </a:xfrm>
            <a:custGeom>
              <a:avLst/>
              <a:gdLst>
                <a:gd name="T0" fmla="*/ 8 w 17"/>
                <a:gd name="T1" fmla="*/ 56 h 70"/>
                <a:gd name="T2" fmla="*/ 16 w 17"/>
                <a:gd name="T3" fmla="*/ 63 h 70"/>
                <a:gd name="T4" fmla="*/ 16 w 17"/>
                <a:gd name="T5" fmla="*/ 0 h 70"/>
                <a:gd name="T6" fmla="*/ 0 w 17"/>
                <a:gd name="T7" fmla="*/ 0 h 70"/>
                <a:gd name="T8" fmla="*/ 0 w 17"/>
                <a:gd name="T9" fmla="*/ 63 h 70"/>
                <a:gd name="T10" fmla="*/ 8 w 17"/>
                <a:gd name="T11" fmla="*/ 69 h 70"/>
                <a:gd name="T12" fmla="*/ 8 w 17"/>
                <a:gd name="T13" fmla="*/ 5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70"/>
                <a:gd name="T23" fmla="*/ 17 w 17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70">
                  <a:moveTo>
                    <a:pt x="8" y="56"/>
                  </a:moveTo>
                  <a:lnTo>
                    <a:pt x="16" y="63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8" y="69"/>
                  </a:lnTo>
                  <a:lnTo>
                    <a:pt x="8" y="5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9" name="Freeform 112"/>
            <p:cNvSpPr>
              <a:spLocks/>
            </p:cNvSpPr>
            <p:nvPr/>
          </p:nvSpPr>
          <p:spPr bwMode="auto">
            <a:xfrm>
              <a:off x="4027" y="4230"/>
              <a:ext cx="87" cy="17"/>
            </a:xfrm>
            <a:custGeom>
              <a:avLst/>
              <a:gdLst>
                <a:gd name="T0" fmla="*/ 74 w 87"/>
                <a:gd name="T1" fmla="*/ 8 h 17"/>
                <a:gd name="T2" fmla="*/ 80 w 87"/>
                <a:gd name="T3" fmla="*/ 0 h 17"/>
                <a:gd name="T4" fmla="*/ 0 w 87"/>
                <a:gd name="T5" fmla="*/ 0 h 17"/>
                <a:gd name="T6" fmla="*/ 0 w 87"/>
                <a:gd name="T7" fmla="*/ 16 h 17"/>
                <a:gd name="T8" fmla="*/ 80 w 87"/>
                <a:gd name="T9" fmla="*/ 16 h 17"/>
                <a:gd name="T10" fmla="*/ 86 w 87"/>
                <a:gd name="T11" fmla="*/ 8 h 17"/>
                <a:gd name="T12" fmla="*/ 74 w 87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7"/>
                <a:gd name="T22" fmla="*/ 0 h 17"/>
                <a:gd name="T23" fmla="*/ 87 w 8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7" h="17">
                  <a:moveTo>
                    <a:pt x="74" y="8"/>
                  </a:moveTo>
                  <a:lnTo>
                    <a:pt x="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0" y="16"/>
                  </a:lnTo>
                  <a:lnTo>
                    <a:pt x="86" y="8"/>
                  </a:lnTo>
                  <a:lnTo>
                    <a:pt x="74" y="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70" name="Freeform 113"/>
            <p:cNvSpPr>
              <a:spLocks/>
            </p:cNvSpPr>
            <p:nvPr/>
          </p:nvSpPr>
          <p:spPr bwMode="auto">
            <a:xfrm>
              <a:off x="4101" y="4237"/>
              <a:ext cx="17" cy="1"/>
            </a:xfrm>
            <a:custGeom>
              <a:avLst/>
              <a:gdLst>
                <a:gd name="T0" fmla="*/ 0 w 17"/>
                <a:gd name="T1" fmla="*/ 0 h 1"/>
                <a:gd name="T2" fmla="*/ 8 w 17"/>
                <a:gd name="T3" fmla="*/ 0 h 1"/>
                <a:gd name="T4" fmla="*/ 16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8" name="Rectangle 114"/>
          <p:cNvSpPr>
            <a:spLocks noChangeArrowheads="1"/>
          </p:cNvSpPr>
          <p:nvPr/>
        </p:nvSpPr>
        <p:spPr bwMode="auto">
          <a:xfrm>
            <a:off x="-25400" y="6711950"/>
            <a:ext cx="1233488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500" b="1">
                <a:latin typeface="Arial" pitchFamily="34" charset="0"/>
              </a:rPr>
              <a:t>8C32810.117-Cimini-7/98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Code Properties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598613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800" dirty="0" smtClean="0"/>
              <a:t>Autocorrelation (ISI rejection, covered in EE359):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800" dirty="0" smtClean="0"/>
          </a:p>
          <a:p>
            <a:pPr>
              <a:buFont typeface="Wingdings" pitchFamily="2" charset="2"/>
              <a:buNone/>
            </a:pPr>
            <a:endParaRPr lang="en-US" altLang="en-US" sz="2800" dirty="0" smtClean="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800" dirty="0" smtClean="0"/>
              <a:t>Cross Correlation</a:t>
            </a:r>
          </a:p>
          <a:p>
            <a:pPr>
              <a:lnSpc>
                <a:spcPct val="110000"/>
              </a:lnSpc>
            </a:pPr>
            <a:endParaRPr lang="en-US" altLang="en-US" sz="2800" dirty="0" smtClean="0"/>
          </a:p>
          <a:p>
            <a:pPr>
              <a:lnSpc>
                <a:spcPct val="60000"/>
              </a:lnSpc>
            </a:pPr>
            <a:endParaRPr lang="en-US" altLang="en-US" sz="28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Good codes have </a:t>
            </a:r>
            <a:r>
              <a:rPr lang="en-US" altLang="en-US" sz="2800" dirty="0" smtClean="0">
                <a:latin typeface="Symbol" pitchFamily="18" charset="2"/>
              </a:rPr>
              <a:t>r</a:t>
            </a:r>
            <a:r>
              <a:rPr lang="en-US" altLang="en-US" sz="2800" dirty="0" smtClean="0"/>
              <a:t>(</a:t>
            </a:r>
            <a:r>
              <a:rPr lang="en-US" altLang="en-US" sz="2800" dirty="0" smtClean="0">
                <a:latin typeface="Symbol" pitchFamily="18" charset="2"/>
              </a:rPr>
              <a:t>t</a:t>
            </a:r>
            <a:r>
              <a:rPr lang="en-US" altLang="en-US" sz="2800" dirty="0" smtClean="0"/>
              <a:t>)=</a:t>
            </a:r>
            <a:r>
              <a:rPr lang="en-US" altLang="en-US" sz="2800" dirty="0" smtClean="0">
                <a:latin typeface="Symbol" pitchFamily="18" charset="2"/>
              </a:rPr>
              <a:t>d</a:t>
            </a:r>
            <a:r>
              <a:rPr lang="en-US" altLang="en-US" sz="2800" dirty="0" smtClean="0"/>
              <a:t>(</a:t>
            </a:r>
            <a:r>
              <a:rPr lang="en-US" altLang="en-US" sz="2800" dirty="0" smtClean="0">
                <a:latin typeface="Symbol" pitchFamily="18" charset="2"/>
              </a:rPr>
              <a:t>t</a:t>
            </a:r>
            <a:r>
              <a:rPr lang="en-US" altLang="en-US" sz="2800" dirty="0" smtClean="0"/>
              <a:t>) and </a:t>
            </a:r>
            <a:r>
              <a:rPr lang="en-US" altLang="en-US" sz="2800" dirty="0" err="1" smtClean="0">
                <a:latin typeface="Symbol" pitchFamily="18" charset="2"/>
              </a:rPr>
              <a:t>r</a:t>
            </a:r>
            <a:r>
              <a:rPr lang="en-US" altLang="en-US" sz="2800" i="1" baseline="-25000" dirty="0" err="1" smtClean="0"/>
              <a:t>ij</a:t>
            </a:r>
            <a:r>
              <a:rPr lang="en-US" altLang="en-US" sz="2800" dirty="0" smtClean="0"/>
              <a:t>(</a:t>
            </a:r>
            <a:r>
              <a:rPr lang="en-US" altLang="en-US" sz="2800" dirty="0" smtClean="0">
                <a:latin typeface="Symbol" pitchFamily="18" charset="2"/>
              </a:rPr>
              <a:t>t</a:t>
            </a:r>
            <a:r>
              <a:rPr lang="en-US" altLang="en-US" sz="2800" dirty="0" smtClean="0"/>
              <a:t>)=0 for all </a:t>
            </a:r>
            <a:r>
              <a:rPr lang="en-US" altLang="en-US" sz="2800" dirty="0" smtClean="0">
                <a:latin typeface="Symbol" pitchFamily="18" charset="2"/>
              </a:rPr>
              <a:t>t</a:t>
            </a:r>
            <a:r>
              <a:rPr lang="en-US" altLang="en-US" sz="2800" dirty="0" smtClean="0"/>
              <a:t>.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 </a:t>
            </a:r>
            <a:r>
              <a:rPr lang="en-US" altLang="en-US" sz="2400" dirty="0" smtClean="0">
                <a:latin typeface="Symbol" pitchFamily="18" charset="2"/>
              </a:rPr>
              <a:t>r</a:t>
            </a:r>
            <a:r>
              <a:rPr lang="en-US" altLang="en-US" sz="2400" dirty="0" smtClean="0"/>
              <a:t>(</a:t>
            </a:r>
            <a:r>
              <a:rPr lang="en-US" altLang="en-US" sz="2400" dirty="0" smtClean="0">
                <a:latin typeface="Symbol" pitchFamily="18" charset="2"/>
              </a:rPr>
              <a:t>t</a:t>
            </a:r>
            <a:r>
              <a:rPr lang="en-US" altLang="en-US" sz="2400" dirty="0" smtClean="0"/>
              <a:t>)=</a:t>
            </a:r>
            <a:r>
              <a:rPr lang="en-US" altLang="en-US" sz="2400" dirty="0" smtClean="0">
                <a:latin typeface="Symbol" pitchFamily="18" charset="2"/>
              </a:rPr>
              <a:t>d</a:t>
            </a:r>
            <a:r>
              <a:rPr lang="en-US" altLang="en-US" sz="2400" dirty="0" smtClean="0"/>
              <a:t>(</a:t>
            </a:r>
            <a:r>
              <a:rPr lang="en-US" altLang="en-US" sz="2400" dirty="0" smtClean="0">
                <a:latin typeface="Symbol" pitchFamily="18" charset="2"/>
              </a:rPr>
              <a:t>t</a:t>
            </a:r>
            <a:r>
              <a:rPr lang="en-US" altLang="en-US" sz="2400" dirty="0" smtClean="0"/>
              <a:t>) removes ISI</a:t>
            </a:r>
          </a:p>
          <a:p>
            <a:pPr lvl="1">
              <a:lnSpc>
                <a:spcPct val="70000"/>
              </a:lnSpc>
            </a:pPr>
            <a:r>
              <a:rPr lang="en-US" altLang="en-US" sz="2000" dirty="0" smtClean="0"/>
              <a:t> </a:t>
            </a:r>
            <a:r>
              <a:rPr lang="en-US" altLang="en-US" sz="2400" dirty="0" err="1" smtClean="0">
                <a:latin typeface="Symbol" pitchFamily="18" charset="2"/>
              </a:rPr>
              <a:t>r</a:t>
            </a:r>
            <a:r>
              <a:rPr lang="en-US" altLang="en-US" sz="2400" i="1" baseline="-25000" dirty="0" err="1" smtClean="0"/>
              <a:t>ij</a:t>
            </a:r>
            <a:r>
              <a:rPr lang="en-US" altLang="en-US" sz="2400" dirty="0" smtClean="0"/>
              <a:t>(</a:t>
            </a:r>
            <a:r>
              <a:rPr lang="en-US" altLang="en-US" sz="2400" dirty="0" smtClean="0">
                <a:latin typeface="Symbol" pitchFamily="18" charset="2"/>
              </a:rPr>
              <a:t>t</a:t>
            </a:r>
            <a:r>
              <a:rPr lang="en-US" altLang="en-US" sz="2400" dirty="0" smtClean="0"/>
              <a:t>)=0 removes interference between users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Hard to get these properties simultaneously.</a:t>
            </a:r>
            <a:endParaRPr lang="en-US" altLang="en-US" sz="2000" dirty="0" smtClean="0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542686"/>
              </p:ext>
            </p:extLst>
          </p:nvPr>
        </p:nvGraphicFramePr>
        <p:xfrm>
          <a:off x="1368425" y="2201863"/>
          <a:ext cx="55467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3" imgW="1815840" imgH="431640" progId="Equation.3">
                  <p:embed/>
                </p:oleObj>
              </mc:Choice>
              <mc:Fallback>
                <p:oleObj name="Equation" r:id="rId3" imgW="181584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2201863"/>
                        <a:ext cx="5546725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1349375" y="3748088"/>
          <a:ext cx="6597650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tion" r:id="rId5" imgW="1879560" imgH="431640" progId="Equation.3">
                  <p:embed/>
                </p:oleObj>
              </mc:Choice>
              <mc:Fallback>
                <p:oleObj name="Equation" r:id="rId5" imgW="1879560" imgH="431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3748088"/>
                        <a:ext cx="6597650" cy="106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661988" y="301625"/>
            <a:ext cx="7772400" cy="1143000"/>
          </a:xfrm>
        </p:spPr>
        <p:txBody>
          <a:bodyPr/>
          <a:lstStyle/>
          <a:p>
            <a:r>
              <a:rPr lang="en-US" altLang="en-US" smtClean="0"/>
              <a:t>MAC Interference Rejection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530350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Received signal from all users (no multipath): </a:t>
            </a:r>
          </a:p>
          <a:p>
            <a:pPr>
              <a:lnSpc>
                <a:spcPct val="17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Received signal after despreading</a:t>
            </a:r>
          </a:p>
          <a:p>
            <a:pPr>
              <a:lnSpc>
                <a:spcPct val="11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In the demodulator this signal is integrated over a symbol time, so the second term becomes</a:t>
            </a:r>
            <a:endParaRPr lang="en-US" altLang="en-US" sz="2800" i="1" smtClean="0"/>
          </a:p>
          <a:p>
            <a:pPr lvl="1">
              <a:lnSpc>
                <a:spcPct val="70000"/>
              </a:lnSpc>
            </a:pPr>
            <a:endParaRPr lang="en-US" altLang="en-US" sz="2400" i="1" smtClean="0"/>
          </a:p>
          <a:p>
            <a:pPr lvl="1">
              <a:lnSpc>
                <a:spcPct val="170000"/>
              </a:lnSpc>
            </a:pPr>
            <a:endParaRPr lang="en-US" altLang="en-US" sz="2400" i="1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For </a:t>
            </a:r>
            <a:r>
              <a:rPr lang="en-US" altLang="en-US" sz="2400" smtClean="0">
                <a:latin typeface="Symbol" pitchFamily="18" charset="2"/>
              </a:rPr>
              <a:t>r</a:t>
            </a:r>
            <a:r>
              <a:rPr lang="en-US" altLang="en-US" sz="2400" baseline="-25000" smtClean="0"/>
              <a:t>ij</a:t>
            </a:r>
            <a:r>
              <a:rPr lang="en-US" altLang="en-US" sz="2400" smtClean="0"/>
              <a:t>(</a:t>
            </a:r>
            <a:r>
              <a:rPr lang="en-US" altLang="en-US" sz="2400" smtClean="0">
                <a:latin typeface="Symbol" pitchFamily="18" charset="2"/>
              </a:rPr>
              <a:t>t</a:t>
            </a:r>
            <a:r>
              <a:rPr lang="en-US" altLang="en-US" sz="2400" smtClean="0"/>
              <a:t>)=0, all MAC interference is rejected.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265238" y="3587750"/>
          <a:ext cx="62103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Equation" r:id="rId3" imgW="3174840" imgH="444240" progId="Equation.3">
                  <p:embed/>
                </p:oleObj>
              </mc:Choice>
              <mc:Fallback>
                <p:oleObj name="Equation" r:id="rId3" imgW="3174840" imgH="444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8" y="3587750"/>
                        <a:ext cx="6210300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1254125" y="2076450"/>
          <a:ext cx="6042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5" imgW="2628720" imgH="444240" progId="Equation.3">
                  <p:embed/>
                </p:oleObj>
              </mc:Choice>
              <mc:Fallback>
                <p:oleObj name="Equation" r:id="rId5" imgW="2628720" imgH="444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25" y="2076450"/>
                        <a:ext cx="6042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2724150" y="5470525"/>
          <a:ext cx="246221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7" imgW="1257120" imgH="444240" progId="Equation.3">
                  <p:embed/>
                </p:oleObj>
              </mc:Choice>
              <mc:Fallback>
                <p:oleObj name="Equation" r:id="rId7" imgW="1257120" imgH="4442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5470525"/>
                        <a:ext cx="2462213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Walsh-Hadamard Codes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For N chips/bit, can get N orthogonal codes</a:t>
            </a:r>
          </a:p>
          <a:p>
            <a:r>
              <a:rPr lang="en-US" altLang="en-US" sz="2800" smtClean="0"/>
              <a:t>Bandwidth expansion factor is roughly N.</a:t>
            </a:r>
          </a:p>
          <a:p>
            <a:r>
              <a:rPr lang="en-US" altLang="en-US" sz="2800" smtClean="0"/>
              <a:t>Roughly equivalent to TD or FD from a capacity standpoint</a:t>
            </a:r>
          </a:p>
          <a:p>
            <a:r>
              <a:rPr lang="en-US" altLang="en-US" sz="2800" smtClean="0"/>
              <a:t>Multipath destroys code orthogonality.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Semi-Orthogonal Codes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22463"/>
            <a:ext cx="8385175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Maximal length feedback shift register sequences have good properties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In a long sequence, equal # of 1s and 0s. </a:t>
            </a:r>
          </a:p>
          <a:p>
            <a:pPr lvl="2">
              <a:lnSpc>
                <a:spcPct val="70000"/>
              </a:lnSpc>
            </a:pPr>
            <a:r>
              <a:rPr lang="en-US" altLang="en-US" smtClean="0"/>
              <a:t>No DC component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 run of length </a:t>
            </a:r>
            <a:r>
              <a:rPr lang="en-US" altLang="en-US" sz="2400" i="1" smtClean="0"/>
              <a:t>r</a:t>
            </a:r>
            <a:r>
              <a:rPr lang="en-US" altLang="en-US" sz="2400" smtClean="0"/>
              <a:t> chips of the same sign will occur 2</a:t>
            </a:r>
            <a:r>
              <a:rPr lang="en-US" altLang="en-US" sz="2400" i="1" baseline="30000" smtClean="0"/>
              <a:t>-r</a:t>
            </a:r>
            <a:r>
              <a:rPr lang="en-US" altLang="en-US" sz="2400" i="1" smtClean="0"/>
              <a:t>l</a:t>
            </a:r>
            <a:r>
              <a:rPr lang="en-US" altLang="en-US" sz="2400" smtClean="0"/>
              <a:t> times in </a:t>
            </a:r>
            <a:r>
              <a:rPr lang="en-US" altLang="en-US" sz="2400" i="1" smtClean="0"/>
              <a:t>l </a:t>
            </a:r>
            <a:r>
              <a:rPr lang="en-US" altLang="en-US" sz="2400" smtClean="0"/>
              <a:t>chips.</a:t>
            </a:r>
          </a:p>
          <a:p>
            <a:pPr lvl="2">
              <a:lnSpc>
                <a:spcPct val="70000"/>
              </a:lnSpc>
            </a:pPr>
            <a:r>
              <a:rPr lang="en-US" altLang="en-US" smtClean="0"/>
              <a:t>Transitions at chip rate occur often.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The autocorrelation is small except when </a:t>
            </a:r>
            <a:r>
              <a:rPr lang="en-US" altLang="en-US" sz="2400" smtClean="0">
                <a:latin typeface="Symbol" pitchFamily="18" charset="2"/>
              </a:rPr>
              <a:t>t</a:t>
            </a:r>
            <a:r>
              <a:rPr lang="en-US" altLang="en-US" sz="2400" smtClean="0"/>
              <a:t> is approximately zero</a:t>
            </a:r>
          </a:p>
          <a:p>
            <a:pPr lvl="2">
              <a:lnSpc>
                <a:spcPct val="70000"/>
              </a:lnSpc>
            </a:pPr>
            <a:r>
              <a:rPr lang="en-US" altLang="en-US" smtClean="0"/>
              <a:t>ISI rejection.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The cross correlation between any two sequences is small (roughly </a:t>
            </a:r>
            <a:r>
              <a:rPr lang="en-US" altLang="en-US" sz="2400" smtClean="0">
                <a:latin typeface="Symbol" pitchFamily="18" charset="2"/>
              </a:rPr>
              <a:t>r</a:t>
            </a:r>
            <a:r>
              <a:rPr lang="en-US" altLang="en-US" sz="2400" baseline="-25000" smtClean="0"/>
              <a:t>ij</a:t>
            </a:r>
            <a:r>
              <a:rPr lang="en-US" altLang="en-US" sz="2400" smtClean="0"/>
              <a:t>=G</a:t>
            </a:r>
            <a:r>
              <a:rPr lang="en-US" altLang="en-US" sz="2400" baseline="30000" smtClean="0"/>
              <a:t>-1/2</a:t>
            </a:r>
            <a:r>
              <a:rPr lang="en-US" altLang="en-US" sz="2400" smtClean="0"/>
              <a:t> , where G=B</a:t>
            </a:r>
            <a:r>
              <a:rPr lang="en-US" altLang="en-US" sz="2400" baseline="-25000" smtClean="0"/>
              <a:t>ss</a:t>
            </a:r>
            <a:r>
              <a:rPr lang="en-US" altLang="en-US" sz="2400" smtClean="0"/>
              <a:t>/B</a:t>
            </a:r>
            <a:r>
              <a:rPr lang="en-US" altLang="en-US" sz="2400" baseline="-25000" smtClean="0"/>
              <a:t>s</a:t>
            </a:r>
            <a:r>
              <a:rPr lang="en-US" altLang="en-US" sz="2400" smtClean="0"/>
              <a:t>)</a:t>
            </a:r>
          </a:p>
          <a:p>
            <a:pPr lvl="2">
              <a:lnSpc>
                <a:spcPct val="70000"/>
              </a:lnSpc>
            </a:pPr>
            <a:r>
              <a:rPr lang="en-US" altLang="en-US" smtClean="0"/>
              <a:t>Maximizes MAC interference rejection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SINR analysis</a:t>
            </a:r>
          </a:p>
        </p:txBody>
      </p:sp>
      <p:sp>
        <p:nvSpPr>
          <p:cNvPr id="4103" name="Content Placeholder 2"/>
          <p:cNvSpPr>
            <a:spLocks noGrp="1"/>
          </p:cNvSpPr>
          <p:nvPr>
            <p:ph idx="1"/>
          </p:nvPr>
        </p:nvSpPr>
        <p:spPr>
          <a:xfrm>
            <a:off x="579438" y="1801813"/>
            <a:ext cx="7848600" cy="4114800"/>
          </a:xfrm>
        </p:spPr>
        <p:txBody>
          <a:bodyPr/>
          <a:lstStyle/>
          <a:p>
            <a:r>
              <a:rPr lang="en-US" altLang="en-US" smtClean="0"/>
              <a:t>SINR (for K users, N chips per symbol)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Interference limited systems (same gains)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Interference limited systems (near-far)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503488" y="2352675"/>
          <a:ext cx="277177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Equation" r:id="rId3" imgW="1434960" imgH="507960" progId="Equation.3">
                  <p:embed/>
                </p:oleObj>
              </mc:Choice>
              <mc:Fallback>
                <p:oleObj name="Equation" r:id="rId3" imgW="1434960" imgH="5079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2352675"/>
                        <a:ext cx="2771775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2"/>
          <p:cNvGraphicFramePr>
            <a:graphicFrameLocks noChangeAspect="1"/>
          </p:cNvGraphicFramePr>
          <p:nvPr/>
        </p:nvGraphicFramePr>
        <p:xfrm>
          <a:off x="1150938" y="3835400"/>
          <a:ext cx="2522537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Equation" r:id="rId5" imgW="1244520" imgH="393480" progId="Equation.3">
                  <p:embed/>
                </p:oleObj>
              </mc:Choice>
              <mc:Fallback>
                <p:oleObj name="Equation" r:id="rId5" imgW="124452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3835400"/>
                        <a:ext cx="2522537" cy="7985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Box 5"/>
          <p:cNvSpPr txBox="1">
            <a:spLocks noChangeArrowheads="1"/>
          </p:cNvSpPr>
          <p:nvPr/>
        </p:nvSpPr>
        <p:spPr bwMode="auto">
          <a:xfrm>
            <a:off x="5486400" y="2443163"/>
            <a:ext cx="2390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</a:rPr>
              <a:t>Assumes random </a:t>
            </a:r>
          </a:p>
          <a:p>
            <a:r>
              <a:rPr lang="en-US" altLang="en-US">
                <a:solidFill>
                  <a:srgbClr val="FF0000"/>
                </a:solidFill>
              </a:rPr>
              <a:t>spreading codes</a:t>
            </a:r>
          </a:p>
        </p:txBody>
      </p:sp>
      <p:graphicFrame>
        <p:nvGraphicFramePr>
          <p:cNvPr id="4100" name="Object 2"/>
          <p:cNvGraphicFramePr>
            <a:graphicFrameLocks noChangeAspect="1"/>
          </p:cNvGraphicFramePr>
          <p:nvPr/>
        </p:nvGraphicFramePr>
        <p:xfrm>
          <a:off x="5010150" y="3827463"/>
          <a:ext cx="3295650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Equation" r:id="rId7" imgW="1625400" imgH="419040" progId="Equation.3">
                  <p:embed/>
                </p:oleObj>
              </mc:Choice>
              <mc:Fallback>
                <p:oleObj name="Equation" r:id="rId7" imgW="162540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0150" y="3827463"/>
                        <a:ext cx="3295650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TextBox 7"/>
          <p:cNvSpPr txBox="1">
            <a:spLocks noChangeArrowheads="1"/>
          </p:cNvSpPr>
          <p:nvPr/>
        </p:nvSpPr>
        <p:spPr bwMode="auto">
          <a:xfrm>
            <a:off x="796925" y="4724400"/>
            <a:ext cx="327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</a:rPr>
              <a:t>Random spreading codes</a:t>
            </a:r>
          </a:p>
        </p:txBody>
      </p:sp>
      <p:sp>
        <p:nvSpPr>
          <p:cNvPr id="4106" name="TextBox 8"/>
          <p:cNvSpPr txBox="1">
            <a:spLocks noChangeArrowheads="1"/>
          </p:cNvSpPr>
          <p:nvPr/>
        </p:nvSpPr>
        <p:spPr bwMode="auto">
          <a:xfrm>
            <a:off x="5041900" y="4697413"/>
            <a:ext cx="3705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</a:rPr>
              <a:t>Nonrandom spreading codes</a:t>
            </a:r>
          </a:p>
        </p:txBody>
      </p:sp>
      <p:graphicFrame>
        <p:nvGraphicFramePr>
          <p:cNvPr id="4101" name="Object 2"/>
          <p:cNvGraphicFramePr>
            <a:graphicFrameLocks noChangeAspect="1"/>
          </p:cNvGraphicFramePr>
          <p:nvPr/>
        </p:nvGraphicFramePr>
        <p:xfrm>
          <a:off x="1760538" y="5768975"/>
          <a:ext cx="5303837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Equation" r:id="rId9" imgW="2616120" imgH="444240" progId="Equation.3">
                  <p:embed/>
                </p:oleObj>
              </mc:Choice>
              <mc:Fallback>
                <p:oleObj name="Equation" r:id="rId9" imgW="2616120" imgH="444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5768975"/>
                        <a:ext cx="5303837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314325" y="228600"/>
            <a:ext cx="8829675" cy="1143000"/>
          </a:xfrm>
        </p:spPr>
        <p:txBody>
          <a:bodyPr/>
          <a:lstStyle/>
          <a:p>
            <a:r>
              <a:rPr lang="en-US" altLang="en-US" smtClean="0"/>
              <a:t>CDMA vs. TD/FD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314325" y="1636713"/>
            <a:ext cx="8143875" cy="4114800"/>
          </a:xfrm>
        </p:spPr>
        <p:txBody>
          <a:bodyPr/>
          <a:lstStyle/>
          <a:p>
            <a:r>
              <a:rPr lang="en-US" altLang="en-US" sz="2800" smtClean="0"/>
              <a:t>For a spreading gain of </a:t>
            </a:r>
            <a:r>
              <a:rPr lang="en-US" altLang="en-US" sz="2800" i="1" smtClean="0"/>
              <a:t>G</a:t>
            </a:r>
            <a:r>
              <a:rPr lang="en-US" altLang="en-US" sz="2800" smtClean="0"/>
              <a:t>, can accommodate </a:t>
            </a:r>
            <a:r>
              <a:rPr lang="en-US" altLang="en-US" sz="2800" i="1" smtClean="0"/>
              <a:t>G</a:t>
            </a:r>
            <a:r>
              <a:rPr lang="en-US" altLang="en-US" sz="2800" smtClean="0"/>
              <a:t> TD/FD users in the same bandwidth</a:t>
            </a:r>
          </a:p>
          <a:p>
            <a:pPr lvl="1"/>
            <a:r>
              <a:rPr lang="en-US" altLang="en-US" sz="2400" smtClean="0"/>
              <a:t>SNR depends on transmit power</a:t>
            </a:r>
          </a:p>
          <a:p>
            <a:pPr lvl="2">
              <a:lnSpc>
                <a:spcPct val="50000"/>
              </a:lnSpc>
            </a:pPr>
            <a:endParaRPr lang="en-US" altLang="en-US" sz="2000" smtClean="0"/>
          </a:p>
          <a:p>
            <a:r>
              <a:rPr lang="en-US" altLang="en-US" smtClean="0"/>
              <a:t>In CDMA, number of users is SIR-limited</a:t>
            </a:r>
          </a:p>
          <a:p>
            <a:endParaRPr lang="en-US" altLang="en-US" smtClean="0"/>
          </a:p>
          <a:p>
            <a:pPr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For SIR</a:t>
            </a:r>
            <a:r>
              <a:rPr lang="en-US" altLang="en-US" smtClean="0">
                <a:sym typeface="Symbol" pitchFamily="18" charset="2"/>
              </a:rPr>
              <a:t>3/, same number of users in TD/FD as in CDMA</a:t>
            </a:r>
          </a:p>
          <a:p>
            <a:pPr lvl="1"/>
            <a:r>
              <a:rPr lang="en-US" altLang="en-US" smtClean="0">
                <a:sym typeface="Symbol" pitchFamily="18" charset="2"/>
              </a:rPr>
              <a:t>Fewer users if larger SIR is required</a:t>
            </a:r>
          </a:p>
          <a:p>
            <a:pPr lvl="1"/>
            <a:r>
              <a:rPr lang="en-US" altLang="en-US" smtClean="0">
                <a:sym typeface="Symbol" pitchFamily="18" charset="2"/>
              </a:rPr>
              <a:t>Different analysis in cellular (Gilhousen et. Al.)</a:t>
            </a:r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860550" y="3976688"/>
          <a:ext cx="4557713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3" imgW="2247840" imgH="419040" progId="Equation.3">
                  <p:embed/>
                </p:oleObj>
              </mc:Choice>
              <mc:Fallback>
                <p:oleObj name="Equation" r:id="rId3" imgW="22478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550" y="3976688"/>
                        <a:ext cx="4557713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Multiuser Detection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016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Multiuser Detection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704975"/>
            <a:ext cx="7848600" cy="4884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In all CDMA systems and in TD/FD/CD cellular systems, users interfere with each other.</a:t>
            </a:r>
          </a:p>
          <a:p>
            <a:pPr>
              <a:lnSpc>
                <a:spcPct val="1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In most of these systems the interference is treated as noise.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Systems become interference-limited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Often uses complex mechanisms to minimize impact of interference (power control, smart antennas, etc.)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Multiuser detection exploits the fact that the structure of the interference is known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Interference can be detected and subtracted out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Better have a darn good estimate of the interference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MUD System Model</a:t>
            </a: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3252788" y="2366963"/>
            <a:ext cx="987425" cy="4937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3317875" y="3316288"/>
            <a:ext cx="987425" cy="4937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3282950" y="4264025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0" name="Text Box 7"/>
          <p:cNvSpPr txBox="1">
            <a:spLocks noChangeArrowheads="1"/>
          </p:cNvSpPr>
          <p:nvPr/>
        </p:nvSpPr>
        <p:spPr bwMode="auto">
          <a:xfrm>
            <a:off x="3409950" y="4306888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3</a:t>
            </a:r>
          </a:p>
        </p:txBody>
      </p:sp>
      <p:sp>
        <p:nvSpPr>
          <p:cNvPr id="36871" name="Text Box 8"/>
          <p:cNvSpPr txBox="1">
            <a:spLocks noChangeArrowheads="1"/>
          </p:cNvSpPr>
          <p:nvPr/>
        </p:nvSpPr>
        <p:spPr bwMode="auto">
          <a:xfrm>
            <a:off x="3355975" y="2420938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1</a:t>
            </a:r>
          </a:p>
        </p:txBody>
      </p: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3416300" y="3359150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2</a:t>
            </a: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 flipV="1">
            <a:off x="1047750" y="3570288"/>
            <a:ext cx="22923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11"/>
          <p:cNvSpPr>
            <a:spLocks noChangeShapeType="1"/>
          </p:cNvSpPr>
          <p:nvPr/>
        </p:nvSpPr>
        <p:spPr bwMode="auto">
          <a:xfrm>
            <a:off x="1427163" y="2600325"/>
            <a:ext cx="0" cy="1893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12"/>
          <p:cNvSpPr>
            <a:spLocks noChangeShapeType="1"/>
          </p:cNvSpPr>
          <p:nvPr/>
        </p:nvSpPr>
        <p:spPr bwMode="auto">
          <a:xfrm>
            <a:off x="2586038" y="4510088"/>
            <a:ext cx="6969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Line 13"/>
          <p:cNvSpPr>
            <a:spLocks noChangeShapeType="1"/>
          </p:cNvSpPr>
          <p:nvPr/>
        </p:nvSpPr>
        <p:spPr bwMode="auto">
          <a:xfrm>
            <a:off x="2547938" y="2605088"/>
            <a:ext cx="6969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7" name="Rectangle 14"/>
          <p:cNvSpPr>
            <a:spLocks noChangeArrowheads="1"/>
          </p:cNvSpPr>
          <p:nvPr/>
        </p:nvSpPr>
        <p:spPr bwMode="auto">
          <a:xfrm>
            <a:off x="5507038" y="2471738"/>
            <a:ext cx="2700337" cy="21224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8" name="Text Box 15"/>
          <p:cNvSpPr txBox="1">
            <a:spLocks noChangeArrowheads="1"/>
          </p:cNvSpPr>
          <p:nvPr/>
        </p:nvSpPr>
        <p:spPr bwMode="auto">
          <a:xfrm>
            <a:off x="6291263" y="3092450"/>
            <a:ext cx="1254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b="1">
                <a:solidFill>
                  <a:srgbClr val="000000"/>
                </a:solidFill>
              </a:rPr>
              <a:t>Multiuser</a:t>
            </a:r>
          </a:p>
          <a:p>
            <a:pPr algn="ctr"/>
            <a:r>
              <a:rPr lang="en-US" altLang="en-US" sz="2000" b="1">
                <a:solidFill>
                  <a:srgbClr val="000000"/>
                </a:solidFill>
              </a:rPr>
              <a:t>Detector</a:t>
            </a:r>
          </a:p>
        </p:txBody>
      </p:sp>
      <p:sp>
        <p:nvSpPr>
          <p:cNvPr id="36879" name="Line 17"/>
          <p:cNvSpPr>
            <a:spLocks noChangeShapeType="1"/>
          </p:cNvSpPr>
          <p:nvPr/>
        </p:nvSpPr>
        <p:spPr bwMode="auto">
          <a:xfrm>
            <a:off x="4267200" y="2641600"/>
            <a:ext cx="12096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8"/>
          <p:cNvSpPr>
            <a:spLocks noChangeShapeType="1"/>
          </p:cNvSpPr>
          <p:nvPr/>
        </p:nvSpPr>
        <p:spPr bwMode="auto">
          <a:xfrm>
            <a:off x="4346575" y="3576638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9"/>
          <p:cNvSpPr>
            <a:spLocks noChangeShapeType="1"/>
          </p:cNvSpPr>
          <p:nvPr/>
        </p:nvSpPr>
        <p:spPr bwMode="auto">
          <a:xfrm flipV="1">
            <a:off x="4295775" y="4479925"/>
            <a:ext cx="12080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Text Box 20"/>
          <p:cNvSpPr txBox="1">
            <a:spLocks noChangeArrowheads="1"/>
          </p:cNvSpPr>
          <p:nvPr/>
        </p:nvSpPr>
        <p:spPr bwMode="auto">
          <a:xfrm>
            <a:off x="347663" y="3101975"/>
            <a:ext cx="70802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y(t)=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(t)+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(t)+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(t)+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n(t)</a:t>
            </a:r>
          </a:p>
        </p:txBody>
      </p:sp>
      <p:sp>
        <p:nvSpPr>
          <p:cNvPr id="36883" name="Text Box 21"/>
          <p:cNvSpPr txBox="1">
            <a:spLocks noChangeArrowheads="1"/>
          </p:cNvSpPr>
          <p:nvPr/>
        </p:nvSpPr>
        <p:spPr bwMode="auto">
          <a:xfrm>
            <a:off x="4522788" y="2220913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6884" name="Text Box 22"/>
          <p:cNvSpPr txBox="1">
            <a:spLocks noChangeArrowheads="1"/>
          </p:cNvSpPr>
          <p:nvPr/>
        </p:nvSpPr>
        <p:spPr bwMode="auto">
          <a:xfrm>
            <a:off x="4541838" y="3200400"/>
            <a:ext cx="669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36885" name="Text Box 23"/>
          <p:cNvSpPr txBox="1">
            <a:spLocks noChangeArrowheads="1"/>
          </p:cNvSpPr>
          <p:nvPr/>
        </p:nvSpPr>
        <p:spPr bwMode="auto">
          <a:xfrm>
            <a:off x="4549775" y="4071938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</a:p>
        </p:txBody>
      </p:sp>
      <p:sp>
        <p:nvSpPr>
          <p:cNvPr id="36886" name="Text Box 24"/>
          <p:cNvSpPr txBox="1">
            <a:spLocks noChangeArrowheads="1"/>
          </p:cNvSpPr>
          <p:nvPr/>
        </p:nvSpPr>
        <p:spPr bwMode="auto">
          <a:xfrm>
            <a:off x="238125" y="1704975"/>
            <a:ext cx="2138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b="1" i="1">
                <a:solidFill>
                  <a:srgbClr val="CC0000"/>
                </a:solidFill>
              </a:rPr>
              <a:t>Synchronous Case</a:t>
            </a:r>
          </a:p>
        </p:txBody>
      </p:sp>
      <p:grpSp>
        <p:nvGrpSpPr>
          <p:cNvPr id="36887" name="Group 33"/>
          <p:cNvGrpSpPr>
            <a:grpSpLocks/>
          </p:cNvGrpSpPr>
          <p:nvPr/>
        </p:nvGrpSpPr>
        <p:grpSpPr bwMode="auto">
          <a:xfrm>
            <a:off x="2271713" y="2454275"/>
            <a:ext cx="319087" cy="336550"/>
            <a:chOff x="1459" y="1344"/>
            <a:chExt cx="201" cy="212"/>
          </a:xfrm>
        </p:grpSpPr>
        <p:sp>
          <p:nvSpPr>
            <p:cNvPr id="36903" name="Oval 25"/>
            <p:cNvSpPr>
              <a:spLocks noChangeArrowheads="1"/>
            </p:cNvSpPr>
            <p:nvPr/>
          </p:nvSpPr>
          <p:spPr bwMode="auto">
            <a:xfrm>
              <a:off x="1487" y="1383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904" name="Text Box 28"/>
            <p:cNvSpPr txBox="1">
              <a:spLocks noChangeArrowheads="1"/>
            </p:cNvSpPr>
            <p:nvPr/>
          </p:nvSpPr>
          <p:spPr bwMode="auto">
            <a:xfrm>
              <a:off x="1459" y="1344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6888" name="Group 31"/>
          <p:cNvGrpSpPr>
            <a:grpSpLocks/>
          </p:cNvGrpSpPr>
          <p:nvPr/>
        </p:nvGrpSpPr>
        <p:grpSpPr bwMode="auto">
          <a:xfrm>
            <a:off x="2346325" y="4311650"/>
            <a:ext cx="319088" cy="336550"/>
            <a:chOff x="1478" y="2188"/>
            <a:chExt cx="201" cy="212"/>
          </a:xfrm>
        </p:grpSpPr>
        <p:sp>
          <p:nvSpPr>
            <p:cNvPr id="36901" name="Oval 26"/>
            <p:cNvSpPr>
              <a:spLocks noChangeArrowheads="1"/>
            </p:cNvSpPr>
            <p:nvPr/>
          </p:nvSpPr>
          <p:spPr bwMode="auto">
            <a:xfrm>
              <a:off x="1507" y="2228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902" name="Text Box 29"/>
            <p:cNvSpPr txBox="1">
              <a:spLocks noChangeArrowheads="1"/>
            </p:cNvSpPr>
            <p:nvPr/>
          </p:nvSpPr>
          <p:spPr bwMode="auto">
            <a:xfrm>
              <a:off x="1478" y="2188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6889" name="Group 32"/>
          <p:cNvGrpSpPr>
            <a:grpSpLocks/>
          </p:cNvGrpSpPr>
          <p:nvPr/>
        </p:nvGrpSpPr>
        <p:grpSpPr bwMode="auto">
          <a:xfrm>
            <a:off x="2330450" y="3414713"/>
            <a:ext cx="319088" cy="336550"/>
            <a:chOff x="1459" y="1776"/>
            <a:chExt cx="201" cy="212"/>
          </a:xfrm>
        </p:grpSpPr>
        <p:sp>
          <p:nvSpPr>
            <p:cNvPr id="36899" name="Oval 27"/>
            <p:cNvSpPr>
              <a:spLocks noChangeArrowheads="1"/>
            </p:cNvSpPr>
            <p:nvPr/>
          </p:nvSpPr>
          <p:spPr bwMode="auto">
            <a:xfrm>
              <a:off x="1478" y="1805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900" name="Text Box 30"/>
            <p:cNvSpPr txBox="1">
              <a:spLocks noChangeArrowheads="1"/>
            </p:cNvSpPr>
            <p:nvPr/>
          </p:nvSpPr>
          <p:spPr bwMode="auto">
            <a:xfrm>
              <a:off x="1459" y="1776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sp>
        <p:nvSpPr>
          <p:cNvPr id="36890" name="Line 34"/>
          <p:cNvSpPr>
            <a:spLocks noChangeShapeType="1"/>
          </p:cNvSpPr>
          <p:nvPr/>
        </p:nvSpPr>
        <p:spPr bwMode="auto">
          <a:xfrm>
            <a:off x="1419225" y="2606675"/>
            <a:ext cx="94456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1" name="Line 36"/>
          <p:cNvSpPr>
            <a:spLocks noChangeShapeType="1"/>
          </p:cNvSpPr>
          <p:nvPr/>
        </p:nvSpPr>
        <p:spPr bwMode="auto">
          <a:xfrm>
            <a:off x="1447800" y="4511675"/>
            <a:ext cx="94456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2" name="Line 39"/>
          <p:cNvSpPr>
            <a:spLocks noChangeShapeType="1"/>
          </p:cNvSpPr>
          <p:nvPr/>
        </p:nvSpPr>
        <p:spPr bwMode="auto">
          <a:xfrm flipV="1">
            <a:off x="2484438" y="4602163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3" name="Text Box 40"/>
          <p:cNvSpPr txBox="1">
            <a:spLocks noChangeArrowheads="1"/>
          </p:cNvSpPr>
          <p:nvPr/>
        </p:nvSpPr>
        <p:spPr bwMode="auto">
          <a:xfrm>
            <a:off x="2190750" y="4794250"/>
            <a:ext cx="646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c3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6894" name="Line 41"/>
          <p:cNvSpPr>
            <a:spLocks noChangeShapeType="1"/>
          </p:cNvSpPr>
          <p:nvPr/>
        </p:nvSpPr>
        <p:spPr bwMode="auto">
          <a:xfrm flipV="1">
            <a:off x="2470150" y="3671888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5" name="Text Box 42"/>
          <p:cNvSpPr txBox="1">
            <a:spLocks noChangeArrowheads="1"/>
          </p:cNvSpPr>
          <p:nvPr/>
        </p:nvSpPr>
        <p:spPr bwMode="auto">
          <a:xfrm>
            <a:off x="2176463" y="3863975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c2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6896" name="Line 43"/>
          <p:cNvSpPr>
            <a:spLocks noChangeShapeType="1"/>
          </p:cNvSpPr>
          <p:nvPr/>
        </p:nvSpPr>
        <p:spPr bwMode="auto">
          <a:xfrm flipV="1">
            <a:off x="2455863" y="2741613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7" name="Text Box 44"/>
          <p:cNvSpPr txBox="1">
            <a:spLocks noChangeArrowheads="1"/>
          </p:cNvSpPr>
          <p:nvPr/>
        </p:nvSpPr>
        <p:spPr bwMode="auto">
          <a:xfrm>
            <a:off x="2162175" y="2933700"/>
            <a:ext cx="646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c1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6898" name="Text Box 45"/>
          <p:cNvSpPr txBox="1">
            <a:spLocks noChangeArrowheads="1"/>
          </p:cNvSpPr>
          <p:nvPr/>
        </p:nvSpPr>
        <p:spPr bwMode="auto">
          <a:xfrm>
            <a:off x="2185988" y="5414963"/>
            <a:ext cx="48688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800" b="1" i="1">
                <a:solidFill>
                  <a:srgbClr val="0000FF"/>
                </a:solidFill>
              </a:rPr>
              <a:t>Matched filter integrates over a </a:t>
            </a:r>
          </a:p>
          <a:p>
            <a:pPr algn="ctr"/>
            <a:r>
              <a:rPr lang="en-US" altLang="en-US" sz="2800" b="1" i="1">
                <a:solidFill>
                  <a:srgbClr val="0000FF"/>
                </a:solidFill>
              </a:rPr>
              <a:t>symbol time and samples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MUD Algorithms</a:t>
            </a:r>
          </a:p>
        </p:txBody>
      </p:sp>
      <p:sp>
        <p:nvSpPr>
          <p:cNvPr id="37891" name="Rectangle 1085"/>
          <p:cNvSpPr>
            <a:spLocks noChangeArrowheads="1"/>
          </p:cNvSpPr>
          <p:nvPr/>
        </p:nvSpPr>
        <p:spPr bwMode="auto">
          <a:xfrm>
            <a:off x="835025" y="2379663"/>
            <a:ext cx="6854825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2" name="Rectangle 1028"/>
          <p:cNvSpPr>
            <a:spLocks noChangeArrowheads="1"/>
          </p:cNvSpPr>
          <p:nvPr/>
        </p:nvSpPr>
        <p:spPr bwMode="auto">
          <a:xfrm>
            <a:off x="835025" y="2379663"/>
            <a:ext cx="6854825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3" name="Line 1029"/>
          <p:cNvSpPr>
            <a:spLocks noChangeShapeType="1"/>
          </p:cNvSpPr>
          <p:nvPr/>
        </p:nvSpPr>
        <p:spPr bwMode="auto">
          <a:xfrm>
            <a:off x="3278188" y="29908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1030"/>
          <p:cNvSpPr>
            <a:spLocks noChangeShapeType="1"/>
          </p:cNvSpPr>
          <p:nvPr/>
        </p:nvSpPr>
        <p:spPr bwMode="auto">
          <a:xfrm>
            <a:off x="2520950" y="3168650"/>
            <a:ext cx="1588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1031"/>
          <p:cNvSpPr>
            <a:spLocks noChangeShapeType="1"/>
          </p:cNvSpPr>
          <p:nvPr/>
        </p:nvSpPr>
        <p:spPr bwMode="auto">
          <a:xfrm>
            <a:off x="3914775" y="3168650"/>
            <a:ext cx="1588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1032"/>
          <p:cNvSpPr>
            <a:spLocks noChangeShapeType="1"/>
          </p:cNvSpPr>
          <p:nvPr/>
        </p:nvSpPr>
        <p:spPr bwMode="auto">
          <a:xfrm flipV="1">
            <a:off x="2520950" y="3168650"/>
            <a:ext cx="1430338" cy="0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1033"/>
          <p:cNvSpPr>
            <a:spLocks noChangeShapeType="1"/>
          </p:cNvSpPr>
          <p:nvPr/>
        </p:nvSpPr>
        <p:spPr bwMode="auto">
          <a:xfrm>
            <a:off x="3278188" y="3154363"/>
            <a:ext cx="71437" cy="1587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Rectangle 1034"/>
          <p:cNvSpPr>
            <a:spLocks noChangeArrowheads="1"/>
          </p:cNvSpPr>
          <p:nvPr/>
        </p:nvSpPr>
        <p:spPr bwMode="auto">
          <a:xfrm>
            <a:off x="1908175" y="3332163"/>
            <a:ext cx="1223963" cy="5969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9" name="Rectangle 1035"/>
          <p:cNvSpPr>
            <a:spLocks noChangeArrowheads="1"/>
          </p:cNvSpPr>
          <p:nvPr/>
        </p:nvSpPr>
        <p:spPr bwMode="auto">
          <a:xfrm>
            <a:off x="2171700" y="3389313"/>
            <a:ext cx="758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Optimal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00" name="Rectangle 1036"/>
          <p:cNvSpPr>
            <a:spLocks noChangeArrowheads="1"/>
          </p:cNvSpPr>
          <p:nvPr/>
        </p:nvSpPr>
        <p:spPr bwMode="auto">
          <a:xfrm>
            <a:off x="2249488" y="3622675"/>
            <a:ext cx="5635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MLSE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01" name="Rectangle 1037"/>
          <p:cNvSpPr>
            <a:spLocks noChangeArrowheads="1"/>
          </p:cNvSpPr>
          <p:nvPr/>
        </p:nvSpPr>
        <p:spPr bwMode="auto">
          <a:xfrm>
            <a:off x="1908175" y="3332163"/>
            <a:ext cx="1223963" cy="596900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02" name="Line 1038"/>
          <p:cNvSpPr>
            <a:spLocks noChangeShapeType="1"/>
          </p:cNvSpPr>
          <p:nvPr/>
        </p:nvSpPr>
        <p:spPr bwMode="auto">
          <a:xfrm>
            <a:off x="3914775" y="3929063"/>
            <a:ext cx="1588" cy="163512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039"/>
          <p:cNvSpPr>
            <a:spLocks noChangeShapeType="1"/>
          </p:cNvSpPr>
          <p:nvPr/>
        </p:nvSpPr>
        <p:spPr bwMode="auto">
          <a:xfrm>
            <a:off x="2171700" y="4092575"/>
            <a:ext cx="1588" cy="161925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040"/>
          <p:cNvSpPr>
            <a:spLocks noChangeShapeType="1"/>
          </p:cNvSpPr>
          <p:nvPr/>
        </p:nvSpPr>
        <p:spPr bwMode="auto">
          <a:xfrm>
            <a:off x="5656263" y="4092575"/>
            <a:ext cx="1587" cy="161925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041"/>
          <p:cNvSpPr>
            <a:spLocks noChangeShapeType="1"/>
          </p:cNvSpPr>
          <p:nvPr/>
        </p:nvSpPr>
        <p:spPr bwMode="auto">
          <a:xfrm>
            <a:off x="2171700" y="4092575"/>
            <a:ext cx="1743075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1042"/>
          <p:cNvSpPr>
            <a:spLocks noChangeShapeType="1"/>
          </p:cNvSpPr>
          <p:nvPr/>
        </p:nvSpPr>
        <p:spPr bwMode="auto">
          <a:xfrm>
            <a:off x="3914775" y="4092575"/>
            <a:ext cx="1741488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1043"/>
          <p:cNvSpPr>
            <a:spLocks noChangeShapeType="1"/>
          </p:cNvSpPr>
          <p:nvPr/>
        </p:nvSpPr>
        <p:spPr bwMode="auto">
          <a:xfrm>
            <a:off x="2171700" y="4618038"/>
            <a:ext cx="1588" cy="163512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1044"/>
          <p:cNvSpPr>
            <a:spLocks noChangeShapeType="1"/>
          </p:cNvSpPr>
          <p:nvPr/>
        </p:nvSpPr>
        <p:spPr bwMode="auto">
          <a:xfrm>
            <a:off x="1474788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1045"/>
          <p:cNvSpPr>
            <a:spLocks noChangeShapeType="1"/>
          </p:cNvSpPr>
          <p:nvPr/>
        </p:nvSpPr>
        <p:spPr bwMode="auto">
          <a:xfrm>
            <a:off x="2868613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1046"/>
          <p:cNvSpPr>
            <a:spLocks noChangeShapeType="1"/>
          </p:cNvSpPr>
          <p:nvPr/>
        </p:nvSpPr>
        <p:spPr bwMode="auto">
          <a:xfrm>
            <a:off x="1474788" y="4781550"/>
            <a:ext cx="696912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1047"/>
          <p:cNvSpPr>
            <a:spLocks noChangeShapeType="1"/>
          </p:cNvSpPr>
          <p:nvPr/>
        </p:nvSpPr>
        <p:spPr bwMode="auto">
          <a:xfrm>
            <a:off x="2171700" y="4781550"/>
            <a:ext cx="696913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Rectangle 1048"/>
          <p:cNvSpPr>
            <a:spLocks noChangeArrowheads="1"/>
          </p:cNvSpPr>
          <p:nvPr/>
        </p:nvSpPr>
        <p:spPr bwMode="auto">
          <a:xfrm>
            <a:off x="863600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3" name="Rectangle 1049"/>
          <p:cNvSpPr>
            <a:spLocks noChangeArrowheads="1"/>
          </p:cNvSpPr>
          <p:nvPr/>
        </p:nvSpPr>
        <p:spPr bwMode="auto">
          <a:xfrm>
            <a:off x="927100" y="5002213"/>
            <a:ext cx="1208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Decorrelator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14" name="Rectangle 1050"/>
          <p:cNvSpPr>
            <a:spLocks noChangeArrowheads="1"/>
          </p:cNvSpPr>
          <p:nvPr/>
        </p:nvSpPr>
        <p:spPr bwMode="auto">
          <a:xfrm>
            <a:off x="863600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5" name="Rectangle 1051"/>
          <p:cNvSpPr>
            <a:spLocks noChangeArrowheads="1"/>
          </p:cNvSpPr>
          <p:nvPr/>
        </p:nvSpPr>
        <p:spPr bwMode="auto">
          <a:xfrm>
            <a:off x="2257425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6" name="Rectangle 1052"/>
          <p:cNvSpPr>
            <a:spLocks noChangeArrowheads="1"/>
          </p:cNvSpPr>
          <p:nvPr/>
        </p:nvSpPr>
        <p:spPr bwMode="auto">
          <a:xfrm>
            <a:off x="2570163" y="5002213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MMSE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17" name="Rectangle 1053"/>
          <p:cNvSpPr>
            <a:spLocks noChangeArrowheads="1"/>
          </p:cNvSpPr>
          <p:nvPr/>
        </p:nvSpPr>
        <p:spPr bwMode="auto">
          <a:xfrm>
            <a:off x="2257425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8" name="Rectangle 1054"/>
          <p:cNvSpPr>
            <a:spLocks noChangeArrowheads="1"/>
          </p:cNvSpPr>
          <p:nvPr/>
        </p:nvSpPr>
        <p:spPr bwMode="auto">
          <a:xfrm>
            <a:off x="1560513" y="4254500"/>
            <a:ext cx="1222375" cy="363538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9" name="Rectangle 1055"/>
          <p:cNvSpPr>
            <a:spLocks noChangeArrowheads="1"/>
          </p:cNvSpPr>
          <p:nvPr/>
        </p:nvSpPr>
        <p:spPr bwMode="auto">
          <a:xfrm>
            <a:off x="1893888" y="4313238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Linear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20" name="Rectangle 1056"/>
          <p:cNvSpPr>
            <a:spLocks noChangeArrowheads="1"/>
          </p:cNvSpPr>
          <p:nvPr/>
        </p:nvSpPr>
        <p:spPr bwMode="auto">
          <a:xfrm>
            <a:off x="1560513" y="4254500"/>
            <a:ext cx="1222375" cy="363538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21" name="Line 1057"/>
          <p:cNvSpPr>
            <a:spLocks noChangeShapeType="1"/>
          </p:cNvSpPr>
          <p:nvPr/>
        </p:nvSpPr>
        <p:spPr bwMode="auto">
          <a:xfrm>
            <a:off x="5656263" y="4618038"/>
            <a:ext cx="1587" cy="163512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Line 1058"/>
          <p:cNvSpPr>
            <a:spLocks noChangeShapeType="1"/>
          </p:cNvSpPr>
          <p:nvPr/>
        </p:nvSpPr>
        <p:spPr bwMode="auto">
          <a:xfrm>
            <a:off x="4262438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Line 1059"/>
          <p:cNvSpPr>
            <a:spLocks noChangeShapeType="1"/>
          </p:cNvSpPr>
          <p:nvPr/>
        </p:nvSpPr>
        <p:spPr bwMode="auto">
          <a:xfrm>
            <a:off x="5656263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Line 1060"/>
          <p:cNvSpPr>
            <a:spLocks noChangeShapeType="1"/>
          </p:cNvSpPr>
          <p:nvPr/>
        </p:nvSpPr>
        <p:spPr bwMode="auto">
          <a:xfrm>
            <a:off x="7050088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Line 1061"/>
          <p:cNvSpPr>
            <a:spLocks noChangeShapeType="1"/>
          </p:cNvSpPr>
          <p:nvPr/>
        </p:nvSpPr>
        <p:spPr bwMode="auto">
          <a:xfrm>
            <a:off x="4262438" y="4781550"/>
            <a:ext cx="1393825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1062"/>
          <p:cNvSpPr>
            <a:spLocks noChangeShapeType="1"/>
          </p:cNvSpPr>
          <p:nvPr/>
        </p:nvSpPr>
        <p:spPr bwMode="auto">
          <a:xfrm>
            <a:off x="5656263" y="4781550"/>
            <a:ext cx="1393825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Rectangle 1063"/>
          <p:cNvSpPr>
            <a:spLocks noChangeArrowheads="1"/>
          </p:cNvSpPr>
          <p:nvPr/>
        </p:nvSpPr>
        <p:spPr bwMode="auto">
          <a:xfrm>
            <a:off x="3651250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28" name="Rectangle 1064"/>
          <p:cNvSpPr>
            <a:spLocks noChangeArrowheads="1"/>
          </p:cNvSpPr>
          <p:nvPr/>
        </p:nvSpPr>
        <p:spPr bwMode="auto">
          <a:xfrm>
            <a:off x="3806825" y="5002213"/>
            <a:ext cx="1006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Multistage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29" name="Rectangle 1065"/>
          <p:cNvSpPr>
            <a:spLocks noChangeArrowheads="1"/>
          </p:cNvSpPr>
          <p:nvPr/>
        </p:nvSpPr>
        <p:spPr bwMode="auto">
          <a:xfrm>
            <a:off x="3651250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0" name="Rectangle 1066"/>
          <p:cNvSpPr>
            <a:spLocks noChangeArrowheads="1"/>
          </p:cNvSpPr>
          <p:nvPr/>
        </p:nvSpPr>
        <p:spPr bwMode="auto">
          <a:xfrm>
            <a:off x="5045075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1" name="Rectangle 1067"/>
          <p:cNvSpPr>
            <a:spLocks noChangeArrowheads="1"/>
          </p:cNvSpPr>
          <p:nvPr/>
        </p:nvSpPr>
        <p:spPr bwMode="auto">
          <a:xfrm>
            <a:off x="5272088" y="5002213"/>
            <a:ext cx="8461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Decision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2" name="Rectangle 1068"/>
          <p:cNvSpPr>
            <a:spLocks noChangeArrowheads="1"/>
          </p:cNvSpPr>
          <p:nvPr/>
        </p:nvSpPr>
        <p:spPr bwMode="auto">
          <a:xfrm>
            <a:off x="5214938" y="5235575"/>
            <a:ext cx="947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-feedback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3" name="Rectangle 1069"/>
          <p:cNvSpPr>
            <a:spLocks noChangeArrowheads="1"/>
          </p:cNvSpPr>
          <p:nvPr/>
        </p:nvSpPr>
        <p:spPr bwMode="auto">
          <a:xfrm>
            <a:off x="5045075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4" name="Rectangle 1070"/>
          <p:cNvSpPr>
            <a:spLocks noChangeArrowheads="1"/>
          </p:cNvSpPr>
          <p:nvPr/>
        </p:nvSpPr>
        <p:spPr bwMode="auto">
          <a:xfrm>
            <a:off x="6438900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5" name="Rectangle 1071"/>
          <p:cNvSpPr>
            <a:spLocks noChangeArrowheads="1"/>
          </p:cNvSpPr>
          <p:nvPr/>
        </p:nvSpPr>
        <p:spPr bwMode="auto">
          <a:xfrm>
            <a:off x="6545263" y="5002213"/>
            <a:ext cx="1104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Successive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6" name="Rectangle 1072"/>
          <p:cNvSpPr>
            <a:spLocks noChangeArrowheads="1"/>
          </p:cNvSpPr>
          <p:nvPr/>
        </p:nvSpPr>
        <p:spPr bwMode="auto">
          <a:xfrm>
            <a:off x="6523038" y="5235575"/>
            <a:ext cx="11636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interference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7" name="Rectangle 1073"/>
          <p:cNvSpPr>
            <a:spLocks noChangeArrowheads="1"/>
          </p:cNvSpPr>
          <p:nvPr/>
        </p:nvSpPr>
        <p:spPr bwMode="auto">
          <a:xfrm>
            <a:off x="6523038" y="5470525"/>
            <a:ext cx="1174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cancellation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8" name="Rectangle 1074"/>
          <p:cNvSpPr>
            <a:spLocks noChangeArrowheads="1"/>
          </p:cNvSpPr>
          <p:nvPr/>
        </p:nvSpPr>
        <p:spPr bwMode="auto">
          <a:xfrm>
            <a:off x="6438900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9" name="Rectangle 1075"/>
          <p:cNvSpPr>
            <a:spLocks noChangeArrowheads="1"/>
          </p:cNvSpPr>
          <p:nvPr/>
        </p:nvSpPr>
        <p:spPr bwMode="auto">
          <a:xfrm>
            <a:off x="5045075" y="4254500"/>
            <a:ext cx="1222375" cy="363538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0" name="Rectangle 1076"/>
          <p:cNvSpPr>
            <a:spLocks noChangeArrowheads="1"/>
          </p:cNvSpPr>
          <p:nvPr/>
        </p:nvSpPr>
        <p:spPr bwMode="auto">
          <a:xfrm>
            <a:off x="5194300" y="4313238"/>
            <a:ext cx="1004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Non-linear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1" name="Rectangle 1077"/>
          <p:cNvSpPr>
            <a:spLocks noChangeArrowheads="1"/>
          </p:cNvSpPr>
          <p:nvPr/>
        </p:nvSpPr>
        <p:spPr bwMode="auto">
          <a:xfrm>
            <a:off x="5045075" y="4254500"/>
            <a:ext cx="1222375" cy="363538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2" name="Rectangle 1078"/>
          <p:cNvSpPr>
            <a:spLocks noChangeArrowheads="1"/>
          </p:cNvSpPr>
          <p:nvPr/>
        </p:nvSpPr>
        <p:spPr bwMode="auto">
          <a:xfrm>
            <a:off x="3302000" y="3332163"/>
            <a:ext cx="1223963" cy="5969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3" name="Rectangle 1079"/>
          <p:cNvSpPr>
            <a:spLocks noChangeArrowheads="1"/>
          </p:cNvSpPr>
          <p:nvPr/>
        </p:nvSpPr>
        <p:spPr bwMode="auto">
          <a:xfrm>
            <a:off x="3416300" y="3389313"/>
            <a:ext cx="11064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Suboptimal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4" name="Rectangle 1080"/>
          <p:cNvSpPr>
            <a:spLocks noChangeArrowheads="1"/>
          </p:cNvSpPr>
          <p:nvPr/>
        </p:nvSpPr>
        <p:spPr bwMode="auto">
          <a:xfrm>
            <a:off x="3302000" y="3332163"/>
            <a:ext cx="1223963" cy="596900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5" name="Rectangle 1081"/>
          <p:cNvSpPr>
            <a:spLocks noChangeArrowheads="1"/>
          </p:cNvSpPr>
          <p:nvPr/>
        </p:nvSpPr>
        <p:spPr bwMode="auto">
          <a:xfrm>
            <a:off x="2667000" y="2393950"/>
            <a:ext cx="1222375" cy="5969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6" name="Rectangle 1082"/>
          <p:cNvSpPr>
            <a:spLocks noChangeArrowheads="1"/>
          </p:cNvSpPr>
          <p:nvPr/>
        </p:nvSpPr>
        <p:spPr bwMode="auto">
          <a:xfrm>
            <a:off x="2871788" y="2451100"/>
            <a:ext cx="904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Multiuser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7" name="Rectangle 1083"/>
          <p:cNvSpPr>
            <a:spLocks noChangeArrowheads="1"/>
          </p:cNvSpPr>
          <p:nvPr/>
        </p:nvSpPr>
        <p:spPr bwMode="auto">
          <a:xfrm>
            <a:off x="2836863" y="2686050"/>
            <a:ext cx="958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Receivers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8" name="Rectangle 1084"/>
          <p:cNvSpPr>
            <a:spLocks noChangeArrowheads="1"/>
          </p:cNvSpPr>
          <p:nvPr/>
        </p:nvSpPr>
        <p:spPr bwMode="auto">
          <a:xfrm>
            <a:off x="2667000" y="2393950"/>
            <a:ext cx="1222375" cy="596900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6425" cy="1143000"/>
          </a:xfrm>
        </p:spPr>
        <p:txBody>
          <a:bodyPr/>
          <a:lstStyle/>
          <a:p>
            <a:r>
              <a:rPr lang="en-US" altLang="en-US" smtClean="0"/>
              <a:t>Optimal Multiuser Detection</a:t>
            </a:r>
            <a:endParaRPr lang="en-US" altLang="en-US" baseline="3000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676400"/>
            <a:ext cx="8324850" cy="4592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Maximum Likelihood Sequence Estimation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Detect bits of all users simultaneously (2</a:t>
            </a:r>
            <a:r>
              <a:rPr lang="en-US" altLang="en-US" sz="2400" baseline="30000" smtClean="0"/>
              <a:t>M</a:t>
            </a:r>
            <a:r>
              <a:rPr lang="en-US" altLang="en-US" sz="2400" smtClean="0"/>
              <a:t> possibilities)</a:t>
            </a:r>
          </a:p>
          <a:p>
            <a:pPr lvl="1"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Matched filter bank followed by the VA </a:t>
            </a:r>
            <a:r>
              <a:rPr lang="en-US" altLang="en-US" sz="2000" smtClean="0"/>
              <a:t>(Verdu’86)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VA uses fact that I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=f(b</a:t>
            </a:r>
            <a:r>
              <a:rPr lang="en-US" altLang="en-US" sz="2400" baseline="-25000" smtClean="0"/>
              <a:t>j</a:t>
            </a:r>
            <a:r>
              <a:rPr lang="en-US" altLang="en-US" sz="2400" smtClean="0"/>
              <a:t>, j</a:t>
            </a:r>
            <a:r>
              <a:rPr lang="en-US" altLang="en-US" sz="2400" smtClean="0">
                <a:sym typeface="Symbol" pitchFamily="18" charset="2"/>
              </a:rPr>
              <a:t>i)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>
                <a:sym typeface="Symbol" pitchFamily="18" charset="2"/>
              </a:rPr>
              <a:t>Complexity still high: </a:t>
            </a:r>
            <a:r>
              <a:rPr lang="en-US" altLang="en-US" sz="2400" smtClean="0"/>
              <a:t>(2</a:t>
            </a:r>
            <a:r>
              <a:rPr lang="en-US" altLang="en-US" sz="2400" baseline="30000" smtClean="0"/>
              <a:t>M-1</a:t>
            </a:r>
            <a:r>
              <a:rPr lang="en-US" altLang="en-US" sz="2400" smtClean="0"/>
              <a:t> states)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 asynchronous case, algorithm extends over 3 bit times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>
                <a:sym typeface="Symbol" pitchFamily="18" charset="2"/>
              </a:rPr>
              <a:t>VA samples MFs in round robin fasion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251200" y="4773613"/>
            <a:ext cx="987425" cy="4937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257550" y="5448300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236913" y="6092825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363913" y="6135688"/>
            <a:ext cx="769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3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3354388" y="4827588"/>
            <a:ext cx="769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1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3355975" y="5491163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2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987425" y="5702300"/>
            <a:ext cx="22923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1914525" y="5021263"/>
            <a:ext cx="0" cy="133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540000" y="6338888"/>
            <a:ext cx="696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546350" y="5011738"/>
            <a:ext cx="696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5384800" y="4848225"/>
            <a:ext cx="2700338" cy="1725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5684838" y="4994275"/>
            <a:ext cx="2149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Viterbi Algorithm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5678488" y="5481638"/>
            <a:ext cx="2003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b="1">
                <a:solidFill>
                  <a:srgbClr val="0033CC"/>
                </a:solidFill>
              </a:rPr>
              <a:t>Searches for ML</a:t>
            </a:r>
          </a:p>
          <a:p>
            <a:pPr algn="ctr"/>
            <a:r>
              <a:rPr lang="en-US" altLang="en-US" sz="2000" b="1">
                <a:solidFill>
                  <a:srgbClr val="0033CC"/>
                </a:solidFill>
              </a:rPr>
              <a:t>bit sequence</a:t>
            </a:r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5613" y="5048250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4286250" y="5708650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>
            <a:off x="4249738" y="6308725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317500" y="5297488"/>
            <a:ext cx="1625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(t)+s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(t)+s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4459288" y="4657725"/>
            <a:ext cx="669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4481513" y="5332413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4516438" y="5932488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</a:p>
        </p:txBody>
      </p:sp>
      <p:grpSp>
        <p:nvGrpSpPr>
          <p:cNvPr id="38936" name="Group 25"/>
          <p:cNvGrpSpPr>
            <a:grpSpLocks/>
          </p:cNvGrpSpPr>
          <p:nvPr/>
        </p:nvGrpSpPr>
        <p:grpSpPr bwMode="auto">
          <a:xfrm>
            <a:off x="2239963" y="4865688"/>
            <a:ext cx="319087" cy="336550"/>
            <a:chOff x="1459" y="1344"/>
            <a:chExt cx="201" cy="212"/>
          </a:xfrm>
        </p:grpSpPr>
        <p:sp>
          <p:nvSpPr>
            <p:cNvPr id="38951" name="Oval 26"/>
            <p:cNvSpPr>
              <a:spLocks noChangeArrowheads="1"/>
            </p:cNvSpPr>
            <p:nvPr/>
          </p:nvSpPr>
          <p:spPr bwMode="auto">
            <a:xfrm>
              <a:off x="1487" y="1383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52" name="Text Box 27"/>
            <p:cNvSpPr txBox="1">
              <a:spLocks noChangeArrowheads="1"/>
            </p:cNvSpPr>
            <p:nvPr/>
          </p:nvSpPr>
          <p:spPr bwMode="auto">
            <a:xfrm>
              <a:off x="1459" y="1344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8937" name="Group 28"/>
          <p:cNvGrpSpPr>
            <a:grpSpLocks/>
          </p:cNvGrpSpPr>
          <p:nvPr/>
        </p:nvGrpSpPr>
        <p:grpSpPr bwMode="auto">
          <a:xfrm>
            <a:off x="2330450" y="6205538"/>
            <a:ext cx="319088" cy="336550"/>
            <a:chOff x="1478" y="2188"/>
            <a:chExt cx="201" cy="212"/>
          </a:xfrm>
        </p:grpSpPr>
        <p:sp>
          <p:nvSpPr>
            <p:cNvPr id="38949" name="Oval 29"/>
            <p:cNvSpPr>
              <a:spLocks noChangeArrowheads="1"/>
            </p:cNvSpPr>
            <p:nvPr/>
          </p:nvSpPr>
          <p:spPr bwMode="auto">
            <a:xfrm>
              <a:off x="1507" y="2228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50" name="Text Box 30"/>
            <p:cNvSpPr txBox="1">
              <a:spLocks noChangeArrowheads="1"/>
            </p:cNvSpPr>
            <p:nvPr/>
          </p:nvSpPr>
          <p:spPr bwMode="auto">
            <a:xfrm>
              <a:off x="1478" y="2188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8938" name="Group 31"/>
          <p:cNvGrpSpPr>
            <a:grpSpLocks/>
          </p:cNvGrpSpPr>
          <p:nvPr/>
        </p:nvGrpSpPr>
        <p:grpSpPr bwMode="auto">
          <a:xfrm>
            <a:off x="2298700" y="5535613"/>
            <a:ext cx="319088" cy="336550"/>
            <a:chOff x="1459" y="1776"/>
            <a:chExt cx="201" cy="212"/>
          </a:xfrm>
        </p:grpSpPr>
        <p:sp>
          <p:nvSpPr>
            <p:cNvPr id="38947" name="Oval 32"/>
            <p:cNvSpPr>
              <a:spLocks noChangeArrowheads="1"/>
            </p:cNvSpPr>
            <p:nvPr/>
          </p:nvSpPr>
          <p:spPr bwMode="auto">
            <a:xfrm>
              <a:off x="1478" y="1805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48" name="Text Box 33"/>
            <p:cNvSpPr txBox="1">
              <a:spLocks noChangeArrowheads="1"/>
            </p:cNvSpPr>
            <p:nvPr/>
          </p:nvSpPr>
          <p:spPr bwMode="auto">
            <a:xfrm>
              <a:off x="1459" y="1776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sp>
        <p:nvSpPr>
          <p:cNvPr id="38939" name="Line 34"/>
          <p:cNvSpPr>
            <a:spLocks noChangeShapeType="1"/>
          </p:cNvSpPr>
          <p:nvPr/>
        </p:nvSpPr>
        <p:spPr bwMode="auto">
          <a:xfrm flipH="1" flipV="1">
            <a:off x="2420938" y="6497638"/>
            <a:ext cx="0" cy="2873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0" name="Text Box 35"/>
          <p:cNvSpPr txBox="1">
            <a:spLocks noChangeArrowheads="1"/>
          </p:cNvSpPr>
          <p:nvPr/>
        </p:nvSpPr>
        <p:spPr bwMode="auto">
          <a:xfrm>
            <a:off x="2509838" y="6307138"/>
            <a:ext cx="646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c3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41" name="Line 36"/>
          <p:cNvSpPr>
            <a:spLocks noChangeShapeType="1"/>
          </p:cNvSpPr>
          <p:nvPr/>
        </p:nvSpPr>
        <p:spPr bwMode="auto">
          <a:xfrm flipV="1">
            <a:off x="2406650" y="5824538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2" name="Text Box 37"/>
          <p:cNvSpPr txBox="1">
            <a:spLocks noChangeArrowheads="1"/>
          </p:cNvSpPr>
          <p:nvPr/>
        </p:nvSpPr>
        <p:spPr bwMode="auto">
          <a:xfrm>
            <a:off x="2417763" y="5772150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c2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43" name="Line 38"/>
          <p:cNvSpPr>
            <a:spLocks noChangeShapeType="1"/>
          </p:cNvSpPr>
          <p:nvPr/>
        </p:nvSpPr>
        <p:spPr bwMode="auto">
          <a:xfrm flipV="1">
            <a:off x="2424113" y="5153025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4" name="Text Box 39"/>
          <p:cNvSpPr txBox="1">
            <a:spLocks noChangeArrowheads="1"/>
          </p:cNvSpPr>
          <p:nvPr/>
        </p:nvSpPr>
        <p:spPr bwMode="auto">
          <a:xfrm>
            <a:off x="2420938" y="5130800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c1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45" name="Line 40"/>
          <p:cNvSpPr>
            <a:spLocks noChangeShapeType="1"/>
          </p:cNvSpPr>
          <p:nvPr/>
        </p:nvSpPr>
        <p:spPr bwMode="auto">
          <a:xfrm>
            <a:off x="1914525" y="5027613"/>
            <a:ext cx="369888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6" name="Line 41"/>
          <p:cNvSpPr>
            <a:spLocks noChangeShapeType="1"/>
          </p:cNvSpPr>
          <p:nvPr/>
        </p:nvSpPr>
        <p:spPr bwMode="auto">
          <a:xfrm>
            <a:off x="1914525" y="6353175"/>
            <a:ext cx="4921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Suboptimal Detectors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03388"/>
            <a:ext cx="7848600" cy="460851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Main goal: reduced complexity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Design tradeoffs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Near far resistance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Asynchronous versus synchronous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Linear versus nonlinear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Performance versus complexity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Limitations under practical operating conditions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Common methods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Decorrelator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MMSE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Multistage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Decision Feedback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Successive Interference Cancellation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Mathematical Model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690688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Simplified system model (BPSK)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Baseband signal for the k</a:t>
            </a:r>
            <a:r>
              <a:rPr lang="en-US" altLang="en-US" sz="2400" baseline="30000" smtClean="0"/>
              <a:t>th</a:t>
            </a:r>
            <a:r>
              <a:rPr lang="en-US" altLang="en-US" sz="2400" smtClean="0"/>
              <a:t> user is: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1">
              <a:lnSpc>
                <a:spcPct val="50000"/>
              </a:lnSpc>
            </a:pPr>
            <a:endParaRPr lang="en-US" altLang="en-US" sz="2400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s</a:t>
            </a:r>
            <a:r>
              <a:rPr lang="en-US" altLang="en-US" sz="2000" i="1" baseline="-25000" smtClean="0"/>
              <a:t>k</a:t>
            </a:r>
            <a:r>
              <a:rPr lang="en-US" altLang="en-US" sz="2000" i="1" smtClean="0"/>
              <a:t>(i)</a:t>
            </a:r>
            <a:r>
              <a:rPr lang="en-US" altLang="en-US" sz="2000" smtClean="0"/>
              <a:t> is the i</a:t>
            </a:r>
            <a:r>
              <a:rPr lang="en-US" altLang="en-US" sz="2000" baseline="30000" smtClean="0"/>
              <a:t>th</a:t>
            </a:r>
            <a:r>
              <a:rPr lang="en-US" altLang="en-US" sz="2000" smtClean="0"/>
              <a:t> input symbol of the k</a:t>
            </a:r>
            <a:r>
              <a:rPr lang="en-US" altLang="en-US" sz="2000" baseline="30000" smtClean="0"/>
              <a:t>th</a:t>
            </a:r>
            <a:r>
              <a:rPr lang="en-US" altLang="en-US" sz="2000" smtClean="0"/>
              <a:t> user</a:t>
            </a:r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c</a:t>
            </a:r>
            <a:r>
              <a:rPr lang="en-US" altLang="en-US" sz="2000" i="1" baseline="-25000" smtClean="0"/>
              <a:t>k</a:t>
            </a:r>
            <a:r>
              <a:rPr lang="en-US" altLang="en-US" sz="2000" i="1" smtClean="0"/>
              <a:t>(i)</a:t>
            </a:r>
            <a:r>
              <a:rPr lang="en-US" altLang="en-US" sz="2000" smtClean="0"/>
              <a:t> is the real, positive channel gain</a:t>
            </a:r>
            <a:endParaRPr lang="en-US" altLang="en-US" sz="2000" i="1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>
                <a:sym typeface="Symbol" pitchFamily="18" charset="2"/>
              </a:rPr>
              <a:t>s</a:t>
            </a:r>
            <a:r>
              <a:rPr lang="en-US" altLang="en-US" sz="2000" i="1" baseline="-25000" smtClean="0">
                <a:sym typeface="Symbol" pitchFamily="18" charset="2"/>
              </a:rPr>
              <a:t>k</a:t>
            </a:r>
            <a:r>
              <a:rPr lang="en-US" altLang="en-US" sz="2000" i="1" smtClean="0">
                <a:sym typeface="Symbol" pitchFamily="18" charset="2"/>
              </a:rPr>
              <a:t>(t)</a:t>
            </a:r>
            <a:r>
              <a:rPr lang="en-US" altLang="en-US" sz="2000" smtClean="0">
                <a:sym typeface="Symbol" pitchFamily="18" charset="2"/>
              </a:rPr>
              <a:t> is the signature waveform containing the PN sequence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>
                <a:sym typeface="Symbol" pitchFamily="18" charset="2"/>
              </a:rPr>
              <a:t></a:t>
            </a:r>
            <a:r>
              <a:rPr lang="en-US" altLang="en-US" sz="2000" i="1" baseline="-25000" smtClean="0">
                <a:sym typeface="Symbol" pitchFamily="18" charset="2"/>
              </a:rPr>
              <a:t>k</a:t>
            </a:r>
            <a:r>
              <a:rPr lang="en-US" altLang="en-US" sz="2000" smtClean="0">
                <a:sym typeface="Symbol" pitchFamily="18" charset="2"/>
              </a:rPr>
              <a:t> is the transmission delay; for synchronous CDMA, </a:t>
            </a:r>
            <a:r>
              <a:rPr lang="en-US" altLang="en-US" sz="2000" baseline="-25000" smtClean="0">
                <a:sym typeface="Symbol" pitchFamily="18" charset="2"/>
              </a:rPr>
              <a:t>k</a:t>
            </a:r>
            <a:r>
              <a:rPr lang="en-US" altLang="en-US" sz="2000" smtClean="0">
                <a:sym typeface="Symbol" pitchFamily="18" charset="2"/>
              </a:rPr>
              <a:t>=0 for all users</a:t>
            </a:r>
            <a:endParaRPr lang="en-US" altLang="en-US" sz="20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Received signal at baseband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1">
              <a:lnSpc>
                <a:spcPct val="30000"/>
              </a:lnSpc>
            </a:pPr>
            <a:endParaRPr lang="en-US" altLang="en-US" sz="2400" smtClean="0"/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K</a:t>
            </a:r>
            <a:r>
              <a:rPr lang="en-US" altLang="en-US" sz="2000" smtClean="0"/>
              <a:t> number of users</a:t>
            </a:r>
            <a:endParaRPr lang="en-US" altLang="en-US" sz="2000" i="1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n(t)</a:t>
            </a:r>
            <a:r>
              <a:rPr lang="en-US" altLang="en-US" sz="2000" smtClean="0"/>
              <a:t> is the complex AWGN process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890713" y="2606675"/>
          <a:ext cx="38100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3" imgW="2158920" imgH="431640" progId="Equation.3">
                  <p:embed/>
                </p:oleObj>
              </mc:Choice>
              <mc:Fallback>
                <p:oleObj name="Equation" r:id="rId3" imgW="215892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2606675"/>
                        <a:ext cx="3810000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379663" y="5029200"/>
          <a:ext cx="223202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5" imgW="1244520" imgH="431640" progId="Equation.3">
                  <p:embed/>
                </p:oleObj>
              </mc:Choice>
              <mc:Fallback>
                <p:oleObj name="Equation" r:id="rId5" imgW="124452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5029200"/>
                        <a:ext cx="2232025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Matched Filter Output</a:t>
            </a:r>
          </a:p>
        </p:txBody>
      </p:sp>
      <p:sp>
        <p:nvSpPr>
          <p:cNvPr id="717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79413" y="1647825"/>
            <a:ext cx="8229600" cy="4587875"/>
          </a:xfrm>
        </p:spPr>
        <p:txBody>
          <a:bodyPr/>
          <a:lstStyle/>
          <a:p>
            <a:r>
              <a:rPr lang="en-US" altLang="en-US" sz="2800" smtClean="0"/>
              <a:t>Sampled output of matched filter for the k</a:t>
            </a:r>
            <a:r>
              <a:rPr lang="en-US" altLang="en-US" sz="2800" baseline="30000" smtClean="0"/>
              <a:t>th</a:t>
            </a:r>
            <a:r>
              <a:rPr lang="en-US" altLang="en-US" sz="2800" smtClean="0"/>
              <a:t> user:</a:t>
            </a:r>
          </a:p>
          <a:p>
            <a:pPr>
              <a:buFont typeface="Wingdings" pitchFamily="2" charset="2"/>
              <a:buNone/>
            </a:pPr>
            <a:endParaRPr lang="en-US" altLang="en-US" sz="2800" smtClean="0"/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  <a:p>
            <a:pPr>
              <a:lnSpc>
                <a:spcPct val="160000"/>
              </a:lnSpc>
              <a:buFont typeface="Wingdings" pitchFamily="2" charset="2"/>
              <a:buNone/>
            </a:pPr>
            <a:endParaRPr lang="en-US" altLang="en-US" sz="2000" smtClean="0"/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endParaRPr lang="en-US" altLang="en-US" sz="2000" smtClean="0"/>
          </a:p>
          <a:p>
            <a:pPr lvl="1"/>
            <a:r>
              <a:rPr lang="en-US" altLang="en-US" sz="2400" smtClean="0"/>
              <a:t>1</a:t>
            </a:r>
            <a:r>
              <a:rPr lang="en-US" altLang="en-US" sz="2400" baseline="30000" smtClean="0"/>
              <a:t>st</a:t>
            </a:r>
            <a:r>
              <a:rPr lang="en-US" altLang="en-US" sz="2400" smtClean="0"/>
              <a:t> term - desired information</a:t>
            </a:r>
          </a:p>
          <a:p>
            <a:pPr lvl="1"/>
            <a:r>
              <a:rPr lang="en-US" altLang="en-US" sz="2400" smtClean="0"/>
              <a:t>2</a:t>
            </a:r>
            <a:r>
              <a:rPr lang="en-US" altLang="en-US" sz="2400" baseline="30000" smtClean="0"/>
              <a:t>nd</a:t>
            </a:r>
            <a:r>
              <a:rPr lang="en-US" altLang="en-US" sz="2400" smtClean="0"/>
              <a:t> term - MAI</a:t>
            </a:r>
          </a:p>
          <a:p>
            <a:pPr lvl="1"/>
            <a:r>
              <a:rPr lang="en-US" altLang="en-US" sz="2400" smtClean="0"/>
              <a:t>3</a:t>
            </a:r>
            <a:r>
              <a:rPr lang="en-US" altLang="en-US" sz="2400" baseline="30000" smtClean="0"/>
              <a:t>rd</a:t>
            </a:r>
            <a:r>
              <a:rPr lang="en-US" altLang="en-US" sz="2400" smtClean="0"/>
              <a:t> term - noise</a:t>
            </a:r>
          </a:p>
          <a:p>
            <a:r>
              <a:rPr lang="en-US" altLang="en-US" sz="2800" smtClean="0"/>
              <a:t>Assume two-user case (K=2), and</a:t>
            </a:r>
            <a:endParaRPr lang="en-US" altLang="en-US" sz="2000" smtClean="0"/>
          </a:p>
        </p:txBody>
      </p:sp>
      <p:graphicFrame>
        <p:nvGraphicFramePr>
          <p:cNvPr id="7170" name="Object 1028"/>
          <p:cNvGraphicFramePr>
            <a:graphicFrameLocks noChangeAspect="1"/>
          </p:cNvGraphicFramePr>
          <p:nvPr/>
        </p:nvGraphicFramePr>
        <p:xfrm>
          <a:off x="1676400" y="2163763"/>
          <a:ext cx="5029200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Equation" r:id="rId3" imgW="2781000" imgH="965160" progId="Equation.3">
                  <p:embed/>
                </p:oleObj>
              </mc:Choice>
              <mc:Fallback>
                <p:oleObj name="Equation" r:id="rId3" imgW="2781000" imgH="96516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163763"/>
                        <a:ext cx="5029200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1029"/>
          <p:cNvGraphicFramePr>
            <a:graphicFrameLocks noChangeAspect="1"/>
          </p:cNvGraphicFramePr>
          <p:nvPr/>
        </p:nvGraphicFramePr>
        <p:xfrm>
          <a:off x="2181225" y="5732463"/>
          <a:ext cx="19050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tion" r:id="rId5" imgW="1002960" imgH="482400" progId="Equation.3">
                  <p:embed/>
                </p:oleObj>
              </mc:Choice>
              <mc:Fallback>
                <p:oleObj name="Equation" r:id="rId5" imgW="1002960" imgH="482400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5732463"/>
                        <a:ext cx="1905000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Symbol Detection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98638"/>
            <a:ext cx="812323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Outputs of the matched filters are: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2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Detected symbol for user k:</a:t>
            </a:r>
          </a:p>
          <a:p>
            <a:pPr>
              <a:lnSpc>
                <a:spcPct val="5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If user 1 much stronger than user 2 (near/far problem), the MAI </a:t>
            </a:r>
            <a:r>
              <a:rPr lang="en-US" altLang="en-US" i="1" smtClean="0"/>
              <a:t>rc</a:t>
            </a:r>
            <a:r>
              <a:rPr lang="en-US" altLang="en-US" i="1" baseline="-25000" smtClean="0"/>
              <a:t>1</a:t>
            </a:r>
            <a:r>
              <a:rPr lang="en-US" altLang="en-US" i="1" smtClean="0"/>
              <a:t>x</a:t>
            </a:r>
            <a:r>
              <a:rPr lang="en-US" altLang="en-US" i="1" baseline="-25000" smtClean="0"/>
              <a:t>1</a:t>
            </a:r>
            <a:r>
              <a:rPr lang="en-US" altLang="en-US" smtClean="0"/>
              <a:t> of user 2 is very large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314450" y="2665413"/>
          <a:ext cx="504666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3" imgW="2831760" imgH="215640" progId="Equation.3">
                  <p:embed/>
                </p:oleObj>
              </mc:Choice>
              <mc:Fallback>
                <p:oleObj name="Equation" r:id="rId3" imgW="283176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2665413"/>
                        <a:ext cx="5046663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5776913" y="3430588"/>
          <a:ext cx="13493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tion" r:id="rId5" imgW="787320" imgH="228600" progId="Equation.3">
                  <p:embed/>
                </p:oleObj>
              </mc:Choice>
              <mc:Fallback>
                <p:oleObj name="Equation" r:id="rId5" imgW="78732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913" y="3430588"/>
                        <a:ext cx="13493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Decorrelator</a:t>
            </a:r>
          </a:p>
        </p:txBody>
      </p:sp>
      <p:sp>
        <p:nvSpPr>
          <p:cNvPr id="922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63563" y="1736725"/>
            <a:ext cx="8275637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Matrix representation</a:t>
            </a:r>
          </a:p>
          <a:p>
            <a:pPr>
              <a:lnSpc>
                <a:spcPct val="180000"/>
              </a:lnSpc>
              <a:buFont typeface="Wingdings" pitchFamily="2" charset="2"/>
              <a:buNone/>
            </a:pPr>
            <a:endParaRPr lang="en-US" altLang="en-US" sz="28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where </a:t>
            </a:r>
            <a:r>
              <a:rPr lang="en-US" altLang="en-US" sz="2400" i="1" u="sng" smtClean="0"/>
              <a:t>y</a:t>
            </a:r>
            <a:r>
              <a:rPr lang="en-US" altLang="en-US" sz="2400" smtClean="0"/>
              <a:t>=[</a:t>
            </a:r>
            <a:r>
              <a:rPr lang="en-US" altLang="en-US" sz="2400" i="1" smtClean="0"/>
              <a:t>y</a:t>
            </a:r>
            <a:r>
              <a:rPr lang="en-US" altLang="en-US" sz="2400" i="1" baseline="-25000" smtClean="0"/>
              <a:t>1</a:t>
            </a:r>
            <a:r>
              <a:rPr lang="en-US" altLang="en-US" sz="2400" smtClean="0"/>
              <a:t>,</a:t>
            </a:r>
            <a:r>
              <a:rPr lang="en-US" altLang="en-US" sz="2400" i="1" smtClean="0"/>
              <a:t>y</a:t>
            </a:r>
            <a:r>
              <a:rPr lang="en-US" altLang="en-US" sz="2400" i="1" baseline="-25000" smtClean="0"/>
              <a:t>2</a:t>
            </a:r>
            <a:r>
              <a:rPr lang="en-US" altLang="en-US" sz="2400" smtClean="0"/>
              <a:t>,…,</a:t>
            </a:r>
            <a:r>
              <a:rPr lang="en-US" altLang="en-US" sz="2400" i="1" smtClean="0"/>
              <a:t>y</a:t>
            </a:r>
            <a:r>
              <a:rPr lang="en-US" altLang="en-US" sz="2400" i="1" baseline="-25000" smtClean="0"/>
              <a:t>K</a:t>
            </a:r>
            <a:r>
              <a:rPr lang="en-US" altLang="en-US" sz="2400" smtClean="0"/>
              <a:t>]</a:t>
            </a:r>
            <a:r>
              <a:rPr lang="en-US" altLang="en-US" sz="2400" baseline="30000" smtClean="0"/>
              <a:t>T</a:t>
            </a:r>
            <a:r>
              <a:rPr lang="en-US" altLang="en-US" sz="2400" smtClean="0"/>
              <a:t>, </a:t>
            </a:r>
            <a:r>
              <a:rPr lang="en-US" altLang="en-US" sz="2400" i="1" smtClean="0"/>
              <a:t>R</a:t>
            </a:r>
            <a:r>
              <a:rPr lang="en-US" altLang="en-US" sz="2400" smtClean="0"/>
              <a:t> and </a:t>
            </a:r>
            <a:r>
              <a:rPr lang="en-US" altLang="en-US" sz="2400" i="1" smtClean="0"/>
              <a:t>W</a:t>
            </a:r>
            <a:r>
              <a:rPr lang="en-US" altLang="en-US" sz="2400" smtClean="0"/>
              <a:t> are </a:t>
            </a:r>
            <a:r>
              <a:rPr lang="en-US" altLang="en-US" sz="2400" i="1" smtClean="0"/>
              <a:t>K</a:t>
            </a:r>
            <a:r>
              <a:rPr lang="en-US" altLang="en-US" sz="2400" smtClean="0"/>
              <a:t>x</a:t>
            </a:r>
            <a:r>
              <a:rPr lang="en-US" altLang="en-US" sz="2400" i="1" smtClean="0"/>
              <a:t>K</a:t>
            </a:r>
            <a:r>
              <a:rPr lang="en-US" altLang="en-US" sz="2400" smtClean="0"/>
              <a:t> matrices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Components of </a:t>
            </a:r>
            <a:r>
              <a:rPr lang="en-US" altLang="en-US" sz="2400" i="1" smtClean="0"/>
              <a:t>R</a:t>
            </a:r>
            <a:r>
              <a:rPr lang="en-US" altLang="en-US" sz="2400" smtClean="0"/>
              <a:t> are cross-correlations between codes</a:t>
            </a:r>
            <a:endParaRPr lang="en-US" altLang="en-US" sz="2400" i="1" smtClean="0"/>
          </a:p>
          <a:p>
            <a:pPr lvl="1">
              <a:lnSpc>
                <a:spcPct val="70000"/>
              </a:lnSpc>
            </a:pPr>
            <a:r>
              <a:rPr lang="en-US" altLang="en-US" sz="2400" i="1" smtClean="0"/>
              <a:t>W</a:t>
            </a:r>
            <a:r>
              <a:rPr lang="en-US" altLang="en-US" sz="2400" smtClean="0"/>
              <a:t> is diagonal with </a:t>
            </a:r>
            <a:r>
              <a:rPr lang="en-US" altLang="en-US" sz="2400" i="1" smtClean="0"/>
              <a:t>W</a:t>
            </a:r>
            <a:r>
              <a:rPr lang="en-US" altLang="en-US" sz="2400" i="1" baseline="-25000" smtClean="0"/>
              <a:t>k,k</a:t>
            </a:r>
            <a:r>
              <a:rPr lang="en-US" altLang="en-US" sz="2400" smtClean="0"/>
              <a:t> given by the channel gain </a:t>
            </a:r>
            <a:r>
              <a:rPr lang="en-US" altLang="en-US" sz="2400" i="1" smtClean="0"/>
              <a:t>c</a:t>
            </a:r>
            <a:r>
              <a:rPr lang="en-US" altLang="en-US" sz="2400" i="1" baseline="-25000" smtClean="0"/>
              <a:t>k</a:t>
            </a:r>
            <a:endParaRPr lang="en-US" altLang="en-US" sz="2400" smtClean="0"/>
          </a:p>
          <a:p>
            <a:pPr lvl="1">
              <a:lnSpc>
                <a:spcPct val="70000"/>
              </a:lnSpc>
            </a:pPr>
            <a:r>
              <a:rPr lang="en-US" altLang="en-US" sz="2400" i="1" u="sng" smtClean="0"/>
              <a:t>z</a:t>
            </a:r>
            <a:r>
              <a:rPr lang="en-US" altLang="en-US" sz="2400" smtClean="0"/>
              <a:t> is a colored Gaussian noise vector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Solve for </a:t>
            </a:r>
            <a:r>
              <a:rPr lang="en-US" altLang="en-US" sz="2800" i="1" u="sng" smtClean="0"/>
              <a:t>x</a:t>
            </a:r>
            <a:r>
              <a:rPr lang="en-US" altLang="en-US" sz="2800" smtClean="0"/>
              <a:t> by inverting </a:t>
            </a:r>
            <a:r>
              <a:rPr lang="en-US" altLang="en-US" sz="2800" i="1" smtClean="0"/>
              <a:t>R</a:t>
            </a:r>
          </a:p>
          <a:p>
            <a:pPr>
              <a:lnSpc>
                <a:spcPct val="110000"/>
              </a:lnSpc>
            </a:pPr>
            <a:endParaRPr lang="en-US" altLang="en-US" sz="2800" i="1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Analogous to zero-forcing equalizers for ISI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Pros: Does not require knowledge of users’ powers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Cons: Noise enhancement</a:t>
            </a:r>
          </a:p>
        </p:txBody>
      </p:sp>
      <p:graphicFrame>
        <p:nvGraphicFramePr>
          <p:cNvPr id="9218" name="Object 1028"/>
          <p:cNvGraphicFramePr>
            <a:graphicFrameLocks noChangeAspect="1"/>
          </p:cNvGraphicFramePr>
          <p:nvPr/>
        </p:nvGraphicFramePr>
        <p:xfrm>
          <a:off x="2635250" y="2314575"/>
          <a:ext cx="28209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Equation" r:id="rId3" imgW="825480" imgH="241200" progId="Equation.3">
                  <p:embed/>
                </p:oleObj>
              </mc:Choice>
              <mc:Fallback>
                <p:oleObj name="Equation" r:id="rId3" imgW="825480" imgH="24120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0" y="2314575"/>
                        <a:ext cx="2820988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1029"/>
          <p:cNvGraphicFramePr>
            <a:graphicFrameLocks noChangeAspect="1"/>
          </p:cNvGraphicFramePr>
          <p:nvPr/>
        </p:nvGraphicFramePr>
        <p:xfrm>
          <a:off x="2055813" y="5060950"/>
          <a:ext cx="48768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5" imgW="2616120" imgH="253800" progId="Equation.3">
                  <p:embed/>
                </p:oleObj>
              </mc:Choice>
              <mc:Fallback>
                <p:oleObj name="Equation" r:id="rId5" imgW="2616120" imgH="253800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5813" y="5060950"/>
                        <a:ext cx="487680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Multistage Detectors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82763"/>
            <a:ext cx="7848600" cy="4114800"/>
          </a:xfrm>
        </p:spPr>
        <p:txBody>
          <a:bodyPr/>
          <a:lstStyle/>
          <a:p>
            <a:r>
              <a:rPr lang="en-US" altLang="en-US" smtClean="0"/>
              <a:t>Decisions produced by 1</a:t>
            </a:r>
            <a:r>
              <a:rPr lang="en-US" altLang="en-US" baseline="30000" smtClean="0"/>
              <a:t>st</a:t>
            </a:r>
            <a:r>
              <a:rPr lang="en-US" altLang="en-US" smtClean="0"/>
              <a:t> stage are</a:t>
            </a:r>
          </a:p>
          <a:p>
            <a:r>
              <a:rPr lang="en-US" altLang="en-US" smtClean="0"/>
              <a:t>2</a:t>
            </a:r>
            <a:r>
              <a:rPr lang="en-US" altLang="en-US" baseline="30000" smtClean="0"/>
              <a:t>nd</a:t>
            </a:r>
            <a:r>
              <a:rPr lang="en-US" altLang="en-US" smtClean="0"/>
              <a:t> stage:</a:t>
            </a:r>
          </a:p>
          <a:p>
            <a:r>
              <a:rPr lang="en-US" altLang="en-US" smtClean="0"/>
              <a:t>and so on…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2681288" y="2522538"/>
          <a:ext cx="2686050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Equation" r:id="rId3" imgW="1498320" imgH="457200" progId="Equation.3">
                  <p:embed/>
                </p:oleObj>
              </mc:Choice>
              <mc:Fallback>
                <p:oleObj name="Equation" r:id="rId3" imgW="149832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2522538"/>
                        <a:ext cx="2686050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6" name="Picture 5" descr="D:\Peter\ee360\multistage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3810000"/>
            <a:ext cx="71628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7099300" y="1974850"/>
          <a:ext cx="12192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Equation" r:id="rId6" imgW="634680" imgH="215640" progId="Equation.3">
                  <p:embed/>
                </p:oleObj>
              </mc:Choice>
              <mc:Fallback>
                <p:oleObj name="Equation" r:id="rId6" imgW="63468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9300" y="1974850"/>
                        <a:ext cx="1219200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39725"/>
            <a:ext cx="7848600" cy="1031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 smtClean="0"/>
              <a:t>Successive Interference Cancellers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9763" y="1768475"/>
            <a:ext cx="8275637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Successively subtract off strongest detected bits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MF output:</a:t>
            </a:r>
          </a:p>
          <a:p>
            <a:pPr lvl="1"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Decision made for strongest user: </a:t>
            </a:r>
          </a:p>
          <a:p>
            <a:pPr>
              <a:lnSpc>
                <a:spcPct val="100000"/>
              </a:lnSpc>
            </a:pPr>
            <a:r>
              <a:rPr lang="en-US" altLang="en-US" sz="2800" smtClean="0"/>
              <a:t>Subtract this MAI from the weaker user:</a:t>
            </a:r>
          </a:p>
          <a:p>
            <a:pPr>
              <a:lnSpc>
                <a:spcPct val="10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endParaRPr lang="en-US" altLang="en-US" sz="28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all MAI can be subtracted is user 1 decoded correctly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MAI is reduced and near/far problem alleviated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Cancelling the strongest signal has the most benefit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Cancelling the strongest signal is the most reliable cancellation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887663" y="2451100"/>
          <a:ext cx="49799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name="Equation" r:id="rId3" imgW="2793960" imgH="215640" progId="Equation.3">
                  <p:embed/>
                </p:oleObj>
              </mc:Choice>
              <mc:Fallback>
                <p:oleObj name="Equation" r:id="rId3" imgW="279396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7663" y="2451100"/>
                        <a:ext cx="4979987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5"/>
          <p:cNvGraphicFramePr>
            <a:graphicFrameLocks noChangeAspect="1"/>
          </p:cNvGraphicFramePr>
          <p:nvPr/>
        </p:nvGraphicFramePr>
        <p:xfrm>
          <a:off x="6194425" y="3033713"/>
          <a:ext cx="12525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Equation" r:id="rId5" imgW="736560" imgH="215640" progId="Equation.3">
                  <p:embed/>
                </p:oleObj>
              </mc:Choice>
              <mc:Fallback>
                <p:oleObj name="Equation" r:id="rId5" imgW="736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4425" y="3033713"/>
                        <a:ext cx="1252538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2438400" y="4056063"/>
          <a:ext cx="320040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7" name="Equation" r:id="rId7" imgW="1942920" imgH="457200" progId="Equation.3">
                  <p:embed/>
                </p:oleObj>
              </mc:Choice>
              <mc:Fallback>
                <p:oleObj name="Equation" r:id="rId7" imgW="194292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056063"/>
                        <a:ext cx="320040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Parallel Interference Cancellation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Similarly uses all MF outputs</a:t>
            </a:r>
          </a:p>
          <a:p>
            <a:pPr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Simultaneously subtracts off all of the users’ signals from all of the others</a:t>
            </a:r>
          </a:p>
          <a:p>
            <a:pPr>
              <a:lnSpc>
                <a:spcPct val="4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works better than SIC when all of the users are received with equal strength (e.g. under power control)</a:t>
            </a:r>
          </a:p>
          <a:p>
            <a:pPr lvl="1"/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79438" y="212725"/>
            <a:ext cx="8093075" cy="1143000"/>
          </a:xfrm>
        </p:spPr>
        <p:txBody>
          <a:bodyPr/>
          <a:lstStyle/>
          <a:p>
            <a:r>
              <a:rPr lang="en-US" altLang="en-US" smtClean="0"/>
              <a:t>Performance of MUD: AWGN</a:t>
            </a:r>
          </a:p>
        </p:txBody>
      </p:sp>
      <p:pic>
        <p:nvPicPr>
          <p:cNvPr id="41987" name="Picture 3" descr="D:\Peter\ee360\ipowerctrl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722438"/>
            <a:ext cx="718978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Performance of MUD</a:t>
            </a:r>
            <a:br>
              <a:rPr lang="en-US" altLang="en-US" smtClean="0"/>
            </a:br>
            <a:r>
              <a:rPr lang="en-US" altLang="en-US" smtClean="0"/>
              <a:t>Rayleigh Fading</a:t>
            </a:r>
          </a:p>
        </p:txBody>
      </p:sp>
      <p:pic>
        <p:nvPicPr>
          <p:cNvPr id="43011" name="Picture 3" descr="D:\Peter\ee360\rayfad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52575"/>
            <a:ext cx="7212013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Near-Far Problem and Traditional Power Control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663" y="1765300"/>
            <a:ext cx="7808912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On uplink, users have different channel gains</a:t>
            </a:r>
            <a:endParaRPr lang="en-US" altLang="en-US" sz="2800" i="1" baseline="-25000" smtClean="0"/>
          </a:p>
          <a:p>
            <a:pPr lvl="1">
              <a:lnSpc>
                <a:spcPct val="10000"/>
              </a:lnSpc>
            </a:pPr>
            <a:endParaRPr lang="en-US" altLang="en-US" i="1" baseline="-250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If all users transmit at same power (</a:t>
            </a:r>
            <a:r>
              <a:rPr lang="en-US" altLang="en-US" sz="2800" i="1" smtClean="0"/>
              <a:t>P</a:t>
            </a:r>
            <a:r>
              <a:rPr lang="en-US" altLang="en-US" sz="2800" i="1" baseline="-25000" smtClean="0"/>
              <a:t>i</a:t>
            </a:r>
            <a:r>
              <a:rPr lang="en-US" altLang="en-US" sz="2800" i="1" smtClean="0"/>
              <a:t>=P</a:t>
            </a:r>
            <a:r>
              <a:rPr lang="en-US" altLang="en-US" sz="2800" smtClean="0"/>
              <a:t>), interference from near user drowns out far user</a:t>
            </a:r>
          </a:p>
          <a:p>
            <a:pPr>
              <a:lnSpc>
                <a:spcPct val="30000"/>
              </a:lnSpc>
            </a:pPr>
            <a:endParaRPr lang="en-US" altLang="en-US" sz="2800" i="1" baseline="-250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“Traditional” power control forces each signal to have the same </a:t>
            </a:r>
            <a:r>
              <a:rPr lang="en-US" altLang="en-US" sz="2800" i="1" smtClean="0"/>
              <a:t>received</a:t>
            </a:r>
            <a:r>
              <a:rPr lang="en-US" altLang="en-US" sz="2800" smtClean="0"/>
              <a:t> power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Channel inversion: </a:t>
            </a:r>
            <a:r>
              <a:rPr lang="en-US" altLang="en-US" sz="2400" i="1" smtClean="0"/>
              <a:t>P</a:t>
            </a:r>
            <a:r>
              <a:rPr lang="en-US" altLang="en-US" sz="2400" i="1" baseline="-25000" smtClean="0"/>
              <a:t>i</a:t>
            </a:r>
            <a:r>
              <a:rPr lang="en-US" altLang="en-US" sz="2400" i="1" smtClean="0"/>
              <a:t>=P/h</a:t>
            </a:r>
            <a:r>
              <a:rPr lang="en-US" altLang="en-US" sz="2400" i="1" baseline="-25000" smtClean="0"/>
              <a:t>i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Increases interference to other cells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Decreases capacity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Degrades performance of successive                           interference cancellation and MUD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/>
              <a:t>Can’t get a good estimate of any signal</a:t>
            </a:r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6821488" y="3971925"/>
            <a:ext cx="404812" cy="620713"/>
            <a:chOff x="2352" y="1632"/>
            <a:chExt cx="336" cy="672"/>
          </a:xfrm>
        </p:grpSpPr>
        <p:sp>
          <p:nvSpPr>
            <p:cNvPr id="44062" name="Rectangle 5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63" name="Group 6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64" name="Line 7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65" name="AutoShape 8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37" name="Group 9"/>
          <p:cNvGrpSpPr>
            <a:grpSpLocks/>
          </p:cNvGrpSpPr>
          <p:nvPr/>
        </p:nvGrpSpPr>
        <p:grpSpPr bwMode="auto">
          <a:xfrm>
            <a:off x="6234113" y="4527550"/>
            <a:ext cx="404812" cy="620713"/>
            <a:chOff x="2352" y="1632"/>
            <a:chExt cx="336" cy="672"/>
          </a:xfrm>
        </p:grpSpPr>
        <p:sp>
          <p:nvSpPr>
            <p:cNvPr id="44058" name="Rectangle 10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59" name="Group 11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60" name="Line 12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61" name="AutoShape 13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38" name="Group 14"/>
          <p:cNvGrpSpPr>
            <a:grpSpLocks/>
          </p:cNvGrpSpPr>
          <p:nvPr/>
        </p:nvGrpSpPr>
        <p:grpSpPr bwMode="auto">
          <a:xfrm>
            <a:off x="7827963" y="4362450"/>
            <a:ext cx="404812" cy="620713"/>
            <a:chOff x="2352" y="1632"/>
            <a:chExt cx="336" cy="672"/>
          </a:xfrm>
        </p:grpSpPr>
        <p:sp>
          <p:nvSpPr>
            <p:cNvPr id="44054" name="Rectangle 15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55" name="Group 16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56" name="Line 17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7" name="AutoShape 18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39" name="Group 19"/>
          <p:cNvGrpSpPr>
            <a:grpSpLocks/>
          </p:cNvGrpSpPr>
          <p:nvPr/>
        </p:nvGrpSpPr>
        <p:grpSpPr bwMode="auto">
          <a:xfrm>
            <a:off x="8202613" y="5978525"/>
            <a:ext cx="404812" cy="622300"/>
            <a:chOff x="2352" y="1632"/>
            <a:chExt cx="336" cy="672"/>
          </a:xfrm>
        </p:grpSpPr>
        <p:sp>
          <p:nvSpPr>
            <p:cNvPr id="44050" name="Rectangle 20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51" name="Group 21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52" name="Line 22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3" name="AutoShape 23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44040" name="Line 24"/>
          <p:cNvSpPr>
            <a:spLocks noChangeShapeType="1"/>
          </p:cNvSpPr>
          <p:nvPr/>
        </p:nvSpPr>
        <p:spPr bwMode="auto">
          <a:xfrm flipH="1">
            <a:off x="6496050" y="4076700"/>
            <a:ext cx="511175" cy="393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Line 25"/>
          <p:cNvSpPr>
            <a:spLocks noChangeShapeType="1"/>
          </p:cNvSpPr>
          <p:nvPr/>
        </p:nvSpPr>
        <p:spPr bwMode="auto">
          <a:xfrm>
            <a:off x="6821488" y="419417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Line 26"/>
          <p:cNvSpPr>
            <a:spLocks noChangeShapeType="1"/>
          </p:cNvSpPr>
          <p:nvPr/>
        </p:nvSpPr>
        <p:spPr bwMode="auto">
          <a:xfrm>
            <a:off x="7064375" y="4094163"/>
            <a:ext cx="1214438" cy="18113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Line 27"/>
          <p:cNvSpPr>
            <a:spLocks noChangeShapeType="1"/>
          </p:cNvSpPr>
          <p:nvPr/>
        </p:nvSpPr>
        <p:spPr bwMode="auto">
          <a:xfrm>
            <a:off x="7167563" y="4105275"/>
            <a:ext cx="661987" cy="284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Text Box 28"/>
          <p:cNvSpPr txBox="1">
            <a:spLocks noChangeArrowheads="1"/>
          </p:cNvSpPr>
          <p:nvPr/>
        </p:nvSpPr>
        <p:spPr bwMode="auto">
          <a:xfrm>
            <a:off x="6321425" y="3960813"/>
            <a:ext cx="388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CC0000"/>
                </a:solidFill>
                <a:latin typeface="Garamond" pitchFamily="18" charset="0"/>
              </a:rPr>
              <a:t>h</a:t>
            </a:r>
            <a:r>
              <a:rPr lang="en-US" altLang="en-US" sz="2000" b="1" i="1" baseline="-25000">
                <a:solidFill>
                  <a:srgbClr val="CC0000"/>
                </a:solidFill>
                <a:latin typeface="Garamond" pitchFamily="18" charset="0"/>
              </a:rPr>
              <a:t>1</a:t>
            </a:r>
          </a:p>
        </p:txBody>
      </p:sp>
      <p:sp>
        <p:nvSpPr>
          <p:cNvPr id="44045" name="Text Box 29"/>
          <p:cNvSpPr txBox="1">
            <a:spLocks noChangeArrowheads="1"/>
          </p:cNvSpPr>
          <p:nvPr/>
        </p:nvSpPr>
        <p:spPr bwMode="auto">
          <a:xfrm>
            <a:off x="8112125" y="5364163"/>
            <a:ext cx="4016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CC0000"/>
                </a:solidFill>
                <a:latin typeface="Garamond" pitchFamily="18" charset="0"/>
              </a:rPr>
              <a:t>h</a:t>
            </a:r>
            <a:r>
              <a:rPr lang="en-US" altLang="en-US" sz="2000" b="1" i="1" baseline="-25000">
                <a:solidFill>
                  <a:srgbClr val="CC0000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44046" name="Text Box 30"/>
          <p:cNvSpPr txBox="1">
            <a:spLocks noChangeArrowheads="1"/>
          </p:cNvSpPr>
          <p:nvPr/>
        </p:nvSpPr>
        <p:spPr bwMode="auto">
          <a:xfrm>
            <a:off x="7475538" y="3913188"/>
            <a:ext cx="401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CC0000"/>
                </a:solidFill>
                <a:latin typeface="Garamond" pitchFamily="18" charset="0"/>
              </a:rPr>
              <a:t>h</a:t>
            </a:r>
            <a:r>
              <a:rPr lang="en-US" altLang="en-US" sz="2000" b="1" i="1" baseline="-25000">
                <a:solidFill>
                  <a:srgbClr val="CC0000"/>
                </a:solidFill>
                <a:latin typeface="Garamond" pitchFamily="18" charset="0"/>
              </a:rPr>
              <a:t>3</a:t>
            </a:r>
          </a:p>
        </p:txBody>
      </p:sp>
      <p:sp>
        <p:nvSpPr>
          <p:cNvPr id="44047" name="Text Box 31"/>
          <p:cNvSpPr txBox="1">
            <a:spLocks noChangeArrowheads="1"/>
          </p:cNvSpPr>
          <p:nvPr/>
        </p:nvSpPr>
        <p:spPr bwMode="auto">
          <a:xfrm>
            <a:off x="7807325" y="5859463"/>
            <a:ext cx="4175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0033CC"/>
                </a:solidFill>
                <a:latin typeface="Garamond" pitchFamily="18" charset="0"/>
              </a:rPr>
              <a:t>P</a:t>
            </a:r>
            <a:r>
              <a:rPr lang="en-US" altLang="en-US" sz="2000" b="1" i="1" baseline="-25000">
                <a:solidFill>
                  <a:srgbClr val="0033CC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44048" name="Text Box 32"/>
          <p:cNvSpPr txBox="1">
            <a:spLocks noChangeArrowheads="1"/>
          </p:cNvSpPr>
          <p:nvPr/>
        </p:nvSpPr>
        <p:spPr bwMode="auto">
          <a:xfrm>
            <a:off x="5859463" y="4440238"/>
            <a:ext cx="40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0033CC"/>
                </a:solidFill>
                <a:latin typeface="Garamond" pitchFamily="18" charset="0"/>
              </a:rPr>
              <a:t>P</a:t>
            </a:r>
            <a:r>
              <a:rPr lang="en-US" altLang="en-US" sz="2000" b="1" i="1" baseline="-25000">
                <a:solidFill>
                  <a:srgbClr val="0033CC"/>
                </a:solidFill>
                <a:latin typeface="Garamond" pitchFamily="18" charset="0"/>
              </a:rPr>
              <a:t>1</a:t>
            </a:r>
          </a:p>
        </p:txBody>
      </p:sp>
      <p:sp>
        <p:nvSpPr>
          <p:cNvPr id="44049" name="Text Box 33"/>
          <p:cNvSpPr txBox="1">
            <a:spLocks noChangeArrowheads="1"/>
          </p:cNvSpPr>
          <p:nvPr/>
        </p:nvSpPr>
        <p:spPr bwMode="auto">
          <a:xfrm>
            <a:off x="8154988" y="4221163"/>
            <a:ext cx="417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0033CC"/>
                </a:solidFill>
                <a:latin typeface="Garamond" pitchFamily="18" charset="0"/>
              </a:rPr>
              <a:t>P</a:t>
            </a:r>
            <a:r>
              <a:rPr lang="en-US" altLang="en-US" sz="2000" b="1" i="1" baseline="-25000">
                <a:solidFill>
                  <a:srgbClr val="0033CC"/>
                </a:solidFill>
                <a:latin typeface="Garamond" pitchFamily="18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Near Far Resistance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Received signals are received at different powers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MUDs should be insensitive to near-far problem</a:t>
            </a:r>
          </a:p>
          <a:p>
            <a:pPr>
              <a:lnSpc>
                <a:spcPct val="5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Linear receivers typically near-far resistant</a:t>
            </a:r>
          </a:p>
          <a:p>
            <a:pPr lvl="1"/>
            <a:r>
              <a:rPr lang="en-US" altLang="en-US" sz="2400" smtClean="0"/>
              <a:t>Disparate power in received signal doesn’t affect performance</a:t>
            </a:r>
          </a:p>
          <a:p>
            <a:pPr lvl="1"/>
            <a:endParaRPr lang="en-US" altLang="en-US" sz="24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Nonlinear MUDs must typically take into account the received power of each user</a:t>
            </a:r>
          </a:p>
          <a:p>
            <a:pPr lvl="1"/>
            <a:r>
              <a:rPr lang="en-US" altLang="en-US" sz="2400" smtClean="0"/>
              <a:t>Optimal power spread for some detectors (Viterbi’92)</a:t>
            </a:r>
          </a:p>
          <a:p>
            <a:pPr>
              <a:lnSpc>
                <a:spcPct val="2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228600"/>
            <a:ext cx="8342312" cy="1143000"/>
          </a:xfrm>
        </p:spPr>
        <p:txBody>
          <a:bodyPr/>
          <a:lstStyle/>
          <a:p>
            <a:r>
              <a:rPr lang="en-US" altLang="en-US" smtClean="0"/>
              <a:t>Synchronous vs. Asynchronous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848600" cy="4549775"/>
          </a:xfrm>
        </p:spPr>
        <p:txBody>
          <a:bodyPr/>
          <a:lstStyle/>
          <a:p>
            <a:r>
              <a:rPr lang="en-US" altLang="en-US" sz="2800" smtClean="0"/>
              <a:t>Linear MUDs don’t need synchronization</a:t>
            </a:r>
          </a:p>
          <a:p>
            <a:pPr lvl="1"/>
            <a:r>
              <a:rPr lang="en-US" altLang="en-US" sz="2400" smtClean="0"/>
              <a:t>Basically project received vector onto state space orthogonal to the interferers</a:t>
            </a:r>
          </a:p>
          <a:p>
            <a:pPr lvl="1"/>
            <a:r>
              <a:rPr lang="en-US" altLang="en-US" sz="2400" smtClean="0"/>
              <a:t>Timing of interference irrelevant</a:t>
            </a:r>
          </a:p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Nonlinear MUDs typically detect interference to subtract it out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If only detect over a one bit time, users must be synchronous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Can detect over multiple bit times for asynch. users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/>
              <a:t>Significantly increases complexity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58763"/>
            <a:ext cx="8345488" cy="1143000"/>
          </a:xfrm>
        </p:spPr>
        <p:txBody>
          <a:bodyPr/>
          <a:lstStyle/>
          <a:p>
            <a:r>
              <a:rPr lang="en-US" altLang="en-US" sz="4400" smtClean="0"/>
              <a:t>Channel Estimation (Flat Fading)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806575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Nonlinear MUDs typically require the channel gains of each user</a:t>
            </a:r>
          </a:p>
          <a:p>
            <a:pPr lvl="1"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Channel estimates difficult to obtain: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Channel changing over time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Must determine channel before MUD, so estimate is made in presence of interferers</a:t>
            </a:r>
          </a:p>
          <a:p>
            <a:pPr lvl="1"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Imperfect estimates can significantly degrade detector performance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Much recent work addressing this issue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Blind multiuser detectors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/>
              <a:t>Simultaneously estimate channel and signals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State Space Methods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40713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Antenna techniques can also be used to remove interference (smart antennas)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Combining antennas and MUD in a powerful technique for interference rejection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Optimal joint design remains an open problem, especially in practical scenarios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Multipath Channels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6238" y="1836738"/>
            <a:ext cx="8080375" cy="45942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dirty="0" smtClean="0"/>
              <a:t>In channels with N multipath components, each interferer creates N interfering signals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 smtClean="0"/>
              <a:t>Multipath signals typically asynchronous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 smtClean="0"/>
              <a:t>MUD must detect and subtract out N(M-1) signals</a:t>
            </a:r>
          </a:p>
          <a:p>
            <a:pPr lvl="1">
              <a:lnSpc>
                <a:spcPct val="20000"/>
              </a:lnSpc>
            </a:pPr>
            <a:endParaRPr lang="en-US" altLang="en-US" sz="2000" dirty="0" smtClean="0"/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Desired signal also has N components, which should be combined via a RAKE.</a:t>
            </a:r>
          </a:p>
          <a:p>
            <a:pPr>
              <a:lnSpc>
                <a:spcPct val="0"/>
              </a:lnSpc>
            </a:pPr>
            <a:endParaRPr lang="en-US" altLang="en-US" sz="2400" dirty="0" smtClean="0"/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MUD in multipath greatly increased</a:t>
            </a:r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Channel estimation a nightmare</a:t>
            </a:r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Much work has focused on complexity reduction and blind MUD in multipath channels (e.g. Wang/Poor’99)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Summary of MUD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19785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MUD a powerful technique to reduce interference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Optimal under ideal conditions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High complexity: hard to implement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Processing delay a problem for delay-constrained apps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Degrades in real operating conditions</a:t>
            </a:r>
          </a:p>
          <a:p>
            <a:pPr lvl="1">
              <a:lnSpc>
                <a:spcPct val="5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Much research focused on complexity reduction, practical constraints, and real channels</a:t>
            </a:r>
          </a:p>
          <a:p>
            <a:pPr>
              <a:lnSpc>
                <a:spcPct val="4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Smart antennas seem to be more practical and provide greater capacity increase for real systems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Multiuser OFDM Techniques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0341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Multiuser OFDM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704975"/>
            <a:ext cx="7848600" cy="4884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MCM/OFDM divides a wideband channel into narrowband </a:t>
            </a:r>
            <a:r>
              <a:rPr lang="en-US" altLang="en-US" sz="2800" dirty="0" err="1" smtClean="0"/>
              <a:t>subchannels</a:t>
            </a:r>
            <a:r>
              <a:rPr lang="en-US" altLang="en-US" sz="2800" dirty="0" smtClean="0"/>
              <a:t> to mitigate ISI</a:t>
            </a:r>
          </a:p>
          <a:p>
            <a:pPr>
              <a:lnSpc>
                <a:spcPct val="10000"/>
              </a:lnSpc>
            </a:pPr>
            <a:endParaRPr lang="en-US" altLang="en-US" sz="28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In multiuser systems these </a:t>
            </a:r>
            <a:r>
              <a:rPr lang="en-US" altLang="en-US" sz="2800" dirty="0" err="1" smtClean="0"/>
              <a:t>subchannels</a:t>
            </a:r>
            <a:r>
              <a:rPr lang="en-US" altLang="en-US" sz="2800" dirty="0" smtClean="0"/>
              <a:t> can be allocated among different users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Orthogonal allocation: Multiuser OFDM (OFDMA)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err="1" smtClean="0"/>
              <a:t>Semiorthogonal</a:t>
            </a:r>
            <a:r>
              <a:rPr lang="en-US" altLang="en-US" sz="2400" dirty="0" smtClean="0"/>
              <a:t> allocation: Multicarrier CDMA</a:t>
            </a:r>
          </a:p>
          <a:p>
            <a:pPr>
              <a:lnSpc>
                <a:spcPct val="20000"/>
              </a:lnSpc>
            </a:pPr>
            <a:endParaRPr lang="en-US" altLang="en-US" sz="28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Adaptive techniques increase the spectral efficiency of the </a:t>
            </a:r>
            <a:r>
              <a:rPr lang="en-US" altLang="en-US" sz="2800" dirty="0" err="1" smtClean="0"/>
              <a:t>subchannels</a:t>
            </a:r>
            <a:r>
              <a:rPr lang="en-US" altLang="en-US" sz="2800" dirty="0" smtClean="0"/>
              <a:t>.</a:t>
            </a:r>
          </a:p>
          <a:p>
            <a:pPr lvl="1">
              <a:lnSpc>
                <a:spcPct val="20000"/>
              </a:lnSpc>
            </a:pPr>
            <a:endParaRPr lang="en-US" altLang="en-US" sz="2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Spatial techniques help to mitigate interference between 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Multicarrier CDMA</a:t>
            </a:r>
            <a:endParaRPr lang="en-US" altLang="en-US" smtClean="0">
              <a:solidFill>
                <a:srgbClr val="CC0000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688" y="1792288"/>
            <a:ext cx="8226425" cy="49133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Multicarrier CDMA combines OFDM and CDMA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Idea is to use DSSS to spread a narrowband signal and then send each chip over a different subcarrier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DSSS time operations converted to frequency  domain</a:t>
            </a:r>
          </a:p>
          <a:p>
            <a:r>
              <a:rPr lang="en-US" altLang="en-US" sz="2800" smtClean="0"/>
              <a:t>Greatly reduces complexity of SS system</a:t>
            </a:r>
          </a:p>
          <a:p>
            <a:pPr lvl="1"/>
            <a:r>
              <a:rPr lang="en-US" altLang="en-US" sz="2400" smtClean="0"/>
              <a:t>FFT/IFFT replace synchronization and despreading</a:t>
            </a:r>
          </a:p>
          <a:p>
            <a:pPr lvl="1"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More spectrally efficient than CDMA due to the overlapped subcarriers in OFDM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Multiple users assigned different spreading codes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Similar interference properties as in CDMA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Multicarrier DS-CDMA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The data is serial-to-parallel converted.</a:t>
            </a:r>
          </a:p>
          <a:p>
            <a:r>
              <a:rPr lang="en-US" altLang="en-US" sz="2800" smtClean="0"/>
              <a:t>Symbols on each branch spread in time.</a:t>
            </a:r>
          </a:p>
          <a:p>
            <a:r>
              <a:rPr lang="en-US" altLang="en-US" sz="2800" smtClean="0"/>
              <a:t>Spread signals transmitted via OFDM</a:t>
            </a:r>
          </a:p>
          <a:p>
            <a:r>
              <a:rPr lang="en-US" altLang="en-US" sz="2800" smtClean="0"/>
              <a:t>Get spreading in both time and frequency</a:t>
            </a:r>
          </a:p>
        </p:txBody>
      </p:sp>
      <p:sp>
        <p:nvSpPr>
          <p:cNvPr id="60420" name="Text Box 26"/>
          <p:cNvSpPr txBox="1">
            <a:spLocks noChangeArrowheads="1"/>
          </p:cNvSpPr>
          <p:nvPr/>
        </p:nvSpPr>
        <p:spPr bwMode="auto">
          <a:xfrm>
            <a:off x="4114800" y="4191000"/>
            <a:ext cx="4572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100"/>
              <a:t>c(t)</a:t>
            </a:r>
            <a:endParaRPr lang="en-US" altLang="en-US"/>
          </a:p>
        </p:txBody>
      </p:sp>
      <p:grpSp>
        <p:nvGrpSpPr>
          <p:cNvPr id="60422" name="Group 31"/>
          <p:cNvGrpSpPr>
            <a:grpSpLocks/>
          </p:cNvGrpSpPr>
          <p:nvPr/>
        </p:nvGrpSpPr>
        <p:grpSpPr bwMode="auto">
          <a:xfrm>
            <a:off x="1819275" y="4279900"/>
            <a:ext cx="4264025" cy="2068513"/>
            <a:chOff x="1378" y="2784"/>
            <a:chExt cx="2686" cy="1303"/>
          </a:xfrm>
        </p:grpSpPr>
        <p:sp>
          <p:nvSpPr>
            <p:cNvPr id="60423" name="Line 24"/>
            <p:cNvSpPr>
              <a:spLocks noChangeShapeType="1"/>
            </p:cNvSpPr>
            <p:nvPr/>
          </p:nvSpPr>
          <p:spPr bwMode="auto">
            <a:xfrm>
              <a:off x="2688" y="278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4" name="Rectangle 4"/>
            <p:cNvSpPr>
              <a:spLocks noChangeArrowheads="1"/>
            </p:cNvSpPr>
            <p:nvPr/>
          </p:nvSpPr>
          <p:spPr bwMode="auto">
            <a:xfrm>
              <a:off x="3081" y="3114"/>
              <a:ext cx="721" cy="97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0425" name="Line 5"/>
            <p:cNvSpPr>
              <a:spLocks noChangeShapeType="1"/>
            </p:cNvSpPr>
            <p:nvPr/>
          </p:nvSpPr>
          <p:spPr bwMode="auto">
            <a:xfrm>
              <a:off x="3802" y="3592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6" name="Text Box 6"/>
            <p:cNvSpPr txBox="1">
              <a:spLocks noChangeArrowheads="1"/>
            </p:cNvSpPr>
            <p:nvPr/>
          </p:nvSpPr>
          <p:spPr bwMode="auto">
            <a:xfrm>
              <a:off x="2941" y="3429"/>
              <a:ext cx="98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IFFT 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P/S convert</a:t>
              </a:r>
            </a:p>
          </p:txBody>
        </p:sp>
        <p:sp>
          <p:nvSpPr>
            <p:cNvPr id="60427" name="Line 7"/>
            <p:cNvSpPr>
              <a:spLocks noChangeShapeType="1"/>
            </p:cNvSpPr>
            <p:nvPr/>
          </p:nvSpPr>
          <p:spPr bwMode="auto">
            <a:xfrm>
              <a:off x="2426" y="3184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8" name="Line 8"/>
            <p:cNvSpPr>
              <a:spLocks noChangeShapeType="1"/>
            </p:cNvSpPr>
            <p:nvPr/>
          </p:nvSpPr>
          <p:spPr bwMode="auto">
            <a:xfrm>
              <a:off x="2426" y="3948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9" name="Text Box 9"/>
            <p:cNvSpPr txBox="1">
              <a:spLocks noChangeArrowheads="1"/>
            </p:cNvSpPr>
            <p:nvPr/>
          </p:nvSpPr>
          <p:spPr bwMode="auto">
            <a:xfrm rot="5376127">
              <a:off x="2439" y="3364"/>
              <a:ext cx="4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0000"/>
                  </a:solidFill>
                </a:rPr>
                <a:t>...</a:t>
              </a:r>
            </a:p>
          </p:txBody>
        </p:sp>
        <p:sp>
          <p:nvSpPr>
            <p:cNvPr id="60430" name="Rectangle 10"/>
            <p:cNvSpPr>
              <a:spLocks noChangeArrowheads="1"/>
            </p:cNvSpPr>
            <p:nvPr/>
          </p:nvSpPr>
          <p:spPr bwMode="auto">
            <a:xfrm>
              <a:off x="1968" y="3114"/>
              <a:ext cx="458" cy="97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0431" name="Text Box 11"/>
            <p:cNvSpPr txBox="1">
              <a:spLocks noChangeArrowheads="1"/>
            </p:cNvSpPr>
            <p:nvPr/>
          </p:nvSpPr>
          <p:spPr bwMode="auto">
            <a:xfrm>
              <a:off x="1902" y="3392"/>
              <a:ext cx="59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S/P convert</a:t>
              </a:r>
            </a:p>
          </p:txBody>
        </p:sp>
        <p:sp>
          <p:nvSpPr>
            <p:cNvPr id="60432" name="Line 12"/>
            <p:cNvSpPr>
              <a:spLocks noChangeShapeType="1"/>
            </p:cNvSpPr>
            <p:nvPr/>
          </p:nvSpPr>
          <p:spPr bwMode="auto">
            <a:xfrm>
              <a:off x="1706" y="3601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3" name="Text Box 13"/>
            <p:cNvSpPr txBox="1">
              <a:spLocks noChangeArrowheads="1"/>
            </p:cNvSpPr>
            <p:nvPr/>
          </p:nvSpPr>
          <p:spPr bwMode="auto">
            <a:xfrm>
              <a:off x="1378" y="3462"/>
              <a:ext cx="37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800" i="1">
                  <a:solidFill>
                    <a:srgbClr val="000000"/>
                  </a:solidFill>
                </a:rPr>
                <a:t>s(t)</a:t>
              </a: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60434" name="Line 14"/>
            <p:cNvSpPr>
              <a:spLocks noChangeShapeType="1"/>
            </p:cNvSpPr>
            <p:nvPr/>
          </p:nvSpPr>
          <p:spPr bwMode="auto">
            <a:xfrm>
              <a:off x="2819" y="3184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5" name="Line 15"/>
            <p:cNvSpPr>
              <a:spLocks noChangeShapeType="1"/>
            </p:cNvSpPr>
            <p:nvPr/>
          </p:nvSpPr>
          <p:spPr bwMode="auto">
            <a:xfrm>
              <a:off x="2819" y="3948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0436" name="Group 16"/>
            <p:cNvGrpSpPr>
              <a:grpSpLocks/>
            </p:cNvGrpSpPr>
            <p:nvPr/>
          </p:nvGrpSpPr>
          <p:grpSpPr bwMode="auto">
            <a:xfrm>
              <a:off x="2688" y="3114"/>
              <a:ext cx="131" cy="139"/>
              <a:chOff x="1920" y="2880"/>
              <a:chExt cx="96" cy="96"/>
            </a:xfrm>
          </p:grpSpPr>
          <p:sp>
            <p:nvSpPr>
              <p:cNvPr id="60443" name="Oval 17"/>
              <p:cNvSpPr>
                <a:spLocks noChangeArrowheads="1"/>
              </p:cNvSpPr>
              <p:nvPr/>
            </p:nvSpPr>
            <p:spPr bwMode="auto">
              <a:xfrm>
                <a:off x="1920" y="2880"/>
                <a:ext cx="96" cy="9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444" name="Freeform 18"/>
              <p:cNvSpPr>
                <a:spLocks/>
              </p:cNvSpPr>
              <p:nvPr/>
            </p:nvSpPr>
            <p:spPr bwMode="auto">
              <a:xfrm>
                <a:off x="1935" y="2898"/>
                <a:ext cx="66" cy="66"/>
              </a:xfrm>
              <a:custGeom>
                <a:avLst/>
                <a:gdLst>
                  <a:gd name="T0" fmla="*/ 0 w 66"/>
                  <a:gd name="T1" fmla="*/ 0 h 66"/>
                  <a:gd name="T2" fmla="*/ 66 w 66"/>
                  <a:gd name="T3" fmla="*/ 66 h 66"/>
                  <a:gd name="T4" fmla="*/ 0 60000 65536"/>
                  <a:gd name="T5" fmla="*/ 0 60000 65536"/>
                  <a:gd name="T6" fmla="*/ 0 w 66"/>
                  <a:gd name="T7" fmla="*/ 0 h 66"/>
                  <a:gd name="T8" fmla="*/ 66 w 66"/>
                  <a:gd name="T9" fmla="*/ 66 h 6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6">
                    <a:moveTo>
                      <a:pt x="0" y="0"/>
                    </a:moveTo>
                    <a:lnTo>
                      <a:pt x="66" y="6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5" name="Freeform 19"/>
              <p:cNvSpPr>
                <a:spLocks/>
              </p:cNvSpPr>
              <p:nvPr/>
            </p:nvSpPr>
            <p:spPr bwMode="auto">
              <a:xfrm>
                <a:off x="1935" y="2895"/>
                <a:ext cx="66" cy="69"/>
              </a:xfrm>
              <a:custGeom>
                <a:avLst/>
                <a:gdLst>
                  <a:gd name="T0" fmla="*/ 0 w 66"/>
                  <a:gd name="T1" fmla="*/ 69 h 69"/>
                  <a:gd name="T2" fmla="*/ 66 w 66"/>
                  <a:gd name="T3" fmla="*/ 0 h 69"/>
                  <a:gd name="T4" fmla="*/ 0 60000 65536"/>
                  <a:gd name="T5" fmla="*/ 0 60000 65536"/>
                  <a:gd name="T6" fmla="*/ 0 w 66"/>
                  <a:gd name="T7" fmla="*/ 0 h 69"/>
                  <a:gd name="T8" fmla="*/ 66 w 66"/>
                  <a:gd name="T9" fmla="*/ 69 h 6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9">
                    <a:moveTo>
                      <a:pt x="0" y="69"/>
                    </a:moveTo>
                    <a:lnTo>
                      <a:pt x="6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0437" name="Group 20"/>
            <p:cNvGrpSpPr>
              <a:grpSpLocks/>
            </p:cNvGrpSpPr>
            <p:nvPr/>
          </p:nvGrpSpPr>
          <p:grpSpPr bwMode="auto">
            <a:xfrm>
              <a:off x="2688" y="3879"/>
              <a:ext cx="131" cy="139"/>
              <a:chOff x="1920" y="2880"/>
              <a:chExt cx="96" cy="96"/>
            </a:xfrm>
          </p:grpSpPr>
          <p:sp>
            <p:nvSpPr>
              <p:cNvPr id="60440" name="Oval 21"/>
              <p:cNvSpPr>
                <a:spLocks noChangeArrowheads="1"/>
              </p:cNvSpPr>
              <p:nvPr/>
            </p:nvSpPr>
            <p:spPr bwMode="auto">
              <a:xfrm>
                <a:off x="1920" y="2880"/>
                <a:ext cx="96" cy="9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441" name="Freeform 22"/>
              <p:cNvSpPr>
                <a:spLocks/>
              </p:cNvSpPr>
              <p:nvPr/>
            </p:nvSpPr>
            <p:spPr bwMode="auto">
              <a:xfrm>
                <a:off x="1935" y="2898"/>
                <a:ext cx="66" cy="66"/>
              </a:xfrm>
              <a:custGeom>
                <a:avLst/>
                <a:gdLst>
                  <a:gd name="T0" fmla="*/ 0 w 66"/>
                  <a:gd name="T1" fmla="*/ 0 h 66"/>
                  <a:gd name="T2" fmla="*/ 66 w 66"/>
                  <a:gd name="T3" fmla="*/ 66 h 66"/>
                  <a:gd name="T4" fmla="*/ 0 60000 65536"/>
                  <a:gd name="T5" fmla="*/ 0 60000 65536"/>
                  <a:gd name="T6" fmla="*/ 0 w 66"/>
                  <a:gd name="T7" fmla="*/ 0 h 66"/>
                  <a:gd name="T8" fmla="*/ 66 w 66"/>
                  <a:gd name="T9" fmla="*/ 66 h 6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6">
                    <a:moveTo>
                      <a:pt x="0" y="0"/>
                    </a:moveTo>
                    <a:lnTo>
                      <a:pt x="66" y="6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2" name="Freeform 23"/>
              <p:cNvSpPr>
                <a:spLocks/>
              </p:cNvSpPr>
              <p:nvPr/>
            </p:nvSpPr>
            <p:spPr bwMode="auto">
              <a:xfrm>
                <a:off x="1935" y="2895"/>
                <a:ext cx="66" cy="69"/>
              </a:xfrm>
              <a:custGeom>
                <a:avLst/>
                <a:gdLst>
                  <a:gd name="T0" fmla="*/ 0 w 66"/>
                  <a:gd name="T1" fmla="*/ 69 h 69"/>
                  <a:gd name="T2" fmla="*/ 66 w 66"/>
                  <a:gd name="T3" fmla="*/ 0 h 69"/>
                  <a:gd name="T4" fmla="*/ 0 60000 65536"/>
                  <a:gd name="T5" fmla="*/ 0 60000 65536"/>
                  <a:gd name="T6" fmla="*/ 0 w 66"/>
                  <a:gd name="T7" fmla="*/ 0 h 69"/>
                  <a:gd name="T8" fmla="*/ 66 w 66"/>
                  <a:gd name="T9" fmla="*/ 69 h 6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9">
                    <a:moveTo>
                      <a:pt x="0" y="69"/>
                    </a:moveTo>
                    <a:lnTo>
                      <a:pt x="6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438" name="Line 25"/>
            <p:cNvSpPr>
              <a:spLocks noChangeShapeType="1"/>
            </p:cNvSpPr>
            <p:nvPr/>
          </p:nvSpPr>
          <p:spPr bwMode="auto">
            <a:xfrm>
              <a:off x="2754" y="3670"/>
              <a:ext cx="0" cy="2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9" name="Text Box 28"/>
            <p:cNvSpPr txBox="1">
              <a:spLocks noChangeArrowheads="1"/>
            </p:cNvSpPr>
            <p:nvPr/>
          </p:nvSpPr>
          <p:spPr bwMode="auto">
            <a:xfrm>
              <a:off x="2721" y="3604"/>
              <a:ext cx="3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c(t)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1713548"/>
            <a:ext cx="8153400" cy="4114800"/>
          </a:xfrm>
        </p:spPr>
        <p:txBody>
          <a:bodyPr/>
          <a:lstStyle/>
          <a:p>
            <a:pPr>
              <a:lnSpc>
                <a:spcPct val="60000"/>
              </a:lnSpc>
            </a:pPr>
            <a:r>
              <a:rPr lang="en-US" altLang="en-US" sz="2400" dirty="0" smtClean="0"/>
              <a:t>Duality connects BC and MAC channels</a:t>
            </a:r>
          </a:p>
          <a:p>
            <a:pPr lvl="1">
              <a:lnSpc>
                <a:spcPct val="60000"/>
              </a:lnSpc>
            </a:pPr>
            <a:r>
              <a:rPr lang="en-US" altLang="en-US" dirty="0" smtClean="0"/>
              <a:t>Used to obtain capacity of one from the other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US" altLang="en-US" sz="2400" dirty="0" smtClean="0"/>
              <a:t>	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Duality and dirty paper coding are used to obtain the capacity of a broadcast MIMO channel.</a:t>
            </a:r>
          </a:p>
          <a:p>
            <a:pPr lvl="2">
              <a:lnSpc>
                <a:spcPct val="90000"/>
              </a:lnSpc>
            </a:pPr>
            <a:endParaRPr lang="en-US" altLang="en-US" sz="1600" dirty="0" smtClean="0"/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MIMO MAC capacity known from general formula, MIMO BC capacity</a:t>
            </a:r>
            <a:r>
              <a:rPr lang="en-US" altLang="en-US" sz="2000" dirty="0" smtClean="0"/>
              <a:t> </a:t>
            </a:r>
            <a:r>
              <a:rPr lang="en-US" altLang="en-US" sz="2400" dirty="0" smtClean="0"/>
              <a:t>known based on DPC and duality.</a:t>
            </a:r>
            <a:endParaRPr lang="en-US" altLang="en-US" dirty="0" smtClean="0"/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DPC complicated to implement in practice.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ZFBF has similar performance as DPC with much lower complexity.</a:t>
            </a:r>
          </a:p>
          <a:p>
            <a:pPr lvl="1">
              <a:lnSpc>
                <a:spcPct val="3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Spread spectrum superimposes users on top of each other – interference subtracted via MUD</a:t>
            </a:r>
          </a:p>
          <a:p>
            <a:pPr lvl="1">
              <a:lnSpc>
                <a:spcPct val="3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OFDMA easier multiuser technique than CDMA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>
              <a:lnSpc>
                <a:spcPct val="60000"/>
              </a:lnSpc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246306794"/>
      </p:ext>
    </p:extLst>
  </p:cSld>
  <p:clrMapOvr>
    <a:masterClrMapping/>
  </p:clrMapOvr>
</p:sld>
</file>

<file path=ppt/theme/theme1.xml><?xml version="1.0" encoding="utf-8"?>
<a:theme xmlns:a="http://schemas.openxmlformats.org/drawingml/2006/main" name="course_summary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course_summary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urse_summary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rse_summary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Z:\Classes\EE359\Lectures\PPT\course_summary.ppt</Template>
  <TotalTime>7668</TotalTime>
  <Words>3928</Words>
  <Application>Microsoft Office PowerPoint</Application>
  <PresentationFormat>On-screen Show (4:3)</PresentationFormat>
  <Paragraphs>818</Paragraphs>
  <Slides>78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2" baseType="lpstr">
      <vt:lpstr>course_summary</vt:lpstr>
      <vt:lpstr>template1</vt:lpstr>
      <vt:lpstr>1_template1</vt:lpstr>
      <vt:lpstr>Equation</vt:lpstr>
      <vt:lpstr>EE360: Multiuser Wireless Systems and Networks Lecture 3 Outline</vt:lpstr>
      <vt:lpstr>Review of Last Lecture</vt:lpstr>
      <vt:lpstr>Duality between Broadcast and MAC Channels</vt:lpstr>
      <vt:lpstr>PowerPoint Presentation</vt:lpstr>
      <vt:lpstr>MAC-BC Capacity Regions</vt:lpstr>
      <vt:lpstr>Dual Broadcast and MAC Channels</vt:lpstr>
      <vt:lpstr>The BC from the MAC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Duality Applies to Different Fading Channel Capacities</vt:lpstr>
      <vt:lpstr>PowerPoint Presentation</vt:lpstr>
      <vt:lpstr>Capacity Limits of  Broadcast MIMO Channels</vt:lpstr>
      <vt:lpstr>Broadcast MIMO Channel</vt:lpstr>
      <vt:lpstr>Dirty Paper Coding (Costa’83)</vt:lpstr>
      <vt:lpstr>Modulo Encoding/Decoding</vt:lpstr>
      <vt:lpstr>MIMO BC Capacity</vt:lpstr>
      <vt:lpstr>Dirty-Paper Coding (DPC) for MIMO BC</vt:lpstr>
      <vt:lpstr>Does DPC achieve capacity?</vt:lpstr>
      <vt:lpstr>MIMO MAC Capacity</vt:lpstr>
      <vt:lpstr>MIMO MAC with sum power</vt:lpstr>
      <vt:lpstr>Transformations: MAC to BC</vt:lpstr>
      <vt:lpstr>Transformations: BC to MAC</vt:lpstr>
      <vt:lpstr>Computing the Capacity Region</vt:lpstr>
      <vt:lpstr>PowerPoint Presentation</vt:lpstr>
      <vt:lpstr>The Sato Bound for MIMO BC</vt:lpstr>
      <vt:lpstr>MIMO BC Capacity Bounds</vt:lpstr>
      <vt:lpstr>Full Capacity Region</vt:lpstr>
      <vt:lpstr>Enhanced Channel Idea</vt:lpstr>
      <vt:lpstr>Illustration</vt:lpstr>
      <vt:lpstr>Complexity/Performance Tradeoffs</vt:lpstr>
      <vt:lpstr>Multiuser Diversity via Beamforming</vt:lpstr>
      <vt:lpstr>Zero-forcing beamforming (ZFBF)</vt:lpstr>
      <vt:lpstr>Performance for a large number of users (K&gt;&gt;M)</vt:lpstr>
      <vt:lpstr>Optimality of ZFBF</vt:lpstr>
      <vt:lpstr>Scheduler design: SUG</vt:lpstr>
      <vt:lpstr>Simulation Results (Practical K)</vt:lpstr>
      <vt:lpstr>Fairness comparison</vt:lpstr>
      <vt:lpstr>Spread Spectrum for  Multiple Access</vt:lpstr>
      <vt:lpstr>Spread Spectrum  Multiple Access</vt:lpstr>
      <vt:lpstr>Direct Sequence</vt:lpstr>
      <vt:lpstr>BPSK Example</vt:lpstr>
      <vt:lpstr>PowerPoint Presentation</vt:lpstr>
      <vt:lpstr>Code Properties</vt:lpstr>
      <vt:lpstr>MAC Interference Rejection</vt:lpstr>
      <vt:lpstr>Walsh-Hadamard Codes</vt:lpstr>
      <vt:lpstr>Semi-Orthogonal Codes</vt:lpstr>
      <vt:lpstr>SINR analysis</vt:lpstr>
      <vt:lpstr>CDMA vs. TD/FD</vt:lpstr>
      <vt:lpstr>Multiuser Detection</vt:lpstr>
      <vt:lpstr>Multiuser Detection</vt:lpstr>
      <vt:lpstr>MUD System Model</vt:lpstr>
      <vt:lpstr>MUD Algorithms</vt:lpstr>
      <vt:lpstr>Optimal Multiuser Detection</vt:lpstr>
      <vt:lpstr>Suboptimal Detectors</vt:lpstr>
      <vt:lpstr>Mathematical Model</vt:lpstr>
      <vt:lpstr>Matched Filter Output</vt:lpstr>
      <vt:lpstr>Symbol Detection</vt:lpstr>
      <vt:lpstr>Decorrelator</vt:lpstr>
      <vt:lpstr>Multistage Detectors</vt:lpstr>
      <vt:lpstr>Successive Interference Cancellers</vt:lpstr>
      <vt:lpstr>Parallel Interference Cancellation</vt:lpstr>
      <vt:lpstr>Performance of MUD: AWGN</vt:lpstr>
      <vt:lpstr>Performance of MUD Rayleigh Fading</vt:lpstr>
      <vt:lpstr>Near-Far Problem and Traditional Power Control</vt:lpstr>
      <vt:lpstr>Near Far Resistance</vt:lpstr>
      <vt:lpstr>Synchronous vs. Asynchronous</vt:lpstr>
      <vt:lpstr>Channel Estimation (Flat Fading)</vt:lpstr>
      <vt:lpstr>State Space Methods</vt:lpstr>
      <vt:lpstr>Multipath Channels</vt:lpstr>
      <vt:lpstr>Summary of MUD </vt:lpstr>
      <vt:lpstr>Multiuser OFDM Techniques</vt:lpstr>
      <vt:lpstr>Multiuser OFDM</vt:lpstr>
      <vt:lpstr>Multicarrier CDMA</vt:lpstr>
      <vt:lpstr>Multicarrier DS-CDMA</vt:lpstr>
      <vt:lpstr>Summary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Broadcast Channels</dc:title>
  <dc:creator>Andrea Goldsmith</dc:creator>
  <cp:lastModifiedBy>Andrea</cp:lastModifiedBy>
  <cp:revision>57</cp:revision>
  <dcterms:created xsi:type="dcterms:W3CDTF">2000-04-05T19:07:20Z</dcterms:created>
  <dcterms:modified xsi:type="dcterms:W3CDTF">2014-01-13T16:00:53Z</dcterms:modified>
</cp:coreProperties>
</file>