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735" r:id="rId2"/>
    <p:sldMasterId id="2147483748" r:id="rId3"/>
    <p:sldMasterId id="2147483760" r:id="rId4"/>
    <p:sldMasterId id="2147483772" r:id="rId5"/>
    <p:sldMasterId id="2147483785" r:id="rId6"/>
    <p:sldMasterId id="2147483798" r:id="rId7"/>
    <p:sldMasterId id="2147483810" r:id="rId8"/>
    <p:sldMasterId id="2147483822" r:id="rId9"/>
  </p:sldMasterIdLst>
  <p:notesMasterIdLst>
    <p:notesMasterId r:id="rId86"/>
  </p:notesMasterIdLst>
  <p:handoutMasterIdLst>
    <p:handoutMasterId r:id="rId87"/>
  </p:handoutMasterIdLst>
  <p:sldIdLst>
    <p:sldId id="328" r:id="rId10"/>
    <p:sldId id="344" r:id="rId11"/>
    <p:sldId id="292" r:id="rId12"/>
    <p:sldId id="271" r:id="rId13"/>
    <p:sldId id="293" r:id="rId14"/>
    <p:sldId id="321" r:id="rId15"/>
    <p:sldId id="411" r:id="rId16"/>
    <p:sldId id="354" r:id="rId17"/>
    <p:sldId id="322" r:id="rId18"/>
    <p:sldId id="412" r:id="rId19"/>
    <p:sldId id="415" r:id="rId20"/>
    <p:sldId id="413" r:id="rId21"/>
    <p:sldId id="417" r:id="rId22"/>
    <p:sldId id="416" r:id="rId23"/>
    <p:sldId id="418" r:id="rId24"/>
    <p:sldId id="355" r:id="rId25"/>
    <p:sldId id="356" r:id="rId26"/>
    <p:sldId id="414" r:id="rId27"/>
    <p:sldId id="317" r:id="rId28"/>
    <p:sldId id="319" r:id="rId29"/>
    <p:sldId id="298" r:id="rId30"/>
    <p:sldId id="294" r:id="rId31"/>
    <p:sldId id="361" r:id="rId32"/>
    <p:sldId id="366" r:id="rId33"/>
    <p:sldId id="368" r:id="rId34"/>
    <p:sldId id="363" r:id="rId35"/>
    <p:sldId id="364" r:id="rId36"/>
    <p:sldId id="365" r:id="rId37"/>
    <p:sldId id="367" r:id="rId38"/>
    <p:sldId id="419" r:id="rId39"/>
    <p:sldId id="425" r:id="rId40"/>
    <p:sldId id="420" r:id="rId41"/>
    <p:sldId id="421" r:id="rId42"/>
    <p:sldId id="390" r:id="rId43"/>
    <p:sldId id="422" r:id="rId44"/>
    <p:sldId id="423" r:id="rId45"/>
    <p:sldId id="424" r:id="rId46"/>
    <p:sldId id="301" r:id="rId47"/>
    <p:sldId id="369" r:id="rId48"/>
    <p:sldId id="370" r:id="rId49"/>
    <p:sldId id="371" r:id="rId50"/>
    <p:sldId id="302" r:id="rId51"/>
    <p:sldId id="387" r:id="rId52"/>
    <p:sldId id="372" r:id="rId53"/>
    <p:sldId id="373" r:id="rId54"/>
    <p:sldId id="375" r:id="rId55"/>
    <p:sldId id="303" r:id="rId56"/>
    <p:sldId id="304" r:id="rId57"/>
    <p:sldId id="305" r:id="rId58"/>
    <p:sldId id="306" r:id="rId59"/>
    <p:sldId id="307" r:id="rId60"/>
    <p:sldId id="388" r:id="rId61"/>
    <p:sldId id="326" r:id="rId62"/>
    <p:sldId id="310" r:id="rId63"/>
    <p:sldId id="377" r:id="rId64"/>
    <p:sldId id="389" r:id="rId65"/>
    <p:sldId id="308" r:id="rId66"/>
    <p:sldId id="405" r:id="rId67"/>
    <p:sldId id="396" r:id="rId68"/>
    <p:sldId id="379" r:id="rId69"/>
    <p:sldId id="381" r:id="rId70"/>
    <p:sldId id="399" r:id="rId71"/>
    <p:sldId id="407" r:id="rId72"/>
    <p:sldId id="400" r:id="rId73"/>
    <p:sldId id="402" r:id="rId74"/>
    <p:sldId id="404" r:id="rId75"/>
    <p:sldId id="408" r:id="rId76"/>
    <p:sldId id="401" r:id="rId77"/>
    <p:sldId id="406" r:id="rId78"/>
    <p:sldId id="394" r:id="rId79"/>
    <p:sldId id="392" r:id="rId80"/>
    <p:sldId id="393" r:id="rId81"/>
    <p:sldId id="395" r:id="rId82"/>
    <p:sldId id="409" r:id="rId83"/>
    <p:sldId id="410" r:id="rId84"/>
    <p:sldId id="380" r:id="rId85"/>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DA"/>
    <a:srgbClr val="000000"/>
    <a:srgbClr val="0000CC"/>
    <a:srgbClr val="E1A01F"/>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87"/>
    <p:restoredTop sz="90929"/>
  </p:normalViewPr>
  <p:slideViewPr>
    <p:cSldViewPr snapToGrid="0">
      <p:cViewPr>
        <p:scale>
          <a:sx n="64" d="100"/>
          <a:sy n="64" d="100"/>
        </p:scale>
        <p:origin x="-2190"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slide" Target="slides/slide67.xml"/><Relationship Id="rId84" Type="http://schemas.openxmlformats.org/officeDocument/2006/relationships/slide" Target="slides/slide75.xml"/><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68.wmf"/><Relationship Id="rId13" Type="http://schemas.openxmlformats.org/officeDocument/2006/relationships/image" Target="../media/image73.wmf"/><Relationship Id="rId18" Type="http://schemas.openxmlformats.org/officeDocument/2006/relationships/image" Target="../media/image78.wmf"/><Relationship Id="rId3" Type="http://schemas.openxmlformats.org/officeDocument/2006/relationships/image" Target="../media/image63.wmf"/><Relationship Id="rId7" Type="http://schemas.openxmlformats.org/officeDocument/2006/relationships/image" Target="../media/image67.wmf"/><Relationship Id="rId12" Type="http://schemas.openxmlformats.org/officeDocument/2006/relationships/image" Target="../media/image72.wmf"/><Relationship Id="rId17" Type="http://schemas.openxmlformats.org/officeDocument/2006/relationships/image" Target="../media/image77.wmf"/><Relationship Id="rId2" Type="http://schemas.openxmlformats.org/officeDocument/2006/relationships/image" Target="../media/image62.wmf"/><Relationship Id="rId16" Type="http://schemas.openxmlformats.org/officeDocument/2006/relationships/image" Target="../media/image76.wmf"/><Relationship Id="rId20" Type="http://schemas.openxmlformats.org/officeDocument/2006/relationships/image" Target="../media/image80.wmf"/><Relationship Id="rId1" Type="http://schemas.openxmlformats.org/officeDocument/2006/relationships/image" Target="../media/image61.wmf"/><Relationship Id="rId6" Type="http://schemas.openxmlformats.org/officeDocument/2006/relationships/image" Target="../media/image66.wmf"/><Relationship Id="rId11" Type="http://schemas.openxmlformats.org/officeDocument/2006/relationships/image" Target="../media/image71.wmf"/><Relationship Id="rId5" Type="http://schemas.openxmlformats.org/officeDocument/2006/relationships/image" Target="../media/image65.wmf"/><Relationship Id="rId15" Type="http://schemas.openxmlformats.org/officeDocument/2006/relationships/image" Target="../media/image75.wmf"/><Relationship Id="rId10" Type="http://schemas.openxmlformats.org/officeDocument/2006/relationships/image" Target="../media/image70.wmf"/><Relationship Id="rId19" Type="http://schemas.openxmlformats.org/officeDocument/2006/relationships/image" Target="../media/image79.wmf"/><Relationship Id="rId4" Type="http://schemas.openxmlformats.org/officeDocument/2006/relationships/image" Target="../media/image64.wmf"/><Relationship Id="rId9" Type="http://schemas.openxmlformats.org/officeDocument/2006/relationships/image" Target="../media/image69.wmf"/><Relationship Id="rId14" Type="http://schemas.openxmlformats.org/officeDocument/2006/relationships/image" Target="../media/image74.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89.emf"/><Relationship Id="rId13" Type="http://schemas.openxmlformats.org/officeDocument/2006/relationships/image" Target="../media/image94.wmf"/><Relationship Id="rId3" Type="http://schemas.openxmlformats.org/officeDocument/2006/relationships/image" Target="../media/image84.wmf"/><Relationship Id="rId7" Type="http://schemas.openxmlformats.org/officeDocument/2006/relationships/image" Target="../media/image88.emf"/><Relationship Id="rId12" Type="http://schemas.openxmlformats.org/officeDocument/2006/relationships/image" Target="../media/image93.wmf"/><Relationship Id="rId2" Type="http://schemas.openxmlformats.org/officeDocument/2006/relationships/image" Target="../media/image83.wmf"/><Relationship Id="rId16" Type="http://schemas.openxmlformats.org/officeDocument/2006/relationships/image" Target="../media/image97.wmf"/><Relationship Id="rId1" Type="http://schemas.openxmlformats.org/officeDocument/2006/relationships/image" Target="../media/image82.wmf"/><Relationship Id="rId6" Type="http://schemas.openxmlformats.org/officeDocument/2006/relationships/image" Target="../media/image87.emf"/><Relationship Id="rId11" Type="http://schemas.openxmlformats.org/officeDocument/2006/relationships/image" Target="../media/image92.wmf"/><Relationship Id="rId5" Type="http://schemas.openxmlformats.org/officeDocument/2006/relationships/image" Target="../media/image86.wmf"/><Relationship Id="rId15" Type="http://schemas.openxmlformats.org/officeDocument/2006/relationships/image" Target="../media/image96.wmf"/><Relationship Id="rId10" Type="http://schemas.openxmlformats.org/officeDocument/2006/relationships/image" Target="../media/image91.wmf"/><Relationship Id="rId4" Type="http://schemas.openxmlformats.org/officeDocument/2006/relationships/image" Target="../media/image85.wmf"/><Relationship Id="rId9" Type="http://schemas.openxmlformats.org/officeDocument/2006/relationships/image" Target="../media/image90.wmf"/><Relationship Id="rId14" Type="http://schemas.openxmlformats.org/officeDocument/2006/relationships/image" Target="../media/image9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44" tIns="46571" rIns="93144" bIns="46571" numCol="1" anchor="t" anchorCtr="0" compatLnSpc="1">
            <a:prstTxWarp prst="textNoShape">
              <a:avLst/>
            </a:prstTxWarp>
          </a:bodyPr>
          <a:lstStyle>
            <a:lvl1pPr defTabSz="931863" eaLnBrk="0" hangingPunct="0">
              <a:defRPr sz="1200">
                <a:latin typeface="Times New Roman" charset="0"/>
                <a:cs typeface="+mn-cs"/>
              </a:defRPr>
            </a:lvl1pPr>
          </a:lstStyle>
          <a:p>
            <a:pPr>
              <a:defRPr/>
            </a:pPr>
            <a:endParaRPr lang="en-US"/>
          </a:p>
        </p:txBody>
      </p:sp>
      <p:sp>
        <p:nvSpPr>
          <p:cNvPr id="12291"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44" tIns="46571" rIns="93144" bIns="46571" numCol="1" anchor="t" anchorCtr="0" compatLnSpc="1">
            <a:prstTxWarp prst="textNoShape">
              <a:avLst/>
            </a:prstTxWarp>
          </a:bodyPr>
          <a:lstStyle>
            <a:lvl1pPr algn="r" defTabSz="931863" eaLnBrk="0" hangingPunct="0">
              <a:defRPr sz="1200">
                <a:latin typeface="Times New Roman" charset="0"/>
                <a:cs typeface="+mn-cs"/>
              </a:defRPr>
            </a:lvl1pPr>
          </a:lstStyle>
          <a:p>
            <a:pPr>
              <a:defRPr/>
            </a:pPr>
            <a:endParaRPr lang="en-US"/>
          </a:p>
        </p:txBody>
      </p:sp>
      <p:sp>
        <p:nvSpPr>
          <p:cNvPr id="12292"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44" tIns="46571" rIns="93144" bIns="46571" numCol="1" anchor="b" anchorCtr="0" compatLnSpc="1">
            <a:prstTxWarp prst="textNoShape">
              <a:avLst/>
            </a:prstTxWarp>
          </a:bodyPr>
          <a:lstStyle>
            <a:lvl1pPr defTabSz="931863" eaLnBrk="0" hangingPunct="0">
              <a:defRPr sz="1200">
                <a:latin typeface="Times New Roman" charset="0"/>
                <a:cs typeface="+mn-cs"/>
              </a:defRPr>
            </a:lvl1pPr>
          </a:lstStyle>
          <a:p>
            <a:pPr>
              <a:defRPr/>
            </a:pPr>
            <a:endParaRPr lang="en-US"/>
          </a:p>
        </p:txBody>
      </p:sp>
      <p:sp>
        <p:nvSpPr>
          <p:cNvPr id="12293"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44" tIns="46571" rIns="93144" bIns="46571" numCol="1" anchor="b" anchorCtr="0" compatLnSpc="1">
            <a:prstTxWarp prst="textNoShape">
              <a:avLst/>
            </a:prstTxWarp>
          </a:bodyPr>
          <a:lstStyle>
            <a:lvl1pPr algn="r" defTabSz="931863" eaLnBrk="0" hangingPunct="0">
              <a:defRPr sz="1200">
                <a:latin typeface="Times New Roman" charset="0"/>
                <a:cs typeface="+mn-cs"/>
              </a:defRPr>
            </a:lvl1pPr>
          </a:lstStyle>
          <a:p>
            <a:pPr>
              <a:defRPr/>
            </a:pPr>
            <a:fld id="{D218072B-7C3E-4704-A658-9875A70FD6C6}" type="slidenum">
              <a:rPr lang="en-US"/>
              <a:pPr>
                <a:defRPr/>
              </a:pPr>
              <a:t>‹#›</a:t>
            </a:fld>
            <a:endParaRPr lang="en-US"/>
          </a:p>
        </p:txBody>
      </p:sp>
    </p:spTree>
    <p:extLst>
      <p:ext uri="{BB962C8B-B14F-4D97-AF65-F5344CB8AC3E}">
        <p14:creationId xmlns:p14="http://schemas.microsoft.com/office/powerpoint/2010/main" val="4036020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bwMode="auto">
          <a:xfrm>
            <a:off x="0" y="0"/>
            <a:ext cx="3054350" cy="458788"/>
          </a:xfrm>
          <a:prstGeom prst="rect">
            <a:avLst/>
          </a:prstGeom>
          <a:noFill/>
          <a:ln w="9525">
            <a:noFill/>
            <a:miter lim="800000"/>
            <a:headEnd/>
            <a:tailEnd/>
          </a:ln>
          <a:effectLst/>
        </p:spPr>
        <p:txBody>
          <a:bodyPr vert="horz" wrap="square" lIns="91613" tIns="45807" rIns="91613" bIns="45807" numCol="1" anchor="t" anchorCtr="0" compatLnSpc="1">
            <a:prstTxWarp prst="textNoShape">
              <a:avLst/>
            </a:prstTxWarp>
          </a:bodyPr>
          <a:lstStyle>
            <a:lvl1pPr defTabSz="915988" eaLnBrk="0" hangingPunct="0">
              <a:defRPr sz="1200">
                <a:latin typeface="Times New Roman" charset="0"/>
                <a:cs typeface="+mn-cs"/>
              </a:defRPr>
            </a:lvl1pPr>
          </a:lstStyle>
          <a:p>
            <a:pPr>
              <a:defRPr/>
            </a:pPr>
            <a:endParaRPr lang="en-US"/>
          </a:p>
        </p:txBody>
      </p:sp>
      <p:sp>
        <p:nvSpPr>
          <p:cNvPr id="25603" name="Rectangle 1027"/>
          <p:cNvSpPr>
            <a:spLocks noGrp="1" noChangeArrowheads="1"/>
          </p:cNvSpPr>
          <p:nvPr>
            <p:ph type="dt" idx="1"/>
          </p:nvPr>
        </p:nvSpPr>
        <p:spPr bwMode="auto">
          <a:xfrm>
            <a:off x="3971925" y="0"/>
            <a:ext cx="3054350" cy="458788"/>
          </a:xfrm>
          <a:prstGeom prst="rect">
            <a:avLst/>
          </a:prstGeom>
          <a:noFill/>
          <a:ln w="9525">
            <a:noFill/>
            <a:miter lim="800000"/>
            <a:headEnd/>
            <a:tailEnd/>
          </a:ln>
          <a:effectLst/>
        </p:spPr>
        <p:txBody>
          <a:bodyPr vert="horz" wrap="square" lIns="91613" tIns="45807" rIns="91613" bIns="45807" numCol="1" anchor="t" anchorCtr="0" compatLnSpc="1">
            <a:prstTxWarp prst="textNoShape">
              <a:avLst/>
            </a:prstTxWarp>
          </a:bodyPr>
          <a:lstStyle>
            <a:lvl1pPr algn="r" defTabSz="915988" eaLnBrk="0" hangingPunct="0">
              <a:defRPr sz="1200">
                <a:latin typeface="Times New Roman" charset="0"/>
                <a:cs typeface="+mn-cs"/>
              </a:defRPr>
            </a:lvl1pPr>
          </a:lstStyle>
          <a:p>
            <a:pPr>
              <a:defRPr/>
            </a:pPr>
            <a:endParaRPr lang="en-US"/>
          </a:p>
        </p:txBody>
      </p:sp>
      <p:sp>
        <p:nvSpPr>
          <p:cNvPr id="64516" name="Rectangle 1028"/>
          <p:cNvSpPr>
            <a:spLocks noGrp="1" noRot="1" noChangeAspect="1" noChangeArrowheads="1" noTextEdit="1"/>
          </p:cNvSpPr>
          <p:nvPr>
            <p:ph type="sldImg" idx="2"/>
          </p:nvPr>
        </p:nvSpPr>
        <p:spPr bwMode="auto">
          <a:xfrm>
            <a:off x="1173163" y="687388"/>
            <a:ext cx="4681537" cy="35115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5" name="Rectangle 1029"/>
          <p:cNvSpPr>
            <a:spLocks noGrp="1" noChangeArrowheads="1"/>
          </p:cNvSpPr>
          <p:nvPr>
            <p:ph type="body" sz="quarter" idx="3"/>
          </p:nvPr>
        </p:nvSpPr>
        <p:spPr bwMode="auto">
          <a:xfrm>
            <a:off x="915988" y="4427538"/>
            <a:ext cx="5194300" cy="4198937"/>
          </a:xfrm>
          <a:prstGeom prst="rect">
            <a:avLst/>
          </a:prstGeom>
          <a:noFill/>
          <a:ln w="9525">
            <a:noFill/>
            <a:miter lim="800000"/>
            <a:headEnd/>
            <a:tailEnd/>
          </a:ln>
          <a:effectLst/>
        </p:spPr>
        <p:txBody>
          <a:bodyPr vert="horz" wrap="square" lIns="91613" tIns="45807" rIns="91613" bIns="4580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6" name="Rectangle 1030"/>
          <p:cNvSpPr>
            <a:spLocks noGrp="1" noChangeArrowheads="1"/>
          </p:cNvSpPr>
          <p:nvPr>
            <p:ph type="ftr" sz="quarter" idx="4"/>
          </p:nvPr>
        </p:nvSpPr>
        <p:spPr bwMode="auto">
          <a:xfrm>
            <a:off x="0" y="8855075"/>
            <a:ext cx="3054350" cy="458788"/>
          </a:xfrm>
          <a:prstGeom prst="rect">
            <a:avLst/>
          </a:prstGeom>
          <a:noFill/>
          <a:ln w="9525">
            <a:noFill/>
            <a:miter lim="800000"/>
            <a:headEnd/>
            <a:tailEnd/>
          </a:ln>
          <a:effectLst/>
        </p:spPr>
        <p:txBody>
          <a:bodyPr vert="horz" wrap="square" lIns="91613" tIns="45807" rIns="91613" bIns="45807" numCol="1" anchor="b" anchorCtr="0" compatLnSpc="1">
            <a:prstTxWarp prst="textNoShape">
              <a:avLst/>
            </a:prstTxWarp>
          </a:bodyPr>
          <a:lstStyle>
            <a:lvl1pPr defTabSz="915988" eaLnBrk="0" hangingPunct="0">
              <a:defRPr sz="1200">
                <a:latin typeface="Times New Roman" charset="0"/>
                <a:cs typeface="+mn-cs"/>
              </a:defRPr>
            </a:lvl1pPr>
          </a:lstStyle>
          <a:p>
            <a:pPr>
              <a:defRPr/>
            </a:pPr>
            <a:endParaRPr lang="en-US"/>
          </a:p>
        </p:txBody>
      </p:sp>
      <p:sp>
        <p:nvSpPr>
          <p:cNvPr id="25607" name="Rectangle 1031"/>
          <p:cNvSpPr>
            <a:spLocks noGrp="1" noChangeArrowheads="1"/>
          </p:cNvSpPr>
          <p:nvPr>
            <p:ph type="sldNum" sz="quarter" idx="5"/>
          </p:nvPr>
        </p:nvSpPr>
        <p:spPr bwMode="auto">
          <a:xfrm>
            <a:off x="3971925" y="8855075"/>
            <a:ext cx="3054350" cy="458788"/>
          </a:xfrm>
          <a:prstGeom prst="rect">
            <a:avLst/>
          </a:prstGeom>
          <a:noFill/>
          <a:ln w="9525">
            <a:noFill/>
            <a:miter lim="800000"/>
            <a:headEnd/>
            <a:tailEnd/>
          </a:ln>
          <a:effectLst/>
        </p:spPr>
        <p:txBody>
          <a:bodyPr vert="horz" wrap="square" lIns="91613" tIns="45807" rIns="91613" bIns="45807" numCol="1" anchor="b" anchorCtr="0" compatLnSpc="1">
            <a:prstTxWarp prst="textNoShape">
              <a:avLst/>
            </a:prstTxWarp>
          </a:bodyPr>
          <a:lstStyle>
            <a:lvl1pPr algn="r" defTabSz="915988" eaLnBrk="0" hangingPunct="0">
              <a:defRPr sz="1200">
                <a:latin typeface="Times New Roman" charset="0"/>
                <a:cs typeface="+mn-cs"/>
              </a:defRPr>
            </a:lvl1pPr>
          </a:lstStyle>
          <a:p>
            <a:pPr>
              <a:defRPr/>
            </a:pPr>
            <a:fld id="{DB8A7AD2-25AD-42BE-B700-7E34D1C7659E}" type="slidenum">
              <a:rPr lang="en-US"/>
              <a:pPr>
                <a:defRPr/>
              </a:pPr>
              <a:t>‹#›</a:t>
            </a:fld>
            <a:endParaRPr lang="en-US"/>
          </a:p>
        </p:txBody>
      </p:sp>
    </p:spTree>
    <p:extLst>
      <p:ext uri="{BB962C8B-B14F-4D97-AF65-F5344CB8AC3E}">
        <p14:creationId xmlns:p14="http://schemas.microsoft.com/office/powerpoint/2010/main" val="17190793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a:defRPr sz="2400">
                <a:solidFill>
                  <a:schemeClr val="tx1"/>
                </a:solidFill>
                <a:latin typeface="Times New Roman" pitchFamily="18" charset="0"/>
              </a:defRPr>
            </a:lvl1pPr>
            <a:lvl2pPr marL="742950" indent="-285750" defTabSz="915988">
              <a:defRPr sz="2400">
                <a:solidFill>
                  <a:schemeClr val="tx1"/>
                </a:solidFill>
                <a:latin typeface="Times New Roman" pitchFamily="18" charset="0"/>
              </a:defRPr>
            </a:lvl2pPr>
            <a:lvl3pPr marL="1143000" indent="-228600" defTabSz="915988">
              <a:defRPr sz="2400">
                <a:solidFill>
                  <a:schemeClr val="tx1"/>
                </a:solidFill>
                <a:latin typeface="Times New Roman" pitchFamily="18" charset="0"/>
              </a:defRPr>
            </a:lvl3pPr>
            <a:lvl4pPr marL="1600200" indent="-228600" defTabSz="915988">
              <a:defRPr sz="2400">
                <a:solidFill>
                  <a:schemeClr val="tx1"/>
                </a:solidFill>
                <a:latin typeface="Times New Roman" pitchFamily="18" charset="0"/>
              </a:defRPr>
            </a:lvl4pPr>
            <a:lvl5pPr marL="2057400" indent="-228600" defTabSz="915988">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1F06D934-B42C-4626-984C-6E606C0E62CF}" type="slidenum">
              <a:rPr lang="en-US" altLang="en-US" sz="1200">
                <a:solidFill>
                  <a:prstClr val="black"/>
                </a:solidFill>
              </a:rPr>
              <a:pPr/>
              <a:t>12</a:t>
            </a:fld>
            <a:endParaRPr lang="en-US" altLang="en-US" sz="120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3F89B47-AF51-45F1-8509-0B0F8983DF65}" type="slidenum">
              <a:rPr lang="en-GB" smtClean="0"/>
              <a:pPr>
                <a:defRPr/>
              </a:pPr>
              <a:t>32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3F89B47-AF51-45F1-8509-0B0F8983DF65}" type="slidenum">
              <a:rPr lang="en-GB" smtClean="0">
                <a:solidFill>
                  <a:prstClr val="black"/>
                </a:solidFill>
              </a:rPr>
              <a:pPr>
                <a:defRPr/>
              </a:pPr>
              <a:t>33</a:t>
            </a:fld>
            <a:endParaRPr lang="en-GB">
              <a:solidFill>
                <a:prstClr val="black"/>
              </a:solidFill>
            </a:endParaRPr>
          </a:p>
        </p:txBody>
      </p:sp>
    </p:spTree>
    <p:extLst>
      <p:ext uri="{BB962C8B-B14F-4D97-AF65-F5344CB8AC3E}">
        <p14:creationId xmlns:p14="http://schemas.microsoft.com/office/powerpoint/2010/main" val="229252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8B35CA43-6CBC-4D41-B1FD-AC06C10DDA8F}" type="slidenum">
              <a:rPr lang="en-US" altLang="en-US" sz="1200" smtClean="0"/>
              <a:pPr/>
              <a:t>38</a:t>
            </a:fld>
            <a:endParaRPr lang="en-US" altLang="en-US" sz="1200" smtClean="0"/>
          </a:p>
        </p:txBody>
      </p:sp>
      <p:sp>
        <p:nvSpPr>
          <p:cNvPr id="66563" name="Rectangle 2"/>
          <p:cNvSpPr>
            <a:spLocks noGrp="1" noRot="1" noChangeAspect="1" noChangeArrowheads="1" noTextEdit="1"/>
          </p:cNvSpPr>
          <p:nvPr>
            <p:ph type="sldImg"/>
          </p:nvPr>
        </p:nvSpPr>
        <p:spPr>
          <a:xfrm>
            <a:off x="1181100" y="696913"/>
            <a:ext cx="4648200" cy="348773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6CB8A008-8D6D-49E1-9956-330CA2ED4FFA}" type="slidenum">
              <a:rPr lang="en-US" altLang="en-US" sz="1200" smtClean="0"/>
              <a:pPr/>
              <a:t>39</a:t>
            </a:fld>
            <a:endParaRPr lang="en-US" altLang="en-US" sz="1200" smtClean="0"/>
          </a:p>
        </p:txBody>
      </p:sp>
      <p:sp>
        <p:nvSpPr>
          <p:cNvPr id="67587" name="Rectangle 2"/>
          <p:cNvSpPr>
            <a:spLocks noGrp="1" noRot="1" noChangeAspect="1" noChangeArrowheads="1" noTextEdit="1"/>
          </p:cNvSpPr>
          <p:nvPr>
            <p:ph type="sldImg"/>
          </p:nvPr>
        </p:nvSpPr>
        <p:spPr>
          <a:xfrm>
            <a:off x="1182688" y="696913"/>
            <a:ext cx="4648200" cy="3486150"/>
          </a:xfrm>
          <a:ln/>
        </p:spPr>
      </p:sp>
      <p:sp>
        <p:nvSpPr>
          <p:cNvPr id="67588" name="Rectangle 3"/>
          <p:cNvSpPr>
            <a:spLocks noGrp="1" noChangeArrowheads="1"/>
          </p:cNvSpPr>
          <p:nvPr>
            <p:ph type="body" idx="1"/>
          </p:nvPr>
        </p:nvSpPr>
        <p:spPr>
          <a:xfrm>
            <a:off x="933450" y="4416425"/>
            <a:ext cx="51435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18" charset="0"/>
              </a:rPr>
              <a:t>-No backbone: nodes must self-configure into a network.</a:t>
            </a:r>
          </a:p>
          <a:p>
            <a:r>
              <a:rPr lang="en-US" altLang="en-US" smtClean="0">
                <a:latin typeface="Times New Roman" pitchFamily="18" charset="0"/>
              </a:rPr>
              <a:t>-In principle all nodes can communicate with all other nodes, but multihop routing can reduce the interference associated with direct transmission.</a:t>
            </a:r>
          </a:p>
          <a:p>
            <a:r>
              <a:rPr lang="en-US" altLang="en-US" smtClean="0">
                <a:latin typeface="Times New Roman" pitchFamily="18" charset="0"/>
              </a:rPr>
              <a:t>-Topology dynamic since nodes move around and link characteristics change.</a:t>
            </a:r>
          </a:p>
          <a:p>
            <a:r>
              <a:rPr lang="en-US" altLang="en-US" smtClean="0">
                <a:latin typeface="Times New Roman" pitchFamily="18" charset="0"/>
              </a:rPr>
              <a:t>-Applications: appliances and entertainment units in the home, community networks that bypass the Internet. Military networks for robust flexible easily-deployed network (every soldier is a node).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616A717F-2198-43B5-BC10-7903876704A1}" type="slidenum">
              <a:rPr lang="en-US" altLang="en-US" sz="1200" smtClean="0"/>
              <a:pPr/>
              <a:t>45</a:t>
            </a:fld>
            <a:endParaRPr lang="en-US" altLang="en-US" sz="1200" smtClean="0"/>
          </a:p>
        </p:txBody>
      </p:sp>
      <p:sp>
        <p:nvSpPr>
          <p:cNvPr id="68611" name="Rectangle 2"/>
          <p:cNvSpPr>
            <a:spLocks noGrp="1" noRot="1" noChangeAspect="1" noChangeArrowheads="1" noTextEdit="1"/>
          </p:cNvSpPr>
          <p:nvPr>
            <p:ph type="sldImg"/>
          </p:nvPr>
        </p:nvSpPr>
        <p:spPr>
          <a:xfrm>
            <a:off x="1182688" y="696913"/>
            <a:ext cx="4648200" cy="3486150"/>
          </a:xfrm>
          <a:ln/>
        </p:spPr>
      </p:sp>
      <p:sp>
        <p:nvSpPr>
          <p:cNvPr id="68612" name="Rectangle 3"/>
          <p:cNvSpPr>
            <a:spLocks noGrp="1" noChangeArrowheads="1"/>
          </p:cNvSpPr>
          <p:nvPr>
            <p:ph type="body" idx="1"/>
          </p:nvPr>
        </p:nvSpPr>
        <p:spPr>
          <a:xfrm>
            <a:off x="933450" y="4416425"/>
            <a:ext cx="51435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18" charset="0"/>
              </a:rPr>
              <a:t>-No backbone: nodes must self-configure into a network.</a:t>
            </a:r>
          </a:p>
          <a:p>
            <a:r>
              <a:rPr lang="en-US" altLang="en-US" smtClean="0">
                <a:latin typeface="Times New Roman" pitchFamily="18" charset="0"/>
              </a:rPr>
              <a:t>-In principle all nodes can communicate with all other nodes, but multihop routing can reduce the interference associated with direct transmission.</a:t>
            </a:r>
          </a:p>
          <a:p>
            <a:r>
              <a:rPr lang="en-US" altLang="en-US" smtClean="0">
                <a:latin typeface="Times New Roman" pitchFamily="18" charset="0"/>
              </a:rPr>
              <a:t>-Topology dynamic since nodes move around and link characteristics change.</a:t>
            </a:r>
          </a:p>
          <a:p>
            <a:r>
              <a:rPr lang="en-US" altLang="en-US" smtClean="0">
                <a:latin typeface="Times New Roman" pitchFamily="18" charset="0"/>
              </a:rPr>
              <a:t>-Applications: appliances and entertainment units in the home, community networks that bypass the Internet. Military networks for robust flexible easily-deployed network (every soldier is a node).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dLib BT" pitchFamily="82"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30E076D3-9B12-4CF6-BE8C-0294E14050D1}" type="slidenum">
              <a:rPr lang="en-US" altLang="en-US" sz="1200" smtClean="0"/>
              <a:pPr/>
              <a:t>54</a:t>
            </a:fld>
            <a:endParaRPr lang="en-US" altLang="en-US" sz="1200" smtClean="0"/>
          </a:p>
        </p:txBody>
      </p:sp>
      <p:sp>
        <p:nvSpPr>
          <p:cNvPr id="70659" name="Rectangle 2"/>
          <p:cNvSpPr>
            <a:spLocks noGrp="1" noRot="1" noChangeAspect="1" noChangeArrowheads="1" noTextEdit="1"/>
          </p:cNvSpPr>
          <p:nvPr>
            <p:ph type="sldImg"/>
          </p:nvPr>
        </p:nvSpPr>
        <p:spPr>
          <a:xfrm>
            <a:off x="1182688" y="696913"/>
            <a:ext cx="4648200" cy="3486150"/>
          </a:xfrm>
          <a:ln/>
        </p:spPr>
      </p:sp>
      <p:sp>
        <p:nvSpPr>
          <p:cNvPr id="70660" name="Rectangle 3"/>
          <p:cNvSpPr>
            <a:spLocks noGrp="1" noChangeArrowheads="1"/>
          </p:cNvSpPr>
          <p:nvPr>
            <p:ph type="body" idx="1"/>
          </p:nvPr>
        </p:nvSpPr>
        <p:spPr>
          <a:xfrm>
            <a:off x="933450" y="4414838"/>
            <a:ext cx="5143500" cy="4184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18" charset="0"/>
              </a:rPr>
              <a:t>All the sophisticated high-performance communication techniques developed since WW2 may need to be thrown out the window.</a:t>
            </a:r>
          </a:p>
          <a:p>
            <a:r>
              <a:rPr lang="en-US" altLang="en-US" smtClean="0">
                <a:latin typeface="Times New Roman" pitchFamily="18" charset="0"/>
              </a:rPr>
              <a:t>By cooperating, nodes can save energy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4B8C94BA-66EA-4AB6-9718-AC7C5F98AA6C}" type="slidenum">
              <a:rPr lang="en-US" altLang="en-US" sz="1200" smtClean="0"/>
              <a:pPr/>
              <a:t>55</a:t>
            </a:fld>
            <a:endParaRPr lang="en-US" altLang="en-US" sz="1200" smtClean="0"/>
          </a:p>
        </p:txBody>
      </p:sp>
      <p:sp>
        <p:nvSpPr>
          <p:cNvPr id="71683" name="Rectangle 2"/>
          <p:cNvSpPr>
            <a:spLocks noGrp="1" noRot="1" noChangeAspect="1" noChangeArrowheads="1" noTextEdit="1"/>
          </p:cNvSpPr>
          <p:nvPr>
            <p:ph type="sldImg"/>
          </p:nvPr>
        </p:nvSpPr>
        <p:spPr>
          <a:xfrm>
            <a:off x="1173163" y="687388"/>
            <a:ext cx="4683125" cy="3511550"/>
          </a:xfrm>
          <a:ln/>
        </p:spPr>
      </p:sp>
      <p:sp>
        <p:nvSpPr>
          <p:cNvPr id="71684" name="Rectangle 3"/>
          <p:cNvSpPr>
            <a:spLocks noGrp="1" noChangeArrowheads="1"/>
          </p:cNvSpPr>
          <p:nvPr>
            <p:ph type="body" idx="1"/>
          </p:nvPr>
        </p:nvSpPr>
        <p:spPr>
          <a:xfrm>
            <a:off x="917575" y="4427538"/>
            <a:ext cx="5192713" cy="4200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18" charset="0"/>
              </a:rPr>
              <a:t>Make this section more about cross layer stuff</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DD420DA6-54A0-4C85-9ADA-CE3AA5FF3098}" type="slidenum">
              <a:rPr lang="en-US" altLang="en-US" sz="1200" smtClean="0"/>
              <a:pPr/>
              <a:t>57</a:t>
            </a:fld>
            <a:endParaRPr lang="en-US" altLang="en-US" sz="1200" smtClean="0"/>
          </a:p>
        </p:txBody>
      </p:sp>
      <p:sp>
        <p:nvSpPr>
          <p:cNvPr id="72707" name="Rectangle 2"/>
          <p:cNvSpPr>
            <a:spLocks noGrp="1" noRot="1" noChangeAspect="1" noChangeArrowheads="1" noTextEdit="1"/>
          </p:cNvSpPr>
          <p:nvPr>
            <p:ph type="sldImg"/>
          </p:nvPr>
        </p:nvSpPr>
        <p:spPr>
          <a:xfrm>
            <a:off x="1181100" y="696913"/>
            <a:ext cx="4649788" cy="3486150"/>
          </a:xfrm>
          <a:ln/>
        </p:spPr>
      </p:sp>
      <p:sp>
        <p:nvSpPr>
          <p:cNvPr id="72708" name="Rectangle 3"/>
          <p:cNvSpPr>
            <a:spLocks noGrp="1" noChangeArrowheads="1"/>
          </p:cNvSpPr>
          <p:nvPr>
            <p:ph type="body" idx="1"/>
          </p:nvPr>
        </p:nvSpPr>
        <p:spPr>
          <a:xfrm>
            <a:off x="933450" y="4414838"/>
            <a:ext cx="5143500" cy="4184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18" charset="0"/>
              </a:rPr>
              <a:t>Interdisciplinary research, design, and development very challenging, but necessary to meet the requirements of future wireless applications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91537BF0-CC30-4BC2-9713-A9D4A4649BCF}" type="slidenum">
              <a:rPr lang="en-US" altLang="en-US" sz="1200" smtClean="0">
                <a:latin typeface="Arial" pitchFamily="34" charset="0"/>
              </a:rPr>
              <a:pPr/>
              <a:t>62</a:t>
            </a:fld>
            <a:endParaRPr lang="en-US" altLang="en-US" sz="1200" smtClean="0">
              <a:latin typeface="Arial"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eaLnBrk="0" hangingPunct="0">
              <a:defRPr sz="2400">
                <a:solidFill>
                  <a:schemeClr val="tx1"/>
                </a:solidFill>
                <a:latin typeface="Times New Roman" pitchFamily="18" charset="0"/>
              </a:defRPr>
            </a:lvl1pPr>
            <a:lvl2pPr marL="742950" indent="-285750" defTabSz="915988" eaLnBrk="0" hangingPunct="0">
              <a:defRPr sz="2400">
                <a:solidFill>
                  <a:schemeClr val="tx1"/>
                </a:solidFill>
                <a:latin typeface="Times New Roman" pitchFamily="18" charset="0"/>
              </a:defRPr>
            </a:lvl2pPr>
            <a:lvl3pPr marL="1143000" indent="-228600" defTabSz="915988" eaLnBrk="0" hangingPunct="0">
              <a:defRPr sz="2400">
                <a:solidFill>
                  <a:schemeClr val="tx1"/>
                </a:solidFill>
                <a:latin typeface="Times New Roman" pitchFamily="18" charset="0"/>
              </a:defRPr>
            </a:lvl3pPr>
            <a:lvl4pPr marL="1600200" indent="-228600" defTabSz="915988" eaLnBrk="0" hangingPunct="0">
              <a:defRPr sz="2400">
                <a:solidFill>
                  <a:schemeClr val="tx1"/>
                </a:solidFill>
                <a:latin typeface="Times New Roman" pitchFamily="18" charset="0"/>
              </a:defRPr>
            </a:lvl4pPr>
            <a:lvl5pPr marL="2057400" indent="-228600" defTabSz="915988" eaLnBrk="0" hangingPunct="0">
              <a:defRPr sz="2400">
                <a:solidFill>
                  <a:schemeClr val="tx1"/>
                </a:solidFill>
                <a:latin typeface="Times New Roman" pitchFamily="18" charset="0"/>
              </a:defRPr>
            </a:lvl5pPr>
            <a:lvl6pPr marL="2514600" indent="-228600" defTabSz="915988" eaLnBrk="0" fontAlgn="base" hangingPunct="0">
              <a:spcBef>
                <a:spcPct val="0"/>
              </a:spcBef>
              <a:spcAft>
                <a:spcPct val="0"/>
              </a:spcAft>
              <a:defRPr sz="2400">
                <a:solidFill>
                  <a:schemeClr val="tx1"/>
                </a:solidFill>
                <a:latin typeface="Times New Roman" pitchFamily="18" charset="0"/>
              </a:defRPr>
            </a:lvl6pPr>
            <a:lvl7pPr marL="2971800" indent="-228600" defTabSz="915988" eaLnBrk="0" fontAlgn="base" hangingPunct="0">
              <a:spcBef>
                <a:spcPct val="0"/>
              </a:spcBef>
              <a:spcAft>
                <a:spcPct val="0"/>
              </a:spcAft>
              <a:defRPr sz="2400">
                <a:solidFill>
                  <a:schemeClr val="tx1"/>
                </a:solidFill>
                <a:latin typeface="Times New Roman" pitchFamily="18" charset="0"/>
              </a:defRPr>
            </a:lvl7pPr>
            <a:lvl8pPr marL="3429000" indent="-228600" defTabSz="915988" eaLnBrk="0" fontAlgn="base" hangingPunct="0">
              <a:spcBef>
                <a:spcPct val="0"/>
              </a:spcBef>
              <a:spcAft>
                <a:spcPct val="0"/>
              </a:spcAft>
              <a:defRPr sz="2400">
                <a:solidFill>
                  <a:schemeClr val="tx1"/>
                </a:solidFill>
                <a:latin typeface="Times New Roman" pitchFamily="18" charset="0"/>
              </a:defRPr>
            </a:lvl8pPr>
            <a:lvl9pPr marL="3886200" indent="-228600" defTabSz="915988" eaLnBrk="0" fontAlgn="base" hangingPunct="0">
              <a:spcBef>
                <a:spcPct val="0"/>
              </a:spcBef>
              <a:spcAft>
                <a:spcPct val="0"/>
              </a:spcAft>
              <a:defRPr sz="2400">
                <a:solidFill>
                  <a:schemeClr val="tx1"/>
                </a:solidFill>
                <a:latin typeface="Times New Roman" pitchFamily="18" charset="0"/>
              </a:defRPr>
            </a:lvl9pPr>
          </a:lstStyle>
          <a:p>
            <a:fld id="{9FF14D1A-A276-4423-A515-0A4586233E48}" type="slidenum">
              <a:rPr lang="en-US" altLang="en-US" sz="1200" smtClean="0">
                <a:latin typeface="Arial" pitchFamily="34" charset="0"/>
              </a:rPr>
              <a:pPr/>
              <a:t>68</a:t>
            </a:fld>
            <a:endParaRPr lang="en-US" altLang="en-US" sz="1200" smtClean="0">
              <a:latin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3F89B47-AF51-45F1-8509-0B0F8983DF65}" type="slidenum">
              <a:rPr lang="en-GB" smtClean="0">
                <a:solidFill>
                  <a:prstClr val="black"/>
                </a:solidFill>
              </a:rPr>
              <a:pPr>
                <a:defRPr/>
              </a:pPr>
              <a:t>69</a:t>
            </a:fld>
            <a:endParaRPr lang="en-GB"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Microarrays make use of the DNA characteristic that is can hybridize. Meaning – that A sticks to T and G sticks to C.</a:t>
            </a:r>
          </a:p>
          <a:p>
            <a:r>
              <a:rPr lang="en-US" dirty="0" smtClean="0"/>
              <a:t>How</a:t>
            </a:r>
            <a:r>
              <a:rPr lang="en-US" baseline="0" dirty="0" smtClean="0"/>
              <a:t> does microarrays work:</a:t>
            </a:r>
          </a:p>
          <a:p>
            <a:r>
              <a:rPr lang="en-US" baseline="0" dirty="0" smtClean="0"/>
              <a:t>A microarray is a chip with a matrix. In each square in the matrix there are many probes that can stick to a specific messenger RNA (that represents an expressed gene).  The matrix in the chip represents all human genes, for example.</a:t>
            </a:r>
          </a:p>
          <a:p>
            <a:r>
              <a:rPr lang="en-US" baseline="0" dirty="0" smtClean="0"/>
              <a:t>A tissue (ex. Tumor tissue) is taken, the messenger RNA is extracted from it, labeled and then hybridized onto the microarray chip.  If a gene is expressed in the tissue (that is, if there is messenger RNA from that gene), then it sticks to the probes in the square that represent it on the chip, according to the quantity of mRNA that were in the tissue sampled.  Then the chip is scanned and sent to image analysis to get the intensity of the binding, and to any additional data analysis.</a:t>
            </a:r>
            <a:endParaRPr lang="en-US" dirty="0"/>
          </a:p>
        </p:txBody>
      </p:sp>
      <p:sp>
        <p:nvSpPr>
          <p:cNvPr id="4" name="Slide Number Placeholder 3"/>
          <p:cNvSpPr>
            <a:spLocks noGrp="1"/>
          </p:cNvSpPr>
          <p:nvPr>
            <p:ph type="sldNum" sz="quarter" idx="10"/>
          </p:nvPr>
        </p:nvSpPr>
        <p:spPr/>
        <p:txBody>
          <a:bodyPr/>
          <a:lstStyle/>
          <a:p>
            <a:fld id="{D603A146-EC94-4A45-ACA0-8F6740E4D192}"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488168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CE80BFB0-4CCF-4931-970D-3F7863FF93E2}" type="slidenum">
              <a:rPr lang="en-US"/>
              <a:pPr>
                <a:defRPr/>
              </a:pPr>
              <a:t>‹#›</a:t>
            </a:fld>
            <a:endParaRPr lang="en-US"/>
          </a:p>
        </p:txBody>
      </p:sp>
    </p:spTree>
    <p:extLst>
      <p:ext uri="{BB962C8B-B14F-4D97-AF65-F5344CB8AC3E}">
        <p14:creationId xmlns:p14="http://schemas.microsoft.com/office/powerpoint/2010/main" val="2287289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258D735C-55D6-4F27-B74E-0B560A916A41}" type="slidenum">
              <a:rPr lang="en-US"/>
              <a:pPr>
                <a:defRPr/>
              </a:pPr>
              <a:t>‹#›</a:t>
            </a:fld>
            <a:endParaRPr lang="en-US"/>
          </a:p>
        </p:txBody>
      </p:sp>
    </p:spTree>
    <p:extLst>
      <p:ext uri="{BB962C8B-B14F-4D97-AF65-F5344CB8AC3E}">
        <p14:creationId xmlns:p14="http://schemas.microsoft.com/office/powerpoint/2010/main" val="4035469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10BFF4C4-D1A5-4A5F-A2A5-20FF05583819}" type="slidenum">
              <a:rPr lang="en-US"/>
              <a:pPr>
                <a:defRPr/>
              </a:pPr>
              <a:t>‹#›</a:t>
            </a:fld>
            <a:endParaRPr lang="en-US"/>
          </a:p>
        </p:txBody>
      </p:sp>
    </p:spTree>
    <p:extLst>
      <p:ext uri="{BB962C8B-B14F-4D97-AF65-F5344CB8AC3E}">
        <p14:creationId xmlns:p14="http://schemas.microsoft.com/office/powerpoint/2010/main" val="199123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803A7805-8A6F-4BBE-9EDF-1AC8CDEAED70}" type="slidenum">
              <a:rPr lang="en-US"/>
              <a:pPr>
                <a:defRPr/>
              </a:pPr>
              <a:t>‹#›</a:t>
            </a:fld>
            <a:endParaRPr lang="en-US"/>
          </a:p>
        </p:txBody>
      </p:sp>
    </p:spTree>
    <p:extLst>
      <p:ext uri="{BB962C8B-B14F-4D97-AF65-F5344CB8AC3E}">
        <p14:creationId xmlns:p14="http://schemas.microsoft.com/office/powerpoint/2010/main" val="2340175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07EEC39D-7C8A-4C7D-B61E-7927E8FF7D31}" type="slidenum">
              <a:rPr lang="en-US"/>
              <a:pPr>
                <a:defRPr/>
              </a:pPr>
              <a:t>‹#›</a:t>
            </a:fld>
            <a:endParaRPr lang="en-US"/>
          </a:p>
        </p:txBody>
      </p:sp>
    </p:spTree>
    <p:extLst>
      <p:ext uri="{BB962C8B-B14F-4D97-AF65-F5344CB8AC3E}">
        <p14:creationId xmlns:p14="http://schemas.microsoft.com/office/powerpoint/2010/main" val="3969414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47EF4014-EE9C-4905-8C12-12FDD57E03C2}" type="slidenum">
              <a:rPr lang="en-US"/>
              <a:pPr>
                <a:defRPr/>
              </a:pPr>
              <a:t>‹#›</a:t>
            </a:fld>
            <a:endParaRPr lang="en-US"/>
          </a:p>
        </p:txBody>
      </p:sp>
    </p:spTree>
    <p:extLst>
      <p:ext uri="{BB962C8B-B14F-4D97-AF65-F5344CB8AC3E}">
        <p14:creationId xmlns:p14="http://schemas.microsoft.com/office/powerpoint/2010/main" val="18630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4BB56E0D-B743-40EE-AA44-D1CBFB2B26DB}" type="slidenum">
              <a:rPr lang="en-US"/>
              <a:pPr>
                <a:defRPr/>
              </a:pPr>
              <a:t>‹#›</a:t>
            </a:fld>
            <a:endParaRPr lang="en-US"/>
          </a:p>
        </p:txBody>
      </p:sp>
    </p:spTree>
    <p:extLst>
      <p:ext uri="{BB962C8B-B14F-4D97-AF65-F5344CB8AC3E}">
        <p14:creationId xmlns:p14="http://schemas.microsoft.com/office/powerpoint/2010/main" val="390732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E8D8DB92-2724-483C-BBEB-82F80B328CCE}" type="slidenum">
              <a:rPr lang="en-US"/>
              <a:pPr>
                <a:defRPr/>
              </a:pPr>
              <a:t>‹#›</a:t>
            </a:fld>
            <a:endParaRPr lang="en-US"/>
          </a:p>
        </p:txBody>
      </p:sp>
    </p:spTree>
    <p:extLst>
      <p:ext uri="{BB962C8B-B14F-4D97-AF65-F5344CB8AC3E}">
        <p14:creationId xmlns:p14="http://schemas.microsoft.com/office/powerpoint/2010/main" val="255244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46FE4984-DCD5-46AE-9728-8A462A3163F1}" type="slidenum">
              <a:rPr lang="en-US"/>
              <a:pPr>
                <a:defRPr/>
              </a:pPr>
              <a:t>‹#›</a:t>
            </a:fld>
            <a:endParaRPr lang="en-US"/>
          </a:p>
        </p:txBody>
      </p:sp>
    </p:spTree>
    <p:extLst>
      <p:ext uri="{BB962C8B-B14F-4D97-AF65-F5344CB8AC3E}">
        <p14:creationId xmlns:p14="http://schemas.microsoft.com/office/powerpoint/2010/main" val="1595986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F71D4EE3-A9BC-4CB2-BE54-042F9F2C4D65}" type="slidenum">
              <a:rPr lang="en-US"/>
              <a:pPr>
                <a:defRPr/>
              </a:pPr>
              <a:t>‹#›</a:t>
            </a:fld>
            <a:endParaRPr lang="en-US"/>
          </a:p>
        </p:txBody>
      </p:sp>
    </p:spTree>
    <p:extLst>
      <p:ext uri="{BB962C8B-B14F-4D97-AF65-F5344CB8AC3E}">
        <p14:creationId xmlns:p14="http://schemas.microsoft.com/office/powerpoint/2010/main" val="1199373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57ED8712-A8D3-4683-A315-B115A1703BDF}" type="slidenum">
              <a:rPr lang="en-US"/>
              <a:pPr>
                <a:defRPr/>
              </a:pPr>
              <a:t>‹#›</a:t>
            </a:fld>
            <a:endParaRPr lang="en-US"/>
          </a:p>
        </p:txBody>
      </p:sp>
    </p:spTree>
    <p:extLst>
      <p:ext uri="{BB962C8B-B14F-4D97-AF65-F5344CB8AC3E}">
        <p14:creationId xmlns:p14="http://schemas.microsoft.com/office/powerpoint/2010/main" val="3815852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solidFill>
                <a:srgbClr val="04617B">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04617B">
                  <a:shade val="90000"/>
                </a:srgbClr>
              </a:solidFill>
            </a:endParaRPr>
          </a:p>
        </p:txBody>
      </p:sp>
      <p:sp>
        <p:nvSpPr>
          <p:cNvPr id="27" name="Slide Number Placeholder 26"/>
          <p:cNvSpPr>
            <a:spLocks noGrp="1"/>
          </p:cNvSpPr>
          <p:nvPr>
            <p:ph type="sldNum" sz="quarter" idx="12"/>
          </p:nvPr>
        </p:nvSpPr>
        <p:spPr/>
        <p:txBody>
          <a:bodyPr/>
          <a:lstStyle/>
          <a:p>
            <a:pPr>
              <a:defRPr/>
            </a:pPr>
            <a:fld id="{885BE9D3-BBEE-4E0A-A8ED-94799F51FA26}"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61099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3600">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98BF3DB8-E73D-41D2-95D8-CB527C7A69C6}"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679565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8F9AF0E0-04D1-4BA7-A148-06322F6B58B7}"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085381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91A66771-B79E-48B0-B945-9BB4531899D2}"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773176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pPr>
              <a:defRPr/>
            </a:pPr>
            <a:fld id="{8F05F930-9037-4EFC-B1D7-E80ED236704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763719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i="0" baseline="0">
                <a:ln>
                  <a:noFill/>
                </a:ln>
                <a:solidFill>
                  <a:schemeClr val="tx2"/>
                </a:solidFill>
                <a:effectLst/>
                <a:latin typeface="+mj-lt"/>
                <a:ea typeface="+mj-ea"/>
                <a:cs typeface="+mj-cs"/>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Footer Placeholder 3"/>
          <p:cNvSpPr>
            <a:spLocks noGrp="1"/>
          </p:cNvSpPr>
          <p:nvPr>
            <p:ph type="ftr" sz="quarter" idx="11"/>
          </p:nvPr>
        </p:nvSpPr>
        <p:spPr>
          <a:xfrm>
            <a:off x="3108960" y="6371590"/>
            <a:ext cx="3352800" cy="365125"/>
          </a:xfrm>
        </p:spPr>
        <p:txBody>
          <a:bodyPr/>
          <a:lstStyle>
            <a:lvl1pPr algn="ctr">
              <a:defRPr sz="1800">
                <a:latin typeface="+mj-lt"/>
              </a:defRPr>
            </a:lvl1pPr>
          </a:lstStyle>
          <a:p>
            <a:pPr>
              <a:defRPr/>
            </a:pPr>
            <a:r>
              <a:rPr lang="en-US" dirty="0" smtClean="0">
                <a:solidFill>
                  <a:srgbClr val="04617B">
                    <a:shade val="90000"/>
                  </a:srgbClr>
                </a:solidFill>
              </a:rPr>
              <a:t> </a:t>
            </a:r>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2904B080-D883-4E31-936B-06231E7EA02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9009449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pPr>
              <a:defRPr/>
            </a:pPr>
            <a:fld id="{31A7A409-D563-47A1-90CB-14BD63BF7A2B}"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004873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85DCCFD2-C145-4DF7-8E39-03C85DB78971}"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985437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3200" b="1">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3200" b="1">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25D7E3A4-7BA7-4B66-A3BC-EBB6F85194FB}" type="slidenum">
              <a:rPr lang="en-US" smtClean="0">
                <a:solidFill>
                  <a:srgbClr val="04617B">
                    <a:shade val="90000"/>
                  </a:srgbClr>
                </a:solidFill>
              </a:rPr>
              <a:pPr>
                <a:def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Tree>
    <p:extLst>
      <p:ext uri="{BB962C8B-B14F-4D97-AF65-F5344CB8AC3E}">
        <p14:creationId xmlns:p14="http://schemas.microsoft.com/office/powerpoint/2010/main" val="3013276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2471B8F2-B46E-48A3-8B69-50B7B7FE63CF}"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1534395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C671F7D2-955D-447C-A3E6-E5227404BC7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602246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ext - wBullets">
    <p:spTree>
      <p:nvGrpSpPr>
        <p:cNvPr id="1" name=""/>
        <p:cNvGrpSpPr/>
        <p:nvPr/>
      </p:nvGrpSpPr>
      <p:grpSpPr>
        <a:xfrm>
          <a:off x="0" y="0"/>
          <a:ext cx="0" cy="0"/>
          <a:chOff x="0" y="0"/>
          <a:chExt cx="0" cy="0"/>
        </a:xfrm>
      </p:grpSpPr>
      <p:sp>
        <p:nvSpPr>
          <p:cNvPr id="9" name="Rounded Rectangle 8"/>
          <p:cNvSpPr/>
          <p:nvPr userDrawn="1"/>
        </p:nvSpPr>
        <p:spPr>
          <a:xfrm>
            <a:off x="319611" y="1456267"/>
            <a:ext cx="8489280" cy="4730044"/>
          </a:xfrm>
          <a:prstGeom prst="roundRect">
            <a:avLst>
              <a:gd name="adj" fmla="val 6165"/>
            </a:avLst>
          </a:prstGeom>
          <a:gradFill flip="none" rotWithShape="1">
            <a:gsLst>
              <a:gs pos="0">
                <a:srgbClr val="F0F0F0"/>
              </a:gs>
              <a:gs pos="18000">
                <a:schemeClr val="bg1"/>
              </a:gs>
              <a:gs pos="100000">
                <a:schemeClr val="bg1"/>
              </a:gs>
            </a:gsLst>
            <a:lin ang="5520000" scaled="0"/>
            <a:tileRect/>
          </a:gradFill>
          <a:ln>
            <a:noFill/>
          </a:ln>
          <a:scene3d>
            <a:camera prst="orthographicFront"/>
            <a:lightRig rig="flat" dir="t"/>
          </a:scene3d>
          <a:sp3d extrusionH="76200" contourW="25400" prstMaterial="plastic">
            <a:bevelT/>
            <a:bevelB/>
            <a:extrusionClr>
              <a:schemeClr val="tx2"/>
            </a:extrusionClr>
            <a:contourClr>
              <a:schemeClr val="accent2"/>
            </a:contourClr>
          </a:sp3d>
        </p:spPr>
        <p:style>
          <a:lnRef idx="1">
            <a:schemeClr val="dk1"/>
          </a:lnRef>
          <a:fillRef idx="2">
            <a:schemeClr val="dk1"/>
          </a:fillRef>
          <a:effectRef idx="1">
            <a:schemeClr val="dk1"/>
          </a:effectRef>
          <a:fontRef idx="minor">
            <a:schemeClr val="dk1"/>
          </a:fontRef>
        </p:style>
        <p:txBody>
          <a:bodyPr tIns="228600" rtlCol="0" anchor="t" anchorCtr="0"/>
          <a:lstStyle/>
          <a:p>
            <a:pPr marL="182880" indent="-182880" algn="ctr" defTabSz="457200" fontAlgn="auto">
              <a:spcBef>
                <a:spcPts val="0"/>
              </a:spcBef>
              <a:spcAft>
                <a:spcPts val="800"/>
              </a:spcAft>
              <a:buClr>
                <a:srgbClr val="FF6722"/>
              </a:buClr>
              <a:buSzPct val="120000"/>
              <a:buFont typeface="Arial"/>
              <a:buChar char="•"/>
            </a:pPr>
            <a:endParaRPr lang="en-US" sz="1700" dirty="0">
              <a:solidFill>
                <a:srgbClr val="3C3C3C"/>
              </a:solidFill>
            </a:endParaRPr>
          </a:p>
        </p:txBody>
      </p:sp>
      <p:sp>
        <p:nvSpPr>
          <p:cNvPr id="23" name="Date Placeholder 3"/>
          <p:cNvSpPr>
            <a:spLocks noGrp="1"/>
          </p:cNvSpPr>
          <p:nvPr>
            <p:ph type="dt" sz="half" idx="10"/>
          </p:nvPr>
        </p:nvSpPr>
        <p:spPr>
          <a:xfrm>
            <a:off x="243408" y="6446666"/>
            <a:ext cx="2133600" cy="365125"/>
          </a:xfrm>
        </p:spPr>
        <p:txBody>
          <a:bodyPr/>
          <a:lstStyle>
            <a:lvl1pPr>
              <a:defRPr sz="900">
                <a:solidFill>
                  <a:srgbClr val="262626"/>
                </a:solidFill>
              </a:defRPr>
            </a:lvl1pPr>
          </a:lstStyle>
          <a:p>
            <a:fld id="{C83047A9-50DA-1F4D-A532-28CEF25F7AD1}" type="datetime1">
              <a:rPr lang="en-US" smtClean="0"/>
              <a:pPr/>
              <a:t>3/11/2014</a:t>
            </a:fld>
            <a:endParaRPr lang="en-US" dirty="0"/>
          </a:p>
        </p:txBody>
      </p:sp>
      <p:sp>
        <p:nvSpPr>
          <p:cNvPr id="25" name="Footer Placeholder 4"/>
          <p:cNvSpPr>
            <a:spLocks noGrp="1"/>
          </p:cNvSpPr>
          <p:nvPr>
            <p:ph type="ftr" sz="quarter" idx="11"/>
          </p:nvPr>
        </p:nvSpPr>
        <p:spPr>
          <a:xfrm>
            <a:off x="3124200" y="6446666"/>
            <a:ext cx="2895600" cy="365125"/>
          </a:xfrm>
        </p:spPr>
        <p:txBody>
          <a:bodyPr/>
          <a:lstStyle>
            <a:lvl1pPr>
              <a:defRPr sz="900">
                <a:solidFill>
                  <a:srgbClr val="262626"/>
                </a:solidFill>
              </a:defRPr>
            </a:lvl1pPr>
          </a:lstStyle>
          <a:p>
            <a:r>
              <a:rPr lang="en-US" smtClean="0"/>
              <a:t>Confidential &amp; Proprietary </a:t>
            </a:r>
            <a:endParaRPr lang="en-US" dirty="0"/>
          </a:p>
        </p:txBody>
      </p:sp>
      <p:sp>
        <p:nvSpPr>
          <p:cNvPr id="26" name="Slide Number Placeholder 5"/>
          <p:cNvSpPr>
            <a:spLocks noGrp="1"/>
          </p:cNvSpPr>
          <p:nvPr>
            <p:ph type="sldNum" sz="quarter" idx="12"/>
          </p:nvPr>
        </p:nvSpPr>
        <p:spPr>
          <a:xfrm>
            <a:off x="6750050" y="6446666"/>
            <a:ext cx="2133600" cy="365125"/>
          </a:xfrm>
        </p:spPr>
        <p:txBody>
          <a:bodyPr/>
          <a:lstStyle>
            <a:lvl1pPr>
              <a:defRPr sz="900">
                <a:solidFill>
                  <a:srgbClr val="262626"/>
                </a:solidFill>
              </a:defRPr>
            </a:lvl1pPr>
          </a:lstStyle>
          <a:p>
            <a:fld id="{05DDDA12-75CA-E242-9D71-78DE4435560E}" type="slidenum">
              <a:rPr lang="en-US" smtClean="0"/>
              <a:pPr/>
              <a:t>‹#›</a:t>
            </a:fld>
            <a:endParaRPr lang="en-US"/>
          </a:p>
        </p:txBody>
      </p:sp>
      <p:sp>
        <p:nvSpPr>
          <p:cNvPr id="5" name="Text Placeholder 4"/>
          <p:cNvSpPr>
            <a:spLocks noGrp="1"/>
          </p:cNvSpPr>
          <p:nvPr>
            <p:ph type="body" sz="quarter" idx="13"/>
          </p:nvPr>
        </p:nvSpPr>
        <p:spPr>
          <a:xfrm>
            <a:off x="516466" y="1727200"/>
            <a:ext cx="8292571" cy="4351867"/>
          </a:xfrm>
        </p:spPr>
        <p:txBody>
          <a:bodyPr/>
          <a:lstStyle>
            <a:lvl1pPr marL="365760" indent="-365760">
              <a:buSzPct val="100000"/>
              <a:buFontTx/>
              <a:buBlip>
                <a:blip r:embed="rId2"/>
              </a:buBlip>
              <a:defRPr/>
            </a:lvl1pPr>
            <a:lvl2pPr marL="640080" indent="-274320">
              <a:defRPr sz="2200"/>
            </a:lvl2pPr>
            <a:lvl3pPr marL="868680" indent="-228600">
              <a:buSzPct val="110000"/>
              <a:buFont typeface="Arial"/>
              <a:buChar char="•"/>
              <a:defRPr sz="2000"/>
            </a:lvl3pPr>
            <a:lvl4pPr marL="1097280" indent="-201168">
              <a:defRPr sz="1800"/>
            </a:lvl4pPr>
            <a:lvl5pPr marL="1280160" indent="-182880">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1"/>
          <p:cNvSpPr>
            <a:spLocks noGrp="1"/>
          </p:cNvSpPr>
          <p:nvPr>
            <p:ph type="title"/>
          </p:nvPr>
        </p:nvSpPr>
        <p:spPr>
          <a:xfrm>
            <a:off x="319611" y="103011"/>
            <a:ext cx="8229600" cy="1143000"/>
          </a:xfrm>
        </p:spPr>
        <p:txBody>
          <a:bodyPr lIns="0" tIns="91440" rIns="0" bIns="91440">
            <a:normAutofit/>
          </a:bodyPr>
          <a:lstStyle>
            <a:lvl1pPr algn="l">
              <a:lnSpc>
                <a:spcPts val="3300"/>
              </a:lnSpc>
              <a:defRPr sz="3200" b="1" baseline="0">
                <a:solidFill>
                  <a:srgbClr val="262626"/>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574713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solidFill>
                <a:srgbClr val="04617B">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04617B">
                  <a:shade val="90000"/>
                </a:srgbClr>
              </a:solidFill>
            </a:endParaRPr>
          </a:p>
        </p:txBody>
      </p:sp>
      <p:sp>
        <p:nvSpPr>
          <p:cNvPr id="27" name="Slide Number Placeholder 26"/>
          <p:cNvSpPr>
            <a:spLocks noGrp="1"/>
          </p:cNvSpPr>
          <p:nvPr>
            <p:ph type="sldNum" sz="quarter" idx="12"/>
          </p:nvPr>
        </p:nvSpPr>
        <p:spPr/>
        <p:txBody>
          <a:bodyPr/>
          <a:lstStyle/>
          <a:p>
            <a:pPr>
              <a:defRPr/>
            </a:pPr>
            <a:fld id="{885BE9D3-BBEE-4E0A-A8ED-94799F51FA26}"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9866007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3600">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98BF3DB8-E73D-41D2-95D8-CB527C7A69C6}"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4802854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8F9AF0E0-04D1-4BA7-A148-06322F6B58B7}"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974771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91A66771-B79E-48B0-B945-9BB4531899D2}"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41317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pPr>
              <a:defRPr/>
            </a:pPr>
            <a:fld id="{8F05F930-9037-4EFC-B1D7-E80ED236704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963878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i="0" baseline="0">
                <a:ln>
                  <a:noFill/>
                </a:ln>
                <a:solidFill>
                  <a:schemeClr val="tx2"/>
                </a:solidFill>
                <a:effectLst/>
                <a:latin typeface="+mj-lt"/>
                <a:ea typeface="+mj-ea"/>
                <a:cs typeface="+mj-cs"/>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2904B080-D883-4E31-936B-06231E7EA02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4003283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pPr>
              <a:defRPr/>
            </a:pPr>
            <a:fld id="{31A7A409-D563-47A1-90CB-14BD63BF7A2B}"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564397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85DCCFD2-C145-4DF7-8E39-03C85DB78971}"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1854601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3200" b="1">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3200" b="1">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25D7E3A4-7BA7-4B66-A3BC-EBB6F85194FB}" type="slidenum">
              <a:rPr lang="en-US" smtClean="0">
                <a:solidFill>
                  <a:srgbClr val="04617B">
                    <a:shade val="90000"/>
                  </a:srgbClr>
                </a:solidFill>
              </a:rPr>
              <a:pPr>
                <a:def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Tree>
    <p:extLst>
      <p:ext uri="{BB962C8B-B14F-4D97-AF65-F5344CB8AC3E}">
        <p14:creationId xmlns:p14="http://schemas.microsoft.com/office/powerpoint/2010/main" val="22771141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2471B8F2-B46E-48A3-8B69-50B7B7FE63CF}"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3661275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C671F7D2-955D-447C-A3E6-E5227404BC7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2593383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885BE9D3-BBEE-4E0A-A8ED-94799F51FA26}" type="slidenum">
              <a:rPr lang="en-US" smtClean="0">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2612765119"/>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3600">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98BF3DB8-E73D-41D2-95D8-CB527C7A69C6}"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31981480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8F9AF0E0-04D1-4BA7-A148-06322F6B58B7}" type="slidenum">
              <a:rPr lang="en-US" smtClean="0">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4194171106"/>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91A66771-B79E-48B0-B945-9BB4531899D2}"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7064026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pPr>
              <a:defRPr/>
            </a:pPr>
            <a:fld id="{8F05F930-9037-4EFC-B1D7-E80ED236704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25830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i="0" baseline="0">
                <a:ln>
                  <a:noFill/>
                </a:ln>
                <a:solidFill>
                  <a:schemeClr val="tx2"/>
                </a:solidFill>
                <a:effectLst/>
                <a:latin typeface="+mj-lt"/>
                <a:ea typeface="+mj-ea"/>
                <a:cs typeface="+mj-cs"/>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2904B080-D883-4E31-936B-06231E7EA02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714475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pPr>
              <a:defRPr/>
            </a:pPr>
            <a:fld id="{31A7A409-D563-47A1-90CB-14BD63BF7A2B}"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58672674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85DCCFD2-C145-4DF7-8E39-03C85DB78971}"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495328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3200" b="1">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3200" b="1">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25D7E3A4-7BA7-4B66-A3BC-EBB6F85194FB}" type="slidenum">
              <a:rPr lang="en-US" smtClean="0">
                <a:solidFill>
                  <a:srgbClr val="04617B">
                    <a:shade val="90000"/>
                  </a:srgbClr>
                </a:solidFill>
              </a:rPr>
              <a:pPr>
                <a:def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Tree>
    <p:extLst>
      <p:ext uri="{BB962C8B-B14F-4D97-AF65-F5344CB8AC3E}">
        <p14:creationId xmlns:p14="http://schemas.microsoft.com/office/powerpoint/2010/main" val="40690361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2471B8F2-B46E-48A3-8B69-50B7B7FE63CF}"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8682555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C671F7D2-955D-447C-A3E6-E5227404BC7D}"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033424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1AF6F1B1-5373-46BF-88A8-C54EB95A40C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560073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E2194A3F-ECFA-4553-A698-A779B477ACD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073855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43583A9E-7DE1-464D-B0C5-2EAF34308E9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670938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56879BCE-F0FC-467E-B288-F56704726D9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97530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
          <p:cNvSpPr>
            <a:spLocks noGrp="1" noChangeArrowheads="1"/>
          </p:cNvSpPr>
          <p:nvPr>
            <p:ph type="sldNum" sz="quarter" idx="12"/>
          </p:nvPr>
        </p:nvSpPr>
        <p:spPr>
          <a:ln/>
        </p:spPr>
        <p:txBody>
          <a:bodyPr/>
          <a:lstStyle>
            <a:lvl1pPr>
              <a:defRPr/>
            </a:lvl1pPr>
          </a:lstStyle>
          <a:p>
            <a:pPr>
              <a:defRPr/>
            </a:pPr>
            <a:fld id="{1EF6B0BF-86B1-491D-92AE-3DF7503D0AD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478788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
          <p:cNvSpPr>
            <a:spLocks noGrp="1" noChangeArrowheads="1"/>
          </p:cNvSpPr>
          <p:nvPr>
            <p:ph type="sldNum" sz="quarter" idx="12"/>
          </p:nvPr>
        </p:nvSpPr>
        <p:spPr>
          <a:ln/>
        </p:spPr>
        <p:txBody>
          <a:bodyPr/>
          <a:lstStyle>
            <a:lvl1pPr>
              <a:defRPr/>
            </a:lvl1pPr>
          </a:lstStyle>
          <a:p>
            <a:pPr>
              <a:defRPr/>
            </a:pPr>
            <a:fld id="{0162A90E-5282-4F9B-A2EF-031FAC4ADA2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08948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
          <p:cNvSpPr>
            <a:spLocks noGrp="1" noChangeArrowheads="1"/>
          </p:cNvSpPr>
          <p:nvPr>
            <p:ph type="sldNum" sz="quarter" idx="12"/>
          </p:nvPr>
        </p:nvSpPr>
        <p:spPr>
          <a:ln/>
        </p:spPr>
        <p:txBody>
          <a:bodyPr/>
          <a:lstStyle>
            <a:lvl1pPr>
              <a:defRPr/>
            </a:lvl1pPr>
          </a:lstStyle>
          <a:p>
            <a:pPr>
              <a:defRPr/>
            </a:pPr>
            <a:fld id="{F3D54231-0908-44A9-831D-C5EF84D1436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01650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F01D895C-BB24-4A4C-A91C-4931C4AF6C7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500383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89D3F9E5-B831-4D09-9BD6-CA577411991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10450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4BACFB73-F094-4C17-ADF8-04716D16389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357754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E5232ECE-A5CA-439A-91EB-25A6F98369B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206881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48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981200"/>
            <a:ext cx="7848600" cy="4114800"/>
          </a:xfrm>
        </p:spPr>
        <p:txBody>
          <a:bodyPr/>
          <a:lstStyle/>
          <a:p>
            <a:pPr lvl="0"/>
            <a:endParaRPr lang="en-US"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EFE38420-4AD2-4A39-8B66-109782F72A6A}" type="slidenum">
              <a:rPr lang="en-US"/>
              <a:pPr>
                <a:defRPr/>
              </a:pPr>
              <a:t>‹#›</a:t>
            </a:fld>
            <a:endParaRPr lang="en-US"/>
          </a:p>
        </p:txBody>
      </p:sp>
    </p:spTree>
    <p:extLst>
      <p:ext uri="{BB962C8B-B14F-4D97-AF65-F5344CB8AC3E}">
        <p14:creationId xmlns:p14="http://schemas.microsoft.com/office/powerpoint/2010/main" val="5008920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520725C8-184F-4943-9AF1-051F783AE9A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30522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A661C8D9-65D2-41B5-8E54-7EA8DBC5DD0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712185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CACCBD4B-93C6-46C1-9C0F-35256369D3F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436293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AB31E8DB-333E-4F26-8891-2347AF509F7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60515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
          <p:cNvSpPr>
            <a:spLocks noGrp="1" noChangeArrowheads="1"/>
          </p:cNvSpPr>
          <p:nvPr>
            <p:ph type="sldNum" sz="quarter" idx="12"/>
          </p:nvPr>
        </p:nvSpPr>
        <p:spPr>
          <a:ln/>
        </p:spPr>
        <p:txBody>
          <a:bodyPr/>
          <a:lstStyle>
            <a:lvl1pPr>
              <a:defRPr/>
            </a:lvl1pPr>
          </a:lstStyle>
          <a:p>
            <a:pPr>
              <a:defRPr/>
            </a:pPr>
            <a:fld id="{E4216AC4-2ABD-4F0B-BAEB-6CDF841C31B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751095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
          <p:cNvSpPr>
            <a:spLocks noGrp="1" noChangeArrowheads="1"/>
          </p:cNvSpPr>
          <p:nvPr>
            <p:ph type="sldNum" sz="quarter" idx="12"/>
          </p:nvPr>
        </p:nvSpPr>
        <p:spPr>
          <a:ln/>
        </p:spPr>
        <p:txBody>
          <a:bodyPr/>
          <a:lstStyle>
            <a:lvl1pPr>
              <a:defRPr/>
            </a:lvl1pPr>
          </a:lstStyle>
          <a:p>
            <a:pPr>
              <a:defRPr/>
            </a:pPr>
            <a:fld id="{57C23F63-B792-4188-91EA-ACF574D8CF9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719282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
          <p:cNvSpPr>
            <a:spLocks noGrp="1" noChangeArrowheads="1"/>
          </p:cNvSpPr>
          <p:nvPr>
            <p:ph type="sldNum" sz="quarter" idx="12"/>
          </p:nvPr>
        </p:nvSpPr>
        <p:spPr>
          <a:ln/>
        </p:spPr>
        <p:txBody>
          <a:bodyPr/>
          <a:lstStyle>
            <a:lvl1pPr>
              <a:defRPr/>
            </a:lvl1pPr>
          </a:lstStyle>
          <a:p>
            <a:pPr>
              <a:defRPr/>
            </a:pPr>
            <a:fld id="{262ABF9E-4017-4383-AA7D-8327C6A3E72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465890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2B70C49F-D5B5-4DB5-BFC0-F9F13019CCC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652128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859026EA-D756-42E3-8CAE-306F8C7C8ED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032712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E82E944E-B1F9-4626-8741-CA1CBB15EFE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914310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648FEF81-7CFE-4EC6-9756-5F377D8D224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139308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48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981200"/>
            <a:ext cx="7848600" cy="4114800"/>
          </a:xfrm>
        </p:spPr>
        <p:txBody>
          <a:bodyPr/>
          <a:lstStyle/>
          <a:p>
            <a:pPr lvl="0"/>
            <a:endParaRPr lang="en-US"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EFE38420-4AD2-4A39-8B66-109782F72A6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742057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4FB32C76-A0C2-4746-89AA-6A03C154B2E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73380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A44BC50F-189D-4F6E-9468-F5529121E87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730036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0D459E33-4F44-409A-895C-49EF25FFB71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3059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2E5D5A90-CB4E-4756-8224-EDD9EEAC825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145973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
          <p:cNvSpPr>
            <a:spLocks noGrp="1" noChangeArrowheads="1"/>
          </p:cNvSpPr>
          <p:nvPr>
            <p:ph type="sldNum" sz="quarter" idx="12"/>
          </p:nvPr>
        </p:nvSpPr>
        <p:spPr>
          <a:ln/>
        </p:spPr>
        <p:txBody>
          <a:bodyPr/>
          <a:lstStyle>
            <a:lvl1pPr>
              <a:defRPr/>
            </a:lvl1pPr>
          </a:lstStyle>
          <a:p>
            <a:pPr>
              <a:defRPr/>
            </a:pPr>
            <a:fld id="{806DFF91-0B24-48A4-A0C3-26BDD0774C6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305954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
          <p:cNvSpPr>
            <a:spLocks noGrp="1" noChangeArrowheads="1"/>
          </p:cNvSpPr>
          <p:nvPr>
            <p:ph type="sldNum" sz="quarter" idx="12"/>
          </p:nvPr>
        </p:nvSpPr>
        <p:spPr>
          <a:ln/>
        </p:spPr>
        <p:txBody>
          <a:bodyPr/>
          <a:lstStyle>
            <a:lvl1pPr>
              <a:defRPr/>
            </a:lvl1pPr>
          </a:lstStyle>
          <a:p>
            <a:pPr>
              <a:defRPr/>
            </a:pPr>
            <a:fld id="{463F3D0A-7C12-4FC6-8335-0970E4B3645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257566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
          <p:cNvSpPr>
            <a:spLocks noGrp="1" noChangeArrowheads="1"/>
          </p:cNvSpPr>
          <p:nvPr>
            <p:ph type="sldNum" sz="quarter" idx="12"/>
          </p:nvPr>
        </p:nvSpPr>
        <p:spPr>
          <a:ln/>
        </p:spPr>
        <p:txBody>
          <a:bodyPr/>
          <a:lstStyle>
            <a:lvl1pPr>
              <a:defRPr/>
            </a:lvl1pPr>
          </a:lstStyle>
          <a:p>
            <a:pPr>
              <a:defRPr/>
            </a:pPr>
            <a:fld id="{1FD1EC68-CCB5-492A-B9CF-C9DF2B143DE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272042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CFD442FF-9143-4286-8DD4-33023329D96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923180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24AF2AC2-98FF-4777-8813-FC4DC303CD4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665502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8B9DFE0B-A125-4011-80FE-D67EC1452FF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911275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7FA202F2-315F-4638-BE9E-A2D11CF8730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106260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1EE7D77D-911D-4CF4-A242-86BB7570A89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368201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69950D5F-1BDE-464E-83EE-E9C1D8A6CD5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65026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491EC4FF-953D-48C3-B5A9-723598B4B26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167412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7B155940-6D48-4285-9E0D-7455D02FCEC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3938666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
          <p:cNvSpPr>
            <a:spLocks noGrp="1" noChangeArrowheads="1"/>
          </p:cNvSpPr>
          <p:nvPr>
            <p:ph type="sldNum" sz="quarter" idx="12"/>
          </p:nvPr>
        </p:nvSpPr>
        <p:spPr>
          <a:ln/>
        </p:spPr>
        <p:txBody>
          <a:bodyPr/>
          <a:lstStyle>
            <a:lvl1pPr>
              <a:defRPr/>
            </a:lvl1pPr>
          </a:lstStyle>
          <a:p>
            <a:pPr>
              <a:defRPr/>
            </a:pPr>
            <a:fld id="{9B2E3B95-D4FD-4D2A-9FD1-2D56B572BCD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723482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
          <p:cNvSpPr>
            <a:spLocks noGrp="1" noChangeArrowheads="1"/>
          </p:cNvSpPr>
          <p:nvPr>
            <p:ph type="sldNum" sz="quarter" idx="12"/>
          </p:nvPr>
        </p:nvSpPr>
        <p:spPr>
          <a:ln/>
        </p:spPr>
        <p:txBody>
          <a:bodyPr/>
          <a:lstStyle>
            <a:lvl1pPr>
              <a:defRPr/>
            </a:lvl1pPr>
          </a:lstStyle>
          <a:p>
            <a:pPr>
              <a:defRPr/>
            </a:pPr>
            <a:fld id="{C178800B-6D89-487B-85DE-3AD99276FDB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859527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
          <p:cNvSpPr>
            <a:spLocks noGrp="1" noChangeArrowheads="1"/>
          </p:cNvSpPr>
          <p:nvPr>
            <p:ph type="sldNum" sz="quarter" idx="12"/>
          </p:nvPr>
        </p:nvSpPr>
        <p:spPr>
          <a:ln/>
        </p:spPr>
        <p:txBody>
          <a:bodyPr/>
          <a:lstStyle>
            <a:lvl1pPr>
              <a:defRPr/>
            </a:lvl1pPr>
          </a:lstStyle>
          <a:p>
            <a:pPr>
              <a:defRPr/>
            </a:pPr>
            <a:fld id="{9E9F1B2C-5F5F-4CE5-8FE6-01C236BA61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76043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47F12C5D-DA44-431A-9077-C7FF073FD84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3109063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E9413375-BDD5-4C57-BA00-5BD31FA96A2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268121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CAC64D2B-D225-4B0F-B9E1-5558B913758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347009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D695F6B2-8D7E-41F4-A4E6-A6B85E252C9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256532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CE80BFB0-4CCF-4931-970D-3F7863FF93E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033017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258D735C-55D6-4F27-B74E-0B560A916A4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063451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10BFF4C4-D1A5-4A5F-A2A5-20FF0558381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839200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803A7805-8A6F-4BBE-9EDF-1AC8CDEAED7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55373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
          <p:cNvSpPr>
            <a:spLocks noGrp="1" noChangeArrowheads="1"/>
          </p:cNvSpPr>
          <p:nvPr>
            <p:ph type="sldNum" sz="quarter" idx="12"/>
          </p:nvPr>
        </p:nvSpPr>
        <p:spPr>
          <a:ln/>
        </p:spPr>
        <p:txBody>
          <a:bodyPr/>
          <a:lstStyle>
            <a:lvl1pPr>
              <a:defRPr/>
            </a:lvl1pPr>
          </a:lstStyle>
          <a:p>
            <a:pPr>
              <a:defRPr/>
            </a:pPr>
            <a:fld id="{07EEC39D-7C8A-4C7D-B61E-7927E8FF7D3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419422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
          <p:cNvSpPr>
            <a:spLocks noGrp="1" noChangeArrowheads="1"/>
          </p:cNvSpPr>
          <p:nvPr>
            <p:ph type="sldNum" sz="quarter" idx="12"/>
          </p:nvPr>
        </p:nvSpPr>
        <p:spPr>
          <a:ln/>
        </p:spPr>
        <p:txBody>
          <a:bodyPr/>
          <a:lstStyle>
            <a:lvl1pPr>
              <a:defRPr/>
            </a:lvl1pPr>
          </a:lstStyle>
          <a:p>
            <a:pPr>
              <a:defRPr/>
            </a:pPr>
            <a:fld id="{47EF4014-EE9C-4905-8C12-12FDD57E03C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425628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
          <p:cNvSpPr>
            <a:spLocks noGrp="1" noChangeArrowheads="1"/>
          </p:cNvSpPr>
          <p:nvPr>
            <p:ph type="sldNum" sz="quarter" idx="12"/>
          </p:nvPr>
        </p:nvSpPr>
        <p:spPr>
          <a:ln/>
        </p:spPr>
        <p:txBody>
          <a:bodyPr/>
          <a:lstStyle>
            <a:lvl1pPr>
              <a:defRPr/>
            </a:lvl1pPr>
          </a:lstStyle>
          <a:p>
            <a:pPr>
              <a:defRPr/>
            </a:pPr>
            <a:fld id="{4BB56E0D-B743-40EE-AA44-D1CBFB2B26D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5807720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E8D8DB92-2724-483C-BBEB-82F80B328CC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363422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46FE4984-DCD5-46AE-9728-8A462A3163F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2667853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F71D4EE3-A9BC-4CB2-BE54-042F9F2C4D6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193939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57ED8712-A8D3-4683-A315-B115A1703BD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92363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atin typeface="Times New Roman" charset="0"/>
                <a:cs typeface="+mn-cs"/>
              </a:defRPr>
            </a:lvl1pPr>
          </a:lstStyle>
          <a:p>
            <a:pPr>
              <a:defRPr/>
            </a:pPr>
            <a:endParaRPr lang="en-US"/>
          </a:p>
        </p:txBody>
      </p:sp>
      <p:sp>
        <p:nvSpPr>
          <p:cNvPr id="3686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atin typeface="Times New Roman" charset="0"/>
                <a:cs typeface="+mn-cs"/>
              </a:defRPr>
            </a:lvl1pPr>
          </a:lstStyle>
          <a:p>
            <a:pPr>
              <a:defRPr/>
            </a:pPr>
            <a:endParaRPr lang="en-US"/>
          </a:p>
        </p:txBody>
      </p:sp>
      <p:sp>
        <p:nvSpPr>
          <p:cNvPr id="3686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atin typeface="Times New Roman" charset="0"/>
                <a:cs typeface="+mn-cs"/>
              </a:defRPr>
            </a:lvl1pPr>
          </a:lstStyle>
          <a:p>
            <a:pPr>
              <a:defRPr/>
            </a:pPr>
            <a:fld id="{49EB9EDC-5838-498B-BCDE-19A1C65AEB96}" type="slidenum">
              <a:rPr lang="en-US"/>
              <a:pPr>
                <a:defRPr/>
              </a:pPr>
              <a:t>‹#›</a:t>
            </a:fld>
            <a:endParaRPr lang="en-US"/>
          </a:p>
        </p:txBody>
      </p:sp>
      <p:sp>
        <p:nvSpPr>
          <p:cNvPr id="1029" name="Rectangle 5"/>
          <p:cNvSpPr>
            <a:spLocks noChangeArrowheads="1"/>
          </p:cNvSpPr>
          <p:nvPr/>
        </p:nvSpPr>
        <p:spPr bwMode="auto">
          <a:xfrm>
            <a:off x="0" y="1428750"/>
            <a:ext cx="9132888" cy="74613"/>
          </a:xfrm>
          <a:prstGeom prst="rect">
            <a:avLst/>
          </a:prstGeom>
          <a:gradFill rotWithShape="0">
            <a:gsLst>
              <a:gs pos="0">
                <a:srgbClr val="000052"/>
              </a:gs>
              <a:gs pos="50000">
                <a:srgbClr val="0000CC"/>
              </a:gs>
              <a:gs pos="100000">
                <a:srgbClr val="00005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030" name="Rectangle 6"/>
          <p:cNvSpPr>
            <a:spLocks noChangeArrowheads="1"/>
          </p:cNvSpPr>
          <p:nvPr/>
        </p:nvSpPr>
        <p:spPr bwMode="auto">
          <a:xfrm>
            <a:off x="6350" y="1549400"/>
            <a:ext cx="9120188" cy="25400"/>
          </a:xfrm>
          <a:prstGeom prst="rect">
            <a:avLst/>
          </a:prstGeom>
          <a:gradFill rotWithShape="0">
            <a:gsLst>
              <a:gs pos="0">
                <a:srgbClr val="CC0000"/>
              </a:gs>
              <a:gs pos="100000">
                <a:srgbClr val="A30000"/>
              </a:gs>
            </a:gsLst>
            <a:lin ang="0" scaled="1"/>
          </a:gradFill>
          <a:ln w="12700">
            <a:solidFill>
              <a:srgbClr val="CC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031"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1032"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r>
              <a:rPr lang="en-US" altLang="en-US" smtClean="0"/>
              <a:t>Test</a:t>
            </a:r>
          </a:p>
          <a:p>
            <a:pPr lvl="2"/>
            <a:r>
              <a:rPr lang="en-US" altLang="en-US" smtClean="0"/>
              <a:t>Test</a:t>
            </a:r>
          </a:p>
          <a:p>
            <a:pPr lvl="0"/>
            <a:endParaRPr lang="en-US" altLang="en-US" smtClean="0"/>
          </a:p>
          <a:p>
            <a:pPr lvl="0"/>
            <a:endParaRPr lang="en-US" altLang="en-US" smtClean="0"/>
          </a:p>
        </p:txBody>
      </p:sp>
    </p:spTree>
  </p:cSld>
  <p:clrMap bg1="dk2" tx1="lt1" bg2="dk1"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b="1">
              <a:solidFill>
                <a:srgbClr val="04617B">
                  <a:shade val="90000"/>
                </a:srgbClr>
              </a:solidFill>
              <a:latin typeface="ZapfDingbats" pitchFamily="82" charset="2"/>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b="1">
              <a:solidFill>
                <a:srgbClr val="04617B">
                  <a:shade val="90000"/>
                </a:srgbClr>
              </a:solidFill>
              <a:latin typeface="ZapfDingbats" pitchFamily="82" charset="2"/>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AAA70A8B-EDE3-4CC6-8EE0-A78CEF418FC0}" type="slidenum">
              <a:rPr lang="en-US" b="1" smtClean="0">
                <a:solidFill>
                  <a:srgbClr val="04617B">
                    <a:shade val="90000"/>
                  </a:srgbClr>
                </a:solidFill>
                <a:latin typeface="ZapfDingbats" pitchFamily="82" charset="2"/>
              </a:rPr>
              <a:pPr>
                <a:defRPr/>
              </a:pPr>
              <a:t>‹#›</a:t>
            </a:fld>
            <a:endParaRPr lang="en-US" b="1">
              <a:solidFill>
                <a:srgbClr val="04617B">
                  <a:shade val="90000"/>
                </a:srgbClr>
              </a:solidFill>
              <a:latin typeface="ZapfDingbats" pitchFamily="82" charset="2"/>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eaLnBrk="0" hangingPunct="0"/>
              <a:endParaRPr lang="en-US" sz="3200" b="1">
                <a:solidFill>
                  <a:prstClr val="black"/>
                </a:solidFill>
                <a:latin typeface="ZapfDingbats" pitchFamily="82" charset="2"/>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eaLnBrk="0" hangingPunct="0"/>
              <a:endParaRPr lang="en-US" sz="3200" b="1">
                <a:solidFill>
                  <a:prstClr val="black"/>
                </a:solidFill>
                <a:latin typeface="ZapfDingbats" pitchFamily="82" charset="2"/>
              </a:endParaRPr>
            </a:p>
          </p:txBody>
        </p:sp>
      </p:grpSp>
    </p:spTree>
    <p:extLst>
      <p:ext uri="{BB962C8B-B14F-4D97-AF65-F5344CB8AC3E}">
        <p14:creationId xmlns:p14="http://schemas.microsoft.com/office/powerpoint/2010/main" val="313519025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b="1">
              <a:solidFill>
                <a:srgbClr val="04617B">
                  <a:shade val="90000"/>
                </a:srgbClr>
              </a:solidFill>
              <a:latin typeface="ZapfDingbats" pitchFamily="82" charset="2"/>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b="1">
              <a:solidFill>
                <a:srgbClr val="04617B">
                  <a:shade val="90000"/>
                </a:srgbClr>
              </a:solidFill>
              <a:latin typeface="ZapfDingbats" pitchFamily="82" charset="2"/>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AAA70A8B-EDE3-4CC6-8EE0-A78CEF418FC0}" type="slidenum">
              <a:rPr lang="en-US" b="1" smtClean="0">
                <a:solidFill>
                  <a:srgbClr val="04617B">
                    <a:shade val="90000"/>
                  </a:srgbClr>
                </a:solidFill>
                <a:latin typeface="ZapfDingbats" pitchFamily="82" charset="2"/>
              </a:rPr>
              <a:pPr>
                <a:defRPr/>
              </a:pPr>
              <a:t>‹#›</a:t>
            </a:fld>
            <a:endParaRPr lang="en-US" b="1">
              <a:solidFill>
                <a:srgbClr val="04617B">
                  <a:shade val="90000"/>
                </a:srgbClr>
              </a:solidFill>
              <a:latin typeface="ZapfDingbats" pitchFamily="82" charset="2"/>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eaLnBrk="0" hangingPunct="0"/>
              <a:endParaRPr lang="en-US" sz="3200" b="1">
                <a:solidFill>
                  <a:prstClr val="black"/>
                </a:solidFill>
                <a:latin typeface="ZapfDingbats" pitchFamily="82" charset="2"/>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eaLnBrk="0" hangingPunct="0"/>
              <a:endParaRPr lang="en-US" sz="3200" b="1">
                <a:solidFill>
                  <a:prstClr val="black"/>
                </a:solidFill>
                <a:latin typeface="ZapfDingbats" pitchFamily="82" charset="2"/>
              </a:endParaRPr>
            </a:p>
          </p:txBody>
        </p:sp>
      </p:grpSp>
    </p:spTree>
    <p:extLst>
      <p:ext uri="{BB962C8B-B14F-4D97-AF65-F5344CB8AC3E}">
        <p14:creationId xmlns:p14="http://schemas.microsoft.com/office/powerpoint/2010/main" val="190422338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3200" b="1">
              <a:solidFill>
                <a:prstClr val="black"/>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b="1">
              <a:solidFill>
                <a:srgbClr val="04617B">
                  <a:shade val="90000"/>
                </a:srgbClr>
              </a:solidFill>
              <a:latin typeface="ZapfDingbats" pitchFamily="82" charset="2"/>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b="1">
              <a:solidFill>
                <a:srgbClr val="04617B">
                  <a:shade val="90000"/>
                </a:srgbClr>
              </a:solidFill>
              <a:latin typeface="ZapfDingbats" pitchFamily="82" charset="2"/>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AAA70A8B-EDE3-4CC6-8EE0-A78CEF418FC0}" type="slidenum">
              <a:rPr lang="en-US" b="1" smtClean="0">
                <a:solidFill>
                  <a:srgbClr val="04617B">
                    <a:shade val="90000"/>
                  </a:srgbClr>
                </a:solidFill>
                <a:latin typeface="ZapfDingbats" pitchFamily="82" charset="2"/>
              </a:rPr>
              <a:pPr>
                <a:defRPr/>
              </a:pPr>
              <a:t>‹#›</a:t>
            </a:fld>
            <a:endParaRPr lang="en-US" b="1">
              <a:solidFill>
                <a:srgbClr val="04617B">
                  <a:shade val="90000"/>
                </a:srgbClr>
              </a:solidFill>
              <a:latin typeface="ZapfDingbats" pitchFamily="82" charset="2"/>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eaLnBrk="0" hangingPunct="0"/>
              <a:endParaRPr lang="en-US" sz="3200" b="1">
                <a:solidFill>
                  <a:prstClr val="black"/>
                </a:solidFill>
                <a:latin typeface="ZapfDingbats" pitchFamily="82" charset="2"/>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eaLnBrk="0" hangingPunct="0"/>
              <a:endParaRPr lang="en-US" sz="3200" b="1">
                <a:solidFill>
                  <a:prstClr val="black"/>
                </a:solidFill>
                <a:latin typeface="ZapfDingbats" pitchFamily="82" charset="2"/>
              </a:endParaRPr>
            </a:p>
          </p:txBody>
        </p:sp>
      </p:grpSp>
    </p:spTree>
    <p:extLst>
      <p:ext uri="{BB962C8B-B14F-4D97-AF65-F5344CB8AC3E}">
        <p14:creationId xmlns:p14="http://schemas.microsoft.com/office/powerpoint/2010/main" val="1519514598"/>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b="0">
                <a:solidFill>
                  <a:schemeClr val="tx1"/>
                </a:solidFill>
                <a:latin typeface="Times New Roman" pitchFamily="18" charset="0"/>
              </a:defRPr>
            </a:lvl1pPr>
          </a:lstStyle>
          <a:p>
            <a:pPr eaLnBrk="0" hangingPunct="0">
              <a:defRPr/>
            </a:pPr>
            <a:endParaRPr lang="en-US">
              <a:solidFill>
                <a:srgbClr val="FFFFFF"/>
              </a:solidFill>
            </a:endParaRPr>
          </a:p>
        </p:txBody>
      </p:sp>
      <p:sp>
        <p:nvSpPr>
          <p:cNvPr id="102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b="0">
                <a:solidFill>
                  <a:schemeClr val="tx1"/>
                </a:solidFill>
                <a:latin typeface="Times New Roman" pitchFamily="18" charset="0"/>
              </a:defRPr>
            </a:lvl1pPr>
          </a:lstStyle>
          <a:p>
            <a:pPr eaLnBrk="0" hangingPunct="0">
              <a:defRPr/>
            </a:pPr>
            <a:endParaRPr lang="en-US">
              <a:solidFill>
                <a:srgbClr val="FFFFFF"/>
              </a:solidFill>
            </a:endParaRPr>
          </a:p>
        </p:txBody>
      </p:sp>
      <p:sp>
        <p:nvSpPr>
          <p:cNvPr id="102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b="0">
                <a:solidFill>
                  <a:schemeClr val="tx1"/>
                </a:solidFill>
                <a:latin typeface="Times New Roman" pitchFamily="18" charset="0"/>
              </a:defRPr>
            </a:lvl1pPr>
          </a:lstStyle>
          <a:p>
            <a:pPr eaLnBrk="0" hangingPunct="0">
              <a:defRPr/>
            </a:pPr>
            <a:fld id="{5F373064-761F-4DA9-95F0-F5A5CE7E3553}" type="slidenum">
              <a:rPr lang="en-US">
                <a:solidFill>
                  <a:srgbClr val="FFFFFF"/>
                </a:solidFill>
              </a:rPr>
              <a:pPr eaLnBrk="0" hangingPunct="0">
                <a:defRPr/>
              </a:pPr>
              <a:t>‹#›</a:t>
            </a:fld>
            <a:endParaRPr lang="en-US">
              <a:solidFill>
                <a:srgbClr val="FFFFFF"/>
              </a:solidFill>
            </a:endParaRPr>
          </a:p>
        </p:txBody>
      </p:sp>
      <p:sp>
        <p:nvSpPr>
          <p:cNvPr id="1029" name="Rectangle 5"/>
          <p:cNvSpPr>
            <a:spLocks noChangeArrowheads="1"/>
          </p:cNvSpPr>
          <p:nvPr/>
        </p:nvSpPr>
        <p:spPr bwMode="auto">
          <a:xfrm>
            <a:off x="0" y="1428750"/>
            <a:ext cx="9132888" cy="74613"/>
          </a:xfrm>
          <a:prstGeom prst="rect">
            <a:avLst/>
          </a:prstGeom>
          <a:gradFill rotWithShape="0">
            <a:gsLst>
              <a:gs pos="0">
                <a:srgbClr val="0000CC">
                  <a:gamma/>
                  <a:shade val="40000"/>
                  <a:invGamma/>
                </a:srgbClr>
              </a:gs>
              <a:gs pos="50000">
                <a:srgbClr val="0000CC"/>
              </a:gs>
              <a:gs pos="100000">
                <a:srgbClr val="0000CC">
                  <a:gamma/>
                  <a:shade val="40000"/>
                  <a:invGamma/>
                </a:srgbClr>
              </a:gs>
            </a:gsLst>
            <a:lin ang="0" scaled="1"/>
          </a:gradFill>
          <a:ln w="9525">
            <a:noFill/>
            <a:miter lim="800000"/>
            <a:headEnd/>
            <a:tailEnd/>
          </a:ln>
          <a:effectLst/>
        </p:spPr>
        <p:txBody>
          <a:bodyPr wrap="none" anchor="ctr"/>
          <a:lstStyle/>
          <a:p>
            <a:pPr eaLnBrk="0" hangingPunct="0">
              <a:defRPr/>
            </a:pPr>
            <a:endParaRPr lang="en-US" b="1">
              <a:solidFill>
                <a:srgbClr val="0000FF"/>
              </a:solidFill>
              <a:latin typeface="Garamond" pitchFamily="18" charset="0"/>
            </a:endParaRPr>
          </a:p>
        </p:txBody>
      </p:sp>
      <p:sp>
        <p:nvSpPr>
          <p:cNvPr id="1030" name="Rectangle 6"/>
          <p:cNvSpPr>
            <a:spLocks noChangeArrowheads="1"/>
          </p:cNvSpPr>
          <p:nvPr/>
        </p:nvSpPr>
        <p:spPr bwMode="auto">
          <a:xfrm>
            <a:off x="6350" y="1549400"/>
            <a:ext cx="9120188" cy="25400"/>
          </a:xfrm>
          <a:prstGeom prst="rect">
            <a:avLst/>
          </a:prstGeom>
          <a:gradFill rotWithShape="0">
            <a:gsLst>
              <a:gs pos="0">
                <a:srgbClr val="CC0000"/>
              </a:gs>
              <a:gs pos="100000">
                <a:srgbClr val="CC0000">
                  <a:gamma/>
                  <a:shade val="80000"/>
                  <a:invGamma/>
                </a:srgbClr>
              </a:gs>
            </a:gsLst>
            <a:lin ang="0" scaled="1"/>
          </a:gradFill>
          <a:ln w="12700">
            <a:solidFill>
              <a:srgbClr val="CC0000"/>
            </a:solidFill>
            <a:miter lim="800000"/>
            <a:headEnd/>
            <a:tailEnd/>
          </a:ln>
          <a:effectLst/>
        </p:spPr>
        <p:txBody>
          <a:bodyPr wrap="none" anchor="ctr"/>
          <a:lstStyle/>
          <a:p>
            <a:pPr eaLnBrk="0" hangingPunct="0">
              <a:defRPr/>
            </a:pPr>
            <a:endParaRPr lang="en-US" b="1">
              <a:solidFill>
                <a:srgbClr val="0000FF"/>
              </a:solidFill>
              <a:latin typeface="Garamond" pitchFamily="18" charset="0"/>
            </a:endParaRPr>
          </a:p>
        </p:txBody>
      </p:sp>
      <p:sp>
        <p:nvSpPr>
          <p:cNvPr id="40967" name="Rectangle 7"/>
          <p:cNvSpPr>
            <a:spLocks noGrp="1" noChangeArrowheads="1"/>
          </p:cNvSpPr>
          <p:nvPr>
            <p:ph type="title"/>
          </p:nvPr>
        </p:nvSpPr>
        <p:spPr bwMode="auto">
          <a:xfrm>
            <a:off x="6858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40968"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endParaRPr lang="en-US" altLang="en-US" smtClean="0"/>
          </a:p>
          <a:p>
            <a:pPr lvl="2"/>
            <a:r>
              <a:rPr lang="en-US" altLang="en-US" smtClean="0"/>
              <a:t>Test</a:t>
            </a:r>
          </a:p>
          <a:p>
            <a:pPr lvl="0"/>
            <a:endParaRPr lang="en-US" altLang="en-US" smtClean="0"/>
          </a:p>
          <a:p>
            <a:pPr lvl="0"/>
            <a:endParaRPr lang="en-US" altLang="en-US" smtClean="0"/>
          </a:p>
        </p:txBody>
      </p:sp>
    </p:spTree>
    <p:extLst>
      <p:ext uri="{BB962C8B-B14F-4D97-AF65-F5344CB8AC3E}">
        <p14:creationId xmlns:p14="http://schemas.microsoft.com/office/powerpoint/2010/main" val="3415619214"/>
      </p:ext>
    </p:extLst>
  </p:cSld>
  <p:clrMap bg1="dk2" tx1="lt1" bg2="dk1"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28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4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0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Times New Roman" charset="0"/>
              </a:defRPr>
            </a:lvl1pPr>
          </a:lstStyle>
          <a:p>
            <a:pPr eaLnBrk="0" hangingPunct="0">
              <a:defRPr/>
            </a:pPr>
            <a:endParaRPr lang="en-US">
              <a:solidFill>
                <a:srgbClr val="FFFFFF"/>
              </a:solidFill>
            </a:endParaRPr>
          </a:p>
        </p:txBody>
      </p:sp>
      <p:sp>
        <p:nvSpPr>
          <p:cNvPr id="3686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Times New Roman" charset="0"/>
              </a:defRPr>
            </a:lvl1pPr>
          </a:lstStyle>
          <a:p>
            <a:pPr eaLnBrk="0" hangingPunct="0">
              <a:defRPr/>
            </a:pPr>
            <a:endParaRPr lang="en-US">
              <a:solidFill>
                <a:srgbClr val="FFFFFF"/>
              </a:solidFill>
            </a:endParaRPr>
          </a:p>
        </p:txBody>
      </p:sp>
      <p:sp>
        <p:nvSpPr>
          <p:cNvPr id="3686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Times New Roman" charset="0"/>
              </a:defRPr>
            </a:lvl1pPr>
          </a:lstStyle>
          <a:p>
            <a:pPr eaLnBrk="0" hangingPunct="0">
              <a:defRPr/>
            </a:pPr>
            <a:fld id="{DF5507B1-828E-4DDB-8D97-96CF870CBF41}" type="slidenum">
              <a:rPr lang="en-US">
                <a:solidFill>
                  <a:srgbClr val="FFFFFF"/>
                </a:solidFill>
              </a:rPr>
              <a:pPr eaLnBrk="0" hangingPunct="0">
                <a:defRPr/>
              </a:pPr>
              <a:t>‹#›</a:t>
            </a:fld>
            <a:endParaRPr lang="en-US">
              <a:solidFill>
                <a:srgbClr val="FFFFFF"/>
              </a:solidFill>
            </a:endParaRPr>
          </a:p>
        </p:txBody>
      </p:sp>
      <p:sp>
        <p:nvSpPr>
          <p:cNvPr id="36869" name="Rectangle 5"/>
          <p:cNvSpPr>
            <a:spLocks noChangeArrowheads="1"/>
          </p:cNvSpPr>
          <p:nvPr/>
        </p:nvSpPr>
        <p:spPr bwMode="auto">
          <a:xfrm>
            <a:off x="0" y="1428750"/>
            <a:ext cx="9132888" cy="74613"/>
          </a:xfrm>
          <a:prstGeom prst="rect">
            <a:avLst/>
          </a:prstGeom>
          <a:gradFill rotWithShape="0">
            <a:gsLst>
              <a:gs pos="0">
                <a:srgbClr val="0000CC">
                  <a:gamma/>
                  <a:shade val="40000"/>
                  <a:invGamma/>
                </a:srgbClr>
              </a:gs>
              <a:gs pos="50000">
                <a:srgbClr val="0000CC"/>
              </a:gs>
              <a:gs pos="100000">
                <a:srgbClr val="0000CC">
                  <a:gamma/>
                  <a:shade val="40000"/>
                  <a:invGamma/>
                </a:srgbClr>
              </a:gs>
            </a:gsLst>
            <a:lin ang="0" scaled="1"/>
          </a:gradFill>
          <a:ln w="9525">
            <a:noFill/>
            <a:miter lim="800000"/>
            <a:headEnd/>
            <a:tailEnd/>
          </a:ln>
          <a:effectLst/>
        </p:spPr>
        <p:txBody>
          <a:bodyPr wrap="none" anchor="ctr"/>
          <a:lstStyle/>
          <a:p>
            <a:pPr eaLnBrk="0" hangingPunct="0">
              <a:defRPr/>
            </a:pPr>
            <a:endParaRPr lang="en-US">
              <a:solidFill>
                <a:srgbClr val="FFFFFF"/>
              </a:solidFill>
              <a:latin typeface="Times New Roman" charset="0"/>
            </a:endParaRPr>
          </a:p>
        </p:txBody>
      </p:sp>
      <p:sp>
        <p:nvSpPr>
          <p:cNvPr id="36870" name="Rectangle 6"/>
          <p:cNvSpPr>
            <a:spLocks noChangeArrowheads="1"/>
          </p:cNvSpPr>
          <p:nvPr/>
        </p:nvSpPr>
        <p:spPr bwMode="auto">
          <a:xfrm>
            <a:off x="6350" y="1549400"/>
            <a:ext cx="9120188" cy="25400"/>
          </a:xfrm>
          <a:prstGeom prst="rect">
            <a:avLst/>
          </a:prstGeom>
          <a:gradFill rotWithShape="0">
            <a:gsLst>
              <a:gs pos="0">
                <a:srgbClr val="CC0000"/>
              </a:gs>
              <a:gs pos="100000">
                <a:srgbClr val="CC0000">
                  <a:gamma/>
                  <a:shade val="80000"/>
                  <a:invGamma/>
                </a:srgbClr>
              </a:gs>
            </a:gsLst>
            <a:lin ang="0" scaled="1"/>
          </a:gradFill>
          <a:ln w="12700">
            <a:solidFill>
              <a:srgbClr val="CC0000"/>
            </a:solidFill>
            <a:miter lim="800000"/>
            <a:headEnd/>
            <a:tailEnd/>
          </a:ln>
          <a:effectLst/>
        </p:spPr>
        <p:txBody>
          <a:bodyPr wrap="none" anchor="ctr"/>
          <a:lstStyle/>
          <a:p>
            <a:pPr eaLnBrk="0" hangingPunct="0">
              <a:defRPr/>
            </a:pPr>
            <a:endParaRPr lang="en-US">
              <a:solidFill>
                <a:srgbClr val="FFFFFF"/>
              </a:solidFill>
              <a:latin typeface="Times New Roman" charset="0"/>
            </a:endParaRPr>
          </a:p>
        </p:txBody>
      </p:sp>
      <p:sp>
        <p:nvSpPr>
          <p:cNvPr id="12295"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12296"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r>
              <a:rPr lang="en-US" altLang="en-US" smtClean="0"/>
              <a:t>Test</a:t>
            </a:r>
          </a:p>
          <a:p>
            <a:pPr lvl="2"/>
            <a:r>
              <a:rPr lang="en-US" altLang="en-US" smtClean="0"/>
              <a:t>Test</a:t>
            </a:r>
          </a:p>
          <a:p>
            <a:pPr lvl="0"/>
            <a:endParaRPr lang="en-US" altLang="en-US" smtClean="0"/>
          </a:p>
          <a:p>
            <a:pPr lvl="0"/>
            <a:endParaRPr lang="en-US" altLang="en-US" smtClean="0"/>
          </a:p>
        </p:txBody>
      </p:sp>
    </p:spTree>
    <p:extLst>
      <p:ext uri="{BB962C8B-B14F-4D97-AF65-F5344CB8AC3E}">
        <p14:creationId xmlns:p14="http://schemas.microsoft.com/office/powerpoint/2010/main" val="1292523951"/>
      </p:ext>
    </p:extLst>
  </p:cSld>
  <p:clrMap bg1="dk2" tx1="lt1" bg2="dk1"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eaLnBrk="0" hangingPunct="0">
              <a:defRPr/>
            </a:pPr>
            <a:endParaRPr lang="en-US">
              <a:solidFill>
                <a:srgbClr val="FFFFFF"/>
              </a:solidFill>
            </a:endParaRPr>
          </a:p>
        </p:txBody>
      </p:sp>
      <p:sp>
        <p:nvSpPr>
          <p:cNvPr id="3075"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pPr eaLnBrk="0" hangingPunct="0">
              <a:defRPr/>
            </a:pPr>
            <a:endParaRPr lang="en-US">
              <a:solidFill>
                <a:srgbClr val="FFFFFF"/>
              </a:solidFill>
            </a:endParaRPr>
          </a:p>
        </p:txBody>
      </p:sp>
      <p:sp>
        <p:nvSpPr>
          <p:cNvPr id="307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eaLnBrk="0" hangingPunct="0">
              <a:defRPr/>
            </a:pPr>
            <a:fld id="{87C89CC9-A885-4C3A-A0F9-5816069E7125}" type="slidenum">
              <a:rPr lang="en-US">
                <a:solidFill>
                  <a:srgbClr val="FFFFFF"/>
                </a:solidFill>
              </a:rPr>
              <a:pPr eaLnBrk="0" hangingPunct="0">
                <a:defRPr/>
              </a:pPr>
              <a:t>‹#›</a:t>
            </a:fld>
            <a:endParaRPr lang="en-US">
              <a:solidFill>
                <a:srgbClr val="FFFFFF"/>
              </a:solidFill>
            </a:endParaRPr>
          </a:p>
        </p:txBody>
      </p:sp>
      <p:sp>
        <p:nvSpPr>
          <p:cNvPr id="3077" name="Rectangle 5"/>
          <p:cNvSpPr>
            <a:spLocks noChangeArrowheads="1"/>
          </p:cNvSpPr>
          <p:nvPr/>
        </p:nvSpPr>
        <p:spPr bwMode="auto">
          <a:xfrm>
            <a:off x="0" y="1428750"/>
            <a:ext cx="9132888" cy="74613"/>
          </a:xfrm>
          <a:prstGeom prst="rect">
            <a:avLst/>
          </a:prstGeom>
          <a:gradFill rotWithShape="0">
            <a:gsLst>
              <a:gs pos="0">
                <a:srgbClr val="0000CC">
                  <a:gamma/>
                  <a:shade val="40000"/>
                  <a:invGamma/>
                </a:srgbClr>
              </a:gs>
              <a:gs pos="50000">
                <a:srgbClr val="0000CC"/>
              </a:gs>
              <a:gs pos="100000">
                <a:srgbClr val="0000CC">
                  <a:gamma/>
                  <a:shade val="40000"/>
                  <a:invGamma/>
                </a:srgbClr>
              </a:gs>
            </a:gsLst>
            <a:lin ang="0" scaled="1"/>
          </a:gradFill>
          <a:ln w="9525">
            <a:noFill/>
            <a:miter lim="800000"/>
            <a:headEnd/>
            <a:tailEnd/>
          </a:ln>
          <a:effectLst/>
        </p:spPr>
        <p:txBody>
          <a:bodyPr wrap="none" anchor="ctr"/>
          <a:lstStyle/>
          <a:p>
            <a:pPr eaLnBrk="0" hangingPunct="0">
              <a:defRPr/>
            </a:pPr>
            <a:endParaRPr lang="en-US">
              <a:solidFill>
                <a:srgbClr val="FFFFFF"/>
              </a:solidFill>
            </a:endParaRPr>
          </a:p>
        </p:txBody>
      </p:sp>
      <p:sp>
        <p:nvSpPr>
          <p:cNvPr id="3078" name="Rectangle 6"/>
          <p:cNvSpPr>
            <a:spLocks noChangeArrowheads="1"/>
          </p:cNvSpPr>
          <p:nvPr/>
        </p:nvSpPr>
        <p:spPr bwMode="auto">
          <a:xfrm>
            <a:off x="6350" y="1549400"/>
            <a:ext cx="9120188" cy="25400"/>
          </a:xfrm>
          <a:prstGeom prst="rect">
            <a:avLst/>
          </a:prstGeom>
          <a:gradFill rotWithShape="0">
            <a:gsLst>
              <a:gs pos="0">
                <a:srgbClr val="CC0000"/>
              </a:gs>
              <a:gs pos="100000">
                <a:srgbClr val="CC0000">
                  <a:gamma/>
                  <a:shade val="80000"/>
                  <a:invGamma/>
                </a:srgbClr>
              </a:gs>
            </a:gsLst>
            <a:lin ang="0" scaled="1"/>
          </a:gradFill>
          <a:ln w="12700">
            <a:solidFill>
              <a:srgbClr val="CC0000"/>
            </a:solidFill>
            <a:miter lim="800000"/>
            <a:headEnd/>
            <a:tailEnd/>
          </a:ln>
          <a:effectLst/>
        </p:spPr>
        <p:txBody>
          <a:bodyPr wrap="none" anchor="ctr"/>
          <a:lstStyle/>
          <a:p>
            <a:pPr eaLnBrk="0" hangingPunct="0">
              <a:defRPr/>
            </a:pPr>
            <a:endParaRPr lang="en-US">
              <a:solidFill>
                <a:srgbClr val="FFFFFF"/>
              </a:solidFill>
            </a:endParaRPr>
          </a:p>
        </p:txBody>
      </p:sp>
      <p:sp>
        <p:nvSpPr>
          <p:cNvPr id="8199"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8200"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r>
              <a:rPr lang="en-US" altLang="en-US" smtClean="0"/>
              <a:t>Test</a:t>
            </a:r>
          </a:p>
          <a:p>
            <a:pPr lvl="2"/>
            <a:r>
              <a:rPr lang="en-US" altLang="en-US" smtClean="0"/>
              <a:t>Test</a:t>
            </a:r>
          </a:p>
          <a:p>
            <a:pPr lvl="0"/>
            <a:endParaRPr lang="en-US" altLang="en-US" smtClean="0"/>
          </a:p>
          <a:p>
            <a:pPr lvl="0"/>
            <a:endParaRPr lang="en-US" altLang="en-US" smtClean="0"/>
          </a:p>
        </p:txBody>
      </p:sp>
    </p:spTree>
    <p:extLst>
      <p:ext uri="{BB962C8B-B14F-4D97-AF65-F5344CB8AC3E}">
        <p14:creationId xmlns:p14="http://schemas.microsoft.com/office/powerpoint/2010/main" val="547781581"/>
      </p:ext>
    </p:extLst>
  </p:cSld>
  <p:clrMap bg1="dk2" tx1="lt1" bg2="dk1"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eaLnBrk="0" hangingPunct="0">
              <a:defRPr/>
            </a:pPr>
            <a:endParaRPr lang="en-US">
              <a:solidFill>
                <a:srgbClr val="FFFFFF"/>
              </a:solidFill>
            </a:endParaRPr>
          </a:p>
        </p:txBody>
      </p:sp>
      <p:sp>
        <p:nvSpPr>
          <p:cNvPr id="3075"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pPr eaLnBrk="0" hangingPunct="0">
              <a:defRPr/>
            </a:pPr>
            <a:endParaRPr lang="en-US">
              <a:solidFill>
                <a:srgbClr val="FFFFFF"/>
              </a:solidFill>
            </a:endParaRPr>
          </a:p>
        </p:txBody>
      </p:sp>
      <p:sp>
        <p:nvSpPr>
          <p:cNvPr id="307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eaLnBrk="0" hangingPunct="0">
              <a:defRPr/>
            </a:pPr>
            <a:fld id="{3A096430-C6E1-4C5C-B29F-2CEF10D07950}" type="slidenum">
              <a:rPr lang="en-US">
                <a:solidFill>
                  <a:srgbClr val="FFFFFF"/>
                </a:solidFill>
              </a:rPr>
              <a:pPr eaLnBrk="0" hangingPunct="0">
                <a:defRPr/>
              </a:pPr>
              <a:t>‹#›</a:t>
            </a:fld>
            <a:endParaRPr lang="en-US">
              <a:solidFill>
                <a:srgbClr val="FFFFFF"/>
              </a:solidFill>
            </a:endParaRPr>
          </a:p>
        </p:txBody>
      </p:sp>
      <p:sp>
        <p:nvSpPr>
          <p:cNvPr id="3077" name="Rectangle 5"/>
          <p:cNvSpPr>
            <a:spLocks noChangeArrowheads="1"/>
          </p:cNvSpPr>
          <p:nvPr/>
        </p:nvSpPr>
        <p:spPr bwMode="auto">
          <a:xfrm>
            <a:off x="0" y="1428750"/>
            <a:ext cx="9132888" cy="74613"/>
          </a:xfrm>
          <a:prstGeom prst="rect">
            <a:avLst/>
          </a:prstGeom>
          <a:gradFill rotWithShape="0">
            <a:gsLst>
              <a:gs pos="0">
                <a:srgbClr val="0000CC">
                  <a:gamma/>
                  <a:shade val="40000"/>
                  <a:invGamma/>
                </a:srgbClr>
              </a:gs>
              <a:gs pos="50000">
                <a:srgbClr val="0000CC"/>
              </a:gs>
              <a:gs pos="100000">
                <a:srgbClr val="0000CC">
                  <a:gamma/>
                  <a:shade val="40000"/>
                  <a:invGamma/>
                </a:srgbClr>
              </a:gs>
            </a:gsLst>
            <a:lin ang="0" scaled="1"/>
          </a:gradFill>
          <a:ln w="9525">
            <a:noFill/>
            <a:miter lim="800000"/>
            <a:headEnd/>
            <a:tailEnd/>
          </a:ln>
          <a:effectLst/>
        </p:spPr>
        <p:txBody>
          <a:bodyPr wrap="none" anchor="ctr"/>
          <a:lstStyle/>
          <a:p>
            <a:pPr eaLnBrk="0" hangingPunct="0">
              <a:defRPr/>
            </a:pPr>
            <a:endParaRPr lang="en-US">
              <a:solidFill>
                <a:srgbClr val="FFFFFF"/>
              </a:solidFill>
            </a:endParaRPr>
          </a:p>
        </p:txBody>
      </p:sp>
      <p:sp>
        <p:nvSpPr>
          <p:cNvPr id="3078" name="Rectangle 6"/>
          <p:cNvSpPr>
            <a:spLocks noChangeArrowheads="1"/>
          </p:cNvSpPr>
          <p:nvPr/>
        </p:nvSpPr>
        <p:spPr bwMode="auto">
          <a:xfrm>
            <a:off x="6350" y="1549400"/>
            <a:ext cx="9120188" cy="25400"/>
          </a:xfrm>
          <a:prstGeom prst="rect">
            <a:avLst/>
          </a:prstGeom>
          <a:gradFill rotWithShape="0">
            <a:gsLst>
              <a:gs pos="0">
                <a:srgbClr val="CC0000"/>
              </a:gs>
              <a:gs pos="100000">
                <a:srgbClr val="CC0000">
                  <a:gamma/>
                  <a:shade val="80000"/>
                  <a:invGamma/>
                </a:srgbClr>
              </a:gs>
            </a:gsLst>
            <a:lin ang="0" scaled="1"/>
          </a:gradFill>
          <a:ln w="12700">
            <a:solidFill>
              <a:srgbClr val="CC0000"/>
            </a:solidFill>
            <a:miter lim="800000"/>
            <a:headEnd/>
            <a:tailEnd/>
          </a:ln>
          <a:effectLst/>
        </p:spPr>
        <p:txBody>
          <a:bodyPr wrap="none" anchor="ctr"/>
          <a:lstStyle/>
          <a:p>
            <a:pPr eaLnBrk="0" hangingPunct="0">
              <a:defRPr/>
            </a:pPr>
            <a:endParaRPr lang="en-US">
              <a:solidFill>
                <a:srgbClr val="FFFFFF"/>
              </a:solidFill>
            </a:endParaRPr>
          </a:p>
        </p:txBody>
      </p:sp>
      <p:sp>
        <p:nvSpPr>
          <p:cNvPr id="18439"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18440"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r>
              <a:rPr lang="en-US" altLang="en-US" smtClean="0"/>
              <a:t>Test</a:t>
            </a:r>
          </a:p>
          <a:p>
            <a:pPr lvl="2"/>
            <a:r>
              <a:rPr lang="en-US" altLang="en-US" smtClean="0"/>
              <a:t>Test</a:t>
            </a:r>
          </a:p>
          <a:p>
            <a:pPr lvl="0"/>
            <a:endParaRPr lang="en-US" altLang="en-US" smtClean="0"/>
          </a:p>
          <a:p>
            <a:pPr lvl="0"/>
            <a:endParaRPr lang="en-US" altLang="en-US" smtClean="0"/>
          </a:p>
        </p:txBody>
      </p:sp>
    </p:spTree>
    <p:extLst>
      <p:ext uri="{BB962C8B-B14F-4D97-AF65-F5344CB8AC3E}">
        <p14:creationId xmlns:p14="http://schemas.microsoft.com/office/powerpoint/2010/main" val="336189785"/>
      </p:ext>
    </p:extLst>
  </p:cSld>
  <p:clrMap bg1="dk2" tx1="lt1" bg2="dk1"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atin typeface="Times New Roman" charset="0"/>
                <a:cs typeface="+mn-cs"/>
              </a:defRPr>
            </a:lvl1pPr>
          </a:lstStyle>
          <a:p>
            <a:pPr>
              <a:defRPr/>
            </a:pPr>
            <a:endParaRPr lang="en-US">
              <a:solidFill>
                <a:srgbClr val="FFFFFF"/>
              </a:solidFill>
            </a:endParaRPr>
          </a:p>
        </p:txBody>
      </p:sp>
      <p:sp>
        <p:nvSpPr>
          <p:cNvPr id="3686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atin typeface="Times New Roman" charset="0"/>
                <a:cs typeface="+mn-cs"/>
              </a:defRPr>
            </a:lvl1pPr>
          </a:lstStyle>
          <a:p>
            <a:pPr>
              <a:defRPr/>
            </a:pPr>
            <a:endParaRPr lang="en-US">
              <a:solidFill>
                <a:srgbClr val="FFFFFF"/>
              </a:solidFill>
            </a:endParaRPr>
          </a:p>
        </p:txBody>
      </p:sp>
      <p:sp>
        <p:nvSpPr>
          <p:cNvPr id="3686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atin typeface="Times New Roman" charset="0"/>
                <a:cs typeface="+mn-cs"/>
              </a:defRPr>
            </a:lvl1pPr>
          </a:lstStyle>
          <a:p>
            <a:pPr>
              <a:defRPr/>
            </a:pPr>
            <a:fld id="{49EB9EDC-5838-498B-BCDE-19A1C65AEB96}" type="slidenum">
              <a:rPr lang="en-US">
                <a:solidFill>
                  <a:srgbClr val="FFFFFF"/>
                </a:solidFill>
              </a:rPr>
              <a:pPr>
                <a:defRPr/>
              </a:pPr>
              <a:t>‹#›</a:t>
            </a:fld>
            <a:endParaRPr lang="en-US">
              <a:solidFill>
                <a:srgbClr val="FFFFFF"/>
              </a:solidFill>
            </a:endParaRPr>
          </a:p>
        </p:txBody>
      </p:sp>
      <p:sp>
        <p:nvSpPr>
          <p:cNvPr id="1029" name="Rectangle 5"/>
          <p:cNvSpPr>
            <a:spLocks noChangeArrowheads="1"/>
          </p:cNvSpPr>
          <p:nvPr/>
        </p:nvSpPr>
        <p:spPr bwMode="auto">
          <a:xfrm>
            <a:off x="0" y="1428750"/>
            <a:ext cx="9132888" cy="74613"/>
          </a:xfrm>
          <a:prstGeom prst="rect">
            <a:avLst/>
          </a:prstGeom>
          <a:gradFill rotWithShape="0">
            <a:gsLst>
              <a:gs pos="0">
                <a:srgbClr val="000052"/>
              </a:gs>
              <a:gs pos="50000">
                <a:srgbClr val="0000CC"/>
              </a:gs>
              <a:gs pos="100000">
                <a:srgbClr val="00005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030" name="Rectangle 6"/>
          <p:cNvSpPr>
            <a:spLocks noChangeArrowheads="1"/>
          </p:cNvSpPr>
          <p:nvPr/>
        </p:nvSpPr>
        <p:spPr bwMode="auto">
          <a:xfrm>
            <a:off x="6350" y="1549400"/>
            <a:ext cx="9120188" cy="25400"/>
          </a:xfrm>
          <a:prstGeom prst="rect">
            <a:avLst/>
          </a:prstGeom>
          <a:gradFill rotWithShape="0">
            <a:gsLst>
              <a:gs pos="0">
                <a:srgbClr val="CC0000"/>
              </a:gs>
              <a:gs pos="100000">
                <a:srgbClr val="A30000"/>
              </a:gs>
            </a:gsLst>
            <a:lin ang="0" scaled="1"/>
          </a:gradFill>
          <a:ln w="12700">
            <a:solidFill>
              <a:srgbClr val="CC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031"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1032"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r>
              <a:rPr lang="en-US" altLang="en-US" smtClean="0"/>
              <a:t>Test</a:t>
            </a:r>
          </a:p>
          <a:p>
            <a:pPr lvl="2"/>
            <a:r>
              <a:rPr lang="en-US" altLang="en-US" smtClean="0"/>
              <a:t>Test</a:t>
            </a:r>
          </a:p>
          <a:p>
            <a:pPr lvl="0"/>
            <a:endParaRPr lang="en-US" altLang="en-US" smtClean="0"/>
          </a:p>
          <a:p>
            <a:pPr lvl="0"/>
            <a:endParaRPr lang="en-US" altLang="en-US" smtClean="0"/>
          </a:p>
        </p:txBody>
      </p:sp>
    </p:spTree>
    <p:extLst>
      <p:ext uri="{BB962C8B-B14F-4D97-AF65-F5344CB8AC3E}">
        <p14:creationId xmlns:p14="http://schemas.microsoft.com/office/powerpoint/2010/main" val="2374428144"/>
      </p:ext>
    </p:extLst>
  </p:cSld>
  <p:clrMap bg1="dk2" tx1="lt1" bg2="dk1"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5.bin"/><Relationship Id="rId3" Type="http://schemas.openxmlformats.org/officeDocument/2006/relationships/image" Target="../media/image6.wmf"/><Relationship Id="rId7" Type="http://schemas.openxmlformats.org/officeDocument/2006/relationships/image" Target="../media/image4.wmf"/><Relationship Id="rId12" Type="http://schemas.openxmlformats.org/officeDocument/2006/relationships/image" Target="../media/image5.wmf"/><Relationship Id="rId2" Type="http://schemas.openxmlformats.org/officeDocument/2006/relationships/slideLayout" Target="../slideLayouts/slideLayout6.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4.bin"/><Relationship Id="rId5" Type="http://schemas.openxmlformats.org/officeDocument/2006/relationships/image" Target="../media/image3.wmf"/><Relationship Id="rId15" Type="http://schemas.openxmlformats.org/officeDocument/2006/relationships/oleObject" Target="../embeddings/oleObject6.bin"/><Relationship Id="rId10" Type="http://schemas.openxmlformats.org/officeDocument/2006/relationships/image" Target="../media/image8.jpeg"/><Relationship Id="rId4" Type="http://schemas.openxmlformats.org/officeDocument/2006/relationships/oleObject" Target="../embeddings/oleObject1.bin"/><Relationship Id="rId9" Type="http://schemas.openxmlformats.org/officeDocument/2006/relationships/image" Target="../media/image7.png"/><Relationship Id="rId14" Type="http://schemas.openxmlformats.org/officeDocument/2006/relationships/image" Target="../media/image9.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9.bin"/><Relationship Id="rId10" Type="http://schemas.openxmlformats.org/officeDocument/2006/relationships/image" Target="../media/image13.wmf"/><Relationship Id="rId4" Type="http://schemas.openxmlformats.org/officeDocument/2006/relationships/image" Target="../media/image10.wmf"/><Relationship Id="rId9"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47.xml"/><Relationship Id="rId1" Type="http://schemas.openxmlformats.org/officeDocument/2006/relationships/vmlDrawing" Target="../drawings/vmlDrawing3.vml"/><Relationship Id="rId6" Type="http://schemas.openxmlformats.org/officeDocument/2006/relationships/image" Target="../media/image16.wmf"/><Relationship Id="rId5" Type="http://schemas.openxmlformats.org/officeDocument/2006/relationships/oleObject" Target="../embeddings/oleObject13.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5.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6.wmf"/><Relationship Id="rId5" Type="http://schemas.openxmlformats.org/officeDocument/2006/relationships/oleObject" Target="../embeddings/oleObject17.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9.bin"/></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7.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image" Target="../media/image31.png"/><Relationship Id="rId7" Type="http://schemas.openxmlformats.org/officeDocument/2006/relationships/oleObject" Target="../embeddings/oleObject23.bin"/><Relationship Id="rId2" Type="http://schemas.openxmlformats.org/officeDocument/2006/relationships/slideLayout" Target="../slideLayouts/slideLayout93.xml"/><Relationship Id="rId1" Type="http://schemas.openxmlformats.org/officeDocument/2006/relationships/vmlDrawing" Target="../drawings/vmlDrawing6.vml"/><Relationship Id="rId6" Type="http://schemas.openxmlformats.org/officeDocument/2006/relationships/oleObject" Target="../embeddings/oleObject22.bin"/><Relationship Id="rId5" Type="http://schemas.openxmlformats.org/officeDocument/2006/relationships/image" Target="../media/image30.wmf"/><Relationship Id="rId4" Type="http://schemas.openxmlformats.org/officeDocument/2006/relationships/oleObject" Target="../embeddings/oleObject21.bin"/></Relationships>
</file>

<file path=ppt/slides/_rels/slide3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emf"/><Relationship Id="rId4" Type="http://schemas.openxmlformats.org/officeDocument/2006/relationships/image" Target="../media/image33.png"/><Relationship Id="rId9"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1.xml"/><Relationship Id="rId5" Type="http://schemas.openxmlformats.org/officeDocument/2006/relationships/image" Target="../media/image42.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6.wmf"/><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6.xml"/><Relationship Id="rId5" Type="http://schemas.openxmlformats.org/officeDocument/2006/relationships/image" Target="../media/image51.jpeg"/><Relationship Id="rId4" Type="http://schemas.openxmlformats.org/officeDocument/2006/relationships/image" Target="../media/image50.jpeg"/></Relationships>
</file>

<file path=ppt/slides/_rels/slide64.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56.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55.png"/><Relationship Id="rId17" Type="http://schemas.openxmlformats.org/officeDocument/2006/relationships/image" Target="../media/image60.png"/><Relationship Id="rId2" Type="http://schemas.openxmlformats.org/officeDocument/2006/relationships/tags" Target="../tags/tag2.xml"/><Relationship Id="rId16" Type="http://schemas.openxmlformats.org/officeDocument/2006/relationships/image" Target="../media/image59.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54.png"/><Relationship Id="rId5" Type="http://schemas.openxmlformats.org/officeDocument/2006/relationships/tags" Target="../tags/tag5.xml"/><Relationship Id="rId15" Type="http://schemas.openxmlformats.org/officeDocument/2006/relationships/image" Target="../media/image58.png"/><Relationship Id="rId10" Type="http://schemas.openxmlformats.org/officeDocument/2006/relationships/image" Target="../media/image53.emf"/><Relationship Id="rId4" Type="http://schemas.openxmlformats.org/officeDocument/2006/relationships/tags" Target="../tags/tag4.xml"/><Relationship Id="rId9" Type="http://schemas.openxmlformats.org/officeDocument/2006/relationships/image" Target="../media/image52.png"/><Relationship Id="rId14" Type="http://schemas.openxmlformats.org/officeDocument/2006/relationships/image" Target="../media/image57.png"/></Relationships>
</file>

<file path=ppt/slides/_rels/slide65.xml.rels><?xml version="1.0" encoding="UTF-8" standalone="yes"?>
<Relationships xmlns="http://schemas.openxmlformats.org/package/2006/relationships"><Relationship Id="rId13" Type="http://schemas.openxmlformats.org/officeDocument/2006/relationships/oleObject" Target="../embeddings/oleObject30.bin"/><Relationship Id="rId18" Type="http://schemas.openxmlformats.org/officeDocument/2006/relationships/image" Target="../media/image68.wmf"/><Relationship Id="rId26" Type="http://schemas.openxmlformats.org/officeDocument/2006/relationships/oleObject" Target="../embeddings/oleObject37.bin"/><Relationship Id="rId39" Type="http://schemas.openxmlformats.org/officeDocument/2006/relationships/oleObject" Target="../embeddings/oleObject45.bin"/><Relationship Id="rId3" Type="http://schemas.openxmlformats.org/officeDocument/2006/relationships/oleObject" Target="../embeddings/oleObject25.bin"/><Relationship Id="rId21" Type="http://schemas.openxmlformats.org/officeDocument/2006/relationships/oleObject" Target="../embeddings/oleObject34.bin"/><Relationship Id="rId34" Type="http://schemas.openxmlformats.org/officeDocument/2006/relationships/oleObject" Target="../embeddings/oleObject42.bin"/><Relationship Id="rId42" Type="http://schemas.openxmlformats.org/officeDocument/2006/relationships/oleObject" Target="../embeddings/oleObject47.bin"/><Relationship Id="rId47" Type="http://schemas.openxmlformats.org/officeDocument/2006/relationships/oleObject" Target="../embeddings/oleObject50.bin"/><Relationship Id="rId7" Type="http://schemas.openxmlformats.org/officeDocument/2006/relationships/oleObject" Target="../embeddings/oleObject27.bin"/><Relationship Id="rId12" Type="http://schemas.openxmlformats.org/officeDocument/2006/relationships/image" Target="../media/image65.wmf"/><Relationship Id="rId17" Type="http://schemas.openxmlformats.org/officeDocument/2006/relationships/oleObject" Target="../embeddings/oleObject32.bin"/><Relationship Id="rId25" Type="http://schemas.openxmlformats.org/officeDocument/2006/relationships/image" Target="../media/image71.wmf"/><Relationship Id="rId33" Type="http://schemas.openxmlformats.org/officeDocument/2006/relationships/oleObject" Target="../embeddings/oleObject41.bin"/><Relationship Id="rId38" Type="http://schemas.openxmlformats.org/officeDocument/2006/relationships/image" Target="../media/image76.wmf"/><Relationship Id="rId46" Type="http://schemas.openxmlformats.org/officeDocument/2006/relationships/image" Target="../media/image79.wmf"/><Relationship Id="rId2" Type="http://schemas.openxmlformats.org/officeDocument/2006/relationships/slideLayout" Target="../slideLayouts/slideLayout2.xml"/><Relationship Id="rId16" Type="http://schemas.openxmlformats.org/officeDocument/2006/relationships/image" Target="../media/image67.wmf"/><Relationship Id="rId20" Type="http://schemas.openxmlformats.org/officeDocument/2006/relationships/image" Target="../media/image69.wmf"/><Relationship Id="rId29" Type="http://schemas.openxmlformats.org/officeDocument/2006/relationships/image" Target="../media/image73.wmf"/><Relationship Id="rId41" Type="http://schemas.openxmlformats.org/officeDocument/2006/relationships/image" Target="../media/image77.wmf"/><Relationship Id="rId1" Type="http://schemas.openxmlformats.org/officeDocument/2006/relationships/vmlDrawing" Target="../drawings/vmlDrawing7.vml"/><Relationship Id="rId6" Type="http://schemas.openxmlformats.org/officeDocument/2006/relationships/image" Target="../media/image62.wmf"/><Relationship Id="rId11" Type="http://schemas.openxmlformats.org/officeDocument/2006/relationships/oleObject" Target="../embeddings/oleObject29.bin"/><Relationship Id="rId24" Type="http://schemas.openxmlformats.org/officeDocument/2006/relationships/oleObject" Target="../embeddings/oleObject36.bin"/><Relationship Id="rId32" Type="http://schemas.openxmlformats.org/officeDocument/2006/relationships/image" Target="../media/image74.wmf"/><Relationship Id="rId37" Type="http://schemas.openxmlformats.org/officeDocument/2006/relationships/oleObject" Target="../embeddings/oleObject44.bin"/><Relationship Id="rId40" Type="http://schemas.openxmlformats.org/officeDocument/2006/relationships/oleObject" Target="../embeddings/oleObject46.bin"/><Relationship Id="rId45" Type="http://schemas.openxmlformats.org/officeDocument/2006/relationships/oleObject" Target="../embeddings/oleObject49.bin"/><Relationship Id="rId5" Type="http://schemas.openxmlformats.org/officeDocument/2006/relationships/oleObject" Target="../embeddings/oleObject26.bin"/><Relationship Id="rId15" Type="http://schemas.openxmlformats.org/officeDocument/2006/relationships/oleObject" Target="../embeddings/oleObject31.bin"/><Relationship Id="rId23" Type="http://schemas.openxmlformats.org/officeDocument/2006/relationships/image" Target="../media/image70.wmf"/><Relationship Id="rId28" Type="http://schemas.openxmlformats.org/officeDocument/2006/relationships/oleObject" Target="../embeddings/oleObject38.bin"/><Relationship Id="rId36" Type="http://schemas.openxmlformats.org/officeDocument/2006/relationships/oleObject" Target="../embeddings/oleObject43.bin"/><Relationship Id="rId49" Type="http://schemas.openxmlformats.org/officeDocument/2006/relationships/image" Target="../media/image81.jpeg"/><Relationship Id="rId10" Type="http://schemas.openxmlformats.org/officeDocument/2006/relationships/image" Target="../media/image64.wmf"/><Relationship Id="rId19" Type="http://schemas.openxmlformats.org/officeDocument/2006/relationships/oleObject" Target="../embeddings/oleObject33.bin"/><Relationship Id="rId31" Type="http://schemas.openxmlformats.org/officeDocument/2006/relationships/oleObject" Target="../embeddings/oleObject40.bin"/><Relationship Id="rId44" Type="http://schemas.openxmlformats.org/officeDocument/2006/relationships/oleObject" Target="../embeddings/oleObject48.bin"/><Relationship Id="rId4" Type="http://schemas.openxmlformats.org/officeDocument/2006/relationships/image" Target="../media/image61.wmf"/><Relationship Id="rId9" Type="http://schemas.openxmlformats.org/officeDocument/2006/relationships/oleObject" Target="../embeddings/oleObject28.bin"/><Relationship Id="rId14" Type="http://schemas.openxmlformats.org/officeDocument/2006/relationships/image" Target="../media/image66.wmf"/><Relationship Id="rId22" Type="http://schemas.openxmlformats.org/officeDocument/2006/relationships/oleObject" Target="../embeddings/oleObject35.bin"/><Relationship Id="rId27" Type="http://schemas.openxmlformats.org/officeDocument/2006/relationships/image" Target="../media/image72.wmf"/><Relationship Id="rId30" Type="http://schemas.openxmlformats.org/officeDocument/2006/relationships/oleObject" Target="../embeddings/oleObject39.bin"/><Relationship Id="rId35" Type="http://schemas.openxmlformats.org/officeDocument/2006/relationships/image" Target="../media/image75.wmf"/><Relationship Id="rId43" Type="http://schemas.openxmlformats.org/officeDocument/2006/relationships/image" Target="../media/image78.wmf"/><Relationship Id="rId48" Type="http://schemas.openxmlformats.org/officeDocument/2006/relationships/image" Target="../media/image80.wmf"/><Relationship Id="rId8" Type="http://schemas.openxmlformats.org/officeDocument/2006/relationships/image" Target="../media/image63.wmf"/></Relationships>
</file>

<file path=ppt/slides/_rels/slide66.xml.rels><?xml version="1.0" encoding="UTF-8" standalone="yes"?>
<Relationships xmlns="http://schemas.openxmlformats.org/package/2006/relationships"><Relationship Id="rId8" Type="http://schemas.openxmlformats.org/officeDocument/2006/relationships/image" Target="../media/image83.wmf"/><Relationship Id="rId13" Type="http://schemas.openxmlformats.org/officeDocument/2006/relationships/oleObject" Target="../embeddings/oleObject55.bin"/><Relationship Id="rId18" Type="http://schemas.openxmlformats.org/officeDocument/2006/relationships/image" Target="../media/image88.emf"/><Relationship Id="rId26" Type="http://schemas.openxmlformats.org/officeDocument/2006/relationships/oleObject" Target="../embeddings/oleObject64.bin"/><Relationship Id="rId39" Type="http://schemas.openxmlformats.org/officeDocument/2006/relationships/oleObject" Target="../embeddings/oleObject71.bin"/><Relationship Id="rId3" Type="http://schemas.openxmlformats.org/officeDocument/2006/relationships/slideLayout" Target="../slideLayouts/slideLayout2.xml"/><Relationship Id="rId21" Type="http://schemas.openxmlformats.org/officeDocument/2006/relationships/oleObject" Target="../embeddings/oleObject59.bin"/><Relationship Id="rId34" Type="http://schemas.openxmlformats.org/officeDocument/2006/relationships/oleObject" Target="../embeddings/oleObject68.bin"/><Relationship Id="rId42" Type="http://schemas.openxmlformats.org/officeDocument/2006/relationships/image" Target="../media/image97.wmf"/><Relationship Id="rId7" Type="http://schemas.openxmlformats.org/officeDocument/2006/relationships/oleObject" Target="../embeddings/oleObject52.bin"/><Relationship Id="rId12" Type="http://schemas.openxmlformats.org/officeDocument/2006/relationships/image" Target="../media/image85.wmf"/><Relationship Id="rId17" Type="http://schemas.openxmlformats.org/officeDocument/2006/relationships/oleObject" Target="../embeddings/oleObject57.bin"/><Relationship Id="rId25" Type="http://schemas.openxmlformats.org/officeDocument/2006/relationships/oleObject" Target="../embeddings/oleObject63.bin"/><Relationship Id="rId33" Type="http://schemas.openxmlformats.org/officeDocument/2006/relationships/image" Target="../media/image93.wmf"/><Relationship Id="rId38" Type="http://schemas.openxmlformats.org/officeDocument/2006/relationships/image" Target="../media/image95.wmf"/><Relationship Id="rId2" Type="http://schemas.openxmlformats.org/officeDocument/2006/relationships/tags" Target="../tags/tag8.xml"/><Relationship Id="rId16" Type="http://schemas.openxmlformats.org/officeDocument/2006/relationships/image" Target="../media/image87.emf"/><Relationship Id="rId20" Type="http://schemas.openxmlformats.org/officeDocument/2006/relationships/image" Target="../media/image89.emf"/><Relationship Id="rId29" Type="http://schemas.openxmlformats.org/officeDocument/2006/relationships/image" Target="../media/image91.wmf"/><Relationship Id="rId41" Type="http://schemas.openxmlformats.org/officeDocument/2006/relationships/oleObject" Target="../embeddings/oleObject72.bin"/><Relationship Id="rId1" Type="http://schemas.openxmlformats.org/officeDocument/2006/relationships/vmlDrawing" Target="../drawings/vmlDrawing8.vml"/><Relationship Id="rId6" Type="http://schemas.openxmlformats.org/officeDocument/2006/relationships/image" Target="../media/image82.wmf"/><Relationship Id="rId11" Type="http://schemas.openxmlformats.org/officeDocument/2006/relationships/oleObject" Target="../embeddings/oleObject54.bin"/><Relationship Id="rId24" Type="http://schemas.openxmlformats.org/officeDocument/2006/relationships/oleObject" Target="../embeddings/oleObject62.bin"/><Relationship Id="rId32" Type="http://schemas.openxmlformats.org/officeDocument/2006/relationships/oleObject" Target="../embeddings/oleObject67.bin"/><Relationship Id="rId37" Type="http://schemas.openxmlformats.org/officeDocument/2006/relationships/oleObject" Target="../embeddings/oleObject70.bin"/><Relationship Id="rId40" Type="http://schemas.openxmlformats.org/officeDocument/2006/relationships/image" Target="../media/image96.wmf"/><Relationship Id="rId5" Type="http://schemas.openxmlformats.org/officeDocument/2006/relationships/oleObject" Target="../embeddings/oleObject51.bin"/><Relationship Id="rId15" Type="http://schemas.openxmlformats.org/officeDocument/2006/relationships/oleObject" Target="../embeddings/oleObject56.bin"/><Relationship Id="rId23" Type="http://schemas.openxmlformats.org/officeDocument/2006/relationships/oleObject" Target="../embeddings/oleObject61.bin"/><Relationship Id="rId28" Type="http://schemas.openxmlformats.org/officeDocument/2006/relationships/oleObject" Target="../embeddings/oleObject65.bin"/><Relationship Id="rId36" Type="http://schemas.openxmlformats.org/officeDocument/2006/relationships/oleObject" Target="../embeddings/oleObject69.bin"/><Relationship Id="rId10" Type="http://schemas.openxmlformats.org/officeDocument/2006/relationships/image" Target="../media/image84.wmf"/><Relationship Id="rId19" Type="http://schemas.openxmlformats.org/officeDocument/2006/relationships/oleObject" Target="../embeddings/oleObject58.bin"/><Relationship Id="rId31" Type="http://schemas.openxmlformats.org/officeDocument/2006/relationships/image" Target="../media/image92.wmf"/><Relationship Id="rId4" Type="http://schemas.openxmlformats.org/officeDocument/2006/relationships/image" Target="../media/image53.emf"/><Relationship Id="rId9" Type="http://schemas.openxmlformats.org/officeDocument/2006/relationships/oleObject" Target="../embeddings/oleObject53.bin"/><Relationship Id="rId14" Type="http://schemas.openxmlformats.org/officeDocument/2006/relationships/image" Target="../media/image86.wmf"/><Relationship Id="rId22" Type="http://schemas.openxmlformats.org/officeDocument/2006/relationships/oleObject" Target="../embeddings/oleObject60.bin"/><Relationship Id="rId27" Type="http://schemas.openxmlformats.org/officeDocument/2006/relationships/image" Target="../media/image90.wmf"/><Relationship Id="rId30" Type="http://schemas.openxmlformats.org/officeDocument/2006/relationships/oleObject" Target="../embeddings/oleObject66.bin"/><Relationship Id="rId35" Type="http://schemas.openxmlformats.org/officeDocument/2006/relationships/image" Target="../media/image94.wmf"/></Relationships>
</file>

<file path=ppt/slides/_rels/slide67.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9.jpeg"/><Relationship Id="rId4" Type="http://schemas.openxmlformats.org/officeDocument/2006/relationships/hyperlink" Target="http://images.google.com/imgres?imgurl=http://matt.eifelle.com/wp-content/uploads/2008/03/swissrolltest.png&amp;imgrefurl=http://matt.eifelle.com/2008/01/25/dimensionality-reduction-isomap/&amp;usg=__ZXL4SxTRjZPc2vnYjR8i2IpcqE4=&amp;h=446&amp;w=539&amp;sz=126&amp;hl=en&amp;start=13&amp;um=1&amp;tbnid=5v3w15pCchP_eM:&amp;tbnh=109&amp;tbnw=132&amp;prev=/images?q=isomap+Swiss+roll&amp;um=1&amp;hl=en&amp;rlz=1T4IBMA_enUS315US211&amp;sa=N" TargetMode="External"/></Relationships>
</file>

<file path=ppt/slides/_rels/slide69.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6.jpeg"/><Relationship Id="rId3" Type="http://schemas.openxmlformats.org/officeDocument/2006/relationships/notesSlide" Target="../notesSlides/notesSlide13.xml"/><Relationship Id="rId7" Type="http://schemas.openxmlformats.org/officeDocument/2006/relationships/image" Target="../media/image103.png"/><Relationship Id="rId12" Type="http://schemas.openxmlformats.org/officeDocument/2006/relationships/oleObject" Target="../embeddings/oleObject74.bin"/><Relationship Id="rId2" Type="http://schemas.openxmlformats.org/officeDocument/2006/relationships/slideLayout" Target="../slideLayouts/slideLayout25.xml"/><Relationship Id="rId1" Type="http://schemas.openxmlformats.org/officeDocument/2006/relationships/vmlDrawing" Target="../drawings/vmlDrawing9.vml"/><Relationship Id="rId6" Type="http://schemas.openxmlformats.org/officeDocument/2006/relationships/image" Target="../media/image102.png"/><Relationship Id="rId11" Type="http://schemas.openxmlformats.org/officeDocument/2006/relationships/image" Target="../media/image4.wmf"/><Relationship Id="rId5" Type="http://schemas.openxmlformats.org/officeDocument/2006/relationships/image" Target="../media/image101.png"/><Relationship Id="rId10" Type="http://schemas.openxmlformats.org/officeDocument/2006/relationships/oleObject" Target="../embeddings/oleObject73.bin"/><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oleObject" Target="../embeddings/oleObject75.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oleObject" Target="../embeddings/oleObject84.bin"/><Relationship Id="rId18" Type="http://schemas.openxmlformats.org/officeDocument/2006/relationships/hyperlink" Target="http://images.google.com/imgres?imgurl=http://www.craphound.com/images/il_fullxfull.17876279.jpg&amp;imgrefurl=http://ilove-boing-boing.blogspot.com/2008_03_01_archive.html&amp;usg=__qQ9cJSDj3mgl4gSWP1U-M-pydtE=&amp;h=420&amp;w=420&amp;sz=30&amp;hl=en&amp;start=4&amp;um=1&amp;tbnid=e8pI-fpA5kcuNM:&amp;tbnh=125&amp;tbnw=125&amp;prev=/images?q=mechanical+insect&amp;um=1&amp;hl=en&amp;rls=com.microsoft:*:IE-SearchBox&amp;rlz=1I7SUNA" TargetMode="External"/><Relationship Id="rId3" Type="http://schemas.openxmlformats.org/officeDocument/2006/relationships/oleObject" Target="../embeddings/oleObject76.bin"/><Relationship Id="rId7" Type="http://schemas.openxmlformats.org/officeDocument/2006/relationships/oleObject" Target="../embeddings/oleObject78.bin"/><Relationship Id="rId12" Type="http://schemas.openxmlformats.org/officeDocument/2006/relationships/oleObject" Target="../embeddings/oleObject83.bin"/><Relationship Id="rId17" Type="http://schemas.openxmlformats.org/officeDocument/2006/relationships/oleObject" Target="../embeddings/oleObject87.bin"/><Relationship Id="rId2" Type="http://schemas.openxmlformats.org/officeDocument/2006/relationships/slideLayout" Target="../slideLayouts/slideLayout1.xml"/><Relationship Id="rId16" Type="http://schemas.openxmlformats.org/officeDocument/2006/relationships/oleObject" Target="../embeddings/oleObject86.bin"/><Relationship Id="rId1" Type="http://schemas.openxmlformats.org/officeDocument/2006/relationships/vmlDrawing" Target="../drawings/vmlDrawing10.vml"/><Relationship Id="rId6" Type="http://schemas.openxmlformats.org/officeDocument/2006/relationships/image" Target="../media/image4.wmf"/><Relationship Id="rId11" Type="http://schemas.openxmlformats.org/officeDocument/2006/relationships/oleObject" Target="../embeddings/oleObject82.bin"/><Relationship Id="rId5" Type="http://schemas.openxmlformats.org/officeDocument/2006/relationships/oleObject" Target="../embeddings/oleObject77.bin"/><Relationship Id="rId15" Type="http://schemas.openxmlformats.org/officeDocument/2006/relationships/image" Target="../media/image5.wmf"/><Relationship Id="rId10" Type="http://schemas.openxmlformats.org/officeDocument/2006/relationships/oleObject" Target="../embeddings/oleObject81.bin"/><Relationship Id="rId19" Type="http://schemas.openxmlformats.org/officeDocument/2006/relationships/image" Target="../media/image107.jpeg"/><Relationship Id="rId4" Type="http://schemas.openxmlformats.org/officeDocument/2006/relationships/image" Target="../media/image3.wmf"/><Relationship Id="rId9" Type="http://schemas.openxmlformats.org/officeDocument/2006/relationships/oleObject" Target="../embeddings/oleObject80.bin"/><Relationship Id="rId14" Type="http://schemas.openxmlformats.org/officeDocument/2006/relationships/oleObject" Target="../embeddings/oleObject85.bin"/></Relationships>
</file>

<file path=ppt/slides/_rels/slide7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2.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hyperlink" Target="http://www.sciencedaily.com/images/2009/07/090714203442-large.jpg"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1" Type="http://schemas.openxmlformats.org/officeDocument/2006/relationships/slideLayout" Target="../slideLayouts/slideLayout41.xml"/><Relationship Id="rId6" Type="http://schemas.openxmlformats.org/officeDocument/2006/relationships/image" Target="../media/image113.png"/><Relationship Id="rId5" Type="http://schemas.openxmlformats.org/officeDocument/2006/relationships/image" Target="../media/image300.png"/><Relationship Id="rId4" Type="http://schemas.openxmlformats.org/officeDocument/2006/relationships/image" Target="../media/image20.png"/></Relationships>
</file>

<file path=ppt/slides/_rels/slide75.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344488"/>
            <a:ext cx="9144000" cy="1143000"/>
          </a:xfrm>
        </p:spPr>
        <p:txBody>
          <a:bodyPr/>
          <a:lstStyle/>
          <a:p>
            <a:pPr>
              <a:lnSpc>
                <a:spcPct val="90000"/>
              </a:lnSpc>
            </a:pPr>
            <a:r>
              <a:rPr lang="en-US" altLang="en-US" sz="4000" dirty="0" smtClean="0"/>
              <a:t>EE360: Lecture 18 Outline</a:t>
            </a:r>
            <a:r>
              <a:rPr lang="en-US" altLang="en-US" sz="4400" dirty="0" smtClean="0"/>
              <a:t/>
            </a:r>
            <a:br>
              <a:rPr lang="en-US" altLang="en-US" sz="4400" dirty="0" smtClean="0"/>
            </a:br>
            <a:r>
              <a:rPr lang="en-US" altLang="en-US" sz="4400" dirty="0" smtClean="0"/>
              <a:t>Course Summary</a:t>
            </a:r>
            <a:endParaRPr lang="en-US" altLang="en-US" sz="7200" dirty="0" smtClean="0"/>
          </a:p>
        </p:txBody>
      </p:sp>
      <p:sp>
        <p:nvSpPr>
          <p:cNvPr id="3075" name="Rectangle 3"/>
          <p:cNvSpPr>
            <a:spLocks noGrp="1" noChangeArrowheads="1"/>
          </p:cNvSpPr>
          <p:nvPr>
            <p:ph type="body" idx="1"/>
          </p:nvPr>
        </p:nvSpPr>
        <p:spPr>
          <a:xfrm>
            <a:off x="381000" y="1620838"/>
            <a:ext cx="8534400" cy="5105400"/>
          </a:xfrm>
        </p:spPr>
        <p:txBody>
          <a:bodyPr/>
          <a:lstStyle/>
          <a:p>
            <a:pPr>
              <a:lnSpc>
                <a:spcPct val="10000"/>
              </a:lnSpc>
            </a:pPr>
            <a:endParaRPr lang="en-US" altLang="en-US" sz="2800" dirty="0" smtClean="0">
              <a:solidFill>
                <a:srgbClr val="3333CC"/>
              </a:solidFill>
            </a:endParaRPr>
          </a:p>
          <a:p>
            <a:pPr>
              <a:lnSpc>
                <a:spcPct val="76000"/>
              </a:lnSpc>
            </a:pPr>
            <a:r>
              <a:rPr lang="en-US" altLang="en-US" sz="2800" dirty="0" smtClean="0">
                <a:solidFill>
                  <a:srgbClr val="FF0000"/>
                </a:solidFill>
              </a:rPr>
              <a:t>Announcements</a:t>
            </a:r>
          </a:p>
          <a:p>
            <a:pPr lvl="1">
              <a:lnSpc>
                <a:spcPct val="76000"/>
              </a:lnSpc>
            </a:pPr>
            <a:r>
              <a:rPr lang="en-US" altLang="en-US" sz="2400" dirty="0" smtClean="0">
                <a:solidFill>
                  <a:srgbClr val="2020DA"/>
                </a:solidFill>
              </a:rPr>
              <a:t>Poster session W 3/12: 4:30pm setup, 4:45 start, pizza@6.</a:t>
            </a:r>
          </a:p>
          <a:p>
            <a:pPr lvl="1">
              <a:lnSpc>
                <a:spcPct val="76000"/>
              </a:lnSpc>
            </a:pPr>
            <a:r>
              <a:rPr lang="en-US" altLang="en-US" sz="2400" dirty="0" err="1" smtClean="0">
                <a:solidFill>
                  <a:srgbClr val="2020DA"/>
                </a:solidFill>
              </a:rPr>
              <a:t>DiscoverEE</a:t>
            </a:r>
            <a:r>
              <a:rPr lang="en-US" altLang="en-US" sz="2400" dirty="0" smtClean="0">
                <a:solidFill>
                  <a:srgbClr val="2020DA"/>
                </a:solidFill>
              </a:rPr>
              <a:t> days poster session, March 14, 3:30-5:30</a:t>
            </a:r>
          </a:p>
          <a:p>
            <a:pPr lvl="1">
              <a:lnSpc>
                <a:spcPct val="76000"/>
              </a:lnSpc>
            </a:pPr>
            <a:r>
              <a:rPr lang="en-US" altLang="en-US" sz="2400" dirty="0" smtClean="0">
                <a:solidFill>
                  <a:srgbClr val="2020DA"/>
                </a:solidFill>
              </a:rPr>
              <a:t>Final project reports due March 17</a:t>
            </a:r>
          </a:p>
          <a:p>
            <a:pPr lvl="1">
              <a:lnSpc>
                <a:spcPct val="76000"/>
              </a:lnSpc>
            </a:pPr>
            <a:r>
              <a:rPr lang="en-US" altLang="en-US" sz="2400" dirty="0" smtClean="0">
                <a:solidFill>
                  <a:srgbClr val="2020DA"/>
                </a:solidFill>
              </a:rPr>
              <a:t>Student evaluations open, 10 bonus points for completion</a:t>
            </a:r>
          </a:p>
          <a:p>
            <a:pPr marL="1371600" lvl="3" indent="0">
              <a:lnSpc>
                <a:spcPct val="76000"/>
              </a:lnSpc>
              <a:buNone/>
            </a:pPr>
            <a:endParaRPr lang="en-US" altLang="en-US" sz="900" dirty="0" smtClean="0"/>
          </a:p>
          <a:p>
            <a:pPr lvl="3">
              <a:lnSpc>
                <a:spcPct val="50000"/>
              </a:lnSpc>
            </a:pPr>
            <a:endParaRPr lang="en-US" altLang="en-US" i="1" dirty="0" smtClean="0"/>
          </a:p>
          <a:p>
            <a:pPr>
              <a:lnSpc>
                <a:spcPct val="76000"/>
              </a:lnSpc>
            </a:pPr>
            <a:r>
              <a:rPr lang="en-US" altLang="en-US" dirty="0" smtClean="0"/>
              <a:t>Course Summary</a:t>
            </a:r>
          </a:p>
          <a:p>
            <a:pPr>
              <a:lnSpc>
                <a:spcPct val="76000"/>
              </a:lnSpc>
            </a:pPr>
            <a:endParaRPr lang="en-US" altLang="en-US" dirty="0" smtClean="0"/>
          </a:p>
          <a:p>
            <a:pPr>
              <a:lnSpc>
                <a:spcPct val="76000"/>
              </a:lnSpc>
            </a:pPr>
            <a:r>
              <a:rPr lang="en-US" altLang="en-US" dirty="0" smtClean="0"/>
              <a:t>Promising Research Directions</a:t>
            </a:r>
          </a:p>
          <a:p>
            <a:pPr lvl="1">
              <a:lnSpc>
                <a:spcPct val="76000"/>
              </a:lnSpc>
            </a:pPr>
            <a:endParaRPr lang="en-US" altLang="en-US" i="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64523" y="2862405"/>
            <a:ext cx="6555000" cy="1107996"/>
          </a:xfrm>
          <a:prstGeom prst="rect">
            <a:avLst/>
          </a:prstGeom>
          <a:noFill/>
        </p:spPr>
        <p:txBody>
          <a:bodyPr wrap="none">
            <a:spAutoFit/>
          </a:bodyPr>
          <a:lstStyle/>
          <a:p>
            <a:pPr algn="ctr" eaLnBrk="0" hangingPunct="0">
              <a:defRPr/>
            </a:pPr>
            <a:r>
              <a:rPr lang="en-US" sz="6600" b="1" dirty="0">
                <a:ln w="12700">
                  <a:solidFill>
                    <a:srgbClr val="0070C0"/>
                  </a:solidFill>
                  <a:prstDash val="solid"/>
                </a:ln>
                <a:gradFill flip="none" rotWithShape="1">
                  <a:gsLst>
                    <a:gs pos="0">
                      <a:srgbClr val="03D4A8"/>
                    </a:gs>
                    <a:gs pos="25000">
                      <a:srgbClr val="21D6E0"/>
                    </a:gs>
                    <a:gs pos="75000">
                      <a:srgbClr val="0087E6"/>
                    </a:gs>
                    <a:gs pos="100000">
                      <a:srgbClr val="005CBF"/>
                    </a:gs>
                  </a:gsLst>
                  <a:lin ang="5400000" scaled="0"/>
                  <a:tileRect/>
                </a:gradFill>
                <a:effectLst>
                  <a:outerShdw blurRad="41275" dist="20320" dir="1800000" algn="tl" rotWithShape="0">
                    <a:srgbClr val="000000">
                      <a:alpha val="40000"/>
                    </a:srgbClr>
                  </a:outerShdw>
                </a:effectLst>
                <a:cs typeface="+mn-cs"/>
              </a:rPr>
              <a:t>Course Summary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15963" y="84138"/>
            <a:ext cx="7848600" cy="876300"/>
          </a:xfrm>
        </p:spPr>
        <p:txBody>
          <a:bodyPr/>
          <a:lstStyle/>
          <a:p>
            <a:pPr>
              <a:lnSpc>
                <a:spcPct val="80000"/>
              </a:lnSpc>
            </a:pPr>
            <a:r>
              <a:rPr lang="en-US" altLang="en-US" smtClean="0"/>
              <a:t>Future Wireless Networks</a:t>
            </a:r>
          </a:p>
        </p:txBody>
      </p:sp>
      <p:sp>
        <p:nvSpPr>
          <p:cNvPr id="1054" name="Text Box 48"/>
          <p:cNvSpPr txBox="1">
            <a:spLocks noChangeArrowheads="1"/>
          </p:cNvSpPr>
          <p:nvPr/>
        </p:nvSpPr>
        <p:spPr bwMode="auto">
          <a:xfrm>
            <a:off x="228600" y="903288"/>
            <a:ext cx="8745538" cy="523875"/>
          </a:xfrm>
          <a:prstGeom prst="rect">
            <a:avLst/>
          </a:prstGeom>
          <a:noFill/>
          <a:ln w="12700">
            <a:noFill/>
            <a:miter lim="800000"/>
            <a:headEnd type="none" w="sm" len="sm"/>
            <a:tailEnd type="none" w="sm" len="sm"/>
          </a:ln>
        </p:spPr>
        <p:txBody>
          <a:bodyPr wrap="none">
            <a:spAutoFit/>
          </a:bodyPr>
          <a:lstStyle/>
          <a:p>
            <a:pPr eaLnBrk="0" hangingPunct="0">
              <a:defRPr/>
            </a:pPr>
            <a:r>
              <a:rPr lang="en-US" sz="2800" b="1" i="1" dirty="0">
                <a:solidFill>
                  <a:srgbClr val="0000CC"/>
                </a:solidFill>
                <a:latin typeface="+mj-lt"/>
                <a:cs typeface="Times New Roman" pitchFamily="18" charset="0"/>
              </a:rPr>
              <a:t>Ubiquitous Communication Among People and Devices</a:t>
            </a:r>
          </a:p>
        </p:txBody>
      </p:sp>
      <p:pic>
        <p:nvPicPr>
          <p:cNvPr id="5124" name="Picture 49" descr="C:\Program Files\Common Files\Microsoft Shared\Clipart\cagcat50\bl00393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2252663"/>
            <a:ext cx="1785938"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125" name="Object 29"/>
          <p:cNvGraphicFramePr>
            <a:graphicFrameLocks noChangeAspect="1"/>
          </p:cNvGraphicFramePr>
          <p:nvPr/>
        </p:nvGraphicFramePr>
        <p:xfrm>
          <a:off x="1387475" y="2127250"/>
          <a:ext cx="3494088" cy="2679700"/>
        </p:xfrm>
        <a:graphic>
          <a:graphicData uri="http://schemas.openxmlformats.org/presentationml/2006/ole">
            <mc:AlternateContent xmlns:mc="http://schemas.openxmlformats.org/markup-compatibility/2006">
              <mc:Choice xmlns:v="urn:schemas-microsoft-com:vml" Requires="v">
                <p:oleObj spid="_x0000_s5291" name="Clip" r:id="rId4" imgW="2827338" imgH="3497263" progId="">
                  <p:embed/>
                </p:oleObj>
              </mc:Choice>
              <mc:Fallback>
                <p:oleObj name="Clip" r:id="rId4" imgW="2827338" imgH="3497263" progId="">
                  <p:embed/>
                  <p:pic>
                    <p:nvPicPr>
                      <p:cNvPr id="0"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475" y="2127250"/>
                        <a:ext cx="3494088"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6" name="Line 33"/>
          <p:cNvSpPr>
            <a:spLocks noChangeShapeType="1"/>
          </p:cNvSpPr>
          <p:nvPr/>
        </p:nvSpPr>
        <p:spPr bwMode="auto">
          <a:xfrm flipV="1">
            <a:off x="2274888" y="2382838"/>
            <a:ext cx="0" cy="1635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127" name="AutoShape 34"/>
          <p:cNvSpPr>
            <a:spLocks noChangeArrowheads="1"/>
          </p:cNvSpPr>
          <p:nvPr/>
        </p:nvSpPr>
        <p:spPr bwMode="auto">
          <a:xfrm flipV="1">
            <a:off x="2189163" y="2357438"/>
            <a:ext cx="185737" cy="12700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28" name="Line 35"/>
          <p:cNvSpPr>
            <a:spLocks noChangeShapeType="1"/>
          </p:cNvSpPr>
          <p:nvPr/>
        </p:nvSpPr>
        <p:spPr bwMode="auto">
          <a:xfrm flipH="1">
            <a:off x="1566863" y="2433638"/>
            <a:ext cx="546100" cy="1995487"/>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9" name="Line 3"/>
          <p:cNvSpPr>
            <a:spLocks noChangeShapeType="1"/>
          </p:cNvSpPr>
          <p:nvPr/>
        </p:nvSpPr>
        <p:spPr bwMode="auto">
          <a:xfrm flipV="1">
            <a:off x="339725" y="5948363"/>
            <a:ext cx="5497513" cy="0"/>
          </a:xfrm>
          <a:prstGeom prst="line">
            <a:avLst/>
          </a:prstGeom>
          <a:noFill/>
          <a:ln w="28575">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130" name="Group 11"/>
          <p:cNvGrpSpPr>
            <a:grpSpLocks/>
          </p:cNvGrpSpPr>
          <p:nvPr/>
        </p:nvGrpSpPr>
        <p:grpSpPr bwMode="auto">
          <a:xfrm>
            <a:off x="769938" y="6099175"/>
            <a:ext cx="2309812" cy="420688"/>
            <a:chOff x="1966" y="2585"/>
            <a:chExt cx="1373" cy="308"/>
          </a:xfrm>
        </p:grpSpPr>
        <p:graphicFrame>
          <p:nvGraphicFramePr>
            <p:cNvPr id="5243" name="Object 12"/>
            <p:cNvGraphicFramePr>
              <a:graphicFrameLocks noChangeAspect="1"/>
            </p:cNvGraphicFramePr>
            <p:nvPr/>
          </p:nvGraphicFramePr>
          <p:xfrm>
            <a:off x="1966" y="2734"/>
            <a:ext cx="648" cy="159"/>
          </p:xfrm>
          <a:graphic>
            <a:graphicData uri="http://schemas.openxmlformats.org/presentationml/2006/ole">
              <mc:AlternateContent xmlns:mc="http://schemas.openxmlformats.org/markup-compatibility/2006">
                <mc:Choice xmlns:v="urn:schemas-microsoft-com:vml" Requires="v">
                  <p:oleObj spid="_x0000_s5292" name="Clip" r:id="rId6" imgW="6545263" imgH="1706563" progId="">
                    <p:embed/>
                  </p:oleObj>
                </mc:Choice>
                <mc:Fallback>
                  <p:oleObj name="Clip" r:id="rId6" imgW="6545263" imgH="1706563" progId="">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6" y="2734"/>
                          <a:ext cx="64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44" name="Object 13"/>
            <p:cNvGraphicFramePr>
              <a:graphicFrameLocks noChangeAspect="1"/>
            </p:cNvGraphicFramePr>
            <p:nvPr/>
          </p:nvGraphicFramePr>
          <p:xfrm>
            <a:off x="2690" y="2734"/>
            <a:ext cx="649" cy="159"/>
          </p:xfrm>
          <a:graphic>
            <a:graphicData uri="http://schemas.openxmlformats.org/presentationml/2006/ole">
              <mc:AlternateContent xmlns:mc="http://schemas.openxmlformats.org/markup-compatibility/2006">
                <mc:Choice xmlns:v="urn:schemas-microsoft-com:vml" Requires="v">
                  <p:oleObj spid="_x0000_s5293" name="Clip" r:id="rId8" imgW="6545263" imgH="1706563" progId="">
                    <p:embed/>
                  </p:oleObj>
                </mc:Choice>
                <mc:Fallback>
                  <p:oleObj name="Clip" r:id="rId8" imgW="6545263" imgH="1706563" progId="">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0" y="2734"/>
                          <a:ext cx="649"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45" name="Line 14"/>
            <p:cNvSpPr>
              <a:spLocks noChangeShapeType="1"/>
            </p:cNvSpPr>
            <p:nvPr/>
          </p:nvSpPr>
          <p:spPr bwMode="auto">
            <a:xfrm flipV="1">
              <a:off x="2220" y="260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46" name="AutoShape 15"/>
            <p:cNvSpPr>
              <a:spLocks noChangeArrowheads="1"/>
            </p:cNvSpPr>
            <p:nvPr/>
          </p:nvSpPr>
          <p:spPr bwMode="auto">
            <a:xfrm flipV="1">
              <a:off x="2171" y="2585"/>
              <a:ext cx="106" cy="9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47" name="Line 16"/>
            <p:cNvSpPr>
              <a:spLocks noChangeShapeType="1"/>
            </p:cNvSpPr>
            <p:nvPr/>
          </p:nvSpPr>
          <p:spPr bwMode="auto">
            <a:xfrm flipV="1">
              <a:off x="2945" y="260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48" name="AutoShape 17"/>
            <p:cNvSpPr>
              <a:spLocks noChangeArrowheads="1"/>
            </p:cNvSpPr>
            <p:nvPr/>
          </p:nvSpPr>
          <p:spPr bwMode="auto">
            <a:xfrm flipV="1">
              <a:off x="2896" y="2585"/>
              <a:ext cx="105" cy="9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5131" name="Line 18"/>
          <p:cNvSpPr>
            <a:spLocks noChangeShapeType="1"/>
          </p:cNvSpPr>
          <p:nvPr/>
        </p:nvSpPr>
        <p:spPr bwMode="auto">
          <a:xfrm flipV="1">
            <a:off x="371475" y="6640513"/>
            <a:ext cx="5499100" cy="0"/>
          </a:xfrm>
          <a:prstGeom prst="line">
            <a:avLst/>
          </a:prstGeom>
          <a:noFill/>
          <a:ln w="28575">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132" name="Group 19"/>
          <p:cNvGrpSpPr>
            <a:grpSpLocks/>
          </p:cNvGrpSpPr>
          <p:nvPr/>
        </p:nvGrpSpPr>
        <p:grpSpPr bwMode="auto">
          <a:xfrm>
            <a:off x="3295650" y="5172075"/>
            <a:ext cx="184150" cy="746125"/>
            <a:chOff x="3267" y="2423"/>
            <a:chExt cx="111" cy="544"/>
          </a:xfrm>
        </p:grpSpPr>
        <p:sp>
          <p:nvSpPr>
            <p:cNvPr id="5239" name="Rectangle 20"/>
            <p:cNvSpPr>
              <a:spLocks noChangeArrowheads="1"/>
            </p:cNvSpPr>
            <p:nvPr/>
          </p:nvSpPr>
          <p:spPr bwMode="auto">
            <a:xfrm>
              <a:off x="3267" y="2567"/>
              <a:ext cx="111" cy="400"/>
            </a:xfrm>
            <a:prstGeom prst="rect">
              <a:avLst/>
            </a:prstGeom>
            <a:solidFill>
              <a:srgbClr val="000000"/>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5240" name="Group 21"/>
            <p:cNvGrpSpPr>
              <a:grpSpLocks/>
            </p:cNvGrpSpPr>
            <p:nvPr/>
          </p:nvGrpSpPr>
          <p:grpSpPr bwMode="auto">
            <a:xfrm>
              <a:off x="3272" y="2423"/>
              <a:ext cx="106" cy="152"/>
              <a:chOff x="3284" y="2417"/>
              <a:chExt cx="106" cy="152"/>
            </a:xfrm>
          </p:grpSpPr>
          <p:sp>
            <p:nvSpPr>
              <p:cNvPr id="5241" name="Line 22"/>
              <p:cNvSpPr>
                <a:spLocks noChangeShapeType="1"/>
              </p:cNvSpPr>
              <p:nvPr/>
            </p:nvSpPr>
            <p:spPr bwMode="auto">
              <a:xfrm flipV="1">
                <a:off x="3339" y="245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42" name="AutoShape 23"/>
              <p:cNvSpPr>
                <a:spLocks noChangeArrowheads="1"/>
              </p:cNvSpPr>
              <p:nvPr/>
            </p:nvSpPr>
            <p:spPr bwMode="auto">
              <a:xfrm flipV="1">
                <a:off x="3284" y="2417"/>
                <a:ext cx="106" cy="9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grpSp>
        <p:nvGrpSpPr>
          <p:cNvPr id="5133" name="Group 24"/>
          <p:cNvGrpSpPr>
            <a:grpSpLocks/>
          </p:cNvGrpSpPr>
          <p:nvPr/>
        </p:nvGrpSpPr>
        <p:grpSpPr bwMode="auto">
          <a:xfrm>
            <a:off x="4889500" y="5172075"/>
            <a:ext cx="187325" cy="746125"/>
            <a:chOff x="3267" y="2423"/>
            <a:chExt cx="111" cy="544"/>
          </a:xfrm>
        </p:grpSpPr>
        <p:sp>
          <p:nvSpPr>
            <p:cNvPr id="5235" name="Rectangle 25"/>
            <p:cNvSpPr>
              <a:spLocks noChangeArrowheads="1"/>
            </p:cNvSpPr>
            <p:nvPr/>
          </p:nvSpPr>
          <p:spPr bwMode="auto">
            <a:xfrm>
              <a:off x="3267" y="2567"/>
              <a:ext cx="111" cy="400"/>
            </a:xfrm>
            <a:prstGeom prst="rect">
              <a:avLst/>
            </a:prstGeom>
            <a:solidFill>
              <a:srgbClr val="000000"/>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5236" name="Group 29"/>
            <p:cNvGrpSpPr>
              <a:grpSpLocks/>
            </p:cNvGrpSpPr>
            <p:nvPr/>
          </p:nvGrpSpPr>
          <p:grpSpPr bwMode="auto">
            <a:xfrm>
              <a:off x="3272" y="2423"/>
              <a:ext cx="106" cy="152"/>
              <a:chOff x="3284" y="2417"/>
              <a:chExt cx="106" cy="152"/>
            </a:xfrm>
          </p:grpSpPr>
          <p:sp>
            <p:nvSpPr>
              <p:cNvPr id="5237" name="Line 27"/>
              <p:cNvSpPr>
                <a:spLocks noChangeShapeType="1"/>
              </p:cNvSpPr>
              <p:nvPr/>
            </p:nvSpPr>
            <p:spPr bwMode="auto">
              <a:xfrm flipV="1">
                <a:off x="3339" y="245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38" name="AutoShape 28"/>
              <p:cNvSpPr>
                <a:spLocks noChangeArrowheads="1"/>
              </p:cNvSpPr>
              <p:nvPr/>
            </p:nvSpPr>
            <p:spPr bwMode="auto">
              <a:xfrm flipV="1">
                <a:off x="3284" y="2417"/>
                <a:ext cx="106" cy="9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sp>
        <p:nvSpPr>
          <p:cNvPr id="5134" name="Line 31"/>
          <p:cNvSpPr>
            <a:spLocks noChangeShapeType="1"/>
          </p:cNvSpPr>
          <p:nvPr/>
        </p:nvSpPr>
        <p:spPr bwMode="auto">
          <a:xfrm flipV="1">
            <a:off x="1209675" y="5262563"/>
            <a:ext cx="2024063" cy="814387"/>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5" name="Line 36"/>
          <p:cNvSpPr>
            <a:spLocks noChangeShapeType="1"/>
          </p:cNvSpPr>
          <p:nvPr/>
        </p:nvSpPr>
        <p:spPr bwMode="auto">
          <a:xfrm flipH="1">
            <a:off x="2433638" y="5335588"/>
            <a:ext cx="800100" cy="741362"/>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6" name="Line 37"/>
          <p:cNvSpPr>
            <a:spLocks noChangeShapeType="1"/>
          </p:cNvSpPr>
          <p:nvPr/>
        </p:nvSpPr>
        <p:spPr bwMode="auto">
          <a:xfrm flipH="1">
            <a:off x="4051300" y="5262563"/>
            <a:ext cx="806450" cy="828675"/>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7" name="Line 38"/>
          <p:cNvSpPr>
            <a:spLocks noChangeShapeType="1"/>
          </p:cNvSpPr>
          <p:nvPr/>
        </p:nvSpPr>
        <p:spPr bwMode="auto">
          <a:xfrm>
            <a:off x="5076825" y="5335588"/>
            <a:ext cx="212725" cy="741362"/>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8" name="Line 40"/>
          <p:cNvSpPr>
            <a:spLocks noChangeShapeType="1"/>
          </p:cNvSpPr>
          <p:nvPr/>
        </p:nvSpPr>
        <p:spPr bwMode="auto">
          <a:xfrm>
            <a:off x="3525838" y="5187950"/>
            <a:ext cx="1300162" cy="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9" name="Line 43"/>
          <p:cNvSpPr>
            <a:spLocks noChangeShapeType="1"/>
          </p:cNvSpPr>
          <p:nvPr/>
        </p:nvSpPr>
        <p:spPr bwMode="auto">
          <a:xfrm>
            <a:off x="4168775" y="6154738"/>
            <a:ext cx="949325" cy="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40" name="Rectangle 46"/>
          <p:cNvSpPr>
            <a:spLocks noChangeArrowheads="1"/>
          </p:cNvSpPr>
          <p:nvPr/>
        </p:nvSpPr>
        <p:spPr bwMode="auto">
          <a:xfrm>
            <a:off x="3025775" y="4454525"/>
            <a:ext cx="157163" cy="20002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41" name="Line 47"/>
          <p:cNvSpPr>
            <a:spLocks noChangeShapeType="1"/>
          </p:cNvSpPr>
          <p:nvPr/>
        </p:nvSpPr>
        <p:spPr bwMode="auto">
          <a:xfrm>
            <a:off x="3111500" y="4359275"/>
            <a:ext cx="0" cy="123825"/>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42" name="Line 51"/>
          <p:cNvSpPr>
            <a:spLocks noChangeShapeType="1"/>
          </p:cNvSpPr>
          <p:nvPr/>
        </p:nvSpPr>
        <p:spPr bwMode="auto">
          <a:xfrm>
            <a:off x="2284413" y="2414588"/>
            <a:ext cx="239712" cy="2068512"/>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43" name="Line 53"/>
          <p:cNvSpPr>
            <a:spLocks noChangeShapeType="1"/>
          </p:cNvSpPr>
          <p:nvPr/>
        </p:nvSpPr>
        <p:spPr bwMode="auto">
          <a:xfrm>
            <a:off x="2322513" y="2438400"/>
            <a:ext cx="714375" cy="190500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44" name="Line 54"/>
          <p:cNvSpPr>
            <a:spLocks noChangeShapeType="1"/>
          </p:cNvSpPr>
          <p:nvPr/>
        </p:nvSpPr>
        <p:spPr bwMode="auto">
          <a:xfrm>
            <a:off x="2566988" y="4430713"/>
            <a:ext cx="485775" cy="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145" name="Group 194"/>
          <p:cNvGrpSpPr>
            <a:grpSpLocks/>
          </p:cNvGrpSpPr>
          <p:nvPr/>
        </p:nvGrpSpPr>
        <p:grpSpPr bwMode="auto">
          <a:xfrm>
            <a:off x="415925" y="4487863"/>
            <a:ext cx="2239963" cy="1039812"/>
            <a:chOff x="415199" y="4488305"/>
            <a:chExt cx="2239963" cy="1039812"/>
          </a:xfrm>
        </p:grpSpPr>
        <p:grpSp>
          <p:nvGrpSpPr>
            <p:cNvPr id="5209" name="Group 51"/>
            <p:cNvGrpSpPr>
              <a:grpSpLocks/>
            </p:cNvGrpSpPr>
            <p:nvPr/>
          </p:nvGrpSpPr>
          <p:grpSpPr bwMode="auto">
            <a:xfrm>
              <a:off x="2497999" y="4508942"/>
              <a:ext cx="157163" cy="295275"/>
              <a:chOff x="4431" y="3005"/>
              <a:chExt cx="99" cy="186"/>
            </a:xfrm>
          </p:grpSpPr>
          <p:sp>
            <p:nvSpPr>
              <p:cNvPr id="5233" name="Rectangle 49"/>
              <p:cNvSpPr>
                <a:spLocks noChangeArrowheads="1"/>
              </p:cNvSpPr>
              <p:nvPr/>
            </p:nvSpPr>
            <p:spPr bwMode="auto">
              <a:xfrm>
                <a:off x="4431" y="3065"/>
                <a:ext cx="99" cy="126"/>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34" name="Line 50"/>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210" name="Line 52"/>
            <p:cNvSpPr>
              <a:spLocks noChangeShapeType="1"/>
            </p:cNvSpPr>
            <p:nvPr/>
          </p:nvSpPr>
          <p:spPr bwMode="auto">
            <a:xfrm flipV="1">
              <a:off x="1566137" y="4513705"/>
              <a:ext cx="957262" cy="4445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11" name="Rectangle 55"/>
            <p:cNvSpPr>
              <a:spLocks noChangeArrowheads="1"/>
            </p:cNvSpPr>
            <p:nvPr/>
          </p:nvSpPr>
          <p:spPr bwMode="auto">
            <a:xfrm>
              <a:off x="1481999" y="4574030"/>
              <a:ext cx="157163" cy="20002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12" name="Line 56"/>
            <p:cNvSpPr>
              <a:spLocks noChangeShapeType="1"/>
            </p:cNvSpPr>
            <p:nvPr/>
          </p:nvSpPr>
          <p:spPr bwMode="auto">
            <a:xfrm>
              <a:off x="1548674" y="4488305"/>
              <a:ext cx="4763" cy="128587"/>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213" name="Rectangle 57"/>
            <p:cNvSpPr>
              <a:spLocks noChangeArrowheads="1"/>
            </p:cNvSpPr>
            <p:nvPr/>
          </p:nvSpPr>
          <p:spPr bwMode="auto">
            <a:xfrm>
              <a:off x="1275624" y="5042342"/>
              <a:ext cx="157163" cy="20002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14" name="Line 58"/>
            <p:cNvSpPr>
              <a:spLocks noChangeShapeType="1"/>
            </p:cNvSpPr>
            <p:nvPr/>
          </p:nvSpPr>
          <p:spPr bwMode="auto">
            <a:xfrm>
              <a:off x="1356587" y="4942330"/>
              <a:ext cx="4762" cy="128587"/>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5215" name="Group 59"/>
            <p:cNvGrpSpPr>
              <a:grpSpLocks/>
            </p:cNvGrpSpPr>
            <p:nvPr/>
          </p:nvGrpSpPr>
          <p:grpSpPr bwMode="auto">
            <a:xfrm>
              <a:off x="415199" y="4666105"/>
              <a:ext cx="157163" cy="295275"/>
              <a:chOff x="4431" y="3005"/>
              <a:chExt cx="99" cy="186"/>
            </a:xfrm>
          </p:grpSpPr>
          <p:sp>
            <p:nvSpPr>
              <p:cNvPr id="5231" name="Rectangle 60"/>
              <p:cNvSpPr>
                <a:spLocks noChangeArrowheads="1"/>
              </p:cNvSpPr>
              <p:nvPr/>
            </p:nvSpPr>
            <p:spPr bwMode="auto">
              <a:xfrm>
                <a:off x="4431" y="3065"/>
                <a:ext cx="99" cy="126"/>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32" name="Line 61"/>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216" name="Rectangle 62"/>
            <p:cNvSpPr>
              <a:spLocks noChangeArrowheads="1"/>
            </p:cNvSpPr>
            <p:nvPr/>
          </p:nvSpPr>
          <p:spPr bwMode="auto">
            <a:xfrm>
              <a:off x="899387" y="4710555"/>
              <a:ext cx="157162" cy="20002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17" name="Line 63"/>
            <p:cNvSpPr>
              <a:spLocks noChangeShapeType="1"/>
            </p:cNvSpPr>
            <p:nvPr/>
          </p:nvSpPr>
          <p:spPr bwMode="auto">
            <a:xfrm>
              <a:off x="966062" y="4624830"/>
              <a:ext cx="4762" cy="128587"/>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218" name="Rectangle 64"/>
            <p:cNvSpPr>
              <a:spLocks noChangeArrowheads="1"/>
            </p:cNvSpPr>
            <p:nvPr/>
          </p:nvSpPr>
          <p:spPr bwMode="auto">
            <a:xfrm>
              <a:off x="1651862" y="5328092"/>
              <a:ext cx="157162" cy="20002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19" name="Line 65"/>
            <p:cNvSpPr>
              <a:spLocks noChangeShapeType="1"/>
            </p:cNvSpPr>
            <p:nvPr/>
          </p:nvSpPr>
          <p:spPr bwMode="auto">
            <a:xfrm>
              <a:off x="1732824" y="5228080"/>
              <a:ext cx="4763" cy="128587"/>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220" name="Rectangle 66"/>
            <p:cNvSpPr>
              <a:spLocks noChangeArrowheads="1"/>
            </p:cNvSpPr>
            <p:nvPr/>
          </p:nvSpPr>
          <p:spPr bwMode="auto">
            <a:xfrm>
              <a:off x="746987" y="5302692"/>
              <a:ext cx="157162" cy="20002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21" name="Line 67"/>
            <p:cNvSpPr>
              <a:spLocks noChangeShapeType="1"/>
            </p:cNvSpPr>
            <p:nvPr/>
          </p:nvSpPr>
          <p:spPr bwMode="auto">
            <a:xfrm>
              <a:off x="832712" y="5207442"/>
              <a:ext cx="0" cy="123825"/>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222" name="Line 68"/>
            <p:cNvSpPr>
              <a:spLocks noChangeShapeType="1"/>
            </p:cNvSpPr>
            <p:nvPr/>
          </p:nvSpPr>
          <p:spPr bwMode="auto">
            <a:xfrm>
              <a:off x="561249" y="4677217"/>
              <a:ext cx="330200" cy="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3" name="Line 69"/>
            <p:cNvSpPr>
              <a:spLocks noChangeShapeType="1"/>
            </p:cNvSpPr>
            <p:nvPr/>
          </p:nvSpPr>
          <p:spPr bwMode="auto">
            <a:xfrm flipV="1">
              <a:off x="1010512" y="4527992"/>
              <a:ext cx="450850" cy="119063"/>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4" name="Line 70"/>
            <p:cNvSpPr>
              <a:spLocks noChangeShapeType="1"/>
            </p:cNvSpPr>
            <p:nvPr/>
          </p:nvSpPr>
          <p:spPr bwMode="auto">
            <a:xfrm>
              <a:off x="1520099" y="4602605"/>
              <a:ext cx="180975" cy="58420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5" name="Line 71"/>
            <p:cNvSpPr>
              <a:spLocks noChangeShapeType="1"/>
            </p:cNvSpPr>
            <p:nvPr/>
          </p:nvSpPr>
          <p:spPr bwMode="auto">
            <a:xfrm>
              <a:off x="546962" y="4737542"/>
              <a:ext cx="223837" cy="449263"/>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6" name="Line 72"/>
            <p:cNvSpPr>
              <a:spLocks noChangeShapeType="1"/>
            </p:cNvSpPr>
            <p:nvPr/>
          </p:nvSpPr>
          <p:spPr bwMode="auto">
            <a:xfrm flipV="1">
              <a:off x="770799" y="4616892"/>
              <a:ext cx="165100" cy="525463"/>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7" name="Line 73"/>
            <p:cNvSpPr>
              <a:spLocks noChangeShapeType="1"/>
            </p:cNvSpPr>
            <p:nvPr/>
          </p:nvSpPr>
          <p:spPr bwMode="auto">
            <a:xfrm>
              <a:off x="966062" y="4647055"/>
              <a:ext cx="330200" cy="33020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8" name="Line 74"/>
            <p:cNvSpPr>
              <a:spLocks noChangeShapeType="1"/>
            </p:cNvSpPr>
            <p:nvPr/>
          </p:nvSpPr>
          <p:spPr bwMode="auto">
            <a:xfrm flipV="1">
              <a:off x="831124" y="4991542"/>
              <a:ext cx="388938" cy="16510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9" name="Line 75"/>
            <p:cNvSpPr>
              <a:spLocks noChangeShapeType="1"/>
            </p:cNvSpPr>
            <p:nvPr/>
          </p:nvSpPr>
          <p:spPr bwMode="auto">
            <a:xfrm>
              <a:off x="1385162" y="4977255"/>
              <a:ext cx="285750" cy="255587"/>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30" name="Line 76"/>
            <p:cNvSpPr>
              <a:spLocks noChangeShapeType="1"/>
            </p:cNvSpPr>
            <p:nvPr/>
          </p:nvSpPr>
          <p:spPr bwMode="auto">
            <a:xfrm flipV="1">
              <a:off x="1739174" y="4604192"/>
              <a:ext cx="760413" cy="538163"/>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5146" name="Rectangle 78"/>
          <p:cNvSpPr>
            <a:spLocks noChangeArrowheads="1"/>
          </p:cNvSpPr>
          <p:nvPr/>
        </p:nvSpPr>
        <p:spPr bwMode="auto">
          <a:xfrm>
            <a:off x="3106738" y="3106738"/>
            <a:ext cx="157162" cy="200025"/>
          </a:xfrm>
          <a:prstGeom prst="rect">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47" name="Line 79"/>
          <p:cNvSpPr>
            <a:spLocks noChangeShapeType="1"/>
          </p:cNvSpPr>
          <p:nvPr/>
        </p:nvSpPr>
        <p:spPr bwMode="auto">
          <a:xfrm>
            <a:off x="3192463" y="3011488"/>
            <a:ext cx="0" cy="123825"/>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48" name="Rectangle 81"/>
          <p:cNvSpPr>
            <a:spLocks noChangeArrowheads="1"/>
          </p:cNvSpPr>
          <p:nvPr/>
        </p:nvSpPr>
        <p:spPr bwMode="auto">
          <a:xfrm>
            <a:off x="3873500" y="2058988"/>
            <a:ext cx="157163" cy="200025"/>
          </a:xfrm>
          <a:prstGeom prst="rect">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49" name="Line 82"/>
          <p:cNvSpPr>
            <a:spLocks noChangeShapeType="1"/>
          </p:cNvSpPr>
          <p:nvPr/>
        </p:nvSpPr>
        <p:spPr bwMode="auto">
          <a:xfrm>
            <a:off x="3959225" y="1963738"/>
            <a:ext cx="0" cy="123825"/>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50" name="Rectangle 84"/>
          <p:cNvSpPr>
            <a:spLocks noChangeArrowheads="1"/>
          </p:cNvSpPr>
          <p:nvPr/>
        </p:nvSpPr>
        <p:spPr bwMode="auto">
          <a:xfrm>
            <a:off x="2840038" y="2197100"/>
            <a:ext cx="157162" cy="200025"/>
          </a:xfrm>
          <a:prstGeom prst="rect">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51" name="Line 85"/>
          <p:cNvSpPr>
            <a:spLocks noChangeShapeType="1"/>
          </p:cNvSpPr>
          <p:nvPr/>
        </p:nvSpPr>
        <p:spPr bwMode="auto">
          <a:xfrm>
            <a:off x="2925763" y="2101850"/>
            <a:ext cx="0" cy="123825"/>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52" name="Line 86"/>
          <p:cNvSpPr>
            <a:spLocks noChangeShapeType="1"/>
          </p:cNvSpPr>
          <p:nvPr/>
        </p:nvSpPr>
        <p:spPr bwMode="auto">
          <a:xfrm flipV="1">
            <a:off x="2400300" y="2178050"/>
            <a:ext cx="471488" cy="17145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3" name="Line 87"/>
          <p:cNvSpPr>
            <a:spLocks noChangeShapeType="1"/>
          </p:cNvSpPr>
          <p:nvPr/>
        </p:nvSpPr>
        <p:spPr bwMode="auto">
          <a:xfrm flipV="1">
            <a:off x="2957513" y="2049463"/>
            <a:ext cx="914400" cy="71437"/>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4" name="Line 88"/>
          <p:cNvSpPr>
            <a:spLocks noChangeShapeType="1"/>
          </p:cNvSpPr>
          <p:nvPr/>
        </p:nvSpPr>
        <p:spPr bwMode="auto">
          <a:xfrm>
            <a:off x="2957513" y="2163763"/>
            <a:ext cx="225425" cy="847725"/>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5" name="Line 89"/>
          <p:cNvSpPr>
            <a:spLocks noChangeShapeType="1"/>
          </p:cNvSpPr>
          <p:nvPr/>
        </p:nvSpPr>
        <p:spPr bwMode="auto">
          <a:xfrm flipV="1">
            <a:off x="3214688" y="2049463"/>
            <a:ext cx="671512" cy="828675"/>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5156" name="Picture 3" descr="Image-006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766777">
            <a:off x="5021263" y="1982788"/>
            <a:ext cx="394335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57" name="AutoShape 14"/>
          <p:cNvSpPr>
            <a:spLocks/>
          </p:cNvSpPr>
          <p:nvPr/>
        </p:nvSpPr>
        <p:spPr bwMode="auto">
          <a:xfrm rot="-425145">
            <a:off x="4513263" y="1931988"/>
            <a:ext cx="1806575" cy="458787"/>
          </a:xfrm>
          <a:prstGeom prst="curvedDownArrow">
            <a:avLst>
              <a:gd name="adj1" fmla="val 79629"/>
              <a:gd name="adj2" fmla="val 159259"/>
              <a:gd name="adj3" fmla="val 33333"/>
            </a:avLst>
          </a:prstGeom>
          <a:solidFill>
            <a:srgbClr val="FF3300"/>
          </a:solidFill>
          <a:ln w="9525">
            <a:solidFill>
              <a:schemeClr val="tx1"/>
            </a:solidFill>
            <a:miter lim="800000"/>
            <a:headEnd/>
            <a:tailEnd/>
          </a:ln>
        </p:spPr>
        <p:txBody>
          <a:bodyPr lIns="90488" tIns="44450" rIns="90488" bIns="44450"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58" name="AutoShape 14"/>
          <p:cNvSpPr>
            <a:spLocks/>
          </p:cNvSpPr>
          <p:nvPr/>
        </p:nvSpPr>
        <p:spPr bwMode="auto">
          <a:xfrm rot="-10211178">
            <a:off x="4837113" y="3729038"/>
            <a:ext cx="1541462" cy="458787"/>
          </a:xfrm>
          <a:prstGeom prst="curvedDownArrow">
            <a:avLst>
              <a:gd name="adj1" fmla="val 79672"/>
              <a:gd name="adj2" fmla="val 159376"/>
              <a:gd name="adj3" fmla="val 33333"/>
            </a:avLst>
          </a:prstGeom>
          <a:solidFill>
            <a:srgbClr val="FF3300"/>
          </a:solidFill>
          <a:ln w="9525">
            <a:solidFill>
              <a:schemeClr val="tx1"/>
            </a:solidFill>
            <a:miter lim="800000"/>
            <a:headEnd/>
            <a:tailEnd/>
          </a:ln>
        </p:spPr>
        <p:txBody>
          <a:bodyPr lIns="90488" tIns="44450" rIns="90488" bIns="44450"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pic>
        <p:nvPicPr>
          <p:cNvPr id="5159" name="Picture 11" descr="http://www.fotosearch.com/bthumb/IMZ/IMZ405/sps0635.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78338" y="4449763"/>
            <a:ext cx="58420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60" name="Rectangle 51"/>
          <p:cNvSpPr>
            <a:spLocks noChangeArrowheads="1"/>
          </p:cNvSpPr>
          <p:nvPr/>
        </p:nvSpPr>
        <p:spPr bwMode="auto">
          <a:xfrm>
            <a:off x="1096963" y="3267075"/>
            <a:ext cx="76200"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61" name="Line 52"/>
          <p:cNvSpPr>
            <a:spLocks noChangeShapeType="1"/>
          </p:cNvSpPr>
          <p:nvPr/>
        </p:nvSpPr>
        <p:spPr bwMode="auto">
          <a:xfrm>
            <a:off x="1136650" y="3219450"/>
            <a:ext cx="1588" cy="61913"/>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62" name="Rectangle 53"/>
          <p:cNvSpPr>
            <a:spLocks noChangeArrowheads="1"/>
          </p:cNvSpPr>
          <p:nvPr/>
        </p:nvSpPr>
        <p:spPr bwMode="auto">
          <a:xfrm>
            <a:off x="674688" y="3592513"/>
            <a:ext cx="76200"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63" name="Line 54"/>
          <p:cNvSpPr>
            <a:spLocks noChangeShapeType="1"/>
          </p:cNvSpPr>
          <p:nvPr/>
        </p:nvSpPr>
        <p:spPr bwMode="auto">
          <a:xfrm>
            <a:off x="714375" y="3544888"/>
            <a:ext cx="1588" cy="60325"/>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64" name="Rectangle 55"/>
          <p:cNvSpPr>
            <a:spLocks noChangeArrowheads="1"/>
          </p:cNvSpPr>
          <p:nvPr/>
        </p:nvSpPr>
        <p:spPr bwMode="auto">
          <a:xfrm>
            <a:off x="1038225" y="3568700"/>
            <a:ext cx="74613"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65" name="Line 56"/>
          <p:cNvSpPr>
            <a:spLocks noChangeShapeType="1"/>
          </p:cNvSpPr>
          <p:nvPr/>
        </p:nvSpPr>
        <p:spPr bwMode="auto">
          <a:xfrm>
            <a:off x="1079500" y="3524250"/>
            <a:ext cx="0" cy="58738"/>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66" name="Rectangle 57"/>
          <p:cNvSpPr>
            <a:spLocks noChangeArrowheads="1"/>
          </p:cNvSpPr>
          <p:nvPr/>
        </p:nvSpPr>
        <p:spPr bwMode="auto">
          <a:xfrm>
            <a:off x="565150" y="3292475"/>
            <a:ext cx="74613"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67" name="Line 58"/>
          <p:cNvSpPr>
            <a:spLocks noChangeShapeType="1"/>
          </p:cNvSpPr>
          <p:nvPr/>
        </p:nvSpPr>
        <p:spPr bwMode="auto">
          <a:xfrm>
            <a:off x="603250" y="3244850"/>
            <a:ext cx="3175" cy="61913"/>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68" name="Rectangle 59"/>
          <p:cNvSpPr>
            <a:spLocks noChangeArrowheads="1"/>
          </p:cNvSpPr>
          <p:nvPr/>
        </p:nvSpPr>
        <p:spPr bwMode="auto">
          <a:xfrm>
            <a:off x="858838" y="3175000"/>
            <a:ext cx="74612"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69" name="Line 60"/>
          <p:cNvSpPr>
            <a:spLocks noChangeShapeType="1"/>
          </p:cNvSpPr>
          <p:nvPr/>
        </p:nvSpPr>
        <p:spPr bwMode="auto">
          <a:xfrm>
            <a:off x="896938" y="3127375"/>
            <a:ext cx="3175" cy="60325"/>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70" name="Rectangle 61"/>
          <p:cNvSpPr>
            <a:spLocks noChangeArrowheads="1"/>
          </p:cNvSpPr>
          <p:nvPr/>
        </p:nvSpPr>
        <p:spPr bwMode="auto">
          <a:xfrm>
            <a:off x="858838" y="3725863"/>
            <a:ext cx="74612"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71" name="Line 62"/>
          <p:cNvSpPr>
            <a:spLocks noChangeShapeType="1"/>
          </p:cNvSpPr>
          <p:nvPr/>
        </p:nvSpPr>
        <p:spPr bwMode="auto">
          <a:xfrm>
            <a:off x="896938" y="3678238"/>
            <a:ext cx="3175" cy="60325"/>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72" name="Line 63"/>
          <p:cNvSpPr>
            <a:spLocks noChangeShapeType="1"/>
          </p:cNvSpPr>
          <p:nvPr/>
        </p:nvSpPr>
        <p:spPr bwMode="auto">
          <a:xfrm flipV="1">
            <a:off x="642938" y="3171825"/>
            <a:ext cx="206375" cy="88900"/>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3" name="Line 64"/>
          <p:cNvSpPr>
            <a:spLocks noChangeShapeType="1"/>
          </p:cNvSpPr>
          <p:nvPr/>
        </p:nvSpPr>
        <p:spPr bwMode="auto">
          <a:xfrm flipH="1">
            <a:off x="922338" y="3557588"/>
            <a:ext cx="123825" cy="149225"/>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4" name="Line 65"/>
          <p:cNvSpPr>
            <a:spLocks noChangeShapeType="1"/>
          </p:cNvSpPr>
          <p:nvPr/>
        </p:nvSpPr>
        <p:spPr bwMode="auto">
          <a:xfrm>
            <a:off x="631825" y="3351213"/>
            <a:ext cx="53975" cy="184150"/>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5" name="Line 66"/>
          <p:cNvSpPr>
            <a:spLocks noChangeShapeType="1"/>
          </p:cNvSpPr>
          <p:nvPr/>
        </p:nvSpPr>
        <p:spPr bwMode="auto">
          <a:xfrm flipH="1">
            <a:off x="1071563" y="3270250"/>
            <a:ext cx="28575" cy="244475"/>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6" name="Line 67"/>
          <p:cNvSpPr>
            <a:spLocks noChangeShapeType="1"/>
          </p:cNvSpPr>
          <p:nvPr/>
        </p:nvSpPr>
        <p:spPr bwMode="auto">
          <a:xfrm>
            <a:off x="938213" y="3132138"/>
            <a:ext cx="165100" cy="107950"/>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7" name="Line 68"/>
          <p:cNvSpPr>
            <a:spLocks noChangeShapeType="1"/>
          </p:cNvSpPr>
          <p:nvPr/>
        </p:nvSpPr>
        <p:spPr bwMode="auto">
          <a:xfrm>
            <a:off x="742950" y="3536950"/>
            <a:ext cx="166688" cy="109538"/>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8" name="Line 69"/>
          <p:cNvSpPr>
            <a:spLocks noChangeShapeType="1"/>
          </p:cNvSpPr>
          <p:nvPr/>
        </p:nvSpPr>
        <p:spPr bwMode="auto">
          <a:xfrm flipH="1">
            <a:off x="762000" y="3201988"/>
            <a:ext cx="109538" cy="319087"/>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9" name="Line 70"/>
          <p:cNvSpPr>
            <a:spLocks noChangeShapeType="1"/>
          </p:cNvSpPr>
          <p:nvPr/>
        </p:nvSpPr>
        <p:spPr bwMode="auto">
          <a:xfrm flipH="1">
            <a:off x="781050" y="3260725"/>
            <a:ext cx="288925" cy="300038"/>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0" name="Line 71"/>
          <p:cNvSpPr>
            <a:spLocks noChangeShapeType="1"/>
          </p:cNvSpPr>
          <p:nvPr/>
        </p:nvSpPr>
        <p:spPr bwMode="auto">
          <a:xfrm flipH="1" flipV="1">
            <a:off x="668338" y="3319463"/>
            <a:ext cx="350837" cy="190500"/>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1" name="Rectangle 53"/>
          <p:cNvSpPr>
            <a:spLocks noChangeArrowheads="1"/>
          </p:cNvSpPr>
          <p:nvPr/>
        </p:nvSpPr>
        <p:spPr bwMode="auto">
          <a:xfrm>
            <a:off x="749300" y="2828925"/>
            <a:ext cx="76200" cy="93663"/>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82" name="Line 54"/>
          <p:cNvSpPr>
            <a:spLocks noChangeShapeType="1"/>
          </p:cNvSpPr>
          <p:nvPr/>
        </p:nvSpPr>
        <p:spPr bwMode="auto">
          <a:xfrm>
            <a:off x="788988" y="2779713"/>
            <a:ext cx="1587" cy="61912"/>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83" name="Rectangle 59"/>
          <p:cNvSpPr>
            <a:spLocks noChangeArrowheads="1"/>
          </p:cNvSpPr>
          <p:nvPr/>
        </p:nvSpPr>
        <p:spPr bwMode="auto">
          <a:xfrm>
            <a:off x="931863" y="2411413"/>
            <a:ext cx="76200"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84" name="Line 60"/>
          <p:cNvSpPr>
            <a:spLocks noChangeShapeType="1"/>
          </p:cNvSpPr>
          <p:nvPr/>
        </p:nvSpPr>
        <p:spPr bwMode="auto">
          <a:xfrm>
            <a:off x="971550" y="2363788"/>
            <a:ext cx="3175" cy="61912"/>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85" name="Rectangle 61"/>
          <p:cNvSpPr>
            <a:spLocks noChangeArrowheads="1"/>
          </p:cNvSpPr>
          <p:nvPr/>
        </p:nvSpPr>
        <p:spPr bwMode="auto">
          <a:xfrm>
            <a:off x="839788" y="2962275"/>
            <a:ext cx="76200" cy="95250"/>
          </a:xfrm>
          <a:prstGeom prst="rect">
            <a:avLst/>
          </a:prstGeom>
          <a:solidFill>
            <a:srgbClr val="FF0000"/>
          </a:solidFill>
          <a:ln w="12700">
            <a:solidFill>
              <a:srgbClr val="0000CC"/>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186" name="Line 62"/>
          <p:cNvSpPr>
            <a:spLocks noChangeShapeType="1"/>
          </p:cNvSpPr>
          <p:nvPr/>
        </p:nvSpPr>
        <p:spPr bwMode="auto">
          <a:xfrm>
            <a:off x="971550" y="2914650"/>
            <a:ext cx="3175" cy="61913"/>
          </a:xfrm>
          <a:prstGeom prst="line">
            <a:avLst/>
          </a:prstGeom>
          <a:noFill/>
          <a:ln w="2857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87" name="Line 68"/>
          <p:cNvSpPr>
            <a:spLocks noChangeShapeType="1"/>
          </p:cNvSpPr>
          <p:nvPr/>
        </p:nvSpPr>
        <p:spPr bwMode="auto">
          <a:xfrm>
            <a:off x="817563" y="2774950"/>
            <a:ext cx="85725" cy="173038"/>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8" name="Line 69"/>
          <p:cNvSpPr>
            <a:spLocks noChangeShapeType="1"/>
          </p:cNvSpPr>
          <p:nvPr/>
        </p:nvSpPr>
        <p:spPr bwMode="auto">
          <a:xfrm flipH="1">
            <a:off x="836613" y="2438400"/>
            <a:ext cx="111125" cy="320675"/>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9" name="Line 70"/>
          <p:cNvSpPr>
            <a:spLocks noChangeShapeType="1"/>
          </p:cNvSpPr>
          <p:nvPr/>
        </p:nvSpPr>
        <p:spPr bwMode="auto">
          <a:xfrm>
            <a:off x="1152525" y="3230563"/>
            <a:ext cx="396875" cy="1200150"/>
          </a:xfrm>
          <a:prstGeom prst="line">
            <a:avLst/>
          </a:prstGeom>
          <a:noFill/>
          <a:ln w="28575">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5190" name="Object 16"/>
          <p:cNvGraphicFramePr>
            <a:graphicFrameLocks noChangeAspect="1"/>
          </p:cNvGraphicFramePr>
          <p:nvPr/>
        </p:nvGraphicFramePr>
        <p:xfrm>
          <a:off x="1751013" y="1738313"/>
          <a:ext cx="333375" cy="293687"/>
        </p:xfrm>
        <a:graphic>
          <a:graphicData uri="http://schemas.openxmlformats.org/presentationml/2006/ole">
            <mc:AlternateContent xmlns:mc="http://schemas.openxmlformats.org/markup-compatibility/2006">
              <mc:Choice xmlns:v="urn:schemas-microsoft-com:vml" Requires="v">
                <p:oleObj spid="_x0000_s5294" name="Clip" r:id="rId11" imgW="5318125" imgH="3086100" progId="">
                  <p:embed/>
                </p:oleObj>
              </mc:Choice>
              <mc:Fallback>
                <p:oleObj name="Clip" r:id="rId11" imgW="5318125" imgH="3086100" progId="">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1013" y="1738313"/>
                        <a:ext cx="333375"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91" name="Object 18"/>
          <p:cNvGraphicFramePr>
            <a:graphicFrameLocks noChangeAspect="1"/>
          </p:cNvGraphicFramePr>
          <p:nvPr/>
        </p:nvGraphicFramePr>
        <p:xfrm>
          <a:off x="393700" y="1754188"/>
          <a:ext cx="334963" cy="293687"/>
        </p:xfrm>
        <a:graphic>
          <a:graphicData uri="http://schemas.openxmlformats.org/presentationml/2006/ole">
            <mc:AlternateContent xmlns:mc="http://schemas.openxmlformats.org/markup-compatibility/2006">
              <mc:Choice xmlns:v="urn:schemas-microsoft-com:vml" Requires="v">
                <p:oleObj spid="_x0000_s5295" name="Clip" r:id="rId13" imgW="5318125" imgH="3086100" progId="">
                  <p:embed/>
                </p:oleObj>
              </mc:Choice>
              <mc:Fallback>
                <p:oleObj name="Clip" r:id="rId13" imgW="5318125" imgH="3086100" progId="">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700" y="1754188"/>
                        <a:ext cx="334963"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92" name="Line 87"/>
          <p:cNvSpPr>
            <a:spLocks noChangeShapeType="1"/>
          </p:cNvSpPr>
          <p:nvPr/>
        </p:nvSpPr>
        <p:spPr bwMode="auto">
          <a:xfrm>
            <a:off x="2011363" y="1963738"/>
            <a:ext cx="849312" cy="163512"/>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93" name="Line 69"/>
          <p:cNvSpPr>
            <a:spLocks noChangeShapeType="1"/>
          </p:cNvSpPr>
          <p:nvPr/>
        </p:nvSpPr>
        <p:spPr bwMode="auto">
          <a:xfrm flipH="1">
            <a:off x="1057275" y="1966913"/>
            <a:ext cx="836613" cy="458787"/>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94" name="Line 35"/>
          <p:cNvSpPr>
            <a:spLocks noChangeShapeType="1"/>
          </p:cNvSpPr>
          <p:nvPr/>
        </p:nvSpPr>
        <p:spPr bwMode="auto">
          <a:xfrm>
            <a:off x="3979863" y="2058988"/>
            <a:ext cx="901700" cy="2359025"/>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95" name="Line 35"/>
          <p:cNvSpPr>
            <a:spLocks noChangeShapeType="1"/>
          </p:cNvSpPr>
          <p:nvPr/>
        </p:nvSpPr>
        <p:spPr bwMode="auto">
          <a:xfrm>
            <a:off x="4038600" y="2058988"/>
            <a:ext cx="1054100" cy="1260475"/>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96" name="Line 69"/>
          <p:cNvSpPr>
            <a:spLocks noChangeShapeType="1"/>
          </p:cNvSpPr>
          <p:nvPr/>
        </p:nvSpPr>
        <p:spPr bwMode="auto">
          <a:xfrm flipH="1">
            <a:off x="773113" y="1824038"/>
            <a:ext cx="1019175" cy="47625"/>
          </a:xfrm>
          <a:prstGeom prst="line">
            <a:avLst/>
          </a:prstGeom>
          <a:noFill/>
          <a:ln w="19050">
            <a:solidFill>
              <a:srgbClr val="0000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5197" name="Picture 20" descr="C:\Program Files\Common Files\Microsoft Shared\Clipart\cagcat50\bd05552_.wm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275263" y="4805363"/>
            <a:ext cx="957262"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98" name="Line 35"/>
          <p:cNvSpPr>
            <a:spLocks noChangeShapeType="1"/>
          </p:cNvSpPr>
          <p:nvPr/>
        </p:nvSpPr>
        <p:spPr bwMode="auto">
          <a:xfrm>
            <a:off x="5064125" y="4557713"/>
            <a:ext cx="534988" cy="407987"/>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99" name="Line 53"/>
          <p:cNvSpPr>
            <a:spLocks noChangeShapeType="1"/>
          </p:cNvSpPr>
          <p:nvPr/>
        </p:nvSpPr>
        <p:spPr bwMode="auto">
          <a:xfrm>
            <a:off x="3135313" y="3055938"/>
            <a:ext cx="268287" cy="205105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200" name="Group 11"/>
          <p:cNvGrpSpPr>
            <a:grpSpLocks/>
          </p:cNvGrpSpPr>
          <p:nvPr/>
        </p:nvGrpSpPr>
        <p:grpSpPr bwMode="auto">
          <a:xfrm>
            <a:off x="3609975" y="6118225"/>
            <a:ext cx="2309813" cy="420688"/>
            <a:chOff x="1966" y="2585"/>
            <a:chExt cx="1373" cy="308"/>
          </a:xfrm>
        </p:grpSpPr>
        <p:graphicFrame>
          <p:nvGraphicFramePr>
            <p:cNvPr id="5203" name="Object 7"/>
            <p:cNvGraphicFramePr>
              <a:graphicFrameLocks noChangeAspect="1"/>
            </p:cNvGraphicFramePr>
            <p:nvPr/>
          </p:nvGraphicFramePr>
          <p:xfrm>
            <a:off x="1966" y="2734"/>
            <a:ext cx="648" cy="159"/>
          </p:xfrm>
          <a:graphic>
            <a:graphicData uri="http://schemas.openxmlformats.org/presentationml/2006/ole">
              <mc:AlternateContent xmlns:mc="http://schemas.openxmlformats.org/markup-compatibility/2006">
                <mc:Choice xmlns:v="urn:schemas-microsoft-com:vml" Requires="v">
                  <p:oleObj spid="_x0000_s5296" name="Clip" r:id="rId15" imgW="6545263" imgH="1706563" progId="">
                    <p:embed/>
                  </p:oleObj>
                </mc:Choice>
                <mc:Fallback>
                  <p:oleObj name="Clip" r:id="rId15" imgW="6545263" imgH="1706563" progId="">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6" y="2734"/>
                          <a:ext cx="64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04" name="Object 8"/>
            <p:cNvGraphicFramePr>
              <a:graphicFrameLocks noChangeAspect="1"/>
            </p:cNvGraphicFramePr>
            <p:nvPr/>
          </p:nvGraphicFramePr>
          <p:xfrm>
            <a:off x="2690" y="2734"/>
            <a:ext cx="649" cy="159"/>
          </p:xfrm>
          <a:graphic>
            <a:graphicData uri="http://schemas.openxmlformats.org/presentationml/2006/ole">
              <mc:AlternateContent xmlns:mc="http://schemas.openxmlformats.org/markup-compatibility/2006">
                <mc:Choice xmlns:v="urn:schemas-microsoft-com:vml" Requires="v">
                  <p:oleObj spid="_x0000_s5297" name="Clip" r:id="rId16" imgW="6545263" imgH="1706563" progId="">
                    <p:embed/>
                  </p:oleObj>
                </mc:Choice>
                <mc:Fallback>
                  <p:oleObj name="Clip" r:id="rId16" imgW="6545263" imgH="1706563" progId="">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0" y="2734"/>
                          <a:ext cx="649"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05" name="Line 14"/>
            <p:cNvSpPr>
              <a:spLocks noChangeShapeType="1"/>
            </p:cNvSpPr>
            <p:nvPr/>
          </p:nvSpPr>
          <p:spPr bwMode="auto">
            <a:xfrm flipV="1">
              <a:off x="2220" y="260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06" name="AutoShape 15"/>
            <p:cNvSpPr>
              <a:spLocks noChangeArrowheads="1"/>
            </p:cNvSpPr>
            <p:nvPr/>
          </p:nvSpPr>
          <p:spPr bwMode="auto">
            <a:xfrm flipV="1">
              <a:off x="2171" y="2585"/>
              <a:ext cx="106" cy="9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207" name="Line 16"/>
            <p:cNvSpPr>
              <a:spLocks noChangeShapeType="1"/>
            </p:cNvSpPr>
            <p:nvPr/>
          </p:nvSpPr>
          <p:spPr bwMode="auto">
            <a:xfrm flipV="1">
              <a:off x="2945" y="260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08" name="AutoShape 17"/>
            <p:cNvSpPr>
              <a:spLocks noChangeArrowheads="1"/>
            </p:cNvSpPr>
            <p:nvPr/>
          </p:nvSpPr>
          <p:spPr bwMode="auto">
            <a:xfrm flipV="1">
              <a:off x="2896" y="2585"/>
              <a:ext cx="105" cy="90"/>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3" name="Text Box 43"/>
          <p:cNvSpPr txBox="1">
            <a:spLocks noChangeArrowheads="1"/>
          </p:cNvSpPr>
          <p:nvPr/>
        </p:nvSpPr>
        <p:spPr bwMode="auto">
          <a:xfrm>
            <a:off x="6267450" y="4205288"/>
            <a:ext cx="2876550" cy="2554287"/>
          </a:xfrm>
          <a:prstGeom prst="rect">
            <a:avLst/>
          </a:prstGeom>
          <a:noFill/>
          <a:ln w="12700">
            <a:noFill/>
            <a:miter lim="800000"/>
            <a:headEnd type="none" w="sm" len="sm"/>
            <a:tailEnd type="none" w="sm" len="sm"/>
          </a:ln>
        </p:spPr>
        <p:txBody>
          <a:bodyPr>
            <a:spAutoFit/>
          </a:bodyPr>
          <a:lstStyle/>
          <a:p>
            <a:pPr eaLnBrk="0" hangingPunct="0">
              <a:defRPr/>
            </a:pPr>
            <a:r>
              <a:rPr lang="en-US" sz="2000" dirty="0">
                <a:solidFill>
                  <a:srgbClr val="0000FF"/>
                </a:solidFill>
                <a:latin typeface="+mj-lt"/>
                <a:cs typeface="+mn-cs"/>
              </a:rPr>
              <a:t>Next-generation Cellular</a:t>
            </a:r>
          </a:p>
          <a:p>
            <a:pPr eaLnBrk="0" hangingPunct="0">
              <a:defRPr/>
            </a:pPr>
            <a:r>
              <a:rPr lang="en-US" sz="2000" dirty="0">
                <a:solidFill>
                  <a:srgbClr val="0000FF"/>
                </a:solidFill>
                <a:latin typeface="+mj-lt"/>
                <a:cs typeface="+mn-cs"/>
              </a:rPr>
              <a:t>Wireless Internet Access</a:t>
            </a:r>
          </a:p>
          <a:p>
            <a:pPr eaLnBrk="0" hangingPunct="0">
              <a:defRPr/>
            </a:pPr>
            <a:r>
              <a:rPr lang="en-US" sz="2000" dirty="0">
                <a:solidFill>
                  <a:srgbClr val="0000FF"/>
                </a:solidFill>
                <a:latin typeface="+mj-lt"/>
                <a:cs typeface="+mn-cs"/>
              </a:rPr>
              <a:t>Wireless Multimedia</a:t>
            </a:r>
          </a:p>
          <a:p>
            <a:pPr eaLnBrk="0" hangingPunct="0">
              <a:defRPr/>
            </a:pPr>
            <a:r>
              <a:rPr lang="en-US" sz="2000" dirty="0">
                <a:solidFill>
                  <a:srgbClr val="0000FF"/>
                </a:solidFill>
                <a:latin typeface="+mj-lt"/>
                <a:cs typeface="+mn-cs"/>
              </a:rPr>
              <a:t>Sensor Networks </a:t>
            </a:r>
          </a:p>
          <a:p>
            <a:pPr eaLnBrk="0" hangingPunct="0">
              <a:defRPr/>
            </a:pPr>
            <a:r>
              <a:rPr lang="en-US" sz="2000" dirty="0">
                <a:solidFill>
                  <a:srgbClr val="0000FF"/>
                </a:solidFill>
                <a:latin typeface="+mj-lt"/>
                <a:cs typeface="+mn-cs"/>
              </a:rPr>
              <a:t>Smart Homes/Spaces</a:t>
            </a:r>
          </a:p>
          <a:p>
            <a:pPr eaLnBrk="0" hangingPunct="0">
              <a:defRPr/>
            </a:pPr>
            <a:r>
              <a:rPr lang="en-US" sz="2000" dirty="0">
                <a:solidFill>
                  <a:srgbClr val="0000FF"/>
                </a:solidFill>
                <a:latin typeface="+mj-lt"/>
                <a:cs typeface="+mn-cs"/>
              </a:rPr>
              <a:t>Automated Highways</a:t>
            </a:r>
          </a:p>
          <a:p>
            <a:pPr eaLnBrk="0" hangingPunct="0">
              <a:defRPr/>
            </a:pPr>
            <a:r>
              <a:rPr lang="en-US" sz="2000" dirty="0">
                <a:solidFill>
                  <a:srgbClr val="0000FF"/>
                </a:solidFill>
                <a:latin typeface="+mj-lt"/>
                <a:cs typeface="+mn-cs"/>
              </a:rPr>
              <a:t>In-Body Networks</a:t>
            </a:r>
          </a:p>
          <a:p>
            <a:pPr eaLnBrk="0" hangingPunct="0">
              <a:defRPr/>
            </a:pPr>
            <a:r>
              <a:rPr lang="en-US" sz="2000" dirty="0">
                <a:solidFill>
                  <a:srgbClr val="0000FF"/>
                </a:solidFill>
                <a:latin typeface="+mj-lt"/>
                <a:cs typeface="+mn-cs"/>
              </a:rPr>
              <a:t>All this and more …</a:t>
            </a:r>
            <a:endParaRPr lang="en-US" sz="2000" dirty="0">
              <a:latin typeface="+mj-lt"/>
              <a:cs typeface="+mn-cs"/>
            </a:endParaRPr>
          </a:p>
        </p:txBody>
      </p:sp>
      <p:sp>
        <p:nvSpPr>
          <p:cNvPr id="5202" name="Line 43"/>
          <p:cNvSpPr>
            <a:spLocks noChangeShapeType="1"/>
          </p:cNvSpPr>
          <p:nvPr/>
        </p:nvSpPr>
        <p:spPr bwMode="auto">
          <a:xfrm>
            <a:off x="1381125" y="6137275"/>
            <a:ext cx="949325" cy="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mtClean="0"/>
              <a:t>Design Challenges</a:t>
            </a:r>
          </a:p>
        </p:txBody>
      </p:sp>
      <p:sp>
        <p:nvSpPr>
          <p:cNvPr id="6147" name="Rectangle 3"/>
          <p:cNvSpPr>
            <a:spLocks noGrp="1" noChangeArrowheads="1"/>
          </p:cNvSpPr>
          <p:nvPr>
            <p:ph type="body" idx="1"/>
          </p:nvPr>
        </p:nvSpPr>
        <p:spPr>
          <a:xfrm>
            <a:off x="560388" y="1666930"/>
            <a:ext cx="8007350" cy="4114800"/>
          </a:xfrm>
        </p:spPr>
        <p:txBody>
          <a:bodyPr/>
          <a:lstStyle/>
          <a:p>
            <a:pPr>
              <a:lnSpc>
                <a:spcPct val="90000"/>
              </a:lnSpc>
            </a:pPr>
            <a:r>
              <a:rPr lang="en-US" altLang="en-US" sz="2400" dirty="0" smtClean="0"/>
              <a:t>Wireless channels are a difficult and capacity-limited broadcast communications </a:t>
            </a:r>
            <a:r>
              <a:rPr lang="en-US" altLang="en-US" sz="2400" dirty="0" smtClean="0"/>
              <a:t>medium</a:t>
            </a:r>
          </a:p>
          <a:p>
            <a:pPr>
              <a:lnSpc>
                <a:spcPct val="10000"/>
              </a:lnSpc>
            </a:pPr>
            <a:endParaRPr lang="en-US" altLang="en-US" sz="2800" dirty="0" smtClean="0"/>
          </a:p>
          <a:p>
            <a:pPr>
              <a:lnSpc>
                <a:spcPct val="90000"/>
              </a:lnSpc>
            </a:pPr>
            <a:r>
              <a:rPr lang="en-US" altLang="en-US" sz="2400" dirty="0" smtClean="0"/>
              <a:t>There is limited spectrum available.</a:t>
            </a:r>
            <a:endParaRPr lang="en-US" altLang="en-US" sz="2400" dirty="0" smtClean="0"/>
          </a:p>
          <a:p>
            <a:pPr>
              <a:lnSpc>
                <a:spcPct val="10000"/>
              </a:lnSpc>
            </a:pPr>
            <a:endParaRPr lang="en-US" altLang="en-US" sz="2400" dirty="0" smtClean="0"/>
          </a:p>
          <a:p>
            <a:pPr>
              <a:lnSpc>
                <a:spcPct val="90000"/>
              </a:lnSpc>
            </a:pPr>
            <a:r>
              <a:rPr lang="en-US" altLang="en-US" sz="2400" dirty="0" smtClean="0"/>
              <a:t>Traffic patterns, user locations, and network conditions are constantly changing</a:t>
            </a:r>
          </a:p>
          <a:p>
            <a:pPr>
              <a:lnSpc>
                <a:spcPct val="10000"/>
              </a:lnSpc>
            </a:pPr>
            <a:endParaRPr lang="en-US" altLang="en-US" sz="2400" dirty="0" smtClean="0"/>
          </a:p>
          <a:p>
            <a:pPr>
              <a:lnSpc>
                <a:spcPct val="90000"/>
              </a:lnSpc>
            </a:pPr>
            <a:r>
              <a:rPr lang="en-US" altLang="en-US" sz="2400" dirty="0" smtClean="0"/>
              <a:t>Applications are heterogeneous with hard constraints that must be met by the network</a:t>
            </a:r>
          </a:p>
          <a:p>
            <a:pPr>
              <a:lnSpc>
                <a:spcPct val="10000"/>
              </a:lnSpc>
            </a:pPr>
            <a:endParaRPr lang="en-US" altLang="en-US" sz="2400" dirty="0" smtClean="0"/>
          </a:p>
          <a:p>
            <a:pPr>
              <a:lnSpc>
                <a:spcPct val="90000"/>
              </a:lnSpc>
            </a:pPr>
            <a:r>
              <a:rPr lang="en-US" altLang="en-US" sz="2400" dirty="0" smtClean="0"/>
              <a:t>Energy and delay constraints change design principles across all layers of the protocol </a:t>
            </a:r>
            <a:r>
              <a:rPr lang="en-US" altLang="en-US" sz="2400" dirty="0" smtClean="0"/>
              <a:t>stack</a:t>
            </a:r>
          </a:p>
          <a:p>
            <a:pPr>
              <a:lnSpc>
                <a:spcPct val="10000"/>
              </a:lnSpc>
            </a:pPr>
            <a:endParaRPr lang="en-US" altLang="en-US" sz="2800" dirty="0"/>
          </a:p>
          <a:p>
            <a:pPr>
              <a:lnSpc>
                <a:spcPct val="90000"/>
              </a:lnSpc>
            </a:pPr>
            <a:r>
              <a:rPr lang="en-US" altLang="en-US" sz="2400" dirty="0" smtClean="0"/>
              <a:t>Many wireless networks, with fragmented coordination and connectivity</a:t>
            </a:r>
          </a:p>
          <a:p>
            <a:pPr>
              <a:lnSpc>
                <a:spcPct val="10000"/>
              </a:lnSpc>
            </a:pPr>
            <a:endParaRPr lang="en-US" altLang="en-US" sz="2400" dirty="0"/>
          </a:p>
          <a:p>
            <a:pPr>
              <a:lnSpc>
                <a:spcPct val="90000"/>
              </a:lnSpc>
            </a:pPr>
            <a:r>
              <a:rPr lang="en-US" altLang="en-US" sz="2400" dirty="0" smtClean="0"/>
              <a:t>Billions of devices coming with the Internet of Things</a:t>
            </a:r>
            <a:endParaRPr lang="en-US" altLang="en-US"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90513" y="228600"/>
            <a:ext cx="8664575" cy="1143000"/>
          </a:xfrm>
        </p:spPr>
        <p:txBody>
          <a:bodyPr/>
          <a:lstStyle/>
          <a:p>
            <a:r>
              <a:rPr lang="en-US" altLang="en-US" smtClean="0"/>
              <a:t>Wireless Network Design Issues</a:t>
            </a:r>
          </a:p>
        </p:txBody>
      </p:sp>
      <p:sp>
        <p:nvSpPr>
          <p:cNvPr id="7171" name="Content Placeholder 2"/>
          <p:cNvSpPr>
            <a:spLocks noGrp="1"/>
          </p:cNvSpPr>
          <p:nvPr>
            <p:ph idx="1"/>
          </p:nvPr>
        </p:nvSpPr>
        <p:spPr>
          <a:xfrm>
            <a:off x="490903" y="1761787"/>
            <a:ext cx="8378825" cy="4114800"/>
          </a:xfrm>
        </p:spPr>
        <p:txBody>
          <a:bodyPr/>
          <a:lstStyle/>
          <a:p>
            <a:pPr>
              <a:lnSpc>
                <a:spcPct val="100000"/>
              </a:lnSpc>
            </a:pPr>
            <a:r>
              <a:rPr lang="en-US" altLang="en-US" dirty="0" smtClean="0"/>
              <a:t>Multiuser Communications</a:t>
            </a:r>
          </a:p>
          <a:p>
            <a:pPr>
              <a:lnSpc>
                <a:spcPct val="100000"/>
              </a:lnSpc>
            </a:pPr>
            <a:r>
              <a:rPr lang="en-US" altLang="en-US" dirty="0" smtClean="0"/>
              <a:t>Multiple  and Random Access</a:t>
            </a:r>
          </a:p>
          <a:p>
            <a:pPr>
              <a:lnSpc>
                <a:spcPct val="100000"/>
              </a:lnSpc>
            </a:pPr>
            <a:r>
              <a:rPr lang="en-US" altLang="en-US" dirty="0" smtClean="0"/>
              <a:t>Cellular System Design</a:t>
            </a:r>
          </a:p>
          <a:p>
            <a:pPr>
              <a:lnSpc>
                <a:spcPct val="100000"/>
              </a:lnSpc>
            </a:pPr>
            <a:r>
              <a:rPr lang="en-US" altLang="en-US" dirty="0" smtClean="0"/>
              <a:t> Ad-Hoc and Cognitive Network </a:t>
            </a:r>
            <a:r>
              <a:rPr lang="en-US" altLang="en-US" dirty="0" smtClean="0"/>
              <a:t>Design</a:t>
            </a:r>
          </a:p>
          <a:p>
            <a:pPr>
              <a:lnSpc>
                <a:spcPct val="100000"/>
              </a:lnSpc>
            </a:pPr>
            <a:r>
              <a:rPr lang="en-US" altLang="en-US" dirty="0" smtClean="0"/>
              <a:t>Network Optimization</a:t>
            </a:r>
            <a:endParaRPr lang="en-US" altLang="en-US" dirty="0" smtClean="0"/>
          </a:p>
          <a:p>
            <a:pPr>
              <a:lnSpc>
                <a:spcPct val="100000"/>
              </a:lnSpc>
            </a:pPr>
            <a:r>
              <a:rPr lang="en-US" altLang="en-US" dirty="0" smtClean="0"/>
              <a:t>Sensor Network Design</a:t>
            </a:r>
          </a:p>
          <a:p>
            <a:pPr>
              <a:lnSpc>
                <a:spcPct val="100000"/>
              </a:lnSpc>
            </a:pPr>
            <a:r>
              <a:rPr lang="en-US" altLang="en-US" dirty="0" smtClean="0"/>
              <a:t>Protocol Layering and Cross-Layer </a:t>
            </a:r>
            <a:r>
              <a:rPr lang="en-US" altLang="en-US" dirty="0" smtClean="0"/>
              <a:t>Design</a:t>
            </a:r>
          </a:p>
          <a:p>
            <a:pPr>
              <a:lnSpc>
                <a:spcPct val="100000"/>
              </a:lnSpc>
            </a:pPr>
            <a:r>
              <a:rPr lang="en-US" altLang="en-US" dirty="0" smtClean="0"/>
              <a:t>Software-Defined Wireless Networks</a:t>
            </a:r>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nSpc>
                <a:spcPct val="90000"/>
              </a:lnSpc>
            </a:pPr>
            <a:r>
              <a:rPr lang="en-US" altLang="en-US" sz="4400" smtClean="0"/>
              <a:t>Multiuser Channels:</a:t>
            </a:r>
            <a:br>
              <a:rPr lang="en-US" altLang="en-US" sz="4400" smtClean="0"/>
            </a:br>
            <a:r>
              <a:rPr lang="en-US" altLang="en-US" sz="4400" smtClean="0"/>
              <a:t>Uplink and Downlink</a:t>
            </a:r>
          </a:p>
        </p:txBody>
      </p:sp>
      <p:sp>
        <p:nvSpPr>
          <p:cNvPr id="8195" name="Line 3"/>
          <p:cNvSpPr>
            <a:spLocks noChangeShapeType="1"/>
          </p:cNvSpPr>
          <p:nvPr/>
        </p:nvSpPr>
        <p:spPr bwMode="auto">
          <a:xfrm>
            <a:off x="5024438" y="2298700"/>
            <a:ext cx="0" cy="419100"/>
          </a:xfrm>
          <a:prstGeom prst="line">
            <a:avLst/>
          </a:prstGeom>
          <a:noFill/>
          <a:ln w="25400">
            <a:solidFill>
              <a:srgbClr val="00484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196" name="Object 2"/>
          <p:cNvGraphicFramePr>
            <a:graphicFrameLocks/>
          </p:cNvGraphicFramePr>
          <p:nvPr/>
        </p:nvGraphicFramePr>
        <p:xfrm>
          <a:off x="5456238" y="4646613"/>
          <a:ext cx="1341437" cy="925512"/>
        </p:xfrm>
        <a:graphic>
          <a:graphicData uri="http://schemas.openxmlformats.org/presentationml/2006/ole">
            <mc:AlternateContent xmlns:mc="http://schemas.openxmlformats.org/markup-compatibility/2006">
              <mc:Choice xmlns:v="urn:schemas-microsoft-com:vml" Requires="v">
                <p:oleObj spid="_x0000_s8260" name="CorelDRAW 6.0" r:id="rId3" imgW="3325368" imgH="2298192" progId="">
                  <p:embed/>
                </p:oleObj>
              </mc:Choice>
              <mc:Fallback>
                <p:oleObj name="CorelDRAW 6.0" r:id="rId3" imgW="3325368" imgH="2298192" progId="">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6238" y="4646613"/>
                        <a:ext cx="1341437" cy="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7" name="Object 3"/>
          <p:cNvGraphicFramePr>
            <a:graphicFrameLocks/>
          </p:cNvGraphicFramePr>
          <p:nvPr/>
        </p:nvGraphicFramePr>
        <p:xfrm>
          <a:off x="7475538" y="2016125"/>
          <a:ext cx="862012" cy="1003300"/>
        </p:xfrm>
        <a:graphic>
          <a:graphicData uri="http://schemas.openxmlformats.org/presentationml/2006/ole">
            <mc:AlternateContent xmlns:mc="http://schemas.openxmlformats.org/markup-compatibility/2006">
              <mc:Choice xmlns:v="urn:schemas-microsoft-com:vml" Requires="v">
                <p:oleObj spid="_x0000_s8261" name="CorelDRAW 6.0" r:id="rId5" imgW="2106168" imgH="2453640" progId="">
                  <p:embed/>
                </p:oleObj>
              </mc:Choice>
              <mc:Fallback>
                <p:oleObj name="CorelDRAW 6.0" r:id="rId5" imgW="2106168" imgH="2453640" progId="">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5538" y="2016125"/>
                        <a:ext cx="862012"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8" name="Object 4"/>
          <p:cNvGraphicFramePr>
            <a:graphicFrameLocks/>
          </p:cNvGraphicFramePr>
          <p:nvPr/>
        </p:nvGraphicFramePr>
        <p:xfrm>
          <a:off x="3251200" y="4300538"/>
          <a:ext cx="708025" cy="995362"/>
        </p:xfrm>
        <a:graphic>
          <a:graphicData uri="http://schemas.openxmlformats.org/presentationml/2006/ole">
            <mc:AlternateContent xmlns:mc="http://schemas.openxmlformats.org/markup-compatibility/2006">
              <mc:Choice xmlns:v="urn:schemas-microsoft-com:vml" Requires="v">
                <p:oleObj spid="_x0000_s8262" name="CorelDRAW 6.0" r:id="rId7" imgW="1776984" imgH="2496312" progId="">
                  <p:embed/>
                </p:oleObj>
              </mc:Choice>
              <mc:Fallback>
                <p:oleObj name="CorelDRAW 6.0" r:id="rId7" imgW="1776984" imgH="2496312" progId="">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51200" y="4300538"/>
                        <a:ext cx="708025" cy="99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199" name="Group 7"/>
          <p:cNvGrpSpPr>
            <a:grpSpLocks/>
          </p:cNvGrpSpPr>
          <p:nvPr/>
        </p:nvGrpSpPr>
        <p:grpSpPr bwMode="auto">
          <a:xfrm>
            <a:off x="4906963" y="2041525"/>
            <a:ext cx="215900" cy="479425"/>
            <a:chOff x="2342" y="1176"/>
            <a:chExt cx="136" cy="302"/>
          </a:xfrm>
        </p:grpSpPr>
        <p:sp>
          <p:nvSpPr>
            <p:cNvPr id="8234" name="Line 8"/>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35" name="AutoShape 9"/>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8200" name="Line 10"/>
          <p:cNvSpPr>
            <a:spLocks noChangeShapeType="1"/>
          </p:cNvSpPr>
          <p:nvPr/>
        </p:nvSpPr>
        <p:spPr bwMode="auto">
          <a:xfrm flipV="1">
            <a:off x="5170488" y="2085975"/>
            <a:ext cx="2901950" cy="182563"/>
          </a:xfrm>
          <a:prstGeom prst="line">
            <a:avLst/>
          </a:prstGeom>
          <a:noFill/>
          <a:ln w="127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201" name="Line 11"/>
          <p:cNvSpPr>
            <a:spLocks noChangeShapeType="1"/>
          </p:cNvSpPr>
          <p:nvPr/>
        </p:nvSpPr>
        <p:spPr bwMode="auto">
          <a:xfrm>
            <a:off x="6584950" y="4418013"/>
            <a:ext cx="0"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02" name="Line 12"/>
          <p:cNvSpPr>
            <a:spLocks noChangeShapeType="1"/>
          </p:cNvSpPr>
          <p:nvPr/>
        </p:nvSpPr>
        <p:spPr bwMode="auto">
          <a:xfrm>
            <a:off x="5068888" y="2254250"/>
            <a:ext cx="1485900" cy="2178050"/>
          </a:xfrm>
          <a:prstGeom prst="line">
            <a:avLst/>
          </a:prstGeom>
          <a:noFill/>
          <a:ln w="127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203" name="Object 5"/>
          <p:cNvGraphicFramePr>
            <a:graphicFrameLocks/>
          </p:cNvGraphicFramePr>
          <p:nvPr/>
        </p:nvGraphicFramePr>
        <p:xfrm>
          <a:off x="4783138" y="2651125"/>
          <a:ext cx="568325" cy="1249363"/>
        </p:xfrm>
        <a:graphic>
          <a:graphicData uri="http://schemas.openxmlformats.org/presentationml/2006/ole">
            <mc:AlternateContent xmlns:mc="http://schemas.openxmlformats.org/markup-compatibility/2006">
              <mc:Choice xmlns:v="urn:schemas-microsoft-com:vml" Requires="v">
                <p:oleObj spid="_x0000_s8263" name="CorelDRAW 6.0" r:id="rId9" imgW="1319784" imgH="2892552" progId="">
                  <p:embed/>
                </p:oleObj>
              </mc:Choice>
              <mc:Fallback>
                <p:oleObj name="CorelDRAW 6.0" r:id="rId9" imgW="1319784" imgH="2892552" progId="">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3138" y="2651125"/>
                        <a:ext cx="568325"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4" name="Line 14"/>
          <p:cNvSpPr>
            <a:spLocks noChangeShapeType="1"/>
          </p:cNvSpPr>
          <p:nvPr/>
        </p:nvSpPr>
        <p:spPr bwMode="auto">
          <a:xfrm flipH="1">
            <a:off x="3957638" y="2290763"/>
            <a:ext cx="919162" cy="1981200"/>
          </a:xfrm>
          <a:prstGeom prst="line">
            <a:avLst/>
          </a:prstGeom>
          <a:noFill/>
          <a:ln w="127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8205" name="Group 15"/>
          <p:cNvGrpSpPr>
            <a:grpSpLocks/>
          </p:cNvGrpSpPr>
          <p:nvPr/>
        </p:nvGrpSpPr>
        <p:grpSpPr bwMode="auto">
          <a:xfrm>
            <a:off x="314325" y="1838325"/>
            <a:ext cx="3808413" cy="3616325"/>
            <a:chOff x="393" y="1268"/>
            <a:chExt cx="2399" cy="2278"/>
          </a:xfrm>
        </p:grpSpPr>
        <p:sp>
          <p:nvSpPr>
            <p:cNvPr id="8232" name="Rectangle 16"/>
            <p:cNvSpPr>
              <a:spLocks noChangeArrowheads="1"/>
            </p:cNvSpPr>
            <p:nvPr/>
          </p:nvSpPr>
          <p:spPr bwMode="auto">
            <a:xfrm>
              <a:off x="393" y="2347"/>
              <a:ext cx="2399" cy="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a:solidFill>
                    <a:srgbClr val="0000CC"/>
                  </a:solidFill>
                  <a:latin typeface="Garamond" pitchFamily="18" charset="0"/>
                </a:rPr>
                <a:t>Downlink (Broadcast Channel or BC):</a:t>
              </a:r>
            </a:p>
            <a:p>
              <a:pPr>
                <a:lnSpc>
                  <a:spcPct val="90000"/>
                </a:lnSpc>
              </a:pPr>
              <a:r>
                <a:rPr lang="en-US" altLang="en-US" b="1">
                  <a:solidFill>
                    <a:srgbClr val="0000CC"/>
                  </a:solidFill>
                  <a:latin typeface="Garamond" pitchFamily="18" charset="0"/>
                </a:rPr>
                <a:t>   One Transmitter</a:t>
              </a:r>
            </a:p>
            <a:p>
              <a:r>
                <a:rPr lang="en-US" altLang="en-US" b="1">
                  <a:solidFill>
                    <a:srgbClr val="0000CC"/>
                  </a:solidFill>
                  <a:latin typeface="Garamond" pitchFamily="18" charset="0"/>
                </a:rPr>
                <a:t>   to Many Receivers.</a:t>
              </a:r>
            </a:p>
            <a:p>
              <a:r>
                <a:rPr lang="en-US" altLang="en-US" b="1">
                  <a:solidFill>
                    <a:srgbClr val="0000CC"/>
                  </a:solidFill>
                  <a:latin typeface="Garamond" pitchFamily="18" charset="0"/>
                </a:rPr>
                <a:t>	</a:t>
              </a:r>
            </a:p>
          </p:txBody>
        </p:sp>
        <p:sp>
          <p:nvSpPr>
            <p:cNvPr id="8233" name="Rectangle 17"/>
            <p:cNvSpPr>
              <a:spLocks noChangeArrowheads="1"/>
            </p:cNvSpPr>
            <p:nvPr/>
          </p:nvSpPr>
          <p:spPr bwMode="auto">
            <a:xfrm>
              <a:off x="393" y="1268"/>
              <a:ext cx="2161"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a:solidFill>
                    <a:srgbClr val="0000CC"/>
                  </a:solidFill>
                  <a:latin typeface="Garamond" pitchFamily="18" charset="0"/>
                </a:rPr>
                <a:t>Uplink (Multiple Access </a:t>
              </a:r>
            </a:p>
            <a:p>
              <a:r>
                <a:rPr lang="en-US" altLang="en-US" b="1">
                  <a:solidFill>
                    <a:srgbClr val="0000CC"/>
                  </a:solidFill>
                  <a:latin typeface="Garamond" pitchFamily="18" charset="0"/>
                </a:rPr>
                <a:t>Channel or MAC):</a:t>
              </a:r>
            </a:p>
            <a:p>
              <a:r>
                <a:rPr lang="en-US" altLang="en-US" b="1">
                  <a:solidFill>
                    <a:srgbClr val="0000CC"/>
                  </a:solidFill>
                  <a:latin typeface="Garamond" pitchFamily="18" charset="0"/>
                </a:rPr>
                <a:t>   Many Transmitters</a:t>
              </a:r>
            </a:p>
            <a:p>
              <a:r>
                <a:rPr lang="en-US" altLang="en-US" b="1">
                  <a:solidFill>
                    <a:srgbClr val="0000CC"/>
                  </a:solidFill>
                  <a:latin typeface="Garamond" pitchFamily="18" charset="0"/>
                </a:rPr>
                <a:t>   to One Receiver.</a:t>
              </a:r>
            </a:p>
          </p:txBody>
        </p:sp>
      </p:grpSp>
      <p:sp>
        <p:nvSpPr>
          <p:cNvPr id="8206" name="Rectangle 18"/>
          <p:cNvSpPr>
            <a:spLocks noChangeArrowheads="1"/>
          </p:cNvSpPr>
          <p:nvPr/>
        </p:nvSpPr>
        <p:spPr bwMode="auto">
          <a:xfrm>
            <a:off x="3929063" y="4764088"/>
            <a:ext cx="427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FF"/>
                </a:solidFill>
                <a:latin typeface="Garamond" pitchFamily="18" charset="0"/>
              </a:rPr>
              <a:t>R</a:t>
            </a:r>
            <a:r>
              <a:rPr lang="en-US" altLang="en-US" sz="2000" b="1" baseline="-25000">
                <a:solidFill>
                  <a:srgbClr val="0000FF"/>
                </a:solidFill>
                <a:latin typeface="Garamond" pitchFamily="18" charset="0"/>
              </a:rPr>
              <a:t>1</a:t>
            </a:r>
          </a:p>
        </p:txBody>
      </p:sp>
      <p:sp>
        <p:nvSpPr>
          <p:cNvPr id="8207" name="Rectangle 19"/>
          <p:cNvSpPr>
            <a:spLocks noChangeArrowheads="1"/>
          </p:cNvSpPr>
          <p:nvPr/>
        </p:nvSpPr>
        <p:spPr bwMode="auto">
          <a:xfrm>
            <a:off x="6630988" y="4395788"/>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FF"/>
                </a:solidFill>
                <a:latin typeface="Garamond" pitchFamily="18" charset="0"/>
              </a:rPr>
              <a:t>R</a:t>
            </a:r>
            <a:r>
              <a:rPr lang="en-US" altLang="en-US" sz="2000" b="1" baseline="-25000">
                <a:solidFill>
                  <a:srgbClr val="0000FF"/>
                </a:solidFill>
                <a:latin typeface="Garamond" pitchFamily="18" charset="0"/>
              </a:rPr>
              <a:t>2</a:t>
            </a:r>
          </a:p>
        </p:txBody>
      </p:sp>
      <p:sp>
        <p:nvSpPr>
          <p:cNvPr id="8208" name="Rectangle 20"/>
          <p:cNvSpPr>
            <a:spLocks noChangeArrowheads="1"/>
          </p:cNvSpPr>
          <p:nvPr/>
        </p:nvSpPr>
        <p:spPr bwMode="auto">
          <a:xfrm>
            <a:off x="8348663" y="1917700"/>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FF"/>
                </a:solidFill>
                <a:latin typeface="Garamond" pitchFamily="18" charset="0"/>
              </a:rPr>
              <a:t>R</a:t>
            </a:r>
            <a:r>
              <a:rPr lang="en-US" altLang="en-US" sz="2000" b="1" baseline="-25000">
                <a:solidFill>
                  <a:srgbClr val="0000FF"/>
                </a:solidFill>
                <a:latin typeface="Garamond" pitchFamily="18" charset="0"/>
              </a:rPr>
              <a:t>3</a:t>
            </a:r>
          </a:p>
        </p:txBody>
      </p:sp>
      <p:grpSp>
        <p:nvGrpSpPr>
          <p:cNvPr id="8209" name="Group 21"/>
          <p:cNvGrpSpPr>
            <a:grpSpLocks/>
          </p:cNvGrpSpPr>
          <p:nvPr/>
        </p:nvGrpSpPr>
        <p:grpSpPr bwMode="auto">
          <a:xfrm>
            <a:off x="3956050" y="3827463"/>
            <a:ext cx="1111250" cy="398462"/>
            <a:chOff x="1944" y="2439"/>
            <a:chExt cx="700" cy="251"/>
          </a:xfrm>
        </p:grpSpPr>
        <p:sp>
          <p:nvSpPr>
            <p:cNvPr id="8228" name="Oval 22"/>
            <p:cNvSpPr>
              <a:spLocks noChangeArrowheads="1"/>
            </p:cNvSpPr>
            <p:nvPr/>
          </p:nvSpPr>
          <p:spPr bwMode="auto">
            <a:xfrm>
              <a:off x="1949" y="2477"/>
              <a:ext cx="173" cy="173"/>
            </a:xfrm>
            <a:prstGeom prst="ellipse">
              <a:avLst/>
            </a:prstGeom>
            <a:solidFill>
              <a:schemeClr val="tx1"/>
            </a:solidFill>
            <a:ln w="12700">
              <a:solidFill>
                <a:srgbClr val="000000"/>
              </a:solidFill>
              <a:round/>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8229" name="Text Box 23"/>
            <p:cNvSpPr txBox="1">
              <a:spLocks noChangeArrowheads="1"/>
            </p:cNvSpPr>
            <p:nvPr/>
          </p:nvSpPr>
          <p:spPr bwMode="auto">
            <a:xfrm>
              <a:off x="1944" y="2439"/>
              <a:ext cx="1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a:solidFill>
                    <a:srgbClr val="000000"/>
                  </a:solidFill>
                  <a:latin typeface="Garamond" pitchFamily="18" charset="0"/>
                </a:rPr>
                <a:t>x</a:t>
              </a:r>
            </a:p>
          </p:txBody>
        </p:sp>
        <p:sp>
          <p:nvSpPr>
            <p:cNvPr id="8230" name="Line 24"/>
            <p:cNvSpPr>
              <a:spLocks noChangeShapeType="1"/>
            </p:cNvSpPr>
            <p:nvPr/>
          </p:nvSpPr>
          <p:spPr bwMode="auto">
            <a:xfrm>
              <a:off x="2131" y="2564"/>
              <a:ext cx="153" cy="0"/>
            </a:xfrm>
            <a:prstGeom prst="line">
              <a:avLst/>
            </a:prstGeom>
            <a:noFill/>
            <a:ln w="12700">
              <a:solidFill>
                <a:srgbClr val="000000"/>
              </a:solidFill>
              <a:round/>
              <a:headEnd type="triangle" w="med" len="med"/>
              <a:tailEnd type="none" w="sm" len="sm"/>
            </a:ln>
            <a:extLst>
              <a:ext uri="{909E8E84-426E-40DD-AFC4-6F175D3DCCD1}">
                <a14:hiddenFill xmlns:a14="http://schemas.microsoft.com/office/drawing/2010/main">
                  <a:noFill/>
                </a14:hiddenFill>
              </a:ext>
            </a:extLst>
          </p:spPr>
          <p:txBody>
            <a:bodyPr/>
            <a:lstStyle/>
            <a:p>
              <a:endParaRPr lang="en-US"/>
            </a:p>
          </p:txBody>
        </p:sp>
        <p:sp>
          <p:nvSpPr>
            <p:cNvPr id="8231" name="Rectangle 25"/>
            <p:cNvSpPr>
              <a:spLocks noChangeArrowheads="1"/>
            </p:cNvSpPr>
            <p:nvPr/>
          </p:nvSpPr>
          <p:spPr bwMode="auto">
            <a:xfrm>
              <a:off x="2235" y="2440"/>
              <a:ext cx="4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00"/>
                  </a:solidFill>
                  <a:latin typeface="Garamond" pitchFamily="18" charset="0"/>
                </a:rPr>
                <a:t>h</a:t>
              </a:r>
              <a:r>
                <a:rPr lang="en-US" altLang="en-US" sz="2000" b="1" baseline="-25000">
                  <a:solidFill>
                    <a:srgbClr val="000000"/>
                  </a:solidFill>
                  <a:latin typeface="Garamond" pitchFamily="18" charset="0"/>
                </a:rPr>
                <a:t>1</a:t>
              </a:r>
              <a:r>
                <a:rPr lang="en-US" altLang="en-US" sz="2000" b="1">
                  <a:solidFill>
                    <a:srgbClr val="000000"/>
                  </a:solidFill>
                  <a:latin typeface="Garamond" pitchFamily="18" charset="0"/>
                </a:rPr>
                <a:t>(t)</a:t>
              </a:r>
            </a:p>
          </p:txBody>
        </p:sp>
      </p:grpSp>
      <p:grpSp>
        <p:nvGrpSpPr>
          <p:cNvPr id="8210" name="Group 26"/>
          <p:cNvGrpSpPr>
            <a:grpSpLocks/>
          </p:cNvGrpSpPr>
          <p:nvPr/>
        </p:nvGrpSpPr>
        <p:grpSpPr bwMode="auto">
          <a:xfrm>
            <a:off x="5949950" y="3541713"/>
            <a:ext cx="1189038" cy="398462"/>
            <a:chOff x="1944" y="2439"/>
            <a:chExt cx="749" cy="251"/>
          </a:xfrm>
        </p:grpSpPr>
        <p:sp>
          <p:nvSpPr>
            <p:cNvPr id="8224" name="Oval 27"/>
            <p:cNvSpPr>
              <a:spLocks noChangeArrowheads="1"/>
            </p:cNvSpPr>
            <p:nvPr/>
          </p:nvSpPr>
          <p:spPr bwMode="auto">
            <a:xfrm>
              <a:off x="1949" y="2477"/>
              <a:ext cx="173" cy="173"/>
            </a:xfrm>
            <a:prstGeom prst="ellipse">
              <a:avLst/>
            </a:prstGeom>
            <a:solidFill>
              <a:schemeClr val="tx1"/>
            </a:solidFill>
            <a:ln w="12700">
              <a:solidFill>
                <a:srgbClr val="000000"/>
              </a:solidFill>
              <a:round/>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8225" name="Text Box 28"/>
            <p:cNvSpPr txBox="1">
              <a:spLocks noChangeArrowheads="1"/>
            </p:cNvSpPr>
            <p:nvPr/>
          </p:nvSpPr>
          <p:spPr bwMode="auto">
            <a:xfrm>
              <a:off x="1944" y="2439"/>
              <a:ext cx="1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a:solidFill>
                    <a:srgbClr val="000000"/>
                  </a:solidFill>
                  <a:latin typeface="Garamond" pitchFamily="18" charset="0"/>
                </a:rPr>
                <a:t>x</a:t>
              </a:r>
            </a:p>
          </p:txBody>
        </p:sp>
        <p:sp>
          <p:nvSpPr>
            <p:cNvPr id="8226" name="Line 29"/>
            <p:cNvSpPr>
              <a:spLocks noChangeShapeType="1"/>
            </p:cNvSpPr>
            <p:nvPr/>
          </p:nvSpPr>
          <p:spPr bwMode="auto">
            <a:xfrm>
              <a:off x="2131" y="2564"/>
              <a:ext cx="153" cy="0"/>
            </a:xfrm>
            <a:prstGeom prst="line">
              <a:avLst/>
            </a:prstGeom>
            <a:noFill/>
            <a:ln w="12700">
              <a:solidFill>
                <a:srgbClr val="000000"/>
              </a:solidFill>
              <a:round/>
              <a:headEnd type="triangle" w="med" len="med"/>
              <a:tailEnd type="none" w="sm" len="sm"/>
            </a:ln>
            <a:extLst>
              <a:ext uri="{909E8E84-426E-40DD-AFC4-6F175D3DCCD1}">
                <a14:hiddenFill xmlns:a14="http://schemas.microsoft.com/office/drawing/2010/main">
                  <a:noFill/>
                </a14:hiddenFill>
              </a:ext>
            </a:extLst>
          </p:spPr>
          <p:txBody>
            <a:bodyPr/>
            <a:lstStyle/>
            <a:p>
              <a:endParaRPr lang="en-US"/>
            </a:p>
          </p:txBody>
        </p:sp>
        <p:sp>
          <p:nvSpPr>
            <p:cNvPr id="8227" name="Rectangle 30"/>
            <p:cNvSpPr>
              <a:spLocks noChangeArrowheads="1"/>
            </p:cNvSpPr>
            <p:nvPr/>
          </p:nvSpPr>
          <p:spPr bwMode="auto">
            <a:xfrm>
              <a:off x="2235" y="2440"/>
              <a:ext cx="45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00"/>
                  </a:solidFill>
                  <a:latin typeface="Garamond" pitchFamily="18" charset="0"/>
                </a:rPr>
                <a:t>h</a:t>
              </a:r>
              <a:r>
                <a:rPr lang="en-US" altLang="en-US" sz="2000" b="1" baseline="-25000">
                  <a:solidFill>
                    <a:srgbClr val="000000"/>
                  </a:solidFill>
                  <a:latin typeface="Garamond" pitchFamily="18" charset="0"/>
                </a:rPr>
                <a:t>21</a:t>
              </a:r>
              <a:r>
                <a:rPr lang="en-US" altLang="en-US" sz="2000" b="1">
                  <a:solidFill>
                    <a:srgbClr val="000000"/>
                  </a:solidFill>
                  <a:latin typeface="Garamond" pitchFamily="18" charset="0"/>
                </a:rPr>
                <a:t>(t)</a:t>
              </a:r>
            </a:p>
          </p:txBody>
        </p:sp>
      </p:grpSp>
      <p:grpSp>
        <p:nvGrpSpPr>
          <p:cNvPr id="8211" name="Group 31"/>
          <p:cNvGrpSpPr>
            <a:grpSpLocks/>
          </p:cNvGrpSpPr>
          <p:nvPr/>
        </p:nvGrpSpPr>
        <p:grpSpPr bwMode="auto">
          <a:xfrm>
            <a:off x="6096000" y="1965325"/>
            <a:ext cx="1166813" cy="941388"/>
            <a:chOff x="1944" y="2439"/>
            <a:chExt cx="735" cy="593"/>
          </a:xfrm>
        </p:grpSpPr>
        <p:sp>
          <p:nvSpPr>
            <p:cNvPr id="8220" name="Oval 32"/>
            <p:cNvSpPr>
              <a:spLocks noChangeArrowheads="1"/>
            </p:cNvSpPr>
            <p:nvPr/>
          </p:nvSpPr>
          <p:spPr bwMode="auto">
            <a:xfrm>
              <a:off x="1949" y="2477"/>
              <a:ext cx="173" cy="173"/>
            </a:xfrm>
            <a:prstGeom prst="ellipse">
              <a:avLst/>
            </a:prstGeom>
            <a:solidFill>
              <a:schemeClr val="tx1"/>
            </a:solidFill>
            <a:ln w="12700">
              <a:solidFill>
                <a:srgbClr val="000000"/>
              </a:solidFill>
              <a:round/>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8221" name="Text Box 33"/>
            <p:cNvSpPr txBox="1">
              <a:spLocks noChangeArrowheads="1"/>
            </p:cNvSpPr>
            <p:nvPr/>
          </p:nvSpPr>
          <p:spPr bwMode="auto">
            <a:xfrm>
              <a:off x="1944" y="2439"/>
              <a:ext cx="1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a:solidFill>
                    <a:srgbClr val="000000"/>
                  </a:solidFill>
                  <a:latin typeface="Garamond" pitchFamily="18" charset="0"/>
                </a:rPr>
                <a:t>x</a:t>
              </a:r>
            </a:p>
          </p:txBody>
        </p:sp>
        <p:sp>
          <p:nvSpPr>
            <p:cNvPr id="8222" name="Line 34"/>
            <p:cNvSpPr>
              <a:spLocks noChangeShapeType="1"/>
            </p:cNvSpPr>
            <p:nvPr/>
          </p:nvSpPr>
          <p:spPr bwMode="auto">
            <a:xfrm>
              <a:off x="2086" y="2609"/>
              <a:ext cx="176" cy="257"/>
            </a:xfrm>
            <a:prstGeom prst="line">
              <a:avLst/>
            </a:prstGeom>
            <a:noFill/>
            <a:ln w="12700">
              <a:solidFill>
                <a:srgbClr val="000000"/>
              </a:solidFill>
              <a:round/>
              <a:headEnd type="triangle" w="med" len="med"/>
              <a:tailEnd type="none" w="sm" len="sm"/>
            </a:ln>
            <a:extLst>
              <a:ext uri="{909E8E84-426E-40DD-AFC4-6F175D3DCCD1}">
                <a14:hiddenFill xmlns:a14="http://schemas.microsoft.com/office/drawing/2010/main">
                  <a:noFill/>
                </a14:hiddenFill>
              </a:ext>
            </a:extLst>
          </p:spPr>
          <p:txBody>
            <a:bodyPr/>
            <a:lstStyle/>
            <a:p>
              <a:endParaRPr lang="en-US"/>
            </a:p>
          </p:txBody>
        </p:sp>
        <p:sp>
          <p:nvSpPr>
            <p:cNvPr id="8223" name="Rectangle 35"/>
            <p:cNvSpPr>
              <a:spLocks noChangeArrowheads="1"/>
            </p:cNvSpPr>
            <p:nvPr/>
          </p:nvSpPr>
          <p:spPr bwMode="auto">
            <a:xfrm>
              <a:off x="2262" y="2782"/>
              <a:ext cx="41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00"/>
                  </a:solidFill>
                  <a:latin typeface="Garamond" pitchFamily="18" charset="0"/>
                </a:rPr>
                <a:t>h</a:t>
              </a:r>
              <a:r>
                <a:rPr lang="en-US" altLang="en-US" sz="2000" b="1" baseline="-25000">
                  <a:solidFill>
                    <a:srgbClr val="000000"/>
                  </a:solidFill>
                  <a:latin typeface="Garamond" pitchFamily="18" charset="0"/>
                </a:rPr>
                <a:t>3</a:t>
              </a:r>
              <a:r>
                <a:rPr lang="en-US" altLang="en-US" sz="2000" b="1">
                  <a:solidFill>
                    <a:srgbClr val="000000"/>
                  </a:solidFill>
                  <a:latin typeface="Garamond" pitchFamily="18" charset="0"/>
                </a:rPr>
                <a:t>(t)</a:t>
              </a:r>
            </a:p>
          </p:txBody>
        </p:sp>
      </p:grpSp>
      <p:sp>
        <p:nvSpPr>
          <p:cNvPr id="8212" name="Line 36"/>
          <p:cNvSpPr>
            <a:spLocks noChangeShapeType="1"/>
          </p:cNvSpPr>
          <p:nvPr/>
        </p:nvSpPr>
        <p:spPr bwMode="auto">
          <a:xfrm>
            <a:off x="5908675" y="4394200"/>
            <a:ext cx="0"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13" name="Line 37"/>
          <p:cNvSpPr>
            <a:spLocks noChangeShapeType="1"/>
          </p:cNvSpPr>
          <p:nvPr/>
        </p:nvSpPr>
        <p:spPr bwMode="auto">
          <a:xfrm>
            <a:off x="5048250" y="2362200"/>
            <a:ext cx="876300" cy="2001838"/>
          </a:xfrm>
          <a:prstGeom prst="line">
            <a:avLst/>
          </a:prstGeom>
          <a:noFill/>
          <a:ln w="127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8214" name="Group 38"/>
          <p:cNvGrpSpPr>
            <a:grpSpLocks/>
          </p:cNvGrpSpPr>
          <p:nvPr/>
        </p:nvGrpSpPr>
        <p:grpSpPr bwMode="auto">
          <a:xfrm>
            <a:off x="5391150" y="3143250"/>
            <a:ext cx="1201738" cy="398463"/>
            <a:chOff x="1944" y="2439"/>
            <a:chExt cx="757" cy="251"/>
          </a:xfrm>
        </p:grpSpPr>
        <p:sp>
          <p:nvSpPr>
            <p:cNvPr id="8216" name="Oval 39"/>
            <p:cNvSpPr>
              <a:spLocks noChangeArrowheads="1"/>
            </p:cNvSpPr>
            <p:nvPr/>
          </p:nvSpPr>
          <p:spPr bwMode="auto">
            <a:xfrm>
              <a:off x="1949" y="2477"/>
              <a:ext cx="173" cy="173"/>
            </a:xfrm>
            <a:prstGeom prst="ellipse">
              <a:avLst/>
            </a:prstGeom>
            <a:solidFill>
              <a:schemeClr val="tx1"/>
            </a:solidFill>
            <a:ln w="12700">
              <a:solidFill>
                <a:srgbClr val="000000"/>
              </a:solidFill>
              <a:round/>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8217" name="Text Box 40"/>
            <p:cNvSpPr txBox="1">
              <a:spLocks noChangeArrowheads="1"/>
            </p:cNvSpPr>
            <p:nvPr/>
          </p:nvSpPr>
          <p:spPr bwMode="auto">
            <a:xfrm>
              <a:off x="1944" y="2439"/>
              <a:ext cx="1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a:solidFill>
                    <a:srgbClr val="000000"/>
                  </a:solidFill>
                  <a:latin typeface="Garamond" pitchFamily="18" charset="0"/>
                </a:rPr>
                <a:t>x</a:t>
              </a:r>
            </a:p>
          </p:txBody>
        </p:sp>
        <p:sp>
          <p:nvSpPr>
            <p:cNvPr id="8218" name="Line 41"/>
            <p:cNvSpPr>
              <a:spLocks noChangeShapeType="1"/>
            </p:cNvSpPr>
            <p:nvPr/>
          </p:nvSpPr>
          <p:spPr bwMode="auto">
            <a:xfrm>
              <a:off x="2131" y="2564"/>
              <a:ext cx="153" cy="0"/>
            </a:xfrm>
            <a:prstGeom prst="line">
              <a:avLst/>
            </a:prstGeom>
            <a:noFill/>
            <a:ln w="12700">
              <a:solidFill>
                <a:srgbClr val="000000"/>
              </a:solidFill>
              <a:round/>
              <a:headEnd type="triangle" w="med" len="med"/>
              <a:tailEnd type="none" w="sm" len="sm"/>
            </a:ln>
            <a:extLst>
              <a:ext uri="{909E8E84-426E-40DD-AFC4-6F175D3DCCD1}">
                <a14:hiddenFill xmlns:a14="http://schemas.microsoft.com/office/drawing/2010/main">
                  <a:noFill/>
                </a14:hiddenFill>
              </a:ext>
            </a:extLst>
          </p:spPr>
          <p:txBody>
            <a:bodyPr/>
            <a:lstStyle/>
            <a:p>
              <a:endParaRPr lang="en-US"/>
            </a:p>
          </p:txBody>
        </p:sp>
        <p:sp>
          <p:nvSpPr>
            <p:cNvPr id="8219" name="Rectangle 42"/>
            <p:cNvSpPr>
              <a:spLocks noChangeArrowheads="1"/>
            </p:cNvSpPr>
            <p:nvPr/>
          </p:nvSpPr>
          <p:spPr bwMode="auto">
            <a:xfrm>
              <a:off x="2235" y="2440"/>
              <a:ext cx="46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a:solidFill>
                    <a:srgbClr val="000000"/>
                  </a:solidFill>
                  <a:latin typeface="Garamond" pitchFamily="18" charset="0"/>
                </a:rPr>
                <a:t>h</a:t>
              </a:r>
              <a:r>
                <a:rPr lang="en-US" altLang="en-US" sz="2000" b="1" baseline="-25000">
                  <a:solidFill>
                    <a:srgbClr val="000000"/>
                  </a:solidFill>
                  <a:latin typeface="Garamond" pitchFamily="18" charset="0"/>
                </a:rPr>
                <a:t>22</a:t>
              </a:r>
              <a:r>
                <a:rPr lang="en-US" altLang="en-US" sz="2000" b="1">
                  <a:solidFill>
                    <a:srgbClr val="000000"/>
                  </a:solidFill>
                  <a:latin typeface="Garamond" pitchFamily="18" charset="0"/>
                </a:rPr>
                <a:t>(t)</a:t>
              </a:r>
            </a:p>
          </p:txBody>
        </p:sp>
      </p:grpSp>
      <p:sp>
        <p:nvSpPr>
          <p:cNvPr id="8215" name="TextBox 42"/>
          <p:cNvSpPr txBox="1">
            <a:spLocks noChangeArrowheads="1"/>
          </p:cNvSpPr>
          <p:nvPr/>
        </p:nvSpPr>
        <p:spPr bwMode="auto">
          <a:xfrm>
            <a:off x="536575" y="5900738"/>
            <a:ext cx="8243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a:solidFill>
                  <a:srgbClr val="FF0000"/>
                </a:solidFill>
              </a:rPr>
              <a:t>Uplink and Downlink typically duplexed in time or frequency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Multiple vs. Random Access</a:t>
            </a:r>
          </a:p>
        </p:txBody>
      </p:sp>
      <p:sp>
        <p:nvSpPr>
          <p:cNvPr id="14339" name="Content Placeholder 2"/>
          <p:cNvSpPr>
            <a:spLocks noGrp="1"/>
          </p:cNvSpPr>
          <p:nvPr>
            <p:ph idx="1"/>
          </p:nvPr>
        </p:nvSpPr>
        <p:spPr>
          <a:xfrm>
            <a:off x="415925" y="1636713"/>
            <a:ext cx="8323263" cy="4114800"/>
          </a:xfrm>
        </p:spPr>
        <p:txBody>
          <a:bodyPr/>
          <a:lstStyle/>
          <a:p>
            <a:r>
              <a:rPr lang="en-US" altLang="en-US" dirty="0" smtClean="0"/>
              <a:t>Multiple Access Techniques</a:t>
            </a:r>
          </a:p>
          <a:p>
            <a:pPr lvl="1"/>
            <a:r>
              <a:rPr lang="en-US" altLang="en-US" sz="2400" dirty="0" smtClean="0"/>
              <a:t>Used to create a dedicated channel for each user</a:t>
            </a:r>
          </a:p>
          <a:p>
            <a:pPr lvl="1"/>
            <a:r>
              <a:rPr lang="en-US" altLang="en-US" sz="2400" dirty="0" smtClean="0"/>
              <a:t>Orthogonal (TD/FD with no interference) or semi-orthogonal (CD with interference reduced by the code spreading gain) techniques may be used</a:t>
            </a:r>
          </a:p>
          <a:p>
            <a:r>
              <a:rPr lang="en-US" altLang="en-US" dirty="0" smtClean="0"/>
              <a:t>Random Access</a:t>
            </a:r>
          </a:p>
          <a:p>
            <a:pPr lvl="1"/>
            <a:r>
              <a:rPr lang="en-US" altLang="en-US" sz="2400" dirty="0" smtClean="0"/>
              <a:t>Assumes dedicated channels wasteful - no dedicated channel assigned to each user</a:t>
            </a:r>
          </a:p>
          <a:p>
            <a:pPr lvl="1"/>
            <a:r>
              <a:rPr lang="en-US" altLang="en-US" sz="2400" dirty="0" smtClean="0"/>
              <a:t>Users contend for channel when they have data to send</a:t>
            </a:r>
          </a:p>
          <a:p>
            <a:pPr lvl="1"/>
            <a:r>
              <a:rPr lang="en-US" altLang="en-US" sz="2400" dirty="0" smtClean="0"/>
              <a:t>Very efficient when users rarely active; very inefficient when users have continuous data to send</a:t>
            </a:r>
          </a:p>
          <a:p>
            <a:pPr lvl="1"/>
            <a:r>
              <a:rPr lang="en-US" altLang="en-US" sz="2400" dirty="0" smtClean="0"/>
              <a:t>Scheduling and hybrid scheduling used to combine benefits of multiple and random access</a:t>
            </a:r>
          </a:p>
          <a:p>
            <a:pPr lvl="3">
              <a:lnSpc>
                <a:spcPct val="80000"/>
              </a:lnSpc>
            </a:pPr>
            <a:endParaRPr lang="en-US" altLang="en-US" sz="1400" dirty="0" smtClean="0"/>
          </a:p>
        </p:txBody>
      </p:sp>
    </p:spTree>
    <p:extLst>
      <p:ext uri="{BB962C8B-B14F-4D97-AF65-F5344CB8AC3E}">
        <p14:creationId xmlns:p14="http://schemas.microsoft.com/office/powerpoint/2010/main" val="3376590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400050"/>
            <a:ext cx="914241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2800" b="1">
                <a:latin typeface="Arial" pitchFamily="34" charset="0"/>
              </a:rPr>
              <a:t>RANDOM ACCESS TECHNIQUES</a:t>
            </a:r>
          </a:p>
        </p:txBody>
      </p:sp>
      <p:sp>
        <p:nvSpPr>
          <p:cNvPr id="11267" name="Rectangle 3"/>
          <p:cNvSpPr>
            <a:spLocks noChangeArrowheads="1"/>
          </p:cNvSpPr>
          <p:nvPr/>
        </p:nvSpPr>
        <p:spPr bwMode="auto">
          <a:xfrm>
            <a:off x="1588" y="6731000"/>
            <a:ext cx="1211262"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500">
                <a:latin typeface="Arial" pitchFamily="34" charset="0"/>
              </a:rPr>
              <a:t>7C29822.038-Cimini-9/97</a:t>
            </a:r>
          </a:p>
        </p:txBody>
      </p:sp>
      <p:sp>
        <p:nvSpPr>
          <p:cNvPr id="11268" name="Rectangle 4"/>
          <p:cNvSpPr>
            <a:spLocks noGrp="1" noChangeArrowheads="1"/>
          </p:cNvSpPr>
          <p:nvPr>
            <p:ph type="title"/>
          </p:nvPr>
        </p:nvSpPr>
        <p:spPr>
          <a:xfrm>
            <a:off x="330200" y="242888"/>
            <a:ext cx="8513763" cy="1143000"/>
          </a:xfrm>
        </p:spPr>
        <p:txBody>
          <a:bodyPr/>
          <a:lstStyle/>
          <a:p>
            <a:r>
              <a:rPr lang="en-US" altLang="en-US" smtClean="0"/>
              <a:t>Random Access and Scheduling</a:t>
            </a:r>
          </a:p>
        </p:txBody>
      </p:sp>
      <p:sp>
        <p:nvSpPr>
          <p:cNvPr id="11269" name="Rectangle 5"/>
          <p:cNvSpPr>
            <a:spLocks noGrp="1" noChangeArrowheads="1"/>
          </p:cNvSpPr>
          <p:nvPr>
            <p:ph type="body" idx="1"/>
          </p:nvPr>
        </p:nvSpPr>
        <p:spPr>
          <a:xfrm>
            <a:off x="315913" y="1674813"/>
            <a:ext cx="8393112" cy="4456112"/>
          </a:xfrm>
        </p:spPr>
        <p:txBody>
          <a:bodyPr/>
          <a:lstStyle/>
          <a:p>
            <a:pPr>
              <a:lnSpc>
                <a:spcPct val="110000"/>
              </a:lnSpc>
            </a:pPr>
            <a:r>
              <a:rPr lang="en-US" altLang="en-US" sz="2800" smtClean="0"/>
              <a:t>Dedicated channels wasteful for data</a:t>
            </a:r>
          </a:p>
          <a:p>
            <a:pPr lvl="1">
              <a:lnSpc>
                <a:spcPct val="70000"/>
              </a:lnSpc>
            </a:pPr>
            <a:r>
              <a:rPr lang="en-US" altLang="en-US" sz="2400" smtClean="0"/>
              <a:t>Use statistical multiplexing</a:t>
            </a:r>
          </a:p>
          <a:p>
            <a:pPr lvl="3">
              <a:lnSpc>
                <a:spcPct val="40000"/>
              </a:lnSpc>
            </a:pPr>
            <a:endParaRPr lang="en-US" altLang="en-US" sz="1400" smtClean="0"/>
          </a:p>
          <a:p>
            <a:pPr>
              <a:lnSpc>
                <a:spcPct val="110000"/>
              </a:lnSpc>
            </a:pPr>
            <a:r>
              <a:rPr lang="en-US" altLang="en-US" sz="2800" smtClean="0"/>
              <a:t>Random Access Techniques</a:t>
            </a:r>
          </a:p>
          <a:p>
            <a:pPr lvl="1">
              <a:lnSpc>
                <a:spcPct val="70000"/>
              </a:lnSpc>
            </a:pPr>
            <a:r>
              <a:rPr lang="en-US" altLang="en-US" sz="2400" smtClean="0"/>
              <a:t>Aloha (Pure and Slotted)</a:t>
            </a:r>
          </a:p>
          <a:p>
            <a:pPr lvl="1">
              <a:lnSpc>
                <a:spcPct val="70000"/>
              </a:lnSpc>
            </a:pPr>
            <a:r>
              <a:rPr lang="en-US" altLang="en-US" sz="2400" smtClean="0"/>
              <a:t>Carrier sensing</a:t>
            </a:r>
          </a:p>
          <a:p>
            <a:pPr lvl="2">
              <a:lnSpc>
                <a:spcPct val="70000"/>
              </a:lnSpc>
            </a:pPr>
            <a:r>
              <a:rPr lang="en-US" altLang="en-US" sz="2000" smtClean="0"/>
              <a:t>Typically include collision detection or avoidance</a:t>
            </a:r>
          </a:p>
          <a:p>
            <a:pPr lvl="1">
              <a:lnSpc>
                <a:spcPct val="70000"/>
              </a:lnSpc>
            </a:pPr>
            <a:r>
              <a:rPr lang="en-US" altLang="en-US" sz="2400" smtClean="0"/>
              <a:t>Poor performance in heavy loading</a:t>
            </a:r>
          </a:p>
          <a:p>
            <a:pPr lvl="4">
              <a:lnSpc>
                <a:spcPct val="40000"/>
              </a:lnSpc>
            </a:pPr>
            <a:endParaRPr lang="en-US" altLang="en-US" sz="1600" smtClean="0">
              <a:latin typeface="Arial" pitchFamily="34" charset="0"/>
            </a:endParaRPr>
          </a:p>
          <a:p>
            <a:pPr>
              <a:lnSpc>
                <a:spcPct val="70000"/>
              </a:lnSpc>
            </a:pPr>
            <a:r>
              <a:rPr lang="en-US" altLang="en-US" sz="2800" smtClean="0"/>
              <a:t>Reservation protocols</a:t>
            </a:r>
          </a:p>
          <a:p>
            <a:pPr lvl="1">
              <a:lnSpc>
                <a:spcPct val="70000"/>
              </a:lnSpc>
            </a:pPr>
            <a:r>
              <a:rPr lang="en-US" altLang="en-US" sz="2400" smtClean="0"/>
              <a:t>Resources reserved for short transmissions (overhead)</a:t>
            </a:r>
          </a:p>
          <a:p>
            <a:pPr lvl="1">
              <a:lnSpc>
                <a:spcPct val="70000"/>
              </a:lnSpc>
            </a:pPr>
            <a:r>
              <a:rPr lang="en-US" altLang="en-US" sz="2400" smtClean="0"/>
              <a:t>Hybrid Methods: Packet-Reservation Multiple Access</a:t>
            </a:r>
          </a:p>
          <a:p>
            <a:pPr lvl="2">
              <a:lnSpc>
                <a:spcPct val="40000"/>
              </a:lnSpc>
            </a:pPr>
            <a:endParaRPr lang="en-US" altLang="en-US" sz="1200" smtClean="0"/>
          </a:p>
          <a:p>
            <a:pPr>
              <a:lnSpc>
                <a:spcPct val="110000"/>
              </a:lnSpc>
            </a:pPr>
            <a:r>
              <a:rPr lang="en-US" altLang="en-US" sz="2800" smtClean="0"/>
              <a:t>Retransmissions used for corrupted data</a:t>
            </a:r>
          </a:p>
          <a:p>
            <a:pPr lvl="1">
              <a:lnSpc>
                <a:spcPct val="90000"/>
              </a:lnSpc>
            </a:pPr>
            <a:r>
              <a:rPr lang="en-US" altLang="en-US" sz="2400" smtClean="0"/>
              <a:t>Often assumes corruption due to a collision, not channel</a:t>
            </a:r>
          </a:p>
        </p:txBody>
      </p:sp>
      <p:pic>
        <p:nvPicPr>
          <p:cNvPr id="1127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3037" y="2176671"/>
            <a:ext cx="2768252" cy="1720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14288" y="6711950"/>
            <a:ext cx="1209676"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500">
                <a:latin typeface="Arial" pitchFamily="34" charset="0"/>
              </a:rPr>
              <a:t>7C29822.033-Cimini-9/97</a:t>
            </a:r>
          </a:p>
        </p:txBody>
      </p:sp>
      <p:sp>
        <p:nvSpPr>
          <p:cNvPr id="9219" name="Rectangle 3"/>
          <p:cNvSpPr>
            <a:spLocks noGrp="1" noChangeArrowheads="1"/>
          </p:cNvSpPr>
          <p:nvPr>
            <p:ph type="title"/>
          </p:nvPr>
        </p:nvSpPr>
        <p:spPr>
          <a:xfrm>
            <a:off x="609600" y="228600"/>
            <a:ext cx="8167688" cy="1143000"/>
          </a:xfrm>
        </p:spPr>
        <p:txBody>
          <a:bodyPr/>
          <a:lstStyle/>
          <a:p>
            <a:r>
              <a:rPr lang="en-US" altLang="en-US" sz="4400" dirty="0" smtClean="0"/>
              <a:t>Deterministic Bandwidth </a:t>
            </a:r>
            <a:r>
              <a:rPr lang="en-US" altLang="en-US" sz="4400" dirty="0" smtClean="0"/>
              <a:t>Sharing</a:t>
            </a:r>
          </a:p>
        </p:txBody>
      </p:sp>
      <p:sp>
        <p:nvSpPr>
          <p:cNvPr id="9220" name="Rectangle 4"/>
          <p:cNvSpPr>
            <a:spLocks noGrp="1" noChangeArrowheads="1"/>
          </p:cNvSpPr>
          <p:nvPr>
            <p:ph type="body" idx="1"/>
          </p:nvPr>
        </p:nvSpPr>
        <p:spPr>
          <a:xfrm>
            <a:off x="538163" y="1943100"/>
            <a:ext cx="7848600" cy="4114800"/>
          </a:xfrm>
        </p:spPr>
        <p:txBody>
          <a:bodyPr/>
          <a:lstStyle/>
          <a:p>
            <a:pPr>
              <a:lnSpc>
                <a:spcPct val="110000"/>
              </a:lnSpc>
            </a:pPr>
            <a:r>
              <a:rPr lang="en-US" altLang="en-US" sz="2800" smtClean="0">
                <a:solidFill>
                  <a:srgbClr val="FF0000"/>
                </a:solidFill>
              </a:rPr>
              <a:t>Frequency Division</a:t>
            </a:r>
          </a:p>
          <a:p>
            <a:pPr>
              <a:lnSpc>
                <a:spcPct val="110000"/>
              </a:lnSpc>
            </a:pPr>
            <a:endParaRPr lang="en-US" altLang="en-US" sz="2800" smtClean="0"/>
          </a:p>
          <a:p>
            <a:pPr>
              <a:lnSpc>
                <a:spcPct val="110000"/>
              </a:lnSpc>
            </a:pPr>
            <a:r>
              <a:rPr lang="en-US" altLang="en-US" sz="2800" smtClean="0"/>
              <a:t>Time Division</a:t>
            </a:r>
          </a:p>
          <a:p>
            <a:pPr>
              <a:lnSpc>
                <a:spcPct val="110000"/>
              </a:lnSpc>
            </a:pPr>
            <a:endParaRPr lang="en-US" altLang="en-US" sz="2800" smtClean="0"/>
          </a:p>
          <a:p>
            <a:pPr>
              <a:lnSpc>
                <a:spcPct val="110000"/>
              </a:lnSpc>
            </a:pPr>
            <a:r>
              <a:rPr lang="en-US" altLang="en-US" sz="2800" smtClean="0">
                <a:solidFill>
                  <a:srgbClr val="00B050"/>
                </a:solidFill>
              </a:rPr>
              <a:t>Code Division</a:t>
            </a:r>
          </a:p>
          <a:p>
            <a:pPr lvl="1">
              <a:lnSpc>
                <a:spcPct val="110000"/>
              </a:lnSpc>
            </a:pPr>
            <a:r>
              <a:rPr lang="en-US" altLang="en-US" sz="2400" smtClean="0">
                <a:solidFill>
                  <a:srgbClr val="00B050"/>
                </a:solidFill>
              </a:rPr>
              <a:t>Multiuser Detection</a:t>
            </a:r>
            <a:endParaRPr lang="en-US" altLang="en-US" sz="2400" smtClean="0"/>
          </a:p>
          <a:p>
            <a:pPr lvl="3">
              <a:lnSpc>
                <a:spcPct val="110000"/>
              </a:lnSpc>
            </a:pPr>
            <a:endParaRPr lang="en-US" altLang="en-US" sz="1400" smtClean="0"/>
          </a:p>
          <a:p>
            <a:pPr>
              <a:lnSpc>
                <a:spcPct val="110000"/>
              </a:lnSpc>
            </a:pPr>
            <a:r>
              <a:rPr lang="en-US" altLang="en-US" sz="2800" smtClean="0"/>
              <a:t>Space (MIMO Systems)</a:t>
            </a:r>
          </a:p>
          <a:p>
            <a:pPr>
              <a:lnSpc>
                <a:spcPct val="110000"/>
              </a:lnSpc>
            </a:pPr>
            <a:r>
              <a:rPr lang="en-US" altLang="en-US" sz="2800" smtClean="0"/>
              <a:t>Hybrid Schemes</a:t>
            </a:r>
          </a:p>
        </p:txBody>
      </p:sp>
      <p:grpSp>
        <p:nvGrpSpPr>
          <p:cNvPr id="9221" name="Group 5"/>
          <p:cNvGrpSpPr>
            <a:grpSpLocks/>
          </p:cNvGrpSpPr>
          <p:nvPr/>
        </p:nvGrpSpPr>
        <p:grpSpPr bwMode="auto">
          <a:xfrm>
            <a:off x="3771900" y="1625600"/>
            <a:ext cx="4187825" cy="1717675"/>
            <a:chOff x="687" y="2315"/>
            <a:chExt cx="3093" cy="2025"/>
          </a:xfrm>
        </p:grpSpPr>
        <p:sp>
          <p:nvSpPr>
            <p:cNvPr id="9435" name="Freeform 6"/>
            <p:cNvSpPr>
              <a:spLocks/>
            </p:cNvSpPr>
            <p:nvPr/>
          </p:nvSpPr>
          <p:spPr bwMode="auto">
            <a:xfrm>
              <a:off x="2251" y="3163"/>
              <a:ext cx="17" cy="378"/>
            </a:xfrm>
            <a:custGeom>
              <a:avLst/>
              <a:gdLst>
                <a:gd name="T0" fmla="*/ 8 w 17"/>
                <a:gd name="T1" fmla="*/ 13 h 378"/>
                <a:gd name="T2" fmla="*/ 0 w 17"/>
                <a:gd name="T3" fmla="*/ 6 h 378"/>
                <a:gd name="T4" fmla="*/ 0 w 17"/>
                <a:gd name="T5" fmla="*/ 377 h 378"/>
                <a:gd name="T6" fmla="*/ 16 w 17"/>
                <a:gd name="T7" fmla="*/ 377 h 378"/>
                <a:gd name="T8" fmla="*/ 16 w 17"/>
                <a:gd name="T9" fmla="*/ 6 h 378"/>
                <a:gd name="T10" fmla="*/ 8 w 17"/>
                <a:gd name="T11" fmla="*/ 0 h 378"/>
                <a:gd name="T12" fmla="*/ 8 w 17"/>
                <a:gd name="T13" fmla="*/ 13 h 378"/>
                <a:gd name="T14" fmla="*/ 0 60000 65536"/>
                <a:gd name="T15" fmla="*/ 0 60000 65536"/>
                <a:gd name="T16" fmla="*/ 0 60000 65536"/>
                <a:gd name="T17" fmla="*/ 0 60000 65536"/>
                <a:gd name="T18" fmla="*/ 0 60000 65536"/>
                <a:gd name="T19" fmla="*/ 0 60000 65536"/>
                <a:gd name="T20" fmla="*/ 0 60000 65536"/>
                <a:gd name="T21" fmla="*/ 0 w 17"/>
                <a:gd name="T22" fmla="*/ 0 h 378"/>
                <a:gd name="T23" fmla="*/ 17 w 17"/>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8">
                  <a:moveTo>
                    <a:pt x="8" y="13"/>
                  </a:moveTo>
                  <a:lnTo>
                    <a:pt x="0" y="6"/>
                  </a:lnTo>
                  <a:lnTo>
                    <a:pt x="0" y="377"/>
                  </a:lnTo>
                  <a:lnTo>
                    <a:pt x="16" y="377"/>
                  </a:lnTo>
                  <a:lnTo>
                    <a:pt x="16" y="6"/>
                  </a:lnTo>
                  <a:lnTo>
                    <a:pt x="8" y="0"/>
                  </a:lnTo>
                  <a:lnTo>
                    <a:pt x="8" y="13"/>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36" name="Freeform 7"/>
            <p:cNvSpPr>
              <a:spLocks/>
            </p:cNvSpPr>
            <p:nvPr/>
          </p:nvSpPr>
          <p:spPr bwMode="auto">
            <a:xfrm>
              <a:off x="1470" y="3163"/>
              <a:ext cx="788" cy="17"/>
            </a:xfrm>
            <a:custGeom>
              <a:avLst/>
              <a:gdLst>
                <a:gd name="T0" fmla="*/ 13 w 788"/>
                <a:gd name="T1" fmla="*/ 7 h 17"/>
                <a:gd name="T2" fmla="*/ 8 w 788"/>
                <a:gd name="T3" fmla="*/ 16 h 17"/>
                <a:gd name="T4" fmla="*/ 787 w 788"/>
                <a:gd name="T5" fmla="*/ 16 h 17"/>
                <a:gd name="T6" fmla="*/ 787 w 788"/>
                <a:gd name="T7" fmla="*/ 0 h 17"/>
                <a:gd name="T8" fmla="*/ 8 w 788"/>
                <a:gd name="T9" fmla="*/ 0 h 17"/>
                <a:gd name="T10" fmla="*/ 0 w 788"/>
                <a:gd name="T11" fmla="*/ 7 h 17"/>
                <a:gd name="T12" fmla="*/ 13 w 788"/>
                <a:gd name="T13" fmla="*/ 7 h 17"/>
                <a:gd name="T14" fmla="*/ 0 60000 65536"/>
                <a:gd name="T15" fmla="*/ 0 60000 65536"/>
                <a:gd name="T16" fmla="*/ 0 60000 65536"/>
                <a:gd name="T17" fmla="*/ 0 60000 65536"/>
                <a:gd name="T18" fmla="*/ 0 60000 65536"/>
                <a:gd name="T19" fmla="*/ 0 60000 65536"/>
                <a:gd name="T20" fmla="*/ 0 60000 65536"/>
                <a:gd name="T21" fmla="*/ 0 w 788"/>
                <a:gd name="T22" fmla="*/ 0 h 17"/>
                <a:gd name="T23" fmla="*/ 788 w 78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8" h="17">
                  <a:moveTo>
                    <a:pt x="13" y="7"/>
                  </a:moveTo>
                  <a:lnTo>
                    <a:pt x="8" y="16"/>
                  </a:lnTo>
                  <a:lnTo>
                    <a:pt x="787" y="16"/>
                  </a:lnTo>
                  <a:lnTo>
                    <a:pt x="787" y="0"/>
                  </a:lnTo>
                  <a:lnTo>
                    <a:pt x="8" y="0"/>
                  </a:lnTo>
                  <a:lnTo>
                    <a:pt x="0" y="7"/>
                  </a:lnTo>
                  <a:lnTo>
                    <a:pt x="13" y="7"/>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37" name="Freeform 8"/>
            <p:cNvSpPr>
              <a:spLocks/>
            </p:cNvSpPr>
            <p:nvPr/>
          </p:nvSpPr>
          <p:spPr bwMode="auto">
            <a:xfrm>
              <a:off x="1470" y="3169"/>
              <a:ext cx="17" cy="378"/>
            </a:xfrm>
            <a:custGeom>
              <a:avLst/>
              <a:gdLst>
                <a:gd name="T0" fmla="*/ 9 w 17"/>
                <a:gd name="T1" fmla="*/ 364 h 378"/>
                <a:gd name="T2" fmla="*/ 16 w 17"/>
                <a:gd name="T3" fmla="*/ 371 h 378"/>
                <a:gd name="T4" fmla="*/ 16 w 17"/>
                <a:gd name="T5" fmla="*/ 0 h 378"/>
                <a:gd name="T6" fmla="*/ 0 w 17"/>
                <a:gd name="T7" fmla="*/ 0 h 378"/>
                <a:gd name="T8" fmla="*/ 0 w 17"/>
                <a:gd name="T9" fmla="*/ 371 h 378"/>
                <a:gd name="T10" fmla="*/ 9 w 17"/>
                <a:gd name="T11" fmla="*/ 377 h 378"/>
                <a:gd name="T12" fmla="*/ 9 w 17"/>
                <a:gd name="T13" fmla="*/ 364 h 378"/>
                <a:gd name="T14" fmla="*/ 0 60000 65536"/>
                <a:gd name="T15" fmla="*/ 0 60000 65536"/>
                <a:gd name="T16" fmla="*/ 0 60000 65536"/>
                <a:gd name="T17" fmla="*/ 0 60000 65536"/>
                <a:gd name="T18" fmla="*/ 0 60000 65536"/>
                <a:gd name="T19" fmla="*/ 0 60000 65536"/>
                <a:gd name="T20" fmla="*/ 0 60000 65536"/>
                <a:gd name="T21" fmla="*/ 0 w 17"/>
                <a:gd name="T22" fmla="*/ 0 h 378"/>
                <a:gd name="T23" fmla="*/ 17 w 17"/>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8">
                  <a:moveTo>
                    <a:pt x="9" y="364"/>
                  </a:moveTo>
                  <a:lnTo>
                    <a:pt x="16" y="371"/>
                  </a:lnTo>
                  <a:lnTo>
                    <a:pt x="16" y="0"/>
                  </a:lnTo>
                  <a:lnTo>
                    <a:pt x="0" y="0"/>
                  </a:lnTo>
                  <a:lnTo>
                    <a:pt x="0" y="371"/>
                  </a:lnTo>
                  <a:lnTo>
                    <a:pt x="9" y="377"/>
                  </a:lnTo>
                  <a:lnTo>
                    <a:pt x="9" y="364"/>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38" name="Freeform 9"/>
            <p:cNvSpPr>
              <a:spLocks/>
            </p:cNvSpPr>
            <p:nvPr/>
          </p:nvSpPr>
          <p:spPr bwMode="auto">
            <a:xfrm>
              <a:off x="1478" y="3533"/>
              <a:ext cx="780" cy="17"/>
            </a:xfrm>
            <a:custGeom>
              <a:avLst/>
              <a:gdLst>
                <a:gd name="T0" fmla="*/ 779 w 780"/>
                <a:gd name="T1" fmla="*/ 8 h 17"/>
                <a:gd name="T2" fmla="*/ 779 w 780"/>
                <a:gd name="T3" fmla="*/ 0 h 17"/>
                <a:gd name="T4" fmla="*/ 0 w 780"/>
                <a:gd name="T5" fmla="*/ 0 h 17"/>
                <a:gd name="T6" fmla="*/ 0 w 780"/>
                <a:gd name="T7" fmla="*/ 16 h 17"/>
                <a:gd name="T8" fmla="*/ 779 w 780"/>
                <a:gd name="T9" fmla="*/ 16 h 17"/>
                <a:gd name="T10" fmla="*/ 779 w 780"/>
                <a:gd name="T11" fmla="*/ 8 h 17"/>
                <a:gd name="T12" fmla="*/ 0 60000 65536"/>
                <a:gd name="T13" fmla="*/ 0 60000 65536"/>
                <a:gd name="T14" fmla="*/ 0 60000 65536"/>
                <a:gd name="T15" fmla="*/ 0 60000 65536"/>
                <a:gd name="T16" fmla="*/ 0 60000 65536"/>
                <a:gd name="T17" fmla="*/ 0 60000 65536"/>
                <a:gd name="T18" fmla="*/ 0 w 780"/>
                <a:gd name="T19" fmla="*/ 0 h 17"/>
                <a:gd name="T20" fmla="*/ 780 w 780"/>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0" h="17">
                  <a:moveTo>
                    <a:pt x="779" y="8"/>
                  </a:moveTo>
                  <a:lnTo>
                    <a:pt x="779" y="0"/>
                  </a:lnTo>
                  <a:lnTo>
                    <a:pt x="0" y="0"/>
                  </a:lnTo>
                  <a:lnTo>
                    <a:pt x="0" y="16"/>
                  </a:lnTo>
                  <a:lnTo>
                    <a:pt x="779" y="16"/>
                  </a:lnTo>
                  <a:lnTo>
                    <a:pt x="779" y="8"/>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39" name="Line 10"/>
            <p:cNvSpPr>
              <a:spLocks noChangeShapeType="1"/>
            </p:cNvSpPr>
            <p:nvPr/>
          </p:nvSpPr>
          <p:spPr bwMode="auto">
            <a:xfrm>
              <a:off x="2257" y="3540"/>
              <a:ext cx="16"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none" w="sm" len="sm"/>
                </a14:hiddenLine>
              </a:ext>
            </a:extLst>
          </p:spPr>
          <p:txBody>
            <a:bodyPr wrap="none" anchor="ctr"/>
            <a:lstStyle/>
            <a:p>
              <a:endParaRPr lang="en-US"/>
            </a:p>
          </p:txBody>
        </p:sp>
        <p:sp>
          <p:nvSpPr>
            <p:cNvPr id="9440" name="Freeform 11"/>
            <p:cNvSpPr>
              <a:spLocks/>
            </p:cNvSpPr>
            <p:nvPr/>
          </p:nvSpPr>
          <p:spPr bwMode="auto">
            <a:xfrm>
              <a:off x="2255" y="2766"/>
              <a:ext cx="572" cy="411"/>
            </a:xfrm>
            <a:custGeom>
              <a:avLst/>
              <a:gdLst>
                <a:gd name="T0" fmla="*/ 4 w 572"/>
                <a:gd name="T1" fmla="*/ 410 h 411"/>
                <a:gd name="T2" fmla="*/ 8 w 572"/>
                <a:gd name="T3" fmla="*/ 408 h 411"/>
                <a:gd name="T4" fmla="*/ 571 w 572"/>
                <a:gd name="T5" fmla="*/ 10 h 411"/>
                <a:gd name="T6" fmla="*/ 565 w 572"/>
                <a:gd name="T7" fmla="*/ 0 h 411"/>
                <a:gd name="T8" fmla="*/ 0 w 572"/>
                <a:gd name="T9" fmla="*/ 399 h 411"/>
                <a:gd name="T10" fmla="*/ 4 w 572"/>
                <a:gd name="T11" fmla="*/ 397 h 411"/>
                <a:gd name="T12" fmla="*/ 4 w 572"/>
                <a:gd name="T13" fmla="*/ 410 h 411"/>
                <a:gd name="T14" fmla="*/ 0 60000 65536"/>
                <a:gd name="T15" fmla="*/ 0 60000 65536"/>
                <a:gd name="T16" fmla="*/ 0 60000 65536"/>
                <a:gd name="T17" fmla="*/ 0 60000 65536"/>
                <a:gd name="T18" fmla="*/ 0 60000 65536"/>
                <a:gd name="T19" fmla="*/ 0 60000 65536"/>
                <a:gd name="T20" fmla="*/ 0 60000 65536"/>
                <a:gd name="T21" fmla="*/ 0 w 572"/>
                <a:gd name="T22" fmla="*/ 0 h 411"/>
                <a:gd name="T23" fmla="*/ 572 w 572"/>
                <a:gd name="T24" fmla="*/ 411 h 4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2" h="411">
                  <a:moveTo>
                    <a:pt x="4" y="410"/>
                  </a:moveTo>
                  <a:lnTo>
                    <a:pt x="8" y="408"/>
                  </a:lnTo>
                  <a:lnTo>
                    <a:pt x="571" y="10"/>
                  </a:lnTo>
                  <a:lnTo>
                    <a:pt x="565" y="0"/>
                  </a:lnTo>
                  <a:lnTo>
                    <a:pt x="0" y="399"/>
                  </a:lnTo>
                  <a:lnTo>
                    <a:pt x="4" y="397"/>
                  </a:lnTo>
                  <a:lnTo>
                    <a:pt x="4" y="41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1" name="Freeform 12"/>
            <p:cNvSpPr>
              <a:spLocks/>
            </p:cNvSpPr>
            <p:nvPr/>
          </p:nvSpPr>
          <p:spPr bwMode="auto">
            <a:xfrm>
              <a:off x="1472" y="3163"/>
              <a:ext cx="788" cy="17"/>
            </a:xfrm>
            <a:custGeom>
              <a:avLst/>
              <a:gdLst>
                <a:gd name="T0" fmla="*/ 0 w 788"/>
                <a:gd name="T1" fmla="*/ 2 h 17"/>
                <a:gd name="T2" fmla="*/ 4 w 788"/>
                <a:gd name="T3" fmla="*/ 16 h 17"/>
                <a:gd name="T4" fmla="*/ 787 w 788"/>
                <a:gd name="T5" fmla="*/ 16 h 17"/>
                <a:gd name="T6" fmla="*/ 787 w 788"/>
                <a:gd name="T7" fmla="*/ 0 h 17"/>
                <a:gd name="T8" fmla="*/ 4 w 788"/>
                <a:gd name="T9" fmla="*/ 0 h 17"/>
                <a:gd name="T10" fmla="*/ 7 w 788"/>
                <a:gd name="T11" fmla="*/ 13 h 17"/>
                <a:gd name="T12" fmla="*/ 0 w 788"/>
                <a:gd name="T13" fmla="*/ 2 h 17"/>
                <a:gd name="T14" fmla="*/ 0 60000 65536"/>
                <a:gd name="T15" fmla="*/ 0 60000 65536"/>
                <a:gd name="T16" fmla="*/ 0 60000 65536"/>
                <a:gd name="T17" fmla="*/ 0 60000 65536"/>
                <a:gd name="T18" fmla="*/ 0 60000 65536"/>
                <a:gd name="T19" fmla="*/ 0 60000 65536"/>
                <a:gd name="T20" fmla="*/ 0 60000 65536"/>
                <a:gd name="T21" fmla="*/ 0 w 788"/>
                <a:gd name="T22" fmla="*/ 0 h 17"/>
                <a:gd name="T23" fmla="*/ 788 w 78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8" h="17">
                  <a:moveTo>
                    <a:pt x="0" y="2"/>
                  </a:moveTo>
                  <a:lnTo>
                    <a:pt x="4" y="16"/>
                  </a:lnTo>
                  <a:lnTo>
                    <a:pt x="787" y="16"/>
                  </a:lnTo>
                  <a:lnTo>
                    <a:pt x="787" y="0"/>
                  </a:lnTo>
                  <a:lnTo>
                    <a:pt x="4" y="0"/>
                  </a:lnTo>
                  <a:lnTo>
                    <a:pt x="7" y="13"/>
                  </a:lnTo>
                  <a:lnTo>
                    <a:pt x="0" y="2"/>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2" name="Freeform 13"/>
            <p:cNvSpPr>
              <a:spLocks/>
            </p:cNvSpPr>
            <p:nvPr/>
          </p:nvSpPr>
          <p:spPr bwMode="auto">
            <a:xfrm>
              <a:off x="1472" y="2764"/>
              <a:ext cx="574" cy="411"/>
            </a:xfrm>
            <a:custGeom>
              <a:avLst/>
              <a:gdLst>
                <a:gd name="T0" fmla="*/ 569 w 574"/>
                <a:gd name="T1" fmla="*/ 0 h 411"/>
                <a:gd name="T2" fmla="*/ 565 w 574"/>
                <a:gd name="T3" fmla="*/ 2 h 411"/>
                <a:gd name="T4" fmla="*/ 0 w 574"/>
                <a:gd name="T5" fmla="*/ 401 h 411"/>
                <a:gd name="T6" fmla="*/ 7 w 574"/>
                <a:gd name="T7" fmla="*/ 410 h 411"/>
                <a:gd name="T8" fmla="*/ 573 w 574"/>
                <a:gd name="T9" fmla="*/ 12 h 411"/>
                <a:gd name="T10" fmla="*/ 569 w 574"/>
                <a:gd name="T11" fmla="*/ 13 h 411"/>
                <a:gd name="T12" fmla="*/ 569 w 574"/>
                <a:gd name="T13" fmla="*/ 0 h 411"/>
                <a:gd name="T14" fmla="*/ 0 60000 65536"/>
                <a:gd name="T15" fmla="*/ 0 60000 65536"/>
                <a:gd name="T16" fmla="*/ 0 60000 65536"/>
                <a:gd name="T17" fmla="*/ 0 60000 65536"/>
                <a:gd name="T18" fmla="*/ 0 60000 65536"/>
                <a:gd name="T19" fmla="*/ 0 60000 65536"/>
                <a:gd name="T20" fmla="*/ 0 60000 65536"/>
                <a:gd name="T21" fmla="*/ 0 w 574"/>
                <a:gd name="T22" fmla="*/ 0 h 411"/>
                <a:gd name="T23" fmla="*/ 574 w 574"/>
                <a:gd name="T24" fmla="*/ 411 h 4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4" h="411">
                  <a:moveTo>
                    <a:pt x="569" y="0"/>
                  </a:moveTo>
                  <a:lnTo>
                    <a:pt x="565" y="2"/>
                  </a:lnTo>
                  <a:lnTo>
                    <a:pt x="0" y="401"/>
                  </a:lnTo>
                  <a:lnTo>
                    <a:pt x="7" y="410"/>
                  </a:lnTo>
                  <a:lnTo>
                    <a:pt x="573" y="12"/>
                  </a:lnTo>
                  <a:lnTo>
                    <a:pt x="569" y="13"/>
                  </a:lnTo>
                  <a:lnTo>
                    <a:pt x="569"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3" name="Freeform 14"/>
            <p:cNvSpPr>
              <a:spLocks/>
            </p:cNvSpPr>
            <p:nvPr/>
          </p:nvSpPr>
          <p:spPr bwMode="auto">
            <a:xfrm>
              <a:off x="2041" y="2764"/>
              <a:ext cx="782" cy="17"/>
            </a:xfrm>
            <a:custGeom>
              <a:avLst/>
              <a:gdLst>
                <a:gd name="T0" fmla="*/ 781 w 782"/>
                <a:gd name="T1" fmla="*/ 7 h 17"/>
                <a:gd name="T2" fmla="*/ 781 w 782"/>
                <a:gd name="T3" fmla="*/ 0 h 17"/>
                <a:gd name="T4" fmla="*/ 0 w 782"/>
                <a:gd name="T5" fmla="*/ 0 h 17"/>
                <a:gd name="T6" fmla="*/ 0 w 782"/>
                <a:gd name="T7" fmla="*/ 16 h 17"/>
                <a:gd name="T8" fmla="*/ 781 w 782"/>
                <a:gd name="T9" fmla="*/ 16 h 17"/>
                <a:gd name="T10" fmla="*/ 781 w 782"/>
                <a:gd name="T11" fmla="*/ 7 h 17"/>
                <a:gd name="T12" fmla="*/ 0 60000 65536"/>
                <a:gd name="T13" fmla="*/ 0 60000 65536"/>
                <a:gd name="T14" fmla="*/ 0 60000 65536"/>
                <a:gd name="T15" fmla="*/ 0 60000 65536"/>
                <a:gd name="T16" fmla="*/ 0 60000 65536"/>
                <a:gd name="T17" fmla="*/ 0 60000 65536"/>
                <a:gd name="T18" fmla="*/ 0 w 782"/>
                <a:gd name="T19" fmla="*/ 0 h 17"/>
                <a:gd name="T20" fmla="*/ 782 w 782"/>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2" h="17">
                  <a:moveTo>
                    <a:pt x="781" y="7"/>
                  </a:moveTo>
                  <a:lnTo>
                    <a:pt x="781" y="0"/>
                  </a:lnTo>
                  <a:lnTo>
                    <a:pt x="0" y="0"/>
                  </a:lnTo>
                  <a:lnTo>
                    <a:pt x="0" y="16"/>
                  </a:lnTo>
                  <a:lnTo>
                    <a:pt x="781" y="16"/>
                  </a:lnTo>
                  <a:lnTo>
                    <a:pt x="781" y="7"/>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4" name="Line 15"/>
            <p:cNvSpPr>
              <a:spLocks noChangeShapeType="1"/>
            </p:cNvSpPr>
            <p:nvPr/>
          </p:nvSpPr>
          <p:spPr bwMode="auto">
            <a:xfrm>
              <a:off x="2822" y="2770"/>
              <a:ext cx="16"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none" w="sm" len="sm"/>
                </a14:hiddenLine>
              </a:ext>
            </a:extLst>
          </p:spPr>
          <p:txBody>
            <a:bodyPr wrap="none" anchor="ctr"/>
            <a:lstStyle/>
            <a:p>
              <a:endParaRPr lang="en-US"/>
            </a:p>
          </p:txBody>
        </p:sp>
        <p:sp>
          <p:nvSpPr>
            <p:cNvPr id="9445" name="Freeform 16"/>
            <p:cNvSpPr>
              <a:spLocks/>
            </p:cNvSpPr>
            <p:nvPr/>
          </p:nvSpPr>
          <p:spPr bwMode="auto">
            <a:xfrm>
              <a:off x="2817" y="2772"/>
              <a:ext cx="17" cy="375"/>
            </a:xfrm>
            <a:custGeom>
              <a:avLst/>
              <a:gdLst>
                <a:gd name="T0" fmla="*/ 13 w 17"/>
                <a:gd name="T1" fmla="*/ 374 h 375"/>
                <a:gd name="T2" fmla="*/ 16 w 17"/>
                <a:gd name="T3" fmla="*/ 370 h 375"/>
                <a:gd name="T4" fmla="*/ 16 w 17"/>
                <a:gd name="T5" fmla="*/ 0 h 375"/>
                <a:gd name="T6" fmla="*/ 0 w 17"/>
                <a:gd name="T7" fmla="*/ 0 h 375"/>
                <a:gd name="T8" fmla="*/ 0 w 17"/>
                <a:gd name="T9" fmla="*/ 370 h 375"/>
                <a:gd name="T10" fmla="*/ 2 w 17"/>
                <a:gd name="T11" fmla="*/ 364 h 375"/>
                <a:gd name="T12" fmla="*/ 13 w 17"/>
                <a:gd name="T13" fmla="*/ 374 h 375"/>
                <a:gd name="T14" fmla="*/ 0 60000 65536"/>
                <a:gd name="T15" fmla="*/ 0 60000 65536"/>
                <a:gd name="T16" fmla="*/ 0 60000 65536"/>
                <a:gd name="T17" fmla="*/ 0 60000 65536"/>
                <a:gd name="T18" fmla="*/ 0 60000 65536"/>
                <a:gd name="T19" fmla="*/ 0 60000 65536"/>
                <a:gd name="T20" fmla="*/ 0 60000 65536"/>
                <a:gd name="T21" fmla="*/ 0 w 17"/>
                <a:gd name="T22" fmla="*/ 0 h 375"/>
                <a:gd name="T23" fmla="*/ 17 w 17"/>
                <a:gd name="T24" fmla="*/ 375 h 3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5">
                  <a:moveTo>
                    <a:pt x="13" y="374"/>
                  </a:moveTo>
                  <a:lnTo>
                    <a:pt x="16" y="370"/>
                  </a:lnTo>
                  <a:lnTo>
                    <a:pt x="16" y="0"/>
                  </a:lnTo>
                  <a:lnTo>
                    <a:pt x="0" y="0"/>
                  </a:lnTo>
                  <a:lnTo>
                    <a:pt x="0" y="370"/>
                  </a:lnTo>
                  <a:lnTo>
                    <a:pt x="2" y="364"/>
                  </a:lnTo>
                  <a:lnTo>
                    <a:pt x="13" y="374"/>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6" name="Freeform 17"/>
            <p:cNvSpPr>
              <a:spLocks/>
            </p:cNvSpPr>
            <p:nvPr/>
          </p:nvSpPr>
          <p:spPr bwMode="auto">
            <a:xfrm>
              <a:off x="2253" y="3136"/>
              <a:ext cx="574" cy="409"/>
            </a:xfrm>
            <a:custGeom>
              <a:avLst/>
              <a:gdLst>
                <a:gd name="T0" fmla="*/ 4 w 574"/>
                <a:gd name="T1" fmla="*/ 404 h 409"/>
                <a:gd name="T2" fmla="*/ 8 w 574"/>
                <a:gd name="T3" fmla="*/ 408 h 409"/>
                <a:gd name="T4" fmla="*/ 573 w 574"/>
                <a:gd name="T5" fmla="*/ 10 h 409"/>
                <a:gd name="T6" fmla="*/ 566 w 574"/>
                <a:gd name="T7" fmla="*/ 0 h 409"/>
                <a:gd name="T8" fmla="*/ 0 w 574"/>
                <a:gd name="T9" fmla="*/ 399 h 409"/>
                <a:gd name="T10" fmla="*/ 4 w 574"/>
                <a:gd name="T11" fmla="*/ 404 h 409"/>
                <a:gd name="T12" fmla="*/ 0 60000 65536"/>
                <a:gd name="T13" fmla="*/ 0 60000 65536"/>
                <a:gd name="T14" fmla="*/ 0 60000 65536"/>
                <a:gd name="T15" fmla="*/ 0 60000 65536"/>
                <a:gd name="T16" fmla="*/ 0 60000 65536"/>
                <a:gd name="T17" fmla="*/ 0 60000 65536"/>
                <a:gd name="T18" fmla="*/ 0 w 574"/>
                <a:gd name="T19" fmla="*/ 0 h 409"/>
                <a:gd name="T20" fmla="*/ 574 w 574"/>
                <a:gd name="T21" fmla="*/ 409 h 409"/>
              </a:gdLst>
              <a:ahLst/>
              <a:cxnLst>
                <a:cxn ang="T12">
                  <a:pos x="T0" y="T1"/>
                </a:cxn>
                <a:cxn ang="T13">
                  <a:pos x="T2" y="T3"/>
                </a:cxn>
                <a:cxn ang="T14">
                  <a:pos x="T4" y="T5"/>
                </a:cxn>
                <a:cxn ang="T15">
                  <a:pos x="T6" y="T7"/>
                </a:cxn>
                <a:cxn ang="T16">
                  <a:pos x="T8" y="T9"/>
                </a:cxn>
                <a:cxn ang="T17">
                  <a:pos x="T10" y="T11"/>
                </a:cxn>
              </a:cxnLst>
              <a:rect l="T18" t="T19" r="T20" b="T21"/>
              <a:pathLst>
                <a:path w="574" h="409">
                  <a:moveTo>
                    <a:pt x="4" y="404"/>
                  </a:moveTo>
                  <a:lnTo>
                    <a:pt x="8" y="408"/>
                  </a:lnTo>
                  <a:lnTo>
                    <a:pt x="573" y="10"/>
                  </a:lnTo>
                  <a:lnTo>
                    <a:pt x="566" y="0"/>
                  </a:lnTo>
                  <a:lnTo>
                    <a:pt x="0" y="399"/>
                  </a:lnTo>
                  <a:lnTo>
                    <a:pt x="4" y="404"/>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7" name="Freeform 18"/>
            <p:cNvSpPr>
              <a:spLocks/>
            </p:cNvSpPr>
            <p:nvPr/>
          </p:nvSpPr>
          <p:spPr bwMode="auto">
            <a:xfrm>
              <a:off x="1476" y="3529"/>
              <a:ext cx="17" cy="17"/>
            </a:xfrm>
            <a:custGeom>
              <a:avLst/>
              <a:gdLst>
                <a:gd name="T0" fmla="*/ 11 w 17"/>
                <a:gd name="T1" fmla="*/ 0 h 17"/>
                <a:gd name="T2" fmla="*/ 16 w 17"/>
                <a:gd name="T3" fmla="*/ 7 h 17"/>
                <a:gd name="T4" fmla="*/ 3 w 17"/>
                <a:gd name="T5" fmla="*/ 16 h 17"/>
                <a:gd name="T6" fmla="*/ 0 w 17"/>
                <a:gd name="T7" fmla="*/ 9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7"/>
                  </a:lnTo>
                  <a:lnTo>
                    <a:pt x="3" y="16"/>
                  </a:lnTo>
                  <a:lnTo>
                    <a:pt x="0" y="9"/>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8" name="Freeform 19"/>
            <p:cNvSpPr>
              <a:spLocks/>
            </p:cNvSpPr>
            <p:nvPr/>
          </p:nvSpPr>
          <p:spPr bwMode="auto">
            <a:xfrm>
              <a:off x="1495" y="3515"/>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49" name="Freeform 20"/>
            <p:cNvSpPr>
              <a:spLocks/>
            </p:cNvSpPr>
            <p:nvPr/>
          </p:nvSpPr>
          <p:spPr bwMode="auto">
            <a:xfrm>
              <a:off x="1516" y="3502"/>
              <a:ext cx="17" cy="17"/>
            </a:xfrm>
            <a:custGeom>
              <a:avLst/>
              <a:gdLst>
                <a:gd name="T0" fmla="*/ 13 w 17"/>
                <a:gd name="T1" fmla="*/ 0 h 17"/>
                <a:gd name="T2" fmla="*/ 16 w 17"/>
                <a:gd name="T3" fmla="*/ 8 h 17"/>
                <a:gd name="T4" fmla="*/ 2 w 17"/>
                <a:gd name="T5" fmla="*/ 16 h 17"/>
                <a:gd name="T6" fmla="*/ 0 w 17"/>
                <a:gd name="T7" fmla="*/ 10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8"/>
                  </a:lnTo>
                  <a:lnTo>
                    <a:pt x="2" y="16"/>
                  </a:lnTo>
                  <a:lnTo>
                    <a:pt x="0" y="10"/>
                  </a:lnTo>
                  <a:lnTo>
                    <a:pt x="13"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0" name="Freeform 21"/>
            <p:cNvSpPr>
              <a:spLocks/>
            </p:cNvSpPr>
            <p:nvPr/>
          </p:nvSpPr>
          <p:spPr bwMode="auto">
            <a:xfrm>
              <a:off x="1535" y="3489"/>
              <a:ext cx="17" cy="17"/>
            </a:xfrm>
            <a:custGeom>
              <a:avLst/>
              <a:gdLst>
                <a:gd name="T0" fmla="*/ 12 w 17"/>
                <a:gd name="T1" fmla="*/ 0 h 17"/>
                <a:gd name="T2" fmla="*/ 16 w 17"/>
                <a:gd name="T3" fmla="*/ 4 h 17"/>
                <a:gd name="T4" fmla="*/ 4 w 17"/>
                <a:gd name="T5" fmla="*/ 16 h 17"/>
                <a:gd name="T6" fmla="*/ 0 w 17"/>
                <a:gd name="T7" fmla="*/ 7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4"/>
                  </a:lnTo>
                  <a:lnTo>
                    <a:pt x="4" y="16"/>
                  </a:lnTo>
                  <a:lnTo>
                    <a:pt x="0" y="7"/>
                  </a:lnTo>
                  <a:lnTo>
                    <a:pt x="12"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1" name="Freeform 22"/>
            <p:cNvSpPr>
              <a:spLocks/>
            </p:cNvSpPr>
            <p:nvPr/>
          </p:nvSpPr>
          <p:spPr bwMode="auto">
            <a:xfrm>
              <a:off x="1554" y="3475"/>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2" name="Freeform 23"/>
            <p:cNvSpPr>
              <a:spLocks/>
            </p:cNvSpPr>
            <p:nvPr/>
          </p:nvSpPr>
          <p:spPr bwMode="auto">
            <a:xfrm>
              <a:off x="1573" y="3460"/>
              <a:ext cx="17" cy="17"/>
            </a:xfrm>
            <a:custGeom>
              <a:avLst/>
              <a:gdLst>
                <a:gd name="T0" fmla="*/ 11 w 17"/>
                <a:gd name="T1" fmla="*/ 0 h 17"/>
                <a:gd name="T2" fmla="*/ 16 w 17"/>
                <a:gd name="T3" fmla="*/ 7 h 17"/>
                <a:gd name="T4" fmla="*/ 4 w 17"/>
                <a:gd name="T5" fmla="*/ 16 h 17"/>
                <a:gd name="T6" fmla="*/ 0 w 17"/>
                <a:gd name="T7" fmla="*/ 9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7"/>
                  </a:lnTo>
                  <a:lnTo>
                    <a:pt x="4" y="16"/>
                  </a:lnTo>
                  <a:lnTo>
                    <a:pt x="0" y="9"/>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3" name="Freeform 24"/>
            <p:cNvSpPr>
              <a:spLocks/>
            </p:cNvSpPr>
            <p:nvPr/>
          </p:nvSpPr>
          <p:spPr bwMode="auto">
            <a:xfrm>
              <a:off x="1592" y="3446"/>
              <a:ext cx="17" cy="17"/>
            </a:xfrm>
            <a:custGeom>
              <a:avLst/>
              <a:gdLst>
                <a:gd name="T0" fmla="*/ 13 w 17"/>
                <a:gd name="T1" fmla="*/ 0 h 17"/>
                <a:gd name="T2" fmla="*/ 16 w 17"/>
                <a:gd name="T3" fmla="*/ 8 h 17"/>
                <a:gd name="T4" fmla="*/ 4 w 17"/>
                <a:gd name="T5" fmla="*/ 16 h 17"/>
                <a:gd name="T6" fmla="*/ 0 w 17"/>
                <a:gd name="T7" fmla="*/ 10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8"/>
                  </a:lnTo>
                  <a:lnTo>
                    <a:pt x="4" y="16"/>
                  </a:lnTo>
                  <a:lnTo>
                    <a:pt x="0" y="10"/>
                  </a:lnTo>
                  <a:lnTo>
                    <a:pt x="13"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4" name="Freeform 25"/>
            <p:cNvSpPr>
              <a:spLocks/>
            </p:cNvSpPr>
            <p:nvPr/>
          </p:nvSpPr>
          <p:spPr bwMode="auto">
            <a:xfrm>
              <a:off x="1614" y="3433"/>
              <a:ext cx="17" cy="17"/>
            </a:xfrm>
            <a:custGeom>
              <a:avLst/>
              <a:gdLst>
                <a:gd name="T0" fmla="*/ 11 w 17"/>
                <a:gd name="T1" fmla="*/ 0 h 17"/>
                <a:gd name="T2" fmla="*/ 16 w 17"/>
                <a:gd name="T3" fmla="*/ 8 h 17"/>
                <a:gd name="T4" fmla="*/ 1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1" y="16"/>
                  </a:lnTo>
                  <a:lnTo>
                    <a:pt x="0" y="10"/>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5" name="Freeform 26"/>
            <p:cNvSpPr>
              <a:spLocks/>
            </p:cNvSpPr>
            <p:nvPr/>
          </p:nvSpPr>
          <p:spPr bwMode="auto">
            <a:xfrm>
              <a:off x="1633" y="3420"/>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6" name="Freeform 27"/>
            <p:cNvSpPr>
              <a:spLocks/>
            </p:cNvSpPr>
            <p:nvPr/>
          </p:nvSpPr>
          <p:spPr bwMode="auto">
            <a:xfrm>
              <a:off x="1652" y="3406"/>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7" name="Freeform 28"/>
            <p:cNvSpPr>
              <a:spLocks/>
            </p:cNvSpPr>
            <p:nvPr/>
          </p:nvSpPr>
          <p:spPr bwMode="auto">
            <a:xfrm>
              <a:off x="1671" y="3391"/>
              <a:ext cx="17" cy="17"/>
            </a:xfrm>
            <a:custGeom>
              <a:avLst/>
              <a:gdLst>
                <a:gd name="T0" fmla="*/ 12 w 17"/>
                <a:gd name="T1" fmla="*/ 0 h 17"/>
                <a:gd name="T2" fmla="*/ 16 w 17"/>
                <a:gd name="T3" fmla="*/ 7 h 17"/>
                <a:gd name="T4" fmla="*/ 4 w 17"/>
                <a:gd name="T5" fmla="*/ 16 h 17"/>
                <a:gd name="T6" fmla="*/ 0 w 17"/>
                <a:gd name="T7" fmla="*/ 9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7"/>
                  </a:lnTo>
                  <a:lnTo>
                    <a:pt x="4" y="16"/>
                  </a:lnTo>
                  <a:lnTo>
                    <a:pt x="0" y="9"/>
                  </a:lnTo>
                  <a:lnTo>
                    <a:pt x="12"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8" name="Freeform 29"/>
            <p:cNvSpPr>
              <a:spLocks/>
            </p:cNvSpPr>
            <p:nvPr/>
          </p:nvSpPr>
          <p:spPr bwMode="auto">
            <a:xfrm>
              <a:off x="1692" y="3377"/>
              <a:ext cx="17" cy="17"/>
            </a:xfrm>
            <a:custGeom>
              <a:avLst/>
              <a:gdLst>
                <a:gd name="T0" fmla="*/ 13 w 17"/>
                <a:gd name="T1" fmla="*/ 0 h 17"/>
                <a:gd name="T2" fmla="*/ 16 w 17"/>
                <a:gd name="T3" fmla="*/ 8 h 17"/>
                <a:gd name="T4" fmla="*/ 2 w 17"/>
                <a:gd name="T5" fmla="*/ 16 h 17"/>
                <a:gd name="T6" fmla="*/ 0 w 17"/>
                <a:gd name="T7" fmla="*/ 10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8"/>
                  </a:lnTo>
                  <a:lnTo>
                    <a:pt x="2" y="16"/>
                  </a:lnTo>
                  <a:lnTo>
                    <a:pt x="0" y="10"/>
                  </a:lnTo>
                  <a:lnTo>
                    <a:pt x="13"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59" name="Freeform 30"/>
            <p:cNvSpPr>
              <a:spLocks/>
            </p:cNvSpPr>
            <p:nvPr/>
          </p:nvSpPr>
          <p:spPr bwMode="auto">
            <a:xfrm>
              <a:off x="1711" y="3364"/>
              <a:ext cx="17" cy="17"/>
            </a:xfrm>
            <a:custGeom>
              <a:avLst/>
              <a:gdLst>
                <a:gd name="T0" fmla="*/ 11 w 17"/>
                <a:gd name="T1" fmla="*/ 0 h 17"/>
                <a:gd name="T2" fmla="*/ 16 w 17"/>
                <a:gd name="T3" fmla="*/ 5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10"/>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0" name="Freeform 31"/>
            <p:cNvSpPr>
              <a:spLocks/>
            </p:cNvSpPr>
            <p:nvPr/>
          </p:nvSpPr>
          <p:spPr bwMode="auto">
            <a:xfrm>
              <a:off x="1730" y="3351"/>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1" name="Freeform 32"/>
            <p:cNvSpPr>
              <a:spLocks/>
            </p:cNvSpPr>
            <p:nvPr/>
          </p:nvSpPr>
          <p:spPr bwMode="auto">
            <a:xfrm>
              <a:off x="1750" y="3337"/>
              <a:ext cx="17" cy="17"/>
            </a:xfrm>
            <a:custGeom>
              <a:avLst/>
              <a:gdLst>
                <a:gd name="T0" fmla="*/ 11 w 17"/>
                <a:gd name="T1" fmla="*/ 0 h 17"/>
                <a:gd name="T2" fmla="*/ 16 w 17"/>
                <a:gd name="T3" fmla="*/ 5 h 17"/>
                <a:gd name="T4" fmla="*/ 3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3" y="16"/>
                  </a:lnTo>
                  <a:lnTo>
                    <a:pt x="0" y="8"/>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2" name="Freeform 33"/>
            <p:cNvSpPr>
              <a:spLocks/>
            </p:cNvSpPr>
            <p:nvPr/>
          </p:nvSpPr>
          <p:spPr bwMode="auto">
            <a:xfrm>
              <a:off x="1769" y="3322"/>
              <a:ext cx="17" cy="17"/>
            </a:xfrm>
            <a:custGeom>
              <a:avLst/>
              <a:gdLst>
                <a:gd name="T0" fmla="*/ 11 w 17"/>
                <a:gd name="T1" fmla="*/ 0 h 17"/>
                <a:gd name="T2" fmla="*/ 16 w 17"/>
                <a:gd name="T3" fmla="*/ 8 h 17"/>
                <a:gd name="T4" fmla="*/ 4 w 17"/>
                <a:gd name="T5" fmla="*/ 16 h 17"/>
                <a:gd name="T6" fmla="*/ 0 w 17"/>
                <a:gd name="T7" fmla="*/ 11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1"/>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3" name="Freeform 34"/>
            <p:cNvSpPr>
              <a:spLocks/>
            </p:cNvSpPr>
            <p:nvPr/>
          </p:nvSpPr>
          <p:spPr bwMode="auto">
            <a:xfrm>
              <a:off x="1790" y="3308"/>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4" name="Freeform 35"/>
            <p:cNvSpPr>
              <a:spLocks/>
            </p:cNvSpPr>
            <p:nvPr/>
          </p:nvSpPr>
          <p:spPr bwMode="auto">
            <a:xfrm>
              <a:off x="1809" y="3295"/>
              <a:ext cx="17" cy="17"/>
            </a:xfrm>
            <a:custGeom>
              <a:avLst/>
              <a:gdLst>
                <a:gd name="T0" fmla="*/ 12 w 17"/>
                <a:gd name="T1" fmla="*/ 0 h 17"/>
                <a:gd name="T2" fmla="*/ 16 w 17"/>
                <a:gd name="T3" fmla="*/ 5 h 17"/>
                <a:gd name="T4" fmla="*/ 4 w 17"/>
                <a:gd name="T5" fmla="*/ 16 h 17"/>
                <a:gd name="T6" fmla="*/ 0 w 17"/>
                <a:gd name="T7" fmla="*/ 8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5"/>
                  </a:lnTo>
                  <a:lnTo>
                    <a:pt x="4" y="16"/>
                  </a:lnTo>
                  <a:lnTo>
                    <a:pt x="0" y="8"/>
                  </a:lnTo>
                  <a:lnTo>
                    <a:pt x="12"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5" name="Freeform 36"/>
            <p:cNvSpPr>
              <a:spLocks/>
            </p:cNvSpPr>
            <p:nvPr/>
          </p:nvSpPr>
          <p:spPr bwMode="auto">
            <a:xfrm>
              <a:off x="1828" y="3282"/>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6" name="Freeform 37"/>
            <p:cNvSpPr>
              <a:spLocks/>
            </p:cNvSpPr>
            <p:nvPr/>
          </p:nvSpPr>
          <p:spPr bwMode="auto">
            <a:xfrm>
              <a:off x="1847" y="3266"/>
              <a:ext cx="17" cy="17"/>
            </a:xfrm>
            <a:custGeom>
              <a:avLst/>
              <a:gdLst>
                <a:gd name="T0" fmla="*/ 11 w 17"/>
                <a:gd name="T1" fmla="*/ 0 h 17"/>
                <a:gd name="T2" fmla="*/ 16 w 17"/>
                <a:gd name="T3" fmla="*/ 6 h 17"/>
                <a:gd name="T4" fmla="*/ 4 w 17"/>
                <a:gd name="T5" fmla="*/ 16 h 17"/>
                <a:gd name="T6" fmla="*/ 0 w 17"/>
                <a:gd name="T7" fmla="*/ 9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6"/>
                  </a:lnTo>
                  <a:lnTo>
                    <a:pt x="4" y="16"/>
                  </a:lnTo>
                  <a:lnTo>
                    <a:pt x="0" y="9"/>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7" name="Freeform 38"/>
            <p:cNvSpPr>
              <a:spLocks/>
            </p:cNvSpPr>
            <p:nvPr/>
          </p:nvSpPr>
          <p:spPr bwMode="auto">
            <a:xfrm>
              <a:off x="1866" y="3253"/>
              <a:ext cx="17" cy="17"/>
            </a:xfrm>
            <a:custGeom>
              <a:avLst/>
              <a:gdLst>
                <a:gd name="T0" fmla="*/ 13 w 17"/>
                <a:gd name="T1" fmla="*/ 0 h 17"/>
                <a:gd name="T2" fmla="*/ 16 w 17"/>
                <a:gd name="T3" fmla="*/ 8 h 17"/>
                <a:gd name="T4" fmla="*/ 4 w 17"/>
                <a:gd name="T5" fmla="*/ 16 h 17"/>
                <a:gd name="T6" fmla="*/ 0 w 17"/>
                <a:gd name="T7" fmla="*/ 11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8"/>
                  </a:lnTo>
                  <a:lnTo>
                    <a:pt x="4" y="16"/>
                  </a:lnTo>
                  <a:lnTo>
                    <a:pt x="0" y="11"/>
                  </a:lnTo>
                  <a:lnTo>
                    <a:pt x="13"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8" name="Freeform 39"/>
            <p:cNvSpPr>
              <a:spLocks/>
            </p:cNvSpPr>
            <p:nvPr/>
          </p:nvSpPr>
          <p:spPr bwMode="auto">
            <a:xfrm>
              <a:off x="1887" y="3239"/>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69" name="Freeform 40"/>
            <p:cNvSpPr>
              <a:spLocks/>
            </p:cNvSpPr>
            <p:nvPr/>
          </p:nvSpPr>
          <p:spPr bwMode="auto">
            <a:xfrm>
              <a:off x="1907" y="3226"/>
              <a:ext cx="17" cy="17"/>
            </a:xfrm>
            <a:custGeom>
              <a:avLst/>
              <a:gdLst>
                <a:gd name="T0" fmla="*/ 11 w 17"/>
                <a:gd name="T1" fmla="*/ 0 h 17"/>
                <a:gd name="T2" fmla="*/ 16 w 17"/>
                <a:gd name="T3" fmla="*/ 5 h 17"/>
                <a:gd name="T4" fmla="*/ 3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3" y="16"/>
                  </a:lnTo>
                  <a:lnTo>
                    <a:pt x="0" y="8"/>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0" name="Freeform 41"/>
            <p:cNvSpPr>
              <a:spLocks/>
            </p:cNvSpPr>
            <p:nvPr/>
          </p:nvSpPr>
          <p:spPr bwMode="auto">
            <a:xfrm>
              <a:off x="1926" y="3213"/>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1" name="Freeform 42"/>
            <p:cNvSpPr>
              <a:spLocks/>
            </p:cNvSpPr>
            <p:nvPr/>
          </p:nvSpPr>
          <p:spPr bwMode="auto">
            <a:xfrm>
              <a:off x="1945" y="3197"/>
              <a:ext cx="17" cy="17"/>
            </a:xfrm>
            <a:custGeom>
              <a:avLst/>
              <a:gdLst>
                <a:gd name="T0" fmla="*/ 12 w 17"/>
                <a:gd name="T1" fmla="*/ 0 h 17"/>
                <a:gd name="T2" fmla="*/ 16 w 17"/>
                <a:gd name="T3" fmla="*/ 6 h 17"/>
                <a:gd name="T4" fmla="*/ 4 w 17"/>
                <a:gd name="T5" fmla="*/ 16 h 17"/>
                <a:gd name="T6" fmla="*/ 0 w 17"/>
                <a:gd name="T7" fmla="*/ 9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6"/>
                  </a:lnTo>
                  <a:lnTo>
                    <a:pt x="4" y="16"/>
                  </a:lnTo>
                  <a:lnTo>
                    <a:pt x="0" y="9"/>
                  </a:lnTo>
                  <a:lnTo>
                    <a:pt x="12"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2" name="Freeform 43"/>
            <p:cNvSpPr>
              <a:spLocks/>
            </p:cNvSpPr>
            <p:nvPr/>
          </p:nvSpPr>
          <p:spPr bwMode="auto">
            <a:xfrm>
              <a:off x="1966" y="3184"/>
              <a:ext cx="17" cy="17"/>
            </a:xfrm>
            <a:custGeom>
              <a:avLst/>
              <a:gdLst>
                <a:gd name="T0" fmla="*/ 13 w 17"/>
                <a:gd name="T1" fmla="*/ 0 h 17"/>
                <a:gd name="T2" fmla="*/ 16 w 17"/>
                <a:gd name="T3" fmla="*/ 8 h 17"/>
                <a:gd name="T4" fmla="*/ 2 w 17"/>
                <a:gd name="T5" fmla="*/ 16 h 17"/>
                <a:gd name="T6" fmla="*/ 0 w 17"/>
                <a:gd name="T7" fmla="*/ 11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8"/>
                  </a:lnTo>
                  <a:lnTo>
                    <a:pt x="2" y="16"/>
                  </a:lnTo>
                  <a:lnTo>
                    <a:pt x="0" y="11"/>
                  </a:lnTo>
                  <a:lnTo>
                    <a:pt x="13"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3" name="Freeform 44"/>
            <p:cNvSpPr>
              <a:spLocks/>
            </p:cNvSpPr>
            <p:nvPr/>
          </p:nvSpPr>
          <p:spPr bwMode="auto">
            <a:xfrm>
              <a:off x="1985" y="3170"/>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4" name="Freeform 45"/>
            <p:cNvSpPr>
              <a:spLocks/>
            </p:cNvSpPr>
            <p:nvPr/>
          </p:nvSpPr>
          <p:spPr bwMode="auto">
            <a:xfrm>
              <a:off x="2004" y="3157"/>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5" name="Freeform 46"/>
            <p:cNvSpPr>
              <a:spLocks/>
            </p:cNvSpPr>
            <p:nvPr/>
          </p:nvSpPr>
          <p:spPr bwMode="auto">
            <a:xfrm>
              <a:off x="2024" y="3144"/>
              <a:ext cx="17" cy="17"/>
            </a:xfrm>
            <a:custGeom>
              <a:avLst/>
              <a:gdLst>
                <a:gd name="T0" fmla="*/ 11 w 17"/>
                <a:gd name="T1" fmla="*/ 0 h 17"/>
                <a:gd name="T2" fmla="*/ 16 w 17"/>
                <a:gd name="T3" fmla="*/ 4 h 17"/>
                <a:gd name="T4" fmla="*/ 3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3" y="16"/>
                  </a:lnTo>
                  <a:lnTo>
                    <a:pt x="0" y="7"/>
                  </a:lnTo>
                  <a:lnTo>
                    <a:pt x="11"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6" name="Freeform 47"/>
            <p:cNvSpPr>
              <a:spLocks/>
            </p:cNvSpPr>
            <p:nvPr/>
          </p:nvSpPr>
          <p:spPr bwMode="auto">
            <a:xfrm>
              <a:off x="2046"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7" name="Freeform 48"/>
            <p:cNvSpPr>
              <a:spLocks/>
            </p:cNvSpPr>
            <p:nvPr/>
          </p:nvSpPr>
          <p:spPr bwMode="auto">
            <a:xfrm>
              <a:off x="2069"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8" name="Freeform 49"/>
            <p:cNvSpPr>
              <a:spLocks/>
            </p:cNvSpPr>
            <p:nvPr/>
          </p:nvSpPr>
          <p:spPr bwMode="auto">
            <a:xfrm>
              <a:off x="2094"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79" name="Freeform 50"/>
            <p:cNvSpPr>
              <a:spLocks/>
            </p:cNvSpPr>
            <p:nvPr/>
          </p:nvSpPr>
          <p:spPr bwMode="auto">
            <a:xfrm>
              <a:off x="2117"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0" name="Freeform 51"/>
            <p:cNvSpPr>
              <a:spLocks/>
            </p:cNvSpPr>
            <p:nvPr/>
          </p:nvSpPr>
          <p:spPr bwMode="auto">
            <a:xfrm>
              <a:off x="2142"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1" name="Freeform 52"/>
            <p:cNvSpPr>
              <a:spLocks/>
            </p:cNvSpPr>
            <p:nvPr/>
          </p:nvSpPr>
          <p:spPr bwMode="auto">
            <a:xfrm>
              <a:off x="2165"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2" name="Freeform 53"/>
            <p:cNvSpPr>
              <a:spLocks/>
            </p:cNvSpPr>
            <p:nvPr/>
          </p:nvSpPr>
          <p:spPr bwMode="auto">
            <a:xfrm>
              <a:off x="2190"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3" name="Freeform 54"/>
            <p:cNvSpPr>
              <a:spLocks/>
            </p:cNvSpPr>
            <p:nvPr/>
          </p:nvSpPr>
          <p:spPr bwMode="auto">
            <a:xfrm>
              <a:off x="2213"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4" name="Freeform 55"/>
            <p:cNvSpPr>
              <a:spLocks/>
            </p:cNvSpPr>
            <p:nvPr/>
          </p:nvSpPr>
          <p:spPr bwMode="auto">
            <a:xfrm>
              <a:off x="2238"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5" name="Freeform 56"/>
            <p:cNvSpPr>
              <a:spLocks/>
            </p:cNvSpPr>
            <p:nvPr/>
          </p:nvSpPr>
          <p:spPr bwMode="auto">
            <a:xfrm>
              <a:off x="2261"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6" name="Freeform 57"/>
            <p:cNvSpPr>
              <a:spLocks/>
            </p:cNvSpPr>
            <p:nvPr/>
          </p:nvSpPr>
          <p:spPr bwMode="auto">
            <a:xfrm>
              <a:off x="2286"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7" name="Freeform 58"/>
            <p:cNvSpPr>
              <a:spLocks/>
            </p:cNvSpPr>
            <p:nvPr/>
          </p:nvSpPr>
          <p:spPr bwMode="auto">
            <a:xfrm>
              <a:off x="2309"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8" name="Freeform 59"/>
            <p:cNvSpPr>
              <a:spLocks/>
            </p:cNvSpPr>
            <p:nvPr/>
          </p:nvSpPr>
          <p:spPr bwMode="auto">
            <a:xfrm>
              <a:off x="2334"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89" name="Freeform 60"/>
            <p:cNvSpPr>
              <a:spLocks/>
            </p:cNvSpPr>
            <p:nvPr/>
          </p:nvSpPr>
          <p:spPr bwMode="auto">
            <a:xfrm>
              <a:off x="2357"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0" name="Freeform 61"/>
            <p:cNvSpPr>
              <a:spLocks/>
            </p:cNvSpPr>
            <p:nvPr/>
          </p:nvSpPr>
          <p:spPr bwMode="auto">
            <a:xfrm>
              <a:off x="2382"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1" name="Freeform 62"/>
            <p:cNvSpPr>
              <a:spLocks/>
            </p:cNvSpPr>
            <p:nvPr/>
          </p:nvSpPr>
          <p:spPr bwMode="auto">
            <a:xfrm>
              <a:off x="2405"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2" name="Freeform 63"/>
            <p:cNvSpPr>
              <a:spLocks/>
            </p:cNvSpPr>
            <p:nvPr/>
          </p:nvSpPr>
          <p:spPr bwMode="auto">
            <a:xfrm>
              <a:off x="2430"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3" name="Freeform 64"/>
            <p:cNvSpPr>
              <a:spLocks/>
            </p:cNvSpPr>
            <p:nvPr/>
          </p:nvSpPr>
          <p:spPr bwMode="auto">
            <a:xfrm>
              <a:off x="2453"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4" name="Freeform 65"/>
            <p:cNvSpPr>
              <a:spLocks/>
            </p:cNvSpPr>
            <p:nvPr/>
          </p:nvSpPr>
          <p:spPr bwMode="auto">
            <a:xfrm>
              <a:off x="2478"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5" name="Freeform 66"/>
            <p:cNvSpPr>
              <a:spLocks/>
            </p:cNvSpPr>
            <p:nvPr/>
          </p:nvSpPr>
          <p:spPr bwMode="auto">
            <a:xfrm>
              <a:off x="2501"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6" name="Freeform 67"/>
            <p:cNvSpPr>
              <a:spLocks/>
            </p:cNvSpPr>
            <p:nvPr/>
          </p:nvSpPr>
          <p:spPr bwMode="auto">
            <a:xfrm>
              <a:off x="2525"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7" name="Freeform 68"/>
            <p:cNvSpPr>
              <a:spLocks/>
            </p:cNvSpPr>
            <p:nvPr/>
          </p:nvSpPr>
          <p:spPr bwMode="auto">
            <a:xfrm>
              <a:off x="2548"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8" name="Freeform 69"/>
            <p:cNvSpPr>
              <a:spLocks/>
            </p:cNvSpPr>
            <p:nvPr/>
          </p:nvSpPr>
          <p:spPr bwMode="auto">
            <a:xfrm>
              <a:off x="2573"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499" name="Freeform 70"/>
            <p:cNvSpPr>
              <a:spLocks/>
            </p:cNvSpPr>
            <p:nvPr/>
          </p:nvSpPr>
          <p:spPr bwMode="auto">
            <a:xfrm>
              <a:off x="2596"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0" name="Freeform 71"/>
            <p:cNvSpPr>
              <a:spLocks/>
            </p:cNvSpPr>
            <p:nvPr/>
          </p:nvSpPr>
          <p:spPr bwMode="auto">
            <a:xfrm>
              <a:off x="2621"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1" name="Freeform 72"/>
            <p:cNvSpPr>
              <a:spLocks/>
            </p:cNvSpPr>
            <p:nvPr/>
          </p:nvSpPr>
          <p:spPr bwMode="auto">
            <a:xfrm>
              <a:off x="2644"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2" name="Freeform 73"/>
            <p:cNvSpPr>
              <a:spLocks/>
            </p:cNvSpPr>
            <p:nvPr/>
          </p:nvSpPr>
          <p:spPr bwMode="auto">
            <a:xfrm>
              <a:off x="2669"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3" name="Freeform 74"/>
            <p:cNvSpPr>
              <a:spLocks/>
            </p:cNvSpPr>
            <p:nvPr/>
          </p:nvSpPr>
          <p:spPr bwMode="auto">
            <a:xfrm>
              <a:off x="2692"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4" name="Freeform 75"/>
            <p:cNvSpPr>
              <a:spLocks/>
            </p:cNvSpPr>
            <p:nvPr/>
          </p:nvSpPr>
          <p:spPr bwMode="auto">
            <a:xfrm>
              <a:off x="2717"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5" name="Freeform 76"/>
            <p:cNvSpPr>
              <a:spLocks/>
            </p:cNvSpPr>
            <p:nvPr/>
          </p:nvSpPr>
          <p:spPr bwMode="auto">
            <a:xfrm>
              <a:off x="2740"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6" name="Freeform 77"/>
            <p:cNvSpPr>
              <a:spLocks/>
            </p:cNvSpPr>
            <p:nvPr/>
          </p:nvSpPr>
          <p:spPr bwMode="auto">
            <a:xfrm>
              <a:off x="2765"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7" name="Freeform 78"/>
            <p:cNvSpPr>
              <a:spLocks/>
            </p:cNvSpPr>
            <p:nvPr/>
          </p:nvSpPr>
          <p:spPr bwMode="auto">
            <a:xfrm>
              <a:off x="2788" y="3138"/>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8" name="Freeform 79"/>
            <p:cNvSpPr>
              <a:spLocks/>
            </p:cNvSpPr>
            <p:nvPr/>
          </p:nvSpPr>
          <p:spPr bwMode="auto">
            <a:xfrm>
              <a:off x="2813" y="3138"/>
              <a:ext cx="17" cy="17"/>
            </a:xfrm>
            <a:custGeom>
              <a:avLst/>
              <a:gdLst>
                <a:gd name="T0" fmla="*/ 16 w 17"/>
                <a:gd name="T1" fmla="*/ 5 h 17"/>
                <a:gd name="T2" fmla="*/ 16 w 17"/>
                <a:gd name="T3" fmla="*/ 0 h 17"/>
                <a:gd name="T4" fmla="*/ 0 w 17"/>
                <a:gd name="T5" fmla="*/ 0 h 17"/>
                <a:gd name="T6" fmla="*/ 0 w 17"/>
                <a:gd name="T7" fmla="*/ 16 h 17"/>
                <a:gd name="T8" fmla="*/ 16 w 17"/>
                <a:gd name="T9" fmla="*/ 16 h 17"/>
                <a:gd name="T10" fmla="*/ 16 w 17"/>
                <a:gd name="T11" fmla="*/ 5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6" y="5"/>
                  </a:moveTo>
                  <a:lnTo>
                    <a:pt x="16" y="0"/>
                  </a:lnTo>
                  <a:lnTo>
                    <a:pt x="0" y="0"/>
                  </a:lnTo>
                  <a:lnTo>
                    <a:pt x="0" y="16"/>
                  </a:lnTo>
                  <a:lnTo>
                    <a:pt x="16" y="16"/>
                  </a:lnTo>
                  <a:lnTo>
                    <a:pt x="16" y="5"/>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09" name="Line 80"/>
            <p:cNvSpPr>
              <a:spLocks noChangeShapeType="1"/>
            </p:cNvSpPr>
            <p:nvPr/>
          </p:nvSpPr>
          <p:spPr bwMode="auto">
            <a:xfrm flipV="1">
              <a:off x="1154" y="3538"/>
              <a:ext cx="324" cy="230"/>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510" name="Freeform 81"/>
            <p:cNvSpPr>
              <a:spLocks/>
            </p:cNvSpPr>
            <p:nvPr/>
          </p:nvSpPr>
          <p:spPr bwMode="auto">
            <a:xfrm>
              <a:off x="1112" y="3747"/>
              <a:ext cx="64" cy="53"/>
            </a:xfrm>
            <a:custGeom>
              <a:avLst/>
              <a:gdLst>
                <a:gd name="T0" fmla="*/ 42 w 64"/>
                <a:gd name="T1" fmla="*/ 0 h 53"/>
                <a:gd name="T2" fmla="*/ 0 w 64"/>
                <a:gd name="T3" fmla="*/ 52 h 53"/>
                <a:gd name="T4" fmla="*/ 63 w 64"/>
                <a:gd name="T5" fmla="*/ 27 h 53"/>
                <a:gd name="T6" fmla="*/ 42 w 64"/>
                <a:gd name="T7" fmla="*/ 0 h 53"/>
                <a:gd name="T8" fmla="*/ 0 60000 65536"/>
                <a:gd name="T9" fmla="*/ 0 60000 65536"/>
                <a:gd name="T10" fmla="*/ 0 60000 65536"/>
                <a:gd name="T11" fmla="*/ 0 60000 65536"/>
                <a:gd name="T12" fmla="*/ 0 w 64"/>
                <a:gd name="T13" fmla="*/ 0 h 53"/>
                <a:gd name="T14" fmla="*/ 64 w 64"/>
                <a:gd name="T15" fmla="*/ 53 h 53"/>
              </a:gdLst>
              <a:ahLst/>
              <a:cxnLst>
                <a:cxn ang="T8">
                  <a:pos x="T0" y="T1"/>
                </a:cxn>
                <a:cxn ang="T9">
                  <a:pos x="T2" y="T3"/>
                </a:cxn>
                <a:cxn ang="T10">
                  <a:pos x="T4" y="T5"/>
                </a:cxn>
                <a:cxn ang="T11">
                  <a:pos x="T6" y="T7"/>
                </a:cxn>
              </a:cxnLst>
              <a:rect l="T12" t="T13" r="T14" b="T15"/>
              <a:pathLst>
                <a:path w="64" h="53">
                  <a:moveTo>
                    <a:pt x="42" y="0"/>
                  </a:moveTo>
                  <a:lnTo>
                    <a:pt x="0" y="52"/>
                  </a:lnTo>
                  <a:lnTo>
                    <a:pt x="63" y="27"/>
                  </a:lnTo>
                  <a:lnTo>
                    <a:pt x="42"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1" name="Line 82"/>
            <p:cNvSpPr>
              <a:spLocks noChangeShapeType="1"/>
            </p:cNvSpPr>
            <p:nvPr/>
          </p:nvSpPr>
          <p:spPr bwMode="auto">
            <a:xfrm flipV="1">
              <a:off x="2043" y="2463"/>
              <a:ext cx="0" cy="307"/>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512" name="Freeform 83"/>
            <p:cNvSpPr>
              <a:spLocks/>
            </p:cNvSpPr>
            <p:nvPr/>
          </p:nvSpPr>
          <p:spPr bwMode="auto">
            <a:xfrm>
              <a:off x="2025" y="2408"/>
              <a:ext cx="36" cy="66"/>
            </a:xfrm>
            <a:custGeom>
              <a:avLst/>
              <a:gdLst>
                <a:gd name="T0" fmla="*/ 35 w 36"/>
                <a:gd name="T1" fmla="*/ 65 h 66"/>
                <a:gd name="T2" fmla="*/ 18 w 36"/>
                <a:gd name="T3" fmla="*/ 0 h 66"/>
                <a:gd name="T4" fmla="*/ 0 w 36"/>
                <a:gd name="T5" fmla="*/ 65 h 66"/>
                <a:gd name="T6" fmla="*/ 35 w 36"/>
                <a:gd name="T7" fmla="*/ 65 h 66"/>
                <a:gd name="T8" fmla="*/ 0 60000 65536"/>
                <a:gd name="T9" fmla="*/ 0 60000 65536"/>
                <a:gd name="T10" fmla="*/ 0 60000 65536"/>
                <a:gd name="T11" fmla="*/ 0 60000 65536"/>
                <a:gd name="T12" fmla="*/ 0 w 36"/>
                <a:gd name="T13" fmla="*/ 0 h 66"/>
                <a:gd name="T14" fmla="*/ 36 w 36"/>
                <a:gd name="T15" fmla="*/ 66 h 66"/>
              </a:gdLst>
              <a:ahLst/>
              <a:cxnLst>
                <a:cxn ang="T8">
                  <a:pos x="T0" y="T1"/>
                </a:cxn>
                <a:cxn ang="T9">
                  <a:pos x="T2" y="T3"/>
                </a:cxn>
                <a:cxn ang="T10">
                  <a:pos x="T4" y="T5"/>
                </a:cxn>
                <a:cxn ang="T11">
                  <a:pos x="T6" y="T7"/>
                </a:cxn>
              </a:cxnLst>
              <a:rect l="T12" t="T13" r="T14" b="T15"/>
              <a:pathLst>
                <a:path w="36" h="66">
                  <a:moveTo>
                    <a:pt x="35" y="65"/>
                  </a:moveTo>
                  <a:lnTo>
                    <a:pt x="18" y="0"/>
                  </a:lnTo>
                  <a:lnTo>
                    <a:pt x="0" y="65"/>
                  </a:lnTo>
                  <a:lnTo>
                    <a:pt x="35" y="65"/>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3" name="Line 84"/>
            <p:cNvSpPr>
              <a:spLocks noChangeShapeType="1"/>
            </p:cNvSpPr>
            <p:nvPr/>
          </p:nvSpPr>
          <p:spPr bwMode="auto">
            <a:xfrm>
              <a:off x="2822" y="3140"/>
              <a:ext cx="359" cy="0"/>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514" name="Freeform 85"/>
            <p:cNvSpPr>
              <a:spLocks/>
            </p:cNvSpPr>
            <p:nvPr/>
          </p:nvSpPr>
          <p:spPr bwMode="auto">
            <a:xfrm>
              <a:off x="3169" y="3123"/>
              <a:ext cx="66" cy="35"/>
            </a:xfrm>
            <a:custGeom>
              <a:avLst/>
              <a:gdLst>
                <a:gd name="T0" fmla="*/ 0 w 66"/>
                <a:gd name="T1" fmla="*/ 34 h 35"/>
                <a:gd name="T2" fmla="*/ 65 w 66"/>
                <a:gd name="T3" fmla="*/ 17 h 35"/>
                <a:gd name="T4" fmla="*/ 0 w 66"/>
                <a:gd name="T5" fmla="*/ 0 h 35"/>
                <a:gd name="T6" fmla="*/ 0 w 66"/>
                <a:gd name="T7" fmla="*/ 34 h 35"/>
                <a:gd name="T8" fmla="*/ 0 60000 65536"/>
                <a:gd name="T9" fmla="*/ 0 60000 65536"/>
                <a:gd name="T10" fmla="*/ 0 60000 65536"/>
                <a:gd name="T11" fmla="*/ 0 60000 65536"/>
                <a:gd name="T12" fmla="*/ 0 w 66"/>
                <a:gd name="T13" fmla="*/ 0 h 35"/>
                <a:gd name="T14" fmla="*/ 66 w 66"/>
                <a:gd name="T15" fmla="*/ 35 h 35"/>
              </a:gdLst>
              <a:ahLst/>
              <a:cxnLst>
                <a:cxn ang="T8">
                  <a:pos x="T0" y="T1"/>
                </a:cxn>
                <a:cxn ang="T9">
                  <a:pos x="T2" y="T3"/>
                </a:cxn>
                <a:cxn ang="T10">
                  <a:pos x="T4" y="T5"/>
                </a:cxn>
                <a:cxn ang="T11">
                  <a:pos x="T6" y="T7"/>
                </a:cxn>
              </a:cxnLst>
              <a:rect l="T12" t="T13" r="T14" b="T15"/>
              <a:pathLst>
                <a:path w="66" h="35">
                  <a:moveTo>
                    <a:pt x="0" y="34"/>
                  </a:moveTo>
                  <a:lnTo>
                    <a:pt x="65" y="17"/>
                  </a:lnTo>
                  <a:lnTo>
                    <a:pt x="0" y="0"/>
                  </a:lnTo>
                  <a:lnTo>
                    <a:pt x="0" y="34"/>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5" name="Freeform 86"/>
            <p:cNvSpPr>
              <a:spLocks/>
            </p:cNvSpPr>
            <p:nvPr/>
          </p:nvSpPr>
          <p:spPr bwMode="auto">
            <a:xfrm>
              <a:off x="2039" y="3128"/>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6" name="Freeform 87"/>
            <p:cNvSpPr>
              <a:spLocks/>
            </p:cNvSpPr>
            <p:nvPr/>
          </p:nvSpPr>
          <p:spPr bwMode="auto">
            <a:xfrm>
              <a:off x="2039" y="310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7" name="Freeform 88"/>
            <p:cNvSpPr>
              <a:spLocks/>
            </p:cNvSpPr>
            <p:nvPr/>
          </p:nvSpPr>
          <p:spPr bwMode="auto">
            <a:xfrm>
              <a:off x="2039" y="3080"/>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8" name="Freeform 89"/>
            <p:cNvSpPr>
              <a:spLocks/>
            </p:cNvSpPr>
            <p:nvPr/>
          </p:nvSpPr>
          <p:spPr bwMode="auto">
            <a:xfrm>
              <a:off x="2039" y="3057"/>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19" name="Freeform 90"/>
            <p:cNvSpPr>
              <a:spLocks/>
            </p:cNvSpPr>
            <p:nvPr/>
          </p:nvSpPr>
          <p:spPr bwMode="auto">
            <a:xfrm>
              <a:off x="2039" y="3032"/>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0" name="Freeform 91"/>
            <p:cNvSpPr>
              <a:spLocks/>
            </p:cNvSpPr>
            <p:nvPr/>
          </p:nvSpPr>
          <p:spPr bwMode="auto">
            <a:xfrm>
              <a:off x="2039" y="300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1" name="Freeform 92"/>
            <p:cNvSpPr>
              <a:spLocks/>
            </p:cNvSpPr>
            <p:nvPr/>
          </p:nvSpPr>
          <p:spPr bwMode="auto">
            <a:xfrm>
              <a:off x="2039" y="298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2" name="Freeform 93"/>
            <p:cNvSpPr>
              <a:spLocks/>
            </p:cNvSpPr>
            <p:nvPr/>
          </p:nvSpPr>
          <p:spPr bwMode="auto">
            <a:xfrm>
              <a:off x="2039" y="2962"/>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3" name="Freeform 94"/>
            <p:cNvSpPr>
              <a:spLocks/>
            </p:cNvSpPr>
            <p:nvPr/>
          </p:nvSpPr>
          <p:spPr bwMode="auto">
            <a:xfrm>
              <a:off x="2039" y="2937"/>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4" name="Freeform 95"/>
            <p:cNvSpPr>
              <a:spLocks/>
            </p:cNvSpPr>
            <p:nvPr/>
          </p:nvSpPr>
          <p:spPr bwMode="auto">
            <a:xfrm>
              <a:off x="2039" y="2914"/>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5" name="Freeform 96"/>
            <p:cNvSpPr>
              <a:spLocks/>
            </p:cNvSpPr>
            <p:nvPr/>
          </p:nvSpPr>
          <p:spPr bwMode="auto">
            <a:xfrm>
              <a:off x="2039" y="288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6" name="Freeform 97"/>
            <p:cNvSpPr>
              <a:spLocks/>
            </p:cNvSpPr>
            <p:nvPr/>
          </p:nvSpPr>
          <p:spPr bwMode="auto">
            <a:xfrm>
              <a:off x="2039" y="2866"/>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7" name="Freeform 98"/>
            <p:cNvSpPr>
              <a:spLocks/>
            </p:cNvSpPr>
            <p:nvPr/>
          </p:nvSpPr>
          <p:spPr bwMode="auto">
            <a:xfrm>
              <a:off x="2039" y="2841"/>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8" name="Freeform 99"/>
            <p:cNvSpPr>
              <a:spLocks/>
            </p:cNvSpPr>
            <p:nvPr/>
          </p:nvSpPr>
          <p:spPr bwMode="auto">
            <a:xfrm>
              <a:off x="2039" y="2818"/>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29" name="Freeform 100"/>
            <p:cNvSpPr>
              <a:spLocks/>
            </p:cNvSpPr>
            <p:nvPr/>
          </p:nvSpPr>
          <p:spPr bwMode="auto">
            <a:xfrm>
              <a:off x="2039" y="2793"/>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0" name="Freeform 101"/>
            <p:cNvSpPr>
              <a:spLocks/>
            </p:cNvSpPr>
            <p:nvPr/>
          </p:nvSpPr>
          <p:spPr bwMode="auto">
            <a:xfrm>
              <a:off x="2039" y="2770"/>
              <a:ext cx="17" cy="17"/>
            </a:xfrm>
            <a:custGeom>
              <a:avLst/>
              <a:gdLst>
                <a:gd name="T0" fmla="*/ 9 w 17"/>
                <a:gd name="T1" fmla="*/ 0 h 17"/>
                <a:gd name="T2" fmla="*/ 0 w 17"/>
                <a:gd name="T3" fmla="*/ 0 h 17"/>
                <a:gd name="T4" fmla="*/ 0 w 17"/>
                <a:gd name="T5" fmla="*/ 16 h 17"/>
                <a:gd name="T6" fmla="*/ 16 w 17"/>
                <a:gd name="T7" fmla="*/ 16 h 17"/>
                <a:gd name="T8" fmla="*/ 16 w 17"/>
                <a:gd name="T9" fmla="*/ 0 h 17"/>
                <a:gd name="T10" fmla="*/ 9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9" y="0"/>
                  </a:moveTo>
                  <a:lnTo>
                    <a:pt x="0" y="0"/>
                  </a:lnTo>
                  <a:lnTo>
                    <a:pt x="0" y="16"/>
                  </a:lnTo>
                  <a:lnTo>
                    <a:pt x="16" y="16"/>
                  </a:lnTo>
                  <a:lnTo>
                    <a:pt x="16" y="0"/>
                  </a:lnTo>
                  <a:lnTo>
                    <a:pt x="9"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1" name="Rectangle 102"/>
            <p:cNvSpPr>
              <a:spLocks noChangeArrowheads="1"/>
            </p:cNvSpPr>
            <p:nvPr/>
          </p:nvSpPr>
          <p:spPr bwMode="auto">
            <a:xfrm>
              <a:off x="2072" y="2315"/>
              <a:ext cx="1176"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FF0000"/>
                  </a:solidFill>
                  <a:latin typeface="Arial" pitchFamily="34" charset="0"/>
                </a:rPr>
                <a:t>Code Space</a:t>
              </a:r>
            </a:p>
          </p:txBody>
        </p:sp>
        <p:sp>
          <p:nvSpPr>
            <p:cNvPr id="9532" name="Rectangle 103"/>
            <p:cNvSpPr>
              <a:spLocks noChangeArrowheads="1"/>
            </p:cNvSpPr>
            <p:nvPr/>
          </p:nvSpPr>
          <p:spPr bwMode="auto">
            <a:xfrm>
              <a:off x="3204" y="3033"/>
              <a:ext cx="576"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FF0000"/>
                  </a:solidFill>
                  <a:latin typeface="Arial" pitchFamily="34" charset="0"/>
                </a:rPr>
                <a:t>Time</a:t>
              </a:r>
            </a:p>
          </p:txBody>
        </p:sp>
        <p:sp>
          <p:nvSpPr>
            <p:cNvPr id="9533" name="Rectangle 104"/>
            <p:cNvSpPr>
              <a:spLocks noChangeArrowheads="1"/>
            </p:cNvSpPr>
            <p:nvPr/>
          </p:nvSpPr>
          <p:spPr bwMode="auto">
            <a:xfrm>
              <a:off x="687" y="3770"/>
              <a:ext cx="1058"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FF0000"/>
                  </a:solidFill>
                  <a:latin typeface="Arial" pitchFamily="34" charset="0"/>
                </a:rPr>
                <a:t>Frequency</a:t>
              </a:r>
            </a:p>
          </p:txBody>
        </p:sp>
        <p:sp>
          <p:nvSpPr>
            <p:cNvPr id="9534" name="Freeform 105"/>
            <p:cNvSpPr>
              <a:spLocks/>
            </p:cNvSpPr>
            <p:nvPr/>
          </p:nvSpPr>
          <p:spPr bwMode="auto">
            <a:xfrm>
              <a:off x="2391" y="3063"/>
              <a:ext cx="17" cy="377"/>
            </a:xfrm>
            <a:custGeom>
              <a:avLst/>
              <a:gdLst>
                <a:gd name="T0" fmla="*/ 9 w 17"/>
                <a:gd name="T1" fmla="*/ 14 h 377"/>
                <a:gd name="T2" fmla="*/ 0 w 17"/>
                <a:gd name="T3" fmla="*/ 6 h 377"/>
                <a:gd name="T4" fmla="*/ 0 w 17"/>
                <a:gd name="T5" fmla="*/ 376 h 377"/>
                <a:gd name="T6" fmla="*/ 16 w 17"/>
                <a:gd name="T7" fmla="*/ 376 h 377"/>
                <a:gd name="T8" fmla="*/ 16 w 17"/>
                <a:gd name="T9" fmla="*/ 6 h 377"/>
                <a:gd name="T10" fmla="*/ 9 w 17"/>
                <a:gd name="T11" fmla="*/ 0 h 377"/>
                <a:gd name="T12" fmla="*/ 9 w 17"/>
                <a:gd name="T13" fmla="*/ 14 h 377"/>
                <a:gd name="T14" fmla="*/ 0 60000 65536"/>
                <a:gd name="T15" fmla="*/ 0 60000 65536"/>
                <a:gd name="T16" fmla="*/ 0 60000 65536"/>
                <a:gd name="T17" fmla="*/ 0 60000 65536"/>
                <a:gd name="T18" fmla="*/ 0 60000 65536"/>
                <a:gd name="T19" fmla="*/ 0 60000 65536"/>
                <a:gd name="T20" fmla="*/ 0 60000 65536"/>
                <a:gd name="T21" fmla="*/ 0 w 17"/>
                <a:gd name="T22" fmla="*/ 0 h 377"/>
                <a:gd name="T23" fmla="*/ 17 w 17"/>
                <a:gd name="T24" fmla="*/ 377 h 3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7">
                  <a:moveTo>
                    <a:pt x="9" y="14"/>
                  </a:moveTo>
                  <a:lnTo>
                    <a:pt x="0" y="6"/>
                  </a:lnTo>
                  <a:lnTo>
                    <a:pt x="0" y="376"/>
                  </a:lnTo>
                  <a:lnTo>
                    <a:pt x="16" y="376"/>
                  </a:lnTo>
                  <a:lnTo>
                    <a:pt x="16" y="6"/>
                  </a:lnTo>
                  <a:lnTo>
                    <a:pt x="9" y="0"/>
                  </a:lnTo>
                  <a:lnTo>
                    <a:pt x="9" y="14"/>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5" name="Freeform 106"/>
            <p:cNvSpPr>
              <a:spLocks/>
            </p:cNvSpPr>
            <p:nvPr/>
          </p:nvSpPr>
          <p:spPr bwMode="auto">
            <a:xfrm>
              <a:off x="1617" y="3063"/>
              <a:ext cx="783" cy="17"/>
            </a:xfrm>
            <a:custGeom>
              <a:avLst/>
              <a:gdLst>
                <a:gd name="T0" fmla="*/ 0 w 783"/>
                <a:gd name="T1" fmla="*/ 6 h 17"/>
                <a:gd name="T2" fmla="*/ 0 w 783"/>
                <a:gd name="T3" fmla="*/ 16 h 17"/>
                <a:gd name="T4" fmla="*/ 782 w 783"/>
                <a:gd name="T5" fmla="*/ 16 h 17"/>
                <a:gd name="T6" fmla="*/ 782 w 783"/>
                <a:gd name="T7" fmla="*/ 0 h 17"/>
                <a:gd name="T8" fmla="*/ 0 w 783"/>
                <a:gd name="T9" fmla="*/ 0 h 17"/>
                <a:gd name="T10" fmla="*/ 0 w 783"/>
                <a:gd name="T11" fmla="*/ 6 h 17"/>
                <a:gd name="T12" fmla="*/ 0 60000 65536"/>
                <a:gd name="T13" fmla="*/ 0 60000 65536"/>
                <a:gd name="T14" fmla="*/ 0 60000 65536"/>
                <a:gd name="T15" fmla="*/ 0 60000 65536"/>
                <a:gd name="T16" fmla="*/ 0 60000 65536"/>
                <a:gd name="T17" fmla="*/ 0 60000 65536"/>
                <a:gd name="T18" fmla="*/ 0 w 783"/>
                <a:gd name="T19" fmla="*/ 0 h 17"/>
                <a:gd name="T20" fmla="*/ 783 w 78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3" h="17">
                  <a:moveTo>
                    <a:pt x="0" y="6"/>
                  </a:moveTo>
                  <a:lnTo>
                    <a:pt x="0" y="16"/>
                  </a:lnTo>
                  <a:lnTo>
                    <a:pt x="782" y="16"/>
                  </a:lnTo>
                  <a:lnTo>
                    <a:pt x="782" y="0"/>
                  </a:lnTo>
                  <a:lnTo>
                    <a:pt x="0" y="0"/>
                  </a:lnTo>
                  <a:lnTo>
                    <a:pt x="0" y="6"/>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6" name="Freeform 107"/>
            <p:cNvSpPr>
              <a:spLocks/>
            </p:cNvSpPr>
            <p:nvPr/>
          </p:nvSpPr>
          <p:spPr bwMode="auto">
            <a:xfrm>
              <a:off x="2533" y="2963"/>
              <a:ext cx="17" cy="379"/>
            </a:xfrm>
            <a:custGeom>
              <a:avLst/>
              <a:gdLst>
                <a:gd name="T0" fmla="*/ 9 w 17"/>
                <a:gd name="T1" fmla="*/ 14 h 379"/>
                <a:gd name="T2" fmla="*/ 0 w 17"/>
                <a:gd name="T3" fmla="*/ 8 h 379"/>
                <a:gd name="T4" fmla="*/ 0 w 17"/>
                <a:gd name="T5" fmla="*/ 378 h 379"/>
                <a:gd name="T6" fmla="*/ 16 w 17"/>
                <a:gd name="T7" fmla="*/ 378 h 379"/>
                <a:gd name="T8" fmla="*/ 16 w 17"/>
                <a:gd name="T9" fmla="*/ 8 h 379"/>
                <a:gd name="T10" fmla="*/ 9 w 17"/>
                <a:gd name="T11" fmla="*/ 0 h 379"/>
                <a:gd name="T12" fmla="*/ 9 w 17"/>
                <a:gd name="T13" fmla="*/ 14 h 379"/>
                <a:gd name="T14" fmla="*/ 0 60000 65536"/>
                <a:gd name="T15" fmla="*/ 0 60000 65536"/>
                <a:gd name="T16" fmla="*/ 0 60000 65536"/>
                <a:gd name="T17" fmla="*/ 0 60000 65536"/>
                <a:gd name="T18" fmla="*/ 0 60000 65536"/>
                <a:gd name="T19" fmla="*/ 0 60000 65536"/>
                <a:gd name="T20" fmla="*/ 0 60000 65536"/>
                <a:gd name="T21" fmla="*/ 0 w 17"/>
                <a:gd name="T22" fmla="*/ 0 h 379"/>
                <a:gd name="T23" fmla="*/ 17 w 17"/>
                <a:gd name="T24" fmla="*/ 379 h 3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9">
                  <a:moveTo>
                    <a:pt x="9" y="14"/>
                  </a:moveTo>
                  <a:lnTo>
                    <a:pt x="0" y="8"/>
                  </a:lnTo>
                  <a:lnTo>
                    <a:pt x="0" y="378"/>
                  </a:lnTo>
                  <a:lnTo>
                    <a:pt x="16" y="378"/>
                  </a:lnTo>
                  <a:lnTo>
                    <a:pt x="16" y="8"/>
                  </a:lnTo>
                  <a:lnTo>
                    <a:pt x="9" y="0"/>
                  </a:lnTo>
                  <a:lnTo>
                    <a:pt x="9" y="14"/>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7" name="Freeform 108"/>
            <p:cNvSpPr>
              <a:spLocks/>
            </p:cNvSpPr>
            <p:nvPr/>
          </p:nvSpPr>
          <p:spPr bwMode="auto">
            <a:xfrm>
              <a:off x="1757" y="2963"/>
              <a:ext cx="785" cy="17"/>
            </a:xfrm>
            <a:custGeom>
              <a:avLst/>
              <a:gdLst>
                <a:gd name="T0" fmla="*/ 0 w 785"/>
                <a:gd name="T1" fmla="*/ 9 h 17"/>
                <a:gd name="T2" fmla="*/ 0 w 785"/>
                <a:gd name="T3" fmla="*/ 16 h 17"/>
                <a:gd name="T4" fmla="*/ 784 w 785"/>
                <a:gd name="T5" fmla="*/ 16 h 17"/>
                <a:gd name="T6" fmla="*/ 784 w 785"/>
                <a:gd name="T7" fmla="*/ 0 h 17"/>
                <a:gd name="T8" fmla="*/ 0 w 785"/>
                <a:gd name="T9" fmla="*/ 0 h 17"/>
                <a:gd name="T10" fmla="*/ 0 w 785"/>
                <a:gd name="T11" fmla="*/ 9 h 17"/>
                <a:gd name="T12" fmla="*/ 0 60000 65536"/>
                <a:gd name="T13" fmla="*/ 0 60000 65536"/>
                <a:gd name="T14" fmla="*/ 0 60000 65536"/>
                <a:gd name="T15" fmla="*/ 0 60000 65536"/>
                <a:gd name="T16" fmla="*/ 0 60000 65536"/>
                <a:gd name="T17" fmla="*/ 0 60000 65536"/>
                <a:gd name="T18" fmla="*/ 0 w 785"/>
                <a:gd name="T19" fmla="*/ 0 h 17"/>
                <a:gd name="T20" fmla="*/ 785 w 78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5" h="17">
                  <a:moveTo>
                    <a:pt x="0" y="9"/>
                  </a:moveTo>
                  <a:lnTo>
                    <a:pt x="0" y="16"/>
                  </a:lnTo>
                  <a:lnTo>
                    <a:pt x="784" y="16"/>
                  </a:lnTo>
                  <a:lnTo>
                    <a:pt x="784" y="0"/>
                  </a:lnTo>
                  <a:lnTo>
                    <a:pt x="0" y="0"/>
                  </a:lnTo>
                  <a:lnTo>
                    <a:pt x="0" y="9"/>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8" name="Freeform 109"/>
            <p:cNvSpPr>
              <a:spLocks/>
            </p:cNvSpPr>
            <p:nvPr/>
          </p:nvSpPr>
          <p:spPr bwMode="auto">
            <a:xfrm>
              <a:off x="2675" y="2864"/>
              <a:ext cx="17" cy="378"/>
            </a:xfrm>
            <a:custGeom>
              <a:avLst/>
              <a:gdLst>
                <a:gd name="T0" fmla="*/ 7 w 17"/>
                <a:gd name="T1" fmla="*/ 13 h 378"/>
                <a:gd name="T2" fmla="*/ 0 w 17"/>
                <a:gd name="T3" fmla="*/ 7 h 378"/>
                <a:gd name="T4" fmla="*/ 0 w 17"/>
                <a:gd name="T5" fmla="*/ 377 h 378"/>
                <a:gd name="T6" fmla="*/ 16 w 17"/>
                <a:gd name="T7" fmla="*/ 377 h 378"/>
                <a:gd name="T8" fmla="*/ 16 w 17"/>
                <a:gd name="T9" fmla="*/ 7 h 378"/>
                <a:gd name="T10" fmla="*/ 7 w 17"/>
                <a:gd name="T11" fmla="*/ 0 h 378"/>
                <a:gd name="T12" fmla="*/ 7 w 17"/>
                <a:gd name="T13" fmla="*/ 13 h 378"/>
                <a:gd name="T14" fmla="*/ 0 60000 65536"/>
                <a:gd name="T15" fmla="*/ 0 60000 65536"/>
                <a:gd name="T16" fmla="*/ 0 60000 65536"/>
                <a:gd name="T17" fmla="*/ 0 60000 65536"/>
                <a:gd name="T18" fmla="*/ 0 60000 65536"/>
                <a:gd name="T19" fmla="*/ 0 60000 65536"/>
                <a:gd name="T20" fmla="*/ 0 60000 65536"/>
                <a:gd name="T21" fmla="*/ 0 w 17"/>
                <a:gd name="T22" fmla="*/ 0 h 378"/>
                <a:gd name="T23" fmla="*/ 17 w 17"/>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8">
                  <a:moveTo>
                    <a:pt x="7" y="13"/>
                  </a:moveTo>
                  <a:lnTo>
                    <a:pt x="0" y="7"/>
                  </a:lnTo>
                  <a:lnTo>
                    <a:pt x="0" y="377"/>
                  </a:lnTo>
                  <a:lnTo>
                    <a:pt x="16" y="377"/>
                  </a:lnTo>
                  <a:lnTo>
                    <a:pt x="16" y="7"/>
                  </a:lnTo>
                  <a:lnTo>
                    <a:pt x="7" y="0"/>
                  </a:lnTo>
                  <a:lnTo>
                    <a:pt x="7" y="13"/>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539" name="Freeform 110"/>
            <p:cNvSpPr>
              <a:spLocks/>
            </p:cNvSpPr>
            <p:nvPr/>
          </p:nvSpPr>
          <p:spPr bwMode="auto">
            <a:xfrm>
              <a:off x="1899" y="2864"/>
              <a:ext cx="783" cy="17"/>
            </a:xfrm>
            <a:custGeom>
              <a:avLst/>
              <a:gdLst>
                <a:gd name="T0" fmla="*/ 0 w 783"/>
                <a:gd name="T1" fmla="*/ 8 h 17"/>
                <a:gd name="T2" fmla="*/ 0 w 783"/>
                <a:gd name="T3" fmla="*/ 16 h 17"/>
                <a:gd name="T4" fmla="*/ 782 w 783"/>
                <a:gd name="T5" fmla="*/ 16 h 17"/>
                <a:gd name="T6" fmla="*/ 782 w 783"/>
                <a:gd name="T7" fmla="*/ 0 h 17"/>
                <a:gd name="T8" fmla="*/ 0 w 783"/>
                <a:gd name="T9" fmla="*/ 0 h 17"/>
                <a:gd name="T10" fmla="*/ 0 w 783"/>
                <a:gd name="T11" fmla="*/ 8 h 17"/>
                <a:gd name="T12" fmla="*/ 0 60000 65536"/>
                <a:gd name="T13" fmla="*/ 0 60000 65536"/>
                <a:gd name="T14" fmla="*/ 0 60000 65536"/>
                <a:gd name="T15" fmla="*/ 0 60000 65536"/>
                <a:gd name="T16" fmla="*/ 0 60000 65536"/>
                <a:gd name="T17" fmla="*/ 0 60000 65536"/>
                <a:gd name="T18" fmla="*/ 0 w 783"/>
                <a:gd name="T19" fmla="*/ 0 h 17"/>
                <a:gd name="T20" fmla="*/ 783 w 78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3" h="17">
                  <a:moveTo>
                    <a:pt x="0" y="8"/>
                  </a:moveTo>
                  <a:lnTo>
                    <a:pt x="0" y="16"/>
                  </a:lnTo>
                  <a:lnTo>
                    <a:pt x="782" y="16"/>
                  </a:lnTo>
                  <a:lnTo>
                    <a:pt x="782" y="0"/>
                  </a:lnTo>
                  <a:lnTo>
                    <a:pt x="0" y="0"/>
                  </a:lnTo>
                  <a:lnTo>
                    <a:pt x="0" y="8"/>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9222" name="Group 111"/>
          <p:cNvGrpSpPr>
            <a:grpSpLocks/>
          </p:cNvGrpSpPr>
          <p:nvPr/>
        </p:nvGrpSpPr>
        <p:grpSpPr bwMode="auto">
          <a:xfrm>
            <a:off x="4171950" y="2828925"/>
            <a:ext cx="3968750" cy="1327150"/>
            <a:chOff x="695" y="2095"/>
            <a:chExt cx="2993" cy="2035"/>
          </a:xfrm>
        </p:grpSpPr>
        <p:sp>
          <p:nvSpPr>
            <p:cNvPr id="9327" name="Freeform 112"/>
            <p:cNvSpPr>
              <a:spLocks/>
            </p:cNvSpPr>
            <p:nvPr/>
          </p:nvSpPr>
          <p:spPr bwMode="auto">
            <a:xfrm>
              <a:off x="2068" y="2609"/>
              <a:ext cx="570" cy="410"/>
            </a:xfrm>
            <a:custGeom>
              <a:avLst/>
              <a:gdLst>
                <a:gd name="T0" fmla="*/ 2 w 570"/>
                <a:gd name="T1" fmla="*/ 409 h 410"/>
                <a:gd name="T2" fmla="*/ 6 w 570"/>
                <a:gd name="T3" fmla="*/ 407 h 410"/>
                <a:gd name="T4" fmla="*/ 569 w 570"/>
                <a:gd name="T5" fmla="*/ 8 h 410"/>
                <a:gd name="T6" fmla="*/ 563 w 570"/>
                <a:gd name="T7" fmla="*/ 0 h 410"/>
                <a:gd name="T8" fmla="*/ 0 w 570"/>
                <a:gd name="T9" fmla="*/ 399 h 410"/>
                <a:gd name="T10" fmla="*/ 2 w 570"/>
                <a:gd name="T11" fmla="*/ 397 h 410"/>
                <a:gd name="T12" fmla="*/ 2 w 570"/>
                <a:gd name="T13" fmla="*/ 409 h 410"/>
                <a:gd name="T14" fmla="*/ 0 60000 65536"/>
                <a:gd name="T15" fmla="*/ 0 60000 65536"/>
                <a:gd name="T16" fmla="*/ 0 60000 65536"/>
                <a:gd name="T17" fmla="*/ 0 60000 65536"/>
                <a:gd name="T18" fmla="*/ 0 60000 65536"/>
                <a:gd name="T19" fmla="*/ 0 60000 65536"/>
                <a:gd name="T20" fmla="*/ 0 60000 65536"/>
                <a:gd name="T21" fmla="*/ 0 w 570"/>
                <a:gd name="T22" fmla="*/ 0 h 410"/>
                <a:gd name="T23" fmla="*/ 570 w 570"/>
                <a:gd name="T24" fmla="*/ 410 h 4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0" h="410">
                  <a:moveTo>
                    <a:pt x="2" y="409"/>
                  </a:moveTo>
                  <a:lnTo>
                    <a:pt x="6" y="407"/>
                  </a:lnTo>
                  <a:lnTo>
                    <a:pt x="569" y="8"/>
                  </a:lnTo>
                  <a:lnTo>
                    <a:pt x="563" y="0"/>
                  </a:lnTo>
                  <a:lnTo>
                    <a:pt x="0" y="399"/>
                  </a:lnTo>
                  <a:lnTo>
                    <a:pt x="2" y="397"/>
                  </a:lnTo>
                  <a:lnTo>
                    <a:pt x="2" y="409"/>
                  </a:lnTo>
                </a:path>
              </a:pathLst>
            </a:custGeom>
            <a:solidFill>
              <a:srgbClr val="FF0000"/>
            </a:solidFill>
            <a:ln w="9525" cap="rnd">
              <a:solidFill>
                <a:srgbClr val="0000CC"/>
              </a:solidFill>
              <a:round/>
              <a:headEnd/>
              <a:tailEnd/>
            </a:ln>
          </p:spPr>
          <p:txBody>
            <a:bodyPr/>
            <a:lstStyle/>
            <a:p>
              <a:endParaRPr lang="en-US"/>
            </a:p>
          </p:txBody>
        </p:sp>
        <p:sp>
          <p:nvSpPr>
            <p:cNvPr id="9328" name="Freeform 113"/>
            <p:cNvSpPr>
              <a:spLocks/>
            </p:cNvSpPr>
            <p:nvPr/>
          </p:nvSpPr>
          <p:spPr bwMode="auto">
            <a:xfrm>
              <a:off x="2064" y="3006"/>
              <a:ext cx="17" cy="17"/>
            </a:xfrm>
            <a:custGeom>
              <a:avLst/>
              <a:gdLst>
                <a:gd name="T0" fmla="*/ 16 w 17"/>
                <a:gd name="T1" fmla="*/ 8 h 17"/>
                <a:gd name="T2" fmla="*/ 8 w 17"/>
                <a:gd name="T3" fmla="*/ 16 h 17"/>
                <a:gd name="T4" fmla="*/ 8 w 17"/>
                <a:gd name="T5" fmla="*/ 0 h 17"/>
                <a:gd name="T6" fmla="*/ 0 w 17"/>
                <a:gd name="T7" fmla="*/ 8 h 17"/>
                <a:gd name="T8" fmla="*/ 16 w 17"/>
                <a:gd name="T9" fmla="*/ 8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8"/>
                  </a:moveTo>
                  <a:lnTo>
                    <a:pt x="8" y="16"/>
                  </a:lnTo>
                  <a:lnTo>
                    <a:pt x="8" y="0"/>
                  </a:lnTo>
                  <a:lnTo>
                    <a:pt x="0" y="8"/>
                  </a:lnTo>
                  <a:lnTo>
                    <a:pt x="16" y="8"/>
                  </a:lnTo>
                </a:path>
              </a:pathLst>
            </a:custGeom>
            <a:solidFill>
              <a:srgbClr val="FF0000"/>
            </a:solidFill>
            <a:ln w="9525" cap="rnd">
              <a:solidFill>
                <a:srgbClr val="0000CC"/>
              </a:solidFill>
              <a:round/>
              <a:headEnd/>
              <a:tailEnd/>
            </a:ln>
          </p:spPr>
          <p:txBody>
            <a:bodyPr/>
            <a:lstStyle/>
            <a:p>
              <a:endParaRPr lang="en-US"/>
            </a:p>
          </p:txBody>
        </p:sp>
        <p:sp>
          <p:nvSpPr>
            <p:cNvPr id="9329" name="Freeform 114"/>
            <p:cNvSpPr>
              <a:spLocks/>
            </p:cNvSpPr>
            <p:nvPr/>
          </p:nvSpPr>
          <p:spPr bwMode="auto">
            <a:xfrm>
              <a:off x="2064" y="3012"/>
              <a:ext cx="17" cy="371"/>
            </a:xfrm>
            <a:custGeom>
              <a:avLst/>
              <a:gdLst>
                <a:gd name="T0" fmla="*/ 8 w 17"/>
                <a:gd name="T1" fmla="*/ 370 h 371"/>
                <a:gd name="T2" fmla="*/ 16 w 17"/>
                <a:gd name="T3" fmla="*/ 370 h 371"/>
                <a:gd name="T4" fmla="*/ 16 w 17"/>
                <a:gd name="T5" fmla="*/ 0 h 371"/>
                <a:gd name="T6" fmla="*/ 0 w 17"/>
                <a:gd name="T7" fmla="*/ 0 h 371"/>
                <a:gd name="T8" fmla="*/ 0 w 17"/>
                <a:gd name="T9" fmla="*/ 370 h 371"/>
                <a:gd name="T10" fmla="*/ 8 w 17"/>
                <a:gd name="T11" fmla="*/ 370 h 371"/>
                <a:gd name="T12" fmla="*/ 0 60000 65536"/>
                <a:gd name="T13" fmla="*/ 0 60000 65536"/>
                <a:gd name="T14" fmla="*/ 0 60000 65536"/>
                <a:gd name="T15" fmla="*/ 0 60000 65536"/>
                <a:gd name="T16" fmla="*/ 0 60000 65536"/>
                <a:gd name="T17" fmla="*/ 0 60000 65536"/>
                <a:gd name="T18" fmla="*/ 0 w 17"/>
                <a:gd name="T19" fmla="*/ 0 h 371"/>
                <a:gd name="T20" fmla="*/ 17 w 17"/>
                <a:gd name="T21" fmla="*/ 371 h 371"/>
              </a:gdLst>
              <a:ahLst/>
              <a:cxnLst>
                <a:cxn ang="T12">
                  <a:pos x="T0" y="T1"/>
                </a:cxn>
                <a:cxn ang="T13">
                  <a:pos x="T2" y="T3"/>
                </a:cxn>
                <a:cxn ang="T14">
                  <a:pos x="T4" y="T5"/>
                </a:cxn>
                <a:cxn ang="T15">
                  <a:pos x="T6" y="T7"/>
                </a:cxn>
                <a:cxn ang="T16">
                  <a:pos x="T8" y="T9"/>
                </a:cxn>
                <a:cxn ang="T17">
                  <a:pos x="T10" y="T11"/>
                </a:cxn>
              </a:cxnLst>
              <a:rect l="T18" t="T19" r="T20" b="T21"/>
              <a:pathLst>
                <a:path w="17" h="371">
                  <a:moveTo>
                    <a:pt x="8" y="370"/>
                  </a:moveTo>
                  <a:lnTo>
                    <a:pt x="16" y="370"/>
                  </a:lnTo>
                  <a:lnTo>
                    <a:pt x="16" y="0"/>
                  </a:lnTo>
                  <a:lnTo>
                    <a:pt x="0" y="0"/>
                  </a:lnTo>
                  <a:lnTo>
                    <a:pt x="0" y="370"/>
                  </a:lnTo>
                  <a:lnTo>
                    <a:pt x="8" y="370"/>
                  </a:lnTo>
                </a:path>
              </a:pathLst>
            </a:custGeom>
            <a:solidFill>
              <a:srgbClr val="FF0000"/>
            </a:solidFill>
            <a:ln w="9525" cap="rnd">
              <a:solidFill>
                <a:srgbClr val="0000CC"/>
              </a:solidFill>
              <a:round/>
              <a:headEnd/>
              <a:tailEnd/>
            </a:ln>
          </p:spPr>
          <p:txBody>
            <a:bodyPr/>
            <a:lstStyle/>
            <a:p>
              <a:endParaRPr lang="en-US"/>
            </a:p>
          </p:txBody>
        </p:sp>
        <p:sp>
          <p:nvSpPr>
            <p:cNvPr id="9330" name="Freeform 115"/>
            <p:cNvSpPr>
              <a:spLocks/>
            </p:cNvSpPr>
            <p:nvPr/>
          </p:nvSpPr>
          <p:spPr bwMode="auto">
            <a:xfrm>
              <a:off x="1873" y="2609"/>
              <a:ext cx="572" cy="410"/>
            </a:xfrm>
            <a:custGeom>
              <a:avLst/>
              <a:gdLst>
                <a:gd name="T0" fmla="*/ 1 w 572"/>
                <a:gd name="T1" fmla="*/ 409 h 410"/>
                <a:gd name="T2" fmla="*/ 5 w 572"/>
                <a:gd name="T3" fmla="*/ 407 h 410"/>
                <a:gd name="T4" fmla="*/ 571 w 572"/>
                <a:gd name="T5" fmla="*/ 8 h 410"/>
                <a:gd name="T6" fmla="*/ 565 w 572"/>
                <a:gd name="T7" fmla="*/ 0 h 410"/>
                <a:gd name="T8" fmla="*/ 0 w 572"/>
                <a:gd name="T9" fmla="*/ 399 h 410"/>
                <a:gd name="T10" fmla="*/ 1 w 572"/>
                <a:gd name="T11" fmla="*/ 397 h 410"/>
                <a:gd name="T12" fmla="*/ 1 w 572"/>
                <a:gd name="T13" fmla="*/ 409 h 410"/>
                <a:gd name="T14" fmla="*/ 0 60000 65536"/>
                <a:gd name="T15" fmla="*/ 0 60000 65536"/>
                <a:gd name="T16" fmla="*/ 0 60000 65536"/>
                <a:gd name="T17" fmla="*/ 0 60000 65536"/>
                <a:gd name="T18" fmla="*/ 0 60000 65536"/>
                <a:gd name="T19" fmla="*/ 0 60000 65536"/>
                <a:gd name="T20" fmla="*/ 0 60000 65536"/>
                <a:gd name="T21" fmla="*/ 0 w 572"/>
                <a:gd name="T22" fmla="*/ 0 h 410"/>
                <a:gd name="T23" fmla="*/ 572 w 572"/>
                <a:gd name="T24" fmla="*/ 410 h 4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2" h="410">
                  <a:moveTo>
                    <a:pt x="1" y="409"/>
                  </a:moveTo>
                  <a:lnTo>
                    <a:pt x="5" y="407"/>
                  </a:lnTo>
                  <a:lnTo>
                    <a:pt x="571" y="8"/>
                  </a:lnTo>
                  <a:lnTo>
                    <a:pt x="565" y="0"/>
                  </a:lnTo>
                  <a:lnTo>
                    <a:pt x="0" y="399"/>
                  </a:lnTo>
                  <a:lnTo>
                    <a:pt x="1" y="397"/>
                  </a:lnTo>
                  <a:lnTo>
                    <a:pt x="1" y="409"/>
                  </a:lnTo>
                </a:path>
              </a:pathLst>
            </a:custGeom>
            <a:solidFill>
              <a:srgbClr val="FF0000"/>
            </a:solidFill>
            <a:ln w="9525" cap="rnd">
              <a:solidFill>
                <a:srgbClr val="0000CC"/>
              </a:solidFill>
              <a:round/>
              <a:headEnd/>
              <a:tailEnd/>
            </a:ln>
          </p:spPr>
          <p:txBody>
            <a:bodyPr/>
            <a:lstStyle/>
            <a:p>
              <a:endParaRPr lang="en-US"/>
            </a:p>
          </p:txBody>
        </p:sp>
        <p:sp>
          <p:nvSpPr>
            <p:cNvPr id="9331" name="Freeform 116"/>
            <p:cNvSpPr>
              <a:spLocks/>
            </p:cNvSpPr>
            <p:nvPr/>
          </p:nvSpPr>
          <p:spPr bwMode="auto">
            <a:xfrm>
              <a:off x="1871" y="3006"/>
              <a:ext cx="17" cy="17"/>
            </a:xfrm>
            <a:custGeom>
              <a:avLst/>
              <a:gdLst>
                <a:gd name="T0" fmla="*/ 16 w 17"/>
                <a:gd name="T1" fmla="*/ 8 h 17"/>
                <a:gd name="T2" fmla="*/ 5 w 17"/>
                <a:gd name="T3" fmla="*/ 16 h 17"/>
                <a:gd name="T4" fmla="*/ 5 w 17"/>
                <a:gd name="T5" fmla="*/ 0 h 17"/>
                <a:gd name="T6" fmla="*/ 0 w 17"/>
                <a:gd name="T7" fmla="*/ 8 h 17"/>
                <a:gd name="T8" fmla="*/ 16 w 17"/>
                <a:gd name="T9" fmla="*/ 8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8"/>
                  </a:moveTo>
                  <a:lnTo>
                    <a:pt x="5" y="16"/>
                  </a:lnTo>
                  <a:lnTo>
                    <a:pt x="5" y="0"/>
                  </a:lnTo>
                  <a:lnTo>
                    <a:pt x="0" y="8"/>
                  </a:lnTo>
                  <a:lnTo>
                    <a:pt x="16" y="8"/>
                  </a:lnTo>
                </a:path>
              </a:pathLst>
            </a:custGeom>
            <a:solidFill>
              <a:srgbClr val="FF0000"/>
            </a:solidFill>
            <a:ln w="9525" cap="rnd">
              <a:solidFill>
                <a:srgbClr val="0000CC"/>
              </a:solidFill>
              <a:round/>
              <a:headEnd/>
              <a:tailEnd/>
            </a:ln>
          </p:spPr>
          <p:txBody>
            <a:bodyPr/>
            <a:lstStyle/>
            <a:p>
              <a:endParaRPr lang="en-US"/>
            </a:p>
          </p:txBody>
        </p:sp>
        <p:sp>
          <p:nvSpPr>
            <p:cNvPr id="9332" name="Freeform 117"/>
            <p:cNvSpPr>
              <a:spLocks/>
            </p:cNvSpPr>
            <p:nvPr/>
          </p:nvSpPr>
          <p:spPr bwMode="auto">
            <a:xfrm>
              <a:off x="1871" y="3012"/>
              <a:ext cx="17" cy="371"/>
            </a:xfrm>
            <a:custGeom>
              <a:avLst/>
              <a:gdLst>
                <a:gd name="T0" fmla="*/ 5 w 17"/>
                <a:gd name="T1" fmla="*/ 370 h 371"/>
                <a:gd name="T2" fmla="*/ 16 w 17"/>
                <a:gd name="T3" fmla="*/ 370 h 371"/>
                <a:gd name="T4" fmla="*/ 16 w 17"/>
                <a:gd name="T5" fmla="*/ 0 h 371"/>
                <a:gd name="T6" fmla="*/ 0 w 17"/>
                <a:gd name="T7" fmla="*/ 0 h 371"/>
                <a:gd name="T8" fmla="*/ 0 w 17"/>
                <a:gd name="T9" fmla="*/ 370 h 371"/>
                <a:gd name="T10" fmla="*/ 5 w 17"/>
                <a:gd name="T11" fmla="*/ 370 h 371"/>
                <a:gd name="T12" fmla="*/ 0 60000 65536"/>
                <a:gd name="T13" fmla="*/ 0 60000 65536"/>
                <a:gd name="T14" fmla="*/ 0 60000 65536"/>
                <a:gd name="T15" fmla="*/ 0 60000 65536"/>
                <a:gd name="T16" fmla="*/ 0 60000 65536"/>
                <a:gd name="T17" fmla="*/ 0 60000 65536"/>
                <a:gd name="T18" fmla="*/ 0 w 17"/>
                <a:gd name="T19" fmla="*/ 0 h 371"/>
                <a:gd name="T20" fmla="*/ 17 w 17"/>
                <a:gd name="T21" fmla="*/ 371 h 371"/>
              </a:gdLst>
              <a:ahLst/>
              <a:cxnLst>
                <a:cxn ang="T12">
                  <a:pos x="T0" y="T1"/>
                </a:cxn>
                <a:cxn ang="T13">
                  <a:pos x="T2" y="T3"/>
                </a:cxn>
                <a:cxn ang="T14">
                  <a:pos x="T4" y="T5"/>
                </a:cxn>
                <a:cxn ang="T15">
                  <a:pos x="T6" y="T7"/>
                </a:cxn>
                <a:cxn ang="T16">
                  <a:pos x="T8" y="T9"/>
                </a:cxn>
                <a:cxn ang="T17">
                  <a:pos x="T10" y="T11"/>
                </a:cxn>
              </a:cxnLst>
              <a:rect l="T18" t="T19" r="T20" b="T21"/>
              <a:pathLst>
                <a:path w="17" h="371">
                  <a:moveTo>
                    <a:pt x="5" y="370"/>
                  </a:moveTo>
                  <a:lnTo>
                    <a:pt x="16" y="370"/>
                  </a:lnTo>
                  <a:lnTo>
                    <a:pt x="16" y="0"/>
                  </a:lnTo>
                  <a:lnTo>
                    <a:pt x="0" y="0"/>
                  </a:lnTo>
                  <a:lnTo>
                    <a:pt x="0" y="370"/>
                  </a:lnTo>
                  <a:lnTo>
                    <a:pt x="5" y="370"/>
                  </a:lnTo>
                </a:path>
              </a:pathLst>
            </a:custGeom>
            <a:solidFill>
              <a:srgbClr val="FF0000"/>
            </a:solidFill>
            <a:ln w="9525" cap="rnd">
              <a:solidFill>
                <a:srgbClr val="0000CC"/>
              </a:solidFill>
              <a:round/>
              <a:headEnd/>
              <a:tailEnd/>
            </a:ln>
          </p:spPr>
          <p:txBody>
            <a:bodyPr/>
            <a:lstStyle/>
            <a:p>
              <a:endParaRPr lang="en-US"/>
            </a:p>
          </p:txBody>
        </p:sp>
        <p:sp>
          <p:nvSpPr>
            <p:cNvPr id="9333" name="Freeform 118"/>
            <p:cNvSpPr>
              <a:spLocks/>
            </p:cNvSpPr>
            <p:nvPr/>
          </p:nvSpPr>
          <p:spPr bwMode="auto">
            <a:xfrm>
              <a:off x="2258" y="3006"/>
              <a:ext cx="17" cy="377"/>
            </a:xfrm>
            <a:custGeom>
              <a:avLst/>
              <a:gdLst>
                <a:gd name="T0" fmla="*/ 8 w 17"/>
                <a:gd name="T1" fmla="*/ 12 h 377"/>
                <a:gd name="T2" fmla="*/ 0 w 17"/>
                <a:gd name="T3" fmla="*/ 6 h 377"/>
                <a:gd name="T4" fmla="*/ 0 w 17"/>
                <a:gd name="T5" fmla="*/ 376 h 377"/>
                <a:gd name="T6" fmla="*/ 16 w 17"/>
                <a:gd name="T7" fmla="*/ 376 h 377"/>
                <a:gd name="T8" fmla="*/ 16 w 17"/>
                <a:gd name="T9" fmla="*/ 6 h 377"/>
                <a:gd name="T10" fmla="*/ 8 w 17"/>
                <a:gd name="T11" fmla="*/ 0 h 377"/>
                <a:gd name="T12" fmla="*/ 8 w 17"/>
                <a:gd name="T13" fmla="*/ 12 h 377"/>
                <a:gd name="T14" fmla="*/ 0 60000 65536"/>
                <a:gd name="T15" fmla="*/ 0 60000 65536"/>
                <a:gd name="T16" fmla="*/ 0 60000 65536"/>
                <a:gd name="T17" fmla="*/ 0 60000 65536"/>
                <a:gd name="T18" fmla="*/ 0 60000 65536"/>
                <a:gd name="T19" fmla="*/ 0 60000 65536"/>
                <a:gd name="T20" fmla="*/ 0 60000 65536"/>
                <a:gd name="T21" fmla="*/ 0 w 17"/>
                <a:gd name="T22" fmla="*/ 0 h 377"/>
                <a:gd name="T23" fmla="*/ 17 w 17"/>
                <a:gd name="T24" fmla="*/ 377 h 3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7">
                  <a:moveTo>
                    <a:pt x="8" y="12"/>
                  </a:moveTo>
                  <a:lnTo>
                    <a:pt x="0" y="6"/>
                  </a:lnTo>
                  <a:lnTo>
                    <a:pt x="0" y="376"/>
                  </a:lnTo>
                  <a:lnTo>
                    <a:pt x="16" y="376"/>
                  </a:lnTo>
                  <a:lnTo>
                    <a:pt x="16" y="6"/>
                  </a:lnTo>
                  <a:lnTo>
                    <a:pt x="8" y="0"/>
                  </a:lnTo>
                  <a:lnTo>
                    <a:pt x="8" y="12"/>
                  </a:lnTo>
                </a:path>
              </a:pathLst>
            </a:custGeom>
            <a:solidFill>
              <a:srgbClr val="FF0000"/>
            </a:solidFill>
            <a:ln w="9525" cap="rnd">
              <a:solidFill>
                <a:srgbClr val="0000CC"/>
              </a:solidFill>
              <a:round/>
              <a:headEnd/>
              <a:tailEnd/>
            </a:ln>
          </p:spPr>
          <p:txBody>
            <a:bodyPr/>
            <a:lstStyle/>
            <a:p>
              <a:endParaRPr lang="en-US"/>
            </a:p>
          </p:txBody>
        </p:sp>
        <p:sp>
          <p:nvSpPr>
            <p:cNvPr id="9334" name="Freeform 119"/>
            <p:cNvSpPr>
              <a:spLocks/>
            </p:cNvSpPr>
            <p:nvPr/>
          </p:nvSpPr>
          <p:spPr bwMode="auto">
            <a:xfrm>
              <a:off x="1478" y="3006"/>
              <a:ext cx="788" cy="17"/>
            </a:xfrm>
            <a:custGeom>
              <a:avLst/>
              <a:gdLst>
                <a:gd name="T0" fmla="*/ 13 w 788"/>
                <a:gd name="T1" fmla="*/ 8 h 17"/>
                <a:gd name="T2" fmla="*/ 6 w 788"/>
                <a:gd name="T3" fmla="*/ 16 h 17"/>
                <a:gd name="T4" fmla="*/ 787 w 788"/>
                <a:gd name="T5" fmla="*/ 16 h 17"/>
                <a:gd name="T6" fmla="*/ 787 w 788"/>
                <a:gd name="T7" fmla="*/ 0 h 17"/>
                <a:gd name="T8" fmla="*/ 6 w 788"/>
                <a:gd name="T9" fmla="*/ 0 h 17"/>
                <a:gd name="T10" fmla="*/ 0 w 788"/>
                <a:gd name="T11" fmla="*/ 8 h 17"/>
                <a:gd name="T12" fmla="*/ 13 w 788"/>
                <a:gd name="T13" fmla="*/ 8 h 17"/>
                <a:gd name="T14" fmla="*/ 0 60000 65536"/>
                <a:gd name="T15" fmla="*/ 0 60000 65536"/>
                <a:gd name="T16" fmla="*/ 0 60000 65536"/>
                <a:gd name="T17" fmla="*/ 0 60000 65536"/>
                <a:gd name="T18" fmla="*/ 0 60000 65536"/>
                <a:gd name="T19" fmla="*/ 0 60000 65536"/>
                <a:gd name="T20" fmla="*/ 0 60000 65536"/>
                <a:gd name="T21" fmla="*/ 0 w 788"/>
                <a:gd name="T22" fmla="*/ 0 h 17"/>
                <a:gd name="T23" fmla="*/ 788 w 78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8" h="17">
                  <a:moveTo>
                    <a:pt x="13" y="8"/>
                  </a:moveTo>
                  <a:lnTo>
                    <a:pt x="6" y="16"/>
                  </a:lnTo>
                  <a:lnTo>
                    <a:pt x="787" y="16"/>
                  </a:lnTo>
                  <a:lnTo>
                    <a:pt x="787" y="0"/>
                  </a:lnTo>
                  <a:lnTo>
                    <a:pt x="6" y="0"/>
                  </a:lnTo>
                  <a:lnTo>
                    <a:pt x="0" y="8"/>
                  </a:lnTo>
                  <a:lnTo>
                    <a:pt x="13" y="8"/>
                  </a:lnTo>
                </a:path>
              </a:pathLst>
            </a:custGeom>
            <a:solidFill>
              <a:srgbClr val="FF0000"/>
            </a:solidFill>
            <a:ln w="9525" cap="rnd">
              <a:solidFill>
                <a:srgbClr val="0000CC"/>
              </a:solidFill>
              <a:round/>
              <a:headEnd/>
              <a:tailEnd/>
            </a:ln>
          </p:spPr>
          <p:txBody>
            <a:bodyPr/>
            <a:lstStyle/>
            <a:p>
              <a:endParaRPr lang="en-US"/>
            </a:p>
          </p:txBody>
        </p:sp>
        <p:sp>
          <p:nvSpPr>
            <p:cNvPr id="9335" name="Freeform 120"/>
            <p:cNvSpPr>
              <a:spLocks/>
            </p:cNvSpPr>
            <p:nvPr/>
          </p:nvSpPr>
          <p:spPr bwMode="auto">
            <a:xfrm>
              <a:off x="1478" y="3012"/>
              <a:ext cx="17" cy="377"/>
            </a:xfrm>
            <a:custGeom>
              <a:avLst/>
              <a:gdLst>
                <a:gd name="T0" fmla="*/ 7 w 17"/>
                <a:gd name="T1" fmla="*/ 364 h 377"/>
                <a:gd name="T2" fmla="*/ 16 w 17"/>
                <a:gd name="T3" fmla="*/ 370 h 377"/>
                <a:gd name="T4" fmla="*/ 16 w 17"/>
                <a:gd name="T5" fmla="*/ 0 h 377"/>
                <a:gd name="T6" fmla="*/ 0 w 17"/>
                <a:gd name="T7" fmla="*/ 0 h 377"/>
                <a:gd name="T8" fmla="*/ 0 w 17"/>
                <a:gd name="T9" fmla="*/ 370 h 377"/>
                <a:gd name="T10" fmla="*/ 7 w 17"/>
                <a:gd name="T11" fmla="*/ 376 h 377"/>
                <a:gd name="T12" fmla="*/ 7 w 17"/>
                <a:gd name="T13" fmla="*/ 364 h 377"/>
                <a:gd name="T14" fmla="*/ 0 60000 65536"/>
                <a:gd name="T15" fmla="*/ 0 60000 65536"/>
                <a:gd name="T16" fmla="*/ 0 60000 65536"/>
                <a:gd name="T17" fmla="*/ 0 60000 65536"/>
                <a:gd name="T18" fmla="*/ 0 60000 65536"/>
                <a:gd name="T19" fmla="*/ 0 60000 65536"/>
                <a:gd name="T20" fmla="*/ 0 60000 65536"/>
                <a:gd name="T21" fmla="*/ 0 w 17"/>
                <a:gd name="T22" fmla="*/ 0 h 377"/>
                <a:gd name="T23" fmla="*/ 17 w 17"/>
                <a:gd name="T24" fmla="*/ 377 h 3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7">
                  <a:moveTo>
                    <a:pt x="7" y="364"/>
                  </a:moveTo>
                  <a:lnTo>
                    <a:pt x="16" y="370"/>
                  </a:lnTo>
                  <a:lnTo>
                    <a:pt x="16" y="0"/>
                  </a:lnTo>
                  <a:lnTo>
                    <a:pt x="0" y="0"/>
                  </a:lnTo>
                  <a:lnTo>
                    <a:pt x="0" y="370"/>
                  </a:lnTo>
                  <a:lnTo>
                    <a:pt x="7" y="376"/>
                  </a:lnTo>
                  <a:lnTo>
                    <a:pt x="7" y="364"/>
                  </a:lnTo>
                </a:path>
              </a:pathLst>
            </a:custGeom>
            <a:solidFill>
              <a:srgbClr val="FF0000"/>
            </a:solidFill>
            <a:ln w="9525" cap="rnd">
              <a:solidFill>
                <a:srgbClr val="0000CC"/>
              </a:solidFill>
              <a:round/>
              <a:headEnd/>
              <a:tailEnd/>
            </a:ln>
          </p:spPr>
          <p:txBody>
            <a:bodyPr/>
            <a:lstStyle/>
            <a:p>
              <a:endParaRPr lang="en-US"/>
            </a:p>
          </p:txBody>
        </p:sp>
        <p:sp>
          <p:nvSpPr>
            <p:cNvPr id="9336" name="Freeform 121"/>
            <p:cNvSpPr>
              <a:spLocks/>
            </p:cNvSpPr>
            <p:nvPr/>
          </p:nvSpPr>
          <p:spPr bwMode="auto">
            <a:xfrm>
              <a:off x="1484" y="3376"/>
              <a:ext cx="782" cy="17"/>
            </a:xfrm>
            <a:custGeom>
              <a:avLst/>
              <a:gdLst>
                <a:gd name="T0" fmla="*/ 781 w 782"/>
                <a:gd name="T1" fmla="*/ 8 h 17"/>
                <a:gd name="T2" fmla="*/ 781 w 782"/>
                <a:gd name="T3" fmla="*/ 0 h 17"/>
                <a:gd name="T4" fmla="*/ 0 w 782"/>
                <a:gd name="T5" fmla="*/ 0 h 17"/>
                <a:gd name="T6" fmla="*/ 0 w 782"/>
                <a:gd name="T7" fmla="*/ 16 h 17"/>
                <a:gd name="T8" fmla="*/ 781 w 782"/>
                <a:gd name="T9" fmla="*/ 16 h 17"/>
                <a:gd name="T10" fmla="*/ 781 w 782"/>
                <a:gd name="T11" fmla="*/ 8 h 17"/>
                <a:gd name="T12" fmla="*/ 0 60000 65536"/>
                <a:gd name="T13" fmla="*/ 0 60000 65536"/>
                <a:gd name="T14" fmla="*/ 0 60000 65536"/>
                <a:gd name="T15" fmla="*/ 0 60000 65536"/>
                <a:gd name="T16" fmla="*/ 0 60000 65536"/>
                <a:gd name="T17" fmla="*/ 0 60000 65536"/>
                <a:gd name="T18" fmla="*/ 0 w 782"/>
                <a:gd name="T19" fmla="*/ 0 h 17"/>
                <a:gd name="T20" fmla="*/ 782 w 782"/>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2" h="17">
                  <a:moveTo>
                    <a:pt x="781" y="8"/>
                  </a:moveTo>
                  <a:lnTo>
                    <a:pt x="781" y="0"/>
                  </a:lnTo>
                  <a:lnTo>
                    <a:pt x="0" y="0"/>
                  </a:lnTo>
                  <a:lnTo>
                    <a:pt x="0" y="16"/>
                  </a:lnTo>
                  <a:lnTo>
                    <a:pt x="781" y="16"/>
                  </a:lnTo>
                  <a:lnTo>
                    <a:pt x="781" y="8"/>
                  </a:lnTo>
                </a:path>
              </a:pathLst>
            </a:custGeom>
            <a:solidFill>
              <a:srgbClr val="FF0000"/>
            </a:solidFill>
            <a:ln w="9525" cap="rnd">
              <a:solidFill>
                <a:srgbClr val="0000CC"/>
              </a:solidFill>
              <a:round/>
              <a:headEnd/>
              <a:tailEnd/>
            </a:ln>
          </p:spPr>
          <p:txBody>
            <a:bodyPr/>
            <a:lstStyle/>
            <a:p>
              <a:endParaRPr lang="en-US"/>
            </a:p>
          </p:txBody>
        </p:sp>
        <p:sp>
          <p:nvSpPr>
            <p:cNvPr id="9337" name="Line 122"/>
            <p:cNvSpPr>
              <a:spLocks noChangeShapeType="1"/>
            </p:cNvSpPr>
            <p:nvPr/>
          </p:nvSpPr>
          <p:spPr bwMode="auto">
            <a:xfrm>
              <a:off x="2265" y="3382"/>
              <a:ext cx="16" cy="0"/>
            </a:xfrm>
            <a:prstGeom prst="line">
              <a:avLst/>
            </a:prstGeom>
            <a:noFill/>
            <a:ln w="952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338" name="Freeform 123"/>
            <p:cNvSpPr>
              <a:spLocks/>
            </p:cNvSpPr>
            <p:nvPr/>
          </p:nvSpPr>
          <p:spPr bwMode="auto">
            <a:xfrm>
              <a:off x="2262" y="2608"/>
              <a:ext cx="573" cy="411"/>
            </a:xfrm>
            <a:custGeom>
              <a:avLst/>
              <a:gdLst>
                <a:gd name="T0" fmla="*/ 3 w 573"/>
                <a:gd name="T1" fmla="*/ 410 h 411"/>
                <a:gd name="T2" fmla="*/ 7 w 573"/>
                <a:gd name="T3" fmla="*/ 410 h 411"/>
                <a:gd name="T4" fmla="*/ 572 w 573"/>
                <a:gd name="T5" fmla="*/ 9 h 411"/>
                <a:gd name="T6" fmla="*/ 565 w 573"/>
                <a:gd name="T7" fmla="*/ 0 h 411"/>
                <a:gd name="T8" fmla="*/ 0 w 573"/>
                <a:gd name="T9" fmla="*/ 398 h 411"/>
                <a:gd name="T10" fmla="*/ 3 w 573"/>
                <a:gd name="T11" fmla="*/ 398 h 411"/>
                <a:gd name="T12" fmla="*/ 3 w 573"/>
                <a:gd name="T13" fmla="*/ 410 h 411"/>
                <a:gd name="T14" fmla="*/ 0 60000 65536"/>
                <a:gd name="T15" fmla="*/ 0 60000 65536"/>
                <a:gd name="T16" fmla="*/ 0 60000 65536"/>
                <a:gd name="T17" fmla="*/ 0 60000 65536"/>
                <a:gd name="T18" fmla="*/ 0 60000 65536"/>
                <a:gd name="T19" fmla="*/ 0 60000 65536"/>
                <a:gd name="T20" fmla="*/ 0 60000 65536"/>
                <a:gd name="T21" fmla="*/ 0 w 573"/>
                <a:gd name="T22" fmla="*/ 0 h 411"/>
                <a:gd name="T23" fmla="*/ 573 w 573"/>
                <a:gd name="T24" fmla="*/ 411 h 4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3" h="411">
                  <a:moveTo>
                    <a:pt x="3" y="410"/>
                  </a:moveTo>
                  <a:lnTo>
                    <a:pt x="7" y="410"/>
                  </a:lnTo>
                  <a:lnTo>
                    <a:pt x="572" y="9"/>
                  </a:lnTo>
                  <a:lnTo>
                    <a:pt x="565" y="0"/>
                  </a:lnTo>
                  <a:lnTo>
                    <a:pt x="0" y="398"/>
                  </a:lnTo>
                  <a:lnTo>
                    <a:pt x="3" y="398"/>
                  </a:lnTo>
                  <a:lnTo>
                    <a:pt x="3" y="410"/>
                  </a:lnTo>
                </a:path>
              </a:pathLst>
            </a:custGeom>
            <a:solidFill>
              <a:srgbClr val="FF0000"/>
            </a:solidFill>
            <a:ln w="9525" cap="rnd">
              <a:solidFill>
                <a:srgbClr val="0000CC"/>
              </a:solidFill>
              <a:round/>
              <a:headEnd/>
              <a:tailEnd/>
            </a:ln>
          </p:spPr>
          <p:txBody>
            <a:bodyPr/>
            <a:lstStyle/>
            <a:p>
              <a:endParaRPr lang="en-US"/>
            </a:p>
          </p:txBody>
        </p:sp>
        <p:sp>
          <p:nvSpPr>
            <p:cNvPr id="9339" name="Freeform 124"/>
            <p:cNvSpPr>
              <a:spLocks/>
            </p:cNvSpPr>
            <p:nvPr/>
          </p:nvSpPr>
          <p:spPr bwMode="auto">
            <a:xfrm>
              <a:off x="1480" y="3006"/>
              <a:ext cx="786" cy="17"/>
            </a:xfrm>
            <a:custGeom>
              <a:avLst/>
              <a:gdLst>
                <a:gd name="T0" fmla="*/ 0 w 786"/>
                <a:gd name="T1" fmla="*/ 0 h 17"/>
                <a:gd name="T2" fmla="*/ 4 w 786"/>
                <a:gd name="T3" fmla="*/ 16 h 17"/>
                <a:gd name="T4" fmla="*/ 785 w 786"/>
                <a:gd name="T5" fmla="*/ 16 h 17"/>
                <a:gd name="T6" fmla="*/ 785 w 786"/>
                <a:gd name="T7" fmla="*/ 0 h 17"/>
                <a:gd name="T8" fmla="*/ 4 w 786"/>
                <a:gd name="T9" fmla="*/ 0 h 17"/>
                <a:gd name="T10" fmla="*/ 7 w 786"/>
                <a:gd name="T11" fmla="*/ 16 h 17"/>
                <a:gd name="T12" fmla="*/ 0 w 786"/>
                <a:gd name="T13" fmla="*/ 0 h 17"/>
                <a:gd name="T14" fmla="*/ 0 60000 65536"/>
                <a:gd name="T15" fmla="*/ 0 60000 65536"/>
                <a:gd name="T16" fmla="*/ 0 60000 65536"/>
                <a:gd name="T17" fmla="*/ 0 60000 65536"/>
                <a:gd name="T18" fmla="*/ 0 60000 65536"/>
                <a:gd name="T19" fmla="*/ 0 60000 65536"/>
                <a:gd name="T20" fmla="*/ 0 60000 65536"/>
                <a:gd name="T21" fmla="*/ 0 w 786"/>
                <a:gd name="T22" fmla="*/ 0 h 17"/>
                <a:gd name="T23" fmla="*/ 786 w 786"/>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6" h="17">
                  <a:moveTo>
                    <a:pt x="0" y="0"/>
                  </a:moveTo>
                  <a:lnTo>
                    <a:pt x="4" y="16"/>
                  </a:lnTo>
                  <a:lnTo>
                    <a:pt x="785" y="16"/>
                  </a:lnTo>
                  <a:lnTo>
                    <a:pt x="785" y="0"/>
                  </a:lnTo>
                  <a:lnTo>
                    <a:pt x="4" y="0"/>
                  </a:lnTo>
                  <a:lnTo>
                    <a:pt x="7" y="16"/>
                  </a:lnTo>
                  <a:lnTo>
                    <a:pt x="0" y="0"/>
                  </a:lnTo>
                </a:path>
              </a:pathLst>
            </a:custGeom>
            <a:solidFill>
              <a:srgbClr val="FF0000"/>
            </a:solidFill>
            <a:ln w="9525" cap="rnd">
              <a:solidFill>
                <a:srgbClr val="0000CC"/>
              </a:solidFill>
              <a:round/>
              <a:headEnd/>
              <a:tailEnd/>
            </a:ln>
          </p:spPr>
          <p:txBody>
            <a:bodyPr/>
            <a:lstStyle/>
            <a:p>
              <a:endParaRPr lang="en-US"/>
            </a:p>
          </p:txBody>
        </p:sp>
        <p:sp>
          <p:nvSpPr>
            <p:cNvPr id="9340" name="Freeform 125"/>
            <p:cNvSpPr>
              <a:spLocks/>
            </p:cNvSpPr>
            <p:nvPr/>
          </p:nvSpPr>
          <p:spPr bwMode="auto">
            <a:xfrm>
              <a:off x="1480" y="2606"/>
              <a:ext cx="574" cy="413"/>
            </a:xfrm>
            <a:custGeom>
              <a:avLst/>
              <a:gdLst>
                <a:gd name="T0" fmla="*/ 569 w 574"/>
                <a:gd name="T1" fmla="*/ 0 h 413"/>
                <a:gd name="T2" fmla="*/ 565 w 574"/>
                <a:gd name="T3" fmla="*/ 2 h 413"/>
                <a:gd name="T4" fmla="*/ 0 w 574"/>
                <a:gd name="T5" fmla="*/ 400 h 413"/>
                <a:gd name="T6" fmla="*/ 7 w 574"/>
                <a:gd name="T7" fmla="*/ 412 h 413"/>
                <a:gd name="T8" fmla="*/ 573 w 574"/>
                <a:gd name="T9" fmla="*/ 11 h 413"/>
                <a:gd name="T10" fmla="*/ 569 w 574"/>
                <a:gd name="T11" fmla="*/ 13 h 413"/>
                <a:gd name="T12" fmla="*/ 569 w 574"/>
                <a:gd name="T13" fmla="*/ 0 h 413"/>
                <a:gd name="T14" fmla="*/ 0 60000 65536"/>
                <a:gd name="T15" fmla="*/ 0 60000 65536"/>
                <a:gd name="T16" fmla="*/ 0 60000 65536"/>
                <a:gd name="T17" fmla="*/ 0 60000 65536"/>
                <a:gd name="T18" fmla="*/ 0 60000 65536"/>
                <a:gd name="T19" fmla="*/ 0 60000 65536"/>
                <a:gd name="T20" fmla="*/ 0 60000 65536"/>
                <a:gd name="T21" fmla="*/ 0 w 574"/>
                <a:gd name="T22" fmla="*/ 0 h 413"/>
                <a:gd name="T23" fmla="*/ 574 w 574"/>
                <a:gd name="T24" fmla="*/ 413 h 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4" h="413">
                  <a:moveTo>
                    <a:pt x="569" y="0"/>
                  </a:moveTo>
                  <a:lnTo>
                    <a:pt x="565" y="2"/>
                  </a:lnTo>
                  <a:lnTo>
                    <a:pt x="0" y="400"/>
                  </a:lnTo>
                  <a:lnTo>
                    <a:pt x="7" y="412"/>
                  </a:lnTo>
                  <a:lnTo>
                    <a:pt x="573" y="11"/>
                  </a:lnTo>
                  <a:lnTo>
                    <a:pt x="569" y="13"/>
                  </a:lnTo>
                  <a:lnTo>
                    <a:pt x="569" y="0"/>
                  </a:lnTo>
                </a:path>
              </a:pathLst>
            </a:custGeom>
            <a:solidFill>
              <a:srgbClr val="FF0000"/>
            </a:solidFill>
            <a:ln w="9525" cap="rnd">
              <a:solidFill>
                <a:srgbClr val="0000CC"/>
              </a:solidFill>
              <a:round/>
              <a:headEnd/>
              <a:tailEnd/>
            </a:ln>
          </p:spPr>
          <p:txBody>
            <a:bodyPr/>
            <a:lstStyle/>
            <a:p>
              <a:endParaRPr lang="en-US"/>
            </a:p>
          </p:txBody>
        </p:sp>
        <p:sp>
          <p:nvSpPr>
            <p:cNvPr id="9341" name="Freeform 126"/>
            <p:cNvSpPr>
              <a:spLocks/>
            </p:cNvSpPr>
            <p:nvPr/>
          </p:nvSpPr>
          <p:spPr bwMode="auto">
            <a:xfrm>
              <a:off x="2049" y="2606"/>
              <a:ext cx="783" cy="17"/>
            </a:xfrm>
            <a:custGeom>
              <a:avLst/>
              <a:gdLst>
                <a:gd name="T0" fmla="*/ 782 w 783"/>
                <a:gd name="T1" fmla="*/ 8 h 17"/>
                <a:gd name="T2" fmla="*/ 782 w 783"/>
                <a:gd name="T3" fmla="*/ 0 h 17"/>
                <a:gd name="T4" fmla="*/ 0 w 783"/>
                <a:gd name="T5" fmla="*/ 0 h 17"/>
                <a:gd name="T6" fmla="*/ 0 w 783"/>
                <a:gd name="T7" fmla="*/ 16 h 17"/>
                <a:gd name="T8" fmla="*/ 782 w 783"/>
                <a:gd name="T9" fmla="*/ 16 h 17"/>
                <a:gd name="T10" fmla="*/ 782 w 783"/>
                <a:gd name="T11" fmla="*/ 8 h 17"/>
                <a:gd name="T12" fmla="*/ 0 60000 65536"/>
                <a:gd name="T13" fmla="*/ 0 60000 65536"/>
                <a:gd name="T14" fmla="*/ 0 60000 65536"/>
                <a:gd name="T15" fmla="*/ 0 60000 65536"/>
                <a:gd name="T16" fmla="*/ 0 60000 65536"/>
                <a:gd name="T17" fmla="*/ 0 60000 65536"/>
                <a:gd name="T18" fmla="*/ 0 w 783"/>
                <a:gd name="T19" fmla="*/ 0 h 17"/>
                <a:gd name="T20" fmla="*/ 783 w 78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3" h="17">
                  <a:moveTo>
                    <a:pt x="782" y="8"/>
                  </a:moveTo>
                  <a:lnTo>
                    <a:pt x="782" y="0"/>
                  </a:lnTo>
                  <a:lnTo>
                    <a:pt x="0" y="0"/>
                  </a:lnTo>
                  <a:lnTo>
                    <a:pt x="0" y="16"/>
                  </a:lnTo>
                  <a:lnTo>
                    <a:pt x="782" y="16"/>
                  </a:lnTo>
                  <a:lnTo>
                    <a:pt x="782" y="8"/>
                  </a:lnTo>
                </a:path>
              </a:pathLst>
            </a:custGeom>
            <a:solidFill>
              <a:srgbClr val="FF0000"/>
            </a:solidFill>
            <a:ln w="9525" cap="rnd">
              <a:solidFill>
                <a:srgbClr val="0000CC"/>
              </a:solidFill>
              <a:round/>
              <a:headEnd/>
              <a:tailEnd/>
            </a:ln>
          </p:spPr>
          <p:txBody>
            <a:bodyPr/>
            <a:lstStyle/>
            <a:p>
              <a:endParaRPr lang="en-US"/>
            </a:p>
          </p:txBody>
        </p:sp>
        <p:sp>
          <p:nvSpPr>
            <p:cNvPr id="9342" name="Line 127"/>
            <p:cNvSpPr>
              <a:spLocks noChangeShapeType="1"/>
            </p:cNvSpPr>
            <p:nvPr/>
          </p:nvSpPr>
          <p:spPr bwMode="auto">
            <a:xfrm>
              <a:off x="2831" y="2613"/>
              <a:ext cx="16" cy="0"/>
            </a:xfrm>
            <a:prstGeom prst="line">
              <a:avLst/>
            </a:prstGeom>
            <a:noFill/>
            <a:ln w="9525">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343" name="Freeform 128"/>
            <p:cNvSpPr>
              <a:spLocks/>
            </p:cNvSpPr>
            <p:nvPr/>
          </p:nvSpPr>
          <p:spPr bwMode="auto">
            <a:xfrm>
              <a:off x="2823" y="2613"/>
              <a:ext cx="17" cy="377"/>
            </a:xfrm>
            <a:custGeom>
              <a:avLst/>
              <a:gdLst>
                <a:gd name="T0" fmla="*/ 13 w 17"/>
                <a:gd name="T1" fmla="*/ 376 h 377"/>
                <a:gd name="T2" fmla="*/ 16 w 17"/>
                <a:gd name="T3" fmla="*/ 370 h 377"/>
                <a:gd name="T4" fmla="*/ 16 w 17"/>
                <a:gd name="T5" fmla="*/ 0 h 377"/>
                <a:gd name="T6" fmla="*/ 0 w 17"/>
                <a:gd name="T7" fmla="*/ 0 h 377"/>
                <a:gd name="T8" fmla="*/ 0 w 17"/>
                <a:gd name="T9" fmla="*/ 370 h 377"/>
                <a:gd name="T10" fmla="*/ 4 w 17"/>
                <a:gd name="T11" fmla="*/ 365 h 377"/>
                <a:gd name="T12" fmla="*/ 13 w 17"/>
                <a:gd name="T13" fmla="*/ 376 h 377"/>
                <a:gd name="T14" fmla="*/ 0 60000 65536"/>
                <a:gd name="T15" fmla="*/ 0 60000 65536"/>
                <a:gd name="T16" fmla="*/ 0 60000 65536"/>
                <a:gd name="T17" fmla="*/ 0 60000 65536"/>
                <a:gd name="T18" fmla="*/ 0 60000 65536"/>
                <a:gd name="T19" fmla="*/ 0 60000 65536"/>
                <a:gd name="T20" fmla="*/ 0 60000 65536"/>
                <a:gd name="T21" fmla="*/ 0 w 17"/>
                <a:gd name="T22" fmla="*/ 0 h 377"/>
                <a:gd name="T23" fmla="*/ 17 w 17"/>
                <a:gd name="T24" fmla="*/ 377 h 3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7">
                  <a:moveTo>
                    <a:pt x="13" y="376"/>
                  </a:moveTo>
                  <a:lnTo>
                    <a:pt x="16" y="370"/>
                  </a:lnTo>
                  <a:lnTo>
                    <a:pt x="16" y="0"/>
                  </a:lnTo>
                  <a:lnTo>
                    <a:pt x="0" y="0"/>
                  </a:lnTo>
                  <a:lnTo>
                    <a:pt x="0" y="370"/>
                  </a:lnTo>
                  <a:lnTo>
                    <a:pt x="4" y="365"/>
                  </a:lnTo>
                  <a:lnTo>
                    <a:pt x="13" y="376"/>
                  </a:lnTo>
                </a:path>
              </a:pathLst>
            </a:custGeom>
            <a:solidFill>
              <a:srgbClr val="FF0000"/>
            </a:solidFill>
            <a:ln w="9525" cap="rnd">
              <a:solidFill>
                <a:srgbClr val="0000CC"/>
              </a:solidFill>
              <a:round/>
              <a:headEnd/>
              <a:tailEnd/>
            </a:ln>
          </p:spPr>
          <p:txBody>
            <a:bodyPr/>
            <a:lstStyle/>
            <a:p>
              <a:endParaRPr lang="en-US"/>
            </a:p>
          </p:txBody>
        </p:sp>
        <p:sp>
          <p:nvSpPr>
            <p:cNvPr id="9344" name="Freeform 129"/>
            <p:cNvSpPr>
              <a:spLocks/>
            </p:cNvSpPr>
            <p:nvPr/>
          </p:nvSpPr>
          <p:spPr bwMode="auto">
            <a:xfrm>
              <a:off x="2262" y="2978"/>
              <a:ext cx="573" cy="411"/>
            </a:xfrm>
            <a:custGeom>
              <a:avLst/>
              <a:gdLst>
                <a:gd name="T0" fmla="*/ 3 w 573"/>
                <a:gd name="T1" fmla="*/ 404 h 411"/>
                <a:gd name="T2" fmla="*/ 7 w 573"/>
                <a:gd name="T3" fmla="*/ 410 h 411"/>
                <a:gd name="T4" fmla="*/ 572 w 573"/>
                <a:gd name="T5" fmla="*/ 11 h 411"/>
                <a:gd name="T6" fmla="*/ 565 w 573"/>
                <a:gd name="T7" fmla="*/ 0 h 411"/>
                <a:gd name="T8" fmla="*/ 0 w 573"/>
                <a:gd name="T9" fmla="*/ 398 h 411"/>
                <a:gd name="T10" fmla="*/ 3 w 573"/>
                <a:gd name="T11" fmla="*/ 404 h 411"/>
                <a:gd name="T12" fmla="*/ 0 60000 65536"/>
                <a:gd name="T13" fmla="*/ 0 60000 65536"/>
                <a:gd name="T14" fmla="*/ 0 60000 65536"/>
                <a:gd name="T15" fmla="*/ 0 60000 65536"/>
                <a:gd name="T16" fmla="*/ 0 60000 65536"/>
                <a:gd name="T17" fmla="*/ 0 60000 65536"/>
                <a:gd name="T18" fmla="*/ 0 w 573"/>
                <a:gd name="T19" fmla="*/ 0 h 411"/>
                <a:gd name="T20" fmla="*/ 573 w 573"/>
                <a:gd name="T21" fmla="*/ 411 h 411"/>
              </a:gdLst>
              <a:ahLst/>
              <a:cxnLst>
                <a:cxn ang="T12">
                  <a:pos x="T0" y="T1"/>
                </a:cxn>
                <a:cxn ang="T13">
                  <a:pos x="T2" y="T3"/>
                </a:cxn>
                <a:cxn ang="T14">
                  <a:pos x="T4" y="T5"/>
                </a:cxn>
                <a:cxn ang="T15">
                  <a:pos x="T6" y="T7"/>
                </a:cxn>
                <a:cxn ang="T16">
                  <a:pos x="T8" y="T9"/>
                </a:cxn>
                <a:cxn ang="T17">
                  <a:pos x="T10" y="T11"/>
                </a:cxn>
              </a:cxnLst>
              <a:rect l="T18" t="T19" r="T20" b="T21"/>
              <a:pathLst>
                <a:path w="573" h="411">
                  <a:moveTo>
                    <a:pt x="3" y="404"/>
                  </a:moveTo>
                  <a:lnTo>
                    <a:pt x="7" y="410"/>
                  </a:lnTo>
                  <a:lnTo>
                    <a:pt x="572" y="11"/>
                  </a:lnTo>
                  <a:lnTo>
                    <a:pt x="565" y="0"/>
                  </a:lnTo>
                  <a:lnTo>
                    <a:pt x="0" y="398"/>
                  </a:lnTo>
                  <a:lnTo>
                    <a:pt x="3" y="404"/>
                  </a:lnTo>
                </a:path>
              </a:pathLst>
            </a:custGeom>
            <a:solidFill>
              <a:srgbClr val="FF0000"/>
            </a:solidFill>
            <a:ln w="9525" cap="rnd">
              <a:solidFill>
                <a:srgbClr val="0000CC"/>
              </a:solidFill>
              <a:round/>
              <a:headEnd/>
              <a:tailEnd/>
            </a:ln>
          </p:spPr>
          <p:txBody>
            <a:bodyPr/>
            <a:lstStyle/>
            <a:p>
              <a:endParaRPr lang="en-US"/>
            </a:p>
          </p:txBody>
        </p:sp>
        <p:sp>
          <p:nvSpPr>
            <p:cNvPr id="9345" name="Freeform 130"/>
            <p:cNvSpPr>
              <a:spLocks/>
            </p:cNvSpPr>
            <p:nvPr/>
          </p:nvSpPr>
          <p:spPr bwMode="auto">
            <a:xfrm>
              <a:off x="1677" y="2609"/>
              <a:ext cx="572" cy="410"/>
            </a:xfrm>
            <a:custGeom>
              <a:avLst/>
              <a:gdLst>
                <a:gd name="T0" fmla="*/ 2 w 572"/>
                <a:gd name="T1" fmla="*/ 409 h 410"/>
                <a:gd name="T2" fmla="*/ 6 w 572"/>
                <a:gd name="T3" fmla="*/ 407 h 410"/>
                <a:gd name="T4" fmla="*/ 571 w 572"/>
                <a:gd name="T5" fmla="*/ 8 h 410"/>
                <a:gd name="T6" fmla="*/ 565 w 572"/>
                <a:gd name="T7" fmla="*/ 0 h 410"/>
                <a:gd name="T8" fmla="*/ 0 w 572"/>
                <a:gd name="T9" fmla="*/ 399 h 410"/>
                <a:gd name="T10" fmla="*/ 2 w 572"/>
                <a:gd name="T11" fmla="*/ 397 h 410"/>
                <a:gd name="T12" fmla="*/ 2 w 572"/>
                <a:gd name="T13" fmla="*/ 409 h 410"/>
                <a:gd name="T14" fmla="*/ 0 60000 65536"/>
                <a:gd name="T15" fmla="*/ 0 60000 65536"/>
                <a:gd name="T16" fmla="*/ 0 60000 65536"/>
                <a:gd name="T17" fmla="*/ 0 60000 65536"/>
                <a:gd name="T18" fmla="*/ 0 60000 65536"/>
                <a:gd name="T19" fmla="*/ 0 60000 65536"/>
                <a:gd name="T20" fmla="*/ 0 60000 65536"/>
                <a:gd name="T21" fmla="*/ 0 w 572"/>
                <a:gd name="T22" fmla="*/ 0 h 410"/>
                <a:gd name="T23" fmla="*/ 572 w 572"/>
                <a:gd name="T24" fmla="*/ 410 h 4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2" h="410">
                  <a:moveTo>
                    <a:pt x="2" y="409"/>
                  </a:moveTo>
                  <a:lnTo>
                    <a:pt x="6" y="407"/>
                  </a:lnTo>
                  <a:lnTo>
                    <a:pt x="571" y="8"/>
                  </a:lnTo>
                  <a:lnTo>
                    <a:pt x="565" y="0"/>
                  </a:lnTo>
                  <a:lnTo>
                    <a:pt x="0" y="399"/>
                  </a:lnTo>
                  <a:lnTo>
                    <a:pt x="2" y="397"/>
                  </a:lnTo>
                  <a:lnTo>
                    <a:pt x="2" y="409"/>
                  </a:lnTo>
                </a:path>
              </a:pathLst>
            </a:custGeom>
            <a:solidFill>
              <a:srgbClr val="FF0000"/>
            </a:solidFill>
            <a:ln w="9525" cap="rnd">
              <a:solidFill>
                <a:srgbClr val="0000CC"/>
              </a:solidFill>
              <a:round/>
              <a:headEnd/>
              <a:tailEnd/>
            </a:ln>
          </p:spPr>
          <p:txBody>
            <a:bodyPr/>
            <a:lstStyle/>
            <a:p>
              <a:endParaRPr lang="en-US"/>
            </a:p>
          </p:txBody>
        </p:sp>
        <p:sp>
          <p:nvSpPr>
            <p:cNvPr id="9346" name="Freeform 131"/>
            <p:cNvSpPr>
              <a:spLocks/>
            </p:cNvSpPr>
            <p:nvPr/>
          </p:nvSpPr>
          <p:spPr bwMode="auto">
            <a:xfrm>
              <a:off x="1675" y="3006"/>
              <a:ext cx="17" cy="17"/>
            </a:xfrm>
            <a:custGeom>
              <a:avLst/>
              <a:gdLst>
                <a:gd name="T0" fmla="*/ 16 w 17"/>
                <a:gd name="T1" fmla="*/ 8 h 17"/>
                <a:gd name="T2" fmla="*/ 6 w 17"/>
                <a:gd name="T3" fmla="*/ 16 h 17"/>
                <a:gd name="T4" fmla="*/ 6 w 17"/>
                <a:gd name="T5" fmla="*/ 0 h 17"/>
                <a:gd name="T6" fmla="*/ 0 w 17"/>
                <a:gd name="T7" fmla="*/ 8 h 17"/>
                <a:gd name="T8" fmla="*/ 16 w 17"/>
                <a:gd name="T9" fmla="*/ 8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8"/>
                  </a:moveTo>
                  <a:lnTo>
                    <a:pt x="6" y="16"/>
                  </a:lnTo>
                  <a:lnTo>
                    <a:pt x="6" y="0"/>
                  </a:lnTo>
                  <a:lnTo>
                    <a:pt x="0" y="8"/>
                  </a:lnTo>
                  <a:lnTo>
                    <a:pt x="16" y="8"/>
                  </a:lnTo>
                </a:path>
              </a:pathLst>
            </a:custGeom>
            <a:solidFill>
              <a:srgbClr val="FF0000"/>
            </a:solidFill>
            <a:ln w="9525" cap="rnd">
              <a:solidFill>
                <a:srgbClr val="0000CC"/>
              </a:solidFill>
              <a:round/>
              <a:headEnd/>
              <a:tailEnd/>
            </a:ln>
          </p:spPr>
          <p:txBody>
            <a:bodyPr/>
            <a:lstStyle/>
            <a:p>
              <a:endParaRPr lang="en-US"/>
            </a:p>
          </p:txBody>
        </p:sp>
        <p:sp>
          <p:nvSpPr>
            <p:cNvPr id="9347" name="Freeform 132"/>
            <p:cNvSpPr>
              <a:spLocks/>
            </p:cNvSpPr>
            <p:nvPr/>
          </p:nvSpPr>
          <p:spPr bwMode="auto">
            <a:xfrm>
              <a:off x="1675" y="3012"/>
              <a:ext cx="17" cy="371"/>
            </a:xfrm>
            <a:custGeom>
              <a:avLst/>
              <a:gdLst>
                <a:gd name="T0" fmla="*/ 6 w 17"/>
                <a:gd name="T1" fmla="*/ 370 h 371"/>
                <a:gd name="T2" fmla="*/ 16 w 17"/>
                <a:gd name="T3" fmla="*/ 370 h 371"/>
                <a:gd name="T4" fmla="*/ 16 w 17"/>
                <a:gd name="T5" fmla="*/ 0 h 371"/>
                <a:gd name="T6" fmla="*/ 0 w 17"/>
                <a:gd name="T7" fmla="*/ 0 h 371"/>
                <a:gd name="T8" fmla="*/ 0 w 17"/>
                <a:gd name="T9" fmla="*/ 370 h 371"/>
                <a:gd name="T10" fmla="*/ 6 w 17"/>
                <a:gd name="T11" fmla="*/ 370 h 371"/>
                <a:gd name="T12" fmla="*/ 0 60000 65536"/>
                <a:gd name="T13" fmla="*/ 0 60000 65536"/>
                <a:gd name="T14" fmla="*/ 0 60000 65536"/>
                <a:gd name="T15" fmla="*/ 0 60000 65536"/>
                <a:gd name="T16" fmla="*/ 0 60000 65536"/>
                <a:gd name="T17" fmla="*/ 0 60000 65536"/>
                <a:gd name="T18" fmla="*/ 0 w 17"/>
                <a:gd name="T19" fmla="*/ 0 h 371"/>
                <a:gd name="T20" fmla="*/ 17 w 17"/>
                <a:gd name="T21" fmla="*/ 371 h 371"/>
              </a:gdLst>
              <a:ahLst/>
              <a:cxnLst>
                <a:cxn ang="T12">
                  <a:pos x="T0" y="T1"/>
                </a:cxn>
                <a:cxn ang="T13">
                  <a:pos x="T2" y="T3"/>
                </a:cxn>
                <a:cxn ang="T14">
                  <a:pos x="T4" y="T5"/>
                </a:cxn>
                <a:cxn ang="T15">
                  <a:pos x="T6" y="T7"/>
                </a:cxn>
                <a:cxn ang="T16">
                  <a:pos x="T8" y="T9"/>
                </a:cxn>
                <a:cxn ang="T17">
                  <a:pos x="T10" y="T11"/>
                </a:cxn>
              </a:cxnLst>
              <a:rect l="T18" t="T19" r="T20" b="T21"/>
              <a:pathLst>
                <a:path w="17" h="371">
                  <a:moveTo>
                    <a:pt x="6" y="370"/>
                  </a:moveTo>
                  <a:lnTo>
                    <a:pt x="16" y="370"/>
                  </a:lnTo>
                  <a:lnTo>
                    <a:pt x="16" y="0"/>
                  </a:lnTo>
                  <a:lnTo>
                    <a:pt x="0" y="0"/>
                  </a:lnTo>
                  <a:lnTo>
                    <a:pt x="0" y="370"/>
                  </a:lnTo>
                  <a:lnTo>
                    <a:pt x="6" y="370"/>
                  </a:lnTo>
                </a:path>
              </a:pathLst>
            </a:custGeom>
            <a:solidFill>
              <a:srgbClr val="FF0000"/>
            </a:solidFill>
            <a:ln w="9525" cap="rnd">
              <a:solidFill>
                <a:srgbClr val="0000CC"/>
              </a:solidFill>
              <a:round/>
              <a:headEnd/>
              <a:tailEnd/>
            </a:ln>
          </p:spPr>
          <p:txBody>
            <a:bodyPr/>
            <a:lstStyle/>
            <a:p>
              <a:endParaRPr lang="en-US"/>
            </a:p>
          </p:txBody>
        </p:sp>
        <p:sp>
          <p:nvSpPr>
            <p:cNvPr id="9348" name="Freeform 133"/>
            <p:cNvSpPr>
              <a:spLocks/>
            </p:cNvSpPr>
            <p:nvPr/>
          </p:nvSpPr>
          <p:spPr bwMode="auto">
            <a:xfrm>
              <a:off x="1484" y="3372"/>
              <a:ext cx="17" cy="17"/>
            </a:xfrm>
            <a:custGeom>
              <a:avLst/>
              <a:gdLst>
                <a:gd name="T0" fmla="*/ 11 w 17"/>
                <a:gd name="T1" fmla="*/ 0 h 17"/>
                <a:gd name="T2" fmla="*/ 16 w 17"/>
                <a:gd name="T3" fmla="*/ 5 h 17"/>
                <a:gd name="T4" fmla="*/ 3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3"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49" name="Freeform 134"/>
            <p:cNvSpPr>
              <a:spLocks/>
            </p:cNvSpPr>
            <p:nvPr/>
          </p:nvSpPr>
          <p:spPr bwMode="auto">
            <a:xfrm>
              <a:off x="1503" y="3359"/>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50" name="Freeform 135"/>
            <p:cNvSpPr>
              <a:spLocks/>
            </p:cNvSpPr>
            <p:nvPr/>
          </p:nvSpPr>
          <p:spPr bwMode="auto">
            <a:xfrm>
              <a:off x="1522" y="3346"/>
              <a:ext cx="17" cy="17"/>
            </a:xfrm>
            <a:custGeom>
              <a:avLst/>
              <a:gdLst>
                <a:gd name="T0" fmla="*/ 12 w 17"/>
                <a:gd name="T1" fmla="*/ 0 h 17"/>
                <a:gd name="T2" fmla="*/ 16 w 17"/>
                <a:gd name="T3" fmla="*/ 4 h 17"/>
                <a:gd name="T4" fmla="*/ 4 w 17"/>
                <a:gd name="T5" fmla="*/ 16 h 17"/>
                <a:gd name="T6" fmla="*/ 0 w 17"/>
                <a:gd name="T7" fmla="*/ 7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4"/>
                  </a:lnTo>
                  <a:lnTo>
                    <a:pt x="4" y="16"/>
                  </a:lnTo>
                  <a:lnTo>
                    <a:pt x="0" y="7"/>
                  </a:lnTo>
                  <a:lnTo>
                    <a:pt x="12" y="0"/>
                  </a:lnTo>
                </a:path>
              </a:pathLst>
            </a:custGeom>
            <a:solidFill>
              <a:srgbClr val="FF0000"/>
            </a:solidFill>
            <a:ln w="9525" cap="rnd">
              <a:solidFill>
                <a:srgbClr val="0000CC"/>
              </a:solidFill>
              <a:round/>
              <a:headEnd/>
              <a:tailEnd/>
            </a:ln>
          </p:spPr>
          <p:txBody>
            <a:bodyPr/>
            <a:lstStyle/>
            <a:p>
              <a:endParaRPr lang="en-US"/>
            </a:p>
          </p:txBody>
        </p:sp>
        <p:sp>
          <p:nvSpPr>
            <p:cNvPr id="9351" name="Freeform 136"/>
            <p:cNvSpPr>
              <a:spLocks/>
            </p:cNvSpPr>
            <p:nvPr/>
          </p:nvSpPr>
          <p:spPr bwMode="auto">
            <a:xfrm>
              <a:off x="1543" y="3330"/>
              <a:ext cx="17" cy="17"/>
            </a:xfrm>
            <a:custGeom>
              <a:avLst/>
              <a:gdLst>
                <a:gd name="T0" fmla="*/ 13 w 17"/>
                <a:gd name="T1" fmla="*/ 0 h 17"/>
                <a:gd name="T2" fmla="*/ 16 w 17"/>
                <a:gd name="T3" fmla="*/ 8 h 17"/>
                <a:gd name="T4" fmla="*/ 2 w 17"/>
                <a:gd name="T5" fmla="*/ 16 h 17"/>
                <a:gd name="T6" fmla="*/ 0 w 17"/>
                <a:gd name="T7" fmla="*/ 10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8"/>
                  </a:lnTo>
                  <a:lnTo>
                    <a:pt x="2" y="16"/>
                  </a:lnTo>
                  <a:lnTo>
                    <a:pt x="0" y="10"/>
                  </a:lnTo>
                  <a:lnTo>
                    <a:pt x="13" y="0"/>
                  </a:lnTo>
                </a:path>
              </a:pathLst>
            </a:custGeom>
            <a:solidFill>
              <a:srgbClr val="FF0000"/>
            </a:solidFill>
            <a:ln w="9525" cap="rnd">
              <a:solidFill>
                <a:srgbClr val="0000CC"/>
              </a:solidFill>
              <a:round/>
              <a:headEnd/>
              <a:tailEnd/>
            </a:ln>
          </p:spPr>
          <p:txBody>
            <a:bodyPr/>
            <a:lstStyle/>
            <a:p>
              <a:endParaRPr lang="en-US"/>
            </a:p>
          </p:txBody>
        </p:sp>
        <p:sp>
          <p:nvSpPr>
            <p:cNvPr id="9352" name="Freeform 137"/>
            <p:cNvSpPr>
              <a:spLocks/>
            </p:cNvSpPr>
            <p:nvPr/>
          </p:nvSpPr>
          <p:spPr bwMode="auto">
            <a:xfrm>
              <a:off x="1562" y="3317"/>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53" name="Freeform 138"/>
            <p:cNvSpPr>
              <a:spLocks/>
            </p:cNvSpPr>
            <p:nvPr/>
          </p:nvSpPr>
          <p:spPr bwMode="auto">
            <a:xfrm>
              <a:off x="1581" y="3303"/>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54" name="Freeform 139"/>
            <p:cNvSpPr>
              <a:spLocks/>
            </p:cNvSpPr>
            <p:nvPr/>
          </p:nvSpPr>
          <p:spPr bwMode="auto">
            <a:xfrm>
              <a:off x="1600" y="3290"/>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55" name="Freeform 140"/>
            <p:cNvSpPr>
              <a:spLocks/>
            </p:cNvSpPr>
            <p:nvPr/>
          </p:nvSpPr>
          <p:spPr bwMode="auto">
            <a:xfrm>
              <a:off x="1620" y="3275"/>
              <a:ext cx="17" cy="17"/>
            </a:xfrm>
            <a:custGeom>
              <a:avLst/>
              <a:gdLst>
                <a:gd name="T0" fmla="*/ 13 w 17"/>
                <a:gd name="T1" fmla="*/ 0 h 17"/>
                <a:gd name="T2" fmla="*/ 16 w 17"/>
                <a:gd name="T3" fmla="*/ 6 h 17"/>
                <a:gd name="T4" fmla="*/ 3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6"/>
                  </a:lnTo>
                  <a:lnTo>
                    <a:pt x="3" y="16"/>
                  </a:lnTo>
                  <a:lnTo>
                    <a:pt x="0" y="8"/>
                  </a:lnTo>
                  <a:lnTo>
                    <a:pt x="13" y="0"/>
                  </a:lnTo>
                </a:path>
              </a:pathLst>
            </a:custGeom>
            <a:solidFill>
              <a:srgbClr val="FF0000"/>
            </a:solidFill>
            <a:ln w="9525" cap="rnd">
              <a:solidFill>
                <a:srgbClr val="0000CC"/>
              </a:solidFill>
              <a:round/>
              <a:headEnd/>
              <a:tailEnd/>
            </a:ln>
          </p:spPr>
          <p:txBody>
            <a:bodyPr/>
            <a:lstStyle/>
            <a:p>
              <a:endParaRPr lang="en-US"/>
            </a:p>
          </p:txBody>
        </p:sp>
        <p:sp>
          <p:nvSpPr>
            <p:cNvPr id="9356" name="Freeform 141"/>
            <p:cNvSpPr>
              <a:spLocks/>
            </p:cNvSpPr>
            <p:nvPr/>
          </p:nvSpPr>
          <p:spPr bwMode="auto">
            <a:xfrm>
              <a:off x="1641" y="3261"/>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57" name="Freeform 142"/>
            <p:cNvSpPr>
              <a:spLocks/>
            </p:cNvSpPr>
            <p:nvPr/>
          </p:nvSpPr>
          <p:spPr bwMode="auto">
            <a:xfrm>
              <a:off x="1660" y="3248"/>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58" name="Freeform 143"/>
            <p:cNvSpPr>
              <a:spLocks/>
            </p:cNvSpPr>
            <p:nvPr/>
          </p:nvSpPr>
          <p:spPr bwMode="auto">
            <a:xfrm>
              <a:off x="1679" y="3234"/>
              <a:ext cx="17" cy="17"/>
            </a:xfrm>
            <a:custGeom>
              <a:avLst/>
              <a:gdLst>
                <a:gd name="T0" fmla="*/ 12 w 17"/>
                <a:gd name="T1" fmla="*/ 0 h 17"/>
                <a:gd name="T2" fmla="*/ 16 w 17"/>
                <a:gd name="T3" fmla="*/ 5 h 17"/>
                <a:gd name="T4" fmla="*/ 4 w 17"/>
                <a:gd name="T5" fmla="*/ 16 h 17"/>
                <a:gd name="T6" fmla="*/ 0 w 17"/>
                <a:gd name="T7" fmla="*/ 8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5"/>
                  </a:lnTo>
                  <a:lnTo>
                    <a:pt x="4" y="16"/>
                  </a:lnTo>
                  <a:lnTo>
                    <a:pt x="0" y="8"/>
                  </a:lnTo>
                  <a:lnTo>
                    <a:pt x="12" y="0"/>
                  </a:lnTo>
                </a:path>
              </a:pathLst>
            </a:custGeom>
            <a:solidFill>
              <a:srgbClr val="FF0000"/>
            </a:solidFill>
            <a:ln w="9525" cap="rnd">
              <a:solidFill>
                <a:srgbClr val="0000CC"/>
              </a:solidFill>
              <a:round/>
              <a:headEnd/>
              <a:tailEnd/>
            </a:ln>
          </p:spPr>
          <p:txBody>
            <a:bodyPr/>
            <a:lstStyle/>
            <a:p>
              <a:endParaRPr lang="en-US"/>
            </a:p>
          </p:txBody>
        </p:sp>
        <p:sp>
          <p:nvSpPr>
            <p:cNvPr id="9359" name="Freeform 144"/>
            <p:cNvSpPr>
              <a:spLocks/>
            </p:cNvSpPr>
            <p:nvPr/>
          </p:nvSpPr>
          <p:spPr bwMode="auto">
            <a:xfrm>
              <a:off x="1698" y="3221"/>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60" name="Freeform 145"/>
            <p:cNvSpPr>
              <a:spLocks/>
            </p:cNvSpPr>
            <p:nvPr/>
          </p:nvSpPr>
          <p:spPr bwMode="auto">
            <a:xfrm>
              <a:off x="1717" y="3206"/>
              <a:ext cx="17" cy="17"/>
            </a:xfrm>
            <a:custGeom>
              <a:avLst/>
              <a:gdLst>
                <a:gd name="T0" fmla="*/ 13 w 17"/>
                <a:gd name="T1" fmla="*/ 0 h 17"/>
                <a:gd name="T2" fmla="*/ 16 w 17"/>
                <a:gd name="T3" fmla="*/ 6 h 17"/>
                <a:gd name="T4" fmla="*/ 4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6"/>
                  </a:lnTo>
                  <a:lnTo>
                    <a:pt x="4" y="16"/>
                  </a:lnTo>
                  <a:lnTo>
                    <a:pt x="0" y="8"/>
                  </a:lnTo>
                  <a:lnTo>
                    <a:pt x="13" y="0"/>
                  </a:lnTo>
                </a:path>
              </a:pathLst>
            </a:custGeom>
            <a:solidFill>
              <a:srgbClr val="FF0000"/>
            </a:solidFill>
            <a:ln w="9525" cap="rnd">
              <a:solidFill>
                <a:srgbClr val="0000CC"/>
              </a:solidFill>
              <a:round/>
              <a:headEnd/>
              <a:tailEnd/>
            </a:ln>
          </p:spPr>
          <p:txBody>
            <a:bodyPr/>
            <a:lstStyle/>
            <a:p>
              <a:endParaRPr lang="en-US"/>
            </a:p>
          </p:txBody>
        </p:sp>
        <p:sp>
          <p:nvSpPr>
            <p:cNvPr id="9361" name="Freeform 146"/>
            <p:cNvSpPr>
              <a:spLocks/>
            </p:cNvSpPr>
            <p:nvPr/>
          </p:nvSpPr>
          <p:spPr bwMode="auto">
            <a:xfrm>
              <a:off x="1738" y="3192"/>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62" name="Freeform 147"/>
            <p:cNvSpPr>
              <a:spLocks/>
            </p:cNvSpPr>
            <p:nvPr/>
          </p:nvSpPr>
          <p:spPr bwMode="auto">
            <a:xfrm>
              <a:off x="1758" y="3179"/>
              <a:ext cx="17" cy="17"/>
            </a:xfrm>
            <a:custGeom>
              <a:avLst/>
              <a:gdLst>
                <a:gd name="T0" fmla="*/ 11 w 17"/>
                <a:gd name="T1" fmla="*/ 0 h 17"/>
                <a:gd name="T2" fmla="*/ 16 w 17"/>
                <a:gd name="T3" fmla="*/ 8 h 17"/>
                <a:gd name="T4" fmla="*/ 3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3"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63" name="Freeform 148"/>
            <p:cNvSpPr>
              <a:spLocks/>
            </p:cNvSpPr>
            <p:nvPr/>
          </p:nvSpPr>
          <p:spPr bwMode="auto">
            <a:xfrm>
              <a:off x="1777" y="3165"/>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64" name="Freeform 149"/>
            <p:cNvSpPr>
              <a:spLocks/>
            </p:cNvSpPr>
            <p:nvPr/>
          </p:nvSpPr>
          <p:spPr bwMode="auto">
            <a:xfrm>
              <a:off x="1796" y="3152"/>
              <a:ext cx="17" cy="17"/>
            </a:xfrm>
            <a:custGeom>
              <a:avLst/>
              <a:gdLst>
                <a:gd name="T0" fmla="*/ 12 w 17"/>
                <a:gd name="T1" fmla="*/ 0 h 17"/>
                <a:gd name="T2" fmla="*/ 16 w 17"/>
                <a:gd name="T3" fmla="*/ 5 h 17"/>
                <a:gd name="T4" fmla="*/ 4 w 17"/>
                <a:gd name="T5" fmla="*/ 16 h 17"/>
                <a:gd name="T6" fmla="*/ 0 w 17"/>
                <a:gd name="T7" fmla="*/ 8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5"/>
                  </a:lnTo>
                  <a:lnTo>
                    <a:pt x="4" y="16"/>
                  </a:lnTo>
                  <a:lnTo>
                    <a:pt x="0" y="8"/>
                  </a:lnTo>
                  <a:lnTo>
                    <a:pt x="12" y="0"/>
                  </a:lnTo>
                </a:path>
              </a:pathLst>
            </a:custGeom>
            <a:solidFill>
              <a:srgbClr val="FF0000"/>
            </a:solidFill>
            <a:ln w="9525" cap="rnd">
              <a:solidFill>
                <a:srgbClr val="0000CC"/>
              </a:solidFill>
              <a:round/>
              <a:headEnd/>
              <a:tailEnd/>
            </a:ln>
          </p:spPr>
          <p:txBody>
            <a:bodyPr/>
            <a:lstStyle/>
            <a:p>
              <a:endParaRPr lang="en-US"/>
            </a:p>
          </p:txBody>
        </p:sp>
        <p:sp>
          <p:nvSpPr>
            <p:cNvPr id="9365" name="Freeform 150"/>
            <p:cNvSpPr>
              <a:spLocks/>
            </p:cNvSpPr>
            <p:nvPr/>
          </p:nvSpPr>
          <p:spPr bwMode="auto">
            <a:xfrm>
              <a:off x="1817" y="3137"/>
              <a:ext cx="17" cy="17"/>
            </a:xfrm>
            <a:custGeom>
              <a:avLst/>
              <a:gdLst>
                <a:gd name="T0" fmla="*/ 13 w 17"/>
                <a:gd name="T1" fmla="*/ 0 h 17"/>
                <a:gd name="T2" fmla="*/ 16 w 17"/>
                <a:gd name="T3" fmla="*/ 6 h 17"/>
                <a:gd name="T4" fmla="*/ 2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6"/>
                  </a:lnTo>
                  <a:lnTo>
                    <a:pt x="2" y="16"/>
                  </a:lnTo>
                  <a:lnTo>
                    <a:pt x="0" y="8"/>
                  </a:lnTo>
                  <a:lnTo>
                    <a:pt x="13" y="0"/>
                  </a:lnTo>
                </a:path>
              </a:pathLst>
            </a:custGeom>
            <a:solidFill>
              <a:srgbClr val="FF0000"/>
            </a:solidFill>
            <a:ln w="9525" cap="rnd">
              <a:solidFill>
                <a:srgbClr val="0000CC"/>
              </a:solidFill>
              <a:round/>
              <a:headEnd/>
              <a:tailEnd/>
            </a:ln>
          </p:spPr>
          <p:txBody>
            <a:bodyPr/>
            <a:lstStyle/>
            <a:p>
              <a:endParaRPr lang="en-US"/>
            </a:p>
          </p:txBody>
        </p:sp>
        <p:sp>
          <p:nvSpPr>
            <p:cNvPr id="9366" name="Freeform 151"/>
            <p:cNvSpPr>
              <a:spLocks/>
            </p:cNvSpPr>
            <p:nvPr/>
          </p:nvSpPr>
          <p:spPr bwMode="auto">
            <a:xfrm>
              <a:off x="1836" y="3123"/>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67" name="Freeform 152"/>
            <p:cNvSpPr>
              <a:spLocks/>
            </p:cNvSpPr>
            <p:nvPr/>
          </p:nvSpPr>
          <p:spPr bwMode="auto">
            <a:xfrm>
              <a:off x="1855" y="3110"/>
              <a:ext cx="17" cy="17"/>
            </a:xfrm>
            <a:custGeom>
              <a:avLst/>
              <a:gdLst>
                <a:gd name="T0" fmla="*/ 11 w 17"/>
                <a:gd name="T1" fmla="*/ 0 h 17"/>
                <a:gd name="T2" fmla="*/ 16 w 17"/>
                <a:gd name="T3" fmla="*/ 5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68" name="Freeform 153"/>
            <p:cNvSpPr>
              <a:spLocks/>
            </p:cNvSpPr>
            <p:nvPr/>
          </p:nvSpPr>
          <p:spPr bwMode="auto">
            <a:xfrm>
              <a:off x="1874" y="3096"/>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69" name="Freeform 154"/>
            <p:cNvSpPr>
              <a:spLocks/>
            </p:cNvSpPr>
            <p:nvPr/>
          </p:nvSpPr>
          <p:spPr bwMode="auto">
            <a:xfrm>
              <a:off x="1894" y="3083"/>
              <a:ext cx="17" cy="17"/>
            </a:xfrm>
            <a:custGeom>
              <a:avLst/>
              <a:gdLst>
                <a:gd name="T0" fmla="*/ 11 w 17"/>
                <a:gd name="T1" fmla="*/ 0 h 17"/>
                <a:gd name="T2" fmla="*/ 16 w 17"/>
                <a:gd name="T3" fmla="*/ 5 h 17"/>
                <a:gd name="T4" fmla="*/ 3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3"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70" name="Freeform 155"/>
            <p:cNvSpPr>
              <a:spLocks/>
            </p:cNvSpPr>
            <p:nvPr/>
          </p:nvSpPr>
          <p:spPr bwMode="auto">
            <a:xfrm>
              <a:off x="1915" y="3068"/>
              <a:ext cx="17" cy="17"/>
            </a:xfrm>
            <a:custGeom>
              <a:avLst/>
              <a:gdLst>
                <a:gd name="T0" fmla="*/ 11 w 17"/>
                <a:gd name="T1" fmla="*/ 0 h 17"/>
                <a:gd name="T2" fmla="*/ 16 w 17"/>
                <a:gd name="T3" fmla="*/ 7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7"/>
                  </a:lnTo>
                  <a:lnTo>
                    <a:pt x="2"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71" name="Freeform 156"/>
            <p:cNvSpPr>
              <a:spLocks/>
            </p:cNvSpPr>
            <p:nvPr/>
          </p:nvSpPr>
          <p:spPr bwMode="auto">
            <a:xfrm>
              <a:off x="1934" y="3054"/>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72" name="Freeform 157"/>
            <p:cNvSpPr>
              <a:spLocks/>
            </p:cNvSpPr>
            <p:nvPr/>
          </p:nvSpPr>
          <p:spPr bwMode="auto">
            <a:xfrm>
              <a:off x="1953" y="3041"/>
              <a:ext cx="17" cy="17"/>
            </a:xfrm>
            <a:custGeom>
              <a:avLst/>
              <a:gdLst>
                <a:gd name="T0" fmla="*/ 12 w 17"/>
                <a:gd name="T1" fmla="*/ 0 h 17"/>
                <a:gd name="T2" fmla="*/ 16 w 17"/>
                <a:gd name="T3" fmla="*/ 5 h 17"/>
                <a:gd name="T4" fmla="*/ 4 w 17"/>
                <a:gd name="T5" fmla="*/ 16 h 17"/>
                <a:gd name="T6" fmla="*/ 0 w 17"/>
                <a:gd name="T7" fmla="*/ 8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5"/>
                  </a:lnTo>
                  <a:lnTo>
                    <a:pt x="4" y="16"/>
                  </a:lnTo>
                  <a:lnTo>
                    <a:pt x="0" y="8"/>
                  </a:lnTo>
                  <a:lnTo>
                    <a:pt x="12" y="0"/>
                  </a:lnTo>
                </a:path>
              </a:pathLst>
            </a:custGeom>
            <a:solidFill>
              <a:srgbClr val="FF0000"/>
            </a:solidFill>
            <a:ln w="9525" cap="rnd">
              <a:solidFill>
                <a:srgbClr val="0000CC"/>
              </a:solidFill>
              <a:round/>
              <a:headEnd/>
              <a:tailEnd/>
            </a:ln>
          </p:spPr>
          <p:txBody>
            <a:bodyPr/>
            <a:lstStyle/>
            <a:p>
              <a:endParaRPr lang="en-US"/>
            </a:p>
          </p:txBody>
        </p:sp>
        <p:sp>
          <p:nvSpPr>
            <p:cNvPr id="9373" name="Freeform 158"/>
            <p:cNvSpPr>
              <a:spLocks/>
            </p:cNvSpPr>
            <p:nvPr/>
          </p:nvSpPr>
          <p:spPr bwMode="auto">
            <a:xfrm>
              <a:off x="1972" y="3027"/>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00CC"/>
              </a:solidFill>
              <a:round/>
              <a:headEnd/>
              <a:tailEnd/>
            </a:ln>
          </p:spPr>
          <p:txBody>
            <a:bodyPr/>
            <a:lstStyle/>
            <a:p>
              <a:endParaRPr lang="en-US"/>
            </a:p>
          </p:txBody>
        </p:sp>
        <p:sp>
          <p:nvSpPr>
            <p:cNvPr id="9374" name="Freeform 159"/>
            <p:cNvSpPr>
              <a:spLocks/>
            </p:cNvSpPr>
            <p:nvPr/>
          </p:nvSpPr>
          <p:spPr bwMode="auto">
            <a:xfrm>
              <a:off x="1991" y="3012"/>
              <a:ext cx="17" cy="17"/>
            </a:xfrm>
            <a:custGeom>
              <a:avLst/>
              <a:gdLst>
                <a:gd name="T0" fmla="*/ 13 w 17"/>
                <a:gd name="T1" fmla="*/ 0 h 17"/>
                <a:gd name="T2" fmla="*/ 16 w 17"/>
                <a:gd name="T3" fmla="*/ 7 h 17"/>
                <a:gd name="T4" fmla="*/ 4 w 17"/>
                <a:gd name="T5" fmla="*/ 16 h 17"/>
                <a:gd name="T6" fmla="*/ 0 w 17"/>
                <a:gd name="T7" fmla="*/ 9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7"/>
                  </a:lnTo>
                  <a:lnTo>
                    <a:pt x="4" y="16"/>
                  </a:lnTo>
                  <a:lnTo>
                    <a:pt x="0" y="9"/>
                  </a:lnTo>
                  <a:lnTo>
                    <a:pt x="13" y="0"/>
                  </a:lnTo>
                </a:path>
              </a:pathLst>
            </a:custGeom>
            <a:solidFill>
              <a:srgbClr val="FF0000"/>
            </a:solidFill>
            <a:ln w="9525" cap="rnd">
              <a:solidFill>
                <a:srgbClr val="0000CC"/>
              </a:solidFill>
              <a:round/>
              <a:headEnd/>
              <a:tailEnd/>
            </a:ln>
          </p:spPr>
          <p:txBody>
            <a:bodyPr/>
            <a:lstStyle/>
            <a:p>
              <a:endParaRPr lang="en-US"/>
            </a:p>
          </p:txBody>
        </p:sp>
        <p:sp>
          <p:nvSpPr>
            <p:cNvPr id="9375" name="Freeform 160"/>
            <p:cNvSpPr>
              <a:spLocks/>
            </p:cNvSpPr>
            <p:nvPr/>
          </p:nvSpPr>
          <p:spPr bwMode="auto">
            <a:xfrm>
              <a:off x="2012" y="2999"/>
              <a:ext cx="17" cy="17"/>
            </a:xfrm>
            <a:custGeom>
              <a:avLst/>
              <a:gdLst>
                <a:gd name="T0" fmla="*/ 11 w 17"/>
                <a:gd name="T1" fmla="*/ 0 h 17"/>
                <a:gd name="T2" fmla="*/ 16 w 17"/>
                <a:gd name="T3" fmla="*/ 7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7"/>
                  </a:lnTo>
                  <a:lnTo>
                    <a:pt x="2"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76" name="Freeform 161"/>
            <p:cNvSpPr>
              <a:spLocks/>
            </p:cNvSpPr>
            <p:nvPr/>
          </p:nvSpPr>
          <p:spPr bwMode="auto">
            <a:xfrm>
              <a:off x="2032" y="2985"/>
              <a:ext cx="17" cy="17"/>
            </a:xfrm>
            <a:custGeom>
              <a:avLst/>
              <a:gdLst>
                <a:gd name="T0" fmla="*/ 11 w 17"/>
                <a:gd name="T1" fmla="*/ 0 h 17"/>
                <a:gd name="T2" fmla="*/ 16 w 17"/>
                <a:gd name="T3" fmla="*/ 8 h 17"/>
                <a:gd name="T4" fmla="*/ 3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3" y="16"/>
                  </a:lnTo>
                  <a:lnTo>
                    <a:pt x="0" y="10"/>
                  </a:lnTo>
                  <a:lnTo>
                    <a:pt x="11" y="0"/>
                  </a:lnTo>
                </a:path>
              </a:pathLst>
            </a:custGeom>
            <a:solidFill>
              <a:srgbClr val="FF0000"/>
            </a:solidFill>
            <a:ln w="9525" cap="rnd">
              <a:solidFill>
                <a:srgbClr val="0000CC"/>
              </a:solidFill>
              <a:round/>
              <a:headEnd/>
              <a:tailEnd/>
            </a:ln>
          </p:spPr>
          <p:txBody>
            <a:bodyPr/>
            <a:lstStyle/>
            <a:p>
              <a:endParaRPr lang="en-US"/>
            </a:p>
          </p:txBody>
        </p:sp>
        <p:sp>
          <p:nvSpPr>
            <p:cNvPr id="9377" name="Freeform 162"/>
            <p:cNvSpPr>
              <a:spLocks/>
            </p:cNvSpPr>
            <p:nvPr/>
          </p:nvSpPr>
          <p:spPr bwMode="auto">
            <a:xfrm>
              <a:off x="2053"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78" name="Freeform 163"/>
            <p:cNvSpPr>
              <a:spLocks/>
            </p:cNvSpPr>
            <p:nvPr/>
          </p:nvSpPr>
          <p:spPr bwMode="auto">
            <a:xfrm>
              <a:off x="2078"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79" name="Freeform 164"/>
            <p:cNvSpPr>
              <a:spLocks/>
            </p:cNvSpPr>
            <p:nvPr/>
          </p:nvSpPr>
          <p:spPr bwMode="auto">
            <a:xfrm>
              <a:off x="2101"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0" name="Freeform 165"/>
            <p:cNvSpPr>
              <a:spLocks/>
            </p:cNvSpPr>
            <p:nvPr/>
          </p:nvSpPr>
          <p:spPr bwMode="auto">
            <a:xfrm>
              <a:off x="2126"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1" name="Freeform 166"/>
            <p:cNvSpPr>
              <a:spLocks/>
            </p:cNvSpPr>
            <p:nvPr/>
          </p:nvSpPr>
          <p:spPr bwMode="auto">
            <a:xfrm>
              <a:off x="2148"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2" name="Freeform 167"/>
            <p:cNvSpPr>
              <a:spLocks/>
            </p:cNvSpPr>
            <p:nvPr/>
          </p:nvSpPr>
          <p:spPr bwMode="auto">
            <a:xfrm>
              <a:off x="2173"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3" name="Freeform 168"/>
            <p:cNvSpPr>
              <a:spLocks/>
            </p:cNvSpPr>
            <p:nvPr/>
          </p:nvSpPr>
          <p:spPr bwMode="auto">
            <a:xfrm>
              <a:off x="2196"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4" name="Freeform 169"/>
            <p:cNvSpPr>
              <a:spLocks/>
            </p:cNvSpPr>
            <p:nvPr/>
          </p:nvSpPr>
          <p:spPr bwMode="auto">
            <a:xfrm>
              <a:off x="2221"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5" name="Freeform 170"/>
            <p:cNvSpPr>
              <a:spLocks/>
            </p:cNvSpPr>
            <p:nvPr/>
          </p:nvSpPr>
          <p:spPr bwMode="auto">
            <a:xfrm>
              <a:off x="2244"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6" name="Freeform 171"/>
            <p:cNvSpPr>
              <a:spLocks/>
            </p:cNvSpPr>
            <p:nvPr/>
          </p:nvSpPr>
          <p:spPr bwMode="auto">
            <a:xfrm>
              <a:off x="2269"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7" name="Freeform 172"/>
            <p:cNvSpPr>
              <a:spLocks/>
            </p:cNvSpPr>
            <p:nvPr/>
          </p:nvSpPr>
          <p:spPr bwMode="auto">
            <a:xfrm>
              <a:off x="2292"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8" name="Freeform 173"/>
            <p:cNvSpPr>
              <a:spLocks/>
            </p:cNvSpPr>
            <p:nvPr/>
          </p:nvSpPr>
          <p:spPr bwMode="auto">
            <a:xfrm>
              <a:off x="2317"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89" name="Freeform 174"/>
            <p:cNvSpPr>
              <a:spLocks/>
            </p:cNvSpPr>
            <p:nvPr/>
          </p:nvSpPr>
          <p:spPr bwMode="auto">
            <a:xfrm>
              <a:off x="2340"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0" name="Freeform 175"/>
            <p:cNvSpPr>
              <a:spLocks/>
            </p:cNvSpPr>
            <p:nvPr/>
          </p:nvSpPr>
          <p:spPr bwMode="auto">
            <a:xfrm>
              <a:off x="2365"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1" name="Freeform 176"/>
            <p:cNvSpPr>
              <a:spLocks/>
            </p:cNvSpPr>
            <p:nvPr/>
          </p:nvSpPr>
          <p:spPr bwMode="auto">
            <a:xfrm>
              <a:off x="2388"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2" name="Freeform 177"/>
            <p:cNvSpPr>
              <a:spLocks/>
            </p:cNvSpPr>
            <p:nvPr/>
          </p:nvSpPr>
          <p:spPr bwMode="auto">
            <a:xfrm>
              <a:off x="2413"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3" name="Freeform 178"/>
            <p:cNvSpPr>
              <a:spLocks/>
            </p:cNvSpPr>
            <p:nvPr/>
          </p:nvSpPr>
          <p:spPr bwMode="auto">
            <a:xfrm>
              <a:off x="2436"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4" name="Freeform 179"/>
            <p:cNvSpPr>
              <a:spLocks/>
            </p:cNvSpPr>
            <p:nvPr/>
          </p:nvSpPr>
          <p:spPr bwMode="auto">
            <a:xfrm>
              <a:off x="2461"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5" name="Freeform 180"/>
            <p:cNvSpPr>
              <a:spLocks/>
            </p:cNvSpPr>
            <p:nvPr/>
          </p:nvSpPr>
          <p:spPr bwMode="auto">
            <a:xfrm>
              <a:off x="2484"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6" name="Freeform 181"/>
            <p:cNvSpPr>
              <a:spLocks/>
            </p:cNvSpPr>
            <p:nvPr/>
          </p:nvSpPr>
          <p:spPr bwMode="auto">
            <a:xfrm>
              <a:off x="2509"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7" name="Freeform 182"/>
            <p:cNvSpPr>
              <a:spLocks/>
            </p:cNvSpPr>
            <p:nvPr/>
          </p:nvSpPr>
          <p:spPr bwMode="auto">
            <a:xfrm>
              <a:off x="2532"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8" name="Freeform 183"/>
            <p:cNvSpPr>
              <a:spLocks/>
            </p:cNvSpPr>
            <p:nvPr/>
          </p:nvSpPr>
          <p:spPr bwMode="auto">
            <a:xfrm>
              <a:off x="2557"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399" name="Freeform 184"/>
            <p:cNvSpPr>
              <a:spLocks/>
            </p:cNvSpPr>
            <p:nvPr/>
          </p:nvSpPr>
          <p:spPr bwMode="auto">
            <a:xfrm>
              <a:off x="2580"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0" name="Freeform 185"/>
            <p:cNvSpPr>
              <a:spLocks/>
            </p:cNvSpPr>
            <p:nvPr/>
          </p:nvSpPr>
          <p:spPr bwMode="auto">
            <a:xfrm>
              <a:off x="2605"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1" name="Freeform 186"/>
            <p:cNvSpPr>
              <a:spLocks/>
            </p:cNvSpPr>
            <p:nvPr/>
          </p:nvSpPr>
          <p:spPr bwMode="auto">
            <a:xfrm>
              <a:off x="2628"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2" name="Freeform 187"/>
            <p:cNvSpPr>
              <a:spLocks/>
            </p:cNvSpPr>
            <p:nvPr/>
          </p:nvSpPr>
          <p:spPr bwMode="auto">
            <a:xfrm>
              <a:off x="2652"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3" name="Freeform 188"/>
            <p:cNvSpPr>
              <a:spLocks/>
            </p:cNvSpPr>
            <p:nvPr/>
          </p:nvSpPr>
          <p:spPr bwMode="auto">
            <a:xfrm>
              <a:off x="2675"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4" name="Freeform 189"/>
            <p:cNvSpPr>
              <a:spLocks/>
            </p:cNvSpPr>
            <p:nvPr/>
          </p:nvSpPr>
          <p:spPr bwMode="auto">
            <a:xfrm>
              <a:off x="2700"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5" name="Freeform 190"/>
            <p:cNvSpPr>
              <a:spLocks/>
            </p:cNvSpPr>
            <p:nvPr/>
          </p:nvSpPr>
          <p:spPr bwMode="auto">
            <a:xfrm>
              <a:off x="2723"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6" name="Freeform 191"/>
            <p:cNvSpPr>
              <a:spLocks/>
            </p:cNvSpPr>
            <p:nvPr/>
          </p:nvSpPr>
          <p:spPr bwMode="auto">
            <a:xfrm>
              <a:off x="2748"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7" name="Freeform 192"/>
            <p:cNvSpPr>
              <a:spLocks/>
            </p:cNvSpPr>
            <p:nvPr/>
          </p:nvSpPr>
          <p:spPr bwMode="auto">
            <a:xfrm>
              <a:off x="2771"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8" name="Freeform 193"/>
            <p:cNvSpPr>
              <a:spLocks/>
            </p:cNvSpPr>
            <p:nvPr/>
          </p:nvSpPr>
          <p:spPr bwMode="auto">
            <a:xfrm>
              <a:off x="2796" y="2979"/>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00CC"/>
              </a:solidFill>
              <a:round/>
              <a:headEnd/>
              <a:tailEnd/>
            </a:ln>
          </p:spPr>
          <p:txBody>
            <a:bodyPr/>
            <a:lstStyle/>
            <a:p>
              <a:endParaRPr lang="en-US"/>
            </a:p>
          </p:txBody>
        </p:sp>
        <p:sp>
          <p:nvSpPr>
            <p:cNvPr id="9409" name="Freeform 194"/>
            <p:cNvSpPr>
              <a:spLocks/>
            </p:cNvSpPr>
            <p:nvPr/>
          </p:nvSpPr>
          <p:spPr bwMode="auto">
            <a:xfrm>
              <a:off x="2819" y="2979"/>
              <a:ext cx="17" cy="17"/>
            </a:xfrm>
            <a:custGeom>
              <a:avLst/>
              <a:gdLst>
                <a:gd name="T0" fmla="*/ 16 w 17"/>
                <a:gd name="T1" fmla="*/ 10 h 17"/>
                <a:gd name="T2" fmla="*/ 16 w 17"/>
                <a:gd name="T3" fmla="*/ 0 h 17"/>
                <a:gd name="T4" fmla="*/ 0 w 17"/>
                <a:gd name="T5" fmla="*/ 0 h 17"/>
                <a:gd name="T6" fmla="*/ 0 w 17"/>
                <a:gd name="T7" fmla="*/ 16 h 17"/>
                <a:gd name="T8" fmla="*/ 16 w 17"/>
                <a:gd name="T9" fmla="*/ 16 h 17"/>
                <a:gd name="T10" fmla="*/ 16 w 17"/>
                <a:gd name="T11" fmla="*/ 1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6" y="10"/>
                  </a:moveTo>
                  <a:lnTo>
                    <a:pt x="16" y="0"/>
                  </a:lnTo>
                  <a:lnTo>
                    <a:pt x="0" y="0"/>
                  </a:lnTo>
                  <a:lnTo>
                    <a:pt x="0" y="16"/>
                  </a:lnTo>
                  <a:lnTo>
                    <a:pt x="16" y="16"/>
                  </a:lnTo>
                  <a:lnTo>
                    <a:pt x="16" y="10"/>
                  </a:lnTo>
                </a:path>
              </a:pathLst>
            </a:custGeom>
            <a:solidFill>
              <a:srgbClr val="FF0000"/>
            </a:solidFill>
            <a:ln w="9525" cap="rnd">
              <a:solidFill>
                <a:srgbClr val="0000CC"/>
              </a:solidFill>
              <a:round/>
              <a:headEnd/>
              <a:tailEnd/>
            </a:ln>
          </p:spPr>
          <p:txBody>
            <a:bodyPr/>
            <a:lstStyle/>
            <a:p>
              <a:endParaRPr lang="en-US"/>
            </a:p>
          </p:txBody>
        </p:sp>
        <p:sp>
          <p:nvSpPr>
            <p:cNvPr id="9410" name="Line 195"/>
            <p:cNvSpPr>
              <a:spLocks noChangeShapeType="1"/>
            </p:cNvSpPr>
            <p:nvPr/>
          </p:nvSpPr>
          <p:spPr bwMode="auto">
            <a:xfrm flipV="1">
              <a:off x="1162" y="3382"/>
              <a:ext cx="324" cy="228"/>
            </a:xfrm>
            <a:prstGeom prst="line">
              <a:avLst/>
            </a:prstGeom>
            <a:noFill/>
            <a:ln w="127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411" name="Freeform 196"/>
            <p:cNvSpPr>
              <a:spLocks/>
            </p:cNvSpPr>
            <p:nvPr/>
          </p:nvSpPr>
          <p:spPr bwMode="auto">
            <a:xfrm>
              <a:off x="1120" y="3589"/>
              <a:ext cx="64" cy="53"/>
            </a:xfrm>
            <a:custGeom>
              <a:avLst/>
              <a:gdLst>
                <a:gd name="T0" fmla="*/ 42 w 64"/>
                <a:gd name="T1" fmla="*/ 0 h 53"/>
                <a:gd name="T2" fmla="*/ 0 w 64"/>
                <a:gd name="T3" fmla="*/ 52 h 53"/>
                <a:gd name="T4" fmla="*/ 63 w 64"/>
                <a:gd name="T5" fmla="*/ 29 h 53"/>
                <a:gd name="T6" fmla="*/ 42 w 64"/>
                <a:gd name="T7" fmla="*/ 0 h 53"/>
                <a:gd name="T8" fmla="*/ 0 60000 65536"/>
                <a:gd name="T9" fmla="*/ 0 60000 65536"/>
                <a:gd name="T10" fmla="*/ 0 60000 65536"/>
                <a:gd name="T11" fmla="*/ 0 60000 65536"/>
                <a:gd name="T12" fmla="*/ 0 w 64"/>
                <a:gd name="T13" fmla="*/ 0 h 53"/>
                <a:gd name="T14" fmla="*/ 64 w 64"/>
                <a:gd name="T15" fmla="*/ 53 h 53"/>
              </a:gdLst>
              <a:ahLst/>
              <a:cxnLst>
                <a:cxn ang="T8">
                  <a:pos x="T0" y="T1"/>
                </a:cxn>
                <a:cxn ang="T9">
                  <a:pos x="T2" y="T3"/>
                </a:cxn>
                <a:cxn ang="T10">
                  <a:pos x="T4" y="T5"/>
                </a:cxn>
                <a:cxn ang="T11">
                  <a:pos x="T6" y="T7"/>
                </a:cxn>
              </a:cxnLst>
              <a:rect l="T12" t="T13" r="T14" b="T15"/>
              <a:pathLst>
                <a:path w="64" h="53">
                  <a:moveTo>
                    <a:pt x="42" y="0"/>
                  </a:moveTo>
                  <a:lnTo>
                    <a:pt x="0" y="52"/>
                  </a:lnTo>
                  <a:lnTo>
                    <a:pt x="63" y="29"/>
                  </a:lnTo>
                  <a:lnTo>
                    <a:pt x="42" y="0"/>
                  </a:lnTo>
                </a:path>
              </a:pathLst>
            </a:custGeom>
            <a:solidFill>
              <a:srgbClr val="FF0000"/>
            </a:solidFill>
            <a:ln w="9525" cap="rnd">
              <a:solidFill>
                <a:srgbClr val="0000CC"/>
              </a:solidFill>
              <a:round/>
              <a:headEnd/>
              <a:tailEnd/>
            </a:ln>
          </p:spPr>
          <p:txBody>
            <a:bodyPr/>
            <a:lstStyle/>
            <a:p>
              <a:endParaRPr lang="en-US"/>
            </a:p>
          </p:txBody>
        </p:sp>
        <p:sp>
          <p:nvSpPr>
            <p:cNvPr id="9412" name="Line 197"/>
            <p:cNvSpPr>
              <a:spLocks noChangeShapeType="1"/>
            </p:cNvSpPr>
            <p:nvPr/>
          </p:nvSpPr>
          <p:spPr bwMode="auto">
            <a:xfrm flipV="1">
              <a:off x="2051" y="2305"/>
              <a:ext cx="0" cy="308"/>
            </a:xfrm>
            <a:prstGeom prst="line">
              <a:avLst/>
            </a:prstGeom>
            <a:noFill/>
            <a:ln w="127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413" name="Freeform 198"/>
            <p:cNvSpPr>
              <a:spLocks/>
            </p:cNvSpPr>
            <p:nvPr/>
          </p:nvSpPr>
          <p:spPr bwMode="auto">
            <a:xfrm>
              <a:off x="2034" y="2249"/>
              <a:ext cx="35" cy="66"/>
            </a:xfrm>
            <a:custGeom>
              <a:avLst/>
              <a:gdLst>
                <a:gd name="T0" fmla="*/ 34 w 35"/>
                <a:gd name="T1" fmla="*/ 65 h 66"/>
                <a:gd name="T2" fmla="*/ 17 w 35"/>
                <a:gd name="T3" fmla="*/ 0 h 66"/>
                <a:gd name="T4" fmla="*/ 0 w 35"/>
                <a:gd name="T5" fmla="*/ 65 h 66"/>
                <a:gd name="T6" fmla="*/ 34 w 35"/>
                <a:gd name="T7" fmla="*/ 65 h 66"/>
                <a:gd name="T8" fmla="*/ 0 60000 65536"/>
                <a:gd name="T9" fmla="*/ 0 60000 65536"/>
                <a:gd name="T10" fmla="*/ 0 60000 65536"/>
                <a:gd name="T11" fmla="*/ 0 60000 65536"/>
                <a:gd name="T12" fmla="*/ 0 w 35"/>
                <a:gd name="T13" fmla="*/ 0 h 66"/>
                <a:gd name="T14" fmla="*/ 35 w 35"/>
                <a:gd name="T15" fmla="*/ 66 h 66"/>
              </a:gdLst>
              <a:ahLst/>
              <a:cxnLst>
                <a:cxn ang="T8">
                  <a:pos x="T0" y="T1"/>
                </a:cxn>
                <a:cxn ang="T9">
                  <a:pos x="T2" y="T3"/>
                </a:cxn>
                <a:cxn ang="T10">
                  <a:pos x="T4" y="T5"/>
                </a:cxn>
                <a:cxn ang="T11">
                  <a:pos x="T6" y="T7"/>
                </a:cxn>
              </a:cxnLst>
              <a:rect l="T12" t="T13" r="T14" b="T15"/>
              <a:pathLst>
                <a:path w="35" h="66">
                  <a:moveTo>
                    <a:pt x="34" y="65"/>
                  </a:moveTo>
                  <a:lnTo>
                    <a:pt x="17" y="0"/>
                  </a:lnTo>
                  <a:lnTo>
                    <a:pt x="0" y="65"/>
                  </a:lnTo>
                  <a:lnTo>
                    <a:pt x="34" y="65"/>
                  </a:lnTo>
                </a:path>
              </a:pathLst>
            </a:custGeom>
            <a:solidFill>
              <a:srgbClr val="FF0000"/>
            </a:solidFill>
            <a:ln w="9525" cap="rnd">
              <a:solidFill>
                <a:srgbClr val="0000CC"/>
              </a:solidFill>
              <a:round/>
              <a:headEnd/>
              <a:tailEnd/>
            </a:ln>
          </p:spPr>
          <p:txBody>
            <a:bodyPr/>
            <a:lstStyle/>
            <a:p>
              <a:endParaRPr lang="en-US"/>
            </a:p>
          </p:txBody>
        </p:sp>
        <p:sp>
          <p:nvSpPr>
            <p:cNvPr id="9414" name="Line 199"/>
            <p:cNvSpPr>
              <a:spLocks noChangeShapeType="1"/>
            </p:cNvSpPr>
            <p:nvPr/>
          </p:nvSpPr>
          <p:spPr bwMode="auto">
            <a:xfrm>
              <a:off x="2831" y="2983"/>
              <a:ext cx="358" cy="0"/>
            </a:xfrm>
            <a:prstGeom prst="line">
              <a:avLst/>
            </a:prstGeom>
            <a:noFill/>
            <a:ln w="127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415" name="Freeform 200"/>
            <p:cNvSpPr>
              <a:spLocks/>
            </p:cNvSpPr>
            <p:nvPr/>
          </p:nvSpPr>
          <p:spPr bwMode="auto">
            <a:xfrm>
              <a:off x="3177" y="2964"/>
              <a:ext cx="67" cy="38"/>
            </a:xfrm>
            <a:custGeom>
              <a:avLst/>
              <a:gdLst>
                <a:gd name="T0" fmla="*/ 0 w 67"/>
                <a:gd name="T1" fmla="*/ 37 h 38"/>
                <a:gd name="T2" fmla="*/ 66 w 67"/>
                <a:gd name="T3" fmla="*/ 17 h 38"/>
                <a:gd name="T4" fmla="*/ 0 w 67"/>
                <a:gd name="T5" fmla="*/ 0 h 38"/>
                <a:gd name="T6" fmla="*/ 0 w 67"/>
                <a:gd name="T7" fmla="*/ 37 h 38"/>
                <a:gd name="T8" fmla="*/ 0 60000 65536"/>
                <a:gd name="T9" fmla="*/ 0 60000 65536"/>
                <a:gd name="T10" fmla="*/ 0 60000 65536"/>
                <a:gd name="T11" fmla="*/ 0 60000 65536"/>
                <a:gd name="T12" fmla="*/ 0 w 67"/>
                <a:gd name="T13" fmla="*/ 0 h 38"/>
                <a:gd name="T14" fmla="*/ 67 w 67"/>
                <a:gd name="T15" fmla="*/ 38 h 38"/>
              </a:gdLst>
              <a:ahLst/>
              <a:cxnLst>
                <a:cxn ang="T8">
                  <a:pos x="T0" y="T1"/>
                </a:cxn>
                <a:cxn ang="T9">
                  <a:pos x="T2" y="T3"/>
                </a:cxn>
                <a:cxn ang="T10">
                  <a:pos x="T4" y="T5"/>
                </a:cxn>
                <a:cxn ang="T11">
                  <a:pos x="T6" y="T7"/>
                </a:cxn>
              </a:cxnLst>
              <a:rect l="T12" t="T13" r="T14" b="T15"/>
              <a:pathLst>
                <a:path w="67" h="38">
                  <a:moveTo>
                    <a:pt x="0" y="37"/>
                  </a:moveTo>
                  <a:lnTo>
                    <a:pt x="66" y="17"/>
                  </a:lnTo>
                  <a:lnTo>
                    <a:pt x="0" y="0"/>
                  </a:lnTo>
                  <a:lnTo>
                    <a:pt x="0" y="37"/>
                  </a:lnTo>
                </a:path>
              </a:pathLst>
            </a:custGeom>
            <a:solidFill>
              <a:srgbClr val="FF0000"/>
            </a:solidFill>
            <a:ln w="9525" cap="rnd">
              <a:solidFill>
                <a:srgbClr val="0000CC"/>
              </a:solidFill>
              <a:round/>
              <a:headEnd/>
              <a:tailEnd/>
            </a:ln>
          </p:spPr>
          <p:txBody>
            <a:bodyPr/>
            <a:lstStyle/>
            <a:p>
              <a:endParaRPr lang="en-US"/>
            </a:p>
          </p:txBody>
        </p:sp>
        <p:sp>
          <p:nvSpPr>
            <p:cNvPr id="9416" name="Freeform 201"/>
            <p:cNvSpPr>
              <a:spLocks/>
            </p:cNvSpPr>
            <p:nvPr/>
          </p:nvSpPr>
          <p:spPr bwMode="auto">
            <a:xfrm>
              <a:off x="2047" y="2972"/>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17" name="Freeform 202"/>
            <p:cNvSpPr>
              <a:spLocks/>
            </p:cNvSpPr>
            <p:nvPr/>
          </p:nvSpPr>
          <p:spPr bwMode="auto">
            <a:xfrm>
              <a:off x="2047" y="2947"/>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18" name="Freeform 203"/>
            <p:cNvSpPr>
              <a:spLocks/>
            </p:cNvSpPr>
            <p:nvPr/>
          </p:nvSpPr>
          <p:spPr bwMode="auto">
            <a:xfrm>
              <a:off x="2047" y="2924"/>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19" name="Freeform 204"/>
            <p:cNvSpPr>
              <a:spLocks/>
            </p:cNvSpPr>
            <p:nvPr/>
          </p:nvSpPr>
          <p:spPr bwMode="auto">
            <a:xfrm>
              <a:off x="2047" y="289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0" name="Freeform 205"/>
            <p:cNvSpPr>
              <a:spLocks/>
            </p:cNvSpPr>
            <p:nvPr/>
          </p:nvSpPr>
          <p:spPr bwMode="auto">
            <a:xfrm>
              <a:off x="2047" y="2876"/>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1" name="Freeform 206"/>
            <p:cNvSpPr>
              <a:spLocks/>
            </p:cNvSpPr>
            <p:nvPr/>
          </p:nvSpPr>
          <p:spPr bwMode="auto">
            <a:xfrm>
              <a:off x="2047" y="2851"/>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2" name="Freeform 207"/>
            <p:cNvSpPr>
              <a:spLocks/>
            </p:cNvSpPr>
            <p:nvPr/>
          </p:nvSpPr>
          <p:spPr bwMode="auto">
            <a:xfrm>
              <a:off x="2047" y="2828"/>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3" name="Freeform 208"/>
            <p:cNvSpPr>
              <a:spLocks/>
            </p:cNvSpPr>
            <p:nvPr/>
          </p:nvSpPr>
          <p:spPr bwMode="auto">
            <a:xfrm>
              <a:off x="2047" y="2803"/>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4" name="Freeform 209"/>
            <p:cNvSpPr>
              <a:spLocks/>
            </p:cNvSpPr>
            <p:nvPr/>
          </p:nvSpPr>
          <p:spPr bwMode="auto">
            <a:xfrm>
              <a:off x="2047" y="2780"/>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5" name="Freeform 210"/>
            <p:cNvSpPr>
              <a:spLocks/>
            </p:cNvSpPr>
            <p:nvPr/>
          </p:nvSpPr>
          <p:spPr bwMode="auto">
            <a:xfrm>
              <a:off x="2047" y="275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6" name="Freeform 211"/>
            <p:cNvSpPr>
              <a:spLocks/>
            </p:cNvSpPr>
            <p:nvPr/>
          </p:nvSpPr>
          <p:spPr bwMode="auto">
            <a:xfrm>
              <a:off x="2047" y="2732"/>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7" name="Freeform 212"/>
            <p:cNvSpPr>
              <a:spLocks/>
            </p:cNvSpPr>
            <p:nvPr/>
          </p:nvSpPr>
          <p:spPr bwMode="auto">
            <a:xfrm>
              <a:off x="2047" y="2707"/>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8" name="Freeform 213"/>
            <p:cNvSpPr>
              <a:spLocks/>
            </p:cNvSpPr>
            <p:nvPr/>
          </p:nvSpPr>
          <p:spPr bwMode="auto">
            <a:xfrm>
              <a:off x="2047" y="2684"/>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29" name="Freeform 214"/>
            <p:cNvSpPr>
              <a:spLocks/>
            </p:cNvSpPr>
            <p:nvPr/>
          </p:nvSpPr>
          <p:spPr bwMode="auto">
            <a:xfrm>
              <a:off x="2047" y="265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30" name="Freeform 215"/>
            <p:cNvSpPr>
              <a:spLocks/>
            </p:cNvSpPr>
            <p:nvPr/>
          </p:nvSpPr>
          <p:spPr bwMode="auto">
            <a:xfrm>
              <a:off x="2047" y="2636"/>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00CC"/>
              </a:solidFill>
              <a:round/>
              <a:headEnd/>
              <a:tailEnd/>
            </a:ln>
          </p:spPr>
          <p:txBody>
            <a:bodyPr/>
            <a:lstStyle/>
            <a:p>
              <a:endParaRPr lang="en-US"/>
            </a:p>
          </p:txBody>
        </p:sp>
        <p:sp>
          <p:nvSpPr>
            <p:cNvPr id="9431" name="Freeform 216"/>
            <p:cNvSpPr>
              <a:spLocks/>
            </p:cNvSpPr>
            <p:nvPr/>
          </p:nvSpPr>
          <p:spPr bwMode="auto">
            <a:xfrm>
              <a:off x="2047" y="2613"/>
              <a:ext cx="17" cy="17"/>
            </a:xfrm>
            <a:custGeom>
              <a:avLst/>
              <a:gdLst>
                <a:gd name="T0" fmla="*/ 10 w 17"/>
                <a:gd name="T1" fmla="*/ 0 h 17"/>
                <a:gd name="T2" fmla="*/ 0 w 17"/>
                <a:gd name="T3" fmla="*/ 0 h 17"/>
                <a:gd name="T4" fmla="*/ 0 w 17"/>
                <a:gd name="T5" fmla="*/ 16 h 17"/>
                <a:gd name="T6" fmla="*/ 16 w 17"/>
                <a:gd name="T7" fmla="*/ 16 h 17"/>
                <a:gd name="T8" fmla="*/ 16 w 17"/>
                <a:gd name="T9" fmla="*/ 0 h 17"/>
                <a:gd name="T10" fmla="*/ 10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0" y="0"/>
                  </a:moveTo>
                  <a:lnTo>
                    <a:pt x="0" y="0"/>
                  </a:lnTo>
                  <a:lnTo>
                    <a:pt x="0" y="16"/>
                  </a:lnTo>
                  <a:lnTo>
                    <a:pt x="16" y="16"/>
                  </a:lnTo>
                  <a:lnTo>
                    <a:pt x="16" y="0"/>
                  </a:lnTo>
                  <a:lnTo>
                    <a:pt x="10" y="0"/>
                  </a:lnTo>
                </a:path>
              </a:pathLst>
            </a:custGeom>
            <a:solidFill>
              <a:srgbClr val="FF0000"/>
            </a:solidFill>
            <a:ln w="9525" cap="rnd">
              <a:solidFill>
                <a:srgbClr val="0000CC"/>
              </a:solidFill>
              <a:round/>
              <a:headEnd/>
              <a:tailEnd/>
            </a:ln>
          </p:spPr>
          <p:txBody>
            <a:bodyPr/>
            <a:lstStyle/>
            <a:p>
              <a:endParaRPr lang="en-US"/>
            </a:p>
          </p:txBody>
        </p:sp>
        <p:sp>
          <p:nvSpPr>
            <p:cNvPr id="9432" name="Rectangle 217"/>
            <p:cNvSpPr>
              <a:spLocks noChangeArrowheads="1"/>
            </p:cNvSpPr>
            <p:nvPr/>
          </p:nvSpPr>
          <p:spPr bwMode="auto">
            <a:xfrm>
              <a:off x="1718" y="2095"/>
              <a:ext cx="1372"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marL="342900" indent="-342900" eaLnBrk="0" hangingPunct="0">
                <a:defRPr sz="2400">
                  <a:solidFill>
                    <a:schemeClr val="tx1"/>
                  </a:solidFill>
                  <a:latin typeface="Times New Roman" pitchFamily="18" charset="0"/>
                </a:defRPr>
              </a:lvl1pPr>
              <a:lvl2pPr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1"/>
              <a:r>
                <a:rPr lang="en-US" altLang="en-US" sz="1600" b="1">
                  <a:solidFill>
                    <a:srgbClr val="0000CC"/>
                  </a:solidFill>
                  <a:latin typeface="Arial" pitchFamily="34" charset="0"/>
                </a:rPr>
                <a:t>Code Space</a:t>
              </a:r>
            </a:p>
          </p:txBody>
        </p:sp>
        <p:sp>
          <p:nvSpPr>
            <p:cNvPr id="9433" name="Rectangle 218"/>
            <p:cNvSpPr>
              <a:spLocks noChangeArrowheads="1"/>
            </p:cNvSpPr>
            <p:nvPr/>
          </p:nvSpPr>
          <p:spPr bwMode="auto">
            <a:xfrm>
              <a:off x="3189" y="2873"/>
              <a:ext cx="499"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CC"/>
                  </a:solidFill>
                  <a:latin typeface="Arial" pitchFamily="34" charset="0"/>
                </a:rPr>
                <a:t>Time</a:t>
              </a:r>
            </a:p>
          </p:txBody>
        </p:sp>
        <p:sp>
          <p:nvSpPr>
            <p:cNvPr id="9434" name="Rectangle 219"/>
            <p:cNvSpPr>
              <a:spLocks noChangeArrowheads="1"/>
            </p:cNvSpPr>
            <p:nvPr/>
          </p:nvSpPr>
          <p:spPr bwMode="auto">
            <a:xfrm>
              <a:off x="695" y="3610"/>
              <a:ext cx="92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CC"/>
                  </a:solidFill>
                  <a:latin typeface="Arial" pitchFamily="34" charset="0"/>
                </a:rPr>
                <a:t>Frequency</a:t>
              </a:r>
            </a:p>
          </p:txBody>
        </p:sp>
      </p:grpSp>
      <p:grpSp>
        <p:nvGrpSpPr>
          <p:cNvPr id="9223" name="Group 220"/>
          <p:cNvGrpSpPr>
            <a:grpSpLocks/>
          </p:cNvGrpSpPr>
          <p:nvPr/>
        </p:nvGrpSpPr>
        <p:grpSpPr bwMode="auto">
          <a:xfrm>
            <a:off x="4810125" y="3937000"/>
            <a:ext cx="3932238" cy="1550988"/>
            <a:chOff x="695" y="2292"/>
            <a:chExt cx="3022" cy="1893"/>
          </a:xfrm>
        </p:grpSpPr>
        <p:sp>
          <p:nvSpPr>
            <p:cNvPr id="9224" name="Freeform 221"/>
            <p:cNvSpPr>
              <a:spLocks/>
            </p:cNvSpPr>
            <p:nvPr/>
          </p:nvSpPr>
          <p:spPr bwMode="auto">
            <a:xfrm>
              <a:off x="2253" y="3151"/>
              <a:ext cx="17" cy="376"/>
            </a:xfrm>
            <a:custGeom>
              <a:avLst/>
              <a:gdLst>
                <a:gd name="T0" fmla="*/ 6 w 17"/>
                <a:gd name="T1" fmla="*/ 13 h 376"/>
                <a:gd name="T2" fmla="*/ 0 w 17"/>
                <a:gd name="T3" fmla="*/ 5 h 376"/>
                <a:gd name="T4" fmla="*/ 0 w 17"/>
                <a:gd name="T5" fmla="*/ 375 h 376"/>
                <a:gd name="T6" fmla="*/ 16 w 17"/>
                <a:gd name="T7" fmla="*/ 375 h 376"/>
                <a:gd name="T8" fmla="*/ 16 w 17"/>
                <a:gd name="T9" fmla="*/ 5 h 376"/>
                <a:gd name="T10" fmla="*/ 6 w 17"/>
                <a:gd name="T11" fmla="*/ 0 h 376"/>
                <a:gd name="T12" fmla="*/ 6 w 17"/>
                <a:gd name="T13" fmla="*/ 13 h 376"/>
                <a:gd name="T14" fmla="*/ 0 60000 65536"/>
                <a:gd name="T15" fmla="*/ 0 60000 65536"/>
                <a:gd name="T16" fmla="*/ 0 60000 65536"/>
                <a:gd name="T17" fmla="*/ 0 60000 65536"/>
                <a:gd name="T18" fmla="*/ 0 60000 65536"/>
                <a:gd name="T19" fmla="*/ 0 60000 65536"/>
                <a:gd name="T20" fmla="*/ 0 60000 65536"/>
                <a:gd name="T21" fmla="*/ 0 w 17"/>
                <a:gd name="T22" fmla="*/ 0 h 376"/>
                <a:gd name="T23" fmla="*/ 17 w 17"/>
                <a:gd name="T24" fmla="*/ 376 h 3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6">
                  <a:moveTo>
                    <a:pt x="6" y="13"/>
                  </a:moveTo>
                  <a:lnTo>
                    <a:pt x="0" y="5"/>
                  </a:lnTo>
                  <a:lnTo>
                    <a:pt x="0" y="375"/>
                  </a:lnTo>
                  <a:lnTo>
                    <a:pt x="16" y="375"/>
                  </a:lnTo>
                  <a:lnTo>
                    <a:pt x="16" y="5"/>
                  </a:lnTo>
                  <a:lnTo>
                    <a:pt x="6" y="0"/>
                  </a:lnTo>
                  <a:lnTo>
                    <a:pt x="6" y="13"/>
                  </a:lnTo>
                </a:path>
              </a:pathLst>
            </a:custGeom>
            <a:solidFill>
              <a:srgbClr val="FF0000"/>
            </a:solidFill>
            <a:ln w="9525" cap="rnd">
              <a:solidFill>
                <a:srgbClr val="00B050"/>
              </a:solidFill>
              <a:round/>
              <a:headEnd/>
              <a:tailEnd/>
            </a:ln>
          </p:spPr>
          <p:txBody>
            <a:bodyPr/>
            <a:lstStyle/>
            <a:p>
              <a:endParaRPr lang="en-US"/>
            </a:p>
          </p:txBody>
        </p:sp>
        <p:sp>
          <p:nvSpPr>
            <p:cNvPr id="9225" name="Freeform 222"/>
            <p:cNvSpPr>
              <a:spLocks/>
            </p:cNvSpPr>
            <p:nvPr/>
          </p:nvSpPr>
          <p:spPr bwMode="auto">
            <a:xfrm>
              <a:off x="1473" y="3151"/>
              <a:ext cx="787" cy="17"/>
            </a:xfrm>
            <a:custGeom>
              <a:avLst/>
              <a:gdLst>
                <a:gd name="T0" fmla="*/ 12 w 787"/>
                <a:gd name="T1" fmla="*/ 6 h 17"/>
                <a:gd name="T2" fmla="*/ 6 w 787"/>
                <a:gd name="T3" fmla="*/ 16 h 17"/>
                <a:gd name="T4" fmla="*/ 786 w 787"/>
                <a:gd name="T5" fmla="*/ 16 h 17"/>
                <a:gd name="T6" fmla="*/ 786 w 787"/>
                <a:gd name="T7" fmla="*/ 0 h 17"/>
                <a:gd name="T8" fmla="*/ 6 w 787"/>
                <a:gd name="T9" fmla="*/ 0 h 17"/>
                <a:gd name="T10" fmla="*/ 0 w 787"/>
                <a:gd name="T11" fmla="*/ 6 h 17"/>
                <a:gd name="T12" fmla="*/ 12 w 787"/>
                <a:gd name="T13" fmla="*/ 6 h 17"/>
                <a:gd name="T14" fmla="*/ 0 60000 65536"/>
                <a:gd name="T15" fmla="*/ 0 60000 65536"/>
                <a:gd name="T16" fmla="*/ 0 60000 65536"/>
                <a:gd name="T17" fmla="*/ 0 60000 65536"/>
                <a:gd name="T18" fmla="*/ 0 60000 65536"/>
                <a:gd name="T19" fmla="*/ 0 60000 65536"/>
                <a:gd name="T20" fmla="*/ 0 60000 65536"/>
                <a:gd name="T21" fmla="*/ 0 w 787"/>
                <a:gd name="T22" fmla="*/ 0 h 17"/>
                <a:gd name="T23" fmla="*/ 787 w 78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7" h="17">
                  <a:moveTo>
                    <a:pt x="12" y="6"/>
                  </a:moveTo>
                  <a:lnTo>
                    <a:pt x="6" y="16"/>
                  </a:lnTo>
                  <a:lnTo>
                    <a:pt x="786" y="16"/>
                  </a:lnTo>
                  <a:lnTo>
                    <a:pt x="786" y="0"/>
                  </a:lnTo>
                  <a:lnTo>
                    <a:pt x="6" y="0"/>
                  </a:lnTo>
                  <a:lnTo>
                    <a:pt x="0" y="6"/>
                  </a:lnTo>
                  <a:lnTo>
                    <a:pt x="12" y="6"/>
                  </a:lnTo>
                </a:path>
              </a:pathLst>
            </a:custGeom>
            <a:solidFill>
              <a:srgbClr val="FF0000"/>
            </a:solidFill>
            <a:ln w="9525" cap="rnd">
              <a:solidFill>
                <a:srgbClr val="00B050"/>
              </a:solidFill>
              <a:round/>
              <a:headEnd/>
              <a:tailEnd/>
            </a:ln>
          </p:spPr>
          <p:txBody>
            <a:bodyPr/>
            <a:lstStyle/>
            <a:p>
              <a:endParaRPr lang="en-US"/>
            </a:p>
          </p:txBody>
        </p:sp>
        <p:sp>
          <p:nvSpPr>
            <p:cNvPr id="9226" name="Freeform 223"/>
            <p:cNvSpPr>
              <a:spLocks/>
            </p:cNvSpPr>
            <p:nvPr/>
          </p:nvSpPr>
          <p:spPr bwMode="auto">
            <a:xfrm>
              <a:off x="1473" y="3156"/>
              <a:ext cx="17" cy="379"/>
            </a:xfrm>
            <a:custGeom>
              <a:avLst/>
              <a:gdLst>
                <a:gd name="T0" fmla="*/ 8 w 17"/>
                <a:gd name="T1" fmla="*/ 365 h 379"/>
                <a:gd name="T2" fmla="*/ 16 w 17"/>
                <a:gd name="T3" fmla="*/ 370 h 379"/>
                <a:gd name="T4" fmla="*/ 16 w 17"/>
                <a:gd name="T5" fmla="*/ 0 h 379"/>
                <a:gd name="T6" fmla="*/ 0 w 17"/>
                <a:gd name="T7" fmla="*/ 0 h 379"/>
                <a:gd name="T8" fmla="*/ 0 w 17"/>
                <a:gd name="T9" fmla="*/ 370 h 379"/>
                <a:gd name="T10" fmla="*/ 8 w 17"/>
                <a:gd name="T11" fmla="*/ 378 h 379"/>
                <a:gd name="T12" fmla="*/ 8 w 17"/>
                <a:gd name="T13" fmla="*/ 365 h 379"/>
                <a:gd name="T14" fmla="*/ 0 60000 65536"/>
                <a:gd name="T15" fmla="*/ 0 60000 65536"/>
                <a:gd name="T16" fmla="*/ 0 60000 65536"/>
                <a:gd name="T17" fmla="*/ 0 60000 65536"/>
                <a:gd name="T18" fmla="*/ 0 60000 65536"/>
                <a:gd name="T19" fmla="*/ 0 60000 65536"/>
                <a:gd name="T20" fmla="*/ 0 60000 65536"/>
                <a:gd name="T21" fmla="*/ 0 w 17"/>
                <a:gd name="T22" fmla="*/ 0 h 379"/>
                <a:gd name="T23" fmla="*/ 17 w 17"/>
                <a:gd name="T24" fmla="*/ 379 h 3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9">
                  <a:moveTo>
                    <a:pt x="8" y="365"/>
                  </a:moveTo>
                  <a:lnTo>
                    <a:pt x="16" y="370"/>
                  </a:lnTo>
                  <a:lnTo>
                    <a:pt x="16" y="0"/>
                  </a:lnTo>
                  <a:lnTo>
                    <a:pt x="0" y="0"/>
                  </a:lnTo>
                  <a:lnTo>
                    <a:pt x="0" y="370"/>
                  </a:lnTo>
                  <a:lnTo>
                    <a:pt x="8" y="378"/>
                  </a:lnTo>
                  <a:lnTo>
                    <a:pt x="8" y="365"/>
                  </a:lnTo>
                </a:path>
              </a:pathLst>
            </a:custGeom>
            <a:solidFill>
              <a:srgbClr val="FF0000"/>
            </a:solidFill>
            <a:ln w="9525" cap="rnd">
              <a:solidFill>
                <a:srgbClr val="00B050"/>
              </a:solidFill>
              <a:round/>
              <a:headEnd/>
              <a:tailEnd/>
            </a:ln>
          </p:spPr>
          <p:txBody>
            <a:bodyPr/>
            <a:lstStyle/>
            <a:p>
              <a:endParaRPr lang="en-US"/>
            </a:p>
          </p:txBody>
        </p:sp>
        <p:sp>
          <p:nvSpPr>
            <p:cNvPr id="9227" name="Freeform 224"/>
            <p:cNvSpPr>
              <a:spLocks/>
            </p:cNvSpPr>
            <p:nvPr/>
          </p:nvSpPr>
          <p:spPr bwMode="auto">
            <a:xfrm>
              <a:off x="1479" y="3521"/>
              <a:ext cx="781" cy="17"/>
            </a:xfrm>
            <a:custGeom>
              <a:avLst/>
              <a:gdLst>
                <a:gd name="T0" fmla="*/ 780 w 781"/>
                <a:gd name="T1" fmla="*/ 6 h 17"/>
                <a:gd name="T2" fmla="*/ 780 w 781"/>
                <a:gd name="T3" fmla="*/ 0 h 17"/>
                <a:gd name="T4" fmla="*/ 0 w 781"/>
                <a:gd name="T5" fmla="*/ 0 h 17"/>
                <a:gd name="T6" fmla="*/ 0 w 781"/>
                <a:gd name="T7" fmla="*/ 16 h 17"/>
                <a:gd name="T8" fmla="*/ 780 w 781"/>
                <a:gd name="T9" fmla="*/ 16 h 17"/>
                <a:gd name="T10" fmla="*/ 780 w 781"/>
                <a:gd name="T11" fmla="*/ 6 h 17"/>
                <a:gd name="T12" fmla="*/ 0 60000 65536"/>
                <a:gd name="T13" fmla="*/ 0 60000 65536"/>
                <a:gd name="T14" fmla="*/ 0 60000 65536"/>
                <a:gd name="T15" fmla="*/ 0 60000 65536"/>
                <a:gd name="T16" fmla="*/ 0 60000 65536"/>
                <a:gd name="T17" fmla="*/ 0 60000 65536"/>
                <a:gd name="T18" fmla="*/ 0 w 781"/>
                <a:gd name="T19" fmla="*/ 0 h 17"/>
                <a:gd name="T20" fmla="*/ 781 w 781"/>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1" h="17">
                  <a:moveTo>
                    <a:pt x="780" y="6"/>
                  </a:moveTo>
                  <a:lnTo>
                    <a:pt x="780" y="0"/>
                  </a:lnTo>
                  <a:lnTo>
                    <a:pt x="0" y="0"/>
                  </a:lnTo>
                  <a:lnTo>
                    <a:pt x="0" y="16"/>
                  </a:lnTo>
                  <a:lnTo>
                    <a:pt x="780" y="16"/>
                  </a:lnTo>
                  <a:lnTo>
                    <a:pt x="780" y="6"/>
                  </a:lnTo>
                </a:path>
              </a:pathLst>
            </a:custGeom>
            <a:solidFill>
              <a:srgbClr val="FF0000"/>
            </a:solidFill>
            <a:ln w="9525" cap="rnd">
              <a:solidFill>
                <a:srgbClr val="00B050"/>
              </a:solidFill>
              <a:round/>
              <a:headEnd/>
              <a:tailEnd/>
            </a:ln>
          </p:spPr>
          <p:txBody>
            <a:bodyPr/>
            <a:lstStyle/>
            <a:p>
              <a:endParaRPr lang="en-US"/>
            </a:p>
          </p:txBody>
        </p:sp>
        <p:sp>
          <p:nvSpPr>
            <p:cNvPr id="9228" name="Line 225"/>
            <p:cNvSpPr>
              <a:spLocks noChangeShapeType="1"/>
            </p:cNvSpPr>
            <p:nvPr/>
          </p:nvSpPr>
          <p:spPr bwMode="auto">
            <a:xfrm>
              <a:off x="2259" y="3526"/>
              <a:ext cx="16" cy="0"/>
            </a:xfrm>
            <a:prstGeom prst="line">
              <a:avLst/>
            </a:prstGeom>
            <a:noFill/>
            <a:ln w="9525">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229" name="Freeform 226"/>
            <p:cNvSpPr>
              <a:spLocks/>
            </p:cNvSpPr>
            <p:nvPr/>
          </p:nvSpPr>
          <p:spPr bwMode="auto">
            <a:xfrm>
              <a:off x="2257" y="2752"/>
              <a:ext cx="574" cy="413"/>
            </a:xfrm>
            <a:custGeom>
              <a:avLst/>
              <a:gdLst>
                <a:gd name="T0" fmla="*/ 4 w 574"/>
                <a:gd name="T1" fmla="*/ 412 h 413"/>
                <a:gd name="T2" fmla="*/ 8 w 574"/>
                <a:gd name="T3" fmla="*/ 410 h 413"/>
                <a:gd name="T4" fmla="*/ 573 w 574"/>
                <a:gd name="T5" fmla="*/ 12 h 413"/>
                <a:gd name="T6" fmla="*/ 565 w 574"/>
                <a:gd name="T7" fmla="*/ 0 h 413"/>
                <a:gd name="T8" fmla="*/ 0 w 574"/>
                <a:gd name="T9" fmla="*/ 401 h 413"/>
                <a:gd name="T10" fmla="*/ 4 w 574"/>
                <a:gd name="T11" fmla="*/ 399 h 413"/>
                <a:gd name="T12" fmla="*/ 4 w 574"/>
                <a:gd name="T13" fmla="*/ 412 h 413"/>
                <a:gd name="T14" fmla="*/ 0 60000 65536"/>
                <a:gd name="T15" fmla="*/ 0 60000 65536"/>
                <a:gd name="T16" fmla="*/ 0 60000 65536"/>
                <a:gd name="T17" fmla="*/ 0 60000 65536"/>
                <a:gd name="T18" fmla="*/ 0 60000 65536"/>
                <a:gd name="T19" fmla="*/ 0 60000 65536"/>
                <a:gd name="T20" fmla="*/ 0 60000 65536"/>
                <a:gd name="T21" fmla="*/ 0 w 574"/>
                <a:gd name="T22" fmla="*/ 0 h 413"/>
                <a:gd name="T23" fmla="*/ 574 w 574"/>
                <a:gd name="T24" fmla="*/ 413 h 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4" h="413">
                  <a:moveTo>
                    <a:pt x="4" y="412"/>
                  </a:moveTo>
                  <a:lnTo>
                    <a:pt x="8" y="410"/>
                  </a:lnTo>
                  <a:lnTo>
                    <a:pt x="573" y="12"/>
                  </a:lnTo>
                  <a:lnTo>
                    <a:pt x="565" y="0"/>
                  </a:lnTo>
                  <a:lnTo>
                    <a:pt x="0" y="401"/>
                  </a:lnTo>
                  <a:lnTo>
                    <a:pt x="4" y="399"/>
                  </a:lnTo>
                  <a:lnTo>
                    <a:pt x="4" y="412"/>
                  </a:lnTo>
                </a:path>
              </a:pathLst>
            </a:custGeom>
            <a:solidFill>
              <a:srgbClr val="FF0000"/>
            </a:solidFill>
            <a:ln w="9525" cap="rnd">
              <a:solidFill>
                <a:srgbClr val="00B050"/>
              </a:solidFill>
              <a:round/>
              <a:headEnd/>
              <a:tailEnd/>
            </a:ln>
          </p:spPr>
          <p:txBody>
            <a:bodyPr/>
            <a:lstStyle/>
            <a:p>
              <a:endParaRPr lang="en-US"/>
            </a:p>
          </p:txBody>
        </p:sp>
        <p:sp>
          <p:nvSpPr>
            <p:cNvPr id="9230" name="Freeform 227"/>
            <p:cNvSpPr>
              <a:spLocks/>
            </p:cNvSpPr>
            <p:nvPr/>
          </p:nvSpPr>
          <p:spPr bwMode="auto">
            <a:xfrm>
              <a:off x="1473" y="3151"/>
              <a:ext cx="789" cy="17"/>
            </a:xfrm>
            <a:custGeom>
              <a:avLst/>
              <a:gdLst>
                <a:gd name="T0" fmla="*/ 0 w 789"/>
                <a:gd name="T1" fmla="*/ 2 h 17"/>
                <a:gd name="T2" fmla="*/ 4 w 789"/>
                <a:gd name="T3" fmla="*/ 16 h 17"/>
                <a:gd name="T4" fmla="*/ 788 w 789"/>
                <a:gd name="T5" fmla="*/ 16 h 17"/>
                <a:gd name="T6" fmla="*/ 788 w 789"/>
                <a:gd name="T7" fmla="*/ 0 h 17"/>
                <a:gd name="T8" fmla="*/ 4 w 789"/>
                <a:gd name="T9" fmla="*/ 0 h 17"/>
                <a:gd name="T10" fmla="*/ 8 w 789"/>
                <a:gd name="T11" fmla="*/ 13 h 17"/>
                <a:gd name="T12" fmla="*/ 0 w 789"/>
                <a:gd name="T13" fmla="*/ 2 h 17"/>
                <a:gd name="T14" fmla="*/ 0 60000 65536"/>
                <a:gd name="T15" fmla="*/ 0 60000 65536"/>
                <a:gd name="T16" fmla="*/ 0 60000 65536"/>
                <a:gd name="T17" fmla="*/ 0 60000 65536"/>
                <a:gd name="T18" fmla="*/ 0 60000 65536"/>
                <a:gd name="T19" fmla="*/ 0 60000 65536"/>
                <a:gd name="T20" fmla="*/ 0 60000 65536"/>
                <a:gd name="T21" fmla="*/ 0 w 789"/>
                <a:gd name="T22" fmla="*/ 0 h 17"/>
                <a:gd name="T23" fmla="*/ 789 w 789"/>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9" h="17">
                  <a:moveTo>
                    <a:pt x="0" y="2"/>
                  </a:moveTo>
                  <a:lnTo>
                    <a:pt x="4" y="16"/>
                  </a:lnTo>
                  <a:lnTo>
                    <a:pt x="788" y="16"/>
                  </a:lnTo>
                  <a:lnTo>
                    <a:pt x="788" y="0"/>
                  </a:lnTo>
                  <a:lnTo>
                    <a:pt x="4" y="0"/>
                  </a:lnTo>
                  <a:lnTo>
                    <a:pt x="8" y="13"/>
                  </a:lnTo>
                  <a:lnTo>
                    <a:pt x="0" y="2"/>
                  </a:lnTo>
                </a:path>
              </a:pathLst>
            </a:custGeom>
            <a:solidFill>
              <a:srgbClr val="FF0000"/>
            </a:solidFill>
            <a:ln w="9525" cap="rnd">
              <a:solidFill>
                <a:srgbClr val="00B050"/>
              </a:solidFill>
              <a:round/>
              <a:headEnd/>
              <a:tailEnd/>
            </a:ln>
          </p:spPr>
          <p:txBody>
            <a:bodyPr/>
            <a:lstStyle/>
            <a:p>
              <a:endParaRPr lang="en-US"/>
            </a:p>
          </p:txBody>
        </p:sp>
        <p:sp>
          <p:nvSpPr>
            <p:cNvPr id="9231" name="Freeform 228"/>
            <p:cNvSpPr>
              <a:spLocks/>
            </p:cNvSpPr>
            <p:nvPr/>
          </p:nvSpPr>
          <p:spPr bwMode="auto">
            <a:xfrm>
              <a:off x="1473" y="2752"/>
              <a:ext cx="574" cy="411"/>
            </a:xfrm>
            <a:custGeom>
              <a:avLst/>
              <a:gdLst>
                <a:gd name="T0" fmla="*/ 569 w 574"/>
                <a:gd name="T1" fmla="*/ 0 h 411"/>
                <a:gd name="T2" fmla="*/ 566 w 574"/>
                <a:gd name="T3" fmla="*/ 0 h 411"/>
                <a:gd name="T4" fmla="*/ 0 w 574"/>
                <a:gd name="T5" fmla="*/ 401 h 411"/>
                <a:gd name="T6" fmla="*/ 8 w 574"/>
                <a:gd name="T7" fmla="*/ 410 h 411"/>
                <a:gd name="T8" fmla="*/ 573 w 574"/>
                <a:gd name="T9" fmla="*/ 12 h 411"/>
                <a:gd name="T10" fmla="*/ 569 w 574"/>
                <a:gd name="T11" fmla="*/ 12 h 411"/>
                <a:gd name="T12" fmla="*/ 569 w 574"/>
                <a:gd name="T13" fmla="*/ 0 h 411"/>
                <a:gd name="T14" fmla="*/ 0 60000 65536"/>
                <a:gd name="T15" fmla="*/ 0 60000 65536"/>
                <a:gd name="T16" fmla="*/ 0 60000 65536"/>
                <a:gd name="T17" fmla="*/ 0 60000 65536"/>
                <a:gd name="T18" fmla="*/ 0 60000 65536"/>
                <a:gd name="T19" fmla="*/ 0 60000 65536"/>
                <a:gd name="T20" fmla="*/ 0 60000 65536"/>
                <a:gd name="T21" fmla="*/ 0 w 574"/>
                <a:gd name="T22" fmla="*/ 0 h 411"/>
                <a:gd name="T23" fmla="*/ 574 w 574"/>
                <a:gd name="T24" fmla="*/ 411 h 4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4" h="411">
                  <a:moveTo>
                    <a:pt x="569" y="0"/>
                  </a:moveTo>
                  <a:lnTo>
                    <a:pt x="566" y="0"/>
                  </a:lnTo>
                  <a:lnTo>
                    <a:pt x="0" y="401"/>
                  </a:lnTo>
                  <a:lnTo>
                    <a:pt x="8" y="410"/>
                  </a:lnTo>
                  <a:lnTo>
                    <a:pt x="573" y="12"/>
                  </a:lnTo>
                  <a:lnTo>
                    <a:pt x="569" y="12"/>
                  </a:lnTo>
                  <a:lnTo>
                    <a:pt x="569" y="0"/>
                  </a:lnTo>
                </a:path>
              </a:pathLst>
            </a:custGeom>
            <a:solidFill>
              <a:srgbClr val="FF0000"/>
            </a:solidFill>
            <a:ln w="9525" cap="rnd">
              <a:solidFill>
                <a:srgbClr val="00B050"/>
              </a:solidFill>
              <a:round/>
              <a:headEnd/>
              <a:tailEnd/>
            </a:ln>
          </p:spPr>
          <p:txBody>
            <a:bodyPr/>
            <a:lstStyle/>
            <a:p>
              <a:endParaRPr lang="en-US"/>
            </a:p>
          </p:txBody>
        </p:sp>
        <p:sp>
          <p:nvSpPr>
            <p:cNvPr id="9232" name="Freeform 229"/>
            <p:cNvSpPr>
              <a:spLocks/>
            </p:cNvSpPr>
            <p:nvPr/>
          </p:nvSpPr>
          <p:spPr bwMode="auto">
            <a:xfrm>
              <a:off x="2042" y="2752"/>
              <a:ext cx="785" cy="17"/>
            </a:xfrm>
            <a:custGeom>
              <a:avLst/>
              <a:gdLst>
                <a:gd name="T0" fmla="*/ 784 w 785"/>
                <a:gd name="T1" fmla="*/ 8 h 17"/>
                <a:gd name="T2" fmla="*/ 784 w 785"/>
                <a:gd name="T3" fmla="*/ 0 h 17"/>
                <a:gd name="T4" fmla="*/ 0 w 785"/>
                <a:gd name="T5" fmla="*/ 0 h 17"/>
                <a:gd name="T6" fmla="*/ 0 w 785"/>
                <a:gd name="T7" fmla="*/ 16 h 17"/>
                <a:gd name="T8" fmla="*/ 784 w 785"/>
                <a:gd name="T9" fmla="*/ 16 h 17"/>
                <a:gd name="T10" fmla="*/ 784 w 785"/>
                <a:gd name="T11" fmla="*/ 8 h 17"/>
                <a:gd name="T12" fmla="*/ 0 60000 65536"/>
                <a:gd name="T13" fmla="*/ 0 60000 65536"/>
                <a:gd name="T14" fmla="*/ 0 60000 65536"/>
                <a:gd name="T15" fmla="*/ 0 60000 65536"/>
                <a:gd name="T16" fmla="*/ 0 60000 65536"/>
                <a:gd name="T17" fmla="*/ 0 60000 65536"/>
                <a:gd name="T18" fmla="*/ 0 w 785"/>
                <a:gd name="T19" fmla="*/ 0 h 17"/>
                <a:gd name="T20" fmla="*/ 785 w 78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785" h="17">
                  <a:moveTo>
                    <a:pt x="784" y="8"/>
                  </a:moveTo>
                  <a:lnTo>
                    <a:pt x="784" y="0"/>
                  </a:lnTo>
                  <a:lnTo>
                    <a:pt x="0" y="0"/>
                  </a:lnTo>
                  <a:lnTo>
                    <a:pt x="0" y="16"/>
                  </a:lnTo>
                  <a:lnTo>
                    <a:pt x="784" y="16"/>
                  </a:lnTo>
                  <a:lnTo>
                    <a:pt x="784" y="8"/>
                  </a:lnTo>
                </a:path>
              </a:pathLst>
            </a:custGeom>
            <a:solidFill>
              <a:srgbClr val="FF0000"/>
            </a:solidFill>
            <a:ln w="9525" cap="rnd">
              <a:solidFill>
                <a:srgbClr val="00B050"/>
              </a:solidFill>
              <a:round/>
              <a:headEnd/>
              <a:tailEnd/>
            </a:ln>
          </p:spPr>
          <p:txBody>
            <a:bodyPr/>
            <a:lstStyle/>
            <a:p>
              <a:endParaRPr lang="en-US"/>
            </a:p>
          </p:txBody>
        </p:sp>
        <p:sp>
          <p:nvSpPr>
            <p:cNvPr id="9233" name="Line 230"/>
            <p:cNvSpPr>
              <a:spLocks noChangeShapeType="1"/>
            </p:cNvSpPr>
            <p:nvPr/>
          </p:nvSpPr>
          <p:spPr bwMode="auto">
            <a:xfrm>
              <a:off x="2826" y="2758"/>
              <a:ext cx="16" cy="0"/>
            </a:xfrm>
            <a:prstGeom prst="line">
              <a:avLst/>
            </a:prstGeom>
            <a:noFill/>
            <a:ln w="9525">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234" name="Freeform 231"/>
            <p:cNvSpPr>
              <a:spLocks/>
            </p:cNvSpPr>
            <p:nvPr/>
          </p:nvSpPr>
          <p:spPr bwMode="auto">
            <a:xfrm>
              <a:off x="2818" y="2760"/>
              <a:ext cx="17" cy="374"/>
            </a:xfrm>
            <a:custGeom>
              <a:avLst/>
              <a:gdLst>
                <a:gd name="T0" fmla="*/ 11 w 17"/>
                <a:gd name="T1" fmla="*/ 373 h 374"/>
                <a:gd name="T2" fmla="*/ 16 w 17"/>
                <a:gd name="T3" fmla="*/ 368 h 374"/>
                <a:gd name="T4" fmla="*/ 16 w 17"/>
                <a:gd name="T5" fmla="*/ 0 h 374"/>
                <a:gd name="T6" fmla="*/ 0 w 17"/>
                <a:gd name="T7" fmla="*/ 0 h 374"/>
                <a:gd name="T8" fmla="*/ 0 w 17"/>
                <a:gd name="T9" fmla="*/ 368 h 374"/>
                <a:gd name="T10" fmla="*/ 2 w 17"/>
                <a:gd name="T11" fmla="*/ 364 h 374"/>
                <a:gd name="T12" fmla="*/ 11 w 17"/>
                <a:gd name="T13" fmla="*/ 373 h 374"/>
                <a:gd name="T14" fmla="*/ 0 60000 65536"/>
                <a:gd name="T15" fmla="*/ 0 60000 65536"/>
                <a:gd name="T16" fmla="*/ 0 60000 65536"/>
                <a:gd name="T17" fmla="*/ 0 60000 65536"/>
                <a:gd name="T18" fmla="*/ 0 60000 65536"/>
                <a:gd name="T19" fmla="*/ 0 60000 65536"/>
                <a:gd name="T20" fmla="*/ 0 60000 65536"/>
                <a:gd name="T21" fmla="*/ 0 w 17"/>
                <a:gd name="T22" fmla="*/ 0 h 374"/>
                <a:gd name="T23" fmla="*/ 17 w 17"/>
                <a:gd name="T24" fmla="*/ 374 h 3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74">
                  <a:moveTo>
                    <a:pt x="11" y="373"/>
                  </a:moveTo>
                  <a:lnTo>
                    <a:pt x="16" y="368"/>
                  </a:lnTo>
                  <a:lnTo>
                    <a:pt x="16" y="0"/>
                  </a:lnTo>
                  <a:lnTo>
                    <a:pt x="0" y="0"/>
                  </a:lnTo>
                  <a:lnTo>
                    <a:pt x="0" y="368"/>
                  </a:lnTo>
                  <a:lnTo>
                    <a:pt x="2" y="364"/>
                  </a:lnTo>
                  <a:lnTo>
                    <a:pt x="11" y="373"/>
                  </a:lnTo>
                </a:path>
              </a:pathLst>
            </a:custGeom>
            <a:solidFill>
              <a:srgbClr val="FF0000"/>
            </a:solidFill>
            <a:ln w="9525" cap="rnd">
              <a:solidFill>
                <a:srgbClr val="00B050"/>
              </a:solidFill>
              <a:round/>
              <a:headEnd/>
              <a:tailEnd/>
            </a:ln>
          </p:spPr>
          <p:txBody>
            <a:bodyPr/>
            <a:lstStyle/>
            <a:p>
              <a:endParaRPr lang="en-US"/>
            </a:p>
          </p:txBody>
        </p:sp>
        <p:sp>
          <p:nvSpPr>
            <p:cNvPr id="9235" name="Freeform 232"/>
            <p:cNvSpPr>
              <a:spLocks/>
            </p:cNvSpPr>
            <p:nvPr/>
          </p:nvSpPr>
          <p:spPr bwMode="auto">
            <a:xfrm>
              <a:off x="2257" y="3124"/>
              <a:ext cx="572" cy="409"/>
            </a:xfrm>
            <a:custGeom>
              <a:avLst/>
              <a:gdLst>
                <a:gd name="T0" fmla="*/ 4 w 572"/>
                <a:gd name="T1" fmla="*/ 404 h 409"/>
                <a:gd name="T2" fmla="*/ 6 w 572"/>
                <a:gd name="T3" fmla="*/ 408 h 409"/>
                <a:gd name="T4" fmla="*/ 571 w 572"/>
                <a:gd name="T5" fmla="*/ 9 h 409"/>
                <a:gd name="T6" fmla="*/ 563 w 572"/>
                <a:gd name="T7" fmla="*/ 0 h 409"/>
                <a:gd name="T8" fmla="*/ 0 w 572"/>
                <a:gd name="T9" fmla="*/ 399 h 409"/>
                <a:gd name="T10" fmla="*/ 4 w 572"/>
                <a:gd name="T11" fmla="*/ 404 h 409"/>
                <a:gd name="T12" fmla="*/ 0 60000 65536"/>
                <a:gd name="T13" fmla="*/ 0 60000 65536"/>
                <a:gd name="T14" fmla="*/ 0 60000 65536"/>
                <a:gd name="T15" fmla="*/ 0 60000 65536"/>
                <a:gd name="T16" fmla="*/ 0 60000 65536"/>
                <a:gd name="T17" fmla="*/ 0 60000 65536"/>
                <a:gd name="T18" fmla="*/ 0 w 572"/>
                <a:gd name="T19" fmla="*/ 0 h 409"/>
                <a:gd name="T20" fmla="*/ 572 w 572"/>
                <a:gd name="T21" fmla="*/ 409 h 409"/>
              </a:gdLst>
              <a:ahLst/>
              <a:cxnLst>
                <a:cxn ang="T12">
                  <a:pos x="T0" y="T1"/>
                </a:cxn>
                <a:cxn ang="T13">
                  <a:pos x="T2" y="T3"/>
                </a:cxn>
                <a:cxn ang="T14">
                  <a:pos x="T4" y="T5"/>
                </a:cxn>
                <a:cxn ang="T15">
                  <a:pos x="T6" y="T7"/>
                </a:cxn>
                <a:cxn ang="T16">
                  <a:pos x="T8" y="T9"/>
                </a:cxn>
                <a:cxn ang="T17">
                  <a:pos x="T10" y="T11"/>
                </a:cxn>
              </a:cxnLst>
              <a:rect l="T18" t="T19" r="T20" b="T21"/>
              <a:pathLst>
                <a:path w="572" h="409">
                  <a:moveTo>
                    <a:pt x="4" y="404"/>
                  </a:moveTo>
                  <a:lnTo>
                    <a:pt x="6" y="408"/>
                  </a:lnTo>
                  <a:lnTo>
                    <a:pt x="571" y="9"/>
                  </a:lnTo>
                  <a:lnTo>
                    <a:pt x="563" y="0"/>
                  </a:lnTo>
                  <a:lnTo>
                    <a:pt x="0" y="399"/>
                  </a:lnTo>
                  <a:lnTo>
                    <a:pt x="4" y="404"/>
                  </a:lnTo>
                </a:path>
              </a:pathLst>
            </a:custGeom>
            <a:solidFill>
              <a:srgbClr val="FF0000"/>
            </a:solidFill>
            <a:ln w="9525" cap="rnd">
              <a:solidFill>
                <a:srgbClr val="00B050"/>
              </a:solidFill>
              <a:round/>
              <a:headEnd/>
              <a:tailEnd/>
            </a:ln>
          </p:spPr>
          <p:txBody>
            <a:bodyPr/>
            <a:lstStyle/>
            <a:p>
              <a:endParaRPr lang="en-US"/>
            </a:p>
          </p:txBody>
        </p:sp>
        <p:sp>
          <p:nvSpPr>
            <p:cNvPr id="9236" name="Freeform 233"/>
            <p:cNvSpPr>
              <a:spLocks/>
            </p:cNvSpPr>
            <p:nvPr/>
          </p:nvSpPr>
          <p:spPr bwMode="auto">
            <a:xfrm>
              <a:off x="1477" y="3517"/>
              <a:ext cx="17" cy="17"/>
            </a:xfrm>
            <a:custGeom>
              <a:avLst/>
              <a:gdLst>
                <a:gd name="T0" fmla="*/ 13 w 17"/>
                <a:gd name="T1" fmla="*/ 0 h 17"/>
                <a:gd name="T2" fmla="*/ 16 w 17"/>
                <a:gd name="T3" fmla="*/ 7 h 17"/>
                <a:gd name="T4" fmla="*/ 4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7"/>
                  </a:lnTo>
                  <a:lnTo>
                    <a:pt x="4" y="16"/>
                  </a:lnTo>
                  <a:lnTo>
                    <a:pt x="0" y="8"/>
                  </a:lnTo>
                  <a:lnTo>
                    <a:pt x="13" y="0"/>
                  </a:lnTo>
                </a:path>
              </a:pathLst>
            </a:custGeom>
            <a:solidFill>
              <a:srgbClr val="FF0000"/>
            </a:solidFill>
            <a:ln w="9525" cap="rnd">
              <a:solidFill>
                <a:srgbClr val="00B050"/>
              </a:solidFill>
              <a:round/>
              <a:headEnd/>
              <a:tailEnd/>
            </a:ln>
          </p:spPr>
          <p:txBody>
            <a:bodyPr/>
            <a:lstStyle/>
            <a:p>
              <a:endParaRPr lang="en-US"/>
            </a:p>
          </p:txBody>
        </p:sp>
        <p:sp>
          <p:nvSpPr>
            <p:cNvPr id="9237" name="Freeform 234"/>
            <p:cNvSpPr>
              <a:spLocks/>
            </p:cNvSpPr>
            <p:nvPr/>
          </p:nvSpPr>
          <p:spPr bwMode="auto">
            <a:xfrm>
              <a:off x="1498" y="3503"/>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38" name="Freeform 235"/>
            <p:cNvSpPr>
              <a:spLocks/>
            </p:cNvSpPr>
            <p:nvPr/>
          </p:nvSpPr>
          <p:spPr bwMode="auto">
            <a:xfrm>
              <a:off x="1517" y="3490"/>
              <a:ext cx="17" cy="17"/>
            </a:xfrm>
            <a:custGeom>
              <a:avLst/>
              <a:gdLst>
                <a:gd name="T0" fmla="*/ 11 w 17"/>
                <a:gd name="T1" fmla="*/ 0 h 17"/>
                <a:gd name="T2" fmla="*/ 16 w 17"/>
                <a:gd name="T3" fmla="*/ 8 h 17"/>
                <a:gd name="T4" fmla="*/ 4 w 17"/>
                <a:gd name="T5" fmla="*/ 16 h 17"/>
                <a:gd name="T6" fmla="*/ 0 w 17"/>
                <a:gd name="T7" fmla="*/ 11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1"/>
                  </a:lnTo>
                  <a:lnTo>
                    <a:pt x="11" y="0"/>
                  </a:lnTo>
                </a:path>
              </a:pathLst>
            </a:custGeom>
            <a:solidFill>
              <a:srgbClr val="FF0000"/>
            </a:solidFill>
            <a:ln w="9525" cap="rnd">
              <a:solidFill>
                <a:srgbClr val="00B050"/>
              </a:solidFill>
              <a:round/>
              <a:headEnd/>
              <a:tailEnd/>
            </a:ln>
          </p:spPr>
          <p:txBody>
            <a:bodyPr/>
            <a:lstStyle/>
            <a:p>
              <a:endParaRPr lang="en-US"/>
            </a:p>
          </p:txBody>
        </p:sp>
        <p:sp>
          <p:nvSpPr>
            <p:cNvPr id="9239" name="Freeform 236"/>
            <p:cNvSpPr>
              <a:spLocks/>
            </p:cNvSpPr>
            <p:nvPr/>
          </p:nvSpPr>
          <p:spPr bwMode="auto">
            <a:xfrm>
              <a:off x="1537" y="3477"/>
              <a:ext cx="17" cy="17"/>
            </a:xfrm>
            <a:custGeom>
              <a:avLst/>
              <a:gdLst>
                <a:gd name="T0" fmla="*/ 11 w 17"/>
                <a:gd name="T1" fmla="*/ 0 h 17"/>
                <a:gd name="T2" fmla="*/ 16 w 17"/>
                <a:gd name="T3" fmla="*/ 4 h 17"/>
                <a:gd name="T4" fmla="*/ 3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3" y="16"/>
                  </a:lnTo>
                  <a:lnTo>
                    <a:pt x="0" y="7"/>
                  </a:lnTo>
                  <a:lnTo>
                    <a:pt x="11" y="0"/>
                  </a:lnTo>
                </a:path>
              </a:pathLst>
            </a:custGeom>
            <a:solidFill>
              <a:srgbClr val="FF0000"/>
            </a:solidFill>
            <a:ln w="9525" cap="rnd">
              <a:solidFill>
                <a:srgbClr val="00B050"/>
              </a:solidFill>
              <a:round/>
              <a:headEnd/>
              <a:tailEnd/>
            </a:ln>
          </p:spPr>
          <p:txBody>
            <a:bodyPr/>
            <a:lstStyle/>
            <a:p>
              <a:endParaRPr lang="en-US"/>
            </a:p>
          </p:txBody>
        </p:sp>
        <p:sp>
          <p:nvSpPr>
            <p:cNvPr id="9240" name="Freeform 237"/>
            <p:cNvSpPr>
              <a:spLocks/>
            </p:cNvSpPr>
            <p:nvPr/>
          </p:nvSpPr>
          <p:spPr bwMode="auto">
            <a:xfrm>
              <a:off x="1556" y="3463"/>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B050"/>
              </a:solidFill>
              <a:round/>
              <a:headEnd/>
              <a:tailEnd/>
            </a:ln>
          </p:spPr>
          <p:txBody>
            <a:bodyPr/>
            <a:lstStyle/>
            <a:p>
              <a:endParaRPr lang="en-US"/>
            </a:p>
          </p:txBody>
        </p:sp>
        <p:sp>
          <p:nvSpPr>
            <p:cNvPr id="9241" name="Freeform 238"/>
            <p:cNvSpPr>
              <a:spLocks/>
            </p:cNvSpPr>
            <p:nvPr/>
          </p:nvSpPr>
          <p:spPr bwMode="auto">
            <a:xfrm>
              <a:off x="1577" y="3448"/>
              <a:ext cx="17" cy="17"/>
            </a:xfrm>
            <a:custGeom>
              <a:avLst/>
              <a:gdLst>
                <a:gd name="T0" fmla="*/ 13 w 17"/>
                <a:gd name="T1" fmla="*/ 0 h 17"/>
                <a:gd name="T2" fmla="*/ 16 w 17"/>
                <a:gd name="T3" fmla="*/ 7 h 17"/>
                <a:gd name="T4" fmla="*/ 2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7"/>
                  </a:lnTo>
                  <a:lnTo>
                    <a:pt x="2" y="16"/>
                  </a:lnTo>
                  <a:lnTo>
                    <a:pt x="0" y="8"/>
                  </a:lnTo>
                  <a:lnTo>
                    <a:pt x="13" y="0"/>
                  </a:lnTo>
                </a:path>
              </a:pathLst>
            </a:custGeom>
            <a:solidFill>
              <a:srgbClr val="FF0000"/>
            </a:solidFill>
            <a:ln w="9525" cap="rnd">
              <a:solidFill>
                <a:srgbClr val="00B050"/>
              </a:solidFill>
              <a:round/>
              <a:headEnd/>
              <a:tailEnd/>
            </a:ln>
          </p:spPr>
          <p:txBody>
            <a:bodyPr/>
            <a:lstStyle/>
            <a:p>
              <a:endParaRPr lang="en-US"/>
            </a:p>
          </p:txBody>
        </p:sp>
        <p:sp>
          <p:nvSpPr>
            <p:cNvPr id="9242" name="Freeform 239"/>
            <p:cNvSpPr>
              <a:spLocks/>
            </p:cNvSpPr>
            <p:nvPr/>
          </p:nvSpPr>
          <p:spPr bwMode="auto">
            <a:xfrm>
              <a:off x="1596" y="3434"/>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43" name="Freeform 240"/>
            <p:cNvSpPr>
              <a:spLocks/>
            </p:cNvSpPr>
            <p:nvPr/>
          </p:nvSpPr>
          <p:spPr bwMode="auto">
            <a:xfrm>
              <a:off x="1615" y="3421"/>
              <a:ext cx="17" cy="17"/>
            </a:xfrm>
            <a:custGeom>
              <a:avLst/>
              <a:gdLst>
                <a:gd name="T0" fmla="*/ 12 w 17"/>
                <a:gd name="T1" fmla="*/ 0 h 17"/>
                <a:gd name="T2" fmla="*/ 16 w 17"/>
                <a:gd name="T3" fmla="*/ 8 h 17"/>
                <a:gd name="T4" fmla="*/ 4 w 17"/>
                <a:gd name="T5" fmla="*/ 16 h 17"/>
                <a:gd name="T6" fmla="*/ 0 w 17"/>
                <a:gd name="T7" fmla="*/ 11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8"/>
                  </a:lnTo>
                  <a:lnTo>
                    <a:pt x="4" y="16"/>
                  </a:lnTo>
                  <a:lnTo>
                    <a:pt x="0" y="11"/>
                  </a:lnTo>
                  <a:lnTo>
                    <a:pt x="12" y="0"/>
                  </a:lnTo>
                </a:path>
              </a:pathLst>
            </a:custGeom>
            <a:solidFill>
              <a:srgbClr val="FF0000"/>
            </a:solidFill>
            <a:ln w="9525" cap="rnd">
              <a:solidFill>
                <a:srgbClr val="00B050"/>
              </a:solidFill>
              <a:round/>
              <a:headEnd/>
              <a:tailEnd/>
            </a:ln>
          </p:spPr>
          <p:txBody>
            <a:bodyPr/>
            <a:lstStyle/>
            <a:p>
              <a:endParaRPr lang="en-US"/>
            </a:p>
          </p:txBody>
        </p:sp>
        <p:sp>
          <p:nvSpPr>
            <p:cNvPr id="9244" name="Freeform 241"/>
            <p:cNvSpPr>
              <a:spLocks/>
            </p:cNvSpPr>
            <p:nvPr/>
          </p:nvSpPr>
          <p:spPr bwMode="auto">
            <a:xfrm>
              <a:off x="1634" y="3408"/>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w="9525" cap="rnd">
              <a:solidFill>
                <a:srgbClr val="00B050"/>
              </a:solidFill>
              <a:round/>
              <a:headEnd/>
              <a:tailEnd/>
            </a:ln>
          </p:spPr>
          <p:txBody>
            <a:bodyPr/>
            <a:lstStyle/>
            <a:p>
              <a:endParaRPr lang="en-US"/>
            </a:p>
          </p:txBody>
        </p:sp>
        <p:sp>
          <p:nvSpPr>
            <p:cNvPr id="9245" name="Freeform 242"/>
            <p:cNvSpPr>
              <a:spLocks/>
            </p:cNvSpPr>
            <p:nvPr/>
          </p:nvSpPr>
          <p:spPr bwMode="auto">
            <a:xfrm>
              <a:off x="1653" y="3394"/>
              <a:ext cx="17" cy="17"/>
            </a:xfrm>
            <a:custGeom>
              <a:avLst/>
              <a:gdLst>
                <a:gd name="T0" fmla="*/ 13 w 17"/>
                <a:gd name="T1" fmla="*/ 0 h 17"/>
                <a:gd name="T2" fmla="*/ 16 w 17"/>
                <a:gd name="T3" fmla="*/ 5 h 17"/>
                <a:gd name="T4" fmla="*/ 4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5"/>
                  </a:lnTo>
                  <a:lnTo>
                    <a:pt x="4" y="16"/>
                  </a:lnTo>
                  <a:lnTo>
                    <a:pt x="0" y="8"/>
                  </a:lnTo>
                  <a:lnTo>
                    <a:pt x="13" y="0"/>
                  </a:lnTo>
                </a:path>
              </a:pathLst>
            </a:custGeom>
            <a:solidFill>
              <a:srgbClr val="FF0000"/>
            </a:solidFill>
            <a:ln w="9525" cap="rnd">
              <a:solidFill>
                <a:srgbClr val="00B050"/>
              </a:solidFill>
              <a:round/>
              <a:headEnd/>
              <a:tailEnd/>
            </a:ln>
          </p:spPr>
          <p:txBody>
            <a:bodyPr/>
            <a:lstStyle/>
            <a:p>
              <a:endParaRPr lang="en-US"/>
            </a:p>
          </p:txBody>
        </p:sp>
        <p:sp>
          <p:nvSpPr>
            <p:cNvPr id="9246" name="Freeform 243"/>
            <p:cNvSpPr>
              <a:spLocks/>
            </p:cNvSpPr>
            <p:nvPr/>
          </p:nvSpPr>
          <p:spPr bwMode="auto">
            <a:xfrm>
              <a:off x="1674" y="3379"/>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47" name="Freeform 244"/>
            <p:cNvSpPr>
              <a:spLocks/>
            </p:cNvSpPr>
            <p:nvPr/>
          </p:nvSpPr>
          <p:spPr bwMode="auto">
            <a:xfrm>
              <a:off x="1694" y="3365"/>
              <a:ext cx="17" cy="17"/>
            </a:xfrm>
            <a:custGeom>
              <a:avLst/>
              <a:gdLst>
                <a:gd name="T0" fmla="*/ 11 w 17"/>
                <a:gd name="T1" fmla="*/ 0 h 17"/>
                <a:gd name="T2" fmla="*/ 16 w 17"/>
                <a:gd name="T3" fmla="*/ 8 h 17"/>
                <a:gd name="T4" fmla="*/ 3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3"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48" name="Freeform 245"/>
            <p:cNvSpPr>
              <a:spLocks/>
            </p:cNvSpPr>
            <p:nvPr/>
          </p:nvSpPr>
          <p:spPr bwMode="auto">
            <a:xfrm>
              <a:off x="1713" y="3352"/>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B050"/>
              </a:solidFill>
              <a:round/>
              <a:headEnd/>
              <a:tailEnd/>
            </a:ln>
          </p:spPr>
          <p:txBody>
            <a:bodyPr/>
            <a:lstStyle/>
            <a:p>
              <a:endParaRPr lang="en-US"/>
            </a:p>
          </p:txBody>
        </p:sp>
        <p:sp>
          <p:nvSpPr>
            <p:cNvPr id="9249" name="Freeform 246"/>
            <p:cNvSpPr>
              <a:spLocks/>
            </p:cNvSpPr>
            <p:nvPr/>
          </p:nvSpPr>
          <p:spPr bwMode="auto">
            <a:xfrm>
              <a:off x="1732" y="3339"/>
              <a:ext cx="17" cy="17"/>
            </a:xfrm>
            <a:custGeom>
              <a:avLst/>
              <a:gdLst>
                <a:gd name="T0" fmla="*/ 12 w 17"/>
                <a:gd name="T1" fmla="*/ 0 h 17"/>
                <a:gd name="T2" fmla="*/ 16 w 17"/>
                <a:gd name="T3" fmla="*/ 4 h 17"/>
                <a:gd name="T4" fmla="*/ 4 w 17"/>
                <a:gd name="T5" fmla="*/ 16 h 17"/>
                <a:gd name="T6" fmla="*/ 0 w 17"/>
                <a:gd name="T7" fmla="*/ 7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4"/>
                  </a:lnTo>
                  <a:lnTo>
                    <a:pt x="4" y="16"/>
                  </a:lnTo>
                  <a:lnTo>
                    <a:pt x="0" y="7"/>
                  </a:lnTo>
                  <a:lnTo>
                    <a:pt x="12" y="0"/>
                  </a:lnTo>
                </a:path>
              </a:pathLst>
            </a:custGeom>
            <a:solidFill>
              <a:srgbClr val="FF0000"/>
            </a:solidFill>
            <a:ln w="9525" cap="rnd">
              <a:solidFill>
                <a:srgbClr val="00B050"/>
              </a:solidFill>
              <a:round/>
              <a:headEnd/>
              <a:tailEnd/>
            </a:ln>
          </p:spPr>
          <p:txBody>
            <a:bodyPr/>
            <a:lstStyle/>
            <a:p>
              <a:endParaRPr lang="en-US"/>
            </a:p>
          </p:txBody>
        </p:sp>
        <p:sp>
          <p:nvSpPr>
            <p:cNvPr id="9250" name="Freeform 247"/>
            <p:cNvSpPr>
              <a:spLocks/>
            </p:cNvSpPr>
            <p:nvPr/>
          </p:nvSpPr>
          <p:spPr bwMode="auto">
            <a:xfrm>
              <a:off x="1751" y="3323"/>
              <a:ext cx="17" cy="17"/>
            </a:xfrm>
            <a:custGeom>
              <a:avLst/>
              <a:gdLst>
                <a:gd name="T0" fmla="*/ 13 w 17"/>
                <a:gd name="T1" fmla="*/ 0 h 17"/>
                <a:gd name="T2" fmla="*/ 16 w 17"/>
                <a:gd name="T3" fmla="*/ 6 h 17"/>
                <a:gd name="T4" fmla="*/ 4 w 17"/>
                <a:gd name="T5" fmla="*/ 16 h 17"/>
                <a:gd name="T6" fmla="*/ 0 w 17"/>
                <a:gd name="T7" fmla="*/ 9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6"/>
                  </a:lnTo>
                  <a:lnTo>
                    <a:pt x="4" y="16"/>
                  </a:lnTo>
                  <a:lnTo>
                    <a:pt x="0" y="9"/>
                  </a:lnTo>
                  <a:lnTo>
                    <a:pt x="13" y="0"/>
                  </a:lnTo>
                </a:path>
              </a:pathLst>
            </a:custGeom>
            <a:solidFill>
              <a:srgbClr val="FF0000"/>
            </a:solidFill>
            <a:ln w="9525" cap="rnd">
              <a:solidFill>
                <a:srgbClr val="00B050"/>
              </a:solidFill>
              <a:round/>
              <a:headEnd/>
              <a:tailEnd/>
            </a:ln>
          </p:spPr>
          <p:txBody>
            <a:bodyPr/>
            <a:lstStyle/>
            <a:p>
              <a:endParaRPr lang="en-US"/>
            </a:p>
          </p:txBody>
        </p:sp>
        <p:sp>
          <p:nvSpPr>
            <p:cNvPr id="9251" name="Freeform 248"/>
            <p:cNvSpPr>
              <a:spLocks/>
            </p:cNvSpPr>
            <p:nvPr/>
          </p:nvSpPr>
          <p:spPr bwMode="auto">
            <a:xfrm>
              <a:off x="1772" y="3310"/>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52" name="Freeform 249"/>
            <p:cNvSpPr>
              <a:spLocks/>
            </p:cNvSpPr>
            <p:nvPr/>
          </p:nvSpPr>
          <p:spPr bwMode="auto">
            <a:xfrm>
              <a:off x="1791" y="3296"/>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53" name="Freeform 250"/>
            <p:cNvSpPr>
              <a:spLocks/>
            </p:cNvSpPr>
            <p:nvPr/>
          </p:nvSpPr>
          <p:spPr bwMode="auto">
            <a:xfrm>
              <a:off x="1811" y="3283"/>
              <a:ext cx="17" cy="17"/>
            </a:xfrm>
            <a:custGeom>
              <a:avLst/>
              <a:gdLst>
                <a:gd name="T0" fmla="*/ 11 w 17"/>
                <a:gd name="T1" fmla="*/ 0 h 17"/>
                <a:gd name="T2" fmla="*/ 16 w 17"/>
                <a:gd name="T3" fmla="*/ 5 h 17"/>
                <a:gd name="T4" fmla="*/ 3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3" y="16"/>
                  </a:lnTo>
                  <a:lnTo>
                    <a:pt x="0" y="8"/>
                  </a:lnTo>
                  <a:lnTo>
                    <a:pt x="11" y="0"/>
                  </a:lnTo>
                </a:path>
              </a:pathLst>
            </a:custGeom>
            <a:solidFill>
              <a:srgbClr val="FF0000"/>
            </a:solidFill>
            <a:ln w="9525" cap="rnd">
              <a:solidFill>
                <a:srgbClr val="00B050"/>
              </a:solidFill>
              <a:round/>
              <a:headEnd/>
              <a:tailEnd/>
            </a:ln>
          </p:spPr>
          <p:txBody>
            <a:bodyPr/>
            <a:lstStyle/>
            <a:p>
              <a:endParaRPr lang="en-US"/>
            </a:p>
          </p:txBody>
        </p:sp>
        <p:sp>
          <p:nvSpPr>
            <p:cNvPr id="9254" name="Freeform 251"/>
            <p:cNvSpPr>
              <a:spLocks/>
            </p:cNvSpPr>
            <p:nvPr/>
          </p:nvSpPr>
          <p:spPr bwMode="auto">
            <a:xfrm>
              <a:off x="1830" y="3270"/>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w="9525" cap="rnd">
              <a:solidFill>
                <a:srgbClr val="00B050"/>
              </a:solidFill>
              <a:round/>
              <a:headEnd/>
              <a:tailEnd/>
            </a:ln>
          </p:spPr>
          <p:txBody>
            <a:bodyPr/>
            <a:lstStyle/>
            <a:p>
              <a:endParaRPr lang="en-US"/>
            </a:p>
          </p:txBody>
        </p:sp>
        <p:sp>
          <p:nvSpPr>
            <p:cNvPr id="9255" name="Freeform 252"/>
            <p:cNvSpPr>
              <a:spLocks/>
            </p:cNvSpPr>
            <p:nvPr/>
          </p:nvSpPr>
          <p:spPr bwMode="auto">
            <a:xfrm>
              <a:off x="1851" y="3254"/>
              <a:ext cx="17" cy="17"/>
            </a:xfrm>
            <a:custGeom>
              <a:avLst/>
              <a:gdLst>
                <a:gd name="T0" fmla="*/ 13 w 17"/>
                <a:gd name="T1" fmla="*/ 0 h 17"/>
                <a:gd name="T2" fmla="*/ 16 w 17"/>
                <a:gd name="T3" fmla="*/ 6 h 17"/>
                <a:gd name="T4" fmla="*/ 2 w 17"/>
                <a:gd name="T5" fmla="*/ 16 h 17"/>
                <a:gd name="T6" fmla="*/ 0 w 17"/>
                <a:gd name="T7" fmla="*/ 9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6"/>
                  </a:lnTo>
                  <a:lnTo>
                    <a:pt x="2" y="16"/>
                  </a:lnTo>
                  <a:lnTo>
                    <a:pt x="0" y="9"/>
                  </a:lnTo>
                  <a:lnTo>
                    <a:pt x="13" y="0"/>
                  </a:lnTo>
                </a:path>
              </a:pathLst>
            </a:custGeom>
            <a:solidFill>
              <a:srgbClr val="FF0000"/>
            </a:solidFill>
            <a:ln w="9525" cap="rnd">
              <a:solidFill>
                <a:srgbClr val="00B050"/>
              </a:solidFill>
              <a:round/>
              <a:headEnd/>
              <a:tailEnd/>
            </a:ln>
          </p:spPr>
          <p:txBody>
            <a:bodyPr/>
            <a:lstStyle/>
            <a:p>
              <a:endParaRPr lang="en-US"/>
            </a:p>
          </p:txBody>
        </p:sp>
        <p:sp>
          <p:nvSpPr>
            <p:cNvPr id="9256" name="Freeform 253"/>
            <p:cNvSpPr>
              <a:spLocks/>
            </p:cNvSpPr>
            <p:nvPr/>
          </p:nvSpPr>
          <p:spPr bwMode="auto">
            <a:xfrm>
              <a:off x="1870" y="3241"/>
              <a:ext cx="17" cy="17"/>
            </a:xfrm>
            <a:custGeom>
              <a:avLst/>
              <a:gdLst>
                <a:gd name="T0" fmla="*/ 11 w 17"/>
                <a:gd name="T1" fmla="*/ 0 h 17"/>
                <a:gd name="T2" fmla="*/ 16 w 17"/>
                <a:gd name="T3" fmla="*/ 8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4"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57" name="Freeform 254"/>
            <p:cNvSpPr>
              <a:spLocks/>
            </p:cNvSpPr>
            <p:nvPr/>
          </p:nvSpPr>
          <p:spPr bwMode="auto">
            <a:xfrm>
              <a:off x="1889" y="3227"/>
              <a:ext cx="17" cy="17"/>
            </a:xfrm>
            <a:custGeom>
              <a:avLst/>
              <a:gdLst>
                <a:gd name="T0" fmla="*/ 12 w 17"/>
                <a:gd name="T1" fmla="*/ 0 h 17"/>
                <a:gd name="T2" fmla="*/ 16 w 17"/>
                <a:gd name="T3" fmla="*/ 8 h 17"/>
                <a:gd name="T4" fmla="*/ 4 w 17"/>
                <a:gd name="T5" fmla="*/ 16 h 17"/>
                <a:gd name="T6" fmla="*/ 0 w 17"/>
                <a:gd name="T7" fmla="*/ 10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8"/>
                  </a:lnTo>
                  <a:lnTo>
                    <a:pt x="4" y="16"/>
                  </a:lnTo>
                  <a:lnTo>
                    <a:pt x="0" y="10"/>
                  </a:lnTo>
                  <a:lnTo>
                    <a:pt x="12" y="0"/>
                  </a:lnTo>
                </a:path>
              </a:pathLst>
            </a:custGeom>
            <a:solidFill>
              <a:srgbClr val="FF0000"/>
            </a:solidFill>
            <a:ln w="9525" cap="rnd">
              <a:solidFill>
                <a:srgbClr val="00B050"/>
              </a:solidFill>
              <a:round/>
              <a:headEnd/>
              <a:tailEnd/>
            </a:ln>
          </p:spPr>
          <p:txBody>
            <a:bodyPr/>
            <a:lstStyle/>
            <a:p>
              <a:endParaRPr lang="en-US"/>
            </a:p>
          </p:txBody>
        </p:sp>
        <p:sp>
          <p:nvSpPr>
            <p:cNvPr id="9258" name="Freeform 255"/>
            <p:cNvSpPr>
              <a:spLocks/>
            </p:cNvSpPr>
            <p:nvPr/>
          </p:nvSpPr>
          <p:spPr bwMode="auto">
            <a:xfrm>
              <a:off x="1908" y="3214"/>
              <a:ext cx="17" cy="17"/>
            </a:xfrm>
            <a:custGeom>
              <a:avLst/>
              <a:gdLst>
                <a:gd name="T0" fmla="*/ 11 w 17"/>
                <a:gd name="T1" fmla="*/ 0 h 17"/>
                <a:gd name="T2" fmla="*/ 16 w 17"/>
                <a:gd name="T3" fmla="*/ 5 h 17"/>
                <a:gd name="T4" fmla="*/ 4 w 17"/>
                <a:gd name="T5" fmla="*/ 16 h 17"/>
                <a:gd name="T6" fmla="*/ 0 w 17"/>
                <a:gd name="T7" fmla="*/ 8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8"/>
                  </a:lnTo>
                  <a:lnTo>
                    <a:pt x="11" y="0"/>
                  </a:lnTo>
                </a:path>
              </a:pathLst>
            </a:custGeom>
            <a:solidFill>
              <a:srgbClr val="FF0000"/>
            </a:solidFill>
            <a:ln w="9525" cap="rnd">
              <a:solidFill>
                <a:srgbClr val="00B050"/>
              </a:solidFill>
              <a:round/>
              <a:headEnd/>
              <a:tailEnd/>
            </a:ln>
          </p:spPr>
          <p:txBody>
            <a:bodyPr/>
            <a:lstStyle/>
            <a:p>
              <a:endParaRPr lang="en-US"/>
            </a:p>
          </p:txBody>
        </p:sp>
        <p:sp>
          <p:nvSpPr>
            <p:cNvPr id="9259" name="Freeform 256"/>
            <p:cNvSpPr>
              <a:spLocks/>
            </p:cNvSpPr>
            <p:nvPr/>
          </p:nvSpPr>
          <p:spPr bwMode="auto">
            <a:xfrm>
              <a:off x="1927" y="3201"/>
              <a:ext cx="17" cy="17"/>
            </a:xfrm>
            <a:custGeom>
              <a:avLst/>
              <a:gdLst>
                <a:gd name="T0" fmla="*/ 11 w 17"/>
                <a:gd name="T1" fmla="*/ 0 h 17"/>
                <a:gd name="T2" fmla="*/ 16 w 17"/>
                <a:gd name="T3" fmla="*/ 4 h 17"/>
                <a:gd name="T4" fmla="*/ 4 w 17"/>
                <a:gd name="T5" fmla="*/ 16 h 17"/>
                <a:gd name="T6" fmla="*/ 0 w 17"/>
                <a:gd name="T7" fmla="*/ 7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4"/>
                  </a:lnTo>
                  <a:lnTo>
                    <a:pt x="4" y="16"/>
                  </a:lnTo>
                  <a:lnTo>
                    <a:pt x="0" y="7"/>
                  </a:lnTo>
                  <a:lnTo>
                    <a:pt x="11" y="0"/>
                  </a:lnTo>
                </a:path>
              </a:pathLst>
            </a:custGeom>
            <a:solidFill>
              <a:srgbClr val="FF0000"/>
            </a:solidFill>
            <a:ln w="9525" cap="rnd">
              <a:solidFill>
                <a:srgbClr val="00B050"/>
              </a:solidFill>
              <a:round/>
              <a:headEnd/>
              <a:tailEnd/>
            </a:ln>
          </p:spPr>
          <p:txBody>
            <a:bodyPr/>
            <a:lstStyle/>
            <a:p>
              <a:endParaRPr lang="en-US"/>
            </a:p>
          </p:txBody>
        </p:sp>
        <p:sp>
          <p:nvSpPr>
            <p:cNvPr id="9260" name="Freeform 257"/>
            <p:cNvSpPr>
              <a:spLocks/>
            </p:cNvSpPr>
            <p:nvPr/>
          </p:nvSpPr>
          <p:spPr bwMode="auto">
            <a:xfrm>
              <a:off x="1948" y="3185"/>
              <a:ext cx="17" cy="17"/>
            </a:xfrm>
            <a:custGeom>
              <a:avLst/>
              <a:gdLst>
                <a:gd name="T0" fmla="*/ 11 w 17"/>
                <a:gd name="T1" fmla="*/ 0 h 17"/>
                <a:gd name="T2" fmla="*/ 16 w 17"/>
                <a:gd name="T3" fmla="*/ 8 h 17"/>
                <a:gd name="T4" fmla="*/ 2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2"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61" name="Freeform 258"/>
            <p:cNvSpPr>
              <a:spLocks/>
            </p:cNvSpPr>
            <p:nvPr/>
          </p:nvSpPr>
          <p:spPr bwMode="auto">
            <a:xfrm>
              <a:off x="1968" y="3172"/>
              <a:ext cx="17" cy="17"/>
            </a:xfrm>
            <a:custGeom>
              <a:avLst/>
              <a:gdLst>
                <a:gd name="T0" fmla="*/ 11 w 17"/>
                <a:gd name="T1" fmla="*/ 0 h 17"/>
                <a:gd name="T2" fmla="*/ 16 w 17"/>
                <a:gd name="T3" fmla="*/ 8 h 17"/>
                <a:gd name="T4" fmla="*/ 3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8"/>
                  </a:lnTo>
                  <a:lnTo>
                    <a:pt x="3"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62" name="Freeform 259"/>
            <p:cNvSpPr>
              <a:spLocks/>
            </p:cNvSpPr>
            <p:nvPr/>
          </p:nvSpPr>
          <p:spPr bwMode="auto">
            <a:xfrm>
              <a:off x="1987" y="3158"/>
              <a:ext cx="17" cy="17"/>
            </a:xfrm>
            <a:custGeom>
              <a:avLst/>
              <a:gdLst>
                <a:gd name="T0" fmla="*/ 11 w 17"/>
                <a:gd name="T1" fmla="*/ 0 h 17"/>
                <a:gd name="T2" fmla="*/ 16 w 17"/>
                <a:gd name="T3" fmla="*/ 5 h 17"/>
                <a:gd name="T4" fmla="*/ 4 w 17"/>
                <a:gd name="T5" fmla="*/ 16 h 17"/>
                <a:gd name="T6" fmla="*/ 0 w 17"/>
                <a:gd name="T7" fmla="*/ 10 h 17"/>
                <a:gd name="T8" fmla="*/ 11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1" y="0"/>
                  </a:moveTo>
                  <a:lnTo>
                    <a:pt x="16" y="5"/>
                  </a:lnTo>
                  <a:lnTo>
                    <a:pt x="4" y="16"/>
                  </a:lnTo>
                  <a:lnTo>
                    <a:pt x="0" y="10"/>
                  </a:lnTo>
                  <a:lnTo>
                    <a:pt x="11" y="0"/>
                  </a:lnTo>
                </a:path>
              </a:pathLst>
            </a:custGeom>
            <a:solidFill>
              <a:srgbClr val="FF0000"/>
            </a:solidFill>
            <a:ln w="9525" cap="rnd">
              <a:solidFill>
                <a:srgbClr val="00B050"/>
              </a:solidFill>
              <a:round/>
              <a:headEnd/>
              <a:tailEnd/>
            </a:ln>
          </p:spPr>
          <p:txBody>
            <a:bodyPr/>
            <a:lstStyle/>
            <a:p>
              <a:endParaRPr lang="en-US"/>
            </a:p>
          </p:txBody>
        </p:sp>
        <p:sp>
          <p:nvSpPr>
            <p:cNvPr id="9263" name="Freeform 260"/>
            <p:cNvSpPr>
              <a:spLocks/>
            </p:cNvSpPr>
            <p:nvPr/>
          </p:nvSpPr>
          <p:spPr bwMode="auto">
            <a:xfrm>
              <a:off x="2006" y="3145"/>
              <a:ext cx="17" cy="17"/>
            </a:xfrm>
            <a:custGeom>
              <a:avLst/>
              <a:gdLst>
                <a:gd name="T0" fmla="*/ 12 w 17"/>
                <a:gd name="T1" fmla="*/ 0 h 17"/>
                <a:gd name="T2" fmla="*/ 16 w 17"/>
                <a:gd name="T3" fmla="*/ 5 h 17"/>
                <a:gd name="T4" fmla="*/ 4 w 17"/>
                <a:gd name="T5" fmla="*/ 16 h 17"/>
                <a:gd name="T6" fmla="*/ 0 w 17"/>
                <a:gd name="T7" fmla="*/ 8 h 17"/>
                <a:gd name="T8" fmla="*/ 12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2" y="0"/>
                  </a:moveTo>
                  <a:lnTo>
                    <a:pt x="16" y="5"/>
                  </a:lnTo>
                  <a:lnTo>
                    <a:pt x="4" y="16"/>
                  </a:lnTo>
                  <a:lnTo>
                    <a:pt x="0" y="8"/>
                  </a:lnTo>
                  <a:lnTo>
                    <a:pt x="12" y="0"/>
                  </a:lnTo>
                </a:path>
              </a:pathLst>
            </a:custGeom>
            <a:solidFill>
              <a:srgbClr val="FF0000"/>
            </a:solidFill>
            <a:ln w="9525" cap="rnd">
              <a:solidFill>
                <a:srgbClr val="00B050"/>
              </a:solidFill>
              <a:round/>
              <a:headEnd/>
              <a:tailEnd/>
            </a:ln>
          </p:spPr>
          <p:txBody>
            <a:bodyPr/>
            <a:lstStyle/>
            <a:p>
              <a:endParaRPr lang="en-US"/>
            </a:p>
          </p:txBody>
        </p:sp>
        <p:sp>
          <p:nvSpPr>
            <p:cNvPr id="9264" name="Freeform 261"/>
            <p:cNvSpPr>
              <a:spLocks/>
            </p:cNvSpPr>
            <p:nvPr/>
          </p:nvSpPr>
          <p:spPr bwMode="auto">
            <a:xfrm>
              <a:off x="2025" y="3130"/>
              <a:ext cx="17" cy="17"/>
            </a:xfrm>
            <a:custGeom>
              <a:avLst/>
              <a:gdLst>
                <a:gd name="T0" fmla="*/ 13 w 17"/>
                <a:gd name="T1" fmla="*/ 0 h 17"/>
                <a:gd name="T2" fmla="*/ 16 w 17"/>
                <a:gd name="T3" fmla="*/ 6 h 17"/>
                <a:gd name="T4" fmla="*/ 4 w 17"/>
                <a:gd name="T5" fmla="*/ 16 h 17"/>
                <a:gd name="T6" fmla="*/ 0 w 17"/>
                <a:gd name="T7" fmla="*/ 8 h 17"/>
                <a:gd name="T8" fmla="*/ 13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3" y="0"/>
                  </a:moveTo>
                  <a:lnTo>
                    <a:pt x="16" y="6"/>
                  </a:lnTo>
                  <a:lnTo>
                    <a:pt x="4" y="16"/>
                  </a:lnTo>
                  <a:lnTo>
                    <a:pt x="0" y="8"/>
                  </a:lnTo>
                  <a:lnTo>
                    <a:pt x="13" y="0"/>
                  </a:lnTo>
                </a:path>
              </a:pathLst>
            </a:custGeom>
            <a:solidFill>
              <a:srgbClr val="FF0000"/>
            </a:solidFill>
            <a:ln w="9525" cap="rnd">
              <a:solidFill>
                <a:srgbClr val="00B050"/>
              </a:solidFill>
              <a:round/>
              <a:headEnd/>
              <a:tailEnd/>
            </a:ln>
          </p:spPr>
          <p:txBody>
            <a:bodyPr/>
            <a:lstStyle/>
            <a:p>
              <a:endParaRPr lang="en-US"/>
            </a:p>
          </p:txBody>
        </p:sp>
        <p:sp>
          <p:nvSpPr>
            <p:cNvPr id="9265" name="Freeform 262"/>
            <p:cNvSpPr>
              <a:spLocks/>
            </p:cNvSpPr>
            <p:nvPr/>
          </p:nvSpPr>
          <p:spPr bwMode="auto">
            <a:xfrm>
              <a:off x="2048"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66" name="Freeform 263"/>
            <p:cNvSpPr>
              <a:spLocks/>
            </p:cNvSpPr>
            <p:nvPr/>
          </p:nvSpPr>
          <p:spPr bwMode="auto">
            <a:xfrm>
              <a:off x="2071"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67" name="Freeform 264"/>
            <p:cNvSpPr>
              <a:spLocks/>
            </p:cNvSpPr>
            <p:nvPr/>
          </p:nvSpPr>
          <p:spPr bwMode="auto">
            <a:xfrm>
              <a:off x="2096"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68" name="Freeform 265"/>
            <p:cNvSpPr>
              <a:spLocks/>
            </p:cNvSpPr>
            <p:nvPr/>
          </p:nvSpPr>
          <p:spPr bwMode="auto">
            <a:xfrm>
              <a:off x="2119"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69" name="Freeform 266"/>
            <p:cNvSpPr>
              <a:spLocks/>
            </p:cNvSpPr>
            <p:nvPr/>
          </p:nvSpPr>
          <p:spPr bwMode="auto">
            <a:xfrm>
              <a:off x="2144"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0" name="Freeform 267"/>
            <p:cNvSpPr>
              <a:spLocks/>
            </p:cNvSpPr>
            <p:nvPr/>
          </p:nvSpPr>
          <p:spPr bwMode="auto">
            <a:xfrm>
              <a:off x="2167"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1" name="Freeform 268"/>
            <p:cNvSpPr>
              <a:spLocks/>
            </p:cNvSpPr>
            <p:nvPr/>
          </p:nvSpPr>
          <p:spPr bwMode="auto">
            <a:xfrm>
              <a:off x="2192"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2" name="Freeform 269"/>
            <p:cNvSpPr>
              <a:spLocks/>
            </p:cNvSpPr>
            <p:nvPr/>
          </p:nvSpPr>
          <p:spPr bwMode="auto">
            <a:xfrm>
              <a:off x="2215"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3" name="Freeform 270"/>
            <p:cNvSpPr>
              <a:spLocks/>
            </p:cNvSpPr>
            <p:nvPr/>
          </p:nvSpPr>
          <p:spPr bwMode="auto">
            <a:xfrm>
              <a:off x="2240"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4" name="Freeform 271"/>
            <p:cNvSpPr>
              <a:spLocks/>
            </p:cNvSpPr>
            <p:nvPr/>
          </p:nvSpPr>
          <p:spPr bwMode="auto">
            <a:xfrm>
              <a:off x="2263"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5" name="Freeform 272"/>
            <p:cNvSpPr>
              <a:spLocks/>
            </p:cNvSpPr>
            <p:nvPr/>
          </p:nvSpPr>
          <p:spPr bwMode="auto">
            <a:xfrm>
              <a:off x="2288"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6" name="Freeform 273"/>
            <p:cNvSpPr>
              <a:spLocks/>
            </p:cNvSpPr>
            <p:nvPr/>
          </p:nvSpPr>
          <p:spPr bwMode="auto">
            <a:xfrm>
              <a:off x="2311"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7" name="Freeform 274"/>
            <p:cNvSpPr>
              <a:spLocks/>
            </p:cNvSpPr>
            <p:nvPr/>
          </p:nvSpPr>
          <p:spPr bwMode="auto">
            <a:xfrm>
              <a:off x="2336"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8" name="Freeform 275"/>
            <p:cNvSpPr>
              <a:spLocks/>
            </p:cNvSpPr>
            <p:nvPr/>
          </p:nvSpPr>
          <p:spPr bwMode="auto">
            <a:xfrm>
              <a:off x="2359"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79" name="Freeform 276"/>
            <p:cNvSpPr>
              <a:spLocks/>
            </p:cNvSpPr>
            <p:nvPr/>
          </p:nvSpPr>
          <p:spPr bwMode="auto">
            <a:xfrm>
              <a:off x="2383"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0" name="Freeform 277"/>
            <p:cNvSpPr>
              <a:spLocks/>
            </p:cNvSpPr>
            <p:nvPr/>
          </p:nvSpPr>
          <p:spPr bwMode="auto">
            <a:xfrm>
              <a:off x="2406"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1" name="Freeform 278"/>
            <p:cNvSpPr>
              <a:spLocks/>
            </p:cNvSpPr>
            <p:nvPr/>
          </p:nvSpPr>
          <p:spPr bwMode="auto">
            <a:xfrm>
              <a:off x="2431"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2" name="Freeform 279"/>
            <p:cNvSpPr>
              <a:spLocks/>
            </p:cNvSpPr>
            <p:nvPr/>
          </p:nvSpPr>
          <p:spPr bwMode="auto">
            <a:xfrm>
              <a:off x="2454"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3" name="Freeform 280"/>
            <p:cNvSpPr>
              <a:spLocks/>
            </p:cNvSpPr>
            <p:nvPr/>
          </p:nvSpPr>
          <p:spPr bwMode="auto">
            <a:xfrm>
              <a:off x="2479"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4" name="Freeform 281"/>
            <p:cNvSpPr>
              <a:spLocks/>
            </p:cNvSpPr>
            <p:nvPr/>
          </p:nvSpPr>
          <p:spPr bwMode="auto">
            <a:xfrm>
              <a:off x="2502"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5" name="Freeform 282"/>
            <p:cNvSpPr>
              <a:spLocks/>
            </p:cNvSpPr>
            <p:nvPr/>
          </p:nvSpPr>
          <p:spPr bwMode="auto">
            <a:xfrm>
              <a:off x="2527"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6" name="Freeform 283"/>
            <p:cNvSpPr>
              <a:spLocks/>
            </p:cNvSpPr>
            <p:nvPr/>
          </p:nvSpPr>
          <p:spPr bwMode="auto">
            <a:xfrm>
              <a:off x="2550"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7" name="Freeform 284"/>
            <p:cNvSpPr>
              <a:spLocks/>
            </p:cNvSpPr>
            <p:nvPr/>
          </p:nvSpPr>
          <p:spPr bwMode="auto">
            <a:xfrm>
              <a:off x="2575"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8" name="Freeform 285"/>
            <p:cNvSpPr>
              <a:spLocks/>
            </p:cNvSpPr>
            <p:nvPr/>
          </p:nvSpPr>
          <p:spPr bwMode="auto">
            <a:xfrm>
              <a:off x="2598"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89" name="Freeform 286"/>
            <p:cNvSpPr>
              <a:spLocks/>
            </p:cNvSpPr>
            <p:nvPr/>
          </p:nvSpPr>
          <p:spPr bwMode="auto">
            <a:xfrm>
              <a:off x="2623"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0" name="Freeform 287"/>
            <p:cNvSpPr>
              <a:spLocks/>
            </p:cNvSpPr>
            <p:nvPr/>
          </p:nvSpPr>
          <p:spPr bwMode="auto">
            <a:xfrm>
              <a:off x="2646"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1" name="Freeform 288"/>
            <p:cNvSpPr>
              <a:spLocks/>
            </p:cNvSpPr>
            <p:nvPr/>
          </p:nvSpPr>
          <p:spPr bwMode="auto">
            <a:xfrm>
              <a:off x="2671"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2" name="Freeform 289"/>
            <p:cNvSpPr>
              <a:spLocks/>
            </p:cNvSpPr>
            <p:nvPr/>
          </p:nvSpPr>
          <p:spPr bwMode="auto">
            <a:xfrm>
              <a:off x="2694"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3" name="Freeform 290"/>
            <p:cNvSpPr>
              <a:spLocks/>
            </p:cNvSpPr>
            <p:nvPr/>
          </p:nvSpPr>
          <p:spPr bwMode="auto">
            <a:xfrm>
              <a:off x="2719"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4" name="Freeform 291"/>
            <p:cNvSpPr>
              <a:spLocks/>
            </p:cNvSpPr>
            <p:nvPr/>
          </p:nvSpPr>
          <p:spPr bwMode="auto">
            <a:xfrm>
              <a:off x="2742"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5" name="Freeform 292"/>
            <p:cNvSpPr>
              <a:spLocks/>
            </p:cNvSpPr>
            <p:nvPr/>
          </p:nvSpPr>
          <p:spPr bwMode="auto">
            <a:xfrm>
              <a:off x="2767"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6" name="Freeform 293"/>
            <p:cNvSpPr>
              <a:spLocks/>
            </p:cNvSpPr>
            <p:nvPr/>
          </p:nvSpPr>
          <p:spPr bwMode="auto">
            <a:xfrm>
              <a:off x="2790" y="3126"/>
              <a:ext cx="17" cy="17"/>
            </a:xfrm>
            <a:custGeom>
              <a:avLst/>
              <a:gdLst>
                <a:gd name="T0" fmla="*/ 16 w 17"/>
                <a:gd name="T1" fmla="*/ 0 h 17"/>
                <a:gd name="T2" fmla="*/ 16 w 17"/>
                <a:gd name="T3" fmla="*/ 16 h 17"/>
                <a:gd name="T4" fmla="*/ 0 w 17"/>
                <a:gd name="T5" fmla="*/ 16 h 17"/>
                <a:gd name="T6" fmla="*/ 0 w 17"/>
                <a:gd name="T7" fmla="*/ 0 h 17"/>
                <a:gd name="T8" fmla="*/ 16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6" y="0"/>
                  </a:moveTo>
                  <a:lnTo>
                    <a:pt x="16" y="16"/>
                  </a:lnTo>
                  <a:lnTo>
                    <a:pt x="0" y="16"/>
                  </a:lnTo>
                  <a:lnTo>
                    <a:pt x="0" y="0"/>
                  </a:lnTo>
                  <a:lnTo>
                    <a:pt x="16" y="0"/>
                  </a:lnTo>
                </a:path>
              </a:pathLst>
            </a:custGeom>
            <a:solidFill>
              <a:srgbClr val="FF0000"/>
            </a:solidFill>
            <a:ln w="9525" cap="rnd">
              <a:solidFill>
                <a:srgbClr val="00B050"/>
              </a:solidFill>
              <a:round/>
              <a:headEnd/>
              <a:tailEnd/>
            </a:ln>
          </p:spPr>
          <p:txBody>
            <a:bodyPr/>
            <a:lstStyle/>
            <a:p>
              <a:endParaRPr lang="en-US"/>
            </a:p>
          </p:txBody>
        </p:sp>
        <p:sp>
          <p:nvSpPr>
            <p:cNvPr id="9297" name="Freeform 294"/>
            <p:cNvSpPr>
              <a:spLocks/>
            </p:cNvSpPr>
            <p:nvPr/>
          </p:nvSpPr>
          <p:spPr bwMode="auto">
            <a:xfrm>
              <a:off x="2815" y="3126"/>
              <a:ext cx="17" cy="17"/>
            </a:xfrm>
            <a:custGeom>
              <a:avLst/>
              <a:gdLst>
                <a:gd name="T0" fmla="*/ 16 w 17"/>
                <a:gd name="T1" fmla="*/ 5 h 17"/>
                <a:gd name="T2" fmla="*/ 16 w 17"/>
                <a:gd name="T3" fmla="*/ 0 h 17"/>
                <a:gd name="T4" fmla="*/ 0 w 17"/>
                <a:gd name="T5" fmla="*/ 0 h 17"/>
                <a:gd name="T6" fmla="*/ 0 w 17"/>
                <a:gd name="T7" fmla="*/ 16 h 17"/>
                <a:gd name="T8" fmla="*/ 16 w 17"/>
                <a:gd name="T9" fmla="*/ 16 h 17"/>
                <a:gd name="T10" fmla="*/ 16 w 17"/>
                <a:gd name="T11" fmla="*/ 5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6" y="5"/>
                  </a:moveTo>
                  <a:lnTo>
                    <a:pt x="16" y="0"/>
                  </a:lnTo>
                  <a:lnTo>
                    <a:pt x="0" y="0"/>
                  </a:lnTo>
                  <a:lnTo>
                    <a:pt x="0" y="16"/>
                  </a:lnTo>
                  <a:lnTo>
                    <a:pt x="16" y="16"/>
                  </a:lnTo>
                  <a:lnTo>
                    <a:pt x="16" y="5"/>
                  </a:lnTo>
                </a:path>
              </a:pathLst>
            </a:custGeom>
            <a:solidFill>
              <a:srgbClr val="FF0000"/>
            </a:solidFill>
            <a:ln w="9525" cap="rnd">
              <a:solidFill>
                <a:srgbClr val="00B050"/>
              </a:solidFill>
              <a:round/>
              <a:headEnd/>
              <a:tailEnd/>
            </a:ln>
          </p:spPr>
          <p:txBody>
            <a:bodyPr/>
            <a:lstStyle/>
            <a:p>
              <a:endParaRPr lang="en-US"/>
            </a:p>
          </p:txBody>
        </p:sp>
        <p:sp>
          <p:nvSpPr>
            <p:cNvPr id="9298" name="Line 295"/>
            <p:cNvSpPr>
              <a:spLocks noChangeShapeType="1"/>
            </p:cNvSpPr>
            <p:nvPr/>
          </p:nvSpPr>
          <p:spPr bwMode="auto">
            <a:xfrm flipV="1">
              <a:off x="1157" y="3526"/>
              <a:ext cx="322" cy="230"/>
            </a:xfrm>
            <a:prstGeom prst="line">
              <a:avLst/>
            </a:prstGeom>
            <a:noFill/>
            <a:ln w="127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299" name="Freeform 296"/>
            <p:cNvSpPr>
              <a:spLocks/>
            </p:cNvSpPr>
            <p:nvPr/>
          </p:nvSpPr>
          <p:spPr bwMode="auto">
            <a:xfrm>
              <a:off x="1113" y="3735"/>
              <a:ext cx="64" cy="53"/>
            </a:xfrm>
            <a:custGeom>
              <a:avLst/>
              <a:gdLst>
                <a:gd name="T0" fmla="*/ 44 w 64"/>
                <a:gd name="T1" fmla="*/ 0 h 53"/>
                <a:gd name="T2" fmla="*/ 0 w 64"/>
                <a:gd name="T3" fmla="*/ 52 h 53"/>
                <a:gd name="T4" fmla="*/ 63 w 64"/>
                <a:gd name="T5" fmla="*/ 27 h 53"/>
                <a:gd name="T6" fmla="*/ 44 w 64"/>
                <a:gd name="T7" fmla="*/ 0 h 53"/>
                <a:gd name="T8" fmla="*/ 0 60000 65536"/>
                <a:gd name="T9" fmla="*/ 0 60000 65536"/>
                <a:gd name="T10" fmla="*/ 0 60000 65536"/>
                <a:gd name="T11" fmla="*/ 0 60000 65536"/>
                <a:gd name="T12" fmla="*/ 0 w 64"/>
                <a:gd name="T13" fmla="*/ 0 h 53"/>
                <a:gd name="T14" fmla="*/ 64 w 64"/>
                <a:gd name="T15" fmla="*/ 53 h 53"/>
              </a:gdLst>
              <a:ahLst/>
              <a:cxnLst>
                <a:cxn ang="T8">
                  <a:pos x="T0" y="T1"/>
                </a:cxn>
                <a:cxn ang="T9">
                  <a:pos x="T2" y="T3"/>
                </a:cxn>
                <a:cxn ang="T10">
                  <a:pos x="T4" y="T5"/>
                </a:cxn>
                <a:cxn ang="T11">
                  <a:pos x="T6" y="T7"/>
                </a:cxn>
              </a:cxnLst>
              <a:rect l="T12" t="T13" r="T14" b="T15"/>
              <a:pathLst>
                <a:path w="64" h="53">
                  <a:moveTo>
                    <a:pt x="44" y="0"/>
                  </a:moveTo>
                  <a:lnTo>
                    <a:pt x="0" y="52"/>
                  </a:lnTo>
                  <a:lnTo>
                    <a:pt x="63" y="27"/>
                  </a:lnTo>
                  <a:lnTo>
                    <a:pt x="44" y="0"/>
                  </a:lnTo>
                </a:path>
              </a:pathLst>
            </a:custGeom>
            <a:solidFill>
              <a:srgbClr val="FF0000"/>
            </a:solidFill>
            <a:ln w="9525" cap="rnd">
              <a:solidFill>
                <a:srgbClr val="00B050"/>
              </a:solidFill>
              <a:round/>
              <a:headEnd/>
              <a:tailEnd/>
            </a:ln>
          </p:spPr>
          <p:txBody>
            <a:bodyPr/>
            <a:lstStyle/>
            <a:p>
              <a:endParaRPr lang="en-US"/>
            </a:p>
          </p:txBody>
        </p:sp>
        <p:sp>
          <p:nvSpPr>
            <p:cNvPr id="9300" name="Line 297"/>
            <p:cNvSpPr>
              <a:spLocks noChangeShapeType="1"/>
            </p:cNvSpPr>
            <p:nvPr/>
          </p:nvSpPr>
          <p:spPr bwMode="auto">
            <a:xfrm flipV="1">
              <a:off x="2044" y="2451"/>
              <a:ext cx="0" cy="307"/>
            </a:xfrm>
            <a:prstGeom prst="line">
              <a:avLst/>
            </a:prstGeom>
            <a:noFill/>
            <a:ln w="127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301" name="Freeform 298"/>
            <p:cNvSpPr>
              <a:spLocks/>
            </p:cNvSpPr>
            <p:nvPr/>
          </p:nvSpPr>
          <p:spPr bwMode="auto">
            <a:xfrm>
              <a:off x="2027" y="2396"/>
              <a:ext cx="36" cy="66"/>
            </a:xfrm>
            <a:custGeom>
              <a:avLst/>
              <a:gdLst>
                <a:gd name="T0" fmla="*/ 35 w 36"/>
                <a:gd name="T1" fmla="*/ 65 h 66"/>
                <a:gd name="T2" fmla="*/ 17 w 36"/>
                <a:gd name="T3" fmla="*/ 0 h 66"/>
                <a:gd name="T4" fmla="*/ 0 w 36"/>
                <a:gd name="T5" fmla="*/ 65 h 66"/>
                <a:gd name="T6" fmla="*/ 35 w 36"/>
                <a:gd name="T7" fmla="*/ 65 h 66"/>
                <a:gd name="T8" fmla="*/ 0 60000 65536"/>
                <a:gd name="T9" fmla="*/ 0 60000 65536"/>
                <a:gd name="T10" fmla="*/ 0 60000 65536"/>
                <a:gd name="T11" fmla="*/ 0 60000 65536"/>
                <a:gd name="T12" fmla="*/ 0 w 36"/>
                <a:gd name="T13" fmla="*/ 0 h 66"/>
                <a:gd name="T14" fmla="*/ 36 w 36"/>
                <a:gd name="T15" fmla="*/ 66 h 66"/>
              </a:gdLst>
              <a:ahLst/>
              <a:cxnLst>
                <a:cxn ang="T8">
                  <a:pos x="T0" y="T1"/>
                </a:cxn>
                <a:cxn ang="T9">
                  <a:pos x="T2" y="T3"/>
                </a:cxn>
                <a:cxn ang="T10">
                  <a:pos x="T4" y="T5"/>
                </a:cxn>
                <a:cxn ang="T11">
                  <a:pos x="T6" y="T7"/>
                </a:cxn>
              </a:cxnLst>
              <a:rect l="T12" t="T13" r="T14" b="T15"/>
              <a:pathLst>
                <a:path w="36" h="66">
                  <a:moveTo>
                    <a:pt x="35" y="65"/>
                  </a:moveTo>
                  <a:lnTo>
                    <a:pt x="17" y="0"/>
                  </a:lnTo>
                  <a:lnTo>
                    <a:pt x="0" y="65"/>
                  </a:lnTo>
                  <a:lnTo>
                    <a:pt x="35" y="65"/>
                  </a:lnTo>
                </a:path>
              </a:pathLst>
            </a:custGeom>
            <a:solidFill>
              <a:srgbClr val="FF0000"/>
            </a:solidFill>
            <a:ln w="9525" cap="rnd">
              <a:solidFill>
                <a:srgbClr val="00B050"/>
              </a:solidFill>
              <a:round/>
              <a:headEnd/>
              <a:tailEnd/>
            </a:ln>
          </p:spPr>
          <p:txBody>
            <a:bodyPr/>
            <a:lstStyle/>
            <a:p>
              <a:endParaRPr lang="en-US"/>
            </a:p>
          </p:txBody>
        </p:sp>
        <p:sp>
          <p:nvSpPr>
            <p:cNvPr id="9302" name="Line 299"/>
            <p:cNvSpPr>
              <a:spLocks noChangeShapeType="1"/>
            </p:cNvSpPr>
            <p:nvPr/>
          </p:nvSpPr>
          <p:spPr bwMode="auto">
            <a:xfrm>
              <a:off x="2826" y="3128"/>
              <a:ext cx="358" cy="0"/>
            </a:xfrm>
            <a:prstGeom prst="line">
              <a:avLst/>
            </a:prstGeom>
            <a:noFill/>
            <a:ln w="127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303" name="Freeform 300"/>
            <p:cNvSpPr>
              <a:spLocks/>
            </p:cNvSpPr>
            <p:nvPr/>
          </p:nvSpPr>
          <p:spPr bwMode="auto">
            <a:xfrm>
              <a:off x="3171" y="3110"/>
              <a:ext cx="66" cy="36"/>
            </a:xfrm>
            <a:custGeom>
              <a:avLst/>
              <a:gdLst>
                <a:gd name="T0" fmla="*/ 0 w 66"/>
                <a:gd name="T1" fmla="*/ 35 h 36"/>
                <a:gd name="T2" fmla="*/ 65 w 66"/>
                <a:gd name="T3" fmla="*/ 18 h 36"/>
                <a:gd name="T4" fmla="*/ 0 w 66"/>
                <a:gd name="T5" fmla="*/ 0 h 36"/>
                <a:gd name="T6" fmla="*/ 0 w 66"/>
                <a:gd name="T7" fmla="*/ 35 h 36"/>
                <a:gd name="T8" fmla="*/ 0 60000 65536"/>
                <a:gd name="T9" fmla="*/ 0 60000 65536"/>
                <a:gd name="T10" fmla="*/ 0 60000 65536"/>
                <a:gd name="T11" fmla="*/ 0 60000 65536"/>
                <a:gd name="T12" fmla="*/ 0 w 66"/>
                <a:gd name="T13" fmla="*/ 0 h 36"/>
                <a:gd name="T14" fmla="*/ 66 w 66"/>
                <a:gd name="T15" fmla="*/ 36 h 36"/>
              </a:gdLst>
              <a:ahLst/>
              <a:cxnLst>
                <a:cxn ang="T8">
                  <a:pos x="T0" y="T1"/>
                </a:cxn>
                <a:cxn ang="T9">
                  <a:pos x="T2" y="T3"/>
                </a:cxn>
                <a:cxn ang="T10">
                  <a:pos x="T4" y="T5"/>
                </a:cxn>
                <a:cxn ang="T11">
                  <a:pos x="T6" y="T7"/>
                </a:cxn>
              </a:cxnLst>
              <a:rect l="T12" t="T13" r="T14" b="T15"/>
              <a:pathLst>
                <a:path w="66" h="36">
                  <a:moveTo>
                    <a:pt x="0" y="35"/>
                  </a:moveTo>
                  <a:lnTo>
                    <a:pt x="65" y="18"/>
                  </a:lnTo>
                  <a:lnTo>
                    <a:pt x="0" y="0"/>
                  </a:lnTo>
                  <a:lnTo>
                    <a:pt x="0" y="35"/>
                  </a:lnTo>
                </a:path>
              </a:pathLst>
            </a:custGeom>
            <a:solidFill>
              <a:srgbClr val="FF0000"/>
            </a:solidFill>
            <a:ln w="9525" cap="rnd">
              <a:solidFill>
                <a:srgbClr val="00B050"/>
              </a:solidFill>
              <a:round/>
              <a:headEnd/>
              <a:tailEnd/>
            </a:ln>
          </p:spPr>
          <p:txBody>
            <a:bodyPr/>
            <a:lstStyle/>
            <a:p>
              <a:endParaRPr lang="en-US"/>
            </a:p>
          </p:txBody>
        </p:sp>
        <p:sp>
          <p:nvSpPr>
            <p:cNvPr id="9304" name="Freeform 301"/>
            <p:cNvSpPr>
              <a:spLocks/>
            </p:cNvSpPr>
            <p:nvPr/>
          </p:nvSpPr>
          <p:spPr bwMode="auto">
            <a:xfrm>
              <a:off x="2042" y="3116"/>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05" name="Freeform 302"/>
            <p:cNvSpPr>
              <a:spLocks/>
            </p:cNvSpPr>
            <p:nvPr/>
          </p:nvSpPr>
          <p:spPr bwMode="auto">
            <a:xfrm>
              <a:off x="2042" y="3091"/>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06" name="Freeform 303"/>
            <p:cNvSpPr>
              <a:spLocks/>
            </p:cNvSpPr>
            <p:nvPr/>
          </p:nvSpPr>
          <p:spPr bwMode="auto">
            <a:xfrm>
              <a:off x="2042" y="3068"/>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07" name="Freeform 304"/>
            <p:cNvSpPr>
              <a:spLocks/>
            </p:cNvSpPr>
            <p:nvPr/>
          </p:nvSpPr>
          <p:spPr bwMode="auto">
            <a:xfrm>
              <a:off x="2042" y="3043"/>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08" name="Freeform 305"/>
            <p:cNvSpPr>
              <a:spLocks/>
            </p:cNvSpPr>
            <p:nvPr/>
          </p:nvSpPr>
          <p:spPr bwMode="auto">
            <a:xfrm>
              <a:off x="2042" y="3020"/>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09" name="Freeform 306"/>
            <p:cNvSpPr>
              <a:spLocks/>
            </p:cNvSpPr>
            <p:nvPr/>
          </p:nvSpPr>
          <p:spPr bwMode="auto">
            <a:xfrm>
              <a:off x="2042" y="299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0" name="Freeform 307"/>
            <p:cNvSpPr>
              <a:spLocks/>
            </p:cNvSpPr>
            <p:nvPr/>
          </p:nvSpPr>
          <p:spPr bwMode="auto">
            <a:xfrm>
              <a:off x="2042" y="2972"/>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1" name="Freeform 308"/>
            <p:cNvSpPr>
              <a:spLocks/>
            </p:cNvSpPr>
            <p:nvPr/>
          </p:nvSpPr>
          <p:spPr bwMode="auto">
            <a:xfrm>
              <a:off x="2042" y="2948"/>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2" name="Freeform 309"/>
            <p:cNvSpPr>
              <a:spLocks/>
            </p:cNvSpPr>
            <p:nvPr/>
          </p:nvSpPr>
          <p:spPr bwMode="auto">
            <a:xfrm>
              <a:off x="2042" y="292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3" name="Freeform 310"/>
            <p:cNvSpPr>
              <a:spLocks/>
            </p:cNvSpPr>
            <p:nvPr/>
          </p:nvSpPr>
          <p:spPr bwMode="auto">
            <a:xfrm>
              <a:off x="2042" y="2900"/>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4" name="Freeform 311"/>
            <p:cNvSpPr>
              <a:spLocks/>
            </p:cNvSpPr>
            <p:nvPr/>
          </p:nvSpPr>
          <p:spPr bwMode="auto">
            <a:xfrm>
              <a:off x="2042" y="2877"/>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5" name="Freeform 312"/>
            <p:cNvSpPr>
              <a:spLocks/>
            </p:cNvSpPr>
            <p:nvPr/>
          </p:nvSpPr>
          <p:spPr bwMode="auto">
            <a:xfrm>
              <a:off x="2042" y="2852"/>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6" name="Freeform 313"/>
            <p:cNvSpPr>
              <a:spLocks/>
            </p:cNvSpPr>
            <p:nvPr/>
          </p:nvSpPr>
          <p:spPr bwMode="auto">
            <a:xfrm>
              <a:off x="2042" y="282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7" name="Freeform 314"/>
            <p:cNvSpPr>
              <a:spLocks/>
            </p:cNvSpPr>
            <p:nvPr/>
          </p:nvSpPr>
          <p:spPr bwMode="auto">
            <a:xfrm>
              <a:off x="2042" y="2804"/>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8" name="Freeform 315"/>
            <p:cNvSpPr>
              <a:spLocks/>
            </p:cNvSpPr>
            <p:nvPr/>
          </p:nvSpPr>
          <p:spPr bwMode="auto">
            <a:xfrm>
              <a:off x="2042" y="2781"/>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FF0000"/>
            </a:solidFill>
            <a:ln w="9525" cap="rnd">
              <a:solidFill>
                <a:srgbClr val="00B050"/>
              </a:solidFill>
              <a:round/>
              <a:headEnd/>
              <a:tailEnd/>
            </a:ln>
          </p:spPr>
          <p:txBody>
            <a:bodyPr/>
            <a:lstStyle/>
            <a:p>
              <a:endParaRPr lang="en-US"/>
            </a:p>
          </p:txBody>
        </p:sp>
        <p:sp>
          <p:nvSpPr>
            <p:cNvPr id="9319" name="Freeform 316"/>
            <p:cNvSpPr>
              <a:spLocks/>
            </p:cNvSpPr>
            <p:nvPr/>
          </p:nvSpPr>
          <p:spPr bwMode="auto">
            <a:xfrm>
              <a:off x="2042" y="2758"/>
              <a:ext cx="17" cy="17"/>
            </a:xfrm>
            <a:custGeom>
              <a:avLst/>
              <a:gdLst>
                <a:gd name="T0" fmla="*/ 5 w 17"/>
                <a:gd name="T1" fmla="*/ 0 h 17"/>
                <a:gd name="T2" fmla="*/ 0 w 17"/>
                <a:gd name="T3" fmla="*/ 0 h 17"/>
                <a:gd name="T4" fmla="*/ 0 w 17"/>
                <a:gd name="T5" fmla="*/ 16 h 17"/>
                <a:gd name="T6" fmla="*/ 16 w 17"/>
                <a:gd name="T7" fmla="*/ 16 h 17"/>
                <a:gd name="T8" fmla="*/ 16 w 17"/>
                <a:gd name="T9" fmla="*/ 0 h 17"/>
                <a:gd name="T10" fmla="*/ 5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5" y="0"/>
                  </a:moveTo>
                  <a:lnTo>
                    <a:pt x="0" y="0"/>
                  </a:lnTo>
                  <a:lnTo>
                    <a:pt x="0" y="16"/>
                  </a:lnTo>
                  <a:lnTo>
                    <a:pt x="16" y="16"/>
                  </a:lnTo>
                  <a:lnTo>
                    <a:pt x="16" y="0"/>
                  </a:lnTo>
                  <a:lnTo>
                    <a:pt x="5" y="0"/>
                  </a:lnTo>
                </a:path>
              </a:pathLst>
            </a:custGeom>
            <a:solidFill>
              <a:srgbClr val="FF0000"/>
            </a:solidFill>
            <a:ln w="9525" cap="rnd">
              <a:solidFill>
                <a:srgbClr val="00B050"/>
              </a:solidFill>
              <a:round/>
              <a:headEnd/>
              <a:tailEnd/>
            </a:ln>
          </p:spPr>
          <p:txBody>
            <a:bodyPr/>
            <a:lstStyle/>
            <a:p>
              <a:endParaRPr lang="en-US"/>
            </a:p>
          </p:txBody>
        </p:sp>
        <p:sp>
          <p:nvSpPr>
            <p:cNvPr id="9320" name="Rectangle 317"/>
            <p:cNvSpPr>
              <a:spLocks noChangeArrowheads="1"/>
            </p:cNvSpPr>
            <p:nvPr/>
          </p:nvSpPr>
          <p:spPr bwMode="auto">
            <a:xfrm>
              <a:off x="2083" y="2292"/>
              <a:ext cx="1043"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B050"/>
                  </a:solidFill>
                  <a:latin typeface="Arial" pitchFamily="34" charset="0"/>
                </a:rPr>
                <a:t>Code Space</a:t>
              </a:r>
            </a:p>
          </p:txBody>
        </p:sp>
        <p:sp>
          <p:nvSpPr>
            <p:cNvPr id="9321" name="Rectangle 318"/>
            <p:cNvSpPr>
              <a:spLocks noChangeArrowheads="1"/>
            </p:cNvSpPr>
            <p:nvPr/>
          </p:nvSpPr>
          <p:spPr bwMode="auto">
            <a:xfrm>
              <a:off x="3209" y="3033"/>
              <a:ext cx="508"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B050"/>
                  </a:solidFill>
                  <a:latin typeface="Arial" pitchFamily="34" charset="0"/>
                </a:rPr>
                <a:t>Time</a:t>
              </a:r>
            </a:p>
          </p:txBody>
        </p:sp>
        <p:sp>
          <p:nvSpPr>
            <p:cNvPr id="9322" name="Rectangle 319"/>
            <p:cNvSpPr>
              <a:spLocks noChangeArrowheads="1"/>
            </p:cNvSpPr>
            <p:nvPr/>
          </p:nvSpPr>
          <p:spPr bwMode="auto">
            <a:xfrm>
              <a:off x="695" y="3771"/>
              <a:ext cx="939"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B050"/>
                  </a:solidFill>
                  <a:latin typeface="Arial" pitchFamily="34" charset="0"/>
                </a:rPr>
                <a:t>Frequency</a:t>
              </a:r>
            </a:p>
          </p:txBody>
        </p:sp>
        <p:sp>
          <p:nvSpPr>
            <p:cNvPr id="9323" name="Freeform 320"/>
            <p:cNvSpPr>
              <a:spLocks/>
            </p:cNvSpPr>
            <p:nvPr/>
          </p:nvSpPr>
          <p:spPr bwMode="auto">
            <a:xfrm>
              <a:off x="1479" y="3398"/>
              <a:ext cx="785" cy="17"/>
            </a:xfrm>
            <a:custGeom>
              <a:avLst/>
              <a:gdLst>
                <a:gd name="T0" fmla="*/ 776 w 785"/>
                <a:gd name="T1" fmla="*/ 0 h 17"/>
                <a:gd name="T2" fmla="*/ 780 w 785"/>
                <a:gd name="T3" fmla="*/ 0 h 17"/>
                <a:gd name="T4" fmla="*/ 0 w 785"/>
                <a:gd name="T5" fmla="*/ 0 h 17"/>
                <a:gd name="T6" fmla="*/ 0 w 785"/>
                <a:gd name="T7" fmla="*/ 16 h 17"/>
                <a:gd name="T8" fmla="*/ 780 w 785"/>
                <a:gd name="T9" fmla="*/ 16 h 17"/>
                <a:gd name="T10" fmla="*/ 784 w 785"/>
                <a:gd name="T11" fmla="*/ 16 h 17"/>
                <a:gd name="T12" fmla="*/ 776 w 785"/>
                <a:gd name="T13" fmla="*/ 0 h 17"/>
                <a:gd name="T14" fmla="*/ 0 60000 65536"/>
                <a:gd name="T15" fmla="*/ 0 60000 65536"/>
                <a:gd name="T16" fmla="*/ 0 60000 65536"/>
                <a:gd name="T17" fmla="*/ 0 60000 65536"/>
                <a:gd name="T18" fmla="*/ 0 60000 65536"/>
                <a:gd name="T19" fmla="*/ 0 60000 65536"/>
                <a:gd name="T20" fmla="*/ 0 60000 65536"/>
                <a:gd name="T21" fmla="*/ 0 w 785"/>
                <a:gd name="T22" fmla="*/ 0 h 17"/>
                <a:gd name="T23" fmla="*/ 785 w 785"/>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5" h="17">
                  <a:moveTo>
                    <a:pt x="776" y="0"/>
                  </a:moveTo>
                  <a:lnTo>
                    <a:pt x="780" y="0"/>
                  </a:lnTo>
                  <a:lnTo>
                    <a:pt x="0" y="0"/>
                  </a:lnTo>
                  <a:lnTo>
                    <a:pt x="0" y="16"/>
                  </a:lnTo>
                  <a:lnTo>
                    <a:pt x="780" y="16"/>
                  </a:lnTo>
                  <a:lnTo>
                    <a:pt x="784" y="16"/>
                  </a:lnTo>
                  <a:lnTo>
                    <a:pt x="776" y="0"/>
                  </a:lnTo>
                </a:path>
              </a:pathLst>
            </a:custGeom>
            <a:solidFill>
              <a:srgbClr val="FF0000"/>
            </a:solidFill>
            <a:ln w="9525" cap="rnd">
              <a:solidFill>
                <a:srgbClr val="00B050"/>
              </a:solidFill>
              <a:round/>
              <a:headEnd/>
              <a:tailEnd/>
            </a:ln>
          </p:spPr>
          <p:txBody>
            <a:bodyPr/>
            <a:lstStyle/>
            <a:p>
              <a:endParaRPr lang="en-US"/>
            </a:p>
          </p:txBody>
        </p:sp>
        <p:sp>
          <p:nvSpPr>
            <p:cNvPr id="9324" name="Freeform 321"/>
            <p:cNvSpPr>
              <a:spLocks/>
            </p:cNvSpPr>
            <p:nvPr/>
          </p:nvSpPr>
          <p:spPr bwMode="auto">
            <a:xfrm>
              <a:off x="2255" y="2999"/>
              <a:ext cx="574" cy="411"/>
            </a:xfrm>
            <a:custGeom>
              <a:avLst/>
              <a:gdLst>
                <a:gd name="T0" fmla="*/ 569 w 574"/>
                <a:gd name="T1" fmla="*/ 4 h 411"/>
                <a:gd name="T2" fmla="*/ 565 w 574"/>
                <a:gd name="T3" fmla="*/ 0 h 411"/>
                <a:gd name="T4" fmla="*/ 0 w 574"/>
                <a:gd name="T5" fmla="*/ 399 h 411"/>
                <a:gd name="T6" fmla="*/ 8 w 574"/>
                <a:gd name="T7" fmla="*/ 410 h 411"/>
                <a:gd name="T8" fmla="*/ 573 w 574"/>
                <a:gd name="T9" fmla="*/ 10 h 411"/>
                <a:gd name="T10" fmla="*/ 569 w 574"/>
                <a:gd name="T11" fmla="*/ 4 h 411"/>
                <a:gd name="T12" fmla="*/ 0 60000 65536"/>
                <a:gd name="T13" fmla="*/ 0 60000 65536"/>
                <a:gd name="T14" fmla="*/ 0 60000 65536"/>
                <a:gd name="T15" fmla="*/ 0 60000 65536"/>
                <a:gd name="T16" fmla="*/ 0 60000 65536"/>
                <a:gd name="T17" fmla="*/ 0 60000 65536"/>
                <a:gd name="T18" fmla="*/ 0 w 574"/>
                <a:gd name="T19" fmla="*/ 0 h 411"/>
                <a:gd name="T20" fmla="*/ 574 w 574"/>
                <a:gd name="T21" fmla="*/ 411 h 411"/>
              </a:gdLst>
              <a:ahLst/>
              <a:cxnLst>
                <a:cxn ang="T12">
                  <a:pos x="T0" y="T1"/>
                </a:cxn>
                <a:cxn ang="T13">
                  <a:pos x="T2" y="T3"/>
                </a:cxn>
                <a:cxn ang="T14">
                  <a:pos x="T4" y="T5"/>
                </a:cxn>
                <a:cxn ang="T15">
                  <a:pos x="T6" y="T7"/>
                </a:cxn>
                <a:cxn ang="T16">
                  <a:pos x="T8" y="T9"/>
                </a:cxn>
                <a:cxn ang="T17">
                  <a:pos x="T10" y="T11"/>
                </a:cxn>
              </a:cxnLst>
              <a:rect l="T18" t="T19" r="T20" b="T21"/>
              <a:pathLst>
                <a:path w="574" h="411">
                  <a:moveTo>
                    <a:pt x="569" y="4"/>
                  </a:moveTo>
                  <a:lnTo>
                    <a:pt x="565" y="0"/>
                  </a:lnTo>
                  <a:lnTo>
                    <a:pt x="0" y="399"/>
                  </a:lnTo>
                  <a:lnTo>
                    <a:pt x="8" y="410"/>
                  </a:lnTo>
                  <a:lnTo>
                    <a:pt x="573" y="10"/>
                  </a:lnTo>
                  <a:lnTo>
                    <a:pt x="569" y="4"/>
                  </a:lnTo>
                </a:path>
              </a:pathLst>
            </a:custGeom>
            <a:solidFill>
              <a:srgbClr val="FF0000"/>
            </a:solidFill>
            <a:ln w="9525" cap="rnd">
              <a:solidFill>
                <a:srgbClr val="00B050"/>
              </a:solidFill>
              <a:round/>
              <a:headEnd/>
              <a:tailEnd/>
            </a:ln>
          </p:spPr>
          <p:txBody>
            <a:bodyPr/>
            <a:lstStyle/>
            <a:p>
              <a:endParaRPr lang="en-US"/>
            </a:p>
          </p:txBody>
        </p:sp>
        <p:sp>
          <p:nvSpPr>
            <p:cNvPr id="9325" name="Freeform 322"/>
            <p:cNvSpPr>
              <a:spLocks/>
            </p:cNvSpPr>
            <p:nvPr/>
          </p:nvSpPr>
          <p:spPr bwMode="auto">
            <a:xfrm>
              <a:off x="1479" y="3273"/>
              <a:ext cx="785" cy="17"/>
            </a:xfrm>
            <a:custGeom>
              <a:avLst/>
              <a:gdLst>
                <a:gd name="T0" fmla="*/ 776 w 785"/>
                <a:gd name="T1" fmla="*/ 2 h 17"/>
                <a:gd name="T2" fmla="*/ 780 w 785"/>
                <a:gd name="T3" fmla="*/ 0 h 17"/>
                <a:gd name="T4" fmla="*/ 0 w 785"/>
                <a:gd name="T5" fmla="*/ 0 h 17"/>
                <a:gd name="T6" fmla="*/ 0 w 785"/>
                <a:gd name="T7" fmla="*/ 16 h 17"/>
                <a:gd name="T8" fmla="*/ 780 w 785"/>
                <a:gd name="T9" fmla="*/ 16 h 17"/>
                <a:gd name="T10" fmla="*/ 784 w 785"/>
                <a:gd name="T11" fmla="*/ 13 h 17"/>
                <a:gd name="T12" fmla="*/ 776 w 785"/>
                <a:gd name="T13" fmla="*/ 2 h 17"/>
                <a:gd name="T14" fmla="*/ 0 60000 65536"/>
                <a:gd name="T15" fmla="*/ 0 60000 65536"/>
                <a:gd name="T16" fmla="*/ 0 60000 65536"/>
                <a:gd name="T17" fmla="*/ 0 60000 65536"/>
                <a:gd name="T18" fmla="*/ 0 60000 65536"/>
                <a:gd name="T19" fmla="*/ 0 60000 65536"/>
                <a:gd name="T20" fmla="*/ 0 60000 65536"/>
                <a:gd name="T21" fmla="*/ 0 w 785"/>
                <a:gd name="T22" fmla="*/ 0 h 17"/>
                <a:gd name="T23" fmla="*/ 785 w 785"/>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5" h="17">
                  <a:moveTo>
                    <a:pt x="776" y="2"/>
                  </a:moveTo>
                  <a:lnTo>
                    <a:pt x="780" y="0"/>
                  </a:lnTo>
                  <a:lnTo>
                    <a:pt x="0" y="0"/>
                  </a:lnTo>
                  <a:lnTo>
                    <a:pt x="0" y="16"/>
                  </a:lnTo>
                  <a:lnTo>
                    <a:pt x="780" y="16"/>
                  </a:lnTo>
                  <a:lnTo>
                    <a:pt x="784" y="13"/>
                  </a:lnTo>
                  <a:lnTo>
                    <a:pt x="776" y="2"/>
                  </a:lnTo>
                </a:path>
              </a:pathLst>
            </a:custGeom>
            <a:solidFill>
              <a:srgbClr val="FF0000"/>
            </a:solidFill>
            <a:ln w="9525" cap="rnd">
              <a:solidFill>
                <a:srgbClr val="00B050"/>
              </a:solidFill>
              <a:round/>
              <a:headEnd/>
              <a:tailEnd/>
            </a:ln>
          </p:spPr>
          <p:txBody>
            <a:bodyPr/>
            <a:lstStyle/>
            <a:p>
              <a:endParaRPr lang="en-US"/>
            </a:p>
          </p:txBody>
        </p:sp>
        <p:sp>
          <p:nvSpPr>
            <p:cNvPr id="9326" name="Freeform 323"/>
            <p:cNvSpPr>
              <a:spLocks/>
            </p:cNvSpPr>
            <p:nvPr/>
          </p:nvSpPr>
          <p:spPr bwMode="auto">
            <a:xfrm>
              <a:off x="2255" y="2877"/>
              <a:ext cx="574" cy="409"/>
            </a:xfrm>
            <a:custGeom>
              <a:avLst/>
              <a:gdLst>
                <a:gd name="T0" fmla="*/ 569 w 574"/>
                <a:gd name="T1" fmla="*/ 3 h 409"/>
                <a:gd name="T2" fmla="*/ 565 w 574"/>
                <a:gd name="T3" fmla="*/ 0 h 409"/>
                <a:gd name="T4" fmla="*/ 0 w 574"/>
                <a:gd name="T5" fmla="*/ 398 h 409"/>
                <a:gd name="T6" fmla="*/ 8 w 574"/>
                <a:gd name="T7" fmla="*/ 408 h 409"/>
                <a:gd name="T8" fmla="*/ 573 w 574"/>
                <a:gd name="T9" fmla="*/ 9 h 409"/>
                <a:gd name="T10" fmla="*/ 569 w 574"/>
                <a:gd name="T11" fmla="*/ 3 h 409"/>
                <a:gd name="T12" fmla="*/ 0 60000 65536"/>
                <a:gd name="T13" fmla="*/ 0 60000 65536"/>
                <a:gd name="T14" fmla="*/ 0 60000 65536"/>
                <a:gd name="T15" fmla="*/ 0 60000 65536"/>
                <a:gd name="T16" fmla="*/ 0 60000 65536"/>
                <a:gd name="T17" fmla="*/ 0 60000 65536"/>
                <a:gd name="T18" fmla="*/ 0 w 574"/>
                <a:gd name="T19" fmla="*/ 0 h 409"/>
                <a:gd name="T20" fmla="*/ 574 w 574"/>
                <a:gd name="T21" fmla="*/ 409 h 409"/>
              </a:gdLst>
              <a:ahLst/>
              <a:cxnLst>
                <a:cxn ang="T12">
                  <a:pos x="T0" y="T1"/>
                </a:cxn>
                <a:cxn ang="T13">
                  <a:pos x="T2" y="T3"/>
                </a:cxn>
                <a:cxn ang="T14">
                  <a:pos x="T4" y="T5"/>
                </a:cxn>
                <a:cxn ang="T15">
                  <a:pos x="T6" y="T7"/>
                </a:cxn>
                <a:cxn ang="T16">
                  <a:pos x="T8" y="T9"/>
                </a:cxn>
                <a:cxn ang="T17">
                  <a:pos x="T10" y="T11"/>
                </a:cxn>
              </a:cxnLst>
              <a:rect l="T18" t="T19" r="T20" b="T21"/>
              <a:pathLst>
                <a:path w="574" h="409">
                  <a:moveTo>
                    <a:pt x="569" y="3"/>
                  </a:moveTo>
                  <a:lnTo>
                    <a:pt x="565" y="0"/>
                  </a:lnTo>
                  <a:lnTo>
                    <a:pt x="0" y="398"/>
                  </a:lnTo>
                  <a:lnTo>
                    <a:pt x="8" y="408"/>
                  </a:lnTo>
                  <a:lnTo>
                    <a:pt x="573" y="9"/>
                  </a:lnTo>
                  <a:lnTo>
                    <a:pt x="569" y="3"/>
                  </a:lnTo>
                </a:path>
              </a:pathLst>
            </a:custGeom>
            <a:solidFill>
              <a:srgbClr val="FF0000"/>
            </a:solidFill>
            <a:ln w="9525" cap="rnd">
              <a:solidFill>
                <a:srgbClr val="00B050"/>
              </a:solid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OFDMA and SDMA</a:t>
            </a:r>
            <a:endParaRPr lang="en-US" dirty="0"/>
          </a:p>
        </p:txBody>
      </p:sp>
      <p:sp>
        <p:nvSpPr>
          <p:cNvPr id="3" name="Content Placeholder 2"/>
          <p:cNvSpPr>
            <a:spLocks noGrp="1"/>
          </p:cNvSpPr>
          <p:nvPr>
            <p:ph idx="1"/>
          </p:nvPr>
        </p:nvSpPr>
        <p:spPr>
          <a:xfrm>
            <a:off x="568560" y="1650129"/>
            <a:ext cx="8296040" cy="4114800"/>
          </a:xfrm>
        </p:spPr>
        <p:txBody>
          <a:bodyPr/>
          <a:lstStyle/>
          <a:p>
            <a:r>
              <a:rPr lang="en-US" dirty="0" smtClean="0"/>
              <a:t>OFDMA</a:t>
            </a:r>
          </a:p>
          <a:p>
            <a:pPr lvl="1"/>
            <a:r>
              <a:rPr lang="en-US" dirty="0" smtClean="0"/>
              <a:t>Implements FD via OFDM </a:t>
            </a:r>
          </a:p>
          <a:p>
            <a:pPr lvl="1"/>
            <a:r>
              <a:rPr lang="en-US" dirty="0" smtClean="0"/>
              <a:t>Different subcarriers assigned to different users</a:t>
            </a:r>
            <a:endParaRPr lang="en-US" dirty="0"/>
          </a:p>
          <a:p>
            <a:r>
              <a:rPr lang="en-US" dirty="0"/>
              <a:t>SDMA (space-division multiple access</a:t>
            </a:r>
            <a:r>
              <a:rPr lang="en-US" dirty="0" smtClean="0"/>
              <a:t>)</a:t>
            </a:r>
          </a:p>
          <a:p>
            <a:pPr lvl="1"/>
            <a:endParaRPr lang="en-US" dirty="0" smtClean="0"/>
          </a:p>
          <a:p>
            <a:pPr lvl="1"/>
            <a:endParaRPr lang="en-US" dirty="0" smtClean="0"/>
          </a:p>
          <a:p>
            <a:pPr lvl="1"/>
            <a:endParaRPr lang="en-US" dirty="0"/>
          </a:p>
          <a:p>
            <a:pPr lvl="1"/>
            <a:endParaRPr lang="en-US" dirty="0" smtClean="0"/>
          </a:p>
          <a:p>
            <a:pPr lvl="1"/>
            <a:endParaRPr lang="en-US" dirty="0"/>
          </a:p>
          <a:p>
            <a:pPr lvl="1"/>
            <a:r>
              <a:rPr lang="en-US" dirty="0" smtClean="0"/>
              <a:t>Different spatial dimensions assigned to different users</a:t>
            </a:r>
          </a:p>
          <a:p>
            <a:pPr lvl="1"/>
            <a:r>
              <a:rPr lang="en-US" dirty="0" smtClean="0"/>
              <a:t>Implemented via multiuser </a:t>
            </a:r>
            <a:r>
              <a:rPr lang="en-US" dirty="0" err="1" smtClean="0"/>
              <a:t>beamforming</a:t>
            </a:r>
            <a:r>
              <a:rPr lang="en-US" dirty="0" smtClean="0"/>
              <a:t>  (e.g. zero-force </a:t>
            </a:r>
            <a:r>
              <a:rPr lang="en-US" dirty="0" err="1" smtClean="0"/>
              <a:t>beamforming</a:t>
            </a:r>
            <a:r>
              <a:rPr lang="en-US" dirty="0" smtClean="0"/>
              <a:t>)</a:t>
            </a:r>
          </a:p>
          <a:p>
            <a:pPr lvl="1"/>
            <a:r>
              <a:rPr lang="en-US" dirty="0" smtClean="0"/>
              <a:t>Benefits from multiuser diversity</a:t>
            </a:r>
            <a:endParaRPr lang="en-US" dirty="0"/>
          </a:p>
        </p:txBody>
      </p:sp>
      <p:grpSp>
        <p:nvGrpSpPr>
          <p:cNvPr id="27" name="Group 26"/>
          <p:cNvGrpSpPr/>
          <p:nvPr/>
        </p:nvGrpSpPr>
        <p:grpSpPr>
          <a:xfrm>
            <a:off x="2109311" y="3708841"/>
            <a:ext cx="3587603" cy="1674812"/>
            <a:chOff x="711200" y="2438400"/>
            <a:chExt cx="4579740" cy="2305050"/>
          </a:xfrm>
        </p:grpSpPr>
        <p:graphicFrame>
          <p:nvGraphicFramePr>
            <p:cNvPr id="4" name="Object 2"/>
            <p:cNvGraphicFramePr>
              <a:graphicFrameLocks/>
            </p:cNvGraphicFramePr>
            <p:nvPr>
              <p:extLst>
                <p:ext uri="{D42A27DB-BD31-4B8C-83A1-F6EECF244321}">
                  <p14:modId xmlns:p14="http://schemas.microsoft.com/office/powerpoint/2010/main" val="235177583"/>
                </p:ext>
              </p:extLst>
            </p:nvPr>
          </p:nvGraphicFramePr>
          <p:xfrm>
            <a:off x="3260725" y="3871913"/>
            <a:ext cx="1298575" cy="871537"/>
          </p:xfrm>
          <a:graphic>
            <a:graphicData uri="http://schemas.openxmlformats.org/presentationml/2006/ole">
              <mc:AlternateContent xmlns:mc="http://schemas.openxmlformats.org/markup-compatibility/2006">
                <mc:Choice xmlns:v="urn:schemas-microsoft-com:vml" Requires="v">
                  <p:oleObj spid="_x0000_s77838" name="CorelDRAW 6.0" r:id="rId3" imgW="3323880" imgH="2296800" progId="CorelDRAW.Graphic.6">
                    <p:embed/>
                  </p:oleObj>
                </mc:Choice>
                <mc:Fallback>
                  <p:oleObj name="CorelDRAW 6.0" r:id="rId3" imgW="3323880" imgH="2296800" progId="CorelDRAW.Graphic.6">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0725" y="3871913"/>
                          <a:ext cx="1298575"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3"/>
            <p:cNvGraphicFramePr>
              <a:graphicFrameLocks/>
            </p:cNvGraphicFramePr>
            <p:nvPr>
              <p:extLst>
                <p:ext uri="{D42A27DB-BD31-4B8C-83A1-F6EECF244321}">
                  <p14:modId xmlns:p14="http://schemas.microsoft.com/office/powerpoint/2010/main" val="3256431524"/>
                </p:ext>
              </p:extLst>
            </p:nvPr>
          </p:nvGraphicFramePr>
          <p:xfrm>
            <a:off x="4559789" y="2822575"/>
            <a:ext cx="731151" cy="820739"/>
          </p:xfrm>
          <a:graphic>
            <a:graphicData uri="http://schemas.openxmlformats.org/presentationml/2006/ole">
              <mc:AlternateContent xmlns:mc="http://schemas.openxmlformats.org/markup-compatibility/2006">
                <mc:Choice xmlns:v="urn:schemas-microsoft-com:vml" Requires="v">
                  <p:oleObj spid="_x0000_s77839" name="CorelDRAW 6.0" r:id="rId5" imgW="2104920" imgH="2452680" progId="CorelDRAW.Graphic.6">
                    <p:embed/>
                  </p:oleObj>
                </mc:Choice>
                <mc:Fallback>
                  <p:oleObj name="CorelDRAW 6.0" r:id="rId5" imgW="2104920" imgH="2452680" progId="CorelDRAW.Graphic.6">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9789" y="2822575"/>
                          <a:ext cx="731151" cy="820739"/>
                        </a:xfrm>
                        <a:prstGeom prst="rect">
                          <a:avLst/>
                        </a:prstGeom>
                        <a:noFill/>
                        <a:ln>
                          <a:noFill/>
                        </a:ln>
                        <a:effectLst/>
                        <a:extLst/>
                      </p:spPr>
                    </p:pic>
                  </p:oleObj>
                </mc:Fallback>
              </mc:AlternateContent>
            </a:graphicData>
          </a:graphic>
        </p:graphicFrame>
        <p:graphicFrame>
          <p:nvGraphicFramePr>
            <p:cNvPr id="6" name="Object 4"/>
            <p:cNvGraphicFramePr>
              <a:graphicFrameLocks/>
            </p:cNvGraphicFramePr>
            <p:nvPr>
              <p:extLst>
                <p:ext uri="{D42A27DB-BD31-4B8C-83A1-F6EECF244321}">
                  <p14:modId xmlns:p14="http://schemas.microsoft.com/office/powerpoint/2010/main" val="1266057791"/>
                </p:ext>
              </p:extLst>
            </p:nvPr>
          </p:nvGraphicFramePr>
          <p:xfrm>
            <a:off x="711200" y="3289300"/>
            <a:ext cx="708025" cy="995363"/>
          </p:xfrm>
          <a:graphic>
            <a:graphicData uri="http://schemas.openxmlformats.org/presentationml/2006/ole">
              <mc:AlternateContent xmlns:mc="http://schemas.openxmlformats.org/markup-compatibility/2006">
                <mc:Choice xmlns:v="urn:schemas-microsoft-com:vml" Requires="v">
                  <p:oleObj spid="_x0000_s77840" name="CorelDRAW 6.0" r:id="rId7" imgW="1776240" imgH="2495520" progId="CorelDRAW.Graphic.6">
                    <p:embed/>
                  </p:oleObj>
                </mc:Choice>
                <mc:Fallback>
                  <p:oleObj name="CorelDRAW 6.0" r:id="rId7" imgW="1776240" imgH="2495520" progId="CorelDRAW.Graphic.6">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200" y="3289300"/>
                          <a:ext cx="708025"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 name="Group 8"/>
            <p:cNvGrpSpPr>
              <a:grpSpLocks/>
            </p:cNvGrpSpPr>
            <p:nvPr/>
          </p:nvGrpSpPr>
          <p:grpSpPr bwMode="auto">
            <a:xfrm>
              <a:off x="2689225" y="2476500"/>
              <a:ext cx="177800" cy="346075"/>
              <a:chOff x="2342" y="1176"/>
              <a:chExt cx="136" cy="302"/>
            </a:xfrm>
          </p:grpSpPr>
          <p:sp>
            <p:nvSpPr>
              <p:cNvPr id="8" name="Line 9"/>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hangingPunct="0"/>
                <a:endParaRPr lang="en-US" b="1">
                  <a:solidFill>
                    <a:srgbClr val="0000FF"/>
                  </a:solidFill>
                  <a:latin typeface="Garamond" pitchFamily="18" charset="0"/>
                </a:endParaRPr>
              </a:p>
            </p:txBody>
          </p:sp>
          <p:sp>
            <p:nvSpPr>
              <p:cNvPr id="9" name="AutoShape 10"/>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a:defRPr sz="2400" b="1">
                    <a:solidFill>
                      <a:srgbClr val="0000FF"/>
                    </a:solidFill>
                    <a:latin typeface="Garamond" pitchFamily="18" charset="0"/>
                  </a:defRPr>
                </a:lvl1pPr>
                <a:lvl2pPr marL="742950" indent="-285750">
                  <a:defRPr sz="2400" b="1">
                    <a:solidFill>
                      <a:srgbClr val="0000FF"/>
                    </a:solidFill>
                    <a:latin typeface="Garamond" pitchFamily="18" charset="0"/>
                  </a:defRPr>
                </a:lvl2pPr>
                <a:lvl3pPr marL="1143000" indent="-228600">
                  <a:defRPr sz="2400" b="1">
                    <a:solidFill>
                      <a:srgbClr val="0000FF"/>
                    </a:solidFill>
                    <a:latin typeface="Garamond" pitchFamily="18" charset="0"/>
                  </a:defRPr>
                </a:lvl3pPr>
                <a:lvl4pPr marL="1600200" indent="-228600">
                  <a:defRPr sz="2400" b="1">
                    <a:solidFill>
                      <a:srgbClr val="0000FF"/>
                    </a:solidFill>
                    <a:latin typeface="Garamond" pitchFamily="18" charset="0"/>
                  </a:defRPr>
                </a:lvl4pPr>
                <a:lvl5pPr marL="2057400" indent="-228600">
                  <a:defRPr sz="2400" b="1">
                    <a:solidFill>
                      <a:srgbClr val="0000FF"/>
                    </a:solidFill>
                    <a:latin typeface="Garamond" pitchFamily="18" charset="0"/>
                  </a:defRPr>
                </a:lvl5pPr>
                <a:lvl6pPr marL="2514600" indent="-228600" eaLnBrk="0" fontAlgn="base" hangingPunct="0">
                  <a:spcBef>
                    <a:spcPct val="0"/>
                  </a:spcBef>
                  <a:spcAft>
                    <a:spcPct val="0"/>
                  </a:spcAft>
                  <a:defRPr sz="2400" b="1">
                    <a:solidFill>
                      <a:srgbClr val="0000FF"/>
                    </a:solidFill>
                    <a:latin typeface="Garamond" pitchFamily="18" charset="0"/>
                  </a:defRPr>
                </a:lvl6pPr>
                <a:lvl7pPr marL="2971800" indent="-228600" eaLnBrk="0" fontAlgn="base" hangingPunct="0">
                  <a:spcBef>
                    <a:spcPct val="0"/>
                  </a:spcBef>
                  <a:spcAft>
                    <a:spcPct val="0"/>
                  </a:spcAft>
                  <a:defRPr sz="2400" b="1">
                    <a:solidFill>
                      <a:srgbClr val="0000FF"/>
                    </a:solidFill>
                    <a:latin typeface="Garamond" pitchFamily="18" charset="0"/>
                  </a:defRPr>
                </a:lvl7pPr>
                <a:lvl8pPr marL="3429000" indent="-228600" eaLnBrk="0" fontAlgn="base" hangingPunct="0">
                  <a:spcBef>
                    <a:spcPct val="0"/>
                  </a:spcBef>
                  <a:spcAft>
                    <a:spcPct val="0"/>
                  </a:spcAft>
                  <a:defRPr sz="2400" b="1">
                    <a:solidFill>
                      <a:srgbClr val="0000FF"/>
                    </a:solidFill>
                    <a:latin typeface="Garamond" pitchFamily="18" charset="0"/>
                  </a:defRPr>
                </a:lvl8pPr>
                <a:lvl9pPr marL="3886200" indent="-228600" eaLnBrk="0" fontAlgn="base" hangingPunct="0">
                  <a:spcBef>
                    <a:spcPct val="0"/>
                  </a:spcBef>
                  <a:spcAft>
                    <a:spcPct val="0"/>
                  </a:spcAft>
                  <a:defRPr sz="2400" b="1">
                    <a:solidFill>
                      <a:srgbClr val="0000FF"/>
                    </a:solidFill>
                    <a:latin typeface="Garamond" pitchFamily="18" charset="0"/>
                  </a:defRPr>
                </a:lvl9pPr>
              </a:lstStyle>
              <a:p>
                <a:pPr eaLnBrk="0" hangingPunct="0"/>
                <a:endParaRPr lang="en-US" altLang="en-US"/>
              </a:p>
            </p:txBody>
          </p:sp>
        </p:grpSp>
        <p:sp>
          <p:nvSpPr>
            <p:cNvPr id="10" name="Line 11"/>
            <p:cNvSpPr>
              <a:spLocks noChangeShapeType="1"/>
            </p:cNvSpPr>
            <p:nvPr/>
          </p:nvSpPr>
          <p:spPr bwMode="auto">
            <a:xfrm>
              <a:off x="4389438" y="3643313"/>
              <a:ext cx="1587"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hangingPunct="0"/>
              <a:endParaRPr lang="en-US" b="1">
                <a:solidFill>
                  <a:srgbClr val="0000FF"/>
                </a:solidFill>
                <a:latin typeface="Garamond" pitchFamily="18" charset="0"/>
              </a:endParaRPr>
            </a:p>
          </p:txBody>
        </p:sp>
        <p:graphicFrame>
          <p:nvGraphicFramePr>
            <p:cNvPr id="11" name="Object 5"/>
            <p:cNvGraphicFramePr>
              <a:graphicFrameLocks/>
            </p:cNvGraphicFramePr>
            <p:nvPr>
              <p:extLst>
                <p:ext uri="{D42A27DB-BD31-4B8C-83A1-F6EECF244321}">
                  <p14:modId xmlns:p14="http://schemas.microsoft.com/office/powerpoint/2010/main" val="913682929"/>
                </p:ext>
              </p:extLst>
            </p:nvPr>
          </p:nvGraphicFramePr>
          <p:xfrm>
            <a:off x="2684463" y="2781301"/>
            <a:ext cx="568325" cy="1249363"/>
          </p:xfrm>
          <a:graphic>
            <a:graphicData uri="http://schemas.openxmlformats.org/presentationml/2006/ole">
              <mc:AlternateContent xmlns:mc="http://schemas.openxmlformats.org/markup-compatibility/2006">
                <mc:Choice xmlns:v="urn:schemas-microsoft-com:vml" Requires="v">
                  <p:oleObj spid="_x0000_s77841" name="CorelDRAW 6.0" r:id="rId9" imgW="1319040" imgH="2890800" progId="CorelDRAW.Graphic.6">
                    <p:embed/>
                  </p:oleObj>
                </mc:Choice>
                <mc:Fallback>
                  <p:oleObj name="CorelDRAW 6.0" r:id="rId9" imgW="1319040" imgH="2890800" progId="CorelDRAW.Graphic.6">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84463" y="2781301"/>
                          <a:ext cx="568325"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6" name="Group 17"/>
            <p:cNvGrpSpPr>
              <a:grpSpLocks/>
            </p:cNvGrpSpPr>
            <p:nvPr/>
          </p:nvGrpSpPr>
          <p:grpSpPr bwMode="auto">
            <a:xfrm>
              <a:off x="2860675" y="2438400"/>
              <a:ext cx="177800" cy="346075"/>
              <a:chOff x="2342" y="1176"/>
              <a:chExt cx="136" cy="302"/>
            </a:xfrm>
          </p:grpSpPr>
          <p:sp>
            <p:nvSpPr>
              <p:cNvPr id="17" name="Line 18"/>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hangingPunct="0"/>
                <a:endParaRPr lang="en-US" b="1">
                  <a:solidFill>
                    <a:srgbClr val="0000FF"/>
                  </a:solidFill>
                  <a:latin typeface="Garamond" pitchFamily="18" charset="0"/>
                </a:endParaRPr>
              </a:p>
            </p:txBody>
          </p:sp>
          <p:sp>
            <p:nvSpPr>
              <p:cNvPr id="18" name="AutoShape 19"/>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a:defRPr sz="2400" b="1">
                    <a:solidFill>
                      <a:srgbClr val="0000FF"/>
                    </a:solidFill>
                    <a:latin typeface="Garamond" pitchFamily="18" charset="0"/>
                  </a:defRPr>
                </a:lvl1pPr>
                <a:lvl2pPr marL="742950" indent="-285750">
                  <a:defRPr sz="2400" b="1">
                    <a:solidFill>
                      <a:srgbClr val="0000FF"/>
                    </a:solidFill>
                    <a:latin typeface="Garamond" pitchFamily="18" charset="0"/>
                  </a:defRPr>
                </a:lvl2pPr>
                <a:lvl3pPr marL="1143000" indent="-228600">
                  <a:defRPr sz="2400" b="1">
                    <a:solidFill>
                      <a:srgbClr val="0000FF"/>
                    </a:solidFill>
                    <a:latin typeface="Garamond" pitchFamily="18" charset="0"/>
                  </a:defRPr>
                </a:lvl3pPr>
                <a:lvl4pPr marL="1600200" indent="-228600">
                  <a:defRPr sz="2400" b="1">
                    <a:solidFill>
                      <a:srgbClr val="0000FF"/>
                    </a:solidFill>
                    <a:latin typeface="Garamond" pitchFamily="18" charset="0"/>
                  </a:defRPr>
                </a:lvl4pPr>
                <a:lvl5pPr marL="2057400" indent="-228600">
                  <a:defRPr sz="2400" b="1">
                    <a:solidFill>
                      <a:srgbClr val="0000FF"/>
                    </a:solidFill>
                    <a:latin typeface="Garamond" pitchFamily="18" charset="0"/>
                  </a:defRPr>
                </a:lvl5pPr>
                <a:lvl6pPr marL="2514600" indent="-228600" eaLnBrk="0" fontAlgn="base" hangingPunct="0">
                  <a:spcBef>
                    <a:spcPct val="0"/>
                  </a:spcBef>
                  <a:spcAft>
                    <a:spcPct val="0"/>
                  </a:spcAft>
                  <a:defRPr sz="2400" b="1">
                    <a:solidFill>
                      <a:srgbClr val="0000FF"/>
                    </a:solidFill>
                    <a:latin typeface="Garamond" pitchFamily="18" charset="0"/>
                  </a:defRPr>
                </a:lvl6pPr>
                <a:lvl7pPr marL="2971800" indent="-228600" eaLnBrk="0" fontAlgn="base" hangingPunct="0">
                  <a:spcBef>
                    <a:spcPct val="0"/>
                  </a:spcBef>
                  <a:spcAft>
                    <a:spcPct val="0"/>
                  </a:spcAft>
                  <a:defRPr sz="2400" b="1">
                    <a:solidFill>
                      <a:srgbClr val="0000FF"/>
                    </a:solidFill>
                    <a:latin typeface="Garamond" pitchFamily="18" charset="0"/>
                  </a:defRPr>
                </a:lvl7pPr>
                <a:lvl8pPr marL="3429000" indent="-228600" eaLnBrk="0" fontAlgn="base" hangingPunct="0">
                  <a:spcBef>
                    <a:spcPct val="0"/>
                  </a:spcBef>
                  <a:spcAft>
                    <a:spcPct val="0"/>
                  </a:spcAft>
                  <a:defRPr sz="2400" b="1">
                    <a:solidFill>
                      <a:srgbClr val="0000FF"/>
                    </a:solidFill>
                    <a:latin typeface="Garamond" pitchFamily="18" charset="0"/>
                  </a:defRPr>
                </a:lvl8pPr>
                <a:lvl9pPr marL="3886200" indent="-228600" eaLnBrk="0" fontAlgn="base" hangingPunct="0">
                  <a:spcBef>
                    <a:spcPct val="0"/>
                  </a:spcBef>
                  <a:spcAft>
                    <a:spcPct val="0"/>
                  </a:spcAft>
                  <a:defRPr sz="2400" b="1">
                    <a:solidFill>
                      <a:srgbClr val="0000FF"/>
                    </a:solidFill>
                    <a:latin typeface="Garamond" pitchFamily="18" charset="0"/>
                  </a:defRPr>
                </a:lvl9pPr>
              </a:lstStyle>
              <a:p>
                <a:pPr eaLnBrk="0" hangingPunct="0"/>
                <a:endParaRPr lang="en-US" altLang="en-US"/>
              </a:p>
            </p:txBody>
          </p:sp>
        </p:grpSp>
        <p:sp>
          <p:nvSpPr>
            <p:cNvPr id="19" name="Line 20"/>
            <p:cNvSpPr>
              <a:spLocks noChangeShapeType="1"/>
            </p:cNvSpPr>
            <p:nvPr/>
          </p:nvSpPr>
          <p:spPr bwMode="auto">
            <a:xfrm>
              <a:off x="3741738" y="3605213"/>
              <a:ext cx="1587"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hangingPunct="0"/>
              <a:endParaRPr lang="en-US" b="1">
                <a:solidFill>
                  <a:srgbClr val="0000FF"/>
                </a:solidFill>
                <a:latin typeface="Garamond" pitchFamily="18" charset="0"/>
              </a:endParaRPr>
            </a:p>
          </p:txBody>
        </p:sp>
        <p:sp>
          <p:nvSpPr>
            <p:cNvPr id="20" name="Line 21"/>
            <p:cNvSpPr>
              <a:spLocks noChangeShapeType="1"/>
            </p:cNvSpPr>
            <p:nvPr/>
          </p:nvSpPr>
          <p:spPr bwMode="auto">
            <a:xfrm>
              <a:off x="4084638" y="3624263"/>
              <a:ext cx="1587"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hangingPunct="0"/>
              <a:endParaRPr lang="en-US" b="1">
                <a:solidFill>
                  <a:srgbClr val="0000FF"/>
                </a:solidFill>
                <a:latin typeface="Garamond" pitchFamily="18" charset="0"/>
              </a:endParaRPr>
            </a:p>
          </p:txBody>
        </p:sp>
        <p:grpSp>
          <p:nvGrpSpPr>
            <p:cNvPr id="23" name="Group 24"/>
            <p:cNvGrpSpPr>
              <a:grpSpLocks/>
            </p:cNvGrpSpPr>
            <p:nvPr/>
          </p:nvGrpSpPr>
          <p:grpSpPr bwMode="auto">
            <a:xfrm>
              <a:off x="3013075" y="2476500"/>
              <a:ext cx="177800" cy="346075"/>
              <a:chOff x="2342" y="1176"/>
              <a:chExt cx="136" cy="302"/>
            </a:xfrm>
          </p:grpSpPr>
          <p:sp>
            <p:nvSpPr>
              <p:cNvPr id="24" name="Line 25"/>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hangingPunct="0"/>
                <a:endParaRPr lang="en-US" b="1">
                  <a:solidFill>
                    <a:srgbClr val="0000FF"/>
                  </a:solidFill>
                  <a:latin typeface="Garamond" pitchFamily="18" charset="0"/>
                </a:endParaRPr>
              </a:p>
            </p:txBody>
          </p:sp>
          <p:sp>
            <p:nvSpPr>
              <p:cNvPr id="25" name="AutoShape 26"/>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a:defRPr sz="2400" b="1">
                    <a:solidFill>
                      <a:srgbClr val="0000FF"/>
                    </a:solidFill>
                    <a:latin typeface="Garamond" pitchFamily="18" charset="0"/>
                  </a:defRPr>
                </a:lvl1pPr>
                <a:lvl2pPr marL="742950" indent="-285750">
                  <a:defRPr sz="2400" b="1">
                    <a:solidFill>
                      <a:srgbClr val="0000FF"/>
                    </a:solidFill>
                    <a:latin typeface="Garamond" pitchFamily="18" charset="0"/>
                  </a:defRPr>
                </a:lvl2pPr>
                <a:lvl3pPr marL="1143000" indent="-228600">
                  <a:defRPr sz="2400" b="1">
                    <a:solidFill>
                      <a:srgbClr val="0000FF"/>
                    </a:solidFill>
                    <a:latin typeface="Garamond" pitchFamily="18" charset="0"/>
                  </a:defRPr>
                </a:lvl3pPr>
                <a:lvl4pPr marL="1600200" indent="-228600">
                  <a:defRPr sz="2400" b="1">
                    <a:solidFill>
                      <a:srgbClr val="0000FF"/>
                    </a:solidFill>
                    <a:latin typeface="Garamond" pitchFamily="18" charset="0"/>
                  </a:defRPr>
                </a:lvl4pPr>
                <a:lvl5pPr marL="2057400" indent="-228600">
                  <a:defRPr sz="2400" b="1">
                    <a:solidFill>
                      <a:srgbClr val="0000FF"/>
                    </a:solidFill>
                    <a:latin typeface="Garamond" pitchFamily="18" charset="0"/>
                  </a:defRPr>
                </a:lvl5pPr>
                <a:lvl6pPr marL="2514600" indent="-228600" eaLnBrk="0" fontAlgn="base" hangingPunct="0">
                  <a:spcBef>
                    <a:spcPct val="0"/>
                  </a:spcBef>
                  <a:spcAft>
                    <a:spcPct val="0"/>
                  </a:spcAft>
                  <a:defRPr sz="2400" b="1">
                    <a:solidFill>
                      <a:srgbClr val="0000FF"/>
                    </a:solidFill>
                    <a:latin typeface="Garamond" pitchFamily="18" charset="0"/>
                  </a:defRPr>
                </a:lvl6pPr>
                <a:lvl7pPr marL="2971800" indent="-228600" eaLnBrk="0" fontAlgn="base" hangingPunct="0">
                  <a:spcBef>
                    <a:spcPct val="0"/>
                  </a:spcBef>
                  <a:spcAft>
                    <a:spcPct val="0"/>
                  </a:spcAft>
                  <a:defRPr sz="2400" b="1">
                    <a:solidFill>
                      <a:srgbClr val="0000FF"/>
                    </a:solidFill>
                    <a:latin typeface="Garamond" pitchFamily="18" charset="0"/>
                  </a:defRPr>
                </a:lvl7pPr>
                <a:lvl8pPr marL="3429000" indent="-228600" eaLnBrk="0" fontAlgn="base" hangingPunct="0">
                  <a:spcBef>
                    <a:spcPct val="0"/>
                  </a:spcBef>
                  <a:spcAft>
                    <a:spcPct val="0"/>
                  </a:spcAft>
                  <a:defRPr sz="2400" b="1">
                    <a:solidFill>
                      <a:srgbClr val="0000FF"/>
                    </a:solidFill>
                    <a:latin typeface="Garamond" pitchFamily="18" charset="0"/>
                  </a:defRPr>
                </a:lvl8pPr>
                <a:lvl9pPr marL="3886200" indent="-228600" eaLnBrk="0" fontAlgn="base" hangingPunct="0">
                  <a:spcBef>
                    <a:spcPct val="0"/>
                  </a:spcBef>
                  <a:spcAft>
                    <a:spcPct val="0"/>
                  </a:spcAft>
                  <a:defRPr sz="2400" b="1">
                    <a:solidFill>
                      <a:srgbClr val="0000FF"/>
                    </a:solidFill>
                    <a:latin typeface="Garamond" pitchFamily="18" charset="0"/>
                  </a:defRPr>
                </a:lvl9pPr>
              </a:lstStyle>
              <a:p>
                <a:pPr eaLnBrk="0" hangingPunct="0"/>
                <a:endParaRPr lang="en-US" altLang="en-US"/>
              </a:p>
            </p:txBody>
          </p:sp>
        </p:grpSp>
      </p:grpSp>
      <p:grpSp>
        <p:nvGrpSpPr>
          <p:cNvPr id="31" name="Group 30"/>
          <p:cNvGrpSpPr/>
          <p:nvPr/>
        </p:nvGrpSpPr>
        <p:grpSpPr>
          <a:xfrm>
            <a:off x="2759483" y="3734266"/>
            <a:ext cx="964761" cy="819180"/>
            <a:chOff x="6855106" y="3276665"/>
            <a:chExt cx="1209915" cy="955187"/>
          </a:xfrm>
        </p:grpSpPr>
        <p:sp>
          <p:nvSpPr>
            <p:cNvPr id="29" name="Flowchart: Extract 28"/>
            <p:cNvSpPr/>
            <p:nvPr/>
          </p:nvSpPr>
          <p:spPr bwMode="auto">
            <a:xfrm rot="3606294">
              <a:off x="7250421" y="3099861"/>
              <a:ext cx="637796" cy="991404"/>
            </a:xfrm>
            <a:prstGeom prst="flowChartExtract">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en-US" b="1">
                <a:solidFill>
                  <a:srgbClr val="0000FF"/>
                </a:solidFill>
                <a:latin typeface="Garamond" pitchFamily="18" charset="0"/>
              </a:endParaRPr>
            </a:p>
          </p:txBody>
        </p:sp>
        <p:sp>
          <p:nvSpPr>
            <p:cNvPr id="30" name="Chord 29"/>
            <p:cNvSpPr/>
            <p:nvPr/>
          </p:nvSpPr>
          <p:spPr bwMode="auto">
            <a:xfrm rot="20983312">
              <a:off x="6855106" y="3527860"/>
              <a:ext cx="501975" cy="703992"/>
            </a:xfrm>
            <a:prstGeom prst="chord">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en-US" b="1">
                <a:solidFill>
                  <a:srgbClr val="0000FF"/>
                </a:solidFill>
                <a:latin typeface="Garamond" pitchFamily="18" charset="0"/>
              </a:endParaRPr>
            </a:p>
          </p:txBody>
        </p:sp>
      </p:grpSp>
      <p:grpSp>
        <p:nvGrpSpPr>
          <p:cNvPr id="32" name="Group 31"/>
          <p:cNvGrpSpPr/>
          <p:nvPr/>
        </p:nvGrpSpPr>
        <p:grpSpPr>
          <a:xfrm rot="15572752">
            <a:off x="3845350" y="3816919"/>
            <a:ext cx="765280" cy="725389"/>
            <a:chOff x="6855106" y="3324383"/>
            <a:chExt cx="1236259" cy="907469"/>
          </a:xfrm>
        </p:grpSpPr>
        <p:sp>
          <p:nvSpPr>
            <p:cNvPr id="33" name="Flowchart: Extract 32"/>
            <p:cNvSpPr/>
            <p:nvPr/>
          </p:nvSpPr>
          <p:spPr bwMode="auto">
            <a:xfrm rot="3606294">
              <a:off x="7286537" y="3137808"/>
              <a:ext cx="618254" cy="991403"/>
            </a:xfrm>
            <a:prstGeom prst="flowChartExtract">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en-US" b="1">
                <a:solidFill>
                  <a:srgbClr val="0000FF"/>
                </a:solidFill>
                <a:latin typeface="Garamond" pitchFamily="18" charset="0"/>
              </a:endParaRPr>
            </a:p>
          </p:txBody>
        </p:sp>
        <p:sp>
          <p:nvSpPr>
            <p:cNvPr id="34" name="Chord 33"/>
            <p:cNvSpPr/>
            <p:nvPr/>
          </p:nvSpPr>
          <p:spPr bwMode="auto">
            <a:xfrm rot="20983312">
              <a:off x="6855106" y="3527860"/>
              <a:ext cx="501975" cy="703992"/>
            </a:xfrm>
            <a:prstGeom prst="chord">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en-US" b="1">
                <a:solidFill>
                  <a:srgbClr val="0000FF"/>
                </a:solidFill>
                <a:latin typeface="Garamond" pitchFamily="18" charset="0"/>
              </a:endParaRPr>
            </a:p>
          </p:txBody>
        </p:sp>
      </p:grpSp>
      <p:grpSp>
        <p:nvGrpSpPr>
          <p:cNvPr id="35" name="Group 34"/>
          <p:cNvGrpSpPr/>
          <p:nvPr/>
        </p:nvGrpSpPr>
        <p:grpSpPr>
          <a:xfrm rot="12997781">
            <a:off x="4119747" y="3538912"/>
            <a:ext cx="1169332" cy="614825"/>
            <a:chOff x="6856887" y="3331872"/>
            <a:chExt cx="1232199" cy="1132754"/>
          </a:xfrm>
        </p:grpSpPr>
        <p:sp>
          <p:nvSpPr>
            <p:cNvPr id="36" name="Flowchart: Extract 35"/>
            <p:cNvSpPr/>
            <p:nvPr/>
          </p:nvSpPr>
          <p:spPr bwMode="auto">
            <a:xfrm rot="3606294">
              <a:off x="7268135" y="3161419"/>
              <a:ext cx="650497" cy="991404"/>
            </a:xfrm>
            <a:prstGeom prst="flowChartExtract">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en-US" b="1">
                <a:solidFill>
                  <a:srgbClr val="0000FF"/>
                </a:solidFill>
                <a:latin typeface="Garamond" pitchFamily="18" charset="0"/>
              </a:endParaRPr>
            </a:p>
          </p:txBody>
        </p:sp>
        <p:sp>
          <p:nvSpPr>
            <p:cNvPr id="37" name="Chord 36"/>
            <p:cNvSpPr/>
            <p:nvPr/>
          </p:nvSpPr>
          <p:spPr bwMode="auto">
            <a:xfrm rot="20983312">
              <a:off x="6856887" y="3814752"/>
              <a:ext cx="501976" cy="649874"/>
            </a:xfrm>
            <a:prstGeom prst="chord">
              <a:avLst/>
            </a:prstGeom>
            <a:solidFill>
              <a:schemeClr val="accent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en-US" b="1">
                <a:solidFill>
                  <a:srgbClr val="0000FF"/>
                </a:solidFill>
                <a:latin typeface="Garamond" pitchFamily="18" charset="0"/>
              </a:endParaRPr>
            </a:p>
          </p:txBody>
        </p:sp>
      </p:grpSp>
    </p:spTree>
    <p:extLst>
      <p:ext uri="{BB962C8B-B14F-4D97-AF65-F5344CB8AC3E}">
        <p14:creationId xmlns:p14="http://schemas.microsoft.com/office/powerpoint/2010/main" val="3210685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8975" y="231775"/>
            <a:ext cx="7772400" cy="1143000"/>
          </a:xfrm>
        </p:spPr>
        <p:txBody>
          <a:bodyPr/>
          <a:lstStyle/>
          <a:p>
            <a:r>
              <a:rPr lang="en-US" altLang="en-US" dirty="0" smtClean="0"/>
              <a:t>Spread Spectrum </a:t>
            </a:r>
            <a:br>
              <a:rPr lang="en-US" altLang="en-US" dirty="0" smtClean="0"/>
            </a:br>
            <a:r>
              <a:rPr lang="en-US" altLang="en-US" dirty="0" smtClean="0"/>
              <a:t>Multiple Access</a:t>
            </a:r>
          </a:p>
        </p:txBody>
      </p:sp>
      <p:sp>
        <p:nvSpPr>
          <p:cNvPr id="16387" name="Rectangle 3"/>
          <p:cNvSpPr>
            <a:spLocks noGrp="1" noChangeArrowheads="1"/>
          </p:cNvSpPr>
          <p:nvPr>
            <p:ph type="body" idx="1"/>
          </p:nvPr>
        </p:nvSpPr>
        <p:spPr>
          <a:xfrm>
            <a:off x="696913" y="1584325"/>
            <a:ext cx="7772400" cy="4114800"/>
          </a:xfrm>
        </p:spPr>
        <p:txBody>
          <a:bodyPr/>
          <a:lstStyle/>
          <a:p>
            <a:pPr>
              <a:lnSpc>
                <a:spcPct val="110000"/>
              </a:lnSpc>
            </a:pPr>
            <a:r>
              <a:rPr lang="en-US" altLang="en-US" smtClean="0"/>
              <a:t>Basic Features</a:t>
            </a:r>
          </a:p>
          <a:p>
            <a:pPr lvl="1">
              <a:lnSpc>
                <a:spcPct val="70000"/>
              </a:lnSpc>
            </a:pPr>
            <a:r>
              <a:rPr lang="en-US" altLang="en-US" smtClean="0"/>
              <a:t>signal spread by a code</a:t>
            </a:r>
          </a:p>
          <a:p>
            <a:pPr lvl="1">
              <a:lnSpc>
                <a:spcPct val="70000"/>
              </a:lnSpc>
            </a:pPr>
            <a:r>
              <a:rPr lang="en-US" altLang="en-US" smtClean="0"/>
              <a:t>synchronization between pairs of users</a:t>
            </a:r>
          </a:p>
          <a:p>
            <a:pPr lvl="1">
              <a:lnSpc>
                <a:spcPct val="70000"/>
              </a:lnSpc>
            </a:pPr>
            <a:r>
              <a:rPr lang="en-US" altLang="en-US" smtClean="0"/>
              <a:t>compensation for near-far problem (in MAC channel)</a:t>
            </a:r>
          </a:p>
          <a:p>
            <a:pPr lvl="1">
              <a:lnSpc>
                <a:spcPct val="70000"/>
              </a:lnSpc>
            </a:pPr>
            <a:r>
              <a:rPr lang="en-US" altLang="en-US" smtClean="0"/>
              <a:t>compression and channel coding</a:t>
            </a:r>
          </a:p>
          <a:p>
            <a:pPr lvl="1">
              <a:lnSpc>
                <a:spcPct val="20000"/>
              </a:lnSpc>
            </a:pPr>
            <a:endParaRPr lang="en-US" altLang="en-US" smtClean="0"/>
          </a:p>
          <a:p>
            <a:pPr>
              <a:lnSpc>
                <a:spcPct val="110000"/>
              </a:lnSpc>
            </a:pPr>
            <a:r>
              <a:rPr lang="en-US" altLang="en-US" smtClean="0"/>
              <a:t>Spreading Mechanisms</a:t>
            </a:r>
          </a:p>
          <a:p>
            <a:pPr lvl="1">
              <a:lnSpc>
                <a:spcPct val="70000"/>
              </a:lnSpc>
            </a:pPr>
            <a:r>
              <a:rPr lang="en-US" altLang="en-US" smtClean="0"/>
              <a:t>direct sequence multiplication</a:t>
            </a:r>
          </a:p>
          <a:p>
            <a:pPr lvl="1">
              <a:lnSpc>
                <a:spcPct val="70000"/>
              </a:lnSpc>
            </a:pPr>
            <a:r>
              <a:rPr lang="en-US" altLang="en-US" smtClean="0"/>
              <a:t>frequency hopping</a:t>
            </a:r>
          </a:p>
        </p:txBody>
      </p:sp>
      <p:sp>
        <p:nvSpPr>
          <p:cNvPr id="16388" name="Text Box 4"/>
          <p:cNvSpPr txBox="1">
            <a:spLocks noChangeArrowheads="1"/>
          </p:cNvSpPr>
          <p:nvPr/>
        </p:nvSpPr>
        <p:spPr bwMode="auto">
          <a:xfrm>
            <a:off x="414338" y="5627688"/>
            <a:ext cx="85629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i="1">
                <a:solidFill>
                  <a:srgbClr val="FF0000"/>
                </a:solidFill>
              </a:rPr>
              <a:t>Note: spreading is 2nd modulation (after bits encoded into digital waveform, e.g. BPSK). DS spreading codes are inherently digital.</a:t>
            </a:r>
          </a:p>
        </p:txBody>
      </p:sp>
    </p:spTree>
    <p:extLst>
      <p:ext uri="{BB962C8B-B14F-4D97-AF65-F5344CB8AC3E}">
        <p14:creationId xmlns:p14="http://schemas.microsoft.com/office/powerpoint/2010/main" val="472723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51"/>
          <p:cNvSpPr>
            <a:spLocks noGrp="1" noChangeArrowheads="1"/>
          </p:cNvSpPr>
          <p:nvPr>
            <p:ph type="title"/>
          </p:nvPr>
        </p:nvSpPr>
        <p:spPr>
          <a:xfrm>
            <a:off x="428625" y="330200"/>
            <a:ext cx="8305800" cy="1143000"/>
          </a:xfrm>
        </p:spPr>
        <p:txBody>
          <a:bodyPr/>
          <a:lstStyle/>
          <a:p>
            <a:r>
              <a:rPr lang="en-US" altLang="en-US" smtClean="0"/>
              <a:t>Ideal Multiuser Detection</a:t>
            </a:r>
          </a:p>
        </p:txBody>
      </p:sp>
      <p:sp>
        <p:nvSpPr>
          <p:cNvPr id="15363" name="Rectangle 4"/>
          <p:cNvSpPr>
            <a:spLocks/>
          </p:cNvSpPr>
          <p:nvPr/>
        </p:nvSpPr>
        <p:spPr bwMode="auto">
          <a:xfrm>
            <a:off x="4256088" y="2484438"/>
            <a:ext cx="1874837" cy="803275"/>
          </a:xfrm>
          <a:prstGeom prst="rect">
            <a:avLst/>
          </a:prstGeom>
          <a:solidFill>
            <a:srgbClr val="FF3300"/>
          </a:solidFill>
          <a:ln w="12700">
            <a:solidFill>
              <a:srgbClr val="000000"/>
            </a:solidFill>
            <a:miter lim="800000"/>
            <a:headEnd/>
            <a:tailEnd/>
          </a:ln>
        </p:spPr>
        <p:txBody>
          <a:bodyPr wrap="none" lIns="64291" tIns="32146" rIns="64291" bIns="32146" anchor="ct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700">
                <a:solidFill>
                  <a:srgbClr val="000000"/>
                </a:solidFill>
                <a:latin typeface="Franklin Gothic Medium Cond" pitchFamily="34" charset="0"/>
                <a:ea typeface="ヒラギノ角ゴ Pro W3"/>
                <a:cs typeface="ヒラギノ角ゴ Pro W3"/>
                <a:sym typeface="Arial" pitchFamily="34" charset="0"/>
              </a:rPr>
              <a:t>Signal 1 </a:t>
            </a:r>
          </a:p>
          <a:p>
            <a:pPr algn="ctr" eaLnBrk="1" hangingPunct="1"/>
            <a:r>
              <a:rPr lang="en-US" altLang="en-US" sz="1700">
                <a:solidFill>
                  <a:srgbClr val="000000"/>
                </a:solidFill>
                <a:latin typeface="Franklin Gothic Medium Cond" pitchFamily="34" charset="0"/>
                <a:ea typeface="ヒラギノ角ゴ Pro W3"/>
                <a:cs typeface="ヒラギノ角ゴ Pro W3"/>
                <a:sym typeface="Arial" pitchFamily="34" charset="0"/>
              </a:rPr>
              <a:t>Demod</a:t>
            </a:r>
          </a:p>
        </p:txBody>
      </p:sp>
      <p:sp>
        <p:nvSpPr>
          <p:cNvPr id="15364" name="Line 5"/>
          <p:cNvSpPr>
            <a:spLocks noChangeShapeType="1"/>
          </p:cNvSpPr>
          <p:nvPr/>
        </p:nvSpPr>
        <p:spPr bwMode="auto">
          <a:xfrm>
            <a:off x="4041775" y="2573338"/>
            <a:ext cx="0" cy="17684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65" name="Text Box 8"/>
          <p:cNvSpPr txBox="1">
            <a:spLocks/>
          </p:cNvSpPr>
          <p:nvPr/>
        </p:nvSpPr>
        <p:spPr bwMode="auto">
          <a:xfrm>
            <a:off x="5729288" y="3405188"/>
            <a:ext cx="906462"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700">
                <a:solidFill>
                  <a:srgbClr val="00CC00"/>
                </a:solidFill>
                <a:latin typeface="Franklin Gothic Medium Cond" pitchFamily="34" charset="0"/>
                <a:ea typeface="ヒラギノ角ゴ Pro W3"/>
                <a:cs typeface="ヒラギノ角ゴ Pro W3"/>
                <a:sym typeface="Arial" pitchFamily="34" charset="0"/>
              </a:rPr>
              <a:t>Iterative</a:t>
            </a:r>
          </a:p>
          <a:p>
            <a:pPr algn="ctr" eaLnBrk="1" hangingPunct="1">
              <a:lnSpc>
                <a:spcPct val="80000"/>
              </a:lnSpc>
            </a:pPr>
            <a:r>
              <a:rPr lang="en-US" altLang="en-US" sz="1700">
                <a:solidFill>
                  <a:srgbClr val="00CC00"/>
                </a:solidFill>
                <a:latin typeface="Franklin Gothic Medium Cond" pitchFamily="34" charset="0"/>
                <a:ea typeface="ヒラギノ角ゴ Pro W3"/>
                <a:cs typeface="ヒラギノ角ゴ Pro W3"/>
                <a:sym typeface="Arial" pitchFamily="34" charset="0"/>
              </a:rPr>
              <a:t>Multiuser</a:t>
            </a:r>
          </a:p>
          <a:p>
            <a:pPr algn="ctr" eaLnBrk="1" hangingPunct="1">
              <a:lnSpc>
                <a:spcPct val="90000"/>
              </a:lnSpc>
            </a:pPr>
            <a:r>
              <a:rPr lang="en-US" altLang="en-US" sz="1700">
                <a:solidFill>
                  <a:srgbClr val="00CC00"/>
                </a:solidFill>
                <a:latin typeface="Franklin Gothic Medium Cond" pitchFamily="34" charset="0"/>
                <a:ea typeface="ヒラギノ角ゴ Pro W3"/>
                <a:cs typeface="ヒラギノ角ゴ Pro W3"/>
                <a:sym typeface="Arial" pitchFamily="34" charset="0"/>
              </a:rPr>
              <a:t>Detection</a:t>
            </a:r>
          </a:p>
        </p:txBody>
      </p:sp>
      <p:sp>
        <p:nvSpPr>
          <p:cNvPr id="15366" name="Rectangle 9"/>
          <p:cNvSpPr>
            <a:spLocks/>
          </p:cNvSpPr>
          <p:nvPr/>
        </p:nvSpPr>
        <p:spPr bwMode="auto">
          <a:xfrm>
            <a:off x="4256088" y="4276725"/>
            <a:ext cx="1874837" cy="804863"/>
          </a:xfrm>
          <a:prstGeom prst="rect">
            <a:avLst/>
          </a:prstGeom>
          <a:solidFill>
            <a:srgbClr val="3399FF"/>
          </a:solidFill>
          <a:ln w="12700">
            <a:solidFill>
              <a:srgbClr val="000000"/>
            </a:solidFill>
            <a:miter lim="800000"/>
            <a:headEnd/>
            <a:tailEnd/>
          </a:ln>
        </p:spPr>
        <p:txBody>
          <a:bodyPr wrap="none" lIns="64291" tIns="32146" rIns="64291" bIns="32146" anchor="ct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700">
                <a:solidFill>
                  <a:srgbClr val="000000"/>
                </a:solidFill>
                <a:latin typeface="Franklin Gothic Medium Cond" pitchFamily="34" charset="0"/>
                <a:ea typeface="ヒラギノ角ゴ Pro W3"/>
                <a:cs typeface="ヒラギノ角ゴ Pro W3"/>
                <a:sym typeface="Arial" pitchFamily="34" charset="0"/>
              </a:rPr>
              <a:t>Signal 2</a:t>
            </a:r>
          </a:p>
          <a:p>
            <a:pPr algn="ctr" eaLnBrk="1" hangingPunct="1"/>
            <a:r>
              <a:rPr lang="en-US" altLang="en-US" sz="1700">
                <a:solidFill>
                  <a:srgbClr val="000000"/>
                </a:solidFill>
                <a:latin typeface="Franklin Gothic Medium Cond" pitchFamily="34" charset="0"/>
                <a:ea typeface="ヒラギノ角ゴ Pro W3"/>
                <a:cs typeface="ヒラギノ角ゴ Pro W3"/>
                <a:sym typeface="Arial" pitchFamily="34" charset="0"/>
              </a:rPr>
              <a:t>Demod</a:t>
            </a:r>
          </a:p>
        </p:txBody>
      </p:sp>
      <p:sp>
        <p:nvSpPr>
          <p:cNvPr id="15367" name="Line 10"/>
          <p:cNvSpPr>
            <a:spLocks noChangeShapeType="1"/>
          </p:cNvSpPr>
          <p:nvPr/>
        </p:nvSpPr>
        <p:spPr bwMode="auto">
          <a:xfrm>
            <a:off x="6130925" y="2913063"/>
            <a:ext cx="1233488"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68" name="Line 11"/>
          <p:cNvSpPr>
            <a:spLocks noChangeShapeType="1"/>
          </p:cNvSpPr>
          <p:nvPr/>
        </p:nvSpPr>
        <p:spPr bwMode="auto">
          <a:xfrm>
            <a:off x="6130925" y="4705350"/>
            <a:ext cx="1233488"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69" name="Line 12"/>
          <p:cNvSpPr>
            <a:spLocks noChangeShapeType="1"/>
          </p:cNvSpPr>
          <p:nvPr/>
        </p:nvSpPr>
        <p:spPr bwMode="auto">
          <a:xfrm>
            <a:off x="4041775" y="4360863"/>
            <a:ext cx="214313"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70" name="Line 13"/>
          <p:cNvSpPr>
            <a:spLocks noChangeShapeType="1"/>
          </p:cNvSpPr>
          <p:nvPr/>
        </p:nvSpPr>
        <p:spPr bwMode="auto">
          <a:xfrm>
            <a:off x="3568700" y="2560638"/>
            <a:ext cx="696913"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71" name="Rectangle 16"/>
          <p:cNvSpPr>
            <a:spLocks/>
          </p:cNvSpPr>
          <p:nvPr/>
        </p:nvSpPr>
        <p:spPr bwMode="auto">
          <a:xfrm>
            <a:off x="1050925" y="2416175"/>
            <a:ext cx="160338" cy="5365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2" name="Rectangle 17"/>
          <p:cNvSpPr>
            <a:spLocks/>
          </p:cNvSpPr>
          <p:nvPr/>
        </p:nvSpPr>
        <p:spPr bwMode="auto">
          <a:xfrm>
            <a:off x="1211263" y="2255838"/>
            <a:ext cx="161925" cy="6969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3" name="Rectangle 18"/>
          <p:cNvSpPr>
            <a:spLocks/>
          </p:cNvSpPr>
          <p:nvPr/>
        </p:nvSpPr>
        <p:spPr bwMode="auto">
          <a:xfrm>
            <a:off x="1533525" y="2532063"/>
            <a:ext cx="150813" cy="420687"/>
          </a:xfrm>
          <a:prstGeom prst="rect">
            <a:avLst/>
          </a:prstGeom>
          <a:solidFill>
            <a:srgbClr val="FF3300"/>
          </a:solidFill>
          <a:ln w="12700">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4" name="Rectangle 19"/>
          <p:cNvSpPr>
            <a:spLocks/>
          </p:cNvSpPr>
          <p:nvPr/>
        </p:nvSpPr>
        <p:spPr bwMode="auto">
          <a:xfrm>
            <a:off x="1373188" y="2362200"/>
            <a:ext cx="160337" cy="590550"/>
          </a:xfrm>
          <a:prstGeom prst="rect">
            <a:avLst/>
          </a:prstGeom>
          <a:solidFill>
            <a:srgbClr val="FF3300"/>
          </a:solidFill>
          <a:ln w="12700">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5" name="Rectangle 20"/>
          <p:cNvSpPr>
            <a:spLocks/>
          </p:cNvSpPr>
          <p:nvPr/>
        </p:nvSpPr>
        <p:spPr bwMode="auto">
          <a:xfrm>
            <a:off x="1693863" y="2416175"/>
            <a:ext cx="160337" cy="5365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6" name="Rectangle 21"/>
          <p:cNvSpPr>
            <a:spLocks/>
          </p:cNvSpPr>
          <p:nvPr/>
        </p:nvSpPr>
        <p:spPr bwMode="auto">
          <a:xfrm>
            <a:off x="1854200" y="2308225"/>
            <a:ext cx="161925" cy="64452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7" name="Rectangle 22"/>
          <p:cNvSpPr>
            <a:spLocks/>
          </p:cNvSpPr>
          <p:nvPr/>
        </p:nvSpPr>
        <p:spPr bwMode="auto">
          <a:xfrm>
            <a:off x="2176463" y="2630488"/>
            <a:ext cx="160337" cy="322262"/>
          </a:xfrm>
          <a:prstGeom prst="rect">
            <a:avLst/>
          </a:prstGeom>
          <a:solidFill>
            <a:srgbClr val="FF3300"/>
          </a:solidFill>
          <a:ln w="12700">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8" name="Rectangle 23"/>
          <p:cNvSpPr>
            <a:spLocks/>
          </p:cNvSpPr>
          <p:nvPr/>
        </p:nvSpPr>
        <p:spPr bwMode="auto">
          <a:xfrm>
            <a:off x="2016125" y="2201863"/>
            <a:ext cx="160338" cy="750887"/>
          </a:xfrm>
          <a:prstGeom prst="rect">
            <a:avLst/>
          </a:prstGeom>
          <a:solidFill>
            <a:srgbClr val="FF3300"/>
          </a:solidFill>
          <a:ln w="12700">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79" name="Line 28"/>
          <p:cNvSpPr>
            <a:spLocks noChangeShapeType="1"/>
          </p:cNvSpPr>
          <p:nvPr/>
        </p:nvSpPr>
        <p:spPr bwMode="auto">
          <a:xfrm>
            <a:off x="3832225" y="2220913"/>
            <a:ext cx="1135063"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80" name="Rectangle 29"/>
          <p:cNvSpPr>
            <a:spLocks/>
          </p:cNvSpPr>
          <p:nvPr/>
        </p:nvSpPr>
        <p:spPr bwMode="auto">
          <a:xfrm>
            <a:off x="3973513" y="1798638"/>
            <a:ext cx="106362" cy="422275"/>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1" name="Rectangle 30"/>
          <p:cNvSpPr>
            <a:spLocks/>
          </p:cNvSpPr>
          <p:nvPr/>
        </p:nvSpPr>
        <p:spPr bwMode="auto">
          <a:xfrm>
            <a:off x="4079875" y="1671638"/>
            <a:ext cx="106363" cy="549275"/>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2" name="Rectangle 31"/>
          <p:cNvSpPr>
            <a:spLocks/>
          </p:cNvSpPr>
          <p:nvPr/>
        </p:nvSpPr>
        <p:spPr bwMode="auto">
          <a:xfrm>
            <a:off x="4292600" y="1587500"/>
            <a:ext cx="107950" cy="633413"/>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3" name="Rectangle 32"/>
          <p:cNvSpPr>
            <a:spLocks/>
          </p:cNvSpPr>
          <p:nvPr/>
        </p:nvSpPr>
        <p:spPr bwMode="auto">
          <a:xfrm>
            <a:off x="4186238" y="1755775"/>
            <a:ext cx="106362" cy="465138"/>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4" name="Rectangle 33"/>
          <p:cNvSpPr>
            <a:spLocks/>
          </p:cNvSpPr>
          <p:nvPr/>
        </p:nvSpPr>
        <p:spPr bwMode="auto">
          <a:xfrm>
            <a:off x="4400550" y="1798638"/>
            <a:ext cx="106363" cy="422275"/>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5" name="Rectangle 34"/>
          <p:cNvSpPr>
            <a:spLocks/>
          </p:cNvSpPr>
          <p:nvPr/>
        </p:nvSpPr>
        <p:spPr bwMode="auto">
          <a:xfrm>
            <a:off x="4506913" y="1714500"/>
            <a:ext cx="106362" cy="506413"/>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6" name="Rectangle 35"/>
          <p:cNvSpPr>
            <a:spLocks/>
          </p:cNvSpPr>
          <p:nvPr/>
        </p:nvSpPr>
        <p:spPr bwMode="auto">
          <a:xfrm>
            <a:off x="4719638" y="1966913"/>
            <a:ext cx="106362" cy="254000"/>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7" name="Rectangle 36"/>
          <p:cNvSpPr>
            <a:spLocks/>
          </p:cNvSpPr>
          <p:nvPr/>
        </p:nvSpPr>
        <p:spPr bwMode="auto">
          <a:xfrm>
            <a:off x="4613275" y="1630363"/>
            <a:ext cx="106363" cy="590550"/>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88" name="Line 42"/>
          <p:cNvSpPr>
            <a:spLocks noChangeShapeType="1"/>
          </p:cNvSpPr>
          <p:nvPr/>
        </p:nvSpPr>
        <p:spPr bwMode="auto">
          <a:xfrm>
            <a:off x="6662738" y="2220913"/>
            <a:ext cx="113506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389" name="Rectangle 43"/>
          <p:cNvSpPr>
            <a:spLocks/>
          </p:cNvSpPr>
          <p:nvPr/>
        </p:nvSpPr>
        <p:spPr bwMode="auto">
          <a:xfrm>
            <a:off x="6805613" y="1798638"/>
            <a:ext cx="106362"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0" name="Rectangle 44"/>
          <p:cNvSpPr>
            <a:spLocks/>
          </p:cNvSpPr>
          <p:nvPr/>
        </p:nvSpPr>
        <p:spPr bwMode="auto">
          <a:xfrm>
            <a:off x="6911975" y="1671638"/>
            <a:ext cx="106363" cy="549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1" name="Rectangle 45"/>
          <p:cNvSpPr>
            <a:spLocks/>
          </p:cNvSpPr>
          <p:nvPr/>
        </p:nvSpPr>
        <p:spPr bwMode="auto">
          <a:xfrm>
            <a:off x="7124700" y="1893888"/>
            <a:ext cx="120650" cy="32702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2" name="Rectangle 46"/>
          <p:cNvSpPr>
            <a:spLocks/>
          </p:cNvSpPr>
          <p:nvPr/>
        </p:nvSpPr>
        <p:spPr bwMode="auto">
          <a:xfrm>
            <a:off x="7018338" y="1755775"/>
            <a:ext cx="106362" cy="465138"/>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3" name="Rectangle 47"/>
          <p:cNvSpPr>
            <a:spLocks/>
          </p:cNvSpPr>
          <p:nvPr/>
        </p:nvSpPr>
        <p:spPr bwMode="auto">
          <a:xfrm>
            <a:off x="7231063" y="1798638"/>
            <a:ext cx="106362"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4" name="Rectangle 48"/>
          <p:cNvSpPr>
            <a:spLocks/>
          </p:cNvSpPr>
          <p:nvPr/>
        </p:nvSpPr>
        <p:spPr bwMode="auto">
          <a:xfrm>
            <a:off x="7337425" y="1714500"/>
            <a:ext cx="106363" cy="506413"/>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5" name="Rectangle 49"/>
          <p:cNvSpPr>
            <a:spLocks/>
          </p:cNvSpPr>
          <p:nvPr/>
        </p:nvSpPr>
        <p:spPr bwMode="auto">
          <a:xfrm>
            <a:off x="7550150" y="1968500"/>
            <a:ext cx="106363" cy="252413"/>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6" name="Rectangle 50"/>
          <p:cNvSpPr>
            <a:spLocks/>
          </p:cNvSpPr>
          <p:nvPr/>
        </p:nvSpPr>
        <p:spPr bwMode="auto">
          <a:xfrm>
            <a:off x="7443788" y="1628775"/>
            <a:ext cx="106362" cy="592138"/>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397" name="Text Box 51"/>
          <p:cNvSpPr txBox="1">
            <a:spLocks/>
          </p:cNvSpPr>
          <p:nvPr/>
        </p:nvSpPr>
        <p:spPr bwMode="auto">
          <a:xfrm>
            <a:off x="4997450" y="1768475"/>
            <a:ext cx="233363"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500">
                <a:solidFill>
                  <a:srgbClr val="000000"/>
                </a:solidFill>
                <a:latin typeface="Franklin Gothic Medium Cond" pitchFamily="34" charset="0"/>
                <a:ea typeface="ヒラギノ角ゴ Pro W3"/>
                <a:cs typeface="ヒラギノ角ゴ Pro W3"/>
                <a:sym typeface="Arial" pitchFamily="34" charset="0"/>
              </a:rPr>
              <a:t>-</a:t>
            </a:r>
          </a:p>
        </p:txBody>
      </p:sp>
      <p:sp>
        <p:nvSpPr>
          <p:cNvPr id="15398" name="Text Box 52"/>
          <p:cNvSpPr txBox="1">
            <a:spLocks/>
          </p:cNvSpPr>
          <p:nvPr/>
        </p:nvSpPr>
        <p:spPr bwMode="auto">
          <a:xfrm>
            <a:off x="6400800" y="1787525"/>
            <a:ext cx="3127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500">
                <a:solidFill>
                  <a:srgbClr val="000000"/>
                </a:solidFill>
                <a:latin typeface="Franklin Gothic Medium Cond" pitchFamily="34" charset="0"/>
                <a:ea typeface="ヒラギノ角ゴ Pro W3"/>
                <a:cs typeface="ヒラギノ角ゴ Pro W3"/>
                <a:sym typeface="Arial" pitchFamily="34" charset="0"/>
              </a:rPr>
              <a:t>=</a:t>
            </a:r>
          </a:p>
        </p:txBody>
      </p:sp>
      <p:sp>
        <p:nvSpPr>
          <p:cNvPr id="15399" name="Text Box 54"/>
          <p:cNvSpPr txBox="1">
            <a:spLocks/>
          </p:cNvSpPr>
          <p:nvPr/>
        </p:nvSpPr>
        <p:spPr bwMode="auto">
          <a:xfrm>
            <a:off x="1165225" y="1779588"/>
            <a:ext cx="788988"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700">
                <a:solidFill>
                  <a:srgbClr val="000000"/>
                </a:solidFill>
                <a:latin typeface="Franklin Gothic Medium Cond" pitchFamily="34" charset="0"/>
                <a:ea typeface="ヒラギノ角ゴ Pro W3"/>
                <a:cs typeface="ヒラギノ角ゴ Pro W3"/>
                <a:sym typeface="Arial" pitchFamily="34" charset="0"/>
              </a:rPr>
              <a:t>Signal 1</a:t>
            </a:r>
          </a:p>
        </p:txBody>
      </p:sp>
      <p:sp>
        <p:nvSpPr>
          <p:cNvPr id="15400" name="Line 57"/>
          <p:cNvSpPr>
            <a:spLocks noChangeShapeType="1"/>
          </p:cNvSpPr>
          <p:nvPr/>
        </p:nvSpPr>
        <p:spPr bwMode="auto">
          <a:xfrm>
            <a:off x="3643313" y="5997575"/>
            <a:ext cx="113506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01" name="Rectangle 58"/>
          <p:cNvSpPr>
            <a:spLocks/>
          </p:cNvSpPr>
          <p:nvPr/>
        </p:nvSpPr>
        <p:spPr bwMode="auto">
          <a:xfrm>
            <a:off x="3784600" y="5575300"/>
            <a:ext cx="106363" cy="422275"/>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2" name="Rectangle 59"/>
          <p:cNvSpPr>
            <a:spLocks/>
          </p:cNvSpPr>
          <p:nvPr/>
        </p:nvSpPr>
        <p:spPr bwMode="auto">
          <a:xfrm>
            <a:off x="3890963" y="5448300"/>
            <a:ext cx="106362" cy="549275"/>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3" name="Rectangle 60"/>
          <p:cNvSpPr>
            <a:spLocks/>
          </p:cNvSpPr>
          <p:nvPr/>
        </p:nvSpPr>
        <p:spPr bwMode="auto">
          <a:xfrm>
            <a:off x="4103688" y="5364163"/>
            <a:ext cx="107950" cy="633412"/>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4" name="Rectangle 61"/>
          <p:cNvSpPr>
            <a:spLocks/>
          </p:cNvSpPr>
          <p:nvPr/>
        </p:nvSpPr>
        <p:spPr bwMode="auto">
          <a:xfrm>
            <a:off x="3997325" y="5532438"/>
            <a:ext cx="106363" cy="465137"/>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5" name="Rectangle 62"/>
          <p:cNvSpPr>
            <a:spLocks/>
          </p:cNvSpPr>
          <p:nvPr/>
        </p:nvSpPr>
        <p:spPr bwMode="auto">
          <a:xfrm>
            <a:off x="4211638" y="5575300"/>
            <a:ext cx="106362" cy="422275"/>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6" name="Rectangle 63"/>
          <p:cNvSpPr>
            <a:spLocks/>
          </p:cNvSpPr>
          <p:nvPr/>
        </p:nvSpPr>
        <p:spPr bwMode="auto">
          <a:xfrm>
            <a:off x="4318000" y="5491163"/>
            <a:ext cx="106363" cy="506412"/>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7" name="Rectangle 64"/>
          <p:cNvSpPr>
            <a:spLocks/>
          </p:cNvSpPr>
          <p:nvPr/>
        </p:nvSpPr>
        <p:spPr bwMode="auto">
          <a:xfrm>
            <a:off x="4530725" y="5743575"/>
            <a:ext cx="106363" cy="254000"/>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8" name="Rectangle 65"/>
          <p:cNvSpPr>
            <a:spLocks/>
          </p:cNvSpPr>
          <p:nvPr/>
        </p:nvSpPr>
        <p:spPr bwMode="auto">
          <a:xfrm>
            <a:off x="4424363" y="5407025"/>
            <a:ext cx="106362" cy="590550"/>
          </a:xfrm>
          <a:prstGeom prst="rect">
            <a:avLst/>
          </a:prstGeom>
          <a:solidFill>
            <a:srgbClr val="9933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09" name="Line 68"/>
          <p:cNvSpPr>
            <a:spLocks noChangeShapeType="1"/>
          </p:cNvSpPr>
          <p:nvPr/>
        </p:nvSpPr>
        <p:spPr bwMode="auto">
          <a:xfrm>
            <a:off x="5037138" y="5997575"/>
            <a:ext cx="1133475"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10" name="Rectangle 70"/>
          <p:cNvSpPr>
            <a:spLocks/>
          </p:cNvSpPr>
          <p:nvPr/>
        </p:nvSpPr>
        <p:spPr bwMode="auto">
          <a:xfrm>
            <a:off x="5187950" y="5584825"/>
            <a:ext cx="104775"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1" name="Rectangle 71"/>
          <p:cNvSpPr>
            <a:spLocks/>
          </p:cNvSpPr>
          <p:nvPr/>
        </p:nvSpPr>
        <p:spPr bwMode="auto">
          <a:xfrm>
            <a:off x="5292725" y="5457825"/>
            <a:ext cx="107950" cy="549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2" name="Rectangle 72"/>
          <p:cNvSpPr>
            <a:spLocks/>
          </p:cNvSpPr>
          <p:nvPr/>
        </p:nvSpPr>
        <p:spPr bwMode="auto">
          <a:xfrm>
            <a:off x="5507038" y="5653088"/>
            <a:ext cx="168275" cy="3540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3" name="Rectangle 73"/>
          <p:cNvSpPr>
            <a:spLocks/>
          </p:cNvSpPr>
          <p:nvPr/>
        </p:nvSpPr>
        <p:spPr bwMode="auto">
          <a:xfrm>
            <a:off x="5400675" y="5541963"/>
            <a:ext cx="106363" cy="465137"/>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4" name="Rectangle 74"/>
          <p:cNvSpPr>
            <a:spLocks/>
          </p:cNvSpPr>
          <p:nvPr/>
        </p:nvSpPr>
        <p:spPr bwMode="auto">
          <a:xfrm>
            <a:off x="5613400" y="5584825"/>
            <a:ext cx="104775"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5" name="Rectangle 75"/>
          <p:cNvSpPr>
            <a:spLocks/>
          </p:cNvSpPr>
          <p:nvPr/>
        </p:nvSpPr>
        <p:spPr bwMode="auto">
          <a:xfrm>
            <a:off x="5718175" y="5500688"/>
            <a:ext cx="107950" cy="5064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6" name="Rectangle 76"/>
          <p:cNvSpPr>
            <a:spLocks/>
          </p:cNvSpPr>
          <p:nvPr/>
        </p:nvSpPr>
        <p:spPr bwMode="auto">
          <a:xfrm>
            <a:off x="5932488" y="5754688"/>
            <a:ext cx="106362" cy="2524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7" name="Rectangle 77"/>
          <p:cNvSpPr>
            <a:spLocks/>
          </p:cNvSpPr>
          <p:nvPr/>
        </p:nvSpPr>
        <p:spPr bwMode="auto">
          <a:xfrm>
            <a:off x="5826125" y="5416550"/>
            <a:ext cx="106363" cy="590550"/>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18" name="Text Box 78"/>
          <p:cNvSpPr txBox="1">
            <a:spLocks/>
          </p:cNvSpPr>
          <p:nvPr/>
        </p:nvSpPr>
        <p:spPr bwMode="auto">
          <a:xfrm>
            <a:off x="4808538" y="5546725"/>
            <a:ext cx="233362"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500">
                <a:solidFill>
                  <a:srgbClr val="000000"/>
                </a:solidFill>
                <a:latin typeface="Franklin Gothic Medium Cond" pitchFamily="34" charset="0"/>
                <a:ea typeface="ヒラギノ角ゴ Pro W3"/>
                <a:cs typeface="ヒラギノ角ゴ Pro W3"/>
                <a:sym typeface="Arial" pitchFamily="34" charset="0"/>
              </a:rPr>
              <a:t>-</a:t>
            </a:r>
          </a:p>
        </p:txBody>
      </p:sp>
      <p:sp>
        <p:nvSpPr>
          <p:cNvPr id="15419" name="Text Box 79"/>
          <p:cNvSpPr txBox="1">
            <a:spLocks/>
          </p:cNvSpPr>
          <p:nvPr/>
        </p:nvSpPr>
        <p:spPr bwMode="auto">
          <a:xfrm>
            <a:off x="6211888" y="5564188"/>
            <a:ext cx="31273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500">
                <a:solidFill>
                  <a:srgbClr val="000000"/>
                </a:solidFill>
                <a:latin typeface="Franklin Gothic Medium Cond" pitchFamily="34" charset="0"/>
                <a:ea typeface="ヒラギノ角ゴ Pro W3"/>
                <a:cs typeface="ヒラギノ角ゴ Pro W3"/>
                <a:sym typeface="Arial" pitchFamily="34" charset="0"/>
              </a:rPr>
              <a:t>=</a:t>
            </a:r>
          </a:p>
        </p:txBody>
      </p:sp>
      <p:sp>
        <p:nvSpPr>
          <p:cNvPr id="15420" name="Line 83"/>
          <p:cNvSpPr>
            <a:spLocks noChangeShapeType="1"/>
          </p:cNvSpPr>
          <p:nvPr/>
        </p:nvSpPr>
        <p:spPr bwMode="auto">
          <a:xfrm>
            <a:off x="884238" y="5408613"/>
            <a:ext cx="171450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21" name="Rectangle 84"/>
          <p:cNvSpPr>
            <a:spLocks/>
          </p:cNvSpPr>
          <p:nvPr/>
        </p:nvSpPr>
        <p:spPr bwMode="auto">
          <a:xfrm>
            <a:off x="1068388" y="4872038"/>
            <a:ext cx="160337" cy="5365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2" name="Rectangle 85"/>
          <p:cNvSpPr>
            <a:spLocks/>
          </p:cNvSpPr>
          <p:nvPr/>
        </p:nvSpPr>
        <p:spPr bwMode="auto">
          <a:xfrm>
            <a:off x="1228725" y="4711700"/>
            <a:ext cx="161925" cy="69691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3" name="Rectangle 86"/>
          <p:cNvSpPr>
            <a:spLocks/>
          </p:cNvSpPr>
          <p:nvPr/>
        </p:nvSpPr>
        <p:spPr bwMode="auto">
          <a:xfrm>
            <a:off x="1550988" y="4603750"/>
            <a:ext cx="160337" cy="80486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4" name="Rectangle 87"/>
          <p:cNvSpPr>
            <a:spLocks/>
          </p:cNvSpPr>
          <p:nvPr/>
        </p:nvSpPr>
        <p:spPr bwMode="auto">
          <a:xfrm>
            <a:off x="1390650" y="4818063"/>
            <a:ext cx="160338" cy="590550"/>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5" name="Rectangle 88"/>
          <p:cNvSpPr>
            <a:spLocks/>
          </p:cNvSpPr>
          <p:nvPr/>
        </p:nvSpPr>
        <p:spPr bwMode="auto">
          <a:xfrm>
            <a:off x="1711325" y="4872038"/>
            <a:ext cx="160338" cy="5365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6" name="Rectangle 89"/>
          <p:cNvSpPr>
            <a:spLocks/>
          </p:cNvSpPr>
          <p:nvPr/>
        </p:nvSpPr>
        <p:spPr bwMode="auto">
          <a:xfrm>
            <a:off x="1871663" y="4764088"/>
            <a:ext cx="161925" cy="64452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7" name="Rectangle 90"/>
          <p:cNvSpPr>
            <a:spLocks/>
          </p:cNvSpPr>
          <p:nvPr/>
        </p:nvSpPr>
        <p:spPr bwMode="auto">
          <a:xfrm>
            <a:off x="2193925" y="5086350"/>
            <a:ext cx="160338" cy="32226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8" name="Rectangle 91"/>
          <p:cNvSpPr>
            <a:spLocks/>
          </p:cNvSpPr>
          <p:nvPr/>
        </p:nvSpPr>
        <p:spPr bwMode="auto">
          <a:xfrm>
            <a:off x="2033588" y="4657725"/>
            <a:ext cx="160337" cy="750888"/>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29" name="Text Box 92"/>
          <p:cNvSpPr txBox="1">
            <a:spLocks/>
          </p:cNvSpPr>
          <p:nvPr/>
        </p:nvSpPr>
        <p:spPr bwMode="auto">
          <a:xfrm>
            <a:off x="1246188" y="4235450"/>
            <a:ext cx="78898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291" tIns="32146" rIns="64291" bIns="32146">
            <a:spAutoFit/>
          </a:bodyPr>
          <a:lstStyle>
            <a:lvl1pPr defTabSz="642938">
              <a:defRPr sz="2400">
                <a:solidFill>
                  <a:schemeClr val="tx1"/>
                </a:solidFill>
                <a:latin typeface="Times New Roman" pitchFamily="18" charset="0"/>
              </a:defRPr>
            </a:lvl1pPr>
            <a:lvl2pPr marL="742950" indent="-285750" defTabSz="642938">
              <a:defRPr sz="2400">
                <a:solidFill>
                  <a:schemeClr val="tx1"/>
                </a:solidFill>
                <a:latin typeface="Times New Roman" pitchFamily="18" charset="0"/>
              </a:defRPr>
            </a:lvl2pPr>
            <a:lvl3pPr marL="1143000" indent="-228600" defTabSz="642938">
              <a:defRPr sz="2400">
                <a:solidFill>
                  <a:schemeClr val="tx1"/>
                </a:solidFill>
                <a:latin typeface="Times New Roman" pitchFamily="18" charset="0"/>
              </a:defRPr>
            </a:lvl3pPr>
            <a:lvl4pPr marL="1600200" indent="-228600" defTabSz="642938">
              <a:defRPr sz="2400">
                <a:solidFill>
                  <a:schemeClr val="tx1"/>
                </a:solidFill>
                <a:latin typeface="Times New Roman" pitchFamily="18" charset="0"/>
              </a:defRPr>
            </a:lvl4pPr>
            <a:lvl5pPr marL="2057400" indent="-228600" defTabSz="642938">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700">
                <a:solidFill>
                  <a:srgbClr val="000000"/>
                </a:solidFill>
                <a:latin typeface="Franklin Gothic Medium Cond" pitchFamily="34" charset="0"/>
                <a:ea typeface="ヒラギノ角ゴ Pro W3"/>
                <a:cs typeface="ヒラギノ角ゴ Pro W3"/>
                <a:sym typeface="Arial" pitchFamily="34" charset="0"/>
              </a:rPr>
              <a:t>Signal 2</a:t>
            </a:r>
          </a:p>
        </p:txBody>
      </p:sp>
      <p:sp>
        <p:nvSpPr>
          <p:cNvPr id="15430" name="Line 101"/>
          <p:cNvSpPr>
            <a:spLocks noChangeShapeType="1"/>
          </p:cNvSpPr>
          <p:nvPr/>
        </p:nvSpPr>
        <p:spPr bwMode="auto">
          <a:xfrm flipV="1">
            <a:off x="3557588" y="2214563"/>
            <a:ext cx="3175" cy="3524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31" name="Freeform 103"/>
          <p:cNvSpPr>
            <a:spLocks/>
          </p:cNvSpPr>
          <p:nvPr/>
        </p:nvSpPr>
        <p:spPr bwMode="auto">
          <a:xfrm>
            <a:off x="3487738" y="2125663"/>
            <a:ext cx="138112" cy="88900"/>
          </a:xfrm>
          <a:custGeom>
            <a:avLst/>
            <a:gdLst>
              <a:gd name="T0" fmla="*/ 69754 w 99"/>
              <a:gd name="T1" fmla="*/ 88900 h 49"/>
              <a:gd name="T2" fmla="*/ 0 w 99"/>
              <a:gd name="T3" fmla="*/ 0 h 49"/>
              <a:gd name="T4" fmla="*/ 138112 w 99"/>
              <a:gd name="T5" fmla="*/ 0 h 49"/>
              <a:gd name="T6" fmla="*/ 69754 w 99"/>
              <a:gd name="T7" fmla="*/ 88900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sp>
        <p:nvSpPr>
          <p:cNvPr id="15432" name="AutoShape 305"/>
          <p:cNvSpPr>
            <a:spLocks/>
          </p:cNvSpPr>
          <p:nvPr/>
        </p:nvSpPr>
        <p:spPr bwMode="auto">
          <a:xfrm rot="1556939">
            <a:off x="4727575" y="3298825"/>
            <a:ext cx="977900" cy="966788"/>
          </a:xfrm>
          <a:custGeom>
            <a:avLst/>
            <a:gdLst>
              <a:gd name="T0" fmla="*/ 42413556 w 21600"/>
              <a:gd name="T1" fmla="*/ 12957587 h 21600"/>
              <a:gd name="T2" fmla="*/ 3535652 w 21600"/>
              <a:gd name="T3" fmla="*/ 21636064 h 21600"/>
              <a:gd name="T4" fmla="*/ 35934609 w 21600"/>
              <a:gd name="T5" fmla="*/ 15730206 h 21600"/>
              <a:gd name="T6" fmla="*/ 3365561 w 21600"/>
              <a:gd name="T7" fmla="*/ 41507161 h 21600"/>
              <a:gd name="T8" fmla="*/ 2851076 w 21600"/>
              <a:gd name="T9" fmla="*/ 28980291 h 21600"/>
              <a:gd name="T10" fmla="*/ 15671662 w 21600"/>
              <a:gd name="T11" fmla="*/ 2847742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815" y="16199"/>
                </a:moveTo>
                <a:cubicBezTo>
                  <a:pt x="7172" y="17453"/>
                  <a:pt x="8952" y="18149"/>
                  <a:pt x="10800" y="18149"/>
                </a:cubicBezTo>
                <a:cubicBezTo>
                  <a:pt x="14858" y="18149"/>
                  <a:pt x="18149" y="14858"/>
                  <a:pt x="18149" y="10800"/>
                </a:cubicBezTo>
                <a:cubicBezTo>
                  <a:pt x="18149" y="6741"/>
                  <a:pt x="14858" y="3451"/>
                  <a:pt x="10800" y="3451"/>
                </a:cubicBezTo>
                <a:cubicBezTo>
                  <a:pt x="6741" y="3451"/>
                  <a:pt x="3451" y="6741"/>
                  <a:pt x="3451" y="10800"/>
                </a:cubicBezTo>
                <a:lnTo>
                  <a:pt x="0" y="10800"/>
                </a:lnTo>
                <a:cubicBezTo>
                  <a:pt x="0" y="4835"/>
                  <a:pt x="4835" y="0"/>
                  <a:pt x="10800" y="0"/>
                </a:cubicBezTo>
                <a:cubicBezTo>
                  <a:pt x="16764" y="0"/>
                  <a:pt x="21600" y="4835"/>
                  <a:pt x="21600" y="10800"/>
                </a:cubicBezTo>
                <a:cubicBezTo>
                  <a:pt x="21600" y="16764"/>
                  <a:pt x="16764" y="21600"/>
                  <a:pt x="10800" y="21600"/>
                </a:cubicBezTo>
                <a:cubicBezTo>
                  <a:pt x="8084" y="21600"/>
                  <a:pt x="5469" y="20577"/>
                  <a:pt x="3474" y="18735"/>
                </a:cubicBezTo>
                <a:lnTo>
                  <a:pt x="1642" y="20719"/>
                </a:lnTo>
                <a:lnTo>
                  <a:pt x="1391" y="14466"/>
                </a:lnTo>
                <a:lnTo>
                  <a:pt x="7646" y="14215"/>
                </a:lnTo>
                <a:lnTo>
                  <a:pt x="5815" y="16199"/>
                </a:lnTo>
                <a:close/>
              </a:path>
            </a:pathLst>
          </a:custGeom>
          <a:gradFill rotWithShape="0">
            <a:gsLst>
              <a:gs pos="0">
                <a:srgbClr val="005E2F"/>
              </a:gs>
              <a:gs pos="50000">
                <a:srgbClr val="00CC66"/>
              </a:gs>
              <a:gs pos="100000">
                <a:srgbClr val="005E2F"/>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solidFill>
                <a:srgbClr val="FFFFFF"/>
              </a:solidFill>
            </a:endParaRPr>
          </a:p>
        </p:txBody>
      </p:sp>
      <p:sp>
        <p:nvSpPr>
          <p:cNvPr id="15433" name="Line 308"/>
          <p:cNvSpPr>
            <a:spLocks noChangeShapeType="1"/>
          </p:cNvSpPr>
          <p:nvPr/>
        </p:nvSpPr>
        <p:spPr bwMode="auto">
          <a:xfrm>
            <a:off x="5246688" y="2212975"/>
            <a:ext cx="113506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34" name="Rectangle 309"/>
          <p:cNvSpPr>
            <a:spLocks/>
          </p:cNvSpPr>
          <p:nvPr/>
        </p:nvSpPr>
        <p:spPr bwMode="auto">
          <a:xfrm>
            <a:off x="5387975" y="1790700"/>
            <a:ext cx="106363" cy="4222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35" name="Rectangle 310"/>
          <p:cNvSpPr>
            <a:spLocks/>
          </p:cNvSpPr>
          <p:nvPr/>
        </p:nvSpPr>
        <p:spPr bwMode="auto">
          <a:xfrm>
            <a:off x="5494338" y="1663700"/>
            <a:ext cx="106362" cy="5492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36" name="Rectangle 311"/>
          <p:cNvSpPr>
            <a:spLocks/>
          </p:cNvSpPr>
          <p:nvPr/>
        </p:nvSpPr>
        <p:spPr bwMode="auto">
          <a:xfrm>
            <a:off x="5707063" y="1579563"/>
            <a:ext cx="107950" cy="633412"/>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37" name="Rectangle 312"/>
          <p:cNvSpPr>
            <a:spLocks/>
          </p:cNvSpPr>
          <p:nvPr/>
        </p:nvSpPr>
        <p:spPr bwMode="auto">
          <a:xfrm>
            <a:off x="5600700" y="1747838"/>
            <a:ext cx="106363" cy="465137"/>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38" name="Rectangle 313"/>
          <p:cNvSpPr>
            <a:spLocks/>
          </p:cNvSpPr>
          <p:nvPr/>
        </p:nvSpPr>
        <p:spPr bwMode="auto">
          <a:xfrm>
            <a:off x="5815013" y="1790700"/>
            <a:ext cx="106362" cy="4222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39" name="Rectangle 314"/>
          <p:cNvSpPr>
            <a:spLocks/>
          </p:cNvSpPr>
          <p:nvPr/>
        </p:nvSpPr>
        <p:spPr bwMode="auto">
          <a:xfrm>
            <a:off x="5921375" y="1706563"/>
            <a:ext cx="106363" cy="506412"/>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0" name="Rectangle 315"/>
          <p:cNvSpPr>
            <a:spLocks/>
          </p:cNvSpPr>
          <p:nvPr/>
        </p:nvSpPr>
        <p:spPr bwMode="auto">
          <a:xfrm>
            <a:off x="6134100" y="1958975"/>
            <a:ext cx="106363" cy="254000"/>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1" name="Rectangle 316"/>
          <p:cNvSpPr>
            <a:spLocks/>
          </p:cNvSpPr>
          <p:nvPr/>
        </p:nvSpPr>
        <p:spPr bwMode="auto">
          <a:xfrm>
            <a:off x="6027738" y="1622425"/>
            <a:ext cx="106362" cy="590550"/>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2" name="Line 317"/>
          <p:cNvSpPr>
            <a:spLocks noChangeShapeType="1"/>
          </p:cNvSpPr>
          <p:nvPr/>
        </p:nvSpPr>
        <p:spPr bwMode="auto">
          <a:xfrm>
            <a:off x="6537325" y="5976938"/>
            <a:ext cx="1135063"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43" name="Rectangle 318"/>
          <p:cNvSpPr>
            <a:spLocks/>
          </p:cNvSpPr>
          <p:nvPr/>
        </p:nvSpPr>
        <p:spPr bwMode="auto">
          <a:xfrm>
            <a:off x="6678613" y="5545138"/>
            <a:ext cx="106362" cy="4222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4" name="Rectangle 319"/>
          <p:cNvSpPr>
            <a:spLocks/>
          </p:cNvSpPr>
          <p:nvPr/>
        </p:nvSpPr>
        <p:spPr bwMode="auto">
          <a:xfrm>
            <a:off x="6784975" y="5418138"/>
            <a:ext cx="106363" cy="5492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5" name="Rectangle 320"/>
          <p:cNvSpPr>
            <a:spLocks/>
          </p:cNvSpPr>
          <p:nvPr/>
        </p:nvSpPr>
        <p:spPr bwMode="auto">
          <a:xfrm>
            <a:off x="6997700" y="5334000"/>
            <a:ext cx="107950" cy="63341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6" name="Rectangle 321"/>
          <p:cNvSpPr>
            <a:spLocks/>
          </p:cNvSpPr>
          <p:nvPr/>
        </p:nvSpPr>
        <p:spPr bwMode="auto">
          <a:xfrm>
            <a:off x="6891338" y="5502275"/>
            <a:ext cx="106362" cy="465138"/>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7" name="Rectangle 322"/>
          <p:cNvSpPr>
            <a:spLocks/>
          </p:cNvSpPr>
          <p:nvPr/>
        </p:nvSpPr>
        <p:spPr bwMode="auto">
          <a:xfrm>
            <a:off x="7105650" y="5545138"/>
            <a:ext cx="106363" cy="4222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8" name="Rectangle 323"/>
          <p:cNvSpPr>
            <a:spLocks/>
          </p:cNvSpPr>
          <p:nvPr/>
        </p:nvSpPr>
        <p:spPr bwMode="auto">
          <a:xfrm>
            <a:off x="7212013" y="5461000"/>
            <a:ext cx="106362" cy="50641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49" name="Rectangle 324"/>
          <p:cNvSpPr>
            <a:spLocks/>
          </p:cNvSpPr>
          <p:nvPr/>
        </p:nvSpPr>
        <p:spPr bwMode="auto">
          <a:xfrm>
            <a:off x="7424738" y="5713413"/>
            <a:ext cx="106362" cy="254000"/>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50" name="Rectangle 325"/>
          <p:cNvSpPr>
            <a:spLocks/>
          </p:cNvSpPr>
          <p:nvPr/>
        </p:nvSpPr>
        <p:spPr bwMode="auto">
          <a:xfrm>
            <a:off x="7318375" y="5376863"/>
            <a:ext cx="106363" cy="590550"/>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51" name="Line 327"/>
          <p:cNvSpPr>
            <a:spLocks noChangeShapeType="1"/>
          </p:cNvSpPr>
          <p:nvPr/>
        </p:nvSpPr>
        <p:spPr bwMode="auto">
          <a:xfrm flipH="1">
            <a:off x="3843338" y="2794000"/>
            <a:ext cx="0" cy="1720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52" name="Line 328"/>
          <p:cNvSpPr>
            <a:spLocks noChangeShapeType="1"/>
          </p:cNvSpPr>
          <p:nvPr/>
        </p:nvSpPr>
        <p:spPr bwMode="auto">
          <a:xfrm>
            <a:off x="3852863" y="4505325"/>
            <a:ext cx="404812"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53" name="Line 329"/>
          <p:cNvSpPr>
            <a:spLocks noChangeShapeType="1"/>
          </p:cNvSpPr>
          <p:nvPr/>
        </p:nvSpPr>
        <p:spPr bwMode="auto">
          <a:xfrm>
            <a:off x="3398838" y="2790825"/>
            <a:ext cx="868362"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54" name="Line 330"/>
          <p:cNvSpPr>
            <a:spLocks noChangeShapeType="1"/>
          </p:cNvSpPr>
          <p:nvPr/>
        </p:nvSpPr>
        <p:spPr bwMode="auto">
          <a:xfrm flipV="1">
            <a:off x="3416300" y="2454275"/>
            <a:ext cx="3175" cy="3524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grpSp>
        <p:nvGrpSpPr>
          <p:cNvPr id="15455" name="Group 340"/>
          <p:cNvGrpSpPr>
            <a:grpSpLocks/>
          </p:cNvGrpSpPr>
          <p:nvPr/>
        </p:nvGrpSpPr>
        <p:grpSpPr bwMode="auto">
          <a:xfrm>
            <a:off x="3346450" y="2365375"/>
            <a:ext cx="138113" cy="88900"/>
            <a:chOff x="1797" y="1726"/>
            <a:chExt cx="87" cy="56"/>
          </a:xfrm>
        </p:grpSpPr>
        <p:sp>
          <p:nvSpPr>
            <p:cNvPr id="15523" name="Freeform 331"/>
            <p:cNvSpPr>
              <a:spLocks/>
            </p:cNvSpPr>
            <p:nvPr/>
          </p:nvSpPr>
          <p:spPr bwMode="auto">
            <a:xfrm>
              <a:off x="1797" y="1726"/>
              <a:ext cx="87" cy="56"/>
            </a:xfrm>
            <a:custGeom>
              <a:avLst/>
              <a:gdLst>
                <a:gd name="T0" fmla="*/ 44 w 99"/>
                <a:gd name="T1" fmla="*/ 56 h 49"/>
                <a:gd name="T2" fmla="*/ 0 w 99"/>
                <a:gd name="T3" fmla="*/ 0 h 49"/>
                <a:gd name="T4" fmla="*/ 87 w 99"/>
                <a:gd name="T5" fmla="*/ 0 h 49"/>
                <a:gd name="T6" fmla="*/ 44 w 99"/>
                <a:gd name="T7" fmla="*/ 56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FFFFF"/>
                </a:solidFill>
              </a:endParaRPr>
            </a:p>
          </p:txBody>
        </p:sp>
        <p:sp>
          <p:nvSpPr>
            <p:cNvPr id="15524" name="Freeform 332"/>
            <p:cNvSpPr>
              <a:spLocks/>
            </p:cNvSpPr>
            <p:nvPr/>
          </p:nvSpPr>
          <p:spPr bwMode="auto">
            <a:xfrm>
              <a:off x="1797" y="1726"/>
              <a:ext cx="87" cy="56"/>
            </a:xfrm>
            <a:custGeom>
              <a:avLst/>
              <a:gdLst>
                <a:gd name="T0" fmla="*/ 44 w 99"/>
                <a:gd name="T1" fmla="*/ 56 h 49"/>
                <a:gd name="T2" fmla="*/ 0 w 99"/>
                <a:gd name="T3" fmla="*/ 0 h 49"/>
                <a:gd name="T4" fmla="*/ 87 w 99"/>
                <a:gd name="T5" fmla="*/ 0 h 49"/>
                <a:gd name="T6" fmla="*/ 44 w 99"/>
                <a:gd name="T7" fmla="*/ 56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grpSp>
      <p:sp>
        <p:nvSpPr>
          <p:cNvPr id="15456" name="Line 333"/>
          <p:cNvSpPr>
            <a:spLocks noChangeShapeType="1"/>
          </p:cNvSpPr>
          <p:nvPr/>
        </p:nvSpPr>
        <p:spPr bwMode="auto">
          <a:xfrm>
            <a:off x="3683000" y="3005138"/>
            <a:ext cx="0" cy="1720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57" name="Line 334"/>
          <p:cNvSpPr>
            <a:spLocks noChangeShapeType="1"/>
          </p:cNvSpPr>
          <p:nvPr/>
        </p:nvSpPr>
        <p:spPr bwMode="auto">
          <a:xfrm>
            <a:off x="3683000" y="4716463"/>
            <a:ext cx="595313"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58" name="Line 335"/>
          <p:cNvSpPr>
            <a:spLocks noChangeShapeType="1"/>
          </p:cNvSpPr>
          <p:nvPr/>
        </p:nvSpPr>
        <p:spPr bwMode="auto">
          <a:xfrm>
            <a:off x="3238500" y="3011488"/>
            <a:ext cx="1020763"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59" name="Line 336"/>
          <p:cNvSpPr>
            <a:spLocks noChangeShapeType="1"/>
          </p:cNvSpPr>
          <p:nvPr/>
        </p:nvSpPr>
        <p:spPr bwMode="auto">
          <a:xfrm flipV="1">
            <a:off x="3227388" y="2655888"/>
            <a:ext cx="3175" cy="3524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grpSp>
        <p:nvGrpSpPr>
          <p:cNvPr id="15460" name="Group 341"/>
          <p:cNvGrpSpPr>
            <a:grpSpLocks/>
          </p:cNvGrpSpPr>
          <p:nvPr/>
        </p:nvGrpSpPr>
        <p:grpSpPr bwMode="auto">
          <a:xfrm>
            <a:off x="3167063" y="2557463"/>
            <a:ext cx="138112" cy="88900"/>
            <a:chOff x="1797" y="1726"/>
            <a:chExt cx="87" cy="56"/>
          </a:xfrm>
        </p:grpSpPr>
        <p:sp>
          <p:nvSpPr>
            <p:cNvPr id="15521" name="Freeform 342"/>
            <p:cNvSpPr>
              <a:spLocks/>
            </p:cNvSpPr>
            <p:nvPr/>
          </p:nvSpPr>
          <p:spPr bwMode="auto">
            <a:xfrm>
              <a:off x="1797" y="1726"/>
              <a:ext cx="87" cy="56"/>
            </a:xfrm>
            <a:custGeom>
              <a:avLst/>
              <a:gdLst>
                <a:gd name="T0" fmla="*/ 44 w 99"/>
                <a:gd name="T1" fmla="*/ 56 h 49"/>
                <a:gd name="T2" fmla="*/ 0 w 99"/>
                <a:gd name="T3" fmla="*/ 0 h 49"/>
                <a:gd name="T4" fmla="*/ 87 w 99"/>
                <a:gd name="T5" fmla="*/ 0 h 49"/>
                <a:gd name="T6" fmla="*/ 44 w 99"/>
                <a:gd name="T7" fmla="*/ 56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FFFFF"/>
                </a:solidFill>
              </a:endParaRPr>
            </a:p>
          </p:txBody>
        </p:sp>
        <p:sp>
          <p:nvSpPr>
            <p:cNvPr id="15522" name="Freeform 343"/>
            <p:cNvSpPr>
              <a:spLocks/>
            </p:cNvSpPr>
            <p:nvPr/>
          </p:nvSpPr>
          <p:spPr bwMode="auto">
            <a:xfrm>
              <a:off x="1797" y="1726"/>
              <a:ext cx="87" cy="56"/>
            </a:xfrm>
            <a:custGeom>
              <a:avLst/>
              <a:gdLst>
                <a:gd name="T0" fmla="*/ 44 w 99"/>
                <a:gd name="T1" fmla="*/ 56 h 49"/>
                <a:gd name="T2" fmla="*/ 0 w 99"/>
                <a:gd name="T3" fmla="*/ 0 h 49"/>
                <a:gd name="T4" fmla="*/ 87 w 99"/>
                <a:gd name="T5" fmla="*/ 0 h 49"/>
                <a:gd name="T6" fmla="*/ 44 w 99"/>
                <a:gd name="T7" fmla="*/ 56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grpSp>
      <p:sp>
        <p:nvSpPr>
          <p:cNvPr id="15461" name="Line 344"/>
          <p:cNvSpPr>
            <a:spLocks noChangeShapeType="1"/>
          </p:cNvSpPr>
          <p:nvPr/>
        </p:nvSpPr>
        <p:spPr bwMode="auto">
          <a:xfrm>
            <a:off x="3532188" y="3216275"/>
            <a:ext cx="0" cy="1720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62" name="Line 345"/>
          <p:cNvSpPr>
            <a:spLocks noChangeShapeType="1"/>
          </p:cNvSpPr>
          <p:nvPr/>
        </p:nvSpPr>
        <p:spPr bwMode="auto">
          <a:xfrm>
            <a:off x="3532188" y="4927600"/>
            <a:ext cx="728662"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63" name="Line 346"/>
          <p:cNvSpPr>
            <a:spLocks noChangeShapeType="1"/>
          </p:cNvSpPr>
          <p:nvPr/>
        </p:nvSpPr>
        <p:spPr bwMode="auto">
          <a:xfrm flipV="1">
            <a:off x="3087688" y="3222625"/>
            <a:ext cx="1154112"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64" name="Line 347"/>
          <p:cNvSpPr>
            <a:spLocks noChangeShapeType="1"/>
          </p:cNvSpPr>
          <p:nvPr/>
        </p:nvSpPr>
        <p:spPr bwMode="auto">
          <a:xfrm flipV="1">
            <a:off x="3076575" y="2867025"/>
            <a:ext cx="3175" cy="3524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grpSp>
        <p:nvGrpSpPr>
          <p:cNvPr id="15465" name="Group 348"/>
          <p:cNvGrpSpPr>
            <a:grpSpLocks/>
          </p:cNvGrpSpPr>
          <p:nvPr/>
        </p:nvGrpSpPr>
        <p:grpSpPr bwMode="auto">
          <a:xfrm>
            <a:off x="3016250" y="2768600"/>
            <a:ext cx="138113" cy="88900"/>
            <a:chOff x="1797" y="1726"/>
            <a:chExt cx="87" cy="56"/>
          </a:xfrm>
        </p:grpSpPr>
        <p:sp>
          <p:nvSpPr>
            <p:cNvPr id="15519" name="Freeform 349"/>
            <p:cNvSpPr>
              <a:spLocks/>
            </p:cNvSpPr>
            <p:nvPr/>
          </p:nvSpPr>
          <p:spPr bwMode="auto">
            <a:xfrm>
              <a:off x="1797" y="1726"/>
              <a:ext cx="87" cy="56"/>
            </a:xfrm>
            <a:custGeom>
              <a:avLst/>
              <a:gdLst>
                <a:gd name="T0" fmla="*/ 44 w 99"/>
                <a:gd name="T1" fmla="*/ 56 h 49"/>
                <a:gd name="T2" fmla="*/ 0 w 99"/>
                <a:gd name="T3" fmla="*/ 0 h 49"/>
                <a:gd name="T4" fmla="*/ 87 w 99"/>
                <a:gd name="T5" fmla="*/ 0 h 49"/>
                <a:gd name="T6" fmla="*/ 44 w 99"/>
                <a:gd name="T7" fmla="*/ 56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FFFFF"/>
                </a:solidFill>
              </a:endParaRPr>
            </a:p>
          </p:txBody>
        </p:sp>
        <p:sp>
          <p:nvSpPr>
            <p:cNvPr id="15520" name="Freeform 350"/>
            <p:cNvSpPr>
              <a:spLocks/>
            </p:cNvSpPr>
            <p:nvPr/>
          </p:nvSpPr>
          <p:spPr bwMode="auto">
            <a:xfrm>
              <a:off x="1797" y="1726"/>
              <a:ext cx="87" cy="56"/>
            </a:xfrm>
            <a:custGeom>
              <a:avLst/>
              <a:gdLst>
                <a:gd name="T0" fmla="*/ 44 w 99"/>
                <a:gd name="T1" fmla="*/ 56 h 49"/>
                <a:gd name="T2" fmla="*/ 0 w 99"/>
                <a:gd name="T3" fmla="*/ 0 h 49"/>
                <a:gd name="T4" fmla="*/ 87 w 99"/>
                <a:gd name="T5" fmla="*/ 0 h 49"/>
                <a:gd name="T6" fmla="*/ 44 w 99"/>
                <a:gd name="T7" fmla="*/ 56 h 49"/>
                <a:gd name="T8" fmla="*/ 0 60000 65536"/>
                <a:gd name="T9" fmla="*/ 0 60000 65536"/>
                <a:gd name="T10" fmla="*/ 0 60000 65536"/>
                <a:gd name="T11" fmla="*/ 0 60000 65536"/>
                <a:gd name="T12" fmla="*/ 0 w 99"/>
                <a:gd name="T13" fmla="*/ 0 h 49"/>
                <a:gd name="T14" fmla="*/ 99 w 99"/>
                <a:gd name="T15" fmla="*/ 49 h 49"/>
              </a:gdLst>
              <a:ahLst/>
              <a:cxnLst>
                <a:cxn ang="T8">
                  <a:pos x="T0" y="T1"/>
                </a:cxn>
                <a:cxn ang="T9">
                  <a:pos x="T2" y="T3"/>
                </a:cxn>
                <a:cxn ang="T10">
                  <a:pos x="T4" y="T5"/>
                </a:cxn>
                <a:cxn ang="T11">
                  <a:pos x="T6" y="T7"/>
                </a:cxn>
              </a:cxnLst>
              <a:rect l="T12" t="T13" r="T14" b="T15"/>
              <a:pathLst>
                <a:path w="99" h="49">
                  <a:moveTo>
                    <a:pt x="50" y="49"/>
                  </a:moveTo>
                  <a:lnTo>
                    <a:pt x="0" y="0"/>
                  </a:lnTo>
                  <a:lnTo>
                    <a:pt x="99" y="0"/>
                  </a:lnTo>
                  <a:lnTo>
                    <a:pt x="50" y="49"/>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grpSp>
      <p:sp>
        <p:nvSpPr>
          <p:cNvPr id="15466" name="Line 15"/>
          <p:cNvSpPr>
            <a:spLocks noChangeShapeType="1"/>
          </p:cNvSpPr>
          <p:nvPr/>
        </p:nvSpPr>
        <p:spPr bwMode="auto">
          <a:xfrm>
            <a:off x="822325" y="2951163"/>
            <a:ext cx="17145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13" name="TextBox 112"/>
          <p:cNvSpPr txBox="1"/>
          <p:nvPr/>
        </p:nvSpPr>
        <p:spPr>
          <a:xfrm>
            <a:off x="619125" y="6094413"/>
            <a:ext cx="4422775" cy="523875"/>
          </a:xfrm>
          <a:prstGeom prst="rect">
            <a:avLst/>
          </a:prstGeom>
          <a:noFill/>
        </p:spPr>
        <p:txBody>
          <a:bodyPr wrap="none">
            <a:spAutoFit/>
          </a:bodyPr>
          <a:lstStyle/>
          <a:p>
            <a:pPr>
              <a:defRPr/>
            </a:pPr>
            <a:r>
              <a:rPr lang="en-US" sz="2800" dirty="0">
                <a:solidFill>
                  <a:srgbClr val="000000"/>
                </a:solidFill>
                <a:latin typeface="Garamond"/>
              </a:rPr>
              <a:t>Why Not Ubiquitous Today? </a:t>
            </a:r>
          </a:p>
        </p:txBody>
      </p:sp>
      <p:sp>
        <p:nvSpPr>
          <p:cNvPr id="114" name="TextBox 113"/>
          <p:cNvSpPr txBox="1"/>
          <p:nvPr/>
        </p:nvSpPr>
        <p:spPr>
          <a:xfrm>
            <a:off x="4878388" y="6094413"/>
            <a:ext cx="3975100" cy="523875"/>
          </a:xfrm>
          <a:prstGeom prst="rect">
            <a:avLst/>
          </a:prstGeom>
          <a:noFill/>
        </p:spPr>
        <p:txBody>
          <a:bodyPr wrap="none">
            <a:spAutoFit/>
          </a:bodyPr>
          <a:lstStyle/>
          <a:p>
            <a:pPr>
              <a:defRPr/>
            </a:pPr>
            <a:r>
              <a:rPr lang="en-US" sz="2800" dirty="0">
                <a:solidFill>
                  <a:srgbClr val="0033CC"/>
                </a:solidFill>
                <a:latin typeface="Garamond"/>
              </a:rPr>
              <a:t>Power and A/D Precision </a:t>
            </a:r>
          </a:p>
        </p:txBody>
      </p:sp>
      <p:grpSp>
        <p:nvGrpSpPr>
          <p:cNvPr id="5" name="Group 134"/>
          <p:cNvGrpSpPr>
            <a:grpSpLocks/>
          </p:cNvGrpSpPr>
          <p:nvPr/>
        </p:nvGrpSpPr>
        <p:grpSpPr bwMode="auto">
          <a:xfrm>
            <a:off x="3095625" y="2433638"/>
            <a:ext cx="950913" cy="933450"/>
            <a:chOff x="3096297" y="2434326"/>
            <a:chExt cx="950472" cy="932019"/>
          </a:xfrm>
        </p:grpSpPr>
        <p:grpSp>
          <p:nvGrpSpPr>
            <p:cNvPr id="15507" name="Group 118"/>
            <p:cNvGrpSpPr>
              <a:grpSpLocks/>
            </p:cNvGrpSpPr>
            <p:nvPr/>
          </p:nvGrpSpPr>
          <p:grpSpPr bwMode="auto">
            <a:xfrm>
              <a:off x="3596741" y="2434326"/>
              <a:ext cx="450028" cy="246221"/>
              <a:chOff x="12764944" y="3754352"/>
              <a:chExt cx="450028" cy="298122"/>
            </a:xfrm>
          </p:grpSpPr>
          <p:sp>
            <p:nvSpPr>
              <p:cNvPr id="15517" name="Rectangle 114"/>
              <p:cNvSpPr>
                <a:spLocks noChangeArrowheads="1"/>
              </p:cNvSpPr>
              <p:nvPr/>
            </p:nvSpPr>
            <p:spPr bwMode="auto">
              <a:xfrm>
                <a:off x="12812356" y="3808196"/>
                <a:ext cx="319731" cy="178001"/>
              </a:xfrm>
              <a:prstGeom prst="rect">
                <a:avLst/>
              </a:prstGeom>
              <a:solidFill>
                <a:schemeClr val="tx1"/>
              </a:solidFill>
              <a:ln w="12700" algn="ctr">
                <a:solidFill>
                  <a:srgbClr val="0000FF"/>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18" name="TextBox 117"/>
              <p:cNvSpPr txBox="1">
                <a:spLocks noChangeArrowheads="1"/>
              </p:cNvSpPr>
              <p:nvPr/>
            </p:nvSpPr>
            <p:spPr bwMode="auto">
              <a:xfrm>
                <a:off x="12764944" y="3754352"/>
                <a:ext cx="450028" cy="2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000">
                    <a:solidFill>
                      <a:srgbClr val="0000FF"/>
                    </a:solidFill>
                  </a:rPr>
                  <a:t>A/D</a:t>
                </a:r>
              </a:p>
            </p:txBody>
          </p:sp>
        </p:grpSp>
        <p:grpSp>
          <p:nvGrpSpPr>
            <p:cNvPr id="15508" name="Group 125"/>
            <p:cNvGrpSpPr>
              <a:grpSpLocks/>
            </p:cNvGrpSpPr>
            <p:nvPr/>
          </p:nvGrpSpPr>
          <p:grpSpPr bwMode="auto">
            <a:xfrm>
              <a:off x="3434045" y="2667044"/>
              <a:ext cx="450028" cy="246221"/>
              <a:chOff x="12764944" y="3754352"/>
              <a:chExt cx="450028" cy="298122"/>
            </a:xfrm>
          </p:grpSpPr>
          <p:sp>
            <p:nvSpPr>
              <p:cNvPr id="15515" name="Rectangle 126"/>
              <p:cNvSpPr>
                <a:spLocks noChangeArrowheads="1"/>
              </p:cNvSpPr>
              <p:nvPr/>
            </p:nvSpPr>
            <p:spPr bwMode="auto">
              <a:xfrm>
                <a:off x="12812356" y="3808196"/>
                <a:ext cx="319731" cy="178001"/>
              </a:xfrm>
              <a:prstGeom prst="rect">
                <a:avLst/>
              </a:prstGeom>
              <a:solidFill>
                <a:schemeClr val="tx1"/>
              </a:solidFill>
              <a:ln w="12700" algn="ctr">
                <a:solidFill>
                  <a:srgbClr val="0000FF"/>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16" name="TextBox 127"/>
              <p:cNvSpPr txBox="1">
                <a:spLocks noChangeArrowheads="1"/>
              </p:cNvSpPr>
              <p:nvPr/>
            </p:nvSpPr>
            <p:spPr bwMode="auto">
              <a:xfrm>
                <a:off x="12764944" y="3754352"/>
                <a:ext cx="450028" cy="2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000">
                    <a:solidFill>
                      <a:srgbClr val="0000FF"/>
                    </a:solidFill>
                  </a:rPr>
                  <a:t>A/D</a:t>
                </a:r>
              </a:p>
            </p:txBody>
          </p:sp>
        </p:grpSp>
        <p:grpSp>
          <p:nvGrpSpPr>
            <p:cNvPr id="15509" name="Group 128"/>
            <p:cNvGrpSpPr>
              <a:grpSpLocks/>
            </p:cNvGrpSpPr>
            <p:nvPr/>
          </p:nvGrpSpPr>
          <p:grpSpPr bwMode="auto">
            <a:xfrm>
              <a:off x="3265171" y="2899762"/>
              <a:ext cx="450028" cy="246221"/>
              <a:chOff x="12764944" y="3754352"/>
              <a:chExt cx="450028" cy="298122"/>
            </a:xfrm>
          </p:grpSpPr>
          <p:sp>
            <p:nvSpPr>
              <p:cNvPr id="15513" name="Rectangle 129"/>
              <p:cNvSpPr>
                <a:spLocks noChangeArrowheads="1"/>
              </p:cNvSpPr>
              <p:nvPr/>
            </p:nvSpPr>
            <p:spPr bwMode="auto">
              <a:xfrm>
                <a:off x="12812356" y="3808196"/>
                <a:ext cx="319731" cy="178001"/>
              </a:xfrm>
              <a:prstGeom prst="rect">
                <a:avLst/>
              </a:prstGeom>
              <a:solidFill>
                <a:schemeClr val="tx1"/>
              </a:solidFill>
              <a:ln w="12700" algn="ctr">
                <a:solidFill>
                  <a:srgbClr val="0000FF"/>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14" name="TextBox 130"/>
              <p:cNvSpPr txBox="1">
                <a:spLocks noChangeArrowheads="1"/>
              </p:cNvSpPr>
              <p:nvPr/>
            </p:nvSpPr>
            <p:spPr bwMode="auto">
              <a:xfrm>
                <a:off x="12764944" y="3754352"/>
                <a:ext cx="450028" cy="2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000">
                    <a:solidFill>
                      <a:srgbClr val="0000FF"/>
                    </a:solidFill>
                  </a:rPr>
                  <a:t>A/D</a:t>
                </a:r>
              </a:p>
            </p:txBody>
          </p:sp>
        </p:grpSp>
        <p:grpSp>
          <p:nvGrpSpPr>
            <p:cNvPr id="15510" name="Group 131"/>
            <p:cNvGrpSpPr>
              <a:grpSpLocks/>
            </p:cNvGrpSpPr>
            <p:nvPr/>
          </p:nvGrpSpPr>
          <p:grpSpPr bwMode="auto">
            <a:xfrm>
              <a:off x="3096297" y="3120124"/>
              <a:ext cx="450028" cy="246221"/>
              <a:chOff x="12764944" y="3754352"/>
              <a:chExt cx="450028" cy="298122"/>
            </a:xfrm>
          </p:grpSpPr>
          <p:sp>
            <p:nvSpPr>
              <p:cNvPr id="15511" name="Rectangle 132"/>
              <p:cNvSpPr>
                <a:spLocks noChangeArrowheads="1"/>
              </p:cNvSpPr>
              <p:nvPr/>
            </p:nvSpPr>
            <p:spPr bwMode="auto">
              <a:xfrm>
                <a:off x="12812356" y="3808196"/>
                <a:ext cx="319731" cy="178001"/>
              </a:xfrm>
              <a:prstGeom prst="rect">
                <a:avLst/>
              </a:prstGeom>
              <a:solidFill>
                <a:schemeClr val="tx1"/>
              </a:solidFill>
              <a:ln w="12700" algn="ctr">
                <a:solidFill>
                  <a:srgbClr val="0000FF"/>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12" name="TextBox 133"/>
              <p:cNvSpPr txBox="1">
                <a:spLocks noChangeArrowheads="1"/>
              </p:cNvSpPr>
              <p:nvPr/>
            </p:nvSpPr>
            <p:spPr bwMode="auto">
              <a:xfrm>
                <a:off x="12764944" y="3754352"/>
                <a:ext cx="450028" cy="2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000">
                    <a:solidFill>
                      <a:srgbClr val="0000FF"/>
                    </a:solidFill>
                  </a:rPr>
                  <a:t>A/D</a:t>
                </a:r>
              </a:p>
            </p:txBody>
          </p:sp>
        </p:grpSp>
      </p:grpSp>
      <p:grpSp>
        <p:nvGrpSpPr>
          <p:cNvPr id="10" name="Group 135"/>
          <p:cNvGrpSpPr>
            <a:grpSpLocks/>
          </p:cNvGrpSpPr>
          <p:nvPr/>
        </p:nvGrpSpPr>
        <p:grpSpPr bwMode="auto">
          <a:xfrm>
            <a:off x="673100" y="4584700"/>
            <a:ext cx="1933575" cy="1149350"/>
            <a:chOff x="1958546" y="3268362"/>
            <a:chExt cx="1933831" cy="945291"/>
          </a:xfrm>
        </p:grpSpPr>
        <p:sp>
          <p:nvSpPr>
            <p:cNvPr id="15496" name="Rectangle 136"/>
            <p:cNvSpPr>
              <a:spLocks noChangeArrowheads="1"/>
            </p:cNvSpPr>
            <p:nvPr/>
          </p:nvSpPr>
          <p:spPr bwMode="auto">
            <a:xfrm>
              <a:off x="1958546" y="3268362"/>
              <a:ext cx="1933831" cy="945291"/>
            </a:xfrm>
            <a:prstGeom prst="rect">
              <a:avLst/>
            </a:prstGeom>
            <a:solidFill>
              <a:schemeClr val="tx1"/>
            </a:solidFill>
            <a:ln w="12700" algn="ctr">
              <a:solidFill>
                <a:schemeClr val="tx1"/>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nvGrpSpPr>
            <p:cNvPr id="15497" name="Group 121"/>
            <p:cNvGrpSpPr>
              <a:grpSpLocks/>
            </p:cNvGrpSpPr>
            <p:nvPr/>
          </p:nvGrpSpPr>
          <p:grpSpPr bwMode="auto">
            <a:xfrm>
              <a:off x="2167280" y="3744095"/>
              <a:ext cx="1714500" cy="134939"/>
              <a:chOff x="1537086" y="3302773"/>
              <a:chExt cx="1714500" cy="804863"/>
            </a:xfrm>
          </p:grpSpPr>
          <p:sp>
            <p:nvSpPr>
              <p:cNvPr id="15498" name="Line 83"/>
              <p:cNvSpPr>
                <a:spLocks noChangeShapeType="1"/>
              </p:cNvSpPr>
              <p:nvPr/>
            </p:nvSpPr>
            <p:spPr bwMode="auto">
              <a:xfrm>
                <a:off x="1537086" y="4107636"/>
                <a:ext cx="171450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99" name="Rectangle 84"/>
              <p:cNvSpPr>
                <a:spLocks/>
              </p:cNvSpPr>
              <p:nvPr/>
            </p:nvSpPr>
            <p:spPr bwMode="auto">
              <a:xfrm>
                <a:off x="1721236" y="3571061"/>
                <a:ext cx="160337" cy="5365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0" name="Rectangle 85"/>
              <p:cNvSpPr>
                <a:spLocks/>
              </p:cNvSpPr>
              <p:nvPr/>
            </p:nvSpPr>
            <p:spPr bwMode="auto">
              <a:xfrm>
                <a:off x="1881573" y="3410723"/>
                <a:ext cx="161925" cy="69691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1" name="Rectangle 86"/>
              <p:cNvSpPr>
                <a:spLocks/>
              </p:cNvSpPr>
              <p:nvPr/>
            </p:nvSpPr>
            <p:spPr bwMode="auto">
              <a:xfrm>
                <a:off x="2203836" y="3302773"/>
                <a:ext cx="160337" cy="80486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2" name="Rectangle 87"/>
              <p:cNvSpPr>
                <a:spLocks/>
              </p:cNvSpPr>
              <p:nvPr/>
            </p:nvSpPr>
            <p:spPr bwMode="auto">
              <a:xfrm>
                <a:off x="2043498" y="3517086"/>
                <a:ext cx="160338" cy="590550"/>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3" name="Rectangle 88"/>
              <p:cNvSpPr>
                <a:spLocks/>
              </p:cNvSpPr>
              <p:nvPr/>
            </p:nvSpPr>
            <p:spPr bwMode="auto">
              <a:xfrm>
                <a:off x="2364173" y="3571061"/>
                <a:ext cx="160338" cy="53657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4" name="Rectangle 89"/>
              <p:cNvSpPr>
                <a:spLocks/>
              </p:cNvSpPr>
              <p:nvPr/>
            </p:nvSpPr>
            <p:spPr bwMode="auto">
              <a:xfrm>
                <a:off x="2524511" y="3463111"/>
                <a:ext cx="161925" cy="644525"/>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5" name="Rectangle 90"/>
              <p:cNvSpPr>
                <a:spLocks/>
              </p:cNvSpPr>
              <p:nvPr/>
            </p:nvSpPr>
            <p:spPr bwMode="auto">
              <a:xfrm>
                <a:off x="2846773" y="3785373"/>
                <a:ext cx="160338" cy="322263"/>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506" name="Rectangle 91"/>
              <p:cNvSpPr>
                <a:spLocks/>
              </p:cNvSpPr>
              <p:nvPr/>
            </p:nvSpPr>
            <p:spPr bwMode="auto">
              <a:xfrm>
                <a:off x="2686436" y="3356748"/>
                <a:ext cx="160337" cy="750888"/>
              </a:xfrm>
              <a:prstGeom prst="rect">
                <a:avLst/>
              </a:prstGeom>
              <a:solidFill>
                <a:srgbClr val="3399FF"/>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grpSp>
      <p:grpSp>
        <p:nvGrpSpPr>
          <p:cNvPr id="12" name="Group 206"/>
          <p:cNvGrpSpPr>
            <a:grpSpLocks/>
          </p:cNvGrpSpPr>
          <p:nvPr/>
        </p:nvGrpSpPr>
        <p:grpSpPr bwMode="auto">
          <a:xfrm>
            <a:off x="3489325" y="1587500"/>
            <a:ext cx="4481513" cy="4459288"/>
            <a:chOff x="3488724" y="1587844"/>
            <a:chExt cx="4481384" cy="4458732"/>
          </a:xfrm>
        </p:grpSpPr>
        <p:grpSp>
          <p:nvGrpSpPr>
            <p:cNvPr id="15472" name="Group 193"/>
            <p:cNvGrpSpPr>
              <a:grpSpLocks/>
            </p:cNvGrpSpPr>
            <p:nvPr/>
          </p:nvGrpSpPr>
          <p:grpSpPr bwMode="auto">
            <a:xfrm>
              <a:off x="3787346" y="1587844"/>
              <a:ext cx="4182762" cy="722870"/>
              <a:chOff x="6796216" y="3503141"/>
              <a:chExt cx="4182762" cy="722870"/>
            </a:xfrm>
          </p:grpSpPr>
          <p:sp>
            <p:nvSpPr>
              <p:cNvPr id="15485" name="Rectangle 191"/>
              <p:cNvSpPr>
                <a:spLocks noChangeArrowheads="1"/>
              </p:cNvSpPr>
              <p:nvPr/>
            </p:nvSpPr>
            <p:spPr bwMode="auto">
              <a:xfrm>
                <a:off x="6796216" y="3503141"/>
                <a:ext cx="4182762" cy="722870"/>
              </a:xfrm>
              <a:prstGeom prst="rect">
                <a:avLst/>
              </a:prstGeom>
              <a:solidFill>
                <a:schemeClr val="tx1"/>
              </a:solidFill>
              <a:ln w="12700" algn="ctr">
                <a:solidFill>
                  <a:schemeClr val="tx1"/>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nvGrpSpPr>
              <p:cNvPr id="15486" name="Group 192"/>
              <p:cNvGrpSpPr>
                <a:grpSpLocks/>
              </p:cNvGrpSpPr>
              <p:nvPr/>
            </p:nvGrpSpPr>
            <p:grpSpPr bwMode="auto">
              <a:xfrm>
                <a:off x="7007106" y="3536397"/>
                <a:ext cx="1135062" cy="592137"/>
                <a:chOff x="7007106" y="3536397"/>
                <a:chExt cx="1135062" cy="592137"/>
              </a:xfrm>
            </p:grpSpPr>
            <p:sp>
              <p:nvSpPr>
                <p:cNvPr id="15487" name="Line 42"/>
                <p:cNvSpPr>
                  <a:spLocks noChangeShapeType="1"/>
                </p:cNvSpPr>
                <p:nvPr/>
              </p:nvSpPr>
              <p:spPr bwMode="auto">
                <a:xfrm>
                  <a:off x="7007106" y="4128534"/>
                  <a:ext cx="113506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88" name="Rectangle 43"/>
                <p:cNvSpPr>
                  <a:spLocks/>
                </p:cNvSpPr>
                <p:nvPr/>
              </p:nvSpPr>
              <p:spPr bwMode="auto">
                <a:xfrm>
                  <a:off x="7149981" y="3706259"/>
                  <a:ext cx="106362"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89" name="Rectangle 44"/>
                <p:cNvSpPr>
                  <a:spLocks/>
                </p:cNvSpPr>
                <p:nvPr/>
              </p:nvSpPr>
              <p:spPr bwMode="auto">
                <a:xfrm>
                  <a:off x="7256343" y="3579259"/>
                  <a:ext cx="106363" cy="549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90" name="Rectangle 45"/>
                <p:cNvSpPr>
                  <a:spLocks/>
                </p:cNvSpPr>
                <p:nvPr/>
              </p:nvSpPr>
              <p:spPr bwMode="auto">
                <a:xfrm>
                  <a:off x="7469068" y="3801509"/>
                  <a:ext cx="120650" cy="32702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91" name="Rectangle 46"/>
                <p:cNvSpPr>
                  <a:spLocks/>
                </p:cNvSpPr>
                <p:nvPr/>
              </p:nvSpPr>
              <p:spPr bwMode="auto">
                <a:xfrm>
                  <a:off x="7362706" y="3663397"/>
                  <a:ext cx="106362" cy="465137"/>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92" name="Rectangle 47"/>
                <p:cNvSpPr>
                  <a:spLocks/>
                </p:cNvSpPr>
                <p:nvPr/>
              </p:nvSpPr>
              <p:spPr bwMode="auto">
                <a:xfrm>
                  <a:off x="7575431" y="3706259"/>
                  <a:ext cx="106362"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93" name="Rectangle 48"/>
                <p:cNvSpPr>
                  <a:spLocks/>
                </p:cNvSpPr>
                <p:nvPr/>
              </p:nvSpPr>
              <p:spPr bwMode="auto">
                <a:xfrm>
                  <a:off x="7681793" y="3622122"/>
                  <a:ext cx="106363" cy="5064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94" name="Rectangle 49"/>
                <p:cNvSpPr>
                  <a:spLocks/>
                </p:cNvSpPr>
                <p:nvPr/>
              </p:nvSpPr>
              <p:spPr bwMode="auto">
                <a:xfrm>
                  <a:off x="7894518" y="3876122"/>
                  <a:ext cx="106363" cy="2524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95" name="Rectangle 50"/>
                <p:cNvSpPr>
                  <a:spLocks/>
                </p:cNvSpPr>
                <p:nvPr/>
              </p:nvSpPr>
              <p:spPr bwMode="auto">
                <a:xfrm>
                  <a:off x="7788156" y="3536397"/>
                  <a:ext cx="106362" cy="592137"/>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grpSp>
        <p:grpSp>
          <p:nvGrpSpPr>
            <p:cNvPr id="15473" name="Group 194"/>
            <p:cNvGrpSpPr>
              <a:grpSpLocks/>
            </p:cNvGrpSpPr>
            <p:nvPr/>
          </p:nvGrpSpPr>
          <p:grpSpPr bwMode="auto">
            <a:xfrm>
              <a:off x="3488724" y="5323706"/>
              <a:ext cx="4182762" cy="722870"/>
              <a:chOff x="6796216" y="3503141"/>
              <a:chExt cx="4182762" cy="722870"/>
            </a:xfrm>
          </p:grpSpPr>
          <p:sp>
            <p:nvSpPr>
              <p:cNvPr id="15474" name="Rectangle 195"/>
              <p:cNvSpPr>
                <a:spLocks noChangeArrowheads="1"/>
              </p:cNvSpPr>
              <p:nvPr/>
            </p:nvSpPr>
            <p:spPr bwMode="auto">
              <a:xfrm>
                <a:off x="6796216" y="3503141"/>
                <a:ext cx="4182762" cy="722870"/>
              </a:xfrm>
              <a:prstGeom prst="rect">
                <a:avLst/>
              </a:prstGeom>
              <a:solidFill>
                <a:schemeClr val="tx1"/>
              </a:solidFill>
              <a:ln w="12700" algn="ctr">
                <a:solidFill>
                  <a:schemeClr val="tx1"/>
                </a:solidFill>
                <a:round/>
                <a:headEnd type="none" w="sm" len="sm"/>
                <a:tailEnd type="none" w="sm" len="sm"/>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nvGrpSpPr>
              <p:cNvPr id="15475" name="Group 196"/>
              <p:cNvGrpSpPr>
                <a:grpSpLocks/>
              </p:cNvGrpSpPr>
              <p:nvPr/>
            </p:nvGrpSpPr>
            <p:grpSpPr bwMode="auto">
              <a:xfrm>
                <a:off x="7007106" y="3536397"/>
                <a:ext cx="1135062" cy="592137"/>
                <a:chOff x="7007106" y="3536397"/>
                <a:chExt cx="1135062" cy="592137"/>
              </a:xfrm>
            </p:grpSpPr>
            <p:sp>
              <p:nvSpPr>
                <p:cNvPr id="15476" name="Line 42"/>
                <p:cNvSpPr>
                  <a:spLocks noChangeShapeType="1"/>
                </p:cNvSpPr>
                <p:nvPr/>
              </p:nvSpPr>
              <p:spPr bwMode="auto">
                <a:xfrm>
                  <a:off x="7007106" y="4128534"/>
                  <a:ext cx="113506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endParaRPr>
                </a:p>
              </p:txBody>
            </p:sp>
            <p:sp>
              <p:nvSpPr>
                <p:cNvPr id="15477" name="Rectangle 43"/>
                <p:cNvSpPr>
                  <a:spLocks/>
                </p:cNvSpPr>
                <p:nvPr/>
              </p:nvSpPr>
              <p:spPr bwMode="auto">
                <a:xfrm>
                  <a:off x="7149981" y="3706259"/>
                  <a:ext cx="106362"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78" name="Rectangle 44"/>
                <p:cNvSpPr>
                  <a:spLocks/>
                </p:cNvSpPr>
                <p:nvPr/>
              </p:nvSpPr>
              <p:spPr bwMode="auto">
                <a:xfrm>
                  <a:off x="7256343" y="3579259"/>
                  <a:ext cx="106363" cy="549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79" name="Rectangle 45"/>
                <p:cNvSpPr>
                  <a:spLocks/>
                </p:cNvSpPr>
                <p:nvPr/>
              </p:nvSpPr>
              <p:spPr bwMode="auto">
                <a:xfrm>
                  <a:off x="7469068" y="3801509"/>
                  <a:ext cx="120650" cy="32702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80" name="Rectangle 46"/>
                <p:cNvSpPr>
                  <a:spLocks/>
                </p:cNvSpPr>
                <p:nvPr/>
              </p:nvSpPr>
              <p:spPr bwMode="auto">
                <a:xfrm>
                  <a:off x="7362706" y="3663397"/>
                  <a:ext cx="106362" cy="465137"/>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81" name="Rectangle 47"/>
                <p:cNvSpPr>
                  <a:spLocks/>
                </p:cNvSpPr>
                <p:nvPr/>
              </p:nvSpPr>
              <p:spPr bwMode="auto">
                <a:xfrm>
                  <a:off x="7575431" y="3706259"/>
                  <a:ext cx="106362" cy="422275"/>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82" name="Rectangle 48"/>
                <p:cNvSpPr>
                  <a:spLocks/>
                </p:cNvSpPr>
                <p:nvPr/>
              </p:nvSpPr>
              <p:spPr bwMode="auto">
                <a:xfrm>
                  <a:off x="7681793" y="3622122"/>
                  <a:ext cx="106363" cy="5064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83" name="Rectangle 49"/>
                <p:cNvSpPr>
                  <a:spLocks/>
                </p:cNvSpPr>
                <p:nvPr/>
              </p:nvSpPr>
              <p:spPr bwMode="auto">
                <a:xfrm>
                  <a:off x="7894518" y="3876122"/>
                  <a:ext cx="106363" cy="252412"/>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5484" name="Rectangle 50"/>
                <p:cNvSpPr>
                  <a:spLocks/>
                </p:cNvSpPr>
                <p:nvPr/>
              </p:nvSpPr>
              <p:spPr bwMode="auto">
                <a:xfrm>
                  <a:off x="7788156" y="3536397"/>
                  <a:ext cx="106362" cy="592137"/>
                </a:xfrm>
                <a:prstGeom prst="rect">
                  <a:avLst/>
                </a:prstGeom>
                <a:solidFill>
                  <a:srgbClr val="FF3300"/>
                </a:solidFill>
                <a:ln w="12700">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grpSp>
      </p:grpSp>
    </p:spTree>
    <p:extLst>
      <p:ext uri="{BB962C8B-B14F-4D97-AF65-F5344CB8AC3E}">
        <p14:creationId xmlns:p14="http://schemas.microsoft.com/office/powerpoint/2010/main" val="41476659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p:txBody>
          <a:bodyPr/>
          <a:lstStyle/>
          <a:p>
            <a:r>
              <a:rPr lang="en-US" altLang="en-US" smtClean="0"/>
              <a:t>MUD Algorithms</a:t>
            </a:r>
          </a:p>
        </p:txBody>
      </p:sp>
      <p:sp>
        <p:nvSpPr>
          <p:cNvPr id="37891" name="Rectangle 1085"/>
          <p:cNvSpPr>
            <a:spLocks noChangeArrowheads="1"/>
          </p:cNvSpPr>
          <p:nvPr/>
        </p:nvSpPr>
        <p:spPr bwMode="auto">
          <a:xfrm>
            <a:off x="835025" y="2379663"/>
            <a:ext cx="6854825"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892" name="Rectangle 1028"/>
          <p:cNvSpPr>
            <a:spLocks noChangeArrowheads="1"/>
          </p:cNvSpPr>
          <p:nvPr/>
        </p:nvSpPr>
        <p:spPr bwMode="auto">
          <a:xfrm>
            <a:off x="835025" y="2379663"/>
            <a:ext cx="6854825"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893" name="Line 1029"/>
          <p:cNvSpPr>
            <a:spLocks noChangeShapeType="1"/>
          </p:cNvSpPr>
          <p:nvPr/>
        </p:nvSpPr>
        <p:spPr bwMode="auto">
          <a:xfrm>
            <a:off x="3278188" y="2990850"/>
            <a:ext cx="1587"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4" name="Line 1030"/>
          <p:cNvSpPr>
            <a:spLocks noChangeShapeType="1"/>
          </p:cNvSpPr>
          <p:nvPr/>
        </p:nvSpPr>
        <p:spPr bwMode="auto">
          <a:xfrm>
            <a:off x="2520950" y="3168650"/>
            <a:ext cx="1588"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5" name="Line 1031"/>
          <p:cNvSpPr>
            <a:spLocks noChangeShapeType="1"/>
          </p:cNvSpPr>
          <p:nvPr/>
        </p:nvSpPr>
        <p:spPr bwMode="auto">
          <a:xfrm>
            <a:off x="3914775" y="3168650"/>
            <a:ext cx="1588"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6" name="Line 1032"/>
          <p:cNvSpPr>
            <a:spLocks noChangeShapeType="1"/>
          </p:cNvSpPr>
          <p:nvPr/>
        </p:nvSpPr>
        <p:spPr bwMode="auto">
          <a:xfrm flipV="1">
            <a:off x="2520950" y="3168650"/>
            <a:ext cx="1430338" cy="0"/>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7" name="Line 1033"/>
          <p:cNvSpPr>
            <a:spLocks noChangeShapeType="1"/>
          </p:cNvSpPr>
          <p:nvPr/>
        </p:nvSpPr>
        <p:spPr bwMode="auto">
          <a:xfrm>
            <a:off x="3278188" y="3154363"/>
            <a:ext cx="71437" cy="1587"/>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8" name="Rectangle 1034"/>
          <p:cNvSpPr>
            <a:spLocks noChangeArrowheads="1"/>
          </p:cNvSpPr>
          <p:nvPr/>
        </p:nvSpPr>
        <p:spPr bwMode="auto">
          <a:xfrm>
            <a:off x="1908175" y="3332163"/>
            <a:ext cx="1223963" cy="596900"/>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899" name="Rectangle 1035"/>
          <p:cNvSpPr>
            <a:spLocks noChangeArrowheads="1"/>
          </p:cNvSpPr>
          <p:nvPr/>
        </p:nvSpPr>
        <p:spPr bwMode="auto">
          <a:xfrm>
            <a:off x="2171700" y="3389313"/>
            <a:ext cx="758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Optimal</a:t>
            </a:r>
            <a:endParaRPr lang="en-US" altLang="en-US" b="1">
              <a:solidFill>
                <a:srgbClr val="0000FF"/>
              </a:solidFill>
            </a:endParaRPr>
          </a:p>
        </p:txBody>
      </p:sp>
      <p:sp>
        <p:nvSpPr>
          <p:cNvPr id="37900" name="Rectangle 1036"/>
          <p:cNvSpPr>
            <a:spLocks noChangeArrowheads="1"/>
          </p:cNvSpPr>
          <p:nvPr/>
        </p:nvSpPr>
        <p:spPr bwMode="auto">
          <a:xfrm>
            <a:off x="2249488" y="3622675"/>
            <a:ext cx="5635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MLSE</a:t>
            </a:r>
            <a:endParaRPr lang="en-US" altLang="en-US" b="1">
              <a:solidFill>
                <a:srgbClr val="0000FF"/>
              </a:solidFill>
            </a:endParaRPr>
          </a:p>
        </p:txBody>
      </p:sp>
      <p:sp>
        <p:nvSpPr>
          <p:cNvPr id="37901" name="Rectangle 1037"/>
          <p:cNvSpPr>
            <a:spLocks noChangeArrowheads="1"/>
          </p:cNvSpPr>
          <p:nvPr/>
        </p:nvSpPr>
        <p:spPr bwMode="auto">
          <a:xfrm>
            <a:off x="1908175" y="3332163"/>
            <a:ext cx="1223963" cy="596900"/>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02" name="Line 1038"/>
          <p:cNvSpPr>
            <a:spLocks noChangeShapeType="1"/>
          </p:cNvSpPr>
          <p:nvPr/>
        </p:nvSpPr>
        <p:spPr bwMode="auto">
          <a:xfrm>
            <a:off x="3914775" y="3929063"/>
            <a:ext cx="1588" cy="163512"/>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3" name="Line 1039"/>
          <p:cNvSpPr>
            <a:spLocks noChangeShapeType="1"/>
          </p:cNvSpPr>
          <p:nvPr/>
        </p:nvSpPr>
        <p:spPr bwMode="auto">
          <a:xfrm>
            <a:off x="2171700" y="4092575"/>
            <a:ext cx="1588" cy="161925"/>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4" name="Line 1040"/>
          <p:cNvSpPr>
            <a:spLocks noChangeShapeType="1"/>
          </p:cNvSpPr>
          <p:nvPr/>
        </p:nvSpPr>
        <p:spPr bwMode="auto">
          <a:xfrm>
            <a:off x="5656263" y="4092575"/>
            <a:ext cx="1587" cy="161925"/>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5" name="Line 1041"/>
          <p:cNvSpPr>
            <a:spLocks noChangeShapeType="1"/>
          </p:cNvSpPr>
          <p:nvPr/>
        </p:nvSpPr>
        <p:spPr bwMode="auto">
          <a:xfrm>
            <a:off x="2171700" y="4092575"/>
            <a:ext cx="1743075" cy="1588"/>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6" name="Line 1042"/>
          <p:cNvSpPr>
            <a:spLocks noChangeShapeType="1"/>
          </p:cNvSpPr>
          <p:nvPr/>
        </p:nvSpPr>
        <p:spPr bwMode="auto">
          <a:xfrm>
            <a:off x="3914775" y="4092575"/>
            <a:ext cx="1741488" cy="1588"/>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7" name="Line 1043"/>
          <p:cNvSpPr>
            <a:spLocks noChangeShapeType="1"/>
          </p:cNvSpPr>
          <p:nvPr/>
        </p:nvSpPr>
        <p:spPr bwMode="auto">
          <a:xfrm>
            <a:off x="2171700" y="4618038"/>
            <a:ext cx="1588" cy="163512"/>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8" name="Line 1044"/>
          <p:cNvSpPr>
            <a:spLocks noChangeShapeType="1"/>
          </p:cNvSpPr>
          <p:nvPr/>
        </p:nvSpPr>
        <p:spPr bwMode="auto">
          <a:xfrm>
            <a:off x="1474788" y="4781550"/>
            <a:ext cx="1587"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9" name="Line 1045"/>
          <p:cNvSpPr>
            <a:spLocks noChangeShapeType="1"/>
          </p:cNvSpPr>
          <p:nvPr/>
        </p:nvSpPr>
        <p:spPr bwMode="auto">
          <a:xfrm>
            <a:off x="2868613" y="4781550"/>
            <a:ext cx="1587"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0" name="Line 1046"/>
          <p:cNvSpPr>
            <a:spLocks noChangeShapeType="1"/>
          </p:cNvSpPr>
          <p:nvPr/>
        </p:nvSpPr>
        <p:spPr bwMode="auto">
          <a:xfrm>
            <a:off x="1474788" y="4781550"/>
            <a:ext cx="696912" cy="1588"/>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1" name="Line 1047"/>
          <p:cNvSpPr>
            <a:spLocks noChangeShapeType="1"/>
          </p:cNvSpPr>
          <p:nvPr/>
        </p:nvSpPr>
        <p:spPr bwMode="auto">
          <a:xfrm>
            <a:off x="2171700" y="4781550"/>
            <a:ext cx="696913" cy="1588"/>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2" name="Rectangle 1048"/>
          <p:cNvSpPr>
            <a:spLocks noChangeArrowheads="1"/>
          </p:cNvSpPr>
          <p:nvPr/>
        </p:nvSpPr>
        <p:spPr bwMode="auto">
          <a:xfrm>
            <a:off x="863600" y="4945063"/>
            <a:ext cx="1222375" cy="830262"/>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13" name="Rectangle 1049"/>
          <p:cNvSpPr>
            <a:spLocks noChangeArrowheads="1"/>
          </p:cNvSpPr>
          <p:nvPr/>
        </p:nvSpPr>
        <p:spPr bwMode="auto">
          <a:xfrm>
            <a:off x="927100" y="5002213"/>
            <a:ext cx="12080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Decorrelator</a:t>
            </a:r>
            <a:endParaRPr lang="en-US" altLang="en-US" b="1">
              <a:solidFill>
                <a:srgbClr val="0000FF"/>
              </a:solidFill>
            </a:endParaRPr>
          </a:p>
        </p:txBody>
      </p:sp>
      <p:sp>
        <p:nvSpPr>
          <p:cNvPr id="37914" name="Rectangle 1050"/>
          <p:cNvSpPr>
            <a:spLocks noChangeArrowheads="1"/>
          </p:cNvSpPr>
          <p:nvPr/>
        </p:nvSpPr>
        <p:spPr bwMode="auto">
          <a:xfrm>
            <a:off x="863600" y="4945063"/>
            <a:ext cx="1222375" cy="830262"/>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15" name="Rectangle 1051"/>
          <p:cNvSpPr>
            <a:spLocks noChangeArrowheads="1"/>
          </p:cNvSpPr>
          <p:nvPr/>
        </p:nvSpPr>
        <p:spPr bwMode="auto">
          <a:xfrm>
            <a:off x="2257425" y="4945063"/>
            <a:ext cx="1222375" cy="830262"/>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16" name="Rectangle 1052"/>
          <p:cNvSpPr>
            <a:spLocks noChangeArrowheads="1"/>
          </p:cNvSpPr>
          <p:nvPr/>
        </p:nvSpPr>
        <p:spPr bwMode="auto">
          <a:xfrm>
            <a:off x="2570163" y="5002213"/>
            <a:ext cx="609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MMSE</a:t>
            </a:r>
            <a:endParaRPr lang="en-US" altLang="en-US" b="1">
              <a:solidFill>
                <a:srgbClr val="0000FF"/>
              </a:solidFill>
            </a:endParaRPr>
          </a:p>
        </p:txBody>
      </p:sp>
      <p:sp>
        <p:nvSpPr>
          <p:cNvPr id="37917" name="Rectangle 1053"/>
          <p:cNvSpPr>
            <a:spLocks noChangeArrowheads="1"/>
          </p:cNvSpPr>
          <p:nvPr/>
        </p:nvSpPr>
        <p:spPr bwMode="auto">
          <a:xfrm>
            <a:off x="2257425" y="4945063"/>
            <a:ext cx="1222375" cy="830262"/>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18" name="Rectangle 1054"/>
          <p:cNvSpPr>
            <a:spLocks noChangeArrowheads="1"/>
          </p:cNvSpPr>
          <p:nvPr/>
        </p:nvSpPr>
        <p:spPr bwMode="auto">
          <a:xfrm>
            <a:off x="1560513" y="4254500"/>
            <a:ext cx="1222375" cy="363538"/>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19" name="Rectangle 1055"/>
          <p:cNvSpPr>
            <a:spLocks noChangeArrowheads="1"/>
          </p:cNvSpPr>
          <p:nvPr/>
        </p:nvSpPr>
        <p:spPr bwMode="auto">
          <a:xfrm>
            <a:off x="1893888" y="4313238"/>
            <a:ext cx="609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Linear</a:t>
            </a:r>
            <a:endParaRPr lang="en-US" altLang="en-US" b="1">
              <a:solidFill>
                <a:srgbClr val="0000FF"/>
              </a:solidFill>
            </a:endParaRPr>
          </a:p>
        </p:txBody>
      </p:sp>
      <p:sp>
        <p:nvSpPr>
          <p:cNvPr id="37920" name="Rectangle 1056"/>
          <p:cNvSpPr>
            <a:spLocks noChangeArrowheads="1"/>
          </p:cNvSpPr>
          <p:nvPr/>
        </p:nvSpPr>
        <p:spPr bwMode="auto">
          <a:xfrm>
            <a:off x="1560513" y="4254500"/>
            <a:ext cx="1222375" cy="363538"/>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21" name="Line 1057"/>
          <p:cNvSpPr>
            <a:spLocks noChangeShapeType="1"/>
          </p:cNvSpPr>
          <p:nvPr/>
        </p:nvSpPr>
        <p:spPr bwMode="auto">
          <a:xfrm>
            <a:off x="5656263" y="4618038"/>
            <a:ext cx="1587" cy="163512"/>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2" name="Line 1058"/>
          <p:cNvSpPr>
            <a:spLocks noChangeShapeType="1"/>
          </p:cNvSpPr>
          <p:nvPr/>
        </p:nvSpPr>
        <p:spPr bwMode="auto">
          <a:xfrm>
            <a:off x="4262438" y="4781550"/>
            <a:ext cx="1587"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3" name="Line 1059"/>
          <p:cNvSpPr>
            <a:spLocks noChangeShapeType="1"/>
          </p:cNvSpPr>
          <p:nvPr/>
        </p:nvSpPr>
        <p:spPr bwMode="auto">
          <a:xfrm>
            <a:off x="5656263" y="4781550"/>
            <a:ext cx="1587"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4" name="Line 1060"/>
          <p:cNvSpPr>
            <a:spLocks noChangeShapeType="1"/>
          </p:cNvSpPr>
          <p:nvPr/>
        </p:nvSpPr>
        <p:spPr bwMode="auto">
          <a:xfrm>
            <a:off x="7050088" y="4781550"/>
            <a:ext cx="1587" cy="163513"/>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5" name="Line 1061"/>
          <p:cNvSpPr>
            <a:spLocks noChangeShapeType="1"/>
          </p:cNvSpPr>
          <p:nvPr/>
        </p:nvSpPr>
        <p:spPr bwMode="auto">
          <a:xfrm>
            <a:off x="4262438" y="4781550"/>
            <a:ext cx="1393825" cy="1588"/>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6" name="Line 1062"/>
          <p:cNvSpPr>
            <a:spLocks noChangeShapeType="1"/>
          </p:cNvSpPr>
          <p:nvPr/>
        </p:nvSpPr>
        <p:spPr bwMode="auto">
          <a:xfrm>
            <a:off x="5656263" y="4781550"/>
            <a:ext cx="1393825" cy="1588"/>
          </a:xfrm>
          <a:prstGeom prst="line">
            <a:avLst/>
          </a:prstGeom>
          <a:noFill/>
          <a:ln w="14288">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7" name="Rectangle 1063"/>
          <p:cNvSpPr>
            <a:spLocks noChangeArrowheads="1"/>
          </p:cNvSpPr>
          <p:nvPr/>
        </p:nvSpPr>
        <p:spPr bwMode="auto">
          <a:xfrm>
            <a:off x="3651250" y="4945063"/>
            <a:ext cx="1222375" cy="830262"/>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28" name="Rectangle 1064"/>
          <p:cNvSpPr>
            <a:spLocks noChangeArrowheads="1"/>
          </p:cNvSpPr>
          <p:nvPr/>
        </p:nvSpPr>
        <p:spPr bwMode="auto">
          <a:xfrm>
            <a:off x="3806825" y="5002213"/>
            <a:ext cx="1006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Multistage</a:t>
            </a:r>
            <a:endParaRPr lang="en-US" altLang="en-US" b="1">
              <a:solidFill>
                <a:srgbClr val="0000FF"/>
              </a:solidFill>
            </a:endParaRPr>
          </a:p>
        </p:txBody>
      </p:sp>
      <p:sp>
        <p:nvSpPr>
          <p:cNvPr id="37929" name="Rectangle 1065"/>
          <p:cNvSpPr>
            <a:spLocks noChangeArrowheads="1"/>
          </p:cNvSpPr>
          <p:nvPr/>
        </p:nvSpPr>
        <p:spPr bwMode="auto">
          <a:xfrm>
            <a:off x="3651250" y="4945063"/>
            <a:ext cx="1222375" cy="830262"/>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30" name="Rectangle 1066"/>
          <p:cNvSpPr>
            <a:spLocks noChangeArrowheads="1"/>
          </p:cNvSpPr>
          <p:nvPr/>
        </p:nvSpPr>
        <p:spPr bwMode="auto">
          <a:xfrm>
            <a:off x="5045075" y="4945063"/>
            <a:ext cx="1222375" cy="830262"/>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31" name="Rectangle 1067"/>
          <p:cNvSpPr>
            <a:spLocks noChangeArrowheads="1"/>
          </p:cNvSpPr>
          <p:nvPr/>
        </p:nvSpPr>
        <p:spPr bwMode="auto">
          <a:xfrm>
            <a:off x="5272088" y="5002213"/>
            <a:ext cx="8461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Decision</a:t>
            </a:r>
            <a:endParaRPr lang="en-US" altLang="en-US" b="1">
              <a:solidFill>
                <a:srgbClr val="0000FF"/>
              </a:solidFill>
            </a:endParaRPr>
          </a:p>
        </p:txBody>
      </p:sp>
      <p:sp>
        <p:nvSpPr>
          <p:cNvPr id="37932" name="Rectangle 1068"/>
          <p:cNvSpPr>
            <a:spLocks noChangeArrowheads="1"/>
          </p:cNvSpPr>
          <p:nvPr/>
        </p:nvSpPr>
        <p:spPr bwMode="auto">
          <a:xfrm>
            <a:off x="5214938" y="5235575"/>
            <a:ext cx="947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-feedback</a:t>
            </a:r>
            <a:endParaRPr lang="en-US" altLang="en-US" b="1">
              <a:solidFill>
                <a:srgbClr val="0000FF"/>
              </a:solidFill>
            </a:endParaRPr>
          </a:p>
        </p:txBody>
      </p:sp>
      <p:sp>
        <p:nvSpPr>
          <p:cNvPr id="37933" name="Rectangle 1069"/>
          <p:cNvSpPr>
            <a:spLocks noChangeArrowheads="1"/>
          </p:cNvSpPr>
          <p:nvPr/>
        </p:nvSpPr>
        <p:spPr bwMode="auto">
          <a:xfrm>
            <a:off x="5045075" y="4945063"/>
            <a:ext cx="1222375" cy="830262"/>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34" name="Rectangle 1070"/>
          <p:cNvSpPr>
            <a:spLocks noChangeArrowheads="1"/>
          </p:cNvSpPr>
          <p:nvPr/>
        </p:nvSpPr>
        <p:spPr bwMode="auto">
          <a:xfrm>
            <a:off x="6438900" y="4945063"/>
            <a:ext cx="1222375" cy="830262"/>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35" name="Rectangle 1071"/>
          <p:cNvSpPr>
            <a:spLocks noChangeArrowheads="1"/>
          </p:cNvSpPr>
          <p:nvPr/>
        </p:nvSpPr>
        <p:spPr bwMode="auto">
          <a:xfrm>
            <a:off x="6545263" y="5002213"/>
            <a:ext cx="1104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Successive</a:t>
            </a:r>
            <a:endParaRPr lang="en-US" altLang="en-US" b="1">
              <a:solidFill>
                <a:srgbClr val="0000FF"/>
              </a:solidFill>
            </a:endParaRPr>
          </a:p>
        </p:txBody>
      </p:sp>
      <p:sp>
        <p:nvSpPr>
          <p:cNvPr id="37936" name="Rectangle 1072"/>
          <p:cNvSpPr>
            <a:spLocks noChangeArrowheads="1"/>
          </p:cNvSpPr>
          <p:nvPr/>
        </p:nvSpPr>
        <p:spPr bwMode="auto">
          <a:xfrm>
            <a:off x="6523038" y="5235575"/>
            <a:ext cx="11636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interference</a:t>
            </a:r>
            <a:endParaRPr lang="en-US" altLang="en-US" b="1">
              <a:solidFill>
                <a:srgbClr val="0000FF"/>
              </a:solidFill>
            </a:endParaRPr>
          </a:p>
        </p:txBody>
      </p:sp>
      <p:sp>
        <p:nvSpPr>
          <p:cNvPr id="37937" name="Rectangle 1073"/>
          <p:cNvSpPr>
            <a:spLocks noChangeArrowheads="1"/>
          </p:cNvSpPr>
          <p:nvPr/>
        </p:nvSpPr>
        <p:spPr bwMode="auto">
          <a:xfrm>
            <a:off x="6523038" y="5470525"/>
            <a:ext cx="11747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cancellation</a:t>
            </a:r>
            <a:endParaRPr lang="en-US" altLang="en-US" b="1">
              <a:solidFill>
                <a:srgbClr val="0000FF"/>
              </a:solidFill>
            </a:endParaRPr>
          </a:p>
        </p:txBody>
      </p:sp>
      <p:sp>
        <p:nvSpPr>
          <p:cNvPr id="37938" name="Rectangle 1074"/>
          <p:cNvSpPr>
            <a:spLocks noChangeArrowheads="1"/>
          </p:cNvSpPr>
          <p:nvPr/>
        </p:nvSpPr>
        <p:spPr bwMode="auto">
          <a:xfrm>
            <a:off x="6438900" y="4945063"/>
            <a:ext cx="1222375" cy="830262"/>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39" name="Rectangle 1075"/>
          <p:cNvSpPr>
            <a:spLocks noChangeArrowheads="1"/>
          </p:cNvSpPr>
          <p:nvPr/>
        </p:nvSpPr>
        <p:spPr bwMode="auto">
          <a:xfrm>
            <a:off x="5045075" y="4254500"/>
            <a:ext cx="1222375" cy="363538"/>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40" name="Rectangle 1076"/>
          <p:cNvSpPr>
            <a:spLocks noChangeArrowheads="1"/>
          </p:cNvSpPr>
          <p:nvPr/>
        </p:nvSpPr>
        <p:spPr bwMode="auto">
          <a:xfrm>
            <a:off x="5194300" y="4313238"/>
            <a:ext cx="1004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Non-linear</a:t>
            </a:r>
            <a:endParaRPr lang="en-US" altLang="en-US" b="1">
              <a:solidFill>
                <a:srgbClr val="0000FF"/>
              </a:solidFill>
            </a:endParaRPr>
          </a:p>
        </p:txBody>
      </p:sp>
      <p:sp>
        <p:nvSpPr>
          <p:cNvPr id="37941" name="Rectangle 1077"/>
          <p:cNvSpPr>
            <a:spLocks noChangeArrowheads="1"/>
          </p:cNvSpPr>
          <p:nvPr/>
        </p:nvSpPr>
        <p:spPr bwMode="auto">
          <a:xfrm>
            <a:off x="5045075" y="4254500"/>
            <a:ext cx="1222375" cy="363538"/>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42" name="Rectangle 1078"/>
          <p:cNvSpPr>
            <a:spLocks noChangeArrowheads="1"/>
          </p:cNvSpPr>
          <p:nvPr/>
        </p:nvSpPr>
        <p:spPr bwMode="auto">
          <a:xfrm>
            <a:off x="3302000" y="3332163"/>
            <a:ext cx="1223963" cy="596900"/>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43" name="Rectangle 1079"/>
          <p:cNvSpPr>
            <a:spLocks noChangeArrowheads="1"/>
          </p:cNvSpPr>
          <p:nvPr/>
        </p:nvSpPr>
        <p:spPr bwMode="auto">
          <a:xfrm>
            <a:off x="3416300" y="3389313"/>
            <a:ext cx="11064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Suboptimal</a:t>
            </a:r>
            <a:endParaRPr lang="en-US" altLang="en-US" b="1">
              <a:solidFill>
                <a:srgbClr val="0000FF"/>
              </a:solidFill>
            </a:endParaRPr>
          </a:p>
        </p:txBody>
      </p:sp>
      <p:sp>
        <p:nvSpPr>
          <p:cNvPr id="37944" name="Rectangle 1080"/>
          <p:cNvSpPr>
            <a:spLocks noChangeArrowheads="1"/>
          </p:cNvSpPr>
          <p:nvPr/>
        </p:nvSpPr>
        <p:spPr bwMode="auto">
          <a:xfrm>
            <a:off x="3302000" y="3332163"/>
            <a:ext cx="1223963" cy="596900"/>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45" name="Rectangle 1081"/>
          <p:cNvSpPr>
            <a:spLocks noChangeArrowheads="1"/>
          </p:cNvSpPr>
          <p:nvPr/>
        </p:nvSpPr>
        <p:spPr bwMode="auto">
          <a:xfrm>
            <a:off x="2667000" y="2393950"/>
            <a:ext cx="1222375" cy="596900"/>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946" name="Rectangle 1082"/>
          <p:cNvSpPr>
            <a:spLocks noChangeArrowheads="1"/>
          </p:cNvSpPr>
          <p:nvPr/>
        </p:nvSpPr>
        <p:spPr bwMode="auto">
          <a:xfrm>
            <a:off x="2871788" y="2451100"/>
            <a:ext cx="9048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Multiuser</a:t>
            </a:r>
            <a:endParaRPr lang="en-US" altLang="en-US" b="1">
              <a:solidFill>
                <a:srgbClr val="0000FF"/>
              </a:solidFill>
            </a:endParaRPr>
          </a:p>
        </p:txBody>
      </p:sp>
      <p:sp>
        <p:nvSpPr>
          <p:cNvPr id="37947" name="Rectangle 1083"/>
          <p:cNvSpPr>
            <a:spLocks noChangeArrowheads="1"/>
          </p:cNvSpPr>
          <p:nvPr/>
        </p:nvSpPr>
        <p:spPr bwMode="auto">
          <a:xfrm>
            <a:off x="2836863" y="2686050"/>
            <a:ext cx="9588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b="1">
                <a:solidFill>
                  <a:srgbClr val="0000FF"/>
                </a:solidFill>
                <a:latin typeface="Arial" pitchFamily="34" charset="0"/>
              </a:rPr>
              <a:t>Receivers</a:t>
            </a:r>
            <a:endParaRPr lang="en-US" altLang="en-US" b="1">
              <a:solidFill>
                <a:srgbClr val="0000FF"/>
              </a:solidFill>
            </a:endParaRPr>
          </a:p>
        </p:txBody>
      </p:sp>
      <p:sp>
        <p:nvSpPr>
          <p:cNvPr id="37948" name="Rectangle 1084"/>
          <p:cNvSpPr>
            <a:spLocks noChangeArrowheads="1"/>
          </p:cNvSpPr>
          <p:nvPr/>
        </p:nvSpPr>
        <p:spPr bwMode="auto">
          <a:xfrm>
            <a:off x="2667000" y="2393950"/>
            <a:ext cx="1222375" cy="596900"/>
          </a:xfrm>
          <a:prstGeom prst="rect">
            <a:avLst/>
          </a:prstGeom>
          <a:noFill/>
          <a:ln w="14288">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879938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sz="4400" smtClean="0"/>
              <a:t>Near-Far Problem and Traditional Power Control</a:t>
            </a:r>
          </a:p>
        </p:txBody>
      </p:sp>
      <p:sp>
        <p:nvSpPr>
          <p:cNvPr id="44035" name="Rectangle 3"/>
          <p:cNvSpPr>
            <a:spLocks noGrp="1" noChangeArrowheads="1"/>
          </p:cNvSpPr>
          <p:nvPr>
            <p:ph type="body" idx="1"/>
          </p:nvPr>
        </p:nvSpPr>
        <p:spPr>
          <a:xfrm>
            <a:off x="220663" y="1765300"/>
            <a:ext cx="7808912" cy="4114800"/>
          </a:xfrm>
        </p:spPr>
        <p:txBody>
          <a:bodyPr/>
          <a:lstStyle/>
          <a:p>
            <a:pPr>
              <a:lnSpc>
                <a:spcPct val="110000"/>
              </a:lnSpc>
            </a:pPr>
            <a:r>
              <a:rPr lang="en-US" altLang="en-US" sz="2800" smtClean="0"/>
              <a:t>On uplink, users have different channel gains</a:t>
            </a:r>
            <a:endParaRPr lang="en-US" altLang="en-US" sz="2800" i="1" baseline="-25000" smtClean="0"/>
          </a:p>
          <a:p>
            <a:pPr lvl="1">
              <a:lnSpc>
                <a:spcPct val="10000"/>
              </a:lnSpc>
            </a:pPr>
            <a:endParaRPr lang="en-US" altLang="en-US" i="1" baseline="-25000" smtClean="0"/>
          </a:p>
          <a:p>
            <a:pPr>
              <a:lnSpc>
                <a:spcPct val="90000"/>
              </a:lnSpc>
            </a:pPr>
            <a:r>
              <a:rPr lang="en-US" altLang="en-US" sz="2800" smtClean="0"/>
              <a:t>If all users transmit at same power (</a:t>
            </a:r>
            <a:r>
              <a:rPr lang="en-US" altLang="en-US" sz="2800" i="1" smtClean="0"/>
              <a:t>P</a:t>
            </a:r>
            <a:r>
              <a:rPr lang="en-US" altLang="en-US" sz="2800" i="1" baseline="-25000" smtClean="0"/>
              <a:t>i</a:t>
            </a:r>
            <a:r>
              <a:rPr lang="en-US" altLang="en-US" sz="2800" i="1" smtClean="0"/>
              <a:t>=P</a:t>
            </a:r>
            <a:r>
              <a:rPr lang="en-US" altLang="en-US" sz="2800" smtClean="0"/>
              <a:t>), interference from near user drowns out far user</a:t>
            </a:r>
          </a:p>
          <a:p>
            <a:pPr>
              <a:lnSpc>
                <a:spcPct val="30000"/>
              </a:lnSpc>
            </a:pPr>
            <a:endParaRPr lang="en-US" altLang="en-US" sz="2800" i="1" baseline="-25000" smtClean="0"/>
          </a:p>
          <a:p>
            <a:pPr>
              <a:lnSpc>
                <a:spcPct val="90000"/>
              </a:lnSpc>
            </a:pPr>
            <a:r>
              <a:rPr lang="en-US" altLang="en-US" sz="2800" smtClean="0"/>
              <a:t>“Traditional” power control forces each signal to have the same </a:t>
            </a:r>
            <a:r>
              <a:rPr lang="en-US" altLang="en-US" sz="2800" i="1" smtClean="0"/>
              <a:t>received</a:t>
            </a:r>
            <a:r>
              <a:rPr lang="en-US" altLang="en-US" sz="2800" smtClean="0"/>
              <a:t> power</a:t>
            </a:r>
          </a:p>
          <a:p>
            <a:pPr lvl="1">
              <a:lnSpc>
                <a:spcPct val="90000"/>
              </a:lnSpc>
            </a:pPr>
            <a:r>
              <a:rPr lang="en-US" altLang="en-US" sz="2400" smtClean="0"/>
              <a:t>Channel inversion: </a:t>
            </a:r>
            <a:r>
              <a:rPr lang="en-US" altLang="en-US" sz="2400" i="1" smtClean="0"/>
              <a:t>P</a:t>
            </a:r>
            <a:r>
              <a:rPr lang="en-US" altLang="en-US" sz="2400" i="1" baseline="-25000" smtClean="0"/>
              <a:t>i</a:t>
            </a:r>
            <a:r>
              <a:rPr lang="en-US" altLang="en-US" sz="2400" i="1" smtClean="0"/>
              <a:t>=P/h</a:t>
            </a:r>
            <a:r>
              <a:rPr lang="en-US" altLang="en-US" sz="2400" i="1" baseline="-25000" smtClean="0"/>
              <a:t>i</a:t>
            </a:r>
          </a:p>
          <a:p>
            <a:pPr lvl="1">
              <a:lnSpc>
                <a:spcPct val="90000"/>
              </a:lnSpc>
            </a:pPr>
            <a:r>
              <a:rPr lang="en-US" altLang="en-US" sz="2400" smtClean="0"/>
              <a:t>Increases interference to other cells</a:t>
            </a:r>
          </a:p>
          <a:p>
            <a:pPr lvl="1">
              <a:lnSpc>
                <a:spcPct val="90000"/>
              </a:lnSpc>
            </a:pPr>
            <a:r>
              <a:rPr lang="en-US" altLang="en-US" sz="2400" smtClean="0"/>
              <a:t>Decreases capacity</a:t>
            </a:r>
          </a:p>
          <a:p>
            <a:pPr lvl="1">
              <a:lnSpc>
                <a:spcPct val="90000"/>
              </a:lnSpc>
            </a:pPr>
            <a:r>
              <a:rPr lang="en-US" altLang="en-US" sz="2400" smtClean="0"/>
              <a:t>Degrades performance of successive                           interference cancellation and MUD</a:t>
            </a:r>
          </a:p>
          <a:p>
            <a:pPr lvl="2">
              <a:lnSpc>
                <a:spcPct val="90000"/>
              </a:lnSpc>
            </a:pPr>
            <a:r>
              <a:rPr lang="en-US" altLang="en-US" sz="2000" smtClean="0"/>
              <a:t>Can’t get a good estimate of any signal</a:t>
            </a:r>
          </a:p>
        </p:txBody>
      </p:sp>
      <p:grpSp>
        <p:nvGrpSpPr>
          <p:cNvPr id="44036" name="Group 4"/>
          <p:cNvGrpSpPr>
            <a:grpSpLocks/>
          </p:cNvGrpSpPr>
          <p:nvPr/>
        </p:nvGrpSpPr>
        <p:grpSpPr bwMode="auto">
          <a:xfrm>
            <a:off x="6821488" y="3971925"/>
            <a:ext cx="404812" cy="620713"/>
            <a:chOff x="2352" y="1632"/>
            <a:chExt cx="336" cy="672"/>
          </a:xfrm>
        </p:grpSpPr>
        <p:sp>
          <p:nvSpPr>
            <p:cNvPr id="44062" name="Rectangle 5"/>
            <p:cNvSpPr>
              <a:spLocks noChangeArrowheads="1"/>
            </p:cNvSpPr>
            <p:nvPr/>
          </p:nvSpPr>
          <p:spPr bwMode="auto">
            <a:xfrm>
              <a:off x="2352" y="2016"/>
              <a:ext cx="336" cy="288"/>
            </a:xfrm>
            <a:prstGeom prst="rect">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44063" name="Group 6"/>
            <p:cNvGrpSpPr>
              <a:grpSpLocks/>
            </p:cNvGrpSpPr>
            <p:nvPr/>
          </p:nvGrpSpPr>
          <p:grpSpPr bwMode="auto">
            <a:xfrm>
              <a:off x="2400" y="1632"/>
              <a:ext cx="240" cy="384"/>
              <a:chOff x="1152" y="1584"/>
              <a:chExt cx="240" cy="384"/>
            </a:xfrm>
          </p:grpSpPr>
          <p:sp>
            <p:nvSpPr>
              <p:cNvPr id="44064" name="Line 7"/>
              <p:cNvSpPr>
                <a:spLocks noChangeShapeType="1"/>
              </p:cNvSpPr>
              <p:nvPr/>
            </p:nvSpPr>
            <p:spPr bwMode="auto">
              <a:xfrm>
                <a:off x="1296" y="1728"/>
                <a:ext cx="0" cy="2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65" name="AutoShape 8"/>
              <p:cNvSpPr>
                <a:spLocks noChangeArrowheads="1"/>
              </p:cNvSpPr>
              <p:nvPr/>
            </p:nvSpPr>
            <p:spPr bwMode="auto">
              <a:xfrm flipV="1">
                <a:off x="1152" y="1584"/>
                <a:ext cx="240" cy="240"/>
              </a:xfrm>
              <a:prstGeom prst="triangle">
                <a:avLst>
                  <a:gd name="adj" fmla="val 50000"/>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grpSp>
        <p:nvGrpSpPr>
          <p:cNvPr id="44037" name="Group 9"/>
          <p:cNvGrpSpPr>
            <a:grpSpLocks/>
          </p:cNvGrpSpPr>
          <p:nvPr/>
        </p:nvGrpSpPr>
        <p:grpSpPr bwMode="auto">
          <a:xfrm>
            <a:off x="6234113" y="4527550"/>
            <a:ext cx="404812" cy="620713"/>
            <a:chOff x="2352" y="1632"/>
            <a:chExt cx="336" cy="672"/>
          </a:xfrm>
        </p:grpSpPr>
        <p:sp>
          <p:nvSpPr>
            <p:cNvPr id="44058" name="Rectangle 10"/>
            <p:cNvSpPr>
              <a:spLocks noChangeArrowheads="1"/>
            </p:cNvSpPr>
            <p:nvPr/>
          </p:nvSpPr>
          <p:spPr bwMode="auto">
            <a:xfrm>
              <a:off x="2352" y="2016"/>
              <a:ext cx="336" cy="288"/>
            </a:xfrm>
            <a:prstGeom prst="rect">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44059" name="Group 11"/>
            <p:cNvGrpSpPr>
              <a:grpSpLocks/>
            </p:cNvGrpSpPr>
            <p:nvPr/>
          </p:nvGrpSpPr>
          <p:grpSpPr bwMode="auto">
            <a:xfrm>
              <a:off x="2400" y="1632"/>
              <a:ext cx="240" cy="384"/>
              <a:chOff x="1152" y="1584"/>
              <a:chExt cx="240" cy="384"/>
            </a:xfrm>
          </p:grpSpPr>
          <p:sp>
            <p:nvSpPr>
              <p:cNvPr id="44060" name="Line 12"/>
              <p:cNvSpPr>
                <a:spLocks noChangeShapeType="1"/>
              </p:cNvSpPr>
              <p:nvPr/>
            </p:nvSpPr>
            <p:spPr bwMode="auto">
              <a:xfrm>
                <a:off x="1296" y="1728"/>
                <a:ext cx="0" cy="2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61" name="AutoShape 13"/>
              <p:cNvSpPr>
                <a:spLocks noChangeArrowheads="1"/>
              </p:cNvSpPr>
              <p:nvPr/>
            </p:nvSpPr>
            <p:spPr bwMode="auto">
              <a:xfrm flipV="1">
                <a:off x="1152" y="1584"/>
                <a:ext cx="240" cy="240"/>
              </a:xfrm>
              <a:prstGeom prst="triangle">
                <a:avLst>
                  <a:gd name="adj" fmla="val 50000"/>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grpSp>
        <p:nvGrpSpPr>
          <p:cNvPr id="44038" name="Group 14"/>
          <p:cNvGrpSpPr>
            <a:grpSpLocks/>
          </p:cNvGrpSpPr>
          <p:nvPr/>
        </p:nvGrpSpPr>
        <p:grpSpPr bwMode="auto">
          <a:xfrm>
            <a:off x="7827963" y="4362450"/>
            <a:ext cx="404812" cy="620713"/>
            <a:chOff x="2352" y="1632"/>
            <a:chExt cx="336" cy="672"/>
          </a:xfrm>
        </p:grpSpPr>
        <p:sp>
          <p:nvSpPr>
            <p:cNvPr id="44054" name="Rectangle 15"/>
            <p:cNvSpPr>
              <a:spLocks noChangeArrowheads="1"/>
            </p:cNvSpPr>
            <p:nvPr/>
          </p:nvSpPr>
          <p:spPr bwMode="auto">
            <a:xfrm>
              <a:off x="2352" y="2016"/>
              <a:ext cx="336" cy="288"/>
            </a:xfrm>
            <a:prstGeom prst="rect">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44055" name="Group 16"/>
            <p:cNvGrpSpPr>
              <a:grpSpLocks/>
            </p:cNvGrpSpPr>
            <p:nvPr/>
          </p:nvGrpSpPr>
          <p:grpSpPr bwMode="auto">
            <a:xfrm>
              <a:off x="2400" y="1632"/>
              <a:ext cx="240" cy="384"/>
              <a:chOff x="1152" y="1584"/>
              <a:chExt cx="240" cy="384"/>
            </a:xfrm>
          </p:grpSpPr>
          <p:sp>
            <p:nvSpPr>
              <p:cNvPr id="44056" name="Line 17"/>
              <p:cNvSpPr>
                <a:spLocks noChangeShapeType="1"/>
              </p:cNvSpPr>
              <p:nvPr/>
            </p:nvSpPr>
            <p:spPr bwMode="auto">
              <a:xfrm>
                <a:off x="1296" y="1728"/>
                <a:ext cx="0" cy="2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57" name="AutoShape 18"/>
              <p:cNvSpPr>
                <a:spLocks noChangeArrowheads="1"/>
              </p:cNvSpPr>
              <p:nvPr/>
            </p:nvSpPr>
            <p:spPr bwMode="auto">
              <a:xfrm flipV="1">
                <a:off x="1152" y="1584"/>
                <a:ext cx="240" cy="240"/>
              </a:xfrm>
              <a:prstGeom prst="triangle">
                <a:avLst>
                  <a:gd name="adj" fmla="val 50000"/>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grpSp>
        <p:nvGrpSpPr>
          <p:cNvPr id="44039" name="Group 19"/>
          <p:cNvGrpSpPr>
            <a:grpSpLocks/>
          </p:cNvGrpSpPr>
          <p:nvPr/>
        </p:nvGrpSpPr>
        <p:grpSpPr bwMode="auto">
          <a:xfrm>
            <a:off x="8202613" y="5978525"/>
            <a:ext cx="404812" cy="622300"/>
            <a:chOff x="2352" y="1632"/>
            <a:chExt cx="336" cy="672"/>
          </a:xfrm>
        </p:grpSpPr>
        <p:sp>
          <p:nvSpPr>
            <p:cNvPr id="44050" name="Rectangle 20"/>
            <p:cNvSpPr>
              <a:spLocks noChangeArrowheads="1"/>
            </p:cNvSpPr>
            <p:nvPr/>
          </p:nvSpPr>
          <p:spPr bwMode="auto">
            <a:xfrm>
              <a:off x="2352" y="2016"/>
              <a:ext cx="336" cy="288"/>
            </a:xfrm>
            <a:prstGeom prst="rect">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44051" name="Group 21"/>
            <p:cNvGrpSpPr>
              <a:grpSpLocks/>
            </p:cNvGrpSpPr>
            <p:nvPr/>
          </p:nvGrpSpPr>
          <p:grpSpPr bwMode="auto">
            <a:xfrm>
              <a:off x="2400" y="1632"/>
              <a:ext cx="240" cy="384"/>
              <a:chOff x="1152" y="1584"/>
              <a:chExt cx="240" cy="384"/>
            </a:xfrm>
          </p:grpSpPr>
          <p:sp>
            <p:nvSpPr>
              <p:cNvPr id="44052" name="Line 22"/>
              <p:cNvSpPr>
                <a:spLocks noChangeShapeType="1"/>
              </p:cNvSpPr>
              <p:nvPr/>
            </p:nvSpPr>
            <p:spPr bwMode="auto">
              <a:xfrm>
                <a:off x="1296" y="1728"/>
                <a:ext cx="0" cy="2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53" name="AutoShape 23"/>
              <p:cNvSpPr>
                <a:spLocks noChangeArrowheads="1"/>
              </p:cNvSpPr>
              <p:nvPr/>
            </p:nvSpPr>
            <p:spPr bwMode="auto">
              <a:xfrm flipV="1">
                <a:off x="1152" y="1584"/>
                <a:ext cx="240" cy="240"/>
              </a:xfrm>
              <a:prstGeom prst="triangle">
                <a:avLst>
                  <a:gd name="adj" fmla="val 50000"/>
                </a:avLst>
              </a:prstGeom>
              <a:solidFill>
                <a:schemeClr val="accent1"/>
              </a:solidFill>
              <a:ln w="9525">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sp>
        <p:nvSpPr>
          <p:cNvPr id="44040" name="Line 24"/>
          <p:cNvSpPr>
            <a:spLocks noChangeShapeType="1"/>
          </p:cNvSpPr>
          <p:nvPr/>
        </p:nvSpPr>
        <p:spPr bwMode="auto">
          <a:xfrm flipH="1">
            <a:off x="6496050" y="4076700"/>
            <a:ext cx="511175" cy="393700"/>
          </a:xfrm>
          <a:prstGeom prst="line">
            <a:avLst/>
          </a:prstGeom>
          <a:noFill/>
          <a:ln w="9525">
            <a:solidFill>
              <a:srgbClr val="00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41" name="Line 25"/>
          <p:cNvSpPr>
            <a:spLocks noChangeShapeType="1"/>
          </p:cNvSpPr>
          <p:nvPr/>
        </p:nvSpPr>
        <p:spPr bwMode="auto">
          <a:xfrm>
            <a:off x="6821488" y="4194175"/>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42" name="Line 26"/>
          <p:cNvSpPr>
            <a:spLocks noChangeShapeType="1"/>
          </p:cNvSpPr>
          <p:nvPr/>
        </p:nvSpPr>
        <p:spPr bwMode="auto">
          <a:xfrm>
            <a:off x="7064375" y="4094163"/>
            <a:ext cx="1214438" cy="1811337"/>
          </a:xfrm>
          <a:prstGeom prst="line">
            <a:avLst/>
          </a:prstGeom>
          <a:noFill/>
          <a:ln w="9525">
            <a:solidFill>
              <a:srgbClr val="00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43" name="Line 27"/>
          <p:cNvSpPr>
            <a:spLocks noChangeShapeType="1"/>
          </p:cNvSpPr>
          <p:nvPr/>
        </p:nvSpPr>
        <p:spPr bwMode="auto">
          <a:xfrm>
            <a:off x="7167563" y="4105275"/>
            <a:ext cx="661987" cy="284163"/>
          </a:xfrm>
          <a:prstGeom prst="line">
            <a:avLst/>
          </a:prstGeom>
          <a:noFill/>
          <a:ln w="9525">
            <a:solidFill>
              <a:srgbClr val="00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4044" name="Text Box 28"/>
          <p:cNvSpPr txBox="1">
            <a:spLocks noChangeArrowheads="1"/>
          </p:cNvSpPr>
          <p:nvPr/>
        </p:nvSpPr>
        <p:spPr bwMode="auto">
          <a:xfrm>
            <a:off x="6321425" y="3960813"/>
            <a:ext cx="388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i="1">
                <a:solidFill>
                  <a:srgbClr val="CC0000"/>
                </a:solidFill>
                <a:latin typeface="Garamond" pitchFamily="18" charset="0"/>
              </a:rPr>
              <a:t>h</a:t>
            </a:r>
            <a:r>
              <a:rPr lang="en-US" altLang="en-US" sz="2000" b="1" i="1" baseline="-25000">
                <a:solidFill>
                  <a:srgbClr val="CC0000"/>
                </a:solidFill>
                <a:latin typeface="Garamond" pitchFamily="18" charset="0"/>
              </a:rPr>
              <a:t>1</a:t>
            </a:r>
          </a:p>
        </p:txBody>
      </p:sp>
      <p:sp>
        <p:nvSpPr>
          <p:cNvPr id="44045" name="Text Box 29"/>
          <p:cNvSpPr txBox="1">
            <a:spLocks noChangeArrowheads="1"/>
          </p:cNvSpPr>
          <p:nvPr/>
        </p:nvSpPr>
        <p:spPr bwMode="auto">
          <a:xfrm>
            <a:off x="8112125" y="5364163"/>
            <a:ext cx="4016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i="1">
                <a:solidFill>
                  <a:srgbClr val="CC0000"/>
                </a:solidFill>
                <a:latin typeface="Garamond" pitchFamily="18" charset="0"/>
              </a:rPr>
              <a:t>h</a:t>
            </a:r>
            <a:r>
              <a:rPr lang="en-US" altLang="en-US" sz="2000" b="1" i="1" baseline="-25000">
                <a:solidFill>
                  <a:srgbClr val="CC0000"/>
                </a:solidFill>
                <a:latin typeface="Garamond" pitchFamily="18" charset="0"/>
              </a:rPr>
              <a:t>2</a:t>
            </a:r>
          </a:p>
        </p:txBody>
      </p:sp>
      <p:sp>
        <p:nvSpPr>
          <p:cNvPr id="44046" name="Text Box 30"/>
          <p:cNvSpPr txBox="1">
            <a:spLocks noChangeArrowheads="1"/>
          </p:cNvSpPr>
          <p:nvPr/>
        </p:nvSpPr>
        <p:spPr bwMode="auto">
          <a:xfrm>
            <a:off x="7475538" y="3913188"/>
            <a:ext cx="40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i="1">
                <a:solidFill>
                  <a:srgbClr val="CC0000"/>
                </a:solidFill>
                <a:latin typeface="Garamond" pitchFamily="18" charset="0"/>
              </a:rPr>
              <a:t>h</a:t>
            </a:r>
            <a:r>
              <a:rPr lang="en-US" altLang="en-US" sz="2000" b="1" i="1" baseline="-25000">
                <a:solidFill>
                  <a:srgbClr val="CC0000"/>
                </a:solidFill>
                <a:latin typeface="Garamond" pitchFamily="18" charset="0"/>
              </a:rPr>
              <a:t>3</a:t>
            </a:r>
          </a:p>
        </p:txBody>
      </p:sp>
      <p:sp>
        <p:nvSpPr>
          <p:cNvPr id="44047" name="Text Box 31"/>
          <p:cNvSpPr txBox="1">
            <a:spLocks noChangeArrowheads="1"/>
          </p:cNvSpPr>
          <p:nvPr/>
        </p:nvSpPr>
        <p:spPr bwMode="auto">
          <a:xfrm>
            <a:off x="7807325" y="5859463"/>
            <a:ext cx="417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i="1">
                <a:solidFill>
                  <a:srgbClr val="0033CC"/>
                </a:solidFill>
                <a:latin typeface="Garamond" pitchFamily="18" charset="0"/>
              </a:rPr>
              <a:t>P</a:t>
            </a:r>
            <a:r>
              <a:rPr lang="en-US" altLang="en-US" sz="2000" b="1" i="1" baseline="-25000">
                <a:solidFill>
                  <a:srgbClr val="0033CC"/>
                </a:solidFill>
                <a:latin typeface="Garamond" pitchFamily="18" charset="0"/>
              </a:rPr>
              <a:t>2</a:t>
            </a:r>
          </a:p>
        </p:txBody>
      </p:sp>
      <p:sp>
        <p:nvSpPr>
          <p:cNvPr id="44048" name="Text Box 32"/>
          <p:cNvSpPr txBox="1">
            <a:spLocks noChangeArrowheads="1"/>
          </p:cNvSpPr>
          <p:nvPr/>
        </p:nvSpPr>
        <p:spPr bwMode="auto">
          <a:xfrm>
            <a:off x="5859463" y="4440238"/>
            <a:ext cx="4048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i="1">
                <a:solidFill>
                  <a:srgbClr val="0033CC"/>
                </a:solidFill>
                <a:latin typeface="Garamond" pitchFamily="18" charset="0"/>
              </a:rPr>
              <a:t>P</a:t>
            </a:r>
            <a:r>
              <a:rPr lang="en-US" altLang="en-US" sz="2000" b="1" i="1" baseline="-25000">
                <a:solidFill>
                  <a:srgbClr val="0033CC"/>
                </a:solidFill>
                <a:latin typeface="Garamond" pitchFamily="18" charset="0"/>
              </a:rPr>
              <a:t>1</a:t>
            </a:r>
          </a:p>
        </p:txBody>
      </p:sp>
      <p:sp>
        <p:nvSpPr>
          <p:cNvPr id="44049" name="Text Box 33"/>
          <p:cNvSpPr txBox="1">
            <a:spLocks noChangeArrowheads="1"/>
          </p:cNvSpPr>
          <p:nvPr/>
        </p:nvSpPr>
        <p:spPr bwMode="auto">
          <a:xfrm>
            <a:off x="8154988" y="4221163"/>
            <a:ext cx="4175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b="1" i="1">
                <a:solidFill>
                  <a:srgbClr val="0033CC"/>
                </a:solidFill>
                <a:latin typeface="Garamond" pitchFamily="18" charset="0"/>
              </a:rPr>
              <a:t>P</a:t>
            </a:r>
            <a:r>
              <a:rPr lang="en-US" altLang="en-US" sz="2000" b="1" i="1" baseline="-25000">
                <a:solidFill>
                  <a:srgbClr val="0033CC"/>
                </a:solidFill>
                <a:latin typeface="Garamond" pitchFamily="18" charset="0"/>
              </a:rPr>
              <a:t>3</a:t>
            </a:r>
          </a:p>
        </p:txBody>
      </p:sp>
    </p:spTree>
    <p:extLst>
      <p:ext uri="{BB962C8B-B14F-4D97-AF65-F5344CB8AC3E}">
        <p14:creationId xmlns:p14="http://schemas.microsoft.com/office/powerpoint/2010/main" val="1424573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mtClean="0"/>
              <a:t>Multiuser OFDM</a:t>
            </a:r>
          </a:p>
        </p:txBody>
      </p:sp>
      <p:sp>
        <p:nvSpPr>
          <p:cNvPr id="51203" name="Rectangle 3"/>
          <p:cNvSpPr>
            <a:spLocks noGrp="1" noChangeArrowheads="1"/>
          </p:cNvSpPr>
          <p:nvPr>
            <p:ph type="body" idx="1"/>
          </p:nvPr>
        </p:nvSpPr>
        <p:spPr>
          <a:xfrm>
            <a:off x="406400" y="1704975"/>
            <a:ext cx="7848600" cy="4884738"/>
          </a:xfrm>
        </p:spPr>
        <p:txBody>
          <a:bodyPr/>
          <a:lstStyle/>
          <a:p>
            <a:pPr>
              <a:lnSpc>
                <a:spcPct val="90000"/>
              </a:lnSpc>
            </a:pPr>
            <a:r>
              <a:rPr lang="en-US" altLang="en-US" sz="2800" dirty="0" smtClean="0"/>
              <a:t>MCM/OFDM divides a wideband channel into narrowband </a:t>
            </a:r>
            <a:r>
              <a:rPr lang="en-US" altLang="en-US" sz="2800" dirty="0" err="1" smtClean="0"/>
              <a:t>subchannels</a:t>
            </a:r>
            <a:r>
              <a:rPr lang="en-US" altLang="en-US" sz="2800" dirty="0" smtClean="0"/>
              <a:t> to mitigate ISI</a:t>
            </a:r>
          </a:p>
          <a:p>
            <a:pPr>
              <a:lnSpc>
                <a:spcPct val="10000"/>
              </a:lnSpc>
            </a:pPr>
            <a:endParaRPr lang="en-US" altLang="en-US" sz="2800" dirty="0" smtClean="0"/>
          </a:p>
          <a:p>
            <a:pPr>
              <a:lnSpc>
                <a:spcPct val="90000"/>
              </a:lnSpc>
            </a:pPr>
            <a:r>
              <a:rPr lang="en-US" altLang="en-US" sz="2800" dirty="0" smtClean="0"/>
              <a:t>In multiuser systems these </a:t>
            </a:r>
            <a:r>
              <a:rPr lang="en-US" altLang="en-US" sz="2800" dirty="0" err="1" smtClean="0"/>
              <a:t>subchannels</a:t>
            </a:r>
            <a:r>
              <a:rPr lang="en-US" altLang="en-US" sz="2800" dirty="0" smtClean="0"/>
              <a:t> can be allocated among different users</a:t>
            </a:r>
          </a:p>
          <a:p>
            <a:pPr lvl="1">
              <a:lnSpc>
                <a:spcPct val="90000"/>
              </a:lnSpc>
            </a:pPr>
            <a:r>
              <a:rPr lang="en-US" altLang="en-US" sz="2400" dirty="0" smtClean="0"/>
              <a:t>Orthogonal allocation: Multiuser OFDM (OFDMA)</a:t>
            </a:r>
          </a:p>
          <a:p>
            <a:pPr lvl="1">
              <a:lnSpc>
                <a:spcPct val="90000"/>
              </a:lnSpc>
            </a:pPr>
            <a:r>
              <a:rPr lang="en-US" altLang="en-US" sz="2400" dirty="0" err="1" smtClean="0"/>
              <a:t>Semiorthogonal</a:t>
            </a:r>
            <a:r>
              <a:rPr lang="en-US" altLang="en-US" sz="2400" dirty="0" smtClean="0"/>
              <a:t> allocation: Multicarrier CDMA</a:t>
            </a:r>
          </a:p>
          <a:p>
            <a:pPr>
              <a:lnSpc>
                <a:spcPct val="20000"/>
              </a:lnSpc>
            </a:pPr>
            <a:endParaRPr lang="en-US" altLang="en-US" sz="2800" dirty="0" smtClean="0"/>
          </a:p>
          <a:p>
            <a:pPr>
              <a:lnSpc>
                <a:spcPct val="90000"/>
              </a:lnSpc>
            </a:pPr>
            <a:r>
              <a:rPr lang="en-US" altLang="en-US" sz="2800" dirty="0" smtClean="0"/>
              <a:t>Adaptive techniques increase the spectral efficiency of the </a:t>
            </a:r>
            <a:r>
              <a:rPr lang="en-US" altLang="en-US" sz="2800" dirty="0" err="1" smtClean="0"/>
              <a:t>subchannels</a:t>
            </a:r>
            <a:r>
              <a:rPr lang="en-US" altLang="en-US" sz="2800" dirty="0" smtClean="0"/>
              <a:t>.</a:t>
            </a:r>
          </a:p>
          <a:p>
            <a:pPr lvl="1">
              <a:lnSpc>
                <a:spcPct val="20000"/>
              </a:lnSpc>
            </a:pPr>
            <a:endParaRPr lang="en-US" altLang="en-US" sz="2400" dirty="0" smtClean="0"/>
          </a:p>
          <a:p>
            <a:pPr>
              <a:lnSpc>
                <a:spcPct val="90000"/>
              </a:lnSpc>
            </a:pPr>
            <a:r>
              <a:rPr lang="en-US" altLang="en-US" sz="2800" dirty="0" smtClean="0"/>
              <a:t>Spatial techniques help to mitigate interference between users</a:t>
            </a:r>
          </a:p>
        </p:txBody>
      </p:sp>
    </p:spTree>
    <p:extLst>
      <p:ext uri="{BB962C8B-B14F-4D97-AF65-F5344CB8AC3E}">
        <p14:creationId xmlns:p14="http://schemas.microsoft.com/office/powerpoint/2010/main" val="2795897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nSpc>
                <a:spcPct val="90000"/>
              </a:lnSpc>
            </a:pPr>
            <a:r>
              <a:rPr lang="en-US" altLang="en-US" sz="4400" smtClean="0"/>
              <a:t>Multiuser Channel Capacity</a:t>
            </a:r>
            <a:br>
              <a:rPr lang="en-US" altLang="en-US" sz="4400" smtClean="0"/>
            </a:br>
            <a:r>
              <a:rPr lang="en-US" altLang="en-US" sz="4000" i="1" smtClean="0">
                <a:solidFill>
                  <a:srgbClr val="FF0000"/>
                </a:solidFill>
              </a:rPr>
              <a:t>Fundamental Limit on Data Rates</a:t>
            </a:r>
          </a:p>
        </p:txBody>
      </p:sp>
      <p:sp>
        <p:nvSpPr>
          <p:cNvPr id="12291" name="Rectangle 3"/>
          <p:cNvSpPr>
            <a:spLocks noGrp="1" noChangeArrowheads="1"/>
          </p:cNvSpPr>
          <p:nvPr>
            <p:ph type="body" idx="1"/>
          </p:nvPr>
        </p:nvSpPr>
        <p:spPr>
          <a:xfrm>
            <a:off x="509588" y="4705350"/>
            <a:ext cx="8124825" cy="1644650"/>
          </a:xfrm>
        </p:spPr>
        <p:txBody>
          <a:bodyPr/>
          <a:lstStyle/>
          <a:p>
            <a:pPr>
              <a:lnSpc>
                <a:spcPct val="110000"/>
              </a:lnSpc>
            </a:pPr>
            <a:r>
              <a:rPr lang="en-US" altLang="en-US" sz="2400" smtClean="0"/>
              <a:t>Main drivers of channel capacity</a:t>
            </a:r>
          </a:p>
          <a:p>
            <a:pPr lvl="1">
              <a:lnSpc>
                <a:spcPct val="70000"/>
              </a:lnSpc>
            </a:pPr>
            <a:r>
              <a:rPr lang="en-US" altLang="en-US" sz="2000" smtClean="0"/>
              <a:t>Bandwidth and received SINR</a:t>
            </a:r>
          </a:p>
          <a:p>
            <a:pPr lvl="1">
              <a:lnSpc>
                <a:spcPct val="70000"/>
              </a:lnSpc>
            </a:pPr>
            <a:r>
              <a:rPr lang="en-US" altLang="en-US" sz="2000" smtClean="0"/>
              <a:t>Channel model (fading, ISI)</a:t>
            </a:r>
          </a:p>
          <a:p>
            <a:pPr lvl="1">
              <a:lnSpc>
                <a:spcPct val="70000"/>
              </a:lnSpc>
            </a:pPr>
            <a:r>
              <a:rPr lang="en-US" altLang="en-US" sz="2000" smtClean="0"/>
              <a:t>Channel knowledge and how it is used</a:t>
            </a:r>
          </a:p>
          <a:p>
            <a:pPr lvl="1">
              <a:lnSpc>
                <a:spcPct val="70000"/>
              </a:lnSpc>
            </a:pPr>
            <a:r>
              <a:rPr lang="en-US" altLang="en-US" sz="2000" smtClean="0"/>
              <a:t>Number of antennas at TX and RX</a:t>
            </a:r>
          </a:p>
          <a:p>
            <a:pPr lvl="3">
              <a:lnSpc>
                <a:spcPct val="70000"/>
              </a:lnSpc>
            </a:pPr>
            <a:endParaRPr lang="en-US" altLang="en-US" sz="1000" smtClean="0"/>
          </a:p>
          <a:p>
            <a:pPr>
              <a:lnSpc>
                <a:spcPct val="70000"/>
              </a:lnSpc>
            </a:pPr>
            <a:r>
              <a:rPr lang="en-US" altLang="en-US" sz="2400" smtClean="0"/>
              <a:t>Duality connects capacity regions of uplink and downlink</a:t>
            </a:r>
          </a:p>
          <a:p>
            <a:pPr lvl="1">
              <a:lnSpc>
                <a:spcPct val="70000"/>
              </a:lnSpc>
            </a:pPr>
            <a:endParaRPr lang="en-US" altLang="en-US" sz="2000" smtClean="0"/>
          </a:p>
        </p:txBody>
      </p:sp>
      <p:sp>
        <p:nvSpPr>
          <p:cNvPr id="12292" name="Rectangle 4"/>
          <p:cNvSpPr>
            <a:spLocks noChangeArrowheads="1"/>
          </p:cNvSpPr>
          <p:nvPr/>
        </p:nvSpPr>
        <p:spPr bwMode="auto">
          <a:xfrm>
            <a:off x="203200" y="1631950"/>
            <a:ext cx="8315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solidFill>
                  <a:srgbClr val="CC0000"/>
                </a:solidFill>
              </a:rPr>
              <a:t>Capacity:</a:t>
            </a:r>
            <a:r>
              <a:rPr lang="en-US" altLang="en-US">
                <a:solidFill>
                  <a:srgbClr val="0000FF"/>
                </a:solidFill>
              </a:rPr>
              <a:t> The set of simultaneously achievable rates {R</a:t>
            </a:r>
            <a:r>
              <a:rPr lang="en-US" altLang="en-US" baseline="-25000">
                <a:solidFill>
                  <a:srgbClr val="0000FF"/>
                </a:solidFill>
              </a:rPr>
              <a:t>1</a:t>
            </a:r>
            <a:r>
              <a:rPr lang="en-US" altLang="en-US">
                <a:solidFill>
                  <a:srgbClr val="0000FF"/>
                </a:solidFill>
              </a:rPr>
              <a:t>,…,R</a:t>
            </a:r>
            <a:r>
              <a:rPr lang="en-US" altLang="en-US" baseline="-25000">
                <a:solidFill>
                  <a:srgbClr val="0000FF"/>
                </a:solidFill>
              </a:rPr>
              <a:t>n</a:t>
            </a:r>
            <a:r>
              <a:rPr lang="en-US" altLang="en-US">
                <a:solidFill>
                  <a:srgbClr val="0000FF"/>
                </a:solidFill>
              </a:rPr>
              <a:t>}</a:t>
            </a:r>
          </a:p>
        </p:txBody>
      </p:sp>
      <p:graphicFrame>
        <p:nvGraphicFramePr>
          <p:cNvPr id="12293" name="Object 2"/>
          <p:cNvGraphicFramePr>
            <a:graphicFrameLocks/>
          </p:cNvGraphicFramePr>
          <p:nvPr/>
        </p:nvGraphicFramePr>
        <p:xfrm>
          <a:off x="3260725" y="3640138"/>
          <a:ext cx="1341438" cy="925512"/>
        </p:xfrm>
        <a:graphic>
          <a:graphicData uri="http://schemas.openxmlformats.org/presentationml/2006/ole">
            <mc:AlternateContent xmlns:mc="http://schemas.openxmlformats.org/markup-compatibility/2006">
              <mc:Choice xmlns:v="urn:schemas-microsoft-com:vml" Requires="v">
                <p:oleObj spid="_x0000_s12348" name="CorelDRAW 6.0" r:id="rId3" imgW="3324225" imgH="2295525" progId="CorelDRAW.Graphic.6">
                  <p:embed/>
                </p:oleObj>
              </mc:Choice>
              <mc:Fallback>
                <p:oleObj name="CorelDRAW 6.0" r:id="rId3" imgW="3324225" imgH="2295525" progId="CorelDRAW.Graphic.6">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0725" y="3640138"/>
                        <a:ext cx="1341438" cy="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4" name="Object 3"/>
          <p:cNvGraphicFramePr>
            <a:graphicFrameLocks/>
          </p:cNvGraphicFramePr>
          <p:nvPr/>
        </p:nvGraphicFramePr>
        <p:xfrm>
          <a:off x="5205413" y="3305175"/>
          <a:ext cx="862012" cy="1003300"/>
        </p:xfrm>
        <a:graphic>
          <a:graphicData uri="http://schemas.openxmlformats.org/presentationml/2006/ole">
            <mc:AlternateContent xmlns:mc="http://schemas.openxmlformats.org/markup-compatibility/2006">
              <mc:Choice xmlns:v="urn:schemas-microsoft-com:vml" Requires="v">
                <p:oleObj spid="_x0000_s12349" name="CorelDRAW 6.0" r:id="rId5" imgW="2105025" imgH="2447925" progId="CorelDRAW.Graphic.6">
                  <p:embed/>
                </p:oleObj>
              </mc:Choice>
              <mc:Fallback>
                <p:oleObj name="CorelDRAW 6.0" r:id="rId5" imgW="2105025" imgH="2447925" progId="CorelDRAW.Graphic.6">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5413" y="3305175"/>
                        <a:ext cx="862012"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5" name="Object 4"/>
          <p:cNvGraphicFramePr>
            <a:graphicFrameLocks/>
          </p:cNvGraphicFramePr>
          <p:nvPr/>
        </p:nvGraphicFramePr>
        <p:xfrm>
          <a:off x="711200" y="3057525"/>
          <a:ext cx="708025" cy="995363"/>
        </p:xfrm>
        <a:graphic>
          <a:graphicData uri="http://schemas.openxmlformats.org/presentationml/2006/ole">
            <mc:AlternateContent xmlns:mc="http://schemas.openxmlformats.org/markup-compatibility/2006">
              <mc:Choice xmlns:v="urn:schemas-microsoft-com:vml" Requires="v">
                <p:oleObj spid="_x0000_s12350" name="CorelDRAW 6.0" r:id="rId7" imgW="1771650" imgH="2495550" progId="CorelDRAW.Graphic.6">
                  <p:embed/>
                </p:oleObj>
              </mc:Choice>
              <mc:Fallback>
                <p:oleObj name="CorelDRAW 6.0" r:id="rId7" imgW="1771650" imgH="2495550" progId="CorelDRAW.Graphic.6">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200" y="3057525"/>
                        <a:ext cx="708025"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2296" name="Group 8"/>
          <p:cNvGrpSpPr>
            <a:grpSpLocks/>
          </p:cNvGrpSpPr>
          <p:nvPr/>
        </p:nvGrpSpPr>
        <p:grpSpPr bwMode="auto">
          <a:xfrm>
            <a:off x="2689225" y="2244725"/>
            <a:ext cx="177800" cy="346075"/>
            <a:chOff x="2342" y="1176"/>
            <a:chExt cx="136" cy="302"/>
          </a:xfrm>
        </p:grpSpPr>
        <p:sp>
          <p:nvSpPr>
            <p:cNvPr id="12322" name="Line 9"/>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323" name="AutoShape 10"/>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2297" name="Line 11"/>
          <p:cNvSpPr>
            <a:spLocks noChangeShapeType="1"/>
          </p:cNvSpPr>
          <p:nvPr/>
        </p:nvSpPr>
        <p:spPr bwMode="auto">
          <a:xfrm>
            <a:off x="4389438" y="3411538"/>
            <a:ext cx="1587"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2298" name="Object 5"/>
          <p:cNvGraphicFramePr>
            <a:graphicFrameLocks/>
          </p:cNvGraphicFramePr>
          <p:nvPr/>
        </p:nvGraphicFramePr>
        <p:xfrm>
          <a:off x="2684463" y="2549525"/>
          <a:ext cx="568325" cy="1249363"/>
        </p:xfrm>
        <a:graphic>
          <a:graphicData uri="http://schemas.openxmlformats.org/presentationml/2006/ole">
            <mc:AlternateContent xmlns:mc="http://schemas.openxmlformats.org/markup-compatibility/2006">
              <mc:Choice xmlns:v="urn:schemas-microsoft-com:vml" Requires="v">
                <p:oleObj spid="_x0000_s12351" name="CorelDRAW 6.0" r:id="rId9" imgW="1314450" imgH="2886075" progId="CorelDRAW.Graphic.6">
                  <p:embed/>
                </p:oleObj>
              </mc:Choice>
              <mc:Fallback>
                <p:oleObj name="CorelDRAW 6.0" r:id="rId9" imgW="1314450" imgH="2886075" progId="CorelDRAW.Graphic.6">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84463" y="2549525"/>
                        <a:ext cx="568325"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9" name="Line 13"/>
          <p:cNvSpPr>
            <a:spLocks noChangeShapeType="1"/>
          </p:cNvSpPr>
          <p:nvPr/>
        </p:nvSpPr>
        <p:spPr bwMode="auto">
          <a:xfrm flipH="1">
            <a:off x="1492250" y="2446338"/>
            <a:ext cx="1163638" cy="538162"/>
          </a:xfrm>
          <a:prstGeom prst="line">
            <a:avLst/>
          </a:prstGeom>
          <a:noFill/>
          <a:ln w="127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00" name="Rectangle 14"/>
          <p:cNvSpPr>
            <a:spLocks noChangeArrowheads="1"/>
          </p:cNvSpPr>
          <p:nvPr/>
        </p:nvSpPr>
        <p:spPr bwMode="auto">
          <a:xfrm>
            <a:off x="1814513" y="2908300"/>
            <a:ext cx="427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FF"/>
                </a:solidFill>
              </a:rPr>
              <a:t>R</a:t>
            </a:r>
            <a:r>
              <a:rPr lang="en-US" altLang="en-US" sz="2000" baseline="-25000">
                <a:solidFill>
                  <a:srgbClr val="0000FF"/>
                </a:solidFill>
              </a:rPr>
              <a:t>1</a:t>
            </a:r>
          </a:p>
        </p:txBody>
      </p:sp>
      <p:sp>
        <p:nvSpPr>
          <p:cNvPr id="12301" name="Rectangle 15"/>
          <p:cNvSpPr>
            <a:spLocks noChangeArrowheads="1"/>
          </p:cNvSpPr>
          <p:nvPr/>
        </p:nvSpPr>
        <p:spPr bwMode="auto">
          <a:xfrm>
            <a:off x="3884613" y="2836863"/>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FF"/>
                </a:solidFill>
              </a:rPr>
              <a:t>R</a:t>
            </a:r>
            <a:r>
              <a:rPr lang="en-US" altLang="en-US" sz="2000" baseline="-25000">
                <a:solidFill>
                  <a:srgbClr val="0000FF"/>
                </a:solidFill>
              </a:rPr>
              <a:t>2</a:t>
            </a:r>
          </a:p>
        </p:txBody>
      </p:sp>
      <p:sp>
        <p:nvSpPr>
          <p:cNvPr id="12302" name="Rectangle 16"/>
          <p:cNvSpPr>
            <a:spLocks noChangeArrowheads="1"/>
          </p:cNvSpPr>
          <p:nvPr/>
        </p:nvSpPr>
        <p:spPr bwMode="auto">
          <a:xfrm>
            <a:off x="4984750" y="2709863"/>
            <a:ext cx="439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FF"/>
                </a:solidFill>
              </a:rPr>
              <a:t>R</a:t>
            </a:r>
            <a:r>
              <a:rPr lang="en-US" altLang="en-US" sz="2000" baseline="-25000">
                <a:solidFill>
                  <a:srgbClr val="0000FF"/>
                </a:solidFill>
              </a:rPr>
              <a:t>3</a:t>
            </a:r>
          </a:p>
        </p:txBody>
      </p:sp>
      <p:grpSp>
        <p:nvGrpSpPr>
          <p:cNvPr id="12303" name="Group 17"/>
          <p:cNvGrpSpPr>
            <a:grpSpLocks/>
          </p:cNvGrpSpPr>
          <p:nvPr/>
        </p:nvGrpSpPr>
        <p:grpSpPr bwMode="auto">
          <a:xfrm>
            <a:off x="2860675" y="2206625"/>
            <a:ext cx="177800" cy="346075"/>
            <a:chOff x="2342" y="1176"/>
            <a:chExt cx="136" cy="302"/>
          </a:xfrm>
        </p:grpSpPr>
        <p:sp>
          <p:nvSpPr>
            <p:cNvPr id="12320" name="Line 18"/>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321" name="AutoShape 19"/>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2304" name="Line 20"/>
          <p:cNvSpPr>
            <a:spLocks noChangeShapeType="1"/>
          </p:cNvSpPr>
          <p:nvPr/>
        </p:nvSpPr>
        <p:spPr bwMode="auto">
          <a:xfrm>
            <a:off x="3741738" y="3373438"/>
            <a:ext cx="1587"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305" name="Line 21"/>
          <p:cNvSpPr>
            <a:spLocks noChangeShapeType="1"/>
          </p:cNvSpPr>
          <p:nvPr/>
        </p:nvSpPr>
        <p:spPr bwMode="auto">
          <a:xfrm>
            <a:off x="4084638" y="3392488"/>
            <a:ext cx="1587" cy="3175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306" name="Line 22"/>
          <p:cNvSpPr>
            <a:spLocks noChangeShapeType="1"/>
          </p:cNvSpPr>
          <p:nvPr/>
        </p:nvSpPr>
        <p:spPr bwMode="auto">
          <a:xfrm>
            <a:off x="3025775" y="2455863"/>
            <a:ext cx="1058863" cy="917575"/>
          </a:xfrm>
          <a:prstGeom prst="line">
            <a:avLst/>
          </a:prstGeom>
          <a:noFill/>
          <a:ln w="381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07" name="Line 23"/>
          <p:cNvSpPr>
            <a:spLocks noChangeShapeType="1"/>
          </p:cNvSpPr>
          <p:nvPr/>
        </p:nvSpPr>
        <p:spPr bwMode="auto">
          <a:xfrm>
            <a:off x="3111500" y="2474913"/>
            <a:ext cx="2779713" cy="830262"/>
          </a:xfrm>
          <a:prstGeom prst="line">
            <a:avLst/>
          </a:prstGeom>
          <a:noFill/>
          <a:ln w="38100">
            <a:solidFill>
              <a:schemeClr val="accent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2308" name="Group 24"/>
          <p:cNvGrpSpPr>
            <a:grpSpLocks/>
          </p:cNvGrpSpPr>
          <p:nvPr/>
        </p:nvGrpSpPr>
        <p:grpSpPr bwMode="auto">
          <a:xfrm>
            <a:off x="3013075" y="2244725"/>
            <a:ext cx="177800" cy="346075"/>
            <a:chOff x="2342" y="1176"/>
            <a:chExt cx="136" cy="302"/>
          </a:xfrm>
        </p:grpSpPr>
        <p:sp>
          <p:nvSpPr>
            <p:cNvPr id="12318" name="Line 25"/>
            <p:cNvSpPr>
              <a:spLocks noChangeShapeType="1"/>
            </p:cNvSpPr>
            <p:nvPr/>
          </p:nvSpPr>
          <p:spPr bwMode="auto">
            <a:xfrm>
              <a:off x="2410" y="1238"/>
              <a:ext cx="0" cy="240"/>
            </a:xfrm>
            <a:prstGeom prst="line">
              <a:avLst/>
            </a:prstGeom>
            <a:noFill/>
            <a:ln w="25400">
              <a:solidFill>
                <a:srgbClr val="00434B"/>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319" name="AutoShape 26"/>
            <p:cNvSpPr>
              <a:spLocks noChangeArrowheads="1"/>
            </p:cNvSpPr>
            <p:nvPr/>
          </p:nvSpPr>
          <p:spPr bwMode="auto">
            <a:xfrm rot="10800000">
              <a:off x="2342" y="1176"/>
              <a:ext cx="136" cy="184"/>
            </a:xfrm>
            <a:prstGeom prst="triangle">
              <a:avLst>
                <a:gd name="adj" fmla="val 49995"/>
              </a:avLst>
            </a:prstGeom>
            <a:solidFill>
              <a:srgbClr val="00434B"/>
            </a:solidFill>
            <a:ln w="12700">
              <a:solidFill>
                <a:srgbClr val="00434B"/>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2309" name="Line 31"/>
          <p:cNvSpPr>
            <a:spLocks noChangeShapeType="1"/>
          </p:cNvSpPr>
          <p:nvPr/>
        </p:nvSpPr>
        <p:spPr bwMode="auto">
          <a:xfrm>
            <a:off x="6789738" y="2468563"/>
            <a:ext cx="0" cy="100012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0" name="Line 32"/>
          <p:cNvSpPr>
            <a:spLocks noChangeShapeType="1"/>
          </p:cNvSpPr>
          <p:nvPr/>
        </p:nvSpPr>
        <p:spPr bwMode="auto">
          <a:xfrm flipV="1">
            <a:off x="6775450" y="2787650"/>
            <a:ext cx="1176338" cy="696913"/>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1" name="Line 33"/>
          <p:cNvSpPr>
            <a:spLocks noChangeShapeType="1"/>
          </p:cNvSpPr>
          <p:nvPr/>
        </p:nvSpPr>
        <p:spPr bwMode="auto">
          <a:xfrm>
            <a:off x="6789738" y="3482975"/>
            <a:ext cx="1365250"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2" name="Arc 34"/>
          <p:cNvSpPr>
            <a:spLocks/>
          </p:cNvSpPr>
          <p:nvPr/>
        </p:nvSpPr>
        <p:spPr bwMode="auto">
          <a:xfrm>
            <a:off x="6789738" y="2700338"/>
            <a:ext cx="1001712" cy="782637"/>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13" name="Arc 35"/>
          <p:cNvSpPr>
            <a:spLocks/>
          </p:cNvSpPr>
          <p:nvPr/>
        </p:nvSpPr>
        <p:spPr bwMode="auto">
          <a:xfrm>
            <a:off x="6805613" y="2700338"/>
            <a:ext cx="579437" cy="43497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14" name="Line 36"/>
          <p:cNvSpPr>
            <a:spLocks noChangeShapeType="1"/>
          </p:cNvSpPr>
          <p:nvPr/>
        </p:nvSpPr>
        <p:spPr bwMode="auto">
          <a:xfrm>
            <a:off x="7385050" y="3121025"/>
            <a:ext cx="420688" cy="36195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5" name="Rectangle 38"/>
          <p:cNvSpPr>
            <a:spLocks noChangeArrowheads="1"/>
          </p:cNvSpPr>
          <p:nvPr/>
        </p:nvSpPr>
        <p:spPr bwMode="auto">
          <a:xfrm>
            <a:off x="8178800" y="3325813"/>
            <a:ext cx="427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FF"/>
                </a:solidFill>
              </a:rPr>
              <a:t>R</a:t>
            </a:r>
            <a:r>
              <a:rPr lang="en-US" altLang="en-US" sz="2000" baseline="-25000">
                <a:solidFill>
                  <a:srgbClr val="0000FF"/>
                </a:solidFill>
              </a:rPr>
              <a:t>1</a:t>
            </a:r>
          </a:p>
        </p:txBody>
      </p:sp>
      <p:sp>
        <p:nvSpPr>
          <p:cNvPr id="12316" name="Rectangle 39"/>
          <p:cNvSpPr>
            <a:spLocks noChangeArrowheads="1"/>
          </p:cNvSpPr>
          <p:nvPr/>
        </p:nvSpPr>
        <p:spPr bwMode="auto">
          <a:xfrm>
            <a:off x="7939088" y="2578100"/>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FF"/>
                </a:solidFill>
              </a:rPr>
              <a:t>R</a:t>
            </a:r>
            <a:r>
              <a:rPr lang="en-US" altLang="en-US" sz="2000" baseline="-25000">
                <a:solidFill>
                  <a:srgbClr val="0000FF"/>
                </a:solidFill>
              </a:rPr>
              <a:t>2</a:t>
            </a:r>
          </a:p>
        </p:txBody>
      </p:sp>
      <p:sp>
        <p:nvSpPr>
          <p:cNvPr id="12317" name="Rectangle 40"/>
          <p:cNvSpPr>
            <a:spLocks noChangeArrowheads="1"/>
          </p:cNvSpPr>
          <p:nvPr/>
        </p:nvSpPr>
        <p:spPr bwMode="auto">
          <a:xfrm>
            <a:off x="6800850" y="2208213"/>
            <a:ext cx="439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FF"/>
                </a:solidFill>
              </a:rPr>
              <a:t>R</a:t>
            </a:r>
            <a:r>
              <a:rPr lang="en-US" altLang="en-US" sz="2000" baseline="-25000">
                <a:solidFill>
                  <a:srgbClr val="0000FF"/>
                </a:solidFill>
              </a:rPr>
              <a:t>3</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5"/>
          <p:cNvGrpSpPr>
            <a:grpSpLocks/>
          </p:cNvGrpSpPr>
          <p:nvPr/>
        </p:nvGrpSpPr>
        <p:grpSpPr bwMode="auto">
          <a:xfrm>
            <a:off x="4181475" y="1873250"/>
            <a:ext cx="5002213" cy="3762375"/>
            <a:chOff x="3505200" y="2006731"/>
            <a:chExt cx="7239911" cy="4576864"/>
          </a:xfrm>
        </p:grpSpPr>
        <p:pic>
          <p:nvPicPr>
            <p:cNvPr id="13317" name="Picture 2" descr="\\Systems\njindal\presentations\bc_mimo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2006731"/>
              <a:ext cx="5638800"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4"/>
            <p:cNvSpPr txBox="1">
              <a:spLocks noChangeArrowheads="1"/>
            </p:cNvSpPr>
            <p:nvPr/>
          </p:nvSpPr>
          <p:spPr bwMode="auto">
            <a:xfrm>
              <a:off x="7642226" y="4024443"/>
              <a:ext cx="3102885" cy="44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800">
                  <a:solidFill>
                    <a:srgbClr val="0000CC"/>
                  </a:solidFill>
                  <a:latin typeface="Tahoma" pitchFamily="34" charset="0"/>
                </a:rPr>
                <a:t>Sato Upper Bound</a:t>
              </a:r>
            </a:p>
          </p:txBody>
        </p:sp>
        <p:sp>
          <p:nvSpPr>
            <p:cNvPr id="13319" name="Line 5"/>
            <p:cNvSpPr>
              <a:spLocks noChangeShapeType="1"/>
            </p:cNvSpPr>
            <p:nvPr/>
          </p:nvSpPr>
          <p:spPr bwMode="auto">
            <a:xfrm flipH="1">
              <a:off x="6926262" y="4257806"/>
              <a:ext cx="731838" cy="244475"/>
            </a:xfrm>
            <a:prstGeom prst="line">
              <a:avLst/>
            </a:prstGeom>
            <a:noFill/>
            <a:ln w="25400">
              <a:solidFill>
                <a:srgbClr val="0000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0" name="Text Box 6"/>
            <p:cNvSpPr txBox="1">
              <a:spLocks noChangeArrowheads="1"/>
            </p:cNvSpPr>
            <p:nvPr/>
          </p:nvSpPr>
          <p:spPr bwMode="auto">
            <a:xfrm>
              <a:off x="6923318" y="5797469"/>
              <a:ext cx="2946585" cy="78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800">
                  <a:solidFill>
                    <a:srgbClr val="000000"/>
                  </a:solidFill>
                  <a:latin typeface="Tahoma" pitchFamily="34" charset="0"/>
                </a:rPr>
                <a:t>Single User</a:t>
              </a:r>
            </a:p>
            <a:p>
              <a:pPr eaLnBrk="1" hangingPunct="1"/>
              <a:r>
                <a:rPr lang="en-US" altLang="en-US" sz="1800">
                  <a:solidFill>
                    <a:srgbClr val="000000"/>
                  </a:solidFill>
                  <a:latin typeface="Tahoma" pitchFamily="34" charset="0"/>
                </a:rPr>
                <a:t>Capacity Bounds</a:t>
              </a:r>
            </a:p>
          </p:txBody>
        </p:sp>
        <p:sp>
          <p:nvSpPr>
            <p:cNvPr id="13321" name="Line 7"/>
            <p:cNvSpPr>
              <a:spLocks noChangeShapeType="1"/>
            </p:cNvSpPr>
            <p:nvPr/>
          </p:nvSpPr>
          <p:spPr bwMode="auto">
            <a:xfrm flipH="1">
              <a:off x="5410200" y="2387731"/>
              <a:ext cx="990600" cy="762000"/>
            </a:xfrm>
            <a:prstGeom prst="line">
              <a:avLst/>
            </a:prstGeom>
            <a:noFill/>
            <a:ln w="254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2" name="Line 8"/>
            <p:cNvSpPr>
              <a:spLocks noChangeShapeType="1"/>
            </p:cNvSpPr>
            <p:nvPr/>
          </p:nvSpPr>
          <p:spPr bwMode="auto">
            <a:xfrm>
              <a:off x="6400800" y="2387731"/>
              <a:ext cx="1066800" cy="2286000"/>
            </a:xfrm>
            <a:prstGeom prst="line">
              <a:avLst/>
            </a:prstGeom>
            <a:noFill/>
            <a:ln w="254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3" name="Line 9"/>
            <p:cNvSpPr>
              <a:spLocks noChangeShapeType="1"/>
            </p:cNvSpPr>
            <p:nvPr/>
          </p:nvSpPr>
          <p:spPr bwMode="auto">
            <a:xfrm flipH="1">
              <a:off x="5816600" y="2721106"/>
              <a:ext cx="276225" cy="1219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24" name="Text Box 10"/>
            <p:cNvSpPr txBox="1">
              <a:spLocks noChangeArrowheads="1"/>
            </p:cNvSpPr>
            <p:nvPr/>
          </p:nvSpPr>
          <p:spPr bwMode="auto">
            <a:xfrm>
              <a:off x="5053012" y="2187706"/>
              <a:ext cx="4924268" cy="44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800">
                  <a:solidFill>
                    <a:srgbClr val="FF0000"/>
                  </a:solidFill>
                  <a:latin typeface="Tahoma" pitchFamily="34" charset="0"/>
                </a:rPr>
                <a:t>Dirty Paper Achievable Region</a:t>
              </a:r>
            </a:p>
          </p:txBody>
        </p:sp>
        <p:sp>
          <p:nvSpPr>
            <p:cNvPr id="13325" name="Oval 11"/>
            <p:cNvSpPr>
              <a:spLocks noChangeArrowheads="1"/>
            </p:cNvSpPr>
            <p:nvPr/>
          </p:nvSpPr>
          <p:spPr bwMode="auto">
            <a:xfrm>
              <a:off x="6178550" y="4013331"/>
              <a:ext cx="160337" cy="144462"/>
            </a:xfrm>
            <a:prstGeom prst="ellipse">
              <a:avLst/>
            </a:prstGeom>
            <a:solidFill>
              <a:srgbClr val="009900"/>
            </a:solidFill>
            <a:ln w="12700">
              <a:solidFill>
                <a:srgbClr val="000000"/>
              </a:solidFill>
              <a:round/>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1800"/>
            </a:p>
          </p:txBody>
        </p:sp>
        <p:sp>
          <p:nvSpPr>
            <p:cNvPr id="13326" name="Line 12"/>
            <p:cNvSpPr>
              <a:spLocks noChangeShapeType="1"/>
            </p:cNvSpPr>
            <p:nvPr/>
          </p:nvSpPr>
          <p:spPr bwMode="auto">
            <a:xfrm flipH="1">
              <a:off x="6367462" y="3802193"/>
              <a:ext cx="731838" cy="244475"/>
            </a:xfrm>
            <a:prstGeom prst="line">
              <a:avLst/>
            </a:prstGeom>
            <a:noFill/>
            <a:ln w="25400">
              <a:solidFill>
                <a:srgbClr val="0099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7" name="Text Box 13"/>
            <p:cNvSpPr txBox="1">
              <a:spLocks noChangeArrowheads="1"/>
            </p:cNvSpPr>
            <p:nvPr/>
          </p:nvSpPr>
          <p:spPr bwMode="auto">
            <a:xfrm>
              <a:off x="7127876" y="3511681"/>
              <a:ext cx="3181863" cy="44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800">
                  <a:solidFill>
                    <a:srgbClr val="009900"/>
                  </a:solidFill>
                  <a:latin typeface="Tahoma" pitchFamily="34" charset="0"/>
                </a:rPr>
                <a:t>BC Sum Rate Point</a:t>
              </a:r>
            </a:p>
          </p:txBody>
        </p:sp>
      </p:grpSp>
      <p:sp>
        <p:nvSpPr>
          <p:cNvPr id="13315" name="Title 1"/>
          <p:cNvSpPr>
            <a:spLocks noGrp="1"/>
          </p:cNvSpPr>
          <p:nvPr>
            <p:ph type="title"/>
          </p:nvPr>
        </p:nvSpPr>
        <p:spPr>
          <a:xfrm>
            <a:off x="609600" y="273050"/>
            <a:ext cx="7848600" cy="1143000"/>
          </a:xfrm>
        </p:spPr>
        <p:txBody>
          <a:bodyPr/>
          <a:lstStyle/>
          <a:p>
            <a:pPr>
              <a:lnSpc>
                <a:spcPct val="90000"/>
              </a:lnSpc>
            </a:pPr>
            <a:r>
              <a:rPr lang="en-US" altLang="en-US" smtClean="0"/>
              <a:t>Capacity Results for </a:t>
            </a:r>
            <a:br>
              <a:rPr lang="en-US" altLang="en-US" smtClean="0"/>
            </a:br>
            <a:r>
              <a:rPr lang="en-US" altLang="en-US" smtClean="0"/>
              <a:t>Multiuser Channels</a:t>
            </a:r>
          </a:p>
        </p:txBody>
      </p:sp>
      <p:sp>
        <p:nvSpPr>
          <p:cNvPr id="13316" name="Content Placeholder 2"/>
          <p:cNvSpPr>
            <a:spLocks noGrp="1"/>
          </p:cNvSpPr>
          <p:nvPr>
            <p:ph idx="1"/>
          </p:nvPr>
        </p:nvSpPr>
        <p:spPr>
          <a:xfrm>
            <a:off x="565150" y="1966913"/>
            <a:ext cx="6645275" cy="4114800"/>
          </a:xfrm>
        </p:spPr>
        <p:txBody>
          <a:bodyPr/>
          <a:lstStyle/>
          <a:p>
            <a:pPr>
              <a:lnSpc>
                <a:spcPct val="100000"/>
              </a:lnSpc>
            </a:pPr>
            <a:r>
              <a:rPr lang="en-US" altLang="en-US" smtClean="0"/>
              <a:t>Broadcast Channels</a:t>
            </a:r>
          </a:p>
          <a:p>
            <a:pPr lvl="1">
              <a:lnSpc>
                <a:spcPct val="100000"/>
              </a:lnSpc>
            </a:pPr>
            <a:r>
              <a:rPr lang="en-US" altLang="en-US" smtClean="0"/>
              <a:t>AWGN</a:t>
            </a:r>
          </a:p>
          <a:p>
            <a:pPr lvl="1">
              <a:lnSpc>
                <a:spcPct val="100000"/>
              </a:lnSpc>
            </a:pPr>
            <a:r>
              <a:rPr lang="en-US" altLang="en-US" smtClean="0"/>
              <a:t>Fading</a:t>
            </a:r>
          </a:p>
          <a:p>
            <a:pPr lvl="1">
              <a:lnSpc>
                <a:spcPct val="100000"/>
              </a:lnSpc>
            </a:pPr>
            <a:r>
              <a:rPr lang="en-US" altLang="en-US" smtClean="0"/>
              <a:t>ISI </a:t>
            </a:r>
          </a:p>
          <a:p>
            <a:r>
              <a:rPr lang="en-US" altLang="en-US" smtClean="0"/>
              <a:t>MACs</a:t>
            </a:r>
          </a:p>
          <a:p>
            <a:r>
              <a:rPr lang="en-US" altLang="en-US" smtClean="0"/>
              <a:t>Duality</a:t>
            </a:r>
          </a:p>
          <a:p>
            <a:r>
              <a:rPr lang="en-US" altLang="en-US" smtClean="0"/>
              <a:t>MIMO MAC and BC Capacity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Capacity-Achieving Techniques</a:t>
            </a:r>
            <a:endParaRPr lang="en-US" sz="4400" dirty="0"/>
          </a:p>
        </p:txBody>
      </p:sp>
      <p:sp>
        <p:nvSpPr>
          <p:cNvPr id="3" name="Content Placeholder 2"/>
          <p:cNvSpPr>
            <a:spLocks noGrp="1"/>
          </p:cNvSpPr>
          <p:nvPr>
            <p:ph idx="1"/>
          </p:nvPr>
        </p:nvSpPr>
        <p:spPr>
          <a:xfrm>
            <a:off x="624590" y="1696392"/>
            <a:ext cx="7848600" cy="4114800"/>
          </a:xfrm>
        </p:spPr>
        <p:txBody>
          <a:bodyPr/>
          <a:lstStyle/>
          <a:p>
            <a:r>
              <a:rPr lang="en-US" sz="2800" dirty="0" smtClean="0"/>
              <a:t>Structured Coding</a:t>
            </a:r>
          </a:p>
          <a:p>
            <a:pPr lvl="1"/>
            <a:r>
              <a:rPr lang="en-US" sz="2400" dirty="0" smtClean="0"/>
              <a:t>Dirty-paper coding, superposition coding, rate splitting</a:t>
            </a:r>
          </a:p>
          <a:p>
            <a:r>
              <a:rPr lang="en-US" sz="2800" dirty="0" smtClean="0"/>
              <a:t>Interference Cancellation and MUD</a:t>
            </a:r>
          </a:p>
          <a:p>
            <a:r>
              <a:rPr lang="en-US" sz="2800" dirty="0" smtClean="0"/>
              <a:t>Adaptive techniques</a:t>
            </a:r>
          </a:p>
          <a:p>
            <a:pPr lvl="1"/>
            <a:r>
              <a:rPr lang="en-US" sz="2400" dirty="0" smtClean="0"/>
              <a:t>Opportunistic assignment of time, space, frequency to users</a:t>
            </a:r>
          </a:p>
          <a:p>
            <a:pPr lvl="1"/>
            <a:r>
              <a:rPr lang="en-US" sz="2400" dirty="0"/>
              <a:t>M</a:t>
            </a:r>
            <a:r>
              <a:rPr lang="en-US" sz="2400" dirty="0" smtClean="0"/>
              <a:t>ultiuser diversity</a:t>
            </a:r>
          </a:p>
          <a:p>
            <a:r>
              <a:rPr lang="en-US" sz="2800" dirty="0" err="1" smtClean="0"/>
              <a:t>Multuser</a:t>
            </a:r>
            <a:r>
              <a:rPr lang="en-US" sz="2800" dirty="0" smtClean="0"/>
              <a:t> MIMO, opportunistic </a:t>
            </a:r>
            <a:r>
              <a:rPr lang="en-US" sz="2800" dirty="0" err="1" smtClean="0"/>
              <a:t>beamforming</a:t>
            </a:r>
            <a:endParaRPr lang="en-US" sz="2800" dirty="0" smtClean="0"/>
          </a:p>
          <a:p>
            <a:r>
              <a:rPr lang="en-US" sz="2800" dirty="0" smtClean="0"/>
              <a:t>Duality to reduce complexity of design</a:t>
            </a:r>
            <a:endParaRPr lang="en-US" sz="2800" dirty="0"/>
          </a:p>
        </p:txBody>
      </p:sp>
    </p:spTree>
    <p:extLst>
      <p:ext uri="{BB962C8B-B14F-4D97-AF65-F5344CB8AC3E}">
        <p14:creationId xmlns:p14="http://schemas.microsoft.com/office/powerpoint/2010/main" val="4017476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1231900"/>
            <a:ext cx="8737600" cy="56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339" name="Title 3"/>
          <p:cNvSpPr>
            <a:spLocks noGrp="1"/>
          </p:cNvSpPr>
          <p:nvPr>
            <p:ph type="title"/>
          </p:nvPr>
        </p:nvSpPr>
        <p:spPr>
          <a:xfrm>
            <a:off x="676275" y="695325"/>
            <a:ext cx="7848600" cy="739775"/>
          </a:xfrm>
        </p:spPr>
        <p:txBody>
          <a:bodyPr/>
          <a:lstStyle/>
          <a:p>
            <a:r>
              <a:rPr lang="en-US" altLang="en-US" sz="4400" smtClean="0"/>
              <a:t>Scarce Wireless Spectrum</a:t>
            </a:r>
          </a:p>
        </p:txBody>
      </p:sp>
      <p:sp>
        <p:nvSpPr>
          <p:cNvPr id="14340" name="Rectangle 6"/>
          <p:cNvSpPr>
            <a:spLocks noChangeArrowheads="1"/>
          </p:cNvSpPr>
          <p:nvPr/>
        </p:nvSpPr>
        <p:spPr bwMode="auto">
          <a:xfrm>
            <a:off x="0" y="6083300"/>
            <a:ext cx="9144000" cy="774700"/>
          </a:xfrm>
          <a:prstGeom prst="rect">
            <a:avLst/>
          </a:prstGeom>
          <a:solidFill>
            <a:schemeClr val="tx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6" name="Title 3"/>
          <p:cNvSpPr txBox="1">
            <a:spLocks/>
          </p:cNvSpPr>
          <p:nvPr/>
        </p:nvSpPr>
        <p:spPr bwMode="auto">
          <a:xfrm>
            <a:off x="687388" y="6118225"/>
            <a:ext cx="7848600" cy="739775"/>
          </a:xfrm>
          <a:prstGeom prst="rect">
            <a:avLst/>
          </a:prstGeom>
          <a:noFill/>
          <a:ln w="9525">
            <a:noFill/>
            <a:miter lim="800000"/>
            <a:headEnd/>
            <a:tailEnd/>
          </a:ln>
        </p:spPr>
        <p:txBody>
          <a:bodyPr lIns="92075" tIns="46038" rIns="92075" bIns="46038" anchor="b"/>
          <a:lstStyle/>
          <a:p>
            <a:pPr algn="ctr" eaLnBrk="0" hangingPunct="0">
              <a:defRPr/>
            </a:pPr>
            <a:r>
              <a:rPr lang="en-US" sz="4400" kern="0" dirty="0">
                <a:solidFill>
                  <a:srgbClr val="00CC00"/>
                </a:solidFill>
                <a:latin typeface="+mj-lt"/>
                <a:ea typeface="+mj-ea"/>
                <a:cs typeface="+mj-cs"/>
              </a:rPr>
              <a:t>a</a:t>
            </a:r>
            <a:r>
              <a:rPr lang="en-US" sz="4400" kern="0" dirty="0" err="1">
                <a:solidFill>
                  <a:srgbClr val="00CC00"/>
                </a:solidFill>
                <a:latin typeface="+mj-lt"/>
                <a:ea typeface="+mj-ea"/>
                <a:cs typeface="+mj-cs"/>
              </a:rPr>
              <a:t>nd</a:t>
            </a:r>
            <a:r>
              <a:rPr lang="en-US" sz="4400" kern="0" dirty="0">
                <a:solidFill>
                  <a:srgbClr val="00CC00"/>
                </a:solidFill>
                <a:latin typeface="+mj-lt"/>
                <a:ea typeface="+mj-ea"/>
                <a:cs typeface="+mj-cs"/>
              </a:rPr>
              <a:t> Expensive</a:t>
            </a:r>
          </a:p>
        </p:txBody>
      </p:sp>
      <p:sp>
        <p:nvSpPr>
          <p:cNvPr id="9" name="TextBox 8"/>
          <p:cNvSpPr txBox="1">
            <a:spLocks noChangeArrowheads="1"/>
          </p:cNvSpPr>
          <p:nvPr/>
        </p:nvSpPr>
        <p:spPr bwMode="auto">
          <a:xfrm>
            <a:off x="4281488" y="2867025"/>
            <a:ext cx="2209800" cy="15684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9600">
                <a:solidFill>
                  <a:srgbClr val="00CC00"/>
                </a:solidFill>
                <a:latin typeface="Impact" pitchFamily="34" charset="0"/>
                <a:cs typeface="Aharoni" pitchFamily="2" charset="-79"/>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01638" y="366713"/>
            <a:ext cx="8229600" cy="1143000"/>
          </a:xfrm>
        </p:spPr>
        <p:txBody>
          <a:bodyPr/>
          <a:lstStyle/>
          <a:p>
            <a:r>
              <a:rPr lang="en-US" altLang="en-US" smtClean="0"/>
              <a:t>Spectral Reuse</a:t>
            </a:r>
          </a:p>
        </p:txBody>
      </p:sp>
      <p:sp>
        <p:nvSpPr>
          <p:cNvPr id="15363" name="Content Placeholder 2"/>
          <p:cNvSpPr>
            <a:spLocks noGrp="1"/>
          </p:cNvSpPr>
          <p:nvPr>
            <p:ph idx="1"/>
          </p:nvPr>
        </p:nvSpPr>
        <p:spPr>
          <a:xfrm>
            <a:off x="417513" y="1465263"/>
            <a:ext cx="8099425" cy="717550"/>
          </a:xfrm>
        </p:spPr>
        <p:txBody>
          <a:bodyPr/>
          <a:lstStyle/>
          <a:p>
            <a:pPr>
              <a:buFont typeface="Wingdings" pitchFamily="2" charset="2"/>
              <a:buNone/>
            </a:pPr>
            <a:r>
              <a:rPr lang="en-US" altLang="en-US" sz="3600" smtClean="0"/>
              <a:t>Due to its scarcity, spectrum is </a:t>
            </a:r>
            <a:r>
              <a:rPr lang="en-US" altLang="en-US" sz="3600" i="1" smtClean="0"/>
              <a:t>reused</a:t>
            </a:r>
          </a:p>
          <a:p>
            <a:endParaRPr lang="en-US" altLang="en-US" smtClean="0"/>
          </a:p>
        </p:txBody>
      </p:sp>
      <p:grpSp>
        <p:nvGrpSpPr>
          <p:cNvPr id="2" name="Group 102"/>
          <p:cNvGrpSpPr>
            <a:grpSpLocks/>
          </p:cNvGrpSpPr>
          <p:nvPr/>
        </p:nvGrpSpPr>
        <p:grpSpPr bwMode="auto">
          <a:xfrm>
            <a:off x="374650" y="2200275"/>
            <a:ext cx="3968750" cy="3159125"/>
            <a:chOff x="376890" y="2467429"/>
            <a:chExt cx="4078997" cy="3323771"/>
          </a:xfrm>
        </p:grpSpPr>
        <p:grpSp>
          <p:nvGrpSpPr>
            <p:cNvPr id="15390" name="Group 6"/>
            <p:cNvGrpSpPr>
              <a:grpSpLocks/>
            </p:cNvGrpSpPr>
            <p:nvPr/>
          </p:nvGrpSpPr>
          <p:grpSpPr bwMode="auto">
            <a:xfrm>
              <a:off x="376890" y="3204032"/>
              <a:ext cx="4078997" cy="2587168"/>
              <a:chOff x="458" y="1834"/>
              <a:chExt cx="3259" cy="2081"/>
            </a:xfrm>
          </p:grpSpPr>
          <p:grpSp>
            <p:nvGrpSpPr>
              <p:cNvPr id="15392" name="Group 7"/>
              <p:cNvGrpSpPr>
                <a:grpSpLocks/>
              </p:cNvGrpSpPr>
              <p:nvPr/>
            </p:nvGrpSpPr>
            <p:grpSpPr bwMode="auto">
              <a:xfrm>
                <a:off x="458" y="1834"/>
                <a:ext cx="3259" cy="2081"/>
                <a:chOff x="458" y="1834"/>
                <a:chExt cx="3259" cy="2081"/>
              </a:xfrm>
            </p:grpSpPr>
            <p:sp>
              <p:nvSpPr>
                <p:cNvPr id="15394" name="AutoShape 8"/>
                <p:cNvSpPr>
                  <a:spLocks noChangeArrowheads="1"/>
                </p:cNvSpPr>
                <p:nvPr/>
              </p:nvSpPr>
              <p:spPr bwMode="auto">
                <a:xfrm>
                  <a:off x="2289" y="3394"/>
                  <a:ext cx="816" cy="514"/>
                </a:xfrm>
                <a:prstGeom prst="hexagon">
                  <a:avLst>
                    <a:gd name="adj" fmla="val 39681"/>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95" name="AutoShape 9"/>
                <p:cNvSpPr>
                  <a:spLocks noChangeArrowheads="1"/>
                </p:cNvSpPr>
                <p:nvPr/>
              </p:nvSpPr>
              <p:spPr bwMode="auto">
                <a:xfrm>
                  <a:off x="2291" y="2874"/>
                  <a:ext cx="815" cy="515"/>
                </a:xfrm>
                <a:prstGeom prst="hexagon">
                  <a:avLst>
                    <a:gd name="adj" fmla="val 39556"/>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96" name="AutoShape 10"/>
                <p:cNvSpPr>
                  <a:spLocks noChangeArrowheads="1"/>
                </p:cNvSpPr>
                <p:nvPr/>
              </p:nvSpPr>
              <p:spPr bwMode="auto">
                <a:xfrm>
                  <a:off x="1065" y="2352"/>
                  <a:ext cx="815" cy="515"/>
                </a:xfrm>
                <a:prstGeom prst="hexagon">
                  <a:avLst>
                    <a:gd name="adj" fmla="val 39556"/>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97" name="AutoShape 11"/>
                <p:cNvSpPr>
                  <a:spLocks noChangeArrowheads="1"/>
                </p:cNvSpPr>
                <p:nvPr/>
              </p:nvSpPr>
              <p:spPr bwMode="auto">
                <a:xfrm>
                  <a:off x="459" y="3139"/>
                  <a:ext cx="814" cy="514"/>
                </a:xfrm>
                <a:prstGeom prst="hexagon">
                  <a:avLst>
                    <a:gd name="adj" fmla="val 39584"/>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98" name="AutoShape 12"/>
                <p:cNvSpPr>
                  <a:spLocks noChangeArrowheads="1"/>
                </p:cNvSpPr>
                <p:nvPr/>
              </p:nvSpPr>
              <p:spPr bwMode="auto">
                <a:xfrm>
                  <a:off x="460" y="2613"/>
                  <a:ext cx="814" cy="514"/>
                </a:xfrm>
                <a:prstGeom prst="hexagon">
                  <a:avLst>
                    <a:gd name="adj" fmla="val 39584"/>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99" name="AutoShape 13"/>
                <p:cNvSpPr>
                  <a:spLocks noChangeArrowheads="1"/>
                </p:cNvSpPr>
                <p:nvPr/>
              </p:nvSpPr>
              <p:spPr bwMode="auto">
                <a:xfrm>
                  <a:off x="458" y="2095"/>
                  <a:ext cx="814" cy="513"/>
                </a:xfrm>
                <a:prstGeom prst="hexagon">
                  <a:avLst>
                    <a:gd name="adj" fmla="val 39661"/>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0" name="Oval 14"/>
                <p:cNvSpPr>
                  <a:spLocks noChangeArrowheads="1"/>
                </p:cNvSpPr>
                <p:nvPr/>
              </p:nvSpPr>
              <p:spPr bwMode="auto">
                <a:xfrm>
                  <a:off x="850" y="2334"/>
                  <a:ext cx="29"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1" name="Oval 15"/>
                <p:cNvSpPr>
                  <a:spLocks noChangeArrowheads="1"/>
                </p:cNvSpPr>
                <p:nvPr/>
              </p:nvSpPr>
              <p:spPr bwMode="auto">
                <a:xfrm>
                  <a:off x="853" y="2853"/>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2" name="Oval 16"/>
                <p:cNvSpPr>
                  <a:spLocks noChangeArrowheads="1"/>
                </p:cNvSpPr>
                <p:nvPr/>
              </p:nvSpPr>
              <p:spPr bwMode="auto">
                <a:xfrm>
                  <a:off x="851" y="3378"/>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3" name="Oval 17"/>
                <p:cNvSpPr>
                  <a:spLocks noChangeArrowheads="1"/>
                </p:cNvSpPr>
                <p:nvPr/>
              </p:nvSpPr>
              <p:spPr bwMode="auto">
                <a:xfrm>
                  <a:off x="1459" y="2592"/>
                  <a:ext cx="29"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4" name="AutoShape 18"/>
                <p:cNvSpPr>
                  <a:spLocks noChangeArrowheads="1"/>
                </p:cNvSpPr>
                <p:nvPr/>
              </p:nvSpPr>
              <p:spPr bwMode="auto">
                <a:xfrm>
                  <a:off x="1071" y="1834"/>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5" name="AutoShape 19"/>
                <p:cNvSpPr>
                  <a:spLocks noChangeArrowheads="1"/>
                </p:cNvSpPr>
                <p:nvPr/>
              </p:nvSpPr>
              <p:spPr bwMode="auto">
                <a:xfrm>
                  <a:off x="1683" y="2097"/>
                  <a:ext cx="815" cy="514"/>
                </a:xfrm>
                <a:prstGeom prst="hexagon">
                  <a:avLst>
                    <a:gd name="adj" fmla="val 3963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6" name="AutoShape 20"/>
                <p:cNvSpPr>
                  <a:spLocks noChangeArrowheads="1"/>
                </p:cNvSpPr>
                <p:nvPr/>
              </p:nvSpPr>
              <p:spPr bwMode="auto">
                <a:xfrm>
                  <a:off x="2292" y="1834"/>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7" name="Oval 21"/>
                <p:cNvSpPr>
                  <a:spLocks noChangeArrowheads="1"/>
                </p:cNvSpPr>
                <p:nvPr/>
              </p:nvSpPr>
              <p:spPr bwMode="auto">
                <a:xfrm>
                  <a:off x="2685" y="2074"/>
                  <a:ext cx="27"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8" name="Oval 22"/>
                <p:cNvSpPr>
                  <a:spLocks noChangeArrowheads="1"/>
                </p:cNvSpPr>
                <p:nvPr/>
              </p:nvSpPr>
              <p:spPr bwMode="auto">
                <a:xfrm>
                  <a:off x="1464" y="2074"/>
                  <a:ext cx="28"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09" name="Oval 23"/>
                <p:cNvSpPr>
                  <a:spLocks noChangeArrowheads="1"/>
                </p:cNvSpPr>
                <p:nvPr/>
              </p:nvSpPr>
              <p:spPr bwMode="auto">
                <a:xfrm>
                  <a:off x="2077" y="2337"/>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0" name="AutoShape 24"/>
                <p:cNvSpPr>
                  <a:spLocks noChangeArrowheads="1"/>
                </p:cNvSpPr>
                <p:nvPr/>
              </p:nvSpPr>
              <p:spPr bwMode="auto">
                <a:xfrm>
                  <a:off x="1069" y="2881"/>
                  <a:ext cx="815" cy="513"/>
                </a:xfrm>
                <a:prstGeom prst="hexagon">
                  <a:avLst>
                    <a:gd name="adj" fmla="val 39710"/>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1" name="AutoShape 25"/>
                <p:cNvSpPr>
                  <a:spLocks noChangeArrowheads="1"/>
                </p:cNvSpPr>
                <p:nvPr/>
              </p:nvSpPr>
              <p:spPr bwMode="auto">
                <a:xfrm>
                  <a:off x="1683" y="3136"/>
                  <a:ext cx="815" cy="515"/>
                </a:xfrm>
                <a:prstGeom prst="hexagon">
                  <a:avLst>
                    <a:gd name="adj" fmla="val 39556"/>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2" name="Oval 26"/>
                <p:cNvSpPr>
                  <a:spLocks noChangeArrowheads="1"/>
                </p:cNvSpPr>
                <p:nvPr/>
              </p:nvSpPr>
              <p:spPr bwMode="auto">
                <a:xfrm>
                  <a:off x="1462" y="3120"/>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3" name="Oval 27"/>
                <p:cNvSpPr>
                  <a:spLocks noChangeArrowheads="1"/>
                </p:cNvSpPr>
                <p:nvPr/>
              </p:nvSpPr>
              <p:spPr bwMode="auto">
                <a:xfrm>
                  <a:off x="2684" y="311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4" name="AutoShape 28"/>
                <p:cNvSpPr>
                  <a:spLocks noChangeArrowheads="1"/>
                </p:cNvSpPr>
                <p:nvPr/>
              </p:nvSpPr>
              <p:spPr bwMode="auto">
                <a:xfrm>
                  <a:off x="1069" y="3399"/>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5" name="Oval 29"/>
                <p:cNvSpPr>
                  <a:spLocks noChangeArrowheads="1"/>
                </p:cNvSpPr>
                <p:nvPr/>
              </p:nvSpPr>
              <p:spPr bwMode="auto">
                <a:xfrm>
                  <a:off x="1462" y="3641"/>
                  <a:ext cx="28"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6" name="Oval 30"/>
                <p:cNvSpPr>
                  <a:spLocks noChangeArrowheads="1"/>
                </p:cNvSpPr>
                <p:nvPr/>
              </p:nvSpPr>
              <p:spPr bwMode="auto">
                <a:xfrm>
                  <a:off x="2077" y="3376"/>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7" name="Oval 31"/>
                <p:cNvSpPr>
                  <a:spLocks noChangeArrowheads="1"/>
                </p:cNvSpPr>
                <p:nvPr/>
              </p:nvSpPr>
              <p:spPr bwMode="auto">
                <a:xfrm>
                  <a:off x="2682" y="363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8" name="AutoShape 32"/>
                <p:cNvSpPr>
                  <a:spLocks noChangeArrowheads="1"/>
                </p:cNvSpPr>
                <p:nvPr/>
              </p:nvSpPr>
              <p:spPr bwMode="auto">
                <a:xfrm>
                  <a:off x="1680" y="2613"/>
                  <a:ext cx="814" cy="515"/>
                </a:xfrm>
                <a:prstGeom prst="hexagon">
                  <a:avLst>
                    <a:gd name="adj" fmla="val 39507"/>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19" name="AutoShape 33"/>
                <p:cNvSpPr>
                  <a:spLocks noChangeArrowheads="1"/>
                </p:cNvSpPr>
                <p:nvPr/>
              </p:nvSpPr>
              <p:spPr bwMode="auto">
                <a:xfrm>
                  <a:off x="2292" y="2353"/>
                  <a:ext cx="815" cy="514"/>
                </a:xfrm>
                <a:prstGeom prst="hexagon">
                  <a:avLst>
                    <a:gd name="adj" fmla="val 3963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0" name="Oval 34"/>
                <p:cNvSpPr>
                  <a:spLocks noChangeArrowheads="1"/>
                </p:cNvSpPr>
                <p:nvPr/>
              </p:nvSpPr>
              <p:spPr bwMode="auto">
                <a:xfrm>
                  <a:off x="2073" y="285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1" name="Oval 35"/>
                <p:cNvSpPr>
                  <a:spLocks noChangeArrowheads="1"/>
                </p:cNvSpPr>
                <p:nvPr/>
              </p:nvSpPr>
              <p:spPr bwMode="auto">
                <a:xfrm>
                  <a:off x="2685" y="2593"/>
                  <a:ext cx="27"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2" name="AutoShape 36"/>
                <p:cNvSpPr>
                  <a:spLocks noChangeArrowheads="1"/>
                </p:cNvSpPr>
                <p:nvPr/>
              </p:nvSpPr>
              <p:spPr bwMode="auto">
                <a:xfrm>
                  <a:off x="2902" y="3137"/>
                  <a:ext cx="815" cy="514"/>
                </a:xfrm>
                <a:prstGeom prst="hexagon">
                  <a:avLst>
                    <a:gd name="adj" fmla="val 3963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3" name="AutoShape 37"/>
                <p:cNvSpPr>
                  <a:spLocks noChangeArrowheads="1"/>
                </p:cNvSpPr>
                <p:nvPr/>
              </p:nvSpPr>
              <p:spPr bwMode="auto">
                <a:xfrm>
                  <a:off x="2899" y="2618"/>
                  <a:ext cx="815" cy="515"/>
                </a:xfrm>
                <a:prstGeom prst="hexagon">
                  <a:avLst>
                    <a:gd name="adj" fmla="val 39556"/>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4" name="AutoShape 38"/>
                <p:cNvSpPr>
                  <a:spLocks noChangeArrowheads="1"/>
                </p:cNvSpPr>
                <p:nvPr/>
              </p:nvSpPr>
              <p:spPr bwMode="auto">
                <a:xfrm>
                  <a:off x="2900" y="2097"/>
                  <a:ext cx="815" cy="514"/>
                </a:xfrm>
                <a:prstGeom prst="hexagon">
                  <a:avLst>
                    <a:gd name="adj" fmla="val 3963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5" name="Oval 39"/>
                <p:cNvSpPr>
                  <a:spLocks noChangeArrowheads="1"/>
                </p:cNvSpPr>
                <p:nvPr/>
              </p:nvSpPr>
              <p:spPr bwMode="auto">
                <a:xfrm>
                  <a:off x="3293" y="2858"/>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6" name="Oval 40"/>
                <p:cNvSpPr>
                  <a:spLocks noChangeArrowheads="1"/>
                </p:cNvSpPr>
                <p:nvPr/>
              </p:nvSpPr>
              <p:spPr bwMode="auto">
                <a:xfrm>
                  <a:off x="3294" y="2337"/>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7" name="Oval 41"/>
                <p:cNvSpPr>
                  <a:spLocks noChangeArrowheads="1"/>
                </p:cNvSpPr>
                <p:nvPr/>
              </p:nvSpPr>
              <p:spPr bwMode="auto">
                <a:xfrm>
                  <a:off x="3295" y="3377"/>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428" name="Rectangle 42"/>
                <p:cNvSpPr>
                  <a:spLocks noChangeArrowheads="1"/>
                </p:cNvSpPr>
                <p:nvPr/>
              </p:nvSpPr>
              <p:spPr bwMode="auto">
                <a:xfrm>
                  <a:off x="1264" y="2443"/>
                  <a:ext cx="31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100">
                      <a:latin typeface="Arial Black" pitchFamily="34" charset="0"/>
                    </a:rPr>
                    <a:t>BS</a:t>
                  </a:r>
                </a:p>
              </p:txBody>
            </p:sp>
            <p:sp>
              <p:nvSpPr>
                <p:cNvPr id="15429" name="Line 43"/>
                <p:cNvSpPr>
                  <a:spLocks noChangeShapeType="1"/>
                </p:cNvSpPr>
                <p:nvPr/>
              </p:nvSpPr>
              <p:spPr bwMode="auto">
                <a:xfrm>
                  <a:off x="1603" y="2728"/>
                  <a:ext cx="0" cy="72"/>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5430" name="Line 44"/>
                <p:cNvSpPr>
                  <a:spLocks noChangeShapeType="1"/>
                </p:cNvSpPr>
                <p:nvPr/>
              </p:nvSpPr>
              <p:spPr bwMode="auto">
                <a:xfrm>
                  <a:off x="2248" y="2642"/>
                  <a:ext cx="0" cy="71"/>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5431" name="Freeform 46"/>
                <p:cNvSpPr>
                  <a:spLocks/>
                </p:cNvSpPr>
                <p:nvPr/>
              </p:nvSpPr>
              <p:spPr bwMode="auto">
                <a:xfrm>
                  <a:off x="1467" y="2646"/>
                  <a:ext cx="132" cy="64"/>
                </a:xfrm>
                <a:custGeom>
                  <a:avLst/>
                  <a:gdLst>
                    <a:gd name="T0" fmla="*/ 0 w 132"/>
                    <a:gd name="T1" fmla="*/ 0 h 64"/>
                    <a:gd name="T2" fmla="*/ 6 w 132"/>
                    <a:gd name="T3" fmla="*/ 0 h 64"/>
                    <a:gd name="T4" fmla="*/ 12 w 132"/>
                    <a:gd name="T5" fmla="*/ 2 h 64"/>
                    <a:gd name="T6" fmla="*/ 17 w 132"/>
                    <a:gd name="T7" fmla="*/ 2 h 64"/>
                    <a:gd name="T8" fmla="*/ 17 w 132"/>
                    <a:gd name="T9" fmla="*/ 10 h 64"/>
                    <a:gd name="T10" fmla="*/ 22 w 132"/>
                    <a:gd name="T11" fmla="*/ 7 h 64"/>
                    <a:gd name="T12" fmla="*/ 27 w 132"/>
                    <a:gd name="T13" fmla="*/ 5 h 64"/>
                    <a:gd name="T14" fmla="*/ 31 w 132"/>
                    <a:gd name="T15" fmla="*/ 13 h 64"/>
                    <a:gd name="T16" fmla="*/ 33 w 132"/>
                    <a:gd name="T17" fmla="*/ 21 h 64"/>
                    <a:gd name="T18" fmla="*/ 38 w 132"/>
                    <a:gd name="T19" fmla="*/ 23 h 64"/>
                    <a:gd name="T20" fmla="*/ 43 w 132"/>
                    <a:gd name="T21" fmla="*/ 21 h 64"/>
                    <a:gd name="T22" fmla="*/ 45 w 132"/>
                    <a:gd name="T23" fmla="*/ 28 h 64"/>
                    <a:gd name="T24" fmla="*/ 50 w 132"/>
                    <a:gd name="T25" fmla="*/ 26 h 64"/>
                    <a:gd name="T26" fmla="*/ 61 w 132"/>
                    <a:gd name="T27" fmla="*/ 21 h 64"/>
                    <a:gd name="T28" fmla="*/ 64 w 132"/>
                    <a:gd name="T29" fmla="*/ 28 h 64"/>
                    <a:gd name="T30" fmla="*/ 66 w 132"/>
                    <a:gd name="T31" fmla="*/ 36 h 64"/>
                    <a:gd name="T32" fmla="*/ 73 w 132"/>
                    <a:gd name="T33" fmla="*/ 34 h 64"/>
                    <a:gd name="T34" fmla="*/ 78 w 132"/>
                    <a:gd name="T35" fmla="*/ 31 h 64"/>
                    <a:gd name="T36" fmla="*/ 82 w 132"/>
                    <a:gd name="T37" fmla="*/ 39 h 64"/>
                    <a:gd name="T38" fmla="*/ 89 w 132"/>
                    <a:gd name="T39" fmla="*/ 44 h 64"/>
                    <a:gd name="T40" fmla="*/ 99 w 132"/>
                    <a:gd name="T41" fmla="*/ 42 h 64"/>
                    <a:gd name="T42" fmla="*/ 103 w 132"/>
                    <a:gd name="T43" fmla="*/ 49 h 64"/>
                    <a:gd name="T44" fmla="*/ 110 w 132"/>
                    <a:gd name="T45" fmla="*/ 55 h 64"/>
                    <a:gd name="T46" fmla="*/ 117 w 132"/>
                    <a:gd name="T47" fmla="*/ 55 h 64"/>
                    <a:gd name="T48" fmla="*/ 131 w 132"/>
                    <a:gd name="T49" fmla="*/ 63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2"/>
                    <a:gd name="T76" fmla="*/ 0 h 64"/>
                    <a:gd name="T77" fmla="*/ 132 w 13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2" h="64">
                      <a:moveTo>
                        <a:pt x="0" y="0"/>
                      </a:moveTo>
                      <a:lnTo>
                        <a:pt x="6" y="0"/>
                      </a:lnTo>
                      <a:lnTo>
                        <a:pt x="12" y="2"/>
                      </a:lnTo>
                      <a:lnTo>
                        <a:pt x="17" y="2"/>
                      </a:lnTo>
                      <a:lnTo>
                        <a:pt x="17" y="10"/>
                      </a:lnTo>
                      <a:lnTo>
                        <a:pt x="22" y="7"/>
                      </a:lnTo>
                      <a:lnTo>
                        <a:pt x="27" y="5"/>
                      </a:lnTo>
                      <a:lnTo>
                        <a:pt x="31" y="13"/>
                      </a:lnTo>
                      <a:lnTo>
                        <a:pt x="33" y="21"/>
                      </a:lnTo>
                      <a:lnTo>
                        <a:pt x="38" y="23"/>
                      </a:lnTo>
                      <a:lnTo>
                        <a:pt x="43" y="21"/>
                      </a:lnTo>
                      <a:lnTo>
                        <a:pt x="45" y="28"/>
                      </a:lnTo>
                      <a:lnTo>
                        <a:pt x="50" y="26"/>
                      </a:lnTo>
                      <a:lnTo>
                        <a:pt x="61" y="21"/>
                      </a:lnTo>
                      <a:lnTo>
                        <a:pt x="64" y="28"/>
                      </a:lnTo>
                      <a:lnTo>
                        <a:pt x="66" y="36"/>
                      </a:lnTo>
                      <a:lnTo>
                        <a:pt x="73" y="34"/>
                      </a:lnTo>
                      <a:lnTo>
                        <a:pt x="78" y="31"/>
                      </a:lnTo>
                      <a:lnTo>
                        <a:pt x="82" y="39"/>
                      </a:lnTo>
                      <a:lnTo>
                        <a:pt x="89" y="44"/>
                      </a:lnTo>
                      <a:lnTo>
                        <a:pt x="99" y="42"/>
                      </a:lnTo>
                      <a:lnTo>
                        <a:pt x="103" y="49"/>
                      </a:lnTo>
                      <a:lnTo>
                        <a:pt x="110" y="55"/>
                      </a:lnTo>
                      <a:lnTo>
                        <a:pt x="117" y="55"/>
                      </a:lnTo>
                      <a:lnTo>
                        <a:pt x="131" y="63"/>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432" name="Freeform 47"/>
                <p:cNvSpPr>
                  <a:spLocks/>
                </p:cNvSpPr>
                <p:nvPr/>
              </p:nvSpPr>
              <p:spPr bwMode="auto">
                <a:xfrm>
                  <a:off x="2103" y="2896"/>
                  <a:ext cx="160" cy="82"/>
                </a:xfrm>
                <a:custGeom>
                  <a:avLst/>
                  <a:gdLst>
                    <a:gd name="T0" fmla="*/ 0 w 160"/>
                    <a:gd name="T1" fmla="*/ 0 h 82"/>
                    <a:gd name="T2" fmla="*/ 8 w 160"/>
                    <a:gd name="T3" fmla="*/ 1 h 82"/>
                    <a:gd name="T4" fmla="*/ 15 w 160"/>
                    <a:gd name="T5" fmla="*/ 4 h 82"/>
                    <a:gd name="T6" fmla="*/ 22 w 160"/>
                    <a:gd name="T7" fmla="*/ 5 h 82"/>
                    <a:gd name="T8" fmla="*/ 21 w 160"/>
                    <a:gd name="T9" fmla="*/ 12 h 82"/>
                    <a:gd name="T10" fmla="*/ 28 w 160"/>
                    <a:gd name="T11" fmla="*/ 11 h 82"/>
                    <a:gd name="T12" fmla="*/ 35 w 160"/>
                    <a:gd name="T13" fmla="*/ 9 h 82"/>
                    <a:gd name="T14" fmla="*/ 38 w 160"/>
                    <a:gd name="T15" fmla="*/ 17 h 82"/>
                    <a:gd name="T16" fmla="*/ 39 w 160"/>
                    <a:gd name="T17" fmla="*/ 25 h 82"/>
                    <a:gd name="T18" fmla="*/ 46 w 160"/>
                    <a:gd name="T19" fmla="*/ 28 h 82"/>
                    <a:gd name="T20" fmla="*/ 52 w 160"/>
                    <a:gd name="T21" fmla="*/ 27 h 82"/>
                    <a:gd name="T22" fmla="*/ 54 w 160"/>
                    <a:gd name="T23" fmla="*/ 34 h 82"/>
                    <a:gd name="T24" fmla="*/ 61 w 160"/>
                    <a:gd name="T25" fmla="*/ 33 h 82"/>
                    <a:gd name="T26" fmla="*/ 75 w 160"/>
                    <a:gd name="T27" fmla="*/ 30 h 82"/>
                    <a:gd name="T28" fmla="*/ 78 w 160"/>
                    <a:gd name="T29" fmla="*/ 38 h 82"/>
                    <a:gd name="T30" fmla="*/ 79 w 160"/>
                    <a:gd name="T31" fmla="*/ 45 h 82"/>
                    <a:gd name="T32" fmla="*/ 89 w 160"/>
                    <a:gd name="T33" fmla="*/ 44 h 82"/>
                    <a:gd name="T34" fmla="*/ 96 w 160"/>
                    <a:gd name="T35" fmla="*/ 42 h 82"/>
                    <a:gd name="T36" fmla="*/ 99 w 160"/>
                    <a:gd name="T37" fmla="*/ 50 h 82"/>
                    <a:gd name="T38" fmla="*/ 107 w 160"/>
                    <a:gd name="T39" fmla="*/ 56 h 82"/>
                    <a:gd name="T40" fmla="*/ 121 w 160"/>
                    <a:gd name="T41" fmla="*/ 55 h 82"/>
                    <a:gd name="T42" fmla="*/ 124 w 160"/>
                    <a:gd name="T43" fmla="*/ 64 h 82"/>
                    <a:gd name="T44" fmla="*/ 133 w 160"/>
                    <a:gd name="T45" fmla="*/ 69 h 82"/>
                    <a:gd name="T46" fmla="*/ 141 w 160"/>
                    <a:gd name="T47" fmla="*/ 71 h 82"/>
                    <a:gd name="T48" fmla="*/ 159 w 160"/>
                    <a:gd name="T49" fmla="*/ 81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0"/>
                    <a:gd name="T76" fmla="*/ 0 h 82"/>
                    <a:gd name="T77" fmla="*/ 160 w 160"/>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0" h="82">
                      <a:moveTo>
                        <a:pt x="0" y="0"/>
                      </a:moveTo>
                      <a:lnTo>
                        <a:pt x="8" y="1"/>
                      </a:lnTo>
                      <a:lnTo>
                        <a:pt x="15" y="4"/>
                      </a:lnTo>
                      <a:lnTo>
                        <a:pt x="22" y="5"/>
                      </a:lnTo>
                      <a:lnTo>
                        <a:pt x="21" y="12"/>
                      </a:lnTo>
                      <a:lnTo>
                        <a:pt x="28" y="11"/>
                      </a:lnTo>
                      <a:lnTo>
                        <a:pt x="35" y="9"/>
                      </a:lnTo>
                      <a:lnTo>
                        <a:pt x="38" y="17"/>
                      </a:lnTo>
                      <a:lnTo>
                        <a:pt x="39" y="25"/>
                      </a:lnTo>
                      <a:lnTo>
                        <a:pt x="46" y="28"/>
                      </a:lnTo>
                      <a:lnTo>
                        <a:pt x="52" y="27"/>
                      </a:lnTo>
                      <a:lnTo>
                        <a:pt x="54" y="34"/>
                      </a:lnTo>
                      <a:lnTo>
                        <a:pt x="61" y="33"/>
                      </a:lnTo>
                      <a:lnTo>
                        <a:pt x="75" y="30"/>
                      </a:lnTo>
                      <a:lnTo>
                        <a:pt x="78" y="38"/>
                      </a:lnTo>
                      <a:lnTo>
                        <a:pt x="79" y="45"/>
                      </a:lnTo>
                      <a:lnTo>
                        <a:pt x="89" y="44"/>
                      </a:lnTo>
                      <a:lnTo>
                        <a:pt x="96" y="42"/>
                      </a:lnTo>
                      <a:lnTo>
                        <a:pt x="99" y="50"/>
                      </a:lnTo>
                      <a:lnTo>
                        <a:pt x="107" y="56"/>
                      </a:lnTo>
                      <a:lnTo>
                        <a:pt x="121" y="55"/>
                      </a:lnTo>
                      <a:lnTo>
                        <a:pt x="124" y="64"/>
                      </a:lnTo>
                      <a:lnTo>
                        <a:pt x="133" y="69"/>
                      </a:lnTo>
                      <a:lnTo>
                        <a:pt x="141" y="71"/>
                      </a:lnTo>
                      <a:lnTo>
                        <a:pt x="159" y="81"/>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433" name="Freeform 48"/>
                <p:cNvSpPr>
                  <a:spLocks/>
                </p:cNvSpPr>
                <p:nvPr/>
              </p:nvSpPr>
              <p:spPr bwMode="auto">
                <a:xfrm>
                  <a:off x="2111" y="2659"/>
                  <a:ext cx="142" cy="191"/>
                </a:xfrm>
                <a:custGeom>
                  <a:avLst/>
                  <a:gdLst>
                    <a:gd name="T0" fmla="*/ 136 w 142"/>
                    <a:gd name="T1" fmla="*/ 0 h 191"/>
                    <a:gd name="T2" fmla="*/ 141 w 142"/>
                    <a:gd name="T3" fmla="*/ 18 h 191"/>
                    <a:gd name="T4" fmla="*/ 136 w 142"/>
                    <a:gd name="T5" fmla="*/ 31 h 191"/>
                    <a:gd name="T6" fmla="*/ 116 w 142"/>
                    <a:gd name="T7" fmla="*/ 31 h 191"/>
                    <a:gd name="T8" fmla="*/ 102 w 142"/>
                    <a:gd name="T9" fmla="*/ 31 h 191"/>
                    <a:gd name="T10" fmla="*/ 102 w 142"/>
                    <a:gd name="T11" fmla="*/ 45 h 191"/>
                    <a:gd name="T12" fmla="*/ 106 w 142"/>
                    <a:gd name="T13" fmla="*/ 58 h 191"/>
                    <a:gd name="T14" fmla="*/ 92 w 142"/>
                    <a:gd name="T15" fmla="*/ 63 h 191"/>
                    <a:gd name="T16" fmla="*/ 92 w 142"/>
                    <a:gd name="T17" fmla="*/ 76 h 191"/>
                    <a:gd name="T18" fmla="*/ 82 w 142"/>
                    <a:gd name="T19" fmla="*/ 113 h 191"/>
                    <a:gd name="T20" fmla="*/ 68 w 142"/>
                    <a:gd name="T21" fmla="*/ 117 h 191"/>
                    <a:gd name="T22" fmla="*/ 63 w 142"/>
                    <a:gd name="T23" fmla="*/ 131 h 191"/>
                    <a:gd name="T24" fmla="*/ 48 w 142"/>
                    <a:gd name="T25" fmla="*/ 135 h 191"/>
                    <a:gd name="T26" fmla="*/ 48 w 142"/>
                    <a:gd name="T27" fmla="*/ 149 h 191"/>
                    <a:gd name="T28" fmla="*/ 34 w 142"/>
                    <a:gd name="T29" fmla="*/ 149 h 191"/>
                    <a:gd name="T30" fmla="*/ 29 w 142"/>
                    <a:gd name="T31" fmla="*/ 162 h 191"/>
                    <a:gd name="T32" fmla="*/ 19 w 142"/>
                    <a:gd name="T33" fmla="*/ 180 h 191"/>
                    <a:gd name="T34" fmla="*/ 4 w 142"/>
                    <a:gd name="T35" fmla="*/ 185 h 191"/>
                    <a:gd name="T36" fmla="*/ 0 w 142"/>
                    <a:gd name="T37" fmla="*/ 190 h 1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191"/>
                    <a:gd name="T59" fmla="*/ 142 w 142"/>
                    <a:gd name="T60" fmla="*/ 191 h 1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191">
                      <a:moveTo>
                        <a:pt x="136" y="0"/>
                      </a:moveTo>
                      <a:lnTo>
                        <a:pt x="141" y="18"/>
                      </a:lnTo>
                      <a:lnTo>
                        <a:pt x="136" y="31"/>
                      </a:lnTo>
                      <a:lnTo>
                        <a:pt x="116" y="31"/>
                      </a:lnTo>
                      <a:lnTo>
                        <a:pt x="102" y="31"/>
                      </a:lnTo>
                      <a:lnTo>
                        <a:pt x="102" y="45"/>
                      </a:lnTo>
                      <a:lnTo>
                        <a:pt x="106" y="58"/>
                      </a:lnTo>
                      <a:lnTo>
                        <a:pt x="92" y="63"/>
                      </a:lnTo>
                      <a:lnTo>
                        <a:pt x="92" y="76"/>
                      </a:lnTo>
                      <a:lnTo>
                        <a:pt x="82" y="113"/>
                      </a:lnTo>
                      <a:lnTo>
                        <a:pt x="68" y="117"/>
                      </a:lnTo>
                      <a:lnTo>
                        <a:pt x="63" y="131"/>
                      </a:lnTo>
                      <a:lnTo>
                        <a:pt x="48" y="135"/>
                      </a:lnTo>
                      <a:lnTo>
                        <a:pt x="48" y="149"/>
                      </a:lnTo>
                      <a:lnTo>
                        <a:pt x="34" y="149"/>
                      </a:lnTo>
                      <a:lnTo>
                        <a:pt x="29" y="162"/>
                      </a:lnTo>
                      <a:lnTo>
                        <a:pt x="19" y="180"/>
                      </a:lnTo>
                      <a:lnTo>
                        <a:pt x="4" y="185"/>
                      </a:lnTo>
                      <a:lnTo>
                        <a:pt x="0" y="190"/>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434" name="Freeform 49"/>
                <p:cNvSpPr>
                  <a:spLocks/>
                </p:cNvSpPr>
                <p:nvPr/>
              </p:nvSpPr>
              <p:spPr bwMode="auto">
                <a:xfrm>
                  <a:off x="3220" y="2899"/>
                  <a:ext cx="59" cy="63"/>
                </a:xfrm>
                <a:custGeom>
                  <a:avLst/>
                  <a:gdLst>
                    <a:gd name="T0" fmla="*/ 58 w 59"/>
                    <a:gd name="T1" fmla="*/ 0 h 63"/>
                    <a:gd name="T2" fmla="*/ 58 w 59"/>
                    <a:gd name="T3" fmla="*/ 17 h 63"/>
                    <a:gd name="T4" fmla="*/ 58 w 59"/>
                    <a:gd name="T5" fmla="*/ 0 h 63"/>
                    <a:gd name="T6" fmla="*/ 38 w 59"/>
                    <a:gd name="T7" fmla="*/ 13 h 63"/>
                    <a:gd name="T8" fmla="*/ 38 w 59"/>
                    <a:gd name="T9" fmla="*/ 26 h 63"/>
                    <a:gd name="T10" fmla="*/ 29 w 59"/>
                    <a:gd name="T11" fmla="*/ 39 h 63"/>
                    <a:gd name="T12" fmla="*/ 29 w 59"/>
                    <a:gd name="T13" fmla="*/ 53 h 63"/>
                    <a:gd name="T14" fmla="*/ 14 w 59"/>
                    <a:gd name="T15" fmla="*/ 44 h 63"/>
                    <a:gd name="T16" fmla="*/ 9 w 59"/>
                    <a:gd name="T17" fmla="*/ 57 h 63"/>
                    <a:gd name="T18" fmla="*/ 0 w 59"/>
                    <a:gd name="T19" fmla="*/ 62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63"/>
                    <a:gd name="T32" fmla="*/ 59 w 59"/>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63">
                      <a:moveTo>
                        <a:pt x="58" y="0"/>
                      </a:moveTo>
                      <a:lnTo>
                        <a:pt x="58" y="17"/>
                      </a:lnTo>
                      <a:lnTo>
                        <a:pt x="58" y="0"/>
                      </a:lnTo>
                      <a:lnTo>
                        <a:pt x="38" y="13"/>
                      </a:lnTo>
                      <a:lnTo>
                        <a:pt x="38" y="26"/>
                      </a:lnTo>
                      <a:lnTo>
                        <a:pt x="29" y="39"/>
                      </a:lnTo>
                      <a:lnTo>
                        <a:pt x="29" y="53"/>
                      </a:lnTo>
                      <a:lnTo>
                        <a:pt x="14" y="44"/>
                      </a:lnTo>
                      <a:lnTo>
                        <a:pt x="9" y="57"/>
                      </a:lnTo>
                      <a:lnTo>
                        <a:pt x="0" y="62"/>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5393" name="Freeform 50"/>
              <p:cNvSpPr>
                <a:spLocks/>
              </p:cNvSpPr>
              <p:nvPr/>
            </p:nvSpPr>
            <p:spPr bwMode="auto">
              <a:xfrm>
                <a:off x="2724" y="2978"/>
                <a:ext cx="476" cy="144"/>
              </a:xfrm>
              <a:custGeom>
                <a:avLst/>
                <a:gdLst>
                  <a:gd name="T0" fmla="*/ 0 w 476"/>
                  <a:gd name="T1" fmla="*/ 143 h 144"/>
                  <a:gd name="T2" fmla="*/ 36 w 476"/>
                  <a:gd name="T3" fmla="*/ 131 h 144"/>
                  <a:gd name="T4" fmla="*/ 64 w 476"/>
                  <a:gd name="T5" fmla="*/ 123 h 144"/>
                  <a:gd name="T6" fmla="*/ 72 w 476"/>
                  <a:gd name="T7" fmla="*/ 123 h 144"/>
                  <a:gd name="T8" fmla="*/ 95 w 476"/>
                  <a:gd name="T9" fmla="*/ 128 h 144"/>
                  <a:gd name="T10" fmla="*/ 114 w 476"/>
                  <a:gd name="T11" fmla="*/ 114 h 144"/>
                  <a:gd name="T12" fmla="*/ 122 w 476"/>
                  <a:gd name="T13" fmla="*/ 112 h 144"/>
                  <a:gd name="T14" fmla="*/ 164 w 476"/>
                  <a:gd name="T15" fmla="*/ 114 h 144"/>
                  <a:gd name="T16" fmla="*/ 187 w 476"/>
                  <a:gd name="T17" fmla="*/ 89 h 144"/>
                  <a:gd name="T18" fmla="*/ 209 w 476"/>
                  <a:gd name="T19" fmla="*/ 84 h 144"/>
                  <a:gd name="T20" fmla="*/ 254 w 476"/>
                  <a:gd name="T21" fmla="*/ 61 h 144"/>
                  <a:gd name="T22" fmla="*/ 285 w 476"/>
                  <a:gd name="T23" fmla="*/ 61 h 144"/>
                  <a:gd name="T24" fmla="*/ 307 w 476"/>
                  <a:gd name="T25" fmla="*/ 42 h 144"/>
                  <a:gd name="T26" fmla="*/ 338 w 476"/>
                  <a:gd name="T27" fmla="*/ 42 h 144"/>
                  <a:gd name="T28" fmla="*/ 357 w 476"/>
                  <a:gd name="T29" fmla="*/ 22 h 144"/>
                  <a:gd name="T30" fmla="*/ 421 w 476"/>
                  <a:gd name="T31" fmla="*/ 22 h 144"/>
                  <a:gd name="T32" fmla="*/ 427 w 476"/>
                  <a:gd name="T33" fmla="*/ 5 h 144"/>
                  <a:gd name="T34" fmla="*/ 452 w 476"/>
                  <a:gd name="T35" fmla="*/ 0 h 144"/>
                  <a:gd name="T36" fmla="*/ 461 w 476"/>
                  <a:gd name="T37" fmla="*/ 2 h 144"/>
                  <a:gd name="T38" fmla="*/ 475 w 476"/>
                  <a:gd name="T39" fmla="*/ 0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6"/>
                  <a:gd name="T61" fmla="*/ 0 h 144"/>
                  <a:gd name="T62" fmla="*/ 476 w 476"/>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6" h="144">
                    <a:moveTo>
                      <a:pt x="0" y="143"/>
                    </a:moveTo>
                    <a:lnTo>
                      <a:pt x="36" y="131"/>
                    </a:lnTo>
                    <a:lnTo>
                      <a:pt x="64" y="123"/>
                    </a:lnTo>
                    <a:lnTo>
                      <a:pt x="72" y="123"/>
                    </a:lnTo>
                    <a:lnTo>
                      <a:pt x="95" y="128"/>
                    </a:lnTo>
                    <a:lnTo>
                      <a:pt x="114" y="114"/>
                    </a:lnTo>
                    <a:lnTo>
                      <a:pt x="122" y="112"/>
                    </a:lnTo>
                    <a:lnTo>
                      <a:pt x="164" y="114"/>
                    </a:lnTo>
                    <a:lnTo>
                      <a:pt x="187" y="89"/>
                    </a:lnTo>
                    <a:lnTo>
                      <a:pt x="209" y="84"/>
                    </a:lnTo>
                    <a:lnTo>
                      <a:pt x="254" y="61"/>
                    </a:lnTo>
                    <a:lnTo>
                      <a:pt x="285" y="61"/>
                    </a:lnTo>
                    <a:lnTo>
                      <a:pt x="307" y="42"/>
                    </a:lnTo>
                    <a:lnTo>
                      <a:pt x="338" y="42"/>
                    </a:lnTo>
                    <a:lnTo>
                      <a:pt x="357" y="22"/>
                    </a:lnTo>
                    <a:lnTo>
                      <a:pt x="421" y="22"/>
                    </a:lnTo>
                    <a:lnTo>
                      <a:pt x="427" y="5"/>
                    </a:lnTo>
                    <a:lnTo>
                      <a:pt x="452" y="0"/>
                    </a:lnTo>
                    <a:lnTo>
                      <a:pt x="461" y="2"/>
                    </a:lnTo>
                    <a:lnTo>
                      <a:pt x="475" y="0"/>
                    </a:lnTo>
                  </a:path>
                </a:pathLst>
              </a:custGeom>
              <a:noFill/>
              <a:ln w="12700" cap="rnd">
                <a:solidFill>
                  <a:srgbClr val="CC99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0" name="Content Placeholder 2"/>
            <p:cNvSpPr txBox="1">
              <a:spLocks/>
            </p:cNvSpPr>
            <p:nvPr/>
          </p:nvSpPr>
          <p:spPr bwMode="auto">
            <a:xfrm>
              <a:off x="835370" y="2467429"/>
              <a:ext cx="3287671" cy="719873"/>
            </a:xfrm>
            <a:prstGeom prst="rect">
              <a:avLst/>
            </a:prstGeom>
            <a:noFill/>
            <a:ln w="9525">
              <a:noFill/>
              <a:miter lim="800000"/>
              <a:headEnd/>
              <a:tailEnd/>
            </a:ln>
          </p:spPr>
          <p:txBody>
            <a:bodyPr lIns="92075" tIns="46038" rIns="92075" bIns="46038"/>
            <a:lstStyle/>
            <a:p>
              <a:pPr marL="342900" indent="-342900" eaLnBrk="0" hangingPunct="0">
                <a:lnSpc>
                  <a:spcPct val="120000"/>
                </a:lnSpc>
                <a:spcBef>
                  <a:spcPct val="20000"/>
                </a:spcBef>
                <a:buClr>
                  <a:srgbClr val="0000CC"/>
                </a:buClr>
                <a:buSzPct val="75000"/>
                <a:defRPr/>
              </a:pPr>
              <a:r>
                <a:rPr lang="en-US" sz="2800" kern="0" dirty="0">
                  <a:solidFill>
                    <a:srgbClr val="0033CC"/>
                  </a:solidFill>
                  <a:latin typeface="+mn-lt"/>
                  <a:cs typeface="+mn-cs"/>
                </a:rPr>
                <a:t>In licensed bands</a:t>
              </a:r>
            </a:p>
          </p:txBody>
        </p:sp>
      </p:grpSp>
      <p:sp>
        <p:nvSpPr>
          <p:cNvPr id="85" name="Content Placeholder 2"/>
          <p:cNvSpPr txBox="1">
            <a:spLocks/>
          </p:cNvSpPr>
          <p:nvPr/>
        </p:nvSpPr>
        <p:spPr bwMode="auto">
          <a:xfrm>
            <a:off x="863600" y="5375275"/>
            <a:ext cx="3287713" cy="719138"/>
          </a:xfrm>
          <a:prstGeom prst="rect">
            <a:avLst/>
          </a:prstGeom>
          <a:noFill/>
          <a:ln w="9525">
            <a:noFill/>
            <a:miter lim="800000"/>
            <a:headEnd/>
            <a:tailEnd/>
          </a:ln>
        </p:spPr>
        <p:txBody>
          <a:bodyPr lIns="92075" tIns="46038" rIns="92075" bIns="46038"/>
          <a:lstStyle/>
          <a:p>
            <a:pPr marL="342900" indent="-342900" eaLnBrk="0" hangingPunct="0">
              <a:lnSpc>
                <a:spcPct val="120000"/>
              </a:lnSpc>
              <a:spcBef>
                <a:spcPct val="20000"/>
              </a:spcBef>
              <a:buClr>
                <a:srgbClr val="0000CC"/>
              </a:buClr>
              <a:buSzPct val="75000"/>
              <a:defRPr/>
            </a:pPr>
            <a:r>
              <a:rPr lang="en-US" sz="2800" kern="0" dirty="0">
                <a:solidFill>
                  <a:srgbClr val="0033CC"/>
                </a:solidFill>
                <a:latin typeface="+mn-lt"/>
                <a:cs typeface="+mn-cs"/>
              </a:rPr>
              <a:t>Cellular, </a:t>
            </a:r>
            <a:r>
              <a:rPr lang="en-US" sz="2800" kern="0" dirty="0" err="1">
                <a:solidFill>
                  <a:srgbClr val="0033CC"/>
                </a:solidFill>
                <a:latin typeface="+mn-lt"/>
                <a:cs typeface="+mn-cs"/>
              </a:rPr>
              <a:t>Wimax</a:t>
            </a:r>
            <a:endParaRPr lang="en-US" sz="2800" kern="0" dirty="0">
              <a:solidFill>
                <a:srgbClr val="0033CC"/>
              </a:solidFill>
              <a:latin typeface="+mn-lt"/>
              <a:cs typeface="+mn-cs"/>
            </a:endParaRPr>
          </a:p>
        </p:txBody>
      </p:sp>
      <p:sp>
        <p:nvSpPr>
          <p:cNvPr id="105" name="Content Placeholder 2"/>
          <p:cNvSpPr txBox="1">
            <a:spLocks/>
          </p:cNvSpPr>
          <p:nvPr/>
        </p:nvSpPr>
        <p:spPr bwMode="auto">
          <a:xfrm>
            <a:off x="5702300" y="5303838"/>
            <a:ext cx="3175000" cy="717550"/>
          </a:xfrm>
          <a:prstGeom prst="rect">
            <a:avLst/>
          </a:prstGeom>
          <a:noFill/>
          <a:ln w="9525">
            <a:noFill/>
            <a:miter lim="800000"/>
            <a:headEnd/>
            <a:tailEnd/>
          </a:ln>
        </p:spPr>
        <p:txBody>
          <a:bodyPr lIns="92075" tIns="46038" rIns="92075" bIns="46038"/>
          <a:lstStyle/>
          <a:p>
            <a:pPr marL="342900" indent="-342900" eaLnBrk="0" hangingPunct="0">
              <a:lnSpc>
                <a:spcPct val="120000"/>
              </a:lnSpc>
              <a:spcBef>
                <a:spcPct val="20000"/>
              </a:spcBef>
              <a:buClr>
                <a:srgbClr val="0000CC"/>
              </a:buClr>
              <a:buSzPct val="75000"/>
              <a:defRPr/>
            </a:pPr>
            <a:r>
              <a:rPr lang="en-US" sz="2800" kern="0" dirty="0" err="1">
                <a:solidFill>
                  <a:srgbClr val="0033CC"/>
                </a:solidFill>
                <a:latin typeface="+mn-lt"/>
                <a:cs typeface="+mn-cs"/>
              </a:rPr>
              <a:t>Wifi</a:t>
            </a:r>
            <a:r>
              <a:rPr lang="en-US" sz="2800" kern="0" dirty="0">
                <a:solidFill>
                  <a:srgbClr val="0033CC"/>
                </a:solidFill>
                <a:latin typeface="+mn-lt"/>
                <a:cs typeface="+mn-cs"/>
              </a:rPr>
              <a:t>, BT, UWB,…</a:t>
            </a:r>
          </a:p>
        </p:txBody>
      </p:sp>
      <p:grpSp>
        <p:nvGrpSpPr>
          <p:cNvPr id="5" name="Group 122"/>
          <p:cNvGrpSpPr>
            <a:grpSpLocks/>
          </p:cNvGrpSpPr>
          <p:nvPr/>
        </p:nvGrpSpPr>
        <p:grpSpPr bwMode="auto">
          <a:xfrm>
            <a:off x="4919663" y="2200275"/>
            <a:ext cx="3894137" cy="3133725"/>
            <a:chOff x="4920343" y="2467429"/>
            <a:chExt cx="3991427" cy="3222172"/>
          </a:xfrm>
        </p:grpSpPr>
        <p:sp>
          <p:nvSpPr>
            <p:cNvPr id="86" name="Content Placeholder 2"/>
            <p:cNvSpPr txBox="1">
              <a:spLocks/>
            </p:cNvSpPr>
            <p:nvPr/>
          </p:nvSpPr>
          <p:spPr bwMode="auto">
            <a:xfrm>
              <a:off x="4920343" y="2467429"/>
              <a:ext cx="3991427" cy="719847"/>
            </a:xfrm>
            <a:prstGeom prst="rect">
              <a:avLst/>
            </a:prstGeom>
            <a:noFill/>
            <a:ln w="9525">
              <a:noFill/>
              <a:miter lim="800000"/>
              <a:headEnd/>
              <a:tailEnd/>
            </a:ln>
          </p:spPr>
          <p:txBody>
            <a:bodyPr lIns="92075" tIns="46038" rIns="92075" bIns="46038"/>
            <a:lstStyle/>
            <a:p>
              <a:pPr marL="342900" indent="-342900" eaLnBrk="0" hangingPunct="0">
                <a:lnSpc>
                  <a:spcPct val="120000"/>
                </a:lnSpc>
                <a:spcBef>
                  <a:spcPct val="20000"/>
                </a:spcBef>
                <a:buClr>
                  <a:srgbClr val="0000CC"/>
                </a:buClr>
                <a:buSzPct val="75000"/>
                <a:defRPr/>
              </a:pPr>
              <a:r>
                <a:rPr lang="en-US" sz="2800" kern="0" dirty="0">
                  <a:solidFill>
                    <a:srgbClr val="0033CC"/>
                  </a:solidFill>
                  <a:latin typeface="+mn-lt"/>
                  <a:cs typeface="+mn-cs"/>
                </a:rPr>
                <a:t>and unlicensed bands</a:t>
              </a:r>
            </a:p>
          </p:txBody>
        </p:sp>
        <p:pic>
          <p:nvPicPr>
            <p:cNvPr id="15370" name="Picture 15" descr="NokiaE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1091" y="3663493"/>
              <a:ext cx="803595" cy="534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6" descr="microsoft_zune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521" y="3202099"/>
              <a:ext cx="375358" cy="593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2" name="Picture 17" descr="KodakWiFiCamera"/>
            <p:cNvPicPr>
              <a:picLocks noChangeAspect="1" noChangeArrowheads="1"/>
            </p:cNvPicPr>
            <p:nvPr/>
          </p:nvPicPr>
          <p:blipFill>
            <a:blip r:embed="rId4">
              <a:extLst>
                <a:ext uri="{28A0092B-C50C-407E-A947-70E740481C1C}">
                  <a14:useLocalDpi xmlns:a14="http://schemas.microsoft.com/office/drawing/2010/main" val="0"/>
                </a:ext>
              </a:extLst>
            </a:blip>
            <a:srcRect b="25346"/>
            <a:stretch>
              <a:fillRect/>
            </a:stretch>
          </p:blipFill>
          <p:spPr bwMode="auto">
            <a:xfrm>
              <a:off x="7969945" y="5224947"/>
              <a:ext cx="788858" cy="419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Picture 18" descr="Note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9027" y="4102328"/>
              <a:ext cx="846939" cy="65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9" descr="Sandis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16045" y="4521054"/>
              <a:ext cx="472448" cy="43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0" descr="playstation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09808" y="4916979"/>
              <a:ext cx="777589" cy="772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Freeform 25"/>
            <p:cNvSpPr>
              <a:spLocks/>
            </p:cNvSpPr>
            <p:nvPr/>
          </p:nvSpPr>
          <p:spPr bwMode="auto">
            <a:xfrm>
              <a:off x="6073218" y="4194629"/>
              <a:ext cx="777526" cy="537028"/>
            </a:xfrm>
            <a:custGeom>
              <a:avLst/>
              <a:gdLst>
                <a:gd name="T0" fmla="*/ 0 w 736"/>
                <a:gd name="T1" fmla="*/ 0 h 488"/>
                <a:gd name="T2" fmla="*/ 2147483647 w 736"/>
                <a:gd name="T3" fmla="*/ 2147483647 h 488"/>
                <a:gd name="T4" fmla="*/ 2147483647 w 736"/>
                <a:gd name="T5" fmla="*/ 2147483647 h 488"/>
                <a:gd name="T6" fmla="*/ 2147483647 w 736"/>
                <a:gd name="T7" fmla="*/ 2147483647 h 488"/>
                <a:gd name="T8" fmla="*/ 0 60000 65536"/>
                <a:gd name="T9" fmla="*/ 0 60000 65536"/>
                <a:gd name="T10" fmla="*/ 0 60000 65536"/>
                <a:gd name="T11" fmla="*/ 0 60000 65536"/>
                <a:gd name="T12" fmla="*/ 0 w 736"/>
                <a:gd name="T13" fmla="*/ 0 h 488"/>
                <a:gd name="T14" fmla="*/ 736 w 736"/>
                <a:gd name="T15" fmla="*/ 488 h 488"/>
              </a:gdLst>
              <a:ahLst/>
              <a:cxnLst>
                <a:cxn ang="T8">
                  <a:pos x="T0" y="T1"/>
                </a:cxn>
                <a:cxn ang="T9">
                  <a:pos x="T2" y="T3"/>
                </a:cxn>
                <a:cxn ang="T10">
                  <a:pos x="T4" y="T5"/>
                </a:cxn>
                <a:cxn ang="T11">
                  <a:pos x="T6" y="T7"/>
                </a:cxn>
              </a:cxnLst>
              <a:rect l="T12" t="T13" r="T14" b="T15"/>
              <a:pathLst>
                <a:path w="736" h="488">
                  <a:moveTo>
                    <a:pt x="0" y="0"/>
                  </a:moveTo>
                  <a:cubicBezTo>
                    <a:pt x="212" y="75"/>
                    <a:pt x="424" y="151"/>
                    <a:pt x="464" y="200"/>
                  </a:cubicBezTo>
                  <a:cubicBezTo>
                    <a:pt x="504" y="249"/>
                    <a:pt x="195" y="248"/>
                    <a:pt x="240" y="296"/>
                  </a:cubicBezTo>
                  <a:cubicBezTo>
                    <a:pt x="285" y="344"/>
                    <a:pt x="647" y="453"/>
                    <a:pt x="736" y="488"/>
                  </a:cubicBezTo>
                </a:path>
              </a:pathLst>
            </a:custGeom>
            <a:noFill/>
            <a:ln w="38100">
              <a:solidFill>
                <a:srgbClr val="00CC66"/>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7" name="Freeform 27"/>
            <p:cNvSpPr>
              <a:spLocks/>
            </p:cNvSpPr>
            <p:nvPr/>
          </p:nvSpPr>
          <p:spPr bwMode="auto">
            <a:xfrm rot="2891745" flipH="1">
              <a:off x="7312834" y="3325454"/>
              <a:ext cx="720504" cy="381535"/>
            </a:xfrm>
            <a:custGeom>
              <a:avLst/>
              <a:gdLst>
                <a:gd name="T0" fmla="*/ 0 w 736"/>
                <a:gd name="T1" fmla="*/ 0 h 488"/>
                <a:gd name="T2" fmla="*/ 2147483647 w 736"/>
                <a:gd name="T3" fmla="*/ 2147483647 h 488"/>
                <a:gd name="T4" fmla="*/ 2147483647 w 736"/>
                <a:gd name="T5" fmla="*/ 2147483647 h 488"/>
                <a:gd name="T6" fmla="*/ 2147483647 w 736"/>
                <a:gd name="T7" fmla="*/ 2147483647 h 488"/>
                <a:gd name="T8" fmla="*/ 0 60000 65536"/>
                <a:gd name="T9" fmla="*/ 0 60000 65536"/>
                <a:gd name="T10" fmla="*/ 0 60000 65536"/>
                <a:gd name="T11" fmla="*/ 0 60000 65536"/>
                <a:gd name="T12" fmla="*/ 0 w 736"/>
                <a:gd name="T13" fmla="*/ 0 h 488"/>
                <a:gd name="T14" fmla="*/ 736 w 736"/>
                <a:gd name="T15" fmla="*/ 488 h 488"/>
              </a:gdLst>
              <a:ahLst/>
              <a:cxnLst>
                <a:cxn ang="T8">
                  <a:pos x="T0" y="T1"/>
                </a:cxn>
                <a:cxn ang="T9">
                  <a:pos x="T2" y="T3"/>
                </a:cxn>
                <a:cxn ang="T10">
                  <a:pos x="T4" y="T5"/>
                </a:cxn>
                <a:cxn ang="T11">
                  <a:pos x="T6" y="T7"/>
                </a:cxn>
              </a:cxnLst>
              <a:rect l="T12" t="T13" r="T14" b="T15"/>
              <a:pathLst>
                <a:path w="736" h="488">
                  <a:moveTo>
                    <a:pt x="0" y="0"/>
                  </a:moveTo>
                  <a:cubicBezTo>
                    <a:pt x="212" y="75"/>
                    <a:pt x="424" y="151"/>
                    <a:pt x="464" y="200"/>
                  </a:cubicBezTo>
                  <a:cubicBezTo>
                    <a:pt x="504" y="249"/>
                    <a:pt x="195" y="248"/>
                    <a:pt x="240" y="296"/>
                  </a:cubicBezTo>
                  <a:cubicBezTo>
                    <a:pt x="285" y="344"/>
                    <a:pt x="647" y="453"/>
                    <a:pt x="736" y="488"/>
                  </a:cubicBezTo>
                </a:path>
              </a:pathLst>
            </a:custGeom>
            <a:noFill/>
            <a:ln w="38100">
              <a:solidFill>
                <a:srgbClr val="0066CC"/>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8" name="Freeform 28"/>
            <p:cNvSpPr>
              <a:spLocks/>
            </p:cNvSpPr>
            <p:nvPr/>
          </p:nvSpPr>
          <p:spPr bwMode="auto">
            <a:xfrm rot="12789923" flipH="1">
              <a:off x="6213626" y="3151272"/>
              <a:ext cx="698504" cy="374031"/>
            </a:xfrm>
            <a:custGeom>
              <a:avLst/>
              <a:gdLst>
                <a:gd name="T0" fmla="*/ 0 w 736"/>
                <a:gd name="T1" fmla="*/ 0 h 488"/>
                <a:gd name="T2" fmla="*/ 2147483647 w 736"/>
                <a:gd name="T3" fmla="*/ 2147483647 h 488"/>
                <a:gd name="T4" fmla="*/ 2147483647 w 736"/>
                <a:gd name="T5" fmla="*/ 2147483647 h 488"/>
                <a:gd name="T6" fmla="*/ 2147483647 w 736"/>
                <a:gd name="T7" fmla="*/ 2147483647 h 488"/>
                <a:gd name="T8" fmla="*/ 0 60000 65536"/>
                <a:gd name="T9" fmla="*/ 0 60000 65536"/>
                <a:gd name="T10" fmla="*/ 0 60000 65536"/>
                <a:gd name="T11" fmla="*/ 0 60000 65536"/>
                <a:gd name="T12" fmla="*/ 0 w 736"/>
                <a:gd name="T13" fmla="*/ 0 h 488"/>
                <a:gd name="T14" fmla="*/ 736 w 736"/>
                <a:gd name="T15" fmla="*/ 488 h 488"/>
              </a:gdLst>
              <a:ahLst/>
              <a:cxnLst>
                <a:cxn ang="T8">
                  <a:pos x="T0" y="T1"/>
                </a:cxn>
                <a:cxn ang="T9">
                  <a:pos x="T2" y="T3"/>
                </a:cxn>
                <a:cxn ang="T10">
                  <a:pos x="T4" y="T5"/>
                </a:cxn>
                <a:cxn ang="T11">
                  <a:pos x="T6" y="T7"/>
                </a:cxn>
              </a:cxnLst>
              <a:rect l="T12" t="T13" r="T14" b="T15"/>
              <a:pathLst>
                <a:path w="736" h="488">
                  <a:moveTo>
                    <a:pt x="0" y="0"/>
                  </a:moveTo>
                  <a:cubicBezTo>
                    <a:pt x="212" y="75"/>
                    <a:pt x="424" y="151"/>
                    <a:pt x="464" y="200"/>
                  </a:cubicBezTo>
                  <a:cubicBezTo>
                    <a:pt x="504" y="249"/>
                    <a:pt x="195" y="248"/>
                    <a:pt x="240" y="296"/>
                  </a:cubicBezTo>
                  <a:cubicBezTo>
                    <a:pt x="285" y="344"/>
                    <a:pt x="647" y="453"/>
                    <a:pt x="736" y="488"/>
                  </a:cubicBezTo>
                </a:path>
              </a:pathLst>
            </a:custGeom>
            <a:noFill/>
            <a:ln w="38100">
              <a:solidFill>
                <a:srgbClr val="0066CC"/>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9" name="Line 29"/>
            <p:cNvSpPr>
              <a:spLocks noChangeShapeType="1"/>
            </p:cNvSpPr>
            <p:nvPr/>
          </p:nvSpPr>
          <p:spPr bwMode="auto">
            <a:xfrm flipH="1">
              <a:off x="7286171" y="4513943"/>
              <a:ext cx="682172" cy="232228"/>
            </a:xfrm>
            <a:prstGeom prst="line">
              <a:avLst/>
            </a:prstGeom>
            <a:noFill/>
            <a:ln w="38100">
              <a:solidFill>
                <a:srgbClr val="00CC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0" name="Freeform 30"/>
            <p:cNvSpPr>
              <a:spLocks/>
            </p:cNvSpPr>
            <p:nvPr/>
          </p:nvSpPr>
          <p:spPr bwMode="auto">
            <a:xfrm rot="2637298">
              <a:off x="6062418" y="4718079"/>
              <a:ext cx="582541" cy="543383"/>
            </a:xfrm>
            <a:custGeom>
              <a:avLst/>
              <a:gdLst>
                <a:gd name="T0" fmla="*/ 0 w 672"/>
                <a:gd name="T1" fmla="*/ 2147483647 h 704"/>
                <a:gd name="T2" fmla="*/ 2147483647 w 672"/>
                <a:gd name="T3" fmla="*/ 2147483647 h 704"/>
                <a:gd name="T4" fmla="*/ 2147483647 w 672"/>
                <a:gd name="T5" fmla="*/ 2147483647 h 704"/>
                <a:gd name="T6" fmla="*/ 2147483647 w 672"/>
                <a:gd name="T7" fmla="*/ 0 h 704"/>
                <a:gd name="T8" fmla="*/ 0 60000 65536"/>
                <a:gd name="T9" fmla="*/ 0 60000 65536"/>
                <a:gd name="T10" fmla="*/ 0 60000 65536"/>
                <a:gd name="T11" fmla="*/ 0 60000 65536"/>
                <a:gd name="T12" fmla="*/ 0 w 672"/>
                <a:gd name="T13" fmla="*/ 0 h 704"/>
                <a:gd name="T14" fmla="*/ 672 w 672"/>
                <a:gd name="T15" fmla="*/ 704 h 704"/>
              </a:gdLst>
              <a:ahLst/>
              <a:cxnLst>
                <a:cxn ang="T8">
                  <a:pos x="T0" y="T1"/>
                </a:cxn>
                <a:cxn ang="T9">
                  <a:pos x="T2" y="T3"/>
                </a:cxn>
                <a:cxn ang="T10">
                  <a:pos x="T4" y="T5"/>
                </a:cxn>
                <a:cxn ang="T11">
                  <a:pos x="T6" y="T7"/>
                </a:cxn>
              </a:cxnLst>
              <a:rect l="T12" t="T13" r="T14" b="T15"/>
              <a:pathLst>
                <a:path w="672" h="704">
                  <a:moveTo>
                    <a:pt x="0" y="704"/>
                  </a:moveTo>
                  <a:cubicBezTo>
                    <a:pt x="175" y="626"/>
                    <a:pt x="351" y="549"/>
                    <a:pt x="392" y="488"/>
                  </a:cubicBezTo>
                  <a:cubicBezTo>
                    <a:pt x="433" y="427"/>
                    <a:pt x="201" y="417"/>
                    <a:pt x="248" y="336"/>
                  </a:cubicBezTo>
                  <a:cubicBezTo>
                    <a:pt x="295" y="255"/>
                    <a:pt x="483" y="127"/>
                    <a:pt x="672" y="0"/>
                  </a:cubicBezTo>
                </a:path>
              </a:pathLst>
            </a:custGeom>
            <a:noFill/>
            <a:ln w="38100">
              <a:solidFill>
                <a:srgbClr val="00CC66"/>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81" name="Line 31"/>
            <p:cNvSpPr>
              <a:spLocks noChangeShapeType="1"/>
            </p:cNvSpPr>
            <p:nvPr/>
          </p:nvSpPr>
          <p:spPr bwMode="auto">
            <a:xfrm flipH="1" flipV="1">
              <a:off x="7228113" y="4833257"/>
              <a:ext cx="729003" cy="407764"/>
            </a:xfrm>
            <a:prstGeom prst="line">
              <a:avLst/>
            </a:prstGeom>
            <a:noFill/>
            <a:ln w="38100">
              <a:solidFill>
                <a:srgbClr val="00CC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382" name="Group 117"/>
            <p:cNvGrpSpPr>
              <a:grpSpLocks/>
            </p:cNvGrpSpPr>
            <p:nvPr/>
          </p:nvGrpSpPr>
          <p:grpSpPr bwMode="auto">
            <a:xfrm>
              <a:off x="6836714" y="4817819"/>
              <a:ext cx="360621" cy="736412"/>
              <a:chOff x="6865743" y="4571077"/>
              <a:chExt cx="360621" cy="736412"/>
            </a:xfrm>
          </p:grpSpPr>
          <p:sp>
            <p:nvSpPr>
              <p:cNvPr id="15387" name="Rectangle 22"/>
              <p:cNvSpPr>
                <a:spLocks/>
              </p:cNvSpPr>
              <p:nvPr/>
            </p:nvSpPr>
            <p:spPr bwMode="auto">
              <a:xfrm>
                <a:off x="6865743" y="4961700"/>
                <a:ext cx="360621" cy="345789"/>
              </a:xfrm>
              <a:prstGeom prst="rect">
                <a:avLst/>
              </a:prstGeom>
              <a:solidFill>
                <a:srgbClr val="292327"/>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88" name="AutoShape 24"/>
              <p:cNvSpPr>
                <a:spLocks/>
              </p:cNvSpPr>
              <p:nvPr/>
            </p:nvSpPr>
            <p:spPr bwMode="auto">
              <a:xfrm flipV="1">
                <a:off x="6879726" y="4571077"/>
                <a:ext cx="291271" cy="314915"/>
              </a:xfrm>
              <a:prstGeom prst="triangle">
                <a:avLst>
                  <a:gd name="adj" fmla="val 50000"/>
                </a:avLst>
              </a:prstGeom>
              <a:solidFill>
                <a:srgbClr val="292327"/>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cxnSp>
            <p:nvCxnSpPr>
              <p:cNvPr id="15389" name="Straight Connector 106"/>
              <p:cNvCxnSpPr>
                <a:cxnSpLocks noChangeShapeType="1"/>
              </p:cNvCxnSpPr>
              <p:nvPr/>
            </p:nvCxnSpPr>
            <p:spPr bwMode="auto">
              <a:xfrm rot="16200000" flipV="1">
                <a:off x="6920026" y="4936286"/>
                <a:ext cx="222824" cy="880"/>
              </a:xfrm>
              <a:prstGeom prst="line">
                <a:avLst/>
              </a:prstGeom>
              <a:noFill/>
              <a:ln w="76200" algn="ctr">
                <a:solidFill>
                  <a:srgbClr val="000000"/>
                </a:solidFill>
                <a:round/>
                <a:headEnd type="none" w="sm" len="sm"/>
                <a:tailEnd type="none" w="sm" len="sm"/>
              </a:ln>
              <a:extLst>
                <a:ext uri="{909E8E84-426E-40DD-AFC4-6F175D3DCCD1}">
                  <a14:hiddenFill xmlns:a14="http://schemas.microsoft.com/office/drawing/2010/main">
                    <a:noFill/>
                  </a14:hiddenFill>
                </a:ext>
              </a:extLst>
            </p:spPr>
          </p:cxnSp>
        </p:grpSp>
        <p:grpSp>
          <p:nvGrpSpPr>
            <p:cNvPr id="15383" name="Group 118"/>
            <p:cNvGrpSpPr>
              <a:grpSpLocks/>
            </p:cNvGrpSpPr>
            <p:nvPr/>
          </p:nvGrpSpPr>
          <p:grpSpPr bwMode="auto">
            <a:xfrm>
              <a:off x="6960086" y="3286562"/>
              <a:ext cx="360621" cy="736412"/>
              <a:chOff x="6865743" y="4571077"/>
              <a:chExt cx="360621" cy="736412"/>
            </a:xfrm>
          </p:grpSpPr>
          <p:sp>
            <p:nvSpPr>
              <p:cNvPr id="15384" name="Rectangle 22"/>
              <p:cNvSpPr>
                <a:spLocks/>
              </p:cNvSpPr>
              <p:nvPr/>
            </p:nvSpPr>
            <p:spPr bwMode="auto">
              <a:xfrm>
                <a:off x="6865743" y="4961700"/>
                <a:ext cx="360621" cy="345789"/>
              </a:xfrm>
              <a:prstGeom prst="rect">
                <a:avLst/>
              </a:prstGeom>
              <a:solidFill>
                <a:srgbClr val="292327"/>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sp>
            <p:nvSpPr>
              <p:cNvPr id="15385" name="AutoShape 24"/>
              <p:cNvSpPr>
                <a:spLocks/>
              </p:cNvSpPr>
              <p:nvPr/>
            </p:nvSpPr>
            <p:spPr bwMode="auto">
              <a:xfrm flipV="1">
                <a:off x="6879726" y="4571077"/>
                <a:ext cx="291271" cy="314915"/>
              </a:xfrm>
              <a:prstGeom prst="triangle">
                <a:avLst>
                  <a:gd name="adj" fmla="val 50000"/>
                </a:avLst>
              </a:prstGeom>
              <a:solidFill>
                <a:srgbClr val="292327"/>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2800"/>
              </a:p>
            </p:txBody>
          </p:sp>
          <p:cxnSp>
            <p:nvCxnSpPr>
              <p:cNvPr id="15386" name="Straight Connector 121"/>
              <p:cNvCxnSpPr>
                <a:cxnSpLocks noChangeShapeType="1"/>
              </p:cNvCxnSpPr>
              <p:nvPr/>
            </p:nvCxnSpPr>
            <p:spPr bwMode="auto">
              <a:xfrm rot="16200000" flipV="1">
                <a:off x="6920026" y="4936286"/>
                <a:ext cx="222824" cy="880"/>
              </a:xfrm>
              <a:prstGeom prst="line">
                <a:avLst/>
              </a:prstGeom>
              <a:noFill/>
              <a:ln w="76200" algn="ctr">
                <a:solidFill>
                  <a:srgbClr val="000000"/>
                </a:solidFill>
                <a:round/>
                <a:headEnd type="none" w="sm" len="sm"/>
                <a:tailEnd type="none" w="sm" len="sm"/>
              </a:ln>
              <a:extLst>
                <a:ext uri="{909E8E84-426E-40DD-AFC4-6F175D3DCCD1}">
                  <a14:hiddenFill xmlns:a14="http://schemas.microsoft.com/office/drawing/2010/main">
                    <a:noFill/>
                  </a14:hiddenFill>
                </a:ext>
              </a:extLst>
            </p:spPr>
          </p:cxnSp>
        </p:grpSp>
      </p:grpSp>
      <p:sp>
        <p:nvSpPr>
          <p:cNvPr id="75" name="Content Placeholder 2"/>
          <p:cNvSpPr txBox="1">
            <a:spLocks/>
          </p:cNvSpPr>
          <p:nvPr/>
        </p:nvSpPr>
        <p:spPr bwMode="auto">
          <a:xfrm>
            <a:off x="1719263" y="5949950"/>
            <a:ext cx="5443537" cy="717550"/>
          </a:xfrm>
          <a:prstGeom prst="rect">
            <a:avLst/>
          </a:prstGeom>
          <a:noFill/>
          <a:ln w="28575">
            <a:solidFill>
              <a:srgbClr val="FF0000"/>
            </a:solidFill>
            <a:miter lim="800000"/>
            <a:headEnd/>
            <a:tailEnd/>
          </a:ln>
        </p:spPr>
        <p:txBody>
          <a:bodyPr lIns="92075" tIns="46038" rIns="92075" bIns="46038"/>
          <a:lstStyle/>
          <a:p>
            <a:pPr marL="342900" indent="-342900" eaLnBrk="0" hangingPunct="0">
              <a:lnSpc>
                <a:spcPct val="120000"/>
              </a:lnSpc>
              <a:spcBef>
                <a:spcPct val="20000"/>
              </a:spcBef>
              <a:buClr>
                <a:srgbClr val="0000CC"/>
              </a:buClr>
              <a:buSzPct val="75000"/>
              <a:defRPr/>
            </a:pPr>
            <a:r>
              <a:rPr lang="en-US" sz="3600" kern="0" dirty="0">
                <a:solidFill>
                  <a:srgbClr val="FF0000"/>
                </a:solidFill>
                <a:latin typeface="+mj-lt"/>
                <a:cs typeface="+mn-cs"/>
              </a:rPr>
              <a:t>Reuse introduces interference</a:t>
            </a:r>
            <a:endParaRPr lang="en-US" sz="3600" b="1" kern="0" dirty="0">
              <a:solidFill>
                <a:srgbClr val="FF0000"/>
              </a:solidFill>
              <a:latin typeface="+mj-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dissolve">
                                      <p:cBhvr>
                                        <p:cTn id="2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105" grpId="0"/>
      <p:bldP spid="7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352425"/>
            <a:ext cx="8229600" cy="1143000"/>
          </a:xfrm>
        </p:spPr>
        <p:txBody>
          <a:bodyPr/>
          <a:lstStyle/>
          <a:p>
            <a:pPr>
              <a:lnSpc>
                <a:spcPct val="80000"/>
              </a:lnSpc>
            </a:pPr>
            <a:r>
              <a:rPr lang="en-US" altLang="en-US" smtClean="0"/>
              <a:t>Interference: </a:t>
            </a:r>
            <a:r>
              <a:rPr lang="en-US" altLang="en-US" i="1" smtClean="0"/>
              <a:t>Friend or Foe?</a:t>
            </a:r>
          </a:p>
        </p:txBody>
      </p:sp>
      <p:sp>
        <p:nvSpPr>
          <p:cNvPr id="16387" name="Content Placeholder 2"/>
          <p:cNvSpPr>
            <a:spLocks noGrp="1"/>
          </p:cNvSpPr>
          <p:nvPr>
            <p:ph idx="1"/>
          </p:nvPr>
        </p:nvSpPr>
        <p:spPr>
          <a:xfrm>
            <a:off x="449263" y="1735138"/>
            <a:ext cx="8389937" cy="4114800"/>
          </a:xfrm>
        </p:spPr>
        <p:txBody>
          <a:bodyPr/>
          <a:lstStyle/>
          <a:p>
            <a:pPr>
              <a:lnSpc>
                <a:spcPct val="80000"/>
              </a:lnSpc>
            </a:pPr>
            <a:r>
              <a:rPr lang="en-US" altLang="en-US" smtClean="0"/>
              <a:t>If treated as noise: </a:t>
            </a:r>
            <a:r>
              <a:rPr lang="en-US" altLang="en-US" smtClean="0">
                <a:solidFill>
                  <a:srgbClr val="FF0000"/>
                </a:solidFill>
              </a:rPr>
              <a:t>Foe</a:t>
            </a:r>
          </a:p>
          <a:p>
            <a:pPr lvl="3"/>
            <a:endParaRPr lang="en-US" altLang="en-US" sz="1600" smtClean="0"/>
          </a:p>
          <a:p>
            <a:pPr lvl="1"/>
            <a:endParaRPr lang="en-US" altLang="en-US" sz="2400" smtClean="0"/>
          </a:p>
          <a:p>
            <a:pPr lvl="1">
              <a:buFont typeface="Wingdings" pitchFamily="2" charset="2"/>
              <a:buNone/>
            </a:pPr>
            <a:r>
              <a:rPr lang="en-US" altLang="en-US" sz="2400" smtClean="0"/>
              <a:t>		</a:t>
            </a:r>
          </a:p>
          <a:p>
            <a:pPr lvl="4">
              <a:buFont typeface="Wingdings" pitchFamily="2" charset="2"/>
              <a:buNone/>
            </a:pPr>
            <a:endParaRPr lang="en-US" altLang="en-US" sz="1600" smtClean="0">
              <a:latin typeface="Arial" pitchFamily="34" charset="0"/>
            </a:endParaRPr>
          </a:p>
          <a:p>
            <a:pPr lvl="4">
              <a:buFont typeface="Wingdings" pitchFamily="2" charset="2"/>
              <a:buNone/>
            </a:pPr>
            <a:endParaRPr lang="en-US" altLang="en-US" sz="1600" smtClean="0">
              <a:latin typeface="Arial" pitchFamily="34" charset="0"/>
            </a:endParaRPr>
          </a:p>
          <a:p>
            <a:r>
              <a:rPr lang="en-US" altLang="en-US" smtClean="0"/>
              <a:t>If decodable (MUD): </a:t>
            </a:r>
            <a:r>
              <a:rPr lang="en-US" altLang="en-US" smtClean="0">
                <a:solidFill>
                  <a:srgbClr val="FF0000"/>
                </a:solidFill>
              </a:rPr>
              <a:t>Neither friend nor foe</a:t>
            </a:r>
          </a:p>
          <a:p>
            <a:pPr lvl="3"/>
            <a:endParaRPr lang="en-US" altLang="en-US" smtClean="0">
              <a:solidFill>
                <a:srgbClr val="FF0000"/>
              </a:solidFill>
            </a:endParaRPr>
          </a:p>
          <a:p>
            <a:r>
              <a:rPr lang="en-US" altLang="en-US" smtClean="0"/>
              <a:t>If exploited via cooperation and cognition: </a:t>
            </a:r>
            <a:r>
              <a:rPr lang="en-US" altLang="en-US" smtClean="0">
                <a:solidFill>
                  <a:srgbClr val="FF0000"/>
                </a:solidFill>
              </a:rPr>
              <a:t>Friend (especially in a network setting)</a:t>
            </a:r>
          </a:p>
          <a:p>
            <a:pPr lvl="1">
              <a:lnSpc>
                <a:spcPct val="60000"/>
              </a:lnSpc>
            </a:pPr>
            <a:endParaRPr lang="en-US" altLang="en-US" sz="1200" smtClean="0"/>
          </a:p>
          <a:p>
            <a:pPr>
              <a:lnSpc>
                <a:spcPct val="80000"/>
              </a:lnSpc>
            </a:pPr>
            <a:endParaRPr lang="en-US" altLang="en-US" sz="2800" smtClean="0"/>
          </a:p>
        </p:txBody>
      </p:sp>
      <p:graphicFrame>
        <p:nvGraphicFramePr>
          <p:cNvPr id="16388" name="Object 2"/>
          <p:cNvGraphicFramePr>
            <a:graphicFrameLocks noChangeAspect="1"/>
          </p:cNvGraphicFramePr>
          <p:nvPr/>
        </p:nvGraphicFramePr>
        <p:xfrm>
          <a:off x="2411413" y="2462213"/>
          <a:ext cx="2287587" cy="1073150"/>
        </p:xfrm>
        <a:graphic>
          <a:graphicData uri="http://schemas.openxmlformats.org/presentationml/2006/ole">
            <mc:AlternateContent xmlns:mc="http://schemas.openxmlformats.org/markup-compatibility/2006">
              <mc:Choice xmlns:v="urn:schemas-microsoft-com:vml" Requires="v">
                <p:oleObj spid="_x0000_s16397" name="Equation" r:id="rId3" imgW="837836" imgH="393529" progId="Equation.3">
                  <p:embed/>
                </p:oleObj>
              </mc:Choice>
              <mc:Fallback>
                <p:oleObj name="Equation" r:id="rId3" imgW="837836" imgH="393529"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2462213"/>
                        <a:ext cx="2287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TextBox 47"/>
          <p:cNvSpPr txBox="1"/>
          <p:nvPr/>
        </p:nvSpPr>
        <p:spPr>
          <a:xfrm>
            <a:off x="5529263" y="2511425"/>
            <a:ext cx="2411412" cy="1077913"/>
          </a:xfrm>
          <a:prstGeom prst="rect">
            <a:avLst/>
          </a:prstGeom>
          <a:noFill/>
        </p:spPr>
        <p:txBody>
          <a:bodyPr wrap="none">
            <a:spAutoFit/>
          </a:bodyPr>
          <a:lstStyle/>
          <a:p>
            <a:pPr eaLnBrk="0" hangingPunct="0">
              <a:defRPr/>
            </a:pPr>
            <a:r>
              <a:rPr lang="en-US" sz="3200" i="1" dirty="0">
                <a:solidFill>
                  <a:srgbClr val="33CC33"/>
                </a:solidFill>
                <a:latin typeface="+mn-lt"/>
                <a:cs typeface="+mn-cs"/>
              </a:rPr>
              <a:t>Increases BER</a:t>
            </a:r>
          </a:p>
          <a:p>
            <a:pPr eaLnBrk="0" hangingPunct="0">
              <a:defRPr/>
            </a:pPr>
            <a:r>
              <a:rPr lang="en-US" sz="3200" i="1" dirty="0">
                <a:solidFill>
                  <a:srgbClr val="33CC33"/>
                </a:solidFill>
                <a:latin typeface="+mn-lt"/>
                <a:cs typeface="+mn-cs"/>
              </a:rPr>
              <a:t>Reduces capacity</a:t>
            </a:r>
          </a:p>
        </p:txBody>
      </p:sp>
      <p:sp>
        <p:nvSpPr>
          <p:cNvPr id="162" name="Oval 161"/>
          <p:cNvSpPr>
            <a:spLocks noChangeArrowheads="1"/>
          </p:cNvSpPr>
          <p:nvPr/>
        </p:nvSpPr>
        <p:spPr bwMode="auto">
          <a:xfrm>
            <a:off x="4318000" y="3022600"/>
            <a:ext cx="406400" cy="584200"/>
          </a:xfrm>
          <a:prstGeom prst="ellipse">
            <a:avLst/>
          </a:prstGeom>
          <a:noFill/>
          <a:ln w="19050" algn="ctr">
            <a:solidFill>
              <a:srgbClr val="33CC33"/>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1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Line 59"/>
          <p:cNvSpPr>
            <a:spLocks noChangeShapeType="1"/>
          </p:cNvSpPr>
          <p:nvPr/>
        </p:nvSpPr>
        <p:spPr bwMode="auto">
          <a:xfrm flipH="1">
            <a:off x="5943600" y="5073650"/>
            <a:ext cx="928688" cy="8080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7411" name="Rectangle 2"/>
          <p:cNvSpPr>
            <a:spLocks noGrp="1" noChangeArrowheads="1"/>
          </p:cNvSpPr>
          <p:nvPr>
            <p:ph type="title"/>
          </p:nvPr>
        </p:nvSpPr>
        <p:spPr>
          <a:xfrm>
            <a:off x="295275" y="285750"/>
            <a:ext cx="8520113" cy="1143000"/>
          </a:xfrm>
        </p:spPr>
        <p:txBody>
          <a:bodyPr/>
          <a:lstStyle/>
          <a:p>
            <a:pPr>
              <a:lnSpc>
                <a:spcPct val="90000"/>
              </a:lnSpc>
            </a:pPr>
            <a:r>
              <a:rPr lang="en-US" altLang="en-US" sz="4400" u="sng" smtClean="0"/>
              <a:t>Cellular Systems </a:t>
            </a:r>
            <a:r>
              <a:rPr lang="en-US" altLang="en-US" sz="4400" smtClean="0"/>
              <a:t/>
            </a:r>
            <a:br>
              <a:rPr lang="en-US" altLang="en-US" sz="4400" smtClean="0"/>
            </a:br>
            <a:r>
              <a:rPr lang="en-US" altLang="en-US" sz="4000" smtClean="0"/>
              <a:t>Reuse channels to maximize capacity</a:t>
            </a:r>
          </a:p>
        </p:txBody>
      </p:sp>
      <p:sp>
        <p:nvSpPr>
          <p:cNvPr id="17412" name="Rectangle 3"/>
          <p:cNvSpPr>
            <a:spLocks noGrp="1" noChangeArrowheads="1"/>
          </p:cNvSpPr>
          <p:nvPr>
            <p:ph type="body" idx="1"/>
          </p:nvPr>
        </p:nvSpPr>
        <p:spPr>
          <a:xfrm>
            <a:off x="342900" y="1562100"/>
            <a:ext cx="8458200" cy="898525"/>
          </a:xfrm>
        </p:spPr>
        <p:txBody>
          <a:bodyPr/>
          <a:lstStyle/>
          <a:p>
            <a:pPr>
              <a:lnSpc>
                <a:spcPct val="110000"/>
              </a:lnSpc>
            </a:pPr>
            <a:r>
              <a:rPr lang="en-US" altLang="en-US" sz="2000" smtClean="0"/>
              <a:t>1G: Analog systems, large frequency reuse, large cells, uniform standard</a:t>
            </a:r>
          </a:p>
          <a:p>
            <a:pPr>
              <a:lnSpc>
                <a:spcPct val="110000"/>
              </a:lnSpc>
            </a:pPr>
            <a:r>
              <a:rPr lang="en-US" altLang="en-US" sz="2000" smtClean="0"/>
              <a:t>2G: Digital systems, less reuse (1 for CDMA), smaller cells, multiple standards, evolved to support voice and data (IS-54, IS-95, GSM)</a:t>
            </a:r>
          </a:p>
          <a:p>
            <a:pPr>
              <a:lnSpc>
                <a:spcPct val="110000"/>
              </a:lnSpc>
            </a:pPr>
            <a:r>
              <a:rPr lang="en-US" altLang="en-US" sz="2000" smtClean="0"/>
              <a:t>3G: Digital systems, WCDMA competing with GSM evolution.</a:t>
            </a:r>
          </a:p>
          <a:p>
            <a:pPr>
              <a:lnSpc>
                <a:spcPct val="110000"/>
              </a:lnSpc>
            </a:pPr>
            <a:r>
              <a:rPr lang="en-US" altLang="en-US" sz="2000" smtClean="0"/>
              <a:t>4G: OFDM/MIMO</a:t>
            </a:r>
          </a:p>
        </p:txBody>
      </p:sp>
      <p:sp>
        <p:nvSpPr>
          <p:cNvPr id="17413" name="Line 4"/>
          <p:cNvSpPr>
            <a:spLocks noChangeShapeType="1"/>
          </p:cNvSpPr>
          <p:nvPr/>
        </p:nvSpPr>
        <p:spPr bwMode="auto">
          <a:xfrm>
            <a:off x="3868738" y="4953000"/>
            <a:ext cx="0" cy="1143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7414" name="Line 5"/>
          <p:cNvSpPr>
            <a:spLocks noChangeShapeType="1"/>
          </p:cNvSpPr>
          <p:nvPr/>
        </p:nvSpPr>
        <p:spPr bwMode="auto">
          <a:xfrm>
            <a:off x="5341938" y="4926013"/>
            <a:ext cx="0" cy="11430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17415" name="Group 6"/>
          <p:cNvGrpSpPr>
            <a:grpSpLocks/>
          </p:cNvGrpSpPr>
          <p:nvPr/>
        </p:nvGrpSpPr>
        <p:grpSpPr bwMode="auto">
          <a:xfrm>
            <a:off x="1228725" y="3543300"/>
            <a:ext cx="5008563" cy="3194050"/>
            <a:chOff x="412" y="1834"/>
            <a:chExt cx="3305" cy="2081"/>
          </a:xfrm>
        </p:grpSpPr>
        <p:grpSp>
          <p:nvGrpSpPr>
            <p:cNvPr id="17420" name="Group 7"/>
            <p:cNvGrpSpPr>
              <a:grpSpLocks/>
            </p:cNvGrpSpPr>
            <p:nvPr/>
          </p:nvGrpSpPr>
          <p:grpSpPr bwMode="auto">
            <a:xfrm>
              <a:off x="412" y="1834"/>
              <a:ext cx="3305" cy="2081"/>
              <a:chOff x="412" y="1834"/>
              <a:chExt cx="3305" cy="2081"/>
            </a:xfrm>
          </p:grpSpPr>
          <p:sp>
            <p:nvSpPr>
              <p:cNvPr id="17422" name="AutoShape 8"/>
              <p:cNvSpPr>
                <a:spLocks noChangeArrowheads="1"/>
              </p:cNvSpPr>
              <p:nvPr/>
            </p:nvSpPr>
            <p:spPr bwMode="auto">
              <a:xfrm>
                <a:off x="2289" y="3394"/>
                <a:ext cx="816" cy="514"/>
              </a:xfrm>
              <a:prstGeom prst="hexagon">
                <a:avLst>
                  <a:gd name="adj" fmla="val 39681"/>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3" name="AutoShape 9"/>
              <p:cNvSpPr>
                <a:spLocks noChangeArrowheads="1"/>
              </p:cNvSpPr>
              <p:nvPr/>
            </p:nvSpPr>
            <p:spPr bwMode="auto">
              <a:xfrm>
                <a:off x="2291" y="2874"/>
                <a:ext cx="815" cy="515"/>
              </a:xfrm>
              <a:prstGeom prst="hexagon">
                <a:avLst>
                  <a:gd name="adj" fmla="val 39556"/>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4" name="AutoShape 10"/>
              <p:cNvSpPr>
                <a:spLocks noChangeArrowheads="1"/>
              </p:cNvSpPr>
              <p:nvPr/>
            </p:nvSpPr>
            <p:spPr bwMode="auto">
              <a:xfrm>
                <a:off x="1065" y="2352"/>
                <a:ext cx="815" cy="515"/>
              </a:xfrm>
              <a:prstGeom prst="hexagon">
                <a:avLst>
                  <a:gd name="adj" fmla="val 39556"/>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5" name="AutoShape 11"/>
              <p:cNvSpPr>
                <a:spLocks noChangeArrowheads="1"/>
              </p:cNvSpPr>
              <p:nvPr/>
            </p:nvSpPr>
            <p:spPr bwMode="auto">
              <a:xfrm>
                <a:off x="459" y="3139"/>
                <a:ext cx="814" cy="514"/>
              </a:xfrm>
              <a:prstGeom prst="hexagon">
                <a:avLst>
                  <a:gd name="adj" fmla="val 39584"/>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6" name="AutoShape 12"/>
              <p:cNvSpPr>
                <a:spLocks noChangeArrowheads="1"/>
              </p:cNvSpPr>
              <p:nvPr/>
            </p:nvSpPr>
            <p:spPr bwMode="auto">
              <a:xfrm>
                <a:off x="460" y="2613"/>
                <a:ext cx="814" cy="514"/>
              </a:xfrm>
              <a:prstGeom prst="hexagon">
                <a:avLst>
                  <a:gd name="adj" fmla="val 39584"/>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7" name="AutoShape 13"/>
              <p:cNvSpPr>
                <a:spLocks noChangeArrowheads="1"/>
              </p:cNvSpPr>
              <p:nvPr/>
            </p:nvSpPr>
            <p:spPr bwMode="auto">
              <a:xfrm>
                <a:off x="458" y="2095"/>
                <a:ext cx="814" cy="513"/>
              </a:xfrm>
              <a:prstGeom prst="hexagon">
                <a:avLst>
                  <a:gd name="adj" fmla="val 39661"/>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8" name="Oval 14"/>
              <p:cNvSpPr>
                <a:spLocks noChangeArrowheads="1"/>
              </p:cNvSpPr>
              <p:nvPr/>
            </p:nvSpPr>
            <p:spPr bwMode="auto">
              <a:xfrm>
                <a:off x="850" y="2334"/>
                <a:ext cx="29"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29" name="Oval 15"/>
              <p:cNvSpPr>
                <a:spLocks noChangeArrowheads="1"/>
              </p:cNvSpPr>
              <p:nvPr/>
            </p:nvSpPr>
            <p:spPr bwMode="auto">
              <a:xfrm>
                <a:off x="853" y="2853"/>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0" name="Oval 16"/>
              <p:cNvSpPr>
                <a:spLocks noChangeArrowheads="1"/>
              </p:cNvSpPr>
              <p:nvPr/>
            </p:nvSpPr>
            <p:spPr bwMode="auto">
              <a:xfrm>
                <a:off x="851" y="3378"/>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1" name="Oval 17"/>
              <p:cNvSpPr>
                <a:spLocks noChangeArrowheads="1"/>
              </p:cNvSpPr>
              <p:nvPr/>
            </p:nvSpPr>
            <p:spPr bwMode="auto">
              <a:xfrm>
                <a:off x="1459" y="2592"/>
                <a:ext cx="29"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2" name="AutoShape 18"/>
              <p:cNvSpPr>
                <a:spLocks noChangeArrowheads="1"/>
              </p:cNvSpPr>
              <p:nvPr/>
            </p:nvSpPr>
            <p:spPr bwMode="auto">
              <a:xfrm>
                <a:off x="1071" y="1834"/>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3" name="AutoShape 19"/>
              <p:cNvSpPr>
                <a:spLocks noChangeArrowheads="1"/>
              </p:cNvSpPr>
              <p:nvPr/>
            </p:nvSpPr>
            <p:spPr bwMode="auto">
              <a:xfrm>
                <a:off x="1683" y="2097"/>
                <a:ext cx="815" cy="514"/>
              </a:xfrm>
              <a:prstGeom prst="hexagon">
                <a:avLst>
                  <a:gd name="adj" fmla="val 3963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4" name="AutoShape 20"/>
              <p:cNvSpPr>
                <a:spLocks noChangeArrowheads="1"/>
              </p:cNvSpPr>
              <p:nvPr/>
            </p:nvSpPr>
            <p:spPr bwMode="auto">
              <a:xfrm>
                <a:off x="2292" y="1834"/>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5" name="Oval 21"/>
              <p:cNvSpPr>
                <a:spLocks noChangeArrowheads="1"/>
              </p:cNvSpPr>
              <p:nvPr/>
            </p:nvSpPr>
            <p:spPr bwMode="auto">
              <a:xfrm>
                <a:off x="2685" y="2074"/>
                <a:ext cx="27"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6" name="Oval 22"/>
              <p:cNvSpPr>
                <a:spLocks noChangeArrowheads="1"/>
              </p:cNvSpPr>
              <p:nvPr/>
            </p:nvSpPr>
            <p:spPr bwMode="auto">
              <a:xfrm>
                <a:off x="1464" y="2074"/>
                <a:ext cx="28"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7" name="Oval 23"/>
              <p:cNvSpPr>
                <a:spLocks noChangeArrowheads="1"/>
              </p:cNvSpPr>
              <p:nvPr/>
            </p:nvSpPr>
            <p:spPr bwMode="auto">
              <a:xfrm>
                <a:off x="2077" y="2337"/>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8" name="AutoShape 24"/>
              <p:cNvSpPr>
                <a:spLocks noChangeArrowheads="1"/>
              </p:cNvSpPr>
              <p:nvPr/>
            </p:nvSpPr>
            <p:spPr bwMode="auto">
              <a:xfrm>
                <a:off x="1069" y="2881"/>
                <a:ext cx="815" cy="513"/>
              </a:xfrm>
              <a:prstGeom prst="hexagon">
                <a:avLst>
                  <a:gd name="adj" fmla="val 39710"/>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39" name="AutoShape 25"/>
              <p:cNvSpPr>
                <a:spLocks noChangeArrowheads="1"/>
              </p:cNvSpPr>
              <p:nvPr/>
            </p:nvSpPr>
            <p:spPr bwMode="auto">
              <a:xfrm>
                <a:off x="1683" y="3136"/>
                <a:ext cx="815" cy="515"/>
              </a:xfrm>
              <a:prstGeom prst="hexagon">
                <a:avLst>
                  <a:gd name="adj" fmla="val 39556"/>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0" name="Oval 26"/>
              <p:cNvSpPr>
                <a:spLocks noChangeArrowheads="1"/>
              </p:cNvSpPr>
              <p:nvPr/>
            </p:nvSpPr>
            <p:spPr bwMode="auto">
              <a:xfrm>
                <a:off x="1462" y="3120"/>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1" name="Oval 27"/>
              <p:cNvSpPr>
                <a:spLocks noChangeArrowheads="1"/>
              </p:cNvSpPr>
              <p:nvPr/>
            </p:nvSpPr>
            <p:spPr bwMode="auto">
              <a:xfrm>
                <a:off x="2684" y="311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2" name="AutoShape 28"/>
              <p:cNvSpPr>
                <a:spLocks noChangeArrowheads="1"/>
              </p:cNvSpPr>
              <p:nvPr/>
            </p:nvSpPr>
            <p:spPr bwMode="auto">
              <a:xfrm>
                <a:off x="1069" y="3399"/>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3" name="Oval 29"/>
              <p:cNvSpPr>
                <a:spLocks noChangeArrowheads="1"/>
              </p:cNvSpPr>
              <p:nvPr/>
            </p:nvSpPr>
            <p:spPr bwMode="auto">
              <a:xfrm>
                <a:off x="1462" y="3641"/>
                <a:ext cx="28"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4" name="Oval 30"/>
              <p:cNvSpPr>
                <a:spLocks noChangeArrowheads="1"/>
              </p:cNvSpPr>
              <p:nvPr/>
            </p:nvSpPr>
            <p:spPr bwMode="auto">
              <a:xfrm>
                <a:off x="2077" y="3376"/>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5" name="Oval 31"/>
              <p:cNvSpPr>
                <a:spLocks noChangeArrowheads="1"/>
              </p:cNvSpPr>
              <p:nvPr/>
            </p:nvSpPr>
            <p:spPr bwMode="auto">
              <a:xfrm>
                <a:off x="2682" y="363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6" name="AutoShape 32"/>
              <p:cNvSpPr>
                <a:spLocks noChangeArrowheads="1"/>
              </p:cNvSpPr>
              <p:nvPr/>
            </p:nvSpPr>
            <p:spPr bwMode="auto">
              <a:xfrm>
                <a:off x="1680" y="2613"/>
                <a:ext cx="814" cy="515"/>
              </a:xfrm>
              <a:prstGeom prst="hexagon">
                <a:avLst>
                  <a:gd name="adj" fmla="val 39507"/>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7" name="AutoShape 33"/>
              <p:cNvSpPr>
                <a:spLocks noChangeArrowheads="1"/>
              </p:cNvSpPr>
              <p:nvPr/>
            </p:nvSpPr>
            <p:spPr bwMode="auto">
              <a:xfrm>
                <a:off x="2292" y="2353"/>
                <a:ext cx="815" cy="514"/>
              </a:xfrm>
              <a:prstGeom prst="hexagon">
                <a:avLst>
                  <a:gd name="adj" fmla="val 3963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8" name="Oval 34"/>
              <p:cNvSpPr>
                <a:spLocks noChangeArrowheads="1"/>
              </p:cNvSpPr>
              <p:nvPr/>
            </p:nvSpPr>
            <p:spPr bwMode="auto">
              <a:xfrm>
                <a:off x="2073" y="285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49" name="Oval 35"/>
              <p:cNvSpPr>
                <a:spLocks noChangeArrowheads="1"/>
              </p:cNvSpPr>
              <p:nvPr/>
            </p:nvSpPr>
            <p:spPr bwMode="auto">
              <a:xfrm>
                <a:off x="2685" y="2593"/>
                <a:ext cx="27"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0" name="AutoShape 36"/>
              <p:cNvSpPr>
                <a:spLocks noChangeArrowheads="1"/>
              </p:cNvSpPr>
              <p:nvPr/>
            </p:nvSpPr>
            <p:spPr bwMode="auto">
              <a:xfrm>
                <a:off x="2902" y="3137"/>
                <a:ext cx="815" cy="514"/>
              </a:xfrm>
              <a:prstGeom prst="hexagon">
                <a:avLst>
                  <a:gd name="adj" fmla="val 3963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1" name="AutoShape 37"/>
              <p:cNvSpPr>
                <a:spLocks noChangeArrowheads="1"/>
              </p:cNvSpPr>
              <p:nvPr/>
            </p:nvSpPr>
            <p:spPr bwMode="auto">
              <a:xfrm>
                <a:off x="2899" y="2618"/>
                <a:ext cx="815" cy="515"/>
              </a:xfrm>
              <a:prstGeom prst="hexagon">
                <a:avLst>
                  <a:gd name="adj" fmla="val 39556"/>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2" name="AutoShape 38"/>
              <p:cNvSpPr>
                <a:spLocks noChangeArrowheads="1"/>
              </p:cNvSpPr>
              <p:nvPr/>
            </p:nvSpPr>
            <p:spPr bwMode="auto">
              <a:xfrm>
                <a:off x="2900" y="2097"/>
                <a:ext cx="815" cy="514"/>
              </a:xfrm>
              <a:prstGeom prst="hexagon">
                <a:avLst>
                  <a:gd name="adj" fmla="val 3963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3" name="Oval 39"/>
              <p:cNvSpPr>
                <a:spLocks noChangeArrowheads="1"/>
              </p:cNvSpPr>
              <p:nvPr/>
            </p:nvSpPr>
            <p:spPr bwMode="auto">
              <a:xfrm>
                <a:off x="3293" y="2858"/>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4" name="Oval 40"/>
              <p:cNvSpPr>
                <a:spLocks noChangeArrowheads="1"/>
              </p:cNvSpPr>
              <p:nvPr/>
            </p:nvSpPr>
            <p:spPr bwMode="auto">
              <a:xfrm>
                <a:off x="3294" y="2337"/>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5" name="Oval 41"/>
              <p:cNvSpPr>
                <a:spLocks noChangeArrowheads="1"/>
              </p:cNvSpPr>
              <p:nvPr/>
            </p:nvSpPr>
            <p:spPr bwMode="auto">
              <a:xfrm>
                <a:off x="3295" y="3377"/>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56" name="Rectangle 42"/>
              <p:cNvSpPr>
                <a:spLocks noChangeArrowheads="1"/>
              </p:cNvSpPr>
              <p:nvPr/>
            </p:nvSpPr>
            <p:spPr bwMode="auto">
              <a:xfrm>
                <a:off x="1182" y="2370"/>
                <a:ext cx="5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latin typeface="Arial Black" pitchFamily="34" charset="0"/>
                  </a:rPr>
                  <a:t>BASE</a:t>
                </a:r>
              </a:p>
              <a:p>
                <a:pPr algn="ctr"/>
                <a:r>
                  <a:rPr lang="en-US" altLang="en-US" sz="1200">
                    <a:latin typeface="Arial Black" pitchFamily="34" charset="0"/>
                  </a:rPr>
                  <a:t>STATION</a:t>
                </a:r>
              </a:p>
            </p:txBody>
          </p:sp>
          <p:sp>
            <p:nvSpPr>
              <p:cNvPr id="17457" name="Line 43"/>
              <p:cNvSpPr>
                <a:spLocks noChangeShapeType="1"/>
              </p:cNvSpPr>
              <p:nvPr/>
            </p:nvSpPr>
            <p:spPr bwMode="auto">
              <a:xfrm>
                <a:off x="1603" y="2728"/>
                <a:ext cx="0" cy="72"/>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7458" name="Line 44"/>
              <p:cNvSpPr>
                <a:spLocks noChangeShapeType="1"/>
              </p:cNvSpPr>
              <p:nvPr/>
            </p:nvSpPr>
            <p:spPr bwMode="auto">
              <a:xfrm>
                <a:off x="2248" y="2642"/>
                <a:ext cx="0" cy="71"/>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7459" name="Line 45"/>
              <p:cNvSpPr>
                <a:spLocks noChangeShapeType="1"/>
              </p:cNvSpPr>
              <p:nvPr/>
            </p:nvSpPr>
            <p:spPr bwMode="auto">
              <a:xfrm>
                <a:off x="412" y="3043"/>
                <a:ext cx="73" cy="9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7460" name="Freeform 46"/>
              <p:cNvSpPr>
                <a:spLocks/>
              </p:cNvSpPr>
              <p:nvPr/>
            </p:nvSpPr>
            <p:spPr bwMode="auto">
              <a:xfrm>
                <a:off x="1467" y="2646"/>
                <a:ext cx="132" cy="64"/>
              </a:xfrm>
              <a:custGeom>
                <a:avLst/>
                <a:gdLst>
                  <a:gd name="T0" fmla="*/ 0 w 132"/>
                  <a:gd name="T1" fmla="*/ 0 h 64"/>
                  <a:gd name="T2" fmla="*/ 6 w 132"/>
                  <a:gd name="T3" fmla="*/ 0 h 64"/>
                  <a:gd name="T4" fmla="*/ 12 w 132"/>
                  <a:gd name="T5" fmla="*/ 2 h 64"/>
                  <a:gd name="T6" fmla="*/ 17 w 132"/>
                  <a:gd name="T7" fmla="*/ 2 h 64"/>
                  <a:gd name="T8" fmla="*/ 17 w 132"/>
                  <a:gd name="T9" fmla="*/ 10 h 64"/>
                  <a:gd name="T10" fmla="*/ 22 w 132"/>
                  <a:gd name="T11" fmla="*/ 7 h 64"/>
                  <a:gd name="T12" fmla="*/ 27 w 132"/>
                  <a:gd name="T13" fmla="*/ 5 h 64"/>
                  <a:gd name="T14" fmla="*/ 31 w 132"/>
                  <a:gd name="T15" fmla="*/ 13 h 64"/>
                  <a:gd name="T16" fmla="*/ 33 w 132"/>
                  <a:gd name="T17" fmla="*/ 21 h 64"/>
                  <a:gd name="T18" fmla="*/ 38 w 132"/>
                  <a:gd name="T19" fmla="*/ 23 h 64"/>
                  <a:gd name="T20" fmla="*/ 43 w 132"/>
                  <a:gd name="T21" fmla="*/ 21 h 64"/>
                  <a:gd name="T22" fmla="*/ 45 w 132"/>
                  <a:gd name="T23" fmla="*/ 28 h 64"/>
                  <a:gd name="T24" fmla="*/ 50 w 132"/>
                  <a:gd name="T25" fmla="*/ 26 h 64"/>
                  <a:gd name="T26" fmla="*/ 61 w 132"/>
                  <a:gd name="T27" fmla="*/ 21 h 64"/>
                  <a:gd name="T28" fmla="*/ 64 w 132"/>
                  <a:gd name="T29" fmla="*/ 28 h 64"/>
                  <a:gd name="T30" fmla="*/ 66 w 132"/>
                  <a:gd name="T31" fmla="*/ 36 h 64"/>
                  <a:gd name="T32" fmla="*/ 73 w 132"/>
                  <a:gd name="T33" fmla="*/ 34 h 64"/>
                  <a:gd name="T34" fmla="*/ 78 w 132"/>
                  <a:gd name="T35" fmla="*/ 31 h 64"/>
                  <a:gd name="T36" fmla="*/ 82 w 132"/>
                  <a:gd name="T37" fmla="*/ 39 h 64"/>
                  <a:gd name="T38" fmla="*/ 89 w 132"/>
                  <a:gd name="T39" fmla="*/ 44 h 64"/>
                  <a:gd name="T40" fmla="*/ 99 w 132"/>
                  <a:gd name="T41" fmla="*/ 42 h 64"/>
                  <a:gd name="T42" fmla="*/ 103 w 132"/>
                  <a:gd name="T43" fmla="*/ 49 h 64"/>
                  <a:gd name="T44" fmla="*/ 110 w 132"/>
                  <a:gd name="T45" fmla="*/ 55 h 64"/>
                  <a:gd name="T46" fmla="*/ 117 w 132"/>
                  <a:gd name="T47" fmla="*/ 55 h 64"/>
                  <a:gd name="T48" fmla="*/ 131 w 132"/>
                  <a:gd name="T49" fmla="*/ 63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2"/>
                  <a:gd name="T76" fmla="*/ 0 h 64"/>
                  <a:gd name="T77" fmla="*/ 132 w 13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2" h="64">
                    <a:moveTo>
                      <a:pt x="0" y="0"/>
                    </a:moveTo>
                    <a:lnTo>
                      <a:pt x="6" y="0"/>
                    </a:lnTo>
                    <a:lnTo>
                      <a:pt x="12" y="2"/>
                    </a:lnTo>
                    <a:lnTo>
                      <a:pt x="17" y="2"/>
                    </a:lnTo>
                    <a:lnTo>
                      <a:pt x="17" y="10"/>
                    </a:lnTo>
                    <a:lnTo>
                      <a:pt x="22" y="7"/>
                    </a:lnTo>
                    <a:lnTo>
                      <a:pt x="27" y="5"/>
                    </a:lnTo>
                    <a:lnTo>
                      <a:pt x="31" y="13"/>
                    </a:lnTo>
                    <a:lnTo>
                      <a:pt x="33" y="21"/>
                    </a:lnTo>
                    <a:lnTo>
                      <a:pt x="38" y="23"/>
                    </a:lnTo>
                    <a:lnTo>
                      <a:pt x="43" y="21"/>
                    </a:lnTo>
                    <a:lnTo>
                      <a:pt x="45" y="28"/>
                    </a:lnTo>
                    <a:lnTo>
                      <a:pt x="50" y="26"/>
                    </a:lnTo>
                    <a:lnTo>
                      <a:pt x="61" y="21"/>
                    </a:lnTo>
                    <a:lnTo>
                      <a:pt x="64" y="28"/>
                    </a:lnTo>
                    <a:lnTo>
                      <a:pt x="66" y="36"/>
                    </a:lnTo>
                    <a:lnTo>
                      <a:pt x="73" y="34"/>
                    </a:lnTo>
                    <a:lnTo>
                      <a:pt x="78" y="31"/>
                    </a:lnTo>
                    <a:lnTo>
                      <a:pt x="82" y="39"/>
                    </a:lnTo>
                    <a:lnTo>
                      <a:pt x="89" y="44"/>
                    </a:lnTo>
                    <a:lnTo>
                      <a:pt x="99" y="42"/>
                    </a:lnTo>
                    <a:lnTo>
                      <a:pt x="103" y="49"/>
                    </a:lnTo>
                    <a:lnTo>
                      <a:pt x="110" y="55"/>
                    </a:lnTo>
                    <a:lnTo>
                      <a:pt x="117" y="55"/>
                    </a:lnTo>
                    <a:lnTo>
                      <a:pt x="131" y="63"/>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61" name="Freeform 47"/>
              <p:cNvSpPr>
                <a:spLocks/>
              </p:cNvSpPr>
              <p:nvPr/>
            </p:nvSpPr>
            <p:spPr bwMode="auto">
              <a:xfrm>
                <a:off x="2103" y="2896"/>
                <a:ext cx="160" cy="82"/>
              </a:xfrm>
              <a:custGeom>
                <a:avLst/>
                <a:gdLst>
                  <a:gd name="T0" fmla="*/ 0 w 160"/>
                  <a:gd name="T1" fmla="*/ 0 h 82"/>
                  <a:gd name="T2" fmla="*/ 8 w 160"/>
                  <a:gd name="T3" fmla="*/ 1 h 82"/>
                  <a:gd name="T4" fmla="*/ 15 w 160"/>
                  <a:gd name="T5" fmla="*/ 4 h 82"/>
                  <a:gd name="T6" fmla="*/ 22 w 160"/>
                  <a:gd name="T7" fmla="*/ 5 h 82"/>
                  <a:gd name="T8" fmla="*/ 21 w 160"/>
                  <a:gd name="T9" fmla="*/ 12 h 82"/>
                  <a:gd name="T10" fmla="*/ 28 w 160"/>
                  <a:gd name="T11" fmla="*/ 11 h 82"/>
                  <a:gd name="T12" fmla="*/ 35 w 160"/>
                  <a:gd name="T13" fmla="*/ 9 h 82"/>
                  <a:gd name="T14" fmla="*/ 38 w 160"/>
                  <a:gd name="T15" fmla="*/ 17 h 82"/>
                  <a:gd name="T16" fmla="*/ 39 w 160"/>
                  <a:gd name="T17" fmla="*/ 25 h 82"/>
                  <a:gd name="T18" fmla="*/ 46 w 160"/>
                  <a:gd name="T19" fmla="*/ 28 h 82"/>
                  <a:gd name="T20" fmla="*/ 52 w 160"/>
                  <a:gd name="T21" fmla="*/ 27 h 82"/>
                  <a:gd name="T22" fmla="*/ 54 w 160"/>
                  <a:gd name="T23" fmla="*/ 34 h 82"/>
                  <a:gd name="T24" fmla="*/ 61 w 160"/>
                  <a:gd name="T25" fmla="*/ 33 h 82"/>
                  <a:gd name="T26" fmla="*/ 75 w 160"/>
                  <a:gd name="T27" fmla="*/ 30 h 82"/>
                  <a:gd name="T28" fmla="*/ 78 w 160"/>
                  <a:gd name="T29" fmla="*/ 38 h 82"/>
                  <a:gd name="T30" fmla="*/ 79 w 160"/>
                  <a:gd name="T31" fmla="*/ 45 h 82"/>
                  <a:gd name="T32" fmla="*/ 89 w 160"/>
                  <a:gd name="T33" fmla="*/ 44 h 82"/>
                  <a:gd name="T34" fmla="*/ 96 w 160"/>
                  <a:gd name="T35" fmla="*/ 42 h 82"/>
                  <a:gd name="T36" fmla="*/ 99 w 160"/>
                  <a:gd name="T37" fmla="*/ 50 h 82"/>
                  <a:gd name="T38" fmla="*/ 107 w 160"/>
                  <a:gd name="T39" fmla="*/ 56 h 82"/>
                  <a:gd name="T40" fmla="*/ 121 w 160"/>
                  <a:gd name="T41" fmla="*/ 55 h 82"/>
                  <a:gd name="T42" fmla="*/ 124 w 160"/>
                  <a:gd name="T43" fmla="*/ 64 h 82"/>
                  <a:gd name="T44" fmla="*/ 133 w 160"/>
                  <a:gd name="T45" fmla="*/ 69 h 82"/>
                  <a:gd name="T46" fmla="*/ 141 w 160"/>
                  <a:gd name="T47" fmla="*/ 71 h 82"/>
                  <a:gd name="T48" fmla="*/ 159 w 160"/>
                  <a:gd name="T49" fmla="*/ 81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0"/>
                  <a:gd name="T76" fmla="*/ 0 h 82"/>
                  <a:gd name="T77" fmla="*/ 160 w 160"/>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0" h="82">
                    <a:moveTo>
                      <a:pt x="0" y="0"/>
                    </a:moveTo>
                    <a:lnTo>
                      <a:pt x="8" y="1"/>
                    </a:lnTo>
                    <a:lnTo>
                      <a:pt x="15" y="4"/>
                    </a:lnTo>
                    <a:lnTo>
                      <a:pt x="22" y="5"/>
                    </a:lnTo>
                    <a:lnTo>
                      <a:pt x="21" y="12"/>
                    </a:lnTo>
                    <a:lnTo>
                      <a:pt x="28" y="11"/>
                    </a:lnTo>
                    <a:lnTo>
                      <a:pt x="35" y="9"/>
                    </a:lnTo>
                    <a:lnTo>
                      <a:pt x="38" y="17"/>
                    </a:lnTo>
                    <a:lnTo>
                      <a:pt x="39" y="25"/>
                    </a:lnTo>
                    <a:lnTo>
                      <a:pt x="46" y="28"/>
                    </a:lnTo>
                    <a:lnTo>
                      <a:pt x="52" y="27"/>
                    </a:lnTo>
                    <a:lnTo>
                      <a:pt x="54" y="34"/>
                    </a:lnTo>
                    <a:lnTo>
                      <a:pt x="61" y="33"/>
                    </a:lnTo>
                    <a:lnTo>
                      <a:pt x="75" y="30"/>
                    </a:lnTo>
                    <a:lnTo>
                      <a:pt x="78" y="38"/>
                    </a:lnTo>
                    <a:lnTo>
                      <a:pt x="79" y="45"/>
                    </a:lnTo>
                    <a:lnTo>
                      <a:pt x="89" y="44"/>
                    </a:lnTo>
                    <a:lnTo>
                      <a:pt x="96" y="42"/>
                    </a:lnTo>
                    <a:lnTo>
                      <a:pt x="99" y="50"/>
                    </a:lnTo>
                    <a:lnTo>
                      <a:pt x="107" y="56"/>
                    </a:lnTo>
                    <a:lnTo>
                      <a:pt x="121" y="55"/>
                    </a:lnTo>
                    <a:lnTo>
                      <a:pt x="124" y="64"/>
                    </a:lnTo>
                    <a:lnTo>
                      <a:pt x="133" y="69"/>
                    </a:lnTo>
                    <a:lnTo>
                      <a:pt x="141" y="71"/>
                    </a:lnTo>
                    <a:lnTo>
                      <a:pt x="159" y="81"/>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62" name="Freeform 48"/>
              <p:cNvSpPr>
                <a:spLocks/>
              </p:cNvSpPr>
              <p:nvPr/>
            </p:nvSpPr>
            <p:spPr bwMode="auto">
              <a:xfrm>
                <a:off x="2111" y="2659"/>
                <a:ext cx="142" cy="191"/>
              </a:xfrm>
              <a:custGeom>
                <a:avLst/>
                <a:gdLst>
                  <a:gd name="T0" fmla="*/ 136 w 142"/>
                  <a:gd name="T1" fmla="*/ 0 h 191"/>
                  <a:gd name="T2" fmla="*/ 141 w 142"/>
                  <a:gd name="T3" fmla="*/ 18 h 191"/>
                  <a:gd name="T4" fmla="*/ 136 w 142"/>
                  <a:gd name="T5" fmla="*/ 31 h 191"/>
                  <a:gd name="T6" fmla="*/ 116 w 142"/>
                  <a:gd name="T7" fmla="*/ 31 h 191"/>
                  <a:gd name="T8" fmla="*/ 102 w 142"/>
                  <a:gd name="T9" fmla="*/ 31 h 191"/>
                  <a:gd name="T10" fmla="*/ 102 w 142"/>
                  <a:gd name="T11" fmla="*/ 45 h 191"/>
                  <a:gd name="T12" fmla="*/ 106 w 142"/>
                  <a:gd name="T13" fmla="*/ 58 h 191"/>
                  <a:gd name="T14" fmla="*/ 92 w 142"/>
                  <a:gd name="T15" fmla="*/ 63 h 191"/>
                  <a:gd name="T16" fmla="*/ 92 w 142"/>
                  <a:gd name="T17" fmla="*/ 76 h 191"/>
                  <a:gd name="T18" fmla="*/ 82 w 142"/>
                  <a:gd name="T19" fmla="*/ 113 h 191"/>
                  <a:gd name="T20" fmla="*/ 68 w 142"/>
                  <a:gd name="T21" fmla="*/ 117 h 191"/>
                  <a:gd name="T22" fmla="*/ 63 w 142"/>
                  <a:gd name="T23" fmla="*/ 131 h 191"/>
                  <a:gd name="T24" fmla="*/ 48 w 142"/>
                  <a:gd name="T25" fmla="*/ 135 h 191"/>
                  <a:gd name="T26" fmla="*/ 48 w 142"/>
                  <a:gd name="T27" fmla="*/ 149 h 191"/>
                  <a:gd name="T28" fmla="*/ 34 w 142"/>
                  <a:gd name="T29" fmla="*/ 149 h 191"/>
                  <a:gd name="T30" fmla="*/ 29 w 142"/>
                  <a:gd name="T31" fmla="*/ 162 h 191"/>
                  <a:gd name="T32" fmla="*/ 19 w 142"/>
                  <a:gd name="T33" fmla="*/ 180 h 191"/>
                  <a:gd name="T34" fmla="*/ 4 w 142"/>
                  <a:gd name="T35" fmla="*/ 185 h 191"/>
                  <a:gd name="T36" fmla="*/ 0 w 142"/>
                  <a:gd name="T37" fmla="*/ 190 h 1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191"/>
                  <a:gd name="T59" fmla="*/ 142 w 142"/>
                  <a:gd name="T60" fmla="*/ 191 h 1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191">
                    <a:moveTo>
                      <a:pt x="136" y="0"/>
                    </a:moveTo>
                    <a:lnTo>
                      <a:pt x="141" y="18"/>
                    </a:lnTo>
                    <a:lnTo>
                      <a:pt x="136" y="31"/>
                    </a:lnTo>
                    <a:lnTo>
                      <a:pt x="116" y="31"/>
                    </a:lnTo>
                    <a:lnTo>
                      <a:pt x="102" y="31"/>
                    </a:lnTo>
                    <a:lnTo>
                      <a:pt x="102" y="45"/>
                    </a:lnTo>
                    <a:lnTo>
                      <a:pt x="106" y="58"/>
                    </a:lnTo>
                    <a:lnTo>
                      <a:pt x="92" y="63"/>
                    </a:lnTo>
                    <a:lnTo>
                      <a:pt x="92" y="76"/>
                    </a:lnTo>
                    <a:lnTo>
                      <a:pt x="82" y="113"/>
                    </a:lnTo>
                    <a:lnTo>
                      <a:pt x="68" y="117"/>
                    </a:lnTo>
                    <a:lnTo>
                      <a:pt x="63" y="131"/>
                    </a:lnTo>
                    <a:lnTo>
                      <a:pt x="48" y="135"/>
                    </a:lnTo>
                    <a:lnTo>
                      <a:pt x="48" y="149"/>
                    </a:lnTo>
                    <a:lnTo>
                      <a:pt x="34" y="149"/>
                    </a:lnTo>
                    <a:lnTo>
                      <a:pt x="29" y="162"/>
                    </a:lnTo>
                    <a:lnTo>
                      <a:pt x="19" y="180"/>
                    </a:lnTo>
                    <a:lnTo>
                      <a:pt x="4" y="185"/>
                    </a:lnTo>
                    <a:lnTo>
                      <a:pt x="0" y="190"/>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63" name="Freeform 49"/>
              <p:cNvSpPr>
                <a:spLocks/>
              </p:cNvSpPr>
              <p:nvPr/>
            </p:nvSpPr>
            <p:spPr bwMode="auto">
              <a:xfrm>
                <a:off x="3220" y="2899"/>
                <a:ext cx="59" cy="63"/>
              </a:xfrm>
              <a:custGeom>
                <a:avLst/>
                <a:gdLst>
                  <a:gd name="T0" fmla="*/ 58 w 59"/>
                  <a:gd name="T1" fmla="*/ 0 h 63"/>
                  <a:gd name="T2" fmla="*/ 58 w 59"/>
                  <a:gd name="T3" fmla="*/ 17 h 63"/>
                  <a:gd name="T4" fmla="*/ 58 w 59"/>
                  <a:gd name="T5" fmla="*/ 0 h 63"/>
                  <a:gd name="T6" fmla="*/ 38 w 59"/>
                  <a:gd name="T7" fmla="*/ 13 h 63"/>
                  <a:gd name="T8" fmla="*/ 38 w 59"/>
                  <a:gd name="T9" fmla="*/ 26 h 63"/>
                  <a:gd name="T10" fmla="*/ 29 w 59"/>
                  <a:gd name="T11" fmla="*/ 39 h 63"/>
                  <a:gd name="T12" fmla="*/ 29 w 59"/>
                  <a:gd name="T13" fmla="*/ 53 h 63"/>
                  <a:gd name="T14" fmla="*/ 14 w 59"/>
                  <a:gd name="T15" fmla="*/ 44 h 63"/>
                  <a:gd name="T16" fmla="*/ 9 w 59"/>
                  <a:gd name="T17" fmla="*/ 57 h 63"/>
                  <a:gd name="T18" fmla="*/ 0 w 59"/>
                  <a:gd name="T19" fmla="*/ 62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63"/>
                  <a:gd name="T32" fmla="*/ 59 w 59"/>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63">
                    <a:moveTo>
                      <a:pt x="58" y="0"/>
                    </a:moveTo>
                    <a:lnTo>
                      <a:pt x="58" y="17"/>
                    </a:lnTo>
                    <a:lnTo>
                      <a:pt x="58" y="0"/>
                    </a:lnTo>
                    <a:lnTo>
                      <a:pt x="38" y="13"/>
                    </a:lnTo>
                    <a:lnTo>
                      <a:pt x="38" y="26"/>
                    </a:lnTo>
                    <a:lnTo>
                      <a:pt x="29" y="39"/>
                    </a:lnTo>
                    <a:lnTo>
                      <a:pt x="29" y="53"/>
                    </a:lnTo>
                    <a:lnTo>
                      <a:pt x="14" y="44"/>
                    </a:lnTo>
                    <a:lnTo>
                      <a:pt x="9" y="57"/>
                    </a:lnTo>
                    <a:lnTo>
                      <a:pt x="0" y="62"/>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421" name="Freeform 50"/>
            <p:cNvSpPr>
              <a:spLocks/>
            </p:cNvSpPr>
            <p:nvPr/>
          </p:nvSpPr>
          <p:spPr bwMode="auto">
            <a:xfrm>
              <a:off x="2724" y="2978"/>
              <a:ext cx="476" cy="144"/>
            </a:xfrm>
            <a:custGeom>
              <a:avLst/>
              <a:gdLst>
                <a:gd name="T0" fmla="*/ 0 w 476"/>
                <a:gd name="T1" fmla="*/ 143 h 144"/>
                <a:gd name="T2" fmla="*/ 36 w 476"/>
                <a:gd name="T3" fmla="*/ 131 h 144"/>
                <a:gd name="T4" fmla="*/ 64 w 476"/>
                <a:gd name="T5" fmla="*/ 123 h 144"/>
                <a:gd name="T6" fmla="*/ 72 w 476"/>
                <a:gd name="T7" fmla="*/ 123 h 144"/>
                <a:gd name="T8" fmla="*/ 95 w 476"/>
                <a:gd name="T9" fmla="*/ 128 h 144"/>
                <a:gd name="T10" fmla="*/ 114 w 476"/>
                <a:gd name="T11" fmla="*/ 114 h 144"/>
                <a:gd name="T12" fmla="*/ 122 w 476"/>
                <a:gd name="T13" fmla="*/ 112 h 144"/>
                <a:gd name="T14" fmla="*/ 164 w 476"/>
                <a:gd name="T15" fmla="*/ 114 h 144"/>
                <a:gd name="T16" fmla="*/ 187 w 476"/>
                <a:gd name="T17" fmla="*/ 89 h 144"/>
                <a:gd name="T18" fmla="*/ 209 w 476"/>
                <a:gd name="T19" fmla="*/ 84 h 144"/>
                <a:gd name="T20" fmla="*/ 254 w 476"/>
                <a:gd name="T21" fmla="*/ 61 h 144"/>
                <a:gd name="T22" fmla="*/ 285 w 476"/>
                <a:gd name="T23" fmla="*/ 61 h 144"/>
                <a:gd name="T24" fmla="*/ 307 w 476"/>
                <a:gd name="T25" fmla="*/ 42 h 144"/>
                <a:gd name="T26" fmla="*/ 338 w 476"/>
                <a:gd name="T27" fmla="*/ 42 h 144"/>
                <a:gd name="T28" fmla="*/ 357 w 476"/>
                <a:gd name="T29" fmla="*/ 22 h 144"/>
                <a:gd name="T30" fmla="*/ 421 w 476"/>
                <a:gd name="T31" fmla="*/ 22 h 144"/>
                <a:gd name="T32" fmla="*/ 427 w 476"/>
                <a:gd name="T33" fmla="*/ 5 h 144"/>
                <a:gd name="T34" fmla="*/ 452 w 476"/>
                <a:gd name="T35" fmla="*/ 0 h 144"/>
                <a:gd name="T36" fmla="*/ 461 w 476"/>
                <a:gd name="T37" fmla="*/ 2 h 144"/>
                <a:gd name="T38" fmla="*/ 475 w 476"/>
                <a:gd name="T39" fmla="*/ 0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6"/>
                <a:gd name="T61" fmla="*/ 0 h 144"/>
                <a:gd name="T62" fmla="*/ 476 w 476"/>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6" h="144">
                  <a:moveTo>
                    <a:pt x="0" y="143"/>
                  </a:moveTo>
                  <a:lnTo>
                    <a:pt x="36" y="131"/>
                  </a:lnTo>
                  <a:lnTo>
                    <a:pt x="64" y="123"/>
                  </a:lnTo>
                  <a:lnTo>
                    <a:pt x="72" y="123"/>
                  </a:lnTo>
                  <a:lnTo>
                    <a:pt x="95" y="128"/>
                  </a:lnTo>
                  <a:lnTo>
                    <a:pt x="114" y="114"/>
                  </a:lnTo>
                  <a:lnTo>
                    <a:pt x="122" y="112"/>
                  </a:lnTo>
                  <a:lnTo>
                    <a:pt x="164" y="114"/>
                  </a:lnTo>
                  <a:lnTo>
                    <a:pt x="187" y="89"/>
                  </a:lnTo>
                  <a:lnTo>
                    <a:pt x="209" y="84"/>
                  </a:lnTo>
                  <a:lnTo>
                    <a:pt x="254" y="61"/>
                  </a:lnTo>
                  <a:lnTo>
                    <a:pt x="285" y="61"/>
                  </a:lnTo>
                  <a:lnTo>
                    <a:pt x="307" y="42"/>
                  </a:lnTo>
                  <a:lnTo>
                    <a:pt x="338" y="42"/>
                  </a:lnTo>
                  <a:lnTo>
                    <a:pt x="357" y="22"/>
                  </a:lnTo>
                  <a:lnTo>
                    <a:pt x="421" y="22"/>
                  </a:lnTo>
                  <a:lnTo>
                    <a:pt x="427" y="5"/>
                  </a:lnTo>
                  <a:lnTo>
                    <a:pt x="452" y="0"/>
                  </a:lnTo>
                  <a:lnTo>
                    <a:pt x="461" y="2"/>
                  </a:lnTo>
                  <a:lnTo>
                    <a:pt x="475" y="0"/>
                  </a:lnTo>
                </a:path>
              </a:pathLst>
            </a:custGeom>
            <a:noFill/>
            <a:ln w="12700" cap="rnd">
              <a:solidFill>
                <a:srgbClr val="CC99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416" name="Rectangle 55"/>
          <p:cNvSpPr>
            <a:spLocks noChangeArrowheads="1"/>
          </p:cNvSpPr>
          <p:nvPr/>
        </p:nvSpPr>
        <p:spPr bwMode="auto">
          <a:xfrm>
            <a:off x="6872288" y="4386263"/>
            <a:ext cx="1295400" cy="838200"/>
          </a:xfrm>
          <a:prstGeom prst="rect">
            <a:avLst/>
          </a:prstGeom>
          <a:noFill/>
          <a:ln w="28575">
            <a:solidFill>
              <a:srgbClr val="00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7417" name="Text Box 56"/>
          <p:cNvSpPr txBox="1">
            <a:spLocks noChangeArrowheads="1"/>
          </p:cNvSpPr>
          <p:nvPr/>
        </p:nvSpPr>
        <p:spPr bwMode="auto">
          <a:xfrm>
            <a:off x="7024688" y="4578350"/>
            <a:ext cx="1081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a:solidFill>
                  <a:srgbClr val="000000"/>
                </a:solidFill>
              </a:rPr>
              <a:t>MTSO</a:t>
            </a:r>
          </a:p>
        </p:txBody>
      </p:sp>
      <p:sp>
        <p:nvSpPr>
          <p:cNvPr id="17418" name="Line 57"/>
          <p:cNvSpPr>
            <a:spLocks noChangeShapeType="1"/>
          </p:cNvSpPr>
          <p:nvPr/>
        </p:nvSpPr>
        <p:spPr bwMode="auto">
          <a:xfrm flipH="1" flipV="1">
            <a:off x="6170613" y="4386263"/>
            <a:ext cx="701675" cy="23812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7419" name="Line 58"/>
          <p:cNvSpPr>
            <a:spLocks noChangeShapeType="1"/>
          </p:cNvSpPr>
          <p:nvPr/>
        </p:nvSpPr>
        <p:spPr bwMode="auto">
          <a:xfrm flipH="1">
            <a:off x="6170613" y="4887913"/>
            <a:ext cx="701675" cy="412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title"/>
          </p:nvPr>
        </p:nvSpPr>
        <p:spPr>
          <a:xfrm>
            <a:off x="709613" y="242888"/>
            <a:ext cx="7862887" cy="1143000"/>
          </a:xfrm>
        </p:spPr>
        <p:txBody>
          <a:bodyPr/>
          <a:lstStyle/>
          <a:p>
            <a:r>
              <a:rPr lang="en-US" altLang="en-US" smtClean="0"/>
              <a:t>Improving Capacity</a:t>
            </a:r>
          </a:p>
        </p:txBody>
      </p:sp>
      <p:sp>
        <p:nvSpPr>
          <p:cNvPr id="19459" name="Rectangle 6"/>
          <p:cNvSpPr>
            <a:spLocks noGrp="1" noChangeArrowheads="1"/>
          </p:cNvSpPr>
          <p:nvPr>
            <p:ph type="body" idx="1"/>
          </p:nvPr>
        </p:nvSpPr>
        <p:spPr>
          <a:xfrm>
            <a:off x="509588" y="1809750"/>
            <a:ext cx="7848600" cy="4429125"/>
          </a:xfrm>
        </p:spPr>
        <p:txBody>
          <a:bodyPr/>
          <a:lstStyle/>
          <a:p>
            <a:pPr>
              <a:lnSpc>
                <a:spcPct val="110000"/>
              </a:lnSpc>
            </a:pPr>
            <a:r>
              <a:rPr lang="en-US" altLang="en-US" sz="2800" smtClean="0"/>
              <a:t>Interference averaging </a:t>
            </a:r>
          </a:p>
          <a:p>
            <a:pPr lvl="1">
              <a:lnSpc>
                <a:spcPct val="70000"/>
              </a:lnSpc>
            </a:pPr>
            <a:r>
              <a:rPr lang="en-US" altLang="en-US" sz="2400" smtClean="0"/>
              <a:t>WCDMA (3G)</a:t>
            </a:r>
          </a:p>
          <a:p>
            <a:pPr lvl="1">
              <a:lnSpc>
                <a:spcPct val="20000"/>
              </a:lnSpc>
            </a:pPr>
            <a:endParaRPr lang="en-US" altLang="en-US" sz="2400" smtClean="0"/>
          </a:p>
          <a:p>
            <a:pPr>
              <a:lnSpc>
                <a:spcPct val="110000"/>
              </a:lnSpc>
            </a:pPr>
            <a:r>
              <a:rPr lang="en-US" altLang="en-US" sz="2800" smtClean="0"/>
              <a:t>Interference cancellation</a:t>
            </a:r>
          </a:p>
          <a:p>
            <a:pPr lvl="1">
              <a:lnSpc>
                <a:spcPct val="70000"/>
              </a:lnSpc>
            </a:pPr>
            <a:r>
              <a:rPr lang="en-US" altLang="en-US" sz="2400" smtClean="0"/>
              <a:t>Multiuser detection</a:t>
            </a:r>
          </a:p>
          <a:p>
            <a:pPr lvl="1">
              <a:lnSpc>
                <a:spcPct val="10000"/>
              </a:lnSpc>
            </a:pPr>
            <a:endParaRPr lang="en-US" altLang="en-US" sz="2400" smtClean="0"/>
          </a:p>
          <a:p>
            <a:pPr lvl="1">
              <a:lnSpc>
                <a:spcPct val="0"/>
              </a:lnSpc>
            </a:pPr>
            <a:endParaRPr lang="en-US" altLang="en-US" sz="2400" smtClean="0"/>
          </a:p>
          <a:p>
            <a:pPr>
              <a:lnSpc>
                <a:spcPct val="110000"/>
              </a:lnSpc>
            </a:pPr>
            <a:r>
              <a:rPr lang="en-US" altLang="en-US" sz="2800" smtClean="0"/>
              <a:t>Interference reduction</a:t>
            </a:r>
          </a:p>
          <a:p>
            <a:pPr lvl="1">
              <a:lnSpc>
                <a:spcPct val="70000"/>
              </a:lnSpc>
            </a:pPr>
            <a:r>
              <a:rPr lang="en-US" altLang="en-US" sz="2400" smtClean="0"/>
              <a:t>Sectorization, smart antennas, and relaying</a:t>
            </a:r>
          </a:p>
          <a:p>
            <a:pPr lvl="1">
              <a:lnSpc>
                <a:spcPct val="70000"/>
              </a:lnSpc>
            </a:pPr>
            <a:r>
              <a:rPr lang="en-US" altLang="en-US" sz="2400" smtClean="0"/>
              <a:t>Dynamic resource allocation</a:t>
            </a:r>
          </a:p>
          <a:p>
            <a:pPr lvl="1">
              <a:lnSpc>
                <a:spcPct val="70000"/>
              </a:lnSpc>
            </a:pPr>
            <a:r>
              <a:rPr lang="en-US" altLang="en-US" sz="2400" smtClean="0"/>
              <a:t>Power control</a:t>
            </a:r>
          </a:p>
          <a:p>
            <a:pPr lvl="1">
              <a:lnSpc>
                <a:spcPct val="0"/>
              </a:lnSpc>
            </a:pPr>
            <a:endParaRPr lang="en-US" altLang="en-US" sz="2400" smtClean="0"/>
          </a:p>
          <a:p>
            <a:pPr lvl="1">
              <a:lnSpc>
                <a:spcPct val="0"/>
              </a:lnSpc>
            </a:pPr>
            <a:endParaRPr lang="en-US" altLang="en-US" sz="2400" smtClean="0"/>
          </a:p>
          <a:p>
            <a:pPr>
              <a:lnSpc>
                <a:spcPct val="110000"/>
              </a:lnSpc>
            </a:pPr>
            <a:r>
              <a:rPr lang="en-US" altLang="en-US" sz="2800" smtClean="0"/>
              <a:t>MIMO techniques</a:t>
            </a:r>
          </a:p>
          <a:p>
            <a:pPr lvl="1">
              <a:lnSpc>
                <a:spcPct val="70000"/>
              </a:lnSpc>
            </a:pPr>
            <a:r>
              <a:rPr lang="en-US" altLang="en-US" sz="2400" smtClean="0"/>
              <a:t>Space-time processing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552450" y="1677988"/>
            <a:ext cx="8048625" cy="5994400"/>
          </a:xfrm>
          <a:prstGeom prst="rect">
            <a:avLst/>
          </a:prstGeom>
          <a:noFill/>
          <a:ln w="9525">
            <a:noFill/>
            <a:miter lim="800000"/>
            <a:headEnd/>
            <a:tailEnd/>
          </a:ln>
          <a:effectLst/>
        </p:spPr>
        <p:txBody>
          <a:bodyPr lIns="92075" tIns="46038" rIns="92075" bIns="46038">
            <a:spAutoFit/>
          </a:bodyPr>
          <a:lstStyle/>
          <a:p>
            <a:pPr eaLnBrk="0" hangingPunct="0">
              <a:lnSpc>
                <a:spcPct val="90000"/>
              </a:lnSpc>
              <a:tabLst>
                <a:tab pos="400050" algn="l"/>
              </a:tabLst>
              <a:defRPr/>
            </a:pPr>
            <a:r>
              <a:rPr lang="en-US" sz="2000" dirty="0">
                <a:solidFill>
                  <a:srgbClr val="0033CC"/>
                </a:solidFill>
                <a:cs typeface="+mn-cs"/>
              </a:rPr>
              <a:t>•  </a:t>
            </a:r>
            <a:r>
              <a:rPr lang="en-US" sz="2000" b="1" dirty="0">
                <a:solidFill>
                  <a:srgbClr val="0033CC"/>
                </a:solidFill>
                <a:latin typeface="+mj-lt"/>
                <a:cs typeface="+mn-cs"/>
              </a:rPr>
              <a:t>Goal:  decode interfering signals to remove them from desired signal</a:t>
            </a:r>
          </a:p>
          <a:p>
            <a:pPr eaLnBrk="0" hangingPunct="0">
              <a:lnSpc>
                <a:spcPct val="90000"/>
              </a:lnSpc>
              <a:tabLst>
                <a:tab pos="400050" algn="l"/>
              </a:tabLst>
              <a:defRPr/>
            </a:pPr>
            <a:endParaRPr lang="en-US" sz="2000" b="1" dirty="0">
              <a:solidFill>
                <a:srgbClr val="0033CC"/>
              </a:solidFill>
              <a:latin typeface="+mj-lt"/>
              <a:cs typeface="+mn-cs"/>
            </a:endParaRPr>
          </a:p>
          <a:p>
            <a:pPr eaLnBrk="0" hangingPunct="0">
              <a:lnSpc>
                <a:spcPct val="90000"/>
              </a:lnSpc>
              <a:tabLst>
                <a:tab pos="400050" algn="l"/>
              </a:tabLst>
              <a:defRPr/>
            </a:pPr>
            <a:r>
              <a:rPr lang="en-US" sz="2000" b="1" dirty="0">
                <a:solidFill>
                  <a:srgbClr val="0033CC"/>
                </a:solidFill>
                <a:latin typeface="+mj-lt"/>
                <a:cs typeface="+mn-cs"/>
              </a:rPr>
              <a:t>•  Interference cancellation</a:t>
            </a:r>
          </a:p>
          <a:p>
            <a:pPr eaLnBrk="0" hangingPunct="0">
              <a:lnSpc>
                <a:spcPct val="90000"/>
              </a:lnSpc>
              <a:tabLst>
                <a:tab pos="400050" algn="l"/>
              </a:tabLst>
              <a:defRPr/>
            </a:pPr>
            <a:r>
              <a:rPr lang="en-US" sz="2000" b="1" dirty="0">
                <a:solidFill>
                  <a:srgbClr val="0033CC"/>
                </a:solidFill>
                <a:latin typeface="+mj-lt"/>
                <a:cs typeface="+mn-cs"/>
              </a:rPr>
              <a:t>	– decode strongest signal first; subtract it from the remaining signals</a:t>
            </a:r>
          </a:p>
          <a:p>
            <a:pPr eaLnBrk="0" hangingPunct="0">
              <a:lnSpc>
                <a:spcPct val="90000"/>
              </a:lnSpc>
              <a:tabLst>
                <a:tab pos="400050" algn="l"/>
              </a:tabLst>
              <a:defRPr/>
            </a:pPr>
            <a:r>
              <a:rPr lang="en-US" sz="2000" b="1" dirty="0">
                <a:solidFill>
                  <a:srgbClr val="0033CC"/>
                </a:solidFill>
                <a:latin typeface="+mj-lt"/>
                <a:cs typeface="+mn-cs"/>
              </a:rPr>
              <a:t>	– repeat cancellation process on remaining signals</a:t>
            </a:r>
          </a:p>
          <a:p>
            <a:pPr eaLnBrk="0" hangingPunct="0">
              <a:lnSpc>
                <a:spcPct val="90000"/>
              </a:lnSpc>
              <a:tabLst>
                <a:tab pos="400050" algn="l"/>
              </a:tabLst>
              <a:defRPr/>
            </a:pPr>
            <a:r>
              <a:rPr lang="en-US" sz="2000" b="1" dirty="0">
                <a:solidFill>
                  <a:srgbClr val="0033CC"/>
                </a:solidFill>
                <a:latin typeface="+mj-lt"/>
                <a:cs typeface="+mn-cs"/>
              </a:rPr>
              <a:t>	– works best when signals received at very different power levels</a:t>
            </a:r>
          </a:p>
          <a:p>
            <a:pPr eaLnBrk="0" hangingPunct="0">
              <a:lnSpc>
                <a:spcPct val="90000"/>
              </a:lnSpc>
              <a:tabLst>
                <a:tab pos="400050" algn="l"/>
              </a:tabLst>
              <a:defRPr/>
            </a:pPr>
            <a:r>
              <a:rPr lang="en-US" sz="2000" b="1" dirty="0">
                <a:solidFill>
                  <a:srgbClr val="0033CC"/>
                </a:solidFill>
                <a:latin typeface="+mj-lt"/>
                <a:cs typeface="+mn-cs"/>
              </a:rPr>
              <a:t>	</a:t>
            </a:r>
          </a:p>
          <a:p>
            <a:pPr eaLnBrk="0" hangingPunct="0">
              <a:lnSpc>
                <a:spcPct val="90000"/>
              </a:lnSpc>
              <a:tabLst>
                <a:tab pos="400050" algn="l"/>
              </a:tabLst>
              <a:defRPr/>
            </a:pPr>
            <a:r>
              <a:rPr lang="en-US" sz="2000" b="1" dirty="0">
                <a:solidFill>
                  <a:srgbClr val="0033CC"/>
                </a:solidFill>
                <a:latin typeface="+mj-lt"/>
                <a:cs typeface="+mn-cs"/>
              </a:rPr>
              <a:t>•  Optimal multiuser detector (Verdu Algorithm)</a:t>
            </a:r>
          </a:p>
          <a:p>
            <a:pPr eaLnBrk="0" hangingPunct="0">
              <a:lnSpc>
                <a:spcPct val="90000"/>
              </a:lnSpc>
              <a:tabLst>
                <a:tab pos="400050" algn="l"/>
              </a:tabLst>
              <a:defRPr/>
            </a:pPr>
            <a:r>
              <a:rPr lang="en-US" sz="2000" b="1" dirty="0">
                <a:solidFill>
                  <a:srgbClr val="0033CC"/>
                </a:solidFill>
                <a:latin typeface="+mj-lt"/>
                <a:cs typeface="+mn-cs"/>
              </a:rPr>
              <a:t>	– cancels interference between users in parallel</a:t>
            </a:r>
          </a:p>
          <a:p>
            <a:pPr eaLnBrk="0" hangingPunct="0">
              <a:lnSpc>
                <a:spcPct val="90000"/>
              </a:lnSpc>
              <a:tabLst>
                <a:tab pos="400050" algn="l"/>
              </a:tabLst>
              <a:defRPr/>
            </a:pPr>
            <a:r>
              <a:rPr lang="en-US" sz="2000" b="1" dirty="0">
                <a:solidFill>
                  <a:srgbClr val="0033CC"/>
                </a:solidFill>
                <a:latin typeface="+mj-lt"/>
                <a:cs typeface="+mn-cs"/>
              </a:rPr>
              <a:t>	– complexity increases exponentially with the number of users</a:t>
            </a:r>
          </a:p>
          <a:p>
            <a:pPr eaLnBrk="0" hangingPunct="0">
              <a:lnSpc>
                <a:spcPct val="90000"/>
              </a:lnSpc>
              <a:tabLst>
                <a:tab pos="400050" algn="l"/>
              </a:tabLst>
              <a:defRPr/>
            </a:pPr>
            <a:endParaRPr lang="en-US" sz="2000" b="1" dirty="0">
              <a:solidFill>
                <a:srgbClr val="0033CC"/>
              </a:solidFill>
              <a:latin typeface="+mj-lt"/>
              <a:cs typeface="+mn-cs"/>
            </a:endParaRPr>
          </a:p>
          <a:p>
            <a:pPr eaLnBrk="0" hangingPunct="0">
              <a:lnSpc>
                <a:spcPct val="90000"/>
              </a:lnSpc>
              <a:tabLst>
                <a:tab pos="400050" algn="l"/>
              </a:tabLst>
              <a:defRPr/>
            </a:pPr>
            <a:r>
              <a:rPr lang="en-US" sz="2000" b="1" dirty="0">
                <a:solidFill>
                  <a:srgbClr val="0033CC"/>
                </a:solidFill>
                <a:latin typeface="+mj-lt"/>
                <a:cs typeface="+mn-cs"/>
              </a:rPr>
              <a:t>•  Other techniques tradeoff performance and complexity</a:t>
            </a:r>
          </a:p>
          <a:p>
            <a:pPr eaLnBrk="0" hangingPunct="0">
              <a:lnSpc>
                <a:spcPct val="90000"/>
              </a:lnSpc>
              <a:tabLst>
                <a:tab pos="400050" algn="l"/>
              </a:tabLst>
              <a:defRPr/>
            </a:pPr>
            <a:r>
              <a:rPr lang="en-US" sz="2000" b="1" dirty="0">
                <a:solidFill>
                  <a:srgbClr val="0033CC"/>
                </a:solidFill>
                <a:latin typeface="+mj-lt"/>
                <a:cs typeface="+mn-cs"/>
              </a:rPr>
              <a:t>	– </a:t>
            </a:r>
            <a:r>
              <a:rPr lang="en-US" sz="2000" b="1" dirty="0" err="1">
                <a:solidFill>
                  <a:srgbClr val="0033CC"/>
                </a:solidFill>
                <a:latin typeface="+mj-lt"/>
                <a:cs typeface="+mn-cs"/>
              </a:rPr>
              <a:t>decorrelating</a:t>
            </a:r>
            <a:r>
              <a:rPr lang="en-US" sz="2000" b="1" dirty="0">
                <a:solidFill>
                  <a:srgbClr val="0033CC"/>
                </a:solidFill>
                <a:latin typeface="+mj-lt"/>
                <a:cs typeface="+mn-cs"/>
              </a:rPr>
              <a:t> detector</a:t>
            </a:r>
          </a:p>
          <a:p>
            <a:pPr eaLnBrk="0" hangingPunct="0">
              <a:lnSpc>
                <a:spcPct val="90000"/>
              </a:lnSpc>
              <a:tabLst>
                <a:tab pos="400050" algn="l"/>
              </a:tabLst>
              <a:defRPr/>
            </a:pPr>
            <a:r>
              <a:rPr lang="en-US" sz="2000" b="1" dirty="0">
                <a:solidFill>
                  <a:srgbClr val="0033CC"/>
                </a:solidFill>
                <a:latin typeface="+mj-lt"/>
                <a:cs typeface="+mn-cs"/>
              </a:rPr>
              <a:t>	– decision-feedback detector</a:t>
            </a:r>
          </a:p>
          <a:p>
            <a:pPr eaLnBrk="0" hangingPunct="0">
              <a:lnSpc>
                <a:spcPct val="90000"/>
              </a:lnSpc>
              <a:tabLst>
                <a:tab pos="400050" algn="l"/>
              </a:tabLst>
              <a:defRPr/>
            </a:pPr>
            <a:r>
              <a:rPr lang="en-US" sz="2000" b="1" dirty="0">
                <a:solidFill>
                  <a:srgbClr val="0033CC"/>
                </a:solidFill>
                <a:latin typeface="+mj-lt"/>
                <a:cs typeface="+mn-cs"/>
              </a:rPr>
              <a:t>	– multistage detector</a:t>
            </a:r>
          </a:p>
          <a:p>
            <a:pPr eaLnBrk="0" hangingPunct="0">
              <a:lnSpc>
                <a:spcPct val="90000"/>
              </a:lnSpc>
              <a:tabLst>
                <a:tab pos="400050" algn="l"/>
              </a:tabLst>
              <a:defRPr/>
            </a:pPr>
            <a:endParaRPr lang="en-US" sz="2000" b="1" dirty="0">
              <a:solidFill>
                <a:srgbClr val="0033CC"/>
              </a:solidFill>
              <a:latin typeface="+mj-lt"/>
              <a:cs typeface="+mn-cs"/>
            </a:endParaRPr>
          </a:p>
          <a:p>
            <a:pPr eaLnBrk="0" hangingPunct="0">
              <a:lnSpc>
                <a:spcPct val="90000"/>
              </a:lnSpc>
              <a:tabLst>
                <a:tab pos="400050" algn="l"/>
              </a:tabLst>
              <a:defRPr/>
            </a:pPr>
            <a:r>
              <a:rPr lang="en-US" sz="2000" b="1" dirty="0">
                <a:solidFill>
                  <a:srgbClr val="0033CC"/>
                </a:solidFill>
                <a:latin typeface="+mj-lt"/>
                <a:cs typeface="+mn-cs"/>
              </a:rPr>
              <a:t>• MUD often requires channel information; can be hard to obtain</a:t>
            </a:r>
          </a:p>
          <a:p>
            <a:pPr eaLnBrk="0" hangingPunct="0">
              <a:lnSpc>
                <a:spcPct val="90000"/>
              </a:lnSpc>
              <a:tabLst>
                <a:tab pos="400050" algn="l"/>
              </a:tabLst>
              <a:defRPr/>
            </a:pPr>
            <a:endParaRPr lang="en-US" sz="2000" b="1" dirty="0">
              <a:solidFill>
                <a:srgbClr val="0033CC"/>
              </a:solidFill>
              <a:latin typeface="+mj-lt"/>
              <a:cs typeface="+mn-cs"/>
            </a:endParaRPr>
          </a:p>
          <a:p>
            <a:pPr eaLnBrk="0" hangingPunct="0">
              <a:lnSpc>
                <a:spcPct val="90000"/>
              </a:lnSpc>
              <a:tabLst>
                <a:tab pos="400050" algn="l"/>
              </a:tabLst>
              <a:defRPr/>
            </a:pPr>
            <a:endParaRPr lang="en-US" sz="1800" b="1" dirty="0">
              <a:solidFill>
                <a:srgbClr val="0033CC"/>
              </a:solidFill>
              <a:latin typeface="+mj-lt"/>
              <a:cs typeface="+mn-cs"/>
            </a:endParaRPr>
          </a:p>
          <a:p>
            <a:pPr eaLnBrk="0" hangingPunct="0">
              <a:lnSpc>
                <a:spcPct val="90000"/>
              </a:lnSpc>
              <a:tabLst>
                <a:tab pos="400050" algn="l"/>
              </a:tabLst>
              <a:defRPr/>
            </a:pPr>
            <a:r>
              <a:rPr lang="en-US" sz="1800" b="1" dirty="0">
                <a:solidFill>
                  <a:srgbClr val="0033CC"/>
                </a:solidFill>
                <a:latin typeface="+mj-lt"/>
                <a:cs typeface="+mn-cs"/>
              </a:rPr>
              <a:t>	</a:t>
            </a:r>
          </a:p>
          <a:p>
            <a:pPr eaLnBrk="0" hangingPunct="0">
              <a:lnSpc>
                <a:spcPct val="90000"/>
              </a:lnSpc>
              <a:tabLst>
                <a:tab pos="400050" algn="l"/>
              </a:tabLst>
              <a:defRPr/>
            </a:pPr>
            <a:r>
              <a:rPr lang="en-US" sz="1800" b="1" dirty="0">
                <a:solidFill>
                  <a:srgbClr val="0033CC"/>
                </a:solidFill>
                <a:latin typeface="+mj-lt"/>
                <a:cs typeface="+mn-cs"/>
              </a:rPr>
              <a:t>	</a:t>
            </a:r>
          </a:p>
        </p:txBody>
      </p:sp>
      <p:sp>
        <p:nvSpPr>
          <p:cNvPr id="203779" name="Rectangle 3"/>
          <p:cNvSpPr>
            <a:spLocks noChangeArrowheads="1"/>
          </p:cNvSpPr>
          <p:nvPr/>
        </p:nvSpPr>
        <p:spPr bwMode="auto">
          <a:xfrm>
            <a:off x="0" y="436563"/>
            <a:ext cx="8864600" cy="769937"/>
          </a:xfrm>
          <a:prstGeom prst="rect">
            <a:avLst/>
          </a:prstGeom>
          <a:noFill/>
          <a:ln w="9525">
            <a:noFill/>
            <a:miter lim="800000"/>
            <a:headEnd/>
            <a:tailEnd/>
          </a:ln>
          <a:effectLst/>
        </p:spPr>
        <p:txBody>
          <a:bodyPr lIns="92075" tIns="46038" rIns="92075" bIns="46038">
            <a:spAutoFit/>
          </a:bodyPr>
          <a:lstStyle/>
          <a:p>
            <a:pPr algn="ctr" eaLnBrk="0" hangingPunct="0">
              <a:defRPr/>
            </a:pPr>
            <a:r>
              <a:rPr lang="en-US" sz="4400" b="1" dirty="0">
                <a:solidFill>
                  <a:srgbClr val="0033CC"/>
                </a:solidFill>
                <a:latin typeface="+mj-lt"/>
                <a:cs typeface="+mn-cs"/>
              </a:rPr>
              <a:t>Multiuser Detection in Cellular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lnSpc>
                <a:spcPct val="80000"/>
              </a:lnSpc>
            </a:pPr>
            <a:r>
              <a:rPr lang="en-US" altLang="en-US" smtClean="0"/>
              <a:t>Benefits of Relaying in Cellular Systems</a:t>
            </a:r>
          </a:p>
        </p:txBody>
      </p:sp>
      <p:sp>
        <p:nvSpPr>
          <p:cNvPr id="21507" name="Rectangle 3"/>
          <p:cNvSpPr>
            <a:spLocks noGrp="1" noChangeArrowheads="1"/>
          </p:cNvSpPr>
          <p:nvPr>
            <p:ph type="body" idx="1"/>
          </p:nvPr>
        </p:nvSpPr>
        <p:spPr>
          <a:xfrm>
            <a:off x="293688" y="1733550"/>
            <a:ext cx="7848600" cy="4814888"/>
          </a:xfrm>
        </p:spPr>
        <p:txBody>
          <a:bodyPr/>
          <a:lstStyle/>
          <a:p>
            <a:pPr>
              <a:lnSpc>
                <a:spcPct val="110000"/>
              </a:lnSpc>
            </a:pPr>
            <a:r>
              <a:rPr lang="en-US" altLang="en-US" sz="2800" smtClean="0"/>
              <a:t>Power falls of exponentially with distance</a:t>
            </a:r>
          </a:p>
          <a:p>
            <a:pPr lvl="1">
              <a:lnSpc>
                <a:spcPct val="70000"/>
              </a:lnSpc>
            </a:pPr>
            <a:r>
              <a:rPr lang="en-US" altLang="en-US" sz="2400" smtClean="0"/>
              <a:t>Relaying extends system range</a:t>
            </a:r>
          </a:p>
          <a:p>
            <a:pPr lvl="1">
              <a:lnSpc>
                <a:spcPct val="30000"/>
              </a:lnSpc>
            </a:pPr>
            <a:endParaRPr lang="en-US" altLang="en-US" sz="2400" smtClean="0"/>
          </a:p>
          <a:p>
            <a:pPr>
              <a:lnSpc>
                <a:spcPct val="90000"/>
              </a:lnSpc>
            </a:pPr>
            <a:r>
              <a:rPr lang="en-US" altLang="en-US" sz="2800" smtClean="0"/>
              <a:t>Can eliminate coverage holes due to shadowing, blockage, etc. </a:t>
            </a:r>
          </a:p>
          <a:p>
            <a:pPr>
              <a:lnSpc>
                <a:spcPct val="10000"/>
              </a:lnSpc>
            </a:pPr>
            <a:endParaRPr lang="en-US" altLang="en-US" sz="2800" smtClean="0"/>
          </a:p>
          <a:p>
            <a:pPr>
              <a:lnSpc>
                <a:spcPct val="110000"/>
              </a:lnSpc>
            </a:pPr>
            <a:r>
              <a:rPr lang="en-US" altLang="en-US" sz="2800" smtClean="0"/>
              <a:t>Increases frequency reuse</a:t>
            </a:r>
          </a:p>
          <a:p>
            <a:pPr lvl="1">
              <a:lnSpc>
                <a:spcPct val="70000"/>
              </a:lnSpc>
            </a:pPr>
            <a:r>
              <a:rPr lang="en-US" altLang="en-US" sz="2400" smtClean="0"/>
              <a:t>Increases network capacity</a:t>
            </a:r>
          </a:p>
          <a:p>
            <a:pPr lvl="1">
              <a:lnSpc>
                <a:spcPct val="20000"/>
              </a:lnSpc>
            </a:pPr>
            <a:endParaRPr lang="en-US" altLang="en-US" sz="2400" smtClean="0"/>
          </a:p>
          <a:p>
            <a:pPr>
              <a:lnSpc>
                <a:spcPct val="110000"/>
              </a:lnSpc>
            </a:pPr>
            <a:r>
              <a:rPr lang="en-US" altLang="en-US" sz="2800" smtClean="0"/>
              <a:t>Virtual Antennas  and Cooperation</a:t>
            </a:r>
          </a:p>
          <a:p>
            <a:pPr lvl="1">
              <a:lnSpc>
                <a:spcPct val="70000"/>
              </a:lnSpc>
            </a:pPr>
            <a:r>
              <a:rPr lang="en-US" altLang="en-US" sz="2400" smtClean="0"/>
              <a:t>Cooperating relays techniques</a:t>
            </a:r>
          </a:p>
          <a:p>
            <a:pPr lvl="1">
              <a:lnSpc>
                <a:spcPct val="70000"/>
              </a:lnSpc>
            </a:pPr>
            <a:r>
              <a:rPr lang="en-US" altLang="en-US" sz="2400" smtClean="0"/>
              <a:t>May require tight synchronization</a:t>
            </a:r>
          </a:p>
        </p:txBody>
      </p:sp>
      <p:grpSp>
        <p:nvGrpSpPr>
          <p:cNvPr id="21508" name="Group 41"/>
          <p:cNvGrpSpPr>
            <a:grpSpLocks/>
          </p:cNvGrpSpPr>
          <p:nvPr/>
        </p:nvGrpSpPr>
        <p:grpSpPr bwMode="auto">
          <a:xfrm>
            <a:off x="6238875" y="3484563"/>
            <a:ext cx="2173288" cy="1143000"/>
            <a:chOff x="3676" y="3024"/>
            <a:chExt cx="1639" cy="1017"/>
          </a:xfrm>
        </p:grpSpPr>
        <p:grpSp>
          <p:nvGrpSpPr>
            <p:cNvPr id="21539" name="Group 5"/>
            <p:cNvGrpSpPr>
              <a:grpSpLocks/>
            </p:cNvGrpSpPr>
            <p:nvPr/>
          </p:nvGrpSpPr>
          <p:grpSpPr bwMode="auto">
            <a:xfrm>
              <a:off x="3676" y="3185"/>
              <a:ext cx="295" cy="855"/>
              <a:chOff x="1866" y="2349"/>
              <a:chExt cx="264" cy="588"/>
            </a:xfrm>
          </p:grpSpPr>
          <p:sp>
            <p:nvSpPr>
              <p:cNvPr id="21554" name="AutoShape 6" descr="Small grid"/>
              <p:cNvSpPr>
                <a:spLocks noChangeArrowheads="1"/>
              </p:cNvSpPr>
              <p:nvPr/>
            </p:nvSpPr>
            <p:spPr bwMode="auto">
              <a:xfrm>
                <a:off x="1881" y="2349"/>
                <a:ext cx="225" cy="576"/>
              </a:xfrm>
              <a:prstGeom prst="triangle">
                <a:avLst>
                  <a:gd name="adj" fmla="val 50000"/>
                </a:avLst>
              </a:prstGeom>
              <a:noFill/>
              <a:ln w="12700">
                <a:solidFill>
                  <a:srgbClr val="03010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21555" name="Group 7"/>
              <p:cNvGrpSpPr>
                <a:grpSpLocks/>
              </p:cNvGrpSpPr>
              <p:nvPr/>
            </p:nvGrpSpPr>
            <p:grpSpPr bwMode="auto">
              <a:xfrm>
                <a:off x="1914" y="2544"/>
                <a:ext cx="156" cy="153"/>
                <a:chOff x="1914" y="2544"/>
                <a:chExt cx="156" cy="153"/>
              </a:xfrm>
            </p:grpSpPr>
            <p:sp>
              <p:nvSpPr>
                <p:cNvPr id="21559" name="Line 8"/>
                <p:cNvSpPr>
                  <a:spLocks noChangeShapeType="1"/>
                </p:cNvSpPr>
                <p:nvPr/>
              </p:nvSpPr>
              <p:spPr bwMode="auto">
                <a:xfrm>
                  <a:off x="1953"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60" name="Line 9"/>
                <p:cNvSpPr>
                  <a:spLocks noChangeShapeType="1"/>
                </p:cNvSpPr>
                <p:nvPr/>
              </p:nvSpPr>
              <p:spPr bwMode="auto">
                <a:xfrm flipH="1">
                  <a:off x="1914"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1556" name="Group 10"/>
              <p:cNvGrpSpPr>
                <a:grpSpLocks/>
              </p:cNvGrpSpPr>
              <p:nvPr/>
            </p:nvGrpSpPr>
            <p:grpSpPr bwMode="auto">
              <a:xfrm>
                <a:off x="1866" y="2703"/>
                <a:ext cx="264" cy="234"/>
                <a:chOff x="1914" y="2544"/>
                <a:chExt cx="156" cy="153"/>
              </a:xfrm>
            </p:grpSpPr>
            <p:sp>
              <p:nvSpPr>
                <p:cNvPr id="21557" name="Line 11"/>
                <p:cNvSpPr>
                  <a:spLocks noChangeShapeType="1"/>
                </p:cNvSpPr>
                <p:nvPr/>
              </p:nvSpPr>
              <p:spPr bwMode="auto">
                <a:xfrm>
                  <a:off x="1953"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58" name="Line 12"/>
                <p:cNvSpPr>
                  <a:spLocks noChangeShapeType="1"/>
                </p:cNvSpPr>
                <p:nvPr/>
              </p:nvSpPr>
              <p:spPr bwMode="auto">
                <a:xfrm flipH="1">
                  <a:off x="1914"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21540" name="Rectangle 15"/>
            <p:cNvSpPr>
              <a:spLocks noChangeArrowheads="1"/>
            </p:cNvSpPr>
            <p:nvPr/>
          </p:nvSpPr>
          <p:spPr bwMode="auto">
            <a:xfrm>
              <a:off x="5204" y="3386"/>
              <a:ext cx="111" cy="183"/>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1541" name="Line 16"/>
            <p:cNvSpPr>
              <a:spLocks noChangeShapeType="1"/>
            </p:cNvSpPr>
            <p:nvPr/>
          </p:nvSpPr>
          <p:spPr bwMode="auto">
            <a:xfrm>
              <a:off x="5261" y="3294"/>
              <a:ext cx="4" cy="11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42" name="Line 17"/>
            <p:cNvSpPr>
              <a:spLocks noChangeShapeType="1"/>
            </p:cNvSpPr>
            <p:nvPr/>
          </p:nvSpPr>
          <p:spPr bwMode="auto">
            <a:xfrm>
              <a:off x="3894" y="3175"/>
              <a:ext cx="1265" cy="105"/>
            </a:xfrm>
            <a:prstGeom prst="line">
              <a:avLst/>
            </a:prstGeom>
            <a:noFill/>
            <a:ln w="19050">
              <a:solidFill>
                <a:srgbClr val="03010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43" name="Line 18"/>
            <p:cNvSpPr>
              <a:spLocks noChangeShapeType="1"/>
            </p:cNvSpPr>
            <p:nvPr/>
          </p:nvSpPr>
          <p:spPr bwMode="auto">
            <a:xfrm>
              <a:off x="3910" y="3240"/>
              <a:ext cx="587" cy="335"/>
            </a:xfrm>
            <a:prstGeom prst="line">
              <a:avLst/>
            </a:prstGeom>
            <a:noFill/>
            <a:ln w="28575">
              <a:solidFill>
                <a:srgbClr val="03010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44" name="Line 19"/>
            <p:cNvSpPr>
              <a:spLocks noChangeShapeType="1"/>
            </p:cNvSpPr>
            <p:nvPr/>
          </p:nvSpPr>
          <p:spPr bwMode="auto">
            <a:xfrm flipV="1">
              <a:off x="4607" y="3373"/>
              <a:ext cx="450" cy="214"/>
            </a:xfrm>
            <a:prstGeom prst="line">
              <a:avLst/>
            </a:prstGeom>
            <a:noFill/>
            <a:ln w="28575">
              <a:solidFill>
                <a:srgbClr val="03010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1545" name="Group 22"/>
            <p:cNvGrpSpPr>
              <a:grpSpLocks/>
            </p:cNvGrpSpPr>
            <p:nvPr/>
          </p:nvGrpSpPr>
          <p:grpSpPr bwMode="auto">
            <a:xfrm>
              <a:off x="4431" y="3578"/>
              <a:ext cx="235" cy="463"/>
              <a:chOff x="1866" y="2349"/>
              <a:chExt cx="264" cy="588"/>
            </a:xfrm>
          </p:grpSpPr>
          <p:sp>
            <p:nvSpPr>
              <p:cNvPr id="21547" name="AutoShape 23" descr="Small grid"/>
              <p:cNvSpPr>
                <a:spLocks noChangeArrowheads="1"/>
              </p:cNvSpPr>
              <p:nvPr/>
            </p:nvSpPr>
            <p:spPr bwMode="auto">
              <a:xfrm>
                <a:off x="1881" y="2349"/>
                <a:ext cx="225" cy="576"/>
              </a:xfrm>
              <a:prstGeom prst="triangle">
                <a:avLst>
                  <a:gd name="adj" fmla="val 50000"/>
                </a:avLst>
              </a:prstGeom>
              <a:noFill/>
              <a:ln w="12700">
                <a:solidFill>
                  <a:srgbClr val="00CC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21548" name="Group 24"/>
              <p:cNvGrpSpPr>
                <a:grpSpLocks/>
              </p:cNvGrpSpPr>
              <p:nvPr/>
            </p:nvGrpSpPr>
            <p:grpSpPr bwMode="auto">
              <a:xfrm>
                <a:off x="1914" y="2544"/>
                <a:ext cx="156" cy="153"/>
                <a:chOff x="1914" y="2544"/>
                <a:chExt cx="156" cy="153"/>
              </a:xfrm>
            </p:grpSpPr>
            <p:sp>
              <p:nvSpPr>
                <p:cNvPr id="21552" name="Line 25"/>
                <p:cNvSpPr>
                  <a:spLocks noChangeShapeType="1"/>
                </p:cNvSpPr>
                <p:nvPr/>
              </p:nvSpPr>
              <p:spPr bwMode="auto">
                <a:xfrm>
                  <a:off x="1953"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53" name="Line 26"/>
                <p:cNvSpPr>
                  <a:spLocks noChangeShapeType="1"/>
                </p:cNvSpPr>
                <p:nvPr/>
              </p:nvSpPr>
              <p:spPr bwMode="auto">
                <a:xfrm flipH="1">
                  <a:off x="1914"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1549" name="Group 27"/>
              <p:cNvGrpSpPr>
                <a:grpSpLocks/>
              </p:cNvGrpSpPr>
              <p:nvPr/>
            </p:nvGrpSpPr>
            <p:grpSpPr bwMode="auto">
              <a:xfrm>
                <a:off x="1866" y="2703"/>
                <a:ext cx="264" cy="234"/>
                <a:chOff x="1914" y="2544"/>
                <a:chExt cx="156" cy="153"/>
              </a:xfrm>
            </p:grpSpPr>
            <p:sp>
              <p:nvSpPr>
                <p:cNvPr id="21550" name="Line 28"/>
                <p:cNvSpPr>
                  <a:spLocks noChangeShapeType="1"/>
                </p:cNvSpPr>
                <p:nvPr/>
              </p:nvSpPr>
              <p:spPr bwMode="auto">
                <a:xfrm>
                  <a:off x="1953"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51" name="Line 29"/>
                <p:cNvSpPr>
                  <a:spLocks noChangeShapeType="1"/>
                </p:cNvSpPr>
                <p:nvPr/>
              </p:nvSpPr>
              <p:spPr bwMode="auto">
                <a:xfrm flipH="1">
                  <a:off x="1914"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21546" name="Rectangle 40" descr="Granite"/>
            <p:cNvSpPr>
              <a:spLocks noChangeArrowheads="1"/>
            </p:cNvSpPr>
            <p:nvPr/>
          </p:nvSpPr>
          <p:spPr bwMode="auto">
            <a:xfrm>
              <a:off x="4473" y="3024"/>
              <a:ext cx="171" cy="396"/>
            </a:xfrm>
            <a:prstGeom prst="rect">
              <a:avLst/>
            </a:prstGeom>
            <a:blipFill dpi="0" rotWithShape="0">
              <a:blip r:embed="rId2"/>
              <a:srcRect/>
              <a:tile tx="0" ty="0" sx="100000" sy="100000" flip="none" algn="tl"/>
            </a:blip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1509" name="Group 43"/>
          <p:cNvGrpSpPr>
            <a:grpSpLocks/>
          </p:cNvGrpSpPr>
          <p:nvPr/>
        </p:nvGrpSpPr>
        <p:grpSpPr bwMode="auto">
          <a:xfrm>
            <a:off x="6105525" y="5076825"/>
            <a:ext cx="438150" cy="1201738"/>
            <a:chOff x="1866" y="2349"/>
            <a:chExt cx="264" cy="588"/>
          </a:xfrm>
        </p:grpSpPr>
        <p:sp>
          <p:nvSpPr>
            <p:cNvPr id="21532" name="AutoShape 44" descr="Small grid"/>
            <p:cNvSpPr>
              <a:spLocks noChangeArrowheads="1"/>
            </p:cNvSpPr>
            <p:nvPr/>
          </p:nvSpPr>
          <p:spPr bwMode="auto">
            <a:xfrm>
              <a:off x="1881" y="2349"/>
              <a:ext cx="225" cy="576"/>
            </a:xfrm>
            <a:prstGeom prst="triangle">
              <a:avLst>
                <a:gd name="adj" fmla="val 50000"/>
              </a:avLst>
            </a:prstGeom>
            <a:noFill/>
            <a:ln w="12700">
              <a:solidFill>
                <a:srgbClr val="03010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21533" name="Group 45"/>
            <p:cNvGrpSpPr>
              <a:grpSpLocks/>
            </p:cNvGrpSpPr>
            <p:nvPr/>
          </p:nvGrpSpPr>
          <p:grpSpPr bwMode="auto">
            <a:xfrm>
              <a:off x="1914" y="2544"/>
              <a:ext cx="156" cy="153"/>
              <a:chOff x="1914" y="2544"/>
              <a:chExt cx="156" cy="153"/>
            </a:xfrm>
          </p:grpSpPr>
          <p:sp>
            <p:nvSpPr>
              <p:cNvPr id="21537" name="Line 46"/>
              <p:cNvSpPr>
                <a:spLocks noChangeShapeType="1"/>
              </p:cNvSpPr>
              <p:nvPr/>
            </p:nvSpPr>
            <p:spPr bwMode="auto">
              <a:xfrm>
                <a:off x="1953"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38" name="Line 47"/>
              <p:cNvSpPr>
                <a:spLocks noChangeShapeType="1"/>
              </p:cNvSpPr>
              <p:nvPr/>
            </p:nvSpPr>
            <p:spPr bwMode="auto">
              <a:xfrm flipH="1">
                <a:off x="1914"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1534" name="Group 48"/>
            <p:cNvGrpSpPr>
              <a:grpSpLocks/>
            </p:cNvGrpSpPr>
            <p:nvPr/>
          </p:nvGrpSpPr>
          <p:grpSpPr bwMode="auto">
            <a:xfrm>
              <a:off x="1866" y="2703"/>
              <a:ext cx="264" cy="234"/>
              <a:chOff x="1914" y="2544"/>
              <a:chExt cx="156" cy="153"/>
            </a:xfrm>
          </p:grpSpPr>
          <p:sp>
            <p:nvSpPr>
              <p:cNvPr id="21535" name="Line 49"/>
              <p:cNvSpPr>
                <a:spLocks noChangeShapeType="1"/>
              </p:cNvSpPr>
              <p:nvPr/>
            </p:nvSpPr>
            <p:spPr bwMode="auto">
              <a:xfrm>
                <a:off x="1953"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36" name="Line 50"/>
              <p:cNvSpPr>
                <a:spLocks noChangeShapeType="1"/>
              </p:cNvSpPr>
              <p:nvPr/>
            </p:nvSpPr>
            <p:spPr bwMode="auto">
              <a:xfrm flipH="1">
                <a:off x="1914" y="2544"/>
                <a:ext cx="117" cy="153"/>
              </a:xfrm>
              <a:prstGeom prst="line">
                <a:avLst/>
              </a:prstGeom>
              <a:noFill/>
              <a:ln w="12700">
                <a:solidFill>
                  <a:srgbClr val="03010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21510" name="Rectangle 51"/>
          <p:cNvSpPr>
            <a:spLocks noChangeArrowheads="1"/>
          </p:cNvSpPr>
          <p:nvPr/>
        </p:nvSpPr>
        <p:spPr bwMode="auto">
          <a:xfrm>
            <a:off x="8542338" y="5416550"/>
            <a:ext cx="165100" cy="257175"/>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1511" name="Line 52"/>
          <p:cNvSpPr>
            <a:spLocks noChangeShapeType="1"/>
          </p:cNvSpPr>
          <p:nvPr/>
        </p:nvSpPr>
        <p:spPr bwMode="auto">
          <a:xfrm>
            <a:off x="8628063" y="5287963"/>
            <a:ext cx="4762" cy="165100"/>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12" name="Line 54"/>
          <p:cNvSpPr>
            <a:spLocks noChangeShapeType="1"/>
          </p:cNvSpPr>
          <p:nvPr/>
        </p:nvSpPr>
        <p:spPr bwMode="auto">
          <a:xfrm>
            <a:off x="6453188" y="5154613"/>
            <a:ext cx="927100" cy="628650"/>
          </a:xfrm>
          <a:prstGeom prst="line">
            <a:avLst/>
          </a:prstGeom>
          <a:noFill/>
          <a:ln w="28575">
            <a:solidFill>
              <a:srgbClr val="03010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3" name="Line 55"/>
          <p:cNvSpPr>
            <a:spLocks noChangeShapeType="1"/>
          </p:cNvSpPr>
          <p:nvPr/>
        </p:nvSpPr>
        <p:spPr bwMode="auto">
          <a:xfrm flipV="1">
            <a:off x="6629400" y="4899025"/>
            <a:ext cx="738188" cy="257175"/>
          </a:xfrm>
          <a:prstGeom prst="line">
            <a:avLst/>
          </a:prstGeom>
          <a:noFill/>
          <a:ln w="28575">
            <a:solidFill>
              <a:srgbClr val="03010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1514" name="Group 56"/>
          <p:cNvGrpSpPr>
            <a:grpSpLocks/>
          </p:cNvGrpSpPr>
          <p:nvPr/>
        </p:nvGrpSpPr>
        <p:grpSpPr bwMode="auto">
          <a:xfrm>
            <a:off x="7267575" y="5772150"/>
            <a:ext cx="349250" cy="650875"/>
            <a:chOff x="1866" y="2349"/>
            <a:chExt cx="264" cy="588"/>
          </a:xfrm>
        </p:grpSpPr>
        <p:sp>
          <p:nvSpPr>
            <p:cNvPr id="21525" name="AutoShape 57" descr="Small grid"/>
            <p:cNvSpPr>
              <a:spLocks noChangeArrowheads="1"/>
            </p:cNvSpPr>
            <p:nvPr/>
          </p:nvSpPr>
          <p:spPr bwMode="auto">
            <a:xfrm>
              <a:off x="1881" y="2349"/>
              <a:ext cx="225" cy="576"/>
            </a:xfrm>
            <a:prstGeom prst="triangle">
              <a:avLst>
                <a:gd name="adj" fmla="val 50000"/>
              </a:avLst>
            </a:prstGeom>
            <a:noFill/>
            <a:ln w="12700">
              <a:solidFill>
                <a:srgbClr val="00CC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21526" name="Group 58"/>
            <p:cNvGrpSpPr>
              <a:grpSpLocks/>
            </p:cNvGrpSpPr>
            <p:nvPr/>
          </p:nvGrpSpPr>
          <p:grpSpPr bwMode="auto">
            <a:xfrm>
              <a:off x="1914" y="2544"/>
              <a:ext cx="156" cy="153"/>
              <a:chOff x="1914" y="2544"/>
              <a:chExt cx="156" cy="153"/>
            </a:xfrm>
          </p:grpSpPr>
          <p:sp>
            <p:nvSpPr>
              <p:cNvPr id="21530" name="Line 59"/>
              <p:cNvSpPr>
                <a:spLocks noChangeShapeType="1"/>
              </p:cNvSpPr>
              <p:nvPr/>
            </p:nvSpPr>
            <p:spPr bwMode="auto">
              <a:xfrm>
                <a:off x="1953"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31" name="Line 60"/>
              <p:cNvSpPr>
                <a:spLocks noChangeShapeType="1"/>
              </p:cNvSpPr>
              <p:nvPr/>
            </p:nvSpPr>
            <p:spPr bwMode="auto">
              <a:xfrm flipH="1">
                <a:off x="1914"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1527" name="Group 61"/>
            <p:cNvGrpSpPr>
              <a:grpSpLocks/>
            </p:cNvGrpSpPr>
            <p:nvPr/>
          </p:nvGrpSpPr>
          <p:grpSpPr bwMode="auto">
            <a:xfrm>
              <a:off x="1866" y="2703"/>
              <a:ext cx="264" cy="234"/>
              <a:chOff x="1914" y="2544"/>
              <a:chExt cx="156" cy="153"/>
            </a:xfrm>
          </p:grpSpPr>
          <p:sp>
            <p:nvSpPr>
              <p:cNvPr id="21528" name="Line 62"/>
              <p:cNvSpPr>
                <a:spLocks noChangeShapeType="1"/>
              </p:cNvSpPr>
              <p:nvPr/>
            </p:nvSpPr>
            <p:spPr bwMode="auto">
              <a:xfrm>
                <a:off x="1953"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29" name="Line 63"/>
              <p:cNvSpPr>
                <a:spLocks noChangeShapeType="1"/>
              </p:cNvSpPr>
              <p:nvPr/>
            </p:nvSpPr>
            <p:spPr bwMode="auto">
              <a:xfrm flipH="1">
                <a:off x="1914"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grpSp>
        <p:nvGrpSpPr>
          <p:cNvPr id="21515" name="Group 65"/>
          <p:cNvGrpSpPr>
            <a:grpSpLocks/>
          </p:cNvGrpSpPr>
          <p:nvPr/>
        </p:nvGrpSpPr>
        <p:grpSpPr bwMode="auto">
          <a:xfrm>
            <a:off x="7291388" y="4881563"/>
            <a:ext cx="349250" cy="650875"/>
            <a:chOff x="1866" y="2349"/>
            <a:chExt cx="264" cy="588"/>
          </a:xfrm>
        </p:grpSpPr>
        <p:sp>
          <p:nvSpPr>
            <p:cNvPr id="21518" name="AutoShape 66" descr="Small grid"/>
            <p:cNvSpPr>
              <a:spLocks noChangeArrowheads="1"/>
            </p:cNvSpPr>
            <p:nvPr/>
          </p:nvSpPr>
          <p:spPr bwMode="auto">
            <a:xfrm>
              <a:off x="1881" y="2349"/>
              <a:ext cx="225" cy="576"/>
            </a:xfrm>
            <a:prstGeom prst="triangle">
              <a:avLst>
                <a:gd name="adj" fmla="val 50000"/>
              </a:avLst>
            </a:prstGeom>
            <a:noFill/>
            <a:ln w="12700">
              <a:solidFill>
                <a:srgbClr val="00CC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21519" name="Group 67"/>
            <p:cNvGrpSpPr>
              <a:grpSpLocks/>
            </p:cNvGrpSpPr>
            <p:nvPr/>
          </p:nvGrpSpPr>
          <p:grpSpPr bwMode="auto">
            <a:xfrm>
              <a:off x="1914" y="2544"/>
              <a:ext cx="156" cy="153"/>
              <a:chOff x="1914" y="2544"/>
              <a:chExt cx="156" cy="153"/>
            </a:xfrm>
          </p:grpSpPr>
          <p:sp>
            <p:nvSpPr>
              <p:cNvPr id="21523" name="Line 68"/>
              <p:cNvSpPr>
                <a:spLocks noChangeShapeType="1"/>
              </p:cNvSpPr>
              <p:nvPr/>
            </p:nvSpPr>
            <p:spPr bwMode="auto">
              <a:xfrm>
                <a:off x="1953"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24" name="Line 69"/>
              <p:cNvSpPr>
                <a:spLocks noChangeShapeType="1"/>
              </p:cNvSpPr>
              <p:nvPr/>
            </p:nvSpPr>
            <p:spPr bwMode="auto">
              <a:xfrm flipH="1">
                <a:off x="1914"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1520" name="Group 70"/>
            <p:cNvGrpSpPr>
              <a:grpSpLocks/>
            </p:cNvGrpSpPr>
            <p:nvPr/>
          </p:nvGrpSpPr>
          <p:grpSpPr bwMode="auto">
            <a:xfrm>
              <a:off x="1866" y="2703"/>
              <a:ext cx="264" cy="234"/>
              <a:chOff x="1914" y="2544"/>
              <a:chExt cx="156" cy="153"/>
            </a:xfrm>
          </p:grpSpPr>
          <p:sp>
            <p:nvSpPr>
              <p:cNvPr id="21521" name="Line 71"/>
              <p:cNvSpPr>
                <a:spLocks noChangeShapeType="1"/>
              </p:cNvSpPr>
              <p:nvPr/>
            </p:nvSpPr>
            <p:spPr bwMode="auto">
              <a:xfrm>
                <a:off x="1953"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1522" name="Line 72"/>
              <p:cNvSpPr>
                <a:spLocks noChangeShapeType="1"/>
              </p:cNvSpPr>
              <p:nvPr/>
            </p:nvSpPr>
            <p:spPr bwMode="auto">
              <a:xfrm flipH="1">
                <a:off x="1914" y="2544"/>
                <a:ext cx="117" cy="153"/>
              </a:xfrm>
              <a:prstGeom prst="line">
                <a:avLst/>
              </a:prstGeom>
              <a:noFill/>
              <a:ln w="12700">
                <a:solidFill>
                  <a:srgbClr val="00CC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21516" name="Line 73"/>
          <p:cNvSpPr>
            <a:spLocks noChangeShapeType="1"/>
          </p:cNvSpPr>
          <p:nvPr/>
        </p:nvSpPr>
        <p:spPr bwMode="auto">
          <a:xfrm flipV="1">
            <a:off x="7453313" y="5008563"/>
            <a:ext cx="23812" cy="671512"/>
          </a:xfrm>
          <a:prstGeom prst="line">
            <a:avLst/>
          </a:prstGeom>
          <a:noFill/>
          <a:ln w="28575">
            <a:solidFill>
              <a:srgbClr val="03010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7" name="Line 55"/>
          <p:cNvSpPr>
            <a:spLocks noChangeShapeType="1"/>
          </p:cNvSpPr>
          <p:nvPr/>
        </p:nvSpPr>
        <p:spPr bwMode="auto">
          <a:xfrm>
            <a:off x="7594600" y="4916488"/>
            <a:ext cx="881063" cy="395287"/>
          </a:xfrm>
          <a:prstGeom prst="line">
            <a:avLst/>
          </a:prstGeom>
          <a:noFill/>
          <a:ln w="28575">
            <a:solidFill>
              <a:srgbClr val="03010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212725"/>
            <a:ext cx="8894763" cy="1143000"/>
          </a:xfrm>
        </p:spPr>
        <p:txBody>
          <a:bodyPr/>
          <a:lstStyle/>
          <a:p>
            <a:r>
              <a:rPr lang="en-US" altLang="en-US" sz="4400" smtClean="0"/>
              <a:t>Dynamic Resource Allocation</a:t>
            </a:r>
            <a:br>
              <a:rPr lang="en-US" altLang="en-US" sz="4400" smtClean="0"/>
            </a:br>
            <a:r>
              <a:rPr lang="en-US" altLang="en-US" sz="2400" i="1" smtClean="0"/>
              <a:t>Allocate resources as user and network conditions change</a:t>
            </a:r>
          </a:p>
        </p:txBody>
      </p:sp>
      <p:sp>
        <p:nvSpPr>
          <p:cNvPr id="22531" name="Rectangle 3"/>
          <p:cNvSpPr>
            <a:spLocks noGrp="1" noChangeArrowheads="1"/>
          </p:cNvSpPr>
          <p:nvPr>
            <p:ph type="body" idx="1"/>
          </p:nvPr>
        </p:nvSpPr>
        <p:spPr>
          <a:xfrm>
            <a:off x="414338" y="1724025"/>
            <a:ext cx="7848600" cy="4114800"/>
          </a:xfrm>
        </p:spPr>
        <p:txBody>
          <a:bodyPr/>
          <a:lstStyle/>
          <a:p>
            <a:pPr>
              <a:lnSpc>
                <a:spcPct val="110000"/>
              </a:lnSpc>
            </a:pPr>
            <a:r>
              <a:rPr lang="en-US" altLang="en-US" sz="2800" smtClean="0"/>
              <a:t>Resources:</a:t>
            </a:r>
          </a:p>
          <a:p>
            <a:pPr lvl="1">
              <a:lnSpc>
                <a:spcPct val="70000"/>
              </a:lnSpc>
            </a:pPr>
            <a:r>
              <a:rPr lang="en-US" altLang="en-US" sz="2400" smtClean="0"/>
              <a:t>Channels</a:t>
            </a:r>
          </a:p>
          <a:p>
            <a:pPr lvl="1">
              <a:lnSpc>
                <a:spcPct val="70000"/>
              </a:lnSpc>
            </a:pPr>
            <a:r>
              <a:rPr lang="en-US" altLang="en-US" sz="2400" smtClean="0"/>
              <a:t>Bandwidth</a:t>
            </a:r>
          </a:p>
          <a:p>
            <a:pPr lvl="1">
              <a:lnSpc>
                <a:spcPct val="70000"/>
              </a:lnSpc>
            </a:pPr>
            <a:r>
              <a:rPr lang="en-US" altLang="en-US" sz="2400" smtClean="0"/>
              <a:t>Power</a:t>
            </a:r>
          </a:p>
          <a:p>
            <a:pPr lvl="1">
              <a:lnSpc>
                <a:spcPct val="70000"/>
              </a:lnSpc>
            </a:pPr>
            <a:r>
              <a:rPr lang="en-US" altLang="en-US" sz="2400" smtClean="0"/>
              <a:t>Rate</a:t>
            </a:r>
          </a:p>
          <a:p>
            <a:pPr lvl="1">
              <a:lnSpc>
                <a:spcPct val="70000"/>
              </a:lnSpc>
            </a:pPr>
            <a:r>
              <a:rPr lang="en-US" altLang="en-US" sz="2400" smtClean="0"/>
              <a:t>Base stations</a:t>
            </a:r>
          </a:p>
          <a:p>
            <a:pPr lvl="1">
              <a:lnSpc>
                <a:spcPct val="70000"/>
              </a:lnSpc>
            </a:pPr>
            <a:r>
              <a:rPr lang="en-US" altLang="en-US" sz="2400" smtClean="0"/>
              <a:t>Access</a:t>
            </a:r>
          </a:p>
          <a:p>
            <a:pPr lvl="1">
              <a:lnSpc>
                <a:spcPct val="20000"/>
              </a:lnSpc>
            </a:pPr>
            <a:endParaRPr lang="en-US" altLang="en-US" sz="2400" smtClean="0"/>
          </a:p>
          <a:p>
            <a:pPr>
              <a:lnSpc>
                <a:spcPct val="110000"/>
              </a:lnSpc>
            </a:pPr>
            <a:r>
              <a:rPr lang="en-US" altLang="en-US" sz="2800" smtClean="0"/>
              <a:t>Optimization criteria</a:t>
            </a:r>
          </a:p>
          <a:p>
            <a:pPr lvl="1">
              <a:lnSpc>
                <a:spcPct val="70000"/>
              </a:lnSpc>
            </a:pPr>
            <a:r>
              <a:rPr lang="en-US" altLang="en-US" sz="2400" smtClean="0"/>
              <a:t>Minimize blocking (voice only systems)</a:t>
            </a:r>
          </a:p>
          <a:p>
            <a:pPr lvl="1">
              <a:lnSpc>
                <a:spcPct val="70000"/>
              </a:lnSpc>
            </a:pPr>
            <a:r>
              <a:rPr lang="en-US" altLang="en-US" sz="2400" smtClean="0"/>
              <a:t>Maximize number of users (multiple classes)</a:t>
            </a:r>
          </a:p>
          <a:p>
            <a:pPr lvl="1">
              <a:lnSpc>
                <a:spcPct val="70000"/>
              </a:lnSpc>
            </a:pPr>
            <a:r>
              <a:rPr lang="en-US" altLang="en-US" sz="2400" smtClean="0"/>
              <a:t>Maximize “revenue”</a:t>
            </a:r>
          </a:p>
          <a:p>
            <a:pPr lvl="2">
              <a:lnSpc>
                <a:spcPct val="70000"/>
              </a:lnSpc>
            </a:pPr>
            <a:r>
              <a:rPr lang="en-US" altLang="en-US" sz="2000" smtClean="0"/>
              <a:t>Subject to some minimum performance for each user</a:t>
            </a:r>
          </a:p>
          <a:p>
            <a:pPr lvl="1">
              <a:lnSpc>
                <a:spcPct val="70000"/>
              </a:lnSpc>
            </a:pPr>
            <a:endParaRPr lang="en-US" altLang="en-US" sz="2400" smtClean="0"/>
          </a:p>
        </p:txBody>
      </p:sp>
      <p:grpSp>
        <p:nvGrpSpPr>
          <p:cNvPr id="22532" name="Group 4"/>
          <p:cNvGrpSpPr>
            <a:grpSpLocks/>
          </p:cNvGrpSpPr>
          <p:nvPr/>
        </p:nvGrpSpPr>
        <p:grpSpPr bwMode="auto">
          <a:xfrm>
            <a:off x="3784600" y="1663700"/>
            <a:ext cx="4916488" cy="3108325"/>
            <a:chOff x="412" y="1834"/>
            <a:chExt cx="3305" cy="2081"/>
          </a:xfrm>
        </p:grpSpPr>
        <p:grpSp>
          <p:nvGrpSpPr>
            <p:cNvPr id="22534" name="Group 5"/>
            <p:cNvGrpSpPr>
              <a:grpSpLocks/>
            </p:cNvGrpSpPr>
            <p:nvPr/>
          </p:nvGrpSpPr>
          <p:grpSpPr bwMode="auto">
            <a:xfrm>
              <a:off x="412" y="1834"/>
              <a:ext cx="3305" cy="2081"/>
              <a:chOff x="412" y="1834"/>
              <a:chExt cx="3305" cy="2081"/>
            </a:xfrm>
          </p:grpSpPr>
          <p:sp>
            <p:nvSpPr>
              <p:cNvPr id="22536" name="AutoShape 6"/>
              <p:cNvSpPr>
                <a:spLocks noChangeArrowheads="1"/>
              </p:cNvSpPr>
              <p:nvPr/>
            </p:nvSpPr>
            <p:spPr bwMode="auto">
              <a:xfrm>
                <a:off x="2289" y="3394"/>
                <a:ext cx="816" cy="514"/>
              </a:xfrm>
              <a:prstGeom prst="hexagon">
                <a:avLst>
                  <a:gd name="adj" fmla="val 39681"/>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37" name="AutoShape 7"/>
              <p:cNvSpPr>
                <a:spLocks noChangeArrowheads="1"/>
              </p:cNvSpPr>
              <p:nvPr/>
            </p:nvSpPr>
            <p:spPr bwMode="auto">
              <a:xfrm>
                <a:off x="2291" y="2874"/>
                <a:ext cx="815" cy="515"/>
              </a:xfrm>
              <a:prstGeom prst="hexagon">
                <a:avLst>
                  <a:gd name="adj" fmla="val 39556"/>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38" name="AutoShape 8"/>
              <p:cNvSpPr>
                <a:spLocks noChangeArrowheads="1"/>
              </p:cNvSpPr>
              <p:nvPr/>
            </p:nvSpPr>
            <p:spPr bwMode="auto">
              <a:xfrm>
                <a:off x="1065" y="2352"/>
                <a:ext cx="815" cy="515"/>
              </a:xfrm>
              <a:prstGeom prst="hexagon">
                <a:avLst>
                  <a:gd name="adj" fmla="val 39556"/>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39" name="AutoShape 9"/>
              <p:cNvSpPr>
                <a:spLocks noChangeArrowheads="1"/>
              </p:cNvSpPr>
              <p:nvPr/>
            </p:nvSpPr>
            <p:spPr bwMode="auto">
              <a:xfrm>
                <a:off x="459" y="3139"/>
                <a:ext cx="814" cy="514"/>
              </a:xfrm>
              <a:prstGeom prst="hexagon">
                <a:avLst>
                  <a:gd name="adj" fmla="val 39584"/>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0" name="AutoShape 10"/>
              <p:cNvSpPr>
                <a:spLocks noChangeArrowheads="1"/>
              </p:cNvSpPr>
              <p:nvPr/>
            </p:nvSpPr>
            <p:spPr bwMode="auto">
              <a:xfrm>
                <a:off x="460" y="2613"/>
                <a:ext cx="814" cy="514"/>
              </a:xfrm>
              <a:prstGeom prst="hexagon">
                <a:avLst>
                  <a:gd name="adj" fmla="val 39584"/>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1" name="AutoShape 11"/>
              <p:cNvSpPr>
                <a:spLocks noChangeArrowheads="1"/>
              </p:cNvSpPr>
              <p:nvPr/>
            </p:nvSpPr>
            <p:spPr bwMode="auto">
              <a:xfrm>
                <a:off x="458" y="2095"/>
                <a:ext cx="814" cy="513"/>
              </a:xfrm>
              <a:prstGeom prst="hexagon">
                <a:avLst>
                  <a:gd name="adj" fmla="val 39661"/>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2" name="Oval 12"/>
              <p:cNvSpPr>
                <a:spLocks noChangeArrowheads="1"/>
              </p:cNvSpPr>
              <p:nvPr/>
            </p:nvSpPr>
            <p:spPr bwMode="auto">
              <a:xfrm>
                <a:off x="850" y="2334"/>
                <a:ext cx="29"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3" name="Oval 13"/>
              <p:cNvSpPr>
                <a:spLocks noChangeArrowheads="1"/>
              </p:cNvSpPr>
              <p:nvPr/>
            </p:nvSpPr>
            <p:spPr bwMode="auto">
              <a:xfrm>
                <a:off x="853" y="2853"/>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4" name="Oval 14"/>
              <p:cNvSpPr>
                <a:spLocks noChangeArrowheads="1"/>
              </p:cNvSpPr>
              <p:nvPr/>
            </p:nvSpPr>
            <p:spPr bwMode="auto">
              <a:xfrm>
                <a:off x="851" y="3378"/>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5" name="Oval 15"/>
              <p:cNvSpPr>
                <a:spLocks noChangeArrowheads="1"/>
              </p:cNvSpPr>
              <p:nvPr/>
            </p:nvSpPr>
            <p:spPr bwMode="auto">
              <a:xfrm>
                <a:off x="1459" y="2592"/>
                <a:ext cx="29"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6" name="AutoShape 16"/>
              <p:cNvSpPr>
                <a:spLocks noChangeArrowheads="1"/>
              </p:cNvSpPr>
              <p:nvPr/>
            </p:nvSpPr>
            <p:spPr bwMode="auto">
              <a:xfrm>
                <a:off x="1071" y="1834"/>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7" name="AutoShape 17"/>
              <p:cNvSpPr>
                <a:spLocks noChangeArrowheads="1"/>
              </p:cNvSpPr>
              <p:nvPr/>
            </p:nvSpPr>
            <p:spPr bwMode="auto">
              <a:xfrm>
                <a:off x="1683" y="2097"/>
                <a:ext cx="815" cy="514"/>
              </a:xfrm>
              <a:prstGeom prst="hexagon">
                <a:avLst>
                  <a:gd name="adj" fmla="val 3963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8" name="AutoShape 18"/>
              <p:cNvSpPr>
                <a:spLocks noChangeArrowheads="1"/>
              </p:cNvSpPr>
              <p:nvPr/>
            </p:nvSpPr>
            <p:spPr bwMode="auto">
              <a:xfrm>
                <a:off x="2292" y="1834"/>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49" name="Oval 19"/>
              <p:cNvSpPr>
                <a:spLocks noChangeArrowheads="1"/>
              </p:cNvSpPr>
              <p:nvPr/>
            </p:nvSpPr>
            <p:spPr bwMode="auto">
              <a:xfrm>
                <a:off x="2685" y="2074"/>
                <a:ext cx="27"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0" name="Oval 20"/>
              <p:cNvSpPr>
                <a:spLocks noChangeArrowheads="1"/>
              </p:cNvSpPr>
              <p:nvPr/>
            </p:nvSpPr>
            <p:spPr bwMode="auto">
              <a:xfrm>
                <a:off x="1464" y="2074"/>
                <a:ext cx="28"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1" name="Oval 21"/>
              <p:cNvSpPr>
                <a:spLocks noChangeArrowheads="1"/>
              </p:cNvSpPr>
              <p:nvPr/>
            </p:nvSpPr>
            <p:spPr bwMode="auto">
              <a:xfrm>
                <a:off x="2077" y="2337"/>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2" name="AutoShape 22"/>
              <p:cNvSpPr>
                <a:spLocks noChangeArrowheads="1"/>
              </p:cNvSpPr>
              <p:nvPr/>
            </p:nvSpPr>
            <p:spPr bwMode="auto">
              <a:xfrm>
                <a:off x="1069" y="2881"/>
                <a:ext cx="815" cy="513"/>
              </a:xfrm>
              <a:prstGeom prst="hexagon">
                <a:avLst>
                  <a:gd name="adj" fmla="val 39710"/>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3" name="AutoShape 23"/>
              <p:cNvSpPr>
                <a:spLocks noChangeArrowheads="1"/>
              </p:cNvSpPr>
              <p:nvPr/>
            </p:nvSpPr>
            <p:spPr bwMode="auto">
              <a:xfrm>
                <a:off x="1683" y="3136"/>
                <a:ext cx="815" cy="515"/>
              </a:xfrm>
              <a:prstGeom prst="hexagon">
                <a:avLst>
                  <a:gd name="adj" fmla="val 39556"/>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4" name="Oval 24"/>
              <p:cNvSpPr>
                <a:spLocks noChangeArrowheads="1"/>
              </p:cNvSpPr>
              <p:nvPr/>
            </p:nvSpPr>
            <p:spPr bwMode="auto">
              <a:xfrm>
                <a:off x="1462" y="3120"/>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5" name="Oval 25"/>
              <p:cNvSpPr>
                <a:spLocks noChangeArrowheads="1"/>
              </p:cNvSpPr>
              <p:nvPr/>
            </p:nvSpPr>
            <p:spPr bwMode="auto">
              <a:xfrm>
                <a:off x="2684" y="311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6" name="AutoShape 26"/>
              <p:cNvSpPr>
                <a:spLocks noChangeArrowheads="1"/>
              </p:cNvSpPr>
              <p:nvPr/>
            </p:nvSpPr>
            <p:spPr bwMode="auto">
              <a:xfrm>
                <a:off x="1069" y="3399"/>
                <a:ext cx="815" cy="516"/>
              </a:xfrm>
              <a:prstGeom prst="hexagon">
                <a:avLst>
                  <a:gd name="adj" fmla="val 39479"/>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7" name="Oval 27"/>
              <p:cNvSpPr>
                <a:spLocks noChangeArrowheads="1"/>
              </p:cNvSpPr>
              <p:nvPr/>
            </p:nvSpPr>
            <p:spPr bwMode="auto">
              <a:xfrm>
                <a:off x="1462" y="3641"/>
                <a:ext cx="28"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8" name="Oval 28"/>
              <p:cNvSpPr>
                <a:spLocks noChangeArrowheads="1"/>
              </p:cNvSpPr>
              <p:nvPr/>
            </p:nvSpPr>
            <p:spPr bwMode="auto">
              <a:xfrm>
                <a:off x="2077" y="3376"/>
                <a:ext cx="27"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59" name="Oval 29"/>
              <p:cNvSpPr>
                <a:spLocks noChangeArrowheads="1"/>
              </p:cNvSpPr>
              <p:nvPr/>
            </p:nvSpPr>
            <p:spPr bwMode="auto">
              <a:xfrm>
                <a:off x="2682" y="363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0" name="AutoShape 30"/>
              <p:cNvSpPr>
                <a:spLocks noChangeArrowheads="1"/>
              </p:cNvSpPr>
              <p:nvPr/>
            </p:nvSpPr>
            <p:spPr bwMode="auto">
              <a:xfrm>
                <a:off x="1680" y="2613"/>
                <a:ext cx="814" cy="515"/>
              </a:xfrm>
              <a:prstGeom prst="hexagon">
                <a:avLst>
                  <a:gd name="adj" fmla="val 39507"/>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1" name="AutoShape 31"/>
              <p:cNvSpPr>
                <a:spLocks noChangeArrowheads="1"/>
              </p:cNvSpPr>
              <p:nvPr/>
            </p:nvSpPr>
            <p:spPr bwMode="auto">
              <a:xfrm>
                <a:off x="2292" y="2353"/>
                <a:ext cx="815" cy="514"/>
              </a:xfrm>
              <a:prstGeom prst="hexagon">
                <a:avLst>
                  <a:gd name="adj" fmla="val 3963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2" name="Oval 32"/>
              <p:cNvSpPr>
                <a:spLocks noChangeArrowheads="1"/>
              </p:cNvSpPr>
              <p:nvPr/>
            </p:nvSpPr>
            <p:spPr bwMode="auto">
              <a:xfrm>
                <a:off x="2073" y="2854"/>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3" name="Oval 33"/>
              <p:cNvSpPr>
                <a:spLocks noChangeArrowheads="1"/>
              </p:cNvSpPr>
              <p:nvPr/>
            </p:nvSpPr>
            <p:spPr bwMode="auto">
              <a:xfrm>
                <a:off x="2685" y="2593"/>
                <a:ext cx="27" cy="3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4" name="AutoShape 34"/>
              <p:cNvSpPr>
                <a:spLocks noChangeArrowheads="1"/>
              </p:cNvSpPr>
              <p:nvPr/>
            </p:nvSpPr>
            <p:spPr bwMode="auto">
              <a:xfrm>
                <a:off x="2902" y="3137"/>
                <a:ext cx="815" cy="514"/>
              </a:xfrm>
              <a:prstGeom prst="hexagon">
                <a:avLst>
                  <a:gd name="adj" fmla="val 3963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5" name="AutoShape 35"/>
              <p:cNvSpPr>
                <a:spLocks noChangeArrowheads="1"/>
              </p:cNvSpPr>
              <p:nvPr/>
            </p:nvSpPr>
            <p:spPr bwMode="auto">
              <a:xfrm>
                <a:off x="2899" y="2618"/>
                <a:ext cx="815" cy="515"/>
              </a:xfrm>
              <a:prstGeom prst="hexagon">
                <a:avLst>
                  <a:gd name="adj" fmla="val 39556"/>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6" name="AutoShape 36"/>
              <p:cNvSpPr>
                <a:spLocks noChangeArrowheads="1"/>
              </p:cNvSpPr>
              <p:nvPr/>
            </p:nvSpPr>
            <p:spPr bwMode="auto">
              <a:xfrm>
                <a:off x="2900" y="2097"/>
                <a:ext cx="815" cy="514"/>
              </a:xfrm>
              <a:prstGeom prst="hexagon">
                <a:avLst>
                  <a:gd name="adj" fmla="val 3963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7" name="Oval 37"/>
              <p:cNvSpPr>
                <a:spLocks noChangeArrowheads="1"/>
              </p:cNvSpPr>
              <p:nvPr/>
            </p:nvSpPr>
            <p:spPr bwMode="auto">
              <a:xfrm>
                <a:off x="3293" y="2858"/>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8" name="Oval 38"/>
              <p:cNvSpPr>
                <a:spLocks noChangeArrowheads="1"/>
              </p:cNvSpPr>
              <p:nvPr/>
            </p:nvSpPr>
            <p:spPr bwMode="auto">
              <a:xfrm>
                <a:off x="3294" y="2337"/>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69" name="Oval 39"/>
              <p:cNvSpPr>
                <a:spLocks noChangeArrowheads="1"/>
              </p:cNvSpPr>
              <p:nvPr/>
            </p:nvSpPr>
            <p:spPr bwMode="auto">
              <a:xfrm>
                <a:off x="3295" y="3377"/>
                <a:ext cx="28" cy="34"/>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2570" name="Rectangle 40"/>
              <p:cNvSpPr>
                <a:spLocks noChangeArrowheads="1"/>
              </p:cNvSpPr>
              <p:nvPr/>
            </p:nvSpPr>
            <p:spPr bwMode="auto">
              <a:xfrm>
                <a:off x="1163" y="2370"/>
                <a:ext cx="635"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latin typeface="Arial Black" pitchFamily="34" charset="0"/>
                  </a:rPr>
                  <a:t>BASE</a:t>
                </a:r>
              </a:p>
              <a:p>
                <a:pPr algn="ctr"/>
                <a:r>
                  <a:rPr lang="en-US" altLang="en-US" sz="1200">
                    <a:latin typeface="Arial Black" pitchFamily="34" charset="0"/>
                  </a:rPr>
                  <a:t>STATION</a:t>
                </a:r>
              </a:p>
            </p:txBody>
          </p:sp>
          <p:sp>
            <p:nvSpPr>
              <p:cNvPr id="22571" name="Line 41"/>
              <p:cNvSpPr>
                <a:spLocks noChangeShapeType="1"/>
              </p:cNvSpPr>
              <p:nvPr/>
            </p:nvSpPr>
            <p:spPr bwMode="auto">
              <a:xfrm>
                <a:off x="1603" y="2728"/>
                <a:ext cx="0" cy="72"/>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2572" name="Line 42"/>
              <p:cNvSpPr>
                <a:spLocks noChangeShapeType="1"/>
              </p:cNvSpPr>
              <p:nvPr/>
            </p:nvSpPr>
            <p:spPr bwMode="auto">
              <a:xfrm>
                <a:off x="2248" y="2642"/>
                <a:ext cx="0" cy="71"/>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2573" name="Line 43"/>
              <p:cNvSpPr>
                <a:spLocks noChangeShapeType="1"/>
              </p:cNvSpPr>
              <p:nvPr/>
            </p:nvSpPr>
            <p:spPr bwMode="auto">
              <a:xfrm>
                <a:off x="412" y="3043"/>
                <a:ext cx="73" cy="9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2574" name="Freeform 44"/>
              <p:cNvSpPr>
                <a:spLocks/>
              </p:cNvSpPr>
              <p:nvPr/>
            </p:nvSpPr>
            <p:spPr bwMode="auto">
              <a:xfrm>
                <a:off x="1467" y="2646"/>
                <a:ext cx="132" cy="64"/>
              </a:xfrm>
              <a:custGeom>
                <a:avLst/>
                <a:gdLst>
                  <a:gd name="T0" fmla="*/ 0 w 132"/>
                  <a:gd name="T1" fmla="*/ 0 h 64"/>
                  <a:gd name="T2" fmla="*/ 6 w 132"/>
                  <a:gd name="T3" fmla="*/ 0 h 64"/>
                  <a:gd name="T4" fmla="*/ 12 w 132"/>
                  <a:gd name="T5" fmla="*/ 2 h 64"/>
                  <a:gd name="T6" fmla="*/ 17 w 132"/>
                  <a:gd name="T7" fmla="*/ 2 h 64"/>
                  <a:gd name="T8" fmla="*/ 17 w 132"/>
                  <a:gd name="T9" fmla="*/ 10 h 64"/>
                  <a:gd name="T10" fmla="*/ 22 w 132"/>
                  <a:gd name="T11" fmla="*/ 7 h 64"/>
                  <a:gd name="T12" fmla="*/ 27 w 132"/>
                  <a:gd name="T13" fmla="*/ 5 h 64"/>
                  <a:gd name="T14" fmla="*/ 31 w 132"/>
                  <a:gd name="T15" fmla="*/ 13 h 64"/>
                  <a:gd name="T16" fmla="*/ 33 w 132"/>
                  <a:gd name="T17" fmla="*/ 21 h 64"/>
                  <a:gd name="T18" fmla="*/ 38 w 132"/>
                  <a:gd name="T19" fmla="*/ 23 h 64"/>
                  <a:gd name="T20" fmla="*/ 43 w 132"/>
                  <a:gd name="T21" fmla="*/ 21 h 64"/>
                  <a:gd name="T22" fmla="*/ 45 w 132"/>
                  <a:gd name="T23" fmla="*/ 28 h 64"/>
                  <a:gd name="T24" fmla="*/ 50 w 132"/>
                  <a:gd name="T25" fmla="*/ 26 h 64"/>
                  <a:gd name="T26" fmla="*/ 61 w 132"/>
                  <a:gd name="T27" fmla="*/ 21 h 64"/>
                  <a:gd name="T28" fmla="*/ 64 w 132"/>
                  <a:gd name="T29" fmla="*/ 28 h 64"/>
                  <a:gd name="T30" fmla="*/ 66 w 132"/>
                  <a:gd name="T31" fmla="*/ 36 h 64"/>
                  <a:gd name="T32" fmla="*/ 73 w 132"/>
                  <a:gd name="T33" fmla="*/ 34 h 64"/>
                  <a:gd name="T34" fmla="*/ 78 w 132"/>
                  <a:gd name="T35" fmla="*/ 31 h 64"/>
                  <a:gd name="T36" fmla="*/ 82 w 132"/>
                  <a:gd name="T37" fmla="*/ 39 h 64"/>
                  <a:gd name="T38" fmla="*/ 89 w 132"/>
                  <a:gd name="T39" fmla="*/ 44 h 64"/>
                  <a:gd name="T40" fmla="*/ 99 w 132"/>
                  <a:gd name="T41" fmla="*/ 42 h 64"/>
                  <a:gd name="T42" fmla="*/ 103 w 132"/>
                  <a:gd name="T43" fmla="*/ 49 h 64"/>
                  <a:gd name="T44" fmla="*/ 110 w 132"/>
                  <a:gd name="T45" fmla="*/ 55 h 64"/>
                  <a:gd name="T46" fmla="*/ 117 w 132"/>
                  <a:gd name="T47" fmla="*/ 55 h 64"/>
                  <a:gd name="T48" fmla="*/ 131 w 132"/>
                  <a:gd name="T49" fmla="*/ 63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2"/>
                  <a:gd name="T76" fmla="*/ 0 h 64"/>
                  <a:gd name="T77" fmla="*/ 132 w 13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2" h="64">
                    <a:moveTo>
                      <a:pt x="0" y="0"/>
                    </a:moveTo>
                    <a:lnTo>
                      <a:pt x="6" y="0"/>
                    </a:lnTo>
                    <a:lnTo>
                      <a:pt x="12" y="2"/>
                    </a:lnTo>
                    <a:lnTo>
                      <a:pt x="17" y="2"/>
                    </a:lnTo>
                    <a:lnTo>
                      <a:pt x="17" y="10"/>
                    </a:lnTo>
                    <a:lnTo>
                      <a:pt x="22" y="7"/>
                    </a:lnTo>
                    <a:lnTo>
                      <a:pt x="27" y="5"/>
                    </a:lnTo>
                    <a:lnTo>
                      <a:pt x="31" y="13"/>
                    </a:lnTo>
                    <a:lnTo>
                      <a:pt x="33" y="21"/>
                    </a:lnTo>
                    <a:lnTo>
                      <a:pt x="38" y="23"/>
                    </a:lnTo>
                    <a:lnTo>
                      <a:pt x="43" y="21"/>
                    </a:lnTo>
                    <a:lnTo>
                      <a:pt x="45" y="28"/>
                    </a:lnTo>
                    <a:lnTo>
                      <a:pt x="50" y="26"/>
                    </a:lnTo>
                    <a:lnTo>
                      <a:pt x="61" y="21"/>
                    </a:lnTo>
                    <a:lnTo>
                      <a:pt x="64" y="28"/>
                    </a:lnTo>
                    <a:lnTo>
                      <a:pt x="66" y="36"/>
                    </a:lnTo>
                    <a:lnTo>
                      <a:pt x="73" y="34"/>
                    </a:lnTo>
                    <a:lnTo>
                      <a:pt x="78" y="31"/>
                    </a:lnTo>
                    <a:lnTo>
                      <a:pt x="82" y="39"/>
                    </a:lnTo>
                    <a:lnTo>
                      <a:pt x="89" y="44"/>
                    </a:lnTo>
                    <a:lnTo>
                      <a:pt x="99" y="42"/>
                    </a:lnTo>
                    <a:lnTo>
                      <a:pt x="103" y="49"/>
                    </a:lnTo>
                    <a:lnTo>
                      <a:pt x="110" y="55"/>
                    </a:lnTo>
                    <a:lnTo>
                      <a:pt x="117" y="55"/>
                    </a:lnTo>
                    <a:lnTo>
                      <a:pt x="131" y="63"/>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75" name="Freeform 45"/>
              <p:cNvSpPr>
                <a:spLocks/>
              </p:cNvSpPr>
              <p:nvPr/>
            </p:nvSpPr>
            <p:spPr bwMode="auto">
              <a:xfrm>
                <a:off x="2103" y="2896"/>
                <a:ext cx="160" cy="82"/>
              </a:xfrm>
              <a:custGeom>
                <a:avLst/>
                <a:gdLst>
                  <a:gd name="T0" fmla="*/ 0 w 160"/>
                  <a:gd name="T1" fmla="*/ 0 h 82"/>
                  <a:gd name="T2" fmla="*/ 8 w 160"/>
                  <a:gd name="T3" fmla="*/ 1 h 82"/>
                  <a:gd name="T4" fmla="*/ 15 w 160"/>
                  <a:gd name="T5" fmla="*/ 4 h 82"/>
                  <a:gd name="T6" fmla="*/ 22 w 160"/>
                  <a:gd name="T7" fmla="*/ 5 h 82"/>
                  <a:gd name="T8" fmla="*/ 21 w 160"/>
                  <a:gd name="T9" fmla="*/ 12 h 82"/>
                  <a:gd name="T10" fmla="*/ 28 w 160"/>
                  <a:gd name="T11" fmla="*/ 11 h 82"/>
                  <a:gd name="T12" fmla="*/ 35 w 160"/>
                  <a:gd name="T13" fmla="*/ 9 h 82"/>
                  <a:gd name="T14" fmla="*/ 38 w 160"/>
                  <a:gd name="T15" fmla="*/ 17 h 82"/>
                  <a:gd name="T16" fmla="*/ 39 w 160"/>
                  <a:gd name="T17" fmla="*/ 25 h 82"/>
                  <a:gd name="T18" fmla="*/ 46 w 160"/>
                  <a:gd name="T19" fmla="*/ 28 h 82"/>
                  <a:gd name="T20" fmla="*/ 52 w 160"/>
                  <a:gd name="T21" fmla="*/ 27 h 82"/>
                  <a:gd name="T22" fmla="*/ 54 w 160"/>
                  <a:gd name="T23" fmla="*/ 34 h 82"/>
                  <a:gd name="T24" fmla="*/ 61 w 160"/>
                  <a:gd name="T25" fmla="*/ 33 h 82"/>
                  <a:gd name="T26" fmla="*/ 75 w 160"/>
                  <a:gd name="T27" fmla="*/ 30 h 82"/>
                  <a:gd name="T28" fmla="*/ 78 w 160"/>
                  <a:gd name="T29" fmla="*/ 38 h 82"/>
                  <a:gd name="T30" fmla="*/ 79 w 160"/>
                  <a:gd name="T31" fmla="*/ 45 h 82"/>
                  <a:gd name="T32" fmla="*/ 89 w 160"/>
                  <a:gd name="T33" fmla="*/ 44 h 82"/>
                  <a:gd name="T34" fmla="*/ 96 w 160"/>
                  <a:gd name="T35" fmla="*/ 42 h 82"/>
                  <a:gd name="T36" fmla="*/ 99 w 160"/>
                  <a:gd name="T37" fmla="*/ 50 h 82"/>
                  <a:gd name="T38" fmla="*/ 107 w 160"/>
                  <a:gd name="T39" fmla="*/ 56 h 82"/>
                  <a:gd name="T40" fmla="*/ 121 w 160"/>
                  <a:gd name="T41" fmla="*/ 55 h 82"/>
                  <a:gd name="T42" fmla="*/ 124 w 160"/>
                  <a:gd name="T43" fmla="*/ 64 h 82"/>
                  <a:gd name="T44" fmla="*/ 133 w 160"/>
                  <a:gd name="T45" fmla="*/ 69 h 82"/>
                  <a:gd name="T46" fmla="*/ 141 w 160"/>
                  <a:gd name="T47" fmla="*/ 71 h 82"/>
                  <a:gd name="T48" fmla="*/ 159 w 160"/>
                  <a:gd name="T49" fmla="*/ 81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0"/>
                  <a:gd name="T76" fmla="*/ 0 h 82"/>
                  <a:gd name="T77" fmla="*/ 160 w 160"/>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0" h="82">
                    <a:moveTo>
                      <a:pt x="0" y="0"/>
                    </a:moveTo>
                    <a:lnTo>
                      <a:pt x="8" y="1"/>
                    </a:lnTo>
                    <a:lnTo>
                      <a:pt x="15" y="4"/>
                    </a:lnTo>
                    <a:lnTo>
                      <a:pt x="22" y="5"/>
                    </a:lnTo>
                    <a:lnTo>
                      <a:pt x="21" y="12"/>
                    </a:lnTo>
                    <a:lnTo>
                      <a:pt x="28" y="11"/>
                    </a:lnTo>
                    <a:lnTo>
                      <a:pt x="35" y="9"/>
                    </a:lnTo>
                    <a:lnTo>
                      <a:pt x="38" y="17"/>
                    </a:lnTo>
                    <a:lnTo>
                      <a:pt x="39" y="25"/>
                    </a:lnTo>
                    <a:lnTo>
                      <a:pt x="46" y="28"/>
                    </a:lnTo>
                    <a:lnTo>
                      <a:pt x="52" y="27"/>
                    </a:lnTo>
                    <a:lnTo>
                      <a:pt x="54" y="34"/>
                    </a:lnTo>
                    <a:lnTo>
                      <a:pt x="61" y="33"/>
                    </a:lnTo>
                    <a:lnTo>
                      <a:pt x="75" y="30"/>
                    </a:lnTo>
                    <a:lnTo>
                      <a:pt x="78" y="38"/>
                    </a:lnTo>
                    <a:lnTo>
                      <a:pt x="79" y="45"/>
                    </a:lnTo>
                    <a:lnTo>
                      <a:pt x="89" y="44"/>
                    </a:lnTo>
                    <a:lnTo>
                      <a:pt x="96" y="42"/>
                    </a:lnTo>
                    <a:lnTo>
                      <a:pt x="99" y="50"/>
                    </a:lnTo>
                    <a:lnTo>
                      <a:pt x="107" y="56"/>
                    </a:lnTo>
                    <a:lnTo>
                      <a:pt x="121" y="55"/>
                    </a:lnTo>
                    <a:lnTo>
                      <a:pt x="124" y="64"/>
                    </a:lnTo>
                    <a:lnTo>
                      <a:pt x="133" y="69"/>
                    </a:lnTo>
                    <a:lnTo>
                      <a:pt x="141" y="71"/>
                    </a:lnTo>
                    <a:lnTo>
                      <a:pt x="159" y="81"/>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76" name="Freeform 46"/>
              <p:cNvSpPr>
                <a:spLocks/>
              </p:cNvSpPr>
              <p:nvPr/>
            </p:nvSpPr>
            <p:spPr bwMode="auto">
              <a:xfrm>
                <a:off x="2111" y="2659"/>
                <a:ext cx="142" cy="191"/>
              </a:xfrm>
              <a:custGeom>
                <a:avLst/>
                <a:gdLst>
                  <a:gd name="T0" fmla="*/ 136 w 142"/>
                  <a:gd name="T1" fmla="*/ 0 h 191"/>
                  <a:gd name="T2" fmla="*/ 141 w 142"/>
                  <a:gd name="T3" fmla="*/ 18 h 191"/>
                  <a:gd name="T4" fmla="*/ 136 w 142"/>
                  <a:gd name="T5" fmla="*/ 31 h 191"/>
                  <a:gd name="T6" fmla="*/ 116 w 142"/>
                  <a:gd name="T7" fmla="*/ 31 h 191"/>
                  <a:gd name="T8" fmla="*/ 102 w 142"/>
                  <a:gd name="T9" fmla="*/ 31 h 191"/>
                  <a:gd name="T10" fmla="*/ 102 w 142"/>
                  <a:gd name="T11" fmla="*/ 45 h 191"/>
                  <a:gd name="T12" fmla="*/ 106 w 142"/>
                  <a:gd name="T13" fmla="*/ 58 h 191"/>
                  <a:gd name="T14" fmla="*/ 92 w 142"/>
                  <a:gd name="T15" fmla="*/ 63 h 191"/>
                  <a:gd name="T16" fmla="*/ 92 w 142"/>
                  <a:gd name="T17" fmla="*/ 76 h 191"/>
                  <a:gd name="T18" fmla="*/ 82 w 142"/>
                  <a:gd name="T19" fmla="*/ 113 h 191"/>
                  <a:gd name="T20" fmla="*/ 68 w 142"/>
                  <a:gd name="T21" fmla="*/ 117 h 191"/>
                  <a:gd name="T22" fmla="*/ 63 w 142"/>
                  <a:gd name="T23" fmla="*/ 131 h 191"/>
                  <a:gd name="T24" fmla="*/ 48 w 142"/>
                  <a:gd name="T25" fmla="*/ 135 h 191"/>
                  <a:gd name="T26" fmla="*/ 48 w 142"/>
                  <a:gd name="T27" fmla="*/ 149 h 191"/>
                  <a:gd name="T28" fmla="*/ 34 w 142"/>
                  <a:gd name="T29" fmla="*/ 149 h 191"/>
                  <a:gd name="T30" fmla="*/ 29 w 142"/>
                  <a:gd name="T31" fmla="*/ 162 h 191"/>
                  <a:gd name="T32" fmla="*/ 19 w 142"/>
                  <a:gd name="T33" fmla="*/ 180 h 191"/>
                  <a:gd name="T34" fmla="*/ 4 w 142"/>
                  <a:gd name="T35" fmla="*/ 185 h 191"/>
                  <a:gd name="T36" fmla="*/ 0 w 142"/>
                  <a:gd name="T37" fmla="*/ 190 h 1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191"/>
                  <a:gd name="T59" fmla="*/ 142 w 142"/>
                  <a:gd name="T60" fmla="*/ 191 h 1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191">
                    <a:moveTo>
                      <a:pt x="136" y="0"/>
                    </a:moveTo>
                    <a:lnTo>
                      <a:pt x="141" y="18"/>
                    </a:lnTo>
                    <a:lnTo>
                      <a:pt x="136" y="31"/>
                    </a:lnTo>
                    <a:lnTo>
                      <a:pt x="116" y="31"/>
                    </a:lnTo>
                    <a:lnTo>
                      <a:pt x="102" y="31"/>
                    </a:lnTo>
                    <a:lnTo>
                      <a:pt x="102" y="45"/>
                    </a:lnTo>
                    <a:lnTo>
                      <a:pt x="106" y="58"/>
                    </a:lnTo>
                    <a:lnTo>
                      <a:pt x="92" y="63"/>
                    </a:lnTo>
                    <a:lnTo>
                      <a:pt x="92" y="76"/>
                    </a:lnTo>
                    <a:lnTo>
                      <a:pt x="82" y="113"/>
                    </a:lnTo>
                    <a:lnTo>
                      <a:pt x="68" y="117"/>
                    </a:lnTo>
                    <a:lnTo>
                      <a:pt x="63" y="131"/>
                    </a:lnTo>
                    <a:lnTo>
                      <a:pt x="48" y="135"/>
                    </a:lnTo>
                    <a:lnTo>
                      <a:pt x="48" y="149"/>
                    </a:lnTo>
                    <a:lnTo>
                      <a:pt x="34" y="149"/>
                    </a:lnTo>
                    <a:lnTo>
                      <a:pt x="29" y="162"/>
                    </a:lnTo>
                    <a:lnTo>
                      <a:pt x="19" y="180"/>
                    </a:lnTo>
                    <a:lnTo>
                      <a:pt x="4" y="185"/>
                    </a:lnTo>
                    <a:lnTo>
                      <a:pt x="0" y="190"/>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77" name="Freeform 47"/>
              <p:cNvSpPr>
                <a:spLocks/>
              </p:cNvSpPr>
              <p:nvPr/>
            </p:nvSpPr>
            <p:spPr bwMode="auto">
              <a:xfrm>
                <a:off x="3220" y="2899"/>
                <a:ext cx="59" cy="63"/>
              </a:xfrm>
              <a:custGeom>
                <a:avLst/>
                <a:gdLst>
                  <a:gd name="T0" fmla="*/ 58 w 59"/>
                  <a:gd name="T1" fmla="*/ 0 h 63"/>
                  <a:gd name="T2" fmla="*/ 58 w 59"/>
                  <a:gd name="T3" fmla="*/ 17 h 63"/>
                  <a:gd name="T4" fmla="*/ 58 w 59"/>
                  <a:gd name="T5" fmla="*/ 0 h 63"/>
                  <a:gd name="T6" fmla="*/ 38 w 59"/>
                  <a:gd name="T7" fmla="*/ 13 h 63"/>
                  <a:gd name="T8" fmla="*/ 38 w 59"/>
                  <a:gd name="T9" fmla="*/ 26 h 63"/>
                  <a:gd name="T10" fmla="*/ 29 w 59"/>
                  <a:gd name="T11" fmla="*/ 39 h 63"/>
                  <a:gd name="T12" fmla="*/ 29 w 59"/>
                  <a:gd name="T13" fmla="*/ 53 h 63"/>
                  <a:gd name="T14" fmla="*/ 14 w 59"/>
                  <a:gd name="T15" fmla="*/ 44 h 63"/>
                  <a:gd name="T16" fmla="*/ 9 w 59"/>
                  <a:gd name="T17" fmla="*/ 57 h 63"/>
                  <a:gd name="T18" fmla="*/ 0 w 59"/>
                  <a:gd name="T19" fmla="*/ 62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63"/>
                  <a:gd name="T32" fmla="*/ 59 w 59"/>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63">
                    <a:moveTo>
                      <a:pt x="58" y="0"/>
                    </a:moveTo>
                    <a:lnTo>
                      <a:pt x="58" y="17"/>
                    </a:lnTo>
                    <a:lnTo>
                      <a:pt x="58" y="0"/>
                    </a:lnTo>
                    <a:lnTo>
                      <a:pt x="38" y="13"/>
                    </a:lnTo>
                    <a:lnTo>
                      <a:pt x="38" y="26"/>
                    </a:lnTo>
                    <a:lnTo>
                      <a:pt x="29" y="39"/>
                    </a:lnTo>
                    <a:lnTo>
                      <a:pt x="29" y="53"/>
                    </a:lnTo>
                    <a:lnTo>
                      <a:pt x="14" y="44"/>
                    </a:lnTo>
                    <a:lnTo>
                      <a:pt x="9" y="57"/>
                    </a:lnTo>
                    <a:lnTo>
                      <a:pt x="0" y="62"/>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35" name="Freeform 48"/>
            <p:cNvSpPr>
              <a:spLocks/>
            </p:cNvSpPr>
            <p:nvPr/>
          </p:nvSpPr>
          <p:spPr bwMode="auto">
            <a:xfrm>
              <a:off x="2724" y="2978"/>
              <a:ext cx="476" cy="144"/>
            </a:xfrm>
            <a:custGeom>
              <a:avLst/>
              <a:gdLst>
                <a:gd name="T0" fmla="*/ 0 w 476"/>
                <a:gd name="T1" fmla="*/ 143 h 144"/>
                <a:gd name="T2" fmla="*/ 36 w 476"/>
                <a:gd name="T3" fmla="*/ 131 h 144"/>
                <a:gd name="T4" fmla="*/ 64 w 476"/>
                <a:gd name="T5" fmla="*/ 123 h 144"/>
                <a:gd name="T6" fmla="*/ 72 w 476"/>
                <a:gd name="T7" fmla="*/ 123 h 144"/>
                <a:gd name="T8" fmla="*/ 95 w 476"/>
                <a:gd name="T9" fmla="*/ 128 h 144"/>
                <a:gd name="T10" fmla="*/ 114 w 476"/>
                <a:gd name="T11" fmla="*/ 114 h 144"/>
                <a:gd name="T12" fmla="*/ 122 w 476"/>
                <a:gd name="T13" fmla="*/ 112 h 144"/>
                <a:gd name="T14" fmla="*/ 164 w 476"/>
                <a:gd name="T15" fmla="*/ 114 h 144"/>
                <a:gd name="T16" fmla="*/ 187 w 476"/>
                <a:gd name="T17" fmla="*/ 89 h 144"/>
                <a:gd name="T18" fmla="*/ 209 w 476"/>
                <a:gd name="T19" fmla="*/ 84 h 144"/>
                <a:gd name="T20" fmla="*/ 254 w 476"/>
                <a:gd name="T21" fmla="*/ 61 h 144"/>
                <a:gd name="T22" fmla="*/ 285 w 476"/>
                <a:gd name="T23" fmla="*/ 61 h 144"/>
                <a:gd name="T24" fmla="*/ 307 w 476"/>
                <a:gd name="T25" fmla="*/ 42 h 144"/>
                <a:gd name="T26" fmla="*/ 338 w 476"/>
                <a:gd name="T27" fmla="*/ 42 h 144"/>
                <a:gd name="T28" fmla="*/ 357 w 476"/>
                <a:gd name="T29" fmla="*/ 22 h 144"/>
                <a:gd name="T30" fmla="*/ 421 w 476"/>
                <a:gd name="T31" fmla="*/ 22 h 144"/>
                <a:gd name="T32" fmla="*/ 427 w 476"/>
                <a:gd name="T33" fmla="*/ 5 h 144"/>
                <a:gd name="T34" fmla="*/ 452 w 476"/>
                <a:gd name="T35" fmla="*/ 0 h 144"/>
                <a:gd name="T36" fmla="*/ 461 w 476"/>
                <a:gd name="T37" fmla="*/ 2 h 144"/>
                <a:gd name="T38" fmla="*/ 475 w 476"/>
                <a:gd name="T39" fmla="*/ 0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6"/>
                <a:gd name="T61" fmla="*/ 0 h 144"/>
                <a:gd name="T62" fmla="*/ 476 w 476"/>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6" h="144">
                  <a:moveTo>
                    <a:pt x="0" y="143"/>
                  </a:moveTo>
                  <a:lnTo>
                    <a:pt x="36" y="131"/>
                  </a:lnTo>
                  <a:lnTo>
                    <a:pt x="64" y="123"/>
                  </a:lnTo>
                  <a:lnTo>
                    <a:pt x="72" y="123"/>
                  </a:lnTo>
                  <a:lnTo>
                    <a:pt x="95" y="128"/>
                  </a:lnTo>
                  <a:lnTo>
                    <a:pt x="114" y="114"/>
                  </a:lnTo>
                  <a:lnTo>
                    <a:pt x="122" y="112"/>
                  </a:lnTo>
                  <a:lnTo>
                    <a:pt x="164" y="114"/>
                  </a:lnTo>
                  <a:lnTo>
                    <a:pt x="187" y="89"/>
                  </a:lnTo>
                  <a:lnTo>
                    <a:pt x="209" y="84"/>
                  </a:lnTo>
                  <a:lnTo>
                    <a:pt x="254" y="61"/>
                  </a:lnTo>
                  <a:lnTo>
                    <a:pt x="285" y="61"/>
                  </a:lnTo>
                  <a:lnTo>
                    <a:pt x="307" y="42"/>
                  </a:lnTo>
                  <a:lnTo>
                    <a:pt x="338" y="42"/>
                  </a:lnTo>
                  <a:lnTo>
                    <a:pt x="357" y="22"/>
                  </a:lnTo>
                  <a:lnTo>
                    <a:pt x="421" y="22"/>
                  </a:lnTo>
                  <a:lnTo>
                    <a:pt x="427" y="5"/>
                  </a:lnTo>
                  <a:lnTo>
                    <a:pt x="452" y="0"/>
                  </a:lnTo>
                  <a:lnTo>
                    <a:pt x="461" y="2"/>
                  </a:lnTo>
                  <a:lnTo>
                    <a:pt x="475" y="0"/>
                  </a:lnTo>
                </a:path>
              </a:pathLst>
            </a:custGeom>
            <a:noFill/>
            <a:ln w="12700" cap="rnd" cmpd="sng">
              <a:solidFill>
                <a:srgbClr val="CC99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33" name="Text Box 16"/>
          <p:cNvSpPr txBox="1">
            <a:spLocks noChangeArrowheads="1"/>
          </p:cNvSpPr>
          <p:nvPr/>
        </p:nvSpPr>
        <p:spPr bwMode="auto">
          <a:xfrm>
            <a:off x="2039938" y="6172200"/>
            <a:ext cx="4387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800" b="1">
                <a:solidFill>
                  <a:srgbClr val="CC0000"/>
                </a:solidFill>
              </a:rPr>
              <a:t>“DCA is a 2G/4G problem”</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228600"/>
            <a:ext cx="8143875" cy="1143000"/>
          </a:xfrm>
        </p:spPr>
        <p:txBody>
          <a:bodyPr/>
          <a:lstStyle/>
          <a:p>
            <a:r>
              <a:rPr lang="en-US" altLang="en-US" smtClean="0"/>
              <a:t>MIMO Techniques in Cellular</a:t>
            </a:r>
          </a:p>
        </p:txBody>
      </p:sp>
      <p:sp>
        <p:nvSpPr>
          <p:cNvPr id="23555" name="Rectangle 3"/>
          <p:cNvSpPr>
            <a:spLocks noGrp="1" noChangeArrowheads="1"/>
          </p:cNvSpPr>
          <p:nvPr>
            <p:ph type="body" idx="1"/>
          </p:nvPr>
        </p:nvSpPr>
        <p:spPr>
          <a:xfrm>
            <a:off x="466725" y="4110038"/>
            <a:ext cx="8677275" cy="2057400"/>
          </a:xfrm>
        </p:spPr>
        <p:txBody>
          <a:bodyPr/>
          <a:lstStyle/>
          <a:p>
            <a:pPr>
              <a:lnSpc>
                <a:spcPct val="90000"/>
              </a:lnSpc>
            </a:pPr>
            <a:r>
              <a:rPr lang="en-US" altLang="en-US" sz="2400" smtClean="0"/>
              <a:t>How should MIMO be </a:t>
            </a:r>
            <a:r>
              <a:rPr lang="en-US" altLang="en-US" sz="2400" i="1" smtClean="0">
                <a:solidFill>
                  <a:srgbClr val="FF0000"/>
                </a:solidFill>
              </a:rPr>
              <a:t>fully</a:t>
            </a:r>
            <a:r>
              <a:rPr lang="en-US" altLang="en-US" sz="2400" smtClean="0"/>
              <a:t> used in cellular systems?</a:t>
            </a:r>
          </a:p>
          <a:p>
            <a:pPr>
              <a:lnSpc>
                <a:spcPct val="90000"/>
              </a:lnSpc>
            </a:pPr>
            <a:r>
              <a:rPr lang="en-US" altLang="en-US" sz="2400" smtClean="0"/>
              <a:t>Network MIMO: Cooperating BSs form an antenna array</a:t>
            </a:r>
          </a:p>
          <a:p>
            <a:pPr lvl="1">
              <a:lnSpc>
                <a:spcPct val="90000"/>
              </a:lnSpc>
            </a:pPr>
            <a:r>
              <a:rPr lang="en-US" altLang="en-US" sz="2400" smtClean="0"/>
              <a:t>Downlink is a MIMO BC, uplink is a MIMO MAC</a:t>
            </a:r>
          </a:p>
          <a:p>
            <a:pPr lvl="1">
              <a:lnSpc>
                <a:spcPct val="90000"/>
              </a:lnSpc>
            </a:pPr>
            <a:r>
              <a:rPr lang="en-US" altLang="en-US" sz="2400" smtClean="0"/>
              <a:t>Can treat “interference” as known signal (DPC) or noise</a:t>
            </a:r>
          </a:p>
          <a:p>
            <a:pPr lvl="1">
              <a:lnSpc>
                <a:spcPct val="30000"/>
              </a:lnSpc>
            </a:pPr>
            <a:endParaRPr lang="en-US" altLang="en-US" sz="2400" smtClean="0"/>
          </a:p>
          <a:p>
            <a:pPr>
              <a:lnSpc>
                <a:spcPct val="90000"/>
              </a:lnSpc>
            </a:pPr>
            <a:r>
              <a:rPr lang="en-US" altLang="en-US" sz="2400" smtClean="0"/>
              <a:t>Multiplexing/diversity/interference cancellation tradeoffs</a:t>
            </a:r>
          </a:p>
          <a:p>
            <a:pPr lvl="1">
              <a:lnSpc>
                <a:spcPct val="90000"/>
              </a:lnSpc>
            </a:pPr>
            <a:r>
              <a:rPr lang="en-US" altLang="en-US" sz="2400" smtClean="0"/>
              <a:t>Can optimize receiver algorithm to maximize SINR </a:t>
            </a:r>
          </a:p>
        </p:txBody>
      </p:sp>
      <p:sp>
        <p:nvSpPr>
          <p:cNvPr id="23556" name="Freeform 4"/>
          <p:cNvSpPr>
            <a:spLocks/>
          </p:cNvSpPr>
          <p:nvPr/>
        </p:nvSpPr>
        <p:spPr bwMode="auto">
          <a:xfrm>
            <a:off x="3581400" y="1763713"/>
            <a:ext cx="1133475" cy="728662"/>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57" name="Freeform 5"/>
          <p:cNvSpPr>
            <a:spLocks/>
          </p:cNvSpPr>
          <p:nvPr/>
        </p:nvSpPr>
        <p:spPr bwMode="auto">
          <a:xfrm>
            <a:off x="4430713" y="2125663"/>
            <a:ext cx="1135062" cy="733425"/>
          </a:xfrm>
          <a:custGeom>
            <a:avLst/>
            <a:gdLst>
              <a:gd name="T0" fmla="*/ 2147483647 w 614"/>
              <a:gd name="T1" fmla="*/ 2147483647 h 532"/>
              <a:gd name="T2" fmla="*/ 0 w 614"/>
              <a:gd name="T3" fmla="*/ 2147483647 h 532"/>
              <a:gd name="T4" fmla="*/ 2147483647 w 614"/>
              <a:gd name="T5" fmla="*/ 0 h 532"/>
              <a:gd name="T6" fmla="*/ 2147483647 w 614"/>
              <a:gd name="T7" fmla="*/ 0 h 532"/>
              <a:gd name="T8" fmla="*/ 2147483647 w 614"/>
              <a:gd name="T9" fmla="*/ 2147483647 h 532"/>
              <a:gd name="T10" fmla="*/ 2147483647 w 614"/>
              <a:gd name="T11" fmla="*/ 2147483647 h 532"/>
              <a:gd name="T12" fmla="*/ 2147483647 w 614"/>
              <a:gd name="T13" fmla="*/ 2147483647 h 532"/>
              <a:gd name="T14" fmla="*/ 0 60000 65536"/>
              <a:gd name="T15" fmla="*/ 0 60000 65536"/>
              <a:gd name="T16" fmla="*/ 0 60000 65536"/>
              <a:gd name="T17" fmla="*/ 0 60000 65536"/>
              <a:gd name="T18" fmla="*/ 0 60000 65536"/>
              <a:gd name="T19" fmla="*/ 0 60000 65536"/>
              <a:gd name="T20" fmla="*/ 0 60000 65536"/>
              <a:gd name="T21" fmla="*/ 0 w 614"/>
              <a:gd name="T22" fmla="*/ 0 h 532"/>
              <a:gd name="T23" fmla="*/ 614 w 614"/>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2">
                <a:moveTo>
                  <a:pt x="153" y="531"/>
                </a:moveTo>
                <a:lnTo>
                  <a:pt x="0" y="265"/>
                </a:lnTo>
                <a:lnTo>
                  <a:pt x="153" y="0"/>
                </a:lnTo>
                <a:lnTo>
                  <a:pt x="459" y="0"/>
                </a:lnTo>
                <a:lnTo>
                  <a:pt x="613" y="265"/>
                </a:lnTo>
                <a:lnTo>
                  <a:pt x="459" y="531"/>
                </a:lnTo>
                <a:lnTo>
                  <a:pt x="153" y="531"/>
                </a:lnTo>
              </a:path>
            </a:pathLst>
          </a:custGeom>
          <a:noFill/>
          <a:ln w="12700" cap="rnd"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58" name="Freeform 6"/>
          <p:cNvSpPr>
            <a:spLocks/>
          </p:cNvSpPr>
          <p:nvPr/>
        </p:nvSpPr>
        <p:spPr bwMode="auto">
          <a:xfrm>
            <a:off x="4430713" y="2859088"/>
            <a:ext cx="1135062" cy="727075"/>
          </a:xfrm>
          <a:custGeom>
            <a:avLst/>
            <a:gdLst>
              <a:gd name="T0" fmla="*/ 2147483647 w 614"/>
              <a:gd name="T1" fmla="*/ 2147483647 h 531"/>
              <a:gd name="T2" fmla="*/ 0 w 614"/>
              <a:gd name="T3" fmla="*/ 2147483647 h 531"/>
              <a:gd name="T4" fmla="*/ 2147483647 w 614"/>
              <a:gd name="T5" fmla="*/ 0 h 531"/>
              <a:gd name="T6" fmla="*/ 2147483647 w 614"/>
              <a:gd name="T7" fmla="*/ 0 h 531"/>
              <a:gd name="T8" fmla="*/ 2147483647 w 614"/>
              <a:gd name="T9" fmla="*/ 2147483647 h 531"/>
              <a:gd name="T10" fmla="*/ 2147483647 w 614"/>
              <a:gd name="T11" fmla="*/ 2147483647 h 531"/>
              <a:gd name="T12" fmla="*/ 2147483647 w 614"/>
              <a:gd name="T13" fmla="*/ 2147483647 h 531"/>
              <a:gd name="T14" fmla="*/ 0 60000 65536"/>
              <a:gd name="T15" fmla="*/ 0 60000 65536"/>
              <a:gd name="T16" fmla="*/ 0 60000 65536"/>
              <a:gd name="T17" fmla="*/ 0 60000 65536"/>
              <a:gd name="T18" fmla="*/ 0 60000 65536"/>
              <a:gd name="T19" fmla="*/ 0 60000 65536"/>
              <a:gd name="T20" fmla="*/ 0 60000 65536"/>
              <a:gd name="T21" fmla="*/ 0 w 614"/>
              <a:gd name="T22" fmla="*/ 0 h 531"/>
              <a:gd name="T23" fmla="*/ 614 w 61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1">
                <a:moveTo>
                  <a:pt x="153" y="530"/>
                </a:moveTo>
                <a:lnTo>
                  <a:pt x="0" y="265"/>
                </a:lnTo>
                <a:lnTo>
                  <a:pt x="153" y="0"/>
                </a:lnTo>
                <a:lnTo>
                  <a:pt x="459" y="0"/>
                </a:lnTo>
                <a:lnTo>
                  <a:pt x="613" y="265"/>
                </a:lnTo>
                <a:lnTo>
                  <a:pt x="459" y="530"/>
                </a:lnTo>
                <a:lnTo>
                  <a:pt x="153" y="530"/>
                </a:lnTo>
              </a:path>
            </a:pathLst>
          </a:custGeom>
          <a:noFill/>
          <a:ln w="12700" cap="rnd"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59" name="Freeform 7"/>
          <p:cNvSpPr>
            <a:spLocks/>
          </p:cNvSpPr>
          <p:nvPr/>
        </p:nvSpPr>
        <p:spPr bwMode="auto">
          <a:xfrm>
            <a:off x="2735263" y="2125663"/>
            <a:ext cx="1130300" cy="733425"/>
          </a:xfrm>
          <a:custGeom>
            <a:avLst/>
            <a:gdLst>
              <a:gd name="T0" fmla="*/ 2147483647 w 613"/>
              <a:gd name="T1" fmla="*/ 2147483647 h 532"/>
              <a:gd name="T2" fmla="*/ 0 w 613"/>
              <a:gd name="T3" fmla="*/ 2147483647 h 532"/>
              <a:gd name="T4" fmla="*/ 2147483647 w 613"/>
              <a:gd name="T5" fmla="*/ 0 h 532"/>
              <a:gd name="T6" fmla="*/ 2147483647 w 613"/>
              <a:gd name="T7" fmla="*/ 0 h 532"/>
              <a:gd name="T8" fmla="*/ 2147483647 w 613"/>
              <a:gd name="T9" fmla="*/ 2147483647 h 532"/>
              <a:gd name="T10" fmla="*/ 2147483647 w 613"/>
              <a:gd name="T11" fmla="*/ 2147483647 h 532"/>
              <a:gd name="T12" fmla="*/ 2147483647 w 613"/>
              <a:gd name="T13" fmla="*/ 2147483647 h 532"/>
              <a:gd name="T14" fmla="*/ 0 60000 65536"/>
              <a:gd name="T15" fmla="*/ 0 60000 65536"/>
              <a:gd name="T16" fmla="*/ 0 60000 65536"/>
              <a:gd name="T17" fmla="*/ 0 60000 65536"/>
              <a:gd name="T18" fmla="*/ 0 60000 65536"/>
              <a:gd name="T19" fmla="*/ 0 60000 65536"/>
              <a:gd name="T20" fmla="*/ 0 60000 65536"/>
              <a:gd name="T21" fmla="*/ 0 w 613"/>
              <a:gd name="T22" fmla="*/ 0 h 532"/>
              <a:gd name="T23" fmla="*/ 613 w 613"/>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2">
                <a:moveTo>
                  <a:pt x="153" y="531"/>
                </a:moveTo>
                <a:lnTo>
                  <a:pt x="0" y="265"/>
                </a:lnTo>
                <a:lnTo>
                  <a:pt x="153" y="0"/>
                </a:lnTo>
                <a:lnTo>
                  <a:pt x="459" y="0"/>
                </a:lnTo>
                <a:lnTo>
                  <a:pt x="612" y="265"/>
                </a:lnTo>
                <a:lnTo>
                  <a:pt x="459" y="531"/>
                </a:lnTo>
                <a:lnTo>
                  <a:pt x="153" y="531"/>
                </a:lnTo>
              </a:path>
            </a:pathLst>
          </a:custGeom>
          <a:noFill/>
          <a:ln w="12700" cap="rnd"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60" name="Freeform 8"/>
          <p:cNvSpPr>
            <a:spLocks/>
          </p:cNvSpPr>
          <p:nvPr/>
        </p:nvSpPr>
        <p:spPr bwMode="auto">
          <a:xfrm>
            <a:off x="2735263" y="2859088"/>
            <a:ext cx="1130300" cy="727075"/>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61" name="Freeform 9"/>
          <p:cNvSpPr>
            <a:spLocks/>
          </p:cNvSpPr>
          <p:nvPr/>
        </p:nvSpPr>
        <p:spPr bwMode="auto">
          <a:xfrm>
            <a:off x="3581400" y="3217863"/>
            <a:ext cx="1133475" cy="733425"/>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62" name="Freeform 10"/>
          <p:cNvSpPr>
            <a:spLocks/>
          </p:cNvSpPr>
          <p:nvPr/>
        </p:nvSpPr>
        <p:spPr bwMode="auto">
          <a:xfrm>
            <a:off x="3581400" y="2492375"/>
            <a:ext cx="1133475" cy="730250"/>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solidFill>
            <a:schemeClr val="tx1"/>
          </a:solidFill>
          <a:ln w="12700" cap="rnd" cmpd="sng">
            <a:solidFill>
              <a:srgbClr val="000000"/>
            </a:solidFill>
            <a:prstDash val="solid"/>
            <a:round/>
            <a:headEnd/>
            <a:tailEnd/>
          </a:ln>
        </p:spPr>
        <p:txBody>
          <a:bodyPr/>
          <a:lstStyle/>
          <a:p>
            <a:endParaRPr lang="en-US"/>
          </a:p>
        </p:txBody>
      </p:sp>
      <p:sp>
        <p:nvSpPr>
          <p:cNvPr id="23563" name="Freeform 11"/>
          <p:cNvSpPr>
            <a:spLocks/>
          </p:cNvSpPr>
          <p:nvPr/>
        </p:nvSpPr>
        <p:spPr bwMode="auto">
          <a:xfrm>
            <a:off x="4460875" y="3114675"/>
            <a:ext cx="454025" cy="407988"/>
          </a:xfrm>
          <a:custGeom>
            <a:avLst/>
            <a:gdLst>
              <a:gd name="T0" fmla="*/ 2147483647 w 246"/>
              <a:gd name="T1" fmla="*/ 2147483647 h 295"/>
              <a:gd name="T2" fmla="*/ 2147483647 w 246"/>
              <a:gd name="T3" fmla="*/ 2147483647 h 295"/>
              <a:gd name="T4" fmla="*/ 2147483647 w 246"/>
              <a:gd name="T5" fmla="*/ 2147483647 h 295"/>
              <a:gd name="T6" fmla="*/ 2147483647 w 246"/>
              <a:gd name="T7" fmla="*/ 2147483647 h 295"/>
              <a:gd name="T8" fmla="*/ 2147483647 w 246"/>
              <a:gd name="T9" fmla="*/ 2147483647 h 295"/>
              <a:gd name="T10" fmla="*/ 2147483647 w 246"/>
              <a:gd name="T11" fmla="*/ 0 h 295"/>
              <a:gd name="T12" fmla="*/ 0 w 246"/>
              <a:gd name="T13" fmla="*/ 2147483647 h 295"/>
              <a:gd name="T14" fmla="*/ 2147483647 w 246"/>
              <a:gd name="T15" fmla="*/ 2147483647 h 295"/>
              <a:gd name="T16" fmla="*/ 2147483647 w 246"/>
              <a:gd name="T17" fmla="*/ 2147483647 h 295"/>
              <a:gd name="T18" fmla="*/ 2147483647 w 246"/>
              <a:gd name="T19" fmla="*/ 2147483647 h 295"/>
              <a:gd name="T20" fmla="*/ 2147483647 w 246"/>
              <a:gd name="T21" fmla="*/ 2147483647 h 295"/>
              <a:gd name="T22" fmla="*/ 2147483647 w 246"/>
              <a:gd name="T23" fmla="*/ 2147483647 h 295"/>
              <a:gd name="T24" fmla="*/ 2147483647 w 246"/>
              <a:gd name="T25" fmla="*/ 2147483647 h 295"/>
              <a:gd name="T26" fmla="*/ 2147483647 w 246"/>
              <a:gd name="T27" fmla="*/ 2147483647 h 295"/>
              <a:gd name="T28" fmla="*/ 2147483647 w 246"/>
              <a:gd name="T29" fmla="*/ 2147483647 h 295"/>
              <a:gd name="T30" fmla="*/ 2147483647 w 246"/>
              <a:gd name="T31" fmla="*/ 2147483647 h 295"/>
              <a:gd name="T32" fmla="*/ 2147483647 w 246"/>
              <a:gd name="T33" fmla="*/ 2147483647 h 295"/>
              <a:gd name="T34" fmla="*/ 2147483647 w 246"/>
              <a:gd name="T35" fmla="*/ 2147483647 h 295"/>
              <a:gd name="T36" fmla="*/ 2147483647 w 246"/>
              <a:gd name="T37" fmla="*/ 2147483647 h 295"/>
              <a:gd name="T38" fmla="*/ 2147483647 w 246"/>
              <a:gd name="T39" fmla="*/ 2147483647 h 295"/>
              <a:gd name="T40" fmla="*/ 2147483647 w 246"/>
              <a:gd name="T41" fmla="*/ 2147483647 h 295"/>
              <a:gd name="T42" fmla="*/ 2147483647 w 246"/>
              <a:gd name="T43" fmla="*/ 2147483647 h 295"/>
              <a:gd name="T44" fmla="*/ 2147483647 w 246"/>
              <a:gd name="T45" fmla="*/ 2147483647 h 295"/>
              <a:gd name="T46" fmla="*/ 2147483647 w 246"/>
              <a:gd name="T47" fmla="*/ 2147483647 h 295"/>
              <a:gd name="T48" fmla="*/ 2147483647 w 246"/>
              <a:gd name="T49" fmla="*/ 2147483647 h 295"/>
              <a:gd name="T50" fmla="*/ 2147483647 w 246"/>
              <a:gd name="T51" fmla="*/ 2147483647 h 295"/>
              <a:gd name="T52" fmla="*/ 2147483647 w 246"/>
              <a:gd name="T53" fmla="*/ 2147483647 h 295"/>
              <a:gd name="T54" fmla="*/ 2147483647 w 246"/>
              <a:gd name="T55" fmla="*/ 2147483647 h 295"/>
              <a:gd name="T56" fmla="*/ 2147483647 w 246"/>
              <a:gd name="T57" fmla="*/ 2147483647 h 295"/>
              <a:gd name="T58" fmla="*/ 2147483647 w 246"/>
              <a:gd name="T59" fmla="*/ 2147483647 h 295"/>
              <a:gd name="T60" fmla="*/ 2147483647 w 246"/>
              <a:gd name="T61" fmla="*/ 2147483647 h 295"/>
              <a:gd name="T62" fmla="*/ 2147483647 w 246"/>
              <a:gd name="T63" fmla="*/ 2147483647 h 295"/>
              <a:gd name="T64" fmla="*/ 2147483647 w 246"/>
              <a:gd name="T65" fmla="*/ 2147483647 h 295"/>
              <a:gd name="T66" fmla="*/ 2147483647 w 246"/>
              <a:gd name="T67" fmla="*/ 2147483647 h 295"/>
              <a:gd name="T68" fmla="*/ 2147483647 w 246"/>
              <a:gd name="T69" fmla="*/ 2147483647 h 295"/>
              <a:gd name="T70" fmla="*/ 2147483647 w 246"/>
              <a:gd name="T71" fmla="*/ 2147483647 h 295"/>
              <a:gd name="T72" fmla="*/ 2147483647 w 246"/>
              <a:gd name="T73" fmla="*/ 2147483647 h 295"/>
              <a:gd name="T74" fmla="*/ 2147483647 w 246"/>
              <a:gd name="T75" fmla="*/ 2147483647 h 295"/>
              <a:gd name="T76" fmla="*/ 2147483647 w 246"/>
              <a:gd name="T77" fmla="*/ 2147483647 h 295"/>
              <a:gd name="T78" fmla="*/ 2147483647 w 246"/>
              <a:gd name="T79" fmla="*/ 2147483647 h 295"/>
              <a:gd name="T80" fmla="*/ 2147483647 w 246"/>
              <a:gd name="T81" fmla="*/ 2147483647 h 2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6"/>
              <a:gd name="T124" fmla="*/ 0 h 295"/>
              <a:gd name="T125" fmla="*/ 246 w 246"/>
              <a:gd name="T126" fmla="*/ 295 h 2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6" h="295">
                <a:moveTo>
                  <a:pt x="140" y="125"/>
                </a:moveTo>
                <a:lnTo>
                  <a:pt x="155" y="114"/>
                </a:lnTo>
                <a:lnTo>
                  <a:pt x="140" y="50"/>
                </a:lnTo>
                <a:lnTo>
                  <a:pt x="144" y="51"/>
                </a:lnTo>
                <a:lnTo>
                  <a:pt x="132" y="2"/>
                </a:lnTo>
                <a:lnTo>
                  <a:pt x="119" y="0"/>
                </a:lnTo>
                <a:lnTo>
                  <a:pt x="0" y="83"/>
                </a:lnTo>
                <a:lnTo>
                  <a:pt x="27" y="193"/>
                </a:lnTo>
                <a:lnTo>
                  <a:pt x="36" y="197"/>
                </a:lnTo>
                <a:lnTo>
                  <a:pt x="33" y="200"/>
                </a:lnTo>
                <a:lnTo>
                  <a:pt x="33" y="216"/>
                </a:lnTo>
                <a:lnTo>
                  <a:pt x="31" y="217"/>
                </a:lnTo>
                <a:lnTo>
                  <a:pt x="30" y="217"/>
                </a:lnTo>
                <a:lnTo>
                  <a:pt x="30" y="219"/>
                </a:lnTo>
                <a:lnTo>
                  <a:pt x="29" y="222"/>
                </a:lnTo>
                <a:lnTo>
                  <a:pt x="30" y="227"/>
                </a:lnTo>
                <a:lnTo>
                  <a:pt x="32" y="232"/>
                </a:lnTo>
                <a:lnTo>
                  <a:pt x="35" y="235"/>
                </a:lnTo>
                <a:lnTo>
                  <a:pt x="38" y="235"/>
                </a:lnTo>
                <a:lnTo>
                  <a:pt x="39" y="236"/>
                </a:lnTo>
                <a:lnTo>
                  <a:pt x="40" y="235"/>
                </a:lnTo>
                <a:lnTo>
                  <a:pt x="44" y="233"/>
                </a:lnTo>
                <a:lnTo>
                  <a:pt x="44" y="237"/>
                </a:lnTo>
                <a:lnTo>
                  <a:pt x="126" y="294"/>
                </a:lnTo>
                <a:lnTo>
                  <a:pt x="245" y="210"/>
                </a:lnTo>
                <a:lnTo>
                  <a:pt x="245" y="200"/>
                </a:lnTo>
                <a:lnTo>
                  <a:pt x="210" y="176"/>
                </a:lnTo>
                <a:lnTo>
                  <a:pt x="210" y="171"/>
                </a:lnTo>
                <a:lnTo>
                  <a:pt x="164" y="138"/>
                </a:lnTo>
                <a:lnTo>
                  <a:pt x="158" y="143"/>
                </a:lnTo>
                <a:lnTo>
                  <a:pt x="158" y="137"/>
                </a:lnTo>
                <a:lnTo>
                  <a:pt x="157" y="136"/>
                </a:lnTo>
                <a:lnTo>
                  <a:pt x="157" y="133"/>
                </a:lnTo>
                <a:lnTo>
                  <a:pt x="157" y="131"/>
                </a:lnTo>
                <a:lnTo>
                  <a:pt x="156" y="130"/>
                </a:lnTo>
                <a:lnTo>
                  <a:pt x="155" y="129"/>
                </a:lnTo>
                <a:lnTo>
                  <a:pt x="154" y="129"/>
                </a:lnTo>
                <a:lnTo>
                  <a:pt x="150" y="131"/>
                </a:lnTo>
                <a:lnTo>
                  <a:pt x="140" y="125"/>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3564" name="Freeform 12"/>
          <p:cNvSpPr>
            <a:spLocks/>
          </p:cNvSpPr>
          <p:nvPr/>
        </p:nvSpPr>
        <p:spPr bwMode="auto">
          <a:xfrm>
            <a:off x="4737100" y="3133725"/>
            <a:ext cx="231775" cy="33338"/>
          </a:xfrm>
          <a:custGeom>
            <a:avLst/>
            <a:gdLst>
              <a:gd name="T0" fmla="*/ 2147483647 w 126"/>
              <a:gd name="T1" fmla="*/ 2147483647 h 26"/>
              <a:gd name="T2" fmla="*/ 2147483647 w 126"/>
              <a:gd name="T3" fmla="*/ 2147483647 h 26"/>
              <a:gd name="T4" fmla="*/ 2147483647 w 126"/>
              <a:gd name="T5" fmla="*/ 2147483647 h 26"/>
              <a:gd name="T6" fmla="*/ 2147483647 w 126"/>
              <a:gd name="T7" fmla="*/ 2147483647 h 26"/>
              <a:gd name="T8" fmla="*/ 2147483647 w 126"/>
              <a:gd name="T9" fmla="*/ 2107756583 h 26"/>
              <a:gd name="T10" fmla="*/ 0 w 126"/>
              <a:gd name="T11" fmla="*/ 0 h 26"/>
              <a:gd name="T12" fmla="*/ 2147483647 w 126"/>
              <a:gd name="T13" fmla="*/ 2147483647 h 26"/>
              <a:gd name="T14" fmla="*/ 0 60000 65536"/>
              <a:gd name="T15" fmla="*/ 0 60000 65536"/>
              <a:gd name="T16" fmla="*/ 0 60000 65536"/>
              <a:gd name="T17" fmla="*/ 0 60000 65536"/>
              <a:gd name="T18" fmla="*/ 0 60000 65536"/>
              <a:gd name="T19" fmla="*/ 0 60000 65536"/>
              <a:gd name="T20" fmla="*/ 0 60000 65536"/>
              <a:gd name="T21" fmla="*/ 0 w 126"/>
              <a:gd name="T22" fmla="*/ 0 h 26"/>
              <a:gd name="T23" fmla="*/ 126 w 12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6">
                <a:moveTo>
                  <a:pt x="125" y="25"/>
                </a:moveTo>
                <a:lnTo>
                  <a:pt x="84" y="24"/>
                </a:lnTo>
                <a:lnTo>
                  <a:pt x="98" y="11"/>
                </a:lnTo>
                <a:lnTo>
                  <a:pt x="45" y="10"/>
                </a:lnTo>
                <a:lnTo>
                  <a:pt x="54" y="1"/>
                </a:lnTo>
                <a:lnTo>
                  <a:pt x="0" y="0"/>
                </a:lnTo>
                <a:lnTo>
                  <a:pt x="125" y="25"/>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3565" name="Line 13"/>
          <p:cNvSpPr>
            <a:spLocks noChangeShapeType="1"/>
          </p:cNvSpPr>
          <p:nvPr/>
        </p:nvSpPr>
        <p:spPr bwMode="auto">
          <a:xfrm flipH="1" flipV="1">
            <a:off x="4430713" y="3249613"/>
            <a:ext cx="254000" cy="30480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pic>
        <p:nvPicPr>
          <p:cNvPr id="23566"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5638" y="3155950"/>
            <a:ext cx="3778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Line 15"/>
          <p:cNvSpPr>
            <a:spLocks noChangeShapeType="1"/>
          </p:cNvSpPr>
          <p:nvPr/>
        </p:nvSpPr>
        <p:spPr bwMode="auto">
          <a:xfrm flipH="1">
            <a:off x="4754563" y="3113088"/>
            <a:ext cx="1587" cy="6350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23568" name="Group 16"/>
          <p:cNvGrpSpPr>
            <a:grpSpLocks/>
          </p:cNvGrpSpPr>
          <p:nvPr/>
        </p:nvGrpSpPr>
        <p:grpSpPr bwMode="auto">
          <a:xfrm>
            <a:off x="4113213" y="2019300"/>
            <a:ext cx="68262" cy="120650"/>
            <a:chOff x="5127" y="3283"/>
            <a:chExt cx="54" cy="85"/>
          </a:xfrm>
        </p:grpSpPr>
        <p:sp>
          <p:nvSpPr>
            <p:cNvPr id="23597" name="Line 17"/>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98" name="AutoShape 18"/>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3569" name="Group 19"/>
          <p:cNvGrpSpPr>
            <a:grpSpLocks/>
          </p:cNvGrpSpPr>
          <p:nvPr/>
        </p:nvGrpSpPr>
        <p:grpSpPr bwMode="auto">
          <a:xfrm>
            <a:off x="4949825" y="2400300"/>
            <a:ext cx="68263" cy="119063"/>
            <a:chOff x="5127" y="3283"/>
            <a:chExt cx="54" cy="85"/>
          </a:xfrm>
        </p:grpSpPr>
        <p:sp>
          <p:nvSpPr>
            <p:cNvPr id="23595" name="Line 20"/>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96" name="AutoShape 21"/>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3570" name="Group 22"/>
          <p:cNvGrpSpPr>
            <a:grpSpLocks/>
          </p:cNvGrpSpPr>
          <p:nvPr/>
        </p:nvGrpSpPr>
        <p:grpSpPr bwMode="auto">
          <a:xfrm>
            <a:off x="4972050" y="3176588"/>
            <a:ext cx="68263" cy="120650"/>
            <a:chOff x="5127" y="3283"/>
            <a:chExt cx="54" cy="85"/>
          </a:xfrm>
        </p:grpSpPr>
        <p:sp>
          <p:nvSpPr>
            <p:cNvPr id="23593" name="Line 23"/>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94" name="AutoShape 24"/>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3571" name="Group 25"/>
          <p:cNvGrpSpPr>
            <a:grpSpLocks/>
          </p:cNvGrpSpPr>
          <p:nvPr/>
        </p:nvGrpSpPr>
        <p:grpSpPr bwMode="auto">
          <a:xfrm>
            <a:off x="4106863" y="2771775"/>
            <a:ext cx="66675" cy="119063"/>
            <a:chOff x="5127" y="3283"/>
            <a:chExt cx="54" cy="85"/>
          </a:xfrm>
        </p:grpSpPr>
        <p:sp>
          <p:nvSpPr>
            <p:cNvPr id="23591" name="Line 26"/>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92" name="AutoShape 27"/>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3572" name="Group 28"/>
          <p:cNvGrpSpPr>
            <a:grpSpLocks/>
          </p:cNvGrpSpPr>
          <p:nvPr/>
        </p:nvGrpSpPr>
        <p:grpSpPr bwMode="auto">
          <a:xfrm>
            <a:off x="4117975" y="3548063"/>
            <a:ext cx="66675" cy="120650"/>
            <a:chOff x="5127" y="3283"/>
            <a:chExt cx="54" cy="85"/>
          </a:xfrm>
        </p:grpSpPr>
        <p:sp>
          <p:nvSpPr>
            <p:cNvPr id="23589" name="Line 29"/>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90" name="AutoShape 30"/>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3573" name="Group 31"/>
          <p:cNvGrpSpPr>
            <a:grpSpLocks/>
          </p:cNvGrpSpPr>
          <p:nvPr/>
        </p:nvGrpSpPr>
        <p:grpSpPr bwMode="auto">
          <a:xfrm>
            <a:off x="3240088" y="3125788"/>
            <a:ext cx="66675" cy="120650"/>
            <a:chOff x="5127" y="3283"/>
            <a:chExt cx="54" cy="85"/>
          </a:xfrm>
        </p:grpSpPr>
        <p:sp>
          <p:nvSpPr>
            <p:cNvPr id="2358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8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3574" name="Group 34"/>
          <p:cNvGrpSpPr>
            <a:grpSpLocks/>
          </p:cNvGrpSpPr>
          <p:nvPr/>
        </p:nvGrpSpPr>
        <p:grpSpPr bwMode="auto">
          <a:xfrm>
            <a:off x="3213100" y="2413000"/>
            <a:ext cx="68263" cy="119063"/>
            <a:chOff x="5127" y="3283"/>
            <a:chExt cx="54" cy="85"/>
          </a:xfrm>
        </p:grpSpPr>
        <p:sp>
          <p:nvSpPr>
            <p:cNvPr id="23585" name="Line 35"/>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86" name="AutoShape 36"/>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23575" name="Line 37"/>
          <p:cNvSpPr>
            <a:spLocks noChangeShapeType="1"/>
          </p:cNvSpPr>
          <p:nvPr/>
        </p:nvSpPr>
        <p:spPr bwMode="auto">
          <a:xfrm>
            <a:off x="4200525" y="2808288"/>
            <a:ext cx="517525" cy="304800"/>
          </a:xfrm>
          <a:prstGeom prst="line">
            <a:avLst/>
          </a:prstGeom>
          <a:noFill/>
          <a:ln w="127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6" name="Line 38"/>
          <p:cNvSpPr>
            <a:spLocks noChangeShapeType="1"/>
          </p:cNvSpPr>
          <p:nvPr/>
        </p:nvSpPr>
        <p:spPr bwMode="auto">
          <a:xfrm>
            <a:off x="4184650" y="2081213"/>
            <a:ext cx="541338" cy="971550"/>
          </a:xfrm>
          <a:prstGeom prst="line">
            <a:avLst/>
          </a:prstGeom>
          <a:noFill/>
          <a:ln w="127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7" name="Line 39"/>
          <p:cNvSpPr>
            <a:spLocks noChangeShapeType="1"/>
          </p:cNvSpPr>
          <p:nvPr/>
        </p:nvSpPr>
        <p:spPr bwMode="auto">
          <a:xfrm flipH="1">
            <a:off x="4770438" y="2462213"/>
            <a:ext cx="165100" cy="608012"/>
          </a:xfrm>
          <a:prstGeom prst="line">
            <a:avLst/>
          </a:prstGeom>
          <a:noFill/>
          <a:ln w="127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8" name="Line 40"/>
          <p:cNvSpPr>
            <a:spLocks noChangeShapeType="1"/>
          </p:cNvSpPr>
          <p:nvPr/>
        </p:nvSpPr>
        <p:spPr bwMode="auto">
          <a:xfrm flipH="1" flipV="1">
            <a:off x="4792663" y="3095625"/>
            <a:ext cx="171450" cy="90488"/>
          </a:xfrm>
          <a:prstGeom prst="line">
            <a:avLst/>
          </a:prstGeom>
          <a:noFill/>
          <a:ln w="127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23579" name="Picture 41"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5513" y="2581275"/>
            <a:ext cx="3762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0" name="Line 42"/>
          <p:cNvSpPr>
            <a:spLocks noChangeShapeType="1"/>
          </p:cNvSpPr>
          <p:nvPr/>
        </p:nvSpPr>
        <p:spPr bwMode="auto">
          <a:xfrm flipH="1">
            <a:off x="3733800" y="2540000"/>
            <a:ext cx="1588" cy="61913"/>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3581" name="Line 43"/>
          <p:cNvSpPr>
            <a:spLocks noChangeShapeType="1"/>
          </p:cNvSpPr>
          <p:nvPr/>
        </p:nvSpPr>
        <p:spPr bwMode="auto">
          <a:xfrm>
            <a:off x="3306763" y="2447925"/>
            <a:ext cx="390525" cy="101600"/>
          </a:xfrm>
          <a:prstGeom prst="line">
            <a:avLst/>
          </a:prstGeom>
          <a:noFill/>
          <a:ln w="12700">
            <a:solidFill>
              <a:srgbClr val="00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82" name="Line 44"/>
          <p:cNvSpPr>
            <a:spLocks noChangeShapeType="1"/>
          </p:cNvSpPr>
          <p:nvPr/>
        </p:nvSpPr>
        <p:spPr bwMode="auto">
          <a:xfrm flipV="1">
            <a:off x="3757613" y="2076450"/>
            <a:ext cx="349250" cy="450850"/>
          </a:xfrm>
          <a:prstGeom prst="line">
            <a:avLst/>
          </a:prstGeom>
          <a:noFill/>
          <a:ln w="12700">
            <a:solidFill>
              <a:srgbClr val="00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83" name="Line 45"/>
          <p:cNvSpPr>
            <a:spLocks noChangeShapeType="1"/>
          </p:cNvSpPr>
          <p:nvPr/>
        </p:nvSpPr>
        <p:spPr bwMode="auto">
          <a:xfrm>
            <a:off x="3762375" y="2565400"/>
            <a:ext cx="320675" cy="192088"/>
          </a:xfrm>
          <a:prstGeom prst="line">
            <a:avLst/>
          </a:prstGeom>
          <a:noFill/>
          <a:ln w="12700">
            <a:solidFill>
              <a:srgbClr val="00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50671" name="Oval 47"/>
          <p:cNvSpPr>
            <a:spLocks noChangeArrowheads="1"/>
          </p:cNvSpPr>
          <p:nvPr/>
        </p:nvSpPr>
        <p:spPr bwMode="auto">
          <a:xfrm rot="-1262261">
            <a:off x="3000375" y="2127250"/>
            <a:ext cx="1425575" cy="257175"/>
          </a:xfrm>
          <a:prstGeom prst="ellipse">
            <a:avLst/>
          </a:prstGeom>
          <a:noFill/>
          <a:ln w="28575">
            <a:solidFill>
              <a:srgbClr val="FF0066"/>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06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067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nSpc>
                <a:spcPct val="80000"/>
              </a:lnSpc>
            </a:pPr>
            <a:r>
              <a:rPr lang="en-US" altLang="en-US" smtClean="0"/>
              <a:t>MIMO in Cellular:</a:t>
            </a:r>
            <a:br>
              <a:rPr lang="en-US" altLang="en-US" smtClean="0"/>
            </a:br>
            <a:r>
              <a:rPr lang="en-US" altLang="en-US" i="1" smtClean="0"/>
              <a:t>Performance Benefits</a:t>
            </a:r>
          </a:p>
        </p:txBody>
      </p:sp>
      <p:sp>
        <p:nvSpPr>
          <p:cNvPr id="24579" name="Rectangle 3"/>
          <p:cNvSpPr>
            <a:spLocks noGrp="1" noChangeArrowheads="1"/>
          </p:cNvSpPr>
          <p:nvPr>
            <p:ph type="body" idx="1"/>
          </p:nvPr>
        </p:nvSpPr>
        <p:spPr>
          <a:xfrm>
            <a:off x="633413" y="1722438"/>
            <a:ext cx="7989887" cy="4733925"/>
          </a:xfrm>
        </p:spPr>
        <p:txBody>
          <a:bodyPr/>
          <a:lstStyle/>
          <a:p>
            <a:pPr>
              <a:lnSpc>
                <a:spcPct val="90000"/>
              </a:lnSpc>
            </a:pPr>
            <a:r>
              <a:rPr lang="en-US" altLang="en-US" smtClean="0">
                <a:cs typeface="Times New Roman" pitchFamily="18" charset="0"/>
              </a:rPr>
              <a:t>Antenna gain </a:t>
            </a:r>
            <a:r>
              <a:rPr lang="en-US" altLang="en-US" smtClean="0">
                <a:cs typeface="Times New Roman" pitchFamily="18" charset="0"/>
                <a:sym typeface="Symbol" pitchFamily="18" charset="2"/>
              </a:rPr>
              <a:t> </a:t>
            </a:r>
            <a:r>
              <a:rPr lang="en-US" altLang="en-US" smtClean="0">
                <a:cs typeface="Times New Roman" pitchFamily="18" charset="0"/>
              </a:rPr>
              <a:t>extended battery life, extended range, and higher throughput</a:t>
            </a:r>
          </a:p>
          <a:p>
            <a:pPr lvl="1">
              <a:lnSpc>
                <a:spcPct val="20000"/>
              </a:lnSpc>
            </a:pPr>
            <a:endParaRPr lang="en-US" altLang="en-US" smtClean="0">
              <a:cs typeface="Times New Roman" pitchFamily="18" charset="0"/>
            </a:endParaRPr>
          </a:p>
          <a:p>
            <a:pPr>
              <a:lnSpc>
                <a:spcPct val="90000"/>
              </a:lnSpc>
            </a:pPr>
            <a:r>
              <a:rPr lang="en-US" altLang="en-US" smtClean="0">
                <a:cs typeface="Times New Roman" pitchFamily="18" charset="0"/>
              </a:rPr>
              <a:t>Diversity gain </a:t>
            </a:r>
            <a:r>
              <a:rPr lang="en-US" altLang="en-US" smtClean="0">
                <a:cs typeface="Times New Roman" pitchFamily="18" charset="0"/>
                <a:sym typeface="Symbol" pitchFamily="18" charset="2"/>
              </a:rPr>
              <a:t> </a:t>
            </a:r>
            <a:r>
              <a:rPr lang="en-US" altLang="en-US" smtClean="0">
                <a:cs typeface="Times New Roman" pitchFamily="18" charset="0"/>
              </a:rPr>
              <a:t>improved reliability, more robust operation of services </a:t>
            </a:r>
          </a:p>
          <a:p>
            <a:pPr lvl="1">
              <a:lnSpc>
                <a:spcPct val="10000"/>
              </a:lnSpc>
            </a:pPr>
            <a:endParaRPr lang="en-US" altLang="en-US" smtClean="0">
              <a:cs typeface="Times New Roman" pitchFamily="18" charset="0"/>
            </a:endParaRPr>
          </a:p>
          <a:p>
            <a:pPr>
              <a:lnSpc>
                <a:spcPct val="90000"/>
              </a:lnSpc>
            </a:pPr>
            <a:r>
              <a:rPr lang="en-US" altLang="en-US" smtClean="0">
                <a:cs typeface="Times New Roman" pitchFamily="18" charset="0"/>
              </a:rPr>
              <a:t>Interference suppression (TXBF) </a:t>
            </a:r>
            <a:r>
              <a:rPr lang="en-US" altLang="en-US" smtClean="0">
                <a:cs typeface="Times New Roman" pitchFamily="18" charset="0"/>
                <a:sym typeface="Symbol" pitchFamily="18" charset="2"/>
              </a:rPr>
              <a:t> improved quality, reliability, and robustness</a:t>
            </a:r>
          </a:p>
          <a:p>
            <a:pPr lvl="1">
              <a:lnSpc>
                <a:spcPct val="20000"/>
              </a:lnSpc>
            </a:pPr>
            <a:endParaRPr lang="en-US" altLang="en-US" smtClean="0">
              <a:cs typeface="Times New Roman" pitchFamily="18" charset="0"/>
              <a:sym typeface="Symbol" pitchFamily="18" charset="2"/>
            </a:endParaRPr>
          </a:p>
          <a:p>
            <a:pPr>
              <a:lnSpc>
                <a:spcPct val="90000"/>
              </a:lnSpc>
            </a:pPr>
            <a:r>
              <a:rPr lang="en-US" altLang="en-US" smtClean="0">
                <a:cs typeface="Times New Roman" pitchFamily="18" charset="0"/>
              </a:rPr>
              <a:t>Multiplexing gain </a:t>
            </a:r>
            <a:r>
              <a:rPr lang="en-US" altLang="en-US" smtClean="0">
                <a:cs typeface="Times New Roman" pitchFamily="18" charset="0"/>
                <a:sym typeface="Symbol" pitchFamily="18" charset="2"/>
              </a:rPr>
              <a:t> higher data rates</a:t>
            </a:r>
          </a:p>
          <a:p>
            <a:pPr lvl="1">
              <a:lnSpc>
                <a:spcPct val="20000"/>
              </a:lnSpc>
            </a:pPr>
            <a:endParaRPr lang="en-US" altLang="en-US" smtClean="0"/>
          </a:p>
          <a:p>
            <a:pPr>
              <a:lnSpc>
                <a:spcPct val="90000"/>
              </a:lnSpc>
            </a:pPr>
            <a:r>
              <a:rPr lang="en-US" altLang="en-US" smtClean="0">
                <a:cs typeface="Times New Roman" pitchFamily="18" charset="0"/>
              </a:rPr>
              <a:t>Reduced interference to other systems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28600"/>
            <a:ext cx="9144000" cy="1143000"/>
          </a:xfrm>
        </p:spPr>
        <p:txBody>
          <a:bodyPr/>
          <a:lstStyle/>
          <a:p>
            <a:r>
              <a:rPr lang="en-US" altLang="en-US" sz="4400" smtClean="0"/>
              <a:t>Cooperative Techniques in Cellular</a:t>
            </a:r>
          </a:p>
        </p:txBody>
      </p:sp>
      <p:sp>
        <p:nvSpPr>
          <p:cNvPr id="25603" name="Rectangle 3"/>
          <p:cNvSpPr>
            <a:spLocks noGrp="1" noChangeArrowheads="1"/>
          </p:cNvSpPr>
          <p:nvPr>
            <p:ph type="body" idx="1"/>
          </p:nvPr>
        </p:nvSpPr>
        <p:spPr>
          <a:xfrm>
            <a:off x="114300" y="3919538"/>
            <a:ext cx="8943975" cy="2590800"/>
          </a:xfrm>
        </p:spPr>
        <p:txBody>
          <a:bodyPr/>
          <a:lstStyle/>
          <a:p>
            <a:pPr>
              <a:lnSpc>
                <a:spcPct val="90000"/>
              </a:lnSpc>
            </a:pPr>
            <a:r>
              <a:rPr lang="en-US" altLang="en-US" sz="2800" smtClean="0"/>
              <a:t>Network MIMO: Cooperating BSs form a MIMO array</a:t>
            </a:r>
          </a:p>
          <a:p>
            <a:pPr lvl="1"/>
            <a:r>
              <a:rPr lang="en-US" altLang="en-US" sz="2400" smtClean="0"/>
              <a:t>Downlink is a MIMO BC, uplink is a MIMO MAC</a:t>
            </a:r>
          </a:p>
          <a:p>
            <a:pPr lvl="1"/>
            <a:r>
              <a:rPr lang="en-US" altLang="en-US" sz="2400" smtClean="0"/>
              <a:t>Can treat “interference” as known signal (DPC) or noise</a:t>
            </a:r>
          </a:p>
          <a:p>
            <a:pPr lvl="1"/>
            <a:r>
              <a:rPr lang="en-US" altLang="en-US" sz="2400" smtClean="0"/>
              <a:t>Can cluster cells and cooperate between clusters</a:t>
            </a:r>
          </a:p>
          <a:p>
            <a:pPr lvl="1"/>
            <a:r>
              <a:rPr lang="en-US" altLang="en-US" sz="2400" smtClean="0"/>
              <a:t>Can also install low-complexity relays</a:t>
            </a:r>
            <a:endParaRPr lang="en-US" altLang="en-US" sz="2000" smtClean="0"/>
          </a:p>
          <a:p>
            <a:pPr lvl="1">
              <a:lnSpc>
                <a:spcPct val="20000"/>
              </a:lnSpc>
            </a:pPr>
            <a:endParaRPr lang="en-US" altLang="en-US" sz="2400" smtClean="0"/>
          </a:p>
          <a:p>
            <a:pPr>
              <a:lnSpc>
                <a:spcPct val="70000"/>
              </a:lnSpc>
            </a:pPr>
            <a:r>
              <a:rPr lang="en-US" altLang="en-US" sz="2800" smtClean="0"/>
              <a:t>Mobiles  can cooperate via relaying, virtual MIMO, conferencing, analog network coding, …</a:t>
            </a:r>
          </a:p>
        </p:txBody>
      </p:sp>
      <p:grpSp>
        <p:nvGrpSpPr>
          <p:cNvPr id="25604" name="Group 161"/>
          <p:cNvGrpSpPr>
            <a:grpSpLocks/>
          </p:cNvGrpSpPr>
          <p:nvPr/>
        </p:nvGrpSpPr>
        <p:grpSpPr bwMode="auto">
          <a:xfrm>
            <a:off x="4246563" y="1963738"/>
            <a:ext cx="165100" cy="214312"/>
            <a:chOff x="4131511" y="2844436"/>
            <a:chExt cx="200025" cy="241664"/>
          </a:xfrm>
        </p:grpSpPr>
        <p:grpSp>
          <p:nvGrpSpPr>
            <p:cNvPr id="25702" name="Group 31"/>
            <p:cNvGrpSpPr>
              <a:grpSpLocks/>
            </p:cNvGrpSpPr>
            <p:nvPr/>
          </p:nvGrpSpPr>
          <p:grpSpPr bwMode="auto">
            <a:xfrm>
              <a:off x="4130372" y="2844474"/>
              <a:ext cx="66663" cy="120651"/>
              <a:chOff x="5127" y="3283"/>
              <a:chExt cx="54" cy="85"/>
            </a:xfrm>
          </p:grpSpPr>
          <p:sp>
            <p:nvSpPr>
              <p:cNvPr id="25710"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711"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703" name="Group 31"/>
            <p:cNvGrpSpPr>
              <a:grpSpLocks/>
            </p:cNvGrpSpPr>
            <p:nvPr/>
          </p:nvGrpSpPr>
          <p:grpSpPr bwMode="auto">
            <a:xfrm>
              <a:off x="4195904" y="2844474"/>
              <a:ext cx="66663" cy="120651"/>
              <a:chOff x="5127" y="3283"/>
              <a:chExt cx="54" cy="85"/>
            </a:xfrm>
          </p:grpSpPr>
          <p:sp>
            <p:nvSpPr>
              <p:cNvPr id="25708"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709"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704" name="Group 31"/>
            <p:cNvGrpSpPr>
              <a:grpSpLocks/>
            </p:cNvGrpSpPr>
            <p:nvPr/>
          </p:nvGrpSpPr>
          <p:grpSpPr bwMode="auto">
            <a:xfrm>
              <a:off x="4263722" y="2844474"/>
              <a:ext cx="66663" cy="120651"/>
              <a:chOff x="5127" y="3283"/>
              <a:chExt cx="54" cy="85"/>
            </a:xfrm>
          </p:grpSpPr>
          <p:sp>
            <p:nvSpPr>
              <p:cNvPr id="25706"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707"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51" name="Rectangle 50"/>
            <p:cNvSpPr/>
            <p:nvPr/>
          </p:nvSpPr>
          <p:spPr>
            <a:xfrm>
              <a:off x="4143051" y="2971533"/>
              <a:ext cx="171175"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sp>
        <p:nvSpPr>
          <p:cNvPr id="25605" name="Freeform 4"/>
          <p:cNvSpPr>
            <a:spLocks/>
          </p:cNvSpPr>
          <p:nvPr/>
        </p:nvSpPr>
        <p:spPr bwMode="auto">
          <a:xfrm>
            <a:off x="3770313" y="1706563"/>
            <a:ext cx="1133475" cy="728662"/>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06" name="Freeform 5"/>
          <p:cNvSpPr>
            <a:spLocks/>
          </p:cNvSpPr>
          <p:nvPr/>
        </p:nvSpPr>
        <p:spPr bwMode="auto">
          <a:xfrm>
            <a:off x="4619625" y="2068513"/>
            <a:ext cx="1135063" cy="733425"/>
          </a:xfrm>
          <a:custGeom>
            <a:avLst/>
            <a:gdLst>
              <a:gd name="T0" fmla="*/ 2147483647 w 614"/>
              <a:gd name="T1" fmla="*/ 2147483647 h 532"/>
              <a:gd name="T2" fmla="*/ 0 w 614"/>
              <a:gd name="T3" fmla="*/ 2147483647 h 532"/>
              <a:gd name="T4" fmla="*/ 2147483647 w 614"/>
              <a:gd name="T5" fmla="*/ 0 h 532"/>
              <a:gd name="T6" fmla="*/ 2147483647 w 614"/>
              <a:gd name="T7" fmla="*/ 0 h 532"/>
              <a:gd name="T8" fmla="*/ 2147483647 w 614"/>
              <a:gd name="T9" fmla="*/ 2147483647 h 532"/>
              <a:gd name="T10" fmla="*/ 2147483647 w 614"/>
              <a:gd name="T11" fmla="*/ 2147483647 h 532"/>
              <a:gd name="T12" fmla="*/ 2147483647 w 614"/>
              <a:gd name="T13" fmla="*/ 2147483647 h 532"/>
              <a:gd name="T14" fmla="*/ 0 60000 65536"/>
              <a:gd name="T15" fmla="*/ 0 60000 65536"/>
              <a:gd name="T16" fmla="*/ 0 60000 65536"/>
              <a:gd name="T17" fmla="*/ 0 60000 65536"/>
              <a:gd name="T18" fmla="*/ 0 60000 65536"/>
              <a:gd name="T19" fmla="*/ 0 60000 65536"/>
              <a:gd name="T20" fmla="*/ 0 60000 65536"/>
              <a:gd name="T21" fmla="*/ 0 w 614"/>
              <a:gd name="T22" fmla="*/ 0 h 532"/>
              <a:gd name="T23" fmla="*/ 614 w 614"/>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2">
                <a:moveTo>
                  <a:pt x="153" y="531"/>
                </a:moveTo>
                <a:lnTo>
                  <a:pt x="0" y="265"/>
                </a:lnTo>
                <a:lnTo>
                  <a:pt x="153" y="0"/>
                </a:lnTo>
                <a:lnTo>
                  <a:pt x="459" y="0"/>
                </a:lnTo>
                <a:lnTo>
                  <a:pt x="613" y="265"/>
                </a:lnTo>
                <a:lnTo>
                  <a:pt x="459" y="531"/>
                </a:lnTo>
                <a:lnTo>
                  <a:pt x="153" y="531"/>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07" name="Freeform 6"/>
          <p:cNvSpPr>
            <a:spLocks/>
          </p:cNvSpPr>
          <p:nvPr/>
        </p:nvSpPr>
        <p:spPr bwMode="auto">
          <a:xfrm>
            <a:off x="4619625" y="2801938"/>
            <a:ext cx="1135063" cy="727075"/>
          </a:xfrm>
          <a:custGeom>
            <a:avLst/>
            <a:gdLst>
              <a:gd name="T0" fmla="*/ 2147483647 w 614"/>
              <a:gd name="T1" fmla="*/ 2147483647 h 531"/>
              <a:gd name="T2" fmla="*/ 0 w 614"/>
              <a:gd name="T3" fmla="*/ 2147483647 h 531"/>
              <a:gd name="T4" fmla="*/ 2147483647 w 614"/>
              <a:gd name="T5" fmla="*/ 0 h 531"/>
              <a:gd name="T6" fmla="*/ 2147483647 w 614"/>
              <a:gd name="T7" fmla="*/ 0 h 531"/>
              <a:gd name="T8" fmla="*/ 2147483647 w 614"/>
              <a:gd name="T9" fmla="*/ 2147483647 h 531"/>
              <a:gd name="T10" fmla="*/ 2147483647 w 614"/>
              <a:gd name="T11" fmla="*/ 2147483647 h 531"/>
              <a:gd name="T12" fmla="*/ 2147483647 w 614"/>
              <a:gd name="T13" fmla="*/ 2147483647 h 531"/>
              <a:gd name="T14" fmla="*/ 0 60000 65536"/>
              <a:gd name="T15" fmla="*/ 0 60000 65536"/>
              <a:gd name="T16" fmla="*/ 0 60000 65536"/>
              <a:gd name="T17" fmla="*/ 0 60000 65536"/>
              <a:gd name="T18" fmla="*/ 0 60000 65536"/>
              <a:gd name="T19" fmla="*/ 0 60000 65536"/>
              <a:gd name="T20" fmla="*/ 0 60000 65536"/>
              <a:gd name="T21" fmla="*/ 0 w 614"/>
              <a:gd name="T22" fmla="*/ 0 h 531"/>
              <a:gd name="T23" fmla="*/ 614 w 61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1">
                <a:moveTo>
                  <a:pt x="153" y="530"/>
                </a:moveTo>
                <a:lnTo>
                  <a:pt x="0" y="265"/>
                </a:lnTo>
                <a:lnTo>
                  <a:pt x="153" y="0"/>
                </a:lnTo>
                <a:lnTo>
                  <a:pt x="459" y="0"/>
                </a:lnTo>
                <a:lnTo>
                  <a:pt x="613" y="265"/>
                </a:lnTo>
                <a:lnTo>
                  <a:pt x="459" y="530"/>
                </a:lnTo>
                <a:lnTo>
                  <a:pt x="153" y="53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08" name="Freeform 7"/>
          <p:cNvSpPr>
            <a:spLocks/>
          </p:cNvSpPr>
          <p:nvPr/>
        </p:nvSpPr>
        <p:spPr bwMode="auto">
          <a:xfrm>
            <a:off x="2924175" y="2068513"/>
            <a:ext cx="1130300" cy="733425"/>
          </a:xfrm>
          <a:custGeom>
            <a:avLst/>
            <a:gdLst>
              <a:gd name="T0" fmla="*/ 2147483647 w 613"/>
              <a:gd name="T1" fmla="*/ 2147483647 h 532"/>
              <a:gd name="T2" fmla="*/ 0 w 613"/>
              <a:gd name="T3" fmla="*/ 2147483647 h 532"/>
              <a:gd name="T4" fmla="*/ 2147483647 w 613"/>
              <a:gd name="T5" fmla="*/ 0 h 532"/>
              <a:gd name="T6" fmla="*/ 2147483647 w 613"/>
              <a:gd name="T7" fmla="*/ 0 h 532"/>
              <a:gd name="T8" fmla="*/ 2147483647 w 613"/>
              <a:gd name="T9" fmla="*/ 2147483647 h 532"/>
              <a:gd name="T10" fmla="*/ 2147483647 w 613"/>
              <a:gd name="T11" fmla="*/ 2147483647 h 532"/>
              <a:gd name="T12" fmla="*/ 2147483647 w 613"/>
              <a:gd name="T13" fmla="*/ 2147483647 h 532"/>
              <a:gd name="T14" fmla="*/ 0 60000 65536"/>
              <a:gd name="T15" fmla="*/ 0 60000 65536"/>
              <a:gd name="T16" fmla="*/ 0 60000 65536"/>
              <a:gd name="T17" fmla="*/ 0 60000 65536"/>
              <a:gd name="T18" fmla="*/ 0 60000 65536"/>
              <a:gd name="T19" fmla="*/ 0 60000 65536"/>
              <a:gd name="T20" fmla="*/ 0 60000 65536"/>
              <a:gd name="T21" fmla="*/ 0 w 613"/>
              <a:gd name="T22" fmla="*/ 0 h 532"/>
              <a:gd name="T23" fmla="*/ 613 w 613"/>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2">
                <a:moveTo>
                  <a:pt x="153" y="531"/>
                </a:moveTo>
                <a:lnTo>
                  <a:pt x="0" y="265"/>
                </a:lnTo>
                <a:lnTo>
                  <a:pt x="153" y="0"/>
                </a:lnTo>
                <a:lnTo>
                  <a:pt x="459" y="0"/>
                </a:lnTo>
                <a:lnTo>
                  <a:pt x="612" y="265"/>
                </a:lnTo>
                <a:lnTo>
                  <a:pt x="459" y="531"/>
                </a:lnTo>
                <a:lnTo>
                  <a:pt x="153" y="531"/>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09" name="Freeform 8"/>
          <p:cNvSpPr>
            <a:spLocks/>
          </p:cNvSpPr>
          <p:nvPr/>
        </p:nvSpPr>
        <p:spPr bwMode="auto">
          <a:xfrm>
            <a:off x="2924175" y="2801938"/>
            <a:ext cx="1130300" cy="727075"/>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0" name="Freeform 9"/>
          <p:cNvSpPr>
            <a:spLocks/>
          </p:cNvSpPr>
          <p:nvPr/>
        </p:nvSpPr>
        <p:spPr bwMode="auto">
          <a:xfrm>
            <a:off x="3770313" y="3160713"/>
            <a:ext cx="1133475" cy="733425"/>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1" name="Freeform 10"/>
          <p:cNvSpPr>
            <a:spLocks/>
          </p:cNvSpPr>
          <p:nvPr/>
        </p:nvSpPr>
        <p:spPr bwMode="auto">
          <a:xfrm>
            <a:off x="3770313" y="2435225"/>
            <a:ext cx="1133475" cy="730250"/>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2" name="Freeform 11"/>
          <p:cNvSpPr>
            <a:spLocks/>
          </p:cNvSpPr>
          <p:nvPr/>
        </p:nvSpPr>
        <p:spPr bwMode="auto">
          <a:xfrm>
            <a:off x="4649788" y="3057525"/>
            <a:ext cx="454025" cy="407988"/>
          </a:xfrm>
          <a:custGeom>
            <a:avLst/>
            <a:gdLst>
              <a:gd name="T0" fmla="*/ 2147483647 w 246"/>
              <a:gd name="T1" fmla="*/ 2147483647 h 295"/>
              <a:gd name="T2" fmla="*/ 2147483647 w 246"/>
              <a:gd name="T3" fmla="*/ 2147483647 h 295"/>
              <a:gd name="T4" fmla="*/ 2147483647 w 246"/>
              <a:gd name="T5" fmla="*/ 2147483647 h 295"/>
              <a:gd name="T6" fmla="*/ 2147483647 w 246"/>
              <a:gd name="T7" fmla="*/ 2147483647 h 295"/>
              <a:gd name="T8" fmla="*/ 2147483647 w 246"/>
              <a:gd name="T9" fmla="*/ 2147483647 h 295"/>
              <a:gd name="T10" fmla="*/ 2147483647 w 246"/>
              <a:gd name="T11" fmla="*/ 0 h 295"/>
              <a:gd name="T12" fmla="*/ 0 w 246"/>
              <a:gd name="T13" fmla="*/ 2147483647 h 295"/>
              <a:gd name="T14" fmla="*/ 2147483647 w 246"/>
              <a:gd name="T15" fmla="*/ 2147483647 h 295"/>
              <a:gd name="T16" fmla="*/ 2147483647 w 246"/>
              <a:gd name="T17" fmla="*/ 2147483647 h 295"/>
              <a:gd name="T18" fmla="*/ 2147483647 w 246"/>
              <a:gd name="T19" fmla="*/ 2147483647 h 295"/>
              <a:gd name="T20" fmla="*/ 2147483647 w 246"/>
              <a:gd name="T21" fmla="*/ 2147483647 h 295"/>
              <a:gd name="T22" fmla="*/ 2147483647 w 246"/>
              <a:gd name="T23" fmla="*/ 2147483647 h 295"/>
              <a:gd name="T24" fmla="*/ 2147483647 w 246"/>
              <a:gd name="T25" fmla="*/ 2147483647 h 295"/>
              <a:gd name="T26" fmla="*/ 2147483647 w 246"/>
              <a:gd name="T27" fmla="*/ 2147483647 h 295"/>
              <a:gd name="T28" fmla="*/ 2147483647 w 246"/>
              <a:gd name="T29" fmla="*/ 2147483647 h 295"/>
              <a:gd name="T30" fmla="*/ 2147483647 w 246"/>
              <a:gd name="T31" fmla="*/ 2147483647 h 295"/>
              <a:gd name="T32" fmla="*/ 2147483647 w 246"/>
              <a:gd name="T33" fmla="*/ 2147483647 h 295"/>
              <a:gd name="T34" fmla="*/ 2147483647 w 246"/>
              <a:gd name="T35" fmla="*/ 2147483647 h 295"/>
              <a:gd name="T36" fmla="*/ 2147483647 w 246"/>
              <a:gd name="T37" fmla="*/ 2147483647 h 295"/>
              <a:gd name="T38" fmla="*/ 2147483647 w 246"/>
              <a:gd name="T39" fmla="*/ 2147483647 h 295"/>
              <a:gd name="T40" fmla="*/ 2147483647 w 246"/>
              <a:gd name="T41" fmla="*/ 2147483647 h 295"/>
              <a:gd name="T42" fmla="*/ 2147483647 w 246"/>
              <a:gd name="T43" fmla="*/ 2147483647 h 295"/>
              <a:gd name="T44" fmla="*/ 2147483647 w 246"/>
              <a:gd name="T45" fmla="*/ 2147483647 h 295"/>
              <a:gd name="T46" fmla="*/ 2147483647 w 246"/>
              <a:gd name="T47" fmla="*/ 2147483647 h 295"/>
              <a:gd name="T48" fmla="*/ 2147483647 w 246"/>
              <a:gd name="T49" fmla="*/ 2147483647 h 295"/>
              <a:gd name="T50" fmla="*/ 2147483647 w 246"/>
              <a:gd name="T51" fmla="*/ 2147483647 h 295"/>
              <a:gd name="T52" fmla="*/ 2147483647 w 246"/>
              <a:gd name="T53" fmla="*/ 2147483647 h 295"/>
              <a:gd name="T54" fmla="*/ 2147483647 w 246"/>
              <a:gd name="T55" fmla="*/ 2147483647 h 295"/>
              <a:gd name="T56" fmla="*/ 2147483647 w 246"/>
              <a:gd name="T57" fmla="*/ 2147483647 h 295"/>
              <a:gd name="T58" fmla="*/ 2147483647 w 246"/>
              <a:gd name="T59" fmla="*/ 2147483647 h 295"/>
              <a:gd name="T60" fmla="*/ 2147483647 w 246"/>
              <a:gd name="T61" fmla="*/ 2147483647 h 295"/>
              <a:gd name="T62" fmla="*/ 2147483647 w 246"/>
              <a:gd name="T63" fmla="*/ 2147483647 h 295"/>
              <a:gd name="T64" fmla="*/ 2147483647 w 246"/>
              <a:gd name="T65" fmla="*/ 2147483647 h 295"/>
              <a:gd name="T66" fmla="*/ 2147483647 w 246"/>
              <a:gd name="T67" fmla="*/ 2147483647 h 295"/>
              <a:gd name="T68" fmla="*/ 2147483647 w 246"/>
              <a:gd name="T69" fmla="*/ 2147483647 h 295"/>
              <a:gd name="T70" fmla="*/ 2147483647 w 246"/>
              <a:gd name="T71" fmla="*/ 2147483647 h 295"/>
              <a:gd name="T72" fmla="*/ 2147483647 w 246"/>
              <a:gd name="T73" fmla="*/ 2147483647 h 295"/>
              <a:gd name="T74" fmla="*/ 2147483647 w 246"/>
              <a:gd name="T75" fmla="*/ 2147483647 h 295"/>
              <a:gd name="T76" fmla="*/ 2147483647 w 246"/>
              <a:gd name="T77" fmla="*/ 2147483647 h 295"/>
              <a:gd name="T78" fmla="*/ 2147483647 w 246"/>
              <a:gd name="T79" fmla="*/ 2147483647 h 295"/>
              <a:gd name="T80" fmla="*/ 2147483647 w 246"/>
              <a:gd name="T81" fmla="*/ 2147483647 h 2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6"/>
              <a:gd name="T124" fmla="*/ 0 h 295"/>
              <a:gd name="T125" fmla="*/ 246 w 246"/>
              <a:gd name="T126" fmla="*/ 295 h 2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6" h="295">
                <a:moveTo>
                  <a:pt x="140" y="125"/>
                </a:moveTo>
                <a:lnTo>
                  <a:pt x="155" y="114"/>
                </a:lnTo>
                <a:lnTo>
                  <a:pt x="140" y="50"/>
                </a:lnTo>
                <a:lnTo>
                  <a:pt x="144" y="51"/>
                </a:lnTo>
                <a:lnTo>
                  <a:pt x="132" y="2"/>
                </a:lnTo>
                <a:lnTo>
                  <a:pt x="119" y="0"/>
                </a:lnTo>
                <a:lnTo>
                  <a:pt x="0" y="83"/>
                </a:lnTo>
                <a:lnTo>
                  <a:pt x="27" y="193"/>
                </a:lnTo>
                <a:lnTo>
                  <a:pt x="36" y="197"/>
                </a:lnTo>
                <a:lnTo>
                  <a:pt x="33" y="200"/>
                </a:lnTo>
                <a:lnTo>
                  <a:pt x="33" y="216"/>
                </a:lnTo>
                <a:lnTo>
                  <a:pt x="31" y="217"/>
                </a:lnTo>
                <a:lnTo>
                  <a:pt x="30" y="217"/>
                </a:lnTo>
                <a:lnTo>
                  <a:pt x="30" y="219"/>
                </a:lnTo>
                <a:lnTo>
                  <a:pt x="29" y="222"/>
                </a:lnTo>
                <a:lnTo>
                  <a:pt x="30" y="227"/>
                </a:lnTo>
                <a:lnTo>
                  <a:pt x="32" y="232"/>
                </a:lnTo>
                <a:lnTo>
                  <a:pt x="35" y="235"/>
                </a:lnTo>
                <a:lnTo>
                  <a:pt x="38" y="235"/>
                </a:lnTo>
                <a:lnTo>
                  <a:pt x="39" y="236"/>
                </a:lnTo>
                <a:lnTo>
                  <a:pt x="40" y="235"/>
                </a:lnTo>
                <a:lnTo>
                  <a:pt x="44" y="233"/>
                </a:lnTo>
                <a:lnTo>
                  <a:pt x="44" y="237"/>
                </a:lnTo>
                <a:lnTo>
                  <a:pt x="126" y="294"/>
                </a:lnTo>
                <a:lnTo>
                  <a:pt x="245" y="210"/>
                </a:lnTo>
                <a:lnTo>
                  <a:pt x="245" y="200"/>
                </a:lnTo>
                <a:lnTo>
                  <a:pt x="210" y="176"/>
                </a:lnTo>
                <a:lnTo>
                  <a:pt x="210" y="171"/>
                </a:lnTo>
                <a:lnTo>
                  <a:pt x="164" y="138"/>
                </a:lnTo>
                <a:lnTo>
                  <a:pt x="158" y="143"/>
                </a:lnTo>
                <a:lnTo>
                  <a:pt x="158" y="137"/>
                </a:lnTo>
                <a:lnTo>
                  <a:pt x="157" y="136"/>
                </a:lnTo>
                <a:lnTo>
                  <a:pt x="157" y="133"/>
                </a:lnTo>
                <a:lnTo>
                  <a:pt x="157" y="131"/>
                </a:lnTo>
                <a:lnTo>
                  <a:pt x="156" y="130"/>
                </a:lnTo>
                <a:lnTo>
                  <a:pt x="155" y="129"/>
                </a:lnTo>
                <a:lnTo>
                  <a:pt x="154" y="129"/>
                </a:lnTo>
                <a:lnTo>
                  <a:pt x="150" y="131"/>
                </a:lnTo>
                <a:lnTo>
                  <a:pt x="140" y="125"/>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5613" name="Freeform 12"/>
          <p:cNvSpPr>
            <a:spLocks/>
          </p:cNvSpPr>
          <p:nvPr/>
        </p:nvSpPr>
        <p:spPr bwMode="auto">
          <a:xfrm>
            <a:off x="4926013" y="3076575"/>
            <a:ext cx="231775" cy="33338"/>
          </a:xfrm>
          <a:custGeom>
            <a:avLst/>
            <a:gdLst>
              <a:gd name="T0" fmla="*/ 2147483647 w 126"/>
              <a:gd name="T1" fmla="*/ 2147483647 h 26"/>
              <a:gd name="T2" fmla="*/ 2147483647 w 126"/>
              <a:gd name="T3" fmla="*/ 2147483647 h 26"/>
              <a:gd name="T4" fmla="*/ 2147483647 w 126"/>
              <a:gd name="T5" fmla="*/ 2147483647 h 26"/>
              <a:gd name="T6" fmla="*/ 2147483647 w 126"/>
              <a:gd name="T7" fmla="*/ 2147483647 h 26"/>
              <a:gd name="T8" fmla="*/ 2147483647 w 126"/>
              <a:gd name="T9" fmla="*/ 2147483647 h 26"/>
              <a:gd name="T10" fmla="*/ 0 w 126"/>
              <a:gd name="T11" fmla="*/ 0 h 26"/>
              <a:gd name="T12" fmla="*/ 2147483647 w 126"/>
              <a:gd name="T13" fmla="*/ 2147483647 h 26"/>
              <a:gd name="T14" fmla="*/ 0 60000 65536"/>
              <a:gd name="T15" fmla="*/ 0 60000 65536"/>
              <a:gd name="T16" fmla="*/ 0 60000 65536"/>
              <a:gd name="T17" fmla="*/ 0 60000 65536"/>
              <a:gd name="T18" fmla="*/ 0 60000 65536"/>
              <a:gd name="T19" fmla="*/ 0 60000 65536"/>
              <a:gd name="T20" fmla="*/ 0 60000 65536"/>
              <a:gd name="T21" fmla="*/ 0 w 126"/>
              <a:gd name="T22" fmla="*/ 0 h 26"/>
              <a:gd name="T23" fmla="*/ 126 w 12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6">
                <a:moveTo>
                  <a:pt x="125" y="25"/>
                </a:moveTo>
                <a:lnTo>
                  <a:pt x="84" y="24"/>
                </a:lnTo>
                <a:lnTo>
                  <a:pt x="98" y="11"/>
                </a:lnTo>
                <a:lnTo>
                  <a:pt x="45" y="10"/>
                </a:lnTo>
                <a:lnTo>
                  <a:pt x="54" y="1"/>
                </a:lnTo>
                <a:lnTo>
                  <a:pt x="0" y="0"/>
                </a:lnTo>
                <a:lnTo>
                  <a:pt x="125" y="25"/>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5614" name="Line 13"/>
          <p:cNvSpPr>
            <a:spLocks noChangeShapeType="1"/>
          </p:cNvSpPr>
          <p:nvPr/>
        </p:nvSpPr>
        <p:spPr bwMode="auto">
          <a:xfrm flipH="1" flipV="1">
            <a:off x="4619625" y="3192463"/>
            <a:ext cx="254000" cy="30480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pic>
        <p:nvPicPr>
          <p:cNvPr id="25615"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4550" y="3098800"/>
            <a:ext cx="3778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6" name="Line 15"/>
          <p:cNvSpPr>
            <a:spLocks noChangeShapeType="1"/>
          </p:cNvSpPr>
          <p:nvPr/>
        </p:nvSpPr>
        <p:spPr bwMode="auto">
          <a:xfrm flipH="1">
            <a:off x="4943475" y="3055938"/>
            <a:ext cx="1588" cy="6350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pic>
        <p:nvPicPr>
          <p:cNvPr id="25617" name="Picture 41"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4425" y="2524125"/>
            <a:ext cx="3762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8" name="Line 42"/>
          <p:cNvSpPr>
            <a:spLocks noChangeShapeType="1"/>
          </p:cNvSpPr>
          <p:nvPr/>
        </p:nvSpPr>
        <p:spPr bwMode="auto">
          <a:xfrm flipH="1">
            <a:off x="3922713" y="2482850"/>
            <a:ext cx="1587" cy="61913"/>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6" name="Group 156"/>
          <p:cNvGrpSpPr>
            <a:grpSpLocks/>
          </p:cNvGrpSpPr>
          <p:nvPr/>
        </p:nvGrpSpPr>
        <p:grpSpPr bwMode="auto">
          <a:xfrm>
            <a:off x="3495675" y="2019300"/>
            <a:ext cx="800100" cy="952500"/>
            <a:chOff x="3495880" y="2020056"/>
            <a:chExt cx="800100" cy="951744"/>
          </a:xfrm>
        </p:grpSpPr>
        <p:sp>
          <p:nvSpPr>
            <p:cNvPr id="25699" name="Line 43"/>
            <p:cNvSpPr>
              <a:spLocks noChangeShapeType="1"/>
            </p:cNvSpPr>
            <p:nvPr/>
          </p:nvSpPr>
          <p:spPr bwMode="auto">
            <a:xfrm>
              <a:off x="3495880" y="2391531"/>
              <a:ext cx="390525" cy="101600"/>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700" name="Line 44"/>
            <p:cNvSpPr>
              <a:spLocks noChangeShapeType="1"/>
            </p:cNvSpPr>
            <p:nvPr/>
          </p:nvSpPr>
          <p:spPr bwMode="auto">
            <a:xfrm flipV="1">
              <a:off x="3946730" y="2020056"/>
              <a:ext cx="349250" cy="450850"/>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701" name="Line 45"/>
            <p:cNvSpPr>
              <a:spLocks noChangeShapeType="1"/>
            </p:cNvSpPr>
            <p:nvPr/>
          </p:nvSpPr>
          <p:spPr bwMode="auto">
            <a:xfrm flipH="1">
              <a:off x="3558747" y="2509006"/>
              <a:ext cx="392746" cy="462794"/>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5620" name="Group 94"/>
          <p:cNvGrpSpPr>
            <a:grpSpLocks/>
          </p:cNvGrpSpPr>
          <p:nvPr/>
        </p:nvGrpSpPr>
        <p:grpSpPr bwMode="auto">
          <a:xfrm>
            <a:off x="3427413" y="3001963"/>
            <a:ext cx="165100" cy="214312"/>
            <a:chOff x="4131511" y="2844436"/>
            <a:chExt cx="200025" cy="241664"/>
          </a:xfrm>
        </p:grpSpPr>
        <p:grpSp>
          <p:nvGrpSpPr>
            <p:cNvPr id="25689" name="Group 31"/>
            <p:cNvGrpSpPr>
              <a:grpSpLocks/>
            </p:cNvGrpSpPr>
            <p:nvPr/>
          </p:nvGrpSpPr>
          <p:grpSpPr bwMode="auto">
            <a:xfrm>
              <a:off x="4130372" y="2844474"/>
              <a:ext cx="66663" cy="120651"/>
              <a:chOff x="5127" y="3283"/>
              <a:chExt cx="54" cy="85"/>
            </a:xfrm>
          </p:grpSpPr>
          <p:sp>
            <p:nvSpPr>
              <p:cNvPr id="2569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9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90" name="Group 31"/>
            <p:cNvGrpSpPr>
              <a:grpSpLocks/>
            </p:cNvGrpSpPr>
            <p:nvPr/>
          </p:nvGrpSpPr>
          <p:grpSpPr bwMode="auto">
            <a:xfrm>
              <a:off x="4195904" y="2844474"/>
              <a:ext cx="66663" cy="120651"/>
              <a:chOff x="5127" y="3283"/>
              <a:chExt cx="54" cy="85"/>
            </a:xfrm>
          </p:grpSpPr>
          <p:sp>
            <p:nvSpPr>
              <p:cNvPr id="25695"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96"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91" name="Group 31"/>
            <p:cNvGrpSpPr>
              <a:grpSpLocks/>
            </p:cNvGrpSpPr>
            <p:nvPr/>
          </p:nvGrpSpPr>
          <p:grpSpPr bwMode="auto">
            <a:xfrm>
              <a:off x="4263722" y="2844474"/>
              <a:ext cx="66663" cy="120651"/>
              <a:chOff x="5127" y="3283"/>
              <a:chExt cx="54" cy="85"/>
            </a:xfrm>
          </p:grpSpPr>
          <p:sp>
            <p:nvSpPr>
              <p:cNvPr id="2569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94"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83" name="Rectangle 82"/>
            <p:cNvSpPr/>
            <p:nvPr/>
          </p:nvSpPr>
          <p:spPr>
            <a:xfrm>
              <a:off x="4143051" y="2971533"/>
              <a:ext cx="171175"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5621" name="Group 95"/>
          <p:cNvGrpSpPr>
            <a:grpSpLocks/>
          </p:cNvGrpSpPr>
          <p:nvPr/>
        </p:nvGrpSpPr>
        <p:grpSpPr bwMode="auto">
          <a:xfrm>
            <a:off x="4284663" y="3421063"/>
            <a:ext cx="165100" cy="214312"/>
            <a:chOff x="4131511" y="2844436"/>
            <a:chExt cx="200025" cy="241664"/>
          </a:xfrm>
        </p:grpSpPr>
        <p:grpSp>
          <p:nvGrpSpPr>
            <p:cNvPr id="25679" name="Group 31"/>
            <p:cNvGrpSpPr>
              <a:grpSpLocks/>
            </p:cNvGrpSpPr>
            <p:nvPr/>
          </p:nvGrpSpPr>
          <p:grpSpPr bwMode="auto">
            <a:xfrm>
              <a:off x="4130372" y="2844474"/>
              <a:ext cx="66663" cy="120651"/>
              <a:chOff x="5127" y="3283"/>
              <a:chExt cx="54" cy="85"/>
            </a:xfrm>
          </p:grpSpPr>
          <p:sp>
            <p:nvSpPr>
              <p:cNvPr id="2568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8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80" name="Group 31"/>
            <p:cNvGrpSpPr>
              <a:grpSpLocks/>
            </p:cNvGrpSpPr>
            <p:nvPr/>
          </p:nvGrpSpPr>
          <p:grpSpPr bwMode="auto">
            <a:xfrm>
              <a:off x="4195904" y="2844474"/>
              <a:ext cx="66663" cy="120651"/>
              <a:chOff x="5127" y="3283"/>
              <a:chExt cx="54" cy="85"/>
            </a:xfrm>
          </p:grpSpPr>
          <p:sp>
            <p:nvSpPr>
              <p:cNvPr id="25685"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86"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81" name="Group 31"/>
            <p:cNvGrpSpPr>
              <a:grpSpLocks/>
            </p:cNvGrpSpPr>
            <p:nvPr/>
          </p:nvGrpSpPr>
          <p:grpSpPr bwMode="auto">
            <a:xfrm>
              <a:off x="4263722" y="2844474"/>
              <a:ext cx="66663" cy="120651"/>
              <a:chOff x="5127" y="3283"/>
              <a:chExt cx="54" cy="85"/>
            </a:xfrm>
          </p:grpSpPr>
          <p:sp>
            <p:nvSpPr>
              <p:cNvPr id="2568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84"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94" name="Rectangle 93"/>
            <p:cNvSpPr/>
            <p:nvPr/>
          </p:nvSpPr>
          <p:spPr>
            <a:xfrm>
              <a:off x="4143051" y="2971533"/>
              <a:ext cx="171175"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5622" name="Group 106"/>
          <p:cNvGrpSpPr>
            <a:grpSpLocks/>
          </p:cNvGrpSpPr>
          <p:nvPr/>
        </p:nvGrpSpPr>
        <p:grpSpPr bwMode="auto">
          <a:xfrm>
            <a:off x="5122863" y="3059113"/>
            <a:ext cx="165100" cy="214312"/>
            <a:chOff x="4131511" y="2844436"/>
            <a:chExt cx="200025" cy="241664"/>
          </a:xfrm>
        </p:grpSpPr>
        <p:grpSp>
          <p:nvGrpSpPr>
            <p:cNvPr id="25669" name="Group 31"/>
            <p:cNvGrpSpPr>
              <a:grpSpLocks/>
            </p:cNvGrpSpPr>
            <p:nvPr/>
          </p:nvGrpSpPr>
          <p:grpSpPr bwMode="auto">
            <a:xfrm>
              <a:off x="4130372" y="2844474"/>
              <a:ext cx="66663" cy="120651"/>
              <a:chOff x="5127" y="3283"/>
              <a:chExt cx="54" cy="85"/>
            </a:xfrm>
          </p:grpSpPr>
          <p:sp>
            <p:nvSpPr>
              <p:cNvPr id="2567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7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70" name="Group 31"/>
            <p:cNvGrpSpPr>
              <a:grpSpLocks/>
            </p:cNvGrpSpPr>
            <p:nvPr/>
          </p:nvGrpSpPr>
          <p:grpSpPr bwMode="auto">
            <a:xfrm>
              <a:off x="4195904" y="2844474"/>
              <a:ext cx="66663" cy="120651"/>
              <a:chOff x="5127" y="3283"/>
              <a:chExt cx="54" cy="85"/>
            </a:xfrm>
          </p:grpSpPr>
          <p:sp>
            <p:nvSpPr>
              <p:cNvPr id="25675"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76"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71" name="Group 31"/>
            <p:cNvGrpSpPr>
              <a:grpSpLocks/>
            </p:cNvGrpSpPr>
            <p:nvPr/>
          </p:nvGrpSpPr>
          <p:grpSpPr bwMode="auto">
            <a:xfrm>
              <a:off x="4263722" y="2844474"/>
              <a:ext cx="66663" cy="120651"/>
              <a:chOff x="5127" y="3283"/>
              <a:chExt cx="54" cy="85"/>
            </a:xfrm>
          </p:grpSpPr>
          <p:sp>
            <p:nvSpPr>
              <p:cNvPr id="2567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74"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05" name="Rectangle 104"/>
            <p:cNvSpPr/>
            <p:nvPr/>
          </p:nvSpPr>
          <p:spPr>
            <a:xfrm>
              <a:off x="4143051" y="2971533"/>
              <a:ext cx="171175"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5623" name="Group 117"/>
          <p:cNvGrpSpPr>
            <a:grpSpLocks/>
          </p:cNvGrpSpPr>
          <p:nvPr/>
        </p:nvGrpSpPr>
        <p:grpSpPr bwMode="auto">
          <a:xfrm>
            <a:off x="5122863" y="2354263"/>
            <a:ext cx="165100" cy="214312"/>
            <a:chOff x="4131511" y="2844436"/>
            <a:chExt cx="200025" cy="241664"/>
          </a:xfrm>
        </p:grpSpPr>
        <p:grpSp>
          <p:nvGrpSpPr>
            <p:cNvPr id="25659" name="Group 31"/>
            <p:cNvGrpSpPr>
              <a:grpSpLocks/>
            </p:cNvGrpSpPr>
            <p:nvPr/>
          </p:nvGrpSpPr>
          <p:grpSpPr bwMode="auto">
            <a:xfrm>
              <a:off x="4130372" y="2844474"/>
              <a:ext cx="66663" cy="120651"/>
              <a:chOff x="5127" y="3283"/>
              <a:chExt cx="54" cy="85"/>
            </a:xfrm>
          </p:grpSpPr>
          <p:sp>
            <p:nvSpPr>
              <p:cNvPr id="2566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6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60" name="Group 31"/>
            <p:cNvGrpSpPr>
              <a:grpSpLocks/>
            </p:cNvGrpSpPr>
            <p:nvPr/>
          </p:nvGrpSpPr>
          <p:grpSpPr bwMode="auto">
            <a:xfrm>
              <a:off x="4195904" y="2844474"/>
              <a:ext cx="66663" cy="120651"/>
              <a:chOff x="5127" y="3283"/>
              <a:chExt cx="54" cy="85"/>
            </a:xfrm>
          </p:grpSpPr>
          <p:sp>
            <p:nvSpPr>
              <p:cNvPr id="25665"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66"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61" name="Group 31"/>
            <p:cNvGrpSpPr>
              <a:grpSpLocks/>
            </p:cNvGrpSpPr>
            <p:nvPr/>
          </p:nvGrpSpPr>
          <p:grpSpPr bwMode="auto">
            <a:xfrm>
              <a:off x="4263722" y="2844474"/>
              <a:ext cx="66663" cy="120651"/>
              <a:chOff x="5127" y="3283"/>
              <a:chExt cx="54" cy="85"/>
            </a:xfrm>
          </p:grpSpPr>
          <p:sp>
            <p:nvSpPr>
              <p:cNvPr id="2566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64"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16" name="Rectangle 115"/>
            <p:cNvSpPr/>
            <p:nvPr/>
          </p:nvSpPr>
          <p:spPr>
            <a:xfrm>
              <a:off x="4143051" y="2971533"/>
              <a:ext cx="171175"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5624" name="Group 176"/>
          <p:cNvGrpSpPr>
            <a:grpSpLocks/>
          </p:cNvGrpSpPr>
          <p:nvPr/>
        </p:nvGrpSpPr>
        <p:grpSpPr bwMode="auto">
          <a:xfrm>
            <a:off x="3341688" y="2363788"/>
            <a:ext cx="165100" cy="214312"/>
            <a:chOff x="4131511" y="2844436"/>
            <a:chExt cx="200025" cy="241664"/>
          </a:xfrm>
        </p:grpSpPr>
        <p:grpSp>
          <p:nvGrpSpPr>
            <p:cNvPr id="25649" name="Group 31"/>
            <p:cNvGrpSpPr>
              <a:grpSpLocks/>
            </p:cNvGrpSpPr>
            <p:nvPr/>
          </p:nvGrpSpPr>
          <p:grpSpPr bwMode="auto">
            <a:xfrm>
              <a:off x="4130372" y="2844474"/>
              <a:ext cx="66663" cy="120651"/>
              <a:chOff x="5127" y="3283"/>
              <a:chExt cx="54" cy="85"/>
            </a:xfrm>
          </p:grpSpPr>
          <p:sp>
            <p:nvSpPr>
              <p:cNvPr id="2565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5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50" name="Group 31"/>
            <p:cNvGrpSpPr>
              <a:grpSpLocks/>
            </p:cNvGrpSpPr>
            <p:nvPr/>
          </p:nvGrpSpPr>
          <p:grpSpPr bwMode="auto">
            <a:xfrm>
              <a:off x="4195904" y="2844474"/>
              <a:ext cx="66663" cy="120651"/>
              <a:chOff x="5127" y="3283"/>
              <a:chExt cx="54" cy="85"/>
            </a:xfrm>
          </p:grpSpPr>
          <p:sp>
            <p:nvSpPr>
              <p:cNvPr id="25655"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56"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51" name="Group 31"/>
            <p:cNvGrpSpPr>
              <a:grpSpLocks/>
            </p:cNvGrpSpPr>
            <p:nvPr/>
          </p:nvGrpSpPr>
          <p:grpSpPr bwMode="auto">
            <a:xfrm>
              <a:off x="4263722" y="2844474"/>
              <a:ext cx="66663" cy="120651"/>
              <a:chOff x="5127" y="3283"/>
              <a:chExt cx="54" cy="85"/>
            </a:xfrm>
          </p:grpSpPr>
          <p:sp>
            <p:nvSpPr>
              <p:cNvPr id="2565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54"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27" name="Rectangle 126"/>
            <p:cNvSpPr/>
            <p:nvPr/>
          </p:nvSpPr>
          <p:spPr>
            <a:xfrm>
              <a:off x="4143051" y="2971533"/>
              <a:ext cx="171175"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5625" name="Group 187"/>
          <p:cNvGrpSpPr>
            <a:grpSpLocks/>
          </p:cNvGrpSpPr>
          <p:nvPr/>
        </p:nvGrpSpPr>
        <p:grpSpPr bwMode="auto">
          <a:xfrm>
            <a:off x="4257675" y="2708275"/>
            <a:ext cx="165100" cy="212725"/>
            <a:chOff x="4131511" y="2844436"/>
            <a:chExt cx="200025" cy="241664"/>
          </a:xfrm>
        </p:grpSpPr>
        <p:grpSp>
          <p:nvGrpSpPr>
            <p:cNvPr id="25639" name="Group 31"/>
            <p:cNvGrpSpPr>
              <a:grpSpLocks/>
            </p:cNvGrpSpPr>
            <p:nvPr/>
          </p:nvGrpSpPr>
          <p:grpSpPr bwMode="auto">
            <a:xfrm>
              <a:off x="4130372" y="2844474"/>
              <a:ext cx="66663" cy="120651"/>
              <a:chOff x="5127" y="3283"/>
              <a:chExt cx="54" cy="85"/>
            </a:xfrm>
          </p:grpSpPr>
          <p:sp>
            <p:nvSpPr>
              <p:cNvPr id="25647"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48"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40" name="Group 31"/>
            <p:cNvGrpSpPr>
              <a:grpSpLocks/>
            </p:cNvGrpSpPr>
            <p:nvPr/>
          </p:nvGrpSpPr>
          <p:grpSpPr bwMode="auto">
            <a:xfrm>
              <a:off x="4195904" y="2844474"/>
              <a:ext cx="66663" cy="120651"/>
              <a:chOff x="5127" y="3283"/>
              <a:chExt cx="54" cy="85"/>
            </a:xfrm>
          </p:grpSpPr>
          <p:sp>
            <p:nvSpPr>
              <p:cNvPr id="25645"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46"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25641" name="Group 31"/>
            <p:cNvGrpSpPr>
              <a:grpSpLocks/>
            </p:cNvGrpSpPr>
            <p:nvPr/>
          </p:nvGrpSpPr>
          <p:grpSpPr bwMode="auto">
            <a:xfrm>
              <a:off x="4263722" y="2844474"/>
              <a:ext cx="66663" cy="120651"/>
              <a:chOff x="5127" y="3283"/>
              <a:chExt cx="54" cy="85"/>
            </a:xfrm>
          </p:grpSpPr>
          <p:sp>
            <p:nvSpPr>
              <p:cNvPr id="2564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44" name="AutoShape 33"/>
              <p:cNvSpPr>
                <a:spLocks noChangeArrowheads="1"/>
              </p:cNvSpPr>
              <p:nvPr/>
            </p:nvSpPr>
            <p:spPr bwMode="auto">
              <a:xfrm flipV="1">
                <a:off x="5127" y="3283"/>
                <a:ext cx="54" cy="63"/>
              </a:xfrm>
              <a:prstGeom prst="triangle">
                <a:avLst>
                  <a:gd name="adj" fmla="val 50000"/>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38" name="Rectangle 137"/>
            <p:cNvSpPr/>
            <p:nvPr/>
          </p:nvSpPr>
          <p:spPr>
            <a:xfrm>
              <a:off x="4143051" y="2972482"/>
              <a:ext cx="171176" cy="11361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sp>
        <p:nvSpPr>
          <p:cNvPr id="25626" name="Line 15"/>
          <p:cNvSpPr>
            <a:spLocks noChangeShapeType="1"/>
          </p:cNvSpPr>
          <p:nvPr/>
        </p:nvSpPr>
        <p:spPr bwMode="auto">
          <a:xfrm flipH="1">
            <a:off x="4900613" y="3055938"/>
            <a:ext cx="1587" cy="6350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27" name="Line 42"/>
          <p:cNvSpPr>
            <a:spLocks noChangeShapeType="1"/>
          </p:cNvSpPr>
          <p:nvPr/>
        </p:nvSpPr>
        <p:spPr bwMode="auto">
          <a:xfrm flipH="1">
            <a:off x="3871913" y="2482850"/>
            <a:ext cx="1587" cy="61913"/>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31" name="Group 127"/>
          <p:cNvGrpSpPr>
            <a:grpSpLocks/>
          </p:cNvGrpSpPr>
          <p:nvPr/>
        </p:nvGrpSpPr>
        <p:grpSpPr bwMode="auto">
          <a:xfrm>
            <a:off x="3143250" y="2014538"/>
            <a:ext cx="1425575" cy="1436687"/>
            <a:chOff x="3186288" y="1771861"/>
            <a:chExt cx="1425575" cy="1436028"/>
          </a:xfrm>
        </p:grpSpPr>
        <p:sp>
          <p:nvSpPr>
            <p:cNvPr id="25637" name="Oval 47"/>
            <p:cNvSpPr>
              <a:spLocks noChangeArrowheads="1"/>
            </p:cNvSpPr>
            <p:nvPr/>
          </p:nvSpPr>
          <p:spPr bwMode="auto">
            <a:xfrm rot="-1262261">
              <a:off x="3186288" y="1771861"/>
              <a:ext cx="1425575" cy="354629"/>
            </a:xfrm>
            <a:prstGeom prst="ellipse">
              <a:avLst/>
            </a:prstGeom>
            <a:noFill/>
            <a:ln w="28575">
              <a:solidFill>
                <a:srgbClr val="0033CC"/>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5638" name="Oval 47"/>
            <p:cNvSpPr>
              <a:spLocks noChangeArrowheads="1"/>
            </p:cNvSpPr>
            <p:nvPr/>
          </p:nvSpPr>
          <p:spPr bwMode="auto">
            <a:xfrm rot="-6403564">
              <a:off x="2905231" y="2428158"/>
              <a:ext cx="1204832" cy="354629"/>
            </a:xfrm>
            <a:prstGeom prst="ellipse">
              <a:avLst/>
            </a:prstGeom>
            <a:noFill/>
            <a:ln w="28575">
              <a:solidFill>
                <a:srgbClr val="0033CC"/>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pic>
        <p:nvPicPr>
          <p:cNvPr id="25629" name="Picture 41"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5425" y="3005138"/>
            <a:ext cx="3762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30" name="Line 15"/>
          <p:cNvSpPr>
            <a:spLocks noChangeShapeType="1"/>
          </p:cNvSpPr>
          <p:nvPr/>
        </p:nvSpPr>
        <p:spPr bwMode="auto">
          <a:xfrm flipH="1">
            <a:off x="4276725" y="2954338"/>
            <a:ext cx="1588" cy="6350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32" name="Group 153"/>
          <p:cNvGrpSpPr>
            <a:grpSpLocks/>
          </p:cNvGrpSpPr>
          <p:nvPr/>
        </p:nvGrpSpPr>
        <p:grpSpPr bwMode="auto">
          <a:xfrm>
            <a:off x="4235450" y="2751138"/>
            <a:ext cx="671513" cy="312737"/>
            <a:chOff x="4235670" y="2751894"/>
            <a:chExt cx="671497" cy="312582"/>
          </a:xfrm>
        </p:grpSpPr>
        <p:sp>
          <p:nvSpPr>
            <p:cNvPr id="70" name="Line 37"/>
            <p:cNvSpPr>
              <a:spLocks noChangeShapeType="1"/>
            </p:cNvSpPr>
            <p:nvPr/>
          </p:nvSpPr>
          <p:spPr bwMode="auto">
            <a:xfrm>
              <a:off x="4389654" y="2751894"/>
              <a:ext cx="517513" cy="304649"/>
            </a:xfrm>
            <a:prstGeom prst="line">
              <a:avLst/>
            </a:prstGeom>
            <a:noFill/>
            <a:ln w="12700">
              <a:solidFill>
                <a:schemeClr val="tx2">
                  <a:lumMod val="75000"/>
                </a:schemeClr>
              </a:solidFill>
              <a:round/>
              <a:headEnd type="triangle" w="med" len="med"/>
              <a:tailEnd type="triangle" w="med" len="med"/>
            </a:ln>
          </p:spPr>
          <p:txBody>
            <a:bodyPr/>
            <a:lstStyle/>
            <a:p>
              <a:pPr eaLnBrk="0" hangingPunct="0">
                <a:defRPr/>
              </a:pPr>
              <a:endParaRPr lang="en-US">
                <a:cs typeface="+mn-cs"/>
              </a:endParaRPr>
            </a:p>
          </p:txBody>
        </p:sp>
        <p:sp>
          <p:nvSpPr>
            <p:cNvPr id="152" name="Line 37"/>
            <p:cNvSpPr>
              <a:spLocks noChangeShapeType="1"/>
            </p:cNvSpPr>
            <p:nvPr/>
          </p:nvSpPr>
          <p:spPr bwMode="auto">
            <a:xfrm flipH="1">
              <a:off x="4235670" y="2799495"/>
              <a:ext cx="33337" cy="195165"/>
            </a:xfrm>
            <a:prstGeom prst="line">
              <a:avLst/>
            </a:prstGeom>
            <a:noFill/>
            <a:ln w="12700">
              <a:solidFill>
                <a:schemeClr val="tx2">
                  <a:lumMod val="75000"/>
                </a:schemeClr>
              </a:solidFill>
              <a:round/>
              <a:headEnd type="triangle" w="med" len="med"/>
              <a:tailEnd type="triangle" w="med" len="med"/>
            </a:ln>
          </p:spPr>
          <p:txBody>
            <a:bodyPr/>
            <a:lstStyle/>
            <a:p>
              <a:pPr eaLnBrk="0" hangingPunct="0">
                <a:defRPr/>
              </a:pPr>
              <a:endParaRPr lang="en-US">
                <a:cs typeface="+mn-cs"/>
              </a:endParaRPr>
            </a:p>
          </p:txBody>
        </p:sp>
        <p:sp>
          <p:nvSpPr>
            <p:cNvPr id="153" name="Line 37"/>
            <p:cNvSpPr>
              <a:spLocks noChangeShapeType="1"/>
            </p:cNvSpPr>
            <p:nvPr/>
          </p:nvSpPr>
          <p:spPr bwMode="auto">
            <a:xfrm>
              <a:off x="4270594" y="2947059"/>
              <a:ext cx="560375" cy="117417"/>
            </a:xfrm>
            <a:prstGeom prst="line">
              <a:avLst/>
            </a:prstGeom>
            <a:noFill/>
            <a:ln w="12700">
              <a:solidFill>
                <a:schemeClr val="tx2">
                  <a:lumMod val="75000"/>
                </a:schemeClr>
              </a:solidFill>
              <a:round/>
              <a:headEnd type="triangle" w="med" len="med"/>
              <a:tailEnd type="triangle" w="med" len="med"/>
            </a:ln>
          </p:spPr>
          <p:txBody>
            <a:bodyPr/>
            <a:lstStyle/>
            <a:p>
              <a:pPr eaLnBrk="0" hangingPunct="0">
                <a:defRPr/>
              </a:pPr>
              <a:endParaRPr lang="en-US">
                <a:cs typeface="+mn-cs"/>
              </a:endParaRPr>
            </a:p>
          </p:txBody>
        </p:sp>
      </p:grpSp>
      <p:sp>
        <p:nvSpPr>
          <p:cNvPr id="156" name="Oval 155"/>
          <p:cNvSpPr/>
          <p:nvPr/>
        </p:nvSpPr>
        <p:spPr bwMode="auto">
          <a:xfrm>
            <a:off x="3876675" y="2974975"/>
            <a:ext cx="1228725" cy="341313"/>
          </a:xfrm>
          <a:prstGeom prst="ellipse">
            <a:avLst/>
          </a:prstGeom>
          <a:noFill/>
          <a:ln w="28575" cap="flat" cmpd="sng" algn="ctr">
            <a:solidFill>
              <a:schemeClr val="tx2">
                <a:lumMod val="75000"/>
              </a:schemeClr>
            </a:solidFill>
            <a:prstDash val="solid"/>
            <a:round/>
            <a:headEnd type="none" w="sm" len="sm"/>
            <a:tailEnd type="none" w="sm" len="sm"/>
          </a:ln>
          <a:effectLst/>
        </p:spPr>
        <p:txBody>
          <a:bodyPr/>
          <a:lstStyle/>
          <a:p>
            <a:pPr eaLnBrk="0" hangingPunct="0">
              <a:defRPr/>
            </a:pPr>
            <a:endParaRPr lang="en-US">
              <a:cs typeface="+mn-cs"/>
            </a:endParaRPr>
          </a:p>
        </p:txBody>
      </p:sp>
      <p:sp>
        <p:nvSpPr>
          <p:cNvPr id="158" name="TextBox 157"/>
          <p:cNvSpPr txBox="1">
            <a:spLocks noChangeArrowheads="1"/>
          </p:cNvSpPr>
          <p:nvPr/>
        </p:nvSpPr>
        <p:spPr bwMode="auto">
          <a:xfrm>
            <a:off x="5907088" y="2273300"/>
            <a:ext cx="2886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i="1">
                <a:solidFill>
                  <a:schemeClr val="accent1"/>
                </a:solidFill>
              </a:rPr>
              <a:t>Many open problems</a:t>
            </a:r>
          </a:p>
          <a:p>
            <a:r>
              <a:rPr lang="en-US" altLang="en-US" b="1" i="1">
                <a:solidFill>
                  <a:schemeClr val="accent1"/>
                </a:solidFill>
              </a:rPr>
              <a:t>for next-gen systems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8">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30077" y="294595"/>
            <a:ext cx="9144000" cy="1143000"/>
          </a:xfrm>
        </p:spPr>
        <p:txBody>
          <a:bodyPr/>
          <a:lstStyle/>
          <a:p>
            <a:pPr eaLnBrk="1" hangingPunct="1"/>
            <a:r>
              <a:rPr lang="en-US" sz="4400" dirty="0" smtClean="0"/>
              <a:t>Rethinking “Cells” in Cellular</a:t>
            </a:r>
          </a:p>
        </p:txBody>
      </p:sp>
      <p:sp>
        <p:nvSpPr>
          <p:cNvPr id="7171" name="Rectangle 3"/>
          <p:cNvSpPr>
            <a:spLocks noGrp="1" noChangeArrowheads="1"/>
          </p:cNvSpPr>
          <p:nvPr>
            <p:ph type="body" idx="1"/>
          </p:nvPr>
        </p:nvSpPr>
        <p:spPr>
          <a:xfrm>
            <a:off x="130630" y="4404361"/>
            <a:ext cx="8943975" cy="2597332"/>
          </a:xfrm>
        </p:spPr>
        <p:txBody>
          <a:bodyPr>
            <a:normAutofit fontScale="85000" lnSpcReduction="20000"/>
          </a:bodyPr>
          <a:lstStyle/>
          <a:p>
            <a:pPr eaLnBrk="1" hangingPunct="1">
              <a:lnSpc>
                <a:spcPct val="90000"/>
              </a:lnSpc>
              <a:defRPr/>
            </a:pPr>
            <a:r>
              <a:rPr lang="en-US" sz="3500" dirty="0" smtClean="0"/>
              <a:t>Traditional cellular design “interference-limited”</a:t>
            </a:r>
          </a:p>
          <a:p>
            <a:pPr lvl="1">
              <a:lnSpc>
                <a:spcPct val="90000"/>
              </a:lnSpc>
              <a:defRPr/>
            </a:pPr>
            <a:r>
              <a:rPr lang="en-US" sz="3000" dirty="0" smtClean="0"/>
              <a:t>MIMO/multiuser detection can remove interference</a:t>
            </a:r>
          </a:p>
          <a:p>
            <a:pPr lvl="1">
              <a:lnSpc>
                <a:spcPct val="90000"/>
              </a:lnSpc>
              <a:defRPr/>
            </a:pPr>
            <a:r>
              <a:rPr lang="en-US" sz="3000" dirty="0" smtClean="0"/>
              <a:t>Cooperating BSs form a MIMO array: what is a cell?</a:t>
            </a:r>
          </a:p>
          <a:p>
            <a:pPr lvl="1">
              <a:lnSpc>
                <a:spcPct val="90000"/>
              </a:lnSpc>
              <a:defRPr/>
            </a:pPr>
            <a:r>
              <a:rPr lang="en-US" sz="3000" dirty="0" smtClean="0"/>
              <a:t>Relays change cell shape and boundaries</a:t>
            </a:r>
          </a:p>
          <a:p>
            <a:pPr lvl="1" eaLnBrk="1" hangingPunct="1">
              <a:lnSpc>
                <a:spcPct val="90000"/>
              </a:lnSpc>
              <a:defRPr/>
            </a:pPr>
            <a:r>
              <a:rPr lang="en-US" sz="3000" dirty="0" smtClean="0"/>
              <a:t>Distributed antennas move BS towards cell boundary</a:t>
            </a:r>
          </a:p>
          <a:p>
            <a:pPr lvl="1" eaLnBrk="1" hangingPunct="1">
              <a:lnSpc>
                <a:spcPct val="90000"/>
              </a:lnSpc>
              <a:defRPr/>
            </a:pPr>
            <a:r>
              <a:rPr lang="en-US" sz="3000" dirty="0" smtClean="0"/>
              <a:t>Small cells create a cell within a cell</a:t>
            </a:r>
          </a:p>
          <a:p>
            <a:pPr lvl="1">
              <a:lnSpc>
                <a:spcPct val="90000"/>
              </a:lnSpc>
              <a:defRPr/>
            </a:pPr>
            <a:r>
              <a:rPr lang="en-US" sz="2800" dirty="0" smtClean="0"/>
              <a:t>Mobile relaying, virtual MIMO, analog network coding.</a:t>
            </a:r>
          </a:p>
        </p:txBody>
      </p:sp>
      <p:grpSp>
        <p:nvGrpSpPr>
          <p:cNvPr id="2" name="Group 161"/>
          <p:cNvGrpSpPr>
            <a:grpSpLocks/>
          </p:cNvGrpSpPr>
          <p:nvPr/>
        </p:nvGrpSpPr>
        <p:grpSpPr bwMode="auto">
          <a:xfrm>
            <a:off x="2644125" y="1885886"/>
            <a:ext cx="230706" cy="286916"/>
            <a:chOff x="4131511" y="2844436"/>
            <a:chExt cx="200025" cy="241664"/>
          </a:xfrm>
        </p:grpSpPr>
        <p:grpSp>
          <p:nvGrpSpPr>
            <p:cNvPr id="3" name="Group 31"/>
            <p:cNvGrpSpPr>
              <a:grpSpLocks/>
            </p:cNvGrpSpPr>
            <p:nvPr/>
          </p:nvGrpSpPr>
          <p:grpSpPr bwMode="auto">
            <a:xfrm>
              <a:off x="4130372" y="2844474"/>
              <a:ext cx="66663" cy="120651"/>
              <a:chOff x="5127" y="3283"/>
              <a:chExt cx="54" cy="85"/>
            </a:xfrm>
          </p:grpSpPr>
          <p:sp>
            <p:nvSpPr>
              <p:cNvPr id="19566"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67"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4" name="Group 31"/>
            <p:cNvGrpSpPr>
              <a:grpSpLocks/>
            </p:cNvGrpSpPr>
            <p:nvPr/>
          </p:nvGrpSpPr>
          <p:grpSpPr bwMode="auto">
            <a:xfrm>
              <a:off x="4195904" y="2844474"/>
              <a:ext cx="66663" cy="120651"/>
              <a:chOff x="5127" y="3283"/>
              <a:chExt cx="54" cy="85"/>
            </a:xfrm>
          </p:grpSpPr>
          <p:sp>
            <p:nvSpPr>
              <p:cNvPr id="19564"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65"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5" name="Group 31"/>
            <p:cNvGrpSpPr>
              <a:grpSpLocks/>
            </p:cNvGrpSpPr>
            <p:nvPr/>
          </p:nvGrpSpPr>
          <p:grpSpPr bwMode="auto">
            <a:xfrm>
              <a:off x="4263722" y="2844474"/>
              <a:ext cx="66663" cy="120651"/>
              <a:chOff x="5127" y="3283"/>
              <a:chExt cx="54" cy="85"/>
            </a:xfrm>
          </p:grpSpPr>
          <p:sp>
            <p:nvSpPr>
              <p:cNvPr id="19562"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63"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51" name="Rectangle 50"/>
            <p:cNvSpPr/>
            <p:nvPr/>
          </p:nvSpPr>
          <p:spPr>
            <a:xfrm>
              <a:off x="4143051" y="2971533"/>
              <a:ext cx="171176" cy="114567"/>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9461" name="Freeform 4"/>
          <p:cNvSpPr>
            <a:spLocks/>
          </p:cNvSpPr>
          <p:nvPr/>
        </p:nvSpPr>
        <p:spPr bwMode="auto">
          <a:xfrm>
            <a:off x="1978626" y="1541586"/>
            <a:ext cx="1583886" cy="975517"/>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a:solidFill>
              <a:srgbClr val="000000"/>
            </a:solidFill>
            <a:round/>
            <a:headEnd type="none" w="sm" len="sm"/>
            <a:tailEnd type="none" w="sm" len="sm"/>
          </a:ln>
        </p:spPr>
        <p:txBody>
          <a:bodyPr/>
          <a:lstStyle/>
          <a:p>
            <a:endParaRPr lang="en-US"/>
          </a:p>
        </p:txBody>
      </p:sp>
      <p:sp>
        <p:nvSpPr>
          <p:cNvPr id="19462" name="Freeform 5"/>
          <p:cNvSpPr>
            <a:spLocks/>
          </p:cNvSpPr>
          <p:nvPr/>
        </p:nvSpPr>
        <p:spPr bwMode="auto">
          <a:xfrm>
            <a:off x="3165433" y="2026157"/>
            <a:ext cx="1586104" cy="981894"/>
          </a:xfrm>
          <a:custGeom>
            <a:avLst/>
            <a:gdLst>
              <a:gd name="T0" fmla="*/ 2147483647 w 614"/>
              <a:gd name="T1" fmla="*/ 2147483647 h 532"/>
              <a:gd name="T2" fmla="*/ 0 w 614"/>
              <a:gd name="T3" fmla="*/ 2147483647 h 532"/>
              <a:gd name="T4" fmla="*/ 2147483647 w 614"/>
              <a:gd name="T5" fmla="*/ 0 h 532"/>
              <a:gd name="T6" fmla="*/ 2147483647 w 614"/>
              <a:gd name="T7" fmla="*/ 0 h 532"/>
              <a:gd name="T8" fmla="*/ 2147483647 w 614"/>
              <a:gd name="T9" fmla="*/ 2147483647 h 532"/>
              <a:gd name="T10" fmla="*/ 2147483647 w 614"/>
              <a:gd name="T11" fmla="*/ 2147483647 h 532"/>
              <a:gd name="T12" fmla="*/ 2147483647 w 614"/>
              <a:gd name="T13" fmla="*/ 2147483647 h 532"/>
              <a:gd name="T14" fmla="*/ 0 60000 65536"/>
              <a:gd name="T15" fmla="*/ 0 60000 65536"/>
              <a:gd name="T16" fmla="*/ 0 60000 65536"/>
              <a:gd name="T17" fmla="*/ 0 60000 65536"/>
              <a:gd name="T18" fmla="*/ 0 60000 65536"/>
              <a:gd name="T19" fmla="*/ 0 60000 65536"/>
              <a:gd name="T20" fmla="*/ 0 60000 65536"/>
              <a:gd name="T21" fmla="*/ 0 w 614"/>
              <a:gd name="T22" fmla="*/ 0 h 532"/>
              <a:gd name="T23" fmla="*/ 614 w 614"/>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2">
                <a:moveTo>
                  <a:pt x="153" y="531"/>
                </a:moveTo>
                <a:lnTo>
                  <a:pt x="0" y="265"/>
                </a:lnTo>
                <a:lnTo>
                  <a:pt x="153" y="0"/>
                </a:lnTo>
                <a:lnTo>
                  <a:pt x="459" y="0"/>
                </a:lnTo>
                <a:lnTo>
                  <a:pt x="613" y="265"/>
                </a:lnTo>
                <a:lnTo>
                  <a:pt x="459" y="531"/>
                </a:lnTo>
                <a:lnTo>
                  <a:pt x="153" y="531"/>
                </a:lnTo>
              </a:path>
            </a:pathLst>
          </a:custGeom>
          <a:noFill/>
          <a:ln w="12700" cap="rnd">
            <a:solidFill>
              <a:srgbClr val="000000"/>
            </a:solidFill>
            <a:round/>
            <a:headEnd type="none" w="sm" len="sm"/>
            <a:tailEnd type="none" w="sm" len="sm"/>
          </a:ln>
        </p:spPr>
        <p:txBody>
          <a:bodyPr/>
          <a:lstStyle/>
          <a:p>
            <a:endParaRPr lang="en-US"/>
          </a:p>
        </p:txBody>
      </p:sp>
      <p:sp>
        <p:nvSpPr>
          <p:cNvPr id="19463" name="Freeform 6"/>
          <p:cNvSpPr>
            <a:spLocks/>
          </p:cNvSpPr>
          <p:nvPr/>
        </p:nvSpPr>
        <p:spPr bwMode="auto">
          <a:xfrm>
            <a:off x="3165433" y="3008051"/>
            <a:ext cx="1586104" cy="973393"/>
          </a:xfrm>
          <a:custGeom>
            <a:avLst/>
            <a:gdLst>
              <a:gd name="T0" fmla="*/ 2147483647 w 614"/>
              <a:gd name="T1" fmla="*/ 2147483647 h 531"/>
              <a:gd name="T2" fmla="*/ 0 w 614"/>
              <a:gd name="T3" fmla="*/ 2147483647 h 531"/>
              <a:gd name="T4" fmla="*/ 2147483647 w 614"/>
              <a:gd name="T5" fmla="*/ 0 h 531"/>
              <a:gd name="T6" fmla="*/ 2147483647 w 614"/>
              <a:gd name="T7" fmla="*/ 0 h 531"/>
              <a:gd name="T8" fmla="*/ 2147483647 w 614"/>
              <a:gd name="T9" fmla="*/ 2147483647 h 531"/>
              <a:gd name="T10" fmla="*/ 2147483647 w 614"/>
              <a:gd name="T11" fmla="*/ 2147483647 h 531"/>
              <a:gd name="T12" fmla="*/ 2147483647 w 614"/>
              <a:gd name="T13" fmla="*/ 2147483647 h 531"/>
              <a:gd name="T14" fmla="*/ 0 60000 65536"/>
              <a:gd name="T15" fmla="*/ 0 60000 65536"/>
              <a:gd name="T16" fmla="*/ 0 60000 65536"/>
              <a:gd name="T17" fmla="*/ 0 60000 65536"/>
              <a:gd name="T18" fmla="*/ 0 60000 65536"/>
              <a:gd name="T19" fmla="*/ 0 60000 65536"/>
              <a:gd name="T20" fmla="*/ 0 60000 65536"/>
              <a:gd name="T21" fmla="*/ 0 w 614"/>
              <a:gd name="T22" fmla="*/ 0 h 531"/>
              <a:gd name="T23" fmla="*/ 614 w 61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1">
                <a:moveTo>
                  <a:pt x="153" y="530"/>
                </a:moveTo>
                <a:lnTo>
                  <a:pt x="0" y="265"/>
                </a:lnTo>
                <a:lnTo>
                  <a:pt x="153" y="0"/>
                </a:lnTo>
                <a:lnTo>
                  <a:pt x="459" y="0"/>
                </a:lnTo>
                <a:lnTo>
                  <a:pt x="613" y="265"/>
                </a:lnTo>
                <a:lnTo>
                  <a:pt x="459" y="530"/>
                </a:lnTo>
                <a:lnTo>
                  <a:pt x="153" y="530"/>
                </a:lnTo>
              </a:path>
            </a:pathLst>
          </a:custGeom>
          <a:noFill/>
          <a:ln w="12700" cap="rnd">
            <a:solidFill>
              <a:srgbClr val="000000"/>
            </a:solidFill>
            <a:round/>
            <a:headEnd type="none" w="sm" len="sm"/>
            <a:tailEnd type="none" w="sm" len="sm"/>
          </a:ln>
        </p:spPr>
        <p:txBody>
          <a:bodyPr/>
          <a:lstStyle/>
          <a:p>
            <a:endParaRPr lang="en-US"/>
          </a:p>
        </p:txBody>
      </p:sp>
      <p:sp>
        <p:nvSpPr>
          <p:cNvPr id="19464" name="Freeform 7"/>
          <p:cNvSpPr>
            <a:spLocks/>
          </p:cNvSpPr>
          <p:nvPr/>
        </p:nvSpPr>
        <p:spPr bwMode="auto">
          <a:xfrm>
            <a:off x="796258" y="2026157"/>
            <a:ext cx="1579450" cy="981894"/>
          </a:xfrm>
          <a:custGeom>
            <a:avLst/>
            <a:gdLst>
              <a:gd name="T0" fmla="*/ 2147483647 w 613"/>
              <a:gd name="T1" fmla="*/ 2147483647 h 532"/>
              <a:gd name="T2" fmla="*/ 0 w 613"/>
              <a:gd name="T3" fmla="*/ 2147483647 h 532"/>
              <a:gd name="T4" fmla="*/ 2147483647 w 613"/>
              <a:gd name="T5" fmla="*/ 0 h 532"/>
              <a:gd name="T6" fmla="*/ 2147483647 w 613"/>
              <a:gd name="T7" fmla="*/ 0 h 532"/>
              <a:gd name="T8" fmla="*/ 2147483647 w 613"/>
              <a:gd name="T9" fmla="*/ 2147483647 h 532"/>
              <a:gd name="T10" fmla="*/ 2147483647 w 613"/>
              <a:gd name="T11" fmla="*/ 2147483647 h 532"/>
              <a:gd name="T12" fmla="*/ 2147483647 w 613"/>
              <a:gd name="T13" fmla="*/ 2147483647 h 532"/>
              <a:gd name="T14" fmla="*/ 0 60000 65536"/>
              <a:gd name="T15" fmla="*/ 0 60000 65536"/>
              <a:gd name="T16" fmla="*/ 0 60000 65536"/>
              <a:gd name="T17" fmla="*/ 0 60000 65536"/>
              <a:gd name="T18" fmla="*/ 0 60000 65536"/>
              <a:gd name="T19" fmla="*/ 0 60000 65536"/>
              <a:gd name="T20" fmla="*/ 0 60000 65536"/>
              <a:gd name="T21" fmla="*/ 0 w 613"/>
              <a:gd name="T22" fmla="*/ 0 h 532"/>
              <a:gd name="T23" fmla="*/ 613 w 613"/>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2">
                <a:moveTo>
                  <a:pt x="153" y="531"/>
                </a:moveTo>
                <a:lnTo>
                  <a:pt x="0" y="265"/>
                </a:lnTo>
                <a:lnTo>
                  <a:pt x="153" y="0"/>
                </a:lnTo>
                <a:lnTo>
                  <a:pt x="459" y="0"/>
                </a:lnTo>
                <a:lnTo>
                  <a:pt x="612" y="265"/>
                </a:lnTo>
                <a:lnTo>
                  <a:pt x="459" y="531"/>
                </a:lnTo>
                <a:lnTo>
                  <a:pt x="153" y="531"/>
                </a:lnTo>
              </a:path>
            </a:pathLst>
          </a:custGeom>
          <a:noFill/>
          <a:ln w="12700" cap="rnd">
            <a:solidFill>
              <a:srgbClr val="000000"/>
            </a:solidFill>
            <a:round/>
            <a:headEnd type="none" w="sm" len="sm"/>
            <a:tailEnd type="none" w="sm" len="sm"/>
          </a:ln>
        </p:spPr>
        <p:txBody>
          <a:bodyPr/>
          <a:lstStyle/>
          <a:p>
            <a:endParaRPr lang="en-US"/>
          </a:p>
        </p:txBody>
      </p:sp>
      <p:sp>
        <p:nvSpPr>
          <p:cNvPr id="19465" name="Freeform 8"/>
          <p:cNvSpPr>
            <a:spLocks/>
          </p:cNvSpPr>
          <p:nvPr/>
        </p:nvSpPr>
        <p:spPr bwMode="auto">
          <a:xfrm>
            <a:off x="796258" y="3008051"/>
            <a:ext cx="1579450" cy="973393"/>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a:solidFill>
              <a:srgbClr val="000000"/>
            </a:solidFill>
            <a:round/>
            <a:headEnd type="none" w="sm" len="sm"/>
            <a:tailEnd type="none" w="sm" len="sm"/>
          </a:ln>
        </p:spPr>
        <p:txBody>
          <a:bodyPr/>
          <a:lstStyle/>
          <a:p>
            <a:endParaRPr lang="en-US"/>
          </a:p>
        </p:txBody>
      </p:sp>
      <p:sp>
        <p:nvSpPr>
          <p:cNvPr id="19466" name="Freeform 9"/>
          <p:cNvSpPr>
            <a:spLocks/>
          </p:cNvSpPr>
          <p:nvPr/>
        </p:nvSpPr>
        <p:spPr bwMode="auto">
          <a:xfrm>
            <a:off x="1978626" y="3488371"/>
            <a:ext cx="1583886" cy="981894"/>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a:solidFill>
              <a:srgbClr val="000000"/>
            </a:solidFill>
            <a:round/>
            <a:headEnd type="none" w="sm" len="sm"/>
            <a:tailEnd type="none" w="sm" len="sm"/>
          </a:ln>
        </p:spPr>
        <p:txBody>
          <a:bodyPr/>
          <a:lstStyle/>
          <a:p>
            <a:endParaRPr lang="en-US"/>
          </a:p>
        </p:txBody>
      </p:sp>
      <p:sp>
        <p:nvSpPr>
          <p:cNvPr id="19467" name="Freeform 10"/>
          <p:cNvSpPr>
            <a:spLocks/>
          </p:cNvSpPr>
          <p:nvPr/>
        </p:nvSpPr>
        <p:spPr bwMode="auto">
          <a:xfrm>
            <a:off x="1978626" y="2517103"/>
            <a:ext cx="1583886" cy="977643"/>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a:solidFill>
              <a:srgbClr val="000000"/>
            </a:solidFill>
            <a:round/>
            <a:headEnd/>
            <a:tailEnd/>
          </a:ln>
        </p:spPr>
        <p:txBody>
          <a:bodyPr/>
          <a:lstStyle/>
          <a:p>
            <a:endParaRPr lang="en-US"/>
          </a:p>
        </p:txBody>
      </p:sp>
      <p:sp>
        <p:nvSpPr>
          <p:cNvPr id="19468" name="Freeform 11"/>
          <p:cNvSpPr>
            <a:spLocks/>
          </p:cNvSpPr>
          <p:nvPr/>
        </p:nvSpPr>
        <p:spPr bwMode="auto">
          <a:xfrm>
            <a:off x="3419572" y="3350225"/>
            <a:ext cx="422449" cy="428794"/>
          </a:xfrm>
          <a:custGeom>
            <a:avLst/>
            <a:gdLst>
              <a:gd name="T0" fmla="*/ 2147483647 w 246"/>
              <a:gd name="T1" fmla="*/ 2147483647 h 295"/>
              <a:gd name="T2" fmla="*/ 2147483647 w 246"/>
              <a:gd name="T3" fmla="*/ 2147483647 h 295"/>
              <a:gd name="T4" fmla="*/ 2147483647 w 246"/>
              <a:gd name="T5" fmla="*/ 2147483647 h 295"/>
              <a:gd name="T6" fmla="*/ 2147483647 w 246"/>
              <a:gd name="T7" fmla="*/ 2147483647 h 295"/>
              <a:gd name="T8" fmla="*/ 2147483647 w 246"/>
              <a:gd name="T9" fmla="*/ 2147483647 h 295"/>
              <a:gd name="T10" fmla="*/ 2147483647 w 246"/>
              <a:gd name="T11" fmla="*/ 0 h 295"/>
              <a:gd name="T12" fmla="*/ 0 w 246"/>
              <a:gd name="T13" fmla="*/ 2147483647 h 295"/>
              <a:gd name="T14" fmla="*/ 2147483647 w 246"/>
              <a:gd name="T15" fmla="*/ 2147483647 h 295"/>
              <a:gd name="T16" fmla="*/ 2147483647 w 246"/>
              <a:gd name="T17" fmla="*/ 2147483647 h 295"/>
              <a:gd name="T18" fmla="*/ 2147483647 w 246"/>
              <a:gd name="T19" fmla="*/ 2147483647 h 295"/>
              <a:gd name="T20" fmla="*/ 2147483647 w 246"/>
              <a:gd name="T21" fmla="*/ 2147483647 h 295"/>
              <a:gd name="T22" fmla="*/ 2147483647 w 246"/>
              <a:gd name="T23" fmla="*/ 2147483647 h 295"/>
              <a:gd name="T24" fmla="*/ 2147483647 w 246"/>
              <a:gd name="T25" fmla="*/ 2147483647 h 295"/>
              <a:gd name="T26" fmla="*/ 2147483647 w 246"/>
              <a:gd name="T27" fmla="*/ 2147483647 h 295"/>
              <a:gd name="T28" fmla="*/ 2147483647 w 246"/>
              <a:gd name="T29" fmla="*/ 2147483647 h 295"/>
              <a:gd name="T30" fmla="*/ 2147483647 w 246"/>
              <a:gd name="T31" fmla="*/ 2147483647 h 295"/>
              <a:gd name="T32" fmla="*/ 2147483647 w 246"/>
              <a:gd name="T33" fmla="*/ 2147483647 h 295"/>
              <a:gd name="T34" fmla="*/ 2147483647 w 246"/>
              <a:gd name="T35" fmla="*/ 2147483647 h 295"/>
              <a:gd name="T36" fmla="*/ 2147483647 w 246"/>
              <a:gd name="T37" fmla="*/ 2147483647 h 295"/>
              <a:gd name="T38" fmla="*/ 2147483647 w 246"/>
              <a:gd name="T39" fmla="*/ 2147483647 h 295"/>
              <a:gd name="T40" fmla="*/ 2147483647 w 246"/>
              <a:gd name="T41" fmla="*/ 2147483647 h 295"/>
              <a:gd name="T42" fmla="*/ 2147483647 w 246"/>
              <a:gd name="T43" fmla="*/ 2147483647 h 295"/>
              <a:gd name="T44" fmla="*/ 2147483647 w 246"/>
              <a:gd name="T45" fmla="*/ 2147483647 h 295"/>
              <a:gd name="T46" fmla="*/ 2147483647 w 246"/>
              <a:gd name="T47" fmla="*/ 2147483647 h 295"/>
              <a:gd name="T48" fmla="*/ 2147483647 w 246"/>
              <a:gd name="T49" fmla="*/ 2147483647 h 295"/>
              <a:gd name="T50" fmla="*/ 2147483647 w 246"/>
              <a:gd name="T51" fmla="*/ 2147483647 h 295"/>
              <a:gd name="T52" fmla="*/ 2147483647 w 246"/>
              <a:gd name="T53" fmla="*/ 2147483647 h 295"/>
              <a:gd name="T54" fmla="*/ 2147483647 w 246"/>
              <a:gd name="T55" fmla="*/ 2147483647 h 295"/>
              <a:gd name="T56" fmla="*/ 2147483647 w 246"/>
              <a:gd name="T57" fmla="*/ 2147483647 h 295"/>
              <a:gd name="T58" fmla="*/ 2147483647 w 246"/>
              <a:gd name="T59" fmla="*/ 2147483647 h 295"/>
              <a:gd name="T60" fmla="*/ 2147483647 w 246"/>
              <a:gd name="T61" fmla="*/ 2147483647 h 295"/>
              <a:gd name="T62" fmla="*/ 2147483647 w 246"/>
              <a:gd name="T63" fmla="*/ 2147483647 h 295"/>
              <a:gd name="T64" fmla="*/ 2147483647 w 246"/>
              <a:gd name="T65" fmla="*/ 2147483647 h 295"/>
              <a:gd name="T66" fmla="*/ 2147483647 w 246"/>
              <a:gd name="T67" fmla="*/ 2147483647 h 295"/>
              <a:gd name="T68" fmla="*/ 2147483647 w 246"/>
              <a:gd name="T69" fmla="*/ 2147483647 h 295"/>
              <a:gd name="T70" fmla="*/ 2147483647 w 246"/>
              <a:gd name="T71" fmla="*/ 2147483647 h 295"/>
              <a:gd name="T72" fmla="*/ 2147483647 w 246"/>
              <a:gd name="T73" fmla="*/ 2147483647 h 295"/>
              <a:gd name="T74" fmla="*/ 2147483647 w 246"/>
              <a:gd name="T75" fmla="*/ 2147483647 h 295"/>
              <a:gd name="T76" fmla="*/ 2147483647 w 246"/>
              <a:gd name="T77" fmla="*/ 2147483647 h 295"/>
              <a:gd name="T78" fmla="*/ 2147483647 w 246"/>
              <a:gd name="T79" fmla="*/ 2147483647 h 295"/>
              <a:gd name="T80" fmla="*/ 2147483647 w 246"/>
              <a:gd name="T81" fmla="*/ 2147483647 h 2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6"/>
              <a:gd name="T124" fmla="*/ 0 h 295"/>
              <a:gd name="T125" fmla="*/ 246 w 246"/>
              <a:gd name="T126" fmla="*/ 295 h 2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6" h="295">
                <a:moveTo>
                  <a:pt x="140" y="125"/>
                </a:moveTo>
                <a:lnTo>
                  <a:pt x="155" y="114"/>
                </a:lnTo>
                <a:lnTo>
                  <a:pt x="140" y="50"/>
                </a:lnTo>
                <a:lnTo>
                  <a:pt x="144" y="51"/>
                </a:lnTo>
                <a:lnTo>
                  <a:pt x="132" y="2"/>
                </a:lnTo>
                <a:lnTo>
                  <a:pt x="119" y="0"/>
                </a:lnTo>
                <a:lnTo>
                  <a:pt x="0" y="83"/>
                </a:lnTo>
                <a:lnTo>
                  <a:pt x="27" y="193"/>
                </a:lnTo>
                <a:lnTo>
                  <a:pt x="36" y="197"/>
                </a:lnTo>
                <a:lnTo>
                  <a:pt x="33" y="200"/>
                </a:lnTo>
                <a:lnTo>
                  <a:pt x="33" y="216"/>
                </a:lnTo>
                <a:lnTo>
                  <a:pt x="31" y="217"/>
                </a:lnTo>
                <a:lnTo>
                  <a:pt x="30" y="217"/>
                </a:lnTo>
                <a:lnTo>
                  <a:pt x="30" y="219"/>
                </a:lnTo>
                <a:lnTo>
                  <a:pt x="29" y="222"/>
                </a:lnTo>
                <a:lnTo>
                  <a:pt x="30" y="227"/>
                </a:lnTo>
                <a:lnTo>
                  <a:pt x="32" y="232"/>
                </a:lnTo>
                <a:lnTo>
                  <a:pt x="35" y="235"/>
                </a:lnTo>
                <a:lnTo>
                  <a:pt x="38" y="235"/>
                </a:lnTo>
                <a:lnTo>
                  <a:pt x="39" y="236"/>
                </a:lnTo>
                <a:lnTo>
                  <a:pt x="40" y="235"/>
                </a:lnTo>
                <a:lnTo>
                  <a:pt x="44" y="233"/>
                </a:lnTo>
                <a:lnTo>
                  <a:pt x="44" y="237"/>
                </a:lnTo>
                <a:lnTo>
                  <a:pt x="126" y="294"/>
                </a:lnTo>
                <a:lnTo>
                  <a:pt x="245" y="210"/>
                </a:lnTo>
                <a:lnTo>
                  <a:pt x="245" y="200"/>
                </a:lnTo>
                <a:lnTo>
                  <a:pt x="210" y="176"/>
                </a:lnTo>
                <a:lnTo>
                  <a:pt x="210" y="171"/>
                </a:lnTo>
                <a:lnTo>
                  <a:pt x="164" y="138"/>
                </a:lnTo>
                <a:lnTo>
                  <a:pt x="158" y="143"/>
                </a:lnTo>
                <a:lnTo>
                  <a:pt x="158" y="137"/>
                </a:lnTo>
                <a:lnTo>
                  <a:pt x="157" y="136"/>
                </a:lnTo>
                <a:lnTo>
                  <a:pt x="157" y="133"/>
                </a:lnTo>
                <a:lnTo>
                  <a:pt x="157" y="131"/>
                </a:lnTo>
                <a:lnTo>
                  <a:pt x="156" y="130"/>
                </a:lnTo>
                <a:lnTo>
                  <a:pt x="155" y="129"/>
                </a:lnTo>
                <a:lnTo>
                  <a:pt x="154" y="129"/>
                </a:lnTo>
                <a:lnTo>
                  <a:pt x="150" y="131"/>
                </a:lnTo>
                <a:lnTo>
                  <a:pt x="140" y="125"/>
                </a:lnTo>
              </a:path>
            </a:pathLst>
          </a:custGeom>
          <a:solidFill>
            <a:srgbClr val="FFFFFF"/>
          </a:solidFill>
          <a:ln w="9525" cap="rnd">
            <a:noFill/>
            <a:round/>
            <a:headEnd/>
            <a:tailEnd/>
          </a:ln>
        </p:spPr>
        <p:txBody>
          <a:bodyPr/>
          <a:lstStyle/>
          <a:p>
            <a:endParaRPr lang="en-US"/>
          </a:p>
        </p:txBody>
      </p:sp>
      <p:sp>
        <p:nvSpPr>
          <p:cNvPr id="19469" name="Freeform 12"/>
          <p:cNvSpPr>
            <a:spLocks/>
          </p:cNvSpPr>
          <p:nvPr/>
        </p:nvSpPr>
        <p:spPr bwMode="auto">
          <a:xfrm>
            <a:off x="3593569" y="3375729"/>
            <a:ext cx="323876" cy="44632"/>
          </a:xfrm>
          <a:custGeom>
            <a:avLst/>
            <a:gdLst>
              <a:gd name="T0" fmla="*/ 2147483647 w 126"/>
              <a:gd name="T1" fmla="*/ 2147483647 h 26"/>
              <a:gd name="T2" fmla="*/ 2147483647 w 126"/>
              <a:gd name="T3" fmla="*/ 2147483647 h 26"/>
              <a:gd name="T4" fmla="*/ 2147483647 w 126"/>
              <a:gd name="T5" fmla="*/ 2147483647 h 26"/>
              <a:gd name="T6" fmla="*/ 2147483647 w 126"/>
              <a:gd name="T7" fmla="*/ 2147483647 h 26"/>
              <a:gd name="T8" fmla="*/ 2147483647 w 126"/>
              <a:gd name="T9" fmla="*/ 2147483647 h 26"/>
              <a:gd name="T10" fmla="*/ 0 w 126"/>
              <a:gd name="T11" fmla="*/ 0 h 26"/>
              <a:gd name="T12" fmla="*/ 2147483647 w 126"/>
              <a:gd name="T13" fmla="*/ 2147483647 h 26"/>
              <a:gd name="T14" fmla="*/ 0 60000 65536"/>
              <a:gd name="T15" fmla="*/ 0 60000 65536"/>
              <a:gd name="T16" fmla="*/ 0 60000 65536"/>
              <a:gd name="T17" fmla="*/ 0 60000 65536"/>
              <a:gd name="T18" fmla="*/ 0 60000 65536"/>
              <a:gd name="T19" fmla="*/ 0 60000 65536"/>
              <a:gd name="T20" fmla="*/ 0 60000 65536"/>
              <a:gd name="T21" fmla="*/ 0 w 126"/>
              <a:gd name="T22" fmla="*/ 0 h 26"/>
              <a:gd name="T23" fmla="*/ 126 w 12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6">
                <a:moveTo>
                  <a:pt x="125" y="25"/>
                </a:moveTo>
                <a:lnTo>
                  <a:pt x="84" y="24"/>
                </a:lnTo>
                <a:lnTo>
                  <a:pt x="98" y="11"/>
                </a:lnTo>
                <a:lnTo>
                  <a:pt x="45" y="10"/>
                </a:lnTo>
                <a:lnTo>
                  <a:pt x="54" y="1"/>
                </a:lnTo>
                <a:lnTo>
                  <a:pt x="0" y="0"/>
                </a:lnTo>
                <a:lnTo>
                  <a:pt x="125" y="25"/>
                </a:lnTo>
              </a:path>
            </a:pathLst>
          </a:custGeom>
          <a:solidFill>
            <a:srgbClr val="FFFFFF"/>
          </a:solidFill>
          <a:ln w="9525" cap="rnd">
            <a:noFill/>
            <a:round/>
            <a:headEnd/>
            <a:tailEnd/>
          </a:ln>
        </p:spPr>
        <p:txBody>
          <a:bodyPr/>
          <a:lstStyle/>
          <a:p>
            <a:endParaRPr lang="en-US"/>
          </a:p>
        </p:txBody>
      </p:sp>
      <p:pic>
        <p:nvPicPr>
          <p:cNvPr id="19473" name="Picture 41" descr="C:\Program Files\Common Files\Microsoft Shared\Clipart\cagcat50\TN00332_.wmf"/>
          <p:cNvPicPr>
            <a:picLocks noChangeAspect="1" noChangeArrowheads="1"/>
          </p:cNvPicPr>
          <p:nvPr/>
        </p:nvPicPr>
        <p:blipFill>
          <a:blip r:embed="rId2" cstate="print"/>
          <a:srcRect/>
          <a:stretch>
            <a:fillRect/>
          </a:stretch>
        </p:blipFill>
        <p:spPr bwMode="auto">
          <a:xfrm>
            <a:off x="1816689" y="2636120"/>
            <a:ext cx="525743" cy="280541"/>
          </a:xfrm>
          <a:prstGeom prst="rect">
            <a:avLst/>
          </a:prstGeom>
          <a:noFill/>
          <a:ln w="9525">
            <a:noFill/>
            <a:miter lim="800000"/>
            <a:headEnd/>
            <a:tailEnd/>
          </a:ln>
        </p:spPr>
      </p:pic>
      <p:sp>
        <p:nvSpPr>
          <p:cNvPr id="19474" name="Line 42"/>
          <p:cNvSpPr>
            <a:spLocks noChangeShapeType="1"/>
          </p:cNvSpPr>
          <p:nvPr/>
        </p:nvSpPr>
        <p:spPr bwMode="auto">
          <a:xfrm flipH="1">
            <a:off x="2191586" y="2580862"/>
            <a:ext cx="2219" cy="82888"/>
          </a:xfrm>
          <a:prstGeom prst="line">
            <a:avLst/>
          </a:prstGeom>
          <a:noFill/>
          <a:ln w="12700">
            <a:solidFill>
              <a:srgbClr val="000000"/>
            </a:solidFill>
            <a:round/>
            <a:headEnd type="none" w="sm" len="sm"/>
            <a:tailEnd type="none" w="sm" len="sm"/>
          </a:ln>
        </p:spPr>
        <p:txBody>
          <a:bodyPr/>
          <a:lstStyle/>
          <a:p>
            <a:endParaRPr lang="en-US"/>
          </a:p>
        </p:txBody>
      </p:sp>
      <p:grpSp>
        <p:nvGrpSpPr>
          <p:cNvPr id="6" name="Group 94"/>
          <p:cNvGrpSpPr>
            <a:grpSpLocks/>
          </p:cNvGrpSpPr>
          <p:nvPr/>
        </p:nvGrpSpPr>
        <p:grpSpPr bwMode="auto">
          <a:xfrm>
            <a:off x="1499467" y="3275840"/>
            <a:ext cx="230706" cy="286916"/>
            <a:chOff x="4131511" y="2844436"/>
            <a:chExt cx="200025" cy="241664"/>
          </a:xfrm>
        </p:grpSpPr>
        <p:grpSp>
          <p:nvGrpSpPr>
            <p:cNvPr id="7" name="Group 31"/>
            <p:cNvGrpSpPr>
              <a:grpSpLocks/>
            </p:cNvGrpSpPr>
            <p:nvPr/>
          </p:nvGrpSpPr>
          <p:grpSpPr bwMode="auto">
            <a:xfrm>
              <a:off x="4130372" y="2844474"/>
              <a:ext cx="66663" cy="120651"/>
              <a:chOff x="5127" y="3283"/>
              <a:chExt cx="54" cy="85"/>
            </a:xfrm>
          </p:grpSpPr>
          <p:sp>
            <p:nvSpPr>
              <p:cNvPr id="1955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54"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8" name="Group 31"/>
            <p:cNvGrpSpPr>
              <a:grpSpLocks/>
            </p:cNvGrpSpPr>
            <p:nvPr/>
          </p:nvGrpSpPr>
          <p:grpSpPr bwMode="auto">
            <a:xfrm>
              <a:off x="4195904" y="2844474"/>
              <a:ext cx="66663" cy="120651"/>
              <a:chOff x="5127" y="3283"/>
              <a:chExt cx="54" cy="85"/>
            </a:xfrm>
          </p:grpSpPr>
          <p:sp>
            <p:nvSpPr>
              <p:cNvPr id="1955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52"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9" name="Group 31"/>
            <p:cNvGrpSpPr>
              <a:grpSpLocks/>
            </p:cNvGrpSpPr>
            <p:nvPr/>
          </p:nvGrpSpPr>
          <p:grpSpPr bwMode="auto">
            <a:xfrm>
              <a:off x="4263722" y="2844474"/>
              <a:ext cx="66663" cy="120651"/>
              <a:chOff x="5127" y="3283"/>
              <a:chExt cx="54" cy="85"/>
            </a:xfrm>
          </p:grpSpPr>
          <p:sp>
            <p:nvSpPr>
              <p:cNvPr id="1954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50"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83" name="Rectangle 82"/>
            <p:cNvSpPr/>
            <p:nvPr/>
          </p:nvSpPr>
          <p:spPr>
            <a:xfrm>
              <a:off x="4143051" y="2971533"/>
              <a:ext cx="171176" cy="114567"/>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 name="Group 95"/>
          <p:cNvGrpSpPr>
            <a:grpSpLocks/>
          </p:cNvGrpSpPr>
          <p:nvPr/>
        </p:nvGrpSpPr>
        <p:grpSpPr bwMode="auto">
          <a:xfrm>
            <a:off x="2697365" y="3836922"/>
            <a:ext cx="230706" cy="286916"/>
            <a:chOff x="4131511" y="2844436"/>
            <a:chExt cx="200025" cy="241664"/>
          </a:xfrm>
        </p:grpSpPr>
        <p:grpSp>
          <p:nvGrpSpPr>
            <p:cNvPr id="11" name="Group 31"/>
            <p:cNvGrpSpPr>
              <a:grpSpLocks/>
            </p:cNvGrpSpPr>
            <p:nvPr/>
          </p:nvGrpSpPr>
          <p:grpSpPr bwMode="auto">
            <a:xfrm>
              <a:off x="4130372" y="2844474"/>
              <a:ext cx="66663" cy="120651"/>
              <a:chOff x="5127" y="3283"/>
              <a:chExt cx="54" cy="85"/>
            </a:xfrm>
          </p:grpSpPr>
          <p:sp>
            <p:nvSpPr>
              <p:cNvPr id="1954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44"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12" name="Group 31"/>
            <p:cNvGrpSpPr>
              <a:grpSpLocks/>
            </p:cNvGrpSpPr>
            <p:nvPr/>
          </p:nvGrpSpPr>
          <p:grpSpPr bwMode="auto">
            <a:xfrm>
              <a:off x="4195904" y="2844474"/>
              <a:ext cx="66663" cy="120651"/>
              <a:chOff x="5127" y="3283"/>
              <a:chExt cx="54" cy="85"/>
            </a:xfrm>
          </p:grpSpPr>
          <p:sp>
            <p:nvSpPr>
              <p:cNvPr id="1954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42"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13" name="Group 31"/>
            <p:cNvGrpSpPr>
              <a:grpSpLocks/>
            </p:cNvGrpSpPr>
            <p:nvPr/>
          </p:nvGrpSpPr>
          <p:grpSpPr bwMode="auto">
            <a:xfrm>
              <a:off x="4263722" y="2844474"/>
              <a:ext cx="66663" cy="120651"/>
              <a:chOff x="5127" y="3283"/>
              <a:chExt cx="54" cy="85"/>
            </a:xfrm>
          </p:grpSpPr>
          <p:sp>
            <p:nvSpPr>
              <p:cNvPr id="1953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40"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94" name="Rectangle 93"/>
            <p:cNvSpPr/>
            <p:nvPr/>
          </p:nvSpPr>
          <p:spPr>
            <a:xfrm>
              <a:off x="4143051" y="2971533"/>
              <a:ext cx="171176" cy="114567"/>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4" name="Group 106"/>
          <p:cNvGrpSpPr>
            <a:grpSpLocks/>
          </p:cNvGrpSpPr>
          <p:nvPr/>
        </p:nvGrpSpPr>
        <p:grpSpPr bwMode="auto">
          <a:xfrm>
            <a:off x="3868642" y="3352351"/>
            <a:ext cx="230706" cy="286916"/>
            <a:chOff x="4131511" y="2844436"/>
            <a:chExt cx="200025" cy="241664"/>
          </a:xfrm>
        </p:grpSpPr>
        <p:grpSp>
          <p:nvGrpSpPr>
            <p:cNvPr id="15" name="Group 31"/>
            <p:cNvGrpSpPr>
              <a:grpSpLocks/>
            </p:cNvGrpSpPr>
            <p:nvPr/>
          </p:nvGrpSpPr>
          <p:grpSpPr bwMode="auto">
            <a:xfrm>
              <a:off x="4130372" y="2844474"/>
              <a:ext cx="66663" cy="120651"/>
              <a:chOff x="5127" y="3283"/>
              <a:chExt cx="54" cy="85"/>
            </a:xfrm>
          </p:grpSpPr>
          <p:sp>
            <p:nvSpPr>
              <p:cNvPr id="1953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34"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16" name="Group 31"/>
            <p:cNvGrpSpPr>
              <a:grpSpLocks/>
            </p:cNvGrpSpPr>
            <p:nvPr/>
          </p:nvGrpSpPr>
          <p:grpSpPr bwMode="auto">
            <a:xfrm>
              <a:off x="4195904" y="2844474"/>
              <a:ext cx="66663" cy="120651"/>
              <a:chOff x="5127" y="3283"/>
              <a:chExt cx="54" cy="85"/>
            </a:xfrm>
          </p:grpSpPr>
          <p:sp>
            <p:nvSpPr>
              <p:cNvPr id="1953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32"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17" name="Group 31"/>
            <p:cNvGrpSpPr>
              <a:grpSpLocks/>
            </p:cNvGrpSpPr>
            <p:nvPr/>
          </p:nvGrpSpPr>
          <p:grpSpPr bwMode="auto">
            <a:xfrm>
              <a:off x="4263722" y="2844474"/>
              <a:ext cx="66663" cy="120651"/>
              <a:chOff x="5127" y="3283"/>
              <a:chExt cx="54" cy="85"/>
            </a:xfrm>
          </p:grpSpPr>
          <p:sp>
            <p:nvSpPr>
              <p:cNvPr id="1952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30"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105" name="Rectangle 104"/>
            <p:cNvSpPr/>
            <p:nvPr/>
          </p:nvSpPr>
          <p:spPr>
            <a:xfrm>
              <a:off x="4143051" y="2971533"/>
              <a:ext cx="171176" cy="114567"/>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8" name="Group 117"/>
          <p:cNvGrpSpPr>
            <a:grpSpLocks/>
          </p:cNvGrpSpPr>
          <p:nvPr/>
        </p:nvGrpSpPr>
        <p:grpSpPr bwMode="auto">
          <a:xfrm>
            <a:off x="3868642" y="2408713"/>
            <a:ext cx="230706" cy="286916"/>
            <a:chOff x="4131511" y="2844436"/>
            <a:chExt cx="200025" cy="241664"/>
          </a:xfrm>
        </p:grpSpPr>
        <p:grpSp>
          <p:nvGrpSpPr>
            <p:cNvPr id="19" name="Group 31"/>
            <p:cNvGrpSpPr>
              <a:grpSpLocks/>
            </p:cNvGrpSpPr>
            <p:nvPr/>
          </p:nvGrpSpPr>
          <p:grpSpPr bwMode="auto">
            <a:xfrm>
              <a:off x="4130372" y="2844474"/>
              <a:ext cx="66663" cy="120651"/>
              <a:chOff x="5127" y="3283"/>
              <a:chExt cx="54" cy="85"/>
            </a:xfrm>
          </p:grpSpPr>
          <p:sp>
            <p:nvSpPr>
              <p:cNvPr id="1952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24"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20" name="Group 31"/>
            <p:cNvGrpSpPr>
              <a:grpSpLocks/>
            </p:cNvGrpSpPr>
            <p:nvPr/>
          </p:nvGrpSpPr>
          <p:grpSpPr bwMode="auto">
            <a:xfrm>
              <a:off x="4195904" y="2844474"/>
              <a:ext cx="66663" cy="120651"/>
              <a:chOff x="5127" y="3283"/>
              <a:chExt cx="54" cy="85"/>
            </a:xfrm>
          </p:grpSpPr>
          <p:sp>
            <p:nvSpPr>
              <p:cNvPr id="1952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22"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21" name="Group 31"/>
            <p:cNvGrpSpPr>
              <a:grpSpLocks/>
            </p:cNvGrpSpPr>
            <p:nvPr/>
          </p:nvGrpSpPr>
          <p:grpSpPr bwMode="auto">
            <a:xfrm>
              <a:off x="4263722" y="2844474"/>
              <a:ext cx="66663" cy="120651"/>
              <a:chOff x="5127" y="3283"/>
              <a:chExt cx="54" cy="85"/>
            </a:xfrm>
          </p:grpSpPr>
          <p:sp>
            <p:nvSpPr>
              <p:cNvPr id="1951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20"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116" name="Rectangle 115"/>
            <p:cNvSpPr/>
            <p:nvPr/>
          </p:nvSpPr>
          <p:spPr>
            <a:xfrm>
              <a:off x="4143051" y="2971533"/>
              <a:ext cx="171176" cy="114567"/>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2" name="Group 176"/>
          <p:cNvGrpSpPr>
            <a:grpSpLocks/>
          </p:cNvGrpSpPr>
          <p:nvPr/>
        </p:nvGrpSpPr>
        <p:grpSpPr bwMode="auto">
          <a:xfrm>
            <a:off x="1379678" y="2421465"/>
            <a:ext cx="230706" cy="286916"/>
            <a:chOff x="4131511" y="2844436"/>
            <a:chExt cx="200025" cy="241664"/>
          </a:xfrm>
        </p:grpSpPr>
        <p:grpSp>
          <p:nvGrpSpPr>
            <p:cNvPr id="23" name="Group 31"/>
            <p:cNvGrpSpPr>
              <a:grpSpLocks/>
            </p:cNvGrpSpPr>
            <p:nvPr/>
          </p:nvGrpSpPr>
          <p:grpSpPr bwMode="auto">
            <a:xfrm>
              <a:off x="4130372" y="2844474"/>
              <a:ext cx="66663" cy="120651"/>
              <a:chOff x="5127" y="3283"/>
              <a:chExt cx="54" cy="85"/>
            </a:xfrm>
          </p:grpSpPr>
          <p:sp>
            <p:nvSpPr>
              <p:cNvPr id="1951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14"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24" name="Group 31"/>
            <p:cNvGrpSpPr>
              <a:grpSpLocks/>
            </p:cNvGrpSpPr>
            <p:nvPr/>
          </p:nvGrpSpPr>
          <p:grpSpPr bwMode="auto">
            <a:xfrm>
              <a:off x="4195904" y="2844474"/>
              <a:ext cx="66663" cy="120651"/>
              <a:chOff x="5127" y="3283"/>
              <a:chExt cx="54" cy="85"/>
            </a:xfrm>
          </p:grpSpPr>
          <p:sp>
            <p:nvSpPr>
              <p:cNvPr id="1951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12"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25" name="Group 31"/>
            <p:cNvGrpSpPr>
              <a:grpSpLocks/>
            </p:cNvGrpSpPr>
            <p:nvPr/>
          </p:nvGrpSpPr>
          <p:grpSpPr bwMode="auto">
            <a:xfrm>
              <a:off x="4263722" y="2844474"/>
              <a:ext cx="66663" cy="120651"/>
              <a:chOff x="5127" y="3283"/>
              <a:chExt cx="54" cy="85"/>
            </a:xfrm>
          </p:grpSpPr>
          <p:sp>
            <p:nvSpPr>
              <p:cNvPr id="1950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10"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127" name="Rectangle 126"/>
            <p:cNvSpPr/>
            <p:nvPr/>
          </p:nvSpPr>
          <p:spPr>
            <a:xfrm>
              <a:off x="4143051" y="2971533"/>
              <a:ext cx="171176" cy="114567"/>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 name="Group 187"/>
          <p:cNvGrpSpPr>
            <a:grpSpLocks/>
          </p:cNvGrpSpPr>
          <p:nvPr/>
        </p:nvGrpSpPr>
        <p:grpSpPr bwMode="auto">
          <a:xfrm>
            <a:off x="2659654" y="2882657"/>
            <a:ext cx="230706" cy="284792"/>
            <a:chOff x="4131511" y="2844436"/>
            <a:chExt cx="200025" cy="241664"/>
          </a:xfrm>
        </p:grpSpPr>
        <p:grpSp>
          <p:nvGrpSpPr>
            <p:cNvPr id="27" name="Group 31"/>
            <p:cNvGrpSpPr>
              <a:grpSpLocks/>
            </p:cNvGrpSpPr>
            <p:nvPr/>
          </p:nvGrpSpPr>
          <p:grpSpPr bwMode="auto">
            <a:xfrm>
              <a:off x="4130372" y="2844474"/>
              <a:ext cx="66663" cy="120651"/>
              <a:chOff x="5127" y="3283"/>
              <a:chExt cx="54" cy="85"/>
            </a:xfrm>
          </p:grpSpPr>
          <p:sp>
            <p:nvSpPr>
              <p:cNvPr id="1950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04"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28" name="Group 31"/>
            <p:cNvGrpSpPr>
              <a:grpSpLocks/>
            </p:cNvGrpSpPr>
            <p:nvPr/>
          </p:nvGrpSpPr>
          <p:grpSpPr bwMode="auto">
            <a:xfrm>
              <a:off x="4195904" y="2844474"/>
              <a:ext cx="66663" cy="120651"/>
              <a:chOff x="5127" y="3283"/>
              <a:chExt cx="54" cy="85"/>
            </a:xfrm>
          </p:grpSpPr>
          <p:sp>
            <p:nvSpPr>
              <p:cNvPr id="1950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02"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grpSp>
          <p:nvGrpSpPr>
            <p:cNvPr id="29" name="Group 31"/>
            <p:cNvGrpSpPr>
              <a:grpSpLocks/>
            </p:cNvGrpSpPr>
            <p:nvPr/>
          </p:nvGrpSpPr>
          <p:grpSpPr bwMode="auto">
            <a:xfrm>
              <a:off x="4263722" y="2844474"/>
              <a:ext cx="66663" cy="120651"/>
              <a:chOff x="5127" y="3283"/>
              <a:chExt cx="54" cy="85"/>
            </a:xfrm>
          </p:grpSpPr>
          <p:sp>
            <p:nvSpPr>
              <p:cNvPr id="1949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endParaRPr lang="en-US"/>
              </a:p>
            </p:txBody>
          </p:sp>
          <p:sp>
            <p:nvSpPr>
              <p:cNvPr id="19500" name="AutoShape 33"/>
              <p:cNvSpPr>
                <a:spLocks noChangeArrowheads="1"/>
              </p:cNvSpPr>
              <p:nvPr/>
            </p:nvSpPr>
            <p:spPr bwMode="auto">
              <a:xfrm flipV="1">
                <a:off x="5127" y="3283"/>
                <a:ext cx="54" cy="63"/>
              </a:xfrm>
              <a:prstGeom prst="triangle">
                <a:avLst>
                  <a:gd name="adj" fmla="val 50000"/>
                </a:avLst>
              </a:prstGeom>
              <a:solidFill>
                <a:srgbClr val="000000"/>
              </a:solidFill>
              <a:ln w="12700">
                <a:solidFill>
                  <a:srgbClr val="000000"/>
                </a:solidFill>
                <a:miter lim="800000"/>
                <a:headEnd type="none" w="sm" len="sm"/>
                <a:tailEnd type="none" w="sm" len="sm"/>
              </a:ln>
            </p:spPr>
            <p:txBody>
              <a:bodyPr wrap="none" anchor="ctr"/>
              <a:lstStyle/>
              <a:p>
                <a:endParaRPr lang="en-US"/>
              </a:p>
            </p:txBody>
          </p:sp>
        </p:grpSp>
        <p:sp>
          <p:nvSpPr>
            <p:cNvPr id="138" name="Rectangle 137"/>
            <p:cNvSpPr/>
            <p:nvPr/>
          </p:nvSpPr>
          <p:spPr>
            <a:xfrm>
              <a:off x="4143051" y="2972482"/>
              <a:ext cx="171175" cy="113618"/>
            </a:xfrm>
            <a:prstGeom prst="rect">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147"/>
          <p:cNvGrpSpPr/>
          <p:nvPr/>
        </p:nvGrpSpPr>
        <p:grpSpPr>
          <a:xfrm>
            <a:off x="3071499" y="3311107"/>
            <a:ext cx="527962" cy="337924"/>
            <a:chOff x="4220080" y="3422125"/>
            <a:chExt cx="527962" cy="337924"/>
          </a:xfrm>
        </p:grpSpPr>
        <p:pic>
          <p:nvPicPr>
            <p:cNvPr id="19471"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9472"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endParaRPr lang="en-US"/>
            </a:p>
          </p:txBody>
        </p:sp>
        <p:sp>
          <p:nvSpPr>
            <p:cNvPr id="19482"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endParaRPr lang="en-US"/>
            </a:p>
          </p:txBody>
        </p:sp>
      </p:grpSp>
      <p:sp>
        <p:nvSpPr>
          <p:cNvPr id="19483" name="Line 42"/>
          <p:cNvSpPr>
            <a:spLocks noChangeShapeType="1"/>
          </p:cNvSpPr>
          <p:nvPr/>
        </p:nvSpPr>
        <p:spPr bwMode="auto">
          <a:xfrm flipH="1">
            <a:off x="2120599" y="2580862"/>
            <a:ext cx="2219" cy="82888"/>
          </a:xfrm>
          <a:prstGeom prst="line">
            <a:avLst/>
          </a:prstGeom>
          <a:noFill/>
          <a:ln w="12700">
            <a:solidFill>
              <a:srgbClr val="000000"/>
            </a:solidFill>
            <a:round/>
            <a:headEnd type="none" w="sm" len="sm"/>
            <a:tailEnd type="none" w="sm" len="sm"/>
          </a:ln>
        </p:spPr>
        <p:txBody>
          <a:bodyPr/>
          <a:lstStyle/>
          <a:p>
            <a:endParaRPr lang="en-US"/>
          </a:p>
        </p:txBody>
      </p:sp>
      <p:pic>
        <p:nvPicPr>
          <p:cNvPr id="19485" name="Picture 41" descr="C:\Program Files\Common Files\Microsoft Shared\Clipart\cagcat50\TN00332_.wmf"/>
          <p:cNvPicPr>
            <a:picLocks noChangeAspect="1" noChangeArrowheads="1"/>
          </p:cNvPicPr>
          <p:nvPr/>
        </p:nvPicPr>
        <p:blipFill>
          <a:blip r:embed="rId2" cstate="print"/>
          <a:srcRect/>
          <a:stretch>
            <a:fillRect/>
          </a:stretch>
        </p:blipFill>
        <p:spPr bwMode="auto">
          <a:xfrm>
            <a:off x="2349088" y="3280090"/>
            <a:ext cx="525743" cy="280541"/>
          </a:xfrm>
          <a:prstGeom prst="rect">
            <a:avLst/>
          </a:prstGeom>
          <a:noFill/>
          <a:ln w="9525">
            <a:noFill/>
            <a:miter lim="800000"/>
            <a:headEnd/>
            <a:tailEnd/>
          </a:ln>
        </p:spPr>
      </p:pic>
      <p:sp>
        <p:nvSpPr>
          <p:cNvPr id="19486" name="Line 15"/>
          <p:cNvSpPr>
            <a:spLocks noChangeShapeType="1"/>
          </p:cNvSpPr>
          <p:nvPr/>
        </p:nvSpPr>
        <p:spPr bwMode="auto">
          <a:xfrm flipH="1">
            <a:off x="2686274" y="3212081"/>
            <a:ext cx="2218" cy="85012"/>
          </a:xfrm>
          <a:prstGeom prst="line">
            <a:avLst/>
          </a:prstGeom>
          <a:noFill/>
          <a:ln w="12700">
            <a:solidFill>
              <a:srgbClr val="000000"/>
            </a:solidFill>
            <a:round/>
            <a:headEnd type="none" w="sm" len="sm"/>
            <a:tailEnd type="none" w="sm" len="sm"/>
          </a:ln>
        </p:spPr>
        <p:txBody>
          <a:bodyPr/>
          <a:lstStyle/>
          <a:p>
            <a:endParaRPr lang="en-US"/>
          </a:p>
        </p:txBody>
      </p:sp>
      <p:grpSp>
        <p:nvGrpSpPr>
          <p:cNvPr id="31" name="Group 115"/>
          <p:cNvGrpSpPr/>
          <p:nvPr/>
        </p:nvGrpSpPr>
        <p:grpSpPr>
          <a:xfrm>
            <a:off x="4070796" y="2104779"/>
            <a:ext cx="1241143" cy="677541"/>
            <a:chOff x="1720640" y="2349688"/>
            <a:chExt cx="888201" cy="506094"/>
          </a:xfrm>
        </p:grpSpPr>
        <p:grpSp>
          <p:nvGrpSpPr>
            <p:cNvPr id="32" name="Group 113"/>
            <p:cNvGrpSpPr/>
            <p:nvPr/>
          </p:nvGrpSpPr>
          <p:grpSpPr>
            <a:xfrm>
              <a:off x="1720640" y="2384705"/>
              <a:ext cx="441403" cy="471077"/>
              <a:chOff x="396797" y="4446346"/>
              <a:chExt cx="441403" cy="471077"/>
            </a:xfrm>
          </p:grpSpPr>
          <p:sp>
            <p:nvSpPr>
              <p:cNvPr id="115" name="Oval 114"/>
              <p:cNvSpPr/>
              <p:nvPr/>
            </p:nvSpPr>
            <p:spPr>
              <a:xfrm>
                <a:off x="396797" y="4446346"/>
                <a:ext cx="441403" cy="471077"/>
              </a:xfrm>
              <a:prstGeom prst="ellipse">
                <a:avLst/>
              </a:prstGeom>
              <a:noFill/>
              <a:ln w="28575">
                <a:solidFill>
                  <a:srgbClr val="99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117" name="Rectangle 116"/>
              <p:cNvSpPr/>
              <p:nvPr/>
            </p:nvSpPr>
            <p:spPr>
              <a:xfrm flipH="1">
                <a:off x="568323" y="4648200"/>
                <a:ext cx="117475" cy="103974"/>
              </a:xfrm>
              <a:prstGeom prst="rect">
                <a:avLst/>
              </a:prstGeom>
              <a:solidFill>
                <a:srgbClr val="99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cxnSp>
            <p:nvCxnSpPr>
              <p:cNvPr id="118" name="Straight Connector 117"/>
              <p:cNvCxnSpPr/>
              <p:nvPr/>
            </p:nvCxnSpPr>
            <p:spPr>
              <a:xfrm rot="5400000">
                <a:off x="566928" y="4618195"/>
                <a:ext cx="110122"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grpSp>
        <p:sp>
          <p:nvSpPr>
            <p:cNvPr id="114" name="TextBox 113"/>
            <p:cNvSpPr txBox="1"/>
            <p:nvPr/>
          </p:nvSpPr>
          <p:spPr>
            <a:xfrm>
              <a:off x="2144012" y="2349688"/>
              <a:ext cx="464829" cy="366875"/>
            </a:xfrm>
            <a:prstGeom prst="rect">
              <a:avLst/>
            </a:prstGeom>
            <a:noFill/>
          </p:spPr>
          <p:txBody>
            <a:bodyPr wrap="none" rtlCol="0">
              <a:spAutoFit/>
            </a:bodyPr>
            <a:lstStyle/>
            <a:p>
              <a:pPr algn="ctr">
                <a:lnSpc>
                  <a:spcPct val="80000"/>
                </a:lnSpc>
              </a:pPr>
              <a:r>
                <a:rPr lang="en-US" sz="1600" dirty="0" smtClean="0">
                  <a:solidFill>
                    <a:srgbClr val="990000"/>
                  </a:solidFill>
                  <a:latin typeface="+mj-lt"/>
                </a:rPr>
                <a:t>Small</a:t>
              </a:r>
            </a:p>
            <a:p>
              <a:pPr algn="ctr">
                <a:lnSpc>
                  <a:spcPct val="80000"/>
                </a:lnSpc>
              </a:pPr>
              <a:r>
                <a:rPr lang="en-US" sz="1600" b="1" dirty="0" smtClean="0">
                  <a:solidFill>
                    <a:srgbClr val="990000"/>
                  </a:solidFill>
                  <a:latin typeface="+mj-lt"/>
                </a:rPr>
                <a:t>Cell</a:t>
              </a:r>
            </a:p>
          </p:txBody>
        </p:sp>
      </p:grpSp>
      <p:grpSp>
        <p:nvGrpSpPr>
          <p:cNvPr id="33" name="Group 136"/>
          <p:cNvGrpSpPr/>
          <p:nvPr/>
        </p:nvGrpSpPr>
        <p:grpSpPr>
          <a:xfrm>
            <a:off x="3265482" y="2365332"/>
            <a:ext cx="821002" cy="597735"/>
            <a:chOff x="3375186" y="2321860"/>
            <a:chExt cx="587533" cy="446478"/>
          </a:xfrm>
        </p:grpSpPr>
        <p:grpSp>
          <p:nvGrpSpPr>
            <p:cNvPr id="34" name="Group 132"/>
            <p:cNvGrpSpPr/>
            <p:nvPr/>
          </p:nvGrpSpPr>
          <p:grpSpPr>
            <a:xfrm>
              <a:off x="3375186" y="2321860"/>
              <a:ext cx="587533" cy="446478"/>
              <a:chOff x="3397131" y="2321860"/>
              <a:chExt cx="587533" cy="446478"/>
            </a:xfrm>
          </p:grpSpPr>
          <p:sp>
            <p:nvSpPr>
              <p:cNvPr id="123" name="Rectangle 122"/>
              <p:cNvSpPr/>
              <p:nvPr/>
            </p:nvSpPr>
            <p:spPr bwMode="auto">
              <a:xfrm>
                <a:off x="3557847" y="2434538"/>
                <a:ext cx="103078" cy="64822"/>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5" name="Group 131"/>
              <p:cNvGrpSpPr/>
              <p:nvPr/>
            </p:nvGrpSpPr>
            <p:grpSpPr>
              <a:xfrm>
                <a:off x="3397131" y="2321860"/>
                <a:ext cx="587533" cy="446478"/>
                <a:chOff x="3397131" y="2321860"/>
                <a:chExt cx="587533" cy="446478"/>
              </a:xfrm>
            </p:grpSpPr>
            <p:grpSp>
              <p:nvGrpSpPr>
                <p:cNvPr id="36" name="Group 31"/>
                <p:cNvGrpSpPr>
                  <a:grpSpLocks/>
                </p:cNvGrpSpPr>
                <p:nvPr/>
              </p:nvGrpSpPr>
              <p:grpSpPr bwMode="auto">
                <a:xfrm>
                  <a:off x="3579888" y="2321860"/>
                  <a:ext cx="55023" cy="106995"/>
                  <a:chOff x="5127" y="3283"/>
                  <a:chExt cx="54" cy="85"/>
                </a:xfrm>
                <a:solidFill>
                  <a:srgbClr val="7030A0"/>
                </a:solidFill>
              </p:grpSpPr>
              <p:sp>
                <p:nvSpPr>
                  <p:cNvPr id="126"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endParaRPr lang="en-US"/>
                  </a:p>
                </p:txBody>
              </p:sp>
              <p:sp>
                <p:nvSpPr>
                  <p:cNvPr id="128" name="AutoShape 33"/>
                  <p:cNvSpPr>
                    <a:spLocks noChangeArrowheads="1"/>
                  </p:cNvSpPr>
                  <p:nvPr/>
                </p:nvSpPr>
                <p:spPr bwMode="auto">
                  <a:xfrm flipV="1">
                    <a:off x="5127" y="3283"/>
                    <a:ext cx="54" cy="63"/>
                  </a:xfrm>
                  <a:prstGeom prst="triangle">
                    <a:avLst>
                      <a:gd name="adj" fmla="val 50000"/>
                    </a:avLst>
                  </a:prstGeom>
                  <a:grpFill/>
                  <a:ln w="12700">
                    <a:solidFill>
                      <a:srgbClr val="7030A0"/>
                    </a:solidFill>
                    <a:miter lim="800000"/>
                    <a:headEnd type="none" w="sm" len="sm"/>
                    <a:tailEnd type="none" w="sm" len="sm"/>
                  </a:ln>
                </p:spPr>
                <p:txBody>
                  <a:bodyPr wrap="none" anchor="ctr"/>
                  <a:lstStyle/>
                  <a:p>
                    <a:endParaRPr lang="en-US"/>
                  </a:p>
                </p:txBody>
              </p:sp>
            </p:grpSp>
            <p:sp>
              <p:nvSpPr>
                <p:cNvPr id="131" name="TextBox 130"/>
                <p:cNvSpPr txBox="1"/>
                <p:nvPr/>
              </p:nvSpPr>
              <p:spPr>
                <a:xfrm>
                  <a:off x="3397131" y="2460561"/>
                  <a:ext cx="587533" cy="307777"/>
                </a:xfrm>
                <a:prstGeom prst="rect">
                  <a:avLst/>
                </a:prstGeom>
                <a:noFill/>
              </p:spPr>
              <p:txBody>
                <a:bodyPr wrap="none" rtlCol="0">
                  <a:spAutoFit/>
                </a:bodyPr>
                <a:lstStyle/>
                <a:p>
                  <a:r>
                    <a:rPr lang="en-US" sz="1400" dirty="0" smtClean="0">
                      <a:solidFill>
                        <a:srgbClr val="7030A0"/>
                      </a:solidFill>
                      <a:latin typeface="+mj-lt"/>
                    </a:rPr>
                    <a:t>Relay</a:t>
                  </a:r>
                  <a:endParaRPr lang="en-US" sz="1400" dirty="0">
                    <a:solidFill>
                      <a:srgbClr val="7030A0"/>
                    </a:solidFill>
                    <a:latin typeface="+mj-lt"/>
                  </a:endParaRPr>
                </a:p>
              </p:txBody>
            </p:sp>
          </p:grpSp>
        </p:grpSp>
        <p:cxnSp>
          <p:nvCxnSpPr>
            <p:cNvPr id="136" name="Straight Connector 135"/>
            <p:cNvCxnSpPr>
              <a:stCxn id="128" idx="4"/>
              <a:endCxn id="19524" idx="2"/>
            </p:cNvCxnSpPr>
            <p:nvPr/>
          </p:nvCxnSpPr>
          <p:spPr>
            <a:xfrm>
              <a:off x="3612966" y="2321860"/>
              <a:ext cx="192919" cy="43821"/>
            </a:xfrm>
            <a:prstGeom prst="line">
              <a:avLst/>
            </a:prstGeom>
            <a:ln>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 name="Group 161"/>
          <p:cNvGrpSpPr/>
          <p:nvPr/>
        </p:nvGrpSpPr>
        <p:grpSpPr>
          <a:xfrm>
            <a:off x="3493721" y="3144533"/>
            <a:ext cx="1212537" cy="769648"/>
            <a:chOff x="4499565" y="3218558"/>
            <a:chExt cx="1212537" cy="769648"/>
          </a:xfrm>
        </p:grpSpPr>
        <p:grpSp>
          <p:nvGrpSpPr>
            <p:cNvPr id="38" name="Group 141"/>
            <p:cNvGrpSpPr/>
            <p:nvPr/>
          </p:nvGrpSpPr>
          <p:grpSpPr>
            <a:xfrm>
              <a:off x="5235687" y="3218558"/>
              <a:ext cx="144038" cy="237685"/>
              <a:chOff x="6989724" y="2896505"/>
              <a:chExt cx="144038" cy="237685"/>
            </a:xfrm>
          </p:grpSpPr>
          <p:sp>
            <p:nvSpPr>
              <p:cNvPr id="134" name="Rectangle 133"/>
              <p:cNvSpPr/>
              <p:nvPr/>
            </p:nvSpPr>
            <p:spPr bwMode="auto">
              <a:xfrm>
                <a:off x="6989724" y="3047408"/>
                <a:ext cx="144038" cy="86782"/>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9" name="Group 31"/>
              <p:cNvGrpSpPr>
                <a:grpSpLocks/>
              </p:cNvGrpSpPr>
              <p:nvPr/>
            </p:nvGrpSpPr>
            <p:grpSpPr bwMode="auto">
              <a:xfrm>
                <a:off x="7020922" y="2896505"/>
                <a:ext cx="76892" cy="143241"/>
                <a:chOff x="5127" y="3283"/>
                <a:chExt cx="54" cy="85"/>
              </a:xfrm>
              <a:solidFill>
                <a:srgbClr val="7030A0"/>
              </a:solidFill>
            </p:grpSpPr>
            <p:sp>
              <p:nvSpPr>
                <p:cNvPr id="140"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endParaRPr lang="en-US"/>
                </a:p>
              </p:txBody>
            </p:sp>
            <p:sp>
              <p:nvSpPr>
                <p:cNvPr id="141" name="AutoShape 33"/>
                <p:cNvSpPr>
                  <a:spLocks noChangeArrowheads="1"/>
                </p:cNvSpPr>
                <p:nvPr/>
              </p:nvSpPr>
              <p:spPr bwMode="auto">
                <a:xfrm flipV="1">
                  <a:off x="5127" y="3283"/>
                  <a:ext cx="54" cy="63"/>
                </a:xfrm>
                <a:prstGeom prst="triangle">
                  <a:avLst>
                    <a:gd name="adj" fmla="val 50000"/>
                  </a:avLst>
                </a:prstGeom>
                <a:solidFill>
                  <a:srgbClr val="00CC00"/>
                </a:solidFill>
                <a:ln w="12700">
                  <a:solidFill>
                    <a:srgbClr val="00CC00"/>
                  </a:solidFill>
                  <a:miter lim="800000"/>
                  <a:headEnd type="none" w="sm" len="sm"/>
                  <a:tailEnd type="none" w="sm" len="sm"/>
                </a:ln>
              </p:spPr>
              <p:txBody>
                <a:bodyPr wrap="none" anchor="ctr"/>
                <a:lstStyle/>
                <a:p>
                  <a:endParaRPr lang="en-US"/>
                </a:p>
              </p:txBody>
            </p:sp>
          </p:grpSp>
        </p:grpSp>
        <p:sp>
          <p:nvSpPr>
            <p:cNvPr id="139" name="TextBox 138"/>
            <p:cNvSpPr txBox="1"/>
            <p:nvPr/>
          </p:nvSpPr>
          <p:spPr>
            <a:xfrm>
              <a:off x="5223891" y="3467560"/>
              <a:ext cx="488211" cy="307777"/>
            </a:xfrm>
            <a:prstGeom prst="rect">
              <a:avLst/>
            </a:prstGeom>
            <a:noFill/>
          </p:spPr>
          <p:txBody>
            <a:bodyPr wrap="none" rtlCol="0">
              <a:spAutoFit/>
            </a:bodyPr>
            <a:lstStyle/>
            <a:p>
              <a:r>
                <a:rPr lang="en-US" sz="1400" dirty="0" smtClean="0">
                  <a:solidFill>
                    <a:srgbClr val="00CC00"/>
                  </a:solidFill>
                  <a:latin typeface="+mj-lt"/>
                </a:rPr>
                <a:t>DAS</a:t>
              </a:r>
              <a:endParaRPr lang="en-US" sz="1400" dirty="0">
                <a:solidFill>
                  <a:srgbClr val="00CC00"/>
                </a:solidFill>
                <a:latin typeface="+mj-lt"/>
              </a:endParaRPr>
            </a:p>
          </p:txBody>
        </p:sp>
        <p:grpSp>
          <p:nvGrpSpPr>
            <p:cNvPr id="40" name="Group 142"/>
            <p:cNvGrpSpPr/>
            <p:nvPr/>
          </p:nvGrpSpPr>
          <p:grpSpPr>
            <a:xfrm>
              <a:off x="5175302" y="3750521"/>
              <a:ext cx="144038" cy="237685"/>
              <a:chOff x="6989724" y="2896505"/>
              <a:chExt cx="144038" cy="237685"/>
            </a:xfrm>
          </p:grpSpPr>
          <p:sp>
            <p:nvSpPr>
              <p:cNvPr id="144" name="Rectangle 143"/>
              <p:cNvSpPr/>
              <p:nvPr/>
            </p:nvSpPr>
            <p:spPr bwMode="auto">
              <a:xfrm>
                <a:off x="6989724" y="3047408"/>
                <a:ext cx="144038" cy="86782"/>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1" name="Group 31"/>
              <p:cNvGrpSpPr>
                <a:grpSpLocks/>
              </p:cNvGrpSpPr>
              <p:nvPr/>
            </p:nvGrpSpPr>
            <p:grpSpPr bwMode="auto">
              <a:xfrm>
                <a:off x="7021302" y="2896467"/>
                <a:ext cx="76896" cy="143240"/>
                <a:chOff x="5127" y="3283"/>
                <a:chExt cx="54" cy="85"/>
              </a:xfrm>
              <a:solidFill>
                <a:srgbClr val="7030A0"/>
              </a:solidFill>
            </p:grpSpPr>
            <p:sp>
              <p:nvSpPr>
                <p:cNvPr id="146"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endParaRPr lang="en-US"/>
                </a:p>
              </p:txBody>
            </p:sp>
            <p:sp>
              <p:nvSpPr>
                <p:cNvPr id="147" name="AutoShape 33"/>
                <p:cNvSpPr>
                  <a:spLocks noChangeArrowheads="1"/>
                </p:cNvSpPr>
                <p:nvPr/>
              </p:nvSpPr>
              <p:spPr bwMode="auto">
                <a:xfrm flipV="1">
                  <a:off x="5127" y="3283"/>
                  <a:ext cx="54" cy="63"/>
                </a:xfrm>
                <a:prstGeom prst="triangle">
                  <a:avLst>
                    <a:gd name="adj" fmla="val 50000"/>
                  </a:avLst>
                </a:prstGeom>
                <a:solidFill>
                  <a:srgbClr val="00CC00"/>
                </a:solidFill>
                <a:ln w="12700">
                  <a:solidFill>
                    <a:srgbClr val="00CC00"/>
                  </a:solidFill>
                  <a:miter lim="800000"/>
                  <a:headEnd type="none" w="sm" len="sm"/>
                  <a:tailEnd type="none" w="sm" len="sm"/>
                </a:ln>
              </p:spPr>
              <p:txBody>
                <a:bodyPr wrap="none" anchor="ctr"/>
                <a:lstStyle/>
                <a:p>
                  <a:endParaRPr lang="en-US"/>
                </a:p>
              </p:txBody>
            </p:sp>
          </p:grpSp>
        </p:grpSp>
        <p:grpSp>
          <p:nvGrpSpPr>
            <p:cNvPr id="42" name="Group 148"/>
            <p:cNvGrpSpPr/>
            <p:nvPr/>
          </p:nvGrpSpPr>
          <p:grpSpPr>
            <a:xfrm>
              <a:off x="4499565" y="3488853"/>
              <a:ext cx="144038" cy="237685"/>
              <a:chOff x="6989724" y="2896505"/>
              <a:chExt cx="144038" cy="237685"/>
            </a:xfrm>
          </p:grpSpPr>
          <p:sp>
            <p:nvSpPr>
              <p:cNvPr id="150" name="Rectangle 149"/>
              <p:cNvSpPr/>
              <p:nvPr/>
            </p:nvSpPr>
            <p:spPr bwMode="auto">
              <a:xfrm>
                <a:off x="6989724" y="3047408"/>
                <a:ext cx="144038" cy="86782"/>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3" name="Group 31"/>
              <p:cNvGrpSpPr>
                <a:grpSpLocks/>
              </p:cNvGrpSpPr>
              <p:nvPr/>
            </p:nvGrpSpPr>
            <p:grpSpPr bwMode="auto">
              <a:xfrm>
                <a:off x="7021302" y="2896467"/>
                <a:ext cx="76896" cy="143240"/>
                <a:chOff x="5127" y="3283"/>
                <a:chExt cx="54" cy="85"/>
              </a:xfrm>
              <a:solidFill>
                <a:srgbClr val="7030A0"/>
              </a:solidFill>
            </p:grpSpPr>
            <p:sp>
              <p:nvSpPr>
                <p:cNvPr id="154"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endParaRPr lang="en-US"/>
                </a:p>
              </p:txBody>
            </p:sp>
            <p:sp>
              <p:nvSpPr>
                <p:cNvPr id="155" name="AutoShape 33"/>
                <p:cNvSpPr>
                  <a:spLocks noChangeArrowheads="1"/>
                </p:cNvSpPr>
                <p:nvPr/>
              </p:nvSpPr>
              <p:spPr bwMode="auto">
                <a:xfrm flipV="1">
                  <a:off x="5127" y="3283"/>
                  <a:ext cx="54" cy="63"/>
                </a:xfrm>
                <a:prstGeom prst="triangle">
                  <a:avLst>
                    <a:gd name="adj" fmla="val 50000"/>
                  </a:avLst>
                </a:prstGeom>
                <a:solidFill>
                  <a:srgbClr val="00CC00"/>
                </a:solidFill>
                <a:ln w="12700">
                  <a:solidFill>
                    <a:srgbClr val="00CC00"/>
                  </a:solidFill>
                  <a:miter lim="800000"/>
                  <a:headEnd type="none" w="sm" len="sm"/>
                  <a:tailEnd type="none" w="sm" len="sm"/>
                </a:ln>
              </p:spPr>
              <p:txBody>
                <a:bodyPr wrap="none" anchor="ctr"/>
                <a:lstStyle/>
                <a:p>
                  <a:endParaRPr lang="en-US"/>
                </a:p>
              </p:txBody>
            </p:sp>
          </p:grpSp>
        </p:grpSp>
        <p:sp>
          <p:nvSpPr>
            <p:cNvPr id="157" name="Freeform 156"/>
            <p:cNvSpPr/>
            <p:nvPr/>
          </p:nvSpPr>
          <p:spPr>
            <a:xfrm>
              <a:off x="5096372" y="3456317"/>
              <a:ext cx="205998" cy="162280"/>
            </a:xfrm>
            <a:custGeom>
              <a:avLst/>
              <a:gdLst>
                <a:gd name="connsiteX0" fmla="*/ 228121 w 228121"/>
                <a:gd name="connsiteY0" fmla="*/ 0 h 168694"/>
                <a:gd name="connsiteX1" fmla="*/ 136106 w 228121"/>
                <a:gd name="connsiteY1" fmla="*/ 51758 h 168694"/>
                <a:gd name="connsiteX2" fmla="*/ 136106 w 228121"/>
                <a:gd name="connsiteY2" fmla="*/ 51758 h 168694"/>
                <a:gd name="connsiteX3" fmla="*/ 101600 w 228121"/>
                <a:gd name="connsiteY3" fmla="*/ 115019 h 168694"/>
                <a:gd name="connsiteX4" fmla="*/ 15336 w 228121"/>
                <a:gd name="connsiteY4" fmla="*/ 161026 h 168694"/>
                <a:gd name="connsiteX5" fmla="*/ 9585 w 228121"/>
                <a:gd name="connsiteY5" fmla="*/ 161026 h 16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121" h="168694">
                  <a:moveTo>
                    <a:pt x="228121" y="0"/>
                  </a:moveTo>
                  <a:lnTo>
                    <a:pt x="136106" y="51758"/>
                  </a:lnTo>
                  <a:lnTo>
                    <a:pt x="136106" y="51758"/>
                  </a:lnTo>
                  <a:cubicBezTo>
                    <a:pt x="130355" y="62302"/>
                    <a:pt x="121728" y="96808"/>
                    <a:pt x="101600" y="115019"/>
                  </a:cubicBezTo>
                  <a:cubicBezTo>
                    <a:pt x="81472" y="133230"/>
                    <a:pt x="30672" y="153358"/>
                    <a:pt x="15336" y="161026"/>
                  </a:cubicBezTo>
                  <a:cubicBezTo>
                    <a:pt x="0" y="168694"/>
                    <a:pt x="4792" y="164860"/>
                    <a:pt x="9585" y="161026"/>
                  </a:cubicBezTo>
                </a:path>
              </a:pathLst>
            </a:custGeom>
            <a:ln>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Freeform 158"/>
            <p:cNvSpPr/>
            <p:nvPr/>
          </p:nvSpPr>
          <p:spPr>
            <a:xfrm>
              <a:off x="4992364" y="3726938"/>
              <a:ext cx="169012" cy="203682"/>
            </a:xfrm>
            <a:custGeom>
              <a:avLst/>
              <a:gdLst>
                <a:gd name="connsiteX0" fmla="*/ 0 w 169012"/>
                <a:gd name="connsiteY0" fmla="*/ 0 h 203682"/>
                <a:gd name="connsiteX1" fmla="*/ 69338 w 169012"/>
                <a:gd name="connsiteY1" fmla="*/ 34670 h 203682"/>
                <a:gd name="connsiteX2" fmla="*/ 95340 w 169012"/>
                <a:gd name="connsiteY2" fmla="*/ 125676 h 203682"/>
                <a:gd name="connsiteX3" fmla="*/ 169012 w 169012"/>
                <a:gd name="connsiteY3" fmla="*/ 203682 h 203682"/>
              </a:gdLst>
              <a:ahLst/>
              <a:cxnLst>
                <a:cxn ang="0">
                  <a:pos x="connsiteX0" y="connsiteY0"/>
                </a:cxn>
                <a:cxn ang="0">
                  <a:pos x="connsiteX1" y="connsiteY1"/>
                </a:cxn>
                <a:cxn ang="0">
                  <a:pos x="connsiteX2" y="connsiteY2"/>
                </a:cxn>
                <a:cxn ang="0">
                  <a:pos x="connsiteX3" y="connsiteY3"/>
                </a:cxn>
              </a:cxnLst>
              <a:rect l="l" t="t" r="r" b="b"/>
              <a:pathLst>
                <a:path w="169012" h="203682">
                  <a:moveTo>
                    <a:pt x="0" y="0"/>
                  </a:moveTo>
                  <a:cubicBezTo>
                    <a:pt x="26724" y="6862"/>
                    <a:pt x="53448" y="13724"/>
                    <a:pt x="69338" y="34670"/>
                  </a:cubicBezTo>
                  <a:cubicBezTo>
                    <a:pt x="85228" y="55616"/>
                    <a:pt x="78728" y="97507"/>
                    <a:pt x="95340" y="125676"/>
                  </a:cubicBezTo>
                  <a:cubicBezTo>
                    <a:pt x="111952" y="153845"/>
                    <a:pt x="140482" y="178763"/>
                    <a:pt x="169012" y="203682"/>
                  </a:cubicBezTo>
                </a:path>
              </a:pathLst>
            </a:custGeom>
            <a:ln>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0" name="Freeform 159"/>
            <p:cNvSpPr/>
            <p:nvPr/>
          </p:nvSpPr>
          <p:spPr>
            <a:xfrm>
              <a:off x="4654339" y="3626542"/>
              <a:ext cx="225350" cy="65727"/>
            </a:xfrm>
            <a:custGeom>
              <a:avLst/>
              <a:gdLst>
                <a:gd name="connsiteX0" fmla="*/ 0 w 225350"/>
                <a:gd name="connsiteY0" fmla="*/ 65727 h 65727"/>
                <a:gd name="connsiteX1" fmla="*/ 69339 w 225350"/>
                <a:gd name="connsiteY1" fmla="*/ 5056 h 65727"/>
                <a:gd name="connsiteX2" fmla="*/ 225350 w 225350"/>
                <a:gd name="connsiteY2" fmla="*/ 35392 h 65727"/>
              </a:gdLst>
              <a:ahLst/>
              <a:cxnLst>
                <a:cxn ang="0">
                  <a:pos x="connsiteX0" y="connsiteY0"/>
                </a:cxn>
                <a:cxn ang="0">
                  <a:pos x="connsiteX1" y="connsiteY1"/>
                </a:cxn>
                <a:cxn ang="0">
                  <a:pos x="connsiteX2" y="connsiteY2"/>
                </a:cxn>
              </a:cxnLst>
              <a:rect l="l" t="t" r="r" b="b"/>
              <a:pathLst>
                <a:path w="225350" h="65727">
                  <a:moveTo>
                    <a:pt x="0" y="65727"/>
                  </a:moveTo>
                  <a:cubicBezTo>
                    <a:pt x="15890" y="37919"/>
                    <a:pt x="31781" y="10112"/>
                    <a:pt x="69339" y="5056"/>
                  </a:cubicBezTo>
                  <a:cubicBezTo>
                    <a:pt x="106897" y="0"/>
                    <a:pt x="166123" y="17696"/>
                    <a:pt x="225350" y="35392"/>
                  </a:cubicBezTo>
                </a:path>
              </a:pathLst>
            </a:custGeom>
            <a:ln>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4" name="Group 173"/>
          <p:cNvGrpSpPr/>
          <p:nvPr/>
        </p:nvGrpSpPr>
        <p:grpSpPr>
          <a:xfrm>
            <a:off x="1102387" y="1931318"/>
            <a:ext cx="2174182" cy="1923406"/>
            <a:chOff x="2108231" y="2027921"/>
            <a:chExt cx="2174182" cy="1923406"/>
          </a:xfrm>
        </p:grpSpPr>
        <p:grpSp>
          <p:nvGrpSpPr>
            <p:cNvPr id="45" name="Group 156"/>
            <p:cNvGrpSpPr>
              <a:grpSpLocks/>
            </p:cNvGrpSpPr>
            <p:nvPr/>
          </p:nvGrpSpPr>
          <p:grpSpPr bwMode="auto">
            <a:xfrm>
              <a:off x="2600700" y="2034296"/>
              <a:ext cx="1118037" cy="1275187"/>
              <a:chOff x="3495880" y="2020056"/>
              <a:chExt cx="800100" cy="951744"/>
            </a:xfrm>
          </p:grpSpPr>
          <p:sp>
            <p:nvSpPr>
              <p:cNvPr id="19555" name="Line 43"/>
              <p:cNvSpPr>
                <a:spLocks noChangeShapeType="1"/>
              </p:cNvSpPr>
              <p:nvPr/>
            </p:nvSpPr>
            <p:spPr bwMode="auto">
              <a:xfrm>
                <a:off x="3495880" y="2391531"/>
                <a:ext cx="390525" cy="101600"/>
              </a:xfrm>
              <a:prstGeom prst="line">
                <a:avLst/>
              </a:prstGeom>
              <a:noFill/>
              <a:ln w="12700">
                <a:solidFill>
                  <a:srgbClr val="0033CC"/>
                </a:solidFill>
                <a:round/>
                <a:headEnd type="triangle" w="med" len="med"/>
                <a:tailEnd type="triangle" w="med" len="med"/>
              </a:ln>
            </p:spPr>
            <p:txBody>
              <a:bodyPr/>
              <a:lstStyle/>
              <a:p>
                <a:endParaRPr lang="en-US"/>
              </a:p>
            </p:txBody>
          </p:sp>
          <p:sp>
            <p:nvSpPr>
              <p:cNvPr id="19556" name="Line 44"/>
              <p:cNvSpPr>
                <a:spLocks noChangeShapeType="1"/>
              </p:cNvSpPr>
              <p:nvPr/>
            </p:nvSpPr>
            <p:spPr bwMode="auto">
              <a:xfrm flipV="1">
                <a:off x="3946730" y="2020056"/>
                <a:ext cx="349250" cy="450850"/>
              </a:xfrm>
              <a:prstGeom prst="line">
                <a:avLst/>
              </a:prstGeom>
              <a:noFill/>
              <a:ln w="12700">
                <a:solidFill>
                  <a:srgbClr val="0033CC"/>
                </a:solidFill>
                <a:round/>
                <a:headEnd type="triangle" w="med" len="med"/>
                <a:tailEnd type="triangle" w="med" len="med"/>
              </a:ln>
            </p:spPr>
            <p:txBody>
              <a:bodyPr/>
              <a:lstStyle/>
              <a:p>
                <a:endParaRPr lang="en-US"/>
              </a:p>
            </p:txBody>
          </p:sp>
          <p:sp>
            <p:nvSpPr>
              <p:cNvPr id="19557" name="Line 45"/>
              <p:cNvSpPr>
                <a:spLocks noChangeShapeType="1"/>
              </p:cNvSpPr>
              <p:nvPr/>
            </p:nvSpPr>
            <p:spPr bwMode="auto">
              <a:xfrm flipH="1">
                <a:off x="3558747" y="2509006"/>
                <a:ext cx="392746" cy="462794"/>
              </a:xfrm>
              <a:prstGeom prst="line">
                <a:avLst/>
              </a:prstGeom>
              <a:noFill/>
              <a:ln w="12700">
                <a:solidFill>
                  <a:srgbClr val="0033CC"/>
                </a:solidFill>
                <a:round/>
                <a:headEnd type="triangle" w="med" len="med"/>
                <a:tailEnd type="triangle" w="med" len="med"/>
              </a:ln>
            </p:spPr>
            <p:txBody>
              <a:bodyPr/>
              <a:lstStyle/>
              <a:p>
                <a:endParaRPr lang="en-US"/>
              </a:p>
            </p:txBody>
          </p:sp>
        </p:grpSp>
        <p:grpSp>
          <p:nvGrpSpPr>
            <p:cNvPr id="46" name="Group 167"/>
            <p:cNvGrpSpPr/>
            <p:nvPr/>
          </p:nvGrpSpPr>
          <p:grpSpPr>
            <a:xfrm>
              <a:off x="2108231" y="2027921"/>
              <a:ext cx="2174182" cy="1923406"/>
              <a:chOff x="2108231" y="2027921"/>
              <a:chExt cx="2174182" cy="1923406"/>
            </a:xfrm>
          </p:grpSpPr>
          <p:grpSp>
            <p:nvGrpSpPr>
              <p:cNvPr id="47" name="Group 127"/>
              <p:cNvGrpSpPr>
                <a:grpSpLocks/>
              </p:cNvGrpSpPr>
              <p:nvPr/>
            </p:nvGrpSpPr>
            <p:grpSpPr bwMode="auto">
              <a:xfrm>
                <a:off x="2108231" y="2027921"/>
                <a:ext cx="1992059" cy="1923406"/>
                <a:chOff x="3186288" y="1771861"/>
                <a:chExt cx="1425575" cy="1436028"/>
              </a:xfrm>
            </p:grpSpPr>
            <p:sp>
              <p:nvSpPr>
                <p:cNvPr id="19493" name="Oval 47"/>
                <p:cNvSpPr>
                  <a:spLocks noChangeArrowheads="1"/>
                </p:cNvSpPr>
                <p:nvPr/>
              </p:nvSpPr>
              <p:spPr bwMode="auto">
                <a:xfrm rot="-1262261">
                  <a:off x="3186288" y="1771861"/>
                  <a:ext cx="1425575" cy="354629"/>
                </a:xfrm>
                <a:prstGeom prst="ellipse">
                  <a:avLst/>
                </a:prstGeom>
                <a:noFill/>
                <a:ln w="28575">
                  <a:solidFill>
                    <a:srgbClr val="0033CC"/>
                  </a:solidFill>
                  <a:round/>
                  <a:headEnd type="none" w="sm" len="sm"/>
                  <a:tailEnd type="none" w="sm" len="sm"/>
                </a:ln>
              </p:spPr>
              <p:txBody>
                <a:bodyPr wrap="none" anchor="ctr"/>
                <a:lstStyle/>
                <a:p>
                  <a:endParaRPr lang="en-US"/>
                </a:p>
              </p:txBody>
            </p:sp>
            <p:sp>
              <p:nvSpPr>
                <p:cNvPr id="19494" name="Oval 47"/>
                <p:cNvSpPr>
                  <a:spLocks noChangeArrowheads="1"/>
                </p:cNvSpPr>
                <p:nvPr/>
              </p:nvSpPr>
              <p:spPr bwMode="auto">
                <a:xfrm rot="-6403564">
                  <a:off x="2905231" y="2428158"/>
                  <a:ext cx="1204832" cy="354629"/>
                </a:xfrm>
                <a:prstGeom prst="ellipse">
                  <a:avLst/>
                </a:prstGeom>
                <a:noFill/>
                <a:ln w="28575">
                  <a:solidFill>
                    <a:srgbClr val="0033CC"/>
                  </a:solidFill>
                  <a:round/>
                  <a:headEnd type="none" w="sm" len="sm"/>
                  <a:tailEnd type="none" w="sm" len="sm"/>
                </a:ln>
              </p:spPr>
              <p:txBody>
                <a:bodyPr wrap="none" anchor="ctr"/>
                <a:lstStyle/>
                <a:p>
                  <a:endParaRPr lang="en-US"/>
                </a:p>
              </p:txBody>
            </p:sp>
          </p:grpSp>
          <p:sp>
            <p:nvSpPr>
              <p:cNvPr id="163" name="TextBox 162"/>
              <p:cNvSpPr txBox="1"/>
              <p:nvPr/>
            </p:nvSpPr>
            <p:spPr>
              <a:xfrm>
                <a:off x="3544711" y="2231151"/>
                <a:ext cx="737702" cy="491160"/>
              </a:xfrm>
              <a:prstGeom prst="rect">
                <a:avLst/>
              </a:prstGeom>
              <a:noFill/>
            </p:spPr>
            <p:txBody>
              <a:bodyPr wrap="none" rtlCol="0">
                <a:spAutoFit/>
              </a:bodyPr>
              <a:lstStyle/>
              <a:p>
                <a:pPr algn="ctr">
                  <a:lnSpc>
                    <a:spcPct val="80000"/>
                  </a:lnSpc>
                </a:pPr>
                <a:r>
                  <a:rPr lang="en-US" sz="1600" dirty="0" smtClean="0">
                    <a:solidFill>
                      <a:srgbClr val="0033CC"/>
                    </a:solidFill>
                    <a:latin typeface="Calibri" pitchFamily="34" charset="0"/>
                    <a:cs typeface="Calibri" pitchFamily="34" charset="0"/>
                  </a:rPr>
                  <a:t>Coop </a:t>
                </a:r>
              </a:p>
              <a:p>
                <a:pPr algn="ctr">
                  <a:lnSpc>
                    <a:spcPct val="80000"/>
                  </a:lnSpc>
                </a:pPr>
                <a:r>
                  <a:rPr lang="en-US" sz="1600" dirty="0" smtClean="0">
                    <a:solidFill>
                      <a:srgbClr val="0033CC"/>
                    </a:solidFill>
                    <a:latin typeface="Calibri" pitchFamily="34" charset="0"/>
                    <a:cs typeface="Calibri" pitchFamily="34" charset="0"/>
                  </a:rPr>
                  <a:t>MIMO</a:t>
                </a:r>
                <a:endParaRPr lang="en-US" sz="1600" dirty="0">
                  <a:solidFill>
                    <a:srgbClr val="0033CC"/>
                  </a:solidFill>
                  <a:latin typeface="Calibri" pitchFamily="34" charset="0"/>
                  <a:cs typeface="Calibri" pitchFamily="34" charset="0"/>
                </a:endParaRPr>
              </a:p>
            </p:txBody>
          </p:sp>
        </p:grpSp>
      </p:grpSp>
      <p:grpSp>
        <p:nvGrpSpPr>
          <p:cNvPr id="48" name="Group 174"/>
          <p:cNvGrpSpPr/>
          <p:nvPr/>
        </p:nvGrpSpPr>
        <p:grpSpPr>
          <a:xfrm>
            <a:off x="3176854" y="1961373"/>
            <a:ext cx="527962" cy="337924"/>
            <a:chOff x="4220080" y="3422125"/>
            <a:chExt cx="527962" cy="337924"/>
          </a:xfrm>
        </p:grpSpPr>
        <p:pic>
          <p:nvPicPr>
            <p:cNvPr id="176"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77"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endParaRPr lang="en-US"/>
            </a:p>
          </p:txBody>
        </p:sp>
        <p:sp>
          <p:nvSpPr>
            <p:cNvPr id="178"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endParaRPr lang="en-US"/>
            </a:p>
          </p:txBody>
        </p:sp>
      </p:grpSp>
      <p:grpSp>
        <p:nvGrpSpPr>
          <p:cNvPr id="49" name="Group 179"/>
          <p:cNvGrpSpPr/>
          <p:nvPr/>
        </p:nvGrpSpPr>
        <p:grpSpPr>
          <a:xfrm>
            <a:off x="3021141" y="3853121"/>
            <a:ext cx="527962" cy="337924"/>
            <a:chOff x="4220080" y="3422125"/>
            <a:chExt cx="527962" cy="337924"/>
          </a:xfrm>
        </p:grpSpPr>
        <p:pic>
          <p:nvPicPr>
            <p:cNvPr id="181"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82"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endParaRPr lang="en-US"/>
            </a:p>
          </p:txBody>
        </p:sp>
        <p:sp>
          <p:nvSpPr>
            <p:cNvPr id="183"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endParaRPr lang="en-US"/>
            </a:p>
          </p:txBody>
        </p:sp>
      </p:grpSp>
      <p:grpSp>
        <p:nvGrpSpPr>
          <p:cNvPr id="50" name="Group 183"/>
          <p:cNvGrpSpPr/>
          <p:nvPr/>
        </p:nvGrpSpPr>
        <p:grpSpPr>
          <a:xfrm>
            <a:off x="1931150" y="3717286"/>
            <a:ext cx="527962" cy="337924"/>
            <a:chOff x="4220080" y="3422125"/>
            <a:chExt cx="527962" cy="337924"/>
          </a:xfrm>
        </p:grpSpPr>
        <p:pic>
          <p:nvPicPr>
            <p:cNvPr id="185"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86"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endParaRPr lang="en-US"/>
            </a:p>
          </p:txBody>
        </p:sp>
        <p:sp>
          <p:nvSpPr>
            <p:cNvPr id="187"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endParaRPr lang="en-US"/>
            </a:p>
          </p:txBody>
        </p:sp>
      </p:grpSp>
      <p:grpSp>
        <p:nvGrpSpPr>
          <p:cNvPr id="52" name="Group 187"/>
          <p:cNvGrpSpPr/>
          <p:nvPr/>
        </p:nvGrpSpPr>
        <p:grpSpPr>
          <a:xfrm>
            <a:off x="847784" y="3279964"/>
            <a:ext cx="527962" cy="337924"/>
            <a:chOff x="4220080" y="3422125"/>
            <a:chExt cx="527962" cy="337924"/>
          </a:xfrm>
        </p:grpSpPr>
        <p:pic>
          <p:nvPicPr>
            <p:cNvPr id="189"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90"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endParaRPr lang="en-US"/>
            </a:p>
          </p:txBody>
        </p:sp>
        <p:sp>
          <p:nvSpPr>
            <p:cNvPr id="191"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endParaRPr lang="en-US"/>
            </a:p>
          </p:txBody>
        </p:sp>
      </p:grpSp>
      <p:sp>
        <p:nvSpPr>
          <p:cNvPr id="161" name="TextBox 160"/>
          <p:cNvSpPr txBox="1">
            <a:spLocks noChangeArrowheads="1"/>
          </p:cNvSpPr>
          <p:nvPr/>
        </p:nvSpPr>
        <p:spPr bwMode="auto">
          <a:xfrm>
            <a:off x="5521280" y="1628639"/>
            <a:ext cx="3387466" cy="867930"/>
          </a:xfrm>
          <a:prstGeom prst="rect">
            <a:avLst/>
          </a:prstGeom>
          <a:noFill/>
          <a:ln w="9525">
            <a:noFill/>
            <a:miter lim="800000"/>
            <a:headEnd/>
            <a:tailEnd/>
          </a:ln>
        </p:spPr>
        <p:txBody>
          <a:bodyPr wrap="none">
            <a:spAutoFit/>
          </a:bodyPr>
          <a:lstStyle/>
          <a:p>
            <a:pPr>
              <a:lnSpc>
                <a:spcPct val="90000"/>
              </a:lnSpc>
            </a:pPr>
            <a:r>
              <a:rPr lang="en-US" sz="2800" i="1" dirty="0" smtClean="0">
                <a:solidFill>
                  <a:schemeClr val="accent1"/>
                </a:solidFill>
                <a:latin typeface="+mj-lt"/>
              </a:rPr>
              <a:t>How should cellular</a:t>
            </a:r>
          </a:p>
          <a:p>
            <a:pPr>
              <a:lnSpc>
                <a:spcPct val="90000"/>
              </a:lnSpc>
            </a:pPr>
            <a:r>
              <a:rPr lang="en-US" sz="2800" i="1" dirty="0" smtClean="0">
                <a:solidFill>
                  <a:schemeClr val="accent1"/>
                </a:solidFill>
                <a:latin typeface="+mj-lt"/>
              </a:rPr>
              <a:t>systems be designed?</a:t>
            </a:r>
            <a:endParaRPr lang="en-US" sz="2800" i="1" dirty="0">
              <a:solidFill>
                <a:schemeClr val="accent1"/>
              </a:solidFill>
              <a:latin typeface="+mj-lt"/>
            </a:endParaRPr>
          </a:p>
        </p:txBody>
      </p:sp>
      <p:sp>
        <p:nvSpPr>
          <p:cNvPr id="162" name="TextBox 161"/>
          <p:cNvSpPr txBox="1">
            <a:spLocks noChangeArrowheads="1"/>
          </p:cNvSpPr>
          <p:nvPr/>
        </p:nvSpPr>
        <p:spPr bwMode="auto">
          <a:xfrm>
            <a:off x="5259365" y="2747758"/>
            <a:ext cx="3727880" cy="1255728"/>
          </a:xfrm>
          <a:prstGeom prst="rect">
            <a:avLst/>
          </a:prstGeom>
          <a:noFill/>
          <a:ln w="9525">
            <a:noFill/>
            <a:miter lim="800000"/>
            <a:headEnd/>
            <a:tailEnd/>
          </a:ln>
        </p:spPr>
        <p:txBody>
          <a:bodyPr wrap="none">
            <a:spAutoFit/>
          </a:bodyPr>
          <a:lstStyle/>
          <a:p>
            <a:pPr>
              <a:lnSpc>
                <a:spcPct val="90000"/>
              </a:lnSpc>
            </a:pPr>
            <a:r>
              <a:rPr lang="en-US" sz="2800" i="1" dirty="0" smtClean="0">
                <a:solidFill>
                  <a:srgbClr val="FF0000"/>
                </a:solidFill>
                <a:latin typeface="+mj-lt"/>
              </a:rPr>
              <a:t>Will gains in practice be</a:t>
            </a:r>
          </a:p>
          <a:p>
            <a:pPr>
              <a:lnSpc>
                <a:spcPct val="90000"/>
              </a:lnSpc>
            </a:pPr>
            <a:r>
              <a:rPr lang="en-US" sz="2800" i="1" dirty="0" smtClean="0">
                <a:solidFill>
                  <a:srgbClr val="FF0000"/>
                </a:solidFill>
                <a:latin typeface="+mj-lt"/>
              </a:rPr>
              <a:t>big or incremental; in</a:t>
            </a:r>
          </a:p>
          <a:p>
            <a:pPr>
              <a:lnSpc>
                <a:spcPct val="90000"/>
              </a:lnSpc>
            </a:pPr>
            <a:r>
              <a:rPr lang="en-US" sz="2800" i="1" dirty="0" smtClean="0">
                <a:solidFill>
                  <a:srgbClr val="FF0000"/>
                </a:solidFill>
                <a:latin typeface="+mj-lt"/>
              </a:rPr>
              <a:t>capacity  or coverage?</a:t>
            </a:r>
            <a:endParaRPr lang="en-US" sz="2800" i="1" dirty="0">
              <a:solidFill>
                <a:srgbClr val="FF0000"/>
              </a:solidFill>
              <a:latin typeface="+mj-lt"/>
            </a:endParaRPr>
          </a:p>
        </p:txBody>
      </p:sp>
      <p:grpSp>
        <p:nvGrpSpPr>
          <p:cNvPr id="174" name="Group 173"/>
          <p:cNvGrpSpPr/>
          <p:nvPr/>
        </p:nvGrpSpPr>
        <p:grpSpPr>
          <a:xfrm>
            <a:off x="2347278" y="3004958"/>
            <a:ext cx="1228725" cy="565150"/>
            <a:chOff x="2560638" y="2593478"/>
            <a:chExt cx="1228725" cy="565150"/>
          </a:xfrm>
        </p:grpSpPr>
        <p:grpSp>
          <p:nvGrpSpPr>
            <p:cNvPr id="169" name="Group 153"/>
            <p:cNvGrpSpPr>
              <a:grpSpLocks/>
            </p:cNvGrpSpPr>
            <p:nvPr/>
          </p:nvGrpSpPr>
          <p:grpSpPr bwMode="auto">
            <a:xfrm>
              <a:off x="2919413" y="2593478"/>
              <a:ext cx="671512" cy="312737"/>
              <a:chOff x="4235670" y="2751894"/>
              <a:chExt cx="671497" cy="312582"/>
            </a:xfrm>
          </p:grpSpPr>
          <p:sp>
            <p:nvSpPr>
              <p:cNvPr id="170" name="Line 37"/>
              <p:cNvSpPr>
                <a:spLocks noChangeShapeType="1"/>
              </p:cNvSpPr>
              <p:nvPr/>
            </p:nvSpPr>
            <p:spPr bwMode="auto">
              <a:xfrm>
                <a:off x="4389654" y="2751894"/>
                <a:ext cx="517513" cy="304649"/>
              </a:xfrm>
              <a:prstGeom prst="line">
                <a:avLst/>
              </a:prstGeom>
              <a:noFill/>
              <a:ln w="12700">
                <a:solidFill>
                  <a:srgbClr val="FF0000"/>
                </a:solidFill>
                <a:round/>
                <a:headEnd type="triangle" w="med" len="med"/>
                <a:tailEnd type="triangle" w="med" len="med"/>
              </a:ln>
            </p:spPr>
            <p:txBody>
              <a:bodyPr/>
              <a:lstStyle/>
              <a:p>
                <a:pPr>
                  <a:defRPr/>
                </a:pPr>
                <a:endParaRPr lang="en-US"/>
              </a:p>
            </p:txBody>
          </p:sp>
          <p:sp>
            <p:nvSpPr>
              <p:cNvPr id="171" name="Line 37"/>
              <p:cNvSpPr>
                <a:spLocks noChangeShapeType="1"/>
              </p:cNvSpPr>
              <p:nvPr/>
            </p:nvSpPr>
            <p:spPr bwMode="auto">
              <a:xfrm flipH="1">
                <a:off x="4235670" y="2799495"/>
                <a:ext cx="33336" cy="195165"/>
              </a:xfrm>
              <a:prstGeom prst="line">
                <a:avLst/>
              </a:prstGeom>
              <a:noFill/>
              <a:ln w="12700">
                <a:solidFill>
                  <a:srgbClr val="FF0000"/>
                </a:solidFill>
                <a:round/>
                <a:headEnd type="triangle" w="med" len="med"/>
                <a:tailEnd type="triangle" w="med" len="med"/>
              </a:ln>
            </p:spPr>
            <p:txBody>
              <a:bodyPr/>
              <a:lstStyle/>
              <a:p>
                <a:pPr>
                  <a:defRPr/>
                </a:pPr>
                <a:endParaRPr lang="en-US"/>
              </a:p>
            </p:txBody>
          </p:sp>
          <p:sp>
            <p:nvSpPr>
              <p:cNvPr id="172" name="Line 37"/>
              <p:cNvSpPr>
                <a:spLocks noChangeShapeType="1"/>
              </p:cNvSpPr>
              <p:nvPr/>
            </p:nvSpPr>
            <p:spPr bwMode="auto">
              <a:xfrm>
                <a:off x="4270594" y="2947059"/>
                <a:ext cx="560374" cy="117417"/>
              </a:xfrm>
              <a:prstGeom prst="line">
                <a:avLst/>
              </a:prstGeom>
              <a:noFill/>
              <a:ln w="12700">
                <a:solidFill>
                  <a:srgbClr val="FF0000"/>
                </a:solidFill>
                <a:round/>
                <a:headEnd type="triangle" w="med" len="med"/>
                <a:tailEnd type="triangle" w="med" len="med"/>
              </a:ln>
            </p:spPr>
            <p:txBody>
              <a:bodyPr/>
              <a:lstStyle/>
              <a:p>
                <a:pPr>
                  <a:defRPr/>
                </a:pPr>
                <a:endParaRPr lang="en-US"/>
              </a:p>
            </p:txBody>
          </p:sp>
        </p:grpSp>
        <p:sp>
          <p:nvSpPr>
            <p:cNvPr id="173" name="Oval 172"/>
            <p:cNvSpPr/>
            <p:nvPr/>
          </p:nvSpPr>
          <p:spPr bwMode="auto">
            <a:xfrm>
              <a:off x="2560638" y="2817315"/>
              <a:ext cx="1228725" cy="341313"/>
            </a:xfrm>
            <a:prstGeom prst="ellipse">
              <a:avLst/>
            </a:prstGeom>
            <a:noFill/>
            <a:ln w="28575" cap="flat" cmpd="sng" algn="ctr">
              <a:solidFill>
                <a:srgbClr val="FF0000"/>
              </a:solidFill>
              <a:prstDash val="solid"/>
              <a:round/>
              <a:headEnd type="none" w="sm" len="sm"/>
              <a:tailEnd type="none" w="sm" len="sm"/>
            </a:ln>
            <a:effectLst/>
          </p:spPr>
          <p:txBody>
            <a:bodyPr/>
            <a:lstStyle/>
            <a:p>
              <a:pPr>
                <a:defRPr/>
              </a:pPr>
              <a:endParaRPr lang="en-US"/>
            </a:p>
          </p:txBody>
        </p:sp>
      </p:grpSp>
    </p:spTree>
    <p:extLst>
      <p:ext uri="{BB962C8B-B14F-4D97-AF65-F5344CB8AC3E}">
        <p14:creationId xmlns:p14="http://schemas.microsoft.com/office/powerpoint/2010/main" val="385360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1">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1">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285174" y="2385950"/>
            <a:ext cx="4858826" cy="2393981"/>
            <a:chOff x="6340840" y="2211148"/>
            <a:chExt cx="5807312" cy="2649095"/>
          </a:xfrm>
        </p:grpSpPr>
        <p:pic>
          <p:nvPicPr>
            <p:cNvPr id="788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4523" y="2500281"/>
              <a:ext cx="5693629" cy="235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6340840" y="2211148"/>
              <a:ext cx="659568" cy="1980385"/>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charset="0"/>
              </a:endParaRPr>
            </a:p>
          </p:txBody>
        </p:sp>
      </p:grpSp>
      <p:sp>
        <p:nvSpPr>
          <p:cNvPr id="18434" name="Rectangle 2"/>
          <p:cNvSpPr>
            <a:spLocks noGrp="1" noChangeArrowheads="1"/>
          </p:cNvSpPr>
          <p:nvPr>
            <p:ph type="title"/>
          </p:nvPr>
        </p:nvSpPr>
        <p:spPr/>
        <p:txBody>
          <a:bodyPr/>
          <a:lstStyle/>
          <a:p>
            <a:r>
              <a:rPr lang="en-US" altLang="en-US" smtClean="0"/>
              <a:t>Area Spectral Efficiency</a:t>
            </a:r>
          </a:p>
        </p:txBody>
      </p:sp>
      <p:sp>
        <p:nvSpPr>
          <p:cNvPr id="18481" name="Rectangle 55"/>
          <p:cNvSpPr>
            <a:spLocks noGrp="1" noChangeArrowheads="1"/>
          </p:cNvSpPr>
          <p:nvPr>
            <p:ph type="body" idx="1"/>
          </p:nvPr>
        </p:nvSpPr>
        <p:spPr>
          <a:xfrm>
            <a:off x="595313" y="4970463"/>
            <a:ext cx="7974012" cy="1296987"/>
          </a:xfrm>
        </p:spPr>
        <p:txBody>
          <a:bodyPr/>
          <a:lstStyle/>
          <a:p>
            <a:pPr>
              <a:lnSpc>
                <a:spcPct val="110000"/>
              </a:lnSpc>
            </a:pPr>
            <a:r>
              <a:rPr lang="en-US" altLang="en-US" sz="2400" smtClean="0"/>
              <a:t>S/I increases with reuse distance.</a:t>
            </a:r>
          </a:p>
          <a:p>
            <a:pPr>
              <a:lnSpc>
                <a:spcPct val="90000"/>
              </a:lnSpc>
            </a:pPr>
            <a:r>
              <a:rPr lang="en-US" altLang="en-US" sz="2400" smtClean="0"/>
              <a:t>For BER fixed, tradeoff between reuse distance and link spectral efficiency (bps/Hz).</a:t>
            </a:r>
          </a:p>
          <a:p>
            <a:pPr>
              <a:lnSpc>
                <a:spcPct val="80000"/>
              </a:lnSpc>
            </a:pPr>
            <a:r>
              <a:rPr lang="en-US" altLang="en-US" sz="2400" smtClean="0"/>
              <a:t>Area Spectral Efficiency: A</a:t>
            </a:r>
            <a:r>
              <a:rPr lang="en-US" altLang="en-US" sz="2400" baseline="-25000" smtClean="0"/>
              <a:t>e</a:t>
            </a:r>
            <a:r>
              <a:rPr lang="en-US" altLang="en-US" sz="2400" smtClean="0"/>
              <a:t>=</a:t>
            </a:r>
            <a:r>
              <a:rPr lang="en-US" altLang="en-US" sz="2800" smtClean="0">
                <a:latin typeface="Symbol" pitchFamily="18" charset="2"/>
              </a:rPr>
              <a:t>S</a:t>
            </a:r>
            <a:r>
              <a:rPr lang="en-US" altLang="en-US" sz="2400" smtClean="0"/>
              <a:t>R</a:t>
            </a:r>
            <a:r>
              <a:rPr lang="en-US" altLang="en-US" sz="2400" baseline="-25000" smtClean="0"/>
              <a:t>i</a:t>
            </a:r>
            <a:r>
              <a:rPr lang="en-US" altLang="en-US" sz="2400" smtClean="0"/>
              <a:t>/(</a:t>
            </a:r>
            <a:r>
              <a:rPr lang="en-US" altLang="en-US" sz="2400" smtClean="0">
                <a:latin typeface="Symbol" pitchFamily="18" charset="2"/>
              </a:rPr>
              <a:t>.25</a:t>
            </a:r>
            <a:r>
              <a:rPr lang="en-US" altLang="en-US" sz="2400" smtClean="0"/>
              <a:t>D</a:t>
            </a:r>
            <a:r>
              <a:rPr lang="en-US" altLang="en-US" sz="2400" baseline="30000" smtClean="0"/>
              <a:t>2</a:t>
            </a:r>
            <a:r>
              <a:rPr lang="en-US" altLang="en-US" sz="2400" smtClean="0">
                <a:latin typeface="Symbol" pitchFamily="18" charset="2"/>
              </a:rPr>
              <a:t>p</a:t>
            </a:r>
            <a:r>
              <a:rPr lang="en-US" altLang="en-US" sz="2400" smtClean="0"/>
              <a:t>) bps/Hz/Km</a:t>
            </a:r>
            <a:r>
              <a:rPr lang="en-US" altLang="en-US" sz="2400" baseline="30000" smtClean="0"/>
              <a:t>2</a:t>
            </a:r>
            <a:r>
              <a:rPr lang="en-US" altLang="en-US" sz="2400" smtClean="0"/>
              <a:t>.</a:t>
            </a:r>
          </a:p>
        </p:txBody>
      </p:sp>
      <p:grpSp>
        <p:nvGrpSpPr>
          <p:cNvPr id="2" name="Group 1"/>
          <p:cNvGrpSpPr/>
          <p:nvPr/>
        </p:nvGrpSpPr>
        <p:grpSpPr>
          <a:xfrm>
            <a:off x="115085" y="1762673"/>
            <a:ext cx="4949825" cy="3131590"/>
            <a:chOff x="249995" y="1427800"/>
            <a:chExt cx="5226753" cy="3466463"/>
          </a:xfrm>
        </p:grpSpPr>
        <p:sp>
          <p:nvSpPr>
            <p:cNvPr id="18435" name="AutoShape 3"/>
            <p:cNvSpPr>
              <a:spLocks noChangeArrowheads="1"/>
            </p:cNvSpPr>
            <p:nvPr/>
          </p:nvSpPr>
          <p:spPr bwMode="auto">
            <a:xfrm>
              <a:off x="3080508" y="4110038"/>
              <a:ext cx="1230312" cy="773113"/>
            </a:xfrm>
            <a:prstGeom prst="hexagon">
              <a:avLst>
                <a:gd name="adj" fmla="val 39777"/>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36" name="AutoShape 4"/>
            <p:cNvSpPr>
              <a:spLocks noChangeArrowheads="1"/>
            </p:cNvSpPr>
            <p:nvPr/>
          </p:nvSpPr>
          <p:spPr bwMode="auto">
            <a:xfrm>
              <a:off x="3083683" y="3324226"/>
              <a:ext cx="1228725" cy="776287"/>
            </a:xfrm>
            <a:prstGeom prst="hexagon">
              <a:avLst>
                <a:gd name="adj" fmla="val 3956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37" name="AutoShape 5"/>
            <p:cNvSpPr>
              <a:spLocks noChangeArrowheads="1"/>
            </p:cNvSpPr>
            <p:nvPr/>
          </p:nvSpPr>
          <p:spPr bwMode="auto">
            <a:xfrm>
              <a:off x="1235833" y="2536826"/>
              <a:ext cx="1227137" cy="776287"/>
            </a:xfrm>
            <a:prstGeom prst="hexagon">
              <a:avLst>
                <a:gd name="adj" fmla="val 39512"/>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38" name="AutoShape 6"/>
            <p:cNvSpPr>
              <a:spLocks noChangeArrowheads="1"/>
            </p:cNvSpPr>
            <p:nvPr/>
          </p:nvSpPr>
          <p:spPr bwMode="auto">
            <a:xfrm>
              <a:off x="321433" y="3724276"/>
              <a:ext cx="1225550" cy="774700"/>
            </a:xfrm>
            <a:prstGeom prst="hexagon">
              <a:avLst>
                <a:gd name="adj" fmla="val 39542"/>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39" name="AutoShape 7"/>
            <p:cNvSpPr>
              <a:spLocks noChangeArrowheads="1"/>
            </p:cNvSpPr>
            <p:nvPr/>
          </p:nvSpPr>
          <p:spPr bwMode="auto">
            <a:xfrm>
              <a:off x="323020" y="2930526"/>
              <a:ext cx="1225550" cy="774700"/>
            </a:xfrm>
            <a:prstGeom prst="hexagon">
              <a:avLst>
                <a:gd name="adj" fmla="val 39542"/>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0" name="AutoShape 8"/>
            <p:cNvSpPr>
              <a:spLocks noChangeArrowheads="1"/>
            </p:cNvSpPr>
            <p:nvPr/>
          </p:nvSpPr>
          <p:spPr bwMode="auto">
            <a:xfrm>
              <a:off x="319845" y="2149476"/>
              <a:ext cx="1227138" cy="773112"/>
            </a:xfrm>
            <a:prstGeom prst="hexagon">
              <a:avLst>
                <a:gd name="adj" fmla="val 39674"/>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1" name="Oval 9"/>
            <p:cNvSpPr>
              <a:spLocks noChangeArrowheads="1"/>
            </p:cNvSpPr>
            <p:nvPr/>
          </p:nvSpPr>
          <p:spPr bwMode="auto">
            <a:xfrm>
              <a:off x="910395" y="2509838"/>
              <a:ext cx="42863"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2" name="Oval 10"/>
            <p:cNvSpPr>
              <a:spLocks noChangeArrowheads="1"/>
            </p:cNvSpPr>
            <p:nvPr/>
          </p:nvSpPr>
          <p:spPr bwMode="auto">
            <a:xfrm>
              <a:off x="915158" y="3292476"/>
              <a:ext cx="39687"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3" name="Oval 11"/>
            <p:cNvSpPr>
              <a:spLocks noChangeArrowheads="1"/>
            </p:cNvSpPr>
            <p:nvPr/>
          </p:nvSpPr>
          <p:spPr bwMode="auto">
            <a:xfrm>
              <a:off x="911983" y="4084638"/>
              <a:ext cx="41275"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4" name="Oval 12"/>
            <p:cNvSpPr>
              <a:spLocks noChangeArrowheads="1"/>
            </p:cNvSpPr>
            <p:nvPr/>
          </p:nvSpPr>
          <p:spPr bwMode="auto">
            <a:xfrm>
              <a:off x="1829558" y="2898776"/>
              <a:ext cx="42862" cy="49212"/>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5" name="AutoShape 13"/>
            <p:cNvSpPr>
              <a:spLocks noChangeArrowheads="1"/>
            </p:cNvSpPr>
            <p:nvPr/>
          </p:nvSpPr>
          <p:spPr bwMode="auto">
            <a:xfrm>
              <a:off x="1243770" y="1755776"/>
              <a:ext cx="1228725" cy="777875"/>
            </a:xfrm>
            <a:prstGeom prst="hexagon">
              <a:avLst>
                <a:gd name="adj" fmla="val 39482"/>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6" name="AutoShape 14"/>
            <p:cNvSpPr>
              <a:spLocks noChangeArrowheads="1"/>
            </p:cNvSpPr>
            <p:nvPr/>
          </p:nvSpPr>
          <p:spPr bwMode="auto">
            <a:xfrm>
              <a:off x="2167695" y="2152651"/>
              <a:ext cx="1227138" cy="774700"/>
            </a:xfrm>
            <a:prstGeom prst="hexagon">
              <a:avLst>
                <a:gd name="adj" fmla="val 3959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7" name="AutoShape 15"/>
            <p:cNvSpPr>
              <a:spLocks noChangeArrowheads="1"/>
            </p:cNvSpPr>
            <p:nvPr/>
          </p:nvSpPr>
          <p:spPr bwMode="auto">
            <a:xfrm>
              <a:off x="3085270" y="1755776"/>
              <a:ext cx="1228725" cy="777875"/>
            </a:xfrm>
            <a:prstGeom prst="hexagon">
              <a:avLst>
                <a:gd name="adj" fmla="val 39482"/>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8" name="Oval 16"/>
            <p:cNvSpPr>
              <a:spLocks noChangeArrowheads="1"/>
            </p:cNvSpPr>
            <p:nvPr/>
          </p:nvSpPr>
          <p:spPr bwMode="auto">
            <a:xfrm>
              <a:off x="3678995" y="2117726"/>
              <a:ext cx="38100" cy="49212"/>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49" name="Oval 17"/>
            <p:cNvSpPr>
              <a:spLocks noChangeArrowheads="1"/>
            </p:cNvSpPr>
            <p:nvPr/>
          </p:nvSpPr>
          <p:spPr bwMode="auto">
            <a:xfrm>
              <a:off x="1837495" y="2117726"/>
              <a:ext cx="39688" cy="49212"/>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0" name="Oval 18"/>
            <p:cNvSpPr>
              <a:spLocks noChangeArrowheads="1"/>
            </p:cNvSpPr>
            <p:nvPr/>
          </p:nvSpPr>
          <p:spPr bwMode="auto">
            <a:xfrm>
              <a:off x="2761420" y="2514601"/>
              <a:ext cx="39688"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1" name="AutoShape 19"/>
            <p:cNvSpPr>
              <a:spLocks noChangeArrowheads="1"/>
            </p:cNvSpPr>
            <p:nvPr/>
          </p:nvSpPr>
          <p:spPr bwMode="auto">
            <a:xfrm>
              <a:off x="1240595" y="3335338"/>
              <a:ext cx="1228725" cy="773113"/>
            </a:xfrm>
            <a:prstGeom prst="hexagon">
              <a:avLst>
                <a:gd name="adj" fmla="val 39726"/>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2" name="AutoShape 20"/>
            <p:cNvSpPr>
              <a:spLocks noChangeArrowheads="1"/>
            </p:cNvSpPr>
            <p:nvPr/>
          </p:nvSpPr>
          <p:spPr bwMode="auto">
            <a:xfrm>
              <a:off x="2167695" y="3719513"/>
              <a:ext cx="1227138" cy="776288"/>
            </a:xfrm>
            <a:prstGeom prst="hexagon">
              <a:avLst>
                <a:gd name="adj" fmla="val 39512"/>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3" name="Oval 21"/>
            <p:cNvSpPr>
              <a:spLocks noChangeArrowheads="1"/>
            </p:cNvSpPr>
            <p:nvPr/>
          </p:nvSpPr>
          <p:spPr bwMode="auto">
            <a:xfrm>
              <a:off x="1834320" y="3695701"/>
              <a:ext cx="41275"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4" name="Oval 22"/>
            <p:cNvSpPr>
              <a:spLocks noChangeArrowheads="1"/>
            </p:cNvSpPr>
            <p:nvPr/>
          </p:nvSpPr>
          <p:spPr bwMode="auto">
            <a:xfrm>
              <a:off x="3677408" y="3687763"/>
              <a:ext cx="39687" cy="4921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5" name="AutoShape 23"/>
            <p:cNvSpPr>
              <a:spLocks noChangeArrowheads="1"/>
            </p:cNvSpPr>
            <p:nvPr/>
          </p:nvSpPr>
          <p:spPr bwMode="auto">
            <a:xfrm>
              <a:off x="1240595" y="4116388"/>
              <a:ext cx="1228725" cy="777875"/>
            </a:xfrm>
            <a:prstGeom prst="hexagon">
              <a:avLst>
                <a:gd name="adj" fmla="val 39482"/>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6" name="Oval 24"/>
            <p:cNvSpPr>
              <a:spLocks noChangeArrowheads="1"/>
            </p:cNvSpPr>
            <p:nvPr/>
          </p:nvSpPr>
          <p:spPr bwMode="auto">
            <a:xfrm>
              <a:off x="1834320" y="4481513"/>
              <a:ext cx="41275" cy="4921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7" name="Oval 25"/>
            <p:cNvSpPr>
              <a:spLocks noChangeArrowheads="1"/>
            </p:cNvSpPr>
            <p:nvPr/>
          </p:nvSpPr>
          <p:spPr bwMode="auto">
            <a:xfrm>
              <a:off x="2761420" y="4083051"/>
              <a:ext cx="39688" cy="49212"/>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8" name="Oval 26"/>
            <p:cNvSpPr>
              <a:spLocks noChangeArrowheads="1"/>
            </p:cNvSpPr>
            <p:nvPr/>
          </p:nvSpPr>
          <p:spPr bwMode="auto">
            <a:xfrm>
              <a:off x="3674233" y="4471988"/>
              <a:ext cx="39687" cy="4921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59" name="AutoShape 27"/>
            <p:cNvSpPr>
              <a:spLocks noChangeArrowheads="1"/>
            </p:cNvSpPr>
            <p:nvPr/>
          </p:nvSpPr>
          <p:spPr bwMode="auto">
            <a:xfrm>
              <a:off x="2162933" y="2930526"/>
              <a:ext cx="1225550" cy="776287"/>
            </a:xfrm>
            <a:prstGeom prst="hexagon">
              <a:avLst>
                <a:gd name="adj" fmla="val 39461"/>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0" name="AutoShape 28"/>
            <p:cNvSpPr>
              <a:spLocks noChangeArrowheads="1"/>
            </p:cNvSpPr>
            <p:nvPr/>
          </p:nvSpPr>
          <p:spPr bwMode="auto">
            <a:xfrm>
              <a:off x="3085270" y="2538413"/>
              <a:ext cx="1228725" cy="774700"/>
            </a:xfrm>
            <a:prstGeom prst="hexagon">
              <a:avLst>
                <a:gd name="adj" fmla="val 39644"/>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1" name="Oval 29"/>
            <p:cNvSpPr>
              <a:spLocks noChangeArrowheads="1"/>
            </p:cNvSpPr>
            <p:nvPr/>
          </p:nvSpPr>
          <p:spPr bwMode="auto">
            <a:xfrm>
              <a:off x="2755070" y="3294063"/>
              <a:ext cx="41275"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2" name="Oval 30"/>
            <p:cNvSpPr>
              <a:spLocks noChangeArrowheads="1"/>
            </p:cNvSpPr>
            <p:nvPr/>
          </p:nvSpPr>
          <p:spPr bwMode="auto">
            <a:xfrm>
              <a:off x="3678995" y="2900363"/>
              <a:ext cx="38100" cy="49213"/>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3" name="AutoShape 31"/>
            <p:cNvSpPr>
              <a:spLocks noChangeArrowheads="1"/>
            </p:cNvSpPr>
            <p:nvPr/>
          </p:nvSpPr>
          <p:spPr bwMode="auto">
            <a:xfrm>
              <a:off x="4006020" y="3721101"/>
              <a:ext cx="1227138" cy="774700"/>
            </a:xfrm>
            <a:prstGeom prst="hexagon">
              <a:avLst>
                <a:gd name="adj" fmla="val 39593"/>
                <a:gd name="vf" fmla="val 115470"/>
              </a:avLst>
            </a:prstGeom>
            <a:solidFill>
              <a:schemeClr val="accent1"/>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4" name="AutoShape 32"/>
            <p:cNvSpPr>
              <a:spLocks noChangeArrowheads="1"/>
            </p:cNvSpPr>
            <p:nvPr/>
          </p:nvSpPr>
          <p:spPr bwMode="auto">
            <a:xfrm>
              <a:off x="4001258" y="2938463"/>
              <a:ext cx="1227137" cy="776288"/>
            </a:xfrm>
            <a:prstGeom prst="hexagon">
              <a:avLst>
                <a:gd name="adj" fmla="val 39512"/>
                <a:gd name="vf" fmla="val 115470"/>
              </a:avLst>
            </a:prstGeom>
            <a:solidFill>
              <a:srgbClr val="00867A"/>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5" name="Oval 33"/>
            <p:cNvSpPr>
              <a:spLocks noChangeArrowheads="1"/>
            </p:cNvSpPr>
            <p:nvPr/>
          </p:nvSpPr>
          <p:spPr bwMode="auto">
            <a:xfrm>
              <a:off x="4594983" y="3300413"/>
              <a:ext cx="41275"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nvGrpSpPr>
            <p:cNvPr id="18466" name="Group 34"/>
            <p:cNvGrpSpPr>
              <a:grpSpLocks/>
            </p:cNvGrpSpPr>
            <p:nvPr/>
          </p:nvGrpSpPr>
          <p:grpSpPr bwMode="auto">
            <a:xfrm>
              <a:off x="3972683" y="2152651"/>
              <a:ext cx="1227137" cy="774700"/>
              <a:chOff x="3549" y="1335"/>
              <a:chExt cx="773" cy="488"/>
            </a:xfrm>
          </p:grpSpPr>
          <p:sp>
            <p:nvSpPr>
              <p:cNvPr id="18488" name="AutoShape 35"/>
              <p:cNvSpPr>
                <a:spLocks noChangeArrowheads="1"/>
              </p:cNvSpPr>
              <p:nvPr/>
            </p:nvSpPr>
            <p:spPr bwMode="auto">
              <a:xfrm>
                <a:off x="3549" y="1335"/>
                <a:ext cx="773" cy="488"/>
              </a:xfrm>
              <a:prstGeom prst="hexagon">
                <a:avLst>
                  <a:gd name="adj" fmla="val 39593"/>
                  <a:gd name="vf" fmla="val 115470"/>
                </a:avLst>
              </a:prstGeom>
              <a:solidFill>
                <a:srgbClr val="330099"/>
              </a:solidFill>
              <a:ln w="254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89" name="Oval 36"/>
              <p:cNvSpPr>
                <a:spLocks noChangeArrowheads="1"/>
              </p:cNvSpPr>
              <p:nvPr/>
            </p:nvSpPr>
            <p:spPr bwMode="auto">
              <a:xfrm>
                <a:off x="3923" y="1563"/>
                <a:ext cx="26" cy="32"/>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grpSp>
        <p:sp>
          <p:nvSpPr>
            <p:cNvPr id="18467" name="Oval 37"/>
            <p:cNvSpPr>
              <a:spLocks noChangeArrowheads="1"/>
            </p:cNvSpPr>
            <p:nvPr/>
          </p:nvSpPr>
          <p:spPr bwMode="auto">
            <a:xfrm>
              <a:off x="4598158" y="4083051"/>
              <a:ext cx="41275" cy="50800"/>
            </a:xfrm>
            <a:prstGeom prst="ellipse">
              <a:avLst/>
            </a:prstGeom>
            <a:solidFill>
              <a:schemeClr val="tx1"/>
            </a:solidFill>
            <a:ln w="25400">
              <a:solidFill>
                <a:srgbClr val="000000"/>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68" name="Rectangle 38"/>
            <p:cNvSpPr>
              <a:spLocks noChangeArrowheads="1"/>
            </p:cNvSpPr>
            <p:nvPr/>
          </p:nvSpPr>
          <p:spPr bwMode="auto">
            <a:xfrm>
              <a:off x="1423158" y="2563813"/>
              <a:ext cx="8731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312" tIns="44450" rIns="87312" bIns="44450">
              <a:spAutoFit/>
            </a:bodyPr>
            <a:lstStyle>
              <a:lvl1pPr defTabSz="825500" eaLnBrk="0" hangingPunct="0">
                <a:defRPr sz="2400">
                  <a:solidFill>
                    <a:schemeClr val="tx1"/>
                  </a:solidFill>
                  <a:latin typeface="Times New Roman" pitchFamily="18" charset="0"/>
                </a:defRPr>
              </a:lvl1pPr>
              <a:lvl2pPr marL="742950" indent="-285750" defTabSz="825500" eaLnBrk="0" hangingPunct="0">
                <a:defRPr sz="2400">
                  <a:solidFill>
                    <a:schemeClr val="tx1"/>
                  </a:solidFill>
                  <a:latin typeface="Times New Roman" pitchFamily="18" charset="0"/>
                </a:defRPr>
              </a:lvl2pPr>
              <a:lvl3pPr marL="1143000" indent="-228600" defTabSz="825500" eaLnBrk="0" hangingPunct="0">
                <a:defRPr sz="2400">
                  <a:solidFill>
                    <a:schemeClr val="tx1"/>
                  </a:solidFill>
                  <a:latin typeface="Times New Roman" pitchFamily="18" charset="0"/>
                </a:defRPr>
              </a:lvl3pPr>
              <a:lvl4pPr marL="1600200" indent="-228600" defTabSz="825500" eaLnBrk="0" hangingPunct="0">
                <a:defRPr sz="2400">
                  <a:solidFill>
                    <a:schemeClr val="tx1"/>
                  </a:solidFill>
                  <a:latin typeface="Times New Roman" pitchFamily="18" charset="0"/>
                </a:defRPr>
              </a:lvl4pPr>
              <a:lvl5pPr marL="2057400" indent="-228600" defTabSz="825500" eaLnBrk="0" hangingPunct="0">
                <a:defRPr sz="2400">
                  <a:solidFill>
                    <a:schemeClr val="tx1"/>
                  </a:solidFill>
                  <a:latin typeface="Times New Roman" pitchFamily="18" charset="0"/>
                </a:defRPr>
              </a:lvl5pPr>
              <a:lvl6pPr marL="2514600" indent="-228600" defTabSz="825500" eaLnBrk="0" fontAlgn="base" hangingPunct="0">
                <a:spcBef>
                  <a:spcPct val="0"/>
                </a:spcBef>
                <a:spcAft>
                  <a:spcPct val="0"/>
                </a:spcAft>
                <a:defRPr sz="2400">
                  <a:solidFill>
                    <a:schemeClr val="tx1"/>
                  </a:solidFill>
                  <a:latin typeface="Times New Roman" pitchFamily="18" charset="0"/>
                </a:defRPr>
              </a:lvl6pPr>
              <a:lvl7pPr marL="2971800" indent="-228600" defTabSz="825500" eaLnBrk="0" fontAlgn="base" hangingPunct="0">
                <a:spcBef>
                  <a:spcPct val="0"/>
                </a:spcBef>
                <a:spcAft>
                  <a:spcPct val="0"/>
                </a:spcAft>
                <a:defRPr sz="2400">
                  <a:solidFill>
                    <a:schemeClr val="tx1"/>
                  </a:solidFill>
                  <a:latin typeface="Times New Roman" pitchFamily="18" charset="0"/>
                </a:defRPr>
              </a:lvl7pPr>
              <a:lvl8pPr marL="3429000" indent="-228600" defTabSz="825500" eaLnBrk="0" fontAlgn="base" hangingPunct="0">
                <a:spcBef>
                  <a:spcPct val="0"/>
                </a:spcBef>
                <a:spcAft>
                  <a:spcPct val="0"/>
                </a:spcAft>
                <a:defRPr sz="2400">
                  <a:solidFill>
                    <a:schemeClr val="tx1"/>
                  </a:solidFill>
                  <a:latin typeface="Times New Roman" pitchFamily="18" charset="0"/>
                </a:defRPr>
              </a:lvl8pPr>
              <a:lvl9pPr marL="3886200" indent="-228600" defTabSz="8255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100">
                  <a:solidFill>
                    <a:srgbClr val="FFFFFF"/>
                  </a:solidFill>
                  <a:latin typeface="Arial Black" pitchFamily="34" charset="0"/>
                </a:rPr>
                <a:t>BASE</a:t>
              </a:r>
            </a:p>
            <a:p>
              <a:pPr algn="ctr"/>
              <a:r>
                <a:rPr lang="en-US" altLang="en-US" sz="1100">
                  <a:solidFill>
                    <a:srgbClr val="FFFFFF"/>
                  </a:solidFill>
                  <a:latin typeface="Arial Black" pitchFamily="34" charset="0"/>
                </a:rPr>
                <a:t>STATION</a:t>
              </a:r>
            </a:p>
          </p:txBody>
        </p:sp>
        <p:graphicFrame>
          <p:nvGraphicFramePr>
            <p:cNvPr id="18469" name="Object 39"/>
            <p:cNvGraphicFramePr>
              <a:graphicFrameLocks/>
            </p:cNvGraphicFramePr>
            <p:nvPr>
              <p:extLst>
                <p:ext uri="{D42A27DB-BD31-4B8C-83A1-F6EECF244321}">
                  <p14:modId xmlns:p14="http://schemas.microsoft.com/office/powerpoint/2010/main" val="2992117075"/>
                </p:ext>
              </p:extLst>
            </p:nvPr>
          </p:nvGraphicFramePr>
          <p:xfrm>
            <a:off x="2559808" y="3019426"/>
            <a:ext cx="503237" cy="123825"/>
          </p:xfrm>
          <a:graphic>
            <a:graphicData uri="http://schemas.openxmlformats.org/presentationml/2006/ole">
              <mc:AlternateContent xmlns:mc="http://schemas.openxmlformats.org/markup-compatibility/2006">
                <mc:Choice xmlns:v="urn:schemas-microsoft-com:vml" Requires="v">
                  <p:oleObj spid="_x0000_s78855" name="CorelDRAW 6.0" r:id="rId4" imgW="914400" imgH="914400" progId="CorelDRAW.Graphic.6">
                    <p:embed/>
                  </p:oleObj>
                </mc:Choice>
                <mc:Fallback>
                  <p:oleObj name="CorelDRAW 6.0" r:id="rId4" imgW="914400" imgH="914400" progId="CorelDRAW.Graphic.6">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9808" y="3019426"/>
                          <a:ext cx="503237"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70" name="Line 40"/>
            <p:cNvSpPr>
              <a:spLocks noChangeShapeType="1"/>
            </p:cNvSpPr>
            <p:nvPr/>
          </p:nvSpPr>
          <p:spPr bwMode="auto">
            <a:xfrm>
              <a:off x="2045458" y="3101976"/>
              <a:ext cx="0" cy="109537"/>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srgbClr val="FFFFFF"/>
                </a:solidFill>
              </a:endParaRPr>
            </a:p>
          </p:txBody>
        </p:sp>
        <p:sp>
          <p:nvSpPr>
            <p:cNvPr id="18471" name="Line 41"/>
            <p:cNvSpPr>
              <a:spLocks noChangeShapeType="1"/>
            </p:cNvSpPr>
            <p:nvPr/>
          </p:nvSpPr>
          <p:spPr bwMode="auto">
            <a:xfrm>
              <a:off x="3018595" y="2974976"/>
              <a:ext cx="0" cy="106362"/>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srgbClr val="FFFFFF"/>
                </a:solidFill>
              </a:endParaRPr>
            </a:p>
          </p:txBody>
        </p:sp>
        <p:grpSp>
          <p:nvGrpSpPr>
            <p:cNvPr id="18472" name="Group 42"/>
            <p:cNvGrpSpPr>
              <a:grpSpLocks/>
            </p:cNvGrpSpPr>
            <p:nvPr/>
          </p:nvGrpSpPr>
          <p:grpSpPr bwMode="auto">
            <a:xfrm>
              <a:off x="2612195" y="3495676"/>
              <a:ext cx="503238" cy="192087"/>
              <a:chOff x="2692" y="2181"/>
              <a:chExt cx="317" cy="121"/>
            </a:xfrm>
          </p:grpSpPr>
          <p:graphicFrame>
            <p:nvGraphicFramePr>
              <p:cNvPr id="18486" name="Object 43"/>
              <p:cNvGraphicFramePr>
                <a:graphicFrameLocks/>
              </p:cNvGraphicFramePr>
              <p:nvPr/>
            </p:nvGraphicFramePr>
            <p:xfrm>
              <a:off x="2692" y="2224"/>
              <a:ext cx="317" cy="78"/>
            </p:xfrm>
            <a:graphic>
              <a:graphicData uri="http://schemas.openxmlformats.org/presentationml/2006/ole">
                <mc:AlternateContent xmlns:mc="http://schemas.openxmlformats.org/markup-compatibility/2006">
                  <mc:Choice xmlns:v="urn:schemas-microsoft-com:vml" Requires="v">
                    <p:oleObj spid="_x0000_s78856" name="CorelDRAW 6.0" r:id="rId6" imgW="914400" imgH="914400" progId="CorelDRAW.Graphic.6">
                      <p:embed/>
                    </p:oleObj>
                  </mc:Choice>
                  <mc:Fallback>
                    <p:oleObj name="CorelDRAW 6.0" r:id="rId6" imgW="914400" imgH="914400" progId="CorelDRAW.Graphic.6">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2" y="2224"/>
                            <a:ext cx="317" cy="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87" name="Line 44"/>
              <p:cNvSpPr>
                <a:spLocks noChangeShapeType="1"/>
              </p:cNvSpPr>
              <p:nvPr/>
            </p:nvSpPr>
            <p:spPr bwMode="auto">
              <a:xfrm>
                <a:off x="2975" y="2181"/>
                <a:ext cx="0" cy="69"/>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srgbClr val="FFFFFF"/>
                  </a:solidFill>
                </a:endParaRPr>
              </a:p>
            </p:txBody>
          </p:sp>
        </p:grpSp>
        <p:grpSp>
          <p:nvGrpSpPr>
            <p:cNvPr id="18473" name="Group 45"/>
            <p:cNvGrpSpPr>
              <a:grpSpLocks/>
            </p:cNvGrpSpPr>
            <p:nvPr/>
          </p:nvGrpSpPr>
          <p:grpSpPr bwMode="auto">
            <a:xfrm>
              <a:off x="4010783" y="3470276"/>
              <a:ext cx="503237" cy="169862"/>
              <a:chOff x="3573" y="2165"/>
              <a:chExt cx="317" cy="107"/>
            </a:xfrm>
          </p:grpSpPr>
          <p:graphicFrame>
            <p:nvGraphicFramePr>
              <p:cNvPr id="18484" name="Object 46"/>
              <p:cNvGraphicFramePr>
                <a:graphicFrameLocks/>
              </p:cNvGraphicFramePr>
              <p:nvPr/>
            </p:nvGraphicFramePr>
            <p:xfrm>
              <a:off x="3573" y="2193"/>
              <a:ext cx="317" cy="79"/>
            </p:xfrm>
            <a:graphic>
              <a:graphicData uri="http://schemas.openxmlformats.org/presentationml/2006/ole">
                <mc:AlternateContent xmlns:mc="http://schemas.openxmlformats.org/markup-compatibility/2006">
                  <mc:Choice xmlns:v="urn:schemas-microsoft-com:vml" Requires="v">
                    <p:oleObj spid="_x0000_s78857" name="CorelDRAW 6.0" r:id="rId7" imgW="914400" imgH="914400" progId="CorelDRAW.Graphic.6">
                      <p:embed/>
                    </p:oleObj>
                  </mc:Choice>
                  <mc:Fallback>
                    <p:oleObj name="CorelDRAW 6.0" r:id="rId7" imgW="914400" imgH="914400" progId="CorelDRAW.Graphic.6">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3" y="2193"/>
                            <a:ext cx="317" cy="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85" name="Line 47"/>
              <p:cNvSpPr>
                <a:spLocks noChangeShapeType="1"/>
              </p:cNvSpPr>
              <p:nvPr/>
            </p:nvSpPr>
            <p:spPr bwMode="auto">
              <a:xfrm>
                <a:off x="3856" y="2165"/>
                <a:ext cx="0" cy="69"/>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srgbClr val="FFFFFF"/>
                  </a:solidFill>
                </a:endParaRPr>
              </a:p>
            </p:txBody>
          </p:sp>
        </p:grpSp>
        <p:sp>
          <p:nvSpPr>
            <p:cNvPr id="18474" name="Line 48"/>
            <p:cNvSpPr>
              <a:spLocks noChangeShapeType="1"/>
            </p:cNvSpPr>
            <p:nvPr/>
          </p:nvSpPr>
          <p:spPr bwMode="auto">
            <a:xfrm>
              <a:off x="249995" y="3579813"/>
              <a:ext cx="109538" cy="13493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srgbClr val="FFFFFF"/>
                </a:solidFill>
              </a:endParaRPr>
            </a:p>
          </p:txBody>
        </p:sp>
        <p:sp>
          <p:nvSpPr>
            <p:cNvPr id="18475" name="Freeform 49"/>
            <p:cNvSpPr>
              <a:spLocks/>
            </p:cNvSpPr>
            <p:nvPr/>
          </p:nvSpPr>
          <p:spPr bwMode="auto">
            <a:xfrm>
              <a:off x="1840670" y="2979738"/>
              <a:ext cx="200025" cy="96838"/>
            </a:xfrm>
            <a:custGeom>
              <a:avLst/>
              <a:gdLst>
                <a:gd name="T0" fmla="*/ 0 w 126"/>
                <a:gd name="T1" fmla="*/ 0 h 61"/>
                <a:gd name="T2" fmla="*/ 2147483647 w 126"/>
                <a:gd name="T3" fmla="*/ 0 h 61"/>
                <a:gd name="T4" fmla="*/ 2147483647 w 126"/>
                <a:gd name="T5" fmla="*/ 2147483647 h 61"/>
                <a:gd name="T6" fmla="*/ 2147483647 w 126"/>
                <a:gd name="T7" fmla="*/ 2147483647 h 61"/>
                <a:gd name="T8" fmla="*/ 2147483647 w 126"/>
                <a:gd name="T9" fmla="*/ 2147483647 h 61"/>
                <a:gd name="T10" fmla="*/ 2147483647 w 126"/>
                <a:gd name="T11" fmla="*/ 2147483647 h 61"/>
                <a:gd name="T12" fmla="*/ 2147483647 w 126"/>
                <a:gd name="T13" fmla="*/ 2147483647 h 61"/>
                <a:gd name="T14" fmla="*/ 2147483647 w 126"/>
                <a:gd name="T15" fmla="*/ 2147483647 h 61"/>
                <a:gd name="T16" fmla="*/ 2147483647 w 126"/>
                <a:gd name="T17" fmla="*/ 2147483647 h 61"/>
                <a:gd name="T18" fmla="*/ 2147483647 w 126"/>
                <a:gd name="T19" fmla="*/ 2147483647 h 61"/>
                <a:gd name="T20" fmla="*/ 2147483647 w 126"/>
                <a:gd name="T21" fmla="*/ 2147483647 h 61"/>
                <a:gd name="T22" fmla="*/ 2147483647 w 126"/>
                <a:gd name="T23" fmla="*/ 2147483647 h 61"/>
                <a:gd name="T24" fmla="*/ 2147483647 w 126"/>
                <a:gd name="T25" fmla="*/ 2147483647 h 61"/>
                <a:gd name="T26" fmla="*/ 2147483647 w 126"/>
                <a:gd name="T27" fmla="*/ 2147483647 h 61"/>
                <a:gd name="T28" fmla="*/ 2147483647 w 126"/>
                <a:gd name="T29" fmla="*/ 2147483647 h 61"/>
                <a:gd name="T30" fmla="*/ 2147483647 w 126"/>
                <a:gd name="T31" fmla="*/ 2147483647 h 61"/>
                <a:gd name="T32" fmla="*/ 2147483647 w 126"/>
                <a:gd name="T33" fmla="*/ 2147483647 h 61"/>
                <a:gd name="T34" fmla="*/ 2147483647 w 126"/>
                <a:gd name="T35" fmla="*/ 2147483647 h 61"/>
                <a:gd name="T36" fmla="*/ 2147483647 w 126"/>
                <a:gd name="T37" fmla="*/ 2147483647 h 61"/>
                <a:gd name="T38" fmla="*/ 2147483647 w 126"/>
                <a:gd name="T39" fmla="*/ 2147483647 h 61"/>
                <a:gd name="T40" fmla="*/ 2147483647 w 126"/>
                <a:gd name="T41" fmla="*/ 2147483647 h 61"/>
                <a:gd name="T42" fmla="*/ 2147483647 w 126"/>
                <a:gd name="T43" fmla="*/ 2147483647 h 61"/>
                <a:gd name="T44" fmla="*/ 2147483647 w 126"/>
                <a:gd name="T45" fmla="*/ 2147483647 h 61"/>
                <a:gd name="T46" fmla="*/ 2147483647 w 126"/>
                <a:gd name="T47" fmla="*/ 2147483647 h 61"/>
                <a:gd name="T48" fmla="*/ 2147483647 w 126"/>
                <a:gd name="T49" fmla="*/ 2147483647 h 6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6"/>
                <a:gd name="T76" fmla="*/ 0 h 61"/>
                <a:gd name="T77" fmla="*/ 126 w 126"/>
                <a:gd name="T78" fmla="*/ 61 h 6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6" h="61">
                  <a:moveTo>
                    <a:pt x="0" y="0"/>
                  </a:moveTo>
                  <a:lnTo>
                    <a:pt x="6" y="0"/>
                  </a:lnTo>
                  <a:lnTo>
                    <a:pt x="11" y="2"/>
                  </a:lnTo>
                  <a:lnTo>
                    <a:pt x="16" y="2"/>
                  </a:lnTo>
                  <a:lnTo>
                    <a:pt x="16" y="10"/>
                  </a:lnTo>
                  <a:lnTo>
                    <a:pt x="21" y="7"/>
                  </a:lnTo>
                  <a:lnTo>
                    <a:pt x="26" y="5"/>
                  </a:lnTo>
                  <a:lnTo>
                    <a:pt x="30" y="12"/>
                  </a:lnTo>
                  <a:lnTo>
                    <a:pt x="31" y="20"/>
                  </a:lnTo>
                  <a:lnTo>
                    <a:pt x="36" y="22"/>
                  </a:lnTo>
                  <a:lnTo>
                    <a:pt x="41" y="20"/>
                  </a:lnTo>
                  <a:lnTo>
                    <a:pt x="43" y="27"/>
                  </a:lnTo>
                  <a:lnTo>
                    <a:pt x="48" y="25"/>
                  </a:lnTo>
                  <a:lnTo>
                    <a:pt x="58" y="20"/>
                  </a:lnTo>
                  <a:lnTo>
                    <a:pt x="61" y="27"/>
                  </a:lnTo>
                  <a:lnTo>
                    <a:pt x="63" y="35"/>
                  </a:lnTo>
                  <a:lnTo>
                    <a:pt x="70" y="32"/>
                  </a:lnTo>
                  <a:lnTo>
                    <a:pt x="75" y="30"/>
                  </a:lnTo>
                  <a:lnTo>
                    <a:pt x="78" y="37"/>
                  </a:lnTo>
                  <a:lnTo>
                    <a:pt x="85" y="42"/>
                  </a:lnTo>
                  <a:lnTo>
                    <a:pt x="95" y="40"/>
                  </a:lnTo>
                  <a:lnTo>
                    <a:pt x="98" y="47"/>
                  </a:lnTo>
                  <a:lnTo>
                    <a:pt x="105" y="52"/>
                  </a:lnTo>
                  <a:lnTo>
                    <a:pt x="111" y="52"/>
                  </a:lnTo>
                  <a:lnTo>
                    <a:pt x="125" y="60"/>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sp>
          <p:nvSpPr>
            <p:cNvPr id="18476" name="Freeform 50"/>
            <p:cNvSpPr>
              <a:spLocks/>
            </p:cNvSpPr>
            <p:nvPr/>
          </p:nvSpPr>
          <p:spPr bwMode="auto">
            <a:xfrm>
              <a:off x="2799520" y="3357563"/>
              <a:ext cx="241300" cy="123825"/>
            </a:xfrm>
            <a:custGeom>
              <a:avLst/>
              <a:gdLst>
                <a:gd name="T0" fmla="*/ 0 w 152"/>
                <a:gd name="T1" fmla="*/ 0 h 78"/>
                <a:gd name="T2" fmla="*/ 2147483647 w 152"/>
                <a:gd name="T3" fmla="*/ 2147483647 h 78"/>
                <a:gd name="T4" fmla="*/ 2147483647 w 152"/>
                <a:gd name="T5" fmla="*/ 2147483647 h 78"/>
                <a:gd name="T6" fmla="*/ 2147483647 w 152"/>
                <a:gd name="T7" fmla="*/ 2147483647 h 78"/>
                <a:gd name="T8" fmla="*/ 2147483647 w 152"/>
                <a:gd name="T9" fmla="*/ 2147483647 h 78"/>
                <a:gd name="T10" fmla="*/ 2147483647 w 152"/>
                <a:gd name="T11" fmla="*/ 2147483647 h 78"/>
                <a:gd name="T12" fmla="*/ 2147483647 w 152"/>
                <a:gd name="T13" fmla="*/ 2147483647 h 78"/>
                <a:gd name="T14" fmla="*/ 2147483647 w 152"/>
                <a:gd name="T15" fmla="*/ 2147483647 h 78"/>
                <a:gd name="T16" fmla="*/ 2147483647 w 152"/>
                <a:gd name="T17" fmla="*/ 2147483647 h 78"/>
                <a:gd name="T18" fmla="*/ 2147483647 w 152"/>
                <a:gd name="T19" fmla="*/ 2147483647 h 78"/>
                <a:gd name="T20" fmla="*/ 2147483647 w 152"/>
                <a:gd name="T21" fmla="*/ 2147483647 h 78"/>
                <a:gd name="T22" fmla="*/ 2147483647 w 152"/>
                <a:gd name="T23" fmla="*/ 2147483647 h 78"/>
                <a:gd name="T24" fmla="*/ 2147483647 w 152"/>
                <a:gd name="T25" fmla="*/ 2147483647 h 78"/>
                <a:gd name="T26" fmla="*/ 2147483647 w 152"/>
                <a:gd name="T27" fmla="*/ 2147483647 h 78"/>
                <a:gd name="T28" fmla="*/ 2147483647 w 152"/>
                <a:gd name="T29" fmla="*/ 2147483647 h 78"/>
                <a:gd name="T30" fmla="*/ 2147483647 w 152"/>
                <a:gd name="T31" fmla="*/ 2147483647 h 78"/>
                <a:gd name="T32" fmla="*/ 2147483647 w 152"/>
                <a:gd name="T33" fmla="*/ 2147483647 h 78"/>
                <a:gd name="T34" fmla="*/ 2147483647 w 152"/>
                <a:gd name="T35" fmla="*/ 2147483647 h 78"/>
                <a:gd name="T36" fmla="*/ 2147483647 w 152"/>
                <a:gd name="T37" fmla="*/ 2147483647 h 78"/>
                <a:gd name="T38" fmla="*/ 2147483647 w 152"/>
                <a:gd name="T39" fmla="*/ 2147483647 h 78"/>
                <a:gd name="T40" fmla="*/ 2147483647 w 152"/>
                <a:gd name="T41" fmla="*/ 2147483647 h 78"/>
                <a:gd name="T42" fmla="*/ 2147483647 w 152"/>
                <a:gd name="T43" fmla="*/ 2147483647 h 78"/>
                <a:gd name="T44" fmla="*/ 2147483647 w 152"/>
                <a:gd name="T45" fmla="*/ 2147483647 h 78"/>
                <a:gd name="T46" fmla="*/ 2147483647 w 152"/>
                <a:gd name="T47" fmla="*/ 2147483647 h 78"/>
                <a:gd name="T48" fmla="*/ 2147483647 w 152"/>
                <a:gd name="T49" fmla="*/ 2147483647 h 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2"/>
                <a:gd name="T76" fmla="*/ 0 h 78"/>
                <a:gd name="T77" fmla="*/ 152 w 152"/>
                <a:gd name="T78" fmla="*/ 78 h 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2" h="78">
                  <a:moveTo>
                    <a:pt x="0" y="0"/>
                  </a:moveTo>
                  <a:lnTo>
                    <a:pt x="8" y="1"/>
                  </a:lnTo>
                  <a:lnTo>
                    <a:pt x="14" y="4"/>
                  </a:lnTo>
                  <a:lnTo>
                    <a:pt x="21" y="5"/>
                  </a:lnTo>
                  <a:lnTo>
                    <a:pt x="20" y="11"/>
                  </a:lnTo>
                  <a:lnTo>
                    <a:pt x="26" y="10"/>
                  </a:lnTo>
                  <a:lnTo>
                    <a:pt x="33" y="9"/>
                  </a:lnTo>
                  <a:lnTo>
                    <a:pt x="36" y="16"/>
                  </a:lnTo>
                  <a:lnTo>
                    <a:pt x="37" y="23"/>
                  </a:lnTo>
                  <a:lnTo>
                    <a:pt x="43" y="27"/>
                  </a:lnTo>
                  <a:lnTo>
                    <a:pt x="50" y="25"/>
                  </a:lnTo>
                  <a:lnTo>
                    <a:pt x="51" y="32"/>
                  </a:lnTo>
                  <a:lnTo>
                    <a:pt x="58" y="31"/>
                  </a:lnTo>
                  <a:lnTo>
                    <a:pt x="71" y="28"/>
                  </a:lnTo>
                  <a:lnTo>
                    <a:pt x="74" y="36"/>
                  </a:lnTo>
                  <a:lnTo>
                    <a:pt x="75" y="43"/>
                  </a:lnTo>
                  <a:lnTo>
                    <a:pt x="84" y="42"/>
                  </a:lnTo>
                  <a:lnTo>
                    <a:pt x="91" y="40"/>
                  </a:lnTo>
                  <a:lnTo>
                    <a:pt x="94" y="48"/>
                  </a:lnTo>
                  <a:lnTo>
                    <a:pt x="102" y="53"/>
                  </a:lnTo>
                  <a:lnTo>
                    <a:pt x="115" y="53"/>
                  </a:lnTo>
                  <a:lnTo>
                    <a:pt x="118" y="60"/>
                  </a:lnTo>
                  <a:lnTo>
                    <a:pt x="126" y="66"/>
                  </a:lnTo>
                  <a:lnTo>
                    <a:pt x="134" y="67"/>
                  </a:lnTo>
                  <a:lnTo>
                    <a:pt x="151" y="77"/>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sp>
          <p:nvSpPr>
            <p:cNvPr id="18477" name="Freeform 51"/>
            <p:cNvSpPr>
              <a:spLocks/>
            </p:cNvSpPr>
            <p:nvPr/>
          </p:nvSpPr>
          <p:spPr bwMode="auto">
            <a:xfrm>
              <a:off x="2812220" y="3000376"/>
              <a:ext cx="214313" cy="287337"/>
            </a:xfrm>
            <a:custGeom>
              <a:avLst/>
              <a:gdLst>
                <a:gd name="T0" fmla="*/ 2147483647 w 135"/>
                <a:gd name="T1" fmla="*/ 0 h 181"/>
                <a:gd name="T2" fmla="*/ 2147483647 w 135"/>
                <a:gd name="T3" fmla="*/ 2147483647 h 181"/>
                <a:gd name="T4" fmla="*/ 2147483647 w 135"/>
                <a:gd name="T5" fmla="*/ 2147483647 h 181"/>
                <a:gd name="T6" fmla="*/ 2147483647 w 135"/>
                <a:gd name="T7" fmla="*/ 2147483647 h 181"/>
                <a:gd name="T8" fmla="*/ 2147483647 w 135"/>
                <a:gd name="T9" fmla="*/ 2147483647 h 181"/>
                <a:gd name="T10" fmla="*/ 2147483647 w 135"/>
                <a:gd name="T11" fmla="*/ 2147483647 h 181"/>
                <a:gd name="T12" fmla="*/ 2147483647 w 135"/>
                <a:gd name="T13" fmla="*/ 2147483647 h 181"/>
                <a:gd name="T14" fmla="*/ 2147483647 w 135"/>
                <a:gd name="T15" fmla="*/ 2147483647 h 181"/>
                <a:gd name="T16" fmla="*/ 2147483647 w 135"/>
                <a:gd name="T17" fmla="*/ 2147483647 h 181"/>
                <a:gd name="T18" fmla="*/ 2147483647 w 135"/>
                <a:gd name="T19" fmla="*/ 2147483647 h 181"/>
                <a:gd name="T20" fmla="*/ 2147483647 w 135"/>
                <a:gd name="T21" fmla="*/ 2147483647 h 181"/>
                <a:gd name="T22" fmla="*/ 2147483647 w 135"/>
                <a:gd name="T23" fmla="*/ 2147483647 h 181"/>
                <a:gd name="T24" fmla="*/ 2147483647 w 135"/>
                <a:gd name="T25" fmla="*/ 2147483647 h 181"/>
                <a:gd name="T26" fmla="*/ 2147483647 w 135"/>
                <a:gd name="T27" fmla="*/ 2147483647 h 181"/>
                <a:gd name="T28" fmla="*/ 2147483647 w 135"/>
                <a:gd name="T29" fmla="*/ 2147483647 h 181"/>
                <a:gd name="T30" fmla="*/ 2147483647 w 135"/>
                <a:gd name="T31" fmla="*/ 2147483647 h 181"/>
                <a:gd name="T32" fmla="*/ 2147483647 w 135"/>
                <a:gd name="T33" fmla="*/ 2147483647 h 181"/>
                <a:gd name="T34" fmla="*/ 2147483647 w 135"/>
                <a:gd name="T35" fmla="*/ 2147483647 h 181"/>
                <a:gd name="T36" fmla="*/ 0 w 135"/>
                <a:gd name="T37" fmla="*/ 2147483647 h 18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5"/>
                <a:gd name="T58" fmla="*/ 0 h 181"/>
                <a:gd name="T59" fmla="*/ 135 w 135"/>
                <a:gd name="T60" fmla="*/ 181 h 18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5" h="181">
                  <a:moveTo>
                    <a:pt x="129" y="0"/>
                  </a:moveTo>
                  <a:lnTo>
                    <a:pt x="134" y="17"/>
                  </a:lnTo>
                  <a:lnTo>
                    <a:pt x="129" y="30"/>
                  </a:lnTo>
                  <a:lnTo>
                    <a:pt x="110" y="30"/>
                  </a:lnTo>
                  <a:lnTo>
                    <a:pt x="97" y="30"/>
                  </a:lnTo>
                  <a:lnTo>
                    <a:pt x="97" y="42"/>
                  </a:lnTo>
                  <a:lnTo>
                    <a:pt x="101" y="55"/>
                  </a:lnTo>
                  <a:lnTo>
                    <a:pt x="87" y="60"/>
                  </a:lnTo>
                  <a:lnTo>
                    <a:pt x="87" y="72"/>
                  </a:lnTo>
                  <a:lnTo>
                    <a:pt x="78" y="107"/>
                  </a:lnTo>
                  <a:lnTo>
                    <a:pt x="64" y="111"/>
                  </a:lnTo>
                  <a:lnTo>
                    <a:pt x="60" y="124"/>
                  </a:lnTo>
                  <a:lnTo>
                    <a:pt x="46" y="128"/>
                  </a:lnTo>
                  <a:lnTo>
                    <a:pt x="46" y="141"/>
                  </a:lnTo>
                  <a:lnTo>
                    <a:pt x="32" y="141"/>
                  </a:lnTo>
                  <a:lnTo>
                    <a:pt x="27" y="154"/>
                  </a:lnTo>
                  <a:lnTo>
                    <a:pt x="18" y="171"/>
                  </a:lnTo>
                  <a:lnTo>
                    <a:pt x="4" y="175"/>
                  </a:lnTo>
                  <a:lnTo>
                    <a:pt x="0" y="180"/>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sp>
          <p:nvSpPr>
            <p:cNvPr id="18478" name="Freeform 52"/>
            <p:cNvSpPr>
              <a:spLocks/>
            </p:cNvSpPr>
            <p:nvPr/>
          </p:nvSpPr>
          <p:spPr bwMode="auto">
            <a:xfrm>
              <a:off x="4483858" y="3360738"/>
              <a:ext cx="88900" cy="96838"/>
            </a:xfrm>
            <a:custGeom>
              <a:avLst/>
              <a:gdLst>
                <a:gd name="T0" fmla="*/ 2147483647 w 56"/>
                <a:gd name="T1" fmla="*/ 0 h 61"/>
                <a:gd name="T2" fmla="*/ 2147483647 w 56"/>
                <a:gd name="T3" fmla="*/ 2147483647 h 61"/>
                <a:gd name="T4" fmla="*/ 2147483647 w 56"/>
                <a:gd name="T5" fmla="*/ 0 h 61"/>
                <a:gd name="T6" fmla="*/ 2147483647 w 56"/>
                <a:gd name="T7" fmla="*/ 2147483647 h 61"/>
                <a:gd name="T8" fmla="*/ 2147483647 w 56"/>
                <a:gd name="T9" fmla="*/ 2147483647 h 61"/>
                <a:gd name="T10" fmla="*/ 2147483647 w 56"/>
                <a:gd name="T11" fmla="*/ 2147483647 h 61"/>
                <a:gd name="T12" fmla="*/ 2147483647 w 56"/>
                <a:gd name="T13" fmla="*/ 2147483647 h 61"/>
                <a:gd name="T14" fmla="*/ 2147483647 w 56"/>
                <a:gd name="T15" fmla="*/ 2147483647 h 61"/>
                <a:gd name="T16" fmla="*/ 2147483647 w 56"/>
                <a:gd name="T17" fmla="*/ 2147483647 h 61"/>
                <a:gd name="T18" fmla="*/ 0 w 56"/>
                <a:gd name="T19" fmla="*/ 2147483647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61"/>
                <a:gd name="T32" fmla="*/ 56 w 56"/>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61">
                  <a:moveTo>
                    <a:pt x="55" y="0"/>
                  </a:moveTo>
                  <a:lnTo>
                    <a:pt x="55" y="17"/>
                  </a:lnTo>
                  <a:lnTo>
                    <a:pt x="55" y="0"/>
                  </a:lnTo>
                  <a:lnTo>
                    <a:pt x="36" y="12"/>
                  </a:lnTo>
                  <a:lnTo>
                    <a:pt x="36" y="25"/>
                  </a:lnTo>
                  <a:lnTo>
                    <a:pt x="27" y="38"/>
                  </a:lnTo>
                  <a:lnTo>
                    <a:pt x="27" y="51"/>
                  </a:lnTo>
                  <a:lnTo>
                    <a:pt x="13" y="42"/>
                  </a:lnTo>
                  <a:lnTo>
                    <a:pt x="9" y="55"/>
                  </a:lnTo>
                  <a:lnTo>
                    <a:pt x="0" y="60"/>
                  </a:lnTo>
                </a:path>
              </a:pathLst>
            </a:custGeom>
            <a:noFill/>
            <a:ln w="127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graphicFrame>
          <p:nvGraphicFramePr>
            <p:cNvPr id="18479" name="Object 53"/>
            <p:cNvGraphicFramePr>
              <a:graphicFrameLocks/>
            </p:cNvGraphicFramePr>
            <p:nvPr>
              <p:extLst>
                <p:ext uri="{D42A27DB-BD31-4B8C-83A1-F6EECF244321}">
                  <p14:modId xmlns:p14="http://schemas.microsoft.com/office/powerpoint/2010/main" val="3483681514"/>
                </p:ext>
              </p:extLst>
            </p:nvPr>
          </p:nvGraphicFramePr>
          <p:xfrm>
            <a:off x="1594608" y="3155951"/>
            <a:ext cx="506412" cy="123825"/>
          </p:xfrm>
          <a:graphic>
            <a:graphicData uri="http://schemas.openxmlformats.org/presentationml/2006/ole">
              <mc:AlternateContent xmlns:mc="http://schemas.openxmlformats.org/markup-compatibility/2006">
                <mc:Choice xmlns:v="urn:schemas-microsoft-com:vml" Requires="v">
                  <p:oleObj spid="_x0000_s78858" name="CorelDRAW 6.0" r:id="rId8" imgW="914400" imgH="914400" progId="CorelDRAW.Graphic.6">
                    <p:embed/>
                  </p:oleObj>
                </mc:Choice>
                <mc:Fallback>
                  <p:oleObj name="CorelDRAW 6.0" r:id="rId8" imgW="914400" imgH="914400" progId="CorelDRAW.Graphic.6">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4608" y="3155951"/>
                          <a:ext cx="506412"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80" name="Freeform 54"/>
            <p:cNvSpPr>
              <a:spLocks/>
            </p:cNvSpPr>
            <p:nvPr/>
          </p:nvSpPr>
          <p:spPr bwMode="auto">
            <a:xfrm>
              <a:off x="3736145" y="3481388"/>
              <a:ext cx="717550" cy="217488"/>
            </a:xfrm>
            <a:custGeom>
              <a:avLst/>
              <a:gdLst>
                <a:gd name="T0" fmla="*/ 0 w 452"/>
                <a:gd name="T1" fmla="*/ 2147483647 h 137"/>
                <a:gd name="T2" fmla="*/ 2147483647 w 452"/>
                <a:gd name="T3" fmla="*/ 2147483647 h 137"/>
                <a:gd name="T4" fmla="*/ 2147483647 w 452"/>
                <a:gd name="T5" fmla="*/ 2147483647 h 137"/>
                <a:gd name="T6" fmla="*/ 2147483647 w 452"/>
                <a:gd name="T7" fmla="*/ 2147483647 h 137"/>
                <a:gd name="T8" fmla="*/ 2147483647 w 452"/>
                <a:gd name="T9" fmla="*/ 2147483647 h 137"/>
                <a:gd name="T10" fmla="*/ 2147483647 w 452"/>
                <a:gd name="T11" fmla="*/ 2147483647 h 137"/>
                <a:gd name="T12" fmla="*/ 2147483647 w 452"/>
                <a:gd name="T13" fmla="*/ 2147483647 h 137"/>
                <a:gd name="T14" fmla="*/ 2147483647 w 452"/>
                <a:gd name="T15" fmla="*/ 2147483647 h 137"/>
                <a:gd name="T16" fmla="*/ 2147483647 w 452"/>
                <a:gd name="T17" fmla="*/ 2147483647 h 137"/>
                <a:gd name="T18" fmla="*/ 2147483647 w 452"/>
                <a:gd name="T19" fmla="*/ 2147483647 h 137"/>
                <a:gd name="T20" fmla="*/ 2147483647 w 452"/>
                <a:gd name="T21" fmla="*/ 2147483647 h 137"/>
                <a:gd name="T22" fmla="*/ 2147483647 w 452"/>
                <a:gd name="T23" fmla="*/ 2147483647 h 137"/>
                <a:gd name="T24" fmla="*/ 2147483647 w 452"/>
                <a:gd name="T25" fmla="*/ 2147483647 h 137"/>
                <a:gd name="T26" fmla="*/ 2147483647 w 452"/>
                <a:gd name="T27" fmla="*/ 2147483647 h 137"/>
                <a:gd name="T28" fmla="*/ 2147483647 w 452"/>
                <a:gd name="T29" fmla="*/ 2147483647 h 137"/>
                <a:gd name="T30" fmla="*/ 2147483647 w 452"/>
                <a:gd name="T31" fmla="*/ 2147483647 h 137"/>
                <a:gd name="T32" fmla="*/ 2147483647 w 452"/>
                <a:gd name="T33" fmla="*/ 2147483647 h 137"/>
                <a:gd name="T34" fmla="*/ 2147483647 w 452"/>
                <a:gd name="T35" fmla="*/ 0 h 137"/>
                <a:gd name="T36" fmla="*/ 2147483647 w 452"/>
                <a:gd name="T37" fmla="*/ 2147483647 h 137"/>
                <a:gd name="T38" fmla="*/ 2147483647 w 452"/>
                <a:gd name="T39" fmla="*/ 0 h 1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52"/>
                <a:gd name="T61" fmla="*/ 0 h 137"/>
                <a:gd name="T62" fmla="*/ 452 w 452"/>
                <a:gd name="T63" fmla="*/ 137 h 1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52" h="137">
                  <a:moveTo>
                    <a:pt x="0" y="136"/>
                  </a:moveTo>
                  <a:lnTo>
                    <a:pt x="34" y="125"/>
                  </a:lnTo>
                  <a:lnTo>
                    <a:pt x="61" y="117"/>
                  </a:lnTo>
                  <a:lnTo>
                    <a:pt x="68" y="117"/>
                  </a:lnTo>
                  <a:lnTo>
                    <a:pt x="90" y="122"/>
                  </a:lnTo>
                  <a:lnTo>
                    <a:pt x="108" y="109"/>
                  </a:lnTo>
                  <a:lnTo>
                    <a:pt x="116" y="106"/>
                  </a:lnTo>
                  <a:lnTo>
                    <a:pt x="156" y="109"/>
                  </a:lnTo>
                  <a:lnTo>
                    <a:pt x="177" y="85"/>
                  </a:lnTo>
                  <a:lnTo>
                    <a:pt x="198" y="80"/>
                  </a:lnTo>
                  <a:lnTo>
                    <a:pt x="241" y="58"/>
                  </a:lnTo>
                  <a:lnTo>
                    <a:pt x="270" y="58"/>
                  </a:lnTo>
                  <a:lnTo>
                    <a:pt x="291" y="40"/>
                  </a:lnTo>
                  <a:lnTo>
                    <a:pt x="321" y="40"/>
                  </a:lnTo>
                  <a:lnTo>
                    <a:pt x="339" y="21"/>
                  </a:lnTo>
                  <a:lnTo>
                    <a:pt x="400" y="21"/>
                  </a:lnTo>
                  <a:lnTo>
                    <a:pt x="405" y="5"/>
                  </a:lnTo>
                  <a:lnTo>
                    <a:pt x="429" y="0"/>
                  </a:lnTo>
                  <a:lnTo>
                    <a:pt x="437" y="2"/>
                  </a:lnTo>
                  <a:lnTo>
                    <a:pt x="451" y="0"/>
                  </a:lnTo>
                </a:path>
              </a:pathLst>
            </a:custGeom>
            <a:noFill/>
            <a:ln w="12700" cap="rnd" cmpd="sng">
              <a:solidFill>
                <a:srgbClr val="CC99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solidFill>
                  <a:srgbClr val="FFFFFF"/>
                </a:solidFill>
              </a:endParaRPr>
            </a:p>
          </p:txBody>
        </p:sp>
        <p:sp>
          <p:nvSpPr>
            <p:cNvPr id="18482" name="Oval 56"/>
            <p:cNvSpPr>
              <a:spLocks noChangeArrowheads="1"/>
            </p:cNvSpPr>
            <p:nvPr/>
          </p:nvSpPr>
          <p:spPr bwMode="auto">
            <a:xfrm>
              <a:off x="3842508" y="1852613"/>
              <a:ext cx="1485900" cy="1401763"/>
            </a:xfrm>
            <a:prstGeom prst="ellipse">
              <a:avLst/>
            </a:prstGeom>
            <a:noFill/>
            <a:ln w="1270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FFFFFF"/>
                </a:solidFill>
              </a:endParaRPr>
            </a:p>
          </p:txBody>
        </p:sp>
        <p:sp>
          <p:nvSpPr>
            <p:cNvPr id="18483" name="Rectangle 57"/>
            <p:cNvSpPr>
              <a:spLocks noChangeArrowheads="1"/>
            </p:cNvSpPr>
            <p:nvPr/>
          </p:nvSpPr>
          <p:spPr bwMode="auto">
            <a:xfrm>
              <a:off x="3987673" y="1427800"/>
              <a:ext cx="1489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dirty="0">
                  <a:solidFill>
                    <a:srgbClr val="000080"/>
                  </a:solidFill>
                  <a:latin typeface="Garamond" pitchFamily="18" charset="0"/>
                </a:rPr>
                <a:t>A=</a:t>
              </a:r>
              <a:r>
                <a:rPr lang="en-US" altLang="en-US" sz="2000" dirty="0">
                  <a:solidFill>
                    <a:srgbClr val="000080"/>
                  </a:solidFill>
                  <a:latin typeface="Symbol" pitchFamily="18" charset="2"/>
                </a:rPr>
                <a:t>.25</a:t>
              </a:r>
              <a:r>
                <a:rPr lang="en-US" altLang="en-US" sz="2000" dirty="0">
                  <a:solidFill>
                    <a:srgbClr val="000080"/>
                  </a:solidFill>
                  <a:latin typeface="Garamond" pitchFamily="18" charset="0"/>
                </a:rPr>
                <a:t>D</a:t>
              </a:r>
              <a:r>
                <a:rPr lang="en-US" altLang="en-US" sz="2000" baseline="30000" dirty="0">
                  <a:solidFill>
                    <a:srgbClr val="000080"/>
                  </a:solidFill>
                  <a:latin typeface="Garamond" pitchFamily="18" charset="0"/>
                </a:rPr>
                <a:t>2</a:t>
              </a:r>
              <a:r>
                <a:rPr lang="en-US" altLang="en-US" sz="2000" dirty="0">
                  <a:solidFill>
                    <a:srgbClr val="000080"/>
                  </a:solidFill>
                  <a:latin typeface="Symbol" pitchFamily="18" charset="2"/>
                </a:rPr>
                <a:t>p</a:t>
              </a:r>
              <a:r>
                <a:rPr lang="en-US" altLang="en-US" sz="2000" dirty="0">
                  <a:solidFill>
                    <a:srgbClr val="FFFFFF"/>
                  </a:solidFill>
                  <a:latin typeface="Garamond" pitchFamily="18" charset="0"/>
                </a:rPr>
                <a:t> =</a:t>
              </a:r>
            </a:p>
          </p:txBody>
        </p:sp>
      </p:grpSp>
    </p:spTree>
    <p:extLst>
      <p:ext uri="{BB962C8B-B14F-4D97-AF65-F5344CB8AC3E}">
        <p14:creationId xmlns:p14="http://schemas.microsoft.com/office/powerpoint/2010/main" val="1860818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cs typeface="Arial" pitchFamily="34" charset="0"/>
              </a:rPr>
              <a:t>The Future </a:t>
            </a:r>
            <a:r>
              <a:rPr lang="en-US" sz="3600" dirty="0" smtClean="0">
                <a:cs typeface="Arial" pitchFamily="34" charset="0"/>
              </a:rPr>
              <a:t>Cellular</a:t>
            </a:r>
            <a:r>
              <a:rPr lang="en-US" sz="3600" b="1" dirty="0" smtClean="0">
                <a:cs typeface="Arial" pitchFamily="34" charset="0"/>
              </a:rPr>
              <a:t> Network: </a:t>
            </a:r>
            <a:r>
              <a:rPr lang="en-US" sz="3600" dirty="0" smtClean="0">
                <a:cs typeface="Arial" pitchFamily="34" charset="0"/>
              </a:rPr>
              <a:t>Hierarchical</a:t>
            </a:r>
            <a:r>
              <a:rPr lang="en-US" sz="3600" b="1" dirty="0" smtClean="0">
                <a:cs typeface="Arial" pitchFamily="34" charset="0"/>
              </a:rPr>
              <a:t> Architecture</a:t>
            </a:r>
            <a:endParaRPr lang="en-US" sz="3600" b="1" dirty="0">
              <a:cs typeface="Arial" pitchFamily="34" charset="0"/>
            </a:endParaRPr>
          </a:p>
        </p:txBody>
      </p:sp>
      <p:grpSp>
        <p:nvGrpSpPr>
          <p:cNvPr id="3" name="Group 65"/>
          <p:cNvGrpSpPr/>
          <p:nvPr/>
        </p:nvGrpSpPr>
        <p:grpSpPr>
          <a:xfrm>
            <a:off x="2338288" y="1489312"/>
            <a:ext cx="1981199" cy="1384800"/>
            <a:chOff x="1486956" y="2307000"/>
            <a:chExt cx="1981199" cy="1384800"/>
          </a:xfrm>
        </p:grpSpPr>
        <p:pic>
          <p:nvPicPr>
            <p:cNvPr id="11" name="Picture 10"/>
            <p:cNvPicPr>
              <a:picLocks noChangeAspect="1"/>
            </p:cNvPicPr>
            <p:nvPr/>
          </p:nvPicPr>
          <p:blipFill>
            <a:blip r:embed="rId3" cstate="print">
              <a:clrChange>
                <a:clrFrom>
                  <a:srgbClr val="FFFFFF"/>
                </a:clrFrom>
                <a:clrTo>
                  <a:srgbClr val="FFFFFF">
                    <a:alpha val="0"/>
                  </a:srgbClr>
                </a:clrTo>
              </a:clrChange>
            </a:blip>
            <a:stretch>
              <a:fillRect/>
            </a:stretch>
          </p:blipFill>
          <p:spPr>
            <a:xfrm>
              <a:off x="1486956" y="2446200"/>
              <a:ext cx="412363" cy="1080000"/>
            </a:xfrm>
            <a:prstGeom prst="rect">
              <a:avLst/>
            </a:prstGeom>
          </p:spPr>
        </p:pic>
        <p:pic>
          <p:nvPicPr>
            <p:cNvPr id="23" name="Picture 22"/>
            <p:cNvPicPr>
              <a:picLocks noChangeAspect="1"/>
            </p:cNvPicPr>
            <p:nvPr/>
          </p:nvPicPr>
          <p:blipFill>
            <a:blip r:embed="rId3" cstate="print">
              <a:clrChange>
                <a:clrFrom>
                  <a:srgbClr val="FFFFFF"/>
                </a:clrFrom>
                <a:clrTo>
                  <a:srgbClr val="FFFFFF">
                    <a:alpha val="0"/>
                  </a:srgbClr>
                </a:clrTo>
              </a:clrChange>
            </a:blip>
            <a:stretch>
              <a:fillRect/>
            </a:stretch>
          </p:blipFill>
          <p:spPr>
            <a:xfrm>
              <a:off x="2325155" y="2307000"/>
              <a:ext cx="412363" cy="1080000"/>
            </a:xfrm>
            <a:prstGeom prst="rect">
              <a:avLst/>
            </a:prstGeom>
          </p:spPr>
        </p:pic>
        <p:pic>
          <p:nvPicPr>
            <p:cNvPr id="24" name="Picture 23"/>
            <p:cNvPicPr>
              <a:picLocks noChangeAspect="1"/>
            </p:cNvPicPr>
            <p:nvPr/>
          </p:nvPicPr>
          <p:blipFill>
            <a:blip r:embed="rId3" cstate="print">
              <a:clrChange>
                <a:clrFrom>
                  <a:srgbClr val="FFFFFF"/>
                </a:clrFrom>
                <a:clrTo>
                  <a:srgbClr val="FFFFFF">
                    <a:alpha val="0"/>
                  </a:srgbClr>
                </a:clrTo>
              </a:clrChange>
            </a:blip>
            <a:stretch>
              <a:fillRect/>
            </a:stretch>
          </p:blipFill>
          <p:spPr>
            <a:xfrm>
              <a:off x="3055792" y="2611800"/>
              <a:ext cx="412363" cy="1080000"/>
            </a:xfrm>
            <a:prstGeom prst="rect">
              <a:avLst/>
            </a:prstGeom>
          </p:spPr>
        </p:pic>
      </p:grpSp>
      <p:pic>
        <p:nvPicPr>
          <p:cNvPr id="12" name="Picture 11"/>
          <p:cNvPicPr>
            <a:picLocks noChangeAspect="1"/>
          </p:cNvPicPr>
          <p:nvPr/>
        </p:nvPicPr>
        <p:blipFill>
          <a:blip r:embed="rId4" cstate="print">
            <a:clrChange>
              <a:clrFrom>
                <a:srgbClr val="FFFFFF"/>
              </a:clrFrom>
              <a:clrTo>
                <a:srgbClr val="FFFFFF">
                  <a:alpha val="0"/>
                </a:srgbClr>
              </a:clrTo>
            </a:clrChange>
          </a:blip>
          <a:stretch>
            <a:fillRect/>
          </a:stretch>
        </p:blipFill>
        <p:spPr>
          <a:xfrm>
            <a:off x="2323044" y="3450840"/>
            <a:ext cx="374496" cy="900000"/>
          </a:xfrm>
          <a:prstGeom prst="rect">
            <a:avLst/>
          </a:prstGeom>
        </p:spPr>
      </p:pic>
      <p:pic>
        <p:nvPicPr>
          <p:cNvPr id="13" name="Picture 12"/>
          <p:cNvPicPr>
            <a:picLocks noChangeAspect="1"/>
          </p:cNvPicPr>
          <p:nvPr/>
        </p:nvPicPr>
        <p:blipFill>
          <a:blip r:embed="rId5" cstate="print">
            <a:clrChange>
              <a:clrFrom>
                <a:srgbClr val="FFFFFF"/>
              </a:clrFrom>
              <a:clrTo>
                <a:srgbClr val="FFFFFF">
                  <a:alpha val="0"/>
                </a:srgbClr>
              </a:clrTo>
            </a:clrChange>
          </a:blip>
          <a:stretch>
            <a:fillRect/>
          </a:stretch>
        </p:blipFill>
        <p:spPr>
          <a:xfrm>
            <a:off x="2780247" y="3042240"/>
            <a:ext cx="317289" cy="900000"/>
          </a:xfrm>
          <a:prstGeom prst="rect">
            <a:avLst/>
          </a:prstGeom>
        </p:spPr>
      </p:pic>
      <p:pic>
        <p:nvPicPr>
          <p:cNvPr id="22" name="Picture 21"/>
          <p:cNvPicPr>
            <a:picLocks noChangeAspect="1"/>
          </p:cNvPicPr>
          <p:nvPr/>
        </p:nvPicPr>
        <p:blipFill>
          <a:blip r:embed="rId4" cstate="print">
            <a:clrChange>
              <a:clrFrom>
                <a:srgbClr val="FFFFFF"/>
              </a:clrFrom>
              <a:clrTo>
                <a:srgbClr val="FFFFFF">
                  <a:alpha val="0"/>
                </a:srgbClr>
              </a:clrTo>
            </a:clrChange>
          </a:blip>
          <a:stretch>
            <a:fillRect/>
          </a:stretch>
        </p:blipFill>
        <p:spPr>
          <a:xfrm>
            <a:off x="3320148" y="3603240"/>
            <a:ext cx="374496" cy="900000"/>
          </a:xfrm>
          <a:prstGeom prst="rect">
            <a:avLst/>
          </a:prstGeom>
        </p:spPr>
      </p:pic>
      <p:pic>
        <p:nvPicPr>
          <p:cNvPr id="25" name="Picture 24"/>
          <p:cNvPicPr>
            <a:picLocks noChangeAspect="1"/>
          </p:cNvPicPr>
          <p:nvPr/>
        </p:nvPicPr>
        <p:blipFill>
          <a:blip r:embed="rId4" cstate="print">
            <a:clrChange>
              <a:clrFrom>
                <a:srgbClr val="FFFFFF"/>
              </a:clrFrom>
              <a:clrTo>
                <a:srgbClr val="FFFFFF">
                  <a:alpha val="0"/>
                </a:srgbClr>
              </a:clrTo>
            </a:clrChange>
          </a:blip>
          <a:stretch>
            <a:fillRect/>
          </a:stretch>
        </p:blipFill>
        <p:spPr>
          <a:xfrm>
            <a:off x="3548748" y="3880440"/>
            <a:ext cx="374496" cy="900000"/>
          </a:xfrm>
          <a:prstGeom prst="rect">
            <a:avLst/>
          </a:prstGeom>
        </p:spPr>
      </p:pic>
      <p:pic>
        <p:nvPicPr>
          <p:cNvPr id="26" name="Picture 25"/>
          <p:cNvPicPr>
            <a:picLocks noChangeAspect="1"/>
          </p:cNvPicPr>
          <p:nvPr/>
        </p:nvPicPr>
        <p:blipFill>
          <a:blip r:embed="rId4" cstate="print">
            <a:clrChange>
              <a:clrFrom>
                <a:srgbClr val="FFFFFF"/>
              </a:clrFrom>
              <a:clrTo>
                <a:srgbClr val="FFFFFF">
                  <a:alpha val="0"/>
                </a:srgbClr>
              </a:clrTo>
            </a:clrChange>
          </a:blip>
          <a:stretch>
            <a:fillRect/>
          </a:stretch>
        </p:blipFill>
        <p:spPr>
          <a:xfrm>
            <a:off x="2704044" y="3956640"/>
            <a:ext cx="374496" cy="900000"/>
          </a:xfrm>
          <a:prstGeom prst="rect">
            <a:avLst/>
          </a:prstGeom>
        </p:spPr>
      </p:pic>
      <p:pic>
        <p:nvPicPr>
          <p:cNvPr id="27" name="Picture 26"/>
          <p:cNvPicPr>
            <a:picLocks noChangeAspect="1"/>
          </p:cNvPicPr>
          <p:nvPr/>
        </p:nvPicPr>
        <p:blipFill>
          <a:blip r:embed="rId4" cstate="print">
            <a:clrChange>
              <a:clrFrom>
                <a:srgbClr val="FFFFFF"/>
              </a:clrFrom>
              <a:clrTo>
                <a:srgbClr val="FFFFFF">
                  <a:alpha val="0"/>
                </a:srgbClr>
              </a:clrTo>
            </a:clrChange>
          </a:blip>
          <a:stretch>
            <a:fillRect/>
          </a:stretch>
        </p:blipFill>
        <p:spPr>
          <a:xfrm>
            <a:off x="3853548" y="3332640"/>
            <a:ext cx="374496" cy="900000"/>
          </a:xfrm>
          <a:prstGeom prst="rect">
            <a:avLst/>
          </a:prstGeom>
        </p:spPr>
      </p:pic>
      <p:pic>
        <p:nvPicPr>
          <p:cNvPr id="29" name="Picture 28"/>
          <p:cNvPicPr>
            <a:picLocks noChangeAspect="1"/>
          </p:cNvPicPr>
          <p:nvPr/>
        </p:nvPicPr>
        <p:blipFill>
          <a:blip r:embed="rId5" cstate="print">
            <a:clrChange>
              <a:clrFrom>
                <a:srgbClr val="FFFFFF"/>
              </a:clrFrom>
              <a:clrTo>
                <a:srgbClr val="FFFFFF">
                  <a:alpha val="0"/>
                </a:srgbClr>
              </a:clrTo>
            </a:clrChange>
          </a:blip>
          <a:stretch>
            <a:fillRect/>
          </a:stretch>
        </p:blipFill>
        <p:spPr>
          <a:xfrm>
            <a:off x="3529759" y="2966040"/>
            <a:ext cx="317289" cy="900000"/>
          </a:xfrm>
          <a:prstGeom prst="rect">
            <a:avLst/>
          </a:prstGeom>
        </p:spPr>
      </p:pic>
      <p:pic>
        <p:nvPicPr>
          <p:cNvPr id="30" name="Picture 29"/>
          <p:cNvPicPr>
            <a:picLocks noChangeAspect="1"/>
          </p:cNvPicPr>
          <p:nvPr/>
        </p:nvPicPr>
        <p:blipFill>
          <a:blip r:embed="rId5" cstate="print">
            <a:clrChange>
              <a:clrFrom>
                <a:srgbClr val="FFFFFF"/>
              </a:clrFrom>
              <a:clrTo>
                <a:srgbClr val="FFFFFF">
                  <a:alpha val="0"/>
                </a:srgbClr>
              </a:clrTo>
            </a:clrChange>
          </a:blip>
          <a:stretch>
            <a:fillRect/>
          </a:stretch>
        </p:blipFill>
        <p:spPr>
          <a:xfrm>
            <a:off x="3008847" y="3804240"/>
            <a:ext cx="317289" cy="900000"/>
          </a:xfrm>
          <a:prstGeom prst="rect">
            <a:avLst/>
          </a:prstGeom>
        </p:spPr>
      </p:pic>
      <p:pic>
        <p:nvPicPr>
          <p:cNvPr id="14" name="Picture 13"/>
          <p:cNvPicPr>
            <a:picLocks noChangeAspect="1"/>
          </p:cNvPicPr>
          <p:nvPr/>
        </p:nvPicPr>
        <p:blipFill>
          <a:blip r:embed="rId6" cstate="print">
            <a:clrChange>
              <a:clrFrom>
                <a:srgbClr val="FFFFFF"/>
              </a:clrFrom>
              <a:clrTo>
                <a:srgbClr val="FFFFFF">
                  <a:alpha val="0"/>
                </a:srgbClr>
              </a:clrTo>
            </a:clrChange>
          </a:blip>
          <a:stretch>
            <a:fillRect/>
          </a:stretch>
        </p:blipFill>
        <p:spPr>
          <a:xfrm>
            <a:off x="2222932" y="5114040"/>
            <a:ext cx="459311" cy="360000"/>
          </a:xfrm>
          <a:prstGeom prst="rect">
            <a:avLst/>
          </a:prstGeom>
        </p:spPr>
      </p:pic>
      <p:pic>
        <p:nvPicPr>
          <p:cNvPr id="32" name="Picture 31"/>
          <p:cNvPicPr>
            <a:picLocks noChangeAspect="1"/>
          </p:cNvPicPr>
          <p:nvPr/>
        </p:nvPicPr>
        <p:blipFill>
          <a:blip r:embed="rId6" cstate="print">
            <a:clrChange>
              <a:clrFrom>
                <a:srgbClr val="FFFFFF"/>
              </a:clrFrom>
              <a:clrTo>
                <a:srgbClr val="FFFFFF">
                  <a:alpha val="0"/>
                </a:srgbClr>
              </a:clrTo>
            </a:clrChange>
          </a:blip>
          <a:stretch>
            <a:fillRect/>
          </a:stretch>
        </p:blipFill>
        <p:spPr>
          <a:xfrm>
            <a:off x="2449421" y="5598840"/>
            <a:ext cx="459311" cy="360000"/>
          </a:xfrm>
          <a:prstGeom prst="rect">
            <a:avLst/>
          </a:prstGeom>
        </p:spPr>
      </p:pic>
      <p:pic>
        <p:nvPicPr>
          <p:cNvPr id="33" name="Picture 32"/>
          <p:cNvPicPr>
            <a:picLocks noChangeAspect="1"/>
          </p:cNvPicPr>
          <p:nvPr/>
        </p:nvPicPr>
        <p:blipFill>
          <a:blip r:embed="rId6" cstate="print">
            <a:clrChange>
              <a:clrFrom>
                <a:srgbClr val="FFFFFF"/>
              </a:clrFrom>
              <a:clrTo>
                <a:srgbClr val="FFFFFF">
                  <a:alpha val="0"/>
                </a:srgbClr>
              </a:clrTo>
            </a:clrChange>
          </a:blip>
          <a:stretch>
            <a:fillRect/>
          </a:stretch>
        </p:blipFill>
        <p:spPr>
          <a:xfrm>
            <a:off x="2830421" y="5196840"/>
            <a:ext cx="459311" cy="360000"/>
          </a:xfrm>
          <a:prstGeom prst="rect">
            <a:avLst/>
          </a:prstGeom>
        </p:spPr>
      </p:pic>
      <p:pic>
        <p:nvPicPr>
          <p:cNvPr id="34" name="Picture 33"/>
          <p:cNvPicPr>
            <a:picLocks noChangeAspect="1"/>
          </p:cNvPicPr>
          <p:nvPr/>
        </p:nvPicPr>
        <p:blipFill>
          <a:blip r:embed="rId6" cstate="print">
            <a:clrChange>
              <a:clrFrom>
                <a:srgbClr val="FFFFFF"/>
              </a:clrFrom>
              <a:clrTo>
                <a:srgbClr val="FFFFFF">
                  <a:alpha val="0"/>
                </a:srgbClr>
              </a:clrTo>
            </a:clrChange>
          </a:blip>
          <a:stretch>
            <a:fillRect/>
          </a:stretch>
        </p:blipFill>
        <p:spPr>
          <a:xfrm>
            <a:off x="2906621" y="5730240"/>
            <a:ext cx="459311" cy="360000"/>
          </a:xfrm>
          <a:prstGeom prst="rect">
            <a:avLst/>
          </a:prstGeom>
        </p:spPr>
      </p:pic>
      <p:pic>
        <p:nvPicPr>
          <p:cNvPr id="35" name="Picture 34"/>
          <p:cNvPicPr>
            <a:picLocks noChangeAspect="1"/>
          </p:cNvPicPr>
          <p:nvPr/>
        </p:nvPicPr>
        <p:blipFill>
          <a:blip r:embed="rId6" cstate="print">
            <a:clrChange>
              <a:clrFrom>
                <a:srgbClr val="FFFFFF"/>
              </a:clrFrom>
              <a:clrTo>
                <a:srgbClr val="FFFFFF">
                  <a:alpha val="0"/>
                </a:srgbClr>
              </a:clrTo>
            </a:clrChange>
          </a:blip>
          <a:stretch>
            <a:fillRect/>
          </a:stretch>
        </p:blipFill>
        <p:spPr>
          <a:xfrm>
            <a:off x="3285511" y="5425440"/>
            <a:ext cx="459311" cy="360000"/>
          </a:xfrm>
          <a:prstGeom prst="rect">
            <a:avLst/>
          </a:prstGeom>
        </p:spPr>
      </p:pic>
      <p:pic>
        <p:nvPicPr>
          <p:cNvPr id="36" name="Picture 35"/>
          <p:cNvPicPr>
            <a:picLocks noChangeAspect="1"/>
          </p:cNvPicPr>
          <p:nvPr/>
        </p:nvPicPr>
        <p:blipFill>
          <a:blip r:embed="rId6" cstate="print">
            <a:clrChange>
              <a:clrFrom>
                <a:srgbClr val="FFFFFF"/>
              </a:clrFrom>
              <a:clrTo>
                <a:srgbClr val="FFFFFF">
                  <a:alpha val="0"/>
                </a:srgbClr>
              </a:clrTo>
            </a:clrChange>
          </a:blip>
          <a:stretch>
            <a:fillRect/>
          </a:stretch>
        </p:blipFill>
        <p:spPr>
          <a:xfrm>
            <a:off x="3744821" y="5120640"/>
            <a:ext cx="459311" cy="360000"/>
          </a:xfrm>
          <a:prstGeom prst="rect">
            <a:avLst/>
          </a:prstGeom>
        </p:spPr>
      </p:pic>
      <p:pic>
        <p:nvPicPr>
          <p:cNvPr id="37" name="Picture 36"/>
          <p:cNvPicPr>
            <a:picLocks noChangeAspect="1"/>
          </p:cNvPicPr>
          <p:nvPr/>
        </p:nvPicPr>
        <p:blipFill>
          <a:blip r:embed="rId6" cstate="print">
            <a:clrChange>
              <a:clrFrom>
                <a:srgbClr val="FFFFFF"/>
              </a:clrFrom>
              <a:clrTo>
                <a:srgbClr val="FFFFFF">
                  <a:alpha val="0"/>
                </a:srgbClr>
              </a:clrTo>
            </a:clrChange>
          </a:blip>
          <a:stretch>
            <a:fillRect/>
          </a:stretch>
        </p:blipFill>
        <p:spPr>
          <a:xfrm>
            <a:off x="3975532" y="5522640"/>
            <a:ext cx="459311" cy="360000"/>
          </a:xfrm>
          <a:prstGeom prst="rect">
            <a:avLst/>
          </a:prstGeom>
        </p:spPr>
      </p:pic>
      <p:pic>
        <p:nvPicPr>
          <p:cNvPr id="38" name="Picture 37"/>
          <p:cNvPicPr>
            <a:picLocks noChangeAspect="1"/>
          </p:cNvPicPr>
          <p:nvPr/>
        </p:nvPicPr>
        <p:blipFill>
          <a:blip r:embed="rId6" cstate="print">
            <a:clrChange>
              <a:clrFrom>
                <a:srgbClr val="FFFFFF"/>
              </a:clrFrom>
              <a:clrTo>
                <a:srgbClr val="FFFFFF">
                  <a:alpha val="0"/>
                </a:srgbClr>
              </a:clrTo>
            </a:clrChange>
          </a:blip>
          <a:stretch>
            <a:fillRect/>
          </a:stretch>
        </p:blipFill>
        <p:spPr>
          <a:xfrm>
            <a:off x="3518332" y="5806440"/>
            <a:ext cx="459311" cy="360000"/>
          </a:xfrm>
          <a:prstGeom prst="rect">
            <a:avLst/>
          </a:prstGeom>
        </p:spPr>
      </p:pic>
      <p:sp>
        <p:nvSpPr>
          <p:cNvPr id="72" name="TextBox 71"/>
          <p:cNvSpPr txBox="1"/>
          <p:nvPr/>
        </p:nvSpPr>
        <p:spPr>
          <a:xfrm>
            <a:off x="387565" y="1820416"/>
            <a:ext cx="1767840" cy="1077218"/>
          </a:xfrm>
          <a:prstGeom prst="rect">
            <a:avLst/>
          </a:prstGeom>
          <a:noFill/>
        </p:spPr>
        <p:txBody>
          <a:bodyPr wrap="square" rtlCol="0">
            <a:spAutoFit/>
          </a:bodyPr>
          <a:lstStyle/>
          <a:p>
            <a:r>
              <a:rPr lang="en-US" sz="1600" b="1" dirty="0" smtClean="0">
                <a:solidFill>
                  <a:srgbClr val="E39123"/>
                </a:solidFill>
                <a:latin typeface="+mj-lt"/>
                <a:cs typeface="Arial" pitchFamily="34" charset="0"/>
              </a:rPr>
              <a:t>MACRO</a:t>
            </a:r>
            <a:r>
              <a:rPr lang="en-US" sz="1600" b="1" dirty="0" smtClean="0">
                <a:latin typeface="+mj-lt"/>
                <a:cs typeface="Arial" pitchFamily="34" charset="0"/>
              </a:rPr>
              <a:t>: solving initial coverage issue, existing network</a:t>
            </a:r>
            <a:endParaRPr lang="en-US" sz="1600" b="1" dirty="0">
              <a:latin typeface="+mj-lt"/>
              <a:cs typeface="Arial" pitchFamily="34" charset="0"/>
            </a:endParaRPr>
          </a:p>
        </p:txBody>
      </p:sp>
      <p:sp>
        <p:nvSpPr>
          <p:cNvPr id="73" name="TextBox 72"/>
          <p:cNvSpPr txBox="1"/>
          <p:nvPr/>
        </p:nvSpPr>
        <p:spPr>
          <a:xfrm>
            <a:off x="387567" y="5252046"/>
            <a:ext cx="1767841" cy="1323439"/>
          </a:xfrm>
          <a:prstGeom prst="rect">
            <a:avLst/>
          </a:prstGeom>
          <a:noFill/>
        </p:spPr>
        <p:txBody>
          <a:bodyPr wrap="square" rtlCol="0">
            <a:spAutoFit/>
          </a:bodyPr>
          <a:lstStyle/>
          <a:p>
            <a:r>
              <a:rPr lang="en-US" sz="1600" b="1" dirty="0" smtClean="0">
                <a:solidFill>
                  <a:srgbClr val="E39123"/>
                </a:solidFill>
                <a:latin typeface="+mj-lt"/>
                <a:cs typeface="Arial" pitchFamily="34" charset="0"/>
              </a:rPr>
              <a:t>FEMTO</a:t>
            </a:r>
            <a:r>
              <a:rPr lang="en-US" sz="1600" b="1" dirty="0" smtClean="0">
                <a:latin typeface="+mj-lt"/>
                <a:cs typeface="Arial" pitchFamily="34" charset="0"/>
              </a:rPr>
              <a:t>: solving </a:t>
            </a:r>
            <a:r>
              <a:rPr lang="en-US" sz="1600" b="1" dirty="0" smtClean="0">
                <a:solidFill>
                  <a:srgbClr val="0070C0"/>
                </a:solidFill>
                <a:latin typeface="+mj-lt"/>
                <a:cs typeface="Arial" pitchFamily="34" charset="0"/>
              </a:rPr>
              <a:t>enterprise</a:t>
            </a:r>
            <a:r>
              <a:rPr lang="en-US" sz="1600" b="1" dirty="0" smtClean="0">
                <a:solidFill>
                  <a:srgbClr val="000000"/>
                </a:solidFill>
                <a:latin typeface="+mj-lt"/>
                <a:cs typeface="Arial" pitchFamily="34" charset="0"/>
              </a:rPr>
              <a:t>  &amp; </a:t>
            </a:r>
            <a:r>
              <a:rPr lang="en-US" sz="1600" b="1" dirty="0" smtClean="0">
                <a:solidFill>
                  <a:srgbClr val="0070C0"/>
                </a:solidFill>
                <a:latin typeface="+mj-lt"/>
                <a:cs typeface="Arial" pitchFamily="34" charset="0"/>
              </a:rPr>
              <a:t>home</a:t>
            </a:r>
            <a:r>
              <a:rPr lang="en-US" sz="1600" b="1" dirty="0" smtClean="0">
                <a:latin typeface="+mj-lt"/>
                <a:cs typeface="Arial" pitchFamily="34" charset="0"/>
              </a:rPr>
              <a:t/>
            </a:r>
            <a:br>
              <a:rPr lang="en-US" sz="1600" b="1" dirty="0" smtClean="0">
                <a:latin typeface="+mj-lt"/>
                <a:cs typeface="Arial" pitchFamily="34" charset="0"/>
              </a:rPr>
            </a:br>
            <a:r>
              <a:rPr lang="en-US" sz="1600" b="1" dirty="0" smtClean="0">
                <a:latin typeface="+mj-lt"/>
                <a:cs typeface="Arial" pitchFamily="34" charset="0"/>
              </a:rPr>
              <a:t> coverage/capacity issue</a:t>
            </a:r>
            <a:endParaRPr lang="en-US" sz="1600" b="1" dirty="0">
              <a:latin typeface="+mj-lt"/>
              <a:cs typeface="Arial" pitchFamily="34" charset="0"/>
            </a:endParaRPr>
          </a:p>
        </p:txBody>
      </p:sp>
      <p:sp>
        <p:nvSpPr>
          <p:cNvPr id="74" name="TextBox 73"/>
          <p:cNvSpPr txBox="1"/>
          <p:nvPr/>
        </p:nvSpPr>
        <p:spPr>
          <a:xfrm>
            <a:off x="387567" y="3499441"/>
            <a:ext cx="1767841" cy="1323439"/>
          </a:xfrm>
          <a:prstGeom prst="rect">
            <a:avLst/>
          </a:prstGeom>
          <a:noFill/>
        </p:spPr>
        <p:txBody>
          <a:bodyPr wrap="square" rtlCol="0">
            <a:spAutoFit/>
          </a:bodyPr>
          <a:lstStyle/>
          <a:p>
            <a:r>
              <a:rPr lang="en-US" sz="1600" b="1" dirty="0" smtClean="0">
                <a:solidFill>
                  <a:srgbClr val="E39123"/>
                </a:solidFill>
                <a:latin typeface="+mj-lt"/>
                <a:cs typeface="Arial" pitchFamily="34" charset="0"/>
              </a:rPr>
              <a:t>PICO</a:t>
            </a:r>
            <a:r>
              <a:rPr lang="en-US" sz="1600" b="1" dirty="0" smtClean="0">
                <a:latin typeface="+mj-lt"/>
                <a:cs typeface="Arial" pitchFamily="34" charset="0"/>
              </a:rPr>
              <a:t>:</a:t>
            </a:r>
            <a:r>
              <a:rPr lang="en-US" sz="1600" b="1" dirty="0" smtClean="0">
                <a:solidFill>
                  <a:srgbClr val="E39123"/>
                </a:solidFill>
                <a:latin typeface="+mj-lt"/>
                <a:cs typeface="Arial" pitchFamily="34" charset="0"/>
              </a:rPr>
              <a:t> </a:t>
            </a:r>
            <a:r>
              <a:rPr lang="en-US" sz="1600" b="1" dirty="0" smtClean="0">
                <a:latin typeface="+mj-lt"/>
                <a:cs typeface="Arial" pitchFamily="34" charset="0"/>
              </a:rPr>
              <a:t>solving </a:t>
            </a:r>
            <a:r>
              <a:rPr lang="en-US" sz="1600" b="1" dirty="0" smtClean="0">
                <a:solidFill>
                  <a:srgbClr val="0070C0"/>
                </a:solidFill>
                <a:latin typeface="+mj-lt"/>
                <a:cs typeface="Arial" pitchFamily="34" charset="0"/>
              </a:rPr>
              <a:t>street</a:t>
            </a:r>
            <a:r>
              <a:rPr lang="en-US" sz="1600" b="1" dirty="0" smtClean="0">
                <a:latin typeface="+mj-lt"/>
                <a:cs typeface="Arial" pitchFamily="34" charset="0"/>
              </a:rPr>
              <a:t>, </a:t>
            </a:r>
            <a:r>
              <a:rPr lang="en-US" sz="1600" b="1" dirty="0" smtClean="0">
                <a:solidFill>
                  <a:srgbClr val="0070C0"/>
                </a:solidFill>
                <a:latin typeface="+mj-lt"/>
                <a:cs typeface="Arial" pitchFamily="34" charset="0"/>
              </a:rPr>
              <a:t>enterprise</a:t>
            </a:r>
            <a:r>
              <a:rPr lang="en-US" sz="1600" b="1" dirty="0" smtClean="0">
                <a:latin typeface="+mj-lt"/>
                <a:cs typeface="Arial" pitchFamily="34" charset="0"/>
              </a:rPr>
              <a:t> &amp; home coverage/capacity issue</a:t>
            </a:r>
            <a:endParaRPr lang="en-US" sz="1600" b="1" dirty="0">
              <a:latin typeface="+mj-lt"/>
              <a:cs typeface="Arial" pitchFamily="34" charset="0"/>
            </a:endParaRPr>
          </a:p>
        </p:txBody>
      </p:sp>
      <p:sp>
        <p:nvSpPr>
          <p:cNvPr id="40" name="Right Arrow 39"/>
          <p:cNvSpPr/>
          <p:nvPr/>
        </p:nvSpPr>
        <p:spPr bwMode="auto">
          <a:xfrm>
            <a:off x="5428402" y="3530473"/>
            <a:ext cx="731520" cy="609600"/>
          </a:xfrm>
          <a:prstGeom prst="rightArrow">
            <a:avLst/>
          </a:prstGeom>
          <a:solidFill>
            <a:srgbClr val="E39123"/>
          </a:solidFill>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mj-lt"/>
              <a:ea typeface="ＭＳ Ｐゴシック" pitchFamily="29" charset="-128"/>
              <a:cs typeface="ＭＳ Ｐゴシック" pitchFamily="29" charset="-128"/>
            </a:endParaRPr>
          </a:p>
        </p:txBody>
      </p:sp>
      <p:grpSp>
        <p:nvGrpSpPr>
          <p:cNvPr id="5" name="Group 57"/>
          <p:cNvGrpSpPr/>
          <p:nvPr/>
        </p:nvGrpSpPr>
        <p:grpSpPr>
          <a:xfrm>
            <a:off x="5914264" y="2200552"/>
            <a:ext cx="3535680" cy="3542777"/>
            <a:chOff x="7315200" y="2296923"/>
            <a:chExt cx="4038600" cy="3184511"/>
          </a:xfrm>
        </p:grpSpPr>
        <p:grpSp>
          <p:nvGrpSpPr>
            <p:cNvPr id="6" name="Group 40"/>
            <p:cNvGrpSpPr/>
            <p:nvPr/>
          </p:nvGrpSpPr>
          <p:grpSpPr>
            <a:xfrm>
              <a:off x="8131856" y="2976056"/>
              <a:ext cx="2096103" cy="1554003"/>
              <a:chOff x="3124200" y="2438400"/>
              <a:chExt cx="2819400" cy="2363788"/>
            </a:xfrm>
          </p:grpSpPr>
          <p:cxnSp>
            <p:nvCxnSpPr>
              <p:cNvPr id="42" name="Straight Connector 41"/>
              <p:cNvCxnSpPr/>
              <p:nvPr/>
            </p:nvCxnSpPr>
            <p:spPr bwMode="auto">
              <a:xfrm rot="5400000">
                <a:off x="2628900" y="2933700"/>
                <a:ext cx="2362200" cy="1371600"/>
              </a:xfrm>
              <a:prstGeom prst="line">
                <a:avLst/>
              </a:prstGeom>
              <a:solidFill>
                <a:schemeClr val="accent1"/>
              </a:solidFill>
              <a:ln w="38100" cap="flat" cmpd="sng" algn="ctr">
                <a:solidFill>
                  <a:schemeClr val="bg2"/>
                </a:solidFill>
                <a:prstDash val="solid"/>
                <a:round/>
                <a:headEnd type="none" w="med" len="med"/>
                <a:tailEnd type="none" w="med" len="med"/>
              </a:ln>
              <a:effectLst/>
            </p:spPr>
          </p:cxnSp>
          <p:cxnSp>
            <p:nvCxnSpPr>
              <p:cNvPr id="43" name="Straight Connector 42"/>
              <p:cNvCxnSpPr/>
              <p:nvPr/>
            </p:nvCxnSpPr>
            <p:spPr bwMode="auto">
              <a:xfrm>
                <a:off x="3124200" y="4800600"/>
                <a:ext cx="2819400" cy="1588"/>
              </a:xfrm>
              <a:prstGeom prst="line">
                <a:avLst/>
              </a:prstGeom>
              <a:solidFill>
                <a:schemeClr val="accent1"/>
              </a:solidFill>
              <a:ln w="38100" cap="flat" cmpd="sng" algn="ctr">
                <a:solidFill>
                  <a:schemeClr val="bg2"/>
                </a:solidFill>
                <a:prstDash val="solid"/>
                <a:round/>
                <a:headEnd type="none" w="med" len="med"/>
                <a:tailEnd type="none" w="med" len="med"/>
              </a:ln>
              <a:effectLst/>
            </p:spPr>
          </p:cxnSp>
          <p:cxnSp>
            <p:nvCxnSpPr>
              <p:cNvPr id="44" name="Straight Connector 43"/>
              <p:cNvCxnSpPr/>
              <p:nvPr/>
            </p:nvCxnSpPr>
            <p:spPr bwMode="auto">
              <a:xfrm rot="16200000" flipH="1">
                <a:off x="4038600" y="2895600"/>
                <a:ext cx="2362200" cy="1447800"/>
              </a:xfrm>
              <a:prstGeom prst="line">
                <a:avLst/>
              </a:prstGeom>
              <a:solidFill>
                <a:schemeClr val="accent1"/>
              </a:solidFill>
              <a:ln w="38100" cap="flat" cmpd="sng" algn="ctr">
                <a:solidFill>
                  <a:schemeClr val="bg2"/>
                </a:solidFill>
                <a:prstDash val="solid"/>
                <a:round/>
                <a:headEnd type="none" w="med" len="med"/>
                <a:tailEnd type="none" w="med" len="med"/>
              </a:ln>
              <a:effectLst/>
            </p:spPr>
          </p:cxnSp>
        </p:grpSp>
        <p:sp>
          <p:nvSpPr>
            <p:cNvPr id="45" name="TextBox 44"/>
            <p:cNvSpPr txBox="1"/>
            <p:nvPr/>
          </p:nvSpPr>
          <p:spPr>
            <a:xfrm>
              <a:off x="7819474" y="2296923"/>
              <a:ext cx="2696126" cy="331983"/>
            </a:xfrm>
            <a:prstGeom prst="rect">
              <a:avLst/>
            </a:prstGeom>
            <a:noFill/>
          </p:spPr>
          <p:txBody>
            <a:bodyPr wrap="square" rtlCol="0">
              <a:spAutoFit/>
            </a:bodyPr>
            <a:lstStyle/>
            <a:p>
              <a:pPr algn="ctr"/>
              <a:r>
                <a:rPr lang="en-US" sz="1800" b="1" dirty="0" smtClean="0">
                  <a:latin typeface="+mj-lt"/>
                  <a:cs typeface="Arial" pitchFamily="34" charset="0"/>
                </a:rPr>
                <a:t>10x Lower HW </a:t>
              </a:r>
              <a:r>
                <a:rPr lang="en-US" sz="1800" b="1" dirty="0" smtClean="0">
                  <a:solidFill>
                    <a:srgbClr val="E39123"/>
                  </a:solidFill>
                  <a:latin typeface="+mj-lt"/>
                  <a:cs typeface="Arial" pitchFamily="34" charset="0"/>
                </a:rPr>
                <a:t>COST</a:t>
              </a:r>
            </a:p>
          </p:txBody>
        </p:sp>
        <p:sp>
          <p:nvSpPr>
            <p:cNvPr id="46" name="TextBox 45"/>
            <p:cNvSpPr txBox="1"/>
            <p:nvPr/>
          </p:nvSpPr>
          <p:spPr>
            <a:xfrm>
              <a:off x="7315200" y="4900458"/>
              <a:ext cx="1836381" cy="580971"/>
            </a:xfrm>
            <a:prstGeom prst="rect">
              <a:avLst/>
            </a:prstGeom>
            <a:noFill/>
          </p:spPr>
          <p:txBody>
            <a:bodyPr wrap="square" rtlCol="0">
              <a:spAutoFit/>
            </a:bodyPr>
            <a:lstStyle/>
            <a:p>
              <a:pPr algn="ctr"/>
              <a:r>
                <a:rPr lang="en-US" sz="1800" b="1" dirty="0" smtClean="0">
                  <a:latin typeface="+mj-lt"/>
                  <a:cs typeface="Arial" pitchFamily="34" charset="0"/>
                </a:rPr>
                <a:t>10x </a:t>
              </a:r>
              <a:r>
                <a:rPr lang="en-US" sz="1800" b="1" dirty="0" smtClean="0">
                  <a:solidFill>
                    <a:srgbClr val="E39123"/>
                  </a:solidFill>
                  <a:latin typeface="+mj-lt"/>
                  <a:cs typeface="Arial" pitchFamily="34" charset="0"/>
                </a:rPr>
                <a:t>CAPACITY </a:t>
              </a:r>
              <a:r>
                <a:rPr lang="en-US" sz="1800" b="1" dirty="0" smtClean="0">
                  <a:latin typeface="+mj-lt"/>
                  <a:cs typeface="Arial" pitchFamily="34" charset="0"/>
                </a:rPr>
                <a:t>Improvement</a:t>
              </a:r>
            </a:p>
          </p:txBody>
        </p:sp>
        <p:sp>
          <p:nvSpPr>
            <p:cNvPr id="47" name="TextBox 46"/>
            <p:cNvSpPr txBox="1"/>
            <p:nvPr/>
          </p:nvSpPr>
          <p:spPr>
            <a:xfrm>
              <a:off x="8991600" y="4900463"/>
              <a:ext cx="2362200" cy="580971"/>
            </a:xfrm>
            <a:prstGeom prst="rect">
              <a:avLst/>
            </a:prstGeom>
            <a:noFill/>
          </p:spPr>
          <p:txBody>
            <a:bodyPr wrap="square" rtlCol="0">
              <a:spAutoFit/>
            </a:bodyPr>
            <a:lstStyle/>
            <a:p>
              <a:pPr algn="ctr"/>
              <a:r>
                <a:rPr lang="en-US" sz="1800" b="1" dirty="0" smtClean="0">
                  <a:latin typeface="+mj-lt"/>
                  <a:cs typeface="Arial" pitchFamily="34" charset="0"/>
                </a:rPr>
                <a:t>Near 100%</a:t>
              </a:r>
              <a:br>
                <a:rPr lang="en-US" sz="1800" b="1" dirty="0" smtClean="0">
                  <a:latin typeface="+mj-lt"/>
                  <a:cs typeface="Arial" pitchFamily="34" charset="0"/>
                </a:rPr>
              </a:br>
              <a:r>
                <a:rPr lang="en-US" sz="1800" b="1" dirty="0" smtClean="0">
                  <a:solidFill>
                    <a:srgbClr val="E39123"/>
                  </a:solidFill>
                  <a:latin typeface="+mj-lt"/>
                  <a:cs typeface="Arial" pitchFamily="34" charset="0"/>
                </a:rPr>
                <a:t>COVERAGE</a:t>
              </a:r>
              <a:endParaRPr lang="en-US" sz="1800" b="1" dirty="0">
                <a:solidFill>
                  <a:srgbClr val="E39123"/>
                </a:solidFill>
                <a:latin typeface="+mj-lt"/>
                <a:cs typeface="Arial" pitchFamily="34" charset="0"/>
              </a:endParaRPr>
            </a:p>
          </p:txBody>
        </p:sp>
        <p:pic>
          <p:nvPicPr>
            <p:cNvPr id="48" name="Picture 6" descr="3_backhaul"/>
            <p:cNvPicPr>
              <a:picLocks noChangeAspect="1" noChangeArrowheads="1"/>
            </p:cNvPicPr>
            <p:nvPr/>
          </p:nvPicPr>
          <p:blipFill>
            <a:blip r:embed="rId7" cstate="print"/>
            <a:srcRect/>
            <a:stretch>
              <a:fillRect/>
            </a:stretch>
          </p:blipFill>
          <p:spPr bwMode="auto">
            <a:xfrm>
              <a:off x="7819474" y="4218888"/>
              <a:ext cx="662658" cy="585971"/>
            </a:xfrm>
            <a:prstGeom prst="rect">
              <a:avLst/>
            </a:prstGeom>
            <a:noFill/>
            <a:ln w="9525">
              <a:noFill/>
              <a:miter lim="800000"/>
              <a:headEnd/>
              <a:tailEnd/>
            </a:ln>
          </p:spPr>
        </p:pic>
        <p:pic>
          <p:nvPicPr>
            <p:cNvPr id="49" name="Picture 8" descr="5_spectrum"/>
            <p:cNvPicPr>
              <a:picLocks noChangeAspect="1" noChangeArrowheads="1"/>
            </p:cNvPicPr>
            <p:nvPr/>
          </p:nvPicPr>
          <p:blipFill>
            <a:blip r:embed="rId8" cstate="print"/>
            <a:srcRect/>
            <a:stretch>
              <a:fillRect/>
            </a:stretch>
          </p:blipFill>
          <p:spPr bwMode="auto">
            <a:xfrm>
              <a:off x="9808256" y="4218888"/>
              <a:ext cx="662658" cy="585971"/>
            </a:xfrm>
            <a:prstGeom prst="rect">
              <a:avLst/>
            </a:prstGeom>
            <a:noFill/>
            <a:ln w="9525">
              <a:noFill/>
              <a:miter lim="800000"/>
              <a:headEnd/>
              <a:tailEnd/>
            </a:ln>
          </p:spPr>
        </p:pic>
        <p:pic>
          <p:nvPicPr>
            <p:cNvPr id="50" name="Picture 9" descr="4_deployment"/>
            <p:cNvPicPr>
              <a:picLocks noChangeAspect="1" noChangeArrowheads="1"/>
            </p:cNvPicPr>
            <p:nvPr/>
          </p:nvPicPr>
          <p:blipFill>
            <a:blip r:embed="rId9" cstate="print"/>
            <a:srcRect/>
            <a:stretch>
              <a:fillRect/>
            </a:stretch>
          </p:blipFill>
          <p:spPr bwMode="auto">
            <a:xfrm>
              <a:off x="8839200" y="2690662"/>
              <a:ext cx="662658" cy="585971"/>
            </a:xfrm>
            <a:prstGeom prst="rect">
              <a:avLst/>
            </a:prstGeom>
            <a:noFill/>
            <a:ln w="9525">
              <a:noFill/>
              <a:miter lim="800000"/>
              <a:headEnd/>
              <a:tailEnd/>
            </a:ln>
          </p:spPr>
        </p:pic>
        <p:sp>
          <p:nvSpPr>
            <p:cNvPr id="51" name="TextBox 50"/>
            <p:cNvSpPr txBox="1"/>
            <p:nvPr/>
          </p:nvSpPr>
          <p:spPr>
            <a:xfrm>
              <a:off x="8452824" y="3565719"/>
              <a:ext cx="1447800" cy="359649"/>
            </a:xfrm>
            <a:prstGeom prst="rect">
              <a:avLst/>
            </a:prstGeom>
            <a:noFill/>
          </p:spPr>
          <p:txBody>
            <a:bodyPr wrap="square" rtlCol="0">
              <a:spAutoFit/>
            </a:bodyPr>
            <a:lstStyle/>
            <a:p>
              <a:pPr algn="ctr"/>
              <a:endParaRPr lang="en-US" sz="2000" i="1" dirty="0">
                <a:latin typeface="+mj-lt"/>
                <a:cs typeface="Arial" pitchFamily="34" charset="0"/>
              </a:endParaRPr>
            </a:p>
          </p:txBody>
        </p:sp>
      </p:grpSp>
      <p:cxnSp>
        <p:nvCxnSpPr>
          <p:cNvPr id="52" name="Straight Connector 51"/>
          <p:cNvCxnSpPr/>
          <p:nvPr/>
        </p:nvCxnSpPr>
        <p:spPr bwMode="auto">
          <a:xfrm flipV="1">
            <a:off x="365761" y="2923997"/>
            <a:ext cx="4069082"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027" name="Picture 3"/>
          <p:cNvPicPr>
            <a:picLocks noChangeAspect="1" noChangeArrowheads="1"/>
          </p:cNvPicPr>
          <p:nvPr/>
        </p:nvPicPr>
        <p:blipFill>
          <a:blip r:embed="rId10" cstate="print"/>
          <a:srcRect l="2345" t="2066" b="3444"/>
          <a:stretch>
            <a:fillRect/>
          </a:stretch>
        </p:blipFill>
        <p:spPr bwMode="auto">
          <a:xfrm>
            <a:off x="203515" y="1386839"/>
            <a:ext cx="5125756" cy="5213537"/>
          </a:xfrm>
          <a:prstGeom prst="rect">
            <a:avLst/>
          </a:prstGeom>
          <a:noFill/>
          <a:ln w="9525">
            <a:noFill/>
            <a:miter lim="800000"/>
            <a:headEnd/>
            <a:tailEnd/>
          </a:ln>
          <a:effectLst/>
        </p:spPr>
      </p:pic>
      <p:sp>
        <p:nvSpPr>
          <p:cNvPr id="53" name="TextBox 52"/>
          <p:cNvSpPr txBox="1"/>
          <p:nvPr/>
        </p:nvSpPr>
        <p:spPr>
          <a:xfrm>
            <a:off x="203514" y="5740707"/>
            <a:ext cx="1231491" cy="400110"/>
          </a:xfrm>
          <a:prstGeom prst="rect">
            <a:avLst/>
          </a:prstGeom>
          <a:solidFill>
            <a:schemeClr val="bg1"/>
          </a:solidFill>
        </p:spPr>
        <p:txBody>
          <a:bodyPr wrap="none" rtlCol="0">
            <a:spAutoFit/>
          </a:bodyPr>
          <a:lstStyle/>
          <a:p>
            <a:r>
              <a:rPr lang="en-US" sz="2000" b="1" dirty="0" smtClean="0">
                <a:latin typeface="+mj-lt"/>
              </a:rPr>
              <a:t>Macrocell</a:t>
            </a:r>
            <a:endParaRPr lang="en-US" sz="2000" b="1" dirty="0">
              <a:latin typeface="+mj-lt"/>
            </a:endParaRPr>
          </a:p>
        </p:txBody>
      </p:sp>
      <p:sp>
        <p:nvSpPr>
          <p:cNvPr id="56" name="TextBox 55"/>
          <p:cNvSpPr txBox="1"/>
          <p:nvPr/>
        </p:nvSpPr>
        <p:spPr>
          <a:xfrm>
            <a:off x="1369706" y="5730240"/>
            <a:ext cx="989695" cy="400110"/>
          </a:xfrm>
          <a:prstGeom prst="rect">
            <a:avLst/>
          </a:prstGeom>
          <a:solidFill>
            <a:schemeClr val="bg1"/>
          </a:solidFill>
        </p:spPr>
        <p:txBody>
          <a:bodyPr wrap="none" rtlCol="0">
            <a:spAutoFit/>
          </a:bodyPr>
          <a:lstStyle/>
          <a:p>
            <a:r>
              <a:rPr lang="en-US" sz="2000" b="1" dirty="0" smtClean="0">
                <a:latin typeface="+mj-lt"/>
              </a:rPr>
              <a:t>Picocell</a:t>
            </a:r>
            <a:endParaRPr lang="en-US" sz="2000" b="1" dirty="0">
              <a:latin typeface="+mj-lt"/>
            </a:endParaRPr>
          </a:p>
        </p:txBody>
      </p:sp>
      <p:sp>
        <p:nvSpPr>
          <p:cNvPr id="57" name="TextBox 56"/>
          <p:cNvSpPr txBox="1"/>
          <p:nvPr/>
        </p:nvSpPr>
        <p:spPr>
          <a:xfrm>
            <a:off x="3472826" y="5740706"/>
            <a:ext cx="1345191" cy="400110"/>
          </a:xfrm>
          <a:prstGeom prst="rect">
            <a:avLst/>
          </a:prstGeom>
          <a:solidFill>
            <a:schemeClr val="bg1"/>
          </a:solidFill>
        </p:spPr>
        <p:txBody>
          <a:bodyPr wrap="square" rtlCol="0">
            <a:spAutoFit/>
          </a:bodyPr>
          <a:lstStyle/>
          <a:p>
            <a:r>
              <a:rPr lang="en-US" sz="2000" b="1" dirty="0" err="1" smtClean="0">
                <a:latin typeface="+mj-lt"/>
              </a:rPr>
              <a:t>Femtocell</a:t>
            </a:r>
            <a:endParaRPr lang="en-US" sz="2000" b="1" dirty="0">
              <a:latin typeface="+mj-lt"/>
            </a:endParaRPr>
          </a:p>
        </p:txBody>
      </p:sp>
      <p:sp>
        <p:nvSpPr>
          <p:cNvPr id="54" name="Right Brace 53"/>
          <p:cNvSpPr/>
          <p:nvPr/>
        </p:nvSpPr>
        <p:spPr bwMode="auto">
          <a:xfrm>
            <a:off x="1529080" y="1489312"/>
            <a:ext cx="192128" cy="940800"/>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mj-lt"/>
              <a:ea typeface="ＭＳ Ｐゴシック" pitchFamily="29" charset="-128"/>
              <a:cs typeface="ＭＳ Ｐゴシック" pitchFamily="29" charset="-128"/>
            </a:endParaRPr>
          </a:p>
        </p:txBody>
      </p:sp>
      <p:sp>
        <p:nvSpPr>
          <p:cNvPr id="55" name="TextBox 54"/>
          <p:cNvSpPr txBox="1"/>
          <p:nvPr/>
        </p:nvSpPr>
        <p:spPr>
          <a:xfrm>
            <a:off x="1706470" y="1670646"/>
            <a:ext cx="4207794" cy="677108"/>
          </a:xfrm>
          <a:prstGeom prst="rect">
            <a:avLst/>
          </a:prstGeom>
          <a:noFill/>
        </p:spPr>
        <p:txBody>
          <a:bodyPr wrap="square" rtlCol="0">
            <a:spAutoFit/>
          </a:bodyPr>
          <a:lstStyle/>
          <a:p>
            <a:r>
              <a:rPr lang="en-US" sz="2000" b="1" dirty="0" smtClean="0">
                <a:solidFill>
                  <a:srgbClr val="E39123"/>
                </a:solidFill>
                <a:latin typeface="+mj-lt"/>
                <a:cs typeface="Arial" pitchFamily="34" charset="0"/>
              </a:rPr>
              <a:t>Today’s architecture</a:t>
            </a:r>
          </a:p>
          <a:p>
            <a:pPr marL="111125" indent="-111125">
              <a:buFont typeface="Arial" pitchFamily="34" charset="0"/>
              <a:buChar char="•"/>
            </a:pPr>
            <a:r>
              <a:rPr lang="en-US" sz="1800" dirty="0" smtClean="0">
                <a:solidFill>
                  <a:srgbClr val="FF0000"/>
                </a:solidFill>
                <a:latin typeface="+mj-lt"/>
              </a:rPr>
              <a:t>3M Macrocells serving 5 billion users</a:t>
            </a:r>
          </a:p>
        </p:txBody>
      </p:sp>
      <p:sp>
        <p:nvSpPr>
          <p:cNvPr id="4" name="TextBox 3"/>
          <p:cNvSpPr txBox="1"/>
          <p:nvPr/>
        </p:nvSpPr>
        <p:spPr>
          <a:xfrm>
            <a:off x="5627906" y="5913765"/>
            <a:ext cx="3088218" cy="830997"/>
          </a:xfrm>
          <a:prstGeom prst="rect">
            <a:avLst/>
          </a:prstGeom>
          <a:noFill/>
          <a:ln>
            <a:noFill/>
          </a:ln>
        </p:spPr>
        <p:txBody>
          <a:bodyPr wrap="none" rtlCol="0">
            <a:spAutoFit/>
          </a:bodyPr>
          <a:lstStyle/>
          <a:p>
            <a:pPr algn="ctr"/>
            <a:r>
              <a:rPr lang="en-US" sz="2400" dirty="0" smtClean="0">
                <a:solidFill>
                  <a:srgbClr val="FF0000"/>
                </a:solidFill>
                <a:latin typeface="+mj-lt"/>
              </a:rPr>
              <a:t>Managing interference</a:t>
            </a:r>
          </a:p>
          <a:p>
            <a:pPr algn="ctr"/>
            <a:r>
              <a:rPr lang="en-US" sz="2400" dirty="0">
                <a:solidFill>
                  <a:srgbClr val="FF0000"/>
                </a:solidFill>
                <a:latin typeface="+mj-lt"/>
              </a:rPr>
              <a:t>b</a:t>
            </a:r>
            <a:r>
              <a:rPr lang="en-US" sz="2400" dirty="0" smtClean="0">
                <a:solidFill>
                  <a:srgbClr val="FF0000"/>
                </a:solidFill>
                <a:latin typeface="+mj-lt"/>
              </a:rPr>
              <a:t>etween cells is hard </a:t>
            </a:r>
            <a:endParaRPr lang="en-US" sz="2400" dirty="0">
              <a:solidFill>
                <a:srgbClr val="FF0000"/>
              </a:solidFill>
              <a:latin typeface="+mj-lt"/>
            </a:endParaRPr>
          </a:p>
        </p:txBody>
      </p:sp>
    </p:spTree>
    <p:extLst>
      <p:ext uri="{BB962C8B-B14F-4D97-AF65-F5344CB8AC3E}">
        <p14:creationId xmlns:p14="http://schemas.microsoft.com/office/powerpoint/2010/main" val="297473990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40" y="666815"/>
            <a:ext cx="8717280" cy="609600"/>
          </a:xfrm>
        </p:spPr>
        <p:txBody>
          <a:bodyPr>
            <a:normAutofit fontScale="90000"/>
          </a:bodyPr>
          <a:lstStyle/>
          <a:p>
            <a:r>
              <a:rPr lang="en-US" b="1" dirty="0" smtClean="0">
                <a:latin typeface="Arial" pitchFamily="34" charset="0"/>
                <a:cs typeface="Arial" pitchFamily="34" charset="0"/>
              </a:rPr>
              <a:t>SON for LTE small cells</a:t>
            </a:r>
            <a:endParaRPr lang="en-US" b="1" dirty="0">
              <a:latin typeface="Arial" pitchFamily="34" charset="0"/>
              <a:cs typeface="Arial" pitchFamily="34" charset="0"/>
            </a:endParaRPr>
          </a:p>
        </p:txBody>
      </p:sp>
      <p:grpSp>
        <p:nvGrpSpPr>
          <p:cNvPr id="75" name="Group 74"/>
          <p:cNvGrpSpPr/>
          <p:nvPr/>
        </p:nvGrpSpPr>
        <p:grpSpPr>
          <a:xfrm>
            <a:off x="135341" y="2009289"/>
            <a:ext cx="4906216" cy="3810000"/>
            <a:chOff x="5410200" y="1503297"/>
            <a:chExt cx="5791200" cy="3810000"/>
          </a:xfrm>
        </p:grpSpPr>
        <p:sp>
          <p:nvSpPr>
            <p:cNvPr id="78" name="Rounded Rectangle 77"/>
            <p:cNvSpPr/>
            <p:nvPr/>
          </p:nvSpPr>
          <p:spPr bwMode="auto">
            <a:xfrm>
              <a:off x="5410200" y="1503297"/>
              <a:ext cx="1295400" cy="685800"/>
            </a:xfrm>
            <a:prstGeom prst="roundRect">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200" dirty="0">
                  <a:solidFill>
                    <a:prstClr val="white"/>
                  </a:solidFill>
                  <a:latin typeface="Arial"/>
                  <a:ea typeface="ＭＳ Ｐゴシック" pitchFamily="29" charset="-128"/>
                  <a:cs typeface="Arial"/>
                </a:rPr>
                <a:t>Node Installation</a:t>
              </a:r>
              <a:endParaRPr lang="en-US" sz="1200" dirty="0">
                <a:solidFill>
                  <a:prstClr val="white"/>
                </a:solidFill>
                <a:latin typeface="Arial"/>
                <a:ea typeface="ＭＳ Ｐゴシック" pitchFamily="29" charset="-128"/>
                <a:cs typeface="Arial"/>
              </a:endParaRPr>
            </a:p>
          </p:txBody>
        </p:sp>
        <p:sp>
          <p:nvSpPr>
            <p:cNvPr id="79" name="Rounded Rectangle 78"/>
            <p:cNvSpPr/>
            <p:nvPr/>
          </p:nvSpPr>
          <p:spPr bwMode="auto">
            <a:xfrm>
              <a:off x="5410200" y="2570097"/>
              <a:ext cx="1485900" cy="685800"/>
            </a:xfrm>
            <a:prstGeom prst="roundRect">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200" dirty="0">
                  <a:solidFill>
                    <a:prstClr val="white"/>
                  </a:solidFill>
                  <a:latin typeface="Arial"/>
                  <a:ea typeface="ＭＳ Ｐゴシック" pitchFamily="29" charset="-128"/>
                  <a:cs typeface="Arial"/>
                </a:rPr>
                <a:t>Initial Measurements</a:t>
              </a:r>
              <a:endParaRPr lang="en-US" sz="1200" dirty="0">
                <a:solidFill>
                  <a:prstClr val="white"/>
                </a:solidFill>
                <a:latin typeface="Arial"/>
                <a:ea typeface="ＭＳ Ｐゴシック" pitchFamily="29" charset="-128"/>
                <a:cs typeface="Arial"/>
              </a:endParaRPr>
            </a:p>
          </p:txBody>
        </p:sp>
        <p:sp>
          <p:nvSpPr>
            <p:cNvPr id="80" name="Down Arrow 79"/>
            <p:cNvSpPr/>
            <p:nvPr/>
          </p:nvSpPr>
          <p:spPr bwMode="auto">
            <a:xfrm>
              <a:off x="5943600" y="2265297"/>
              <a:ext cx="228600" cy="228600"/>
            </a:xfrm>
            <a:prstGeom prst="downArrow">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endParaRPr lang="en-US" dirty="0">
                <a:solidFill>
                  <a:prstClr val="black"/>
                </a:solidFill>
                <a:latin typeface="Arial" pitchFamily="29" charset="0"/>
                <a:ea typeface="ＭＳ Ｐゴシック" pitchFamily="29" charset="-128"/>
                <a:cs typeface="ＭＳ Ｐゴシック" pitchFamily="29" charset="-128"/>
              </a:endParaRPr>
            </a:p>
          </p:txBody>
        </p:sp>
        <p:sp>
          <p:nvSpPr>
            <p:cNvPr id="81" name="Down Arrow 80"/>
            <p:cNvSpPr/>
            <p:nvPr/>
          </p:nvSpPr>
          <p:spPr bwMode="auto">
            <a:xfrm>
              <a:off x="5943600" y="3332097"/>
              <a:ext cx="228600" cy="228600"/>
            </a:xfrm>
            <a:prstGeom prst="downArrow">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endParaRPr lang="en-US" dirty="0">
                <a:solidFill>
                  <a:prstClr val="black"/>
                </a:solidFill>
                <a:latin typeface="Arial" pitchFamily="29" charset="0"/>
                <a:ea typeface="ＭＳ Ｐゴシック" pitchFamily="29" charset="-128"/>
                <a:cs typeface="ＭＳ Ｐゴシック" pitchFamily="29" charset="-128"/>
              </a:endParaRPr>
            </a:p>
          </p:txBody>
        </p:sp>
        <p:sp>
          <p:nvSpPr>
            <p:cNvPr id="82" name="Rounded Rectangle 81"/>
            <p:cNvSpPr/>
            <p:nvPr/>
          </p:nvSpPr>
          <p:spPr bwMode="auto">
            <a:xfrm>
              <a:off x="9906000" y="3636897"/>
              <a:ext cx="1295400" cy="685800"/>
            </a:xfrm>
            <a:prstGeom prst="roundRect">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200" dirty="0">
                  <a:solidFill>
                    <a:prstClr val="white"/>
                  </a:solidFill>
                  <a:latin typeface="Arial"/>
                  <a:ea typeface="ＭＳ Ｐゴシック" pitchFamily="29" charset="-128"/>
                  <a:cs typeface="Arial"/>
                </a:rPr>
                <a:t>Self Optimization</a:t>
              </a:r>
              <a:endParaRPr lang="en-US" sz="1200" dirty="0">
                <a:solidFill>
                  <a:prstClr val="white"/>
                </a:solidFill>
                <a:latin typeface="Arial"/>
                <a:ea typeface="ＭＳ Ｐゴシック" pitchFamily="29" charset="-128"/>
                <a:cs typeface="Arial"/>
              </a:endParaRPr>
            </a:p>
          </p:txBody>
        </p:sp>
        <p:sp>
          <p:nvSpPr>
            <p:cNvPr id="83" name="Rounded Rectangle 82"/>
            <p:cNvSpPr/>
            <p:nvPr/>
          </p:nvSpPr>
          <p:spPr bwMode="auto">
            <a:xfrm>
              <a:off x="8534400" y="1503297"/>
              <a:ext cx="1295400" cy="685800"/>
            </a:xfrm>
            <a:prstGeom prst="roundRect">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200" dirty="0">
                  <a:solidFill>
                    <a:prstClr val="white"/>
                  </a:solidFill>
                  <a:latin typeface="Arial"/>
                  <a:ea typeface="ＭＳ Ｐゴシック" pitchFamily="29" charset="-128"/>
                  <a:cs typeface="Arial"/>
                </a:rPr>
                <a:t>Self</a:t>
              </a:r>
              <a:br>
                <a:rPr lang="en-US" sz="1200" dirty="0">
                  <a:solidFill>
                    <a:prstClr val="white"/>
                  </a:solidFill>
                  <a:latin typeface="Arial"/>
                  <a:ea typeface="ＭＳ Ｐゴシック" pitchFamily="29" charset="-128"/>
                  <a:cs typeface="Arial"/>
                </a:rPr>
              </a:br>
              <a:r>
                <a:rPr lang="en-US" sz="1200" dirty="0">
                  <a:solidFill>
                    <a:prstClr val="white"/>
                  </a:solidFill>
                  <a:latin typeface="Arial"/>
                  <a:ea typeface="ＭＳ Ｐゴシック" pitchFamily="29" charset="-128"/>
                  <a:cs typeface="Arial"/>
                </a:rPr>
                <a:t>Healing</a:t>
              </a:r>
              <a:endParaRPr lang="en-US" sz="1200" dirty="0">
                <a:solidFill>
                  <a:prstClr val="white"/>
                </a:solidFill>
                <a:latin typeface="Arial"/>
                <a:ea typeface="ＭＳ Ｐゴシック" pitchFamily="29" charset="-128"/>
                <a:cs typeface="Arial"/>
              </a:endParaRPr>
            </a:p>
          </p:txBody>
        </p:sp>
        <p:sp>
          <p:nvSpPr>
            <p:cNvPr id="84" name="Curved Down Arrow 83"/>
            <p:cNvSpPr/>
            <p:nvPr/>
          </p:nvSpPr>
          <p:spPr bwMode="auto">
            <a:xfrm>
              <a:off x="7620000" y="2646297"/>
              <a:ext cx="3200400" cy="914400"/>
            </a:xfrm>
            <a:prstGeom prst="curvedDownArrow">
              <a:avLst/>
            </a:prstGeom>
            <a:solidFill>
              <a:srgbClr val="1EA4C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dirty="0">
                <a:solidFill>
                  <a:prstClr val="black"/>
                </a:solidFill>
                <a:latin typeface="Arial" pitchFamily="29" charset="0"/>
                <a:ea typeface="ＭＳ Ｐゴシック" pitchFamily="29" charset="-128"/>
                <a:cs typeface="ＭＳ Ｐゴシック" pitchFamily="29" charset="-128"/>
              </a:endParaRPr>
            </a:p>
          </p:txBody>
        </p:sp>
        <p:sp>
          <p:nvSpPr>
            <p:cNvPr id="85" name="Down Arrow 84"/>
            <p:cNvSpPr/>
            <p:nvPr/>
          </p:nvSpPr>
          <p:spPr bwMode="auto">
            <a:xfrm>
              <a:off x="9067800" y="2265297"/>
              <a:ext cx="228600" cy="228600"/>
            </a:xfrm>
            <a:prstGeom prst="downArrow">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endParaRPr lang="en-US" dirty="0">
                <a:solidFill>
                  <a:prstClr val="black"/>
                </a:solidFill>
                <a:latin typeface="Arial" pitchFamily="29" charset="0"/>
                <a:ea typeface="ＭＳ Ｐゴシック" pitchFamily="29" charset="-128"/>
                <a:cs typeface="ＭＳ Ｐゴシック" pitchFamily="29" charset="-128"/>
              </a:endParaRPr>
            </a:p>
          </p:txBody>
        </p:sp>
        <p:sp>
          <p:nvSpPr>
            <p:cNvPr id="86" name="Rounded Rectangle 85"/>
            <p:cNvSpPr/>
            <p:nvPr/>
          </p:nvSpPr>
          <p:spPr bwMode="auto">
            <a:xfrm>
              <a:off x="5410200" y="3636897"/>
              <a:ext cx="1371600" cy="685800"/>
            </a:xfrm>
            <a:prstGeom prst="roundRect">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200" dirty="0">
                  <a:solidFill>
                    <a:prstClr val="white"/>
                  </a:solidFill>
                  <a:latin typeface="Arial"/>
                  <a:ea typeface="ＭＳ Ｐゴシック" pitchFamily="29" charset="-128"/>
                  <a:cs typeface="Arial"/>
                </a:rPr>
                <a:t>Self Configuration</a:t>
              </a:r>
              <a:endParaRPr lang="en-US" sz="1200" dirty="0">
                <a:solidFill>
                  <a:prstClr val="white"/>
                </a:solidFill>
                <a:latin typeface="Arial"/>
                <a:ea typeface="ＭＳ Ｐゴシック" pitchFamily="29" charset="-128"/>
                <a:cs typeface="Arial"/>
              </a:endParaRPr>
            </a:p>
          </p:txBody>
        </p:sp>
        <p:sp>
          <p:nvSpPr>
            <p:cNvPr id="87" name="Rounded Rectangle 86"/>
            <p:cNvSpPr/>
            <p:nvPr/>
          </p:nvSpPr>
          <p:spPr bwMode="auto">
            <a:xfrm>
              <a:off x="7086600" y="3636897"/>
              <a:ext cx="1447800" cy="685800"/>
            </a:xfrm>
            <a:prstGeom prst="roundRect">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200" dirty="0">
                  <a:solidFill>
                    <a:prstClr val="white"/>
                  </a:solidFill>
                  <a:latin typeface="Arial"/>
                  <a:ea typeface="ＭＳ Ｐゴシック" pitchFamily="29" charset="-128"/>
                  <a:cs typeface="Arial"/>
                </a:rPr>
                <a:t>Measurement</a:t>
              </a:r>
              <a:endParaRPr lang="en-US" sz="1400" dirty="0">
                <a:solidFill>
                  <a:prstClr val="white"/>
                </a:solidFill>
                <a:latin typeface="Arial"/>
                <a:ea typeface="ＭＳ Ｐゴシック" pitchFamily="29" charset="-128"/>
                <a:cs typeface="Arial"/>
              </a:endParaRPr>
            </a:p>
          </p:txBody>
        </p:sp>
        <p:sp>
          <p:nvSpPr>
            <p:cNvPr id="88" name="Down Arrow 87"/>
            <p:cNvSpPr/>
            <p:nvPr/>
          </p:nvSpPr>
          <p:spPr bwMode="auto">
            <a:xfrm rot="16200000">
              <a:off x="6781800" y="3865498"/>
              <a:ext cx="228600" cy="228600"/>
            </a:xfrm>
            <a:prstGeom prst="downArrow">
              <a:avLst/>
            </a:prstGeom>
            <a:solidFill>
              <a:srgbClr val="1EA4CF"/>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endParaRPr lang="en-US" dirty="0">
                <a:solidFill>
                  <a:prstClr val="black"/>
                </a:solidFill>
                <a:latin typeface="Arial" pitchFamily="29" charset="0"/>
                <a:ea typeface="ＭＳ Ｐゴシック" pitchFamily="29" charset="-128"/>
                <a:cs typeface="ＭＳ Ｐゴシック" pitchFamily="29" charset="-128"/>
              </a:endParaRPr>
            </a:p>
          </p:txBody>
        </p:sp>
        <p:sp>
          <p:nvSpPr>
            <p:cNvPr id="89" name="Rounded Rectangle 88"/>
            <p:cNvSpPr/>
            <p:nvPr/>
          </p:nvSpPr>
          <p:spPr bwMode="auto">
            <a:xfrm>
              <a:off x="8826064" y="3408297"/>
              <a:ext cx="1003736" cy="1066800"/>
            </a:xfrm>
            <a:prstGeom prst="roundRect">
              <a:avLst/>
            </a:prstGeom>
            <a:solidFill>
              <a:srgbClr val="E39123"/>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r>
                <a:rPr lang="en-US" sz="1400" dirty="0">
                  <a:solidFill>
                    <a:prstClr val="white"/>
                  </a:solidFill>
                  <a:latin typeface="Arial"/>
                  <a:ea typeface="ＭＳ Ｐゴシック" pitchFamily="29" charset="-128"/>
                  <a:cs typeface="Arial"/>
                </a:rPr>
                <a:t>SON</a:t>
              </a:r>
            </a:p>
            <a:p>
              <a:pPr algn="ctr" eaLnBrk="0" hangingPunct="0"/>
              <a:r>
                <a:rPr lang="en-US" sz="1400" dirty="0">
                  <a:solidFill>
                    <a:prstClr val="white"/>
                  </a:solidFill>
                  <a:latin typeface="Arial"/>
                  <a:ea typeface="ＭＳ Ｐゴシック" pitchFamily="29" charset="-128"/>
                  <a:cs typeface="Arial"/>
                </a:rPr>
                <a:t> Server</a:t>
              </a:r>
            </a:p>
          </p:txBody>
        </p:sp>
        <p:sp>
          <p:nvSpPr>
            <p:cNvPr id="90" name="Curved Down Arrow 89"/>
            <p:cNvSpPr/>
            <p:nvPr/>
          </p:nvSpPr>
          <p:spPr bwMode="auto">
            <a:xfrm flipH="1" flipV="1">
              <a:off x="7620000" y="4398897"/>
              <a:ext cx="3200400" cy="914400"/>
            </a:xfrm>
            <a:prstGeom prst="curvedDownArrow">
              <a:avLst/>
            </a:prstGeom>
            <a:solidFill>
              <a:srgbClr val="1EA4C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solidFill>
                  <a:prstClr val="black"/>
                </a:solidFill>
                <a:latin typeface="Arial" pitchFamily="29" charset="0"/>
                <a:ea typeface="ＭＳ Ｐゴシック" pitchFamily="29" charset="-128"/>
                <a:cs typeface="ＭＳ Ｐゴシック" pitchFamily="29" charset="-128"/>
              </a:endParaRPr>
            </a:p>
          </p:txBody>
        </p:sp>
      </p:gr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hangingPunct="0"/>
            <a:endParaRPr lang="en-US">
              <a:solidFill>
                <a:prstClr val="black"/>
              </a:solidFill>
            </a:endParaRPr>
          </a:p>
        </p:txBody>
      </p:sp>
      <p:cxnSp>
        <p:nvCxnSpPr>
          <p:cNvPr id="92" name="Straight Connector 91"/>
          <p:cNvCxnSpPr/>
          <p:nvPr/>
        </p:nvCxnSpPr>
        <p:spPr bwMode="auto">
          <a:xfrm>
            <a:off x="5074810" y="1502915"/>
            <a:ext cx="0" cy="5333464"/>
          </a:xfrm>
          <a:prstGeom prst="line">
            <a:avLst/>
          </a:prstGeom>
          <a:solidFill>
            <a:schemeClr val="accent1"/>
          </a:solidFill>
          <a:ln w="3175" cap="flat" cmpd="sng" algn="ctr">
            <a:solidFill>
              <a:schemeClr val="tx1"/>
            </a:solidFill>
            <a:prstDash val="sysDot"/>
            <a:round/>
            <a:headEnd type="none" w="med" len="med"/>
            <a:tailEnd type="none" w="med" len="med"/>
          </a:ln>
          <a:effectLst/>
        </p:spPr>
      </p:cxnSp>
      <p:pic>
        <p:nvPicPr>
          <p:cNvPr id="91" name="Picture 18" descr="oblak_2d"/>
          <p:cNvPicPr>
            <a:picLocks noChangeAspect="1" noChangeArrowheads="1"/>
          </p:cNvPicPr>
          <p:nvPr/>
        </p:nvPicPr>
        <p:blipFill>
          <a:blip r:embed="rId3" cstate="print">
            <a:alphaModFix amt="30000"/>
          </a:blip>
          <a:srcRect/>
          <a:stretch>
            <a:fillRect/>
          </a:stretch>
        </p:blipFill>
        <p:spPr bwMode="auto">
          <a:xfrm>
            <a:off x="5691005" y="3229263"/>
            <a:ext cx="3058155" cy="1388044"/>
          </a:xfrm>
          <a:prstGeom prst="rect">
            <a:avLst/>
          </a:prstGeom>
          <a:noFill/>
          <a:ln w="9525">
            <a:noFill/>
            <a:miter lim="800000"/>
            <a:headEnd/>
            <a:tailEnd/>
          </a:ln>
        </p:spPr>
      </p:pic>
      <p:sp>
        <p:nvSpPr>
          <p:cNvPr id="93" name="Rounded Rectangle 92"/>
          <p:cNvSpPr/>
          <p:nvPr/>
        </p:nvSpPr>
        <p:spPr bwMode="auto">
          <a:xfrm>
            <a:off x="6819811" y="2060379"/>
            <a:ext cx="1600200" cy="990600"/>
          </a:xfrm>
          <a:prstGeom prst="roundRect">
            <a:avLst/>
          </a:prstGeom>
          <a:solidFill>
            <a:srgbClr val="E39123"/>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eaLnBrk="0" hangingPunct="0">
              <a:defRPr/>
            </a:pPr>
            <a:r>
              <a:rPr lang="en-US" kern="0" dirty="0" err="1">
                <a:solidFill>
                  <a:srgbClr val="FFFFFF"/>
                </a:solidFill>
                <a:latin typeface="Arial"/>
                <a:ea typeface="ＭＳ Ｐゴシック" pitchFamily="29" charset="-128"/>
                <a:cs typeface="Arial"/>
              </a:rPr>
              <a:t>SoN</a:t>
            </a:r>
            <a:r>
              <a:rPr lang="en-US" kern="0" dirty="0">
                <a:solidFill>
                  <a:srgbClr val="FFFFFF"/>
                </a:solidFill>
                <a:latin typeface="Arial"/>
                <a:ea typeface="ＭＳ Ｐゴシック" pitchFamily="29" charset="-128"/>
                <a:cs typeface="Arial"/>
              </a:rPr>
              <a:t/>
            </a:r>
            <a:br>
              <a:rPr lang="en-US" kern="0" dirty="0">
                <a:solidFill>
                  <a:srgbClr val="FFFFFF"/>
                </a:solidFill>
                <a:latin typeface="Arial"/>
                <a:ea typeface="ＭＳ Ｐゴシック" pitchFamily="29" charset="-128"/>
                <a:cs typeface="Arial"/>
              </a:rPr>
            </a:br>
            <a:r>
              <a:rPr lang="en-US" kern="0" dirty="0">
                <a:solidFill>
                  <a:srgbClr val="FFFFFF"/>
                </a:solidFill>
                <a:latin typeface="Arial"/>
                <a:ea typeface="ＭＳ Ｐゴシック" pitchFamily="29" charset="-128"/>
                <a:cs typeface="Arial"/>
              </a:rPr>
              <a:t>Server</a:t>
            </a:r>
            <a:endParaRPr lang="en-US" kern="0" dirty="0">
              <a:solidFill>
                <a:srgbClr val="FFFFFF"/>
              </a:solidFill>
              <a:latin typeface="Arial"/>
              <a:ea typeface="ＭＳ Ｐゴシック" pitchFamily="29" charset="-128"/>
              <a:cs typeface="Arial"/>
            </a:endParaRPr>
          </a:p>
        </p:txBody>
      </p:sp>
      <p:pic>
        <p:nvPicPr>
          <p:cNvPr id="94" name="Picture 2" descr="stolp_gsm"/>
          <p:cNvPicPr>
            <a:picLocks noChangeAspect="1" noChangeArrowheads="1"/>
          </p:cNvPicPr>
          <p:nvPr/>
        </p:nvPicPr>
        <p:blipFill>
          <a:blip r:embed="rId4" cstate="print"/>
          <a:srcRect/>
          <a:stretch>
            <a:fillRect/>
          </a:stretch>
        </p:blipFill>
        <p:spPr bwMode="auto">
          <a:xfrm>
            <a:off x="5305765" y="5166172"/>
            <a:ext cx="439732" cy="1173214"/>
          </a:xfrm>
          <a:prstGeom prst="rect">
            <a:avLst/>
          </a:prstGeom>
          <a:noFill/>
          <a:ln w="9525">
            <a:noFill/>
            <a:miter lim="800000"/>
            <a:headEnd/>
            <a:tailEnd/>
          </a:ln>
        </p:spPr>
      </p:pic>
      <p:pic>
        <p:nvPicPr>
          <p:cNvPr id="95" name="Picture 2" descr="stolp_gsm"/>
          <p:cNvPicPr>
            <a:picLocks noChangeAspect="1" noChangeArrowheads="1"/>
          </p:cNvPicPr>
          <p:nvPr/>
        </p:nvPicPr>
        <p:blipFill>
          <a:blip r:embed="rId4" cstate="print"/>
          <a:srcRect/>
          <a:stretch>
            <a:fillRect/>
          </a:stretch>
        </p:blipFill>
        <p:spPr bwMode="auto">
          <a:xfrm>
            <a:off x="7502602" y="5367951"/>
            <a:ext cx="482360" cy="1286945"/>
          </a:xfrm>
          <a:prstGeom prst="rect">
            <a:avLst/>
          </a:prstGeom>
          <a:noFill/>
          <a:ln w="9525">
            <a:noFill/>
            <a:miter lim="800000"/>
            <a:headEnd/>
            <a:tailEnd/>
          </a:ln>
        </p:spPr>
      </p:pic>
      <p:sp>
        <p:nvSpPr>
          <p:cNvPr id="96" name="Rounded Rectangle 95"/>
          <p:cNvSpPr/>
          <p:nvPr/>
        </p:nvSpPr>
        <p:spPr bwMode="auto">
          <a:xfrm>
            <a:off x="8329454" y="5533779"/>
            <a:ext cx="216000" cy="108000"/>
          </a:xfrm>
          <a:prstGeom prst="roundRect">
            <a:avLst/>
          </a:prstGeom>
          <a:solidFill>
            <a:srgbClr val="E39123"/>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pic>
        <p:nvPicPr>
          <p:cNvPr id="97" name="Picture 2" descr="piko_01"/>
          <p:cNvPicPr>
            <a:picLocks noChangeAspect="1" noChangeArrowheads="1"/>
          </p:cNvPicPr>
          <p:nvPr/>
        </p:nvPicPr>
        <p:blipFill>
          <a:blip r:embed="rId5" cstate="print"/>
          <a:srcRect/>
          <a:stretch>
            <a:fillRect/>
          </a:stretch>
        </p:blipFill>
        <p:spPr bwMode="auto">
          <a:xfrm>
            <a:off x="6311528" y="5406579"/>
            <a:ext cx="273493" cy="540000"/>
          </a:xfrm>
          <a:prstGeom prst="rect">
            <a:avLst/>
          </a:prstGeom>
          <a:noFill/>
          <a:ln w="9525">
            <a:noFill/>
            <a:miter lim="800000"/>
            <a:headEnd/>
            <a:tailEnd/>
          </a:ln>
        </p:spPr>
      </p:pic>
      <p:pic>
        <p:nvPicPr>
          <p:cNvPr id="98" name="Picture 2" descr="piko_01"/>
          <p:cNvPicPr>
            <a:picLocks noChangeAspect="1" noChangeArrowheads="1"/>
          </p:cNvPicPr>
          <p:nvPr/>
        </p:nvPicPr>
        <p:blipFill>
          <a:blip r:embed="rId5" cstate="print"/>
          <a:srcRect/>
          <a:stretch>
            <a:fillRect/>
          </a:stretch>
        </p:blipFill>
        <p:spPr bwMode="auto">
          <a:xfrm>
            <a:off x="8318437" y="5662779"/>
            <a:ext cx="273493" cy="540000"/>
          </a:xfrm>
          <a:prstGeom prst="rect">
            <a:avLst/>
          </a:prstGeom>
          <a:noFill/>
          <a:ln w="9525">
            <a:noFill/>
            <a:miter lim="800000"/>
            <a:headEnd/>
            <a:tailEnd/>
          </a:ln>
        </p:spPr>
      </p:pic>
      <p:sp>
        <p:nvSpPr>
          <p:cNvPr id="99" name="Freeform 98"/>
          <p:cNvSpPr/>
          <p:nvPr/>
        </p:nvSpPr>
        <p:spPr bwMode="auto">
          <a:xfrm>
            <a:off x="6989923" y="3042726"/>
            <a:ext cx="799868" cy="2260054"/>
          </a:xfrm>
          <a:custGeom>
            <a:avLst/>
            <a:gdLst>
              <a:gd name="connsiteX0" fmla="*/ 1191188 w 1191188"/>
              <a:gd name="connsiteY0" fmla="*/ 0 h 2499345"/>
              <a:gd name="connsiteX1" fmla="*/ 934486 w 1191188"/>
              <a:gd name="connsiteY1" fmla="*/ 1229407 h 2499345"/>
              <a:gd name="connsiteX2" fmla="*/ 150869 w 1191188"/>
              <a:gd name="connsiteY2" fmla="*/ 1769806 h 2499345"/>
              <a:gd name="connsiteX3" fmla="*/ 29273 w 1191188"/>
              <a:gd name="connsiteY3" fmla="*/ 2499345 h 2499345"/>
            </a:gdLst>
            <a:ahLst/>
            <a:cxnLst>
              <a:cxn ang="0">
                <a:pos x="connsiteX0" y="connsiteY0"/>
              </a:cxn>
              <a:cxn ang="0">
                <a:pos x="connsiteX1" y="connsiteY1"/>
              </a:cxn>
              <a:cxn ang="0">
                <a:pos x="connsiteX2" y="connsiteY2"/>
              </a:cxn>
              <a:cxn ang="0">
                <a:pos x="connsiteX3" y="connsiteY3"/>
              </a:cxn>
            </a:cxnLst>
            <a:rect l="l" t="t" r="r" b="b"/>
            <a:pathLst>
              <a:path w="1191188" h="2499345">
                <a:moveTo>
                  <a:pt x="1191188" y="0"/>
                </a:moveTo>
                <a:cubicBezTo>
                  <a:pt x="1149530" y="467219"/>
                  <a:pt x="1107872" y="934439"/>
                  <a:pt x="934486" y="1229407"/>
                </a:cubicBezTo>
                <a:cubicBezTo>
                  <a:pt x="761100" y="1524375"/>
                  <a:pt x="301738" y="1558150"/>
                  <a:pt x="150869" y="1769806"/>
                </a:cubicBezTo>
                <a:cubicBezTo>
                  <a:pt x="0" y="1981462"/>
                  <a:pt x="29273" y="2499345"/>
                  <a:pt x="29273" y="2499345"/>
                </a:cubicBezTo>
              </a:path>
            </a:pathLst>
          </a:custGeom>
          <a:noFill/>
          <a:ln w="38100" cap="flat" cmpd="sng" algn="ctr">
            <a:solidFill>
              <a:srgbClr val="1EA4CF"/>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sp>
        <p:nvSpPr>
          <p:cNvPr id="100" name="Rounded Rectangle 99"/>
          <p:cNvSpPr/>
          <p:nvPr/>
        </p:nvSpPr>
        <p:spPr bwMode="auto">
          <a:xfrm>
            <a:off x="6970989" y="5348328"/>
            <a:ext cx="216000" cy="108000"/>
          </a:xfrm>
          <a:prstGeom prst="roundRect">
            <a:avLst/>
          </a:prstGeom>
          <a:solidFill>
            <a:srgbClr val="E39123"/>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sp>
        <p:nvSpPr>
          <p:cNvPr id="102" name="Freeform 101"/>
          <p:cNvSpPr/>
          <p:nvPr/>
        </p:nvSpPr>
        <p:spPr bwMode="auto">
          <a:xfrm flipH="1">
            <a:off x="8161697" y="3033009"/>
            <a:ext cx="167757" cy="2485835"/>
          </a:xfrm>
          <a:custGeom>
            <a:avLst/>
            <a:gdLst>
              <a:gd name="connsiteX0" fmla="*/ 175638 w 204911"/>
              <a:gd name="connsiteY0" fmla="*/ 0 h 2485835"/>
              <a:gd name="connsiteX1" fmla="*/ 175638 w 204911"/>
              <a:gd name="connsiteY1" fmla="*/ 1567157 h 2485835"/>
              <a:gd name="connsiteX2" fmla="*/ 0 w 204911"/>
              <a:gd name="connsiteY2" fmla="*/ 2485835 h 2485835"/>
            </a:gdLst>
            <a:ahLst/>
            <a:cxnLst>
              <a:cxn ang="0">
                <a:pos x="connsiteX0" y="connsiteY0"/>
              </a:cxn>
              <a:cxn ang="0">
                <a:pos x="connsiteX1" y="connsiteY1"/>
              </a:cxn>
              <a:cxn ang="0">
                <a:pos x="connsiteX2" y="connsiteY2"/>
              </a:cxn>
            </a:cxnLst>
            <a:rect l="l" t="t" r="r" b="b"/>
            <a:pathLst>
              <a:path w="204911" h="2485835">
                <a:moveTo>
                  <a:pt x="175638" y="0"/>
                </a:moveTo>
                <a:cubicBezTo>
                  <a:pt x="190274" y="576425"/>
                  <a:pt x="204911" y="1152851"/>
                  <a:pt x="175638" y="1567157"/>
                </a:cubicBezTo>
                <a:cubicBezTo>
                  <a:pt x="146365" y="1981463"/>
                  <a:pt x="0" y="2485835"/>
                  <a:pt x="0" y="2485835"/>
                </a:cubicBezTo>
              </a:path>
            </a:pathLst>
          </a:custGeom>
          <a:noFill/>
          <a:ln w="38100" cap="flat" cmpd="sng" algn="ctr">
            <a:solidFill>
              <a:srgbClr val="1EA4CF"/>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pic>
        <p:nvPicPr>
          <p:cNvPr id="103" name="Picture 2" descr="piko_01"/>
          <p:cNvPicPr>
            <a:picLocks noChangeAspect="1" noChangeArrowheads="1"/>
          </p:cNvPicPr>
          <p:nvPr/>
        </p:nvPicPr>
        <p:blipFill>
          <a:blip r:embed="rId5" cstate="print"/>
          <a:srcRect/>
          <a:stretch>
            <a:fillRect/>
          </a:stretch>
        </p:blipFill>
        <p:spPr bwMode="auto">
          <a:xfrm>
            <a:off x="6953260" y="5482779"/>
            <a:ext cx="273493" cy="540000"/>
          </a:xfrm>
          <a:prstGeom prst="rect">
            <a:avLst/>
          </a:prstGeom>
          <a:noFill/>
          <a:ln w="9525">
            <a:noFill/>
            <a:miter lim="800000"/>
            <a:headEnd/>
            <a:tailEnd/>
          </a:ln>
        </p:spPr>
      </p:pic>
      <p:sp>
        <p:nvSpPr>
          <p:cNvPr id="104" name="TextBox 103"/>
          <p:cNvSpPr txBox="1"/>
          <p:nvPr/>
        </p:nvSpPr>
        <p:spPr>
          <a:xfrm>
            <a:off x="5070483" y="6324752"/>
            <a:ext cx="1241045" cy="307777"/>
          </a:xfrm>
          <a:prstGeom prst="rect">
            <a:avLst/>
          </a:prstGeom>
          <a:noFill/>
        </p:spPr>
        <p:txBody>
          <a:bodyPr wrap="none" rtlCol="0">
            <a:spAutoFit/>
          </a:bodyPr>
          <a:lstStyle/>
          <a:p>
            <a:pPr eaLnBrk="0" hangingPunct="0"/>
            <a:r>
              <a:rPr lang="en-US" sz="1400" dirty="0" err="1">
                <a:solidFill>
                  <a:prstClr val="black"/>
                </a:solidFill>
                <a:latin typeface="Arial"/>
                <a:cs typeface="Arial"/>
              </a:rPr>
              <a:t>Macrocell</a:t>
            </a:r>
            <a:r>
              <a:rPr lang="en-US" sz="1400" dirty="0">
                <a:solidFill>
                  <a:prstClr val="black"/>
                </a:solidFill>
                <a:latin typeface="Arial"/>
                <a:cs typeface="Arial"/>
              </a:rPr>
              <a:t> BS</a:t>
            </a:r>
            <a:endParaRPr lang="en-US" sz="1400" dirty="0">
              <a:solidFill>
                <a:prstClr val="black"/>
              </a:solidFill>
              <a:latin typeface="Arial"/>
              <a:cs typeface="Arial"/>
            </a:endParaRPr>
          </a:p>
        </p:txBody>
      </p:sp>
      <p:sp>
        <p:nvSpPr>
          <p:cNvPr id="105" name="TextBox 104"/>
          <p:cNvSpPr txBox="1"/>
          <p:nvPr/>
        </p:nvSpPr>
        <p:spPr>
          <a:xfrm>
            <a:off x="6086812" y="1545559"/>
            <a:ext cx="3085960" cy="584775"/>
          </a:xfrm>
          <a:prstGeom prst="rect">
            <a:avLst/>
          </a:prstGeom>
          <a:noFill/>
        </p:spPr>
        <p:txBody>
          <a:bodyPr wrap="square" rtlCol="0">
            <a:spAutoFit/>
          </a:bodyPr>
          <a:lstStyle/>
          <a:p>
            <a:pPr algn="ctr" eaLnBrk="0" hangingPunct="0">
              <a:lnSpc>
                <a:spcPct val="80000"/>
              </a:lnSpc>
            </a:pPr>
            <a:r>
              <a:rPr lang="en-US" sz="2000" dirty="0">
                <a:solidFill>
                  <a:prstClr val="black"/>
                </a:solidFill>
                <a:latin typeface="Arial"/>
                <a:cs typeface="Arial"/>
              </a:rPr>
              <a:t>Mobile Gateway</a:t>
            </a:r>
          </a:p>
          <a:p>
            <a:pPr algn="ctr" eaLnBrk="0" hangingPunct="0">
              <a:lnSpc>
                <a:spcPct val="80000"/>
              </a:lnSpc>
            </a:pPr>
            <a:r>
              <a:rPr lang="en-US" sz="2000" dirty="0">
                <a:solidFill>
                  <a:prstClr val="black"/>
                </a:solidFill>
                <a:latin typeface="Arial"/>
                <a:cs typeface="Arial"/>
              </a:rPr>
              <a:t>Or Cloud</a:t>
            </a:r>
            <a:endParaRPr lang="en-US" sz="1800" dirty="0">
              <a:solidFill>
                <a:prstClr val="black"/>
              </a:solidFill>
              <a:latin typeface="Arial"/>
              <a:cs typeface="Arial"/>
            </a:endParaRPr>
          </a:p>
        </p:txBody>
      </p:sp>
      <p:sp>
        <p:nvSpPr>
          <p:cNvPr id="106" name="Freeform 105"/>
          <p:cNvSpPr/>
          <p:nvPr/>
        </p:nvSpPr>
        <p:spPr bwMode="auto">
          <a:xfrm>
            <a:off x="6426239" y="3042725"/>
            <a:ext cx="591283" cy="2185231"/>
          </a:xfrm>
          <a:custGeom>
            <a:avLst/>
            <a:gdLst>
              <a:gd name="connsiteX0" fmla="*/ 1191188 w 1191188"/>
              <a:gd name="connsiteY0" fmla="*/ 0 h 2499345"/>
              <a:gd name="connsiteX1" fmla="*/ 934486 w 1191188"/>
              <a:gd name="connsiteY1" fmla="*/ 1229407 h 2499345"/>
              <a:gd name="connsiteX2" fmla="*/ 150869 w 1191188"/>
              <a:gd name="connsiteY2" fmla="*/ 1769806 h 2499345"/>
              <a:gd name="connsiteX3" fmla="*/ 29273 w 1191188"/>
              <a:gd name="connsiteY3" fmla="*/ 2499345 h 2499345"/>
            </a:gdLst>
            <a:ahLst/>
            <a:cxnLst>
              <a:cxn ang="0">
                <a:pos x="connsiteX0" y="connsiteY0"/>
              </a:cxn>
              <a:cxn ang="0">
                <a:pos x="connsiteX1" y="connsiteY1"/>
              </a:cxn>
              <a:cxn ang="0">
                <a:pos x="connsiteX2" y="connsiteY2"/>
              </a:cxn>
              <a:cxn ang="0">
                <a:pos x="connsiteX3" y="connsiteY3"/>
              </a:cxn>
            </a:cxnLst>
            <a:rect l="l" t="t" r="r" b="b"/>
            <a:pathLst>
              <a:path w="1191188" h="2499345">
                <a:moveTo>
                  <a:pt x="1191188" y="0"/>
                </a:moveTo>
                <a:cubicBezTo>
                  <a:pt x="1149530" y="467219"/>
                  <a:pt x="1107872" y="934439"/>
                  <a:pt x="934486" y="1229407"/>
                </a:cubicBezTo>
                <a:cubicBezTo>
                  <a:pt x="761100" y="1524375"/>
                  <a:pt x="301738" y="1558150"/>
                  <a:pt x="150869" y="1769806"/>
                </a:cubicBezTo>
                <a:cubicBezTo>
                  <a:pt x="0" y="1981462"/>
                  <a:pt x="29273" y="2499345"/>
                  <a:pt x="29273" y="2499345"/>
                </a:cubicBezTo>
              </a:path>
            </a:pathLst>
          </a:custGeom>
          <a:noFill/>
          <a:ln w="38100" cap="flat" cmpd="sng" algn="ctr">
            <a:solidFill>
              <a:srgbClr val="1EA4CF"/>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sp>
        <p:nvSpPr>
          <p:cNvPr id="107" name="Rounded Rectangle 106"/>
          <p:cNvSpPr/>
          <p:nvPr/>
        </p:nvSpPr>
        <p:spPr bwMode="auto">
          <a:xfrm>
            <a:off x="6318240" y="5280746"/>
            <a:ext cx="216000" cy="108000"/>
          </a:xfrm>
          <a:prstGeom prst="roundRect">
            <a:avLst/>
          </a:prstGeom>
          <a:solidFill>
            <a:srgbClr val="E39123"/>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sp>
        <p:nvSpPr>
          <p:cNvPr id="109" name="TextBox 108"/>
          <p:cNvSpPr txBox="1"/>
          <p:nvPr/>
        </p:nvSpPr>
        <p:spPr>
          <a:xfrm>
            <a:off x="6075842" y="5962912"/>
            <a:ext cx="1242648" cy="307777"/>
          </a:xfrm>
          <a:prstGeom prst="rect">
            <a:avLst/>
          </a:prstGeom>
          <a:noFill/>
        </p:spPr>
        <p:txBody>
          <a:bodyPr wrap="none" rtlCol="0">
            <a:spAutoFit/>
          </a:bodyPr>
          <a:lstStyle/>
          <a:p>
            <a:pPr eaLnBrk="0" hangingPunct="0"/>
            <a:r>
              <a:rPr lang="en-US" sz="1400" dirty="0">
                <a:solidFill>
                  <a:prstClr val="black"/>
                </a:solidFill>
                <a:latin typeface="Arial"/>
                <a:cs typeface="Arial"/>
              </a:rPr>
              <a:t>Small cell BS</a:t>
            </a:r>
            <a:endParaRPr lang="en-US" sz="1400" dirty="0">
              <a:solidFill>
                <a:prstClr val="black"/>
              </a:solidFill>
              <a:latin typeface="Arial"/>
              <a:cs typeface="Arial"/>
            </a:endParaRPr>
          </a:p>
        </p:txBody>
      </p:sp>
      <p:sp>
        <p:nvSpPr>
          <p:cNvPr id="110" name="TextBox 109"/>
          <p:cNvSpPr txBox="1"/>
          <p:nvPr/>
        </p:nvSpPr>
        <p:spPr>
          <a:xfrm>
            <a:off x="5811012" y="5096291"/>
            <a:ext cx="372218" cy="276999"/>
          </a:xfrm>
          <a:prstGeom prst="rect">
            <a:avLst/>
          </a:prstGeom>
          <a:noFill/>
        </p:spPr>
        <p:txBody>
          <a:bodyPr wrap="none" rtlCol="0">
            <a:spAutoFit/>
          </a:bodyPr>
          <a:lstStyle/>
          <a:p>
            <a:pPr eaLnBrk="0" hangingPunct="0"/>
            <a:r>
              <a:rPr lang="en-US" sz="1200" dirty="0">
                <a:solidFill>
                  <a:prstClr val="black"/>
                </a:solidFill>
                <a:latin typeface="Arial"/>
                <a:cs typeface="Arial"/>
              </a:rPr>
              <a:t>X2</a:t>
            </a:r>
            <a:endParaRPr lang="en-US" sz="1200" dirty="0">
              <a:solidFill>
                <a:prstClr val="black"/>
              </a:solidFill>
              <a:latin typeface="Arial"/>
              <a:cs typeface="Arial"/>
            </a:endParaRPr>
          </a:p>
        </p:txBody>
      </p:sp>
      <p:sp>
        <p:nvSpPr>
          <p:cNvPr id="111" name="TextBox 110"/>
          <p:cNvSpPr txBox="1"/>
          <p:nvPr/>
        </p:nvSpPr>
        <p:spPr>
          <a:xfrm>
            <a:off x="7922533" y="5345882"/>
            <a:ext cx="372218" cy="276999"/>
          </a:xfrm>
          <a:prstGeom prst="rect">
            <a:avLst/>
          </a:prstGeom>
          <a:noFill/>
        </p:spPr>
        <p:txBody>
          <a:bodyPr wrap="none" rtlCol="0">
            <a:spAutoFit/>
          </a:bodyPr>
          <a:lstStyle/>
          <a:p>
            <a:pPr eaLnBrk="0" hangingPunct="0"/>
            <a:r>
              <a:rPr lang="en-US" sz="1200" dirty="0">
                <a:solidFill>
                  <a:prstClr val="black"/>
                </a:solidFill>
                <a:latin typeface="Arial"/>
                <a:cs typeface="Arial"/>
              </a:rPr>
              <a:t>X2</a:t>
            </a:r>
            <a:endParaRPr lang="en-US" sz="1200" dirty="0">
              <a:solidFill>
                <a:prstClr val="black"/>
              </a:solidFill>
              <a:latin typeface="Arial"/>
              <a:cs typeface="Arial"/>
            </a:endParaRPr>
          </a:p>
        </p:txBody>
      </p:sp>
      <p:sp>
        <p:nvSpPr>
          <p:cNvPr id="112" name="TextBox 111"/>
          <p:cNvSpPr txBox="1"/>
          <p:nvPr/>
        </p:nvSpPr>
        <p:spPr>
          <a:xfrm>
            <a:off x="7284262" y="5245431"/>
            <a:ext cx="372218" cy="276999"/>
          </a:xfrm>
          <a:prstGeom prst="rect">
            <a:avLst/>
          </a:prstGeom>
          <a:noFill/>
        </p:spPr>
        <p:txBody>
          <a:bodyPr wrap="none" rtlCol="0">
            <a:spAutoFit/>
          </a:bodyPr>
          <a:lstStyle/>
          <a:p>
            <a:pPr eaLnBrk="0" hangingPunct="0"/>
            <a:r>
              <a:rPr lang="en-US" sz="1200" dirty="0">
                <a:solidFill>
                  <a:prstClr val="black"/>
                </a:solidFill>
                <a:latin typeface="Arial"/>
                <a:cs typeface="Arial"/>
              </a:rPr>
              <a:t>X2</a:t>
            </a:r>
            <a:endParaRPr lang="en-US" sz="1200" dirty="0">
              <a:solidFill>
                <a:prstClr val="black"/>
              </a:solidFill>
              <a:latin typeface="Arial"/>
              <a:cs typeface="Arial"/>
            </a:endParaRPr>
          </a:p>
        </p:txBody>
      </p:sp>
      <p:sp>
        <p:nvSpPr>
          <p:cNvPr id="113" name="TextBox 112"/>
          <p:cNvSpPr txBox="1"/>
          <p:nvPr/>
        </p:nvSpPr>
        <p:spPr>
          <a:xfrm>
            <a:off x="6581042" y="5106931"/>
            <a:ext cx="372218" cy="276999"/>
          </a:xfrm>
          <a:prstGeom prst="rect">
            <a:avLst/>
          </a:prstGeom>
          <a:noFill/>
        </p:spPr>
        <p:txBody>
          <a:bodyPr wrap="none" rtlCol="0">
            <a:spAutoFit/>
          </a:bodyPr>
          <a:lstStyle/>
          <a:p>
            <a:pPr eaLnBrk="0" hangingPunct="0"/>
            <a:r>
              <a:rPr lang="en-US" sz="1200" dirty="0">
                <a:solidFill>
                  <a:prstClr val="black"/>
                </a:solidFill>
                <a:latin typeface="Arial"/>
                <a:cs typeface="Arial"/>
              </a:rPr>
              <a:t>X2</a:t>
            </a:r>
            <a:endParaRPr lang="en-US" sz="1200" dirty="0">
              <a:solidFill>
                <a:prstClr val="black"/>
              </a:solidFill>
              <a:latin typeface="Arial"/>
              <a:cs typeface="Arial"/>
            </a:endParaRPr>
          </a:p>
        </p:txBody>
      </p:sp>
      <p:cxnSp>
        <p:nvCxnSpPr>
          <p:cNvPr id="114" name="Straight Connector 113"/>
          <p:cNvCxnSpPr/>
          <p:nvPr/>
        </p:nvCxnSpPr>
        <p:spPr bwMode="auto">
          <a:xfrm>
            <a:off x="5691005" y="5334746"/>
            <a:ext cx="593519" cy="13582"/>
          </a:xfrm>
          <a:prstGeom prst="line">
            <a:avLst/>
          </a:prstGeom>
          <a:solidFill>
            <a:srgbClr val="BBE0E3"/>
          </a:solidFill>
          <a:ln w="28575" cap="flat" cmpd="sng" algn="ctr">
            <a:solidFill>
              <a:srgbClr val="000000"/>
            </a:solidFill>
            <a:prstDash val="solid"/>
            <a:round/>
            <a:headEnd type="triangle" w="med" len="med"/>
            <a:tailEnd type="triangle" w="med" len="med"/>
          </a:ln>
          <a:effectLst/>
        </p:spPr>
      </p:cxnSp>
      <p:cxnSp>
        <p:nvCxnSpPr>
          <p:cNvPr id="115" name="Straight Connector 114"/>
          <p:cNvCxnSpPr/>
          <p:nvPr/>
        </p:nvCxnSpPr>
        <p:spPr bwMode="auto">
          <a:xfrm>
            <a:off x="7229177" y="5394948"/>
            <a:ext cx="346427" cy="229599"/>
          </a:xfrm>
          <a:prstGeom prst="line">
            <a:avLst/>
          </a:prstGeom>
          <a:solidFill>
            <a:srgbClr val="BBE0E3"/>
          </a:solidFill>
          <a:ln w="28575" cap="flat" cmpd="sng" algn="ctr">
            <a:solidFill>
              <a:srgbClr val="000000"/>
            </a:solidFill>
            <a:prstDash val="solid"/>
            <a:round/>
            <a:headEnd type="triangle" w="med" len="med"/>
            <a:tailEnd type="triangle" w="med" len="med"/>
          </a:ln>
          <a:effectLst/>
        </p:spPr>
      </p:cxnSp>
      <p:cxnSp>
        <p:nvCxnSpPr>
          <p:cNvPr id="116" name="Straight Connector 115"/>
          <p:cNvCxnSpPr/>
          <p:nvPr/>
        </p:nvCxnSpPr>
        <p:spPr bwMode="auto">
          <a:xfrm flipV="1">
            <a:off x="7916957" y="5605613"/>
            <a:ext cx="421757" cy="35492"/>
          </a:xfrm>
          <a:prstGeom prst="line">
            <a:avLst/>
          </a:prstGeom>
          <a:solidFill>
            <a:srgbClr val="BBE0E3"/>
          </a:solidFill>
          <a:ln w="28575" cap="flat" cmpd="sng" algn="ctr">
            <a:solidFill>
              <a:srgbClr val="000000"/>
            </a:solidFill>
            <a:prstDash val="solid"/>
            <a:round/>
            <a:headEnd type="triangle" w="med" len="med"/>
            <a:tailEnd type="triangle" w="med" len="med"/>
          </a:ln>
          <a:effectLst/>
        </p:spPr>
      </p:cxnSp>
      <p:cxnSp>
        <p:nvCxnSpPr>
          <p:cNvPr id="117" name="Straight Connector 116"/>
          <p:cNvCxnSpPr/>
          <p:nvPr/>
        </p:nvCxnSpPr>
        <p:spPr bwMode="auto">
          <a:xfrm>
            <a:off x="6551970" y="5366499"/>
            <a:ext cx="385968" cy="40080"/>
          </a:xfrm>
          <a:prstGeom prst="line">
            <a:avLst/>
          </a:prstGeom>
          <a:solidFill>
            <a:srgbClr val="BBE0E3"/>
          </a:solidFill>
          <a:ln w="28575" cap="flat" cmpd="sng" algn="ctr">
            <a:solidFill>
              <a:srgbClr val="000000"/>
            </a:solidFill>
            <a:prstDash val="solid"/>
            <a:round/>
            <a:headEnd type="triangle" w="med" len="med"/>
            <a:tailEnd type="triangle" w="med" len="med"/>
          </a:ln>
          <a:effectLst/>
        </p:spPr>
      </p:cxnSp>
      <p:sp>
        <p:nvSpPr>
          <p:cNvPr id="118" name="Freeform 117"/>
          <p:cNvSpPr/>
          <p:nvPr/>
        </p:nvSpPr>
        <p:spPr bwMode="auto">
          <a:xfrm>
            <a:off x="5484559" y="2993721"/>
            <a:ext cx="1335252" cy="2185231"/>
          </a:xfrm>
          <a:custGeom>
            <a:avLst/>
            <a:gdLst>
              <a:gd name="connsiteX0" fmla="*/ 1191188 w 1191188"/>
              <a:gd name="connsiteY0" fmla="*/ 0 h 2499345"/>
              <a:gd name="connsiteX1" fmla="*/ 934486 w 1191188"/>
              <a:gd name="connsiteY1" fmla="*/ 1229407 h 2499345"/>
              <a:gd name="connsiteX2" fmla="*/ 150869 w 1191188"/>
              <a:gd name="connsiteY2" fmla="*/ 1769806 h 2499345"/>
              <a:gd name="connsiteX3" fmla="*/ 29273 w 1191188"/>
              <a:gd name="connsiteY3" fmla="*/ 2499345 h 2499345"/>
            </a:gdLst>
            <a:ahLst/>
            <a:cxnLst>
              <a:cxn ang="0">
                <a:pos x="connsiteX0" y="connsiteY0"/>
              </a:cxn>
              <a:cxn ang="0">
                <a:pos x="connsiteX1" y="connsiteY1"/>
              </a:cxn>
              <a:cxn ang="0">
                <a:pos x="connsiteX2" y="connsiteY2"/>
              </a:cxn>
              <a:cxn ang="0">
                <a:pos x="connsiteX3" y="connsiteY3"/>
              </a:cxn>
            </a:cxnLst>
            <a:rect l="l" t="t" r="r" b="b"/>
            <a:pathLst>
              <a:path w="1191188" h="2499345">
                <a:moveTo>
                  <a:pt x="1191188" y="0"/>
                </a:moveTo>
                <a:cubicBezTo>
                  <a:pt x="1149530" y="467219"/>
                  <a:pt x="1107872" y="934439"/>
                  <a:pt x="934486" y="1229407"/>
                </a:cubicBezTo>
                <a:cubicBezTo>
                  <a:pt x="761100" y="1524375"/>
                  <a:pt x="301738" y="1558150"/>
                  <a:pt x="150869" y="1769806"/>
                </a:cubicBezTo>
                <a:cubicBezTo>
                  <a:pt x="0" y="1981462"/>
                  <a:pt x="29273" y="2499345"/>
                  <a:pt x="29273" y="2499345"/>
                </a:cubicBezTo>
              </a:path>
            </a:pathLst>
          </a:custGeom>
          <a:noFill/>
          <a:ln w="38100" cap="flat" cmpd="sng" algn="ctr">
            <a:solidFill>
              <a:srgbClr val="1EA4CF"/>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sp>
        <p:nvSpPr>
          <p:cNvPr id="119" name="Freeform 118"/>
          <p:cNvSpPr/>
          <p:nvPr/>
        </p:nvSpPr>
        <p:spPr bwMode="auto">
          <a:xfrm>
            <a:off x="7817205" y="2999152"/>
            <a:ext cx="167757" cy="2485835"/>
          </a:xfrm>
          <a:custGeom>
            <a:avLst/>
            <a:gdLst>
              <a:gd name="connsiteX0" fmla="*/ 175638 w 204911"/>
              <a:gd name="connsiteY0" fmla="*/ 0 h 2485835"/>
              <a:gd name="connsiteX1" fmla="*/ 175638 w 204911"/>
              <a:gd name="connsiteY1" fmla="*/ 1567157 h 2485835"/>
              <a:gd name="connsiteX2" fmla="*/ 0 w 204911"/>
              <a:gd name="connsiteY2" fmla="*/ 2485835 h 2485835"/>
            </a:gdLst>
            <a:ahLst/>
            <a:cxnLst>
              <a:cxn ang="0">
                <a:pos x="connsiteX0" y="connsiteY0"/>
              </a:cxn>
              <a:cxn ang="0">
                <a:pos x="connsiteX1" y="connsiteY1"/>
              </a:cxn>
              <a:cxn ang="0">
                <a:pos x="connsiteX2" y="connsiteY2"/>
              </a:cxn>
            </a:cxnLst>
            <a:rect l="l" t="t" r="r" b="b"/>
            <a:pathLst>
              <a:path w="204911" h="2485835">
                <a:moveTo>
                  <a:pt x="175638" y="0"/>
                </a:moveTo>
                <a:cubicBezTo>
                  <a:pt x="190274" y="576425"/>
                  <a:pt x="204911" y="1152851"/>
                  <a:pt x="175638" y="1567157"/>
                </a:cubicBezTo>
                <a:cubicBezTo>
                  <a:pt x="146365" y="1981463"/>
                  <a:pt x="0" y="2485835"/>
                  <a:pt x="0" y="2485835"/>
                </a:cubicBezTo>
              </a:path>
            </a:pathLst>
          </a:custGeom>
          <a:noFill/>
          <a:ln w="38100" cap="flat" cmpd="sng" algn="ctr">
            <a:solidFill>
              <a:srgbClr val="1EA4CF"/>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US" kern="0" dirty="0">
              <a:solidFill>
                <a:srgbClr val="000000"/>
              </a:solidFill>
              <a:latin typeface="Arial" pitchFamily="29" charset="0"/>
              <a:ea typeface="ＭＳ Ｐゴシック" pitchFamily="29" charset="-128"/>
              <a:cs typeface="ＭＳ Ｐゴシック" pitchFamily="29" charset="-128"/>
            </a:endParaRPr>
          </a:p>
        </p:txBody>
      </p:sp>
      <p:sp>
        <p:nvSpPr>
          <p:cNvPr id="108" name="TextBox 107"/>
          <p:cNvSpPr txBox="1"/>
          <p:nvPr/>
        </p:nvSpPr>
        <p:spPr>
          <a:xfrm>
            <a:off x="6168261" y="3743721"/>
            <a:ext cx="2172185" cy="523220"/>
          </a:xfrm>
          <a:prstGeom prst="rect">
            <a:avLst/>
          </a:prstGeom>
          <a:noFill/>
        </p:spPr>
        <p:txBody>
          <a:bodyPr wrap="square" rtlCol="0">
            <a:spAutoFit/>
          </a:bodyPr>
          <a:lstStyle/>
          <a:p>
            <a:pPr algn="ctr" eaLnBrk="0" hangingPunct="0"/>
            <a:r>
              <a:rPr lang="en-US" sz="2800" dirty="0">
                <a:solidFill>
                  <a:prstClr val="black"/>
                </a:solidFill>
                <a:latin typeface="Arial"/>
                <a:cs typeface="Arial"/>
              </a:rPr>
              <a:t>IP Network</a:t>
            </a:r>
            <a:endParaRPr lang="en-US" sz="2800" dirty="0">
              <a:solidFill>
                <a:prstClr val="black"/>
              </a:solidFill>
              <a:latin typeface="Arial"/>
              <a:cs typeface="Arial"/>
            </a:endParaRPr>
          </a:p>
        </p:txBody>
      </p:sp>
    </p:spTree>
    <p:extLst>
      <p:ext uri="{BB962C8B-B14F-4D97-AF65-F5344CB8AC3E}">
        <p14:creationId xmlns:p14="http://schemas.microsoft.com/office/powerpoint/2010/main" val="1160916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0663" y="163513"/>
            <a:ext cx="9144000" cy="1143000"/>
          </a:xfrm>
        </p:spPr>
        <p:txBody>
          <a:bodyPr/>
          <a:lstStyle/>
          <a:p>
            <a:r>
              <a:rPr lang="en-US" altLang="en-US" sz="4400" smtClean="0">
                <a:solidFill>
                  <a:srgbClr val="339933"/>
                </a:solidFill>
              </a:rPr>
              <a:t>Green” Cellular Networks</a:t>
            </a:r>
            <a:endParaRPr lang="en-US" altLang="en-US" sz="4400" smtClean="0"/>
          </a:p>
        </p:txBody>
      </p:sp>
      <p:sp>
        <p:nvSpPr>
          <p:cNvPr id="7171" name="Rectangle 3"/>
          <p:cNvSpPr>
            <a:spLocks noGrp="1" noChangeArrowheads="1"/>
          </p:cNvSpPr>
          <p:nvPr>
            <p:ph type="body" idx="1"/>
          </p:nvPr>
        </p:nvSpPr>
        <p:spPr>
          <a:xfrm>
            <a:off x="130175" y="4411663"/>
            <a:ext cx="8943975" cy="3109912"/>
          </a:xfrm>
        </p:spPr>
        <p:txBody>
          <a:bodyPr>
            <a:normAutofit fontScale="92500"/>
          </a:bodyPr>
          <a:lstStyle/>
          <a:p>
            <a:pPr indent="-246888">
              <a:defRPr/>
            </a:pPr>
            <a:r>
              <a:rPr lang="en-US" sz="2900" dirty="0" smtClean="0">
                <a:latin typeface="+mj-lt"/>
              </a:rPr>
              <a:t>Minimize energy at both the mobile </a:t>
            </a:r>
            <a:r>
              <a:rPr lang="en-US" sz="2900" i="1" u="sng" dirty="0" smtClean="0">
                <a:solidFill>
                  <a:srgbClr val="00B050"/>
                </a:solidFill>
                <a:latin typeface="+mj-lt"/>
              </a:rPr>
              <a:t>and</a:t>
            </a:r>
            <a:r>
              <a:rPr lang="en-US" sz="2900" dirty="0" smtClean="0">
                <a:solidFill>
                  <a:srgbClr val="00B050"/>
                </a:solidFill>
                <a:latin typeface="+mj-lt"/>
              </a:rPr>
              <a:t> </a:t>
            </a:r>
            <a:r>
              <a:rPr lang="en-US" sz="2900" dirty="0" smtClean="0">
                <a:latin typeface="+mj-lt"/>
              </a:rPr>
              <a:t>base station via</a:t>
            </a:r>
          </a:p>
          <a:p>
            <a:pPr lvl="1">
              <a:lnSpc>
                <a:spcPct val="90000"/>
              </a:lnSpc>
              <a:defRPr/>
            </a:pPr>
            <a:r>
              <a:rPr lang="en-US" sz="2500" dirty="0" smtClean="0">
                <a:latin typeface="+mj-lt"/>
              </a:rPr>
              <a:t>New </a:t>
            </a:r>
            <a:r>
              <a:rPr lang="en-US" sz="2500" dirty="0" err="1" smtClean="0">
                <a:latin typeface="+mj-lt"/>
              </a:rPr>
              <a:t>Infrastuctures</a:t>
            </a:r>
            <a:r>
              <a:rPr lang="en-US" sz="2500" dirty="0" smtClean="0">
                <a:latin typeface="+mj-lt"/>
              </a:rPr>
              <a:t>: cell size, BS placement, DAS, </a:t>
            </a:r>
            <a:r>
              <a:rPr lang="en-US" sz="2500" dirty="0" err="1" smtClean="0">
                <a:latin typeface="+mj-lt"/>
              </a:rPr>
              <a:t>Picos</a:t>
            </a:r>
            <a:r>
              <a:rPr lang="en-US" sz="2500" dirty="0" smtClean="0">
                <a:latin typeface="+mj-lt"/>
              </a:rPr>
              <a:t>, relays</a:t>
            </a:r>
          </a:p>
          <a:p>
            <a:pPr lvl="1">
              <a:lnSpc>
                <a:spcPct val="90000"/>
              </a:lnSpc>
              <a:defRPr/>
            </a:pPr>
            <a:r>
              <a:rPr lang="en-US" sz="2500" dirty="0" smtClean="0">
                <a:latin typeface="+mj-lt"/>
              </a:rPr>
              <a:t>New Protocols:  Cell Zooming,  Coop MIMO, RRM, Scheduling, Sleeping,  Relaying</a:t>
            </a:r>
          </a:p>
          <a:p>
            <a:pPr lvl="1">
              <a:lnSpc>
                <a:spcPct val="90000"/>
              </a:lnSpc>
              <a:defRPr/>
            </a:pPr>
            <a:r>
              <a:rPr lang="en-US" sz="2500" dirty="0" smtClean="0">
                <a:latin typeface="+mj-lt"/>
              </a:rPr>
              <a:t>Low-Power (Green) Radios: Radio Architectures, Modulation, coding,  MIMO</a:t>
            </a:r>
          </a:p>
        </p:txBody>
      </p:sp>
      <p:grpSp>
        <p:nvGrpSpPr>
          <p:cNvPr id="2" name="Group 161"/>
          <p:cNvGrpSpPr>
            <a:grpSpLocks/>
          </p:cNvGrpSpPr>
          <p:nvPr/>
        </p:nvGrpSpPr>
        <p:grpSpPr bwMode="auto">
          <a:xfrm>
            <a:off x="2589690" y="2006087"/>
            <a:ext cx="230188" cy="287337"/>
            <a:chOff x="4131511" y="2844436"/>
            <a:chExt cx="200025" cy="241664"/>
          </a:xfrm>
          <a:solidFill>
            <a:srgbClr val="00CC00"/>
          </a:solidFill>
        </p:grpSpPr>
        <p:grpSp>
          <p:nvGrpSpPr>
            <p:cNvPr id="3" name="Group 31"/>
            <p:cNvGrpSpPr>
              <a:grpSpLocks/>
            </p:cNvGrpSpPr>
            <p:nvPr/>
          </p:nvGrpSpPr>
          <p:grpSpPr bwMode="auto">
            <a:xfrm>
              <a:off x="4130372" y="2844474"/>
              <a:ext cx="66663" cy="120651"/>
              <a:chOff x="5127" y="3283"/>
              <a:chExt cx="54" cy="85"/>
            </a:xfrm>
            <a:grpFill/>
          </p:grpSpPr>
          <p:sp>
            <p:nvSpPr>
              <p:cNvPr id="2167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7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4" name="Group 31"/>
            <p:cNvGrpSpPr>
              <a:grpSpLocks/>
            </p:cNvGrpSpPr>
            <p:nvPr/>
          </p:nvGrpSpPr>
          <p:grpSpPr bwMode="auto">
            <a:xfrm>
              <a:off x="4195904" y="2844474"/>
              <a:ext cx="66663" cy="120651"/>
              <a:chOff x="5127" y="3283"/>
              <a:chExt cx="54" cy="85"/>
            </a:xfrm>
            <a:grpFill/>
          </p:grpSpPr>
          <p:sp>
            <p:nvSpPr>
              <p:cNvPr id="2166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7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5" name="Group 31"/>
            <p:cNvGrpSpPr>
              <a:grpSpLocks/>
            </p:cNvGrpSpPr>
            <p:nvPr/>
          </p:nvGrpSpPr>
          <p:grpSpPr bwMode="auto">
            <a:xfrm>
              <a:off x="4263722" y="2844474"/>
              <a:ext cx="66663" cy="120651"/>
              <a:chOff x="5127" y="3283"/>
              <a:chExt cx="54" cy="85"/>
            </a:xfrm>
            <a:grpFill/>
          </p:grpSpPr>
          <p:sp>
            <p:nvSpPr>
              <p:cNvPr id="2166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6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51" name="Rectangle 50"/>
            <p:cNvSpPr/>
            <p:nvPr/>
          </p:nvSpPr>
          <p:spPr>
            <a:xfrm>
              <a:off x="4142547" y="2971276"/>
              <a:ext cx="171055" cy="114824"/>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sp>
        <p:nvSpPr>
          <p:cNvPr id="27653" name="Freeform 4"/>
          <p:cNvSpPr>
            <a:spLocks/>
          </p:cNvSpPr>
          <p:nvPr/>
        </p:nvSpPr>
        <p:spPr bwMode="auto">
          <a:xfrm>
            <a:off x="1922463" y="1662113"/>
            <a:ext cx="1584325" cy="976312"/>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28575" cap="rnd">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4" name="Freeform 5"/>
          <p:cNvSpPr>
            <a:spLocks/>
          </p:cNvSpPr>
          <p:nvPr/>
        </p:nvSpPr>
        <p:spPr bwMode="auto">
          <a:xfrm>
            <a:off x="3109913" y="2147888"/>
            <a:ext cx="1585912" cy="981075"/>
          </a:xfrm>
          <a:custGeom>
            <a:avLst/>
            <a:gdLst>
              <a:gd name="T0" fmla="*/ 2147483647 w 614"/>
              <a:gd name="T1" fmla="*/ 2147483647 h 532"/>
              <a:gd name="T2" fmla="*/ 0 w 614"/>
              <a:gd name="T3" fmla="*/ 2147483647 h 532"/>
              <a:gd name="T4" fmla="*/ 2147483647 w 614"/>
              <a:gd name="T5" fmla="*/ 0 h 532"/>
              <a:gd name="T6" fmla="*/ 2147483647 w 614"/>
              <a:gd name="T7" fmla="*/ 0 h 532"/>
              <a:gd name="T8" fmla="*/ 2147483647 w 614"/>
              <a:gd name="T9" fmla="*/ 2147483647 h 532"/>
              <a:gd name="T10" fmla="*/ 2147483647 w 614"/>
              <a:gd name="T11" fmla="*/ 2147483647 h 532"/>
              <a:gd name="T12" fmla="*/ 2147483647 w 614"/>
              <a:gd name="T13" fmla="*/ 2147483647 h 532"/>
              <a:gd name="T14" fmla="*/ 0 60000 65536"/>
              <a:gd name="T15" fmla="*/ 0 60000 65536"/>
              <a:gd name="T16" fmla="*/ 0 60000 65536"/>
              <a:gd name="T17" fmla="*/ 0 60000 65536"/>
              <a:gd name="T18" fmla="*/ 0 60000 65536"/>
              <a:gd name="T19" fmla="*/ 0 60000 65536"/>
              <a:gd name="T20" fmla="*/ 0 60000 65536"/>
              <a:gd name="T21" fmla="*/ 0 w 614"/>
              <a:gd name="T22" fmla="*/ 0 h 532"/>
              <a:gd name="T23" fmla="*/ 614 w 614"/>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2">
                <a:moveTo>
                  <a:pt x="153" y="531"/>
                </a:moveTo>
                <a:lnTo>
                  <a:pt x="0" y="265"/>
                </a:lnTo>
                <a:lnTo>
                  <a:pt x="153" y="0"/>
                </a:lnTo>
                <a:lnTo>
                  <a:pt x="459" y="0"/>
                </a:lnTo>
                <a:lnTo>
                  <a:pt x="613" y="265"/>
                </a:lnTo>
                <a:lnTo>
                  <a:pt x="459" y="531"/>
                </a:lnTo>
                <a:lnTo>
                  <a:pt x="153" y="531"/>
                </a:lnTo>
              </a:path>
            </a:pathLst>
          </a:custGeom>
          <a:noFill/>
          <a:ln w="28575" cap="rnd">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5" name="Freeform 6"/>
          <p:cNvSpPr>
            <a:spLocks/>
          </p:cNvSpPr>
          <p:nvPr/>
        </p:nvSpPr>
        <p:spPr bwMode="auto">
          <a:xfrm>
            <a:off x="3109913" y="3128963"/>
            <a:ext cx="1585912" cy="973137"/>
          </a:xfrm>
          <a:custGeom>
            <a:avLst/>
            <a:gdLst>
              <a:gd name="T0" fmla="*/ 2147483647 w 614"/>
              <a:gd name="T1" fmla="*/ 2147483647 h 531"/>
              <a:gd name="T2" fmla="*/ 0 w 614"/>
              <a:gd name="T3" fmla="*/ 2147483647 h 531"/>
              <a:gd name="T4" fmla="*/ 2147483647 w 614"/>
              <a:gd name="T5" fmla="*/ 0 h 531"/>
              <a:gd name="T6" fmla="*/ 2147483647 w 614"/>
              <a:gd name="T7" fmla="*/ 0 h 531"/>
              <a:gd name="T8" fmla="*/ 2147483647 w 614"/>
              <a:gd name="T9" fmla="*/ 2147483647 h 531"/>
              <a:gd name="T10" fmla="*/ 2147483647 w 614"/>
              <a:gd name="T11" fmla="*/ 2147483647 h 531"/>
              <a:gd name="T12" fmla="*/ 2147483647 w 614"/>
              <a:gd name="T13" fmla="*/ 2147483647 h 531"/>
              <a:gd name="T14" fmla="*/ 0 60000 65536"/>
              <a:gd name="T15" fmla="*/ 0 60000 65536"/>
              <a:gd name="T16" fmla="*/ 0 60000 65536"/>
              <a:gd name="T17" fmla="*/ 0 60000 65536"/>
              <a:gd name="T18" fmla="*/ 0 60000 65536"/>
              <a:gd name="T19" fmla="*/ 0 60000 65536"/>
              <a:gd name="T20" fmla="*/ 0 60000 65536"/>
              <a:gd name="T21" fmla="*/ 0 w 614"/>
              <a:gd name="T22" fmla="*/ 0 h 531"/>
              <a:gd name="T23" fmla="*/ 614 w 61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1">
                <a:moveTo>
                  <a:pt x="153" y="530"/>
                </a:moveTo>
                <a:lnTo>
                  <a:pt x="0" y="265"/>
                </a:lnTo>
                <a:lnTo>
                  <a:pt x="153" y="0"/>
                </a:lnTo>
                <a:lnTo>
                  <a:pt x="459" y="0"/>
                </a:lnTo>
                <a:lnTo>
                  <a:pt x="613" y="265"/>
                </a:lnTo>
                <a:lnTo>
                  <a:pt x="459" y="530"/>
                </a:lnTo>
                <a:lnTo>
                  <a:pt x="153" y="530"/>
                </a:lnTo>
              </a:path>
            </a:pathLst>
          </a:custGeom>
          <a:noFill/>
          <a:ln w="28575" cap="rnd">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6" name="Freeform 7"/>
          <p:cNvSpPr>
            <a:spLocks/>
          </p:cNvSpPr>
          <p:nvPr/>
        </p:nvSpPr>
        <p:spPr bwMode="auto">
          <a:xfrm>
            <a:off x="741363" y="2147888"/>
            <a:ext cx="1579562" cy="981075"/>
          </a:xfrm>
          <a:custGeom>
            <a:avLst/>
            <a:gdLst>
              <a:gd name="T0" fmla="*/ 2147483647 w 613"/>
              <a:gd name="T1" fmla="*/ 2147483647 h 532"/>
              <a:gd name="T2" fmla="*/ 0 w 613"/>
              <a:gd name="T3" fmla="*/ 2147483647 h 532"/>
              <a:gd name="T4" fmla="*/ 2147483647 w 613"/>
              <a:gd name="T5" fmla="*/ 0 h 532"/>
              <a:gd name="T6" fmla="*/ 2147483647 w 613"/>
              <a:gd name="T7" fmla="*/ 0 h 532"/>
              <a:gd name="T8" fmla="*/ 2147483647 w 613"/>
              <a:gd name="T9" fmla="*/ 2147483647 h 532"/>
              <a:gd name="T10" fmla="*/ 2147483647 w 613"/>
              <a:gd name="T11" fmla="*/ 2147483647 h 532"/>
              <a:gd name="T12" fmla="*/ 2147483647 w 613"/>
              <a:gd name="T13" fmla="*/ 2147483647 h 532"/>
              <a:gd name="T14" fmla="*/ 0 60000 65536"/>
              <a:gd name="T15" fmla="*/ 0 60000 65536"/>
              <a:gd name="T16" fmla="*/ 0 60000 65536"/>
              <a:gd name="T17" fmla="*/ 0 60000 65536"/>
              <a:gd name="T18" fmla="*/ 0 60000 65536"/>
              <a:gd name="T19" fmla="*/ 0 60000 65536"/>
              <a:gd name="T20" fmla="*/ 0 60000 65536"/>
              <a:gd name="T21" fmla="*/ 0 w 613"/>
              <a:gd name="T22" fmla="*/ 0 h 532"/>
              <a:gd name="T23" fmla="*/ 613 w 613"/>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2">
                <a:moveTo>
                  <a:pt x="153" y="531"/>
                </a:moveTo>
                <a:lnTo>
                  <a:pt x="0" y="265"/>
                </a:lnTo>
                <a:lnTo>
                  <a:pt x="153" y="0"/>
                </a:lnTo>
                <a:lnTo>
                  <a:pt x="459" y="0"/>
                </a:lnTo>
                <a:lnTo>
                  <a:pt x="612" y="265"/>
                </a:lnTo>
                <a:lnTo>
                  <a:pt x="459" y="531"/>
                </a:lnTo>
                <a:lnTo>
                  <a:pt x="153" y="531"/>
                </a:lnTo>
              </a:path>
            </a:pathLst>
          </a:custGeom>
          <a:noFill/>
          <a:ln w="28575" cap="rnd">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7" name="Freeform 8"/>
          <p:cNvSpPr>
            <a:spLocks/>
          </p:cNvSpPr>
          <p:nvPr/>
        </p:nvSpPr>
        <p:spPr bwMode="auto">
          <a:xfrm>
            <a:off x="741363" y="3128963"/>
            <a:ext cx="1579562" cy="973137"/>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28575" cap="rnd">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8" name="Freeform 9"/>
          <p:cNvSpPr>
            <a:spLocks/>
          </p:cNvSpPr>
          <p:nvPr/>
        </p:nvSpPr>
        <p:spPr bwMode="auto">
          <a:xfrm>
            <a:off x="1922463" y="3609975"/>
            <a:ext cx="1584325" cy="981075"/>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28575" cap="rnd">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9" name="Freeform 11"/>
          <p:cNvSpPr>
            <a:spLocks/>
          </p:cNvSpPr>
          <p:nvPr/>
        </p:nvSpPr>
        <p:spPr bwMode="auto">
          <a:xfrm>
            <a:off x="3363913" y="3471863"/>
            <a:ext cx="422275" cy="428625"/>
          </a:xfrm>
          <a:custGeom>
            <a:avLst/>
            <a:gdLst>
              <a:gd name="T0" fmla="*/ 2147483647 w 246"/>
              <a:gd name="T1" fmla="*/ 2147483647 h 295"/>
              <a:gd name="T2" fmla="*/ 2147483647 w 246"/>
              <a:gd name="T3" fmla="*/ 2147483647 h 295"/>
              <a:gd name="T4" fmla="*/ 2147483647 w 246"/>
              <a:gd name="T5" fmla="*/ 2147483647 h 295"/>
              <a:gd name="T6" fmla="*/ 2147483647 w 246"/>
              <a:gd name="T7" fmla="*/ 2147483647 h 295"/>
              <a:gd name="T8" fmla="*/ 2147483647 w 246"/>
              <a:gd name="T9" fmla="*/ 2147483647 h 295"/>
              <a:gd name="T10" fmla="*/ 2147483647 w 246"/>
              <a:gd name="T11" fmla="*/ 0 h 295"/>
              <a:gd name="T12" fmla="*/ 0 w 246"/>
              <a:gd name="T13" fmla="*/ 2147483647 h 295"/>
              <a:gd name="T14" fmla="*/ 2147483647 w 246"/>
              <a:gd name="T15" fmla="*/ 2147483647 h 295"/>
              <a:gd name="T16" fmla="*/ 2147483647 w 246"/>
              <a:gd name="T17" fmla="*/ 2147483647 h 295"/>
              <a:gd name="T18" fmla="*/ 2147483647 w 246"/>
              <a:gd name="T19" fmla="*/ 2147483647 h 295"/>
              <a:gd name="T20" fmla="*/ 2147483647 w 246"/>
              <a:gd name="T21" fmla="*/ 2147483647 h 295"/>
              <a:gd name="T22" fmla="*/ 2147483647 w 246"/>
              <a:gd name="T23" fmla="*/ 2147483647 h 295"/>
              <a:gd name="T24" fmla="*/ 2147483647 w 246"/>
              <a:gd name="T25" fmla="*/ 2147483647 h 295"/>
              <a:gd name="T26" fmla="*/ 2147483647 w 246"/>
              <a:gd name="T27" fmla="*/ 2147483647 h 295"/>
              <a:gd name="T28" fmla="*/ 2147483647 w 246"/>
              <a:gd name="T29" fmla="*/ 2147483647 h 295"/>
              <a:gd name="T30" fmla="*/ 2147483647 w 246"/>
              <a:gd name="T31" fmla="*/ 2147483647 h 295"/>
              <a:gd name="T32" fmla="*/ 2147483647 w 246"/>
              <a:gd name="T33" fmla="*/ 2147483647 h 295"/>
              <a:gd name="T34" fmla="*/ 2147483647 w 246"/>
              <a:gd name="T35" fmla="*/ 2147483647 h 295"/>
              <a:gd name="T36" fmla="*/ 2147483647 w 246"/>
              <a:gd name="T37" fmla="*/ 2147483647 h 295"/>
              <a:gd name="T38" fmla="*/ 2147483647 w 246"/>
              <a:gd name="T39" fmla="*/ 2147483647 h 295"/>
              <a:gd name="T40" fmla="*/ 2147483647 w 246"/>
              <a:gd name="T41" fmla="*/ 2147483647 h 295"/>
              <a:gd name="T42" fmla="*/ 2147483647 w 246"/>
              <a:gd name="T43" fmla="*/ 2147483647 h 295"/>
              <a:gd name="T44" fmla="*/ 2147483647 w 246"/>
              <a:gd name="T45" fmla="*/ 2147483647 h 295"/>
              <a:gd name="T46" fmla="*/ 2147483647 w 246"/>
              <a:gd name="T47" fmla="*/ 2147483647 h 295"/>
              <a:gd name="T48" fmla="*/ 2147483647 w 246"/>
              <a:gd name="T49" fmla="*/ 2147483647 h 295"/>
              <a:gd name="T50" fmla="*/ 2147483647 w 246"/>
              <a:gd name="T51" fmla="*/ 2147483647 h 295"/>
              <a:gd name="T52" fmla="*/ 2147483647 w 246"/>
              <a:gd name="T53" fmla="*/ 2147483647 h 295"/>
              <a:gd name="T54" fmla="*/ 2147483647 w 246"/>
              <a:gd name="T55" fmla="*/ 2147483647 h 295"/>
              <a:gd name="T56" fmla="*/ 2147483647 w 246"/>
              <a:gd name="T57" fmla="*/ 2147483647 h 295"/>
              <a:gd name="T58" fmla="*/ 2147483647 w 246"/>
              <a:gd name="T59" fmla="*/ 2147483647 h 295"/>
              <a:gd name="T60" fmla="*/ 2147483647 w 246"/>
              <a:gd name="T61" fmla="*/ 2147483647 h 295"/>
              <a:gd name="T62" fmla="*/ 2147483647 w 246"/>
              <a:gd name="T63" fmla="*/ 2147483647 h 295"/>
              <a:gd name="T64" fmla="*/ 2147483647 w 246"/>
              <a:gd name="T65" fmla="*/ 2147483647 h 295"/>
              <a:gd name="T66" fmla="*/ 2147483647 w 246"/>
              <a:gd name="T67" fmla="*/ 2147483647 h 295"/>
              <a:gd name="T68" fmla="*/ 2147483647 w 246"/>
              <a:gd name="T69" fmla="*/ 2147483647 h 295"/>
              <a:gd name="T70" fmla="*/ 2147483647 w 246"/>
              <a:gd name="T71" fmla="*/ 2147483647 h 295"/>
              <a:gd name="T72" fmla="*/ 2147483647 w 246"/>
              <a:gd name="T73" fmla="*/ 2147483647 h 295"/>
              <a:gd name="T74" fmla="*/ 2147483647 w 246"/>
              <a:gd name="T75" fmla="*/ 2147483647 h 295"/>
              <a:gd name="T76" fmla="*/ 2147483647 w 246"/>
              <a:gd name="T77" fmla="*/ 2147483647 h 295"/>
              <a:gd name="T78" fmla="*/ 2147483647 w 246"/>
              <a:gd name="T79" fmla="*/ 2147483647 h 295"/>
              <a:gd name="T80" fmla="*/ 2147483647 w 246"/>
              <a:gd name="T81" fmla="*/ 2147483647 h 2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6"/>
              <a:gd name="T124" fmla="*/ 0 h 295"/>
              <a:gd name="T125" fmla="*/ 246 w 246"/>
              <a:gd name="T126" fmla="*/ 295 h 2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6" h="295">
                <a:moveTo>
                  <a:pt x="140" y="125"/>
                </a:moveTo>
                <a:lnTo>
                  <a:pt x="155" y="114"/>
                </a:lnTo>
                <a:lnTo>
                  <a:pt x="140" y="50"/>
                </a:lnTo>
                <a:lnTo>
                  <a:pt x="144" y="51"/>
                </a:lnTo>
                <a:lnTo>
                  <a:pt x="132" y="2"/>
                </a:lnTo>
                <a:lnTo>
                  <a:pt x="119" y="0"/>
                </a:lnTo>
                <a:lnTo>
                  <a:pt x="0" y="83"/>
                </a:lnTo>
                <a:lnTo>
                  <a:pt x="27" y="193"/>
                </a:lnTo>
                <a:lnTo>
                  <a:pt x="36" y="197"/>
                </a:lnTo>
                <a:lnTo>
                  <a:pt x="33" y="200"/>
                </a:lnTo>
                <a:lnTo>
                  <a:pt x="33" y="216"/>
                </a:lnTo>
                <a:lnTo>
                  <a:pt x="31" y="217"/>
                </a:lnTo>
                <a:lnTo>
                  <a:pt x="30" y="217"/>
                </a:lnTo>
                <a:lnTo>
                  <a:pt x="30" y="219"/>
                </a:lnTo>
                <a:lnTo>
                  <a:pt x="29" y="222"/>
                </a:lnTo>
                <a:lnTo>
                  <a:pt x="30" y="227"/>
                </a:lnTo>
                <a:lnTo>
                  <a:pt x="32" y="232"/>
                </a:lnTo>
                <a:lnTo>
                  <a:pt x="35" y="235"/>
                </a:lnTo>
                <a:lnTo>
                  <a:pt x="38" y="235"/>
                </a:lnTo>
                <a:lnTo>
                  <a:pt x="39" y="236"/>
                </a:lnTo>
                <a:lnTo>
                  <a:pt x="40" y="235"/>
                </a:lnTo>
                <a:lnTo>
                  <a:pt x="44" y="233"/>
                </a:lnTo>
                <a:lnTo>
                  <a:pt x="44" y="237"/>
                </a:lnTo>
                <a:lnTo>
                  <a:pt x="126" y="294"/>
                </a:lnTo>
                <a:lnTo>
                  <a:pt x="245" y="210"/>
                </a:lnTo>
                <a:lnTo>
                  <a:pt x="245" y="200"/>
                </a:lnTo>
                <a:lnTo>
                  <a:pt x="210" y="176"/>
                </a:lnTo>
                <a:lnTo>
                  <a:pt x="210" y="171"/>
                </a:lnTo>
                <a:lnTo>
                  <a:pt x="164" y="138"/>
                </a:lnTo>
                <a:lnTo>
                  <a:pt x="158" y="143"/>
                </a:lnTo>
                <a:lnTo>
                  <a:pt x="158" y="137"/>
                </a:lnTo>
                <a:lnTo>
                  <a:pt x="157" y="136"/>
                </a:lnTo>
                <a:lnTo>
                  <a:pt x="157" y="133"/>
                </a:lnTo>
                <a:lnTo>
                  <a:pt x="157" y="131"/>
                </a:lnTo>
                <a:lnTo>
                  <a:pt x="156" y="130"/>
                </a:lnTo>
                <a:lnTo>
                  <a:pt x="155" y="129"/>
                </a:lnTo>
                <a:lnTo>
                  <a:pt x="154" y="129"/>
                </a:lnTo>
                <a:lnTo>
                  <a:pt x="150" y="131"/>
                </a:lnTo>
                <a:lnTo>
                  <a:pt x="140" y="1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7660" name="Freeform 12"/>
          <p:cNvSpPr>
            <a:spLocks/>
          </p:cNvSpPr>
          <p:nvPr/>
        </p:nvSpPr>
        <p:spPr bwMode="auto">
          <a:xfrm>
            <a:off x="3538538" y="3497263"/>
            <a:ext cx="323850" cy="44450"/>
          </a:xfrm>
          <a:custGeom>
            <a:avLst/>
            <a:gdLst>
              <a:gd name="T0" fmla="*/ 2147483647 w 126"/>
              <a:gd name="T1" fmla="*/ 2147483647 h 26"/>
              <a:gd name="T2" fmla="*/ 2147483647 w 126"/>
              <a:gd name="T3" fmla="*/ 2147483647 h 26"/>
              <a:gd name="T4" fmla="*/ 2147483647 w 126"/>
              <a:gd name="T5" fmla="*/ 2147483647 h 26"/>
              <a:gd name="T6" fmla="*/ 2147483647 w 126"/>
              <a:gd name="T7" fmla="*/ 2147483647 h 26"/>
              <a:gd name="T8" fmla="*/ 2147483647 w 126"/>
              <a:gd name="T9" fmla="*/ 2147483647 h 26"/>
              <a:gd name="T10" fmla="*/ 0 w 126"/>
              <a:gd name="T11" fmla="*/ 0 h 26"/>
              <a:gd name="T12" fmla="*/ 2147483647 w 126"/>
              <a:gd name="T13" fmla="*/ 2147483647 h 26"/>
              <a:gd name="T14" fmla="*/ 0 60000 65536"/>
              <a:gd name="T15" fmla="*/ 0 60000 65536"/>
              <a:gd name="T16" fmla="*/ 0 60000 65536"/>
              <a:gd name="T17" fmla="*/ 0 60000 65536"/>
              <a:gd name="T18" fmla="*/ 0 60000 65536"/>
              <a:gd name="T19" fmla="*/ 0 60000 65536"/>
              <a:gd name="T20" fmla="*/ 0 60000 65536"/>
              <a:gd name="T21" fmla="*/ 0 w 126"/>
              <a:gd name="T22" fmla="*/ 0 h 26"/>
              <a:gd name="T23" fmla="*/ 126 w 12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6">
                <a:moveTo>
                  <a:pt x="125" y="25"/>
                </a:moveTo>
                <a:lnTo>
                  <a:pt x="84" y="24"/>
                </a:lnTo>
                <a:lnTo>
                  <a:pt x="98" y="11"/>
                </a:lnTo>
                <a:lnTo>
                  <a:pt x="45" y="10"/>
                </a:lnTo>
                <a:lnTo>
                  <a:pt x="54" y="1"/>
                </a:lnTo>
                <a:lnTo>
                  <a:pt x="0" y="0"/>
                </a:lnTo>
                <a:lnTo>
                  <a:pt x="125" y="25"/>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pic>
        <p:nvPicPr>
          <p:cNvPr id="27661" name="Picture 41"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0538" y="2757488"/>
            <a:ext cx="5270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2" name="Line 42"/>
          <p:cNvSpPr>
            <a:spLocks noChangeShapeType="1"/>
          </p:cNvSpPr>
          <p:nvPr/>
        </p:nvSpPr>
        <p:spPr bwMode="auto">
          <a:xfrm flipH="1">
            <a:off x="2136775" y="2701925"/>
            <a:ext cx="1588" cy="8255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6" name="Group 94"/>
          <p:cNvGrpSpPr>
            <a:grpSpLocks/>
          </p:cNvGrpSpPr>
          <p:nvPr/>
        </p:nvGrpSpPr>
        <p:grpSpPr bwMode="auto">
          <a:xfrm>
            <a:off x="1445103" y="3396737"/>
            <a:ext cx="230187" cy="285750"/>
            <a:chOff x="4131511" y="2844436"/>
            <a:chExt cx="200025" cy="241664"/>
          </a:xfrm>
          <a:solidFill>
            <a:srgbClr val="00CC00"/>
          </a:solidFill>
        </p:grpSpPr>
        <p:grpSp>
          <p:nvGrpSpPr>
            <p:cNvPr id="7" name="Group 31"/>
            <p:cNvGrpSpPr>
              <a:grpSpLocks/>
            </p:cNvGrpSpPr>
            <p:nvPr/>
          </p:nvGrpSpPr>
          <p:grpSpPr bwMode="auto">
            <a:xfrm>
              <a:off x="4130372" y="2844474"/>
              <a:ext cx="66663" cy="120651"/>
              <a:chOff x="5127" y="3283"/>
              <a:chExt cx="54" cy="85"/>
            </a:xfrm>
            <a:grpFill/>
          </p:grpSpPr>
          <p:sp>
            <p:nvSpPr>
              <p:cNvPr id="2166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6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8" name="Group 31"/>
            <p:cNvGrpSpPr>
              <a:grpSpLocks/>
            </p:cNvGrpSpPr>
            <p:nvPr/>
          </p:nvGrpSpPr>
          <p:grpSpPr bwMode="auto">
            <a:xfrm>
              <a:off x="4195904" y="2844474"/>
              <a:ext cx="66663" cy="120651"/>
              <a:chOff x="5127" y="3283"/>
              <a:chExt cx="54" cy="85"/>
            </a:xfrm>
            <a:grpFill/>
          </p:grpSpPr>
          <p:sp>
            <p:nvSpPr>
              <p:cNvPr id="2165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6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9" name="Group 31"/>
            <p:cNvGrpSpPr>
              <a:grpSpLocks/>
            </p:cNvGrpSpPr>
            <p:nvPr/>
          </p:nvGrpSpPr>
          <p:grpSpPr bwMode="auto">
            <a:xfrm>
              <a:off x="4263722" y="2844474"/>
              <a:ext cx="66663" cy="120651"/>
              <a:chOff x="5127" y="3283"/>
              <a:chExt cx="54" cy="85"/>
            </a:xfrm>
            <a:grpFill/>
          </p:grpSpPr>
          <p:sp>
            <p:nvSpPr>
              <p:cNvPr id="2165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5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83" name="Rectangle 82"/>
            <p:cNvSpPr/>
            <p:nvPr/>
          </p:nvSpPr>
          <p:spPr>
            <a:xfrm>
              <a:off x="4142547" y="2971980"/>
              <a:ext cx="171056" cy="114120"/>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10" name="Group 95"/>
          <p:cNvGrpSpPr>
            <a:grpSpLocks/>
          </p:cNvGrpSpPr>
          <p:nvPr/>
        </p:nvGrpSpPr>
        <p:grpSpPr bwMode="auto">
          <a:xfrm>
            <a:off x="2642078" y="3957124"/>
            <a:ext cx="230187" cy="287338"/>
            <a:chOff x="4131511" y="2844436"/>
            <a:chExt cx="200025" cy="241664"/>
          </a:xfrm>
          <a:solidFill>
            <a:srgbClr val="00CC00"/>
          </a:solidFill>
        </p:grpSpPr>
        <p:grpSp>
          <p:nvGrpSpPr>
            <p:cNvPr id="11" name="Group 31"/>
            <p:cNvGrpSpPr>
              <a:grpSpLocks/>
            </p:cNvGrpSpPr>
            <p:nvPr/>
          </p:nvGrpSpPr>
          <p:grpSpPr bwMode="auto">
            <a:xfrm>
              <a:off x="4130372" y="2844474"/>
              <a:ext cx="66663" cy="120651"/>
              <a:chOff x="5127" y="3283"/>
              <a:chExt cx="54" cy="85"/>
            </a:xfrm>
            <a:grpFill/>
          </p:grpSpPr>
          <p:sp>
            <p:nvSpPr>
              <p:cNvPr id="2165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5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12" name="Group 31"/>
            <p:cNvGrpSpPr>
              <a:grpSpLocks/>
            </p:cNvGrpSpPr>
            <p:nvPr/>
          </p:nvGrpSpPr>
          <p:grpSpPr bwMode="auto">
            <a:xfrm>
              <a:off x="4195904" y="2844474"/>
              <a:ext cx="66663" cy="120651"/>
              <a:chOff x="5127" y="3283"/>
              <a:chExt cx="54" cy="85"/>
            </a:xfrm>
            <a:grpFill/>
          </p:grpSpPr>
          <p:sp>
            <p:nvSpPr>
              <p:cNvPr id="2164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5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13" name="Group 31"/>
            <p:cNvGrpSpPr>
              <a:grpSpLocks/>
            </p:cNvGrpSpPr>
            <p:nvPr/>
          </p:nvGrpSpPr>
          <p:grpSpPr bwMode="auto">
            <a:xfrm>
              <a:off x="4263722" y="2844474"/>
              <a:ext cx="66663" cy="120651"/>
              <a:chOff x="5127" y="3283"/>
              <a:chExt cx="54" cy="85"/>
            </a:xfrm>
            <a:grpFill/>
          </p:grpSpPr>
          <p:sp>
            <p:nvSpPr>
              <p:cNvPr id="2164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4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94" name="Rectangle 93"/>
            <p:cNvSpPr/>
            <p:nvPr/>
          </p:nvSpPr>
          <p:spPr>
            <a:xfrm>
              <a:off x="4142547" y="2971276"/>
              <a:ext cx="171056" cy="114824"/>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14" name="Group 106"/>
          <p:cNvGrpSpPr>
            <a:grpSpLocks/>
          </p:cNvGrpSpPr>
          <p:nvPr/>
        </p:nvGrpSpPr>
        <p:grpSpPr bwMode="auto">
          <a:xfrm>
            <a:off x="3813653" y="3472937"/>
            <a:ext cx="230187" cy="287337"/>
            <a:chOff x="4131511" y="2844436"/>
            <a:chExt cx="200025" cy="241664"/>
          </a:xfrm>
          <a:solidFill>
            <a:srgbClr val="00CC00"/>
          </a:solidFill>
        </p:grpSpPr>
        <p:grpSp>
          <p:nvGrpSpPr>
            <p:cNvPr id="15" name="Group 31"/>
            <p:cNvGrpSpPr>
              <a:grpSpLocks/>
            </p:cNvGrpSpPr>
            <p:nvPr/>
          </p:nvGrpSpPr>
          <p:grpSpPr bwMode="auto">
            <a:xfrm>
              <a:off x="4130372" y="2844474"/>
              <a:ext cx="66663" cy="120651"/>
              <a:chOff x="5127" y="3283"/>
              <a:chExt cx="54" cy="85"/>
            </a:xfrm>
            <a:grpFill/>
          </p:grpSpPr>
          <p:sp>
            <p:nvSpPr>
              <p:cNvPr id="2164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4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16" name="Group 31"/>
            <p:cNvGrpSpPr>
              <a:grpSpLocks/>
            </p:cNvGrpSpPr>
            <p:nvPr/>
          </p:nvGrpSpPr>
          <p:grpSpPr bwMode="auto">
            <a:xfrm>
              <a:off x="4195904" y="2844474"/>
              <a:ext cx="66663" cy="120651"/>
              <a:chOff x="5127" y="3283"/>
              <a:chExt cx="54" cy="85"/>
            </a:xfrm>
            <a:grpFill/>
          </p:grpSpPr>
          <p:sp>
            <p:nvSpPr>
              <p:cNvPr id="2163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4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17" name="Group 31"/>
            <p:cNvGrpSpPr>
              <a:grpSpLocks/>
            </p:cNvGrpSpPr>
            <p:nvPr/>
          </p:nvGrpSpPr>
          <p:grpSpPr bwMode="auto">
            <a:xfrm>
              <a:off x="4263722" y="2844474"/>
              <a:ext cx="66663" cy="120651"/>
              <a:chOff x="5127" y="3283"/>
              <a:chExt cx="54" cy="85"/>
            </a:xfrm>
            <a:grpFill/>
          </p:grpSpPr>
          <p:sp>
            <p:nvSpPr>
              <p:cNvPr id="2163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3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105" name="Rectangle 104"/>
            <p:cNvSpPr/>
            <p:nvPr/>
          </p:nvSpPr>
          <p:spPr>
            <a:xfrm>
              <a:off x="4142547" y="2971276"/>
              <a:ext cx="171056" cy="114824"/>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18" name="Group 117"/>
          <p:cNvGrpSpPr>
            <a:grpSpLocks/>
          </p:cNvGrpSpPr>
          <p:nvPr/>
        </p:nvGrpSpPr>
        <p:grpSpPr bwMode="auto">
          <a:xfrm>
            <a:off x="3813653" y="2528374"/>
            <a:ext cx="230187" cy="287338"/>
            <a:chOff x="4131511" y="2844436"/>
            <a:chExt cx="200025" cy="241664"/>
          </a:xfrm>
          <a:solidFill>
            <a:srgbClr val="00CC00"/>
          </a:solidFill>
        </p:grpSpPr>
        <p:grpSp>
          <p:nvGrpSpPr>
            <p:cNvPr id="19" name="Group 31"/>
            <p:cNvGrpSpPr>
              <a:grpSpLocks/>
            </p:cNvGrpSpPr>
            <p:nvPr/>
          </p:nvGrpSpPr>
          <p:grpSpPr bwMode="auto">
            <a:xfrm>
              <a:off x="4130372" y="2844474"/>
              <a:ext cx="66663" cy="120651"/>
              <a:chOff x="5127" y="3283"/>
              <a:chExt cx="54" cy="85"/>
            </a:xfrm>
            <a:grpFill/>
          </p:grpSpPr>
          <p:sp>
            <p:nvSpPr>
              <p:cNvPr id="2163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3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20" name="Group 31"/>
            <p:cNvGrpSpPr>
              <a:grpSpLocks/>
            </p:cNvGrpSpPr>
            <p:nvPr/>
          </p:nvGrpSpPr>
          <p:grpSpPr bwMode="auto">
            <a:xfrm>
              <a:off x="4195904" y="2844474"/>
              <a:ext cx="66663" cy="120651"/>
              <a:chOff x="5127" y="3283"/>
              <a:chExt cx="54" cy="85"/>
            </a:xfrm>
            <a:grpFill/>
          </p:grpSpPr>
          <p:sp>
            <p:nvSpPr>
              <p:cNvPr id="2162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3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21" name="Group 31"/>
            <p:cNvGrpSpPr>
              <a:grpSpLocks/>
            </p:cNvGrpSpPr>
            <p:nvPr/>
          </p:nvGrpSpPr>
          <p:grpSpPr bwMode="auto">
            <a:xfrm>
              <a:off x="4263722" y="2844474"/>
              <a:ext cx="66663" cy="120651"/>
              <a:chOff x="5127" y="3283"/>
              <a:chExt cx="54" cy="85"/>
            </a:xfrm>
            <a:grpFill/>
          </p:grpSpPr>
          <p:sp>
            <p:nvSpPr>
              <p:cNvPr id="2162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2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116" name="Rectangle 115"/>
            <p:cNvSpPr/>
            <p:nvPr/>
          </p:nvSpPr>
          <p:spPr>
            <a:xfrm>
              <a:off x="4142547" y="2971276"/>
              <a:ext cx="171056" cy="114824"/>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2" name="Group 176"/>
          <p:cNvGrpSpPr>
            <a:grpSpLocks/>
          </p:cNvGrpSpPr>
          <p:nvPr/>
        </p:nvGrpSpPr>
        <p:grpSpPr bwMode="auto">
          <a:xfrm>
            <a:off x="1375824" y="2501566"/>
            <a:ext cx="230187" cy="285750"/>
            <a:chOff x="4131511" y="2844436"/>
            <a:chExt cx="200025" cy="241664"/>
          </a:xfrm>
          <a:solidFill>
            <a:srgbClr val="00CC00"/>
          </a:solidFill>
        </p:grpSpPr>
        <p:grpSp>
          <p:nvGrpSpPr>
            <p:cNvPr id="23" name="Group 31"/>
            <p:cNvGrpSpPr>
              <a:grpSpLocks/>
            </p:cNvGrpSpPr>
            <p:nvPr/>
          </p:nvGrpSpPr>
          <p:grpSpPr bwMode="auto">
            <a:xfrm>
              <a:off x="4130372" y="2844474"/>
              <a:ext cx="66663" cy="120651"/>
              <a:chOff x="5127" y="3283"/>
              <a:chExt cx="54" cy="85"/>
            </a:xfrm>
            <a:grpFill/>
          </p:grpSpPr>
          <p:sp>
            <p:nvSpPr>
              <p:cNvPr id="2162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2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24" name="Group 31"/>
            <p:cNvGrpSpPr>
              <a:grpSpLocks/>
            </p:cNvGrpSpPr>
            <p:nvPr/>
          </p:nvGrpSpPr>
          <p:grpSpPr bwMode="auto">
            <a:xfrm>
              <a:off x="4195904" y="2844474"/>
              <a:ext cx="66663" cy="120651"/>
              <a:chOff x="5127" y="3283"/>
              <a:chExt cx="54" cy="85"/>
            </a:xfrm>
            <a:grpFill/>
          </p:grpSpPr>
          <p:sp>
            <p:nvSpPr>
              <p:cNvPr id="2161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2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25" name="Group 31"/>
            <p:cNvGrpSpPr>
              <a:grpSpLocks/>
            </p:cNvGrpSpPr>
            <p:nvPr/>
          </p:nvGrpSpPr>
          <p:grpSpPr bwMode="auto">
            <a:xfrm>
              <a:off x="4263722" y="2844474"/>
              <a:ext cx="66663" cy="120651"/>
              <a:chOff x="5127" y="3283"/>
              <a:chExt cx="54" cy="85"/>
            </a:xfrm>
            <a:grpFill/>
          </p:grpSpPr>
          <p:sp>
            <p:nvSpPr>
              <p:cNvPr id="2161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1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127" name="Rectangle 126"/>
            <p:cNvSpPr/>
            <p:nvPr/>
          </p:nvSpPr>
          <p:spPr>
            <a:xfrm>
              <a:off x="4142547" y="2971980"/>
              <a:ext cx="171056" cy="114120"/>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6" name="Group 187"/>
          <p:cNvGrpSpPr>
            <a:grpSpLocks/>
          </p:cNvGrpSpPr>
          <p:nvPr/>
        </p:nvGrpSpPr>
        <p:grpSpPr bwMode="auto">
          <a:xfrm>
            <a:off x="2603978" y="3003037"/>
            <a:ext cx="231775" cy="284162"/>
            <a:chOff x="4131511" y="2844436"/>
            <a:chExt cx="200025" cy="241664"/>
          </a:xfrm>
          <a:solidFill>
            <a:srgbClr val="00CC00"/>
          </a:solidFill>
        </p:grpSpPr>
        <p:grpSp>
          <p:nvGrpSpPr>
            <p:cNvPr id="27" name="Group 31"/>
            <p:cNvGrpSpPr>
              <a:grpSpLocks/>
            </p:cNvGrpSpPr>
            <p:nvPr/>
          </p:nvGrpSpPr>
          <p:grpSpPr bwMode="auto">
            <a:xfrm>
              <a:off x="4130372" y="2844474"/>
              <a:ext cx="66663" cy="120651"/>
              <a:chOff x="5127" y="3283"/>
              <a:chExt cx="54" cy="85"/>
            </a:xfrm>
            <a:grpFill/>
          </p:grpSpPr>
          <p:sp>
            <p:nvSpPr>
              <p:cNvPr id="21611"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12"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28" name="Group 31"/>
            <p:cNvGrpSpPr>
              <a:grpSpLocks/>
            </p:cNvGrpSpPr>
            <p:nvPr/>
          </p:nvGrpSpPr>
          <p:grpSpPr bwMode="auto">
            <a:xfrm>
              <a:off x="4195904" y="2844474"/>
              <a:ext cx="66663" cy="120651"/>
              <a:chOff x="5127" y="3283"/>
              <a:chExt cx="54" cy="85"/>
            </a:xfrm>
            <a:grpFill/>
          </p:grpSpPr>
          <p:sp>
            <p:nvSpPr>
              <p:cNvPr id="21609"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10"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grpSp>
          <p:nvGrpSpPr>
            <p:cNvPr id="29" name="Group 31"/>
            <p:cNvGrpSpPr>
              <a:grpSpLocks/>
            </p:cNvGrpSpPr>
            <p:nvPr/>
          </p:nvGrpSpPr>
          <p:grpSpPr bwMode="auto">
            <a:xfrm>
              <a:off x="4263722" y="2844474"/>
              <a:ext cx="66663" cy="120651"/>
              <a:chOff x="5127" y="3283"/>
              <a:chExt cx="54" cy="85"/>
            </a:xfrm>
            <a:grpFill/>
          </p:grpSpPr>
          <p:sp>
            <p:nvSpPr>
              <p:cNvPr id="21607" name="Line 32"/>
              <p:cNvSpPr>
                <a:spLocks noChangeShapeType="1"/>
              </p:cNvSpPr>
              <p:nvPr/>
            </p:nvSpPr>
            <p:spPr bwMode="auto">
              <a:xfrm flipH="1">
                <a:off x="5153" y="3323"/>
                <a:ext cx="2" cy="45"/>
              </a:xfrm>
              <a:prstGeom prst="line">
                <a:avLst/>
              </a:prstGeom>
              <a:grpFill/>
              <a:ln w="12700">
                <a:solidFill>
                  <a:srgbClr val="00CC00"/>
                </a:solidFill>
                <a:round/>
                <a:headEnd type="none" w="sm" len="sm"/>
                <a:tailEnd type="none" w="sm" len="sm"/>
              </a:ln>
            </p:spPr>
            <p:txBody>
              <a:bodyPr/>
              <a:lstStyle/>
              <a:p>
                <a:pPr eaLnBrk="0" hangingPunct="0">
                  <a:defRPr/>
                </a:pPr>
                <a:endParaRPr lang="en-US">
                  <a:cs typeface="+mn-cs"/>
                </a:endParaRPr>
              </a:p>
            </p:txBody>
          </p:sp>
          <p:sp>
            <p:nvSpPr>
              <p:cNvPr id="21608" name="AutoShape 33"/>
              <p:cNvSpPr>
                <a:spLocks noChangeArrowheads="1"/>
              </p:cNvSpPr>
              <p:nvPr/>
            </p:nvSpPr>
            <p:spPr bwMode="auto">
              <a:xfrm flipV="1">
                <a:off x="5127" y="3283"/>
                <a:ext cx="54" cy="63"/>
              </a:xfrm>
              <a:prstGeom prst="triangle">
                <a:avLst>
                  <a:gd name="adj" fmla="val 50000"/>
                </a:avLst>
              </a:prstGeom>
              <a:grpFill/>
              <a:ln w="12700">
                <a:solidFill>
                  <a:srgbClr val="00CC00"/>
                </a:solidFill>
                <a:miter lim="800000"/>
                <a:headEnd type="none" w="sm" len="sm"/>
                <a:tailEnd type="none" w="sm" len="sm"/>
              </a:ln>
            </p:spPr>
            <p:txBody>
              <a:bodyPr wrap="none" anchor="ctr"/>
              <a:lstStyle/>
              <a:p>
                <a:pPr eaLnBrk="0" hangingPunct="0">
                  <a:defRPr/>
                </a:pPr>
                <a:endParaRPr lang="en-US">
                  <a:cs typeface="+mn-cs"/>
                </a:endParaRPr>
              </a:p>
            </p:txBody>
          </p:sp>
        </p:grpSp>
        <p:sp>
          <p:nvSpPr>
            <p:cNvPr id="138" name="Rectangle 137"/>
            <p:cNvSpPr/>
            <p:nvPr/>
          </p:nvSpPr>
          <p:spPr>
            <a:xfrm>
              <a:off x="4142471" y="2972693"/>
              <a:ext cx="171254" cy="113407"/>
            </a:xfrm>
            <a:prstGeom prst="rect">
              <a:avLst/>
            </a:prstGeom>
            <a:grp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grpSp>
        <p:nvGrpSpPr>
          <p:cNvPr id="27669" name="Group 147"/>
          <p:cNvGrpSpPr>
            <a:grpSpLocks/>
          </p:cNvGrpSpPr>
          <p:nvPr/>
        </p:nvGrpSpPr>
        <p:grpSpPr bwMode="auto">
          <a:xfrm>
            <a:off x="3016250" y="3432175"/>
            <a:ext cx="527050" cy="338138"/>
            <a:chOff x="4220080" y="3422125"/>
            <a:chExt cx="527962" cy="337924"/>
          </a:xfrm>
        </p:grpSpPr>
        <p:pic>
          <p:nvPicPr>
            <p:cNvPr id="27735"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0080" y="3479508"/>
              <a:ext cx="527962" cy="28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36"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7737"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27670" name="Line 42"/>
          <p:cNvSpPr>
            <a:spLocks noChangeShapeType="1"/>
          </p:cNvSpPr>
          <p:nvPr/>
        </p:nvSpPr>
        <p:spPr bwMode="auto">
          <a:xfrm flipH="1">
            <a:off x="2065338" y="2701925"/>
            <a:ext cx="1587" cy="8255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pic>
        <p:nvPicPr>
          <p:cNvPr id="27671" name="Picture 41"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3938" y="3400425"/>
            <a:ext cx="52546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2" name="Line 15"/>
          <p:cNvSpPr>
            <a:spLocks noChangeShapeType="1"/>
          </p:cNvSpPr>
          <p:nvPr/>
        </p:nvSpPr>
        <p:spPr bwMode="auto">
          <a:xfrm flipH="1">
            <a:off x="2630488" y="3333750"/>
            <a:ext cx="3175" cy="84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27673" name="Group 115"/>
          <p:cNvGrpSpPr>
            <a:grpSpLocks/>
          </p:cNvGrpSpPr>
          <p:nvPr/>
        </p:nvGrpSpPr>
        <p:grpSpPr bwMode="auto">
          <a:xfrm>
            <a:off x="3762375" y="1828800"/>
            <a:ext cx="1165225" cy="981075"/>
            <a:chOff x="1539216" y="2122641"/>
            <a:chExt cx="834412" cy="733145"/>
          </a:xfrm>
        </p:grpSpPr>
        <p:grpSp>
          <p:nvGrpSpPr>
            <p:cNvPr id="27730" name="Group 113"/>
            <p:cNvGrpSpPr>
              <a:grpSpLocks/>
            </p:cNvGrpSpPr>
            <p:nvPr/>
          </p:nvGrpSpPr>
          <p:grpSpPr bwMode="auto">
            <a:xfrm>
              <a:off x="1720641" y="2385248"/>
              <a:ext cx="440874" cy="470538"/>
              <a:chOff x="396798" y="4446889"/>
              <a:chExt cx="440874" cy="470538"/>
            </a:xfrm>
          </p:grpSpPr>
          <p:sp>
            <p:nvSpPr>
              <p:cNvPr id="115" name="Oval 114"/>
              <p:cNvSpPr/>
              <p:nvPr/>
            </p:nvSpPr>
            <p:spPr>
              <a:xfrm>
                <a:off x="397261" y="4446459"/>
                <a:ext cx="439942" cy="470968"/>
              </a:xfrm>
              <a:prstGeom prst="ellipse">
                <a:avLst/>
              </a:prstGeom>
              <a:noFill/>
              <a:ln w="28575">
                <a:solidFill>
                  <a:srgbClr val="990000"/>
                </a:solid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latin typeface="+mj-lt"/>
                </a:endParaRPr>
              </a:p>
            </p:txBody>
          </p:sp>
          <p:sp>
            <p:nvSpPr>
              <p:cNvPr id="117" name="Rectangle 116"/>
              <p:cNvSpPr/>
              <p:nvPr/>
            </p:nvSpPr>
            <p:spPr>
              <a:xfrm flipH="1">
                <a:off x="568919" y="4648133"/>
                <a:ext cx="115954" cy="104396"/>
              </a:xfrm>
              <a:prstGeom prst="rect">
                <a:avLst/>
              </a:prstGeom>
              <a:solidFill>
                <a:srgbClr val="990000"/>
              </a:solidFill>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latin typeface="+mj-lt"/>
                </a:endParaRPr>
              </a:p>
            </p:txBody>
          </p:sp>
          <p:cxnSp>
            <p:nvCxnSpPr>
              <p:cNvPr id="118" name="Straight Connector 117"/>
              <p:cNvCxnSpPr/>
              <p:nvPr/>
            </p:nvCxnSpPr>
            <p:spPr>
              <a:xfrm rot="5400000">
                <a:off x="566047" y="4617882"/>
                <a:ext cx="110327"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grpSp>
        <p:sp>
          <p:nvSpPr>
            <p:cNvPr id="114" name="TextBox 113"/>
            <p:cNvSpPr txBox="1"/>
            <p:nvPr/>
          </p:nvSpPr>
          <p:spPr>
            <a:xfrm>
              <a:off x="1539216" y="2122641"/>
              <a:ext cx="834412" cy="252686"/>
            </a:xfrm>
            <a:prstGeom prst="rect">
              <a:avLst/>
            </a:prstGeom>
            <a:noFill/>
          </p:spPr>
          <p:txBody>
            <a:bodyPr wrap="none">
              <a:spAutoFit/>
            </a:bodyPr>
            <a:lstStyle/>
            <a:p>
              <a:pPr algn="ctr" eaLnBrk="0" hangingPunct="0">
                <a:defRPr/>
              </a:pPr>
              <a:r>
                <a:rPr lang="en-US" sz="1600" dirty="0">
                  <a:solidFill>
                    <a:srgbClr val="990000"/>
                  </a:solidFill>
                  <a:latin typeface="+mj-lt"/>
                  <a:cs typeface="+mn-cs"/>
                </a:rPr>
                <a:t>Pico/</a:t>
              </a:r>
              <a:r>
                <a:rPr lang="en-US" sz="1600" dirty="0" err="1">
                  <a:solidFill>
                    <a:srgbClr val="990000"/>
                  </a:solidFill>
                  <a:latin typeface="+mj-lt"/>
                  <a:cs typeface="+mn-cs"/>
                </a:rPr>
                <a:t>Femto</a:t>
              </a:r>
              <a:endParaRPr lang="en-US" sz="1600" dirty="0">
                <a:solidFill>
                  <a:srgbClr val="990000"/>
                </a:solidFill>
                <a:latin typeface="+mj-lt"/>
                <a:cs typeface="+mn-cs"/>
              </a:endParaRPr>
            </a:p>
          </p:txBody>
        </p:sp>
      </p:grpSp>
      <p:grpSp>
        <p:nvGrpSpPr>
          <p:cNvPr id="27674" name="Group 136"/>
          <p:cNvGrpSpPr>
            <a:grpSpLocks/>
          </p:cNvGrpSpPr>
          <p:nvPr/>
        </p:nvGrpSpPr>
        <p:grpSpPr bwMode="auto">
          <a:xfrm>
            <a:off x="3209925" y="2166938"/>
            <a:ext cx="820738" cy="917575"/>
            <a:chOff x="3375186" y="2084510"/>
            <a:chExt cx="587533" cy="683828"/>
          </a:xfrm>
        </p:grpSpPr>
        <p:grpSp>
          <p:nvGrpSpPr>
            <p:cNvPr id="27723" name="Group 132"/>
            <p:cNvGrpSpPr>
              <a:grpSpLocks/>
            </p:cNvGrpSpPr>
            <p:nvPr/>
          </p:nvGrpSpPr>
          <p:grpSpPr bwMode="auto">
            <a:xfrm>
              <a:off x="3375186" y="2321860"/>
              <a:ext cx="587533" cy="446478"/>
              <a:chOff x="3397131" y="2321860"/>
              <a:chExt cx="587533" cy="446478"/>
            </a:xfrm>
          </p:grpSpPr>
          <p:sp>
            <p:nvSpPr>
              <p:cNvPr id="123" name="Rectangle 122"/>
              <p:cNvSpPr/>
              <p:nvPr/>
            </p:nvSpPr>
            <p:spPr bwMode="auto">
              <a:xfrm>
                <a:off x="3557368" y="2434706"/>
                <a:ext cx="103414" cy="6507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nvGrpSpPr>
              <p:cNvPr id="27727" name="Group 131"/>
              <p:cNvGrpSpPr>
                <a:grpSpLocks/>
              </p:cNvGrpSpPr>
              <p:nvPr/>
            </p:nvGrpSpPr>
            <p:grpSpPr bwMode="auto">
              <a:xfrm>
                <a:off x="3397131" y="2321860"/>
                <a:ext cx="587533" cy="446478"/>
                <a:chOff x="3397131" y="2321860"/>
                <a:chExt cx="587533" cy="446478"/>
              </a:xfrm>
            </p:grpSpPr>
            <p:grpSp>
              <p:nvGrpSpPr>
                <p:cNvPr id="36" name="Group 31"/>
                <p:cNvGrpSpPr>
                  <a:grpSpLocks/>
                </p:cNvGrpSpPr>
                <p:nvPr/>
              </p:nvGrpSpPr>
              <p:grpSpPr bwMode="auto">
                <a:xfrm>
                  <a:off x="3579888" y="2321860"/>
                  <a:ext cx="55023" cy="106995"/>
                  <a:chOff x="5127" y="3283"/>
                  <a:chExt cx="54" cy="85"/>
                </a:xfrm>
                <a:solidFill>
                  <a:srgbClr val="7030A0"/>
                </a:solidFill>
              </p:grpSpPr>
              <p:sp>
                <p:nvSpPr>
                  <p:cNvPr id="126"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defRPr/>
                    </a:pPr>
                    <a:endParaRPr lang="en-US">
                      <a:latin typeface="ZapfDingbats" pitchFamily="82" charset="2"/>
                      <a:cs typeface="+mn-cs"/>
                    </a:endParaRPr>
                  </a:p>
                </p:txBody>
              </p:sp>
              <p:sp>
                <p:nvSpPr>
                  <p:cNvPr id="128" name="AutoShape 33"/>
                  <p:cNvSpPr>
                    <a:spLocks noChangeArrowheads="1"/>
                  </p:cNvSpPr>
                  <p:nvPr/>
                </p:nvSpPr>
                <p:spPr bwMode="auto">
                  <a:xfrm flipV="1">
                    <a:off x="5127" y="3283"/>
                    <a:ext cx="54" cy="63"/>
                  </a:xfrm>
                  <a:prstGeom prst="triangle">
                    <a:avLst>
                      <a:gd name="adj" fmla="val 50000"/>
                    </a:avLst>
                  </a:prstGeom>
                  <a:grpFill/>
                  <a:ln w="12700">
                    <a:solidFill>
                      <a:srgbClr val="7030A0"/>
                    </a:solidFill>
                    <a:miter lim="800000"/>
                    <a:headEnd type="none" w="sm" len="sm"/>
                    <a:tailEnd type="none" w="sm" len="sm"/>
                  </a:ln>
                </p:spPr>
                <p:txBody>
                  <a:bodyPr wrap="none" anchor="ctr"/>
                  <a:lstStyle/>
                  <a:p>
                    <a:pPr eaLnBrk="0" hangingPunct="0">
                      <a:defRPr/>
                    </a:pPr>
                    <a:endParaRPr lang="en-US">
                      <a:latin typeface="ZapfDingbats" pitchFamily="82" charset="2"/>
                      <a:cs typeface="+mn-cs"/>
                    </a:endParaRPr>
                  </a:p>
                </p:txBody>
              </p:sp>
            </p:grpSp>
            <p:sp>
              <p:nvSpPr>
                <p:cNvPr id="131" name="TextBox 130"/>
                <p:cNvSpPr txBox="1"/>
                <p:nvPr/>
              </p:nvSpPr>
              <p:spPr>
                <a:xfrm>
                  <a:off x="3397131" y="2460734"/>
                  <a:ext cx="587533" cy="307604"/>
                </a:xfrm>
                <a:prstGeom prst="rect">
                  <a:avLst/>
                </a:prstGeom>
                <a:noFill/>
              </p:spPr>
              <p:txBody>
                <a:bodyPr wrap="none">
                  <a:spAutoFit/>
                </a:bodyPr>
                <a:lstStyle/>
                <a:p>
                  <a:pPr eaLnBrk="0" hangingPunct="0">
                    <a:defRPr/>
                  </a:pPr>
                  <a:r>
                    <a:rPr lang="en-US" sz="1400" dirty="0">
                      <a:solidFill>
                        <a:srgbClr val="7030A0"/>
                      </a:solidFill>
                      <a:latin typeface="+mj-lt"/>
                      <a:cs typeface="+mn-cs"/>
                    </a:rPr>
                    <a:t>Relay</a:t>
                  </a:r>
                </a:p>
              </p:txBody>
            </p:sp>
          </p:grpSp>
        </p:grpSp>
        <p:cxnSp>
          <p:nvCxnSpPr>
            <p:cNvPr id="136" name="Straight Connector 135"/>
            <p:cNvCxnSpPr>
              <a:stCxn id="128" idx="4"/>
              <a:endCxn id="21632" idx="2"/>
            </p:cNvCxnSpPr>
            <p:nvPr/>
          </p:nvCxnSpPr>
          <p:spPr>
            <a:xfrm>
              <a:off x="3612700" y="2322311"/>
              <a:ext cx="193193" cy="23662"/>
            </a:xfrm>
            <a:prstGeom prst="line">
              <a:avLst/>
            </a:prstGeom>
            <a:ln>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stCxn id="27699" idx="1"/>
              <a:endCxn id="128" idx="3"/>
            </p:cNvCxnSpPr>
            <p:nvPr/>
          </p:nvCxnSpPr>
          <p:spPr>
            <a:xfrm flipH="1">
              <a:off x="3585425" y="2084510"/>
              <a:ext cx="15910" cy="237801"/>
            </a:xfrm>
            <a:prstGeom prst="line">
              <a:avLst/>
            </a:prstGeom>
            <a:ln>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675" name="Group 161"/>
          <p:cNvGrpSpPr>
            <a:grpSpLocks/>
          </p:cNvGrpSpPr>
          <p:nvPr/>
        </p:nvGrpSpPr>
        <p:grpSpPr bwMode="auto">
          <a:xfrm>
            <a:off x="3438525" y="3265488"/>
            <a:ext cx="1212850" cy="769937"/>
            <a:chOff x="4499565" y="3218558"/>
            <a:chExt cx="1212537" cy="769648"/>
          </a:xfrm>
        </p:grpSpPr>
        <p:grpSp>
          <p:nvGrpSpPr>
            <p:cNvPr id="27710" name="Group 141"/>
            <p:cNvGrpSpPr>
              <a:grpSpLocks/>
            </p:cNvGrpSpPr>
            <p:nvPr/>
          </p:nvGrpSpPr>
          <p:grpSpPr bwMode="auto">
            <a:xfrm>
              <a:off x="5235687" y="3218558"/>
              <a:ext cx="144038" cy="237685"/>
              <a:chOff x="6989724" y="2896505"/>
              <a:chExt cx="144038" cy="237685"/>
            </a:xfrm>
          </p:grpSpPr>
          <p:sp>
            <p:nvSpPr>
              <p:cNvPr id="134" name="Rectangle 133"/>
              <p:cNvSpPr/>
              <p:nvPr/>
            </p:nvSpPr>
            <p:spPr bwMode="auto">
              <a:xfrm>
                <a:off x="6990012" y="3047261"/>
                <a:ext cx="144426" cy="87280"/>
              </a:xfrm>
              <a:prstGeom prst="rect">
                <a:avLst/>
              </a:prstGeom>
              <a:solidFill>
                <a:srgbClr val="CC66FF"/>
              </a:solidFill>
              <a:ln>
                <a:solidFill>
                  <a:srgbClr val="CC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nvGrpSpPr>
              <p:cNvPr id="39" name="Group 31"/>
              <p:cNvGrpSpPr>
                <a:grpSpLocks/>
              </p:cNvGrpSpPr>
              <p:nvPr/>
            </p:nvGrpSpPr>
            <p:grpSpPr bwMode="auto">
              <a:xfrm>
                <a:off x="7020922" y="2896505"/>
                <a:ext cx="76892" cy="143241"/>
                <a:chOff x="5127" y="3283"/>
                <a:chExt cx="54" cy="85"/>
              </a:xfrm>
              <a:solidFill>
                <a:srgbClr val="7030A0"/>
              </a:solidFill>
            </p:grpSpPr>
            <p:sp>
              <p:nvSpPr>
                <p:cNvPr id="140"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defRPr/>
                  </a:pPr>
                  <a:endParaRPr lang="en-US">
                    <a:latin typeface="ZapfDingbats" pitchFamily="82" charset="2"/>
                    <a:cs typeface="+mn-cs"/>
                  </a:endParaRPr>
                </a:p>
              </p:txBody>
            </p:sp>
            <p:sp>
              <p:nvSpPr>
                <p:cNvPr id="141" name="AutoShape 33"/>
                <p:cNvSpPr>
                  <a:spLocks noChangeArrowheads="1"/>
                </p:cNvSpPr>
                <p:nvPr/>
              </p:nvSpPr>
              <p:spPr bwMode="auto">
                <a:xfrm flipV="1">
                  <a:off x="5127" y="3283"/>
                  <a:ext cx="54" cy="63"/>
                </a:xfrm>
                <a:prstGeom prst="triangle">
                  <a:avLst>
                    <a:gd name="adj" fmla="val 50000"/>
                  </a:avLst>
                </a:prstGeom>
                <a:solidFill>
                  <a:srgbClr val="CC66FF"/>
                </a:solidFill>
                <a:ln w="12700">
                  <a:solidFill>
                    <a:srgbClr val="CC66FF"/>
                  </a:solidFill>
                  <a:miter lim="800000"/>
                  <a:headEnd type="none" w="sm" len="sm"/>
                  <a:tailEnd type="none" w="sm" len="sm"/>
                </a:ln>
              </p:spPr>
              <p:txBody>
                <a:bodyPr wrap="none" anchor="ctr"/>
                <a:lstStyle/>
                <a:p>
                  <a:pPr eaLnBrk="0" hangingPunct="0">
                    <a:defRPr/>
                  </a:pPr>
                  <a:endParaRPr lang="en-US">
                    <a:latin typeface="ZapfDingbats" pitchFamily="82" charset="2"/>
                    <a:cs typeface="+mn-cs"/>
                  </a:endParaRPr>
                </a:p>
              </p:txBody>
            </p:sp>
          </p:grpSp>
        </p:grpSp>
        <p:sp>
          <p:nvSpPr>
            <p:cNvPr id="139" name="TextBox 138"/>
            <p:cNvSpPr txBox="1"/>
            <p:nvPr/>
          </p:nvSpPr>
          <p:spPr>
            <a:xfrm>
              <a:off x="5223278" y="3467701"/>
              <a:ext cx="488824" cy="307859"/>
            </a:xfrm>
            <a:prstGeom prst="rect">
              <a:avLst/>
            </a:prstGeom>
            <a:noFill/>
          </p:spPr>
          <p:txBody>
            <a:bodyPr wrap="none">
              <a:spAutoFit/>
            </a:bodyPr>
            <a:lstStyle/>
            <a:p>
              <a:pPr eaLnBrk="0" hangingPunct="0">
                <a:defRPr/>
              </a:pPr>
              <a:r>
                <a:rPr lang="en-US" sz="1400" dirty="0">
                  <a:solidFill>
                    <a:srgbClr val="CC66FF"/>
                  </a:solidFill>
                  <a:latin typeface="+mj-lt"/>
                  <a:cs typeface="+mn-cs"/>
                </a:rPr>
                <a:t>DAS</a:t>
              </a:r>
            </a:p>
          </p:txBody>
        </p:sp>
        <p:grpSp>
          <p:nvGrpSpPr>
            <p:cNvPr id="27712" name="Group 142"/>
            <p:cNvGrpSpPr>
              <a:grpSpLocks/>
            </p:cNvGrpSpPr>
            <p:nvPr/>
          </p:nvGrpSpPr>
          <p:grpSpPr bwMode="auto">
            <a:xfrm>
              <a:off x="5175302" y="3750521"/>
              <a:ext cx="144038" cy="237685"/>
              <a:chOff x="6989724" y="2896505"/>
              <a:chExt cx="144038" cy="237685"/>
            </a:xfrm>
          </p:grpSpPr>
          <p:sp>
            <p:nvSpPr>
              <p:cNvPr id="144" name="Rectangle 143"/>
              <p:cNvSpPr/>
              <p:nvPr/>
            </p:nvSpPr>
            <p:spPr bwMode="auto">
              <a:xfrm>
                <a:off x="6990088" y="3046911"/>
                <a:ext cx="144426" cy="87279"/>
              </a:xfrm>
              <a:prstGeom prst="rect">
                <a:avLst/>
              </a:prstGeom>
              <a:solidFill>
                <a:srgbClr val="CC66FF"/>
              </a:solidFill>
              <a:ln>
                <a:solidFill>
                  <a:srgbClr val="CC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nvGrpSpPr>
              <p:cNvPr id="41" name="Group 31"/>
              <p:cNvGrpSpPr>
                <a:grpSpLocks/>
              </p:cNvGrpSpPr>
              <p:nvPr/>
            </p:nvGrpSpPr>
            <p:grpSpPr bwMode="auto">
              <a:xfrm>
                <a:off x="7021302" y="2896467"/>
                <a:ext cx="76896" cy="143240"/>
                <a:chOff x="5127" y="3283"/>
                <a:chExt cx="54" cy="85"/>
              </a:xfrm>
              <a:solidFill>
                <a:srgbClr val="7030A0"/>
              </a:solidFill>
            </p:grpSpPr>
            <p:sp>
              <p:nvSpPr>
                <p:cNvPr id="146"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defRPr/>
                  </a:pPr>
                  <a:endParaRPr lang="en-US">
                    <a:latin typeface="ZapfDingbats" pitchFamily="82" charset="2"/>
                    <a:cs typeface="+mn-cs"/>
                  </a:endParaRPr>
                </a:p>
              </p:txBody>
            </p:sp>
            <p:sp>
              <p:nvSpPr>
                <p:cNvPr id="147" name="AutoShape 33"/>
                <p:cNvSpPr>
                  <a:spLocks noChangeArrowheads="1"/>
                </p:cNvSpPr>
                <p:nvPr/>
              </p:nvSpPr>
              <p:spPr bwMode="auto">
                <a:xfrm flipV="1">
                  <a:off x="5127" y="3283"/>
                  <a:ext cx="54" cy="63"/>
                </a:xfrm>
                <a:prstGeom prst="triangle">
                  <a:avLst>
                    <a:gd name="adj" fmla="val 50000"/>
                  </a:avLst>
                </a:prstGeom>
                <a:solidFill>
                  <a:srgbClr val="CC66FF"/>
                </a:solidFill>
                <a:ln w="12700">
                  <a:solidFill>
                    <a:srgbClr val="CC66FF"/>
                  </a:solidFill>
                  <a:miter lim="800000"/>
                  <a:headEnd type="none" w="sm" len="sm"/>
                  <a:tailEnd type="none" w="sm" len="sm"/>
                </a:ln>
              </p:spPr>
              <p:txBody>
                <a:bodyPr wrap="none" anchor="ctr"/>
                <a:lstStyle/>
                <a:p>
                  <a:pPr eaLnBrk="0" hangingPunct="0">
                    <a:defRPr/>
                  </a:pPr>
                  <a:endParaRPr lang="en-US">
                    <a:latin typeface="ZapfDingbats" pitchFamily="82" charset="2"/>
                    <a:cs typeface="+mn-cs"/>
                  </a:endParaRPr>
                </a:p>
              </p:txBody>
            </p:sp>
          </p:grpSp>
        </p:grpSp>
        <p:grpSp>
          <p:nvGrpSpPr>
            <p:cNvPr id="27713" name="Group 148"/>
            <p:cNvGrpSpPr>
              <a:grpSpLocks/>
            </p:cNvGrpSpPr>
            <p:nvPr/>
          </p:nvGrpSpPr>
          <p:grpSpPr bwMode="auto">
            <a:xfrm>
              <a:off x="4499565" y="3488853"/>
              <a:ext cx="144038" cy="237685"/>
              <a:chOff x="6989724" y="2896505"/>
              <a:chExt cx="144038" cy="237685"/>
            </a:xfrm>
          </p:grpSpPr>
          <p:sp>
            <p:nvSpPr>
              <p:cNvPr id="150" name="Rectangle 149"/>
              <p:cNvSpPr/>
              <p:nvPr/>
            </p:nvSpPr>
            <p:spPr bwMode="auto">
              <a:xfrm>
                <a:off x="6989724" y="3046740"/>
                <a:ext cx="144426" cy="87280"/>
              </a:xfrm>
              <a:prstGeom prst="rect">
                <a:avLst/>
              </a:prstGeom>
              <a:solidFill>
                <a:srgbClr val="CC66FF"/>
              </a:solidFill>
              <a:ln>
                <a:solidFill>
                  <a:srgbClr val="CC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grpSp>
            <p:nvGrpSpPr>
              <p:cNvPr id="43" name="Group 31"/>
              <p:cNvGrpSpPr>
                <a:grpSpLocks/>
              </p:cNvGrpSpPr>
              <p:nvPr/>
            </p:nvGrpSpPr>
            <p:grpSpPr bwMode="auto">
              <a:xfrm>
                <a:off x="7021302" y="2896467"/>
                <a:ext cx="76896" cy="143240"/>
                <a:chOff x="5127" y="3283"/>
                <a:chExt cx="54" cy="85"/>
              </a:xfrm>
              <a:solidFill>
                <a:srgbClr val="7030A0"/>
              </a:solidFill>
            </p:grpSpPr>
            <p:sp>
              <p:nvSpPr>
                <p:cNvPr id="154"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defRPr/>
                  </a:pPr>
                  <a:endParaRPr lang="en-US">
                    <a:latin typeface="ZapfDingbats" pitchFamily="82" charset="2"/>
                    <a:cs typeface="+mn-cs"/>
                  </a:endParaRPr>
                </a:p>
              </p:txBody>
            </p:sp>
            <p:sp>
              <p:nvSpPr>
                <p:cNvPr id="155" name="AutoShape 33"/>
                <p:cNvSpPr>
                  <a:spLocks noChangeArrowheads="1"/>
                </p:cNvSpPr>
                <p:nvPr/>
              </p:nvSpPr>
              <p:spPr bwMode="auto">
                <a:xfrm flipV="1">
                  <a:off x="5127" y="3283"/>
                  <a:ext cx="54" cy="63"/>
                </a:xfrm>
                <a:prstGeom prst="triangle">
                  <a:avLst>
                    <a:gd name="adj" fmla="val 50000"/>
                  </a:avLst>
                </a:prstGeom>
                <a:solidFill>
                  <a:srgbClr val="CC66FF"/>
                </a:solidFill>
                <a:ln w="12700">
                  <a:solidFill>
                    <a:srgbClr val="CC66FF"/>
                  </a:solidFill>
                  <a:miter lim="800000"/>
                  <a:headEnd type="none" w="sm" len="sm"/>
                  <a:tailEnd type="none" w="sm" len="sm"/>
                </a:ln>
              </p:spPr>
              <p:txBody>
                <a:bodyPr wrap="none" anchor="ctr"/>
                <a:lstStyle/>
                <a:p>
                  <a:pPr eaLnBrk="0" hangingPunct="0">
                    <a:defRPr/>
                  </a:pPr>
                  <a:endParaRPr lang="en-US">
                    <a:latin typeface="ZapfDingbats" pitchFamily="82" charset="2"/>
                    <a:cs typeface="+mn-cs"/>
                  </a:endParaRPr>
                </a:p>
              </p:txBody>
            </p:sp>
          </p:grpSp>
        </p:grpSp>
        <p:sp>
          <p:nvSpPr>
            <p:cNvPr id="157" name="Freeform 156"/>
            <p:cNvSpPr/>
            <p:nvPr/>
          </p:nvSpPr>
          <p:spPr>
            <a:xfrm>
              <a:off x="5096311" y="3456594"/>
              <a:ext cx="206322" cy="161864"/>
            </a:xfrm>
            <a:custGeom>
              <a:avLst/>
              <a:gdLst>
                <a:gd name="connsiteX0" fmla="*/ 228121 w 228121"/>
                <a:gd name="connsiteY0" fmla="*/ 0 h 168694"/>
                <a:gd name="connsiteX1" fmla="*/ 136106 w 228121"/>
                <a:gd name="connsiteY1" fmla="*/ 51758 h 168694"/>
                <a:gd name="connsiteX2" fmla="*/ 136106 w 228121"/>
                <a:gd name="connsiteY2" fmla="*/ 51758 h 168694"/>
                <a:gd name="connsiteX3" fmla="*/ 101600 w 228121"/>
                <a:gd name="connsiteY3" fmla="*/ 115019 h 168694"/>
                <a:gd name="connsiteX4" fmla="*/ 15336 w 228121"/>
                <a:gd name="connsiteY4" fmla="*/ 161026 h 168694"/>
                <a:gd name="connsiteX5" fmla="*/ 9585 w 228121"/>
                <a:gd name="connsiteY5" fmla="*/ 161026 h 16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121" h="168694">
                  <a:moveTo>
                    <a:pt x="228121" y="0"/>
                  </a:moveTo>
                  <a:lnTo>
                    <a:pt x="136106" y="51758"/>
                  </a:lnTo>
                  <a:lnTo>
                    <a:pt x="136106" y="51758"/>
                  </a:lnTo>
                  <a:cubicBezTo>
                    <a:pt x="130355" y="62302"/>
                    <a:pt x="121728" y="96808"/>
                    <a:pt x="101600" y="115019"/>
                  </a:cubicBezTo>
                  <a:cubicBezTo>
                    <a:pt x="81472" y="133230"/>
                    <a:pt x="30672" y="153358"/>
                    <a:pt x="15336" y="161026"/>
                  </a:cubicBezTo>
                  <a:cubicBezTo>
                    <a:pt x="0" y="168694"/>
                    <a:pt x="4792" y="164860"/>
                    <a:pt x="9585" y="161026"/>
                  </a:cubicBezTo>
                </a:path>
              </a:pathLst>
            </a:custGeom>
            <a:noFill/>
            <a:ln>
              <a:solidFill>
                <a:srgbClr val="CC66FF"/>
              </a:solidFill>
            </a:ln>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en-US"/>
            </a:p>
          </p:txBody>
        </p:sp>
        <p:sp>
          <p:nvSpPr>
            <p:cNvPr id="159" name="Freeform 158"/>
            <p:cNvSpPr/>
            <p:nvPr/>
          </p:nvSpPr>
          <p:spPr>
            <a:xfrm>
              <a:off x="4993151" y="3726367"/>
              <a:ext cx="168232" cy="204710"/>
            </a:xfrm>
            <a:custGeom>
              <a:avLst/>
              <a:gdLst>
                <a:gd name="connsiteX0" fmla="*/ 0 w 169012"/>
                <a:gd name="connsiteY0" fmla="*/ 0 h 203682"/>
                <a:gd name="connsiteX1" fmla="*/ 69338 w 169012"/>
                <a:gd name="connsiteY1" fmla="*/ 34670 h 203682"/>
                <a:gd name="connsiteX2" fmla="*/ 95340 w 169012"/>
                <a:gd name="connsiteY2" fmla="*/ 125676 h 203682"/>
                <a:gd name="connsiteX3" fmla="*/ 169012 w 169012"/>
                <a:gd name="connsiteY3" fmla="*/ 203682 h 203682"/>
              </a:gdLst>
              <a:ahLst/>
              <a:cxnLst>
                <a:cxn ang="0">
                  <a:pos x="connsiteX0" y="connsiteY0"/>
                </a:cxn>
                <a:cxn ang="0">
                  <a:pos x="connsiteX1" y="connsiteY1"/>
                </a:cxn>
                <a:cxn ang="0">
                  <a:pos x="connsiteX2" y="connsiteY2"/>
                </a:cxn>
                <a:cxn ang="0">
                  <a:pos x="connsiteX3" y="connsiteY3"/>
                </a:cxn>
              </a:cxnLst>
              <a:rect l="l" t="t" r="r" b="b"/>
              <a:pathLst>
                <a:path w="169012" h="203682">
                  <a:moveTo>
                    <a:pt x="0" y="0"/>
                  </a:moveTo>
                  <a:cubicBezTo>
                    <a:pt x="26724" y="6862"/>
                    <a:pt x="53448" y="13724"/>
                    <a:pt x="69338" y="34670"/>
                  </a:cubicBezTo>
                  <a:cubicBezTo>
                    <a:pt x="85228" y="55616"/>
                    <a:pt x="78728" y="97507"/>
                    <a:pt x="95340" y="125676"/>
                  </a:cubicBezTo>
                  <a:cubicBezTo>
                    <a:pt x="111952" y="153845"/>
                    <a:pt x="140482" y="178763"/>
                    <a:pt x="169012" y="203682"/>
                  </a:cubicBezTo>
                </a:path>
              </a:pathLst>
            </a:custGeom>
            <a:noFill/>
            <a:ln>
              <a:solidFill>
                <a:srgbClr val="CC66FF"/>
              </a:solidFill>
            </a:ln>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en-US"/>
            </a:p>
          </p:txBody>
        </p:sp>
        <p:sp>
          <p:nvSpPr>
            <p:cNvPr id="160" name="Freeform 159"/>
            <p:cNvSpPr/>
            <p:nvPr/>
          </p:nvSpPr>
          <p:spPr>
            <a:xfrm>
              <a:off x="4655100" y="3626392"/>
              <a:ext cx="225367" cy="66650"/>
            </a:xfrm>
            <a:custGeom>
              <a:avLst/>
              <a:gdLst>
                <a:gd name="connsiteX0" fmla="*/ 0 w 225350"/>
                <a:gd name="connsiteY0" fmla="*/ 65727 h 65727"/>
                <a:gd name="connsiteX1" fmla="*/ 69339 w 225350"/>
                <a:gd name="connsiteY1" fmla="*/ 5056 h 65727"/>
                <a:gd name="connsiteX2" fmla="*/ 225350 w 225350"/>
                <a:gd name="connsiteY2" fmla="*/ 35392 h 65727"/>
              </a:gdLst>
              <a:ahLst/>
              <a:cxnLst>
                <a:cxn ang="0">
                  <a:pos x="connsiteX0" y="connsiteY0"/>
                </a:cxn>
                <a:cxn ang="0">
                  <a:pos x="connsiteX1" y="connsiteY1"/>
                </a:cxn>
                <a:cxn ang="0">
                  <a:pos x="connsiteX2" y="connsiteY2"/>
                </a:cxn>
              </a:cxnLst>
              <a:rect l="l" t="t" r="r" b="b"/>
              <a:pathLst>
                <a:path w="225350" h="65727">
                  <a:moveTo>
                    <a:pt x="0" y="65727"/>
                  </a:moveTo>
                  <a:cubicBezTo>
                    <a:pt x="15890" y="37919"/>
                    <a:pt x="31781" y="10112"/>
                    <a:pt x="69339" y="5056"/>
                  </a:cubicBezTo>
                  <a:cubicBezTo>
                    <a:pt x="106897" y="0"/>
                    <a:pt x="166123" y="17696"/>
                    <a:pt x="225350" y="35392"/>
                  </a:cubicBezTo>
                </a:path>
              </a:pathLst>
            </a:custGeom>
            <a:noFill/>
            <a:ln>
              <a:solidFill>
                <a:srgbClr val="CC66FF"/>
              </a:solidFill>
            </a:ln>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en-US"/>
            </a:p>
          </p:txBody>
        </p:sp>
      </p:grpSp>
      <p:grpSp>
        <p:nvGrpSpPr>
          <p:cNvPr id="27676" name="Group 173"/>
          <p:cNvGrpSpPr>
            <a:grpSpLocks/>
          </p:cNvGrpSpPr>
          <p:nvPr/>
        </p:nvGrpSpPr>
        <p:grpSpPr bwMode="auto">
          <a:xfrm>
            <a:off x="1411288" y="1984375"/>
            <a:ext cx="1809750" cy="1782763"/>
            <a:chOff x="2473194" y="1960098"/>
            <a:chExt cx="1809219" cy="1784382"/>
          </a:xfrm>
        </p:grpSpPr>
        <p:grpSp>
          <p:nvGrpSpPr>
            <p:cNvPr id="27701" name="Group 156"/>
            <p:cNvGrpSpPr>
              <a:grpSpLocks/>
            </p:cNvGrpSpPr>
            <p:nvPr/>
          </p:nvGrpSpPr>
          <p:grpSpPr bwMode="auto">
            <a:xfrm>
              <a:off x="2688546" y="2034296"/>
              <a:ext cx="1030188" cy="1275187"/>
              <a:chOff x="3558747" y="2020056"/>
              <a:chExt cx="737233" cy="951744"/>
            </a:xfrm>
          </p:grpSpPr>
          <p:sp>
            <p:nvSpPr>
              <p:cNvPr id="27707" name="Line 44"/>
              <p:cNvSpPr>
                <a:spLocks noChangeShapeType="1"/>
              </p:cNvSpPr>
              <p:nvPr/>
            </p:nvSpPr>
            <p:spPr bwMode="auto">
              <a:xfrm flipV="1">
                <a:off x="3946730" y="2020056"/>
                <a:ext cx="349250" cy="450850"/>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708" name="Line 45"/>
              <p:cNvSpPr>
                <a:spLocks noChangeShapeType="1"/>
              </p:cNvSpPr>
              <p:nvPr/>
            </p:nvSpPr>
            <p:spPr bwMode="auto">
              <a:xfrm flipH="1">
                <a:off x="3558747" y="2509006"/>
                <a:ext cx="392746" cy="462794"/>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709" name="Line 43"/>
              <p:cNvSpPr>
                <a:spLocks noChangeShapeType="1"/>
              </p:cNvSpPr>
              <p:nvPr/>
            </p:nvSpPr>
            <p:spPr bwMode="auto">
              <a:xfrm>
                <a:off x="3641555" y="2259682"/>
                <a:ext cx="198455" cy="207142"/>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7702" name="Group 167"/>
            <p:cNvGrpSpPr>
              <a:grpSpLocks/>
            </p:cNvGrpSpPr>
            <p:nvPr/>
          </p:nvGrpSpPr>
          <p:grpSpPr bwMode="auto">
            <a:xfrm>
              <a:off x="2473194" y="1960098"/>
              <a:ext cx="1809219" cy="1784382"/>
              <a:chOff x="2473194" y="1960098"/>
              <a:chExt cx="1809219" cy="1784382"/>
            </a:xfrm>
          </p:grpSpPr>
          <p:grpSp>
            <p:nvGrpSpPr>
              <p:cNvPr id="27703" name="Group 127"/>
              <p:cNvGrpSpPr>
                <a:grpSpLocks/>
              </p:cNvGrpSpPr>
              <p:nvPr/>
            </p:nvGrpSpPr>
            <p:grpSpPr bwMode="auto">
              <a:xfrm>
                <a:off x="2473194" y="1960098"/>
                <a:ext cx="1614510" cy="1784382"/>
                <a:chOff x="3447466" y="1721223"/>
                <a:chExt cx="1155390" cy="1332232"/>
              </a:xfrm>
            </p:grpSpPr>
            <p:sp>
              <p:nvSpPr>
                <p:cNvPr id="27705" name="Oval 47"/>
                <p:cNvSpPr>
                  <a:spLocks noChangeArrowheads="1"/>
                </p:cNvSpPr>
                <p:nvPr/>
              </p:nvSpPr>
              <p:spPr bwMode="auto">
                <a:xfrm rot="-1262261">
                  <a:off x="3447466" y="1721223"/>
                  <a:ext cx="1155390" cy="354629"/>
                </a:xfrm>
                <a:prstGeom prst="ellipse">
                  <a:avLst/>
                </a:prstGeom>
                <a:noFill/>
                <a:ln w="28575">
                  <a:solidFill>
                    <a:srgbClr val="0033CC"/>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7706" name="Oval 47"/>
                <p:cNvSpPr>
                  <a:spLocks noChangeArrowheads="1"/>
                </p:cNvSpPr>
                <p:nvPr/>
              </p:nvSpPr>
              <p:spPr bwMode="auto">
                <a:xfrm rot="-4656563">
                  <a:off x="3035211" y="2273724"/>
                  <a:ext cx="1204832" cy="354629"/>
                </a:xfrm>
                <a:prstGeom prst="ellipse">
                  <a:avLst/>
                </a:prstGeom>
                <a:noFill/>
                <a:ln w="28575">
                  <a:solidFill>
                    <a:srgbClr val="0033CC"/>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27704" name="TextBox 162"/>
              <p:cNvSpPr txBox="1">
                <a:spLocks noChangeArrowheads="1"/>
              </p:cNvSpPr>
              <p:nvPr/>
            </p:nvSpPr>
            <p:spPr bwMode="auto">
              <a:xfrm>
                <a:off x="3544711" y="2231151"/>
                <a:ext cx="737702"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n-US" altLang="en-US" sz="1600">
                    <a:solidFill>
                      <a:srgbClr val="0033CC"/>
                    </a:solidFill>
                    <a:latin typeface="Calibri" pitchFamily="34" charset="0"/>
                    <a:ea typeface="Calibri" pitchFamily="34" charset="0"/>
                    <a:cs typeface="Calibri" pitchFamily="34" charset="0"/>
                  </a:rPr>
                  <a:t>Coop </a:t>
                </a:r>
              </a:p>
              <a:p>
                <a:pPr algn="ctr">
                  <a:lnSpc>
                    <a:spcPct val="80000"/>
                  </a:lnSpc>
                </a:pPr>
                <a:r>
                  <a:rPr lang="en-US" altLang="en-US" sz="1600">
                    <a:solidFill>
                      <a:srgbClr val="0033CC"/>
                    </a:solidFill>
                    <a:latin typeface="Calibri" pitchFamily="34" charset="0"/>
                    <a:ea typeface="Calibri" pitchFamily="34" charset="0"/>
                    <a:cs typeface="Calibri" pitchFamily="34" charset="0"/>
                  </a:rPr>
                  <a:t>MIMO</a:t>
                </a:r>
              </a:p>
            </p:txBody>
          </p:sp>
        </p:grpSp>
      </p:grpSp>
      <p:grpSp>
        <p:nvGrpSpPr>
          <p:cNvPr id="27677" name="Group 174"/>
          <p:cNvGrpSpPr>
            <a:grpSpLocks/>
          </p:cNvGrpSpPr>
          <p:nvPr/>
        </p:nvGrpSpPr>
        <p:grpSpPr bwMode="auto">
          <a:xfrm>
            <a:off x="3121025" y="2082800"/>
            <a:ext cx="528638" cy="338138"/>
            <a:chOff x="4220080" y="3422125"/>
            <a:chExt cx="527962" cy="337924"/>
          </a:xfrm>
        </p:grpSpPr>
        <p:pic>
          <p:nvPicPr>
            <p:cNvPr id="27698"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0080" y="3479508"/>
              <a:ext cx="527962" cy="28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9"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7700"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7678" name="Group 179"/>
          <p:cNvGrpSpPr>
            <a:grpSpLocks/>
          </p:cNvGrpSpPr>
          <p:nvPr/>
        </p:nvGrpSpPr>
        <p:grpSpPr bwMode="auto">
          <a:xfrm>
            <a:off x="2965450" y="3973513"/>
            <a:ext cx="528638" cy="338137"/>
            <a:chOff x="4220080" y="3422125"/>
            <a:chExt cx="527962" cy="337924"/>
          </a:xfrm>
        </p:grpSpPr>
        <p:pic>
          <p:nvPicPr>
            <p:cNvPr id="27695"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0080" y="3479508"/>
              <a:ext cx="527962" cy="28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6"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7697"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7679" name="Group 183"/>
          <p:cNvGrpSpPr>
            <a:grpSpLocks/>
          </p:cNvGrpSpPr>
          <p:nvPr/>
        </p:nvGrpSpPr>
        <p:grpSpPr bwMode="auto">
          <a:xfrm>
            <a:off x="1874838" y="3838575"/>
            <a:ext cx="528637" cy="338138"/>
            <a:chOff x="4220080" y="3422125"/>
            <a:chExt cx="527962" cy="337924"/>
          </a:xfrm>
        </p:grpSpPr>
        <p:pic>
          <p:nvPicPr>
            <p:cNvPr id="27692"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0080" y="3479508"/>
              <a:ext cx="527962" cy="28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3"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7694"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27680" name="Group 187"/>
          <p:cNvGrpSpPr>
            <a:grpSpLocks/>
          </p:cNvGrpSpPr>
          <p:nvPr/>
        </p:nvGrpSpPr>
        <p:grpSpPr bwMode="auto">
          <a:xfrm>
            <a:off x="792163" y="3400425"/>
            <a:ext cx="528637" cy="338138"/>
            <a:chOff x="4220080" y="3422125"/>
            <a:chExt cx="527962" cy="337924"/>
          </a:xfrm>
        </p:grpSpPr>
        <p:pic>
          <p:nvPicPr>
            <p:cNvPr id="27689" name="Picture 14" descr="C:\Program Files\Common Files\Microsoft Shared\Clipart\cagcat50\TN00332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0080" y="3479508"/>
              <a:ext cx="527962" cy="28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0"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7691"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161" name="TextBox 160"/>
          <p:cNvSpPr txBox="1">
            <a:spLocks noChangeArrowheads="1"/>
          </p:cNvSpPr>
          <p:nvPr/>
        </p:nvSpPr>
        <p:spPr bwMode="auto">
          <a:xfrm>
            <a:off x="5262563" y="1628775"/>
            <a:ext cx="3524250" cy="1255713"/>
          </a:xfrm>
          <a:prstGeom prst="rect">
            <a:avLst/>
          </a:prstGeom>
          <a:noFill/>
          <a:ln w="9525">
            <a:noFill/>
            <a:miter lim="800000"/>
            <a:headEnd/>
            <a:tailEnd/>
          </a:ln>
        </p:spPr>
        <p:txBody>
          <a:bodyPr wrap="none">
            <a:spAutoFit/>
          </a:bodyPr>
          <a:lstStyle/>
          <a:p>
            <a:pPr eaLnBrk="0" hangingPunct="0">
              <a:lnSpc>
                <a:spcPct val="90000"/>
              </a:lnSpc>
              <a:defRPr/>
            </a:pPr>
            <a:r>
              <a:rPr lang="en-US" sz="2800" i="1" dirty="0">
                <a:solidFill>
                  <a:schemeClr val="accent1"/>
                </a:solidFill>
                <a:latin typeface="+mj-lt"/>
                <a:cs typeface="+mn-cs"/>
              </a:rPr>
              <a:t>How should cellular</a:t>
            </a:r>
          </a:p>
          <a:p>
            <a:pPr eaLnBrk="0" hangingPunct="0">
              <a:lnSpc>
                <a:spcPct val="90000"/>
              </a:lnSpc>
              <a:defRPr/>
            </a:pPr>
            <a:r>
              <a:rPr lang="en-US" sz="2800" i="1" dirty="0">
                <a:solidFill>
                  <a:schemeClr val="accent1"/>
                </a:solidFill>
                <a:latin typeface="+mj-lt"/>
                <a:cs typeface="+mn-cs"/>
              </a:rPr>
              <a:t>systems be redesigned</a:t>
            </a:r>
          </a:p>
          <a:p>
            <a:pPr eaLnBrk="0" hangingPunct="0">
              <a:lnSpc>
                <a:spcPct val="90000"/>
              </a:lnSpc>
              <a:defRPr/>
            </a:pPr>
            <a:r>
              <a:rPr lang="en-US" sz="2800" i="1" dirty="0">
                <a:solidFill>
                  <a:schemeClr val="accent1"/>
                </a:solidFill>
                <a:latin typeface="+mj-lt"/>
                <a:cs typeface="+mn-cs"/>
              </a:rPr>
              <a:t>for minimum energy?</a:t>
            </a:r>
          </a:p>
        </p:txBody>
      </p:sp>
      <p:sp>
        <p:nvSpPr>
          <p:cNvPr id="162" name="TextBox 161"/>
          <p:cNvSpPr txBox="1">
            <a:spLocks noChangeArrowheads="1"/>
          </p:cNvSpPr>
          <p:nvPr/>
        </p:nvSpPr>
        <p:spPr bwMode="auto">
          <a:xfrm>
            <a:off x="4775200" y="3128963"/>
            <a:ext cx="4308475" cy="868362"/>
          </a:xfrm>
          <a:prstGeom prst="rect">
            <a:avLst/>
          </a:prstGeom>
          <a:noFill/>
          <a:ln w="9525">
            <a:noFill/>
            <a:miter lim="800000"/>
            <a:headEnd/>
            <a:tailEnd/>
          </a:ln>
        </p:spPr>
        <p:txBody>
          <a:bodyPr wrap="none">
            <a:spAutoFit/>
          </a:bodyPr>
          <a:lstStyle/>
          <a:p>
            <a:pPr algn="ctr" eaLnBrk="0" hangingPunct="0">
              <a:lnSpc>
                <a:spcPct val="90000"/>
              </a:lnSpc>
              <a:defRPr/>
            </a:pPr>
            <a:r>
              <a:rPr lang="en-US" sz="2800" i="1" dirty="0">
                <a:solidFill>
                  <a:srgbClr val="FF0000"/>
                </a:solidFill>
                <a:latin typeface="+mj-lt"/>
                <a:cs typeface="+mn-cs"/>
              </a:rPr>
              <a:t>Research indicates that</a:t>
            </a:r>
          </a:p>
          <a:p>
            <a:pPr algn="ctr" eaLnBrk="0" hangingPunct="0">
              <a:lnSpc>
                <a:spcPct val="90000"/>
              </a:lnSpc>
              <a:defRPr/>
            </a:pPr>
            <a:r>
              <a:rPr lang="en-US" sz="2800" i="1" dirty="0" err="1">
                <a:solidFill>
                  <a:srgbClr val="FF0000"/>
                </a:solidFill>
                <a:latin typeface="+mj-lt"/>
                <a:cs typeface="+mn-cs"/>
              </a:rPr>
              <a:t>signicant</a:t>
            </a:r>
            <a:r>
              <a:rPr lang="en-US" sz="2800" i="1" dirty="0">
                <a:solidFill>
                  <a:srgbClr val="FF0000"/>
                </a:solidFill>
                <a:latin typeface="+mj-lt"/>
                <a:cs typeface="+mn-cs"/>
              </a:rPr>
              <a:t> savings is possible</a:t>
            </a:r>
          </a:p>
        </p:txBody>
      </p:sp>
      <p:grpSp>
        <p:nvGrpSpPr>
          <p:cNvPr id="27683" name="Group 173"/>
          <p:cNvGrpSpPr>
            <a:grpSpLocks/>
          </p:cNvGrpSpPr>
          <p:nvPr/>
        </p:nvGrpSpPr>
        <p:grpSpPr bwMode="auto">
          <a:xfrm>
            <a:off x="2292350" y="3125788"/>
            <a:ext cx="1228725" cy="565150"/>
            <a:chOff x="2560638" y="2593478"/>
            <a:chExt cx="1228725" cy="565150"/>
          </a:xfrm>
        </p:grpSpPr>
        <p:grpSp>
          <p:nvGrpSpPr>
            <p:cNvPr id="27684" name="Group 153"/>
            <p:cNvGrpSpPr>
              <a:grpSpLocks/>
            </p:cNvGrpSpPr>
            <p:nvPr/>
          </p:nvGrpSpPr>
          <p:grpSpPr bwMode="auto">
            <a:xfrm>
              <a:off x="2919413" y="2593478"/>
              <a:ext cx="671512" cy="312737"/>
              <a:chOff x="4235670" y="2751894"/>
              <a:chExt cx="671497" cy="312582"/>
            </a:xfrm>
          </p:grpSpPr>
          <p:sp>
            <p:nvSpPr>
              <p:cNvPr id="27686" name="Line 37"/>
              <p:cNvSpPr>
                <a:spLocks noChangeShapeType="1"/>
              </p:cNvSpPr>
              <p:nvPr/>
            </p:nvSpPr>
            <p:spPr bwMode="auto">
              <a:xfrm>
                <a:off x="4389654" y="2751894"/>
                <a:ext cx="517513" cy="304649"/>
              </a:xfrm>
              <a:prstGeom prst="line">
                <a:avLst/>
              </a:prstGeom>
              <a:noFill/>
              <a:ln w="127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687" name="Line 37"/>
              <p:cNvSpPr>
                <a:spLocks noChangeShapeType="1"/>
              </p:cNvSpPr>
              <p:nvPr/>
            </p:nvSpPr>
            <p:spPr bwMode="auto">
              <a:xfrm flipH="1">
                <a:off x="4235670" y="2799495"/>
                <a:ext cx="33336" cy="195165"/>
              </a:xfrm>
              <a:prstGeom prst="line">
                <a:avLst/>
              </a:prstGeom>
              <a:noFill/>
              <a:ln w="127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688" name="Line 37"/>
              <p:cNvSpPr>
                <a:spLocks noChangeShapeType="1"/>
              </p:cNvSpPr>
              <p:nvPr/>
            </p:nvSpPr>
            <p:spPr bwMode="auto">
              <a:xfrm>
                <a:off x="4270594" y="2947059"/>
                <a:ext cx="560374" cy="117417"/>
              </a:xfrm>
              <a:prstGeom prst="line">
                <a:avLst/>
              </a:prstGeom>
              <a:noFill/>
              <a:ln w="127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7685" name="Oval 172"/>
            <p:cNvSpPr>
              <a:spLocks noChangeArrowheads="1"/>
            </p:cNvSpPr>
            <p:nvPr/>
          </p:nvSpPr>
          <p:spPr bwMode="auto">
            <a:xfrm>
              <a:off x="2560638" y="2817315"/>
              <a:ext cx="1228725" cy="341313"/>
            </a:xfrm>
            <a:prstGeom prst="ellipse">
              <a:avLst/>
            </a:prstGeom>
            <a:noFill/>
            <a:ln w="28575" algn="ctr">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t>Cellular System Capacity</a:t>
            </a:r>
          </a:p>
        </p:txBody>
      </p:sp>
      <p:sp>
        <p:nvSpPr>
          <p:cNvPr id="21507" name="Rectangle 3"/>
          <p:cNvSpPr>
            <a:spLocks noGrp="1" noChangeArrowheads="1"/>
          </p:cNvSpPr>
          <p:nvPr>
            <p:ph type="body" idx="1"/>
          </p:nvPr>
        </p:nvSpPr>
        <p:spPr>
          <a:xfrm>
            <a:off x="274638" y="1562100"/>
            <a:ext cx="8332787" cy="4578350"/>
          </a:xfrm>
        </p:spPr>
        <p:txBody>
          <a:bodyPr/>
          <a:lstStyle/>
          <a:p>
            <a:pPr>
              <a:lnSpc>
                <a:spcPct val="110000"/>
              </a:lnSpc>
            </a:pPr>
            <a:r>
              <a:rPr lang="en-US" altLang="en-US" sz="2800" smtClean="0"/>
              <a:t>Shannon Capacity</a:t>
            </a:r>
          </a:p>
          <a:p>
            <a:pPr lvl="1">
              <a:lnSpc>
                <a:spcPct val="60000"/>
              </a:lnSpc>
            </a:pPr>
            <a:r>
              <a:rPr lang="en-US" altLang="en-US" sz="2400" smtClean="0"/>
              <a:t>Shannon capacity does no incorporate reuse distance.</a:t>
            </a:r>
          </a:p>
          <a:p>
            <a:pPr lvl="1">
              <a:lnSpc>
                <a:spcPct val="70000"/>
              </a:lnSpc>
            </a:pPr>
            <a:r>
              <a:rPr lang="en-US" altLang="en-US" sz="2400" smtClean="0"/>
              <a:t>Wyner capacity: capacity of a TDMA systems with joint base station processing </a:t>
            </a:r>
          </a:p>
          <a:p>
            <a:pPr lvl="2">
              <a:lnSpc>
                <a:spcPct val="0"/>
              </a:lnSpc>
            </a:pPr>
            <a:endParaRPr lang="en-US" altLang="en-US" sz="2000" smtClean="0"/>
          </a:p>
          <a:p>
            <a:pPr>
              <a:lnSpc>
                <a:spcPct val="110000"/>
              </a:lnSpc>
            </a:pPr>
            <a:r>
              <a:rPr lang="en-US" altLang="en-US" sz="2800" smtClean="0"/>
              <a:t>User Capacity </a:t>
            </a:r>
          </a:p>
          <a:p>
            <a:pPr lvl="1">
              <a:lnSpc>
                <a:spcPct val="60000"/>
              </a:lnSpc>
            </a:pPr>
            <a:r>
              <a:rPr lang="en-US" altLang="en-US" sz="2400" smtClean="0"/>
              <a:t>Calculates how many users can be supported for a given performance specification.</a:t>
            </a:r>
          </a:p>
          <a:p>
            <a:pPr lvl="1">
              <a:lnSpc>
                <a:spcPct val="70000"/>
              </a:lnSpc>
            </a:pPr>
            <a:r>
              <a:rPr lang="en-US" altLang="en-US" sz="2400" smtClean="0"/>
              <a:t>Results highly dependent on traffic, voice activity, and propagation models.</a:t>
            </a:r>
          </a:p>
          <a:p>
            <a:pPr lvl="1">
              <a:lnSpc>
                <a:spcPct val="70000"/>
              </a:lnSpc>
            </a:pPr>
            <a:r>
              <a:rPr lang="en-US" altLang="en-US" sz="2400" smtClean="0"/>
              <a:t>Can be improved through interference reduction techniques. </a:t>
            </a:r>
          </a:p>
          <a:p>
            <a:pPr lvl="4">
              <a:lnSpc>
                <a:spcPct val="0"/>
              </a:lnSpc>
            </a:pPr>
            <a:endParaRPr lang="en-US" altLang="en-US" sz="1600" smtClean="0">
              <a:latin typeface="Arial" pitchFamily="34" charset="0"/>
            </a:endParaRPr>
          </a:p>
          <a:p>
            <a:pPr>
              <a:lnSpc>
                <a:spcPct val="110000"/>
              </a:lnSpc>
            </a:pPr>
            <a:r>
              <a:rPr lang="en-US" altLang="en-US" sz="2800" smtClean="0"/>
              <a:t>Area Spectral Efficiency</a:t>
            </a:r>
          </a:p>
          <a:p>
            <a:pPr lvl="1">
              <a:lnSpc>
                <a:spcPct val="40000"/>
              </a:lnSpc>
            </a:pPr>
            <a:r>
              <a:rPr lang="en-US" altLang="en-US" sz="2400" smtClean="0"/>
              <a:t>Capacity per unit area</a:t>
            </a:r>
          </a:p>
        </p:txBody>
      </p:sp>
      <p:sp>
        <p:nvSpPr>
          <p:cNvPr id="21508" name="Text Box 4"/>
          <p:cNvSpPr txBox="1">
            <a:spLocks noChangeArrowheads="1"/>
          </p:cNvSpPr>
          <p:nvPr/>
        </p:nvSpPr>
        <p:spPr bwMode="auto">
          <a:xfrm>
            <a:off x="985838" y="6121400"/>
            <a:ext cx="7759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hangingPunct="0"/>
            <a:r>
              <a:rPr lang="en-US" altLang="en-US" sz="2000" b="1" i="1" smtClean="0">
                <a:solidFill>
                  <a:srgbClr val="CC0000"/>
                </a:solidFill>
              </a:rPr>
              <a:t>In practice, all techniques have roughly the same capacity for voice, but</a:t>
            </a:r>
          </a:p>
          <a:p>
            <a:pPr algn="ctr" eaLnBrk="0" hangingPunct="0"/>
            <a:r>
              <a:rPr lang="en-US" altLang="en-US" sz="2000" b="1" i="1" smtClean="0">
                <a:solidFill>
                  <a:srgbClr val="CC0000"/>
                </a:solidFill>
              </a:rPr>
              <a:t>flexibility of OFDM/MIMO supports more heterogeneous users</a:t>
            </a:r>
          </a:p>
        </p:txBody>
      </p:sp>
    </p:spTree>
    <p:extLst>
      <p:ext uri="{BB962C8B-B14F-4D97-AF65-F5344CB8AC3E}">
        <p14:creationId xmlns:p14="http://schemas.microsoft.com/office/powerpoint/2010/main" val="3778375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smtClean="0"/>
              <a:t>Defining Cellular Capacity</a:t>
            </a:r>
          </a:p>
        </p:txBody>
      </p:sp>
      <p:sp>
        <p:nvSpPr>
          <p:cNvPr id="22531" name="Rectangle 3"/>
          <p:cNvSpPr>
            <a:spLocks noGrp="1" noChangeArrowheads="1"/>
          </p:cNvSpPr>
          <p:nvPr>
            <p:ph type="body" idx="1"/>
          </p:nvPr>
        </p:nvSpPr>
        <p:spPr>
          <a:xfrm>
            <a:off x="463550" y="1676400"/>
            <a:ext cx="7848600" cy="4926013"/>
          </a:xfrm>
        </p:spPr>
        <p:txBody>
          <a:bodyPr/>
          <a:lstStyle/>
          <a:p>
            <a:r>
              <a:rPr lang="en-US" altLang="en-US" sz="2400" smtClean="0"/>
              <a:t>Shannon-theoretic definition</a:t>
            </a:r>
          </a:p>
          <a:p>
            <a:pPr lvl="1"/>
            <a:r>
              <a:rPr lang="en-US" altLang="en-US" sz="2000" smtClean="0"/>
              <a:t>Multiuser channels typically assume user coordination and joint encoding/decoding strategies</a:t>
            </a:r>
          </a:p>
          <a:p>
            <a:pPr lvl="1"/>
            <a:r>
              <a:rPr lang="en-US" altLang="en-US" sz="2000" smtClean="0"/>
              <a:t>Can an optimal coding strategy be found, or should one be assumed (i.e. TD,FD, or CD)?</a:t>
            </a:r>
          </a:p>
          <a:p>
            <a:pPr lvl="1"/>
            <a:r>
              <a:rPr lang="en-US" altLang="en-US" sz="2000" smtClean="0"/>
              <a:t>What base station(s) should users talk to?</a:t>
            </a:r>
          </a:p>
          <a:p>
            <a:pPr lvl="1"/>
            <a:r>
              <a:rPr lang="en-US" altLang="en-US" sz="2000" smtClean="0"/>
              <a:t>What assumptions should be made about base station coordination?</a:t>
            </a:r>
          </a:p>
          <a:p>
            <a:pPr lvl="1"/>
            <a:r>
              <a:rPr lang="en-US" altLang="en-US" sz="2000" smtClean="0"/>
              <a:t>Should frequency reuse be fixed or optimized?</a:t>
            </a:r>
          </a:p>
          <a:p>
            <a:pPr lvl="1"/>
            <a:r>
              <a:rPr lang="en-US" altLang="en-US" sz="2000" smtClean="0"/>
              <a:t>Is capacity defined by uplink or downlink?</a:t>
            </a:r>
          </a:p>
          <a:p>
            <a:pPr lvl="1"/>
            <a:r>
              <a:rPr lang="en-US" altLang="en-US" sz="2000" smtClean="0"/>
              <a:t>Capacity becomes very dependent on propagation model</a:t>
            </a:r>
          </a:p>
          <a:p>
            <a:r>
              <a:rPr lang="en-US" altLang="en-US" sz="2400" smtClean="0"/>
              <a:t>Practical capacity definitions (rates or users)</a:t>
            </a:r>
          </a:p>
          <a:p>
            <a:pPr lvl="1"/>
            <a:r>
              <a:rPr lang="en-US" altLang="en-US" sz="2000" smtClean="0"/>
              <a:t>Typically assume a fixed set of system parameters</a:t>
            </a:r>
          </a:p>
          <a:p>
            <a:pPr lvl="1"/>
            <a:r>
              <a:rPr lang="en-US" altLang="en-US" sz="2000" smtClean="0"/>
              <a:t>Assumptions differ for different systems: comparison hard</a:t>
            </a:r>
          </a:p>
          <a:p>
            <a:pPr lvl="1"/>
            <a:r>
              <a:rPr lang="en-US" altLang="en-US" sz="2000" smtClean="0"/>
              <a:t>Does not provide a performance upper bound</a:t>
            </a:r>
          </a:p>
        </p:txBody>
      </p:sp>
    </p:spTree>
    <p:extLst>
      <p:ext uri="{BB962C8B-B14F-4D97-AF65-F5344CB8AC3E}">
        <p14:creationId xmlns:p14="http://schemas.microsoft.com/office/powerpoint/2010/main" val="2875492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Approaches to Date</a:t>
            </a:r>
          </a:p>
        </p:txBody>
      </p:sp>
      <p:sp>
        <p:nvSpPr>
          <p:cNvPr id="23555" name="Rectangle 3"/>
          <p:cNvSpPr>
            <a:spLocks noGrp="1" noChangeArrowheads="1"/>
          </p:cNvSpPr>
          <p:nvPr>
            <p:ph type="body" idx="1"/>
          </p:nvPr>
        </p:nvSpPr>
        <p:spPr>
          <a:xfrm>
            <a:off x="339725" y="1711325"/>
            <a:ext cx="8377238" cy="4578350"/>
          </a:xfrm>
        </p:spPr>
        <p:txBody>
          <a:bodyPr/>
          <a:lstStyle/>
          <a:p>
            <a:pPr>
              <a:lnSpc>
                <a:spcPct val="110000"/>
              </a:lnSpc>
            </a:pPr>
            <a:r>
              <a:rPr lang="en-US" altLang="en-US" sz="2800" smtClean="0"/>
              <a:t>Shannon Capacity</a:t>
            </a:r>
          </a:p>
          <a:p>
            <a:pPr lvl="1">
              <a:lnSpc>
                <a:spcPct val="60000"/>
              </a:lnSpc>
            </a:pPr>
            <a:r>
              <a:rPr lang="en-US" altLang="en-US" sz="2400" smtClean="0"/>
              <a:t>TDMA systems with joint base station processing </a:t>
            </a:r>
          </a:p>
          <a:p>
            <a:pPr lvl="1">
              <a:lnSpc>
                <a:spcPct val="0"/>
              </a:lnSpc>
            </a:pPr>
            <a:endParaRPr lang="en-US" altLang="en-US" sz="2400" smtClean="0"/>
          </a:p>
          <a:p>
            <a:pPr>
              <a:lnSpc>
                <a:spcPct val="110000"/>
              </a:lnSpc>
            </a:pPr>
            <a:r>
              <a:rPr lang="en-US" altLang="en-US" sz="2800" smtClean="0"/>
              <a:t>Multicell Capacity</a:t>
            </a:r>
          </a:p>
          <a:p>
            <a:pPr lvl="1">
              <a:lnSpc>
                <a:spcPct val="40000"/>
              </a:lnSpc>
            </a:pPr>
            <a:r>
              <a:rPr lang="en-US" altLang="en-US" sz="2400" smtClean="0"/>
              <a:t>Rate region per unit area per cell</a:t>
            </a:r>
          </a:p>
          <a:p>
            <a:pPr lvl="1"/>
            <a:r>
              <a:rPr lang="en-US" altLang="en-US" sz="2400" smtClean="0"/>
              <a:t>Achievable rates determined via Shannon-theoretic analysis or for practical schemes/constraints</a:t>
            </a:r>
          </a:p>
          <a:p>
            <a:pPr lvl="1"/>
            <a:r>
              <a:rPr lang="en-US" altLang="en-US" sz="2400" smtClean="0"/>
              <a:t>Area spectral efficiency is sum of rates per cell</a:t>
            </a:r>
          </a:p>
          <a:p>
            <a:pPr>
              <a:lnSpc>
                <a:spcPct val="110000"/>
              </a:lnSpc>
            </a:pPr>
            <a:r>
              <a:rPr lang="en-US" altLang="en-US" sz="2800" smtClean="0"/>
              <a:t>User Capacity </a:t>
            </a:r>
          </a:p>
          <a:p>
            <a:pPr lvl="1">
              <a:lnSpc>
                <a:spcPct val="60000"/>
              </a:lnSpc>
            </a:pPr>
            <a:r>
              <a:rPr lang="en-US" altLang="en-US" sz="2400" smtClean="0"/>
              <a:t>Calculates how many users can be supported for a given performance specification.</a:t>
            </a:r>
          </a:p>
          <a:p>
            <a:pPr lvl="1">
              <a:lnSpc>
                <a:spcPct val="70000"/>
              </a:lnSpc>
            </a:pPr>
            <a:r>
              <a:rPr lang="en-US" altLang="en-US" sz="2400" smtClean="0"/>
              <a:t>Results highly dependent on traffic, voice activity, and propagation models.</a:t>
            </a:r>
          </a:p>
          <a:p>
            <a:pPr lvl="1">
              <a:lnSpc>
                <a:spcPct val="70000"/>
              </a:lnSpc>
            </a:pPr>
            <a:r>
              <a:rPr lang="en-US" altLang="en-US" sz="2400" smtClean="0"/>
              <a:t>Can be improved through interference reduction techniques. (Gilhousen et. al.)</a:t>
            </a:r>
          </a:p>
          <a:p>
            <a:pPr lvl="1">
              <a:lnSpc>
                <a:spcPct val="0"/>
              </a:lnSpc>
            </a:pPr>
            <a:endParaRPr lang="en-US" altLang="en-US" sz="2400" smtClean="0"/>
          </a:p>
        </p:txBody>
      </p:sp>
    </p:spTree>
    <p:extLst>
      <p:ext uri="{BB962C8B-B14F-4D97-AF65-F5344CB8AC3E}">
        <p14:creationId xmlns:p14="http://schemas.microsoft.com/office/powerpoint/2010/main" val="4017861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p:cNvSpPr>
          <p:nvPr/>
        </p:nvSpPr>
        <p:spPr bwMode="auto">
          <a:xfrm>
            <a:off x="0" y="1558925"/>
            <a:ext cx="9144000" cy="529907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defTabSz="642938" eaLnBrk="0" hangingPunct="0">
              <a:defRPr sz="2400">
                <a:solidFill>
                  <a:schemeClr val="tx1"/>
                </a:solidFill>
                <a:latin typeface="Times New Roman" pitchFamily="18" charset="0"/>
              </a:defRPr>
            </a:lvl1pPr>
            <a:lvl2pPr marL="742950" indent="-285750" defTabSz="642938" eaLnBrk="0" hangingPunct="0">
              <a:defRPr sz="2400">
                <a:solidFill>
                  <a:schemeClr val="tx1"/>
                </a:solidFill>
                <a:latin typeface="Times New Roman" pitchFamily="18" charset="0"/>
              </a:defRPr>
            </a:lvl2pPr>
            <a:lvl3pPr marL="1143000" indent="-228600" defTabSz="642938" eaLnBrk="0" hangingPunct="0">
              <a:defRPr sz="2400">
                <a:solidFill>
                  <a:schemeClr val="tx1"/>
                </a:solidFill>
                <a:latin typeface="Times New Roman" pitchFamily="18" charset="0"/>
              </a:defRPr>
            </a:lvl3pPr>
            <a:lvl4pPr marL="1600200" indent="-228600" defTabSz="642938" eaLnBrk="0" hangingPunct="0">
              <a:defRPr sz="2400">
                <a:solidFill>
                  <a:schemeClr val="tx1"/>
                </a:solidFill>
                <a:latin typeface="Times New Roman" pitchFamily="18" charset="0"/>
              </a:defRPr>
            </a:lvl4pPr>
            <a:lvl5pPr marL="2057400" indent="-228600" defTabSz="642938" eaLnBrk="0" hangingPunct="0">
              <a:defRPr sz="2400">
                <a:solidFill>
                  <a:schemeClr val="tx1"/>
                </a:solidFill>
                <a:latin typeface="Times New Roman" pitchFamily="18" charset="0"/>
              </a:defRPr>
            </a:lvl5pPr>
            <a:lvl6pPr marL="2514600" indent="-228600" defTabSz="642938" eaLnBrk="0" fontAlgn="base" hangingPunct="0">
              <a:spcBef>
                <a:spcPct val="0"/>
              </a:spcBef>
              <a:spcAft>
                <a:spcPct val="0"/>
              </a:spcAft>
              <a:defRPr sz="2400">
                <a:solidFill>
                  <a:schemeClr val="tx1"/>
                </a:solidFill>
                <a:latin typeface="Times New Roman" pitchFamily="18" charset="0"/>
              </a:defRPr>
            </a:lvl6pPr>
            <a:lvl7pPr marL="2971800" indent="-228600" defTabSz="642938" eaLnBrk="0" fontAlgn="base" hangingPunct="0">
              <a:spcBef>
                <a:spcPct val="0"/>
              </a:spcBef>
              <a:spcAft>
                <a:spcPct val="0"/>
              </a:spcAft>
              <a:defRPr sz="2400">
                <a:solidFill>
                  <a:schemeClr val="tx1"/>
                </a:solidFill>
                <a:latin typeface="Times New Roman" pitchFamily="18" charset="0"/>
              </a:defRPr>
            </a:lvl7pPr>
            <a:lvl8pPr marL="3429000" indent="-228600" defTabSz="642938" eaLnBrk="0" fontAlgn="base" hangingPunct="0">
              <a:spcBef>
                <a:spcPct val="0"/>
              </a:spcBef>
              <a:spcAft>
                <a:spcPct val="0"/>
              </a:spcAft>
              <a:defRPr sz="2400">
                <a:solidFill>
                  <a:schemeClr val="tx1"/>
                </a:solidFill>
                <a:latin typeface="Times New Roman" pitchFamily="18" charset="0"/>
              </a:defRPr>
            </a:lvl8pPr>
            <a:lvl9pPr marL="3886200" indent="-228600" defTabSz="642938" eaLnBrk="0" fontAlgn="base" hangingPunct="0">
              <a:spcBef>
                <a:spcPct val="0"/>
              </a:spcBef>
              <a:spcAft>
                <a:spcPct val="0"/>
              </a:spcAft>
              <a:defRPr sz="2400">
                <a:solidFill>
                  <a:schemeClr val="tx1"/>
                </a:solidFill>
                <a:latin typeface="Times New Roman" pitchFamily="18" charset="0"/>
              </a:defRPr>
            </a:lvl9pPr>
          </a:lstStyle>
          <a:p>
            <a:pPr algn="ctr"/>
            <a:r>
              <a:rPr lang="en-US" altLang="en-US" sz="1700">
                <a:solidFill>
                  <a:srgbClr val="000000"/>
                </a:solidFill>
                <a:latin typeface="Franklin Gothic Medium Cond" pitchFamily="34" charset="0"/>
                <a:ea typeface="ヒラギノ角ゴ Pro W3"/>
                <a:cs typeface="ヒラギノ角ゴ Pro W3"/>
                <a:sym typeface="Arial" pitchFamily="34" charset="0"/>
              </a:rPr>
              <a:t>ce</a:t>
            </a:r>
          </a:p>
        </p:txBody>
      </p:sp>
      <p:sp>
        <p:nvSpPr>
          <p:cNvPr id="28675" name="Rectangle 4"/>
          <p:cNvSpPr>
            <a:spLocks noGrp="1" noChangeArrowheads="1"/>
          </p:cNvSpPr>
          <p:nvPr>
            <p:ph type="title"/>
          </p:nvPr>
        </p:nvSpPr>
        <p:spPr/>
        <p:txBody>
          <a:bodyPr/>
          <a:lstStyle/>
          <a:p>
            <a:r>
              <a:rPr lang="en-US" altLang="en-US" sz="4400" smtClean="0"/>
              <a:t>Ad-Hoc/Mesh Networks</a:t>
            </a:r>
            <a:endParaRPr lang="en-US" altLang="en-US" sz="3200" i="1" smtClean="0"/>
          </a:p>
        </p:txBody>
      </p:sp>
      <p:pic>
        <p:nvPicPr>
          <p:cNvPr id="28676" name="Picture 2" descr="Image-00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3713" y="3987800"/>
            <a:ext cx="6110287"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3" descr="Image-01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00200"/>
            <a:ext cx="4933950"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Box 167"/>
          <p:cNvSpPr txBox="1">
            <a:spLocks noChangeArrowheads="1"/>
          </p:cNvSpPr>
          <p:nvPr/>
        </p:nvSpPr>
        <p:spPr bwMode="auto">
          <a:xfrm>
            <a:off x="4876800" y="1981200"/>
            <a:ext cx="1971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solidFill>
                  <a:srgbClr val="0000CC"/>
                </a:solidFill>
              </a:rPr>
              <a:t>Outdoor Mesh</a:t>
            </a:r>
          </a:p>
        </p:txBody>
      </p:sp>
      <p:sp>
        <p:nvSpPr>
          <p:cNvPr id="28679" name="TextBox 168"/>
          <p:cNvSpPr txBox="1">
            <a:spLocks noChangeArrowheads="1"/>
          </p:cNvSpPr>
          <p:nvPr/>
        </p:nvSpPr>
        <p:spPr bwMode="auto">
          <a:xfrm>
            <a:off x="5257800" y="3733800"/>
            <a:ext cx="1766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solidFill>
                  <a:srgbClr val="0000CC"/>
                </a:solidFill>
              </a:rPr>
              <a:t>Indoor Mesh</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Ad-Hoc Networks</a:t>
            </a:r>
          </a:p>
        </p:txBody>
      </p:sp>
      <p:sp>
        <p:nvSpPr>
          <p:cNvPr id="29699" name="AutoShape 3"/>
          <p:cNvSpPr>
            <a:spLocks noChangeArrowheads="1"/>
          </p:cNvSpPr>
          <p:nvPr/>
        </p:nvSpPr>
        <p:spPr bwMode="auto">
          <a:xfrm>
            <a:off x="1833563" y="27146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0" name="AutoShape 4"/>
          <p:cNvSpPr>
            <a:spLocks noChangeArrowheads="1"/>
          </p:cNvSpPr>
          <p:nvPr/>
        </p:nvSpPr>
        <p:spPr bwMode="auto">
          <a:xfrm>
            <a:off x="1909763" y="18764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1" name="AutoShape 5"/>
          <p:cNvSpPr>
            <a:spLocks noChangeArrowheads="1"/>
          </p:cNvSpPr>
          <p:nvPr/>
        </p:nvSpPr>
        <p:spPr bwMode="auto">
          <a:xfrm>
            <a:off x="3967163" y="36290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2" name="AutoShape 6"/>
          <p:cNvSpPr>
            <a:spLocks noChangeArrowheads="1"/>
          </p:cNvSpPr>
          <p:nvPr/>
        </p:nvSpPr>
        <p:spPr bwMode="auto">
          <a:xfrm>
            <a:off x="5643563" y="28670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3" name="AutoShape 7"/>
          <p:cNvSpPr>
            <a:spLocks noChangeArrowheads="1"/>
          </p:cNvSpPr>
          <p:nvPr/>
        </p:nvSpPr>
        <p:spPr bwMode="auto">
          <a:xfrm>
            <a:off x="3128963" y="27908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4" name="AutoShape 8"/>
          <p:cNvSpPr>
            <a:spLocks noChangeArrowheads="1"/>
          </p:cNvSpPr>
          <p:nvPr/>
        </p:nvSpPr>
        <p:spPr bwMode="auto">
          <a:xfrm>
            <a:off x="5262563" y="21050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5" name="AutoShape 9"/>
          <p:cNvSpPr>
            <a:spLocks noChangeArrowheads="1"/>
          </p:cNvSpPr>
          <p:nvPr/>
        </p:nvSpPr>
        <p:spPr bwMode="auto">
          <a:xfrm>
            <a:off x="6405563" y="24098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6" name="AutoShape 10"/>
          <p:cNvSpPr>
            <a:spLocks noChangeArrowheads="1"/>
          </p:cNvSpPr>
          <p:nvPr/>
        </p:nvSpPr>
        <p:spPr bwMode="auto">
          <a:xfrm>
            <a:off x="3128963" y="20288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7" name="AutoShape 11"/>
          <p:cNvSpPr>
            <a:spLocks noChangeArrowheads="1"/>
          </p:cNvSpPr>
          <p:nvPr/>
        </p:nvSpPr>
        <p:spPr bwMode="auto">
          <a:xfrm>
            <a:off x="4424363" y="27146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8" name="AutoShape 12"/>
          <p:cNvSpPr>
            <a:spLocks noChangeArrowheads="1"/>
          </p:cNvSpPr>
          <p:nvPr/>
        </p:nvSpPr>
        <p:spPr bwMode="auto">
          <a:xfrm>
            <a:off x="2214563" y="3248025"/>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9709" name="Rectangle 13"/>
          <p:cNvSpPr>
            <a:spLocks noGrp="1" noChangeArrowheads="1"/>
          </p:cNvSpPr>
          <p:nvPr>
            <p:ph type="body" idx="1"/>
          </p:nvPr>
        </p:nvSpPr>
        <p:spPr>
          <a:xfrm>
            <a:off x="942975" y="3973513"/>
            <a:ext cx="7699375" cy="2606675"/>
          </a:xfrm>
        </p:spPr>
        <p:txBody>
          <a:bodyPr/>
          <a:lstStyle/>
          <a:p>
            <a:pPr>
              <a:lnSpc>
                <a:spcPct val="80000"/>
              </a:lnSpc>
            </a:pPr>
            <a:r>
              <a:rPr lang="en-US" altLang="en-US" sz="2800" smtClean="0"/>
              <a:t>Peer-to-peer communications.</a:t>
            </a:r>
          </a:p>
          <a:p>
            <a:pPr>
              <a:lnSpc>
                <a:spcPct val="90000"/>
              </a:lnSpc>
            </a:pPr>
            <a:r>
              <a:rPr lang="en-US" altLang="en-US" sz="2800" smtClean="0"/>
              <a:t>No backbone infrastructure.</a:t>
            </a:r>
          </a:p>
          <a:p>
            <a:pPr>
              <a:lnSpc>
                <a:spcPct val="90000"/>
              </a:lnSpc>
            </a:pPr>
            <a:r>
              <a:rPr lang="en-US" altLang="en-US" sz="2800" smtClean="0"/>
              <a:t>Routing can be multihop.</a:t>
            </a:r>
          </a:p>
          <a:p>
            <a:pPr>
              <a:lnSpc>
                <a:spcPct val="100000"/>
              </a:lnSpc>
            </a:pPr>
            <a:r>
              <a:rPr lang="en-US" altLang="en-US" sz="2800" smtClean="0"/>
              <a:t>Topology is dynamic.</a:t>
            </a:r>
          </a:p>
          <a:p>
            <a:pPr>
              <a:lnSpc>
                <a:spcPct val="100000"/>
              </a:lnSpc>
            </a:pPr>
            <a:r>
              <a:rPr lang="en-US" altLang="en-US" sz="2800" smtClean="0"/>
              <a:t>Fully connected with different link SINRs</a:t>
            </a:r>
          </a:p>
        </p:txBody>
      </p:sp>
      <p:sp>
        <p:nvSpPr>
          <p:cNvPr id="29710" name="Line 14"/>
          <p:cNvSpPr>
            <a:spLocks noChangeShapeType="1"/>
          </p:cNvSpPr>
          <p:nvPr/>
        </p:nvSpPr>
        <p:spPr bwMode="auto">
          <a:xfrm>
            <a:off x="1985963" y="2257425"/>
            <a:ext cx="0" cy="3810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1" name="Line 15"/>
          <p:cNvSpPr>
            <a:spLocks noChangeShapeType="1"/>
          </p:cNvSpPr>
          <p:nvPr/>
        </p:nvSpPr>
        <p:spPr bwMode="auto">
          <a:xfrm>
            <a:off x="2062163" y="3019425"/>
            <a:ext cx="152400" cy="2286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2" name="Line 16"/>
          <p:cNvSpPr>
            <a:spLocks noChangeShapeType="1"/>
          </p:cNvSpPr>
          <p:nvPr/>
        </p:nvSpPr>
        <p:spPr bwMode="auto">
          <a:xfrm flipV="1">
            <a:off x="2595563" y="3019425"/>
            <a:ext cx="457200" cy="2286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3" name="Line 17"/>
          <p:cNvSpPr>
            <a:spLocks noChangeShapeType="1"/>
          </p:cNvSpPr>
          <p:nvPr/>
        </p:nvSpPr>
        <p:spPr bwMode="auto">
          <a:xfrm>
            <a:off x="2366963" y="1952625"/>
            <a:ext cx="762000" cy="1524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4" name="Line 18"/>
          <p:cNvSpPr>
            <a:spLocks noChangeShapeType="1"/>
          </p:cNvSpPr>
          <p:nvPr/>
        </p:nvSpPr>
        <p:spPr bwMode="auto">
          <a:xfrm>
            <a:off x="3281363" y="2409825"/>
            <a:ext cx="0" cy="3048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5" name="Line 19"/>
          <p:cNvSpPr>
            <a:spLocks noChangeShapeType="1"/>
          </p:cNvSpPr>
          <p:nvPr/>
        </p:nvSpPr>
        <p:spPr bwMode="auto">
          <a:xfrm>
            <a:off x="3509963" y="2867025"/>
            <a:ext cx="838200" cy="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6" name="Line 20"/>
          <p:cNvSpPr>
            <a:spLocks noChangeShapeType="1"/>
          </p:cNvSpPr>
          <p:nvPr/>
        </p:nvSpPr>
        <p:spPr bwMode="auto">
          <a:xfrm>
            <a:off x="3509963" y="2181225"/>
            <a:ext cx="914400" cy="533400"/>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7" name="Line 21"/>
          <p:cNvSpPr>
            <a:spLocks noChangeShapeType="1"/>
          </p:cNvSpPr>
          <p:nvPr/>
        </p:nvSpPr>
        <p:spPr bwMode="auto">
          <a:xfrm flipV="1">
            <a:off x="4195763" y="3019425"/>
            <a:ext cx="304800" cy="533400"/>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8" name="Line 22"/>
          <p:cNvSpPr>
            <a:spLocks noChangeShapeType="1"/>
          </p:cNvSpPr>
          <p:nvPr/>
        </p:nvSpPr>
        <p:spPr bwMode="auto">
          <a:xfrm flipV="1">
            <a:off x="4652963" y="2333625"/>
            <a:ext cx="609600" cy="3048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9" name="Line 23"/>
          <p:cNvSpPr>
            <a:spLocks noChangeShapeType="1"/>
          </p:cNvSpPr>
          <p:nvPr/>
        </p:nvSpPr>
        <p:spPr bwMode="auto">
          <a:xfrm>
            <a:off x="5643563" y="2181225"/>
            <a:ext cx="685800" cy="2286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20" name="Line 24"/>
          <p:cNvSpPr>
            <a:spLocks noChangeShapeType="1"/>
          </p:cNvSpPr>
          <p:nvPr/>
        </p:nvSpPr>
        <p:spPr bwMode="auto">
          <a:xfrm>
            <a:off x="4805363" y="2867025"/>
            <a:ext cx="762000" cy="762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21" name="Line 25"/>
          <p:cNvSpPr>
            <a:spLocks noChangeShapeType="1"/>
          </p:cNvSpPr>
          <p:nvPr/>
        </p:nvSpPr>
        <p:spPr bwMode="auto">
          <a:xfrm flipV="1">
            <a:off x="5948363" y="2638425"/>
            <a:ext cx="381000" cy="228600"/>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29722" name="Group 26"/>
          <p:cNvGrpSpPr>
            <a:grpSpLocks/>
          </p:cNvGrpSpPr>
          <p:nvPr/>
        </p:nvGrpSpPr>
        <p:grpSpPr bwMode="auto">
          <a:xfrm>
            <a:off x="2190750" y="2224088"/>
            <a:ext cx="4119563" cy="1509712"/>
            <a:chOff x="1473" y="1371"/>
            <a:chExt cx="2595" cy="951"/>
          </a:xfrm>
        </p:grpSpPr>
        <p:sp>
          <p:nvSpPr>
            <p:cNvPr id="29723" name="Line 27"/>
            <p:cNvSpPr>
              <a:spLocks noChangeShapeType="1"/>
            </p:cNvSpPr>
            <p:nvPr/>
          </p:nvSpPr>
          <p:spPr bwMode="auto">
            <a:xfrm flipH="1" flipV="1">
              <a:off x="1710" y="2151"/>
              <a:ext cx="837" cy="171"/>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24" name="Line 28"/>
            <p:cNvSpPr>
              <a:spLocks noChangeShapeType="1"/>
            </p:cNvSpPr>
            <p:nvPr/>
          </p:nvSpPr>
          <p:spPr bwMode="auto">
            <a:xfrm flipH="1" flipV="1">
              <a:off x="1473" y="1815"/>
              <a:ext cx="1071" cy="441"/>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25" name="Line 29"/>
            <p:cNvSpPr>
              <a:spLocks noChangeShapeType="1"/>
            </p:cNvSpPr>
            <p:nvPr/>
          </p:nvSpPr>
          <p:spPr bwMode="auto">
            <a:xfrm flipH="1" flipV="1">
              <a:off x="1497" y="1371"/>
              <a:ext cx="1107" cy="864"/>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26" name="Line 30"/>
            <p:cNvSpPr>
              <a:spLocks noChangeShapeType="1"/>
            </p:cNvSpPr>
            <p:nvPr/>
          </p:nvSpPr>
          <p:spPr bwMode="auto">
            <a:xfrm flipH="1" flipV="1">
              <a:off x="2214" y="1458"/>
              <a:ext cx="405" cy="756"/>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27" name="Line 31"/>
            <p:cNvSpPr>
              <a:spLocks noChangeShapeType="1"/>
            </p:cNvSpPr>
            <p:nvPr/>
          </p:nvSpPr>
          <p:spPr bwMode="auto">
            <a:xfrm flipH="1" flipV="1">
              <a:off x="2256" y="1932"/>
              <a:ext cx="297" cy="243"/>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28" name="Line 32"/>
            <p:cNvSpPr>
              <a:spLocks noChangeShapeType="1"/>
            </p:cNvSpPr>
            <p:nvPr/>
          </p:nvSpPr>
          <p:spPr bwMode="auto">
            <a:xfrm flipV="1">
              <a:off x="2805" y="1527"/>
              <a:ext cx="675" cy="738"/>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29" name="Line 33"/>
            <p:cNvSpPr>
              <a:spLocks noChangeShapeType="1"/>
            </p:cNvSpPr>
            <p:nvPr/>
          </p:nvSpPr>
          <p:spPr bwMode="auto">
            <a:xfrm flipV="1">
              <a:off x="2811" y="1938"/>
              <a:ext cx="810" cy="360"/>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30" name="Line 34"/>
            <p:cNvSpPr>
              <a:spLocks noChangeShapeType="1"/>
            </p:cNvSpPr>
            <p:nvPr/>
          </p:nvSpPr>
          <p:spPr bwMode="auto">
            <a:xfrm flipV="1">
              <a:off x="2853" y="1584"/>
              <a:ext cx="1215" cy="630"/>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mtClean="0"/>
              <a:t>Design Issues</a:t>
            </a:r>
          </a:p>
        </p:txBody>
      </p:sp>
      <p:sp>
        <p:nvSpPr>
          <p:cNvPr id="30723" name="Rectangle 3"/>
          <p:cNvSpPr>
            <a:spLocks noGrp="1" noChangeArrowheads="1"/>
          </p:cNvSpPr>
          <p:nvPr>
            <p:ph type="body" idx="1"/>
          </p:nvPr>
        </p:nvSpPr>
        <p:spPr>
          <a:xfrm>
            <a:off x="609600" y="1828800"/>
            <a:ext cx="7848600" cy="4114800"/>
          </a:xfrm>
        </p:spPr>
        <p:txBody>
          <a:bodyPr/>
          <a:lstStyle/>
          <a:p>
            <a:pPr>
              <a:lnSpc>
                <a:spcPct val="100000"/>
              </a:lnSpc>
            </a:pPr>
            <a:r>
              <a:rPr lang="en-US" altLang="en-US" smtClean="0"/>
              <a:t>Link layer design</a:t>
            </a:r>
          </a:p>
          <a:p>
            <a:pPr>
              <a:lnSpc>
                <a:spcPct val="100000"/>
              </a:lnSpc>
            </a:pPr>
            <a:r>
              <a:rPr lang="en-US" altLang="en-US" smtClean="0"/>
              <a:t>Channel access and frequency reuse</a:t>
            </a:r>
          </a:p>
          <a:p>
            <a:pPr>
              <a:lnSpc>
                <a:spcPct val="100000"/>
              </a:lnSpc>
            </a:pPr>
            <a:r>
              <a:rPr lang="en-US" altLang="en-US" smtClean="0"/>
              <a:t>Reliability</a:t>
            </a:r>
          </a:p>
          <a:p>
            <a:pPr>
              <a:lnSpc>
                <a:spcPct val="100000"/>
              </a:lnSpc>
            </a:pPr>
            <a:r>
              <a:rPr lang="en-US" altLang="en-US" smtClean="0"/>
              <a:t>Cooperation and Routing</a:t>
            </a:r>
          </a:p>
          <a:p>
            <a:pPr>
              <a:lnSpc>
                <a:spcPct val="100000"/>
              </a:lnSpc>
            </a:pPr>
            <a:r>
              <a:rPr lang="en-US" altLang="en-US" smtClean="0"/>
              <a:t>Adaptive Resource Allocation</a:t>
            </a:r>
          </a:p>
          <a:p>
            <a:pPr>
              <a:lnSpc>
                <a:spcPct val="100000"/>
              </a:lnSpc>
            </a:pPr>
            <a:r>
              <a:rPr lang="en-US" altLang="en-US" smtClean="0"/>
              <a:t>Network Capacity</a:t>
            </a:r>
          </a:p>
          <a:p>
            <a:pPr>
              <a:lnSpc>
                <a:spcPct val="100000"/>
              </a:lnSpc>
            </a:pPr>
            <a:r>
              <a:rPr lang="en-US" altLang="en-US" smtClean="0"/>
              <a:t>Cross Layer Design </a:t>
            </a:r>
          </a:p>
          <a:p>
            <a:pPr>
              <a:lnSpc>
                <a:spcPct val="100000"/>
              </a:lnSpc>
            </a:pPr>
            <a:r>
              <a:rPr lang="en-US" altLang="en-US" smtClean="0"/>
              <a:t>Power/energy management (Sensor Nets)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Routing Techniques</a:t>
            </a:r>
          </a:p>
        </p:txBody>
      </p:sp>
      <p:sp>
        <p:nvSpPr>
          <p:cNvPr id="31747" name="Rectangle 3"/>
          <p:cNvSpPr>
            <a:spLocks noGrp="1" noChangeArrowheads="1"/>
          </p:cNvSpPr>
          <p:nvPr>
            <p:ph type="body" idx="1"/>
          </p:nvPr>
        </p:nvSpPr>
        <p:spPr>
          <a:xfrm>
            <a:off x="457200" y="1600200"/>
            <a:ext cx="8026400" cy="4114800"/>
          </a:xfrm>
        </p:spPr>
        <p:txBody>
          <a:bodyPr/>
          <a:lstStyle/>
          <a:p>
            <a:pPr>
              <a:lnSpc>
                <a:spcPct val="110000"/>
              </a:lnSpc>
            </a:pPr>
            <a:r>
              <a:rPr lang="en-US" altLang="en-US" sz="2800" smtClean="0"/>
              <a:t>Flooding</a:t>
            </a:r>
            <a:endParaRPr lang="en-US" altLang="en-US" smtClean="0"/>
          </a:p>
          <a:p>
            <a:pPr lvl="1">
              <a:lnSpc>
                <a:spcPct val="70000"/>
              </a:lnSpc>
            </a:pPr>
            <a:r>
              <a:rPr lang="en-US" altLang="en-US" sz="2400" smtClean="0"/>
              <a:t>Broadcast packet to all neighbors</a:t>
            </a:r>
          </a:p>
          <a:p>
            <a:pPr lvl="1">
              <a:lnSpc>
                <a:spcPct val="0"/>
              </a:lnSpc>
              <a:buFont typeface="Wingdings" pitchFamily="2" charset="2"/>
              <a:buNone/>
            </a:pPr>
            <a:endParaRPr lang="en-US" altLang="en-US" sz="2400" smtClean="0"/>
          </a:p>
          <a:p>
            <a:pPr>
              <a:lnSpc>
                <a:spcPct val="110000"/>
              </a:lnSpc>
            </a:pPr>
            <a:r>
              <a:rPr lang="en-US" altLang="en-US" sz="2800" smtClean="0"/>
              <a:t>Point-to-point routing</a:t>
            </a:r>
          </a:p>
          <a:p>
            <a:pPr lvl="1">
              <a:lnSpc>
                <a:spcPct val="70000"/>
              </a:lnSpc>
            </a:pPr>
            <a:r>
              <a:rPr lang="en-US" altLang="en-US" sz="2400" smtClean="0"/>
              <a:t>Routes follow a sequence of links</a:t>
            </a:r>
          </a:p>
          <a:p>
            <a:pPr lvl="1">
              <a:lnSpc>
                <a:spcPct val="70000"/>
              </a:lnSpc>
            </a:pPr>
            <a:r>
              <a:rPr lang="en-US" altLang="en-US" sz="2400" smtClean="0"/>
              <a:t>Connection-oriented or connectionless</a:t>
            </a:r>
          </a:p>
          <a:p>
            <a:pPr lvl="2">
              <a:lnSpc>
                <a:spcPct val="0"/>
              </a:lnSpc>
            </a:pPr>
            <a:endParaRPr lang="en-US" altLang="en-US" sz="2000" smtClean="0"/>
          </a:p>
          <a:p>
            <a:pPr>
              <a:lnSpc>
                <a:spcPct val="110000"/>
              </a:lnSpc>
            </a:pPr>
            <a:r>
              <a:rPr lang="en-US" altLang="en-US" smtClean="0"/>
              <a:t>Table-driven</a:t>
            </a:r>
          </a:p>
          <a:p>
            <a:pPr lvl="1">
              <a:lnSpc>
                <a:spcPct val="70000"/>
              </a:lnSpc>
            </a:pPr>
            <a:r>
              <a:rPr lang="en-US" altLang="en-US" sz="2400" smtClean="0"/>
              <a:t>Nodes exchange information to develop routing tables</a:t>
            </a:r>
          </a:p>
          <a:p>
            <a:pPr lvl="1">
              <a:lnSpc>
                <a:spcPct val="10000"/>
              </a:lnSpc>
            </a:pPr>
            <a:endParaRPr lang="en-US" altLang="en-US" sz="2400" smtClean="0"/>
          </a:p>
          <a:p>
            <a:pPr>
              <a:lnSpc>
                <a:spcPct val="110000"/>
              </a:lnSpc>
            </a:pPr>
            <a:r>
              <a:rPr lang="en-US" altLang="en-US" sz="2800" smtClean="0"/>
              <a:t>On-Demand Routing</a:t>
            </a:r>
          </a:p>
          <a:p>
            <a:pPr lvl="1">
              <a:lnSpc>
                <a:spcPct val="70000"/>
              </a:lnSpc>
            </a:pPr>
            <a:r>
              <a:rPr lang="en-US" altLang="en-US" sz="2400" smtClean="0"/>
              <a:t>Routes formed “on-demand”</a:t>
            </a:r>
          </a:p>
          <a:p>
            <a:pPr lvl="2">
              <a:lnSpc>
                <a:spcPct val="70000"/>
              </a:lnSpc>
            </a:pPr>
            <a:endParaRPr lang="en-US" altLang="en-US" sz="2000" smtClean="0"/>
          </a:p>
          <a:p>
            <a:pPr>
              <a:lnSpc>
                <a:spcPct val="70000"/>
              </a:lnSpc>
            </a:pPr>
            <a:r>
              <a:rPr lang="en-US" altLang="en-US" smtClean="0"/>
              <a:t>Analog Network Coding</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42900" y="228600"/>
            <a:ext cx="8432800" cy="1143000"/>
          </a:xfrm>
        </p:spPr>
        <p:txBody>
          <a:bodyPr>
            <a:normAutofit fontScale="90000"/>
          </a:bodyPr>
          <a:lstStyle/>
          <a:p>
            <a:pPr>
              <a:lnSpc>
                <a:spcPct val="90000"/>
              </a:lnSpc>
              <a:defRPr/>
            </a:pPr>
            <a:r>
              <a:rPr lang="en-US" dirty="0" smtClean="0"/>
              <a:t>Cooperation in Ad-Hoc Networks</a:t>
            </a:r>
          </a:p>
        </p:txBody>
      </p:sp>
      <p:sp>
        <p:nvSpPr>
          <p:cNvPr id="15363" name="Rectangle 3"/>
          <p:cNvSpPr>
            <a:spLocks noGrp="1" noChangeArrowheads="1"/>
          </p:cNvSpPr>
          <p:nvPr>
            <p:ph type="body" idx="1"/>
          </p:nvPr>
        </p:nvSpPr>
        <p:spPr>
          <a:xfrm>
            <a:off x="277813" y="4027488"/>
            <a:ext cx="8447087" cy="2514600"/>
          </a:xfrm>
        </p:spPr>
        <p:txBody>
          <a:bodyPr>
            <a:normAutofit fontScale="92500" lnSpcReduction="10000"/>
          </a:bodyPr>
          <a:lstStyle/>
          <a:p>
            <a:pPr>
              <a:defRPr/>
            </a:pPr>
            <a:r>
              <a:rPr lang="en-US" dirty="0" smtClean="0"/>
              <a:t>Many possible cooperation strategies:</a:t>
            </a:r>
          </a:p>
          <a:p>
            <a:pPr lvl="1">
              <a:lnSpc>
                <a:spcPct val="100000"/>
              </a:lnSpc>
              <a:defRPr/>
            </a:pPr>
            <a:r>
              <a:rPr lang="en-US" dirty="0" smtClean="0"/>
              <a:t>Virtual MIMO , generalized relaying, interference forwarding, and one-shot/iterative conferencing</a:t>
            </a:r>
          </a:p>
          <a:p>
            <a:pPr>
              <a:lnSpc>
                <a:spcPct val="100000"/>
              </a:lnSpc>
              <a:defRPr/>
            </a:pPr>
            <a:r>
              <a:rPr lang="en-US" dirty="0" smtClean="0"/>
              <a:t>Many theoretical and practice issues:</a:t>
            </a:r>
          </a:p>
          <a:p>
            <a:pPr lvl="1">
              <a:lnSpc>
                <a:spcPct val="100000"/>
              </a:lnSpc>
              <a:defRPr/>
            </a:pPr>
            <a:r>
              <a:rPr lang="en-US" dirty="0" smtClean="0"/>
              <a:t> Overhead, forming groups, dynamics, synch, …</a:t>
            </a:r>
          </a:p>
          <a:p>
            <a:pPr lvl="1">
              <a:lnSpc>
                <a:spcPct val="70000"/>
              </a:lnSpc>
              <a:defRPr/>
            </a:pPr>
            <a:endParaRPr lang="en-US" sz="2400" dirty="0" smtClean="0"/>
          </a:p>
        </p:txBody>
      </p:sp>
      <p:sp>
        <p:nvSpPr>
          <p:cNvPr id="32772" name="AutoShape 4"/>
          <p:cNvSpPr>
            <a:spLocks noChangeArrowheads="1"/>
          </p:cNvSpPr>
          <p:nvPr/>
        </p:nvSpPr>
        <p:spPr bwMode="auto">
          <a:xfrm>
            <a:off x="2235200" y="27432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3" name="AutoShape 5"/>
          <p:cNvSpPr>
            <a:spLocks noChangeArrowheads="1"/>
          </p:cNvSpPr>
          <p:nvPr/>
        </p:nvSpPr>
        <p:spPr bwMode="auto">
          <a:xfrm>
            <a:off x="2082800" y="2133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4" name="AutoShape 6"/>
          <p:cNvSpPr>
            <a:spLocks noChangeArrowheads="1"/>
          </p:cNvSpPr>
          <p:nvPr/>
        </p:nvSpPr>
        <p:spPr bwMode="auto">
          <a:xfrm>
            <a:off x="4902200" y="3276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5" name="AutoShape 7"/>
          <p:cNvSpPr>
            <a:spLocks noChangeArrowheads="1"/>
          </p:cNvSpPr>
          <p:nvPr/>
        </p:nvSpPr>
        <p:spPr bwMode="auto">
          <a:xfrm>
            <a:off x="6045200" y="2895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6" name="AutoShape 8"/>
          <p:cNvSpPr>
            <a:spLocks noChangeArrowheads="1"/>
          </p:cNvSpPr>
          <p:nvPr/>
        </p:nvSpPr>
        <p:spPr bwMode="auto">
          <a:xfrm>
            <a:off x="3759200" y="30480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7" name="AutoShape 9"/>
          <p:cNvSpPr>
            <a:spLocks noChangeArrowheads="1"/>
          </p:cNvSpPr>
          <p:nvPr/>
        </p:nvSpPr>
        <p:spPr bwMode="auto">
          <a:xfrm>
            <a:off x="5664200" y="2133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8" name="AutoShape 10"/>
          <p:cNvSpPr>
            <a:spLocks noChangeArrowheads="1"/>
          </p:cNvSpPr>
          <p:nvPr/>
        </p:nvSpPr>
        <p:spPr bwMode="auto">
          <a:xfrm>
            <a:off x="6807200" y="24384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79" name="AutoShape 11"/>
          <p:cNvSpPr>
            <a:spLocks noChangeArrowheads="1"/>
          </p:cNvSpPr>
          <p:nvPr/>
        </p:nvSpPr>
        <p:spPr bwMode="auto">
          <a:xfrm>
            <a:off x="3759200" y="22860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80" name="AutoShape 12"/>
          <p:cNvSpPr>
            <a:spLocks noChangeArrowheads="1"/>
          </p:cNvSpPr>
          <p:nvPr/>
        </p:nvSpPr>
        <p:spPr bwMode="auto">
          <a:xfrm>
            <a:off x="4902200" y="19812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781" name="AutoShape 13"/>
          <p:cNvSpPr>
            <a:spLocks noChangeArrowheads="1"/>
          </p:cNvSpPr>
          <p:nvPr/>
        </p:nvSpPr>
        <p:spPr bwMode="auto">
          <a:xfrm>
            <a:off x="2616200" y="3276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2" name="Group 14"/>
          <p:cNvGrpSpPr>
            <a:grpSpLocks/>
          </p:cNvGrpSpPr>
          <p:nvPr/>
        </p:nvGrpSpPr>
        <p:grpSpPr bwMode="auto">
          <a:xfrm>
            <a:off x="1625600" y="1905000"/>
            <a:ext cx="5715000" cy="1981200"/>
            <a:chOff x="1056" y="960"/>
            <a:chExt cx="3600" cy="1248"/>
          </a:xfrm>
        </p:grpSpPr>
        <p:sp>
          <p:nvSpPr>
            <p:cNvPr id="32799" name="Oval 15"/>
            <p:cNvSpPr>
              <a:spLocks noChangeArrowheads="1"/>
            </p:cNvSpPr>
            <p:nvPr/>
          </p:nvSpPr>
          <p:spPr bwMode="auto">
            <a:xfrm>
              <a:off x="1056" y="960"/>
              <a:ext cx="960" cy="1248"/>
            </a:xfrm>
            <a:prstGeom prst="ellipse">
              <a:avLst/>
            </a:prstGeom>
            <a:noFill/>
            <a:ln w="9525">
              <a:solidFill>
                <a:srgbClr val="00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800" name="Oval 16"/>
            <p:cNvSpPr>
              <a:spLocks noChangeArrowheads="1"/>
            </p:cNvSpPr>
            <p:nvPr/>
          </p:nvSpPr>
          <p:spPr bwMode="auto">
            <a:xfrm>
              <a:off x="2256" y="1104"/>
              <a:ext cx="576" cy="912"/>
            </a:xfrm>
            <a:prstGeom prst="ellipse">
              <a:avLst/>
            </a:prstGeom>
            <a:noFill/>
            <a:ln w="9525">
              <a:solidFill>
                <a:srgbClr val="00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801" name="Oval 17"/>
            <p:cNvSpPr>
              <a:spLocks noChangeArrowheads="1"/>
            </p:cNvSpPr>
            <p:nvPr/>
          </p:nvSpPr>
          <p:spPr bwMode="auto">
            <a:xfrm>
              <a:off x="3408" y="960"/>
              <a:ext cx="1248" cy="1008"/>
            </a:xfrm>
            <a:prstGeom prst="ellipse">
              <a:avLst/>
            </a:prstGeom>
            <a:noFill/>
            <a:ln w="9525">
              <a:solidFill>
                <a:srgbClr val="00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2802" name="Line 18"/>
            <p:cNvSpPr>
              <a:spLocks noChangeShapeType="1"/>
            </p:cNvSpPr>
            <p:nvPr/>
          </p:nvSpPr>
          <p:spPr bwMode="auto">
            <a:xfrm>
              <a:off x="1872" y="1536"/>
              <a:ext cx="528" cy="0"/>
            </a:xfrm>
            <a:prstGeom prst="line">
              <a:avLst/>
            </a:prstGeom>
            <a:noFill/>
            <a:ln w="76200">
              <a:solidFill>
                <a:srgbClr val="00CC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803" name="Line 19"/>
            <p:cNvSpPr>
              <a:spLocks noChangeShapeType="1"/>
            </p:cNvSpPr>
            <p:nvPr/>
          </p:nvSpPr>
          <p:spPr bwMode="auto">
            <a:xfrm>
              <a:off x="2736" y="1536"/>
              <a:ext cx="768" cy="0"/>
            </a:xfrm>
            <a:prstGeom prst="line">
              <a:avLst/>
            </a:prstGeom>
            <a:noFill/>
            <a:ln w="76200">
              <a:solidFill>
                <a:srgbClr val="00CC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3" name="Group 20"/>
          <p:cNvGrpSpPr>
            <a:grpSpLocks/>
          </p:cNvGrpSpPr>
          <p:nvPr/>
        </p:nvGrpSpPr>
        <p:grpSpPr bwMode="auto">
          <a:xfrm>
            <a:off x="2235200" y="2133600"/>
            <a:ext cx="4572000" cy="685800"/>
            <a:chOff x="1440" y="1104"/>
            <a:chExt cx="2880" cy="432"/>
          </a:xfrm>
        </p:grpSpPr>
        <p:sp>
          <p:nvSpPr>
            <p:cNvPr id="32792" name="Line 21"/>
            <p:cNvSpPr>
              <a:spLocks noChangeShapeType="1"/>
            </p:cNvSpPr>
            <p:nvPr/>
          </p:nvSpPr>
          <p:spPr bwMode="auto">
            <a:xfrm>
              <a:off x="1440" y="1248"/>
              <a:ext cx="48" cy="288"/>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3" name="Line 22"/>
            <p:cNvSpPr>
              <a:spLocks noChangeShapeType="1"/>
            </p:cNvSpPr>
            <p:nvPr/>
          </p:nvSpPr>
          <p:spPr bwMode="auto">
            <a:xfrm>
              <a:off x="1536" y="1152"/>
              <a:ext cx="864" cy="144"/>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4" name="Line 23"/>
            <p:cNvSpPr>
              <a:spLocks noChangeShapeType="1"/>
            </p:cNvSpPr>
            <p:nvPr/>
          </p:nvSpPr>
          <p:spPr bwMode="auto">
            <a:xfrm flipV="1">
              <a:off x="1632" y="1344"/>
              <a:ext cx="720" cy="144"/>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5" name="Line 24"/>
            <p:cNvSpPr>
              <a:spLocks noChangeShapeType="1"/>
            </p:cNvSpPr>
            <p:nvPr/>
          </p:nvSpPr>
          <p:spPr bwMode="auto">
            <a:xfrm flipV="1">
              <a:off x="2640" y="1104"/>
              <a:ext cx="480" cy="192"/>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6" name="Line 25"/>
            <p:cNvSpPr>
              <a:spLocks noChangeShapeType="1"/>
            </p:cNvSpPr>
            <p:nvPr/>
          </p:nvSpPr>
          <p:spPr bwMode="auto">
            <a:xfrm>
              <a:off x="3312" y="1104"/>
              <a:ext cx="288" cy="96"/>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7" name="Line 26"/>
            <p:cNvSpPr>
              <a:spLocks noChangeShapeType="1"/>
            </p:cNvSpPr>
            <p:nvPr/>
          </p:nvSpPr>
          <p:spPr bwMode="auto">
            <a:xfrm>
              <a:off x="2592" y="1392"/>
              <a:ext cx="1728" cy="0"/>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8" name="Line 27"/>
            <p:cNvSpPr>
              <a:spLocks noChangeShapeType="1"/>
            </p:cNvSpPr>
            <p:nvPr/>
          </p:nvSpPr>
          <p:spPr bwMode="auto">
            <a:xfrm>
              <a:off x="3840" y="1200"/>
              <a:ext cx="432" cy="144"/>
            </a:xfrm>
            <a:prstGeom prst="line">
              <a:avLst/>
            </a:prstGeom>
            <a:noFill/>
            <a:ln w="38100">
              <a:solidFill>
                <a:schemeClr val="fo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4" name="Group 28"/>
          <p:cNvGrpSpPr>
            <a:grpSpLocks/>
          </p:cNvGrpSpPr>
          <p:nvPr/>
        </p:nvGrpSpPr>
        <p:grpSpPr bwMode="auto">
          <a:xfrm>
            <a:off x="2235200" y="2133600"/>
            <a:ext cx="4572000" cy="685800"/>
            <a:chOff x="864" y="0"/>
            <a:chExt cx="2880" cy="432"/>
          </a:xfrm>
        </p:grpSpPr>
        <p:sp>
          <p:nvSpPr>
            <p:cNvPr id="32785" name="Line 29"/>
            <p:cNvSpPr>
              <a:spLocks noChangeShapeType="1"/>
            </p:cNvSpPr>
            <p:nvPr/>
          </p:nvSpPr>
          <p:spPr bwMode="auto">
            <a:xfrm>
              <a:off x="864" y="144"/>
              <a:ext cx="48" cy="288"/>
            </a:xfrm>
            <a:prstGeom prst="line">
              <a:avLst/>
            </a:prstGeom>
            <a:noFill/>
            <a:ln w="38100">
              <a:solidFill>
                <a:srgbClr val="CC00FF"/>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86" name="Line 30"/>
            <p:cNvSpPr>
              <a:spLocks noChangeShapeType="1"/>
            </p:cNvSpPr>
            <p:nvPr/>
          </p:nvSpPr>
          <p:spPr bwMode="auto">
            <a:xfrm>
              <a:off x="960" y="48"/>
              <a:ext cx="864" cy="144"/>
            </a:xfrm>
            <a:prstGeom prst="line">
              <a:avLst/>
            </a:prstGeom>
            <a:noFill/>
            <a:ln w="38100">
              <a:solidFill>
                <a:srgbClr val="CC00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87" name="Line 31"/>
            <p:cNvSpPr>
              <a:spLocks noChangeShapeType="1"/>
            </p:cNvSpPr>
            <p:nvPr/>
          </p:nvSpPr>
          <p:spPr bwMode="auto">
            <a:xfrm flipV="1">
              <a:off x="1056" y="240"/>
              <a:ext cx="720" cy="144"/>
            </a:xfrm>
            <a:prstGeom prst="line">
              <a:avLst/>
            </a:prstGeom>
            <a:noFill/>
            <a:ln w="38100">
              <a:solidFill>
                <a:srgbClr val="CC00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88" name="Line 32"/>
            <p:cNvSpPr>
              <a:spLocks noChangeShapeType="1"/>
            </p:cNvSpPr>
            <p:nvPr/>
          </p:nvSpPr>
          <p:spPr bwMode="auto">
            <a:xfrm flipV="1">
              <a:off x="2064" y="0"/>
              <a:ext cx="480" cy="192"/>
            </a:xfrm>
            <a:prstGeom prst="line">
              <a:avLst/>
            </a:prstGeom>
            <a:noFill/>
            <a:ln w="38100">
              <a:solidFill>
                <a:srgbClr val="CC00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89" name="Line 33"/>
            <p:cNvSpPr>
              <a:spLocks noChangeShapeType="1"/>
            </p:cNvSpPr>
            <p:nvPr/>
          </p:nvSpPr>
          <p:spPr bwMode="auto">
            <a:xfrm>
              <a:off x="2736" y="0"/>
              <a:ext cx="288" cy="96"/>
            </a:xfrm>
            <a:prstGeom prst="line">
              <a:avLst/>
            </a:prstGeom>
            <a:noFill/>
            <a:ln w="38100">
              <a:solidFill>
                <a:srgbClr val="CC00FF"/>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0" name="Line 34"/>
            <p:cNvSpPr>
              <a:spLocks noChangeShapeType="1"/>
            </p:cNvSpPr>
            <p:nvPr/>
          </p:nvSpPr>
          <p:spPr bwMode="auto">
            <a:xfrm>
              <a:off x="2016" y="288"/>
              <a:ext cx="1728" cy="0"/>
            </a:xfrm>
            <a:prstGeom prst="line">
              <a:avLst/>
            </a:prstGeom>
            <a:noFill/>
            <a:ln w="38100">
              <a:solidFill>
                <a:srgbClr val="CC00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91" name="Line 35"/>
            <p:cNvSpPr>
              <a:spLocks noChangeShapeType="1"/>
            </p:cNvSpPr>
            <p:nvPr/>
          </p:nvSpPr>
          <p:spPr bwMode="auto">
            <a:xfrm>
              <a:off x="3264" y="96"/>
              <a:ext cx="432" cy="144"/>
            </a:xfrm>
            <a:prstGeom prst="line">
              <a:avLst/>
            </a:prstGeom>
            <a:noFill/>
            <a:ln w="38100">
              <a:solidFill>
                <a:srgbClr val="CC00FF"/>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95275"/>
            <a:ext cx="8229600" cy="1143000"/>
          </a:xfrm>
        </p:spPr>
        <p:txBody>
          <a:bodyPr/>
          <a:lstStyle/>
          <a:p>
            <a:pPr>
              <a:lnSpc>
                <a:spcPct val="80000"/>
              </a:lnSpc>
            </a:pPr>
            <a:r>
              <a:rPr lang="en-US" altLang="en-US" sz="4400" smtClean="0"/>
              <a:t>Generalized Relaying</a:t>
            </a:r>
          </a:p>
        </p:txBody>
      </p:sp>
      <p:sp>
        <p:nvSpPr>
          <p:cNvPr id="40963" name="Rectangle 3"/>
          <p:cNvSpPr>
            <a:spLocks noChangeArrowheads="1"/>
          </p:cNvSpPr>
          <p:nvPr/>
        </p:nvSpPr>
        <p:spPr bwMode="auto">
          <a:xfrm>
            <a:off x="400050" y="4256088"/>
            <a:ext cx="8743950" cy="609600"/>
          </a:xfrm>
          <a:prstGeom prst="rect">
            <a:avLst/>
          </a:prstGeom>
          <a:noFill/>
          <a:ln w="9525">
            <a:noFill/>
            <a:miter lim="800000"/>
            <a:headEnd/>
            <a:tailEnd/>
          </a:ln>
        </p:spPr>
        <p:txBody>
          <a:bodyPr/>
          <a:lstStyle/>
          <a:p>
            <a:pPr marL="342900" indent="-342900" eaLnBrk="0" hangingPunct="0">
              <a:lnSpc>
                <a:spcPct val="90000"/>
              </a:lnSpc>
              <a:spcBef>
                <a:spcPct val="20000"/>
              </a:spcBef>
              <a:buClr>
                <a:srgbClr val="0000CC"/>
              </a:buClr>
              <a:buSzPct val="75000"/>
              <a:buFont typeface="Wingdings" pitchFamily="2" charset="2"/>
              <a:buChar char="l"/>
              <a:defRPr/>
            </a:pPr>
            <a:r>
              <a:rPr lang="en-US" dirty="0">
                <a:solidFill>
                  <a:srgbClr val="0000CC"/>
                </a:solidFill>
                <a:latin typeface="+mj-lt"/>
                <a:cs typeface="+mn-cs"/>
              </a:rPr>
              <a:t>Can forward message and/or interference</a:t>
            </a:r>
            <a:endParaRPr lang="en-US" b="1" dirty="0">
              <a:solidFill>
                <a:srgbClr val="0000CC"/>
              </a:solidFill>
              <a:latin typeface="+mj-lt"/>
              <a:cs typeface="+mn-cs"/>
            </a:endParaRPr>
          </a:p>
          <a:p>
            <a:pPr marL="800100" lvl="1" indent="-342900" eaLnBrk="0" hangingPunct="0">
              <a:lnSpc>
                <a:spcPct val="90000"/>
              </a:lnSpc>
              <a:spcBef>
                <a:spcPct val="20000"/>
              </a:spcBef>
              <a:buClr>
                <a:srgbClr val="0000CC"/>
              </a:buClr>
              <a:buSzPct val="75000"/>
              <a:buFont typeface="Wingdings" pitchFamily="2" charset="2"/>
              <a:buChar char="l"/>
              <a:defRPr/>
            </a:pPr>
            <a:r>
              <a:rPr lang="en-US" sz="2800" b="1" dirty="0">
                <a:solidFill>
                  <a:srgbClr val="0000CC"/>
                </a:solidFill>
                <a:latin typeface="+mj-lt"/>
                <a:cs typeface="+mn-cs"/>
              </a:rPr>
              <a:t>Relay can forward all or part of the messages </a:t>
            </a:r>
          </a:p>
          <a:p>
            <a:pPr marL="1257300" lvl="2" indent="-342900" eaLnBrk="0" hangingPunct="0">
              <a:lnSpc>
                <a:spcPct val="90000"/>
              </a:lnSpc>
              <a:spcBef>
                <a:spcPct val="20000"/>
              </a:spcBef>
              <a:buClr>
                <a:srgbClr val="0000CC"/>
              </a:buClr>
              <a:buSzPct val="75000"/>
              <a:buFont typeface="Wingdings" pitchFamily="2" charset="2"/>
              <a:buChar char="l"/>
              <a:defRPr/>
            </a:pPr>
            <a:r>
              <a:rPr lang="en-US" b="1" dirty="0">
                <a:solidFill>
                  <a:srgbClr val="0000CC"/>
                </a:solidFill>
                <a:latin typeface="+mj-lt"/>
                <a:cs typeface="+mn-cs"/>
              </a:rPr>
              <a:t>Much room for innovation</a:t>
            </a:r>
          </a:p>
          <a:p>
            <a:pPr marL="800100" lvl="1" indent="-342900" eaLnBrk="0" hangingPunct="0">
              <a:lnSpc>
                <a:spcPct val="90000"/>
              </a:lnSpc>
              <a:spcBef>
                <a:spcPct val="20000"/>
              </a:spcBef>
              <a:buClr>
                <a:srgbClr val="0000CC"/>
              </a:buClr>
              <a:buSzPct val="75000"/>
              <a:buFont typeface="Wingdings" pitchFamily="2" charset="2"/>
              <a:buChar char="l"/>
              <a:defRPr/>
            </a:pPr>
            <a:r>
              <a:rPr lang="en-US" sz="2800" b="1" dirty="0">
                <a:solidFill>
                  <a:srgbClr val="0000CC"/>
                </a:solidFill>
                <a:latin typeface="+mj-lt"/>
                <a:cs typeface="+mn-cs"/>
              </a:rPr>
              <a:t>Relay can forward </a:t>
            </a:r>
            <a:r>
              <a:rPr lang="en-US" sz="2800" b="1" dirty="0">
                <a:solidFill>
                  <a:srgbClr val="FF0000"/>
                </a:solidFill>
                <a:latin typeface="+mj-lt"/>
                <a:cs typeface="+mn-cs"/>
              </a:rPr>
              <a:t>interference </a:t>
            </a:r>
          </a:p>
          <a:p>
            <a:pPr marL="1257300" lvl="2" indent="-342900" eaLnBrk="0" hangingPunct="0">
              <a:lnSpc>
                <a:spcPct val="90000"/>
              </a:lnSpc>
              <a:spcBef>
                <a:spcPct val="20000"/>
              </a:spcBef>
              <a:buClr>
                <a:srgbClr val="0000CC"/>
              </a:buClr>
              <a:buSzPct val="75000"/>
              <a:buFont typeface="Wingdings" pitchFamily="2" charset="2"/>
              <a:buChar char="l"/>
              <a:defRPr/>
            </a:pPr>
            <a:r>
              <a:rPr lang="en-US" b="1" dirty="0">
                <a:solidFill>
                  <a:srgbClr val="0000CC"/>
                </a:solidFill>
                <a:latin typeface="+mj-lt"/>
                <a:cs typeface="+mn-cs"/>
              </a:rPr>
              <a:t>To help subtract it out</a:t>
            </a:r>
          </a:p>
        </p:txBody>
      </p:sp>
      <p:grpSp>
        <p:nvGrpSpPr>
          <p:cNvPr id="33796" name="Group 7"/>
          <p:cNvGrpSpPr>
            <a:grpSpLocks/>
          </p:cNvGrpSpPr>
          <p:nvPr/>
        </p:nvGrpSpPr>
        <p:grpSpPr bwMode="auto">
          <a:xfrm>
            <a:off x="1408113" y="1685925"/>
            <a:ext cx="6099175" cy="2349500"/>
            <a:chOff x="949" y="1039"/>
            <a:chExt cx="3842" cy="1480"/>
          </a:xfrm>
        </p:grpSpPr>
        <p:sp>
          <p:nvSpPr>
            <p:cNvPr id="40965" name="Oval 8"/>
            <p:cNvSpPr>
              <a:spLocks noChangeArrowheads="1"/>
            </p:cNvSpPr>
            <p:nvPr/>
          </p:nvSpPr>
          <p:spPr bwMode="auto">
            <a:xfrm rot="-5400000">
              <a:off x="1530" y="2284"/>
              <a:ext cx="108" cy="103"/>
            </a:xfrm>
            <a:prstGeom prst="ellipse">
              <a:avLst/>
            </a:prstGeom>
            <a:solidFill>
              <a:srgbClr val="0000CC"/>
            </a:solidFill>
            <a:ln w="25400">
              <a:noFill/>
              <a:round/>
              <a:headEnd/>
              <a:tailEnd/>
            </a:ln>
          </p:spPr>
          <p:txBody>
            <a:bodyPr vert="eaVert" wrap="none" anchor="ctr"/>
            <a:lstStyle/>
            <a:p>
              <a:pPr algn="ctr" eaLnBrk="0" hangingPunct="0">
                <a:spcBef>
                  <a:spcPct val="50000"/>
                </a:spcBef>
                <a:defRPr/>
              </a:pPr>
              <a:endParaRPr lang="en-US">
                <a:solidFill>
                  <a:srgbClr val="FF9966"/>
                </a:solidFill>
                <a:latin typeface="+mj-lt"/>
                <a:cs typeface="+mn-cs"/>
              </a:endParaRPr>
            </a:p>
          </p:txBody>
        </p:sp>
        <p:sp>
          <p:nvSpPr>
            <p:cNvPr id="40966" name="Oval 9"/>
            <p:cNvSpPr>
              <a:spLocks noChangeArrowheads="1"/>
            </p:cNvSpPr>
            <p:nvPr/>
          </p:nvSpPr>
          <p:spPr bwMode="auto">
            <a:xfrm rot="-5400000">
              <a:off x="2576" y="1663"/>
              <a:ext cx="108" cy="103"/>
            </a:xfrm>
            <a:prstGeom prst="ellipse">
              <a:avLst/>
            </a:prstGeom>
            <a:solidFill>
              <a:srgbClr val="A50021"/>
            </a:solidFill>
            <a:ln w="25400">
              <a:noFill/>
              <a:round/>
              <a:headEnd/>
              <a:tailEnd/>
            </a:ln>
          </p:spPr>
          <p:txBody>
            <a:bodyPr vert="eaVert" wrap="none" anchor="ctr"/>
            <a:lstStyle/>
            <a:p>
              <a:pPr algn="ctr" eaLnBrk="0" hangingPunct="0">
                <a:spcBef>
                  <a:spcPct val="50000"/>
                </a:spcBef>
                <a:defRPr/>
              </a:pPr>
              <a:endParaRPr lang="en-US">
                <a:solidFill>
                  <a:srgbClr val="FF9966"/>
                </a:solidFill>
                <a:latin typeface="+mj-lt"/>
                <a:cs typeface="+mn-cs"/>
              </a:endParaRPr>
            </a:p>
          </p:txBody>
        </p:sp>
        <p:sp>
          <p:nvSpPr>
            <p:cNvPr id="40967" name="Oval 10"/>
            <p:cNvSpPr>
              <a:spLocks noChangeArrowheads="1"/>
            </p:cNvSpPr>
            <p:nvPr/>
          </p:nvSpPr>
          <p:spPr bwMode="auto">
            <a:xfrm rot="-5400000">
              <a:off x="1530" y="1144"/>
              <a:ext cx="108" cy="103"/>
            </a:xfrm>
            <a:prstGeom prst="ellipse">
              <a:avLst/>
            </a:prstGeom>
            <a:solidFill>
              <a:srgbClr val="0000CC"/>
            </a:solidFill>
            <a:ln w="25400">
              <a:noFill/>
              <a:round/>
              <a:headEnd/>
              <a:tailEnd/>
            </a:ln>
          </p:spPr>
          <p:txBody>
            <a:bodyPr vert="eaVert" wrap="none" anchor="ctr"/>
            <a:lstStyle/>
            <a:p>
              <a:pPr algn="ctr" eaLnBrk="0" hangingPunct="0">
                <a:spcBef>
                  <a:spcPct val="50000"/>
                </a:spcBef>
                <a:defRPr/>
              </a:pPr>
              <a:endParaRPr lang="en-US">
                <a:solidFill>
                  <a:srgbClr val="FF9966"/>
                </a:solidFill>
                <a:latin typeface="+mj-lt"/>
                <a:cs typeface="+mn-cs"/>
              </a:endParaRPr>
            </a:p>
          </p:txBody>
        </p:sp>
        <p:sp>
          <p:nvSpPr>
            <p:cNvPr id="40968" name="Oval 11"/>
            <p:cNvSpPr>
              <a:spLocks noChangeArrowheads="1"/>
            </p:cNvSpPr>
            <p:nvPr/>
          </p:nvSpPr>
          <p:spPr bwMode="auto">
            <a:xfrm rot="-5400000">
              <a:off x="3550" y="1105"/>
              <a:ext cx="108" cy="103"/>
            </a:xfrm>
            <a:prstGeom prst="ellipse">
              <a:avLst/>
            </a:prstGeom>
            <a:solidFill>
              <a:srgbClr val="33CC33"/>
            </a:solidFill>
            <a:ln w="25400">
              <a:noFill/>
              <a:round/>
              <a:headEnd/>
              <a:tailEnd/>
            </a:ln>
          </p:spPr>
          <p:txBody>
            <a:bodyPr vert="eaVert" wrap="none" anchor="ctr"/>
            <a:lstStyle/>
            <a:p>
              <a:pPr algn="ctr" eaLnBrk="0" hangingPunct="0">
                <a:spcBef>
                  <a:spcPct val="50000"/>
                </a:spcBef>
                <a:defRPr/>
              </a:pPr>
              <a:endParaRPr lang="en-US">
                <a:solidFill>
                  <a:srgbClr val="FF9966"/>
                </a:solidFill>
                <a:latin typeface="+mj-lt"/>
                <a:cs typeface="+mn-cs"/>
              </a:endParaRPr>
            </a:p>
          </p:txBody>
        </p:sp>
        <p:sp>
          <p:nvSpPr>
            <p:cNvPr id="40969" name="Oval 12"/>
            <p:cNvSpPr>
              <a:spLocks noChangeArrowheads="1"/>
            </p:cNvSpPr>
            <p:nvPr/>
          </p:nvSpPr>
          <p:spPr bwMode="auto">
            <a:xfrm rot="-5400000">
              <a:off x="3556" y="2285"/>
              <a:ext cx="108" cy="103"/>
            </a:xfrm>
            <a:prstGeom prst="ellipse">
              <a:avLst/>
            </a:prstGeom>
            <a:solidFill>
              <a:srgbClr val="33CC33"/>
            </a:solidFill>
            <a:ln w="25400">
              <a:noFill/>
              <a:round/>
              <a:headEnd/>
              <a:tailEnd/>
            </a:ln>
          </p:spPr>
          <p:txBody>
            <a:bodyPr vert="eaVert" wrap="none" anchor="ctr"/>
            <a:lstStyle/>
            <a:p>
              <a:pPr algn="ctr" eaLnBrk="0" hangingPunct="0">
                <a:spcBef>
                  <a:spcPct val="50000"/>
                </a:spcBef>
                <a:defRPr/>
              </a:pPr>
              <a:endParaRPr lang="en-US">
                <a:solidFill>
                  <a:srgbClr val="FF9966"/>
                </a:solidFill>
                <a:latin typeface="+mj-lt"/>
                <a:cs typeface="+mn-cs"/>
              </a:endParaRPr>
            </a:p>
          </p:txBody>
        </p:sp>
        <p:sp>
          <p:nvSpPr>
            <p:cNvPr id="40970" name="Text Box 13"/>
            <p:cNvSpPr txBox="1">
              <a:spLocks noChangeArrowheads="1"/>
            </p:cNvSpPr>
            <p:nvPr/>
          </p:nvSpPr>
          <p:spPr bwMode="auto">
            <a:xfrm>
              <a:off x="965" y="1084"/>
              <a:ext cx="721" cy="233"/>
            </a:xfrm>
            <a:prstGeom prst="rect">
              <a:avLst/>
            </a:prstGeom>
            <a:noFill/>
            <a:ln w="9525">
              <a:noFill/>
              <a:miter lim="800000"/>
              <a:headEnd/>
              <a:tailEnd/>
            </a:ln>
          </p:spPr>
          <p:txBody>
            <a:bodyPr>
              <a:spAutoFit/>
            </a:bodyPr>
            <a:lstStyle/>
            <a:p>
              <a:pPr algn="ctr" eaLnBrk="0" hangingPunct="0">
                <a:spcBef>
                  <a:spcPct val="50000"/>
                </a:spcBef>
                <a:defRPr/>
              </a:pPr>
              <a:r>
                <a:rPr lang="en-US" sz="1800" dirty="0">
                  <a:solidFill>
                    <a:srgbClr val="0000CC"/>
                  </a:solidFill>
                  <a:latin typeface="+mj-lt"/>
                  <a:cs typeface="+mn-cs"/>
                </a:rPr>
                <a:t>TX1</a:t>
              </a:r>
            </a:p>
          </p:txBody>
        </p:sp>
        <p:sp>
          <p:nvSpPr>
            <p:cNvPr id="40971" name="Text Box 14"/>
            <p:cNvSpPr txBox="1">
              <a:spLocks noChangeArrowheads="1"/>
            </p:cNvSpPr>
            <p:nvPr/>
          </p:nvSpPr>
          <p:spPr bwMode="auto">
            <a:xfrm>
              <a:off x="949" y="2225"/>
              <a:ext cx="722" cy="233"/>
            </a:xfrm>
            <a:prstGeom prst="rect">
              <a:avLst/>
            </a:prstGeom>
            <a:noFill/>
            <a:ln w="9525">
              <a:noFill/>
              <a:miter lim="800000"/>
              <a:headEnd/>
              <a:tailEnd/>
            </a:ln>
          </p:spPr>
          <p:txBody>
            <a:bodyPr>
              <a:spAutoFit/>
            </a:bodyPr>
            <a:lstStyle/>
            <a:p>
              <a:pPr algn="ctr" eaLnBrk="0" hangingPunct="0">
                <a:spcBef>
                  <a:spcPct val="50000"/>
                </a:spcBef>
                <a:defRPr/>
              </a:pPr>
              <a:r>
                <a:rPr lang="en-US" sz="1800" dirty="0">
                  <a:solidFill>
                    <a:srgbClr val="0000CC"/>
                  </a:solidFill>
                  <a:latin typeface="+mj-lt"/>
                  <a:cs typeface="+mn-cs"/>
                </a:rPr>
                <a:t>TX2</a:t>
              </a:r>
            </a:p>
          </p:txBody>
        </p:sp>
        <p:sp>
          <p:nvSpPr>
            <p:cNvPr id="40972" name="Text Box 15"/>
            <p:cNvSpPr txBox="1">
              <a:spLocks noChangeArrowheads="1"/>
            </p:cNvSpPr>
            <p:nvPr/>
          </p:nvSpPr>
          <p:spPr bwMode="auto">
            <a:xfrm>
              <a:off x="2209" y="1430"/>
              <a:ext cx="853" cy="233"/>
            </a:xfrm>
            <a:prstGeom prst="rect">
              <a:avLst/>
            </a:prstGeom>
            <a:noFill/>
            <a:ln w="9525">
              <a:noFill/>
              <a:miter lim="800000"/>
              <a:headEnd/>
              <a:tailEnd/>
            </a:ln>
          </p:spPr>
          <p:txBody>
            <a:bodyPr>
              <a:spAutoFit/>
            </a:bodyPr>
            <a:lstStyle/>
            <a:p>
              <a:pPr algn="ctr" eaLnBrk="0" hangingPunct="0">
                <a:spcBef>
                  <a:spcPct val="50000"/>
                </a:spcBef>
                <a:defRPr/>
              </a:pPr>
              <a:r>
                <a:rPr lang="en-US" sz="1800">
                  <a:solidFill>
                    <a:srgbClr val="000066"/>
                  </a:solidFill>
                  <a:latin typeface="+mj-lt"/>
                  <a:cs typeface="+mn-cs"/>
                </a:rPr>
                <a:t>relay</a:t>
              </a:r>
            </a:p>
          </p:txBody>
        </p:sp>
        <p:sp>
          <p:nvSpPr>
            <p:cNvPr id="40973" name="Text Box 16"/>
            <p:cNvSpPr txBox="1">
              <a:spLocks noChangeArrowheads="1"/>
            </p:cNvSpPr>
            <p:nvPr/>
          </p:nvSpPr>
          <p:spPr bwMode="auto">
            <a:xfrm>
              <a:off x="3448" y="2286"/>
              <a:ext cx="853" cy="233"/>
            </a:xfrm>
            <a:prstGeom prst="rect">
              <a:avLst/>
            </a:prstGeom>
            <a:noFill/>
            <a:ln w="9525">
              <a:noFill/>
              <a:miter lim="800000"/>
              <a:headEnd/>
              <a:tailEnd/>
            </a:ln>
          </p:spPr>
          <p:txBody>
            <a:bodyPr>
              <a:spAutoFit/>
            </a:bodyPr>
            <a:lstStyle/>
            <a:p>
              <a:pPr algn="ctr" eaLnBrk="0" hangingPunct="0">
                <a:spcBef>
                  <a:spcPct val="50000"/>
                </a:spcBef>
                <a:defRPr/>
              </a:pPr>
              <a:r>
                <a:rPr lang="en-US" sz="1800" dirty="0">
                  <a:solidFill>
                    <a:srgbClr val="33CC33"/>
                  </a:solidFill>
                  <a:latin typeface="+mj-lt"/>
                  <a:cs typeface="+mn-cs"/>
                </a:rPr>
                <a:t>RX2</a:t>
              </a:r>
            </a:p>
          </p:txBody>
        </p:sp>
        <p:sp>
          <p:nvSpPr>
            <p:cNvPr id="40974" name="Text Box 17"/>
            <p:cNvSpPr txBox="1">
              <a:spLocks noChangeArrowheads="1"/>
            </p:cNvSpPr>
            <p:nvPr/>
          </p:nvSpPr>
          <p:spPr bwMode="auto">
            <a:xfrm>
              <a:off x="3421" y="1039"/>
              <a:ext cx="853" cy="233"/>
            </a:xfrm>
            <a:prstGeom prst="rect">
              <a:avLst/>
            </a:prstGeom>
            <a:noFill/>
            <a:ln w="9525">
              <a:noFill/>
              <a:miter lim="800000"/>
              <a:headEnd/>
              <a:tailEnd/>
            </a:ln>
          </p:spPr>
          <p:txBody>
            <a:bodyPr>
              <a:spAutoFit/>
            </a:bodyPr>
            <a:lstStyle/>
            <a:p>
              <a:pPr algn="ctr" eaLnBrk="0" hangingPunct="0">
                <a:spcBef>
                  <a:spcPct val="50000"/>
                </a:spcBef>
                <a:defRPr/>
              </a:pPr>
              <a:r>
                <a:rPr lang="en-US" sz="1800" dirty="0">
                  <a:solidFill>
                    <a:srgbClr val="33CC33"/>
                  </a:solidFill>
                  <a:latin typeface="+mj-lt"/>
                  <a:cs typeface="+mn-cs"/>
                </a:rPr>
                <a:t>RX1</a:t>
              </a:r>
            </a:p>
          </p:txBody>
        </p:sp>
        <p:sp>
          <p:nvSpPr>
            <p:cNvPr id="40975" name="Line 18"/>
            <p:cNvSpPr>
              <a:spLocks noChangeShapeType="1"/>
            </p:cNvSpPr>
            <p:nvPr/>
          </p:nvSpPr>
          <p:spPr bwMode="auto">
            <a:xfrm flipV="1">
              <a:off x="1696" y="1736"/>
              <a:ext cx="864" cy="504"/>
            </a:xfrm>
            <a:prstGeom prst="line">
              <a:avLst/>
            </a:prstGeom>
            <a:noFill/>
            <a:ln w="9525">
              <a:solidFill>
                <a:srgbClr val="000066"/>
              </a:solidFill>
              <a:round/>
              <a:headEnd/>
              <a:tailEnd type="triangle" w="med" len="med"/>
            </a:ln>
          </p:spPr>
          <p:txBody>
            <a:bodyPr/>
            <a:lstStyle/>
            <a:p>
              <a:pPr eaLnBrk="0" hangingPunct="0">
                <a:defRPr/>
              </a:pPr>
              <a:endParaRPr lang="en-US">
                <a:latin typeface="+mj-lt"/>
                <a:cs typeface="+mn-cs"/>
              </a:endParaRPr>
            </a:p>
          </p:txBody>
        </p:sp>
        <p:sp>
          <p:nvSpPr>
            <p:cNvPr id="40976" name="Line 19"/>
            <p:cNvSpPr>
              <a:spLocks noChangeShapeType="1"/>
            </p:cNvSpPr>
            <p:nvPr/>
          </p:nvSpPr>
          <p:spPr bwMode="auto">
            <a:xfrm flipV="1">
              <a:off x="2689" y="1183"/>
              <a:ext cx="864" cy="504"/>
            </a:xfrm>
            <a:prstGeom prst="line">
              <a:avLst/>
            </a:prstGeom>
            <a:noFill/>
            <a:ln w="9525">
              <a:solidFill>
                <a:srgbClr val="000066"/>
              </a:solidFill>
              <a:round/>
              <a:headEnd/>
              <a:tailEnd type="triangle" w="med" len="med"/>
            </a:ln>
          </p:spPr>
          <p:txBody>
            <a:bodyPr/>
            <a:lstStyle/>
            <a:p>
              <a:pPr eaLnBrk="0" hangingPunct="0">
                <a:defRPr/>
              </a:pPr>
              <a:endParaRPr lang="en-US">
                <a:latin typeface="+mj-lt"/>
                <a:cs typeface="+mn-cs"/>
              </a:endParaRPr>
            </a:p>
          </p:txBody>
        </p:sp>
        <p:sp>
          <p:nvSpPr>
            <p:cNvPr id="40977" name="Line 20"/>
            <p:cNvSpPr>
              <a:spLocks noChangeShapeType="1"/>
            </p:cNvSpPr>
            <p:nvPr/>
          </p:nvSpPr>
          <p:spPr bwMode="auto">
            <a:xfrm>
              <a:off x="1697" y="1200"/>
              <a:ext cx="856" cy="504"/>
            </a:xfrm>
            <a:prstGeom prst="line">
              <a:avLst/>
            </a:prstGeom>
            <a:noFill/>
            <a:ln w="9525">
              <a:solidFill>
                <a:schemeClr val="hlink"/>
              </a:solidFill>
              <a:round/>
              <a:headEnd/>
              <a:tailEnd type="triangle" w="med" len="med"/>
            </a:ln>
          </p:spPr>
          <p:txBody>
            <a:bodyPr/>
            <a:lstStyle/>
            <a:p>
              <a:pPr eaLnBrk="0" hangingPunct="0">
                <a:defRPr/>
              </a:pPr>
              <a:endParaRPr lang="en-US">
                <a:latin typeface="+mj-lt"/>
                <a:cs typeface="+mn-cs"/>
              </a:endParaRPr>
            </a:p>
          </p:txBody>
        </p:sp>
        <p:sp>
          <p:nvSpPr>
            <p:cNvPr id="40978" name="Line 21"/>
            <p:cNvSpPr>
              <a:spLocks noChangeShapeType="1"/>
            </p:cNvSpPr>
            <p:nvPr/>
          </p:nvSpPr>
          <p:spPr bwMode="auto">
            <a:xfrm>
              <a:off x="2706" y="1793"/>
              <a:ext cx="856" cy="543"/>
            </a:xfrm>
            <a:prstGeom prst="line">
              <a:avLst/>
            </a:prstGeom>
            <a:noFill/>
            <a:ln w="9525">
              <a:solidFill>
                <a:schemeClr val="hlink"/>
              </a:solidFill>
              <a:round/>
              <a:headEnd/>
              <a:tailEnd type="triangle" w="med" len="med"/>
            </a:ln>
          </p:spPr>
          <p:txBody>
            <a:bodyPr/>
            <a:lstStyle/>
            <a:p>
              <a:pPr eaLnBrk="0" hangingPunct="0">
                <a:defRPr/>
              </a:pPr>
              <a:endParaRPr lang="en-US">
                <a:latin typeface="+mj-lt"/>
                <a:cs typeface="+mn-cs"/>
              </a:endParaRPr>
            </a:p>
          </p:txBody>
        </p:sp>
        <p:sp>
          <p:nvSpPr>
            <p:cNvPr id="40979" name="Text Box 22"/>
            <p:cNvSpPr txBox="1">
              <a:spLocks noChangeArrowheads="1"/>
            </p:cNvSpPr>
            <p:nvPr/>
          </p:nvSpPr>
          <p:spPr bwMode="auto">
            <a:xfrm>
              <a:off x="1689" y="1148"/>
              <a:ext cx="597" cy="233"/>
            </a:xfrm>
            <a:prstGeom prst="rect">
              <a:avLst/>
            </a:prstGeom>
            <a:noFill/>
            <a:ln w="9525">
              <a:noFill/>
              <a:miter lim="800000"/>
              <a:headEnd/>
              <a:tailEnd/>
            </a:ln>
          </p:spPr>
          <p:txBody>
            <a:bodyPr>
              <a:spAutoFit/>
            </a:bodyPr>
            <a:lstStyle/>
            <a:p>
              <a:pPr algn="ctr" eaLnBrk="0" hangingPunct="0">
                <a:spcBef>
                  <a:spcPct val="50000"/>
                </a:spcBef>
                <a:defRPr/>
              </a:pPr>
              <a:r>
                <a:rPr lang="en-US" sz="1800" i="1">
                  <a:solidFill>
                    <a:srgbClr val="000000"/>
                  </a:solidFill>
                  <a:latin typeface="+mj-lt"/>
                  <a:cs typeface="+mn-cs"/>
                </a:rPr>
                <a:t>X</a:t>
              </a:r>
              <a:r>
                <a:rPr lang="en-US" sz="1800" i="1" baseline="-25000">
                  <a:solidFill>
                    <a:srgbClr val="000000"/>
                  </a:solidFill>
                  <a:latin typeface="+mj-lt"/>
                  <a:cs typeface="+mn-cs"/>
                </a:rPr>
                <a:t>1</a:t>
              </a:r>
            </a:p>
          </p:txBody>
        </p:sp>
        <p:sp>
          <p:nvSpPr>
            <p:cNvPr id="40980" name="Text Box 23"/>
            <p:cNvSpPr txBox="1">
              <a:spLocks noChangeArrowheads="1"/>
            </p:cNvSpPr>
            <p:nvPr/>
          </p:nvSpPr>
          <p:spPr bwMode="auto">
            <a:xfrm>
              <a:off x="1762" y="2117"/>
              <a:ext cx="597" cy="233"/>
            </a:xfrm>
            <a:prstGeom prst="rect">
              <a:avLst/>
            </a:prstGeom>
            <a:noFill/>
            <a:ln w="9525">
              <a:noFill/>
              <a:miter lim="800000"/>
              <a:headEnd/>
              <a:tailEnd/>
            </a:ln>
          </p:spPr>
          <p:txBody>
            <a:bodyPr>
              <a:spAutoFit/>
            </a:bodyPr>
            <a:lstStyle/>
            <a:p>
              <a:pPr algn="ctr" eaLnBrk="0" hangingPunct="0">
                <a:spcBef>
                  <a:spcPct val="50000"/>
                </a:spcBef>
                <a:defRPr/>
              </a:pPr>
              <a:r>
                <a:rPr lang="en-US" sz="1800" i="1">
                  <a:solidFill>
                    <a:srgbClr val="000000"/>
                  </a:solidFill>
                  <a:latin typeface="+mj-lt"/>
                  <a:cs typeface="+mn-cs"/>
                </a:rPr>
                <a:t>X</a:t>
              </a:r>
              <a:r>
                <a:rPr lang="en-US" sz="1800" i="1" baseline="-25000">
                  <a:solidFill>
                    <a:srgbClr val="000000"/>
                  </a:solidFill>
                  <a:latin typeface="+mj-lt"/>
                  <a:cs typeface="+mn-cs"/>
                </a:rPr>
                <a:t>2</a:t>
              </a:r>
            </a:p>
          </p:txBody>
        </p:sp>
        <p:sp>
          <p:nvSpPr>
            <p:cNvPr id="40981" name="Text Box 24"/>
            <p:cNvSpPr txBox="1">
              <a:spLocks noChangeArrowheads="1"/>
            </p:cNvSpPr>
            <p:nvPr/>
          </p:nvSpPr>
          <p:spPr bwMode="auto">
            <a:xfrm>
              <a:off x="1578" y="1605"/>
              <a:ext cx="1005" cy="233"/>
            </a:xfrm>
            <a:prstGeom prst="rect">
              <a:avLst/>
            </a:prstGeom>
            <a:noFill/>
            <a:ln w="9525">
              <a:noFill/>
              <a:miter lim="800000"/>
              <a:headEnd/>
              <a:tailEnd/>
            </a:ln>
          </p:spPr>
          <p:txBody>
            <a:bodyPr>
              <a:spAutoFit/>
            </a:bodyPr>
            <a:lstStyle/>
            <a:p>
              <a:pPr algn="ctr" eaLnBrk="0" hangingPunct="0">
                <a:spcBef>
                  <a:spcPct val="50000"/>
                </a:spcBef>
                <a:defRPr/>
              </a:pPr>
              <a:r>
                <a:rPr lang="en-US" sz="1800" i="1" dirty="0">
                  <a:solidFill>
                    <a:srgbClr val="000000"/>
                  </a:solidFill>
                  <a:latin typeface="+mj-lt"/>
                  <a:cs typeface="+mn-cs"/>
                </a:rPr>
                <a:t>Y</a:t>
              </a:r>
              <a:r>
                <a:rPr lang="en-US" sz="1800" i="1" baseline="-25000" dirty="0">
                  <a:solidFill>
                    <a:srgbClr val="000000"/>
                  </a:solidFill>
                  <a:latin typeface="+mj-lt"/>
                  <a:cs typeface="+mn-cs"/>
                </a:rPr>
                <a:t>3</a:t>
              </a:r>
              <a:r>
                <a:rPr lang="en-US" sz="1800" i="1" dirty="0">
                  <a:solidFill>
                    <a:srgbClr val="000000"/>
                  </a:solidFill>
                  <a:latin typeface="+mj-lt"/>
                  <a:cs typeface="+mn-cs"/>
                </a:rPr>
                <a:t>=X</a:t>
              </a:r>
              <a:r>
                <a:rPr lang="en-US" sz="1800" i="1" baseline="-25000" dirty="0">
                  <a:solidFill>
                    <a:srgbClr val="000000"/>
                  </a:solidFill>
                  <a:latin typeface="+mj-lt"/>
                  <a:cs typeface="+mn-cs"/>
                </a:rPr>
                <a:t>1</a:t>
              </a:r>
              <a:r>
                <a:rPr lang="en-US" sz="1800" i="1" dirty="0">
                  <a:solidFill>
                    <a:srgbClr val="000000"/>
                  </a:solidFill>
                  <a:latin typeface="+mj-lt"/>
                  <a:cs typeface="+mn-cs"/>
                </a:rPr>
                <a:t>+X</a:t>
              </a:r>
              <a:r>
                <a:rPr lang="en-US" sz="1800" i="1" baseline="-25000" dirty="0">
                  <a:solidFill>
                    <a:srgbClr val="000000"/>
                  </a:solidFill>
                  <a:latin typeface="+mj-lt"/>
                  <a:cs typeface="+mn-cs"/>
                </a:rPr>
                <a:t>2</a:t>
              </a:r>
              <a:r>
                <a:rPr lang="en-US" sz="1800" i="1" dirty="0">
                  <a:solidFill>
                    <a:srgbClr val="000000"/>
                  </a:solidFill>
                  <a:latin typeface="+mj-lt"/>
                  <a:cs typeface="+mn-cs"/>
                </a:rPr>
                <a:t>+Z</a:t>
              </a:r>
              <a:r>
                <a:rPr lang="en-US" sz="1800" i="1" baseline="-25000" dirty="0">
                  <a:solidFill>
                    <a:srgbClr val="000000"/>
                  </a:solidFill>
                  <a:latin typeface="+mj-lt"/>
                  <a:cs typeface="+mn-cs"/>
                </a:rPr>
                <a:t>3</a:t>
              </a:r>
            </a:p>
          </p:txBody>
        </p:sp>
        <p:sp>
          <p:nvSpPr>
            <p:cNvPr id="40982" name="Text Box 25"/>
            <p:cNvSpPr txBox="1">
              <a:spLocks noChangeArrowheads="1"/>
            </p:cNvSpPr>
            <p:nvPr/>
          </p:nvSpPr>
          <p:spPr bwMode="auto">
            <a:xfrm>
              <a:off x="3419" y="1238"/>
              <a:ext cx="1299" cy="233"/>
            </a:xfrm>
            <a:prstGeom prst="rect">
              <a:avLst/>
            </a:prstGeom>
            <a:noFill/>
            <a:ln w="9525">
              <a:noFill/>
              <a:miter lim="800000"/>
              <a:headEnd/>
              <a:tailEnd/>
            </a:ln>
          </p:spPr>
          <p:txBody>
            <a:bodyPr>
              <a:spAutoFit/>
            </a:bodyPr>
            <a:lstStyle/>
            <a:p>
              <a:pPr algn="ctr" eaLnBrk="0" hangingPunct="0">
                <a:spcBef>
                  <a:spcPct val="50000"/>
                </a:spcBef>
                <a:defRPr/>
              </a:pPr>
              <a:r>
                <a:rPr lang="en-US" sz="1800" i="1" dirty="0">
                  <a:solidFill>
                    <a:srgbClr val="000000"/>
                  </a:solidFill>
                  <a:latin typeface="+mj-lt"/>
                  <a:cs typeface="+mn-cs"/>
                </a:rPr>
                <a:t>Y</a:t>
              </a:r>
              <a:r>
                <a:rPr lang="en-US" sz="1800" i="1" baseline="-25000" dirty="0">
                  <a:solidFill>
                    <a:srgbClr val="000000"/>
                  </a:solidFill>
                  <a:latin typeface="+mj-lt"/>
                  <a:cs typeface="+mn-cs"/>
                </a:rPr>
                <a:t>4</a:t>
              </a:r>
              <a:r>
                <a:rPr lang="en-US" sz="1800" i="1" dirty="0">
                  <a:solidFill>
                    <a:srgbClr val="000000"/>
                  </a:solidFill>
                  <a:latin typeface="+mj-lt"/>
                  <a:cs typeface="+mn-cs"/>
                </a:rPr>
                <a:t>=X</a:t>
              </a:r>
              <a:r>
                <a:rPr lang="en-US" sz="1800" i="1" baseline="-25000" dirty="0">
                  <a:solidFill>
                    <a:srgbClr val="000000"/>
                  </a:solidFill>
                  <a:latin typeface="+mj-lt"/>
                  <a:cs typeface="+mn-cs"/>
                </a:rPr>
                <a:t>1</a:t>
              </a:r>
              <a:r>
                <a:rPr lang="en-US" sz="1800" i="1" dirty="0">
                  <a:solidFill>
                    <a:srgbClr val="000000"/>
                  </a:solidFill>
                  <a:latin typeface="+mj-lt"/>
                  <a:cs typeface="+mn-cs"/>
                </a:rPr>
                <a:t>+X</a:t>
              </a:r>
              <a:r>
                <a:rPr lang="en-US" sz="1800" i="1" baseline="-25000" dirty="0">
                  <a:solidFill>
                    <a:srgbClr val="000000"/>
                  </a:solidFill>
                  <a:latin typeface="+mj-lt"/>
                  <a:cs typeface="+mn-cs"/>
                </a:rPr>
                <a:t>2</a:t>
              </a:r>
              <a:r>
                <a:rPr lang="en-US" sz="1800" i="1" dirty="0">
                  <a:solidFill>
                    <a:srgbClr val="000000"/>
                  </a:solidFill>
                  <a:latin typeface="+mj-lt"/>
                  <a:cs typeface="+mn-cs"/>
                </a:rPr>
                <a:t>+X</a:t>
              </a:r>
              <a:r>
                <a:rPr lang="en-US" sz="1800" i="1" baseline="-25000" dirty="0">
                  <a:solidFill>
                    <a:srgbClr val="000000"/>
                  </a:solidFill>
                  <a:latin typeface="+mj-lt"/>
                  <a:cs typeface="+mn-cs"/>
                </a:rPr>
                <a:t>3</a:t>
              </a:r>
              <a:r>
                <a:rPr lang="en-US" sz="1800" i="1" dirty="0">
                  <a:solidFill>
                    <a:srgbClr val="000000"/>
                  </a:solidFill>
                  <a:latin typeface="+mj-lt"/>
                  <a:cs typeface="+mn-cs"/>
                </a:rPr>
                <a:t>+Z</a:t>
              </a:r>
              <a:r>
                <a:rPr lang="en-US" sz="1800" i="1" baseline="-25000" dirty="0">
                  <a:solidFill>
                    <a:srgbClr val="000000"/>
                  </a:solidFill>
                  <a:latin typeface="+mj-lt"/>
                  <a:cs typeface="+mn-cs"/>
                </a:rPr>
                <a:t>4</a:t>
              </a:r>
            </a:p>
          </p:txBody>
        </p:sp>
        <p:sp>
          <p:nvSpPr>
            <p:cNvPr id="40983" name="Text Box 26"/>
            <p:cNvSpPr txBox="1">
              <a:spLocks noChangeArrowheads="1"/>
            </p:cNvSpPr>
            <p:nvPr/>
          </p:nvSpPr>
          <p:spPr bwMode="auto">
            <a:xfrm>
              <a:off x="3420" y="2015"/>
              <a:ext cx="1371" cy="233"/>
            </a:xfrm>
            <a:prstGeom prst="rect">
              <a:avLst/>
            </a:prstGeom>
            <a:noFill/>
            <a:ln w="9525">
              <a:noFill/>
              <a:miter lim="800000"/>
              <a:headEnd/>
              <a:tailEnd/>
            </a:ln>
          </p:spPr>
          <p:txBody>
            <a:bodyPr>
              <a:spAutoFit/>
            </a:bodyPr>
            <a:lstStyle/>
            <a:p>
              <a:pPr algn="ctr" eaLnBrk="0" hangingPunct="0">
                <a:spcBef>
                  <a:spcPct val="50000"/>
                </a:spcBef>
                <a:defRPr/>
              </a:pPr>
              <a:r>
                <a:rPr lang="en-US" sz="1800" i="1" dirty="0">
                  <a:solidFill>
                    <a:srgbClr val="000000"/>
                  </a:solidFill>
                  <a:latin typeface="+mj-lt"/>
                  <a:cs typeface="+mn-cs"/>
                </a:rPr>
                <a:t>Y</a:t>
              </a:r>
              <a:r>
                <a:rPr lang="en-US" sz="1800" i="1" baseline="-25000" dirty="0">
                  <a:solidFill>
                    <a:srgbClr val="000000"/>
                  </a:solidFill>
                  <a:latin typeface="+mj-lt"/>
                  <a:cs typeface="+mn-cs"/>
                </a:rPr>
                <a:t>5</a:t>
              </a:r>
              <a:r>
                <a:rPr lang="en-US" sz="1800" i="1" dirty="0">
                  <a:solidFill>
                    <a:srgbClr val="000000"/>
                  </a:solidFill>
                  <a:latin typeface="+mj-lt"/>
                  <a:cs typeface="+mn-cs"/>
                </a:rPr>
                <a:t>=X</a:t>
              </a:r>
              <a:r>
                <a:rPr lang="en-US" sz="1800" i="1" baseline="-25000" dirty="0">
                  <a:solidFill>
                    <a:srgbClr val="000000"/>
                  </a:solidFill>
                  <a:latin typeface="+mj-lt"/>
                  <a:cs typeface="+mn-cs"/>
                </a:rPr>
                <a:t>1</a:t>
              </a:r>
              <a:r>
                <a:rPr lang="en-US" sz="1800" i="1" dirty="0">
                  <a:solidFill>
                    <a:srgbClr val="000000"/>
                  </a:solidFill>
                  <a:latin typeface="+mj-lt"/>
                  <a:cs typeface="+mn-cs"/>
                </a:rPr>
                <a:t>+X</a:t>
              </a:r>
              <a:r>
                <a:rPr lang="en-US" sz="1800" i="1" baseline="-25000" dirty="0">
                  <a:solidFill>
                    <a:srgbClr val="000000"/>
                  </a:solidFill>
                  <a:latin typeface="+mj-lt"/>
                  <a:cs typeface="+mn-cs"/>
                </a:rPr>
                <a:t>2</a:t>
              </a:r>
              <a:r>
                <a:rPr lang="en-US" sz="1800" i="1" dirty="0">
                  <a:solidFill>
                    <a:srgbClr val="000000"/>
                  </a:solidFill>
                  <a:latin typeface="+mj-lt"/>
                  <a:cs typeface="+mn-cs"/>
                </a:rPr>
                <a:t>+X</a:t>
              </a:r>
              <a:r>
                <a:rPr lang="en-US" sz="1800" i="1" baseline="-25000" dirty="0">
                  <a:solidFill>
                    <a:srgbClr val="000000"/>
                  </a:solidFill>
                  <a:latin typeface="+mj-lt"/>
                  <a:cs typeface="+mn-cs"/>
                </a:rPr>
                <a:t>3</a:t>
              </a:r>
              <a:r>
                <a:rPr lang="en-US" sz="1800" i="1" dirty="0">
                  <a:solidFill>
                    <a:srgbClr val="000000"/>
                  </a:solidFill>
                  <a:latin typeface="+mj-lt"/>
                  <a:cs typeface="+mn-cs"/>
                </a:rPr>
                <a:t>+Z</a:t>
              </a:r>
              <a:r>
                <a:rPr lang="en-US" sz="1800" i="1" baseline="-25000" dirty="0">
                  <a:solidFill>
                    <a:srgbClr val="000000"/>
                  </a:solidFill>
                  <a:latin typeface="+mj-lt"/>
                  <a:cs typeface="+mn-cs"/>
                </a:rPr>
                <a:t>5</a:t>
              </a:r>
            </a:p>
          </p:txBody>
        </p:sp>
        <p:sp>
          <p:nvSpPr>
            <p:cNvPr id="40984" name="Line 27"/>
            <p:cNvSpPr>
              <a:spLocks noChangeShapeType="1"/>
            </p:cNvSpPr>
            <p:nvPr/>
          </p:nvSpPr>
          <p:spPr bwMode="auto">
            <a:xfrm flipV="1">
              <a:off x="1704" y="1168"/>
              <a:ext cx="1768" cy="16"/>
            </a:xfrm>
            <a:prstGeom prst="line">
              <a:avLst/>
            </a:prstGeom>
            <a:noFill/>
            <a:ln w="9525">
              <a:solidFill>
                <a:srgbClr val="000066"/>
              </a:solidFill>
              <a:round/>
              <a:headEnd/>
              <a:tailEnd type="triangle" w="med" len="med"/>
            </a:ln>
          </p:spPr>
          <p:txBody>
            <a:bodyPr/>
            <a:lstStyle/>
            <a:p>
              <a:pPr eaLnBrk="0" hangingPunct="0">
                <a:defRPr/>
              </a:pPr>
              <a:endParaRPr lang="en-US">
                <a:latin typeface="+mj-lt"/>
                <a:cs typeface="+mn-cs"/>
              </a:endParaRPr>
            </a:p>
          </p:txBody>
        </p:sp>
        <p:sp>
          <p:nvSpPr>
            <p:cNvPr id="40985" name="Line 28"/>
            <p:cNvSpPr>
              <a:spLocks noChangeShapeType="1"/>
            </p:cNvSpPr>
            <p:nvPr/>
          </p:nvSpPr>
          <p:spPr bwMode="auto">
            <a:xfrm flipV="1">
              <a:off x="1713" y="2337"/>
              <a:ext cx="1768" cy="16"/>
            </a:xfrm>
            <a:prstGeom prst="line">
              <a:avLst/>
            </a:prstGeom>
            <a:noFill/>
            <a:ln w="9525">
              <a:solidFill>
                <a:srgbClr val="000066"/>
              </a:solidFill>
              <a:round/>
              <a:headEnd/>
              <a:tailEnd type="triangle" w="med" len="med"/>
            </a:ln>
          </p:spPr>
          <p:txBody>
            <a:bodyPr/>
            <a:lstStyle/>
            <a:p>
              <a:pPr eaLnBrk="0" hangingPunct="0">
                <a:defRPr/>
              </a:pPr>
              <a:endParaRPr lang="en-US">
                <a:latin typeface="+mj-lt"/>
                <a:cs typeface="+mn-cs"/>
              </a:endParaRPr>
            </a:p>
          </p:txBody>
        </p:sp>
        <p:sp>
          <p:nvSpPr>
            <p:cNvPr id="40986" name="Text Box 29"/>
            <p:cNvSpPr txBox="1">
              <a:spLocks noChangeArrowheads="1"/>
            </p:cNvSpPr>
            <p:nvPr/>
          </p:nvSpPr>
          <p:spPr bwMode="auto">
            <a:xfrm>
              <a:off x="2579" y="1614"/>
              <a:ext cx="996" cy="233"/>
            </a:xfrm>
            <a:prstGeom prst="rect">
              <a:avLst/>
            </a:prstGeom>
            <a:noFill/>
            <a:ln w="9525">
              <a:noFill/>
              <a:miter lim="800000"/>
              <a:headEnd/>
              <a:tailEnd/>
            </a:ln>
          </p:spPr>
          <p:txBody>
            <a:bodyPr>
              <a:spAutoFit/>
            </a:bodyPr>
            <a:lstStyle/>
            <a:p>
              <a:pPr algn="ctr" eaLnBrk="0" hangingPunct="0">
                <a:spcBef>
                  <a:spcPct val="50000"/>
                </a:spcBef>
                <a:defRPr/>
              </a:pPr>
              <a:r>
                <a:rPr lang="en-US" sz="1800" i="1" dirty="0">
                  <a:solidFill>
                    <a:srgbClr val="000000"/>
                  </a:solidFill>
                  <a:latin typeface="+mj-lt"/>
                  <a:cs typeface="+mn-cs"/>
                </a:rPr>
                <a:t>X</a:t>
              </a:r>
              <a:r>
                <a:rPr lang="en-US" sz="1800" i="1" baseline="-25000" dirty="0">
                  <a:solidFill>
                    <a:srgbClr val="000000"/>
                  </a:solidFill>
                  <a:latin typeface="+mj-lt"/>
                  <a:cs typeface="+mn-cs"/>
                </a:rPr>
                <a:t>3</a:t>
              </a:r>
              <a:r>
                <a:rPr lang="en-US" sz="1800" i="1" dirty="0">
                  <a:solidFill>
                    <a:srgbClr val="000000"/>
                  </a:solidFill>
                  <a:latin typeface="+mj-lt"/>
                  <a:cs typeface="+mn-cs"/>
                </a:rPr>
                <a:t>= f(Y</a:t>
              </a:r>
              <a:r>
                <a:rPr lang="en-US" sz="1800" i="1" baseline="-25000" dirty="0">
                  <a:solidFill>
                    <a:srgbClr val="000000"/>
                  </a:solidFill>
                  <a:latin typeface="+mj-lt"/>
                  <a:cs typeface="+mn-cs"/>
                </a:rPr>
                <a:t>3</a:t>
              </a:r>
              <a:r>
                <a:rPr lang="en-US" sz="1800" i="1" dirty="0">
                  <a:solidFill>
                    <a:srgbClr val="000000"/>
                  </a:solidFill>
                  <a:latin typeface="+mj-lt"/>
                  <a:cs typeface="+mn-cs"/>
                </a:rPr>
                <a:t>)</a:t>
              </a:r>
            </a:p>
          </p:txBody>
        </p:sp>
      </p:grpSp>
      <p:sp>
        <p:nvSpPr>
          <p:cNvPr id="33797" name="TextBox 26"/>
          <p:cNvSpPr txBox="1">
            <a:spLocks noChangeArrowheads="1"/>
          </p:cNvSpPr>
          <p:nvPr/>
        </p:nvSpPr>
        <p:spPr bwMode="auto">
          <a:xfrm>
            <a:off x="5686425" y="2617788"/>
            <a:ext cx="2389188" cy="3683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latin typeface="Calibri" pitchFamily="34" charset="0"/>
                <a:ea typeface="Calibri" pitchFamily="34" charset="0"/>
                <a:cs typeface="Calibri" pitchFamily="34" charset="0"/>
              </a:rPr>
              <a:t>Analog network coding</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nSpc>
                <a:spcPct val="90000"/>
              </a:lnSpc>
            </a:pPr>
            <a:r>
              <a:rPr lang="en-US" altLang="en-US" sz="4400" smtClean="0"/>
              <a:t>Adaptive Resource Allocation for Wireless Ad-Hoc Networks</a:t>
            </a:r>
          </a:p>
        </p:txBody>
      </p:sp>
      <p:sp>
        <p:nvSpPr>
          <p:cNvPr id="34819" name="Rectangle 14"/>
          <p:cNvSpPr>
            <a:spLocks noGrp="1" noChangeArrowheads="1"/>
          </p:cNvSpPr>
          <p:nvPr>
            <p:ph type="body" idx="1"/>
          </p:nvPr>
        </p:nvSpPr>
        <p:spPr>
          <a:xfrm>
            <a:off x="257175" y="3967163"/>
            <a:ext cx="8886825" cy="2667000"/>
          </a:xfrm>
        </p:spPr>
        <p:txBody>
          <a:bodyPr/>
          <a:lstStyle/>
          <a:p>
            <a:pPr>
              <a:lnSpc>
                <a:spcPct val="100000"/>
              </a:lnSpc>
            </a:pPr>
            <a:r>
              <a:rPr lang="en-US" altLang="en-US" sz="2400" smtClean="0"/>
              <a:t>Network is dynamic (links change, nodes move around)</a:t>
            </a:r>
          </a:p>
          <a:p>
            <a:pPr>
              <a:lnSpc>
                <a:spcPct val="100000"/>
              </a:lnSpc>
            </a:pPr>
            <a:r>
              <a:rPr lang="en-US" altLang="en-US" sz="2400" smtClean="0">
                <a:solidFill>
                  <a:srgbClr val="3333CC"/>
                </a:solidFill>
              </a:rPr>
              <a:t>Adaptive techniques can adjust to and exploit variations</a:t>
            </a:r>
          </a:p>
          <a:p>
            <a:pPr>
              <a:lnSpc>
                <a:spcPct val="100000"/>
              </a:lnSpc>
            </a:pPr>
            <a:r>
              <a:rPr lang="en-US" altLang="en-US" sz="2400" smtClean="0">
                <a:solidFill>
                  <a:srgbClr val="3333CC"/>
                </a:solidFill>
              </a:rPr>
              <a:t>Adaptivity can take place at all levels of the protocol stack</a:t>
            </a:r>
          </a:p>
          <a:p>
            <a:pPr>
              <a:lnSpc>
                <a:spcPct val="100000"/>
              </a:lnSpc>
            </a:pPr>
            <a:r>
              <a:rPr lang="en-US" altLang="en-US" sz="2400" smtClean="0">
                <a:solidFill>
                  <a:srgbClr val="3333CC"/>
                </a:solidFill>
              </a:rPr>
              <a:t>Negative interactions between layer adaptation can occur</a:t>
            </a:r>
          </a:p>
          <a:p>
            <a:pPr>
              <a:lnSpc>
                <a:spcPct val="100000"/>
              </a:lnSpc>
            </a:pPr>
            <a:r>
              <a:rPr lang="en-US" altLang="en-US" sz="2400" smtClean="0">
                <a:solidFill>
                  <a:srgbClr val="3333CC"/>
                </a:solidFill>
              </a:rPr>
              <a:t>Network optimization techniques (e.g. NUM) often used</a:t>
            </a:r>
          </a:p>
          <a:p>
            <a:pPr>
              <a:lnSpc>
                <a:spcPct val="100000"/>
              </a:lnSpc>
            </a:pPr>
            <a:r>
              <a:rPr lang="en-US" altLang="en-US" sz="2400" smtClean="0">
                <a:solidFill>
                  <a:srgbClr val="3333CC"/>
                </a:solidFill>
              </a:rPr>
              <a:t>Prime candidate for cross-layer design</a:t>
            </a:r>
          </a:p>
        </p:txBody>
      </p:sp>
      <p:grpSp>
        <p:nvGrpSpPr>
          <p:cNvPr id="2" name="Group 44"/>
          <p:cNvGrpSpPr>
            <a:grpSpLocks/>
          </p:cNvGrpSpPr>
          <p:nvPr/>
        </p:nvGrpSpPr>
        <p:grpSpPr bwMode="auto">
          <a:xfrm>
            <a:off x="1752600" y="2133600"/>
            <a:ext cx="4897437" cy="1671637"/>
            <a:chOff x="1476375" y="1042988"/>
            <a:chExt cx="5559425" cy="2135187"/>
          </a:xfrm>
          <a:solidFill>
            <a:srgbClr val="3333CC"/>
          </a:solidFill>
        </p:grpSpPr>
        <p:sp>
          <p:nvSpPr>
            <p:cNvPr id="36" name="Rectangle 69"/>
            <p:cNvSpPr>
              <a:spLocks noChangeArrowheads="1"/>
            </p:cNvSpPr>
            <p:nvPr/>
          </p:nvSpPr>
          <p:spPr bwMode="auto">
            <a:xfrm>
              <a:off x="5351463" y="135255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a:latin typeface="Calibri" pitchFamily="34" charset="0"/>
                <a:cs typeface="+mn-cs"/>
              </a:endParaRPr>
            </a:p>
          </p:txBody>
        </p:sp>
        <p:sp>
          <p:nvSpPr>
            <p:cNvPr id="37" name="Rectangle 71"/>
            <p:cNvSpPr>
              <a:spLocks noChangeArrowheads="1"/>
            </p:cNvSpPr>
            <p:nvPr/>
          </p:nvSpPr>
          <p:spPr bwMode="auto">
            <a:xfrm>
              <a:off x="4859338" y="252730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a:latin typeface="Calibri" pitchFamily="34" charset="0"/>
                <a:cs typeface="+mn-cs"/>
              </a:endParaRPr>
            </a:p>
          </p:txBody>
        </p:sp>
        <p:sp>
          <p:nvSpPr>
            <p:cNvPr id="38" name="Rectangle 74"/>
            <p:cNvSpPr>
              <a:spLocks noChangeArrowheads="1"/>
            </p:cNvSpPr>
            <p:nvPr/>
          </p:nvSpPr>
          <p:spPr bwMode="auto">
            <a:xfrm>
              <a:off x="2809875" y="182245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a:latin typeface="Calibri" pitchFamily="34" charset="0"/>
                <a:cs typeface="+mn-cs"/>
              </a:endParaRPr>
            </a:p>
          </p:txBody>
        </p:sp>
        <p:sp>
          <p:nvSpPr>
            <p:cNvPr id="39" name="Line 75"/>
            <p:cNvSpPr>
              <a:spLocks noChangeShapeType="1"/>
            </p:cNvSpPr>
            <p:nvPr/>
          </p:nvSpPr>
          <p:spPr bwMode="auto">
            <a:xfrm>
              <a:off x="3001963" y="1500188"/>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a:cs typeface="+mn-cs"/>
              </a:endParaRPr>
            </a:p>
          </p:txBody>
        </p:sp>
        <p:sp>
          <p:nvSpPr>
            <p:cNvPr id="40" name="Rectangle 76"/>
            <p:cNvSpPr>
              <a:spLocks noChangeArrowheads="1"/>
            </p:cNvSpPr>
            <p:nvPr/>
          </p:nvSpPr>
          <p:spPr bwMode="auto">
            <a:xfrm>
              <a:off x="3963988" y="169545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a:latin typeface="Calibri" pitchFamily="34" charset="0"/>
                <a:cs typeface="+mn-cs"/>
              </a:endParaRPr>
            </a:p>
          </p:txBody>
        </p:sp>
        <p:sp>
          <p:nvSpPr>
            <p:cNvPr id="41" name="Rectangle 78"/>
            <p:cNvSpPr>
              <a:spLocks noChangeArrowheads="1"/>
            </p:cNvSpPr>
            <p:nvPr/>
          </p:nvSpPr>
          <p:spPr bwMode="auto">
            <a:xfrm>
              <a:off x="6650038" y="1997075"/>
              <a:ext cx="374650" cy="503238"/>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a:latin typeface="Calibri" pitchFamily="34" charset="0"/>
                <a:cs typeface="+mn-cs"/>
              </a:endParaRPr>
            </a:p>
          </p:txBody>
        </p:sp>
        <p:sp>
          <p:nvSpPr>
            <p:cNvPr id="42" name="Rectangle 80"/>
            <p:cNvSpPr>
              <a:spLocks noChangeArrowheads="1"/>
            </p:cNvSpPr>
            <p:nvPr/>
          </p:nvSpPr>
          <p:spPr bwMode="auto">
            <a:xfrm>
              <a:off x="1501775" y="2079625"/>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a:latin typeface="Calibri" pitchFamily="34" charset="0"/>
                <a:cs typeface="+mn-cs"/>
              </a:endParaRPr>
            </a:p>
          </p:txBody>
        </p:sp>
        <p:sp>
          <p:nvSpPr>
            <p:cNvPr id="43" name="Line 81"/>
            <p:cNvSpPr>
              <a:spLocks noChangeShapeType="1"/>
            </p:cNvSpPr>
            <p:nvPr/>
          </p:nvSpPr>
          <p:spPr bwMode="auto">
            <a:xfrm>
              <a:off x="1682750" y="1757363"/>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a:cs typeface="+mn-cs"/>
              </a:endParaRPr>
            </a:p>
          </p:txBody>
        </p:sp>
        <p:sp>
          <p:nvSpPr>
            <p:cNvPr id="44" name="Line 82"/>
            <p:cNvSpPr>
              <a:spLocks noChangeShapeType="1"/>
            </p:cNvSpPr>
            <p:nvPr/>
          </p:nvSpPr>
          <p:spPr bwMode="auto">
            <a:xfrm>
              <a:off x="3157538" y="1611313"/>
              <a:ext cx="787400" cy="0"/>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45" name="Line 83"/>
            <p:cNvSpPr>
              <a:spLocks noChangeShapeType="1"/>
            </p:cNvSpPr>
            <p:nvPr/>
          </p:nvSpPr>
          <p:spPr bwMode="auto">
            <a:xfrm flipV="1">
              <a:off x="4275138" y="1116013"/>
              <a:ext cx="1163637" cy="309562"/>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46" name="Line 84"/>
            <p:cNvSpPr>
              <a:spLocks noChangeShapeType="1"/>
            </p:cNvSpPr>
            <p:nvPr/>
          </p:nvSpPr>
          <p:spPr bwMode="auto">
            <a:xfrm>
              <a:off x="5619750" y="1079500"/>
              <a:ext cx="1136650" cy="595313"/>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47" name="Line 85"/>
            <p:cNvSpPr>
              <a:spLocks noChangeShapeType="1"/>
            </p:cNvSpPr>
            <p:nvPr/>
          </p:nvSpPr>
          <p:spPr bwMode="auto">
            <a:xfrm flipV="1">
              <a:off x="1878013" y="1641475"/>
              <a:ext cx="739775" cy="184150"/>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48" name="Line 87"/>
            <p:cNvSpPr>
              <a:spLocks noChangeShapeType="1"/>
            </p:cNvSpPr>
            <p:nvPr/>
          </p:nvSpPr>
          <p:spPr bwMode="auto">
            <a:xfrm>
              <a:off x="4300538" y="1487488"/>
              <a:ext cx="687387" cy="757237"/>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49" name="Line 88"/>
            <p:cNvSpPr>
              <a:spLocks noChangeShapeType="1"/>
            </p:cNvSpPr>
            <p:nvPr/>
          </p:nvSpPr>
          <p:spPr bwMode="auto">
            <a:xfrm>
              <a:off x="1974850" y="2139950"/>
              <a:ext cx="2792413" cy="341313"/>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50" name="Line 89"/>
            <p:cNvSpPr>
              <a:spLocks noChangeShapeType="1"/>
            </p:cNvSpPr>
            <p:nvPr/>
          </p:nvSpPr>
          <p:spPr bwMode="auto">
            <a:xfrm flipV="1">
              <a:off x="5130800" y="1770063"/>
              <a:ext cx="1601788" cy="485775"/>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a:cs typeface="+mn-cs"/>
              </a:endParaRPr>
            </a:p>
          </p:txBody>
        </p:sp>
        <p:sp>
          <p:nvSpPr>
            <p:cNvPr id="51" name="Curved Down Arrow 50"/>
            <p:cNvSpPr/>
            <p:nvPr/>
          </p:nvSpPr>
          <p:spPr>
            <a:xfrm rot="9867836" flipH="1">
              <a:off x="5158030" y="2192704"/>
              <a:ext cx="1802083" cy="45218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en-US">
                <a:solidFill>
                  <a:schemeClr val="tx1"/>
                </a:solidFill>
              </a:endParaRPr>
            </a:p>
          </p:txBody>
        </p:sp>
        <p:sp>
          <p:nvSpPr>
            <p:cNvPr id="52" name="Curved Down Arrow 51"/>
            <p:cNvSpPr/>
            <p:nvPr/>
          </p:nvSpPr>
          <p:spPr>
            <a:xfrm rot="9981973" flipH="1">
              <a:off x="3071218" y="1880435"/>
              <a:ext cx="1135312" cy="352823"/>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en-US">
                <a:solidFill>
                  <a:schemeClr val="tx1"/>
                </a:solidFill>
              </a:endParaRPr>
            </a:p>
          </p:txBody>
        </p:sp>
        <p:sp>
          <p:nvSpPr>
            <p:cNvPr id="53" name="Curved Down Arrow 52"/>
            <p:cNvSpPr/>
            <p:nvPr/>
          </p:nvSpPr>
          <p:spPr>
            <a:xfrm rot="20777833" flipH="1">
              <a:off x="1479979" y="1105847"/>
              <a:ext cx="1459687" cy="48665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en-US">
                <a:solidFill>
                  <a:schemeClr val="tx1"/>
                </a:solidFill>
              </a:endParaRPr>
            </a:p>
          </p:txBody>
        </p:sp>
        <p:sp>
          <p:nvSpPr>
            <p:cNvPr id="54" name="Line 75"/>
            <p:cNvSpPr>
              <a:spLocks noChangeShapeType="1"/>
            </p:cNvSpPr>
            <p:nvPr/>
          </p:nvSpPr>
          <p:spPr bwMode="auto">
            <a:xfrm>
              <a:off x="4152900" y="1392238"/>
              <a:ext cx="0" cy="309562"/>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a:cs typeface="+mn-cs"/>
              </a:endParaRPr>
            </a:p>
          </p:txBody>
        </p:sp>
        <p:sp>
          <p:nvSpPr>
            <p:cNvPr id="55" name="Line 75"/>
            <p:cNvSpPr>
              <a:spLocks noChangeShapeType="1"/>
            </p:cNvSpPr>
            <p:nvPr/>
          </p:nvSpPr>
          <p:spPr bwMode="auto">
            <a:xfrm>
              <a:off x="5043488" y="2211388"/>
              <a:ext cx="0" cy="309562"/>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a:cs typeface="+mn-cs"/>
              </a:endParaRPr>
            </a:p>
          </p:txBody>
        </p:sp>
        <p:sp>
          <p:nvSpPr>
            <p:cNvPr id="56" name="Line 75"/>
            <p:cNvSpPr>
              <a:spLocks noChangeShapeType="1"/>
            </p:cNvSpPr>
            <p:nvPr/>
          </p:nvSpPr>
          <p:spPr bwMode="auto">
            <a:xfrm>
              <a:off x="6846888" y="1685925"/>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a:cs typeface="+mn-cs"/>
              </a:endParaRPr>
            </a:p>
          </p:txBody>
        </p:sp>
        <p:sp>
          <p:nvSpPr>
            <p:cNvPr id="57" name="Line 75"/>
            <p:cNvSpPr>
              <a:spLocks noChangeShapeType="1"/>
            </p:cNvSpPr>
            <p:nvPr/>
          </p:nvSpPr>
          <p:spPr bwMode="auto">
            <a:xfrm>
              <a:off x="5549900" y="1042988"/>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a:cs typeface="+mn-cs"/>
              </a:endParaRPr>
            </a:p>
          </p:txBody>
        </p:sp>
        <p:grpSp>
          <p:nvGrpSpPr>
            <p:cNvPr id="3" name="Group 40"/>
            <p:cNvGrpSpPr>
              <a:grpSpLocks/>
            </p:cNvGrpSpPr>
            <p:nvPr/>
          </p:nvGrpSpPr>
          <p:grpSpPr bwMode="auto">
            <a:xfrm>
              <a:off x="1476372" y="2577970"/>
              <a:ext cx="405467" cy="150052"/>
              <a:chOff x="1475945" y="2578567"/>
              <a:chExt cx="405487" cy="148873"/>
            </a:xfrm>
            <a:grpFill/>
          </p:grpSpPr>
          <p:sp>
            <p:nvSpPr>
              <p:cNvPr id="74" name="Donut 73"/>
              <p:cNvSpPr/>
              <p:nvPr/>
            </p:nvSpPr>
            <p:spPr>
              <a:xfrm>
                <a:off x="1475945" y="2578567"/>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75" name="Donut 74"/>
              <p:cNvSpPr/>
              <p:nvPr/>
            </p:nvSpPr>
            <p:spPr>
              <a:xfrm>
                <a:off x="1737259" y="2578567"/>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grpSp>
        <p:grpSp>
          <p:nvGrpSpPr>
            <p:cNvPr id="4" name="Group 41"/>
            <p:cNvGrpSpPr>
              <a:grpSpLocks/>
            </p:cNvGrpSpPr>
            <p:nvPr/>
          </p:nvGrpSpPr>
          <p:grpSpPr bwMode="auto">
            <a:xfrm>
              <a:off x="2784684" y="2320455"/>
              <a:ext cx="405467" cy="150052"/>
              <a:chOff x="1476157" y="2578221"/>
              <a:chExt cx="405487" cy="150457"/>
            </a:xfrm>
            <a:grpFill/>
          </p:grpSpPr>
          <p:sp>
            <p:nvSpPr>
              <p:cNvPr id="72" name="Donut 71"/>
              <p:cNvSpPr/>
              <p:nvPr/>
            </p:nvSpPr>
            <p:spPr>
              <a:xfrm>
                <a:off x="1476157" y="2578221"/>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73" name="Donut 72"/>
              <p:cNvSpPr/>
              <p:nvPr/>
            </p:nvSpPr>
            <p:spPr>
              <a:xfrm>
                <a:off x="1737471" y="2578221"/>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grpSp>
        <p:grpSp>
          <p:nvGrpSpPr>
            <p:cNvPr id="5" name="Group 44"/>
            <p:cNvGrpSpPr>
              <a:grpSpLocks/>
            </p:cNvGrpSpPr>
            <p:nvPr/>
          </p:nvGrpSpPr>
          <p:grpSpPr bwMode="auto">
            <a:xfrm>
              <a:off x="3932614" y="2196760"/>
              <a:ext cx="403667" cy="152080"/>
              <a:chOff x="1476321" y="2578358"/>
              <a:chExt cx="403687" cy="150885"/>
            </a:xfrm>
            <a:grpFill/>
          </p:grpSpPr>
          <p:sp>
            <p:nvSpPr>
              <p:cNvPr id="70" name="Donut 69"/>
              <p:cNvSpPr/>
              <p:nvPr/>
            </p:nvSpPr>
            <p:spPr>
              <a:xfrm>
                <a:off x="1476321" y="2578358"/>
                <a:ext cx="144174" cy="150885"/>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71" name="Donut 70"/>
              <p:cNvSpPr/>
              <p:nvPr/>
            </p:nvSpPr>
            <p:spPr>
              <a:xfrm>
                <a:off x="1735834" y="2578358"/>
                <a:ext cx="144174" cy="150885"/>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grpSp>
        <p:grpSp>
          <p:nvGrpSpPr>
            <p:cNvPr id="6" name="Group 47"/>
            <p:cNvGrpSpPr>
              <a:grpSpLocks/>
            </p:cNvGrpSpPr>
            <p:nvPr/>
          </p:nvGrpSpPr>
          <p:grpSpPr bwMode="auto">
            <a:xfrm>
              <a:off x="4844465" y="3028127"/>
              <a:ext cx="405467" cy="150052"/>
              <a:chOff x="1475363" y="2577867"/>
              <a:chExt cx="405487" cy="150457"/>
            </a:xfrm>
            <a:grpFill/>
          </p:grpSpPr>
          <p:sp>
            <p:nvSpPr>
              <p:cNvPr id="68" name="Donut 67"/>
              <p:cNvSpPr/>
              <p:nvPr/>
            </p:nvSpPr>
            <p:spPr>
              <a:xfrm>
                <a:off x="1475363" y="2577867"/>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69" name="Donut 68"/>
              <p:cNvSpPr/>
              <p:nvPr/>
            </p:nvSpPr>
            <p:spPr>
              <a:xfrm>
                <a:off x="1736677" y="2577867"/>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grpSp>
        <p:grpSp>
          <p:nvGrpSpPr>
            <p:cNvPr id="7" name="Group 50"/>
            <p:cNvGrpSpPr>
              <a:grpSpLocks/>
            </p:cNvGrpSpPr>
            <p:nvPr/>
          </p:nvGrpSpPr>
          <p:grpSpPr bwMode="auto">
            <a:xfrm>
              <a:off x="6630332" y="2494839"/>
              <a:ext cx="405468" cy="150052"/>
              <a:chOff x="1475289" y="2577979"/>
              <a:chExt cx="405488" cy="150457"/>
            </a:xfrm>
            <a:grpFill/>
          </p:grpSpPr>
          <p:sp>
            <p:nvSpPr>
              <p:cNvPr id="66" name="Donut 65"/>
              <p:cNvSpPr/>
              <p:nvPr/>
            </p:nvSpPr>
            <p:spPr>
              <a:xfrm>
                <a:off x="1475289" y="2577979"/>
                <a:ext cx="144174"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67" name="Donut 66"/>
              <p:cNvSpPr/>
              <p:nvPr/>
            </p:nvSpPr>
            <p:spPr>
              <a:xfrm>
                <a:off x="1736603" y="2577979"/>
                <a:ext cx="144174"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grpSp>
        <p:grpSp>
          <p:nvGrpSpPr>
            <p:cNvPr id="8" name="Group 53"/>
            <p:cNvGrpSpPr>
              <a:grpSpLocks/>
            </p:cNvGrpSpPr>
            <p:nvPr/>
          </p:nvGrpSpPr>
          <p:grpSpPr bwMode="auto">
            <a:xfrm>
              <a:off x="5331026" y="1854075"/>
              <a:ext cx="405468" cy="150052"/>
              <a:chOff x="1476149" y="2578572"/>
              <a:chExt cx="405488" cy="148873"/>
            </a:xfrm>
            <a:grpFill/>
          </p:grpSpPr>
          <p:sp>
            <p:nvSpPr>
              <p:cNvPr id="64" name="Donut 63"/>
              <p:cNvSpPr/>
              <p:nvPr/>
            </p:nvSpPr>
            <p:spPr>
              <a:xfrm>
                <a:off x="1476149" y="2578572"/>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65" name="Donut 64"/>
              <p:cNvSpPr/>
              <p:nvPr/>
            </p:nvSpPr>
            <p:spPr>
              <a:xfrm>
                <a:off x="1737464" y="2578572"/>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gr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t>Ad-Hoc Network Capacity</a:t>
            </a:r>
          </a:p>
        </p:txBody>
      </p:sp>
      <p:sp>
        <p:nvSpPr>
          <p:cNvPr id="35843" name="Rectangle 7"/>
          <p:cNvSpPr>
            <a:spLocks noChangeArrowheads="1"/>
          </p:cNvSpPr>
          <p:nvPr/>
        </p:nvSpPr>
        <p:spPr bwMode="auto">
          <a:xfrm>
            <a:off x="695325" y="1590675"/>
            <a:ext cx="3522663" cy="263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844" name="Line 51"/>
          <p:cNvSpPr>
            <a:spLocks noChangeShapeType="1"/>
          </p:cNvSpPr>
          <p:nvPr/>
        </p:nvSpPr>
        <p:spPr bwMode="auto">
          <a:xfrm>
            <a:off x="1360488" y="1824038"/>
            <a:ext cx="0" cy="213360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5845" name="Line 52"/>
          <p:cNvSpPr>
            <a:spLocks noChangeShapeType="1"/>
          </p:cNvSpPr>
          <p:nvPr/>
        </p:nvSpPr>
        <p:spPr bwMode="auto">
          <a:xfrm rot="5400000">
            <a:off x="2719388" y="2586038"/>
            <a:ext cx="0" cy="2717800"/>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5846" name="Freeform 53"/>
          <p:cNvSpPr>
            <a:spLocks/>
          </p:cNvSpPr>
          <p:nvPr/>
        </p:nvSpPr>
        <p:spPr bwMode="auto">
          <a:xfrm>
            <a:off x="1360488" y="2359025"/>
            <a:ext cx="2120900" cy="1585913"/>
          </a:xfrm>
          <a:custGeom>
            <a:avLst/>
            <a:gdLst>
              <a:gd name="T0" fmla="*/ 0 w 1448"/>
              <a:gd name="T1" fmla="*/ 2147483647 h 1063"/>
              <a:gd name="T2" fmla="*/ 2147483647 w 1448"/>
              <a:gd name="T3" fmla="*/ 2147483647 h 1063"/>
              <a:gd name="T4" fmla="*/ 2147483647 w 1448"/>
              <a:gd name="T5" fmla="*/ 2147483647 h 1063"/>
              <a:gd name="T6" fmla="*/ 2147483647 w 1448"/>
              <a:gd name="T7" fmla="*/ 2147483647 h 1063"/>
              <a:gd name="T8" fmla="*/ 2147483647 w 1448"/>
              <a:gd name="T9" fmla="*/ 2147483647 h 1063"/>
              <a:gd name="T10" fmla="*/ 2147483647 w 1448"/>
              <a:gd name="T11" fmla="*/ 2147483647 h 1063"/>
              <a:gd name="T12" fmla="*/ 2147483647 w 1448"/>
              <a:gd name="T13" fmla="*/ 2147483647 h 1063"/>
              <a:gd name="T14" fmla="*/ 0 60000 65536"/>
              <a:gd name="T15" fmla="*/ 0 60000 65536"/>
              <a:gd name="T16" fmla="*/ 0 60000 65536"/>
              <a:gd name="T17" fmla="*/ 0 60000 65536"/>
              <a:gd name="T18" fmla="*/ 0 60000 65536"/>
              <a:gd name="T19" fmla="*/ 0 60000 65536"/>
              <a:gd name="T20" fmla="*/ 0 60000 65536"/>
              <a:gd name="T21" fmla="*/ 0 w 1448"/>
              <a:gd name="T22" fmla="*/ 0 h 1063"/>
              <a:gd name="T23" fmla="*/ 1448 w 1448"/>
              <a:gd name="T24" fmla="*/ 1063 h 10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063">
                <a:moveTo>
                  <a:pt x="0" y="7"/>
                </a:moveTo>
                <a:cubicBezTo>
                  <a:pt x="46" y="3"/>
                  <a:pt x="93" y="0"/>
                  <a:pt x="160" y="7"/>
                </a:cubicBezTo>
                <a:cubicBezTo>
                  <a:pt x="227" y="14"/>
                  <a:pt x="329" y="32"/>
                  <a:pt x="400" y="47"/>
                </a:cubicBezTo>
                <a:cubicBezTo>
                  <a:pt x="471" y="62"/>
                  <a:pt x="485" y="50"/>
                  <a:pt x="584" y="95"/>
                </a:cubicBezTo>
                <a:cubicBezTo>
                  <a:pt x="683" y="140"/>
                  <a:pt x="879" y="232"/>
                  <a:pt x="992" y="319"/>
                </a:cubicBezTo>
                <a:cubicBezTo>
                  <a:pt x="1105" y="406"/>
                  <a:pt x="1188" y="491"/>
                  <a:pt x="1264" y="615"/>
                </a:cubicBezTo>
                <a:cubicBezTo>
                  <a:pt x="1340" y="739"/>
                  <a:pt x="1394" y="901"/>
                  <a:pt x="1448" y="1063"/>
                </a:cubicBezTo>
              </a:path>
            </a:pathLst>
          </a:custGeom>
          <a:noFill/>
          <a:ln w="28575" cap="flat" cmpd="sng">
            <a:solidFill>
              <a:srgbClr val="0000CC"/>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47" name="Text Box 55"/>
          <p:cNvSpPr txBox="1">
            <a:spLocks noChangeArrowheads="1"/>
          </p:cNvSpPr>
          <p:nvPr/>
        </p:nvSpPr>
        <p:spPr bwMode="auto">
          <a:xfrm>
            <a:off x="4116388" y="3746500"/>
            <a:ext cx="4746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solidFill>
                  <a:srgbClr val="000000"/>
                </a:solidFill>
                <a:latin typeface="Garamond" pitchFamily="18" charset="0"/>
              </a:rPr>
              <a:t>R</a:t>
            </a:r>
            <a:r>
              <a:rPr lang="en-US" altLang="en-US" sz="1800" baseline="-25000">
                <a:solidFill>
                  <a:srgbClr val="000000"/>
                </a:solidFill>
                <a:latin typeface="Garamond" pitchFamily="18" charset="0"/>
              </a:rPr>
              <a:t>12</a:t>
            </a:r>
          </a:p>
        </p:txBody>
      </p:sp>
      <p:sp>
        <p:nvSpPr>
          <p:cNvPr id="35848" name="Text Box 56"/>
          <p:cNvSpPr txBox="1">
            <a:spLocks noChangeArrowheads="1"/>
          </p:cNvSpPr>
          <p:nvPr/>
        </p:nvSpPr>
        <p:spPr bwMode="auto">
          <a:xfrm>
            <a:off x="906463" y="1709738"/>
            <a:ext cx="48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solidFill>
                  <a:srgbClr val="000000"/>
                </a:solidFill>
                <a:latin typeface="Garamond" pitchFamily="18" charset="0"/>
              </a:rPr>
              <a:t>R</a:t>
            </a:r>
            <a:r>
              <a:rPr lang="en-US" altLang="en-US" sz="1800" baseline="-25000">
                <a:solidFill>
                  <a:srgbClr val="000000"/>
                </a:solidFill>
                <a:latin typeface="Garamond" pitchFamily="18" charset="0"/>
              </a:rPr>
              <a:t>34</a:t>
            </a:r>
          </a:p>
        </p:txBody>
      </p:sp>
      <p:grpSp>
        <p:nvGrpSpPr>
          <p:cNvPr id="35849" name="Group 63"/>
          <p:cNvGrpSpPr>
            <a:grpSpLocks/>
          </p:cNvGrpSpPr>
          <p:nvPr/>
        </p:nvGrpSpPr>
        <p:grpSpPr bwMode="auto">
          <a:xfrm>
            <a:off x="1360488" y="2028825"/>
            <a:ext cx="2603500" cy="1941513"/>
            <a:chOff x="3784" y="1225"/>
            <a:chExt cx="1640" cy="1223"/>
          </a:xfrm>
        </p:grpSpPr>
        <p:sp>
          <p:nvSpPr>
            <p:cNvPr id="35877" name="Freeform 57"/>
            <p:cNvSpPr>
              <a:spLocks/>
            </p:cNvSpPr>
            <p:nvPr/>
          </p:nvSpPr>
          <p:spPr bwMode="auto">
            <a:xfrm>
              <a:off x="3784" y="1225"/>
              <a:ext cx="1640" cy="1223"/>
            </a:xfrm>
            <a:custGeom>
              <a:avLst/>
              <a:gdLst>
                <a:gd name="T0" fmla="*/ 0 w 1448"/>
                <a:gd name="T1" fmla="*/ 10 h 1063"/>
                <a:gd name="T2" fmla="*/ 232 w 1448"/>
                <a:gd name="T3" fmla="*/ 10 h 1063"/>
                <a:gd name="T4" fmla="*/ 581 w 1448"/>
                <a:gd name="T5" fmla="*/ 71 h 1063"/>
                <a:gd name="T6" fmla="*/ 848 w 1448"/>
                <a:gd name="T7" fmla="*/ 144 h 1063"/>
                <a:gd name="T8" fmla="*/ 1442 w 1448"/>
                <a:gd name="T9" fmla="*/ 486 h 1063"/>
                <a:gd name="T10" fmla="*/ 1837 w 1448"/>
                <a:gd name="T11" fmla="*/ 938 h 1063"/>
                <a:gd name="T12" fmla="*/ 2103 w 1448"/>
                <a:gd name="T13" fmla="*/ 1619 h 1063"/>
                <a:gd name="T14" fmla="*/ 0 60000 65536"/>
                <a:gd name="T15" fmla="*/ 0 60000 65536"/>
                <a:gd name="T16" fmla="*/ 0 60000 65536"/>
                <a:gd name="T17" fmla="*/ 0 60000 65536"/>
                <a:gd name="T18" fmla="*/ 0 60000 65536"/>
                <a:gd name="T19" fmla="*/ 0 60000 65536"/>
                <a:gd name="T20" fmla="*/ 0 60000 65536"/>
                <a:gd name="T21" fmla="*/ 0 w 1448"/>
                <a:gd name="T22" fmla="*/ 0 h 1063"/>
                <a:gd name="T23" fmla="*/ 1448 w 1448"/>
                <a:gd name="T24" fmla="*/ 1063 h 10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063">
                  <a:moveTo>
                    <a:pt x="0" y="7"/>
                  </a:moveTo>
                  <a:cubicBezTo>
                    <a:pt x="46" y="3"/>
                    <a:pt x="93" y="0"/>
                    <a:pt x="160" y="7"/>
                  </a:cubicBezTo>
                  <a:cubicBezTo>
                    <a:pt x="227" y="14"/>
                    <a:pt x="329" y="32"/>
                    <a:pt x="400" y="47"/>
                  </a:cubicBezTo>
                  <a:cubicBezTo>
                    <a:pt x="471" y="62"/>
                    <a:pt x="485" y="50"/>
                    <a:pt x="584" y="95"/>
                  </a:cubicBezTo>
                  <a:cubicBezTo>
                    <a:pt x="683" y="140"/>
                    <a:pt x="879" y="232"/>
                    <a:pt x="992" y="319"/>
                  </a:cubicBezTo>
                  <a:cubicBezTo>
                    <a:pt x="1105" y="406"/>
                    <a:pt x="1188" y="491"/>
                    <a:pt x="1264" y="615"/>
                  </a:cubicBezTo>
                  <a:cubicBezTo>
                    <a:pt x="1340" y="739"/>
                    <a:pt x="1394" y="901"/>
                    <a:pt x="1448" y="1063"/>
                  </a:cubicBezTo>
                </a:path>
              </a:pathLst>
            </a:custGeom>
            <a:noFill/>
            <a:ln w="28575" cap="flat" cmpd="sng">
              <a:solidFill>
                <a:schemeClr val="tx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78" name="Freeform 58"/>
            <p:cNvSpPr>
              <a:spLocks/>
            </p:cNvSpPr>
            <p:nvPr/>
          </p:nvSpPr>
          <p:spPr bwMode="auto">
            <a:xfrm>
              <a:off x="3784" y="1681"/>
              <a:ext cx="1128" cy="759"/>
            </a:xfrm>
            <a:custGeom>
              <a:avLst/>
              <a:gdLst>
                <a:gd name="T0" fmla="*/ 0 w 1448"/>
                <a:gd name="T1" fmla="*/ 3 h 1063"/>
                <a:gd name="T2" fmla="*/ 76 w 1448"/>
                <a:gd name="T3" fmla="*/ 3 h 1063"/>
                <a:gd name="T4" fmla="*/ 189 w 1448"/>
                <a:gd name="T5" fmla="*/ 17 h 1063"/>
                <a:gd name="T6" fmla="*/ 276 w 1448"/>
                <a:gd name="T7" fmla="*/ 35 h 1063"/>
                <a:gd name="T8" fmla="*/ 469 w 1448"/>
                <a:gd name="T9" fmla="*/ 116 h 1063"/>
                <a:gd name="T10" fmla="*/ 597 w 1448"/>
                <a:gd name="T11" fmla="*/ 223 h 1063"/>
                <a:gd name="T12" fmla="*/ 685 w 1448"/>
                <a:gd name="T13" fmla="*/ 387 h 1063"/>
                <a:gd name="T14" fmla="*/ 0 60000 65536"/>
                <a:gd name="T15" fmla="*/ 0 60000 65536"/>
                <a:gd name="T16" fmla="*/ 0 60000 65536"/>
                <a:gd name="T17" fmla="*/ 0 60000 65536"/>
                <a:gd name="T18" fmla="*/ 0 60000 65536"/>
                <a:gd name="T19" fmla="*/ 0 60000 65536"/>
                <a:gd name="T20" fmla="*/ 0 60000 65536"/>
                <a:gd name="T21" fmla="*/ 0 w 1448"/>
                <a:gd name="T22" fmla="*/ 0 h 1063"/>
                <a:gd name="T23" fmla="*/ 1448 w 1448"/>
                <a:gd name="T24" fmla="*/ 1063 h 10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063">
                  <a:moveTo>
                    <a:pt x="0" y="7"/>
                  </a:moveTo>
                  <a:cubicBezTo>
                    <a:pt x="46" y="3"/>
                    <a:pt x="93" y="0"/>
                    <a:pt x="160" y="7"/>
                  </a:cubicBezTo>
                  <a:cubicBezTo>
                    <a:pt x="227" y="14"/>
                    <a:pt x="329" y="32"/>
                    <a:pt x="400" y="47"/>
                  </a:cubicBezTo>
                  <a:cubicBezTo>
                    <a:pt x="471" y="62"/>
                    <a:pt x="485" y="50"/>
                    <a:pt x="584" y="95"/>
                  </a:cubicBezTo>
                  <a:cubicBezTo>
                    <a:pt x="683" y="140"/>
                    <a:pt x="879" y="232"/>
                    <a:pt x="992" y="319"/>
                  </a:cubicBezTo>
                  <a:cubicBezTo>
                    <a:pt x="1105" y="406"/>
                    <a:pt x="1188" y="491"/>
                    <a:pt x="1264" y="615"/>
                  </a:cubicBezTo>
                  <a:cubicBezTo>
                    <a:pt x="1340" y="739"/>
                    <a:pt x="1394" y="901"/>
                    <a:pt x="1448" y="1063"/>
                  </a:cubicBezTo>
                </a:path>
              </a:pathLst>
            </a:custGeom>
            <a:noFill/>
            <a:ln w="28575" cap="flat" cmpd="sng">
              <a:solidFill>
                <a:schemeClr val="folHlink"/>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79" name="Rectangle 59"/>
            <p:cNvSpPr>
              <a:spLocks noChangeArrowheads="1"/>
            </p:cNvSpPr>
            <p:nvPr/>
          </p:nvSpPr>
          <p:spPr bwMode="auto">
            <a:xfrm>
              <a:off x="4670" y="1283"/>
              <a:ext cx="7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00CC99"/>
                  </a:solidFill>
                </a:rPr>
                <a:t>Upper Bound</a:t>
              </a:r>
              <a:endParaRPr lang="en-US" altLang="en-US" sz="1600"/>
            </a:p>
          </p:txBody>
        </p:sp>
        <p:sp>
          <p:nvSpPr>
            <p:cNvPr id="35880" name="Rectangle 60"/>
            <p:cNvSpPr>
              <a:spLocks noChangeArrowheads="1"/>
            </p:cNvSpPr>
            <p:nvPr/>
          </p:nvSpPr>
          <p:spPr bwMode="auto">
            <a:xfrm>
              <a:off x="3933" y="2007"/>
              <a:ext cx="74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FF6699"/>
                  </a:solidFill>
                </a:rPr>
                <a:t>Lower Bound</a:t>
              </a:r>
              <a:endParaRPr lang="en-US" altLang="en-US" sz="1600"/>
            </a:p>
          </p:txBody>
        </p:sp>
      </p:grpSp>
      <p:grpSp>
        <p:nvGrpSpPr>
          <p:cNvPr id="35850" name="Group 64"/>
          <p:cNvGrpSpPr>
            <a:grpSpLocks/>
          </p:cNvGrpSpPr>
          <p:nvPr/>
        </p:nvGrpSpPr>
        <p:grpSpPr bwMode="auto">
          <a:xfrm>
            <a:off x="2427288" y="2605088"/>
            <a:ext cx="679450" cy="374650"/>
            <a:chOff x="4456" y="1588"/>
            <a:chExt cx="428" cy="236"/>
          </a:xfrm>
        </p:grpSpPr>
        <p:sp>
          <p:nvSpPr>
            <p:cNvPr id="35875" name="Line 61"/>
            <p:cNvSpPr>
              <a:spLocks noChangeShapeType="1"/>
            </p:cNvSpPr>
            <p:nvPr/>
          </p:nvSpPr>
          <p:spPr bwMode="auto">
            <a:xfrm flipV="1">
              <a:off x="4456" y="1704"/>
              <a:ext cx="144" cy="120"/>
            </a:xfrm>
            <a:prstGeom prst="line">
              <a:avLst/>
            </a:prstGeom>
            <a:noFill/>
            <a:ln w="28575">
              <a:solidFill>
                <a:schemeClr val="folHlink"/>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6" name="Line 62"/>
            <p:cNvSpPr>
              <a:spLocks noChangeShapeType="1"/>
            </p:cNvSpPr>
            <p:nvPr/>
          </p:nvSpPr>
          <p:spPr bwMode="auto">
            <a:xfrm rot="5400000">
              <a:off x="4724" y="1548"/>
              <a:ext cx="120" cy="200"/>
            </a:xfrm>
            <a:prstGeom prst="line">
              <a:avLst/>
            </a:prstGeom>
            <a:noFill/>
            <a:ln w="28575">
              <a:solidFill>
                <a:schemeClr val="tx2"/>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5851" name="Group 66"/>
          <p:cNvGrpSpPr>
            <a:grpSpLocks/>
          </p:cNvGrpSpPr>
          <p:nvPr/>
        </p:nvGrpSpPr>
        <p:grpSpPr bwMode="auto">
          <a:xfrm>
            <a:off x="5251450" y="1876425"/>
            <a:ext cx="3575050" cy="2403475"/>
            <a:chOff x="3368" y="2752"/>
            <a:chExt cx="2252" cy="1514"/>
          </a:xfrm>
        </p:grpSpPr>
        <p:sp>
          <p:nvSpPr>
            <p:cNvPr id="35853" name="Rectangle 29"/>
            <p:cNvSpPr>
              <a:spLocks noChangeArrowheads="1"/>
            </p:cNvSpPr>
            <p:nvPr/>
          </p:nvSpPr>
          <p:spPr bwMode="auto">
            <a:xfrm>
              <a:off x="3449" y="2798"/>
              <a:ext cx="28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854" name="Rectangle 30"/>
            <p:cNvSpPr>
              <a:spLocks noChangeArrowheads="1"/>
            </p:cNvSpPr>
            <p:nvPr/>
          </p:nvSpPr>
          <p:spPr bwMode="auto">
            <a:xfrm>
              <a:off x="3368" y="2788"/>
              <a:ext cx="49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000000"/>
                  </a:solidFill>
                </a:rPr>
                <a:t>Capacity</a:t>
              </a:r>
              <a:endParaRPr lang="en-US" altLang="en-US" sz="1600"/>
            </a:p>
          </p:txBody>
        </p:sp>
        <p:grpSp>
          <p:nvGrpSpPr>
            <p:cNvPr id="35855" name="Group 31"/>
            <p:cNvGrpSpPr>
              <a:grpSpLocks/>
            </p:cNvGrpSpPr>
            <p:nvPr/>
          </p:nvGrpSpPr>
          <p:grpSpPr bwMode="auto">
            <a:xfrm>
              <a:off x="3571" y="2947"/>
              <a:ext cx="24" cy="1140"/>
              <a:chOff x="3635" y="1331"/>
              <a:chExt cx="24" cy="1140"/>
            </a:xfrm>
          </p:grpSpPr>
          <p:sp>
            <p:nvSpPr>
              <p:cNvPr id="35873" name="Line 32"/>
              <p:cNvSpPr>
                <a:spLocks noChangeShapeType="1"/>
              </p:cNvSpPr>
              <p:nvPr/>
            </p:nvSpPr>
            <p:spPr bwMode="auto">
              <a:xfrm>
                <a:off x="3647" y="1354"/>
                <a:ext cx="1" cy="111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4" name="Freeform 33"/>
              <p:cNvSpPr>
                <a:spLocks/>
              </p:cNvSpPr>
              <p:nvPr/>
            </p:nvSpPr>
            <p:spPr bwMode="auto">
              <a:xfrm>
                <a:off x="3635" y="1331"/>
                <a:ext cx="24" cy="24"/>
              </a:xfrm>
              <a:custGeom>
                <a:avLst/>
                <a:gdLst>
                  <a:gd name="T0" fmla="*/ 3 w 73"/>
                  <a:gd name="T1" fmla="*/ 3 h 73"/>
                  <a:gd name="T2" fmla="*/ 1 w 73"/>
                  <a:gd name="T3" fmla="*/ 0 h 73"/>
                  <a:gd name="T4" fmla="*/ 0 w 73"/>
                  <a:gd name="T5" fmla="*/ 3 h 73"/>
                  <a:gd name="T6" fmla="*/ 3 w 73"/>
                  <a:gd name="T7" fmla="*/ 3 h 73"/>
                  <a:gd name="T8" fmla="*/ 0 60000 65536"/>
                  <a:gd name="T9" fmla="*/ 0 60000 65536"/>
                  <a:gd name="T10" fmla="*/ 0 60000 65536"/>
                  <a:gd name="T11" fmla="*/ 0 60000 65536"/>
                  <a:gd name="T12" fmla="*/ 0 w 73"/>
                  <a:gd name="T13" fmla="*/ 0 h 73"/>
                  <a:gd name="T14" fmla="*/ 73 w 73"/>
                  <a:gd name="T15" fmla="*/ 73 h 73"/>
                </a:gdLst>
                <a:ahLst/>
                <a:cxnLst>
                  <a:cxn ang="T8">
                    <a:pos x="T0" y="T1"/>
                  </a:cxn>
                  <a:cxn ang="T9">
                    <a:pos x="T2" y="T3"/>
                  </a:cxn>
                  <a:cxn ang="T10">
                    <a:pos x="T4" y="T5"/>
                  </a:cxn>
                  <a:cxn ang="T11">
                    <a:pos x="T6" y="T7"/>
                  </a:cxn>
                </a:cxnLst>
                <a:rect l="T12" t="T13" r="T14" b="T15"/>
                <a:pathLst>
                  <a:path w="73" h="73">
                    <a:moveTo>
                      <a:pt x="73" y="73"/>
                    </a:moveTo>
                    <a:lnTo>
                      <a:pt x="37" y="0"/>
                    </a:lnTo>
                    <a:lnTo>
                      <a:pt x="0" y="73"/>
                    </a:lnTo>
                    <a:lnTo>
                      <a:pt x="73" y="73"/>
                    </a:lnTo>
                    <a:close/>
                  </a:path>
                </a:pathLst>
              </a:custGeom>
              <a:solidFill>
                <a:srgbClr val="000000"/>
              </a:solidFill>
              <a:ln w="28575" cmpd="sng">
                <a:solidFill>
                  <a:srgbClr val="000000"/>
                </a:solidFill>
                <a:round/>
                <a:headEnd/>
                <a:tailEnd/>
              </a:ln>
            </p:spPr>
            <p:txBody>
              <a:bodyPr/>
              <a:lstStyle/>
              <a:p>
                <a:endParaRPr lang="en-US"/>
              </a:p>
            </p:txBody>
          </p:sp>
        </p:grpSp>
        <p:grpSp>
          <p:nvGrpSpPr>
            <p:cNvPr id="35856" name="Group 34"/>
            <p:cNvGrpSpPr>
              <a:grpSpLocks/>
            </p:cNvGrpSpPr>
            <p:nvPr/>
          </p:nvGrpSpPr>
          <p:grpSpPr bwMode="auto">
            <a:xfrm>
              <a:off x="3583" y="2898"/>
              <a:ext cx="1751" cy="1189"/>
              <a:chOff x="3647" y="1474"/>
              <a:chExt cx="1495" cy="997"/>
            </a:xfrm>
          </p:grpSpPr>
          <p:sp>
            <p:nvSpPr>
              <p:cNvPr id="35871" name="Line 35"/>
              <p:cNvSpPr>
                <a:spLocks noChangeShapeType="1"/>
              </p:cNvSpPr>
              <p:nvPr/>
            </p:nvSpPr>
            <p:spPr bwMode="auto">
              <a:xfrm flipV="1">
                <a:off x="3647" y="1486"/>
                <a:ext cx="1475" cy="98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2" name="Freeform 36"/>
              <p:cNvSpPr>
                <a:spLocks/>
              </p:cNvSpPr>
              <p:nvPr/>
            </p:nvSpPr>
            <p:spPr bwMode="auto">
              <a:xfrm>
                <a:off x="5115" y="1474"/>
                <a:ext cx="27" cy="23"/>
              </a:xfrm>
              <a:custGeom>
                <a:avLst/>
                <a:gdLst>
                  <a:gd name="T0" fmla="*/ 1 w 81"/>
                  <a:gd name="T1" fmla="*/ 3 h 69"/>
                  <a:gd name="T2" fmla="*/ 3 w 81"/>
                  <a:gd name="T3" fmla="*/ 0 h 69"/>
                  <a:gd name="T4" fmla="*/ 0 w 81"/>
                  <a:gd name="T5" fmla="*/ 0 h 69"/>
                  <a:gd name="T6" fmla="*/ 1 w 81"/>
                  <a:gd name="T7" fmla="*/ 3 h 69"/>
                  <a:gd name="T8" fmla="*/ 0 60000 65536"/>
                  <a:gd name="T9" fmla="*/ 0 60000 65536"/>
                  <a:gd name="T10" fmla="*/ 0 60000 65536"/>
                  <a:gd name="T11" fmla="*/ 0 60000 65536"/>
                  <a:gd name="T12" fmla="*/ 0 w 81"/>
                  <a:gd name="T13" fmla="*/ 0 h 69"/>
                  <a:gd name="T14" fmla="*/ 81 w 81"/>
                  <a:gd name="T15" fmla="*/ 69 h 69"/>
                </a:gdLst>
                <a:ahLst/>
                <a:cxnLst>
                  <a:cxn ang="T8">
                    <a:pos x="T0" y="T1"/>
                  </a:cxn>
                  <a:cxn ang="T9">
                    <a:pos x="T2" y="T3"/>
                  </a:cxn>
                  <a:cxn ang="T10">
                    <a:pos x="T4" y="T5"/>
                  </a:cxn>
                  <a:cxn ang="T11">
                    <a:pos x="T6" y="T7"/>
                  </a:cxn>
                </a:cxnLst>
                <a:rect l="T12" t="T13" r="T14" b="T15"/>
                <a:pathLst>
                  <a:path w="81" h="69">
                    <a:moveTo>
                      <a:pt x="40" y="69"/>
                    </a:moveTo>
                    <a:lnTo>
                      <a:pt x="81" y="0"/>
                    </a:lnTo>
                    <a:lnTo>
                      <a:pt x="0" y="9"/>
                    </a:lnTo>
                    <a:lnTo>
                      <a:pt x="40" y="69"/>
                    </a:lnTo>
                    <a:close/>
                  </a:path>
                </a:pathLst>
              </a:custGeom>
              <a:solidFill>
                <a:srgbClr val="000000"/>
              </a:solidFill>
              <a:ln w="28575" cmpd="sng">
                <a:solidFill>
                  <a:srgbClr val="000000"/>
                </a:solidFill>
                <a:round/>
                <a:headEnd/>
                <a:tailEnd/>
              </a:ln>
            </p:spPr>
            <p:txBody>
              <a:bodyPr/>
              <a:lstStyle/>
              <a:p>
                <a:endParaRPr lang="en-US"/>
              </a:p>
            </p:txBody>
          </p:sp>
        </p:grpSp>
        <p:grpSp>
          <p:nvGrpSpPr>
            <p:cNvPr id="35857" name="Group 37"/>
            <p:cNvGrpSpPr>
              <a:grpSpLocks/>
            </p:cNvGrpSpPr>
            <p:nvPr/>
          </p:nvGrpSpPr>
          <p:grpSpPr bwMode="auto">
            <a:xfrm>
              <a:off x="3578" y="4074"/>
              <a:ext cx="1803" cy="24"/>
              <a:chOff x="3642" y="2458"/>
              <a:chExt cx="1803" cy="24"/>
            </a:xfrm>
          </p:grpSpPr>
          <p:sp>
            <p:nvSpPr>
              <p:cNvPr id="35869" name="Line 38"/>
              <p:cNvSpPr>
                <a:spLocks noChangeShapeType="1"/>
              </p:cNvSpPr>
              <p:nvPr/>
            </p:nvSpPr>
            <p:spPr bwMode="auto">
              <a:xfrm flipV="1">
                <a:off x="3642" y="2470"/>
                <a:ext cx="1779"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0" name="Freeform 39"/>
              <p:cNvSpPr>
                <a:spLocks/>
              </p:cNvSpPr>
              <p:nvPr/>
            </p:nvSpPr>
            <p:spPr bwMode="auto">
              <a:xfrm>
                <a:off x="5420" y="2458"/>
                <a:ext cx="25" cy="24"/>
              </a:xfrm>
              <a:custGeom>
                <a:avLst/>
                <a:gdLst>
                  <a:gd name="T0" fmla="*/ 0 w 73"/>
                  <a:gd name="T1" fmla="*/ 3 h 72"/>
                  <a:gd name="T2" fmla="*/ 3 w 73"/>
                  <a:gd name="T3" fmla="*/ 1 h 72"/>
                  <a:gd name="T4" fmla="*/ 0 w 73"/>
                  <a:gd name="T5" fmla="*/ 0 h 72"/>
                  <a:gd name="T6" fmla="*/ 0 w 73"/>
                  <a:gd name="T7" fmla="*/ 3 h 72"/>
                  <a:gd name="T8" fmla="*/ 0 60000 65536"/>
                  <a:gd name="T9" fmla="*/ 0 60000 65536"/>
                  <a:gd name="T10" fmla="*/ 0 60000 65536"/>
                  <a:gd name="T11" fmla="*/ 0 60000 65536"/>
                  <a:gd name="T12" fmla="*/ 0 w 73"/>
                  <a:gd name="T13" fmla="*/ 0 h 72"/>
                  <a:gd name="T14" fmla="*/ 73 w 73"/>
                  <a:gd name="T15" fmla="*/ 72 h 72"/>
                </a:gdLst>
                <a:ahLst/>
                <a:cxnLst>
                  <a:cxn ang="T8">
                    <a:pos x="T0" y="T1"/>
                  </a:cxn>
                  <a:cxn ang="T9">
                    <a:pos x="T2" y="T3"/>
                  </a:cxn>
                  <a:cxn ang="T10">
                    <a:pos x="T4" y="T5"/>
                  </a:cxn>
                  <a:cxn ang="T11">
                    <a:pos x="T6" y="T7"/>
                  </a:cxn>
                </a:cxnLst>
                <a:rect l="T12" t="T13" r="T14" b="T15"/>
                <a:pathLst>
                  <a:path w="73" h="72">
                    <a:moveTo>
                      <a:pt x="0" y="72"/>
                    </a:moveTo>
                    <a:lnTo>
                      <a:pt x="73" y="35"/>
                    </a:lnTo>
                    <a:lnTo>
                      <a:pt x="0" y="0"/>
                    </a:lnTo>
                    <a:lnTo>
                      <a:pt x="0" y="72"/>
                    </a:lnTo>
                    <a:close/>
                  </a:path>
                </a:pathLst>
              </a:custGeom>
              <a:solidFill>
                <a:srgbClr val="000000"/>
              </a:solidFill>
              <a:ln w="28575" cmpd="sng">
                <a:solidFill>
                  <a:srgbClr val="000000"/>
                </a:solidFill>
                <a:round/>
                <a:headEnd/>
                <a:tailEnd/>
              </a:ln>
            </p:spPr>
            <p:txBody>
              <a:bodyPr/>
              <a:lstStyle/>
              <a:p>
                <a:endParaRPr lang="en-US"/>
              </a:p>
            </p:txBody>
          </p:sp>
        </p:grpSp>
        <p:sp>
          <p:nvSpPr>
            <p:cNvPr id="35858" name="Rectangle 40"/>
            <p:cNvSpPr>
              <a:spLocks noChangeArrowheads="1"/>
            </p:cNvSpPr>
            <p:nvPr/>
          </p:nvSpPr>
          <p:spPr bwMode="auto">
            <a:xfrm>
              <a:off x="5076" y="3026"/>
              <a:ext cx="19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859" name="Rectangle 41"/>
            <p:cNvSpPr>
              <a:spLocks noChangeArrowheads="1"/>
            </p:cNvSpPr>
            <p:nvPr/>
          </p:nvSpPr>
          <p:spPr bwMode="auto">
            <a:xfrm>
              <a:off x="5235" y="2752"/>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000000"/>
                  </a:solidFill>
                </a:rPr>
                <a:t>Delay</a:t>
              </a:r>
              <a:endParaRPr lang="en-US" altLang="en-US" sz="1600"/>
            </a:p>
          </p:txBody>
        </p:sp>
        <p:sp>
          <p:nvSpPr>
            <p:cNvPr id="35860" name="Rectangle 42"/>
            <p:cNvSpPr>
              <a:spLocks noChangeArrowheads="1"/>
            </p:cNvSpPr>
            <p:nvPr/>
          </p:nvSpPr>
          <p:spPr bwMode="auto">
            <a:xfrm>
              <a:off x="5199" y="4098"/>
              <a:ext cx="23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861" name="Rectangle 43"/>
            <p:cNvSpPr>
              <a:spLocks noChangeArrowheads="1"/>
            </p:cNvSpPr>
            <p:nvPr/>
          </p:nvSpPr>
          <p:spPr bwMode="auto">
            <a:xfrm>
              <a:off x="5222" y="4112"/>
              <a:ext cx="39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000000"/>
                  </a:solidFill>
                </a:rPr>
                <a:t>Energy</a:t>
              </a:r>
              <a:endParaRPr lang="en-US" altLang="en-US" sz="1600"/>
            </a:p>
          </p:txBody>
        </p:sp>
        <p:sp>
          <p:nvSpPr>
            <p:cNvPr id="35862" name="Rectangle 46"/>
            <p:cNvSpPr>
              <a:spLocks noChangeArrowheads="1"/>
            </p:cNvSpPr>
            <p:nvPr/>
          </p:nvSpPr>
          <p:spPr bwMode="auto">
            <a:xfrm>
              <a:off x="4096" y="2989"/>
              <a:ext cx="40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863" name="Rectangle 48"/>
            <p:cNvSpPr>
              <a:spLocks noChangeArrowheads="1"/>
            </p:cNvSpPr>
            <p:nvPr/>
          </p:nvSpPr>
          <p:spPr bwMode="auto">
            <a:xfrm>
              <a:off x="4799" y="3616"/>
              <a:ext cx="40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864" name="Freeform 44"/>
            <p:cNvSpPr>
              <a:spLocks/>
            </p:cNvSpPr>
            <p:nvPr/>
          </p:nvSpPr>
          <p:spPr bwMode="auto">
            <a:xfrm>
              <a:off x="3615" y="3321"/>
              <a:ext cx="1616" cy="757"/>
            </a:xfrm>
            <a:custGeom>
              <a:avLst/>
              <a:gdLst>
                <a:gd name="T0" fmla="*/ 0 w 4847"/>
                <a:gd name="T1" fmla="*/ 84 h 2272"/>
                <a:gd name="T2" fmla="*/ 28 w 4847"/>
                <a:gd name="T3" fmla="*/ 74 h 2272"/>
                <a:gd name="T4" fmla="*/ 43 w 4847"/>
                <a:gd name="T5" fmla="*/ 63 h 2272"/>
                <a:gd name="T6" fmla="*/ 51 w 4847"/>
                <a:gd name="T7" fmla="*/ 53 h 2272"/>
                <a:gd name="T8" fmla="*/ 63 w 4847"/>
                <a:gd name="T9" fmla="*/ 39 h 2272"/>
                <a:gd name="T10" fmla="*/ 74 w 4847"/>
                <a:gd name="T11" fmla="*/ 32 h 2272"/>
                <a:gd name="T12" fmla="*/ 88 w 4847"/>
                <a:gd name="T13" fmla="*/ 21 h 2272"/>
                <a:gd name="T14" fmla="*/ 108 w 4847"/>
                <a:gd name="T15" fmla="*/ 13 h 2272"/>
                <a:gd name="T16" fmla="*/ 131 w 4847"/>
                <a:gd name="T17" fmla="*/ 0 h 2272"/>
                <a:gd name="T18" fmla="*/ 138 w 4847"/>
                <a:gd name="T19" fmla="*/ 4 h 2272"/>
                <a:gd name="T20" fmla="*/ 143 w 4847"/>
                <a:gd name="T21" fmla="*/ 8 h 2272"/>
                <a:gd name="T22" fmla="*/ 147 w 4847"/>
                <a:gd name="T23" fmla="*/ 8 h 2272"/>
                <a:gd name="T24" fmla="*/ 153 w 4847"/>
                <a:gd name="T25" fmla="*/ 13 h 2272"/>
                <a:gd name="T26" fmla="*/ 161 w 4847"/>
                <a:gd name="T27" fmla="*/ 15 h 2272"/>
                <a:gd name="T28" fmla="*/ 171 w 4847"/>
                <a:gd name="T29" fmla="*/ 20 h 2272"/>
                <a:gd name="T30" fmla="*/ 177 w 4847"/>
                <a:gd name="T31" fmla="*/ 21 h 2272"/>
                <a:gd name="T32" fmla="*/ 180 w 4847"/>
                <a:gd name="T33" fmla="*/ 24 h 2272"/>
                <a:gd name="T34" fmla="*/ 171 w 4847"/>
                <a:gd name="T35" fmla="*/ 24 h 2272"/>
                <a:gd name="T36" fmla="*/ 160 w 4847"/>
                <a:gd name="T37" fmla="*/ 25 h 2272"/>
                <a:gd name="T38" fmla="*/ 151 w 4847"/>
                <a:gd name="T39" fmla="*/ 26 h 2272"/>
                <a:gd name="T40" fmla="*/ 141 w 4847"/>
                <a:gd name="T41" fmla="*/ 30 h 2272"/>
                <a:gd name="T42" fmla="*/ 127 w 4847"/>
                <a:gd name="T43" fmla="*/ 34 h 2272"/>
                <a:gd name="T44" fmla="*/ 115 w 4847"/>
                <a:gd name="T45" fmla="*/ 41 h 2272"/>
                <a:gd name="T46" fmla="*/ 106 w 4847"/>
                <a:gd name="T47" fmla="*/ 47 h 2272"/>
                <a:gd name="T48" fmla="*/ 98 w 4847"/>
                <a:gd name="T49" fmla="*/ 56 h 2272"/>
                <a:gd name="T50" fmla="*/ 88 w 4847"/>
                <a:gd name="T51" fmla="*/ 64 h 2272"/>
                <a:gd name="T52" fmla="*/ 80 w 4847"/>
                <a:gd name="T53" fmla="*/ 71 h 2272"/>
                <a:gd name="T54" fmla="*/ 73 w 4847"/>
                <a:gd name="T55" fmla="*/ 74 h 2272"/>
                <a:gd name="T56" fmla="*/ 63 w 4847"/>
                <a:gd name="T57" fmla="*/ 79 h 2272"/>
                <a:gd name="T58" fmla="*/ 61 w 4847"/>
                <a:gd name="T59" fmla="*/ 80 h 2272"/>
                <a:gd name="T60" fmla="*/ 56 w 4847"/>
                <a:gd name="T61" fmla="*/ 81 h 2272"/>
                <a:gd name="T62" fmla="*/ 41 w 4847"/>
                <a:gd name="T63" fmla="*/ 81 h 2272"/>
                <a:gd name="T64" fmla="*/ 26 w 4847"/>
                <a:gd name="T65" fmla="*/ 81 h 2272"/>
                <a:gd name="T66" fmla="*/ 14 w 4847"/>
                <a:gd name="T67" fmla="*/ 83 h 2272"/>
                <a:gd name="T68" fmla="*/ 0 w 4847"/>
                <a:gd name="T69" fmla="*/ 84 h 22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47"/>
                <a:gd name="T106" fmla="*/ 0 h 2272"/>
                <a:gd name="T107" fmla="*/ 4847 w 4847"/>
                <a:gd name="T108" fmla="*/ 2272 h 22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47" h="2272">
                  <a:moveTo>
                    <a:pt x="0" y="2272"/>
                  </a:moveTo>
                  <a:lnTo>
                    <a:pt x="769" y="1989"/>
                  </a:lnTo>
                  <a:lnTo>
                    <a:pt x="1155" y="1704"/>
                  </a:lnTo>
                  <a:lnTo>
                    <a:pt x="1385" y="1421"/>
                  </a:lnTo>
                  <a:lnTo>
                    <a:pt x="1693" y="1065"/>
                  </a:lnTo>
                  <a:lnTo>
                    <a:pt x="2001" y="853"/>
                  </a:lnTo>
                  <a:lnTo>
                    <a:pt x="2384" y="568"/>
                  </a:lnTo>
                  <a:lnTo>
                    <a:pt x="2924" y="355"/>
                  </a:lnTo>
                  <a:lnTo>
                    <a:pt x="3539" y="0"/>
                  </a:lnTo>
                  <a:lnTo>
                    <a:pt x="3716" y="97"/>
                  </a:lnTo>
                  <a:lnTo>
                    <a:pt x="3861" y="204"/>
                  </a:lnTo>
                  <a:lnTo>
                    <a:pt x="3955" y="225"/>
                  </a:lnTo>
                  <a:lnTo>
                    <a:pt x="4143" y="351"/>
                  </a:lnTo>
                  <a:lnTo>
                    <a:pt x="4342" y="412"/>
                  </a:lnTo>
                  <a:lnTo>
                    <a:pt x="4605" y="545"/>
                  </a:lnTo>
                  <a:lnTo>
                    <a:pt x="4770" y="568"/>
                  </a:lnTo>
                  <a:lnTo>
                    <a:pt x="4847" y="640"/>
                  </a:lnTo>
                  <a:lnTo>
                    <a:pt x="4616" y="640"/>
                  </a:lnTo>
                  <a:lnTo>
                    <a:pt x="4309" y="662"/>
                  </a:lnTo>
                  <a:lnTo>
                    <a:pt x="4079" y="710"/>
                  </a:lnTo>
                  <a:lnTo>
                    <a:pt x="3807" y="813"/>
                  </a:lnTo>
                  <a:lnTo>
                    <a:pt x="3436" y="916"/>
                  </a:lnTo>
                  <a:lnTo>
                    <a:pt x="3097" y="1112"/>
                  </a:lnTo>
                  <a:lnTo>
                    <a:pt x="2855" y="1283"/>
                  </a:lnTo>
                  <a:lnTo>
                    <a:pt x="2647" y="1525"/>
                  </a:lnTo>
                  <a:lnTo>
                    <a:pt x="2380" y="1735"/>
                  </a:lnTo>
                  <a:lnTo>
                    <a:pt x="2152" y="1922"/>
                  </a:lnTo>
                  <a:lnTo>
                    <a:pt x="1979" y="2007"/>
                  </a:lnTo>
                  <a:lnTo>
                    <a:pt x="1712" y="2133"/>
                  </a:lnTo>
                  <a:lnTo>
                    <a:pt x="1646" y="2157"/>
                  </a:lnTo>
                  <a:lnTo>
                    <a:pt x="1512" y="2196"/>
                  </a:lnTo>
                  <a:lnTo>
                    <a:pt x="1111" y="2196"/>
                  </a:lnTo>
                  <a:lnTo>
                    <a:pt x="692" y="2201"/>
                  </a:lnTo>
                  <a:lnTo>
                    <a:pt x="368" y="2251"/>
                  </a:lnTo>
                  <a:lnTo>
                    <a:pt x="0" y="2272"/>
                  </a:lnTo>
                  <a:close/>
                </a:path>
              </a:pathLst>
            </a:custGeom>
            <a:solidFill>
              <a:srgbClr val="FF66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65" name="Rectangle 47"/>
            <p:cNvSpPr>
              <a:spLocks noChangeArrowheads="1"/>
            </p:cNvSpPr>
            <p:nvPr/>
          </p:nvSpPr>
          <p:spPr bwMode="auto">
            <a:xfrm>
              <a:off x="3822" y="2915"/>
              <a:ext cx="7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00CC99"/>
                  </a:solidFill>
                </a:rPr>
                <a:t>Upper Bound</a:t>
              </a:r>
              <a:endParaRPr lang="en-US" altLang="en-US" sz="1600"/>
            </a:p>
          </p:txBody>
        </p:sp>
        <p:sp>
          <p:nvSpPr>
            <p:cNvPr id="35866" name="Rectangle 49"/>
            <p:cNvSpPr>
              <a:spLocks noChangeArrowheads="1"/>
            </p:cNvSpPr>
            <p:nvPr/>
          </p:nvSpPr>
          <p:spPr bwMode="auto">
            <a:xfrm>
              <a:off x="4781" y="3631"/>
              <a:ext cx="74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600">
                  <a:solidFill>
                    <a:srgbClr val="FF6699"/>
                  </a:solidFill>
                </a:rPr>
                <a:t>Lower Bound</a:t>
              </a:r>
              <a:endParaRPr lang="en-US" altLang="en-US" sz="1600"/>
            </a:p>
          </p:txBody>
        </p:sp>
        <p:sp>
          <p:nvSpPr>
            <p:cNvPr id="35867" name="Freeform 50"/>
            <p:cNvSpPr>
              <a:spLocks/>
            </p:cNvSpPr>
            <p:nvPr/>
          </p:nvSpPr>
          <p:spPr bwMode="auto">
            <a:xfrm>
              <a:off x="3694" y="2995"/>
              <a:ext cx="1704" cy="1056"/>
            </a:xfrm>
            <a:custGeom>
              <a:avLst/>
              <a:gdLst>
                <a:gd name="T0" fmla="*/ 0 w 4558"/>
                <a:gd name="T1" fmla="*/ 101 h 3408"/>
                <a:gd name="T2" fmla="*/ 38 w 4558"/>
                <a:gd name="T3" fmla="*/ 88 h 3408"/>
                <a:gd name="T4" fmla="*/ 57 w 4558"/>
                <a:gd name="T5" fmla="*/ 74 h 3408"/>
                <a:gd name="T6" fmla="*/ 68 w 4558"/>
                <a:gd name="T7" fmla="*/ 61 h 3408"/>
                <a:gd name="T8" fmla="*/ 83 w 4558"/>
                <a:gd name="T9" fmla="*/ 44 h 3408"/>
                <a:gd name="T10" fmla="*/ 98 w 4558"/>
                <a:gd name="T11" fmla="*/ 34 h 3408"/>
                <a:gd name="T12" fmla="*/ 117 w 4558"/>
                <a:gd name="T13" fmla="*/ 20 h 3408"/>
                <a:gd name="T14" fmla="*/ 144 w 4558"/>
                <a:gd name="T15" fmla="*/ 10 h 3408"/>
                <a:gd name="T16" fmla="*/ 173 w 4558"/>
                <a:gd name="T17" fmla="*/ 2 h 3408"/>
                <a:gd name="T18" fmla="*/ 181 w 4558"/>
                <a:gd name="T19" fmla="*/ 0 h 3408"/>
                <a:gd name="T20" fmla="*/ 185 w 4558"/>
                <a:gd name="T21" fmla="*/ 7 h 3408"/>
                <a:gd name="T22" fmla="*/ 193 w 4558"/>
                <a:gd name="T23" fmla="*/ 10 h 3408"/>
                <a:gd name="T24" fmla="*/ 200 w 4558"/>
                <a:gd name="T25" fmla="*/ 14 h 3408"/>
                <a:gd name="T26" fmla="*/ 212 w 4558"/>
                <a:gd name="T27" fmla="*/ 17 h 3408"/>
                <a:gd name="T28" fmla="*/ 227 w 4558"/>
                <a:gd name="T29" fmla="*/ 20 h 3408"/>
                <a:gd name="T30" fmla="*/ 234 w 4558"/>
                <a:gd name="T31" fmla="*/ 21 h 3408"/>
                <a:gd name="T32" fmla="*/ 238 w 4558"/>
                <a:gd name="T33" fmla="*/ 24 h 3408"/>
                <a:gd name="T34" fmla="*/ 227 w 4558"/>
                <a:gd name="T35" fmla="*/ 24 h 3408"/>
                <a:gd name="T36" fmla="*/ 211 w 4558"/>
                <a:gd name="T37" fmla="*/ 24 h 3408"/>
                <a:gd name="T38" fmla="*/ 199 w 4558"/>
                <a:gd name="T39" fmla="*/ 25 h 3408"/>
                <a:gd name="T40" fmla="*/ 181 w 4558"/>
                <a:gd name="T41" fmla="*/ 27 h 3408"/>
                <a:gd name="T42" fmla="*/ 163 w 4558"/>
                <a:gd name="T43" fmla="*/ 30 h 3408"/>
                <a:gd name="T44" fmla="*/ 147 w 4558"/>
                <a:gd name="T45" fmla="*/ 37 h 3408"/>
                <a:gd name="T46" fmla="*/ 132 w 4558"/>
                <a:gd name="T47" fmla="*/ 47 h 3408"/>
                <a:gd name="T48" fmla="*/ 121 w 4558"/>
                <a:gd name="T49" fmla="*/ 54 h 3408"/>
                <a:gd name="T50" fmla="*/ 114 w 4558"/>
                <a:gd name="T51" fmla="*/ 61 h 3408"/>
                <a:gd name="T52" fmla="*/ 102 w 4558"/>
                <a:gd name="T53" fmla="*/ 68 h 3408"/>
                <a:gd name="T54" fmla="*/ 91 w 4558"/>
                <a:gd name="T55" fmla="*/ 78 h 3408"/>
                <a:gd name="T56" fmla="*/ 79 w 4558"/>
                <a:gd name="T57" fmla="*/ 85 h 3408"/>
                <a:gd name="T58" fmla="*/ 68 w 4558"/>
                <a:gd name="T59" fmla="*/ 91 h 3408"/>
                <a:gd name="T60" fmla="*/ 53 w 4558"/>
                <a:gd name="T61" fmla="*/ 95 h 3408"/>
                <a:gd name="T62" fmla="*/ 34 w 4558"/>
                <a:gd name="T63" fmla="*/ 98 h 3408"/>
                <a:gd name="T64" fmla="*/ 18 w 4558"/>
                <a:gd name="T65" fmla="*/ 100 h 3408"/>
                <a:gd name="T66" fmla="*/ 0 w 4558"/>
                <a:gd name="T67" fmla="*/ 101 h 3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58"/>
                <a:gd name="T103" fmla="*/ 0 h 3408"/>
                <a:gd name="T104" fmla="*/ 4558 w 4558"/>
                <a:gd name="T105" fmla="*/ 3408 h 3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58" h="3408">
                  <a:moveTo>
                    <a:pt x="0" y="3408"/>
                  </a:moveTo>
                  <a:lnTo>
                    <a:pt x="724" y="2954"/>
                  </a:lnTo>
                  <a:lnTo>
                    <a:pt x="1086" y="2499"/>
                  </a:lnTo>
                  <a:lnTo>
                    <a:pt x="1303" y="2045"/>
                  </a:lnTo>
                  <a:lnTo>
                    <a:pt x="1592" y="1477"/>
                  </a:lnTo>
                  <a:lnTo>
                    <a:pt x="1881" y="1136"/>
                  </a:lnTo>
                  <a:lnTo>
                    <a:pt x="2243" y="682"/>
                  </a:lnTo>
                  <a:lnTo>
                    <a:pt x="2749" y="341"/>
                  </a:lnTo>
                  <a:lnTo>
                    <a:pt x="3304" y="74"/>
                  </a:lnTo>
                  <a:lnTo>
                    <a:pt x="3472" y="0"/>
                  </a:lnTo>
                  <a:lnTo>
                    <a:pt x="3545" y="227"/>
                  </a:lnTo>
                  <a:lnTo>
                    <a:pt x="3690" y="341"/>
                  </a:lnTo>
                  <a:lnTo>
                    <a:pt x="3834" y="455"/>
                  </a:lnTo>
                  <a:lnTo>
                    <a:pt x="4051" y="568"/>
                  </a:lnTo>
                  <a:lnTo>
                    <a:pt x="4340" y="682"/>
                  </a:lnTo>
                  <a:lnTo>
                    <a:pt x="4473" y="712"/>
                  </a:lnTo>
                  <a:lnTo>
                    <a:pt x="4558" y="795"/>
                  </a:lnTo>
                  <a:lnTo>
                    <a:pt x="4340" y="795"/>
                  </a:lnTo>
                  <a:lnTo>
                    <a:pt x="4040" y="786"/>
                  </a:lnTo>
                  <a:lnTo>
                    <a:pt x="3818" y="859"/>
                  </a:lnTo>
                  <a:lnTo>
                    <a:pt x="3472" y="909"/>
                  </a:lnTo>
                  <a:lnTo>
                    <a:pt x="3111" y="1023"/>
                  </a:lnTo>
                  <a:lnTo>
                    <a:pt x="2822" y="1250"/>
                  </a:lnTo>
                  <a:lnTo>
                    <a:pt x="2533" y="1591"/>
                  </a:lnTo>
                  <a:lnTo>
                    <a:pt x="2315" y="1818"/>
                  </a:lnTo>
                  <a:lnTo>
                    <a:pt x="2171" y="2045"/>
                  </a:lnTo>
                  <a:lnTo>
                    <a:pt x="1954" y="2272"/>
                  </a:lnTo>
                  <a:lnTo>
                    <a:pt x="1736" y="2613"/>
                  </a:lnTo>
                  <a:lnTo>
                    <a:pt x="1519" y="2840"/>
                  </a:lnTo>
                  <a:lnTo>
                    <a:pt x="1303" y="3067"/>
                  </a:lnTo>
                  <a:lnTo>
                    <a:pt x="1013" y="3181"/>
                  </a:lnTo>
                  <a:lnTo>
                    <a:pt x="651" y="3294"/>
                  </a:lnTo>
                  <a:lnTo>
                    <a:pt x="346" y="3372"/>
                  </a:lnTo>
                  <a:lnTo>
                    <a:pt x="0" y="3408"/>
                  </a:lnTo>
                  <a:close/>
                </a:path>
              </a:pathLst>
            </a:cu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68" name="Freeform 45"/>
            <p:cNvSpPr>
              <a:spLocks/>
            </p:cNvSpPr>
            <p:nvPr/>
          </p:nvSpPr>
          <p:spPr bwMode="auto">
            <a:xfrm>
              <a:off x="3606" y="2939"/>
              <a:ext cx="1520" cy="1136"/>
            </a:xfrm>
            <a:custGeom>
              <a:avLst/>
              <a:gdLst>
                <a:gd name="T0" fmla="*/ 0 w 4558"/>
                <a:gd name="T1" fmla="*/ 126 h 3408"/>
                <a:gd name="T2" fmla="*/ 27 w 4558"/>
                <a:gd name="T3" fmla="*/ 109 h 3408"/>
                <a:gd name="T4" fmla="*/ 40 w 4558"/>
                <a:gd name="T5" fmla="*/ 93 h 3408"/>
                <a:gd name="T6" fmla="*/ 48 w 4558"/>
                <a:gd name="T7" fmla="*/ 76 h 3408"/>
                <a:gd name="T8" fmla="*/ 59 w 4558"/>
                <a:gd name="T9" fmla="*/ 55 h 3408"/>
                <a:gd name="T10" fmla="*/ 70 w 4558"/>
                <a:gd name="T11" fmla="*/ 42 h 3408"/>
                <a:gd name="T12" fmla="*/ 83 w 4558"/>
                <a:gd name="T13" fmla="*/ 25 h 3408"/>
                <a:gd name="T14" fmla="*/ 102 w 4558"/>
                <a:gd name="T15" fmla="*/ 13 h 3408"/>
                <a:gd name="T16" fmla="*/ 122 w 4558"/>
                <a:gd name="T17" fmla="*/ 3 h 3408"/>
                <a:gd name="T18" fmla="*/ 129 w 4558"/>
                <a:gd name="T19" fmla="*/ 0 h 3408"/>
                <a:gd name="T20" fmla="*/ 131 w 4558"/>
                <a:gd name="T21" fmla="*/ 8 h 3408"/>
                <a:gd name="T22" fmla="*/ 137 w 4558"/>
                <a:gd name="T23" fmla="*/ 13 h 3408"/>
                <a:gd name="T24" fmla="*/ 142 w 4558"/>
                <a:gd name="T25" fmla="*/ 17 h 3408"/>
                <a:gd name="T26" fmla="*/ 150 w 4558"/>
                <a:gd name="T27" fmla="*/ 21 h 3408"/>
                <a:gd name="T28" fmla="*/ 161 w 4558"/>
                <a:gd name="T29" fmla="*/ 25 h 3408"/>
                <a:gd name="T30" fmla="*/ 166 w 4558"/>
                <a:gd name="T31" fmla="*/ 26 h 3408"/>
                <a:gd name="T32" fmla="*/ 169 w 4558"/>
                <a:gd name="T33" fmla="*/ 29 h 3408"/>
                <a:gd name="T34" fmla="*/ 161 w 4558"/>
                <a:gd name="T35" fmla="*/ 29 h 3408"/>
                <a:gd name="T36" fmla="*/ 150 w 4558"/>
                <a:gd name="T37" fmla="*/ 29 h 3408"/>
                <a:gd name="T38" fmla="*/ 142 w 4558"/>
                <a:gd name="T39" fmla="*/ 32 h 3408"/>
                <a:gd name="T40" fmla="*/ 129 w 4558"/>
                <a:gd name="T41" fmla="*/ 34 h 3408"/>
                <a:gd name="T42" fmla="*/ 115 w 4558"/>
                <a:gd name="T43" fmla="*/ 38 h 3408"/>
                <a:gd name="T44" fmla="*/ 105 w 4558"/>
                <a:gd name="T45" fmla="*/ 46 h 3408"/>
                <a:gd name="T46" fmla="*/ 94 w 4558"/>
                <a:gd name="T47" fmla="*/ 59 h 3408"/>
                <a:gd name="T48" fmla="*/ 86 w 4558"/>
                <a:gd name="T49" fmla="*/ 67 h 3408"/>
                <a:gd name="T50" fmla="*/ 80 w 4558"/>
                <a:gd name="T51" fmla="*/ 76 h 3408"/>
                <a:gd name="T52" fmla="*/ 72 w 4558"/>
                <a:gd name="T53" fmla="*/ 84 h 3408"/>
                <a:gd name="T54" fmla="*/ 64 w 4558"/>
                <a:gd name="T55" fmla="*/ 97 h 3408"/>
                <a:gd name="T56" fmla="*/ 56 w 4558"/>
                <a:gd name="T57" fmla="*/ 105 h 3408"/>
                <a:gd name="T58" fmla="*/ 48 w 4558"/>
                <a:gd name="T59" fmla="*/ 114 h 3408"/>
                <a:gd name="T60" fmla="*/ 38 w 4558"/>
                <a:gd name="T61" fmla="*/ 118 h 3408"/>
                <a:gd name="T62" fmla="*/ 24 w 4558"/>
                <a:gd name="T63" fmla="*/ 122 h 3408"/>
                <a:gd name="T64" fmla="*/ 13 w 4558"/>
                <a:gd name="T65" fmla="*/ 125 h 3408"/>
                <a:gd name="T66" fmla="*/ 0 w 4558"/>
                <a:gd name="T67" fmla="*/ 126 h 3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58"/>
                <a:gd name="T103" fmla="*/ 0 h 3408"/>
                <a:gd name="T104" fmla="*/ 4558 w 4558"/>
                <a:gd name="T105" fmla="*/ 3408 h 3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58" h="3408">
                  <a:moveTo>
                    <a:pt x="0" y="3408"/>
                  </a:moveTo>
                  <a:lnTo>
                    <a:pt x="724" y="2954"/>
                  </a:lnTo>
                  <a:lnTo>
                    <a:pt x="1086" y="2499"/>
                  </a:lnTo>
                  <a:lnTo>
                    <a:pt x="1303" y="2045"/>
                  </a:lnTo>
                  <a:lnTo>
                    <a:pt x="1592" y="1477"/>
                  </a:lnTo>
                  <a:lnTo>
                    <a:pt x="1881" y="1136"/>
                  </a:lnTo>
                  <a:lnTo>
                    <a:pt x="2243" y="682"/>
                  </a:lnTo>
                  <a:lnTo>
                    <a:pt x="2749" y="341"/>
                  </a:lnTo>
                  <a:lnTo>
                    <a:pt x="3304" y="74"/>
                  </a:lnTo>
                  <a:lnTo>
                    <a:pt x="3472" y="0"/>
                  </a:lnTo>
                  <a:lnTo>
                    <a:pt x="3545" y="227"/>
                  </a:lnTo>
                  <a:lnTo>
                    <a:pt x="3690" y="341"/>
                  </a:lnTo>
                  <a:lnTo>
                    <a:pt x="3834" y="455"/>
                  </a:lnTo>
                  <a:lnTo>
                    <a:pt x="4051" y="568"/>
                  </a:lnTo>
                  <a:lnTo>
                    <a:pt x="4340" y="682"/>
                  </a:lnTo>
                  <a:lnTo>
                    <a:pt x="4473" y="712"/>
                  </a:lnTo>
                  <a:lnTo>
                    <a:pt x="4558" y="795"/>
                  </a:lnTo>
                  <a:lnTo>
                    <a:pt x="4340" y="795"/>
                  </a:lnTo>
                  <a:lnTo>
                    <a:pt x="4040" y="786"/>
                  </a:lnTo>
                  <a:lnTo>
                    <a:pt x="3818" y="859"/>
                  </a:lnTo>
                  <a:lnTo>
                    <a:pt x="3472" y="909"/>
                  </a:lnTo>
                  <a:lnTo>
                    <a:pt x="3111" y="1023"/>
                  </a:lnTo>
                  <a:lnTo>
                    <a:pt x="2822" y="1250"/>
                  </a:lnTo>
                  <a:lnTo>
                    <a:pt x="2533" y="1591"/>
                  </a:lnTo>
                  <a:lnTo>
                    <a:pt x="2315" y="1818"/>
                  </a:lnTo>
                  <a:lnTo>
                    <a:pt x="2171" y="2045"/>
                  </a:lnTo>
                  <a:lnTo>
                    <a:pt x="1954" y="2272"/>
                  </a:lnTo>
                  <a:lnTo>
                    <a:pt x="1736" y="2613"/>
                  </a:lnTo>
                  <a:lnTo>
                    <a:pt x="1519" y="2840"/>
                  </a:lnTo>
                  <a:lnTo>
                    <a:pt x="1303" y="3067"/>
                  </a:lnTo>
                  <a:lnTo>
                    <a:pt x="1013" y="3181"/>
                  </a:lnTo>
                  <a:lnTo>
                    <a:pt x="651" y="3294"/>
                  </a:lnTo>
                  <a:lnTo>
                    <a:pt x="346" y="3372"/>
                  </a:lnTo>
                  <a:lnTo>
                    <a:pt x="0" y="3408"/>
                  </a:lnTo>
                  <a:close/>
                </a:path>
              </a:pathLst>
            </a:custGeom>
            <a:solidFill>
              <a:srgbClr val="0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5852" name="Rectangle 13"/>
          <p:cNvSpPr>
            <a:spLocks noGrp="1" noChangeArrowheads="1"/>
          </p:cNvSpPr>
          <p:nvPr>
            <p:ph type="body" idx="1"/>
          </p:nvPr>
        </p:nvSpPr>
        <p:spPr>
          <a:xfrm>
            <a:off x="533400" y="4140200"/>
            <a:ext cx="8032750" cy="2682875"/>
          </a:xfrm>
        </p:spPr>
        <p:txBody>
          <a:bodyPr/>
          <a:lstStyle/>
          <a:p>
            <a:pPr>
              <a:lnSpc>
                <a:spcPct val="80000"/>
              </a:lnSpc>
            </a:pPr>
            <a:r>
              <a:rPr lang="en-US" altLang="en-US" sz="2800" smtClean="0"/>
              <a:t>Network capacity in general refers to how much data a network can carry</a:t>
            </a:r>
          </a:p>
          <a:p>
            <a:pPr>
              <a:lnSpc>
                <a:spcPct val="90000"/>
              </a:lnSpc>
            </a:pPr>
            <a:r>
              <a:rPr lang="en-US" altLang="en-US" sz="2800" smtClean="0"/>
              <a:t>Multiple definitions</a:t>
            </a:r>
          </a:p>
          <a:p>
            <a:pPr lvl="1"/>
            <a:r>
              <a:rPr lang="en-US" altLang="en-US" sz="2400" smtClean="0"/>
              <a:t>Shannon capacity: n(n-1)-dimensional region</a:t>
            </a:r>
            <a:endParaRPr lang="en-US" altLang="en-US" smtClean="0"/>
          </a:p>
          <a:p>
            <a:pPr lvl="1"/>
            <a:r>
              <a:rPr lang="en-US" altLang="en-US" sz="2400" smtClean="0"/>
              <a:t>Total network throughput (vs. delay)</a:t>
            </a:r>
          </a:p>
          <a:p>
            <a:pPr lvl="1"/>
            <a:r>
              <a:rPr lang="en-US" altLang="en-US" sz="2400" smtClean="0"/>
              <a:t>User capacity (bps/Hz/user or total no. of users)</a:t>
            </a:r>
          </a:p>
          <a:p>
            <a:pPr lvl="1"/>
            <a:r>
              <a:rPr lang="en-US" altLang="en-US" sz="2400" smtClean="0"/>
              <a:t>Other dimensions: delay, energy, etc.</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228600"/>
            <a:ext cx="7861300" cy="1143000"/>
          </a:xfrm>
        </p:spPr>
        <p:txBody>
          <a:bodyPr/>
          <a:lstStyle/>
          <a:p>
            <a:r>
              <a:rPr lang="en-US" altLang="en-US" smtClean="0"/>
              <a:t>Network Capacity Results</a:t>
            </a:r>
          </a:p>
        </p:txBody>
      </p:sp>
      <p:sp>
        <p:nvSpPr>
          <p:cNvPr id="36867" name="Rectangle 3"/>
          <p:cNvSpPr>
            <a:spLocks noGrp="1" noChangeArrowheads="1"/>
          </p:cNvSpPr>
          <p:nvPr>
            <p:ph type="body" idx="1"/>
          </p:nvPr>
        </p:nvSpPr>
        <p:spPr>
          <a:xfrm>
            <a:off x="596900" y="1701800"/>
            <a:ext cx="7848600" cy="4965700"/>
          </a:xfrm>
        </p:spPr>
        <p:txBody>
          <a:bodyPr/>
          <a:lstStyle/>
          <a:p>
            <a:pPr>
              <a:lnSpc>
                <a:spcPct val="110000"/>
              </a:lnSpc>
            </a:pPr>
            <a:r>
              <a:rPr lang="en-US" altLang="en-US" sz="2800" smtClean="0"/>
              <a:t>Multiple access channel (MAC)</a:t>
            </a:r>
          </a:p>
          <a:p>
            <a:pPr>
              <a:lnSpc>
                <a:spcPct val="50000"/>
              </a:lnSpc>
            </a:pPr>
            <a:endParaRPr lang="en-US" altLang="en-US" sz="2800" smtClean="0"/>
          </a:p>
          <a:p>
            <a:pPr>
              <a:lnSpc>
                <a:spcPct val="110000"/>
              </a:lnSpc>
            </a:pPr>
            <a:r>
              <a:rPr lang="en-US" altLang="en-US" sz="2800" smtClean="0"/>
              <a:t>Broadcast channel</a:t>
            </a:r>
          </a:p>
          <a:p>
            <a:pPr>
              <a:lnSpc>
                <a:spcPct val="60000"/>
              </a:lnSpc>
            </a:pPr>
            <a:endParaRPr lang="en-US" altLang="en-US" sz="2800" smtClean="0"/>
          </a:p>
          <a:p>
            <a:pPr>
              <a:lnSpc>
                <a:spcPct val="110000"/>
              </a:lnSpc>
            </a:pPr>
            <a:r>
              <a:rPr lang="en-US" altLang="en-US" sz="2800" smtClean="0"/>
              <a:t>Relay channel upper/lower bounds</a:t>
            </a:r>
          </a:p>
          <a:p>
            <a:pPr>
              <a:lnSpc>
                <a:spcPct val="80000"/>
              </a:lnSpc>
            </a:pPr>
            <a:endParaRPr lang="en-US" altLang="en-US" sz="2800" smtClean="0"/>
          </a:p>
          <a:p>
            <a:pPr>
              <a:lnSpc>
                <a:spcPct val="110000"/>
              </a:lnSpc>
            </a:pPr>
            <a:r>
              <a:rPr lang="en-US" altLang="en-US" sz="2800" smtClean="0"/>
              <a:t>Interference channel </a:t>
            </a:r>
          </a:p>
          <a:p>
            <a:pPr>
              <a:lnSpc>
                <a:spcPct val="60000"/>
              </a:lnSpc>
            </a:pPr>
            <a:endParaRPr lang="en-US" altLang="en-US" sz="2800" smtClean="0"/>
          </a:p>
          <a:p>
            <a:pPr>
              <a:lnSpc>
                <a:spcPct val="110000"/>
              </a:lnSpc>
            </a:pPr>
            <a:r>
              <a:rPr lang="en-US" altLang="en-US" sz="2800" smtClean="0"/>
              <a:t>Scaling laws</a:t>
            </a:r>
          </a:p>
          <a:p>
            <a:pPr>
              <a:lnSpc>
                <a:spcPct val="40000"/>
              </a:lnSpc>
            </a:pPr>
            <a:endParaRPr lang="en-US" altLang="en-US" sz="2800" smtClean="0"/>
          </a:p>
          <a:p>
            <a:pPr>
              <a:lnSpc>
                <a:spcPct val="110000"/>
              </a:lnSpc>
            </a:pPr>
            <a:r>
              <a:rPr lang="en-US" altLang="en-US" sz="2800" smtClean="0"/>
              <a:t>Achievable rates for small networks</a:t>
            </a:r>
          </a:p>
        </p:txBody>
      </p:sp>
      <p:grpSp>
        <p:nvGrpSpPr>
          <p:cNvPr id="36868" name="Group 4"/>
          <p:cNvGrpSpPr>
            <a:grpSpLocks/>
          </p:cNvGrpSpPr>
          <p:nvPr/>
        </p:nvGrpSpPr>
        <p:grpSpPr bwMode="auto">
          <a:xfrm>
            <a:off x="6303963" y="1841500"/>
            <a:ext cx="1035050" cy="469900"/>
            <a:chOff x="4299" y="1224"/>
            <a:chExt cx="812" cy="472"/>
          </a:xfrm>
        </p:grpSpPr>
        <p:grpSp>
          <p:nvGrpSpPr>
            <p:cNvPr id="36959" name="Group 5"/>
            <p:cNvGrpSpPr>
              <a:grpSpLocks/>
            </p:cNvGrpSpPr>
            <p:nvPr/>
          </p:nvGrpSpPr>
          <p:grpSpPr bwMode="auto">
            <a:xfrm flipH="1">
              <a:off x="4299" y="1224"/>
              <a:ext cx="100" cy="216"/>
              <a:chOff x="2342" y="1176"/>
              <a:chExt cx="136" cy="302"/>
            </a:xfrm>
          </p:grpSpPr>
          <p:sp>
            <p:nvSpPr>
              <p:cNvPr id="36966" name="Line 6"/>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67" name="AutoShape 7"/>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960" name="Group 8"/>
            <p:cNvGrpSpPr>
              <a:grpSpLocks/>
            </p:cNvGrpSpPr>
            <p:nvPr/>
          </p:nvGrpSpPr>
          <p:grpSpPr bwMode="auto">
            <a:xfrm flipH="1">
              <a:off x="4483" y="1480"/>
              <a:ext cx="100" cy="216"/>
              <a:chOff x="2342" y="1176"/>
              <a:chExt cx="136" cy="302"/>
            </a:xfrm>
          </p:grpSpPr>
          <p:sp>
            <p:nvSpPr>
              <p:cNvPr id="36964" name="Line 9"/>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65" name="AutoShape 10"/>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961" name="Group 11"/>
            <p:cNvGrpSpPr>
              <a:grpSpLocks/>
            </p:cNvGrpSpPr>
            <p:nvPr/>
          </p:nvGrpSpPr>
          <p:grpSpPr bwMode="auto">
            <a:xfrm flipH="1">
              <a:off x="5011" y="1232"/>
              <a:ext cx="100" cy="216"/>
              <a:chOff x="2342" y="1176"/>
              <a:chExt cx="136" cy="302"/>
            </a:xfrm>
          </p:grpSpPr>
          <p:sp>
            <p:nvSpPr>
              <p:cNvPr id="36962" name="Line 12"/>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63" name="AutoShape 13"/>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grpSp>
        <p:nvGrpSpPr>
          <p:cNvPr id="36869" name="Group 14"/>
          <p:cNvGrpSpPr>
            <a:grpSpLocks/>
          </p:cNvGrpSpPr>
          <p:nvPr/>
        </p:nvGrpSpPr>
        <p:grpSpPr bwMode="auto">
          <a:xfrm flipH="1">
            <a:off x="4246563" y="2717800"/>
            <a:ext cx="127000" cy="214313"/>
            <a:chOff x="2342" y="1176"/>
            <a:chExt cx="136" cy="302"/>
          </a:xfrm>
        </p:grpSpPr>
        <p:sp>
          <p:nvSpPr>
            <p:cNvPr id="36957" name="Line 15"/>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58" name="AutoShape 16"/>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0" name="Group 17"/>
          <p:cNvGrpSpPr>
            <a:grpSpLocks/>
          </p:cNvGrpSpPr>
          <p:nvPr/>
        </p:nvGrpSpPr>
        <p:grpSpPr bwMode="auto">
          <a:xfrm flipH="1">
            <a:off x="5040313" y="3087688"/>
            <a:ext cx="127000" cy="214312"/>
            <a:chOff x="2342" y="1176"/>
            <a:chExt cx="136" cy="302"/>
          </a:xfrm>
        </p:grpSpPr>
        <p:sp>
          <p:nvSpPr>
            <p:cNvPr id="36955" name="Line 18"/>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56" name="AutoShape 19"/>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1" name="Group 20"/>
          <p:cNvGrpSpPr>
            <a:grpSpLocks/>
          </p:cNvGrpSpPr>
          <p:nvPr/>
        </p:nvGrpSpPr>
        <p:grpSpPr bwMode="auto">
          <a:xfrm flipH="1">
            <a:off x="5154613" y="2725738"/>
            <a:ext cx="127000" cy="214312"/>
            <a:chOff x="2342" y="1176"/>
            <a:chExt cx="136" cy="302"/>
          </a:xfrm>
        </p:grpSpPr>
        <p:sp>
          <p:nvSpPr>
            <p:cNvPr id="36953" name="Line 21"/>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54" name="AutoShape 22"/>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2" name="Group 23"/>
          <p:cNvGrpSpPr>
            <a:grpSpLocks/>
          </p:cNvGrpSpPr>
          <p:nvPr/>
        </p:nvGrpSpPr>
        <p:grpSpPr bwMode="auto">
          <a:xfrm flipH="1">
            <a:off x="6684963" y="3644900"/>
            <a:ext cx="127000" cy="214313"/>
            <a:chOff x="2342" y="1176"/>
            <a:chExt cx="136" cy="302"/>
          </a:xfrm>
        </p:grpSpPr>
        <p:sp>
          <p:nvSpPr>
            <p:cNvPr id="36951" name="Line 24"/>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52" name="AutoShape 25"/>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3" name="Group 26"/>
          <p:cNvGrpSpPr>
            <a:grpSpLocks/>
          </p:cNvGrpSpPr>
          <p:nvPr/>
        </p:nvGrpSpPr>
        <p:grpSpPr bwMode="auto">
          <a:xfrm flipH="1">
            <a:off x="7351713" y="3468688"/>
            <a:ext cx="127000" cy="214312"/>
            <a:chOff x="2342" y="1176"/>
            <a:chExt cx="136" cy="302"/>
          </a:xfrm>
        </p:grpSpPr>
        <p:sp>
          <p:nvSpPr>
            <p:cNvPr id="36949" name="Line 27"/>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50" name="AutoShape 28"/>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4" name="Group 29"/>
          <p:cNvGrpSpPr>
            <a:grpSpLocks/>
          </p:cNvGrpSpPr>
          <p:nvPr/>
        </p:nvGrpSpPr>
        <p:grpSpPr bwMode="auto">
          <a:xfrm flipH="1">
            <a:off x="8050213" y="3830638"/>
            <a:ext cx="127000" cy="214312"/>
            <a:chOff x="2342" y="1176"/>
            <a:chExt cx="136" cy="302"/>
          </a:xfrm>
        </p:grpSpPr>
        <p:sp>
          <p:nvSpPr>
            <p:cNvPr id="36947" name="Line 30"/>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48" name="AutoShape 31"/>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5" name="Group 32"/>
          <p:cNvGrpSpPr>
            <a:grpSpLocks/>
          </p:cNvGrpSpPr>
          <p:nvPr/>
        </p:nvGrpSpPr>
        <p:grpSpPr bwMode="auto">
          <a:xfrm flipH="1">
            <a:off x="4805363" y="4419600"/>
            <a:ext cx="127000" cy="214313"/>
            <a:chOff x="2342" y="1176"/>
            <a:chExt cx="136" cy="302"/>
          </a:xfrm>
        </p:grpSpPr>
        <p:sp>
          <p:nvSpPr>
            <p:cNvPr id="36945" name="Line 33"/>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46" name="AutoShape 34"/>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6" name="Group 35"/>
          <p:cNvGrpSpPr>
            <a:grpSpLocks/>
          </p:cNvGrpSpPr>
          <p:nvPr/>
        </p:nvGrpSpPr>
        <p:grpSpPr bwMode="auto">
          <a:xfrm flipH="1">
            <a:off x="4800600" y="4813300"/>
            <a:ext cx="127000" cy="214313"/>
            <a:chOff x="2342" y="1176"/>
            <a:chExt cx="136" cy="302"/>
          </a:xfrm>
        </p:grpSpPr>
        <p:sp>
          <p:nvSpPr>
            <p:cNvPr id="36943" name="Line 36"/>
            <p:cNvSpPr>
              <a:spLocks noChangeShapeType="1"/>
            </p:cNvSpPr>
            <p:nvPr/>
          </p:nvSpPr>
          <p:spPr bwMode="auto">
            <a:xfrm>
              <a:off x="2410" y="1238"/>
              <a:ext cx="0" cy="240"/>
            </a:xfrm>
            <a:prstGeom prst="line">
              <a:avLst/>
            </a:prstGeom>
            <a:noFill/>
            <a:ln w="254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44" name="AutoShape 37"/>
            <p:cNvSpPr>
              <a:spLocks noChangeArrowheads="1"/>
            </p:cNvSpPr>
            <p:nvPr/>
          </p:nvSpPr>
          <p:spPr bwMode="auto">
            <a:xfrm rot="10800000">
              <a:off x="2342" y="1176"/>
              <a:ext cx="136" cy="184"/>
            </a:xfrm>
            <a:prstGeom prst="triangle">
              <a:avLst>
                <a:gd name="adj" fmla="val 49995"/>
              </a:avLst>
            </a:prstGeom>
            <a:solidFill>
              <a:srgbClr val="0000CC"/>
            </a:solidFill>
            <a:ln w="12700">
              <a:solidFill>
                <a:srgbClr val="0000CC"/>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7" name="Group 38"/>
          <p:cNvGrpSpPr>
            <a:grpSpLocks/>
          </p:cNvGrpSpPr>
          <p:nvPr/>
        </p:nvGrpSpPr>
        <p:grpSpPr bwMode="auto">
          <a:xfrm flipH="1">
            <a:off x="6069013" y="4427538"/>
            <a:ext cx="127000" cy="214312"/>
            <a:chOff x="2342" y="1176"/>
            <a:chExt cx="136" cy="302"/>
          </a:xfrm>
        </p:grpSpPr>
        <p:sp>
          <p:nvSpPr>
            <p:cNvPr id="36941" name="Line 39"/>
            <p:cNvSpPr>
              <a:spLocks noChangeShapeType="1"/>
            </p:cNvSpPr>
            <p:nvPr/>
          </p:nvSpPr>
          <p:spPr bwMode="auto">
            <a:xfrm>
              <a:off x="2410" y="1238"/>
              <a:ext cx="0" cy="24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942" name="AutoShape 40"/>
            <p:cNvSpPr>
              <a:spLocks noChangeArrowheads="1"/>
            </p:cNvSpPr>
            <p:nvPr/>
          </p:nvSpPr>
          <p:spPr bwMode="auto">
            <a:xfrm rot="10800000">
              <a:off x="2342" y="1176"/>
              <a:ext cx="136" cy="184"/>
            </a:xfrm>
            <a:prstGeom prst="triangle">
              <a:avLst>
                <a:gd name="adj" fmla="val 49995"/>
              </a:avLst>
            </a:prstGeom>
            <a:solidFill>
              <a:srgbClr val="000000"/>
            </a:solidFill>
            <a:ln w="12700">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36878" name="Group 41"/>
          <p:cNvGrpSpPr>
            <a:grpSpLocks/>
          </p:cNvGrpSpPr>
          <p:nvPr/>
        </p:nvGrpSpPr>
        <p:grpSpPr bwMode="auto">
          <a:xfrm>
            <a:off x="3175000" y="5346700"/>
            <a:ext cx="3962400" cy="736600"/>
            <a:chOff x="2056" y="3304"/>
            <a:chExt cx="2504" cy="568"/>
          </a:xfrm>
        </p:grpSpPr>
        <p:grpSp>
          <p:nvGrpSpPr>
            <p:cNvPr id="36893" name="Group 42"/>
            <p:cNvGrpSpPr>
              <a:grpSpLocks/>
            </p:cNvGrpSpPr>
            <p:nvPr/>
          </p:nvGrpSpPr>
          <p:grpSpPr bwMode="auto">
            <a:xfrm>
              <a:off x="2056" y="3312"/>
              <a:ext cx="1176" cy="560"/>
              <a:chOff x="2160" y="2808"/>
              <a:chExt cx="1608" cy="1040"/>
            </a:xfrm>
          </p:grpSpPr>
          <p:sp>
            <p:nvSpPr>
              <p:cNvPr id="36919" name="AutoShape 43"/>
              <p:cNvSpPr>
                <a:spLocks noChangeArrowheads="1"/>
              </p:cNvSpPr>
              <p:nvPr/>
            </p:nvSpPr>
            <p:spPr bwMode="auto">
              <a:xfrm>
                <a:off x="2160" y="3232"/>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0" name="AutoShape 44"/>
              <p:cNvSpPr>
                <a:spLocks noChangeArrowheads="1"/>
              </p:cNvSpPr>
              <p:nvPr/>
            </p:nvSpPr>
            <p:spPr bwMode="auto">
              <a:xfrm>
                <a:off x="2185" y="2808"/>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1" name="AutoShape 45"/>
              <p:cNvSpPr>
                <a:spLocks noChangeArrowheads="1"/>
              </p:cNvSpPr>
              <p:nvPr/>
            </p:nvSpPr>
            <p:spPr bwMode="auto">
              <a:xfrm>
                <a:off x="2864" y="3694"/>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2" name="AutoShape 46"/>
              <p:cNvSpPr>
                <a:spLocks noChangeArrowheads="1"/>
              </p:cNvSpPr>
              <p:nvPr/>
            </p:nvSpPr>
            <p:spPr bwMode="auto">
              <a:xfrm>
                <a:off x="3416" y="3309"/>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3" name="AutoShape 47"/>
              <p:cNvSpPr>
                <a:spLocks noChangeArrowheads="1"/>
              </p:cNvSpPr>
              <p:nvPr/>
            </p:nvSpPr>
            <p:spPr bwMode="auto">
              <a:xfrm>
                <a:off x="2587" y="3270"/>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4" name="AutoShape 48"/>
              <p:cNvSpPr>
                <a:spLocks noChangeArrowheads="1"/>
              </p:cNvSpPr>
              <p:nvPr/>
            </p:nvSpPr>
            <p:spPr bwMode="auto">
              <a:xfrm>
                <a:off x="3291" y="2924"/>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5" name="AutoShape 49"/>
              <p:cNvSpPr>
                <a:spLocks noChangeArrowheads="1"/>
              </p:cNvSpPr>
              <p:nvPr/>
            </p:nvSpPr>
            <p:spPr bwMode="auto">
              <a:xfrm>
                <a:off x="3668" y="3078"/>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6" name="AutoShape 50"/>
              <p:cNvSpPr>
                <a:spLocks noChangeArrowheads="1"/>
              </p:cNvSpPr>
              <p:nvPr/>
            </p:nvSpPr>
            <p:spPr bwMode="auto">
              <a:xfrm>
                <a:off x="2587" y="2885"/>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7" name="AutoShape 51"/>
              <p:cNvSpPr>
                <a:spLocks noChangeArrowheads="1"/>
              </p:cNvSpPr>
              <p:nvPr/>
            </p:nvSpPr>
            <p:spPr bwMode="auto">
              <a:xfrm>
                <a:off x="3014" y="3232"/>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8" name="AutoShape 52"/>
              <p:cNvSpPr>
                <a:spLocks noChangeArrowheads="1"/>
              </p:cNvSpPr>
              <p:nvPr/>
            </p:nvSpPr>
            <p:spPr bwMode="auto">
              <a:xfrm>
                <a:off x="2286" y="3501"/>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29" name="Line 53"/>
              <p:cNvSpPr>
                <a:spLocks noChangeShapeType="1"/>
              </p:cNvSpPr>
              <p:nvPr/>
            </p:nvSpPr>
            <p:spPr bwMode="auto">
              <a:xfrm>
                <a:off x="2210" y="3001"/>
                <a:ext cx="0" cy="19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0" name="Line 54"/>
              <p:cNvSpPr>
                <a:spLocks noChangeShapeType="1"/>
              </p:cNvSpPr>
              <p:nvPr/>
            </p:nvSpPr>
            <p:spPr bwMode="auto">
              <a:xfrm>
                <a:off x="2235" y="3386"/>
                <a:ext cx="51" cy="11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1" name="Line 55"/>
              <p:cNvSpPr>
                <a:spLocks noChangeShapeType="1"/>
              </p:cNvSpPr>
              <p:nvPr/>
            </p:nvSpPr>
            <p:spPr bwMode="auto">
              <a:xfrm flipV="1">
                <a:off x="2411" y="3386"/>
                <a:ext cx="151" cy="11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2" name="Line 56"/>
              <p:cNvSpPr>
                <a:spLocks noChangeShapeType="1"/>
              </p:cNvSpPr>
              <p:nvPr/>
            </p:nvSpPr>
            <p:spPr bwMode="auto">
              <a:xfrm>
                <a:off x="2336" y="2847"/>
                <a:ext cx="251" cy="7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3" name="Line 57"/>
              <p:cNvSpPr>
                <a:spLocks noChangeShapeType="1"/>
              </p:cNvSpPr>
              <p:nvPr/>
            </p:nvSpPr>
            <p:spPr bwMode="auto">
              <a:xfrm>
                <a:off x="2637" y="3078"/>
                <a:ext cx="0" cy="1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4" name="Line 58"/>
              <p:cNvSpPr>
                <a:spLocks noChangeShapeType="1"/>
              </p:cNvSpPr>
              <p:nvPr/>
            </p:nvSpPr>
            <p:spPr bwMode="auto">
              <a:xfrm>
                <a:off x="2713" y="3309"/>
                <a:ext cx="27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5" name="Line 59"/>
              <p:cNvSpPr>
                <a:spLocks noChangeShapeType="1"/>
              </p:cNvSpPr>
              <p:nvPr/>
            </p:nvSpPr>
            <p:spPr bwMode="auto">
              <a:xfrm>
                <a:off x="2713" y="2962"/>
                <a:ext cx="301" cy="27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6" name="Line 60"/>
              <p:cNvSpPr>
                <a:spLocks noChangeShapeType="1"/>
              </p:cNvSpPr>
              <p:nvPr/>
            </p:nvSpPr>
            <p:spPr bwMode="auto">
              <a:xfrm flipV="1">
                <a:off x="2939" y="3386"/>
                <a:ext cx="100" cy="269"/>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7" name="Line 61"/>
              <p:cNvSpPr>
                <a:spLocks noChangeShapeType="1"/>
              </p:cNvSpPr>
              <p:nvPr/>
            </p:nvSpPr>
            <p:spPr bwMode="auto">
              <a:xfrm flipV="1">
                <a:off x="3090" y="3039"/>
                <a:ext cx="201" cy="1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8" name="Line 62"/>
              <p:cNvSpPr>
                <a:spLocks noChangeShapeType="1"/>
              </p:cNvSpPr>
              <p:nvPr/>
            </p:nvSpPr>
            <p:spPr bwMode="auto">
              <a:xfrm>
                <a:off x="3416" y="2962"/>
                <a:ext cx="226" cy="11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39" name="Line 63"/>
              <p:cNvSpPr>
                <a:spLocks noChangeShapeType="1"/>
              </p:cNvSpPr>
              <p:nvPr/>
            </p:nvSpPr>
            <p:spPr bwMode="auto">
              <a:xfrm>
                <a:off x="3140" y="3309"/>
                <a:ext cx="251" cy="3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40" name="Line 64"/>
              <p:cNvSpPr>
                <a:spLocks noChangeShapeType="1"/>
              </p:cNvSpPr>
              <p:nvPr/>
            </p:nvSpPr>
            <p:spPr bwMode="auto">
              <a:xfrm flipV="1">
                <a:off x="3517" y="3193"/>
                <a:ext cx="125" cy="11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6894" name="Group 65"/>
            <p:cNvGrpSpPr>
              <a:grpSpLocks/>
            </p:cNvGrpSpPr>
            <p:nvPr/>
          </p:nvGrpSpPr>
          <p:grpSpPr bwMode="auto">
            <a:xfrm>
              <a:off x="3384" y="3304"/>
              <a:ext cx="1176" cy="560"/>
              <a:chOff x="2160" y="2808"/>
              <a:chExt cx="1608" cy="1040"/>
            </a:xfrm>
          </p:grpSpPr>
          <p:sp>
            <p:nvSpPr>
              <p:cNvPr id="36897" name="AutoShape 66"/>
              <p:cNvSpPr>
                <a:spLocks noChangeArrowheads="1"/>
              </p:cNvSpPr>
              <p:nvPr/>
            </p:nvSpPr>
            <p:spPr bwMode="auto">
              <a:xfrm>
                <a:off x="2160" y="3232"/>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898" name="AutoShape 67"/>
              <p:cNvSpPr>
                <a:spLocks noChangeArrowheads="1"/>
              </p:cNvSpPr>
              <p:nvPr/>
            </p:nvSpPr>
            <p:spPr bwMode="auto">
              <a:xfrm>
                <a:off x="2185" y="2808"/>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899" name="AutoShape 68"/>
              <p:cNvSpPr>
                <a:spLocks noChangeArrowheads="1"/>
              </p:cNvSpPr>
              <p:nvPr/>
            </p:nvSpPr>
            <p:spPr bwMode="auto">
              <a:xfrm>
                <a:off x="2864" y="3694"/>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0" name="AutoShape 69"/>
              <p:cNvSpPr>
                <a:spLocks noChangeArrowheads="1"/>
              </p:cNvSpPr>
              <p:nvPr/>
            </p:nvSpPr>
            <p:spPr bwMode="auto">
              <a:xfrm>
                <a:off x="3416" y="3309"/>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1" name="AutoShape 70"/>
              <p:cNvSpPr>
                <a:spLocks noChangeArrowheads="1"/>
              </p:cNvSpPr>
              <p:nvPr/>
            </p:nvSpPr>
            <p:spPr bwMode="auto">
              <a:xfrm>
                <a:off x="2587" y="3270"/>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2" name="AutoShape 71"/>
              <p:cNvSpPr>
                <a:spLocks noChangeArrowheads="1"/>
              </p:cNvSpPr>
              <p:nvPr/>
            </p:nvSpPr>
            <p:spPr bwMode="auto">
              <a:xfrm>
                <a:off x="3291" y="2924"/>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3" name="AutoShape 72"/>
              <p:cNvSpPr>
                <a:spLocks noChangeArrowheads="1"/>
              </p:cNvSpPr>
              <p:nvPr/>
            </p:nvSpPr>
            <p:spPr bwMode="auto">
              <a:xfrm>
                <a:off x="3668" y="3078"/>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4" name="AutoShape 73"/>
              <p:cNvSpPr>
                <a:spLocks noChangeArrowheads="1"/>
              </p:cNvSpPr>
              <p:nvPr/>
            </p:nvSpPr>
            <p:spPr bwMode="auto">
              <a:xfrm>
                <a:off x="2587" y="2885"/>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5" name="AutoShape 74"/>
              <p:cNvSpPr>
                <a:spLocks noChangeArrowheads="1"/>
              </p:cNvSpPr>
              <p:nvPr/>
            </p:nvSpPr>
            <p:spPr bwMode="auto">
              <a:xfrm>
                <a:off x="3014" y="3232"/>
                <a:ext cx="101"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6" name="AutoShape 75"/>
              <p:cNvSpPr>
                <a:spLocks noChangeArrowheads="1"/>
              </p:cNvSpPr>
              <p:nvPr/>
            </p:nvSpPr>
            <p:spPr bwMode="auto">
              <a:xfrm>
                <a:off x="2286" y="3501"/>
                <a:ext cx="100" cy="154"/>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907" name="Line 76"/>
              <p:cNvSpPr>
                <a:spLocks noChangeShapeType="1"/>
              </p:cNvSpPr>
              <p:nvPr/>
            </p:nvSpPr>
            <p:spPr bwMode="auto">
              <a:xfrm>
                <a:off x="2210" y="3001"/>
                <a:ext cx="0" cy="19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08" name="Line 77"/>
              <p:cNvSpPr>
                <a:spLocks noChangeShapeType="1"/>
              </p:cNvSpPr>
              <p:nvPr/>
            </p:nvSpPr>
            <p:spPr bwMode="auto">
              <a:xfrm>
                <a:off x="2235" y="3386"/>
                <a:ext cx="51" cy="11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09" name="Line 78"/>
              <p:cNvSpPr>
                <a:spLocks noChangeShapeType="1"/>
              </p:cNvSpPr>
              <p:nvPr/>
            </p:nvSpPr>
            <p:spPr bwMode="auto">
              <a:xfrm flipV="1">
                <a:off x="2411" y="3386"/>
                <a:ext cx="151" cy="11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0" name="Line 79"/>
              <p:cNvSpPr>
                <a:spLocks noChangeShapeType="1"/>
              </p:cNvSpPr>
              <p:nvPr/>
            </p:nvSpPr>
            <p:spPr bwMode="auto">
              <a:xfrm>
                <a:off x="2336" y="2847"/>
                <a:ext cx="251" cy="7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1" name="Line 80"/>
              <p:cNvSpPr>
                <a:spLocks noChangeShapeType="1"/>
              </p:cNvSpPr>
              <p:nvPr/>
            </p:nvSpPr>
            <p:spPr bwMode="auto">
              <a:xfrm>
                <a:off x="2637" y="3078"/>
                <a:ext cx="0" cy="1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2" name="Line 81"/>
              <p:cNvSpPr>
                <a:spLocks noChangeShapeType="1"/>
              </p:cNvSpPr>
              <p:nvPr/>
            </p:nvSpPr>
            <p:spPr bwMode="auto">
              <a:xfrm>
                <a:off x="2713" y="3309"/>
                <a:ext cx="27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3" name="Line 82"/>
              <p:cNvSpPr>
                <a:spLocks noChangeShapeType="1"/>
              </p:cNvSpPr>
              <p:nvPr/>
            </p:nvSpPr>
            <p:spPr bwMode="auto">
              <a:xfrm>
                <a:off x="2713" y="2962"/>
                <a:ext cx="301" cy="27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4" name="Line 83"/>
              <p:cNvSpPr>
                <a:spLocks noChangeShapeType="1"/>
              </p:cNvSpPr>
              <p:nvPr/>
            </p:nvSpPr>
            <p:spPr bwMode="auto">
              <a:xfrm flipV="1">
                <a:off x="2939" y="3386"/>
                <a:ext cx="100" cy="269"/>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5" name="Line 84"/>
              <p:cNvSpPr>
                <a:spLocks noChangeShapeType="1"/>
              </p:cNvSpPr>
              <p:nvPr/>
            </p:nvSpPr>
            <p:spPr bwMode="auto">
              <a:xfrm flipV="1">
                <a:off x="3090" y="3039"/>
                <a:ext cx="201" cy="1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6" name="Line 85"/>
              <p:cNvSpPr>
                <a:spLocks noChangeShapeType="1"/>
              </p:cNvSpPr>
              <p:nvPr/>
            </p:nvSpPr>
            <p:spPr bwMode="auto">
              <a:xfrm>
                <a:off x="3416" y="2962"/>
                <a:ext cx="226" cy="11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7" name="Line 86"/>
              <p:cNvSpPr>
                <a:spLocks noChangeShapeType="1"/>
              </p:cNvSpPr>
              <p:nvPr/>
            </p:nvSpPr>
            <p:spPr bwMode="auto">
              <a:xfrm>
                <a:off x="3140" y="3309"/>
                <a:ext cx="251" cy="3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8" name="Line 87"/>
              <p:cNvSpPr>
                <a:spLocks noChangeShapeType="1"/>
              </p:cNvSpPr>
              <p:nvPr/>
            </p:nvSpPr>
            <p:spPr bwMode="auto">
              <a:xfrm flipV="1">
                <a:off x="3517" y="3193"/>
                <a:ext cx="125" cy="11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6895" name="Line 88"/>
            <p:cNvSpPr>
              <a:spLocks noChangeShapeType="1"/>
            </p:cNvSpPr>
            <p:nvPr/>
          </p:nvSpPr>
          <p:spPr bwMode="auto">
            <a:xfrm flipV="1">
              <a:off x="3248" y="3376"/>
              <a:ext cx="136" cy="72"/>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6896" name="Line 89"/>
            <p:cNvSpPr>
              <a:spLocks noChangeShapeType="1"/>
            </p:cNvSpPr>
            <p:nvPr/>
          </p:nvSpPr>
          <p:spPr bwMode="auto">
            <a:xfrm>
              <a:off x="3256" y="3528"/>
              <a:ext cx="104" cy="56"/>
            </a:xfrm>
            <a:prstGeom prst="line">
              <a:avLst/>
            </a:prstGeom>
            <a:noFill/>
            <a:ln w="2857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36879" name="Line 90"/>
          <p:cNvSpPr>
            <a:spLocks noChangeShapeType="1"/>
          </p:cNvSpPr>
          <p:nvPr/>
        </p:nvSpPr>
        <p:spPr bwMode="auto">
          <a:xfrm>
            <a:off x="6502400" y="1879600"/>
            <a:ext cx="622300" cy="254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0" name="Line 91"/>
          <p:cNvSpPr>
            <a:spLocks noChangeShapeType="1"/>
          </p:cNvSpPr>
          <p:nvPr/>
        </p:nvSpPr>
        <p:spPr bwMode="auto">
          <a:xfrm flipV="1">
            <a:off x="6769100" y="1993900"/>
            <a:ext cx="330200" cy="1651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1" name="Line 92"/>
          <p:cNvSpPr>
            <a:spLocks noChangeShapeType="1"/>
          </p:cNvSpPr>
          <p:nvPr/>
        </p:nvSpPr>
        <p:spPr bwMode="auto">
          <a:xfrm>
            <a:off x="4495800" y="2743200"/>
            <a:ext cx="584200" cy="127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Line 93"/>
          <p:cNvSpPr>
            <a:spLocks noChangeShapeType="1"/>
          </p:cNvSpPr>
          <p:nvPr/>
        </p:nvSpPr>
        <p:spPr bwMode="auto">
          <a:xfrm>
            <a:off x="4483100" y="2857500"/>
            <a:ext cx="495300" cy="2667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3" name="Line 94"/>
          <p:cNvSpPr>
            <a:spLocks noChangeShapeType="1"/>
          </p:cNvSpPr>
          <p:nvPr/>
        </p:nvSpPr>
        <p:spPr bwMode="auto">
          <a:xfrm flipV="1">
            <a:off x="6908800" y="3543300"/>
            <a:ext cx="368300" cy="1016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4" name="Line 95"/>
          <p:cNvSpPr>
            <a:spLocks noChangeShapeType="1"/>
          </p:cNvSpPr>
          <p:nvPr/>
        </p:nvSpPr>
        <p:spPr bwMode="auto">
          <a:xfrm>
            <a:off x="7518400" y="3568700"/>
            <a:ext cx="469900" cy="2032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5" name="Line 96"/>
          <p:cNvSpPr>
            <a:spLocks noChangeShapeType="1"/>
          </p:cNvSpPr>
          <p:nvPr/>
        </p:nvSpPr>
        <p:spPr bwMode="auto">
          <a:xfrm>
            <a:off x="6896100" y="3721100"/>
            <a:ext cx="1066800" cy="1524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Line 97"/>
          <p:cNvSpPr>
            <a:spLocks noChangeShapeType="1"/>
          </p:cNvSpPr>
          <p:nvPr/>
        </p:nvSpPr>
        <p:spPr bwMode="auto">
          <a:xfrm>
            <a:off x="5003800" y="4457700"/>
            <a:ext cx="1016000" cy="381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7" name="Line 98"/>
          <p:cNvSpPr>
            <a:spLocks noChangeShapeType="1"/>
          </p:cNvSpPr>
          <p:nvPr/>
        </p:nvSpPr>
        <p:spPr bwMode="auto">
          <a:xfrm flipV="1">
            <a:off x="5029200" y="4813300"/>
            <a:ext cx="914400" cy="25400"/>
          </a:xfrm>
          <a:prstGeom prst="line">
            <a:avLst/>
          </a:prstGeom>
          <a:noFill/>
          <a:ln w="38100">
            <a:solidFill>
              <a:srgbClr val="0000CC"/>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6888" name="Group 35"/>
          <p:cNvGrpSpPr>
            <a:grpSpLocks/>
          </p:cNvGrpSpPr>
          <p:nvPr/>
        </p:nvGrpSpPr>
        <p:grpSpPr bwMode="auto">
          <a:xfrm flipH="1">
            <a:off x="6019800" y="4813300"/>
            <a:ext cx="127000" cy="214313"/>
            <a:chOff x="2342" y="1176"/>
            <a:chExt cx="136" cy="302"/>
          </a:xfrm>
        </p:grpSpPr>
        <p:sp>
          <p:nvSpPr>
            <p:cNvPr id="36891" name="Line 36"/>
            <p:cNvSpPr>
              <a:spLocks noChangeShapeType="1"/>
            </p:cNvSpPr>
            <p:nvPr/>
          </p:nvSpPr>
          <p:spPr bwMode="auto">
            <a:xfrm>
              <a:off x="2410" y="1238"/>
              <a:ext cx="0" cy="240"/>
            </a:xfrm>
            <a:prstGeom prst="line">
              <a:avLst/>
            </a:prstGeom>
            <a:noFill/>
            <a:ln w="254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892" name="AutoShape 37"/>
            <p:cNvSpPr>
              <a:spLocks noChangeArrowheads="1"/>
            </p:cNvSpPr>
            <p:nvPr/>
          </p:nvSpPr>
          <p:spPr bwMode="auto">
            <a:xfrm rot="10800000">
              <a:off x="2342" y="1176"/>
              <a:ext cx="136" cy="184"/>
            </a:xfrm>
            <a:prstGeom prst="triangle">
              <a:avLst>
                <a:gd name="adj" fmla="val 49995"/>
              </a:avLst>
            </a:prstGeom>
            <a:solidFill>
              <a:srgbClr val="0000CC"/>
            </a:solidFill>
            <a:ln w="12700">
              <a:solidFill>
                <a:srgbClr val="0000CC"/>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36889" name="Line 98"/>
          <p:cNvSpPr>
            <a:spLocks noChangeShapeType="1"/>
          </p:cNvSpPr>
          <p:nvPr/>
        </p:nvSpPr>
        <p:spPr bwMode="auto">
          <a:xfrm flipV="1">
            <a:off x="5029200" y="4584700"/>
            <a:ext cx="990600" cy="177800"/>
          </a:xfrm>
          <a:prstGeom prst="line">
            <a:avLst/>
          </a:prstGeom>
          <a:noFill/>
          <a:ln w="38100">
            <a:solidFill>
              <a:srgbClr val="0000CC"/>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Line 97"/>
          <p:cNvSpPr>
            <a:spLocks noChangeShapeType="1"/>
          </p:cNvSpPr>
          <p:nvPr/>
        </p:nvSpPr>
        <p:spPr bwMode="auto">
          <a:xfrm>
            <a:off x="5029200" y="4508500"/>
            <a:ext cx="990600" cy="228600"/>
          </a:xfrm>
          <a:prstGeom prst="line">
            <a:avLst/>
          </a:prstGeom>
          <a:noFill/>
          <a:ln w="127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33400" y="228600"/>
            <a:ext cx="8037513" cy="1143000"/>
          </a:xfrm>
        </p:spPr>
        <p:txBody>
          <a:bodyPr>
            <a:normAutofit fontScale="90000"/>
          </a:bodyPr>
          <a:lstStyle/>
          <a:p>
            <a:pPr>
              <a:lnSpc>
                <a:spcPct val="80000"/>
              </a:lnSpc>
              <a:defRPr/>
            </a:pPr>
            <a:r>
              <a:rPr lang="en-US" dirty="0" smtClean="0"/>
              <a:t>Intelligence beyond Cooperation: </a:t>
            </a:r>
            <a:r>
              <a:rPr lang="en-US" i="1" dirty="0" smtClean="0"/>
              <a:t>Cognition</a:t>
            </a:r>
          </a:p>
        </p:txBody>
      </p:sp>
      <p:sp>
        <p:nvSpPr>
          <p:cNvPr id="37891" name="Content Placeholder 2"/>
          <p:cNvSpPr>
            <a:spLocks noGrp="1"/>
          </p:cNvSpPr>
          <p:nvPr>
            <p:ph idx="1"/>
          </p:nvPr>
        </p:nvSpPr>
        <p:spPr>
          <a:xfrm>
            <a:off x="374650" y="1876425"/>
            <a:ext cx="8404225" cy="4114800"/>
          </a:xfrm>
        </p:spPr>
        <p:txBody>
          <a:bodyPr/>
          <a:lstStyle/>
          <a:p>
            <a:pPr>
              <a:lnSpc>
                <a:spcPct val="80000"/>
              </a:lnSpc>
            </a:pPr>
            <a:r>
              <a:rPr lang="en-US" altLang="en-US" sz="2800" smtClean="0"/>
              <a:t>Cognitive radios can support new wireless users in existing crowded spectrum</a:t>
            </a:r>
          </a:p>
          <a:p>
            <a:pPr lvl="1"/>
            <a:r>
              <a:rPr lang="en-US" altLang="en-US" sz="2400" u="sng" smtClean="0"/>
              <a:t>Without degrading performance of existing users</a:t>
            </a:r>
          </a:p>
          <a:p>
            <a:pPr lvl="1">
              <a:lnSpc>
                <a:spcPct val="50000"/>
              </a:lnSpc>
            </a:pPr>
            <a:endParaRPr lang="en-US" altLang="en-US" smtClean="0"/>
          </a:p>
          <a:p>
            <a:pPr>
              <a:lnSpc>
                <a:spcPct val="80000"/>
              </a:lnSpc>
            </a:pPr>
            <a:r>
              <a:rPr lang="en-US" altLang="en-US" sz="2800" smtClean="0"/>
              <a:t>Utilize advanced communication and signal processing techniques</a:t>
            </a:r>
          </a:p>
          <a:p>
            <a:pPr lvl="1"/>
            <a:r>
              <a:rPr lang="en-US" altLang="en-US" sz="2400" smtClean="0"/>
              <a:t>Coupled with novel spectrum allocation policies</a:t>
            </a:r>
          </a:p>
          <a:p>
            <a:pPr lvl="1">
              <a:lnSpc>
                <a:spcPct val="50000"/>
              </a:lnSpc>
            </a:pPr>
            <a:endParaRPr lang="en-US" altLang="en-US" smtClean="0"/>
          </a:p>
          <a:p>
            <a:pPr>
              <a:lnSpc>
                <a:spcPct val="80000"/>
              </a:lnSpc>
            </a:pPr>
            <a:r>
              <a:rPr lang="en-US" altLang="en-US" sz="2800" smtClean="0"/>
              <a:t>Technology could </a:t>
            </a:r>
          </a:p>
          <a:p>
            <a:pPr lvl="1"/>
            <a:r>
              <a:rPr lang="en-US" altLang="en-US" sz="2400" smtClean="0"/>
              <a:t>Revolutionize the way spectrum is allocated worldwide </a:t>
            </a:r>
          </a:p>
          <a:p>
            <a:pPr lvl="1"/>
            <a:r>
              <a:rPr lang="en-US" altLang="en-US" sz="2400" smtClean="0"/>
              <a:t>Provide sufficient bandwidth to support higher quality and higher data rate products and services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u="sng" smtClean="0">
                <a:solidFill>
                  <a:srgbClr val="FF0000"/>
                </a:solidFill>
              </a:rPr>
              <a:t>Cognitive Radio </a:t>
            </a:r>
            <a:r>
              <a:rPr lang="en-US" altLang="en-US" smtClean="0"/>
              <a:t>Paradigms</a:t>
            </a:r>
          </a:p>
        </p:txBody>
      </p:sp>
      <p:sp>
        <p:nvSpPr>
          <p:cNvPr id="38915" name="Content Placeholder 2"/>
          <p:cNvSpPr>
            <a:spLocks noGrp="1"/>
          </p:cNvSpPr>
          <p:nvPr>
            <p:ph idx="1"/>
          </p:nvPr>
        </p:nvSpPr>
        <p:spPr>
          <a:xfrm>
            <a:off x="330200" y="1739900"/>
            <a:ext cx="8001000" cy="4114800"/>
          </a:xfrm>
        </p:spPr>
        <p:txBody>
          <a:bodyPr/>
          <a:lstStyle/>
          <a:p>
            <a:r>
              <a:rPr lang="en-US" altLang="en-US" smtClean="0"/>
              <a:t>Underlay</a:t>
            </a:r>
          </a:p>
          <a:p>
            <a:pPr lvl="1"/>
            <a:r>
              <a:rPr lang="en-US" altLang="en-US" smtClean="0"/>
              <a:t>Cognitive radios constrained to cause minimal interference to noncognitive radios </a:t>
            </a:r>
          </a:p>
          <a:p>
            <a:pPr lvl="1">
              <a:lnSpc>
                <a:spcPct val="20000"/>
              </a:lnSpc>
            </a:pPr>
            <a:endParaRPr lang="en-US" altLang="en-US" smtClean="0"/>
          </a:p>
          <a:p>
            <a:r>
              <a:rPr lang="en-US" altLang="en-US" smtClean="0"/>
              <a:t>Interweave</a:t>
            </a:r>
          </a:p>
          <a:p>
            <a:pPr lvl="1"/>
            <a:r>
              <a:rPr lang="en-US" altLang="en-US" smtClean="0"/>
              <a:t>Cognitive radios find and exploit spectral holes to avoid interfering with noncognitive radios</a:t>
            </a:r>
          </a:p>
          <a:p>
            <a:pPr lvl="1">
              <a:lnSpc>
                <a:spcPct val="20000"/>
              </a:lnSpc>
            </a:pPr>
            <a:endParaRPr lang="en-US" altLang="en-US" smtClean="0"/>
          </a:p>
          <a:p>
            <a:r>
              <a:rPr lang="en-US" altLang="en-US" smtClean="0"/>
              <a:t>Overlay</a:t>
            </a:r>
          </a:p>
          <a:p>
            <a:pPr lvl="1"/>
            <a:r>
              <a:rPr lang="en-US" altLang="en-US" smtClean="0"/>
              <a:t>Cognitive radios overhear and enhance noncognitive radio transmissions</a:t>
            </a:r>
          </a:p>
          <a:p>
            <a:endParaRPr lang="en-US" altLang="en-US" smtClean="0"/>
          </a:p>
        </p:txBody>
      </p:sp>
      <p:grpSp>
        <p:nvGrpSpPr>
          <p:cNvPr id="2" name="Group 5"/>
          <p:cNvGrpSpPr>
            <a:grpSpLocks/>
          </p:cNvGrpSpPr>
          <p:nvPr/>
        </p:nvGrpSpPr>
        <p:grpSpPr bwMode="auto">
          <a:xfrm>
            <a:off x="7707313" y="2082800"/>
            <a:ext cx="1436687" cy="4646613"/>
            <a:chOff x="7707388" y="2082800"/>
            <a:chExt cx="1436612" cy="4646831"/>
          </a:xfrm>
        </p:grpSpPr>
        <p:sp>
          <p:nvSpPr>
            <p:cNvPr id="38917" name="Down Arrow 3"/>
            <p:cNvSpPr>
              <a:spLocks noChangeArrowheads="1"/>
            </p:cNvSpPr>
            <p:nvPr/>
          </p:nvSpPr>
          <p:spPr bwMode="auto">
            <a:xfrm>
              <a:off x="8153400" y="2082800"/>
              <a:ext cx="723900" cy="3987800"/>
            </a:xfrm>
            <a:prstGeom prst="downArrow">
              <a:avLst>
                <a:gd name="adj1" fmla="val 50000"/>
                <a:gd name="adj2" fmla="val 50013"/>
              </a:avLst>
            </a:prstGeom>
            <a:solidFill>
              <a:schemeClr val="accent1"/>
            </a:solidFill>
            <a:ln w="12700" algn="ctr">
              <a:solidFill>
                <a:schemeClr val="tx1"/>
              </a:solidFill>
              <a:round/>
              <a:headEnd type="none" w="sm" len="sm"/>
              <a:tailEnd type="none" w="sm" len="sm"/>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 name="TextBox 4"/>
            <p:cNvSpPr txBox="1"/>
            <p:nvPr/>
          </p:nvSpPr>
          <p:spPr>
            <a:xfrm>
              <a:off x="7707388" y="6083488"/>
              <a:ext cx="1436612" cy="646143"/>
            </a:xfrm>
            <a:prstGeom prst="rect">
              <a:avLst/>
            </a:prstGeom>
            <a:noFill/>
          </p:spPr>
          <p:txBody>
            <a:bodyPr>
              <a:spAutoFit/>
            </a:bodyPr>
            <a:lstStyle/>
            <a:p>
              <a:pPr algn="ctr" eaLnBrk="0" hangingPunct="0">
                <a:lnSpc>
                  <a:spcPct val="60000"/>
                </a:lnSpc>
                <a:defRPr/>
              </a:pPr>
              <a:r>
                <a:rPr lang="en-US" sz="2000" dirty="0">
                  <a:solidFill>
                    <a:srgbClr val="FF3399"/>
                  </a:solidFill>
                  <a:latin typeface="+mj-lt"/>
                  <a:cs typeface="+mn-cs"/>
                </a:rPr>
                <a:t>Knowledge</a:t>
              </a:r>
            </a:p>
            <a:p>
              <a:pPr algn="ctr" eaLnBrk="0" hangingPunct="0">
                <a:lnSpc>
                  <a:spcPct val="60000"/>
                </a:lnSpc>
                <a:defRPr/>
              </a:pPr>
              <a:r>
                <a:rPr lang="en-US" sz="2000" dirty="0">
                  <a:solidFill>
                    <a:srgbClr val="FF3399"/>
                  </a:solidFill>
                  <a:latin typeface="+mj-lt"/>
                  <a:cs typeface="+mn-cs"/>
                </a:rPr>
                <a:t>and</a:t>
              </a:r>
            </a:p>
            <a:p>
              <a:pPr algn="ctr" eaLnBrk="0" hangingPunct="0">
                <a:lnSpc>
                  <a:spcPct val="60000"/>
                </a:lnSpc>
                <a:defRPr/>
              </a:pPr>
              <a:r>
                <a:rPr lang="en-US" sz="2000" dirty="0">
                  <a:solidFill>
                    <a:srgbClr val="FF3399"/>
                  </a:solidFill>
                  <a:latin typeface="+mj-lt"/>
                  <a:cs typeface="+mn-cs"/>
                </a:rPr>
                <a:t>Complexity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Underlay Systems</a:t>
            </a:r>
          </a:p>
        </p:txBody>
      </p:sp>
      <p:sp>
        <p:nvSpPr>
          <p:cNvPr id="39939" name="Content Placeholder 2"/>
          <p:cNvSpPr>
            <a:spLocks noGrp="1"/>
          </p:cNvSpPr>
          <p:nvPr>
            <p:ph idx="1"/>
          </p:nvPr>
        </p:nvSpPr>
        <p:spPr>
          <a:xfrm>
            <a:off x="387350" y="1719263"/>
            <a:ext cx="7848600" cy="4114800"/>
          </a:xfrm>
        </p:spPr>
        <p:txBody>
          <a:bodyPr/>
          <a:lstStyle/>
          <a:p>
            <a:pPr>
              <a:lnSpc>
                <a:spcPct val="90000"/>
              </a:lnSpc>
            </a:pPr>
            <a:r>
              <a:rPr lang="en-US" altLang="en-US" sz="2800" smtClean="0"/>
              <a:t>Cognitive radios determine the interference their transmission causes to noncognitive nodes</a:t>
            </a:r>
          </a:p>
          <a:p>
            <a:pPr lvl="1">
              <a:lnSpc>
                <a:spcPct val="90000"/>
              </a:lnSpc>
            </a:pPr>
            <a:r>
              <a:rPr lang="en-US" altLang="en-US" sz="2400" smtClean="0"/>
              <a:t>Transmit if interference below a given threshold</a:t>
            </a:r>
          </a:p>
          <a:p>
            <a:pPr>
              <a:lnSpc>
                <a:spcPct val="80000"/>
              </a:lnSpc>
            </a:pPr>
            <a:endParaRPr lang="en-US" altLang="en-US" sz="2800" smtClean="0"/>
          </a:p>
          <a:p>
            <a:pPr>
              <a:lnSpc>
                <a:spcPct val="80000"/>
              </a:lnSpc>
            </a:pPr>
            <a:endParaRPr lang="en-US" altLang="en-US" sz="2800" smtClean="0"/>
          </a:p>
          <a:p>
            <a:pPr>
              <a:lnSpc>
                <a:spcPct val="80000"/>
              </a:lnSpc>
            </a:pPr>
            <a:endParaRPr lang="en-US" altLang="en-US" sz="2800" smtClean="0"/>
          </a:p>
          <a:p>
            <a:pPr>
              <a:lnSpc>
                <a:spcPct val="80000"/>
              </a:lnSpc>
            </a:pPr>
            <a:endParaRPr lang="en-US" altLang="en-US" sz="2800" smtClean="0"/>
          </a:p>
          <a:p>
            <a:r>
              <a:rPr lang="en-US" altLang="en-US" sz="2800" smtClean="0"/>
              <a:t>The interference constraint may be met</a:t>
            </a:r>
          </a:p>
          <a:p>
            <a:pPr lvl="1"/>
            <a:r>
              <a:rPr lang="en-US" altLang="en-US" sz="2400" smtClean="0"/>
              <a:t>Via wideband signalling to maintain interference below the noise floor (spread spectrum or UWB)</a:t>
            </a:r>
          </a:p>
          <a:p>
            <a:pPr lvl="1"/>
            <a:r>
              <a:rPr lang="en-US" altLang="en-US" sz="2400" smtClean="0"/>
              <a:t>Via multiple antennas and beamforming</a:t>
            </a:r>
          </a:p>
        </p:txBody>
      </p:sp>
      <p:grpSp>
        <p:nvGrpSpPr>
          <p:cNvPr id="39940" name="Group 4"/>
          <p:cNvGrpSpPr>
            <a:grpSpLocks/>
          </p:cNvGrpSpPr>
          <p:nvPr/>
        </p:nvGrpSpPr>
        <p:grpSpPr bwMode="auto">
          <a:xfrm>
            <a:off x="1863725" y="3776663"/>
            <a:ext cx="409575" cy="533400"/>
            <a:chOff x="846" y="3750"/>
            <a:chExt cx="165" cy="338"/>
          </a:xfrm>
        </p:grpSpPr>
        <p:sp>
          <p:nvSpPr>
            <p:cNvPr id="39987" name="AutoShape 5"/>
            <p:cNvSpPr>
              <a:spLocks noChangeArrowheads="1"/>
            </p:cNvSpPr>
            <p:nvPr/>
          </p:nvSpPr>
          <p:spPr bwMode="auto">
            <a:xfrm rot="10800000">
              <a:off x="846" y="3750"/>
              <a:ext cx="165" cy="165"/>
            </a:xfrm>
            <a:prstGeom prst="triangle">
              <a:avLst>
                <a:gd name="adj" fmla="val 50000"/>
              </a:avLst>
            </a:prstGeom>
            <a:noFill/>
            <a:ln w="19050">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88" name="Line 6"/>
            <p:cNvSpPr>
              <a:spLocks noChangeShapeType="1"/>
            </p:cNvSpPr>
            <p:nvPr/>
          </p:nvSpPr>
          <p:spPr bwMode="auto">
            <a:xfrm>
              <a:off x="932" y="3915"/>
              <a:ext cx="0" cy="173"/>
            </a:xfrm>
            <a:prstGeom prst="line">
              <a:avLst/>
            </a:prstGeom>
            <a:noFill/>
            <a:ln w="19050">
              <a:solidFill>
                <a:srgbClr val="0000CC"/>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39941" name="Group 6"/>
          <p:cNvGrpSpPr>
            <a:grpSpLocks/>
          </p:cNvGrpSpPr>
          <p:nvPr/>
        </p:nvGrpSpPr>
        <p:grpSpPr bwMode="auto">
          <a:xfrm>
            <a:off x="3206750" y="3538538"/>
            <a:ext cx="385763" cy="523875"/>
            <a:chOff x="846" y="3750"/>
            <a:chExt cx="165" cy="338"/>
          </a:xfrm>
        </p:grpSpPr>
        <p:sp>
          <p:nvSpPr>
            <p:cNvPr id="39985" name="AutoShape 5"/>
            <p:cNvSpPr>
              <a:spLocks noChangeArrowheads="1"/>
            </p:cNvSpPr>
            <p:nvPr/>
          </p:nvSpPr>
          <p:spPr bwMode="auto">
            <a:xfrm rot="10800000">
              <a:off x="846" y="3750"/>
              <a:ext cx="165" cy="165"/>
            </a:xfrm>
            <a:prstGeom prst="triangle">
              <a:avLst>
                <a:gd name="adj" fmla="val 50000"/>
              </a:avLst>
            </a:prstGeom>
            <a:noFill/>
            <a:ln w="19050">
              <a:solidFill>
                <a:srgbClr val="33CC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86" name="Line 6"/>
            <p:cNvSpPr>
              <a:spLocks noChangeShapeType="1"/>
            </p:cNvSpPr>
            <p:nvPr/>
          </p:nvSpPr>
          <p:spPr bwMode="auto">
            <a:xfrm>
              <a:off x="932" y="3915"/>
              <a:ext cx="0" cy="173"/>
            </a:xfrm>
            <a:prstGeom prst="line">
              <a:avLst/>
            </a:prstGeom>
            <a:noFill/>
            <a:ln w="19050">
              <a:solidFill>
                <a:srgbClr val="33CC33"/>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cxnSp>
        <p:nvCxnSpPr>
          <p:cNvPr id="39942" name="Straight Connector 7"/>
          <p:cNvCxnSpPr>
            <a:cxnSpLocks noChangeShapeType="1"/>
          </p:cNvCxnSpPr>
          <p:nvPr/>
        </p:nvCxnSpPr>
        <p:spPr bwMode="auto">
          <a:xfrm flipV="1">
            <a:off x="2373313" y="3565525"/>
            <a:ext cx="762000" cy="142875"/>
          </a:xfrm>
          <a:prstGeom prst="line">
            <a:avLst/>
          </a:prstGeom>
          <a:noFill/>
          <a:ln w="19050" algn="ctr">
            <a:solidFill>
              <a:schemeClr val="bg2"/>
            </a:solidFill>
            <a:round/>
            <a:headEnd/>
            <a:tailEnd type="triangle" w="med" len="med"/>
          </a:ln>
          <a:extLst>
            <a:ext uri="{909E8E84-426E-40DD-AFC4-6F175D3DCCD1}">
              <a14:hiddenFill xmlns:a14="http://schemas.microsoft.com/office/drawing/2010/main">
                <a:noFill/>
              </a14:hiddenFill>
            </a:ext>
          </a:extLst>
        </p:spPr>
      </p:cxnSp>
      <p:cxnSp>
        <p:nvCxnSpPr>
          <p:cNvPr id="9" name="Straight Connector 8"/>
          <p:cNvCxnSpPr>
            <a:cxnSpLocks noChangeShapeType="1"/>
          </p:cNvCxnSpPr>
          <p:nvPr/>
        </p:nvCxnSpPr>
        <p:spPr bwMode="auto">
          <a:xfrm flipV="1">
            <a:off x="5257800" y="3697288"/>
            <a:ext cx="960438" cy="49212"/>
          </a:xfrm>
          <a:prstGeom prst="line">
            <a:avLst/>
          </a:prstGeom>
          <a:noFill/>
          <a:ln w="19050" algn="ctr">
            <a:solidFill>
              <a:schemeClr val="bg2"/>
            </a:solidFill>
            <a:round/>
            <a:headEnd/>
            <a:tailEnd type="triangle" w="med" len="med"/>
          </a:ln>
          <a:extLst>
            <a:ext uri="{909E8E84-426E-40DD-AFC4-6F175D3DCCD1}">
              <a14:hiddenFill xmlns:a14="http://schemas.microsoft.com/office/drawing/2010/main">
                <a:noFill/>
              </a14:hiddenFill>
            </a:ext>
          </a:extLst>
        </p:spPr>
      </p:cxnSp>
      <p:sp>
        <p:nvSpPr>
          <p:cNvPr id="17" name="TextBox 16"/>
          <p:cNvSpPr txBox="1"/>
          <p:nvPr/>
        </p:nvSpPr>
        <p:spPr>
          <a:xfrm>
            <a:off x="2063750" y="3944938"/>
            <a:ext cx="698500" cy="369887"/>
          </a:xfrm>
          <a:prstGeom prst="rect">
            <a:avLst/>
          </a:prstGeom>
          <a:noFill/>
        </p:spPr>
        <p:txBody>
          <a:bodyPr wrap="none">
            <a:spAutoFit/>
          </a:bodyPr>
          <a:lstStyle/>
          <a:p>
            <a:pPr eaLnBrk="0" hangingPunct="0">
              <a:defRPr/>
            </a:pPr>
            <a:r>
              <a:rPr lang="en-US" sz="1800" dirty="0">
                <a:solidFill>
                  <a:schemeClr val="bg2"/>
                </a:solidFill>
                <a:latin typeface="+mj-lt"/>
                <a:cs typeface="+mn-cs"/>
              </a:rPr>
              <a:t>NCR</a:t>
            </a:r>
          </a:p>
        </p:txBody>
      </p:sp>
      <p:grpSp>
        <p:nvGrpSpPr>
          <p:cNvPr id="4" name="Group 28"/>
          <p:cNvGrpSpPr>
            <a:grpSpLocks/>
          </p:cNvGrpSpPr>
          <p:nvPr/>
        </p:nvGrpSpPr>
        <p:grpSpPr bwMode="auto">
          <a:xfrm>
            <a:off x="3379788" y="3173413"/>
            <a:ext cx="1595437" cy="531812"/>
            <a:chOff x="3536925" y="3069189"/>
            <a:chExt cx="1595739" cy="531023"/>
          </a:xfrm>
        </p:grpSpPr>
        <p:sp>
          <p:nvSpPr>
            <p:cNvPr id="39983" name="Curved Down Arrow 25"/>
            <p:cNvSpPr>
              <a:spLocks noChangeArrowheads="1"/>
            </p:cNvSpPr>
            <p:nvPr/>
          </p:nvSpPr>
          <p:spPr bwMode="auto">
            <a:xfrm rot="209821" flipH="1">
              <a:off x="3536925" y="3069189"/>
              <a:ext cx="1595739" cy="364932"/>
            </a:xfrm>
            <a:prstGeom prst="curvedDownArrow">
              <a:avLst>
                <a:gd name="adj1" fmla="val 24981"/>
                <a:gd name="adj2" fmla="val 50003"/>
                <a:gd name="adj3" fmla="val 25000"/>
              </a:avLst>
            </a:prstGeom>
            <a:solidFill>
              <a:srgbClr val="FF0000"/>
            </a:solidFill>
            <a:ln>
              <a:noFill/>
            </a:ln>
            <a:extLst>
              <a:ext uri="{91240B29-F687-4F45-9708-019B960494DF}">
                <a14:hiddenLine xmlns:a14="http://schemas.microsoft.com/office/drawing/2010/main" w="38100" algn="ctr">
                  <a:solidFill>
                    <a:srgbClr val="000000"/>
                  </a:solidFill>
                  <a:round/>
                  <a:headEnd type="none" w="sm" len="sm"/>
                  <a:tailEnd type="none" w="sm" len="sm"/>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8" name="TextBox 27"/>
            <p:cNvSpPr txBox="1"/>
            <p:nvPr/>
          </p:nvSpPr>
          <p:spPr>
            <a:xfrm>
              <a:off x="3779858" y="3230874"/>
              <a:ext cx="369958" cy="369338"/>
            </a:xfrm>
            <a:prstGeom prst="rect">
              <a:avLst/>
            </a:prstGeom>
            <a:noFill/>
          </p:spPr>
          <p:txBody>
            <a:bodyPr wrap="none">
              <a:spAutoFit/>
            </a:bodyPr>
            <a:lstStyle/>
            <a:p>
              <a:pPr eaLnBrk="0" hangingPunct="0">
                <a:defRPr/>
              </a:pPr>
              <a:r>
                <a:rPr lang="en-US" sz="1800" dirty="0">
                  <a:solidFill>
                    <a:srgbClr val="FF0000"/>
                  </a:solidFill>
                  <a:latin typeface="+mj-lt"/>
                  <a:cs typeface="+mn-cs"/>
                </a:rPr>
                <a:t>I</a:t>
              </a:r>
              <a:r>
                <a:rPr lang="en-US" sz="1800" baseline="-25000" dirty="0">
                  <a:solidFill>
                    <a:srgbClr val="FF0000"/>
                  </a:solidFill>
                  <a:latin typeface="+mj-lt"/>
                  <a:cs typeface="+mn-cs"/>
                </a:rPr>
                <a:t>P</a:t>
              </a:r>
            </a:p>
          </p:txBody>
        </p:sp>
      </p:grpSp>
      <p:sp>
        <p:nvSpPr>
          <p:cNvPr id="58" name="TextBox 57"/>
          <p:cNvSpPr txBox="1"/>
          <p:nvPr/>
        </p:nvSpPr>
        <p:spPr>
          <a:xfrm>
            <a:off x="3397250" y="3678238"/>
            <a:ext cx="698500" cy="369887"/>
          </a:xfrm>
          <a:prstGeom prst="rect">
            <a:avLst/>
          </a:prstGeom>
          <a:noFill/>
        </p:spPr>
        <p:txBody>
          <a:bodyPr wrap="none">
            <a:spAutoFit/>
          </a:bodyPr>
          <a:lstStyle/>
          <a:p>
            <a:pPr eaLnBrk="0" hangingPunct="0">
              <a:defRPr/>
            </a:pPr>
            <a:r>
              <a:rPr lang="en-US" sz="1800" dirty="0">
                <a:solidFill>
                  <a:schemeClr val="bg2"/>
                </a:solidFill>
                <a:latin typeface="+mj-lt"/>
                <a:cs typeface="+mn-cs"/>
              </a:rPr>
              <a:t>NCR</a:t>
            </a:r>
          </a:p>
        </p:txBody>
      </p:sp>
      <p:grpSp>
        <p:nvGrpSpPr>
          <p:cNvPr id="5" name="Group 59"/>
          <p:cNvGrpSpPr>
            <a:grpSpLocks/>
          </p:cNvGrpSpPr>
          <p:nvPr/>
        </p:nvGrpSpPr>
        <p:grpSpPr bwMode="auto">
          <a:xfrm>
            <a:off x="4743450" y="3613150"/>
            <a:ext cx="2254250" cy="650875"/>
            <a:chOff x="4743184" y="3612616"/>
            <a:chExt cx="2255108" cy="650899"/>
          </a:xfrm>
        </p:grpSpPr>
        <p:grpSp>
          <p:nvGrpSpPr>
            <p:cNvPr id="39974" name="Group 48"/>
            <p:cNvGrpSpPr>
              <a:grpSpLocks/>
            </p:cNvGrpSpPr>
            <p:nvPr/>
          </p:nvGrpSpPr>
          <p:grpSpPr bwMode="auto">
            <a:xfrm>
              <a:off x="4743184" y="3612616"/>
              <a:ext cx="1940646" cy="618968"/>
              <a:chOff x="4743184" y="3612616"/>
              <a:chExt cx="1940646" cy="618968"/>
            </a:xfrm>
          </p:grpSpPr>
          <p:grpSp>
            <p:nvGrpSpPr>
              <p:cNvPr id="39976" name="Group 18"/>
              <p:cNvGrpSpPr>
                <a:grpSpLocks/>
              </p:cNvGrpSpPr>
              <p:nvPr/>
            </p:nvGrpSpPr>
            <p:grpSpPr bwMode="auto">
              <a:xfrm>
                <a:off x="4743184" y="3612616"/>
                <a:ext cx="386166" cy="523956"/>
                <a:chOff x="846" y="3750"/>
                <a:chExt cx="165" cy="338"/>
              </a:xfrm>
            </p:grpSpPr>
            <p:sp>
              <p:nvSpPr>
                <p:cNvPr id="39981" name="AutoShape 5"/>
                <p:cNvSpPr>
                  <a:spLocks noChangeArrowheads="1"/>
                </p:cNvSpPr>
                <p:nvPr/>
              </p:nvSpPr>
              <p:spPr bwMode="auto">
                <a:xfrm rot="10800000">
                  <a:off x="846" y="3750"/>
                  <a:ext cx="165" cy="165"/>
                </a:xfrm>
                <a:prstGeom prst="triangle">
                  <a:avLst>
                    <a:gd name="adj" fmla="val 50000"/>
                  </a:avLst>
                </a:prstGeom>
                <a:noFill/>
                <a:ln w="19050">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82" name="Line 6"/>
                <p:cNvSpPr>
                  <a:spLocks noChangeShapeType="1"/>
                </p:cNvSpPr>
                <p:nvPr/>
              </p:nvSpPr>
              <p:spPr bwMode="auto">
                <a:xfrm>
                  <a:off x="932" y="3915"/>
                  <a:ext cx="0" cy="173"/>
                </a:xfrm>
                <a:prstGeom prst="line">
                  <a:avLst/>
                </a:prstGeom>
                <a:noFill/>
                <a:ln w="19050">
                  <a:solidFill>
                    <a:srgbClr val="0000CC"/>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39977" name="Group 21"/>
              <p:cNvGrpSpPr>
                <a:grpSpLocks/>
              </p:cNvGrpSpPr>
              <p:nvPr/>
            </p:nvGrpSpPr>
            <p:grpSpPr bwMode="auto">
              <a:xfrm>
                <a:off x="6297664" y="3664867"/>
                <a:ext cx="386166" cy="523956"/>
                <a:chOff x="846" y="3750"/>
                <a:chExt cx="165" cy="338"/>
              </a:xfrm>
            </p:grpSpPr>
            <p:sp>
              <p:nvSpPr>
                <p:cNvPr id="39979" name="AutoShape 5"/>
                <p:cNvSpPr>
                  <a:spLocks noChangeArrowheads="1"/>
                </p:cNvSpPr>
                <p:nvPr/>
              </p:nvSpPr>
              <p:spPr bwMode="auto">
                <a:xfrm rot="10800000">
                  <a:off x="846" y="3750"/>
                  <a:ext cx="165" cy="165"/>
                </a:xfrm>
                <a:prstGeom prst="triangle">
                  <a:avLst>
                    <a:gd name="adj" fmla="val 50000"/>
                  </a:avLst>
                </a:prstGeom>
                <a:noFill/>
                <a:ln w="19050">
                  <a:solidFill>
                    <a:srgbClr val="33CC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80" name="Line 6"/>
                <p:cNvSpPr>
                  <a:spLocks noChangeShapeType="1"/>
                </p:cNvSpPr>
                <p:nvPr/>
              </p:nvSpPr>
              <p:spPr bwMode="auto">
                <a:xfrm>
                  <a:off x="932" y="3915"/>
                  <a:ext cx="0" cy="173"/>
                </a:xfrm>
                <a:prstGeom prst="line">
                  <a:avLst/>
                </a:prstGeom>
                <a:noFill/>
                <a:ln w="19050">
                  <a:solidFill>
                    <a:srgbClr val="33CC33"/>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27" name="TextBox 26"/>
              <p:cNvSpPr txBox="1"/>
              <p:nvPr/>
            </p:nvSpPr>
            <p:spPr>
              <a:xfrm>
                <a:off x="4959166" y="3861863"/>
                <a:ext cx="501841" cy="369901"/>
              </a:xfrm>
              <a:prstGeom prst="rect">
                <a:avLst/>
              </a:prstGeom>
              <a:noFill/>
            </p:spPr>
            <p:txBody>
              <a:bodyPr wrap="none">
                <a:spAutoFit/>
              </a:bodyPr>
              <a:lstStyle/>
              <a:p>
                <a:pPr eaLnBrk="0" hangingPunct="0">
                  <a:defRPr/>
                </a:pPr>
                <a:r>
                  <a:rPr lang="en-US" sz="1800" dirty="0">
                    <a:solidFill>
                      <a:schemeClr val="bg2"/>
                    </a:solidFill>
                    <a:latin typeface="+mj-lt"/>
                    <a:cs typeface="+mn-cs"/>
                  </a:rPr>
                  <a:t>CR</a:t>
                </a:r>
              </a:p>
            </p:txBody>
          </p:sp>
        </p:grpSp>
        <p:sp>
          <p:nvSpPr>
            <p:cNvPr id="59" name="TextBox 58"/>
            <p:cNvSpPr txBox="1"/>
            <p:nvPr/>
          </p:nvSpPr>
          <p:spPr>
            <a:xfrm>
              <a:off x="6496451" y="3893614"/>
              <a:ext cx="501841" cy="369901"/>
            </a:xfrm>
            <a:prstGeom prst="rect">
              <a:avLst/>
            </a:prstGeom>
            <a:noFill/>
          </p:spPr>
          <p:txBody>
            <a:bodyPr wrap="none">
              <a:spAutoFit/>
            </a:bodyPr>
            <a:lstStyle/>
            <a:p>
              <a:pPr eaLnBrk="0" hangingPunct="0">
                <a:defRPr/>
              </a:pPr>
              <a:r>
                <a:rPr lang="en-US" sz="1800" dirty="0">
                  <a:solidFill>
                    <a:schemeClr val="bg2"/>
                  </a:solidFill>
                  <a:latin typeface="+mj-lt"/>
                  <a:cs typeface="+mn-cs"/>
                </a:rPr>
                <a:t>CR</a:t>
              </a:r>
            </a:p>
          </p:txBody>
        </p:sp>
      </p:grpSp>
      <p:grpSp>
        <p:nvGrpSpPr>
          <p:cNvPr id="10" name="Group 61"/>
          <p:cNvGrpSpPr>
            <a:grpSpLocks/>
          </p:cNvGrpSpPr>
          <p:nvPr/>
        </p:nvGrpSpPr>
        <p:grpSpPr bwMode="auto">
          <a:xfrm>
            <a:off x="3708400" y="3314700"/>
            <a:ext cx="2565400" cy="431800"/>
            <a:chOff x="3708400" y="3314700"/>
            <a:chExt cx="2565400" cy="431800"/>
          </a:xfrm>
        </p:grpSpPr>
        <p:grpSp>
          <p:nvGrpSpPr>
            <p:cNvPr id="39961" name="Group 53"/>
            <p:cNvGrpSpPr>
              <a:grpSpLocks/>
            </p:cNvGrpSpPr>
            <p:nvPr/>
          </p:nvGrpSpPr>
          <p:grpSpPr bwMode="auto">
            <a:xfrm>
              <a:off x="3708400" y="3314700"/>
              <a:ext cx="2565400" cy="292100"/>
              <a:chOff x="3708400" y="3314700"/>
              <a:chExt cx="2565400" cy="292100"/>
            </a:xfrm>
          </p:grpSpPr>
          <p:grpSp>
            <p:nvGrpSpPr>
              <p:cNvPr id="39963" name="Group 38"/>
              <p:cNvGrpSpPr>
                <a:grpSpLocks/>
              </p:cNvGrpSpPr>
              <p:nvPr/>
            </p:nvGrpSpPr>
            <p:grpSpPr bwMode="auto">
              <a:xfrm>
                <a:off x="4147728" y="3314700"/>
                <a:ext cx="2126072" cy="139700"/>
                <a:chOff x="7043328" y="3544434"/>
                <a:chExt cx="1135063" cy="549275"/>
              </a:xfrm>
            </p:grpSpPr>
            <p:sp>
              <p:nvSpPr>
                <p:cNvPr id="39965" name="Line 42"/>
                <p:cNvSpPr>
                  <a:spLocks noChangeShapeType="1"/>
                </p:cNvSpPr>
                <p:nvPr/>
              </p:nvSpPr>
              <p:spPr bwMode="auto">
                <a:xfrm>
                  <a:off x="7043328" y="4093709"/>
                  <a:ext cx="1135063"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6" name="Rectangle 43"/>
                <p:cNvSpPr>
                  <a:spLocks/>
                </p:cNvSpPr>
                <p:nvPr/>
              </p:nvSpPr>
              <p:spPr bwMode="auto">
                <a:xfrm>
                  <a:off x="7186203" y="3671434"/>
                  <a:ext cx="106363" cy="422275"/>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67" name="Rectangle 44"/>
                <p:cNvSpPr>
                  <a:spLocks/>
                </p:cNvSpPr>
                <p:nvPr/>
              </p:nvSpPr>
              <p:spPr bwMode="auto">
                <a:xfrm>
                  <a:off x="7292566" y="3544434"/>
                  <a:ext cx="106362" cy="549275"/>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68" name="Rectangle 45"/>
                <p:cNvSpPr>
                  <a:spLocks/>
                </p:cNvSpPr>
                <p:nvPr/>
              </p:nvSpPr>
              <p:spPr bwMode="auto">
                <a:xfrm>
                  <a:off x="7505291" y="3766457"/>
                  <a:ext cx="121509" cy="327252"/>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69" name="Rectangle 46"/>
                <p:cNvSpPr>
                  <a:spLocks/>
                </p:cNvSpPr>
                <p:nvPr/>
              </p:nvSpPr>
              <p:spPr bwMode="auto">
                <a:xfrm>
                  <a:off x="7398928" y="3628571"/>
                  <a:ext cx="106363" cy="465138"/>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70" name="Rectangle 47"/>
                <p:cNvSpPr>
                  <a:spLocks/>
                </p:cNvSpPr>
                <p:nvPr/>
              </p:nvSpPr>
              <p:spPr bwMode="auto">
                <a:xfrm>
                  <a:off x="7611653" y="3671434"/>
                  <a:ext cx="106363" cy="422275"/>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71" name="Rectangle 48"/>
                <p:cNvSpPr>
                  <a:spLocks/>
                </p:cNvSpPr>
                <p:nvPr/>
              </p:nvSpPr>
              <p:spPr bwMode="auto">
                <a:xfrm>
                  <a:off x="7718016" y="3587296"/>
                  <a:ext cx="106362" cy="506413"/>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72" name="Rectangle 49"/>
                <p:cNvSpPr>
                  <a:spLocks/>
                </p:cNvSpPr>
                <p:nvPr/>
              </p:nvSpPr>
              <p:spPr bwMode="auto">
                <a:xfrm>
                  <a:off x="7823933" y="3841296"/>
                  <a:ext cx="106362" cy="252413"/>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73" name="Rectangle 45"/>
                <p:cNvSpPr>
                  <a:spLocks/>
                </p:cNvSpPr>
                <p:nvPr/>
              </p:nvSpPr>
              <p:spPr bwMode="auto">
                <a:xfrm>
                  <a:off x="7903580" y="3765177"/>
                  <a:ext cx="121509" cy="327252"/>
                </a:xfrm>
                <a:prstGeom prst="rect">
                  <a:avLst/>
                </a:prstGeom>
                <a:solidFill>
                  <a:srgbClr val="3366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cxnSp>
            <p:nvCxnSpPr>
              <p:cNvPr id="39964" name="Straight Connector 49"/>
              <p:cNvCxnSpPr>
                <a:cxnSpLocks noChangeShapeType="1"/>
              </p:cNvCxnSpPr>
              <p:nvPr/>
            </p:nvCxnSpPr>
            <p:spPr bwMode="auto">
              <a:xfrm rot="10800000">
                <a:off x="3708400" y="3581400"/>
                <a:ext cx="914400" cy="25400"/>
              </a:xfrm>
              <a:prstGeom prst="line">
                <a:avLst/>
              </a:prstGeom>
              <a:noFill/>
              <a:ln w="9525" algn="ctr">
                <a:solidFill>
                  <a:srgbClr val="FF0000"/>
                </a:solidFill>
                <a:prstDash val="sysDash"/>
                <a:round/>
                <a:headEnd/>
                <a:tailEnd type="triangle" w="med" len="med"/>
              </a:ln>
              <a:extLst>
                <a:ext uri="{909E8E84-426E-40DD-AFC4-6F175D3DCCD1}">
                  <a14:hiddenFill xmlns:a14="http://schemas.microsoft.com/office/drawing/2010/main">
                    <a:noFill/>
                  </a14:hiddenFill>
                </a:ext>
              </a:extLst>
            </p:spPr>
          </p:cxnSp>
        </p:grpSp>
        <p:cxnSp>
          <p:nvCxnSpPr>
            <p:cNvPr id="39962" name="Straight Connector 60"/>
            <p:cNvCxnSpPr>
              <a:cxnSpLocks noChangeShapeType="1"/>
            </p:cNvCxnSpPr>
            <p:nvPr/>
          </p:nvCxnSpPr>
          <p:spPr bwMode="auto">
            <a:xfrm flipV="1">
              <a:off x="5283200" y="3696789"/>
              <a:ext cx="960120" cy="49711"/>
            </a:xfrm>
            <a:prstGeom prst="line">
              <a:avLst/>
            </a:prstGeom>
            <a:noFill/>
            <a:ln w="19050" algn="ctr">
              <a:solidFill>
                <a:schemeClr val="bg2"/>
              </a:solidFill>
              <a:round/>
              <a:headEnd/>
              <a:tailEnd type="triangle" w="med" len="med"/>
            </a:ln>
            <a:extLst>
              <a:ext uri="{909E8E84-426E-40DD-AFC4-6F175D3DCCD1}">
                <a14:hiddenFill xmlns:a14="http://schemas.microsoft.com/office/drawing/2010/main">
                  <a:noFill/>
                </a14:hiddenFill>
              </a:ext>
            </a:extLst>
          </p:spPr>
        </p:cxnSp>
      </p:grpSp>
      <p:grpSp>
        <p:nvGrpSpPr>
          <p:cNvPr id="13" name="Group 64"/>
          <p:cNvGrpSpPr>
            <a:grpSpLocks/>
          </p:cNvGrpSpPr>
          <p:nvPr/>
        </p:nvGrpSpPr>
        <p:grpSpPr bwMode="auto">
          <a:xfrm>
            <a:off x="3695700" y="3594100"/>
            <a:ext cx="2751138" cy="746125"/>
            <a:chOff x="3695700" y="3594100"/>
            <a:chExt cx="2750642" cy="745672"/>
          </a:xfrm>
        </p:grpSpPr>
        <p:grpSp>
          <p:nvGrpSpPr>
            <p:cNvPr id="39950" name="Group 56"/>
            <p:cNvGrpSpPr>
              <a:grpSpLocks/>
            </p:cNvGrpSpPr>
            <p:nvPr/>
          </p:nvGrpSpPr>
          <p:grpSpPr bwMode="auto">
            <a:xfrm>
              <a:off x="3695700" y="3594100"/>
              <a:ext cx="2750642" cy="745672"/>
              <a:chOff x="3695700" y="3594100"/>
              <a:chExt cx="2750642" cy="745672"/>
            </a:xfrm>
          </p:grpSpPr>
          <p:grpSp>
            <p:nvGrpSpPr>
              <p:cNvPr id="39952" name="Group 47"/>
              <p:cNvGrpSpPr>
                <a:grpSpLocks/>
              </p:cNvGrpSpPr>
              <p:nvPr/>
            </p:nvGrpSpPr>
            <p:grpSpPr bwMode="auto">
              <a:xfrm>
                <a:off x="4425684" y="3645187"/>
                <a:ext cx="2020658" cy="694585"/>
                <a:chOff x="4425684" y="3645187"/>
                <a:chExt cx="2020658" cy="694585"/>
              </a:xfrm>
            </p:grpSpPr>
            <p:sp>
              <p:nvSpPr>
                <p:cNvPr id="39954" name="Flowchart: Terminator 39"/>
                <p:cNvSpPr>
                  <a:spLocks noChangeArrowheads="1"/>
                </p:cNvSpPr>
                <p:nvPr/>
              </p:nvSpPr>
              <p:spPr bwMode="auto">
                <a:xfrm rot="-375350">
                  <a:off x="4896942" y="3645187"/>
                  <a:ext cx="1549400" cy="259082"/>
                </a:xfrm>
                <a:prstGeom prst="flowChartTerminator">
                  <a:avLst/>
                </a:prstGeom>
                <a:noFill/>
                <a:ln w="12700" algn="ctr">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39955" name="Group 40"/>
                <p:cNvGrpSpPr>
                  <a:grpSpLocks/>
                </p:cNvGrpSpPr>
                <p:nvPr/>
              </p:nvGrpSpPr>
              <p:grpSpPr bwMode="auto">
                <a:xfrm>
                  <a:off x="4590784" y="3688816"/>
                  <a:ext cx="386166" cy="523956"/>
                  <a:chOff x="846" y="3750"/>
                  <a:chExt cx="165" cy="338"/>
                </a:xfrm>
              </p:grpSpPr>
              <p:sp>
                <p:nvSpPr>
                  <p:cNvPr id="39959" name="AutoShape 5"/>
                  <p:cNvSpPr>
                    <a:spLocks noChangeArrowheads="1"/>
                  </p:cNvSpPr>
                  <p:nvPr/>
                </p:nvSpPr>
                <p:spPr bwMode="auto">
                  <a:xfrm rot="10800000">
                    <a:off x="846" y="3750"/>
                    <a:ext cx="165" cy="165"/>
                  </a:xfrm>
                  <a:prstGeom prst="triangle">
                    <a:avLst>
                      <a:gd name="adj" fmla="val 50000"/>
                    </a:avLst>
                  </a:prstGeom>
                  <a:noFill/>
                  <a:ln w="19050">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60" name="Line 6"/>
                  <p:cNvSpPr>
                    <a:spLocks noChangeShapeType="1"/>
                  </p:cNvSpPr>
                  <p:nvPr/>
                </p:nvSpPr>
                <p:spPr bwMode="auto">
                  <a:xfrm>
                    <a:off x="932" y="3915"/>
                    <a:ext cx="0" cy="173"/>
                  </a:xfrm>
                  <a:prstGeom prst="line">
                    <a:avLst/>
                  </a:prstGeom>
                  <a:noFill/>
                  <a:ln w="19050">
                    <a:solidFill>
                      <a:srgbClr val="0000CC"/>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39956" name="Group 43"/>
                <p:cNvGrpSpPr>
                  <a:grpSpLocks/>
                </p:cNvGrpSpPr>
                <p:nvPr/>
              </p:nvGrpSpPr>
              <p:grpSpPr bwMode="auto">
                <a:xfrm>
                  <a:off x="4425684" y="3815816"/>
                  <a:ext cx="386166" cy="523956"/>
                  <a:chOff x="846" y="3750"/>
                  <a:chExt cx="165" cy="338"/>
                </a:xfrm>
              </p:grpSpPr>
              <p:sp>
                <p:nvSpPr>
                  <p:cNvPr id="39957" name="AutoShape 5"/>
                  <p:cNvSpPr>
                    <a:spLocks noChangeArrowheads="1"/>
                  </p:cNvSpPr>
                  <p:nvPr/>
                </p:nvSpPr>
                <p:spPr bwMode="auto">
                  <a:xfrm rot="10800000">
                    <a:off x="846" y="3750"/>
                    <a:ext cx="165" cy="165"/>
                  </a:xfrm>
                  <a:prstGeom prst="triangle">
                    <a:avLst>
                      <a:gd name="adj" fmla="val 50000"/>
                    </a:avLst>
                  </a:prstGeom>
                  <a:noFill/>
                  <a:ln w="19050">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958" name="Line 6"/>
                  <p:cNvSpPr>
                    <a:spLocks noChangeShapeType="1"/>
                  </p:cNvSpPr>
                  <p:nvPr/>
                </p:nvSpPr>
                <p:spPr bwMode="auto">
                  <a:xfrm>
                    <a:off x="932" y="3915"/>
                    <a:ext cx="0" cy="173"/>
                  </a:xfrm>
                  <a:prstGeom prst="line">
                    <a:avLst/>
                  </a:prstGeom>
                  <a:noFill/>
                  <a:ln w="19050">
                    <a:solidFill>
                      <a:srgbClr val="0000CC"/>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cxnSp>
            <p:nvCxnSpPr>
              <p:cNvPr id="39953" name="Straight Connector 52"/>
              <p:cNvCxnSpPr>
                <a:cxnSpLocks noChangeShapeType="1"/>
              </p:cNvCxnSpPr>
              <p:nvPr/>
            </p:nvCxnSpPr>
            <p:spPr bwMode="auto">
              <a:xfrm rot="10800000">
                <a:off x="3695700" y="3594100"/>
                <a:ext cx="711200" cy="127000"/>
              </a:xfrm>
              <a:prstGeom prst="line">
                <a:avLst/>
              </a:prstGeom>
              <a:noFill/>
              <a:ln w="9525" algn="ctr">
                <a:solidFill>
                  <a:srgbClr val="FF0000"/>
                </a:solidFill>
                <a:prstDash val="sysDash"/>
                <a:round/>
                <a:headEnd/>
                <a:tailEnd type="triangle" w="med" len="med"/>
              </a:ln>
              <a:extLst>
                <a:ext uri="{909E8E84-426E-40DD-AFC4-6F175D3DCCD1}">
                  <a14:hiddenFill xmlns:a14="http://schemas.microsoft.com/office/drawing/2010/main">
                    <a:noFill/>
                  </a14:hiddenFill>
                </a:ext>
              </a:extLst>
            </p:spPr>
          </p:cxnSp>
        </p:grpSp>
        <p:cxnSp>
          <p:nvCxnSpPr>
            <p:cNvPr id="39951" name="Straight Connector 62"/>
            <p:cNvCxnSpPr>
              <a:cxnSpLocks noChangeShapeType="1"/>
            </p:cNvCxnSpPr>
            <p:nvPr/>
          </p:nvCxnSpPr>
          <p:spPr bwMode="auto">
            <a:xfrm flipV="1">
              <a:off x="5079084" y="3708400"/>
              <a:ext cx="1156616" cy="152674"/>
            </a:xfrm>
            <a:prstGeom prst="line">
              <a:avLst/>
            </a:prstGeom>
            <a:noFill/>
            <a:ln w="19050" algn="ctr">
              <a:solidFill>
                <a:schemeClr val="bg2"/>
              </a:solidFill>
              <a:round/>
              <a:headEnd/>
              <a:tailEnd type="triangle" w="med" len="me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nodeType="click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9"/>
                                        </p:tgtEl>
                                        <p:attrNameLst>
                                          <p:attrName>style.visibility</p:attrName>
                                        </p:attrNameLst>
                                      </p:cBhvr>
                                      <p:to>
                                        <p:strVal val="hidden"/>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xit" presetSubtype="0" fill="hold" nodeType="clickEffect">
                                  <p:stCondLst>
                                    <p:cond delay="0"/>
                                  </p:stCondLst>
                                  <p:childTnLst>
                                    <p:set>
                                      <p:cBhvr>
                                        <p:cTn id="29" dur="1" fill="hold">
                                          <p:stCondLst>
                                            <p:cond delay="0"/>
                                          </p:stCondLst>
                                        </p:cTn>
                                        <p:tgtEl>
                                          <p:spTgt spid="10"/>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Interweave Systems</a:t>
            </a:r>
          </a:p>
        </p:txBody>
      </p:sp>
      <p:sp>
        <p:nvSpPr>
          <p:cNvPr id="40963" name="Content Placeholder 2"/>
          <p:cNvSpPr>
            <a:spLocks noGrp="1"/>
          </p:cNvSpPr>
          <p:nvPr>
            <p:ph idx="1"/>
          </p:nvPr>
        </p:nvSpPr>
        <p:spPr>
          <a:xfrm>
            <a:off x="355600" y="1752600"/>
            <a:ext cx="8534400" cy="4114800"/>
          </a:xfrm>
        </p:spPr>
        <p:txBody>
          <a:bodyPr/>
          <a:lstStyle/>
          <a:p>
            <a:pPr>
              <a:lnSpc>
                <a:spcPct val="80000"/>
              </a:lnSpc>
            </a:pPr>
            <a:r>
              <a:rPr lang="en-US" altLang="en-US" sz="2800" smtClean="0"/>
              <a:t>Measurements indicate that even crowded spectrum is not used across all time, space, and frequencies</a:t>
            </a:r>
          </a:p>
          <a:p>
            <a:pPr lvl="1"/>
            <a:r>
              <a:rPr lang="en-US" altLang="en-US" sz="2400" smtClean="0"/>
              <a:t>Original motivation for </a:t>
            </a:r>
            <a:r>
              <a:rPr lang="en-US" altLang="en-US" sz="2400" smtClean="0">
                <a:solidFill>
                  <a:srgbClr val="FF0000"/>
                </a:solidFill>
              </a:rPr>
              <a:t>“cognitive” </a:t>
            </a:r>
            <a:r>
              <a:rPr lang="en-US" altLang="en-US" sz="2400" smtClean="0"/>
              <a:t>radios (Mitola’00)</a:t>
            </a:r>
          </a:p>
          <a:p>
            <a:pPr>
              <a:lnSpc>
                <a:spcPct val="80000"/>
              </a:lnSpc>
            </a:pPr>
            <a:endParaRPr lang="en-US" altLang="en-US" sz="2800" smtClean="0"/>
          </a:p>
          <a:p>
            <a:pPr>
              <a:lnSpc>
                <a:spcPct val="100000"/>
              </a:lnSpc>
            </a:pPr>
            <a:endParaRPr lang="en-US" altLang="en-US" sz="2800" smtClean="0"/>
          </a:p>
          <a:p>
            <a:pPr>
              <a:lnSpc>
                <a:spcPct val="80000"/>
              </a:lnSpc>
            </a:pPr>
            <a:endParaRPr lang="en-US" altLang="en-US" sz="2800" smtClean="0"/>
          </a:p>
          <a:p>
            <a:pPr>
              <a:lnSpc>
                <a:spcPct val="80000"/>
              </a:lnSpc>
              <a:buFont typeface="Wingdings" pitchFamily="2" charset="2"/>
              <a:buNone/>
            </a:pPr>
            <a:endParaRPr lang="en-US" altLang="en-US" sz="2800" smtClean="0"/>
          </a:p>
          <a:p>
            <a:r>
              <a:rPr lang="en-US" altLang="en-US" sz="2800" smtClean="0"/>
              <a:t>These holes can be used for communication</a:t>
            </a:r>
          </a:p>
          <a:p>
            <a:pPr lvl="1"/>
            <a:r>
              <a:rPr lang="en-US" altLang="en-US" sz="2400" smtClean="0"/>
              <a:t>Interweave CRs periodically monitor spectrum for holes</a:t>
            </a:r>
          </a:p>
          <a:p>
            <a:pPr lvl="1"/>
            <a:r>
              <a:rPr lang="en-US" altLang="en-US" sz="2400" smtClean="0"/>
              <a:t>Hole location must be agreed upon between TX and RX</a:t>
            </a:r>
          </a:p>
          <a:p>
            <a:pPr lvl="1"/>
            <a:r>
              <a:rPr lang="en-US" altLang="en-US" sz="2400" smtClean="0"/>
              <a:t>Hole is then used for opportunistic communication with minimal interference to noncognitive users</a:t>
            </a:r>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063" y="2936875"/>
            <a:ext cx="5451475"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a:lnSpc>
                <a:spcPct val="80000"/>
              </a:lnSpc>
            </a:pPr>
            <a:r>
              <a:rPr lang="en-US" altLang="en-US" smtClean="0"/>
              <a:t>Overlay Systems</a:t>
            </a:r>
          </a:p>
        </p:txBody>
      </p:sp>
      <p:sp>
        <p:nvSpPr>
          <p:cNvPr id="41987" name="Content Placeholder 45"/>
          <p:cNvSpPr>
            <a:spLocks noGrp="1"/>
          </p:cNvSpPr>
          <p:nvPr>
            <p:ph idx="1"/>
          </p:nvPr>
        </p:nvSpPr>
        <p:spPr>
          <a:xfrm>
            <a:off x="382588" y="1671638"/>
            <a:ext cx="8296275" cy="4114800"/>
          </a:xfrm>
        </p:spPr>
        <p:txBody>
          <a:bodyPr/>
          <a:lstStyle/>
          <a:p>
            <a:pPr>
              <a:lnSpc>
                <a:spcPct val="90000"/>
              </a:lnSpc>
            </a:pPr>
            <a:r>
              <a:rPr lang="en-US" altLang="en-US" smtClean="0"/>
              <a:t>Cognitive user has knowledge of other user’s message and/or encoding strategy</a:t>
            </a:r>
          </a:p>
          <a:p>
            <a:pPr lvl="1">
              <a:lnSpc>
                <a:spcPct val="100000"/>
              </a:lnSpc>
            </a:pPr>
            <a:r>
              <a:rPr lang="en-US" altLang="en-US" smtClean="0"/>
              <a:t>Used to help noncognitive transmission</a:t>
            </a:r>
          </a:p>
          <a:p>
            <a:pPr lvl="1">
              <a:lnSpc>
                <a:spcPct val="100000"/>
              </a:lnSpc>
            </a:pPr>
            <a:r>
              <a:rPr lang="en-US" altLang="en-US" smtClean="0"/>
              <a:t>Used to presubtract noncognitive interference</a:t>
            </a:r>
          </a:p>
          <a:p>
            <a:pPr lvl="1">
              <a:lnSpc>
                <a:spcPct val="100000"/>
              </a:lnSpc>
            </a:pPr>
            <a:endParaRPr lang="en-US" altLang="en-US" smtClean="0"/>
          </a:p>
          <a:p>
            <a:pPr lvl="1">
              <a:lnSpc>
                <a:spcPct val="100000"/>
              </a:lnSpc>
            </a:pPr>
            <a:endParaRPr lang="en-US" altLang="en-US" smtClean="0"/>
          </a:p>
          <a:p>
            <a:pPr lvl="1">
              <a:lnSpc>
                <a:spcPct val="140000"/>
              </a:lnSpc>
            </a:pPr>
            <a:endParaRPr lang="en-US" altLang="en-US" smtClean="0"/>
          </a:p>
          <a:p>
            <a:pPr lvl="1">
              <a:lnSpc>
                <a:spcPct val="100000"/>
              </a:lnSpc>
            </a:pPr>
            <a:endParaRPr lang="en-US" altLang="en-US" smtClean="0"/>
          </a:p>
          <a:p>
            <a:pPr lvl="1">
              <a:lnSpc>
                <a:spcPct val="100000"/>
              </a:lnSpc>
            </a:pPr>
            <a:r>
              <a:rPr lang="en-US" altLang="en-US" smtClean="0"/>
              <a:t>Capacity/achievable rates known in some cases</a:t>
            </a:r>
          </a:p>
          <a:p>
            <a:pPr lvl="2">
              <a:lnSpc>
                <a:spcPct val="90000"/>
              </a:lnSpc>
            </a:pPr>
            <a:r>
              <a:rPr lang="en-US" altLang="en-US" smtClean="0"/>
              <a:t>With and without MIMO nodes</a:t>
            </a:r>
          </a:p>
        </p:txBody>
      </p:sp>
      <p:sp>
        <p:nvSpPr>
          <p:cNvPr id="50" name="Text Box 1012"/>
          <p:cNvSpPr txBox="1">
            <a:spLocks noChangeArrowheads="1"/>
          </p:cNvSpPr>
          <p:nvPr/>
        </p:nvSpPr>
        <p:spPr bwMode="auto">
          <a:xfrm>
            <a:off x="4945063" y="3917950"/>
            <a:ext cx="1543050" cy="423863"/>
          </a:xfrm>
          <a:prstGeom prst="rect">
            <a:avLst/>
          </a:prstGeom>
          <a:noFill/>
          <a:ln w="9525">
            <a:noFill/>
            <a:miter lim="800000"/>
            <a:headEnd/>
            <a:tailEnd/>
          </a:ln>
          <a:effectLst/>
        </p:spPr>
        <p:txBody>
          <a:bodyPr>
            <a:spAutoFit/>
          </a:bodyPr>
          <a:lstStyle/>
          <a:p>
            <a:pPr algn="ctr" eaLnBrk="0" hangingPunct="0">
              <a:spcBef>
                <a:spcPct val="50000"/>
              </a:spcBef>
              <a:defRPr/>
            </a:pPr>
            <a:r>
              <a:rPr lang="en-US" sz="1800" dirty="0">
                <a:solidFill>
                  <a:srgbClr val="000066"/>
                </a:solidFill>
                <a:latin typeface="+mj-lt"/>
                <a:cs typeface="+mn-cs"/>
              </a:rPr>
              <a:t>RX1</a:t>
            </a:r>
          </a:p>
        </p:txBody>
      </p:sp>
      <p:sp>
        <p:nvSpPr>
          <p:cNvPr id="51" name="Text Box 1013"/>
          <p:cNvSpPr txBox="1">
            <a:spLocks noChangeArrowheads="1"/>
          </p:cNvSpPr>
          <p:nvPr/>
        </p:nvSpPr>
        <p:spPr bwMode="auto">
          <a:xfrm>
            <a:off x="4937125" y="5195888"/>
            <a:ext cx="1543050" cy="423862"/>
          </a:xfrm>
          <a:prstGeom prst="rect">
            <a:avLst/>
          </a:prstGeom>
          <a:noFill/>
          <a:ln w="9525">
            <a:noFill/>
            <a:miter lim="800000"/>
            <a:headEnd/>
            <a:tailEnd/>
          </a:ln>
          <a:effectLst/>
        </p:spPr>
        <p:txBody>
          <a:bodyPr>
            <a:spAutoFit/>
          </a:bodyPr>
          <a:lstStyle/>
          <a:p>
            <a:pPr algn="ctr" eaLnBrk="0" hangingPunct="0">
              <a:spcBef>
                <a:spcPct val="50000"/>
              </a:spcBef>
              <a:defRPr/>
            </a:pPr>
            <a:r>
              <a:rPr lang="en-US" sz="1800" dirty="0">
                <a:solidFill>
                  <a:srgbClr val="000066"/>
                </a:solidFill>
                <a:latin typeface="+mj-lt"/>
                <a:cs typeface="+mn-cs"/>
              </a:rPr>
              <a:t>RX2</a:t>
            </a:r>
          </a:p>
        </p:txBody>
      </p:sp>
      <p:sp>
        <p:nvSpPr>
          <p:cNvPr id="56" name="Rectangle 1015"/>
          <p:cNvSpPr>
            <a:spLocks noChangeArrowheads="1"/>
          </p:cNvSpPr>
          <p:nvPr/>
        </p:nvSpPr>
        <p:spPr bwMode="auto">
          <a:xfrm>
            <a:off x="2613025" y="5002213"/>
            <a:ext cx="274638" cy="1196975"/>
          </a:xfrm>
          <a:prstGeom prst="rect">
            <a:avLst/>
          </a:prstGeom>
          <a:noFill/>
          <a:ln w="12700">
            <a:noFill/>
            <a:miter lim="800000"/>
            <a:headEnd/>
            <a:tailEnd/>
          </a:ln>
          <a:effectLst/>
        </p:spPr>
        <p:txBody>
          <a:bodyPr wrap="none" anchor="ctr">
            <a:spAutoFit/>
          </a:bodyPr>
          <a:lstStyle/>
          <a:p>
            <a:pPr eaLnBrk="0" hangingPunct="0">
              <a:defRPr/>
            </a:pPr>
            <a:endParaRPr lang="en-US">
              <a:latin typeface="+mj-lt"/>
              <a:cs typeface="+mn-cs"/>
            </a:endParaRPr>
          </a:p>
        </p:txBody>
      </p:sp>
      <p:sp>
        <p:nvSpPr>
          <p:cNvPr id="57" name="Text Box 1016"/>
          <p:cNvSpPr txBox="1">
            <a:spLocks noChangeArrowheads="1"/>
          </p:cNvSpPr>
          <p:nvPr/>
        </p:nvSpPr>
        <p:spPr bwMode="auto">
          <a:xfrm>
            <a:off x="2044700" y="5037138"/>
            <a:ext cx="271463" cy="749300"/>
          </a:xfrm>
          <a:prstGeom prst="rect">
            <a:avLst/>
          </a:prstGeom>
          <a:noFill/>
          <a:ln w="9525" algn="ctr">
            <a:noFill/>
            <a:miter lim="800000"/>
            <a:headEnd/>
            <a:tailEnd/>
          </a:ln>
          <a:effectLst/>
        </p:spPr>
        <p:txBody>
          <a:bodyPr wrap="none">
            <a:spAutoFit/>
          </a:bodyPr>
          <a:lstStyle/>
          <a:p>
            <a:pPr marL="342900" indent="-342900" eaLnBrk="0" hangingPunct="0">
              <a:spcBef>
                <a:spcPct val="20000"/>
              </a:spcBef>
              <a:buClr>
                <a:schemeClr val="folHlink"/>
              </a:buClr>
              <a:buFont typeface="Symbol" pitchFamily="18" charset="2"/>
              <a:buNone/>
              <a:defRPr/>
            </a:pPr>
            <a:endParaRPr lang="en-US" sz="1800" i="1" dirty="0">
              <a:solidFill>
                <a:srgbClr val="000000"/>
              </a:solidFill>
              <a:latin typeface="+mj-lt"/>
              <a:cs typeface="+mn-cs"/>
              <a:sym typeface="WP Greek Helve" pitchFamily="2" charset="2"/>
            </a:endParaRPr>
          </a:p>
        </p:txBody>
      </p:sp>
      <p:sp>
        <p:nvSpPr>
          <p:cNvPr id="63" name="Text Box 1022"/>
          <p:cNvSpPr txBox="1">
            <a:spLocks noChangeArrowheads="1"/>
          </p:cNvSpPr>
          <p:nvPr/>
        </p:nvSpPr>
        <p:spPr bwMode="auto">
          <a:xfrm>
            <a:off x="1544638" y="5200650"/>
            <a:ext cx="1544637" cy="539750"/>
          </a:xfrm>
          <a:prstGeom prst="rect">
            <a:avLst/>
          </a:prstGeom>
          <a:noFill/>
          <a:ln w="9525">
            <a:noFill/>
            <a:miter lim="800000"/>
            <a:headEnd/>
            <a:tailEnd/>
          </a:ln>
          <a:effectLst/>
        </p:spPr>
        <p:txBody>
          <a:bodyPr>
            <a:spAutoFit/>
          </a:bodyPr>
          <a:lstStyle/>
          <a:p>
            <a:pPr algn="ctr" eaLnBrk="0" hangingPunct="0">
              <a:spcBef>
                <a:spcPct val="50000"/>
              </a:spcBef>
              <a:defRPr/>
            </a:pPr>
            <a:endParaRPr lang="en-US" sz="1400" dirty="0">
              <a:solidFill>
                <a:srgbClr val="000066"/>
              </a:solidFill>
              <a:latin typeface="+mj-lt"/>
              <a:cs typeface="+mn-cs"/>
            </a:endParaRPr>
          </a:p>
        </p:txBody>
      </p:sp>
      <p:sp>
        <p:nvSpPr>
          <p:cNvPr id="64" name="Line 1023"/>
          <p:cNvSpPr>
            <a:spLocks noChangeShapeType="1"/>
          </p:cNvSpPr>
          <p:nvPr/>
        </p:nvSpPr>
        <p:spPr bwMode="auto">
          <a:xfrm>
            <a:off x="3181350" y="3994150"/>
            <a:ext cx="1852613" cy="0"/>
          </a:xfrm>
          <a:prstGeom prst="line">
            <a:avLst/>
          </a:prstGeom>
          <a:noFill/>
          <a:ln w="12700">
            <a:solidFill>
              <a:srgbClr val="000066"/>
            </a:solidFill>
            <a:round/>
            <a:headEnd/>
            <a:tailEnd type="triangle" w="med" len="med"/>
          </a:ln>
          <a:effectLst/>
        </p:spPr>
        <p:txBody>
          <a:bodyPr>
            <a:spAutoFit/>
          </a:bodyPr>
          <a:lstStyle/>
          <a:p>
            <a:pPr eaLnBrk="0" hangingPunct="0">
              <a:defRPr/>
            </a:pPr>
            <a:endParaRPr lang="en-US">
              <a:latin typeface="+mj-lt"/>
              <a:cs typeface="+mn-cs"/>
            </a:endParaRPr>
          </a:p>
        </p:txBody>
      </p:sp>
      <p:sp>
        <p:nvSpPr>
          <p:cNvPr id="65" name="Line 1024"/>
          <p:cNvSpPr>
            <a:spLocks noChangeShapeType="1"/>
          </p:cNvSpPr>
          <p:nvPr/>
        </p:nvSpPr>
        <p:spPr bwMode="auto">
          <a:xfrm>
            <a:off x="3206750" y="5368925"/>
            <a:ext cx="1852613" cy="0"/>
          </a:xfrm>
          <a:prstGeom prst="line">
            <a:avLst/>
          </a:prstGeom>
          <a:noFill/>
          <a:ln w="12700">
            <a:solidFill>
              <a:srgbClr val="000066"/>
            </a:solidFill>
            <a:round/>
            <a:headEnd/>
            <a:tailEnd type="triangle" w="med" len="med"/>
          </a:ln>
          <a:effectLst/>
        </p:spPr>
        <p:txBody>
          <a:bodyPr>
            <a:spAutoFit/>
          </a:bodyPr>
          <a:lstStyle/>
          <a:p>
            <a:pPr eaLnBrk="0" hangingPunct="0">
              <a:defRPr/>
            </a:pPr>
            <a:endParaRPr lang="en-US">
              <a:latin typeface="+mj-lt"/>
              <a:cs typeface="+mn-cs"/>
            </a:endParaRPr>
          </a:p>
        </p:txBody>
      </p:sp>
      <p:sp>
        <p:nvSpPr>
          <p:cNvPr id="66" name="Line 1025"/>
          <p:cNvSpPr>
            <a:spLocks noChangeShapeType="1"/>
          </p:cNvSpPr>
          <p:nvPr/>
        </p:nvSpPr>
        <p:spPr bwMode="auto">
          <a:xfrm>
            <a:off x="3255963" y="4116388"/>
            <a:ext cx="1778000" cy="1192212"/>
          </a:xfrm>
          <a:prstGeom prst="line">
            <a:avLst/>
          </a:prstGeom>
          <a:noFill/>
          <a:ln w="12700">
            <a:solidFill>
              <a:srgbClr val="000066"/>
            </a:solidFill>
            <a:prstDash val="sysDot"/>
            <a:round/>
            <a:headEnd/>
            <a:tailEnd type="triangle" w="med" len="med"/>
          </a:ln>
          <a:effectLst/>
        </p:spPr>
        <p:txBody>
          <a:bodyPr>
            <a:spAutoFit/>
          </a:bodyPr>
          <a:lstStyle/>
          <a:p>
            <a:pPr eaLnBrk="0" hangingPunct="0">
              <a:defRPr/>
            </a:pPr>
            <a:endParaRPr lang="en-US">
              <a:latin typeface="+mj-lt"/>
              <a:cs typeface="+mn-cs"/>
            </a:endParaRPr>
          </a:p>
        </p:txBody>
      </p:sp>
      <p:sp>
        <p:nvSpPr>
          <p:cNvPr id="67" name="Line 1026"/>
          <p:cNvSpPr>
            <a:spLocks noChangeShapeType="1"/>
          </p:cNvSpPr>
          <p:nvPr/>
        </p:nvSpPr>
        <p:spPr bwMode="auto">
          <a:xfrm flipV="1">
            <a:off x="3230563" y="4146550"/>
            <a:ext cx="1803400" cy="1131888"/>
          </a:xfrm>
          <a:prstGeom prst="line">
            <a:avLst/>
          </a:prstGeom>
          <a:noFill/>
          <a:ln w="12700">
            <a:solidFill>
              <a:srgbClr val="3366FF"/>
            </a:solidFill>
            <a:prstDash val="sysDot"/>
            <a:round/>
            <a:headEnd/>
            <a:tailEnd type="triangle" w="med" len="med"/>
          </a:ln>
          <a:effectLst/>
        </p:spPr>
        <p:txBody>
          <a:bodyPr>
            <a:spAutoFit/>
          </a:bodyPr>
          <a:lstStyle/>
          <a:p>
            <a:pPr eaLnBrk="0" hangingPunct="0">
              <a:defRPr/>
            </a:pPr>
            <a:endParaRPr lang="en-US">
              <a:latin typeface="+mj-lt"/>
              <a:cs typeface="+mn-cs"/>
            </a:endParaRPr>
          </a:p>
        </p:txBody>
      </p:sp>
      <p:sp>
        <p:nvSpPr>
          <p:cNvPr id="87" name="Line 1025"/>
          <p:cNvSpPr>
            <a:spLocks noChangeShapeType="1"/>
          </p:cNvSpPr>
          <p:nvPr/>
        </p:nvSpPr>
        <p:spPr bwMode="auto">
          <a:xfrm>
            <a:off x="3246438" y="4106863"/>
            <a:ext cx="1779587" cy="1192212"/>
          </a:xfrm>
          <a:prstGeom prst="line">
            <a:avLst/>
          </a:prstGeom>
          <a:noFill/>
          <a:ln w="19050">
            <a:solidFill>
              <a:srgbClr val="FF3399"/>
            </a:solidFill>
            <a:prstDash val="solid"/>
            <a:round/>
            <a:headEnd/>
            <a:tailEnd type="triangle" w="med" len="med"/>
          </a:ln>
          <a:effectLst/>
        </p:spPr>
        <p:txBody>
          <a:bodyPr>
            <a:spAutoFit/>
          </a:bodyPr>
          <a:lstStyle/>
          <a:p>
            <a:pPr eaLnBrk="0" hangingPunct="0">
              <a:defRPr/>
            </a:pPr>
            <a:endParaRPr lang="en-US">
              <a:latin typeface="+mj-lt"/>
              <a:cs typeface="+mn-cs"/>
            </a:endParaRPr>
          </a:p>
        </p:txBody>
      </p:sp>
      <p:grpSp>
        <p:nvGrpSpPr>
          <p:cNvPr id="2" name="Group 84"/>
          <p:cNvGrpSpPr>
            <a:grpSpLocks/>
          </p:cNvGrpSpPr>
          <p:nvPr/>
        </p:nvGrpSpPr>
        <p:grpSpPr bwMode="auto">
          <a:xfrm>
            <a:off x="2387600" y="3975100"/>
            <a:ext cx="735013" cy="1397000"/>
            <a:chOff x="2013717" y="5165783"/>
            <a:chExt cx="537754" cy="1276907"/>
          </a:xfrm>
        </p:grpSpPr>
        <p:sp>
          <p:nvSpPr>
            <p:cNvPr id="54" name="Arc 53"/>
            <p:cNvSpPr/>
            <p:nvPr/>
          </p:nvSpPr>
          <p:spPr bwMode="auto">
            <a:xfrm flipH="1">
              <a:off x="2013717" y="5173039"/>
              <a:ext cx="536592" cy="1269651"/>
            </a:xfrm>
            <a:prstGeom prst="arc">
              <a:avLst/>
            </a:prstGeom>
            <a:noFill/>
            <a:ln w="28575" cap="flat" cmpd="sng" algn="ctr">
              <a:solidFill>
                <a:srgbClr val="FF3399"/>
              </a:solidFill>
              <a:prstDash val="solid"/>
              <a:round/>
              <a:headEnd type="triangle" w="med" len="med"/>
              <a:tailEnd type="none" w="med" len="med"/>
            </a:ln>
            <a:effectLst/>
          </p:spPr>
          <p:txBody>
            <a:bodyPr/>
            <a:lstStyle/>
            <a:p>
              <a:pPr eaLnBrk="0" hangingPunct="0">
                <a:defRPr/>
              </a:pPr>
              <a:endParaRPr lang="en-US">
                <a:latin typeface="Times New Roman" charset="0"/>
                <a:cs typeface="+mn-cs"/>
              </a:endParaRPr>
            </a:p>
          </p:txBody>
        </p:sp>
        <p:sp>
          <p:nvSpPr>
            <p:cNvPr id="55" name="Arc 54"/>
            <p:cNvSpPr/>
            <p:nvPr/>
          </p:nvSpPr>
          <p:spPr bwMode="auto">
            <a:xfrm flipH="1" flipV="1">
              <a:off x="2014879" y="5165783"/>
              <a:ext cx="536592" cy="1269652"/>
            </a:xfrm>
            <a:prstGeom prst="arc">
              <a:avLst/>
            </a:prstGeom>
            <a:noFill/>
            <a:ln w="28575" cap="flat" cmpd="sng" algn="ctr">
              <a:solidFill>
                <a:srgbClr val="FF3399"/>
              </a:solidFill>
              <a:prstDash val="solid"/>
              <a:round/>
              <a:headEnd type="none" w="sm" len="sm"/>
              <a:tailEnd type="none" w="sm" len="sm"/>
            </a:ln>
            <a:effectLst/>
          </p:spPr>
          <p:txBody>
            <a:bodyPr/>
            <a:lstStyle/>
            <a:p>
              <a:pPr eaLnBrk="0" hangingPunct="0">
                <a:defRPr/>
              </a:pPr>
              <a:endParaRPr lang="en-US">
                <a:latin typeface="Times New Roman" charset="0"/>
                <a:cs typeface="+mn-cs"/>
              </a:endParaRPr>
            </a:p>
          </p:txBody>
        </p:sp>
      </p:grpSp>
      <p:grpSp>
        <p:nvGrpSpPr>
          <p:cNvPr id="41999" name="Group 4"/>
          <p:cNvGrpSpPr>
            <a:grpSpLocks/>
          </p:cNvGrpSpPr>
          <p:nvPr/>
        </p:nvGrpSpPr>
        <p:grpSpPr bwMode="auto">
          <a:xfrm>
            <a:off x="2903538" y="3963988"/>
            <a:ext cx="236537" cy="355600"/>
            <a:chOff x="846" y="3750"/>
            <a:chExt cx="165" cy="338"/>
          </a:xfrm>
        </p:grpSpPr>
        <p:sp>
          <p:nvSpPr>
            <p:cNvPr id="42012" name="AutoShape 5"/>
            <p:cNvSpPr>
              <a:spLocks noChangeArrowheads="1"/>
            </p:cNvSpPr>
            <p:nvPr/>
          </p:nvSpPr>
          <p:spPr bwMode="auto">
            <a:xfrm rot="10800000">
              <a:off x="846" y="3750"/>
              <a:ext cx="165" cy="165"/>
            </a:xfrm>
            <a:prstGeom prst="triangle">
              <a:avLst>
                <a:gd name="adj" fmla="val 50000"/>
              </a:avLst>
            </a:prstGeom>
            <a:noFill/>
            <a:ln w="19050">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2013" name="Line 6"/>
            <p:cNvSpPr>
              <a:spLocks noChangeShapeType="1"/>
            </p:cNvSpPr>
            <p:nvPr/>
          </p:nvSpPr>
          <p:spPr bwMode="auto">
            <a:xfrm>
              <a:off x="932" y="3915"/>
              <a:ext cx="0" cy="173"/>
            </a:xfrm>
            <a:prstGeom prst="line">
              <a:avLst/>
            </a:prstGeom>
            <a:noFill/>
            <a:ln w="19050">
              <a:solidFill>
                <a:srgbClr val="0000CC"/>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42000" name="Group 4"/>
          <p:cNvGrpSpPr>
            <a:grpSpLocks/>
          </p:cNvGrpSpPr>
          <p:nvPr/>
        </p:nvGrpSpPr>
        <p:grpSpPr bwMode="auto">
          <a:xfrm>
            <a:off x="5126038" y="5286375"/>
            <a:ext cx="236537" cy="354013"/>
            <a:chOff x="846" y="3750"/>
            <a:chExt cx="165" cy="338"/>
          </a:xfrm>
        </p:grpSpPr>
        <p:sp>
          <p:nvSpPr>
            <p:cNvPr id="42010" name="AutoShape 5"/>
            <p:cNvSpPr>
              <a:spLocks noChangeArrowheads="1"/>
            </p:cNvSpPr>
            <p:nvPr/>
          </p:nvSpPr>
          <p:spPr bwMode="auto">
            <a:xfrm rot="10800000">
              <a:off x="846" y="3750"/>
              <a:ext cx="165" cy="165"/>
            </a:xfrm>
            <a:prstGeom prst="triangle">
              <a:avLst>
                <a:gd name="adj" fmla="val 50000"/>
              </a:avLst>
            </a:prstGeom>
            <a:noFill/>
            <a:ln w="19050">
              <a:solidFill>
                <a:srgbClr val="33CC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2011" name="Line 6"/>
            <p:cNvSpPr>
              <a:spLocks noChangeShapeType="1"/>
            </p:cNvSpPr>
            <p:nvPr/>
          </p:nvSpPr>
          <p:spPr bwMode="auto">
            <a:xfrm>
              <a:off x="932" y="3915"/>
              <a:ext cx="0" cy="173"/>
            </a:xfrm>
            <a:prstGeom prst="line">
              <a:avLst/>
            </a:prstGeom>
            <a:noFill/>
            <a:ln w="19050">
              <a:solidFill>
                <a:srgbClr val="33CC33"/>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42001" name="Group 71"/>
          <p:cNvGrpSpPr>
            <a:grpSpLocks/>
          </p:cNvGrpSpPr>
          <p:nvPr/>
        </p:nvGrpSpPr>
        <p:grpSpPr bwMode="auto">
          <a:xfrm>
            <a:off x="5167313" y="4002088"/>
            <a:ext cx="238125" cy="355600"/>
            <a:chOff x="846" y="3750"/>
            <a:chExt cx="165" cy="338"/>
          </a:xfrm>
        </p:grpSpPr>
        <p:sp>
          <p:nvSpPr>
            <p:cNvPr id="42008" name="AutoShape 5"/>
            <p:cNvSpPr>
              <a:spLocks noChangeArrowheads="1"/>
            </p:cNvSpPr>
            <p:nvPr/>
          </p:nvSpPr>
          <p:spPr bwMode="auto">
            <a:xfrm rot="10800000">
              <a:off x="846" y="3750"/>
              <a:ext cx="165" cy="165"/>
            </a:xfrm>
            <a:prstGeom prst="triangle">
              <a:avLst>
                <a:gd name="adj" fmla="val 50000"/>
              </a:avLst>
            </a:prstGeom>
            <a:noFill/>
            <a:ln w="19050">
              <a:solidFill>
                <a:srgbClr val="33CC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2009" name="Line 6"/>
            <p:cNvSpPr>
              <a:spLocks noChangeShapeType="1"/>
            </p:cNvSpPr>
            <p:nvPr/>
          </p:nvSpPr>
          <p:spPr bwMode="auto">
            <a:xfrm>
              <a:off x="932" y="3915"/>
              <a:ext cx="0" cy="173"/>
            </a:xfrm>
            <a:prstGeom prst="line">
              <a:avLst/>
            </a:prstGeom>
            <a:noFill/>
            <a:ln w="19050">
              <a:solidFill>
                <a:srgbClr val="33CC33"/>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42002" name="Group 4"/>
          <p:cNvGrpSpPr>
            <a:grpSpLocks/>
          </p:cNvGrpSpPr>
          <p:nvPr/>
        </p:nvGrpSpPr>
        <p:grpSpPr bwMode="auto">
          <a:xfrm>
            <a:off x="2894013" y="5303838"/>
            <a:ext cx="238125" cy="355600"/>
            <a:chOff x="846" y="3750"/>
            <a:chExt cx="165" cy="338"/>
          </a:xfrm>
        </p:grpSpPr>
        <p:sp>
          <p:nvSpPr>
            <p:cNvPr id="42006" name="AutoShape 5"/>
            <p:cNvSpPr>
              <a:spLocks noChangeArrowheads="1"/>
            </p:cNvSpPr>
            <p:nvPr/>
          </p:nvSpPr>
          <p:spPr bwMode="auto">
            <a:xfrm rot="10800000">
              <a:off x="846" y="3750"/>
              <a:ext cx="165" cy="165"/>
            </a:xfrm>
            <a:prstGeom prst="triangle">
              <a:avLst>
                <a:gd name="adj" fmla="val 50000"/>
              </a:avLst>
            </a:prstGeom>
            <a:noFill/>
            <a:ln w="19050">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2007" name="Line 6"/>
            <p:cNvSpPr>
              <a:spLocks noChangeShapeType="1"/>
            </p:cNvSpPr>
            <p:nvPr/>
          </p:nvSpPr>
          <p:spPr bwMode="auto">
            <a:xfrm>
              <a:off x="932" y="3915"/>
              <a:ext cx="0" cy="173"/>
            </a:xfrm>
            <a:prstGeom prst="line">
              <a:avLst/>
            </a:prstGeom>
            <a:noFill/>
            <a:ln w="19050">
              <a:solidFill>
                <a:srgbClr val="0000CC"/>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84" name="TextBox 83"/>
          <p:cNvSpPr txBox="1"/>
          <p:nvPr/>
        </p:nvSpPr>
        <p:spPr>
          <a:xfrm>
            <a:off x="2247900" y="5349875"/>
            <a:ext cx="735013" cy="425450"/>
          </a:xfrm>
          <a:prstGeom prst="rect">
            <a:avLst/>
          </a:prstGeom>
          <a:noFill/>
        </p:spPr>
        <p:txBody>
          <a:bodyPr wrap="none">
            <a:spAutoFit/>
          </a:bodyPr>
          <a:lstStyle/>
          <a:p>
            <a:pPr eaLnBrk="0" hangingPunct="0">
              <a:defRPr/>
            </a:pPr>
            <a:r>
              <a:rPr lang="en-US" sz="1800" dirty="0">
                <a:solidFill>
                  <a:schemeClr val="bg2"/>
                </a:solidFill>
                <a:latin typeface="+mj-lt"/>
                <a:cs typeface="+mn-cs"/>
              </a:rPr>
              <a:t>NCR</a:t>
            </a:r>
          </a:p>
        </p:txBody>
      </p:sp>
      <p:sp>
        <p:nvSpPr>
          <p:cNvPr id="85" name="TextBox 84"/>
          <p:cNvSpPr txBox="1"/>
          <p:nvPr/>
        </p:nvSpPr>
        <p:spPr>
          <a:xfrm>
            <a:off x="2460625" y="4035425"/>
            <a:ext cx="528638" cy="423863"/>
          </a:xfrm>
          <a:prstGeom prst="rect">
            <a:avLst/>
          </a:prstGeom>
          <a:noFill/>
        </p:spPr>
        <p:txBody>
          <a:bodyPr wrap="none">
            <a:spAutoFit/>
          </a:bodyPr>
          <a:lstStyle/>
          <a:p>
            <a:pPr eaLnBrk="0" hangingPunct="0">
              <a:defRPr/>
            </a:pPr>
            <a:r>
              <a:rPr lang="en-US" sz="1800" dirty="0">
                <a:solidFill>
                  <a:schemeClr val="bg2"/>
                </a:solidFill>
                <a:latin typeface="+mj-lt"/>
                <a:cs typeface="+mn-cs"/>
              </a:rPr>
              <a:t>CR</a:t>
            </a:r>
          </a:p>
        </p:txBody>
      </p:sp>
      <p:sp>
        <p:nvSpPr>
          <p:cNvPr id="89" name="Line 1023"/>
          <p:cNvSpPr>
            <a:spLocks noChangeShapeType="1"/>
          </p:cNvSpPr>
          <p:nvPr/>
        </p:nvSpPr>
        <p:spPr bwMode="auto">
          <a:xfrm>
            <a:off x="3198813" y="4071938"/>
            <a:ext cx="1854200" cy="0"/>
          </a:xfrm>
          <a:prstGeom prst="line">
            <a:avLst/>
          </a:prstGeom>
          <a:noFill/>
          <a:ln w="12700">
            <a:solidFill>
              <a:srgbClr val="3366FF"/>
            </a:solidFill>
            <a:prstDash val="sysDot"/>
            <a:round/>
            <a:headEnd/>
            <a:tailEnd type="triangle" w="med" len="med"/>
          </a:ln>
          <a:effectLst/>
        </p:spPr>
        <p:txBody>
          <a:bodyPr>
            <a:spAutoFit/>
          </a:bodyPr>
          <a:lstStyle/>
          <a:p>
            <a:pPr eaLnBrk="0" hangingPunct="0">
              <a:defRPr/>
            </a:pPr>
            <a:endParaRPr lang="en-US">
              <a:latin typeface="+mj-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xit" presetSubtype="0" fill="hold" nodeType="clickEffect">
                                  <p:stCondLst>
                                    <p:cond delay="0"/>
                                  </p:stCondLst>
                                  <p:childTnLst>
                                    <p:animEffect transition="out" filter="dissolve">
                                      <p:cBhvr>
                                        <p:cTn id="18" dur="500"/>
                                        <p:tgtEl>
                                          <p:spTgt spid="89"/>
                                        </p:tgtEl>
                                      </p:cBhvr>
                                    </p:animEffect>
                                    <p:set>
                                      <p:cBhvr>
                                        <p:cTn id="19" dur="1" fill="hold">
                                          <p:stCondLst>
                                            <p:cond delay="499"/>
                                          </p:stCondLst>
                                        </p:cTn>
                                        <p:tgtEl>
                                          <p:spTgt spid="89"/>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67"/>
                                        </p:tgtEl>
                                      </p:cBhvr>
                                    </p:animEffect>
                                    <p:set>
                                      <p:cBhvr>
                                        <p:cTn id="22" dur="1" fill="hold">
                                          <p:stCondLst>
                                            <p:cond delay="499"/>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4294967295"/>
          </p:nvPr>
        </p:nvSpPr>
        <p:spPr>
          <a:xfrm>
            <a:off x="249238" y="4149725"/>
            <a:ext cx="8626475" cy="1871663"/>
          </a:xfrm>
        </p:spPr>
        <p:txBody>
          <a:bodyPr/>
          <a:lstStyle/>
          <a:p>
            <a:pPr eaLnBrk="1" hangingPunct="1">
              <a:buFont typeface="Wingdings" pitchFamily="2" charset="2"/>
              <a:buNone/>
              <a:defRPr/>
            </a:pPr>
            <a:endParaRPr lang="en-US" altLang="zh-CN" dirty="0" smtClean="0">
              <a:solidFill>
                <a:srgbClr val="0000FF"/>
              </a:solidFill>
              <a:latin typeface="Arial" pitchFamily="34" charset="0"/>
            </a:endParaRPr>
          </a:p>
          <a:p>
            <a:pPr eaLnBrk="1" hangingPunct="1">
              <a:defRPr/>
            </a:pPr>
            <a:r>
              <a:rPr lang="en-US" altLang="zh-CN" sz="2400" dirty="0" smtClean="0">
                <a:solidFill>
                  <a:srgbClr val="0000FF"/>
                </a:solidFill>
                <a:latin typeface="+mj-lt"/>
              </a:rPr>
              <a:t>Enhance robustness and capacity via cognitive relays</a:t>
            </a:r>
            <a:endParaRPr lang="en-US" altLang="zh-CN" sz="2000" dirty="0" smtClean="0">
              <a:solidFill>
                <a:srgbClr val="0000FF"/>
              </a:solidFill>
              <a:latin typeface="+mj-lt"/>
            </a:endParaRPr>
          </a:p>
          <a:p>
            <a:pPr lvl="1" eaLnBrk="1" hangingPunct="1">
              <a:defRPr/>
            </a:pPr>
            <a:r>
              <a:rPr lang="en-US" altLang="zh-CN" sz="1800" dirty="0" smtClean="0">
                <a:solidFill>
                  <a:srgbClr val="0000FF"/>
                </a:solidFill>
                <a:latin typeface="+mj-lt"/>
              </a:rPr>
              <a:t>Cognitive relays overhear the source messages</a:t>
            </a:r>
          </a:p>
          <a:p>
            <a:pPr lvl="1" eaLnBrk="1" hangingPunct="1">
              <a:defRPr/>
            </a:pPr>
            <a:r>
              <a:rPr lang="en-US" altLang="zh-CN" sz="1800" dirty="0" smtClean="0">
                <a:solidFill>
                  <a:srgbClr val="0000FF"/>
                </a:solidFill>
                <a:latin typeface="+mj-lt"/>
              </a:rPr>
              <a:t>Cognitive relays then cooperate with the transmitter in the transmission of the source messages</a:t>
            </a:r>
          </a:p>
          <a:p>
            <a:pPr lvl="1" eaLnBrk="1" hangingPunct="1">
              <a:defRPr/>
            </a:pPr>
            <a:r>
              <a:rPr lang="en-US" altLang="zh-CN" sz="1800" dirty="0" smtClean="0">
                <a:latin typeface="+mj-lt"/>
              </a:rPr>
              <a:t>Can relay the message even if transmitter fails due to congestion, etc.</a:t>
            </a:r>
            <a:endParaRPr lang="en-US" altLang="zh-CN" sz="1600" dirty="0" smtClean="0">
              <a:latin typeface="+mj-lt"/>
            </a:endParaRPr>
          </a:p>
        </p:txBody>
      </p:sp>
      <p:pic>
        <p:nvPicPr>
          <p:cNvPr id="43011" name="Picture 60" descr="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388" y="1776413"/>
            <a:ext cx="163512"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2" name="Group 58"/>
          <p:cNvGrpSpPr>
            <a:grpSpLocks/>
          </p:cNvGrpSpPr>
          <p:nvPr/>
        </p:nvGrpSpPr>
        <p:grpSpPr bwMode="auto">
          <a:xfrm>
            <a:off x="3630613" y="2511425"/>
            <a:ext cx="411162" cy="1287463"/>
            <a:chOff x="2971" y="7170"/>
            <a:chExt cx="156" cy="321"/>
          </a:xfrm>
        </p:grpSpPr>
        <p:sp>
          <p:nvSpPr>
            <p:cNvPr id="43054" name="Freeform 59"/>
            <p:cNvSpPr>
              <a:spLocks/>
            </p:cNvSpPr>
            <p:nvPr/>
          </p:nvSpPr>
          <p:spPr bwMode="auto">
            <a:xfrm>
              <a:off x="2971" y="7431"/>
              <a:ext cx="156" cy="37"/>
            </a:xfrm>
            <a:custGeom>
              <a:avLst/>
              <a:gdLst>
                <a:gd name="T0" fmla="*/ 0 w 156"/>
                <a:gd name="T1" fmla="*/ 30 h 37"/>
                <a:gd name="T2" fmla="*/ 7 w 156"/>
                <a:gd name="T3" fmla="*/ 37 h 37"/>
                <a:gd name="T4" fmla="*/ 82 w 156"/>
                <a:gd name="T5" fmla="*/ 7 h 37"/>
                <a:gd name="T6" fmla="*/ 82 w 156"/>
                <a:gd name="T7" fmla="*/ 7 h 37"/>
                <a:gd name="T8" fmla="*/ 82 w 156"/>
                <a:gd name="T9" fmla="*/ 7 h 37"/>
                <a:gd name="T10" fmla="*/ 156 w 156"/>
                <a:gd name="T11" fmla="*/ 37 h 37"/>
                <a:gd name="T12" fmla="*/ 156 w 156"/>
                <a:gd name="T13" fmla="*/ 30 h 37"/>
                <a:gd name="T14" fmla="*/ 82 w 156"/>
                <a:gd name="T15" fmla="*/ 0 h 37"/>
                <a:gd name="T16" fmla="*/ 82 w 156"/>
                <a:gd name="T17" fmla="*/ 0 h 37"/>
                <a:gd name="T18" fmla="*/ 0 w 156"/>
                <a:gd name="T19" fmla="*/ 3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37"/>
                <a:gd name="T32" fmla="*/ 156 w 156"/>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37">
                  <a:moveTo>
                    <a:pt x="0" y="30"/>
                  </a:moveTo>
                  <a:lnTo>
                    <a:pt x="7" y="37"/>
                  </a:lnTo>
                  <a:lnTo>
                    <a:pt x="82" y="7"/>
                  </a:lnTo>
                  <a:lnTo>
                    <a:pt x="156" y="37"/>
                  </a:lnTo>
                  <a:lnTo>
                    <a:pt x="156" y="30"/>
                  </a:lnTo>
                  <a:lnTo>
                    <a:pt x="82" y="0"/>
                  </a:lnTo>
                  <a:lnTo>
                    <a:pt x="0" y="30"/>
                  </a:lnTo>
                  <a:close/>
                </a:path>
              </a:pathLst>
            </a:custGeom>
            <a:solidFill>
              <a:srgbClr val="0066CC"/>
            </a:solidFill>
            <a:ln w="4445">
              <a:solidFill>
                <a:srgbClr val="808080"/>
              </a:solidFill>
              <a:round/>
              <a:headEnd/>
              <a:tailEnd/>
            </a:ln>
          </p:spPr>
          <p:txBody>
            <a:bodyPr/>
            <a:lstStyle/>
            <a:p>
              <a:endParaRPr lang="en-US"/>
            </a:p>
          </p:txBody>
        </p:sp>
        <p:sp>
          <p:nvSpPr>
            <p:cNvPr id="43055" name="Freeform 60"/>
            <p:cNvSpPr>
              <a:spLocks/>
            </p:cNvSpPr>
            <p:nvPr/>
          </p:nvSpPr>
          <p:spPr bwMode="auto">
            <a:xfrm>
              <a:off x="2971" y="7170"/>
              <a:ext cx="156" cy="321"/>
            </a:xfrm>
            <a:custGeom>
              <a:avLst/>
              <a:gdLst>
                <a:gd name="T0" fmla="*/ 82 w 156"/>
                <a:gd name="T1" fmla="*/ 8 h 321"/>
                <a:gd name="T2" fmla="*/ 75 w 156"/>
                <a:gd name="T3" fmla="*/ 8 h 321"/>
                <a:gd name="T4" fmla="*/ 75 w 156"/>
                <a:gd name="T5" fmla="*/ 321 h 321"/>
                <a:gd name="T6" fmla="*/ 82 w 156"/>
                <a:gd name="T7" fmla="*/ 321 h 321"/>
                <a:gd name="T8" fmla="*/ 82 w 156"/>
                <a:gd name="T9" fmla="*/ 313 h 321"/>
                <a:gd name="T10" fmla="*/ 75 w 156"/>
                <a:gd name="T11" fmla="*/ 321 h 321"/>
                <a:gd name="T12" fmla="*/ 82 w 156"/>
                <a:gd name="T13" fmla="*/ 313 h 321"/>
                <a:gd name="T14" fmla="*/ 7 w 156"/>
                <a:gd name="T15" fmla="*/ 291 h 321"/>
                <a:gd name="T16" fmla="*/ 0 w 156"/>
                <a:gd name="T17" fmla="*/ 291 h 321"/>
                <a:gd name="T18" fmla="*/ 7 w 156"/>
                <a:gd name="T19" fmla="*/ 291 h 321"/>
                <a:gd name="T20" fmla="*/ 7 w 156"/>
                <a:gd name="T21" fmla="*/ 291 h 321"/>
                <a:gd name="T22" fmla="*/ 7 w 156"/>
                <a:gd name="T23" fmla="*/ 291 h 321"/>
                <a:gd name="T24" fmla="*/ 82 w 156"/>
                <a:gd name="T25" fmla="*/ 8 h 321"/>
                <a:gd name="T26" fmla="*/ 82 w 156"/>
                <a:gd name="T27" fmla="*/ 8 h 321"/>
                <a:gd name="T28" fmla="*/ 75 w 156"/>
                <a:gd name="T29" fmla="*/ 8 h 321"/>
                <a:gd name="T30" fmla="*/ 82 w 156"/>
                <a:gd name="T31" fmla="*/ 8 h 321"/>
                <a:gd name="T32" fmla="*/ 82 w 156"/>
                <a:gd name="T33" fmla="*/ 8 h 321"/>
                <a:gd name="T34" fmla="*/ 75 w 156"/>
                <a:gd name="T35" fmla="*/ 8 h 321"/>
                <a:gd name="T36" fmla="*/ 156 w 156"/>
                <a:gd name="T37" fmla="*/ 291 h 321"/>
                <a:gd name="T38" fmla="*/ 156 w 156"/>
                <a:gd name="T39" fmla="*/ 291 h 321"/>
                <a:gd name="T40" fmla="*/ 156 w 156"/>
                <a:gd name="T41" fmla="*/ 291 h 321"/>
                <a:gd name="T42" fmla="*/ 156 w 156"/>
                <a:gd name="T43" fmla="*/ 291 h 321"/>
                <a:gd name="T44" fmla="*/ 156 w 156"/>
                <a:gd name="T45" fmla="*/ 291 h 321"/>
                <a:gd name="T46" fmla="*/ 82 w 156"/>
                <a:gd name="T47" fmla="*/ 313 h 321"/>
                <a:gd name="T48" fmla="*/ 82 w 156"/>
                <a:gd name="T49" fmla="*/ 321 h 321"/>
                <a:gd name="T50" fmla="*/ 156 w 156"/>
                <a:gd name="T51" fmla="*/ 298 h 321"/>
                <a:gd name="T52" fmla="*/ 156 w 156"/>
                <a:gd name="T53" fmla="*/ 298 h 321"/>
                <a:gd name="T54" fmla="*/ 156 w 156"/>
                <a:gd name="T55" fmla="*/ 291 h 321"/>
                <a:gd name="T56" fmla="*/ 156 w 156"/>
                <a:gd name="T57" fmla="*/ 291 h 321"/>
                <a:gd name="T58" fmla="*/ 82 w 156"/>
                <a:gd name="T59" fmla="*/ 8 h 321"/>
                <a:gd name="T60" fmla="*/ 82 w 156"/>
                <a:gd name="T61" fmla="*/ 0 h 321"/>
                <a:gd name="T62" fmla="*/ 82 w 156"/>
                <a:gd name="T63" fmla="*/ 0 h 321"/>
                <a:gd name="T64" fmla="*/ 75 w 156"/>
                <a:gd name="T65" fmla="*/ 0 h 321"/>
                <a:gd name="T66" fmla="*/ 75 w 156"/>
                <a:gd name="T67" fmla="*/ 8 h 321"/>
                <a:gd name="T68" fmla="*/ 75 w 156"/>
                <a:gd name="T69" fmla="*/ 8 h 321"/>
                <a:gd name="T70" fmla="*/ 0 w 156"/>
                <a:gd name="T71" fmla="*/ 291 h 321"/>
                <a:gd name="T72" fmla="*/ 0 w 156"/>
                <a:gd name="T73" fmla="*/ 291 h 321"/>
                <a:gd name="T74" fmla="*/ 0 w 156"/>
                <a:gd name="T75" fmla="*/ 298 h 321"/>
                <a:gd name="T76" fmla="*/ 0 w 156"/>
                <a:gd name="T77" fmla="*/ 298 h 321"/>
                <a:gd name="T78" fmla="*/ 82 w 156"/>
                <a:gd name="T79" fmla="*/ 321 h 321"/>
                <a:gd name="T80" fmla="*/ 82 w 156"/>
                <a:gd name="T81" fmla="*/ 321 h 321"/>
                <a:gd name="T82" fmla="*/ 82 w 156"/>
                <a:gd name="T83" fmla="*/ 321 h 321"/>
                <a:gd name="T84" fmla="*/ 82 w 156"/>
                <a:gd name="T85" fmla="*/ 321 h 321"/>
                <a:gd name="T86" fmla="*/ 82 w 156"/>
                <a:gd name="T87" fmla="*/ 321 h 321"/>
                <a:gd name="T88" fmla="*/ 82 w 156"/>
                <a:gd name="T89" fmla="*/ 8 h 3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6"/>
                <a:gd name="T136" fmla="*/ 0 h 321"/>
                <a:gd name="T137" fmla="*/ 156 w 156"/>
                <a:gd name="T138" fmla="*/ 321 h 3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6" h="321">
                  <a:moveTo>
                    <a:pt x="82" y="8"/>
                  </a:moveTo>
                  <a:lnTo>
                    <a:pt x="75" y="8"/>
                  </a:lnTo>
                  <a:lnTo>
                    <a:pt x="75" y="321"/>
                  </a:lnTo>
                  <a:lnTo>
                    <a:pt x="82" y="321"/>
                  </a:lnTo>
                  <a:lnTo>
                    <a:pt x="82" y="313"/>
                  </a:lnTo>
                  <a:lnTo>
                    <a:pt x="75" y="321"/>
                  </a:lnTo>
                  <a:lnTo>
                    <a:pt x="82" y="313"/>
                  </a:lnTo>
                  <a:lnTo>
                    <a:pt x="7" y="291"/>
                  </a:lnTo>
                  <a:lnTo>
                    <a:pt x="0" y="291"/>
                  </a:lnTo>
                  <a:lnTo>
                    <a:pt x="7" y="291"/>
                  </a:lnTo>
                  <a:lnTo>
                    <a:pt x="82" y="8"/>
                  </a:lnTo>
                  <a:lnTo>
                    <a:pt x="75" y="8"/>
                  </a:lnTo>
                  <a:lnTo>
                    <a:pt x="82" y="8"/>
                  </a:lnTo>
                  <a:lnTo>
                    <a:pt x="75" y="8"/>
                  </a:lnTo>
                  <a:lnTo>
                    <a:pt x="156" y="291"/>
                  </a:lnTo>
                  <a:lnTo>
                    <a:pt x="82" y="313"/>
                  </a:lnTo>
                  <a:lnTo>
                    <a:pt x="82" y="321"/>
                  </a:lnTo>
                  <a:lnTo>
                    <a:pt x="156" y="298"/>
                  </a:lnTo>
                  <a:lnTo>
                    <a:pt x="156" y="291"/>
                  </a:lnTo>
                  <a:lnTo>
                    <a:pt x="82" y="8"/>
                  </a:lnTo>
                  <a:lnTo>
                    <a:pt x="82" y="0"/>
                  </a:lnTo>
                  <a:lnTo>
                    <a:pt x="75" y="0"/>
                  </a:lnTo>
                  <a:lnTo>
                    <a:pt x="75" y="8"/>
                  </a:lnTo>
                  <a:lnTo>
                    <a:pt x="0" y="291"/>
                  </a:lnTo>
                  <a:lnTo>
                    <a:pt x="0" y="298"/>
                  </a:lnTo>
                  <a:lnTo>
                    <a:pt x="82" y="321"/>
                  </a:lnTo>
                  <a:lnTo>
                    <a:pt x="82" y="8"/>
                  </a:lnTo>
                  <a:close/>
                </a:path>
              </a:pathLst>
            </a:custGeom>
            <a:solidFill>
              <a:srgbClr val="0066CC"/>
            </a:solidFill>
            <a:ln w="4445">
              <a:solidFill>
                <a:srgbClr val="808080"/>
              </a:solidFill>
              <a:round/>
              <a:headEnd/>
              <a:tailEnd/>
            </a:ln>
          </p:spPr>
          <p:txBody>
            <a:bodyPr/>
            <a:lstStyle/>
            <a:p>
              <a:endParaRPr lang="en-US"/>
            </a:p>
          </p:txBody>
        </p:sp>
        <p:sp>
          <p:nvSpPr>
            <p:cNvPr id="43056" name="Freeform 61"/>
            <p:cNvSpPr>
              <a:spLocks/>
            </p:cNvSpPr>
            <p:nvPr/>
          </p:nvSpPr>
          <p:spPr bwMode="auto">
            <a:xfrm>
              <a:off x="3031" y="7245"/>
              <a:ext cx="37" cy="15"/>
            </a:xfrm>
            <a:custGeom>
              <a:avLst/>
              <a:gdLst>
                <a:gd name="T0" fmla="*/ 7 w 37"/>
                <a:gd name="T1" fmla="*/ 0 h 15"/>
                <a:gd name="T2" fmla="*/ 0 w 37"/>
                <a:gd name="T3" fmla="*/ 7 h 15"/>
                <a:gd name="T4" fmla="*/ 22 w 37"/>
                <a:gd name="T5" fmla="*/ 15 h 15"/>
                <a:gd name="T6" fmla="*/ 22 w 37"/>
                <a:gd name="T7" fmla="*/ 15 h 15"/>
                <a:gd name="T8" fmla="*/ 37 w 37"/>
                <a:gd name="T9" fmla="*/ 7 h 15"/>
                <a:gd name="T10" fmla="*/ 37 w 37"/>
                <a:gd name="T11" fmla="*/ 0 h 15"/>
                <a:gd name="T12" fmla="*/ 22 w 37"/>
                <a:gd name="T13" fmla="*/ 7 h 15"/>
                <a:gd name="T14" fmla="*/ 22 w 37"/>
                <a:gd name="T15" fmla="*/ 7 h 15"/>
                <a:gd name="T16" fmla="*/ 22 w 37"/>
                <a:gd name="T17" fmla="*/ 7 h 15"/>
                <a:gd name="T18" fmla="*/ 7 w 37"/>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15"/>
                <a:gd name="T32" fmla="*/ 37 w 37"/>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15">
                  <a:moveTo>
                    <a:pt x="7" y="0"/>
                  </a:moveTo>
                  <a:lnTo>
                    <a:pt x="0" y="7"/>
                  </a:lnTo>
                  <a:lnTo>
                    <a:pt x="22" y="15"/>
                  </a:lnTo>
                  <a:lnTo>
                    <a:pt x="37" y="7"/>
                  </a:lnTo>
                  <a:lnTo>
                    <a:pt x="37" y="0"/>
                  </a:lnTo>
                  <a:lnTo>
                    <a:pt x="22" y="7"/>
                  </a:lnTo>
                  <a:lnTo>
                    <a:pt x="7" y="0"/>
                  </a:lnTo>
                  <a:close/>
                </a:path>
              </a:pathLst>
            </a:custGeom>
            <a:solidFill>
              <a:srgbClr val="0066CC"/>
            </a:solidFill>
            <a:ln w="4445">
              <a:solidFill>
                <a:srgbClr val="808080"/>
              </a:solidFill>
              <a:round/>
              <a:headEnd/>
              <a:tailEnd/>
            </a:ln>
          </p:spPr>
          <p:txBody>
            <a:bodyPr/>
            <a:lstStyle/>
            <a:p>
              <a:endParaRPr lang="en-US"/>
            </a:p>
          </p:txBody>
        </p:sp>
        <p:sp>
          <p:nvSpPr>
            <p:cNvPr id="43057" name="Freeform 62"/>
            <p:cNvSpPr>
              <a:spLocks/>
            </p:cNvSpPr>
            <p:nvPr/>
          </p:nvSpPr>
          <p:spPr bwMode="auto">
            <a:xfrm>
              <a:off x="3023" y="7267"/>
              <a:ext cx="52" cy="15"/>
            </a:xfrm>
            <a:custGeom>
              <a:avLst/>
              <a:gdLst>
                <a:gd name="T0" fmla="*/ 8 w 52"/>
                <a:gd name="T1" fmla="*/ 0 h 15"/>
                <a:gd name="T2" fmla="*/ 0 w 52"/>
                <a:gd name="T3" fmla="*/ 7 h 15"/>
                <a:gd name="T4" fmla="*/ 30 w 52"/>
                <a:gd name="T5" fmla="*/ 15 h 15"/>
                <a:gd name="T6" fmla="*/ 30 w 52"/>
                <a:gd name="T7" fmla="*/ 15 h 15"/>
                <a:gd name="T8" fmla="*/ 52 w 52"/>
                <a:gd name="T9" fmla="*/ 7 h 15"/>
                <a:gd name="T10" fmla="*/ 52 w 52"/>
                <a:gd name="T11" fmla="*/ 0 h 15"/>
                <a:gd name="T12" fmla="*/ 30 w 52"/>
                <a:gd name="T13" fmla="*/ 7 h 15"/>
                <a:gd name="T14" fmla="*/ 30 w 52"/>
                <a:gd name="T15" fmla="*/ 15 h 15"/>
                <a:gd name="T16" fmla="*/ 30 w 52"/>
                <a:gd name="T17" fmla="*/ 7 h 15"/>
                <a:gd name="T18" fmla="*/ 8 w 52"/>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5"/>
                <a:gd name="T32" fmla="*/ 52 w 5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5">
                  <a:moveTo>
                    <a:pt x="8" y="0"/>
                  </a:moveTo>
                  <a:lnTo>
                    <a:pt x="0" y="7"/>
                  </a:lnTo>
                  <a:lnTo>
                    <a:pt x="30" y="15"/>
                  </a:lnTo>
                  <a:lnTo>
                    <a:pt x="52" y="7"/>
                  </a:lnTo>
                  <a:lnTo>
                    <a:pt x="52" y="0"/>
                  </a:lnTo>
                  <a:lnTo>
                    <a:pt x="30" y="7"/>
                  </a:lnTo>
                  <a:lnTo>
                    <a:pt x="30" y="15"/>
                  </a:lnTo>
                  <a:lnTo>
                    <a:pt x="30" y="7"/>
                  </a:lnTo>
                  <a:lnTo>
                    <a:pt x="8" y="0"/>
                  </a:lnTo>
                  <a:close/>
                </a:path>
              </a:pathLst>
            </a:custGeom>
            <a:solidFill>
              <a:srgbClr val="0066CC"/>
            </a:solidFill>
            <a:ln w="4445">
              <a:solidFill>
                <a:srgbClr val="808080"/>
              </a:solidFill>
              <a:round/>
              <a:headEnd/>
              <a:tailEnd/>
            </a:ln>
          </p:spPr>
          <p:txBody>
            <a:bodyPr/>
            <a:lstStyle/>
            <a:p>
              <a:endParaRPr lang="en-US"/>
            </a:p>
          </p:txBody>
        </p:sp>
        <p:sp>
          <p:nvSpPr>
            <p:cNvPr id="43058" name="Freeform 63"/>
            <p:cNvSpPr>
              <a:spLocks/>
            </p:cNvSpPr>
            <p:nvPr/>
          </p:nvSpPr>
          <p:spPr bwMode="auto">
            <a:xfrm>
              <a:off x="3016" y="7289"/>
              <a:ext cx="67" cy="23"/>
            </a:xfrm>
            <a:custGeom>
              <a:avLst/>
              <a:gdLst>
                <a:gd name="T0" fmla="*/ 7 w 67"/>
                <a:gd name="T1" fmla="*/ 0 h 23"/>
                <a:gd name="T2" fmla="*/ 0 w 67"/>
                <a:gd name="T3" fmla="*/ 8 h 23"/>
                <a:gd name="T4" fmla="*/ 37 w 67"/>
                <a:gd name="T5" fmla="*/ 23 h 23"/>
                <a:gd name="T6" fmla="*/ 37 w 67"/>
                <a:gd name="T7" fmla="*/ 23 h 23"/>
                <a:gd name="T8" fmla="*/ 67 w 67"/>
                <a:gd name="T9" fmla="*/ 8 h 23"/>
                <a:gd name="T10" fmla="*/ 67 w 67"/>
                <a:gd name="T11" fmla="*/ 0 h 23"/>
                <a:gd name="T12" fmla="*/ 37 w 67"/>
                <a:gd name="T13" fmla="*/ 15 h 23"/>
                <a:gd name="T14" fmla="*/ 37 w 67"/>
                <a:gd name="T15" fmla="*/ 15 h 23"/>
                <a:gd name="T16" fmla="*/ 37 w 67"/>
                <a:gd name="T17" fmla="*/ 15 h 23"/>
                <a:gd name="T18" fmla="*/ 7 w 67"/>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
                <a:gd name="T31" fmla="*/ 0 h 23"/>
                <a:gd name="T32" fmla="*/ 67 w 67"/>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 h="23">
                  <a:moveTo>
                    <a:pt x="7" y="0"/>
                  </a:moveTo>
                  <a:lnTo>
                    <a:pt x="0" y="8"/>
                  </a:lnTo>
                  <a:lnTo>
                    <a:pt x="37" y="23"/>
                  </a:lnTo>
                  <a:lnTo>
                    <a:pt x="67" y="8"/>
                  </a:lnTo>
                  <a:lnTo>
                    <a:pt x="67" y="0"/>
                  </a:lnTo>
                  <a:lnTo>
                    <a:pt x="37" y="15"/>
                  </a:lnTo>
                  <a:lnTo>
                    <a:pt x="7" y="0"/>
                  </a:lnTo>
                  <a:close/>
                </a:path>
              </a:pathLst>
            </a:custGeom>
            <a:solidFill>
              <a:srgbClr val="0066CC"/>
            </a:solidFill>
            <a:ln w="4445">
              <a:solidFill>
                <a:srgbClr val="808080"/>
              </a:solidFill>
              <a:round/>
              <a:headEnd/>
              <a:tailEnd/>
            </a:ln>
          </p:spPr>
          <p:txBody>
            <a:bodyPr/>
            <a:lstStyle/>
            <a:p>
              <a:endParaRPr lang="en-US"/>
            </a:p>
          </p:txBody>
        </p:sp>
        <p:sp>
          <p:nvSpPr>
            <p:cNvPr id="43059" name="Freeform 64"/>
            <p:cNvSpPr>
              <a:spLocks/>
            </p:cNvSpPr>
            <p:nvPr/>
          </p:nvSpPr>
          <p:spPr bwMode="auto">
            <a:xfrm>
              <a:off x="3016" y="7319"/>
              <a:ext cx="74" cy="15"/>
            </a:xfrm>
            <a:custGeom>
              <a:avLst/>
              <a:gdLst>
                <a:gd name="T0" fmla="*/ 0 w 74"/>
                <a:gd name="T1" fmla="*/ 0 h 15"/>
                <a:gd name="T2" fmla="*/ 0 w 74"/>
                <a:gd name="T3" fmla="*/ 8 h 15"/>
                <a:gd name="T4" fmla="*/ 37 w 74"/>
                <a:gd name="T5" fmla="*/ 15 h 15"/>
                <a:gd name="T6" fmla="*/ 37 w 74"/>
                <a:gd name="T7" fmla="*/ 15 h 15"/>
                <a:gd name="T8" fmla="*/ 74 w 74"/>
                <a:gd name="T9" fmla="*/ 8 h 15"/>
                <a:gd name="T10" fmla="*/ 74 w 74"/>
                <a:gd name="T11" fmla="*/ 0 h 15"/>
                <a:gd name="T12" fmla="*/ 37 w 74"/>
                <a:gd name="T13" fmla="*/ 8 h 15"/>
                <a:gd name="T14" fmla="*/ 37 w 74"/>
                <a:gd name="T15" fmla="*/ 15 h 15"/>
                <a:gd name="T16" fmla="*/ 37 w 74"/>
                <a:gd name="T17" fmla="*/ 8 h 15"/>
                <a:gd name="T18" fmla="*/ 0 w 74"/>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15"/>
                <a:gd name="T32" fmla="*/ 74 w 7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15">
                  <a:moveTo>
                    <a:pt x="0" y="0"/>
                  </a:moveTo>
                  <a:lnTo>
                    <a:pt x="0" y="8"/>
                  </a:lnTo>
                  <a:lnTo>
                    <a:pt x="37" y="15"/>
                  </a:lnTo>
                  <a:lnTo>
                    <a:pt x="74" y="8"/>
                  </a:lnTo>
                  <a:lnTo>
                    <a:pt x="74" y="0"/>
                  </a:lnTo>
                  <a:lnTo>
                    <a:pt x="37" y="8"/>
                  </a:lnTo>
                  <a:lnTo>
                    <a:pt x="37" y="15"/>
                  </a:lnTo>
                  <a:lnTo>
                    <a:pt x="37" y="8"/>
                  </a:lnTo>
                  <a:lnTo>
                    <a:pt x="0" y="0"/>
                  </a:lnTo>
                  <a:close/>
                </a:path>
              </a:pathLst>
            </a:custGeom>
            <a:solidFill>
              <a:srgbClr val="0066CC"/>
            </a:solidFill>
            <a:ln w="4445">
              <a:solidFill>
                <a:srgbClr val="808080"/>
              </a:solidFill>
              <a:round/>
              <a:headEnd/>
              <a:tailEnd/>
            </a:ln>
          </p:spPr>
          <p:txBody>
            <a:bodyPr/>
            <a:lstStyle/>
            <a:p>
              <a:endParaRPr lang="en-US"/>
            </a:p>
          </p:txBody>
        </p:sp>
        <p:sp>
          <p:nvSpPr>
            <p:cNvPr id="43060" name="Freeform 65"/>
            <p:cNvSpPr>
              <a:spLocks/>
            </p:cNvSpPr>
            <p:nvPr/>
          </p:nvSpPr>
          <p:spPr bwMode="auto">
            <a:xfrm>
              <a:off x="3001" y="7342"/>
              <a:ext cx="97" cy="22"/>
            </a:xfrm>
            <a:custGeom>
              <a:avLst/>
              <a:gdLst>
                <a:gd name="T0" fmla="*/ 7 w 97"/>
                <a:gd name="T1" fmla="*/ 0 h 22"/>
                <a:gd name="T2" fmla="*/ 0 w 97"/>
                <a:gd name="T3" fmla="*/ 7 h 22"/>
                <a:gd name="T4" fmla="*/ 52 w 97"/>
                <a:gd name="T5" fmla="*/ 22 h 22"/>
                <a:gd name="T6" fmla="*/ 52 w 97"/>
                <a:gd name="T7" fmla="*/ 22 h 22"/>
                <a:gd name="T8" fmla="*/ 97 w 97"/>
                <a:gd name="T9" fmla="*/ 7 h 22"/>
                <a:gd name="T10" fmla="*/ 97 w 97"/>
                <a:gd name="T11" fmla="*/ 0 h 22"/>
                <a:gd name="T12" fmla="*/ 52 w 97"/>
                <a:gd name="T13" fmla="*/ 14 h 22"/>
                <a:gd name="T14" fmla="*/ 52 w 97"/>
                <a:gd name="T15" fmla="*/ 14 h 22"/>
                <a:gd name="T16" fmla="*/ 52 w 97"/>
                <a:gd name="T17" fmla="*/ 14 h 22"/>
                <a:gd name="T18" fmla="*/ 7 w 97"/>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22"/>
                <a:gd name="T32" fmla="*/ 97 w 97"/>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22">
                  <a:moveTo>
                    <a:pt x="7" y="0"/>
                  </a:moveTo>
                  <a:lnTo>
                    <a:pt x="0" y="7"/>
                  </a:lnTo>
                  <a:lnTo>
                    <a:pt x="52" y="22"/>
                  </a:lnTo>
                  <a:lnTo>
                    <a:pt x="97" y="7"/>
                  </a:lnTo>
                  <a:lnTo>
                    <a:pt x="97" y="0"/>
                  </a:lnTo>
                  <a:lnTo>
                    <a:pt x="52" y="14"/>
                  </a:lnTo>
                  <a:lnTo>
                    <a:pt x="7" y="0"/>
                  </a:lnTo>
                  <a:close/>
                </a:path>
              </a:pathLst>
            </a:custGeom>
            <a:solidFill>
              <a:srgbClr val="0066CC"/>
            </a:solidFill>
            <a:ln w="4445">
              <a:solidFill>
                <a:srgbClr val="808080"/>
              </a:solidFill>
              <a:round/>
              <a:headEnd/>
              <a:tailEnd/>
            </a:ln>
          </p:spPr>
          <p:txBody>
            <a:bodyPr/>
            <a:lstStyle/>
            <a:p>
              <a:endParaRPr lang="en-US"/>
            </a:p>
          </p:txBody>
        </p:sp>
        <p:sp>
          <p:nvSpPr>
            <p:cNvPr id="43061" name="Freeform 66"/>
            <p:cNvSpPr>
              <a:spLocks/>
            </p:cNvSpPr>
            <p:nvPr/>
          </p:nvSpPr>
          <p:spPr bwMode="auto">
            <a:xfrm>
              <a:off x="3001" y="7364"/>
              <a:ext cx="104" cy="22"/>
            </a:xfrm>
            <a:custGeom>
              <a:avLst/>
              <a:gdLst>
                <a:gd name="T0" fmla="*/ 0 w 104"/>
                <a:gd name="T1" fmla="*/ 0 h 22"/>
                <a:gd name="T2" fmla="*/ 0 w 104"/>
                <a:gd name="T3" fmla="*/ 7 h 22"/>
                <a:gd name="T4" fmla="*/ 52 w 104"/>
                <a:gd name="T5" fmla="*/ 22 h 22"/>
                <a:gd name="T6" fmla="*/ 52 w 104"/>
                <a:gd name="T7" fmla="*/ 22 h 22"/>
                <a:gd name="T8" fmla="*/ 104 w 104"/>
                <a:gd name="T9" fmla="*/ 7 h 22"/>
                <a:gd name="T10" fmla="*/ 97 w 104"/>
                <a:gd name="T11" fmla="*/ 0 h 22"/>
                <a:gd name="T12" fmla="*/ 52 w 104"/>
                <a:gd name="T13" fmla="*/ 15 h 22"/>
                <a:gd name="T14" fmla="*/ 52 w 104"/>
                <a:gd name="T15" fmla="*/ 22 h 22"/>
                <a:gd name="T16" fmla="*/ 52 w 104"/>
                <a:gd name="T17" fmla="*/ 15 h 22"/>
                <a:gd name="T18" fmla="*/ 0 w 104"/>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22"/>
                <a:gd name="T32" fmla="*/ 104 w 104"/>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22">
                  <a:moveTo>
                    <a:pt x="0" y="0"/>
                  </a:moveTo>
                  <a:lnTo>
                    <a:pt x="0" y="7"/>
                  </a:lnTo>
                  <a:lnTo>
                    <a:pt x="52" y="22"/>
                  </a:lnTo>
                  <a:lnTo>
                    <a:pt x="104" y="7"/>
                  </a:lnTo>
                  <a:lnTo>
                    <a:pt x="97" y="0"/>
                  </a:lnTo>
                  <a:lnTo>
                    <a:pt x="52" y="15"/>
                  </a:lnTo>
                  <a:lnTo>
                    <a:pt x="52" y="22"/>
                  </a:lnTo>
                  <a:lnTo>
                    <a:pt x="52" y="15"/>
                  </a:lnTo>
                  <a:lnTo>
                    <a:pt x="0" y="0"/>
                  </a:lnTo>
                  <a:close/>
                </a:path>
              </a:pathLst>
            </a:custGeom>
            <a:solidFill>
              <a:srgbClr val="0066CC"/>
            </a:solidFill>
            <a:ln w="4445">
              <a:solidFill>
                <a:srgbClr val="808080"/>
              </a:solidFill>
              <a:round/>
              <a:headEnd/>
              <a:tailEnd/>
            </a:ln>
          </p:spPr>
          <p:txBody>
            <a:bodyPr/>
            <a:lstStyle/>
            <a:p>
              <a:endParaRPr lang="en-US"/>
            </a:p>
          </p:txBody>
        </p:sp>
        <p:sp>
          <p:nvSpPr>
            <p:cNvPr id="43062" name="Freeform 67"/>
            <p:cNvSpPr>
              <a:spLocks/>
            </p:cNvSpPr>
            <p:nvPr/>
          </p:nvSpPr>
          <p:spPr bwMode="auto">
            <a:xfrm>
              <a:off x="2993" y="7386"/>
              <a:ext cx="112" cy="30"/>
            </a:xfrm>
            <a:custGeom>
              <a:avLst/>
              <a:gdLst>
                <a:gd name="T0" fmla="*/ 0 w 112"/>
                <a:gd name="T1" fmla="*/ 0 h 30"/>
                <a:gd name="T2" fmla="*/ 0 w 112"/>
                <a:gd name="T3" fmla="*/ 8 h 30"/>
                <a:gd name="T4" fmla="*/ 60 w 112"/>
                <a:gd name="T5" fmla="*/ 30 h 30"/>
                <a:gd name="T6" fmla="*/ 60 w 112"/>
                <a:gd name="T7" fmla="*/ 30 h 30"/>
                <a:gd name="T8" fmla="*/ 112 w 112"/>
                <a:gd name="T9" fmla="*/ 8 h 30"/>
                <a:gd name="T10" fmla="*/ 112 w 112"/>
                <a:gd name="T11" fmla="*/ 0 h 30"/>
                <a:gd name="T12" fmla="*/ 60 w 112"/>
                <a:gd name="T13" fmla="*/ 23 h 30"/>
                <a:gd name="T14" fmla="*/ 60 w 112"/>
                <a:gd name="T15" fmla="*/ 23 h 30"/>
                <a:gd name="T16" fmla="*/ 60 w 112"/>
                <a:gd name="T17" fmla="*/ 23 h 30"/>
                <a:gd name="T18" fmla="*/ 0 w 112"/>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2"/>
                <a:gd name="T31" fmla="*/ 0 h 30"/>
                <a:gd name="T32" fmla="*/ 112 w 112"/>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2" h="30">
                  <a:moveTo>
                    <a:pt x="0" y="0"/>
                  </a:moveTo>
                  <a:lnTo>
                    <a:pt x="0" y="8"/>
                  </a:lnTo>
                  <a:lnTo>
                    <a:pt x="60" y="30"/>
                  </a:lnTo>
                  <a:lnTo>
                    <a:pt x="112" y="8"/>
                  </a:lnTo>
                  <a:lnTo>
                    <a:pt x="112" y="0"/>
                  </a:lnTo>
                  <a:lnTo>
                    <a:pt x="60" y="23"/>
                  </a:lnTo>
                  <a:lnTo>
                    <a:pt x="0" y="0"/>
                  </a:lnTo>
                  <a:close/>
                </a:path>
              </a:pathLst>
            </a:custGeom>
            <a:solidFill>
              <a:srgbClr val="0066CC"/>
            </a:solidFill>
            <a:ln w="4445">
              <a:solidFill>
                <a:srgbClr val="808080"/>
              </a:solidFill>
              <a:round/>
              <a:headEnd/>
              <a:tailEnd/>
            </a:ln>
          </p:spPr>
          <p:txBody>
            <a:bodyPr/>
            <a:lstStyle/>
            <a:p>
              <a:endParaRPr lang="en-US"/>
            </a:p>
          </p:txBody>
        </p:sp>
        <p:sp>
          <p:nvSpPr>
            <p:cNvPr id="43063" name="Freeform 68"/>
            <p:cNvSpPr>
              <a:spLocks/>
            </p:cNvSpPr>
            <p:nvPr/>
          </p:nvSpPr>
          <p:spPr bwMode="auto">
            <a:xfrm>
              <a:off x="2986" y="7409"/>
              <a:ext cx="127" cy="29"/>
            </a:xfrm>
            <a:custGeom>
              <a:avLst/>
              <a:gdLst>
                <a:gd name="T0" fmla="*/ 7 w 127"/>
                <a:gd name="T1" fmla="*/ 0 h 29"/>
                <a:gd name="T2" fmla="*/ 0 w 127"/>
                <a:gd name="T3" fmla="*/ 7 h 29"/>
                <a:gd name="T4" fmla="*/ 67 w 127"/>
                <a:gd name="T5" fmla="*/ 29 h 29"/>
                <a:gd name="T6" fmla="*/ 67 w 127"/>
                <a:gd name="T7" fmla="*/ 29 h 29"/>
                <a:gd name="T8" fmla="*/ 127 w 127"/>
                <a:gd name="T9" fmla="*/ 7 h 29"/>
                <a:gd name="T10" fmla="*/ 127 w 127"/>
                <a:gd name="T11" fmla="*/ 0 h 29"/>
                <a:gd name="T12" fmla="*/ 67 w 127"/>
                <a:gd name="T13" fmla="*/ 22 h 29"/>
                <a:gd name="T14" fmla="*/ 67 w 127"/>
                <a:gd name="T15" fmla="*/ 29 h 29"/>
                <a:gd name="T16" fmla="*/ 67 w 127"/>
                <a:gd name="T17" fmla="*/ 22 h 29"/>
                <a:gd name="T18" fmla="*/ 7 w 127"/>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29"/>
                <a:gd name="T32" fmla="*/ 127 w 127"/>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29">
                  <a:moveTo>
                    <a:pt x="7" y="0"/>
                  </a:moveTo>
                  <a:lnTo>
                    <a:pt x="0" y="7"/>
                  </a:lnTo>
                  <a:lnTo>
                    <a:pt x="67" y="29"/>
                  </a:lnTo>
                  <a:lnTo>
                    <a:pt x="127" y="7"/>
                  </a:lnTo>
                  <a:lnTo>
                    <a:pt x="127" y="0"/>
                  </a:lnTo>
                  <a:lnTo>
                    <a:pt x="67" y="22"/>
                  </a:lnTo>
                  <a:lnTo>
                    <a:pt x="67" y="29"/>
                  </a:lnTo>
                  <a:lnTo>
                    <a:pt x="67" y="22"/>
                  </a:lnTo>
                  <a:lnTo>
                    <a:pt x="7" y="0"/>
                  </a:lnTo>
                  <a:close/>
                </a:path>
              </a:pathLst>
            </a:custGeom>
            <a:solidFill>
              <a:srgbClr val="0066CC"/>
            </a:solidFill>
            <a:ln w="4445">
              <a:solidFill>
                <a:srgbClr val="808080"/>
              </a:solidFill>
              <a:round/>
              <a:headEnd/>
              <a:tailEnd/>
            </a:ln>
          </p:spPr>
          <p:txBody>
            <a:bodyPr/>
            <a:lstStyle/>
            <a:p>
              <a:endParaRPr lang="en-US"/>
            </a:p>
          </p:txBody>
        </p:sp>
        <p:sp>
          <p:nvSpPr>
            <p:cNvPr id="43064" name="Freeform 69"/>
            <p:cNvSpPr>
              <a:spLocks/>
            </p:cNvSpPr>
            <p:nvPr/>
          </p:nvSpPr>
          <p:spPr bwMode="auto">
            <a:xfrm>
              <a:off x="2978" y="7431"/>
              <a:ext cx="142" cy="37"/>
            </a:xfrm>
            <a:custGeom>
              <a:avLst/>
              <a:gdLst>
                <a:gd name="T0" fmla="*/ 8 w 142"/>
                <a:gd name="T1" fmla="*/ 7 h 37"/>
                <a:gd name="T2" fmla="*/ 0 w 142"/>
                <a:gd name="T3" fmla="*/ 15 h 37"/>
                <a:gd name="T4" fmla="*/ 75 w 142"/>
                <a:gd name="T5" fmla="*/ 37 h 37"/>
                <a:gd name="T6" fmla="*/ 75 w 142"/>
                <a:gd name="T7" fmla="*/ 37 h 37"/>
                <a:gd name="T8" fmla="*/ 142 w 142"/>
                <a:gd name="T9" fmla="*/ 7 h 37"/>
                <a:gd name="T10" fmla="*/ 142 w 142"/>
                <a:gd name="T11" fmla="*/ 0 h 37"/>
                <a:gd name="T12" fmla="*/ 75 w 142"/>
                <a:gd name="T13" fmla="*/ 30 h 37"/>
                <a:gd name="T14" fmla="*/ 75 w 142"/>
                <a:gd name="T15" fmla="*/ 30 h 37"/>
                <a:gd name="T16" fmla="*/ 75 w 142"/>
                <a:gd name="T17" fmla="*/ 30 h 37"/>
                <a:gd name="T18" fmla="*/ 8 w 142"/>
                <a:gd name="T19" fmla="*/ 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
                <a:gd name="T31" fmla="*/ 0 h 37"/>
                <a:gd name="T32" fmla="*/ 142 w 142"/>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 h="37">
                  <a:moveTo>
                    <a:pt x="8" y="7"/>
                  </a:moveTo>
                  <a:lnTo>
                    <a:pt x="0" y="15"/>
                  </a:lnTo>
                  <a:lnTo>
                    <a:pt x="75" y="37"/>
                  </a:lnTo>
                  <a:lnTo>
                    <a:pt x="142" y="7"/>
                  </a:lnTo>
                  <a:lnTo>
                    <a:pt x="142" y="0"/>
                  </a:lnTo>
                  <a:lnTo>
                    <a:pt x="75" y="30"/>
                  </a:lnTo>
                  <a:lnTo>
                    <a:pt x="8" y="7"/>
                  </a:lnTo>
                  <a:close/>
                </a:path>
              </a:pathLst>
            </a:custGeom>
            <a:solidFill>
              <a:srgbClr val="0066CC"/>
            </a:solidFill>
            <a:ln w="4445">
              <a:solidFill>
                <a:srgbClr val="808080"/>
              </a:solidFill>
              <a:round/>
              <a:headEnd/>
              <a:tailEnd/>
            </a:ln>
          </p:spPr>
          <p:txBody>
            <a:bodyPr/>
            <a:lstStyle/>
            <a:p>
              <a:endParaRPr lang="en-US"/>
            </a:p>
          </p:txBody>
        </p:sp>
      </p:grpSp>
      <p:pic>
        <p:nvPicPr>
          <p:cNvPr id="43013" name="Picture 60" descr="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9588" y="3295650"/>
            <a:ext cx="1635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flipV="1">
            <a:off x="4002088" y="2019300"/>
            <a:ext cx="1149350" cy="74771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p:nvPr/>
        </p:nvCxnSpPr>
        <p:spPr>
          <a:xfrm>
            <a:off x="4011613" y="2855913"/>
            <a:ext cx="1474787" cy="59848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 name="Straight Arrow Connector 5"/>
          <p:cNvCxnSpPr/>
          <p:nvPr/>
        </p:nvCxnSpPr>
        <p:spPr>
          <a:xfrm>
            <a:off x="2822575" y="3690938"/>
            <a:ext cx="776288" cy="1587"/>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43017" name="TextBox 6"/>
          <p:cNvSpPr txBox="1">
            <a:spLocks noChangeArrowheads="1"/>
          </p:cNvSpPr>
          <p:nvPr/>
        </p:nvSpPr>
        <p:spPr bwMode="auto">
          <a:xfrm>
            <a:off x="2832100" y="3268663"/>
            <a:ext cx="681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00"/>
                </a:solidFill>
                <a:latin typeface="Tahoma" pitchFamily="34" charset="0"/>
                <a:cs typeface="Tahoma" pitchFamily="34" charset="0"/>
              </a:rPr>
              <a:t>data</a:t>
            </a:r>
          </a:p>
        </p:txBody>
      </p:sp>
      <p:grpSp>
        <p:nvGrpSpPr>
          <p:cNvPr id="43018" name="Group 58"/>
          <p:cNvGrpSpPr>
            <a:grpSpLocks/>
          </p:cNvGrpSpPr>
          <p:nvPr/>
        </p:nvGrpSpPr>
        <p:grpSpPr bwMode="auto">
          <a:xfrm>
            <a:off x="3290888" y="1995488"/>
            <a:ext cx="165100" cy="515937"/>
            <a:chOff x="2971" y="7170"/>
            <a:chExt cx="156" cy="321"/>
          </a:xfrm>
        </p:grpSpPr>
        <p:sp>
          <p:nvSpPr>
            <p:cNvPr id="43043" name="Freeform 59"/>
            <p:cNvSpPr>
              <a:spLocks/>
            </p:cNvSpPr>
            <p:nvPr/>
          </p:nvSpPr>
          <p:spPr bwMode="auto">
            <a:xfrm>
              <a:off x="2971" y="7431"/>
              <a:ext cx="156" cy="37"/>
            </a:xfrm>
            <a:custGeom>
              <a:avLst/>
              <a:gdLst>
                <a:gd name="T0" fmla="*/ 0 w 156"/>
                <a:gd name="T1" fmla="*/ 30 h 37"/>
                <a:gd name="T2" fmla="*/ 7 w 156"/>
                <a:gd name="T3" fmla="*/ 37 h 37"/>
                <a:gd name="T4" fmla="*/ 82 w 156"/>
                <a:gd name="T5" fmla="*/ 7 h 37"/>
                <a:gd name="T6" fmla="*/ 82 w 156"/>
                <a:gd name="T7" fmla="*/ 7 h 37"/>
                <a:gd name="T8" fmla="*/ 82 w 156"/>
                <a:gd name="T9" fmla="*/ 7 h 37"/>
                <a:gd name="T10" fmla="*/ 156 w 156"/>
                <a:gd name="T11" fmla="*/ 37 h 37"/>
                <a:gd name="T12" fmla="*/ 156 w 156"/>
                <a:gd name="T13" fmla="*/ 30 h 37"/>
                <a:gd name="T14" fmla="*/ 82 w 156"/>
                <a:gd name="T15" fmla="*/ 0 h 37"/>
                <a:gd name="T16" fmla="*/ 82 w 156"/>
                <a:gd name="T17" fmla="*/ 0 h 37"/>
                <a:gd name="T18" fmla="*/ 0 w 156"/>
                <a:gd name="T19" fmla="*/ 3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37"/>
                <a:gd name="T32" fmla="*/ 156 w 156"/>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37">
                  <a:moveTo>
                    <a:pt x="0" y="30"/>
                  </a:moveTo>
                  <a:lnTo>
                    <a:pt x="7" y="37"/>
                  </a:lnTo>
                  <a:lnTo>
                    <a:pt x="82" y="7"/>
                  </a:lnTo>
                  <a:lnTo>
                    <a:pt x="156" y="37"/>
                  </a:lnTo>
                  <a:lnTo>
                    <a:pt x="156" y="30"/>
                  </a:lnTo>
                  <a:lnTo>
                    <a:pt x="82" y="0"/>
                  </a:lnTo>
                  <a:lnTo>
                    <a:pt x="0" y="30"/>
                  </a:lnTo>
                  <a:close/>
                </a:path>
              </a:pathLst>
            </a:custGeom>
            <a:solidFill>
              <a:srgbClr val="0066CC"/>
            </a:solidFill>
            <a:ln w="4445">
              <a:solidFill>
                <a:srgbClr val="808080"/>
              </a:solidFill>
              <a:round/>
              <a:headEnd/>
              <a:tailEnd/>
            </a:ln>
          </p:spPr>
          <p:txBody>
            <a:bodyPr/>
            <a:lstStyle/>
            <a:p>
              <a:endParaRPr lang="en-US"/>
            </a:p>
          </p:txBody>
        </p:sp>
        <p:sp>
          <p:nvSpPr>
            <p:cNvPr id="43044" name="Freeform 60"/>
            <p:cNvSpPr>
              <a:spLocks/>
            </p:cNvSpPr>
            <p:nvPr/>
          </p:nvSpPr>
          <p:spPr bwMode="auto">
            <a:xfrm>
              <a:off x="2971" y="7170"/>
              <a:ext cx="156" cy="321"/>
            </a:xfrm>
            <a:custGeom>
              <a:avLst/>
              <a:gdLst>
                <a:gd name="T0" fmla="*/ 82 w 156"/>
                <a:gd name="T1" fmla="*/ 8 h 321"/>
                <a:gd name="T2" fmla="*/ 75 w 156"/>
                <a:gd name="T3" fmla="*/ 8 h 321"/>
                <a:gd name="T4" fmla="*/ 75 w 156"/>
                <a:gd name="T5" fmla="*/ 321 h 321"/>
                <a:gd name="T6" fmla="*/ 82 w 156"/>
                <a:gd name="T7" fmla="*/ 321 h 321"/>
                <a:gd name="T8" fmla="*/ 82 w 156"/>
                <a:gd name="T9" fmla="*/ 313 h 321"/>
                <a:gd name="T10" fmla="*/ 75 w 156"/>
                <a:gd name="T11" fmla="*/ 321 h 321"/>
                <a:gd name="T12" fmla="*/ 82 w 156"/>
                <a:gd name="T13" fmla="*/ 313 h 321"/>
                <a:gd name="T14" fmla="*/ 7 w 156"/>
                <a:gd name="T15" fmla="*/ 291 h 321"/>
                <a:gd name="T16" fmla="*/ 0 w 156"/>
                <a:gd name="T17" fmla="*/ 291 h 321"/>
                <a:gd name="T18" fmla="*/ 7 w 156"/>
                <a:gd name="T19" fmla="*/ 291 h 321"/>
                <a:gd name="T20" fmla="*/ 7 w 156"/>
                <a:gd name="T21" fmla="*/ 291 h 321"/>
                <a:gd name="T22" fmla="*/ 7 w 156"/>
                <a:gd name="T23" fmla="*/ 291 h 321"/>
                <a:gd name="T24" fmla="*/ 82 w 156"/>
                <a:gd name="T25" fmla="*/ 8 h 321"/>
                <a:gd name="T26" fmla="*/ 82 w 156"/>
                <a:gd name="T27" fmla="*/ 8 h 321"/>
                <a:gd name="T28" fmla="*/ 75 w 156"/>
                <a:gd name="T29" fmla="*/ 8 h 321"/>
                <a:gd name="T30" fmla="*/ 82 w 156"/>
                <a:gd name="T31" fmla="*/ 8 h 321"/>
                <a:gd name="T32" fmla="*/ 82 w 156"/>
                <a:gd name="T33" fmla="*/ 8 h 321"/>
                <a:gd name="T34" fmla="*/ 75 w 156"/>
                <a:gd name="T35" fmla="*/ 8 h 321"/>
                <a:gd name="T36" fmla="*/ 156 w 156"/>
                <a:gd name="T37" fmla="*/ 291 h 321"/>
                <a:gd name="T38" fmla="*/ 156 w 156"/>
                <a:gd name="T39" fmla="*/ 291 h 321"/>
                <a:gd name="T40" fmla="*/ 156 w 156"/>
                <a:gd name="T41" fmla="*/ 291 h 321"/>
                <a:gd name="T42" fmla="*/ 156 w 156"/>
                <a:gd name="T43" fmla="*/ 291 h 321"/>
                <a:gd name="T44" fmla="*/ 156 w 156"/>
                <a:gd name="T45" fmla="*/ 291 h 321"/>
                <a:gd name="T46" fmla="*/ 82 w 156"/>
                <a:gd name="T47" fmla="*/ 313 h 321"/>
                <a:gd name="T48" fmla="*/ 82 w 156"/>
                <a:gd name="T49" fmla="*/ 321 h 321"/>
                <a:gd name="T50" fmla="*/ 156 w 156"/>
                <a:gd name="T51" fmla="*/ 298 h 321"/>
                <a:gd name="T52" fmla="*/ 156 w 156"/>
                <a:gd name="T53" fmla="*/ 298 h 321"/>
                <a:gd name="T54" fmla="*/ 156 w 156"/>
                <a:gd name="T55" fmla="*/ 291 h 321"/>
                <a:gd name="T56" fmla="*/ 156 w 156"/>
                <a:gd name="T57" fmla="*/ 291 h 321"/>
                <a:gd name="T58" fmla="*/ 82 w 156"/>
                <a:gd name="T59" fmla="*/ 8 h 321"/>
                <a:gd name="T60" fmla="*/ 82 w 156"/>
                <a:gd name="T61" fmla="*/ 0 h 321"/>
                <a:gd name="T62" fmla="*/ 82 w 156"/>
                <a:gd name="T63" fmla="*/ 0 h 321"/>
                <a:gd name="T64" fmla="*/ 75 w 156"/>
                <a:gd name="T65" fmla="*/ 0 h 321"/>
                <a:gd name="T66" fmla="*/ 75 w 156"/>
                <a:gd name="T67" fmla="*/ 8 h 321"/>
                <a:gd name="T68" fmla="*/ 75 w 156"/>
                <a:gd name="T69" fmla="*/ 8 h 321"/>
                <a:gd name="T70" fmla="*/ 0 w 156"/>
                <a:gd name="T71" fmla="*/ 291 h 321"/>
                <a:gd name="T72" fmla="*/ 0 w 156"/>
                <a:gd name="T73" fmla="*/ 291 h 321"/>
                <a:gd name="T74" fmla="*/ 0 w 156"/>
                <a:gd name="T75" fmla="*/ 298 h 321"/>
                <a:gd name="T76" fmla="*/ 0 w 156"/>
                <a:gd name="T77" fmla="*/ 298 h 321"/>
                <a:gd name="T78" fmla="*/ 82 w 156"/>
                <a:gd name="T79" fmla="*/ 321 h 321"/>
                <a:gd name="T80" fmla="*/ 82 w 156"/>
                <a:gd name="T81" fmla="*/ 321 h 321"/>
                <a:gd name="T82" fmla="*/ 82 w 156"/>
                <a:gd name="T83" fmla="*/ 321 h 321"/>
                <a:gd name="T84" fmla="*/ 82 w 156"/>
                <a:gd name="T85" fmla="*/ 321 h 321"/>
                <a:gd name="T86" fmla="*/ 82 w 156"/>
                <a:gd name="T87" fmla="*/ 321 h 321"/>
                <a:gd name="T88" fmla="*/ 82 w 156"/>
                <a:gd name="T89" fmla="*/ 8 h 3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6"/>
                <a:gd name="T136" fmla="*/ 0 h 321"/>
                <a:gd name="T137" fmla="*/ 156 w 156"/>
                <a:gd name="T138" fmla="*/ 321 h 3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6" h="321">
                  <a:moveTo>
                    <a:pt x="82" y="8"/>
                  </a:moveTo>
                  <a:lnTo>
                    <a:pt x="75" y="8"/>
                  </a:lnTo>
                  <a:lnTo>
                    <a:pt x="75" y="321"/>
                  </a:lnTo>
                  <a:lnTo>
                    <a:pt x="82" y="321"/>
                  </a:lnTo>
                  <a:lnTo>
                    <a:pt x="82" y="313"/>
                  </a:lnTo>
                  <a:lnTo>
                    <a:pt x="75" y="321"/>
                  </a:lnTo>
                  <a:lnTo>
                    <a:pt x="82" y="313"/>
                  </a:lnTo>
                  <a:lnTo>
                    <a:pt x="7" y="291"/>
                  </a:lnTo>
                  <a:lnTo>
                    <a:pt x="0" y="291"/>
                  </a:lnTo>
                  <a:lnTo>
                    <a:pt x="7" y="291"/>
                  </a:lnTo>
                  <a:lnTo>
                    <a:pt x="82" y="8"/>
                  </a:lnTo>
                  <a:lnTo>
                    <a:pt x="75" y="8"/>
                  </a:lnTo>
                  <a:lnTo>
                    <a:pt x="82" y="8"/>
                  </a:lnTo>
                  <a:lnTo>
                    <a:pt x="75" y="8"/>
                  </a:lnTo>
                  <a:lnTo>
                    <a:pt x="156" y="291"/>
                  </a:lnTo>
                  <a:lnTo>
                    <a:pt x="82" y="313"/>
                  </a:lnTo>
                  <a:lnTo>
                    <a:pt x="82" y="321"/>
                  </a:lnTo>
                  <a:lnTo>
                    <a:pt x="156" y="298"/>
                  </a:lnTo>
                  <a:lnTo>
                    <a:pt x="156" y="291"/>
                  </a:lnTo>
                  <a:lnTo>
                    <a:pt x="82" y="8"/>
                  </a:lnTo>
                  <a:lnTo>
                    <a:pt x="82" y="0"/>
                  </a:lnTo>
                  <a:lnTo>
                    <a:pt x="75" y="0"/>
                  </a:lnTo>
                  <a:lnTo>
                    <a:pt x="75" y="8"/>
                  </a:lnTo>
                  <a:lnTo>
                    <a:pt x="0" y="291"/>
                  </a:lnTo>
                  <a:lnTo>
                    <a:pt x="0" y="298"/>
                  </a:lnTo>
                  <a:lnTo>
                    <a:pt x="82" y="321"/>
                  </a:lnTo>
                  <a:lnTo>
                    <a:pt x="82" y="8"/>
                  </a:lnTo>
                  <a:close/>
                </a:path>
              </a:pathLst>
            </a:custGeom>
            <a:solidFill>
              <a:srgbClr val="0066CC"/>
            </a:solidFill>
            <a:ln w="4445">
              <a:solidFill>
                <a:srgbClr val="808080"/>
              </a:solidFill>
              <a:round/>
              <a:headEnd/>
              <a:tailEnd/>
            </a:ln>
          </p:spPr>
          <p:txBody>
            <a:bodyPr/>
            <a:lstStyle/>
            <a:p>
              <a:endParaRPr lang="en-US"/>
            </a:p>
          </p:txBody>
        </p:sp>
        <p:sp>
          <p:nvSpPr>
            <p:cNvPr id="43045" name="Freeform 61"/>
            <p:cNvSpPr>
              <a:spLocks/>
            </p:cNvSpPr>
            <p:nvPr/>
          </p:nvSpPr>
          <p:spPr bwMode="auto">
            <a:xfrm>
              <a:off x="3031" y="7245"/>
              <a:ext cx="37" cy="15"/>
            </a:xfrm>
            <a:custGeom>
              <a:avLst/>
              <a:gdLst>
                <a:gd name="T0" fmla="*/ 7 w 37"/>
                <a:gd name="T1" fmla="*/ 0 h 15"/>
                <a:gd name="T2" fmla="*/ 0 w 37"/>
                <a:gd name="T3" fmla="*/ 7 h 15"/>
                <a:gd name="T4" fmla="*/ 22 w 37"/>
                <a:gd name="T5" fmla="*/ 15 h 15"/>
                <a:gd name="T6" fmla="*/ 22 w 37"/>
                <a:gd name="T7" fmla="*/ 15 h 15"/>
                <a:gd name="T8" fmla="*/ 37 w 37"/>
                <a:gd name="T9" fmla="*/ 7 h 15"/>
                <a:gd name="T10" fmla="*/ 37 w 37"/>
                <a:gd name="T11" fmla="*/ 0 h 15"/>
                <a:gd name="T12" fmla="*/ 22 w 37"/>
                <a:gd name="T13" fmla="*/ 7 h 15"/>
                <a:gd name="T14" fmla="*/ 22 w 37"/>
                <a:gd name="T15" fmla="*/ 7 h 15"/>
                <a:gd name="T16" fmla="*/ 22 w 37"/>
                <a:gd name="T17" fmla="*/ 7 h 15"/>
                <a:gd name="T18" fmla="*/ 7 w 37"/>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15"/>
                <a:gd name="T32" fmla="*/ 37 w 37"/>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15">
                  <a:moveTo>
                    <a:pt x="7" y="0"/>
                  </a:moveTo>
                  <a:lnTo>
                    <a:pt x="0" y="7"/>
                  </a:lnTo>
                  <a:lnTo>
                    <a:pt x="22" y="15"/>
                  </a:lnTo>
                  <a:lnTo>
                    <a:pt x="37" y="7"/>
                  </a:lnTo>
                  <a:lnTo>
                    <a:pt x="37" y="0"/>
                  </a:lnTo>
                  <a:lnTo>
                    <a:pt x="22" y="7"/>
                  </a:lnTo>
                  <a:lnTo>
                    <a:pt x="7" y="0"/>
                  </a:lnTo>
                  <a:close/>
                </a:path>
              </a:pathLst>
            </a:custGeom>
            <a:solidFill>
              <a:srgbClr val="0066CC"/>
            </a:solidFill>
            <a:ln w="4445">
              <a:solidFill>
                <a:srgbClr val="808080"/>
              </a:solidFill>
              <a:round/>
              <a:headEnd/>
              <a:tailEnd/>
            </a:ln>
          </p:spPr>
          <p:txBody>
            <a:bodyPr/>
            <a:lstStyle/>
            <a:p>
              <a:endParaRPr lang="en-US"/>
            </a:p>
          </p:txBody>
        </p:sp>
        <p:sp>
          <p:nvSpPr>
            <p:cNvPr id="43046" name="Freeform 62"/>
            <p:cNvSpPr>
              <a:spLocks/>
            </p:cNvSpPr>
            <p:nvPr/>
          </p:nvSpPr>
          <p:spPr bwMode="auto">
            <a:xfrm>
              <a:off x="3023" y="7267"/>
              <a:ext cx="52" cy="15"/>
            </a:xfrm>
            <a:custGeom>
              <a:avLst/>
              <a:gdLst>
                <a:gd name="T0" fmla="*/ 8 w 52"/>
                <a:gd name="T1" fmla="*/ 0 h 15"/>
                <a:gd name="T2" fmla="*/ 0 w 52"/>
                <a:gd name="T3" fmla="*/ 7 h 15"/>
                <a:gd name="T4" fmla="*/ 30 w 52"/>
                <a:gd name="T5" fmla="*/ 15 h 15"/>
                <a:gd name="T6" fmla="*/ 30 w 52"/>
                <a:gd name="T7" fmla="*/ 15 h 15"/>
                <a:gd name="T8" fmla="*/ 52 w 52"/>
                <a:gd name="T9" fmla="*/ 7 h 15"/>
                <a:gd name="T10" fmla="*/ 52 w 52"/>
                <a:gd name="T11" fmla="*/ 0 h 15"/>
                <a:gd name="T12" fmla="*/ 30 w 52"/>
                <a:gd name="T13" fmla="*/ 7 h 15"/>
                <a:gd name="T14" fmla="*/ 30 w 52"/>
                <a:gd name="T15" fmla="*/ 15 h 15"/>
                <a:gd name="T16" fmla="*/ 30 w 52"/>
                <a:gd name="T17" fmla="*/ 7 h 15"/>
                <a:gd name="T18" fmla="*/ 8 w 52"/>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5"/>
                <a:gd name="T32" fmla="*/ 52 w 5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5">
                  <a:moveTo>
                    <a:pt x="8" y="0"/>
                  </a:moveTo>
                  <a:lnTo>
                    <a:pt x="0" y="7"/>
                  </a:lnTo>
                  <a:lnTo>
                    <a:pt x="30" y="15"/>
                  </a:lnTo>
                  <a:lnTo>
                    <a:pt x="52" y="7"/>
                  </a:lnTo>
                  <a:lnTo>
                    <a:pt x="52" y="0"/>
                  </a:lnTo>
                  <a:lnTo>
                    <a:pt x="30" y="7"/>
                  </a:lnTo>
                  <a:lnTo>
                    <a:pt x="30" y="15"/>
                  </a:lnTo>
                  <a:lnTo>
                    <a:pt x="30" y="7"/>
                  </a:lnTo>
                  <a:lnTo>
                    <a:pt x="8" y="0"/>
                  </a:lnTo>
                  <a:close/>
                </a:path>
              </a:pathLst>
            </a:custGeom>
            <a:solidFill>
              <a:srgbClr val="0066CC"/>
            </a:solidFill>
            <a:ln w="4445">
              <a:solidFill>
                <a:srgbClr val="808080"/>
              </a:solidFill>
              <a:round/>
              <a:headEnd/>
              <a:tailEnd/>
            </a:ln>
          </p:spPr>
          <p:txBody>
            <a:bodyPr/>
            <a:lstStyle/>
            <a:p>
              <a:endParaRPr lang="en-US"/>
            </a:p>
          </p:txBody>
        </p:sp>
        <p:sp>
          <p:nvSpPr>
            <p:cNvPr id="43047" name="Freeform 63"/>
            <p:cNvSpPr>
              <a:spLocks/>
            </p:cNvSpPr>
            <p:nvPr/>
          </p:nvSpPr>
          <p:spPr bwMode="auto">
            <a:xfrm>
              <a:off x="3016" y="7289"/>
              <a:ext cx="67" cy="23"/>
            </a:xfrm>
            <a:custGeom>
              <a:avLst/>
              <a:gdLst>
                <a:gd name="T0" fmla="*/ 7 w 67"/>
                <a:gd name="T1" fmla="*/ 0 h 23"/>
                <a:gd name="T2" fmla="*/ 0 w 67"/>
                <a:gd name="T3" fmla="*/ 8 h 23"/>
                <a:gd name="T4" fmla="*/ 37 w 67"/>
                <a:gd name="T5" fmla="*/ 23 h 23"/>
                <a:gd name="T6" fmla="*/ 37 w 67"/>
                <a:gd name="T7" fmla="*/ 23 h 23"/>
                <a:gd name="T8" fmla="*/ 67 w 67"/>
                <a:gd name="T9" fmla="*/ 8 h 23"/>
                <a:gd name="T10" fmla="*/ 67 w 67"/>
                <a:gd name="T11" fmla="*/ 0 h 23"/>
                <a:gd name="T12" fmla="*/ 37 w 67"/>
                <a:gd name="T13" fmla="*/ 15 h 23"/>
                <a:gd name="T14" fmla="*/ 37 w 67"/>
                <a:gd name="T15" fmla="*/ 15 h 23"/>
                <a:gd name="T16" fmla="*/ 37 w 67"/>
                <a:gd name="T17" fmla="*/ 15 h 23"/>
                <a:gd name="T18" fmla="*/ 7 w 67"/>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
                <a:gd name="T31" fmla="*/ 0 h 23"/>
                <a:gd name="T32" fmla="*/ 67 w 67"/>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 h="23">
                  <a:moveTo>
                    <a:pt x="7" y="0"/>
                  </a:moveTo>
                  <a:lnTo>
                    <a:pt x="0" y="8"/>
                  </a:lnTo>
                  <a:lnTo>
                    <a:pt x="37" y="23"/>
                  </a:lnTo>
                  <a:lnTo>
                    <a:pt x="67" y="8"/>
                  </a:lnTo>
                  <a:lnTo>
                    <a:pt x="67" y="0"/>
                  </a:lnTo>
                  <a:lnTo>
                    <a:pt x="37" y="15"/>
                  </a:lnTo>
                  <a:lnTo>
                    <a:pt x="7" y="0"/>
                  </a:lnTo>
                  <a:close/>
                </a:path>
              </a:pathLst>
            </a:custGeom>
            <a:solidFill>
              <a:srgbClr val="0066CC"/>
            </a:solidFill>
            <a:ln w="4445">
              <a:solidFill>
                <a:srgbClr val="808080"/>
              </a:solidFill>
              <a:round/>
              <a:headEnd/>
              <a:tailEnd/>
            </a:ln>
          </p:spPr>
          <p:txBody>
            <a:bodyPr/>
            <a:lstStyle/>
            <a:p>
              <a:endParaRPr lang="en-US"/>
            </a:p>
          </p:txBody>
        </p:sp>
        <p:sp>
          <p:nvSpPr>
            <p:cNvPr id="43048" name="Freeform 64"/>
            <p:cNvSpPr>
              <a:spLocks/>
            </p:cNvSpPr>
            <p:nvPr/>
          </p:nvSpPr>
          <p:spPr bwMode="auto">
            <a:xfrm>
              <a:off x="3016" y="7319"/>
              <a:ext cx="74" cy="15"/>
            </a:xfrm>
            <a:custGeom>
              <a:avLst/>
              <a:gdLst>
                <a:gd name="T0" fmla="*/ 0 w 74"/>
                <a:gd name="T1" fmla="*/ 0 h 15"/>
                <a:gd name="T2" fmla="*/ 0 w 74"/>
                <a:gd name="T3" fmla="*/ 8 h 15"/>
                <a:gd name="T4" fmla="*/ 37 w 74"/>
                <a:gd name="T5" fmla="*/ 15 h 15"/>
                <a:gd name="T6" fmla="*/ 37 w 74"/>
                <a:gd name="T7" fmla="*/ 15 h 15"/>
                <a:gd name="T8" fmla="*/ 74 w 74"/>
                <a:gd name="T9" fmla="*/ 8 h 15"/>
                <a:gd name="T10" fmla="*/ 74 w 74"/>
                <a:gd name="T11" fmla="*/ 0 h 15"/>
                <a:gd name="T12" fmla="*/ 37 w 74"/>
                <a:gd name="T13" fmla="*/ 8 h 15"/>
                <a:gd name="T14" fmla="*/ 37 w 74"/>
                <a:gd name="T15" fmla="*/ 15 h 15"/>
                <a:gd name="T16" fmla="*/ 37 w 74"/>
                <a:gd name="T17" fmla="*/ 8 h 15"/>
                <a:gd name="T18" fmla="*/ 0 w 74"/>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15"/>
                <a:gd name="T32" fmla="*/ 74 w 7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15">
                  <a:moveTo>
                    <a:pt x="0" y="0"/>
                  </a:moveTo>
                  <a:lnTo>
                    <a:pt x="0" y="8"/>
                  </a:lnTo>
                  <a:lnTo>
                    <a:pt x="37" y="15"/>
                  </a:lnTo>
                  <a:lnTo>
                    <a:pt x="74" y="8"/>
                  </a:lnTo>
                  <a:lnTo>
                    <a:pt x="74" y="0"/>
                  </a:lnTo>
                  <a:lnTo>
                    <a:pt x="37" y="8"/>
                  </a:lnTo>
                  <a:lnTo>
                    <a:pt x="37" y="15"/>
                  </a:lnTo>
                  <a:lnTo>
                    <a:pt x="37" y="8"/>
                  </a:lnTo>
                  <a:lnTo>
                    <a:pt x="0" y="0"/>
                  </a:lnTo>
                  <a:close/>
                </a:path>
              </a:pathLst>
            </a:custGeom>
            <a:solidFill>
              <a:srgbClr val="0066CC"/>
            </a:solidFill>
            <a:ln w="4445">
              <a:solidFill>
                <a:srgbClr val="808080"/>
              </a:solidFill>
              <a:round/>
              <a:headEnd/>
              <a:tailEnd/>
            </a:ln>
          </p:spPr>
          <p:txBody>
            <a:bodyPr/>
            <a:lstStyle/>
            <a:p>
              <a:endParaRPr lang="en-US"/>
            </a:p>
          </p:txBody>
        </p:sp>
        <p:sp>
          <p:nvSpPr>
            <p:cNvPr id="43049" name="Freeform 65"/>
            <p:cNvSpPr>
              <a:spLocks/>
            </p:cNvSpPr>
            <p:nvPr/>
          </p:nvSpPr>
          <p:spPr bwMode="auto">
            <a:xfrm>
              <a:off x="3001" y="7342"/>
              <a:ext cx="97" cy="22"/>
            </a:xfrm>
            <a:custGeom>
              <a:avLst/>
              <a:gdLst>
                <a:gd name="T0" fmla="*/ 7 w 97"/>
                <a:gd name="T1" fmla="*/ 0 h 22"/>
                <a:gd name="T2" fmla="*/ 0 w 97"/>
                <a:gd name="T3" fmla="*/ 7 h 22"/>
                <a:gd name="T4" fmla="*/ 52 w 97"/>
                <a:gd name="T5" fmla="*/ 22 h 22"/>
                <a:gd name="T6" fmla="*/ 52 w 97"/>
                <a:gd name="T7" fmla="*/ 22 h 22"/>
                <a:gd name="T8" fmla="*/ 97 w 97"/>
                <a:gd name="T9" fmla="*/ 7 h 22"/>
                <a:gd name="T10" fmla="*/ 97 w 97"/>
                <a:gd name="T11" fmla="*/ 0 h 22"/>
                <a:gd name="T12" fmla="*/ 52 w 97"/>
                <a:gd name="T13" fmla="*/ 14 h 22"/>
                <a:gd name="T14" fmla="*/ 52 w 97"/>
                <a:gd name="T15" fmla="*/ 14 h 22"/>
                <a:gd name="T16" fmla="*/ 52 w 97"/>
                <a:gd name="T17" fmla="*/ 14 h 22"/>
                <a:gd name="T18" fmla="*/ 7 w 97"/>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22"/>
                <a:gd name="T32" fmla="*/ 97 w 97"/>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22">
                  <a:moveTo>
                    <a:pt x="7" y="0"/>
                  </a:moveTo>
                  <a:lnTo>
                    <a:pt x="0" y="7"/>
                  </a:lnTo>
                  <a:lnTo>
                    <a:pt x="52" y="22"/>
                  </a:lnTo>
                  <a:lnTo>
                    <a:pt x="97" y="7"/>
                  </a:lnTo>
                  <a:lnTo>
                    <a:pt x="97" y="0"/>
                  </a:lnTo>
                  <a:lnTo>
                    <a:pt x="52" y="14"/>
                  </a:lnTo>
                  <a:lnTo>
                    <a:pt x="7" y="0"/>
                  </a:lnTo>
                  <a:close/>
                </a:path>
              </a:pathLst>
            </a:custGeom>
            <a:solidFill>
              <a:srgbClr val="0066CC"/>
            </a:solidFill>
            <a:ln w="4445">
              <a:solidFill>
                <a:srgbClr val="808080"/>
              </a:solidFill>
              <a:round/>
              <a:headEnd/>
              <a:tailEnd/>
            </a:ln>
          </p:spPr>
          <p:txBody>
            <a:bodyPr/>
            <a:lstStyle/>
            <a:p>
              <a:endParaRPr lang="en-US"/>
            </a:p>
          </p:txBody>
        </p:sp>
        <p:sp>
          <p:nvSpPr>
            <p:cNvPr id="43050" name="Freeform 66"/>
            <p:cNvSpPr>
              <a:spLocks/>
            </p:cNvSpPr>
            <p:nvPr/>
          </p:nvSpPr>
          <p:spPr bwMode="auto">
            <a:xfrm>
              <a:off x="3001" y="7364"/>
              <a:ext cx="104" cy="22"/>
            </a:xfrm>
            <a:custGeom>
              <a:avLst/>
              <a:gdLst>
                <a:gd name="T0" fmla="*/ 0 w 104"/>
                <a:gd name="T1" fmla="*/ 0 h 22"/>
                <a:gd name="T2" fmla="*/ 0 w 104"/>
                <a:gd name="T3" fmla="*/ 7 h 22"/>
                <a:gd name="T4" fmla="*/ 52 w 104"/>
                <a:gd name="T5" fmla="*/ 22 h 22"/>
                <a:gd name="T6" fmla="*/ 52 w 104"/>
                <a:gd name="T7" fmla="*/ 22 h 22"/>
                <a:gd name="T8" fmla="*/ 104 w 104"/>
                <a:gd name="T9" fmla="*/ 7 h 22"/>
                <a:gd name="T10" fmla="*/ 97 w 104"/>
                <a:gd name="T11" fmla="*/ 0 h 22"/>
                <a:gd name="T12" fmla="*/ 52 w 104"/>
                <a:gd name="T13" fmla="*/ 15 h 22"/>
                <a:gd name="T14" fmla="*/ 52 w 104"/>
                <a:gd name="T15" fmla="*/ 22 h 22"/>
                <a:gd name="T16" fmla="*/ 52 w 104"/>
                <a:gd name="T17" fmla="*/ 15 h 22"/>
                <a:gd name="T18" fmla="*/ 0 w 104"/>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22"/>
                <a:gd name="T32" fmla="*/ 104 w 104"/>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22">
                  <a:moveTo>
                    <a:pt x="0" y="0"/>
                  </a:moveTo>
                  <a:lnTo>
                    <a:pt x="0" y="7"/>
                  </a:lnTo>
                  <a:lnTo>
                    <a:pt x="52" y="22"/>
                  </a:lnTo>
                  <a:lnTo>
                    <a:pt x="104" y="7"/>
                  </a:lnTo>
                  <a:lnTo>
                    <a:pt x="97" y="0"/>
                  </a:lnTo>
                  <a:lnTo>
                    <a:pt x="52" y="15"/>
                  </a:lnTo>
                  <a:lnTo>
                    <a:pt x="52" y="22"/>
                  </a:lnTo>
                  <a:lnTo>
                    <a:pt x="52" y="15"/>
                  </a:lnTo>
                  <a:lnTo>
                    <a:pt x="0" y="0"/>
                  </a:lnTo>
                  <a:close/>
                </a:path>
              </a:pathLst>
            </a:custGeom>
            <a:solidFill>
              <a:srgbClr val="0066CC"/>
            </a:solidFill>
            <a:ln w="4445">
              <a:solidFill>
                <a:srgbClr val="808080"/>
              </a:solidFill>
              <a:round/>
              <a:headEnd/>
              <a:tailEnd/>
            </a:ln>
          </p:spPr>
          <p:txBody>
            <a:bodyPr/>
            <a:lstStyle/>
            <a:p>
              <a:endParaRPr lang="en-US"/>
            </a:p>
          </p:txBody>
        </p:sp>
        <p:sp>
          <p:nvSpPr>
            <p:cNvPr id="43051" name="Freeform 67"/>
            <p:cNvSpPr>
              <a:spLocks/>
            </p:cNvSpPr>
            <p:nvPr/>
          </p:nvSpPr>
          <p:spPr bwMode="auto">
            <a:xfrm>
              <a:off x="2993" y="7386"/>
              <a:ext cx="112" cy="30"/>
            </a:xfrm>
            <a:custGeom>
              <a:avLst/>
              <a:gdLst>
                <a:gd name="T0" fmla="*/ 0 w 112"/>
                <a:gd name="T1" fmla="*/ 0 h 30"/>
                <a:gd name="T2" fmla="*/ 0 w 112"/>
                <a:gd name="T3" fmla="*/ 8 h 30"/>
                <a:gd name="T4" fmla="*/ 60 w 112"/>
                <a:gd name="T5" fmla="*/ 30 h 30"/>
                <a:gd name="T6" fmla="*/ 60 w 112"/>
                <a:gd name="T7" fmla="*/ 30 h 30"/>
                <a:gd name="T8" fmla="*/ 112 w 112"/>
                <a:gd name="T9" fmla="*/ 8 h 30"/>
                <a:gd name="T10" fmla="*/ 112 w 112"/>
                <a:gd name="T11" fmla="*/ 0 h 30"/>
                <a:gd name="T12" fmla="*/ 60 w 112"/>
                <a:gd name="T13" fmla="*/ 23 h 30"/>
                <a:gd name="T14" fmla="*/ 60 w 112"/>
                <a:gd name="T15" fmla="*/ 23 h 30"/>
                <a:gd name="T16" fmla="*/ 60 w 112"/>
                <a:gd name="T17" fmla="*/ 23 h 30"/>
                <a:gd name="T18" fmla="*/ 0 w 112"/>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2"/>
                <a:gd name="T31" fmla="*/ 0 h 30"/>
                <a:gd name="T32" fmla="*/ 112 w 112"/>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2" h="30">
                  <a:moveTo>
                    <a:pt x="0" y="0"/>
                  </a:moveTo>
                  <a:lnTo>
                    <a:pt x="0" y="8"/>
                  </a:lnTo>
                  <a:lnTo>
                    <a:pt x="60" y="30"/>
                  </a:lnTo>
                  <a:lnTo>
                    <a:pt x="112" y="8"/>
                  </a:lnTo>
                  <a:lnTo>
                    <a:pt x="112" y="0"/>
                  </a:lnTo>
                  <a:lnTo>
                    <a:pt x="60" y="23"/>
                  </a:lnTo>
                  <a:lnTo>
                    <a:pt x="0" y="0"/>
                  </a:lnTo>
                  <a:close/>
                </a:path>
              </a:pathLst>
            </a:custGeom>
            <a:solidFill>
              <a:srgbClr val="0066CC"/>
            </a:solidFill>
            <a:ln w="4445">
              <a:solidFill>
                <a:srgbClr val="808080"/>
              </a:solidFill>
              <a:round/>
              <a:headEnd/>
              <a:tailEnd/>
            </a:ln>
          </p:spPr>
          <p:txBody>
            <a:bodyPr/>
            <a:lstStyle/>
            <a:p>
              <a:endParaRPr lang="en-US"/>
            </a:p>
          </p:txBody>
        </p:sp>
        <p:sp>
          <p:nvSpPr>
            <p:cNvPr id="43052" name="Freeform 68"/>
            <p:cNvSpPr>
              <a:spLocks/>
            </p:cNvSpPr>
            <p:nvPr/>
          </p:nvSpPr>
          <p:spPr bwMode="auto">
            <a:xfrm>
              <a:off x="2986" y="7409"/>
              <a:ext cx="127" cy="29"/>
            </a:xfrm>
            <a:custGeom>
              <a:avLst/>
              <a:gdLst>
                <a:gd name="T0" fmla="*/ 7 w 127"/>
                <a:gd name="T1" fmla="*/ 0 h 29"/>
                <a:gd name="T2" fmla="*/ 0 w 127"/>
                <a:gd name="T3" fmla="*/ 7 h 29"/>
                <a:gd name="T4" fmla="*/ 67 w 127"/>
                <a:gd name="T5" fmla="*/ 29 h 29"/>
                <a:gd name="T6" fmla="*/ 67 w 127"/>
                <a:gd name="T7" fmla="*/ 29 h 29"/>
                <a:gd name="T8" fmla="*/ 127 w 127"/>
                <a:gd name="T9" fmla="*/ 7 h 29"/>
                <a:gd name="T10" fmla="*/ 127 w 127"/>
                <a:gd name="T11" fmla="*/ 0 h 29"/>
                <a:gd name="T12" fmla="*/ 67 w 127"/>
                <a:gd name="T13" fmla="*/ 22 h 29"/>
                <a:gd name="T14" fmla="*/ 67 w 127"/>
                <a:gd name="T15" fmla="*/ 29 h 29"/>
                <a:gd name="T16" fmla="*/ 67 w 127"/>
                <a:gd name="T17" fmla="*/ 22 h 29"/>
                <a:gd name="T18" fmla="*/ 7 w 127"/>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29"/>
                <a:gd name="T32" fmla="*/ 127 w 127"/>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29">
                  <a:moveTo>
                    <a:pt x="7" y="0"/>
                  </a:moveTo>
                  <a:lnTo>
                    <a:pt x="0" y="7"/>
                  </a:lnTo>
                  <a:lnTo>
                    <a:pt x="67" y="29"/>
                  </a:lnTo>
                  <a:lnTo>
                    <a:pt x="127" y="7"/>
                  </a:lnTo>
                  <a:lnTo>
                    <a:pt x="127" y="0"/>
                  </a:lnTo>
                  <a:lnTo>
                    <a:pt x="67" y="22"/>
                  </a:lnTo>
                  <a:lnTo>
                    <a:pt x="67" y="29"/>
                  </a:lnTo>
                  <a:lnTo>
                    <a:pt x="67" y="22"/>
                  </a:lnTo>
                  <a:lnTo>
                    <a:pt x="7" y="0"/>
                  </a:lnTo>
                  <a:close/>
                </a:path>
              </a:pathLst>
            </a:custGeom>
            <a:solidFill>
              <a:srgbClr val="0066CC"/>
            </a:solidFill>
            <a:ln w="4445">
              <a:solidFill>
                <a:srgbClr val="808080"/>
              </a:solidFill>
              <a:round/>
              <a:headEnd/>
              <a:tailEnd/>
            </a:ln>
          </p:spPr>
          <p:txBody>
            <a:bodyPr/>
            <a:lstStyle/>
            <a:p>
              <a:endParaRPr lang="en-US"/>
            </a:p>
          </p:txBody>
        </p:sp>
        <p:sp>
          <p:nvSpPr>
            <p:cNvPr id="43053" name="Freeform 69"/>
            <p:cNvSpPr>
              <a:spLocks/>
            </p:cNvSpPr>
            <p:nvPr/>
          </p:nvSpPr>
          <p:spPr bwMode="auto">
            <a:xfrm>
              <a:off x="2978" y="7431"/>
              <a:ext cx="142" cy="37"/>
            </a:xfrm>
            <a:custGeom>
              <a:avLst/>
              <a:gdLst>
                <a:gd name="T0" fmla="*/ 8 w 142"/>
                <a:gd name="T1" fmla="*/ 7 h 37"/>
                <a:gd name="T2" fmla="*/ 0 w 142"/>
                <a:gd name="T3" fmla="*/ 15 h 37"/>
                <a:gd name="T4" fmla="*/ 75 w 142"/>
                <a:gd name="T5" fmla="*/ 37 h 37"/>
                <a:gd name="T6" fmla="*/ 75 w 142"/>
                <a:gd name="T7" fmla="*/ 37 h 37"/>
                <a:gd name="T8" fmla="*/ 142 w 142"/>
                <a:gd name="T9" fmla="*/ 7 h 37"/>
                <a:gd name="T10" fmla="*/ 142 w 142"/>
                <a:gd name="T11" fmla="*/ 0 h 37"/>
                <a:gd name="T12" fmla="*/ 75 w 142"/>
                <a:gd name="T13" fmla="*/ 30 h 37"/>
                <a:gd name="T14" fmla="*/ 75 w 142"/>
                <a:gd name="T15" fmla="*/ 30 h 37"/>
                <a:gd name="T16" fmla="*/ 75 w 142"/>
                <a:gd name="T17" fmla="*/ 30 h 37"/>
                <a:gd name="T18" fmla="*/ 8 w 142"/>
                <a:gd name="T19" fmla="*/ 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
                <a:gd name="T31" fmla="*/ 0 h 37"/>
                <a:gd name="T32" fmla="*/ 142 w 142"/>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 h="37">
                  <a:moveTo>
                    <a:pt x="8" y="7"/>
                  </a:moveTo>
                  <a:lnTo>
                    <a:pt x="0" y="15"/>
                  </a:lnTo>
                  <a:lnTo>
                    <a:pt x="75" y="37"/>
                  </a:lnTo>
                  <a:lnTo>
                    <a:pt x="142" y="7"/>
                  </a:lnTo>
                  <a:lnTo>
                    <a:pt x="142" y="0"/>
                  </a:lnTo>
                  <a:lnTo>
                    <a:pt x="75" y="30"/>
                  </a:lnTo>
                  <a:lnTo>
                    <a:pt x="8" y="7"/>
                  </a:lnTo>
                  <a:close/>
                </a:path>
              </a:pathLst>
            </a:custGeom>
            <a:solidFill>
              <a:srgbClr val="0066CC"/>
            </a:solidFill>
            <a:ln w="4445">
              <a:solidFill>
                <a:srgbClr val="808080"/>
              </a:solidFill>
              <a:round/>
              <a:headEnd/>
              <a:tailEnd/>
            </a:ln>
          </p:spPr>
          <p:txBody>
            <a:bodyPr/>
            <a:lstStyle/>
            <a:p>
              <a:endParaRPr lang="en-US"/>
            </a:p>
          </p:txBody>
        </p:sp>
      </p:grpSp>
      <p:grpSp>
        <p:nvGrpSpPr>
          <p:cNvPr id="43019" name="Group 58"/>
          <p:cNvGrpSpPr>
            <a:grpSpLocks/>
          </p:cNvGrpSpPr>
          <p:nvPr/>
        </p:nvGrpSpPr>
        <p:grpSpPr bwMode="auto">
          <a:xfrm>
            <a:off x="4632325" y="3789363"/>
            <a:ext cx="165100" cy="515937"/>
            <a:chOff x="2971" y="7170"/>
            <a:chExt cx="156" cy="321"/>
          </a:xfrm>
        </p:grpSpPr>
        <p:sp>
          <p:nvSpPr>
            <p:cNvPr id="43032" name="Freeform 59"/>
            <p:cNvSpPr>
              <a:spLocks/>
            </p:cNvSpPr>
            <p:nvPr/>
          </p:nvSpPr>
          <p:spPr bwMode="auto">
            <a:xfrm>
              <a:off x="2971" y="7431"/>
              <a:ext cx="156" cy="37"/>
            </a:xfrm>
            <a:custGeom>
              <a:avLst/>
              <a:gdLst>
                <a:gd name="T0" fmla="*/ 0 w 156"/>
                <a:gd name="T1" fmla="*/ 30 h 37"/>
                <a:gd name="T2" fmla="*/ 7 w 156"/>
                <a:gd name="T3" fmla="*/ 37 h 37"/>
                <a:gd name="T4" fmla="*/ 82 w 156"/>
                <a:gd name="T5" fmla="*/ 7 h 37"/>
                <a:gd name="T6" fmla="*/ 82 w 156"/>
                <a:gd name="T7" fmla="*/ 7 h 37"/>
                <a:gd name="T8" fmla="*/ 82 w 156"/>
                <a:gd name="T9" fmla="*/ 7 h 37"/>
                <a:gd name="T10" fmla="*/ 156 w 156"/>
                <a:gd name="T11" fmla="*/ 37 h 37"/>
                <a:gd name="T12" fmla="*/ 156 w 156"/>
                <a:gd name="T13" fmla="*/ 30 h 37"/>
                <a:gd name="T14" fmla="*/ 82 w 156"/>
                <a:gd name="T15" fmla="*/ 0 h 37"/>
                <a:gd name="T16" fmla="*/ 82 w 156"/>
                <a:gd name="T17" fmla="*/ 0 h 37"/>
                <a:gd name="T18" fmla="*/ 0 w 156"/>
                <a:gd name="T19" fmla="*/ 3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37"/>
                <a:gd name="T32" fmla="*/ 156 w 156"/>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37">
                  <a:moveTo>
                    <a:pt x="0" y="30"/>
                  </a:moveTo>
                  <a:lnTo>
                    <a:pt x="7" y="37"/>
                  </a:lnTo>
                  <a:lnTo>
                    <a:pt x="82" y="7"/>
                  </a:lnTo>
                  <a:lnTo>
                    <a:pt x="156" y="37"/>
                  </a:lnTo>
                  <a:lnTo>
                    <a:pt x="156" y="30"/>
                  </a:lnTo>
                  <a:lnTo>
                    <a:pt x="82" y="0"/>
                  </a:lnTo>
                  <a:lnTo>
                    <a:pt x="0" y="30"/>
                  </a:lnTo>
                  <a:close/>
                </a:path>
              </a:pathLst>
            </a:custGeom>
            <a:solidFill>
              <a:srgbClr val="0066CC"/>
            </a:solidFill>
            <a:ln w="4445">
              <a:solidFill>
                <a:srgbClr val="808080"/>
              </a:solidFill>
              <a:round/>
              <a:headEnd/>
              <a:tailEnd/>
            </a:ln>
          </p:spPr>
          <p:txBody>
            <a:bodyPr/>
            <a:lstStyle/>
            <a:p>
              <a:endParaRPr lang="en-US"/>
            </a:p>
          </p:txBody>
        </p:sp>
        <p:sp>
          <p:nvSpPr>
            <p:cNvPr id="43033" name="Freeform 60"/>
            <p:cNvSpPr>
              <a:spLocks/>
            </p:cNvSpPr>
            <p:nvPr/>
          </p:nvSpPr>
          <p:spPr bwMode="auto">
            <a:xfrm>
              <a:off x="2971" y="7170"/>
              <a:ext cx="156" cy="321"/>
            </a:xfrm>
            <a:custGeom>
              <a:avLst/>
              <a:gdLst>
                <a:gd name="T0" fmla="*/ 82 w 156"/>
                <a:gd name="T1" fmla="*/ 8 h 321"/>
                <a:gd name="T2" fmla="*/ 75 w 156"/>
                <a:gd name="T3" fmla="*/ 8 h 321"/>
                <a:gd name="T4" fmla="*/ 75 w 156"/>
                <a:gd name="T5" fmla="*/ 321 h 321"/>
                <a:gd name="T6" fmla="*/ 82 w 156"/>
                <a:gd name="T7" fmla="*/ 321 h 321"/>
                <a:gd name="T8" fmla="*/ 82 w 156"/>
                <a:gd name="T9" fmla="*/ 313 h 321"/>
                <a:gd name="T10" fmla="*/ 75 w 156"/>
                <a:gd name="T11" fmla="*/ 321 h 321"/>
                <a:gd name="T12" fmla="*/ 82 w 156"/>
                <a:gd name="T13" fmla="*/ 313 h 321"/>
                <a:gd name="T14" fmla="*/ 7 w 156"/>
                <a:gd name="T15" fmla="*/ 291 h 321"/>
                <a:gd name="T16" fmla="*/ 0 w 156"/>
                <a:gd name="T17" fmla="*/ 291 h 321"/>
                <a:gd name="T18" fmla="*/ 7 w 156"/>
                <a:gd name="T19" fmla="*/ 291 h 321"/>
                <a:gd name="T20" fmla="*/ 7 w 156"/>
                <a:gd name="T21" fmla="*/ 291 h 321"/>
                <a:gd name="T22" fmla="*/ 7 w 156"/>
                <a:gd name="T23" fmla="*/ 291 h 321"/>
                <a:gd name="T24" fmla="*/ 82 w 156"/>
                <a:gd name="T25" fmla="*/ 8 h 321"/>
                <a:gd name="T26" fmla="*/ 82 w 156"/>
                <a:gd name="T27" fmla="*/ 8 h 321"/>
                <a:gd name="T28" fmla="*/ 75 w 156"/>
                <a:gd name="T29" fmla="*/ 8 h 321"/>
                <a:gd name="T30" fmla="*/ 82 w 156"/>
                <a:gd name="T31" fmla="*/ 8 h 321"/>
                <a:gd name="T32" fmla="*/ 82 w 156"/>
                <a:gd name="T33" fmla="*/ 8 h 321"/>
                <a:gd name="T34" fmla="*/ 75 w 156"/>
                <a:gd name="T35" fmla="*/ 8 h 321"/>
                <a:gd name="T36" fmla="*/ 156 w 156"/>
                <a:gd name="T37" fmla="*/ 291 h 321"/>
                <a:gd name="T38" fmla="*/ 156 w 156"/>
                <a:gd name="T39" fmla="*/ 291 h 321"/>
                <a:gd name="T40" fmla="*/ 156 w 156"/>
                <a:gd name="T41" fmla="*/ 291 h 321"/>
                <a:gd name="T42" fmla="*/ 156 w 156"/>
                <a:gd name="T43" fmla="*/ 291 h 321"/>
                <a:gd name="T44" fmla="*/ 156 w 156"/>
                <a:gd name="T45" fmla="*/ 291 h 321"/>
                <a:gd name="T46" fmla="*/ 82 w 156"/>
                <a:gd name="T47" fmla="*/ 313 h 321"/>
                <a:gd name="T48" fmla="*/ 82 w 156"/>
                <a:gd name="T49" fmla="*/ 321 h 321"/>
                <a:gd name="T50" fmla="*/ 156 w 156"/>
                <a:gd name="T51" fmla="*/ 298 h 321"/>
                <a:gd name="T52" fmla="*/ 156 w 156"/>
                <a:gd name="T53" fmla="*/ 298 h 321"/>
                <a:gd name="T54" fmla="*/ 156 w 156"/>
                <a:gd name="T55" fmla="*/ 291 h 321"/>
                <a:gd name="T56" fmla="*/ 156 w 156"/>
                <a:gd name="T57" fmla="*/ 291 h 321"/>
                <a:gd name="T58" fmla="*/ 82 w 156"/>
                <a:gd name="T59" fmla="*/ 8 h 321"/>
                <a:gd name="T60" fmla="*/ 82 w 156"/>
                <a:gd name="T61" fmla="*/ 0 h 321"/>
                <a:gd name="T62" fmla="*/ 82 w 156"/>
                <a:gd name="T63" fmla="*/ 0 h 321"/>
                <a:gd name="T64" fmla="*/ 75 w 156"/>
                <a:gd name="T65" fmla="*/ 0 h 321"/>
                <a:gd name="T66" fmla="*/ 75 w 156"/>
                <a:gd name="T67" fmla="*/ 8 h 321"/>
                <a:gd name="T68" fmla="*/ 75 w 156"/>
                <a:gd name="T69" fmla="*/ 8 h 321"/>
                <a:gd name="T70" fmla="*/ 0 w 156"/>
                <a:gd name="T71" fmla="*/ 291 h 321"/>
                <a:gd name="T72" fmla="*/ 0 w 156"/>
                <a:gd name="T73" fmla="*/ 291 h 321"/>
                <a:gd name="T74" fmla="*/ 0 w 156"/>
                <a:gd name="T75" fmla="*/ 298 h 321"/>
                <a:gd name="T76" fmla="*/ 0 w 156"/>
                <a:gd name="T77" fmla="*/ 298 h 321"/>
                <a:gd name="T78" fmla="*/ 82 w 156"/>
                <a:gd name="T79" fmla="*/ 321 h 321"/>
                <a:gd name="T80" fmla="*/ 82 w 156"/>
                <a:gd name="T81" fmla="*/ 321 h 321"/>
                <a:gd name="T82" fmla="*/ 82 w 156"/>
                <a:gd name="T83" fmla="*/ 321 h 321"/>
                <a:gd name="T84" fmla="*/ 82 w 156"/>
                <a:gd name="T85" fmla="*/ 321 h 321"/>
                <a:gd name="T86" fmla="*/ 82 w 156"/>
                <a:gd name="T87" fmla="*/ 321 h 321"/>
                <a:gd name="T88" fmla="*/ 82 w 156"/>
                <a:gd name="T89" fmla="*/ 8 h 3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6"/>
                <a:gd name="T136" fmla="*/ 0 h 321"/>
                <a:gd name="T137" fmla="*/ 156 w 156"/>
                <a:gd name="T138" fmla="*/ 321 h 3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6" h="321">
                  <a:moveTo>
                    <a:pt x="82" y="8"/>
                  </a:moveTo>
                  <a:lnTo>
                    <a:pt x="75" y="8"/>
                  </a:lnTo>
                  <a:lnTo>
                    <a:pt x="75" y="321"/>
                  </a:lnTo>
                  <a:lnTo>
                    <a:pt x="82" y="321"/>
                  </a:lnTo>
                  <a:lnTo>
                    <a:pt x="82" y="313"/>
                  </a:lnTo>
                  <a:lnTo>
                    <a:pt x="75" y="321"/>
                  </a:lnTo>
                  <a:lnTo>
                    <a:pt x="82" y="313"/>
                  </a:lnTo>
                  <a:lnTo>
                    <a:pt x="7" y="291"/>
                  </a:lnTo>
                  <a:lnTo>
                    <a:pt x="0" y="291"/>
                  </a:lnTo>
                  <a:lnTo>
                    <a:pt x="7" y="291"/>
                  </a:lnTo>
                  <a:lnTo>
                    <a:pt x="82" y="8"/>
                  </a:lnTo>
                  <a:lnTo>
                    <a:pt x="75" y="8"/>
                  </a:lnTo>
                  <a:lnTo>
                    <a:pt x="82" y="8"/>
                  </a:lnTo>
                  <a:lnTo>
                    <a:pt x="75" y="8"/>
                  </a:lnTo>
                  <a:lnTo>
                    <a:pt x="156" y="291"/>
                  </a:lnTo>
                  <a:lnTo>
                    <a:pt x="82" y="313"/>
                  </a:lnTo>
                  <a:lnTo>
                    <a:pt x="82" y="321"/>
                  </a:lnTo>
                  <a:lnTo>
                    <a:pt x="156" y="298"/>
                  </a:lnTo>
                  <a:lnTo>
                    <a:pt x="156" y="291"/>
                  </a:lnTo>
                  <a:lnTo>
                    <a:pt x="82" y="8"/>
                  </a:lnTo>
                  <a:lnTo>
                    <a:pt x="82" y="0"/>
                  </a:lnTo>
                  <a:lnTo>
                    <a:pt x="75" y="0"/>
                  </a:lnTo>
                  <a:lnTo>
                    <a:pt x="75" y="8"/>
                  </a:lnTo>
                  <a:lnTo>
                    <a:pt x="0" y="291"/>
                  </a:lnTo>
                  <a:lnTo>
                    <a:pt x="0" y="298"/>
                  </a:lnTo>
                  <a:lnTo>
                    <a:pt x="82" y="321"/>
                  </a:lnTo>
                  <a:lnTo>
                    <a:pt x="82" y="8"/>
                  </a:lnTo>
                  <a:close/>
                </a:path>
              </a:pathLst>
            </a:custGeom>
            <a:solidFill>
              <a:srgbClr val="0066CC"/>
            </a:solidFill>
            <a:ln w="4445">
              <a:solidFill>
                <a:srgbClr val="808080"/>
              </a:solidFill>
              <a:round/>
              <a:headEnd/>
              <a:tailEnd/>
            </a:ln>
          </p:spPr>
          <p:txBody>
            <a:bodyPr/>
            <a:lstStyle/>
            <a:p>
              <a:endParaRPr lang="en-US"/>
            </a:p>
          </p:txBody>
        </p:sp>
        <p:sp>
          <p:nvSpPr>
            <p:cNvPr id="43034" name="Freeform 61"/>
            <p:cNvSpPr>
              <a:spLocks/>
            </p:cNvSpPr>
            <p:nvPr/>
          </p:nvSpPr>
          <p:spPr bwMode="auto">
            <a:xfrm>
              <a:off x="3031" y="7245"/>
              <a:ext cx="37" cy="15"/>
            </a:xfrm>
            <a:custGeom>
              <a:avLst/>
              <a:gdLst>
                <a:gd name="T0" fmla="*/ 7 w 37"/>
                <a:gd name="T1" fmla="*/ 0 h 15"/>
                <a:gd name="T2" fmla="*/ 0 w 37"/>
                <a:gd name="T3" fmla="*/ 7 h 15"/>
                <a:gd name="T4" fmla="*/ 22 w 37"/>
                <a:gd name="T5" fmla="*/ 15 h 15"/>
                <a:gd name="T6" fmla="*/ 22 w 37"/>
                <a:gd name="T7" fmla="*/ 15 h 15"/>
                <a:gd name="T8" fmla="*/ 37 w 37"/>
                <a:gd name="T9" fmla="*/ 7 h 15"/>
                <a:gd name="T10" fmla="*/ 37 w 37"/>
                <a:gd name="T11" fmla="*/ 0 h 15"/>
                <a:gd name="T12" fmla="*/ 22 w 37"/>
                <a:gd name="T13" fmla="*/ 7 h 15"/>
                <a:gd name="T14" fmla="*/ 22 w 37"/>
                <a:gd name="T15" fmla="*/ 7 h 15"/>
                <a:gd name="T16" fmla="*/ 22 w 37"/>
                <a:gd name="T17" fmla="*/ 7 h 15"/>
                <a:gd name="T18" fmla="*/ 7 w 37"/>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
                <a:gd name="T31" fmla="*/ 0 h 15"/>
                <a:gd name="T32" fmla="*/ 37 w 37"/>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 h="15">
                  <a:moveTo>
                    <a:pt x="7" y="0"/>
                  </a:moveTo>
                  <a:lnTo>
                    <a:pt x="0" y="7"/>
                  </a:lnTo>
                  <a:lnTo>
                    <a:pt x="22" y="15"/>
                  </a:lnTo>
                  <a:lnTo>
                    <a:pt x="37" y="7"/>
                  </a:lnTo>
                  <a:lnTo>
                    <a:pt x="37" y="0"/>
                  </a:lnTo>
                  <a:lnTo>
                    <a:pt x="22" y="7"/>
                  </a:lnTo>
                  <a:lnTo>
                    <a:pt x="7" y="0"/>
                  </a:lnTo>
                  <a:close/>
                </a:path>
              </a:pathLst>
            </a:custGeom>
            <a:solidFill>
              <a:srgbClr val="0066CC"/>
            </a:solidFill>
            <a:ln w="4445">
              <a:solidFill>
                <a:srgbClr val="808080"/>
              </a:solidFill>
              <a:round/>
              <a:headEnd/>
              <a:tailEnd/>
            </a:ln>
          </p:spPr>
          <p:txBody>
            <a:bodyPr/>
            <a:lstStyle/>
            <a:p>
              <a:endParaRPr lang="en-US"/>
            </a:p>
          </p:txBody>
        </p:sp>
        <p:sp>
          <p:nvSpPr>
            <p:cNvPr id="43035" name="Freeform 62"/>
            <p:cNvSpPr>
              <a:spLocks/>
            </p:cNvSpPr>
            <p:nvPr/>
          </p:nvSpPr>
          <p:spPr bwMode="auto">
            <a:xfrm>
              <a:off x="3023" y="7267"/>
              <a:ext cx="52" cy="15"/>
            </a:xfrm>
            <a:custGeom>
              <a:avLst/>
              <a:gdLst>
                <a:gd name="T0" fmla="*/ 8 w 52"/>
                <a:gd name="T1" fmla="*/ 0 h 15"/>
                <a:gd name="T2" fmla="*/ 0 w 52"/>
                <a:gd name="T3" fmla="*/ 7 h 15"/>
                <a:gd name="T4" fmla="*/ 30 w 52"/>
                <a:gd name="T5" fmla="*/ 15 h 15"/>
                <a:gd name="T6" fmla="*/ 30 w 52"/>
                <a:gd name="T7" fmla="*/ 15 h 15"/>
                <a:gd name="T8" fmla="*/ 52 w 52"/>
                <a:gd name="T9" fmla="*/ 7 h 15"/>
                <a:gd name="T10" fmla="*/ 52 w 52"/>
                <a:gd name="T11" fmla="*/ 0 h 15"/>
                <a:gd name="T12" fmla="*/ 30 w 52"/>
                <a:gd name="T13" fmla="*/ 7 h 15"/>
                <a:gd name="T14" fmla="*/ 30 w 52"/>
                <a:gd name="T15" fmla="*/ 15 h 15"/>
                <a:gd name="T16" fmla="*/ 30 w 52"/>
                <a:gd name="T17" fmla="*/ 7 h 15"/>
                <a:gd name="T18" fmla="*/ 8 w 52"/>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5"/>
                <a:gd name="T32" fmla="*/ 52 w 5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5">
                  <a:moveTo>
                    <a:pt x="8" y="0"/>
                  </a:moveTo>
                  <a:lnTo>
                    <a:pt x="0" y="7"/>
                  </a:lnTo>
                  <a:lnTo>
                    <a:pt x="30" y="15"/>
                  </a:lnTo>
                  <a:lnTo>
                    <a:pt x="52" y="7"/>
                  </a:lnTo>
                  <a:lnTo>
                    <a:pt x="52" y="0"/>
                  </a:lnTo>
                  <a:lnTo>
                    <a:pt x="30" y="7"/>
                  </a:lnTo>
                  <a:lnTo>
                    <a:pt x="30" y="15"/>
                  </a:lnTo>
                  <a:lnTo>
                    <a:pt x="30" y="7"/>
                  </a:lnTo>
                  <a:lnTo>
                    <a:pt x="8" y="0"/>
                  </a:lnTo>
                  <a:close/>
                </a:path>
              </a:pathLst>
            </a:custGeom>
            <a:solidFill>
              <a:srgbClr val="0066CC"/>
            </a:solidFill>
            <a:ln w="4445">
              <a:solidFill>
                <a:srgbClr val="808080"/>
              </a:solidFill>
              <a:round/>
              <a:headEnd/>
              <a:tailEnd/>
            </a:ln>
          </p:spPr>
          <p:txBody>
            <a:bodyPr/>
            <a:lstStyle/>
            <a:p>
              <a:endParaRPr lang="en-US"/>
            </a:p>
          </p:txBody>
        </p:sp>
        <p:sp>
          <p:nvSpPr>
            <p:cNvPr id="43036" name="Freeform 63"/>
            <p:cNvSpPr>
              <a:spLocks/>
            </p:cNvSpPr>
            <p:nvPr/>
          </p:nvSpPr>
          <p:spPr bwMode="auto">
            <a:xfrm>
              <a:off x="3016" y="7289"/>
              <a:ext cx="67" cy="23"/>
            </a:xfrm>
            <a:custGeom>
              <a:avLst/>
              <a:gdLst>
                <a:gd name="T0" fmla="*/ 7 w 67"/>
                <a:gd name="T1" fmla="*/ 0 h 23"/>
                <a:gd name="T2" fmla="*/ 0 w 67"/>
                <a:gd name="T3" fmla="*/ 8 h 23"/>
                <a:gd name="T4" fmla="*/ 37 w 67"/>
                <a:gd name="T5" fmla="*/ 23 h 23"/>
                <a:gd name="T6" fmla="*/ 37 w 67"/>
                <a:gd name="T7" fmla="*/ 23 h 23"/>
                <a:gd name="T8" fmla="*/ 67 w 67"/>
                <a:gd name="T9" fmla="*/ 8 h 23"/>
                <a:gd name="T10" fmla="*/ 67 w 67"/>
                <a:gd name="T11" fmla="*/ 0 h 23"/>
                <a:gd name="T12" fmla="*/ 37 w 67"/>
                <a:gd name="T13" fmla="*/ 15 h 23"/>
                <a:gd name="T14" fmla="*/ 37 w 67"/>
                <a:gd name="T15" fmla="*/ 15 h 23"/>
                <a:gd name="T16" fmla="*/ 37 w 67"/>
                <a:gd name="T17" fmla="*/ 15 h 23"/>
                <a:gd name="T18" fmla="*/ 7 w 67"/>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
                <a:gd name="T31" fmla="*/ 0 h 23"/>
                <a:gd name="T32" fmla="*/ 67 w 67"/>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 h="23">
                  <a:moveTo>
                    <a:pt x="7" y="0"/>
                  </a:moveTo>
                  <a:lnTo>
                    <a:pt x="0" y="8"/>
                  </a:lnTo>
                  <a:lnTo>
                    <a:pt x="37" y="23"/>
                  </a:lnTo>
                  <a:lnTo>
                    <a:pt x="67" y="8"/>
                  </a:lnTo>
                  <a:lnTo>
                    <a:pt x="67" y="0"/>
                  </a:lnTo>
                  <a:lnTo>
                    <a:pt x="37" y="15"/>
                  </a:lnTo>
                  <a:lnTo>
                    <a:pt x="7" y="0"/>
                  </a:lnTo>
                  <a:close/>
                </a:path>
              </a:pathLst>
            </a:custGeom>
            <a:solidFill>
              <a:srgbClr val="0066CC"/>
            </a:solidFill>
            <a:ln w="4445">
              <a:solidFill>
                <a:srgbClr val="808080"/>
              </a:solidFill>
              <a:round/>
              <a:headEnd/>
              <a:tailEnd/>
            </a:ln>
          </p:spPr>
          <p:txBody>
            <a:bodyPr/>
            <a:lstStyle/>
            <a:p>
              <a:endParaRPr lang="en-US"/>
            </a:p>
          </p:txBody>
        </p:sp>
        <p:sp>
          <p:nvSpPr>
            <p:cNvPr id="43037" name="Freeform 64"/>
            <p:cNvSpPr>
              <a:spLocks/>
            </p:cNvSpPr>
            <p:nvPr/>
          </p:nvSpPr>
          <p:spPr bwMode="auto">
            <a:xfrm>
              <a:off x="3016" y="7319"/>
              <a:ext cx="74" cy="15"/>
            </a:xfrm>
            <a:custGeom>
              <a:avLst/>
              <a:gdLst>
                <a:gd name="T0" fmla="*/ 0 w 74"/>
                <a:gd name="T1" fmla="*/ 0 h 15"/>
                <a:gd name="T2" fmla="*/ 0 w 74"/>
                <a:gd name="T3" fmla="*/ 8 h 15"/>
                <a:gd name="T4" fmla="*/ 37 w 74"/>
                <a:gd name="T5" fmla="*/ 15 h 15"/>
                <a:gd name="T6" fmla="*/ 37 w 74"/>
                <a:gd name="T7" fmla="*/ 15 h 15"/>
                <a:gd name="T8" fmla="*/ 74 w 74"/>
                <a:gd name="T9" fmla="*/ 8 h 15"/>
                <a:gd name="T10" fmla="*/ 74 w 74"/>
                <a:gd name="T11" fmla="*/ 0 h 15"/>
                <a:gd name="T12" fmla="*/ 37 w 74"/>
                <a:gd name="T13" fmla="*/ 8 h 15"/>
                <a:gd name="T14" fmla="*/ 37 w 74"/>
                <a:gd name="T15" fmla="*/ 15 h 15"/>
                <a:gd name="T16" fmla="*/ 37 w 74"/>
                <a:gd name="T17" fmla="*/ 8 h 15"/>
                <a:gd name="T18" fmla="*/ 0 w 74"/>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15"/>
                <a:gd name="T32" fmla="*/ 74 w 7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15">
                  <a:moveTo>
                    <a:pt x="0" y="0"/>
                  </a:moveTo>
                  <a:lnTo>
                    <a:pt x="0" y="8"/>
                  </a:lnTo>
                  <a:lnTo>
                    <a:pt x="37" y="15"/>
                  </a:lnTo>
                  <a:lnTo>
                    <a:pt x="74" y="8"/>
                  </a:lnTo>
                  <a:lnTo>
                    <a:pt x="74" y="0"/>
                  </a:lnTo>
                  <a:lnTo>
                    <a:pt x="37" y="8"/>
                  </a:lnTo>
                  <a:lnTo>
                    <a:pt x="37" y="15"/>
                  </a:lnTo>
                  <a:lnTo>
                    <a:pt x="37" y="8"/>
                  </a:lnTo>
                  <a:lnTo>
                    <a:pt x="0" y="0"/>
                  </a:lnTo>
                  <a:close/>
                </a:path>
              </a:pathLst>
            </a:custGeom>
            <a:solidFill>
              <a:srgbClr val="0066CC"/>
            </a:solidFill>
            <a:ln w="4445">
              <a:solidFill>
                <a:srgbClr val="808080"/>
              </a:solidFill>
              <a:round/>
              <a:headEnd/>
              <a:tailEnd/>
            </a:ln>
          </p:spPr>
          <p:txBody>
            <a:bodyPr/>
            <a:lstStyle/>
            <a:p>
              <a:endParaRPr lang="en-US"/>
            </a:p>
          </p:txBody>
        </p:sp>
        <p:sp>
          <p:nvSpPr>
            <p:cNvPr id="43038" name="Freeform 65"/>
            <p:cNvSpPr>
              <a:spLocks/>
            </p:cNvSpPr>
            <p:nvPr/>
          </p:nvSpPr>
          <p:spPr bwMode="auto">
            <a:xfrm>
              <a:off x="3001" y="7342"/>
              <a:ext cx="97" cy="22"/>
            </a:xfrm>
            <a:custGeom>
              <a:avLst/>
              <a:gdLst>
                <a:gd name="T0" fmla="*/ 7 w 97"/>
                <a:gd name="T1" fmla="*/ 0 h 22"/>
                <a:gd name="T2" fmla="*/ 0 w 97"/>
                <a:gd name="T3" fmla="*/ 7 h 22"/>
                <a:gd name="T4" fmla="*/ 52 w 97"/>
                <a:gd name="T5" fmla="*/ 22 h 22"/>
                <a:gd name="T6" fmla="*/ 52 w 97"/>
                <a:gd name="T7" fmla="*/ 22 h 22"/>
                <a:gd name="T8" fmla="*/ 97 w 97"/>
                <a:gd name="T9" fmla="*/ 7 h 22"/>
                <a:gd name="T10" fmla="*/ 97 w 97"/>
                <a:gd name="T11" fmla="*/ 0 h 22"/>
                <a:gd name="T12" fmla="*/ 52 w 97"/>
                <a:gd name="T13" fmla="*/ 14 h 22"/>
                <a:gd name="T14" fmla="*/ 52 w 97"/>
                <a:gd name="T15" fmla="*/ 14 h 22"/>
                <a:gd name="T16" fmla="*/ 52 w 97"/>
                <a:gd name="T17" fmla="*/ 14 h 22"/>
                <a:gd name="T18" fmla="*/ 7 w 97"/>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22"/>
                <a:gd name="T32" fmla="*/ 97 w 97"/>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22">
                  <a:moveTo>
                    <a:pt x="7" y="0"/>
                  </a:moveTo>
                  <a:lnTo>
                    <a:pt x="0" y="7"/>
                  </a:lnTo>
                  <a:lnTo>
                    <a:pt x="52" y="22"/>
                  </a:lnTo>
                  <a:lnTo>
                    <a:pt x="97" y="7"/>
                  </a:lnTo>
                  <a:lnTo>
                    <a:pt x="97" y="0"/>
                  </a:lnTo>
                  <a:lnTo>
                    <a:pt x="52" y="14"/>
                  </a:lnTo>
                  <a:lnTo>
                    <a:pt x="7" y="0"/>
                  </a:lnTo>
                  <a:close/>
                </a:path>
              </a:pathLst>
            </a:custGeom>
            <a:solidFill>
              <a:srgbClr val="0066CC"/>
            </a:solidFill>
            <a:ln w="4445">
              <a:solidFill>
                <a:srgbClr val="808080"/>
              </a:solidFill>
              <a:round/>
              <a:headEnd/>
              <a:tailEnd/>
            </a:ln>
          </p:spPr>
          <p:txBody>
            <a:bodyPr/>
            <a:lstStyle/>
            <a:p>
              <a:endParaRPr lang="en-US"/>
            </a:p>
          </p:txBody>
        </p:sp>
        <p:sp>
          <p:nvSpPr>
            <p:cNvPr id="43039" name="Freeform 66"/>
            <p:cNvSpPr>
              <a:spLocks/>
            </p:cNvSpPr>
            <p:nvPr/>
          </p:nvSpPr>
          <p:spPr bwMode="auto">
            <a:xfrm>
              <a:off x="3001" y="7364"/>
              <a:ext cx="104" cy="22"/>
            </a:xfrm>
            <a:custGeom>
              <a:avLst/>
              <a:gdLst>
                <a:gd name="T0" fmla="*/ 0 w 104"/>
                <a:gd name="T1" fmla="*/ 0 h 22"/>
                <a:gd name="T2" fmla="*/ 0 w 104"/>
                <a:gd name="T3" fmla="*/ 7 h 22"/>
                <a:gd name="T4" fmla="*/ 52 w 104"/>
                <a:gd name="T5" fmla="*/ 22 h 22"/>
                <a:gd name="T6" fmla="*/ 52 w 104"/>
                <a:gd name="T7" fmla="*/ 22 h 22"/>
                <a:gd name="T8" fmla="*/ 104 w 104"/>
                <a:gd name="T9" fmla="*/ 7 h 22"/>
                <a:gd name="T10" fmla="*/ 97 w 104"/>
                <a:gd name="T11" fmla="*/ 0 h 22"/>
                <a:gd name="T12" fmla="*/ 52 w 104"/>
                <a:gd name="T13" fmla="*/ 15 h 22"/>
                <a:gd name="T14" fmla="*/ 52 w 104"/>
                <a:gd name="T15" fmla="*/ 22 h 22"/>
                <a:gd name="T16" fmla="*/ 52 w 104"/>
                <a:gd name="T17" fmla="*/ 15 h 22"/>
                <a:gd name="T18" fmla="*/ 0 w 104"/>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22"/>
                <a:gd name="T32" fmla="*/ 104 w 104"/>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22">
                  <a:moveTo>
                    <a:pt x="0" y="0"/>
                  </a:moveTo>
                  <a:lnTo>
                    <a:pt x="0" y="7"/>
                  </a:lnTo>
                  <a:lnTo>
                    <a:pt x="52" y="22"/>
                  </a:lnTo>
                  <a:lnTo>
                    <a:pt x="104" y="7"/>
                  </a:lnTo>
                  <a:lnTo>
                    <a:pt x="97" y="0"/>
                  </a:lnTo>
                  <a:lnTo>
                    <a:pt x="52" y="15"/>
                  </a:lnTo>
                  <a:lnTo>
                    <a:pt x="52" y="22"/>
                  </a:lnTo>
                  <a:lnTo>
                    <a:pt x="52" y="15"/>
                  </a:lnTo>
                  <a:lnTo>
                    <a:pt x="0" y="0"/>
                  </a:lnTo>
                  <a:close/>
                </a:path>
              </a:pathLst>
            </a:custGeom>
            <a:solidFill>
              <a:srgbClr val="0066CC"/>
            </a:solidFill>
            <a:ln w="4445">
              <a:solidFill>
                <a:srgbClr val="808080"/>
              </a:solidFill>
              <a:round/>
              <a:headEnd/>
              <a:tailEnd/>
            </a:ln>
          </p:spPr>
          <p:txBody>
            <a:bodyPr/>
            <a:lstStyle/>
            <a:p>
              <a:endParaRPr lang="en-US"/>
            </a:p>
          </p:txBody>
        </p:sp>
        <p:sp>
          <p:nvSpPr>
            <p:cNvPr id="43040" name="Freeform 67"/>
            <p:cNvSpPr>
              <a:spLocks/>
            </p:cNvSpPr>
            <p:nvPr/>
          </p:nvSpPr>
          <p:spPr bwMode="auto">
            <a:xfrm>
              <a:off x="2993" y="7386"/>
              <a:ext cx="112" cy="30"/>
            </a:xfrm>
            <a:custGeom>
              <a:avLst/>
              <a:gdLst>
                <a:gd name="T0" fmla="*/ 0 w 112"/>
                <a:gd name="T1" fmla="*/ 0 h 30"/>
                <a:gd name="T2" fmla="*/ 0 w 112"/>
                <a:gd name="T3" fmla="*/ 8 h 30"/>
                <a:gd name="T4" fmla="*/ 60 w 112"/>
                <a:gd name="T5" fmla="*/ 30 h 30"/>
                <a:gd name="T6" fmla="*/ 60 w 112"/>
                <a:gd name="T7" fmla="*/ 30 h 30"/>
                <a:gd name="T8" fmla="*/ 112 w 112"/>
                <a:gd name="T9" fmla="*/ 8 h 30"/>
                <a:gd name="T10" fmla="*/ 112 w 112"/>
                <a:gd name="T11" fmla="*/ 0 h 30"/>
                <a:gd name="T12" fmla="*/ 60 w 112"/>
                <a:gd name="T13" fmla="*/ 23 h 30"/>
                <a:gd name="T14" fmla="*/ 60 w 112"/>
                <a:gd name="T15" fmla="*/ 23 h 30"/>
                <a:gd name="T16" fmla="*/ 60 w 112"/>
                <a:gd name="T17" fmla="*/ 23 h 30"/>
                <a:gd name="T18" fmla="*/ 0 w 112"/>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2"/>
                <a:gd name="T31" fmla="*/ 0 h 30"/>
                <a:gd name="T32" fmla="*/ 112 w 112"/>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2" h="30">
                  <a:moveTo>
                    <a:pt x="0" y="0"/>
                  </a:moveTo>
                  <a:lnTo>
                    <a:pt x="0" y="8"/>
                  </a:lnTo>
                  <a:lnTo>
                    <a:pt x="60" y="30"/>
                  </a:lnTo>
                  <a:lnTo>
                    <a:pt x="112" y="8"/>
                  </a:lnTo>
                  <a:lnTo>
                    <a:pt x="112" y="0"/>
                  </a:lnTo>
                  <a:lnTo>
                    <a:pt x="60" y="23"/>
                  </a:lnTo>
                  <a:lnTo>
                    <a:pt x="0" y="0"/>
                  </a:lnTo>
                  <a:close/>
                </a:path>
              </a:pathLst>
            </a:custGeom>
            <a:solidFill>
              <a:srgbClr val="0066CC"/>
            </a:solidFill>
            <a:ln w="4445">
              <a:solidFill>
                <a:srgbClr val="808080"/>
              </a:solidFill>
              <a:round/>
              <a:headEnd/>
              <a:tailEnd/>
            </a:ln>
          </p:spPr>
          <p:txBody>
            <a:bodyPr/>
            <a:lstStyle/>
            <a:p>
              <a:endParaRPr lang="en-US"/>
            </a:p>
          </p:txBody>
        </p:sp>
        <p:sp>
          <p:nvSpPr>
            <p:cNvPr id="43041" name="Freeform 68"/>
            <p:cNvSpPr>
              <a:spLocks/>
            </p:cNvSpPr>
            <p:nvPr/>
          </p:nvSpPr>
          <p:spPr bwMode="auto">
            <a:xfrm>
              <a:off x="2986" y="7409"/>
              <a:ext cx="127" cy="29"/>
            </a:xfrm>
            <a:custGeom>
              <a:avLst/>
              <a:gdLst>
                <a:gd name="T0" fmla="*/ 7 w 127"/>
                <a:gd name="T1" fmla="*/ 0 h 29"/>
                <a:gd name="T2" fmla="*/ 0 w 127"/>
                <a:gd name="T3" fmla="*/ 7 h 29"/>
                <a:gd name="T4" fmla="*/ 67 w 127"/>
                <a:gd name="T5" fmla="*/ 29 h 29"/>
                <a:gd name="T6" fmla="*/ 67 w 127"/>
                <a:gd name="T7" fmla="*/ 29 h 29"/>
                <a:gd name="T8" fmla="*/ 127 w 127"/>
                <a:gd name="T9" fmla="*/ 7 h 29"/>
                <a:gd name="T10" fmla="*/ 127 w 127"/>
                <a:gd name="T11" fmla="*/ 0 h 29"/>
                <a:gd name="T12" fmla="*/ 67 w 127"/>
                <a:gd name="T13" fmla="*/ 22 h 29"/>
                <a:gd name="T14" fmla="*/ 67 w 127"/>
                <a:gd name="T15" fmla="*/ 29 h 29"/>
                <a:gd name="T16" fmla="*/ 67 w 127"/>
                <a:gd name="T17" fmla="*/ 22 h 29"/>
                <a:gd name="T18" fmla="*/ 7 w 127"/>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29"/>
                <a:gd name="T32" fmla="*/ 127 w 127"/>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29">
                  <a:moveTo>
                    <a:pt x="7" y="0"/>
                  </a:moveTo>
                  <a:lnTo>
                    <a:pt x="0" y="7"/>
                  </a:lnTo>
                  <a:lnTo>
                    <a:pt x="67" y="29"/>
                  </a:lnTo>
                  <a:lnTo>
                    <a:pt x="127" y="7"/>
                  </a:lnTo>
                  <a:lnTo>
                    <a:pt x="127" y="0"/>
                  </a:lnTo>
                  <a:lnTo>
                    <a:pt x="67" y="22"/>
                  </a:lnTo>
                  <a:lnTo>
                    <a:pt x="67" y="29"/>
                  </a:lnTo>
                  <a:lnTo>
                    <a:pt x="67" y="22"/>
                  </a:lnTo>
                  <a:lnTo>
                    <a:pt x="7" y="0"/>
                  </a:lnTo>
                  <a:close/>
                </a:path>
              </a:pathLst>
            </a:custGeom>
            <a:solidFill>
              <a:srgbClr val="0066CC"/>
            </a:solidFill>
            <a:ln w="4445">
              <a:solidFill>
                <a:srgbClr val="808080"/>
              </a:solidFill>
              <a:round/>
              <a:headEnd/>
              <a:tailEnd/>
            </a:ln>
          </p:spPr>
          <p:txBody>
            <a:bodyPr/>
            <a:lstStyle/>
            <a:p>
              <a:endParaRPr lang="en-US"/>
            </a:p>
          </p:txBody>
        </p:sp>
        <p:sp>
          <p:nvSpPr>
            <p:cNvPr id="43042" name="Freeform 69"/>
            <p:cNvSpPr>
              <a:spLocks/>
            </p:cNvSpPr>
            <p:nvPr/>
          </p:nvSpPr>
          <p:spPr bwMode="auto">
            <a:xfrm>
              <a:off x="2978" y="7431"/>
              <a:ext cx="142" cy="37"/>
            </a:xfrm>
            <a:custGeom>
              <a:avLst/>
              <a:gdLst>
                <a:gd name="T0" fmla="*/ 8 w 142"/>
                <a:gd name="T1" fmla="*/ 7 h 37"/>
                <a:gd name="T2" fmla="*/ 0 w 142"/>
                <a:gd name="T3" fmla="*/ 15 h 37"/>
                <a:gd name="T4" fmla="*/ 75 w 142"/>
                <a:gd name="T5" fmla="*/ 37 h 37"/>
                <a:gd name="T6" fmla="*/ 75 w 142"/>
                <a:gd name="T7" fmla="*/ 37 h 37"/>
                <a:gd name="T8" fmla="*/ 142 w 142"/>
                <a:gd name="T9" fmla="*/ 7 h 37"/>
                <a:gd name="T10" fmla="*/ 142 w 142"/>
                <a:gd name="T11" fmla="*/ 0 h 37"/>
                <a:gd name="T12" fmla="*/ 75 w 142"/>
                <a:gd name="T13" fmla="*/ 30 h 37"/>
                <a:gd name="T14" fmla="*/ 75 w 142"/>
                <a:gd name="T15" fmla="*/ 30 h 37"/>
                <a:gd name="T16" fmla="*/ 75 w 142"/>
                <a:gd name="T17" fmla="*/ 30 h 37"/>
                <a:gd name="T18" fmla="*/ 8 w 142"/>
                <a:gd name="T19" fmla="*/ 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
                <a:gd name="T31" fmla="*/ 0 h 37"/>
                <a:gd name="T32" fmla="*/ 142 w 142"/>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 h="37">
                  <a:moveTo>
                    <a:pt x="8" y="7"/>
                  </a:moveTo>
                  <a:lnTo>
                    <a:pt x="0" y="15"/>
                  </a:lnTo>
                  <a:lnTo>
                    <a:pt x="75" y="37"/>
                  </a:lnTo>
                  <a:lnTo>
                    <a:pt x="142" y="7"/>
                  </a:lnTo>
                  <a:lnTo>
                    <a:pt x="142" y="0"/>
                  </a:lnTo>
                  <a:lnTo>
                    <a:pt x="75" y="30"/>
                  </a:lnTo>
                  <a:lnTo>
                    <a:pt x="8" y="7"/>
                  </a:lnTo>
                  <a:close/>
                </a:path>
              </a:pathLst>
            </a:custGeom>
            <a:solidFill>
              <a:srgbClr val="0066CC"/>
            </a:solidFill>
            <a:ln w="4445">
              <a:solidFill>
                <a:srgbClr val="808080"/>
              </a:solidFill>
              <a:round/>
              <a:headEnd/>
              <a:tailEnd/>
            </a:ln>
          </p:spPr>
          <p:txBody>
            <a:bodyPr/>
            <a:lstStyle/>
            <a:p>
              <a:endParaRPr lang="en-US"/>
            </a:p>
          </p:txBody>
        </p:sp>
      </p:grpSp>
      <p:cxnSp>
        <p:nvCxnSpPr>
          <p:cNvPr id="51" name="Straight Arrow Connector 50"/>
          <p:cNvCxnSpPr/>
          <p:nvPr/>
        </p:nvCxnSpPr>
        <p:spPr>
          <a:xfrm rot="5400000" flipH="1" flipV="1">
            <a:off x="2501900" y="2752725"/>
            <a:ext cx="1012825" cy="530225"/>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2851150" y="3808413"/>
            <a:ext cx="1730375" cy="433387"/>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2566988" y="3563938"/>
            <a:ext cx="244475" cy="2555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000000"/>
              </a:solidFill>
              <a:latin typeface="Tahoma" pitchFamily="34" charset="0"/>
              <a:ea typeface="Tahoma" pitchFamily="34" charset="0"/>
              <a:cs typeface="Tahoma" pitchFamily="34" charset="0"/>
            </a:endParaRPr>
          </a:p>
        </p:txBody>
      </p:sp>
      <p:sp>
        <p:nvSpPr>
          <p:cNvPr id="43023" name="TextBox 55"/>
          <p:cNvSpPr txBox="1">
            <a:spLocks noChangeArrowheads="1"/>
          </p:cNvSpPr>
          <p:nvPr/>
        </p:nvSpPr>
        <p:spPr bwMode="auto">
          <a:xfrm>
            <a:off x="2241550" y="3857625"/>
            <a:ext cx="722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000000"/>
                </a:solidFill>
                <a:latin typeface="Tahoma" pitchFamily="34" charset="0"/>
                <a:cs typeface="Tahoma" pitchFamily="34" charset="0"/>
              </a:rPr>
              <a:t>Source</a:t>
            </a:r>
          </a:p>
        </p:txBody>
      </p:sp>
      <p:cxnSp>
        <p:nvCxnSpPr>
          <p:cNvPr id="61" name="Straight Arrow Connector 60"/>
          <p:cNvCxnSpPr/>
          <p:nvPr/>
        </p:nvCxnSpPr>
        <p:spPr>
          <a:xfrm flipV="1">
            <a:off x="3470275" y="1930400"/>
            <a:ext cx="1631950" cy="19685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540125" y="2216150"/>
            <a:ext cx="1936750" cy="1062038"/>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4837113" y="3582988"/>
            <a:ext cx="688975" cy="442912"/>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5400000" flipH="1" flipV="1">
            <a:off x="4129882" y="2836069"/>
            <a:ext cx="1770062" cy="41275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3028" name="TextBox 67"/>
          <p:cNvSpPr txBox="1">
            <a:spLocks noChangeArrowheads="1"/>
          </p:cNvSpPr>
          <p:nvPr/>
        </p:nvSpPr>
        <p:spPr bwMode="auto">
          <a:xfrm>
            <a:off x="2586038" y="1606550"/>
            <a:ext cx="1552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000000"/>
                </a:solidFill>
                <a:latin typeface="Tahoma" pitchFamily="34" charset="0"/>
                <a:cs typeface="Tahoma" pitchFamily="34" charset="0"/>
              </a:rPr>
              <a:t>Cognitive Relay 1</a:t>
            </a:r>
          </a:p>
        </p:txBody>
      </p:sp>
      <p:sp>
        <p:nvSpPr>
          <p:cNvPr id="43029" name="TextBox 68"/>
          <p:cNvSpPr txBox="1">
            <a:spLocks noChangeArrowheads="1"/>
          </p:cNvSpPr>
          <p:nvPr/>
        </p:nvSpPr>
        <p:spPr bwMode="auto">
          <a:xfrm>
            <a:off x="3932238" y="4398963"/>
            <a:ext cx="1552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000000"/>
                </a:solidFill>
                <a:latin typeface="Tahoma" pitchFamily="34" charset="0"/>
                <a:cs typeface="Tahoma" pitchFamily="34" charset="0"/>
              </a:rPr>
              <a:t>Cognitive Relay 2</a:t>
            </a:r>
          </a:p>
        </p:txBody>
      </p:sp>
      <p:sp>
        <p:nvSpPr>
          <p:cNvPr id="43030" name="Rectangle 2"/>
          <p:cNvSpPr>
            <a:spLocks noGrp="1" noChangeArrowheads="1"/>
          </p:cNvSpPr>
          <p:nvPr>
            <p:ph type="title" idx="4294967295"/>
          </p:nvPr>
        </p:nvSpPr>
        <p:spPr>
          <a:xfrm>
            <a:off x="166688" y="200025"/>
            <a:ext cx="8977312" cy="1143000"/>
          </a:xfrm>
        </p:spPr>
        <p:txBody>
          <a:bodyPr/>
          <a:lstStyle/>
          <a:p>
            <a:pPr eaLnBrk="1" hangingPunct="1"/>
            <a:r>
              <a:rPr lang="en-US" altLang="zh-CN" sz="3600" smtClean="0">
                <a:ea typeface="SimSun" pitchFamily="2" charset="-122"/>
                <a:cs typeface="Tahoma" pitchFamily="34" charset="0"/>
              </a:rPr>
              <a:t>Cellular Systems with Cognitive Relays</a:t>
            </a:r>
          </a:p>
        </p:txBody>
      </p:sp>
      <p:sp>
        <p:nvSpPr>
          <p:cNvPr id="56" name="TextBox 55"/>
          <p:cNvSpPr txBox="1"/>
          <p:nvPr/>
        </p:nvSpPr>
        <p:spPr>
          <a:xfrm>
            <a:off x="1687513" y="6376988"/>
            <a:ext cx="5626100" cy="461962"/>
          </a:xfrm>
          <a:prstGeom prst="rect">
            <a:avLst/>
          </a:prstGeom>
          <a:noFill/>
        </p:spPr>
        <p:txBody>
          <a:bodyPr wrap="none">
            <a:spAutoFit/>
          </a:bodyPr>
          <a:lstStyle/>
          <a:p>
            <a:pPr eaLnBrk="0" hangingPunct="0">
              <a:defRPr/>
            </a:pPr>
            <a:r>
              <a:rPr lang="en-US" b="1" dirty="0">
                <a:solidFill>
                  <a:srgbClr val="FF0000"/>
                </a:solidFill>
                <a:latin typeface="+mj-lt"/>
                <a:cs typeface="+mn-cs"/>
              </a:rPr>
              <a:t>Can extend these ideas to MIMO systems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9" descr="C:\Program Files\Common Files\Microsoft Shared\Clipart\cagcat50\bl00393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22688" y="1203325"/>
            <a:ext cx="2692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Rectangle 3"/>
          <p:cNvSpPr>
            <a:spLocks noChangeArrowheads="1"/>
          </p:cNvSpPr>
          <p:nvPr/>
        </p:nvSpPr>
        <p:spPr bwMode="auto">
          <a:xfrm>
            <a:off x="601663" y="227013"/>
            <a:ext cx="7848600" cy="685800"/>
          </a:xfrm>
          <a:prstGeom prst="rect">
            <a:avLst/>
          </a:prstGeom>
          <a:noFill/>
          <a:ln w="9525">
            <a:noFill/>
            <a:miter lim="800000"/>
            <a:headEnd/>
            <a:tailEnd/>
          </a:ln>
        </p:spPr>
        <p:txBody>
          <a:bodyPr lIns="92075" tIns="46038" rIns="92075" bIns="46038" anchor="b"/>
          <a:lstStyle/>
          <a:p>
            <a:pPr algn="ctr" eaLnBrk="0" hangingPunct="0">
              <a:lnSpc>
                <a:spcPct val="80000"/>
              </a:lnSpc>
              <a:defRPr/>
            </a:pPr>
            <a:r>
              <a:rPr lang="en-US" sz="3600" b="1" dirty="0">
                <a:solidFill>
                  <a:srgbClr val="0033CC"/>
                </a:solidFill>
                <a:latin typeface="+mj-lt"/>
                <a:ea typeface="ＭＳ Ｐゴシック" pitchFamily="34" charset="-128"/>
                <a:cs typeface="ＭＳ Ｐゴシック" pitchFamily="34" charset="-128"/>
              </a:rPr>
              <a:t>Wireless Sensor and </a:t>
            </a:r>
            <a:r>
              <a:rPr lang="en-US" sz="3600" b="1" dirty="0">
                <a:solidFill>
                  <a:srgbClr val="00B050"/>
                </a:solidFill>
                <a:latin typeface="+mj-lt"/>
                <a:ea typeface="ＭＳ Ｐゴシック" pitchFamily="34" charset="-128"/>
                <a:cs typeface="ＭＳ Ｐゴシック" pitchFamily="34" charset="-128"/>
              </a:rPr>
              <a:t>“Green” </a:t>
            </a:r>
            <a:r>
              <a:rPr lang="en-US" sz="3600" b="1" dirty="0">
                <a:solidFill>
                  <a:srgbClr val="0033CC"/>
                </a:solidFill>
                <a:latin typeface="+mj-lt"/>
                <a:ea typeface="ＭＳ Ｐゴシック" pitchFamily="34" charset="-128"/>
                <a:cs typeface="ＭＳ Ｐゴシック" pitchFamily="34" charset="-128"/>
              </a:rPr>
              <a:t>Networks</a:t>
            </a:r>
            <a:endParaRPr lang="en-US" sz="3600" b="1" i="1" dirty="0">
              <a:solidFill>
                <a:srgbClr val="0033CC"/>
              </a:solidFill>
              <a:latin typeface="+mj-lt"/>
              <a:ea typeface="ＭＳ Ｐゴシック" pitchFamily="34" charset="-128"/>
              <a:cs typeface="ＭＳ Ｐゴシック" pitchFamily="34" charset="-128"/>
            </a:endParaRPr>
          </a:p>
        </p:txBody>
      </p:sp>
      <p:sp>
        <p:nvSpPr>
          <p:cNvPr id="98308" name="Content Placeholder 109"/>
          <p:cNvSpPr>
            <a:spLocks/>
          </p:cNvSpPr>
          <p:nvPr/>
        </p:nvSpPr>
        <p:spPr bwMode="auto">
          <a:xfrm>
            <a:off x="138113" y="5097463"/>
            <a:ext cx="8531225" cy="1587500"/>
          </a:xfrm>
          <a:prstGeom prst="rect">
            <a:avLst/>
          </a:prstGeom>
          <a:noFill/>
          <a:ln w="9525">
            <a:noFill/>
            <a:miter lim="800000"/>
            <a:headEnd/>
            <a:tailEnd/>
          </a:ln>
        </p:spPr>
        <p:txBody>
          <a:bodyPr lIns="92075" tIns="46038" rIns="92075" bIns="46038"/>
          <a:lstStyle/>
          <a:p>
            <a:pPr marL="342900" indent="-342900" eaLnBrk="0" hangingPunct="0">
              <a:lnSpc>
                <a:spcPct val="90000"/>
              </a:lnSpc>
              <a:spcBef>
                <a:spcPts val="1000"/>
              </a:spcBef>
              <a:buClr>
                <a:srgbClr val="910016"/>
              </a:buClr>
              <a:buSzPct val="100000"/>
              <a:buFont typeface="Wingdings" pitchFamily="2" charset="2"/>
              <a:buChar char="§"/>
              <a:defRPr/>
            </a:pPr>
            <a:r>
              <a:rPr lang="en-US" sz="2000" b="1" dirty="0">
                <a:solidFill>
                  <a:srgbClr val="0033CC"/>
                </a:solidFill>
                <a:latin typeface="+mj-lt"/>
                <a:ea typeface="ＭＳ Ｐゴシック" pitchFamily="34" charset="-128"/>
                <a:cs typeface="ＭＳ Ｐゴシック" pitchFamily="34" charset="-128"/>
              </a:rPr>
              <a:t>Energy (transmit and processing) is driving constraint</a:t>
            </a:r>
          </a:p>
          <a:p>
            <a:pPr marL="342900" indent="-342900" eaLnBrk="0" hangingPunct="0">
              <a:lnSpc>
                <a:spcPct val="70000"/>
              </a:lnSpc>
              <a:spcBef>
                <a:spcPts val="1000"/>
              </a:spcBef>
              <a:buClr>
                <a:srgbClr val="910016"/>
              </a:buClr>
              <a:buSzPct val="100000"/>
              <a:buFont typeface="Wingdings" pitchFamily="2" charset="2"/>
              <a:buChar char="§"/>
              <a:defRPr/>
            </a:pPr>
            <a:r>
              <a:rPr lang="en-US" sz="2000" b="1" dirty="0">
                <a:solidFill>
                  <a:srgbClr val="0033CC"/>
                </a:solidFill>
                <a:latin typeface="+mj-lt"/>
                <a:ea typeface="ＭＳ Ｐゴシック" pitchFamily="34" charset="-128"/>
                <a:cs typeface="ＭＳ Ｐゴシック" pitchFamily="34" charset="-128"/>
              </a:rPr>
              <a:t>Data flows to centralized location (joint compression)</a:t>
            </a:r>
          </a:p>
          <a:p>
            <a:pPr marL="342900" indent="-342900" eaLnBrk="0" hangingPunct="0">
              <a:lnSpc>
                <a:spcPct val="70000"/>
              </a:lnSpc>
              <a:spcBef>
                <a:spcPts val="1000"/>
              </a:spcBef>
              <a:buClr>
                <a:srgbClr val="910016"/>
              </a:buClr>
              <a:buSzPct val="100000"/>
              <a:buFont typeface="Wingdings" pitchFamily="2" charset="2"/>
              <a:buChar char="§"/>
              <a:defRPr/>
            </a:pPr>
            <a:r>
              <a:rPr lang="en-US" sz="2000" b="1" dirty="0">
                <a:solidFill>
                  <a:srgbClr val="0033CC"/>
                </a:solidFill>
                <a:latin typeface="+mj-lt"/>
                <a:ea typeface="ＭＳ Ｐゴシック" pitchFamily="34" charset="-128"/>
                <a:cs typeface="ＭＳ Ｐゴシック" pitchFamily="34" charset="-128"/>
              </a:rPr>
              <a:t>Low per-node rates but tens to thousands of nodes</a:t>
            </a:r>
          </a:p>
          <a:p>
            <a:pPr marL="342900" indent="-342900" eaLnBrk="0" hangingPunct="0">
              <a:lnSpc>
                <a:spcPct val="70000"/>
              </a:lnSpc>
              <a:spcBef>
                <a:spcPts val="1000"/>
              </a:spcBef>
              <a:buClr>
                <a:srgbClr val="910016"/>
              </a:buClr>
              <a:buSzPct val="100000"/>
              <a:buFont typeface="Wingdings" pitchFamily="2" charset="2"/>
              <a:buChar char="§"/>
              <a:defRPr/>
            </a:pPr>
            <a:r>
              <a:rPr lang="en-US" sz="2000" b="1" dirty="0">
                <a:solidFill>
                  <a:srgbClr val="0033CC"/>
                </a:solidFill>
                <a:latin typeface="+mj-lt"/>
                <a:ea typeface="ＭＳ Ｐゴシック" pitchFamily="34" charset="-128"/>
                <a:cs typeface="ＭＳ Ｐゴシック" pitchFamily="34" charset="-128"/>
              </a:rPr>
              <a:t>Intelligence is in the network rather than in the devices</a:t>
            </a:r>
          </a:p>
          <a:p>
            <a:pPr marL="342900" indent="-342900" eaLnBrk="0" hangingPunct="0">
              <a:lnSpc>
                <a:spcPct val="70000"/>
              </a:lnSpc>
              <a:spcBef>
                <a:spcPts val="1000"/>
              </a:spcBef>
              <a:buClr>
                <a:srgbClr val="910016"/>
              </a:buClr>
              <a:buSzPct val="100000"/>
              <a:buFont typeface="Wingdings" pitchFamily="2" charset="2"/>
              <a:buChar char="§"/>
              <a:defRPr/>
            </a:pPr>
            <a:r>
              <a:rPr lang="en-US" sz="2000" b="1" dirty="0">
                <a:solidFill>
                  <a:srgbClr val="0033CC"/>
                </a:solidFill>
                <a:latin typeface="+mj-lt"/>
                <a:ea typeface="ＭＳ Ｐゴシック" pitchFamily="34" charset="-128"/>
                <a:cs typeface="ＭＳ Ｐゴシック" pitchFamily="34" charset="-128"/>
              </a:rPr>
              <a:t>Similar ideas can be used to re-architect systems and networks to be </a:t>
            </a:r>
            <a:r>
              <a:rPr lang="en-US" sz="2000" b="1" u="sng" dirty="0">
                <a:solidFill>
                  <a:srgbClr val="00B050"/>
                </a:solidFill>
                <a:latin typeface="+mj-lt"/>
                <a:ea typeface="ＭＳ Ｐゴシック" pitchFamily="34" charset="-128"/>
                <a:cs typeface="ＭＳ Ｐゴシック" pitchFamily="34" charset="-128"/>
              </a:rPr>
              <a:t>green</a:t>
            </a:r>
          </a:p>
        </p:txBody>
      </p:sp>
      <p:sp>
        <p:nvSpPr>
          <p:cNvPr id="107" name="Rectangle 3"/>
          <p:cNvSpPr txBox="1">
            <a:spLocks noChangeArrowheads="1"/>
          </p:cNvSpPr>
          <p:nvPr/>
        </p:nvSpPr>
        <p:spPr>
          <a:xfrm>
            <a:off x="6013450" y="1692275"/>
            <a:ext cx="3916363" cy="1371600"/>
          </a:xfrm>
          <a:prstGeom prst="rect">
            <a:avLst/>
          </a:prstGeom>
        </p:spPr>
        <p:txBody>
          <a:bodyPr/>
          <a:lstStyle/>
          <a:p>
            <a:pPr marL="342900" indent="-342900" eaLnBrk="0" hangingPunct="0">
              <a:lnSpc>
                <a:spcPct val="80000"/>
              </a:lnSpc>
              <a:spcBef>
                <a:spcPct val="20000"/>
              </a:spcBef>
              <a:buClr>
                <a:srgbClr val="0000CC"/>
              </a:buClr>
              <a:buSzPct val="75000"/>
              <a:buFont typeface="Arial" pitchFamily="34" charset="0"/>
              <a:buChar char="•"/>
              <a:defRPr/>
            </a:pPr>
            <a:r>
              <a:rPr lang="en-US" sz="2000" b="1" dirty="0">
                <a:solidFill>
                  <a:srgbClr val="000000"/>
                </a:solidFill>
                <a:latin typeface="+mj-lt"/>
                <a:ea typeface="ＭＳ Ｐゴシック" pitchFamily="34" charset="-128"/>
                <a:cs typeface="+mn-cs"/>
              </a:rPr>
              <a:t>Smart homes/buildings</a:t>
            </a:r>
          </a:p>
          <a:p>
            <a:pPr marL="342900" indent="-342900" eaLnBrk="0" hangingPunct="0">
              <a:lnSpc>
                <a:spcPct val="80000"/>
              </a:lnSpc>
              <a:spcBef>
                <a:spcPct val="20000"/>
              </a:spcBef>
              <a:buClr>
                <a:srgbClr val="0000CC"/>
              </a:buClr>
              <a:buSzPct val="75000"/>
              <a:buFont typeface="Arial" pitchFamily="34" charset="0"/>
              <a:buChar char="•"/>
              <a:defRPr/>
            </a:pPr>
            <a:r>
              <a:rPr lang="en-US" sz="2000" b="1" dirty="0">
                <a:solidFill>
                  <a:srgbClr val="000000"/>
                </a:solidFill>
                <a:latin typeface="+mj-lt"/>
                <a:ea typeface="ＭＳ Ｐゴシック" pitchFamily="34" charset="-128"/>
                <a:cs typeface="+mn-cs"/>
              </a:rPr>
              <a:t>Smart structures</a:t>
            </a:r>
          </a:p>
          <a:p>
            <a:pPr marL="342900" indent="-342900" eaLnBrk="0" hangingPunct="0">
              <a:lnSpc>
                <a:spcPct val="80000"/>
              </a:lnSpc>
              <a:spcBef>
                <a:spcPct val="20000"/>
              </a:spcBef>
              <a:buClr>
                <a:srgbClr val="0000CC"/>
              </a:buClr>
              <a:buSzPct val="75000"/>
              <a:buFont typeface="Arial" pitchFamily="34" charset="0"/>
              <a:buChar char="•"/>
              <a:defRPr/>
            </a:pPr>
            <a:r>
              <a:rPr lang="en-US" sz="2000" b="1" dirty="0">
                <a:solidFill>
                  <a:srgbClr val="000000"/>
                </a:solidFill>
                <a:latin typeface="+mj-lt"/>
                <a:ea typeface="ＭＳ Ｐゴシック" pitchFamily="34" charset="-128"/>
                <a:cs typeface="+mn-cs"/>
              </a:rPr>
              <a:t>Search and rescue</a:t>
            </a:r>
          </a:p>
          <a:p>
            <a:pPr marL="342900" indent="-342900" eaLnBrk="0" hangingPunct="0">
              <a:lnSpc>
                <a:spcPct val="80000"/>
              </a:lnSpc>
              <a:spcBef>
                <a:spcPct val="20000"/>
              </a:spcBef>
              <a:buClr>
                <a:srgbClr val="0000CC"/>
              </a:buClr>
              <a:buSzPct val="75000"/>
              <a:buFont typeface="Arial" pitchFamily="34" charset="0"/>
              <a:buChar char="•"/>
              <a:defRPr/>
            </a:pPr>
            <a:r>
              <a:rPr lang="en-US" sz="2000" b="1" dirty="0">
                <a:solidFill>
                  <a:srgbClr val="000000"/>
                </a:solidFill>
                <a:latin typeface="+mj-lt"/>
                <a:ea typeface="ＭＳ Ｐゴシック" pitchFamily="34" charset="-128"/>
                <a:cs typeface="+mn-cs"/>
              </a:rPr>
              <a:t>Homeland security</a:t>
            </a:r>
          </a:p>
          <a:p>
            <a:pPr marL="342900" indent="-342900" eaLnBrk="0" hangingPunct="0">
              <a:lnSpc>
                <a:spcPct val="80000"/>
              </a:lnSpc>
              <a:spcBef>
                <a:spcPct val="20000"/>
              </a:spcBef>
              <a:buClr>
                <a:srgbClr val="0000CC"/>
              </a:buClr>
              <a:buSzPct val="75000"/>
              <a:buFont typeface="Arial" pitchFamily="34" charset="0"/>
              <a:buChar char="•"/>
              <a:defRPr/>
            </a:pPr>
            <a:r>
              <a:rPr lang="en-US" sz="2000" b="1" dirty="0">
                <a:solidFill>
                  <a:srgbClr val="000000"/>
                </a:solidFill>
                <a:latin typeface="+mj-lt"/>
                <a:ea typeface="ＭＳ Ｐゴシック" pitchFamily="34" charset="-128"/>
                <a:cs typeface="+mn-cs"/>
              </a:rPr>
              <a:t>Event detection</a:t>
            </a:r>
          </a:p>
          <a:p>
            <a:pPr marL="342900" indent="-342900" eaLnBrk="0" hangingPunct="0">
              <a:lnSpc>
                <a:spcPct val="80000"/>
              </a:lnSpc>
              <a:spcBef>
                <a:spcPct val="20000"/>
              </a:spcBef>
              <a:buClr>
                <a:srgbClr val="0000CC"/>
              </a:buClr>
              <a:buSzPct val="75000"/>
              <a:buFont typeface="Arial" pitchFamily="34" charset="0"/>
              <a:buChar char="•"/>
              <a:defRPr/>
            </a:pPr>
            <a:r>
              <a:rPr lang="en-US" sz="2000" b="1" dirty="0">
                <a:solidFill>
                  <a:srgbClr val="000000"/>
                </a:solidFill>
                <a:latin typeface="+mj-lt"/>
                <a:ea typeface="ＭＳ Ｐゴシック" pitchFamily="34" charset="-128"/>
                <a:cs typeface="+mn-cs"/>
              </a:rPr>
              <a:t>Battlefield surveillance</a:t>
            </a:r>
          </a:p>
        </p:txBody>
      </p:sp>
      <p:pic>
        <p:nvPicPr>
          <p:cNvPr id="44038" name="Picture 92" descr="http://www.eecs.harvard.edu/~mdw/proj/volcano/pics/reventador-design-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2933700"/>
            <a:ext cx="3657600"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Freeform 2"/>
          <p:cNvSpPr>
            <a:spLocks/>
          </p:cNvSpPr>
          <p:nvPr/>
        </p:nvSpPr>
        <p:spPr bwMode="auto">
          <a:xfrm>
            <a:off x="6437313" y="3957638"/>
            <a:ext cx="2211387" cy="1533525"/>
          </a:xfrm>
          <a:custGeom>
            <a:avLst/>
            <a:gdLst>
              <a:gd name="T0" fmla="*/ 2147483647 w 1331"/>
              <a:gd name="T1" fmla="*/ 2147483647 h 831"/>
              <a:gd name="T2" fmla="*/ 2147483647 w 1331"/>
              <a:gd name="T3" fmla="*/ 0 h 831"/>
              <a:gd name="T4" fmla="*/ 2147483647 w 1331"/>
              <a:gd name="T5" fmla="*/ 0 h 831"/>
              <a:gd name="T6" fmla="*/ 2147483647 w 1331"/>
              <a:gd name="T7" fmla="*/ 2147483647 h 831"/>
              <a:gd name="T8" fmla="*/ 2147483647 w 1331"/>
              <a:gd name="T9" fmla="*/ 2147483647 h 831"/>
              <a:gd name="T10" fmla="*/ 2147483647 w 1331"/>
              <a:gd name="T11" fmla="*/ 2147483647 h 831"/>
              <a:gd name="T12" fmla="*/ 2147483647 w 1331"/>
              <a:gd name="T13" fmla="*/ 2147483647 h 831"/>
              <a:gd name="T14" fmla="*/ 2147483647 w 1331"/>
              <a:gd name="T15" fmla="*/ 2147483647 h 831"/>
              <a:gd name="T16" fmla="*/ 2147483647 w 1331"/>
              <a:gd name="T17" fmla="*/ 2147483647 h 831"/>
              <a:gd name="T18" fmla="*/ 2147483647 w 1331"/>
              <a:gd name="T19" fmla="*/ 2147483647 h 831"/>
              <a:gd name="T20" fmla="*/ 0 w 1331"/>
              <a:gd name="T21" fmla="*/ 2147483647 h 831"/>
              <a:gd name="T22" fmla="*/ 2147483647 w 1331"/>
              <a:gd name="T23" fmla="*/ 2147483647 h 831"/>
              <a:gd name="T24" fmla="*/ 2147483647 w 1331"/>
              <a:gd name="T25" fmla="*/ 2147483647 h 8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31"/>
              <a:gd name="T40" fmla="*/ 0 h 831"/>
              <a:gd name="T41" fmla="*/ 1331 w 1331"/>
              <a:gd name="T42" fmla="*/ 831 h 8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31" h="831">
                <a:moveTo>
                  <a:pt x="311" y="104"/>
                </a:moveTo>
                <a:lnTo>
                  <a:pt x="462" y="0"/>
                </a:lnTo>
                <a:lnTo>
                  <a:pt x="727" y="0"/>
                </a:lnTo>
                <a:lnTo>
                  <a:pt x="963" y="151"/>
                </a:lnTo>
                <a:lnTo>
                  <a:pt x="1331" y="274"/>
                </a:lnTo>
                <a:lnTo>
                  <a:pt x="1293" y="454"/>
                </a:lnTo>
                <a:lnTo>
                  <a:pt x="1095" y="586"/>
                </a:lnTo>
                <a:lnTo>
                  <a:pt x="623" y="671"/>
                </a:lnTo>
                <a:lnTo>
                  <a:pt x="377" y="831"/>
                </a:lnTo>
                <a:lnTo>
                  <a:pt x="141" y="812"/>
                </a:lnTo>
                <a:lnTo>
                  <a:pt x="0" y="567"/>
                </a:lnTo>
                <a:lnTo>
                  <a:pt x="236" y="265"/>
                </a:lnTo>
                <a:lnTo>
                  <a:pt x="311" y="104"/>
                </a:lnTo>
                <a:close/>
              </a:path>
            </a:pathLst>
          </a:custGeom>
          <a:solidFill>
            <a:srgbClr val="00FF00"/>
          </a:solidFill>
          <a:ln w="12700">
            <a:solidFill>
              <a:schemeClr val="tx1"/>
            </a:solidFill>
            <a:round/>
            <a:headEnd type="none" w="sm" len="sm"/>
            <a:tailEnd type="none" w="sm" len="sm"/>
          </a:ln>
        </p:spPr>
        <p:txBody>
          <a:bodyPr/>
          <a:lstStyle/>
          <a:p>
            <a:endParaRPr lang="en-US"/>
          </a:p>
        </p:txBody>
      </p:sp>
      <p:grpSp>
        <p:nvGrpSpPr>
          <p:cNvPr id="44040" name="Group 150"/>
          <p:cNvGrpSpPr>
            <a:grpSpLocks/>
          </p:cNvGrpSpPr>
          <p:nvPr/>
        </p:nvGrpSpPr>
        <p:grpSpPr bwMode="auto">
          <a:xfrm>
            <a:off x="7413625" y="3587750"/>
            <a:ext cx="165100" cy="319088"/>
            <a:chOff x="8809467" y="4475092"/>
            <a:chExt cx="153931" cy="269866"/>
          </a:xfrm>
        </p:grpSpPr>
        <p:sp>
          <p:nvSpPr>
            <p:cNvPr id="44073" name="Rectangle 29"/>
            <p:cNvSpPr>
              <a:spLocks noChangeArrowheads="1"/>
            </p:cNvSpPr>
            <p:nvPr/>
          </p:nvSpPr>
          <p:spPr bwMode="auto">
            <a:xfrm>
              <a:off x="8809467" y="4565047"/>
              <a:ext cx="153931" cy="179911"/>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74" name="Line 30"/>
            <p:cNvSpPr>
              <a:spLocks noChangeShapeType="1"/>
            </p:cNvSpPr>
            <p:nvPr/>
          </p:nvSpPr>
          <p:spPr bwMode="auto">
            <a:xfrm>
              <a:off x="8888764" y="4475092"/>
              <a:ext cx="4665" cy="115656"/>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44041" name="Line 32"/>
          <p:cNvSpPr>
            <a:spLocks noChangeShapeType="1"/>
          </p:cNvSpPr>
          <p:nvPr/>
        </p:nvSpPr>
        <p:spPr bwMode="auto">
          <a:xfrm>
            <a:off x="6746875" y="5019675"/>
            <a:ext cx="6350" cy="136525"/>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4042" name="Rectangle 36"/>
          <p:cNvSpPr>
            <a:spLocks noChangeArrowheads="1"/>
          </p:cNvSpPr>
          <p:nvPr/>
        </p:nvSpPr>
        <p:spPr bwMode="auto">
          <a:xfrm>
            <a:off x="6973888" y="4376738"/>
            <a:ext cx="163512" cy="212725"/>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43" name="Line 37"/>
          <p:cNvSpPr>
            <a:spLocks noChangeShapeType="1"/>
          </p:cNvSpPr>
          <p:nvPr/>
        </p:nvSpPr>
        <p:spPr bwMode="auto">
          <a:xfrm>
            <a:off x="7058025" y="4270375"/>
            <a:ext cx="4763" cy="136525"/>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4044" name="Rectangle 38"/>
          <p:cNvSpPr>
            <a:spLocks noChangeArrowheads="1"/>
          </p:cNvSpPr>
          <p:nvPr/>
        </p:nvSpPr>
        <p:spPr bwMode="auto">
          <a:xfrm>
            <a:off x="6016625" y="4335463"/>
            <a:ext cx="165100" cy="212725"/>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45" name="Line 39"/>
          <p:cNvSpPr>
            <a:spLocks noChangeShapeType="1"/>
          </p:cNvSpPr>
          <p:nvPr/>
        </p:nvSpPr>
        <p:spPr bwMode="auto">
          <a:xfrm>
            <a:off x="6096000" y="4249738"/>
            <a:ext cx="4763" cy="138112"/>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4046" name="Line 42"/>
          <p:cNvSpPr>
            <a:spLocks noChangeShapeType="1"/>
          </p:cNvSpPr>
          <p:nvPr/>
        </p:nvSpPr>
        <p:spPr bwMode="auto">
          <a:xfrm flipV="1">
            <a:off x="6135688" y="4238625"/>
            <a:ext cx="820737" cy="23813"/>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7" name="Line 44"/>
          <p:cNvSpPr>
            <a:spLocks noChangeShapeType="1"/>
          </p:cNvSpPr>
          <p:nvPr/>
        </p:nvSpPr>
        <p:spPr bwMode="auto">
          <a:xfrm flipV="1">
            <a:off x="7100888" y="4183063"/>
            <a:ext cx="1023937" cy="117475"/>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8" name="Line 47"/>
          <p:cNvSpPr>
            <a:spLocks noChangeShapeType="1"/>
          </p:cNvSpPr>
          <p:nvPr/>
        </p:nvSpPr>
        <p:spPr bwMode="auto">
          <a:xfrm flipH="1">
            <a:off x="6727825" y="4270375"/>
            <a:ext cx="239713" cy="715963"/>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49" name="Line 48"/>
          <p:cNvSpPr>
            <a:spLocks noChangeShapeType="1"/>
          </p:cNvSpPr>
          <p:nvPr/>
        </p:nvSpPr>
        <p:spPr bwMode="auto">
          <a:xfrm flipH="1" flipV="1">
            <a:off x="6753225" y="5054600"/>
            <a:ext cx="930275" cy="7620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4050" name="Group 72"/>
          <p:cNvGrpSpPr>
            <a:grpSpLocks/>
          </p:cNvGrpSpPr>
          <p:nvPr/>
        </p:nvGrpSpPr>
        <p:grpSpPr bwMode="auto">
          <a:xfrm>
            <a:off x="7629525" y="5232400"/>
            <a:ext cx="163513" cy="314325"/>
            <a:chOff x="4431" y="3005"/>
            <a:chExt cx="99" cy="186"/>
          </a:xfrm>
        </p:grpSpPr>
        <p:sp>
          <p:nvSpPr>
            <p:cNvPr id="44071" name="Rectangle 73"/>
            <p:cNvSpPr>
              <a:spLocks noChangeArrowheads="1"/>
            </p:cNvSpPr>
            <p:nvPr/>
          </p:nvSpPr>
          <p:spPr bwMode="auto">
            <a:xfrm>
              <a:off x="4431" y="3065"/>
              <a:ext cx="99" cy="126"/>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72" name="Line 74"/>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44051" name="Group 75"/>
          <p:cNvGrpSpPr>
            <a:grpSpLocks/>
          </p:cNvGrpSpPr>
          <p:nvPr/>
        </p:nvGrpSpPr>
        <p:grpSpPr bwMode="auto">
          <a:xfrm>
            <a:off x="8162925" y="4129088"/>
            <a:ext cx="163513" cy="314325"/>
            <a:chOff x="4431" y="3005"/>
            <a:chExt cx="99" cy="186"/>
          </a:xfrm>
        </p:grpSpPr>
        <p:sp>
          <p:nvSpPr>
            <p:cNvPr id="44069" name="Rectangle 76"/>
            <p:cNvSpPr>
              <a:spLocks noChangeArrowheads="1"/>
            </p:cNvSpPr>
            <p:nvPr/>
          </p:nvSpPr>
          <p:spPr bwMode="auto">
            <a:xfrm>
              <a:off x="4431" y="3065"/>
              <a:ext cx="99" cy="126"/>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70" name="Line 77"/>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44052" name="Line 78"/>
          <p:cNvSpPr>
            <a:spLocks noChangeShapeType="1"/>
          </p:cNvSpPr>
          <p:nvPr/>
        </p:nvSpPr>
        <p:spPr bwMode="auto">
          <a:xfrm flipH="1">
            <a:off x="7683500" y="4117975"/>
            <a:ext cx="441325" cy="1103313"/>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53" name="Line 79"/>
          <p:cNvSpPr>
            <a:spLocks noChangeShapeType="1"/>
          </p:cNvSpPr>
          <p:nvPr/>
        </p:nvSpPr>
        <p:spPr bwMode="auto">
          <a:xfrm flipV="1">
            <a:off x="7793038" y="4668838"/>
            <a:ext cx="733425" cy="584200"/>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4054" name="Group 81"/>
          <p:cNvGrpSpPr>
            <a:grpSpLocks/>
          </p:cNvGrpSpPr>
          <p:nvPr/>
        </p:nvGrpSpPr>
        <p:grpSpPr bwMode="auto">
          <a:xfrm>
            <a:off x="8526463" y="4589463"/>
            <a:ext cx="165100" cy="314325"/>
            <a:chOff x="4431" y="3005"/>
            <a:chExt cx="99" cy="186"/>
          </a:xfrm>
        </p:grpSpPr>
        <p:sp>
          <p:nvSpPr>
            <p:cNvPr id="44067" name="Rectangle 82"/>
            <p:cNvSpPr>
              <a:spLocks noChangeArrowheads="1"/>
            </p:cNvSpPr>
            <p:nvPr/>
          </p:nvSpPr>
          <p:spPr bwMode="auto">
            <a:xfrm>
              <a:off x="4431" y="3065"/>
              <a:ext cx="99" cy="126"/>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68" name="Line 83"/>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44055" name="Line 84"/>
          <p:cNvSpPr>
            <a:spLocks noChangeShapeType="1"/>
          </p:cNvSpPr>
          <p:nvPr/>
        </p:nvSpPr>
        <p:spPr bwMode="auto">
          <a:xfrm>
            <a:off x="8313738" y="4216400"/>
            <a:ext cx="212725" cy="452438"/>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56" name="Line 85"/>
          <p:cNvSpPr>
            <a:spLocks noChangeShapeType="1"/>
          </p:cNvSpPr>
          <p:nvPr/>
        </p:nvSpPr>
        <p:spPr bwMode="auto">
          <a:xfrm>
            <a:off x="7504113" y="3643313"/>
            <a:ext cx="620712" cy="460375"/>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4057" name="Group 86"/>
          <p:cNvGrpSpPr>
            <a:grpSpLocks/>
          </p:cNvGrpSpPr>
          <p:nvPr/>
        </p:nvGrpSpPr>
        <p:grpSpPr bwMode="auto">
          <a:xfrm>
            <a:off x="7496175" y="4568825"/>
            <a:ext cx="165100" cy="314325"/>
            <a:chOff x="4431" y="3005"/>
            <a:chExt cx="99" cy="186"/>
          </a:xfrm>
        </p:grpSpPr>
        <p:sp>
          <p:nvSpPr>
            <p:cNvPr id="44065" name="Rectangle 87"/>
            <p:cNvSpPr>
              <a:spLocks noChangeArrowheads="1"/>
            </p:cNvSpPr>
            <p:nvPr/>
          </p:nvSpPr>
          <p:spPr bwMode="auto">
            <a:xfrm>
              <a:off x="4431" y="3065"/>
              <a:ext cx="99" cy="126"/>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66" name="Line 88"/>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44058" name="Rectangle 36"/>
          <p:cNvSpPr>
            <a:spLocks noChangeArrowheads="1"/>
          </p:cNvSpPr>
          <p:nvPr/>
        </p:nvSpPr>
        <p:spPr bwMode="auto">
          <a:xfrm>
            <a:off x="6670675" y="5118100"/>
            <a:ext cx="163513" cy="212725"/>
          </a:xfrm>
          <a:prstGeom prst="rect">
            <a:avLst/>
          </a:prstGeom>
          <a:solidFill>
            <a:srgbClr val="FF3399"/>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59" name="Line 44"/>
          <p:cNvSpPr>
            <a:spLocks noChangeShapeType="1"/>
          </p:cNvSpPr>
          <p:nvPr/>
        </p:nvSpPr>
        <p:spPr bwMode="auto">
          <a:xfrm flipV="1">
            <a:off x="6994525" y="3670300"/>
            <a:ext cx="419100" cy="512763"/>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7" name="Group 50"/>
          <p:cNvGrpSpPr>
            <a:grpSpLocks/>
          </p:cNvGrpSpPr>
          <p:nvPr/>
        </p:nvGrpSpPr>
        <p:grpSpPr bwMode="auto">
          <a:xfrm>
            <a:off x="4692650" y="3232150"/>
            <a:ext cx="766762" cy="1014413"/>
            <a:chOff x="764" y="1405"/>
            <a:chExt cx="795" cy="918"/>
          </a:xfrm>
          <a:solidFill>
            <a:srgbClr val="FF3399"/>
          </a:solidFill>
        </p:grpSpPr>
        <p:sp>
          <p:nvSpPr>
            <p:cNvPr id="98345" name="Rectangle 51"/>
            <p:cNvSpPr>
              <a:spLocks noChangeArrowheads="1"/>
            </p:cNvSpPr>
            <p:nvPr/>
          </p:nvSpPr>
          <p:spPr bwMode="auto">
            <a:xfrm>
              <a:off x="1460" y="1591"/>
              <a:ext cx="99" cy="126"/>
            </a:xfrm>
            <a:prstGeom prst="rect">
              <a:avLst/>
            </a:prstGeom>
            <a:grpFill/>
            <a:ln w="12700">
              <a:solidFill>
                <a:srgbClr val="0000CC"/>
              </a:solidFill>
              <a:miter lim="800000"/>
              <a:headEnd type="none" w="sm" len="sm"/>
              <a:tailEnd type="none" w="sm" len="sm"/>
            </a:ln>
          </p:spPr>
          <p:txBody>
            <a:bodyPr wrap="none" anchor="ctr"/>
            <a:lstStyle/>
            <a:p>
              <a:pPr eaLnBrk="0" hangingPunct="0">
                <a:defRPr/>
              </a:pPr>
              <a:endParaRPr lang="en-US">
                <a:latin typeface="Times New Roman" charset="0"/>
                <a:ea typeface="ＭＳ Ｐゴシック" pitchFamily="34" charset="-128"/>
                <a:cs typeface="+mn-cs"/>
              </a:endParaRPr>
            </a:p>
          </p:txBody>
        </p:sp>
        <p:sp>
          <p:nvSpPr>
            <p:cNvPr id="98346" name="Line 52"/>
            <p:cNvSpPr>
              <a:spLocks noChangeShapeType="1"/>
            </p:cNvSpPr>
            <p:nvPr/>
          </p:nvSpPr>
          <p:spPr bwMode="auto">
            <a:xfrm>
              <a:off x="1511" y="1528"/>
              <a:ext cx="3" cy="81"/>
            </a:xfrm>
            <a:prstGeom prst="line">
              <a:avLst/>
            </a:prstGeom>
            <a:grpFill/>
            <a:ln w="28575">
              <a:solidFill>
                <a:srgbClr val="0000CC"/>
              </a:solidFill>
              <a:round/>
              <a:headEnd type="none" w="sm" len="sm"/>
              <a:tailEnd type="none" w="sm" len="sm"/>
            </a:ln>
          </p:spPr>
          <p:txBody>
            <a:bodyPr/>
            <a:lstStyle/>
            <a:p>
              <a:pPr eaLnBrk="0" hangingPunct="0">
                <a:defRPr/>
              </a:pPr>
              <a:endParaRPr lang="en-US">
                <a:latin typeface="Times New Roman" charset="0"/>
                <a:ea typeface="ＭＳ Ｐゴシック" pitchFamily="34" charset="-128"/>
                <a:cs typeface="+mn-cs"/>
              </a:endParaRPr>
            </a:p>
          </p:txBody>
        </p:sp>
        <p:sp>
          <p:nvSpPr>
            <p:cNvPr id="98347" name="Rectangle 53"/>
            <p:cNvSpPr>
              <a:spLocks noChangeArrowheads="1"/>
            </p:cNvSpPr>
            <p:nvPr/>
          </p:nvSpPr>
          <p:spPr bwMode="auto">
            <a:xfrm>
              <a:off x="908" y="2020"/>
              <a:ext cx="99" cy="126"/>
            </a:xfrm>
            <a:prstGeom prst="rect">
              <a:avLst/>
            </a:prstGeom>
            <a:grpFill/>
            <a:ln w="12700">
              <a:solidFill>
                <a:srgbClr val="0000CC"/>
              </a:solidFill>
              <a:miter lim="800000"/>
              <a:headEnd type="none" w="sm" len="sm"/>
              <a:tailEnd type="none" w="sm" len="sm"/>
            </a:ln>
          </p:spPr>
          <p:txBody>
            <a:bodyPr wrap="none" anchor="ctr"/>
            <a:lstStyle/>
            <a:p>
              <a:pPr eaLnBrk="0" hangingPunct="0">
                <a:defRPr/>
              </a:pPr>
              <a:endParaRPr lang="en-US">
                <a:latin typeface="Times New Roman" charset="0"/>
                <a:ea typeface="ＭＳ Ｐゴシック" pitchFamily="34" charset="-128"/>
                <a:cs typeface="+mn-cs"/>
              </a:endParaRPr>
            </a:p>
          </p:txBody>
        </p:sp>
        <p:sp>
          <p:nvSpPr>
            <p:cNvPr id="98348" name="Line 54"/>
            <p:cNvSpPr>
              <a:spLocks noChangeShapeType="1"/>
            </p:cNvSpPr>
            <p:nvPr/>
          </p:nvSpPr>
          <p:spPr bwMode="auto">
            <a:xfrm>
              <a:off x="959" y="1957"/>
              <a:ext cx="3" cy="81"/>
            </a:xfrm>
            <a:prstGeom prst="line">
              <a:avLst/>
            </a:prstGeom>
            <a:grpFill/>
            <a:ln w="28575">
              <a:solidFill>
                <a:srgbClr val="0000CC"/>
              </a:solidFill>
              <a:round/>
              <a:headEnd type="none" w="sm" len="sm"/>
              <a:tailEnd type="none" w="sm" len="sm"/>
            </a:ln>
          </p:spPr>
          <p:txBody>
            <a:bodyPr/>
            <a:lstStyle/>
            <a:p>
              <a:pPr eaLnBrk="0" hangingPunct="0">
                <a:defRPr/>
              </a:pPr>
              <a:endParaRPr lang="en-US">
                <a:latin typeface="Times New Roman" charset="0"/>
                <a:ea typeface="ＭＳ Ｐゴシック" pitchFamily="34" charset="-128"/>
                <a:cs typeface="+mn-cs"/>
              </a:endParaRPr>
            </a:p>
          </p:txBody>
        </p:sp>
        <p:sp>
          <p:nvSpPr>
            <p:cNvPr id="98349" name="Rectangle 55"/>
            <p:cNvSpPr>
              <a:spLocks noChangeArrowheads="1"/>
            </p:cNvSpPr>
            <p:nvPr/>
          </p:nvSpPr>
          <p:spPr bwMode="auto">
            <a:xfrm>
              <a:off x="1382" y="1990"/>
              <a:ext cx="99" cy="126"/>
            </a:xfrm>
            <a:prstGeom prst="rect">
              <a:avLst/>
            </a:prstGeom>
            <a:grpFill/>
            <a:ln w="12700">
              <a:solidFill>
                <a:srgbClr val="0000CC"/>
              </a:solidFill>
              <a:miter lim="800000"/>
              <a:headEnd type="none" w="sm" len="sm"/>
              <a:tailEnd type="none" w="sm" len="sm"/>
            </a:ln>
          </p:spPr>
          <p:txBody>
            <a:bodyPr wrap="none" anchor="ctr"/>
            <a:lstStyle/>
            <a:p>
              <a:pPr eaLnBrk="0" hangingPunct="0">
                <a:defRPr/>
              </a:pPr>
              <a:endParaRPr lang="en-US">
                <a:latin typeface="Times New Roman" charset="0"/>
                <a:ea typeface="ＭＳ Ｐゴシック" pitchFamily="34" charset="-128"/>
                <a:cs typeface="+mn-cs"/>
              </a:endParaRPr>
            </a:p>
          </p:txBody>
        </p:sp>
        <p:sp>
          <p:nvSpPr>
            <p:cNvPr id="98350" name="Line 56"/>
            <p:cNvSpPr>
              <a:spLocks noChangeShapeType="1"/>
            </p:cNvSpPr>
            <p:nvPr/>
          </p:nvSpPr>
          <p:spPr bwMode="auto">
            <a:xfrm>
              <a:off x="1436" y="1930"/>
              <a:ext cx="0" cy="78"/>
            </a:xfrm>
            <a:prstGeom prst="line">
              <a:avLst/>
            </a:prstGeom>
            <a:grpFill/>
            <a:ln w="28575">
              <a:solidFill>
                <a:srgbClr val="0000CC"/>
              </a:solidFill>
              <a:round/>
              <a:headEnd type="none" w="sm" len="sm"/>
              <a:tailEnd type="none" w="sm" len="sm"/>
            </a:ln>
          </p:spPr>
          <p:txBody>
            <a:bodyPr/>
            <a:lstStyle/>
            <a:p>
              <a:pPr eaLnBrk="0" hangingPunct="0">
                <a:defRPr/>
              </a:pPr>
              <a:endParaRPr lang="en-US">
                <a:latin typeface="Times New Roman" charset="0"/>
                <a:ea typeface="ＭＳ Ｐゴシック" pitchFamily="34" charset="-128"/>
                <a:cs typeface="+mn-cs"/>
              </a:endParaRPr>
            </a:p>
          </p:txBody>
        </p:sp>
        <p:sp>
          <p:nvSpPr>
            <p:cNvPr id="98351" name="Rectangle 57"/>
            <p:cNvSpPr>
              <a:spLocks noChangeArrowheads="1"/>
            </p:cNvSpPr>
            <p:nvPr/>
          </p:nvSpPr>
          <p:spPr bwMode="auto">
            <a:xfrm>
              <a:off x="764" y="1624"/>
              <a:ext cx="99" cy="126"/>
            </a:xfrm>
            <a:prstGeom prst="rect">
              <a:avLst/>
            </a:prstGeom>
            <a:grpFill/>
            <a:ln w="12700">
              <a:solidFill>
                <a:srgbClr val="0000CC"/>
              </a:solidFill>
              <a:miter lim="800000"/>
              <a:headEnd type="none" w="sm" len="sm"/>
              <a:tailEnd type="none" w="sm" len="sm"/>
            </a:ln>
          </p:spPr>
          <p:txBody>
            <a:bodyPr wrap="none" anchor="ctr"/>
            <a:lstStyle/>
            <a:p>
              <a:pPr eaLnBrk="0" hangingPunct="0">
                <a:defRPr/>
              </a:pPr>
              <a:endParaRPr lang="en-US">
                <a:latin typeface="Times New Roman" charset="0"/>
                <a:ea typeface="ＭＳ Ｐゴシック" pitchFamily="34" charset="-128"/>
                <a:cs typeface="+mn-cs"/>
              </a:endParaRPr>
            </a:p>
          </p:txBody>
        </p:sp>
        <p:sp>
          <p:nvSpPr>
            <p:cNvPr id="98352" name="Line 58"/>
            <p:cNvSpPr>
              <a:spLocks noChangeShapeType="1"/>
            </p:cNvSpPr>
            <p:nvPr/>
          </p:nvSpPr>
          <p:spPr bwMode="auto">
            <a:xfrm>
              <a:off x="815" y="1561"/>
              <a:ext cx="3" cy="81"/>
            </a:xfrm>
            <a:prstGeom prst="line">
              <a:avLst/>
            </a:prstGeom>
            <a:grpFill/>
            <a:ln w="28575">
              <a:solidFill>
                <a:srgbClr val="0000CC"/>
              </a:solidFill>
              <a:round/>
              <a:headEnd type="none" w="sm" len="sm"/>
              <a:tailEnd type="none" w="sm" len="sm"/>
            </a:ln>
          </p:spPr>
          <p:txBody>
            <a:bodyPr/>
            <a:lstStyle/>
            <a:p>
              <a:pPr eaLnBrk="0" hangingPunct="0">
                <a:defRPr/>
              </a:pPr>
              <a:endParaRPr lang="en-US">
                <a:latin typeface="Times New Roman" charset="0"/>
                <a:ea typeface="ＭＳ Ｐゴシック" pitchFamily="34" charset="-128"/>
                <a:cs typeface="+mn-cs"/>
              </a:endParaRPr>
            </a:p>
          </p:txBody>
        </p:sp>
        <p:sp>
          <p:nvSpPr>
            <p:cNvPr id="98353" name="Rectangle 59"/>
            <p:cNvSpPr>
              <a:spLocks noChangeArrowheads="1"/>
            </p:cNvSpPr>
            <p:nvPr/>
          </p:nvSpPr>
          <p:spPr bwMode="auto">
            <a:xfrm>
              <a:off x="1148" y="1468"/>
              <a:ext cx="99" cy="126"/>
            </a:xfrm>
            <a:prstGeom prst="rect">
              <a:avLst/>
            </a:prstGeom>
            <a:grpFill/>
            <a:ln w="12700">
              <a:solidFill>
                <a:srgbClr val="0000CC"/>
              </a:solidFill>
              <a:miter lim="800000"/>
              <a:headEnd type="none" w="sm" len="sm"/>
              <a:tailEnd type="none" w="sm" len="sm"/>
            </a:ln>
          </p:spPr>
          <p:txBody>
            <a:bodyPr wrap="none" anchor="ctr"/>
            <a:lstStyle/>
            <a:p>
              <a:pPr eaLnBrk="0" hangingPunct="0">
                <a:defRPr/>
              </a:pPr>
              <a:endParaRPr lang="en-US">
                <a:latin typeface="Times New Roman" charset="0"/>
                <a:ea typeface="ＭＳ Ｐゴシック" pitchFamily="34" charset="-128"/>
                <a:cs typeface="+mn-cs"/>
              </a:endParaRPr>
            </a:p>
          </p:txBody>
        </p:sp>
        <p:sp>
          <p:nvSpPr>
            <p:cNvPr id="98354" name="Line 60"/>
            <p:cNvSpPr>
              <a:spLocks noChangeShapeType="1"/>
            </p:cNvSpPr>
            <p:nvPr/>
          </p:nvSpPr>
          <p:spPr bwMode="auto">
            <a:xfrm>
              <a:off x="1199" y="1405"/>
              <a:ext cx="3" cy="81"/>
            </a:xfrm>
            <a:prstGeom prst="line">
              <a:avLst/>
            </a:prstGeom>
            <a:grpFill/>
            <a:ln w="28575">
              <a:solidFill>
                <a:srgbClr val="0000CC"/>
              </a:solidFill>
              <a:round/>
              <a:headEnd type="none" w="sm" len="sm"/>
              <a:tailEnd type="none" w="sm" len="sm"/>
            </a:ln>
          </p:spPr>
          <p:txBody>
            <a:bodyPr/>
            <a:lstStyle/>
            <a:p>
              <a:pPr eaLnBrk="0" hangingPunct="0">
                <a:defRPr/>
              </a:pPr>
              <a:endParaRPr lang="en-US">
                <a:latin typeface="Times New Roman" charset="0"/>
                <a:ea typeface="ＭＳ Ｐゴシック" pitchFamily="34" charset="-128"/>
                <a:cs typeface="+mn-cs"/>
              </a:endParaRPr>
            </a:p>
          </p:txBody>
        </p:sp>
        <p:sp>
          <p:nvSpPr>
            <p:cNvPr id="98355" name="Rectangle 61"/>
            <p:cNvSpPr>
              <a:spLocks noChangeArrowheads="1"/>
            </p:cNvSpPr>
            <p:nvPr/>
          </p:nvSpPr>
          <p:spPr bwMode="auto">
            <a:xfrm>
              <a:off x="1148" y="2197"/>
              <a:ext cx="99" cy="126"/>
            </a:xfrm>
            <a:prstGeom prst="rect">
              <a:avLst/>
            </a:prstGeom>
            <a:grpFill/>
            <a:ln w="12700">
              <a:solidFill>
                <a:srgbClr val="0000CC"/>
              </a:solidFill>
              <a:miter lim="800000"/>
              <a:headEnd type="none" w="sm" len="sm"/>
              <a:tailEnd type="none" w="sm" len="sm"/>
            </a:ln>
          </p:spPr>
          <p:txBody>
            <a:bodyPr wrap="none" anchor="ctr"/>
            <a:lstStyle/>
            <a:p>
              <a:pPr eaLnBrk="0" hangingPunct="0">
                <a:defRPr/>
              </a:pPr>
              <a:endParaRPr lang="en-US">
                <a:latin typeface="Times New Roman" charset="0"/>
                <a:ea typeface="ＭＳ Ｐゴシック" pitchFamily="34" charset="-128"/>
                <a:cs typeface="+mn-cs"/>
              </a:endParaRPr>
            </a:p>
          </p:txBody>
        </p:sp>
        <p:sp>
          <p:nvSpPr>
            <p:cNvPr id="98356" name="Line 62"/>
            <p:cNvSpPr>
              <a:spLocks noChangeShapeType="1"/>
            </p:cNvSpPr>
            <p:nvPr/>
          </p:nvSpPr>
          <p:spPr bwMode="auto">
            <a:xfrm>
              <a:off x="1199" y="2134"/>
              <a:ext cx="3" cy="81"/>
            </a:xfrm>
            <a:prstGeom prst="line">
              <a:avLst/>
            </a:prstGeom>
            <a:grpFill/>
            <a:ln w="28575">
              <a:solidFill>
                <a:srgbClr val="0000CC"/>
              </a:solidFill>
              <a:round/>
              <a:headEnd type="none" w="sm" len="sm"/>
              <a:tailEnd type="none" w="sm" len="sm"/>
            </a:ln>
          </p:spPr>
          <p:txBody>
            <a:bodyPr/>
            <a:lstStyle/>
            <a:p>
              <a:pPr eaLnBrk="0" hangingPunct="0">
                <a:defRPr/>
              </a:pPr>
              <a:endParaRPr lang="en-US">
                <a:latin typeface="Times New Roman" charset="0"/>
                <a:ea typeface="ＭＳ Ｐゴシック" pitchFamily="34" charset="-128"/>
                <a:cs typeface="+mn-cs"/>
              </a:endParaRPr>
            </a:p>
          </p:txBody>
        </p:sp>
        <p:sp>
          <p:nvSpPr>
            <p:cNvPr id="98357" name="Line 63"/>
            <p:cNvSpPr>
              <a:spLocks noChangeShapeType="1"/>
            </p:cNvSpPr>
            <p:nvPr/>
          </p:nvSpPr>
          <p:spPr bwMode="auto">
            <a:xfrm flipV="1">
              <a:off x="866" y="1465"/>
              <a:ext cx="270" cy="117"/>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58" name="Line 64"/>
            <p:cNvSpPr>
              <a:spLocks noChangeShapeType="1"/>
            </p:cNvSpPr>
            <p:nvPr/>
          </p:nvSpPr>
          <p:spPr bwMode="auto">
            <a:xfrm flipH="1">
              <a:off x="1232" y="1975"/>
              <a:ext cx="162" cy="198"/>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59" name="Line 65"/>
            <p:cNvSpPr>
              <a:spLocks noChangeShapeType="1"/>
            </p:cNvSpPr>
            <p:nvPr/>
          </p:nvSpPr>
          <p:spPr bwMode="auto">
            <a:xfrm>
              <a:off x="851" y="1702"/>
              <a:ext cx="72" cy="243"/>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60" name="Line 66"/>
            <p:cNvSpPr>
              <a:spLocks noChangeShapeType="1"/>
            </p:cNvSpPr>
            <p:nvPr/>
          </p:nvSpPr>
          <p:spPr bwMode="auto">
            <a:xfrm flipH="1">
              <a:off x="1427" y="1594"/>
              <a:ext cx="36" cy="324"/>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61" name="Line 67"/>
            <p:cNvSpPr>
              <a:spLocks noChangeShapeType="1"/>
            </p:cNvSpPr>
            <p:nvPr/>
          </p:nvSpPr>
          <p:spPr bwMode="auto">
            <a:xfrm>
              <a:off x="1253" y="1411"/>
              <a:ext cx="216" cy="144"/>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62" name="Line 68"/>
            <p:cNvSpPr>
              <a:spLocks noChangeShapeType="1"/>
            </p:cNvSpPr>
            <p:nvPr/>
          </p:nvSpPr>
          <p:spPr bwMode="auto">
            <a:xfrm>
              <a:off x="998" y="1948"/>
              <a:ext cx="216" cy="144"/>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63" name="Line 69"/>
            <p:cNvSpPr>
              <a:spLocks noChangeShapeType="1"/>
            </p:cNvSpPr>
            <p:nvPr/>
          </p:nvSpPr>
          <p:spPr bwMode="auto">
            <a:xfrm flipH="1">
              <a:off x="1022" y="1504"/>
              <a:ext cx="144" cy="423"/>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64" name="Line 70"/>
            <p:cNvSpPr>
              <a:spLocks noChangeShapeType="1"/>
            </p:cNvSpPr>
            <p:nvPr/>
          </p:nvSpPr>
          <p:spPr bwMode="auto">
            <a:xfrm flipH="1">
              <a:off x="1046" y="1582"/>
              <a:ext cx="378" cy="396"/>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sp>
          <p:nvSpPr>
            <p:cNvPr id="98365" name="Line 71"/>
            <p:cNvSpPr>
              <a:spLocks noChangeShapeType="1"/>
            </p:cNvSpPr>
            <p:nvPr/>
          </p:nvSpPr>
          <p:spPr bwMode="auto">
            <a:xfrm flipH="1" flipV="1">
              <a:off x="899" y="1660"/>
              <a:ext cx="459" cy="252"/>
            </a:xfrm>
            <a:prstGeom prst="line">
              <a:avLst/>
            </a:prstGeom>
            <a:grpFill/>
            <a:ln w="19050">
              <a:solidFill>
                <a:srgbClr val="0000CC"/>
              </a:solidFill>
              <a:round/>
              <a:headEnd type="triangle" w="med" len="med"/>
              <a:tailEnd type="triangle" w="med" len="med"/>
            </a:ln>
          </p:spPr>
          <p:txBody>
            <a:bodyPr/>
            <a:lstStyle/>
            <a:p>
              <a:pPr eaLnBrk="0" hangingPunct="0">
                <a:defRPr/>
              </a:pPr>
              <a:endParaRPr lang="en-US">
                <a:latin typeface="Times New Roman" charset="0"/>
                <a:ea typeface="ＭＳ Ｐゴシック" pitchFamily="34" charset="-128"/>
                <a:cs typeface="+mn-cs"/>
              </a:endParaRPr>
            </a:p>
          </p:txBody>
        </p:sp>
      </p:grpSp>
      <p:sp>
        <p:nvSpPr>
          <p:cNvPr id="44061" name="Line 45"/>
          <p:cNvSpPr>
            <a:spLocks noChangeShapeType="1"/>
          </p:cNvSpPr>
          <p:nvPr/>
        </p:nvSpPr>
        <p:spPr bwMode="auto">
          <a:xfrm>
            <a:off x="5543550" y="3429000"/>
            <a:ext cx="547688" cy="803275"/>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6" name="Rectangle 65"/>
          <p:cNvSpPr/>
          <p:nvPr/>
        </p:nvSpPr>
        <p:spPr>
          <a:xfrm>
            <a:off x="2422525" y="3200400"/>
            <a:ext cx="1311275" cy="53340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p>
        </p:txBody>
      </p:sp>
      <p:pic>
        <p:nvPicPr>
          <p:cNvPr id="44063" name="Picture 68" descr="http://ds.informatik.rwth-aachen.de/teaching/ws0607/labsn/brid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066800"/>
            <a:ext cx="23622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64" name="Line 44"/>
          <p:cNvSpPr>
            <a:spLocks noChangeShapeType="1"/>
          </p:cNvSpPr>
          <p:nvPr/>
        </p:nvSpPr>
        <p:spPr bwMode="auto">
          <a:xfrm>
            <a:off x="7137400" y="4381500"/>
            <a:ext cx="366713" cy="207963"/>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09600" y="228600"/>
            <a:ext cx="8162925" cy="1143000"/>
          </a:xfrm>
        </p:spPr>
        <p:txBody>
          <a:bodyPr/>
          <a:lstStyle/>
          <a:p>
            <a:pPr>
              <a:lnSpc>
                <a:spcPct val="80000"/>
              </a:lnSpc>
            </a:pPr>
            <a:r>
              <a:rPr lang="en-US" altLang="en-US" smtClean="0"/>
              <a:t>Energy-Constrained Nodes</a:t>
            </a:r>
          </a:p>
        </p:txBody>
      </p:sp>
      <p:sp>
        <p:nvSpPr>
          <p:cNvPr id="45059" name="Rectangle 3"/>
          <p:cNvSpPr>
            <a:spLocks noGrp="1" noChangeArrowheads="1"/>
          </p:cNvSpPr>
          <p:nvPr>
            <p:ph type="body" idx="1"/>
          </p:nvPr>
        </p:nvSpPr>
        <p:spPr>
          <a:xfrm>
            <a:off x="244475" y="1787525"/>
            <a:ext cx="8348663" cy="5070475"/>
          </a:xfrm>
        </p:spPr>
        <p:txBody>
          <a:bodyPr/>
          <a:lstStyle/>
          <a:p>
            <a:pPr>
              <a:lnSpc>
                <a:spcPct val="80000"/>
              </a:lnSpc>
            </a:pPr>
            <a:r>
              <a:rPr lang="en-US" altLang="en-US" sz="2800" smtClean="0">
                <a:solidFill>
                  <a:srgbClr val="3333CC"/>
                </a:solidFill>
              </a:rPr>
              <a:t>Each node can only send a </a:t>
            </a:r>
            <a:r>
              <a:rPr lang="en-US" altLang="en-US" sz="2800" u="sng" smtClean="0">
                <a:solidFill>
                  <a:srgbClr val="3333CC"/>
                </a:solidFill>
              </a:rPr>
              <a:t>finite</a:t>
            </a:r>
            <a:r>
              <a:rPr lang="en-US" altLang="en-US" sz="2800" smtClean="0">
                <a:solidFill>
                  <a:srgbClr val="3333CC"/>
                </a:solidFill>
              </a:rPr>
              <a:t> number of bits.</a:t>
            </a:r>
            <a:endParaRPr lang="en-US" altLang="en-US" smtClean="0">
              <a:solidFill>
                <a:srgbClr val="3333CC"/>
              </a:solidFill>
            </a:endParaRPr>
          </a:p>
          <a:p>
            <a:pPr lvl="1"/>
            <a:r>
              <a:rPr lang="en-US" altLang="en-US" sz="2400" smtClean="0"/>
              <a:t>Transmit energy minimized by maximizing bit time</a:t>
            </a:r>
          </a:p>
          <a:p>
            <a:pPr lvl="1"/>
            <a:r>
              <a:rPr lang="en-US" altLang="en-US" sz="2400" smtClean="0"/>
              <a:t>Circuit energy consumption increases with bit time</a:t>
            </a:r>
          </a:p>
          <a:p>
            <a:pPr lvl="1"/>
            <a:r>
              <a:rPr lang="en-US" altLang="en-US" sz="2400" smtClean="0"/>
              <a:t>Introduces a delay versus energy tradeoff for each bit</a:t>
            </a:r>
          </a:p>
          <a:p>
            <a:pPr lvl="1">
              <a:lnSpc>
                <a:spcPct val="10000"/>
              </a:lnSpc>
            </a:pPr>
            <a:endParaRPr lang="en-US" altLang="en-US" sz="2400" smtClean="0"/>
          </a:p>
          <a:p>
            <a:pPr>
              <a:lnSpc>
                <a:spcPct val="80000"/>
              </a:lnSpc>
            </a:pPr>
            <a:r>
              <a:rPr lang="en-US" altLang="en-US" sz="2800" smtClean="0"/>
              <a:t>Short-range networks must consider transmit, circuit, and processing energy.</a:t>
            </a:r>
          </a:p>
          <a:p>
            <a:pPr lvl="1">
              <a:lnSpc>
                <a:spcPct val="100000"/>
              </a:lnSpc>
            </a:pPr>
            <a:r>
              <a:rPr lang="en-US" altLang="en-US" sz="2400" smtClean="0"/>
              <a:t>Sophisticated techniques not necessarily energy-efficient. </a:t>
            </a:r>
          </a:p>
          <a:p>
            <a:pPr lvl="1"/>
            <a:r>
              <a:rPr lang="en-US" altLang="en-US" sz="2400" smtClean="0"/>
              <a:t>Sleep modes save energy but complicate networking.</a:t>
            </a:r>
          </a:p>
          <a:p>
            <a:pPr lvl="1">
              <a:lnSpc>
                <a:spcPct val="40000"/>
              </a:lnSpc>
            </a:pPr>
            <a:endParaRPr lang="en-US" altLang="en-US" sz="2400" smtClean="0"/>
          </a:p>
          <a:p>
            <a:pPr>
              <a:lnSpc>
                <a:spcPct val="80000"/>
              </a:lnSpc>
            </a:pPr>
            <a:r>
              <a:rPr lang="en-US" altLang="en-US" sz="2800" smtClean="0"/>
              <a:t>Changes </a:t>
            </a:r>
            <a:r>
              <a:rPr lang="en-US" altLang="en-US" sz="2800" smtClean="0">
                <a:solidFill>
                  <a:srgbClr val="FF0000"/>
                </a:solidFill>
              </a:rPr>
              <a:t>everything </a:t>
            </a:r>
            <a:r>
              <a:rPr lang="en-US" altLang="en-US" sz="2800" smtClean="0"/>
              <a:t>about the network design:</a:t>
            </a:r>
          </a:p>
          <a:p>
            <a:pPr lvl="1"/>
            <a:r>
              <a:rPr lang="en-US" altLang="en-US" sz="2400" smtClean="0"/>
              <a:t>Bit allocation must be optimized across </a:t>
            </a:r>
            <a:r>
              <a:rPr lang="en-US" altLang="en-US" sz="2400" smtClean="0">
                <a:solidFill>
                  <a:srgbClr val="0033CC"/>
                </a:solidFill>
              </a:rPr>
              <a:t>all </a:t>
            </a:r>
            <a:r>
              <a:rPr lang="en-US" altLang="en-US" sz="2400" smtClean="0"/>
              <a:t>protocols.</a:t>
            </a:r>
          </a:p>
          <a:p>
            <a:pPr lvl="1"/>
            <a:r>
              <a:rPr lang="en-US" altLang="en-US" sz="2400" smtClean="0"/>
              <a:t>Delay vs. throughput vs. node/network lifetime tradeoffs.</a:t>
            </a:r>
          </a:p>
          <a:p>
            <a:pPr lvl="1"/>
            <a:r>
              <a:rPr lang="en-US" altLang="en-US" sz="2400" smtClean="0"/>
              <a:t>Optimization of node cooperation.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423863" y="32385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n-US" altLang="en-US" sz="4800" b="1">
                <a:solidFill>
                  <a:srgbClr val="0000CC"/>
                </a:solidFill>
                <a:latin typeface="Garamond" pitchFamily="18" charset="0"/>
              </a:rPr>
              <a:t>Cross-Layer Tradeoffs </a:t>
            </a:r>
            <a:br>
              <a:rPr lang="en-US" altLang="en-US" sz="4800" b="1">
                <a:solidFill>
                  <a:srgbClr val="0000CC"/>
                </a:solidFill>
                <a:latin typeface="Garamond" pitchFamily="18" charset="0"/>
              </a:rPr>
            </a:br>
            <a:r>
              <a:rPr lang="en-US" altLang="en-US" sz="4800" b="1">
                <a:solidFill>
                  <a:srgbClr val="0000CC"/>
                </a:solidFill>
                <a:latin typeface="Garamond" pitchFamily="18" charset="0"/>
              </a:rPr>
              <a:t>under Energy Constraints</a:t>
            </a:r>
          </a:p>
        </p:txBody>
      </p:sp>
      <p:sp>
        <p:nvSpPr>
          <p:cNvPr id="16387" name="Rectangle 3"/>
          <p:cNvSpPr>
            <a:spLocks noChangeArrowheads="1"/>
          </p:cNvSpPr>
          <p:nvPr/>
        </p:nvSpPr>
        <p:spPr bwMode="auto">
          <a:xfrm>
            <a:off x="552450" y="1574800"/>
            <a:ext cx="8277225" cy="4021138"/>
          </a:xfrm>
          <a:prstGeom prst="rect">
            <a:avLst/>
          </a:prstGeom>
          <a:noFill/>
          <a:ln w="9525">
            <a:noFill/>
            <a:miter lim="800000"/>
            <a:headEnd/>
            <a:tailEnd/>
          </a:ln>
        </p:spPr>
        <p:txBody>
          <a:bodyPr lIns="92075" tIns="46038" rIns="92075" bIns="46038"/>
          <a:lstStyle/>
          <a:p>
            <a:pPr marL="342900" indent="-342900" eaLnBrk="0" hangingPunct="0">
              <a:lnSpc>
                <a:spcPct val="120000"/>
              </a:lnSpc>
              <a:spcBef>
                <a:spcPct val="20000"/>
              </a:spcBef>
              <a:buClr>
                <a:srgbClr val="0000CC"/>
              </a:buClr>
              <a:buSzPct val="75000"/>
              <a:buFont typeface="Wingdings" pitchFamily="2" charset="2"/>
              <a:buChar char="l"/>
              <a:defRPr/>
            </a:pPr>
            <a:r>
              <a:rPr lang="en-US" b="1" dirty="0">
                <a:solidFill>
                  <a:srgbClr val="0000CC"/>
                </a:solidFill>
                <a:latin typeface="Garamond" pitchFamily="18" charset="0"/>
                <a:cs typeface="+mn-cs"/>
              </a:rPr>
              <a:t>Hardware</a:t>
            </a:r>
          </a:p>
          <a:p>
            <a:pPr marL="742950" lvl="1" indent="-285750" eaLnBrk="0" hangingPunct="0">
              <a:lnSpc>
                <a:spcPct val="6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Models for circuit energy consumption highly variable</a:t>
            </a:r>
          </a:p>
          <a:p>
            <a:pPr marL="742950" lvl="1" indent="-285750" eaLnBrk="0" hangingPunct="0">
              <a:lnSpc>
                <a:spcPct val="6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All nodes have transmit, sleep, and transient modes</a:t>
            </a:r>
          </a:p>
          <a:p>
            <a:pPr marL="742950" lvl="1" indent="-285750" eaLnBrk="0" hangingPunct="0">
              <a:lnSpc>
                <a:spcPct val="7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Short distance transmissions require TD optimization</a:t>
            </a:r>
          </a:p>
          <a:p>
            <a:pPr marL="342900" indent="-342900" eaLnBrk="0" hangingPunct="0">
              <a:lnSpc>
                <a:spcPct val="120000"/>
              </a:lnSpc>
              <a:spcBef>
                <a:spcPct val="20000"/>
              </a:spcBef>
              <a:buClr>
                <a:srgbClr val="0000CC"/>
              </a:buClr>
              <a:buSzPct val="75000"/>
              <a:buFont typeface="Wingdings" pitchFamily="2" charset="2"/>
              <a:buChar char="l"/>
              <a:defRPr/>
            </a:pPr>
            <a:r>
              <a:rPr lang="en-US" b="1" dirty="0">
                <a:solidFill>
                  <a:srgbClr val="0000CC"/>
                </a:solidFill>
                <a:latin typeface="Garamond" pitchFamily="18" charset="0"/>
                <a:cs typeface="+mn-cs"/>
              </a:rPr>
              <a:t>Link</a:t>
            </a:r>
          </a:p>
          <a:p>
            <a:pPr marL="742950" lvl="1" indent="-285750" eaLnBrk="0" hangingPunct="0">
              <a:lnSpc>
                <a:spcPct val="8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High-level modulation costs transmit energy but saves circuit energy (shorter transmission time)</a:t>
            </a:r>
          </a:p>
          <a:p>
            <a:pPr marL="742950" lvl="1" indent="-285750" eaLnBrk="0" hangingPunct="0">
              <a:lnSpc>
                <a:spcPct val="6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Coding costs circuit energy but saves transmit energy</a:t>
            </a:r>
          </a:p>
          <a:p>
            <a:pPr marL="342900" indent="-342900" eaLnBrk="0" hangingPunct="0">
              <a:lnSpc>
                <a:spcPct val="120000"/>
              </a:lnSpc>
              <a:spcBef>
                <a:spcPct val="20000"/>
              </a:spcBef>
              <a:buClr>
                <a:srgbClr val="0000CC"/>
              </a:buClr>
              <a:buSzPct val="75000"/>
              <a:buFont typeface="Wingdings" pitchFamily="2" charset="2"/>
              <a:buChar char="l"/>
              <a:defRPr/>
            </a:pPr>
            <a:r>
              <a:rPr lang="en-US" b="1" dirty="0">
                <a:solidFill>
                  <a:srgbClr val="0000CC"/>
                </a:solidFill>
                <a:latin typeface="Garamond" pitchFamily="18" charset="0"/>
                <a:cs typeface="+mn-cs"/>
              </a:rPr>
              <a:t>Access</a:t>
            </a:r>
          </a:p>
          <a:p>
            <a:pPr marL="742950" lvl="1" indent="-285750" eaLnBrk="0" hangingPunct="0">
              <a:lnSpc>
                <a:spcPct val="8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Transmission time (TD) for all nodes jointly optimized</a:t>
            </a:r>
          </a:p>
          <a:p>
            <a:pPr marL="742950" lvl="1" indent="-285750" eaLnBrk="0" hangingPunct="0">
              <a:lnSpc>
                <a:spcPct val="5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Adaptive modulation adds another degree of freedom</a:t>
            </a:r>
          </a:p>
          <a:p>
            <a:pPr marL="342900" indent="-342900" eaLnBrk="0" hangingPunct="0">
              <a:lnSpc>
                <a:spcPct val="120000"/>
              </a:lnSpc>
              <a:spcBef>
                <a:spcPct val="20000"/>
              </a:spcBef>
              <a:buClr>
                <a:srgbClr val="0000CC"/>
              </a:buClr>
              <a:buSzPct val="75000"/>
              <a:buFont typeface="Wingdings" pitchFamily="2" charset="2"/>
              <a:buChar char="l"/>
              <a:defRPr/>
            </a:pPr>
            <a:r>
              <a:rPr lang="en-US" b="1" dirty="0">
                <a:solidFill>
                  <a:srgbClr val="0000CC"/>
                </a:solidFill>
                <a:latin typeface="Garamond" pitchFamily="18" charset="0"/>
                <a:cs typeface="+mn-cs"/>
              </a:rPr>
              <a:t>Routing:</a:t>
            </a:r>
          </a:p>
          <a:p>
            <a:pPr marL="742950" lvl="1" indent="-285750" eaLnBrk="0" hangingPunct="0">
              <a:lnSpc>
                <a:spcPct val="6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Circuit energy costs can preclude </a:t>
            </a:r>
            <a:r>
              <a:rPr lang="en-US" sz="2000" b="1" dirty="0" err="1">
                <a:solidFill>
                  <a:srgbClr val="0000CC"/>
                </a:solidFill>
                <a:latin typeface="Garamond" pitchFamily="18" charset="0"/>
                <a:cs typeface="+mn-cs"/>
              </a:rPr>
              <a:t>multihop</a:t>
            </a:r>
            <a:r>
              <a:rPr lang="en-US" sz="2000" b="1" dirty="0">
                <a:solidFill>
                  <a:srgbClr val="0000CC"/>
                </a:solidFill>
                <a:latin typeface="Garamond" pitchFamily="18" charset="0"/>
                <a:cs typeface="+mn-cs"/>
              </a:rPr>
              <a:t> routing</a:t>
            </a:r>
          </a:p>
          <a:p>
            <a:pPr marL="742950" lvl="1" indent="-285750" eaLnBrk="0" hangingPunct="0">
              <a:lnSpc>
                <a:spcPct val="30000"/>
              </a:lnSpc>
              <a:spcBef>
                <a:spcPct val="20000"/>
              </a:spcBef>
              <a:buClr>
                <a:srgbClr val="CC0000"/>
              </a:buClr>
              <a:buSzPct val="80000"/>
              <a:buFont typeface="Wingdings" pitchFamily="2" charset="2"/>
              <a:buChar char="l"/>
              <a:defRPr/>
            </a:pPr>
            <a:endParaRPr lang="en-US" sz="2000" b="1" dirty="0">
              <a:solidFill>
                <a:srgbClr val="0000CC"/>
              </a:solidFill>
              <a:latin typeface="Garamond" pitchFamily="18" charset="0"/>
              <a:cs typeface="+mn-cs"/>
            </a:endParaRPr>
          </a:p>
          <a:p>
            <a:pPr marL="285750" indent="-285750" eaLnBrk="0" hangingPunct="0">
              <a:lnSpc>
                <a:spcPct val="60000"/>
              </a:lnSpc>
              <a:spcBef>
                <a:spcPct val="20000"/>
              </a:spcBef>
              <a:buClr>
                <a:srgbClr val="CC0000"/>
              </a:buClr>
              <a:buSzPct val="80000"/>
              <a:buFont typeface="Wingdings" pitchFamily="2" charset="2"/>
              <a:buChar char="l"/>
              <a:defRPr/>
            </a:pPr>
            <a:r>
              <a:rPr lang="en-US" b="1" dirty="0">
                <a:solidFill>
                  <a:srgbClr val="0000CC"/>
                </a:solidFill>
                <a:latin typeface="Garamond" pitchFamily="18" charset="0"/>
                <a:cs typeface="+mn-cs"/>
              </a:rPr>
              <a:t>Applications, cross-layer design, and in-network processing</a:t>
            </a:r>
          </a:p>
          <a:p>
            <a:pPr marL="742950" lvl="1" indent="-285750" eaLnBrk="0" hangingPunct="0">
              <a:lnSpc>
                <a:spcPct val="90000"/>
              </a:lnSpc>
              <a:spcBef>
                <a:spcPct val="20000"/>
              </a:spcBef>
              <a:buClr>
                <a:srgbClr val="CC0000"/>
              </a:buClr>
              <a:buSzPct val="80000"/>
              <a:buFont typeface="Wingdings" pitchFamily="2" charset="2"/>
              <a:buChar char="l"/>
              <a:defRPr/>
            </a:pPr>
            <a:r>
              <a:rPr lang="en-US" sz="2000" b="1" dirty="0">
                <a:solidFill>
                  <a:srgbClr val="0000CC"/>
                </a:solidFill>
                <a:latin typeface="Garamond" pitchFamily="18" charset="0"/>
                <a:cs typeface="+mn-cs"/>
              </a:rPr>
              <a:t>Protocols driven by application </a:t>
            </a:r>
            <a:r>
              <a:rPr lang="en-US" sz="2000" b="1" dirty="0" err="1">
                <a:solidFill>
                  <a:srgbClr val="0000CC"/>
                </a:solidFill>
                <a:latin typeface="Garamond" pitchFamily="18" charset="0"/>
                <a:cs typeface="+mn-cs"/>
              </a:rPr>
              <a:t>reqmts</a:t>
            </a:r>
            <a:r>
              <a:rPr lang="en-US" sz="2000" b="1" dirty="0">
                <a:solidFill>
                  <a:srgbClr val="0000CC"/>
                </a:solidFill>
                <a:latin typeface="Garamond" pitchFamily="18" charset="0"/>
                <a:cs typeface="+mn-cs"/>
              </a:rPr>
              <a:t> (e.g. directed diffusion)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704850"/>
            <a:ext cx="8229600" cy="828675"/>
          </a:xfrm>
        </p:spPr>
        <p:txBody>
          <a:bodyPr/>
          <a:lstStyle/>
          <a:p>
            <a:pPr>
              <a:lnSpc>
                <a:spcPct val="90000"/>
              </a:lnSpc>
            </a:pPr>
            <a:r>
              <a:rPr lang="en-US" altLang="en-US" smtClean="0"/>
              <a:t>Cooperative Compression in Sensor Networks</a:t>
            </a:r>
          </a:p>
        </p:txBody>
      </p:sp>
      <p:sp>
        <p:nvSpPr>
          <p:cNvPr id="13315" name="Rectangle 3"/>
          <p:cNvSpPr>
            <a:spLocks noGrp="1" noChangeArrowheads="1"/>
          </p:cNvSpPr>
          <p:nvPr>
            <p:ph type="body" idx="1"/>
          </p:nvPr>
        </p:nvSpPr>
        <p:spPr>
          <a:xfrm>
            <a:off x="609600" y="4262438"/>
            <a:ext cx="8196263" cy="2595562"/>
          </a:xfrm>
        </p:spPr>
        <p:txBody>
          <a:bodyPr>
            <a:normAutofit fontScale="92500" lnSpcReduction="10000"/>
          </a:bodyPr>
          <a:lstStyle/>
          <a:p>
            <a:pPr>
              <a:lnSpc>
                <a:spcPct val="110000"/>
              </a:lnSpc>
              <a:defRPr/>
            </a:pPr>
            <a:r>
              <a:rPr lang="en-US" sz="2800" dirty="0"/>
              <a:t>Source data correlated in space and time</a:t>
            </a:r>
          </a:p>
          <a:p>
            <a:pPr>
              <a:lnSpc>
                <a:spcPct val="0"/>
              </a:lnSpc>
              <a:defRPr/>
            </a:pPr>
            <a:endParaRPr lang="en-US" sz="2800" dirty="0"/>
          </a:p>
          <a:p>
            <a:pPr>
              <a:lnSpc>
                <a:spcPct val="80000"/>
              </a:lnSpc>
              <a:defRPr/>
            </a:pPr>
            <a:r>
              <a:rPr lang="en-US" sz="2800" dirty="0"/>
              <a:t>Nodes should cooperate in compression as well as communication and routing</a:t>
            </a:r>
          </a:p>
          <a:p>
            <a:pPr lvl="1">
              <a:lnSpc>
                <a:spcPct val="110000"/>
              </a:lnSpc>
              <a:defRPr/>
            </a:pPr>
            <a:r>
              <a:rPr lang="en-US" sz="2600" dirty="0"/>
              <a:t>Joint source/channel/network coding</a:t>
            </a:r>
          </a:p>
          <a:p>
            <a:pPr lvl="1">
              <a:lnSpc>
                <a:spcPct val="110000"/>
              </a:lnSpc>
              <a:defRPr/>
            </a:pPr>
            <a:r>
              <a:rPr lang="en-US" sz="2600" dirty="0"/>
              <a:t>What is </a:t>
            </a:r>
            <a:r>
              <a:rPr lang="en-US" sz="2600" dirty="0" smtClean="0"/>
              <a:t>optimal for cooperative communication:</a:t>
            </a:r>
          </a:p>
          <a:p>
            <a:pPr lvl="2">
              <a:lnSpc>
                <a:spcPct val="110000"/>
              </a:lnSpc>
              <a:defRPr/>
            </a:pPr>
            <a:r>
              <a:rPr lang="en-US" sz="2200" dirty="0" smtClean="0"/>
              <a:t>Virtual MIMO or relaying?</a:t>
            </a:r>
          </a:p>
        </p:txBody>
      </p:sp>
      <p:sp>
        <p:nvSpPr>
          <p:cNvPr id="48132" name="Oval 4"/>
          <p:cNvSpPr>
            <a:spLocks noChangeArrowheads="1"/>
          </p:cNvSpPr>
          <p:nvPr/>
        </p:nvSpPr>
        <p:spPr bwMode="auto">
          <a:xfrm>
            <a:off x="1757363" y="2051050"/>
            <a:ext cx="207962"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33" name="Oval 5"/>
          <p:cNvSpPr>
            <a:spLocks noChangeArrowheads="1"/>
          </p:cNvSpPr>
          <p:nvPr/>
        </p:nvSpPr>
        <p:spPr bwMode="auto">
          <a:xfrm>
            <a:off x="1779588" y="2581275"/>
            <a:ext cx="207962"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34" name="Oval 6"/>
          <p:cNvSpPr>
            <a:spLocks noChangeArrowheads="1"/>
          </p:cNvSpPr>
          <p:nvPr/>
        </p:nvSpPr>
        <p:spPr bwMode="auto">
          <a:xfrm>
            <a:off x="1789113" y="3533775"/>
            <a:ext cx="207962"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35" name="Line 7"/>
          <p:cNvSpPr>
            <a:spLocks noChangeShapeType="1"/>
          </p:cNvSpPr>
          <p:nvPr/>
        </p:nvSpPr>
        <p:spPr bwMode="auto">
          <a:xfrm>
            <a:off x="1890713" y="2922588"/>
            <a:ext cx="0" cy="508000"/>
          </a:xfrm>
          <a:prstGeom prst="line">
            <a:avLst/>
          </a:prstGeom>
          <a:noFill/>
          <a:ln w="28575">
            <a:solidFill>
              <a:srgbClr val="00000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8136" name="Oval 8"/>
          <p:cNvSpPr>
            <a:spLocks noChangeArrowheads="1"/>
          </p:cNvSpPr>
          <p:nvPr/>
        </p:nvSpPr>
        <p:spPr bwMode="auto">
          <a:xfrm>
            <a:off x="3409950" y="2074863"/>
            <a:ext cx="207963"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37" name="Oval 9"/>
          <p:cNvSpPr>
            <a:spLocks noChangeArrowheads="1"/>
          </p:cNvSpPr>
          <p:nvPr/>
        </p:nvSpPr>
        <p:spPr bwMode="auto">
          <a:xfrm>
            <a:off x="3432175" y="2605088"/>
            <a:ext cx="207963"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38" name="Oval 10"/>
          <p:cNvSpPr>
            <a:spLocks noChangeArrowheads="1"/>
          </p:cNvSpPr>
          <p:nvPr/>
        </p:nvSpPr>
        <p:spPr bwMode="auto">
          <a:xfrm>
            <a:off x="3441700" y="3557588"/>
            <a:ext cx="207963"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39" name="Line 11"/>
          <p:cNvSpPr>
            <a:spLocks noChangeShapeType="1"/>
          </p:cNvSpPr>
          <p:nvPr/>
        </p:nvSpPr>
        <p:spPr bwMode="auto">
          <a:xfrm>
            <a:off x="3543300" y="2946400"/>
            <a:ext cx="0" cy="508000"/>
          </a:xfrm>
          <a:prstGeom prst="line">
            <a:avLst/>
          </a:prstGeom>
          <a:noFill/>
          <a:ln w="28575">
            <a:solidFill>
              <a:srgbClr val="00000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8140" name="Oval 12"/>
          <p:cNvSpPr>
            <a:spLocks noChangeArrowheads="1"/>
          </p:cNvSpPr>
          <p:nvPr/>
        </p:nvSpPr>
        <p:spPr bwMode="auto">
          <a:xfrm>
            <a:off x="6586538" y="2087563"/>
            <a:ext cx="207962"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41" name="Oval 13"/>
          <p:cNvSpPr>
            <a:spLocks noChangeArrowheads="1"/>
          </p:cNvSpPr>
          <p:nvPr/>
        </p:nvSpPr>
        <p:spPr bwMode="auto">
          <a:xfrm>
            <a:off x="6608763" y="2617788"/>
            <a:ext cx="207962"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42" name="Oval 14"/>
          <p:cNvSpPr>
            <a:spLocks noChangeArrowheads="1"/>
          </p:cNvSpPr>
          <p:nvPr/>
        </p:nvSpPr>
        <p:spPr bwMode="auto">
          <a:xfrm>
            <a:off x="6618288" y="3570288"/>
            <a:ext cx="207962" cy="222250"/>
          </a:xfrm>
          <a:prstGeom prst="ellipse">
            <a:avLst/>
          </a:prstGeom>
          <a:solidFill>
            <a:schemeClr val="accent1"/>
          </a:solidFill>
          <a:ln w="9525">
            <a:solidFill>
              <a:srgbClr val="000000"/>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43" name="Line 15"/>
          <p:cNvSpPr>
            <a:spLocks noChangeShapeType="1"/>
          </p:cNvSpPr>
          <p:nvPr/>
        </p:nvSpPr>
        <p:spPr bwMode="auto">
          <a:xfrm>
            <a:off x="6719888" y="2959100"/>
            <a:ext cx="0" cy="508000"/>
          </a:xfrm>
          <a:prstGeom prst="line">
            <a:avLst/>
          </a:prstGeom>
          <a:noFill/>
          <a:ln w="28575">
            <a:solidFill>
              <a:srgbClr val="00000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2" name="Group 16"/>
          <p:cNvGrpSpPr>
            <a:grpSpLocks/>
          </p:cNvGrpSpPr>
          <p:nvPr/>
        </p:nvGrpSpPr>
        <p:grpSpPr bwMode="auto">
          <a:xfrm>
            <a:off x="1614488" y="1776413"/>
            <a:ext cx="5367337" cy="2401887"/>
            <a:chOff x="1025" y="1183"/>
            <a:chExt cx="3381" cy="1513"/>
          </a:xfrm>
        </p:grpSpPr>
        <p:sp>
          <p:nvSpPr>
            <p:cNvPr id="48153" name="Oval 17"/>
            <p:cNvSpPr>
              <a:spLocks noChangeArrowheads="1"/>
            </p:cNvSpPr>
            <p:nvPr/>
          </p:nvSpPr>
          <p:spPr bwMode="auto">
            <a:xfrm>
              <a:off x="1025" y="1183"/>
              <a:ext cx="339" cy="1490"/>
            </a:xfrm>
            <a:prstGeom prst="ellipse">
              <a:avLst/>
            </a:prstGeom>
            <a:noFill/>
            <a:ln w="28575">
              <a:solidFill>
                <a:srgbClr val="00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54" name="Oval 18"/>
            <p:cNvSpPr>
              <a:spLocks noChangeArrowheads="1"/>
            </p:cNvSpPr>
            <p:nvPr/>
          </p:nvSpPr>
          <p:spPr bwMode="auto">
            <a:xfrm>
              <a:off x="2066" y="1198"/>
              <a:ext cx="339" cy="1490"/>
            </a:xfrm>
            <a:prstGeom prst="ellipse">
              <a:avLst/>
            </a:prstGeom>
            <a:noFill/>
            <a:ln w="28575">
              <a:solidFill>
                <a:srgbClr val="00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55" name="Oval 19"/>
            <p:cNvSpPr>
              <a:spLocks noChangeArrowheads="1"/>
            </p:cNvSpPr>
            <p:nvPr/>
          </p:nvSpPr>
          <p:spPr bwMode="auto">
            <a:xfrm>
              <a:off x="4067" y="1206"/>
              <a:ext cx="339" cy="1490"/>
            </a:xfrm>
            <a:prstGeom prst="ellipse">
              <a:avLst/>
            </a:prstGeom>
            <a:noFill/>
            <a:ln w="28575">
              <a:solidFill>
                <a:srgbClr val="00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48145" name="Line 20"/>
          <p:cNvSpPr>
            <a:spLocks noChangeShapeType="1"/>
          </p:cNvSpPr>
          <p:nvPr/>
        </p:nvSpPr>
        <p:spPr bwMode="auto">
          <a:xfrm>
            <a:off x="2217738" y="2755900"/>
            <a:ext cx="1016000" cy="0"/>
          </a:xfrm>
          <a:prstGeom prst="line">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8146" name="Line 21"/>
          <p:cNvSpPr>
            <a:spLocks noChangeShapeType="1"/>
          </p:cNvSpPr>
          <p:nvPr/>
        </p:nvSpPr>
        <p:spPr bwMode="auto">
          <a:xfrm flipV="1">
            <a:off x="4064000" y="2722563"/>
            <a:ext cx="2260600" cy="0"/>
          </a:xfrm>
          <a:prstGeom prst="line">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3" name="Group 22"/>
          <p:cNvGrpSpPr>
            <a:grpSpLocks/>
          </p:cNvGrpSpPr>
          <p:nvPr/>
        </p:nvGrpSpPr>
        <p:grpSpPr bwMode="auto">
          <a:xfrm>
            <a:off x="1511300" y="1816100"/>
            <a:ext cx="5461000" cy="2387600"/>
            <a:chOff x="960" y="1208"/>
            <a:chExt cx="3440" cy="1504"/>
          </a:xfrm>
        </p:grpSpPr>
        <p:grpSp>
          <p:nvGrpSpPr>
            <p:cNvPr id="48148" name="Group 23"/>
            <p:cNvGrpSpPr>
              <a:grpSpLocks/>
            </p:cNvGrpSpPr>
            <p:nvPr/>
          </p:nvGrpSpPr>
          <p:grpSpPr bwMode="auto">
            <a:xfrm>
              <a:off x="960" y="1272"/>
              <a:ext cx="1568" cy="1240"/>
              <a:chOff x="1544" y="1216"/>
              <a:chExt cx="1568" cy="1240"/>
            </a:xfrm>
          </p:grpSpPr>
          <p:sp>
            <p:nvSpPr>
              <p:cNvPr id="48150" name="Oval 24"/>
              <p:cNvSpPr>
                <a:spLocks noChangeArrowheads="1"/>
              </p:cNvSpPr>
              <p:nvPr/>
            </p:nvSpPr>
            <p:spPr bwMode="auto">
              <a:xfrm>
                <a:off x="1544" y="1216"/>
                <a:ext cx="1560" cy="320"/>
              </a:xfrm>
              <a:prstGeom prst="ellipse">
                <a:avLst/>
              </a:prstGeom>
              <a:noFill/>
              <a:ln w="28575">
                <a:solidFill>
                  <a:srgbClr val="000000"/>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51" name="Oval 25"/>
              <p:cNvSpPr>
                <a:spLocks noChangeArrowheads="1"/>
              </p:cNvSpPr>
              <p:nvPr/>
            </p:nvSpPr>
            <p:spPr bwMode="auto">
              <a:xfrm>
                <a:off x="1544" y="1576"/>
                <a:ext cx="1560" cy="280"/>
              </a:xfrm>
              <a:prstGeom prst="ellipse">
                <a:avLst/>
              </a:prstGeom>
              <a:noFill/>
              <a:ln w="28575">
                <a:solidFill>
                  <a:srgbClr val="000000"/>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8152" name="Oval 26"/>
              <p:cNvSpPr>
                <a:spLocks noChangeArrowheads="1"/>
              </p:cNvSpPr>
              <p:nvPr/>
            </p:nvSpPr>
            <p:spPr bwMode="auto">
              <a:xfrm>
                <a:off x="1552" y="2176"/>
                <a:ext cx="1560" cy="280"/>
              </a:xfrm>
              <a:prstGeom prst="ellipse">
                <a:avLst/>
              </a:prstGeom>
              <a:noFill/>
              <a:ln w="28575">
                <a:solidFill>
                  <a:srgbClr val="000000"/>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48149" name="Oval 27"/>
            <p:cNvSpPr>
              <a:spLocks noChangeArrowheads="1"/>
            </p:cNvSpPr>
            <p:nvPr/>
          </p:nvSpPr>
          <p:spPr bwMode="auto">
            <a:xfrm>
              <a:off x="4064" y="1208"/>
              <a:ext cx="336" cy="1504"/>
            </a:xfrm>
            <a:prstGeom prst="ellipse">
              <a:avLst/>
            </a:prstGeom>
            <a:noFill/>
            <a:ln w="28575">
              <a:solidFill>
                <a:srgbClr val="000000"/>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09600" y="228600"/>
            <a:ext cx="8305800" cy="1143000"/>
          </a:xfrm>
        </p:spPr>
        <p:txBody>
          <a:bodyPr/>
          <a:lstStyle/>
          <a:p>
            <a:pPr>
              <a:lnSpc>
                <a:spcPct val="80000"/>
              </a:lnSpc>
            </a:pPr>
            <a:r>
              <a:rPr lang="en-US" altLang="en-US" smtClean="0"/>
              <a:t>Crosslayer Design in </a:t>
            </a:r>
            <a:br>
              <a:rPr lang="en-US" altLang="en-US" smtClean="0"/>
            </a:br>
            <a:r>
              <a:rPr lang="en-US" altLang="en-US" smtClean="0"/>
              <a:t>Wireless Networks</a:t>
            </a:r>
            <a:endParaRPr lang="en-US" altLang="en-US" i="1" smtClean="0"/>
          </a:p>
        </p:txBody>
      </p:sp>
      <p:sp>
        <p:nvSpPr>
          <p:cNvPr id="49155" name="Rectangle 3"/>
          <p:cNvSpPr>
            <a:spLocks noGrp="1" noChangeArrowheads="1"/>
          </p:cNvSpPr>
          <p:nvPr>
            <p:ph type="body" idx="1"/>
          </p:nvPr>
        </p:nvSpPr>
        <p:spPr>
          <a:xfrm>
            <a:off x="638175" y="1766888"/>
            <a:ext cx="7067550" cy="4368800"/>
          </a:xfrm>
        </p:spPr>
        <p:txBody>
          <a:bodyPr/>
          <a:lstStyle/>
          <a:p>
            <a:r>
              <a:rPr lang="en-US" altLang="en-US" smtClean="0"/>
              <a:t>Application</a:t>
            </a:r>
          </a:p>
          <a:p>
            <a:pPr>
              <a:lnSpc>
                <a:spcPct val="110000"/>
              </a:lnSpc>
            </a:pPr>
            <a:r>
              <a:rPr lang="en-US" altLang="en-US" smtClean="0"/>
              <a:t>Network</a:t>
            </a:r>
          </a:p>
          <a:p>
            <a:pPr lvl="1">
              <a:lnSpc>
                <a:spcPct val="0"/>
              </a:lnSpc>
              <a:buFont typeface="Wingdings" pitchFamily="2" charset="2"/>
              <a:buNone/>
            </a:pPr>
            <a:endParaRPr lang="en-US" altLang="en-US" sz="2400" smtClean="0"/>
          </a:p>
          <a:p>
            <a:pPr>
              <a:lnSpc>
                <a:spcPct val="100000"/>
              </a:lnSpc>
            </a:pPr>
            <a:r>
              <a:rPr lang="en-US" altLang="en-US" smtClean="0"/>
              <a:t>Access</a:t>
            </a:r>
          </a:p>
          <a:p>
            <a:pPr>
              <a:lnSpc>
                <a:spcPct val="110000"/>
              </a:lnSpc>
            </a:pPr>
            <a:r>
              <a:rPr lang="en-US" altLang="en-US" smtClean="0"/>
              <a:t>Link</a:t>
            </a:r>
            <a:endParaRPr lang="en-US" altLang="en-US" sz="2800" smtClean="0"/>
          </a:p>
          <a:p>
            <a:r>
              <a:rPr lang="en-US" altLang="en-US" smtClean="0"/>
              <a:t>Hardware</a:t>
            </a:r>
          </a:p>
          <a:p>
            <a:endParaRPr lang="en-US" altLang="en-US" smtClean="0"/>
          </a:p>
        </p:txBody>
      </p:sp>
      <p:sp>
        <p:nvSpPr>
          <p:cNvPr id="49156" name="AutoShape 4"/>
          <p:cNvSpPr>
            <a:spLocks noChangeArrowheads="1"/>
          </p:cNvSpPr>
          <p:nvPr/>
        </p:nvSpPr>
        <p:spPr bwMode="auto">
          <a:xfrm>
            <a:off x="3309938" y="1641475"/>
            <a:ext cx="1390650" cy="3367088"/>
          </a:xfrm>
          <a:prstGeom prst="upDownArrow">
            <a:avLst>
              <a:gd name="adj1" fmla="val 50000"/>
              <a:gd name="adj2" fmla="val 48425"/>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57" name="Rectangle 5"/>
          <p:cNvSpPr>
            <a:spLocks noChangeArrowheads="1"/>
          </p:cNvSpPr>
          <p:nvPr/>
        </p:nvSpPr>
        <p:spPr bwMode="auto">
          <a:xfrm>
            <a:off x="600075" y="5237163"/>
            <a:ext cx="81153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90000"/>
              </a:lnSpc>
              <a:spcBef>
                <a:spcPct val="50000"/>
              </a:spcBef>
            </a:pPr>
            <a:r>
              <a:rPr lang="en-US" altLang="en-US" sz="2800" b="1" i="1">
                <a:solidFill>
                  <a:srgbClr val="030102"/>
                </a:solidFill>
                <a:latin typeface="Garamond" pitchFamily="18" charset="0"/>
              </a:rPr>
              <a:t>Tradeoffs at all layers of the protocol stack are optimized with respect to end-to-end performance</a:t>
            </a:r>
          </a:p>
        </p:txBody>
      </p:sp>
      <p:grpSp>
        <p:nvGrpSpPr>
          <p:cNvPr id="49158" name="Group 6"/>
          <p:cNvGrpSpPr>
            <a:grpSpLocks/>
          </p:cNvGrpSpPr>
          <p:nvPr/>
        </p:nvGrpSpPr>
        <p:grpSpPr bwMode="auto">
          <a:xfrm>
            <a:off x="5133975" y="2390775"/>
            <a:ext cx="3590925" cy="2000250"/>
            <a:chOff x="1155" y="1182"/>
            <a:chExt cx="3072" cy="1296"/>
          </a:xfrm>
        </p:grpSpPr>
        <p:sp>
          <p:nvSpPr>
            <p:cNvPr id="49160" name="AutoShape 7"/>
            <p:cNvSpPr>
              <a:spLocks noChangeArrowheads="1"/>
            </p:cNvSpPr>
            <p:nvPr/>
          </p:nvSpPr>
          <p:spPr bwMode="auto">
            <a:xfrm>
              <a:off x="1155" y="1710"/>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1" name="AutoShape 8"/>
            <p:cNvSpPr>
              <a:spLocks noChangeArrowheads="1"/>
            </p:cNvSpPr>
            <p:nvPr/>
          </p:nvSpPr>
          <p:spPr bwMode="auto">
            <a:xfrm>
              <a:off x="1203" y="1182"/>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2" name="AutoShape 9"/>
            <p:cNvSpPr>
              <a:spLocks noChangeArrowheads="1"/>
            </p:cNvSpPr>
            <p:nvPr/>
          </p:nvSpPr>
          <p:spPr bwMode="auto">
            <a:xfrm>
              <a:off x="2499" y="2286"/>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3" name="AutoShape 10"/>
            <p:cNvSpPr>
              <a:spLocks noChangeArrowheads="1"/>
            </p:cNvSpPr>
            <p:nvPr/>
          </p:nvSpPr>
          <p:spPr bwMode="auto">
            <a:xfrm>
              <a:off x="3555" y="1806"/>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4" name="AutoShape 11"/>
            <p:cNvSpPr>
              <a:spLocks noChangeArrowheads="1"/>
            </p:cNvSpPr>
            <p:nvPr/>
          </p:nvSpPr>
          <p:spPr bwMode="auto">
            <a:xfrm>
              <a:off x="1971" y="1758"/>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5" name="AutoShape 12"/>
            <p:cNvSpPr>
              <a:spLocks noChangeArrowheads="1"/>
            </p:cNvSpPr>
            <p:nvPr/>
          </p:nvSpPr>
          <p:spPr bwMode="auto">
            <a:xfrm>
              <a:off x="3315" y="1326"/>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6" name="AutoShape 13"/>
            <p:cNvSpPr>
              <a:spLocks noChangeArrowheads="1"/>
            </p:cNvSpPr>
            <p:nvPr/>
          </p:nvSpPr>
          <p:spPr bwMode="auto">
            <a:xfrm>
              <a:off x="4035" y="1518"/>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7" name="AutoShape 14"/>
            <p:cNvSpPr>
              <a:spLocks noChangeArrowheads="1"/>
            </p:cNvSpPr>
            <p:nvPr/>
          </p:nvSpPr>
          <p:spPr bwMode="auto">
            <a:xfrm>
              <a:off x="1971" y="1278"/>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8" name="AutoShape 15"/>
            <p:cNvSpPr>
              <a:spLocks noChangeArrowheads="1"/>
            </p:cNvSpPr>
            <p:nvPr/>
          </p:nvSpPr>
          <p:spPr bwMode="auto">
            <a:xfrm>
              <a:off x="2787" y="1710"/>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69" name="AutoShape 16"/>
            <p:cNvSpPr>
              <a:spLocks noChangeArrowheads="1"/>
            </p:cNvSpPr>
            <p:nvPr/>
          </p:nvSpPr>
          <p:spPr bwMode="auto">
            <a:xfrm>
              <a:off x="1395" y="2046"/>
              <a:ext cx="192" cy="192"/>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9170" name="Line 17"/>
            <p:cNvSpPr>
              <a:spLocks noChangeShapeType="1"/>
            </p:cNvSpPr>
            <p:nvPr/>
          </p:nvSpPr>
          <p:spPr bwMode="auto">
            <a:xfrm>
              <a:off x="1251" y="1422"/>
              <a:ext cx="0" cy="24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1" name="Line 18"/>
            <p:cNvSpPr>
              <a:spLocks noChangeShapeType="1"/>
            </p:cNvSpPr>
            <p:nvPr/>
          </p:nvSpPr>
          <p:spPr bwMode="auto">
            <a:xfrm>
              <a:off x="1299" y="1902"/>
              <a:ext cx="96" cy="144"/>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2" name="Line 19"/>
            <p:cNvSpPr>
              <a:spLocks noChangeShapeType="1"/>
            </p:cNvSpPr>
            <p:nvPr/>
          </p:nvSpPr>
          <p:spPr bwMode="auto">
            <a:xfrm flipV="1">
              <a:off x="1635" y="1902"/>
              <a:ext cx="288" cy="144"/>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3" name="Line 20"/>
            <p:cNvSpPr>
              <a:spLocks noChangeShapeType="1"/>
            </p:cNvSpPr>
            <p:nvPr/>
          </p:nvSpPr>
          <p:spPr bwMode="auto">
            <a:xfrm>
              <a:off x="1491" y="1230"/>
              <a:ext cx="480" cy="96"/>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4" name="Line 21"/>
            <p:cNvSpPr>
              <a:spLocks noChangeShapeType="1"/>
            </p:cNvSpPr>
            <p:nvPr/>
          </p:nvSpPr>
          <p:spPr bwMode="auto">
            <a:xfrm>
              <a:off x="2067" y="1518"/>
              <a:ext cx="0" cy="192"/>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5" name="Line 22"/>
            <p:cNvSpPr>
              <a:spLocks noChangeShapeType="1"/>
            </p:cNvSpPr>
            <p:nvPr/>
          </p:nvSpPr>
          <p:spPr bwMode="auto">
            <a:xfrm>
              <a:off x="2211" y="1806"/>
              <a:ext cx="528" cy="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6" name="Line 23"/>
            <p:cNvSpPr>
              <a:spLocks noChangeShapeType="1"/>
            </p:cNvSpPr>
            <p:nvPr/>
          </p:nvSpPr>
          <p:spPr bwMode="auto">
            <a:xfrm>
              <a:off x="2211" y="1374"/>
              <a:ext cx="576" cy="336"/>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7" name="Line 24"/>
            <p:cNvSpPr>
              <a:spLocks noChangeShapeType="1"/>
            </p:cNvSpPr>
            <p:nvPr/>
          </p:nvSpPr>
          <p:spPr bwMode="auto">
            <a:xfrm flipV="1">
              <a:off x="2643" y="1902"/>
              <a:ext cx="192" cy="336"/>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8" name="Line 25"/>
            <p:cNvSpPr>
              <a:spLocks noChangeShapeType="1"/>
            </p:cNvSpPr>
            <p:nvPr/>
          </p:nvSpPr>
          <p:spPr bwMode="auto">
            <a:xfrm flipV="1">
              <a:off x="2931" y="1470"/>
              <a:ext cx="384" cy="192"/>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9" name="Line 26"/>
            <p:cNvSpPr>
              <a:spLocks noChangeShapeType="1"/>
            </p:cNvSpPr>
            <p:nvPr/>
          </p:nvSpPr>
          <p:spPr bwMode="auto">
            <a:xfrm>
              <a:off x="3555" y="1374"/>
              <a:ext cx="432" cy="144"/>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80" name="Line 27"/>
            <p:cNvSpPr>
              <a:spLocks noChangeShapeType="1"/>
            </p:cNvSpPr>
            <p:nvPr/>
          </p:nvSpPr>
          <p:spPr bwMode="auto">
            <a:xfrm>
              <a:off x="3027" y="1806"/>
              <a:ext cx="480" cy="48"/>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81" name="Line 28"/>
            <p:cNvSpPr>
              <a:spLocks noChangeShapeType="1"/>
            </p:cNvSpPr>
            <p:nvPr/>
          </p:nvSpPr>
          <p:spPr bwMode="auto">
            <a:xfrm flipV="1">
              <a:off x="3747" y="1662"/>
              <a:ext cx="240" cy="144"/>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49182" name="Group 29"/>
            <p:cNvGrpSpPr>
              <a:grpSpLocks/>
            </p:cNvGrpSpPr>
            <p:nvPr/>
          </p:nvGrpSpPr>
          <p:grpSpPr bwMode="auto">
            <a:xfrm>
              <a:off x="1380" y="1401"/>
              <a:ext cx="2595" cy="951"/>
              <a:chOff x="1473" y="1371"/>
              <a:chExt cx="2595" cy="951"/>
            </a:xfrm>
          </p:grpSpPr>
          <p:sp>
            <p:nvSpPr>
              <p:cNvPr id="49183" name="Line 30"/>
              <p:cNvSpPr>
                <a:spLocks noChangeShapeType="1"/>
              </p:cNvSpPr>
              <p:nvPr/>
            </p:nvSpPr>
            <p:spPr bwMode="auto">
              <a:xfrm flipH="1" flipV="1">
                <a:off x="1710" y="2151"/>
                <a:ext cx="837" cy="171"/>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4" name="Line 31"/>
              <p:cNvSpPr>
                <a:spLocks noChangeShapeType="1"/>
              </p:cNvSpPr>
              <p:nvPr/>
            </p:nvSpPr>
            <p:spPr bwMode="auto">
              <a:xfrm flipH="1" flipV="1">
                <a:off x="1473" y="1815"/>
                <a:ext cx="1071" cy="441"/>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5" name="Line 32"/>
              <p:cNvSpPr>
                <a:spLocks noChangeShapeType="1"/>
              </p:cNvSpPr>
              <p:nvPr/>
            </p:nvSpPr>
            <p:spPr bwMode="auto">
              <a:xfrm flipH="1" flipV="1">
                <a:off x="1497" y="1371"/>
                <a:ext cx="1107" cy="864"/>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6" name="Line 33"/>
              <p:cNvSpPr>
                <a:spLocks noChangeShapeType="1"/>
              </p:cNvSpPr>
              <p:nvPr/>
            </p:nvSpPr>
            <p:spPr bwMode="auto">
              <a:xfrm flipH="1" flipV="1">
                <a:off x="2214" y="1458"/>
                <a:ext cx="405" cy="756"/>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7" name="Line 34"/>
              <p:cNvSpPr>
                <a:spLocks noChangeShapeType="1"/>
              </p:cNvSpPr>
              <p:nvPr/>
            </p:nvSpPr>
            <p:spPr bwMode="auto">
              <a:xfrm flipH="1" flipV="1">
                <a:off x="2256" y="1932"/>
                <a:ext cx="297" cy="243"/>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8" name="Line 35"/>
              <p:cNvSpPr>
                <a:spLocks noChangeShapeType="1"/>
              </p:cNvSpPr>
              <p:nvPr/>
            </p:nvSpPr>
            <p:spPr bwMode="auto">
              <a:xfrm flipV="1">
                <a:off x="2805" y="1527"/>
                <a:ext cx="675" cy="738"/>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9" name="Line 36"/>
              <p:cNvSpPr>
                <a:spLocks noChangeShapeType="1"/>
              </p:cNvSpPr>
              <p:nvPr/>
            </p:nvSpPr>
            <p:spPr bwMode="auto">
              <a:xfrm flipV="1">
                <a:off x="2811" y="1938"/>
                <a:ext cx="810" cy="360"/>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90" name="Line 37"/>
              <p:cNvSpPr>
                <a:spLocks noChangeShapeType="1"/>
              </p:cNvSpPr>
              <p:nvPr/>
            </p:nvSpPr>
            <p:spPr bwMode="auto">
              <a:xfrm flipV="1">
                <a:off x="2853" y="1584"/>
                <a:ext cx="1215" cy="630"/>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38" name="Rectangle 5"/>
          <p:cNvSpPr>
            <a:spLocks noChangeArrowheads="1"/>
          </p:cNvSpPr>
          <p:nvPr/>
        </p:nvSpPr>
        <p:spPr bwMode="auto">
          <a:xfrm>
            <a:off x="566738" y="6221413"/>
            <a:ext cx="8115300" cy="479425"/>
          </a:xfrm>
          <a:prstGeom prst="rect">
            <a:avLst/>
          </a:prstGeom>
          <a:noFill/>
          <a:ln w="127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90000"/>
              </a:lnSpc>
              <a:spcBef>
                <a:spcPct val="50000"/>
              </a:spcBef>
            </a:pPr>
            <a:r>
              <a:rPr lang="en-US" altLang="en-US" sz="2800" b="1" i="1">
                <a:solidFill>
                  <a:srgbClr val="FF0000"/>
                </a:solidFill>
                <a:latin typeface="Garamond" pitchFamily="18" charset="0"/>
              </a:rPr>
              <a:t>This performance is dictated by the application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autoUpdateAnimBg="0"/>
      <p:bldP spid="38"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58168"/>
            <a:ext cx="8773618" cy="1143000"/>
          </a:xfrm>
        </p:spPr>
        <p:txBody>
          <a:bodyPr>
            <a:noAutofit/>
          </a:bodyPr>
          <a:lstStyle/>
          <a:p>
            <a:pPr algn="ctr">
              <a:lnSpc>
                <a:spcPct val="80000"/>
              </a:lnSpc>
            </a:pPr>
            <a:r>
              <a:rPr lang="en-US" sz="4400" dirty="0" smtClean="0"/>
              <a:t>Software Defined Wireless Networks</a:t>
            </a:r>
            <a:endParaRPr lang="en-US" sz="4400" dirty="0"/>
          </a:p>
        </p:txBody>
      </p:sp>
      <p:sp>
        <p:nvSpPr>
          <p:cNvPr id="3" name="Rectangle 2"/>
          <p:cNvSpPr/>
          <p:nvPr/>
        </p:nvSpPr>
        <p:spPr>
          <a:xfrm>
            <a:off x="190500" y="2402006"/>
            <a:ext cx="8572500" cy="244304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3200" b="1" dirty="0">
              <a:noFill/>
            </a:endParaRPr>
          </a:p>
        </p:txBody>
      </p:sp>
      <p:sp>
        <p:nvSpPr>
          <p:cNvPr id="4" name="Rectangle 3"/>
          <p:cNvSpPr/>
          <p:nvPr/>
        </p:nvSpPr>
        <p:spPr>
          <a:xfrm>
            <a:off x="203200" y="4967785"/>
            <a:ext cx="8572500" cy="161081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3200" b="1" dirty="0">
              <a:noFill/>
            </a:endParaRPr>
          </a:p>
        </p:txBody>
      </p:sp>
      <p:sp>
        <p:nvSpPr>
          <p:cNvPr id="5" name="Rectangle 4"/>
          <p:cNvSpPr/>
          <p:nvPr/>
        </p:nvSpPr>
        <p:spPr>
          <a:xfrm>
            <a:off x="444500" y="5422900"/>
            <a:ext cx="1384300" cy="8890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eaLnBrk="0" hangingPunct="0"/>
            <a:r>
              <a:rPr lang="en-US" sz="1600" b="1" dirty="0" err="1">
                <a:solidFill>
                  <a:prstClr val="white"/>
                </a:solidFill>
              </a:rPr>
              <a:t>WiFi</a:t>
            </a:r>
            <a:endParaRPr lang="en-US" sz="1600" b="1" dirty="0">
              <a:solidFill>
                <a:prstClr val="white"/>
              </a:solidFill>
            </a:endParaRPr>
          </a:p>
        </p:txBody>
      </p:sp>
      <p:sp>
        <p:nvSpPr>
          <p:cNvPr id="6" name="Rectangle 5"/>
          <p:cNvSpPr/>
          <p:nvPr/>
        </p:nvSpPr>
        <p:spPr>
          <a:xfrm>
            <a:off x="2152650" y="5422900"/>
            <a:ext cx="1384300" cy="8890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eaLnBrk="0" hangingPunct="0"/>
            <a:r>
              <a:rPr lang="en-US" sz="1600" b="1" dirty="0">
                <a:solidFill>
                  <a:prstClr val="white"/>
                </a:solidFill>
              </a:rPr>
              <a:t>Cellular</a:t>
            </a:r>
            <a:endParaRPr lang="en-US" sz="1600" b="1" dirty="0">
              <a:solidFill>
                <a:prstClr val="white"/>
              </a:solidFill>
            </a:endParaRPr>
          </a:p>
        </p:txBody>
      </p:sp>
      <p:sp>
        <p:nvSpPr>
          <p:cNvPr id="7" name="Rectangle 6"/>
          <p:cNvSpPr/>
          <p:nvPr/>
        </p:nvSpPr>
        <p:spPr>
          <a:xfrm>
            <a:off x="3898900" y="5374805"/>
            <a:ext cx="1384300" cy="937095"/>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eaLnBrk="0" hangingPunct="0"/>
            <a:r>
              <a:rPr lang="en-US" sz="1600" b="1" dirty="0">
                <a:solidFill>
                  <a:prstClr val="white"/>
                </a:solidFill>
              </a:rPr>
              <a:t>60 GHz</a:t>
            </a:r>
            <a:endParaRPr lang="en-US" sz="1600" b="1" dirty="0">
              <a:solidFill>
                <a:prstClr val="white"/>
              </a:solidFill>
            </a:endParaRPr>
          </a:p>
        </p:txBody>
      </p:sp>
      <p:sp>
        <p:nvSpPr>
          <p:cNvPr id="8" name="Rectangle 7"/>
          <p:cNvSpPr/>
          <p:nvPr/>
        </p:nvSpPr>
        <p:spPr>
          <a:xfrm>
            <a:off x="7150100" y="5422900"/>
            <a:ext cx="1384300" cy="8890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eaLnBrk="0" hangingPunct="0"/>
            <a:r>
              <a:rPr lang="en-US" sz="1600" b="1" dirty="0">
                <a:solidFill>
                  <a:prstClr val="white"/>
                </a:solidFill>
              </a:rPr>
              <a:t>Cognitive Radio</a:t>
            </a:r>
            <a:endParaRPr lang="en-US" sz="1600" b="1" dirty="0">
              <a:solidFill>
                <a:prstClr val="white"/>
              </a:solidFill>
            </a:endParaRPr>
          </a:p>
        </p:txBody>
      </p:sp>
      <p:sp>
        <p:nvSpPr>
          <p:cNvPr id="13" name="Rounded Rectangle 12"/>
          <p:cNvSpPr/>
          <p:nvPr/>
        </p:nvSpPr>
        <p:spPr>
          <a:xfrm>
            <a:off x="331076" y="2547208"/>
            <a:ext cx="1256424" cy="60960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eaLnBrk="0" hangingPunct="0"/>
            <a:r>
              <a:rPr lang="en-US" sz="1400" b="1" dirty="0">
                <a:solidFill>
                  <a:prstClr val="white"/>
                </a:solidFill>
              </a:rPr>
              <a:t>Freq.</a:t>
            </a:r>
          </a:p>
          <a:p>
            <a:pPr algn="ctr" eaLnBrk="0" hangingPunct="0"/>
            <a:r>
              <a:rPr lang="en-US" sz="1400" b="1" dirty="0">
                <a:solidFill>
                  <a:prstClr val="white"/>
                </a:solidFill>
              </a:rPr>
              <a:t>Allocation </a:t>
            </a:r>
            <a:endParaRPr lang="en-US" sz="1400" b="1" dirty="0">
              <a:solidFill>
                <a:prstClr val="white"/>
              </a:solidFill>
            </a:endParaRPr>
          </a:p>
        </p:txBody>
      </p:sp>
      <p:sp>
        <p:nvSpPr>
          <p:cNvPr id="14" name="Rounded Rectangle 13"/>
          <p:cNvSpPr/>
          <p:nvPr/>
        </p:nvSpPr>
        <p:spPr>
          <a:xfrm>
            <a:off x="1587500" y="2547208"/>
            <a:ext cx="9906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eaLnBrk="0" hangingPunct="0"/>
            <a:r>
              <a:rPr lang="en-US" sz="1600" b="1" dirty="0">
                <a:solidFill>
                  <a:prstClr val="white"/>
                </a:solidFill>
              </a:rPr>
              <a:t>Power</a:t>
            </a:r>
          </a:p>
          <a:p>
            <a:pPr algn="ctr" eaLnBrk="0" hangingPunct="0"/>
            <a:r>
              <a:rPr lang="en-US" sz="1600" b="1" dirty="0">
                <a:solidFill>
                  <a:prstClr val="white"/>
                </a:solidFill>
              </a:rPr>
              <a:t>Control</a:t>
            </a:r>
            <a:endParaRPr lang="en-US" sz="1600" b="1" dirty="0">
              <a:solidFill>
                <a:prstClr val="white"/>
              </a:solidFill>
            </a:endParaRPr>
          </a:p>
        </p:txBody>
      </p:sp>
      <p:sp>
        <p:nvSpPr>
          <p:cNvPr id="15" name="Rounded Rectangle 14"/>
          <p:cNvSpPr/>
          <p:nvPr/>
        </p:nvSpPr>
        <p:spPr>
          <a:xfrm>
            <a:off x="2730500" y="2547208"/>
            <a:ext cx="1143000" cy="60960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eaLnBrk="0" hangingPunct="0"/>
            <a:r>
              <a:rPr lang="en-US" sz="1600" b="1" dirty="0">
                <a:solidFill>
                  <a:prstClr val="white"/>
                </a:solidFill>
              </a:rPr>
              <a:t>Self</a:t>
            </a:r>
          </a:p>
          <a:p>
            <a:pPr algn="ctr" eaLnBrk="0" hangingPunct="0"/>
            <a:r>
              <a:rPr lang="en-US" sz="1600" b="1" dirty="0">
                <a:solidFill>
                  <a:prstClr val="white"/>
                </a:solidFill>
              </a:rPr>
              <a:t>Healing</a:t>
            </a:r>
            <a:endParaRPr lang="en-US" sz="1600" b="1" dirty="0">
              <a:solidFill>
                <a:prstClr val="white"/>
              </a:solidFill>
            </a:endParaRPr>
          </a:p>
        </p:txBody>
      </p:sp>
      <p:sp>
        <p:nvSpPr>
          <p:cNvPr id="16" name="Rounded Rectangle 15"/>
          <p:cNvSpPr/>
          <p:nvPr/>
        </p:nvSpPr>
        <p:spPr>
          <a:xfrm>
            <a:off x="3873500" y="2547208"/>
            <a:ext cx="990600" cy="6096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eaLnBrk="0" hangingPunct="0"/>
            <a:r>
              <a:rPr lang="en-US" sz="1600" b="1" dirty="0">
                <a:solidFill>
                  <a:prstClr val="white"/>
                </a:solidFill>
              </a:rPr>
              <a:t>ICIC</a:t>
            </a:r>
            <a:endParaRPr lang="en-US" sz="1600" b="1" dirty="0">
              <a:solidFill>
                <a:prstClr val="white"/>
              </a:solidFill>
            </a:endParaRPr>
          </a:p>
        </p:txBody>
      </p:sp>
      <p:sp>
        <p:nvSpPr>
          <p:cNvPr id="17" name="Rounded Rectangle 16"/>
          <p:cNvSpPr/>
          <p:nvPr/>
        </p:nvSpPr>
        <p:spPr>
          <a:xfrm>
            <a:off x="5016500" y="2547208"/>
            <a:ext cx="990600" cy="60960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eaLnBrk="0" hangingPunct="0"/>
            <a:r>
              <a:rPr lang="en-US" sz="1400" b="1" dirty="0">
                <a:solidFill>
                  <a:prstClr val="white"/>
                </a:solidFill>
              </a:rPr>
              <a:t>QoS</a:t>
            </a:r>
          </a:p>
          <a:p>
            <a:pPr algn="ctr" eaLnBrk="0" hangingPunct="0"/>
            <a:r>
              <a:rPr lang="en-US" sz="1400" b="1" dirty="0">
                <a:solidFill>
                  <a:prstClr val="white"/>
                </a:solidFill>
              </a:rPr>
              <a:t>Opt.</a:t>
            </a:r>
            <a:endParaRPr lang="en-US" sz="1400" b="1" dirty="0">
              <a:solidFill>
                <a:prstClr val="white"/>
              </a:solidFill>
            </a:endParaRPr>
          </a:p>
        </p:txBody>
      </p:sp>
      <p:sp>
        <p:nvSpPr>
          <p:cNvPr id="18" name="Rounded Rectangle 17"/>
          <p:cNvSpPr/>
          <p:nvPr/>
        </p:nvSpPr>
        <p:spPr>
          <a:xfrm>
            <a:off x="7472860" y="2547208"/>
            <a:ext cx="1244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r>
              <a:rPr lang="en-US" sz="1400" b="1" dirty="0">
                <a:solidFill>
                  <a:prstClr val="white"/>
                </a:solidFill>
              </a:rPr>
              <a:t>CS</a:t>
            </a:r>
          </a:p>
          <a:p>
            <a:pPr algn="ctr" eaLnBrk="0" hangingPunct="0"/>
            <a:r>
              <a:rPr lang="en-US" sz="1400" b="1" dirty="0">
                <a:solidFill>
                  <a:prstClr val="white"/>
                </a:solidFill>
              </a:rPr>
              <a:t>Threshold</a:t>
            </a:r>
            <a:endParaRPr lang="en-US" sz="1400" b="1" dirty="0">
              <a:solidFill>
                <a:prstClr val="white"/>
              </a:solidFill>
            </a:endParaRPr>
          </a:p>
        </p:txBody>
      </p:sp>
      <p:cxnSp>
        <p:nvCxnSpPr>
          <p:cNvPr id="19" name="Straight Connector 18"/>
          <p:cNvCxnSpPr/>
          <p:nvPr/>
        </p:nvCxnSpPr>
        <p:spPr>
          <a:xfrm>
            <a:off x="5664200" y="6044824"/>
            <a:ext cx="1016000" cy="0"/>
          </a:xfrm>
          <a:prstGeom prst="line">
            <a:avLst/>
          </a:prstGeom>
          <a:ln w="762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299200" y="2877408"/>
            <a:ext cx="1016000" cy="0"/>
          </a:xfrm>
          <a:prstGeom prst="line">
            <a:avLst/>
          </a:prstGeom>
          <a:ln w="762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444500" y="3543300"/>
            <a:ext cx="8128000" cy="9525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eaLnBrk="0" hangingPunct="0"/>
            <a:r>
              <a:rPr lang="en-US" b="1" dirty="0">
                <a:solidFill>
                  <a:prstClr val="white"/>
                </a:solidFill>
              </a:rPr>
              <a:t>UNIFIED CONTROL PLANE</a:t>
            </a:r>
            <a:endParaRPr lang="en-US" b="1" dirty="0">
              <a:solidFill>
                <a:prstClr val="white"/>
              </a:solidFill>
            </a:endParaRPr>
          </a:p>
        </p:txBody>
      </p:sp>
      <p:grpSp>
        <p:nvGrpSpPr>
          <p:cNvPr id="39" name="Group 38"/>
          <p:cNvGrpSpPr/>
          <p:nvPr/>
        </p:nvGrpSpPr>
        <p:grpSpPr>
          <a:xfrm>
            <a:off x="939800" y="3202632"/>
            <a:ext cx="7137400" cy="569268"/>
            <a:chOff x="939800" y="2971800"/>
            <a:chExt cx="7137400" cy="800100"/>
          </a:xfrm>
        </p:grpSpPr>
        <p:cxnSp>
          <p:nvCxnSpPr>
            <p:cNvPr id="22" name="Straight Arrow Connector 21"/>
            <p:cNvCxnSpPr/>
            <p:nvPr/>
          </p:nvCxnSpPr>
          <p:spPr>
            <a:xfrm>
              <a:off x="939800" y="2971800"/>
              <a:ext cx="0" cy="8001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2057400" y="2971800"/>
              <a:ext cx="0" cy="8001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3175000" y="2971800"/>
              <a:ext cx="0" cy="8001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4292600" y="2971800"/>
              <a:ext cx="0" cy="8001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5410200" y="2971800"/>
              <a:ext cx="0" cy="8001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77200" y="2971800"/>
              <a:ext cx="0" cy="8001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cxnSp>
        <p:nvCxnSpPr>
          <p:cNvPr id="28" name="Straight Arrow Connector 27"/>
          <p:cNvCxnSpPr/>
          <p:nvPr/>
        </p:nvCxnSpPr>
        <p:spPr>
          <a:xfrm>
            <a:off x="1136650" y="4267200"/>
            <a:ext cx="0" cy="11430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2825750" y="4267200"/>
            <a:ext cx="0" cy="11430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4508500" y="4231805"/>
            <a:ext cx="0" cy="11430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7829550" y="4267200"/>
            <a:ext cx="0" cy="11557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939800" y="3771900"/>
            <a:ext cx="7137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130300" y="4267200"/>
            <a:ext cx="6692900"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161235" y="4964666"/>
            <a:ext cx="2214068" cy="461665"/>
          </a:xfrm>
          <a:prstGeom prst="rect">
            <a:avLst/>
          </a:prstGeom>
          <a:noFill/>
          <a:ln>
            <a:noFill/>
          </a:ln>
        </p:spPr>
        <p:txBody>
          <a:bodyPr wrap="none" rtlCol="0">
            <a:spAutoFit/>
          </a:bodyPr>
          <a:lstStyle/>
          <a:p>
            <a:pPr eaLnBrk="0" hangingPunct="0"/>
            <a:r>
              <a:rPr lang="en-US" b="1" dirty="0">
                <a:solidFill>
                  <a:prstClr val="black"/>
                </a:solidFill>
                <a:latin typeface="Calibri"/>
              </a:rPr>
              <a:t>Commodity HW</a:t>
            </a:r>
            <a:endParaRPr lang="en-US" b="1" dirty="0">
              <a:solidFill>
                <a:prstClr val="black"/>
              </a:solidFill>
              <a:latin typeface="Calibri"/>
            </a:endParaRPr>
          </a:p>
        </p:txBody>
      </p:sp>
      <p:sp>
        <p:nvSpPr>
          <p:cNvPr id="36" name="TextBox 35"/>
          <p:cNvSpPr txBox="1"/>
          <p:nvPr/>
        </p:nvSpPr>
        <p:spPr>
          <a:xfrm>
            <a:off x="6131256" y="3000279"/>
            <a:ext cx="1305101" cy="461665"/>
          </a:xfrm>
          <a:prstGeom prst="rect">
            <a:avLst/>
          </a:prstGeom>
          <a:noFill/>
          <a:ln>
            <a:noFill/>
          </a:ln>
        </p:spPr>
        <p:txBody>
          <a:bodyPr wrap="none" rtlCol="0">
            <a:spAutoFit/>
          </a:bodyPr>
          <a:lstStyle/>
          <a:p>
            <a:pPr eaLnBrk="0" hangingPunct="0"/>
            <a:r>
              <a:rPr lang="en-US" b="1" dirty="0">
                <a:solidFill>
                  <a:prstClr val="black"/>
                </a:solidFill>
                <a:latin typeface="Calibri"/>
              </a:rPr>
              <a:t>SW layer</a:t>
            </a:r>
            <a:endParaRPr lang="en-US" b="1" dirty="0">
              <a:solidFill>
                <a:prstClr val="black"/>
              </a:solidFill>
              <a:latin typeface="Calibri"/>
            </a:endParaRPr>
          </a:p>
        </p:txBody>
      </p:sp>
      <p:sp>
        <p:nvSpPr>
          <p:cNvPr id="37" name="Rectangle 36"/>
          <p:cNvSpPr/>
          <p:nvPr/>
        </p:nvSpPr>
        <p:spPr>
          <a:xfrm>
            <a:off x="194954" y="1380699"/>
            <a:ext cx="8572500" cy="61604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3200" b="1" dirty="0">
              <a:noFill/>
            </a:endParaRPr>
          </a:p>
        </p:txBody>
      </p:sp>
      <p:sp>
        <p:nvSpPr>
          <p:cNvPr id="38" name="TextBox 37"/>
          <p:cNvSpPr txBox="1"/>
          <p:nvPr/>
        </p:nvSpPr>
        <p:spPr>
          <a:xfrm>
            <a:off x="6023420" y="1381552"/>
            <a:ext cx="1398716" cy="461665"/>
          </a:xfrm>
          <a:prstGeom prst="rect">
            <a:avLst/>
          </a:prstGeom>
          <a:noFill/>
          <a:ln>
            <a:noFill/>
          </a:ln>
        </p:spPr>
        <p:txBody>
          <a:bodyPr wrap="none" rtlCol="0">
            <a:spAutoFit/>
          </a:bodyPr>
          <a:lstStyle/>
          <a:p>
            <a:pPr eaLnBrk="0" hangingPunct="0"/>
            <a:r>
              <a:rPr lang="en-US" b="1" dirty="0">
                <a:solidFill>
                  <a:prstClr val="black"/>
                </a:solidFill>
                <a:latin typeface="Calibri"/>
              </a:rPr>
              <a:t>App layer</a:t>
            </a:r>
            <a:endParaRPr lang="en-US" b="1" dirty="0">
              <a:solidFill>
                <a:prstClr val="black"/>
              </a:solidFill>
              <a:latin typeface="Calibri"/>
            </a:endParaRPr>
          </a:p>
        </p:txBody>
      </p:sp>
      <p:cxnSp>
        <p:nvCxnSpPr>
          <p:cNvPr id="47" name="Straight Arrow Connector 46"/>
          <p:cNvCxnSpPr/>
          <p:nvPr/>
        </p:nvCxnSpPr>
        <p:spPr>
          <a:xfrm>
            <a:off x="4368800" y="1996745"/>
            <a:ext cx="0" cy="40526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53" name="Rounded Rectangle 52"/>
          <p:cNvSpPr/>
          <p:nvPr/>
        </p:nvSpPr>
        <p:spPr>
          <a:xfrm>
            <a:off x="364318" y="1428089"/>
            <a:ext cx="1244600" cy="5098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r>
              <a:rPr lang="en-US" sz="1400" b="1" dirty="0">
                <a:solidFill>
                  <a:prstClr val="white"/>
                </a:solidFill>
              </a:rPr>
              <a:t>Video</a:t>
            </a:r>
            <a:endParaRPr lang="en-US" sz="1400" b="1" dirty="0">
              <a:solidFill>
                <a:prstClr val="white"/>
              </a:solidFill>
            </a:endParaRPr>
          </a:p>
        </p:txBody>
      </p:sp>
      <p:sp>
        <p:nvSpPr>
          <p:cNvPr id="54" name="Rounded Rectangle 53"/>
          <p:cNvSpPr/>
          <p:nvPr/>
        </p:nvSpPr>
        <p:spPr>
          <a:xfrm>
            <a:off x="1811736" y="1433775"/>
            <a:ext cx="1244600" cy="509894"/>
          </a:xfrm>
          <a:prstGeom prst="round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r>
              <a:rPr lang="en-US" sz="1400" b="1" dirty="0">
                <a:solidFill>
                  <a:prstClr val="white"/>
                </a:solidFill>
              </a:rPr>
              <a:t>Security</a:t>
            </a:r>
            <a:endParaRPr lang="en-US" sz="1400" b="1" dirty="0">
              <a:solidFill>
                <a:prstClr val="white"/>
              </a:solidFill>
            </a:endParaRPr>
          </a:p>
        </p:txBody>
      </p:sp>
      <p:sp>
        <p:nvSpPr>
          <p:cNvPr id="55" name="Rounded Rectangle 54"/>
          <p:cNvSpPr/>
          <p:nvPr/>
        </p:nvSpPr>
        <p:spPr>
          <a:xfrm>
            <a:off x="3315452" y="1433775"/>
            <a:ext cx="1244600" cy="509894"/>
          </a:xfrm>
          <a:prstGeom prst="round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r>
              <a:rPr lang="en-US" sz="1400" b="1" dirty="0">
                <a:solidFill>
                  <a:prstClr val="white"/>
                </a:solidFill>
              </a:rPr>
              <a:t>Vehicular</a:t>
            </a:r>
          </a:p>
          <a:p>
            <a:pPr algn="ctr" eaLnBrk="0" hangingPunct="0"/>
            <a:r>
              <a:rPr lang="en-US" sz="1400" b="1" dirty="0">
                <a:solidFill>
                  <a:prstClr val="white"/>
                </a:solidFill>
              </a:rPr>
              <a:t>Networks</a:t>
            </a:r>
            <a:endParaRPr lang="en-US" sz="1400" b="1" dirty="0">
              <a:solidFill>
                <a:prstClr val="white"/>
              </a:solidFill>
            </a:endParaRPr>
          </a:p>
        </p:txBody>
      </p:sp>
      <p:cxnSp>
        <p:nvCxnSpPr>
          <p:cNvPr id="56" name="Straight Connector 55"/>
          <p:cNvCxnSpPr/>
          <p:nvPr/>
        </p:nvCxnSpPr>
        <p:spPr>
          <a:xfrm>
            <a:off x="6193448" y="1866151"/>
            <a:ext cx="1016000" cy="0"/>
          </a:xfrm>
          <a:prstGeom prst="line">
            <a:avLst/>
          </a:prstGeom>
          <a:ln w="762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57" name="Rounded Rectangle 56"/>
          <p:cNvSpPr/>
          <p:nvPr/>
        </p:nvSpPr>
        <p:spPr>
          <a:xfrm>
            <a:off x="7478434" y="1450457"/>
            <a:ext cx="1244600" cy="509894"/>
          </a:xfrm>
          <a:prstGeom prst="round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r>
              <a:rPr lang="en-US" sz="1400" b="1" dirty="0">
                <a:solidFill>
                  <a:prstClr val="white"/>
                </a:solidFill>
              </a:rPr>
              <a:t>Health</a:t>
            </a:r>
            <a:endParaRPr lang="en-US" sz="1400" b="1" dirty="0">
              <a:solidFill>
                <a:prstClr val="white"/>
              </a:solidFill>
            </a:endParaRPr>
          </a:p>
        </p:txBody>
      </p:sp>
      <p:sp>
        <p:nvSpPr>
          <p:cNvPr id="58" name="Rounded Rectangle 57"/>
          <p:cNvSpPr/>
          <p:nvPr/>
        </p:nvSpPr>
        <p:spPr>
          <a:xfrm>
            <a:off x="4712452" y="1439844"/>
            <a:ext cx="1244600" cy="509894"/>
          </a:xfrm>
          <a:prstGeom prst="roundRect">
            <a:avLst/>
          </a:prstGeom>
          <a:solidFill>
            <a:srgbClr val="3F79ED"/>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r>
              <a:rPr lang="en-US" sz="1400" b="1" dirty="0">
                <a:solidFill>
                  <a:prstClr val="white"/>
                </a:solidFill>
              </a:rPr>
              <a:t>M2M</a:t>
            </a:r>
            <a:endParaRPr lang="en-US" sz="1400" b="1" dirty="0">
              <a:solidFill>
                <a:prstClr val="white"/>
              </a:solidFill>
            </a:endParaRPr>
          </a:p>
        </p:txBody>
      </p:sp>
    </p:spTree>
    <p:extLst>
      <p:ext uri="{BB962C8B-B14F-4D97-AF65-F5344CB8AC3E}">
        <p14:creationId xmlns:p14="http://schemas.microsoft.com/office/powerpoint/2010/main" val="39754009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73716" y="2472661"/>
            <a:ext cx="4096763" cy="3139321"/>
          </a:xfrm>
          <a:prstGeom prst="rect">
            <a:avLst/>
          </a:prstGeom>
          <a:noFill/>
        </p:spPr>
        <p:txBody>
          <a:bodyPr wrap="none">
            <a:spAutoFit/>
          </a:bodyPr>
          <a:lstStyle/>
          <a:p>
            <a:pPr algn="ctr" eaLnBrk="0" hangingPunct="0">
              <a:defRPr/>
            </a:pPr>
            <a:r>
              <a:rPr lang="en-US" sz="6600" b="1" dirty="0">
                <a:ln w="12700">
                  <a:solidFill>
                    <a:srgbClr val="0070C0"/>
                  </a:solidFill>
                  <a:prstDash val="solid"/>
                </a:ln>
                <a:gradFill flip="none" rotWithShape="1">
                  <a:gsLst>
                    <a:gs pos="0">
                      <a:srgbClr val="03D4A8"/>
                    </a:gs>
                    <a:gs pos="25000">
                      <a:srgbClr val="21D6E0"/>
                    </a:gs>
                    <a:gs pos="75000">
                      <a:srgbClr val="0087E6"/>
                    </a:gs>
                    <a:gs pos="100000">
                      <a:srgbClr val="005CBF"/>
                    </a:gs>
                  </a:gsLst>
                  <a:lin ang="5400000" scaled="0"/>
                  <a:tileRect/>
                </a:gradFill>
                <a:effectLst>
                  <a:outerShdw blurRad="41275" dist="20320" dir="1800000" algn="tl" rotWithShape="0">
                    <a:srgbClr val="000000">
                      <a:alpha val="40000"/>
                    </a:srgbClr>
                  </a:outerShdw>
                </a:effectLst>
                <a:cs typeface="+mn-cs"/>
              </a:rPr>
              <a:t>Promising </a:t>
            </a:r>
          </a:p>
          <a:p>
            <a:pPr algn="ctr" eaLnBrk="0" hangingPunct="0">
              <a:defRPr/>
            </a:pPr>
            <a:r>
              <a:rPr lang="en-US" sz="6600" b="1" dirty="0">
                <a:ln w="12700">
                  <a:solidFill>
                    <a:srgbClr val="0070C0"/>
                  </a:solidFill>
                  <a:prstDash val="solid"/>
                </a:ln>
                <a:gradFill flip="none" rotWithShape="1">
                  <a:gsLst>
                    <a:gs pos="0">
                      <a:srgbClr val="03D4A8"/>
                    </a:gs>
                    <a:gs pos="25000">
                      <a:srgbClr val="21D6E0"/>
                    </a:gs>
                    <a:gs pos="75000">
                      <a:srgbClr val="0087E6"/>
                    </a:gs>
                    <a:gs pos="100000">
                      <a:srgbClr val="005CBF"/>
                    </a:gs>
                  </a:gsLst>
                  <a:lin ang="5400000" scaled="0"/>
                  <a:tileRect/>
                </a:gradFill>
                <a:effectLst>
                  <a:outerShdw blurRad="41275" dist="20320" dir="1800000" algn="tl" rotWithShape="0">
                    <a:srgbClr val="000000">
                      <a:alpha val="40000"/>
                    </a:srgbClr>
                  </a:outerShdw>
                </a:effectLst>
                <a:cs typeface="+mn-cs"/>
              </a:rPr>
              <a:t>Research</a:t>
            </a:r>
          </a:p>
          <a:p>
            <a:pPr algn="ctr" eaLnBrk="0" hangingPunct="0">
              <a:defRPr/>
            </a:pPr>
            <a:r>
              <a:rPr lang="en-US" sz="6600" b="1" dirty="0">
                <a:ln w="12700">
                  <a:solidFill>
                    <a:srgbClr val="0070C0"/>
                  </a:solidFill>
                  <a:prstDash val="solid"/>
                </a:ln>
                <a:gradFill flip="none" rotWithShape="1">
                  <a:gsLst>
                    <a:gs pos="0">
                      <a:srgbClr val="03D4A8"/>
                    </a:gs>
                    <a:gs pos="25000">
                      <a:srgbClr val="21D6E0"/>
                    </a:gs>
                    <a:gs pos="75000">
                      <a:srgbClr val="0087E6"/>
                    </a:gs>
                    <a:gs pos="100000">
                      <a:srgbClr val="005CBF"/>
                    </a:gs>
                  </a:gsLst>
                  <a:lin ang="5400000" scaled="0"/>
                  <a:tileRect/>
                </a:gradFill>
                <a:effectLst>
                  <a:outerShdw blurRad="41275" dist="20320" dir="1800000" algn="tl" rotWithShape="0">
                    <a:srgbClr val="000000">
                      <a:alpha val="40000"/>
                    </a:srgbClr>
                  </a:outerShdw>
                </a:effectLst>
                <a:cs typeface="+mn-cs"/>
              </a:rPr>
              <a:t>Areas</a:t>
            </a:r>
            <a:endParaRPr lang="en-US" sz="6600" b="1" dirty="0">
              <a:ln w="12700">
                <a:solidFill>
                  <a:srgbClr val="0070C0"/>
                </a:solidFill>
                <a:prstDash val="solid"/>
              </a:ln>
              <a:gradFill flip="none" rotWithShape="1">
                <a:gsLst>
                  <a:gs pos="0">
                    <a:srgbClr val="03D4A8"/>
                  </a:gs>
                  <a:gs pos="25000">
                    <a:srgbClr val="21D6E0"/>
                  </a:gs>
                  <a:gs pos="75000">
                    <a:srgbClr val="0087E6"/>
                  </a:gs>
                  <a:gs pos="100000">
                    <a:srgbClr val="005CBF"/>
                  </a:gs>
                </a:gsLst>
                <a:lin ang="5400000" scaled="0"/>
                <a:tileRect/>
              </a:gradFill>
              <a:effectLst>
                <a:outerShdw blurRad="41275" dist="20320" dir="1800000" algn="tl" rotWithShape="0">
                  <a:srgbClr val="000000">
                    <a:alpha val="40000"/>
                  </a:srgbClr>
                </a:outerShdw>
              </a:effectLst>
              <a:cs typeface="+mn-cs"/>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Promising Research Areas</a:t>
            </a:r>
          </a:p>
        </p:txBody>
      </p:sp>
      <p:sp>
        <p:nvSpPr>
          <p:cNvPr id="52227" name="Rectangle 3"/>
          <p:cNvSpPr>
            <a:spLocks noGrp="1" noChangeArrowheads="1"/>
          </p:cNvSpPr>
          <p:nvPr>
            <p:ph type="body" idx="1"/>
          </p:nvPr>
        </p:nvSpPr>
        <p:spPr>
          <a:xfrm>
            <a:off x="549275" y="1681163"/>
            <a:ext cx="8088313" cy="4114800"/>
          </a:xfrm>
        </p:spPr>
        <p:txBody>
          <a:bodyPr/>
          <a:lstStyle/>
          <a:p>
            <a:pPr>
              <a:lnSpc>
                <a:spcPct val="110000"/>
              </a:lnSpc>
            </a:pPr>
            <a:r>
              <a:rPr lang="en-US" altLang="en-US" sz="2400" dirty="0" smtClean="0"/>
              <a:t>Link Layer</a:t>
            </a:r>
          </a:p>
          <a:p>
            <a:pPr lvl="1">
              <a:lnSpc>
                <a:spcPct val="70000"/>
              </a:lnSpc>
            </a:pPr>
            <a:r>
              <a:rPr lang="en-US" altLang="en-US" sz="2000" dirty="0" smtClean="0"/>
              <a:t>Wideband air interfaces and dynamic spectrum management</a:t>
            </a:r>
          </a:p>
          <a:p>
            <a:pPr lvl="1">
              <a:lnSpc>
                <a:spcPct val="60000"/>
              </a:lnSpc>
            </a:pPr>
            <a:r>
              <a:rPr lang="en-US" altLang="en-US" sz="2000" dirty="0" smtClean="0"/>
              <a:t>Practical MIMO techniques (modulation, coding, imperfect CSI</a:t>
            </a:r>
            <a:r>
              <a:rPr lang="en-US" altLang="en-US" sz="2000" dirty="0" smtClean="0"/>
              <a:t>)</a:t>
            </a:r>
          </a:p>
          <a:p>
            <a:pPr lvl="1">
              <a:lnSpc>
                <a:spcPct val="60000"/>
              </a:lnSpc>
            </a:pPr>
            <a:r>
              <a:rPr lang="en-US" altLang="en-US" sz="2000" dirty="0" err="1" smtClean="0"/>
              <a:t>mmWave</a:t>
            </a:r>
            <a:r>
              <a:rPr lang="en-US" altLang="en-US" sz="2000" dirty="0" smtClean="0"/>
              <a:t> communications</a:t>
            </a:r>
            <a:endParaRPr lang="en-US" altLang="en-US" sz="2000" dirty="0" smtClean="0"/>
          </a:p>
          <a:p>
            <a:pPr>
              <a:lnSpc>
                <a:spcPct val="100000"/>
              </a:lnSpc>
            </a:pPr>
            <a:r>
              <a:rPr lang="en-US" altLang="en-US" sz="2400" dirty="0" smtClean="0"/>
              <a:t>Multiple/Random Access</a:t>
            </a:r>
          </a:p>
          <a:p>
            <a:pPr lvl="1"/>
            <a:r>
              <a:rPr lang="en-US" altLang="en-US" sz="2000" dirty="0" smtClean="0"/>
              <a:t>Distributed techniques</a:t>
            </a:r>
          </a:p>
          <a:p>
            <a:pPr lvl="1"/>
            <a:r>
              <a:rPr lang="en-US" altLang="en-US" sz="2000" dirty="0" smtClean="0"/>
              <a:t>Multiuser Detection</a:t>
            </a:r>
          </a:p>
          <a:p>
            <a:pPr lvl="1"/>
            <a:r>
              <a:rPr lang="en-US" altLang="en-US" sz="2000" dirty="0" smtClean="0"/>
              <a:t>Distributed random access and scheduling</a:t>
            </a:r>
          </a:p>
          <a:p>
            <a:pPr>
              <a:lnSpc>
                <a:spcPct val="100000"/>
              </a:lnSpc>
            </a:pPr>
            <a:r>
              <a:rPr lang="en-US" altLang="en-US" sz="2400" dirty="0" smtClean="0"/>
              <a:t>Cellular Systems</a:t>
            </a:r>
          </a:p>
          <a:p>
            <a:pPr lvl="1">
              <a:lnSpc>
                <a:spcPct val="70000"/>
              </a:lnSpc>
            </a:pPr>
            <a:r>
              <a:rPr lang="en-US" altLang="en-US" sz="2000" dirty="0" smtClean="0"/>
              <a:t>How to use multiple antennas</a:t>
            </a:r>
          </a:p>
          <a:p>
            <a:pPr lvl="1">
              <a:lnSpc>
                <a:spcPct val="60000"/>
              </a:lnSpc>
            </a:pPr>
            <a:r>
              <a:rPr lang="en-US" altLang="en-US" sz="2000" dirty="0" err="1" smtClean="0"/>
              <a:t>Multihop</a:t>
            </a:r>
            <a:r>
              <a:rPr lang="en-US" altLang="en-US" sz="2000" dirty="0" smtClean="0"/>
              <a:t> routing</a:t>
            </a:r>
          </a:p>
          <a:p>
            <a:pPr lvl="1">
              <a:lnSpc>
                <a:spcPct val="60000"/>
              </a:lnSpc>
            </a:pPr>
            <a:r>
              <a:rPr lang="en-US" altLang="en-US" sz="2000" dirty="0" smtClean="0"/>
              <a:t>Cooperation</a:t>
            </a:r>
          </a:p>
          <a:p>
            <a:pPr>
              <a:lnSpc>
                <a:spcPct val="110000"/>
              </a:lnSpc>
            </a:pPr>
            <a:r>
              <a:rPr lang="en-US" altLang="en-US" sz="2400" dirty="0" smtClean="0"/>
              <a:t>Ad Hoc Networks</a:t>
            </a:r>
          </a:p>
          <a:p>
            <a:pPr lvl="1">
              <a:lnSpc>
                <a:spcPct val="70000"/>
              </a:lnSpc>
            </a:pPr>
            <a:r>
              <a:rPr lang="en-US" altLang="en-US" sz="2000" dirty="0" smtClean="0"/>
              <a:t>How to use multiple antennas</a:t>
            </a:r>
          </a:p>
          <a:p>
            <a:pPr lvl="1">
              <a:lnSpc>
                <a:spcPct val="60000"/>
              </a:lnSpc>
            </a:pPr>
            <a:r>
              <a:rPr lang="en-US" altLang="en-US" sz="2000" dirty="0" smtClean="0"/>
              <a:t>Cross-layer design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Promising Research Areas</a:t>
            </a:r>
          </a:p>
        </p:txBody>
      </p:sp>
      <p:sp>
        <p:nvSpPr>
          <p:cNvPr id="53251" name="Rectangle 3"/>
          <p:cNvSpPr>
            <a:spLocks noGrp="1" noChangeArrowheads="1"/>
          </p:cNvSpPr>
          <p:nvPr>
            <p:ph type="body" idx="1"/>
          </p:nvPr>
        </p:nvSpPr>
        <p:spPr>
          <a:xfrm>
            <a:off x="519113" y="1757363"/>
            <a:ext cx="8088312" cy="4114800"/>
          </a:xfrm>
        </p:spPr>
        <p:txBody>
          <a:bodyPr/>
          <a:lstStyle/>
          <a:p>
            <a:pPr>
              <a:lnSpc>
                <a:spcPct val="100000"/>
              </a:lnSpc>
            </a:pPr>
            <a:r>
              <a:rPr lang="en-US" altLang="en-US" sz="2400" smtClean="0"/>
              <a:t>Cognitive Radio Networks</a:t>
            </a:r>
          </a:p>
          <a:p>
            <a:pPr lvl="1"/>
            <a:r>
              <a:rPr lang="en-US" altLang="en-US" sz="2000" smtClean="0"/>
              <a:t>MIMO underlay systems – exploiting null space</a:t>
            </a:r>
          </a:p>
          <a:p>
            <a:pPr lvl="1"/>
            <a:r>
              <a:rPr lang="en-US" altLang="en-US" sz="2000" smtClean="0"/>
              <a:t>Distributed detection of spectrum holes</a:t>
            </a:r>
          </a:p>
          <a:p>
            <a:pPr lvl="1"/>
            <a:r>
              <a:rPr lang="en-US" altLang="en-US" sz="2000" smtClean="0"/>
              <a:t>Practice overlay techniques and applications</a:t>
            </a:r>
          </a:p>
          <a:p>
            <a:pPr>
              <a:lnSpc>
                <a:spcPct val="100000"/>
              </a:lnSpc>
            </a:pPr>
            <a:r>
              <a:rPr lang="en-US" altLang="en-US" sz="2400" smtClean="0"/>
              <a:t>Sensor networks</a:t>
            </a:r>
          </a:p>
          <a:p>
            <a:pPr lvl="1">
              <a:lnSpc>
                <a:spcPct val="70000"/>
              </a:lnSpc>
            </a:pPr>
            <a:r>
              <a:rPr lang="en-US" altLang="en-US" sz="2000" smtClean="0"/>
              <a:t>Energy-constrained communication</a:t>
            </a:r>
          </a:p>
          <a:p>
            <a:pPr lvl="1">
              <a:lnSpc>
                <a:spcPct val="60000"/>
              </a:lnSpc>
            </a:pPr>
            <a:r>
              <a:rPr lang="en-US" altLang="en-US" sz="2000" smtClean="0"/>
              <a:t>Cooperative techniques</a:t>
            </a:r>
          </a:p>
          <a:p>
            <a:pPr lvl="1">
              <a:lnSpc>
                <a:spcPct val="60000"/>
              </a:lnSpc>
            </a:pPr>
            <a:endParaRPr lang="en-US" altLang="en-US" sz="2000" smtClean="0"/>
          </a:p>
          <a:p>
            <a:pPr lvl="1">
              <a:lnSpc>
                <a:spcPct val="0"/>
              </a:lnSpc>
            </a:pPr>
            <a:endParaRPr lang="en-US" altLang="en-US" sz="2000" smtClean="0"/>
          </a:p>
          <a:p>
            <a:pPr lvl="1">
              <a:lnSpc>
                <a:spcPct val="0"/>
              </a:lnSpc>
            </a:pPr>
            <a:endParaRPr lang="en-US" altLang="en-US" sz="2000" smtClean="0"/>
          </a:p>
          <a:p>
            <a:pPr>
              <a:lnSpc>
                <a:spcPct val="60000"/>
              </a:lnSpc>
            </a:pPr>
            <a:r>
              <a:rPr lang="en-US" altLang="en-US" sz="2400" smtClean="0"/>
              <a:t>Information Theory</a:t>
            </a:r>
          </a:p>
          <a:p>
            <a:pPr lvl="1">
              <a:lnSpc>
                <a:spcPct val="60000"/>
              </a:lnSpc>
            </a:pPr>
            <a:r>
              <a:rPr lang="en-US" altLang="en-US" sz="2000" smtClean="0"/>
              <a:t>Capacity of ad hoc networks</a:t>
            </a:r>
          </a:p>
          <a:p>
            <a:pPr lvl="1">
              <a:lnSpc>
                <a:spcPct val="60000"/>
              </a:lnSpc>
            </a:pPr>
            <a:r>
              <a:rPr lang="en-US" altLang="en-US" sz="2000" smtClean="0"/>
              <a:t>Imperfect CSI</a:t>
            </a:r>
          </a:p>
          <a:p>
            <a:pPr lvl="1">
              <a:lnSpc>
                <a:spcPct val="60000"/>
              </a:lnSpc>
            </a:pPr>
            <a:r>
              <a:rPr lang="en-US" altLang="en-US" sz="2000" smtClean="0"/>
              <a:t>Incorporating delay: Rate distortion theory for networks</a:t>
            </a:r>
          </a:p>
          <a:p>
            <a:pPr lvl="1">
              <a:lnSpc>
                <a:spcPct val="60000"/>
              </a:lnSpc>
            </a:pPr>
            <a:r>
              <a:rPr lang="en-US" altLang="en-US" sz="2000" smtClean="0"/>
              <a:t>Applications in biology and neuroscience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idx="1"/>
          </p:nvPr>
        </p:nvSpPr>
        <p:spPr>
          <a:xfrm>
            <a:off x="457200" y="1828800"/>
            <a:ext cx="8229600" cy="3886200"/>
          </a:xfrm>
        </p:spPr>
        <p:txBody>
          <a:bodyPr/>
          <a:lstStyle/>
          <a:p>
            <a:pPr eaLnBrk="1" hangingPunct="1"/>
            <a:r>
              <a:rPr lang="en-US" altLang="en-US" sz="2800" smtClean="0"/>
              <a:t>Compressed sensing ideas have found widespread application in signal processing and other areas.</a:t>
            </a:r>
          </a:p>
          <a:p>
            <a:pPr lvl="3" eaLnBrk="1" hangingPunct="1"/>
            <a:endParaRPr lang="en-US" altLang="en-US" sz="1400" smtClean="0"/>
          </a:p>
          <a:p>
            <a:pPr lvl="1" eaLnBrk="1" hangingPunct="1">
              <a:lnSpc>
                <a:spcPct val="50000"/>
              </a:lnSpc>
            </a:pPr>
            <a:endParaRPr lang="en-US" altLang="en-US" sz="2400" smtClean="0"/>
          </a:p>
          <a:p>
            <a:pPr eaLnBrk="1" hangingPunct="1"/>
            <a:r>
              <a:rPr lang="en-US" altLang="en-US" sz="2800" smtClean="0"/>
              <a:t>Basic premise of CS: exploit sparsity to approximate a high-dimensional system/signal in a few dimensions.</a:t>
            </a:r>
          </a:p>
          <a:p>
            <a:pPr lvl="3" eaLnBrk="1" hangingPunct="1"/>
            <a:endParaRPr lang="en-US" altLang="en-US" sz="1400" smtClean="0"/>
          </a:p>
          <a:p>
            <a:pPr lvl="2" eaLnBrk="1" hangingPunct="1">
              <a:lnSpc>
                <a:spcPct val="50000"/>
              </a:lnSpc>
            </a:pPr>
            <a:endParaRPr lang="en-US" altLang="en-US" sz="2000" smtClean="0"/>
          </a:p>
          <a:p>
            <a:pPr eaLnBrk="1" hangingPunct="1"/>
            <a:r>
              <a:rPr lang="en-US" altLang="en-US" sz="2800" smtClean="0"/>
              <a:t>Can sparsity be exploited to reduce the complexity of communication system design in general</a:t>
            </a:r>
          </a:p>
        </p:txBody>
      </p:sp>
      <p:sp>
        <p:nvSpPr>
          <p:cNvPr id="54275" name="Rectangle 2"/>
          <p:cNvSpPr txBox="1">
            <a:spLocks noChangeArrowheads="1"/>
          </p:cNvSpPr>
          <p:nvPr/>
        </p:nvSpPr>
        <p:spPr bwMode="auto">
          <a:xfrm>
            <a:off x="1208088" y="361950"/>
            <a:ext cx="68580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3200" b="1">
                <a:solidFill>
                  <a:srgbClr val="0000CC"/>
                </a:solidFill>
                <a:latin typeface="Garamond" pitchFamily="18" charset="0"/>
              </a:rPr>
              <a:t>Reduced-Dimension</a:t>
            </a:r>
            <a:br>
              <a:rPr lang="en-US" altLang="en-US" sz="3200" b="1">
                <a:solidFill>
                  <a:srgbClr val="0000CC"/>
                </a:solidFill>
                <a:latin typeface="Garamond" pitchFamily="18" charset="0"/>
              </a:rPr>
            </a:br>
            <a:r>
              <a:rPr lang="en-US" altLang="en-US" sz="3200" b="1">
                <a:solidFill>
                  <a:srgbClr val="0000CC"/>
                </a:solidFill>
                <a:latin typeface="Garamond" pitchFamily="18" charset="0"/>
              </a:rPr>
              <a:t>Communication System Design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315"/>
            <a:ext cx="8229600" cy="1143000"/>
          </a:xfrm>
        </p:spPr>
        <p:txBody>
          <a:bodyPr>
            <a:normAutofit/>
          </a:bodyPr>
          <a:lstStyle/>
          <a:p>
            <a:r>
              <a:rPr lang="en-US" sz="4400" dirty="0" smtClean="0"/>
              <a:t>Compressed Sensing</a:t>
            </a:r>
            <a:endParaRPr lang="en-US" sz="4400" baseline="30000" dirty="0"/>
          </a:p>
        </p:txBody>
      </p:sp>
      <p:sp>
        <p:nvSpPr>
          <p:cNvPr id="3" name="Content Placeholder 2"/>
          <p:cNvSpPr>
            <a:spLocks noGrp="1"/>
          </p:cNvSpPr>
          <p:nvPr>
            <p:ph idx="1"/>
          </p:nvPr>
        </p:nvSpPr>
        <p:spPr>
          <a:xfrm>
            <a:off x="457200" y="1502992"/>
            <a:ext cx="8229600" cy="5515645"/>
          </a:xfrm>
        </p:spPr>
        <p:txBody>
          <a:bodyPr>
            <a:normAutofit/>
          </a:bodyPr>
          <a:lstStyle/>
          <a:p>
            <a:pPr>
              <a:lnSpc>
                <a:spcPct val="80000"/>
              </a:lnSpc>
            </a:pPr>
            <a:r>
              <a:rPr lang="en-US" sz="2800" dirty="0" smtClean="0"/>
              <a:t>Basic premise is that signals with some sparse structure can be sampled below their </a:t>
            </a:r>
            <a:r>
              <a:rPr lang="en-US" sz="2800" dirty="0" err="1" smtClean="0"/>
              <a:t>Nyquist</a:t>
            </a:r>
            <a:r>
              <a:rPr lang="en-US" sz="2800" dirty="0" smtClean="0"/>
              <a:t> rate</a:t>
            </a:r>
          </a:p>
          <a:p>
            <a:pPr lvl="1">
              <a:lnSpc>
                <a:spcPct val="80000"/>
              </a:lnSpc>
            </a:pPr>
            <a:endParaRPr lang="en-US" sz="2400" dirty="0" smtClean="0"/>
          </a:p>
          <a:p>
            <a:pPr lvl="2">
              <a:lnSpc>
                <a:spcPct val="30000"/>
              </a:lnSpc>
            </a:pPr>
            <a:endParaRPr lang="en-US" sz="2400" dirty="0" smtClean="0"/>
          </a:p>
          <a:p>
            <a:pPr lvl="2">
              <a:lnSpc>
                <a:spcPct val="80000"/>
              </a:lnSpc>
            </a:pPr>
            <a:endParaRPr lang="en-US" sz="2400" dirty="0" smtClean="0"/>
          </a:p>
          <a:p>
            <a:pPr lvl="3">
              <a:lnSpc>
                <a:spcPct val="80000"/>
              </a:lnSpc>
            </a:pPr>
            <a:endParaRPr lang="en-US" sz="2400" dirty="0" smtClean="0"/>
          </a:p>
          <a:p>
            <a:pPr>
              <a:lnSpc>
                <a:spcPct val="80000"/>
              </a:lnSpc>
              <a:buNone/>
            </a:pPr>
            <a:r>
              <a:rPr lang="en-US" sz="2800" dirty="0" smtClean="0"/>
              <a:t>		</a:t>
            </a:r>
          </a:p>
          <a:p>
            <a:pPr>
              <a:lnSpc>
                <a:spcPct val="80000"/>
              </a:lnSpc>
            </a:pPr>
            <a:r>
              <a:rPr lang="en-US" sz="2800" dirty="0"/>
              <a:t>D</a:t>
            </a:r>
            <a:r>
              <a:rPr lang="en-US" sz="2800" dirty="0" smtClean="0"/>
              <a:t>etermined fundamental capacity limits and optimal transmission for sub-</a:t>
            </a:r>
            <a:r>
              <a:rPr lang="en-US" sz="2800" dirty="0" err="1" smtClean="0"/>
              <a:t>Nyquist</a:t>
            </a:r>
            <a:r>
              <a:rPr lang="en-US" sz="2800" dirty="0" smtClean="0"/>
              <a:t> sampled channels.</a:t>
            </a:r>
          </a:p>
          <a:p>
            <a:pPr lvl="3">
              <a:lnSpc>
                <a:spcPct val="40000"/>
              </a:lnSpc>
            </a:pPr>
            <a:endParaRPr lang="en-US" sz="2400" dirty="0" smtClean="0"/>
          </a:p>
          <a:p>
            <a:pPr>
              <a:lnSpc>
                <a:spcPct val="80000"/>
              </a:lnSpc>
            </a:pPr>
            <a:r>
              <a:rPr lang="en-US" sz="2800" dirty="0" smtClean="0"/>
              <a:t>This significantly reduces the burden on the front-end A/D converter, as well as the DSP and storage </a:t>
            </a:r>
          </a:p>
          <a:p>
            <a:pPr lvl="2">
              <a:lnSpc>
                <a:spcPct val="40000"/>
              </a:lnSpc>
            </a:pPr>
            <a:endParaRPr lang="en-US" sz="2400" dirty="0" smtClean="0"/>
          </a:p>
          <a:p>
            <a:pPr>
              <a:lnSpc>
                <a:spcPct val="80000"/>
              </a:lnSpc>
            </a:pPr>
            <a:r>
              <a:rPr lang="en-US" sz="2800" dirty="0" smtClean="0"/>
              <a:t>Might be key enabler for SD and low-energy radios</a:t>
            </a:r>
          </a:p>
          <a:p>
            <a:pPr lvl="1">
              <a:lnSpc>
                <a:spcPct val="80000"/>
              </a:lnSpc>
            </a:pPr>
            <a:r>
              <a:rPr lang="en-US" sz="2400" dirty="0" smtClean="0"/>
              <a:t>Only for incoming signals “sparse” in time, freq., space, etc.</a:t>
            </a:r>
          </a:p>
        </p:txBody>
      </p:sp>
      <p:pic>
        <p:nvPicPr>
          <p:cNvPr id="189442" name="Picture 120"/>
          <p:cNvPicPr>
            <a:picLocks noChangeAspect="1" noChangeArrowheads="1"/>
          </p:cNvPicPr>
          <p:nvPr/>
        </p:nvPicPr>
        <p:blipFill>
          <a:blip r:embed="rId2" cstate="print"/>
          <a:srcRect/>
          <a:stretch>
            <a:fillRect/>
          </a:stretch>
        </p:blipFill>
        <p:spPr bwMode="auto">
          <a:xfrm>
            <a:off x="2286000" y="2347783"/>
            <a:ext cx="3863196" cy="1532238"/>
          </a:xfrm>
          <a:prstGeom prst="rect">
            <a:avLst/>
          </a:prstGeom>
          <a:noFill/>
          <a:ln w="9525">
            <a:noFill/>
            <a:miter lim="800000"/>
            <a:headEnd/>
            <a:tailEnd/>
          </a:ln>
        </p:spPr>
      </p:pic>
      <p:grpSp>
        <p:nvGrpSpPr>
          <p:cNvPr id="11" name="Group 10"/>
          <p:cNvGrpSpPr/>
          <p:nvPr/>
        </p:nvGrpSpPr>
        <p:grpSpPr>
          <a:xfrm>
            <a:off x="827903" y="2361170"/>
            <a:ext cx="5844746" cy="1555922"/>
            <a:chOff x="1470454" y="2422954"/>
            <a:chExt cx="5657592" cy="1426691"/>
          </a:xfrm>
        </p:grpSpPr>
        <p:pic>
          <p:nvPicPr>
            <p:cNvPr id="189445" name="Picture 189"/>
            <p:cNvPicPr>
              <a:picLocks noChangeAspect="1" noChangeArrowheads="1"/>
            </p:cNvPicPr>
            <p:nvPr/>
          </p:nvPicPr>
          <p:blipFill>
            <a:blip r:embed="rId3" cstate="print"/>
            <a:srcRect/>
            <a:stretch>
              <a:fillRect/>
            </a:stretch>
          </p:blipFill>
          <p:spPr bwMode="auto">
            <a:xfrm>
              <a:off x="1470454" y="2458995"/>
              <a:ext cx="1733550" cy="1390650"/>
            </a:xfrm>
            <a:prstGeom prst="rect">
              <a:avLst/>
            </a:prstGeom>
            <a:noFill/>
          </p:spPr>
        </p:pic>
        <p:pic>
          <p:nvPicPr>
            <p:cNvPr id="189444" name="Picture 5" descr="mboard_crop_cmps"/>
            <p:cNvPicPr>
              <a:picLocks noChangeAspect="1" noChangeArrowheads="1"/>
            </p:cNvPicPr>
            <p:nvPr/>
          </p:nvPicPr>
          <p:blipFill>
            <a:blip r:embed="rId4" cstate="print"/>
            <a:srcRect/>
            <a:stretch>
              <a:fillRect/>
            </a:stretch>
          </p:blipFill>
          <p:spPr bwMode="auto">
            <a:xfrm>
              <a:off x="3150973" y="2453331"/>
              <a:ext cx="2105025" cy="1390650"/>
            </a:xfrm>
            <a:prstGeom prst="rect">
              <a:avLst/>
            </a:prstGeom>
            <a:noFill/>
          </p:spPr>
        </p:pic>
        <p:pic>
          <p:nvPicPr>
            <p:cNvPr id="189443" name="Picture 6" descr="dboard_crop_cmps"/>
            <p:cNvPicPr>
              <a:picLocks noChangeAspect="1" noChangeArrowheads="1"/>
            </p:cNvPicPr>
            <p:nvPr/>
          </p:nvPicPr>
          <p:blipFill>
            <a:blip r:embed="rId5" cstate="print"/>
            <a:srcRect/>
            <a:stretch>
              <a:fillRect/>
            </a:stretch>
          </p:blipFill>
          <p:spPr bwMode="auto">
            <a:xfrm>
              <a:off x="5251621" y="2422954"/>
              <a:ext cx="1876425" cy="1390650"/>
            </a:xfrm>
            <a:prstGeom prst="rect">
              <a:avLst/>
            </a:prstGeom>
            <a:noFill/>
          </p:spPr>
        </p:pic>
      </p:grpSp>
      <p:sp>
        <p:nvSpPr>
          <p:cNvPr id="189446"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sz="1800">
              <a:solidFill>
                <a:prstClr val="black"/>
              </a:solidFill>
              <a:latin typeface="Arial" pitchFamily="34" charset="0"/>
            </a:endParaRPr>
          </a:p>
        </p:txBody>
      </p:sp>
      <p:sp>
        <p:nvSpPr>
          <p:cNvPr id="189447" name="Rectangle 7"/>
          <p:cNvSpPr>
            <a:spLocks noChangeArrowheads="1"/>
          </p:cNvSpPr>
          <p:nvPr/>
        </p:nvSpPr>
        <p:spPr bwMode="auto">
          <a:xfrm>
            <a:off x="0" y="462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sz="1800">
              <a:solidFill>
                <a:prstClr val="black"/>
              </a:solidFill>
              <a:latin typeface="Arial" pitchFamily="34" charset="0"/>
            </a:endParaRPr>
          </a:p>
        </p:txBody>
      </p:sp>
    </p:spTree>
    <p:extLst>
      <p:ext uri="{BB962C8B-B14F-4D97-AF65-F5344CB8AC3E}">
        <p14:creationId xmlns:p14="http://schemas.microsoft.com/office/powerpoint/2010/main" val="156420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381000" y="211138"/>
            <a:ext cx="8429625" cy="1143000"/>
          </a:xfrm>
        </p:spPr>
        <p:txBody>
          <a:bodyPr/>
          <a:lstStyle/>
          <a:p>
            <a:r>
              <a:rPr lang="en-US" altLang="zh-CN" sz="4000" smtClean="0">
                <a:ea typeface="SimSun" pitchFamily="2" charset="-122"/>
              </a:rPr>
              <a:t>Capacity of Sampled Analog Channels</a:t>
            </a:r>
            <a:endParaRPr lang="zh-CN" altLang="en-US" sz="4000" smtClean="0">
              <a:ea typeface="SimSun" pitchFamily="2" charset="-122"/>
            </a:endParaRPr>
          </a:p>
        </p:txBody>
      </p:sp>
      <p:sp>
        <p:nvSpPr>
          <p:cNvPr id="62" name="Content Placeholder 61"/>
          <p:cNvSpPr>
            <a:spLocks noGrp="1"/>
          </p:cNvSpPr>
          <p:nvPr>
            <p:ph sz="quarter" idx="1"/>
          </p:nvPr>
        </p:nvSpPr>
        <p:spPr>
          <a:xfrm>
            <a:off x="0" y="2863850"/>
            <a:ext cx="8739188" cy="3724275"/>
          </a:xfrm>
        </p:spPr>
        <p:txBody>
          <a:bodyPr>
            <a:normAutofit fontScale="92500" lnSpcReduction="20000"/>
          </a:bodyPr>
          <a:lstStyle/>
          <a:p>
            <a:pPr>
              <a:buFont typeface="Wingdings" pitchFamily="2" charset="2"/>
              <a:buNone/>
              <a:defRPr/>
            </a:pPr>
            <a:endParaRPr lang="en-US" altLang="zh-CN" dirty="0" smtClean="0"/>
          </a:p>
          <a:p>
            <a:pPr>
              <a:defRPr/>
            </a:pPr>
            <a:endParaRPr lang="en-US" altLang="zh-CN" dirty="0" smtClean="0"/>
          </a:p>
          <a:p>
            <a:pPr lvl="1">
              <a:defRPr/>
            </a:pPr>
            <a:r>
              <a:rPr lang="en-US" altLang="zh-CN" dirty="0" smtClean="0"/>
              <a:t>For a given sampling mechanism (i.e. a “new” channel)</a:t>
            </a:r>
          </a:p>
          <a:p>
            <a:pPr lvl="2">
              <a:lnSpc>
                <a:spcPct val="120000"/>
              </a:lnSpc>
              <a:defRPr/>
            </a:pPr>
            <a:r>
              <a:rPr lang="en-US" altLang="zh-CN" sz="2800" dirty="0" smtClean="0"/>
              <a:t>What is the optimal input signal?</a:t>
            </a:r>
            <a:endParaRPr lang="zh-CN" altLang="en-US" sz="2800" dirty="0" smtClean="0"/>
          </a:p>
          <a:p>
            <a:pPr lvl="2">
              <a:lnSpc>
                <a:spcPct val="120000"/>
              </a:lnSpc>
              <a:defRPr/>
            </a:pPr>
            <a:r>
              <a:rPr lang="en-US" altLang="zh-CN" sz="2800" dirty="0" smtClean="0"/>
              <a:t>What is the </a:t>
            </a:r>
            <a:r>
              <a:rPr lang="en-US" altLang="zh-CN" sz="2800" i="1" dirty="0" smtClean="0">
                <a:solidFill>
                  <a:schemeClr val="bg1"/>
                </a:solidFill>
              </a:rPr>
              <a:t>tradeoff</a:t>
            </a:r>
            <a:r>
              <a:rPr lang="en-US" altLang="zh-CN" sz="2800" dirty="0" smtClean="0">
                <a:solidFill>
                  <a:schemeClr val="bg1"/>
                </a:solidFill>
              </a:rPr>
              <a:t> </a:t>
            </a:r>
            <a:r>
              <a:rPr lang="en-US" altLang="zh-CN" sz="2800" dirty="0" smtClean="0"/>
              <a:t>between capacity and sampling rate?</a:t>
            </a:r>
          </a:p>
          <a:p>
            <a:pPr lvl="1">
              <a:lnSpc>
                <a:spcPct val="120000"/>
              </a:lnSpc>
              <a:defRPr/>
            </a:pPr>
            <a:r>
              <a:rPr lang="en-US" altLang="zh-CN" dirty="0" smtClean="0"/>
              <a:t>What is the </a:t>
            </a:r>
            <a:r>
              <a:rPr lang="en-US" altLang="zh-CN" i="1" dirty="0" smtClean="0">
                <a:solidFill>
                  <a:schemeClr val="bg1"/>
                </a:solidFill>
              </a:rPr>
              <a:t>optimal</a:t>
            </a:r>
            <a:r>
              <a:rPr lang="en-US" altLang="zh-CN" dirty="0" smtClean="0"/>
              <a:t> sampling mechanism?</a:t>
            </a:r>
          </a:p>
          <a:p>
            <a:pPr lvl="1">
              <a:lnSpc>
                <a:spcPct val="120000"/>
              </a:lnSpc>
              <a:defRPr/>
            </a:pPr>
            <a:r>
              <a:rPr lang="en-US" altLang="zh-CN" dirty="0" smtClean="0"/>
              <a:t>Extensions to multiuser systems, MIMO, networks,… </a:t>
            </a:r>
          </a:p>
        </p:txBody>
      </p:sp>
      <p:grpSp>
        <p:nvGrpSpPr>
          <p:cNvPr id="55300" name="Group 2"/>
          <p:cNvGrpSpPr>
            <a:grpSpLocks/>
          </p:cNvGrpSpPr>
          <p:nvPr/>
        </p:nvGrpSpPr>
        <p:grpSpPr bwMode="auto">
          <a:xfrm>
            <a:off x="1225550" y="1843088"/>
            <a:ext cx="6826250" cy="1871662"/>
            <a:chOff x="1619672" y="1052736"/>
            <a:chExt cx="6825952" cy="1872208"/>
          </a:xfrm>
        </p:grpSpPr>
        <p:cxnSp>
          <p:nvCxnSpPr>
            <p:cNvPr id="55301" name="Straight Arrow Connector 25"/>
            <p:cNvCxnSpPr>
              <a:cxnSpLocks noChangeShapeType="1"/>
            </p:cNvCxnSpPr>
            <p:nvPr/>
          </p:nvCxnSpPr>
          <p:spPr bwMode="auto">
            <a:xfrm>
              <a:off x="6444208" y="1988840"/>
              <a:ext cx="1008112" cy="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pic>
          <p:nvPicPr>
            <p:cNvPr id="55302" name="Picture 26" descr="TP_tmp.png"/>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4149612" y="1595430"/>
              <a:ext cx="470687" cy="24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303" name="Group 25"/>
            <p:cNvGrpSpPr>
              <a:grpSpLocks/>
            </p:cNvGrpSpPr>
            <p:nvPr/>
          </p:nvGrpSpPr>
          <p:grpSpPr bwMode="auto">
            <a:xfrm>
              <a:off x="3672944" y="1418910"/>
              <a:ext cx="181741" cy="815744"/>
              <a:chOff x="5157069" y="2965378"/>
              <a:chExt cx="251406" cy="1128437"/>
            </a:xfrm>
          </p:grpSpPr>
          <p:pic>
            <p:nvPicPr>
              <p:cNvPr id="55322" name="Picture 28" descr="TP_tmp.em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157069" y="4039816"/>
                <a:ext cx="53999" cy="5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5323" name="Straight Arrow Connector 29"/>
              <p:cNvCxnSpPr>
                <a:cxnSpLocks noChangeShapeType="1"/>
              </p:cNvCxnSpPr>
              <p:nvPr/>
            </p:nvCxnSpPr>
            <p:spPr bwMode="auto">
              <a:xfrm rot="16200000" flipH="1">
                <a:off x="5151461" y="3214008"/>
                <a:ext cx="505644" cy="8384"/>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grpSp>
        <p:pic>
          <p:nvPicPr>
            <p:cNvPr id="55304" name="Picture 30" descr="TP_tmp.png"/>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6863969" y="1595434"/>
              <a:ext cx="450114" cy="23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31" descr="TP_tmp.png"/>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3676123" y="1124744"/>
              <a:ext cx="355817" cy="23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6" name="Picture 32" descr="TP_tmp.png"/>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1855633" y="1654266"/>
              <a:ext cx="352396" cy="22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7" name="Picture 33" descr="TP_tmp.png"/>
            <p:cNvPicPr>
              <a:picLocks noChangeAspect="1"/>
            </p:cNvPicPr>
            <p:nvPr>
              <p:custDataLst>
                <p:tags r:id="rId5"/>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2561045" y="1749081"/>
              <a:ext cx="588358" cy="25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8" name="Picture 34" descr="TP_tmp.png"/>
            <p:cNvPicPr>
              <a:picLocks noChangeAspect="1"/>
            </p:cNvPicPr>
            <p:nvPr>
              <p:custDataLst>
                <p:tags r:id="rId6"/>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1796179" y="2066117"/>
              <a:ext cx="411851" cy="20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9" name="Picture 35" descr="TP_tmp.png"/>
            <p:cNvPicPr>
              <a:picLocks noChangeAspect="1"/>
            </p:cNvPicPr>
            <p:nvPr>
              <p:custDataLst>
                <p:tags r:id="rId7"/>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4101038" y="2073584"/>
              <a:ext cx="519261" cy="22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5310" name="Straight Arrow Connector 36"/>
            <p:cNvCxnSpPr>
              <a:cxnSpLocks noChangeShapeType="1"/>
            </p:cNvCxnSpPr>
            <p:nvPr/>
          </p:nvCxnSpPr>
          <p:spPr bwMode="auto">
            <a:xfrm>
              <a:off x="1619672" y="1948445"/>
              <a:ext cx="764866" cy="114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55311" name="Flowchart: Or 37"/>
            <p:cNvSpPr>
              <a:spLocks noChangeArrowheads="1"/>
            </p:cNvSpPr>
            <p:nvPr/>
          </p:nvSpPr>
          <p:spPr bwMode="auto">
            <a:xfrm>
              <a:off x="3692470" y="1812624"/>
              <a:ext cx="312328" cy="312329"/>
            </a:xfrm>
            <a:prstGeom prst="flowChartOr">
              <a:avLst/>
            </a:prstGeom>
            <a:noFill/>
            <a:ln w="19050"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91437" tIns="45719" rIns="91437" bIns="45719" anchor="ctr"/>
            <a:lstStyle>
              <a:lvl1pPr defTabSz="912813" eaLnBrk="0" hangingPunct="0">
                <a:defRPr sz="2400">
                  <a:solidFill>
                    <a:schemeClr val="tx1"/>
                  </a:solidFill>
                  <a:latin typeface="Times New Roman" pitchFamily="18" charset="0"/>
                </a:defRPr>
              </a:lvl1pPr>
              <a:lvl2pPr marL="742950" indent="-285750" defTabSz="912813" eaLnBrk="0" hangingPunct="0">
                <a:defRPr sz="2400">
                  <a:solidFill>
                    <a:schemeClr val="tx1"/>
                  </a:solidFill>
                  <a:latin typeface="Times New Roman" pitchFamily="18" charset="0"/>
                </a:defRPr>
              </a:lvl2pPr>
              <a:lvl3pPr marL="1143000" indent="-228600" defTabSz="912813" eaLnBrk="0" hangingPunct="0">
                <a:defRPr sz="2400">
                  <a:solidFill>
                    <a:schemeClr val="tx1"/>
                  </a:solidFill>
                  <a:latin typeface="Times New Roman" pitchFamily="18" charset="0"/>
                </a:defRPr>
              </a:lvl3pPr>
              <a:lvl4pPr marL="1600200" indent="-228600" defTabSz="912813" eaLnBrk="0" hangingPunct="0">
                <a:defRPr sz="2400">
                  <a:solidFill>
                    <a:schemeClr val="tx1"/>
                  </a:solidFill>
                  <a:latin typeface="Times New Roman" pitchFamily="18" charset="0"/>
                </a:defRPr>
              </a:lvl4pPr>
              <a:lvl5pPr marL="2057400" indent="-228600" defTabSz="912813" eaLnBrk="0" hangingPunct="0">
                <a:defRPr sz="2400">
                  <a:solidFill>
                    <a:schemeClr val="tx1"/>
                  </a:solidFill>
                  <a:latin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zh-CN" altLang="en-US" sz="1800">
                <a:solidFill>
                  <a:srgbClr val="FFFFFF"/>
                </a:solidFill>
                <a:latin typeface="Perpetua" pitchFamily="18" charset="0"/>
                <a:ea typeface="SimSun" pitchFamily="2" charset="-122"/>
              </a:endParaRPr>
            </a:p>
          </p:txBody>
        </p:sp>
        <p:cxnSp>
          <p:nvCxnSpPr>
            <p:cNvPr id="55312" name="Straight Arrow Connector 38"/>
            <p:cNvCxnSpPr>
              <a:cxnSpLocks noChangeShapeType="1"/>
            </p:cNvCxnSpPr>
            <p:nvPr/>
          </p:nvCxnSpPr>
          <p:spPr bwMode="auto">
            <a:xfrm>
              <a:off x="3208239" y="1948445"/>
              <a:ext cx="484231" cy="114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55313" name="Rectangle 39"/>
            <p:cNvSpPr>
              <a:spLocks noChangeArrowheads="1"/>
            </p:cNvSpPr>
            <p:nvPr/>
          </p:nvSpPr>
          <p:spPr bwMode="auto">
            <a:xfrm>
              <a:off x="2425444" y="1595430"/>
              <a:ext cx="782795" cy="52952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37" tIns="45719" rIns="91437" bIns="45719" anchor="ctr"/>
            <a:lstStyle>
              <a:lvl1pPr defTabSz="912813" eaLnBrk="0" hangingPunct="0">
                <a:defRPr sz="2400">
                  <a:solidFill>
                    <a:schemeClr val="tx1"/>
                  </a:solidFill>
                  <a:latin typeface="Times New Roman" pitchFamily="18" charset="0"/>
                </a:defRPr>
              </a:lvl1pPr>
              <a:lvl2pPr marL="742950" indent="-285750" defTabSz="912813" eaLnBrk="0" hangingPunct="0">
                <a:defRPr sz="2400">
                  <a:solidFill>
                    <a:schemeClr val="tx1"/>
                  </a:solidFill>
                  <a:latin typeface="Times New Roman" pitchFamily="18" charset="0"/>
                </a:defRPr>
              </a:lvl2pPr>
              <a:lvl3pPr marL="1143000" indent="-228600" defTabSz="912813" eaLnBrk="0" hangingPunct="0">
                <a:defRPr sz="2400">
                  <a:solidFill>
                    <a:schemeClr val="tx1"/>
                  </a:solidFill>
                  <a:latin typeface="Times New Roman" pitchFamily="18" charset="0"/>
                </a:defRPr>
              </a:lvl3pPr>
              <a:lvl4pPr marL="1600200" indent="-228600" defTabSz="912813" eaLnBrk="0" hangingPunct="0">
                <a:defRPr sz="2400">
                  <a:solidFill>
                    <a:schemeClr val="tx1"/>
                  </a:solidFill>
                  <a:latin typeface="Times New Roman" pitchFamily="18" charset="0"/>
                </a:defRPr>
              </a:lvl4pPr>
              <a:lvl5pPr marL="2057400" indent="-228600" defTabSz="912813" eaLnBrk="0" hangingPunct="0">
                <a:defRPr sz="2400">
                  <a:solidFill>
                    <a:schemeClr val="tx1"/>
                  </a:solidFill>
                  <a:latin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zh-CN" altLang="en-US" sz="1800">
                <a:solidFill>
                  <a:srgbClr val="FFFFFF"/>
                </a:solidFill>
                <a:latin typeface="Perpetua" pitchFamily="18" charset="0"/>
                <a:ea typeface="SimSun" pitchFamily="2" charset="-122"/>
              </a:endParaRPr>
            </a:p>
          </p:txBody>
        </p:sp>
        <p:cxnSp>
          <p:nvCxnSpPr>
            <p:cNvPr id="55314" name="Straight Arrow Connector 40"/>
            <p:cNvCxnSpPr>
              <a:cxnSpLocks noChangeShapeType="1"/>
            </p:cNvCxnSpPr>
            <p:nvPr/>
          </p:nvCxnSpPr>
          <p:spPr bwMode="auto">
            <a:xfrm>
              <a:off x="3995936" y="1981815"/>
              <a:ext cx="764865" cy="114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55315" name="Rectangle 41"/>
            <p:cNvSpPr>
              <a:spLocks noChangeArrowheads="1"/>
            </p:cNvSpPr>
            <p:nvPr/>
          </p:nvSpPr>
          <p:spPr bwMode="auto">
            <a:xfrm>
              <a:off x="4801708" y="1556792"/>
              <a:ext cx="1642500" cy="864096"/>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37" tIns="45719" rIns="91437" bIns="45719" anchor="ctr"/>
            <a:lstStyle>
              <a:lvl1pPr defTabSz="912813" eaLnBrk="0" hangingPunct="0">
                <a:defRPr sz="2400">
                  <a:solidFill>
                    <a:schemeClr val="tx1"/>
                  </a:solidFill>
                  <a:latin typeface="Times New Roman" pitchFamily="18" charset="0"/>
                </a:defRPr>
              </a:lvl1pPr>
              <a:lvl2pPr marL="742950" indent="-285750" defTabSz="912813" eaLnBrk="0" hangingPunct="0">
                <a:defRPr sz="2400">
                  <a:solidFill>
                    <a:schemeClr val="tx1"/>
                  </a:solidFill>
                  <a:latin typeface="Times New Roman" pitchFamily="18" charset="0"/>
                </a:defRPr>
              </a:lvl2pPr>
              <a:lvl3pPr marL="1143000" indent="-228600" defTabSz="912813" eaLnBrk="0" hangingPunct="0">
                <a:defRPr sz="2400">
                  <a:solidFill>
                    <a:schemeClr val="tx1"/>
                  </a:solidFill>
                  <a:latin typeface="Times New Roman" pitchFamily="18" charset="0"/>
                </a:defRPr>
              </a:lvl3pPr>
              <a:lvl4pPr marL="1600200" indent="-228600" defTabSz="912813" eaLnBrk="0" hangingPunct="0">
                <a:defRPr sz="2400">
                  <a:solidFill>
                    <a:schemeClr val="tx1"/>
                  </a:solidFill>
                  <a:latin typeface="Times New Roman" pitchFamily="18" charset="0"/>
                </a:defRPr>
              </a:lvl4pPr>
              <a:lvl5pPr marL="2057400" indent="-228600" defTabSz="912813" eaLnBrk="0" hangingPunct="0">
                <a:defRPr sz="2400">
                  <a:solidFill>
                    <a:schemeClr val="tx1"/>
                  </a:solidFill>
                  <a:latin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zh-CN" altLang="en-US" sz="1800">
                <a:solidFill>
                  <a:srgbClr val="FFFFFF"/>
                </a:solidFill>
                <a:latin typeface="Perpetua" pitchFamily="18" charset="0"/>
                <a:ea typeface="SimSun" pitchFamily="2" charset="-122"/>
              </a:endParaRPr>
            </a:p>
          </p:txBody>
        </p:sp>
        <p:sp>
          <p:nvSpPr>
            <p:cNvPr id="43" name="TextBox 42"/>
            <p:cNvSpPr txBox="1"/>
            <p:nvPr/>
          </p:nvSpPr>
          <p:spPr>
            <a:xfrm>
              <a:off x="5075509" y="1556120"/>
              <a:ext cx="1131838" cy="841620"/>
            </a:xfrm>
            <a:prstGeom prst="rect">
              <a:avLst/>
            </a:prstGeom>
            <a:noFill/>
          </p:spPr>
          <p:txBody>
            <a:bodyPr wrap="none">
              <a:spAutoFit/>
            </a:bodyPr>
            <a:lstStyle/>
            <a:p>
              <a:pPr algn="ctr" fontAlgn="auto">
                <a:lnSpc>
                  <a:spcPct val="90000"/>
                </a:lnSpc>
                <a:spcBef>
                  <a:spcPts val="0"/>
                </a:spcBef>
                <a:spcAft>
                  <a:spcPts val="0"/>
                </a:spcAft>
                <a:defRPr/>
              </a:pPr>
              <a:r>
                <a:rPr lang="en-US" sz="1800" kern="0" dirty="0">
                  <a:solidFill>
                    <a:sysClr val="windowText" lastClr="000000"/>
                  </a:solidFill>
                  <a:cs typeface="+mn-cs"/>
                </a:rPr>
                <a:t>Sampling</a:t>
              </a:r>
            </a:p>
            <a:p>
              <a:pPr algn="ctr" fontAlgn="auto">
                <a:lnSpc>
                  <a:spcPct val="90000"/>
                </a:lnSpc>
                <a:spcBef>
                  <a:spcPts val="0"/>
                </a:spcBef>
                <a:spcAft>
                  <a:spcPts val="0"/>
                </a:spcAft>
                <a:defRPr/>
              </a:pPr>
              <a:r>
                <a:rPr lang="en-US" sz="1800" kern="0" dirty="0">
                  <a:solidFill>
                    <a:sysClr val="windowText" lastClr="000000"/>
                  </a:solidFill>
                  <a:cs typeface="+mn-cs"/>
                </a:rPr>
                <a:t>Mechanism</a:t>
              </a:r>
            </a:p>
            <a:p>
              <a:pPr algn="ctr" fontAlgn="auto">
                <a:lnSpc>
                  <a:spcPct val="90000"/>
                </a:lnSpc>
                <a:spcBef>
                  <a:spcPts val="0"/>
                </a:spcBef>
                <a:spcAft>
                  <a:spcPts val="0"/>
                </a:spcAft>
                <a:defRPr/>
              </a:pPr>
              <a:r>
                <a:rPr lang="en-US" sz="1800" kern="0" dirty="0">
                  <a:solidFill>
                    <a:sysClr val="windowText" lastClr="000000"/>
                  </a:solidFill>
                  <a:cs typeface="+mn-cs"/>
                </a:rPr>
                <a:t>(rate </a:t>
              </a:r>
              <a:r>
                <a:rPr lang="en-US" sz="1800" i="1" kern="0" dirty="0" err="1">
                  <a:solidFill>
                    <a:sysClr val="windowText" lastClr="000000"/>
                  </a:solidFill>
                  <a:cs typeface="+mn-cs"/>
                </a:rPr>
                <a:t>f</a:t>
              </a:r>
              <a:r>
                <a:rPr lang="en-US" sz="1800" i="1" kern="0" baseline="-25000" dirty="0" err="1">
                  <a:solidFill>
                    <a:sysClr val="windowText" lastClr="000000"/>
                  </a:solidFill>
                  <a:cs typeface="+mn-cs"/>
                </a:rPr>
                <a:t>s</a:t>
              </a:r>
              <a:r>
                <a:rPr lang="en-US" sz="1800" kern="0" dirty="0">
                  <a:solidFill>
                    <a:sysClr val="windowText" lastClr="000000"/>
                  </a:solidFill>
                  <a:cs typeface="+mn-cs"/>
                </a:rPr>
                <a:t>)</a:t>
              </a:r>
              <a:endParaRPr lang="en-US" sz="1800" kern="0" dirty="0">
                <a:solidFill>
                  <a:sysClr val="windowText" lastClr="000000"/>
                </a:solidFill>
                <a:cs typeface="+mn-cs"/>
              </a:endParaRPr>
            </a:p>
          </p:txBody>
        </p:sp>
        <p:grpSp>
          <p:nvGrpSpPr>
            <p:cNvPr id="55317" name="Group 43"/>
            <p:cNvGrpSpPr>
              <a:grpSpLocks/>
            </p:cNvGrpSpPr>
            <p:nvPr/>
          </p:nvGrpSpPr>
          <p:grpSpPr bwMode="auto">
            <a:xfrm>
              <a:off x="2339752" y="1052736"/>
              <a:ext cx="4176464" cy="1512168"/>
              <a:chOff x="1979712" y="1196752"/>
              <a:chExt cx="4176464" cy="1512168"/>
            </a:xfrm>
          </p:grpSpPr>
          <p:sp>
            <p:nvSpPr>
              <p:cNvPr id="45" name="Rectangle 44"/>
              <p:cNvSpPr/>
              <p:nvPr/>
            </p:nvSpPr>
            <p:spPr>
              <a:xfrm>
                <a:off x="1980326" y="1196752"/>
                <a:ext cx="4176531" cy="1511741"/>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n-US" sz="1800" kern="0">
                  <a:solidFill>
                    <a:sysClr val="window" lastClr="FFFFFF"/>
                  </a:solidFill>
                  <a:latin typeface="Perpetua"/>
                  <a:cs typeface="+mn-cs"/>
                </a:endParaRPr>
              </a:p>
            </p:txBody>
          </p:sp>
          <p:sp>
            <p:nvSpPr>
              <p:cNvPr id="46" name="TextBox 45"/>
              <p:cNvSpPr txBox="1"/>
              <p:nvPr/>
            </p:nvSpPr>
            <p:spPr>
              <a:xfrm>
                <a:off x="4572601" y="1268210"/>
                <a:ext cx="1322329" cy="369996"/>
              </a:xfrm>
              <a:prstGeom prst="rect">
                <a:avLst/>
              </a:prstGeom>
              <a:noFill/>
            </p:spPr>
            <p:txBody>
              <a:bodyPr wrap="none">
                <a:spAutoFit/>
              </a:bodyPr>
              <a:lstStyle/>
              <a:p>
                <a:pPr fontAlgn="auto">
                  <a:spcBef>
                    <a:spcPts val="0"/>
                  </a:spcBef>
                  <a:spcAft>
                    <a:spcPts val="0"/>
                  </a:spcAft>
                  <a:defRPr/>
                </a:pPr>
                <a:r>
                  <a:rPr lang="en-US" sz="1800" kern="0" dirty="0">
                    <a:solidFill>
                      <a:srgbClr val="FF0000"/>
                    </a:solidFill>
                    <a:cs typeface="+mn-cs"/>
                  </a:rPr>
                  <a:t>New Channel</a:t>
                </a:r>
                <a:endParaRPr lang="en-US" sz="1800" kern="0" dirty="0">
                  <a:solidFill>
                    <a:srgbClr val="FF0000"/>
                  </a:solidFill>
                  <a:cs typeface="+mn-cs"/>
                </a:endParaRPr>
              </a:p>
            </p:txBody>
          </p:sp>
        </p:grpSp>
        <p:pic>
          <p:nvPicPr>
            <p:cNvPr id="55318"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88024" y="1067569"/>
              <a:ext cx="36576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angle 48"/>
            <p:cNvSpPr/>
            <p:nvPr/>
          </p:nvSpPr>
          <p:spPr>
            <a:xfrm>
              <a:off x="7020111" y="1700625"/>
              <a:ext cx="71435" cy="71458"/>
            </a:xfrm>
            <a:prstGeom prst="rect">
              <a:avLst/>
            </a:prstGeom>
            <a:solidFill>
              <a:sysClr val="window" lastClr="FFFFFF"/>
            </a:solidFill>
            <a:ln w="12700" cap="flat" cmpd="sng" algn="ctr">
              <a:solidFill>
                <a:sysClr val="window" lastClr="FFFFFF"/>
              </a:solidFill>
              <a:prstDash val="solid"/>
            </a:ln>
            <a:effectLst/>
          </p:spPr>
          <p:txBody>
            <a:bodyPr anchor="ctr"/>
            <a:lstStyle/>
            <a:p>
              <a:pPr algn="ctr" fontAlgn="auto">
                <a:spcBef>
                  <a:spcPts val="0"/>
                </a:spcBef>
                <a:spcAft>
                  <a:spcPts val="0"/>
                </a:spcAft>
                <a:defRPr/>
              </a:pPr>
              <a:endParaRPr lang="en-US" sz="1800" kern="0">
                <a:solidFill>
                  <a:sysClr val="window" lastClr="FFFFFF"/>
                </a:solidFill>
                <a:latin typeface="Perpetua"/>
                <a:cs typeface="+mn-cs"/>
              </a:endParaRPr>
            </a:p>
          </p:txBody>
        </p:sp>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2"/>
          <p:cNvSpPr>
            <a:spLocks noGrp="1"/>
          </p:cNvSpPr>
          <p:nvPr>
            <p:ph sz="quarter" idx="1"/>
          </p:nvPr>
        </p:nvSpPr>
        <p:spPr>
          <a:xfrm>
            <a:off x="520700" y="1433513"/>
            <a:ext cx="7772400" cy="5005387"/>
          </a:xfrm>
        </p:spPr>
        <p:txBody>
          <a:bodyPr/>
          <a:lstStyle/>
          <a:p>
            <a:r>
              <a:rPr lang="en-US" altLang="zh-CN" sz="2800" smtClean="0">
                <a:ea typeface="SimSun" pitchFamily="2" charset="-122"/>
              </a:rPr>
              <a:t>Selects the </a:t>
            </a:r>
            <a:r>
              <a:rPr lang="en-US" altLang="zh-CN" sz="2800" i="1" smtClean="0">
                <a:latin typeface="Times New Roman" pitchFamily="18" charset="0"/>
                <a:ea typeface="SimSun" pitchFamily="2" charset="-122"/>
                <a:cs typeface="Times New Roman" pitchFamily="18" charset="0"/>
              </a:rPr>
              <a:t>m</a:t>
            </a:r>
            <a:r>
              <a:rPr lang="en-US" altLang="zh-CN" sz="2800" smtClean="0">
                <a:ea typeface="SimSun" pitchFamily="2" charset="-122"/>
              </a:rPr>
              <a:t> branches with </a:t>
            </a:r>
            <a:r>
              <a:rPr lang="en-US" altLang="zh-CN" sz="2800" i="1" smtClean="0">
                <a:latin typeface="Times New Roman" pitchFamily="18" charset="0"/>
                <a:ea typeface="SimSun" pitchFamily="2" charset="-122"/>
                <a:cs typeface="Times New Roman" pitchFamily="18" charset="0"/>
              </a:rPr>
              <a:t>m</a:t>
            </a:r>
            <a:r>
              <a:rPr lang="en-US" altLang="zh-CN" sz="2800" smtClean="0">
                <a:ea typeface="SimSun" pitchFamily="2" charset="-122"/>
              </a:rPr>
              <a:t> highest SNR</a:t>
            </a:r>
          </a:p>
          <a:p>
            <a:pPr lvl="1"/>
            <a:r>
              <a:rPr lang="en-US" altLang="zh-CN" smtClean="0">
                <a:ea typeface="SimSun" pitchFamily="2" charset="-122"/>
              </a:rPr>
              <a:t>Example (Bank of 2 branches)</a:t>
            </a:r>
          </a:p>
          <a:p>
            <a:pPr lvl="2"/>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i="1" smtClean="0">
              <a:solidFill>
                <a:schemeClr val="accent2"/>
              </a:solidFill>
              <a:ea typeface="SimSun" pitchFamily="2" charset="-122"/>
            </a:endParaRPr>
          </a:p>
          <a:p>
            <a:pPr lvl="1"/>
            <a:endParaRPr lang="en-US" altLang="zh-CN" smtClean="0">
              <a:ea typeface="SimSun" pitchFamily="2" charset="-122"/>
            </a:endParaRPr>
          </a:p>
          <a:p>
            <a:pPr lvl="1"/>
            <a:endParaRPr lang="en-US" altLang="zh-CN" smtClean="0">
              <a:ea typeface="SimSun" pitchFamily="2" charset="-122"/>
            </a:endParaRPr>
          </a:p>
          <a:p>
            <a:pPr lvl="1"/>
            <a:endParaRPr lang="en-US" altLang="zh-CN" i="1" smtClean="0">
              <a:solidFill>
                <a:schemeClr val="accent2"/>
              </a:solidFill>
              <a:ea typeface="SimSun" pitchFamily="2" charset="-122"/>
            </a:endParaRPr>
          </a:p>
        </p:txBody>
      </p:sp>
      <p:grpSp>
        <p:nvGrpSpPr>
          <p:cNvPr id="2" name="Group 70"/>
          <p:cNvGrpSpPr>
            <a:grpSpLocks/>
          </p:cNvGrpSpPr>
          <p:nvPr/>
        </p:nvGrpSpPr>
        <p:grpSpPr bwMode="auto">
          <a:xfrm>
            <a:off x="1600200" y="3184525"/>
            <a:ext cx="2736850" cy="503238"/>
            <a:chOff x="3707904" y="3356992"/>
            <a:chExt cx="2736304" cy="504056"/>
          </a:xfrm>
        </p:grpSpPr>
        <p:cxnSp>
          <p:nvCxnSpPr>
            <p:cNvPr id="68" name="Straight Connector 67"/>
            <p:cNvCxnSpPr/>
            <p:nvPr/>
          </p:nvCxnSpPr>
          <p:spPr>
            <a:xfrm flipV="1">
              <a:off x="3707904" y="3356992"/>
              <a:ext cx="2736304" cy="504056"/>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3707904" y="3356992"/>
              <a:ext cx="2736304" cy="504056"/>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 name="Group 71"/>
          <p:cNvGrpSpPr>
            <a:grpSpLocks/>
          </p:cNvGrpSpPr>
          <p:nvPr/>
        </p:nvGrpSpPr>
        <p:grpSpPr bwMode="auto">
          <a:xfrm>
            <a:off x="1600200" y="5703888"/>
            <a:ext cx="2736850" cy="504825"/>
            <a:chOff x="3707904" y="3356992"/>
            <a:chExt cx="2736304" cy="504056"/>
          </a:xfrm>
        </p:grpSpPr>
        <p:cxnSp>
          <p:nvCxnSpPr>
            <p:cNvPr id="73" name="Straight Connector 72"/>
            <p:cNvCxnSpPr/>
            <p:nvPr/>
          </p:nvCxnSpPr>
          <p:spPr>
            <a:xfrm flipV="1">
              <a:off x="3707904" y="3356992"/>
              <a:ext cx="2736304" cy="504056"/>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707904" y="3356992"/>
              <a:ext cx="2736304" cy="504056"/>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5" name="Group 82"/>
          <p:cNvGrpSpPr>
            <a:grpSpLocks/>
          </p:cNvGrpSpPr>
          <p:nvPr/>
        </p:nvGrpSpPr>
        <p:grpSpPr bwMode="auto">
          <a:xfrm>
            <a:off x="3113088" y="2895600"/>
            <a:ext cx="358775" cy="360363"/>
            <a:chOff x="5220072" y="3717032"/>
            <a:chExt cx="360040" cy="360040"/>
          </a:xfrm>
        </p:grpSpPr>
        <p:cxnSp>
          <p:nvCxnSpPr>
            <p:cNvPr id="76" name="Straight Connector 75"/>
            <p:cNvCxnSpPr/>
            <p:nvPr/>
          </p:nvCxnSpPr>
          <p:spPr>
            <a:xfrm rot="16200000" flipH="1">
              <a:off x="5220072" y="3717032"/>
              <a:ext cx="360040" cy="36004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flipH="1" flipV="1">
              <a:off x="5220072" y="3717032"/>
              <a:ext cx="360040" cy="36004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6" name="Group 83"/>
          <p:cNvGrpSpPr>
            <a:grpSpLocks/>
          </p:cNvGrpSpPr>
          <p:nvPr/>
        </p:nvGrpSpPr>
        <p:grpSpPr bwMode="auto">
          <a:xfrm>
            <a:off x="3113088" y="5345113"/>
            <a:ext cx="358775" cy="358775"/>
            <a:chOff x="5220072" y="4509120"/>
            <a:chExt cx="360040" cy="360040"/>
          </a:xfrm>
        </p:grpSpPr>
        <p:cxnSp>
          <p:nvCxnSpPr>
            <p:cNvPr id="77" name="Straight Connector 76"/>
            <p:cNvCxnSpPr/>
            <p:nvPr/>
          </p:nvCxnSpPr>
          <p:spPr>
            <a:xfrm rot="16200000" flipH="1">
              <a:off x="5220072" y="4509120"/>
              <a:ext cx="360040" cy="36004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flipH="1" flipV="1">
              <a:off x="5220072" y="4509120"/>
              <a:ext cx="360040" cy="36004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02" name="TextBox 201"/>
          <p:cNvSpPr txBox="1"/>
          <p:nvPr/>
        </p:nvSpPr>
        <p:spPr>
          <a:xfrm>
            <a:off x="38100" y="3797300"/>
            <a:ext cx="1368425" cy="646113"/>
          </a:xfrm>
          <a:prstGeom prst="rect">
            <a:avLst/>
          </a:prstGeom>
          <a:noFill/>
        </p:spPr>
        <p:txBody>
          <a:bodyPr>
            <a:spAutoFit/>
          </a:bodyPr>
          <a:lstStyle/>
          <a:p>
            <a:pPr algn="ctr" eaLnBrk="0" hangingPunct="0">
              <a:defRPr/>
            </a:pPr>
            <a:r>
              <a:rPr lang="en-US" altLang="zh-CN" b="1" dirty="0">
                <a:solidFill>
                  <a:schemeClr val="accent1">
                    <a:lumMod val="90000"/>
                  </a:schemeClr>
                </a:solidFill>
                <a:cs typeface="+mn-cs"/>
              </a:rPr>
              <a:t>highest SNR </a:t>
            </a:r>
            <a:endParaRPr lang="zh-CN" altLang="en-US" b="1" dirty="0">
              <a:solidFill>
                <a:schemeClr val="accent1">
                  <a:lumMod val="90000"/>
                </a:schemeClr>
              </a:solidFill>
              <a:cs typeface="+mn-cs"/>
            </a:endParaRPr>
          </a:p>
        </p:txBody>
      </p:sp>
      <p:sp>
        <p:nvSpPr>
          <p:cNvPr id="203" name="TextBox 202"/>
          <p:cNvSpPr txBox="1"/>
          <p:nvPr/>
        </p:nvSpPr>
        <p:spPr>
          <a:xfrm>
            <a:off x="-344488" y="4749800"/>
            <a:ext cx="2160588" cy="646113"/>
          </a:xfrm>
          <a:prstGeom prst="rect">
            <a:avLst/>
          </a:prstGeom>
          <a:noFill/>
        </p:spPr>
        <p:txBody>
          <a:bodyPr>
            <a:spAutoFit/>
          </a:bodyPr>
          <a:lstStyle/>
          <a:p>
            <a:pPr algn="ctr" eaLnBrk="0" hangingPunct="0">
              <a:defRPr/>
            </a:pPr>
            <a:r>
              <a:rPr lang="en-US" altLang="zh-CN" b="1" dirty="0">
                <a:solidFill>
                  <a:schemeClr val="accent1">
                    <a:lumMod val="90000"/>
                  </a:schemeClr>
                </a:solidFill>
                <a:cs typeface="+mn-cs"/>
              </a:rPr>
              <a:t>2</a:t>
            </a:r>
            <a:r>
              <a:rPr lang="en-US" altLang="zh-CN" b="1" baseline="30000" dirty="0">
                <a:solidFill>
                  <a:schemeClr val="accent1">
                    <a:lumMod val="90000"/>
                  </a:schemeClr>
                </a:solidFill>
                <a:cs typeface="+mn-cs"/>
              </a:rPr>
              <a:t>nd</a:t>
            </a:r>
            <a:r>
              <a:rPr lang="en-US" altLang="zh-CN" b="1" dirty="0">
                <a:solidFill>
                  <a:schemeClr val="accent1">
                    <a:lumMod val="90000"/>
                  </a:schemeClr>
                </a:solidFill>
                <a:cs typeface="+mn-cs"/>
              </a:rPr>
              <a:t> highest </a:t>
            </a:r>
          </a:p>
          <a:p>
            <a:pPr algn="ctr" eaLnBrk="0" hangingPunct="0">
              <a:defRPr/>
            </a:pPr>
            <a:r>
              <a:rPr lang="en-US" altLang="zh-CN" b="1" dirty="0">
                <a:solidFill>
                  <a:schemeClr val="accent1">
                    <a:lumMod val="90000"/>
                  </a:schemeClr>
                </a:solidFill>
                <a:cs typeface="+mn-cs"/>
              </a:rPr>
              <a:t>SNR </a:t>
            </a:r>
            <a:endParaRPr lang="zh-CN" altLang="en-US" b="1" dirty="0">
              <a:solidFill>
                <a:schemeClr val="accent1">
                  <a:lumMod val="90000"/>
                </a:schemeClr>
              </a:solidFill>
              <a:cs typeface="+mn-cs"/>
            </a:endParaRPr>
          </a:p>
        </p:txBody>
      </p:sp>
      <p:sp>
        <p:nvSpPr>
          <p:cNvPr id="204" name="TextBox 203"/>
          <p:cNvSpPr txBox="1"/>
          <p:nvPr/>
        </p:nvSpPr>
        <p:spPr>
          <a:xfrm>
            <a:off x="15875" y="5719763"/>
            <a:ext cx="1368425" cy="369887"/>
          </a:xfrm>
          <a:prstGeom prst="rect">
            <a:avLst/>
          </a:prstGeom>
          <a:noFill/>
        </p:spPr>
        <p:txBody>
          <a:bodyPr>
            <a:spAutoFit/>
          </a:bodyPr>
          <a:lstStyle/>
          <a:p>
            <a:pPr algn="ctr" eaLnBrk="0" hangingPunct="0">
              <a:defRPr/>
            </a:pPr>
            <a:r>
              <a:rPr lang="en-US" altLang="zh-CN" b="1" dirty="0">
                <a:solidFill>
                  <a:schemeClr val="accent1">
                    <a:lumMod val="90000"/>
                  </a:schemeClr>
                </a:solidFill>
                <a:cs typeface="+mn-cs"/>
              </a:rPr>
              <a:t>low SNR </a:t>
            </a:r>
            <a:endParaRPr lang="zh-CN" altLang="en-US" b="1" dirty="0">
              <a:solidFill>
                <a:schemeClr val="accent1">
                  <a:lumMod val="90000"/>
                </a:schemeClr>
              </a:solidFill>
              <a:cs typeface="+mn-cs"/>
            </a:endParaRPr>
          </a:p>
        </p:txBody>
      </p:sp>
      <p:cxnSp>
        <p:nvCxnSpPr>
          <p:cNvPr id="90" name="Straight Arrow Connector 89"/>
          <p:cNvCxnSpPr/>
          <p:nvPr/>
        </p:nvCxnSpPr>
        <p:spPr>
          <a:xfrm>
            <a:off x="2136775" y="3419475"/>
            <a:ext cx="246063" cy="1588"/>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31" name="Object 4"/>
          <p:cNvGraphicFramePr>
            <a:graphicFrameLocks noChangeAspect="1"/>
          </p:cNvGraphicFramePr>
          <p:nvPr/>
        </p:nvGraphicFramePr>
        <p:xfrm>
          <a:off x="1312863" y="3309938"/>
          <a:ext cx="701675" cy="209550"/>
        </p:xfrm>
        <a:graphic>
          <a:graphicData uri="http://schemas.openxmlformats.org/presentationml/2006/ole">
            <mc:AlternateContent xmlns:mc="http://schemas.openxmlformats.org/markup-compatibility/2006">
              <mc:Choice xmlns:v="urn:schemas-microsoft-com:vml" Requires="v">
                <p:oleObj spid="_x0000_s56574" name="Equation" r:id="rId3" imgW="761669" imgH="228501" progId="Equation.3">
                  <p:embed/>
                </p:oleObj>
              </mc:Choice>
              <mc:Fallback>
                <p:oleObj name="Equation" r:id="rId3" imgW="761669" imgH="22850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2863" y="3309938"/>
                        <a:ext cx="7016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6332" name="Group 109"/>
          <p:cNvGrpSpPr>
            <a:grpSpLocks/>
          </p:cNvGrpSpPr>
          <p:nvPr/>
        </p:nvGrpSpPr>
        <p:grpSpPr bwMode="auto">
          <a:xfrm>
            <a:off x="1384300" y="3641725"/>
            <a:ext cx="3487738" cy="2711450"/>
            <a:chOff x="3491880" y="3813909"/>
            <a:chExt cx="3488220" cy="2711435"/>
          </a:xfrm>
        </p:grpSpPr>
        <p:grpSp>
          <p:nvGrpSpPr>
            <p:cNvPr id="56356" name="Group 141"/>
            <p:cNvGrpSpPr>
              <a:grpSpLocks/>
            </p:cNvGrpSpPr>
            <p:nvPr/>
          </p:nvGrpSpPr>
          <p:grpSpPr bwMode="auto">
            <a:xfrm>
              <a:off x="3491880" y="3813909"/>
              <a:ext cx="3488220" cy="2711435"/>
              <a:chOff x="1338263" y="404664"/>
              <a:chExt cx="6114057" cy="4752528"/>
            </a:xfrm>
          </p:grpSpPr>
          <p:cxnSp>
            <p:nvCxnSpPr>
              <p:cNvPr id="143" name="Straight Arrow Connector 142"/>
              <p:cNvCxnSpPr/>
              <p:nvPr/>
            </p:nvCxnSpPr>
            <p:spPr>
              <a:xfrm>
                <a:off x="2587791" y="2853273"/>
                <a:ext cx="431350"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44" name="Oval 143"/>
              <p:cNvSpPr/>
              <p:nvPr/>
            </p:nvSpPr>
            <p:spPr>
              <a:xfrm>
                <a:off x="3895759" y="1701314"/>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45" name="Oval 144"/>
              <p:cNvSpPr/>
              <p:nvPr/>
            </p:nvSpPr>
            <p:spPr>
              <a:xfrm>
                <a:off x="3895759" y="1987913"/>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46" name="Oval 145"/>
              <p:cNvSpPr/>
              <p:nvPr/>
            </p:nvSpPr>
            <p:spPr>
              <a:xfrm>
                <a:off x="3895759" y="2277294"/>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47" name="Oval 146"/>
              <p:cNvSpPr/>
              <p:nvPr/>
            </p:nvSpPr>
            <p:spPr>
              <a:xfrm>
                <a:off x="3895759" y="3284563"/>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48" name="Oval 147"/>
              <p:cNvSpPr/>
              <p:nvPr/>
            </p:nvSpPr>
            <p:spPr>
              <a:xfrm>
                <a:off x="3895759" y="3573944"/>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49" name="Oval 148"/>
              <p:cNvSpPr/>
              <p:nvPr/>
            </p:nvSpPr>
            <p:spPr>
              <a:xfrm>
                <a:off x="3895759" y="3860542"/>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cxnSp>
            <p:nvCxnSpPr>
              <p:cNvPr id="155" name="Straight Arrow Connector 154"/>
              <p:cNvCxnSpPr/>
              <p:nvPr/>
            </p:nvCxnSpPr>
            <p:spPr>
              <a:xfrm>
                <a:off x="2551612" y="1270026"/>
                <a:ext cx="431352"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6" name="Straight Arrow Connector 155"/>
              <p:cNvCxnSpPr/>
              <p:nvPr/>
            </p:nvCxnSpPr>
            <p:spPr>
              <a:xfrm flipV="1">
                <a:off x="2598923" y="4364177"/>
                <a:ext cx="434134" cy="2782"/>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67" name="Object 4"/>
              <p:cNvGraphicFramePr>
                <a:graphicFrameLocks noChangeAspect="1"/>
              </p:cNvGraphicFramePr>
              <p:nvPr/>
            </p:nvGraphicFramePr>
            <p:xfrm>
              <a:off x="1747838" y="2667000"/>
              <a:ext cx="615950" cy="349250"/>
            </p:xfrm>
            <a:graphic>
              <a:graphicData uri="http://schemas.openxmlformats.org/presentationml/2006/ole">
                <mc:AlternateContent xmlns:mc="http://schemas.openxmlformats.org/markup-compatibility/2006">
                  <mc:Choice xmlns:v="urn:schemas-microsoft-com:vml" Requires="v">
                    <p:oleObj spid="_x0000_s56575" name="Equation" r:id="rId5" imgW="380835" imgH="215806" progId="Equation.3">
                      <p:embed/>
                    </p:oleObj>
                  </mc:Choice>
                  <mc:Fallback>
                    <p:oleObj name="Equation" r:id="rId5" imgW="380835" imgH="215806"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7838" y="2667000"/>
                            <a:ext cx="61595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68" name="Object 34"/>
              <p:cNvGraphicFramePr>
                <a:graphicFrameLocks noChangeAspect="1"/>
              </p:cNvGraphicFramePr>
              <p:nvPr/>
            </p:nvGraphicFramePr>
            <p:xfrm>
              <a:off x="1377281" y="1073150"/>
              <a:ext cx="1106487" cy="369888"/>
            </p:xfrm>
            <a:graphic>
              <a:graphicData uri="http://schemas.openxmlformats.org/presentationml/2006/ole">
                <mc:AlternateContent xmlns:mc="http://schemas.openxmlformats.org/markup-compatibility/2006">
                  <mc:Choice xmlns:v="urn:schemas-microsoft-com:vml" Requires="v">
                    <p:oleObj spid="_x0000_s56576" name="Equation" r:id="rId7" imgW="685800" imgH="228600" progId="Equation.3">
                      <p:embed/>
                    </p:oleObj>
                  </mc:Choice>
                  <mc:Fallback>
                    <p:oleObj name="Equation" r:id="rId7" imgW="685800" imgH="228600" progId="Equation.3">
                      <p:embed/>
                      <p:pic>
                        <p:nvPicPr>
                          <p:cNvPr id="0" name="Object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7281" y="1073150"/>
                            <a:ext cx="1106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69" name="Object 35"/>
              <p:cNvGraphicFramePr>
                <a:graphicFrameLocks noChangeAspect="1"/>
              </p:cNvGraphicFramePr>
              <p:nvPr/>
            </p:nvGraphicFramePr>
            <p:xfrm>
              <a:off x="1338263" y="4170363"/>
              <a:ext cx="1104900" cy="369887"/>
            </p:xfrm>
            <a:graphic>
              <a:graphicData uri="http://schemas.openxmlformats.org/presentationml/2006/ole">
                <mc:AlternateContent xmlns:mc="http://schemas.openxmlformats.org/markup-compatibility/2006">
                  <mc:Choice xmlns:v="urn:schemas-microsoft-com:vml" Requires="v">
                    <p:oleObj spid="_x0000_s56577" name="Equation" r:id="rId9" imgW="685800" imgH="228600" progId="Equation.3">
                      <p:embed/>
                    </p:oleObj>
                  </mc:Choice>
                  <mc:Fallback>
                    <p:oleObj name="Equation" r:id="rId9" imgW="685800" imgH="228600" progId="Equation.3">
                      <p:embed/>
                      <p:pic>
                        <p:nvPicPr>
                          <p:cNvPr id="0" name="Object 3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8263" y="4170363"/>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70" name="Object 36"/>
              <p:cNvGraphicFramePr>
                <a:graphicFrameLocks noChangeAspect="1"/>
              </p:cNvGraphicFramePr>
              <p:nvPr/>
            </p:nvGraphicFramePr>
            <p:xfrm>
              <a:off x="2627784" y="466824"/>
              <a:ext cx="1146175" cy="369888"/>
            </p:xfrm>
            <a:graphic>
              <a:graphicData uri="http://schemas.openxmlformats.org/presentationml/2006/ole">
                <mc:AlternateContent xmlns:mc="http://schemas.openxmlformats.org/markup-compatibility/2006">
                  <mc:Choice xmlns:v="urn:schemas-microsoft-com:vml" Requires="v">
                    <p:oleObj spid="_x0000_s56578" name="Equation" r:id="rId11" imgW="711200" imgH="228600" progId="Equation.3">
                      <p:embed/>
                    </p:oleObj>
                  </mc:Choice>
                  <mc:Fallback>
                    <p:oleObj name="Equation" r:id="rId11" imgW="711200" imgH="228600" progId="Equation.3">
                      <p:embed/>
                      <p:pic>
                        <p:nvPicPr>
                          <p:cNvPr id="0" name="Object 3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27784" y="466824"/>
                            <a:ext cx="1146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1" name="Straight Arrow Connector 160"/>
              <p:cNvCxnSpPr/>
              <p:nvPr/>
            </p:nvCxnSpPr>
            <p:spPr>
              <a:xfrm flipV="1">
                <a:off x="6155483" y="2853273"/>
                <a:ext cx="1296837"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64" name="Oval 163"/>
              <p:cNvSpPr/>
              <p:nvPr/>
            </p:nvSpPr>
            <p:spPr>
              <a:xfrm>
                <a:off x="3923588" y="404664"/>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65" name="Oval 164"/>
              <p:cNvSpPr/>
              <p:nvPr/>
            </p:nvSpPr>
            <p:spPr>
              <a:xfrm>
                <a:off x="3923588" y="694045"/>
                <a:ext cx="72356" cy="69564"/>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66" name="Oval 165"/>
              <p:cNvSpPr/>
              <p:nvPr/>
            </p:nvSpPr>
            <p:spPr>
              <a:xfrm>
                <a:off x="3923588" y="980645"/>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67" name="Oval 166"/>
              <p:cNvSpPr/>
              <p:nvPr/>
            </p:nvSpPr>
            <p:spPr>
              <a:xfrm>
                <a:off x="3923588" y="4508868"/>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68" name="Oval 167"/>
              <p:cNvSpPr/>
              <p:nvPr/>
            </p:nvSpPr>
            <p:spPr>
              <a:xfrm>
                <a:off x="3923588" y="4798249"/>
                <a:ext cx="72356" cy="69562"/>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sp>
            <p:nvSpPr>
              <p:cNvPr id="169" name="Oval 168"/>
              <p:cNvSpPr/>
              <p:nvPr/>
            </p:nvSpPr>
            <p:spPr>
              <a:xfrm>
                <a:off x="3923588" y="5084847"/>
                <a:ext cx="72356" cy="72345"/>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graphicFrame>
            <p:nvGraphicFramePr>
              <p:cNvPr id="56378" name="Object 169"/>
              <p:cNvGraphicFramePr>
                <a:graphicFrameLocks noChangeAspect="1"/>
              </p:cNvGraphicFramePr>
              <p:nvPr/>
            </p:nvGraphicFramePr>
            <p:xfrm>
              <a:off x="2915816" y="925337"/>
              <a:ext cx="648072" cy="697923"/>
            </p:xfrm>
            <a:graphic>
              <a:graphicData uri="http://schemas.openxmlformats.org/presentationml/2006/ole">
                <mc:AlternateContent xmlns:mc="http://schemas.openxmlformats.org/markup-compatibility/2006">
                  <mc:Choice xmlns:v="urn:schemas-microsoft-com:vml" Requires="v">
                    <p:oleObj spid="_x0000_s56579" name="Equation" r:id="rId13" imgW="164885" imgH="177569" progId="Equation.3">
                      <p:embed/>
                    </p:oleObj>
                  </mc:Choice>
                  <mc:Fallback>
                    <p:oleObj name="Equation" r:id="rId13" imgW="164885" imgH="177569" progId="Equation.3">
                      <p:embed/>
                      <p:pic>
                        <p:nvPicPr>
                          <p:cNvPr id="0" name="Object 16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15816" y="925337"/>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71" name="Straight Arrow Connector 170"/>
              <p:cNvCxnSpPr/>
              <p:nvPr/>
            </p:nvCxnSpPr>
            <p:spPr>
              <a:xfrm rot="16200000" flipH="1">
                <a:off x="3056731" y="926386"/>
                <a:ext cx="292163"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80" name="Object 36"/>
              <p:cNvGraphicFramePr>
                <a:graphicFrameLocks noChangeAspect="1"/>
              </p:cNvGraphicFramePr>
              <p:nvPr/>
            </p:nvGraphicFramePr>
            <p:xfrm>
              <a:off x="2928888" y="2060848"/>
              <a:ext cx="635000" cy="328613"/>
            </p:xfrm>
            <a:graphic>
              <a:graphicData uri="http://schemas.openxmlformats.org/presentationml/2006/ole">
                <mc:AlternateContent xmlns:mc="http://schemas.openxmlformats.org/markup-compatibility/2006">
                  <mc:Choice xmlns:v="urn:schemas-microsoft-com:vml" Requires="v">
                    <p:oleObj spid="_x0000_s56580" name="Equation" r:id="rId15" imgW="393529" imgH="203112" progId="Equation.3">
                      <p:embed/>
                    </p:oleObj>
                  </mc:Choice>
                  <mc:Fallback>
                    <p:oleObj name="Equation" r:id="rId15" imgW="393529" imgH="203112" progId="Equation.3">
                      <p:embed/>
                      <p:pic>
                        <p:nvPicPr>
                          <p:cNvPr id="0"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28888" y="2060848"/>
                            <a:ext cx="6350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81" name="Object 172"/>
              <p:cNvGraphicFramePr>
                <a:graphicFrameLocks noChangeAspect="1"/>
              </p:cNvGraphicFramePr>
              <p:nvPr/>
            </p:nvGraphicFramePr>
            <p:xfrm>
              <a:off x="2915816" y="2515053"/>
              <a:ext cx="648072" cy="697923"/>
            </p:xfrm>
            <a:graphic>
              <a:graphicData uri="http://schemas.openxmlformats.org/presentationml/2006/ole">
                <mc:AlternateContent xmlns:mc="http://schemas.openxmlformats.org/markup-compatibility/2006">
                  <mc:Choice xmlns:v="urn:schemas-microsoft-com:vml" Requires="v">
                    <p:oleObj spid="_x0000_s56581" name="Equation" r:id="rId17" imgW="164885" imgH="177569" progId="Equation.3">
                      <p:embed/>
                    </p:oleObj>
                  </mc:Choice>
                  <mc:Fallback>
                    <p:oleObj name="Equation" r:id="rId17" imgW="164885" imgH="177569" progId="Equation.3">
                      <p:embed/>
                      <p:pic>
                        <p:nvPicPr>
                          <p:cNvPr id="0" name="Object 17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15816" y="2515053"/>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74" name="Straight Arrow Connector 173"/>
              <p:cNvCxnSpPr/>
              <p:nvPr/>
            </p:nvCxnSpPr>
            <p:spPr>
              <a:xfrm rot="16200000" flipH="1">
                <a:off x="3058123" y="2516590"/>
                <a:ext cx="289381"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83" name="Object 36"/>
              <p:cNvGraphicFramePr>
                <a:graphicFrameLocks noChangeAspect="1"/>
              </p:cNvGraphicFramePr>
              <p:nvPr/>
            </p:nvGraphicFramePr>
            <p:xfrm>
              <a:off x="2627784" y="3568708"/>
              <a:ext cx="1146175" cy="369888"/>
            </p:xfrm>
            <a:graphic>
              <a:graphicData uri="http://schemas.openxmlformats.org/presentationml/2006/ole">
                <mc:AlternateContent xmlns:mc="http://schemas.openxmlformats.org/markup-compatibility/2006">
                  <mc:Choice xmlns:v="urn:schemas-microsoft-com:vml" Requires="v">
                    <p:oleObj spid="_x0000_s56582" name="Equation" r:id="rId19" imgW="711200" imgH="228600" progId="Equation.3">
                      <p:embed/>
                    </p:oleObj>
                  </mc:Choice>
                  <mc:Fallback>
                    <p:oleObj name="Equation" r:id="rId19" imgW="711200" imgH="228600" progId="Equation.3">
                      <p:embed/>
                      <p:pic>
                        <p:nvPicPr>
                          <p:cNvPr id="0" name="Object 3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627784" y="3568708"/>
                            <a:ext cx="1146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84" name="Object 175"/>
              <p:cNvGraphicFramePr>
                <a:graphicFrameLocks noChangeAspect="1"/>
              </p:cNvGraphicFramePr>
              <p:nvPr/>
            </p:nvGraphicFramePr>
            <p:xfrm>
              <a:off x="2915816" y="4027221"/>
              <a:ext cx="648072" cy="697923"/>
            </p:xfrm>
            <a:graphic>
              <a:graphicData uri="http://schemas.openxmlformats.org/presentationml/2006/ole">
                <mc:AlternateContent xmlns:mc="http://schemas.openxmlformats.org/markup-compatibility/2006">
                  <mc:Choice xmlns:v="urn:schemas-microsoft-com:vml" Requires="v">
                    <p:oleObj spid="_x0000_s56583" name="Equation" r:id="rId21" imgW="164885" imgH="177569" progId="Equation.3">
                      <p:embed/>
                    </p:oleObj>
                  </mc:Choice>
                  <mc:Fallback>
                    <p:oleObj name="Equation" r:id="rId21" imgW="164885" imgH="177569" progId="Equation.3">
                      <p:embed/>
                      <p:pic>
                        <p:nvPicPr>
                          <p:cNvPr id="0" name="Object 17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15816" y="4027221"/>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77" name="Straight Arrow Connector 176"/>
              <p:cNvCxnSpPr/>
              <p:nvPr/>
            </p:nvCxnSpPr>
            <p:spPr>
              <a:xfrm rot="16200000" flipH="1">
                <a:off x="3058123" y="4027493"/>
                <a:ext cx="289381"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78" name="Flowchart: Or 177"/>
              <p:cNvSpPr/>
              <p:nvPr/>
            </p:nvSpPr>
            <p:spPr>
              <a:xfrm>
                <a:off x="4354939" y="1052990"/>
                <a:ext cx="434134" cy="431288"/>
              </a:xfrm>
              <a:prstGeom prst="flowChartOr">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cxnSp>
            <p:nvCxnSpPr>
              <p:cNvPr id="179" name="Straight Arrow Connector 178"/>
              <p:cNvCxnSpPr/>
              <p:nvPr/>
            </p:nvCxnSpPr>
            <p:spPr>
              <a:xfrm rot="16200000" flipH="1">
                <a:off x="4425924" y="909691"/>
                <a:ext cx="292163"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88" name="Object 46"/>
              <p:cNvGraphicFramePr>
                <a:graphicFrameLocks noChangeAspect="1"/>
              </p:cNvGraphicFramePr>
              <p:nvPr/>
            </p:nvGraphicFramePr>
            <p:xfrm>
              <a:off x="4067944" y="476250"/>
              <a:ext cx="1125538" cy="369888"/>
            </p:xfrm>
            <a:graphic>
              <a:graphicData uri="http://schemas.openxmlformats.org/presentationml/2006/ole">
                <mc:AlternateContent xmlns:mc="http://schemas.openxmlformats.org/markup-compatibility/2006">
                  <mc:Choice xmlns:v="urn:schemas-microsoft-com:vml" Requires="v">
                    <p:oleObj spid="_x0000_s56584" name="Equation" r:id="rId22" imgW="698500" imgH="228600" progId="Equation.3">
                      <p:embed/>
                    </p:oleObj>
                  </mc:Choice>
                  <mc:Fallback>
                    <p:oleObj name="Equation" r:id="rId22" imgW="698500" imgH="228600" progId="Equation.3">
                      <p:embed/>
                      <p:pic>
                        <p:nvPicPr>
                          <p:cNvPr id="0" name="Object 4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067944" y="476250"/>
                            <a:ext cx="1125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81" name="Straight Arrow Connector 180"/>
              <p:cNvCxnSpPr/>
              <p:nvPr/>
            </p:nvCxnSpPr>
            <p:spPr>
              <a:xfrm>
                <a:off x="3419881" y="1270026"/>
                <a:ext cx="935058"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82" name="Flowchart: Or 181"/>
              <p:cNvSpPr/>
              <p:nvPr/>
            </p:nvSpPr>
            <p:spPr>
              <a:xfrm>
                <a:off x="4354939" y="2636237"/>
                <a:ext cx="434134" cy="434072"/>
              </a:xfrm>
              <a:prstGeom prst="flowChartOr">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cxnSp>
            <p:nvCxnSpPr>
              <p:cNvPr id="183" name="Straight Arrow Connector 182"/>
              <p:cNvCxnSpPr/>
              <p:nvPr/>
            </p:nvCxnSpPr>
            <p:spPr>
              <a:xfrm rot="16200000" flipH="1">
                <a:off x="4427315" y="2494330"/>
                <a:ext cx="289381"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92" name="Object 46"/>
              <p:cNvGraphicFramePr>
                <a:graphicFrameLocks noChangeAspect="1"/>
              </p:cNvGraphicFramePr>
              <p:nvPr/>
            </p:nvGraphicFramePr>
            <p:xfrm>
              <a:off x="4402138" y="2081213"/>
              <a:ext cx="633412" cy="328612"/>
            </p:xfrm>
            <a:graphic>
              <a:graphicData uri="http://schemas.openxmlformats.org/presentationml/2006/ole">
                <mc:AlternateContent xmlns:mc="http://schemas.openxmlformats.org/markup-compatibility/2006">
                  <mc:Choice xmlns:v="urn:schemas-microsoft-com:vml" Requires="v">
                    <p:oleObj spid="_x0000_s56585" name="Equation" r:id="rId24" imgW="393529" imgH="203112" progId="Equation.3">
                      <p:embed/>
                    </p:oleObj>
                  </mc:Choice>
                  <mc:Fallback>
                    <p:oleObj name="Equation" r:id="rId24" imgW="393529" imgH="203112" progId="Equation.3">
                      <p:embed/>
                      <p:pic>
                        <p:nvPicPr>
                          <p:cNvPr id="0" name="Object 4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402138" y="2081213"/>
                            <a:ext cx="633412"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85" name="Straight Arrow Connector 184"/>
              <p:cNvCxnSpPr/>
              <p:nvPr/>
            </p:nvCxnSpPr>
            <p:spPr>
              <a:xfrm>
                <a:off x="3419881" y="2853273"/>
                <a:ext cx="935058" cy="2783"/>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86" name="Flowchart: Or 185"/>
              <p:cNvSpPr/>
              <p:nvPr/>
            </p:nvSpPr>
            <p:spPr>
              <a:xfrm>
                <a:off x="4354939" y="4149923"/>
                <a:ext cx="434134" cy="431290"/>
              </a:xfrm>
              <a:prstGeom prst="flowChartOr">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cxnSp>
            <p:nvCxnSpPr>
              <p:cNvPr id="187" name="Straight Arrow Connector 186"/>
              <p:cNvCxnSpPr/>
              <p:nvPr/>
            </p:nvCxnSpPr>
            <p:spPr>
              <a:xfrm rot="16200000" flipH="1">
                <a:off x="4427315" y="4005233"/>
                <a:ext cx="289381"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96" name="Object 46"/>
              <p:cNvGraphicFramePr>
                <a:graphicFrameLocks noChangeAspect="1"/>
              </p:cNvGraphicFramePr>
              <p:nvPr/>
            </p:nvGraphicFramePr>
            <p:xfrm>
              <a:off x="4156075" y="3572594"/>
              <a:ext cx="1125538" cy="369888"/>
            </p:xfrm>
            <a:graphic>
              <a:graphicData uri="http://schemas.openxmlformats.org/presentationml/2006/ole">
                <mc:AlternateContent xmlns:mc="http://schemas.openxmlformats.org/markup-compatibility/2006">
                  <mc:Choice xmlns:v="urn:schemas-microsoft-com:vml" Requires="v">
                    <p:oleObj spid="_x0000_s56586" name="Equation" r:id="rId26" imgW="698500" imgH="228600" progId="Equation.3">
                      <p:embed/>
                    </p:oleObj>
                  </mc:Choice>
                  <mc:Fallback>
                    <p:oleObj name="Equation" r:id="rId26" imgW="698500" imgH="228600" progId="Equation.3">
                      <p:embed/>
                      <p:pic>
                        <p:nvPicPr>
                          <p:cNvPr id="0" name="Object 4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156075" y="3572594"/>
                            <a:ext cx="1125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89" name="Straight Arrow Connector 188"/>
              <p:cNvCxnSpPr/>
              <p:nvPr/>
            </p:nvCxnSpPr>
            <p:spPr>
              <a:xfrm>
                <a:off x="3419881" y="4364177"/>
                <a:ext cx="935058" cy="2782"/>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a:stCxn id="178" idx="6"/>
              </p:cNvCxnSpPr>
              <p:nvPr/>
            </p:nvCxnSpPr>
            <p:spPr>
              <a:xfrm>
                <a:off x="4789073" y="1270026"/>
                <a:ext cx="865486" cy="5565"/>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99" name="Object 36"/>
              <p:cNvGraphicFramePr>
                <a:graphicFrameLocks noChangeAspect="1"/>
              </p:cNvGraphicFramePr>
              <p:nvPr/>
            </p:nvGraphicFramePr>
            <p:xfrm>
              <a:off x="5338763" y="473075"/>
              <a:ext cx="1063625" cy="369888"/>
            </p:xfrm>
            <a:graphic>
              <a:graphicData uri="http://schemas.openxmlformats.org/presentationml/2006/ole">
                <mc:AlternateContent xmlns:mc="http://schemas.openxmlformats.org/markup-compatibility/2006">
                  <mc:Choice xmlns:v="urn:schemas-microsoft-com:vml" Requires="v">
                    <p:oleObj spid="_x0000_s56587" name="Equation" r:id="rId28" imgW="660400" imgH="228600" progId="Equation.3">
                      <p:embed/>
                    </p:oleObj>
                  </mc:Choice>
                  <mc:Fallback>
                    <p:oleObj name="Equation" r:id="rId28" imgW="660400" imgH="228600" progId="Equation.3">
                      <p:embed/>
                      <p:pic>
                        <p:nvPicPr>
                          <p:cNvPr id="0" name="Object 3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338763" y="473075"/>
                            <a:ext cx="1063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400" name="Object 191"/>
              <p:cNvGraphicFramePr>
                <a:graphicFrameLocks noChangeAspect="1"/>
              </p:cNvGraphicFramePr>
              <p:nvPr/>
            </p:nvGraphicFramePr>
            <p:xfrm>
              <a:off x="5586065" y="930877"/>
              <a:ext cx="648072" cy="697923"/>
            </p:xfrm>
            <a:graphic>
              <a:graphicData uri="http://schemas.openxmlformats.org/presentationml/2006/ole">
                <mc:AlternateContent xmlns:mc="http://schemas.openxmlformats.org/markup-compatibility/2006">
                  <mc:Choice xmlns:v="urn:schemas-microsoft-com:vml" Requires="v">
                    <p:oleObj spid="_x0000_s56588" name="Equation" r:id="rId30" imgW="164885" imgH="177569" progId="Equation.3">
                      <p:embed/>
                    </p:oleObj>
                  </mc:Choice>
                  <mc:Fallback>
                    <p:oleObj name="Equation" r:id="rId30" imgW="164885" imgH="177569" progId="Equation.3">
                      <p:embed/>
                      <p:pic>
                        <p:nvPicPr>
                          <p:cNvPr id="0" name="Object 19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86065" y="930877"/>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93" name="Straight Arrow Connector 192"/>
              <p:cNvCxnSpPr/>
              <p:nvPr/>
            </p:nvCxnSpPr>
            <p:spPr>
              <a:xfrm rot="16200000" flipH="1">
                <a:off x="5728326" y="931951"/>
                <a:ext cx="292163"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a:stCxn id="182" idx="6"/>
              </p:cNvCxnSpPr>
              <p:nvPr/>
            </p:nvCxnSpPr>
            <p:spPr>
              <a:xfrm>
                <a:off x="4789073" y="2853273"/>
                <a:ext cx="865486" cy="1113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403" name="Object 36"/>
              <p:cNvGraphicFramePr>
                <a:graphicFrameLocks noChangeAspect="1"/>
              </p:cNvGraphicFramePr>
              <p:nvPr/>
            </p:nvGraphicFramePr>
            <p:xfrm>
              <a:off x="5582704" y="2081241"/>
              <a:ext cx="575982" cy="328338"/>
            </p:xfrm>
            <a:graphic>
              <a:graphicData uri="http://schemas.openxmlformats.org/presentationml/2006/ole">
                <mc:AlternateContent xmlns:mc="http://schemas.openxmlformats.org/markup-compatibility/2006">
                  <mc:Choice xmlns:v="urn:schemas-microsoft-com:vml" Requires="v">
                    <p:oleObj spid="_x0000_s56589" name="Equation" r:id="rId31" imgW="355292" imgH="203024" progId="Equation.3">
                      <p:embed/>
                    </p:oleObj>
                  </mc:Choice>
                  <mc:Fallback>
                    <p:oleObj name="Equation" r:id="rId31" imgW="355292" imgH="203024" progId="Equation.3">
                      <p:embed/>
                      <p:pic>
                        <p:nvPicPr>
                          <p:cNvPr id="0" name="Object 3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582704" y="2081241"/>
                            <a:ext cx="575982" cy="32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404" name="Object 195"/>
              <p:cNvGraphicFramePr>
                <a:graphicFrameLocks noChangeAspect="1"/>
              </p:cNvGraphicFramePr>
              <p:nvPr/>
            </p:nvGraphicFramePr>
            <p:xfrm>
              <a:off x="5586065" y="2518650"/>
              <a:ext cx="648072" cy="697923"/>
            </p:xfrm>
            <a:graphic>
              <a:graphicData uri="http://schemas.openxmlformats.org/presentationml/2006/ole">
                <mc:AlternateContent xmlns:mc="http://schemas.openxmlformats.org/markup-compatibility/2006">
                  <mc:Choice xmlns:v="urn:schemas-microsoft-com:vml" Requires="v">
                    <p:oleObj spid="_x0000_s56590" name="Equation" r:id="rId33" imgW="164885" imgH="177569" progId="Equation.3">
                      <p:embed/>
                    </p:oleObj>
                  </mc:Choice>
                  <mc:Fallback>
                    <p:oleObj name="Equation" r:id="rId33" imgW="164885" imgH="177569" progId="Equation.3">
                      <p:embed/>
                      <p:pic>
                        <p:nvPicPr>
                          <p:cNvPr id="0" name="Object 19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86065" y="2518650"/>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97" name="Straight Arrow Connector 196"/>
              <p:cNvCxnSpPr/>
              <p:nvPr/>
            </p:nvCxnSpPr>
            <p:spPr>
              <a:xfrm rot="16200000" flipH="1">
                <a:off x="5729718" y="2519372"/>
                <a:ext cx="289381"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8" name="Straight Arrow Connector 197"/>
              <p:cNvCxnSpPr>
                <a:stCxn id="186" idx="6"/>
              </p:cNvCxnSpPr>
              <p:nvPr/>
            </p:nvCxnSpPr>
            <p:spPr>
              <a:xfrm>
                <a:off x="4789073" y="4364177"/>
                <a:ext cx="865486" cy="1113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407" name="Object 36"/>
              <p:cNvGraphicFramePr>
                <a:graphicFrameLocks noChangeAspect="1"/>
              </p:cNvGraphicFramePr>
              <p:nvPr/>
            </p:nvGraphicFramePr>
            <p:xfrm>
              <a:off x="5338763" y="3573016"/>
              <a:ext cx="1063625" cy="369888"/>
            </p:xfrm>
            <a:graphic>
              <a:graphicData uri="http://schemas.openxmlformats.org/presentationml/2006/ole">
                <mc:AlternateContent xmlns:mc="http://schemas.openxmlformats.org/markup-compatibility/2006">
                  <mc:Choice xmlns:v="urn:schemas-microsoft-com:vml" Requires="v">
                    <p:oleObj spid="_x0000_s56591" name="Equation" r:id="rId34" imgW="660400" imgH="228600" progId="Equation.3">
                      <p:embed/>
                    </p:oleObj>
                  </mc:Choice>
                  <mc:Fallback>
                    <p:oleObj name="Equation" r:id="rId34" imgW="660400" imgH="228600" progId="Equation.3">
                      <p:embed/>
                      <p:pic>
                        <p:nvPicPr>
                          <p:cNvPr id="0" name="Object 36"/>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5338763" y="3573016"/>
                            <a:ext cx="1063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408" name="Object 199"/>
              <p:cNvGraphicFramePr>
                <a:graphicFrameLocks noChangeAspect="1"/>
              </p:cNvGraphicFramePr>
              <p:nvPr/>
            </p:nvGraphicFramePr>
            <p:xfrm>
              <a:off x="5586065" y="4030818"/>
              <a:ext cx="648072" cy="697923"/>
            </p:xfrm>
            <a:graphic>
              <a:graphicData uri="http://schemas.openxmlformats.org/presentationml/2006/ole">
                <mc:AlternateContent xmlns:mc="http://schemas.openxmlformats.org/markup-compatibility/2006">
                  <mc:Choice xmlns:v="urn:schemas-microsoft-com:vml" Requires="v">
                    <p:oleObj spid="_x0000_s56592" name="Equation" r:id="rId36" imgW="164885" imgH="177569" progId="Equation.3">
                      <p:embed/>
                    </p:oleObj>
                  </mc:Choice>
                  <mc:Fallback>
                    <p:oleObj name="Equation" r:id="rId36" imgW="164885" imgH="177569" progId="Equation.3">
                      <p:embed/>
                      <p:pic>
                        <p:nvPicPr>
                          <p:cNvPr id="0" name="Object 19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86065" y="4030818"/>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01" name="Straight Arrow Connector 200"/>
              <p:cNvCxnSpPr/>
              <p:nvPr/>
            </p:nvCxnSpPr>
            <p:spPr>
              <a:xfrm rot="16200000" flipH="1">
                <a:off x="5728326" y="4031668"/>
                <a:ext cx="292163"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92" name="Straight Arrow Connector 91"/>
            <p:cNvCxnSpPr/>
            <p:nvPr/>
          </p:nvCxnSpPr>
          <p:spPr>
            <a:xfrm flipV="1">
              <a:off x="6227521" y="4293331"/>
              <a:ext cx="739877"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pSp>
      <p:graphicFrame>
        <p:nvGraphicFramePr>
          <p:cNvPr id="56333" name="Object 36"/>
          <p:cNvGraphicFramePr>
            <a:graphicFrameLocks noChangeAspect="1"/>
          </p:cNvGraphicFramePr>
          <p:nvPr/>
        </p:nvGraphicFramePr>
        <p:xfrm>
          <a:off x="2151063" y="2962275"/>
          <a:ext cx="723900" cy="209550"/>
        </p:xfrm>
        <a:graphic>
          <a:graphicData uri="http://schemas.openxmlformats.org/presentationml/2006/ole">
            <mc:AlternateContent xmlns:mc="http://schemas.openxmlformats.org/markup-compatibility/2006">
              <mc:Choice xmlns:v="urn:schemas-microsoft-com:vml" Requires="v">
                <p:oleObj spid="_x0000_s56593" name="Equation" r:id="rId37" imgW="787400" imgH="228600" progId="Equation.3">
                  <p:embed/>
                </p:oleObj>
              </mc:Choice>
              <mc:Fallback>
                <p:oleObj name="Equation" r:id="rId37" imgW="787400" imgH="228600" progId="Equation.3">
                  <p:embed/>
                  <p:pic>
                    <p:nvPicPr>
                      <p:cNvPr id="0" name="Object 36"/>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151063" y="2962275"/>
                        <a:ext cx="7239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34" name="Object 93"/>
          <p:cNvGraphicFramePr>
            <a:graphicFrameLocks noChangeAspect="1"/>
          </p:cNvGraphicFramePr>
          <p:nvPr/>
        </p:nvGraphicFramePr>
        <p:xfrm>
          <a:off x="2324100" y="3227388"/>
          <a:ext cx="369888" cy="398462"/>
        </p:xfrm>
        <a:graphic>
          <a:graphicData uri="http://schemas.openxmlformats.org/presentationml/2006/ole">
            <mc:AlternateContent xmlns:mc="http://schemas.openxmlformats.org/markup-compatibility/2006">
              <mc:Choice xmlns:v="urn:schemas-microsoft-com:vml" Requires="v">
                <p:oleObj spid="_x0000_s56594" name="Equation" r:id="rId39" imgW="164885" imgH="177569" progId="Equation.3">
                  <p:embed/>
                </p:oleObj>
              </mc:Choice>
              <mc:Fallback>
                <p:oleObj name="Equation" r:id="rId39" imgW="164885" imgH="177569" progId="Equation.3">
                  <p:embed/>
                  <p:pic>
                    <p:nvPicPr>
                      <p:cNvPr id="0" name="Object 9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24100" y="3227388"/>
                        <a:ext cx="36988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5" name="Flowchart: Or 94"/>
          <p:cNvSpPr/>
          <p:nvPr/>
        </p:nvSpPr>
        <p:spPr>
          <a:xfrm>
            <a:off x="3146425" y="3297238"/>
            <a:ext cx="246063" cy="246062"/>
          </a:xfrm>
          <a:prstGeom prst="flowChartOr">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37" tIns="45719" rIns="91437" bIns="45719" anchor="ctr"/>
          <a:lstStyle/>
          <a:p>
            <a:pPr algn="ctr" eaLnBrk="0" hangingPunct="0">
              <a:defRPr/>
            </a:pPr>
            <a:endParaRPr lang="zh-CN" altLang="en-US"/>
          </a:p>
        </p:txBody>
      </p:sp>
      <p:graphicFrame>
        <p:nvGraphicFramePr>
          <p:cNvPr id="56336" name="Object 46"/>
          <p:cNvGraphicFramePr>
            <a:graphicFrameLocks noChangeAspect="1"/>
          </p:cNvGraphicFramePr>
          <p:nvPr/>
        </p:nvGraphicFramePr>
        <p:xfrm>
          <a:off x="2997200" y="2973388"/>
          <a:ext cx="711200" cy="211137"/>
        </p:xfrm>
        <a:graphic>
          <a:graphicData uri="http://schemas.openxmlformats.org/presentationml/2006/ole">
            <mc:AlternateContent xmlns:mc="http://schemas.openxmlformats.org/markup-compatibility/2006">
              <mc:Choice xmlns:v="urn:schemas-microsoft-com:vml" Requires="v">
                <p:oleObj spid="_x0000_s56595" name="Equation" r:id="rId40" imgW="774364" imgH="228501" progId="Equation.3">
                  <p:embed/>
                </p:oleObj>
              </mc:Choice>
              <mc:Fallback>
                <p:oleObj name="Equation" r:id="rId40" imgW="774364" imgH="228501" progId="Equation.3">
                  <p:embed/>
                  <p:pic>
                    <p:nvPicPr>
                      <p:cNvPr id="0" name="Object 46"/>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2997200" y="2973388"/>
                        <a:ext cx="711200" cy="21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7" name="Straight Arrow Connector 96"/>
          <p:cNvCxnSpPr/>
          <p:nvPr/>
        </p:nvCxnSpPr>
        <p:spPr>
          <a:xfrm>
            <a:off x="2611438" y="3419475"/>
            <a:ext cx="534987" cy="1588"/>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95" idx="6"/>
          </p:cNvCxnSpPr>
          <p:nvPr/>
        </p:nvCxnSpPr>
        <p:spPr>
          <a:xfrm>
            <a:off x="3392488" y="3419475"/>
            <a:ext cx="493712" cy="635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39" name="Object 36"/>
          <p:cNvGraphicFramePr>
            <a:graphicFrameLocks noChangeAspect="1"/>
          </p:cNvGraphicFramePr>
          <p:nvPr/>
        </p:nvGraphicFramePr>
        <p:xfrm>
          <a:off x="3671888" y="2973388"/>
          <a:ext cx="676275" cy="211137"/>
        </p:xfrm>
        <a:graphic>
          <a:graphicData uri="http://schemas.openxmlformats.org/presentationml/2006/ole">
            <mc:AlternateContent xmlns:mc="http://schemas.openxmlformats.org/markup-compatibility/2006">
              <mc:Choice xmlns:v="urn:schemas-microsoft-com:vml" Requires="v">
                <p:oleObj spid="_x0000_s56596" name="Equation" r:id="rId42" imgW="736600" imgH="228600" progId="Equation.3">
                  <p:embed/>
                </p:oleObj>
              </mc:Choice>
              <mc:Fallback>
                <p:oleObj name="Equation" r:id="rId42" imgW="736600" imgH="228600" progId="Equation.3">
                  <p:embed/>
                  <p:pic>
                    <p:nvPicPr>
                      <p:cNvPr id="0" name="Object 36"/>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3671888" y="2973388"/>
                        <a:ext cx="676275" cy="21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40" name="Object 99"/>
          <p:cNvGraphicFramePr>
            <a:graphicFrameLocks noChangeAspect="1"/>
          </p:cNvGraphicFramePr>
          <p:nvPr/>
        </p:nvGraphicFramePr>
        <p:xfrm>
          <a:off x="3848100" y="3228975"/>
          <a:ext cx="369888" cy="398463"/>
        </p:xfrm>
        <a:graphic>
          <a:graphicData uri="http://schemas.openxmlformats.org/presentationml/2006/ole">
            <mc:AlternateContent xmlns:mc="http://schemas.openxmlformats.org/markup-compatibility/2006">
              <mc:Choice xmlns:v="urn:schemas-microsoft-com:vml" Requires="v">
                <p:oleObj spid="_x0000_s56597" name="Equation" r:id="rId44" imgW="164885" imgH="177569" progId="Equation.3">
                  <p:embed/>
                </p:oleObj>
              </mc:Choice>
              <mc:Fallback>
                <p:oleObj name="Equation" r:id="rId44" imgW="164885" imgH="177569" progId="Equation.3">
                  <p:embed/>
                  <p:pic>
                    <p:nvPicPr>
                      <p:cNvPr id="0" name="Object 9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48100" y="3228975"/>
                        <a:ext cx="369888"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1" name="Straight Arrow Connector 100"/>
          <p:cNvCxnSpPr/>
          <p:nvPr/>
        </p:nvCxnSpPr>
        <p:spPr>
          <a:xfrm flipV="1">
            <a:off x="4121150" y="3400425"/>
            <a:ext cx="738188"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V="1">
            <a:off x="4121150" y="5919788"/>
            <a:ext cx="738188"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rot="16200000" flipH="1">
            <a:off x="2443163" y="3243263"/>
            <a:ext cx="165100"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rot="16200000" flipH="1">
            <a:off x="3222625" y="3230563"/>
            <a:ext cx="165100"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rot="16200000" flipH="1">
            <a:off x="3965575" y="3244850"/>
            <a:ext cx="165100"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56346" name="Title 1"/>
          <p:cNvSpPr>
            <a:spLocks noGrp="1"/>
          </p:cNvSpPr>
          <p:nvPr>
            <p:ph type="title"/>
          </p:nvPr>
        </p:nvSpPr>
        <p:spPr>
          <a:xfrm>
            <a:off x="446088" y="142875"/>
            <a:ext cx="8229600" cy="1143000"/>
          </a:xfrm>
        </p:spPr>
        <p:txBody>
          <a:bodyPr/>
          <a:lstStyle/>
          <a:p>
            <a:r>
              <a:rPr lang="en-US" altLang="zh-CN" sz="3300" smtClean="0">
                <a:ea typeface="SimSun" pitchFamily="2" charset="-122"/>
              </a:rPr>
              <a:t>Joint Optimization of Input and Filter Bank</a:t>
            </a:r>
            <a:endParaRPr lang="zh-CN" altLang="en-US" sz="3300" smtClean="0">
              <a:ea typeface="SimSun" pitchFamily="2" charset="-122"/>
            </a:endParaRPr>
          </a:p>
        </p:txBody>
      </p:sp>
      <p:sp>
        <p:nvSpPr>
          <p:cNvPr id="109" name="TextBox 108"/>
          <p:cNvSpPr txBox="1"/>
          <p:nvPr/>
        </p:nvSpPr>
        <p:spPr>
          <a:xfrm>
            <a:off x="-55563" y="2824163"/>
            <a:ext cx="1368426" cy="647700"/>
          </a:xfrm>
          <a:prstGeom prst="rect">
            <a:avLst/>
          </a:prstGeom>
          <a:noFill/>
        </p:spPr>
        <p:txBody>
          <a:bodyPr>
            <a:spAutoFit/>
          </a:bodyPr>
          <a:lstStyle/>
          <a:p>
            <a:pPr algn="ctr" eaLnBrk="0" hangingPunct="0">
              <a:defRPr/>
            </a:pPr>
            <a:r>
              <a:rPr lang="en-US" altLang="zh-CN" b="1" dirty="0">
                <a:solidFill>
                  <a:schemeClr val="accent1">
                    <a:lumMod val="90000"/>
                  </a:schemeClr>
                </a:solidFill>
                <a:cs typeface="+mn-cs"/>
              </a:rPr>
              <a:t>low </a:t>
            </a:r>
          </a:p>
          <a:p>
            <a:pPr algn="ctr" eaLnBrk="0" hangingPunct="0">
              <a:defRPr/>
            </a:pPr>
            <a:r>
              <a:rPr lang="en-US" altLang="zh-CN" b="1" dirty="0">
                <a:solidFill>
                  <a:schemeClr val="accent1">
                    <a:lumMod val="90000"/>
                  </a:schemeClr>
                </a:solidFill>
                <a:cs typeface="+mn-cs"/>
              </a:rPr>
              <a:t>SNR </a:t>
            </a:r>
            <a:endParaRPr lang="zh-CN" altLang="en-US" b="1" dirty="0">
              <a:solidFill>
                <a:schemeClr val="accent1">
                  <a:lumMod val="90000"/>
                </a:schemeClr>
              </a:solidFill>
              <a:cs typeface="+mn-cs"/>
            </a:endParaRPr>
          </a:p>
        </p:txBody>
      </p:sp>
      <p:grpSp>
        <p:nvGrpSpPr>
          <p:cNvPr id="9" name="Group 115"/>
          <p:cNvGrpSpPr>
            <a:grpSpLocks/>
          </p:cNvGrpSpPr>
          <p:nvPr/>
        </p:nvGrpSpPr>
        <p:grpSpPr bwMode="auto">
          <a:xfrm>
            <a:off x="4348163" y="3749675"/>
            <a:ext cx="762000" cy="1281113"/>
            <a:chOff x="6988436" y="3930595"/>
            <a:chExt cx="760846" cy="1280596"/>
          </a:xfrm>
        </p:grpSpPr>
        <p:cxnSp>
          <p:nvCxnSpPr>
            <p:cNvPr id="111" name="Straight Arrow Connector 110"/>
            <p:cNvCxnSpPr/>
            <p:nvPr/>
          </p:nvCxnSpPr>
          <p:spPr>
            <a:xfrm flipV="1">
              <a:off x="7001117" y="5211191"/>
              <a:ext cx="738655"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6352" name="Group 114"/>
            <p:cNvGrpSpPr>
              <a:grpSpLocks/>
            </p:cNvGrpSpPr>
            <p:nvPr/>
          </p:nvGrpSpPr>
          <p:grpSpPr bwMode="auto">
            <a:xfrm>
              <a:off x="6988436" y="3930595"/>
              <a:ext cx="760846" cy="1265887"/>
              <a:chOff x="6988436" y="3930595"/>
              <a:chExt cx="760846" cy="1265887"/>
            </a:xfrm>
          </p:grpSpPr>
          <p:cxnSp>
            <p:nvCxnSpPr>
              <p:cNvPr id="112" name="Straight Arrow Connector 111"/>
              <p:cNvCxnSpPr/>
              <p:nvPr/>
            </p:nvCxnSpPr>
            <p:spPr>
              <a:xfrm flipV="1">
                <a:off x="6988436" y="4293986"/>
                <a:ext cx="740239" cy="0"/>
              </a:xfrm>
              <a:prstGeom prst="straightConnector1">
                <a:avLst/>
              </a:prstGeom>
              <a:ln w="1905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56354" name="Object 34"/>
              <p:cNvGraphicFramePr>
                <a:graphicFrameLocks noChangeAspect="1"/>
              </p:cNvGraphicFramePr>
              <p:nvPr/>
            </p:nvGraphicFramePr>
            <p:xfrm>
              <a:off x="7175841" y="3930595"/>
              <a:ext cx="552077" cy="337678"/>
            </p:xfrm>
            <a:graphic>
              <a:graphicData uri="http://schemas.openxmlformats.org/presentationml/2006/ole">
                <mc:AlternateContent xmlns:mc="http://schemas.openxmlformats.org/markup-compatibility/2006">
                  <mc:Choice xmlns:v="urn:schemas-microsoft-com:vml" Requires="v">
                    <p:oleObj spid="_x0000_s56598" name="Equation" r:id="rId45" imgW="355292" imgH="215713" progId="Equation.3">
                      <p:embed/>
                    </p:oleObj>
                  </mc:Choice>
                  <mc:Fallback>
                    <p:oleObj name="Equation" r:id="rId45" imgW="355292" imgH="215713" progId="Equation.3">
                      <p:embed/>
                      <p:pic>
                        <p:nvPicPr>
                          <p:cNvPr id="0" name="Object 34"/>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7175841" y="3930595"/>
                            <a:ext cx="552077" cy="33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55" name="Object 33"/>
              <p:cNvGraphicFramePr>
                <a:graphicFrameLocks noChangeAspect="1"/>
              </p:cNvGraphicFramePr>
              <p:nvPr/>
            </p:nvGraphicFramePr>
            <p:xfrm>
              <a:off x="7158732" y="4858344"/>
              <a:ext cx="590550" cy="338138"/>
            </p:xfrm>
            <a:graphic>
              <a:graphicData uri="http://schemas.openxmlformats.org/presentationml/2006/ole">
                <mc:AlternateContent xmlns:mc="http://schemas.openxmlformats.org/markup-compatibility/2006">
                  <mc:Choice xmlns:v="urn:schemas-microsoft-com:vml" Requires="v">
                    <p:oleObj spid="_x0000_s56599" name="Equation" r:id="rId47" imgW="380835" imgH="215806" progId="Equation.3">
                      <p:embed/>
                    </p:oleObj>
                  </mc:Choice>
                  <mc:Fallback>
                    <p:oleObj name="Equation" r:id="rId47" imgW="380835" imgH="215806" progId="Equation.3">
                      <p:embed/>
                      <p:pic>
                        <p:nvPicPr>
                          <p:cNvPr id="0" name="Object 33"/>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7158732" y="4858344"/>
                            <a:ext cx="590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pic>
        <p:nvPicPr>
          <p:cNvPr id="107" name="Picture 106" descr="MultiChannelPrefiltered.jpg"/>
          <p:cNvPicPr>
            <a:picLocks noChangeAspect="1"/>
          </p:cNvPicPr>
          <p:nvPr/>
        </p:nvPicPr>
        <p:blipFill>
          <a:blip r:embed="rId49">
            <a:extLst>
              <a:ext uri="{28A0092B-C50C-407E-A947-70E740481C1C}">
                <a14:useLocalDpi xmlns:a14="http://schemas.microsoft.com/office/drawing/2010/main" val="0"/>
              </a:ext>
            </a:extLst>
          </a:blip>
          <a:srcRect r="8333"/>
          <a:stretch>
            <a:fillRect/>
          </a:stretch>
        </p:blipFill>
        <p:spPr bwMode="auto">
          <a:xfrm>
            <a:off x="5067300" y="3094038"/>
            <a:ext cx="3959225" cy="323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 name="TextBox 109"/>
          <p:cNvSpPr txBox="1">
            <a:spLocks noChangeArrowheads="1"/>
          </p:cNvSpPr>
          <p:nvPr/>
        </p:nvSpPr>
        <p:spPr bwMode="auto">
          <a:xfrm>
            <a:off x="5791200" y="3743325"/>
            <a:ext cx="2928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a:solidFill>
                  <a:srgbClr val="FF0000"/>
                </a:solidFill>
              </a:rPr>
              <a:t>Capacity monotonic in f</a:t>
            </a:r>
            <a:r>
              <a:rPr lang="en-US" altLang="en-US" b="1" baseline="-25000">
                <a:solidFill>
                  <a:srgbClr val="FF0000"/>
                </a:solidFill>
              </a:rPr>
              <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nodeType="afterGroup">
                            <p:stCondLst>
                              <p:cond delay="1500"/>
                            </p:stCondLst>
                            <p:childTnLst>
                              <p:par>
                                <p:cTn id="20" presetID="8"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amond(in)">
                                      <p:cBhvr>
                                        <p:cTn id="22" dur="20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z="4400" smtClean="0"/>
              <a:t>Sampling with Modulator and Filter Bank</a:t>
            </a:r>
          </a:p>
        </p:txBody>
      </p:sp>
      <p:grpSp>
        <p:nvGrpSpPr>
          <p:cNvPr id="57347" name="Group 4"/>
          <p:cNvGrpSpPr>
            <a:grpSpLocks/>
          </p:cNvGrpSpPr>
          <p:nvPr/>
        </p:nvGrpSpPr>
        <p:grpSpPr bwMode="auto">
          <a:xfrm>
            <a:off x="1595438" y="1682750"/>
            <a:ext cx="5905500" cy="1019175"/>
            <a:chOff x="251520" y="476250"/>
            <a:chExt cx="8856984" cy="1529210"/>
          </a:xfrm>
        </p:grpSpPr>
        <p:cxnSp>
          <p:nvCxnSpPr>
            <p:cNvPr id="57402" name="Straight Arrow Connector 4"/>
            <p:cNvCxnSpPr>
              <a:cxnSpLocks noChangeShapeType="1"/>
            </p:cNvCxnSpPr>
            <p:nvPr/>
          </p:nvCxnSpPr>
          <p:spPr bwMode="auto">
            <a:xfrm>
              <a:off x="251520" y="1629395"/>
              <a:ext cx="648072" cy="158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6" name="Rectangle 5"/>
            <p:cNvSpPr/>
            <p:nvPr/>
          </p:nvSpPr>
          <p:spPr>
            <a:xfrm>
              <a:off x="899127" y="1340898"/>
              <a:ext cx="1080933" cy="576431"/>
            </a:xfrm>
            <a:prstGeom prst="rect">
              <a:avLst/>
            </a:prstGeom>
            <a:solidFill>
              <a:srgbClr val="FFFFFF"/>
            </a:solidFill>
            <a:ln w="19050" cap="flat" cmpd="sng" algn="ctr">
              <a:solidFill>
                <a:srgbClr val="000000"/>
              </a:solidFill>
              <a:prstDash val="solid"/>
            </a:ln>
            <a:effectLst/>
          </p:spPr>
          <p:txBody>
            <a:bodyPr lIns="91427" tIns="45714" rIns="91427" bIns="45714" anchor="ctr"/>
            <a:lstStyle/>
            <a:p>
              <a:pPr algn="ctr" fontAlgn="auto">
                <a:spcBef>
                  <a:spcPts val="0"/>
                </a:spcBef>
                <a:spcAft>
                  <a:spcPts val="0"/>
                </a:spcAft>
                <a:defRPr/>
              </a:pPr>
              <a:endParaRPr lang="zh-CN" altLang="en-US" sz="1800" kern="0">
                <a:solidFill>
                  <a:srgbClr val="FFFFFF"/>
                </a:solidFill>
                <a:latin typeface="Arial"/>
                <a:cs typeface="+mn-cs"/>
              </a:endParaRPr>
            </a:p>
          </p:txBody>
        </p:sp>
        <p:pic>
          <p:nvPicPr>
            <p:cNvPr id="57404" name="Picture 6" descr="TP_tmp.emf"/>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2384762" y="1951461"/>
              <a:ext cx="53999" cy="5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7405" name="Object 7"/>
            <p:cNvGraphicFramePr>
              <a:graphicFrameLocks noChangeAspect="1"/>
            </p:cNvGraphicFramePr>
            <p:nvPr/>
          </p:nvGraphicFramePr>
          <p:xfrm>
            <a:off x="1187625" y="1413371"/>
            <a:ext cx="576064" cy="418956"/>
          </p:xfrm>
          <a:graphic>
            <a:graphicData uri="http://schemas.openxmlformats.org/presentationml/2006/ole">
              <mc:AlternateContent xmlns:mc="http://schemas.openxmlformats.org/markup-compatibility/2006">
                <mc:Choice xmlns:v="urn:schemas-microsoft-com:vml" Requires="v">
                  <p:oleObj spid="_x0000_s57558" name="Equation" r:id="rId5" imgW="279400" imgH="203200" progId="Equation.3">
                    <p:embed/>
                  </p:oleObj>
                </mc:Choice>
                <mc:Fallback>
                  <p:oleObj name="Equation" r:id="rId5" imgW="279400" imgH="2032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625" y="1413371"/>
                          <a:ext cx="576064" cy="418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406" name="Straight Arrow Connector 8"/>
            <p:cNvCxnSpPr>
              <a:cxnSpLocks noChangeShapeType="1"/>
            </p:cNvCxnSpPr>
            <p:nvPr/>
          </p:nvCxnSpPr>
          <p:spPr bwMode="auto">
            <a:xfrm>
              <a:off x="1979712" y="1629395"/>
              <a:ext cx="432048" cy="158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10" name="Flowchart: Or 52"/>
            <p:cNvSpPr/>
            <p:nvPr/>
          </p:nvSpPr>
          <p:spPr>
            <a:xfrm>
              <a:off x="2411004" y="1412356"/>
              <a:ext cx="433326" cy="433514"/>
            </a:xfrm>
            <a:prstGeom prst="flowChartOr">
              <a:avLst/>
            </a:prstGeom>
            <a:noFill/>
            <a:ln w="19050" cap="flat" cmpd="sng" algn="ctr">
              <a:solidFill>
                <a:srgbClr val="000000"/>
              </a:solidFill>
              <a:prstDash val="solid"/>
            </a:ln>
            <a:effectLst/>
          </p:spPr>
          <p:txBody>
            <a:bodyPr lIns="91427" tIns="45714" rIns="91427" bIns="45714" anchor="ctr"/>
            <a:lstStyle/>
            <a:p>
              <a:pPr algn="ctr" fontAlgn="auto">
                <a:spcBef>
                  <a:spcPts val="0"/>
                </a:spcBef>
                <a:spcAft>
                  <a:spcPts val="0"/>
                </a:spcAft>
                <a:defRPr/>
              </a:pPr>
              <a:endParaRPr lang="zh-CN" altLang="en-US" sz="1800" kern="0">
                <a:solidFill>
                  <a:srgbClr val="FFFFFF"/>
                </a:solidFill>
                <a:latin typeface="Arial"/>
                <a:cs typeface="+mn-cs"/>
              </a:endParaRPr>
            </a:p>
          </p:txBody>
        </p:sp>
        <p:cxnSp>
          <p:nvCxnSpPr>
            <p:cNvPr id="57408" name="Straight Arrow Connector 10"/>
            <p:cNvCxnSpPr>
              <a:cxnSpLocks noChangeShapeType="1"/>
            </p:cNvCxnSpPr>
            <p:nvPr/>
          </p:nvCxnSpPr>
          <p:spPr bwMode="auto">
            <a:xfrm rot="16200000" flipH="1">
              <a:off x="2379155" y="1157945"/>
              <a:ext cx="505644" cy="8384"/>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graphicFrame>
          <p:nvGraphicFramePr>
            <p:cNvPr id="57409" name="Object 3"/>
            <p:cNvGraphicFramePr>
              <a:graphicFrameLocks noChangeAspect="1"/>
            </p:cNvGraphicFramePr>
            <p:nvPr/>
          </p:nvGraphicFramePr>
          <p:xfrm>
            <a:off x="2399062" y="476672"/>
            <a:ext cx="601663" cy="419100"/>
          </p:xfrm>
          <a:graphic>
            <a:graphicData uri="http://schemas.openxmlformats.org/presentationml/2006/ole">
              <mc:AlternateContent xmlns:mc="http://schemas.openxmlformats.org/markup-compatibility/2006">
                <mc:Choice xmlns:v="urn:schemas-microsoft-com:vml" Requires="v">
                  <p:oleObj spid="_x0000_s57559" name="Equation" r:id="rId7" imgW="291847" imgH="203024" progId="Equation.3">
                    <p:embed/>
                  </p:oleObj>
                </mc:Choice>
                <mc:Fallback>
                  <p:oleObj name="Equation" r:id="rId7" imgW="291847" imgH="203024"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9062" y="476672"/>
                          <a:ext cx="60166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410" name="Straight Arrow Connector 12"/>
            <p:cNvCxnSpPr>
              <a:cxnSpLocks noChangeShapeType="1"/>
            </p:cNvCxnSpPr>
            <p:nvPr/>
          </p:nvCxnSpPr>
          <p:spPr bwMode="auto">
            <a:xfrm flipV="1">
              <a:off x="4211960" y="1628801"/>
              <a:ext cx="432048" cy="595"/>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14" name="Rectangle 13"/>
            <p:cNvSpPr/>
            <p:nvPr/>
          </p:nvSpPr>
          <p:spPr>
            <a:xfrm>
              <a:off x="5577614" y="1269439"/>
              <a:ext cx="1080933" cy="647890"/>
            </a:xfrm>
            <a:prstGeom prst="rect">
              <a:avLst/>
            </a:prstGeom>
            <a:solidFill>
              <a:srgbClr val="FFFFFF"/>
            </a:solidFill>
            <a:ln w="19050" cap="flat" cmpd="sng" algn="ctr">
              <a:solidFill>
                <a:srgbClr val="000000"/>
              </a:solidFill>
              <a:prstDash val="solid"/>
            </a:ln>
            <a:effectLst/>
          </p:spPr>
          <p:txBody>
            <a:bodyPr lIns="91427" tIns="45714" rIns="91427" bIns="45714" anchor="ctr"/>
            <a:lstStyle/>
            <a:p>
              <a:pPr algn="ctr" fontAlgn="auto">
                <a:spcBef>
                  <a:spcPts val="0"/>
                </a:spcBef>
                <a:spcAft>
                  <a:spcPts val="0"/>
                </a:spcAft>
                <a:defRPr/>
              </a:pPr>
              <a:endParaRPr lang="zh-CN" altLang="en-US" sz="1800" kern="0" dirty="0">
                <a:solidFill>
                  <a:srgbClr val="FFFFFF"/>
                </a:solidFill>
                <a:latin typeface="Arial"/>
                <a:cs typeface="+mn-cs"/>
              </a:endParaRPr>
            </a:p>
          </p:txBody>
        </p:sp>
        <p:graphicFrame>
          <p:nvGraphicFramePr>
            <p:cNvPr id="57412" name="Object 14"/>
            <p:cNvGraphicFramePr>
              <a:graphicFrameLocks noChangeAspect="1"/>
            </p:cNvGraphicFramePr>
            <p:nvPr/>
          </p:nvGraphicFramePr>
          <p:xfrm>
            <a:off x="5879531" y="1467969"/>
            <a:ext cx="549275" cy="422276"/>
          </p:xfrm>
          <a:graphic>
            <a:graphicData uri="http://schemas.openxmlformats.org/presentationml/2006/ole">
              <mc:AlternateContent xmlns:mc="http://schemas.openxmlformats.org/markup-compatibility/2006">
                <mc:Choice xmlns:v="urn:schemas-microsoft-com:vml" Requires="v">
                  <p:oleObj spid="_x0000_s57560" name="Equation" r:id="rId9" imgW="266353" imgH="202936" progId="Equation.3">
                    <p:embed/>
                  </p:oleObj>
                </mc:Choice>
                <mc:Fallback>
                  <p:oleObj name="Equation" r:id="rId9" imgW="266353" imgH="202936"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79531" y="1467969"/>
                          <a:ext cx="549275" cy="42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413" name="Straight Arrow Connector 15"/>
            <p:cNvCxnSpPr>
              <a:cxnSpLocks noChangeShapeType="1"/>
            </p:cNvCxnSpPr>
            <p:nvPr/>
          </p:nvCxnSpPr>
          <p:spPr bwMode="auto">
            <a:xfrm>
              <a:off x="6694288" y="1627807"/>
              <a:ext cx="648072" cy="158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414" name="Straight Connector 16"/>
            <p:cNvCxnSpPr>
              <a:cxnSpLocks noChangeShapeType="1"/>
            </p:cNvCxnSpPr>
            <p:nvPr/>
          </p:nvCxnSpPr>
          <p:spPr bwMode="auto">
            <a:xfrm flipV="1">
              <a:off x="7342360" y="1413371"/>
              <a:ext cx="288032" cy="216024"/>
            </a:xfrm>
            <a:prstGeom prst="line">
              <a:avLst/>
            </a:prstGeom>
            <a:noFill/>
            <a:ln w="19050" algn="ctr">
              <a:solidFill>
                <a:srgbClr val="000000"/>
              </a:solidFill>
              <a:round/>
              <a:headEnd/>
              <a:tailEnd/>
            </a:ln>
            <a:extLst>
              <a:ext uri="{909E8E84-426E-40DD-AFC4-6F175D3DCCD1}">
                <a14:hiddenFill xmlns:a14="http://schemas.microsoft.com/office/drawing/2010/main">
                  <a:noFill/>
                </a14:hiddenFill>
              </a:ext>
            </a:extLst>
          </p:spPr>
        </p:cxnSp>
        <p:cxnSp>
          <p:nvCxnSpPr>
            <p:cNvPr id="57415" name="Straight Arrow Connector 17"/>
            <p:cNvCxnSpPr>
              <a:cxnSpLocks noChangeShapeType="1"/>
            </p:cNvCxnSpPr>
            <p:nvPr/>
          </p:nvCxnSpPr>
          <p:spPr bwMode="auto">
            <a:xfrm>
              <a:off x="7774408" y="1629395"/>
              <a:ext cx="648072" cy="158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19" name="Arc 18"/>
            <p:cNvSpPr/>
            <p:nvPr/>
          </p:nvSpPr>
          <p:spPr>
            <a:xfrm>
              <a:off x="7341869" y="1197981"/>
              <a:ext cx="504753" cy="502590"/>
            </a:xfrm>
            <a:prstGeom prst="arc">
              <a:avLst/>
            </a:prstGeom>
            <a:noFill/>
            <a:ln w="19050" cap="flat" cmpd="sng" algn="ctr">
              <a:solidFill>
                <a:srgbClr val="000000"/>
              </a:solidFill>
              <a:prstDash val="solid"/>
              <a:tailEnd type="triangle" w="med" len="lg"/>
            </a:ln>
            <a:effectLst/>
          </p:spPr>
          <p:txBody>
            <a:bodyPr lIns="91427" tIns="45714" rIns="91427" bIns="45714" anchor="ctr"/>
            <a:lstStyle/>
            <a:p>
              <a:pPr algn="ctr" fontAlgn="auto">
                <a:spcBef>
                  <a:spcPts val="0"/>
                </a:spcBef>
                <a:spcAft>
                  <a:spcPts val="0"/>
                </a:spcAft>
                <a:defRPr/>
              </a:pPr>
              <a:endParaRPr lang="zh-CN" altLang="en-US" sz="1800" kern="0">
                <a:solidFill>
                  <a:srgbClr val="000000"/>
                </a:solidFill>
                <a:latin typeface="Arial"/>
                <a:cs typeface="+mn-cs"/>
              </a:endParaRPr>
            </a:p>
          </p:txBody>
        </p:sp>
        <p:graphicFrame>
          <p:nvGraphicFramePr>
            <p:cNvPr id="57417" name="Object 14"/>
            <p:cNvGraphicFramePr>
              <a:graphicFrameLocks noChangeAspect="1"/>
            </p:cNvGraphicFramePr>
            <p:nvPr/>
          </p:nvGraphicFramePr>
          <p:xfrm>
            <a:off x="8544942" y="1385888"/>
            <a:ext cx="563562" cy="374650"/>
          </p:xfrm>
          <a:graphic>
            <a:graphicData uri="http://schemas.openxmlformats.org/presentationml/2006/ole">
              <mc:AlternateContent xmlns:mc="http://schemas.openxmlformats.org/markup-compatibility/2006">
                <mc:Choice xmlns:v="urn:schemas-microsoft-com:vml" Requires="v">
                  <p:oleObj spid="_x0000_s57561" name="Equation" r:id="rId11" imgW="304536" imgH="203024" progId="Equation.3">
                    <p:embed/>
                  </p:oleObj>
                </mc:Choice>
                <mc:Fallback>
                  <p:oleObj name="Equation" r:id="rId11" imgW="304536" imgH="203024"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44942" y="1385888"/>
                          <a:ext cx="56356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418" name="Object 20"/>
            <p:cNvGraphicFramePr>
              <a:graphicFrameLocks noChangeAspect="1"/>
            </p:cNvGraphicFramePr>
            <p:nvPr/>
          </p:nvGraphicFramePr>
          <p:xfrm>
            <a:off x="4572000" y="1268760"/>
            <a:ext cx="648072" cy="697923"/>
          </p:xfrm>
          <a:graphic>
            <a:graphicData uri="http://schemas.openxmlformats.org/presentationml/2006/ole">
              <mc:AlternateContent xmlns:mc="http://schemas.openxmlformats.org/markup-compatibility/2006">
                <mc:Choice xmlns:v="urn:schemas-microsoft-com:vml" Requires="v">
                  <p:oleObj spid="_x0000_s57562" name="Equation" r:id="rId13" imgW="164885" imgH="177569" progId="Equation.3">
                    <p:embed/>
                  </p:oleObj>
                </mc:Choice>
                <mc:Fallback>
                  <p:oleObj name="Equation" r:id="rId13" imgW="164885" imgH="177569" progId="Equation.3">
                    <p:embed/>
                    <p:pic>
                      <p:nvPicPr>
                        <p:cNvPr id="0" name="Object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72000" y="1268760"/>
                          <a:ext cx="648072" cy="69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419" name="Straight Arrow Connector 21"/>
            <p:cNvCxnSpPr>
              <a:cxnSpLocks noChangeShapeType="1"/>
            </p:cNvCxnSpPr>
            <p:nvPr/>
          </p:nvCxnSpPr>
          <p:spPr bwMode="auto">
            <a:xfrm>
              <a:off x="4860033" y="908721"/>
              <a:ext cx="1" cy="506239"/>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420" name="Straight Arrow Connector 22"/>
            <p:cNvCxnSpPr>
              <a:cxnSpLocks noChangeShapeType="1"/>
            </p:cNvCxnSpPr>
            <p:nvPr/>
          </p:nvCxnSpPr>
          <p:spPr bwMode="auto">
            <a:xfrm>
              <a:off x="5148064" y="1628800"/>
              <a:ext cx="432048" cy="1588"/>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graphicFrame>
          <p:nvGraphicFramePr>
            <p:cNvPr id="57421" name="Object 3"/>
            <p:cNvGraphicFramePr>
              <a:graphicFrameLocks noChangeAspect="1"/>
            </p:cNvGraphicFramePr>
            <p:nvPr/>
          </p:nvGraphicFramePr>
          <p:xfrm>
            <a:off x="4630739" y="476250"/>
            <a:ext cx="574675" cy="419100"/>
          </p:xfrm>
          <a:graphic>
            <a:graphicData uri="http://schemas.openxmlformats.org/presentationml/2006/ole">
              <mc:AlternateContent xmlns:mc="http://schemas.openxmlformats.org/markup-compatibility/2006">
                <mc:Choice xmlns:v="urn:schemas-microsoft-com:vml" Requires="v">
                  <p:oleObj spid="_x0000_s57563" name="Equation" r:id="rId15" imgW="264960" imgH="191880" progId="Equation.3">
                    <p:embed/>
                  </p:oleObj>
                </mc:Choice>
                <mc:Fallback>
                  <p:oleObj name="Equation" r:id="rId15" imgW="264960" imgH="191880" progId="Equation.3">
                    <p:embed/>
                    <p:pic>
                      <p:nvPicPr>
                        <p:cNvPr id="0" name="Object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30739" y="476250"/>
                          <a:ext cx="5746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422" name="Object 31"/>
            <p:cNvGraphicFramePr>
              <a:graphicFrameLocks noChangeAspect="1"/>
            </p:cNvGraphicFramePr>
            <p:nvPr/>
          </p:nvGraphicFramePr>
          <p:xfrm>
            <a:off x="275854" y="1052513"/>
            <a:ext cx="574675" cy="419100"/>
          </p:xfrm>
          <a:graphic>
            <a:graphicData uri="http://schemas.openxmlformats.org/presentationml/2006/ole">
              <mc:AlternateContent xmlns:mc="http://schemas.openxmlformats.org/markup-compatibility/2006">
                <mc:Choice xmlns:v="urn:schemas-microsoft-com:vml" Requires="v">
                  <p:oleObj spid="_x0000_s57564" name="Equation" r:id="rId17" imgW="264960" imgH="191880" progId="Equation.3">
                    <p:embed/>
                  </p:oleObj>
                </mc:Choice>
                <mc:Fallback>
                  <p:oleObj name="Equation" r:id="rId17" imgW="264960" imgH="191880" progId="Equation.3">
                    <p:embed/>
                    <p:pic>
                      <p:nvPicPr>
                        <p:cNvPr id="0" name="Object 3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5854" y="1052513"/>
                          <a:ext cx="5746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423" name="Straight Arrow Connector 25"/>
            <p:cNvCxnSpPr>
              <a:cxnSpLocks noChangeShapeType="1"/>
            </p:cNvCxnSpPr>
            <p:nvPr/>
          </p:nvCxnSpPr>
          <p:spPr bwMode="auto">
            <a:xfrm flipV="1">
              <a:off x="2843808" y="1628800"/>
              <a:ext cx="432048" cy="595"/>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27" name="Rectangle 26"/>
            <p:cNvSpPr/>
            <p:nvPr/>
          </p:nvSpPr>
          <p:spPr>
            <a:xfrm>
              <a:off x="3275275" y="1340898"/>
              <a:ext cx="935697" cy="664562"/>
            </a:xfrm>
            <a:prstGeom prst="rect">
              <a:avLst/>
            </a:prstGeom>
            <a:solidFill>
              <a:srgbClr val="FFFFFF"/>
            </a:solidFill>
            <a:ln w="19050" cap="flat" cmpd="sng" algn="ctr">
              <a:solidFill>
                <a:srgbClr val="000000"/>
              </a:solidFill>
              <a:prstDash val="solid"/>
            </a:ln>
            <a:effectLst/>
          </p:spPr>
          <p:txBody>
            <a:bodyPr lIns="91427" tIns="45714" rIns="91427" bIns="45714" anchor="ctr"/>
            <a:lstStyle/>
            <a:p>
              <a:pPr algn="ctr" fontAlgn="auto">
                <a:spcBef>
                  <a:spcPts val="0"/>
                </a:spcBef>
                <a:spcAft>
                  <a:spcPts val="0"/>
                </a:spcAft>
                <a:defRPr/>
              </a:pPr>
              <a:endParaRPr lang="zh-CN" altLang="en-US" sz="1800" kern="0" dirty="0">
                <a:solidFill>
                  <a:srgbClr val="FFFFFF"/>
                </a:solidFill>
                <a:latin typeface="Arial"/>
                <a:cs typeface="+mn-cs"/>
              </a:endParaRPr>
            </a:p>
          </p:txBody>
        </p:sp>
        <p:graphicFrame>
          <p:nvGraphicFramePr>
            <p:cNvPr id="57425" name="Object 27"/>
            <p:cNvGraphicFramePr>
              <a:graphicFrameLocks noChangeAspect="1"/>
            </p:cNvGraphicFramePr>
            <p:nvPr/>
          </p:nvGraphicFramePr>
          <p:xfrm>
            <a:off x="3421063" y="1422400"/>
            <a:ext cx="601662" cy="422275"/>
          </p:xfrm>
          <a:graphic>
            <a:graphicData uri="http://schemas.openxmlformats.org/presentationml/2006/ole">
              <mc:AlternateContent xmlns:mc="http://schemas.openxmlformats.org/markup-compatibility/2006">
                <mc:Choice xmlns:v="urn:schemas-microsoft-com:vml" Requires="v">
                  <p:oleObj spid="_x0000_s57565" name="Equation" r:id="rId19" imgW="283320" imgH="191880" progId="Equation.3">
                    <p:embed/>
                  </p:oleObj>
                </mc:Choice>
                <mc:Fallback>
                  <p:oleObj name="Equation" r:id="rId19" imgW="283320" imgH="191880" progId="Equation.3">
                    <p:embed/>
                    <p:pic>
                      <p:nvPicPr>
                        <p:cNvPr id="0" name="Object 2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21063" y="1422400"/>
                          <a:ext cx="60166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9" name="Rectangle 2"/>
          <p:cNvSpPr txBox="1">
            <a:spLocks/>
          </p:cNvSpPr>
          <p:nvPr/>
        </p:nvSpPr>
        <p:spPr bwMode="auto">
          <a:xfrm>
            <a:off x="611188" y="2701925"/>
            <a:ext cx="8208962" cy="4156075"/>
          </a:xfrm>
          <a:prstGeom prst="rect">
            <a:avLst/>
          </a:prstGeom>
          <a:noFill/>
          <a:ln w="9525">
            <a:noFill/>
            <a:miter lim="800000"/>
            <a:headEnd/>
            <a:tailEnd/>
          </a:ln>
        </p:spPr>
        <p:txBody>
          <a:bodyPr>
            <a:normAutofit/>
          </a:bodyPr>
          <a:lstStyle>
            <a:lvl1pPr marL="342900" indent="-342900" algn="l" rtl="0" eaLnBrk="0" fontAlgn="base" hangingPunct="0">
              <a:spcBef>
                <a:spcPct val="20000"/>
              </a:spcBef>
              <a:spcAft>
                <a:spcPct val="0"/>
              </a:spcAft>
              <a:buClr>
                <a:schemeClr val="bg2"/>
              </a:buClr>
              <a:buSzPct val="75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a:buClr>
                <a:srgbClr val="00007D"/>
              </a:buClr>
              <a:defRPr/>
            </a:pPr>
            <a:r>
              <a:rPr lang="en-US" sz="2000" b="1" kern="0" dirty="0" smtClean="0">
                <a:solidFill>
                  <a:srgbClr val="000000"/>
                </a:solidFill>
                <a:latin typeface="Arial"/>
              </a:rPr>
              <a:t>Theorem:</a:t>
            </a:r>
          </a:p>
          <a:p>
            <a:pPr>
              <a:lnSpc>
                <a:spcPct val="60000"/>
              </a:lnSpc>
              <a:buClr>
                <a:srgbClr val="00007D"/>
              </a:buClr>
              <a:buFont typeface="Wingdings" pitchFamily="2" charset="2"/>
              <a:buNone/>
              <a:defRPr/>
            </a:pPr>
            <a:endParaRPr lang="en-US" sz="1600" b="1" kern="0" dirty="0" smtClean="0">
              <a:solidFill>
                <a:srgbClr val="9999CC"/>
              </a:solidFill>
              <a:latin typeface="Arial"/>
            </a:endParaRPr>
          </a:p>
          <a:p>
            <a:pPr lvl="1">
              <a:lnSpc>
                <a:spcPct val="50000"/>
              </a:lnSpc>
              <a:buClr>
                <a:srgbClr val="9999CC"/>
              </a:buClr>
              <a:defRPr/>
            </a:pPr>
            <a:r>
              <a:rPr lang="en-US" sz="2000" kern="0" dirty="0" smtClean="0">
                <a:solidFill>
                  <a:srgbClr val="000000"/>
                </a:solidFill>
                <a:latin typeface="Arial"/>
                <a:cs typeface="+mn-cs"/>
              </a:rPr>
              <a:t>Bank of </a:t>
            </a:r>
            <a:r>
              <a:rPr lang="en-US" sz="2000" kern="0" dirty="0" err="1" smtClean="0">
                <a:solidFill>
                  <a:srgbClr val="000000"/>
                </a:solidFill>
                <a:latin typeface="Arial"/>
                <a:cs typeface="+mn-cs"/>
              </a:rPr>
              <a:t>Modulator+Filter</a:t>
            </a:r>
            <a:r>
              <a:rPr lang="en-US" sz="2000" kern="0" dirty="0" err="1" smtClean="0">
                <a:solidFill>
                  <a:srgbClr val="000000"/>
                </a:solidFill>
                <a:latin typeface="Arial"/>
                <a:cs typeface="+mn-cs"/>
                <a:sym typeface="Symbol"/>
              </a:rPr>
              <a:t></a:t>
            </a:r>
            <a:r>
              <a:rPr lang="en-US" sz="2000" kern="0" dirty="0" err="1" smtClean="0">
                <a:solidFill>
                  <a:srgbClr val="000000"/>
                </a:solidFill>
                <a:latin typeface="Arial"/>
                <a:cs typeface="+mn-cs"/>
              </a:rPr>
              <a:t>Single</a:t>
            </a:r>
            <a:r>
              <a:rPr lang="en-US" sz="2000" kern="0" dirty="0" smtClean="0">
                <a:solidFill>
                  <a:srgbClr val="000000"/>
                </a:solidFill>
                <a:latin typeface="Arial"/>
                <a:cs typeface="+mn-cs"/>
              </a:rPr>
              <a:t> Branch</a:t>
            </a:r>
            <a:r>
              <a:rPr lang="en-US" sz="2000" kern="0" dirty="0" smtClean="0">
                <a:solidFill>
                  <a:srgbClr val="000000"/>
                </a:solidFill>
                <a:latin typeface="Arial"/>
                <a:cs typeface="+mn-cs"/>
                <a:sym typeface="Symbol"/>
              </a:rPr>
              <a:t>  </a:t>
            </a:r>
            <a:r>
              <a:rPr lang="en-US" sz="2000" kern="0" dirty="0" smtClean="0">
                <a:solidFill>
                  <a:srgbClr val="000000"/>
                </a:solidFill>
                <a:latin typeface="Arial"/>
                <a:cs typeface="+mn-cs"/>
              </a:rPr>
              <a:t>Filter Bank</a:t>
            </a:r>
          </a:p>
          <a:p>
            <a:pPr lvl="1">
              <a:lnSpc>
                <a:spcPct val="50000"/>
              </a:lnSpc>
              <a:buClr>
                <a:srgbClr val="9999CC"/>
              </a:buClr>
              <a:defRPr/>
            </a:pPr>
            <a:endParaRPr lang="en-US" kern="0" dirty="0" smtClean="0">
              <a:solidFill>
                <a:srgbClr val="000000"/>
              </a:solidFill>
              <a:latin typeface="Arial"/>
              <a:cs typeface="+mn-cs"/>
            </a:endParaRPr>
          </a:p>
          <a:p>
            <a:pPr lvl="1">
              <a:lnSpc>
                <a:spcPct val="50000"/>
              </a:lnSpc>
              <a:buClr>
                <a:srgbClr val="9999CC"/>
              </a:buClr>
              <a:defRPr/>
            </a:pPr>
            <a:endParaRPr lang="en-US" kern="0" dirty="0" smtClean="0">
              <a:solidFill>
                <a:srgbClr val="000000"/>
              </a:solidFill>
              <a:latin typeface="Arial"/>
              <a:cs typeface="+mn-cs"/>
            </a:endParaRPr>
          </a:p>
          <a:p>
            <a:pPr lvl="1">
              <a:lnSpc>
                <a:spcPct val="50000"/>
              </a:lnSpc>
              <a:buClr>
                <a:srgbClr val="9999CC"/>
              </a:buClr>
              <a:defRPr/>
            </a:pPr>
            <a:endParaRPr lang="en-US" kern="0" dirty="0" smtClean="0">
              <a:solidFill>
                <a:srgbClr val="000000"/>
              </a:solidFill>
              <a:latin typeface="Arial"/>
              <a:cs typeface="+mn-cs"/>
            </a:endParaRPr>
          </a:p>
          <a:p>
            <a:pPr lvl="1">
              <a:lnSpc>
                <a:spcPct val="50000"/>
              </a:lnSpc>
              <a:buClr>
                <a:srgbClr val="9999CC"/>
              </a:buClr>
              <a:defRPr/>
            </a:pPr>
            <a:endParaRPr lang="en-US" kern="0" dirty="0" smtClean="0">
              <a:solidFill>
                <a:srgbClr val="000000"/>
              </a:solidFill>
              <a:latin typeface="Arial"/>
              <a:cs typeface="+mn-cs"/>
            </a:endParaRPr>
          </a:p>
          <a:p>
            <a:pPr lvl="1">
              <a:lnSpc>
                <a:spcPct val="50000"/>
              </a:lnSpc>
              <a:buClr>
                <a:srgbClr val="9999CC"/>
              </a:buClr>
              <a:defRPr/>
            </a:pPr>
            <a:endParaRPr lang="en-US" kern="0" dirty="0" smtClean="0">
              <a:solidFill>
                <a:srgbClr val="000000"/>
              </a:solidFill>
              <a:latin typeface="Arial"/>
              <a:cs typeface="+mn-cs"/>
            </a:endParaRPr>
          </a:p>
          <a:p>
            <a:pPr lvl="1">
              <a:lnSpc>
                <a:spcPct val="50000"/>
              </a:lnSpc>
              <a:buClr>
                <a:srgbClr val="9999CC"/>
              </a:buClr>
              <a:defRPr/>
            </a:pPr>
            <a:endParaRPr lang="en-US" kern="0" dirty="0" smtClean="0">
              <a:solidFill>
                <a:srgbClr val="000000"/>
              </a:solidFill>
              <a:latin typeface="Arial"/>
              <a:cs typeface="+mn-cs"/>
            </a:endParaRPr>
          </a:p>
          <a:p>
            <a:pPr lvl="1">
              <a:lnSpc>
                <a:spcPct val="50000"/>
              </a:lnSpc>
              <a:buClr>
                <a:srgbClr val="9999CC"/>
              </a:buClr>
              <a:defRPr/>
            </a:pPr>
            <a:endParaRPr lang="en-US" kern="0" dirty="0" smtClean="0">
              <a:solidFill>
                <a:srgbClr val="000000"/>
              </a:solidFill>
              <a:latin typeface="Arial"/>
              <a:cs typeface="+mn-cs"/>
            </a:endParaRPr>
          </a:p>
          <a:p>
            <a:pPr lvl="2" indent="-285750">
              <a:lnSpc>
                <a:spcPct val="50000"/>
              </a:lnSpc>
              <a:buClr>
                <a:srgbClr val="9999CC"/>
              </a:buClr>
              <a:buSzPct val="80000"/>
              <a:buFont typeface="Wingdings" pitchFamily="2" charset="2"/>
              <a:buChar char="¨"/>
              <a:defRPr/>
            </a:pPr>
            <a:endParaRPr lang="en-US" kern="0" dirty="0" smtClean="0">
              <a:solidFill>
                <a:srgbClr val="000000"/>
              </a:solidFill>
              <a:latin typeface="Arial"/>
              <a:cs typeface="+mn-cs"/>
            </a:endParaRPr>
          </a:p>
          <a:p>
            <a:pPr lvl="1">
              <a:lnSpc>
                <a:spcPct val="50000"/>
              </a:lnSpc>
              <a:buClr>
                <a:srgbClr val="9999CC"/>
              </a:buClr>
              <a:defRPr/>
            </a:pPr>
            <a:endParaRPr lang="en-US" b="1" kern="0" dirty="0" smtClean="0">
              <a:solidFill>
                <a:srgbClr val="800000"/>
              </a:solidFill>
              <a:latin typeface="Arial"/>
              <a:cs typeface="+mn-cs"/>
            </a:endParaRPr>
          </a:p>
          <a:p>
            <a:pPr>
              <a:lnSpc>
                <a:spcPct val="50000"/>
              </a:lnSpc>
              <a:buClr>
                <a:srgbClr val="00007D"/>
              </a:buClr>
              <a:defRPr/>
            </a:pPr>
            <a:r>
              <a:rPr lang="en-US" sz="2000" b="1" kern="0" dirty="0" smtClean="0">
                <a:solidFill>
                  <a:srgbClr val="000000"/>
                </a:solidFill>
                <a:latin typeface="Arial"/>
              </a:rPr>
              <a:t>Theorem </a:t>
            </a:r>
          </a:p>
          <a:p>
            <a:pPr>
              <a:lnSpc>
                <a:spcPct val="50000"/>
              </a:lnSpc>
              <a:buClr>
                <a:srgbClr val="00007D"/>
              </a:buClr>
              <a:defRPr/>
            </a:pPr>
            <a:endParaRPr lang="en-US" sz="2000" b="1" kern="0" dirty="0" smtClean="0">
              <a:solidFill>
                <a:srgbClr val="000000"/>
              </a:solidFill>
              <a:latin typeface="Arial"/>
            </a:endParaRPr>
          </a:p>
          <a:p>
            <a:pPr lvl="1">
              <a:lnSpc>
                <a:spcPct val="80000"/>
              </a:lnSpc>
              <a:buClr>
                <a:srgbClr val="9999CC"/>
              </a:buClr>
              <a:defRPr/>
            </a:pPr>
            <a:r>
              <a:rPr lang="en-US" sz="2000" kern="0" dirty="0" smtClean="0">
                <a:solidFill>
                  <a:srgbClr val="FF3300"/>
                </a:solidFill>
                <a:latin typeface="Arial"/>
                <a:cs typeface="+mn-cs"/>
              </a:rPr>
              <a:t>Optimal</a:t>
            </a:r>
            <a:r>
              <a:rPr lang="en-US" sz="2000" kern="0" dirty="0" smtClean="0">
                <a:solidFill>
                  <a:srgbClr val="000000"/>
                </a:solidFill>
                <a:latin typeface="Arial"/>
                <a:cs typeface="+mn-cs"/>
              </a:rPr>
              <a:t> among all </a:t>
            </a:r>
            <a:r>
              <a:rPr lang="en-US" sz="2000" i="1" kern="0" dirty="0" smtClean="0">
                <a:solidFill>
                  <a:srgbClr val="000000"/>
                </a:solidFill>
                <a:latin typeface="Arial"/>
                <a:cs typeface="+mn-cs"/>
              </a:rPr>
              <a:t>time-preserving</a:t>
            </a:r>
            <a:r>
              <a:rPr lang="en-US" sz="2000" kern="0" dirty="0" smtClean="0">
                <a:solidFill>
                  <a:srgbClr val="000000"/>
                </a:solidFill>
                <a:latin typeface="Arial"/>
                <a:cs typeface="+mn-cs"/>
              </a:rPr>
              <a:t> </a:t>
            </a:r>
            <a:r>
              <a:rPr lang="en-US" sz="2000" kern="0" dirty="0" err="1" smtClean="0">
                <a:solidFill>
                  <a:srgbClr val="000000"/>
                </a:solidFill>
                <a:latin typeface="Arial"/>
                <a:cs typeface="+mn-cs"/>
              </a:rPr>
              <a:t>nonuniform</a:t>
            </a:r>
            <a:r>
              <a:rPr lang="en-US" sz="2000" kern="0" dirty="0" smtClean="0">
                <a:solidFill>
                  <a:srgbClr val="000000"/>
                </a:solidFill>
                <a:latin typeface="Arial"/>
                <a:cs typeface="+mn-cs"/>
              </a:rPr>
              <a:t> sampling techniques of rate </a:t>
            </a:r>
            <a:r>
              <a:rPr lang="en-US" sz="2000" i="1" kern="0" dirty="0" err="1" smtClean="0">
                <a:solidFill>
                  <a:srgbClr val="000000"/>
                </a:solidFill>
                <a:latin typeface="Arial"/>
                <a:cs typeface="+mn-cs"/>
              </a:rPr>
              <a:t>f</a:t>
            </a:r>
            <a:r>
              <a:rPr lang="en-US" sz="2000" i="1" kern="0" baseline="-25000" dirty="0" err="1" smtClean="0">
                <a:solidFill>
                  <a:srgbClr val="000000"/>
                </a:solidFill>
                <a:latin typeface="Arial"/>
                <a:cs typeface="+mn-cs"/>
              </a:rPr>
              <a:t>s</a:t>
            </a:r>
            <a:endParaRPr lang="en-US" sz="2000" b="1" kern="0" dirty="0" smtClean="0">
              <a:solidFill>
                <a:srgbClr val="000000"/>
              </a:solidFill>
              <a:latin typeface="Arial"/>
              <a:cs typeface="+mn-cs"/>
            </a:endParaRPr>
          </a:p>
          <a:p>
            <a:pPr lvl="1">
              <a:lnSpc>
                <a:spcPct val="50000"/>
              </a:lnSpc>
              <a:buClr>
                <a:srgbClr val="9999CC"/>
              </a:buClr>
              <a:defRPr/>
            </a:pPr>
            <a:endParaRPr lang="en-US" b="1" kern="0" dirty="0">
              <a:solidFill>
                <a:srgbClr val="000000"/>
              </a:solidFill>
              <a:latin typeface="Arial"/>
              <a:cs typeface="+mn-cs"/>
            </a:endParaRPr>
          </a:p>
        </p:txBody>
      </p:sp>
      <p:grpSp>
        <p:nvGrpSpPr>
          <p:cNvPr id="30" name="Group 29"/>
          <p:cNvGrpSpPr>
            <a:grpSpLocks/>
          </p:cNvGrpSpPr>
          <p:nvPr/>
        </p:nvGrpSpPr>
        <p:grpSpPr bwMode="auto">
          <a:xfrm>
            <a:off x="395288" y="3635375"/>
            <a:ext cx="7964487" cy="2335213"/>
            <a:chOff x="395536" y="3635717"/>
            <a:chExt cx="7964225" cy="2335462"/>
          </a:xfrm>
        </p:grpSpPr>
        <p:cxnSp>
          <p:nvCxnSpPr>
            <p:cNvPr id="57350" name="Straight Arrow Connector 30"/>
            <p:cNvCxnSpPr>
              <a:cxnSpLocks noChangeShapeType="1"/>
            </p:cNvCxnSpPr>
            <p:nvPr/>
          </p:nvCxnSpPr>
          <p:spPr bwMode="auto">
            <a:xfrm flipV="1">
              <a:off x="1307637" y="4665880"/>
              <a:ext cx="288032" cy="397"/>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32" name="Rectangle 31"/>
            <p:cNvSpPr/>
            <p:nvPr/>
          </p:nvSpPr>
          <p:spPr>
            <a:xfrm>
              <a:off x="2217926" y="4474006"/>
              <a:ext cx="720701" cy="384216"/>
            </a:xfrm>
            <a:prstGeom prst="rect">
              <a:avLst/>
            </a:prstGeom>
            <a:solidFill>
              <a:srgbClr val="FFFFFF"/>
            </a:solidFill>
            <a:ln w="19050" cap="flat" cmpd="sng" algn="ctr">
              <a:solidFill>
                <a:srgbClr val="000000"/>
              </a:solidFill>
              <a:prstDash val="solid"/>
            </a:ln>
            <a:effectLst/>
          </p:spPr>
          <p:txBody>
            <a:bodyPr lIns="91427" tIns="45714" rIns="91427" bIns="45714" anchor="ctr"/>
            <a:lstStyle/>
            <a:p>
              <a:pPr algn="ctr" fontAlgn="auto">
                <a:spcBef>
                  <a:spcPts val="0"/>
                </a:spcBef>
                <a:spcAft>
                  <a:spcPts val="0"/>
                </a:spcAft>
                <a:defRPr/>
              </a:pPr>
              <a:r>
                <a:rPr lang="en-US" altLang="zh-CN" sz="1800" kern="0" dirty="0" err="1">
                  <a:solidFill>
                    <a:srgbClr val="FFFFFF"/>
                  </a:solidFill>
                  <a:latin typeface="Arial"/>
                  <a:cs typeface="+mn-cs"/>
                </a:rPr>
                <a:t>zzzzzzzzzz</a:t>
              </a:r>
              <a:endParaRPr lang="zh-CN" altLang="en-US" sz="1800" kern="0" dirty="0">
                <a:solidFill>
                  <a:srgbClr val="FFFFFF"/>
                </a:solidFill>
                <a:latin typeface="Arial"/>
                <a:cs typeface="+mn-cs"/>
              </a:endParaRPr>
            </a:p>
          </p:txBody>
        </p:sp>
        <p:graphicFrame>
          <p:nvGraphicFramePr>
            <p:cNvPr id="57352" name="Object 32"/>
            <p:cNvGraphicFramePr>
              <a:graphicFrameLocks noChangeAspect="1"/>
            </p:cNvGraphicFramePr>
            <p:nvPr/>
          </p:nvGraphicFramePr>
          <p:xfrm>
            <a:off x="2419351" y="4521931"/>
            <a:ext cx="366183" cy="281517"/>
          </p:xfrm>
          <a:graphic>
            <a:graphicData uri="http://schemas.openxmlformats.org/presentationml/2006/ole">
              <mc:AlternateContent xmlns:mc="http://schemas.openxmlformats.org/markup-compatibility/2006">
                <mc:Choice xmlns:v="urn:schemas-microsoft-com:vml" Requires="v">
                  <p:oleObj spid="_x0000_s57566" name="Equation" r:id="rId21" imgW="266353" imgH="202936" progId="Equation.3">
                    <p:embed/>
                  </p:oleObj>
                </mc:Choice>
                <mc:Fallback>
                  <p:oleObj name="Equation" r:id="rId21" imgW="266353" imgH="202936" progId="Equation.3">
                    <p:embed/>
                    <p:pic>
                      <p:nvPicPr>
                        <p:cNvPr id="0"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19351" y="4521931"/>
                          <a:ext cx="366183" cy="28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353" name="Straight Arrow Connector 33"/>
            <p:cNvCxnSpPr>
              <a:cxnSpLocks noChangeShapeType="1"/>
            </p:cNvCxnSpPr>
            <p:nvPr/>
          </p:nvCxnSpPr>
          <p:spPr bwMode="auto">
            <a:xfrm>
              <a:off x="2962523" y="4665217"/>
              <a:ext cx="432048" cy="1059"/>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354" name="Straight Connector 34"/>
            <p:cNvCxnSpPr>
              <a:cxnSpLocks noChangeShapeType="1"/>
            </p:cNvCxnSpPr>
            <p:nvPr/>
          </p:nvCxnSpPr>
          <p:spPr bwMode="auto">
            <a:xfrm flipV="1">
              <a:off x="3394571" y="4522260"/>
              <a:ext cx="192021" cy="144016"/>
            </a:xfrm>
            <a:prstGeom prst="line">
              <a:avLst/>
            </a:prstGeom>
            <a:noFill/>
            <a:ln w="19050" algn="ctr">
              <a:solidFill>
                <a:srgbClr val="000000"/>
              </a:solidFill>
              <a:round/>
              <a:headEnd/>
              <a:tailEnd/>
            </a:ln>
            <a:extLst>
              <a:ext uri="{909E8E84-426E-40DD-AFC4-6F175D3DCCD1}">
                <a14:hiddenFill xmlns:a14="http://schemas.microsoft.com/office/drawing/2010/main">
                  <a:noFill/>
                </a14:hiddenFill>
              </a:ext>
            </a:extLst>
          </p:spPr>
        </p:cxnSp>
        <p:cxnSp>
          <p:nvCxnSpPr>
            <p:cNvPr id="57355" name="Straight Arrow Connector 35"/>
            <p:cNvCxnSpPr>
              <a:cxnSpLocks noChangeShapeType="1"/>
            </p:cNvCxnSpPr>
            <p:nvPr/>
          </p:nvCxnSpPr>
          <p:spPr bwMode="auto">
            <a:xfrm>
              <a:off x="3682603" y="4666276"/>
              <a:ext cx="432048" cy="1059"/>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37" name="Arc 36"/>
            <p:cNvSpPr/>
            <p:nvPr/>
          </p:nvSpPr>
          <p:spPr>
            <a:xfrm>
              <a:off x="3394224" y="4378746"/>
              <a:ext cx="336539" cy="334999"/>
            </a:xfrm>
            <a:prstGeom prst="arc">
              <a:avLst/>
            </a:prstGeom>
            <a:noFill/>
            <a:ln w="19050" cap="flat" cmpd="sng" algn="ctr">
              <a:solidFill>
                <a:srgbClr val="000000"/>
              </a:solidFill>
              <a:prstDash val="solid"/>
              <a:tailEnd type="triangle" w="med" len="lg"/>
            </a:ln>
            <a:effectLst/>
          </p:spPr>
          <p:txBody>
            <a:bodyPr lIns="91427" tIns="45714" rIns="91427" bIns="45714" anchor="ctr"/>
            <a:lstStyle/>
            <a:p>
              <a:pPr algn="ctr" fontAlgn="auto">
                <a:spcBef>
                  <a:spcPts val="0"/>
                </a:spcBef>
                <a:spcAft>
                  <a:spcPts val="0"/>
                </a:spcAft>
                <a:defRPr/>
              </a:pPr>
              <a:endParaRPr lang="zh-CN" altLang="en-US" sz="1800" kern="0">
                <a:solidFill>
                  <a:srgbClr val="000000"/>
                </a:solidFill>
                <a:latin typeface="Arial"/>
                <a:cs typeface="+mn-cs"/>
              </a:endParaRPr>
            </a:p>
          </p:txBody>
        </p:sp>
        <p:graphicFrame>
          <p:nvGraphicFramePr>
            <p:cNvPr id="57357" name="Object 14"/>
            <p:cNvGraphicFramePr>
              <a:graphicFrameLocks noChangeAspect="1"/>
            </p:cNvGraphicFramePr>
            <p:nvPr/>
          </p:nvGraphicFramePr>
          <p:xfrm>
            <a:off x="4196292" y="4503938"/>
            <a:ext cx="375708" cy="249767"/>
          </p:xfrm>
          <a:graphic>
            <a:graphicData uri="http://schemas.openxmlformats.org/presentationml/2006/ole">
              <mc:AlternateContent xmlns:mc="http://schemas.openxmlformats.org/markup-compatibility/2006">
                <mc:Choice xmlns:v="urn:schemas-microsoft-com:vml" Requires="v">
                  <p:oleObj spid="_x0000_s57567" name="Equation" r:id="rId22" imgW="304536" imgH="203024" progId="Equation.3">
                    <p:embed/>
                  </p:oleObj>
                </mc:Choice>
                <mc:Fallback>
                  <p:oleObj name="Equation" r:id="rId22" imgW="304536" imgH="203024"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96292" y="4503938"/>
                          <a:ext cx="375708" cy="24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58" name="Object 38"/>
            <p:cNvGraphicFramePr>
              <a:graphicFrameLocks noChangeAspect="1"/>
            </p:cNvGraphicFramePr>
            <p:nvPr/>
          </p:nvGraphicFramePr>
          <p:xfrm>
            <a:off x="1547664" y="4425853"/>
            <a:ext cx="432048" cy="465282"/>
          </p:xfrm>
          <a:graphic>
            <a:graphicData uri="http://schemas.openxmlformats.org/presentationml/2006/ole">
              <mc:AlternateContent xmlns:mc="http://schemas.openxmlformats.org/markup-compatibility/2006">
                <mc:Choice xmlns:v="urn:schemas-microsoft-com:vml" Requires="v">
                  <p:oleObj spid="_x0000_s57568" name="Equation" r:id="rId23" imgW="164885" imgH="177569" progId="Equation.3">
                    <p:embed/>
                  </p:oleObj>
                </mc:Choice>
                <mc:Fallback>
                  <p:oleObj name="Equation" r:id="rId23" imgW="164885" imgH="177569" progId="Equation.3">
                    <p:embed/>
                    <p:pic>
                      <p:nvPicPr>
                        <p:cNvPr id="0" name="Object 3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47664" y="4425853"/>
                          <a:ext cx="432048" cy="465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359" name="Straight Arrow Connector 39"/>
            <p:cNvCxnSpPr>
              <a:cxnSpLocks noChangeShapeType="1"/>
            </p:cNvCxnSpPr>
            <p:nvPr/>
          </p:nvCxnSpPr>
          <p:spPr bwMode="auto">
            <a:xfrm>
              <a:off x="1739686" y="4185827"/>
              <a:ext cx="1" cy="337493"/>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360" name="Straight Arrow Connector 40"/>
            <p:cNvCxnSpPr>
              <a:cxnSpLocks noChangeShapeType="1"/>
            </p:cNvCxnSpPr>
            <p:nvPr/>
          </p:nvCxnSpPr>
          <p:spPr bwMode="auto">
            <a:xfrm>
              <a:off x="1931707" y="4665879"/>
              <a:ext cx="288032" cy="1059"/>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graphicFrame>
          <p:nvGraphicFramePr>
            <p:cNvPr id="57361" name="Object 3"/>
            <p:cNvGraphicFramePr>
              <a:graphicFrameLocks noChangeAspect="1"/>
            </p:cNvGraphicFramePr>
            <p:nvPr/>
          </p:nvGraphicFramePr>
          <p:xfrm>
            <a:off x="1586823" y="3897513"/>
            <a:ext cx="383117" cy="279400"/>
          </p:xfrm>
          <a:graphic>
            <a:graphicData uri="http://schemas.openxmlformats.org/presentationml/2006/ole">
              <mc:AlternateContent xmlns:mc="http://schemas.openxmlformats.org/markup-compatibility/2006">
                <mc:Choice xmlns:v="urn:schemas-microsoft-com:vml" Requires="v">
                  <p:oleObj spid="_x0000_s57569" name="Equation" r:id="rId24" imgW="264960" imgH="191880" progId="Equation.3">
                    <p:embed/>
                  </p:oleObj>
                </mc:Choice>
                <mc:Fallback>
                  <p:oleObj name="Equation" r:id="rId24" imgW="264960" imgH="191880" progId="Equation.3">
                    <p:embed/>
                    <p:pic>
                      <p:nvPicPr>
                        <p:cNvPr id="0" name="Object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86823" y="3897513"/>
                          <a:ext cx="38311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362" name="Straight Arrow Connector 42"/>
            <p:cNvCxnSpPr>
              <a:cxnSpLocks noChangeShapeType="1"/>
            </p:cNvCxnSpPr>
            <p:nvPr/>
          </p:nvCxnSpPr>
          <p:spPr bwMode="auto">
            <a:xfrm flipV="1">
              <a:off x="395536" y="4665879"/>
              <a:ext cx="288032" cy="397"/>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44" name="Rectangle 43"/>
            <p:cNvSpPr/>
            <p:nvPr/>
          </p:nvSpPr>
          <p:spPr>
            <a:xfrm>
              <a:off x="682864" y="4474006"/>
              <a:ext cx="625454" cy="384216"/>
            </a:xfrm>
            <a:prstGeom prst="rect">
              <a:avLst/>
            </a:prstGeom>
            <a:solidFill>
              <a:srgbClr val="FFFFFF"/>
            </a:solidFill>
            <a:ln w="19050" cap="flat" cmpd="sng" algn="ctr">
              <a:solidFill>
                <a:srgbClr val="000000"/>
              </a:solidFill>
              <a:prstDash val="solid"/>
            </a:ln>
            <a:effectLst/>
          </p:spPr>
          <p:txBody>
            <a:bodyPr lIns="91427" tIns="45714" rIns="91427" bIns="45714" anchor="ctr"/>
            <a:lstStyle/>
            <a:p>
              <a:pPr algn="ctr" fontAlgn="auto">
                <a:spcBef>
                  <a:spcPts val="0"/>
                </a:spcBef>
                <a:spcAft>
                  <a:spcPts val="0"/>
                </a:spcAft>
                <a:defRPr/>
              </a:pPr>
              <a:r>
                <a:rPr lang="en-US" altLang="zh-CN" sz="1800" kern="0" dirty="0" err="1">
                  <a:solidFill>
                    <a:srgbClr val="FFFFFF"/>
                  </a:solidFill>
                  <a:latin typeface="Arial"/>
                  <a:cs typeface="+mn-cs"/>
                </a:rPr>
                <a:t>zzzzzzzzzz</a:t>
              </a:r>
              <a:endParaRPr lang="zh-CN" altLang="en-US" sz="1800" kern="0" dirty="0">
                <a:solidFill>
                  <a:srgbClr val="FFFFFF"/>
                </a:solidFill>
                <a:latin typeface="Arial"/>
                <a:cs typeface="+mn-cs"/>
              </a:endParaRPr>
            </a:p>
          </p:txBody>
        </p:sp>
        <p:graphicFrame>
          <p:nvGraphicFramePr>
            <p:cNvPr id="57364" name="Object 44"/>
            <p:cNvGraphicFramePr>
              <a:graphicFrameLocks noChangeAspect="1"/>
            </p:cNvGraphicFramePr>
            <p:nvPr/>
          </p:nvGraphicFramePr>
          <p:xfrm>
            <a:off x="780373" y="4528279"/>
            <a:ext cx="401108" cy="281517"/>
          </p:xfrm>
          <a:graphic>
            <a:graphicData uri="http://schemas.openxmlformats.org/presentationml/2006/ole">
              <mc:AlternateContent xmlns:mc="http://schemas.openxmlformats.org/markup-compatibility/2006">
                <mc:Choice xmlns:v="urn:schemas-microsoft-com:vml" Requires="v">
                  <p:oleObj spid="_x0000_s57570" name="Equation" r:id="rId25" imgW="283320" imgH="191880" progId="Equation.3">
                    <p:embed/>
                  </p:oleObj>
                </mc:Choice>
                <mc:Fallback>
                  <p:oleObj name="Equation" r:id="rId25" imgW="283320" imgH="191880" progId="Equation.3">
                    <p:embed/>
                    <p:pic>
                      <p:nvPicPr>
                        <p:cNvPr id="0" name="Object 4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0373" y="4528279"/>
                          <a:ext cx="401108" cy="28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7365" name="Group 101"/>
            <p:cNvGrpSpPr>
              <a:grpSpLocks/>
            </p:cNvGrpSpPr>
            <p:nvPr/>
          </p:nvGrpSpPr>
          <p:grpSpPr bwMode="auto">
            <a:xfrm>
              <a:off x="6006201" y="3635717"/>
              <a:ext cx="2353560" cy="2335462"/>
              <a:chOff x="5724128" y="4077072"/>
              <a:chExt cx="2801373" cy="2714644"/>
            </a:xfrm>
          </p:grpSpPr>
          <p:cxnSp>
            <p:nvCxnSpPr>
              <p:cNvPr id="57367" name="Straight Arrow Connector 47"/>
              <p:cNvCxnSpPr>
                <a:cxnSpLocks noChangeShapeType="1"/>
              </p:cNvCxnSpPr>
              <p:nvPr/>
            </p:nvCxnSpPr>
            <p:spPr bwMode="auto">
              <a:xfrm>
                <a:off x="5724128" y="5623985"/>
                <a:ext cx="258586"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368" name="Straight Connector 48"/>
              <p:cNvCxnSpPr>
                <a:cxnSpLocks noChangeShapeType="1"/>
              </p:cNvCxnSpPr>
              <p:nvPr/>
            </p:nvCxnSpPr>
            <p:spPr bwMode="auto">
              <a:xfrm rot="5400000">
                <a:off x="4978465" y="5600631"/>
                <a:ext cx="2008497" cy="0"/>
              </a:xfrm>
              <a:prstGeom prst="line">
                <a:avLst/>
              </a:prstGeom>
              <a:noFill/>
              <a:ln w="19050" algn="ctr">
                <a:solidFill>
                  <a:srgbClr val="000000"/>
                </a:solidFill>
                <a:round/>
                <a:headEnd/>
                <a:tailEnd/>
              </a:ln>
              <a:extLst>
                <a:ext uri="{909E8E84-426E-40DD-AFC4-6F175D3DCCD1}">
                  <a14:hiddenFill xmlns:a14="http://schemas.microsoft.com/office/drawing/2010/main">
                    <a:noFill/>
                  </a14:hiddenFill>
                </a:ext>
              </a:extLst>
            </p:spPr>
          </p:cxnSp>
          <p:cxnSp>
            <p:nvCxnSpPr>
              <p:cNvPr id="57369" name="Straight Arrow Connector 49"/>
              <p:cNvCxnSpPr>
                <a:cxnSpLocks noChangeShapeType="1"/>
              </p:cNvCxnSpPr>
              <p:nvPr/>
            </p:nvCxnSpPr>
            <p:spPr bwMode="auto">
              <a:xfrm>
                <a:off x="5982713" y="4596382"/>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51" name="Rectangle 50"/>
              <p:cNvSpPr/>
              <p:nvPr/>
            </p:nvSpPr>
            <p:spPr>
              <a:xfrm>
                <a:off x="6369591" y="4409251"/>
                <a:ext cx="646206" cy="374625"/>
              </a:xfrm>
              <a:prstGeom prst="rect">
                <a:avLst/>
              </a:prstGeom>
              <a:solidFill>
                <a:srgbClr val="FFFFFF"/>
              </a:solidFill>
              <a:ln w="1905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graphicFrame>
            <p:nvGraphicFramePr>
              <p:cNvPr id="57371" name="Object 51"/>
              <p:cNvGraphicFramePr>
                <a:graphicFrameLocks noChangeAspect="1"/>
              </p:cNvGraphicFramePr>
              <p:nvPr/>
            </p:nvGraphicFramePr>
            <p:xfrm>
              <a:off x="6527795" y="4447872"/>
              <a:ext cx="376254" cy="289362"/>
            </p:xfrm>
            <a:graphic>
              <a:graphicData uri="http://schemas.openxmlformats.org/presentationml/2006/ole">
                <mc:AlternateContent xmlns:mc="http://schemas.openxmlformats.org/markup-compatibility/2006">
                  <mc:Choice xmlns:v="urn:schemas-microsoft-com:vml" Requires="v">
                    <p:oleObj spid="_x0000_s57571" name="Equation" r:id="rId26" imgW="304536" imgH="215713" progId="Equation.3">
                      <p:embed/>
                    </p:oleObj>
                  </mc:Choice>
                  <mc:Fallback>
                    <p:oleObj name="Equation" r:id="rId26" imgW="304536" imgH="215713" progId="Equation.3">
                      <p:embed/>
                      <p:pic>
                        <p:nvPicPr>
                          <p:cNvPr id="0" name="Object 51"/>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527795" y="4447872"/>
                            <a:ext cx="376254" cy="28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372" name="Straight Arrow Connector 52"/>
              <p:cNvCxnSpPr>
                <a:cxnSpLocks noChangeShapeType="1"/>
              </p:cNvCxnSpPr>
              <p:nvPr/>
            </p:nvCxnSpPr>
            <p:spPr bwMode="auto">
              <a:xfrm>
                <a:off x="5982713" y="5623985"/>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54" name="Rectangle 53"/>
              <p:cNvSpPr/>
              <p:nvPr/>
            </p:nvSpPr>
            <p:spPr>
              <a:xfrm>
                <a:off x="6369591" y="5437162"/>
                <a:ext cx="646206" cy="372779"/>
              </a:xfrm>
              <a:prstGeom prst="rect">
                <a:avLst/>
              </a:prstGeom>
              <a:solidFill>
                <a:srgbClr val="FFFFFF"/>
              </a:solidFill>
              <a:ln w="1905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graphicFrame>
            <p:nvGraphicFramePr>
              <p:cNvPr id="57374" name="Object 54"/>
              <p:cNvGraphicFramePr>
                <a:graphicFrameLocks noChangeAspect="1"/>
              </p:cNvGraphicFramePr>
              <p:nvPr/>
            </p:nvGraphicFramePr>
            <p:xfrm>
              <a:off x="6517128" y="5467333"/>
              <a:ext cx="376253" cy="306868"/>
            </p:xfrm>
            <a:graphic>
              <a:graphicData uri="http://schemas.openxmlformats.org/presentationml/2006/ole">
                <mc:AlternateContent xmlns:mc="http://schemas.openxmlformats.org/markup-compatibility/2006">
                  <mc:Choice xmlns:v="urn:schemas-microsoft-com:vml" Requires="v">
                    <p:oleObj spid="_x0000_s57572" name="Equation" r:id="rId28" imgW="304668" imgH="228501" progId="Equation.3">
                      <p:embed/>
                    </p:oleObj>
                  </mc:Choice>
                  <mc:Fallback>
                    <p:oleObj name="Equation" r:id="rId28" imgW="304668" imgH="228501" progId="Equation.3">
                      <p:embed/>
                      <p:pic>
                        <p:nvPicPr>
                          <p:cNvPr id="0" name="Object 5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517128" y="5467333"/>
                            <a:ext cx="376253" cy="30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7375" name="Straight Arrow Connector 55"/>
              <p:cNvCxnSpPr>
                <a:cxnSpLocks noChangeShapeType="1"/>
              </p:cNvCxnSpPr>
              <p:nvPr/>
            </p:nvCxnSpPr>
            <p:spPr bwMode="auto">
              <a:xfrm>
                <a:off x="5982713" y="6604879"/>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57" name="Rectangle 56"/>
              <p:cNvSpPr/>
              <p:nvPr/>
            </p:nvSpPr>
            <p:spPr>
              <a:xfrm>
                <a:off x="6369591" y="6418937"/>
                <a:ext cx="646206" cy="372779"/>
              </a:xfrm>
              <a:prstGeom prst="rect">
                <a:avLst/>
              </a:prstGeom>
              <a:solidFill>
                <a:srgbClr val="FFFFFF"/>
              </a:solidFill>
              <a:ln w="1905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graphicFrame>
            <p:nvGraphicFramePr>
              <p:cNvPr id="57377" name="Object 57"/>
              <p:cNvGraphicFramePr>
                <a:graphicFrameLocks noChangeAspect="1"/>
              </p:cNvGraphicFramePr>
              <p:nvPr/>
            </p:nvGraphicFramePr>
            <p:xfrm>
              <a:off x="6504561" y="6447665"/>
              <a:ext cx="422811" cy="306868"/>
            </p:xfrm>
            <a:graphic>
              <a:graphicData uri="http://schemas.openxmlformats.org/presentationml/2006/ole">
                <mc:AlternateContent xmlns:mc="http://schemas.openxmlformats.org/markup-compatibility/2006">
                  <mc:Choice xmlns:v="urn:schemas-microsoft-com:vml" Requires="v">
                    <p:oleObj spid="_x0000_s57573" name="Equation" r:id="rId30" imgW="342751" imgH="228501" progId="Equation.3">
                      <p:embed/>
                    </p:oleObj>
                  </mc:Choice>
                  <mc:Fallback>
                    <p:oleObj name="Equation" r:id="rId30" imgW="342751" imgH="228501" progId="Equation.3">
                      <p:embed/>
                      <p:pic>
                        <p:nvPicPr>
                          <p:cNvPr id="0" name="Object 57"/>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504561" y="6447665"/>
                            <a:ext cx="422811" cy="30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 name="Oval 58"/>
              <p:cNvSpPr/>
              <p:nvPr/>
            </p:nvSpPr>
            <p:spPr>
              <a:xfrm>
                <a:off x="6651124" y="4876148"/>
                <a:ext cx="43459" cy="47981"/>
              </a:xfrm>
              <a:prstGeom prst="ellipse">
                <a:avLst/>
              </a:prstGeom>
              <a:solidFill>
                <a:srgbClr val="000000"/>
              </a:solidFill>
              <a:ln w="2540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sp>
            <p:nvSpPr>
              <p:cNvPr id="60" name="Oval 59"/>
              <p:cNvSpPr/>
              <p:nvPr/>
            </p:nvSpPr>
            <p:spPr>
              <a:xfrm>
                <a:off x="6651124" y="5064383"/>
                <a:ext cx="43459" cy="46135"/>
              </a:xfrm>
              <a:prstGeom prst="ellipse">
                <a:avLst/>
              </a:prstGeom>
              <a:solidFill>
                <a:srgbClr val="000000"/>
              </a:solidFill>
              <a:ln w="2540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sp>
            <p:nvSpPr>
              <p:cNvPr id="61" name="Oval 60"/>
              <p:cNvSpPr/>
              <p:nvPr/>
            </p:nvSpPr>
            <p:spPr>
              <a:xfrm>
                <a:off x="6651124" y="5250772"/>
                <a:ext cx="43459" cy="46137"/>
              </a:xfrm>
              <a:prstGeom prst="ellipse">
                <a:avLst/>
              </a:prstGeom>
              <a:solidFill>
                <a:srgbClr val="000000"/>
              </a:solidFill>
              <a:ln w="2540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sp>
            <p:nvSpPr>
              <p:cNvPr id="62" name="Oval 61"/>
              <p:cNvSpPr/>
              <p:nvPr/>
            </p:nvSpPr>
            <p:spPr>
              <a:xfrm>
                <a:off x="6651124" y="5904058"/>
                <a:ext cx="43459" cy="46137"/>
              </a:xfrm>
              <a:prstGeom prst="ellipse">
                <a:avLst/>
              </a:prstGeom>
              <a:solidFill>
                <a:srgbClr val="000000"/>
              </a:solidFill>
              <a:ln w="2540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sp>
            <p:nvSpPr>
              <p:cNvPr id="63" name="Oval 62"/>
              <p:cNvSpPr/>
              <p:nvPr/>
            </p:nvSpPr>
            <p:spPr>
              <a:xfrm>
                <a:off x="6651124" y="6090448"/>
                <a:ext cx="43459" cy="47981"/>
              </a:xfrm>
              <a:prstGeom prst="ellipse">
                <a:avLst/>
              </a:prstGeom>
              <a:solidFill>
                <a:srgbClr val="000000"/>
              </a:solidFill>
              <a:ln w="2540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sp>
            <p:nvSpPr>
              <p:cNvPr id="64" name="Oval 63"/>
              <p:cNvSpPr/>
              <p:nvPr/>
            </p:nvSpPr>
            <p:spPr>
              <a:xfrm>
                <a:off x="6651124" y="6278683"/>
                <a:ext cx="43459" cy="46135"/>
              </a:xfrm>
              <a:prstGeom prst="ellipse">
                <a:avLst/>
              </a:prstGeom>
              <a:solidFill>
                <a:srgbClr val="000000"/>
              </a:solidFill>
              <a:ln w="25400" cap="flat" cmpd="sng" algn="ctr">
                <a:solidFill>
                  <a:srgbClr val="000000"/>
                </a:solidFill>
                <a:prstDash val="solid"/>
              </a:ln>
              <a:effectLst/>
            </p:spPr>
            <p:txBody>
              <a:bodyPr lIns="91437" tIns="45719" rIns="91437" bIns="45719" anchor="ctr"/>
              <a:lstStyle/>
              <a:p>
                <a:pPr algn="ctr" fontAlgn="auto">
                  <a:spcBef>
                    <a:spcPts val="0"/>
                  </a:spcBef>
                  <a:spcAft>
                    <a:spcPts val="0"/>
                  </a:spcAft>
                  <a:defRPr/>
                </a:pPr>
                <a:endParaRPr lang="zh-CN" altLang="en-US" sz="1800" kern="0">
                  <a:solidFill>
                    <a:srgbClr val="FFFFFF"/>
                  </a:solidFill>
                  <a:latin typeface="Arial"/>
                  <a:cs typeface="+mn-cs"/>
                </a:endParaRPr>
              </a:p>
            </p:txBody>
          </p:sp>
          <p:cxnSp>
            <p:nvCxnSpPr>
              <p:cNvPr id="57384" name="Straight Arrow Connector 64"/>
              <p:cNvCxnSpPr>
                <a:cxnSpLocks noChangeShapeType="1"/>
              </p:cNvCxnSpPr>
              <p:nvPr/>
            </p:nvCxnSpPr>
            <p:spPr bwMode="auto">
              <a:xfrm>
                <a:off x="7038908" y="4596382"/>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385" name="Straight Arrow Connector 65"/>
              <p:cNvCxnSpPr>
                <a:cxnSpLocks noChangeShapeType="1"/>
              </p:cNvCxnSpPr>
              <p:nvPr/>
            </p:nvCxnSpPr>
            <p:spPr bwMode="auto">
              <a:xfrm>
                <a:off x="7038908" y="5622955"/>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386" name="Straight Arrow Connector 66"/>
              <p:cNvCxnSpPr>
                <a:cxnSpLocks noChangeShapeType="1"/>
              </p:cNvCxnSpPr>
              <p:nvPr/>
            </p:nvCxnSpPr>
            <p:spPr bwMode="auto">
              <a:xfrm>
                <a:off x="7038908" y="6603849"/>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cxnSp>
            <p:nvCxnSpPr>
              <p:cNvPr id="57387" name="Straight Connector 67"/>
              <p:cNvCxnSpPr>
                <a:cxnSpLocks noChangeShapeType="1"/>
              </p:cNvCxnSpPr>
              <p:nvPr/>
            </p:nvCxnSpPr>
            <p:spPr bwMode="auto">
              <a:xfrm flipV="1">
                <a:off x="7426787" y="4456254"/>
                <a:ext cx="172390" cy="140128"/>
              </a:xfrm>
              <a:prstGeom prst="line">
                <a:avLst/>
              </a:prstGeom>
              <a:noFill/>
              <a:ln w="19050" algn="ctr">
                <a:solidFill>
                  <a:srgbClr val="000000"/>
                </a:solidFill>
                <a:round/>
                <a:headEnd/>
                <a:tailEnd/>
              </a:ln>
              <a:extLst>
                <a:ext uri="{909E8E84-426E-40DD-AFC4-6F175D3DCCD1}">
                  <a14:hiddenFill xmlns:a14="http://schemas.microsoft.com/office/drawing/2010/main">
                    <a:noFill/>
                  </a14:hiddenFill>
                </a:ext>
              </a:extLst>
            </p:spPr>
          </p:cxnSp>
          <p:cxnSp>
            <p:nvCxnSpPr>
              <p:cNvPr id="57388" name="Straight Arrow Connector 68"/>
              <p:cNvCxnSpPr>
                <a:cxnSpLocks noChangeShapeType="1"/>
              </p:cNvCxnSpPr>
              <p:nvPr/>
            </p:nvCxnSpPr>
            <p:spPr bwMode="auto">
              <a:xfrm>
                <a:off x="7685372" y="4596382"/>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70" name="Arc 69"/>
              <p:cNvSpPr/>
              <p:nvPr/>
            </p:nvSpPr>
            <p:spPr>
              <a:xfrm>
                <a:off x="7425816" y="4316979"/>
                <a:ext cx="302319" cy="326644"/>
              </a:xfrm>
              <a:prstGeom prst="arc">
                <a:avLst/>
              </a:prstGeom>
              <a:noFill/>
              <a:ln w="19050" cap="flat" cmpd="sng" algn="ctr">
                <a:solidFill>
                  <a:srgbClr val="000000"/>
                </a:solidFill>
                <a:prstDash val="solid"/>
                <a:tailEnd type="triangle" w="med" len="lg"/>
              </a:ln>
              <a:effectLst/>
            </p:spPr>
            <p:txBody>
              <a:bodyPr lIns="91437" tIns="45719" rIns="91437" bIns="45719" anchor="ctr"/>
              <a:lstStyle/>
              <a:p>
                <a:pPr algn="ctr" fontAlgn="auto">
                  <a:spcBef>
                    <a:spcPts val="0"/>
                  </a:spcBef>
                  <a:spcAft>
                    <a:spcPts val="0"/>
                  </a:spcAft>
                  <a:defRPr/>
                </a:pPr>
                <a:endParaRPr lang="zh-CN" altLang="en-US" sz="1800" kern="0">
                  <a:solidFill>
                    <a:srgbClr val="000000"/>
                  </a:solidFill>
                  <a:latin typeface="Arial"/>
                  <a:cs typeface="+mn-cs"/>
                </a:endParaRPr>
              </a:p>
            </p:txBody>
          </p:sp>
          <p:cxnSp>
            <p:nvCxnSpPr>
              <p:cNvPr id="57390" name="Straight Connector 70"/>
              <p:cNvCxnSpPr>
                <a:cxnSpLocks noChangeShapeType="1"/>
              </p:cNvCxnSpPr>
              <p:nvPr/>
            </p:nvCxnSpPr>
            <p:spPr bwMode="auto">
              <a:xfrm flipV="1">
                <a:off x="7426787" y="5483857"/>
                <a:ext cx="172390" cy="140128"/>
              </a:xfrm>
              <a:prstGeom prst="line">
                <a:avLst/>
              </a:prstGeom>
              <a:noFill/>
              <a:ln w="19050" algn="ctr">
                <a:solidFill>
                  <a:srgbClr val="000000"/>
                </a:solidFill>
                <a:round/>
                <a:headEnd/>
                <a:tailEnd/>
              </a:ln>
              <a:extLst>
                <a:ext uri="{909E8E84-426E-40DD-AFC4-6F175D3DCCD1}">
                  <a14:hiddenFill xmlns:a14="http://schemas.microsoft.com/office/drawing/2010/main">
                    <a:noFill/>
                  </a14:hiddenFill>
                </a:ext>
              </a:extLst>
            </p:spPr>
          </p:cxnSp>
          <p:cxnSp>
            <p:nvCxnSpPr>
              <p:cNvPr id="57391" name="Straight Arrow Connector 71"/>
              <p:cNvCxnSpPr>
                <a:cxnSpLocks noChangeShapeType="1"/>
              </p:cNvCxnSpPr>
              <p:nvPr/>
            </p:nvCxnSpPr>
            <p:spPr bwMode="auto">
              <a:xfrm>
                <a:off x="7685372" y="5623985"/>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73" name="Arc 72"/>
              <p:cNvSpPr/>
              <p:nvPr/>
            </p:nvSpPr>
            <p:spPr>
              <a:xfrm>
                <a:off x="7425816" y="5343044"/>
                <a:ext cx="302319" cy="328488"/>
              </a:xfrm>
              <a:prstGeom prst="arc">
                <a:avLst/>
              </a:prstGeom>
              <a:noFill/>
              <a:ln w="19050" cap="flat" cmpd="sng" algn="ctr">
                <a:solidFill>
                  <a:srgbClr val="000000"/>
                </a:solidFill>
                <a:prstDash val="solid"/>
                <a:tailEnd type="triangle" w="med" len="lg"/>
              </a:ln>
              <a:effectLst/>
            </p:spPr>
            <p:txBody>
              <a:bodyPr lIns="91437" tIns="45719" rIns="91437" bIns="45719" anchor="ctr"/>
              <a:lstStyle/>
              <a:p>
                <a:pPr algn="ctr" fontAlgn="auto">
                  <a:spcBef>
                    <a:spcPts val="0"/>
                  </a:spcBef>
                  <a:spcAft>
                    <a:spcPts val="0"/>
                  </a:spcAft>
                  <a:defRPr/>
                </a:pPr>
                <a:endParaRPr lang="zh-CN" altLang="en-US" sz="1800" kern="0">
                  <a:solidFill>
                    <a:srgbClr val="000000"/>
                  </a:solidFill>
                  <a:latin typeface="Arial"/>
                  <a:cs typeface="+mn-cs"/>
                </a:endParaRPr>
              </a:p>
            </p:txBody>
          </p:sp>
          <p:cxnSp>
            <p:nvCxnSpPr>
              <p:cNvPr id="57393" name="Straight Connector 73"/>
              <p:cNvCxnSpPr>
                <a:cxnSpLocks noChangeShapeType="1"/>
              </p:cNvCxnSpPr>
              <p:nvPr/>
            </p:nvCxnSpPr>
            <p:spPr bwMode="auto">
              <a:xfrm flipV="1">
                <a:off x="7426787" y="6464751"/>
                <a:ext cx="172390" cy="140128"/>
              </a:xfrm>
              <a:prstGeom prst="line">
                <a:avLst/>
              </a:prstGeom>
              <a:noFill/>
              <a:ln w="19050" algn="ctr">
                <a:solidFill>
                  <a:srgbClr val="000000"/>
                </a:solidFill>
                <a:round/>
                <a:headEnd/>
                <a:tailEnd/>
              </a:ln>
              <a:extLst>
                <a:ext uri="{909E8E84-426E-40DD-AFC4-6F175D3DCCD1}">
                  <a14:hiddenFill xmlns:a14="http://schemas.microsoft.com/office/drawing/2010/main">
                    <a:noFill/>
                  </a14:hiddenFill>
                </a:ext>
              </a:extLst>
            </p:spPr>
          </p:cxnSp>
          <p:cxnSp>
            <p:nvCxnSpPr>
              <p:cNvPr id="57394" name="Straight Arrow Connector 74"/>
              <p:cNvCxnSpPr>
                <a:cxnSpLocks noChangeShapeType="1"/>
              </p:cNvCxnSpPr>
              <p:nvPr/>
            </p:nvCxnSpPr>
            <p:spPr bwMode="auto">
              <a:xfrm>
                <a:off x="7685372" y="6604879"/>
                <a:ext cx="387878" cy="1030"/>
              </a:xfrm>
              <a:prstGeom prst="straightConnector1">
                <a:avLst/>
              </a:prstGeom>
              <a:noFill/>
              <a:ln w="19050" algn="ctr">
                <a:solidFill>
                  <a:srgbClr val="000000"/>
                </a:solidFill>
                <a:round/>
                <a:headEnd/>
                <a:tailEnd type="triangle" w="lg" len="lg"/>
              </a:ln>
              <a:extLst>
                <a:ext uri="{909E8E84-426E-40DD-AFC4-6F175D3DCCD1}">
                  <a14:hiddenFill xmlns:a14="http://schemas.microsoft.com/office/drawing/2010/main">
                    <a:noFill/>
                  </a14:hiddenFill>
                </a:ext>
              </a:extLst>
            </p:spPr>
          </p:cxnSp>
          <p:sp>
            <p:nvSpPr>
              <p:cNvPr id="76" name="Arc 75"/>
              <p:cNvSpPr/>
              <p:nvPr/>
            </p:nvSpPr>
            <p:spPr>
              <a:xfrm>
                <a:off x="7425816" y="6324819"/>
                <a:ext cx="302319" cy="326644"/>
              </a:xfrm>
              <a:prstGeom prst="arc">
                <a:avLst/>
              </a:prstGeom>
              <a:noFill/>
              <a:ln w="19050" cap="flat" cmpd="sng" algn="ctr">
                <a:solidFill>
                  <a:srgbClr val="000000"/>
                </a:solidFill>
                <a:prstDash val="solid"/>
                <a:tailEnd type="triangle" w="med" len="lg"/>
              </a:ln>
              <a:effectLst/>
            </p:spPr>
            <p:txBody>
              <a:bodyPr lIns="91437" tIns="45719" rIns="91437" bIns="45719" anchor="ctr"/>
              <a:lstStyle/>
              <a:p>
                <a:pPr algn="ctr" fontAlgn="auto">
                  <a:spcBef>
                    <a:spcPts val="0"/>
                  </a:spcBef>
                  <a:spcAft>
                    <a:spcPts val="0"/>
                  </a:spcAft>
                  <a:defRPr/>
                </a:pPr>
                <a:endParaRPr lang="zh-CN" altLang="en-US" sz="1800" kern="0">
                  <a:solidFill>
                    <a:srgbClr val="000000"/>
                  </a:solidFill>
                  <a:latin typeface="Arial"/>
                  <a:cs typeface="+mn-cs"/>
                </a:endParaRPr>
              </a:p>
            </p:txBody>
          </p:sp>
          <p:graphicFrame>
            <p:nvGraphicFramePr>
              <p:cNvPr id="57396" name="Object 10"/>
              <p:cNvGraphicFramePr>
                <a:graphicFrameLocks noChangeAspect="1"/>
              </p:cNvGraphicFramePr>
              <p:nvPr/>
            </p:nvGraphicFramePr>
            <p:xfrm>
              <a:off x="7253952" y="4077072"/>
              <a:ext cx="646909" cy="239055"/>
            </p:xfrm>
            <a:graphic>
              <a:graphicData uri="http://schemas.openxmlformats.org/presentationml/2006/ole">
                <mc:AlternateContent xmlns:mc="http://schemas.openxmlformats.org/markup-compatibility/2006">
                  <mc:Choice xmlns:v="urn:schemas-microsoft-com:vml" Requires="v">
                    <p:oleObj spid="_x0000_s57574" name="Equation" r:id="rId32" imgW="672808" imgH="228501" progId="Equation.3">
                      <p:embed/>
                    </p:oleObj>
                  </mc:Choice>
                  <mc:Fallback>
                    <p:oleObj name="Equation" r:id="rId32" imgW="672808" imgH="228501" progId="Equation.3">
                      <p:embed/>
                      <p:pic>
                        <p:nvPicPr>
                          <p:cNvPr id="0" name="Object 10"/>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7253952" y="4077072"/>
                            <a:ext cx="646909" cy="23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97" name="Object 11"/>
              <p:cNvGraphicFramePr>
                <a:graphicFrameLocks noChangeAspect="1"/>
              </p:cNvGraphicFramePr>
              <p:nvPr/>
            </p:nvGraphicFramePr>
            <p:xfrm>
              <a:off x="7254397" y="5058116"/>
              <a:ext cx="647043" cy="238904"/>
            </p:xfrm>
            <a:graphic>
              <a:graphicData uri="http://schemas.openxmlformats.org/presentationml/2006/ole">
                <mc:AlternateContent xmlns:mc="http://schemas.openxmlformats.org/markup-compatibility/2006">
                  <mc:Choice xmlns:v="urn:schemas-microsoft-com:vml" Requires="v">
                    <p:oleObj spid="_x0000_s57575" name="Equation" r:id="rId34" imgW="672808" imgH="228501" progId="Equation.3">
                      <p:embed/>
                    </p:oleObj>
                  </mc:Choice>
                  <mc:Fallback>
                    <p:oleObj name="Equation" r:id="rId34" imgW="672808" imgH="228501" progId="Equation.3">
                      <p:embed/>
                      <p:pic>
                        <p:nvPicPr>
                          <p:cNvPr id="0" name="Object 11"/>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254397" y="5058116"/>
                            <a:ext cx="647043" cy="238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98" name="Object 12"/>
              <p:cNvGraphicFramePr>
                <a:graphicFrameLocks noChangeAspect="1"/>
              </p:cNvGraphicFramePr>
              <p:nvPr/>
            </p:nvGraphicFramePr>
            <p:xfrm>
              <a:off x="7254397" y="6085720"/>
              <a:ext cx="647043" cy="238904"/>
            </p:xfrm>
            <a:graphic>
              <a:graphicData uri="http://schemas.openxmlformats.org/presentationml/2006/ole">
                <mc:AlternateContent xmlns:mc="http://schemas.openxmlformats.org/markup-compatibility/2006">
                  <mc:Choice xmlns:v="urn:schemas-microsoft-com:vml" Requires="v">
                    <p:oleObj spid="_x0000_s57576" name="Equation" r:id="rId36" imgW="672808" imgH="228501" progId="Equation.3">
                      <p:embed/>
                    </p:oleObj>
                  </mc:Choice>
                  <mc:Fallback>
                    <p:oleObj name="Equation" r:id="rId36" imgW="672808" imgH="228501" progId="Equation.3">
                      <p:embed/>
                      <p:pic>
                        <p:nvPicPr>
                          <p:cNvPr id="0" name="Object 12"/>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254397" y="6085720"/>
                            <a:ext cx="647043" cy="238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99" name="Object 13"/>
              <p:cNvGraphicFramePr>
                <a:graphicFrameLocks noChangeAspect="1"/>
              </p:cNvGraphicFramePr>
              <p:nvPr/>
            </p:nvGraphicFramePr>
            <p:xfrm>
              <a:off x="8124513" y="4446842"/>
              <a:ext cx="379713" cy="259868"/>
            </p:xfrm>
            <a:graphic>
              <a:graphicData uri="http://schemas.openxmlformats.org/presentationml/2006/ole">
                <mc:AlternateContent xmlns:mc="http://schemas.openxmlformats.org/markup-compatibility/2006">
                  <mc:Choice xmlns:v="urn:schemas-microsoft-com:vml" Requires="v">
                    <p:oleObj spid="_x0000_s57577" name="Equation" r:id="rId37" imgW="342603" imgH="215713" progId="Equation.3">
                      <p:embed/>
                    </p:oleObj>
                  </mc:Choice>
                  <mc:Fallback>
                    <p:oleObj name="Equation" r:id="rId37" imgW="342603" imgH="215713" progId="Equation.3">
                      <p:embed/>
                      <p:pic>
                        <p:nvPicPr>
                          <p:cNvPr id="0" name="Object 13"/>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8124513" y="4446842"/>
                            <a:ext cx="379713" cy="25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400" name="Object 14"/>
              <p:cNvGraphicFramePr>
                <a:graphicFrameLocks noChangeAspect="1"/>
              </p:cNvGraphicFramePr>
              <p:nvPr/>
            </p:nvGraphicFramePr>
            <p:xfrm>
              <a:off x="8124543" y="5450858"/>
              <a:ext cx="380055" cy="274945"/>
            </p:xfrm>
            <a:graphic>
              <a:graphicData uri="http://schemas.openxmlformats.org/presentationml/2006/ole">
                <mc:AlternateContent xmlns:mc="http://schemas.openxmlformats.org/markup-compatibility/2006">
                  <mc:Choice xmlns:v="urn:schemas-microsoft-com:vml" Requires="v">
                    <p:oleObj spid="_x0000_s57578" name="Equation" r:id="rId39" imgW="342751" imgH="228501" progId="Equation.3">
                      <p:embed/>
                    </p:oleObj>
                  </mc:Choice>
                  <mc:Fallback>
                    <p:oleObj name="Equation" r:id="rId39" imgW="342751" imgH="228501" progId="Equation.3">
                      <p:embed/>
                      <p:pic>
                        <p:nvPicPr>
                          <p:cNvPr id="0" name="Object 14"/>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8124543" y="5450858"/>
                            <a:ext cx="380055" cy="274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401" name="Object 15"/>
              <p:cNvGraphicFramePr>
                <a:graphicFrameLocks noChangeAspect="1"/>
              </p:cNvGraphicFramePr>
              <p:nvPr/>
            </p:nvGraphicFramePr>
            <p:xfrm>
              <a:off x="8103640" y="6457962"/>
              <a:ext cx="421861" cy="274945"/>
            </p:xfrm>
            <a:graphic>
              <a:graphicData uri="http://schemas.openxmlformats.org/presentationml/2006/ole">
                <mc:AlternateContent xmlns:mc="http://schemas.openxmlformats.org/markup-compatibility/2006">
                  <mc:Choice xmlns:v="urn:schemas-microsoft-com:vml" Requires="v">
                    <p:oleObj spid="_x0000_s57579" name="Equation" r:id="rId41" imgW="381000" imgH="228600" progId="Equation.3">
                      <p:embed/>
                    </p:oleObj>
                  </mc:Choice>
                  <mc:Fallback>
                    <p:oleObj name="Equation" r:id="rId41" imgW="381000" imgH="228600" progId="Equation.3">
                      <p:embed/>
                      <p:pic>
                        <p:nvPicPr>
                          <p:cNvPr id="0" name="Object 15"/>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8103640" y="6457962"/>
                            <a:ext cx="421861" cy="274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7" name="TextBox 46"/>
            <p:cNvSpPr txBox="1"/>
            <p:nvPr/>
          </p:nvSpPr>
          <p:spPr>
            <a:xfrm>
              <a:off x="4756255" y="4427964"/>
              <a:ext cx="1160425" cy="462011"/>
            </a:xfrm>
            <a:prstGeom prst="rect">
              <a:avLst/>
            </a:prstGeom>
            <a:noFill/>
          </p:spPr>
          <p:txBody>
            <a:bodyPr wrap="none">
              <a:spAutoFit/>
            </a:bodyPr>
            <a:lstStyle/>
            <a:p>
              <a:pPr fontAlgn="auto">
                <a:spcBef>
                  <a:spcPts val="0"/>
                </a:spcBef>
                <a:spcAft>
                  <a:spcPts val="0"/>
                </a:spcAft>
                <a:defRPr/>
              </a:pPr>
              <a:r>
                <a:rPr lang="en-US" sz="1800" b="1" kern="0" dirty="0">
                  <a:solidFill>
                    <a:srgbClr val="FF0000"/>
                  </a:solidFill>
                  <a:latin typeface="Arial" pitchFamily="34" charset="0"/>
                  <a:cs typeface="+mn-cs"/>
                </a:rPr>
                <a:t>equals</a:t>
              </a:r>
              <a:endParaRPr lang="en-US" sz="1800" b="1" kern="0" dirty="0">
                <a:solidFill>
                  <a:srgbClr val="FF0000"/>
                </a:solidFill>
                <a:latin typeface="Arial" pitchFamily="34" charset="0"/>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xEl>
                                              <p:pRg st="12" end="1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30077" y="294595"/>
            <a:ext cx="9144000" cy="1143000"/>
          </a:xfrm>
        </p:spPr>
        <p:txBody>
          <a:bodyPr/>
          <a:lstStyle/>
          <a:p>
            <a:pPr eaLnBrk="1" hangingPunct="1"/>
            <a:r>
              <a:rPr lang="en-US" sz="4400" dirty="0" smtClean="0"/>
              <a:t>Rethinking “Cells” in Cellular</a:t>
            </a:r>
          </a:p>
        </p:txBody>
      </p:sp>
      <p:sp>
        <p:nvSpPr>
          <p:cNvPr id="7171" name="Rectangle 3"/>
          <p:cNvSpPr>
            <a:spLocks noGrp="1" noChangeArrowheads="1"/>
          </p:cNvSpPr>
          <p:nvPr>
            <p:ph type="body" idx="1"/>
          </p:nvPr>
        </p:nvSpPr>
        <p:spPr>
          <a:xfrm>
            <a:off x="130630" y="4465321"/>
            <a:ext cx="8943975" cy="2597332"/>
          </a:xfrm>
        </p:spPr>
        <p:txBody>
          <a:bodyPr>
            <a:normAutofit fontScale="77500" lnSpcReduction="20000"/>
          </a:bodyPr>
          <a:lstStyle/>
          <a:p>
            <a:pPr eaLnBrk="1" hangingPunct="1">
              <a:lnSpc>
                <a:spcPct val="90000"/>
              </a:lnSpc>
              <a:defRPr/>
            </a:pPr>
            <a:r>
              <a:rPr lang="en-US" dirty="0" smtClean="0"/>
              <a:t>Traditional cellular design “interference-limited”</a:t>
            </a:r>
          </a:p>
          <a:p>
            <a:pPr lvl="1">
              <a:lnSpc>
                <a:spcPct val="90000"/>
              </a:lnSpc>
              <a:defRPr/>
            </a:pPr>
            <a:r>
              <a:rPr lang="en-US" sz="3000" dirty="0" smtClean="0"/>
              <a:t>MIMO/multiuser detection can remove interference</a:t>
            </a:r>
          </a:p>
          <a:p>
            <a:pPr lvl="1">
              <a:lnSpc>
                <a:spcPct val="90000"/>
              </a:lnSpc>
              <a:defRPr/>
            </a:pPr>
            <a:r>
              <a:rPr lang="en-US" sz="3000" dirty="0" smtClean="0"/>
              <a:t>Cooperating BSs form a MIMO array: what is a cell?</a:t>
            </a:r>
          </a:p>
          <a:p>
            <a:pPr lvl="1">
              <a:lnSpc>
                <a:spcPct val="90000"/>
              </a:lnSpc>
              <a:defRPr/>
            </a:pPr>
            <a:r>
              <a:rPr lang="en-US" sz="3000" dirty="0" smtClean="0"/>
              <a:t>Relays and distributed antennas change cell shape and boundaries</a:t>
            </a:r>
          </a:p>
          <a:p>
            <a:pPr lvl="1" eaLnBrk="1" hangingPunct="1">
              <a:lnSpc>
                <a:spcPct val="90000"/>
              </a:lnSpc>
              <a:defRPr/>
            </a:pPr>
            <a:r>
              <a:rPr lang="en-US" sz="3000" dirty="0" smtClean="0"/>
              <a:t>Small cells create a cell within a cell (</a:t>
            </a:r>
            <a:r>
              <a:rPr lang="en-US" sz="3000" dirty="0" err="1" smtClean="0"/>
              <a:t>HetNet</a:t>
            </a:r>
            <a:r>
              <a:rPr lang="en-US" sz="3000" dirty="0" smtClean="0"/>
              <a:t>)</a:t>
            </a:r>
          </a:p>
          <a:p>
            <a:pPr lvl="1">
              <a:lnSpc>
                <a:spcPct val="90000"/>
              </a:lnSpc>
              <a:defRPr/>
            </a:pPr>
            <a:r>
              <a:rPr lang="en-US" sz="2800" dirty="0" smtClean="0"/>
              <a:t>Mobile cooperation via relaying, virtual MIMO, analog network coding.</a:t>
            </a:r>
          </a:p>
          <a:p>
            <a:pPr lvl="1">
              <a:lnSpc>
                <a:spcPct val="90000"/>
              </a:lnSpc>
              <a:defRPr/>
            </a:pPr>
            <a:r>
              <a:rPr lang="en-US" sz="2800" dirty="0" smtClean="0">
                <a:solidFill>
                  <a:srgbClr val="00B050"/>
                </a:solidFill>
              </a:rPr>
              <a:t>Green cellular </a:t>
            </a:r>
            <a:r>
              <a:rPr lang="en-US" sz="2800" dirty="0" smtClean="0"/>
              <a:t>requires drastically reduced energy consumption of BSs</a:t>
            </a:r>
          </a:p>
        </p:txBody>
      </p:sp>
      <p:grpSp>
        <p:nvGrpSpPr>
          <p:cNvPr id="2" name="Group 161"/>
          <p:cNvGrpSpPr>
            <a:grpSpLocks/>
          </p:cNvGrpSpPr>
          <p:nvPr/>
        </p:nvGrpSpPr>
        <p:grpSpPr bwMode="auto">
          <a:xfrm>
            <a:off x="2644125" y="1763966"/>
            <a:ext cx="230706" cy="286916"/>
            <a:chOff x="4131511" y="2844436"/>
            <a:chExt cx="200025" cy="241664"/>
          </a:xfrm>
        </p:grpSpPr>
        <p:grpSp>
          <p:nvGrpSpPr>
            <p:cNvPr id="3" name="Group 31"/>
            <p:cNvGrpSpPr>
              <a:grpSpLocks/>
            </p:cNvGrpSpPr>
            <p:nvPr/>
          </p:nvGrpSpPr>
          <p:grpSpPr bwMode="auto">
            <a:xfrm>
              <a:off x="4130372" y="2844474"/>
              <a:ext cx="66663" cy="120651"/>
              <a:chOff x="5127" y="3283"/>
              <a:chExt cx="54" cy="85"/>
            </a:xfrm>
          </p:grpSpPr>
          <p:sp>
            <p:nvSpPr>
              <p:cNvPr id="19566"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67"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4" name="Group 31"/>
            <p:cNvGrpSpPr>
              <a:grpSpLocks/>
            </p:cNvGrpSpPr>
            <p:nvPr/>
          </p:nvGrpSpPr>
          <p:grpSpPr bwMode="auto">
            <a:xfrm>
              <a:off x="4195904" y="2844474"/>
              <a:ext cx="66663" cy="120651"/>
              <a:chOff x="5127" y="3283"/>
              <a:chExt cx="54" cy="85"/>
            </a:xfrm>
          </p:grpSpPr>
          <p:sp>
            <p:nvSpPr>
              <p:cNvPr id="19564"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65"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5" name="Group 31"/>
            <p:cNvGrpSpPr>
              <a:grpSpLocks/>
            </p:cNvGrpSpPr>
            <p:nvPr/>
          </p:nvGrpSpPr>
          <p:grpSpPr bwMode="auto">
            <a:xfrm>
              <a:off x="4263722" y="2844474"/>
              <a:ext cx="66663" cy="120651"/>
              <a:chOff x="5127" y="3283"/>
              <a:chExt cx="54" cy="85"/>
            </a:xfrm>
          </p:grpSpPr>
          <p:sp>
            <p:nvSpPr>
              <p:cNvPr id="19562"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63"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51" name="Rectangle 50"/>
            <p:cNvSpPr/>
            <p:nvPr/>
          </p:nvSpPr>
          <p:spPr>
            <a:xfrm>
              <a:off x="4143051" y="2971533"/>
              <a:ext cx="171176"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sp>
        <p:nvSpPr>
          <p:cNvPr id="19461" name="Freeform 4"/>
          <p:cNvSpPr>
            <a:spLocks/>
          </p:cNvSpPr>
          <p:nvPr/>
        </p:nvSpPr>
        <p:spPr bwMode="auto">
          <a:xfrm>
            <a:off x="1978626" y="1419666"/>
            <a:ext cx="1583886" cy="975517"/>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62" name="Freeform 5"/>
          <p:cNvSpPr>
            <a:spLocks/>
          </p:cNvSpPr>
          <p:nvPr/>
        </p:nvSpPr>
        <p:spPr bwMode="auto">
          <a:xfrm>
            <a:off x="3165433" y="1904237"/>
            <a:ext cx="1586104" cy="981894"/>
          </a:xfrm>
          <a:custGeom>
            <a:avLst/>
            <a:gdLst>
              <a:gd name="T0" fmla="*/ 2147483647 w 614"/>
              <a:gd name="T1" fmla="*/ 2147483647 h 532"/>
              <a:gd name="T2" fmla="*/ 0 w 614"/>
              <a:gd name="T3" fmla="*/ 2147483647 h 532"/>
              <a:gd name="T4" fmla="*/ 2147483647 w 614"/>
              <a:gd name="T5" fmla="*/ 0 h 532"/>
              <a:gd name="T6" fmla="*/ 2147483647 w 614"/>
              <a:gd name="T7" fmla="*/ 0 h 532"/>
              <a:gd name="T8" fmla="*/ 2147483647 w 614"/>
              <a:gd name="T9" fmla="*/ 2147483647 h 532"/>
              <a:gd name="T10" fmla="*/ 2147483647 w 614"/>
              <a:gd name="T11" fmla="*/ 2147483647 h 532"/>
              <a:gd name="T12" fmla="*/ 2147483647 w 614"/>
              <a:gd name="T13" fmla="*/ 2147483647 h 532"/>
              <a:gd name="T14" fmla="*/ 0 60000 65536"/>
              <a:gd name="T15" fmla="*/ 0 60000 65536"/>
              <a:gd name="T16" fmla="*/ 0 60000 65536"/>
              <a:gd name="T17" fmla="*/ 0 60000 65536"/>
              <a:gd name="T18" fmla="*/ 0 60000 65536"/>
              <a:gd name="T19" fmla="*/ 0 60000 65536"/>
              <a:gd name="T20" fmla="*/ 0 60000 65536"/>
              <a:gd name="T21" fmla="*/ 0 w 614"/>
              <a:gd name="T22" fmla="*/ 0 h 532"/>
              <a:gd name="T23" fmla="*/ 614 w 614"/>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2">
                <a:moveTo>
                  <a:pt x="153" y="531"/>
                </a:moveTo>
                <a:lnTo>
                  <a:pt x="0" y="265"/>
                </a:lnTo>
                <a:lnTo>
                  <a:pt x="153" y="0"/>
                </a:lnTo>
                <a:lnTo>
                  <a:pt x="459" y="0"/>
                </a:lnTo>
                <a:lnTo>
                  <a:pt x="613" y="265"/>
                </a:lnTo>
                <a:lnTo>
                  <a:pt x="459" y="531"/>
                </a:lnTo>
                <a:lnTo>
                  <a:pt x="153" y="531"/>
                </a:lnTo>
              </a:path>
            </a:pathLst>
          </a:custGeom>
          <a:noFill/>
          <a:ln w="12700" cap="rnd">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63" name="Freeform 6"/>
          <p:cNvSpPr>
            <a:spLocks/>
          </p:cNvSpPr>
          <p:nvPr/>
        </p:nvSpPr>
        <p:spPr bwMode="auto">
          <a:xfrm>
            <a:off x="3165433" y="2886131"/>
            <a:ext cx="1586104" cy="973393"/>
          </a:xfrm>
          <a:custGeom>
            <a:avLst/>
            <a:gdLst>
              <a:gd name="T0" fmla="*/ 2147483647 w 614"/>
              <a:gd name="T1" fmla="*/ 2147483647 h 531"/>
              <a:gd name="T2" fmla="*/ 0 w 614"/>
              <a:gd name="T3" fmla="*/ 2147483647 h 531"/>
              <a:gd name="T4" fmla="*/ 2147483647 w 614"/>
              <a:gd name="T5" fmla="*/ 0 h 531"/>
              <a:gd name="T6" fmla="*/ 2147483647 w 614"/>
              <a:gd name="T7" fmla="*/ 0 h 531"/>
              <a:gd name="T8" fmla="*/ 2147483647 w 614"/>
              <a:gd name="T9" fmla="*/ 2147483647 h 531"/>
              <a:gd name="T10" fmla="*/ 2147483647 w 614"/>
              <a:gd name="T11" fmla="*/ 2147483647 h 531"/>
              <a:gd name="T12" fmla="*/ 2147483647 w 614"/>
              <a:gd name="T13" fmla="*/ 2147483647 h 531"/>
              <a:gd name="T14" fmla="*/ 0 60000 65536"/>
              <a:gd name="T15" fmla="*/ 0 60000 65536"/>
              <a:gd name="T16" fmla="*/ 0 60000 65536"/>
              <a:gd name="T17" fmla="*/ 0 60000 65536"/>
              <a:gd name="T18" fmla="*/ 0 60000 65536"/>
              <a:gd name="T19" fmla="*/ 0 60000 65536"/>
              <a:gd name="T20" fmla="*/ 0 60000 65536"/>
              <a:gd name="T21" fmla="*/ 0 w 614"/>
              <a:gd name="T22" fmla="*/ 0 h 531"/>
              <a:gd name="T23" fmla="*/ 614 w 61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531">
                <a:moveTo>
                  <a:pt x="153" y="530"/>
                </a:moveTo>
                <a:lnTo>
                  <a:pt x="0" y="265"/>
                </a:lnTo>
                <a:lnTo>
                  <a:pt x="153" y="0"/>
                </a:lnTo>
                <a:lnTo>
                  <a:pt x="459" y="0"/>
                </a:lnTo>
                <a:lnTo>
                  <a:pt x="613" y="265"/>
                </a:lnTo>
                <a:lnTo>
                  <a:pt x="459" y="530"/>
                </a:lnTo>
                <a:lnTo>
                  <a:pt x="153" y="530"/>
                </a:lnTo>
              </a:path>
            </a:pathLst>
          </a:custGeom>
          <a:noFill/>
          <a:ln w="12700" cap="rnd">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64" name="Freeform 7"/>
          <p:cNvSpPr>
            <a:spLocks/>
          </p:cNvSpPr>
          <p:nvPr/>
        </p:nvSpPr>
        <p:spPr bwMode="auto">
          <a:xfrm>
            <a:off x="796258" y="1904237"/>
            <a:ext cx="1579450" cy="981894"/>
          </a:xfrm>
          <a:custGeom>
            <a:avLst/>
            <a:gdLst>
              <a:gd name="T0" fmla="*/ 2147483647 w 613"/>
              <a:gd name="T1" fmla="*/ 2147483647 h 532"/>
              <a:gd name="T2" fmla="*/ 0 w 613"/>
              <a:gd name="T3" fmla="*/ 2147483647 h 532"/>
              <a:gd name="T4" fmla="*/ 2147483647 w 613"/>
              <a:gd name="T5" fmla="*/ 0 h 532"/>
              <a:gd name="T6" fmla="*/ 2147483647 w 613"/>
              <a:gd name="T7" fmla="*/ 0 h 532"/>
              <a:gd name="T8" fmla="*/ 2147483647 w 613"/>
              <a:gd name="T9" fmla="*/ 2147483647 h 532"/>
              <a:gd name="T10" fmla="*/ 2147483647 w 613"/>
              <a:gd name="T11" fmla="*/ 2147483647 h 532"/>
              <a:gd name="T12" fmla="*/ 2147483647 w 613"/>
              <a:gd name="T13" fmla="*/ 2147483647 h 532"/>
              <a:gd name="T14" fmla="*/ 0 60000 65536"/>
              <a:gd name="T15" fmla="*/ 0 60000 65536"/>
              <a:gd name="T16" fmla="*/ 0 60000 65536"/>
              <a:gd name="T17" fmla="*/ 0 60000 65536"/>
              <a:gd name="T18" fmla="*/ 0 60000 65536"/>
              <a:gd name="T19" fmla="*/ 0 60000 65536"/>
              <a:gd name="T20" fmla="*/ 0 60000 65536"/>
              <a:gd name="T21" fmla="*/ 0 w 613"/>
              <a:gd name="T22" fmla="*/ 0 h 532"/>
              <a:gd name="T23" fmla="*/ 613 w 613"/>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2">
                <a:moveTo>
                  <a:pt x="153" y="531"/>
                </a:moveTo>
                <a:lnTo>
                  <a:pt x="0" y="265"/>
                </a:lnTo>
                <a:lnTo>
                  <a:pt x="153" y="0"/>
                </a:lnTo>
                <a:lnTo>
                  <a:pt x="459" y="0"/>
                </a:lnTo>
                <a:lnTo>
                  <a:pt x="612" y="265"/>
                </a:lnTo>
                <a:lnTo>
                  <a:pt x="459" y="531"/>
                </a:lnTo>
                <a:lnTo>
                  <a:pt x="153" y="531"/>
                </a:lnTo>
              </a:path>
            </a:pathLst>
          </a:custGeom>
          <a:noFill/>
          <a:ln w="12700" cap="rnd">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65" name="Freeform 8"/>
          <p:cNvSpPr>
            <a:spLocks/>
          </p:cNvSpPr>
          <p:nvPr/>
        </p:nvSpPr>
        <p:spPr bwMode="auto">
          <a:xfrm>
            <a:off x="796258" y="2886131"/>
            <a:ext cx="1579450" cy="973393"/>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66" name="Freeform 9"/>
          <p:cNvSpPr>
            <a:spLocks/>
          </p:cNvSpPr>
          <p:nvPr/>
        </p:nvSpPr>
        <p:spPr bwMode="auto">
          <a:xfrm>
            <a:off x="1978626" y="3366451"/>
            <a:ext cx="1583886" cy="981894"/>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4"/>
                </a:lnTo>
                <a:lnTo>
                  <a:pt x="153" y="0"/>
                </a:lnTo>
                <a:lnTo>
                  <a:pt x="459" y="0"/>
                </a:lnTo>
                <a:lnTo>
                  <a:pt x="612" y="264"/>
                </a:lnTo>
                <a:lnTo>
                  <a:pt x="459" y="530"/>
                </a:lnTo>
                <a:lnTo>
                  <a:pt x="153" y="530"/>
                </a:lnTo>
              </a:path>
            </a:pathLst>
          </a:custGeom>
          <a:noFill/>
          <a:ln w="12700" cap="rnd">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67" name="Freeform 10"/>
          <p:cNvSpPr>
            <a:spLocks/>
          </p:cNvSpPr>
          <p:nvPr/>
        </p:nvSpPr>
        <p:spPr bwMode="auto">
          <a:xfrm>
            <a:off x="1978626" y="2395183"/>
            <a:ext cx="1583886" cy="977643"/>
          </a:xfrm>
          <a:custGeom>
            <a:avLst/>
            <a:gdLst>
              <a:gd name="T0" fmla="*/ 2147483647 w 613"/>
              <a:gd name="T1" fmla="*/ 2147483647 h 531"/>
              <a:gd name="T2" fmla="*/ 0 w 613"/>
              <a:gd name="T3" fmla="*/ 2147483647 h 531"/>
              <a:gd name="T4" fmla="*/ 2147483647 w 613"/>
              <a:gd name="T5" fmla="*/ 0 h 531"/>
              <a:gd name="T6" fmla="*/ 2147483647 w 613"/>
              <a:gd name="T7" fmla="*/ 0 h 531"/>
              <a:gd name="T8" fmla="*/ 2147483647 w 613"/>
              <a:gd name="T9" fmla="*/ 2147483647 h 531"/>
              <a:gd name="T10" fmla="*/ 2147483647 w 613"/>
              <a:gd name="T11" fmla="*/ 2147483647 h 531"/>
              <a:gd name="T12" fmla="*/ 2147483647 w 613"/>
              <a:gd name="T13" fmla="*/ 2147483647 h 531"/>
              <a:gd name="T14" fmla="*/ 0 60000 65536"/>
              <a:gd name="T15" fmla="*/ 0 60000 65536"/>
              <a:gd name="T16" fmla="*/ 0 60000 65536"/>
              <a:gd name="T17" fmla="*/ 0 60000 65536"/>
              <a:gd name="T18" fmla="*/ 0 60000 65536"/>
              <a:gd name="T19" fmla="*/ 0 60000 65536"/>
              <a:gd name="T20" fmla="*/ 0 60000 65536"/>
              <a:gd name="T21" fmla="*/ 0 w 613"/>
              <a:gd name="T22" fmla="*/ 0 h 531"/>
              <a:gd name="T23" fmla="*/ 613 w 613"/>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3" h="531">
                <a:moveTo>
                  <a:pt x="153" y="530"/>
                </a:moveTo>
                <a:lnTo>
                  <a:pt x="0" y="265"/>
                </a:lnTo>
                <a:lnTo>
                  <a:pt x="153" y="0"/>
                </a:lnTo>
                <a:lnTo>
                  <a:pt x="459" y="0"/>
                </a:lnTo>
                <a:lnTo>
                  <a:pt x="612" y="265"/>
                </a:lnTo>
                <a:lnTo>
                  <a:pt x="459" y="530"/>
                </a:lnTo>
                <a:lnTo>
                  <a:pt x="153" y="530"/>
                </a:lnTo>
              </a:path>
            </a:pathLst>
          </a:custGeom>
          <a:noFill/>
          <a:ln w="12700" cap="rnd">
            <a:solidFill>
              <a:srgbClr val="000000"/>
            </a:solidFill>
            <a:round/>
            <a:headEnd/>
            <a:tailEnd/>
          </a:ln>
        </p:spPr>
        <p:txBody>
          <a:bodyPr/>
          <a:lstStyle/>
          <a:p>
            <a:pPr eaLnBrk="0" hangingPunct="0"/>
            <a:endParaRPr lang="en-US" sz="3200" b="1">
              <a:solidFill>
                <a:prstClr val="black"/>
              </a:solidFill>
              <a:latin typeface="ZapfDingbats" pitchFamily="82" charset="2"/>
            </a:endParaRPr>
          </a:p>
        </p:txBody>
      </p:sp>
      <p:sp>
        <p:nvSpPr>
          <p:cNvPr id="19468" name="Freeform 11"/>
          <p:cNvSpPr>
            <a:spLocks/>
          </p:cNvSpPr>
          <p:nvPr/>
        </p:nvSpPr>
        <p:spPr bwMode="auto">
          <a:xfrm>
            <a:off x="3419572" y="3228305"/>
            <a:ext cx="422449" cy="428794"/>
          </a:xfrm>
          <a:custGeom>
            <a:avLst/>
            <a:gdLst>
              <a:gd name="T0" fmla="*/ 2147483647 w 246"/>
              <a:gd name="T1" fmla="*/ 2147483647 h 295"/>
              <a:gd name="T2" fmla="*/ 2147483647 w 246"/>
              <a:gd name="T3" fmla="*/ 2147483647 h 295"/>
              <a:gd name="T4" fmla="*/ 2147483647 w 246"/>
              <a:gd name="T5" fmla="*/ 2147483647 h 295"/>
              <a:gd name="T6" fmla="*/ 2147483647 w 246"/>
              <a:gd name="T7" fmla="*/ 2147483647 h 295"/>
              <a:gd name="T8" fmla="*/ 2147483647 w 246"/>
              <a:gd name="T9" fmla="*/ 2147483647 h 295"/>
              <a:gd name="T10" fmla="*/ 2147483647 w 246"/>
              <a:gd name="T11" fmla="*/ 0 h 295"/>
              <a:gd name="T12" fmla="*/ 0 w 246"/>
              <a:gd name="T13" fmla="*/ 2147483647 h 295"/>
              <a:gd name="T14" fmla="*/ 2147483647 w 246"/>
              <a:gd name="T15" fmla="*/ 2147483647 h 295"/>
              <a:gd name="T16" fmla="*/ 2147483647 w 246"/>
              <a:gd name="T17" fmla="*/ 2147483647 h 295"/>
              <a:gd name="T18" fmla="*/ 2147483647 w 246"/>
              <a:gd name="T19" fmla="*/ 2147483647 h 295"/>
              <a:gd name="T20" fmla="*/ 2147483647 w 246"/>
              <a:gd name="T21" fmla="*/ 2147483647 h 295"/>
              <a:gd name="T22" fmla="*/ 2147483647 w 246"/>
              <a:gd name="T23" fmla="*/ 2147483647 h 295"/>
              <a:gd name="T24" fmla="*/ 2147483647 w 246"/>
              <a:gd name="T25" fmla="*/ 2147483647 h 295"/>
              <a:gd name="T26" fmla="*/ 2147483647 w 246"/>
              <a:gd name="T27" fmla="*/ 2147483647 h 295"/>
              <a:gd name="T28" fmla="*/ 2147483647 w 246"/>
              <a:gd name="T29" fmla="*/ 2147483647 h 295"/>
              <a:gd name="T30" fmla="*/ 2147483647 w 246"/>
              <a:gd name="T31" fmla="*/ 2147483647 h 295"/>
              <a:gd name="T32" fmla="*/ 2147483647 w 246"/>
              <a:gd name="T33" fmla="*/ 2147483647 h 295"/>
              <a:gd name="T34" fmla="*/ 2147483647 w 246"/>
              <a:gd name="T35" fmla="*/ 2147483647 h 295"/>
              <a:gd name="T36" fmla="*/ 2147483647 w 246"/>
              <a:gd name="T37" fmla="*/ 2147483647 h 295"/>
              <a:gd name="T38" fmla="*/ 2147483647 w 246"/>
              <a:gd name="T39" fmla="*/ 2147483647 h 295"/>
              <a:gd name="T40" fmla="*/ 2147483647 w 246"/>
              <a:gd name="T41" fmla="*/ 2147483647 h 295"/>
              <a:gd name="T42" fmla="*/ 2147483647 w 246"/>
              <a:gd name="T43" fmla="*/ 2147483647 h 295"/>
              <a:gd name="T44" fmla="*/ 2147483647 w 246"/>
              <a:gd name="T45" fmla="*/ 2147483647 h 295"/>
              <a:gd name="T46" fmla="*/ 2147483647 w 246"/>
              <a:gd name="T47" fmla="*/ 2147483647 h 295"/>
              <a:gd name="T48" fmla="*/ 2147483647 w 246"/>
              <a:gd name="T49" fmla="*/ 2147483647 h 295"/>
              <a:gd name="T50" fmla="*/ 2147483647 w 246"/>
              <a:gd name="T51" fmla="*/ 2147483647 h 295"/>
              <a:gd name="T52" fmla="*/ 2147483647 w 246"/>
              <a:gd name="T53" fmla="*/ 2147483647 h 295"/>
              <a:gd name="T54" fmla="*/ 2147483647 w 246"/>
              <a:gd name="T55" fmla="*/ 2147483647 h 295"/>
              <a:gd name="T56" fmla="*/ 2147483647 w 246"/>
              <a:gd name="T57" fmla="*/ 2147483647 h 295"/>
              <a:gd name="T58" fmla="*/ 2147483647 w 246"/>
              <a:gd name="T59" fmla="*/ 2147483647 h 295"/>
              <a:gd name="T60" fmla="*/ 2147483647 w 246"/>
              <a:gd name="T61" fmla="*/ 2147483647 h 295"/>
              <a:gd name="T62" fmla="*/ 2147483647 w 246"/>
              <a:gd name="T63" fmla="*/ 2147483647 h 295"/>
              <a:gd name="T64" fmla="*/ 2147483647 w 246"/>
              <a:gd name="T65" fmla="*/ 2147483647 h 295"/>
              <a:gd name="T66" fmla="*/ 2147483647 w 246"/>
              <a:gd name="T67" fmla="*/ 2147483647 h 295"/>
              <a:gd name="T68" fmla="*/ 2147483647 w 246"/>
              <a:gd name="T69" fmla="*/ 2147483647 h 295"/>
              <a:gd name="T70" fmla="*/ 2147483647 w 246"/>
              <a:gd name="T71" fmla="*/ 2147483647 h 295"/>
              <a:gd name="T72" fmla="*/ 2147483647 w 246"/>
              <a:gd name="T73" fmla="*/ 2147483647 h 295"/>
              <a:gd name="T74" fmla="*/ 2147483647 w 246"/>
              <a:gd name="T75" fmla="*/ 2147483647 h 295"/>
              <a:gd name="T76" fmla="*/ 2147483647 w 246"/>
              <a:gd name="T77" fmla="*/ 2147483647 h 295"/>
              <a:gd name="T78" fmla="*/ 2147483647 w 246"/>
              <a:gd name="T79" fmla="*/ 2147483647 h 295"/>
              <a:gd name="T80" fmla="*/ 2147483647 w 246"/>
              <a:gd name="T81" fmla="*/ 2147483647 h 2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6"/>
              <a:gd name="T124" fmla="*/ 0 h 295"/>
              <a:gd name="T125" fmla="*/ 246 w 246"/>
              <a:gd name="T126" fmla="*/ 295 h 2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6" h="295">
                <a:moveTo>
                  <a:pt x="140" y="125"/>
                </a:moveTo>
                <a:lnTo>
                  <a:pt x="155" y="114"/>
                </a:lnTo>
                <a:lnTo>
                  <a:pt x="140" y="50"/>
                </a:lnTo>
                <a:lnTo>
                  <a:pt x="144" y="51"/>
                </a:lnTo>
                <a:lnTo>
                  <a:pt x="132" y="2"/>
                </a:lnTo>
                <a:lnTo>
                  <a:pt x="119" y="0"/>
                </a:lnTo>
                <a:lnTo>
                  <a:pt x="0" y="83"/>
                </a:lnTo>
                <a:lnTo>
                  <a:pt x="27" y="193"/>
                </a:lnTo>
                <a:lnTo>
                  <a:pt x="36" y="197"/>
                </a:lnTo>
                <a:lnTo>
                  <a:pt x="33" y="200"/>
                </a:lnTo>
                <a:lnTo>
                  <a:pt x="33" y="216"/>
                </a:lnTo>
                <a:lnTo>
                  <a:pt x="31" y="217"/>
                </a:lnTo>
                <a:lnTo>
                  <a:pt x="30" y="217"/>
                </a:lnTo>
                <a:lnTo>
                  <a:pt x="30" y="219"/>
                </a:lnTo>
                <a:lnTo>
                  <a:pt x="29" y="222"/>
                </a:lnTo>
                <a:lnTo>
                  <a:pt x="30" y="227"/>
                </a:lnTo>
                <a:lnTo>
                  <a:pt x="32" y="232"/>
                </a:lnTo>
                <a:lnTo>
                  <a:pt x="35" y="235"/>
                </a:lnTo>
                <a:lnTo>
                  <a:pt x="38" y="235"/>
                </a:lnTo>
                <a:lnTo>
                  <a:pt x="39" y="236"/>
                </a:lnTo>
                <a:lnTo>
                  <a:pt x="40" y="235"/>
                </a:lnTo>
                <a:lnTo>
                  <a:pt x="44" y="233"/>
                </a:lnTo>
                <a:lnTo>
                  <a:pt x="44" y="237"/>
                </a:lnTo>
                <a:lnTo>
                  <a:pt x="126" y="294"/>
                </a:lnTo>
                <a:lnTo>
                  <a:pt x="245" y="210"/>
                </a:lnTo>
                <a:lnTo>
                  <a:pt x="245" y="200"/>
                </a:lnTo>
                <a:lnTo>
                  <a:pt x="210" y="176"/>
                </a:lnTo>
                <a:lnTo>
                  <a:pt x="210" y="171"/>
                </a:lnTo>
                <a:lnTo>
                  <a:pt x="164" y="138"/>
                </a:lnTo>
                <a:lnTo>
                  <a:pt x="158" y="143"/>
                </a:lnTo>
                <a:lnTo>
                  <a:pt x="158" y="137"/>
                </a:lnTo>
                <a:lnTo>
                  <a:pt x="157" y="136"/>
                </a:lnTo>
                <a:lnTo>
                  <a:pt x="157" y="133"/>
                </a:lnTo>
                <a:lnTo>
                  <a:pt x="157" y="131"/>
                </a:lnTo>
                <a:lnTo>
                  <a:pt x="156" y="130"/>
                </a:lnTo>
                <a:lnTo>
                  <a:pt x="155" y="129"/>
                </a:lnTo>
                <a:lnTo>
                  <a:pt x="154" y="129"/>
                </a:lnTo>
                <a:lnTo>
                  <a:pt x="150" y="131"/>
                </a:lnTo>
                <a:lnTo>
                  <a:pt x="140" y="125"/>
                </a:lnTo>
              </a:path>
            </a:pathLst>
          </a:custGeom>
          <a:solidFill>
            <a:srgbClr val="FFFFFF"/>
          </a:solidFill>
          <a:ln w="9525" cap="rnd">
            <a:noFill/>
            <a:round/>
            <a:headEnd/>
            <a:tailEnd/>
          </a:ln>
        </p:spPr>
        <p:txBody>
          <a:bodyPr/>
          <a:lstStyle/>
          <a:p>
            <a:pPr eaLnBrk="0" hangingPunct="0"/>
            <a:endParaRPr lang="en-US" sz="3200" b="1">
              <a:solidFill>
                <a:prstClr val="black"/>
              </a:solidFill>
              <a:latin typeface="ZapfDingbats" pitchFamily="82" charset="2"/>
            </a:endParaRPr>
          </a:p>
        </p:txBody>
      </p:sp>
      <p:sp>
        <p:nvSpPr>
          <p:cNvPr id="19469" name="Freeform 12"/>
          <p:cNvSpPr>
            <a:spLocks/>
          </p:cNvSpPr>
          <p:nvPr/>
        </p:nvSpPr>
        <p:spPr bwMode="auto">
          <a:xfrm>
            <a:off x="3593569" y="3253809"/>
            <a:ext cx="323876" cy="44632"/>
          </a:xfrm>
          <a:custGeom>
            <a:avLst/>
            <a:gdLst>
              <a:gd name="T0" fmla="*/ 2147483647 w 126"/>
              <a:gd name="T1" fmla="*/ 2147483647 h 26"/>
              <a:gd name="T2" fmla="*/ 2147483647 w 126"/>
              <a:gd name="T3" fmla="*/ 2147483647 h 26"/>
              <a:gd name="T4" fmla="*/ 2147483647 w 126"/>
              <a:gd name="T5" fmla="*/ 2147483647 h 26"/>
              <a:gd name="T6" fmla="*/ 2147483647 w 126"/>
              <a:gd name="T7" fmla="*/ 2147483647 h 26"/>
              <a:gd name="T8" fmla="*/ 2147483647 w 126"/>
              <a:gd name="T9" fmla="*/ 2147483647 h 26"/>
              <a:gd name="T10" fmla="*/ 0 w 126"/>
              <a:gd name="T11" fmla="*/ 0 h 26"/>
              <a:gd name="T12" fmla="*/ 2147483647 w 126"/>
              <a:gd name="T13" fmla="*/ 2147483647 h 26"/>
              <a:gd name="T14" fmla="*/ 0 60000 65536"/>
              <a:gd name="T15" fmla="*/ 0 60000 65536"/>
              <a:gd name="T16" fmla="*/ 0 60000 65536"/>
              <a:gd name="T17" fmla="*/ 0 60000 65536"/>
              <a:gd name="T18" fmla="*/ 0 60000 65536"/>
              <a:gd name="T19" fmla="*/ 0 60000 65536"/>
              <a:gd name="T20" fmla="*/ 0 60000 65536"/>
              <a:gd name="T21" fmla="*/ 0 w 126"/>
              <a:gd name="T22" fmla="*/ 0 h 26"/>
              <a:gd name="T23" fmla="*/ 126 w 12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6">
                <a:moveTo>
                  <a:pt x="125" y="25"/>
                </a:moveTo>
                <a:lnTo>
                  <a:pt x="84" y="24"/>
                </a:lnTo>
                <a:lnTo>
                  <a:pt x="98" y="11"/>
                </a:lnTo>
                <a:lnTo>
                  <a:pt x="45" y="10"/>
                </a:lnTo>
                <a:lnTo>
                  <a:pt x="54" y="1"/>
                </a:lnTo>
                <a:lnTo>
                  <a:pt x="0" y="0"/>
                </a:lnTo>
                <a:lnTo>
                  <a:pt x="125" y="25"/>
                </a:lnTo>
              </a:path>
            </a:pathLst>
          </a:custGeom>
          <a:solidFill>
            <a:srgbClr val="FFFFFF"/>
          </a:solidFill>
          <a:ln w="9525" cap="rnd">
            <a:noFill/>
            <a:round/>
            <a:headEnd/>
            <a:tailEnd/>
          </a:ln>
        </p:spPr>
        <p:txBody>
          <a:bodyPr/>
          <a:lstStyle/>
          <a:p>
            <a:pPr eaLnBrk="0" hangingPunct="0"/>
            <a:endParaRPr lang="en-US" sz="3200" b="1">
              <a:solidFill>
                <a:prstClr val="black"/>
              </a:solidFill>
              <a:latin typeface="ZapfDingbats" pitchFamily="82" charset="2"/>
            </a:endParaRPr>
          </a:p>
        </p:txBody>
      </p:sp>
      <p:pic>
        <p:nvPicPr>
          <p:cNvPr id="19473" name="Picture 41" descr="C:\Program Files\Common Files\Microsoft Shared\Clipart\cagcat50\TN00332_.wmf"/>
          <p:cNvPicPr>
            <a:picLocks noChangeAspect="1" noChangeArrowheads="1"/>
          </p:cNvPicPr>
          <p:nvPr/>
        </p:nvPicPr>
        <p:blipFill>
          <a:blip r:embed="rId2" cstate="print"/>
          <a:srcRect/>
          <a:stretch>
            <a:fillRect/>
          </a:stretch>
        </p:blipFill>
        <p:spPr bwMode="auto">
          <a:xfrm>
            <a:off x="1816689" y="2514200"/>
            <a:ext cx="525743" cy="280541"/>
          </a:xfrm>
          <a:prstGeom prst="rect">
            <a:avLst/>
          </a:prstGeom>
          <a:noFill/>
          <a:ln w="9525">
            <a:noFill/>
            <a:miter lim="800000"/>
            <a:headEnd/>
            <a:tailEnd/>
          </a:ln>
        </p:spPr>
      </p:pic>
      <p:sp>
        <p:nvSpPr>
          <p:cNvPr id="19474" name="Line 42"/>
          <p:cNvSpPr>
            <a:spLocks noChangeShapeType="1"/>
          </p:cNvSpPr>
          <p:nvPr/>
        </p:nvSpPr>
        <p:spPr bwMode="auto">
          <a:xfrm flipH="1">
            <a:off x="2191586" y="2458942"/>
            <a:ext cx="2219" cy="82888"/>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nvGrpSpPr>
          <p:cNvPr id="6" name="Group 94"/>
          <p:cNvGrpSpPr>
            <a:grpSpLocks/>
          </p:cNvGrpSpPr>
          <p:nvPr/>
        </p:nvGrpSpPr>
        <p:grpSpPr bwMode="auto">
          <a:xfrm>
            <a:off x="1499467" y="3153920"/>
            <a:ext cx="230706" cy="286916"/>
            <a:chOff x="4131511" y="2844436"/>
            <a:chExt cx="200025" cy="241664"/>
          </a:xfrm>
        </p:grpSpPr>
        <p:grpSp>
          <p:nvGrpSpPr>
            <p:cNvPr id="7" name="Group 31"/>
            <p:cNvGrpSpPr>
              <a:grpSpLocks/>
            </p:cNvGrpSpPr>
            <p:nvPr/>
          </p:nvGrpSpPr>
          <p:grpSpPr bwMode="auto">
            <a:xfrm>
              <a:off x="4130372" y="2844474"/>
              <a:ext cx="66663" cy="120651"/>
              <a:chOff x="5127" y="3283"/>
              <a:chExt cx="54" cy="85"/>
            </a:xfrm>
          </p:grpSpPr>
          <p:sp>
            <p:nvSpPr>
              <p:cNvPr id="1955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54"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8" name="Group 31"/>
            <p:cNvGrpSpPr>
              <a:grpSpLocks/>
            </p:cNvGrpSpPr>
            <p:nvPr/>
          </p:nvGrpSpPr>
          <p:grpSpPr bwMode="auto">
            <a:xfrm>
              <a:off x="4195904" y="2844474"/>
              <a:ext cx="66663" cy="120651"/>
              <a:chOff x="5127" y="3283"/>
              <a:chExt cx="54" cy="85"/>
            </a:xfrm>
          </p:grpSpPr>
          <p:sp>
            <p:nvSpPr>
              <p:cNvPr id="1955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52"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9" name="Group 31"/>
            <p:cNvGrpSpPr>
              <a:grpSpLocks/>
            </p:cNvGrpSpPr>
            <p:nvPr/>
          </p:nvGrpSpPr>
          <p:grpSpPr bwMode="auto">
            <a:xfrm>
              <a:off x="4263722" y="2844474"/>
              <a:ext cx="66663" cy="120651"/>
              <a:chOff x="5127" y="3283"/>
              <a:chExt cx="54" cy="85"/>
            </a:xfrm>
          </p:grpSpPr>
          <p:sp>
            <p:nvSpPr>
              <p:cNvPr id="1954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50"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83" name="Rectangle 82"/>
            <p:cNvSpPr/>
            <p:nvPr/>
          </p:nvSpPr>
          <p:spPr>
            <a:xfrm>
              <a:off x="4143051" y="2971533"/>
              <a:ext cx="171176"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grpSp>
        <p:nvGrpSpPr>
          <p:cNvPr id="10" name="Group 95"/>
          <p:cNvGrpSpPr>
            <a:grpSpLocks/>
          </p:cNvGrpSpPr>
          <p:nvPr/>
        </p:nvGrpSpPr>
        <p:grpSpPr bwMode="auto">
          <a:xfrm>
            <a:off x="2697365" y="3715002"/>
            <a:ext cx="230706" cy="286916"/>
            <a:chOff x="4131511" y="2844436"/>
            <a:chExt cx="200025" cy="241664"/>
          </a:xfrm>
        </p:grpSpPr>
        <p:grpSp>
          <p:nvGrpSpPr>
            <p:cNvPr id="11" name="Group 31"/>
            <p:cNvGrpSpPr>
              <a:grpSpLocks/>
            </p:cNvGrpSpPr>
            <p:nvPr/>
          </p:nvGrpSpPr>
          <p:grpSpPr bwMode="auto">
            <a:xfrm>
              <a:off x="4130372" y="2844474"/>
              <a:ext cx="66663" cy="120651"/>
              <a:chOff x="5127" y="3283"/>
              <a:chExt cx="54" cy="85"/>
            </a:xfrm>
          </p:grpSpPr>
          <p:sp>
            <p:nvSpPr>
              <p:cNvPr id="1954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44"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12" name="Group 31"/>
            <p:cNvGrpSpPr>
              <a:grpSpLocks/>
            </p:cNvGrpSpPr>
            <p:nvPr/>
          </p:nvGrpSpPr>
          <p:grpSpPr bwMode="auto">
            <a:xfrm>
              <a:off x="4195904" y="2844474"/>
              <a:ext cx="66663" cy="120651"/>
              <a:chOff x="5127" y="3283"/>
              <a:chExt cx="54" cy="85"/>
            </a:xfrm>
          </p:grpSpPr>
          <p:sp>
            <p:nvSpPr>
              <p:cNvPr id="1954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42"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13" name="Group 31"/>
            <p:cNvGrpSpPr>
              <a:grpSpLocks/>
            </p:cNvGrpSpPr>
            <p:nvPr/>
          </p:nvGrpSpPr>
          <p:grpSpPr bwMode="auto">
            <a:xfrm>
              <a:off x="4263722" y="2844474"/>
              <a:ext cx="66663" cy="120651"/>
              <a:chOff x="5127" y="3283"/>
              <a:chExt cx="54" cy="85"/>
            </a:xfrm>
          </p:grpSpPr>
          <p:sp>
            <p:nvSpPr>
              <p:cNvPr id="1953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40"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94" name="Rectangle 93"/>
            <p:cNvSpPr/>
            <p:nvPr/>
          </p:nvSpPr>
          <p:spPr>
            <a:xfrm>
              <a:off x="4143051" y="2971533"/>
              <a:ext cx="171176"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grpSp>
        <p:nvGrpSpPr>
          <p:cNvPr id="14" name="Group 106"/>
          <p:cNvGrpSpPr>
            <a:grpSpLocks/>
          </p:cNvGrpSpPr>
          <p:nvPr/>
        </p:nvGrpSpPr>
        <p:grpSpPr bwMode="auto">
          <a:xfrm>
            <a:off x="3868642" y="3230431"/>
            <a:ext cx="230706" cy="286916"/>
            <a:chOff x="4131511" y="2844436"/>
            <a:chExt cx="200025" cy="241664"/>
          </a:xfrm>
        </p:grpSpPr>
        <p:grpSp>
          <p:nvGrpSpPr>
            <p:cNvPr id="15" name="Group 31"/>
            <p:cNvGrpSpPr>
              <a:grpSpLocks/>
            </p:cNvGrpSpPr>
            <p:nvPr/>
          </p:nvGrpSpPr>
          <p:grpSpPr bwMode="auto">
            <a:xfrm>
              <a:off x="4130372" y="2844474"/>
              <a:ext cx="66663" cy="120651"/>
              <a:chOff x="5127" y="3283"/>
              <a:chExt cx="54" cy="85"/>
            </a:xfrm>
          </p:grpSpPr>
          <p:sp>
            <p:nvSpPr>
              <p:cNvPr id="1953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34"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16" name="Group 31"/>
            <p:cNvGrpSpPr>
              <a:grpSpLocks/>
            </p:cNvGrpSpPr>
            <p:nvPr/>
          </p:nvGrpSpPr>
          <p:grpSpPr bwMode="auto">
            <a:xfrm>
              <a:off x="4195904" y="2844474"/>
              <a:ext cx="66663" cy="120651"/>
              <a:chOff x="5127" y="3283"/>
              <a:chExt cx="54" cy="85"/>
            </a:xfrm>
          </p:grpSpPr>
          <p:sp>
            <p:nvSpPr>
              <p:cNvPr id="1953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32"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17" name="Group 31"/>
            <p:cNvGrpSpPr>
              <a:grpSpLocks/>
            </p:cNvGrpSpPr>
            <p:nvPr/>
          </p:nvGrpSpPr>
          <p:grpSpPr bwMode="auto">
            <a:xfrm>
              <a:off x="4263722" y="2844474"/>
              <a:ext cx="66663" cy="120651"/>
              <a:chOff x="5127" y="3283"/>
              <a:chExt cx="54" cy="85"/>
            </a:xfrm>
          </p:grpSpPr>
          <p:sp>
            <p:nvSpPr>
              <p:cNvPr id="1952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30"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05" name="Rectangle 104"/>
            <p:cNvSpPr/>
            <p:nvPr/>
          </p:nvSpPr>
          <p:spPr>
            <a:xfrm>
              <a:off x="4143051" y="2971533"/>
              <a:ext cx="171176"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grpSp>
        <p:nvGrpSpPr>
          <p:cNvPr id="18" name="Group 117"/>
          <p:cNvGrpSpPr>
            <a:grpSpLocks/>
          </p:cNvGrpSpPr>
          <p:nvPr/>
        </p:nvGrpSpPr>
        <p:grpSpPr bwMode="auto">
          <a:xfrm>
            <a:off x="3868642" y="2286793"/>
            <a:ext cx="230706" cy="286916"/>
            <a:chOff x="4131511" y="2844436"/>
            <a:chExt cx="200025" cy="241664"/>
          </a:xfrm>
        </p:grpSpPr>
        <p:grpSp>
          <p:nvGrpSpPr>
            <p:cNvPr id="19" name="Group 31"/>
            <p:cNvGrpSpPr>
              <a:grpSpLocks/>
            </p:cNvGrpSpPr>
            <p:nvPr/>
          </p:nvGrpSpPr>
          <p:grpSpPr bwMode="auto">
            <a:xfrm>
              <a:off x="4130372" y="2844474"/>
              <a:ext cx="66663" cy="120651"/>
              <a:chOff x="5127" y="3283"/>
              <a:chExt cx="54" cy="85"/>
            </a:xfrm>
          </p:grpSpPr>
          <p:sp>
            <p:nvSpPr>
              <p:cNvPr id="1952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24"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20" name="Group 31"/>
            <p:cNvGrpSpPr>
              <a:grpSpLocks/>
            </p:cNvGrpSpPr>
            <p:nvPr/>
          </p:nvGrpSpPr>
          <p:grpSpPr bwMode="auto">
            <a:xfrm>
              <a:off x="4195904" y="2844474"/>
              <a:ext cx="66663" cy="120651"/>
              <a:chOff x="5127" y="3283"/>
              <a:chExt cx="54" cy="85"/>
            </a:xfrm>
          </p:grpSpPr>
          <p:sp>
            <p:nvSpPr>
              <p:cNvPr id="1952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22"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21" name="Group 31"/>
            <p:cNvGrpSpPr>
              <a:grpSpLocks/>
            </p:cNvGrpSpPr>
            <p:nvPr/>
          </p:nvGrpSpPr>
          <p:grpSpPr bwMode="auto">
            <a:xfrm>
              <a:off x="4263722" y="2844474"/>
              <a:ext cx="66663" cy="120651"/>
              <a:chOff x="5127" y="3283"/>
              <a:chExt cx="54" cy="85"/>
            </a:xfrm>
          </p:grpSpPr>
          <p:sp>
            <p:nvSpPr>
              <p:cNvPr id="1951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20"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16" name="Rectangle 115"/>
            <p:cNvSpPr/>
            <p:nvPr/>
          </p:nvSpPr>
          <p:spPr>
            <a:xfrm>
              <a:off x="4143051" y="2971533"/>
              <a:ext cx="171176"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grpSp>
        <p:nvGrpSpPr>
          <p:cNvPr id="22" name="Group 176"/>
          <p:cNvGrpSpPr>
            <a:grpSpLocks/>
          </p:cNvGrpSpPr>
          <p:nvPr/>
        </p:nvGrpSpPr>
        <p:grpSpPr bwMode="auto">
          <a:xfrm>
            <a:off x="1379678" y="2299545"/>
            <a:ext cx="230706" cy="286916"/>
            <a:chOff x="4131511" y="2844436"/>
            <a:chExt cx="200025" cy="241664"/>
          </a:xfrm>
        </p:grpSpPr>
        <p:grpSp>
          <p:nvGrpSpPr>
            <p:cNvPr id="23" name="Group 31"/>
            <p:cNvGrpSpPr>
              <a:grpSpLocks/>
            </p:cNvGrpSpPr>
            <p:nvPr/>
          </p:nvGrpSpPr>
          <p:grpSpPr bwMode="auto">
            <a:xfrm>
              <a:off x="4130372" y="2844474"/>
              <a:ext cx="66663" cy="120651"/>
              <a:chOff x="5127" y="3283"/>
              <a:chExt cx="54" cy="85"/>
            </a:xfrm>
          </p:grpSpPr>
          <p:sp>
            <p:nvSpPr>
              <p:cNvPr id="1951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14"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24" name="Group 31"/>
            <p:cNvGrpSpPr>
              <a:grpSpLocks/>
            </p:cNvGrpSpPr>
            <p:nvPr/>
          </p:nvGrpSpPr>
          <p:grpSpPr bwMode="auto">
            <a:xfrm>
              <a:off x="4195904" y="2844474"/>
              <a:ext cx="66663" cy="120651"/>
              <a:chOff x="5127" y="3283"/>
              <a:chExt cx="54" cy="85"/>
            </a:xfrm>
          </p:grpSpPr>
          <p:sp>
            <p:nvSpPr>
              <p:cNvPr id="1951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12"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25" name="Group 31"/>
            <p:cNvGrpSpPr>
              <a:grpSpLocks/>
            </p:cNvGrpSpPr>
            <p:nvPr/>
          </p:nvGrpSpPr>
          <p:grpSpPr bwMode="auto">
            <a:xfrm>
              <a:off x="4263722" y="2844474"/>
              <a:ext cx="66663" cy="120651"/>
              <a:chOff x="5127" y="3283"/>
              <a:chExt cx="54" cy="85"/>
            </a:xfrm>
          </p:grpSpPr>
          <p:sp>
            <p:nvSpPr>
              <p:cNvPr id="1950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10"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27" name="Rectangle 126"/>
            <p:cNvSpPr/>
            <p:nvPr/>
          </p:nvSpPr>
          <p:spPr>
            <a:xfrm>
              <a:off x="4143051" y="2971533"/>
              <a:ext cx="171176" cy="1145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grpSp>
        <p:nvGrpSpPr>
          <p:cNvPr id="26" name="Group 187"/>
          <p:cNvGrpSpPr>
            <a:grpSpLocks/>
          </p:cNvGrpSpPr>
          <p:nvPr/>
        </p:nvGrpSpPr>
        <p:grpSpPr bwMode="auto">
          <a:xfrm>
            <a:off x="2659654" y="2760737"/>
            <a:ext cx="230706" cy="284792"/>
            <a:chOff x="4131511" y="2844436"/>
            <a:chExt cx="200025" cy="241664"/>
          </a:xfrm>
        </p:grpSpPr>
        <p:grpSp>
          <p:nvGrpSpPr>
            <p:cNvPr id="27" name="Group 31"/>
            <p:cNvGrpSpPr>
              <a:grpSpLocks/>
            </p:cNvGrpSpPr>
            <p:nvPr/>
          </p:nvGrpSpPr>
          <p:grpSpPr bwMode="auto">
            <a:xfrm>
              <a:off x="4130372" y="2844474"/>
              <a:ext cx="66663" cy="120651"/>
              <a:chOff x="5127" y="3283"/>
              <a:chExt cx="54" cy="85"/>
            </a:xfrm>
          </p:grpSpPr>
          <p:sp>
            <p:nvSpPr>
              <p:cNvPr id="19503"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04"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28" name="Group 31"/>
            <p:cNvGrpSpPr>
              <a:grpSpLocks/>
            </p:cNvGrpSpPr>
            <p:nvPr/>
          </p:nvGrpSpPr>
          <p:grpSpPr bwMode="auto">
            <a:xfrm>
              <a:off x="4195904" y="2844474"/>
              <a:ext cx="66663" cy="120651"/>
              <a:chOff x="5127" y="3283"/>
              <a:chExt cx="54" cy="85"/>
            </a:xfrm>
          </p:grpSpPr>
          <p:sp>
            <p:nvSpPr>
              <p:cNvPr id="19501"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02"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nvGrpSpPr>
            <p:cNvPr id="29" name="Group 31"/>
            <p:cNvGrpSpPr>
              <a:grpSpLocks/>
            </p:cNvGrpSpPr>
            <p:nvPr/>
          </p:nvGrpSpPr>
          <p:grpSpPr bwMode="auto">
            <a:xfrm>
              <a:off x="4263722" y="2844474"/>
              <a:ext cx="66663" cy="120651"/>
              <a:chOff x="5127" y="3283"/>
              <a:chExt cx="54" cy="85"/>
            </a:xfrm>
          </p:grpSpPr>
          <p:sp>
            <p:nvSpPr>
              <p:cNvPr id="19499" name="Line 32"/>
              <p:cNvSpPr>
                <a:spLocks noChangeShapeType="1"/>
              </p:cNvSpPr>
              <p:nvPr/>
            </p:nvSpPr>
            <p:spPr bwMode="auto">
              <a:xfrm flipH="1">
                <a:off x="5153" y="3323"/>
                <a:ext cx="2" cy="45"/>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500" name="AutoShape 33"/>
              <p:cNvSpPr>
                <a:spLocks noChangeArrowheads="1"/>
              </p:cNvSpPr>
              <p:nvPr/>
            </p:nvSpPr>
            <p:spPr bwMode="auto">
              <a:xfrm flipV="1">
                <a:off x="5127" y="3283"/>
                <a:ext cx="54" cy="63"/>
              </a:xfrm>
              <a:prstGeom prst="triangle">
                <a:avLst>
                  <a:gd name="adj" fmla="val 50000"/>
                </a:avLst>
              </a:prstGeom>
              <a:solidFill>
                <a:srgbClr val="000000"/>
              </a:solidFill>
              <a:ln w="12700">
                <a:no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38" name="Rectangle 137"/>
            <p:cNvSpPr/>
            <p:nvPr/>
          </p:nvSpPr>
          <p:spPr>
            <a:xfrm>
              <a:off x="4143051" y="2972482"/>
              <a:ext cx="171175" cy="11361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grpSp>
        <p:nvGrpSpPr>
          <p:cNvPr id="30" name="Group 147"/>
          <p:cNvGrpSpPr/>
          <p:nvPr/>
        </p:nvGrpSpPr>
        <p:grpSpPr>
          <a:xfrm>
            <a:off x="3071499" y="3189187"/>
            <a:ext cx="527962" cy="337924"/>
            <a:chOff x="4220080" y="3422125"/>
            <a:chExt cx="527962" cy="337924"/>
          </a:xfrm>
        </p:grpSpPr>
        <p:pic>
          <p:nvPicPr>
            <p:cNvPr id="19471"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9472"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482"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sp>
        <p:nvSpPr>
          <p:cNvPr id="19483" name="Line 42"/>
          <p:cNvSpPr>
            <a:spLocks noChangeShapeType="1"/>
          </p:cNvSpPr>
          <p:nvPr/>
        </p:nvSpPr>
        <p:spPr bwMode="auto">
          <a:xfrm flipH="1">
            <a:off x="2120599" y="2458942"/>
            <a:ext cx="2219" cy="82888"/>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pic>
        <p:nvPicPr>
          <p:cNvPr id="19485" name="Picture 41" descr="C:\Program Files\Common Files\Microsoft Shared\Clipart\cagcat50\TN00332_.wmf"/>
          <p:cNvPicPr>
            <a:picLocks noChangeAspect="1" noChangeArrowheads="1"/>
          </p:cNvPicPr>
          <p:nvPr/>
        </p:nvPicPr>
        <p:blipFill>
          <a:blip r:embed="rId2" cstate="print"/>
          <a:srcRect/>
          <a:stretch>
            <a:fillRect/>
          </a:stretch>
        </p:blipFill>
        <p:spPr bwMode="auto">
          <a:xfrm>
            <a:off x="2349088" y="3158170"/>
            <a:ext cx="525743" cy="280541"/>
          </a:xfrm>
          <a:prstGeom prst="rect">
            <a:avLst/>
          </a:prstGeom>
          <a:noFill/>
          <a:ln w="9525">
            <a:noFill/>
            <a:miter lim="800000"/>
            <a:headEnd/>
            <a:tailEnd/>
          </a:ln>
        </p:spPr>
      </p:pic>
      <p:sp>
        <p:nvSpPr>
          <p:cNvPr id="19486" name="Line 15"/>
          <p:cNvSpPr>
            <a:spLocks noChangeShapeType="1"/>
          </p:cNvSpPr>
          <p:nvPr/>
        </p:nvSpPr>
        <p:spPr bwMode="auto">
          <a:xfrm flipH="1">
            <a:off x="2686274" y="3090161"/>
            <a:ext cx="2218"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nvGrpSpPr>
          <p:cNvPr id="31" name="Group 115"/>
          <p:cNvGrpSpPr/>
          <p:nvPr/>
        </p:nvGrpSpPr>
        <p:grpSpPr>
          <a:xfrm>
            <a:off x="4070798" y="1982859"/>
            <a:ext cx="1473337" cy="677541"/>
            <a:chOff x="1720640" y="2349688"/>
            <a:chExt cx="1054365" cy="506094"/>
          </a:xfrm>
        </p:grpSpPr>
        <p:grpSp>
          <p:nvGrpSpPr>
            <p:cNvPr id="32" name="Group 113"/>
            <p:cNvGrpSpPr/>
            <p:nvPr/>
          </p:nvGrpSpPr>
          <p:grpSpPr>
            <a:xfrm>
              <a:off x="1720640" y="2384705"/>
              <a:ext cx="441403" cy="471077"/>
              <a:chOff x="396797" y="4446346"/>
              <a:chExt cx="441403" cy="471077"/>
            </a:xfrm>
          </p:grpSpPr>
          <p:sp>
            <p:nvSpPr>
              <p:cNvPr id="115" name="Oval 114"/>
              <p:cNvSpPr/>
              <p:nvPr/>
            </p:nvSpPr>
            <p:spPr>
              <a:xfrm>
                <a:off x="396797" y="4446346"/>
                <a:ext cx="441403" cy="471077"/>
              </a:xfrm>
              <a:prstGeom prst="ellipse">
                <a:avLst/>
              </a:prstGeom>
              <a:noFill/>
              <a:ln w="28575">
                <a:solidFill>
                  <a:srgbClr val="99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3200" b="1">
                  <a:solidFill>
                    <a:prstClr val="white"/>
                  </a:solidFill>
                  <a:latin typeface="Calibri"/>
                </a:endParaRPr>
              </a:p>
            </p:txBody>
          </p:sp>
          <p:sp>
            <p:nvSpPr>
              <p:cNvPr id="117" name="Rectangle 116"/>
              <p:cNvSpPr/>
              <p:nvPr/>
            </p:nvSpPr>
            <p:spPr>
              <a:xfrm flipH="1">
                <a:off x="568323" y="4648200"/>
                <a:ext cx="117475" cy="103974"/>
              </a:xfrm>
              <a:prstGeom prst="rect">
                <a:avLst/>
              </a:prstGeom>
              <a:solidFill>
                <a:srgbClr val="990000"/>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3200" b="1">
                  <a:solidFill>
                    <a:prstClr val="white"/>
                  </a:solidFill>
                  <a:latin typeface="Calibri"/>
                </a:endParaRPr>
              </a:p>
            </p:txBody>
          </p:sp>
          <p:cxnSp>
            <p:nvCxnSpPr>
              <p:cNvPr id="118" name="Straight Connector 117"/>
              <p:cNvCxnSpPr/>
              <p:nvPr/>
            </p:nvCxnSpPr>
            <p:spPr>
              <a:xfrm rot="5400000">
                <a:off x="566928" y="4618195"/>
                <a:ext cx="110122"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grpSp>
        <p:sp>
          <p:nvSpPr>
            <p:cNvPr id="114" name="TextBox 113"/>
            <p:cNvSpPr txBox="1"/>
            <p:nvPr/>
          </p:nvSpPr>
          <p:spPr>
            <a:xfrm>
              <a:off x="2119336" y="2349688"/>
              <a:ext cx="655669" cy="436802"/>
            </a:xfrm>
            <a:prstGeom prst="rect">
              <a:avLst/>
            </a:prstGeom>
            <a:noFill/>
          </p:spPr>
          <p:txBody>
            <a:bodyPr wrap="none" rtlCol="0">
              <a:spAutoFit/>
            </a:bodyPr>
            <a:lstStyle/>
            <a:p>
              <a:pPr algn="ctr" eaLnBrk="0" hangingPunct="0"/>
              <a:r>
                <a:rPr lang="en-US" sz="1600" b="1" dirty="0" err="1">
                  <a:solidFill>
                    <a:srgbClr val="990000"/>
                  </a:solidFill>
                  <a:latin typeface="Calibri"/>
                </a:rPr>
                <a:t>Picocell</a:t>
              </a:r>
              <a:r>
                <a:rPr lang="en-US" sz="1600" b="1" dirty="0">
                  <a:solidFill>
                    <a:srgbClr val="990000"/>
                  </a:solidFill>
                  <a:latin typeface="Calibri"/>
                </a:rPr>
                <a:t>/</a:t>
              </a:r>
            </a:p>
            <a:p>
              <a:pPr algn="ctr" eaLnBrk="0" hangingPunct="0"/>
              <a:r>
                <a:rPr lang="en-US" sz="1600" b="1" dirty="0" err="1">
                  <a:solidFill>
                    <a:srgbClr val="990000"/>
                  </a:solidFill>
                  <a:latin typeface="Calibri"/>
                </a:rPr>
                <a:t>HetNet</a:t>
              </a:r>
              <a:endParaRPr lang="en-US" sz="1600" b="1" dirty="0">
                <a:solidFill>
                  <a:srgbClr val="990000"/>
                </a:solidFill>
                <a:latin typeface="Calibri"/>
              </a:endParaRPr>
            </a:p>
          </p:txBody>
        </p:sp>
      </p:grpSp>
      <p:grpSp>
        <p:nvGrpSpPr>
          <p:cNvPr id="33" name="Group 136"/>
          <p:cNvGrpSpPr/>
          <p:nvPr/>
        </p:nvGrpSpPr>
        <p:grpSpPr>
          <a:xfrm>
            <a:off x="3265482" y="2243412"/>
            <a:ext cx="821002" cy="597735"/>
            <a:chOff x="3375186" y="2321860"/>
            <a:chExt cx="587533" cy="446478"/>
          </a:xfrm>
        </p:grpSpPr>
        <p:grpSp>
          <p:nvGrpSpPr>
            <p:cNvPr id="34" name="Group 132"/>
            <p:cNvGrpSpPr/>
            <p:nvPr/>
          </p:nvGrpSpPr>
          <p:grpSpPr>
            <a:xfrm>
              <a:off x="3375186" y="2321860"/>
              <a:ext cx="587533" cy="446478"/>
              <a:chOff x="3397131" y="2321860"/>
              <a:chExt cx="587533" cy="446478"/>
            </a:xfrm>
          </p:grpSpPr>
          <p:sp>
            <p:nvSpPr>
              <p:cNvPr id="123" name="Rectangle 122"/>
              <p:cNvSpPr/>
              <p:nvPr/>
            </p:nvSpPr>
            <p:spPr bwMode="auto">
              <a:xfrm>
                <a:off x="3557847" y="2434538"/>
                <a:ext cx="103078" cy="64822"/>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nvGrpSpPr>
              <p:cNvPr id="35" name="Group 131"/>
              <p:cNvGrpSpPr/>
              <p:nvPr/>
            </p:nvGrpSpPr>
            <p:grpSpPr>
              <a:xfrm>
                <a:off x="3397131" y="2321860"/>
                <a:ext cx="587533" cy="446478"/>
                <a:chOff x="3397131" y="2321860"/>
                <a:chExt cx="587533" cy="446478"/>
              </a:xfrm>
            </p:grpSpPr>
            <p:grpSp>
              <p:nvGrpSpPr>
                <p:cNvPr id="36" name="Group 31"/>
                <p:cNvGrpSpPr>
                  <a:grpSpLocks/>
                </p:cNvGrpSpPr>
                <p:nvPr/>
              </p:nvGrpSpPr>
              <p:grpSpPr bwMode="auto">
                <a:xfrm>
                  <a:off x="3579888" y="2321860"/>
                  <a:ext cx="55023" cy="106995"/>
                  <a:chOff x="5127" y="3283"/>
                  <a:chExt cx="54" cy="85"/>
                </a:xfrm>
                <a:solidFill>
                  <a:srgbClr val="7030A0"/>
                </a:solidFill>
              </p:grpSpPr>
              <p:sp>
                <p:nvSpPr>
                  <p:cNvPr id="126"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28" name="AutoShape 33"/>
                  <p:cNvSpPr>
                    <a:spLocks noChangeArrowheads="1"/>
                  </p:cNvSpPr>
                  <p:nvPr/>
                </p:nvSpPr>
                <p:spPr bwMode="auto">
                  <a:xfrm flipV="1">
                    <a:off x="5127" y="3283"/>
                    <a:ext cx="54" cy="63"/>
                  </a:xfrm>
                  <a:prstGeom prst="triangle">
                    <a:avLst>
                      <a:gd name="adj" fmla="val 50000"/>
                    </a:avLst>
                  </a:prstGeom>
                  <a:grpFill/>
                  <a:ln w="12700">
                    <a:solidFill>
                      <a:srgbClr val="7030A0"/>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31" name="TextBox 130"/>
                <p:cNvSpPr txBox="1"/>
                <p:nvPr/>
              </p:nvSpPr>
              <p:spPr>
                <a:xfrm>
                  <a:off x="3397131" y="2460561"/>
                  <a:ext cx="587533" cy="307777"/>
                </a:xfrm>
                <a:prstGeom prst="rect">
                  <a:avLst/>
                </a:prstGeom>
                <a:noFill/>
              </p:spPr>
              <p:txBody>
                <a:bodyPr wrap="none" rtlCol="0">
                  <a:spAutoFit/>
                </a:bodyPr>
                <a:lstStyle/>
                <a:p>
                  <a:pPr eaLnBrk="0" hangingPunct="0"/>
                  <a:r>
                    <a:rPr lang="en-US" sz="1400" b="1" dirty="0">
                      <a:solidFill>
                        <a:srgbClr val="7030A0"/>
                      </a:solidFill>
                      <a:latin typeface="Calibri"/>
                    </a:rPr>
                    <a:t>Relay</a:t>
                  </a:r>
                  <a:endParaRPr lang="en-US" sz="1400" b="1" dirty="0">
                    <a:solidFill>
                      <a:srgbClr val="7030A0"/>
                    </a:solidFill>
                    <a:latin typeface="Calibri"/>
                  </a:endParaRPr>
                </a:p>
              </p:txBody>
            </p:sp>
          </p:grpSp>
        </p:grpSp>
        <p:cxnSp>
          <p:nvCxnSpPr>
            <p:cNvPr id="136" name="Straight Connector 135"/>
            <p:cNvCxnSpPr>
              <a:stCxn id="128" idx="4"/>
              <a:endCxn id="19524" idx="2"/>
            </p:cNvCxnSpPr>
            <p:nvPr/>
          </p:nvCxnSpPr>
          <p:spPr>
            <a:xfrm rot="16200000" flipH="1">
              <a:off x="3698898" y="2235928"/>
              <a:ext cx="21054" cy="192919"/>
            </a:xfrm>
            <a:prstGeom prst="line">
              <a:avLst/>
            </a:prstGeom>
            <a:ln>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 name="Group 161"/>
          <p:cNvGrpSpPr/>
          <p:nvPr/>
        </p:nvGrpSpPr>
        <p:grpSpPr>
          <a:xfrm>
            <a:off x="3493721" y="3022613"/>
            <a:ext cx="1212537" cy="769648"/>
            <a:chOff x="4499565" y="3218558"/>
            <a:chExt cx="1212537" cy="769648"/>
          </a:xfrm>
        </p:grpSpPr>
        <p:grpSp>
          <p:nvGrpSpPr>
            <p:cNvPr id="38" name="Group 141"/>
            <p:cNvGrpSpPr/>
            <p:nvPr/>
          </p:nvGrpSpPr>
          <p:grpSpPr>
            <a:xfrm>
              <a:off x="5235687" y="3218558"/>
              <a:ext cx="144038" cy="237685"/>
              <a:chOff x="6989724" y="2896505"/>
              <a:chExt cx="144038" cy="237685"/>
            </a:xfrm>
          </p:grpSpPr>
          <p:sp>
            <p:nvSpPr>
              <p:cNvPr id="134" name="Rectangle 133"/>
              <p:cNvSpPr/>
              <p:nvPr/>
            </p:nvSpPr>
            <p:spPr bwMode="auto">
              <a:xfrm>
                <a:off x="6989724" y="3047408"/>
                <a:ext cx="144038" cy="86782"/>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nvGrpSpPr>
              <p:cNvPr id="39" name="Group 31"/>
              <p:cNvGrpSpPr>
                <a:grpSpLocks/>
              </p:cNvGrpSpPr>
              <p:nvPr/>
            </p:nvGrpSpPr>
            <p:grpSpPr bwMode="auto">
              <a:xfrm>
                <a:off x="7020922" y="2896505"/>
                <a:ext cx="76892" cy="143241"/>
                <a:chOff x="5127" y="3283"/>
                <a:chExt cx="54" cy="85"/>
              </a:xfrm>
              <a:solidFill>
                <a:srgbClr val="7030A0"/>
              </a:solidFill>
            </p:grpSpPr>
            <p:sp>
              <p:nvSpPr>
                <p:cNvPr id="140"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41" name="AutoShape 33"/>
                <p:cNvSpPr>
                  <a:spLocks noChangeArrowheads="1"/>
                </p:cNvSpPr>
                <p:nvPr/>
              </p:nvSpPr>
              <p:spPr bwMode="auto">
                <a:xfrm flipV="1">
                  <a:off x="5127" y="3283"/>
                  <a:ext cx="54" cy="63"/>
                </a:xfrm>
                <a:prstGeom prst="triangle">
                  <a:avLst>
                    <a:gd name="adj" fmla="val 50000"/>
                  </a:avLst>
                </a:prstGeom>
                <a:solidFill>
                  <a:srgbClr val="00CC00"/>
                </a:solidFill>
                <a:ln w="12700">
                  <a:solidFill>
                    <a:srgbClr val="00CC00"/>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sp>
          <p:nvSpPr>
            <p:cNvPr id="139" name="TextBox 138"/>
            <p:cNvSpPr txBox="1"/>
            <p:nvPr/>
          </p:nvSpPr>
          <p:spPr>
            <a:xfrm>
              <a:off x="5223891" y="3467560"/>
              <a:ext cx="488211" cy="307777"/>
            </a:xfrm>
            <a:prstGeom prst="rect">
              <a:avLst/>
            </a:prstGeom>
            <a:noFill/>
          </p:spPr>
          <p:txBody>
            <a:bodyPr wrap="none" rtlCol="0">
              <a:spAutoFit/>
            </a:bodyPr>
            <a:lstStyle/>
            <a:p>
              <a:pPr eaLnBrk="0" hangingPunct="0"/>
              <a:r>
                <a:rPr lang="en-US" sz="1400" b="1" dirty="0">
                  <a:solidFill>
                    <a:srgbClr val="00CC00"/>
                  </a:solidFill>
                  <a:latin typeface="Calibri"/>
                </a:rPr>
                <a:t>DAS</a:t>
              </a:r>
              <a:endParaRPr lang="en-US" sz="1400" b="1" dirty="0">
                <a:solidFill>
                  <a:srgbClr val="00CC00"/>
                </a:solidFill>
                <a:latin typeface="Calibri"/>
              </a:endParaRPr>
            </a:p>
          </p:txBody>
        </p:sp>
        <p:grpSp>
          <p:nvGrpSpPr>
            <p:cNvPr id="40" name="Group 142"/>
            <p:cNvGrpSpPr/>
            <p:nvPr/>
          </p:nvGrpSpPr>
          <p:grpSpPr>
            <a:xfrm>
              <a:off x="5175302" y="3750521"/>
              <a:ext cx="144038" cy="237685"/>
              <a:chOff x="6989724" y="2896505"/>
              <a:chExt cx="144038" cy="237685"/>
            </a:xfrm>
          </p:grpSpPr>
          <p:sp>
            <p:nvSpPr>
              <p:cNvPr id="144" name="Rectangle 143"/>
              <p:cNvSpPr/>
              <p:nvPr/>
            </p:nvSpPr>
            <p:spPr bwMode="auto">
              <a:xfrm>
                <a:off x="6989724" y="3047408"/>
                <a:ext cx="144038" cy="86782"/>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nvGrpSpPr>
              <p:cNvPr id="41" name="Group 31"/>
              <p:cNvGrpSpPr>
                <a:grpSpLocks/>
              </p:cNvGrpSpPr>
              <p:nvPr/>
            </p:nvGrpSpPr>
            <p:grpSpPr bwMode="auto">
              <a:xfrm>
                <a:off x="7021302" y="2896467"/>
                <a:ext cx="76896" cy="143240"/>
                <a:chOff x="5127" y="3283"/>
                <a:chExt cx="54" cy="85"/>
              </a:xfrm>
              <a:solidFill>
                <a:srgbClr val="7030A0"/>
              </a:solidFill>
            </p:grpSpPr>
            <p:sp>
              <p:nvSpPr>
                <p:cNvPr id="146"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47" name="AutoShape 33"/>
                <p:cNvSpPr>
                  <a:spLocks noChangeArrowheads="1"/>
                </p:cNvSpPr>
                <p:nvPr/>
              </p:nvSpPr>
              <p:spPr bwMode="auto">
                <a:xfrm flipV="1">
                  <a:off x="5127" y="3283"/>
                  <a:ext cx="54" cy="63"/>
                </a:xfrm>
                <a:prstGeom prst="triangle">
                  <a:avLst>
                    <a:gd name="adj" fmla="val 50000"/>
                  </a:avLst>
                </a:prstGeom>
                <a:solidFill>
                  <a:srgbClr val="00CC00"/>
                </a:solidFill>
                <a:ln w="12700">
                  <a:solidFill>
                    <a:srgbClr val="00CC00"/>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grpSp>
          <p:nvGrpSpPr>
            <p:cNvPr id="42" name="Group 148"/>
            <p:cNvGrpSpPr/>
            <p:nvPr/>
          </p:nvGrpSpPr>
          <p:grpSpPr>
            <a:xfrm>
              <a:off x="4499565" y="3488853"/>
              <a:ext cx="144038" cy="237685"/>
              <a:chOff x="6989724" y="2896505"/>
              <a:chExt cx="144038" cy="237685"/>
            </a:xfrm>
          </p:grpSpPr>
          <p:sp>
            <p:nvSpPr>
              <p:cNvPr id="150" name="Rectangle 149"/>
              <p:cNvSpPr/>
              <p:nvPr/>
            </p:nvSpPr>
            <p:spPr bwMode="auto">
              <a:xfrm>
                <a:off x="6989724" y="3047408"/>
                <a:ext cx="144038" cy="86782"/>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b="1">
                  <a:solidFill>
                    <a:prstClr val="white"/>
                  </a:solidFill>
                </a:endParaRPr>
              </a:p>
            </p:txBody>
          </p:sp>
          <p:grpSp>
            <p:nvGrpSpPr>
              <p:cNvPr id="43" name="Group 31"/>
              <p:cNvGrpSpPr>
                <a:grpSpLocks/>
              </p:cNvGrpSpPr>
              <p:nvPr/>
            </p:nvGrpSpPr>
            <p:grpSpPr bwMode="auto">
              <a:xfrm>
                <a:off x="7021302" y="2896467"/>
                <a:ext cx="76896" cy="143240"/>
                <a:chOff x="5127" y="3283"/>
                <a:chExt cx="54" cy="85"/>
              </a:xfrm>
              <a:solidFill>
                <a:srgbClr val="7030A0"/>
              </a:solidFill>
            </p:grpSpPr>
            <p:sp>
              <p:nvSpPr>
                <p:cNvPr id="154" name="Line 32"/>
                <p:cNvSpPr>
                  <a:spLocks noChangeShapeType="1"/>
                </p:cNvSpPr>
                <p:nvPr/>
              </p:nvSpPr>
              <p:spPr bwMode="auto">
                <a:xfrm flipH="1">
                  <a:off x="5153" y="3323"/>
                  <a:ext cx="2" cy="45"/>
                </a:xfrm>
                <a:prstGeom prst="line">
                  <a:avLst/>
                </a:prstGeom>
                <a:grpFill/>
                <a:ln w="12700">
                  <a:solidFill>
                    <a:srgbClr val="7030A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55" name="AutoShape 33"/>
                <p:cNvSpPr>
                  <a:spLocks noChangeArrowheads="1"/>
                </p:cNvSpPr>
                <p:nvPr/>
              </p:nvSpPr>
              <p:spPr bwMode="auto">
                <a:xfrm flipV="1">
                  <a:off x="5127" y="3283"/>
                  <a:ext cx="54" cy="63"/>
                </a:xfrm>
                <a:prstGeom prst="triangle">
                  <a:avLst>
                    <a:gd name="adj" fmla="val 50000"/>
                  </a:avLst>
                </a:prstGeom>
                <a:solidFill>
                  <a:srgbClr val="00CC00"/>
                </a:solidFill>
                <a:ln w="12700">
                  <a:solidFill>
                    <a:srgbClr val="00CC00"/>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pSp>
        <p:sp>
          <p:nvSpPr>
            <p:cNvPr id="157" name="Freeform 156"/>
            <p:cNvSpPr/>
            <p:nvPr/>
          </p:nvSpPr>
          <p:spPr>
            <a:xfrm>
              <a:off x="5096372" y="3456317"/>
              <a:ext cx="205998" cy="162280"/>
            </a:xfrm>
            <a:custGeom>
              <a:avLst/>
              <a:gdLst>
                <a:gd name="connsiteX0" fmla="*/ 228121 w 228121"/>
                <a:gd name="connsiteY0" fmla="*/ 0 h 168694"/>
                <a:gd name="connsiteX1" fmla="*/ 136106 w 228121"/>
                <a:gd name="connsiteY1" fmla="*/ 51758 h 168694"/>
                <a:gd name="connsiteX2" fmla="*/ 136106 w 228121"/>
                <a:gd name="connsiteY2" fmla="*/ 51758 h 168694"/>
                <a:gd name="connsiteX3" fmla="*/ 101600 w 228121"/>
                <a:gd name="connsiteY3" fmla="*/ 115019 h 168694"/>
                <a:gd name="connsiteX4" fmla="*/ 15336 w 228121"/>
                <a:gd name="connsiteY4" fmla="*/ 161026 h 168694"/>
                <a:gd name="connsiteX5" fmla="*/ 9585 w 228121"/>
                <a:gd name="connsiteY5" fmla="*/ 161026 h 16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121" h="168694">
                  <a:moveTo>
                    <a:pt x="228121" y="0"/>
                  </a:moveTo>
                  <a:lnTo>
                    <a:pt x="136106" y="51758"/>
                  </a:lnTo>
                  <a:lnTo>
                    <a:pt x="136106" y="51758"/>
                  </a:lnTo>
                  <a:cubicBezTo>
                    <a:pt x="130355" y="62302"/>
                    <a:pt x="121728" y="96808"/>
                    <a:pt x="101600" y="115019"/>
                  </a:cubicBezTo>
                  <a:cubicBezTo>
                    <a:pt x="81472" y="133230"/>
                    <a:pt x="30672" y="153358"/>
                    <a:pt x="15336" y="161026"/>
                  </a:cubicBezTo>
                  <a:cubicBezTo>
                    <a:pt x="0" y="168694"/>
                    <a:pt x="4792" y="164860"/>
                    <a:pt x="9585" y="161026"/>
                  </a:cubicBezTo>
                </a:path>
              </a:pathLst>
            </a:custGeom>
            <a:ln>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0" hangingPunct="0"/>
              <a:endParaRPr lang="en-US" sz="3200" b="1">
                <a:solidFill>
                  <a:prstClr val="black"/>
                </a:solidFill>
              </a:endParaRPr>
            </a:p>
          </p:txBody>
        </p:sp>
        <p:sp>
          <p:nvSpPr>
            <p:cNvPr id="159" name="Freeform 158"/>
            <p:cNvSpPr/>
            <p:nvPr/>
          </p:nvSpPr>
          <p:spPr>
            <a:xfrm>
              <a:off x="4992364" y="3726938"/>
              <a:ext cx="169012" cy="203682"/>
            </a:xfrm>
            <a:custGeom>
              <a:avLst/>
              <a:gdLst>
                <a:gd name="connsiteX0" fmla="*/ 0 w 169012"/>
                <a:gd name="connsiteY0" fmla="*/ 0 h 203682"/>
                <a:gd name="connsiteX1" fmla="*/ 69338 w 169012"/>
                <a:gd name="connsiteY1" fmla="*/ 34670 h 203682"/>
                <a:gd name="connsiteX2" fmla="*/ 95340 w 169012"/>
                <a:gd name="connsiteY2" fmla="*/ 125676 h 203682"/>
                <a:gd name="connsiteX3" fmla="*/ 169012 w 169012"/>
                <a:gd name="connsiteY3" fmla="*/ 203682 h 203682"/>
              </a:gdLst>
              <a:ahLst/>
              <a:cxnLst>
                <a:cxn ang="0">
                  <a:pos x="connsiteX0" y="connsiteY0"/>
                </a:cxn>
                <a:cxn ang="0">
                  <a:pos x="connsiteX1" y="connsiteY1"/>
                </a:cxn>
                <a:cxn ang="0">
                  <a:pos x="connsiteX2" y="connsiteY2"/>
                </a:cxn>
                <a:cxn ang="0">
                  <a:pos x="connsiteX3" y="connsiteY3"/>
                </a:cxn>
              </a:cxnLst>
              <a:rect l="l" t="t" r="r" b="b"/>
              <a:pathLst>
                <a:path w="169012" h="203682">
                  <a:moveTo>
                    <a:pt x="0" y="0"/>
                  </a:moveTo>
                  <a:cubicBezTo>
                    <a:pt x="26724" y="6862"/>
                    <a:pt x="53448" y="13724"/>
                    <a:pt x="69338" y="34670"/>
                  </a:cubicBezTo>
                  <a:cubicBezTo>
                    <a:pt x="85228" y="55616"/>
                    <a:pt x="78728" y="97507"/>
                    <a:pt x="95340" y="125676"/>
                  </a:cubicBezTo>
                  <a:cubicBezTo>
                    <a:pt x="111952" y="153845"/>
                    <a:pt x="140482" y="178763"/>
                    <a:pt x="169012" y="203682"/>
                  </a:cubicBezTo>
                </a:path>
              </a:pathLst>
            </a:custGeom>
            <a:ln>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0" hangingPunct="0"/>
              <a:endParaRPr lang="en-US" sz="3200" b="1">
                <a:solidFill>
                  <a:prstClr val="black"/>
                </a:solidFill>
              </a:endParaRPr>
            </a:p>
          </p:txBody>
        </p:sp>
        <p:sp>
          <p:nvSpPr>
            <p:cNvPr id="160" name="Freeform 159"/>
            <p:cNvSpPr/>
            <p:nvPr/>
          </p:nvSpPr>
          <p:spPr>
            <a:xfrm>
              <a:off x="4654339" y="3626542"/>
              <a:ext cx="225350" cy="65727"/>
            </a:xfrm>
            <a:custGeom>
              <a:avLst/>
              <a:gdLst>
                <a:gd name="connsiteX0" fmla="*/ 0 w 225350"/>
                <a:gd name="connsiteY0" fmla="*/ 65727 h 65727"/>
                <a:gd name="connsiteX1" fmla="*/ 69339 w 225350"/>
                <a:gd name="connsiteY1" fmla="*/ 5056 h 65727"/>
                <a:gd name="connsiteX2" fmla="*/ 225350 w 225350"/>
                <a:gd name="connsiteY2" fmla="*/ 35392 h 65727"/>
              </a:gdLst>
              <a:ahLst/>
              <a:cxnLst>
                <a:cxn ang="0">
                  <a:pos x="connsiteX0" y="connsiteY0"/>
                </a:cxn>
                <a:cxn ang="0">
                  <a:pos x="connsiteX1" y="connsiteY1"/>
                </a:cxn>
                <a:cxn ang="0">
                  <a:pos x="connsiteX2" y="connsiteY2"/>
                </a:cxn>
              </a:cxnLst>
              <a:rect l="l" t="t" r="r" b="b"/>
              <a:pathLst>
                <a:path w="225350" h="65727">
                  <a:moveTo>
                    <a:pt x="0" y="65727"/>
                  </a:moveTo>
                  <a:cubicBezTo>
                    <a:pt x="15890" y="37919"/>
                    <a:pt x="31781" y="10112"/>
                    <a:pt x="69339" y="5056"/>
                  </a:cubicBezTo>
                  <a:cubicBezTo>
                    <a:pt x="106897" y="0"/>
                    <a:pt x="166123" y="17696"/>
                    <a:pt x="225350" y="35392"/>
                  </a:cubicBezTo>
                </a:path>
              </a:pathLst>
            </a:custGeom>
            <a:ln>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0" hangingPunct="0"/>
              <a:endParaRPr lang="en-US" sz="3200" b="1">
                <a:solidFill>
                  <a:prstClr val="black"/>
                </a:solidFill>
              </a:endParaRPr>
            </a:p>
          </p:txBody>
        </p:sp>
      </p:grpSp>
      <p:grpSp>
        <p:nvGrpSpPr>
          <p:cNvPr id="44" name="Group 173"/>
          <p:cNvGrpSpPr/>
          <p:nvPr/>
        </p:nvGrpSpPr>
        <p:grpSpPr>
          <a:xfrm>
            <a:off x="1102387" y="1809398"/>
            <a:ext cx="2174182" cy="1923406"/>
            <a:chOff x="2108231" y="2027921"/>
            <a:chExt cx="2174182" cy="1923406"/>
          </a:xfrm>
        </p:grpSpPr>
        <p:grpSp>
          <p:nvGrpSpPr>
            <p:cNvPr id="45" name="Group 156"/>
            <p:cNvGrpSpPr>
              <a:grpSpLocks/>
            </p:cNvGrpSpPr>
            <p:nvPr/>
          </p:nvGrpSpPr>
          <p:grpSpPr bwMode="auto">
            <a:xfrm>
              <a:off x="2600700" y="2034296"/>
              <a:ext cx="1118037" cy="1275187"/>
              <a:chOff x="3495880" y="2020056"/>
              <a:chExt cx="800100" cy="951744"/>
            </a:xfrm>
          </p:grpSpPr>
          <p:sp>
            <p:nvSpPr>
              <p:cNvPr id="19555" name="Line 43"/>
              <p:cNvSpPr>
                <a:spLocks noChangeShapeType="1"/>
              </p:cNvSpPr>
              <p:nvPr/>
            </p:nvSpPr>
            <p:spPr bwMode="auto">
              <a:xfrm>
                <a:off x="3495880" y="2391531"/>
                <a:ext cx="390525" cy="101600"/>
              </a:xfrm>
              <a:prstGeom prst="line">
                <a:avLst/>
              </a:prstGeom>
              <a:noFill/>
              <a:ln w="12700">
                <a:solidFill>
                  <a:srgbClr val="0033CC"/>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9556" name="Line 44"/>
              <p:cNvSpPr>
                <a:spLocks noChangeShapeType="1"/>
              </p:cNvSpPr>
              <p:nvPr/>
            </p:nvSpPr>
            <p:spPr bwMode="auto">
              <a:xfrm flipV="1">
                <a:off x="3946730" y="2020056"/>
                <a:ext cx="349250" cy="450850"/>
              </a:xfrm>
              <a:prstGeom prst="line">
                <a:avLst/>
              </a:prstGeom>
              <a:noFill/>
              <a:ln w="12700">
                <a:solidFill>
                  <a:srgbClr val="0033CC"/>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9557" name="Line 45"/>
              <p:cNvSpPr>
                <a:spLocks noChangeShapeType="1"/>
              </p:cNvSpPr>
              <p:nvPr/>
            </p:nvSpPr>
            <p:spPr bwMode="auto">
              <a:xfrm flipH="1">
                <a:off x="3558747" y="2509006"/>
                <a:ext cx="392746" cy="462794"/>
              </a:xfrm>
              <a:prstGeom prst="line">
                <a:avLst/>
              </a:prstGeom>
              <a:noFill/>
              <a:ln w="12700">
                <a:solidFill>
                  <a:srgbClr val="0033CC"/>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grpSp>
        <p:grpSp>
          <p:nvGrpSpPr>
            <p:cNvPr id="46" name="Group 167"/>
            <p:cNvGrpSpPr/>
            <p:nvPr/>
          </p:nvGrpSpPr>
          <p:grpSpPr>
            <a:xfrm>
              <a:off x="2108231" y="2027921"/>
              <a:ext cx="2174182" cy="1923406"/>
              <a:chOff x="2108231" y="2027921"/>
              <a:chExt cx="2174182" cy="1923406"/>
            </a:xfrm>
          </p:grpSpPr>
          <p:grpSp>
            <p:nvGrpSpPr>
              <p:cNvPr id="47" name="Group 127"/>
              <p:cNvGrpSpPr>
                <a:grpSpLocks/>
              </p:cNvGrpSpPr>
              <p:nvPr/>
            </p:nvGrpSpPr>
            <p:grpSpPr bwMode="auto">
              <a:xfrm>
                <a:off x="2108231" y="2027921"/>
                <a:ext cx="1992059" cy="1923406"/>
                <a:chOff x="3186288" y="1771861"/>
                <a:chExt cx="1425575" cy="1436028"/>
              </a:xfrm>
            </p:grpSpPr>
            <p:sp>
              <p:nvSpPr>
                <p:cNvPr id="19493" name="Oval 47"/>
                <p:cNvSpPr>
                  <a:spLocks noChangeArrowheads="1"/>
                </p:cNvSpPr>
                <p:nvPr/>
              </p:nvSpPr>
              <p:spPr bwMode="auto">
                <a:xfrm rot="-1262261">
                  <a:off x="3186288" y="1771861"/>
                  <a:ext cx="1425575" cy="354629"/>
                </a:xfrm>
                <a:prstGeom prst="ellipse">
                  <a:avLst/>
                </a:prstGeom>
                <a:noFill/>
                <a:ln w="28575">
                  <a:solidFill>
                    <a:srgbClr val="0033CC"/>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9494" name="Oval 47"/>
                <p:cNvSpPr>
                  <a:spLocks noChangeArrowheads="1"/>
                </p:cNvSpPr>
                <p:nvPr/>
              </p:nvSpPr>
              <p:spPr bwMode="auto">
                <a:xfrm rot="-6403564">
                  <a:off x="2905231" y="2428158"/>
                  <a:ext cx="1204832" cy="354629"/>
                </a:xfrm>
                <a:prstGeom prst="ellipse">
                  <a:avLst/>
                </a:prstGeom>
                <a:noFill/>
                <a:ln w="28575">
                  <a:solidFill>
                    <a:srgbClr val="0033CC"/>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63" name="TextBox 162"/>
              <p:cNvSpPr txBox="1"/>
              <p:nvPr/>
            </p:nvSpPr>
            <p:spPr>
              <a:xfrm>
                <a:off x="3544711" y="2231151"/>
                <a:ext cx="737702" cy="491160"/>
              </a:xfrm>
              <a:prstGeom prst="rect">
                <a:avLst/>
              </a:prstGeom>
              <a:noFill/>
            </p:spPr>
            <p:txBody>
              <a:bodyPr wrap="none" rtlCol="0">
                <a:spAutoFit/>
              </a:bodyPr>
              <a:lstStyle/>
              <a:p>
                <a:pPr algn="ctr" eaLnBrk="0" hangingPunct="0">
                  <a:lnSpc>
                    <a:spcPct val="80000"/>
                  </a:lnSpc>
                </a:pPr>
                <a:r>
                  <a:rPr lang="en-US" sz="1600" b="1" dirty="0">
                    <a:solidFill>
                      <a:srgbClr val="0033CC"/>
                    </a:solidFill>
                    <a:latin typeface="Calibri" pitchFamily="34" charset="0"/>
                    <a:cs typeface="Calibri" pitchFamily="34" charset="0"/>
                  </a:rPr>
                  <a:t>Coop </a:t>
                </a:r>
              </a:p>
              <a:p>
                <a:pPr algn="ctr" eaLnBrk="0" hangingPunct="0">
                  <a:lnSpc>
                    <a:spcPct val="80000"/>
                  </a:lnSpc>
                </a:pPr>
                <a:r>
                  <a:rPr lang="en-US" sz="1600" b="1" dirty="0">
                    <a:solidFill>
                      <a:srgbClr val="0033CC"/>
                    </a:solidFill>
                    <a:latin typeface="Calibri" pitchFamily="34" charset="0"/>
                    <a:cs typeface="Calibri" pitchFamily="34" charset="0"/>
                  </a:rPr>
                  <a:t>MIMO</a:t>
                </a:r>
                <a:endParaRPr lang="en-US" sz="1600" b="1" dirty="0">
                  <a:solidFill>
                    <a:srgbClr val="0033CC"/>
                  </a:solidFill>
                  <a:latin typeface="Calibri" pitchFamily="34" charset="0"/>
                  <a:cs typeface="Calibri" pitchFamily="34" charset="0"/>
                </a:endParaRPr>
              </a:p>
            </p:txBody>
          </p:sp>
        </p:grpSp>
      </p:grpSp>
      <p:grpSp>
        <p:nvGrpSpPr>
          <p:cNvPr id="48" name="Group 174"/>
          <p:cNvGrpSpPr/>
          <p:nvPr/>
        </p:nvGrpSpPr>
        <p:grpSpPr>
          <a:xfrm>
            <a:off x="3176854" y="1839453"/>
            <a:ext cx="527962" cy="337924"/>
            <a:chOff x="4220080" y="3422125"/>
            <a:chExt cx="527962" cy="337924"/>
          </a:xfrm>
        </p:grpSpPr>
        <p:pic>
          <p:nvPicPr>
            <p:cNvPr id="176"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77"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78"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grpSp>
        <p:nvGrpSpPr>
          <p:cNvPr id="49" name="Group 179"/>
          <p:cNvGrpSpPr/>
          <p:nvPr/>
        </p:nvGrpSpPr>
        <p:grpSpPr>
          <a:xfrm>
            <a:off x="3021141" y="3731201"/>
            <a:ext cx="527962" cy="337924"/>
            <a:chOff x="4220080" y="3422125"/>
            <a:chExt cx="527962" cy="337924"/>
          </a:xfrm>
        </p:grpSpPr>
        <p:pic>
          <p:nvPicPr>
            <p:cNvPr id="181"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82"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83"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grpSp>
        <p:nvGrpSpPr>
          <p:cNvPr id="50" name="Group 183"/>
          <p:cNvGrpSpPr/>
          <p:nvPr/>
        </p:nvGrpSpPr>
        <p:grpSpPr>
          <a:xfrm>
            <a:off x="1931150" y="3595366"/>
            <a:ext cx="527962" cy="337924"/>
            <a:chOff x="4220080" y="3422125"/>
            <a:chExt cx="527962" cy="337924"/>
          </a:xfrm>
        </p:grpSpPr>
        <p:pic>
          <p:nvPicPr>
            <p:cNvPr id="185"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86"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87"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grpSp>
        <p:nvGrpSpPr>
          <p:cNvPr id="52" name="Group 187"/>
          <p:cNvGrpSpPr/>
          <p:nvPr/>
        </p:nvGrpSpPr>
        <p:grpSpPr>
          <a:xfrm>
            <a:off x="847784" y="3158044"/>
            <a:ext cx="527962" cy="337924"/>
            <a:chOff x="4220080" y="3422125"/>
            <a:chExt cx="527962" cy="337924"/>
          </a:xfrm>
        </p:grpSpPr>
        <p:pic>
          <p:nvPicPr>
            <p:cNvPr id="189" name="Picture 14" descr="C:\Program Files\Common Files\Microsoft Shared\Clipart\cagcat50\TN00332_.wmf"/>
            <p:cNvPicPr>
              <a:picLocks noChangeAspect="1" noChangeArrowheads="1"/>
            </p:cNvPicPr>
            <p:nvPr/>
          </p:nvPicPr>
          <p:blipFill>
            <a:blip r:embed="rId2" cstate="print"/>
            <a:srcRect/>
            <a:stretch>
              <a:fillRect/>
            </a:stretch>
          </p:blipFill>
          <p:spPr bwMode="auto">
            <a:xfrm>
              <a:off x="4220080" y="3479508"/>
              <a:ext cx="527962" cy="280541"/>
            </a:xfrm>
            <a:prstGeom prst="rect">
              <a:avLst/>
            </a:prstGeom>
            <a:noFill/>
            <a:ln w="9525">
              <a:noFill/>
              <a:miter lim="800000"/>
              <a:headEnd/>
              <a:tailEnd/>
            </a:ln>
          </p:spPr>
        </p:pic>
        <p:sp>
          <p:nvSpPr>
            <p:cNvPr id="190" name="Line 15"/>
            <p:cNvSpPr>
              <a:spLocks noChangeShapeType="1"/>
            </p:cNvSpPr>
            <p:nvPr/>
          </p:nvSpPr>
          <p:spPr bwMode="auto">
            <a:xfrm flipH="1">
              <a:off x="4623815" y="3422125"/>
              <a:ext cx="2218"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191" name="Line 15"/>
            <p:cNvSpPr>
              <a:spLocks noChangeShapeType="1"/>
            </p:cNvSpPr>
            <p:nvPr/>
          </p:nvSpPr>
          <p:spPr bwMode="auto">
            <a:xfrm flipH="1">
              <a:off x="4563920" y="3422125"/>
              <a:ext cx="2219" cy="85012"/>
            </a:xfrm>
            <a:prstGeom prst="line">
              <a:avLst/>
            </a:prstGeom>
            <a:noFill/>
            <a:ln w="12700">
              <a:solidFill>
                <a:srgbClr val="000000"/>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sp>
        <p:nvSpPr>
          <p:cNvPr id="161" name="TextBox 160"/>
          <p:cNvSpPr txBox="1">
            <a:spLocks noChangeArrowheads="1"/>
          </p:cNvSpPr>
          <p:nvPr/>
        </p:nvSpPr>
        <p:spPr bwMode="auto">
          <a:xfrm>
            <a:off x="5842774" y="1997243"/>
            <a:ext cx="2935419" cy="1255728"/>
          </a:xfrm>
          <a:prstGeom prst="rect">
            <a:avLst/>
          </a:prstGeom>
          <a:noFill/>
          <a:ln w="9525">
            <a:noFill/>
            <a:miter lim="800000"/>
            <a:headEnd/>
            <a:tailEnd/>
          </a:ln>
        </p:spPr>
        <p:txBody>
          <a:bodyPr wrap="none">
            <a:spAutoFit/>
          </a:bodyPr>
          <a:lstStyle/>
          <a:p>
            <a:pPr algn="ctr" eaLnBrk="0" hangingPunct="0">
              <a:lnSpc>
                <a:spcPct val="90000"/>
              </a:lnSpc>
            </a:pPr>
            <a:r>
              <a:rPr lang="en-US" sz="2800" b="1" i="1" dirty="0">
                <a:solidFill>
                  <a:srgbClr val="0F6FC6"/>
                </a:solidFill>
                <a:latin typeface="Calibri"/>
              </a:rPr>
              <a:t>How should future</a:t>
            </a:r>
          </a:p>
          <a:p>
            <a:pPr algn="ctr" eaLnBrk="0" hangingPunct="0">
              <a:lnSpc>
                <a:spcPct val="90000"/>
              </a:lnSpc>
            </a:pPr>
            <a:r>
              <a:rPr lang="en-US" sz="2800" b="1" i="1" dirty="0">
                <a:solidFill>
                  <a:srgbClr val="0F6FC6"/>
                </a:solidFill>
                <a:latin typeface="Calibri"/>
              </a:rPr>
              <a:t>c</a:t>
            </a:r>
            <a:r>
              <a:rPr lang="en-US" sz="2800" b="1" i="1" dirty="0">
                <a:solidFill>
                  <a:srgbClr val="0F6FC6"/>
                </a:solidFill>
                <a:latin typeface="Calibri"/>
              </a:rPr>
              <a:t>ellular systems </a:t>
            </a:r>
          </a:p>
          <a:p>
            <a:pPr algn="ctr" eaLnBrk="0" hangingPunct="0">
              <a:lnSpc>
                <a:spcPct val="90000"/>
              </a:lnSpc>
            </a:pPr>
            <a:r>
              <a:rPr lang="en-US" sz="2800" b="1" i="1" dirty="0">
                <a:solidFill>
                  <a:srgbClr val="0F6FC6"/>
                </a:solidFill>
                <a:latin typeface="Calibri"/>
              </a:rPr>
              <a:t>be designed?</a:t>
            </a:r>
            <a:endParaRPr lang="en-US" sz="2800" b="1" i="1" dirty="0">
              <a:solidFill>
                <a:srgbClr val="0F6FC6"/>
              </a:solidFill>
              <a:latin typeface="Calibri"/>
            </a:endParaRPr>
          </a:p>
        </p:txBody>
      </p:sp>
      <p:grpSp>
        <p:nvGrpSpPr>
          <p:cNvPr id="174" name="Group 173"/>
          <p:cNvGrpSpPr/>
          <p:nvPr/>
        </p:nvGrpSpPr>
        <p:grpSpPr>
          <a:xfrm>
            <a:off x="2347278" y="2883038"/>
            <a:ext cx="1228725" cy="565150"/>
            <a:chOff x="2560638" y="2593478"/>
            <a:chExt cx="1228725" cy="565150"/>
          </a:xfrm>
        </p:grpSpPr>
        <p:grpSp>
          <p:nvGrpSpPr>
            <p:cNvPr id="169" name="Group 153"/>
            <p:cNvGrpSpPr>
              <a:grpSpLocks/>
            </p:cNvGrpSpPr>
            <p:nvPr/>
          </p:nvGrpSpPr>
          <p:grpSpPr bwMode="auto">
            <a:xfrm>
              <a:off x="2919413" y="2593478"/>
              <a:ext cx="671512" cy="312737"/>
              <a:chOff x="4235670" y="2751894"/>
              <a:chExt cx="671497" cy="312582"/>
            </a:xfrm>
          </p:grpSpPr>
          <p:sp>
            <p:nvSpPr>
              <p:cNvPr id="170" name="Line 37"/>
              <p:cNvSpPr>
                <a:spLocks noChangeShapeType="1"/>
              </p:cNvSpPr>
              <p:nvPr/>
            </p:nvSpPr>
            <p:spPr bwMode="auto">
              <a:xfrm>
                <a:off x="4389654" y="2751894"/>
                <a:ext cx="517513" cy="304649"/>
              </a:xfrm>
              <a:prstGeom prst="line">
                <a:avLst/>
              </a:prstGeom>
              <a:noFill/>
              <a:ln w="12700">
                <a:solidFill>
                  <a:srgbClr val="FF0000"/>
                </a:solidFill>
                <a:round/>
                <a:headEnd type="triangle" w="med" len="med"/>
                <a:tailEnd type="triangle" w="med" len="med"/>
              </a:ln>
            </p:spPr>
            <p:txBody>
              <a:bodyPr/>
              <a:lstStyle/>
              <a:p>
                <a:pPr eaLnBrk="0" hangingPunct="0">
                  <a:defRPr/>
                </a:pPr>
                <a:endParaRPr lang="en-US" sz="3200" b="1">
                  <a:solidFill>
                    <a:prstClr val="black"/>
                  </a:solidFill>
                  <a:latin typeface="ZapfDingbats" pitchFamily="82" charset="2"/>
                </a:endParaRPr>
              </a:p>
            </p:txBody>
          </p:sp>
          <p:sp>
            <p:nvSpPr>
              <p:cNvPr id="171" name="Line 37"/>
              <p:cNvSpPr>
                <a:spLocks noChangeShapeType="1"/>
              </p:cNvSpPr>
              <p:nvPr/>
            </p:nvSpPr>
            <p:spPr bwMode="auto">
              <a:xfrm flipH="1">
                <a:off x="4235670" y="2799495"/>
                <a:ext cx="33336" cy="195165"/>
              </a:xfrm>
              <a:prstGeom prst="line">
                <a:avLst/>
              </a:prstGeom>
              <a:noFill/>
              <a:ln w="12700">
                <a:solidFill>
                  <a:srgbClr val="FF0000"/>
                </a:solidFill>
                <a:round/>
                <a:headEnd type="triangle" w="med" len="med"/>
                <a:tailEnd type="triangle" w="med" len="med"/>
              </a:ln>
            </p:spPr>
            <p:txBody>
              <a:bodyPr/>
              <a:lstStyle/>
              <a:p>
                <a:pPr eaLnBrk="0" hangingPunct="0">
                  <a:defRPr/>
                </a:pPr>
                <a:endParaRPr lang="en-US" sz="3200" b="1">
                  <a:solidFill>
                    <a:prstClr val="black"/>
                  </a:solidFill>
                  <a:latin typeface="ZapfDingbats" pitchFamily="82" charset="2"/>
                </a:endParaRPr>
              </a:p>
            </p:txBody>
          </p:sp>
          <p:sp>
            <p:nvSpPr>
              <p:cNvPr id="172" name="Line 37"/>
              <p:cNvSpPr>
                <a:spLocks noChangeShapeType="1"/>
              </p:cNvSpPr>
              <p:nvPr/>
            </p:nvSpPr>
            <p:spPr bwMode="auto">
              <a:xfrm>
                <a:off x="4270594" y="2947059"/>
                <a:ext cx="560374" cy="117417"/>
              </a:xfrm>
              <a:prstGeom prst="line">
                <a:avLst/>
              </a:prstGeom>
              <a:noFill/>
              <a:ln w="12700">
                <a:solidFill>
                  <a:srgbClr val="FF0000"/>
                </a:solidFill>
                <a:round/>
                <a:headEnd type="triangle" w="med" len="med"/>
                <a:tailEnd type="triangle" w="med" len="med"/>
              </a:ln>
            </p:spPr>
            <p:txBody>
              <a:bodyPr/>
              <a:lstStyle/>
              <a:p>
                <a:pPr eaLnBrk="0" hangingPunct="0">
                  <a:defRPr/>
                </a:pPr>
                <a:endParaRPr lang="en-US" sz="3200" b="1">
                  <a:solidFill>
                    <a:prstClr val="black"/>
                  </a:solidFill>
                  <a:latin typeface="ZapfDingbats" pitchFamily="82" charset="2"/>
                </a:endParaRPr>
              </a:p>
            </p:txBody>
          </p:sp>
        </p:grpSp>
        <p:sp>
          <p:nvSpPr>
            <p:cNvPr id="173" name="Oval 172"/>
            <p:cNvSpPr/>
            <p:nvPr/>
          </p:nvSpPr>
          <p:spPr bwMode="auto">
            <a:xfrm>
              <a:off x="2560638" y="2817315"/>
              <a:ext cx="1228725" cy="341313"/>
            </a:xfrm>
            <a:prstGeom prst="ellipse">
              <a:avLst/>
            </a:prstGeom>
            <a:noFill/>
            <a:ln w="28575" cap="flat" cmpd="sng" algn="ctr">
              <a:solidFill>
                <a:srgbClr val="FF0000"/>
              </a:solidFill>
              <a:prstDash val="solid"/>
              <a:round/>
              <a:headEnd type="none" w="sm" len="sm"/>
              <a:tailEnd type="none" w="sm" len="sm"/>
            </a:ln>
            <a:effectLst/>
          </p:spPr>
          <p:txBody>
            <a:bodyPr/>
            <a:lstStyle/>
            <a:p>
              <a:pPr eaLnBrk="0" hangingPunct="0">
                <a:defRPr/>
              </a:pPr>
              <a:endParaRPr lang="en-US" sz="3200" b="1">
                <a:solidFill>
                  <a:prstClr val="black"/>
                </a:solidFill>
                <a:latin typeface="ZapfDingbats" pitchFamily="82" charset="2"/>
              </a:endParaRPr>
            </a:p>
          </p:txBody>
        </p:sp>
      </p:grpSp>
    </p:spTree>
    <p:extLst>
      <p:ext uri="{BB962C8B-B14F-4D97-AF65-F5344CB8AC3E}">
        <p14:creationId xmlns:p14="http://schemas.microsoft.com/office/powerpoint/2010/main" val="373819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1">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9"/>
          <p:cNvSpPr>
            <a:spLocks noChangeArrowheads="1"/>
          </p:cNvSpPr>
          <p:nvPr/>
        </p:nvSpPr>
        <p:spPr bwMode="auto">
          <a:xfrm>
            <a:off x="990600" y="1981200"/>
            <a:ext cx="4419600" cy="2362200"/>
          </a:xfrm>
          <a:prstGeom prst="rect">
            <a:avLst/>
          </a:prstGeom>
          <a:solidFill>
            <a:srgbClr val="FF33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8371" name="Rectangle 2"/>
          <p:cNvSpPr>
            <a:spLocks noGrp="1" noChangeArrowheads="1"/>
          </p:cNvSpPr>
          <p:nvPr>
            <p:ph type="title"/>
          </p:nvPr>
        </p:nvSpPr>
        <p:spPr>
          <a:xfrm>
            <a:off x="619125" y="288925"/>
            <a:ext cx="7848600" cy="1143000"/>
          </a:xfrm>
        </p:spPr>
        <p:txBody>
          <a:bodyPr/>
          <a:lstStyle/>
          <a:p>
            <a:pPr eaLnBrk="1" hangingPunct="1"/>
            <a:r>
              <a:rPr lang="en-US" altLang="en-US" smtClean="0"/>
              <a:t>Reduced-Dimension Network Design</a:t>
            </a:r>
          </a:p>
        </p:txBody>
      </p:sp>
      <p:pic>
        <p:nvPicPr>
          <p:cNvPr id="583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133600"/>
            <a:ext cx="40259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8" descr="swissrolltest">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8950" y="2552700"/>
            <a:ext cx="17907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angle 16"/>
          <p:cNvSpPr>
            <a:spLocks noChangeArrowheads="1"/>
          </p:cNvSpPr>
          <p:nvPr/>
        </p:nvSpPr>
        <p:spPr bwMode="auto">
          <a:xfrm>
            <a:off x="7118350" y="5226050"/>
            <a:ext cx="1371600" cy="1219200"/>
          </a:xfrm>
          <a:prstGeom prst="rect">
            <a:avLst/>
          </a:prstGeom>
          <a:solidFill>
            <a:schemeClr val="folHlink"/>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tLang="en-US" sz="2000">
              <a:solidFill>
                <a:schemeClr val="bg2"/>
              </a:solidFill>
            </a:endParaRPr>
          </a:p>
        </p:txBody>
      </p:sp>
      <p:sp>
        <p:nvSpPr>
          <p:cNvPr id="58375" name="Text Box 17"/>
          <p:cNvSpPr txBox="1">
            <a:spLocks noChangeArrowheads="1"/>
          </p:cNvSpPr>
          <p:nvPr/>
        </p:nvSpPr>
        <p:spPr bwMode="auto">
          <a:xfrm>
            <a:off x="1676400" y="16764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a:t>Random Network State</a:t>
            </a:r>
          </a:p>
        </p:txBody>
      </p:sp>
      <p:sp>
        <p:nvSpPr>
          <p:cNvPr id="58376" name="Text Box 20"/>
          <p:cNvSpPr txBox="1">
            <a:spLocks noChangeArrowheads="1"/>
          </p:cNvSpPr>
          <p:nvPr/>
        </p:nvSpPr>
        <p:spPr bwMode="auto">
          <a:xfrm>
            <a:off x="7192963" y="5407025"/>
            <a:ext cx="1296987"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70000"/>
              </a:lnSpc>
              <a:spcBef>
                <a:spcPct val="50000"/>
              </a:spcBef>
            </a:pPr>
            <a:r>
              <a:rPr lang="en-US" altLang="en-US" sz="2000">
                <a:solidFill>
                  <a:schemeClr val="bg2"/>
                </a:solidFill>
              </a:rPr>
              <a:t>Sampling</a:t>
            </a:r>
          </a:p>
          <a:p>
            <a:pPr algn="ctr">
              <a:lnSpc>
                <a:spcPct val="70000"/>
              </a:lnSpc>
              <a:spcBef>
                <a:spcPct val="50000"/>
              </a:spcBef>
            </a:pPr>
            <a:r>
              <a:rPr lang="en-US" altLang="en-US" sz="2000">
                <a:solidFill>
                  <a:schemeClr val="bg2"/>
                </a:solidFill>
              </a:rPr>
              <a:t>and</a:t>
            </a:r>
          </a:p>
          <a:p>
            <a:pPr algn="ctr">
              <a:lnSpc>
                <a:spcPct val="70000"/>
              </a:lnSpc>
              <a:spcBef>
                <a:spcPct val="50000"/>
              </a:spcBef>
            </a:pPr>
            <a:r>
              <a:rPr lang="en-US" altLang="en-US" sz="2000">
                <a:solidFill>
                  <a:schemeClr val="bg2"/>
                </a:solidFill>
              </a:rPr>
              <a:t>Learning</a:t>
            </a:r>
          </a:p>
        </p:txBody>
      </p:sp>
      <p:sp>
        <p:nvSpPr>
          <p:cNvPr id="58377" name="Oval 21"/>
          <p:cNvSpPr>
            <a:spLocks noChangeArrowheads="1"/>
          </p:cNvSpPr>
          <p:nvPr/>
        </p:nvSpPr>
        <p:spPr bwMode="auto">
          <a:xfrm>
            <a:off x="914400" y="5181600"/>
            <a:ext cx="3773488" cy="1371600"/>
          </a:xfrm>
          <a:prstGeom prst="ellipse">
            <a:avLst/>
          </a:prstGeom>
          <a:solidFill>
            <a:schemeClr val="folHlink"/>
          </a:solidFill>
          <a:ln w="9525">
            <a:solidFill>
              <a:schemeClr val="tx1"/>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2000">
                <a:solidFill>
                  <a:schemeClr val="bg2"/>
                </a:solidFill>
              </a:rPr>
              <a:t>Approximate</a:t>
            </a:r>
          </a:p>
          <a:p>
            <a:pPr algn="ctr"/>
            <a:r>
              <a:rPr lang="en-US" altLang="en-US" sz="2000">
                <a:solidFill>
                  <a:schemeClr val="bg2"/>
                </a:solidFill>
              </a:rPr>
              <a:t>Stochastic Control</a:t>
            </a:r>
          </a:p>
          <a:p>
            <a:pPr algn="ctr"/>
            <a:r>
              <a:rPr lang="en-US" altLang="en-US" sz="2000">
                <a:solidFill>
                  <a:schemeClr val="bg2"/>
                </a:solidFill>
              </a:rPr>
              <a:t>and Optimization</a:t>
            </a:r>
          </a:p>
        </p:txBody>
      </p:sp>
      <p:sp>
        <p:nvSpPr>
          <p:cNvPr id="23566" name="AutoShape 23"/>
          <p:cNvSpPr>
            <a:spLocks noChangeArrowheads="1"/>
          </p:cNvSpPr>
          <p:nvPr/>
        </p:nvSpPr>
        <p:spPr bwMode="auto">
          <a:xfrm>
            <a:off x="5486400" y="2971800"/>
            <a:ext cx="1352550" cy="533400"/>
          </a:xfrm>
          <a:prstGeom prst="rightArrow">
            <a:avLst>
              <a:gd name="adj1" fmla="val 50000"/>
              <a:gd name="adj2" fmla="val 25000"/>
            </a:avLst>
          </a:prstGeom>
          <a:solidFill>
            <a:schemeClr val="bg2">
              <a:lumMod val="60000"/>
              <a:lumOff val="40000"/>
            </a:schemeClr>
          </a:solidFill>
          <a:ln w="9525">
            <a:solidFill>
              <a:schemeClr val="tx1"/>
            </a:solidFill>
            <a:miter lim="800000"/>
            <a:headEnd/>
            <a:tailEnd/>
          </a:ln>
        </p:spPr>
        <p:txBody>
          <a:bodyPr wrap="none" anchor="ctr"/>
          <a:lstStyle/>
          <a:p>
            <a:pPr eaLnBrk="0" hangingPunct="0">
              <a:defRPr/>
            </a:pPr>
            <a:endParaRPr lang="en-US">
              <a:cs typeface="+mn-cs"/>
            </a:endParaRPr>
          </a:p>
        </p:txBody>
      </p:sp>
      <p:sp>
        <p:nvSpPr>
          <p:cNvPr id="58379" name="Text Box 17"/>
          <p:cNvSpPr txBox="1">
            <a:spLocks noChangeArrowheads="1"/>
          </p:cNvSpPr>
          <p:nvPr/>
        </p:nvSpPr>
        <p:spPr bwMode="auto">
          <a:xfrm>
            <a:off x="6057900" y="1981200"/>
            <a:ext cx="30861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50000"/>
              </a:lnSpc>
              <a:spcBef>
                <a:spcPct val="50000"/>
              </a:spcBef>
            </a:pPr>
            <a:r>
              <a:rPr lang="en-US" altLang="en-US"/>
              <a:t>Reduced-Dimension</a:t>
            </a:r>
          </a:p>
          <a:p>
            <a:pPr algn="ctr">
              <a:lnSpc>
                <a:spcPct val="50000"/>
              </a:lnSpc>
              <a:spcBef>
                <a:spcPct val="50000"/>
              </a:spcBef>
            </a:pPr>
            <a:r>
              <a:rPr lang="en-US" altLang="en-US"/>
              <a:t>State-Space Representation</a:t>
            </a:r>
          </a:p>
        </p:txBody>
      </p:sp>
      <p:sp>
        <p:nvSpPr>
          <p:cNvPr id="17" name="AutoShape 23"/>
          <p:cNvSpPr>
            <a:spLocks noChangeArrowheads="1"/>
          </p:cNvSpPr>
          <p:nvPr/>
        </p:nvSpPr>
        <p:spPr bwMode="auto">
          <a:xfrm rot="5400000">
            <a:off x="7081838" y="4283075"/>
            <a:ext cx="1352550" cy="533400"/>
          </a:xfrm>
          <a:prstGeom prst="rightArrow">
            <a:avLst>
              <a:gd name="adj1" fmla="val 50000"/>
              <a:gd name="adj2" fmla="val 25000"/>
            </a:avLst>
          </a:prstGeom>
          <a:solidFill>
            <a:schemeClr val="bg2">
              <a:lumMod val="60000"/>
              <a:lumOff val="40000"/>
            </a:schemeClr>
          </a:solidFill>
          <a:ln w="9525">
            <a:solidFill>
              <a:schemeClr val="tx1"/>
            </a:solidFill>
            <a:miter lim="800000"/>
            <a:headEnd/>
            <a:tailEnd/>
          </a:ln>
        </p:spPr>
        <p:txBody>
          <a:bodyPr wrap="none" anchor="ctr"/>
          <a:lstStyle/>
          <a:p>
            <a:pPr eaLnBrk="0" hangingPunct="0">
              <a:defRPr/>
            </a:pPr>
            <a:endParaRPr lang="en-US">
              <a:cs typeface="+mn-cs"/>
            </a:endParaRPr>
          </a:p>
        </p:txBody>
      </p:sp>
      <p:sp>
        <p:nvSpPr>
          <p:cNvPr id="18" name="AutoShape 23"/>
          <p:cNvSpPr>
            <a:spLocks noChangeArrowheads="1"/>
          </p:cNvSpPr>
          <p:nvPr/>
        </p:nvSpPr>
        <p:spPr bwMode="auto">
          <a:xfrm rot="10800000">
            <a:off x="4705350" y="5618163"/>
            <a:ext cx="2413000" cy="533400"/>
          </a:xfrm>
          <a:prstGeom prst="rightArrow">
            <a:avLst>
              <a:gd name="adj1" fmla="val 50000"/>
              <a:gd name="adj2" fmla="val 25000"/>
            </a:avLst>
          </a:prstGeom>
          <a:solidFill>
            <a:schemeClr val="bg2">
              <a:lumMod val="60000"/>
              <a:lumOff val="40000"/>
            </a:schemeClr>
          </a:solidFill>
          <a:ln w="9525">
            <a:solidFill>
              <a:schemeClr val="tx1"/>
            </a:solidFill>
            <a:miter lim="800000"/>
            <a:headEnd/>
            <a:tailEnd/>
          </a:ln>
        </p:spPr>
        <p:txBody>
          <a:bodyPr wrap="none" anchor="ctr"/>
          <a:lstStyle/>
          <a:p>
            <a:pPr eaLnBrk="0" hangingPunct="0">
              <a:defRPr/>
            </a:pPr>
            <a:endParaRPr lang="en-US" sz="2000">
              <a:solidFill>
                <a:schemeClr val="bg2"/>
              </a:solidFill>
              <a:cs typeface="+mn-cs"/>
            </a:endParaRPr>
          </a:p>
        </p:txBody>
      </p:sp>
      <p:sp>
        <p:nvSpPr>
          <p:cNvPr id="20" name="Text Box 17"/>
          <p:cNvSpPr txBox="1">
            <a:spLocks noChangeArrowheads="1"/>
          </p:cNvSpPr>
          <p:nvPr/>
        </p:nvSpPr>
        <p:spPr bwMode="auto">
          <a:xfrm>
            <a:off x="4405313" y="5494338"/>
            <a:ext cx="3086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50000"/>
              </a:lnSpc>
              <a:spcBef>
                <a:spcPct val="50000"/>
              </a:spcBef>
            </a:pPr>
            <a:r>
              <a:rPr lang="en-US" altLang="en-US" sz="2000" i="1">
                <a:solidFill>
                  <a:schemeClr val="bg2"/>
                </a:solidFill>
              </a:rPr>
              <a:t>Utility estimation</a:t>
            </a:r>
          </a:p>
        </p:txBody>
      </p:sp>
      <p:sp>
        <p:nvSpPr>
          <p:cNvPr id="21" name="Text Box 17"/>
          <p:cNvSpPr txBox="1">
            <a:spLocks noChangeArrowheads="1"/>
          </p:cNvSpPr>
          <p:nvPr/>
        </p:nvSpPr>
        <p:spPr bwMode="auto">
          <a:xfrm>
            <a:off x="5295900" y="4343400"/>
            <a:ext cx="3086100"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50000"/>
              </a:lnSpc>
              <a:spcBef>
                <a:spcPct val="50000"/>
              </a:spcBef>
            </a:pPr>
            <a:r>
              <a:rPr lang="en-US" altLang="en-US" i="1"/>
              <a:t>Sparse </a:t>
            </a:r>
          </a:p>
          <a:p>
            <a:pPr algn="ctr">
              <a:lnSpc>
                <a:spcPct val="50000"/>
              </a:lnSpc>
              <a:spcBef>
                <a:spcPct val="50000"/>
              </a:spcBef>
            </a:pPr>
            <a:r>
              <a:rPr lang="en-US" altLang="en-US" i="1"/>
              <a:t>Sampling</a:t>
            </a:r>
          </a:p>
        </p:txBody>
      </p:sp>
      <p:sp>
        <p:nvSpPr>
          <p:cNvPr id="22" name="Text Box 17"/>
          <p:cNvSpPr txBox="1">
            <a:spLocks noChangeArrowheads="1"/>
          </p:cNvSpPr>
          <p:nvPr/>
        </p:nvSpPr>
        <p:spPr bwMode="auto">
          <a:xfrm>
            <a:off x="4572000" y="2795588"/>
            <a:ext cx="3086100"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50000"/>
              </a:lnSpc>
              <a:spcBef>
                <a:spcPct val="50000"/>
              </a:spcBef>
            </a:pPr>
            <a:r>
              <a:rPr lang="en-US" altLang="en-US" i="1"/>
              <a:t>Projection</a:t>
            </a:r>
          </a:p>
        </p:txBody>
      </p:sp>
      <p:sp>
        <p:nvSpPr>
          <p:cNvPr id="23" name="AutoShape 23"/>
          <p:cNvSpPr>
            <a:spLocks noChangeArrowheads="1"/>
          </p:cNvSpPr>
          <p:nvPr/>
        </p:nvSpPr>
        <p:spPr bwMode="auto">
          <a:xfrm rot="16200000">
            <a:off x="2460625" y="4495800"/>
            <a:ext cx="838200" cy="533400"/>
          </a:xfrm>
          <a:prstGeom prst="rightArrow">
            <a:avLst>
              <a:gd name="adj1" fmla="val 50000"/>
              <a:gd name="adj2" fmla="val 25000"/>
            </a:avLst>
          </a:prstGeom>
          <a:solidFill>
            <a:schemeClr val="bg2">
              <a:lumMod val="60000"/>
              <a:lumOff val="40000"/>
            </a:schemeClr>
          </a:solidFill>
          <a:ln w="9525">
            <a:solidFill>
              <a:schemeClr val="tx1"/>
            </a:solidFill>
            <a:miter lim="800000"/>
            <a:headEnd/>
            <a:tailEnd/>
          </a:ln>
        </p:spPr>
        <p:txBody>
          <a:bodyPr wrap="none" anchor="ctr"/>
          <a:lstStyle/>
          <a:p>
            <a:pPr eaLnBrk="0" hangingPunct="0">
              <a:defRPr/>
            </a:pPr>
            <a:endParaRPr lang="en-US">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963" y="670049"/>
            <a:ext cx="7291729" cy="609600"/>
          </a:xfrm>
        </p:spPr>
        <p:txBody>
          <a:bodyPr>
            <a:noAutofit/>
          </a:bodyPr>
          <a:lstStyle/>
          <a:p>
            <a:r>
              <a:rPr lang="en-US" sz="2800" dirty="0" smtClean="0">
                <a:latin typeface="Arial" pitchFamily="34" charset="0"/>
                <a:cs typeface="Arial" pitchFamily="34" charset="0"/>
              </a:rPr>
              <a:t>Self-optimization </a:t>
            </a:r>
            <a:r>
              <a:rPr lang="en-US" sz="2800" dirty="0" smtClean="0">
                <a:latin typeface="Arial" pitchFamily="34" charset="0"/>
                <a:cs typeface="Arial" pitchFamily="34" charset="0"/>
              </a:rPr>
              <a:t> for all </a:t>
            </a:r>
            <a:r>
              <a:rPr lang="en-US" sz="2800" dirty="0" smtClean="0">
                <a:latin typeface="Arial" pitchFamily="34" charset="0"/>
                <a:cs typeface="Arial" pitchFamily="34" charset="0"/>
              </a:rPr>
              <a:t>wireless networks</a:t>
            </a:r>
            <a:endParaRPr lang="en-US" sz="2800" b="1" dirty="0">
              <a:latin typeface="Arial" pitchFamily="34" charset="0"/>
              <a:cs typeface="Arial" pitchFamily="34" charset="0"/>
            </a:endParaRPr>
          </a:p>
        </p:txBody>
      </p:sp>
      <p:sp>
        <p:nvSpPr>
          <p:cNvPr id="8" name="AutoShape 4"/>
          <p:cNvSpPr>
            <a:spLocks noChangeAspect="1" noChangeArrowheads="1" noTextEdit="1"/>
          </p:cNvSpPr>
          <p:nvPr/>
        </p:nvSpPr>
        <p:spPr bwMode="auto">
          <a:xfrm>
            <a:off x="421641" y="1239509"/>
            <a:ext cx="6709410"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433" tIns="35716" rIns="71433" bIns="35716" numCol="1" anchor="t" anchorCtr="0" compatLnSpc="1">
            <a:prstTxWarp prst="textNoShape">
              <a:avLst/>
            </a:prstTxWarp>
          </a:bodyPr>
          <a:lstStyle/>
          <a:p>
            <a:pPr eaLnBrk="0" hangingPunct="0"/>
            <a:endParaRPr lang="en-US" sz="3200" b="1">
              <a:solidFill>
                <a:prstClr val="black"/>
              </a:solidFill>
              <a:latin typeface="ZapfDingbats" pitchFamily="82" charset="2"/>
            </a:endParaRPr>
          </a:p>
        </p:txBody>
      </p:sp>
      <p:sp>
        <p:nvSpPr>
          <p:cNvPr id="38" name="Rectangle 37"/>
          <p:cNvSpPr/>
          <p:nvPr/>
        </p:nvSpPr>
        <p:spPr>
          <a:xfrm>
            <a:off x="1" y="1337480"/>
            <a:ext cx="9144000" cy="5561463"/>
          </a:xfrm>
          <a:prstGeom prst="rect">
            <a:avLst/>
          </a:prstGeom>
          <a:solidFill>
            <a:srgbClr val="000099"/>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457200" fontAlgn="auto">
              <a:spcBef>
                <a:spcPts val="0"/>
              </a:spcBef>
              <a:spcAft>
                <a:spcPts val="0"/>
              </a:spcAft>
              <a:defRPr/>
            </a:pPr>
            <a:endParaRPr lang="en-US" sz="1800" kern="0" dirty="0">
              <a:solidFill>
                <a:prstClr val="white"/>
              </a:solidFill>
              <a:latin typeface="Calibri"/>
              <a:cs typeface="+mn-cs"/>
            </a:endParaRPr>
          </a:p>
        </p:txBody>
      </p:sp>
      <p:sp>
        <p:nvSpPr>
          <p:cNvPr id="39" name="AutoShape 4"/>
          <p:cNvSpPr>
            <a:spLocks noChangeAspect="1" noChangeArrowheads="1" noTextEdit="1"/>
          </p:cNvSpPr>
          <p:nvPr/>
        </p:nvSpPr>
        <p:spPr bwMode="auto">
          <a:xfrm>
            <a:off x="421641" y="1239509"/>
            <a:ext cx="6709410"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433" tIns="35716" rIns="71433" bIns="35716" numCol="1" anchor="t" anchorCtr="0" compatLnSpc="1">
            <a:prstTxWarp prst="textNoShape">
              <a:avLst/>
            </a:prstTxWarp>
          </a:bodyPr>
          <a:lstStyle/>
          <a:p>
            <a:pPr defTabSz="457200" fontAlgn="auto">
              <a:spcBef>
                <a:spcPts val="0"/>
              </a:spcBef>
              <a:spcAft>
                <a:spcPts val="0"/>
              </a:spcAft>
            </a:pPr>
            <a:endParaRPr lang="en-US" sz="1800">
              <a:solidFill>
                <a:prstClr val="black"/>
              </a:solidFill>
              <a:latin typeface="Calibri"/>
            </a:endParaRPr>
          </a:p>
        </p:txBody>
      </p:sp>
      <p:grpSp>
        <p:nvGrpSpPr>
          <p:cNvPr id="42" name="Group 41"/>
          <p:cNvGrpSpPr/>
          <p:nvPr/>
        </p:nvGrpSpPr>
        <p:grpSpPr>
          <a:xfrm>
            <a:off x="8038804" y="2512555"/>
            <a:ext cx="666599" cy="928585"/>
            <a:chOff x="7366182" y="2576172"/>
            <a:chExt cx="847608" cy="1111454"/>
          </a:xfrm>
        </p:grpSpPr>
        <p:pic>
          <p:nvPicPr>
            <p:cNvPr id="43"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73856" y="2870574"/>
              <a:ext cx="839934" cy="817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366182" y="2576172"/>
              <a:ext cx="347047" cy="34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6" name="Rectangle 45"/>
          <p:cNvSpPr/>
          <p:nvPr/>
        </p:nvSpPr>
        <p:spPr>
          <a:xfrm>
            <a:off x="3768628" y="1833137"/>
            <a:ext cx="1064525" cy="2160733"/>
          </a:xfrm>
          <a:prstGeom prst="rect">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fontAlgn="auto">
              <a:spcBef>
                <a:spcPts val="0"/>
              </a:spcBef>
              <a:spcAft>
                <a:spcPts val="0"/>
              </a:spcAft>
              <a:defRPr/>
            </a:pPr>
            <a:endParaRPr lang="en-US" sz="1800" kern="0">
              <a:solidFill>
                <a:prstClr val="white"/>
              </a:solidFill>
              <a:latin typeface="Calibri"/>
              <a:cs typeface="+mn-cs"/>
            </a:endParaRPr>
          </a:p>
        </p:txBody>
      </p:sp>
      <p:pic>
        <p:nvPicPr>
          <p:cNvPr id="47" name="Picture 1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068422" y="1832201"/>
            <a:ext cx="716017" cy="716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0" name="Group 49"/>
          <p:cNvGrpSpPr/>
          <p:nvPr/>
        </p:nvGrpSpPr>
        <p:grpSpPr>
          <a:xfrm>
            <a:off x="2995774" y="1733706"/>
            <a:ext cx="2571750" cy="2601366"/>
            <a:chOff x="3736836" y="2238409"/>
            <a:chExt cx="2571750" cy="2601366"/>
          </a:xfrm>
        </p:grpSpPr>
        <p:pic>
          <p:nvPicPr>
            <p:cNvPr id="51"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6836" y="2268025"/>
              <a:ext cx="2571750"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Rectangle 51"/>
            <p:cNvSpPr/>
            <p:nvPr/>
          </p:nvSpPr>
          <p:spPr>
            <a:xfrm>
              <a:off x="3736836" y="2238409"/>
              <a:ext cx="2571749" cy="713586"/>
            </a:xfrm>
            <a:prstGeom prst="rect">
              <a:avLst/>
            </a:prstGeom>
            <a:solidFill>
              <a:srgbClr val="000099"/>
            </a:solidFill>
            <a:ln w="9525" cap="flat" cmpd="sng" algn="ctr">
              <a:noFill/>
              <a:prstDash val="solid"/>
            </a:ln>
            <a:effectLst/>
          </p:spPr>
          <p:txBody>
            <a:bodyPr rtlCol="0" anchor="ctr"/>
            <a:lstStyle/>
            <a:p>
              <a:pPr algn="ctr" defTabSz="457200" fontAlgn="auto">
                <a:spcBef>
                  <a:spcPts val="0"/>
                </a:spcBef>
                <a:spcAft>
                  <a:spcPts val="0"/>
                </a:spcAft>
                <a:defRPr/>
              </a:pPr>
              <a:endParaRPr lang="en-US" sz="1800" kern="0">
                <a:solidFill>
                  <a:prstClr val="white"/>
                </a:solidFill>
                <a:latin typeface="Calibri"/>
                <a:cs typeface="+mn-cs"/>
              </a:endParaRPr>
            </a:p>
          </p:txBody>
        </p:sp>
      </p:grpSp>
      <p:pic>
        <p:nvPicPr>
          <p:cNvPr id="53" name="Picture 5"/>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3862409" y="1696995"/>
            <a:ext cx="731265" cy="665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4" name="Group 53"/>
          <p:cNvGrpSpPr/>
          <p:nvPr/>
        </p:nvGrpSpPr>
        <p:grpSpPr>
          <a:xfrm>
            <a:off x="7246871" y="2785515"/>
            <a:ext cx="666599" cy="928585"/>
            <a:chOff x="7366182" y="2576172"/>
            <a:chExt cx="847608" cy="1111454"/>
          </a:xfrm>
        </p:grpSpPr>
        <p:pic>
          <p:nvPicPr>
            <p:cNvPr id="55"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73856" y="2870574"/>
              <a:ext cx="839934" cy="817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366182" y="2576172"/>
              <a:ext cx="347047" cy="34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7" name="Group 56"/>
          <p:cNvGrpSpPr/>
          <p:nvPr/>
        </p:nvGrpSpPr>
        <p:grpSpPr>
          <a:xfrm>
            <a:off x="6404934" y="2512555"/>
            <a:ext cx="666599" cy="928585"/>
            <a:chOff x="7366182" y="2576172"/>
            <a:chExt cx="847608" cy="1111454"/>
          </a:xfrm>
        </p:grpSpPr>
        <p:pic>
          <p:nvPicPr>
            <p:cNvPr id="58"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73856" y="2870574"/>
              <a:ext cx="839934" cy="817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366182" y="2576172"/>
              <a:ext cx="347047" cy="34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4" name="Picture 2"/>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32793" y="2541796"/>
            <a:ext cx="817803" cy="990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TextBox 65"/>
          <p:cNvSpPr txBox="1"/>
          <p:nvPr/>
        </p:nvSpPr>
        <p:spPr>
          <a:xfrm>
            <a:off x="467072" y="1855522"/>
            <a:ext cx="1972015" cy="707886"/>
          </a:xfrm>
          <a:prstGeom prst="rect">
            <a:avLst/>
          </a:prstGeom>
          <a:noFill/>
        </p:spPr>
        <p:txBody>
          <a:bodyPr wrap="none" rtlCol="0">
            <a:spAutoFit/>
          </a:bodyPr>
          <a:lstStyle/>
          <a:p>
            <a:pPr algn="ctr" defTabSz="457200" fontAlgn="auto">
              <a:spcBef>
                <a:spcPts val="0"/>
              </a:spcBef>
              <a:spcAft>
                <a:spcPts val="0"/>
              </a:spcAft>
            </a:pPr>
            <a:r>
              <a:rPr lang="en-US" sz="2000" b="1" dirty="0">
                <a:solidFill>
                  <a:prstClr val="white"/>
                </a:solidFill>
                <a:latin typeface="Arial Narrow" pitchFamily="34" charset="0"/>
              </a:rPr>
              <a:t>TV White Space &amp;</a:t>
            </a:r>
          </a:p>
          <a:p>
            <a:pPr algn="ctr" defTabSz="457200" fontAlgn="auto">
              <a:spcBef>
                <a:spcPts val="0"/>
              </a:spcBef>
              <a:spcAft>
                <a:spcPts val="0"/>
              </a:spcAft>
            </a:pPr>
            <a:r>
              <a:rPr lang="en-US" sz="2000" b="1" dirty="0">
                <a:solidFill>
                  <a:prstClr val="white"/>
                </a:solidFill>
                <a:latin typeface="Arial Narrow" pitchFamily="34" charset="0"/>
              </a:rPr>
              <a:t>Cognitive Radio</a:t>
            </a:r>
            <a:endParaRPr lang="en-US" sz="2000" b="1" dirty="0">
              <a:solidFill>
                <a:prstClr val="white"/>
              </a:solidFill>
              <a:latin typeface="Arial Narrow" pitchFamily="34" charset="0"/>
            </a:endParaRPr>
          </a:p>
        </p:txBody>
      </p:sp>
      <p:sp>
        <p:nvSpPr>
          <p:cNvPr id="4" name="TextBox 3"/>
          <p:cNvSpPr txBox="1"/>
          <p:nvPr/>
        </p:nvSpPr>
        <p:spPr>
          <a:xfrm>
            <a:off x="1852357" y="6256349"/>
            <a:ext cx="5458546" cy="584775"/>
          </a:xfrm>
          <a:prstGeom prst="rect">
            <a:avLst/>
          </a:prstGeom>
          <a:noFill/>
        </p:spPr>
        <p:txBody>
          <a:bodyPr wrap="none" rtlCol="0">
            <a:spAutoFit/>
          </a:bodyPr>
          <a:lstStyle/>
          <a:p>
            <a:pPr algn="ctr" eaLnBrk="0" hangingPunct="0"/>
            <a:r>
              <a:rPr lang="en-US" sz="3200" b="1" dirty="0">
                <a:solidFill>
                  <a:prstClr val="white"/>
                </a:solidFill>
                <a:latin typeface="Calibri" pitchFamily="34" charset="0"/>
              </a:rPr>
              <a:t>Self-optimizing networks (</a:t>
            </a:r>
            <a:r>
              <a:rPr lang="en-US" sz="3200" b="1" dirty="0" err="1">
                <a:solidFill>
                  <a:prstClr val="white"/>
                </a:solidFill>
                <a:latin typeface="Calibri" pitchFamily="34" charset="0"/>
              </a:rPr>
              <a:t>SoN</a:t>
            </a:r>
            <a:r>
              <a:rPr lang="en-US" sz="3200" b="1" dirty="0">
                <a:solidFill>
                  <a:prstClr val="white"/>
                </a:solidFill>
                <a:latin typeface="Calibri" pitchFamily="34" charset="0"/>
              </a:rPr>
              <a:t>)</a:t>
            </a:r>
            <a:endParaRPr lang="en-US" sz="3200" b="1" dirty="0">
              <a:solidFill>
                <a:prstClr val="white"/>
              </a:solidFill>
              <a:latin typeface="Calibri" pitchFamily="34" charset="0"/>
            </a:endParaRPr>
          </a:p>
        </p:txBody>
      </p:sp>
      <p:grpSp>
        <p:nvGrpSpPr>
          <p:cNvPr id="5" name="Group 4"/>
          <p:cNvGrpSpPr/>
          <p:nvPr/>
        </p:nvGrpSpPr>
        <p:grpSpPr>
          <a:xfrm>
            <a:off x="432405" y="4747407"/>
            <a:ext cx="2924941" cy="1465720"/>
            <a:chOff x="876834" y="5116791"/>
            <a:chExt cx="2239963" cy="1014412"/>
          </a:xfrm>
        </p:grpSpPr>
        <p:grpSp>
          <p:nvGrpSpPr>
            <p:cNvPr id="35" name="Group 51"/>
            <p:cNvGrpSpPr>
              <a:grpSpLocks/>
            </p:cNvGrpSpPr>
            <p:nvPr/>
          </p:nvGrpSpPr>
          <p:grpSpPr bwMode="auto">
            <a:xfrm>
              <a:off x="2959634" y="5137428"/>
              <a:ext cx="157163" cy="295275"/>
              <a:chOff x="4431" y="3005"/>
              <a:chExt cx="99" cy="186"/>
            </a:xfrm>
            <a:solidFill>
              <a:srgbClr val="FF3399"/>
            </a:solidFill>
          </p:grpSpPr>
          <p:sp>
            <p:nvSpPr>
              <p:cNvPr id="36" name="Rectangle 49"/>
              <p:cNvSpPr>
                <a:spLocks noChangeArrowheads="1"/>
              </p:cNvSpPr>
              <p:nvPr/>
            </p:nvSpPr>
            <p:spPr bwMode="auto">
              <a:xfrm>
                <a:off x="4431" y="3065"/>
                <a:ext cx="99" cy="126"/>
              </a:xfrm>
              <a:prstGeom prst="rect">
                <a:avLst/>
              </a:prstGeom>
              <a:grp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37" name="Line 50"/>
              <p:cNvSpPr>
                <a:spLocks noChangeShapeType="1"/>
              </p:cNvSpPr>
              <p:nvPr/>
            </p:nvSpPr>
            <p:spPr bwMode="auto">
              <a:xfrm>
                <a:off x="4485" y="3005"/>
                <a:ext cx="0" cy="78"/>
              </a:xfrm>
              <a:prstGeom prst="line">
                <a:avLst/>
              </a:prstGeom>
              <a:grp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sp>
          <p:nvSpPr>
            <p:cNvPr id="67" name="Line 52"/>
            <p:cNvSpPr>
              <a:spLocks noChangeShapeType="1"/>
            </p:cNvSpPr>
            <p:nvPr/>
          </p:nvSpPr>
          <p:spPr bwMode="auto">
            <a:xfrm flipV="1">
              <a:off x="2027772" y="5142191"/>
              <a:ext cx="957262" cy="44450"/>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68" name="Rectangle 55"/>
            <p:cNvSpPr>
              <a:spLocks noChangeArrowheads="1"/>
            </p:cNvSpPr>
            <p:nvPr/>
          </p:nvSpPr>
          <p:spPr bwMode="auto">
            <a:xfrm>
              <a:off x="1943634" y="5202516"/>
              <a:ext cx="157163" cy="200025"/>
            </a:xfrm>
            <a:prstGeom prst="rect">
              <a:avLst/>
            </a:prstGeom>
            <a:solidFill>
              <a:srgbClr val="FF3399"/>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69" name="Line 56"/>
            <p:cNvSpPr>
              <a:spLocks noChangeShapeType="1"/>
            </p:cNvSpPr>
            <p:nvPr/>
          </p:nvSpPr>
          <p:spPr bwMode="auto">
            <a:xfrm>
              <a:off x="2010309" y="5116791"/>
              <a:ext cx="4763" cy="128587"/>
            </a:xfrm>
            <a:prstGeom prst="line">
              <a:avLst/>
            </a:prstGeom>
            <a:no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70" name="Rectangle 57"/>
            <p:cNvSpPr>
              <a:spLocks noChangeArrowheads="1"/>
            </p:cNvSpPr>
            <p:nvPr/>
          </p:nvSpPr>
          <p:spPr bwMode="auto">
            <a:xfrm>
              <a:off x="1737259" y="5670828"/>
              <a:ext cx="157163" cy="200025"/>
            </a:xfrm>
            <a:prstGeom prst="rect">
              <a:avLst/>
            </a:prstGeom>
            <a:solidFill>
              <a:srgbClr val="FF3399"/>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71" name="Line 58"/>
            <p:cNvSpPr>
              <a:spLocks noChangeShapeType="1"/>
            </p:cNvSpPr>
            <p:nvPr/>
          </p:nvSpPr>
          <p:spPr bwMode="auto">
            <a:xfrm>
              <a:off x="1818222" y="5570816"/>
              <a:ext cx="4762" cy="128587"/>
            </a:xfrm>
            <a:prstGeom prst="line">
              <a:avLst/>
            </a:prstGeom>
            <a:no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nvGrpSpPr>
            <p:cNvPr id="72" name="Group 59"/>
            <p:cNvGrpSpPr>
              <a:grpSpLocks/>
            </p:cNvGrpSpPr>
            <p:nvPr/>
          </p:nvGrpSpPr>
          <p:grpSpPr bwMode="auto">
            <a:xfrm>
              <a:off x="876834" y="5294591"/>
              <a:ext cx="157163" cy="295275"/>
              <a:chOff x="4431" y="3005"/>
              <a:chExt cx="99" cy="186"/>
            </a:xfrm>
            <a:solidFill>
              <a:srgbClr val="FF3399"/>
            </a:solidFill>
          </p:grpSpPr>
          <p:sp>
            <p:nvSpPr>
              <p:cNvPr id="73" name="Rectangle 60"/>
              <p:cNvSpPr>
                <a:spLocks noChangeArrowheads="1"/>
              </p:cNvSpPr>
              <p:nvPr/>
            </p:nvSpPr>
            <p:spPr bwMode="auto">
              <a:xfrm>
                <a:off x="4431" y="3065"/>
                <a:ext cx="99" cy="126"/>
              </a:xfrm>
              <a:prstGeom prst="rect">
                <a:avLst/>
              </a:prstGeom>
              <a:grp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74" name="Line 61"/>
              <p:cNvSpPr>
                <a:spLocks noChangeShapeType="1"/>
              </p:cNvSpPr>
              <p:nvPr/>
            </p:nvSpPr>
            <p:spPr bwMode="auto">
              <a:xfrm>
                <a:off x="4485" y="3005"/>
                <a:ext cx="0" cy="78"/>
              </a:xfrm>
              <a:prstGeom prst="line">
                <a:avLst/>
              </a:prstGeom>
              <a:grp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sp>
          <p:nvSpPr>
            <p:cNvPr id="75" name="Rectangle 62"/>
            <p:cNvSpPr>
              <a:spLocks noChangeArrowheads="1"/>
            </p:cNvSpPr>
            <p:nvPr/>
          </p:nvSpPr>
          <p:spPr bwMode="auto">
            <a:xfrm>
              <a:off x="1361022" y="5339041"/>
              <a:ext cx="157162" cy="200025"/>
            </a:xfrm>
            <a:prstGeom prst="rect">
              <a:avLst/>
            </a:prstGeom>
            <a:solidFill>
              <a:srgbClr val="FF3399"/>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76" name="Line 63"/>
            <p:cNvSpPr>
              <a:spLocks noChangeShapeType="1"/>
            </p:cNvSpPr>
            <p:nvPr/>
          </p:nvSpPr>
          <p:spPr bwMode="auto">
            <a:xfrm>
              <a:off x="1427697" y="5253316"/>
              <a:ext cx="4762" cy="128587"/>
            </a:xfrm>
            <a:prstGeom prst="line">
              <a:avLst/>
            </a:prstGeom>
            <a:no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nvGrpSpPr>
            <p:cNvPr id="77" name="Group 76"/>
            <p:cNvGrpSpPr/>
            <p:nvPr/>
          </p:nvGrpSpPr>
          <p:grpSpPr>
            <a:xfrm>
              <a:off x="2565842" y="5593035"/>
              <a:ext cx="152400" cy="304800"/>
              <a:chOff x="2452104" y="4692060"/>
              <a:chExt cx="194569" cy="421011"/>
            </a:xfrm>
            <a:solidFill>
              <a:srgbClr val="FF3399"/>
            </a:solidFill>
          </p:grpSpPr>
          <p:sp>
            <p:nvSpPr>
              <p:cNvPr id="78" name="Rectangle 64"/>
              <p:cNvSpPr>
                <a:spLocks noChangeArrowheads="1"/>
              </p:cNvSpPr>
              <p:nvPr/>
            </p:nvSpPr>
            <p:spPr bwMode="auto">
              <a:xfrm>
                <a:off x="2452104" y="4844460"/>
                <a:ext cx="194569" cy="268611"/>
              </a:xfrm>
              <a:prstGeom prst="rect">
                <a:avLst/>
              </a:prstGeom>
              <a:grp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79" name="Line 65"/>
              <p:cNvSpPr>
                <a:spLocks noChangeShapeType="1"/>
              </p:cNvSpPr>
              <p:nvPr/>
            </p:nvSpPr>
            <p:spPr bwMode="auto">
              <a:xfrm>
                <a:off x="2528304" y="4692060"/>
                <a:ext cx="5897" cy="172678"/>
              </a:xfrm>
              <a:prstGeom prst="line">
                <a:avLst/>
              </a:prstGeom>
              <a:grp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grpSp>
        <p:sp>
          <p:nvSpPr>
            <p:cNvPr id="80" name="Rectangle 66"/>
            <p:cNvSpPr>
              <a:spLocks noChangeArrowheads="1"/>
            </p:cNvSpPr>
            <p:nvPr/>
          </p:nvSpPr>
          <p:spPr bwMode="auto">
            <a:xfrm>
              <a:off x="1208622" y="5931178"/>
              <a:ext cx="157162" cy="200025"/>
            </a:xfrm>
            <a:prstGeom prst="rect">
              <a:avLst/>
            </a:prstGeom>
            <a:solidFill>
              <a:srgbClr val="FF3399"/>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81" name="Line 67"/>
            <p:cNvSpPr>
              <a:spLocks noChangeShapeType="1"/>
            </p:cNvSpPr>
            <p:nvPr/>
          </p:nvSpPr>
          <p:spPr bwMode="auto">
            <a:xfrm>
              <a:off x="1294347" y="5835928"/>
              <a:ext cx="0" cy="123825"/>
            </a:xfrm>
            <a:prstGeom prst="line">
              <a:avLst/>
            </a:prstGeom>
            <a:noFill/>
            <a:ln w="28575">
              <a:solidFill>
                <a:schemeClr val="bg1"/>
              </a:solidFill>
              <a:round/>
              <a:headEnd type="none" w="sm" len="sm"/>
              <a:tailEnd type="none" w="sm" len="sm"/>
            </a:ln>
          </p:spPr>
          <p:txBody>
            <a:bodyPr/>
            <a:lstStyle/>
            <a:p>
              <a:pPr eaLnBrk="0" hangingPunct="0"/>
              <a:endParaRPr lang="en-US" sz="3200" b="1">
                <a:solidFill>
                  <a:prstClr val="black"/>
                </a:solidFill>
                <a:latin typeface="ZapfDingbats" pitchFamily="82" charset="2"/>
              </a:endParaRPr>
            </a:p>
          </p:txBody>
        </p:sp>
        <p:sp>
          <p:nvSpPr>
            <p:cNvPr id="82" name="Line 68"/>
            <p:cNvSpPr>
              <a:spLocks noChangeShapeType="1"/>
            </p:cNvSpPr>
            <p:nvPr/>
          </p:nvSpPr>
          <p:spPr bwMode="auto">
            <a:xfrm>
              <a:off x="1022884" y="5305703"/>
              <a:ext cx="330200" cy="0"/>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3" name="Line 69"/>
            <p:cNvSpPr>
              <a:spLocks noChangeShapeType="1"/>
            </p:cNvSpPr>
            <p:nvPr/>
          </p:nvSpPr>
          <p:spPr bwMode="auto">
            <a:xfrm flipV="1">
              <a:off x="1472147" y="5156478"/>
              <a:ext cx="450850" cy="119063"/>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4" name="Line 70"/>
            <p:cNvSpPr>
              <a:spLocks noChangeShapeType="1"/>
            </p:cNvSpPr>
            <p:nvPr/>
          </p:nvSpPr>
          <p:spPr bwMode="auto">
            <a:xfrm>
              <a:off x="1981734" y="5231091"/>
              <a:ext cx="643794" cy="339725"/>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5" name="Line 71"/>
            <p:cNvSpPr>
              <a:spLocks noChangeShapeType="1"/>
            </p:cNvSpPr>
            <p:nvPr/>
          </p:nvSpPr>
          <p:spPr bwMode="auto">
            <a:xfrm>
              <a:off x="1008597" y="5366028"/>
              <a:ext cx="223837" cy="449263"/>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6" name="Line 72"/>
            <p:cNvSpPr>
              <a:spLocks noChangeShapeType="1"/>
            </p:cNvSpPr>
            <p:nvPr/>
          </p:nvSpPr>
          <p:spPr bwMode="auto">
            <a:xfrm flipV="1">
              <a:off x="1232434" y="5245378"/>
              <a:ext cx="165100" cy="525463"/>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7" name="Line 73"/>
            <p:cNvSpPr>
              <a:spLocks noChangeShapeType="1"/>
            </p:cNvSpPr>
            <p:nvPr/>
          </p:nvSpPr>
          <p:spPr bwMode="auto">
            <a:xfrm>
              <a:off x="1427697" y="5275541"/>
              <a:ext cx="330200" cy="330200"/>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8" name="Line 74"/>
            <p:cNvSpPr>
              <a:spLocks noChangeShapeType="1"/>
            </p:cNvSpPr>
            <p:nvPr/>
          </p:nvSpPr>
          <p:spPr bwMode="auto">
            <a:xfrm flipV="1">
              <a:off x="1292759" y="5620028"/>
              <a:ext cx="388938" cy="165100"/>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89" name="Line 75"/>
            <p:cNvSpPr>
              <a:spLocks noChangeShapeType="1"/>
            </p:cNvSpPr>
            <p:nvPr/>
          </p:nvSpPr>
          <p:spPr bwMode="auto">
            <a:xfrm>
              <a:off x="1846797" y="5605742"/>
              <a:ext cx="659605" cy="0"/>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90" name="Line 76"/>
            <p:cNvSpPr>
              <a:spLocks noChangeShapeType="1"/>
            </p:cNvSpPr>
            <p:nvPr/>
          </p:nvSpPr>
          <p:spPr bwMode="auto">
            <a:xfrm flipV="1">
              <a:off x="2642042" y="5232678"/>
              <a:ext cx="319179" cy="357188"/>
            </a:xfrm>
            <a:prstGeom prst="line">
              <a:avLst/>
            </a:prstGeom>
            <a:no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grpSp>
      <p:sp>
        <p:nvSpPr>
          <p:cNvPr id="91" name="TextBox 90"/>
          <p:cNvSpPr txBox="1"/>
          <p:nvPr/>
        </p:nvSpPr>
        <p:spPr>
          <a:xfrm>
            <a:off x="610469" y="4306961"/>
            <a:ext cx="1890261" cy="400110"/>
          </a:xfrm>
          <a:prstGeom prst="rect">
            <a:avLst/>
          </a:prstGeom>
          <a:noFill/>
        </p:spPr>
        <p:txBody>
          <a:bodyPr wrap="none" rtlCol="0">
            <a:spAutoFit/>
          </a:bodyPr>
          <a:lstStyle/>
          <a:p>
            <a:pPr algn="ctr" defTabSz="457200" fontAlgn="auto">
              <a:spcBef>
                <a:spcPts val="0"/>
              </a:spcBef>
              <a:spcAft>
                <a:spcPts val="0"/>
              </a:spcAft>
            </a:pPr>
            <a:r>
              <a:rPr lang="en-US" sz="2000" b="1" dirty="0">
                <a:solidFill>
                  <a:prstClr val="white"/>
                </a:solidFill>
                <a:latin typeface="Arial Narrow" pitchFamily="34" charset="0"/>
              </a:rPr>
              <a:t>Ad-hoc networks</a:t>
            </a:r>
            <a:endParaRPr lang="en-US" sz="2000" b="1" dirty="0">
              <a:solidFill>
                <a:prstClr val="white"/>
              </a:solidFill>
              <a:latin typeface="Arial Narrow" pitchFamily="34" charset="0"/>
            </a:endParaRPr>
          </a:p>
        </p:txBody>
      </p:sp>
      <p:sp>
        <p:nvSpPr>
          <p:cNvPr id="92" name="Line 3"/>
          <p:cNvSpPr>
            <a:spLocks noChangeShapeType="1"/>
          </p:cNvSpPr>
          <p:nvPr/>
        </p:nvSpPr>
        <p:spPr bwMode="auto">
          <a:xfrm flipV="1">
            <a:off x="5248275" y="5393045"/>
            <a:ext cx="3661154" cy="8027"/>
          </a:xfrm>
          <a:prstGeom prst="line">
            <a:avLst/>
          </a:prstGeom>
          <a:solidFill>
            <a:schemeClr val="bg1"/>
          </a:solidFill>
          <a:ln w="28575">
            <a:solidFill>
              <a:srgbClr val="969696"/>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aphicFrame>
        <p:nvGraphicFramePr>
          <p:cNvPr id="93" name="Object 4"/>
          <p:cNvGraphicFramePr>
            <a:graphicFrameLocks noChangeAspect="1"/>
          </p:cNvGraphicFramePr>
          <p:nvPr>
            <p:extLst>
              <p:ext uri="{D42A27DB-BD31-4B8C-83A1-F6EECF244321}">
                <p14:modId xmlns:p14="http://schemas.microsoft.com/office/powerpoint/2010/main" val="121847937"/>
              </p:ext>
            </p:extLst>
          </p:nvPr>
        </p:nvGraphicFramePr>
        <p:xfrm>
          <a:off x="6693687" y="5655231"/>
          <a:ext cx="1045716" cy="209932"/>
        </p:xfrm>
        <a:graphic>
          <a:graphicData uri="http://schemas.openxmlformats.org/presentationml/2006/ole">
            <mc:AlternateContent xmlns:mc="http://schemas.openxmlformats.org/markup-compatibility/2006">
              <mc:Choice xmlns:v="urn:schemas-microsoft-com:vml" Requires="v">
                <p:oleObj spid="_x0000_s76820" name="Clip" r:id="rId10" imgW="6544800" imgH="1706400" progId="">
                  <p:embed/>
                </p:oleObj>
              </mc:Choice>
              <mc:Fallback>
                <p:oleObj name="Clip" r:id="rId10" imgW="6544800" imgH="170640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93687" y="5655231"/>
                        <a:ext cx="1045716" cy="2099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9" name="Object 13"/>
          <p:cNvGraphicFramePr>
            <a:graphicFrameLocks noChangeAspect="1"/>
          </p:cNvGraphicFramePr>
          <p:nvPr>
            <p:extLst>
              <p:ext uri="{D42A27DB-BD31-4B8C-83A1-F6EECF244321}">
                <p14:modId xmlns:p14="http://schemas.microsoft.com/office/powerpoint/2010/main" val="2458572638"/>
              </p:ext>
            </p:extLst>
          </p:nvPr>
        </p:nvGraphicFramePr>
        <p:xfrm>
          <a:off x="5445681" y="5655535"/>
          <a:ext cx="1045352" cy="209629"/>
        </p:xfrm>
        <a:graphic>
          <a:graphicData uri="http://schemas.openxmlformats.org/presentationml/2006/ole">
            <mc:AlternateContent xmlns:mc="http://schemas.openxmlformats.org/markup-compatibility/2006">
              <mc:Choice xmlns:v="urn:schemas-microsoft-com:vml" Requires="v">
                <p:oleObj spid="_x0000_s76821" name="Clip" r:id="rId12" imgW="6544800" imgH="1706400" progId="">
                  <p:embed/>
                </p:oleObj>
              </mc:Choice>
              <mc:Fallback>
                <p:oleObj name="Clip" r:id="rId12" imgW="6544800" imgH="170640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45681" y="5655535"/>
                        <a:ext cx="1045352" cy="2096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 name="Line 16"/>
          <p:cNvSpPr>
            <a:spLocks noChangeShapeType="1"/>
          </p:cNvSpPr>
          <p:nvPr/>
        </p:nvSpPr>
        <p:spPr bwMode="auto">
          <a:xfrm flipV="1">
            <a:off x="5865938" y="5482822"/>
            <a:ext cx="0" cy="152937"/>
          </a:xfrm>
          <a:prstGeom prst="line">
            <a:avLst/>
          </a:prstGeom>
          <a:solidFill>
            <a:schemeClr val="bg1"/>
          </a:solidFill>
          <a:ln w="12700">
            <a:solidFill>
              <a:schemeClr val="bg1"/>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03" name="AutoShape 17"/>
          <p:cNvSpPr>
            <a:spLocks noChangeArrowheads="1"/>
          </p:cNvSpPr>
          <p:nvPr/>
        </p:nvSpPr>
        <p:spPr bwMode="auto">
          <a:xfrm flipV="1">
            <a:off x="5787013" y="5459090"/>
            <a:ext cx="169125" cy="118658"/>
          </a:xfrm>
          <a:prstGeom prst="triangle">
            <a:avLst>
              <a:gd name="adj" fmla="val 50000"/>
            </a:avLst>
          </a:prstGeom>
          <a:solidFill>
            <a:schemeClr val="bg1"/>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06" name="Rectangle 20"/>
          <p:cNvSpPr>
            <a:spLocks noChangeArrowheads="1"/>
          </p:cNvSpPr>
          <p:nvPr/>
        </p:nvSpPr>
        <p:spPr bwMode="auto">
          <a:xfrm>
            <a:off x="6107396" y="4842184"/>
            <a:ext cx="176313" cy="529563"/>
          </a:xfrm>
          <a:prstGeom prst="rect">
            <a:avLst/>
          </a:prstGeom>
          <a:blipFill>
            <a:blip r:embed="rId13"/>
            <a:tile tx="0" ty="0" sx="100000" sy="100000" flip="none" algn="tl"/>
          </a:blipFill>
          <a:ln w="12700">
            <a:solidFill>
              <a:srgbClr val="663300"/>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nvGrpSpPr>
          <p:cNvPr id="107" name="Group 21"/>
          <p:cNvGrpSpPr>
            <a:grpSpLocks/>
          </p:cNvGrpSpPr>
          <p:nvPr/>
        </p:nvGrpSpPr>
        <p:grpSpPr bwMode="auto">
          <a:xfrm>
            <a:off x="6105813" y="4651541"/>
            <a:ext cx="168371" cy="201234"/>
            <a:chOff x="3284" y="2417"/>
            <a:chExt cx="106" cy="152"/>
          </a:xfrm>
          <a:solidFill>
            <a:schemeClr val="bg1"/>
          </a:solidFill>
        </p:grpSpPr>
        <p:sp>
          <p:nvSpPr>
            <p:cNvPr id="108" name="Line 22"/>
            <p:cNvSpPr>
              <a:spLocks noChangeShapeType="1"/>
            </p:cNvSpPr>
            <p:nvPr/>
          </p:nvSpPr>
          <p:spPr bwMode="auto">
            <a:xfrm flipV="1">
              <a:off x="3339" y="2453"/>
              <a:ext cx="0" cy="116"/>
            </a:xfrm>
            <a:prstGeom prst="line">
              <a:avLst/>
            </a:prstGeom>
            <a:grpFill/>
            <a:ln w="12700">
              <a:solidFill>
                <a:schemeClr val="bg1"/>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09" name="AutoShape 23"/>
            <p:cNvSpPr>
              <a:spLocks noChangeArrowheads="1"/>
            </p:cNvSpPr>
            <p:nvPr/>
          </p:nvSpPr>
          <p:spPr bwMode="auto">
            <a:xfrm flipV="1">
              <a:off x="3284" y="2417"/>
              <a:ext cx="106" cy="90"/>
            </a:xfrm>
            <a:prstGeom prst="triangle">
              <a:avLst>
                <a:gd name="adj" fmla="val 50000"/>
              </a:avLst>
            </a:prstGeom>
            <a:grp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sp>
        <p:nvSpPr>
          <p:cNvPr id="111" name="Rectangle 25"/>
          <p:cNvSpPr>
            <a:spLocks noChangeArrowheads="1"/>
          </p:cNvSpPr>
          <p:nvPr/>
        </p:nvSpPr>
        <p:spPr bwMode="auto">
          <a:xfrm>
            <a:off x="7633413" y="4842184"/>
            <a:ext cx="179352" cy="529563"/>
          </a:xfrm>
          <a:prstGeom prst="rect">
            <a:avLst/>
          </a:prstGeom>
          <a:blipFill>
            <a:blip r:embed="rId13"/>
            <a:tile tx="0" ty="0" sx="100000" sy="100000" flip="none" algn="tl"/>
          </a:blipFill>
          <a:ln w="12700">
            <a:solidFill>
              <a:srgbClr val="663300"/>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nvGrpSpPr>
          <p:cNvPr id="112" name="Group 29"/>
          <p:cNvGrpSpPr>
            <a:grpSpLocks/>
          </p:cNvGrpSpPr>
          <p:nvPr/>
        </p:nvGrpSpPr>
        <p:grpSpPr bwMode="auto">
          <a:xfrm>
            <a:off x="7631967" y="4651541"/>
            <a:ext cx="171273" cy="201234"/>
            <a:chOff x="3284" y="2417"/>
            <a:chExt cx="106" cy="152"/>
          </a:xfrm>
          <a:solidFill>
            <a:schemeClr val="bg1"/>
          </a:solidFill>
        </p:grpSpPr>
        <p:sp>
          <p:nvSpPr>
            <p:cNvPr id="113" name="Line 27"/>
            <p:cNvSpPr>
              <a:spLocks noChangeShapeType="1"/>
            </p:cNvSpPr>
            <p:nvPr/>
          </p:nvSpPr>
          <p:spPr bwMode="auto">
            <a:xfrm flipV="1">
              <a:off x="3339" y="2453"/>
              <a:ext cx="0" cy="116"/>
            </a:xfrm>
            <a:prstGeom prst="line">
              <a:avLst/>
            </a:prstGeom>
            <a:grpFill/>
            <a:ln w="12700">
              <a:solidFill>
                <a:schemeClr val="bg1"/>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14" name="AutoShape 28"/>
            <p:cNvSpPr>
              <a:spLocks noChangeArrowheads="1"/>
            </p:cNvSpPr>
            <p:nvPr/>
          </p:nvSpPr>
          <p:spPr bwMode="auto">
            <a:xfrm flipV="1">
              <a:off x="3284" y="2417"/>
              <a:ext cx="106" cy="90"/>
            </a:xfrm>
            <a:prstGeom prst="triangle">
              <a:avLst>
                <a:gd name="adj" fmla="val 50000"/>
              </a:avLst>
            </a:prstGeom>
            <a:grp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grpSp>
      <p:graphicFrame>
        <p:nvGraphicFramePr>
          <p:cNvPr id="115" name="Object 30"/>
          <p:cNvGraphicFramePr>
            <a:graphicFrameLocks noChangeAspect="1"/>
          </p:cNvGraphicFramePr>
          <p:nvPr>
            <p:extLst>
              <p:ext uri="{D42A27DB-BD31-4B8C-83A1-F6EECF244321}">
                <p14:modId xmlns:p14="http://schemas.microsoft.com/office/powerpoint/2010/main" val="92478554"/>
              </p:ext>
            </p:extLst>
          </p:nvPr>
        </p:nvGraphicFramePr>
        <p:xfrm>
          <a:off x="7876198" y="5655231"/>
          <a:ext cx="1045716" cy="209932"/>
        </p:xfrm>
        <a:graphic>
          <a:graphicData uri="http://schemas.openxmlformats.org/presentationml/2006/ole">
            <mc:AlternateContent xmlns:mc="http://schemas.openxmlformats.org/markup-compatibility/2006">
              <mc:Choice xmlns:v="urn:schemas-microsoft-com:vml" Requires="v">
                <p:oleObj spid="_x0000_s76822" name="Clip" r:id="rId14" imgW="6544800" imgH="1706400" progId="">
                  <p:embed/>
                </p:oleObj>
              </mc:Choice>
              <mc:Fallback>
                <p:oleObj name="Clip" r:id="rId14" imgW="6544800" imgH="170640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76198" y="5655231"/>
                        <a:ext cx="1045716" cy="2099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7" name="Line 36"/>
          <p:cNvSpPr>
            <a:spLocks noChangeShapeType="1"/>
          </p:cNvSpPr>
          <p:nvPr/>
        </p:nvSpPr>
        <p:spPr bwMode="auto">
          <a:xfrm flipH="1">
            <a:off x="5787013" y="4747407"/>
            <a:ext cx="318800" cy="628935"/>
          </a:xfrm>
          <a:prstGeom prst="line">
            <a:avLst/>
          </a:prstGeom>
          <a:solidFill>
            <a:schemeClr val="bg1"/>
          </a:solid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18" name="Line 37"/>
          <p:cNvSpPr>
            <a:spLocks noChangeShapeType="1"/>
          </p:cNvSpPr>
          <p:nvPr/>
        </p:nvSpPr>
        <p:spPr bwMode="auto">
          <a:xfrm flipH="1">
            <a:off x="7105590" y="4738884"/>
            <a:ext cx="487899" cy="637458"/>
          </a:xfrm>
          <a:prstGeom prst="line">
            <a:avLst/>
          </a:prstGeom>
          <a:solidFill>
            <a:schemeClr val="bg1"/>
          </a:solid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19" name="Line 38"/>
          <p:cNvSpPr>
            <a:spLocks noChangeShapeType="1"/>
          </p:cNvSpPr>
          <p:nvPr/>
        </p:nvSpPr>
        <p:spPr bwMode="auto">
          <a:xfrm>
            <a:off x="7803241" y="4738884"/>
            <a:ext cx="489419" cy="707947"/>
          </a:xfrm>
          <a:prstGeom prst="line">
            <a:avLst/>
          </a:prstGeom>
          <a:solidFill>
            <a:schemeClr val="bg1"/>
          </a:solid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20" name="Line 40"/>
          <p:cNvSpPr>
            <a:spLocks noChangeShapeType="1"/>
          </p:cNvSpPr>
          <p:nvPr/>
        </p:nvSpPr>
        <p:spPr bwMode="auto">
          <a:xfrm>
            <a:off x="6318263" y="4666864"/>
            <a:ext cx="1244827" cy="0"/>
          </a:xfrm>
          <a:prstGeom prst="line">
            <a:avLst/>
          </a:prstGeom>
          <a:solidFill>
            <a:schemeClr val="bg1"/>
          </a:solid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22" name="Line 43"/>
          <p:cNvSpPr>
            <a:spLocks noChangeShapeType="1"/>
          </p:cNvSpPr>
          <p:nvPr/>
        </p:nvSpPr>
        <p:spPr bwMode="auto">
          <a:xfrm>
            <a:off x="7243903" y="5518852"/>
            <a:ext cx="908922" cy="0"/>
          </a:xfrm>
          <a:prstGeom prst="line">
            <a:avLst/>
          </a:prstGeom>
          <a:solidFill>
            <a:schemeClr val="bg1"/>
          </a:solid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23" name="Line 16"/>
          <p:cNvSpPr>
            <a:spLocks noChangeShapeType="1"/>
          </p:cNvSpPr>
          <p:nvPr/>
        </p:nvSpPr>
        <p:spPr bwMode="auto">
          <a:xfrm flipV="1">
            <a:off x="7153703" y="5509639"/>
            <a:ext cx="0" cy="152937"/>
          </a:xfrm>
          <a:prstGeom prst="line">
            <a:avLst/>
          </a:prstGeom>
          <a:solidFill>
            <a:schemeClr val="bg1"/>
          </a:solidFill>
          <a:ln w="12700">
            <a:solidFill>
              <a:schemeClr val="bg1"/>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24" name="AutoShape 17"/>
          <p:cNvSpPr>
            <a:spLocks noChangeArrowheads="1"/>
          </p:cNvSpPr>
          <p:nvPr/>
        </p:nvSpPr>
        <p:spPr bwMode="auto">
          <a:xfrm flipV="1">
            <a:off x="7074778" y="5485907"/>
            <a:ext cx="169125" cy="118658"/>
          </a:xfrm>
          <a:prstGeom prst="triangle">
            <a:avLst>
              <a:gd name="adj" fmla="val 50000"/>
            </a:avLst>
          </a:prstGeom>
          <a:solidFill>
            <a:schemeClr val="bg1"/>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25" name="Line 16"/>
          <p:cNvSpPr>
            <a:spLocks noChangeShapeType="1"/>
          </p:cNvSpPr>
          <p:nvPr/>
        </p:nvSpPr>
        <p:spPr bwMode="auto">
          <a:xfrm flipV="1">
            <a:off x="8327168" y="5520554"/>
            <a:ext cx="0" cy="152937"/>
          </a:xfrm>
          <a:prstGeom prst="line">
            <a:avLst/>
          </a:prstGeom>
          <a:solidFill>
            <a:schemeClr val="bg1"/>
          </a:solidFill>
          <a:ln w="12700">
            <a:solidFill>
              <a:schemeClr val="bg1"/>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26" name="AutoShape 17"/>
          <p:cNvSpPr>
            <a:spLocks noChangeArrowheads="1"/>
          </p:cNvSpPr>
          <p:nvPr/>
        </p:nvSpPr>
        <p:spPr bwMode="auto">
          <a:xfrm flipV="1">
            <a:off x="8248243" y="5496822"/>
            <a:ext cx="169125" cy="118658"/>
          </a:xfrm>
          <a:prstGeom prst="triangle">
            <a:avLst>
              <a:gd name="adj" fmla="val 50000"/>
            </a:avLst>
          </a:prstGeom>
          <a:solidFill>
            <a:schemeClr val="bg1"/>
          </a:solidFill>
          <a:ln w="12700">
            <a:solidFill>
              <a:schemeClr val="bg1"/>
            </a:solidFill>
            <a:miter lim="800000"/>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27" name="Line 43"/>
          <p:cNvSpPr>
            <a:spLocks noChangeShapeType="1"/>
          </p:cNvSpPr>
          <p:nvPr/>
        </p:nvSpPr>
        <p:spPr bwMode="auto">
          <a:xfrm>
            <a:off x="6031754" y="5505272"/>
            <a:ext cx="908922" cy="0"/>
          </a:xfrm>
          <a:prstGeom prst="line">
            <a:avLst/>
          </a:prstGeom>
          <a:solidFill>
            <a:schemeClr val="bg1"/>
          </a:solidFill>
          <a:ln w="12700">
            <a:solidFill>
              <a:schemeClr val="bg1"/>
            </a:solidFill>
            <a:round/>
            <a:headEnd type="triangle" w="med" len="med"/>
            <a:tailEnd type="triangle" w="med" len="med"/>
          </a:ln>
        </p:spPr>
        <p:txBody>
          <a:bodyPr/>
          <a:lstStyle/>
          <a:p>
            <a:pPr eaLnBrk="0" hangingPunct="0"/>
            <a:endParaRPr lang="en-US" sz="3200" b="1">
              <a:solidFill>
                <a:prstClr val="black"/>
              </a:solidFill>
              <a:latin typeface="ZapfDingbats" pitchFamily="82" charset="2"/>
            </a:endParaRPr>
          </a:p>
        </p:txBody>
      </p:sp>
      <p:sp>
        <p:nvSpPr>
          <p:cNvPr id="128" name="Line 3"/>
          <p:cNvSpPr>
            <a:spLocks noChangeShapeType="1"/>
          </p:cNvSpPr>
          <p:nvPr/>
        </p:nvSpPr>
        <p:spPr bwMode="auto">
          <a:xfrm>
            <a:off x="5248275" y="5942995"/>
            <a:ext cx="3661154" cy="30373"/>
          </a:xfrm>
          <a:prstGeom prst="line">
            <a:avLst/>
          </a:prstGeom>
          <a:solidFill>
            <a:schemeClr val="bg1"/>
          </a:solidFill>
          <a:ln w="28575">
            <a:solidFill>
              <a:srgbClr val="969696"/>
            </a:solidFill>
            <a:round/>
            <a:headEnd type="none" w="sm" len="sm"/>
            <a:tailEnd type="none" w="sm" len="sm"/>
          </a:ln>
        </p:spPr>
        <p:txBody>
          <a:bodyPr wrap="none" anchor="ctr"/>
          <a:lstStyle/>
          <a:p>
            <a:pPr eaLnBrk="0" hangingPunct="0"/>
            <a:endParaRPr lang="en-US" sz="3200" b="1">
              <a:solidFill>
                <a:prstClr val="black"/>
              </a:solidFill>
              <a:latin typeface="ZapfDingbats" pitchFamily="82" charset="2"/>
            </a:endParaRPr>
          </a:p>
        </p:txBody>
      </p:sp>
      <p:sp>
        <p:nvSpPr>
          <p:cNvPr id="129" name="TextBox 128"/>
          <p:cNvSpPr txBox="1"/>
          <p:nvPr/>
        </p:nvSpPr>
        <p:spPr>
          <a:xfrm>
            <a:off x="5994680" y="4156055"/>
            <a:ext cx="1889941" cy="400110"/>
          </a:xfrm>
          <a:prstGeom prst="rect">
            <a:avLst/>
          </a:prstGeom>
          <a:noFill/>
        </p:spPr>
        <p:txBody>
          <a:bodyPr wrap="none" rtlCol="0">
            <a:spAutoFit/>
          </a:bodyPr>
          <a:lstStyle/>
          <a:p>
            <a:pPr algn="ctr" defTabSz="457200" fontAlgn="auto">
              <a:spcBef>
                <a:spcPts val="0"/>
              </a:spcBef>
              <a:spcAft>
                <a:spcPts val="0"/>
              </a:spcAft>
            </a:pPr>
            <a:r>
              <a:rPr lang="en-US" sz="2000" b="1" dirty="0">
                <a:solidFill>
                  <a:prstClr val="white"/>
                </a:solidFill>
                <a:latin typeface="Arial Narrow" pitchFamily="34" charset="0"/>
              </a:rPr>
              <a:t>Vehicle networks</a:t>
            </a:r>
            <a:endParaRPr lang="en-US" sz="2000" b="1" dirty="0">
              <a:solidFill>
                <a:prstClr val="white"/>
              </a:solidFill>
              <a:latin typeface="Arial Narrow" pitchFamily="34" charset="0"/>
            </a:endParaRPr>
          </a:p>
        </p:txBody>
      </p:sp>
    </p:spTree>
    <p:extLst>
      <p:ext uri="{BB962C8B-B14F-4D97-AF65-F5344CB8AC3E}">
        <p14:creationId xmlns:p14="http://schemas.microsoft.com/office/powerpoint/2010/main" val="349708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398463" y="644525"/>
            <a:ext cx="7848600" cy="609600"/>
          </a:xfrm>
          <a:prstGeom prst="rect">
            <a:avLst/>
          </a:prstGeom>
          <a:noFill/>
          <a:ln w="9525">
            <a:noFill/>
            <a:miter lim="800000"/>
            <a:headEnd/>
            <a:tailEnd/>
          </a:ln>
        </p:spPr>
        <p:txBody>
          <a:bodyPr lIns="92075" tIns="46038" rIns="92075" bIns="46038" anchor="b"/>
          <a:lstStyle/>
          <a:p>
            <a:pPr algn="ctr" eaLnBrk="0" hangingPunct="0">
              <a:lnSpc>
                <a:spcPct val="80000"/>
              </a:lnSpc>
              <a:defRPr/>
            </a:pPr>
            <a:r>
              <a:rPr lang="en-US" sz="4000" b="1" dirty="0">
                <a:solidFill>
                  <a:srgbClr val="0033CC"/>
                </a:solidFill>
                <a:latin typeface="+mj-lt"/>
                <a:ea typeface="ＭＳ Ｐゴシック" pitchFamily="34" charset="-128"/>
                <a:cs typeface="ＭＳ Ｐゴシック" pitchFamily="34" charset="-128"/>
              </a:rPr>
              <a:t>Communication and Control</a:t>
            </a:r>
            <a:endParaRPr lang="en-US" sz="4000" b="1" dirty="0">
              <a:solidFill>
                <a:srgbClr val="0033CC"/>
              </a:solidFill>
              <a:latin typeface="+mj-lt"/>
              <a:ea typeface="ＭＳ Ｐゴシック" pitchFamily="34" charset="-128"/>
              <a:cs typeface="ＭＳ Ｐゴシック" pitchFamily="34" charset="-128"/>
            </a:endParaRPr>
          </a:p>
        </p:txBody>
      </p:sp>
      <p:sp>
        <p:nvSpPr>
          <p:cNvPr id="99331" name="Rectangle 3"/>
          <p:cNvSpPr>
            <a:spLocks noChangeArrowheads="1"/>
          </p:cNvSpPr>
          <p:nvPr/>
        </p:nvSpPr>
        <p:spPr bwMode="auto">
          <a:xfrm>
            <a:off x="0" y="4886325"/>
            <a:ext cx="8307388" cy="1971675"/>
          </a:xfrm>
          <a:prstGeom prst="rect">
            <a:avLst/>
          </a:prstGeom>
          <a:noFill/>
          <a:ln w="9525">
            <a:noFill/>
            <a:miter lim="800000"/>
            <a:headEnd/>
            <a:tailEnd/>
          </a:ln>
        </p:spPr>
        <p:txBody>
          <a:bodyPr lIns="92075" tIns="46038" rIns="92075" bIns="46038"/>
          <a:lstStyle/>
          <a:p>
            <a:pPr marL="742950" lvl="1" indent="-285750" eaLnBrk="0" hangingPunct="0">
              <a:lnSpc>
                <a:spcPct val="80000"/>
              </a:lnSpc>
              <a:spcBef>
                <a:spcPts val="1000"/>
              </a:spcBef>
              <a:buClr>
                <a:srgbClr val="910016"/>
              </a:buClr>
              <a:buSzPct val="100000"/>
              <a:buFont typeface="Arial" pitchFamily="34" charset="0"/>
              <a:buNone/>
              <a:defRPr/>
            </a:pPr>
            <a:r>
              <a:rPr lang="en-US" sz="3200" b="1" dirty="0">
                <a:solidFill>
                  <a:srgbClr val="0033CC"/>
                </a:solidFill>
                <a:latin typeface="+mj-lt"/>
                <a:ea typeface="ＭＳ Ｐゴシック" pitchFamily="34" charset="-128"/>
                <a:cs typeface="ＭＳ Ｐゴシック" pitchFamily="34" charset="-128"/>
              </a:rPr>
              <a:t>Interdisciplinary design approach</a:t>
            </a:r>
          </a:p>
          <a:p>
            <a:pPr marL="1143000" lvl="2" indent="-228600" eaLnBrk="0" hangingPunct="0">
              <a:lnSpc>
                <a:spcPct val="60000"/>
              </a:lnSpc>
              <a:spcBef>
                <a:spcPts val="1000"/>
              </a:spcBef>
              <a:buClr>
                <a:srgbClr val="910016"/>
              </a:buClr>
              <a:buSzPct val="100000"/>
              <a:buFont typeface="Arial" pitchFamily="34" charset="0"/>
              <a:buChar char="•"/>
              <a:defRPr/>
            </a:pPr>
            <a:r>
              <a:rPr lang="en-US" b="1" dirty="0">
                <a:solidFill>
                  <a:srgbClr val="0033CC"/>
                </a:solidFill>
                <a:latin typeface="+mj-lt"/>
                <a:ea typeface="ＭＳ Ｐゴシック" pitchFamily="34" charset="-128"/>
                <a:cs typeface="ＭＳ Ｐゴシック" pitchFamily="34" charset="-128"/>
              </a:rPr>
              <a:t>Control requires </a:t>
            </a:r>
            <a:r>
              <a:rPr lang="en-US" b="1" dirty="0">
                <a:solidFill>
                  <a:srgbClr val="FF0000"/>
                </a:solidFill>
                <a:latin typeface="+mj-lt"/>
                <a:ea typeface="ＭＳ Ｐゴシック" pitchFamily="34" charset="-128"/>
                <a:cs typeface="ＭＳ Ｐゴシック" pitchFamily="34" charset="-128"/>
              </a:rPr>
              <a:t>fast</a:t>
            </a:r>
            <a:r>
              <a:rPr lang="en-US" b="1" dirty="0">
                <a:solidFill>
                  <a:srgbClr val="0033CC"/>
                </a:solidFill>
                <a:latin typeface="+mj-lt"/>
                <a:ea typeface="ＭＳ Ｐゴシック" pitchFamily="34" charset="-128"/>
                <a:cs typeface="ＭＳ Ｐゴシック" pitchFamily="34" charset="-128"/>
              </a:rPr>
              <a:t>, </a:t>
            </a:r>
            <a:r>
              <a:rPr lang="en-US" b="1" dirty="0">
                <a:solidFill>
                  <a:srgbClr val="FF0000"/>
                </a:solidFill>
                <a:latin typeface="+mj-lt"/>
                <a:ea typeface="ＭＳ Ｐゴシック" pitchFamily="34" charset="-128"/>
                <a:cs typeface="ＭＳ Ｐゴシック" pitchFamily="34" charset="-128"/>
              </a:rPr>
              <a:t>accurate</a:t>
            </a:r>
            <a:r>
              <a:rPr lang="en-US" b="1" dirty="0">
                <a:solidFill>
                  <a:srgbClr val="0033CC"/>
                </a:solidFill>
                <a:latin typeface="+mj-lt"/>
                <a:ea typeface="ＭＳ Ｐゴシック" pitchFamily="34" charset="-128"/>
                <a:cs typeface="ＭＳ Ｐゴシック" pitchFamily="34" charset="-128"/>
              </a:rPr>
              <a:t>, and </a:t>
            </a:r>
            <a:r>
              <a:rPr lang="en-US" b="1" dirty="0">
                <a:solidFill>
                  <a:srgbClr val="FF0000"/>
                </a:solidFill>
                <a:latin typeface="+mj-lt"/>
                <a:ea typeface="ＭＳ Ｐゴシック" pitchFamily="34" charset="-128"/>
                <a:cs typeface="ＭＳ Ｐゴシック" pitchFamily="34" charset="-128"/>
              </a:rPr>
              <a:t>reliable</a:t>
            </a:r>
            <a:r>
              <a:rPr lang="en-US" b="1" dirty="0">
                <a:solidFill>
                  <a:srgbClr val="0033CC"/>
                </a:solidFill>
                <a:latin typeface="+mj-lt"/>
                <a:ea typeface="ＭＳ Ｐゴシック" pitchFamily="34" charset="-128"/>
                <a:cs typeface="ＭＳ Ｐゴシック" pitchFamily="34" charset="-128"/>
              </a:rPr>
              <a:t> feedback.</a:t>
            </a:r>
          </a:p>
          <a:p>
            <a:pPr marL="1143000" lvl="2" indent="-228600" eaLnBrk="0" hangingPunct="0">
              <a:lnSpc>
                <a:spcPct val="60000"/>
              </a:lnSpc>
              <a:spcBef>
                <a:spcPts val="1000"/>
              </a:spcBef>
              <a:buClr>
                <a:srgbClr val="910016"/>
              </a:buClr>
              <a:buSzPct val="100000"/>
              <a:buFont typeface="Arial" pitchFamily="34" charset="0"/>
              <a:buChar char="•"/>
              <a:defRPr/>
            </a:pPr>
            <a:r>
              <a:rPr lang="en-US" b="1" dirty="0">
                <a:solidFill>
                  <a:srgbClr val="0033CC"/>
                </a:solidFill>
                <a:latin typeface="+mj-lt"/>
                <a:ea typeface="ＭＳ Ｐゴシック" pitchFamily="34" charset="-128"/>
                <a:cs typeface="ＭＳ Ｐゴシック" pitchFamily="34" charset="-128"/>
              </a:rPr>
              <a:t>Wireless networks introduce </a:t>
            </a:r>
            <a:r>
              <a:rPr lang="en-US" b="1" dirty="0">
                <a:solidFill>
                  <a:srgbClr val="FF0000"/>
                </a:solidFill>
                <a:latin typeface="+mj-lt"/>
                <a:ea typeface="ＭＳ Ｐゴシック" pitchFamily="34" charset="-128"/>
                <a:cs typeface="ＭＳ Ｐゴシック" pitchFamily="34" charset="-128"/>
              </a:rPr>
              <a:t>delay</a:t>
            </a:r>
            <a:r>
              <a:rPr lang="en-US" b="1" dirty="0">
                <a:solidFill>
                  <a:srgbClr val="0033CC"/>
                </a:solidFill>
                <a:latin typeface="+mj-lt"/>
                <a:ea typeface="ＭＳ Ｐゴシック" pitchFamily="34" charset="-128"/>
                <a:cs typeface="ＭＳ Ｐゴシック" pitchFamily="34" charset="-128"/>
              </a:rPr>
              <a:t> and </a:t>
            </a:r>
            <a:r>
              <a:rPr lang="en-US" b="1" dirty="0">
                <a:solidFill>
                  <a:srgbClr val="FF0000"/>
                </a:solidFill>
                <a:latin typeface="+mj-lt"/>
                <a:ea typeface="ＭＳ Ｐゴシック" pitchFamily="34" charset="-128"/>
                <a:cs typeface="ＭＳ Ｐゴシック" pitchFamily="34" charset="-128"/>
              </a:rPr>
              <a:t>loss</a:t>
            </a:r>
            <a:r>
              <a:rPr lang="en-US" b="1" dirty="0">
                <a:solidFill>
                  <a:srgbClr val="0033CC"/>
                </a:solidFill>
                <a:latin typeface="+mj-lt"/>
                <a:ea typeface="ＭＳ Ｐゴシック" pitchFamily="34" charset="-128"/>
                <a:cs typeface="ＭＳ Ｐゴシック" pitchFamily="34" charset="-128"/>
              </a:rPr>
              <a:t> </a:t>
            </a:r>
          </a:p>
          <a:p>
            <a:pPr marL="1143000" lvl="2" indent="-228600" eaLnBrk="0" hangingPunct="0">
              <a:lnSpc>
                <a:spcPct val="60000"/>
              </a:lnSpc>
              <a:spcBef>
                <a:spcPts val="1000"/>
              </a:spcBef>
              <a:buClr>
                <a:srgbClr val="910016"/>
              </a:buClr>
              <a:buSzPct val="100000"/>
              <a:buFont typeface="Arial" pitchFamily="34" charset="0"/>
              <a:buChar char="•"/>
              <a:defRPr/>
            </a:pPr>
            <a:r>
              <a:rPr lang="en-US" b="1" dirty="0">
                <a:solidFill>
                  <a:srgbClr val="0033CC"/>
                </a:solidFill>
                <a:latin typeface="+mj-lt"/>
                <a:ea typeface="ＭＳ Ｐゴシック" pitchFamily="34" charset="-128"/>
                <a:cs typeface="ＭＳ Ｐゴシック" pitchFamily="34" charset="-128"/>
              </a:rPr>
              <a:t>Need reliable networks and  robust controllers </a:t>
            </a:r>
          </a:p>
          <a:p>
            <a:pPr marL="1143000" lvl="2" indent="-228600" eaLnBrk="0" hangingPunct="0">
              <a:lnSpc>
                <a:spcPct val="60000"/>
              </a:lnSpc>
              <a:spcBef>
                <a:spcPts val="1000"/>
              </a:spcBef>
              <a:buClr>
                <a:srgbClr val="910016"/>
              </a:buClr>
              <a:buSzPct val="100000"/>
              <a:buFont typeface="Arial" pitchFamily="34" charset="0"/>
              <a:buChar char="•"/>
              <a:defRPr/>
            </a:pPr>
            <a:r>
              <a:rPr lang="en-US" dirty="0">
                <a:solidFill>
                  <a:srgbClr val="0033CC"/>
                </a:solidFill>
                <a:latin typeface="+mj-lt"/>
                <a:ea typeface="ＭＳ Ｐゴシック" pitchFamily="34" charset="-128"/>
                <a:cs typeface="ＭＳ Ｐゴシック" pitchFamily="34" charset="-128"/>
              </a:rPr>
              <a:t>Mostly open problems</a:t>
            </a:r>
            <a:endParaRPr lang="en-US" sz="2000" b="1" i="1" dirty="0">
              <a:solidFill>
                <a:srgbClr val="0033CC"/>
              </a:solidFill>
              <a:latin typeface="+mj-lt"/>
              <a:ea typeface="ＭＳ Ｐゴシック" pitchFamily="34" charset="-128"/>
              <a:cs typeface="ＭＳ Ｐゴシック" pitchFamily="34" charset="-128"/>
            </a:endParaRPr>
          </a:p>
          <a:p>
            <a:pPr marL="742950" lvl="1" indent="-285750" eaLnBrk="0" hangingPunct="0">
              <a:lnSpc>
                <a:spcPct val="90000"/>
              </a:lnSpc>
              <a:spcBef>
                <a:spcPts val="1000"/>
              </a:spcBef>
              <a:buClr>
                <a:srgbClr val="910016"/>
              </a:buClr>
              <a:buSzPct val="100000"/>
              <a:buFont typeface="Arial" pitchFamily="34" charset="0"/>
              <a:buChar char="•"/>
              <a:defRPr/>
            </a:pPr>
            <a:endParaRPr lang="en-US" b="1" dirty="0">
              <a:solidFill>
                <a:schemeClr val="accent2"/>
              </a:solidFill>
              <a:latin typeface="+mj-lt"/>
              <a:ea typeface="ＭＳ Ｐゴシック" pitchFamily="34" charset="-128"/>
              <a:cs typeface="ＭＳ Ｐゴシック" pitchFamily="34" charset="-128"/>
            </a:endParaRPr>
          </a:p>
        </p:txBody>
      </p:sp>
      <p:graphicFrame>
        <p:nvGraphicFramePr>
          <p:cNvPr id="59396" name="Object 5"/>
          <p:cNvGraphicFramePr>
            <a:graphicFrameLocks noChangeAspect="1"/>
          </p:cNvGraphicFramePr>
          <p:nvPr/>
        </p:nvGraphicFramePr>
        <p:xfrm>
          <a:off x="2765425" y="1771650"/>
          <a:ext cx="3306763" cy="1911350"/>
        </p:xfrm>
        <a:graphic>
          <a:graphicData uri="http://schemas.openxmlformats.org/presentationml/2006/ole">
            <mc:AlternateContent xmlns:mc="http://schemas.openxmlformats.org/markup-compatibility/2006">
              <mc:Choice xmlns:v="urn:schemas-microsoft-com:vml" Requires="v">
                <p:oleObj spid="_x0000_s59538" name="Clip" r:id="rId3" imgW="2827338" imgH="3497263" progId="">
                  <p:embed/>
                </p:oleObj>
              </mc:Choice>
              <mc:Fallback>
                <p:oleObj name="Clip" r:id="rId3" imgW="2827338" imgH="3497263"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5425" y="1771650"/>
                        <a:ext cx="3306763"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397" name="Line 6"/>
          <p:cNvSpPr>
            <a:spLocks noChangeShapeType="1"/>
          </p:cNvSpPr>
          <p:nvPr/>
        </p:nvSpPr>
        <p:spPr bwMode="auto">
          <a:xfrm flipV="1">
            <a:off x="1479550" y="4733925"/>
            <a:ext cx="5416550" cy="0"/>
          </a:xfrm>
          <a:prstGeom prst="line">
            <a:avLst/>
          </a:prstGeom>
          <a:noFill/>
          <a:ln w="28575">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9398" name="Group 7"/>
          <p:cNvGrpSpPr>
            <a:grpSpLocks/>
          </p:cNvGrpSpPr>
          <p:nvPr/>
        </p:nvGrpSpPr>
        <p:grpSpPr bwMode="auto">
          <a:xfrm>
            <a:off x="1671638" y="4227513"/>
            <a:ext cx="4329112" cy="387350"/>
            <a:chOff x="656" y="3195"/>
            <a:chExt cx="3330" cy="382"/>
          </a:xfrm>
        </p:grpSpPr>
        <p:grpSp>
          <p:nvGrpSpPr>
            <p:cNvPr id="59449" name="Group 8"/>
            <p:cNvGrpSpPr>
              <a:grpSpLocks/>
            </p:cNvGrpSpPr>
            <p:nvPr/>
          </p:nvGrpSpPr>
          <p:grpSpPr bwMode="auto">
            <a:xfrm>
              <a:off x="656" y="3380"/>
              <a:ext cx="3330" cy="197"/>
              <a:chOff x="656" y="3380"/>
              <a:chExt cx="3330" cy="197"/>
            </a:xfrm>
          </p:grpSpPr>
          <p:graphicFrame>
            <p:nvGraphicFramePr>
              <p:cNvPr id="59462" name="Object 9"/>
              <p:cNvGraphicFramePr>
                <a:graphicFrameLocks noChangeAspect="1"/>
              </p:cNvGraphicFramePr>
              <p:nvPr/>
            </p:nvGraphicFramePr>
            <p:xfrm>
              <a:off x="656" y="3380"/>
              <a:ext cx="756" cy="197"/>
            </p:xfrm>
            <a:graphic>
              <a:graphicData uri="http://schemas.openxmlformats.org/presentationml/2006/ole">
                <mc:AlternateContent xmlns:mc="http://schemas.openxmlformats.org/markup-compatibility/2006">
                  <mc:Choice xmlns:v="urn:schemas-microsoft-com:vml" Requires="v">
                    <p:oleObj spid="_x0000_s59539" name="Clip" r:id="rId5" imgW="6545263" imgH="1706563" progId="">
                      <p:embed/>
                    </p:oleObj>
                  </mc:Choice>
                  <mc:Fallback>
                    <p:oleObj name="Clip" r:id="rId5" imgW="6545263" imgH="1706563" progId="">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 y="3380"/>
                            <a:ext cx="756"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63" name="Object 10"/>
              <p:cNvGraphicFramePr>
                <a:graphicFrameLocks noChangeAspect="1"/>
              </p:cNvGraphicFramePr>
              <p:nvPr/>
            </p:nvGraphicFramePr>
            <p:xfrm>
              <a:off x="2356" y="3380"/>
              <a:ext cx="756" cy="197"/>
            </p:xfrm>
            <a:graphic>
              <a:graphicData uri="http://schemas.openxmlformats.org/presentationml/2006/ole">
                <mc:AlternateContent xmlns:mc="http://schemas.openxmlformats.org/markup-compatibility/2006">
                  <mc:Choice xmlns:v="urn:schemas-microsoft-com:vml" Requires="v">
                    <p:oleObj spid="_x0000_s59540" name="Clip" r:id="rId7" imgW="6545263" imgH="1706563" progId="">
                      <p:embed/>
                    </p:oleObj>
                  </mc:Choice>
                  <mc:Fallback>
                    <p:oleObj name="Clip" r:id="rId7" imgW="6545263" imgH="1706563" progId="">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6" y="3380"/>
                            <a:ext cx="756"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64" name="Object 11"/>
              <p:cNvGraphicFramePr>
                <a:graphicFrameLocks noChangeAspect="1"/>
              </p:cNvGraphicFramePr>
              <p:nvPr/>
            </p:nvGraphicFramePr>
            <p:xfrm>
              <a:off x="1500" y="3380"/>
              <a:ext cx="756" cy="197"/>
            </p:xfrm>
            <a:graphic>
              <a:graphicData uri="http://schemas.openxmlformats.org/presentationml/2006/ole">
                <mc:AlternateContent xmlns:mc="http://schemas.openxmlformats.org/markup-compatibility/2006">
                  <mc:Choice xmlns:v="urn:schemas-microsoft-com:vml" Requires="v">
                    <p:oleObj spid="_x0000_s59541" name="Clip" r:id="rId8" imgW="6545263" imgH="1706563" progId="">
                      <p:embed/>
                    </p:oleObj>
                  </mc:Choice>
                  <mc:Fallback>
                    <p:oleObj name="Clip" r:id="rId8" imgW="6545263" imgH="1706563" progId="">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0" y="3380"/>
                            <a:ext cx="756"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65" name="Object 12"/>
              <p:cNvGraphicFramePr>
                <a:graphicFrameLocks noChangeAspect="1"/>
              </p:cNvGraphicFramePr>
              <p:nvPr/>
            </p:nvGraphicFramePr>
            <p:xfrm>
              <a:off x="3230" y="3380"/>
              <a:ext cx="756" cy="197"/>
            </p:xfrm>
            <a:graphic>
              <a:graphicData uri="http://schemas.openxmlformats.org/presentationml/2006/ole">
                <mc:AlternateContent xmlns:mc="http://schemas.openxmlformats.org/markup-compatibility/2006">
                  <mc:Choice xmlns:v="urn:schemas-microsoft-com:vml" Requires="v">
                    <p:oleObj spid="_x0000_s59542" name="Clip" r:id="rId9" imgW="6545263" imgH="1706563" progId="">
                      <p:embed/>
                    </p:oleObj>
                  </mc:Choice>
                  <mc:Fallback>
                    <p:oleObj name="Clip" r:id="rId9" imgW="6545263" imgH="1706563" progId="">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0" y="3380"/>
                            <a:ext cx="756"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9450" name="Group 13"/>
            <p:cNvGrpSpPr>
              <a:grpSpLocks/>
            </p:cNvGrpSpPr>
            <p:nvPr/>
          </p:nvGrpSpPr>
          <p:grpSpPr bwMode="auto">
            <a:xfrm>
              <a:off x="896" y="3195"/>
              <a:ext cx="122" cy="166"/>
              <a:chOff x="1344" y="1856"/>
              <a:chExt cx="122" cy="166"/>
            </a:xfrm>
          </p:grpSpPr>
          <p:sp>
            <p:nvSpPr>
              <p:cNvPr id="59460" name="Line 14"/>
              <p:cNvSpPr>
                <a:spLocks noChangeShapeType="1"/>
              </p:cNvSpPr>
              <p:nvPr/>
            </p:nvSpPr>
            <p:spPr bwMode="auto">
              <a:xfrm flipV="1">
                <a:off x="1400" y="1878"/>
                <a:ext cx="0" cy="14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61" name="AutoShape 15"/>
              <p:cNvSpPr>
                <a:spLocks noChangeArrowheads="1"/>
              </p:cNvSpPr>
              <p:nvPr/>
            </p:nvSpPr>
            <p:spPr bwMode="auto">
              <a:xfrm flipV="1">
                <a:off x="1344" y="1856"/>
                <a:ext cx="122" cy="111"/>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59451" name="Group 16"/>
            <p:cNvGrpSpPr>
              <a:grpSpLocks/>
            </p:cNvGrpSpPr>
            <p:nvPr/>
          </p:nvGrpSpPr>
          <p:grpSpPr bwMode="auto">
            <a:xfrm>
              <a:off x="3514" y="3195"/>
              <a:ext cx="122" cy="166"/>
              <a:chOff x="1344" y="1856"/>
              <a:chExt cx="122" cy="166"/>
            </a:xfrm>
          </p:grpSpPr>
          <p:sp>
            <p:nvSpPr>
              <p:cNvPr id="59458" name="Line 17"/>
              <p:cNvSpPr>
                <a:spLocks noChangeShapeType="1"/>
              </p:cNvSpPr>
              <p:nvPr/>
            </p:nvSpPr>
            <p:spPr bwMode="auto">
              <a:xfrm flipV="1">
                <a:off x="1400" y="1878"/>
                <a:ext cx="0" cy="14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59" name="AutoShape 18"/>
              <p:cNvSpPr>
                <a:spLocks noChangeArrowheads="1"/>
              </p:cNvSpPr>
              <p:nvPr/>
            </p:nvSpPr>
            <p:spPr bwMode="auto">
              <a:xfrm flipV="1">
                <a:off x="1344" y="1856"/>
                <a:ext cx="122" cy="111"/>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59452" name="Group 19"/>
            <p:cNvGrpSpPr>
              <a:grpSpLocks/>
            </p:cNvGrpSpPr>
            <p:nvPr/>
          </p:nvGrpSpPr>
          <p:grpSpPr bwMode="auto">
            <a:xfrm>
              <a:off x="2600" y="3195"/>
              <a:ext cx="122" cy="166"/>
              <a:chOff x="1344" y="1856"/>
              <a:chExt cx="122" cy="166"/>
            </a:xfrm>
          </p:grpSpPr>
          <p:sp>
            <p:nvSpPr>
              <p:cNvPr id="59456" name="Line 20"/>
              <p:cNvSpPr>
                <a:spLocks noChangeShapeType="1"/>
              </p:cNvSpPr>
              <p:nvPr/>
            </p:nvSpPr>
            <p:spPr bwMode="auto">
              <a:xfrm flipV="1">
                <a:off x="1400" y="1878"/>
                <a:ext cx="0" cy="14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57" name="AutoShape 21"/>
              <p:cNvSpPr>
                <a:spLocks noChangeArrowheads="1"/>
              </p:cNvSpPr>
              <p:nvPr/>
            </p:nvSpPr>
            <p:spPr bwMode="auto">
              <a:xfrm flipV="1">
                <a:off x="1344" y="1856"/>
                <a:ext cx="122" cy="111"/>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59453" name="Group 22"/>
            <p:cNvGrpSpPr>
              <a:grpSpLocks/>
            </p:cNvGrpSpPr>
            <p:nvPr/>
          </p:nvGrpSpPr>
          <p:grpSpPr bwMode="auto">
            <a:xfrm>
              <a:off x="1740" y="3195"/>
              <a:ext cx="122" cy="166"/>
              <a:chOff x="1344" y="1856"/>
              <a:chExt cx="122" cy="166"/>
            </a:xfrm>
          </p:grpSpPr>
          <p:sp>
            <p:nvSpPr>
              <p:cNvPr id="59454" name="Line 23"/>
              <p:cNvSpPr>
                <a:spLocks noChangeShapeType="1"/>
              </p:cNvSpPr>
              <p:nvPr/>
            </p:nvSpPr>
            <p:spPr bwMode="auto">
              <a:xfrm flipV="1">
                <a:off x="1400" y="1878"/>
                <a:ext cx="0" cy="14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55" name="AutoShape 24"/>
              <p:cNvSpPr>
                <a:spLocks noChangeArrowheads="1"/>
              </p:cNvSpPr>
              <p:nvPr/>
            </p:nvSpPr>
            <p:spPr bwMode="auto">
              <a:xfrm flipV="1">
                <a:off x="1344" y="1856"/>
                <a:ext cx="122" cy="111"/>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sp>
        <p:nvSpPr>
          <p:cNvPr id="59399" name="Line 25"/>
          <p:cNvSpPr>
            <a:spLocks noChangeShapeType="1"/>
          </p:cNvSpPr>
          <p:nvPr/>
        </p:nvSpPr>
        <p:spPr bwMode="auto">
          <a:xfrm flipV="1">
            <a:off x="1400175" y="3624263"/>
            <a:ext cx="5416550" cy="0"/>
          </a:xfrm>
          <a:prstGeom prst="line">
            <a:avLst/>
          </a:prstGeom>
          <a:noFill/>
          <a:ln w="28575">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9400" name="Object 26"/>
          <p:cNvGraphicFramePr>
            <a:graphicFrameLocks noChangeAspect="1"/>
          </p:cNvGraphicFramePr>
          <p:nvPr/>
        </p:nvGraphicFramePr>
        <p:xfrm>
          <a:off x="5942013" y="3867150"/>
          <a:ext cx="984250" cy="198438"/>
        </p:xfrm>
        <a:graphic>
          <a:graphicData uri="http://schemas.openxmlformats.org/presentationml/2006/ole">
            <mc:AlternateContent xmlns:mc="http://schemas.openxmlformats.org/markup-compatibility/2006">
              <mc:Choice xmlns:v="urn:schemas-microsoft-com:vml" Requires="v">
                <p:oleObj spid="_x0000_s59543" name="Clip" r:id="rId10" imgW="6545263" imgH="1706563" progId="">
                  <p:embed/>
                </p:oleObj>
              </mc:Choice>
              <mc:Fallback>
                <p:oleObj name="Clip" r:id="rId10" imgW="6545263" imgH="1706563" progId="">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2013" y="3867150"/>
                        <a:ext cx="9842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01" name="Object 27"/>
          <p:cNvGraphicFramePr>
            <a:graphicFrameLocks noChangeAspect="1"/>
          </p:cNvGraphicFramePr>
          <p:nvPr/>
        </p:nvGraphicFramePr>
        <p:xfrm>
          <a:off x="4829175" y="3867150"/>
          <a:ext cx="984250" cy="198438"/>
        </p:xfrm>
        <a:graphic>
          <a:graphicData uri="http://schemas.openxmlformats.org/presentationml/2006/ole">
            <mc:AlternateContent xmlns:mc="http://schemas.openxmlformats.org/markup-compatibility/2006">
              <mc:Choice xmlns:v="urn:schemas-microsoft-com:vml" Requires="v">
                <p:oleObj spid="_x0000_s59544" name="Clip" r:id="rId11" imgW="6545263" imgH="1706563" progId="">
                  <p:embed/>
                </p:oleObj>
              </mc:Choice>
              <mc:Fallback>
                <p:oleObj name="Clip" r:id="rId11" imgW="6545263" imgH="1706563" progId="">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9175" y="3867150"/>
                        <a:ext cx="9842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9402" name="Group 28"/>
          <p:cNvGrpSpPr>
            <a:grpSpLocks/>
          </p:cNvGrpSpPr>
          <p:nvPr/>
        </p:nvGrpSpPr>
        <p:grpSpPr bwMode="auto">
          <a:xfrm>
            <a:off x="6259513" y="3679825"/>
            <a:ext cx="160337" cy="168275"/>
            <a:chOff x="1344" y="1856"/>
            <a:chExt cx="122" cy="166"/>
          </a:xfrm>
        </p:grpSpPr>
        <p:sp>
          <p:nvSpPr>
            <p:cNvPr id="59447" name="Line 29"/>
            <p:cNvSpPr>
              <a:spLocks noChangeShapeType="1"/>
            </p:cNvSpPr>
            <p:nvPr/>
          </p:nvSpPr>
          <p:spPr bwMode="auto">
            <a:xfrm flipV="1">
              <a:off x="1400" y="1878"/>
              <a:ext cx="0" cy="14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48" name="AutoShape 30"/>
            <p:cNvSpPr>
              <a:spLocks noChangeArrowheads="1"/>
            </p:cNvSpPr>
            <p:nvPr/>
          </p:nvSpPr>
          <p:spPr bwMode="auto">
            <a:xfrm flipV="1">
              <a:off x="1344" y="1856"/>
              <a:ext cx="122" cy="111"/>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59403" name="Group 31"/>
          <p:cNvGrpSpPr>
            <a:grpSpLocks/>
          </p:cNvGrpSpPr>
          <p:nvPr/>
        </p:nvGrpSpPr>
        <p:grpSpPr bwMode="auto">
          <a:xfrm>
            <a:off x="5141913" y="3679825"/>
            <a:ext cx="160337" cy="168275"/>
            <a:chOff x="1344" y="1856"/>
            <a:chExt cx="122" cy="166"/>
          </a:xfrm>
        </p:grpSpPr>
        <p:sp>
          <p:nvSpPr>
            <p:cNvPr id="59445" name="Line 32"/>
            <p:cNvSpPr>
              <a:spLocks noChangeShapeType="1"/>
            </p:cNvSpPr>
            <p:nvPr/>
          </p:nvSpPr>
          <p:spPr bwMode="auto">
            <a:xfrm flipV="1">
              <a:off x="1400" y="1878"/>
              <a:ext cx="0" cy="14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46" name="AutoShape 33"/>
            <p:cNvSpPr>
              <a:spLocks noChangeArrowheads="1"/>
            </p:cNvSpPr>
            <p:nvPr/>
          </p:nvSpPr>
          <p:spPr bwMode="auto">
            <a:xfrm flipV="1">
              <a:off x="1344" y="1856"/>
              <a:ext cx="122" cy="111"/>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nvGrpSpPr>
          <p:cNvPr id="59404" name="Group 34"/>
          <p:cNvGrpSpPr>
            <a:grpSpLocks/>
          </p:cNvGrpSpPr>
          <p:nvPr/>
        </p:nvGrpSpPr>
        <p:grpSpPr bwMode="auto">
          <a:xfrm>
            <a:off x="1485900" y="3679825"/>
            <a:ext cx="2081213" cy="387350"/>
            <a:chOff x="1966" y="2585"/>
            <a:chExt cx="1373" cy="308"/>
          </a:xfrm>
        </p:grpSpPr>
        <p:graphicFrame>
          <p:nvGraphicFramePr>
            <p:cNvPr id="59439" name="Object 35"/>
            <p:cNvGraphicFramePr>
              <a:graphicFrameLocks noChangeAspect="1"/>
            </p:cNvGraphicFramePr>
            <p:nvPr/>
          </p:nvGraphicFramePr>
          <p:xfrm>
            <a:off x="1966" y="2734"/>
            <a:ext cx="648" cy="159"/>
          </p:xfrm>
          <a:graphic>
            <a:graphicData uri="http://schemas.openxmlformats.org/presentationml/2006/ole">
              <mc:AlternateContent xmlns:mc="http://schemas.openxmlformats.org/markup-compatibility/2006">
                <mc:Choice xmlns:v="urn:schemas-microsoft-com:vml" Requires="v">
                  <p:oleObj spid="_x0000_s59545" name="Clip" r:id="rId12" imgW="6545263" imgH="1706563" progId="">
                    <p:embed/>
                  </p:oleObj>
                </mc:Choice>
                <mc:Fallback>
                  <p:oleObj name="Clip" r:id="rId12" imgW="6545263" imgH="1706563" progId="">
                    <p:embed/>
                    <p:pic>
                      <p:nvPicPr>
                        <p:cNvPr id="0" name="Object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6" y="2734"/>
                          <a:ext cx="64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40" name="Object 36"/>
            <p:cNvGraphicFramePr>
              <a:graphicFrameLocks noChangeAspect="1"/>
            </p:cNvGraphicFramePr>
            <p:nvPr/>
          </p:nvGraphicFramePr>
          <p:xfrm>
            <a:off x="2690" y="2734"/>
            <a:ext cx="649" cy="159"/>
          </p:xfrm>
          <a:graphic>
            <a:graphicData uri="http://schemas.openxmlformats.org/presentationml/2006/ole">
              <mc:AlternateContent xmlns:mc="http://schemas.openxmlformats.org/markup-compatibility/2006">
                <mc:Choice xmlns:v="urn:schemas-microsoft-com:vml" Requires="v">
                  <p:oleObj spid="_x0000_s59546" name="Clip" r:id="rId13" imgW="6545263" imgH="1706563" progId="">
                    <p:embed/>
                  </p:oleObj>
                </mc:Choice>
                <mc:Fallback>
                  <p:oleObj name="Clip" r:id="rId13" imgW="6545263" imgH="1706563" progId="">
                    <p:embed/>
                    <p:pic>
                      <p:nvPicPr>
                        <p:cNvPr id="0"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0" y="2734"/>
                          <a:ext cx="649"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441" name="Line 37"/>
            <p:cNvSpPr>
              <a:spLocks noChangeShapeType="1"/>
            </p:cNvSpPr>
            <p:nvPr/>
          </p:nvSpPr>
          <p:spPr bwMode="auto">
            <a:xfrm flipV="1">
              <a:off x="2220" y="260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42" name="AutoShape 38"/>
            <p:cNvSpPr>
              <a:spLocks noChangeArrowheads="1"/>
            </p:cNvSpPr>
            <p:nvPr/>
          </p:nvSpPr>
          <p:spPr bwMode="auto">
            <a:xfrm flipV="1">
              <a:off x="2171" y="2585"/>
              <a:ext cx="106" cy="90"/>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9443" name="Line 39"/>
            <p:cNvSpPr>
              <a:spLocks noChangeShapeType="1"/>
            </p:cNvSpPr>
            <p:nvPr/>
          </p:nvSpPr>
          <p:spPr bwMode="auto">
            <a:xfrm flipV="1">
              <a:off x="2945" y="260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44" name="AutoShape 40"/>
            <p:cNvSpPr>
              <a:spLocks noChangeArrowheads="1"/>
            </p:cNvSpPr>
            <p:nvPr/>
          </p:nvSpPr>
          <p:spPr bwMode="auto">
            <a:xfrm flipV="1">
              <a:off x="2896" y="2585"/>
              <a:ext cx="105" cy="90"/>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59405" name="Line 41"/>
          <p:cNvSpPr>
            <a:spLocks noChangeShapeType="1"/>
          </p:cNvSpPr>
          <p:nvPr/>
        </p:nvSpPr>
        <p:spPr bwMode="auto">
          <a:xfrm flipV="1">
            <a:off x="1455738" y="4183063"/>
            <a:ext cx="5416550" cy="0"/>
          </a:xfrm>
          <a:prstGeom prst="line">
            <a:avLst/>
          </a:prstGeom>
          <a:noFill/>
          <a:ln w="28575">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06" name="Line 52"/>
          <p:cNvSpPr>
            <a:spLocks noChangeShapeType="1"/>
          </p:cNvSpPr>
          <p:nvPr/>
        </p:nvSpPr>
        <p:spPr bwMode="auto">
          <a:xfrm flipV="1">
            <a:off x="3019425" y="2200275"/>
            <a:ext cx="1066800" cy="1409700"/>
          </a:xfrm>
          <a:prstGeom prst="line">
            <a:avLst/>
          </a:prstGeom>
          <a:noFill/>
          <a:ln w="28575">
            <a:solidFill>
              <a:srgbClr val="92D05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07" name="Line 53"/>
          <p:cNvSpPr>
            <a:spLocks noChangeShapeType="1"/>
          </p:cNvSpPr>
          <p:nvPr/>
        </p:nvSpPr>
        <p:spPr bwMode="auto">
          <a:xfrm>
            <a:off x="2081213" y="3700463"/>
            <a:ext cx="742950" cy="0"/>
          </a:xfrm>
          <a:prstGeom prst="line">
            <a:avLst/>
          </a:prstGeom>
          <a:noFill/>
          <a:ln w="12700">
            <a:solidFill>
              <a:srgbClr val="99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54"/>
          <p:cNvSpPr>
            <a:spLocks noChangeShapeType="1"/>
          </p:cNvSpPr>
          <p:nvPr/>
        </p:nvSpPr>
        <p:spPr bwMode="auto">
          <a:xfrm>
            <a:off x="5407025" y="3706813"/>
            <a:ext cx="746125" cy="0"/>
          </a:xfrm>
          <a:prstGeom prst="line">
            <a:avLst/>
          </a:prstGeom>
          <a:noFill/>
          <a:ln w="12700">
            <a:solidFill>
              <a:srgbClr val="99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55"/>
          <p:cNvSpPr>
            <a:spLocks noChangeShapeType="1"/>
          </p:cNvSpPr>
          <p:nvPr/>
        </p:nvSpPr>
        <p:spPr bwMode="auto">
          <a:xfrm>
            <a:off x="4492625" y="4297363"/>
            <a:ext cx="744538" cy="0"/>
          </a:xfrm>
          <a:prstGeom prst="line">
            <a:avLst/>
          </a:prstGeom>
          <a:noFill/>
          <a:ln w="12700">
            <a:solidFill>
              <a:srgbClr val="99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56"/>
          <p:cNvSpPr>
            <a:spLocks noChangeShapeType="1"/>
          </p:cNvSpPr>
          <p:nvPr/>
        </p:nvSpPr>
        <p:spPr bwMode="auto">
          <a:xfrm>
            <a:off x="3341688" y="4292600"/>
            <a:ext cx="744537" cy="0"/>
          </a:xfrm>
          <a:prstGeom prst="line">
            <a:avLst/>
          </a:prstGeom>
          <a:noFill/>
          <a:ln w="12700">
            <a:solidFill>
              <a:srgbClr val="99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57"/>
          <p:cNvSpPr>
            <a:spLocks noChangeShapeType="1"/>
          </p:cNvSpPr>
          <p:nvPr/>
        </p:nvSpPr>
        <p:spPr bwMode="auto">
          <a:xfrm>
            <a:off x="2192338" y="4287838"/>
            <a:ext cx="742950" cy="0"/>
          </a:xfrm>
          <a:prstGeom prst="line">
            <a:avLst/>
          </a:prstGeom>
          <a:noFill/>
          <a:ln w="12700">
            <a:solidFill>
              <a:srgbClr val="99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58"/>
          <p:cNvSpPr>
            <a:spLocks noChangeShapeType="1"/>
          </p:cNvSpPr>
          <p:nvPr/>
        </p:nvSpPr>
        <p:spPr bwMode="auto">
          <a:xfrm flipH="1" flipV="1">
            <a:off x="4291013" y="2424113"/>
            <a:ext cx="1055687" cy="1770062"/>
          </a:xfrm>
          <a:prstGeom prst="line">
            <a:avLst/>
          </a:prstGeom>
          <a:noFill/>
          <a:ln w="28575">
            <a:solidFill>
              <a:srgbClr val="92D05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59"/>
          <p:cNvSpPr>
            <a:spLocks noChangeShapeType="1"/>
          </p:cNvSpPr>
          <p:nvPr/>
        </p:nvSpPr>
        <p:spPr bwMode="auto">
          <a:xfrm flipH="1" flipV="1">
            <a:off x="4424363" y="2200275"/>
            <a:ext cx="1885950" cy="1374775"/>
          </a:xfrm>
          <a:prstGeom prst="line">
            <a:avLst/>
          </a:prstGeom>
          <a:noFill/>
          <a:ln w="28575">
            <a:solidFill>
              <a:srgbClr val="92D05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60"/>
          <p:cNvSpPr>
            <a:spLocks noChangeShapeType="1"/>
          </p:cNvSpPr>
          <p:nvPr/>
        </p:nvSpPr>
        <p:spPr bwMode="auto">
          <a:xfrm flipV="1">
            <a:off x="5627688" y="3836988"/>
            <a:ext cx="561975" cy="377825"/>
          </a:xfrm>
          <a:prstGeom prst="line">
            <a:avLst/>
          </a:prstGeom>
          <a:noFill/>
          <a:ln w="12700">
            <a:solidFill>
              <a:srgbClr val="99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61"/>
          <p:cNvSpPr>
            <a:spLocks noChangeShapeType="1"/>
          </p:cNvSpPr>
          <p:nvPr/>
        </p:nvSpPr>
        <p:spPr bwMode="auto">
          <a:xfrm flipH="1" flipV="1">
            <a:off x="3170238" y="3694113"/>
            <a:ext cx="2176462" cy="546100"/>
          </a:xfrm>
          <a:prstGeom prst="line">
            <a:avLst/>
          </a:prstGeom>
          <a:noFill/>
          <a:ln w="28575">
            <a:solidFill>
              <a:srgbClr val="92D05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9379" name="Text Box 62"/>
          <p:cNvSpPr txBox="1">
            <a:spLocks noChangeArrowheads="1"/>
          </p:cNvSpPr>
          <p:nvPr/>
        </p:nvSpPr>
        <p:spPr bwMode="auto">
          <a:xfrm>
            <a:off x="6513513" y="1522413"/>
            <a:ext cx="2132012" cy="922337"/>
          </a:xfrm>
          <a:prstGeom prst="rect">
            <a:avLst/>
          </a:prstGeom>
          <a:noFill/>
          <a:ln w="12700">
            <a:noFill/>
            <a:miter lim="800000"/>
            <a:headEnd type="none" w="sm" len="sm"/>
            <a:tailEnd type="none" w="sm" len="sm"/>
          </a:ln>
        </p:spPr>
        <p:txBody>
          <a:bodyPr wrap="none">
            <a:spAutoFit/>
          </a:bodyPr>
          <a:lstStyle/>
          <a:p>
            <a:pPr eaLnBrk="0" hangingPunct="0">
              <a:defRPr/>
            </a:pPr>
            <a:r>
              <a:rPr lang="en-US" sz="1800" b="1" dirty="0">
                <a:solidFill>
                  <a:srgbClr val="000000"/>
                </a:solidFill>
                <a:latin typeface="+mj-lt"/>
                <a:ea typeface="ＭＳ Ｐゴシック" pitchFamily="34" charset="-128"/>
                <a:cs typeface="+mn-cs"/>
              </a:rPr>
              <a:t>Automated Vehicles</a:t>
            </a:r>
          </a:p>
          <a:p>
            <a:pPr eaLnBrk="0" hangingPunct="0">
              <a:defRPr/>
            </a:pPr>
            <a:r>
              <a:rPr lang="en-US" sz="1800" b="1" dirty="0">
                <a:solidFill>
                  <a:srgbClr val="000000"/>
                </a:solidFill>
                <a:latin typeface="+mj-lt"/>
                <a:ea typeface="ＭＳ Ｐゴシック" pitchFamily="34" charset="-128"/>
                <a:cs typeface="+mn-cs"/>
              </a:rPr>
              <a:t>- Cars/planes/UAVs</a:t>
            </a:r>
          </a:p>
          <a:p>
            <a:pPr eaLnBrk="0" hangingPunct="0">
              <a:defRPr/>
            </a:pPr>
            <a:r>
              <a:rPr lang="en-US" sz="1800" b="1" dirty="0">
                <a:solidFill>
                  <a:srgbClr val="000000"/>
                </a:solidFill>
                <a:latin typeface="+mj-lt"/>
                <a:ea typeface="ＭＳ Ｐゴシック" pitchFamily="34" charset="-128"/>
                <a:cs typeface="+mn-cs"/>
              </a:rPr>
              <a:t>- Insect flyers</a:t>
            </a:r>
            <a:endParaRPr lang="en-US" sz="1600" b="1" dirty="0">
              <a:solidFill>
                <a:srgbClr val="000000"/>
              </a:solidFill>
              <a:latin typeface="+mj-lt"/>
              <a:ea typeface="ＭＳ Ｐゴシック" pitchFamily="34" charset="-128"/>
              <a:cs typeface="+mn-cs"/>
            </a:endParaRPr>
          </a:p>
        </p:txBody>
      </p:sp>
      <p:grpSp>
        <p:nvGrpSpPr>
          <p:cNvPr id="59417" name="Group 72"/>
          <p:cNvGrpSpPr>
            <a:grpSpLocks/>
          </p:cNvGrpSpPr>
          <p:nvPr/>
        </p:nvGrpSpPr>
        <p:grpSpPr bwMode="auto">
          <a:xfrm>
            <a:off x="330200" y="1574800"/>
            <a:ext cx="2709863" cy="644525"/>
            <a:chOff x="228600" y="1403504"/>
            <a:chExt cx="3141663" cy="650876"/>
          </a:xfrm>
        </p:grpSpPr>
        <p:graphicFrame>
          <p:nvGraphicFramePr>
            <p:cNvPr id="59425" name="Object 2"/>
            <p:cNvGraphicFramePr>
              <a:graphicFrameLocks noChangeAspect="1"/>
            </p:cNvGraphicFramePr>
            <p:nvPr/>
          </p:nvGraphicFramePr>
          <p:xfrm>
            <a:off x="1528763" y="1484468"/>
            <a:ext cx="576262" cy="430212"/>
          </p:xfrm>
          <a:graphic>
            <a:graphicData uri="http://schemas.openxmlformats.org/presentationml/2006/ole">
              <mc:AlternateContent xmlns:mc="http://schemas.openxmlformats.org/markup-compatibility/2006">
                <mc:Choice xmlns:v="urn:schemas-microsoft-com:vml" Requires="v">
                  <p:oleObj spid="_x0000_s59547" name="Clip" r:id="rId14" imgW="5318125" imgH="3086100" progId="">
                    <p:embed/>
                  </p:oleObj>
                </mc:Choice>
                <mc:Fallback>
                  <p:oleObj name="Clip" r:id="rId14" imgW="5318125" imgH="3086100" progId="">
                    <p:embed/>
                    <p:pic>
                      <p:nvPicPr>
                        <p:cNvPr id="0" name="Object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8763" y="1484468"/>
                          <a:ext cx="57626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26" name="Object 3"/>
            <p:cNvGraphicFramePr>
              <a:graphicFrameLocks noChangeAspect="1"/>
            </p:cNvGraphicFramePr>
            <p:nvPr/>
          </p:nvGraphicFramePr>
          <p:xfrm>
            <a:off x="228600" y="1625755"/>
            <a:ext cx="576263" cy="428625"/>
          </p:xfrm>
          <a:graphic>
            <a:graphicData uri="http://schemas.openxmlformats.org/presentationml/2006/ole">
              <mc:AlternateContent xmlns:mc="http://schemas.openxmlformats.org/markup-compatibility/2006">
                <mc:Choice xmlns:v="urn:schemas-microsoft-com:vml" Requires="v">
                  <p:oleObj spid="_x0000_s59548" name="Clip" r:id="rId16" imgW="5318125" imgH="3086100" progId="">
                    <p:embed/>
                  </p:oleObj>
                </mc:Choice>
                <mc:Fallback>
                  <p:oleObj name="Clip" r:id="rId16" imgW="5318125" imgH="3086100" progId="">
                    <p:embed/>
                    <p:pic>
                      <p:nvPicPr>
                        <p:cNvPr id="0" name="Object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8600" y="1625755"/>
                          <a:ext cx="5762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427" name="Object 4"/>
            <p:cNvGraphicFramePr>
              <a:graphicFrameLocks noChangeAspect="1"/>
            </p:cNvGraphicFramePr>
            <p:nvPr/>
          </p:nvGraphicFramePr>
          <p:xfrm>
            <a:off x="2794000" y="1403504"/>
            <a:ext cx="576263" cy="444499"/>
          </p:xfrm>
          <a:graphic>
            <a:graphicData uri="http://schemas.openxmlformats.org/presentationml/2006/ole">
              <mc:AlternateContent xmlns:mc="http://schemas.openxmlformats.org/markup-compatibility/2006">
                <mc:Choice xmlns:v="urn:schemas-microsoft-com:vml" Requires="v">
                  <p:oleObj spid="_x0000_s59549" name="Clip" r:id="rId17" imgW="5318125" imgH="3086100" progId="">
                    <p:embed/>
                  </p:oleObj>
                </mc:Choice>
                <mc:Fallback>
                  <p:oleObj name="Clip" r:id="rId17" imgW="5318125" imgH="3086100" progId="">
                    <p:embed/>
                    <p:pic>
                      <p:nvPicPr>
                        <p:cNvPr id="0" name="Object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94000" y="1403504"/>
                          <a:ext cx="576263" cy="4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9428" name="Group 91"/>
            <p:cNvGrpSpPr>
              <a:grpSpLocks/>
            </p:cNvGrpSpPr>
            <p:nvPr/>
          </p:nvGrpSpPr>
          <p:grpSpPr bwMode="auto">
            <a:xfrm>
              <a:off x="1816100" y="1547968"/>
              <a:ext cx="60325" cy="171450"/>
              <a:chOff x="1498" y="1236"/>
              <a:chExt cx="80" cy="158"/>
            </a:xfrm>
          </p:grpSpPr>
          <p:sp>
            <p:nvSpPr>
              <p:cNvPr id="59437" name="Rectangle 92"/>
              <p:cNvSpPr>
                <a:spLocks noChangeArrowheads="1"/>
              </p:cNvSpPr>
              <p:nvPr/>
            </p:nvSpPr>
            <p:spPr bwMode="auto">
              <a:xfrm>
                <a:off x="1498" y="1287"/>
                <a:ext cx="80" cy="107"/>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9438" name="Line 93"/>
              <p:cNvSpPr>
                <a:spLocks noChangeShapeType="1"/>
              </p:cNvSpPr>
              <p:nvPr/>
            </p:nvSpPr>
            <p:spPr bwMode="auto">
              <a:xfrm>
                <a:off x="1542" y="1236"/>
                <a:ext cx="0" cy="66"/>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59429" name="Group 94"/>
            <p:cNvGrpSpPr>
              <a:grpSpLocks/>
            </p:cNvGrpSpPr>
            <p:nvPr/>
          </p:nvGrpSpPr>
          <p:grpSpPr bwMode="auto">
            <a:xfrm>
              <a:off x="523875" y="1698780"/>
              <a:ext cx="61913" cy="171450"/>
              <a:chOff x="1498" y="1236"/>
              <a:chExt cx="80" cy="158"/>
            </a:xfrm>
          </p:grpSpPr>
          <p:sp>
            <p:nvSpPr>
              <p:cNvPr id="59435" name="Rectangle 95"/>
              <p:cNvSpPr>
                <a:spLocks noChangeArrowheads="1"/>
              </p:cNvSpPr>
              <p:nvPr/>
            </p:nvSpPr>
            <p:spPr bwMode="auto">
              <a:xfrm>
                <a:off x="1498" y="1287"/>
                <a:ext cx="80" cy="107"/>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9436" name="Line 96"/>
              <p:cNvSpPr>
                <a:spLocks noChangeShapeType="1"/>
              </p:cNvSpPr>
              <p:nvPr/>
            </p:nvSpPr>
            <p:spPr bwMode="auto">
              <a:xfrm>
                <a:off x="1542" y="1236"/>
                <a:ext cx="0" cy="66"/>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59430" name="Group 97"/>
            <p:cNvGrpSpPr>
              <a:grpSpLocks/>
            </p:cNvGrpSpPr>
            <p:nvPr/>
          </p:nvGrpSpPr>
          <p:grpSpPr bwMode="auto">
            <a:xfrm>
              <a:off x="3098800" y="1492405"/>
              <a:ext cx="60325" cy="171450"/>
              <a:chOff x="1498" y="1236"/>
              <a:chExt cx="80" cy="158"/>
            </a:xfrm>
          </p:grpSpPr>
          <p:sp>
            <p:nvSpPr>
              <p:cNvPr id="59433" name="Rectangle 98"/>
              <p:cNvSpPr>
                <a:spLocks noChangeArrowheads="1"/>
              </p:cNvSpPr>
              <p:nvPr/>
            </p:nvSpPr>
            <p:spPr bwMode="auto">
              <a:xfrm>
                <a:off x="1498" y="1287"/>
                <a:ext cx="80" cy="107"/>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59434" name="Line 99"/>
              <p:cNvSpPr>
                <a:spLocks noChangeShapeType="1"/>
              </p:cNvSpPr>
              <p:nvPr/>
            </p:nvSpPr>
            <p:spPr bwMode="auto">
              <a:xfrm>
                <a:off x="1542" y="1236"/>
                <a:ext cx="0" cy="66"/>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9431" name="Line 100"/>
            <p:cNvSpPr>
              <a:spLocks noChangeShapeType="1"/>
            </p:cNvSpPr>
            <p:nvPr/>
          </p:nvSpPr>
          <p:spPr bwMode="auto">
            <a:xfrm flipH="1">
              <a:off x="700088" y="1663855"/>
              <a:ext cx="954087" cy="49213"/>
            </a:xfrm>
            <a:prstGeom prst="line">
              <a:avLst/>
            </a:prstGeom>
            <a:noFill/>
            <a:ln w="127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32" name="Line 101"/>
            <p:cNvSpPr>
              <a:spLocks noChangeShapeType="1"/>
            </p:cNvSpPr>
            <p:nvPr/>
          </p:nvSpPr>
          <p:spPr bwMode="auto">
            <a:xfrm flipV="1">
              <a:off x="2051050" y="1547968"/>
              <a:ext cx="1039813" cy="77787"/>
            </a:xfrm>
            <a:prstGeom prst="line">
              <a:avLst/>
            </a:prstGeom>
            <a:noFill/>
            <a:ln w="127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9418" name="Group 100"/>
          <p:cNvGrpSpPr>
            <a:grpSpLocks/>
          </p:cNvGrpSpPr>
          <p:nvPr/>
        </p:nvGrpSpPr>
        <p:grpSpPr bwMode="auto">
          <a:xfrm>
            <a:off x="4176713" y="2154238"/>
            <a:ext cx="169862" cy="336550"/>
            <a:chOff x="7922863" y="4159962"/>
            <a:chExt cx="169723" cy="337269"/>
          </a:xfrm>
        </p:grpSpPr>
        <p:sp>
          <p:nvSpPr>
            <p:cNvPr id="59421" name="Rectangle 48"/>
            <p:cNvSpPr>
              <a:spLocks noChangeArrowheads="1"/>
            </p:cNvSpPr>
            <p:nvPr/>
          </p:nvSpPr>
          <p:spPr bwMode="auto">
            <a:xfrm>
              <a:off x="7922863" y="4341294"/>
              <a:ext cx="169723" cy="155937"/>
            </a:xfrm>
            <a:prstGeom prst="rect">
              <a:avLst/>
            </a:prstGeom>
            <a:solidFill>
              <a:srgbClr val="000000"/>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59422" name="Group 49"/>
            <p:cNvGrpSpPr>
              <a:grpSpLocks/>
            </p:cNvGrpSpPr>
            <p:nvPr/>
          </p:nvGrpSpPr>
          <p:grpSpPr bwMode="auto">
            <a:xfrm>
              <a:off x="7930508" y="4159962"/>
              <a:ext cx="162078" cy="191406"/>
              <a:chOff x="3284" y="2417"/>
              <a:chExt cx="106" cy="152"/>
            </a:xfrm>
          </p:grpSpPr>
          <p:sp>
            <p:nvSpPr>
              <p:cNvPr id="59423" name="Line 50"/>
              <p:cNvSpPr>
                <a:spLocks noChangeShapeType="1"/>
              </p:cNvSpPr>
              <p:nvPr/>
            </p:nvSpPr>
            <p:spPr bwMode="auto">
              <a:xfrm flipV="1">
                <a:off x="3339" y="2453"/>
                <a:ext cx="0" cy="11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424" name="AutoShape 51"/>
              <p:cNvSpPr>
                <a:spLocks noChangeArrowheads="1"/>
              </p:cNvSpPr>
              <p:nvPr/>
            </p:nvSpPr>
            <p:spPr bwMode="auto">
              <a:xfrm flipV="1">
                <a:off x="3284" y="2417"/>
                <a:ext cx="106" cy="90"/>
              </a:xfrm>
              <a:prstGeom prst="triangle">
                <a:avLst>
                  <a:gd name="adj" fmla="val 50000"/>
                </a:avLst>
              </a:prstGeom>
              <a:solidFill>
                <a:srgbClr val="000000"/>
              </a:solidFill>
              <a:ln w="12700">
                <a:solidFill>
                  <a:srgbClr val="000000"/>
                </a:solidFill>
                <a:miter lim="800000"/>
                <a:headEnd type="none" w="sm" len="sm"/>
                <a:tailEnd type="none" w="sm" len="sm"/>
              </a:ln>
            </p:spPr>
            <p:txBody>
              <a:bodyPr rot="10800000"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pic>
        <p:nvPicPr>
          <p:cNvPr id="4136" name="Picture 72" descr="http://tbn0.google.com/images?q=tbn:e8pI-fpA5kcuNM:http://www.craphound.com/images/il_fullxfull.17876279.jpg">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975475" y="2447925"/>
            <a:ext cx="110966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Box 71"/>
          <p:cNvSpPr txBox="1"/>
          <p:nvPr/>
        </p:nvSpPr>
        <p:spPr>
          <a:xfrm>
            <a:off x="3887788" y="6324600"/>
            <a:ext cx="3475037" cy="461963"/>
          </a:xfrm>
          <a:prstGeom prst="rect">
            <a:avLst/>
          </a:prstGeom>
          <a:noFill/>
          <a:ln w="28575">
            <a:noFill/>
          </a:ln>
        </p:spPr>
        <p:txBody>
          <a:bodyPr wrap="none">
            <a:spAutoFit/>
          </a:bodyPr>
          <a:lstStyle/>
          <a:p>
            <a:pPr eaLnBrk="0" hangingPunct="0">
              <a:defRPr/>
            </a:pPr>
            <a:r>
              <a:rPr lang="en-US" b="1" i="1" dirty="0">
                <a:solidFill>
                  <a:srgbClr val="FF5050"/>
                </a:solidFill>
                <a:latin typeface="+mj-lt"/>
                <a:cs typeface="+mn-cs"/>
              </a:rPr>
              <a:t>:</a:t>
            </a:r>
            <a:r>
              <a:rPr lang="en-US" b="1" i="1" dirty="0">
                <a:solidFill>
                  <a:schemeClr val="bg2"/>
                </a:solidFill>
                <a:latin typeface="+mj-lt"/>
                <a:cs typeface="+mn-cs"/>
              </a:rPr>
              <a:t> </a:t>
            </a:r>
            <a:r>
              <a:rPr lang="en-US" b="1" i="1" dirty="0">
                <a:solidFill>
                  <a:srgbClr val="FF5050"/>
                </a:solidFill>
                <a:latin typeface="+mj-lt"/>
                <a:cs typeface="+mn-cs"/>
              </a:rPr>
              <a:t>Many design challenges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282575"/>
            <a:ext cx="8229600" cy="1143000"/>
          </a:xfrm>
        </p:spPr>
        <p:txBody>
          <a:bodyPr/>
          <a:lstStyle/>
          <a:p>
            <a:r>
              <a:rPr lang="en-US" altLang="en-US" smtClean="0"/>
              <a:t>Smart Grids</a:t>
            </a:r>
            <a:endParaRPr lang="en-US" altLang="en-US" i="1" smtClean="0"/>
          </a:p>
        </p:txBody>
      </p:sp>
      <p:pic>
        <p:nvPicPr>
          <p:cNvPr id="60419" name="Content Placeholder 3" descr="Smart%20Grid%20Concept.png"/>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555625" y="1466850"/>
            <a:ext cx="8229600" cy="5202238"/>
          </a:xfrm>
        </p:spPr>
      </p:pic>
      <p:sp>
        <p:nvSpPr>
          <p:cNvPr id="60420" name="TextBox 4"/>
          <p:cNvSpPr txBox="1">
            <a:spLocks noChangeArrowheads="1"/>
          </p:cNvSpPr>
          <p:nvPr/>
        </p:nvSpPr>
        <p:spPr bwMode="auto">
          <a:xfrm>
            <a:off x="6719888" y="6313488"/>
            <a:ext cx="2012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latin typeface="Calibri" pitchFamily="34" charset="0"/>
                <a:ea typeface="Calibri" pitchFamily="34" charset="0"/>
                <a:cs typeface="Calibri" pitchFamily="34" charset="0"/>
              </a:rPr>
              <a:t>carbonmetrics.eu</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50"/>
            <a:ext cx="8405813" cy="1143000"/>
          </a:xfrm>
        </p:spPr>
        <p:txBody>
          <a:bodyPr>
            <a:normAutofit fontScale="90000"/>
          </a:bodyPr>
          <a:lstStyle/>
          <a:p>
            <a:pPr>
              <a:defRPr/>
            </a:pPr>
            <a:r>
              <a:rPr lang="en-US" dirty="0" smtClean="0"/>
              <a:t>The Smart Grid Design Challenge</a:t>
            </a:r>
            <a:endParaRPr lang="en-US" dirty="0"/>
          </a:p>
        </p:txBody>
      </p:sp>
      <p:sp>
        <p:nvSpPr>
          <p:cNvPr id="61443" name="Content Placeholder 2"/>
          <p:cNvSpPr>
            <a:spLocks noGrp="1"/>
          </p:cNvSpPr>
          <p:nvPr>
            <p:ph idx="1"/>
          </p:nvPr>
        </p:nvSpPr>
        <p:spPr>
          <a:xfrm>
            <a:off x="280988" y="1620838"/>
            <a:ext cx="8623300" cy="4389437"/>
          </a:xfrm>
        </p:spPr>
        <p:txBody>
          <a:bodyPr/>
          <a:lstStyle/>
          <a:p>
            <a:r>
              <a:rPr lang="en-US" altLang="en-US" smtClean="0"/>
              <a:t>Design a unified communications and control system overlay</a:t>
            </a:r>
          </a:p>
          <a:p>
            <a:r>
              <a:rPr lang="en-US" altLang="en-US" smtClean="0"/>
              <a:t>On top of the existing/emerging power infrastructure </a:t>
            </a:r>
          </a:p>
          <a:p>
            <a:pPr lvl="1"/>
            <a:r>
              <a:rPr lang="en-US" altLang="en-US" smtClean="0"/>
              <a:t>To provide the right information </a:t>
            </a:r>
          </a:p>
          <a:p>
            <a:pPr lvl="1"/>
            <a:r>
              <a:rPr lang="en-US" altLang="en-US" smtClean="0"/>
              <a:t>To the right entity (e.g. end-use devices, transmission and distribution systems, energy providers, customers, etc.) </a:t>
            </a:r>
          </a:p>
          <a:p>
            <a:pPr lvl="1"/>
            <a:r>
              <a:rPr lang="en-US" altLang="en-US" smtClean="0"/>
              <a:t>At the right time</a:t>
            </a:r>
          </a:p>
          <a:p>
            <a:pPr lvl="1"/>
            <a:r>
              <a:rPr lang="en-US" altLang="en-US" smtClean="0"/>
              <a:t>To take the right action</a:t>
            </a:r>
          </a:p>
        </p:txBody>
      </p:sp>
      <p:sp>
        <p:nvSpPr>
          <p:cNvPr id="4" name="Title 1"/>
          <p:cNvSpPr txBox="1">
            <a:spLocks/>
          </p:cNvSpPr>
          <p:nvPr/>
        </p:nvSpPr>
        <p:spPr>
          <a:xfrm>
            <a:off x="3910013" y="5048250"/>
            <a:ext cx="2673350" cy="477838"/>
          </a:xfrm>
          <a:prstGeom prst="rect">
            <a:avLst/>
          </a:prstGeom>
        </p:spPr>
        <p:txBody>
          <a:bodyPr lIns="0" rIns="0" bIns="0" anchor="b">
            <a:normAutofit fontScale="97500"/>
          </a:bodyPr>
          <a:lstStyle/>
          <a:p>
            <a:pPr fontAlgn="auto">
              <a:lnSpc>
                <a:spcPct val="80000"/>
              </a:lnSpc>
              <a:spcAft>
                <a:spcPts val="0"/>
              </a:spcAft>
              <a:defRPr/>
            </a:pPr>
            <a:r>
              <a:rPr lang="en-US" sz="2800" dirty="0">
                <a:solidFill>
                  <a:srgbClr val="0033CC"/>
                </a:solidFill>
                <a:latin typeface="+mj-lt"/>
                <a:ea typeface="+mj-ea"/>
                <a:cs typeface="+mj-cs"/>
              </a:rPr>
              <a:t>Control</a:t>
            </a:r>
          </a:p>
        </p:txBody>
      </p:sp>
      <p:sp>
        <p:nvSpPr>
          <p:cNvPr id="5" name="Title 1"/>
          <p:cNvSpPr txBox="1">
            <a:spLocks/>
          </p:cNvSpPr>
          <p:nvPr/>
        </p:nvSpPr>
        <p:spPr bwMode="auto">
          <a:xfrm>
            <a:off x="6062663" y="5119688"/>
            <a:ext cx="2892425" cy="479425"/>
          </a:xfrm>
          <a:prstGeom prst="rect">
            <a:avLst/>
          </a:prstGeom>
          <a:noFill/>
          <a:ln w="9525">
            <a:noFill/>
            <a:miter lim="800000"/>
            <a:headEnd/>
            <a:tailEnd/>
          </a:ln>
        </p:spPr>
        <p:txBody>
          <a:bodyPr anchor="ctr"/>
          <a:lstStyle/>
          <a:p>
            <a:pPr algn="ctr" eaLnBrk="0" hangingPunct="0">
              <a:lnSpc>
                <a:spcPct val="80000"/>
              </a:lnSpc>
              <a:defRPr/>
            </a:pPr>
            <a:r>
              <a:rPr lang="en-US" sz="2800" kern="0" dirty="0">
                <a:solidFill>
                  <a:srgbClr val="0033CC"/>
                </a:solidFill>
                <a:latin typeface="+mj-lt"/>
                <a:ea typeface="Tahoma" pitchFamily="34" charset="0"/>
                <a:cs typeface="Tahoma" pitchFamily="34" charset="0"/>
              </a:rPr>
              <a:t>Communications</a:t>
            </a:r>
            <a:endParaRPr lang="en-US" sz="2800" b="1" kern="0" dirty="0">
              <a:solidFill>
                <a:srgbClr val="0033CC"/>
              </a:solidFill>
              <a:latin typeface="+mj-lt"/>
              <a:ea typeface="Tahoma" pitchFamily="34" charset="0"/>
              <a:cs typeface="Tahoma" pitchFamily="34" charset="0"/>
            </a:endParaRPr>
          </a:p>
        </p:txBody>
      </p:sp>
      <p:sp>
        <p:nvSpPr>
          <p:cNvPr id="6" name="Title 1"/>
          <p:cNvSpPr txBox="1">
            <a:spLocks/>
          </p:cNvSpPr>
          <p:nvPr/>
        </p:nvSpPr>
        <p:spPr bwMode="auto">
          <a:xfrm>
            <a:off x="4510088" y="5940425"/>
            <a:ext cx="2219325" cy="479425"/>
          </a:xfrm>
          <a:prstGeom prst="rect">
            <a:avLst/>
          </a:prstGeom>
          <a:noFill/>
          <a:ln w="9525">
            <a:noFill/>
            <a:miter lim="800000"/>
            <a:headEnd/>
            <a:tailEnd/>
          </a:ln>
        </p:spPr>
        <p:txBody>
          <a:bodyPr anchor="ctr"/>
          <a:lstStyle/>
          <a:p>
            <a:pPr algn="ctr" eaLnBrk="0" hangingPunct="0">
              <a:lnSpc>
                <a:spcPct val="80000"/>
              </a:lnSpc>
              <a:defRPr/>
            </a:pPr>
            <a:r>
              <a:rPr lang="en-US" sz="2800" b="1" kern="0" dirty="0">
                <a:solidFill>
                  <a:srgbClr val="0033CC"/>
                </a:solidFill>
                <a:latin typeface="+mj-lt"/>
                <a:ea typeface="Tahoma" pitchFamily="34" charset="0"/>
                <a:cs typeface="Tahoma" pitchFamily="34" charset="0"/>
              </a:rPr>
              <a:t>Sensing</a:t>
            </a:r>
          </a:p>
        </p:txBody>
      </p:sp>
      <p:grpSp>
        <p:nvGrpSpPr>
          <p:cNvPr id="7" name="Group 64"/>
          <p:cNvGrpSpPr>
            <a:grpSpLocks/>
          </p:cNvGrpSpPr>
          <p:nvPr/>
        </p:nvGrpSpPr>
        <p:grpSpPr bwMode="auto">
          <a:xfrm>
            <a:off x="3048000" y="4673600"/>
            <a:ext cx="5864225" cy="1973263"/>
            <a:chOff x="1197977" y="165105"/>
            <a:chExt cx="7379954" cy="2138981"/>
          </a:xfrm>
        </p:grpSpPr>
        <p:grpSp>
          <p:nvGrpSpPr>
            <p:cNvPr id="61449" name="Group 16"/>
            <p:cNvGrpSpPr>
              <a:grpSpLocks/>
            </p:cNvGrpSpPr>
            <p:nvPr/>
          </p:nvGrpSpPr>
          <p:grpSpPr bwMode="auto">
            <a:xfrm>
              <a:off x="1197977" y="165105"/>
              <a:ext cx="7379954" cy="1409696"/>
              <a:chOff x="1197977" y="165105"/>
              <a:chExt cx="7379954" cy="1511296"/>
            </a:xfrm>
          </p:grpSpPr>
          <p:sp>
            <p:nvSpPr>
              <p:cNvPr id="10" name="Oval 9"/>
              <p:cNvSpPr/>
              <p:nvPr/>
            </p:nvSpPr>
            <p:spPr>
              <a:xfrm>
                <a:off x="1197977" y="299779"/>
                <a:ext cx="3919727" cy="1376253"/>
              </a:xfrm>
              <a:prstGeom prst="ellipse">
                <a:avLst/>
              </a:prstGeom>
              <a:noFill/>
              <a:ln w="38100">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800">
                  <a:solidFill>
                    <a:srgbClr val="0033CC"/>
                  </a:solidFill>
                  <a:latin typeface="+mj-lt"/>
                </a:endParaRPr>
              </a:p>
            </p:txBody>
          </p:sp>
          <p:sp>
            <p:nvSpPr>
              <p:cNvPr id="11" name="Oval 10"/>
              <p:cNvSpPr/>
              <p:nvPr/>
            </p:nvSpPr>
            <p:spPr>
              <a:xfrm>
                <a:off x="4598270" y="165105"/>
                <a:ext cx="3979661" cy="1510928"/>
              </a:xfrm>
              <a:prstGeom prst="ellipse">
                <a:avLst/>
              </a:prstGeom>
              <a:noFill/>
              <a:ln w="38100">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800">
                  <a:solidFill>
                    <a:srgbClr val="0033CC"/>
                  </a:solidFill>
                  <a:latin typeface="+mj-lt"/>
                </a:endParaRPr>
              </a:p>
            </p:txBody>
          </p:sp>
        </p:grpSp>
        <p:sp>
          <p:nvSpPr>
            <p:cNvPr id="9" name="Oval 8"/>
            <p:cNvSpPr/>
            <p:nvPr/>
          </p:nvSpPr>
          <p:spPr>
            <a:xfrm>
              <a:off x="2756278" y="1130486"/>
              <a:ext cx="3502182" cy="1173600"/>
            </a:xfrm>
            <a:prstGeom prst="ellipse">
              <a:avLst/>
            </a:prstGeom>
            <a:noFill/>
            <a:ln w="38100">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800">
                <a:solidFill>
                  <a:srgbClr val="0033CC"/>
                </a:solidFill>
                <a:latin typeface="+mj-lt"/>
              </a:endParaRPr>
            </a:p>
          </p:txBody>
        </p:sp>
      </p:grpSp>
      <p:sp>
        <p:nvSpPr>
          <p:cNvPr id="12" name="TextBox 11"/>
          <p:cNvSpPr txBox="1"/>
          <p:nvPr/>
        </p:nvSpPr>
        <p:spPr>
          <a:xfrm>
            <a:off x="1403350" y="5249863"/>
            <a:ext cx="6480175" cy="1077912"/>
          </a:xfrm>
          <a:prstGeom prst="rect">
            <a:avLst/>
          </a:prstGeom>
          <a:noFill/>
        </p:spPr>
        <p:txBody>
          <a:bodyPr wrap="none">
            <a:spAutoFit/>
          </a:bodyPr>
          <a:lstStyle/>
          <a:p>
            <a:pPr algn="ctr" eaLnBrk="0" hangingPunct="0">
              <a:defRPr/>
            </a:pPr>
            <a:r>
              <a:rPr lang="en-US" dirty="0">
                <a:solidFill>
                  <a:srgbClr val="C00000"/>
                </a:solidFill>
                <a:latin typeface="+mj-lt"/>
                <a:cs typeface="+mn-cs"/>
              </a:rPr>
              <a:t>Fundamentally change how energy is</a:t>
            </a:r>
          </a:p>
          <a:p>
            <a:pPr algn="ctr" eaLnBrk="0" hangingPunct="0">
              <a:defRPr/>
            </a:pPr>
            <a:r>
              <a:rPr lang="en-US" dirty="0">
                <a:solidFill>
                  <a:srgbClr val="C00000"/>
                </a:solidFill>
                <a:latin typeface="+mj-lt"/>
                <a:cs typeface="+mn-cs"/>
              </a:rPr>
              <a:t>stored, delivered, and consumed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500"/>
                            </p:stCondLst>
                            <p:childTnLst>
                              <p:par>
                                <p:cTn id="18" presetID="35" presetClass="path" presetSubtype="0" accel="50000" decel="50000" fill="hold" grpId="1" nodeType="afterEffect">
                                  <p:stCondLst>
                                    <p:cond delay="0"/>
                                  </p:stCondLst>
                                  <p:childTnLst>
                                    <p:animMotion origin="layout" path="M 0.16111 -4.81481E-6 L -1.11111E-6 -4.81481E-6 " pathEditMode="relative" rAng="0" ptsTypes="AA">
                                      <p:cBhvr>
                                        <p:cTn id="19" dur="2000" fill="hold"/>
                                        <p:tgtEl>
                                          <p:spTgt spid="4"/>
                                        </p:tgtEl>
                                        <p:attrNameLst>
                                          <p:attrName>ppt_x</p:attrName>
                                          <p:attrName>ppt_y</p:attrName>
                                        </p:attrNameLst>
                                      </p:cBhvr>
                                      <p:rCtr x="-8100" y="0"/>
                                    </p:animMotion>
                                  </p:childTnLst>
                                </p:cTn>
                              </p:par>
                              <p:par>
                                <p:cTn id="20" presetID="63" presetClass="path" presetSubtype="0" accel="50000" decel="50000" fill="hold" grpId="1" nodeType="withEffect">
                                  <p:stCondLst>
                                    <p:cond delay="0"/>
                                  </p:stCondLst>
                                  <p:childTnLst>
                                    <p:animMotion origin="layout" path="M -0.15139 -0.00186 L -3.33333E-6 3.33333E-6 " pathEditMode="relative" rAng="0" ptsTypes="AA">
                                      <p:cBhvr>
                                        <p:cTn id="21" dur="2000" fill="hold"/>
                                        <p:tgtEl>
                                          <p:spTgt spid="5"/>
                                        </p:tgtEl>
                                        <p:attrNameLst>
                                          <p:attrName>ppt_x</p:attrName>
                                          <p:attrName>ppt_y</p:attrName>
                                        </p:attrNameLst>
                                      </p:cBhvr>
                                      <p:rCtr x="7600" y="100"/>
                                    </p:animMotion>
                                  </p:childTnLst>
                                </p:cTn>
                              </p:par>
                              <p:par>
                                <p:cTn id="22" presetID="2" presetClass="entr" presetSubtype="12"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42" presetClass="path" presetSubtype="0" accel="50000" decel="50000" fill="hold" grpId="1" nodeType="withEffect">
                                  <p:stCondLst>
                                    <p:cond delay="0"/>
                                  </p:stCondLst>
                                  <p:childTnLst>
                                    <p:animMotion origin="layout" path="M 1.11111E-6 -0.11666 L 1.11111E-6 -2.96296E-6 " pathEditMode="relative" rAng="0" ptsTypes="AA">
                                      <p:cBhvr>
                                        <p:cTn id="27" dur="2000" fill="hold"/>
                                        <p:tgtEl>
                                          <p:spTgt spid="6"/>
                                        </p:tgtEl>
                                        <p:attrNameLst>
                                          <p:attrName>ppt_x</p:attrName>
                                          <p:attrName>ppt_y</p:attrName>
                                        </p:attrNameLst>
                                      </p:cBhvr>
                                      <p:rCtr x="0" y="5800"/>
                                    </p:animMotion>
                                  </p:childTnLst>
                                </p:cTn>
                              </p:par>
                            </p:childTnLst>
                          </p:cTn>
                        </p:par>
                        <p:par>
                          <p:cTn id="28" fill="hold" nodeType="afterGroup">
                            <p:stCondLst>
                              <p:cond delay="25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1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241300" y="119063"/>
            <a:ext cx="8936038" cy="1143000"/>
          </a:xfrm>
        </p:spPr>
        <p:txBody>
          <a:bodyPr/>
          <a:lstStyle/>
          <a:p>
            <a:r>
              <a:rPr lang="en-US" altLang="en-US" sz="3600" smtClean="0"/>
              <a:t>Wireless and Health, Biomedicine </a:t>
            </a:r>
            <a:br>
              <a:rPr lang="en-US" altLang="en-US" sz="3600" smtClean="0"/>
            </a:br>
            <a:r>
              <a:rPr lang="en-US" altLang="en-US" sz="3600" smtClean="0"/>
              <a:t>and Neuroscience</a:t>
            </a:r>
          </a:p>
        </p:txBody>
      </p:sp>
      <p:pic>
        <p:nvPicPr>
          <p:cNvPr id="62467" name="Picture 6" descr="http://www.interactivecare.com/images/ICI_concep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875" y="4021138"/>
            <a:ext cx="343535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Explosion 2 29"/>
          <p:cNvSpPr/>
          <p:nvPr/>
        </p:nvSpPr>
        <p:spPr bwMode="auto">
          <a:xfrm rot="1192768">
            <a:off x="896938" y="4905375"/>
            <a:ext cx="1055687" cy="904875"/>
          </a:xfrm>
          <a:prstGeom prst="irregularSeal2">
            <a:avLst/>
          </a:prstGeom>
          <a:solidFill>
            <a:schemeClr val="tx2">
              <a:lumMod val="75000"/>
            </a:schemeClr>
          </a:solidFill>
          <a:ln w="12700" cap="flat" cmpd="sng" algn="ctr">
            <a:solidFill>
              <a:schemeClr val="tx1"/>
            </a:solidFill>
            <a:prstDash val="solid"/>
            <a:round/>
            <a:headEnd type="none" w="sm" len="sm"/>
            <a:tailEnd type="none" w="sm" len="sm"/>
          </a:ln>
          <a:effectLst/>
        </p:spPr>
        <p:txBody>
          <a:bodyPr/>
          <a:lstStyle/>
          <a:p>
            <a:pPr eaLnBrk="0" hangingPunct="0">
              <a:defRPr/>
            </a:pPr>
            <a:endParaRPr lang="en-US">
              <a:solidFill>
                <a:srgbClr val="000000"/>
              </a:solidFill>
              <a:cs typeface="+mn-cs"/>
            </a:endParaRPr>
          </a:p>
        </p:txBody>
      </p:sp>
      <p:sp>
        <p:nvSpPr>
          <p:cNvPr id="62469" name="TextBox 31"/>
          <p:cNvSpPr txBox="1">
            <a:spLocks noChangeArrowheads="1"/>
          </p:cNvSpPr>
          <p:nvPr/>
        </p:nvSpPr>
        <p:spPr bwMode="auto">
          <a:xfrm>
            <a:off x="1022350" y="5230813"/>
            <a:ext cx="674688"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80000"/>
              </a:lnSpc>
            </a:pPr>
            <a:r>
              <a:rPr lang="en-US" altLang="en-US" sz="1600">
                <a:solidFill>
                  <a:srgbClr val="000000"/>
                </a:solidFill>
                <a:latin typeface="Calibri" pitchFamily="34" charset="0"/>
              </a:rPr>
              <a:t>Cloud</a:t>
            </a:r>
          </a:p>
        </p:txBody>
      </p:sp>
      <p:grpSp>
        <p:nvGrpSpPr>
          <p:cNvPr id="2" name="Group 21"/>
          <p:cNvGrpSpPr>
            <a:grpSpLocks/>
          </p:cNvGrpSpPr>
          <p:nvPr/>
        </p:nvGrpSpPr>
        <p:grpSpPr bwMode="auto">
          <a:xfrm>
            <a:off x="4970463" y="1498600"/>
            <a:ext cx="3994150" cy="5097463"/>
            <a:chOff x="5215409" y="1213819"/>
            <a:chExt cx="4173538" cy="5551788"/>
          </a:xfrm>
        </p:grpSpPr>
        <p:pic>
          <p:nvPicPr>
            <p:cNvPr id="62483" name="Picture 10" descr="http://pennhealth.com/health_info/body_guide/reftext/images/96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9042" y="5056341"/>
              <a:ext cx="2138041" cy="170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4" name="TextBox 10"/>
            <p:cNvSpPr txBox="1">
              <a:spLocks noChangeArrowheads="1"/>
            </p:cNvSpPr>
            <p:nvPr/>
          </p:nvSpPr>
          <p:spPr bwMode="auto">
            <a:xfrm>
              <a:off x="5215409" y="4000094"/>
              <a:ext cx="4173538" cy="114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80000"/>
                </a:lnSpc>
              </a:pPr>
              <a:r>
                <a:rPr lang="en-US" altLang="en-US" sz="2200">
                  <a:solidFill>
                    <a:srgbClr val="000000"/>
                  </a:solidFill>
                  <a:latin typeface="Calibri" pitchFamily="34" charset="0"/>
                </a:rPr>
                <a:t>The brain as a wireless network</a:t>
              </a:r>
            </a:p>
            <a:p>
              <a:pPr>
                <a:lnSpc>
                  <a:spcPct val="80000"/>
                </a:lnSpc>
                <a:buFontTx/>
                <a:buChar char="-"/>
              </a:pPr>
              <a:r>
                <a:rPr lang="en-US" altLang="en-US" sz="2000">
                  <a:solidFill>
                    <a:srgbClr val="000000"/>
                  </a:solidFill>
                  <a:latin typeface="Calibri" pitchFamily="34" charset="0"/>
                </a:rPr>
                <a:t> </a:t>
              </a:r>
              <a:r>
                <a:rPr lang="en-US" altLang="en-US" sz="1800">
                  <a:solidFill>
                    <a:srgbClr val="000000"/>
                  </a:solidFill>
                  <a:latin typeface="Calibri" pitchFamily="34" charset="0"/>
                </a:rPr>
                <a:t>EKG signal reception/modeling</a:t>
              </a:r>
            </a:p>
            <a:p>
              <a:pPr>
                <a:lnSpc>
                  <a:spcPct val="80000"/>
                </a:lnSpc>
                <a:buFontTx/>
                <a:buChar char="-"/>
              </a:pPr>
              <a:r>
                <a:rPr lang="en-US" altLang="en-US" sz="1800">
                  <a:solidFill>
                    <a:srgbClr val="000000"/>
                  </a:solidFill>
                  <a:latin typeface="Calibri" pitchFamily="34" charset="0"/>
                </a:rPr>
                <a:t> Signal encoding and decoding</a:t>
              </a:r>
            </a:p>
            <a:p>
              <a:pPr>
                <a:lnSpc>
                  <a:spcPct val="80000"/>
                </a:lnSpc>
                <a:buFontTx/>
                <a:buChar char="-"/>
              </a:pPr>
              <a:r>
                <a:rPr lang="en-US" altLang="en-US" sz="1800">
                  <a:solidFill>
                    <a:srgbClr val="000000"/>
                  </a:solidFill>
                  <a:latin typeface="Calibri" pitchFamily="34" charset="0"/>
                </a:rPr>
                <a:t> Nerve network (re)configuration</a:t>
              </a:r>
            </a:p>
          </p:txBody>
        </p:sp>
        <p:pic>
          <p:nvPicPr>
            <p:cNvPr id="62485" name="Picture 2" descr="http://www.sciencedaily.com/images/2009/07/09071420344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2613" y="1213819"/>
              <a:ext cx="2103694" cy="2805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2471" name="Picture 2" descr="http://www.sintef.no/upload/B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1824038"/>
            <a:ext cx="2263775"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TextBox 11"/>
          <p:cNvSpPr txBox="1">
            <a:spLocks noChangeArrowheads="1"/>
          </p:cNvSpPr>
          <p:nvPr/>
        </p:nvSpPr>
        <p:spPr bwMode="auto">
          <a:xfrm>
            <a:off x="3113088" y="1905000"/>
            <a:ext cx="10810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600">
                <a:solidFill>
                  <a:srgbClr val="000000"/>
                </a:solidFill>
                <a:latin typeface="Calibri" pitchFamily="34" charset="0"/>
              </a:rPr>
              <a:t>Body-Area</a:t>
            </a:r>
          </a:p>
          <a:p>
            <a:pPr algn="ctr"/>
            <a:r>
              <a:rPr lang="en-US" altLang="en-US" sz="1600">
                <a:solidFill>
                  <a:srgbClr val="000000"/>
                </a:solidFill>
                <a:latin typeface="Calibri" pitchFamily="34" charset="0"/>
              </a:rPr>
              <a:t>Networks</a:t>
            </a:r>
          </a:p>
        </p:txBody>
      </p:sp>
      <p:sp>
        <p:nvSpPr>
          <p:cNvPr id="62473" name="Rectangle 9"/>
          <p:cNvSpPr>
            <a:spLocks noChangeArrowheads="1"/>
          </p:cNvSpPr>
          <p:nvPr/>
        </p:nvSpPr>
        <p:spPr bwMode="auto">
          <a:xfrm>
            <a:off x="7265988" y="6499225"/>
            <a:ext cx="682625" cy="330200"/>
          </a:xfrm>
          <a:prstGeom prst="rect">
            <a:avLst/>
          </a:prstGeom>
          <a:solidFill>
            <a:schemeClr val="tx1"/>
          </a:solidFill>
          <a:ln w="12700" algn="ctr">
            <a:solidFill>
              <a:schemeClr val="tx1"/>
            </a:solidFill>
            <a:round/>
            <a:headEnd type="none" w="sm" len="sm"/>
            <a:tailEnd type="none" w="sm" len="sm"/>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3" name="Group 28"/>
          <p:cNvGrpSpPr>
            <a:grpSpLocks/>
          </p:cNvGrpSpPr>
          <p:nvPr/>
        </p:nvGrpSpPr>
        <p:grpSpPr bwMode="auto">
          <a:xfrm>
            <a:off x="6988175" y="5040313"/>
            <a:ext cx="928688" cy="1223962"/>
            <a:chOff x="5015539" y="4886687"/>
            <a:chExt cx="1067331" cy="1331233"/>
          </a:xfrm>
        </p:grpSpPr>
        <p:grpSp>
          <p:nvGrpSpPr>
            <p:cNvPr id="62476" name="Group 75"/>
            <p:cNvGrpSpPr>
              <a:grpSpLocks/>
            </p:cNvGrpSpPr>
            <p:nvPr/>
          </p:nvGrpSpPr>
          <p:grpSpPr bwMode="auto">
            <a:xfrm>
              <a:off x="5015539" y="4886687"/>
              <a:ext cx="153931" cy="265583"/>
              <a:chOff x="4431" y="3005"/>
              <a:chExt cx="99" cy="186"/>
            </a:xfrm>
          </p:grpSpPr>
          <p:sp>
            <p:nvSpPr>
              <p:cNvPr id="62481" name="Rectangle 76"/>
              <p:cNvSpPr>
                <a:spLocks noChangeArrowheads="1"/>
              </p:cNvSpPr>
              <p:nvPr/>
            </p:nvSpPr>
            <p:spPr bwMode="auto">
              <a:xfrm>
                <a:off x="4431" y="3065"/>
                <a:ext cx="99" cy="126"/>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sp>
            <p:nvSpPr>
              <p:cNvPr id="62482" name="Line 77"/>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nvGrpSpPr>
            <p:cNvPr id="62477" name="Group 75"/>
            <p:cNvGrpSpPr>
              <a:grpSpLocks/>
            </p:cNvGrpSpPr>
            <p:nvPr/>
          </p:nvGrpSpPr>
          <p:grpSpPr bwMode="auto">
            <a:xfrm>
              <a:off x="5928939" y="5952337"/>
              <a:ext cx="153931" cy="265583"/>
              <a:chOff x="4431" y="3005"/>
              <a:chExt cx="99" cy="186"/>
            </a:xfrm>
          </p:grpSpPr>
          <p:sp>
            <p:nvSpPr>
              <p:cNvPr id="62479" name="Rectangle 76"/>
              <p:cNvSpPr>
                <a:spLocks noChangeArrowheads="1"/>
              </p:cNvSpPr>
              <p:nvPr/>
            </p:nvSpPr>
            <p:spPr bwMode="auto">
              <a:xfrm>
                <a:off x="4431" y="3065"/>
                <a:ext cx="99" cy="126"/>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sp>
            <p:nvSpPr>
              <p:cNvPr id="62480" name="Line 77"/>
              <p:cNvSpPr>
                <a:spLocks noChangeShapeType="1"/>
              </p:cNvSpPr>
              <p:nvPr/>
            </p:nvSpPr>
            <p:spPr bwMode="auto">
              <a:xfrm>
                <a:off x="4485" y="3005"/>
                <a:ext cx="0" cy="78"/>
              </a:xfrm>
              <a:prstGeom prst="line">
                <a:avLst/>
              </a:prstGeom>
              <a:noFill/>
              <a:ln w="28575">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cxnSp>
          <p:nvCxnSpPr>
            <p:cNvPr id="62478" name="Straight Arrow Connector 26"/>
            <p:cNvCxnSpPr>
              <a:cxnSpLocks noChangeShapeType="1"/>
            </p:cNvCxnSpPr>
            <p:nvPr/>
          </p:nvCxnSpPr>
          <p:spPr bwMode="auto">
            <a:xfrm rot="16200000" flipH="1">
              <a:off x="5059573" y="5082971"/>
              <a:ext cx="992942" cy="745794"/>
            </a:xfrm>
            <a:prstGeom prst="straightConnector1">
              <a:avLst/>
            </a:prstGeom>
            <a:noFill/>
            <a:ln w="12700" algn="ctr">
              <a:solidFill>
                <a:srgbClr val="000000"/>
              </a:solidFill>
              <a:prstDash val="dash"/>
              <a:round/>
              <a:headEnd type="none" w="sm" len="sm"/>
              <a:tailEnd type="arrow" w="med" len="med"/>
            </a:ln>
            <a:extLst>
              <a:ext uri="{909E8E84-426E-40DD-AFC4-6F175D3DCCD1}">
                <a14:hiddenFill xmlns:a14="http://schemas.microsoft.com/office/drawing/2010/main">
                  <a:noFill/>
                </a14:hiddenFill>
              </a:ext>
            </a:extLst>
          </p:spPr>
        </p:cxnSp>
      </p:grpSp>
      <p:sp>
        <p:nvSpPr>
          <p:cNvPr id="62475" name="TextBox 11"/>
          <p:cNvSpPr txBox="1">
            <a:spLocks noChangeArrowheads="1"/>
          </p:cNvSpPr>
          <p:nvPr/>
        </p:nvSpPr>
        <p:spPr bwMode="auto">
          <a:xfrm>
            <a:off x="2547938" y="3527425"/>
            <a:ext cx="247015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solidFill>
                  <a:srgbClr val="000000"/>
                </a:solidFill>
                <a:latin typeface="Calibri" pitchFamily="34" charset="0"/>
              </a:rPr>
              <a:t>Doctor-on-a-chip</a:t>
            </a:r>
          </a:p>
          <a:p>
            <a:pPr>
              <a:buFontTx/>
              <a:buChar char="-"/>
            </a:pPr>
            <a:r>
              <a:rPr lang="en-US" altLang="en-US" sz="1600">
                <a:solidFill>
                  <a:srgbClr val="000000"/>
                </a:solidFill>
                <a:latin typeface="Calibri" pitchFamily="34" charset="0"/>
              </a:rPr>
              <a:t>Cell phone info repository</a:t>
            </a:r>
          </a:p>
          <a:p>
            <a:pPr>
              <a:buFontTx/>
              <a:buChar char="-"/>
            </a:pPr>
            <a:r>
              <a:rPr lang="en-US" altLang="en-US" sz="1600">
                <a:solidFill>
                  <a:srgbClr val="000000"/>
                </a:solidFill>
                <a:latin typeface="Calibri" pitchFamily="34" charset="0"/>
              </a:rPr>
              <a:t>Monitoring, remote </a:t>
            </a:r>
          </a:p>
          <a:p>
            <a:r>
              <a:rPr lang="en-US" altLang="en-US" sz="1600">
                <a:solidFill>
                  <a:srgbClr val="000000"/>
                </a:solidFill>
                <a:latin typeface="Calibri" pitchFamily="34" charset="0"/>
              </a:rPr>
              <a:t>  intervention and services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09800" y="1536650"/>
            <a:ext cx="4251453" cy="2377961"/>
            <a:chOff x="4419600" y="1295400"/>
            <a:chExt cx="4572000" cy="2593305"/>
          </a:xfrm>
        </p:grpSpPr>
        <p:grpSp>
          <p:nvGrpSpPr>
            <p:cNvPr id="3" name="Group 2"/>
            <p:cNvGrpSpPr/>
            <p:nvPr/>
          </p:nvGrpSpPr>
          <p:grpSpPr>
            <a:xfrm>
              <a:off x="5591504" y="1707035"/>
              <a:ext cx="2228193" cy="1480577"/>
              <a:chOff x="4876800" y="2876548"/>
              <a:chExt cx="2895600" cy="1924052"/>
            </a:xfrm>
          </p:grpSpPr>
          <p:sp>
            <p:nvSpPr>
              <p:cNvPr id="6" name="Oval 5"/>
              <p:cNvSpPr/>
              <p:nvPr/>
            </p:nvSpPr>
            <p:spPr>
              <a:xfrm>
                <a:off x="4876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B</a:t>
                </a:r>
                <a:endParaRPr lang="en-US" sz="1800" dirty="0">
                  <a:solidFill>
                    <a:prstClr val="white"/>
                  </a:solidFill>
                </a:endParaRPr>
              </a:p>
            </p:txBody>
          </p:sp>
          <p:sp>
            <p:nvSpPr>
              <p:cNvPr id="7" name="Oval 6"/>
              <p:cNvSpPr/>
              <p:nvPr/>
            </p:nvSpPr>
            <p:spPr>
              <a:xfrm>
                <a:off x="6019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A</a:t>
                </a:r>
              </a:p>
            </p:txBody>
          </p:sp>
          <p:sp>
            <p:nvSpPr>
              <p:cNvPr id="8" name="Oval 7"/>
              <p:cNvSpPr/>
              <p:nvPr/>
            </p:nvSpPr>
            <p:spPr>
              <a:xfrm>
                <a:off x="60198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C</a:t>
                </a:r>
                <a:endParaRPr lang="en-US" sz="1800" dirty="0">
                  <a:solidFill>
                    <a:prstClr val="white"/>
                  </a:solidFill>
                </a:endParaRPr>
              </a:p>
            </p:txBody>
          </p:sp>
          <p:sp>
            <p:nvSpPr>
              <p:cNvPr id="9" name="Oval 8"/>
              <p:cNvSpPr/>
              <p:nvPr/>
            </p:nvSpPr>
            <p:spPr>
              <a:xfrm>
                <a:off x="72390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D</a:t>
                </a:r>
                <a:endParaRPr lang="en-US" sz="1800" dirty="0">
                  <a:solidFill>
                    <a:prstClr val="white"/>
                  </a:solidFill>
                </a:endParaRPr>
              </a:p>
            </p:txBody>
          </p:sp>
          <p:sp>
            <p:nvSpPr>
              <p:cNvPr id="10" name="Oval 9"/>
              <p:cNvSpPr/>
              <p:nvPr/>
            </p:nvSpPr>
            <p:spPr>
              <a:xfrm>
                <a:off x="72390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E</a:t>
                </a:r>
                <a:endParaRPr lang="en-US" sz="1800" dirty="0">
                  <a:solidFill>
                    <a:prstClr val="white"/>
                  </a:solidFill>
                </a:endParaRPr>
              </a:p>
            </p:txBody>
          </p:sp>
          <p:cxnSp>
            <p:nvCxnSpPr>
              <p:cNvPr id="11" name="Straight Arrow Connector 10"/>
              <p:cNvCxnSpPr>
                <a:stCxn id="7" idx="2"/>
                <a:endCxn id="6" idx="6"/>
              </p:cNvCxnSpPr>
              <p:nvPr/>
            </p:nvCxnSpPr>
            <p:spPr>
              <a:xfrm flipH="1">
                <a:off x="5410200" y="3143248"/>
                <a:ext cx="6096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4"/>
                <a:endCxn id="8" idx="0"/>
              </p:cNvCxnSpPr>
              <p:nvPr/>
            </p:nvCxnSpPr>
            <p:spPr>
              <a:xfrm>
                <a:off x="62865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6"/>
                <a:endCxn id="9" idx="2"/>
              </p:cNvCxnSpPr>
              <p:nvPr/>
            </p:nvCxnSpPr>
            <p:spPr>
              <a:xfrm>
                <a:off x="6553200" y="4356049"/>
                <a:ext cx="6858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0" idx="4"/>
                <a:endCxn id="9" idx="0"/>
              </p:cNvCxnSpPr>
              <p:nvPr/>
            </p:nvCxnSpPr>
            <p:spPr>
              <a:xfrm>
                <a:off x="75057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5"/>
                <a:endCxn id="9" idx="1"/>
              </p:cNvCxnSpPr>
              <p:nvPr/>
            </p:nvCxnSpPr>
            <p:spPr>
              <a:xfrm>
                <a:off x="6475085" y="3331833"/>
                <a:ext cx="842030" cy="835631"/>
              </a:xfrm>
              <a:prstGeom prst="straightConnector1">
                <a:avLst/>
              </a:prstGeom>
              <a:ln w="28575">
                <a:solidFill>
                  <a:schemeClr val="accent2"/>
                </a:solidFill>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1"/>
                <a:endCxn id="6" idx="5"/>
              </p:cNvCxnSpPr>
              <p:nvPr/>
            </p:nvCxnSpPr>
            <p:spPr>
              <a:xfrm flipH="1" flipV="1">
                <a:off x="5332085" y="3331833"/>
                <a:ext cx="765830" cy="835631"/>
              </a:xfrm>
              <a:prstGeom prst="straightConnector1">
                <a:avLst/>
              </a:prstGeom>
              <a:ln w="28575">
                <a:solidFill>
                  <a:schemeClr val="accent2"/>
                </a:solidFill>
                <a:miter lim="800000"/>
                <a:tailEnd type="stealth" w="lg" len="med"/>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5143500" y="3403548"/>
                <a:ext cx="2171700" cy="1397052"/>
              </a:xfrm>
              <a:custGeom>
                <a:avLst/>
                <a:gdLst>
                  <a:gd name="connsiteX0" fmla="*/ 0 w 2200275"/>
                  <a:gd name="connsiteY0" fmla="*/ 0 h 1369345"/>
                  <a:gd name="connsiteX1" fmla="*/ 904875 w 2200275"/>
                  <a:gd name="connsiteY1" fmla="*/ 1276350 h 1369345"/>
                  <a:gd name="connsiteX2" fmla="*/ 2200275 w 2200275"/>
                  <a:gd name="connsiteY2" fmla="*/ 1171575 h 1369345"/>
                  <a:gd name="connsiteX0" fmla="*/ 0 w 2200275"/>
                  <a:gd name="connsiteY0" fmla="*/ 0 h 1299576"/>
                  <a:gd name="connsiteX1" fmla="*/ 323850 w 2200275"/>
                  <a:gd name="connsiteY1" fmla="*/ 942975 h 1299576"/>
                  <a:gd name="connsiteX2" fmla="*/ 904875 w 2200275"/>
                  <a:gd name="connsiteY2" fmla="*/ 1276350 h 1299576"/>
                  <a:gd name="connsiteX3" fmla="*/ 2200275 w 2200275"/>
                  <a:gd name="connsiteY3" fmla="*/ 1171575 h 1299576"/>
                  <a:gd name="connsiteX0" fmla="*/ 0 w 2200275"/>
                  <a:gd name="connsiteY0" fmla="*/ 0 h 1313652"/>
                  <a:gd name="connsiteX1" fmla="*/ 171450 w 2200275"/>
                  <a:gd name="connsiteY1" fmla="*/ 752475 h 1313652"/>
                  <a:gd name="connsiteX2" fmla="*/ 904875 w 2200275"/>
                  <a:gd name="connsiteY2" fmla="*/ 1276350 h 1313652"/>
                  <a:gd name="connsiteX3" fmla="*/ 2200275 w 2200275"/>
                  <a:gd name="connsiteY3" fmla="*/ 1171575 h 1313652"/>
                  <a:gd name="connsiteX0" fmla="*/ 0 w 2200275"/>
                  <a:gd name="connsiteY0" fmla="*/ 0 h 1392022"/>
                  <a:gd name="connsiteX1" fmla="*/ 171450 w 2200275"/>
                  <a:gd name="connsiteY1" fmla="*/ 752475 h 1392022"/>
                  <a:gd name="connsiteX2" fmla="*/ 1066800 w 2200275"/>
                  <a:gd name="connsiteY2" fmla="*/ 1371600 h 1392022"/>
                  <a:gd name="connsiteX3" fmla="*/ 2200275 w 2200275"/>
                  <a:gd name="connsiteY3" fmla="*/ 1171575 h 1392022"/>
                  <a:gd name="connsiteX0" fmla="*/ 0 w 2352675"/>
                  <a:gd name="connsiteY0" fmla="*/ 0 h 1406858"/>
                  <a:gd name="connsiteX1" fmla="*/ 171450 w 2352675"/>
                  <a:gd name="connsiteY1" fmla="*/ 752475 h 1406858"/>
                  <a:gd name="connsiteX2" fmla="*/ 1066800 w 2352675"/>
                  <a:gd name="connsiteY2" fmla="*/ 1371600 h 1406858"/>
                  <a:gd name="connsiteX3" fmla="*/ 2352675 w 2352675"/>
                  <a:gd name="connsiteY3" fmla="*/ 1238250 h 1406858"/>
                  <a:gd name="connsiteX0" fmla="*/ 0 w 2352675"/>
                  <a:gd name="connsiteY0" fmla="*/ 0 h 1417192"/>
                  <a:gd name="connsiteX1" fmla="*/ 171450 w 2352675"/>
                  <a:gd name="connsiteY1" fmla="*/ 752475 h 1417192"/>
                  <a:gd name="connsiteX2" fmla="*/ 1066800 w 2352675"/>
                  <a:gd name="connsiteY2" fmla="*/ 1371600 h 1417192"/>
                  <a:gd name="connsiteX3" fmla="*/ 2352675 w 2352675"/>
                  <a:gd name="connsiteY3" fmla="*/ 1238250 h 1417192"/>
                  <a:gd name="connsiteX0" fmla="*/ 0 w 2181225"/>
                  <a:gd name="connsiteY0" fmla="*/ 0 h 1402249"/>
                  <a:gd name="connsiteX1" fmla="*/ 171450 w 2181225"/>
                  <a:gd name="connsiteY1" fmla="*/ 752475 h 1402249"/>
                  <a:gd name="connsiteX2" fmla="*/ 1066800 w 2181225"/>
                  <a:gd name="connsiteY2" fmla="*/ 1371600 h 1402249"/>
                  <a:gd name="connsiteX3" fmla="*/ 2181225 w 2181225"/>
                  <a:gd name="connsiteY3" fmla="*/ 1190625 h 1402249"/>
                  <a:gd name="connsiteX0" fmla="*/ 0 w 2171700"/>
                  <a:gd name="connsiteY0" fmla="*/ 0 h 1393616"/>
                  <a:gd name="connsiteX1" fmla="*/ 171450 w 2171700"/>
                  <a:gd name="connsiteY1" fmla="*/ 752475 h 1393616"/>
                  <a:gd name="connsiteX2" fmla="*/ 1066800 w 2171700"/>
                  <a:gd name="connsiteY2" fmla="*/ 1371600 h 1393616"/>
                  <a:gd name="connsiteX3" fmla="*/ 2171700 w 2171700"/>
                  <a:gd name="connsiteY3" fmla="*/ 1152525 h 1393616"/>
                  <a:gd name="connsiteX0" fmla="*/ 0 w 2171700"/>
                  <a:gd name="connsiteY0" fmla="*/ 0 h 1410463"/>
                  <a:gd name="connsiteX1" fmla="*/ 171450 w 2171700"/>
                  <a:gd name="connsiteY1" fmla="*/ 752475 h 1410463"/>
                  <a:gd name="connsiteX2" fmla="*/ 1028700 w 2171700"/>
                  <a:gd name="connsiteY2" fmla="*/ 1390650 h 1410463"/>
                  <a:gd name="connsiteX3" fmla="*/ 2171700 w 2171700"/>
                  <a:gd name="connsiteY3" fmla="*/ 1152525 h 1410463"/>
                  <a:gd name="connsiteX0" fmla="*/ 0 w 2171700"/>
                  <a:gd name="connsiteY0" fmla="*/ 0 h 1409852"/>
                  <a:gd name="connsiteX1" fmla="*/ 219075 w 2171700"/>
                  <a:gd name="connsiteY1" fmla="*/ 762000 h 1409852"/>
                  <a:gd name="connsiteX2" fmla="*/ 1028700 w 2171700"/>
                  <a:gd name="connsiteY2" fmla="*/ 1390650 h 1409852"/>
                  <a:gd name="connsiteX3" fmla="*/ 2171700 w 2171700"/>
                  <a:gd name="connsiteY3" fmla="*/ 1152525 h 1409852"/>
                  <a:gd name="connsiteX0" fmla="*/ 0 w 2171700"/>
                  <a:gd name="connsiteY0" fmla="*/ 0 h 1409852"/>
                  <a:gd name="connsiteX1" fmla="*/ 219075 w 2171700"/>
                  <a:gd name="connsiteY1" fmla="*/ 762000 h 1409852"/>
                  <a:gd name="connsiteX2" fmla="*/ 1028700 w 2171700"/>
                  <a:gd name="connsiteY2" fmla="*/ 1390650 h 1409852"/>
                  <a:gd name="connsiteX3" fmla="*/ 2171700 w 2171700"/>
                  <a:gd name="connsiteY3" fmla="*/ 1152525 h 1409852"/>
                  <a:gd name="connsiteX0" fmla="*/ 0 w 2171700"/>
                  <a:gd name="connsiteY0" fmla="*/ 0 h 1409852"/>
                  <a:gd name="connsiteX1" fmla="*/ 219075 w 2171700"/>
                  <a:gd name="connsiteY1" fmla="*/ 762000 h 1409852"/>
                  <a:gd name="connsiteX2" fmla="*/ 1028700 w 2171700"/>
                  <a:gd name="connsiteY2" fmla="*/ 1390650 h 1409852"/>
                  <a:gd name="connsiteX3" fmla="*/ 2171700 w 2171700"/>
                  <a:gd name="connsiteY3" fmla="*/ 1152525 h 1409852"/>
                  <a:gd name="connsiteX0" fmla="*/ 0 w 2171700"/>
                  <a:gd name="connsiteY0" fmla="*/ 0 h 1409852"/>
                  <a:gd name="connsiteX1" fmla="*/ 219075 w 2171700"/>
                  <a:gd name="connsiteY1" fmla="*/ 762000 h 1409852"/>
                  <a:gd name="connsiteX2" fmla="*/ 1028700 w 2171700"/>
                  <a:gd name="connsiteY2" fmla="*/ 1390650 h 1409852"/>
                  <a:gd name="connsiteX3" fmla="*/ 2171700 w 2171700"/>
                  <a:gd name="connsiteY3" fmla="*/ 1152525 h 1409852"/>
                  <a:gd name="connsiteX0" fmla="*/ 0 w 2171700"/>
                  <a:gd name="connsiteY0" fmla="*/ 0 h 1411075"/>
                  <a:gd name="connsiteX1" fmla="*/ 276225 w 2171700"/>
                  <a:gd name="connsiteY1" fmla="*/ 742950 h 1411075"/>
                  <a:gd name="connsiteX2" fmla="*/ 1028700 w 2171700"/>
                  <a:gd name="connsiteY2" fmla="*/ 1390650 h 1411075"/>
                  <a:gd name="connsiteX3" fmla="*/ 2171700 w 2171700"/>
                  <a:gd name="connsiteY3" fmla="*/ 1152525 h 1411075"/>
                  <a:gd name="connsiteX0" fmla="*/ 0 w 2171700"/>
                  <a:gd name="connsiteY0" fmla="*/ 0 h 1411075"/>
                  <a:gd name="connsiteX1" fmla="*/ 276225 w 2171700"/>
                  <a:gd name="connsiteY1" fmla="*/ 742950 h 1411075"/>
                  <a:gd name="connsiteX2" fmla="*/ 1028700 w 2171700"/>
                  <a:gd name="connsiteY2" fmla="*/ 1390650 h 1411075"/>
                  <a:gd name="connsiteX3" fmla="*/ 2171700 w 2171700"/>
                  <a:gd name="connsiteY3" fmla="*/ 1152525 h 1411075"/>
                  <a:gd name="connsiteX0" fmla="*/ 0 w 2171700"/>
                  <a:gd name="connsiteY0" fmla="*/ 0 h 1411075"/>
                  <a:gd name="connsiteX1" fmla="*/ 1028700 w 2171700"/>
                  <a:gd name="connsiteY1" fmla="*/ 1390650 h 1411075"/>
                  <a:gd name="connsiteX2" fmla="*/ 2171700 w 2171700"/>
                  <a:gd name="connsiteY2" fmla="*/ 1152525 h 1411075"/>
                  <a:gd name="connsiteX0" fmla="*/ 0 w 2171700"/>
                  <a:gd name="connsiteY0" fmla="*/ 0 h 1409852"/>
                  <a:gd name="connsiteX1" fmla="*/ 304800 w 2171700"/>
                  <a:gd name="connsiteY1" fmla="*/ 762001 h 1409852"/>
                  <a:gd name="connsiteX2" fmla="*/ 1028700 w 2171700"/>
                  <a:gd name="connsiteY2" fmla="*/ 1390650 h 1409852"/>
                  <a:gd name="connsiteX3" fmla="*/ 2171700 w 2171700"/>
                  <a:gd name="connsiteY3" fmla="*/ 1152525 h 1409852"/>
                  <a:gd name="connsiteX0" fmla="*/ 0 w 2171700"/>
                  <a:gd name="connsiteY0" fmla="*/ 0 h 1409852"/>
                  <a:gd name="connsiteX1" fmla="*/ 304800 w 2171700"/>
                  <a:gd name="connsiteY1" fmla="*/ 762001 h 1409852"/>
                  <a:gd name="connsiteX2" fmla="*/ 1028700 w 2171700"/>
                  <a:gd name="connsiteY2" fmla="*/ 1390650 h 1409852"/>
                  <a:gd name="connsiteX3" fmla="*/ 2171700 w 2171700"/>
                  <a:gd name="connsiteY3" fmla="*/ 1152525 h 1409852"/>
                  <a:gd name="connsiteX0" fmla="*/ 0 w 2171700"/>
                  <a:gd name="connsiteY0" fmla="*/ 0 h 1409852"/>
                  <a:gd name="connsiteX1" fmla="*/ 304800 w 2171700"/>
                  <a:gd name="connsiteY1" fmla="*/ 762001 h 1409852"/>
                  <a:gd name="connsiteX2" fmla="*/ 1028700 w 2171700"/>
                  <a:gd name="connsiteY2" fmla="*/ 1390650 h 1409852"/>
                  <a:gd name="connsiteX3" fmla="*/ 2171700 w 2171700"/>
                  <a:gd name="connsiteY3" fmla="*/ 1152525 h 1409852"/>
                  <a:gd name="connsiteX0" fmla="*/ 0 w 2171700"/>
                  <a:gd name="connsiteY0" fmla="*/ 0 h 1409852"/>
                  <a:gd name="connsiteX1" fmla="*/ 304800 w 2171700"/>
                  <a:gd name="connsiteY1" fmla="*/ 762001 h 1409852"/>
                  <a:gd name="connsiteX2" fmla="*/ 1028700 w 2171700"/>
                  <a:gd name="connsiteY2" fmla="*/ 1390650 h 1409852"/>
                  <a:gd name="connsiteX3" fmla="*/ 2171700 w 2171700"/>
                  <a:gd name="connsiteY3" fmla="*/ 1152525 h 1409852"/>
                  <a:gd name="connsiteX0" fmla="*/ 0 w 2171700"/>
                  <a:gd name="connsiteY0" fmla="*/ 0 h 1409852"/>
                  <a:gd name="connsiteX1" fmla="*/ 304800 w 2171700"/>
                  <a:gd name="connsiteY1" fmla="*/ 762001 h 1409852"/>
                  <a:gd name="connsiteX2" fmla="*/ 1028700 w 2171700"/>
                  <a:gd name="connsiteY2" fmla="*/ 1390650 h 1409852"/>
                  <a:gd name="connsiteX3" fmla="*/ 2171700 w 2171700"/>
                  <a:gd name="connsiteY3" fmla="*/ 1152525 h 1409852"/>
                  <a:gd name="connsiteX0" fmla="*/ 0 w 2171700"/>
                  <a:gd name="connsiteY0" fmla="*/ 0 h 1409852"/>
                  <a:gd name="connsiteX1" fmla="*/ 304800 w 2171700"/>
                  <a:gd name="connsiteY1" fmla="*/ 762001 h 1409852"/>
                  <a:gd name="connsiteX2" fmla="*/ 1028700 w 2171700"/>
                  <a:gd name="connsiteY2" fmla="*/ 1390650 h 1409852"/>
                  <a:gd name="connsiteX3" fmla="*/ 2171700 w 2171700"/>
                  <a:gd name="connsiteY3" fmla="*/ 1152525 h 1409852"/>
                  <a:gd name="connsiteX0" fmla="*/ 0 w 2171700"/>
                  <a:gd name="connsiteY0" fmla="*/ 0 h 1391458"/>
                  <a:gd name="connsiteX1" fmla="*/ 304800 w 2171700"/>
                  <a:gd name="connsiteY1" fmla="*/ 762001 h 1391458"/>
                  <a:gd name="connsiteX2" fmla="*/ 1028700 w 2171700"/>
                  <a:gd name="connsiteY2" fmla="*/ 1390650 h 1391458"/>
                  <a:gd name="connsiteX3" fmla="*/ 2171700 w 2171700"/>
                  <a:gd name="connsiteY3" fmla="*/ 1152525 h 1391458"/>
                  <a:gd name="connsiteX0" fmla="*/ 0 w 2171700"/>
                  <a:gd name="connsiteY0" fmla="*/ 0 h 1402756"/>
                  <a:gd name="connsiteX1" fmla="*/ 304800 w 2171700"/>
                  <a:gd name="connsiteY1" fmla="*/ 762001 h 1402756"/>
                  <a:gd name="connsiteX2" fmla="*/ 1028700 w 2171700"/>
                  <a:gd name="connsiteY2" fmla="*/ 1390650 h 1402756"/>
                  <a:gd name="connsiteX3" fmla="*/ 2171700 w 2171700"/>
                  <a:gd name="connsiteY3" fmla="*/ 1152525 h 1402756"/>
                  <a:gd name="connsiteX0" fmla="*/ 0 w 2171700"/>
                  <a:gd name="connsiteY0" fmla="*/ 0 h 1461086"/>
                  <a:gd name="connsiteX1" fmla="*/ 304800 w 2171700"/>
                  <a:gd name="connsiteY1" fmla="*/ 762001 h 1461086"/>
                  <a:gd name="connsiteX2" fmla="*/ 828675 w 2171700"/>
                  <a:gd name="connsiteY2" fmla="*/ 1409701 h 1461086"/>
                  <a:gd name="connsiteX3" fmla="*/ 1028700 w 2171700"/>
                  <a:gd name="connsiteY3" fmla="*/ 1390650 h 1461086"/>
                  <a:gd name="connsiteX4" fmla="*/ 2171700 w 2171700"/>
                  <a:gd name="connsiteY4" fmla="*/ 1152525 h 1461086"/>
                  <a:gd name="connsiteX0" fmla="*/ 0 w 2171700"/>
                  <a:gd name="connsiteY0" fmla="*/ 0 h 1390650"/>
                  <a:gd name="connsiteX1" fmla="*/ 304800 w 2171700"/>
                  <a:gd name="connsiteY1" fmla="*/ 762001 h 1390650"/>
                  <a:gd name="connsiteX2" fmla="*/ 1028700 w 2171700"/>
                  <a:gd name="connsiteY2" fmla="*/ 1390650 h 1390650"/>
                  <a:gd name="connsiteX3" fmla="*/ 2171700 w 2171700"/>
                  <a:gd name="connsiteY3" fmla="*/ 1152525 h 1390650"/>
                  <a:gd name="connsiteX0" fmla="*/ 0 w 2171700"/>
                  <a:gd name="connsiteY0" fmla="*/ 0 h 1466850"/>
                  <a:gd name="connsiteX1" fmla="*/ 304800 w 2171700"/>
                  <a:gd name="connsiteY1" fmla="*/ 762001 h 1466850"/>
                  <a:gd name="connsiteX2" fmla="*/ 1009650 w 2171700"/>
                  <a:gd name="connsiteY2" fmla="*/ 1466850 h 1466850"/>
                  <a:gd name="connsiteX3" fmla="*/ 2171700 w 2171700"/>
                  <a:gd name="connsiteY3" fmla="*/ 1152525 h 1466850"/>
                  <a:gd name="connsiteX0" fmla="*/ 0 w 2171700"/>
                  <a:gd name="connsiteY0" fmla="*/ 0 h 1478358"/>
                  <a:gd name="connsiteX1" fmla="*/ 114300 w 2171700"/>
                  <a:gd name="connsiteY1" fmla="*/ 800101 h 1478358"/>
                  <a:gd name="connsiteX2" fmla="*/ 1009650 w 2171700"/>
                  <a:gd name="connsiteY2" fmla="*/ 1466850 h 1478358"/>
                  <a:gd name="connsiteX3" fmla="*/ 2171700 w 2171700"/>
                  <a:gd name="connsiteY3" fmla="*/ 1152525 h 1478358"/>
                  <a:gd name="connsiteX0" fmla="*/ 0 w 2171700"/>
                  <a:gd name="connsiteY0" fmla="*/ 0 h 1478358"/>
                  <a:gd name="connsiteX1" fmla="*/ 114300 w 2171700"/>
                  <a:gd name="connsiteY1" fmla="*/ 800101 h 1478358"/>
                  <a:gd name="connsiteX2" fmla="*/ 1009650 w 2171700"/>
                  <a:gd name="connsiteY2" fmla="*/ 1466850 h 1478358"/>
                  <a:gd name="connsiteX3" fmla="*/ 2171700 w 2171700"/>
                  <a:gd name="connsiteY3" fmla="*/ 1152525 h 1478358"/>
                  <a:gd name="connsiteX0" fmla="*/ 0 w 2171700"/>
                  <a:gd name="connsiteY0" fmla="*/ 0 h 1478358"/>
                  <a:gd name="connsiteX1" fmla="*/ 114300 w 2171700"/>
                  <a:gd name="connsiteY1" fmla="*/ 800101 h 1478358"/>
                  <a:gd name="connsiteX2" fmla="*/ 1009650 w 2171700"/>
                  <a:gd name="connsiteY2" fmla="*/ 1466850 h 1478358"/>
                  <a:gd name="connsiteX3" fmla="*/ 2171700 w 2171700"/>
                  <a:gd name="connsiteY3" fmla="*/ 1152525 h 1478358"/>
                  <a:gd name="connsiteX0" fmla="*/ 0 w 2171700"/>
                  <a:gd name="connsiteY0" fmla="*/ 0 h 1398884"/>
                  <a:gd name="connsiteX1" fmla="*/ 114300 w 2171700"/>
                  <a:gd name="connsiteY1" fmla="*/ 800101 h 1398884"/>
                  <a:gd name="connsiteX2" fmla="*/ 1028700 w 2171700"/>
                  <a:gd name="connsiteY2" fmla="*/ 1381125 h 1398884"/>
                  <a:gd name="connsiteX3" fmla="*/ 2171700 w 2171700"/>
                  <a:gd name="connsiteY3" fmla="*/ 1152525 h 1398884"/>
                  <a:gd name="connsiteX0" fmla="*/ 0 w 2171700"/>
                  <a:gd name="connsiteY0" fmla="*/ 0 h 1398884"/>
                  <a:gd name="connsiteX1" fmla="*/ 1028700 w 2171700"/>
                  <a:gd name="connsiteY1" fmla="*/ 1381125 h 1398884"/>
                  <a:gd name="connsiteX2" fmla="*/ 2171700 w 2171700"/>
                  <a:gd name="connsiteY2" fmla="*/ 1152525 h 1398884"/>
                  <a:gd name="connsiteX0" fmla="*/ 0 w 2171700"/>
                  <a:gd name="connsiteY0" fmla="*/ 0 h 1400119"/>
                  <a:gd name="connsiteX1" fmla="*/ 285750 w 2171700"/>
                  <a:gd name="connsiteY1" fmla="*/ 781051 h 1400119"/>
                  <a:gd name="connsiteX2" fmla="*/ 1028700 w 2171700"/>
                  <a:gd name="connsiteY2" fmla="*/ 1381125 h 1400119"/>
                  <a:gd name="connsiteX3" fmla="*/ 2171700 w 2171700"/>
                  <a:gd name="connsiteY3" fmla="*/ 1152525 h 1400119"/>
                  <a:gd name="connsiteX0" fmla="*/ 0 w 2171700"/>
                  <a:gd name="connsiteY0" fmla="*/ 0 h 1397052"/>
                  <a:gd name="connsiteX1" fmla="*/ 238125 w 2171700"/>
                  <a:gd name="connsiteY1" fmla="*/ 828676 h 1397052"/>
                  <a:gd name="connsiteX2" fmla="*/ 1028700 w 2171700"/>
                  <a:gd name="connsiteY2" fmla="*/ 1381125 h 1397052"/>
                  <a:gd name="connsiteX3" fmla="*/ 2171700 w 2171700"/>
                  <a:gd name="connsiteY3" fmla="*/ 1152525 h 1397052"/>
                  <a:gd name="connsiteX0" fmla="*/ 0 w 2171700"/>
                  <a:gd name="connsiteY0" fmla="*/ 0 h 1397052"/>
                  <a:gd name="connsiteX1" fmla="*/ 238125 w 2171700"/>
                  <a:gd name="connsiteY1" fmla="*/ 828676 h 1397052"/>
                  <a:gd name="connsiteX2" fmla="*/ 1028700 w 2171700"/>
                  <a:gd name="connsiteY2" fmla="*/ 1381125 h 1397052"/>
                  <a:gd name="connsiteX3" fmla="*/ 2171700 w 2171700"/>
                  <a:gd name="connsiteY3" fmla="*/ 1152525 h 1397052"/>
                </a:gdLst>
                <a:ahLst/>
                <a:cxnLst>
                  <a:cxn ang="0">
                    <a:pos x="connsiteX0" y="connsiteY0"/>
                  </a:cxn>
                  <a:cxn ang="0">
                    <a:pos x="connsiteX1" y="connsiteY1"/>
                  </a:cxn>
                  <a:cxn ang="0">
                    <a:pos x="connsiteX2" y="connsiteY2"/>
                  </a:cxn>
                  <a:cxn ang="0">
                    <a:pos x="connsiteX3" y="connsiteY3"/>
                  </a:cxn>
                </a:cxnLst>
                <a:rect l="l" t="t" r="r" b="b"/>
                <a:pathLst>
                  <a:path w="2171700" h="1397052">
                    <a:moveTo>
                      <a:pt x="0" y="0"/>
                    </a:moveTo>
                    <a:cubicBezTo>
                      <a:pt x="20637" y="519113"/>
                      <a:pt x="66675" y="598489"/>
                      <a:pt x="238125" y="828676"/>
                    </a:cubicBezTo>
                    <a:cubicBezTo>
                      <a:pt x="409575" y="1058863"/>
                      <a:pt x="706438" y="1327150"/>
                      <a:pt x="1028700" y="1381125"/>
                    </a:cubicBezTo>
                    <a:cubicBezTo>
                      <a:pt x="1350962" y="1435100"/>
                      <a:pt x="1783556" y="1350169"/>
                      <a:pt x="2171700" y="1152525"/>
                    </a:cubicBezTo>
                  </a:path>
                </a:pathLst>
              </a:custGeom>
              <a:noFill/>
              <a:ln>
                <a:solidFill>
                  <a:schemeClr val="accent2"/>
                </a:solidFill>
                <a:headEnd type="none" w="med" len="med"/>
                <a:tailEnd type="stealth"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dirty="0">
                  <a:solidFill>
                    <a:prstClr val="white"/>
                  </a:solidFill>
                </a:endParaRPr>
              </a:p>
            </p:txBody>
          </p:sp>
        </p:grpSp>
        <mc:AlternateContent xmlns:mc="http://schemas.openxmlformats.org/markup-compatibility/2006" xmlns:a14="http://schemas.microsoft.com/office/drawing/2010/main">
          <mc:Choice Requires="a14">
            <p:sp>
              <p:nvSpPr>
                <p:cNvPr id="4" name="Rectangle 3"/>
                <p:cNvSpPr/>
                <p:nvPr/>
              </p:nvSpPr>
              <p:spPr>
                <a:xfrm>
                  <a:off x="4419600" y="3124200"/>
                  <a:ext cx="4572000" cy="764505"/>
                </a:xfrm>
                <a:prstGeom prst="rect">
                  <a:avLst/>
                </a:prstGeom>
              </p:spPr>
              <p:txBody>
                <a:bodyPr>
                  <a:spAutoFit/>
                </a:bodyPr>
                <a:lstStyle/>
                <a:p>
                  <a:pPr fontAlgn="auto">
                    <a:spcBef>
                      <a:spcPts val="0"/>
                    </a:spcBef>
                    <a:spcAft>
                      <a:spcPts val="0"/>
                    </a:spcAft>
                  </a:pPr>
                  <a14:m>
                    <m:oMathPara xmlns:m="http://schemas.openxmlformats.org/officeDocument/2006/math">
                      <m:oMathParaPr>
                        <m:jc m:val="centerGroup"/>
                      </m:oMathParaPr>
                      <m:oMath xmlns:m="http://schemas.openxmlformats.org/officeDocument/2006/math">
                        <m:r>
                          <a:rPr lang="en-US" sz="1600" i="1">
                            <a:solidFill>
                              <a:prstClr val="black"/>
                            </a:solidFill>
                            <a:latin typeface="Cambria Math"/>
                          </a:rPr>
                          <m:t>𝐼</m:t>
                        </m:r>
                        <m:d>
                          <m:dPr>
                            <m:ctrlPr>
                              <a:rPr lang="en-US" sz="1600" i="1">
                                <a:solidFill>
                                  <a:prstClr val="black"/>
                                </a:solidFill>
                                <a:latin typeface="Cambria Math"/>
                              </a:rPr>
                            </m:ctrlPr>
                          </m:dPr>
                          <m:e>
                            <m:sSup>
                              <m:sSupPr>
                                <m:ctrlPr>
                                  <a:rPr lang="en-US" sz="1600" i="1">
                                    <a:solidFill>
                                      <a:prstClr val="black"/>
                                    </a:solidFill>
                                    <a:latin typeface="Cambria Math"/>
                                  </a:rPr>
                                </m:ctrlPr>
                              </m:sSupPr>
                              <m:e>
                                <m:r>
                                  <a:rPr lang="en-US" sz="1600" i="1">
                                    <a:solidFill>
                                      <a:prstClr val="black"/>
                                    </a:solidFill>
                                    <a:latin typeface="Cambria Math"/>
                                  </a:rPr>
                                  <m:t>𝑋</m:t>
                                </m:r>
                              </m:e>
                              <m:sup>
                                <m:r>
                                  <a:rPr lang="en-US" sz="1600" i="1">
                                    <a:solidFill>
                                      <a:prstClr val="black"/>
                                    </a:solidFill>
                                    <a:latin typeface="Cambria Math"/>
                                  </a:rPr>
                                  <m:t>𝑛</m:t>
                                </m:r>
                              </m:sup>
                            </m:sSup>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𝑛</m:t>
                                </m:r>
                              </m:sup>
                            </m:sSup>
                          </m:e>
                        </m:d>
                        <m:r>
                          <m:rPr>
                            <m:aln/>
                          </m:rPr>
                          <a:rPr lang="en-US" sz="1600" i="1">
                            <a:solidFill>
                              <a:prstClr val="black"/>
                            </a:solidFill>
                            <a:latin typeface="Cambria Math"/>
                          </a:rPr>
                          <m:t>=</m:t>
                        </m:r>
                        <m:r>
                          <a:rPr lang="en-US" sz="1600" i="1">
                            <a:solidFill>
                              <a:prstClr val="black"/>
                            </a:solidFill>
                            <a:latin typeface="Cambria Math"/>
                          </a:rPr>
                          <m:t>𝐻</m:t>
                        </m:r>
                        <m:d>
                          <m:dPr>
                            <m:ctrlPr>
                              <a:rPr lang="en-US" sz="1600" i="1">
                                <a:solidFill>
                                  <a:prstClr val="black"/>
                                </a:solidFill>
                                <a:latin typeface="Cambria Math"/>
                              </a:rPr>
                            </m:ctrlPr>
                          </m:dPr>
                          <m:e>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𝑛</m:t>
                                </m:r>
                              </m:sup>
                            </m:sSup>
                          </m:e>
                        </m:d>
                        <m:r>
                          <a:rPr lang="en-US" sz="1600" i="1">
                            <a:solidFill>
                              <a:prstClr val="black"/>
                            </a:solidFill>
                            <a:latin typeface="Cambria Math"/>
                          </a:rPr>
                          <m:t>−</m:t>
                        </m:r>
                        <m:nary>
                          <m:naryPr>
                            <m:chr m:val="∑"/>
                            <m:ctrlPr>
                              <a:rPr lang="en-US" sz="1600" i="1">
                                <a:solidFill>
                                  <a:prstClr val="black"/>
                                </a:solidFill>
                                <a:latin typeface="Cambria Math"/>
                              </a:rPr>
                            </m:ctrlPr>
                          </m:naryPr>
                          <m:sub>
                            <m:r>
                              <a:rPr lang="en-US" sz="1600" i="1">
                                <a:solidFill>
                                  <a:prstClr val="black"/>
                                </a:solidFill>
                                <a:latin typeface="Cambria Math"/>
                              </a:rPr>
                              <m:t>𝑖</m:t>
                            </m:r>
                            <m:r>
                              <a:rPr lang="en-US" sz="1600" i="1">
                                <a:solidFill>
                                  <a:prstClr val="black"/>
                                </a:solidFill>
                                <a:latin typeface="Cambria Math"/>
                              </a:rPr>
                              <m:t>=1</m:t>
                            </m:r>
                          </m:sub>
                          <m:sup>
                            <m:r>
                              <a:rPr lang="en-US" sz="1600" i="1">
                                <a:solidFill>
                                  <a:prstClr val="black"/>
                                </a:solidFill>
                                <a:latin typeface="Cambria Math"/>
                              </a:rPr>
                              <m:t>𝑛</m:t>
                            </m:r>
                          </m:sup>
                          <m:e>
                            <m:r>
                              <a:rPr lang="en-US" sz="1600" i="1">
                                <a:solidFill>
                                  <a:prstClr val="black"/>
                                </a:solidFill>
                                <a:latin typeface="Cambria Math"/>
                              </a:rPr>
                              <m:t>𝐻</m:t>
                            </m:r>
                            <m:d>
                              <m:dPr>
                                <m:ctrlPr>
                                  <a:rPr lang="en-US" sz="1600" i="1">
                                    <a:solidFill>
                                      <a:prstClr val="black"/>
                                    </a:solidFill>
                                    <a:latin typeface="Cambria Math"/>
                                  </a:rPr>
                                </m:ctrlPr>
                              </m:dPr>
                              <m:e>
                                <m:sSub>
                                  <m:sSubPr>
                                    <m:ctrlPr>
                                      <a:rPr lang="en-US" sz="1600" i="1">
                                        <a:solidFill>
                                          <a:prstClr val="black"/>
                                        </a:solidFill>
                                        <a:latin typeface="Cambria Math"/>
                                      </a:rPr>
                                    </m:ctrlPr>
                                  </m:sSubPr>
                                  <m:e>
                                    <m:r>
                                      <a:rPr lang="en-US" sz="1600" i="1">
                                        <a:solidFill>
                                          <a:prstClr val="black"/>
                                        </a:solidFill>
                                        <a:latin typeface="Cambria Math"/>
                                      </a:rPr>
                                      <m:t>𝑌</m:t>
                                    </m:r>
                                  </m:e>
                                  <m:sub>
                                    <m:r>
                                      <a:rPr lang="en-US" sz="1600" i="1">
                                        <a:solidFill>
                                          <a:prstClr val="black"/>
                                        </a:solidFill>
                                        <a:latin typeface="Cambria Math"/>
                                      </a:rPr>
                                      <m:t>𝑖</m:t>
                                    </m:r>
                                  </m:sub>
                                </m:sSub>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𝑖</m:t>
                                    </m:r>
                                    <m:r>
                                      <a:rPr lang="en-US" sz="1600" i="1">
                                        <a:solidFill>
                                          <a:prstClr val="black"/>
                                        </a:solidFill>
                                        <a:latin typeface="Cambria Math"/>
                                      </a:rPr>
                                      <m:t>−1</m:t>
                                    </m:r>
                                  </m:sup>
                                </m:sSup>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𝑋</m:t>
                                    </m:r>
                                  </m:e>
                                  <m:sup>
                                    <m:r>
                                      <a:rPr lang="en-US" sz="1600" i="1">
                                        <a:solidFill>
                                          <a:prstClr val="black"/>
                                        </a:solidFill>
                                        <a:latin typeface="Cambria Math"/>
                                      </a:rPr>
                                      <m:t>𝑖</m:t>
                                    </m:r>
                                  </m:sup>
                                </m:sSup>
                              </m:e>
                            </m:d>
                          </m:e>
                        </m:nary>
                      </m:oMath>
                    </m:oMathPara>
                  </a14:m>
                  <a:endParaRPr lang="en-US" sz="1600" dirty="0">
                    <a:solidFill>
                      <a:prstClr val="black"/>
                    </a:solidFill>
                    <a:latin typeface="Calibri"/>
                  </a:endParaRPr>
                </a:p>
              </p:txBody>
            </p:sp>
          </mc:Choice>
          <mc:Fallback xmlns="">
            <p:sp>
              <p:nvSpPr>
                <p:cNvPr id="36" name="Rectangle 35"/>
                <p:cNvSpPr>
                  <a:spLocks noRot="1" noChangeAspect="1" noMove="1" noResize="1" noEditPoints="1" noAdjustHandles="1" noChangeArrowheads="1" noChangeShapeType="1" noTextEdit="1"/>
                </p:cNvSpPr>
                <p:nvPr/>
              </p:nvSpPr>
              <p:spPr>
                <a:xfrm>
                  <a:off x="4419600" y="3124200"/>
                  <a:ext cx="4572000" cy="764505"/>
                </a:xfrm>
                <a:prstGeom prst="rect">
                  <a:avLst/>
                </a:prstGeom>
                <a:blipFill rotWithShape="1">
                  <a:blip r:embed="rId3"/>
                  <a:stretch>
                    <a:fillRect/>
                  </a:stretch>
                </a:blipFill>
              </p:spPr>
              <p:txBody>
                <a:bodyPr/>
                <a:lstStyle/>
                <a:p>
                  <a:r>
                    <a:rPr lang="en-US">
                      <a:noFill/>
                    </a:rPr>
                    <a:t> </a:t>
                  </a:r>
                </a:p>
              </p:txBody>
            </p:sp>
          </mc:Fallback>
        </mc:AlternateContent>
        <p:sp>
          <p:nvSpPr>
            <p:cNvPr id="5" name="TextBox 4"/>
            <p:cNvSpPr txBox="1"/>
            <p:nvPr/>
          </p:nvSpPr>
          <p:spPr>
            <a:xfrm>
              <a:off x="5659413" y="1295400"/>
              <a:ext cx="2092375" cy="369332"/>
            </a:xfrm>
            <a:prstGeom prst="rect">
              <a:avLst/>
            </a:prstGeom>
            <a:noFill/>
          </p:spPr>
          <p:txBody>
            <a:bodyPr wrap="square" rtlCol="0">
              <a:spAutoFit/>
            </a:bodyPr>
            <a:lstStyle/>
            <a:p>
              <a:pPr algn="ctr" fontAlgn="auto">
                <a:spcBef>
                  <a:spcPts val="0"/>
                </a:spcBef>
                <a:spcAft>
                  <a:spcPts val="0"/>
                </a:spcAft>
              </a:pPr>
              <a:r>
                <a:rPr lang="en-US" sz="1800" dirty="0">
                  <a:solidFill>
                    <a:prstClr val="black"/>
                  </a:solidFill>
                  <a:latin typeface="Calibri"/>
                </a:rPr>
                <a:t>DI inference</a:t>
              </a:r>
              <a:endParaRPr lang="en-US" sz="1800" dirty="0">
                <a:solidFill>
                  <a:prstClr val="black"/>
                </a:solidFill>
                <a:latin typeface="Calibri"/>
              </a:endParaRPr>
            </a:p>
          </p:txBody>
        </p:sp>
      </p:grpSp>
      <p:grpSp>
        <p:nvGrpSpPr>
          <p:cNvPr id="18" name="Group 17"/>
          <p:cNvGrpSpPr/>
          <p:nvPr/>
        </p:nvGrpSpPr>
        <p:grpSpPr>
          <a:xfrm>
            <a:off x="4246174" y="4047638"/>
            <a:ext cx="4572000" cy="2384694"/>
            <a:chOff x="4419600" y="4016106"/>
            <a:chExt cx="4572000" cy="2384694"/>
          </a:xfrm>
        </p:grpSpPr>
        <mc:AlternateContent xmlns:mc="http://schemas.openxmlformats.org/markup-compatibility/2006" xmlns:a14="http://schemas.microsoft.com/office/drawing/2010/main">
          <mc:Choice Requires="a14">
            <p:sp>
              <p:nvSpPr>
                <p:cNvPr id="19" name="Rectangle 18"/>
                <p:cNvSpPr/>
                <p:nvPr/>
              </p:nvSpPr>
              <p:spPr>
                <a:xfrm>
                  <a:off x="4419600" y="5636295"/>
                  <a:ext cx="4572000" cy="764505"/>
                </a:xfrm>
                <a:prstGeom prst="rect">
                  <a:avLst/>
                </a:prstGeom>
              </p:spPr>
              <p:txBody>
                <a:bodyPr>
                  <a:spAutoFit/>
                </a:bodyPr>
                <a:lstStyle/>
                <a:p>
                  <a:pPr fontAlgn="auto">
                    <a:spcBef>
                      <a:spcPts val="0"/>
                    </a:spcBef>
                    <a:spcAft>
                      <a:spcPts val="0"/>
                    </a:spcAft>
                  </a:pPr>
                  <a14:m>
                    <m:oMathPara xmlns:m="http://schemas.openxmlformats.org/officeDocument/2006/math">
                      <m:oMathParaPr>
                        <m:jc m:val="centerGroup"/>
                      </m:oMathParaPr>
                      <m:oMath xmlns:m="http://schemas.openxmlformats.org/officeDocument/2006/math">
                        <m:r>
                          <a:rPr lang="en-US" sz="1600" i="1">
                            <a:solidFill>
                              <a:prstClr val="black"/>
                            </a:solidFill>
                            <a:latin typeface="Cambria Math"/>
                          </a:rPr>
                          <m:t>𝐼</m:t>
                        </m:r>
                        <m:d>
                          <m:dPr>
                            <m:ctrlPr>
                              <a:rPr lang="en-US" sz="1600" i="1">
                                <a:solidFill>
                                  <a:prstClr val="black"/>
                                </a:solidFill>
                                <a:latin typeface="Cambria Math"/>
                              </a:rPr>
                            </m:ctrlPr>
                          </m:dPr>
                          <m:e>
                            <m:sSup>
                              <m:sSupPr>
                                <m:ctrlPr>
                                  <a:rPr lang="en-US" sz="1600" i="1">
                                    <a:solidFill>
                                      <a:prstClr val="black"/>
                                    </a:solidFill>
                                    <a:latin typeface="Cambria Math"/>
                                  </a:rPr>
                                </m:ctrlPr>
                              </m:sSupPr>
                              <m:e>
                                <m:r>
                                  <a:rPr lang="en-US" sz="1600" i="1">
                                    <a:solidFill>
                                      <a:prstClr val="black"/>
                                    </a:solidFill>
                                    <a:latin typeface="Cambria Math"/>
                                  </a:rPr>
                                  <m:t>𝑋</m:t>
                                </m:r>
                              </m:e>
                              <m:sup>
                                <m:r>
                                  <a:rPr lang="en-US" sz="1600" i="1">
                                    <a:solidFill>
                                      <a:prstClr val="black"/>
                                    </a:solidFill>
                                    <a:latin typeface="Cambria Math"/>
                                  </a:rPr>
                                  <m:t>𝑛</m:t>
                                </m:r>
                              </m:sup>
                            </m:sSup>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𝑛</m:t>
                                </m:r>
                              </m:sup>
                            </m:sSup>
                          </m:e>
                        </m:d>
                        <m:r>
                          <m:rPr>
                            <m:aln/>
                          </m:rPr>
                          <a:rPr lang="en-US" sz="1600" i="1">
                            <a:solidFill>
                              <a:prstClr val="black"/>
                            </a:solidFill>
                            <a:latin typeface="Cambria Math"/>
                          </a:rPr>
                          <m:t>=</m:t>
                        </m:r>
                        <m:r>
                          <a:rPr lang="en-US" sz="1600" i="1">
                            <a:solidFill>
                              <a:prstClr val="black"/>
                            </a:solidFill>
                            <a:latin typeface="Cambria Math"/>
                          </a:rPr>
                          <m:t>𝐻</m:t>
                        </m:r>
                        <m:d>
                          <m:dPr>
                            <m:ctrlPr>
                              <a:rPr lang="en-US" sz="1600" i="1">
                                <a:solidFill>
                                  <a:prstClr val="black"/>
                                </a:solidFill>
                                <a:latin typeface="Cambria Math"/>
                              </a:rPr>
                            </m:ctrlPr>
                          </m:dPr>
                          <m:e>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𝑛</m:t>
                                </m:r>
                              </m:sup>
                            </m:sSup>
                          </m:e>
                        </m:d>
                        <m:r>
                          <a:rPr lang="en-US" sz="1600" i="1">
                            <a:solidFill>
                              <a:prstClr val="black"/>
                            </a:solidFill>
                            <a:latin typeface="Cambria Math"/>
                          </a:rPr>
                          <m:t>−</m:t>
                        </m:r>
                        <m:nary>
                          <m:naryPr>
                            <m:chr m:val="∑"/>
                            <m:ctrlPr>
                              <a:rPr lang="en-US" sz="1600" i="1">
                                <a:solidFill>
                                  <a:prstClr val="black"/>
                                </a:solidFill>
                                <a:latin typeface="Cambria Math"/>
                              </a:rPr>
                            </m:ctrlPr>
                          </m:naryPr>
                          <m:sub>
                            <m:r>
                              <a:rPr lang="en-US" sz="1600" i="1">
                                <a:solidFill>
                                  <a:prstClr val="black"/>
                                </a:solidFill>
                                <a:latin typeface="Cambria Math"/>
                              </a:rPr>
                              <m:t>𝑖</m:t>
                            </m:r>
                            <m:r>
                              <a:rPr lang="en-US" sz="1600" i="1">
                                <a:solidFill>
                                  <a:prstClr val="black"/>
                                </a:solidFill>
                                <a:latin typeface="Cambria Math"/>
                              </a:rPr>
                              <m:t>=1</m:t>
                            </m:r>
                          </m:sub>
                          <m:sup>
                            <m:r>
                              <a:rPr lang="en-US" sz="1600" i="1">
                                <a:solidFill>
                                  <a:prstClr val="black"/>
                                </a:solidFill>
                                <a:latin typeface="Cambria Math"/>
                              </a:rPr>
                              <m:t>𝑛</m:t>
                            </m:r>
                          </m:sup>
                          <m:e>
                            <m:r>
                              <a:rPr lang="en-US" sz="1600" i="1">
                                <a:solidFill>
                                  <a:prstClr val="black"/>
                                </a:solidFill>
                                <a:latin typeface="Cambria Math"/>
                              </a:rPr>
                              <m:t>𝐻</m:t>
                            </m:r>
                            <m:d>
                              <m:dPr>
                                <m:ctrlPr>
                                  <a:rPr lang="en-US" sz="1600" i="1">
                                    <a:solidFill>
                                      <a:prstClr val="black"/>
                                    </a:solidFill>
                                    <a:latin typeface="Cambria Math"/>
                                  </a:rPr>
                                </m:ctrlPr>
                              </m:dPr>
                              <m:e>
                                <m:sSub>
                                  <m:sSubPr>
                                    <m:ctrlPr>
                                      <a:rPr lang="en-US" sz="1600" i="1">
                                        <a:solidFill>
                                          <a:prstClr val="black"/>
                                        </a:solidFill>
                                        <a:latin typeface="Cambria Math"/>
                                      </a:rPr>
                                    </m:ctrlPr>
                                  </m:sSubPr>
                                  <m:e>
                                    <m:r>
                                      <a:rPr lang="en-US" sz="1600" i="1">
                                        <a:solidFill>
                                          <a:prstClr val="black"/>
                                        </a:solidFill>
                                        <a:latin typeface="Cambria Math"/>
                                      </a:rPr>
                                      <m:t>𝑌</m:t>
                                    </m:r>
                                  </m:e>
                                  <m:sub>
                                    <m:r>
                                      <a:rPr lang="en-US" sz="1600" i="1">
                                        <a:solidFill>
                                          <a:prstClr val="black"/>
                                        </a:solidFill>
                                        <a:latin typeface="Cambria Math"/>
                                      </a:rPr>
                                      <m:t>𝑖</m:t>
                                    </m:r>
                                  </m:sub>
                                </m:sSub>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𝑖</m:t>
                                    </m:r>
                                    <m:r>
                                      <a:rPr lang="en-US" sz="1600" i="1">
                                        <a:solidFill>
                                          <a:prstClr val="black"/>
                                        </a:solidFill>
                                        <a:latin typeface="Cambria Math"/>
                                      </a:rPr>
                                      <m:t>−1</m:t>
                                    </m:r>
                                  </m:sup>
                                </m:sSup>
                                <m:r>
                                  <a:rPr lang="en-US" sz="1600" i="1">
                                    <a:solidFill>
                                      <a:prstClr val="black"/>
                                    </a:solidFill>
                                    <a:latin typeface="Cambria Math"/>
                                  </a:rPr>
                                  <m:t>,</m:t>
                                </m:r>
                                <m:sSubSup>
                                  <m:sSubSupPr>
                                    <m:ctrlPr>
                                      <a:rPr lang="en-US" sz="1600" i="1">
                                        <a:solidFill>
                                          <a:prstClr val="black"/>
                                        </a:solidFill>
                                        <a:latin typeface="Cambria Math"/>
                                      </a:rPr>
                                    </m:ctrlPr>
                                  </m:sSubSupPr>
                                  <m:e>
                                    <m:r>
                                      <a:rPr lang="en-US" sz="1600" i="1">
                                        <a:solidFill>
                                          <a:prstClr val="black"/>
                                        </a:solidFill>
                                        <a:latin typeface="Cambria Math"/>
                                      </a:rPr>
                                      <m:t>𝑋</m:t>
                                    </m:r>
                                  </m:e>
                                  <m:sub>
                                    <m:r>
                                      <a:rPr lang="en-US" sz="1600" i="1">
                                        <a:solidFill>
                                          <a:prstClr val="black"/>
                                        </a:solidFill>
                                        <a:latin typeface="Cambria Math"/>
                                      </a:rPr>
                                      <m:t>𝑖</m:t>
                                    </m:r>
                                    <m:r>
                                      <a:rPr lang="en-US" sz="1600" i="1">
                                        <a:solidFill>
                                          <a:prstClr val="black"/>
                                        </a:solidFill>
                                        <a:latin typeface="Cambria Math"/>
                                      </a:rPr>
                                      <m:t>−</m:t>
                                    </m:r>
                                    <m:r>
                                      <a:rPr lang="en-US" sz="1600" i="1">
                                        <a:solidFill>
                                          <a:prstClr val="black"/>
                                        </a:solidFill>
                                        <a:latin typeface="Cambria Math"/>
                                      </a:rPr>
                                      <m:t>𝐷</m:t>
                                    </m:r>
                                    <m:r>
                                      <a:rPr lang="en-US" sz="1600" i="1">
                                        <a:solidFill>
                                          <a:prstClr val="black"/>
                                        </a:solidFill>
                                        <a:latin typeface="Cambria Math"/>
                                      </a:rPr>
                                      <m:t>−</m:t>
                                    </m:r>
                                    <m:r>
                                      <a:rPr lang="en-US" sz="1600" i="1">
                                        <a:solidFill>
                                          <a:prstClr val="black"/>
                                        </a:solidFill>
                                        <a:latin typeface="Cambria Math"/>
                                      </a:rPr>
                                      <m:t>𝑁</m:t>
                                    </m:r>
                                  </m:sub>
                                  <m:sup>
                                    <m:r>
                                      <a:rPr lang="en-US" sz="1600" i="1">
                                        <a:solidFill>
                                          <a:prstClr val="black"/>
                                        </a:solidFill>
                                        <a:latin typeface="Cambria Math"/>
                                      </a:rPr>
                                      <m:t>𝑖</m:t>
                                    </m:r>
                                    <m:r>
                                      <a:rPr lang="en-US" sz="1600" i="1">
                                        <a:solidFill>
                                          <a:prstClr val="black"/>
                                        </a:solidFill>
                                        <a:latin typeface="Cambria Math"/>
                                      </a:rPr>
                                      <m:t>−</m:t>
                                    </m:r>
                                    <m:r>
                                      <a:rPr lang="en-US" sz="1600" i="1">
                                        <a:solidFill>
                                          <a:prstClr val="black"/>
                                        </a:solidFill>
                                        <a:latin typeface="Cambria Math"/>
                                      </a:rPr>
                                      <m:t>𝐷</m:t>
                                    </m:r>
                                  </m:sup>
                                </m:sSubSup>
                              </m:e>
                            </m:d>
                          </m:e>
                        </m:nary>
                      </m:oMath>
                    </m:oMathPara>
                  </a14:m>
                  <a:endParaRPr lang="en-US" sz="1600" dirty="0">
                    <a:solidFill>
                      <a:prstClr val="black"/>
                    </a:solidFill>
                    <a:latin typeface="Calibri"/>
                  </a:endParaRPr>
                </a:p>
              </p:txBody>
            </p:sp>
          </mc:Choice>
          <mc:Fallback xmlns="">
            <p:sp>
              <p:nvSpPr>
                <p:cNvPr id="75" name="Rectangle 74"/>
                <p:cNvSpPr>
                  <a:spLocks noRot="1" noChangeAspect="1" noMove="1" noResize="1" noEditPoints="1" noAdjustHandles="1" noChangeArrowheads="1" noChangeShapeType="1" noTextEdit="1"/>
                </p:cNvSpPr>
                <p:nvPr/>
              </p:nvSpPr>
              <p:spPr>
                <a:xfrm>
                  <a:off x="4419600" y="5636295"/>
                  <a:ext cx="4572000" cy="764505"/>
                </a:xfrm>
                <a:prstGeom prst="rect">
                  <a:avLst/>
                </a:prstGeom>
                <a:blipFill rotWithShape="1">
                  <a:blip r:embed="rId4"/>
                  <a:stretch>
                    <a:fillRect/>
                  </a:stretch>
                </a:blipFill>
              </p:spPr>
              <p:txBody>
                <a:bodyPr/>
                <a:lstStyle/>
                <a:p>
                  <a:r>
                    <a:rPr lang="en-US">
                      <a:noFill/>
                    </a:rPr>
                    <a:t> </a:t>
                  </a:r>
                </a:p>
              </p:txBody>
            </p:sp>
          </mc:Fallback>
        </mc:AlternateContent>
        <p:sp>
          <p:nvSpPr>
            <p:cNvPr id="20" name="TextBox 19"/>
            <p:cNvSpPr txBox="1"/>
            <p:nvPr/>
          </p:nvSpPr>
          <p:spPr>
            <a:xfrm>
              <a:off x="5405343" y="4016106"/>
              <a:ext cx="2600514" cy="369332"/>
            </a:xfrm>
            <a:prstGeom prst="rect">
              <a:avLst/>
            </a:prstGeom>
            <a:noFill/>
          </p:spPr>
          <p:txBody>
            <a:bodyPr wrap="square" rtlCol="0">
              <a:spAutoFit/>
            </a:bodyPr>
            <a:lstStyle/>
            <a:p>
              <a:pPr algn="ctr" fontAlgn="auto">
                <a:spcBef>
                  <a:spcPts val="0"/>
                </a:spcBef>
                <a:spcAft>
                  <a:spcPts val="0"/>
                </a:spcAft>
              </a:pPr>
              <a:r>
                <a:rPr lang="en-US" sz="1800" dirty="0">
                  <a:solidFill>
                    <a:prstClr val="black"/>
                  </a:solidFill>
                  <a:latin typeface="Calibri"/>
                </a:rPr>
                <a:t>Constrained DI inference</a:t>
              </a:r>
              <a:endParaRPr lang="en-US" sz="1800" dirty="0">
                <a:solidFill>
                  <a:prstClr val="black"/>
                </a:solidFill>
                <a:latin typeface="Calibri"/>
              </a:endParaRPr>
            </a:p>
          </p:txBody>
        </p:sp>
        <p:grpSp>
          <p:nvGrpSpPr>
            <p:cNvPr id="21" name="Group 20"/>
            <p:cNvGrpSpPr/>
            <p:nvPr/>
          </p:nvGrpSpPr>
          <p:grpSpPr>
            <a:xfrm>
              <a:off x="5591504" y="4443092"/>
              <a:ext cx="2228193" cy="1343719"/>
              <a:chOff x="4876800" y="2876548"/>
              <a:chExt cx="2895600" cy="1746201"/>
            </a:xfrm>
          </p:grpSpPr>
          <p:sp>
            <p:nvSpPr>
              <p:cNvPr id="22" name="Oval 21"/>
              <p:cNvSpPr/>
              <p:nvPr/>
            </p:nvSpPr>
            <p:spPr>
              <a:xfrm>
                <a:off x="4876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B</a:t>
                </a:r>
                <a:endParaRPr lang="en-US" sz="1800" dirty="0">
                  <a:solidFill>
                    <a:prstClr val="white"/>
                  </a:solidFill>
                </a:endParaRPr>
              </a:p>
            </p:txBody>
          </p:sp>
          <p:sp>
            <p:nvSpPr>
              <p:cNvPr id="23" name="Oval 22"/>
              <p:cNvSpPr/>
              <p:nvPr/>
            </p:nvSpPr>
            <p:spPr>
              <a:xfrm>
                <a:off x="6019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A</a:t>
                </a:r>
              </a:p>
            </p:txBody>
          </p:sp>
          <p:sp>
            <p:nvSpPr>
              <p:cNvPr id="24" name="Oval 23"/>
              <p:cNvSpPr/>
              <p:nvPr/>
            </p:nvSpPr>
            <p:spPr>
              <a:xfrm>
                <a:off x="60198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C</a:t>
                </a:r>
                <a:endParaRPr lang="en-US" sz="1800" dirty="0">
                  <a:solidFill>
                    <a:prstClr val="white"/>
                  </a:solidFill>
                </a:endParaRPr>
              </a:p>
            </p:txBody>
          </p:sp>
          <p:sp>
            <p:nvSpPr>
              <p:cNvPr id="25" name="Oval 24"/>
              <p:cNvSpPr/>
              <p:nvPr/>
            </p:nvSpPr>
            <p:spPr>
              <a:xfrm>
                <a:off x="72390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D</a:t>
                </a:r>
                <a:endParaRPr lang="en-US" sz="1800" dirty="0">
                  <a:solidFill>
                    <a:prstClr val="white"/>
                  </a:solidFill>
                </a:endParaRPr>
              </a:p>
            </p:txBody>
          </p:sp>
          <p:sp>
            <p:nvSpPr>
              <p:cNvPr id="26" name="Oval 25"/>
              <p:cNvSpPr/>
              <p:nvPr/>
            </p:nvSpPr>
            <p:spPr>
              <a:xfrm>
                <a:off x="72390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E</a:t>
                </a:r>
                <a:endParaRPr lang="en-US" sz="1800" dirty="0">
                  <a:solidFill>
                    <a:prstClr val="white"/>
                  </a:solidFill>
                </a:endParaRPr>
              </a:p>
            </p:txBody>
          </p:sp>
          <p:cxnSp>
            <p:nvCxnSpPr>
              <p:cNvPr id="27" name="Straight Arrow Connector 26"/>
              <p:cNvCxnSpPr>
                <a:stCxn id="23" idx="2"/>
                <a:endCxn id="22" idx="6"/>
              </p:cNvCxnSpPr>
              <p:nvPr/>
            </p:nvCxnSpPr>
            <p:spPr>
              <a:xfrm flipH="1">
                <a:off x="5410200" y="3143248"/>
                <a:ext cx="6096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3" idx="4"/>
                <a:endCxn id="24" idx="0"/>
              </p:cNvCxnSpPr>
              <p:nvPr/>
            </p:nvCxnSpPr>
            <p:spPr>
              <a:xfrm>
                <a:off x="62865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4" idx="6"/>
                <a:endCxn id="25" idx="2"/>
              </p:cNvCxnSpPr>
              <p:nvPr/>
            </p:nvCxnSpPr>
            <p:spPr>
              <a:xfrm>
                <a:off x="6553200" y="4356049"/>
                <a:ext cx="6858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4"/>
                <a:endCxn id="25" idx="0"/>
              </p:cNvCxnSpPr>
              <p:nvPr/>
            </p:nvCxnSpPr>
            <p:spPr>
              <a:xfrm>
                <a:off x="75057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grpSp>
      </p:grpSp>
      <p:grpSp>
        <p:nvGrpSpPr>
          <p:cNvPr id="31" name="Group 30"/>
          <p:cNvGrpSpPr/>
          <p:nvPr/>
        </p:nvGrpSpPr>
        <p:grpSpPr>
          <a:xfrm>
            <a:off x="653104" y="1832559"/>
            <a:ext cx="1743113" cy="1496947"/>
            <a:chOff x="1248104" y="1295400"/>
            <a:chExt cx="2228193" cy="1755354"/>
          </a:xfrm>
        </p:grpSpPr>
        <p:sp>
          <p:nvSpPr>
            <p:cNvPr id="32" name="TextBox 31"/>
            <p:cNvSpPr txBox="1"/>
            <p:nvPr/>
          </p:nvSpPr>
          <p:spPr>
            <a:xfrm>
              <a:off x="1316013" y="1295400"/>
              <a:ext cx="2092375" cy="369332"/>
            </a:xfrm>
            <a:prstGeom prst="rect">
              <a:avLst/>
            </a:prstGeom>
            <a:noFill/>
          </p:spPr>
          <p:txBody>
            <a:bodyPr wrap="square" rtlCol="0">
              <a:spAutoFit/>
            </a:bodyPr>
            <a:lstStyle/>
            <a:p>
              <a:pPr algn="ctr" fontAlgn="auto">
                <a:spcBef>
                  <a:spcPts val="0"/>
                </a:spcBef>
                <a:spcAft>
                  <a:spcPts val="0"/>
                </a:spcAft>
              </a:pPr>
              <a:r>
                <a:rPr lang="en-US" sz="1800" dirty="0">
                  <a:solidFill>
                    <a:prstClr val="black"/>
                  </a:solidFill>
                  <a:latin typeface="Calibri"/>
                </a:rPr>
                <a:t>Neuron layout</a:t>
              </a:r>
              <a:endParaRPr lang="en-US" sz="1800" dirty="0">
                <a:solidFill>
                  <a:prstClr val="black"/>
                </a:solidFill>
                <a:latin typeface="Calibri"/>
              </a:endParaRPr>
            </a:p>
          </p:txBody>
        </p:sp>
        <p:grpSp>
          <p:nvGrpSpPr>
            <p:cNvPr id="33" name="Group 32"/>
            <p:cNvGrpSpPr/>
            <p:nvPr/>
          </p:nvGrpSpPr>
          <p:grpSpPr>
            <a:xfrm>
              <a:off x="1248104" y="1707035"/>
              <a:ext cx="2228193" cy="1343719"/>
              <a:chOff x="4876800" y="2876548"/>
              <a:chExt cx="2895600" cy="1746201"/>
            </a:xfrm>
          </p:grpSpPr>
          <p:sp>
            <p:nvSpPr>
              <p:cNvPr id="34" name="Oval 33"/>
              <p:cNvSpPr/>
              <p:nvPr/>
            </p:nvSpPr>
            <p:spPr>
              <a:xfrm>
                <a:off x="4876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B</a:t>
                </a:r>
                <a:endParaRPr lang="en-US" sz="1800" dirty="0">
                  <a:solidFill>
                    <a:prstClr val="white"/>
                  </a:solidFill>
                </a:endParaRPr>
              </a:p>
            </p:txBody>
          </p:sp>
          <p:sp>
            <p:nvSpPr>
              <p:cNvPr id="35" name="Oval 34"/>
              <p:cNvSpPr/>
              <p:nvPr/>
            </p:nvSpPr>
            <p:spPr>
              <a:xfrm>
                <a:off x="6019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A</a:t>
                </a:r>
              </a:p>
            </p:txBody>
          </p:sp>
          <p:sp>
            <p:nvSpPr>
              <p:cNvPr id="36" name="Oval 35"/>
              <p:cNvSpPr/>
              <p:nvPr/>
            </p:nvSpPr>
            <p:spPr>
              <a:xfrm>
                <a:off x="60198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C</a:t>
                </a:r>
                <a:endParaRPr lang="en-US" sz="1800" dirty="0">
                  <a:solidFill>
                    <a:prstClr val="white"/>
                  </a:solidFill>
                </a:endParaRPr>
              </a:p>
            </p:txBody>
          </p:sp>
          <p:sp>
            <p:nvSpPr>
              <p:cNvPr id="37" name="Oval 36"/>
              <p:cNvSpPr/>
              <p:nvPr/>
            </p:nvSpPr>
            <p:spPr>
              <a:xfrm>
                <a:off x="72390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D</a:t>
                </a:r>
                <a:endParaRPr lang="en-US" sz="1800" dirty="0">
                  <a:solidFill>
                    <a:prstClr val="white"/>
                  </a:solidFill>
                </a:endParaRPr>
              </a:p>
            </p:txBody>
          </p:sp>
          <p:sp>
            <p:nvSpPr>
              <p:cNvPr id="38" name="Oval 37"/>
              <p:cNvSpPr/>
              <p:nvPr/>
            </p:nvSpPr>
            <p:spPr>
              <a:xfrm>
                <a:off x="72390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E</a:t>
                </a:r>
                <a:endParaRPr lang="en-US" sz="1800" dirty="0">
                  <a:solidFill>
                    <a:prstClr val="white"/>
                  </a:solidFill>
                </a:endParaRPr>
              </a:p>
            </p:txBody>
          </p:sp>
          <p:cxnSp>
            <p:nvCxnSpPr>
              <p:cNvPr id="39" name="Straight Arrow Connector 38"/>
              <p:cNvCxnSpPr>
                <a:stCxn id="35" idx="2"/>
                <a:endCxn id="34" idx="6"/>
              </p:cNvCxnSpPr>
              <p:nvPr/>
            </p:nvCxnSpPr>
            <p:spPr>
              <a:xfrm flipH="1">
                <a:off x="5410200" y="3143248"/>
                <a:ext cx="6096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5" idx="4"/>
                <a:endCxn id="36" idx="0"/>
              </p:cNvCxnSpPr>
              <p:nvPr/>
            </p:nvCxnSpPr>
            <p:spPr>
              <a:xfrm>
                <a:off x="62865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6" idx="6"/>
                <a:endCxn id="37" idx="2"/>
              </p:cNvCxnSpPr>
              <p:nvPr/>
            </p:nvCxnSpPr>
            <p:spPr>
              <a:xfrm>
                <a:off x="6553200" y="4356049"/>
                <a:ext cx="6858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8" idx="4"/>
                <a:endCxn id="37" idx="0"/>
              </p:cNvCxnSpPr>
              <p:nvPr/>
            </p:nvCxnSpPr>
            <p:spPr>
              <a:xfrm>
                <a:off x="75057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grpSp>
      </p:grpSp>
      <p:grpSp>
        <p:nvGrpSpPr>
          <p:cNvPr id="43" name="Group 42"/>
          <p:cNvGrpSpPr/>
          <p:nvPr/>
        </p:nvGrpSpPr>
        <p:grpSpPr>
          <a:xfrm>
            <a:off x="-65694" y="4016106"/>
            <a:ext cx="4572000" cy="2384694"/>
            <a:chOff x="76200" y="4016106"/>
            <a:chExt cx="4572000" cy="2384694"/>
          </a:xfrm>
        </p:grpSpPr>
        <mc:AlternateContent xmlns:mc="http://schemas.openxmlformats.org/markup-compatibility/2006" xmlns:a14="http://schemas.microsoft.com/office/drawing/2010/main">
          <mc:Choice Requires="a14">
            <p:sp>
              <p:nvSpPr>
                <p:cNvPr id="44" name="Rectangle 43"/>
                <p:cNvSpPr/>
                <p:nvPr/>
              </p:nvSpPr>
              <p:spPr>
                <a:xfrm>
                  <a:off x="76200" y="5636295"/>
                  <a:ext cx="4572000" cy="764505"/>
                </a:xfrm>
                <a:prstGeom prst="rect">
                  <a:avLst/>
                </a:prstGeom>
              </p:spPr>
              <p:txBody>
                <a:bodyPr>
                  <a:spAutoFit/>
                </a:bodyPr>
                <a:lstStyle/>
                <a:p>
                  <a:pPr fontAlgn="auto">
                    <a:spcBef>
                      <a:spcPts val="0"/>
                    </a:spcBef>
                    <a:spcAft>
                      <a:spcPts val="0"/>
                    </a:spcAft>
                  </a:pPr>
                  <a14:m>
                    <m:oMathPara xmlns:m="http://schemas.openxmlformats.org/officeDocument/2006/math">
                      <m:oMathParaPr>
                        <m:jc m:val="centerGroup"/>
                      </m:oMathParaPr>
                      <m:oMath xmlns:m="http://schemas.openxmlformats.org/officeDocument/2006/math">
                        <m:r>
                          <a:rPr lang="en-US" sz="1600" i="1">
                            <a:solidFill>
                              <a:prstClr val="black"/>
                            </a:solidFill>
                            <a:latin typeface="Cambria Math"/>
                          </a:rPr>
                          <m:t>𝐼</m:t>
                        </m:r>
                        <m:d>
                          <m:dPr>
                            <m:ctrlPr>
                              <a:rPr lang="en-US" sz="1600" i="1">
                                <a:solidFill>
                                  <a:prstClr val="black"/>
                                </a:solidFill>
                                <a:latin typeface="Cambria Math"/>
                              </a:rPr>
                            </m:ctrlPr>
                          </m:dPr>
                          <m:e>
                            <m:sSup>
                              <m:sSupPr>
                                <m:ctrlPr>
                                  <a:rPr lang="en-US" sz="1600" i="1">
                                    <a:solidFill>
                                      <a:prstClr val="black"/>
                                    </a:solidFill>
                                    <a:latin typeface="Cambria Math"/>
                                  </a:rPr>
                                </m:ctrlPr>
                              </m:sSupPr>
                              <m:e>
                                <m:r>
                                  <a:rPr lang="en-US" sz="1600" i="1">
                                    <a:solidFill>
                                      <a:prstClr val="black"/>
                                    </a:solidFill>
                                    <a:latin typeface="Cambria Math"/>
                                  </a:rPr>
                                  <m:t>𝑋</m:t>
                                </m:r>
                              </m:e>
                              <m:sup>
                                <m:r>
                                  <a:rPr lang="en-US" sz="1600" i="1">
                                    <a:solidFill>
                                      <a:prstClr val="black"/>
                                    </a:solidFill>
                                    <a:latin typeface="Cambria Math"/>
                                  </a:rPr>
                                  <m:t>𝑛</m:t>
                                </m:r>
                              </m:sup>
                            </m:sSup>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𝑛</m:t>
                                </m:r>
                              </m:sup>
                            </m:sSup>
                          </m:e>
                        </m:d>
                        <m:r>
                          <m:rPr>
                            <m:aln/>
                          </m:rPr>
                          <a:rPr lang="en-US" sz="1600" i="1">
                            <a:solidFill>
                              <a:prstClr val="black"/>
                            </a:solidFill>
                            <a:latin typeface="Cambria Math"/>
                          </a:rPr>
                          <m:t>=</m:t>
                        </m:r>
                        <m:r>
                          <a:rPr lang="en-US" sz="1600" i="1">
                            <a:solidFill>
                              <a:prstClr val="black"/>
                            </a:solidFill>
                            <a:latin typeface="Cambria Math"/>
                          </a:rPr>
                          <m:t>𝐻</m:t>
                        </m:r>
                        <m:d>
                          <m:dPr>
                            <m:ctrlPr>
                              <a:rPr lang="en-US" sz="1600" i="1">
                                <a:solidFill>
                                  <a:prstClr val="black"/>
                                </a:solidFill>
                                <a:latin typeface="Cambria Math"/>
                              </a:rPr>
                            </m:ctrlPr>
                          </m:dPr>
                          <m:e>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𝑛</m:t>
                                </m:r>
                              </m:sup>
                            </m:sSup>
                          </m:e>
                        </m:d>
                        <m:r>
                          <a:rPr lang="en-US" sz="1600" i="1">
                            <a:solidFill>
                              <a:prstClr val="black"/>
                            </a:solidFill>
                            <a:latin typeface="Cambria Math"/>
                          </a:rPr>
                          <m:t>−</m:t>
                        </m:r>
                        <m:nary>
                          <m:naryPr>
                            <m:chr m:val="∑"/>
                            <m:ctrlPr>
                              <a:rPr lang="en-US" sz="1600" i="1">
                                <a:solidFill>
                                  <a:prstClr val="black"/>
                                </a:solidFill>
                                <a:latin typeface="Cambria Math"/>
                              </a:rPr>
                            </m:ctrlPr>
                          </m:naryPr>
                          <m:sub>
                            <m:r>
                              <a:rPr lang="en-US" sz="1600" i="1">
                                <a:solidFill>
                                  <a:prstClr val="black"/>
                                </a:solidFill>
                                <a:latin typeface="Cambria Math"/>
                              </a:rPr>
                              <m:t>𝑖</m:t>
                            </m:r>
                            <m:r>
                              <a:rPr lang="en-US" sz="1600" i="1">
                                <a:solidFill>
                                  <a:prstClr val="black"/>
                                </a:solidFill>
                                <a:latin typeface="Cambria Math"/>
                              </a:rPr>
                              <m:t>=1</m:t>
                            </m:r>
                          </m:sub>
                          <m:sup>
                            <m:r>
                              <a:rPr lang="en-US" sz="1600" i="1">
                                <a:solidFill>
                                  <a:prstClr val="black"/>
                                </a:solidFill>
                                <a:latin typeface="Cambria Math"/>
                              </a:rPr>
                              <m:t>𝑛</m:t>
                            </m:r>
                          </m:sup>
                          <m:e>
                            <m:r>
                              <a:rPr lang="en-US" sz="1600" i="1">
                                <a:solidFill>
                                  <a:prstClr val="black"/>
                                </a:solidFill>
                                <a:latin typeface="Cambria Math"/>
                              </a:rPr>
                              <m:t>𝐻</m:t>
                            </m:r>
                            <m:d>
                              <m:dPr>
                                <m:ctrlPr>
                                  <a:rPr lang="en-US" sz="1600" i="1">
                                    <a:solidFill>
                                      <a:prstClr val="black"/>
                                    </a:solidFill>
                                    <a:latin typeface="Cambria Math"/>
                                  </a:rPr>
                                </m:ctrlPr>
                              </m:dPr>
                              <m:e>
                                <m:sSub>
                                  <m:sSubPr>
                                    <m:ctrlPr>
                                      <a:rPr lang="en-US" sz="1600" i="1">
                                        <a:solidFill>
                                          <a:prstClr val="black"/>
                                        </a:solidFill>
                                        <a:latin typeface="Cambria Math"/>
                                      </a:rPr>
                                    </m:ctrlPr>
                                  </m:sSubPr>
                                  <m:e>
                                    <m:r>
                                      <a:rPr lang="en-US" sz="1600" i="1">
                                        <a:solidFill>
                                          <a:prstClr val="black"/>
                                        </a:solidFill>
                                        <a:latin typeface="Cambria Math"/>
                                      </a:rPr>
                                      <m:t>𝑌</m:t>
                                    </m:r>
                                  </m:e>
                                  <m:sub>
                                    <m:r>
                                      <a:rPr lang="en-US" sz="1600" i="1">
                                        <a:solidFill>
                                          <a:prstClr val="black"/>
                                        </a:solidFill>
                                        <a:latin typeface="Cambria Math"/>
                                      </a:rPr>
                                      <m:t>𝑖</m:t>
                                    </m:r>
                                  </m:sub>
                                </m:sSub>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𝑌</m:t>
                                    </m:r>
                                  </m:e>
                                  <m:sup>
                                    <m:r>
                                      <a:rPr lang="en-US" sz="1600" i="1">
                                        <a:solidFill>
                                          <a:prstClr val="black"/>
                                        </a:solidFill>
                                        <a:latin typeface="Cambria Math"/>
                                      </a:rPr>
                                      <m:t>𝑖</m:t>
                                    </m:r>
                                    <m:r>
                                      <a:rPr lang="en-US" sz="1600" i="1">
                                        <a:solidFill>
                                          <a:prstClr val="black"/>
                                        </a:solidFill>
                                        <a:latin typeface="Cambria Math"/>
                                      </a:rPr>
                                      <m:t>−1</m:t>
                                    </m:r>
                                  </m:sup>
                                </m:sSup>
                                <m:r>
                                  <a:rPr lang="en-US" sz="1600" i="1">
                                    <a:solidFill>
                                      <a:prstClr val="black"/>
                                    </a:solidFill>
                                    <a:latin typeface="Cambria Math"/>
                                  </a:rPr>
                                  <m:t>,</m:t>
                                </m:r>
                                <m:sSup>
                                  <m:sSupPr>
                                    <m:ctrlPr>
                                      <a:rPr lang="en-US" sz="1600" i="1">
                                        <a:solidFill>
                                          <a:prstClr val="black"/>
                                        </a:solidFill>
                                        <a:latin typeface="Cambria Math"/>
                                      </a:rPr>
                                    </m:ctrlPr>
                                  </m:sSupPr>
                                  <m:e>
                                    <m:r>
                                      <a:rPr lang="en-US" sz="1600" i="1">
                                        <a:solidFill>
                                          <a:prstClr val="black"/>
                                        </a:solidFill>
                                        <a:latin typeface="Cambria Math"/>
                                      </a:rPr>
                                      <m:t>𝑋</m:t>
                                    </m:r>
                                  </m:e>
                                  <m:sup>
                                    <m:r>
                                      <a:rPr lang="en-US" sz="1600" i="1">
                                        <a:solidFill>
                                          <a:prstClr val="black"/>
                                        </a:solidFill>
                                        <a:latin typeface="Cambria Math"/>
                                      </a:rPr>
                                      <m:t>𝑖</m:t>
                                    </m:r>
                                    <m:r>
                                      <a:rPr lang="en-US" sz="1600" i="1">
                                        <a:solidFill>
                                          <a:prstClr val="black"/>
                                        </a:solidFill>
                                        <a:latin typeface="Cambria Math"/>
                                      </a:rPr>
                                      <m:t>−</m:t>
                                    </m:r>
                                    <m:r>
                                      <a:rPr lang="en-US" sz="1600" i="1">
                                        <a:solidFill>
                                          <a:prstClr val="black"/>
                                        </a:solidFill>
                                        <a:latin typeface="Cambria Math"/>
                                      </a:rPr>
                                      <m:t>𝐷</m:t>
                                    </m:r>
                                  </m:sup>
                                </m:sSup>
                              </m:e>
                            </m:d>
                          </m:e>
                        </m:nary>
                      </m:oMath>
                    </m:oMathPara>
                  </a14:m>
                  <a:endParaRPr lang="en-US" sz="1600" dirty="0">
                    <a:solidFill>
                      <a:prstClr val="black"/>
                    </a:solidFill>
                    <a:latin typeface="Calibri"/>
                  </a:endParaRPr>
                </a:p>
              </p:txBody>
            </p:sp>
          </mc:Choice>
          <mc:Fallback xmlns="">
            <p:sp>
              <p:nvSpPr>
                <p:cNvPr id="51" name="Rectangle 50"/>
                <p:cNvSpPr>
                  <a:spLocks noRot="1" noChangeAspect="1" noMove="1" noResize="1" noEditPoints="1" noAdjustHandles="1" noChangeArrowheads="1" noChangeShapeType="1" noTextEdit="1"/>
                </p:cNvSpPr>
                <p:nvPr/>
              </p:nvSpPr>
              <p:spPr>
                <a:xfrm>
                  <a:off x="76200" y="5636295"/>
                  <a:ext cx="4572000" cy="764505"/>
                </a:xfrm>
                <a:prstGeom prst="rect">
                  <a:avLst/>
                </a:prstGeom>
                <a:blipFill rotWithShape="1">
                  <a:blip r:embed="rId5"/>
                  <a:stretch>
                    <a:fillRect/>
                  </a:stretch>
                </a:blipFill>
              </p:spPr>
              <p:txBody>
                <a:bodyPr/>
                <a:lstStyle/>
                <a:p>
                  <a:r>
                    <a:rPr lang="en-US">
                      <a:noFill/>
                    </a:rPr>
                    <a:t> </a:t>
                  </a:r>
                </a:p>
              </p:txBody>
            </p:sp>
          </mc:Fallback>
        </mc:AlternateContent>
        <p:sp>
          <p:nvSpPr>
            <p:cNvPr id="45" name="TextBox 44"/>
            <p:cNvSpPr txBox="1"/>
            <p:nvPr/>
          </p:nvSpPr>
          <p:spPr>
            <a:xfrm>
              <a:off x="533400" y="4016106"/>
              <a:ext cx="3657600" cy="369332"/>
            </a:xfrm>
            <a:prstGeom prst="rect">
              <a:avLst/>
            </a:prstGeom>
            <a:noFill/>
          </p:spPr>
          <p:txBody>
            <a:bodyPr wrap="square" rtlCol="0">
              <a:spAutoFit/>
            </a:bodyPr>
            <a:lstStyle/>
            <a:p>
              <a:pPr algn="ctr" fontAlgn="auto">
                <a:spcBef>
                  <a:spcPts val="0"/>
                </a:spcBef>
                <a:spcAft>
                  <a:spcPts val="0"/>
                </a:spcAft>
              </a:pPr>
              <a:r>
                <a:rPr lang="en-US" sz="1800" dirty="0">
                  <a:solidFill>
                    <a:prstClr val="black"/>
                  </a:solidFill>
                  <a:latin typeface="Calibri"/>
                </a:rPr>
                <a:t>DI inference with delay lower bound</a:t>
              </a:r>
              <a:endParaRPr lang="en-US" sz="1800" dirty="0">
                <a:solidFill>
                  <a:prstClr val="black"/>
                </a:solidFill>
                <a:latin typeface="Calibri"/>
              </a:endParaRPr>
            </a:p>
          </p:txBody>
        </p:sp>
        <p:grpSp>
          <p:nvGrpSpPr>
            <p:cNvPr id="46" name="Group 45"/>
            <p:cNvGrpSpPr/>
            <p:nvPr/>
          </p:nvGrpSpPr>
          <p:grpSpPr>
            <a:xfrm>
              <a:off x="1248104" y="4443092"/>
              <a:ext cx="2228193" cy="1343719"/>
              <a:chOff x="4876800" y="2876548"/>
              <a:chExt cx="2895600" cy="1746201"/>
            </a:xfrm>
          </p:grpSpPr>
          <p:sp>
            <p:nvSpPr>
              <p:cNvPr id="47" name="Oval 46"/>
              <p:cNvSpPr/>
              <p:nvPr/>
            </p:nvSpPr>
            <p:spPr>
              <a:xfrm>
                <a:off x="4876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B</a:t>
                </a:r>
                <a:endParaRPr lang="en-US" sz="1800" dirty="0">
                  <a:solidFill>
                    <a:prstClr val="white"/>
                  </a:solidFill>
                </a:endParaRPr>
              </a:p>
            </p:txBody>
          </p:sp>
          <p:sp>
            <p:nvSpPr>
              <p:cNvPr id="48" name="Oval 47"/>
              <p:cNvSpPr/>
              <p:nvPr/>
            </p:nvSpPr>
            <p:spPr>
              <a:xfrm>
                <a:off x="60198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A</a:t>
                </a:r>
              </a:p>
            </p:txBody>
          </p:sp>
          <p:sp>
            <p:nvSpPr>
              <p:cNvPr id="49" name="Oval 48"/>
              <p:cNvSpPr/>
              <p:nvPr/>
            </p:nvSpPr>
            <p:spPr>
              <a:xfrm>
                <a:off x="60198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C</a:t>
                </a:r>
                <a:endParaRPr lang="en-US" sz="1800" dirty="0">
                  <a:solidFill>
                    <a:prstClr val="white"/>
                  </a:solidFill>
                </a:endParaRPr>
              </a:p>
            </p:txBody>
          </p:sp>
          <p:sp>
            <p:nvSpPr>
              <p:cNvPr id="50" name="Oval 49"/>
              <p:cNvSpPr/>
              <p:nvPr/>
            </p:nvSpPr>
            <p:spPr>
              <a:xfrm>
                <a:off x="7239000" y="4089349"/>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D</a:t>
                </a:r>
                <a:endParaRPr lang="en-US" sz="1800" dirty="0">
                  <a:solidFill>
                    <a:prstClr val="white"/>
                  </a:solidFill>
                </a:endParaRPr>
              </a:p>
            </p:txBody>
          </p:sp>
          <p:sp>
            <p:nvSpPr>
              <p:cNvPr id="51" name="Oval 50"/>
              <p:cNvSpPr/>
              <p:nvPr/>
            </p:nvSpPr>
            <p:spPr>
              <a:xfrm>
                <a:off x="7239000" y="2876548"/>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a:solidFill>
                      <a:prstClr val="white"/>
                    </a:solidFill>
                  </a:rPr>
                  <a:t>E</a:t>
                </a:r>
                <a:endParaRPr lang="en-US" sz="1800" dirty="0">
                  <a:solidFill>
                    <a:prstClr val="white"/>
                  </a:solidFill>
                </a:endParaRPr>
              </a:p>
            </p:txBody>
          </p:sp>
          <p:cxnSp>
            <p:nvCxnSpPr>
              <p:cNvPr id="52" name="Straight Arrow Connector 51"/>
              <p:cNvCxnSpPr>
                <a:stCxn id="48" idx="2"/>
                <a:endCxn id="47" idx="6"/>
              </p:cNvCxnSpPr>
              <p:nvPr/>
            </p:nvCxnSpPr>
            <p:spPr>
              <a:xfrm flipH="1">
                <a:off x="5410200" y="3143248"/>
                <a:ext cx="6096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48" idx="4"/>
                <a:endCxn id="49" idx="0"/>
              </p:cNvCxnSpPr>
              <p:nvPr/>
            </p:nvCxnSpPr>
            <p:spPr>
              <a:xfrm>
                <a:off x="62865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49" idx="6"/>
                <a:endCxn id="50" idx="2"/>
              </p:cNvCxnSpPr>
              <p:nvPr/>
            </p:nvCxnSpPr>
            <p:spPr>
              <a:xfrm>
                <a:off x="6553200" y="4356049"/>
                <a:ext cx="685800" cy="0"/>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51" idx="4"/>
                <a:endCxn id="50" idx="0"/>
              </p:cNvCxnSpPr>
              <p:nvPr/>
            </p:nvCxnSpPr>
            <p:spPr>
              <a:xfrm>
                <a:off x="7505700" y="3409948"/>
                <a:ext cx="0" cy="679401"/>
              </a:xfrm>
              <a:prstGeom prst="straightConnector1">
                <a:avLst/>
              </a:prstGeom>
              <a:ln w="28575">
                <a:miter lim="800000"/>
                <a:tailEnd type="stealth" w="lg"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8" idx="5"/>
                <a:endCxn id="50" idx="1"/>
              </p:cNvCxnSpPr>
              <p:nvPr/>
            </p:nvCxnSpPr>
            <p:spPr>
              <a:xfrm>
                <a:off x="6475085" y="3331833"/>
                <a:ext cx="842030" cy="835631"/>
              </a:xfrm>
              <a:prstGeom prst="straightConnector1">
                <a:avLst/>
              </a:prstGeom>
              <a:ln w="28575">
                <a:solidFill>
                  <a:schemeClr val="accent2"/>
                </a:solidFill>
                <a:miter lim="800000"/>
                <a:tailEnd type="stealth" w="lg" len="med"/>
              </a:ln>
            </p:spPr>
            <p:style>
              <a:lnRef idx="1">
                <a:schemeClr val="accent1"/>
              </a:lnRef>
              <a:fillRef idx="0">
                <a:schemeClr val="accent1"/>
              </a:fillRef>
              <a:effectRef idx="0">
                <a:schemeClr val="accent1"/>
              </a:effectRef>
              <a:fontRef idx="minor">
                <a:schemeClr val="tx1"/>
              </a:fontRef>
            </p:style>
          </p:cxnSp>
        </p:grpSp>
      </p:grpSp>
      <p:sp>
        <p:nvSpPr>
          <p:cNvPr id="58" name="Title 1"/>
          <p:cNvSpPr txBox="1">
            <a:spLocks/>
          </p:cNvSpPr>
          <p:nvPr/>
        </p:nvSpPr>
        <p:spPr>
          <a:xfrm>
            <a:off x="241736" y="710924"/>
            <a:ext cx="8229600" cy="1143000"/>
          </a:xfrm>
          <a:prstGeom prst="rect">
            <a:avLst/>
          </a:prstGeom>
        </p:spPr>
        <p:txBody>
          <a:bodyPr>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800" b="1" dirty="0" smtClean="0">
                <a:solidFill>
                  <a:srgbClr val="04617B"/>
                </a:solidFill>
              </a:rPr>
              <a:t>Pathways through the brain</a:t>
            </a:r>
            <a:endParaRPr lang="en-US" sz="4800" b="1" dirty="0">
              <a:solidFill>
                <a:srgbClr val="04617B"/>
              </a:solidFill>
            </a:endParaRPr>
          </a:p>
        </p:txBody>
      </p:sp>
      <p:pic>
        <p:nvPicPr>
          <p:cNvPr id="22425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7052" y="1536650"/>
            <a:ext cx="1664107" cy="2219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TextBox 56"/>
          <p:cNvSpPr txBox="1"/>
          <p:nvPr/>
        </p:nvSpPr>
        <p:spPr>
          <a:xfrm>
            <a:off x="391506" y="6432332"/>
            <a:ext cx="8483604" cy="400110"/>
          </a:xfrm>
          <a:prstGeom prst="rect">
            <a:avLst/>
          </a:prstGeom>
          <a:noFill/>
          <a:ln>
            <a:solidFill>
              <a:schemeClr val="tx1"/>
            </a:solidFill>
          </a:ln>
        </p:spPr>
        <p:txBody>
          <a:bodyPr wrap="none" rtlCol="0">
            <a:spAutoFit/>
          </a:bodyPr>
          <a:lstStyle/>
          <a:p>
            <a:pPr eaLnBrk="0" hangingPunct="0"/>
            <a:r>
              <a:rPr lang="en-US" sz="2000" b="1" dirty="0">
                <a:solidFill>
                  <a:prstClr val="black"/>
                </a:solidFill>
                <a:latin typeface="Calibri"/>
              </a:rPr>
              <a:t>Directed mutual information and propagation constraints predict connections </a:t>
            </a:r>
            <a:endParaRPr lang="en-US" sz="2000" b="1" dirty="0">
              <a:solidFill>
                <a:prstClr val="black"/>
              </a:solidFill>
              <a:latin typeface="Calibri"/>
            </a:endParaRPr>
          </a:p>
        </p:txBody>
      </p:sp>
    </p:spTree>
    <p:extLst>
      <p:ext uri="{BB962C8B-B14F-4D97-AF65-F5344CB8AC3E}">
        <p14:creationId xmlns:p14="http://schemas.microsoft.com/office/powerpoint/2010/main" val="342851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4379794" y="1528435"/>
            <a:ext cx="1929448" cy="1765738"/>
            <a:chOff x="6096000" y="2514600"/>
            <a:chExt cx="2362200" cy="1725460"/>
          </a:xfrm>
        </p:grpSpPr>
        <p:pic>
          <p:nvPicPr>
            <p:cNvPr id="1026" name="Picture 2"/>
            <p:cNvPicPr>
              <a:picLocks noChangeAspect="1" noChangeArrowheads="1"/>
            </p:cNvPicPr>
            <p:nvPr/>
          </p:nvPicPr>
          <p:blipFill>
            <a:blip r:embed="rId3" cstate="print"/>
            <a:srcRect l="21000" t="33333" r="42500" b="28667"/>
            <a:stretch>
              <a:fillRect/>
            </a:stretch>
          </p:blipFill>
          <p:spPr bwMode="auto">
            <a:xfrm>
              <a:off x="6096000" y="2514600"/>
              <a:ext cx="2209800" cy="1725460"/>
            </a:xfrm>
            <a:prstGeom prst="rect">
              <a:avLst/>
            </a:prstGeom>
            <a:noFill/>
            <a:ln w="9525">
              <a:noFill/>
              <a:miter lim="800000"/>
              <a:headEnd/>
              <a:tailEnd/>
            </a:ln>
          </p:spPr>
        </p:pic>
        <p:sp>
          <p:nvSpPr>
            <p:cNvPr id="29" name="Rectangle 28"/>
            <p:cNvSpPr/>
            <p:nvPr/>
          </p:nvSpPr>
          <p:spPr>
            <a:xfrm>
              <a:off x="7391400" y="4124325"/>
              <a:ext cx="10668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sz="3200" b="1" dirty="0">
                <a:solidFill>
                  <a:prstClr val="white"/>
                </a:solidFill>
                <a:latin typeface="Calibri"/>
              </a:endParaRPr>
            </a:p>
          </p:txBody>
        </p:sp>
      </p:grpSp>
      <p:sp>
        <p:nvSpPr>
          <p:cNvPr id="20" name="TextBox 19"/>
          <p:cNvSpPr txBox="1"/>
          <p:nvPr/>
        </p:nvSpPr>
        <p:spPr>
          <a:xfrm>
            <a:off x="6125306" y="2536441"/>
            <a:ext cx="515462" cy="307777"/>
          </a:xfrm>
          <a:prstGeom prst="rect">
            <a:avLst/>
          </a:prstGeom>
          <a:noFill/>
        </p:spPr>
        <p:txBody>
          <a:bodyPr wrap="none" rtlCol="0">
            <a:spAutoFit/>
          </a:bodyPr>
          <a:lstStyle/>
          <a:p>
            <a:pPr algn="ctr" eaLnBrk="0" hangingPunct="0"/>
            <a:r>
              <a:rPr lang="en-US" sz="1400" b="1" dirty="0">
                <a:solidFill>
                  <a:prstClr val="black"/>
                </a:solidFill>
                <a:latin typeface="Calibri"/>
              </a:rPr>
              <a:t>scan</a:t>
            </a:r>
            <a:endParaRPr lang="en-US" sz="1400" b="1" dirty="0">
              <a:solidFill>
                <a:prstClr val="black"/>
              </a:solidFill>
              <a:latin typeface="Calibri"/>
            </a:endParaRPr>
          </a:p>
        </p:txBody>
      </p:sp>
      <p:sp>
        <p:nvSpPr>
          <p:cNvPr id="7" name="TextBox 6"/>
          <p:cNvSpPr txBox="1"/>
          <p:nvPr/>
        </p:nvSpPr>
        <p:spPr>
          <a:xfrm>
            <a:off x="777848" y="646799"/>
            <a:ext cx="5605189" cy="707886"/>
          </a:xfrm>
          <a:prstGeom prst="rect">
            <a:avLst/>
          </a:prstGeom>
          <a:noFill/>
        </p:spPr>
        <p:txBody>
          <a:bodyPr wrap="none" rtlCol="0">
            <a:spAutoFit/>
          </a:bodyPr>
          <a:lstStyle/>
          <a:p>
            <a:pPr eaLnBrk="0" hangingPunct="0"/>
            <a:r>
              <a:rPr lang="en-US" sz="4000" b="1" dirty="0">
                <a:solidFill>
                  <a:prstClr val="black"/>
                </a:solidFill>
                <a:latin typeface="Calibri"/>
              </a:rPr>
              <a:t>Gene Expression Profiling</a:t>
            </a:r>
            <a:endParaRPr lang="en-US" sz="4000" b="1" dirty="0">
              <a:solidFill>
                <a:prstClr val="black"/>
              </a:solidFill>
              <a:latin typeface="Calibri"/>
            </a:endParaRPr>
          </a:p>
        </p:txBody>
      </p:sp>
      <p:pic>
        <p:nvPicPr>
          <p:cNvPr id="8" name="Picture 9"/>
          <p:cNvPicPr>
            <a:picLocks noChangeAspect="1" noChangeArrowheads="1"/>
          </p:cNvPicPr>
          <p:nvPr/>
        </p:nvPicPr>
        <p:blipFill>
          <a:blip r:embed="rId4" cstate="print"/>
          <a:srcRect l="27500" t="35333" r="46000" b="31333"/>
          <a:stretch>
            <a:fillRect/>
          </a:stretch>
        </p:blipFill>
        <p:spPr bwMode="auto">
          <a:xfrm>
            <a:off x="259842" y="1783309"/>
            <a:ext cx="704729" cy="934528"/>
          </a:xfrm>
          <a:prstGeom prst="rect">
            <a:avLst/>
          </a:prstGeom>
          <a:noFill/>
          <a:ln w="9525">
            <a:noFill/>
            <a:miter lim="800000"/>
            <a:headEnd/>
            <a:tailEnd/>
          </a:ln>
        </p:spPr>
      </p:pic>
      <p:sp>
        <p:nvSpPr>
          <p:cNvPr id="9" name="TextBox 8"/>
          <p:cNvSpPr txBox="1"/>
          <p:nvPr/>
        </p:nvSpPr>
        <p:spPr>
          <a:xfrm>
            <a:off x="364841" y="2707889"/>
            <a:ext cx="490601" cy="523220"/>
          </a:xfrm>
          <a:prstGeom prst="rect">
            <a:avLst/>
          </a:prstGeom>
          <a:noFill/>
        </p:spPr>
        <p:txBody>
          <a:bodyPr wrap="none" rtlCol="0">
            <a:spAutoFit/>
          </a:bodyPr>
          <a:lstStyle/>
          <a:p>
            <a:pPr algn="ctr" eaLnBrk="0" hangingPunct="0"/>
            <a:r>
              <a:rPr lang="en-US" sz="1400" b="1" dirty="0">
                <a:solidFill>
                  <a:prstClr val="black"/>
                </a:solidFill>
                <a:latin typeface="Calibri"/>
              </a:rPr>
              <a:t>tumor </a:t>
            </a:r>
          </a:p>
          <a:p>
            <a:pPr algn="ctr" eaLnBrk="0" hangingPunct="0"/>
            <a:r>
              <a:rPr lang="en-US" sz="1400" b="1" dirty="0">
                <a:solidFill>
                  <a:prstClr val="black"/>
                </a:solidFill>
                <a:latin typeface="Calibri"/>
              </a:rPr>
              <a:t>tissue</a:t>
            </a:r>
            <a:endParaRPr lang="en-US" sz="1400" b="1" dirty="0">
              <a:solidFill>
                <a:prstClr val="black"/>
              </a:solidFill>
              <a:latin typeface="Calibri"/>
            </a:endParaRPr>
          </a:p>
        </p:txBody>
      </p:sp>
      <p:cxnSp>
        <p:nvCxnSpPr>
          <p:cNvPr id="10" name="Straight Arrow Connector 9"/>
          <p:cNvCxnSpPr/>
          <p:nvPr/>
        </p:nvCxnSpPr>
        <p:spPr>
          <a:xfrm>
            <a:off x="1072990" y="2545309"/>
            <a:ext cx="59630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58505" y="1935709"/>
            <a:ext cx="668230" cy="523220"/>
          </a:xfrm>
          <a:prstGeom prst="rect">
            <a:avLst/>
          </a:prstGeom>
          <a:noFill/>
        </p:spPr>
        <p:txBody>
          <a:bodyPr wrap="none" rtlCol="0">
            <a:spAutoFit/>
          </a:bodyPr>
          <a:lstStyle/>
          <a:p>
            <a:pPr algn="ctr" eaLnBrk="0" hangingPunct="0"/>
            <a:r>
              <a:rPr lang="en-US" sz="1400" b="1" dirty="0">
                <a:solidFill>
                  <a:prstClr val="black"/>
                </a:solidFill>
                <a:latin typeface="Calibri"/>
              </a:rPr>
              <a:t>RNA </a:t>
            </a:r>
          </a:p>
          <a:p>
            <a:pPr algn="ctr" eaLnBrk="0" hangingPunct="0"/>
            <a:r>
              <a:rPr lang="en-US" sz="1400" b="1" dirty="0">
                <a:solidFill>
                  <a:prstClr val="black"/>
                </a:solidFill>
                <a:latin typeface="Calibri"/>
              </a:rPr>
              <a:t>extraction</a:t>
            </a:r>
            <a:endParaRPr lang="en-US" sz="1400" b="1" dirty="0">
              <a:solidFill>
                <a:prstClr val="black"/>
              </a:solidFill>
              <a:latin typeface="Calibri"/>
            </a:endParaRPr>
          </a:p>
        </p:txBody>
      </p:sp>
      <p:pic>
        <p:nvPicPr>
          <p:cNvPr id="12" name="Picture 10"/>
          <p:cNvPicPr>
            <a:picLocks noChangeAspect="1" noChangeArrowheads="1"/>
          </p:cNvPicPr>
          <p:nvPr/>
        </p:nvPicPr>
        <p:blipFill>
          <a:blip r:embed="rId5" cstate="print"/>
          <a:srcRect l="35000" t="40000" r="59500" b="55333"/>
          <a:stretch>
            <a:fillRect/>
          </a:stretch>
        </p:blipFill>
        <p:spPr bwMode="auto">
          <a:xfrm rot="5400000">
            <a:off x="1537030" y="2219722"/>
            <a:ext cx="1077686" cy="487889"/>
          </a:xfrm>
          <a:prstGeom prst="rect">
            <a:avLst/>
          </a:prstGeom>
          <a:noFill/>
          <a:ln w="9525">
            <a:noFill/>
            <a:miter lim="800000"/>
            <a:headEnd/>
            <a:tailEnd/>
          </a:ln>
        </p:spPr>
      </p:pic>
      <p:pic>
        <p:nvPicPr>
          <p:cNvPr id="13" name="Picture 10"/>
          <p:cNvPicPr>
            <a:picLocks noChangeAspect="1" noChangeArrowheads="1"/>
          </p:cNvPicPr>
          <p:nvPr/>
        </p:nvPicPr>
        <p:blipFill>
          <a:blip r:embed="rId5" cstate="print"/>
          <a:srcRect l="35000" t="52666" r="59500" b="42667"/>
          <a:stretch>
            <a:fillRect/>
          </a:stretch>
        </p:blipFill>
        <p:spPr bwMode="auto">
          <a:xfrm rot="5400000">
            <a:off x="2699268" y="2197252"/>
            <a:ext cx="990600" cy="448464"/>
          </a:xfrm>
          <a:prstGeom prst="rect">
            <a:avLst/>
          </a:prstGeom>
          <a:noFill/>
          <a:ln w="9525">
            <a:noFill/>
            <a:miter lim="800000"/>
            <a:headEnd/>
            <a:tailEnd/>
          </a:ln>
        </p:spPr>
      </p:pic>
      <p:cxnSp>
        <p:nvCxnSpPr>
          <p:cNvPr id="14" name="Straight Arrow Connector 13"/>
          <p:cNvCxnSpPr/>
          <p:nvPr/>
        </p:nvCxnSpPr>
        <p:spPr>
          <a:xfrm>
            <a:off x="2374028" y="2545309"/>
            <a:ext cx="4811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283154" y="2170857"/>
            <a:ext cx="551042" cy="307777"/>
          </a:xfrm>
          <a:prstGeom prst="rect">
            <a:avLst/>
          </a:prstGeom>
          <a:noFill/>
        </p:spPr>
        <p:txBody>
          <a:bodyPr wrap="none" rtlCol="0">
            <a:spAutoFit/>
          </a:bodyPr>
          <a:lstStyle/>
          <a:p>
            <a:pPr algn="ctr" eaLnBrk="0" hangingPunct="0"/>
            <a:r>
              <a:rPr lang="en-US" sz="1400" b="1" dirty="0">
                <a:solidFill>
                  <a:prstClr val="black"/>
                </a:solidFill>
                <a:latin typeface="Calibri"/>
              </a:rPr>
              <a:t>labeling</a:t>
            </a:r>
            <a:endParaRPr lang="en-US" sz="1400" b="1" dirty="0">
              <a:solidFill>
                <a:prstClr val="black"/>
              </a:solidFill>
              <a:latin typeface="Calibri"/>
            </a:endParaRPr>
          </a:p>
        </p:txBody>
      </p:sp>
      <p:cxnSp>
        <p:nvCxnSpPr>
          <p:cNvPr id="16" name="Straight Arrow Connector 15"/>
          <p:cNvCxnSpPr/>
          <p:nvPr/>
        </p:nvCxnSpPr>
        <p:spPr>
          <a:xfrm>
            <a:off x="3512435" y="2516734"/>
            <a:ext cx="745386" cy="65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477367" y="2142282"/>
            <a:ext cx="828708" cy="307777"/>
          </a:xfrm>
          <a:prstGeom prst="rect">
            <a:avLst/>
          </a:prstGeom>
          <a:noFill/>
        </p:spPr>
        <p:txBody>
          <a:bodyPr wrap="none" rtlCol="0">
            <a:spAutoFit/>
          </a:bodyPr>
          <a:lstStyle/>
          <a:p>
            <a:pPr algn="ctr" eaLnBrk="0" hangingPunct="0"/>
            <a:r>
              <a:rPr lang="en-US" sz="1400" b="1" dirty="0">
                <a:solidFill>
                  <a:prstClr val="black"/>
                </a:solidFill>
                <a:latin typeface="Calibri"/>
              </a:rPr>
              <a:t>hybridization</a:t>
            </a:r>
            <a:endParaRPr lang="en-US" sz="1400" b="1" dirty="0">
              <a:solidFill>
                <a:prstClr val="black"/>
              </a:solidFill>
              <a:latin typeface="Calibri"/>
            </a:endParaRPr>
          </a:p>
        </p:txBody>
      </p:sp>
      <p:cxnSp>
        <p:nvCxnSpPr>
          <p:cNvPr id="33" name="Straight Arrow Connector 32"/>
          <p:cNvCxnSpPr/>
          <p:nvPr/>
        </p:nvCxnSpPr>
        <p:spPr>
          <a:xfrm>
            <a:off x="6096411" y="2384369"/>
            <a:ext cx="424725"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222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51714" y="1783309"/>
            <a:ext cx="2151456" cy="129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7253032" y="1475532"/>
            <a:ext cx="838371" cy="307777"/>
          </a:xfrm>
          <a:prstGeom prst="rect">
            <a:avLst/>
          </a:prstGeom>
          <a:noFill/>
        </p:spPr>
        <p:txBody>
          <a:bodyPr wrap="none" rtlCol="0">
            <a:spAutoFit/>
          </a:bodyPr>
          <a:lstStyle/>
          <a:p>
            <a:pPr algn="ctr" eaLnBrk="0" hangingPunct="0"/>
            <a:r>
              <a:rPr lang="en-US" sz="1400" b="1" dirty="0">
                <a:solidFill>
                  <a:prstClr val="black"/>
                </a:solidFill>
                <a:latin typeface="Calibri"/>
              </a:rPr>
              <a:t>70 genes</a:t>
            </a:r>
            <a:endParaRPr lang="en-US" sz="1400" b="1" dirty="0">
              <a:solidFill>
                <a:prstClr val="black"/>
              </a:solidFill>
              <a:latin typeface="Calibri"/>
            </a:endParaRPr>
          </a:p>
        </p:txBody>
      </p:sp>
      <p:sp>
        <p:nvSpPr>
          <p:cNvPr id="35" name="Title 5"/>
          <p:cNvSpPr>
            <a:spLocks noGrp="1"/>
          </p:cNvSpPr>
          <p:nvPr>
            <p:ph idx="1"/>
          </p:nvPr>
        </p:nvSpPr>
        <p:spPr>
          <a:xfrm>
            <a:off x="403182" y="3294173"/>
            <a:ext cx="8563018" cy="3474927"/>
          </a:xfrm>
        </p:spPr>
        <p:txBody>
          <a:bodyPr>
            <a:normAutofit/>
          </a:bodyPr>
          <a:lstStyle/>
          <a:p>
            <a:r>
              <a:rPr lang="en-US" sz="2400" dirty="0"/>
              <a:t>Gene expression profiling predicts clinical outcome of breast </a:t>
            </a:r>
            <a:r>
              <a:rPr lang="en-US" sz="2400" dirty="0" smtClean="0"/>
              <a:t>cancer (</a:t>
            </a:r>
            <a:r>
              <a:rPr lang="en-US" sz="2400" dirty="0" err="1" smtClean="0"/>
              <a:t>Van’t</a:t>
            </a:r>
            <a:r>
              <a:rPr lang="en-US" sz="2400" dirty="0" smtClean="0"/>
              <a:t> </a:t>
            </a:r>
            <a:r>
              <a:rPr lang="en-US" sz="2400" dirty="0"/>
              <a:t>Veer </a:t>
            </a:r>
            <a:r>
              <a:rPr lang="en-US" sz="2400" i="1" dirty="0"/>
              <a:t>et al.</a:t>
            </a:r>
            <a:r>
              <a:rPr lang="en-US" sz="2400" dirty="0"/>
              <a:t>, Nature </a:t>
            </a:r>
            <a:r>
              <a:rPr lang="en-US" sz="2400" dirty="0" smtClean="0"/>
              <a:t>2002.)</a:t>
            </a:r>
            <a:endParaRPr lang="en-US" sz="2000" dirty="0" smtClean="0"/>
          </a:p>
          <a:p>
            <a:r>
              <a:rPr lang="en-US" sz="2400" dirty="0"/>
              <a:t>Gene expression </a:t>
            </a:r>
            <a:r>
              <a:rPr lang="en-US" sz="2400" dirty="0" smtClean="0"/>
              <a:t>measurements: a mix of many cell types</a:t>
            </a:r>
          </a:p>
          <a:p>
            <a:r>
              <a:rPr lang="en-US" sz="2400" dirty="0"/>
              <a:t>We adapt techniques from </a:t>
            </a:r>
            <a:r>
              <a:rPr lang="en-US" sz="2400" dirty="0" err="1"/>
              <a:t>hyperspectroscopy</a:t>
            </a:r>
            <a:r>
              <a:rPr lang="en-US" sz="2400" dirty="0"/>
              <a:t> </a:t>
            </a:r>
            <a:r>
              <a:rPr lang="en-US" sz="2400" dirty="0" smtClean="0"/>
              <a:t>assuming </a:t>
            </a:r>
            <a:r>
              <a:rPr lang="en-US" sz="2400" dirty="0"/>
              <a:t>“C”, “G”  and “k” </a:t>
            </a:r>
            <a:r>
              <a:rPr lang="en-US" sz="2400" dirty="0" smtClean="0"/>
              <a:t>unknown: </a:t>
            </a:r>
            <a:r>
              <a:rPr lang="en-US" sz="2400" i="1" dirty="0" smtClean="0">
                <a:solidFill>
                  <a:srgbClr val="FF0000"/>
                </a:solidFill>
              </a:rPr>
              <a:t>better accuracy than all existing methods</a:t>
            </a:r>
            <a:r>
              <a:rPr lang="en-US" sz="2400" i="1" dirty="0">
                <a:solidFill>
                  <a:srgbClr val="FF0000"/>
                </a:solidFill>
              </a:rPr>
              <a:t/>
            </a:r>
            <a:br>
              <a:rPr lang="en-US" sz="2400" i="1" dirty="0">
                <a:solidFill>
                  <a:srgbClr val="FF0000"/>
                </a:solidFill>
              </a:rPr>
            </a:br>
            <a:r>
              <a:rPr lang="en-US" sz="2400" dirty="0"/>
              <a:t/>
            </a:r>
            <a:br>
              <a:rPr lang="en-US" sz="2400" dirty="0"/>
            </a:br>
            <a:endParaRPr lang="en-US" dirty="0"/>
          </a:p>
        </p:txBody>
      </p:sp>
      <p:pic>
        <p:nvPicPr>
          <p:cNvPr id="22221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933" y="5780599"/>
            <a:ext cx="2420582" cy="602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221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7992" y="5367720"/>
            <a:ext cx="3961511" cy="142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oup 23"/>
          <p:cNvGrpSpPr/>
          <p:nvPr/>
        </p:nvGrpSpPr>
        <p:grpSpPr>
          <a:xfrm>
            <a:off x="1716590" y="5370049"/>
            <a:ext cx="1570238" cy="975548"/>
            <a:chOff x="1716590" y="5179549"/>
            <a:chExt cx="1570238" cy="975548"/>
          </a:xfrm>
        </p:grpSpPr>
        <p:sp>
          <p:nvSpPr>
            <p:cNvPr id="19" name="Oval 18"/>
            <p:cNvSpPr/>
            <p:nvPr/>
          </p:nvSpPr>
          <p:spPr>
            <a:xfrm>
              <a:off x="2243902" y="5442898"/>
              <a:ext cx="481407" cy="7121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sz="3200" b="1">
                <a:solidFill>
                  <a:prstClr val="white"/>
                </a:solidFill>
              </a:endParaRPr>
            </a:p>
          </p:txBody>
        </p:sp>
        <p:sp>
          <p:nvSpPr>
            <p:cNvPr id="21" name="TextBox 20"/>
            <p:cNvSpPr txBox="1"/>
            <p:nvPr/>
          </p:nvSpPr>
          <p:spPr>
            <a:xfrm>
              <a:off x="1716590" y="5179549"/>
              <a:ext cx="1570238" cy="275717"/>
            </a:xfrm>
            <a:prstGeom prst="rect">
              <a:avLst/>
            </a:prstGeom>
            <a:noFill/>
          </p:spPr>
          <p:txBody>
            <a:bodyPr wrap="none" rtlCol="0">
              <a:spAutoFit/>
            </a:bodyPr>
            <a:lstStyle/>
            <a:p>
              <a:pPr algn="ctr" eaLnBrk="0" hangingPunct="0">
                <a:lnSpc>
                  <a:spcPct val="70000"/>
                </a:lnSpc>
              </a:pPr>
              <a:r>
                <a:rPr lang="en-US" sz="1600" b="1" dirty="0">
                  <a:solidFill>
                    <a:srgbClr val="FF0000"/>
                  </a:solidFill>
                  <a:latin typeface="Calibri"/>
                </a:rPr>
                <a:t>Gene Signatures</a:t>
              </a:r>
              <a:endParaRPr lang="en-US" sz="1600" b="1" dirty="0">
                <a:solidFill>
                  <a:srgbClr val="FF0000"/>
                </a:solidFill>
                <a:latin typeface="Calibri"/>
              </a:endParaRPr>
            </a:p>
          </p:txBody>
        </p:sp>
      </p:grpSp>
      <p:grpSp>
        <p:nvGrpSpPr>
          <p:cNvPr id="28" name="Group 27"/>
          <p:cNvGrpSpPr/>
          <p:nvPr/>
        </p:nvGrpSpPr>
        <p:grpSpPr>
          <a:xfrm>
            <a:off x="2725309" y="5633397"/>
            <a:ext cx="1556346" cy="712199"/>
            <a:chOff x="2725309" y="5442897"/>
            <a:chExt cx="1556346" cy="712199"/>
          </a:xfrm>
        </p:grpSpPr>
        <p:sp>
          <p:nvSpPr>
            <p:cNvPr id="40" name="Oval 39"/>
            <p:cNvSpPr/>
            <p:nvPr/>
          </p:nvSpPr>
          <p:spPr>
            <a:xfrm>
              <a:off x="2725309" y="5442897"/>
              <a:ext cx="477206" cy="712199"/>
            </a:xfrm>
            <a:prstGeom prst="ellipse">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sz="3200" b="1">
                <a:solidFill>
                  <a:prstClr val="white"/>
                </a:solidFill>
              </a:endParaRPr>
            </a:p>
          </p:txBody>
        </p:sp>
        <p:sp>
          <p:nvSpPr>
            <p:cNvPr id="42" name="TextBox 41"/>
            <p:cNvSpPr txBox="1"/>
            <p:nvPr/>
          </p:nvSpPr>
          <p:spPr>
            <a:xfrm>
              <a:off x="3169749" y="5622258"/>
              <a:ext cx="1111906" cy="448071"/>
            </a:xfrm>
            <a:prstGeom prst="rect">
              <a:avLst/>
            </a:prstGeom>
            <a:noFill/>
          </p:spPr>
          <p:txBody>
            <a:bodyPr wrap="none" rtlCol="0">
              <a:spAutoFit/>
            </a:bodyPr>
            <a:lstStyle/>
            <a:p>
              <a:pPr algn="ctr" eaLnBrk="0" hangingPunct="0">
                <a:lnSpc>
                  <a:spcPct val="70000"/>
                </a:lnSpc>
              </a:pPr>
              <a:r>
                <a:rPr lang="en-US" sz="1600" b="1" dirty="0">
                  <a:solidFill>
                    <a:srgbClr val="00FF00"/>
                  </a:solidFill>
                  <a:latin typeface="Calibri"/>
                </a:rPr>
                <a:t>Cell-type</a:t>
              </a:r>
            </a:p>
            <a:p>
              <a:pPr algn="ctr" eaLnBrk="0" hangingPunct="0">
                <a:lnSpc>
                  <a:spcPct val="70000"/>
                </a:lnSpc>
              </a:pPr>
              <a:r>
                <a:rPr lang="en-US" sz="1600" b="1" dirty="0">
                  <a:solidFill>
                    <a:srgbClr val="00FF00"/>
                  </a:solidFill>
                  <a:latin typeface="Calibri"/>
                </a:rPr>
                <a:t>Proportion</a:t>
              </a:r>
              <a:endParaRPr lang="en-US" sz="1600" b="1" dirty="0">
                <a:solidFill>
                  <a:srgbClr val="00FF00"/>
                </a:solidFill>
                <a:latin typeface="Calibri"/>
              </a:endParaRPr>
            </a:p>
          </p:txBody>
        </p:sp>
      </p:grpSp>
      <p:grpSp>
        <p:nvGrpSpPr>
          <p:cNvPr id="25" name="Group 24"/>
          <p:cNvGrpSpPr/>
          <p:nvPr/>
        </p:nvGrpSpPr>
        <p:grpSpPr>
          <a:xfrm>
            <a:off x="1792314" y="6105336"/>
            <a:ext cx="1029448" cy="671016"/>
            <a:chOff x="1792314" y="5914836"/>
            <a:chExt cx="1029448" cy="671016"/>
          </a:xfrm>
        </p:grpSpPr>
        <p:sp>
          <p:nvSpPr>
            <p:cNvPr id="43" name="Oval 42"/>
            <p:cNvSpPr/>
            <p:nvPr/>
          </p:nvSpPr>
          <p:spPr>
            <a:xfrm>
              <a:off x="2075873" y="5914836"/>
              <a:ext cx="243945" cy="356099"/>
            </a:xfrm>
            <a:prstGeom prst="ellipse">
              <a:avLst/>
            </a:prstGeom>
            <a:no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sz="3200" b="1">
                <a:solidFill>
                  <a:prstClr val="white"/>
                </a:solidFill>
              </a:endParaRPr>
            </a:p>
          </p:txBody>
        </p:sp>
        <p:sp>
          <p:nvSpPr>
            <p:cNvPr id="44" name="TextBox 43"/>
            <p:cNvSpPr txBox="1"/>
            <p:nvPr/>
          </p:nvSpPr>
          <p:spPr>
            <a:xfrm>
              <a:off x="1792314" y="6310135"/>
              <a:ext cx="1029448" cy="275717"/>
            </a:xfrm>
            <a:prstGeom prst="rect">
              <a:avLst/>
            </a:prstGeom>
            <a:noFill/>
          </p:spPr>
          <p:txBody>
            <a:bodyPr wrap="none" rtlCol="0">
              <a:spAutoFit/>
            </a:bodyPr>
            <a:lstStyle/>
            <a:p>
              <a:pPr algn="ctr" eaLnBrk="0" hangingPunct="0">
                <a:lnSpc>
                  <a:spcPct val="70000"/>
                </a:lnSpc>
              </a:pPr>
              <a:r>
                <a:rPr lang="en-US" sz="1600" b="1" dirty="0">
                  <a:solidFill>
                    <a:srgbClr val="0033CC"/>
                  </a:solidFill>
                  <a:latin typeface="Calibri"/>
                </a:rPr>
                <a:t>Cell Types</a:t>
              </a:r>
              <a:endParaRPr lang="en-US" sz="1600" b="1" dirty="0">
                <a:solidFill>
                  <a:srgbClr val="0033CC"/>
                </a:solidFill>
                <a:latin typeface="Calibri"/>
              </a:endParaRPr>
            </a:p>
          </p:txBody>
        </p:sp>
      </p:grpSp>
    </p:spTree>
    <p:extLst>
      <p:ext uri="{BB962C8B-B14F-4D97-AF65-F5344CB8AC3E}">
        <p14:creationId xmlns:p14="http://schemas.microsoft.com/office/powerpoint/2010/main" val="79099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smtClean="0"/>
              <a:t>Summary</a:t>
            </a:r>
          </a:p>
        </p:txBody>
      </p:sp>
      <p:sp>
        <p:nvSpPr>
          <p:cNvPr id="63491" name="Rectangle 3"/>
          <p:cNvSpPr>
            <a:spLocks noGrp="1" noChangeArrowheads="1"/>
          </p:cNvSpPr>
          <p:nvPr>
            <p:ph type="body" idx="1"/>
          </p:nvPr>
        </p:nvSpPr>
        <p:spPr>
          <a:xfrm>
            <a:off x="332153" y="1641683"/>
            <a:ext cx="8272462" cy="4586288"/>
          </a:xfrm>
        </p:spPr>
        <p:txBody>
          <a:bodyPr/>
          <a:lstStyle/>
          <a:p>
            <a:pPr>
              <a:lnSpc>
                <a:spcPct val="0"/>
              </a:lnSpc>
              <a:buFont typeface="Wingdings" pitchFamily="2" charset="2"/>
              <a:buNone/>
            </a:pPr>
            <a:endParaRPr lang="en-US" altLang="en-US" sz="2400" dirty="0" smtClean="0"/>
          </a:p>
          <a:p>
            <a:pPr>
              <a:lnSpc>
                <a:spcPct val="100000"/>
              </a:lnSpc>
            </a:pPr>
            <a:r>
              <a:rPr lang="en-US" altLang="en-US" sz="2400" dirty="0" smtClean="0"/>
              <a:t>Wireless networking is an important research area with many interesting and challenging problems</a:t>
            </a:r>
          </a:p>
          <a:p>
            <a:pPr>
              <a:lnSpc>
                <a:spcPct val="50000"/>
              </a:lnSpc>
            </a:pPr>
            <a:endParaRPr lang="en-US" altLang="en-US" sz="2400" dirty="0" smtClean="0"/>
          </a:p>
          <a:p>
            <a:pPr>
              <a:lnSpc>
                <a:spcPct val="100000"/>
              </a:lnSpc>
            </a:pPr>
            <a:r>
              <a:rPr lang="en-US" altLang="en-US" sz="2400" dirty="0" smtClean="0"/>
              <a:t>Many of the research problems span multiple layers of the protocol stack: little to be gained at just the link layer.</a:t>
            </a:r>
          </a:p>
          <a:p>
            <a:pPr>
              <a:lnSpc>
                <a:spcPct val="70000"/>
              </a:lnSpc>
            </a:pPr>
            <a:endParaRPr lang="en-US" altLang="en-US" sz="2400" dirty="0" smtClean="0"/>
          </a:p>
          <a:p>
            <a:pPr>
              <a:lnSpc>
                <a:spcPct val="90000"/>
              </a:lnSpc>
            </a:pPr>
            <a:r>
              <a:rPr lang="en-US" altLang="en-US" sz="2400" dirty="0" smtClean="0"/>
              <a:t>Cross-layer design techniques are in their infancy: require a new design framework and new analysis tools.</a:t>
            </a:r>
          </a:p>
          <a:p>
            <a:pPr>
              <a:lnSpc>
                <a:spcPct val="70000"/>
              </a:lnSpc>
            </a:pPr>
            <a:endParaRPr lang="en-US" altLang="en-US" sz="2000" dirty="0" smtClean="0"/>
          </a:p>
          <a:p>
            <a:pPr>
              <a:lnSpc>
                <a:spcPct val="100000"/>
              </a:lnSpc>
            </a:pPr>
            <a:r>
              <a:rPr lang="en-US" altLang="en-US" sz="2400" dirty="0" smtClean="0"/>
              <a:t>Hard delay and energy constraints change fundamental design principles of the network</a:t>
            </a:r>
            <a:r>
              <a:rPr lang="en-US" altLang="en-US" sz="2400" dirty="0" smtClean="0"/>
              <a:t>.</a:t>
            </a:r>
          </a:p>
          <a:p>
            <a:pPr lvl="3"/>
            <a:endParaRPr lang="en-US" altLang="en-US" sz="1000" dirty="0" smtClean="0"/>
          </a:p>
          <a:p>
            <a:pPr>
              <a:lnSpc>
                <a:spcPct val="100000"/>
              </a:lnSpc>
            </a:pPr>
            <a:r>
              <a:rPr lang="en-US" altLang="en-US" sz="2400" dirty="0" smtClean="0"/>
              <a:t>Software-defined wireless networks an open area for research and innovation</a:t>
            </a:r>
            <a:endParaRPr lang="en-US" altLang="en-US" sz="2400" dirty="0" smtClean="0"/>
          </a:p>
          <a:p>
            <a:pPr>
              <a:lnSpc>
                <a:spcPct val="100000"/>
              </a:lnSpc>
            </a:pPr>
            <a:endParaRPr lang="en-US" altLang="en-US" sz="2000"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 val="template"/>
  <p:tag name="SOURCE" val="TPT1  equation y_c(t)  template TPT1  env TPENV1  fore 0  back 16777215  eqnno 3"/>
  <p:tag name="FILENAME" val="TP_tmp"/>
  <p:tag name="ORIGWIDTH" val="21"/>
  <p:tag name="PICTUREFILESIZE" val="1264"/>
</p:tagLst>
</file>

<file path=ppt/tags/tag2.xml><?xml version="1.0" encoding="utf-8"?>
<p:tagLst xmlns:a="http://schemas.openxmlformats.org/drawingml/2006/main" xmlns:r="http://schemas.openxmlformats.org/officeDocument/2006/relationships" xmlns:p="http://schemas.openxmlformats.org/presentationml/2006/main">
  <p:tag name="TEXPOINT" val="template"/>
  <p:tag name="SOURCE" val="TPT1  equation y_s[n]  template TPT1  env TPENV1  fore 0  back 16777215  eqnno 1"/>
  <p:tag name="FILENAME" val="TP_tmp"/>
  <p:tag name="ORIGWIDTH" val="21"/>
  <p:tag name="PICTUREFILESIZE" val="1049"/>
</p:tagLst>
</file>

<file path=ppt/tags/tag3.xml><?xml version="1.0" encoding="utf-8"?>
<p:tagLst xmlns:a="http://schemas.openxmlformats.org/drawingml/2006/main" xmlns:r="http://schemas.openxmlformats.org/officeDocument/2006/relationships" xmlns:p="http://schemas.openxmlformats.org/presentationml/2006/main">
  <p:tag name="TEXPOINT" val="template"/>
  <p:tag name="SOURCE" val="TPT1  equation \eta(t)  template TPT1  env TPENV1  fore 0  back 16777215  eqnno 2"/>
  <p:tag name="FILENAME" val="TP_tmp"/>
  <p:tag name="ORIGWIDTH" val="17"/>
  <p:tag name="PICTUREFILESIZE" val="1075"/>
</p:tagLst>
</file>

<file path=ppt/tags/tag4.xml><?xml version="1.0" encoding="utf-8"?>
<p:tagLst xmlns:a="http://schemas.openxmlformats.org/drawingml/2006/main" xmlns:r="http://schemas.openxmlformats.org/officeDocument/2006/relationships" xmlns:p="http://schemas.openxmlformats.org/presentationml/2006/main">
  <p:tag name="TEXPOINT" val="template"/>
  <p:tag name="SOURCE" val="TPT1  equation x(t)  template TPT1  env TPENV1  fore 0  back 16777215  eqnno 4"/>
  <p:tag name="FILENAME" val="TP_tmp"/>
  <p:tag name="ORIGWIDTH" val="17"/>
  <p:tag name="PICTUREFILESIZE" val="1108"/>
</p:tagLst>
</file>

<file path=ppt/tags/tag5.xml><?xml version="1.0" encoding="utf-8"?>
<p:tagLst xmlns:a="http://schemas.openxmlformats.org/drawingml/2006/main" xmlns:r="http://schemas.openxmlformats.org/officeDocument/2006/relationships" xmlns:p="http://schemas.openxmlformats.org/presentationml/2006/main">
  <p:tag name="TEXPOINT" val="template"/>
  <p:tag name="SOURCE" val="TPT1  equation H_c(f)  template TPT1  env TPENV1  fore 0  back 16777215  eqnno 5"/>
  <p:tag name="FILENAME" val="TP_tmp"/>
  <p:tag name="ORIGWIDTH" val="25"/>
  <p:tag name="PICTUREFILESIZE" val="1305"/>
</p:tagLst>
</file>

<file path=ppt/tags/tag6.xml><?xml version="1.0" encoding="utf-8"?>
<p:tagLst xmlns:a="http://schemas.openxmlformats.org/drawingml/2006/main" xmlns:r="http://schemas.openxmlformats.org/officeDocument/2006/relationships" xmlns:p="http://schemas.openxmlformats.org/presentationml/2006/main">
  <p:tag name="TEXPOINT" val="template"/>
  <p:tag name="SOURCE" val="TPT1  equation (0,T]  template TPT1  env TPENV1  fore 0  back 16777215  eqnno 6"/>
  <p:tag name="FILENAME" val="TP_tmp"/>
  <p:tag name="ORIGWIDTH" val="22"/>
  <p:tag name="PICTUREFILESIZE" val="980"/>
</p:tagLst>
</file>

<file path=ppt/tags/tag7.xml><?xml version="1.0" encoding="utf-8"?>
<p:tagLst xmlns:a="http://schemas.openxmlformats.org/drawingml/2006/main" xmlns:r="http://schemas.openxmlformats.org/officeDocument/2006/relationships" xmlns:p="http://schemas.openxmlformats.org/presentationml/2006/main">
  <p:tag name="TEXPOINT" val="template"/>
  <p:tag name="SOURCE" val="TPT1  equation (0,T_0]  template TPT1  env TPENV1  fore 0  back 16777215  eqnno 6"/>
  <p:tag name="FILENAME" val="TP_tmp"/>
  <p:tag name="ORIGWIDTH" val="25"/>
  <p:tag name="PICTUREFILESIZE" val="1171"/>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h(t)&#10;\end{document}&#10;"/>
  <p:tag name="FILENAME" val="TP_tmp"/>
  <p:tag name="FORMAT" val="emf"/>
  <p:tag name="RES" val="1200"/>
  <p:tag name="BLEND" val="0"/>
  <p:tag name="TRANSPARENT" val="0"/>
  <p:tag name="TBUG" val="0"/>
  <p:tag name="ALLOWFS" val="0"/>
  <p:tag name="ORIGWIDTH" val="2"/>
  <p:tag name="PICTUREFILESIZE" val="1064"/>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rse_summary">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course_summary">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course_summary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urse_summary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ourse_summary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urse_summary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urse_summary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urse_summary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ourse_summary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1_template1">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template1">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FF"/>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FF"/>
            </a:solidFill>
            <a:effectLst/>
            <a:latin typeface="Garamond" pitchFamily="18" charset="0"/>
          </a:defRPr>
        </a:defPPr>
      </a:lstStyle>
    </a:lnDef>
  </a:objectDefaults>
  <a:extraClrSchemeLst>
    <a:extraClrScheme>
      <a:clrScheme name="template1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emplate1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plate1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plate1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plate1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emplate1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course_summary">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course_summary">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course_summary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urse_summary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ourse_summary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urse_summary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urse_summary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urse_summary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ourse_summary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lueRed">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BlueRed">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Red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Re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ueRed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Red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Red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Red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ueRed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BlueRed">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BlueRed">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Red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Re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ueRed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Red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Red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Red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ueRed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course_summary">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course_summary">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course_summary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urse_summary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ourse_summary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urse_summary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urse_summary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urse_summary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ourse_summary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Z:\Classes\EE359\Lectures\PPT\course_summary.ppt</Template>
  <TotalTime>5488</TotalTime>
  <Words>4197</Words>
  <Application>Microsoft Office PowerPoint</Application>
  <PresentationFormat>On-screen Show (4:3)</PresentationFormat>
  <Paragraphs>990</Paragraphs>
  <Slides>76</Slides>
  <Notes>14</Notes>
  <HiddenSlides>0</HiddenSlides>
  <MMClips>0</MMClips>
  <ScaleCrop>false</ScaleCrop>
  <HeadingPairs>
    <vt:vector size="8" baseType="variant">
      <vt:variant>
        <vt:lpstr>Fonts Used</vt:lpstr>
      </vt:variant>
      <vt:variant>
        <vt:i4>19</vt:i4>
      </vt:variant>
      <vt:variant>
        <vt:lpstr>Theme</vt:lpstr>
      </vt:variant>
      <vt:variant>
        <vt:i4>9</vt:i4>
      </vt:variant>
      <vt:variant>
        <vt:lpstr>Embedded OLE Servers</vt:lpstr>
      </vt:variant>
      <vt:variant>
        <vt:i4>3</vt:i4>
      </vt:variant>
      <vt:variant>
        <vt:lpstr>Slide Titles</vt:lpstr>
      </vt:variant>
      <vt:variant>
        <vt:i4>76</vt:i4>
      </vt:variant>
    </vt:vector>
  </HeadingPairs>
  <TitlesOfParts>
    <vt:vector size="107" baseType="lpstr">
      <vt:lpstr>Times New Roman</vt:lpstr>
      <vt:lpstr>Arial</vt:lpstr>
      <vt:lpstr>Garamond</vt:lpstr>
      <vt:lpstr>Wingdings</vt:lpstr>
      <vt:lpstr>ZapfDingbats</vt:lpstr>
      <vt:lpstr>Franklin Gothic Medium Cond</vt:lpstr>
      <vt:lpstr>ヒラギノ角ゴ Pro W3</vt:lpstr>
      <vt:lpstr>Tahoma</vt:lpstr>
      <vt:lpstr>Impact</vt:lpstr>
      <vt:lpstr>Aharoni</vt:lpstr>
      <vt:lpstr>Arial Black</vt:lpstr>
      <vt:lpstr>Symbol</vt:lpstr>
      <vt:lpstr>Calibri</vt:lpstr>
      <vt:lpstr>WP Greek Helve</vt:lpstr>
      <vt:lpstr>SimSun</vt:lpstr>
      <vt:lpstr>MS PGothic</vt:lpstr>
      <vt:lpstr>Comic Sans MS</vt:lpstr>
      <vt:lpstr>Perpetua</vt:lpstr>
      <vt:lpstr>AdLib BT</vt:lpstr>
      <vt:lpstr>course_summary</vt:lpstr>
      <vt:lpstr>Flow</vt:lpstr>
      <vt:lpstr>1_Flow</vt:lpstr>
      <vt:lpstr>2_Flow</vt:lpstr>
      <vt:lpstr>1_template1</vt:lpstr>
      <vt:lpstr>1_course_summary</vt:lpstr>
      <vt:lpstr>BlueRed</vt:lpstr>
      <vt:lpstr>2_BlueRed</vt:lpstr>
      <vt:lpstr>2_course_summary</vt:lpstr>
      <vt:lpstr>Clip</vt:lpstr>
      <vt:lpstr>CorelDRAW 6.0</vt:lpstr>
      <vt:lpstr>Equation</vt:lpstr>
      <vt:lpstr>EE360: Lecture 18 Outline Course Summary</vt:lpstr>
      <vt:lpstr>PowerPoint Presentation</vt:lpstr>
      <vt:lpstr>Future Wireless Networks</vt:lpstr>
      <vt:lpstr>Design Challenges</vt:lpstr>
      <vt:lpstr>Wireless Network Design Issues</vt:lpstr>
      <vt:lpstr>Multiuser Channels: Uplink and Downlink</vt:lpstr>
      <vt:lpstr>Multiple vs. Random Access</vt:lpstr>
      <vt:lpstr>Random Access and Scheduling</vt:lpstr>
      <vt:lpstr>Deterministic Bandwidth Sharing</vt:lpstr>
      <vt:lpstr>OFDMA and SDMA</vt:lpstr>
      <vt:lpstr>Spread Spectrum  Multiple Access</vt:lpstr>
      <vt:lpstr>Ideal Multiuser Detection</vt:lpstr>
      <vt:lpstr>MUD Algorithms</vt:lpstr>
      <vt:lpstr>Near-Far Problem and Traditional Power Control</vt:lpstr>
      <vt:lpstr>Multiuser OFDM</vt:lpstr>
      <vt:lpstr>Multiuser Channel Capacity Fundamental Limit on Data Rates</vt:lpstr>
      <vt:lpstr>Capacity Results for  Multiuser Channels</vt:lpstr>
      <vt:lpstr>Capacity-Achieving Techniques</vt:lpstr>
      <vt:lpstr>Scarce Wireless Spectrum</vt:lpstr>
      <vt:lpstr>Spectral Reuse</vt:lpstr>
      <vt:lpstr>Interference: Friend or Foe?</vt:lpstr>
      <vt:lpstr>Cellular Systems  Reuse channels to maximize capacity</vt:lpstr>
      <vt:lpstr>Improving Capacity</vt:lpstr>
      <vt:lpstr>PowerPoint Presentation</vt:lpstr>
      <vt:lpstr>Benefits of Relaying in Cellular Systems</vt:lpstr>
      <vt:lpstr>Dynamic Resource Allocation Allocate resources as user and network conditions change</vt:lpstr>
      <vt:lpstr>MIMO Techniques in Cellular</vt:lpstr>
      <vt:lpstr>MIMO in Cellular: Performance Benefits</vt:lpstr>
      <vt:lpstr>Cooperative Techniques in Cellular</vt:lpstr>
      <vt:lpstr>Rethinking “Cells” in Cellular</vt:lpstr>
      <vt:lpstr>Area Spectral Efficiency</vt:lpstr>
      <vt:lpstr>The Future Cellular Network: Hierarchical Architecture</vt:lpstr>
      <vt:lpstr>SON for LTE small cells</vt:lpstr>
      <vt:lpstr>Green” Cellular Networks</vt:lpstr>
      <vt:lpstr>Cellular System Capacity</vt:lpstr>
      <vt:lpstr>Defining Cellular Capacity</vt:lpstr>
      <vt:lpstr>Approaches to Date</vt:lpstr>
      <vt:lpstr>Ad-Hoc/Mesh Networks</vt:lpstr>
      <vt:lpstr>Ad-Hoc Networks</vt:lpstr>
      <vt:lpstr>Design Issues</vt:lpstr>
      <vt:lpstr>Routing Techniques</vt:lpstr>
      <vt:lpstr>Cooperation in Ad-Hoc Networks</vt:lpstr>
      <vt:lpstr>Generalized Relaying</vt:lpstr>
      <vt:lpstr>Adaptive Resource Allocation for Wireless Ad-Hoc Networks</vt:lpstr>
      <vt:lpstr>Ad-Hoc Network Capacity</vt:lpstr>
      <vt:lpstr>Network Capacity Results</vt:lpstr>
      <vt:lpstr>Intelligence beyond Cooperation: Cognition</vt:lpstr>
      <vt:lpstr>Cognitive Radio Paradigms</vt:lpstr>
      <vt:lpstr>Underlay Systems</vt:lpstr>
      <vt:lpstr>Interweave Systems</vt:lpstr>
      <vt:lpstr>Overlay Systems</vt:lpstr>
      <vt:lpstr>Cellular Systems with Cognitive Relays</vt:lpstr>
      <vt:lpstr>PowerPoint Presentation</vt:lpstr>
      <vt:lpstr>Energy-Constrained Nodes</vt:lpstr>
      <vt:lpstr>PowerPoint Presentation</vt:lpstr>
      <vt:lpstr>Cooperative Compression in Sensor Networks</vt:lpstr>
      <vt:lpstr>Crosslayer Design in  Wireless Networks</vt:lpstr>
      <vt:lpstr>Software Defined Wireless Networks</vt:lpstr>
      <vt:lpstr>PowerPoint Presentation</vt:lpstr>
      <vt:lpstr>Promising Research Areas</vt:lpstr>
      <vt:lpstr>Promising Research Areas</vt:lpstr>
      <vt:lpstr>PowerPoint Presentation</vt:lpstr>
      <vt:lpstr>Compressed Sensing</vt:lpstr>
      <vt:lpstr>Capacity of Sampled Analog Channels</vt:lpstr>
      <vt:lpstr>Joint Optimization of Input and Filter Bank</vt:lpstr>
      <vt:lpstr>Sampling with Modulator and Filter Bank</vt:lpstr>
      <vt:lpstr>Rethinking “Cells” in Cellular</vt:lpstr>
      <vt:lpstr>Reduced-Dimension Network Design</vt:lpstr>
      <vt:lpstr>Self-optimization  for all wireless networks</vt:lpstr>
      <vt:lpstr>PowerPoint Presentation</vt:lpstr>
      <vt:lpstr>Smart Grids</vt:lpstr>
      <vt:lpstr>The Smart Grid Design Challenge</vt:lpstr>
      <vt:lpstr>Wireless and Health, Biomedicine  and Neuroscience</vt:lpstr>
      <vt:lpstr>PowerPoint Presentation</vt:lpstr>
      <vt:lpstr>PowerPoint Presentation</vt:lpstr>
      <vt:lpstr>Summary</vt:lpstr>
    </vt:vector>
  </TitlesOfParts>
  <Company>Cal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Broadcast Channels</dc:title>
  <dc:creator>Andrea Goldsmith</dc:creator>
  <cp:lastModifiedBy>Andrea</cp:lastModifiedBy>
  <cp:revision>70</cp:revision>
  <dcterms:created xsi:type="dcterms:W3CDTF">2000-04-05T19:07:20Z</dcterms:created>
  <dcterms:modified xsi:type="dcterms:W3CDTF">2014-03-12T15:47:12Z</dcterms:modified>
</cp:coreProperties>
</file>