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9"/>
  </p:notesMasterIdLst>
  <p:handoutMasterIdLst>
    <p:handoutMasterId r:id="rId50"/>
  </p:handoutMasterIdLst>
  <p:sldIdLst>
    <p:sldId id="830" r:id="rId2"/>
    <p:sldId id="960" r:id="rId3"/>
    <p:sldId id="961" r:id="rId4"/>
    <p:sldId id="962" r:id="rId5"/>
    <p:sldId id="980" r:id="rId6"/>
    <p:sldId id="981" r:id="rId7"/>
    <p:sldId id="982" r:id="rId8"/>
    <p:sldId id="983" r:id="rId9"/>
    <p:sldId id="984" r:id="rId10"/>
    <p:sldId id="985" r:id="rId11"/>
    <p:sldId id="986" r:id="rId12"/>
    <p:sldId id="987" r:id="rId13"/>
    <p:sldId id="988" r:id="rId14"/>
    <p:sldId id="989" r:id="rId15"/>
    <p:sldId id="990" r:id="rId16"/>
    <p:sldId id="991" r:id="rId17"/>
    <p:sldId id="992" r:id="rId18"/>
    <p:sldId id="967" r:id="rId19"/>
    <p:sldId id="968" r:id="rId20"/>
    <p:sldId id="969" r:id="rId21"/>
    <p:sldId id="970" r:id="rId22"/>
    <p:sldId id="971" r:id="rId23"/>
    <p:sldId id="1038" r:id="rId24"/>
    <p:sldId id="993" r:id="rId25"/>
    <p:sldId id="994" r:id="rId26"/>
    <p:sldId id="995" r:id="rId27"/>
    <p:sldId id="996" r:id="rId28"/>
    <p:sldId id="997" r:id="rId29"/>
    <p:sldId id="1021" r:id="rId30"/>
    <p:sldId id="1022" r:id="rId31"/>
    <p:sldId id="1023" r:id="rId32"/>
    <p:sldId id="1024" r:id="rId33"/>
    <p:sldId id="1025" r:id="rId34"/>
    <p:sldId id="1026" r:id="rId35"/>
    <p:sldId id="1027" r:id="rId36"/>
    <p:sldId id="1028" r:id="rId37"/>
    <p:sldId id="1029" r:id="rId38"/>
    <p:sldId id="1030" r:id="rId39"/>
    <p:sldId id="1031" r:id="rId40"/>
    <p:sldId id="1032" r:id="rId41"/>
    <p:sldId id="1033" r:id="rId42"/>
    <p:sldId id="1034" r:id="rId43"/>
    <p:sldId id="1035" r:id="rId44"/>
    <p:sldId id="1036" r:id="rId45"/>
    <p:sldId id="1037" r:id="rId46"/>
    <p:sldId id="943" r:id="rId47"/>
    <p:sldId id="944" r:id="rId48"/>
  </p:sldIdLst>
  <p:sldSz cx="9144000" cy="6858000" type="screen4x3"/>
  <p:notesSz cx="6994525" cy="9278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33CC33"/>
    <a:srgbClr val="3366FF"/>
    <a:srgbClr val="00CC00"/>
    <a:srgbClr val="FF0000"/>
    <a:srgbClr val="0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0521" autoAdjust="0"/>
    <p:restoredTop sz="90929"/>
  </p:normalViewPr>
  <p:slideViewPr>
    <p:cSldViewPr snapToGrid="0" snapToObjects="1">
      <p:cViewPr>
        <p:scale>
          <a:sx n="57" d="100"/>
          <a:sy n="57" d="100"/>
        </p:scale>
        <p:origin x="-2370" y="-300"/>
      </p:cViewPr>
      <p:guideLst>
        <p:guide orient="horz" pos="2160"/>
        <p:guide pos="29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884" y="-90"/>
      </p:cViewPr>
      <p:guideLst>
        <p:guide orient="horz" pos="2922"/>
        <p:guide pos="22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5388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7155519E-5088-406F-B51C-6A50058D4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85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FE4268E-831B-42D4-8B22-AFBC89647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80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B0FB4-F534-4E17-975D-80B023CDD0E1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31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Number of bits to transmit is an integer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9pPr>
          </a:lstStyle>
          <a:p>
            <a:pPr>
              <a:defRPr/>
            </a:pPr>
            <a:fld id="{45ED69AF-F8E9-43F6-A658-1F5B673D82AC}" type="slidenum">
              <a:rPr lang="en-US" sz="1200" b="0" smtClean="0">
                <a:latin typeface="Times New Roman" pitchFamily="18" charset="0"/>
              </a:rPr>
              <a:pPr>
                <a:defRPr/>
              </a:pPr>
              <a:t>26</a:t>
            </a:fld>
            <a:endParaRPr lang="en-US" sz="1200" b="0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685800"/>
            <a:ext cx="4673600" cy="35052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19600"/>
            <a:ext cx="5180012" cy="419258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</a:defRPr>
            </a:lvl9pPr>
          </a:lstStyle>
          <a:p>
            <a:pPr>
              <a:defRPr/>
            </a:pPr>
            <a:fld id="{B571BD69-2C87-4954-A937-A8E0F713F7E7}" type="slidenum">
              <a:rPr lang="en-US" sz="1200" b="0" smtClean="0">
                <a:latin typeface="Times New Roman" pitchFamily="18" charset="0"/>
              </a:rPr>
              <a:pPr>
                <a:defRPr/>
              </a:pPr>
              <a:t>30</a:t>
            </a:fld>
            <a:endParaRPr lang="en-US" sz="1200" b="0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685800"/>
            <a:ext cx="4673600" cy="35052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19600"/>
            <a:ext cx="5180012" cy="419258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smtClean="0"/>
              <a:t>Why doesn’t power associated with the fundamental limit in digital decrease with D_0?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/>
          <a:p>
            <a:pPr>
              <a:defRPr/>
            </a:pPr>
            <a:fld id="{D9D3776B-1CD3-4F8B-9A69-3C3181E6D020}" type="slidenum">
              <a:rPr lang="en-GB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1913" y="806450"/>
            <a:ext cx="4332287" cy="3251200"/>
          </a:xfrm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645" y="4421603"/>
            <a:ext cx="5127237" cy="4197466"/>
          </a:xfrm>
        </p:spPr>
        <p:txBody>
          <a:bodyPr/>
          <a:lstStyle/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ABBE4-E0D0-4D35-BF61-BD9EB48A1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4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DCAB7-EBFA-46D8-BB3E-FA891E08C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9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B5EF7-9C74-470D-9331-31C73780D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3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5FA8E-9CFE-43A6-A26D-14F4D6EF4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DBE8-4164-4CB0-AE50-5D2892006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F2A27-E993-4430-8A16-4A97EE7CA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5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F61F6-06F1-4A28-A241-88616D22B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3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E5FE6-DA4F-4D95-997C-72D02602A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1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B57E-A3A2-4284-B8BC-FAC96369A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4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29B5D-24DF-4975-ADD3-A1401C068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A9C33-C086-44B0-8231-6A4248662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EA427BF0-0033-4974-A969-60688AFAB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tinyurl.com/EEposter201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C:\Mydocuments\Courses\EE360\presentation\system1_tx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file:///C:\Mydocuments\Courses\EE360\presentation\system1_rx.jpg" TargetMode="Externa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4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1.gif"/><Relationship Id="rId4" Type="http://schemas.openxmlformats.org/officeDocument/2006/relationships/image" Target="../media/image40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www.greentouch.org/index.php?page=ho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1163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</a:t>
            </a:r>
            <a:r>
              <a:rPr lang="en-US" altLang="en-US" sz="3200" dirty="0" smtClean="0"/>
              <a:t>16 </a:t>
            </a:r>
            <a:r>
              <a:rPr lang="en-US" altLang="en-US" sz="3200" dirty="0" smtClean="0"/>
              <a:t>Outline</a:t>
            </a:r>
            <a:br>
              <a:rPr lang="en-US" altLang="en-US" sz="3200" dirty="0" smtClean="0"/>
            </a:br>
            <a:r>
              <a:rPr lang="en-US" altLang="en-US" sz="4000" dirty="0" smtClean="0"/>
              <a:t>Sensor Networks and </a:t>
            </a:r>
            <a:br>
              <a:rPr lang="en-US" altLang="en-US" sz="4000" dirty="0" smtClean="0"/>
            </a:br>
            <a:r>
              <a:rPr lang="en-US" altLang="en-US" sz="4000" dirty="0" smtClean="0"/>
              <a:t>Energy Efficient Radios</a:t>
            </a:r>
            <a:endParaRPr lang="en-US" altLang="en-US" sz="54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54163"/>
            <a:ext cx="85344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Poster </a:t>
            </a:r>
            <a:r>
              <a:rPr lang="en-US" altLang="en-US" sz="2400" dirty="0" smtClean="0"/>
              <a:t>session W 3/12: 4:30pm setup, 4:45 start, pizza@6</a:t>
            </a:r>
            <a:r>
              <a:rPr lang="en-US" altLang="en-US" sz="2400" dirty="0" smtClean="0"/>
              <a:t>.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err="1" smtClean="0"/>
              <a:t>DiscoverEE</a:t>
            </a:r>
            <a:r>
              <a:rPr lang="en-US" altLang="en-US" sz="2400" dirty="0" smtClean="0"/>
              <a:t> days poster session, March 14, 3:30-5:30</a:t>
            </a:r>
            <a:r>
              <a:rPr lang="en-US" altLang="en-US" sz="2400" dirty="0"/>
              <a:t>, signup at  </a:t>
            </a:r>
            <a:r>
              <a:rPr lang="en-US" altLang="en-US" sz="2400" dirty="0">
                <a:hlinkClick r:id="rId2"/>
              </a:rPr>
              <a:t>http://</a:t>
            </a:r>
            <a:r>
              <a:rPr lang="en-US" altLang="en-US" sz="2400" dirty="0" smtClean="0">
                <a:hlinkClick r:id="rId2"/>
              </a:rPr>
              <a:t>tinyurl.com/EEposter2014</a:t>
            </a:r>
            <a:r>
              <a:rPr lang="en-US" altLang="en-US" sz="2400" dirty="0" smtClean="0"/>
              <a:t> by today. </a:t>
            </a:r>
            <a:endParaRPr lang="en-US" altLang="en-US" sz="2400" dirty="0" smtClean="0"/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Next HW </a:t>
            </a:r>
            <a:r>
              <a:rPr lang="en-US" altLang="en-US" sz="2400" dirty="0" smtClean="0"/>
              <a:t>due </a:t>
            </a:r>
            <a:r>
              <a:rPr lang="en-US" altLang="en-US" sz="2400" dirty="0" smtClean="0"/>
              <a:t>March </a:t>
            </a:r>
            <a:r>
              <a:rPr lang="en-US" altLang="en-US" sz="2400" dirty="0" smtClean="0"/>
              <a:t>10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Final project reports due March 17</a:t>
            </a:r>
            <a:endParaRPr lang="en-US" altLang="en-US" sz="2400" dirty="0" smtClean="0"/>
          </a:p>
          <a:p>
            <a:pPr lvl="1">
              <a:lnSpc>
                <a:spcPct val="70000"/>
              </a:lnSpc>
            </a:pPr>
            <a:endParaRPr lang="en-US" altLang="en-US" sz="9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Cooperative MIMO</a:t>
            </a:r>
            <a:endParaRPr lang="en-US" altLang="en-US" sz="28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</a:t>
            </a:r>
            <a:r>
              <a:rPr lang="en-US" altLang="en-US" sz="2800" dirty="0" smtClean="0"/>
              <a:t>Multiple Access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Routing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Cooperative compression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Green cellular design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5175" cy="1143000"/>
          </a:xfrm>
        </p:spPr>
        <p:txBody>
          <a:bodyPr/>
          <a:lstStyle/>
          <a:p>
            <a:r>
              <a:rPr lang="en-US" altLang="en-US">
                <a:solidFill>
                  <a:srgbClr val="3333CC"/>
                </a:solidFill>
              </a:rPr>
              <a:t>Cooperative MIMO</a:t>
            </a:r>
            <a:endParaRPr lang="en-US" altLang="en-US"/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61938" y="3311525"/>
            <a:ext cx="8396287" cy="32718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/>
          </a:p>
          <a:p>
            <a:pPr lvl="1"/>
            <a:r>
              <a:rPr lang="en-US" altLang="en-US" sz="2800"/>
              <a:t>Nodes close together can cooperatively transmit</a:t>
            </a:r>
          </a:p>
          <a:p>
            <a:pPr lvl="2"/>
            <a:r>
              <a:rPr lang="en-US" altLang="en-US" sz="2400">
                <a:solidFill>
                  <a:srgbClr val="0000CC"/>
                </a:solidFill>
              </a:rPr>
              <a:t>Form a multiple-antenna transmitter</a:t>
            </a:r>
          </a:p>
          <a:p>
            <a:pPr lvl="1">
              <a:lnSpc>
                <a:spcPct val="10000"/>
              </a:lnSpc>
            </a:pPr>
            <a:endParaRPr lang="en-US" altLang="en-US" sz="2800"/>
          </a:p>
          <a:p>
            <a:pPr lvl="1"/>
            <a:r>
              <a:rPr lang="en-US" altLang="en-US" sz="2800"/>
              <a:t>Nodes close together can cooperatively receive</a:t>
            </a:r>
          </a:p>
          <a:p>
            <a:pPr lvl="2"/>
            <a:r>
              <a:rPr lang="en-US" altLang="en-US" sz="2400">
                <a:solidFill>
                  <a:srgbClr val="0000CC"/>
                </a:solidFill>
              </a:rPr>
              <a:t>Form a multiple-antenna receiver</a:t>
            </a:r>
          </a:p>
          <a:p>
            <a:pPr lvl="1">
              <a:lnSpc>
                <a:spcPct val="20000"/>
              </a:lnSpc>
            </a:pPr>
            <a:endParaRPr lang="en-US" altLang="en-US" sz="2800"/>
          </a:p>
          <a:p>
            <a:pPr lvl="1"/>
            <a:r>
              <a:rPr lang="en-US" altLang="en-US" sz="2800"/>
              <a:t>MIMO systems have tremendous capacity and diversity advantages</a:t>
            </a:r>
          </a:p>
        </p:txBody>
      </p:sp>
      <p:sp>
        <p:nvSpPr>
          <p:cNvPr id="601092" name="AutoShape 4"/>
          <p:cNvSpPr>
            <a:spLocks noChangeArrowheads="1"/>
          </p:cNvSpPr>
          <p:nvPr/>
        </p:nvSpPr>
        <p:spPr bwMode="auto">
          <a:xfrm>
            <a:off x="1931988" y="2808288"/>
            <a:ext cx="298450" cy="2936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3" name="AutoShape 5"/>
          <p:cNvSpPr>
            <a:spLocks noChangeArrowheads="1"/>
          </p:cNvSpPr>
          <p:nvPr/>
        </p:nvSpPr>
        <p:spPr bwMode="auto">
          <a:xfrm>
            <a:off x="2006600" y="2003425"/>
            <a:ext cx="298450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4" name="AutoShape 6"/>
          <p:cNvSpPr>
            <a:spLocks noChangeArrowheads="1"/>
          </p:cNvSpPr>
          <p:nvPr/>
        </p:nvSpPr>
        <p:spPr bwMode="auto">
          <a:xfrm>
            <a:off x="2305050" y="3321050"/>
            <a:ext cx="296863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5" name="AutoShape 7"/>
          <p:cNvSpPr>
            <a:spLocks noChangeArrowheads="1"/>
          </p:cNvSpPr>
          <p:nvPr/>
        </p:nvSpPr>
        <p:spPr bwMode="auto">
          <a:xfrm>
            <a:off x="5451475" y="2816225"/>
            <a:ext cx="298450" cy="2936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6" name="AutoShape 8"/>
          <p:cNvSpPr>
            <a:spLocks noChangeArrowheads="1"/>
          </p:cNvSpPr>
          <p:nvPr/>
        </p:nvSpPr>
        <p:spPr bwMode="auto">
          <a:xfrm>
            <a:off x="5526088" y="2011363"/>
            <a:ext cx="298450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1097" name="AutoShape 9"/>
          <p:cNvSpPr>
            <a:spLocks noChangeArrowheads="1"/>
          </p:cNvSpPr>
          <p:nvPr/>
        </p:nvSpPr>
        <p:spPr bwMode="auto">
          <a:xfrm>
            <a:off x="5824538" y="3328988"/>
            <a:ext cx="296862" cy="292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1098" name="Group 10"/>
          <p:cNvGrpSpPr>
            <a:grpSpLocks/>
          </p:cNvGrpSpPr>
          <p:nvPr/>
        </p:nvGrpSpPr>
        <p:grpSpPr bwMode="auto">
          <a:xfrm>
            <a:off x="1708150" y="1857375"/>
            <a:ext cx="1687513" cy="1903413"/>
            <a:chOff x="1076" y="1170"/>
            <a:chExt cx="1063" cy="1199"/>
          </a:xfrm>
        </p:grpSpPr>
        <p:grpSp>
          <p:nvGrpSpPr>
            <p:cNvPr id="601099" name="Group 11"/>
            <p:cNvGrpSpPr>
              <a:grpSpLocks/>
            </p:cNvGrpSpPr>
            <p:nvPr/>
          </p:nvGrpSpPr>
          <p:grpSpPr bwMode="auto">
            <a:xfrm>
              <a:off x="1076" y="1170"/>
              <a:ext cx="657" cy="1199"/>
              <a:chOff x="1076" y="1170"/>
              <a:chExt cx="657" cy="1199"/>
            </a:xfrm>
          </p:grpSpPr>
          <p:sp>
            <p:nvSpPr>
              <p:cNvPr id="601100" name="Line 12"/>
              <p:cNvSpPr>
                <a:spLocks noChangeShapeType="1"/>
              </p:cNvSpPr>
              <p:nvPr/>
            </p:nvSpPr>
            <p:spPr bwMode="auto">
              <a:xfrm>
                <a:off x="1311" y="1493"/>
                <a:ext cx="0" cy="2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1" name="Line 13"/>
              <p:cNvSpPr>
                <a:spLocks noChangeShapeType="1"/>
              </p:cNvSpPr>
              <p:nvPr/>
            </p:nvSpPr>
            <p:spPr bwMode="auto">
              <a:xfrm>
                <a:off x="1358" y="1954"/>
                <a:ext cx="94" cy="1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2" name="Oval 14"/>
              <p:cNvSpPr>
                <a:spLocks noChangeArrowheads="1"/>
              </p:cNvSpPr>
              <p:nvPr/>
            </p:nvSpPr>
            <p:spPr bwMode="auto">
              <a:xfrm rot="-1025995">
                <a:off x="1076" y="1170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1103" name="Line 15"/>
            <p:cNvSpPr>
              <a:spLocks noChangeShapeType="1"/>
            </p:cNvSpPr>
            <p:nvPr/>
          </p:nvSpPr>
          <p:spPr bwMode="auto">
            <a:xfrm>
              <a:off x="1646" y="1289"/>
              <a:ext cx="457" cy="64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04" name="Line 16"/>
            <p:cNvSpPr>
              <a:spLocks noChangeShapeType="1"/>
            </p:cNvSpPr>
            <p:nvPr/>
          </p:nvSpPr>
          <p:spPr bwMode="auto">
            <a:xfrm flipV="1">
              <a:off x="1801" y="1774"/>
              <a:ext cx="320" cy="36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05" name="Line 17"/>
            <p:cNvSpPr>
              <a:spLocks noChangeShapeType="1"/>
            </p:cNvSpPr>
            <p:nvPr/>
          </p:nvSpPr>
          <p:spPr bwMode="auto">
            <a:xfrm flipV="1">
              <a:off x="1801" y="2103"/>
              <a:ext cx="338" cy="11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1106" name="Group 18"/>
          <p:cNvGrpSpPr>
            <a:grpSpLocks/>
          </p:cNvGrpSpPr>
          <p:nvPr/>
        </p:nvGrpSpPr>
        <p:grpSpPr bwMode="auto">
          <a:xfrm>
            <a:off x="4368800" y="1865313"/>
            <a:ext cx="1901825" cy="1903412"/>
            <a:chOff x="2752" y="1175"/>
            <a:chExt cx="1198" cy="1199"/>
          </a:xfrm>
        </p:grpSpPr>
        <p:grpSp>
          <p:nvGrpSpPr>
            <p:cNvPr id="601107" name="Group 19"/>
            <p:cNvGrpSpPr>
              <a:grpSpLocks/>
            </p:cNvGrpSpPr>
            <p:nvPr/>
          </p:nvGrpSpPr>
          <p:grpSpPr bwMode="auto">
            <a:xfrm>
              <a:off x="3293" y="1175"/>
              <a:ext cx="657" cy="1199"/>
              <a:chOff x="3293" y="1175"/>
              <a:chExt cx="657" cy="1199"/>
            </a:xfrm>
          </p:grpSpPr>
          <p:sp>
            <p:nvSpPr>
              <p:cNvPr id="601108" name="Line 20"/>
              <p:cNvSpPr>
                <a:spLocks noChangeShapeType="1"/>
              </p:cNvSpPr>
              <p:nvPr/>
            </p:nvSpPr>
            <p:spPr bwMode="auto">
              <a:xfrm>
                <a:off x="3528" y="1498"/>
                <a:ext cx="0" cy="2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09" name="Line 21"/>
              <p:cNvSpPr>
                <a:spLocks noChangeShapeType="1"/>
              </p:cNvSpPr>
              <p:nvPr/>
            </p:nvSpPr>
            <p:spPr bwMode="auto">
              <a:xfrm>
                <a:off x="3575" y="1959"/>
                <a:ext cx="94" cy="1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1110" name="Oval 22"/>
              <p:cNvSpPr>
                <a:spLocks noChangeArrowheads="1"/>
              </p:cNvSpPr>
              <p:nvPr/>
            </p:nvSpPr>
            <p:spPr bwMode="auto">
              <a:xfrm rot="-1025995">
                <a:off x="3293" y="1175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1111" name="Line 23"/>
            <p:cNvSpPr>
              <a:spLocks noChangeShapeType="1"/>
            </p:cNvSpPr>
            <p:nvPr/>
          </p:nvSpPr>
          <p:spPr bwMode="auto">
            <a:xfrm flipV="1">
              <a:off x="2752" y="1371"/>
              <a:ext cx="411" cy="37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12" name="Line 24"/>
            <p:cNvSpPr>
              <a:spLocks noChangeShapeType="1"/>
            </p:cNvSpPr>
            <p:nvPr/>
          </p:nvSpPr>
          <p:spPr bwMode="auto">
            <a:xfrm>
              <a:off x="2770" y="1883"/>
              <a:ext cx="421" cy="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113" name="Line 25"/>
            <p:cNvSpPr>
              <a:spLocks noChangeShapeType="1"/>
            </p:cNvSpPr>
            <p:nvPr/>
          </p:nvSpPr>
          <p:spPr bwMode="auto">
            <a:xfrm flipV="1">
              <a:off x="2917" y="2258"/>
              <a:ext cx="493" cy="28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366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MIMO</a:t>
            </a:r>
          </a:p>
        </p:txBody>
      </p:sp>
      <p:pic>
        <p:nvPicPr>
          <p:cNvPr id="624643" name="Picture 3" descr="C:\Mydocuments\Courses\EE360\presentation\system1_tx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604963"/>
            <a:ext cx="6149975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44" name="Picture 4" descr="C:\Mydocuments\Courses\EE360\presentation\system1_rx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60788"/>
            <a:ext cx="6219825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45" name="Text Box 5"/>
          <p:cNvSpPr txBox="1">
            <a:spLocks noChangeArrowheads="1"/>
          </p:cNvSpPr>
          <p:nvPr/>
        </p:nvSpPr>
        <p:spPr bwMode="auto">
          <a:xfrm>
            <a:off x="442913" y="2462213"/>
            <a:ext cx="782637" cy="588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latin typeface="Garamond" pitchFamily="18" charset="0"/>
              </a:rPr>
              <a:t>Tx:</a:t>
            </a:r>
          </a:p>
        </p:txBody>
      </p:sp>
      <p:sp>
        <p:nvSpPr>
          <p:cNvPr id="624646" name="Text Box 6"/>
          <p:cNvSpPr txBox="1">
            <a:spLocks noChangeArrowheads="1"/>
          </p:cNvSpPr>
          <p:nvPr/>
        </p:nvSpPr>
        <p:spPr bwMode="auto">
          <a:xfrm>
            <a:off x="504825" y="5164138"/>
            <a:ext cx="787400" cy="588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latin typeface="Garamond" pitchFamily="18" charset="0"/>
              </a:rPr>
              <a:t>Rx:</a:t>
            </a:r>
          </a:p>
        </p:txBody>
      </p:sp>
    </p:spTree>
    <p:extLst>
      <p:ext uri="{BB962C8B-B14F-4D97-AF65-F5344CB8AC3E}">
        <p14:creationId xmlns:p14="http://schemas.microsoft.com/office/powerpoint/2010/main" val="228372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4513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/>
              <a:t>MIMO: optimized constellations</a:t>
            </a:r>
            <a:br>
              <a:rPr lang="en-US" altLang="en-US" sz="4400"/>
            </a:br>
            <a:r>
              <a:rPr lang="en-US" altLang="en-US" sz="3600" i="1"/>
              <a:t>(Energy for cooperation neglected)</a:t>
            </a:r>
          </a:p>
        </p:txBody>
      </p:sp>
      <p:pic>
        <p:nvPicPr>
          <p:cNvPr id="626691" name="Picture 3" descr="D:\Mydocuments\research\Crosslayer\JSAC_sensor\slides\alamouti_22_total_optim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614488"/>
            <a:ext cx="6748462" cy="50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67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Cross-Layer Design with Cooperation</a:t>
            </a: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2786063" y="2827338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2808288" y="3357563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2817813" y="4310063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919413" y="3698875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2643188" y="2552700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4438650" y="2851150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4460875" y="3381375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4470400" y="4333875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4572000" y="3722688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4295775" y="2576513"/>
            <a:ext cx="538163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6167438" y="2851150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6189663" y="33813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6199188" y="43338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6300788" y="3722688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6024563" y="2576513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3208338" y="3684588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4914900" y="3663950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2" name="Freeform 20"/>
          <p:cNvSpPr>
            <a:spLocks/>
          </p:cNvSpPr>
          <p:nvPr/>
        </p:nvSpPr>
        <p:spPr bwMode="auto">
          <a:xfrm>
            <a:off x="3175000" y="2019300"/>
            <a:ext cx="2771775" cy="1625600"/>
          </a:xfrm>
          <a:custGeom>
            <a:avLst/>
            <a:gdLst>
              <a:gd name="T0" fmla="*/ 0 w 1746"/>
              <a:gd name="T1" fmla="*/ 2147483647 h 1024"/>
              <a:gd name="T2" fmla="*/ 2003525013 w 1746"/>
              <a:gd name="T3" fmla="*/ 45362813 h 1024"/>
              <a:gd name="T4" fmla="*/ 2147483647 w 1746"/>
              <a:gd name="T5" fmla="*/ 2147483647 h 1024"/>
              <a:gd name="T6" fmla="*/ 0 60000 65536"/>
              <a:gd name="T7" fmla="*/ 0 60000 65536"/>
              <a:gd name="T8" fmla="*/ 0 60000 65536"/>
              <a:gd name="T9" fmla="*/ 0 w 1746"/>
              <a:gd name="T10" fmla="*/ 0 h 1024"/>
              <a:gd name="T11" fmla="*/ 1746 w 1746"/>
              <a:gd name="T12" fmla="*/ 1024 h 10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46" h="1024">
                <a:moveTo>
                  <a:pt x="0" y="1024"/>
                </a:moveTo>
                <a:cubicBezTo>
                  <a:pt x="252" y="530"/>
                  <a:pt x="504" y="36"/>
                  <a:pt x="795" y="18"/>
                </a:cubicBezTo>
                <a:cubicBezTo>
                  <a:pt x="1086" y="0"/>
                  <a:pt x="1416" y="457"/>
                  <a:pt x="1746" y="914"/>
                </a:cubicBezTo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2501900" y="5292725"/>
            <a:ext cx="4648200" cy="466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00"/>
                </a:solidFill>
                <a:latin typeface="Tahoma" pitchFamily="34" charset="0"/>
              </a:rPr>
              <a:t>Multihop Routing among Clusters</a:t>
            </a:r>
          </a:p>
        </p:txBody>
      </p:sp>
    </p:spTree>
    <p:extLst>
      <p:ext uri="{BB962C8B-B14F-4D97-AF65-F5344CB8AC3E}">
        <p14:creationId xmlns:p14="http://schemas.microsoft.com/office/powerpoint/2010/main" val="25544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>Double String Topology with Alamouti Cooperation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452938"/>
            <a:ext cx="7772400" cy="21209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Alamouti 2x1 diversity coding scheme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At layer </a:t>
            </a:r>
            <a:r>
              <a:rPr lang="en-US" altLang="en-US" sz="2400" i="1" smtClean="0"/>
              <a:t>j</a:t>
            </a:r>
            <a:r>
              <a:rPr lang="en-US" altLang="en-US" sz="2400" smtClean="0"/>
              <a:t>, node </a:t>
            </a:r>
            <a:r>
              <a:rPr lang="en-US" altLang="en-US" sz="2400" i="1" smtClean="0"/>
              <a:t>i</a:t>
            </a:r>
            <a:r>
              <a:rPr lang="en-US" altLang="en-US" sz="2400" smtClean="0"/>
              <a:t> acts as </a:t>
            </a:r>
            <a:r>
              <a:rPr lang="en-US" altLang="en-US" sz="2400" i="1" smtClean="0"/>
              <a:t>i</a:t>
            </a:r>
            <a:r>
              <a:rPr lang="en-US" altLang="en-US" sz="2400" smtClean="0"/>
              <a:t>th antenna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Synchronization required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Local information exchange not required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1985963"/>
            <a:ext cx="8816975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Equivalent Network with Super Nodes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46275"/>
            <a:ext cx="87439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09600" y="3740150"/>
            <a:ext cx="82677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  <a:latin typeface="Garamond" pitchFamily="18" charset="0"/>
              </a:rPr>
              <a:t>Each super node is a pair of cooperating nodes</a:t>
            </a:r>
          </a:p>
          <a:p>
            <a:pPr>
              <a:lnSpc>
                <a:spcPct val="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  <a:latin typeface="Garamond" pitchFamily="18" charset="0"/>
              </a:rPr>
              <a:t>We optimize: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link layer design (constellation size </a:t>
            </a:r>
            <a:r>
              <a:rPr lang="en-US" altLang="en-US" sz="2800" i="1">
                <a:solidFill>
                  <a:srgbClr val="0000CC"/>
                </a:solidFill>
                <a:latin typeface="Garamond" pitchFamily="18" charset="0"/>
              </a:rPr>
              <a:t>b</a:t>
            </a:r>
            <a:r>
              <a:rPr lang="en-US" altLang="en-US" sz="2800" i="1" baseline="-25000">
                <a:solidFill>
                  <a:srgbClr val="0000CC"/>
                </a:solidFill>
                <a:latin typeface="Garamond" pitchFamily="18" charset="0"/>
              </a:rPr>
              <a:t>ij</a:t>
            </a: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MAC (transmission time </a:t>
            </a:r>
            <a:r>
              <a:rPr lang="en-US" altLang="en-US" sz="2800" i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altLang="en-US" sz="2800" i="1" baseline="-25000">
                <a:solidFill>
                  <a:srgbClr val="0000CC"/>
                </a:solidFill>
                <a:latin typeface="Garamond" pitchFamily="18" charset="0"/>
              </a:rPr>
              <a:t>ij</a:t>
            </a: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  <a:latin typeface="Garamond" pitchFamily="18" charset="0"/>
              </a:rPr>
              <a:t>Routing (which hops to use)</a:t>
            </a:r>
          </a:p>
        </p:txBody>
      </p:sp>
    </p:spTree>
    <p:extLst>
      <p:ext uri="{BB962C8B-B14F-4D97-AF65-F5344CB8AC3E}">
        <p14:creationId xmlns:p14="http://schemas.microsoft.com/office/powerpoint/2010/main" val="361001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Minimum-energy Routing (cooperative)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54275"/>
            <a:ext cx="87153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54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Minimum-energy Routing (non-cooperative)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762125"/>
            <a:ext cx="83343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v.s. SISO</a:t>
            </a:r>
            <a:br>
              <a:rPr lang="en-US" altLang="en-US" smtClean="0"/>
            </a:br>
            <a:r>
              <a:rPr lang="en-US" altLang="en-US" sz="2000" smtClean="0"/>
              <a:t>(Constellation Optimized)</a:t>
            </a:r>
            <a:endParaRPr lang="en-US" altLang="en-US" smtClean="0"/>
          </a:p>
        </p:txBody>
      </p:sp>
      <p:pic>
        <p:nvPicPr>
          <p:cNvPr id="13315" name="Picture 3" descr="C:\Mydocuments\research\Crosslayer\MIMO\report_1\optimized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582738"/>
            <a:ext cx="7065962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988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smtClean="0"/>
              <a:t>Delay/Energy Tradeoff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760538"/>
            <a:ext cx="7899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Packet Delay: transmission delay + deterministic queuing delay</a:t>
            </a:r>
          </a:p>
          <a:p>
            <a:pPr>
              <a:lnSpc>
                <a:spcPct val="2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Different ordering of </a:t>
            </a:r>
            <a:r>
              <a:rPr lang="en-US" altLang="en-US" sz="2800" i="1" smtClean="0"/>
              <a:t>t</a:t>
            </a:r>
            <a:r>
              <a:rPr lang="en-US" altLang="en-US" sz="2800" i="1" baseline="-25000" smtClean="0"/>
              <a:t>ij</a:t>
            </a:r>
            <a:r>
              <a:rPr lang="en-US" altLang="en-US" sz="2800" smtClean="0"/>
              <a:t>’s results in different delay performance 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Define the </a:t>
            </a:r>
            <a:r>
              <a:rPr lang="en-US" altLang="en-US" sz="2800" smtClean="0">
                <a:solidFill>
                  <a:srgbClr val="CC0000"/>
                </a:solidFill>
              </a:rPr>
              <a:t>scheduling delay</a:t>
            </a:r>
            <a:r>
              <a:rPr lang="en-US" altLang="en-US" sz="2800" smtClean="0"/>
              <a:t> as total time needed for sink node to receive packets from all nodes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There is fundamental tradeoff between the scheduling delay and total energy consumption</a:t>
            </a:r>
          </a:p>
        </p:txBody>
      </p:sp>
    </p:spTree>
    <p:extLst>
      <p:ext uri="{BB962C8B-B14F-4D97-AF65-F5344CB8AC3E}">
        <p14:creationId xmlns:p14="http://schemas.microsoft.com/office/powerpoint/2010/main" val="11955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33"/>
          <p:cNvSpPr>
            <a:spLocks noChangeShapeType="1"/>
          </p:cNvSpPr>
          <p:nvPr/>
        </p:nvSpPr>
        <p:spPr bwMode="auto">
          <a:xfrm flipH="1" flipV="1">
            <a:off x="2408238" y="1989138"/>
            <a:ext cx="109537" cy="10985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triangle" w="med" len="med"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Minimum Delay Scheduling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2325" y="3424238"/>
            <a:ext cx="7772400" cy="1893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0" smtClean="0"/>
              <a:t>The minimum value for scheduling delay is </a:t>
            </a:r>
            <a:r>
              <a:rPr lang="en-US" altLang="en-US" sz="2400" b="0" i="1" smtClean="0"/>
              <a:t>T </a:t>
            </a:r>
            <a:r>
              <a:rPr lang="en-US" altLang="en-US" sz="2400" smtClean="0"/>
              <a:t>(among all the energy-minimizing schedules): </a:t>
            </a:r>
            <a:r>
              <a:rPr lang="en-US" altLang="en-US" sz="2400" i="1" smtClean="0"/>
              <a:t>T=</a:t>
            </a:r>
            <a:r>
              <a:rPr lang="en-US" altLang="en-US" sz="2400" i="1" smtClean="0">
                <a:latin typeface="Symbol" pitchFamily="18" charset="2"/>
              </a:rPr>
              <a:t>å</a:t>
            </a:r>
            <a:r>
              <a:rPr lang="en-US" altLang="en-US" sz="2400" i="1" smtClean="0"/>
              <a:t> t</a:t>
            </a:r>
            <a:r>
              <a:rPr lang="en-US" altLang="en-US" sz="2400" b="0" i="1" baseline="-25000" smtClean="0"/>
              <a:t>ij</a:t>
            </a:r>
            <a:endParaRPr lang="en-US" altLang="en-US" sz="2400" i="1" smtClean="0"/>
          </a:p>
          <a:p>
            <a:pPr>
              <a:lnSpc>
                <a:spcPct val="20000"/>
              </a:lnSpc>
            </a:pPr>
            <a:endParaRPr lang="en-US" altLang="en-US" sz="2400" i="1" smtClean="0"/>
          </a:p>
          <a:p>
            <a:pPr>
              <a:lnSpc>
                <a:spcPct val="90000"/>
              </a:lnSpc>
            </a:pPr>
            <a:r>
              <a:rPr lang="en-US" altLang="en-US" sz="2400" b="0" smtClean="0"/>
              <a:t>Sufficient condition for minimum delay</a:t>
            </a:r>
            <a:r>
              <a:rPr lang="en-US" altLang="en-US" sz="2400" smtClean="0"/>
              <a:t>: at each node the outgoing links are scheduled after the incoming links</a:t>
            </a:r>
          </a:p>
          <a:p>
            <a:pPr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An algorithm to achieve the sufficient condition exists for a loop-free network with a single hub node</a:t>
            </a:r>
          </a:p>
          <a:p>
            <a:pPr>
              <a:lnSpc>
                <a:spcPct val="20000"/>
              </a:lnSpc>
            </a:pPr>
            <a:endParaRPr lang="en-US" altLang="en-US" sz="2400" i="1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An minimum-delay schedule for the example: {2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3, 1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3, 3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4, 4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5, 2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5, 3</a:t>
            </a:r>
            <a:r>
              <a:rPr lang="en-US" altLang="en-US" sz="2400" smtClean="0">
                <a:latin typeface="cmsy10"/>
              </a:rPr>
              <a:t>!</a:t>
            </a:r>
            <a:r>
              <a:rPr lang="en-US" altLang="en-US" sz="2400" smtClean="0"/>
              <a:t>5}</a:t>
            </a:r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1570038" y="3078163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6" name="Oval 5"/>
          <p:cNvSpPr>
            <a:spLocks noChangeArrowheads="1"/>
          </p:cNvSpPr>
          <p:nvPr/>
        </p:nvSpPr>
        <p:spPr bwMode="auto">
          <a:xfrm>
            <a:off x="2249488" y="1819275"/>
            <a:ext cx="204787" cy="1968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7" name="Oval 6"/>
          <p:cNvSpPr>
            <a:spLocks noChangeArrowheads="1"/>
          </p:cNvSpPr>
          <p:nvPr/>
        </p:nvSpPr>
        <p:spPr bwMode="auto">
          <a:xfrm>
            <a:off x="2913063" y="247967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8" name="Oval 7"/>
          <p:cNvSpPr>
            <a:spLocks noChangeArrowheads="1"/>
          </p:cNvSpPr>
          <p:nvPr/>
        </p:nvSpPr>
        <p:spPr bwMode="auto">
          <a:xfrm>
            <a:off x="1957388" y="2482850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69" name="Oval 8"/>
          <p:cNvSpPr>
            <a:spLocks noChangeArrowheads="1"/>
          </p:cNvSpPr>
          <p:nvPr/>
        </p:nvSpPr>
        <p:spPr bwMode="auto">
          <a:xfrm>
            <a:off x="2441575" y="3092450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70" name="Line 9"/>
          <p:cNvSpPr>
            <a:spLocks noChangeShapeType="1"/>
          </p:cNvSpPr>
          <p:nvPr/>
        </p:nvSpPr>
        <p:spPr bwMode="auto">
          <a:xfrm flipV="1">
            <a:off x="1649413" y="2590800"/>
            <a:ext cx="327025" cy="500063"/>
          </a:xfrm>
          <a:prstGeom prst="line">
            <a:avLst/>
          </a:prstGeom>
          <a:noFill/>
          <a:ln w="127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1" name="Line 10"/>
          <p:cNvSpPr>
            <a:spLocks noChangeShapeType="1"/>
          </p:cNvSpPr>
          <p:nvPr/>
        </p:nvSpPr>
        <p:spPr bwMode="auto">
          <a:xfrm flipV="1">
            <a:off x="2030413" y="2012950"/>
            <a:ext cx="304800" cy="46831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2" name="Line 11"/>
          <p:cNvSpPr>
            <a:spLocks noChangeShapeType="1"/>
          </p:cNvSpPr>
          <p:nvPr/>
        </p:nvSpPr>
        <p:spPr bwMode="auto">
          <a:xfrm flipH="1" flipV="1">
            <a:off x="2444750" y="1981200"/>
            <a:ext cx="500063" cy="50006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3" name="Line 12"/>
          <p:cNvSpPr>
            <a:spLocks noChangeShapeType="1"/>
          </p:cNvSpPr>
          <p:nvPr/>
        </p:nvSpPr>
        <p:spPr bwMode="auto">
          <a:xfrm flipH="1" flipV="1">
            <a:off x="2030413" y="2622550"/>
            <a:ext cx="468312" cy="468313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4" name="Text Box 13"/>
          <p:cNvSpPr txBox="1">
            <a:spLocks noChangeArrowheads="1"/>
          </p:cNvSpPr>
          <p:nvPr/>
        </p:nvSpPr>
        <p:spPr bwMode="auto">
          <a:xfrm>
            <a:off x="1263650" y="2967038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5375" name="Text Box 14"/>
          <p:cNvSpPr txBox="1">
            <a:spLocks noChangeArrowheads="1"/>
          </p:cNvSpPr>
          <p:nvPr/>
        </p:nvSpPr>
        <p:spPr bwMode="auto">
          <a:xfrm>
            <a:off x="2635250" y="3022600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5376" name="Text Box 15"/>
          <p:cNvSpPr txBox="1">
            <a:spLocks noChangeArrowheads="1"/>
          </p:cNvSpPr>
          <p:nvPr/>
        </p:nvSpPr>
        <p:spPr bwMode="auto">
          <a:xfrm>
            <a:off x="1700213" y="2433638"/>
            <a:ext cx="280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5377" name="Text Box 16"/>
          <p:cNvSpPr txBox="1">
            <a:spLocks noChangeArrowheads="1"/>
          </p:cNvSpPr>
          <p:nvPr/>
        </p:nvSpPr>
        <p:spPr bwMode="auto">
          <a:xfrm>
            <a:off x="3016250" y="2389188"/>
            <a:ext cx="28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5378" name="Text Box 17"/>
          <p:cNvSpPr txBox="1">
            <a:spLocks noChangeArrowheads="1"/>
          </p:cNvSpPr>
          <p:nvPr/>
        </p:nvSpPr>
        <p:spPr bwMode="auto">
          <a:xfrm>
            <a:off x="2493963" y="1704975"/>
            <a:ext cx="280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3911600" y="2951163"/>
            <a:ext cx="4849813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3609975" y="2833688"/>
            <a:ext cx="0" cy="115887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4486275" y="2832100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5027613" y="2828925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5403850" y="2836863"/>
            <a:ext cx="0" cy="115887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>
            <a:off x="5976938" y="2833688"/>
            <a:ext cx="0" cy="115887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>
            <a:off x="6518275" y="2841625"/>
            <a:ext cx="0" cy="115888"/>
          </a:xfrm>
          <a:prstGeom prst="lin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4746625" y="29749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800" b="0" i="1">
                <a:solidFill>
                  <a:srgbClr val="000000"/>
                </a:solidFill>
                <a:latin typeface="Times New Roman" pitchFamily="18" charset="0"/>
              </a:rPr>
              <a:t>T</a:t>
            </a:r>
          </a:p>
        </p:txBody>
      </p:sp>
      <p:sp>
        <p:nvSpPr>
          <p:cNvPr id="15387" name="Text Box 27"/>
          <p:cNvSpPr txBox="1">
            <a:spLocks noChangeArrowheads="1"/>
          </p:cNvSpPr>
          <p:nvPr/>
        </p:nvSpPr>
        <p:spPr bwMode="auto">
          <a:xfrm>
            <a:off x="7515225" y="29987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800" b="0" i="1">
                <a:solidFill>
                  <a:srgbClr val="000000"/>
                </a:solidFill>
                <a:latin typeface="Times New Roman" pitchFamily="18" charset="0"/>
              </a:rPr>
              <a:t>T</a:t>
            </a:r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>
            <a:off x="8678863" y="2844800"/>
            <a:ext cx="0" cy="115888"/>
          </a:xfrm>
          <a:prstGeom prst="lin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2441575" y="1978025"/>
            <a:ext cx="3052763" cy="917575"/>
            <a:chOff x="1538" y="1246"/>
            <a:chExt cx="1923" cy="578"/>
          </a:xfrm>
        </p:grpSpPr>
        <p:sp>
          <p:nvSpPr>
            <p:cNvPr id="15410" name="Line 30"/>
            <p:cNvSpPr>
              <a:spLocks noChangeShapeType="1"/>
            </p:cNvSpPr>
            <p:nvPr/>
          </p:nvSpPr>
          <p:spPr bwMode="auto">
            <a:xfrm flipH="1" flipV="1">
              <a:off x="1538" y="1246"/>
              <a:ext cx="315" cy="31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11" name="Text Box 31"/>
            <p:cNvSpPr txBox="1">
              <a:spLocks noChangeArrowheads="1"/>
            </p:cNvSpPr>
            <p:nvPr/>
          </p:nvSpPr>
          <p:spPr bwMode="auto">
            <a:xfrm>
              <a:off x="3122" y="1632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2411413" y="1992313"/>
            <a:ext cx="3581400" cy="1098550"/>
            <a:chOff x="1519" y="1255"/>
            <a:chExt cx="2256" cy="692"/>
          </a:xfrm>
        </p:grpSpPr>
        <p:sp>
          <p:nvSpPr>
            <p:cNvPr id="15408" name="Line 18"/>
            <p:cNvSpPr>
              <a:spLocks noChangeShapeType="1"/>
            </p:cNvSpPr>
            <p:nvPr/>
          </p:nvSpPr>
          <p:spPr bwMode="auto">
            <a:xfrm flipH="1" flipV="1">
              <a:off x="1519" y="1255"/>
              <a:ext cx="69" cy="6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9" name="Text Box 34"/>
            <p:cNvSpPr txBox="1">
              <a:spLocks noChangeArrowheads="1"/>
            </p:cNvSpPr>
            <p:nvPr/>
          </p:nvSpPr>
          <p:spPr bwMode="auto">
            <a:xfrm>
              <a:off x="3436" y="1634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2027238" y="2009775"/>
            <a:ext cx="4473575" cy="879475"/>
            <a:chOff x="1277" y="1266"/>
            <a:chExt cx="2818" cy="554"/>
          </a:xfrm>
        </p:grpSpPr>
        <p:sp>
          <p:nvSpPr>
            <p:cNvPr id="15406" name="Line 36"/>
            <p:cNvSpPr>
              <a:spLocks noChangeShapeType="1"/>
            </p:cNvSpPr>
            <p:nvPr/>
          </p:nvSpPr>
          <p:spPr bwMode="auto">
            <a:xfrm flipV="1">
              <a:off x="1277" y="1266"/>
              <a:ext cx="192" cy="29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7" name="Text Box 37"/>
            <p:cNvSpPr txBox="1">
              <a:spLocks noChangeArrowheads="1"/>
            </p:cNvSpPr>
            <p:nvPr/>
          </p:nvSpPr>
          <p:spPr bwMode="auto">
            <a:xfrm>
              <a:off x="3756" y="1628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1649413" y="2600325"/>
            <a:ext cx="2844800" cy="500063"/>
            <a:chOff x="1044" y="1630"/>
            <a:chExt cx="1792" cy="315"/>
          </a:xfrm>
        </p:grpSpPr>
        <p:sp>
          <p:nvSpPr>
            <p:cNvPr id="15404" name="Line 39"/>
            <p:cNvSpPr>
              <a:spLocks noChangeShapeType="1"/>
            </p:cNvSpPr>
            <p:nvPr/>
          </p:nvSpPr>
          <p:spPr bwMode="auto">
            <a:xfrm flipV="1">
              <a:off x="1044" y="1630"/>
              <a:ext cx="206" cy="315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5" name="Text Box 40"/>
            <p:cNvSpPr txBox="1">
              <a:spLocks noChangeArrowheads="1"/>
            </p:cNvSpPr>
            <p:nvPr/>
          </p:nvSpPr>
          <p:spPr bwMode="auto">
            <a:xfrm>
              <a:off x="2497" y="1631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15393" name="Line 41"/>
          <p:cNvSpPr>
            <a:spLocks noChangeShapeType="1"/>
          </p:cNvSpPr>
          <p:nvPr/>
        </p:nvSpPr>
        <p:spPr bwMode="auto">
          <a:xfrm flipH="1">
            <a:off x="3600450" y="2951163"/>
            <a:ext cx="31115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94" name="Line 42"/>
          <p:cNvSpPr>
            <a:spLocks noChangeShapeType="1"/>
          </p:cNvSpPr>
          <p:nvPr/>
        </p:nvSpPr>
        <p:spPr bwMode="auto">
          <a:xfrm>
            <a:off x="3989388" y="2832100"/>
            <a:ext cx="0" cy="115888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2027238" y="2578100"/>
            <a:ext cx="2036762" cy="509588"/>
            <a:chOff x="1277" y="1624"/>
            <a:chExt cx="1283" cy="321"/>
          </a:xfrm>
        </p:grpSpPr>
        <p:sp>
          <p:nvSpPr>
            <p:cNvPr id="15402" name="Line 44"/>
            <p:cNvSpPr>
              <a:spLocks noChangeShapeType="1"/>
            </p:cNvSpPr>
            <p:nvPr/>
          </p:nvSpPr>
          <p:spPr bwMode="auto">
            <a:xfrm flipH="1" flipV="1">
              <a:off x="1277" y="1650"/>
              <a:ext cx="295" cy="29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03" name="Text Box 45"/>
            <p:cNvSpPr txBox="1">
              <a:spLocks noChangeArrowheads="1"/>
            </p:cNvSpPr>
            <p:nvPr/>
          </p:nvSpPr>
          <p:spPr bwMode="auto">
            <a:xfrm>
              <a:off x="2221" y="1624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</a:p>
          </p:txBody>
        </p:sp>
      </p:grpSp>
      <p:sp>
        <p:nvSpPr>
          <p:cNvPr id="15396" name="Text Box 46"/>
          <p:cNvSpPr txBox="1">
            <a:spLocks noChangeArrowheads="1"/>
          </p:cNvSpPr>
          <p:nvPr/>
        </p:nvSpPr>
        <p:spPr bwMode="auto">
          <a:xfrm>
            <a:off x="7348538" y="260985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 sz="1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97" name="Line 47"/>
          <p:cNvSpPr>
            <a:spLocks noChangeShapeType="1"/>
          </p:cNvSpPr>
          <p:nvPr/>
        </p:nvSpPr>
        <p:spPr bwMode="auto">
          <a:xfrm>
            <a:off x="7396163" y="2778125"/>
            <a:ext cx="288925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98" name="Line 48"/>
          <p:cNvSpPr>
            <a:spLocks noChangeShapeType="1"/>
          </p:cNvSpPr>
          <p:nvPr/>
        </p:nvSpPr>
        <p:spPr bwMode="auto">
          <a:xfrm>
            <a:off x="2082800" y="2546350"/>
            <a:ext cx="8223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2071688" y="2546350"/>
            <a:ext cx="2960687" cy="344488"/>
            <a:chOff x="1305" y="1604"/>
            <a:chExt cx="1865" cy="217"/>
          </a:xfrm>
        </p:grpSpPr>
        <p:sp>
          <p:nvSpPr>
            <p:cNvPr id="15400" name="Text Box 50"/>
            <p:cNvSpPr txBox="1">
              <a:spLocks noChangeArrowheads="1"/>
            </p:cNvSpPr>
            <p:nvPr/>
          </p:nvSpPr>
          <p:spPr bwMode="auto">
            <a:xfrm>
              <a:off x="2831" y="1629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altLang="en-US" sz="1400" b="0">
                  <a:solidFill>
                    <a:srgbClr val="000000"/>
                  </a:solidFill>
                  <a:latin typeface="cmsy10"/>
                </a:rPr>
                <a:t>!</a:t>
              </a:r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15401" name="Line 51"/>
            <p:cNvSpPr>
              <a:spLocks noChangeShapeType="1"/>
            </p:cNvSpPr>
            <p:nvPr/>
          </p:nvSpPr>
          <p:spPr bwMode="auto">
            <a:xfrm>
              <a:off x="1305" y="1604"/>
              <a:ext cx="532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523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Energy-Delay Optimization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19238"/>
            <a:ext cx="7772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 Minimize weighted sum of scheduling delay and energy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4040188"/>
            <a:ext cx="68611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23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Transmission Energy </a:t>
            </a:r>
            <a:br>
              <a:rPr lang="en-US" altLang="en-US" sz="5400" smtClean="0"/>
            </a:br>
            <a:r>
              <a:rPr lang="en-US" altLang="en-US" sz="5400" smtClean="0"/>
              <a:t>vs. Delay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1641475"/>
            <a:ext cx="6596062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0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400" smtClean="0"/>
              <a:t>Total Energy vs. Delay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687513"/>
            <a:ext cx="6548437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15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28600"/>
            <a:ext cx="84201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altLang="en-US" smtClean="0"/>
              <a:t>Transmission Energy vs. Delay </a:t>
            </a:r>
            <a:br>
              <a:rPr lang="en-US" altLang="en-US" smtClean="0"/>
            </a:br>
            <a:r>
              <a:rPr lang="en-US" altLang="en-US" smtClean="0"/>
              <a:t>(with rate adaptation)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809750"/>
            <a:ext cx="64833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2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Total Energy vs. Delay</a:t>
            </a:r>
            <a:br>
              <a:rPr lang="en-US" altLang="en-US" smtClean="0"/>
            </a:br>
            <a:r>
              <a:rPr lang="en-US" altLang="en-US" smtClean="0"/>
              <a:t>(with rate adaptation)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692275"/>
            <a:ext cx="6321425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56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MAC Protocols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4379913"/>
            <a:ext cx="8331200" cy="16414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Each node has     bits to transmit via MQAM</a:t>
            </a:r>
          </a:p>
          <a:p>
            <a:pPr>
              <a:lnSpc>
                <a:spcPct val="110000"/>
              </a:lnSpc>
            </a:pPr>
            <a:r>
              <a:rPr lang="en-US" altLang="en-US" sz="2800"/>
              <a:t>Want to minimize total energy required </a:t>
            </a:r>
          </a:p>
          <a:p>
            <a:pPr>
              <a:lnSpc>
                <a:spcPct val="100000"/>
              </a:lnSpc>
            </a:pPr>
            <a:r>
              <a:rPr lang="en-US" altLang="en-US" sz="2800"/>
              <a:t>TDMA considered, optimizing time slots assignment      (or equivalently    , where           )</a:t>
            </a:r>
          </a:p>
        </p:txBody>
      </p:sp>
      <p:sp>
        <p:nvSpPr>
          <p:cNvPr id="609284" name="Oval 4"/>
          <p:cNvSpPr>
            <a:spLocks noChangeArrowheads="1"/>
          </p:cNvSpPr>
          <p:nvPr/>
        </p:nvSpPr>
        <p:spPr bwMode="auto">
          <a:xfrm>
            <a:off x="2659063" y="2027238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5" name="Oval 5"/>
          <p:cNvSpPr>
            <a:spLocks noChangeArrowheads="1"/>
          </p:cNvSpPr>
          <p:nvPr/>
        </p:nvSpPr>
        <p:spPr bwMode="auto">
          <a:xfrm>
            <a:off x="5283200" y="3746500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6" name="Oval 6"/>
          <p:cNvSpPr>
            <a:spLocks noChangeArrowheads="1"/>
          </p:cNvSpPr>
          <p:nvPr/>
        </p:nvSpPr>
        <p:spPr bwMode="auto">
          <a:xfrm>
            <a:off x="2395538" y="2714625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7" name="Oval 7"/>
          <p:cNvSpPr>
            <a:spLocks noChangeArrowheads="1"/>
          </p:cNvSpPr>
          <p:nvPr/>
        </p:nvSpPr>
        <p:spPr bwMode="auto">
          <a:xfrm>
            <a:off x="4087813" y="1935163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8" name="Oval 8"/>
          <p:cNvSpPr>
            <a:spLocks noChangeArrowheads="1"/>
          </p:cNvSpPr>
          <p:nvPr/>
        </p:nvSpPr>
        <p:spPr bwMode="auto">
          <a:xfrm>
            <a:off x="5629275" y="2720975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89" name="Oval 9"/>
          <p:cNvSpPr>
            <a:spLocks noChangeArrowheads="1"/>
          </p:cNvSpPr>
          <p:nvPr/>
        </p:nvSpPr>
        <p:spPr bwMode="auto">
          <a:xfrm>
            <a:off x="3868738" y="3843338"/>
            <a:ext cx="131762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0" name="Oval 10"/>
          <p:cNvSpPr>
            <a:spLocks noChangeArrowheads="1"/>
          </p:cNvSpPr>
          <p:nvPr/>
        </p:nvSpPr>
        <p:spPr bwMode="auto">
          <a:xfrm>
            <a:off x="2695575" y="3567113"/>
            <a:ext cx="131763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1" name="Oval 11"/>
          <p:cNvSpPr>
            <a:spLocks noChangeArrowheads="1"/>
          </p:cNvSpPr>
          <p:nvPr/>
        </p:nvSpPr>
        <p:spPr bwMode="auto">
          <a:xfrm>
            <a:off x="3881438" y="2754313"/>
            <a:ext cx="206375" cy="187325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301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9292" name="Line 12"/>
          <p:cNvSpPr>
            <a:spLocks noChangeShapeType="1"/>
          </p:cNvSpPr>
          <p:nvPr/>
        </p:nvSpPr>
        <p:spPr bwMode="auto">
          <a:xfrm>
            <a:off x="2781300" y="2111375"/>
            <a:ext cx="1119188" cy="671513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3" name="Line 13"/>
          <p:cNvSpPr>
            <a:spLocks noChangeShapeType="1"/>
          </p:cNvSpPr>
          <p:nvPr/>
        </p:nvSpPr>
        <p:spPr bwMode="auto">
          <a:xfrm>
            <a:off x="2519363" y="2811463"/>
            <a:ext cx="1325562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4" name="Line 14"/>
          <p:cNvSpPr>
            <a:spLocks noChangeShapeType="1"/>
          </p:cNvSpPr>
          <p:nvPr/>
        </p:nvSpPr>
        <p:spPr bwMode="auto">
          <a:xfrm flipV="1">
            <a:off x="2836863" y="2922588"/>
            <a:ext cx="1063625" cy="690562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5" name="Line 15"/>
          <p:cNvSpPr>
            <a:spLocks noChangeShapeType="1"/>
          </p:cNvSpPr>
          <p:nvPr/>
        </p:nvSpPr>
        <p:spPr bwMode="auto">
          <a:xfrm flipV="1">
            <a:off x="3965575" y="2951163"/>
            <a:ext cx="0" cy="89535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6" name="Line 16"/>
          <p:cNvSpPr>
            <a:spLocks noChangeShapeType="1"/>
          </p:cNvSpPr>
          <p:nvPr/>
        </p:nvSpPr>
        <p:spPr bwMode="auto">
          <a:xfrm flipH="1" flipV="1">
            <a:off x="4105275" y="2895600"/>
            <a:ext cx="1204913" cy="85725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7" name="Line 17"/>
          <p:cNvSpPr>
            <a:spLocks noChangeShapeType="1"/>
          </p:cNvSpPr>
          <p:nvPr/>
        </p:nvSpPr>
        <p:spPr bwMode="auto">
          <a:xfrm flipH="1">
            <a:off x="4078288" y="2763838"/>
            <a:ext cx="1539875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9298" name="Line 18"/>
          <p:cNvSpPr>
            <a:spLocks noChangeShapeType="1"/>
          </p:cNvSpPr>
          <p:nvPr/>
        </p:nvSpPr>
        <p:spPr bwMode="auto">
          <a:xfrm flipH="1">
            <a:off x="4013200" y="2063750"/>
            <a:ext cx="130175" cy="690563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09299" name="Object 19"/>
          <p:cNvGraphicFramePr>
            <a:graphicFrameLocks noChangeAspect="1"/>
          </p:cNvGraphicFramePr>
          <p:nvPr/>
        </p:nvGraphicFramePr>
        <p:xfrm>
          <a:off x="3506788" y="4437063"/>
          <a:ext cx="398462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2" name="Equation" r:id="rId3" imgW="164880" imgH="228600" progId="Equation.3">
                  <p:embed/>
                </p:oleObj>
              </mc:Choice>
              <mc:Fallback>
                <p:oleObj name="Equation" r:id="rId3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4437063"/>
                        <a:ext cx="398462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0" name="Object 20"/>
          <p:cNvGraphicFramePr>
            <a:graphicFrameLocks noChangeAspect="1"/>
          </p:cNvGraphicFramePr>
          <p:nvPr/>
        </p:nvGraphicFramePr>
        <p:xfrm>
          <a:off x="3038475" y="5903913"/>
          <a:ext cx="36671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3" name="Equation" r:id="rId5" imgW="152280" imgH="228600" progId="Equation.3">
                  <p:embed/>
                </p:oleObj>
              </mc:Choice>
              <mc:Fallback>
                <p:oleObj name="Equation" r:id="rId5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5" y="5903913"/>
                        <a:ext cx="366713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1" name="Object 21"/>
          <p:cNvGraphicFramePr>
            <a:graphicFrameLocks noChangeAspect="1"/>
          </p:cNvGraphicFramePr>
          <p:nvPr/>
        </p:nvGraphicFramePr>
        <p:xfrm>
          <a:off x="5908675" y="5930900"/>
          <a:ext cx="3381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Equation" r:id="rId7" imgW="139680" imgH="228600" progId="Equation.3">
                  <p:embed/>
                </p:oleObj>
              </mc:Choice>
              <mc:Fallback>
                <p:oleObj name="Equation" r:id="rId7" imgW="139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675" y="5930900"/>
                        <a:ext cx="33813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302" name="Object 22"/>
          <p:cNvGraphicFramePr>
            <a:graphicFrameLocks noChangeAspect="1"/>
          </p:cNvGraphicFramePr>
          <p:nvPr/>
        </p:nvGraphicFramePr>
        <p:xfrm>
          <a:off x="7361238" y="5865813"/>
          <a:ext cx="960437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Equation" r:id="rId9" imgW="558720" imgH="431640" progId="Equation.3">
                  <p:embed/>
                </p:oleObj>
              </mc:Choice>
              <mc:Fallback>
                <p:oleObj name="Equation" r:id="rId9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1238" y="5865813"/>
                        <a:ext cx="960437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2964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Optimization Model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163" y="208280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            min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en-US"/>
              <a:t>               subject to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40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400"/>
              <a:t>                   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Where                      are constants defined by the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                     hardware and underlying channels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 sz="2000" b="0">
                <a:latin typeface="Arial" pitchFamily="34" charset="0"/>
              </a:rPr>
              <a:t>                                                     </a:t>
            </a:r>
            <a:endParaRPr lang="en-US" altLang="en-US"/>
          </a:p>
        </p:txBody>
      </p:sp>
      <p:graphicFrame>
        <p:nvGraphicFramePr>
          <p:cNvPr id="610308" name="Object 4"/>
          <p:cNvGraphicFramePr>
            <a:graphicFrameLocks noChangeAspect="1"/>
          </p:cNvGraphicFramePr>
          <p:nvPr/>
        </p:nvGraphicFramePr>
        <p:xfrm>
          <a:off x="3155950" y="1931988"/>
          <a:ext cx="366236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1" name="Equation" r:id="rId3" imgW="1650960" imgH="457200" progId="Equation.3">
                  <p:embed/>
                </p:oleObj>
              </mc:Choice>
              <mc:Fallback>
                <p:oleObj name="Equation" r:id="rId3" imgW="16509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950" y="1931988"/>
                        <a:ext cx="366236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09" name="Object 5"/>
          <p:cNvGraphicFramePr>
            <a:graphicFrameLocks noChangeAspect="1"/>
          </p:cNvGraphicFramePr>
          <p:nvPr/>
        </p:nvGraphicFramePr>
        <p:xfrm>
          <a:off x="2451100" y="3533775"/>
          <a:ext cx="211296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2" name="Equation" r:id="rId5" imgW="1117440" imgH="444240" progId="Equation.3">
                  <p:embed/>
                </p:oleObj>
              </mc:Choice>
              <mc:Fallback>
                <p:oleObj name="Equation" r:id="rId5" imgW="1117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3533775"/>
                        <a:ext cx="2112963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0" name="Object 6"/>
          <p:cNvGraphicFramePr>
            <a:graphicFrameLocks noChangeAspect="1"/>
          </p:cNvGraphicFramePr>
          <p:nvPr/>
        </p:nvGraphicFramePr>
        <p:xfrm>
          <a:off x="2474913" y="4365625"/>
          <a:ext cx="23145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3" name="Equation" r:id="rId7" imgW="952200" imgH="228600" progId="Equation.3">
                  <p:embed/>
                </p:oleObj>
              </mc:Choice>
              <mc:Fallback>
                <p:oleObj name="Equation" r:id="rId7" imgW="952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3" y="4365625"/>
                        <a:ext cx="23145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1" name="Object 7"/>
          <p:cNvGraphicFramePr>
            <a:graphicFrameLocks noChangeAspect="1"/>
          </p:cNvGraphicFramePr>
          <p:nvPr/>
        </p:nvGraphicFramePr>
        <p:xfrm>
          <a:off x="5011738" y="4424363"/>
          <a:ext cx="1339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4" name="Equation" r:id="rId9" imgW="634680" imgH="228600" progId="Equation.3">
                  <p:embed/>
                </p:oleObj>
              </mc:Choice>
              <mc:Fallback>
                <p:oleObj name="Equation" r:id="rId9" imgW="634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1738" y="4424363"/>
                        <a:ext cx="1339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2" name="Object 8"/>
          <p:cNvGraphicFramePr>
            <a:graphicFrameLocks noChangeAspect="1"/>
          </p:cNvGraphicFramePr>
          <p:nvPr/>
        </p:nvGraphicFramePr>
        <p:xfrm>
          <a:off x="2541588" y="5275263"/>
          <a:ext cx="131286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5" name="Equation" r:id="rId11" imgW="622080" imgH="228600" progId="Equation.3">
                  <p:embed/>
                </p:oleObj>
              </mc:Choice>
              <mc:Fallback>
                <p:oleObj name="Equation" r:id="rId11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5275263"/>
                        <a:ext cx="131286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894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Optimization Algorithm</a:t>
            </a:r>
          </a:p>
        </p:txBody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1836738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/>
              <a:t>An integer programming problem (hard)</a:t>
            </a:r>
          </a:p>
          <a:p>
            <a:pPr>
              <a:lnSpc>
                <a:spcPct val="40000"/>
              </a:lnSpc>
            </a:pPr>
            <a:endParaRPr lang="en-US" altLang="en-US" sz="2800"/>
          </a:p>
          <a:p>
            <a:pPr>
              <a:lnSpc>
                <a:spcPct val="100000"/>
              </a:lnSpc>
            </a:pPr>
            <a:r>
              <a:rPr lang="en-US" altLang="en-US" sz="2800"/>
              <a:t>Relax the problem to a convex one by letting     be real-valued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 Achieves lower bound on the required energy</a:t>
            </a:r>
          </a:p>
          <a:p>
            <a:pPr lvl="1">
              <a:lnSpc>
                <a:spcPct val="4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Round         up to nearest integer value</a:t>
            </a:r>
          </a:p>
          <a:p>
            <a:pPr lvl="1">
              <a:lnSpc>
                <a:spcPct val="70000"/>
              </a:lnSpc>
            </a:pPr>
            <a:r>
              <a:rPr lang="en-US" altLang="en-US" sz="2400"/>
              <a:t>Achieves upper bound on required energy</a:t>
            </a:r>
          </a:p>
          <a:p>
            <a:pPr lvl="1"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800"/>
              <a:t>Can bound energy error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If error is not acceptable, use branch-and-bound algorithm to better approximate</a:t>
            </a:r>
          </a:p>
        </p:txBody>
      </p:sp>
      <p:graphicFrame>
        <p:nvGraphicFramePr>
          <p:cNvPr id="611332" name="Object 4"/>
          <p:cNvGraphicFramePr>
            <a:graphicFrameLocks noChangeAspect="1"/>
          </p:cNvGraphicFramePr>
          <p:nvPr/>
        </p:nvGraphicFramePr>
        <p:xfrm>
          <a:off x="7934325" y="2628900"/>
          <a:ext cx="37941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5" name="Equation" r:id="rId4" imgW="139680" imgH="228600" progId="Equation.3">
                  <p:embed/>
                </p:oleObj>
              </mc:Choice>
              <mc:Fallback>
                <p:oleObj name="Equation" r:id="rId4" imgW="139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325" y="2628900"/>
                        <a:ext cx="379413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5" name="Object 7"/>
          <p:cNvGraphicFramePr>
            <a:graphicFrameLocks noChangeAspect="1"/>
          </p:cNvGraphicFramePr>
          <p:nvPr/>
        </p:nvGraphicFramePr>
        <p:xfrm>
          <a:off x="2279650" y="4133850"/>
          <a:ext cx="6207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6" name="Equation" r:id="rId6" imgW="228600" imgH="241200" progId="Equation.3">
                  <p:embed/>
                </p:oleObj>
              </mc:Choice>
              <mc:Fallback>
                <p:oleObj name="Equation" r:id="rId6" imgW="228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133850"/>
                        <a:ext cx="62071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7" name="Object 9"/>
          <p:cNvGraphicFramePr>
            <a:graphicFrameLocks noChangeAspect="1"/>
          </p:cNvGraphicFramePr>
          <p:nvPr/>
        </p:nvGraphicFramePr>
        <p:xfrm>
          <a:off x="5735638" y="6072188"/>
          <a:ext cx="4635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7" name="Equation" r:id="rId8" imgW="228600" imgH="241200" progId="Equation.3">
                  <p:embed/>
                </p:oleObj>
              </mc:Choice>
              <mc:Fallback>
                <p:oleObj name="Equation" r:id="rId8" imgW="228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6072188"/>
                        <a:ext cx="4635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510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Branch and Bound Algorithm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4200525"/>
            <a:ext cx="7848600" cy="18954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/>
              <a:t>Divide the original set into subsets, repeat the relaxation method to get the new upper bound and lower bound</a:t>
            </a:r>
          </a:p>
          <a:p>
            <a:pPr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00000"/>
              </a:lnSpc>
            </a:pPr>
            <a:r>
              <a:rPr lang="en-US" altLang="en-US" sz="2400"/>
              <a:t>If unlucky: defaults to the same as exhaustive search (the division ends up with a complete tree)</a:t>
            </a:r>
          </a:p>
          <a:p>
            <a:pPr>
              <a:lnSpc>
                <a:spcPct val="30000"/>
              </a:lnSpc>
            </a:pPr>
            <a:endParaRPr lang="en-US" altLang="en-US" sz="2400"/>
          </a:p>
          <a:p>
            <a:pPr>
              <a:lnSpc>
                <a:spcPct val="110000"/>
              </a:lnSpc>
            </a:pPr>
            <a:r>
              <a:rPr lang="en-US" altLang="en-US" sz="2400"/>
              <a:t>Can dramatically reduce computation cost</a:t>
            </a:r>
          </a:p>
        </p:txBody>
      </p:sp>
      <p:sp>
        <p:nvSpPr>
          <p:cNvPr id="612356" name="Oval 4"/>
          <p:cNvSpPr>
            <a:spLocks noChangeArrowheads="1"/>
          </p:cNvSpPr>
          <p:nvPr/>
        </p:nvSpPr>
        <p:spPr bwMode="auto">
          <a:xfrm>
            <a:off x="3733800" y="1906588"/>
            <a:ext cx="1482725" cy="39052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7" name="Oval 5"/>
          <p:cNvSpPr>
            <a:spLocks noChangeArrowheads="1"/>
          </p:cNvSpPr>
          <p:nvPr/>
        </p:nvSpPr>
        <p:spPr bwMode="auto">
          <a:xfrm>
            <a:off x="2459038" y="2538413"/>
            <a:ext cx="1069975" cy="2794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8" name="Oval 6"/>
          <p:cNvSpPr>
            <a:spLocks noChangeArrowheads="1"/>
          </p:cNvSpPr>
          <p:nvPr/>
        </p:nvSpPr>
        <p:spPr bwMode="auto">
          <a:xfrm>
            <a:off x="5354638" y="2544763"/>
            <a:ext cx="1081087" cy="312737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59" name="Line 7"/>
          <p:cNvSpPr>
            <a:spLocks noChangeShapeType="1"/>
          </p:cNvSpPr>
          <p:nvPr/>
        </p:nvSpPr>
        <p:spPr bwMode="auto">
          <a:xfrm flipH="1">
            <a:off x="3309938" y="2252663"/>
            <a:ext cx="681037" cy="31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0" name="Line 8"/>
          <p:cNvSpPr>
            <a:spLocks noChangeShapeType="1"/>
          </p:cNvSpPr>
          <p:nvPr/>
        </p:nvSpPr>
        <p:spPr bwMode="auto">
          <a:xfrm>
            <a:off x="5027613" y="2241550"/>
            <a:ext cx="557212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1" name="Oval 9"/>
          <p:cNvSpPr>
            <a:spLocks noChangeArrowheads="1"/>
          </p:cNvSpPr>
          <p:nvPr/>
        </p:nvSpPr>
        <p:spPr bwMode="auto">
          <a:xfrm>
            <a:off x="3494088" y="3114675"/>
            <a:ext cx="746125" cy="25717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62" name="Oval 10"/>
          <p:cNvSpPr>
            <a:spLocks noChangeArrowheads="1"/>
          </p:cNvSpPr>
          <p:nvPr/>
        </p:nvSpPr>
        <p:spPr bwMode="auto">
          <a:xfrm>
            <a:off x="1804988" y="3098800"/>
            <a:ext cx="723900" cy="2794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63" name="Line 11"/>
          <p:cNvSpPr>
            <a:spLocks noChangeShapeType="1"/>
          </p:cNvSpPr>
          <p:nvPr/>
        </p:nvSpPr>
        <p:spPr bwMode="auto">
          <a:xfrm flipH="1">
            <a:off x="2339975" y="2832100"/>
            <a:ext cx="590550" cy="27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4" name="Line 12"/>
          <p:cNvSpPr>
            <a:spLocks noChangeShapeType="1"/>
          </p:cNvSpPr>
          <p:nvPr/>
        </p:nvSpPr>
        <p:spPr bwMode="auto">
          <a:xfrm>
            <a:off x="3187700" y="2820988"/>
            <a:ext cx="468313" cy="312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65" name="Text Box 13"/>
          <p:cNvSpPr txBox="1">
            <a:spLocks noChangeArrowheads="1"/>
          </p:cNvSpPr>
          <p:nvPr/>
        </p:nvSpPr>
        <p:spPr bwMode="auto">
          <a:xfrm>
            <a:off x="4087813" y="1955800"/>
            <a:ext cx="733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b=1,…,8</a:t>
            </a:r>
          </a:p>
        </p:txBody>
      </p:sp>
      <p:sp>
        <p:nvSpPr>
          <p:cNvPr id="612366" name="Text Box 14"/>
          <p:cNvSpPr txBox="1">
            <a:spLocks noChangeArrowheads="1"/>
          </p:cNvSpPr>
          <p:nvPr/>
        </p:nvSpPr>
        <p:spPr bwMode="auto">
          <a:xfrm>
            <a:off x="2667000" y="25320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b=1,…,4</a:t>
            </a:r>
          </a:p>
        </p:txBody>
      </p:sp>
      <p:sp>
        <p:nvSpPr>
          <p:cNvPr id="612367" name="Text Box 15"/>
          <p:cNvSpPr txBox="1">
            <a:spLocks noChangeArrowheads="1"/>
          </p:cNvSpPr>
          <p:nvPr/>
        </p:nvSpPr>
        <p:spPr bwMode="auto">
          <a:xfrm>
            <a:off x="5532438" y="2565400"/>
            <a:ext cx="7445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b=5,…,8</a:t>
            </a:r>
          </a:p>
        </p:txBody>
      </p:sp>
      <p:sp>
        <p:nvSpPr>
          <p:cNvPr id="612368" name="Text Box 16"/>
          <p:cNvSpPr txBox="1">
            <a:spLocks noChangeArrowheads="1"/>
          </p:cNvSpPr>
          <p:nvPr/>
        </p:nvSpPr>
        <p:spPr bwMode="auto">
          <a:xfrm>
            <a:off x="1803400" y="3106738"/>
            <a:ext cx="5794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b=1, 2</a:t>
            </a:r>
          </a:p>
        </p:txBody>
      </p:sp>
      <p:sp>
        <p:nvSpPr>
          <p:cNvPr id="612369" name="Text Box 17"/>
          <p:cNvSpPr txBox="1">
            <a:spLocks noChangeArrowheads="1"/>
          </p:cNvSpPr>
          <p:nvPr/>
        </p:nvSpPr>
        <p:spPr bwMode="auto">
          <a:xfrm>
            <a:off x="3565525" y="3117850"/>
            <a:ext cx="590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b=3, 4</a:t>
            </a:r>
          </a:p>
        </p:txBody>
      </p:sp>
      <p:sp>
        <p:nvSpPr>
          <p:cNvPr id="612370" name="Oval 18"/>
          <p:cNvSpPr>
            <a:spLocks noChangeArrowheads="1"/>
          </p:cNvSpPr>
          <p:nvPr/>
        </p:nvSpPr>
        <p:spPr bwMode="auto">
          <a:xfrm>
            <a:off x="3144838" y="3708400"/>
            <a:ext cx="568325" cy="25717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71" name="Oval 19"/>
          <p:cNvSpPr>
            <a:spLocks noChangeArrowheads="1"/>
          </p:cNvSpPr>
          <p:nvPr/>
        </p:nvSpPr>
        <p:spPr bwMode="auto">
          <a:xfrm>
            <a:off x="4056063" y="3738563"/>
            <a:ext cx="588962" cy="246062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12372" name="Line 20"/>
          <p:cNvSpPr>
            <a:spLocks noChangeShapeType="1"/>
          </p:cNvSpPr>
          <p:nvPr/>
        </p:nvSpPr>
        <p:spPr bwMode="auto">
          <a:xfrm flipH="1">
            <a:off x="3511550" y="3355975"/>
            <a:ext cx="266700" cy="357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73" name="Line 21"/>
          <p:cNvSpPr>
            <a:spLocks noChangeShapeType="1"/>
          </p:cNvSpPr>
          <p:nvPr/>
        </p:nvSpPr>
        <p:spPr bwMode="auto">
          <a:xfrm>
            <a:off x="4035425" y="3355975"/>
            <a:ext cx="255588" cy="379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2374" name="Text Box 22"/>
          <p:cNvSpPr txBox="1">
            <a:spLocks noChangeArrowheads="1"/>
          </p:cNvSpPr>
          <p:nvPr/>
        </p:nvSpPr>
        <p:spPr bwMode="auto">
          <a:xfrm>
            <a:off x="3138488" y="3694113"/>
            <a:ext cx="441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b=3</a:t>
            </a:r>
          </a:p>
        </p:txBody>
      </p:sp>
      <p:sp>
        <p:nvSpPr>
          <p:cNvPr id="612375" name="Text Box 23"/>
          <p:cNvSpPr txBox="1">
            <a:spLocks noChangeArrowheads="1"/>
          </p:cNvSpPr>
          <p:nvPr/>
        </p:nvSpPr>
        <p:spPr bwMode="auto">
          <a:xfrm>
            <a:off x="4129088" y="3727450"/>
            <a:ext cx="4413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altLang="en-US" sz="1200">
                <a:solidFill>
                  <a:srgbClr val="000000"/>
                </a:solidFill>
                <a:latin typeface="Garamond" pitchFamily="18" charset="0"/>
              </a:rPr>
              <a:t>b=4</a:t>
            </a:r>
          </a:p>
        </p:txBody>
      </p:sp>
    </p:spTree>
    <p:extLst>
      <p:ext uri="{BB962C8B-B14F-4D97-AF65-F5344CB8AC3E}">
        <p14:creationId xmlns:p14="http://schemas.microsoft.com/office/powerpoint/2010/main" val="634672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Numerical Results	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1981200"/>
            <a:ext cx="8416925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/>
              <a:t>When all nodes are equally far away from the receiver, analytical solution exists: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en-US"/>
              <a:t>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110000"/>
              </a:lnSpc>
            </a:pPr>
            <a:r>
              <a:rPr lang="en-US" altLang="en-US"/>
              <a:t>General topology: must be solved numerically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Dramatic energy saving possible</a:t>
            </a:r>
          </a:p>
          <a:p>
            <a:pPr lvl="1">
              <a:lnSpc>
                <a:spcPct val="70000"/>
              </a:lnSpc>
            </a:pPr>
            <a:r>
              <a:rPr lang="en-US" altLang="en-US"/>
              <a:t>Up to </a:t>
            </a:r>
            <a:r>
              <a:rPr lang="en-US" altLang="en-US">
                <a:solidFill>
                  <a:srgbClr val="006600"/>
                </a:solidFill>
              </a:rPr>
              <a:t>70%</a:t>
            </a:r>
            <a:r>
              <a:rPr lang="en-US" altLang="en-US"/>
              <a:t>, compared to uniform TDMA.</a:t>
            </a:r>
          </a:p>
        </p:txBody>
      </p:sp>
      <p:graphicFrame>
        <p:nvGraphicFramePr>
          <p:cNvPr id="613380" name="Object 4"/>
          <p:cNvGraphicFramePr>
            <a:graphicFrameLocks noChangeAspect="1"/>
          </p:cNvGraphicFramePr>
          <p:nvPr/>
        </p:nvGraphicFramePr>
        <p:xfrm>
          <a:off x="2881313" y="3187700"/>
          <a:ext cx="2327275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Equation" r:id="rId3" imgW="939600" imgH="482400" progId="Equation.3">
                  <p:embed/>
                </p:oleObj>
              </mc:Choice>
              <mc:Fallback>
                <p:oleObj name="Equation" r:id="rId3" imgW="93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3187700"/>
                        <a:ext cx="2327275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0455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Energy-efficient routing minimizes energy consumption associated with routing</a:t>
            </a:r>
          </a:p>
          <a:p>
            <a:pPr lvl="2"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Multiple techniques have been explored (Abbas will give an overview)</a:t>
            </a:r>
          </a:p>
          <a:p>
            <a:pPr lvl="2"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Can pose this as an optimization problem to get an upper bound on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93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Minimum-Energy Routing </a:t>
            </a:r>
            <a:br>
              <a:rPr lang="en-US" altLang="en-US" smtClean="0"/>
            </a:br>
            <a:r>
              <a:rPr lang="en-US" altLang="en-US" smtClean="0"/>
              <a:t>Optimization Model</a:t>
            </a:r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31838" y="3635375"/>
            <a:ext cx="7772400" cy="2678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The cost function </a:t>
            </a:r>
            <a:r>
              <a:rPr lang="en-US" altLang="en-US" sz="2400" i="1" smtClean="0"/>
              <a:t>f</a:t>
            </a:r>
            <a:r>
              <a:rPr lang="en-US" altLang="en-US" sz="2400" i="1" baseline="-25000" smtClean="0"/>
              <a:t>0</a:t>
            </a:r>
            <a:r>
              <a:rPr lang="en-US" altLang="en-US" sz="2400" i="1" smtClean="0"/>
              <a:t>(.)</a:t>
            </a:r>
            <a:r>
              <a:rPr lang="en-US" altLang="en-US" sz="2400" i="1" smtClean="0">
                <a:cs typeface="Times New Roman" pitchFamily="18" charset="0"/>
              </a:rPr>
              <a:t> </a:t>
            </a:r>
            <a:r>
              <a:rPr lang="en-US" altLang="en-US" sz="2400" smtClean="0"/>
              <a:t>is energy consumption.</a:t>
            </a:r>
          </a:p>
          <a:p>
            <a:pPr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design variables (</a:t>
            </a:r>
            <a:r>
              <a:rPr lang="en-US" altLang="en-US" sz="2400" i="1" smtClean="0"/>
              <a:t>x</a:t>
            </a:r>
            <a:r>
              <a:rPr lang="en-US" altLang="en-US" sz="2400" i="1" baseline="-25000" smtClean="0"/>
              <a:t>1</a:t>
            </a:r>
            <a:r>
              <a:rPr lang="en-US" altLang="en-US" sz="2400" i="1" smtClean="0"/>
              <a:t>,x</a:t>
            </a:r>
            <a:r>
              <a:rPr lang="en-US" altLang="en-US" sz="2400" i="1" baseline="-25000" smtClean="0"/>
              <a:t>2</a:t>
            </a:r>
            <a:r>
              <a:rPr lang="en-US" altLang="en-US" sz="2400" smtClean="0"/>
              <a:t>,…)</a:t>
            </a:r>
            <a:r>
              <a:rPr lang="en-US" altLang="en-US" sz="2400" b="0" smtClean="0"/>
              <a:t> </a:t>
            </a:r>
            <a:r>
              <a:rPr lang="en-US" altLang="en-US" sz="2400" smtClean="0"/>
              <a:t>are parameters that affect energy consumption, e.g. transmission time.</a:t>
            </a:r>
          </a:p>
          <a:p>
            <a:pPr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z="2400" i="1" smtClean="0">
                <a:latin typeface="Times New Roman" pitchFamily="18" charset="0"/>
              </a:rPr>
              <a:t>f</a:t>
            </a:r>
            <a:r>
              <a:rPr lang="en-US" altLang="en-US" sz="2400" i="1" baseline="-25000" smtClean="0">
                <a:latin typeface="Times New Roman" pitchFamily="18" charset="0"/>
              </a:rPr>
              <a:t>i</a:t>
            </a:r>
            <a:r>
              <a:rPr lang="en-US" altLang="en-US" sz="2400" i="1" smtClean="0">
                <a:latin typeface="Times New Roman" pitchFamily="18" charset="0"/>
              </a:rPr>
              <a:t>(x</a:t>
            </a:r>
            <a:r>
              <a:rPr lang="en-US" altLang="en-US" sz="2400" i="1" baseline="-25000" smtClean="0">
                <a:latin typeface="Times New Roman" pitchFamily="18" charset="0"/>
              </a:rPr>
              <a:t>1</a:t>
            </a:r>
            <a:r>
              <a:rPr lang="en-US" altLang="en-US" sz="2400" i="1" smtClean="0">
                <a:latin typeface="Times New Roman" pitchFamily="18" charset="0"/>
              </a:rPr>
              <a:t>,x</a:t>
            </a:r>
            <a:r>
              <a:rPr lang="en-US" altLang="en-US" sz="2400" i="1" baseline="-25000" smtClean="0">
                <a:latin typeface="Times New Roman" pitchFamily="18" charset="0"/>
              </a:rPr>
              <a:t>2</a:t>
            </a:r>
            <a:r>
              <a:rPr lang="en-US" altLang="en-US" sz="2400" i="1" smtClean="0">
                <a:latin typeface="Times New Roman" pitchFamily="18" charset="0"/>
              </a:rPr>
              <a:t>,…)</a:t>
            </a:r>
            <a:r>
              <a:rPr lang="en-US" altLang="en-US" sz="2400" i="1" smtClean="0">
                <a:latin typeface="Times New Roman" pitchFamily="18" charset="0"/>
                <a:sym typeface="Symbol" pitchFamily="18" charset="2"/>
              </a:rPr>
              <a:t>0</a:t>
            </a:r>
            <a:r>
              <a:rPr lang="en-US" altLang="en-US" sz="2400" smtClean="0"/>
              <a:t> and </a:t>
            </a:r>
            <a:r>
              <a:rPr lang="en-US" altLang="en-US" sz="2400" i="1" smtClean="0">
                <a:latin typeface="Times New Roman" pitchFamily="18" charset="0"/>
              </a:rPr>
              <a:t>g</a:t>
            </a:r>
            <a:r>
              <a:rPr lang="en-US" altLang="en-US" sz="2400" i="1" baseline="-25000" smtClean="0">
                <a:latin typeface="Times New Roman" pitchFamily="18" charset="0"/>
              </a:rPr>
              <a:t>j</a:t>
            </a:r>
            <a:r>
              <a:rPr lang="en-US" altLang="en-US" sz="2400" i="1" smtClean="0">
                <a:latin typeface="Times New Roman" pitchFamily="18" charset="0"/>
              </a:rPr>
              <a:t>(x</a:t>
            </a:r>
            <a:r>
              <a:rPr lang="en-US" altLang="en-US" sz="2400" i="1" baseline="-25000" smtClean="0">
                <a:latin typeface="Times New Roman" pitchFamily="18" charset="0"/>
              </a:rPr>
              <a:t>1</a:t>
            </a:r>
            <a:r>
              <a:rPr lang="en-US" altLang="en-US" sz="2400" i="1" smtClean="0">
                <a:latin typeface="Times New Roman" pitchFamily="18" charset="0"/>
              </a:rPr>
              <a:t>,x</a:t>
            </a:r>
            <a:r>
              <a:rPr lang="en-US" altLang="en-US" sz="2400" i="1" baseline="-25000" smtClean="0">
                <a:latin typeface="Times New Roman" pitchFamily="18" charset="0"/>
              </a:rPr>
              <a:t>2</a:t>
            </a:r>
            <a:r>
              <a:rPr lang="en-US" altLang="en-US" sz="2400" i="1" smtClean="0">
                <a:latin typeface="Times New Roman" pitchFamily="18" charset="0"/>
              </a:rPr>
              <a:t>,…)=0</a:t>
            </a:r>
            <a:r>
              <a:rPr lang="en-US" altLang="en-US" sz="2400" smtClean="0"/>
              <a:t> are system constraints, such as a delay or rate constraints.</a:t>
            </a:r>
          </a:p>
          <a:p>
            <a:pPr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If not convex, relaxation methods can be used.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Focus on TD systems</a:t>
            </a:r>
          </a:p>
        </p:txBody>
      </p:sp>
      <p:sp>
        <p:nvSpPr>
          <p:cNvPr id="18436" name="Text Box 1028"/>
          <p:cNvSpPr txBox="1">
            <a:spLocks noChangeArrowheads="1"/>
          </p:cNvSpPr>
          <p:nvPr/>
        </p:nvSpPr>
        <p:spPr bwMode="auto">
          <a:xfrm>
            <a:off x="2097088" y="1797050"/>
            <a:ext cx="658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CC"/>
                </a:solidFill>
                <a:latin typeface="Tahoma" pitchFamily="34" charset="0"/>
              </a:rPr>
              <a:t>Min</a:t>
            </a:r>
          </a:p>
        </p:txBody>
      </p:sp>
      <p:graphicFrame>
        <p:nvGraphicFramePr>
          <p:cNvPr id="18437" name="Object 1029"/>
          <p:cNvGraphicFramePr>
            <a:graphicFrameLocks noChangeAspect="1"/>
          </p:cNvGraphicFramePr>
          <p:nvPr/>
        </p:nvGraphicFramePr>
        <p:xfrm>
          <a:off x="3003550" y="1763713"/>
          <a:ext cx="1754188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3" name="Equation" r:id="rId3" imgW="761669" imgH="228501" progId="Equation.3">
                  <p:embed/>
                </p:oleObj>
              </mc:Choice>
              <mc:Fallback>
                <p:oleObj name="Equation" r:id="rId3" imgW="76166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1763713"/>
                        <a:ext cx="1754188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1030"/>
          <p:cNvSpPr txBox="1">
            <a:spLocks noChangeArrowheads="1"/>
          </p:cNvSpPr>
          <p:nvPr/>
        </p:nvSpPr>
        <p:spPr bwMode="auto">
          <a:xfrm>
            <a:off x="2119313" y="2427288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CC"/>
                </a:solidFill>
                <a:latin typeface="Tahoma" pitchFamily="34" charset="0"/>
              </a:rPr>
              <a:t>s.t.</a:t>
            </a:r>
          </a:p>
        </p:txBody>
      </p:sp>
      <p:graphicFrame>
        <p:nvGraphicFramePr>
          <p:cNvPr id="18439" name="Object 1031"/>
          <p:cNvGraphicFramePr>
            <a:graphicFrameLocks noChangeAspect="1"/>
          </p:cNvGraphicFramePr>
          <p:nvPr/>
        </p:nvGraphicFramePr>
        <p:xfrm>
          <a:off x="2952750" y="2374900"/>
          <a:ext cx="23098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4" name="Equation" r:id="rId5" imgW="1002865" imgH="228501" progId="Equation.3">
                  <p:embed/>
                </p:oleObj>
              </mc:Choice>
              <mc:Fallback>
                <p:oleObj name="Equation" r:id="rId5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2374900"/>
                        <a:ext cx="2309813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1032"/>
          <p:cNvGraphicFramePr>
            <a:graphicFrameLocks noChangeAspect="1"/>
          </p:cNvGraphicFramePr>
          <p:nvPr/>
        </p:nvGraphicFramePr>
        <p:xfrm>
          <a:off x="5408613" y="2428875"/>
          <a:ext cx="160813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5" name="Equation" r:id="rId7" imgW="698197" imgH="203112" progId="Equation.3">
                  <p:embed/>
                </p:oleObj>
              </mc:Choice>
              <mc:Fallback>
                <p:oleObj name="Equation" r:id="rId7" imgW="69819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613" y="2428875"/>
                        <a:ext cx="160813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1034"/>
          <p:cNvGraphicFramePr>
            <a:graphicFrameLocks noChangeAspect="1"/>
          </p:cNvGraphicFramePr>
          <p:nvPr/>
        </p:nvGraphicFramePr>
        <p:xfrm>
          <a:off x="5448300" y="2886075"/>
          <a:ext cx="16081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6" name="Equation" r:id="rId9" imgW="698197" imgH="203112" progId="Equation.3">
                  <p:embed/>
                </p:oleObj>
              </mc:Choice>
              <mc:Fallback>
                <p:oleObj name="Equation" r:id="rId9" imgW="69819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2886075"/>
                        <a:ext cx="160813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1035"/>
          <p:cNvSpPr>
            <a:spLocks noChangeArrowheads="1"/>
          </p:cNvSpPr>
          <p:nvPr/>
        </p:nvSpPr>
        <p:spPr bwMode="auto">
          <a:xfrm>
            <a:off x="1508125" y="1749425"/>
            <a:ext cx="5919788" cy="17510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18443" name="Object 1037"/>
          <p:cNvGraphicFramePr>
            <a:graphicFrameLocks noChangeAspect="1"/>
          </p:cNvGraphicFramePr>
          <p:nvPr/>
        </p:nvGraphicFramePr>
        <p:xfrm>
          <a:off x="2919413" y="2909888"/>
          <a:ext cx="236855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7" name="Equation" r:id="rId11" imgW="1028254" imgH="241195" progId="Equation.3">
                  <p:embed/>
                </p:oleObj>
              </mc:Choice>
              <mc:Fallback>
                <p:oleObj name="Equation" r:id="rId11" imgW="102825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413" y="2909888"/>
                        <a:ext cx="236855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791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77200" cy="1143000"/>
          </a:xfrm>
        </p:spPr>
        <p:txBody>
          <a:bodyPr/>
          <a:lstStyle/>
          <a:p>
            <a:r>
              <a:rPr lang="en-US" altLang="en-US" sz="4400" smtClean="0"/>
              <a:t>Minimum Energy Routing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1824038"/>
            <a:ext cx="7848600" cy="4114800"/>
          </a:xfrm>
        </p:spPr>
        <p:txBody>
          <a:bodyPr/>
          <a:lstStyle/>
          <a:p>
            <a:r>
              <a:rPr lang="en-US" altLang="en-US" smtClean="0"/>
              <a:t>Transmission and Circuit Energy</a:t>
            </a:r>
          </a:p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endParaRPr lang="en-US" altLang="en-US" sz="2800" smtClean="0"/>
          </a:p>
          <a:p>
            <a:pPr>
              <a:buFont typeface="Wingdings" pitchFamily="2" charset="2"/>
              <a:buNone/>
            </a:pPr>
            <a:r>
              <a:rPr lang="en-US" altLang="en-US" sz="2800" smtClean="0"/>
              <a:t>  </a:t>
            </a:r>
            <a:endParaRPr lang="en-US" altLang="en-US" sz="2800" smtClean="0">
              <a:solidFill>
                <a:schemeClr val="folHlink"/>
              </a:solidFill>
            </a:endParaRP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1724025" y="4410075"/>
            <a:ext cx="177800" cy="176213"/>
          </a:xfrm>
          <a:prstGeom prst="ellipse">
            <a:avLst/>
          </a:prstGeom>
          <a:solidFill>
            <a:srgbClr val="CC00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792413" y="4397375"/>
            <a:ext cx="177800" cy="176213"/>
          </a:xfrm>
          <a:prstGeom prst="ellipse">
            <a:avLst/>
          </a:prstGeom>
          <a:solidFill>
            <a:srgbClr val="0000CC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840163" y="4389438"/>
            <a:ext cx="177800" cy="176212"/>
          </a:xfrm>
          <a:prstGeom prst="ellipse">
            <a:avLst/>
          </a:prstGeom>
          <a:solidFill>
            <a:srgbClr val="0000CC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118100" y="4384675"/>
            <a:ext cx="177800" cy="176213"/>
          </a:xfrm>
          <a:prstGeom prst="ellipse">
            <a:avLst/>
          </a:prstGeom>
          <a:solidFill>
            <a:srgbClr val="33CC33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1854200" y="3478213"/>
            <a:ext cx="3340100" cy="954087"/>
          </a:xfrm>
          <a:custGeom>
            <a:avLst/>
            <a:gdLst>
              <a:gd name="T0" fmla="*/ 2147483647 w 2104"/>
              <a:gd name="T1" fmla="*/ 1421367380 h 601"/>
              <a:gd name="T2" fmla="*/ 2147483647 w 2104"/>
              <a:gd name="T3" fmla="*/ 12599981 h 601"/>
              <a:gd name="T4" fmla="*/ 0 w 2104"/>
              <a:gd name="T5" fmla="*/ 1494451079 h 601"/>
              <a:gd name="T6" fmla="*/ 0 60000 65536"/>
              <a:gd name="T7" fmla="*/ 0 60000 65536"/>
              <a:gd name="T8" fmla="*/ 0 60000 65536"/>
              <a:gd name="T9" fmla="*/ 0 w 2104"/>
              <a:gd name="T10" fmla="*/ 0 h 601"/>
              <a:gd name="T11" fmla="*/ 2104 w 2104"/>
              <a:gd name="T12" fmla="*/ 601 h 6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4" h="601">
                <a:moveTo>
                  <a:pt x="2104" y="564"/>
                </a:moveTo>
                <a:cubicBezTo>
                  <a:pt x="1762" y="282"/>
                  <a:pt x="1421" y="0"/>
                  <a:pt x="1070" y="5"/>
                </a:cubicBezTo>
                <a:cubicBezTo>
                  <a:pt x="719" y="10"/>
                  <a:pt x="177" y="601"/>
                  <a:pt x="0" y="593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636713" y="42179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014663" y="4251325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960813" y="419893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211763" y="4238625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311525" y="3282950"/>
            <a:ext cx="361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0.3</a:t>
            </a:r>
          </a:p>
        </p:txBody>
      </p:sp>
      <p:sp>
        <p:nvSpPr>
          <p:cNvPr id="19470" name="Text Box 15"/>
          <p:cNvSpPr txBox="1">
            <a:spLocks noChangeArrowheads="1"/>
          </p:cNvSpPr>
          <p:nvPr/>
        </p:nvSpPr>
        <p:spPr bwMode="auto">
          <a:xfrm>
            <a:off x="1558925" y="4552950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(0,0)</a:t>
            </a:r>
          </a:p>
        </p:txBody>
      </p:sp>
      <p:sp>
        <p:nvSpPr>
          <p:cNvPr id="19471" name="Text Box 16"/>
          <p:cNvSpPr txBox="1">
            <a:spLocks noChangeArrowheads="1"/>
          </p:cNvSpPr>
          <p:nvPr/>
        </p:nvSpPr>
        <p:spPr bwMode="auto">
          <a:xfrm>
            <a:off x="2578100" y="4556125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(5,0)</a:t>
            </a:r>
          </a:p>
        </p:txBody>
      </p:sp>
      <p:sp>
        <p:nvSpPr>
          <p:cNvPr id="19472" name="Text Box 17"/>
          <p:cNvSpPr txBox="1">
            <a:spLocks noChangeArrowheads="1"/>
          </p:cNvSpPr>
          <p:nvPr/>
        </p:nvSpPr>
        <p:spPr bwMode="auto">
          <a:xfrm>
            <a:off x="3783013" y="4556125"/>
            <a:ext cx="5476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(10,0)</a:t>
            </a:r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4949825" y="4518025"/>
            <a:ext cx="5476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(15,0)</a:t>
            </a:r>
          </a:p>
        </p:txBody>
      </p:sp>
      <p:sp>
        <p:nvSpPr>
          <p:cNvPr id="661523" name="Text Box 19"/>
          <p:cNvSpPr txBox="1">
            <a:spLocks noChangeArrowheads="1"/>
          </p:cNvSpPr>
          <p:nvPr/>
        </p:nvSpPr>
        <p:spPr bwMode="auto">
          <a:xfrm>
            <a:off x="639763" y="5556250"/>
            <a:ext cx="760888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Multihop routing may not be optimal when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 circuit energy consumption is considered</a:t>
            </a:r>
          </a:p>
        </p:txBody>
      </p:sp>
      <p:graphicFrame>
        <p:nvGraphicFramePr>
          <p:cNvPr id="19475" name="Object 24"/>
          <p:cNvGraphicFramePr>
            <a:graphicFrameLocks noChangeAspect="1"/>
          </p:cNvGraphicFramePr>
          <p:nvPr/>
        </p:nvGraphicFramePr>
        <p:xfrm>
          <a:off x="6478588" y="4225925"/>
          <a:ext cx="1435100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7" name="Equation" r:id="rId3" imgW="736600" imgH="647700" progId="Equation.3">
                  <p:embed/>
                </p:oleObj>
              </mc:Choice>
              <mc:Fallback>
                <p:oleObj name="Equation" r:id="rId3" imgW="7366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8588" y="4225925"/>
                        <a:ext cx="1435100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3010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6" name="Text Box 25"/>
          <p:cNvSpPr txBox="1">
            <a:spLocks noChangeArrowheads="1"/>
          </p:cNvSpPr>
          <p:nvPr/>
        </p:nvSpPr>
        <p:spPr bwMode="auto">
          <a:xfrm>
            <a:off x="6048375" y="3105150"/>
            <a:ext cx="1925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0">
                <a:solidFill>
                  <a:srgbClr val="FF0000"/>
                </a:solidFill>
                <a:latin typeface="Tahoma" pitchFamily="34" charset="0"/>
              </a:rPr>
              <a:t>Red: hub node</a:t>
            </a:r>
          </a:p>
          <a:p>
            <a:pPr eaLnBrk="1" hangingPunct="1"/>
            <a:r>
              <a:rPr lang="en-US" altLang="en-US" sz="2000" b="0">
                <a:solidFill>
                  <a:srgbClr val="0000CC"/>
                </a:solidFill>
                <a:latin typeface="Tahoma" pitchFamily="34" charset="0"/>
              </a:rPr>
              <a:t>Blue: relay only</a:t>
            </a:r>
          </a:p>
          <a:p>
            <a:pPr eaLnBrk="1" hangingPunct="1"/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</a:rPr>
              <a:t>Green: source</a:t>
            </a:r>
          </a:p>
        </p:txBody>
      </p:sp>
    </p:spTree>
    <p:extLst>
      <p:ext uri="{BB962C8B-B14F-4D97-AF65-F5344CB8AC3E}">
        <p14:creationId xmlns:p14="http://schemas.microsoft.com/office/powerpoint/2010/main" val="287147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2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Relay Nodes with </a:t>
            </a:r>
            <a:br>
              <a:rPr lang="en-US" altLang="en-US" smtClean="0"/>
            </a:br>
            <a:r>
              <a:rPr lang="en-US" altLang="en-US" smtClean="0"/>
              <a:t>Data to Send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525" y="1804988"/>
            <a:ext cx="7772400" cy="4114800"/>
          </a:xfrm>
        </p:spPr>
        <p:txBody>
          <a:bodyPr/>
          <a:lstStyle/>
          <a:p>
            <a:r>
              <a:rPr lang="en-US" altLang="en-US" smtClean="0"/>
              <a:t>Transmission energy only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1362075" y="3602038"/>
            <a:ext cx="177800" cy="17621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430463" y="3589338"/>
            <a:ext cx="177800" cy="176212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478213" y="3581400"/>
            <a:ext cx="177800" cy="176213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756150" y="3576638"/>
            <a:ext cx="177800" cy="176212"/>
          </a:xfrm>
          <a:prstGeom prst="ellipse">
            <a:avLst/>
          </a:prstGeom>
          <a:solidFill>
            <a:srgbClr val="00CC00"/>
          </a:solidFill>
          <a:ln w="9525">
            <a:solidFill>
              <a:srgbClr val="03010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H="1">
            <a:off x="1539875" y="3676650"/>
            <a:ext cx="885825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>
            <a:off x="3648075" y="3667125"/>
            <a:ext cx="1109663" cy="0"/>
          </a:xfrm>
          <a:prstGeom prst="line">
            <a:avLst/>
          </a:prstGeom>
          <a:noFill/>
          <a:ln w="9525">
            <a:solidFill>
              <a:srgbClr val="03010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0" name="Freeform 10"/>
          <p:cNvSpPr>
            <a:spLocks/>
          </p:cNvSpPr>
          <p:nvPr/>
        </p:nvSpPr>
        <p:spPr bwMode="auto">
          <a:xfrm>
            <a:off x="2546350" y="3152775"/>
            <a:ext cx="2286000" cy="439738"/>
          </a:xfrm>
          <a:custGeom>
            <a:avLst/>
            <a:gdLst>
              <a:gd name="T0" fmla="*/ 2147483647 w 1440"/>
              <a:gd name="T1" fmla="*/ 685483279 h 277"/>
              <a:gd name="T2" fmla="*/ 1630541888 w 1440"/>
              <a:gd name="T3" fmla="*/ 2520953 h 277"/>
              <a:gd name="T4" fmla="*/ 0 w 1440"/>
              <a:gd name="T5" fmla="*/ 698084869 h 277"/>
              <a:gd name="T6" fmla="*/ 0 60000 65536"/>
              <a:gd name="T7" fmla="*/ 0 60000 65536"/>
              <a:gd name="T8" fmla="*/ 0 60000 65536"/>
              <a:gd name="T9" fmla="*/ 0 w 1440"/>
              <a:gd name="T10" fmla="*/ 0 h 277"/>
              <a:gd name="T11" fmla="*/ 1440 w 1440"/>
              <a:gd name="T12" fmla="*/ 277 h 2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277">
                <a:moveTo>
                  <a:pt x="1440" y="272"/>
                </a:moveTo>
                <a:cubicBezTo>
                  <a:pt x="1163" y="136"/>
                  <a:pt x="887" y="0"/>
                  <a:pt x="647" y="1"/>
                </a:cubicBezTo>
                <a:cubicBezTo>
                  <a:pt x="407" y="2"/>
                  <a:pt x="203" y="139"/>
                  <a:pt x="0" y="277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1" name="Freeform 11"/>
          <p:cNvSpPr>
            <a:spLocks/>
          </p:cNvSpPr>
          <p:nvPr/>
        </p:nvSpPr>
        <p:spPr bwMode="auto">
          <a:xfrm>
            <a:off x="1492250" y="2670175"/>
            <a:ext cx="3340100" cy="954088"/>
          </a:xfrm>
          <a:custGeom>
            <a:avLst/>
            <a:gdLst>
              <a:gd name="T0" fmla="*/ 2147483647 w 2104"/>
              <a:gd name="T1" fmla="*/ 1421368870 h 601"/>
              <a:gd name="T2" fmla="*/ 2147483647 w 2104"/>
              <a:gd name="T3" fmla="*/ 12601582 h 601"/>
              <a:gd name="T4" fmla="*/ 0 w 2104"/>
              <a:gd name="T5" fmla="*/ 1494454233 h 601"/>
              <a:gd name="T6" fmla="*/ 0 60000 65536"/>
              <a:gd name="T7" fmla="*/ 0 60000 65536"/>
              <a:gd name="T8" fmla="*/ 0 60000 65536"/>
              <a:gd name="T9" fmla="*/ 0 w 2104"/>
              <a:gd name="T10" fmla="*/ 0 h 601"/>
              <a:gd name="T11" fmla="*/ 2104 w 2104"/>
              <a:gd name="T12" fmla="*/ 601 h 6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4" h="601">
                <a:moveTo>
                  <a:pt x="2104" y="564"/>
                </a:moveTo>
                <a:cubicBezTo>
                  <a:pt x="1762" y="282"/>
                  <a:pt x="1421" y="0"/>
                  <a:pt x="1070" y="5"/>
                </a:cubicBezTo>
                <a:cubicBezTo>
                  <a:pt x="719" y="10"/>
                  <a:pt x="177" y="601"/>
                  <a:pt x="0" y="593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1473200" y="3760788"/>
            <a:ext cx="2071688" cy="533400"/>
          </a:xfrm>
          <a:custGeom>
            <a:avLst/>
            <a:gdLst>
              <a:gd name="T0" fmla="*/ 2147483647 w 1305"/>
              <a:gd name="T1" fmla="*/ 0 h 336"/>
              <a:gd name="T2" fmla="*/ 1333163772 w 1305"/>
              <a:gd name="T3" fmla="*/ 844253138 h 336"/>
              <a:gd name="T4" fmla="*/ 0 w 1305"/>
              <a:gd name="T5" fmla="*/ 15120938 h 336"/>
              <a:gd name="T6" fmla="*/ 0 60000 65536"/>
              <a:gd name="T7" fmla="*/ 0 60000 65536"/>
              <a:gd name="T8" fmla="*/ 0 60000 65536"/>
              <a:gd name="T9" fmla="*/ 0 w 1305"/>
              <a:gd name="T10" fmla="*/ 0 h 336"/>
              <a:gd name="T11" fmla="*/ 1305 w 1305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05" h="336">
                <a:moveTo>
                  <a:pt x="1305" y="0"/>
                </a:moveTo>
                <a:cubicBezTo>
                  <a:pt x="1025" y="167"/>
                  <a:pt x="746" y="334"/>
                  <a:pt x="529" y="335"/>
                </a:cubicBezTo>
                <a:cubicBezTo>
                  <a:pt x="312" y="336"/>
                  <a:pt x="82" y="21"/>
                  <a:pt x="0" y="6"/>
                </a:cubicBezTo>
              </a:path>
            </a:pathLst>
          </a:custGeom>
          <a:noFill/>
          <a:ln w="9525" cap="flat" cmpd="sng">
            <a:solidFill>
              <a:srgbClr val="030102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1274763" y="3409950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2652713" y="34432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3598863" y="3390900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4849813" y="3430588"/>
            <a:ext cx="277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3902075" y="3449638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0.115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2197100" y="4338638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0.515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1844675" y="3452813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0.185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3260725" y="2940050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0.085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2738438" y="2463800"/>
            <a:ext cx="361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0.1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5354638" y="2492375"/>
            <a:ext cx="3079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0">
                <a:solidFill>
                  <a:srgbClr val="FF0000"/>
                </a:solidFill>
                <a:latin typeface="Tahoma" pitchFamily="34" charset="0"/>
              </a:rPr>
              <a:t>Red: hub node</a:t>
            </a:r>
          </a:p>
          <a:p>
            <a:pPr eaLnBrk="1" hangingPunct="1"/>
            <a:r>
              <a:rPr lang="en-US" altLang="en-US" sz="2000" b="0">
                <a:solidFill>
                  <a:srgbClr val="00CC00"/>
                </a:solidFill>
                <a:latin typeface="Tahoma" pitchFamily="34" charset="0"/>
              </a:rPr>
              <a:t>Green: relay/source</a:t>
            </a:r>
          </a:p>
        </p:txBody>
      </p:sp>
      <p:graphicFrame>
        <p:nvGraphicFramePr>
          <p:cNvPr id="20503" name="Object 23"/>
          <p:cNvGraphicFramePr>
            <a:graphicFrameLocks noChangeAspect="1"/>
          </p:cNvGraphicFramePr>
          <p:nvPr/>
        </p:nvGraphicFramePr>
        <p:xfrm>
          <a:off x="5456238" y="3357563"/>
          <a:ext cx="1428750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1" name="Equation" r:id="rId4" imgW="736600" imgH="685800" progId="Equation.3">
                  <p:embed/>
                </p:oleObj>
              </mc:Choice>
              <mc:Fallback>
                <p:oleObj name="Equation" r:id="rId4" imgW="73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3357563"/>
                        <a:ext cx="1428750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3010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1196975" y="3744913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(0,0)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216150" y="3748088"/>
            <a:ext cx="4730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(5,0)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3421063" y="3748088"/>
            <a:ext cx="5476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(10,0)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4587875" y="3709988"/>
            <a:ext cx="5476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0">
                <a:solidFill>
                  <a:srgbClr val="0000CC"/>
                </a:solidFill>
                <a:latin typeface="Tahoma" pitchFamily="34" charset="0"/>
              </a:rPr>
              <a:t>(15,0)</a:t>
            </a:r>
          </a:p>
        </p:txBody>
      </p:sp>
      <p:sp>
        <p:nvSpPr>
          <p:cNvPr id="662556" name="Text Box 28"/>
          <p:cNvSpPr txBox="1">
            <a:spLocks noChangeArrowheads="1"/>
          </p:cNvSpPr>
          <p:nvPr/>
        </p:nvSpPr>
        <p:spPr bwMode="auto">
          <a:xfrm>
            <a:off x="200025" y="5067300"/>
            <a:ext cx="85074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Garamond" pitchFamily="18" charset="0"/>
              </a:rPr>
              <a:t>• </a:t>
            </a:r>
            <a:r>
              <a:rPr lang="en-US" altLang="en-US" sz="2800">
                <a:solidFill>
                  <a:srgbClr val="FF0000"/>
                </a:solidFill>
                <a:latin typeface="Garamond" pitchFamily="18" charset="0"/>
              </a:rPr>
              <a:t>Optimal routing uses single and multiple hops</a:t>
            </a:r>
          </a:p>
        </p:txBody>
      </p:sp>
      <p:sp>
        <p:nvSpPr>
          <p:cNvPr id="662557" name="Text Box 29"/>
          <p:cNvSpPr txBox="1">
            <a:spLocks noChangeArrowheads="1"/>
          </p:cNvSpPr>
          <p:nvPr/>
        </p:nvSpPr>
        <p:spPr bwMode="auto">
          <a:xfrm>
            <a:off x="265113" y="5748338"/>
            <a:ext cx="8507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00CC00"/>
                </a:solidFill>
                <a:latin typeface="Garamond" pitchFamily="18" charset="0"/>
              </a:rPr>
              <a:t>• </a:t>
            </a:r>
            <a:r>
              <a:rPr lang="en-US" altLang="en-US" sz="2800">
                <a:solidFill>
                  <a:srgbClr val="00CC00"/>
                </a:solidFill>
                <a:latin typeface="Garamond" pitchFamily="18" charset="0"/>
              </a:rPr>
              <a:t>Link adaptation yields additional 70% energy savings</a:t>
            </a:r>
          </a:p>
        </p:txBody>
      </p:sp>
    </p:spTree>
    <p:extLst>
      <p:ext uri="{BB962C8B-B14F-4D97-AF65-F5344CB8AC3E}">
        <p14:creationId xmlns:p14="http://schemas.microsoft.com/office/powerpoint/2010/main" val="277718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56" grpId="0" autoUpdateAnimBg="0"/>
      <p:bldP spid="66255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Cooperative Compression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4464050"/>
            <a:ext cx="7848600" cy="176688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Source data correlated in space and time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Nodes should cooperate in compression as well as communication and routing</a:t>
            </a:r>
          </a:p>
          <a:p>
            <a:pPr lvl="1">
              <a:lnSpc>
                <a:spcPct val="110000"/>
              </a:lnSpc>
            </a:pPr>
            <a:r>
              <a:rPr lang="en-US" altLang="en-US" sz="2400" smtClean="0"/>
              <a:t>Joint source/channel/network coding</a:t>
            </a: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2697163" y="2063750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2719388" y="25939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2728913" y="3546475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2830513" y="2935288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554288" y="1789113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4349750" y="2087563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4371975" y="2617788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4381500" y="3570288"/>
            <a:ext cx="207963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>
            <a:off x="4483100" y="2959100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4206875" y="1812925"/>
            <a:ext cx="538163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6078538" y="2087563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6100763" y="2617788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6110288" y="3570288"/>
            <a:ext cx="207962" cy="22225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6211888" y="2959100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5935663" y="1812925"/>
            <a:ext cx="538162" cy="2365375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3119438" y="2921000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4826000" y="2900363"/>
            <a:ext cx="1016000" cy="0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Cooperative Compression and Cross-Layer Design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4259263"/>
            <a:ext cx="7848600" cy="2414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Intelligent local processing can save power and improve centralized processing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Local processing also affects MAC and routing protocols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600200" y="1871663"/>
            <a:ext cx="2312988" cy="2114550"/>
          </a:xfrm>
          <a:prstGeom prst="rect">
            <a:avLst/>
          </a:prstGeom>
          <a:solidFill>
            <a:schemeClr val="tx1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1641475" y="2381250"/>
            <a:ext cx="2316163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1597025" y="3441700"/>
            <a:ext cx="23383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2230438" y="1882775"/>
            <a:ext cx="3175" cy="2114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2789238" y="1895475"/>
            <a:ext cx="3175" cy="2109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3354388" y="1882775"/>
            <a:ext cx="1587" cy="2114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1631950" y="2921000"/>
            <a:ext cx="23383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2438400" y="2466975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1822450" y="2603500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2430463" y="2052638"/>
            <a:ext cx="160337" cy="1603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1885950" y="2073275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3098800" y="2020888"/>
            <a:ext cx="160338" cy="1603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3629025" y="2127250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533775" y="2597150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3540125" y="3067050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3487738" y="3595688"/>
            <a:ext cx="160337" cy="1603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3000375" y="2628900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2919413" y="3141663"/>
            <a:ext cx="160337" cy="1603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2965450" y="3641725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2433638" y="2997200"/>
            <a:ext cx="160337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2395538" y="3687763"/>
            <a:ext cx="160337" cy="1603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1908175" y="3057525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1885950" y="3603625"/>
            <a:ext cx="160338" cy="1603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611313" y="1870075"/>
            <a:ext cx="2336800" cy="2112963"/>
            <a:chOff x="1015" y="1178"/>
            <a:chExt cx="1472" cy="1331"/>
          </a:xfrm>
        </p:grpSpPr>
        <p:sp>
          <p:nvSpPr>
            <p:cNvPr id="22583" name="Rectangle 28"/>
            <p:cNvSpPr>
              <a:spLocks noChangeArrowheads="1"/>
            </p:cNvSpPr>
            <p:nvPr/>
          </p:nvSpPr>
          <p:spPr bwMode="auto">
            <a:xfrm>
              <a:off x="1015" y="1188"/>
              <a:ext cx="732" cy="649"/>
            </a:xfrm>
            <a:prstGeom prst="rect">
              <a:avLst/>
            </a:prstGeom>
            <a:noFill/>
            <a:ln w="28575">
              <a:solidFill>
                <a:srgbClr val="0066FF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4" name="Rectangle 29"/>
            <p:cNvSpPr>
              <a:spLocks noChangeArrowheads="1"/>
            </p:cNvSpPr>
            <p:nvPr/>
          </p:nvSpPr>
          <p:spPr bwMode="auto">
            <a:xfrm>
              <a:off x="1751" y="1850"/>
              <a:ext cx="732" cy="659"/>
            </a:xfrm>
            <a:prstGeom prst="rect">
              <a:avLst/>
            </a:prstGeom>
            <a:noFill/>
            <a:ln w="28575">
              <a:solidFill>
                <a:srgbClr val="0066FF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5" name="Rectangle 30"/>
            <p:cNvSpPr>
              <a:spLocks noChangeArrowheads="1"/>
            </p:cNvSpPr>
            <p:nvPr/>
          </p:nvSpPr>
          <p:spPr bwMode="auto">
            <a:xfrm>
              <a:off x="1755" y="1178"/>
              <a:ext cx="732" cy="659"/>
            </a:xfrm>
            <a:prstGeom prst="rect">
              <a:avLst/>
            </a:prstGeom>
            <a:noFill/>
            <a:ln w="28575">
              <a:solidFill>
                <a:srgbClr val="0066FF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325938" y="1908175"/>
            <a:ext cx="3381375" cy="2133600"/>
            <a:chOff x="2725" y="1202"/>
            <a:chExt cx="2130" cy="1344"/>
          </a:xfrm>
        </p:grpSpPr>
        <p:sp>
          <p:nvSpPr>
            <p:cNvPr id="22570" name="Rectangle 32"/>
            <p:cNvSpPr>
              <a:spLocks noChangeArrowheads="1"/>
            </p:cNvSpPr>
            <p:nvPr/>
          </p:nvSpPr>
          <p:spPr bwMode="auto">
            <a:xfrm>
              <a:off x="3362" y="1202"/>
              <a:ext cx="1457" cy="1332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71" name="Line 33"/>
            <p:cNvSpPr>
              <a:spLocks noChangeShapeType="1"/>
            </p:cNvSpPr>
            <p:nvPr/>
          </p:nvSpPr>
          <p:spPr bwMode="auto">
            <a:xfrm>
              <a:off x="3360" y="2191"/>
              <a:ext cx="741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Line 34"/>
            <p:cNvSpPr>
              <a:spLocks noChangeShapeType="1"/>
            </p:cNvSpPr>
            <p:nvPr/>
          </p:nvSpPr>
          <p:spPr bwMode="auto">
            <a:xfrm>
              <a:off x="3759" y="1886"/>
              <a:ext cx="2" cy="6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Line 35"/>
            <p:cNvSpPr>
              <a:spLocks noChangeShapeType="1"/>
            </p:cNvSpPr>
            <p:nvPr/>
          </p:nvSpPr>
          <p:spPr bwMode="auto">
            <a:xfrm>
              <a:off x="4111" y="1214"/>
              <a:ext cx="2" cy="1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Line 36"/>
            <p:cNvSpPr>
              <a:spLocks noChangeShapeType="1"/>
            </p:cNvSpPr>
            <p:nvPr/>
          </p:nvSpPr>
          <p:spPr bwMode="auto">
            <a:xfrm>
              <a:off x="3382" y="1863"/>
              <a:ext cx="147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Oval 37"/>
            <p:cNvSpPr>
              <a:spLocks noChangeArrowheads="1"/>
            </p:cNvSpPr>
            <p:nvPr/>
          </p:nvSpPr>
          <p:spPr bwMode="auto">
            <a:xfrm>
              <a:off x="3837" y="1335"/>
              <a:ext cx="119" cy="13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76" name="Oval 38"/>
            <p:cNvSpPr>
              <a:spLocks noChangeArrowheads="1"/>
            </p:cNvSpPr>
            <p:nvPr/>
          </p:nvSpPr>
          <p:spPr bwMode="auto">
            <a:xfrm>
              <a:off x="3887" y="1911"/>
              <a:ext cx="101" cy="10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77" name="Oval 39"/>
            <p:cNvSpPr>
              <a:spLocks noChangeArrowheads="1"/>
            </p:cNvSpPr>
            <p:nvPr/>
          </p:nvSpPr>
          <p:spPr bwMode="auto">
            <a:xfrm>
              <a:off x="3863" y="2346"/>
              <a:ext cx="101" cy="10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78" name="Oval 40"/>
            <p:cNvSpPr>
              <a:spLocks noChangeArrowheads="1"/>
            </p:cNvSpPr>
            <p:nvPr/>
          </p:nvSpPr>
          <p:spPr bwMode="auto">
            <a:xfrm>
              <a:off x="3556" y="1949"/>
              <a:ext cx="101" cy="10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79" name="Oval 41"/>
            <p:cNvSpPr>
              <a:spLocks noChangeArrowheads="1"/>
            </p:cNvSpPr>
            <p:nvPr/>
          </p:nvSpPr>
          <p:spPr bwMode="auto">
            <a:xfrm>
              <a:off x="3542" y="2293"/>
              <a:ext cx="101" cy="10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0" name="Oval 42"/>
            <p:cNvSpPr>
              <a:spLocks noChangeArrowheads="1"/>
            </p:cNvSpPr>
            <p:nvPr/>
          </p:nvSpPr>
          <p:spPr bwMode="auto">
            <a:xfrm>
              <a:off x="4518" y="1961"/>
              <a:ext cx="119" cy="13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1" name="AutoShape 43"/>
            <p:cNvSpPr>
              <a:spLocks noChangeArrowheads="1"/>
            </p:cNvSpPr>
            <p:nvPr/>
          </p:nvSpPr>
          <p:spPr bwMode="auto">
            <a:xfrm>
              <a:off x="2725" y="1765"/>
              <a:ext cx="448" cy="301"/>
            </a:xfrm>
            <a:prstGeom prst="rightArrow">
              <a:avLst>
                <a:gd name="adj1" fmla="val 50000"/>
                <a:gd name="adj2" fmla="val 37209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2" name="Oval 44"/>
            <p:cNvSpPr>
              <a:spLocks noChangeArrowheads="1"/>
            </p:cNvSpPr>
            <p:nvPr/>
          </p:nvSpPr>
          <p:spPr bwMode="auto">
            <a:xfrm>
              <a:off x="4221" y="1646"/>
              <a:ext cx="119" cy="13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1973263" y="2119313"/>
            <a:ext cx="1625600" cy="1509712"/>
            <a:chOff x="1243" y="1335"/>
            <a:chExt cx="1024" cy="951"/>
          </a:xfrm>
        </p:grpSpPr>
        <p:sp>
          <p:nvSpPr>
            <p:cNvPr id="22558" name="Line 46"/>
            <p:cNvSpPr>
              <a:spLocks noChangeShapeType="1"/>
            </p:cNvSpPr>
            <p:nvPr/>
          </p:nvSpPr>
          <p:spPr bwMode="auto">
            <a:xfrm flipV="1">
              <a:off x="1243" y="1390"/>
              <a:ext cx="293" cy="237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9" name="Line 47"/>
            <p:cNvSpPr>
              <a:spLocks noChangeShapeType="1"/>
            </p:cNvSpPr>
            <p:nvPr/>
          </p:nvSpPr>
          <p:spPr bwMode="auto">
            <a:xfrm flipV="1">
              <a:off x="1307" y="1335"/>
              <a:ext cx="202" cy="18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0" name="Line 48"/>
            <p:cNvSpPr>
              <a:spLocks noChangeShapeType="1"/>
            </p:cNvSpPr>
            <p:nvPr/>
          </p:nvSpPr>
          <p:spPr bwMode="auto">
            <a:xfrm flipV="1">
              <a:off x="1563" y="1362"/>
              <a:ext cx="0" cy="174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1" name="Line 49"/>
            <p:cNvSpPr>
              <a:spLocks noChangeShapeType="1"/>
            </p:cNvSpPr>
            <p:nvPr/>
          </p:nvSpPr>
          <p:spPr bwMode="auto">
            <a:xfrm flipV="1">
              <a:off x="1966" y="1435"/>
              <a:ext cx="301" cy="220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2" name="Line 50"/>
            <p:cNvSpPr>
              <a:spLocks noChangeShapeType="1"/>
            </p:cNvSpPr>
            <p:nvPr/>
          </p:nvSpPr>
          <p:spPr bwMode="auto">
            <a:xfrm flipH="1">
              <a:off x="1947" y="1399"/>
              <a:ext cx="46" cy="228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3" name="Line 51"/>
            <p:cNvSpPr>
              <a:spLocks noChangeShapeType="1"/>
            </p:cNvSpPr>
            <p:nvPr/>
          </p:nvSpPr>
          <p:spPr bwMode="auto">
            <a:xfrm flipH="1">
              <a:off x="2011" y="1710"/>
              <a:ext cx="174" cy="9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4" name="Line 52"/>
            <p:cNvSpPr>
              <a:spLocks noChangeShapeType="1"/>
            </p:cNvSpPr>
            <p:nvPr/>
          </p:nvSpPr>
          <p:spPr bwMode="auto">
            <a:xfrm flipV="1">
              <a:off x="1289" y="2011"/>
              <a:ext cx="238" cy="247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5" name="Line 53"/>
            <p:cNvSpPr>
              <a:spLocks noChangeShapeType="1"/>
            </p:cNvSpPr>
            <p:nvPr/>
          </p:nvSpPr>
          <p:spPr bwMode="auto">
            <a:xfrm flipV="1">
              <a:off x="1326" y="1947"/>
              <a:ext cx="192" cy="10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Line 54"/>
            <p:cNvSpPr>
              <a:spLocks noChangeShapeType="1"/>
            </p:cNvSpPr>
            <p:nvPr/>
          </p:nvSpPr>
          <p:spPr bwMode="auto">
            <a:xfrm flipV="1">
              <a:off x="1573" y="2039"/>
              <a:ext cx="0" cy="247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7" name="Line 55"/>
            <p:cNvSpPr>
              <a:spLocks noChangeShapeType="1"/>
            </p:cNvSpPr>
            <p:nvPr/>
          </p:nvSpPr>
          <p:spPr bwMode="auto">
            <a:xfrm flipV="1">
              <a:off x="1957" y="2030"/>
              <a:ext cx="274" cy="219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8" name="Line 56"/>
            <p:cNvSpPr>
              <a:spLocks noChangeShapeType="1"/>
            </p:cNvSpPr>
            <p:nvPr/>
          </p:nvSpPr>
          <p:spPr bwMode="auto">
            <a:xfrm flipV="1">
              <a:off x="1957" y="1975"/>
              <a:ext cx="274" cy="27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9" name="Line 57"/>
            <p:cNvSpPr>
              <a:spLocks noChangeShapeType="1"/>
            </p:cNvSpPr>
            <p:nvPr/>
          </p:nvSpPr>
          <p:spPr bwMode="auto">
            <a:xfrm flipV="1">
              <a:off x="2258" y="2021"/>
              <a:ext cx="9" cy="228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434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Energy-efficient estimation</a:t>
            </a:r>
          </a:p>
        </p:txBody>
      </p:sp>
      <p:sp>
        <p:nvSpPr>
          <p:cNvPr id="23555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609600" y="5110163"/>
            <a:ext cx="8166100" cy="12271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We know little about optimizing this system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Analog versus digital </a:t>
            </a:r>
          </a:p>
          <a:p>
            <a:pPr lvl="1">
              <a:lnSpc>
                <a:spcPct val="60000"/>
              </a:lnSpc>
            </a:pPr>
            <a:r>
              <a:rPr lang="en-US" altLang="en-US" sz="2400" smtClean="0"/>
              <a:t>Analog techniques (compression, multiple access)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Should sensors cooperate in compression/transmission</a:t>
            </a:r>
          </a:p>
          <a:p>
            <a:pPr lvl="1">
              <a:lnSpc>
                <a:spcPct val="60000"/>
              </a:lnSpc>
            </a:pPr>
            <a:r>
              <a:rPr lang="en-US" altLang="en-US" sz="2400" smtClean="0"/>
              <a:t>Transmit power optimization</a:t>
            </a: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1447800" y="3190875"/>
            <a:ext cx="609600" cy="45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57" name="Freeform 4"/>
          <p:cNvSpPr>
            <a:spLocks/>
          </p:cNvSpPr>
          <p:nvPr/>
        </p:nvSpPr>
        <p:spPr bwMode="auto">
          <a:xfrm>
            <a:off x="1447800" y="3317875"/>
            <a:ext cx="533400" cy="266700"/>
          </a:xfrm>
          <a:custGeom>
            <a:avLst/>
            <a:gdLst>
              <a:gd name="T0" fmla="*/ 0 w 336"/>
              <a:gd name="T1" fmla="*/ 403225000 h 168"/>
              <a:gd name="T2" fmla="*/ 241935000 w 336"/>
              <a:gd name="T3" fmla="*/ 161290000 h 168"/>
              <a:gd name="T4" fmla="*/ 483870000 w 336"/>
              <a:gd name="T5" fmla="*/ 403225000 h 168"/>
              <a:gd name="T6" fmla="*/ 725805000 w 336"/>
              <a:gd name="T7" fmla="*/ 40322500 h 168"/>
              <a:gd name="T8" fmla="*/ 846772500 w 336"/>
              <a:gd name="T9" fmla="*/ 16129000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68"/>
              <a:gd name="T17" fmla="*/ 336 w 336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68">
                <a:moveTo>
                  <a:pt x="0" y="160"/>
                </a:moveTo>
                <a:cubicBezTo>
                  <a:pt x="32" y="112"/>
                  <a:pt x="64" y="64"/>
                  <a:pt x="96" y="64"/>
                </a:cubicBezTo>
                <a:cubicBezTo>
                  <a:pt x="128" y="64"/>
                  <a:pt x="160" y="168"/>
                  <a:pt x="192" y="160"/>
                </a:cubicBezTo>
                <a:cubicBezTo>
                  <a:pt x="224" y="152"/>
                  <a:pt x="264" y="32"/>
                  <a:pt x="288" y="16"/>
                </a:cubicBezTo>
                <a:cubicBezTo>
                  <a:pt x="312" y="0"/>
                  <a:pt x="324" y="32"/>
                  <a:pt x="336" y="64"/>
                </a:cubicBez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3429000" y="1895475"/>
            <a:ext cx="9906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3413125" y="1951038"/>
            <a:ext cx="96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Sensor 1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3454400" y="2854325"/>
            <a:ext cx="96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Sensor 2</a:t>
            </a:r>
          </a:p>
        </p:txBody>
      </p:sp>
      <p:sp>
        <p:nvSpPr>
          <p:cNvPr id="23561" name="Text Box 8"/>
          <p:cNvSpPr txBox="1">
            <a:spLocks noChangeArrowheads="1"/>
          </p:cNvSpPr>
          <p:nvPr/>
        </p:nvSpPr>
        <p:spPr bwMode="auto">
          <a:xfrm>
            <a:off x="3454400" y="4530725"/>
            <a:ext cx="973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Sensor K</a:t>
            </a: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3429000" y="2809875"/>
            <a:ext cx="9906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63" name="Rectangle 10"/>
          <p:cNvSpPr>
            <a:spLocks noChangeArrowheads="1"/>
          </p:cNvSpPr>
          <p:nvPr/>
        </p:nvSpPr>
        <p:spPr bwMode="auto">
          <a:xfrm>
            <a:off x="3429000" y="4486275"/>
            <a:ext cx="9906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64" name="Line 11"/>
          <p:cNvSpPr>
            <a:spLocks noChangeShapeType="1"/>
          </p:cNvSpPr>
          <p:nvPr/>
        </p:nvSpPr>
        <p:spPr bwMode="auto">
          <a:xfrm>
            <a:off x="3886200" y="3343275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5" name="Line 12"/>
          <p:cNvSpPr>
            <a:spLocks noChangeShapeType="1"/>
          </p:cNvSpPr>
          <p:nvPr/>
        </p:nvSpPr>
        <p:spPr bwMode="auto">
          <a:xfrm flipV="1">
            <a:off x="2057400" y="2047875"/>
            <a:ext cx="1371600" cy="12192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6" name="Line 13"/>
          <p:cNvSpPr>
            <a:spLocks noChangeShapeType="1"/>
          </p:cNvSpPr>
          <p:nvPr/>
        </p:nvSpPr>
        <p:spPr bwMode="auto">
          <a:xfrm flipV="1">
            <a:off x="2057400" y="3038475"/>
            <a:ext cx="1295400" cy="381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7" name="Line 14"/>
          <p:cNvSpPr>
            <a:spLocks noChangeShapeType="1"/>
          </p:cNvSpPr>
          <p:nvPr/>
        </p:nvSpPr>
        <p:spPr bwMode="auto">
          <a:xfrm>
            <a:off x="2133600" y="3571875"/>
            <a:ext cx="1295400" cy="1143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8" name="Line 15"/>
          <p:cNvSpPr>
            <a:spLocks noChangeShapeType="1"/>
          </p:cNvSpPr>
          <p:nvPr/>
        </p:nvSpPr>
        <p:spPr bwMode="auto">
          <a:xfrm>
            <a:off x="2743200" y="3419475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9" name="Rectangle 16"/>
          <p:cNvSpPr>
            <a:spLocks noChangeArrowheads="1"/>
          </p:cNvSpPr>
          <p:nvPr/>
        </p:nvSpPr>
        <p:spPr bwMode="auto">
          <a:xfrm>
            <a:off x="6248400" y="2809875"/>
            <a:ext cx="2209800" cy="685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70" name="Text Box 17"/>
          <p:cNvSpPr txBox="1">
            <a:spLocks noChangeArrowheads="1"/>
          </p:cNvSpPr>
          <p:nvPr/>
        </p:nvSpPr>
        <p:spPr bwMode="auto">
          <a:xfrm>
            <a:off x="6232525" y="2919413"/>
            <a:ext cx="2033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>
                <a:solidFill>
                  <a:srgbClr val="0000CC"/>
                </a:solidFill>
                <a:latin typeface="Tahoma" pitchFamily="34" charset="0"/>
              </a:rPr>
              <a:t>Fusion Center</a:t>
            </a:r>
          </a:p>
        </p:txBody>
      </p:sp>
      <p:sp>
        <p:nvSpPr>
          <p:cNvPr id="23571" name="Line 18"/>
          <p:cNvSpPr>
            <a:spLocks noChangeShapeType="1"/>
          </p:cNvSpPr>
          <p:nvPr/>
        </p:nvSpPr>
        <p:spPr bwMode="auto">
          <a:xfrm>
            <a:off x="4419600" y="2124075"/>
            <a:ext cx="1828800" cy="8382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72" name="Line 19"/>
          <p:cNvSpPr>
            <a:spLocks noChangeShapeType="1"/>
          </p:cNvSpPr>
          <p:nvPr/>
        </p:nvSpPr>
        <p:spPr bwMode="auto">
          <a:xfrm>
            <a:off x="4419600" y="30384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73" name="Line 20"/>
          <p:cNvSpPr>
            <a:spLocks noChangeShapeType="1"/>
          </p:cNvSpPr>
          <p:nvPr/>
        </p:nvSpPr>
        <p:spPr bwMode="auto">
          <a:xfrm flipV="1">
            <a:off x="4495800" y="3267075"/>
            <a:ext cx="1752600" cy="14478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74" name="Line 21"/>
          <p:cNvSpPr>
            <a:spLocks noChangeShapeType="1"/>
          </p:cNvSpPr>
          <p:nvPr/>
        </p:nvSpPr>
        <p:spPr bwMode="auto">
          <a:xfrm>
            <a:off x="5127625" y="3419475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75" name="Oval 22"/>
          <p:cNvSpPr>
            <a:spLocks noChangeArrowheads="1"/>
          </p:cNvSpPr>
          <p:nvPr/>
        </p:nvSpPr>
        <p:spPr bwMode="auto">
          <a:xfrm>
            <a:off x="4867275" y="2047875"/>
            <a:ext cx="457200" cy="2590800"/>
          </a:xfrm>
          <a:prstGeom prst="ellipse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76" name="Oval 23"/>
          <p:cNvSpPr>
            <a:spLocks noChangeArrowheads="1"/>
          </p:cNvSpPr>
          <p:nvPr/>
        </p:nvSpPr>
        <p:spPr bwMode="auto">
          <a:xfrm>
            <a:off x="2433638" y="2124075"/>
            <a:ext cx="457200" cy="2590800"/>
          </a:xfrm>
          <a:prstGeom prst="ellipse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77" name="Text Box 24"/>
          <p:cNvSpPr txBox="1">
            <a:spLocks noChangeArrowheads="1"/>
          </p:cNvSpPr>
          <p:nvPr/>
        </p:nvSpPr>
        <p:spPr bwMode="auto">
          <a:xfrm>
            <a:off x="5454650" y="4029075"/>
            <a:ext cx="17827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Different channel </a:t>
            </a:r>
          </a:p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gains (known)</a:t>
            </a:r>
          </a:p>
        </p:txBody>
      </p:sp>
      <p:sp>
        <p:nvSpPr>
          <p:cNvPr id="23578" name="Text Box 25"/>
          <p:cNvSpPr txBox="1">
            <a:spLocks noChangeArrowheads="1"/>
          </p:cNvSpPr>
          <p:nvPr/>
        </p:nvSpPr>
        <p:spPr bwMode="auto">
          <a:xfrm>
            <a:off x="309563" y="4057650"/>
            <a:ext cx="21320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Different observation </a:t>
            </a:r>
          </a:p>
          <a:p>
            <a:pPr eaLnBrk="1" hangingPunct="1"/>
            <a:r>
              <a:rPr lang="en-US" altLang="en-US" sz="1600" b="0">
                <a:solidFill>
                  <a:srgbClr val="0000CC"/>
                </a:solidFill>
                <a:latin typeface="Tahoma" pitchFamily="34" charset="0"/>
              </a:rPr>
              <a:t>quality (known)</a:t>
            </a:r>
          </a:p>
        </p:txBody>
      </p:sp>
      <p:graphicFrame>
        <p:nvGraphicFramePr>
          <p:cNvPr id="23579" name="Object 26"/>
          <p:cNvGraphicFramePr>
            <a:graphicFrameLocks noChangeAspect="1"/>
          </p:cNvGraphicFramePr>
          <p:nvPr/>
        </p:nvGraphicFramePr>
        <p:xfrm>
          <a:off x="4495800" y="1819275"/>
          <a:ext cx="3222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5" name="Equation" r:id="rId3" imgW="152268" imgH="215713" progId="Equation.3">
                  <p:embed/>
                </p:oleObj>
              </mc:Choice>
              <mc:Fallback>
                <p:oleObj name="Equation" r:id="rId3" imgW="152268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819275"/>
                        <a:ext cx="3222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0" name="Object 27"/>
          <p:cNvGraphicFramePr>
            <a:graphicFrameLocks noChangeAspect="1"/>
          </p:cNvGraphicFramePr>
          <p:nvPr/>
        </p:nvGraphicFramePr>
        <p:xfrm>
          <a:off x="4483100" y="2505075"/>
          <a:ext cx="3492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6" name="Equation" r:id="rId5" imgW="164885" imgH="215619" progId="Equation.3">
                  <p:embed/>
                </p:oleObj>
              </mc:Choice>
              <mc:Fallback>
                <p:oleObj name="Equation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2505075"/>
                        <a:ext cx="3492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1" name="Object 28"/>
          <p:cNvGraphicFramePr>
            <a:graphicFrameLocks noChangeAspect="1"/>
          </p:cNvGraphicFramePr>
          <p:nvPr/>
        </p:nvGraphicFramePr>
        <p:xfrm>
          <a:off x="4441825" y="4029075"/>
          <a:ext cx="4302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7" name="Equation" r:id="rId7" imgW="203024" imgH="215713" progId="Equation.3">
                  <p:embed/>
                </p:oleObj>
              </mc:Choice>
              <mc:Fallback>
                <p:oleObj name="Equation" r:id="rId7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825" y="4029075"/>
                        <a:ext cx="4302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2" name="Object 29"/>
          <p:cNvGraphicFramePr>
            <a:graphicFrameLocks noChangeAspect="1"/>
          </p:cNvGraphicFramePr>
          <p:nvPr/>
        </p:nvGraphicFramePr>
        <p:xfrm>
          <a:off x="1376363" y="2670175"/>
          <a:ext cx="61753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8" name="Equation" r:id="rId9" imgW="291973" imgH="203112" progId="Equation.3">
                  <p:embed/>
                </p:oleObj>
              </mc:Choice>
              <mc:Fallback>
                <p:oleObj name="Equation" r:id="rId9" imgW="29197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2670175"/>
                        <a:ext cx="617537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3" name="Object 31"/>
          <p:cNvGraphicFramePr>
            <a:graphicFrameLocks noChangeAspect="1"/>
          </p:cNvGraphicFramePr>
          <p:nvPr/>
        </p:nvGraphicFramePr>
        <p:xfrm>
          <a:off x="6477000" y="3495675"/>
          <a:ext cx="16764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9" name="Equation" r:id="rId11" imgW="939392" imgH="253890" progId="Equation.3">
                  <p:embed/>
                </p:oleObj>
              </mc:Choice>
              <mc:Fallback>
                <p:oleObj name="Equation" r:id="rId11" imgW="939392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495675"/>
                        <a:ext cx="1676400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5599113" y="2182813"/>
            <a:ext cx="677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endParaRPr lang="en-US" altLang="en-US" sz="2400" b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5467350" y="2197100"/>
            <a:ext cx="46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Tahoma" pitchFamily="34" charset="0"/>
              </a:rPr>
              <a:t>g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5373688" y="2582863"/>
            <a:ext cx="46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Tahoma" pitchFamily="34" charset="0"/>
              </a:rPr>
              <a:t>g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23587" name="Text Box 35"/>
          <p:cNvSpPr txBox="1">
            <a:spLocks noChangeArrowheads="1"/>
          </p:cNvSpPr>
          <p:nvPr/>
        </p:nvSpPr>
        <p:spPr bwMode="auto">
          <a:xfrm>
            <a:off x="5454650" y="3155950"/>
            <a:ext cx="471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Tahoma" pitchFamily="34" charset="0"/>
              </a:rPr>
              <a:t>g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K</a:t>
            </a:r>
          </a:p>
        </p:txBody>
      </p:sp>
      <p:sp>
        <p:nvSpPr>
          <p:cNvPr id="23588" name="Text Box 36"/>
          <p:cNvSpPr txBox="1">
            <a:spLocks noChangeArrowheads="1"/>
          </p:cNvSpPr>
          <p:nvPr/>
        </p:nvSpPr>
        <p:spPr bwMode="auto">
          <a:xfrm>
            <a:off x="2765425" y="1719263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Symbol" pitchFamily="18" charset="2"/>
              </a:rPr>
              <a:t>s</a:t>
            </a:r>
            <a:r>
              <a:rPr lang="en-US" altLang="en-US" sz="2400" b="0" i="1" baseline="30000">
                <a:solidFill>
                  <a:srgbClr val="0000CC"/>
                </a:solidFill>
                <a:latin typeface="Tahoma" pitchFamily="34" charset="0"/>
              </a:rPr>
              <a:t>2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23589" name="Text Box 37"/>
          <p:cNvSpPr txBox="1">
            <a:spLocks noChangeArrowheads="1"/>
          </p:cNvSpPr>
          <p:nvPr/>
        </p:nvSpPr>
        <p:spPr bwMode="auto">
          <a:xfrm>
            <a:off x="2824163" y="2474913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Symbol" pitchFamily="18" charset="2"/>
              </a:rPr>
              <a:t>s</a:t>
            </a:r>
            <a:r>
              <a:rPr lang="en-US" altLang="en-US" sz="2400" b="0" i="1" baseline="30000">
                <a:solidFill>
                  <a:srgbClr val="0000CC"/>
                </a:solidFill>
                <a:latin typeface="Tahoma" pitchFamily="34" charset="0"/>
              </a:rPr>
              <a:t>2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23590" name="Text Box 38"/>
          <p:cNvSpPr txBox="1">
            <a:spLocks noChangeArrowheads="1"/>
          </p:cNvSpPr>
          <p:nvPr/>
        </p:nvSpPr>
        <p:spPr bwMode="auto">
          <a:xfrm>
            <a:off x="3014663" y="4013200"/>
            <a:ext cx="598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0" i="1">
                <a:solidFill>
                  <a:srgbClr val="0000CC"/>
                </a:solidFill>
                <a:latin typeface="Symbol" pitchFamily="18" charset="2"/>
              </a:rPr>
              <a:t>s</a:t>
            </a:r>
            <a:r>
              <a:rPr lang="en-US" altLang="en-US" sz="2400" b="0" i="1" baseline="30000">
                <a:solidFill>
                  <a:srgbClr val="0000CC"/>
                </a:solidFill>
                <a:latin typeface="Tahoma" pitchFamily="34" charset="0"/>
              </a:rPr>
              <a:t>2</a:t>
            </a:r>
            <a:r>
              <a:rPr lang="en-US" altLang="en-US" sz="2400" b="0" i="1" baseline="-25000">
                <a:solidFill>
                  <a:srgbClr val="0000CC"/>
                </a:solidFill>
                <a:latin typeface="Tahoma" pitchFamily="34" charset="0"/>
              </a:rPr>
              <a:t>K</a:t>
            </a:r>
          </a:p>
        </p:txBody>
      </p:sp>
      <p:sp>
        <p:nvSpPr>
          <p:cNvPr id="769066" name="Rectangle 42"/>
          <p:cNvSpPr>
            <a:spLocks noChangeArrowheads="1"/>
          </p:cNvSpPr>
          <p:nvPr/>
        </p:nvSpPr>
        <p:spPr bwMode="auto">
          <a:xfrm>
            <a:off x="3414713" y="1719263"/>
            <a:ext cx="1027112" cy="3390900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02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6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Digital vs. Analog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638300"/>
            <a:ext cx="826452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55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3" y="295275"/>
            <a:ext cx="91440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339933"/>
                </a:solidFill>
              </a:rPr>
              <a:t>Green” Cellular Networks</a:t>
            </a:r>
            <a:endParaRPr lang="en-US" sz="44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75" y="4329545"/>
            <a:ext cx="8943975" cy="2304011"/>
          </a:xfrm>
        </p:spPr>
        <p:txBody>
          <a:bodyPr>
            <a:noAutofit/>
          </a:bodyPr>
          <a:lstStyle/>
          <a:p>
            <a:pPr indent="-246888">
              <a:defRPr/>
            </a:pPr>
            <a:r>
              <a:rPr lang="en-US" sz="2800" dirty="0" smtClean="0">
                <a:latin typeface="+mj-lt"/>
              </a:rPr>
              <a:t>Minimize energy at both </a:t>
            </a:r>
            <a:r>
              <a:rPr lang="en-US" sz="2800" dirty="0" smtClean="0">
                <a:latin typeface="+mj-lt"/>
              </a:rPr>
              <a:t>mobile </a:t>
            </a:r>
            <a:r>
              <a:rPr lang="en-US" sz="2800" i="1" u="sng" dirty="0" smtClean="0">
                <a:solidFill>
                  <a:srgbClr val="00B050"/>
                </a:solidFill>
                <a:latin typeface="+mj-lt"/>
              </a:rPr>
              <a:t>and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base station via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New </a:t>
            </a:r>
            <a:r>
              <a:rPr lang="en-US" sz="2400" dirty="0" err="1" smtClean="0">
                <a:latin typeface="+mj-lt"/>
              </a:rPr>
              <a:t>Infrastuctures</a:t>
            </a:r>
            <a:r>
              <a:rPr lang="en-US" sz="2400" dirty="0" smtClean="0">
                <a:latin typeface="+mj-lt"/>
              </a:rPr>
              <a:t>: </a:t>
            </a:r>
            <a:r>
              <a:rPr lang="en-US" sz="2400" dirty="0" smtClean="0">
                <a:latin typeface="+mj-lt"/>
              </a:rPr>
              <a:t>small cells, </a:t>
            </a:r>
            <a:r>
              <a:rPr lang="en-US" sz="2400" dirty="0" smtClean="0">
                <a:latin typeface="+mj-lt"/>
              </a:rPr>
              <a:t>BS placement, DAS, </a:t>
            </a:r>
            <a:r>
              <a:rPr lang="en-US" sz="2400" dirty="0" smtClean="0">
                <a:latin typeface="+mj-lt"/>
              </a:rPr>
              <a:t>relays</a:t>
            </a:r>
            <a:endParaRPr lang="en-US" sz="2400" dirty="0" smtClean="0">
              <a:latin typeface="+mj-lt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New Protocols:  Cell Zooming,  Coop MIMO, RRM, Scheduling, Sleeping,  Relaying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Low-Power (Green) Radios: Radio Architectures, Modulation, coding,  MIMO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775" y="1763713"/>
            <a:ext cx="230188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7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7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7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6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2547" y="2971276"/>
              <a:ext cx="171055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1509" name="Freeform 4"/>
          <p:cNvSpPr>
            <a:spLocks/>
          </p:cNvSpPr>
          <p:nvPr/>
        </p:nvSpPr>
        <p:spPr bwMode="auto">
          <a:xfrm>
            <a:off x="1978025" y="1419225"/>
            <a:ext cx="1584325" cy="97631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0" name="Freeform 5"/>
          <p:cNvSpPr>
            <a:spLocks/>
          </p:cNvSpPr>
          <p:nvPr/>
        </p:nvSpPr>
        <p:spPr bwMode="auto">
          <a:xfrm>
            <a:off x="3165475" y="1905000"/>
            <a:ext cx="1585913" cy="98107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1" name="Freeform 6"/>
          <p:cNvSpPr>
            <a:spLocks/>
          </p:cNvSpPr>
          <p:nvPr/>
        </p:nvSpPr>
        <p:spPr bwMode="auto">
          <a:xfrm>
            <a:off x="3165475" y="2886075"/>
            <a:ext cx="1585913" cy="973138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2" name="Freeform 7"/>
          <p:cNvSpPr>
            <a:spLocks/>
          </p:cNvSpPr>
          <p:nvPr/>
        </p:nvSpPr>
        <p:spPr bwMode="auto">
          <a:xfrm>
            <a:off x="796925" y="1905000"/>
            <a:ext cx="1579563" cy="98107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3" name="Freeform 8"/>
          <p:cNvSpPr>
            <a:spLocks/>
          </p:cNvSpPr>
          <p:nvPr/>
        </p:nvSpPr>
        <p:spPr bwMode="auto">
          <a:xfrm>
            <a:off x="796925" y="2886075"/>
            <a:ext cx="1579563" cy="973138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4" name="Freeform 9"/>
          <p:cNvSpPr>
            <a:spLocks/>
          </p:cNvSpPr>
          <p:nvPr/>
        </p:nvSpPr>
        <p:spPr bwMode="auto">
          <a:xfrm>
            <a:off x="1978025" y="3367088"/>
            <a:ext cx="1584325" cy="981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6" name="Freeform 11"/>
          <p:cNvSpPr>
            <a:spLocks/>
          </p:cNvSpPr>
          <p:nvPr/>
        </p:nvSpPr>
        <p:spPr bwMode="auto">
          <a:xfrm>
            <a:off x="3419475" y="3228975"/>
            <a:ext cx="422275" cy="428625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517" name="Freeform 12"/>
          <p:cNvSpPr>
            <a:spLocks/>
          </p:cNvSpPr>
          <p:nvPr/>
        </p:nvSpPr>
        <p:spPr bwMode="auto">
          <a:xfrm>
            <a:off x="3594100" y="3254375"/>
            <a:ext cx="323850" cy="44450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2151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100" y="2514600"/>
            <a:ext cx="5270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Line 42"/>
          <p:cNvSpPr>
            <a:spLocks noChangeShapeType="1"/>
          </p:cNvSpPr>
          <p:nvPr/>
        </p:nvSpPr>
        <p:spPr bwMode="auto">
          <a:xfrm flipH="1">
            <a:off x="2192338" y="2459038"/>
            <a:ext cx="1587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500188" y="3154363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6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6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5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163" y="371475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4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738" y="3230563"/>
            <a:ext cx="230187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3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738" y="228600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2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430909" y="2259192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1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063" y="2760663"/>
            <a:ext cx="231775" cy="284162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0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2471" y="2972693"/>
              <a:ext cx="171254" cy="113407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147"/>
          <p:cNvGrpSpPr>
            <a:grpSpLocks/>
          </p:cNvGrpSpPr>
          <p:nvPr/>
        </p:nvGrpSpPr>
        <p:grpSpPr bwMode="auto">
          <a:xfrm>
            <a:off x="3071813" y="3189288"/>
            <a:ext cx="527050" cy="338137"/>
            <a:chOff x="4220080" y="3422125"/>
            <a:chExt cx="527962" cy="337924"/>
          </a:xfrm>
        </p:grpSpPr>
        <p:pic>
          <p:nvPicPr>
            <p:cNvPr id="21600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01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0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1527" name="Line 42"/>
          <p:cNvSpPr>
            <a:spLocks noChangeShapeType="1"/>
          </p:cNvSpPr>
          <p:nvPr/>
        </p:nvSpPr>
        <p:spPr bwMode="auto">
          <a:xfrm flipH="1">
            <a:off x="2120900" y="2459038"/>
            <a:ext cx="1588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2152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0" y="3157538"/>
            <a:ext cx="525463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9" name="Line 15"/>
          <p:cNvSpPr>
            <a:spLocks noChangeShapeType="1"/>
          </p:cNvSpPr>
          <p:nvPr/>
        </p:nvSpPr>
        <p:spPr bwMode="auto">
          <a:xfrm flipH="1">
            <a:off x="2686050" y="3090863"/>
            <a:ext cx="3175" cy="84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1" name="Group 115"/>
          <p:cNvGrpSpPr>
            <a:grpSpLocks/>
          </p:cNvGrpSpPr>
          <p:nvPr/>
        </p:nvGrpSpPr>
        <p:grpSpPr bwMode="auto">
          <a:xfrm>
            <a:off x="3816875" y="1586204"/>
            <a:ext cx="1165768" cy="981971"/>
            <a:chOff x="1539216" y="2122641"/>
            <a:chExt cx="834412" cy="733145"/>
          </a:xfrm>
        </p:grpSpPr>
        <p:grpSp>
          <p:nvGrpSpPr>
            <p:cNvPr id="32" name="Group 113"/>
            <p:cNvGrpSpPr>
              <a:grpSpLocks/>
            </p:cNvGrpSpPr>
            <p:nvPr/>
          </p:nvGrpSpPr>
          <p:grpSpPr bwMode="auto">
            <a:xfrm>
              <a:off x="1720641" y="2385248"/>
              <a:ext cx="440874" cy="470538"/>
              <a:chOff x="396798" y="4446889"/>
              <a:chExt cx="440874" cy="470538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8" y="4446889"/>
                <a:ext cx="440874" cy="470538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74" y="4648375"/>
                <a:ext cx="117035" cy="104301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665" y="4618152"/>
                <a:ext cx="110226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1539216" y="2122641"/>
              <a:ext cx="834412" cy="2527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1600" dirty="0" smtClean="0">
                  <a:solidFill>
                    <a:srgbClr val="990000"/>
                  </a:solidFill>
                  <a:latin typeface="Calibri"/>
                  <a:cs typeface="+mn-cs"/>
                </a:rPr>
                <a:t>Pico/</a:t>
              </a:r>
              <a:r>
                <a:rPr lang="en-US" sz="1600" dirty="0" err="1" smtClean="0">
                  <a:solidFill>
                    <a:srgbClr val="990000"/>
                  </a:solidFill>
                  <a:latin typeface="Calibri"/>
                  <a:cs typeface="+mn-cs"/>
                </a:rPr>
                <a:t>Femto</a:t>
              </a:r>
              <a:endParaRPr lang="en-US" sz="1600" dirty="0">
                <a:solidFill>
                  <a:srgbClr val="990000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33" name="Group 136"/>
          <p:cNvGrpSpPr>
            <a:grpSpLocks/>
          </p:cNvGrpSpPr>
          <p:nvPr/>
        </p:nvGrpSpPr>
        <p:grpSpPr bwMode="auto">
          <a:xfrm>
            <a:off x="3265488" y="1924978"/>
            <a:ext cx="820737" cy="916647"/>
            <a:chOff x="3375186" y="2084509"/>
            <a:chExt cx="587533" cy="683829"/>
          </a:xfrm>
        </p:grpSpPr>
        <p:grpSp>
          <p:nvGrpSpPr>
            <p:cNvPr id="34" name="Group 132"/>
            <p:cNvGrpSpPr>
              <a:grpSpLocks/>
            </p:cNvGrpSpPr>
            <p:nvPr/>
          </p:nvGrpSpPr>
          <p:grpSpPr bwMode="auto">
            <a:xfrm>
              <a:off x="3375186" y="2321860"/>
              <a:ext cx="587533" cy="446478"/>
              <a:chOff x="3397131" y="2321860"/>
              <a:chExt cx="587533" cy="446478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367" y="2434367"/>
                <a:ext cx="103415" cy="65136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Group 131"/>
              <p:cNvGrpSpPr>
                <a:grpSpLocks/>
              </p:cNvGrpSpPr>
              <p:nvPr/>
            </p:nvGrpSpPr>
            <p:grpSpPr bwMode="auto">
              <a:xfrm>
                <a:off x="3397131" y="2321860"/>
                <a:ext cx="587533" cy="446478"/>
                <a:chOff x="3397131" y="2321860"/>
                <a:chExt cx="587533" cy="446478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solidFill>
                        <a:prstClr val="black"/>
                      </a:solidFill>
                      <a:cs typeface="+mn-cs"/>
                    </a:endParaRPr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en-US">
                      <a:solidFill>
                        <a:prstClr val="black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422"/>
                  <a:ext cx="587533" cy="30791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400" dirty="0">
                      <a:solidFill>
                        <a:srgbClr val="7030A0"/>
                      </a:solidFill>
                      <a:latin typeface="Calibri"/>
                      <a:cs typeface="+mn-cs"/>
                    </a:rPr>
                    <a:t>Relay</a:t>
                  </a: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21632" idx="2"/>
            </p:cNvCxnSpPr>
            <p:nvPr/>
          </p:nvCxnSpPr>
          <p:spPr>
            <a:xfrm rot="16200000" flipH="1">
              <a:off x="3698637" y="2235922"/>
              <a:ext cx="21317" cy="193193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21565" idx="1"/>
              <a:endCxn id="128" idx="3"/>
            </p:cNvCxnSpPr>
            <p:nvPr/>
          </p:nvCxnSpPr>
          <p:spPr>
            <a:xfrm rot="16200000" flipH="1" flipV="1">
              <a:off x="3474519" y="2195446"/>
              <a:ext cx="237351" cy="15478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>
            <a:grpSpLocks/>
          </p:cNvGrpSpPr>
          <p:nvPr/>
        </p:nvGrpSpPr>
        <p:grpSpPr bwMode="auto">
          <a:xfrm>
            <a:off x="3494088" y="3022600"/>
            <a:ext cx="1212850" cy="769938"/>
            <a:chOff x="4499565" y="3218558"/>
            <a:chExt cx="1212537" cy="769648"/>
          </a:xfrm>
        </p:grpSpPr>
        <p:grpSp>
          <p:nvGrpSpPr>
            <p:cNvPr id="38" name="Group 141"/>
            <p:cNvGrpSpPr>
              <a:grpSpLocks/>
            </p:cNvGrpSpPr>
            <p:nvPr/>
          </p:nvGrpSpPr>
          <p:grpSpPr bwMode="auto"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90012" y="3047261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278" y="3467702"/>
              <a:ext cx="488824" cy="3078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dirty="0">
                  <a:solidFill>
                    <a:srgbClr val="CC66FF"/>
                  </a:solidFill>
                  <a:latin typeface="Calibri"/>
                  <a:cs typeface="+mn-cs"/>
                </a:rPr>
                <a:t>DAS</a:t>
              </a:r>
            </a:p>
          </p:txBody>
        </p:sp>
        <p:grpSp>
          <p:nvGrpSpPr>
            <p:cNvPr id="40" name="Group 142"/>
            <p:cNvGrpSpPr>
              <a:grpSpLocks/>
            </p:cNvGrpSpPr>
            <p:nvPr/>
          </p:nvGrpSpPr>
          <p:grpSpPr bwMode="auto"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90088" y="3046910"/>
                <a:ext cx="144425" cy="87280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42" name="Group 148"/>
            <p:cNvGrpSpPr>
              <a:grpSpLocks/>
            </p:cNvGrpSpPr>
            <p:nvPr/>
          </p:nvGrpSpPr>
          <p:grpSpPr bwMode="auto"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6739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>
                    <a:solidFill>
                      <a:prstClr val="black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11" y="3456593"/>
              <a:ext cx="206322" cy="161864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3150" y="3726367"/>
              <a:ext cx="168232" cy="204711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5100" y="3626392"/>
              <a:ext cx="225367" cy="66650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173"/>
          <p:cNvGrpSpPr>
            <a:grpSpLocks/>
          </p:cNvGrpSpPr>
          <p:nvPr/>
        </p:nvGrpSpPr>
        <p:grpSpPr bwMode="auto">
          <a:xfrm>
            <a:off x="1466805" y="1741961"/>
            <a:ext cx="1809796" cy="1783507"/>
            <a:chOff x="2473194" y="1960098"/>
            <a:chExt cx="1809219" cy="1784382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88546" y="2034296"/>
              <a:ext cx="1030188" cy="1275187"/>
              <a:chOff x="3558747" y="2020056"/>
              <a:chExt cx="737233" cy="951744"/>
            </a:xfrm>
          </p:grpSpPr>
          <p:sp>
            <p:nvSpPr>
              <p:cNvPr id="21574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75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73" name="Line 43"/>
              <p:cNvSpPr>
                <a:spLocks noChangeShapeType="1"/>
              </p:cNvSpPr>
              <p:nvPr/>
            </p:nvSpPr>
            <p:spPr bwMode="auto">
              <a:xfrm>
                <a:off x="3641555" y="2259682"/>
                <a:ext cx="198455" cy="207142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6" name="Group 167"/>
            <p:cNvGrpSpPr>
              <a:grpSpLocks/>
            </p:cNvGrpSpPr>
            <p:nvPr/>
          </p:nvGrpSpPr>
          <p:grpSpPr bwMode="auto">
            <a:xfrm>
              <a:off x="2473194" y="1960098"/>
              <a:ext cx="1809219" cy="1784382"/>
              <a:chOff x="2473194" y="1960098"/>
              <a:chExt cx="1809219" cy="1784382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473194" y="1960098"/>
                <a:ext cx="1614510" cy="1784382"/>
                <a:chOff x="3447466" y="1721223"/>
                <a:chExt cx="1155390" cy="1332232"/>
              </a:xfrm>
            </p:grpSpPr>
            <p:sp>
              <p:nvSpPr>
                <p:cNvPr id="21571" name="Oval 47"/>
                <p:cNvSpPr>
                  <a:spLocks noChangeArrowheads="1"/>
                </p:cNvSpPr>
                <p:nvPr/>
              </p:nvSpPr>
              <p:spPr bwMode="auto">
                <a:xfrm rot="20337739">
                  <a:off x="3447466" y="1721223"/>
                  <a:ext cx="1155390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572" name="Oval 47"/>
                <p:cNvSpPr>
                  <a:spLocks noChangeArrowheads="1"/>
                </p:cNvSpPr>
                <p:nvPr/>
              </p:nvSpPr>
              <p:spPr bwMode="auto">
                <a:xfrm rot="16943437">
                  <a:off x="3035211" y="2273724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570" name="TextBox 162"/>
              <p:cNvSpPr txBox="1">
                <a:spLocks noChangeArrowheads="1"/>
              </p:cNvSpPr>
              <p:nvPr/>
            </p:nvSpPr>
            <p:spPr bwMode="auto">
              <a:xfrm>
                <a:off x="3544711" y="2231151"/>
                <a:ext cx="737702" cy="491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Coop </a:t>
                </a:r>
              </a:p>
              <a:p>
                <a:pPr algn="ctr" eaLnBrk="0" hangingPunct="0">
                  <a:lnSpc>
                    <a:spcPct val="80000"/>
                  </a:lnSpc>
                </a:pPr>
                <a:r>
                  <a:rPr lang="en-US" sz="1600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MIMO</a:t>
                </a:r>
              </a:p>
            </p:txBody>
          </p:sp>
        </p:grpSp>
      </p:grpSp>
      <p:grpSp>
        <p:nvGrpSpPr>
          <p:cNvPr id="48" name="Group 174"/>
          <p:cNvGrpSpPr>
            <a:grpSpLocks/>
          </p:cNvGrpSpPr>
          <p:nvPr/>
        </p:nvGrpSpPr>
        <p:grpSpPr bwMode="auto">
          <a:xfrm>
            <a:off x="3176588" y="1839913"/>
            <a:ext cx="528637" cy="338137"/>
            <a:chOff x="4220080" y="3422125"/>
            <a:chExt cx="527962" cy="337924"/>
          </a:xfrm>
        </p:grpSpPr>
        <p:pic>
          <p:nvPicPr>
            <p:cNvPr id="21564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5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66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179"/>
          <p:cNvGrpSpPr>
            <a:grpSpLocks/>
          </p:cNvGrpSpPr>
          <p:nvPr/>
        </p:nvGrpSpPr>
        <p:grpSpPr bwMode="auto">
          <a:xfrm>
            <a:off x="3021013" y="3730625"/>
            <a:ext cx="528637" cy="338138"/>
            <a:chOff x="4220080" y="3422125"/>
            <a:chExt cx="527962" cy="337924"/>
          </a:xfrm>
        </p:grpSpPr>
        <p:pic>
          <p:nvPicPr>
            <p:cNvPr id="2156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6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Group 183"/>
          <p:cNvGrpSpPr>
            <a:grpSpLocks/>
          </p:cNvGrpSpPr>
          <p:nvPr/>
        </p:nvGrpSpPr>
        <p:grpSpPr bwMode="auto">
          <a:xfrm>
            <a:off x="1930400" y="3595688"/>
            <a:ext cx="528638" cy="338137"/>
            <a:chOff x="4220080" y="3422125"/>
            <a:chExt cx="527962" cy="337924"/>
          </a:xfrm>
        </p:grpSpPr>
        <p:pic>
          <p:nvPicPr>
            <p:cNvPr id="21558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9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60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187"/>
          <p:cNvGrpSpPr>
            <a:grpSpLocks/>
          </p:cNvGrpSpPr>
          <p:nvPr/>
        </p:nvGrpSpPr>
        <p:grpSpPr bwMode="auto">
          <a:xfrm>
            <a:off x="847725" y="3157538"/>
            <a:ext cx="528638" cy="338137"/>
            <a:chOff x="4220080" y="3422125"/>
            <a:chExt cx="527962" cy="337924"/>
          </a:xfrm>
        </p:grpSpPr>
        <p:pic>
          <p:nvPicPr>
            <p:cNvPr id="2155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5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262911" y="1628775"/>
            <a:ext cx="3523722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0F6FC6"/>
                </a:solidFill>
                <a:latin typeface="Calibri"/>
                <a:cs typeface="+mn-cs"/>
              </a:rPr>
              <a:t>How should cellular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0F6FC6"/>
                </a:solidFill>
                <a:latin typeface="Calibri"/>
                <a:cs typeface="+mn-cs"/>
              </a:rPr>
              <a:t>systems be </a:t>
            </a:r>
            <a:r>
              <a:rPr lang="en-US" sz="2800" i="1" dirty="0" smtClean="0">
                <a:solidFill>
                  <a:srgbClr val="0F6FC6"/>
                </a:solidFill>
                <a:latin typeface="Calibri"/>
                <a:cs typeface="+mn-cs"/>
              </a:rPr>
              <a:t>redesigned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800" i="1" dirty="0" smtClean="0">
                <a:solidFill>
                  <a:srgbClr val="0F6FC6"/>
                </a:solidFill>
                <a:latin typeface="Calibri"/>
              </a:rPr>
              <a:t>for minimum energy</a:t>
            </a:r>
            <a:r>
              <a:rPr lang="en-US" sz="2800" i="1" dirty="0" smtClean="0">
                <a:solidFill>
                  <a:srgbClr val="0F6FC6"/>
                </a:solidFill>
                <a:latin typeface="Calibri"/>
                <a:cs typeface="+mn-cs"/>
              </a:rPr>
              <a:t>?</a:t>
            </a:r>
            <a:endParaRPr lang="en-US" sz="2800" i="1" dirty="0">
              <a:solidFill>
                <a:srgbClr val="0F6FC6"/>
              </a:solidFill>
              <a:latin typeface="Calibri"/>
              <a:cs typeface="+mn-cs"/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4775772" y="3128963"/>
            <a:ext cx="430784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2800" i="1" dirty="0" smtClean="0">
                <a:solidFill>
                  <a:srgbClr val="FF0000"/>
                </a:solidFill>
                <a:latin typeface="Calibri"/>
                <a:cs typeface="+mn-cs"/>
              </a:rPr>
              <a:t>Research indicates that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en-US" sz="2800" i="1" dirty="0" err="1" smtClean="0">
                <a:solidFill>
                  <a:srgbClr val="FF0000"/>
                </a:solidFill>
                <a:latin typeface="Calibri"/>
              </a:rPr>
              <a:t>signicant</a:t>
            </a:r>
            <a:r>
              <a:rPr lang="en-US" sz="2800" i="1" dirty="0" smtClean="0">
                <a:solidFill>
                  <a:srgbClr val="FF0000"/>
                </a:solidFill>
                <a:latin typeface="Calibri"/>
              </a:rPr>
              <a:t> savings is possible</a:t>
            </a:r>
            <a:endParaRPr lang="en-US" sz="2800" i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grpSp>
        <p:nvGrpSpPr>
          <p:cNvPr id="55" name="Group 173"/>
          <p:cNvGrpSpPr>
            <a:grpSpLocks/>
          </p:cNvGrpSpPr>
          <p:nvPr/>
        </p:nvGrpSpPr>
        <p:grpSpPr bwMode="auto">
          <a:xfrm>
            <a:off x="2347913" y="2882900"/>
            <a:ext cx="1228725" cy="565150"/>
            <a:chOff x="2560638" y="2593478"/>
            <a:chExt cx="1228725" cy="565150"/>
          </a:xfrm>
        </p:grpSpPr>
        <p:grpSp>
          <p:nvGrpSpPr>
            <p:cNvPr id="56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21545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46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47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1544" name="Oval 172"/>
            <p:cNvSpPr>
              <a:spLocks noChangeArrowheads="1"/>
            </p:cNvSpPr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309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8.67362E-19 L 0.02275 -0.02616 " pathEditMode="relative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338328"/>
            <a:ext cx="8229600" cy="1143000"/>
          </a:xfrm>
        </p:spPr>
        <p:txBody>
          <a:bodyPr/>
          <a:lstStyle/>
          <a:p>
            <a:r>
              <a:rPr lang="en-US" dirty="0" smtClean="0"/>
              <a:t>Why Green, why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" y="1783080"/>
            <a:ext cx="8229600" cy="467868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+mj-lt"/>
              </a:rPr>
              <a:t>The energy consumption of cellular networks is growing rapidly with increasing data rates and numbers of users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Operators are experiencing increasing and volatile costs of energy to run their networks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There is a push for “green” innovation in most sectors of information and communication technology (ICT)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There is a wave of companies, industry consortia and government programs focused on green wireless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639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1" y="864553"/>
            <a:ext cx="8458200" cy="431800"/>
          </a:xfrm>
          <a:extLst/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annual </a:t>
            </a:r>
            <a:r>
              <a:rPr lang="en-US" sz="3600" dirty="0" smtClean="0"/>
              <a:t>emissions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 smtClean="0"/>
              <a:t>from cellular networks </a:t>
            </a:r>
            <a:endParaRPr lang="en-US" sz="5400" dirty="0" smtClean="0"/>
          </a:p>
        </p:txBody>
      </p:sp>
      <p:sp>
        <p:nvSpPr>
          <p:cNvPr id="6149" name="Freeform 3"/>
          <p:cNvSpPr>
            <a:spLocks/>
          </p:cNvSpPr>
          <p:nvPr/>
        </p:nvSpPr>
        <p:spPr bwMode="auto">
          <a:xfrm>
            <a:off x="636819" y="4936168"/>
            <a:ext cx="7896550" cy="176212"/>
          </a:xfrm>
          <a:custGeom>
            <a:avLst/>
            <a:gdLst>
              <a:gd name="T0" fmla="*/ 0 w 4974"/>
              <a:gd name="T1" fmla="*/ 32 h 32"/>
              <a:gd name="T2" fmla="*/ 51 w 4974"/>
              <a:gd name="T3" fmla="*/ 0 h 32"/>
              <a:gd name="T4" fmla="*/ 4974 w 4974"/>
              <a:gd name="T5" fmla="*/ 0 h 32"/>
              <a:gd name="T6" fmla="*/ 4923 w 4974"/>
              <a:gd name="T7" fmla="*/ 32 h 32"/>
              <a:gd name="T8" fmla="*/ 0 w 4974"/>
              <a:gd name="T9" fmla="*/ 32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4"/>
              <a:gd name="T16" fmla="*/ 0 h 32"/>
              <a:gd name="T17" fmla="*/ 4974 w 497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4" h="32">
                <a:moveTo>
                  <a:pt x="0" y="32"/>
                </a:moveTo>
                <a:lnTo>
                  <a:pt x="51" y="0"/>
                </a:lnTo>
                <a:lnTo>
                  <a:pt x="4974" y="0"/>
                </a:lnTo>
                <a:lnTo>
                  <a:pt x="4923" y="32"/>
                </a:lnTo>
                <a:lnTo>
                  <a:pt x="0" y="32"/>
                </a:lnTo>
                <a:close/>
              </a:path>
            </a:pathLst>
          </a:custGeom>
          <a:solidFill>
            <a:srgbClr val="80808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6150" name="Freeform 4"/>
          <p:cNvSpPr>
            <a:spLocks/>
          </p:cNvSpPr>
          <p:nvPr/>
        </p:nvSpPr>
        <p:spPr bwMode="auto">
          <a:xfrm>
            <a:off x="636819" y="4936168"/>
            <a:ext cx="7896550" cy="176212"/>
          </a:xfrm>
          <a:custGeom>
            <a:avLst/>
            <a:gdLst>
              <a:gd name="T0" fmla="*/ 4974 w 4974"/>
              <a:gd name="T1" fmla="*/ 0 h 32"/>
              <a:gd name="T2" fmla="*/ 4923 w 4974"/>
              <a:gd name="T3" fmla="*/ 32 h 32"/>
              <a:gd name="T4" fmla="*/ 0 w 4974"/>
              <a:gd name="T5" fmla="*/ 32 h 32"/>
              <a:gd name="T6" fmla="*/ 51 w 4974"/>
              <a:gd name="T7" fmla="*/ 0 h 32"/>
              <a:gd name="T8" fmla="*/ 4974 w 4974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4"/>
              <a:gd name="T16" fmla="*/ 0 h 32"/>
              <a:gd name="T17" fmla="*/ 4974 w 497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4" h="32">
                <a:moveTo>
                  <a:pt x="4974" y="0"/>
                </a:moveTo>
                <a:lnTo>
                  <a:pt x="4923" y="32"/>
                </a:lnTo>
                <a:lnTo>
                  <a:pt x="0" y="32"/>
                </a:lnTo>
                <a:lnTo>
                  <a:pt x="51" y="0"/>
                </a:lnTo>
                <a:lnTo>
                  <a:pt x="4974" y="0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57093" name="Freeform 5"/>
          <p:cNvSpPr>
            <a:spLocks/>
          </p:cNvSpPr>
          <p:nvPr/>
        </p:nvSpPr>
        <p:spPr bwMode="auto">
          <a:xfrm>
            <a:off x="2003301" y="4869494"/>
            <a:ext cx="80941" cy="242887"/>
          </a:xfrm>
          <a:custGeom>
            <a:avLst/>
            <a:gdLst/>
            <a:ahLst/>
            <a:cxnLst>
              <a:cxn ang="0">
                <a:pos x="0" y="44"/>
              </a:cxn>
              <a:cxn ang="0">
                <a:pos x="0" y="25"/>
              </a:cxn>
              <a:cxn ang="0">
                <a:pos x="51" y="0"/>
              </a:cxn>
              <a:cxn ang="0">
                <a:pos x="51" y="12"/>
              </a:cxn>
              <a:cxn ang="0">
                <a:pos x="0" y="44"/>
              </a:cxn>
            </a:cxnLst>
            <a:rect l="0" t="0" r="r" b="b"/>
            <a:pathLst>
              <a:path w="51" h="44">
                <a:moveTo>
                  <a:pt x="0" y="44"/>
                </a:moveTo>
                <a:lnTo>
                  <a:pt x="0" y="25"/>
                </a:lnTo>
                <a:lnTo>
                  <a:pt x="51" y="0"/>
                </a:lnTo>
                <a:lnTo>
                  <a:pt x="51" y="12"/>
                </a:lnTo>
                <a:lnTo>
                  <a:pt x="0" y="44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094" name="Rectangle 6"/>
          <p:cNvSpPr>
            <a:spLocks noChangeArrowheads="1"/>
          </p:cNvSpPr>
          <p:nvPr/>
        </p:nvSpPr>
        <p:spPr bwMode="auto">
          <a:xfrm>
            <a:off x="1223644" y="5007606"/>
            <a:ext cx="779657" cy="104775"/>
          </a:xfrm>
          <a:prstGeom prst="rect">
            <a:avLst/>
          </a:prstGeom>
          <a:solidFill>
            <a:srgbClr val="FF3300"/>
          </a:soli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095" name="Freeform 7"/>
          <p:cNvSpPr>
            <a:spLocks/>
          </p:cNvSpPr>
          <p:nvPr/>
        </p:nvSpPr>
        <p:spPr bwMode="auto">
          <a:xfrm>
            <a:off x="1223644" y="4869493"/>
            <a:ext cx="860598" cy="138112"/>
          </a:xfrm>
          <a:custGeom>
            <a:avLst/>
            <a:gdLst/>
            <a:ahLst/>
            <a:cxnLst>
              <a:cxn ang="0">
                <a:pos x="491" y="25"/>
              </a:cxn>
              <a:cxn ang="0">
                <a:pos x="542" y="0"/>
              </a:cxn>
              <a:cxn ang="0">
                <a:pos x="51" y="0"/>
              </a:cxn>
              <a:cxn ang="0">
                <a:pos x="0" y="25"/>
              </a:cxn>
              <a:cxn ang="0">
                <a:pos x="491" y="25"/>
              </a:cxn>
            </a:cxnLst>
            <a:rect l="0" t="0" r="r" b="b"/>
            <a:pathLst>
              <a:path w="542" h="25">
                <a:moveTo>
                  <a:pt x="491" y="25"/>
                </a:moveTo>
                <a:lnTo>
                  <a:pt x="542" y="0"/>
                </a:lnTo>
                <a:lnTo>
                  <a:pt x="51" y="0"/>
                </a:lnTo>
                <a:lnTo>
                  <a:pt x="0" y="25"/>
                </a:lnTo>
                <a:lnTo>
                  <a:pt x="491" y="25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096" name="Freeform 8"/>
          <p:cNvSpPr>
            <a:spLocks/>
          </p:cNvSpPr>
          <p:nvPr/>
        </p:nvSpPr>
        <p:spPr bwMode="auto">
          <a:xfrm>
            <a:off x="3957798" y="2015168"/>
            <a:ext cx="80941" cy="3097212"/>
          </a:xfrm>
          <a:custGeom>
            <a:avLst/>
            <a:gdLst/>
            <a:ahLst/>
            <a:cxnLst>
              <a:cxn ang="0">
                <a:pos x="0" y="562"/>
              </a:cxn>
              <a:cxn ang="0">
                <a:pos x="0" y="31"/>
              </a:cxn>
              <a:cxn ang="0">
                <a:pos x="51" y="0"/>
              </a:cxn>
              <a:cxn ang="0">
                <a:pos x="51" y="530"/>
              </a:cxn>
              <a:cxn ang="0">
                <a:pos x="0" y="562"/>
              </a:cxn>
            </a:cxnLst>
            <a:rect l="0" t="0" r="r" b="b"/>
            <a:pathLst>
              <a:path w="51" h="562">
                <a:moveTo>
                  <a:pt x="0" y="562"/>
                </a:moveTo>
                <a:lnTo>
                  <a:pt x="0" y="31"/>
                </a:lnTo>
                <a:lnTo>
                  <a:pt x="51" y="0"/>
                </a:lnTo>
                <a:lnTo>
                  <a:pt x="51" y="530"/>
                </a:lnTo>
                <a:lnTo>
                  <a:pt x="0" y="562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155" name="Rectangle 9"/>
          <p:cNvSpPr>
            <a:spLocks noChangeArrowheads="1"/>
          </p:cNvSpPr>
          <p:nvPr/>
        </p:nvSpPr>
        <p:spPr bwMode="auto">
          <a:xfrm>
            <a:off x="3178141" y="2186618"/>
            <a:ext cx="779657" cy="292576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6156" name="Freeform 10"/>
          <p:cNvSpPr>
            <a:spLocks/>
          </p:cNvSpPr>
          <p:nvPr/>
        </p:nvSpPr>
        <p:spPr bwMode="auto">
          <a:xfrm>
            <a:off x="3178142" y="2015168"/>
            <a:ext cx="860598" cy="171450"/>
          </a:xfrm>
          <a:custGeom>
            <a:avLst/>
            <a:gdLst>
              <a:gd name="T0" fmla="*/ 491 w 542"/>
              <a:gd name="T1" fmla="*/ 31 h 31"/>
              <a:gd name="T2" fmla="*/ 542 w 542"/>
              <a:gd name="T3" fmla="*/ 0 h 31"/>
              <a:gd name="T4" fmla="*/ 51 w 542"/>
              <a:gd name="T5" fmla="*/ 0 h 31"/>
              <a:gd name="T6" fmla="*/ 0 w 542"/>
              <a:gd name="T7" fmla="*/ 31 h 31"/>
              <a:gd name="T8" fmla="*/ 491 w 542"/>
              <a:gd name="T9" fmla="*/ 31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2"/>
              <a:gd name="T16" fmla="*/ 0 h 31"/>
              <a:gd name="T17" fmla="*/ 542 w 542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2" h="31">
                <a:moveTo>
                  <a:pt x="491" y="31"/>
                </a:moveTo>
                <a:lnTo>
                  <a:pt x="542" y="0"/>
                </a:lnTo>
                <a:lnTo>
                  <a:pt x="51" y="0"/>
                </a:lnTo>
                <a:lnTo>
                  <a:pt x="0" y="31"/>
                </a:lnTo>
                <a:lnTo>
                  <a:pt x="491" y="31"/>
                </a:lnTo>
                <a:close/>
              </a:path>
            </a:pathLst>
          </a:custGeom>
          <a:gradFill rotWithShape="1">
            <a:gsLst>
              <a:gs pos="0">
                <a:srgbClr val="761800"/>
              </a:gs>
              <a:gs pos="100000">
                <a:srgbClr val="FF3300"/>
              </a:gs>
            </a:gsLst>
            <a:lin ang="540000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57099" name="Freeform 11"/>
          <p:cNvSpPr>
            <a:spLocks/>
          </p:cNvSpPr>
          <p:nvPr/>
        </p:nvSpPr>
        <p:spPr bwMode="auto">
          <a:xfrm>
            <a:off x="5909915" y="4764718"/>
            <a:ext cx="80941" cy="347662"/>
          </a:xfrm>
          <a:custGeom>
            <a:avLst/>
            <a:gdLst/>
            <a:ahLst/>
            <a:cxnLst>
              <a:cxn ang="0">
                <a:pos x="0" y="63"/>
              </a:cxn>
              <a:cxn ang="0">
                <a:pos x="0" y="25"/>
              </a:cxn>
              <a:cxn ang="0">
                <a:pos x="51" y="0"/>
              </a:cxn>
              <a:cxn ang="0">
                <a:pos x="51" y="31"/>
              </a:cxn>
              <a:cxn ang="0">
                <a:pos x="0" y="63"/>
              </a:cxn>
            </a:cxnLst>
            <a:rect l="0" t="0" r="r" b="b"/>
            <a:pathLst>
              <a:path w="51" h="63">
                <a:moveTo>
                  <a:pt x="0" y="63"/>
                </a:moveTo>
                <a:lnTo>
                  <a:pt x="0" y="25"/>
                </a:lnTo>
                <a:lnTo>
                  <a:pt x="51" y="0"/>
                </a:lnTo>
                <a:lnTo>
                  <a:pt x="51" y="31"/>
                </a:lnTo>
                <a:lnTo>
                  <a:pt x="0" y="63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00" name="Rectangle 12"/>
          <p:cNvSpPr>
            <a:spLocks noChangeArrowheads="1"/>
          </p:cNvSpPr>
          <p:nvPr/>
        </p:nvSpPr>
        <p:spPr bwMode="auto">
          <a:xfrm>
            <a:off x="5130258" y="4902830"/>
            <a:ext cx="779657" cy="209550"/>
          </a:xfrm>
          <a:prstGeom prst="rect">
            <a:avLst/>
          </a:prstGeom>
          <a:solidFill>
            <a:srgbClr val="FF3300"/>
          </a:soli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01" name="Freeform 13"/>
          <p:cNvSpPr>
            <a:spLocks/>
          </p:cNvSpPr>
          <p:nvPr/>
        </p:nvSpPr>
        <p:spPr bwMode="auto">
          <a:xfrm>
            <a:off x="5130258" y="4764718"/>
            <a:ext cx="860598" cy="138112"/>
          </a:xfrm>
          <a:custGeom>
            <a:avLst/>
            <a:gdLst/>
            <a:ahLst/>
            <a:cxnLst>
              <a:cxn ang="0">
                <a:pos x="491" y="25"/>
              </a:cxn>
              <a:cxn ang="0">
                <a:pos x="542" y="0"/>
              </a:cxn>
              <a:cxn ang="0">
                <a:pos x="51" y="0"/>
              </a:cxn>
              <a:cxn ang="0">
                <a:pos x="0" y="25"/>
              </a:cxn>
              <a:cxn ang="0">
                <a:pos x="491" y="25"/>
              </a:cxn>
            </a:cxnLst>
            <a:rect l="0" t="0" r="r" b="b"/>
            <a:pathLst>
              <a:path w="542" h="25">
                <a:moveTo>
                  <a:pt x="491" y="25"/>
                </a:moveTo>
                <a:lnTo>
                  <a:pt x="542" y="0"/>
                </a:lnTo>
                <a:lnTo>
                  <a:pt x="51" y="0"/>
                </a:lnTo>
                <a:lnTo>
                  <a:pt x="0" y="25"/>
                </a:lnTo>
                <a:lnTo>
                  <a:pt x="491" y="25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02" name="Freeform 14"/>
          <p:cNvSpPr>
            <a:spLocks/>
          </p:cNvSpPr>
          <p:nvPr/>
        </p:nvSpPr>
        <p:spPr bwMode="auto">
          <a:xfrm>
            <a:off x="7864412" y="4423406"/>
            <a:ext cx="80941" cy="6889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0" y="25"/>
              </a:cxn>
              <a:cxn ang="0">
                <a:pos x="51" y="0"/>
              </a:cxn>
              <a:cxn ang="0">
                <a:pos x="51" y="93"/>
              </a:cxn>
              <a:cxn ang="0">
                <a:pos x="0" y="125"/>
              </a:cxn>
            </a:cxnLst>
            <a:rect l="0" t="0" r="r" b="b"/>
            <a:pathLst>
              <a:path w="51" h="125">
                <a:moveTo>
                  <a:pt x="0" y="125"/>
                </a:moveTo>
                <a:lnTo>
                  <a:pt x="0" y="25"/>
                </a:lnTo>
                <a:lnTo>
                  <a:pt x="51" y="0"/>
                </a:lnTo>
                <a:lnTo>
                  <a:pt x="51" y="93"/>
                </a:lnTo>
                <a:lnTo>
                  <a:pt x="0" y="125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03" name="Rectangle 15"/>
          <p:cNvSpPr>
            <a:spLocks noChangeArrowheads="1"/>
          </p:cNvSpPr>
          <p:nvPr/>
        </p:nvSpPr>
        <p:spPr bwMode="auto">
          <a:xfrm>
            <a:off x="7084755" y="4561518"/>
            <a:ext cx="779657" cy="550862"/>
          </a:xfrm>
          <a:prstGeom prst="rect">
            <a:avLst/>
          </a:prstGeom>
          <a:solidFill>
            <a:srgbClr val="FF3300"/>
          </a:soli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04" name="Freeform 16"/>
          <p:cNvSpPr>
            <a:spLocks/>
          </p:cNvSpPr>
          <p:nvPr/>
        </p:nvSpPr>
        <p:spPr bwMode="auto">
          <a:xfrm>
            <a:off x="7084755" y="4423406"/>
            <a:ext cx="860598" cy="138113"/>
          </a:xfrm>
          <a:custGeom>
            <a:avLst/>
            <a:gdLst/>
            <a:ahLst/>
            <a:cxnLst>
              <a:cxn ang="0">
                <a:pos x="491" y="25"/>
              </a:cxn>
              <a:cxn ang="0">
                <a:pos x="542" y="0"/>
              </a:cxn>
              <a:cxn ang="0">
                <a:pos x="51" y="0"/>
              </a:cxn>
              <a:cxn ang="0">
                <a:pos x="0" y="25"/>
              </a:cxn>
              <a:cxn ang="0">
                <a:pos x="491" y="25"/>
              </a:cxn>
            </a:cxnLst>
            <a:rect l="0" t="0" r="r" b="b"/>
            <a:pathLst>
              <a:path w="542" h="25">
                <a:moveTo>
                  <a:pt x="491" y="25"/>
                </a:moveTo>
                <a:lnTo>
                  <a:pt x="542" y="0"/>
                </a:lnTo>
                <a:lnTo>
                  <a:pt x="51" y="0"/>
                </a:lnTo>
                <a:lnTo>
                  <a:pt x="0" y="25"/>
                </a:lnTo>
                <a:lnTo>
                  <a:pt x="491" y="25"/>
                </a:lnTo>
                <a:close/>
              </a:path>
            </a:pathLst>
          </a:cu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extLst/>
        </p:spPr>
        <p:txBody>
          <a:bodyPr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163" name="Rectangle 57"/>
          <p:cNvSpPr>
            <a:spLocks noChangeArrowheads="1"/>
          </p:cNvSpPr>
          <p:nvPr/>
        </p:nvSpPr>
        <p:spPr bwMode="auto">
          <a:xfrm>
            <a:off x="424943" y="5229856"/>
            <a:ext cx="734424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700">
                <a:solidFill>
                  <a:srgbClr val="000000"/>
                </a:solidFill>
                <a:latin typeface="Arial" charset="0"/>
                <a:cs typeface="Arial" charset="0"/>
              </a:rPr>
              <a:t>Energy</a:t>
            </a: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164" name="Rectangle 58"/>
          <p:cNvSpPr>
            <a:spLocks noChangeArrowheads="1"/>
          </p:cNvSpPr>
          <p:nvPr/>
        </p:nvSpPr>
        <p:spPr bwMode="auto">
          <a:xfrm>
            <a:off x="1399811" y="5236206"/>
            <a:ext cx="719749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700">
                <a:solidFill>
                  <a:srgbClr val="000000"/>
                </a:solidFill>
                <a:latin typeface="Arial" charset="0"/>
                <a:cs typeface="Arial" charset="0"/>
              </a:rPr>
              <a:t>~2TWh</a:t>
            </a: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165" name="Rectangle 59"/>
          <p:cNvSpPr>
            <a:spLocks noChangeArrowheads="1"/>
          </p:cNvSpPr>
          <p:nvPr/>
        </p:nvSpPr>
        <p:spPr bwMode="auto">
          <a:xfrm>
            <a:off x="3248371" y="5236206"/>
            <a:ext cx="841577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700">
                <a:solidFill>
                  <a:srgbClr val="000000"/>
                </a:solidFill>
                <a:latin typeface="Arial" charset="0"/>
                <a:cs typeface="Arial" charset="0"/>
              </a:rPr>
              <a:t>~60TWh</a:t>
            </a: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166" name="Rectangle 60"/>
          <p:cNvSpPr>
            <a:spLocks noChangeArrowheads="1"/>
          </p:cNvSpPr>
          <p:nvPr/>
        </p:nvSpPr>
        <p:spPr bwMode="auto">
          <a:xfrm>
            <a:off x="5180251" y="5236206"/>
            <a:ext cx="902491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700">
                <a:solidFill>
                  <a:srgbClr val="000000"/>
                </a:solidFill>
                <a:latin typeface="Arial" charset="0"/>
                <a:cs typeface="Arial" charset="0"/>
              </a:rPr>
              <a:t>~3.5TWh</a:t>
            </a: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167" name="Rectangle 61"/>
          <p:cNvSpPr>
            <a:spLocks noChangeArrowheads="1"/>
          </p:cNvSpPr>
          <p:nvPr/>
        </p:nvSpPr>
        <p:spPr bwMode="auto">
          <a:xfrm>
            <a:off x="7165697" y="5236206"/>
            <a:ext cx="841577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700">
                <a:solidFill>
                  <a:srgbClr val="000000"/>
                </a:solidFill>
                <a:latin typeface="Arial" charset="0"/>
                <a:cs typeface="Arial" charset="0"/>
              </a:rPr>
              <a:t>~10TWh</a:t>
            </a: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424943" y="5567999"/>
            <a:ext cx="454764" cy="376238"/>
            <a:chOff x="268" y="3037"/>
            <a:chExt cx="286" cy="237"/>
          </a:xfrm>
        </p:grpSpPr>
        <p:sp>
          <p:nvSpPr>
            <p:cNvPr id="857151" name="Rectangle 63"/>
            <p:cNvSpPr>
              <a:spLocks noChangeArrowheads="1"/>
            </p:cNvSpPr>
            <p:nvPr/>
          </p:nvSpPr>
          <p:spPr bwMode="auto">
            <a:xfrm>
              <a:off x="268" y="3037"/>
              <a:ext cx="218" cy="157"/>
            </a:xfrm>
            <a:prstGeom prst="rect">
              <a:avLst/>
            </a:prstGeom>
            <a:extLst/>
          </p:spPr>
          <p:txBody>
            <a:bodyPr wrap="none" lIns="0" tIns="0" rIns="0" bIns="0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  <a:buClr>
                  <a:srgbClr val="0F6FC6"/>
                </a:buClr>
                <a:defRPr/>
              </a:pPr>
              <a:r>
                <a:rPr lang="en-US" sz="1800">
                  <a:solidFill>
                    <a:srgbClr val="04617B"/>
                  </a:solidFill>
                  <a:latin typeface="Arial" charset="0"/>
                  <a:cs typeface="Arial" charset="0"/>
                </a:rPr>
                <a:t>CO</a:t>
              </a:r>
            </a:p>
          </p:txBody>
        </p:sp>
        <p:sp>
          <p:nvSpPr>
            <p:cNvPr id="6184" name="Rectangle 64"/>
            <p:cNvSpPr>
              <a:spLocks noChangeArrowheads="1"/>
            </p:cNvSpPr>
            <p:nvPr/>
          </p:nvSpPr>
          <p:spPr bwMode="auto">
            <a:xfrm>
              <a:off x="473" y="3117"/>
              <a:ext cx="81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  <a:buClr>
                  <a:srgbClr val="0F6FC6"/>
                </a:buClr>
              </a:pPr>
              <a:r>
                <a:rPr lang="en-US" sz="1800">
                  <a:solidFill>
                    <a:srgbClr val="04617B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</p:grpSp>
      <p:sp>
        <p:nvSpPr>
          <p:cNvPr id="6169" name="Rectangle 65"/>
          <p:cNvSpPr>
            <a:spLocks noChangeArrowheads="1"/>
          </p:cNvSpPr>
          <p:nvPr/>
        </p:nvSpPr>
        <p:spPr bwMode="auto">
          <a:xfrm>
            <a:off x="1422427" y="5574343"/>
            <a:ext cx="532197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800">
                <a:solidFill>
                  <a:srgbClr val="04617B"/>
                </a:solidFill>
                <a:latin typeface="Arial" charset="0"/>
                <a:cs typeface="Arial" charset="0"/>
              </a:rPr>
              <a:t>~1Mt</a:t>
            </a:r>
          </a:p>
        </p:txBody>
      </p:sp>
      <p:sp>
        <p:nvSpPr>
          <p:cNvPr id="6170" name="Rectangle 66"/>
          <p:cNvSpPr>
            <a:spLocks noChangeArrowheads="1"/>
          </p:cNvSpPr>
          <p:nvPr/>
        </p:nvSpPr>
        <p:spPr bwMode="auto">
          <a:xfrm>
            <a:off x="3298363" y="5567993"/>
            <a:ext cx="660437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</a:pPr>
            <a:r>
              <a:rPr lang="en-US" sz="1800">
                <a:solidFill>
                  <a:srgbClr val="04617B"/>
                </a:solidFill>
                <a:latin typeface="Arial" charset="0"/>
                <a:cs typeface="Arial" charset="0"/>
              </a:rPr>
              <a:t>~30Mt</a:t>
            </a:r>
          </a:p>
        </p:txBody>
      </p:sp>
      <p:sp>
        <p:nvSpPr>
          <p:cNvPr id="857155" name="Rectangle 67"/>
          <p:cNvSpPr>
            <a:spLocks noChangeArrowheads="1"/>
          </p:cNvSpPr>
          <p:nvPr/>
        </p:nvSpPr>
        <p:spPr bwMode="auto">
          <a:xfrm>
            <a:off x="5180251" y="5574343"/>
            <a:ext cx="532197" cy="249299"/>
          </a:xfrm>
          <a:prstGeom prst="rect">
            <a:avLst/>
          </a:prstGeom>
          <a:extLst/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  <a:defRPr/>
            </a:pPr>
            <a:r>
              <a:rPr lang="en-US" sz="1800">
                <a:solidFill>
                  <a:srgbClr val="04617B"/>
                </a:solidFill>
                <a:latin typeface="Arial" charset="0"/>
                <a:cs typeface="Arial" charset="0"/>
              </a:rPr>
              <a:t>&lt;2Mt</a:t>
            </a:r>
          </a:p>
        </p:txBody>
      </p:sp>
      <p:sp>
        <p:nvSpPr>
          <p:cNvPr id="857156" name="Rectangle 68"/>
          <p:cNvSpPr>
            <a:spLocks noChangeArrowheads="1"/>
          </p:cNvSpPr>
          <p:nvPr/>
        </p:nvSpPr>
        <p:spPr bwMode="auto">
          <a:xfrm>
            <a:off x="7165696" y="5574343"/>
            <a:ext cx="532197" cy="249299"/>
          </a:xfrm>
          <a:prstGeom prst="rect">
            <a:avLst/>
          </a:prstGeom>
          <a:extLst/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  <a:defRPr/>
            </a:pPr>
            <a:r>
              <a:rPr lang="en-US" sz="1800">
                <a:solidFill>
                  <a:srgbClr val="04617B"/>
                </a:solidFill>
                <a:latin typeface="Arial" charset="0"/>
                <a:cs typeface="Arial" charset="0"/>
              </a:rPr>
              <a:t>~5Mt</a:t>
            </a:r>
          </a:p>
        </p:txBody>
      </p:sp>
      <p:sp>
        <p:nvSpPr>
          <p:cNvPr id="857157" name="Rectangle 69"/>
          <p:cNvSpPr>
            <a:spLocks noChangeArrowheads="1"/>
          </p:cNvSpPr>
          <p:nvPr/>
        </p:nvSpPr>
        <p:spPr bwMode="auto">
          <a:xfrm>
            <a:off x="292973" y="3227065"/>
            <a:ext cx="2777020" cy="537712"/>
          </a:xfrm>
          <a:prstGeom prst="rect">
            <a:avLst/>
          </a:prstGeom>
          <a:extLst/>
        </p:spPr>
        <p:txBody>
          <a:bodyPr wrap="none" lIns="90000" tIns="46800" rIns="90000" bIns="46800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  <a:buClr>
                <a:srgbClr val="0F6FC6"/>
              </a:buClr>
              <a:defRPr/>
            </a:pPr>
            <a:r>
              <a:rPr lang="en-US" i="1" dirty="0">
                <a:solidFill>
                  <a:srgbClr val="DBF5F9"/>
                </a:solidFill>
                <a:latin typeface="Arial" charset="0"/>
                <a:cs typeface="Arial" charset="0"/>
              </a:rPr>
              <a:t>*</a:t>
            </a:r>
            <a:r>
              <a:rPr lang="en-US" sz="2400" i="1" dirty="0">
                <a:solidFill>
                  <a:prstClr val="black"/>
                </a:solidFill>
                <a:latin typeface="Arial" charset="0"/>
                <a:cs typeface="Arial" charset="0"/>
              </a:rPr>
              <a:t>1Mt CO2 = 2TWh</a:t>
            </a:r>
            <a:endParaRPr lang="es-ES_tradnl" sz="2400" i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57158" name="Text Box 70"/>
          <p:cNvSpPr txBox="1">
            <a:spLocks noChangeArrowheads="1"/>
          </p:cNvSpPr>
          <p:nvPr/>
        </p:nvSpPr>
        <p:spPr bwMode="auto">
          <a:xfrm>
            <a:off x="0" y="1764025"/>
            <a:ext cx="8865370" cy="431800"/>
          </a:xfrm>
          <a:prstGeom prst="rect">
            <a:avLst/>
          </a:prstGeom>
          <a:extLst/>
        </p:spPr>
        <p:txBody>
          <a:bodyPr lIns="0" tIns="0" rIns="0" bIns="0"/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549275" indent="-342900" algn="l">
              <a:defRPr>
                <a:solidFill>
                  <a:schemeClr val="tx1"/>
                </a:solidFill>
                <a:latin typeface="Arial" charset="0"/>
              </a:defRPr>
            </a:lvl2pPr>
            <a:lvl3pPr marL="755650" indent="-342900" algn="l">
              <a:defRPr>
                <a:solidFill>
                  <a:schemeClr val="tx1"/>
                </a:solidFill>
                <a:latin typeface="Arial" charset="0"/>
              </a:defRPr>
            </a:lvl3pPr>
            <a:lvl4pPr marL="904875" indent="-342900" algn="l">
              <a:defRPr>
                <a:solidFill>
                  <a:schemeClr val="tx1"/>
                </a:solidFill>
                <a:latin typeface="Arial" charset="0"/>
              </a:defRPr>
            </a:lvl4pPr>
            <a:lvl5pPr marL="1076325" indent="-342900" algn="l">
              <a:defRPr>
                <a:solidFill>
                  <a:schemeClr val="tx1"/>
                </a:solidFill>
                <a:latin typeface="Arial" charset="0"/>
              </a:defRPr>
            </a:lvl5pPr>
            <a:lvl6pPr marL="1533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990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4479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60000"/>
              </a:spcBef>
              <a:buClr>
                <a:srgbClr val="04617B"/>
              </a:buClr>
              <a:defRPr/>
            </a:pP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Base Stations consume ~80% of energy in cellular networks use. </a:t>
            </a:r>
          </a:p>
        </p:txBody>
      </p:sp>
      <p:sp>
        <p:nvSpPr>
          <p:cNvPr id="857159" name="Line 71"/>
          <p:cNvSpPr>
            <a:spLocks noChangeShapeType="1"/>
          </p:cNvSpPr>
          <p:nvPr/>
        </p:nvSpPr>
        <p:spPr bwMode="auto">
          <a:xfrm flipV="1">
            <a:off x="4158961" y="2867655"/>
            <a:ext cx="1435520" cy="280988"/>
          </a:xfrm>
          <a:prstGeom prst="line">
            <a:avLst/>
          </a:prstGeom>
          <a:ln w="19050">
            <a:solidFill>
              <a:schemeClr val="tx1"/>
            </a:solidFill>
            <a:round/>
            <a:headEnd type="triangle" w="med" len="med"/>
            <a:tailEnd/>
          </a:ln>
          <a:extLst/>
        </p:spPr>
        <p:txBody>
          <a:bodyPr lIns="90000" tIns="46800" rIns="90000" bIns="46800" anchor="ctr"/>
          <a:lstStyle/>
          <a:p>
            <a:pPr eaLnBrk="0" hangingPunct="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57160" name="Text Box 72"/>
          <p:cNvSpPr txBox="1">
            <a:spLocks noChangeArrowheads="1"/>
          </p:cNvSpPr>
          <p:nvPr/>
        </p:nvSpPr>
        <p:spPr bwMode="auto">
          <a:xfrm>
            <a:off x="5220722" y="2434268"/>
            <a:ext cx="1837846" cy="908050"/>
          </a:xfrm>
          <a:prstGeom prst="rect">
            <a:avLst/>
          </a:prstGeom>
          <a:extLst/>
        </p:spPr>
        <p:txBody>
          <a:bodyPr lIns="0" tIns="0" rIns="0" bIns="0"/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549275" indent="-342900" algn="l">
              <a:defRPr>
                <a:solidFill>
                  <a:schemeClr val="tx1"/>
                </a:solidFill>
                <a:latin typeface="Arial" charset="0"/>
              </a:defRPr>
            </a:lvl2pPr>
            <a:lvl3pPr marL="755650" indent="-342900" algn="l">
              <a:defRPr>
                <a:solidFill>
                  <a:schemeClr val="tx1"/>
                </a:solidFill>
                <a:latin typeface="Arial" charset="0"/>
              </a:defRPr>
            </a:lvl3pPr>
            <a:lvl4pPr marL="904875" indent="-342900" algn="l">
              <a:defRPr>
                <a:solidFill>
                  <a:schemeClr val="tx1"/>
                </a:solidFill>
                <a:latin typeface="Arial" charset="0"/>
              </a:defRPr>
            </a:lvl4pPr>
            <a:lvl5pPr marL="1076325" indent="-342900" algn="l">
              <a:defRPr>
                <a:solidFill>
                  <a:schemeClr val="tx1"/>
                </a:solidFill>
                <a:latin typeface="Arial" charset="0"/>
              </a:defRPr>
            </a:lvl5pPr>
            <a:lvl6pPr marL="1533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990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4479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60000"/>
              </a:spcBef>
              <a:buClr>
                <a:srgbClr val="04617B"/>
              </a:buClr>
              <a:defRPr/>
            </a:pPr>
            <a:r>
              <a:rPr lang="en-GB" sz="1800" dirty="0" smtClean="0">
                <a:solidFill>
                  <a:prstClr val="black"/>
                </a:solidFill>
                <a:cs typeface="Arial" charset="0"/>
              </a:rPr>
              <a:t> correspond to </a:t>
            </a:r>
            <a:br>
              <a:rPr lang="en-GB" sz="1800" dirty="0" smtClean="0">
                <a:solidFill>
                  <a:prstClr val="black"/>
                </a:solidFill>
                <a:cs typeface="Arial" charset="0"/>
              </a:rPr>
            </a:br>
            <a:r>
              <a:rPr lang="en-GB" sz="1800" dirty="0" smtClean="0">
                <a:solidFill>
                  <a:prstClr val="black"/>
                </a:solidFill>
                <a:cs typeface="Arial" charset="0"/>
              </a:rPr>
              <a:t>25 million </a:t>
            </a:r>
            <a:br>
              <a:rPr lang="en-GB" sz="1800" dirty="0" smtClean="0">
                <a:solidFill>
                  <a:prstClr val="black"/>
                </a:solidFill>
                <a:cs typeface="Arial" charset="0"/>
              </a:rPr>
            </a:br>
            <a:r>
              <a:rPr lang="en-GB" sz="1800" dirty="0" smtClean="0">
                <a:solidFill>
                  <a:prstClr val="black"/>
                </a:solidFill>
                <a:cs typeface="Arial" charset="0"/>
              </a:rPr>
              <a:t>household average yearly consumption</a:t>
            </a:r>
          </a:p>
        </p:txBody>
      </p:sp>
      <p:pic>
        <p:nvPicPr>
          <p:cNvPr id="857161" name="Picture 73" descr="j02868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21" y="2256469"/>
            <a:ext cx="1265304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7162" name="AutoShape 74"/>
          <p:cNvSpPr>
            <a:spLocks noChangeArrowheads="1"/>
          </p:cNvSpPr>
          <p:nvPr/>
        </p:nvSpPr>
        <p:spPr bwMode="auto">
          <a:xfrm>
            <a:off x="821317" y="5979155"/>
            <a:ext cx="1691438" cy="641350"/>
          </a:xfrm>
          <a:prstGeom prst="roundRect">
            <a:avLst>
              <a:gd name="adj" fmla="val 16667"/>
            </a:avLst>
          </a:prstGeom>
          <a:solidFill>
            <a:srgbClr val="A2AD00"/>
          </a:solidFill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90000" tIns="46800" rIns="90000" bIns="46800" anchor="ctr"/>
          <a:lstStyle/>
          <a:p>
            <a:pPr eaLnBrk="0" hangingPunct="0">
              <a:defRPr/>
            </a:pPr>
            <a:r>
              <a:rPr lang="en-GB" sz="1600">
                <a:solidFill>
                  <a:prstClr val="white"/>
                </a:solidFill>
                <a:latin typeface="Arial" charset="0"/>
              </a:rPr>
              <a:t>3 billion subscribers</a:t>
            </a:r>
          </a:p>
        </p:txBody>
      </p:sp>
      <p:sp>
        <p:nvSpPr>
          <p:cNvPr id="857164" name="AutoShape 76"/>
          <p:cNvSpPr>
            <a:spLocks noChangeArrowheads="1"/>
          </p:cNvSpPr>
          <p:nvPr/>
        </p:nvSpPr>
        <p:spPr bwMode="auto">
          <a:xfrm>
            <a:off x="2699634" y="5983918"/>
            <a:ext cx="1691438" cy="641350"/>
          </a:xfrm>
          <a:prstGeom prst="roundRect">
            <a:avLst>
              <a:gd name="adj" fmla="val 16667"/>
            </a:avLst>
          </a:prstGeom>
          <a:solidFill>
            <a:srgbClr val="A2AD00"/>
          </a:solidFill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90000" tIns="46800" rIns="90000" bIns="46800" anchor="ctr"/>
          <a:lstStyle/>
          <a:p>
            <a:pPr eaLnBrk="0" hangingPunct="0">
              <a:defRPr/>
            </a:pPr>
            <a:r>
              <a:rPr lang="en-GB" sz="1600">
                <a:solidFill>
                  <a:prstClr val="white"/>
                </a:solidFill>
                <a:latin typeface="Arial" charset="0"/>
              </a:rPr>
              <a:t>4 million Radio Stations</a:t>
            </a:r>
          </a:p>
        </p:txBody>
      </p:sp>
      <p:sp>
        <p:nvSpPr>
          <p:cNvPr id="857165" name="AutoShape 77"/>
          <p:cNvSpPr>
            <a:spLocks noChangeArrowheads="1"/>
          </p:cNvSpPr>
          <p:nvPr/>
        </p:nvSpPr>
        <p:spPr bwMode="auto">
          <a:xfrm>
            <a:off x="4644609" y="5999793"/>
            <a:ext cx="1691438" cy="641350"/>
          </a:xfrm>
          <a:prstGeom prst="roundRect">
            <a:avLst>
              <a:gd name="adj" fmla="val 16667"/>
            </a:avLst>
          </a:prstGeom>
          <a:solidFill>
            <a:srgbClr val="A2AD00"/>
          </a:solidFill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90000" tIns="46800" rIns="90000" bIns="46800" anchor="ctr"/>
          <a:lstStyle/>
          <a:p>
            <a:pPr eaLnBrk="0" hangingPunct="0">
              <a:defRPr/>
            </a:pPr>
            <a:r>
              <a:rPr lang="en-GB" sz="1600">
                <a:solidFill>
                  <a:prstClr val="white"/>
                </a:solidFill>
                <a:latin typeface="Arial" charset="0"/>
              </a:rPr>
              <a:t>20,000 Radio Controllers</a:t>
            </a:r>
          </a:p>
        </p:txBody>
      </p:sp>
      <p:sp>
        <p:nvSpPr>
          <p:cNvPr id="857166" name="AutoShape 78"/>
          <p:cNvSpPr>
            <a:spLocks noChangeArrowheads="1"/>
          </p:cNvSpPr>
          <p:nvPr/>
        </p:nvSpPr>
        <p:spPr bwMode="auto">
          <a:xfrm>
            <a:off x="6631246" y="6015668"/>
            <a:ext cx="1691437" cy="641350"/>
          </a:xfrm>
          <a:prstGeom prst="roundRect">
            <a:avLst>
              <a:gd name="adj" fmla="val 16667"/>
            </a:avLst>
          </a:prstGeom>
          <a:solidFill>
            <a:srgbClr val="A2AD00"/>
          </a:solidFill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90000" tIns="46800" rIns="90000" bIns="46800" anchor="ctr"/>
          <a:lstStyle/>
          <a:p>
            <a:pPr eaLnBrk="0" hangingPunct="0">
              <a:defRPr/>
            </a:pPr>
            <a:r>
              <a:rPr lang="en-GB" sz="1600">
                <a:solidFill>
                  <a:prstClr val="white"/>
                </a:solidFill>
                <a:latin typeface="Arial" charset="0"/>
              </a:rPr>
              <a:t>Other elements</a:t>
            </a:r>
          </a:p>
        </p:txBody>
      </p:sp>
    </p:spTree>
    <p:extLst>
      <p:ext uri="{BB962C8B-B14F-4D97-AF65-F5344CB8AC3E}">
        <p14:creationId xmlns:p14="http://schemas.microsoft.com/office/powerpoint/2010/main" val="1459837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5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5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5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5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5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5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16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323248"/>
              </p:ext>
            </p:extLst>
          </p:nvPr>
        </p:nvGraphicFramePr>
        <p:xfrm>
          <a:off x="3219862" y="2848490"/>
          <a:ext cx="6152738" cy="3622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Chart" r:id="rId3" imgW="6153150" imgH="3533775" progId="Excel.Sheet.8">
                  <p:embed/>
                </p:oleObj>
              </mc:Choice>
              <mc:Fallback>
                <p:oleObj name="Chart" r:id="rId3" imgW="6153150" imgH="353377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9862" y="2848490"/>
                        <a:ext cx="6152738" cy="3622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1427" name="Rectangle 3"/>
          <p:cNvSpPr>
            <a:spLocks noGrp="1" noChangeArrowheads="1"/>
          </p:cNvSpPr>
          <p:nvPr>
            <p:ph type="title"/>
          </p:nvPr>
        </p:nvSpPr>
        <p:spPr>
          <a:xfrm>
            <a:off x="648782" y="889953"/>
            <a:ext cx="8058433" cy="431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Energy costs are escalating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871428" name="Rectangle 4"/>
          <p:cNvSpPr>
            <a:spLocks noChangeArrowheads="1"/>
          </p:cNvSpPr>
          <p:nvPr/>
        </p:nvSpPr>
        <p:spPr bwMode="auto">
          <a:xfrm>
            <a:off x="380239" y="5001141"/>
            <a:ext cx="4437494" cy="925513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800" dirty="0">
                <a:solidFill>
                  <a:srgbClr val="04617B"/>
                </a:solidFill>
                <a:latin typeface="Arial" charset="0"/>
              </a:rPr>
              <a:t>.…Emerging market energy costs to climb over 70% driven primarily by network expansion but compounded by increased energy cost of between 5% and 10% per annum </a:t>
            </a:r>
            <a:br>
              <a:rPr lang="en-GB" sz="1800" dirty="0">
                <a:solidFill>
                  <a:srgbClr val="04617B"/>
                </a:solidFill>
                <a:latin typeface="Arial" charset="0"/>
              </a:rPr>
            </a:br>
            <a:endParaRPr lang="en-GB" sz="1800" dirty="0">
              <a:solidFill>
                <a:srgbClr val="04617B"/>
              </a:solidFill>
              <a:latin typeface="Arial" charset="0"/>
            </a:endParaRPr>
          </a:p>
        </p:txBody>
      </p:sp>
      <p:sp>
        <p:nvSpPr>
          <p:cNvPr id="871429" name="Rectangle 5"/>
          <p:cNvSpPr>
            <a:spLocks noChangeArrowheads="1"/>
          </p:cNvSpPr>
          <p:nvPr/>
        </p:nvSpPr>
        <p:spPr bwMode="auto">
          <a:xfrm>
            <a:off x="4323499" y="1915993"/>
            <a:ext cx="4437494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400" dirty="0">
                <a:solidFill>
                  <a:prstClr val="black"/>
                </a:solidFill>
                <a:latin typeface="Arial" charset="0"/>
              </a:rPr>
              <a:t>Percentage of sites using Diesel Generators in relation to power grid </a:t>
            </a:r>
            <a:r>
              <a:rPr lang="en-GB" sz="1400" dirty="0" smtClean="0">
                <a:solidFill>
                  <a:prstClr val="black"/>
                </a:solidFill>
                <a:latin typeface="Arial" charset="0"/>
              </a:rPr>
              <a:t>availability (source </a:t>
            </a:r>
            <a:r>
              <a:rPr lang="en-GB" sz="1400" dirty="0">
                <a:solidFill>
                  <a:prstClr val="black"/>
                </a:solidFill>
                <a:latin typeface="Arial" charset="0"/>
              </a:rPr>
              <a:t>India)</a:t>
            </a:r>
          </a:p>
        </p:txBody>
      </p:sp>
      <p:sp>
        <p:nvSpPr>
          <p:cNvPr id="871430" name="Rectangle 6"/>
          <p:cNvSpPr>
            <a:spLocks noChangeArrowheads="1"/>
          </p:cNvSpPr>
          <p:nvPr/>
        </p:nvSpPr>
        <p:spPr bwMode="auto">
          <a:xfrm>
            <a:off x="415654" y="1736605"/>
            <a:ext cx="3274557" cy="22606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marL="342900" indent="-342900">
              <a:lnSpc>
                <a:spcPct val="90000"/>
              </a:lnSpc>
              <a:spcBef>
                <a:spcPct val="60000"/>
              </a:spcBef>
              <a:buClr>
                <a:srgbClr val="04617B"/>
              </a:buClr>
              <a:buFontTx/>
              <a:buAutoNum type="arabicPeriod"/>
              <a:defRPr/>
            </a:pPr>
            <a:r>
              <a:rPr lang="en-GB" sz="1800" dirty="0">
                <a:solidFill>
                  <a:prstClr val="black"/>
                </a:solidFill>
                <a:latin typeface="Arial" charset="0"/>
                <a:cs typeface="Arial" charset="0"/>
              </a:rPr>
              <a:t>Typical sites in emerging market countries like India and Africa use Diesel Generators as primary power or backup solution</a:t>
            </a:r>
          </a:p>
          <a:p>
            <a:pPr marL="342900" indent="-342900">
              <a:lnSpc>
                <a:spcPct val="90000"/>
              </a:lnSpc>
              <a:spcBef>
                <a:spcPct val="60000"/>
              </a:spcBef>
              <a:buClr>
                <a:srgbClr val="04617B"/>
              </a:buClr>
              <a:buFontTx/>
              <a:buAutoNum type="arabicPeriod"/>
              <a:defRPr/>
            </a:pPr>
            <a:endParaRPr lang="en-GB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60000"/>
              </a:spcBef>
              <a:buClr>
                <a:srgbClr val="04617B"/>
              </a:buClr>
              <a:buFontTx/>
              <a:buAutoNum type="arabicPeriod"/>
              <a:defRPr/>
            </a:pPr>
            <a:r>
              <a:rPr lang="en-GB" sz="1800" dirty="0">
                <a:solidFill>
                  <a:prstClr val="black"/>
                </a:solidFill>
                <a:latin typeface="Arial" charset="0"/>
                <a:cs typeface="Arial" charset="0"/>
              </a:rPr>
              <a:t>Diesel: </a:t>
            </a:r>
            <a:br>
              <a:rPr lang="en-GB" sz="1800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en-GB" sz="1800" dirty="0">
                <a:solidFill>
                  <a:prstClr val="black"/>
                </a:solidFill>
                <a:latin typeface="Arial" charset="0"/>
                <a:cs typeface="Arial" charset="0"/>
              </a:rPr>
              <a:t>Main Driver for increase of energy costs and CO2 emissions</a:t>
            </a:r>
          </a:p>
        </p:txBody>
      </p:sp>
      <p:sp>
        <p:nvSpPr>
          <p:cNvPr id="871431" name="Rectangle 7"/>
          <p:cNvSpPr>
            <a:spLocks noChangeArrowheads="1"/>
          </p:cNvSpPr>
          <p:nvPr/>
        </p:nvSpPr>
        <p:spPr bwMode="auto">
          <a:xfrm>
            <a:off x="6408716" y="2738318"/>
            <a:ext cx="2172325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400">
                <a:solidFill>
                  <a:prstClr val="black"/>
                </a:solidFill>
                <a:latin typeface="Arial" charset="0"/>
              </a:rPr>
              <a:t>DG run over 18 h per day</a:t>
            </a:r>
          </a:p>
        </p:txBody>
      </p:sp>
      <p:sp>
        <p:nvSpPr>
          <p:cNvPr id="871432" name="Rectangle 8"/>
          <p:cNvSpPr>
            <a:spLocks noChangeArrowheads="1"/>
          </p:cNvSpPr>
          <p:nvPr/>
        </p:nvSpPr>
        <p:spPr bwMode="auto">
          <a:xfrm>
            <a:off x="6903887" y="3724155"/>
            <a:ext cx="2172325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400">
                <a:solidFill>
                  <a:prstClr val="black"/>
                </a:solidFill>
                <a:latin typeface="Arial" charset="0"/>
              </a:rPr>
              <a:t>DG run min. 10 h/day</a:t>
            </a:r>
          </a:p>
        </p:txBody>
      </p:sp>
      <p:sp>
        <p:nvSpPr>
          <p:cNvPr id="871433" name="Rectangle 9"/>
          <p:cNvSpPr>
            <a:spLocks noChangeArrowheads="1"/>
          </p:cNvSpPr>
          <p:nvPr/>
        </p:nvSpPr>
        <p:spPr bwMode="auto">
          <a:xfrm>
            <a:off x="4855843" y="6090800"/>
            <a:ext cx="2172325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400" dirty="0">
                <a:solidFill>
                  <a:prstClr val="black"/>
                </a:solidFill>
                <a:latin typeface="Arial" charset="0"/>
              </a:rPr>
              <a:t>DG run 2-6 h/day</a:t>
            </a:r>
          </a:p>
        </p:txBody>
      </p:sp>
      <p:sp>
        <p:nvSpPr>
          <p:cNvPr id="871434" name="Rectangle 10"/>
          <p:cNvSpPr>
            <a:spLocks noChangeArrowheads="1"/>
          </p:cNvSpPr>
          <p:nvPr/>
        </p:nvSpPr>
        <p:spPr bwMode="auto">
          <a:xfrm>
            <a:off x="6370626" y="6381630"/>
            <a:ext cx="2172325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sz="1400">
                <a:solidFill>
                  <a:prstClr val="black"/>
                </a:solidFill>
                <a:latin typeface="Arial" charset="0"/>
              </a:rPr>
              <a:t>DG : Diesel Generator</a:t>
            </a:r>
          </a:p>
        </p:txBody>
      </p:sp>
      <p:sp>
        <p:nvSpPr>
          <p:cNvPr id="871435" name="Rectangle 11"/>
          <p:cNvSpPr>
            <a:spLocks noChangeArrowheads="1"/>
          </p:cNvSpPr>
          <p:nvPr/>
        </p:nvSpPr>
        <p:spPr bwMode="auto">
          <a:xfrm>
            <a:off x="4775603" y="2981840"/>
            <a:ext cx="772515" cy="292100"/>
          </a:xfrm>
          <a:prstGeom prst="rect">
            <a:avLst/>
          </a:prstGeom>
          <a:extLst/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de-DE" sz="1400" dirty="0">
                <a:solidFill>
                  <a:prstClr val="black"/>
                </a:solidFill>
                <a:latin typeface="Arial" charset="0"/>
              </a:rPr>
              <a:t>No DG</a:t>
            </a:r>
            <a:endParaRPr lang="en-GB" sz="14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182" name="Picture 12" descr="j028279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7659" y="4441706"/>
            <a:ext cx="803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7864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6920"/>
            <a:ext cx="8229600" cy="4389120"/>
          </a:xfrm>
        </p:spPr>
        <p:txBody>
          <a:bodyPr/>
          <a:lstStyle/>
          <a:p>
            <a:pPr eaLnBrk="1" hangingPunct="1"/>
            <a:endParaRPr lang="en-GB" smtClean="0">
              <a:latin typeface="+mj-lt"/>
            </a:endParaRPr>
          </a:p>
          <a:p>
            <a:pPr eaLnBrk="1" hangingPunct="1"/>
            <a:endParaRPr lang="en-GB" smtClean="0">
              <a:latin typeface="+mj-lt"/>
            </a:endParaRPr>
          </a:p>
          <a:p>
            <a:pPr eaLnBrk="1" hangingPunct="1"/>
            <a:endParaRPr lang="en-GB" smtClean="0">
              <a:latin typeface="+mj-lt"/>
            </a:endParaRPr>
          </a:p>
          <a:p>
            <a:pPr eaLnBrk="1" hangingPunct="1"/>
            <a:endParaRPr lang="en-GB" smtClean="0">
              <a:latin typeface="+mj-lt"/>
            </a:endParaRPr>
          </a:p>
          <a:p>
            <a:pPr eaLnBrk="1" hangingPunct="1"/>
            <a:endParaRPr lang="en-GB" smtClean="0">
              <a:latin typeface="+mj-lt"/>
            </a:endParaRPr>
          </a:p>
        </p:txBody>
      </p:sp>
      <p:sp>
        <p:nvSpPr>
          <p:cNvPr id="22531" name="Rectangle 41"/>
          <p:cNvSpPr>
            <a:spLocks noChangeArrowheads="1"/>
          </p:cNvSpPr>
          <p:nvPr/>
        </p:nvSpPr>
        <p:spPr bwMode="auto">
          <a:xfrm>
            <a:off x="622935" y="3822233"/>
            <a:ext cx="7960233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GB" sz="2200" dirty="0">
                <a:solidFill>
                  <a:prstClr val="black"/>
                </a:solidFill>
                <a:latin typeface="Calibri"/>
              </a:rPr>
              <a:t>Energy use cannot follow traffic growth without significant increase in energy consumption</a:t>
            </a:r>
          </a:p>
          <a:p>
            <a:pPr marL="822325" lvl="1" indent="-285750">
              <a:lnSpc>
                <a:spcPct val="95000"/>
              </a:lnSpc>
              <a:spcBef>
                <a:spcPct val="20000"/>
              </a:spcBef>
              <a:buClr>
                <a:srgbClr val="9900CC"/>
              </a:buClr>
              <a:buFont typeface="Wingdings" pitchFamily="2" charset="2"/>
              <a:buChar char="n"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Must reduce energy use per data bit carried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GB" sz="2200" dirty="0">
                <a:solidFill>
                  <a:prstClr val="black"/>
                </a:solidFill>
                <a:latin typeface="Calibri"/>
              </a:rPr>
              <a:t>Number of base stations increasing</a:t>
            </a:r>
          </a:p>
          <a:p>
            <a:pPr marL="822325" lvl="1" indent="-285750">
              <a:lnSpc>
                <a:spcPct val="95000"/>
              </a:lnSpc>
              <a:spcBef>
                <a:spcPct val="20000"/>
              </a:spcBef>
              <a:buClr>
                <a:srgbClr val="9900CC"/>
              </a:buClr>
              <a:buFont typeface="Wingdings" pitchFamily="2" charset="2"/>
              <a:buChar char="n"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Operating power per cell must reduce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GB" sz="2200" dirty="0">
                <a:solidFill>
                  <a:prstClr val="black"/>
                </a:solidFill>
                <a:latin typeface="Calibri"/>
              </a:rPr>
              <a:t>Green radio is a key enabler for growth in cellular </a:t>
            </a:r>
            <a:r>
              <a:rPr lang="en-GB" sz="2200" dirty="0" smtClean="0">
                <a:solidFill>
                  <a:prstClr val="black"/>
                </a:solidFill>
                <a:latin typeface="Calibri"/>
              </a:rPr>
              <a:t>while at the same time guarding </a:t>
            </a:r>
            <a:r>
              <a:rPr lang="en-GB" sz="2200" dirty="0">
                <a:solidFill>
                  <a:prstClr val="black"/>
                </a:solidFill>
                <a:latin typeface="Calibri"/>
              </a:rPr>
              <a:t>against increased environmental impact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288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400" dirty="0" smtClean="0"/>
              <a:t>Leading to reduced profits</a:t>
            </a:r>
          </a:p>
        </p:txBody>
      </p:sp>
      <p:sp>
        <p:nvSpPr>
          <p:cNvPr id="22534" name="Rectangle 42"/>
          <p:cNvSpPr>
            <a:spLocks noChangeArrowheads="1"/>
          </p:cNvSpPr>
          <p:nvPr/>
        </p:nvSpPr>
        <p:spPr bwMode="auto">
          <a:xfrm>
            <a:off x="5153200" y="1600135"/>
            <a:ext cx="38481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0000"/>
              </a:spcBef>
              <a:buClr>
                <a:srgbClr val="9900CC"/>
              </a:buClr>
              <a:buFont typeface="Wingdings" pitchFamily="2" charset="2"/>
              <a:buNone/>
            </a:pPr>
            <a:r>
              <a:rPr lang="en-GB" sz="1800" dirty="0">
                <a:solidFill>
                  <a:prstClr val="black"/>
                </a:solidFill>
                <a:latin typeface="Calibri"/>
                <a:ea typeface="SimSun" pitchFamily="2" charset="-122"/>
              </a:rPr>
              <a:t>Trends:</a:t>
            </a:r>
          </a:p>
          <a:p>
            <a:pPr marL="342900" indent="-342900">
              <a:spcBef>
                <a:spcPct val="40000"/>
              </a:spcBef>
              <a:buClr>
                <a:srgbClr val="9900CC"/>
              </a:buClr>
              <a:buFont typeface="Wingdings" pitchFamily="2" charset="2"/>
              <a:buChar char="n"/>
            </a:pPr>
            <a:r>
              <a:rPr lang="en-GB" sz="1800" dirty="0">
                <a:solidFill>
                  <a:prstClr val="black"/>
                </a:solidFill>
                <a:latin typeface="Calibri"/>
                <a:ea typeface="SimSun" pitchFamily="2" charset="-122"/>
              </a:rPr>
              <a:t>Exponential growth in data traffic</a:t>
            </a:r>
          </a:p>
          <a:p>
            <a:pPr marL="342900" indent="-342900">
              <a:spcBef>
                <a:spcPct val="40000"/>
              </a:spcBef>
              <a:buClr>
                <a:srgbClr val="9900CC"/>
              </a:buClr>
              <a:buFont typeface="Wingdings" pitchFamily="2" charset="2"/>
              <a:buChar char="n"/>
            </a:pPr>
            <a:r>
              <a:rPr lang="en-GB" sz="1800" dirty="0">
                <a:solidFill>
                  <a:prstClr val="black"/>
                </a:solidFill>
                <a:latin typeface="Calibri"/>
                <a:ea typeface="SimSun" pitchFamily="2" charset="-122"/>
              </a:rPr>
              <a:t>Number of base stations / area increasing for higher capacity</a:t>
            </a:r>
          </a:p>
          <a:p>
            <a:pPr marL="342900" indent="-342900">
              <a:spcBef>
                <a:spcPct val="40000"/>
              </a:spcBef>
              <a:buClr>
                <a:srgbClr val="9900CC"/>
              </a:buClr>
              <a:buFont typeface="Wingdings" pitchFamily="2" charset="2"/>
              <a:buChar char="n"/>
            </a:pPr>
            <a:r>
              <a:rPr lang="en-GB" sz="1800" dirty="0">
                <a:solidFill>
                  <a:prstClr val="black"/>
                </a:solidFill>
                <a:latin typeface="Calibri"/>
                <a:ea typeface="SimSun" pitchFamily="2" charset="-122"/>
              </a:rPr>
              <a:t>Revenue growth constrained and dependent on new services</a:t>
            </a:r>
          </a:p>
        </p:txBody>
      </p:sp>
      <p:sp>
        <p:nvSpPr>
          <p:cNvPr id="22535" name="Text Box 44"/>
          <p:cNvSpPr txBox="1">
            <a:spLocks noChangeArrowheads="1"/>
          </p:cNvSpPr>
          <p:nvPr/>
        </p:nvSpPr>
        <p:spPr bwMode="auto">
          <a:xfrm>
            <a:off x="511493" y="6349885"/>
            <a:ext cx="7596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18000">
            <a:spAutoFit/>
          </a:bodyPr>
          <a:lstStyle/>
          <a:p>
            <a:pPr eaLnBrk="0" hangingPunct="0"/>
            <a:r>
              <a:rPr lang="en-GB" sz="1200" dirty="0">
                <a:solidFill>
                  <a:srgbClr val="009999"/>
                </a:solidFill>
                <a:latin typeface="Calibri"/>
              </a:rPr>
              <a:t>Traffic / revenue curve from “</a:t>
            </a:r>
            <a:r>
              <a:rPr lang="en-US" sz="1200" dirty="0">
                <a:solidFill>
                  <a:srgbClr val="009999"/>
                </a:solidFill>
                <a:latin typeface="Calibri"/>
              </a:rPr>
              <a:t>The Mobile Broadband Vision - How to make LTE a success”, Frank </a:t>
            </a:r>
            <a:r>
              <a:rPr lang="en-US" sz="1200" dirty="0" err="1">
                <a:solidFill>
                  <a:srgbClr val="009999"/>
                </a:solidFill>
                <a:latin typeface="Calibri"/>
              </a:rPr>
              <a:t>Meywerk</a:t>
            </a:r>
            <a:r>
              <a:rPr lang="en-US" sz="1200" dirty="0">
                <a:solidFill>
                  <a:srgbClr val="009999"/>
                </a:solidFill>
                <a:latin typeface="Calibri"/>
              </a:rPr>
              <a:t>, Senior Vice President Radio Networks, T-Mobile Germany, LTE World Summit, November 2008, London</a:t>
            </a:r>
            <a:endParaRPr lang="en-GB" sz="1200" dirty="0">
              <a:solidFill>
                <a:srgbClr val="009999"/>
              </a:solidFill>
              <a:latin typeface="Calibri"/>
            </a:endParaRPr>
          </a:p>
        </p:txBody>
      </p:sp>
      <p:grpSp>
        <p:nvGrpSpPr>
          <p:cNvPr id="22" name="Group 43"/>
          <p:cNvGrpSpPr>
            <a:grpSpLocks/>
          </p:cNvGrpSpPr>
          <p:nvPr/>
        </p:nvGrpSpPr>
        <p:grpSpPr bwMode="auto">
          <a:xfrm>
            <a:off x="1362963" y="1596649"/>
            <a:ext cx="3240088" cy="2266951"/>
            <a:chOff x="1156" y="754"/>
            <a:chExt cx="2041" cy="1428"/>
          </a:xfrm>
        </p:grpSpPr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1343" y="1962"/>
              <a:ext cx="147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V="1">
              <a:off x="1343" y="754"/>
              <a:ext cx="0" cy="1208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1343" y="834"/>
              <a:ext cx="1127" cy="1115"/>
            </a:xfrm>
            <a:custGeom>
              <a:avLst/>
              <a:gdLst>
                <a:gd name="T0" fmla="*/ 0 w 1260"/>
                <a:gd name="T1" fmla="*/ 1768 h 1768"/>
                <a:gd name="T2" fmla="*/ 364 w 1260"/>
                <a:gd name="T3" fmla="*/ 1496 h 1768"/>
                <a:gd name="T4" fmla="*/ 859 w 1260"/>
                <a:gd name="T5" fmla="*/ 1030 h 1768"/>
                <a:gd name="T6" fmla="*/ 1042 w 1260"/>
                <a:gd name="T7" fmla="*/ 733 h 1768"/>
                <a:gd name="T8" fmla="*/ 1136 w 1260"/>
                <a:gd name="T9" fmla="*/ 460 h 1768"/>
                <a:gd name="T10" fmla="*/ 1260 w 1260"/>
                <a:gd name="T11" fmla="*/ 0 h 17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0"/>
                <a:gd name="T19" fmla="*/ 0 h 1768"/>
                <a:gd name="T20" fmla="*/ 1260 w 1260"/>
                <a:gd name="T21" fmla="*/ 1768 h 17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0" h="1768">
                  <a:moveTo>
                    <a:pt x="0" y="1768"/>
                  </a:moveTo>
                  <a:cubicBezTo>
                    <a:pt x="61" y="1723"/>
                    <a:pt x="268" y="1566"/>
                    <a:pt x="364" y="1496"/>
                  </a:cubicBezTo>
                  <a:cubicBezTo>
                    <a:pt x="507" y="1373"/>
                    <a:pt x="746" y="1157"/>
                    <a:pt x="859" y="1030"/>
                  </a:cubicBezTo>
                  <a:cubicBezTo>
                    <a:pt x="937" y="928"/>
                    <a:pt x="1000" y="806"/>
                    <a:pt x="1042" y="733"/>
                  </a:cubicBezTo>
                  <a:cubicBezTo>
                    <a:pt x="1088" y="638"/>
                    <a:pt x="1104" y="568"/>
                    <a:pt x="1136" y="460"/>
                  </a:cubicBezTo>
                  <a:cubicBezTo>
                    <a:pt x="1156" y="376"/>
                    <a:pt x="1240" y="71"/>
                    <a:pt x="1260" y="0"/>
                  </a:cubicBezTo>
                </a:path>
              </a:pathLst>
            </a:custGeom>
            <a:noFill/>
            <a:ln w="9525">
              <a:solidFill>
                <a:srgbClr val="00B05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1349" y="1586"/>
              <a:ext cx="1121" cy="375"/>
            </a:xfrm>
            <a:custGeom>
              <a:avLst/>
              <a:gdLst>
                <a:gd name="T0" fmla="*/ 0 w 1368"/>
                <a:gd name="T1" fmla="*/ 696 h 696"/>
                <a:gd name="T2" fmla="*/ 355 w 1368"/>
                <a:gd name="T3" fmla="*/ 417 h 696"/>
                <a:gd name="T4" fmla="*/ 787 w 1368"/>
                <a:gd name="T5" fmla="*/ 144 h 696"/>
                <a:gd name="T6" fmla="*/ 1094 w 1368"/>
                <a:gd name="T7" fmla="*/ 51 h 696"/>
                <a:gd name="T8" fmla="*/ 1368 w 1368"/>
                <a:gd name="T9" fmla="*/ 0 h 6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8"/>
                <a:gd name="T16" fmla="*/ 0 h 696"/>
                <a:gd name="T17" fmla="*/ 1368 w 1368"/>
                <a:gd name="T18" fmla="*/ 696 h 6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8" h="696">
                  <a:moveTo>
                    <a:pt x="0" y="696"/>
                  </a:moveTo>
                  <a:cubicBezTo>
                    <a:pt x="59" y="649"/>
                    <a:pt x="265" y="487"/>
                    <a:pt x="355" y="417"/>
                  </a:cubicBezTo>
                  <a:cubicBezTo>
                    <a:pt x="486" y="325"/>
                    <a:pt x="664" y="205"/>
                    <a:pt x="787" y="144"/>
                  </a:cubicBezTo>
                  <a:cubicBezTo>
                    <a:pt x="879" y="106"/>
                    <a:pt x="1015" y="69"/>
                    <a:pt x="1094" y="51"/>
                  </a:cubicBezTo>
                  <a:cubicBezTo>
                    <a:pt x="1191" y="27"/>
                    <a:pt x="1291" y="9"/>
                    <a:pt x="1368" y="0"/>
                  </a:cubicBezTo>
                </a:path>
              </a:pathLst>
            </a:custGeom>
            <a:noFill/>
            <a:ln w="9525">
              <a:solidFill>
                <a:srgbClr val="009DD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 rot="16200000">
              <a:off x="1078" y="1220"/>
              <a:ext cx="32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Costs</a:t>
              </a:r>
            </a:p>
          </p:txBody>
        </p:sp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>
              <a:off x="1987" y="2008"/>
              <a:ext cx="31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Time</a:t>
              </a:r>
            </a:p>
          </p:txBody>
        </p:sp>
        <p:sp>
          <p:nvSpPr>
            <p:cNvPr id="29" name="Text Box 32"/>
            <p:cNvSpPr txBox="1">
              <a:spLocks noChangeArrowheads="1"/>
            </p:cNvSpPr>
            <p:nvPr/>
          </p:nvSpPr>
          <p:spPr bwMode="auto">
            <a:xfrm>
              <a:off x="1474" y="1517"/>
              <a:ext cx="292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Voice</a:t>
              </a:r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1799" y="1463"/>
              <a:ext cx="26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Data</a:t>
              </a:r>
            </a:p>
          </p:txBody>
        </p:sp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2245" y="1616"/>
              <a:ext cx="46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9DD9"/>
                  </a:solidFill>
                  <a:effectLst/>
                  <a:uLnTx/>
                  <a:uFillTx/>
                  <a:latin typeface="Calibri"/>
                </a:rPr>
                <a:t>Revenue</a:t>
              </a:r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 flipV="1">
              <a:off x="2498" y="969"/>
              <a:ext cx="0" cy="53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3" name="Text Box 36"/>
            <p:cNvSpPr txBox="1">
              <a:spLocks noChangeArrowheads="1"/>
            </p:cNvSpPr>
            <p:nvPr/>
          </p:nvSpPr>
          <p:spPr bwMode="auto">
            <a:xfrm>
              <a:off x="2064" y="845"/>
              <a:ext cx="36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</a:rPr>
                <a:t>Traffic</a:t>
              </a:r>
            </a:p>
          </p:txBody>
        </p:sp>
        <p:sp>
          <p:nvSpPr>
            <p:cNvPr id="34" name="Line 37"/>
            <p:cNvSpPr>
              <a:spLocks noChangeShapeType="1"/>
            </p:cNvSpPr>
            <p:nvPr/>
          </p:nvSpPr>
          <p:spPr bwMode="auto">
            <a:xfrm>
              <a:off x="1799" y="1371"/>
              <a:ext cx="0" cy="564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2498" y="935"/>
              <a:ext cx="699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</a:rPr>
                <a:t>Diverging expectations for traffic and revenue growth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100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2128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Research Consortia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" y="1700784"/>
            <a:ext cx="5288280" cy="5425440"/>
          </a:xfrm>
        </p:spPr>
        <p:txBody>
          <a:bodyPr>
            <a:normAutofit fontScale="62500" lnSpcReduction="20000"/>
          </a:bodyPr>
          <a:lstStyle/>
          <a:p>
            <a:r>
              <a:rPr lang="en-US" sz="3300" dirty="0" err="1" smtClean="0">
                <a:latin typeface="+mj-lt"/>
              </a:rPr>
              <a:t>GreenTouch</a:t>
            </a:r>
            <a:endParaRPr lang="en-US" sz="3300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Goal: reduce energy consumption in wired/wireless networks by 1000x</a:t>
            </a:r>
          </a:p>
          <a:p>
            <a:pPr lvl="1"/>
            <a:r>
              <a:rPr lang="en-US" dirty="0" smtClean="0">
                <a:latin typeface="+mj-lt"/>
              </a:rPr>
              <a:t>Initiated by Alcatel-Lucent</a:t>
            </a:r>
          </a:p>
          <a:p>
            <a:pPr lvl="1"/>
            <a:r>
              <a:rPr lang="en-US" dirty="0" smtClean="0">
                <a:latin typeface="+mj-lt"/>
              </a:rPr>
              <a:t>Many major carriers and companies involved, also research labs/academia (63 members to date)</a:t>
            </a:r>
          </a:p>
          <a:p>
            <a:pPr lvl="1"/>
            <a:r>
              <a:rPr lang="en-US" dirty="0" smtClean="0">
                <a:latin typeface="+mj-lt"/>
              </a:rPr>
              <a:t>5+ year duration (started Jan. 2010)</a:t>
            </a:r>
          </a:p>
          <a:p>
            <a:pPr lvl="1"/>
            <a:r>
              <a:rPr lang="en-US" dirty="0">
                <a:latin typeface="+mj-lt"/>
              </a:rPr>
              <a:t>D</a:t>
            </a:r>
            <a:r>
              <a:rPr lang="en-US" dirty="0" smtClean="0">
                <a:latin typeface="+mj-lt"/>
              </a:rPr>
              <a:t>emonstrated </a:t>
            </a:r>
            <a:r>
              <a:rPr lang="en-US" dirty="0" smtClean="0">
                <a:latin typeface="+mj-lt"/>
              </a:rPr>
              <a:t>antenna array prototype</a:t>
            </a:r>
          </a:p>
          <a:p>
            <a:pPr lvl="1"/>
            <a:endParaRPr lang="en-US" dirty="0" smtClean="0">
              <a:latin typeface="+mj-lt"/>
            </a:endParaRPr>
          </a:p>
          <a:p>
            <a:r>
              <a:rPr lang="en-US" sz="3300" dirty="0" smtClean="0">
                <a:latin typeface="+mj-lt"/>
              </a:rPr>
              <a:t>Earth</a:t>
            </a:r>
          </a:p>
          <a:p>
            <a:pPr lvl="1"/>
            <a:r>
              <a:rPr lang="en-US" dirty="0" smtClean="0">
                <a:latin typeface="+mj-lt"/>
              </a:rPr>
              <a:t>Goal: 50% reduction in the energy consumption of 4th Generation (4G) mobile wireless communication networks within two-and-a-half years (started Jan. 2010)</a:t>
            </a:r>
          </a:p>
          <a:p>
            <a:pPr lvl="1"/>
            <a:r>
              <a:rPr lang="en-US" dirty="0" smtClean="0">
                <a:latin typeface="+mj-lt"/>
              </a:rPr>
              <a:t>15 partners from 10 countries</a:t>
            </a:r>
          </a:p>
          <a:p>
            <a:pPr lvl="1"/>
            <a:r>
              <a:rPr lang="en-US" dirty="0" smtClean="0">
                <a:latin typeface="+mj-lt"/>
              </a:rPr>
              <a:t>Mix of operators, </a:t>
            </a:r>
            <a:r>
              <a:rPr lang="en-US" dirty="0" err="1" smtClean="0">
                <a:latin typeface="+mj-lt"/>
              </a:rPr>
              <a:t>eqmt</a:t>
            </a:r>
            <a:r>
              <a:rPr lang="en-US" dirty="0" smtClean="0">
                <a:latin typeface="+mj-lt"/>
              </a:rPr>
              <a:t> makers, academia, ETSI – led by ACLU/Ericsson</a:t>
            </a:r>
          </a:p>
          <a:p>
            <a:pPr lvl="2"/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Smart 2010, company initiatives (</a:t>
            </a:r>
            <a:r>
              <a:rPr lang="en-US" dirty="0" err="1" smtClean="0">
                <a:latin typeface="+mj-lt"/>
              </a:rPr>
              <a:t>Vodophone</a:t>
            </a:r>
            <a:r>
              <a:rPr lang="en-US" dirty="0" smtClean="0">
                <a:latin typeface="+mj-lt"/>
              </a:rPr>
              <a:t>, NEC, Ericsson, …)</a:t>
            </a:r>
            <a:endParaRPr lang="en-US" dirty="0">
              <a:latin typeface="+mj-lt"/>
            </a:endParaRPr>
          </a:p>
        </p:txBody>
      </p:sp>
      <p:pic>
        <p:nvPicPr>
          <p:cNvPr id="4" name="Picture 2" descr="Green Touch ™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9601" y="2209444"/>
            <a:ext cx="2953856" cy="878384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9601" y="4458723"/>
            <a:ext cx="3120571" cy="101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595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092"/>
            <a:ext cx="8229600" cy="1143000"/>
          </a:xfrm>
        </p:spPr>
        <p:txBody>
          <a:bodyPr/>
          <a:lstStyle/>
          <a:p>
            <a:r>
              <a:rPr lang="en-US" dirty="0" smtClean="0"/>
              <a:t>Enabling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04" y="2033016"/>
            <a:ext cx="8394192" cy="438912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700" b="1" u="sng" dirty="0" err="1" smtClean="0"/>
              <a:t>Infrastucture</a:t>
            </a:r>
            <a:r>
              <a:rPr lang="en-US" sz="2700" b="1" u="sng" dirty="0" smtClean="0"/>
              <a:t>:</a:t>
            </a:r>
            <a:r>
              <a:rPr lang="en-US" sz="2700" dirty="0" smtClean="0"/>
              <a:t> Cell size optimization, hierarchical structure, BS/distributed antenna placement, relays</a:t>
            </a:r>
          </a:p>
          <a:p>
            <a:pPr>
              <a:lnSpc>
                <a:spcPct val="90000"/>
              </a:lnSpc>
              <a:defRPr/>
            </a:pPr>
            <a:endParaRPr lang="en-US" sz="2700" dirty="0" smtClean="0"/>
          </a:p>
          <a:p>
            <a:pPr>
              <a:lnSpc>
                <a:spcPct val="90000"/>
              </a:lnSpc>
              <a:defRPr/>
            </a:pPr>
            <a:r>
              <a:rPr lang="en-US" sz="2500" b="1" u="sng" dirty="0" smtClean="0"/>
              <a:t>Protocols:</a:t>
            </a:r>
            <a:r>
              <a:rPr lang="en-US" sz="2500" dirty="0" smtClean="0"/>
              <a:t>  Cell Zooming,  Cooperative MIMO, Relaying, Radio Resource Management, Scheduling, Sleeping, </a:t>
            </a:r>
          </a:p>
          <a:p>
            <a:pPr>
              <a:lnSpc>
                <a:spcPct val="90000"/>
              </a:lnSpc>
              <a:defRPr/>
            </a:pPr>
            <a:endParaRPr lang="en-US" sz="2500" dirty="0" smtClean="0"/>
          </a:p>
          <a:p>
            <a:pPr>
              <a:lnSpc>
                <a:spcPct val="90000"/>
              </a:lnSpc>
              <a:defRPr/>
            </a:pPr>
            <a:r>
              <a:rPr lang="en-US" sz="2700" b="1" u="sng" dirty="0" smtClean="0"/>
              <a:t>Green Radios:</a:t>
            </a:r>
            <a:r>
              <a:rPr lang="en-US" sz="2700" b="1" dirty="0" smtClean="0"/>
              <a:t> </a:t>
            </a:r>
            <a:r>
              <a:rPr lang="en-US" sz="2700" dirty="0" smtClean="0"/>
              <a:t>Radio architectures, modulation, coding,  MIMO</a:t>
            </a:r>
          </a:p>
        </p:txBody>
      </p:sp>
    </p:spTree>
    <p:extLst>
      <p:ext uri="{BB962C8B-B14F-4D97-AF65-F5344CB8AC3E}">
        <p14:creationId xmlns:p14="http://schemas.microsoft.com/office/powerpoint/2010/main" val="73596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6211"/>
            <a:ext cx="8229600" cy="1143000"/>
          </a:xfrm>
        </p:spPr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04" y="2033016"/>
            <a:ext cx="8394192" cy="438912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4000" dirty="0" smtClean="0"/>
              <a:t>Cell size optimization</a:t>
            </a:r>
          </a:p>
          <a:p>
            <a:pPr>
              <a:lnSpc>
                <a:spcPct val="150000"/>
              </a:lnSpc>
              <a:defRPr/>
            </a:pPr>
            <a:r>
              <a:rPr lang="en-US" sz="4000" dirty="0" smtClean="0"/>
              <a:t>Hierarchical structures</a:t>
            </a:r>
          </a:p>
          <a:p>
            <a:pPr>
              <a:lnSpc>
                <a:spcPct val="150000"/>
              </a:lnSpc>
              <a:defRPr/>
            </a:pPr>
            <a:r>
              <a:rPr lang="en-US" sz="4000" dirty="0" smtClean="0"/>
              <a:t>Distributed antenna placement</a:t>
            </a:r>
          </a:p>
          <a:p>
            <a:pPr>
              <a:lnSpc>
                <a:spcPct val="150000"/>
              </a:lnSpc>
              <a:defRPr/>
            </a:pPr>
            <a:r>
              <a:rPr lang="en-US" sz="4000" dirty="0" smtClean="0"/>
              <a:t>Relays</a:t>
            </a:r>
          </a:p>
          <a:p>
            <a:pPr>
              <a:lnSpc>
                <a:spcPct val="90000"/>
              </a:lnSpc>
              <a:defRPr/>
            </a:pPr>
            <a:endParaRPr lang="en-US" sz="2700" dirty="0" smtClean="0"/>
          </a:p>
        </p:txBody>
      </p:sp>
    </p:spTree>
    <p:extLst>
      <p:ext uri="{BB962C8B-B14F-4D97-AF65-F5344CB8AC3E}">
        <p14:creationId xmlns:p14="http://schemas.microsoft.com/office/powerpoint/2010/main" val="156461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384048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Cell Size Optimization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" y="4389120"/>
            <a:ext cx="8702040" cy="252984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+mj-lt"/>
              </a:rPr>
              <a:t>Smaller cells require less TX power at both the BS and mobile</a:t>
            </a:r>
          </a:p>
          <a:p>
            <a:r>
              <a:rPr lang="en-US" dirty="0" smtClean="0">
                <a:latin typeface="+mj-lt"/>
              </a:rPr>
              <a:t>Smaller cells have better capacity and coverage</a:t>
            </a:r>
          </a:p>
          <a:p>
            <a:r>
              <a:rPr lang="en-US" dirty="0" smtClean="0">
                <a:latin typeface="+mj-lt"/>
              </a:rPr>
              <a:t>Smaller cell size  puts a higher burden on handoff, backhaul, and infrastructure cost.</a:t>
            </a:r>
          </a:p>
          <a:p>
            <a:r>
              <a:rPr lang="en-US" dirty="0" smtClean="0">
                <a:latin typeface="+mj-lt"/>
              </a:rPr>
              <a:t>Optimized BS placement and multiple antennas can further reduce energy requirements.</a:t>
            </a:r>
          </a:p>
        </p:txBody>
      </p:sp>
      <p:grpSp>
        <p:nvGrpSpPr>
          <p:cNvPr id="2281" name="Group 2280"/>
          <p:cNvGrpSpPr/>
          <p:nvPr/>
        </p:nvGrpSpPr>
        <p:grpSpPr>
          <a:xfrm>
            <a:off x="1005840" y="1574800"/>
            <a:ext cx="7299325" cy="2670175"/>
            <a:chOff x="1280160" y="1696720"/>
            <a:chExt cx="7299325" cy="267017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1280160" y="2063433"/>
              <a:ext cx="2543175" cy="2303462"/>
              <a:chOff x="1849" y="1609"/>
              <a:chExt cx="1965" cy="1677"/>
            </a:xfrm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Freeform 18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Freeform 19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" name="Freeform 20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" name="Freeform 22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" name="Freeform 34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" name="Freeform 37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" name="Freeform 38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39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40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41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42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43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44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" name="Freeform 45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" name="Freeform 46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" name="Freeform 47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" name="Freeform 48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" name="Freeform 52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" name="Freeform 53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" name="Freeform 54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" name="Freeform 55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" name="Freeform 56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" name="Freeform 57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" name="Freeform 58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" name="Freeform 59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" name="Freeform 60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" name="Freeform 61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" name="Freeform 62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" name="Freeform 63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" name="Freeform 64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" name="Freeform 65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" name="Freeform 66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" name="Freeform 67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" name="Freeform 68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" name="Freeform 69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" name="Freeform 70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" name="Freeform 71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" name="Freeform 72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" name="Freeform 73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" name="Freeform 74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" name="Freeform 75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" name="Freeform 76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" name="Freeform 77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" name="Freeform 78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" name="Freeform 79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" name="Freeform 80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" name="Freeform 81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" name="Freeform 82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" name="Freeform 83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" name="Freeform 84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" name="Freeform 85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" name="Freeform 86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" name="Freeform 87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" name="Freeform 88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" name="Freeform 89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" name="Freeform 90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" name="Freeform 91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" name="Freeform 92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" name="Freeform 93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" name="Freeform 94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" name="Freeform 95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" name="Freeform 96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" name="Freeform 97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" name="Freeform 98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" name="Freeform 99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" name="Freeform 100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" name="Freeform 101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" name="Freeform 102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" name="Freeform 103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" name="Freeform 104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" name="Freeform 105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" name="Freeform 106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" name="Freeform 107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" name="Freeform 108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" name="Freeform 109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" name="Freeform 110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" name="Freeform 111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" name="Freeform 112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" name="Freeform 113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" name="Freeform 114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" name="Freeform 115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" name="Freeform 116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" name="Freeform 117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" name="Freeform 118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" name="Freeform 119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" name="Freeform 120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" name="Freeform 121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" name="Freeform 122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" name="Freeform 123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" name="Freeform 124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" name="Freeform 125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" name="Freeform 126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" name="Freeform 127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" name="Freeform 128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" name="Freeform 129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" name="Freeform 130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" name="Freeform 131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" name="Freeform 132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" name="Freeform 133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" name="Freeform 134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" name="Freeform 135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" name="Freeform 136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" name="Freeform 137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" name="Freeform 138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" name="Freeform 139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" name="Freeform 140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" name="Freeform 141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" name="Freeform 142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" name="Freeform 143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" name="Freeform 144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" name="Freeform 145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" name="Freeform 146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" name="Freeform 147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" name="Freeform 148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" name="Freeform 149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" name="Freeform 150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" name="Freeform 151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" name="Freeform 152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" name="Freeform 153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" name="Freeform 154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" name="Freeform 155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Freeform 156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" name="Freeform 157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" name="Freeform 158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" name="Freeform 159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" name="Freeform 160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" name="Freeform 161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" name="Freeform 162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" name="Freeform 163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" name="Freeform 164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" name="Freeform 165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" name="Picture 166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" name="Picture 167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" name="Picture 168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" name="Picture 169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" name="Picture 170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" name="Picture 171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" name="Picture 172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" name="Picture 173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" name="Picture 174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" name="Picture 175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" name="Picture 176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" name="Picture 177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" name="Picture 178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" name="Picture 179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" name="Picture 180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" name="Picture 181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" name="Picture 182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" name="Picture 183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" name="Picture 184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" name="Picture 185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" name="Picture 186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" name="Picture 187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" name="Picture 188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" name="Picture 189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" name="Picture 190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" name="Picture 191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" name="Picture 192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" name="Picture 193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" name="Picture 194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" name="Picture 195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" name="Picture 196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" name="Picture 197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" name="Picture 198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" name="Picture 199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" name="Picture 200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" name="Picture 201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" name="Picture 202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" name="Picture 203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" name="Picture 204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" name="Picture 205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" name="Picture 206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" name="Picture 207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" name="Picture 208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" name="Picture 209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" name="Picture 210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" name="Picture 211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" name="Picture 212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" name="Picture 213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" name="Picture 214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" name="Picture 215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" name="Picture 216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" name="Picture 217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" name="Picture 218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" name="Picture 219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" name="Picture 220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" name="Picture 221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" name="Picture 222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" name="Picture 223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" name="Picture 224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" name="Picture 225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" name="Picture 226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" name="Picture 227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8" name="Picture 228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9" name="Picture 229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0" name="Picture 230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1" name="Picture 231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232" name="Picture 23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3" name="Picture 233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4" name="Picture 234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5" name="Picture 235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6" name="Picture 236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7" name="Picture 237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8" name="Picture 238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9" name="Picture 239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0" name="Picture 240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1" name="Picture 241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2" name="Picture 242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3" name="Picture 243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4" name="Picture 244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5" name="Picture 245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6" name="Picture 246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7" name="Picture 247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8" name="Picture 248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9" name="Picture 249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0" name="Picture 250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1" name="Picture 251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2" name="Picture 252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3" name="Picture 253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4" name="Picture 254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5" name="Picture 255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6" name="Picture 256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7" name="Picture 257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8" name="Picture 258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9" name="Picture 259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0" name="Picture 260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1" name="Picture 261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2" name="Picture 262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3" name="Picture 263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4" name="Picture 264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5" name="Picture 265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6" name="Picture 266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7" name="Picture 267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8" name="Picture 268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9" name="Picture 269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0" name="Picture 270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1" name="Picture 271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2" name="Picture 272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3" name="Picture 273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4" name="Picture 274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5" name="Picture 275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6" name="Picture 276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277" name="Picture 27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8" name="Picture 2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9" name="Picture 279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0" name="Picture 280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1" name="Picture 281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2" name="Picture 282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3" name="Picture 283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4" name="Picture 284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5" name="Picture 285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6" name="Picture 286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7" name="Picture 287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8" name="Picture 288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9" name="Picture 289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0" name="Picture 290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1" name="Picture 291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2" name="Picture 292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3" name="Picture 293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4" name="Picture 294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5" name="Picture 295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6" name="Picture 296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7" name="Picture 297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8" name="Picture 298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9" name="Picture 299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0" name="Picture 300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1" name="Picture 301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2" name="Picture 302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3" name="Picture 303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4" name="Picture 304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5" name="Picture 305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6" name="Picture 306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7" name="Picture 307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8" name="Picture 308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9" name="Picture 309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0" name="Picture 310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1" name="Picture 311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2" name="Picture 312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3" name="Picture 313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4" name="Picture 314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5" name="Picture 315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6" name="Picture 316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7" name="Picture 317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8" name="Picture 318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9" name="Picture 319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0" name="Picture 320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1" name="Picture 321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2" name="Picture 322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3" name="Picture 323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4" name="Picture 324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5" name="Picture 325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6" name="Picture 326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7" name="Picture 327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8" name="Picture 328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9" name="Picture 329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0" name="Picture 330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1" name="Picture 331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2" name="Picture 332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3" name="Picture 333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4" name="Picture 334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5" name="Picture 335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6" name="Picture 336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7" name="Picture 337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" name="Picture 338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9" name="Picture 339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0" name="Picture 340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1" name="Picture 341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2" name="Picture 342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3" name="Picture 343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4" name="Picture 344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5" name="Picture 345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6" name="Picture 346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7" name="Picture 347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8" name="Picture 348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9" name="Picture 349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0" name="Picture 350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1" name="Picture 351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2" name="Picture 352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3" name="Picture 353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4" name="Picture 354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5" name="Picture 355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6" name="Picture 356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7" name="Picture 357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8" name="Picture 358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9" name="Picture 359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0" name="Picture 360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1" name="Picture 361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2" name="Picture 362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3" name="Picture 363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4" name="Picture 364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5" name="Picture 365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6" name="Picture 366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7" name="Picture 367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8" name="Picture 368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9" name="Picture 369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0" name="Picture 370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1" name="Picture 371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2" name="Picture 372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3" name="Picture 373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4" name="Picture 374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5" name="Picture 375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6" name="Picture 376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7" name="Picture 377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8" name="Picture 378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9" name="Picture 379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0" name="Picture 380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1" name="Picture 381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2" name="Picture 382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3" name="Picture 383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4" name="Picture 384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5" name="Picture 385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6" name="Picture 386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7" name="Picture 387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8" name="Picture 388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9" name="Picture 389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0" name="Freeform 390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1" name="Freeform 391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2" name="Freeform 392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3" name="Freeform 393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4" name="Freeform 394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5" name="Freeform 395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6" name="Freeform 396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7" name="Freeform 397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8" name="Freeform 398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9" name="Freeform 399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0" name="Freeform 400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1" name="Freeform 401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2" name="Freeform 402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3" name="Freeform 403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4" name="Freeform 404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5" name="Freeform 405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6" name="Freeform 406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7" name="Freeform 407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8" name="Freeform 408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9" name="Freeform 409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0" name="Freeform 410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1" name="Freeform 411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2" name="Freeform 412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3" name="Freeform 413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4" name="Freeform 414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5" name="Freeform 415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" name="Freeform 416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7" name="Freeform 417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8" name="Freeform 418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9" name="Freeform 419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0" name="Freeform 420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1" name="Freeform 421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2" name="Freeform 422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3" name="Freeform 423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4" name="Freeform 424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5" name="Freeform 425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6" name="Freeform 426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7" name="Freeform 427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8" name="Freeform 428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9" name="Freeform 429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0" name="Freeform 430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1" name="Freeform 431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2" name="Freeform 432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3" name="Freeform 433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4" name="Freeform 434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5" name="Freeform 435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6" name="Freeform 436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7" name="Freeform 437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8" name="Freeform 438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9" name="Freeform 439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0" name="Freeform 440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1" name="Freeform 441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2" name="Freeform 442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3" name="Freeform 443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4" name="Freeform 444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5" name="Freeform 445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6" name="Freeform 446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7" name="Freeform 447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8" name="Freeform 448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9" name="Freeform 449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0" name="Freeform 450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1" name="Freeform 451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2" name="Freeform 452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3" name="Freeform 453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4" name="Freeform 454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5" name="Freeform 455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6" name="Freeform 456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7" name="Freeform 457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8" name="Freeform 458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9" name="Freeform 459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0" name="Freeform 460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1" name="Freeform 461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2" name="Freeform 462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3" name="Freeform 463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4" name="Freeform 464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5" name="Freeform 465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6" name="Freeform 466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7" name="Freeform 467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8" name="Freeform 468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9" name="Freeform 469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0" name="Freeform 470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1" name="Freeform 471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2" name="Freeform 472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3" name="Freeform 473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4" name="Freeform 474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5" name="Freeform 475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6" name="Freeform 476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7" name="Freeform 477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8" name="Freeform 478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9" name="Freeform 479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0" name="Freeform 480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1" name="Freeform 481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2" name="Freeform 482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3" name="Freeform 483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4" name="Freeform 484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5" name="Freeform 485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6" name="Freeform 486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7" name="Freeform 487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8" name="Freeform 488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9" name="Freeform 489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0" name="Freeform 490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1" name="Freeform 491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2" name="Freeform 492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3" name="Freeform 493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4" name="Freeform 494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5" name="Freeform 495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6" name="Freeform 496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7" name="Freeform 497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8" name="Freeform 498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9" name="Freeform 499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0" name="Freeform 500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1" name="Freeform 501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2" name="Freeform 502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3" name="Freeform 503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4" name="Freeform 504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5" name="Freeform 505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6" name="Freeform 506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7" name="Freeform 507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8" name="Freeform 508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9" name="Freeform 509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0" name="Freeform 510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1" name="Freeform 511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2" name="Freeform 512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3" name="Freeform 513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4" name="Freeform 514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5" name="Freeform 515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6" name="Freeform 516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7" name="Freeform 517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8" name="Freeform 518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9" name="Freeform 519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0" name="Freeform 520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1" name="Freeform 521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2" name="Freeform 522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3" name="Freeform 523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4" name="Freeform 524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5" name="Freeform 525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6" name="Freeform 526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7" name="Freeform 527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8" name="Freeform 528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9" name="Freeform 529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0" name="Freeform 530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1" name="Freeform 531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2" name="Freeform 532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3" name="Freeform 533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4" name="Freeform 534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5" name="Freeform 535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6" name="Freeform 536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7" name="Freeform 537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8" name="Freeform 538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9" name="Freeform 539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0" name="Freeform 540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1" name="Freeform 541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2" name="Freeform 542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3" name="Freeform 543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4" name="Freeform 544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5" name="Freeform 545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6" name="Freeform 546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7" name="Freeform 547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8" name="Freeform 548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9" name="Freeform 549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0" name="Freeform 550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1" name="Freeform 551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2" name="Freeform 552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3" name="Oval 553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4" name="Oval 554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5" name="Oval 555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6" name="Oval 556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7" name="Oval 557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8" name="Oval 558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9" name="Oval 559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0" name="Oval 560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1" name="Oval 561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2" name="Oval 562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3" name="Oval 563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4" name="Oval 564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5" name="Oval 565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6" name="Oval 566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7" name="Oval 567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8" name="Oval 568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9" name="Oval 569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0" name="Oval 570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1" name="Oval 571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72" name="Group 572"/>
            <p:cNvGrpSpPr>
              <a:grpSpLocks/>
            </p:cNvGrpSpPr>
            <p:nvPr/>
          </p:nvGrpSpPr>
          <p:grpSpPr bwMode="auto">
            <a:xfrm>
              <a:off x="4063048" y="2279333"/>
              <a:ext cx="1800225" cy="1655762"/>
              <a:chOff x="1849" y="1609"/>
              <a:chExt cx="1965" cy="1677"/>
            </a:xfrm>
          </p:grpSpPr>
          <p:sp>
            <p:nvSpPr>
              <p:cNvPr id="573" name="Freeform 573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4" name="Freeform 574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5" name="Freeform 575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6" name="Freeform 576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7" name="Freeform 577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8" name="Freeform 578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9" name="Freeform 579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0" name="Freeform 580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1" name="Freeform 581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2" name="Freeform 582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3" name="Freeform 583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4" name="Freeform 584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5" name="Freeform 585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6" name="Freeform 586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7" name="Freeform 587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8" name="Freeform 588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9" name="Freeform 589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0" name="Freeform 590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1" name="Freeform 591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2" name="Freeform 592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3" name="Freeform 593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4" name="Freeform 594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5" name="Freeform 595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6" name="Freeform 596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7" name="Freeform 597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8" name="Freeform 598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9" name="Freeform 599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0" name="Freeform 600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1" name="Freeform 601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2" name="Freeform 602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3" name="Freeform 603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4" name="Freeform 604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5" name="Freeform 605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6" name="Freeform 606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7" name="Freeform 607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8" name="Freeform 608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9" name="Freeform 609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0" name="Freeform 610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1" name="Freeform 611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2" name="Freeform 612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3" name="Freeform 613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4" name="Freeform 614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5" name="Freeform 615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6" name="Freeform 616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7" name="Freeform 617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8" name="Freeform 618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9" name="Freeform 619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0" name="Freeform 620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1" name="Freeform 621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2" name="Freeform 622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3" name="Freeform 623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4" name="Freeform 624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5" name="Freeform 625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6" name="Freeform 626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7" name="Freeform 627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8" name="Freeform 628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9" name="Freeform 629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0" name="Freeform 630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1" name="Freeform 631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2" name="Freeform 632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3" name="Freeform 633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4" name="Freeform 634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5" name="Freeform 635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6" name="Freeform 636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7" name="Freeform 637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8" name="Freeform 638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9" name="Freeform 639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0" name="Freeform 640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1" name="Freeform 641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2" name="Freeform 642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3" name="Freeform 643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4" name="Freeform 644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5" name="Freeform 645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6" name="Freeform 646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7" name="Freeform 647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8" name="Freeform 648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9" name="Freeform 649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0" name="Freeform 650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1" name="Freeform 651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2" name="Freeform 652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3" name="Freeform 653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4" name="Freeform 654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5" name="Freeform 655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6" name="Freeform 656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7" name="Freeform 657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8" name="Freeform 658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9" name="Freeform 659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0" name="Freeform 660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1" name="Freeform 661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2" name="Freeform 662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3" name="Freeform 663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4" name="Freeform 664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5" name="Freeform 665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6" name="Freeform 666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7" name="Freeform 667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8" name="Freeform 668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9" name="Freeform 669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0" name="Freeform 670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1" name="Freeform 671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2" name="Freeform 672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3" name="Freeform 673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4" name="Freeform 674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5" name="Freeform 675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6" name="Freeform 676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7" name="Freeform 677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8" name="Freeform 678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9" name="Freeform 679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0" name="Freeform 680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1" name="Freeform 681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2" name="Freeform 682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3" name="Freeform 683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4" name="Freeform 684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5" name="Freeform 685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6" name="Freeform 686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7" name="Freeform 687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8" name="Freeform 688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9" name="Freeform 689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0" name="Freeform 690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1" name="Freeform 691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2" name="Freeform 692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3" name="Freeform 693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4" name="Freeform 694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5" name="Freeform 695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6" name="Freeform 696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7" name="Freeform 697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8" name="Freeform 698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9" name="Freeform 699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0" name="Freeform 700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1" name="Freeform 701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2" name="Freeform 702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3" name="Freeform 703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4" name="Freeform 704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5" name="Freeform 705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6" name="Freeform 706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7" name="Freeform 707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8" name="Freeform 708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9" name="Freeform 709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0" name="Freeform 710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1" name="Freeform 711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2" name="Freeform 712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3" name="Freeform 713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4" name="Freeform 714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5" name="Freeform 715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6" name="Freeform 716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7" name="Freeform 717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8" name="Freeform 718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9" name="Freeform 719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0" name="Freeform 720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1" name="Freeform 721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2" name="Freeform 722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3" name="Freeform 723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4" name="Freeform 724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5" name="Freeform 725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6" name="Freeform 726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7" name="Freeform 727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8" name="Freeform 728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9" name="Freeform 729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0" name="Freeform 730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1" name="Freeform 731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2" name="Freeform 732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3" name="Freeform 733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4" name="Picture 734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5" name="Picture 735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6" name="Picture 736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7" name="Picture 737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8" name="Picture 738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9" name="Picture 739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0" name="Picture 740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1" name="Picture 741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2" name="Picture 742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3" name="Picture 743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4" name="Picture 744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5" name="Picture 745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6" name="Picture 746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7" name="Picture 747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8" name="Picture 748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9" name="Picture 749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0" name="Picture 750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1" name="Picture 751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2" name="Picture 752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3" name="Picture 753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4" name="Picture 754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5" name="Picture 755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6" name="Picture 756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7" name="Picture 757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8" name="Picture 758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9" name="Picture 759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0" name="Picture 760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1" name="Picture 761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2" name="Picture 762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3" name="Picture 763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4" name="Picture 764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5" name="Picture 765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6" name="Picture 766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7" name="Picture 767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8" name="Picture 768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9" name="Picture 769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0" name="Picture 770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1" name="Picture 771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2" name="Picture 772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3" name="Picture 773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4" name="Picture 774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5" name="Picture 775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6" name="Picture 776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7" name="Picture 777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8" name="Picture 778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9" name="Picture 779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0" name="Picture 780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1" name="Picture 781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2" name="Picture 782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3" name="Picture 783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4" name="Picture 784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5" name="Picture 785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6" name="Picture 786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7" name="Picture 787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8" name="Picture 788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9" name="Picture 789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0" name="Picture 790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1" name="Picture 791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2" name="Picture 792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3" name="Picture 793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4" name="Picture 794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5" name="Picture 795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6" name="Picture 796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7" name="Picture 797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8" name="Picture 798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9" name="Picture 799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800" name="Picture 80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01" name="Picture 801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2" name="Picture 802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3" name="Picture 803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4" name="Picture 804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5" name="Picture 805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6" name="Picture 806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7" name="Picture 807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8" name="Picture 808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9" name="Picture 809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0" name="Picture 810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1" name="Picture 811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2" name="Picture 812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3" name="Picture 813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4" name="Picture 814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5" name="Picture 815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6" name="Picture 816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7" name="Picture 817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8" name="Picture 818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9" name="Picture 819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0" name="Picture 820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1" name="Picture 821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" name="Picture 822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3" name="Picture 823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4" name="Picture 824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5" name="Picture 825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6" name="Picture 826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7" name="Picture 827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8" name="Picture 828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9" name="Picture 829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0" name="Picture 830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1" name="Picture 831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2" name="Picture 832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3" name="Picture 833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4" name="Picture 834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5" name="Picture 835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6" name="Picture 836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7" name="Picture 837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8" name="Picture 838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9" name="Picture 839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0" name="Picture 840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1" name="Picture 841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2" name="Picture 842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3" name="Picture 843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4" name="Picture 844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845" name="Picture 84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6" name="Picture 84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47" name="Picture 847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8" name="Picture 848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9" name="Picture 849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0" name="Picture 850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1" name="Picture 851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2" name="Picture 852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3" name="Picture 853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4" name="Picture 854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5" name="Picture 855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6" name="Picture 856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7" name="Picture 857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8" name="Picture 858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9" name="Picture 859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0" name="Picture 860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1" name="Picture 861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2" name="Picture 862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3" name="Picture 863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4" name="Picture 864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5" name="Picture 865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6" name="Picture 866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7" name="Picture 867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8" name="Picture 868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9" name="Picture 869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0" name="Picture 870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1" name="Picture 871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2" name="Picture 872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3" name="Picture 873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4" name="Picture 874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5" name="Picture 875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6" name="Picture 876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7" name="Picture 877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8" name="Picture 878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9" name="Picture 879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0" name="Picture 880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1" name="Picture 881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2" name="Picture 882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3" name="Picture 883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4" name="Picture 884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5" name="Picture 885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6" name="Picture 886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7" name="Picture 887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8" name="Picture 888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9" name="Picture 889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0" name="Picture 890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1" name="Picture 891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2" name="Picture 892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3" name="Picture 893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4" name="Picture 894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5" name="Picture 895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6" name="Picture 896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7" name="Picture 897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8" name="Picture 898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9" name="Picture 899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0" name="Picture 900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1" name="Picture 901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2" name="Picture 902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3" name="Picture 903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4" name="Picture 904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5" name="Picture 905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6" name="Picture 906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7" name="Picture 907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8" name="Picture 908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9" name="Picture 909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0" name="Picture 910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1" name="Picture 911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2" name="Picture 912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3" name="Picture 913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4" name="Picture 914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5" name="Picture 915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6" name="Picture 916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7" name="Picture 917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8" name="Picture 918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9" name="Picture 919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0" name="Picture 920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1" name="Picture 921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2" name="Picture 922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3" name="Picture 923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4" name="Picture 924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5" name="Picture 925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6" name="Picture 926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7" name="Picture 927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8" name="Picture 928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9" name="Picture 929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0" name="Picture 930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1" name="Picture 931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2" name="Picture 932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3" name="Picture 933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4" name="Picture 934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5" name="Picture 935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6" name="Picture 936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7" name="Picture 937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8" name="Picture 938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9" name="Picture 939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0" name="Picture 940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1" name="Picture 941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2" name="Picture 942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3" name="Picture 943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4" name="Picture 944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5" name="Picture 945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6" name="Picture 946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7" name="Picture 947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8" name="Picture 948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9" name="Picture 949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0" name="Picture 950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1" name="Picture 951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2" name="Picture 952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3" name="Picture 953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4" name="Picture 954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5" name="Picture 955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6" name="Picture 956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7" name="Picture 957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8" name="Freeform 958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9" name="Freeform 959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0" name="Freeform 960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1" name="Freeform 961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2" name="Freeform 962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3" name="Freeform 963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4" name="Freeform 964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5" name="Freeform 965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6" name="Freeform 966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7" name="Freeform 967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8" name="Freeform 968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9" name="Freeform 969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0" name="Freeform 970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1" name="Freeform 971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2" name="Freeform 972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3" name="Freeform 973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4" name="Freeform 974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5" name="Freeform 975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6" name="Freeform 976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7" name="Freeform 977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8" name="Freeform 978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9" name="Freeform 979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0" name="Freeform 980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1" name="Freeform 981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2" name="Freeform 982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3" name="Freeform 983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4" name="Freeform 984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5" name="Freeform 985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6" name="Freeform 986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7" name="Freeform 987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8" name="Freeform 988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9" name="Freeform 989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0" name="Freeform 990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1" name="Freeform 991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2" name="Freeform 992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3" name="Freeform 993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4" name="Freeform 994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5" name="Freeform 995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6" name="Freeform 996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7" name="Freeform 997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8" name="Freeform 998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9" name="Freeform 999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0" name="Freeform 1000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1" name="Freeform 1001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2" name="Freeform 1002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3" name="Freeform 1003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4" name="Freeform 1004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5" name="Freeform 1005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6" name="Freeform 1006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7" name="Freeform 1007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8" name="Freeform 1008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9" name="Freeform 1009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0" name="Freeform 1010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1" name="Freeform 1011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2" name="Freeform 1012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3" name="Freeform 1013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4" name="Freeform 1014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5" name="Freeform 1015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6" name="Freeform 1016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7" name="Freeform 1017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8" name="Freeform 1018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9" name="Freeform 1019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0" name="Freeform 1020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1" name="Freeform 1021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2" name="Freeform 1022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3" name="Freeform 1023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4" name="Freeform 1024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5" name="Freeform 1025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6" name="Freeform 1026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7" name="Freeform 1027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8" name="Freeform 1028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9" name="Freeform 1029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0" name="Freeform 1030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1" name="Freeform 1031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2" name="Freeform 1032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3" name="Freeform 1033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4" name="Freeform 1034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5" name="Freeform 1035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6" name="Freeform 1036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7" name="Freeform 1037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8" name="Freeform 1038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9" name="Freeform 1039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0" name="Freeform 1040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1" name="Freeform 1041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2" name="Freeform 1042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3" name="Freeform 1043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4" name="Freeform 1044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5" name="Freeform 1045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6" name="Freeform 1046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7" name="Freeform 1047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8" name="Freeform 1048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9" name="Freeform 1049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0" name="Freeform 1050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1" name="Freeform 1051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2" name="Freeform 1052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3" name="Freeform 1053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4" name="Freeform 1054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5" name="Freeform 1055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6" name="Freeform 1056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7" name="Freeform 1057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8" name="Freeform 1058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9" name="Freeform 1059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0" name="Freeform 1060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1" name="Freeform 1061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2" name="Freeform 1062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3" name="Freeform 1063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4" name="Freeform 1064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5" name="Freeform 1065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6" name="Freeform 1066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7" name="Freeform 1067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8" name="Freeform 1068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9" name="Freeform 1069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0" name="Freeform 1070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1" name="Freeform 1071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2" name="Freeform 1072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3" name="Freeform 1073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4" name="Freeform 1074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5" name="Freeform 1075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6" name="Freeform 1076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7" name="Freeform 1077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8" name="Freeform 1078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9" name="Freeform 1079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0" name="Freeform 1080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1" name="Freeform 1081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2" name="Freeform 1082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3" name="Freeform 1083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4" name="Freeform 1084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5" name="Freeform 1085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6" name="Freeform 1086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7" name="Freeform 1087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8" name="Freeform 1088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9" name="Freeform 1089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0" name="Freeform 1090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1" name="Freeform 1091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2" name="Freeform 1092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3" name="Freeform 1093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4" name="Freeform 1094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5" name="Freeform 1095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6" name="Freeform 1096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7" name="Freeform 1097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8" name="Freeform 1098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9" name="Freeform 1099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0" name="Freeform 1100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1" name="Freeform 1101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2" name="Freeform 1102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3" name="Freeform 1103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4" name="Freeform 1104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5" name="Freeform 1105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6" name="Freeform 1106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7" name="Freeform 1107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8" name="Freeform 1108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9" name="Freeform 1109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0" name="Freeform 1110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1" name="Freeform 1111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2" name="Freeform 1112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3" name="Freeform 1113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4" name="Freeform 1114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5" name="Freeform 1115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6" name="Freeform 1116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7" name="Freeform 1117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8" name="Freeform 1118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9" name="Freeform 1119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0" name="Freeform 1120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1" name="Oval 1121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2" name="Oval 1122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3" name="Oval 1123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4" name="Oval 1124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5" name="Oval 1125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6" name="Oval 1126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7" name="Oval 1127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8" name="Oval 1128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9" name="Oval 1129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0" name="Oval 1130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1" name="Oval 1131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2" name="Oval 1132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3" name="Oval 1133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4" name="Oval 1134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5" name="Oval 1135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6" name="Oval 1136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7" name="Oval 1137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8" name="Oval 1138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9" name="Oval 1139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140" name="Group 1140"/>
            <p:cNvGrpSpPr>
              <a:grpSpLocks/>
            </p:cNvGrpSpPr>
            <p:nvPr/>
          </p:nvGrpSpPr>
          <p:grpSpPr bwMode="auto">
            <a:xfrm>
              <a:off x="6055360" y="2423795"/>
              <a:ext cx="1368425" cy="1295400"/>
              <a:chOff x="1849" y="1609"/>
              <a:chExt cx="1965" cy="1677"/>
            </a:xfrm>
          </p:grpSpPr>
          <p:sp>
            <p:nvSpPr>
              <p:cNvPr id="1141" name="Freeform 1141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2" name="Freeform 1142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3" name="Freeform 1143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4" name="Freeform 1144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5" name="Freeform 1145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6" name="Freeform 1146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7" name="Freeform 1147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8" name="Freeform 1148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9" name="Freeform 1149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0" name="Freeform 1150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1" name="Freeform 1151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2" name="Freeform 1152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3" name="Freeform 1153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4" name="Freeform 1154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5" name="Freeform 1155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6" name="Freeform 1156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7" name="Freeform 1157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8" name="Freeform 1158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9" name="Freeform 1159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0" name="Freeform 1160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1" name="Freeform 1161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2" name="Freeform 1162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3" name="Freeform 1163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4" name="Freeform 1164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5" name="Freeform 1165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6" name="Freeform 1166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7" name="Freeform 1167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8" name="Freeform 1168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9" name="Freeform 1169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0" name="Freeform 1170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1" name="Freeform 1171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2" name="Freeform 1172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3" name="Freeform 1173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4" name="Freeform 1174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5" name="Freeform 1175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6" name="Freeform 1176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7" name="Freeform 1177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8" name="Freeform 1178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9" name="Freeform 1179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0" name="Freeform 1180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1" name="Freeform 1181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2" name="Freeform 1182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3" name="Freeform 1183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4" name="Freeform 1184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5" name="Freeform 1185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6" name="Freeform 1186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7" name="Freeform 1187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8" name="Freeform 1188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9" name="Freeform 1189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0" name="Freeform 1190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1" name="Freeform 1191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2" name="Freeform 1192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3" name="Freeform 1193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4" name="Freeform 1194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5" name="Freeform 1195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6" name="Freeform 1196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7" name="Freeform 1197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8" name="Freeform 1198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9" name="Freeform 1199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0" name="Freeform 1200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1" name="Freeform 1201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2" name="Freeform 1202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3" name="Freeform 1203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4" name="Freeform 1204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5" name="Freeform 1205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6" name="Freeform 1206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7" name="Freeform 1207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8" name="Freeform 1208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9" name="Freeform 1209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0" name="Freeform 1210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1" name="Freeform 1211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2" name="Freeform 1212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3" name="Freeform 1213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4" name="Freeform 1214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5" name="Freeform 1215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6" name="Freeform 1216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7" name="Freeform 1217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8" name="Freeform 1218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9" name="Freeform 1219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0" name="Freeform 1220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1" name="Freeform 1221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2" name="Freeform 1222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3" name="Freeform 1223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4" name="Freeform 1224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5" name="Freeform 1225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6" name="Freeform 1226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7" name="Freeform 1227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8" name="Freeform 1228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9" name="Freeform 1229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0" name="Freeform 1230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1" name="Freeform 1231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2" name="Freeform 1232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3" name="Freeform 1233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4" name="Freeform 1234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5" name="Freeform 1235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6" name="Freeform 1236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7" name="Freeform 1237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8" name="Freeform 1238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9" name="Freeform 1239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0" name="Freeform 1240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1" name="Freeform 1241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2" name="Freeform 1242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3" name="Freeform 1243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4" name="Freeform 1244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5" name="Freeform 1245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6" name="Freeform 1246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7" name="Freeform 1247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8" name="Freeform 1248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9" name="Freeform 1249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0" name="Freeform 1250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1" name="Freeform 1251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2" name="Freeform 1252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3" name="Freeform 1253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4" name="Freeform 1254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5" name="Freeform 1255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6" name="Freeform 1256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7" name="Freeform 1257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8" name="Freeform 1258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9" name="Freeform 1259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0" name="Freeform 1260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1" name="Freeform 1261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2" name="Freeform 1262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3" name="Freeform 1263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4" name="Freeform 1264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5" name="Freeform 1265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6" name="Freeform 1266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7" name="Freeform 1267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8" name="Freeform 1268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9" name="Freeform 1269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0" name="Freeform 1270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1" name="Freeform 1271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2" name="Freeform 1272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3" name="Freeform 1273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4" name="Freeform 1274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5" name="Freeform 1275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6" name="Freeform 1276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7" name="Freeform 1277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8" name="Freeform 1278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9" name="Freeform 1279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0" name="Freeform 1280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1" name="Freeform 1281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2" name="Freeform 1282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3" name="Freeform 1283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4" name="Freeform 1284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5" name="Freeform 1285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6" name="Freeform 1286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7" name="Freeform 1287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8" name="Freeform 1288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9" name="Freeform 1289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0" name="Freeform 1290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1" name="Freeform 1291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2" name="Freeform 1292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3" name="Freeform 1293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4" name="Freeform 1294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5" name="Freeform 1295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6" name="Freeform 1296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7" name="Freeform 1297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8" name="Freeform 1298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9" name="Freeform 1299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0" name="Freeform 1300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1" name="Freeform 1301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2" name="Picture 1302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3" name="Picture 1303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4" name="Picture 1304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5" name="Picture 1305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6" name="Picture 1306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7" name="Picture 1307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8" name="Picture 1308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9" name="Picture 1309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0" name="Picture 1310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1" name="Picture 1311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2" name="Picture 1312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3" name="Picture 1313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4" name="Picture 1314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5" name="Picture 1315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6" name="Picture 1316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7" name="Picture 1317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8" name="Picture 1318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9" name="Picture 1319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0" name="Picture 1320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1" name="Picture 1321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2" name="Picture 1322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3" name="Picture 1323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4" name="Picture 1324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5" name="Picture 1325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6" name="Picture 1326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7" name="Picture 1327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8" name="Picture 1328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9" name="Picture 1329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0" name="Picture 1330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1" name="Picture 1331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2" name="Picture 1332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3" name="Picture 1333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4" name="Picture 1334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5" name="Picture 1335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6" name="Picture 1336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7" name="Picture 1337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8" name="Picture 1338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9" name="Picture 1339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0" name="Picture 1340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1" name="Picture 1341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2" name="Picture 1342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3" name="Picture 1343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4" name="Picture 1344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5" name="Picture 1345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6" name="Picture 1346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7" name="Picture 1347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8" name="Picture 1348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9" name="Picture 1349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0" name="Picture 1350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1" name="Picture 1351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2" name="Picture 1352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3" name="Picture 1353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4" name="Picture 1354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5" name="Picture 1355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6" name="Picture 1356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7" name="Picture 1357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8" name="Picture 1358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9" name="Picture 1359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0" name="Picture 1360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1" name="Picture 1361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2" name="Picture 1362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3" name="Picture 1363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4" name="Picture 1364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5" name="Picture 1365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6" name="Picture 1366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7" name="Picture 1367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368" name="Picture 136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69" name="Picture 1369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0" name="Picture 1370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1" name="Picture 1371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2" name="Picture 1372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3" name="Picture 1373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4" name="Picture 1374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5" name="Picture 1375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6" name="Picture 1376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7" name="Picture 1377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8" name="Picture 1378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9" name="Picture 1379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0" name="Picture 1380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1" name="Picture 1381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2" name="Picture 1382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3" name="Picture 1383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4" name="Picture 1384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5" name="Picture 1385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6" name="Picture 1386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7" name="Picture 1387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8" name="Picture 1388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9" name="Picture 1389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0" name="Picture 1390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1" name="Picture 1391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2" name="Picture 1392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3" name="Picture 1393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4" name="Picture 1394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5" name="Picture 1395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6" name="Picture 1396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7" name="Picture 1397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8" name="Picture 1398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9" name="Picture 1399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0" name="Picture 1400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1" name="Picture 1401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2" name="Picture 1402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3" name="Picture 1403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4" name="Picture 1404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5" name="Picture 1405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6" name="Picture 1406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7" name="Picture 1407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8" name="Picture 1408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9" name="Picture 1409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0" name="Picture 1410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1" name="Picture 1411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2" name="Picture 1412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413" name="Picture 14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4" name="Picture 141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15" name="Picture 1415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6" name="Picture 1416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7" name="Picture 1417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8" name="Picture 1418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9" name="Picture 1419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0" name="Picture 1420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1" name="Picture 1421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2" name="Picture 1422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3" name="Picture 1423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4" name="Picture 1424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5" name="Picture 1425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6" name="Picture 1426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7" name="Picture 1427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8" name="Picture 1428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9" name="Picture 1429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0" name="Picture 1430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1" name="Picture 1431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2" name="Picture 1432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3" name="Picture 1433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4" name="Picture 1434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5" name="Picture 1435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6" name="Picture 1436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7" name="Picture 1437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8" name="Picture 1438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9" name="Picture 1439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0" name="Picture 1440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1" name="Picture 1441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2" name="Picture 1442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3" name="Picture 1443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4" name="Picture 1444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5" name="Picture 1445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6" name="Picture 1446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7" name="Picture 1447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8" name="Picture 1448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9" name="Picture 1449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0" name="Picture 1450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1" name="Picture 1451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2" name="Picture 1452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3" name="Picture 1453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4" name="Picture 1454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5" name="Picture 1455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6" name="Picture 1456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7" name="Picture 1457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8" name="Picture 1458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9" name="Picture 1459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0" name="Picture 1460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1" name="Picture 1461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2" name="Picture 1462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3" name="Picture 1463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4" name="Picture 1464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5" name="Picture 1465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6" name="Picture 1466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7" name="Picture 1467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8" name="Picture 1468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9" name="Picture 1469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0" name="Picture 1470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1" name="Picture 1471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2" name="Picture 1472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3" name="Picture 1473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4" name="Picture 1474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5" name="Picture 1475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6" name="Picture 1476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7" name="Picture 1477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8" name="Picture 1478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9" name="Picture 1479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0" name="Picture 1480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1" name="Picture 1481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2" name="Picture 1482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3" name="Picture 1483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4" name="Picture 1484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5" name="Picture 1485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6" name="Picture 1486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7" name="Picture 1487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8" name="Picture 1488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9" name="Picture 1489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0" name="Picture 1490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1" name="Picture 1491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2" name="Picture 1492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3" name="Picture 1493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4" name="Picture 1494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5" name="Picture 1495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6" name="Picture 1496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7" name="Picture 1497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8" name="Picture 1498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9" name="Picture 1499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0" name="Picture 1500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1" name="Picture 1501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2" name="Picture 1502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3" name="Picture 1503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4" name="Picture 1504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5" name="Picture 1505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6" name="Picture 1506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7" name="Picture 1507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8" name="Picture 1508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9" name="Picture 1509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0" name="Picture 1510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1" name="Picture 1511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2" name="Picture 1512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3" name="Picture 1513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4" name="Picture 1514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5" name="Picture 1515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6" name="Picture 1516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7" name="Picture 1517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8" name="Picture 1518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9" name="Picture 1519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0" name="Picture 1520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1" name="Picture 1521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2" name="Picture 1522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3" name="Picture 1523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4" name="Picture 1524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5" name="Picture 1525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6" name="Freeform 1526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7" name="Freeform 1527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8" name="Freeform 1528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9" name="Freeform 1529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0" name="Freeform 1530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1" name="Freeform 1531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2" name="Freeform 1532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3" name="Freeform 1533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4" name="Freeform 1534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5" name="Freeform 1535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6" name="Freeform 1536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7" name="Freeform 1537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8" name="Freeform 1538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9" name="Freeform 1539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0" name="Freeform 1540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1" name="Freeform 1541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2" name="Freeform 1542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3" name="Freeform 1543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4" name="Freeform 1544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5" name="Freeform 1545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6" name="Freeform 1546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7" name="Freeform 1547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8" name="Freeform 1548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9" name="Freeform 1549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0" name="Freeform 1550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1" name="Freeform 1551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2" name="Freeform 1552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3" name="Freeform 1553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4" name="Freeform 1554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5" name="Freeform 1555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6" name="Freeform 1556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7" name="Freeform 1557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8" name="Freeform 1558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9" name="Freeform 1559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0" name="Freeform 1560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1" name="Freeform 1561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2" name="Freeform 1562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3" name="Freeform 1563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4" name="Freeform 1564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5" name="Freeform 1565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6" name="Freeform 1566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7" name="Freeform 1567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8" name="Freeform 1568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9" name="Freeform 1569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0" name="Freeform 1570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1" name="Freeform 1571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2" name="Freeform 1572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3" name="Freeform 1573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4" name="Freeform 1574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5" name="Freeform 1575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6" name="Freeform 1576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7" name="Freeform 1577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8" name="Freeform 1578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9" name="Freeform 1579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0" name="Freeform 1580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1" name="Freeform 1581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2" name="Freeform 1582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3" name="Freeform 1583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4" name="Freeform 1584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5" name="Freeform 1585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6" name="Freeform 1586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7" name="Freeform 1587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8" name="Freeform 1588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9" name="Freeform 1589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0" name="Freeform 1590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1" name="Freeform 1591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2" name="Freeform 1592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3" name="Freeform 1593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4" name="Freeform 1594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5" name="Freeform 1595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6" name="Freeform 1596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7" name="Freeform 1597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8" name="Freeform 1598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9" name="Freeform 1599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0" name="Freeform 1600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1" name="Freeform 1601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2" name="Freeform 1602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3" name="Freeform 1603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4" name="Freeform 1604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5" name="Freeform 1605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6" name="Freeform 1606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7" name="Freeform 1607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8" name="Freeform 1608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9" name="Freeform 1609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0" name="Freeform 1610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1" name="Freeform 1611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2" name="Freeform 1612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3" name="Freeform 1613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4" name="Freeform 1614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5" name="Freeform 1615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6" name="Freeform 1616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7" name="Freeform 1617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8" name="Freeform 1618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9" name="Freeform 1619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0" name="Freeform 1620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1" name="Freeform 1621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2" name="Freeform 1622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3" name="Freeform 1623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4" name="Freeform 1624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5" name="Freeform 1625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6" name="Freeform 1626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7" name="Freeform 1627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8" name="Freeform 1628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9" name="Freeform 1629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0" name="Freeform 1630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1" name="Freeform 1631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2" name="Freeform 1632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3" name="Freeform 1633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4" name="Freeform 1634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5" name="Freeform 1635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6" name="Freeform 1636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7" name="Freeform 1637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8" name="Freeform 1638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9" name="Freeform 1639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0" name="Freeform 1640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1" name="Freeform 1641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2" name="Freeform 1642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3" name="Freeform 1643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4" name="Freeform 1644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5" name="Freeform 1645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6" name="Freeform 1646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7" name="Freeform 1647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8" name="Freeform 1648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9" name="Freeform 1649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0" name="Freeform 1650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1" name="Freeform 1651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2" name="Freeform 1652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3" name="Freeform 1653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4" name="Freeform 1654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5" name="Freeform 1655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6" name="Freeform 1656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7" name="Freeform 1657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8" name="Freeform 1658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9" name="Freeform 1659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0" name="Freeform 1660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1" name="Freeform 1661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2" name="Freeform 1662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3" name="Freeform 1663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4" name="Freeform 1664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5" name="Freeform 1665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6" name="Freeform 1666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7" name="Freeform 1667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8" name="Freeform 1668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9" name="Freeform 1669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0" name="Freeform 1670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1" name="Freeform 1671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2" name="Freeform 1672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3" name="Freeform 1673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4" name="Freeform 1674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5" name="Freeform 1675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6" name="Freeform 1676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7" name="Freeform 1677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8" name="Freeform 1678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9" name="Freeform 1679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0" name="Freeform 1680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1" name="Freeform 1681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2" name="Freeform 1682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3" name="Freeform 1683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4" name="Freeform 1684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5" name="Freeform 1685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6" name="Freeform 1686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7" name="Freeform 1687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8" name="Freeform 1688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9" name="Oval 1689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0" name="Oval 1690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1" name="Oval 1691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2" name="Oval 1692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3" name="Oval 1693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4" name="Oval 1694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5" name="Oval 1695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6" name="Oval 1696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7" name="Oval 1697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8" name="Oval 1698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9" name="Oval 1699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0" name="Oval 1700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1" name="Oval 1701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2" name="Oval 1702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3" name="Oval 1703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4" name="Oval 1704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5" name="Oval 1705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6" name="Oval 1706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7" name="Oval 1707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708" name="Group 1708"/>
            <p:cNvGrpSpPr>
              <a:grpSpLocks/>
            </p:cNvGrpSpPr>
            <p:nvPr/>
          </p:nvGrpSpPr>
          <p:grpSpPr bwMode="auto">
            <a:xfrm>
              <a:off x="7679373" y="2639695"/>
              <a:ext cx="900112" cy="935038"/>
              <a:chOff x="1849" y="1609"/>
              <a:chExt cx="1965" cy="1677"/>
            </a:xfrm>
          </p:grpSpPr>
          <p:sp>
            <p:nvSpPr>
              <p:cNvPr id="1709" name="Freeform 1709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0" name="Freeform 1710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1" name="Freeform 1711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2" name="Freeform 1712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3" name="Freeform 1713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4" name="Freeform 1714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5" name="Freeform 1715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6" name="Freeform 1716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7" name="Freeform 1717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8" name="Freeform 1718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9" name="Freeform 1719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0" name="Freeform 1720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1" name="Freeform 1721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2" name="Freeform 1722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3" name="Freeform 1723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4" name="Freeform 1724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5" name="Freeform 1725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6" name="Freeform 1726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7" name="Freeform 1727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8" name="Freeform 1728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9" name="Freeform 1729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0" name="Freeform 1730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1" name="Freeform 1731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2" name="Freeform 1732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3" name="Freeform 1733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4" name="Freeform 1734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5" name="Freeform 1735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6" name="Freeform 1736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7" name="Freeform 1737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8" name="Freeform 1738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9" name="Freeform 1739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0" name="Freeform 1740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1" name="Freeform 1741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2" name="Freeform 1742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3" name="Freeform 1743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4" name="Freeform 1744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5" name="Freeform 1745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6" name="Freeform 1746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7" name="Freeform 1747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8" name="Freeform 1748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9" name="Freeform 1749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0" name="Freeform 1750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1" name="Freeform 1751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2" name="Freeform 1752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3" name="Freeform 1753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4" name="Freeform 1754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5" name="Freeform 1755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6" name="Freeform 1756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7" name="Freeform 1757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8" name="Freeform 1758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9" name="Freeform 1759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0" name="Freeform 1760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1" name="Freeform 1761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2" name="Freeform 1762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3" name="Freeform 1763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4" name="Freeform 1764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5" name="Freeform 1765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6" name="Freeform 1766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7" name="Freeform 1767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8" name="Freeform 1768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9" name="Freeform 1769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0" name="Freeform 1770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1" name="Freeform 1771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2" name="Freeform 1772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3" name="Freeform 1773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4" name="Freeform 1774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5" name="Freeform 1775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6" name="Freeform 1776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7" name="Freeform 1777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8" name="Freeform 1778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9" name="Freeform 1779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0" name="Freeform 1780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1" name="Freeform 1781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2" name="Freeform 1782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3" name="Freeform 1783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4" name="Freeform 1784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5" name="Freeform 1785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6" name="Freeform 1786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7" name="Freeform 1787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8" name="Freeform 1788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9" name="Freeform 1789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0" name="Freeform 1790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1" name="Freeform 1791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2" name="Freeform 1792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3" name="Freeform 1793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4" name="Freeform 1794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5" name="Freeform 1795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6" name="Freeform 1796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7" name="Freeform 1797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8" name="Freeform 1798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9" name="Freeform 1799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0" name="Freeform 1800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1" name="Freeform 1801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2" name="Freeform 1802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3" name="Freeform 1803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4" name="Freeform 1804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5" name="Freeform 1805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6" name="Freeform 1806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7" name="Freeform 1807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8" name="Freeform 1808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9" name="Freeform 1809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0" name="Freeform 1810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1" name="Freeform 1811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2" name="Freeform 1812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3" name="Freeform 1813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4" name="Freeform 1814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5" name="Freeform 1815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6" name="Freeform 1816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7" name="Freeform 1817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8" name="Freeform 1818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9" name="Freeform 1819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0" name="Freeform 1820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1" name="Freeform 1821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2" name="Freeform 1822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3" name="Freeform 1823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4" name="Freeform 1824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5" name="Freeform 1825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6" name="Freeform 1826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7" name="Freeform 1827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8" name="Freeform 1828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9" name="Freeform 1829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0" name="Freeform 1830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1" name="Freeform 1831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2" name="Freeform 1832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3" name="Freeform 1833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4" name="Freeform 1834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5" name="Freeform 1835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6" name="Freeform 1836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7" name="Freeform 1837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8" name="Freeform 1838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9" name="Freeform 1839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0" name="Freeform 1840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1" name="Freeform 1841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2" name="Freeform 1842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3" name="Freeform 1843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4" name="Freeform 1844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5" name="Freeform 1845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6" name="Freeform 1846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7" name="Freeform 1847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8" name="Freeform 1848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9" name="Freeform 1849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0" name="Freeform 1850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1" name="Freeform 1851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2" name="Freeform 1852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3" name="Freeform 1853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4" name="Freeform 1854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5" name="Freeform 1855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6" name="Freeform 1856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7" name="Freeform 1857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8" name="Freeform 1858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9" name="Freeform 1859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0" name="Freeform 1860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1" name="Freeform 1861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2" name="Freeform 1862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3" name="Freeform 1863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4" name="Freeform 1864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5" name="Freeform 1865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6" name="Freeform 1866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7" name="Freeform 1867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8" name="Freeform 1868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9" name="Freeform 1869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0" name="Picture 1870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1" name="Picture 1871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2" name="Picture 1872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3" name="Picture 1873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4" name="Picture 1874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5" name="Picture 1875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6" name="Picture 1876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7" name="Picture 1877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8" name="Picture 1878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9" name="Picture 1879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0" name="Picture 1880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1" name="Picture 1881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2" name="Picture 1882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3" name="Picture 1883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4" name="Picture 1884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5" name="Picture 1885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6" name="Picture 1886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7" name="Picture 1887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8" name="Picture 1888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9" name="Picture 1889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0" name="Picture 1890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1" name="Picture 1891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2" name="Picture 1892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3" name="Picture 1893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4" name="Picture 1894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5" name="Picture 1895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6" name="Picture 1896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7" name="Picture 1897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8" name="Picture 1898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9" name="Picture 1899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0" name="Picture 1900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1" name="Picture 1901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2" name="Picture 1902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3" name="Picture 1903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4" name="Picture 1904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5" name="Picture 1905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6" name="Picture 1906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7" name="Picture 1907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8" name="Picture 1908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9" name="Picture 1909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0" name="Picture 1910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1" name="Picture 1911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2" name="Picture 1912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3" name="Picture 1913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4" name="Picture 1914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5" name="Picture 1915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6" name="Picture 1916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7" name="Picture 1917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8" name="Picture 1918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9" name="Picture 1919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0" name="Picture 1920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1" name="Picture 1921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2" name="Picture 1922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3" name="Picture 1923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4" name="Picture 1924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5" name="Picture 1925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6" name="Picture 1926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7" name="Picture 1927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8" name="Picture 1928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9" name="Picture 1929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0" name="Picture 1930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1" name="Picture 1931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2" name="Picture 1932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3" name="Picture 1933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4" name="Picture 1934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5" name="Picture 1935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936" name="Picture 193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37" name="Picture 1937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8" name="Picture 1938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9" name="Picture 1939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0" name="Picture 1940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1" name="Picture 1941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2" name="Picture 1942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3" name="Picture 1943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4" name="Picture 1944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5" name="Picture 1945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6" name="Picture 1946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7" name="Picture 1947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8" name="Picture 1948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9" name="Picture 1949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0" name="Picture 1950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1" name="Picture 1951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2" name="Picture 1952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3" name="Picture 1953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4" name="Picture 1954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5" name="Picture 1955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6" name="Picture 1956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7" name="Picture 1957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8" name="Picture 1958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9" name="Picture 1959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0" name="Picture 1960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1" name="Picture 1961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2" name="Picture 1962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3" name="Picture 1963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4" name="Picture 1964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5" name="Picture 1965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6" name="Picture 1966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7" name="Picture 1967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8" name="Picture 1968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9" name="Picture 1969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0" name="Picture 1970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1" name="Picture 1971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2" name="Picture 1972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3" name="Picture 1973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4" name="Picture 1974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5" name="Picture 1975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6" name="Picture 1976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7" name="Picture 1977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8" name="Picture 1978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9" name="Picture 1979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0" name="Picture 1980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981" name="Picture 198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2" name="Picture 198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83" name="Picture 1983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4" name="Picture 1984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5" name="Picture 1985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6" name="Picture 1986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7" name="Picture 1987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8" name="Picture 1988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9" name="Picture 1989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0" name="Picture 1990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1" name="Picture 1991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2" name="Picture 1992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3" name="Picture 1993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4" name="Picture 1994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5" name="Picture 1995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6" name="Picture 1996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7" name="Picture 1997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8" name="Picture 1998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9" name="Picture 1999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0" name="Picture 2000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1" name="Picture 2001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2" name="Picture 2002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3" name="Picture 2003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4" name="Picture 2004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5" name="Picture 2005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6" name="Picture 2006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7" name="Picture 2007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8" name="Picture 2008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9" name="Picture 2009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0" name="Picture 2010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1" name="Picture 2011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2" name="Picture 2012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3" name="Picture 2013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4" name="Picture 2014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5" name="Picture 2015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6" name="Picture 2016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7" name="Picture 2017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8" name="Picture 2018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9" name="Picture 2019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0" name="Picture 2020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1" name="Picture 2021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2" name="Picture 2022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3" name="Picture 2023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4" name="Picture 2024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5" name="Picture 2025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6" name="Picture 2026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7" name="Picture 2027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8" name="Picture 2028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9" name="Picture 2029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0" name="Picture 2030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1" name="Picture 2031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2" name="Picture 2032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3" name="Picture 2033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4" name="Picture 2034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5" name="Picture 2035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6" name="Picture 2036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7" name="Picture 2037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8" name="Picture 2038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9" name="Picture 2039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0" name="Picture 2040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1" name="Picture 2041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2" name="Picture 2042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3" name="Picture 2043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4" name="Picture 2044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5" name="Picture 2045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6" name="Picture 2046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7" name="Picture 2047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8" name="Picture 2048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9" name="Picture 2049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0" name="Picture 2050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1" name="Picture 2051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2" name="Picture 2052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3" name="Picture 2053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4" name="Picture 2054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5" name="Picture 2055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6" name="Picture 2056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7" name="Picture 2057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8" name="Picture 2058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9" name="Picture 2059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0" name="Picture 2060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1" name="Picture 2061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2" name="Picture 2062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3" name="Picture 2063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4" name="Picture 2064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5" name="Picture 2065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6" name="Picture 2066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7" name="Picture 2067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8" name="Picture 2068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9" name="Picture 2069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0" name="Picture 2070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1" name="Picture 2071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2" name="Picture 2072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3" name="Picture 2073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4" name="Picture 2074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5" name="Picture 2075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6" name="Picture 2076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7" name="Picture 2077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8" name="Picture 2078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9" name="Picture 2079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0" name="Picture 2080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1" name="Picture 2081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2" name="Picture 2082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3" name="Picture 2083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4" name="Picture 2084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5" name="Picture 2085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6" name="Picture 2086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7" name="Picture 2087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8" name="Picture 2088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9" name="Picture 2089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0" name="Picture 2090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1" name="Picture 2091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2" name="Picture 2092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3" name="Picture 2093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4" name="Freeform 2094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5" name="Freeform 2095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6" name="Freeform 2096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7" name="Freeform 2097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8" name="Freeform 2098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9" name="Freeform 2099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0" name="Freeform 2100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1" name="Freeform 2101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2" name="Freeform 2102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3" name="Freeform 2103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4" name="Freeform 2104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5" name="Freeform 2105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6" name="Freeform 2106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7" name="Freeform 2107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8" name="Freeform 2108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9" name="Freeform 2109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0" name="Freeform 2110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1" name="Freeform 2111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2" name="Freeform 2112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3" name="Freeform 2113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4" name="Freeform 2114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5" name="Freeform 2115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6" name="Freeform 2116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7" name="Freeform 2117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8" name="Freeform 2118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9" name="Freeform 2119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0" name="Freeform 2120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1" name="Freeform 2121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2" name="Freeform 2122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3" name="Freeform 2123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4" name="Freeform 2124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5" name="Freeform 2125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6" name="Freeform 2126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7" name="Freeform 2127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8" name="Freeform 2128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9" name="Freeform 2129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0" name="Freeform 2130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1" name="Freeform 2131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2" name="Freeform 2132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3" name="Freeform 2133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4" name="Freeform 2134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5" name="Freeform 2135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6" name="Freeform 2136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7" name="Freeform 2137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8" name="Freeform 2138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9" name="Freeform 2139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0" name="Freeform 2140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1" name="Freeform 2141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2" name="Freeform 2142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3" name="Freeform 2143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4" name="Freeform 2144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5" name="Freeform 2145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6" name="Freeform 2146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7" name="Freeform 2147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8" name="Freeform 2148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9" name="Freeform 2149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0" name="Freeform 2150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1" name="Freeform 2151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2" name="Freeform 2152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3" name="Freeform 2153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4" name="Freeform 2154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5" name="Freeform 2155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6" name="Freeform 2156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7" name="Freeform 2157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8" name="Freeform 2158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9" name="Freeform 2159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0" name="Freeform 2160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1" name="Freeform 2161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2" name="Freeform 2162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3" name="Freeform 2163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4" name="Freeform 2164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5" name="Freeform 2165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6" name="Freeform 2166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7" name="Freeform 2167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8" name="Freeform 2168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9" name="Freeform 2169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0" name="Freeform 2170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1" name="Freeform 2171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2" name="Freeform 2172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3" name="Freeform 2173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4" name="Freeform 2174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5" name="Freeform 2175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6" name="Freeform 2176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7" name="Freeform 2177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8" name="Freeform 2178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9" name="Freeform 2179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0" name="Freeform 2180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1" name="Freeform 2181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2" name="Freeform 2182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3" name="Freeform 2183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4" name="Freeform 2184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5" name="Freeform 2185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6" name="Freeform 2186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7" name="Freeform 2187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8" name="Freeform 2188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9" name="Freeform 2189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0" name="Freeform 2190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1" name="Freeform 2191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2" name="Freeform 2192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3" name="Freeform 2193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4" name="Freeform 2194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5" name="Freeform 2195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6" name="Freeform 2196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7" name="Freeform 2197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8" name="Freeform 2198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9" name="Freeform 2199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0" name="Freeform 2200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1" name="Freeform 2201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2" name="Freeform 2202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3" name="Freeform 2203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4" name="Freeform 2204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5" name="Freeform 2205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6" name="Freeform 2206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7" name="Freeform 2207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8" name="Freeform 2208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9" name="Freeform 2209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0" name="Freeform 2210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1" name="Freeform 2211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2" name="Freeform 2212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3" name="Freeform 2213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4" name="Freeform 2214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5" name="Freeform 2215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6" name="Freeform 2216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7" name="Freeform 2217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8" name="Freeform 2218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9" name="Freeform 2219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0" name="Freeform 2220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1" name="Freeform 2221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2" name="Freeform 2222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3" name="Freeform 2223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4" name="Freeform 2224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5" name="Freeform 2225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6" name="Freeform 2226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7" name="Freeform 2227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8" name="Freeform 2228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9" name="Freeform 2229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0" name="Freeform 2230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1" name="Freeform 2231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2" name="Freeform 2232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3" name="Freeform 2233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4" name="Freeform 2234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5" name="Freeform 2235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6" name="Freeform 2236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7" name="Freeform 2237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8" name="Freeform 2238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9" name="Freeform 2239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0" name="Freeform 2240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1" name="Freeform 2241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2" name="Freeform 2242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3" name="Freeform 2243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4" name="Freeform 2244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5" name="Freeform 2245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6" name="Freeform 2246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7" name="Freeform 2247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8" name="Freeform 2248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9" name="Freeform 2249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0" name="Freeform 2250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1" name="Freeform 2251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2" name="Freeform 2252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3" name="Freeform 2253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4" name="Freeform 2254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" name="Freeform 2255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6" name="Freeform 2256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7" name="Oval 2257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8" name="Oval 2258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9" name="Oval 2259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0" name="Oval 2260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1" name="Oval 2261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2" name="Oval 2262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3" name="Oval 2263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4" name="Oval 2264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5" name="Oval 2265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6" name="Oval 2266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7" name="Oval 2267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8" name="Oval 2268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9" name="Oval 2269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0" name="Oval 2270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1" name="Oval 2271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2" name="Oval 2272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3" name="Oval 2273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4" name="Oval 2274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5" name="Oval 2275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276" name="Text Box 2277"/>
            <p:cNvSpPr txBox="1">
              <a:spLocks noChangeArrowheads="1"/>
            </p:cNvSpPr>
            <p:nvPr/>
          </p:nvSpPr>
          <p:spPr bwMode="auto">
            <a:xfrm>
              <a:off x="2142173" y="1696720"/>
              <a:ext cx="819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800">
                  <a:solidFill>
                    <a:prstClr val="black"/>
                  </a:solidFill>
                  <a:latin typeface="Calibri"/>
                </a:rPr>
                <a:t>Macro</a:t>
              </a:r>
            </a:p>
          </p:txBody>
        </p:sp>
        <p:sp>
          <p:nvSpPr>
            <p:cNvPr id="2277" name="Text Box 2278"/>
            <p:cNvSpPr txBox="1">
              <a:spLocks noChangeArrowheads="1"/>
            </p:cNvSpPr>
            <p:nvPr/>
          </p:nvSpPr>
          <p:spPr bwMode="auto">
            <a:xfrm>
              <a:off x="4591685" y="1696720"/>
              <a:ext cx="742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800">
                  <a:solidFill>
                    <a:prstClr val="black"/>
                  </a:solidFill>
                  <a:latin typeface="Calibri"/>
                </a:rPr>
                <a:t>Micro</a:t>
              </a:r>
            </a:p>
          </p:txBody>
        </p:sp>
        <p:sp>
          <p:nvSpPr>
            <p:cNvPr id="2278" name="Text Box 2279"/>
            <p:cNvSpPr txBox="1">
              <a:spLocks noChangeArrowheads="1"/>
            </p:cNvSpPr>
            <p:nvPr/>
          </p:nvSpPr>
          <p:spPr bwMode="auto">
            <a:xfrm>
              <a:off x="6423660" y="1696720"/>
              <a:ext cx="5826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800">
                  <a:solidFill>
                    <a:prstClr val="black"/>
                  </a:solidFill>
                  <a:latin typeface="Calibri"/>
                </a:rPr>
                <a:t>Pico</a:t>
              </a:r>
            </a:p>
          </p:txBody>
        </p:sp>
        <p:sp>
          <p:nvSpPr>
            <p:cNvPr id="2279" name="Text Box 2280"/>
            <p:cNvSpPr txBox="1">
              <a:spLocks noChangeArrowheads="1"/>
            </p:cNvSpPr>
            <p:nvPr/>
          </p:nvSpPr>
          <p:spPr bwMode="auto">
            <a:xfrm>
              <a:off x="7712710" y="1696720"/>
              <a:ext cx="789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800">
                  <a:solidFill>
                    <a:prstClr val="black"/>
                  </a:solidFill>
                  <a:latin typeface="Calibri"/>
                </a:rPr>
                <a:t>Femto</a:t>
              </a:r>
            </a:p>
          </p:txBody>
        </p:sp>
      </p:grpSp>
      <p:sp>
        <p:nvSpPr>
          <p:cNvPr id="2282" name="Left-Right Arrow 2281"/>
          <p:cNvSpPr/>
          <p:nvPr/>
        </p:nvSpPr>
        <p:spPr>
          <a:xfrm>
            <a:off x="2255520" y="2880360"/>
            <a:ext cx="5623560" cy="4114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724"/>
            <a:ext cx="8229600" cy="1143000"/>
          </a:xfrm>
        </p:spPr>
        <p:txBody>
          <a:bodyPr/>
          <a:lstStyle/>
          <a:p>
            <a:r>
              <a:rPr lang="en-US" dirty="0" smtClean="0"/>
              <a:t>Energy Efficiency </a:t>
            </a:r>
            <a:r>
              <a:rPr lang="en-US" dirty="0" err="1" smtClean="0"/>
              <a:t>vs</a:t>
            </a:r>
            <a:r>
              <a:rPr lang="en-US" dirty="0" smtClean="0"/>
              <a:t> Cell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71" y="1456510"/>
            <a:ext cx="8381999" cy="438912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3200" dirty="0" smtClean="0">
                <a:latin typeface="+mj-lt"/>
              </a:rPr>
              <a:t>Small cells reduce required transmit power</a:t>
            </a:r>
          </a:p>
          <a:p>
            <a:pPr>
              <a:lnSpc>
                <a:spcPct val="85000"/>
              </a:lnSpc>
            </a:pPr>
            <a:r>
              <a:rPr lang="en-US" sz="3200" dirty="0" smtClean="0">
                <a:latin typeface="+mj-lt"/>
              </a:rPr>
              <a:t>But other factors are same as for large cells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>
                <a:latin typeface="+mj-lt"/>
              </a:rPr>
              <a:t>Circuit energy consumption, paging, backhaul, …</a:t>
            </a:r>
          </a:p>
          <a:p>
            <a:pPr>
              <a:lnSpc>
                <a:spcPct val="85000"/>
              </a:lnSpc>
            </a:pPr>
            <a:r>
              <a:rPr lang="en-US" sz="3000" dirty="0" smtClean="0">
                <a:latin typeface="+mj-lt"/>
              </a:rPr>
              <a:t>Can determine cell power versus radius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>
                <a:latin typeface="+mj-lt"/>
              </a:rPr>
              <a:t>Cell power based on propagation, # users, </a:t>
            </a:r>
            <a:r>
              <a:rPr lang="en-US" sz="2800" dirty="0" err="1" smtClean="0">
                <a:latin typeface="+mj-lt"/>
              </a:rPr>
              <a:t>QoS</a:t>
            </a:r>
            <a:r>
              <a:rPr lang="en-US" sz="2800" dirty="0" smtClean="0">
                <a:latin typeface="+mj-lt"/>
              </a:rPr>
              <a:t>, etc.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313" y="3839629"/>
            <a:ext cx="6037717" cy="275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88522" y="6488668"/>
            <a:ext cx="5255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Bhaumik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 et. al.,  Green Networking Conference, 2010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13494" y="5284099"/>
            <a:ext cx="404602" cy="48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96711" y="5323210"/>
            <a:ext cx="404602" cy="48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8329" y="5356927"/>
            <a:ext cx="70884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 smtClean="0">
                <a:solidFill>
                  <a:srgbClr val="0070C0"/>
                </a:solidFill>
                <a:latin typeface="Calibri"/>
              </a:rPr>
              <a:t>Number</a:t>
            </a:r>
          </a:p>
          <a:p>
            <a:pPr eaLnBrk="0" hangingPunct="0"/>
            <a:r>
              <a:rPr lang="en-US" sz="1200" dirty="0" smtClean="0">
                <a:solidFill>
                  <a:srgbClr val="0070C0"/>
                </a:solidFill>
                <a:latin typeface="Calibri"/>
              </a:rPr>
              <a:t>of Users</a:t>
            </a:r>
            <a:endParaRPr lang="en-US" sz="1200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00046" y="5298934"/>
            <a:ext cx="708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 smtClean="0">
                <a:solidFill>
                  <a:srgbClr val="0F6FC6"/>
                </a:solidFill>
                <a:latin typeface="Calibri"/>
              </a:rPr>
              <a:t>Number</a:t>
            </a:r>
          </a:p>
          <a:p>
            <a:pPr eaLnBrk="0" hangingPunct="0"/>
            <a:r>
              <a:rPr lang="en-US" sz="1200" dirty="0" smtClean="0">
                <a:solidFill>
                  <a:srgbClr val="0F6FC6"/>
                </a:solidFill>
                <a:latin typeface="Calibri"/>
              </a:rPr>
              <a:t>of Users</a:t>
            </a:r>
            <a:endParaRPr lang="en-US" sz="1200" dirty="0">
              <a:solidFill>
                <a:srgbClr val="0F6FC6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4765" y="3983268"/>
            <a:ext cx="1595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US" sz="1200" dirty="0" smtClean="0">
                <a:solidFill>
                  <a:srgbClr val="FF0000"/>
                </a:solidFill>
                <a:latin typeface="Calibri"/>
              </a:rPr>
              <a:t>Very large/small cells</a:t>
            </a:r>
          </a:p>
          <a:p>
            <a:pPr algn="ctr" eaLnBrk="0" hangingPunct="0"/>
            <a:r>
              <a:rPr lang="en-US" sz="1200" dirty="0" smtClean="0">
                <a:solidFill>
                  <a:srgbClr val="FF0000"/>
                </a:solidFill>
                <a:latin typeface="Calibri"/>
              </a:rPr>
              <a:t>are power-</a:t>
            </a:r>
            <a:r>
              <a:rPr lang="en-US" sz="1200" dirty="0" err="1" smtClean="0">
                <a:solidFill>
                  <a:srgbClr val="FF0000"/>
                </a:solidFill>
                <a:latin typeface="Calibri"/>
              </a:rPr>
              <a:t>inefficienct</a:t>
            </a:r>
            <a:endParaRPr lang="en-US" sz="12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4032" y="3913248"/>
            <a:ext cx="1497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US" sz="1200" dirty="0" smtClean="0">
                <a:solidFill>
                  <a:srgbClr val="FF0000"/>
                </a:solidFill>
                <a:latin typeface="Calibri"/>
              </a:rPr>
              <a:t>Large number of </a:t>
            </a:r>
          </a:p>
          <a:p>
            <a:pPr algn="ctr" eaLnBrk="0" hangingPunct="0"/>
            <a:r>
              <a:rPr lang="en-US" sz="1200" dirty="0" smtClean="0">
                <a:solidFill>
                  <a:srgbClr val="FF0000"/>
                </a:solidFill>
                <a:latin typeface="Calibri"/>
              </a:rPr>
              <a:t>users -&gt; smaller cells</a:t>
            </a:r>
            <a:endParaRPr lang="en-US" sz="120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371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238"/>
            <a:ext cx="8229600" cy="1143000"/>
          </a:xfrm>
        </p:spPr>
        <p:txBody>
          <a:bodyPr/>
          <a:lstStyle/>
          <a:p>
            <a:r>
              <a:rPr lang="en-US" dirty="0" smtClean="0"/>
              <a:t>Hierarchical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457" y="2986314"/>
            <a:ext cx="3367316" cy="378460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>
                <a:solidFill>
                  <a:srgbClr val="003399"/>
                </a:solidFill>
              </a:rPr>
              <a:t>Picos</a:t>
            </a:r>
            <a:r>
              <a:rPr lang="en-US" sz="2400" dirty="0" smtClean="0">
                <a:solidFill>
                  <a:srgbClr val="003399"/>
                </a:solidFill>
              </a:rPr>
              <a:t> and </a:t>
            </a:r>
            <a:r>
              <a:rPr lang="en-US" sz="2400" dirty="0" err="1" smtClean="0">
                <a:solidFill>
                  <a:srgbClr val="003399"/>
                </a:solidFill>
              </a:rPr>
              <a:t>Femtos</a:t>
            </a:r>
            <a:r>
              <a:rPr lang="en-US" sz="2400" dirty="0" smtClean="0">
                <a:solidFill>
                  <a:srgbClr val="003399"/>
                </a:solidFill>
              </a:rPr>
              <a:t> will be self-organized</a:t>
            </a:r>
          </a:p>
          <a:p>
            <a:r>
              <a:rPr lang="en-US" sz="2400" dirty="0" smtClean="0">
                <a:solidFill>
                  <a:srgbClr val="003399"/>
                </a:solidFill>
              </a:rPr>
              <a:t>How will frequencies be allocated?</a:t>
            </a:r>
          </a:p>
          <a:p>
            <a:r>
              <a:rPr lang="en-US" sz="2400" dirty="0" smtClean="0">
                <a:solidFill>
                  <a:srgbClr val="003399"/>
                </a:solidFill>
              </a:rPr>
              <a:t>How will interference  be managed?</a:t>
            </a:r>
          </a:p>
          <a:p>
            <a:r>
              <a:rPr lang="en-US" sz="2400" dirty="0" smtClean="0">
                <a:solidFill>
                  <a:srgbClr val="003399"/>
                </a:solidFill>
              </a:rPr>
              <a:t>How will handoffs occur?</a:t>
            </a:r>
          </a:p>
          <a:p>
            <a:r>
              <a:rPr lang="en-US" sz="2400" b="1" i="1" u="sng" dirty="0" smtClean="0">
                <a:solidFill>
                  <a:srgbClr val="003399"/>
                </a:solidFill>
              </a:rPr>
              <a:t>Many challenges</a:t>
            </a:r>
          </a:p>
        </p:txBody>
      </p:sp>
      <p:grpSp>
        <p:nvGrpSpPr>
          <p:cNvPr id="4" name="Group 65"/>
          <p:cNvGrpSpPr/>
          <p:nvPr/>
        </p:nvGrpSpPr>
        <p:grpSpPr>
          <a:xfrm>
            <a:off x="648661" y="1611957"/>
            <a:ext cx="2476499" cy="1384800"/>
            <a:chOff x="1486956" y="2307000"/>
            <a:chExt cx="1981199" cy="1384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86956" y="2446200"/>
              <a:ext cx="412363" cy="108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5155" y="2307000"/>
              <a:ext cx="412363" cy="108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55792" y="2611800"/>
              <a:ext cx="412363" cy="108000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607" y="3573485"/>
            <a:ext cx="468120" cy="9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110" y="3164885"/>
            <a:ext cx="396611" cy="9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5987" y="3725885"/>
            <a:ext cx="46812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1737" y="4003085"/>
            <a:ext cx="468120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5857" y="4079285"/>
            <a:ext cx="468120" cy="9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42737" y="3455285"/>
            <a:ext cx="468120" cy="9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8000" y="3088685"/>
            <a:ext cx="396611" cy="90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6860" y="3926885"/>
            <a:ext cx="396611" cy="9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466" y="5236685"/>
            <a:ext cx="574139" cy="36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578" y="5721485"/>
            <a:ext cx="574139" cy="3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3828" y="5319485"/>
            <a:ext cx="574139" cy="3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9078" y="5852885"/>
            <a:ext cx="574139" cy="3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2690" y="5548085"/>
            <a:ext cx="574139" cy="36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6828" y="5243285"/>
            <a:ext cx="574139" cy="36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5216" y="5645285"/>
            <a:ext cx="574139" cy="36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16" y="5929085"/>
            <a:ext cx="574139" cy="360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307445" y="1826948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 smtClean="0">
                <a:solidFill>
                  <a:srgbClr val="E39123"/>
                </a:solidFill>
                <a:latin typeface="Arial" pitchFamily="34" charset="0"/>
              </a:rPr>
              <a:t>MACRO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: Coverage and high mobility connectivity </a:t>
            </a: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07445" y="5403721"/>
            <a:ext cx="220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 smtClean="0">
                <a:solidFill>
                  <a:srgbClr val="E39123"/>
                </a:solidFill>
                <a:latin typeface="Arial" pitchFamily="34" charset="0"/>
              </a:rPr>
              <a:t>FEMTO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: For enterprise  &amp; home</a:t>
            </a:r>
            <a:b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coverage/capacity</a:t>
            </a: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07445" y="3622086"/>
            <a:ext cx="220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 smtClean="0">
                <a:solidFill>
                  <a:srgbClr val="E39123"/>
                </a:solidFill>
                <a:latin typeface="Arial" pitchFamily="34" charset="0"/>
              </a:rPr>
              <a:t>PICO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:</a:t>
            </a:r>
            <a:r>
              <a:rPr lang="en-US" sz="1600" dirty="0" smtClean="0">
                <a:solidFill>
                  <a:srgbClr val="E39123"/>
                </a:solidFill>
                <a:latin typeface="Arial" pitchFamily="34" charset="0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</a:rPr>
              <a:t>For street, enterprise &amp; home coverage/capacity </a:t>
            </a: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Right Brace 28"/>
          <p:cNvSpPr/>
          <p:nvPr/>
        </p:nvSpPr>
        <p:spPr bwMode="auto">
          <a:xfrm>
            <a:off x="5577733" y="1460872"/>
            <a:ext cx="240160" cy="12456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0">
              <a:solidFill>
                <a:prstClr val="black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21032" y="1846997"/>
            <a:ext cx="22108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E39123"/>
                </a:solidFill>
                <a:latin typeface="Calibri"/>
              </a:rPr>
              <a:t>Today’s architecture</a:t>
            </a:r>
          </a:p>
          <a:p>
            <a:pPr marL="111125" indent="-111125" eaLnBrk="0" hangingPunct="0">
              <a:buFont typeface="Arial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3M Macro cells serving 5 billion users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39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775" y="1661027"/>
            <a:ext cx="2453926" cy="219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41" y="310752"/>
            <a:ext cx="8489401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Antenna Placement in DAS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661027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Optimize distributed BS antenna location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Primal/dual optimization framework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Convex; standard solutions apply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For 4+ ports, one moves to the center</a:t>
            </a: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CC00"/>
                </a:solidFill>
                <a:latin typeface="+mj-lt"/>
              </a:rPr>
              <a:t>Up to 23 dB power gain in downlink</a:t>
            </a:r>
          </a:p>
          <a:p>
            <a:pPr lvl="1">
              <a:lnSpc>
                <a:spcPct val="60000"/>
              </a:lnSpc>
            </a:pPr>
            <a:r>
              <a:rPr lang="en-US" sz="2400" b="1" dirty="0" smtClean="0">
                <a:solidFill>
                  <a:srgbClr val="00CC00"/>
                </a:solidFill>
                <a:latin typeface="+mj-lt"/>
              </a:rPr>
              <a:t>Gain higher when CSIT not available </a:t>
            </a:r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2288" y="3996172"/>
            <a:ext cx="3947886" cy="293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8" y="3810027"/>
            <a:ext cx="4157966" cy="309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500914" y="4775198"/>
            <a:ext cx="1304203" cy="52322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800" dirty="0" smtClean="0">
                <a:solidFill>
                  <a:srgbClr val="6161FF"/>
                </a:solidFill>
                <a:latin typeface="Calibri"/>
              </a:rPr>
              <a:t>3 Ports </a:t>
            </a:r>
            <a:endParaRPr lang="en-US" sz="2800" dirty="0">
              <a:solidFill>
                <a:srgbClr val="6161FF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6114" y="4085770"/>
            <a:ext cx="1304203" cy="523220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800" dirty="0" smtClean="0">
                <a:solidFill>
                  <a:srgbClr val="6161FF"/>
                </a:solidFill>
                <a:latin typeface="Calibri"/>
              </a:rPr>
              <a:t>6 Ports </a:t>
            </a:r>
            <a:endParaRPr lang="en-US" sz="2800" dirty="0">
              <a:solidFill>
                <a:srgbClr val="6161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854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9467"/>
            <a:ext cx="8229600" cy="1143000"/>
          </a:xfrm>
        </p:spPr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867873"/>
            <a:ext cx="8394192" cy="4599432"/>
          </a:xfrm>
        </p:spPr>
        <p:txBody>
          <a:bodyPr>
            <a:noAutofit/>
          </a:bodyPr>
          <a:lstStyle/>
          <a:p>
            <a:pPr>
              <a:lnSpc>
                <a:spcPct val="60000"/>
              </a:lnSpc>
              <a:defRPr/>
            </a:pPr>
            <a:r>
              <a:rPr lang="en-US" dirty="0" smtClean="0"/>
              <a:t>Cell Zooming</a:t>
            </a:r>
          </a:p>
          <a:p>
            <a:pPr>
              <a:lnSpc>
                <a:spcPct val="60000"/>
              </a:lnSpc>
              <a:defRPr/>
            </a:pPr>
            <a:endParaRPr lang="en-US" dirty="0" smtClean="0"/>
          </a:p>
          <a:p>
            <a:pPr>
              <a:lnSpc>
                <a:spcPct val="60000"/>
              </a:lnSpc>
              <a:defRPr/>
            </a:pPr>
            <a:r>
              <a:rPr lang="en-US" dirty="0" smtClean="0"/>
              <a:t>Cooperative MIMO</a:t>
            </a:r>
          </a:p>
          <a:p>
            <a:pPr>
              <a:lnSpc>
                <a:spcPct val="60000"/>
              </a:lnSpc>
              <a:defRPr/>
            </a:pPr>
            <a:endParaRPr lang="en-US" dirty="0" smtClean="0"/>
          </a:p>
          <a:p>
            <a:pPr>
              <a:lnSpc>
                <a:spcPct val="60000"/>
              </a:lnSpc>
              <a:defRPr/>
            </a:pPr>
            <a:r>
              <a:rPr lang="en-US" dirty="0" smtClean="0"/>
              <a:t>Relaying</a:t>
            </a:r>
          </a:p>
          <a:p>
            <a:pPr>
              <a:lnSpc>
                <a:spcPct val="60000"/>
              </a:lnSpc>
              <a:defRPr/>
            </a:pPr>
            <a:endParaRPr lang="en-US" dirty="0" smtClean="0"/>
          </a:p>
          <a:p>
            <a:pPr>
              <a:lnSpc>
                <a:spcPct val="60000"/>
              </a:lnSpc>
              <a:defRPr/>
            </a:pPr>
            <a:r>
              <a:rPr lang="en-US" dirty="0" smtClean="0"/>
              <a:t>Radio Resource Management</a:t>
            </a:r>
          </a:p>
          <a:p>
            <a:pPr>
              <a:lnSpc>
                <a:spcPct val="60000"/>
              </a:lnSpc>
              <a:defRPr/>
            </a:pPr>
            <a:endParaRPr lang="en-US" dirty="0" smtClean="0"/>
          </a:p>
          <a:p>
            <a:pPr>
              <a:lnSpc>
                <a:spcPct val="60000"/>
              </a:lnSpc>
              <a:defRPr/>
            </a:pPr>
            <a:r>
              <a:rPr lang="en-US" dirty="0" smtClean="0"/>
              <a:t>Scheduling</a:t>
            </a:r>
          </a:p>
          <a:p>
            <a:pPr>
              <a:lnSpc>
                <a:spcPct val="60000"/>
              </a:lnSpc>
              <a:defRPr/>
            </a:pPr>
            <a:endParaRPr lang="en-US" dirty="0" smtClean="0"/>
          </a:p>
          <a:p>
            <a:pPr>
              <a:lnSpc>
                <a:spcPct val="60000"/>
              </a:lnSpc>
              <a:defRPr/>
            </a:pPr>
            <a:r>
              <a:rPr lang="en-US" dirty="0" smtClean="0"/>
              <a:t>Sleeping</a:t>
            </a:r>
          </a:p>
          <a:p>
            <a:pPr>
              <a:lnSpc>
                <a:spcPct val="70000"/>
              </a:lnSpc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373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8092"/>
            <a:ext cx="8229600" cy="1143000"/>
          </a:xfrm>
        </p:spPr>
        <p:txBody>
          <a:bodyPr/>
          <a:lstStyle/>
          <a:p>
            <a:r>
              <a:rPr lang="en-US" dirty="0" smtClean="0"/>
              <a:t>Cell Zooming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351" y="5387546"/>
            <a:ext cx="8810368" cy="1307756"/>
          </a:xfrm>
        </p:spPr>
        <p:txBody>
          <a:bodyPr>
            <a:noAutofit/>
          </a:bodyPr>
          <a:lstStyle/>
          <a:p>
            <a:r>
              <a:rPr lang="en-US" sz="2000" dirty="0" smtClean="0"/>
              <a:t>Dynamically adjusts cell size (via TX power) based on capacity needs </a:t>
            </a:r>
          </a:p>
          <a:p>
            <a:pPr lvl="1"/>
            <a:r>
              <a:rPr lang="en-US" sz="1800" dirty="0" smtClean="0"/>
              <a:t>Can put central (or other) cells to sleep based on traffic patterns</a:t>
            </a:r>
          </a:p>
          <a:p>
            <a:pPr lvl="1"/>
            <a:r>
              <a:rPr lang="en-US" sz="1800" dirty="0" smtClean="0"/>
              <a:t>Neighbor cells expand or transmit cooperatively to central users</a:t>
            </a:r>
          </a:p>
          <a:p>
            <a:r>
              <a:rPr lang="en-US" sz="2000" dirty="0" smtClean="0"/>
              <a:t>Significant energy savings (~50%)</a:t>
            </a:r>
            <a:endParaRPr lang="en-US" sz="2000" dirty="0"/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38" y="1685918"/>
            <a:ext cx="4629150" cy="173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747" y="3417666"/>
            <a:ext cx="3067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707918" y="6550223"/>
            <a:ext cx="4395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Work by </a:t>
            </a:r>
            <a:r>
              <a:rPr lang="en-US" sz="1400" i="1" dirty="0" err="1" smtClean="0">
                <a:solidFill>
                  <a:prstClr val="black"/>
                </a:solidFill>
                <a:latin typeface="Calibri"/>
              </a:rPr>
              <a:t>Zhisheng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Calibri"/>
              </a:rPr>
              <a:t>Niu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400" i="1" dirty="0" err="1" smtClean="0">
                <a:solidFill>
                  <a:prstClr val="black"/>
                </a:solidFill>
                <a:latin typeface="Calibri"/>
              </a:rPr>
              <a:t>Yiqun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 Wu, </a:t>
            </a:r>
            <a:r>
              <a:rPr lang="en-US" sz="1400" i="1" dirty="0" err="1" smtClean="0">
                <a:solidFill>
                  <a:prstClr val="black"/>
                </a:solidFill>
                <a:latin typeface="Calibri"/>
              </a:rPr>
              <a:t>Jie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 Gong, and </a:t>
            </a:r>
            <a:r>
              <a:rPr lang="en-US" sz="1400" i="1" dirty="0" err="1" smtClean="0">
                <a:solidFill>
                  <a:prstClr val="black"/>
                </a:solidFill>
                <a:latin typeface="Calibri"/>
              </a:rPr>
              <a:t>Zexi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 Yang</a:t>
            </a: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3087" y="1676702"/>
            <a:ext cx="4144986" cy="332778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533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lowchart: Extract 111"/>
          <p:cNvSpPr/>
          <p:nvPr/>
        </p:nvSpPr>
        <p:spPr>
          <a:xfrm rot="16800000" flipH="1">
            <a:off x="4038600" y="2209802"/>
            <a:ext cx="182880" cy="441960"/>
          </a:xfrm>
          <a:prstGeom prst="flowChartExtra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3381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Adding Cooperation and MIMO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14300" y="3919538"/>
            <a:ext cx="8943975" cy="29384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+mj-lt"/>
              </a:rPr>
              <a:t>Network MIMO: Cooperating BSs form a MIMO array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MIMO focuses energy in one direction, less TX energy needed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+mj-lt"/>
              </a:rPr>
              <a:t>Can treat “interference” as known signal (MUD) or noise; interference is extremely inefficient in terms of energy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+mj-lt"/>
              </a:rPr>
              <a:t>Can also install low-complexity relays</a:t>
            </a:r>
            <a:endParaRPr lang="en-US" sz="2000" dirty="0" smtClean="0">
              <a:latin typeface="+mj-lt"/>
            </a:endParaRPr>
          </a:p>
          <a:p>
            <a:pPr lvl="1" eaLnBrk="1" hangingPunct="1">
              <a:lnSpc>
                <a:spcPct val="2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en-US" sz="2800" dirty="0" smtClean="0">
                <a:latin typeface="+mj-lt"/>
              </a:rPr>
              <a:t>Mobiles  can cooperate via relaying, virtual MIMO, conferencing, analog network coding, …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930525" y="1963738"/>
            <a:ext cx="165100" cy="214312"/>
            <a:chOff x="4131511" y="2844436"/>
            <a:chExt cx="200025" cy="24166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6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6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6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6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9461" name="Freeform 4"/>
          <p:cNvSpPr>
            <a:spLocks/>
          </p:cNvSpPr>
          <p:nvPr/>
        </p:nvSpPr>
        <p:spPr bwMode="auto">
          <a:xfrm>
            <a:off x="2454275" y="1706563"/>
            <a:ext cx="1133475" cy="728662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3303588" y="2068513"/>
            <a:ext cx="1135062" cy="73342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3" name="Freeform 6"/>
          <p:cNvSpPr>
            <a:spLocks/>
          </p:cNvSpPr>
          <p:nvPr/>
        </p:nvSpPr>
        <p:spPr bwMode="auto">
          <a:xfrm>
            <a:off x="3303588" y="2801938"/>
            <a:ext cx="1135062" cy="727075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4" name="Freeform 7"/>
          <p:cNvSpPr>
            <a:spLocks/>
          </p:cNvSpPr>
          <p:nvPr/>
        </p:nvSpPr>
        <p:spPr bwMode="auto">
          <a:xfrm>
            <a:off x="1608138" y="2068513"/>
            <a:ext cx="1130300" cy="73342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5" name="Freeform 8"/>
          <p:cNvSpPr>
            <a:spLocks/>
          </p:cNvSpPr>
          <p:nvPr/>
        </p:nvSpPr>
        <p:spPr bwMode="auto">
          <a:xfrm>
            <a:off x="1608138" y="2801938"/>
            <a:ext cx="1130300" cy="727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6" name="Freeform 9"/>
          <p:cNvSpPr>
            <a:spLocks/>
          </p:cNvSpPr>
          <p:nvPr/>
        </p:nvSpPr>
        <p:spPr bwMode="auto">
          <a:xfrm>
            <a:off x="2454275" y="3160713"/>
            <a:ext cx="1133475" cy="73342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7" name="Freeform 10"/>
          <p:cNvSpPr>
            <a:spLocks/>
          </p:cNvSpPr>
          <p:nvPr/>
        </p:nvSpPr>
        <p:spPr bwMode="auto">
          <a:xfrm>
            <a:off x="2454275" y="2435225"/>
            <a:ext cx="1133475" cy="730250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8" name="Freeform 11"/>
          <p:cNvSpPr>
            <a:spLocks/>
          </p:cNvSpPr>
          <p:nvPr/>
        </p:nvSpPr>
        <p:spPr bwMode="auto">
          <a:xfrm>
            <a:off x="3333750" y="3057525"/>
            <a:ext cx="454025" cy="407988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3609975" y="3076575"/>
            <a:ext cx="231775" cy="33338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 flipV="1">
            <a:off x="3303588" y="3192463"/>
            <a:ext cx="2540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19471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8513" y="3098800"/>
            <a:ext cx="3778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Line 15"/>
          <p:cNvSpPr>
            <a:spLocks noChangeShapeType="1"/>
          </p:cNvSpPr>
          <p:nvPr/>
        </p:nvSpPr>
        <p:spPr bwMode="auto">
          <a:xfrm flipH="1">
            <a:off x="3627438" y="3055938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1947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388" y="2524125"/>
            <a:ext cx="3762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606675" y="2482850"/>
            <a:ext cx="1588" cy="61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" name="Group 156"/>
          <p:cNvGrpSpPr>
            <a:grpSpLocks/>
          </p:cNvGrpSpPr>
          <p:nvPr/>
        </p:nvGrpSpPr>
        <p:grpSpPr bwMode="auto">
          <a:xfrm>
            <a:off x="2179638" y="2019300"/>
            <a:ext cx="800100" cy="952500"/>
            <a:chOff x="3495880" y="2020056"/>
            <a:chExt cx="800100" cy="951744"/>
          </a:xfrm>
        </p:grpSpPr>
        <p:sp>
          <p:nvSpPr>
            <p:cNvPr id="19555" name="Line 43"/>
            <p:cNvSpPr>
              <a:spLocks noChangeShapeType="1"/>
            </p:cNvSpPr>
            <p:nvPr/>
          </p:nvSpPr>
          <p:spPr bwMode="auto">
            <a:xfrm>
              <a:off x="3495880" y="2391531"/>
              <a:ext cx="390525" cy="1016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56" name="Line 44"/>
            <p:cNvSpPr>
              <a:spLocks noChangeShapeType="1"/>
            </p:cNvSpPr>
            <p:nvPr/>
          </p:nvSpPr>
          <p:spPr bwMode="auto">
            <a:xfrm flipV="1">
              <a:off x="3946730" y="2020056"/>
              <a:ext cx="349250" cy="45085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57" name="Line 45"/>
            <p:cNvSpPr>
              <a:spLocks noChangeShapeType="1"/>
            </p:cNvSpPr>
            <p:nvPr/>
          </p:nvSpPr>
          <p:spPr bwMode="auto">
            <a:xfrm flipH="1">
              <a:off x="3558747" y="2509006"/>
              <a:ext cx="392746" cy="462794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2111375" y="3001963"/>
            <a:ext cx="165100" cy="214312"/>
            <a:chOff x="4131511" y="2844436"/>
            <a:chExt cx="200025" cy="241664"/>
          </a:xfrm>
        </p:grpSpPr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5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5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Group 95"/>
          <p:cNvGrpSpPr>
            <a:grpSpLocks/>
          </p:cNvGrpSpPr>
          <p:nvPr/>
        </p:nvGrpSpPr>
        <p:grpSpPr bwMode="auto">
          <a:xfrm>
            <a:off x="2968625" y="3421063"/>
            <a:ext cx="165100" cy="214312"/>
            <a:chOff x="4131511" y="2844436"/>
            <a:chExt cx="200025" cy="241664"/>
          </a:xfrm>
        </p:grpSpPr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4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4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Group 106"/>
          <p:cNvGrpSpPr>
            <a:grpSpLocks/>
          </p:cNvGrpSpPr>
          <p:nvPr/>
        </p:nvGrpSpPr>
        <p:grpSpPr bwMode="auto">
          <a:xfrm>
            <a:off x="3806825" y="3059113"/>
            <a:ext cx="165100" cy="214312"/>
            <a:chOff x="4131511" y="2844436"/>
            <a:chExt cx="200025" cy="241664"/>
          </a:xfrm>
        </p:grpSpPr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3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3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17"/>
          <p:cNvGrpSpPr>
            <a:grpSpLocks/>
          </p:cNvGrpSpPr>
          <p:nvPr/>
        </p:nvGrpSpPr>
        <p:grpSpPr bwMode="auto">
          <a:xfrm>
            <a:off x="3806825" y="2354263"/>
            <a:ext cx="165100" cy="214312"/>
            <a:chOff x="4131511" y="2844436"/>
            <a:chExt cx="200025" cy="241664"/>
          </a:xfrm>
        </p:grpSpPr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2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176"/>
          <p:cNvGrpSpPr>
            <a:grpSpLocks/>
          </p:cNvGrpSpPr>
          <p:nvPr/>
        </p:nvGrpSpPr>
        <p:grpSpPr bwMode="auto">
          <a:xfrm>
            <a:off x="2025650" y="2363788"/>
            <a:ext cx="165100" cy="214312"/>
            <a:chOff x="4131511" y="2844436"/>
            <a:chExt cx="200025" cy="241664"/>
          </a:xfrm>
        </p:grpSpPr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1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1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Group 187"/>
          <p:cNvGrpSpPr>
            <a:grpSpLocks/>
          </p:cNvGrpSpPr>
          <p:nvPr/>
        </p:nvGrpSpPr>
        <p:grpSpPr bwMode="auto">
          <a:xfrm>
            <a:off x="2941638" y="2708275"/>
            <a:ext cx="165100" cy="212725"/>
            <a:chOff x="4131511" y="2844436"/>
            <a:chExt cx="200025" cy="241664"/>
          </a:xfrm>
        </p:grpSpPr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0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0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0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0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49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0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9482" name="Line 15"/>
          <p:cNvSpPr>
            <a:spLocks noChangeShapeType="1"/>
          </p:cNvSpPr>
          <p:nvPr/>
        </p:nvSpPr>
        <p:spPr bwMode="auto">
          <a:xfrm flipH="1">
            <a:off x="3584575" y="3055938"/>
            <a:ext cx="1588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483" name="Line 42"/>
          <p:cNvSpPr>
            <a:spLocks noChangeShapeType="1"/>
          </p:cNvSpPr>
          <p:nvPr/>
        </p:nvSpPr>
        <p:spPr bwMode="auto">
          <a:xfrm flipH="1">
            <a:off x="2555875" y="2482850"/>
            <a:ext cx="1588" cy="61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1" name="Group 127"/>
          <p:cNvGrpSpPr>
            <a:grpSpLocks/>
          </p:cNvGrpSpPr>
          <p:nvPr/>
        </p:nvGrpSpPr>
        <p:grpSpPr bwMode="auto">
          <a:xfrm>
            <a:off x="1827213" y="2014538"/>
            <a:ext cx="1425575" cy="1436687"/>
            <a:chOff x="3186288" y="1771861"/>
            <a:chExt cx="1425575" cy="1436028"/>
          </a:xfrm>
        </p:grpSpPr>
        <p:sp>
          <p:nvSpPr>
            <p:cNvPr id="19493" name="Oval 47"/>
            <p:cNvSpPr>
              <a:spLocks noChangeArrowheads="1"/>
            </p:cNvSpPr>
            <p:nvPr/>
          </p:nvSpPr>
          <p:spPr bwMode="auto">
            <a:xfrm rot="-1262261">
              <a:off x="3186288" y="1771861"/>
              <a:ext cx="1425575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94" name="Oval 47"/>
            <p:cNvSpPr>
              <a:spLocks noChangeArrowheads="1"/>
            </p:cNvSpPr>
            <p:nvPr/>
          </p:nvSpPr>
          <p:spPr bwMode="auto">
            <a:xfrm rot="-6403564">
              <a:off x="2905231" y="2428158"/>
              <a:ext cx="1204832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9485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9388" y="3005138"/>
            <a:ext cx="3762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Line 15"/>
          <p:cNvSpPr>
            <a:spLocks noChangeShapeType="1"/>
          </p:cNvSpPr>
          <p:nvPr/>
        </p:nvSpPr>
        <p:spPr bwMode="auto">
          <a:xfrm flipH="1">
            <a:off x="2960688" y="2954338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2" name="Group 153"/>
          <p:cNvGrpSpPr>
            <a:grpSpLocks/>
          </p:cNvGrpSpPr>
          <p:nvPr/>
        </p:nvGrpSpPr>
        <p:grpSpPr bwMode="auto">
          <a:xfrm>
            <a:off x="2919413" y="2751138"/>
            <a:ext cx="671512" cy="312737"/>
            <a:chOff x="4235670" y="2751894"/>
            <a:chExt cx="671497" cy="312582"/>
          </a:xfrm>
        </p:grpSpPr>
        <p:sp>
          <p:nvSpPr>
            <p:cNvPr id="70" name="Line 37"/>
            <p:cNvSpPr>
              <a:spLocks noChangeShapeType="1"/>
            </p:cNvSpPr>
            <p:nvPr/>
          </p:nvSpPr>
          <p:spPr bwMode="auto">
            <a:xfrm>
              <a:off x="4389654" y="2751894"/>
              <a:ext cx="517513" cy="304649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37"/>
            <p:cNvSpPr>
              <a:spLocks noChangeShapeType="1"/>
            </p:cNvSpPr>
            <p:nvPr/>
          </p:nvSpPr>
          <p:spPr bwMode="auto">
            <a:xfrm flipH="1">
              <a:off x="4235670" y="2799495"/>
              <a:ext cx="33336" cy="195165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Line 37"/>
            <p:cNvSpPr>
              <a:spLocks noChangeShapeType="1"/>
            </p:cNvSpPr>
            <p:nvPr/>
          </p:nvSpPr>
          <p:spPr bwMode="auto">
            <a:xfrm>
              <a:off x="4270594" y="2947059"/>
              <a:ext cx="560374" cy="117417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56" name="Oval 155"/>
          <p:cNvSpPr/>
          <p:nvPr/>
        </p:nvSpPr>
        <p:spPr bwMode="auto">
          <a:xfrm>
            <a:off x="2560638" y="2974975"/>
            <a:ext cx="1228725" cy="341313"/>
          </a:xfrm>
          <a:prstGeom prst="ellipse">
            <a:avLst/>
          </a:prstGeom>
          <a:noFill/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4767316" y="2151380"/>
            <a:ext cx="40718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i="1" dirty="0" smtClean="0">
                <a:solidFill>
                  <a:srgbClr val="0F6FC6"/>
                </a:solidFill>
                <a:latin typeface="Calibri"/>
              </a:rPr>
              <a:t>Focus of cooperation in</a:t>
            </a:r>
          </a:p>
          <a:p>
            <a:pPr algn="ctr" eaLnBrk="0" hangingPunct="0"/>
            <a:r>
              <a:rPr lang="en-US" sz="2800" i="1" dirty="0" smtClean="0">
                <a:solidFill>
                  <a:srgbClr val="0F6FC6"/>
                </a:solidFill>
                <a:latin typeface="Calibri"/>
              </a:rPr>
              <a:t>LTE is on capacity increase</a:t>
            </a:r>
            <a:endParaRPr lang="en-US" sz="2800" i="1" dirty="0">
              <a:solidFill>
                <a:srgbClr val="0F6FC6"/>
              </a:solidFill>
              <a:latin typeface="Calibri"/>
            </a:endParaRPr>
          </a:p>
        </p:txBody>
      </p:sp>
      <p:pic>
        <p:nvPicPr>
          <p:cNvPr id="113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4313" y="2473960"/>
            <a:ext cx="3778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Line 15"/>
          <p:cNvSpPr>
            <a:spLocks noChangeShapeType="1"/>
          </p:cNvSpPr>
          <p:nvPr/>
        </p:nvSpPr>
        <p:spPr bwMode="auto">
          <a:xfrm flipH="1">
            <a:off x="4218859" y="2411376"/>
            <a:ext cx="1588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3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988" y="1878675"/>
            <a:ext cx="8272462" cy="421533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Sensor network protocol </a:t>
            </a:r>
            <a:r>
              <a:rPr lang="en-US" altLang="en-US" sz="2800" dirty="0" smtClean="0"/>
              <a:t>designs must take into account energy </a:t>
            </a:r>
            <a:r>
              <a:rPr lang="en-US" altLang="en-US" sz="2800" dirty="0" smtClean="0"/>
              <a:t>constraints</a:t>
            </a:r>
          </a:p>
          <a:p>
            <a:pPr lvl="2">
              <a:lnSpc>
                <a:spcPct val="90000"/>
              </a:lnSpc>
            </a:pPr>
            <a:endParaRPr lang="en-US" altLang="en-US" sz="12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For large sensor networks, in-network processing and cooperation is </a:t>
            </a:r>
            <a:r>
              <a:rPr lang="en-US" altLang="en-US" sz="2800" dirty="0" smtClean="0"/>
              <a:t>essential to preserve energy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/>
              <a:t>Node cooperation can include cooperative </a:t>
            </a:r>
            <a:r>
              <a:rPr lang="en-US" altLang="en-US" sz="2800" dirty="0" smtClean="0"/>
              <a:t>compression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Green wireless design applies to infrastructure design of cellular networks as well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4507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Presentation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76596" y="1781695"/>
            <a:ext cx="7848600" cy="4114800"/>
          </a:xfrm>
        </p:spPr>
        <p:txBody>
          <a:bodyPr/>
          <a:lstStyle/>
          <a:p>
            <a:r>
              <a:rPr lang="en-US" altLang="en-US" dirty="0"/>
              <a:t>Routing techniques in wireless sensor networks: a survey </a:t>
            </a:r>
            <a:endParaRPr lang="en-US" altLang="en-US" dirty="0" smtClean="0"/>
          </a:p>
          <a:p>
            <a:pPr lvl="3"/>
            <a:endParaRPr lang="en-US" altLang="en-US" dirty="0" smtClean="0"/>
          </a:p>
          <a:p>
            <a:r>
              <a:rPr lang="en-US" altLang="en-US" dirty="0" smtClean="0"/>
              <a:t>By J.N. Al-</a:t>
            </a:r>
            <a:r>
              <a:rPr lang="en-US" altLang="en-US" dirty="0" err="1" smtClean="0"/>
              <a:t>Karaki</a:t>
            </a:r>
            <a:r>
              <a:rPr lang="en-US" altLang="en-US" dirty="0" smtClean="0"/>
              <a:t> and A.E. Kamal</a:t>
            </a:r>
          </a:p>
          <a:p>
            <a:pPr lvl="3"/>
            <a:endParaRPr lang="en-US" altLang="en-US" dirty="0" smtClean="0"/>
          </a:p>
          <a:p>
            <a:r>
              <a:rPr lang="en-US" altLang="en-US" dirty="0" smtClean="0"/>
              <a:t>IEEE Trans. Wireless </a:t>
            </a:r>
            <a:r>
              <a:rPr lang="en-US" altLang="en-US" dirty="0"/>
              <a:t>Communications, </a:t>
            </a:r>
            <a:r>
              <a:rPr lang="en-US" altLang="en-US" dirty="0" smtClean="0"/>
              <a:t>Dec. 2004.</a:t>
            </a:r>
          </a:p>
          <a:p>
            <a:pPr lvl="3"/>
            <a:endParaRPr lang="en-US" altLang="en-US" dirty="0" smtClean="0"/>
          </a:p>
          <a:p>
            <a:r>
              <a:rPr lang="en-US" altLang="en-US" i="1" dirty="0" smtClean="0"/>
              <a:t>Presented by Abbas</a:t>
            </a: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903008433"/>
      </p:ext>
    </p:extLst>
  </p:cSld>
  <p:clrMapOvr>
    <a:masterClrMapping/>
  </p:clrMapOvr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11365</TotalTime>
  <Words>1939</Words>
  <Application>Microsoft Office PowerPoint</Application>
  <PresentationFormat>On-screen Show (4:3)</PresentationFormat>
  <Paragraphs>407</Paragraphs>
  <Slides>47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BlueRed</vt:lpstr>
      <vt:lpstr>Equation</vt:lpstr>
      <vt:lpstr>Chart</vt:lpstr>
      <vt:lpstr>EE360: Lecture 16 Outline Sensor Networks and  Energy Efficient Radios</vt:lpstr>
      <vt:lpstr>Cooperative MIMO</vt:lpstr>
      <vt:lpstr>MIMO</vt:lpstr>
      <vt:lpstr>MIMO: optimized constellations (Energy for cooperation neglected)</vt:lpstr>
      <vt:lpstr>Cross-Layer Design with Cooperation</vt:lpstr>
      <vt:lpstr>Double String Topology with Alamouti Cooperation</vt:lpstr>
      <vt:lpstr>Equivalent Network with Super Nodes</vt:lpstr>
      <vt:lpstr>Minimum-energy Routing (cooperative)</vt:lpstr>
      <vt:lpstr>Minimum-energy Routing (non-cooperative)</vt:lpstr>
      <vt:lpstr>MIMO v.s. SISO (Constellation Optimized)</vt:lpstr>
      <vt:lpstr>Delay/Energy Tradeoff</vt:lpstr>
      <vt:lpstr>Minimum Delay Scheduling</vt:lpstr>
      <vt:lpstr>Energy-Delay Optimization</vt:lpstr>
      <vt:lpstr>Transmission Energy  vs. Delay</vt:lpstr>
      <vt:lpstr>Total Energy vs. Delay</vt:lpstr>
      <vt:lpstr>Transmission Energy vs. Delay  (with rate adaptation)</vt:lpstr>
      <vt:lpstr>Total Energy vs. Delay (with rate adaptation)</vt:lpstr>
      <vt:lpstr>MAC Protocols</vt:lpstr>
      <vt:lpstr>Optimization Model</vt:lpstr>
      <vt:lpstr>Optimization Algorithm</vt:lpstr>
      <vt:lpstr>Branch and Bound Algorithm</vt:lpstr>
      <vt:lpstr>Numerical Results </vt:lpstr>
      <vt:lpstr>Routing Protocols</vt:lpstr>
      <vt:lpstr>Minimum-Energy Routing  Optimization Model</vt:lpstr>
      <vt:lpstr>Minimum Energy Routing</vt:lpstr>
      <vt:lpstr>Relay Nodes with  Data to Send</vt:lpstr>
      <vt:lpstr>Cooperative Compression</vt:lpstr>
      <vt:lpstr>Cooperative Compression and Cross-Layer Design</vt:lpstr>
      <vt:lpstr>Energy-efficient estimation</vt:lpstr>
      <vt:lpstr>Digital vs. Analog</vt:lpstr>
      <vt:lpstr>Green” Cellular Networks</vt:lpstr>
      <vt:lpstr>Why Green, why now</vt:lpstr>
      <vt:lpstr>CO2 annual emissions  from cellular networks </vt:lpstr>
      <vt:lpstr>Energy costs are escalating</vt:lpstr>
      <vt:lpstr>Leading to reduced profits</vt:lpstr>
      <vt:lpstr>Research Consortia </vt:lpstr>
      <vt:lpstr>Enabling Technologies</vt:lpstr>
      <vt:lpstr>Infrastructure</vt:lpstr>
      <vt:lpstr>Cell Size Optimization</vt:lpstr>
      <vt:lpstr>Energy Efficiency vs Cell Size</vt:lpstr>
      <vt:lpstr>Hierarchical Architecture</vt:lpstr>
      <vt:lpstr>Antenna Placement in DAS</vt:lpstr>
      <vt:lpstr>Protocols</vt:lpstr>
      <vt:lpstr>Cell Zooming</vt:lpstr>
      <vt:lpstr>Adding Cooperation and MIMO</vt:lpstr>
      <vt:lpstr>Summary</vt:lpstr>
      <vt:lpstr>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Robust and Adaptive Communication System for Intelligent Autonomous Agents</dc:title>
  <dc:creator>Andrea Goldsmith</dc:creator>
  <cp:lastModifiedBy>Andrea</cp:lastModifiedBy>
  <cp:revision>224</cp:revision>
  <cp:lastPrinted>2000-01-09T06:40:25Z</cp:lastPrinted>
  <dcterms:created xsi:type="dcterms:W3CDTF">1999-06-03T22:24:14Z</dcterms:created>
  <dcterms:modified xsi:type="dcterms:W3CDTF">2014-03-07T18:38:48Z</dcterms:modified>
</cp:coreProperties>
</file>