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0"/>
  </p:notesMasterIdLst>
  <p:handoutMasterIdLst>
    <p:handoutMasterId r:id="rId51"/>
  </p:handoutMasterIdLst>
  <p:sldIdLst>
    <p:sldId id="830" r:id="rId2"/>
    <p:sldId id="894" r:id="rId3"/>
    <p:sldId id="895" r:id="rId4"/>
    <p:sldId id="896" r:id="rId5"/>
    <p:sldId id="898" r:id="rId6"/>
    <p:sldId id="599" r:id="rId7"/>
    <p:sldId id="945" r:id="rId8"/>
    <p:sldId id="946" r:id="rId9"/>
    <p:sldId id="947" r:id="rId10"/>
    <p:sldId id="948" r:id="rId11"/>
    <p:sldId id="949" r:id="rId12"/>
    <p:sldId id="950" r:id="rId13"/>
    <p:sldId id="951" r:id="rId14"/>
    <p:sldId id="952" r:id="rId15"/>
    <p:sldId id="953" r:id="rId16"/>
    <p:sldId id="954" r:id="rId17"/>
    <p:sldId id="955" r:id="rId18"/>
    <p:sldId id="956" r:id="rId19"/>
    <p:sldId id="957" r:id="rId20"/>
    <p:sldId id="958" r:id="rId21"/>
    <p:sldId id="959" r:id="rId22"/>
    <p:sldId id="960" r:id="rId23"/>
    <p:sldId id="961" r:id="rId24"/>
    <p:sldId id="962" r:id="rId25"/>
    <p:sldId id="980" r:id="rId26"/>
    <p:sldId id="981" r:id="rId27"/>
    <p:sldId id="982" r:id="rId28"/>
    <p:sldId id="983" r:id="rId29"/>
    <p:sldId id="984" r:id="rId30"/>
    <p:sldId id="985" r:id="rId31"/>
    <p:sldId id="986" r:id="rId32"/>
    <p:sldId id="987" r:id="rId33"/>
    <p:sldId id="988" r:id="rId34"/>
    <p:sldId id="989" r:id="rId35"/>
    <p:sldId id="990" r:id="rId36"/>
    <p:sldId id="991" r:id="rId37"/>
    <p:sldId id="992" r:id="rId38"/>
    <p:sldId id="967" r:id="rId39"/>
    <p:sldId id="968" r:id="rId40"/>
    <p:sldId id="969" r:id="rId41"/>
    <p:sldId id="970" r:id="rId42"/>
    <p:sldId id="971" r:id="rId43"/>
    <p:sldId id="993" r:id="rId44"/>
    <p:sldId id="994" r:id="rId45"/>
    <p:sldId id="995" r:id="rId46"/>
    <p:sldId id="943" r:id="rId47"/>
    <p:sldId id="996" r:id="rId48"/>
    <p:sldId id="944" r:id="rId49"/>
  </p:sldIdLst>
  <p:sldSz cx="9144000" cy="6858000" type="screen4x3"/>
  <p:notesSz cx="6994525" cy="92789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33CC33"/>
    <a:srgbClr val="3366FF"/>
    <a:srgbClr val="00CC00"/>
    <a:srgbClr val="FF0000"/>
    <a:srgbClr val="0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521" autoAdjust="0"/>
    <p:restoredTop sz="90929"/>
  </p:normalViewPr>
  <p:slideViewPr>
    <p:cSldViewPr snapToGrid="0" snapToObjects="1">
      <p:cViewPr>
        <p:scale>
          <a:sx n="57" d="100"/>
          <a:sy n="57" d="100"/>
        </p:scale>
        <p:origin x="-2370" y="-300"/>
      </p:cViewPr>
      <p:guideLst>
        <p:guide orient="horz" pos="2160"/>
        <p:guide pos="290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1884" y="-90"/>
      </p:cViewPr>
      <p:guideLst>
        <p:guide orient="horz" pos="2922"/>
        <p:guide pos="22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5388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fld id="{7155519E-5088-406F-B51C-6A50058D4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85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FE4268E-831B-42D4-8B22-AFBC89647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80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030E52-7C6A-45E0-A6B4-56B9B70268D2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0263" cy="3479800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6900"/>
            <a:ext cx="5130800" cy="41767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smtClean="0"/>
              <a:t>Interdisciplinary research, design, and development very challenging, but necessary to meet the requirements of future wireless applications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399636-7B40-44E6-933E-A1ECFA0C6A6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8573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77925" y="695325"/>
            <a:ext cx="4640263" cy="3479800"/>
          </a:xfrm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6900"/>
            <a:ext cx="5130800" cy="4176713"/>
          </a:xfrm>
        </p:spPr>
        <p:txBody>
          <a:bodyPr/>
          <a:lstStyle/>
          <a:p>
            <a:r>
              <a:rPr lang="en-US" altLang="en-US"/>
              <a:t>All the sophisticated high-performance communication techniques developed since WW2 may need to be thrown out the window.</a:t>
            </a:r>
          </a:p>
          <a:p>
            <a:r>
              <a:rPr lang="en-US" altLang="en-US"/>
              <a:t>By cooperating, nodes can save energy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B0FB4-F534-4E17-975D-80B023CDD0E1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6318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Number of bits to transmit is an integer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9pPr>
          </a:lstStyle>
          <a:p>
            <a:pPr>
              <a:defRPr/>
            </a:pPr>
            <a:fld id="{45ED69AF-F8E9-43F6-A658-1F5B673D82AC}" type="slidenum">
              <a:rPr lang="en-US" sz="1200" b="0" smtClean="0">
                <a:latin typeface="Times New Roman" pitchFamily="18" charset="0"/>
              </a:rPr>
              <a:pPr>
                <a:defRPr/>
              </a:pPr>
              <a:t>45</a:t>
            </a:fld>
            <a:endParaRPr lang="en-US" sz="1200" b="0" smtClean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685800"/>
            <a:ext cx="4673600" cy="35052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19600"/>
            <a:ext cx="5180012" cy="419258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ABBE4-E0D0-4D35-BF61-BD9EB48A1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4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DCAB7-EBFA-46D8-BB3E-FA891E08C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9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B5EF7-9C74-470D-9331-31C73780D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3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5FA8E-9CFE-43A6-A26D-14F4D6EF4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8DBE8-4164-4CB0-AE50-5D2892006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F2A27-E993-4430-8A16-4A97EE7CA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5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F61F6-06F1-4A28-A241-88616D22B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3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E5FE6-DA4F-4D95-997C-72D02602A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1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FB57E-A3A2-4284-B8BC-FAC96369A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4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29B5D-24DF-4975-ADD3-A1401C0686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A9C33-C086-44B0-8231-6A4248662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fld id="{EA427BF0-0033-4974-A969-60688AFAB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C:\Mydocuments\research\Crosslayer\optimal_scheduling\presentation\awgn_qam_BT_on_t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C:\Mydocuments\research\Crosslayer\tx_rx_joint_noadc\presentation_icc03\system1_rx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file:///C:\Mydocuments\research\Crosslayer\tx_rx_joint_noadc\presentation_icc03\system1_tx.jpg" TargetMode="Externa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6.bin"/><Relationship Id="rId18" Type="http://schemas.openxmlformats.org/officeDocument/2006/relationships/image" Target="../media/image28.wmf"/><Relationship Id="rId3" Type="http://schemas.openxmlformats.org/officeDocument/2006/relationships/oleObject" Target="../embeddings/oleObject21.bin"/><Relationship Id="rId21" Type="http://schemas.openxmlformats.org/officeDocument/2006/relationships/oleObject" Target="../embeddings/oleObject30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wmf"/><Relationship Id="rId20" Type="http://schemas.openxmlformats.org/officeDocument/2006/relationships/image" Target="../media/image29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24.wmf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26.wmf"/><Relationship Id="rId22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C:\Mydocuments\research\Crosslayer\tx_rx_joint_noadc\presentation_icc03\AWGN1_d_icc02.jpg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C:\Mydocuments\research\Crosslayer\tx_rx_joint_noadc\presentation_icc03\AWGN1_fsk_fixed_icc02.jpg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C:\Mydocuments\Courses\EE360\presentation\system1_tx.jpg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file:///C:\Mydocuments\Courses\EE360\presentation\system1_rx.jpg" TargetMode="Externa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3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38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40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4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65.wmf"/><Relationship Id="rId4" Type="http://schemas.openxmlformats.org/officeDocument/2006/relationships/oleObject" Target="../embeddings/oleObject50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1163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 smtClean="0"/>
              <a:t>EE360: Lecture </a:t>
            </a:r>
            <a:r>
              <a:rPr lang="en-US" altLang="en-US" sz="3200" dirty="0" smtClean="0"/>
              <a:t>15 </a:t>
            </a:r>
            <a:r>
              <a:rPr lang="en-US" altLang="en-US" sz="3200" dirty="0" smtClean="0"/>
              <a:t>Outline</a:t>
            </a:r>
            <a:br>
              <a:rPr lang="en-US" altLang="en-US" sz="3200" dirty="0" smtClean="0"/>
            </a:br>
            <a:r>
              <a:rPr lang="en-US" altLang="en-US" sz="4000" dirty="0" smtClean="0"/>
              <a:t>Sensor </a:t>
            </a:r>
            <a:r>
              <a:rPr lang="en-US" altLang="en-US" sz="4000" dirty="0" smtClean="0"/>
              <a:t>Networks and </a:t>
            </a:r>
            <a:br>
              <a:rPr lang="en-US" altLang="en-US" sz="4000" dirty="0" smtClean="0"/>
            </a:br>
            <a:r>
              <a:rPr lang="en-US" altLang="en-US" sz="4000" dirty="0" smtClean="0"/>
              <a:t>Energy Efficient Radios</a:t>
            </a:r>
            <a:endParaRPr lang="en-US" altLang="en-US" sz="54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54163"/>
            <a:ext cx="85344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2nd paper summary due March 5 (extended by 2 days)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March 5 lecture moved to March 7, 12-1:15pm, Packard 364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Poster session W 3/12: 4:30pm setup, 4:45 start, pizza@6.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Next HW posted by Wed, due March 10</a:t>
            </a:r>
          </a:p>
          <a:p>
            <a:pPr lvl="1">
              <a:lnSpc>
                <a:spcPct val="70000"/>
              </a:lnSpc>
            </a:pPr>
            <a:endParaRPr lang="en-US" altLang="en-US" sz="9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Overview </a:t>
            </a:r>
            <a:r>
              <a:rPr lang="en-US" altLang="en-US" sz="2800" dirty="0" smtClean="0"/>
              <a:t>of sensor network applications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Technology thrusts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Radios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Protocols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Cross-layer </a:t>
            </a:r>
            <a:r>
              <a:rPr lang="en-US" altLang="en-US" sz="2800" dirty="0" smtClean="0"/>
              <a:t>design of sensor network </a:t>
            </a:r>
            <a:r>
              <a:rPr lang="en-US" altLang="en-US" sz="2800" dirty="0" smtClean="0"/>
              <a:t>protocols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1905000" cy="457200"/>
          </a:xfrm>
        </p:spPr>
        <p:txBody>
          <a:bodyPr/>
          <a:lstStyle/>
          <a:p>
            <a:pPr>
              <a:defRPr/>
            </a:pPr>
            <a:fld id="{D11997D2-0330-4A68-8C23-91D91EEBA9C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075" name="Freeform 2"/>
          <p:cNvSpPr>
            <a:spLocks/>
          </p:cNvSpPr>
          <p:nvPr/>
        </p:nvSpPr>
        <p:spPr bwMode="auto">
          <a:xfrm>
            <a:off x="360363" y="3849688"/>
            <a:ext cx="2112962" cy="1439862"/>
          </a:xfrm>
          <a:custGeom>
            <a:avLst/>
            <a:gdLst>
              <a:gd name="T0" fmla="*/ 783767615 w 1331"/>
              <a:gd name="T1" fmla="*/ 312228270 h 831"/>
              <a:gd name="T2" fmla="*/ 1164311912 w 1331"/>
              <a:gd name="T3" fmla="*/ 0 h 831"/>
              <a:gd name="T4" fmla="*/ 1832152366 w 1331"/>
              <a:gd name="T5" fmla="*/ 0 h 831"/>
              <a:gd name="T6" fmla="*/ 2147483647 w 1331"/>
              <a:gd name="T7" fmla="*/ 453333014 h 831"/>
              <a:gd name="T8" fmla="*/ 2147483647 w 1331"/>
              <a:gd name="T9" fmla="*/ 822603037 h 831"/>
              <a:gd name="T10" fmla="*/ 2147483647 w 1331"/>
              <a:gd name="T11" fmla="*/ 1362998320 h 831"/>
              <a:gd name="T12" fmla="*/ 2147483647 w 1331"/>
              <a:gd name="T13" fmla="*/ 1759289580 h 831"/>
              <a:gd name="T14" fmla="*/ 1570056178 w 1331"/>
              <a:gd name="T15" fmla="*/ 2014476097 h 831"/>
              <a:gd name="T16" fmla="*/ 950097888 w 1331"/>
              <a:gd name="T17" fmla="*/ 2147483647 h 831"/>
              <a:gd name="T18" fmla="*/ 355341153 w 1331"/>
              <a:gd name="T19" fmla="*/ 2147483647 h 831"/>
              <a:gd name="T20" fmla="*/ 0 w 1331"/>
              <a:gd name="T21" fmla="*/ 1702247827 h 831"/>
              <a:gd name="T22" fmla="*/ 594756734 w 1331"/>
              <a:gd name="T23" fmla="*/ 795583533 h 831"/>
              <a:gd name="T24" fmla="*/ 783767615 w 1331"/>
              <a:gd name="T25" fmla="*/ 312228270 h 83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31"/>
              <a:gd name="T40" fmla="*/ 0 h 831"/>
              <a:gd name="T41" fmla="*/ 1331 w 1331"/>
              <a:gd name="T42" fmla="*/ 831 h 83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31" h="831">
                <a:moveTo>
                  <a:pt x="311" y="104"/>
                </a:moveTo>
                <a:lnTo>
                  <a:pt x="462" y="0"/>
                </a:lnTo>
                <a:lnTo>
                  <a:pt x="727" y="0"/>
                </a:lnTo>
                <a:lnTo>
                  <a:pt x="963" y="151"/>
                </a:lnTo>
                <a:lnTo>
                  <a:pt x="1331" y="274"/>
                </a:lnTo>
                <a:lnTo>
                  <a:pt x="1293" y="454"/>
                </a:lnTo>
                <a:lnTo>
                  <a:pt x="1095" y="586"/>
                </a:lnTo>
                <a:lnTo>
                  <a:pt x="623" y="671"/>
                </a:lnTo>
                <a:lnTo>
                  <a:pt x="377" y="831"/>
                </a:lnTo>
                <a:lnTo>
                  <a:pt x="141" y="812"/>
                </a:lnTo>
                <a:lnTo>
                  <a:pt x="0" y="567"/>
                </a:lnTo>
                <a:lnTo>
                  <a:pt x="236" y="265"/>
                </a:lnTo>
                <a:lnTo>
                  <a:pt x="311" y="104"/>
                </a:lnTo>
                <a:close/>
              </a:path>
            </a:pathLst>
          </a:cu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738188" y="200025"/>
            <a:ext cx="8177212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600" smtClean="0">
                <a:solidFill>
                  <a:srgbClr val="0033CC"/>
                </a:solidFill>
              </a:rPr>
              <a:t>Wireless Sensor Networks</a:t>
            </a:r>
            <a:br>
              <a:rPr lang="en-US" altLang="en-US" sz="3600" smtClean="0">
                <a:solidFill>
                  <a:srgbClr val="0033CC"/>
                </a:solidFill>
              </a:rPr>
            </a:br>
            <a:r>
              <a:rPr lang="en-US" altLang="en-US" sz="2800" i="1" smtClean="0">
                <a:solidFill>
                  <a:srgbClr val="0033CC"/>
                </a:solidFill>
              </a:rPr>
              <a:t>Data Collection and Distributed Control</a:t>
            </a:r>
          </a:p>
        </p:txBody>
      </p:sp>
      <p:sp>
        <p:nvSpPr>
          <p:cNvPr id="3077" name="Line 4"/>
          <p:cNvSpPr>
            <a:spLocks noChangeShapeType="1"/>
          </p:cNvSpPr>
          <p:nvPr/>
        </p:nvSpPr>
        <p:spPr bwMode="auto">
          <a:xfrm flipV="1">
            <a:off x="1295400" y="5568950"/>
            <a:ext cx="627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8" name="Object 2"/>
          <p:cNvGraphicFramePr>
            <a:graphicFrameLocks noChangeAspect="1"/>
          </p:cNvGraphicFramePr>
          <p:nvPr/>
        </p:nvGraphicFramePr>
        <p:xfrm>
          <a:off x="5267325" y="5843588"/>
          <a:ext cx="11398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Clip" r:id="rId3" imgW="6545263" imgH="1706563" progId="MS_ClipArt_Gallery.2">
                  <p:embed/>
                </p:oleObj>
              </mc:Choice>
              <mc:Fallback>
                <p:oleObj name="Clip" r:id="rId3" imgW="6545263" imgH="1706563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325" y="5843588"/>
                        <a:ext cx="1139825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9" name="Group 6"/>
          <p:cNvGrpSpPr>
            <a:grpSpLocks/>
          </p:cNvGrpSpPr>
          <p:nvPr/>
        </p:nvGrpSpPr>
        <p:grpSpPr bwMode="auto">
          <a:xfrm>
            <a:off x="6924675" y="5632450"/>
            <a:ext cx="184150" cy="188913"/>
            <a:chOff x="1344" y="1856"/>
            <a:chExt cx="122" cy="166"/>
          </a:xfrm>
        </p:grpSpPr>
        <p:sp>
          <p:nvSpPr>
            <p:cNvPr id="3175" name="Line 7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" name="AutoShape 8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080" name="Group 9"/>
          <p:cNvGrpSpPr>
            <a:grpSpLocks/>
          </p:cNvGrpSpPr>
          <p:nvPr/>
        </p:nvGrpSpPr>
        <p:grpSpPr bwMode="auto">
          <a:xfrm>
            <a:off x="5629275" y="5632450"/>
            <a:ext cx="185738" cy="188913"/>
            <a:chOff x="1344" y="1856"/>
            <a:chExt cx="122" cy="166"/>
          </a:xfrm>
        </p:grpSpPr>
        <p:sp>
          <p:nvSpPr>
            <p:cNvPr id="3173" name="Line 10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4" name="AutoShape 11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081" name="Group 12"/>
          <p:cNvGrpSpPr>
            <a:grpSpLocks/>
          </p:cNvGrpSpPr>
          <p:nvPr/>
        </p:nvGrpSpPr>
        <p:grpSpPr bwMode="auto">
          <a:xfrm>
            <a:off x="2493963" y="5603875"/>
            <a:ext cx="2409825" cy="436563"/>
            <a:chOff x="1966" y="2585"/>
            <a:chExt cx="1373" cy="308"/>
          </a:xfrm>
        </p:grpSpPr>
        <p:graphicFrame>
          <p:nvGraphicFramePr>
            <p:cNvPr id="3167" name="Object 7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" name="Clip" r:id="rId5" imgW="6545263" imgH="1706563" progId="MS_ClipArt_Gallery.2">
                    <p:embed/>
                  </p:oleObj>
                </mc:Choice>
                <mc:Fallback>
                  <p:oleObj name="Clip" r:id="rId5" imgW="6545263" imgH="1706563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68" name="Object 8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Clip" r:id="rId6" imgW="6545263" imgH="1706563" progId="MS_ClipArt_Gallery.2">
                    <p:embed/>
                  </p:oleObj>
                </mc:Choice>
                <mc:Fallback>
                  <p:oleObj name="Clip" r:id="rId6" imgW="6545263" imgH="1706563" progId="MS_ClipArt_Gallery.2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69" name="Line 15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0" name="AutoShape 16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71" name="Line 17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2" name="AutoShape 18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082" name="Line 19"/>
          <p:cNvSpPr>
            <a:spLocks noChangeShapeType="1"/>
          </p:cNvSpPr>
          <p:nvPr/>
        </p:nvSpPr>
        <p:spPr bwMode="auto">
          <a:xfrm flipV="1">
            <a:off x="1358900" y="6200775"/>
            <a:ext cx="627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83" name="Picture 20" descr="C:\Program Files\Common Files\Microsoft Shared\Clipart\cagcat50\bd05552_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76750"/>
            <a:ext cx="12954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84" name="Object 3"/>
          <p:cNvGraphicFramePr>
            <a:graphicFrameLocks noChangeAspect="1"/>
          </p:cNvGraphicFramePr>
          <p:nvPr/>
        </p:nvGraphicFramePr>
        <p:xfrm>
          <a:off x="6556375" y="5843588"/>
          <a:ext cx="11398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Clip" r:id="rId8" imgW="6545263" imgH="1706563" progId="MS_ClipArt_Gallery.2">
                  <p:embed/>
                </p:oleObj>
              </mc:Choice>
              <mc:Fallback>
                <p:oleObj name="Clip" r:id="rId8" imgW="6545263" imgH="1706563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75" y="5843588"/>
                        <a:ext cx="1139825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5" name="Line 22"/>
          <p:cNvSpPr>
            <a:spLocks noChangeShapeType="1"/>
          </p:cNvSpPr>
          <p:nvPr/>
        </p:nvSpPr>
        <p:spPr bwMode="auto">
          <a:xfrm>
            <a:off x="3162300" y="5651500"/>
            <a:ext cx="866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6" name="Line 23"/>
          <p:cNvSpPr>
            <a:spLocks noChangeShapeType="1"/>
          </p:cNvSpPr>
          <p:nvPr/>
        </p:nvSpPr>
        <p:spPr bwMode="auto">
          <a:xfrm>
            <a:off x="5867400" y="5695950"/>
            <a:ext cx="990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7" name="Line 24"/>
          <p:cNvSpPr>
            <a:spLocks noChangeShapeType="1"/>
          </p:cNvSpPr>
          <p:nvPr/>
        </p:nvSpPr>
        <p:spPr bwMode="auto">
          <a:xfrm>
            <a:off x="4491038" y="5648325"/>
            <a:ext cx="990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088" name="Object 4"/>
          <p:cNvGraphicFramePr>
            <a:graphicFrameLocks noChangeAspect="1"/>
          </p:cNvGraphicFramePr>
          <p:nvPr/>
        </p:nvGraphicFramePr>
        <p:xfrm>
          <a:off x="3052763" y="1938338"/>
          <a:ext cx="7842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Clip" r:id="rId9" imgW="5318125" imgH="3086100" progId="MS_ClipArt_Gallery.2">
                  <p:embed/>
                </p:oleObj>
              </mc:Choice>
              <mc:Fallback>
                <p:oleObj name="Clip" r:id="rId9" imgW="5318125" imgH="308610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1938338"/>
                        <a:ext cx="784225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9" name="Object 5"/>
          <p:cNvGraphicFramePr>
            <a:graphicFrameLocks noChangeAspect="1"/>
          </p:cNvGraphicFramePr>
          <p:nvPr/>
        </p:nvGraphicFramePr>
        <p:xfrm>
          <a:off x="704850" y="2124075"/>
          <a:ext cx="78422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Clip" r:id="rId11" imgW="5318125" imgH="3086100" progId="MS_ClipArt_Gallery.2">
                  <p:embed/>
                </p:oleObj>
              </mc:Choice>
              <mc:Fallback>
                <p:oleObj name="Clip" r:id="rId11" imgW="5318125" imgH="308610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2124075"/>
                        <a:ext cx="784225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Line 27"/>
          <p:cNvSpPr>
            <a:spLocks noChangeShapeType="1"/>
          </p:cNvSpPr>
          <p:nvPr/>
        </p:nvSpPr>
        <p:spPr bwMode="auto">
          <a:xfrm flipH="1" flipV="1">
            <a:off x="1285875" y="2490788"/>
            <a:ext cx="930275" cy="392112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91" name="Object 6"/>
          <p:cNvGraphicFramePr>
            <a:graphicFrameLocks noChangeAspect="1"/>
          </p:cNvGraphicFramePr>
          <p:nvPr/>
        </p:nvGraphicFramePr>
        <p:xfrm>
          <a:off x="2046288" y="2679700"/>
          <a:ext cx="784225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Clip" r:id="rId12" imgW="5318125" imgH="3086100" progId="MS_ClipArt_Gallery.2">
                  <p:embed/>
                </p:oleObj>
              </mc:Choice>
              <mc:Fallback>
                <p:oleObj name="Clip" r:id="rId12" imgW="5318125" imgH="308610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6288" y="2679700"/>
                        <a:ext cx="784225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" name="Rectangle 29"/>
          <p:cNvSpPr>
            <a:spLocks noChangeArrowheads="1"/>
          </p:cNvSpPr>
          <p:nvPr/>
        </p:nvSpPr>
        <p:spPr bwMode="auto">
          <a:xfrm>
            <a:off x="2944813" y="4635500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93" name="Line 30"/>
          <p:cNvSpPr>
            <a:spLocks noChangeShapeType="1"/>
          </p:cNvSpPr>
          <p:nvPr/>
        </p:nvSpPr>
        <p:spPr bwMode="auto">
          <a:xfrm>
            <a:off x="3025775" y="4535488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4" name="Rectangle 31"/>
          <p:cNvSpPr>
            <a:spLocks noChangeArrowheads="1"/>
          </p:cNvSpPr>
          <p:nvPr/>
        </p:nvSpPr>
        <p:spPr bwMode="auto">
          <a:xfrm>
            <a:off x="5740400" y="5227638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95" name="Line 32"/>
          <p:cNvSpPr>
            <a:spLocks noChangeShapeType="1"/>
          </p:cNvSpPr>
          <p:nvPr/>
        </p:nvSpPr>
        <p:spPr bwMode="auto">
          <a:xfrm>
            <a:off x="5821363" y="5127625"/>
            <a:ext cx="4762" cy="1285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96" name="Group 33"/>
          <p:cNvGrpSpPr>
            <a:grpSpLocks/>
          </p:cNvGrpSpPr>
          <p:nvPr/>
        </p:nvGrpSpPr>
        <p:grpSpPr bwMode="auto">
          <a:xfrm>
            <a:off x="1398588" y="5864225"/>
            <a:ext cx="157162" cy="295275"/>
            <a:chOff x="871" y="3629"/>
            <a:chExt cx="99" cy="186"/>
          </a:xfrm>
        </p:grpSpPr>
        <p:sp>
          <p:nvSpPr>
            <p:cNvPr id="3165" name="Rectangle 34"/>
            <p:cNvSpPr>
              <a:spLocks noChangeArrowheads="1"/>
            </p:cNvSpPr>
            <p:nvPr/>
          </p:nvSpPr>
          <p:spPr bwMode="auto">
            <a:xfrm>
              <a:off x="871" y="3689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66" name="Line 35"/>
            <p:cNvSpPr>
              <a:spLocks noChangeShapeType="1"/>
            </p:cNvSpPr>
            <p:nvPr/>
          </p:nvSpPr>
          <p:spPr bwMode="auto">
            <a:xfrm>
              <a:off x="925" y="3629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97" name="Rectangle 36"/>
          <p:cNvSpPr>
            <a:spLocks noChangeArrowheads="1"/>
          </p:cNvSpPr>
          <p:nvPr/>
        </p:nvSpPr>
        <p:spPr bwMode="auto">
          <a:xfrm>
            <a:off x="6037263" y="4524375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98" name="Line 37"/>
          <p:cNvSpPr>
            <a:spLocks noChangeShapeType="1"/>
          </p:cNvSpPr>
          <p:nvPr/>
        </p:nvSpPr>
        <p:spPr bwMode="auto">
          <a:xfrm>
            <a:off x="6118225" y="4424363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9" name="Rectangle 38"/>
          <p:cNvSpPr>
            <a:spLocks noChangeArrowheads="1"/>
          </p:cNvSpPr>
          <p:nvPr/>
        </p:nvSpPr>
        <p:spPr bwMode="auto">
          <a:xfrm>
            <a:off x="4999038" y="4141788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00" name="Line 39"/>
          <p:cNvSpPr>
            <a:spLocks noChangeShapeType="1"/>
          </p:cNvSpPr>
          <p:nvPr/>
        </p:nvSpPr>
        <p:spPr bwMode="auto">
          <a:xfrm>
            <a:off x="5080000" y="4041775"/>
            <a:ext cx="4763" cy="1285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1" name="Rectangle 40"/>
          <p:cNvSpPr>
            <a:spLocks noChangeArrowheads="1"/>
          </p:cNvSpPr>
          <p:nvPr/>
        </p:nvSpPr>
        <p:spPr bwMode="auto">
          <a:xfrm>
            <a:off x="2030413" y="5480050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02" name="Line 41"/>
          <p:cNvSpPr>
            <a:spLocks noChangeShapeType="1"/>
          </p:cNvSpPr>
          <p:nvPr/>
        </p:nvSpPr>
        <p:spPr bwMode="auto">
          <a:xfrm>
            <a:off x="2111375" y="5380038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3" name="Line 42"/>
          <p:cNvSpPr>
            <a:spLocks noChangeShapeType="1"/>
          </p:cNvSpPr>
          <p:nvPr/>
        </p:nvSpPr>
        <p:spPr bwMode="auto">
          <a:xfrm>
            <a:off x="5119688" y="4083050"/>
            <a:ext cx="938212" cy="3397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4" name="Line 43"/>
          <p:cNvSpPr>
            <a:spLocks noChangeShapeType="1"/>
          </p:cNvSpPr>
          <p:nvPr/>
        </p:nvSpPr>
        <p:spPr bwMode="auto">
          <a:xfrm flipH="1">
            <a:off x="1549400" y="5441950"/>
            <a:ext cx="512763" cy="449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5" name="Line 44"/>
          <p:cNvSpPr>
            <a:spLocks noChangeShapeType="1"/>
          </p:cNvSpPr>
          <p:nvPr/>
        </p:nvSpPr>
        <p:spPr bwMode="auto">
          <a:xfrm>
            <a:off x="6159500" y="4452938"/>
            <a:ext cx="579438" cy="3254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6" name="Line 45"/>
          <p:cNvSpPr>
            <a:spLocks noChangeShapeType="1"/>
          </p:cNvSpPr>
          <p:nvPr/>
        </p:nvSpPr>
        <p:spPr bwMode="auto">
          <a:xfrm flipV="1">
            <a:off x="3081338" y="4070350"/>
            <a:ext cx="1916112" cy="415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7" name="Line 46"/>
          <p:cNvSpPr>
            <a:spLocks noChangeShapeType="1"/>
          </p:cNvSpPr>
          <p:nvPr/>
        </p:nvSpPr>
        <p:spPr bwMode="auto">
          <a:xfrm>
            <a:off x="2181225" y="5397500"/>
            <a:ext cx="642938" cy="257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8" name="Line 47"/>
          <p:cNvSpPr>
            <a:spLocks noChangeShapeType="1"/>
          </p:cNvSpPr>
          <p:nvPr/>
        </p:nvSpPr>
        <p:spPr bwMode="auto">
          <a:xfrm flipH="1">
            <a:off x="5802313" y="4424363"/>
            <a:ext cx="228600" cy="6715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9" name="Line 48"/>
          <p:cNvSpPr>
            <a:spLocks noChangeShapeType="1"/>
          </p:cNvSpPr>
          <p:nvPr/>
        </p:nvSpPr>
        <p:spPr bwMode="auto">
          <a:xfrm flipH="1">
            <a:off x="5826125" y="4891088"/>
            <a:ext cx="914400" cy="2698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10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2051050"/>
            <a:ext cx="2689225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11" name="Group 50"/>
          <p:cNvGrpSpPr>
            <a:grpSpLocks/>
          </p:cNvGrpSpPr>
          <p:nvPr/>
        </p:nvGrpSpPr>
        <p:grpSpPr bwMode="auto">
          <a:xfrm>
            <a:off x="4048125" y="3760788"/>
            <a:ext cx="782638" cy="1127125"/>
            <a:chOff x="764" y="1405"/>
            <a:chExt cx="795" cy="918"/>
          </a:xfrm>
        </p:grpSpPr>
        <p:sp>
          <p:nvSpPr>
            <p:cNvPr id="3144" name="Rectangle 51"/>
            <p:cNvSpPr>
              <a:spLocks noChangeArrowheads="1"/>
            </p:cNvSpPr>
            <p:nvPr/>
          </p:nvSpPr>
          <p:spPr bwMode="auto">
            <a:xfrm>
              <a:off x="1460" y="1591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45" name="Line 52"/>
            <p:cNvSpPr>
              <a:spLocks noChangeShapeType="1"/>
            </p:cNvSpPr>
            <p:nvPr/>
          </p:nvSpPr>
          <p:spPr bwMode="auto">
            <a:xfrm>
              <a:off x="1511" y="1528"/>
              <a:ext cx="3" cy="8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6" name="Rectangle 53"/>
            <p:cNvSpPr>
              <a:spLocks noChangeArrowheads="1"/>
            </p:cNvSpPr>
            <p:nvPr/>
          </p:nvSpPr>
          <p:spPr bwMode="auto">
            <a:xfrm>
              <a:off x="908" y="2020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47" name="Line 54"/>
            <p:cNvSpPr>
              <a:spLocks noChangeShapeType="1"/>
            </p:cNvSpPr>
            <p:nvPr/>
          </p:nvSpPr>
          <p:spPr bwMode="auto">
            <a:xfrm>
              <a:off x="959" y="1957"/>
              <a:ext cx="3" cy="8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8" name="Rectangle 55"/>
            <p:cNvSpPr>
              <a:spLocks noChangeArrowheads="1"/>
            </p:cNvSpPr>
            <p:nvPr/>
          </p:nvSpPr>
          <p:spPr bwMode="auto">
            <a:xfrm>
              <a:off x="1382" y="1990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49" name="Line 56"/>
            <p:cNvSpPr>
              <a:spLocks noChangeShapeType="1"/>
            </p:cNvSpPr>
            <p:nvPr/>
          </p:nvSpPr>
          <p:spPr bwMode="auto">
            <a:xfrm>
              <a:off x="1436" y="1930"/>
              <a:ext cx="0" cy="7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0" name="Rectangle 57"/>
            <p:cNvSpPr>
              <a:spLocks noChangeArrowheads="1"/>
            </p:cNvSpPr>
            <p:nvPr/>
          </p:nvSpPr>
          <p:spPr bwMode="auto">
            <a:xfrm>
              <a:off x="764" y="1624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51" name="Line 58"/>
            <p:cNvSpPr>
              <a:spLocks noChangeShapeType="1"/>
            </p:cNvSpPr>
            <p:nvPr/>
          </p:nvSpPr>
          <p:spPr bwMode="auto">
            <a:xfrm>
              <a:off x="815" y="1561"/>
              <a:ext cx="3" cy="8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2" name="Rectangle 59"/>
            <p:cNvSpPr>
              <a:spLocks noChangeArrowheads="1"/>
            </p:cNvSpPr>
            <p:nvPr/>
          </p:nvSpPr>
          <p:spPr bwMode="auto">
            <a:xfrm>
              <a:off x="1148" y="1468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53" name="Line 60"/>
            <p:cNvSpPr>
              <a:spLocks noChangeShapeType="1"/>
            </p:cNvSpPr>
            <p:nvPr/>
          </p:nvSpPr>
          <p:spPr bwMode="auto">
            <a:xfrm>
              <a:off x="1199" y="1405"/>
              <a:ext cx="3" cy="8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4" name="Rectangle 61"/>
            <p:cNvSpPr>
              <a:spLocks noChangeArrowheads="1"/>
            </p:cNvSpPr>
            <p:nvPr/>
          </p:nvSpPr>
          <p:spPr bwMode="auto">
            <a:xfrm>
              <a:off x="1148" y="2197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55" name="Line 62"/>
            <p:cNvSpPr>
              <a:spLocks noChangeShapeType="1"/>
            </p:cNvSpPr>
            <p:nvPr/>
          </p:nvSpPr>
          <p:spPr bwMode="auto">
            <a:xfrm>
              <a:off x="1199" y="2134"/>
              <a:ext cx="3" cy="8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6" name="Line 63"/>
            <p:cNvSpPr>
              <a:spLocks noChangeShapeType="1"/>
            </p:cNvSpPr>
            <p:nvPr/>
          </p:nvSpPr>
          <p:spPr bwMode="auto">
            <a:xfrm flipV="1">
              <a:off x="866" y="1465"/>
              <a:ext cx="270" cy="117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7" name="Line 64"/>
            <p:cNvSpPr>
              <a:spLocks noChangeShapeType="1"/>
            </p:cNvSpPr>
            <p:nvPr/>
          </p:nvSpPr>
          <p:spPr bwMode="auto">
            <a:xfrm flipH="1">
              <a:off x="1232" y="1975"/>
              <a:ext cx="162" cy="198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8" name="Line 65"/>
            <p:cNvSpPr>
              <a:spLocks noChangeShapeType="1"/>
            </p:cNvSpPr>
            <p:nvPr/>
          </p:nvSpPr>
          <p:spPr bwMode="auto">
            <a:xfrm>
              <a:off x="851" y="1702"/>
              <a:ext cx="72" cy="24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9" name="Line 66"/>
            <p:cNvSpPr>
              <a:spLocks noChangeShapeType="1"/>
            </p:cNvSpPr>
            <p:nvPr/>
          </p:nvSpPr>
          <p:spPr bwMode="auto">
            <a:xfrm flipH="1">
              <a:off x="1427" y="1594"/>
              <a:ext cx="36" cy="324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60" name="Line 67"/>
            <p:cNvSpPr>
              <a:spLocks noChangeShapeType="1"/>
            </p:cNvSpPr>
            <p:nvPr/>
          </p:nvSpPr>
          <p:spPr bwMode="auto">
            <a:xfrm>
              <a:off x="1253" y="1411"/>
              <a:ext cx="216" cy="144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61" name="Line 68"/>
            <p:cNvSpPr>
              <a:spLocks noChangeShapeType="1"/>
            </p:cNvSpPr>
            <p:nvPr/>
          </p:nvSpPr>
          <p:spPr bwMode="auto">
            <a:xfrm>
              <a:off x="998" y="1948"/>
              <a:ext cx="216" cy="144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62" name="Line 69"/>
            <p:cNvSpPr>
              <a:spLocks noChangeShapeType="1"/>
            </p:cNvSpPr>
            <p:nvPr/>
          </p:nvSpPr>
          <p:spPr bwMode="auto">
            <a:xfrm flipH="1">
              <a:off x="1022" y="1504"/>
              <a:ext cx="144" cy="42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63" name="Line 70"/>
            <p:cNvSpPr>
              <a:spLocks noChangeShapeType="1"/>
            </p:cNvSpPr>
            <p:nvPr/>
          </p:nvSpPr>
          <p:spPr bwMode="auto">
            <a:xfrm flipH="1">
              <a:off x="1046" y="1582"/>
              <a:ext cx="378" cy="396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64" name="Line 71"/>
            <p:cNvSpPr>
              <a:spLocks noChangeShapeType="1"/>
            </p:cNvSpPr>
            <p:nvPr/>
          </p:nvSpPr>
          <p:spPr bwMode="auto">
            <a:xfrm flipH="1" flipV="1">
              <a:off x="899" y="1660"/>
              <a:ext cx="459" cy="252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12" name="Group 72"/>
          <p:cNvGrpSpPr>
            <a:grpSpLocks/>
          </p:cNvGrpSpPr>
          <p:nvPr/>
        </p:nvGrpSpPr>
        <p:grpSpPr bwMode="auto">
          <a:xfrm>
            <a:off x="1144588" y="4860925"/>
            <a:ext cx="157162" cy="295275"/>
            <a:chOff x="4431" y="3005"/>
            <a:chExt cx="99" cy="186"/>
          </a:xfrm>
        </p:grpSpPr>
        <p:sp>
          <p:nvSpPr>
            <p:cNvPr id="3142" name="Rectangle 73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43" name="Line 74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13" name="Group 75"/>
          <p:cNvGrpSpPr>
            <a:grpSpLocks/>
          </p:cNvGrpSpPr>
          <p:nvPr/>
        </p:nvGrpSpPr>
        <p:grpSpPr bwMode="auto">
          <a:xfrm>
            <a:off x="1131888" y="3919538"/>
            <a:ext cx="157162" cy="295275"/>
            <a:chOff x="4431" y="3005"/>
            <a:chExt cx="99" cy="186"/>
          </a:xfrm>
        </p:grpSpPr>
        <p:sp>
          <p:nvSpPr>
            <p:cNvPr id="3140" name="Rectangle 76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41" name="Line 77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14" name="Line 78"/>
          <p:cNvSpPr>
            <a:spLocks noChangeShapeType="1"/>
          </p:cNvSpPr>
          <p:nvPr/>
        </p:nvSpPr>
        <p:spPr bwMode="auto">
          <a:xfrm flipH="1">
            <a:off x="674688" y="3910013"/>
            <a:ext cx="420687" cy="1035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5" name="Line 79"/>
          <p:cNvSpPr>
            <a:spLocks noChangeShapeType="1"/>
          </p:cNvSpPr>
          <p:nvPr/>
        </p:nvSpPr>
        <p:spPr bwMode="auto">
          <a:xfrm flipV="1">
            <a:off x="779463" y="4899025"/>
            <a:ext cx="344487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6" name="Line 80"/>
          <p:cNvSpPr>
            <a:spLocks noChangeShapeType="1"/>
          </p:cNvSpPr>
          <p:nvPr/>
        </p:nvSpPr>
        <p:spPr bwMode="auto">
          <a:xfrm flipV="1">
            <a:off x="1274763" y="4406900"/>
            <a:ext cx="854075" cy="4778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17" name="Group 81"/>
          <p:cNvGrpSpPr>
            <a:grpSpLocks/>
          </p:cNvGrpSpPr>
          <p:nvPr/>
        </p:nvGrpSpPr>
        <p:grpSpPr bwMode="auto">
          <a:xfrm>
            <a:off x="2079625" y="4370388"/>
            <a:ext cx="157163" cy="295275"/>
            <a:chOff x="4431" y="3005"/>
            <a:chExt cx="99" cy="186"/>
          </a:xfrm>
        </p:grpSpPr>
        <p:sp>
          <p:nvSpPr>
            <p:cNvPr id="3138" name="Rectangle 82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39" name="Line 83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18" name="Line 84"/>
          <p:cNvSpPr>
            <a:spLocks noChangeShapeType="1"/>
          </p:cNvSpPr>
          <p:nvPr/>
        </p:nvSpPr>
        <p:spPr bwMode="auto">
          <a:xfrm>
            <a:off x="1276350" y="4002088"/>
            <a:ext cx="795338" cy="361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9" name="Line 85"/>
          <p:cNvSpPr>
            <a:spLocks noChangeShapeType="1"/>
          </p:cNvSpPr>
          <p:nvPr/>
        </p:nvSpPr>
        <p:spPr bwMode="auto">
          <a:xfrm>
            <a:off x="2224088" y="4408488"/>
            <a:ext cx="765175" cy="1222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20" name="Group 86"/>
          <p:cNvGrpSpPr>
            <a:grpSpLocks/>
          </p:cNvGrpSpPr>
          <p:nvPr/>
        </p:nvGrpSpPr>
        <p:grpSpPr bwMode="auto">
          <a:xfrm>
            <a:off x="652463" y="4924425"/>
            <a:ext cx="157162" cy="295275"/>
            <a:chOff x="4431" y="3005"/>
            <a:chExt cx="99" cy="186"/>
          </a:xfrm>
        </p:grpSpPr>
        <p:sp>
          <p:nvSpPr>
            <p:cNvPr id="3136" name="Rectangle 87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37" name="Line 88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21" name="Group 91"/>
          <p:cNvGrpSpPr>
            <a:grpSpLocks/>
          </p:cNvGrpSpPr>
          <p:nvPr/>
        </p:nvGrpSpPr>
        <p:grpSpPr bwMode="auto">
          <a:xfrm>
            <a:off x="3443288" y="2008188"/>
            <a:ext cx="82550" cy="190500"/>
            <a:chOff x="1498" y="1236"/>
            <a:chExt cx="80" cy="158"/>
          </a:xfrm>
        </p:grpSpPr>
        <p:sp>
          <p:nvSpPr>
            <p:cNvPr id="3134" name="Rectangle 92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35" name="Line 93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22" name="Group 94"/>
          <p:cNvGrpSpPr>
            <a:grpSpLocks/>
          </p:cNvGrpSpPr>
          <p:nvPr/>
        </p:nvGrpSpPr>
        <p:grpSpPr bwMode="auto">
          <a:xfrm>
            <a:off x="1108075" y="2206625"/>
            <a:ext cx="82550" cy="190500"/>
            <a:chOff x="1498" y="1236"/>
            <a:chExt cx="80" cy="158"/>
          </a:xfrm>
        </p:grpSpPr>
        <p:sp>
          <p:nvSpPr>
            <p:cNvPr id="3132" name="Rectangle 95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33" name="Line 96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23" name="Group 97"/>
          <p:cNvGrpSpPr>
            <a:grpSpLocks/>
          </p:cNvGrpSpPr>
          <p:nvPr/>
        </p:nvGrpSpPr>
        <p:grpSpPr bwMode="auto">
          <a:xfrm>
            <a:off x="2460625" y="2779713"/>
            <a:ext cx="82550" cy="190500"/>
            <a:chOff x="1498" y="1236"/>
            <a:chExt cx="80" cy="158"/>
          </a:xfrm>
        </p:grpSpPr>
        <p:sp>
          <p:nvSpPr>
            <p:cNvPr id="3130" name="Rectangle 98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31" name="Line 99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24" name="Line 100"/>
          <p:cNvSpPr>
            <a:spLocks noChangeShapeType="1"/>
          </p:cNvSpPr>
          <p:nvPr/>
        </p:nvSpPr>
        <p:spPr bwMode="auto">
          <a:xfrm flipH="1">
            <a:off x="1347788" y="2105025"/>
            <a:ext cx="1905000" cy="1174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5" name="Line 101"/>
          <p:cNvSpPr>
            <a:spLocks noChangeShapeType="1"/>
          </p:cNvSpPr>
          <p:nvPr/>
        </p:nvSpPr>
        <p:spPr bwMode="auto">
          <a:xfrm flipH="1">
            <a:off x="2578100" y="2138363"/>
            <a:ext cx="811213" cy="64293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103"/>
          <p:cNvGrpSpPr>
            <a:grpSpLocks/>
          </p:cNvGrpSpPr>
          <p:nvPr/>
        </p:nvGrpSpPr>
        <p:grpSpPr bwMode="auto">
          <a:xfrm>
            <a:off x="5334000" y="2038350"/>
            <a:ext cx="3549650" cy="1295400"/>
            <a:chOff x="3360" y="1200"/>
            <a:chExt cx="2236" cy="816"/>
          </a:xfrm>
        </p:grpSpPr>
        <p:sp>
          <p:nvSpPr>
            <p:cNvPr id="3127" name="Text Box 89"/>
            <p:cNvSpPr txBox="1">
              <a:spLocks noChangeArrowheads="1"/>
            </p:cNvSpPr>
            <p:nvPr/>
          </p:nvSpPr>
          <p:spPr bwMode="auto">
            <a:xfrm>
              <a:off x="3360" y="1200"/>
              <a:ext cx="22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altLang="en-US" sz="2400">
                  <a:solidFill>
                    <a:srgbClr val="0000CC"/>
                  </a:solidFill>
                  <a:latin typeface="Garamond" pitchFamily="18" charset="0"/>
                </a:rPr>
                <a:t>Hard Energy Constraints</a:t>
              </a:r>
            </a:p>
          </p:txBody>
        </p:sp>
        <p:sp>
          <p:nvSpPr>
            <p:cNvPr id="3128" name="Text Box 90"/>
            <p:cNvSpPr txBox="1">
              <a:spLocks noChangeArrowheads="1"/>
            </p:cNvSpPr>
            <p:nvPr/>
          </p:nvSpPr>
          <p:spPr bwMode="auto">
            <a:xfrm>
              <a:off x="3360" y="1457"/>
              <a:ext cx="2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altLang="en-US" sz="2400">
                  <a:solidFill>
                    <a:srgbClr val="0000CC"/>
                  </a:solidFill>
                  <a:latin typeface="Garamond" pitchFamily="18" charset="0"/>
                </a:rPr>
                <a:t>Hard Delay Constraints</a:t>
              </a:r>
            </a:p>
          </p:txBody>
        </p:sp>
        <p:sp>
          <p:nvSpPr>
            <p:cNvPr id="3129" name="Text Box 102"/>
            <p:cNvSpPr txBox="1">
              <a:spLocks noChangeArrowheads="1"/>
            </p:cNvSpPr>
            <p:nvPr/>
          </p:nvSpPr>
          <p:spPr bwMode="auto">
            <a:xfrm>
              <a:off x="3360" y="1728"/>
              <a:ext cx="22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altLang="en-US" sz="2400">
                  <a:solidFill>
                    <a:srgbClr val="0000CC"/>
                  </a:solidFill>
                  <a:latin typeface="Garamond" pitchFamily="18" charset="0"/>
                </a:rPr>
                <a:t>Hard Rate Requirements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707B7-49F9-4A49-802F-306E00963D35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09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Application Domains</a:t>
            </a:r>
          </a:p>
        </p:txBody>
      </p:sp>
      <p:sp>
        <p:nvSpPr>
          <p:cNvPr id="410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82575" y="1722438"/>
            <a:ext cx="8496300" cy="4459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Home networking: </a:t>
            </a:r>
            <a:r>
              <a:rPr lang="en-US" altLang="en-US" sz="2400" smtClean="0">
                <a:solidFill>
                  <a:srgbClr val="333399"/>
                </a:solidFill>
              </a:rPr>
              <a:t>Smart appliances, home security, smart floors, smart buildings</a:t>
            </a:r>
          </a:p>
          <a:p>
            <a:pPr lvl="1">
              <a:lnSpc>
                <a:spcPct val="100000"/>
              </a:lnSpc>
            </a:pPr>
            <a:endParaRPr lang="en-US" altLang="en-US" sz="80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smtClean="0"/>
              <a:t>Automotive: </a:t>
            </a:r>
            <a:r>
              <a:rPr lang="en-US" altLang="en-US" sz="2400" smtClean="0">
                <a:solidFill>
                  <a:srgbClr val="333399"/>
                </a:solidFill>
              </a:rPr>
              <a:t>Diagnostics, occupant safety, collision avoidance</a:t>
            </a:r>
          </a:p>
          <a:p>
            <a:pPr lvl="3"/>
            <a:endParaRPr lang="en-US" altLang="en-US" sz="100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smtClean="0"/>
              <a:t>Industrial automation: </a:t>
            </a:r>
            <a:r>
              <a:rPr lang="en-US" altLang="en-US" sz="2400" smtClean="0">
                <a:solidFill>
                  <a:srgbClr val="333399"/>
                </a:solidFill>
              </a:rPr>
              <a:t>Factory automation, hazardous material control</a:t>
            </a:r>
          </a:p>
          <a:p>
            <a:pPr lvl="3"/>
            <a:endParaRPr lang="en-US" altLang="en-US" sz="1000" smtClean="0">
              <a:solidFill>
                <a:srgbClr val="333399"/>
              </a:solidFill>
            </a:endParaRPr>
          </a:p>
          <a:p>
            <a:pPr>
              <a:lnSpc>
                <a:spcPct val="100000"/>
              </a:lnSpc>
            </a:pPr>
            <a:r>
              <a:rPr lang="en-US" altLang="en-US" sz="2400" smtClean="0"/>
              <a:t>Traffic management: </a:t>
            </a:r>
            <a:r>
              <a:rPr lang="en-US" altLang="en-US" sz="2400" smtClean="0">
                <a:solidFill>
                  <a:srgbClr val="333399"/>
                </a:solidFill>
              </a:rPr>
              <a:t>Flow monitoring, collision avoidance</a:t>
            </a:r>
          </a:p>
          <a:p>
            <a:pPr lvl="3"/>
            <a:endParaRPr lang="en-US" altLang="en-US" sz="100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smtClean="0"/>
              <a:t>Security: </a:t>
            </a:r>
            <a:r>
              <a:rPr lang="en-US" altLang="en-US" sz="2400" smtClean="0">
                <a:solidFill>
                  <a:srgbClr val="333399"/>
                </a:solidFill>
              </a:rPr>
              <a:t>Building/office security, equipment tagging, homeland security</a:t>
            </a:r>
          </a:p>
          <a:p>
            <a:pPr lvl="3"/>
            <a:endParaRPr lang="en-US" altLang="en-US" sz="100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smtClean="0"/>
              <a:t>Environmental monitoring: </a:t>
            </a:r>
            <a:r>
              <a:rPr lang="en-US" altLang="en-US" sz="2400" smtClean="0">
                <a:solidFill>
                  <a:srgbClr val="333399"/>
                </a:solidFill>
              </a:rPr>
              <a:t>Habitat monitoring, seismic activity, local/global environmental trends, agricultural</a:t>
            </a: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82BC8-B9B0-4C29-810F-B0DB6589EC17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Wireless Sensor Networks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62125"/>
            <a:ext cx="8169275" cy="4078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Revolutionary technology.</a:t>
            </a:r>
          </a:p>
          <a:p>
            <a:pPr>
              <a:lnSpc>
                <a:spcPct val="0"/>
              </a:lnSpc>
            </a:pPr>
            <a:endParaRPr lang="en-US" altLang="en-US" smtClean="0"/>
          </a:p>
          <a:p>
            <a:pPr>
              <a:lnSpc>
                <a:spcPct val="1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Hard energy, rate, or delay constraints change fundamental design principles</a:t>
            </a:r>
          </a:p>
          <a:p>
            <a:pPr>
              <a:lnSpc>
                <a:spcPct val="2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Breakthroughs in devices, circuits, communications, networking, signal processing and crosslayer design needed.</a:t>
            </a:r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Rich design space for many industrial and commercial applications.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774EA-8B4D-49CB-89E7-B7B87EA50818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Technology Thrusts</a:t>
            </a: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3048000" y="3657600"/>
            <a:ext cx="2971800" cy="1524000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Arial Black" pitchFamily="34" charset="0"/>
              </a:rPr>
              <a:t>Wireless Sensor Networks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52400" y="1981200"/>
            <a:ext cx="2514600" cy="251460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91440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200" u="sng">
                <a:latin typeface="Arial" pitchFamily="34" charset="0"/>
              </a:rPr>
              <a:t>Analog Circuits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Ultra low power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On-chip sensor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Efficient On/Off 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MEMS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Miniaturized size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Packaging tech.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Low-cost imaging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52400" y="4648200"/>
            <a:ext cx="2667000" cy="175260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37160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200" u="sng">
                <a:latin typeface="Arial" pitchFamily="34" charset="0"/>
              </a:rPr>
              <a:t>Networking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Self-configuration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Scalable 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Multi-network comm.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Distributed routing and scheduling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400800" y="2228850"/>
            <a:ext cx="2514600" cy="180975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200" u="sng">
                <a:latin typeface="Arial" pitchFamily="34" charset="0"/>
              </a:rPr>
              <a:t>Wireless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Multi-hop routing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Energy-efficiency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Very low duty cycle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Efficient MAC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Cooperative Comm.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6400800" y="4419600"/>
            <a:ext cx="2590800" cy="198120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37160" rIns="45720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200" u="sng">
                <a:latin typeface="Arial" pitchFamily="34" charset="0"/>
              </a:rPr>
              <a:t>Data Processing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Distributed 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Sensor array proc.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Collaborative detection/accuracy improvement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Data fusion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2971800" y="1905000"/>
            <a:ext cx="3200400" cy="137160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0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200" u="sng">
                <a:latin typeface="Arial" pitchFamily="34" charset="0"/>
              </a:rPr>
              <a:t>System-on-Chip</a:t>
            </a:r>
          </a:p>
          <a:p>
            <a:pPr eaLnBrk="1" hangingPunct="1">
              <a:buFontTx/>
              <a:buChar char="•"/>
            </a:pPr>
            <a:r>
              <a:rPr lang="en-US" altLang="en-US" sz="1800">
                <a:latin typeface="Arial" pitchFamily="34" charset="0"/>
              </a:rPr>
              <a:t> </a:t>
            </a:r>
            <a:r>
              <a:rPr lang="en-US" altLang="en-US" sz="1600">
                <a:latin typeface="Arial" pitchFamily="34" charset="0"/>
              </a:rPr>
              <a:t>Integration of sensing, data processing, and communication in a single, portable, disposable device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 rot="1638250">
            <a:off x="2590800" y="3657600"/>
            <a:ext cx="762000" cy="533400"/>
          </a:xfrm>
          <a:custGeom>
            <a:avLst/>
            <a:gdLst>
              <a:gd name="T0" fmla="*/ 711244168 w 21600"/>
              <a:gd name="T1" fmla="*/ 0 h 21600"/>
              <a:gd name="T2" fmla="*/ 0 w 21600"/>
              <a:gd name="T3" fmla="*/ 162637833 h 21600"/>
              <a:gd name="T4" fmla="*/ 711244168 w 21600"/>
              <a:gd name="T5" fmla="*/ 325275667 h 21600"/>
              <a:gd name="T6" fmla="*/ 948325439 w 21600"/>
              <a:gd name="T7" fmla="*/ 1626378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 rot="1638250" flipH="1" flipV="1">
            <a:off x="5715000" y="4648200"/>
            <a:ext cx="762000" cy="533400"/>
          </a:xfrm>
          <a:custGeom>
            <a:avLst/>
            <a:gdLst>
              <a:gd name="T0" fmla="*/ 711244168 w 21600"/>
              <a:gd name="T1" fmla="*/ 0 h 21600"/>
              <a:gd name="T2" fmla="*/ 0 w 21600"/>
              <a:gd name="T3" fmla="*/ 162637833 h 21600"/>
              <a:gd name="T4" fmla="*/ 711244168 w 21600"/>
              <a:gd name="T5" fmla="*/ 325275667 h 21600"/>
              <a:gd name="T6" fmla="*/ 948325439 w 21600"/>
              <a:gd name="T7" fmla="*/ 1626378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 rot="19961750" flipH="1">
            <a:off x="5715000" y="3657600"/>
            <a:ext cx="762000" cy="533400"/>
          </a:xfrm>
          <a:custGeom>
            <a:avLst/>
            <a:gdLst>
              <a:gd name="T0" fmla="*/ 711244168 w 21600"/>
              <a:gd name="T1" fmla="*/ 0 h 21600"/>
              <a:gd name="T2" fmla="*/ 0 w 21600"/>
              <a:gd name="T3" fmla="*/ 162637833 h 21600"/>
              <a:gd name="T4" fmla="*/ 711244168 w 21600"/>
              <a:gd name="T5" fmla="*/ 325275667 h 21600"/>
              <a:gd name="T6" fmla="*/ 948325439 w 21600"/>
              <a:gd name="T7" fmla="*/ 1626378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 rot="19961750" flipV="1">
            <a:off x="2514600" y="4572000"/>
            <a:ext cx="762000" cy="533400"/>
          </a:xfrm>
          <a:custGeom>
            <a:avLst/>
            <a:gdLst>
              <a:gd name="T0" fmla="*/ 711244168 w 21600"/>
              <a:gd name="T1" fmla="*/ 0 h 21600"/>
              <a:gd name="T2" fmla="*/ 0 w 21600"/>
              <a:gd name="T3" fmla="*/ 162637833 h 21600"/>
              <a:gd name="T4" fmla="*/ 711244168 w 21600"/>
              <a:gd name="T5" fmla="*/ 325275667 h 21600"/>
              <a:gd name="T6" fmla="*/ 948325439 w 21600"/>
              <a:gd name="T7" fmla="*/ 1626378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AutoShape 14"/>
          <p:cNvSpPr>
            <a:spLocks noChangeArrowheads="1"/>
          </p:cNvSpPr>
          <p:nvPr/>
        </p:nvSpPr>
        <p:spPr bwMode="auto">
          <a:xfrm rot="5400000" flipV="1">
            <a:off x="4191000" y="3124200"/>
            <a:ext cx="685800" cy="533400"/>
          </a:xfrm>
          <a:custGeom>
            <a:avLst/>
            <a:gdLst>
              <a:gd name="T0" fmla="*/ 518496899 w 21600"/>
              <a:gd name="T1" fmla="*/ 0 h 21600"/>
              <a:gd name="T2" fmla="*/ 0 w 21600"/>
              <a:gd name="T3" fmla="*/ 162637833 h 21600"/>
              <a:gd name="T4" fmla="*/ 518496899 w 21600"/>
              <a:gd name="T5" fmla="*/ 325275667 h 21600"/>
              <a:gd name="T6" fmla="*/ 691329263 w 21600"/>
              <a:gd name="T7" fmla="*/ 1626378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AutoShape 15"/>
          <p:cNvSpPr>
            <a:spLocks noChangeArrowheads="1"/>
          </p:cNvSpPr>
          <p:nvPr/>
        </p:nvSpPr>
        <p:spPr bwMode="auto">
          <a:xfrm flipV="1">
            <a:off x="3124200" y="5562600"/>
            <a:ext cx="2743200" cy="1143000"/>
          </a:xfrm>
          <a:prstGeom prst="cloudCallout">
            <a:avLst>
              <a:gd name="adj1" fmla="val -1625"/>
              <a:gd name="adj2" fmla="val 88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45720" rIns="45720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200">
                <a:latin typeface="Arial" pitchFamily="34" charset="0"/>
              </a:rPr>
              <a:t>Applications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305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Crosslayer Protocol Design </a:t>
            </a:r>
            <a:br>
              <a:rPr lang="en-US" altLang="en-US" smtClean="0"/>
            </a:br>
            <a:r>
              <a:rPr lang="en-US" altLang="en-US" smtClean="0"/>
              <a:t>in Sensor Networks</a:t>
            </a:r>
            <a:endParaRPr lang="en-US" altLang="en-US" i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909763"/>
            <a:ext cx="7067550" cy="4368800"/>
          </a:xfrm>
        </p:spPr>
        <p:txBody>
          <a:bodyPr/>
          <a:lstStyle/>
          <a:p>
            <a:r>
              <a:rPr lang="en-US" altLang="en-US" smtClean="0"/>
              <a:t>Application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Network</a:t>
            </a:r>
          </a:p>
          <a:p>
            <a:pPr lvl="1">
              <a:lnSpc>
                <a:spcPct val="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Access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Link</a:t>
            </a:r>
            <a:endParaRPr lang="en-US" altLang="en-US" sz="2800" smtClean="0"/>
          </a:p>
          <a:p>
            <a:r>
              <a:rPr lang="en-US" altLang="en-US" smtClean="0"/>
              <a:t>Hardware</a:t>
            </a:r>
          </a:p>
          <a:p>
            <a:endParaRPr lang="en-US" altLang="en-US" smtClean="0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054350" y="2028825"/>
            <a:ext cx="1390650" cy="3367088"/>
          </a:xfrm>
          <a:prstGeom prst="upDownArrow">
            <a:avLst>
              <a:gd name="adj1" fmla="val 50000"/>
              <a:gd name="adj2" fmla="val 4842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28039" name="Rectangle 7"/>
          <p:cNvSpPr>
            <a:spLocks noChangeArrowheads="1"/>
          </p:cNvSpPr>
          <p:nvPr/>
        </p:nvSpPr>
        <p:spPr bwMode="auto">
          <a:xfrm>
            <a:off x="349250" y="5637213"/>
            <a:ext cx="8180388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i="1">
                <a:solidFill>
                  <a:srgbClr val="030102"/>
                </a:solidFill>
                <a:latin typeface="Garamond" pitchFamily="18" charset="0"/>
              </a:rPr>
              <a:t>Protocols should be tailored to the application requirements  and constraints of the sensor network </a:t>
            </a:r>
          </a:p>
        </p:txBody>
      </p:sp>
      <p:grpSp>
        <p:nvGrpSpPr>
          <p:cNvPr id="7174" name="Group 33"/>
          <p:cNvGrpSpPr>
            <a:grpSpLocks/>
          </p:cNvGrpSpPr>
          <p:nvPr/>
        </p:nvGrpSpPr>
        <p:grpSpPr bwMode="auto">
          <a:xfrm>
            <a:off x="4635500" y="2935288"/>
            <a:ext cx="4076700" cy="1401762"/>
            <a:chOff x="1123950" y="1887538"/>
            <a:chExt cx="5940972" cy="1903412"/>
          </a:xfrm>
        </p:grpSpPr>
        <p:sp>
          <p:nvSpPr>
            <p:cNvPr id="7175" name="AutoShape 4"/>
            <p:cNvSpPr>
              <a:spLocks noChangeArrowheads="1"/>
            </p:cNvSpPr>
            <p:nvPr/>
          </p:nvSpPr>
          <p:spPr bwMode="auto">
            <a:xfrm>
              <a:off x="1347788" y="2838450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6" name="AutoShape 5"/>
            <p:cNvSpPr>
              <a:spLocks noChangeArrowheads="1"/>
            </p:cNvSpPr>
            <p:nvPr/>
          </p:nvSpPr>
          <p:spPr bwMode="auto">
            <a:xfrm>
              <a:off x="1422400" y="2033588"/>
              <a:ext cx="298450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7" name="AutoShape 6"/>
            <p:cNvSpPr>
              <a:spLocks noChangeArrowheads="1"/>
            </p:cNvSpPr>
            <p:nvPr/>
          </p:nvSpPr>
          <p:spPr bwMode="auto">
            <a:xfrm>
              <a:off x="6766471" y="3090096"/>
              <a:ext cx="298451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8" name="AutoShape 7"/>
            <p:cNvSpPr>
              <a:spLocks noChangeArrowheads="1"/>
            </p:cNvSpPr>
            <p:nvPr/>
          </p:nvSpPr>
          <p:spPr bwMode="auto">
            <a:xfrm>
              <a:off x="5073650" y="2984500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9" name="AutoShape 8"/>
            <p:cNvSpPr>
              <a:spLocks noChangeArrowheads="1"/>
            </p:cNvSpPr>
            <p:nvPr/>
          </p:nvSpPr>
          <p:spPr bwMode="auto">
            <a:xfrm>
              <a:off x="2614613" y="2911475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0" name="AutoShape 9"/>
            <p:cNvSpPr>
              <a:spLocks noChangeArrowheads="1"/>
            </p:cNvSpPr>
            <p:nvPr/>
          </p:nvSpPr>
          <p:spPr bwMode="auto">
            <a:xfrm>
              <a:off x="4700588" y="2252663"/>
              <a:ext cx="298450" cy="293687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1" name="AutoShape 10"/>
            <p:cNvSpPr>
              <a:spLocks noChangeArrowheads="1"/>
            </p:cNvSpPr>
            <p:nvPr/>
          </p:nvSpPr>
          <p:spPr bwMode="auto">
            <a:xfrm>
              <a:off x="5818188" y="2546350"/>
              <a:ext cx="298450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2" name="AutoShape 11"/>
            <p:cNvSpPr>
              <a:spLocks noChangeArrowheads="1"/>
            </p:cNvSpPr>
            <p:nvPr/>
          </p:nvSpPr>
          <p:spPr bwMode="auto">
            <a:xfrm>
              <a:off x="2614613" y="2179638"/>
              <a:ext cx="298450" cy="293687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3" name="AutoShape 12"/>
            <p:cNvSpPr>
              <a:spLocks noChangeArrowheads="1"/>
            </p:cNvSpPr>
            <p:nvPr/>
          </p:nvSpPr>
          <p:spPr bwMode="auto">
            <a:xfrm>
              <a:off x="3881438" y="2838450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4" name="AutoShape 13"/>
            <p:cNvSpPr>
              <a:spLocks noChangeArrowheads="1"/>
            </p:cNvSpPr>
            <p:nvPr/>
          </p:nvSpPr>
          <p:spPr bwMode="auto">
            <a:xfrm>
              <a:off x="1720850" y="3351213"/>
              <a:ext cx="296863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5" name="Line 14"/>
            <p:cNvSpPr>
              <a:spLocks noChangeShapeType="1"/>
            </p:cNvSpPr>
            <p:nvPr/>
          </p:nvSpPr>
          <p:spPr bwMode="auto">
            <a:xfrm>
              <a:off x="1497013" y="2400300"/>
              <a:ext cx="0" cy="365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Line 15"/>
            <p:cNvSpPr>
              <a:spLocks noChangeShapeType="1"/>
            </p:cNvSpPr>
            <p:nvPr/>
          </p:nvSpPr>
          <p:spPr bwMode="auto">
            <a:xfrm>
              <a:off x="1571625" y="3132138"/>
              <a:ext cx="149225" cy="219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7" name="Line 16"/>
            <p:cNvSpPr>
              <a:spLocks noChangeShapeType="1"/>
            </p:cNvSpPr>
            <p:nvPr/>
          </p:nvSpPr>
          <p:spPr bwMode="auto">
            <a:xfrm flipV="1">
              <a:off x="4105275" y="2473325"/>
              <a:ext cx="595313" cy="292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8" name="Line 17"/>
            <p:cNvSpPr>
              <a:spLocks noChangeShapeType="1"/>
            </p:cNvSpPr>
            <p:nvPr/>
          </p:nvSpPr>
          <p:spPr bwMode="auto">
            <a:xfrm>
              <a:off x="5073650" y="2327275"/>
              <a:ext cx="669925" cy="219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9" name="Line 18"/>
            <p:cNvSpPr>
              <a:spLocks noChangeShapeType="1"/>
            </p:cNvSpPr>
            <p:nvPr/>
          </p:nvSpPr>
          <p:spPr bwMode="auto">
            <a:xfrm>
              <a:off x="4254500" y="2986088"/>
              <a:ext cx="744538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0" name="Line 19"/>
            <p:cNvSpPr>
              <a:spLocks noChangeShapeType="1"/>
            </p:cNvSpPr>
            <p:nvPr/>
          </p:nvSpPr>
          <p:spPr bwMode="auto">
            <a:xfrm flipV="1">
              <a:off x="5372100" y="2765425"/>
              <a:ext cx="371475" cy="2206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1" name="Line 20"/>
            <p:cNvSpPr>
              <a:spLocks noChangeShapeType="1"/>
            </p:cNvSpPr>
            <p:nvPr/>
          </p:nvSpPr>
          <p:spPr bwMode="auto">
            <a:xfrm>
              <a:off x="2763838" y="2546350"/>
              <a:ext cx="0" cy="292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192" name="Group 21"/>
            <p:cNvGrpSpPr>
              <a:grpSpLocks/>
            </p:cNvGrpSpPr>
            <p:nvPr/>
          </p:nvGrpSpPr>
          <p:grpSpPr bwMode="auto">
            <a:xfrm>
              <a:off x="1123950" y="1887538"/>
              <a:ext cx="5141913" cy="1903412"/>
              <a:chOff x="1104" y="1056"/>
              <a:chExt cx="3239" cy="1199"/>
            </a:xfrm>
          </p:grpSpPr>
          <p:sp>
            <p:nvSpPr>
              <p:cNvPr id="7199" name="Oval 22"/>
              <p:cNvSpPr>
                <a:spLocks noChangeArrowheads="1"/>
              </p:cNvSpPr>
              <p:nvPr/>
            </p:nvSpPr>
            <p:spPr bwMode="auto">
              <a:xfrm rot="-1025995">
                <a:off x="1104" y="1056"/>
                <a:ext cx="657" cy="1199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00" name="Oval 23"/>
              <p:cNvSpPr>
                <a:spLocks noChangeArrowheads="1"/>
              </p:cNvSpPr>
              <p:nvPr/>
            </p:nvSpPr>
            <p:spPr bwMode="auto">
              <a:xfrm>
                <a:off x="1902" y="1148"/>
                <a:ext cx="516" cy="876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01" name="Oval 24"/>
              <p:cNvSpPr>
                <a:spLocks noChangeArrowheads="1"/>
              </p:cNvSpPr>
              <p:nvPr/>
            </p:nvSpPr>
            <p:spPr bwMode="auto">
              <a:xfrm>
                <a:off x="2700" y="1194"/>
                <a:ext cx="1643" cy="830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827213" y="2189163"/>
              <a:ext cx="722312" cy="104775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 flipV="1">
              <a:off x="2068513" y="3135313"/>
              <a:ext cx="528637" cy="300037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739900" y="2943225"/>
              <a:ext cx="798513" cy="44450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auto">
            <a:xfrm flipV="1">
              <a:off x="3030538" y="2989263"/>
              <a:ext cx="812800" cy="15875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>
              <a:off x="6210306" y="2676525"/>
              <a:ext cx="587945" cy="382589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auto">
            <a:xfrm>
              <a:off x="3035300" y="2317750"/>
              <a:ext cx="901700" cy="479425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2925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Energy-Constrained Nodes</a:t>
            </a:r>
          </a:p>
        </p:txBody>
      </p:sp>
      <p:sp>
        <p:nvSpPr>
          <p:cNvPr id="58470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44475" y="1787525"/>
            <a:ext cx="8348663" cy="4743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>
                <a:solidFill>
                  <a:srgbClr val="3333CC"/>
                </a:solidFill>
              </a:rPr>
              <a:t>Each node can only send a </a:t>
            </a:r>
            <a:r>
              <a:rPr lang="en-US" altLang="en-US" sz="2800" u="sng">
                <a:solidFill>
                  <a:srgbClr val="3333CC"/>
                </a:solidFill>
              </a:rPr>
              <a:t>finite</a:t>
            </a:r>
            <a:r>
              <a:rPr lang="en-US" altLang="en-US" sz="2800">
                <a:solidFill>
                  <a:srgbClr val="3333CC"/>
                </a:solidFill>
              </a:rPr>
              <a:t> number of bits.</a:t>
            </a:r>
            <a:endParaRPr lang="en-US" altLang="en-US">
              <a:solidFill>
                <a:srgbClr val="3333CC"/>
              </a:solidFill>
            </a:endParaRPr>
          </a:p>
          <a:p>
            <a:pPr lvl="1"/>
            <a:r>
              <a:rPr lang="en-US" altLang="en-US" sz="2400"/>
              <a:t>Energy minimized by sending each bit very slowly.</a:t>
            </a:r>
          </a:p>
          <a:p>
            <a:pPr lvl="1"/>
            <a:r>
              <a:rPr lang="en-US" altLang="en-US" sz="2400"/>
              <a:t>Introduces a delay versus energy tradeoff for each bit.</a:t>
            </a:r>
          </a:p>
          <a:p>
            <a:pPr lvl="1">
              <a:lnSpc>
                <a:spcPct val="4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800"/>
              <a:t>Short-range networks must consider both transmit and processing energy.</a:t>
            </a:r>
          </a:p>
          <a:p>
            <a:pPr lvl="1">
              <a:lnSpc>
                <a:spcPct val="100000"/>
              </a:lnSpc>
            </a:pPr>
            <a:r>
              <a:rPr lang="en-US" altLang="en-US" sz="2400"/>
              <a:t>Sophisticated techniques not necessarily energy-efficient. </a:t>
            </a:r>
          </a:p>
          <a:p>
            <a:pPr lvl="1"/>
            <a:r>
              <a:rPr lang="en-US" altLang="en-US" sz="2400"/>
              <a:t>Sleep modes save energy but complicate networking.</a:t>
            </a:r>
          </a:p>
          <a:p>
            <a:pPr lvl="1">
              <a:lnSpc>
                <a:spcPct val="4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800"/>
              <a:t>Changes </a:t>
            </a:r>
            <a:r>
              <a:rPr lang="en-US" altLang="en-US" sz="2800">
                <a:solidFill>
                  <a:srgbClr val="FF0000"/>
                </a:solidFill>
              </a:rPr>
              <a:t>everything </a:t>
            </a:r>
            <a:r>
              <a:rPr lang="en-US" altLang="en-US" sz="2800"/>
              <a:t>about the network design:</a:t>
            </a:r>
          </a:p>
          <a:p>
            <a:pPr lvl="1"/>
            <a:r>
              <a:rPr lang="en-US" altLang="en-US" sz="2400"/>
              <a:t>Bit allocation must be optimized across </a:t>
            </a:r>
            <a:r>
              <a:rPr lang="en-US" altLang="en-US" sz="2400">
                <a:solidFill>
                  <a:srgbClr val="0033CC"/>
                </a:solidFill>
              </a:rPr>
              <a:t>all </a:t>
            </a:r>
            <a:r>
              <a:rPr lang="en-US" altLang="en-US" sz="2400"/>
              <a:t>protocols.</a:t>
            </a:r>
          </a:p>
          <a:p>
            <a:pPr lvl="1"/>
            <a:r>
              <a:rPr lang="en-US" altLang="en-US" sz="2400"/>
              <a:t>Delay vs. throughput vs. node/network lifetime tradeoffs.</a:t>
            </a:r>
          </a:p>
          <a:p>
            <a:pPr lvl="1"/>
            <a:r>
              <a:rPr lang="en-US" altLang="en-US" sz="2400"/>
              <a:t>Optimization of node cooperation.</a:t>
            </a:r>
          </a:p>
        </p:txBody>
      </p:sp>
    </p:spTree>
    <p:extLst>
      <p:ext uri="{BB962C8B-B14F-4D97-AF65-F5344CB8AC3E}">
        <p14:creationId xmlns:p14="http://schemas.microsoft.com/office/powerpoint/2010/main" val="112881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Transmission Energy</a:t>
            </a:r>
          </a:p>
        </p:txBody>
      </p:sp>
      <p:pic>
        <p:nvPicPr>
          <p:cNvPr id="588803" name="Picture 3" descr="C:\Mydocuments\research\Crosslayer\optimal_scheduling\presentation\awgn_qam_BT_on_t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93788" y="1617663"/>
            <a:ext cx="6653212" cy="467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8804" name="Text Box 4"/>
          <p:cNvSpPr txBox="1">
            <a:spLocks noChangeArrowheads="1"/>
          </p:cNvSpPr>
          <p:nvPr/>
        </p:nvSpPr>
        <p:spPr bwMode="auto">
          <a:xfrm>
            <a:off x="1460500" y="6122988"/>
            <a:ext cx="5759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i="1">
                <a:solidFill>
                  <a:srgbClr val="FF0000"/>
                </a:solidFill>
                <a:latin typeface="Garamond" pitchFamily="18" charset="0"/>
              </a:rPr>
              <a:t>Circuit energy can also be significant</a:t>
            </a:r>
          </a:p>
        </p:txBody>
      </p:sp>
    </p:spTree>
    <p:extLst>
      <p:ext uri="{BB962C8B-B14F-4D97-AF65-F5344CB8AC3E}">
        <p14:creationId xmlns:p14="http://schemas.microsoft.com/office/powerpoint/2010/main" val="5669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Modulation Optimization</a:t>
            </a:r>
          </a:p>
        </p:txBody>
      </p:sp>
      <p:sp>
        <p:nvSpPr>
          <p:cNvPr id="589827" name="Line 3"/>
          <p:cNvSpPr>
            <a:spLocks noChangeShapeType="1"/>
          </p:cNvSpPr>
          <p:nvPr/>
        </p:nvSpPr>
        <p:spPr bwMode="auto">
          <a:xfrm>
            <a:off x="1262063" y="2149475"/>
            <a:ext cx="0" cy="604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9828" name="Line 4"/>
          <p:cNvSpPr>
            <a:spLocks noChangeShapeType="1"/>
          </p:cNvSpPr>
          <p:nvPr/>
        </p:nvSpPr>
        <p:spPr bwMode="auto">
          <a:xfrm>
            <a:off x="1390650" y="2265363"/>
            <a:ext cx="0" cy="295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89829" name="Picture 5" descr="C:\Mydocuments\research\Crosslayer\tx_rx_joint_noadc\presentation_icc03\system1_rx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4400550"/>
            <a:ext cx="8448675" cy="22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9830" name="Line 6"/>
          <p:cNvSpPr>
            <a:spLocks noChangeShapeType="1"/>
          </p:cNvSpPr>
          <p:nvPr/>
        </p:nvSpPr>
        <p:spPr bwMode="auto">
          <a:xfrm>
            <a:off x="501650" y="3797300"/>
            <a:ext cx="8161338" cy="0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9831" name="Text Box 7"/>
          <p:cNvSpPr txBox="1">
            <a:spLocks noChangeArrowheads="1"/>
          </p:cNvSpPr>
          <p:nvPr/>
        </p:nvSpPr>
        <p:spPr bwMode="auto">
          <a:xfrm>
            <a:off x="7721600" y="3187700"/>
            <a:ext cx="54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0000FF"/>
                </a:solidFill>
                <a:latin typeface="Garamond" pitchFamily="18" charset="0"/>
              </a:rPr>
              <a:t>Tx</a:t>
            </a:r>
            <a:endParaRPr lang="en-US" altLang="en-US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589832" name="Text Box 8"/>
          <p:cNvSpPr txBox="1">
            <a:spLocks noChangeArrowheads="1"/>
          </p:cNvSpPr>
          <p:nvPr/>
        </p:nvSpPr>
        <p:spPr bwMode="auto">
          <a:xfrm>
            <a:off x="7745413" y="3930650"/>
            <a:ext cx="549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>
                <a:solidFill>
                  <a:srgbClr val="0000FF"/>
                </a:solidFill>
                <a:latin typeface="Garamond" pitchFamily="18" charset="0"/>
              </a:rPr>
              <a:t>Rx</a:t>
            </a:r>
            <a:endParaRPr lang="en-US" altLang="en-US">
              <a:solidFill>
                <a:srgbClr val="0000FF"/>
              </a:solidFill>
              <a:latin typeface="Garamond" pitchFamily="18" charset="0"/>
            </a:endParaRPr>
          </a:p>
        </p:txBody>
      </p:sp>
      <p:pic>
        <p:nvPicPr>
          <p:cNvPr id="589833" name="Picture 9" descr="C:\Mydocuments\research\Crosslayer\tx_rx_joint_noadc\presentation_icc03\system1_tx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0038"/>
            <a:ext cx="78168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456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Key Assumptions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9775" y="1839913"/>
            <a:ext cx="7848600" cy="4114800"/>
          </a:xfrm>
        </p:spPr>
        <p:txBody>
          <a:bodyPr/>
          <a:lstStyle/>
          <a:p>
            <a:r>
              <a:rPr lang="en-US" altLang="en-US"/>
              <a:t>Narrow band, </a:t>
            </a:r>
            <a:r>
              <a:rPr lang="en-US" altLang="en-US" i="1"/>
              <a:t>i.e. B&lt;&lt;f</a:t>
            </a:r>
            <a:r>
              <a:rPr lang="en-US" altLang="en-US" i="1" baseline="-25000"/>
              <a:t>c</a:t>
            </a:r>
          </a:p>
          <a:p>
            <a:pPr lvl="1"/>
            <a:r>
              <a:rPr lang="en-US" altLang="en-US"/>
              <a:t>Power consumption of synthesizer and mixer independent of bandwidth </a:t>
            </a:r>
            <a:r>
              <a:rPr lang="en-US" altLang="en-US" i="1"/>
              <a:t>B</a:t>
            </a:r>
            <a:r>
              <a:rPr lang="en-US" altLang="en-US"/>
              <a:t>.</a:t>
            </a:r>
          </a:p>
          <a:p>
            <a:r>
              <a:rPr lang="en-US" altLang="en-US"/>
              <a:t>Peak power constraint</a:t>
            </a:r>
          </a:p>
          <a:p>
            <a:pPr lvl="1">
              <a:lnSpc>
                <a:spcPct val="10000"/>
              </a:lnSpc>
              <a:buFont typeface="Wingdings" pitchFamily="2" charset="2"/>
              <a:buNone/>
            </a:pPr>
            <a:endParaRPr lang="en-US" altLang="en-US" sz="3200" i="1"/>
          </a:p>
          <a:p>
            <a:pPr>
              <a:lnSpc>
                <a:spcPct val="90000"/>
              </a:lnSpc>
            </a:pPr>
            <a:r>
              <a:rPr lang="en-US" altLang="en-US" i="1"/>
              <a:t>L </a:t>
            </a:r>
            <a:r>
              <a:rPr lang="en-US" altLang="en-US"/>
              <a:t>bits to transmit with deadline </a:t>
            </a:r>
            <a:r>
              <a:rPr lang="en-US" altLang="en-US" i="1"/>
              <a:t>T</a:t>
            </a:r>
            <a:r>
              <a:rPr lang="en-US" altLang="en-US" b="0" i="1"/>
              <a:t>  </a:t>
            </a:r>
            <a:r>
              <a:rPr lang="en-US" altLang="en-US"/>
              <a:t>and bit error probability </a:t>
            </a:r>
            <a:r>
              <a:rPr lang="en-US" altLang="en-US" i="1"/>
              <a:t>P</a:t>
            </a:r>
            <a:r>
              <a:rPr lang="en-US" altLang="en-US" i="1" baseline="-25000"/>
              <a:t>b</a:t>
            </a:r>
            <a:r>
              <a:rPr lang="en-US" altLang="en-US"/>
              <a:t>.</a:t>
            </a:r>
          </a:p>
          <a:p>
            <a:pPr>
              <a:lnSpc>
                <a:spcPct val="60000"/>
              </a:lnSpc>
            </a:pPr>
            <a:endParaRPr lang="en-US" altLang="en-US"/>
          </a:p>
          <a:p>
            <a:pPr>
              <a:lnSpc>
                <a:spcPct val="10000"/>
              </a:lnSpc>
            </a:pPr>
            <a:r>
              <a:rPr lang="en-US" altLang="en-US"/>
              <a:t>Square-law path loss for AWGN channel</a:t>
            </a:r>
          </a:p>
        </p:txBody>
      </p:sp>
      <p:graphicFrame>
        <p:nvGraphicFramePr>
          <p:cNvPr id="590852" name="Object 4"/>
          <p:cNvGraphicFramePr>
            <a:graphicFrameLocks noChangeAspect="1"/>
          </p:cNvGraphicFramePr>
          <p:nvPr/>
        </p:nvGraphicFramePr>
        <p:xfrm>
          <a:off x="1900238" y="5629275"/>
          <a:ext cx="5116512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Equation" r:id="rId3" imgW="1701720" imgH="419040" progId="Equation.3">
                  <p:embed/>
                </p:oleObj>
              </mc:Choice>
              <mc:Fallback>
                <p:oleObj name="Equation" r:id="rId3" imgW="17017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238" y="5629275"/>
                        <a:ext cx="5116512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478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Multi-Mode Operation</a:t>
            </a:r>
            <a:br>
              <a:rPr lang="en-US" altLang="en-US"/>
            </a:br>
            <a:r>
              <a:rPr lang="en-US" altLang="en-US" sz="4400">
                <a:solidFill>
                  <a:srgbClr val="FF0000"/>
                </a:solidFill>
              </a:rPr>
              <a:t>Transmit, Sleep, and Transient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1663" cy="4876800"/>
          </a:xfrm>
        </p:spPr>
        <p:txBody>
          <a:bodyPr/>
          <a:lstStyle/>
          <a:p>
            <a:r>
              <a:rPr lang="en-US" altLang="en-US" sz="3600"/>
              <a:t>Deadline </a:t>
            </a:r>
            <a:r>
              <a:rPr lang="en-US" altLang="en-US" sz="3600" i="1"/>
              <a:t>T</a:t>
            </a:r>
            <a:r>
              <a:rPr lang="en-US" altLang="en-US" sz="3600"/>
              <a:t>: </a:t>
            </a:r>
          </a:p>
          <a:p>
            <a:r>
              <a:rPr lang="en-US" altLang="en-US" sz="3600"/>
              <a:t>Total Energy:</a:t>
            </a:r>
          </a:p>
          <a:p>
            <a:endParaRPr lang="en-US" altLang="en-US" sz="3600"/>
          </a:p>
          <a:p>
            <a:endParaRPr lang="en-US" altLang="en-US" sz="3600"/>
          </a:p>
          <a:p>
            <a:pPr>
              <a:lnSpc>
                <a:spcPct val="10000"/>
              </a:lnSpc>
            </a:pPr>
            <a:endParaRPr lang="en-US" altLang="en-US" sz="3600"/>
          </a:p>
          <a:p>
            <a:pPr>
              <a:lnSpc>
                <a:spcPct val="10000"/>
              </a:lnSpc>
              <a:buFont typeface="Wingdings" pitchFamily="2" charset="2"/>
              <a:buNone/>
            </a:pPr>
            <a:r>
              <a:rPr lang="en-US" altLang="en-US" sz="2400"/>
              <a:t>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400"/>
              <a:t>                           </a:t>
            </a:r>
          </a:p>
          <a:p>
            <a:pPr>
              <a:buFont typeface="Wingdings" pitchFamily="2" charset="2"/>
              <a:buNone/>
            </a:pPr>
            <a:r>
              <a:rPr lang="en-US" altLang="en-US" sz="2400"/>
              <a:t>                                                   </a:t>
            </a:r>
            <a:endParaRPr lang="en-US" altLang="en-US" sz="3600"/>
          </a:p>
          <a:p>
            <a:endParaRPr lang="en-US" altLang="en-US" sz="3600"/>
          </a:p>
        </p:txBody>
      </p:sp>
      <p:graphicFrame>
        <p:nvGraphicFramePr>
          <p:cNvPr id="591876" name="Object 4"/>
          <p:cNvGraphicFramePr>
            <a:graphicFrameLocks noChangeAspect="1"/>
          </p:cNvGraphicFramePr>
          <p:nvPr/>
        </p:nvGraphicFramePr>
        <p:xfrm>
          <a:off x="3559175" y="2038350"/>
          <a:ext cx="3163888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Equation" r:id="rId3" imgW="1041120" imgH="241200" progId="Equation.3">
                  <p:embed/>
                </p:oleObj>
              </mc:Choice>
              <mc:Fallback>
                <p:oleObj name="Equation" r:id="rId3" imgW="10411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2038350"/>
                        <a:ext cx="3163888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1877" name="Object 5"/>
          <p:cNvGraphicFramePr>
            <a:graphicFrameLocks noChangeAspect="1"/>
          </p:cNvGraphicFramePr>
          <p:nvPr/>
        </p:nvGraphicFramePr>
        <p:xfrm>
          <a:off x="1231900" y="3506788"/>
          <a:ext cx="28940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3" name="Equation" r:id="rId5" imgW="1155600" imgH="241200" progId="Equation.3">
                  <p:embed/>
                </p:oleObj>
              </mc:Choice>
              <mc:Fallback>
                <p:oleObj name="Equation" r:id="rId5" imgW="1155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3506788"/>
                        <a:ext cx="289401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1878" name="Object 6"/>
          <p:cNvGraphicFramePr>
            <a:graphicFrameLocks noChangeAspect="1"/>
          </p:cNvGraphicFramePr>
          <p:nvPr/>
        </p:nvGraphicFramePr>
        <p:xfrm>
          <a:off x="1231900" y="4537075"/>
          <a:ext cx="457676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4" name="Equation" r:id="rId7" imgW="1828800" imgH="241200" progId="Equation.3">
                  <p:embed/>
                </p:oleObj>
              </mc:Choice>
              <mc:Fallback>
                <p:oleObj name="Equation" r:id="rId7" imgW="1828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537075"/>
                        <a:ext cx="4576763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1879" name="Object 7"/>
          <p:cNvGraphicFramePr>
            <a:graphicFrameLocks noChangeAspect="1"/>
          </p:cNvGraphicFramePr>
          <p:nvPr/>
        </p:nvGraphicFramePr>
        <p:xfrm>
          <a:off x="1257300" y="5854700"/>
          <a:ext cx="594201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Equation" r:id="rId9" imgW="2577960" imgH="241200" progId="Equation.3">
                  <p:embed/>
                </p:oleObj>
              </mc:Choice>
              <mc:Fallback>
                <p:oleObj name="Equation" r:id="rId9" imgW="2577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854700"/>
                        <a:ext cx="5942013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1880" name="Group 8"/>
          <p:cNvGrpSpPr>
            <a:grpSpLocks/>
          </p:cNvGrpSpPr>
          <p:nvPr/>
        </p:nvGrpSpPr>
        <p:grpSpPr bwMode="auto">
          <a:xfrm>
            <a:off x="4687888" y="3368675"/>
            <a:ext cx="3730625" cy="652463"/>
            <a:chOff x="2953" y="2122"/>
            <a:chExt cx="2350" cy="411"/>
          </a:xfrm>
        </p:grpSpPr>
        <p:graphicFrame>
          <p:nvGraphicFramePr>
            <p:cNvPr id="591881" name="Object 9"/>
            <p:cNvGraphicFramePr>
              <a:graphicFrameLocks noChangeAspect="1"/>
            </p:cNvGraphicFramePr>
            <p:nvPr/>
          </p:nvGraphicFramePr>
          <p:xfrm>
            <a:off x="3018" y="2147"/>
            <a:ext cx="882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36" name="Equation" r:id="rId11" imgW="558720" imgH="241200" progId="Equation.3">
                    <p:embed/>
                  </p:oleObj>
                </mc:Choice>
                <mc:Fallback>
                  <p:oleObj name="Equation" r:id="rId11" imgW="55872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8" y="2147"/>
                          <a:ext cx="882" cy="3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1882" name="Object 10"/>
            <p:cNvGraphicFramePr>
              <a:graphicFrameLocks noChangeAspect="1"/>
            </p:cNvGraphicFramePr>
            <p:nvPr/>
          </p:nvGraphicFramePr>
          <p:xfrm>
            <a:off x="3931" y="2144"/>
            <a:ext cx="1361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37" name="Equation" r:id="rId13" imgW="863280" imgH="241200" progId="Equation.3">
                    <p:embed/>
                  </p:oleObj>
                </mc:Choice>
                <mc:Fallback>
                  <p:oleObj name="Equation" r:id="rId13" imgW="86328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1" y="2144"/>
                          <a:ext cx="1361" cy="3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1883" name="Rectangle 11"/>
            <p:cNvSpPr>
              <a:spLocks noChangeArrowheads="1"/>
            </p:cNvSpPr>
            <p:nvPr/>
          </p:nvSpPr>
          <p:spPr bwMode="auto">
            <a:xfrm>
              <a:off x="2953" y="2122"/>
              <a:ext cx="2350" cy="411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1884" name="Text Box 12"/>
          <p:cNvSpPr txBox="1">
            <a:spLocks noChangeArrowheads="1"/>
          </p:cNvSpPr>
          <p:nvPr/>
        </p:nvSpPr>
        <p:spPr bwMode="auto">
          <a:xfrm>
            <a:off x="1185863" y="5343525"/>
            <a:ext cx="533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400" b="0">
                <a:latin typeface="Tahoma" pitchFamily="34" charset="0"/>
                <a:cs typeface="Times New Roman" pitchFamily="18" charset="0"/>
              </a:rPr>
              <a:t>where </a:t>
            </a:r>
            <a:r>
              <a:rPr lang="en-US" altLang="en-US" sz="2400" b="0">
                <a:latin typeface="Symbol" pitchFamily="18" charset="2"/>
                <a:cs typeface="Times New Roman" pitchFamily="18" charset="0"/>
              </a:rPr>
              <a:t>a</a:t>
            </a:r>
            <a:r>
              <a:rPr lang="en-US" altLang="en-US" sz="2400" b="0">
                <a:latin typeface="Tahoma" pitchFamily="34" charset="0"/>
                <a:cs typeface="Times New Roman" pitchFamily="18" charset="0"/>
              </a:rPr>
              <a:t> is the amplifier efficiency and</a:t>
            </a:r>
          </a:p>
        </p:txBody>
      </p:sp>
      <p:grpSp>
        <p:nvGrpSpPr>
          <p:cNvPr id="591885" name="Group 13"/>
          <p:cNvGrpSpPr>
            <a:grpSpLocks/>
          </p:cNvGrpSpPr>
          <p:nvPr/>
        </p:nvGrpSpPr>
        <p:grpSpPr bwMode="auto">
          <a:xfrm>
            <a:off x="1552575" y="4162425"/>
            <a:ext cx="4833938" cy="962025"/>
            <a:chOff x="978" y="2622"/>
            <a:chExt cx="3045" cy="606"/>
          </a:xfrm>
        </p:grpSpPr>
        <p:sp>
          <p:nvSpPr>
            <p:cNvPr id="591886" name="Text Box 14"/>
            <p:cNvSpPr txBox="1">
              <a:spLocks noChangeArrowheads="1"/>
            </p:cNvSpPr>
            <p:nvPr/>
          </p:nvSpPr>
          <p:spPr bwMode="auto">
            <a:xfrm>
              <a:off x="1148" y="2622"/>
              <a:ext cx="68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  <a:cs typeface="Times New Roman" pitchFamily="18" charset="0"/>
                </a:rPr>
                <a:t>Transmit</a:t>
              </a:r>
            </a:p>
          </p:txBody>
        </p:sp>
        <p:sp>
          <p:nvSpPr>
            <p:cNvPr id="591887" name="Rectangle 15"/>
            <p:cNvSpPr>
              <a:spLocks noChangeArrowheads="1"/>
            </p:cNvSpPr>
            <p:nvPr/>
          </p:nvSpPr>
          <p:spPr bwMode="auto">
            <a:xfrm>
              <a:off x="978" y="2825"/>
              <a:ext cx="1107" cy="39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1888" name="Text Box 16"/>
            <p:cNvSpPr txBox="1">
              <a:spLocks noChangeArrowheads="1"/>
            </p:cNvSpPr>
            <p:nvPr/>
          </p:nvSpPr>
          <p:spPr bwMode="auto">
            <a:xfrm>
              <a:off x="2214" y="2636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  <a:cs typeface="Times New Roman" pitchFamily="18" charset="0"/>
                </a:rPr>
                <a:t>Circuit</a:t>
              </a:r>
            </a:p>
          </p:txBody>
        </p:sp>
        <p:sp>
          <p:nvSpPr>
            <p:cNvPr id="591889" name="Rectangle 17"/>
            <p:cNvSpPr>
              <a:spLocks noChangeArrowheads="1"/>
            </p:cNvSpPr>
            <p:nvPr/>
          </p:nvSpPr>
          <p:spPr bwMode="auto">
            <a:xfrm>
              <a:off x="2226" y="2821"/>
              <a:ext cx="540" cy="39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1890" name="Text Box 18"/>
            <p:cNvSpPr txBox="1">
              <a:spLocks noChangeArrowheads="1"/>
            </p:cNvSpPr>
            <p:nvPr/>
          </p:nvSpPr>
          <p:spPr bwMode="auto">
            <a:xfrm>
              <a:off x="2812" y="2632"/>
              <a:ext cx="121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  <a:cs typeface="Times New Roman" pitchFamily="18" charset="0"/>
                </a:rPr>
                <a:t>Transient Energy</a:t>
              </a:r>
            </a:p>
          </p:txBody>
        </p:sp>
        <p:sp>
          <p:nvSpPr>
            <p:cNvPr id="591891" name="Rectangle 19"/>
            <p:cNvSpPr>
              <a:spLocks noChangeArrowheads="1"/>
            </p:cNvSpPr>
            <p:nvPr/>
          </p:nvSpPr>
          <p:spPr bwMode="auto">
            <a:xfrm>
              <a:off x="2953" y="2835"/>
              <a:ext cx="677" cy="39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97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3" y="282575"/>
            <a:ext cx="7993062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Energy Consumption: </a:t>
            </a:r>
            <a:br>
              <a:rPr lang="en-US" altLang="en-US"/>
            </a:br>
            <a:r>
              <a:rPr lang="en-US" altLang="en-US"/>
              <a:t>Uncoded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6113" y="1995488"/>
            <a:ext cx="82264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Two Components </a:t>
            </a:r>
          </a:p>
          <a:p>
            <a:pPr lvl="1"/>
            <a:r>
              <a:rPr lang="en-US" altLang="en-US"/>
              <a:t>Transmission Energy: Decreases with T</a:t>
            </a:r>
            <a:r>
              <a:rPr lang="en-US" altLang="en-US" baseline="-25000"/>
              <a:t>on</a:t>
            </a:r>
            <a:r>
              <a:rPr lang="en-US" altLang="en-US"/>
              <a:t> &amp; B.</a:t>
            </a:r>
            <a:r>
              <a:rPr lang="en-US" altLang="en-US" sz="2400"/>
              <a:t>                            </a:t>
            </a:r>
          </a:p>
          <a:p>
            <a:pPr lvl="1">
              <a:lnSpc>
                <a:spcPct val="110000"/>
              </a:lnSpc>
            </a:pPr>
            <a:r>
              <a:rPr lang="en-US" altLang="en-US"/>
              <a:t>Circuit Energy:</a:t>
            </a:r>
            <a:r>
              <a:rPr lang="en-US" altLang="en-US" sz="2400"/>
              <a:t> </a:t>
            </a:r>
            <a:r>
              <a:rPr lang="en-US" altLang="en-US"/>
              <a:t>Increases with T</a:t>
            </a:r>
            <a:r>
              <a:rPr lang="en-US" altLang="en-US" baseline="-25000"/>
              <a:t>on</a:t>
            </a:r>
          </a:p>
          <a:p>
            <a:pPr lvl="1">
              <a:lnSpc>
                <a:spcPct val="60000"/>
              </a:lnSpc>
            </a:pPr>
            <a:endParaRPr lang="en-US" altLang="en-US"/>
          </a:p>
          <a:p>
            <a:pPr>
              <a:lnSpc>
                <a:spcPct val="130000"/>
              </a:lnSpc>
            </a:pPr>
            <a:r>
              <a:rPr lang="en-US" altLang="en-US" sz="2800"/>
              <a:t>Minimizing Energy Consumption</a:t>
            </a:r>
          </a:p>
          <a:p>
            <a:pPr lvl="1">
              <a:lnSpc>
                <a:spcPct val="130000"/>
              </a:lnSpc>
            </a:pPr>
            <a:r>
              <a:rPr lang="en-US" altLang="en-US" sz="2400"/>
              <a:t>Finding the optimal pair (          )</a:t>
            </a:r>
          </a:p>
          <a:p>
            <a:pPr lvl="1">
              <a:lnSpc>
                <a:spcPct val="130000"/>
              </a:lnSpc>
            </a:pPr>
            <a:r>
              <a:rPr lang="en-US" altLang="en-US" sz="2400"/>
              <a:t>For MQAM, find optimal constellation size (b=log</a:t>
            </a:r>
            <a:r>
              <a:rPr lang="en-US" altLang="en-US" sz="2400" baseline="-25000"/>
              <a:t>2</a:t>
            </a:r>
            <a:r>
              <a:rPr lang="en-US" altLang="en-US" sz="2400"/>
              <a:t>M)</a:t>
            </a:r>
          </a:p>
        </p:txBody>
      </p:sp>
      <p:graphicFrame>
        <p:nvGraphicFramePr>
          <p:cNvPr id="592900" name="Object 4"/>
          <p:cNvGraphicFramePr>
            <a:graphicFrameLocks noChangeAspect="1"/>
          </p:cNvGraphicFramePr>
          <p:nvPr/>
        </p:nvGraphicFramePr>
        <p:xfrm>
          <a:off x="4784725" y="4543425"/>
          <a:ext cx="858838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1" name="Equation" r:id="rId3" imgW="368280" imgH="228600" progId="Equation.3">
                  <p:embed/>
                </p:oleObj>
              </mc:Choice>
              <mc:Fallback>
                <p:oleObj name="Equation" r:id="rId3" imgW="368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4725" y="4543425"/>
                        <a:ext cx="858838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2778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Optimization Model</a:t>
            </a:r>
          </a:p>
        </p:txBody>
      </p:sp>
      <p:sp>
        <p:nvSpPr>
          <p:cNvPr id="607235" name="Rectangle 3"/>
          <p:cNvSpPr>
            <a:spLocks noChangeArrowheads="1"/>
          </p:cNvSpPr>
          <p:nvPr>
            <p:ph type="body" idx="1"/>
          </p:nvPr>
        </p:nvSpPr>
        <p:spPr>
          <a:xfrm>
            <a:off x="255588" y="2011363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            min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en-US"/>
              <a:t>              </a:t>
            </a:r>
            <a:r>
              <a:rPr lang="en-US" altLang="en-US">
                <a:solidFill>
                  <a:srgbClr val="FF0000"/>
                </a:solidFill>
              </a:rPr>
              <a:t>subject to</a:t>
            </a:r>
            <a:r>
              <a:rPr lang="en-US" altLang="en-US"/>
              <a:t>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400"/>
              <a:t>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4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400"/>
              <a:t>                   </a:t>
            </a:r>
            <a:r>
              <a:rPr lang="en-US" altLang="en-US" sz="2000">
                <a:solidFill>
                  <a:srgbClr val="33CC33"/>
                </a:solidFill>
                <a:latin typeface="Arial" pitchFamily="34" charset="0"/>
              </a:rPr>
              <a:t>Where</a:t>
            </a:r>
            <a:r>
              <a:rPr lang="en-US" altLang="en-US" sz="2000" b="0">
                <a:latin typeface="Arial" pitchFamily="34" charset="0"/>
              </a:rPr>
              <a:t>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000" b="0">
                <a:latin typeface="Arial" pitchFamily="34" charset="0"/>
              </a:rPr>
              <a:t>                                                     </a:t>
            </a:r>
            <a:endParaRPr lang="en-US" altLang="en-US"/>
          </a:p>
        </p:txBody>
      </p:sp>
      <p:graphicFrame>
        <p:nvGraphicFramePr>
          <p:cNvPr id="607236" name="Object 4"/>
          <p:cNvGraphicFramePr>
            <a:graphicFrameLocks noChangeAspect="1"/>
          </p:cNvGraphicFramePr>
          <p:nvPr/>
        </p:nvGraphicFramePr>
        <p:xfrm>
          <a:off x="2974975" y="1838325"/>
          <a:ext cx="37274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Equation" r:id="rId3" imgW="1434960" imgH="393480" progId="Equation.3">
                  <p:embed/>
                </p:oleObj>
              </mc:Choice>
              <mc:Fallback>
                <p:oleObj name="Equation" r:id="rId3" imgW="1434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1838325"/>
                        <a:ext cx="3727450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37" name="Object 5"/>
          <p:cNvGraphicFramePr>
            <a:graphicFrameLocks noChangeAspect="1"/>
          </p:cNvGraphicFramePr>
          <p:nvPr/>
        </p:nvGraphicFramePr>
        <p:xfrm>
          <a:off x="3429000" y="3352800"/>
          <a:ext cx="14065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" name="Equation" r:id="rId5" imgW="545760" imgH="228600" progId="Equation.3">
                  <p:embed/>
                </p:oleObj>
              </mc:Choice>
              <mc:Fallback>
                <p:oleObj name="Equation" r:id="rId5" imgW="545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352800"/>
                        <a:ext cx="14065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38" name="Object 6"/>
          <p:cNvGraphicFramePr>
            <a:graphicFrameLocks noChangeAspect="1"/>
          </p:cNvGraphicFramePr>
          <p:nvPr/>
        </p:nvGraphicFramePr>
        <p:xfrm>
          <a:off x="3408363" y="4033838"/>
          <a:ext cx="19335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1" name="Equation" r:id="rId7" imgW="736560" imgH="228600" progId="Equation.3">
                  <p:embed/>
                </p:oleObj>
              </mc:Choice>
              <mc:Fallback>
                <p:oleObj name="Equation" r:id="rId7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8363" y="4033838"/>
                        <a:ext cx="19335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39" name="Object 7"/>
          <p:cNvGraphicFramePr>
            <a:graphicFrameLocks noChangeAspect="1"/>
          </p:cNvGraphicFramePr>
          <p:nvPr/>
        </p:nvGraphicFramePr>
        <p:xfrm>
          <a:off x="3382963" y="4705350"/>
          <a:ext cx="16859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2" name="Equation" r:id="rId9" imgW="647640" imgH="241200" progId="Equation.3">
                  <p:embed/>
                </p:oleObj>
              </mc:Choice>
              <mc:Fallback>
                <p:oleObj name="Equation" r:id="rId9" imgW="6476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4705350"/>
                        <a:ext cx="1685925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40" name="Object 8"/>
          <p:cNvGraphicFramePr>
            <a:graphicFrameLocks noChangeAspect="1"/>
          </p:cNvGraphicFramePr>
          <p:nvPr/>
        </p:nvGraphicFramePr>
        <p:xfrm>
          <a:off x="2774950" y="5518150"/>
          <a:ext cx="36861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3" name="Equation" r:id="rId11" imgW="1765080" imgH="431640" progId="Equation.3">
                  <p:embed/>
                </p:oleObj>
              </mc:Choice>
              <mc:Fallback>
                <p:oleObj name="Equation" r:id="rId11" imgW="1765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950" y="5518150"/>
                        <a:ext cx="3686175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577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MQAM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5188" y="1711325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MQAM (AWGN), for a given     :</a:t>
            </a:r>
          </a:p>
          <a:p>
            <a:pPr>
              <a:lnSpc>
                <a:spcPct val="110000"/>
              </a:lnSpc>
            </a:pPr>
            <a:endParaRPr lang="en-US" altLang="en-US" sz="28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8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/>
              <a:t>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/>
              <a:t>            </a:t>
            </a:r>
            <a:endParaRPr lang="en-US" altLang="en-US" sz="20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/>
              <a:t>              </a:t>
            </a:r>
            <a:endParaRPr lang="en-US" altLang="en-US" sz="20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/>
              <a:t>                        </a:t>
            </a:r>
          </a:p>
          <a:p>
            <a:pPr>
              <a:lnSpc>
                <a:spcPct val="110000"/>
              </a:lnSpc>
            </a:pPr>
            <a:endParaRPr lang="en-US" altLang="en-US" sz="28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/>
              <a:t>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800"/>
          </a:p>
        </p:txBody>
      </p:sp>
      <p:graphicFrame>
        <p:nvGraphicFramePr>
          <p:cNvPr id="608260" name="Object 4"/>
          <p:cNvGraphicFramePr>
            <a:graphicFrameLocks noChangeAspect="1"/>
          </p:cNvGraphicFramePr>
          <p:nvPr/>
        </p:nvGraphicFramePr>
        <p:xfrm>
          <a:off x="4967288" y="3989388"/>
          <a:ext cx="22352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8" name="Equation" r:id="rId3" imgW="1168200" imgH="431640" progId="Equation.3">
                  <p:embed/>
                </p:oleObj>
              </mc:Choice>
              <mc:Fallback>
                <p:oleObj name="Equation" r:id="rId3" imgW="11682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7288" y="3989388"/>
                        <a:ext cx="22352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61" name="Object 5"/>
          <p:cNvGraphicFramePr>
            <a:graphicFrameLocks noChangeAspect="1"/>
          </p:cNvGraphicFramePr>
          <p:nvPr/>
        </p:nvGraphicFramePr>
        <p:xfrm>
          <a:off x="1090613" y="2224088"/>
          <a:ext cx="7383462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9" name="Equation" r:id="rId5" imgW="3632040" imgH="647640" progId="Equation.3">
                  <p:embed/>
                </p:oleObj>
              </mc:Choice>
              <mc:Fallback>
                <p:oleObj name="Equation" r:id="rId5" imgW="363204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3" y="2224088"/>
                        <a:ext cx="7383462" cy="131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62" name="Object 6"/>
          <p:cNvGraphicFramePr>
            <a:graphicFrameLocks noChangeAspect="1"/>
          </p:cNvGraphicFramePr>
          <p:nvPr/>
        </p:nvGraphicFramePr>
        <p:xfrm>
          <a:off x="1100138" y="3381375"/>
          <a:ext cx="423068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0" name="Equation" r:id="rId7" imgW="2286000" imgH="393480" progId="Equation.3">
                  <p:embed/>
                </p:oleObj>
              </mc:Choice>
              <mc:Fallback>
                <p:oleObj name="Equation" r:id="rId7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81375"/>
                        <a:ext cx="423068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63" name="Object 7"/>
          <p:cNvGraphicFramePr>
            <a:graphicFrameLocks noChangeAspect="1"/>
          </p:cNvGraphicFramePr>
          <p:nvPr/>
        </p:nvGraphicFramePr>
        <p:xfrm>
          <a:off x="1681163" y="4914900"/>
          <a:ext cx="2335212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1" name="Equation" r:id="rId9" imgW="1434960" imgH="393480" progId="Equation.3">
                  <p:embed/>
                </p:oleObj>
              </mc:Choice>
              <mc:Fallback>
                <p:oleObj name="Equation" r:id="rId9" imgW="1434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4914900"/>
                        <a:ext cx="2335212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64" name="Object 8"/>
          <p:cNvGraphicFramePr>
            <a:graphicFrameLocks noChangeAspect="1"/>
          </p:cNvGraphicFramePr>
          <p:nvPr/>
        </p:nvGraphicFramePr>
        <p:xfrm>
          <a:off x="1704975" y="5591175"/>
          <a:ext cx="1874838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2" name="Equation" r:id="rId11" imgW="1117440" imgH="228600" progId="Equation.3">
                  <p:embed/>
                </p:oleObj>
              </mc:Choice>
              <mc:Fallback>
                <p:oleObj name="Equation" r:id="rId11" imgW="1117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5591175"/>
                        <a:ext cx="1874838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65" name="Object 9"/>
          <p:cNvGraphicFramePr>
            <a:graphicFrameLocks noChangeAspect="1"/>
          </p:cNvGraphicFramePr>
          <p:nvPr/>
        </p:nvGraphicFramePr>
        <p:xfrm>
          <a:off x="1703388" y="6091238"/>
          <a:ext cx="100171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Equation" r:id="rId13" imgW="558720" imgH="228600" progId="Equation.3">
                  <p:embed/>
                </p:oleObj>
              </mc:Choice>
              <mc:Fallback>
                <p:oleObj name="Equation" r:id="rId13" imgW="558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6091238"/>
                        <a:ext cx="100171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8266" name="Rectangle 10"/>
          <p:cNvSpPr>
            <a:spLocks noChangeArrowheads="1"/>
          </p:cNvSpPr>
          <p:nvPr/>
        </p:nvSpPr>
        <p:spPr bwMode="auto">
          <a:xfrm>
            <a:off x="674688" y="4852988"/>
            <a:ext cx="3509962" cy="172085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8267" name="Text Box 11"/>
          <p:cNvSpPr txBox="1">
            <a:spLocks noChangeArrowheads="1"/>
          </p:cNvSpPr>
          <p:nvPr/>
        </p:nvSpPr>
        <p:spPr bwMode="auto">
          <a:xfrm>
            <a:off x="922338" y="4978400"/>
            <a:ext cx="695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000000"/>
                </a:solidFill>
                <a:latin typeface="Garamond" pitchFamily="18" charset="0"/>
              </a:rPr>
              <a:t>min</a:t>
            </a:r>
          </a:p>
        </p:txBody>
      </p:sp>
      <p:sp>
        <p:nvSpPr>
          <p:cNvPr id="608268" name="Text Box 12"/>
          <p:cNvSpPr txBox="1">
            <a:spLocks noChangeArrowheads="1"/>
          </p:cNvSpPr>
          <p:nvPr/>
        </p:nvSpPr>
        <p:spPr bwMode="auto">
          <a:xfrm>
            <a:off x="1016000" y="5551488"/>
            <a:ext cx="56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000000"/>
                </a:solidFill>
                <a:latin typeface="Garamond" pitchFamily="18" charset="0"/>
              </a:rPr>
              <a:t>s.t.</a:t>
            </a:r>
          </a:p>
        </p:txBody>
      </p:sp>
      <p:sp>
        <p:nvSpPr>
          <p:cNvPr id="608269" name="Text Box 13"/>
          <p:cNvSpPr txBox="1">
            <a:spLocks noChangeArrowheads="1"/>
          </p:cNvSpPr>
          <p:nvPr/>
        </p:nvSpPr>
        <p:spPr bwMode="auto">
          <a:xfrm>
            <a:off x="1068388" y="4113213"/>
            <a:ext cx="394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000000"/>
                </a:solidFill>
                <a:latin typeface="Garamond" pitchFamily="18" charset="0"/>
              </a:rPr>
              <a:t>Spectral efficiency (b/s/Hz):</a:t>
            </a:r>
            <a:endParaRPr lang="en-US" altLang="en-US">
              <a:solidFill>
                <a:srgbClr val="000000"/>
              </a:solidFill>
              <a:latin typeface="Garamond" pitchFamily="18" charset="0"/>
            </a:endParaRPr>
          </a:p>
        </p:txBody>
      </p:sp>
      <p:graphicFrame>
        <p:nvGraphicFramePr>
          <p:cNvPr id="608270" name="Object 14"/>
          <p:cNvGraphicFramePr>
            <a:graphicFrameLocks noChangeAspect="1"/>
          </p:cNvGraphicFramePr>
          <p:nvPr/>
        </p:nvGraphicFramePr>
        <p:xfrm>
          <a:off x="5689600" y="1774825"/>
          <a:ext cx="36512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4" name="Equation" r:id="rId15" imgW="164880" imgH="228600" progId="Equation.3">
                  <p:embed/>
                </p:oleObj>
              </mc:Choice>
              <mc:Fallback>
                <p:oleObj name="Equation" r:id="rId15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1774825"/>
                        <a:ext cx="36512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71" name="Object 15"/>
          <p:cNvGraphicFramePr>
            <a:graphicFrameLocks noChangeAspect="1"/>
          </p:cNvGraphicFramePr>
          <p:nvPr/>
        </p:nvGraphicFramePr>
        <p:xfrm>
          <a:off x="6034088" y="4895850"/>
          <a:ext cx="2335212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5" name="Equation" r:id="rId17" imgW="1434960" imgH="393480" progId="Equation.3">
                  <p:embed/>
                </p:oleObj>
              </mc:Choice>
              <mc:Fallback>
                <p:oleObj name="Equation" r:id="rId17" imgW="1434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088" y="4895850"/>
                        <a:ext cx="2335212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8272" name="Object 16"/>
          <p:cNvGraphicFramePr>
            <a:graphicFrameLocks noChangeAspect="1"/>
          </p:cNvGraphicFramePr>
          <p:nvPr/>
        </p:nvGraphicFramePr>
        <p:xfrm>
          <a:off x="6072188" y="5618163"/>
          <a:ext cx="14700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6" name="Equation" r:id="rId19" imgW="876240" imgH="228600" progId="Equation.3">
                  <p:embed/>
                </p:oleObj>
              </mc:Choice>
              <mc:Fallback>
                <p:oleObj name="Equation" r:id="rId19" imgW="876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5618163"/>
                        <a:ext cx="1470025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8273" name="Rectangle 17"/>
          <p:cNvSpPr>
            <a:spLocks noChangeArrowheads="1"/>
          </p:cNvSpPr>
          <p:nvPr/>
        </p:nvSpPr>
        <p:spPr bwMode="auto">
          <a:xfrm>
            <a:off x="5027613" y="4833938"/>
            <a:ext cx="3509962" cy="172085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8274" name="Text Box 18"/>
          <p:cNvSpPr txBox="1">
            <a:spLocks noChangeArrowheads="1"/>
          </p:cNvSpPr>
          <p:nvPr/>
        </p:nvSpPr>
        <p:spPr bwMode="auto">
          <a:xfrm>
            <a:off x="5275263" y="4959350"/>
            <a:ext cx="695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000000"/>
                </a:solidFill>
                <a:latin typeface="Garamond" pitchFamily="18" charset="0"/>
              </a:rPr>
              <a:t>min</a:t>
            </a:r>
          </a:p>
        </p:txBody>
      </p:sp>
      <p:sp>
        <p:nvSpPr>
          <p:cNvPr id="608275" name="Text Box 19"/>
          <p:cNvSpPr txBox="1">
            <a:spLocks noChangeArrowheads="1"/>
          </p:cNvSpPr>
          <p:nvPr/>
        </p:nvSpPr>
        <p:spPr bwMode="auto">
          <a:xfrm>
            <a:off x="5368925" y="5532438"/>
            <a:ext cx="56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000000"/>
                </a:solidFill>
                <a:latin typeface="Garamond" pitchFamily="18" charset="0"/>
              </a:rPr>
              <a:t>s.t.</a:t>
            </a:r>
          </a:p>
        </p:txBody>
      </p:sp>
      <p:graphicFrame>
        <p:nvGraphicFramePr>
          <p:cNvPr id="608276" name="Object 20"/>
          <p:cNvGraphicFramePr>
            <a:graphicFrameLocks noChangeAspect="1"/>
          </p:cNvGraphicFramePr>
          <p:nvPr/>
        </p:nvGraphicFramePr>
        <p:xfrm>
          <a:off x="4364038" y="5445125"/>
          <a:ext cx="52863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7" name="Equation" r:id="rId21" imgW="190440" imgH="152280" progId="Equation.3">
                  <p:embed/>
                </p:oleObj>
              </mc:Choice>
              <mc:Fallback>
                <p:oleObj name="Equation" r:id="rId21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4038" y="5445125"/>
                        <a:ext cx="528637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5190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Total Energy (MQAM)  </a:t>
            </a:r>
          </a:p>
        </p:txBody>
      </p:sp>
      <p:pic>
        <p:nvPicPr>
          <p:cNvPr id="593923" name="Picture 3" descr="C:\Mydocuments\research\Crosslayer\tx_rx_joint_noadc\presentation_icc03\AWGN1_d_icc02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622425"/>
            <a:ext cx="6880225" cy="515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737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Total Energy (MFSK) </a:t>
            </a:r>
          </a:p>
        </p:txBody>
      </p:sp>
      <p:pic>
        <p:nvPicPr>
          <p:cNvPr id="594947" name="Picture 3" descr="C:\Mydocuments\research\Crosslayer\tx_rx_joint_noadc\presentation_icc03\AWGN1_fsk_fixed_icc02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1622425"/>
            <a:ext cx="691197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948" name="Text Box 4"/>
          <p:cNvSpPr txBox="1">
            <a:spLocks noChangeArrowheads="1"/>
          </p:cNvSpPr>
          <p:nvPr/>
        </p:nvSpPr>
        <p:spPr bwMode="auto">
          <a:xfrm>
            <a:off x="4968875" y="4506913"/>
            <a:ext cx="2266950" cy="1200150"/>
          </a:xfrm>
          <a:prstGeom prst="rect">
            <a:avLst/>
          </a:prstGeom>
          <a:noFill/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rgbClr val="0000CC"/>
                </a:solidFill>
                <a:latin typeface="Garamond" pitchFamily="18" charset="0"/>
              </a:rPr>
              <a:t>MQAM: </a:t>
            </a:r>
          </a:p>
          <a:p>
            <a:pPr algn="ctr"/>
            <a:r>
              <a:rPr lang="en-US" altLang="en-US" sz="2400">
                <a:solidFill>
                  <a:srgbClr val="0000CC"/>
                </a:solidFill>
                <a:latin typeface="Garamond" pitchFamily="18" charset="0"/>
              </a:rPr>
              <a:t>-45dBmJ at 1m</a:t>
            </a:r>
          </a:p>
          <a:p>
            <a:pPr algn="ctr"/>
            <a:r>
              <a:rPr lang="en-US" altLang="en-US" sz="2400">
                <a:solidFill>
                  <a:srgbClr val="0000CC"/>
                </a:solidFill>
                <a:latin typeface="Garamond" pitchFamily="18" charset="0"/>
              </a:rPr>
              <a:t>-33dBmJ at 30m</a:t>
            </a:r>
          </a:p>
        </p:txBody>
      </p:sp>
    </p:spTree>
    <p:extLst>
      <p:ext uri="{BB962C8B-B14F-4D97-AF65-F5344CB8AC3E}">
        <p14:creationId xmlns:p14="http://schemas.microsoft.com/office/powerpoint/2010/main" val="332933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94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Energy Consumption: Coded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2074863"/>
            <a:ext cx="7772400" cy="4114800"/>
          </a:xfrm>
        </p:spPr>
        <p:txBody>
          <a:bodyPr/>
          <a:lstStyle/>
          <a:p>
            <a:r>
              <a:rPr lang="en-US" altLang="en-US"/>
              <a:t>Coding reduces required E</a:t>
            </a:r>
            <a:r>
              <a:rPr lang="en-US" altLang="en-US" baseline="-25000"/>
              <a:t>b</a:t>
            </a:r>
            <a:r>
              <a:rPr lang="en-US" altLang="en-US"/>
              <a:t>/N</a:t>
            </a:r>
            <a:r>
              <a:rPr lang="en-US" altLang="en-US" baseline="-25000"/>
              <a:t>0</a:t>
            </a:r>
          </a:p>
          <a:p>
            <a:pPr>
              <a:lnSpc>
                <a:spcPct val="80000"/>
              </a:lnSpc>
            </a:pPr>
            <a:endParaRPr lang="en-US" altLang="en-US" baseline="-25000"/>
          </a:p>
          <a:p>
            <a:r>
              <a:rPr lang="en-US" altLang="en-US"/>
              <a:t>Reduced data rate increases T</a:t>
            </a:r>
            <a:r>
              <a:rPr lang="en-US" altLang="en-US" baseline="-25000"/>
              <a:t>on</a:t>
            </a:r>
            <a:r>
              <a:rPr lang="en-US" altLang="en-US"/>
              <a:t> for block/convolutional codes</a:t>
            </a:r>
          </a:p>
          <a:p>
            <a:pPr>
              <a:lnSpc>
                <a:spcPct val="50000"/>
              </a:lnSpc>
            </a:pPr>
            <a:endParaRPr lang="en-US" altLang="en-US"/>
          </a:p>
          <a:p>
            <a:r>
              <a:rPr lang="en-US" altLang="en-US"/>
              <a:t>Coding requires additional processing</a:t>
            </a:r>
          </a:p>
        </p:txBody>
      </p:sp>
      <p:sp>
        <p:nvSpPr>
          <p:cNvPr id="595972" name="Text Box 4"/>
          <p:cNvSpPr txBox="1">
            <a:spLocks noChangeArrowheads="1"/>
          </p:cNvSpPr>
          <p:nvPr/>
        </p:nvSpPr>
        <p:spPr bwMode="auto">
          <a:xfrm>
            <a:off x="1143000" y="5432425"/>
            <a:ext cx="59531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Char char="-"/>
            </a:pPr>
            <a:r>
              <a:rPr lang="en-US" altLang="en-US" sz="280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Is coding energy-efficient </a:t>
            </a:r>
          </a:p>
          <a:p>
            <a:pPr eaLnBrk="1" hangingPunct="1">
              <a:buFontTx/>
              <a:buChar char="-"/>
            </a:pPr>
            <a:r>
              <a:rPr lang="en-US" altLang="en-US" sz="280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If so, how much total energy is saved.</a:t>
            </a:r>
          </a:p>
        </p:txBody>
      </p:sp>
    </p:spTree>
    <p:extLst>
      <p:ext uri="{BB962C8B-B14F-4D97-AF65-F5344CB8AC3E}">
        <p14:creationId xmlns:p14="http://schemas.microsoft.com/office/powerpoint/2010/main" val="1336873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MQAM Optimization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300" y="1843088"/>
            <a:ext cx="7772400" cy="47371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Find BER expression for coded MQAM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Assume trellis coding with 4.7 dB coding gain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Yields required E</a:t>
            </a:r>
            <a:r>
              <a:rPr lang="en-US" altLang="en-US" sz="2400" baseline="-25000"/>
              <a:t>b</a:t>
            </a:r>
            <a:r>
              <a:rPr lang="en-US" altLang="en-US" sz="2400"/>
              <a:t>/N</a:t>
            </a:r>
            <a:r>
              <a:rPr lang="en-US" altLang="en-US" sz="2400" baseline="-25000"/>
              <a:t>0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Depends on constellation size (b</a:t>
            </a:r>
            <a:r>
              <a:rPr lang="en-US" altLang="en-US" sz="2400" baseline="-25000"/>
              <a:t>k</a:t>
            </a:r>
            <a:r>
              <a:rPr lang="en-US" altLang="en-US" sz="2400"/>
              <a:t>)</a:t>
            </a:r>
          </a:p>
          <a:p>
            <a:pPr lvl="1">
              <a:lnSpc>
                <a:spcPct val="4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Find transmit energy for sending L bits in T</a:t>
            </a:r>
            <a:r>
              <a:rPr lang="en-US" altLang="en-US" sz="2800" baseline="-25000"/>
              <a:t>on</a:t>
            </a:r>
            <a:r>
              <a:rPr lang="en-US" altLang="en-US" sz="2800"/>
              <a:t> sec.</a:t>
            </a:r>
          </a:p>
          <a:p>
            <a:pPr>
              <a:lnSpc>
                <a:spcPct val="2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r>
              <a:rPr lang="en-US" altLang="en-US" sz="2800"/>
              <a:t>Find circuit energy consumption based on uncoded system and codec model</a:t>
            </a:r>
          </a:p>
          <a:p>
            <a:pPr>
              <a:lnSpc>
                <a:spcPct val="3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r>
              <a:rPr lang="en-US" altLang="en-US" sz="2800"/>
              <a:t>Optimize T</a:t>
            </a:r>
            <a:r>
              <a:rPr lang="en-US" altLang="en-US" sz="2800" baseline="-25000"/>
              <a:t>on</a:t>
            </a:r>
            <a:r>
              <a:rPr lang="en-US" altLang="en-US" sz="2800"/>
              <a:t> and b</a:t>
            </a:r>
            <a:r>
              <a:rPr lang="en-US" altLang="en-US" sz="2800" baseline="-25000"/>
              <a:t>k</a:t>
            </a:r>
            <a:r>
              <a:rPr lang="en-US" altLang="en-US" sz="2800"/>
              <a:t> to minimize energy</a:t>
            </a:r>
          </a:p>
        </p:txBody>
      </p:sp>
    </p:spTree>
    <p:extLst>
      <p:ext uri="{BB962C8B-B14F-4D97-AF65-F5344CB8AC3E}">
        <p14:creationId xmlns:p14="http://schemas.microsoft.com/office/powerpoint/2010/main" val="916742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Coded MQAM</a:t>
            </a:r>
          </a:p>
        </p:txBody>
      </p:sp>
      <p:pic>
        <p:nvPicPr>
          <p:cNvPr id="598019" name="Picture 3" descr="C:\Mydocuments\research\globecom03\coded_mq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1778000"/>
            <a:ext cx="6772275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8020" name="Text Box 4"/>
          <p:cNvSpPr txBox="1">
            <a:spLocks noChangeArrowheads="1"/>
          </p:cNvSpPr>
          <p:nvPr/>
        </p:nvSpPr>
        <p:spPr bwMode="auto">
          <a:xfrm>
            <a:off x="1720850" y="1689100"/>
            <a:ext cx="5953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 b="0">
                <a:solidFill>
                  <a:srgbClr val="00CC00"/>
                </a:solidFill>
                <a:latin typeface="Tahoma" pitchFamily="34" charset="0"/>
                <a:cs typeface="Times New Roman" pitchFamily="18" charset="0"/>
              </a:rPr>
              <a:t>Reference system has b</a:t>
            </a:r>
            <a:r>
              <a:rPr lang="en-US" altLang="en-US" sz="2000" b="0" baseline="-25000">
                <a:solidFill>
                  <a:srgbClr val="00CC00"/>
                </a:solidFill>
                <a:latin typeface="Tahoma" pitchFamily="34" charset="0"/>
                <a:cs typeface="Times New Roman" pitchFamily="18" charset="0"/>
              </a:rPr>
              <a:t>k</a:t>
            </a:r>
            <a:r>
              <a:rPr lang="en-US" altLang="en-US" sz="2000" b="0">
                <a:solidFill>
                  <a:srgbClr val="00CC00"/>
                </a:solidFill>
                <a:latin typeface="Tahoma" pitchFamily="34" charset="0"/>
                <a:cs typeface="Times New Roman" pitchFamily="18" charset="0"/>
              </a:rPr>
              <a:t>=3 (coded) or 2 (uncoded)</a:t>
            </a:r>
          </a:p>
        </p:txBody>
      </p:sp>
      <p:sp>
        <p:nvSpPr>
          <p:cNvPr id="598021" name="Text Box 5"/>
          <p:cNvSpPr txBox="1">
            <a:spLocks noChangeArrowheads="1"/>
          </p:cNvSpPr>
          <p:nvPr/>
        </p:nvSpPr>
        <p:spPr bwMode="auto">
          <a:xfrm>
            <a:off x="2722563" y="4006850"/>
            <a:ext cx="1914525" cy="7953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400" b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90% savings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at 1 meter.</a:t>
            </a:r>
          </a:p>
        </p:txBody>
      </p:sp>
    </p:spTree>
    <p:extLst>
      <p:ext uri="{BB962C8B-B14F-4D97-AF65-F5344CB8AC3E}">
        <p14:creationId xmlns:p14="http://schemas.microsoft.com/office/powerpoint/2010/main" val="349416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21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MFSK Optimization</a:t>
            </a:r>
          </a:p>
        </p:txBody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798638"/>
            <a:ext cx="7772400" cy="4622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Find BER expression for uncoded MFSK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Yields required E</a:t>
            </a:r>
            <a:r>
              <a:rPr lang="en-US" altLang="en-US" sz="2400" baseline="-25000"/>
              <a:t>b</a:t>
            </a:r>
            <a:r>
              <a:rPr lang="en-US" altLang="en-US" sz="2400"/>
              <a:t>/N</a:t>
            </a:r>
            <a:r>
              <a:rPr lang="en-US" altLang="en-US" sz="2400" baseline="-25000"/>
              <a:t>0</a:t>
            </a:r>
            <a:r>
              <a:rPr lang="en-US" altLang="en-US" sz="2400"/>
              <a:t> (uncoded)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Depends on b, T</a:t>
            </a:r>
            <a:r>
              <a:rPr lang="en-US" altLang="en-US" sz="2400" baseline="-25000"/>
              <a:t>on</a:t>
            </a:r>
            <a:r>
              <a:rPr lang="en-US" altLang="en-US" sz="2400"/>
              <a:t> a function of b.</a:t>
            </a:r>
          </a:p>
          <a:p>
            <a:pPr lvl="1">
              <a:lnSpc>
                <a:spcPct val="7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Assume 2/3 CC with 32 states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Coding gain of 4.2 dB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Bandwidth expansion of 3/2 (increase T</a:t>
            </a:r>
            <a:r>
              <a:rPr lang="en-US" altLang="en-US" sz="2400" baseline="-25000"/>
              <a:t>on</a:t>
            </a:r>
            <a:r>
              <a:rPr lang="en-US" altLang="en-US" sz="2400"/>
              <a:t>)</a:t>
            </a:r>
          </a:p>
          <a:p>
            <a:pPr lvl="1">
              <a:lnSpc>
                <a:spcPct val="70000"/>
              </a:lnSpc>
            </a:pPr>
            <a:endParaRPr lang="en-US" altLang="en-US" sz="2400"/>
          </a:p>
          <a:p>
            <a:pPr>
              <a:lnSpc>
                <a:spcPct val="100000"/>
              </a:lnSpc>
            </a:pPr>
            <a:r>
              <a:rPr lang="en-US" altLang="en-US" sz="2800"/>
              <a:t>Find circuit energy consumption based on uncoded system and codec model</a:t>
            </a:r>
          </a:p>
          <a:p>
            <a:pPr>
              <a:lnSpc>
                <a:spcPct val="3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r>
              <a:rPr lang="en-US" altLang="en-US" sz="2800"/>
              <a:t>Optimize b to minimize total energy</a:t>
            </a:r>
          </a:p>
        </p:txBody>
      </p:sp>
    </p:spTree>
    <p:extLst>
      <p:ext uri="{BB962C8B-B14F-4D97-AF65-F5344CB8AC3E}">
        <p14:creationId xmlns:p14="http://schemas.microsoft.com/office/powerpoint/2010/main" val="2181565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Benefits of Coding</a:t>
            </a:r>
          </a:p>
        </p:txBody>
      </p:sp>
      <p:pic>
        <p:nvPicPr>
          <p:cNvPr id="600067" name="Picture 3" descr="C:\Documents and Settings\Andrea Goldsmith\My Documents\Talks\Globe03\compare_mqam_mf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1687513"/>
            <a:ext cx="6624637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592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5175" cy="1143000"/>
          </a:xfrm>
        </p:spPr>
        <p:txBody>
          <a:bodyPr/>
          <a:lstStyle/>
          <a:p>
            <a:r>
              <a:rPr lang="en-US" altLang="en-US">
                <a:solidFill>
                  <a:srgbClr val="3333CC"/>
                </a:solidFill>
              </a:rPr>
              <a:t>Cooperative MIMO</a:t>
            </a:r>
            <a:endParaRPr lang="en-US" altLang="en-US"/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61938" y="3311525"/>
            <a:ext cx="8396287" cy="32718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/>
          </a:p>
          <a:p>
            <a:pPr lvl="1"/>
            <a:r>
              <a:rPr lang="en-US" altLang="en-US" sz="2800"/>
              <a:t>Nodes close together can cooperatively transmit</a:t>
            </a:r>
          </a:p>
          <a:p>
            <a:pPr lvl="2"/>
            <a:r>
              <a:rPr lang="en-US" altLang="en-US" sz="2400">
                <a:solidFill>
                  <a:srgbClr val="0000CC"/>
                </a:solidFill>
              </a:rPr>
              <a:t>Form a multiple-antenna transmitter</a:t>
            </a:r>
          </a:p>
          <a:p>
            <a:pPr lvl="1">
              <a:lnSpc>
                <a:spcPct val="10000"/>
              </a:lnSpc>
            </a:pPr>
            <a:endParaRPr lang="en-US" altLang="en-US" sz="2800"/>
          </a:p>
          <a:p>
            <a:pPr lvl="1"/>
            <a:r>
              <a:rPr lang="en-US" altLang="en-US" sz="2800"/>
              <a:t>Nodes close together can cooperatively receive</a:t>
            </a:r>
          </a:p>
          <a:p>
            <a:pPr lvl="2"/>
            <a:r>
              <a:rPr lang="en-US" altLang="en-US" sz="2400">
                <a:solidFill>
                  <a:srgbClr val="0000CC"/>
                </a:solidFill>
              </a:rPr>
              <a:t>Form a multiple-antenna receiver</a:t>
            </a:r>
          </a:p>
          <a:p>
            <a:pPr lvl="1">
              <a:lnSpc>
                <a:spcPct val="20000"/>
              </a:lnSpc>
            </a:pPr>
            <a:endParaRPr lang="en-US" altLang="en-US" sz="2800"/>
          </a:p>
          <a:p>
            <a:pPr lvl="1"/>
            <a:r>
              <a:rPr lang="en-US" altLang="en-US" sz="2800"/>
              <a:t>MIMO systems have tremendous capacity and diversity advantages</a:t>
            </a:r>
          </a:p>
        </p:txBody>
      </p:sp>
      <p:sp>
        <p:nvSpPr>
          <p:cNvPr id="601092" name="AutoShape 4"/>
          <p:cNvSpPr>
            <a:spLocks noChangeArrowheads="1"/>
          </p:cNvSpPr>
          <p:nvPr/>
        </p:nvSpPr>
        <p:spPr bwMode="auto">
          <a:xfrm>
            <a:off x="1931988" y="2808288"/>
            <a:ext cx="298450" cy="2936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3" name="AutoShape 5"/>
          <p:cNvSpPr>
            <a:spLocks noChangeArrowheads="1"/>
          </p:cNvSpPr>
          <p:nvPr/>
        </p:nvSpPr>
        <p:spPr bwMode="auto">
          <a:xfrm>
            <a:off x="2006600" y="2003425"/>
            <a:ext cx="298450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4" name="AutoShape 6"/>
          <p:cNvSpPr>
            <a:spLocks noChangeArrowheads="1"/>
          </p:cNvSpPr>
          <p:nvPr/>
        </p:nvSpPr>
        <p:spPr bwMode="auto">
          <a:xfrm>
            <a:off x="2305050" y="3321050"/>
            <a:ext cx="296863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5" name="AutoShape 7"/>
          <p:cNvSpPr>
            <a:spLocks noChangeArrowheads="1"/>
          </p:cNvSpPr>
          <p:nvPr/>
        </p:nvSpPr>
        <p:spPr bwMode="auto">
          <a:xfrm>
            <a:off x="5451475" y="2816225"/>
            <a:ext cx="298450" cy="2936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6" name="AutoShape 8"/>
          <p:cNvSpPr>
            <a:spLocks noChangeArrowheads="1"/>
          </p:cNvSpPr>
          <p:nvPr/>
        </p:nvSpPr>
        <p:spPr bwMode="auto">
          <a:xfrm>
            <a:off x="5526088" y="2011363"/>
            <a:ext cx="298450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7" name="AutoShape 9"/>
          <p:cNvSpPr>
            <a:spLocks noChangeArrowheads="1"/>
          </p:cNvSpPr>
          <p:nvPr/>
        </p:nvSpPr>
        <p:spPr bwMode="auto">
          <a:xfrm>
            <a:off x="5824538" y="3328988"/>
            <a:ext cx="296862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1098" name="Group 10"/>
          <p:cNvGrpSpPr>
            <a:grpSpLocks/>
          </p:cNvGrpSpPr>
          <p:nvPr/>
        </p:nvGrpSpPr>
        <p:grpSpPr bwMode="auto">
          <a:xfrm>
            <a:off x="1708150" y="1857375"/>
            <a:ext cx="1687513" cy="1903413"/>
            <a:chOff x="1076" y="1170"/>
            <a:chExt cx="1063" cy="1199"/>
          </a:xfrm>
        </p:grpSpPr>
        <p:grpSp>
          <p:nvGrpSpPr>
            <p:cNvPr id="601099" name="Group 11"/>
            <p:cNvGrpSpPr>
              <a:grpSpLocks/>
            </p:cNvGrpSpPr>
            <p:nvPr/>
          </p:nvGrpSpPr>
          <p:grpSpPr bwMode="auto">
            <a:xfrm>
              <a:off x="1076" y="1170"/>
              <a:ext cx="657" cy="1199"/>
              <a:chOff x="1076" y="1170"/>
              <a:chExt cx="657" cy="1199"/>
            </a:xfrm>
          </p:grpSpPr>
          <p:sp>
            <p:nvSpPr>
              <p:cNvPr id="601100" name="Line 12"/>
              <p:cNvSpPr>
                <a:spLocks noChangeShapeType="1"/>
              </p:cNvSpPr>
              <p:nvPr/>
            </p:nvSpPr>
            <p:spPr bwMode="auto">
              <a:xfrm>
                <a:off x="1311" y="1493"/>
                <a:ext cx="0" cy="2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01" name="Line 13"/>
              <p:cNvSpPr>
                <a:spLocks noChangeShapeType="1"/>
              </p:cNvSpPr>
              <p:nvPr/>
            </p:nvSpPr>
            <p:spPr bwMode="auto">
              <a:xfrm>
                <a:off x="1358" y="1954"/>
                <a:ext cx="94" cy="13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02" name="Oval 14"/>
              <p:cNvSpPr>
                <a:spLocks noChangeArrowheads="1"/>
              </p:cNvSpPr>
              <p:nvPr/>
            </p:nvSpPr>
            <p:spPr bwMode="auto">
              <a:xfrm rot="-1025995">
                <a:off x="1076" y="1170"/>
                <a:ext cx="657" cy="1199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1103" name="Line 15"/>
            <p:cNvSpPr>
              <a:spLocks noChangeShapeType="1"/>
            </p:cNvSpPr>
            <p:nvPr/>
          </p:nvSpPr>
          <p:spPr bwMode="auto">
            <a:xfrm>
              <a:off x="1646" y="1289"/>
              <a:ext cx="457" cy="64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04" name="Line 16"/>
            <p:cNvSpPr>
              <a:spLocks noChangeShapeType="1"/>
            </p:cNvSpPr>
            <p:nvPr/>
          </p:nvSpPr>
          <p:spPr bwMode="auto">
            <a:xfrm flipV="1">
              <a:off x="1801" y="1774"/>
              <a:ext cx="320" cy="36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05" name="Line 17"/>
            <p:cNvSpPr>
              <a:spLocks noChangeShapeType="1"/>
            </p:cNvSpPr>
            <p:nvPr/>
          </p:nvSpPr>
          <p:spPr bwMode="auto">
            <a:xfrm flipV="1">
              <a:off x="1801" y="2103"/>
              <a:ext cx="338" cy="11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1106" name="Group 18"/>
          <p:cNvGrpSpPr>
            <a:grpSpLocks/>
          </p:cNvGrpSpPr>
          <p:nvPr/>
        </p:nvGrpSpPr>
        <p:grpSpPr bwMode="auto">
          <a:xfrm>
            <a:off x="4368800" y="1865313"/>
            <a:ext cx="1901825" cy="1903412"/>
            <a:chOff x="2752" y="1175"/>
            <a:chExt cx="1198" cy="1199"/>
          </a:xfrm>
        </p:grpSpPr>
        <p:grpSp>
          <p:nvGrpSpPr>
            <p:cNvPr id="601107" name="Group 19"/>
            <p:cNvGrpSpPr>
              <a:grpSpLocks/>
            </p:cNvGrpSpPr>
            <p:nvPr/>
          </p:nvGrpSpPr>
          <p:grpSpPr bwMode="auto">
            <a:xfrm>
              <a:off x="3293" y="1175"/>
              <a:ext cx="657" cy="1199"/>
              <a:chOff x="3293" y="1175"/>
              <a:chExt cx="657" cy="1199"/>
            </a:xfrm>
          </p:grpSpPr>
          <p:sp>
            <p:nvSpPr>
              <p:cNvPr id="601108" name="Line 20"/>
              <p:cNvSpPr>
                <a:spLocks noChangeShapeType="1"/>
              </p:cNvSpPr>
              <p:nvPr/>
            </p:nvSpPr>
            <p:spPr bwMode="auto">
              <a:xfrm>
                <a:off x="3528" y="1498"/>
                <a:ext cx="0" cy="2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09" name="Line 21"/>
              <p:cNvSpPr>
                <a:spLocks noChangeShapeType="1"/>
              </p:cNvSpPr>
              <p:nvPr/>
            </p:nvSpPr>
            <p:spPr bwMode="auto">
              <a:xfrm>
                <a:off x="3575" y="1959"/>
                <a:ext cx="94" cy="13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10" name="Oval 22"/>
              <p:cNvSpPr>
                <a:spLocks noChangeArrowheads="1"/>
              </p:cNvSpPr>
              <p:nvPr/>
            </p:nvSpPr>
            <p:spPr bwMode="auto">
              <a:xfrm rot="-1025995">
                <a:off x="3293" y="1175"/>
                <a:ext cx="657" cy="1199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1111" name="Line 23"/>
            <p:cNvSpPr>
              <a:spLocks noChangeShapeType="1"/>
            </p:cNvSpPr>
            <p:nvPr/>
          </p:nvSpPr>
          <p:spPr bwMode="auto">
            <a:xfrm flipV="1">
              <a:off x="2752" y="1371"/>
              <a:ext cx="411" cy="37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12" name="Line 24"/>
            <p:cNvSpPr>
              <a:spLocks noChangeShapeType="1"/>
            </p:cNvSpPr>
            <p:nvPr/>
          </p:nvSpPr>
          <p:spPr bwMode="auto">
            <a:xfrm>
              <a:off x="2770" y="1883"/>
              <a:ext cx="421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13" name="Line 25"/>
            <p:cNvSpPr>
              <a:spLocks noChangeShapeType="1"/>
            </p:cNvSpPr>
            <p:nvPr/>
          </p:nvSpPr>
          <p:spPr bwMode="auto">
            <a:xfrm flipV="1">
              <a:off x="2917" y="2258"/>
              <a:ext cx="493" cy="28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366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MIMO</a:t>
            </a:r>
          </a:p>
        </p:txBody>
      </p:sp>
      <p:pic>
        <p:nvPicPr>
          <p:cNvPr id="624643" name="Picture 3" descr="C:\Mydocuments\Courses\EE360\presentation\system1_tx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604963"/>
            <a:ext cx="6149975" cy="2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44" name="Picture 4" descr="C:\Mydocuments\Courses\EE360\presentation\system1_rx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60788"/>
            <a:ext cx="6219825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45" name="Text Box 5"/>
          <p:cNvSpPr txBox="1">
            <a:spLocks noChangeArrowheads="1"/>
          </p:cNvSpPr>
          <p:nvPr/>
        </p:nvSpPr>
        <p:spPr bwMode="auto">
          <a:xfrm>
            <a:off x="442913" y="2462213"/>
            <a:ext cx="782637" cy="5889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>
                <a:solidFill>
                  <a:srgbClr val="0000FF"/>
                </a:solidFill>
                <a:latin typeface="Garamond" pitchFamily="18" charset="0"/>
              </a:rPr>
              <a:t>Tx:</a:t>
            </a:r>
          </a:p>
        </p:txBody>
      </p:sp>
      <p:sp>
        <p:nvSpPr>
          <p:cNvPr id="624646" name="Text Box 6"/>
          <p:cNvSpPr txBox="1">
            <a:spLocks noChangeArrowheads="1"/>
          </p:cNvSpPr>
          <p:nvPr/>
        </p:nvSpPr>
        <p:spPr bwMode="auto">
          <a:xfrm>
            <a:off x="504825" y="5164138"/>
            <a:ext cx="787400" cy="5889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>
                <a:solidFill>
                  <a:srgbClr val="0000FF"/>
                </a:solidFill>
                <a:latin typeface="Garamond" pitchFamily="18" charset="0"/>
              </a:rPr>
              <a:t>Rx:</a:t>
            </a:r>
          </a:p>
        </p:txBody>
      </p:sp>
    </p:spTree>
    <p:extLst>
      <p:ext uri="{BB962C8B-B14F-4D97-AF65-F5344CB8AC3E}">
        <p14:creationId xmlns:p14="http://schemas.microsoft.com/office/powerpoint/2010/main" val="2283723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4513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/>
              <a:t>MIMO: optimized constellations</a:t>
            </a:r>
            <a:br>
              <a:rPr lang="en-US" altLang="en-US" sz="4400"/>
            </a:br>
            <a:r>
              <a:rPr lang="en-US" altLang="en-US" sz="3600" i="1"/>
              <a:t>(Energy for cooperation neglected)</a:t>
            </a:r>
          </a:p>
        </p:txBody>
      </p:sp>
      <p:pic>
        <p:nvPicPr>
          <p:cNvPr id="626691" name="Picture 3" descr="D:\Mydocuments\research\Crosslayer\JSAC_sensor\slides\alamouti_22_total_optimiz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614488"/>
            <a:ext cx="6748462" cy="50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676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Cross-Layer Design with Cooperation</a:t>
            </a: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2786063" y="2827338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2808288" y="3357563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2817813" y="4310063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2919413" y="3698875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2643188" y="2552700"/>
            <a:ext cx="538162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4438650" y="2851150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4460875" y="3381375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4470400" y="4333875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4572000" y="3722688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4295775" y="2576513"/>
            <a:ext cx="538163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6167438" y="2851150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6189663" y="3381375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6199188" y="4333875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6300788" y="3722688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6024563" y="2576513"/>
            <a:ext cx="538162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3208338" y="3684588"/>
            <a:ext cx="1016000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4914900" y="3663950"/>
            <a:ext cx="1016000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2" name="Freeform 20"/>
          <p:cNvSpPr>
            <a:spLocks/>
          </p:cNvSpPr>
          <p:nvPr/>
        </p:nvSpPr>
        <p:spPr bwMode="auto">
          <a:xfrm>
            <a:off x="3175000" y="2019300"/>
            <a:ext cx="2771775" cy="1625600"/>
          </a:xfrm>
          <a:custGeom>
            <a:avLst/>
            <a:gdLst>
              <a:gd name="T0" fmla="*/ 0 w 1746"/>
              <a:gd name="T1" fmla="*/ 2147483647 h 1024"/>
              <a:gd name="T2" fmla="*/ 2003525013 w 1746"/>
              <a:gd name="T3" fmla="*/ 45362813 h 1024"/>
              <a:gd name="T4" fmla="*/ 2147483647 w 1746"/>
              <a:gd name="T5" fmla="*/ 2147483647 h 1024"/>
              <a:gd name="T6" fmla="*/ 0 60000 65536"/>
              <a:gd name="T7" fmla="*/ 0 60000 65536"/>
              <a:gd name="T8" fmla="*/ 0 60000 65536"/>
              <a:gd name="T9" fmla="*/ 0 w 1746"/>
              <a:gd name="T10" fmla="*/ 0 h 1024"/>
              <a:gd name="T11" fmla="*/ 1746 w 1746"/>
              <a:gd name="T12" fmla="*/ 1024 h 10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46" h="1024">
                <a:moveTo>
                  <a:pt x="0" y="1024"/>
                </a:moveTo>
                <a:cubicBezTo>
                  <a:pt x="252" y="530"/>
                  <a:pt x="504" y="36"/>
                  <a:pt x="795" y="18"/>
                </a:cubicBezTo>
                <a:cubicBezTo>
                  <a:pt x="1086" y="0"/>
                  <a:pt x="1416" y="457"/>
                  <a:pt x="1746" y="914"/>
                </a:cubicBezTo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2501900" y="5292725"/>
            <a:ext cx="4648200" cy="466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00"/>
                </a:solidFill>
                <a:latin typeface="Tahoma" pitchFamily="34" charset="0"/>
              </a:rPr>
              <a:t>Multihop Routing among Clusters</a:t>
            </a:r>
          </a:p>
        </p:txBody>
      </p:sp>
    </p:spTree>
    <p:extLst>
      <p:ext uri="{BB962C8B-B14F-4D97-AF65-F5344CB8AC3E}">
        <p14:creationId xmlns:p14="http://schemas.microsoft.com/office/powerpoint/2010/main" val="25544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>Double String Topology with Alamouti Cooperation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452938"/>
            <a:ext cx="7772400" cy="21209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Alamouti 2x1 diversity coding scheme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At layer </a:t>
            </a:r>
            <a:r>
              <a:rPr lang="en-US" altLang="en-US" sz="2400" i="1" smtClean="0"/>
              <a:t>j</a:t>
            </a:r>
            <a:r>
              <a:rPr lang="en-US" altLang="en-US" sz="2400" smtClean="0"/>
              <a:t>, node </a:t>
            </a:r>
            <a:r>
              <a:rPr lang="en-US" altLang="en-US" sz="2400" i="1" smtClean="0"/>
              <a:t>i</a:t>
            </a:r>
            <a:r>
              <a:rPr lang="en-US" altLang="en-US" sz="2400" smtClean="0"/>
              <a:t> acts as </a:t>
            </a:r>
            <a:r>
              <a:rPr lang="en-US" altLang="en-US" sz="2400" i="1" smtClean="0"/>
              <a:t>i</a:t>
            </a:r>
            <a:r>
              <a:rPr lang="en-US" altLang="en-US" sz="2400" smtClean="0"/>
              <a:t>th antenna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Synchronization required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Local information exchange not required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1985963"/>
            <a:ext cx="8816975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Equivalent Network with Super Nodes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46275"/>
            <a:ext cx="87439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09600" y="3740150"/>
            <a:ext cx="82677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  <a:latin typeface="Garamond" pitchFamily="18" charset="0"/>
              </a:rPr>
              <a:t>Each super node is a pair of cooperating nodes</a:t>
            </a:r>
          </a:p>
          <a:p>
            <a:pPr>
              <a:lnSpc>
                <a:spcPct val="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  <a:latin typeface="Garamond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  <a:latin typeface="Garamond" pitchFamily="18" charset="0"/>
              </a:rPr>
              <a:t>We optimize: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link layer design (constellation size </a:t>
            </a:r>
            <a:r>
              <a:rPr lang="en-US" altLang="en-US" sz="2800" i="1">
                <a:solidFill>
                  <a:srgbClr val="0000CC"/>
                </a:solidFill>
                <a:latin typeface="Garamond" pitchFamily="18" charset="0"/>
              </a:rPr>
              <a:t>b</a:t>
            </a:r>
            <a:r>
              <a:rPr lang="en-US" altLang="en-US" sz="2800" i="1" baseline="-25000">
                <a:solidFill>
                  <a:srgbClr val="0000CC"/>
                </a:solidFill>
                <a:latin typeface="Garamond" pitchFamily="18" charset="0"/>
              </a:rPr>
              <a:t>ij</a:t>
            </a: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MAC (transmission time </a:t>
            </a:r>
            <a:r>
              <a:rPr lang="en-US" altLang="en-US" sz="2800" i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altLang="en-US" sz="2800" i="1" baseline="-25000">
                <a:solidFill>
                  <a:srgbClr val="0000CC"/>
                </a:solidFill>
                <a:latin typeface="Garamond" pitchFamily="18" charset="0"/>
              </a:rPr>
              <a:t>ij</a:t>
            </a: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Routing (which hops to use)</a:t>
            </a:r>
          </a:p>
        </p:txBody>
      </p:sp>
    </p:spTree>
    <p:extLst>
      <p:ext uri="{BB962C8B-B14F-4D97-AF65-F5344CB8AC3E}">
        <p14:creationId xmlns:p14="http://schemas.microsoft.com/office/powerpoint/2010/main" val="361001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Minimum-energy Routing (cooperative)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54275"/>
            <a:ext cx="87153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54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Minimum-energy Routing (non-cooperative)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762125"/>
            <a:ext cx="83343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v.s. SISO</a:t>
            </a:r>
            <a:br>
              <a:rPr lang="en-US" altLang="en-US" smtClean="0"/>
            </a:br>
            <a:r>
              <a:rPr lang="en-US" altLang="en-US" sz="2000" smtClean="0"/>
              <a:t>(Constellation Optimized)</a:t>
            </a:r>
            <a:endParaRPr lang="en-US" altLang="en-US" smtClean="0"/>
          </a:p>
        </p:txBody>
      </p:sp>
      <p:pic>
        <p:nvPicPr>
          <p:cNvPr id="13315" name="Picture 3" descr="C:\Mydocuments\research\Crosslayer\MIMO\report_1\optimized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1582738"/>
            <a:ext cx="7065962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9882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smtClean="0"/>
              <a:t>Delay/Energy Tradeoff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1760538"/>
            <a:ext cx="7899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Packet Delay: transmission delay + deterministic queuing delay</a:t>
            </a:r>
          </a:p>
          <a:p>
            <a:pPr>
              <a:lnSpc>
                <a:spcPct val="2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Different ordering of </a:t>
            </a:r>
            <a:r>
              <a:rPr lang="en-US" altLang="en-US" sz="2800" i="1" smtClean="0"/>
              <a:t>t</a:t>
            </a:r>
            <a:r>
              <a:rPr lang="en-US" altLang="en-US" sz="2800" i="1" baseline="-25000" smtClean="0"/>
              <a:t>ij</a:t>
            </a:r>
            <a:r>
              <a:rPr lang="en-US" altLang="en-US" sz="2800" smtClean="0"/>
              <a:t>’s results in different delay performance 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Define the </a:t>
            </a:r>
            <a:r>
              <a:rPr lang="en-US" altLang="en-US" sz="2800" smtClean="0">
                <a:solidFill>
                  <a:srgbClr val="CC0000"/>
                </a:solidFill>
              </a:rPr>
              <a:t>scheduling delay</a:t>
            </a:r>
            <a:r>
              <a:rPr lang="en-US" altLang="en-US" sz="2800" smtClean="0"/>
              <a:t> as total time needed for sink node to receive packets from all nodes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There is fundamental tradeoff between the scheduling delay and total energy consumption</a:t>
            </a:r>
          </a:p>
        </p:txBody>
      </p:sp>
    </p:spTree>
    <p:extLst>
      <p:ext uri="{BB962C8B-B14F-4D97-AF65-F5344CB8AC3E}">
        <p14:creationId xmlns:p14="http://schemas.microsoft.com/office/powerpoint/2010/main" val="11955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33"/>
          <p:cNvSpPr>
            <a:spLocks noChangeShapeType="1"/>
          </p:cNvSpPr>
          <p:nvPr/>
        </p:nvSpPr>
        <p:spPr bwMode="auto">
          <a:xfrm flipH="1" flipV="1">
            <a:off x="2408238" y="1989138"/>
            <a:ext cx="109537" cy="10985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triangle" w="med" len="med"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Minimum Delay Scheduling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2325" y="3424238"/>
            <a:ext cx="7772400" cy="1893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0" smtClean="0"/>
              <a:t>The minimum value for scheduling delay is </a:t>
            </a:r>
            <a:r>
              <a:rPr lang="en-US" altLang="en-US" sz="2400" b="0" i="1" smtClean="0"/>
              <a:t>T </a:t>
            </a:r>
            <a:r>
              <a:rPr lang="en-US" altLang="en-US" sz="2400" smtClean="0"/>
              <a:t>(among all the energy-minimizing schedules): </a:t>
            </a:r>
            <a:r>
              <a:rPr lang="en-US" altLang="en-US" sz="2400" i="1" smtClean="0"/>
              <a:t>T=</a:t>
            </a:r>
            <a:r>
              <a:rPr lang="en-US" altLang="en-US" sz="2400" i="1" smtClean="0">
                <a:latin typeface="Symbol" pitchFamily="18" charset="2"/>
              </a:rPr>
              <a:t>å</a:t>
            </a:r>
            <a:r>
              <a:rPr lang="en-US" altLang="en-US" sz="2400" i="1" smtClean="0"/>
              <a:t> t</a:t>
            </a:r>
            <a:r>
              <a:rPr lang="en-US" altLang="en-US" sz="2400" b="0" i="1" baseline="-25000" smtClean="0"/>
              <a:t>ij</a:t>
            </a:r>
            <a:endParaRPr lang="en-US" altLang="en-US" sz="2400" i="1" smtClean="0"/>
          </a:p>
          <a:p>
            <a:pPr>
              <a:lnSpc>
                <a:spcPct val="20000"/>
              </a:lnSpc>
            </a:pPr>
            <a:endParaRPr lang="en-US" altLang="en-US" sz="2400" i="1" smtClean="0"/>
          </a:p>
          <a:p>
            <a:pPr>
              <a:lnSpc>
                <a:spcPct val="90000"/>
              </a:lnSpc>
            </a:pPr>
            <a:r>
              <a:rPr lang="en-US" altLang="en-US" sz="2400" b="0" smtClean="0"/>
              <a:t>Sufficient condition for minimum delay</a:t>
            </a:r>
            <a:r>
              <a:rPr lang="en-US" altLang="en-US" sz="2400" smtClean="0"/>
              <a:t>: at each node the outgoing links are scheduled after the incoming links</a:t>
            </a:r>
          </a:p>
          <a:p>
            <a:pPr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An algorithm to achieve the sufficient condition exists for a loop-free network with a single hub node</a:t>
            </a:r>
          </a:p>
          <a:p>
            <a:pPr>
              <a:lnSpc>
                <a:spcPct val="20000"/>
              </a:lnSpc>
            </a:pPr>
            <a:endParaRPr lang="en-US" altLang="en-US" sz="2400" i="1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An minimum-delay schedule for the example: {2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3, 1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3, 3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4, 4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5, 2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5, 3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5}</a:t>
            </a:r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1570038" y="3078163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6" name="Oval 5"/>
          <p:cNvSpPr>
            <a:spLocks noChangeArrowheads="1"/>
          </p:cNvSpPr>
          <p:nvPr/>
        </p:nvSpPr>
        <p:spPr bwMode="auto">
          <a:xfrm>
            <a:off x="2249488" y="1819275"/>
            <a:ext cx="204787" cy="1968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7" name="Oval 6"/>
          <p:cNvSpPr>
            <a:spLocks noChangeArrowheads="1"/>
          </p:cNvSpPr>
          <p:nvPr/>
        </p:nvSpPr>
        <p:spPr bwMode="auto">
          <a:xfrm>
            <a:off x="2913063" y="2479675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8" name="Oval 7"/>
          <p:cNvSpPr>
            <a:spLocks noChangeArrowheads="1"/>
          </p:cNvSpPr>
          <p:nvPr/>
        </p:nvSpPr>
        <p:spPr bwMode="auto">
          <a:xfrm>
            <a:off x="1957388" y="2482850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9" name="Oval 8"/>
          <p:cNvSpPr>
            <a:spLocks noChangeArrowheads="1"/>
          </p:cNvSpPr>
          <p:nvPr/>
        </p:nvSpPr>
        <p:spPr bwMode="auto">
          <a:xfrm>
            <a:off x="2441575" y="3092450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70" name="Line 9"/>
          <p:cNvSpPr>
            <a:spLocks noChangeShapeType="1"/>
          </p:cNvSpPr>
          <p:nvPr/>
        </p:nvSpPr>
        <p:spPr bwMode="auto">
          <a:xfrm flipV="1">
            <a:off x="1649413" y="2590800"/>
            <a:ext cx="327025" cy="500063"/>
          </a:xfrm>
          <a:prstGeom prst="line">
            <a:avLst/>
          </a:prstGeom>
          <a:noFill/>
          <a:ln w="127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1" name="Line 10"/>
          <p:cNvSpPr>
            <a:spLocks noChangeShapeType="1"/>
          </p:cNvSpPr>
          <p:nvPr/>
        </p:nvSpPr>
        <p:spPr bwMode="auto">
          <a:xfrm flipV="1">
            <a:off x="2030413" y="2012950"/>
            <a:ext cx="304800" cy="468313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2" name="Line 11"/>
          <p:cNvSpPr>
            <a:spLocks noChangeShapeType="1"/>
          </p:cNvSpPr>
          <p:nvPr/>
        </p:nvSpPr>
        <p:spPr bwMode="auto">
          <a:xfrm flipH="1" flipV="1">
            <a:off x="2444750" y="1981200"/>
            <a:ext cx="500063" cy="500063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3" name="Line 12"/>
          <p:cNvSpPr>
            <a:spLocks noChangeShapeType="1"/>
          </p:cNvSpPr>
          <p:nvPr/>
        </p:nvSpPr>
        <p:spPr bwMode="auto">
          <a:xfrm flipH="1" flipV="1">
            <a:off x="2030413" y="2622550"/>
            <a:ext cx="468312" cy="468313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4" name="Text Box 13"/>
          <p:cNvSpPr txBox="1">
            <a:spLocks noChangeArrowheads="1"/>
          </p:cNvSpPr>
          <p:nvPr/>
        </p:nvSpPr>
        <p:spPr bwMode="auto">
          <a:xfrm>
            <a:off x="1263650" y="2967038"/>
            <a:ext cx="28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5375" name="Text Box 14"/>
          <p:cNvSpPr txBox="1">
            <a:spLocks noChangeArrowheads="1"/>
          </p:cNvSpPr>
          <p:nvPr/>
        </p:nvSpPr>
        <p:spPr bwMode="auto">
          <a:xfrm>
            <a:off x="2635250" y="3022600"/>
            <a:ext cx="28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5376" name="Text Box 15"/>
          <p:cNvSpPr txBox="1">
            <a:spLocks noChangeArrowheads="1"/>
          </p:cNvSpPr>
          <p:nvPr/>
        </p:nvSpPr>
        <p:spPr bwMode="auto">
          <a:xfrm>
            <a:off x="1700213" y="2433638"/>
            <a:ext cx="280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5377" name="Text Box 16"/>
          <p:cNvSpPr txBox="1">
            <a:spLocks noChangeArrowheads="1"/>
          </p:cNvSpPr>
          <p:nvPr/>
        </p:nvSpPr>
        <p:spPr bwMode="auto">
          <a:xfrm>
            <a:off x="3016250" y="2389188"/>
            <a:ext cx="28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5378" name="Text Box 17"/>
          <p:cNvSpPr txBox="1">
            <a:spLocks noChangeArrowheads="1"/>
          </p:cNvSpPr>
          <p:nvPr/>
        </p:nvSpPr>
        <p:spPr bwMode="auto">
          <a:xfrm>
            <a:off x="2493963" y="1704975"/>
            <a:ext cx="280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3911600" y="2951163"/>
            <a:ext cx="4849813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3609975" y="2833688"/>
            <a:ext cx="0" cy="115887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4486275" y="2832100"/>
            <a:ext cx="0" cy="115888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5027613" y="2828925"/>
            <a:ext cx="0" cy="115888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5403850" y="2836863"/>
            <a:ext cx="0" cy="115887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>
            <a:off x="5976938" y="2833688"/>
            <a:ext cx="0" cy="115887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>
            <a:off x="6518275" y="2841625"/>
            <a:ext cx="0" cy="115888"/>
          </a:xfrm>
          <a:prstGeom prst="line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4746625" y="29749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800" b="0" i="1">
                <a:solidFill>
                  <a:srgbClr val="000000"/>
                </a:solidFill>
                <a:latin typeface="Times New Roman" pitchFamily="18" charset="0"/>
              </a:rPr>
              <a:t>T</a:t>
            </a:r>
          </a:p>
        </p:txBody>
      </p:sp>
      <p:sp>
        <p:nvSpPr>
          <p:cNvPr id="15387" name="Text Box 27"/>
          <p:cNvSpPr txBox="1">
            <a:spLocks noChangeArrowheads="1"/>
          </p:cNvSpPr>
          <p:nvPr/>
        </p:nvSpPr>
        <p:spPr bwMode="auto">
          <a:xfrm>
            <a:off x="7515225" y="29987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800" b="0" i="1">
                <a:solidFill>
                  <a:srgbClr val="000000"/>
                </a:solidFill>
                <a:latin typeface="Times New Roman" pitchFamily="18" charset="0"/>
              </a:rPr>
              <a:t>T</a:t>
            </a:r>
          </a:p>
        </p:txBody>
      </p:sp>
      <p:sp>
        <p:nvSpPr>
          <p:cNvPr id="15388" name="Line 28"/>
          <p:cNvSpPr>
            <a:spLocks noChangeShapeType="1"/>
          </p:cNvSpPr>
          <p:nvPr/>
        </p:nvSpPr>
        <p:spPr bwMode="auto">
          <a:xfrm>
            <a:off x="8678863" y="2844800"/>
            <a:ext cx="0" cy="115888"/>
          </a:xfrm>
          <a:prstGeom prst="line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2441575" y="1978025"/>
            <a:ext cx="3052763" cy="917575"/>
            <a:chOff x="1538" y="1246"/>
            <a:chExt cx="1923" cy="578"/>
          </a:xfrm>
        </p:grpSpPr>
        <p:sp>
          <p:nvSpPr>
            <p:cNvPr id="15410" name="Line 30"/>
            <p:cNvSpPr>
              <a:spLocks noChangeShapeType="1"/>
            </p:cNvSpPr>
            <p:nvPr/>
          </p:nvSpPr>
          <p:spPr bwMode="auto">
            <a:xfrm flipH="1" flipV="1">
              <a:off x="1538" y="1246"/>
              <a:ext cx="315" cy="31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11" name="Text Box 31"/>
            <p:cNvSpPr txBox="1">
              <a:spLocks noChangeArrowheads="1"/>
            </p:cNvSpPr>
            <p:nvPr/>
          </p:nvSpPr>
          <p:spPr bwMode="auto">
            <a:xfrm>
              <a:off x="3122" y="1632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2411413" y="1992313"/>
            <a:ext cx="3581400" cy="1098550"/>
            <a:chOff x="1519" y="1255"/>
            <a:chExt cx="2256" cy="692"/>
          </a:xfrm>
        </p:grpSpPr>
        <p:sp>
          <p:nvSpPr>
            <p:cNvPr id="15408" name="Line 18"/>
            <p:cNvSpPr>
              <a:spLocks noChangeShapeType="1"/>
            </p:cNvSpPr>
            <p:nvPr/>
          </p:nvSpPr>
          <p:spPr bwMode="auto">
            <a:xfrm flipH="1" flipV="1">
              <a:off x="1519" y="1255"/>
              <a:ext cx="69" cy="69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9" name="Text Box 34"/>
            <p:cNvSpPr txBox="1">
              <a:spLocks noChangeArrowheads="1"/>
            </p:cNvSpPr>
            <p:nvPr/>
          </p:nvSpPr>
          <p:spPr bwMode="auto">
            <a:xfrm>
              <a:off x="3436" y="1634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2027238" y="2009775"/>
            <a:ext cx="4473575" cy="879475"/>
            <a:chOff x="1277" y="1266"/>
            <a:chExt cx="2818" cy="554"/>
          </a:xfrm>
        </p:grpSpPr>
        <p:sp>
          <p:nvSpPr>
            <p:cNvPr id="15406" name="Line 36"/>
            <p:cNvSpPr>
              <a:spLocks noChangeShapeType="1"/>
            </p:cNvSpPr>
            <p:nvPr/>
          </p:nvSpPr>
          <p:spPr bwMode="auto">
            <a:xfrm flipV="1">
              <a:off x="1277" y="1266"/>
              <a:ext cx="192" cy="29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7" name="Text Box 37"/>
            <p:cNvSpPr txBox="1">
              <a:spLocks noChangeArrowheads="1"/>
            </p:cNvSpPr>
            <p:nvPr/>
          </p:nvSpPr>
          <p:spPr bwMode="auto">
            <a:xfrm>
              <a:off x="3756" y="1628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5" name="Group 64"/>
          <p:cNvGrpSpPr>
            <a:grpSpLocks/>
          </p:cNvGrpSpPr>
          <p:nvPr/>
        </p:nvGrpSpPr>
        <p:grpSpPr bwMode="auto">
          <a:xfrm>
            <a:off x="1649413" y="2600325"/>
            <a:ext cx="2844800" cy="500063"/>
            <a:chOff x="1044" y="1630"/>
            <a:chExt cx="1792" cy="315"/>
          </a:xfrm>
        </p:grpSpPr>
        <p:sp>
          <p:nvSpPr>
            <p:cNvPr id="15404" name="Line 39"/>
            <p:cNvSpPr>
              <a:spLocks noChangeShapeType="1"/>
            </p:cNvSpPr>
            <p:nvPr/>
          </p:nvSpPr>
          <p:spPr bwMode="auto">
            <a:xfrm flipV="1">
              <a:off x="1044" y="1630"/>
              <a:ext cx="206" cy="315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5" name="Text Box 40"/>
            <p:cNvSpPr txBox="1">
              <a:spLocks noChangeArrowheads="1"/>
            </p:cNvSpPr>
            <p:nvPr/>
          </p:nvSpPr>
          <p:spPr bwMode="auto">
            <a:xfrm>
              <a:off x="2497" y="1631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</a:p>
          </p:txBody>
        </p:sp>
      </p:grpSp>
      <p:sp>
        <p:nvSpPr>
          <p:cNvPr id="15393" name="Line 41"/>
          <p:cNvSpPr>
            <a:spLocks noChangeShapeType="1"/>
          </p:cNvSpPr>
          <p:nvPr/>
        </p:nvSpPr>
        <p:spPr bwMode="auto">
          <a:xfrm flipH="1">
            <a:off x="3600450" y="2951163"/>
            <a:ext cx="31115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94" name="Line 42"/>
          <p:cNvSpPr>
            <a:spLocks noChangeShapeType="1"/>
          </p:cNvSpPr>
          <p:nvPr/>
        </p:nvSpPr>
        <p:spPr bwMode="auto">
          <a:xfrm>
            <a:off x="3989388" y="2832100"/>
            <a:ext cx="0" cy="115888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2027238" y="2578100"/>
            <a:ext cx="2036762" cy="509588"/>
            <a:chOff x="1277" y="1624"/>
            <a:chExt cx="1283" cy="321"/>
          </a:xfrm>
        </p:grpSpPr>
        <p:sp>
          <p:nvSpPr>
            <p:cNvPr id="15402" name="Line 44"/>
            <p:cNvSpPr>
              <a:spLocks noChangeShapeType="1"/>
            </p:cNvSpPr>
            <p:nvPr/>
          </p:nvSpPr>
          <p:spPr bwMode="auto">
            <a:xfrm flipH="1" flipV="1">
              <a:off x="1277" y="1650"/>
              <a:ext cx="295" cy="29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3" name="Text Box 45"/>
            <p:cNvSpPr txBox="1">
              <a:spLocks noChangeArrowheads="1"/>
            </p:cNvSpPr>
            <p:nvPr/>
          </p:nvSpPr>
          <p:spPr bwMode="auto">
            <a:xfrm>
              <a:off x="2221" y="1624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</a:p>
          </p:txBody>
        </p:sp>
      </p:grpSp>
      <p:sp>
        <p:nvSpPr>
          <p:cNvPr id="15396" name="Text Box 46"/>
          <p:cNvSpPr txBox="1">
            <a:spLocks noChangeArrowheads="1"/>
          </p:cNvSpPr>
          <p:nvPr/>
        </p:nvSpPr>
        <p:spPr bwMode="auto">
          <a:xfrm>
            <a:off x="7348538" y="260985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 sz="1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97" name="Line 47"/>
          <p:cNvSpPr>
            <a:spLocks noChangeShapeType="1"/>
          </p:cNvSpPr>
          <p:nvPr/>
        </p:nvSpPr>
        <p:spPr bwMode="auto">
          <a:xfrm>
            <a:off x="7396163" y="2778125"/>
            <a:ext cx="288925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98" name="Line 48"/>
          <p:cNvSpPr>
            <a:spLocks noChangeShapeType="1"/>
          </p:cNvSpPr>
          <p:nvPr/>
        </p:nvSpPr>
        <p:spPr bwMode="auto">
          <a:xfrm>
            <a:off x="2082800" y="2546350"/>
            <a:ext cx="8223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2071688" y="2546350"/>
            <a:ext cx="2960687" cy="344488"/>
            <a:chOff x="1305" y="1604"/>
            <a:chExt cx="1865" cy="217"/>
          </a:xfrm>
        </p:grpSpPr>
        <p:sp>
          <p:nvSpPr>
            <p:cNvPr id="15400" name="Text Box 50"/>
            <p:cNvSpPr txBox="1">
              <a:spLocks noChangeArrowheads="1"/>
            </p:cNvSpPr>
            <p:nvPr/>
          </p:nvSpPr>
          <p:spPr bwMode="auto">
            <a:xfrm>
              <a:off x="2831" y="1629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15401" name="Line 51"/>
            <p:cNvSpPr>
              <a:spLocks noChangeShapeType="1"/>
            </p:cNvSpPr>
            <p:nvPr/>
          </p:nvSpPr>
          <p:spPr bwMode="auto">
            <a:xfrm>
              <a:off x="1305" y="1604"/>
              <a:ext cx="532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523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Energy-Delay Optimization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19238"/>
            <a:ext cx="7772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 Minimize weighted sum of scheduling delay and energy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4040188"/>
            <a:ext cx="686117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23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Transmission Energy </a:t>
            </a:r>
            <a:br>
              <a:rPr lang="en-US" altLang="en-US" sz="5400" smtClean="0"/>
            </a:br>
            <a:r>
              <a:rPr lang="en-US" altLang="en-US" sz="5400" smtClean="0"/>
              <a:t>vs. Delay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1641475"/>
            <a:ext cx="6596062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05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Total Energy vs. Delay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687513"/>
            <a:ext cx="6548437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15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28600"/>
            <a:ext cx="84201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altLang="en-US" smtClean="0"/>
              <a:t>Transmission Energy vs. Delay </a:t>
            </a:r>
            <a:br>
              <a:rPr lang="en-US" altLang="en-US" smtClean="0"/>
            </a:br>
            <a:r>
              <a:rPr lang="en-US" altLang="en-US" smtClean="0"/>
              <a:t>(with rate adaptation)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809750"/>
            <a:ext cx="64833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2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Total Energy vs. Delay</a:t>
            </a:r>
            <a:br>
              <a:rPr lang="en-US" altLang="en-US" smtClean="0"/>
            </a:br>
            <a:r>
              <a:rPr lang="en-US" altLang="en-US" smtClean="0"/>
              <a:t>(with rate adaptation)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692275"/>
            <a:ext cx="6321425" cy="50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56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MAC Protocols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4379913"/>
            <a:ext cx="8331200" cy="164147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Each node has     bits to transmit via MQAM</a:t>
            </a:r>
          </a:p>
          <a:p>
            <a:pPr>
              <a:lnSpc>
                <a:spcPct val="110000"/>
              </a:lnSpc>
            </a:pPr>
            <a:r>
              <a:rPr lang="en-US" altLang="en-US" sz="2800"/>
              <a:t>Want to minimize total energy required </a:t>
            </a:r>
          </a:p>
          <a:p>
            <a:pPr>
              <a:lnSpc>
                <a:spcPct val="100000"/>
              </a:lnSpc>
            </a:pPr>
            <a:r>
              <a:rPr lang="en-US" altLang="en-US" sz="2800"/>
              <a:t>TDMA considered, optimizing time slots assignment      (or equivalently    , where           )</a:t>
            </a:r>
          </a:p>
        </p:txBody>
      </p:sp>
      <p:sp>
        <p:nvSpPr>
          <p:cNvPr id="609284" name="Oval 4"/>
          <p:cNvSpPr>
            <a:spLocks noChangeArrowheads="1"/>
          </p:cNvSpPr>
          <p:nvPr/>
        </p:nvSpPr>
        <p:spPr bwMode="auto">
          <a:xfrm>
            <a:off x="2659063" y="2027238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5" name="Oval 5"/>
          <p:cNvSpPr>
            <a:spLocks noChangeArrowheads="1"/>
          </p:cNvSpPr>
          <p:nvPr/>
        </p:nvSpPr>
        <p:spPr bwMode="auto">
          <a:xfrm>
            <a:off x="5283200" y="3746500"/>
            <a:ext cx="131763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6" name="Oval 6"/>
          <p:cNvSpPr>
            <a:spLocks noChangeArrowheads="1"/>
          </p:cNvSpPr>
          <p:nvPr/>
        </p:nvSpPr>
        <p:spPr bwMode="auto">
          <a:xfrm>
            <a:off x="2395538" y="2714625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7" name="Oval 7"/>
          <p:cNvSpPr>
            <a:spLocks noChangeArrowheads="1"/>
          </p:cNvSpPr>
          <p:nvPr/>
        </p:nvSpPr>
        <p:spPr bwMode="auto">
          <a:xfrm>
            <a:off x="4087813" y="1935163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8" name="Oval 8"/>
          <p:cNvSpPr>
            <a:spLocks noChangeArrowheads="1"/>
          </p:cNvSpPr>
          <p:nvPr/>
        </p:nvSpPr>
        <p:spPr bwMode="auto">
          <a:xfrm>
            <a:off x="5629275" y="2720975"/>
            <a:ext cx="131763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9" name="Oval 9"/>
          <p:cNvSpPr>
            <a:spLocks noChangeArrowheads="1"/>
          </p:cNvSpPr>
          <p:nvPr/>
        </p:nvSpPr>
        <p:spPr bwMode="auto">
          <a:xfrm>
            <a:off x="3868738" y="3843338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90" name="Oval 10"/>
          <p:cNvSpPr>
            <a:spLocks noChangeArrowheads="1"/>
          </p:cNvSpPr>
          <p:nvPr/>
        </p:nvSpPr>
        <p:spPr bwMode="auto">
          <a:xfrm>
            <a:off x="2695575" y="3567113"/>
            <a:ext cx="131763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91" name="Oval 11"/>
          <p:cNvSpPr>
            <a:spLocks noChangeArrowheads="1"/>
          </p:cNvSpPr>
          <p:nvPr/>
        </p:nvSpPr>
        <p:spPr bwMode="auto">
          <a:xfrm>
            <a:off x="3881438" y="2754313"/>
            <a:ext cx="206375" cy="187325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92" name="Line 12"/>
          <p:cNvSpPr>
            <a:spLocks noChangeShapeType="1"/>
          </p:cNvSpPr>
          <p:nvPr/>
        </p:nvSpPr>
        <p:spPr bwMode="auto">
          <a:xfrm>
            <a:off x="2781300" y="2111375"/>
            <a:ext cx="1119188" cy="671513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3" name="Line 13"/>
          <p:cNvSpPr>
            <a:spLocks noChangeShapeType="1"/>
          </p:cNvSpPr>
          <p:nvPr/>
        </p:nvSpPr>
        <p:spPr bwMode="auto">
          <a:xfrm>
            <a:off x="2519363" y="2811463"/>
            <a:ext cx="1325562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4" name="Line 14"/>
          <p:cNvSpPr>
            <a:spLocks noChangeShapeType="1"/>
          </p:cNvSpPr>
          <p:nvPr/>
        </p:nvSpPr>
        <p:spPr bwMode="auto">
          <a:xfrm flipV="1">
            <a:off x="2836863" y="2922588"/>
            <a:ext cx="1063625" cy="690562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5" name="Line 15"/>
          <p:cNvSpPr>
            <a:spLocks noChangeShapeType="1"/>
          </p:cNvSpPr>
          <p:nvPr/>
        </p:nvSpPr>
        <p:spPr bwMode="auto">
          <a:xfrm flipV="1">
            <a:off x="3965575" y="2951163"/>
            <a:ext cx="0" cy="89535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6" name="Line 16"/>
          <p:cNvSpPr>
            <a:spLocks noChangeShapeType="1"/>
          </p:cNvSpPr>
          <p:nvPr/>
        </p:nvSpPr>
        <p:spPr bwMode="auto">
          <a:xfrm flipH="1" flipV="1">
            <a:off x="4105275" y="2895600"/>
            <a:ext cx="1204913" cy="85725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7" name="Line 17"/>
          <p:cNvSpPr>
            <a:spLocks noChangeShapeType="1"/>
          </p:cNvSpPr>
          <p:nvPr/>
        </p:nvSpPr>
        <p:spPr bwMode="auto">
          <a:xfrm flipH="1">
            <a:off x="4078288" y="2763838"/>
            <a:ext cx="1539875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8" name="Line 18"/>
          <p:cNvSpPr>
            <a:spLocks noChangeShapeType="1"/>
          </p:cNvSpPr>
          <p:nvPr/>
        </p:nvSpPr>
        <p:spPr bwMode="auto">
          <a:xfrm flipH="1">
            <a:off x="4013200" y="2063750"/>
            <a:ext cx="130175" cy="690563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609299" name="Object 19"/>
          <p:cNvGraphicFramePr>
            <a:graphicFrameLocks noChangeAspect="1"/>
          </p:cNvGraphicFramePr>
          <p:nvPr/>
        </p:nvGraphicFramePr>
        <p:xfrm>
          <a:off x="3506788" y="4437063"/>
          <a:ext cx="398462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Equation" r:id="rId3" imgW="164880" imgH="228600" progId="Equation.3">
                  <p:embed/>
                </p:oleObj>
              </mc:Choice>
              <mc:Fallback>
                <p:oleObj name="Equation" r:id="rId3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6788" y="4437063"/>
                        <a:ext cx="398462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0" name="Object 20"/>
          <p:cNvGraphicFramePr>
            <a:graphicFrameLocks noChangeAspect="1"/>
          </p:cNvGraphicFramePr>
          <p:nvPr/>
        </p:nvGraphicFramePr>
        <p:xfrm>
          <a:off x="3038475" y="5903913"/>
          <a:ext cx="366713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Equation" r:id="rId5" imgW="152280" imgH="228600" progId="Equation.3">
                  <p:embed/>
                </p:oleObj>
              </mc:Choice>
              <mc:Fallback>
                <p:oleObj name="Equation" r:id="rId5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75" y="5903913"/>
                        <a:ext cx="366713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1" name="Object 21"/>
          <p:cNvGraphicFramePr>
            <a:graphicFrameLocks noChangeAspect="1"/>
          </p:cNvGraphicFramePr>
          <p:nvPr/>
        </p:nvGraphicFramePr>
        <p:xfrm>
          <a:off x="5908675" y="5930900"/>
          <a:ext cx="33813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8" name="Equation" r:id="rId7" imgW="139680" imgH="228600" progId="Equation.3">
                  <p:embed/>
                </p:oleObj>
              </mc:Choice>
              <mc:Fallback>
                <p:oleObj name="Equation" r:id="rId7" imgW="139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8675" y="5930900"/>
                        <a:ext cx="33813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2" name="Object 22"/>
          <p:cNvGraphicFramePr>
            <a:graphicFrameLocks noChangeAspect="1"/>
          </p:cNvGraphicFramePr>
          <p:nvPr/>
        </p:nvGraphicFramePr>
        <p:xfrm>
          <a:off x="7361238" y="5865813"/>
          <a:ext cx="960437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9" name="Equation" r:id="rId9" imgW="558720" imgH="431640" progId="Equation.3">
                  <p:embed/>
                </p:oleObj>
              </mc:Choice>
              <mc:Fallback>
                <p:oleObj name="Equation" r:id="rId9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1238" y="5865813"/>
                        <a:ext cx="960437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2964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Optimization Model</a:t>
            </a:r>
          </a:p>
        </p:txBody>
      </p:sp>
      <p:sp>
        <p:nvSpPr>
          <p:cNvPr id="610307" name="Rectangle 3"/>
          <p:cNvSpPr>
            <a:spLocks noChangeArrowheads="1"/>
          </p:cNvSpPr>
          <p:nvPr>
            <p:ph type="body" idx="1"/>
          </p:nvPr>
        </p:nvSpPr>
        <p:spPr>
          <a:xfrm>
            <a:off x="157163" y="2082800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            min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en-US"/>
              <a:t>               subject to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4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400"/>
              <a:t>                   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Where                      are constants defined by the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                     hardware and underlying channels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000" b="0">
                <a:latin typeface="Arial" pitchFamily="34" charset="0"/>
              </a:rPr>
              <a:t>                                                     </a:t>
            </a:r>
            <a:endParaRPr lang="en-US" altLang="en-US"/>
          </a:p>
        </p:txBody>
      </p:sp>
      <p:graphicFrame>
        <p:nvGraphicFramePr>
          <p:cNvPr id="610308" name="Object 4"/>
          <p:cNvGraphicFramePr>
            <a:graphicFrameLocks noChangeAspect="1"/>
          </p:cNvGraphicFramePr>
          <p:nvPr/>
        </p:nvGraphicFramePr>
        <p:xfrm>
          <a:off x="3155950" y="1931988"/>
          <a:ext cx="366236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1" name="Equation" r:id="rId3" imgW="1650960" imgH="457200" progId="Equation.3">
                  <p:embed/>
                </p:oleObj>
              </mc:Choice>
              <mc:Fallback>
                <p:oleObj name="Equation" r:id="rId3" imgW="16509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5950" y="1931988"/>
                        <a:ext cx="3662363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09" name="Object 5"/>
          <p:cNvGraphicFramePr>
            <a:graphicFrameLocks noChangeAspect="1"/>
          </p:cNvGraphicFramePr>
          <p:nvPr/>
        </p:nvGraphicFramePr>
        <p:xfrm>
          <a:off x="2451100" y="3533775"/>
          <a:ext cx="2112963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2" name="Equation" r:id="rId5" imgW="1117440" imgH="444240" progId="Equation.3">
                  <p:embed/>
                </p:oleObj>
              </mc:Choice>
              <mc:Fallback>
                <p:oleObj name="Equation" r:id="rId5" imgW="11174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3533775"/>
                        <a:ext cx="2112963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0" name="Object 6"/>
          <p:cNvGraphicFramePr>
            <a:graphicFrameLocks noChangeAspect="1"/>
          </p:cNvGraphicFramePr>
          <p:nvPr/>
        </p:nvGraphicFramePr>
        <p:xfrm>
          <a:off x="2474913" y="4365625"/>
          <a:ext cx="23145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3" name="Equation" r:id="rId7" imgW="952200" imgH="228600" progId="Equation.3">
                  <p:embed/>
                </p:oleObj>
              </mc:Choice>
              <mc:Fallback>
                <p:oleObj name="Equation" r:id="rId7" imgW="952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913" y="4365625"/>
                        <a:ext cx="231457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1" name="Object 7"/>
          <p:cNvGraphicFramePr>
            <a:graphicFrameLocks noChangeAspect="1"/>
          </p:cNvGraphicFramePr>
          <p:nvPr/>
        </p:nvGraphicFramePr>
        <p:xfrm>
          <a:off x="5011738" y="4424363"/>
          <a:ext cx="13398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4" name="Equation" r:id="rId9" imgW="634680" imgH="228600" progId="Equation.3">
                  <p:embed/>
                </p:oleObj>
              </mc:Choice>
              <mc:Fallback>
                <p:oleObj name="Equation" r:id="rId9" imgW="634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1738" y="4424363"/>
                        <a:ext cx="13398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2" name="Object 8"/>
          <p:cNvGraphicFramePr>
            <a:graphicFrameLocks noChangeAspect="1"/>
          </p:cNvGraphicFramePr>
          <p:nvPr/>
        </p:nvGraphicFramePr>
        <p:xfrm>
          <a:off x="2541588" y="5275263"/>
          <a:ext cx="131286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5" name="Equation" r:id="rId11" imgW="622080" imgH="228600" progId="Equation.3">
                  <p:embed/>
                </p:oleObj>
              </mc:Choice>
              <mc:Fallback>
                <p:oleObj name="Equation" r:id="rId11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5275263"/>
                        <a:ext cx="131286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8941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Optimization Algorithm</a:t>
            </a:r>
          </a:p>
        </p:txBody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013" y="1836738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An integer programming problem (hard)</a:t>
            </a:r>
          </a:p>
          <a:p>
            <a:pPr>
              <a:lnSpc>
                <a:spcPct val="40000"/>
              </a:lnSpc>
            </a:pPr>
            <a:endParaRPr lang="en-US" altLang="en-US" sz="2800"/>
          </a:p>
          <a:p>
            <a:pPr>
              <a:lnSpc>
                <a:spcPct val="100000"/>
              </a:lnSpc>
            </a:pPr>
            <a:r>
              <a:rPr lang="en-US" altLang="en-US" sz="2800"/>
              <a:t>Relax the problem to a convex one by letting     be real-valued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 Achieves lower bound on the required energy</a:t>
            </a:r>
          </a:p>
          <a:p>
            <a:pPr lvl="1">
              <a:lnSpc>
                <a:spcPct val="4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Round         up to nearest integer value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Achieves upper bound on required energy</a:t>
            </a:r>
          </a:p>
          <a:p>
            <a:pPr lvl="1">
              <a:lnSpc>
                <a:spcPct val="3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Can bound energy error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If error is not acceptable, use branch-and-bound algorithm to better approximate</a:t>
            </a:r>
          </a:p>
        </p:txBody>
      </p:sp>
      <p:graphicFrame>
        <p:nvGraphicFramePr>
          <p:cNvPr id="611332" name="Object 4"/>
          <p:cNvGraphicFramePr>
            <a:graphicFrameLocks noChangeAspect="1"/>
          </p:cNvGraphicFramePr>
          <p:nvPr/>
        </p:nvGraphicFramePr>
        <p:xfrm>
          <a:off x="7934325" y="2628900"/>
          <a:ext cx="37941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Equation" r:id="rId4" imgW="139680" imgH="228600" progId="Equation.3">
                  <p:embed/>
                </p:oleObj>
              </mc:Choice>
              <mc:Fallback>
                <p:oleObj name="Equation" r:id="rId4" imgW="139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4325" y="2628900"/>
                        <a:ext cx="379413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335" name="Object 7"/>
          <p:cNvGraphicFramePr>
            <a:graphicFrameLocks noChangeAspect="1"/>
          </p:cNvGraphicFramePr>
          <p:nvPr/>
        </p:nvGraphicFramePr>
        <p:xfrm>
          <a:off x="2279650" y="4133850"/>
          <a:ext cx="6207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4" name="Equation" r:id="rId6" imgW="228600" imgH="241200" progId="Equation.3">
                  <p:embed/>
                </p:oleObj>
              </mc:Choice>
              <mc:Fallback>
                <p:oleObj name="Equation" r:id="rId6" imgW="228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133850"/>
                        <a:ext cx="620713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337" name="Object 9"/>
          <p:cNvGraphicFramePr>
            <a:graphicFrameLocks noChangeAspect="1"/>
          </p:cNvGraphicFramePr>
          <p:nvPr/>
        </p:nvGraphicFramePr>
        <p:xfrm>
          <a:off x="5735638" y="6072188"/>
          <a:ext cx="4635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Equation" r:id="rId8" imgW="228600" imgH="241200" progId="Equation.3">
                  <p:embed/>
                </p:oleObj>
              </mc:Choice>
              <mc:Fallback>
                <p:oleObj name="Equation" r:id="rId8" imgW="228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6072188"/>
                        <a:ext cx="46355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45107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Branch and Bound Algorithm</a:t>
            </a:r>
          </a:p>
        </p:txBody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4200525"/>
            <a:ext cx="7848600" cy="18954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/>
              <a:t>Divide the original set into subsets, repeat the relaxation method to get the new upper bound and lower bound</a:t>
            </a:r>
          </a:p>
          <a:p>
            <a:pPr>
              <a:lnSpc>
                <a:spcPct val="30000"/>
              </a:lnSpc>
            </a:pPr>
            <a:endParaRPr lang="en-US" altLang="en-US" sz="2400"/>
          </a:p>
          <a:p>
            <a:pPr>
              <a:lnSpc>
                <a:spcPct val="100000"/>
              </a:lnSpc>
            </a:pPr>
            <a:r>
              <a:rPr lang="en-US" altLang="en-US" sz="2400"/>
              <a:t>If unlucky: defaults to the same as exhaustive search (the division ends up with a complete tree)</a:t>
            </a:r>
          </a:p>
          <a:p>
            <a:pPr>
              <a:lnSpc>
                <a:spcPct val="3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400"/>
              <a:t>Can dramatically reduce computation cost</a:t>
            </a:r>
          </a:p>
        </p:txBody>
      </p:sp>
      <p:sp>
        <p:nvSpPr>
          <p:cNvPr id="612356" name="Oval 4"/>
          <p:cNvSpPr>
            <a:spLocks noChangeArrowheads="1"/>
          </p:cNvSpPr>
          <p:nvPr/>
        </p:nvSpPr>
        <p:spPr bwMode="auto">
          <a:xfrm>
            <a:off x="3733800" y="1906588"/>
            <a:ext cx="1482725" cy="39052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57" name="Oval 5"/>
          <p:cNvSpPr>
            <a:spLocks noChangeArrowheads="1"/>
          </p:cNvSpPr>
          <p:nvPr/>
        </p:nvSpPr>
        <p:spPr bwMode="auto">
          <a:xfrm>
            <a:off x="2459038" y="2538413"/>
            <a:ext cx="1069975" cy="2794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58" name="Oval 6"/>
          <p:cNvSpPr>
            <a:spLocks noChangeArrowheads="1"/>
          </p:cNvSpPr>
          <p:nvPr/>
        </p:nvSpPr>
        <p:spPr bwMode="auto">
          <a:xfrm>
            <a:off x="5354638" y="2544763"/>
            <a:ext cx="1081087" cy="312737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59" name="Line 7"/>
          <p:cNvSpPr>
            <a:spLocks noChangeShapeType="1"/>
          </p:cNvSpPr>
          <p:nvPr/>
        </p:nvSpPr>
        <p:spPr bwMode="auto">
          <a:xfrm flipH="1">
            <a:off x="3309938" y="2252663"/>
            <a:ext cx="681037" cy="312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0" name="Line 8"/>
          <p:cNvSpPr>
            <a:spLocks noChangeShapeType="1"/>
          </p:cNvSpPr>
          <p:nvPr/>
        </p:nvSpPr>
        <p:spPr bwMode="auto">
          <a:xfrm>
            <a:off x="5027613" y="2241550"/>
            <a:ext cx="557212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1" name="Oval 9"/>
          <p:cNvSpPr>
            <a:spLocks noChangeArrowheads="1"/>
          </p:cNvSpPr>
          <p:nvPr/>
        </p:nvSpPr>
        <p:spPr bwMode="auto">
          <a:xfrm>
            <a:off x="3494088" y="3114675"/>
            <a:ext cx="746125" cy="25717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62" name="Oval 10"/>
          <p:cNvSpPr>
            <a:spLocks noChangeArrowheads="1"/>
          </p:cNvSpPr>
          <p:nvPr/>
        </p:nvSpPr>
        <p:spPr bwMode="auto">
          <a:xfrm>
            <a:off x="1804988" y="3098800"/>
            <a:ext cx="723900" cy="2794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63" name="Line 11"/>
          <p:cNvSpPr>
            <a:spLocks noChangeShapeType="1"/>
          </p:cNvSpPr>
          <p:nvPr/>
        </p:nvSpPr>
        <p:spPr bwMode="auto">
          <a:xfrm flipH="1">
            <a:off x="2339975" y="2832100"/>
            <a:ext cx="590550" cy="279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4" name="Line 12"/>
          <p:cNvSpPr>
            <a:spLocks noChangeShapeType="1"/>
          </p:cNvSpPr>
          <p:nvPr/>
        </p:nvSpPr>
        <p:spPr bwMode="auto">
          <a:xfrm>
            <a:off x="3187700" y="2820988"/>
            <a:ext cx="468313" cy="312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5" name="Text Box 13"/>
          <p:cNvSpPr txBox="1">
            <a:spLocks noChangeArrowheads="1"/>
          </p:cNvSpPr>
          <p:nvPr/>
        </p:nvSpPr>
        <p:spPr bwMode="auto">
          <a:xfrm>
            <a:off x="4087813" y="1955800"/>
            <a:ext cx="733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b=1,…,8</a:t>
            </a:r>
          </a:p>
        </p:txBody>
      </p:sp>
      <p:sp>
        <p:nvSpPr>
          <p:cNvPr id="612366" name="Text Box 14"/>
          <p:cNvSpPr txBox="1">
            <a:spLocks noChangeArrowheads="1"/>
          </p:cNvSpPr>
          <p:nvPr/>
        </p:nvSpPr>
        <p:spPr bwMode="auto">
          <a:xfrm>
            <a:off x="2667000" y="25320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b=1,…,4</a:t>
            </a:r>
          </a:p>
        </p:txBody>
      </p:sp>
      <p:sp>
        <p:nvSpPr>
          <p:cNvPr id="612367" name="Text Box 15"/>
          <p:cNvSpPr txBox="1">
            <a:spLocks noChangeArrowheads="1"/>
          </p:cNvSpPr>
          <p:nvPr/>
        </p:nvSpPr>
        <p:spPr bwMode="auto">
          <a:xfrm>
            <a:off x="5532438" y="2565400"/>
            <a:ext cx="7445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b=5,…,8</a:t>
            </a:r>
          </a:p>
        </p:txBody>
      </p:sp>
      <p:sp>
        <p:nvSpPr>
          <p:cNvPr id="612368" name="Text Box 16"/>
          <p:cNvSpPr txBox="1">
            <a:spLocks noChangeArrowheads="1"/>
          </p:cNvSpPr>
          <p:nvPr/>
        </p:nvSpPr>
        <p:spPr bwMode="auto">
          <a:xfrm>
            <a:off x="1803400" y="3106738"/>
            <a:ext cx="5794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b=1, 2</a:t>
            </a:r>
          </a:p>
        </p:txBody>
      </p:sp>
      <p:sp>
        <p:nvSpPr>
          <p:cNvPr id="612369" name="Text Box 17"/>
          <p:cNvSpPr txBox="1">
            <a:spLocks noChangeArrowheads="1"/>
          </p:cNvSpPr>
          <p:nvPr/>
        </p:nvSpPr>
        <p:spPr bwMode="auto">
          <a:xfrm>
            <a:off x="3565525" y="3117850"/>
            <a:ext cx="590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b=3, 4</a:t>
            </a:r>
          </a:p>
        </p:txBody>
      </p:sp>
      <p:sp>
        <p:nvSpPr>
          <p:cNvPr id="612370" name="Oval 18"/>
          <p:cNvSpPr>
            <a:spLocks noChangeArrowheads="1"/>
          </p:cNvSpPr>
          <p:nvPr/>
        </p:nvSpPr>
        <p:spPr bwMode="auto">
          <a:xfrm>
            <a:off x="3144838" y="3708400"/>
            <a:ext cx="568325" cy="25717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71" name="Oval 19"/>
          <p:cNvSpPr>
            <a:spLocks noChangeArrowheads="1"/>
          </p:cNvSpPr>
          <p:nvPr/>
        </p:nvSpPr>
        <p:spPr bwMode="auto">
          <a:xfrm>
            <a:off x="4056063" y="3738563"/>
            <a:ext cx="588962" cy="246062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72" name="Line 20"/>
          <p:cNvSpPr>
            <a:spLocks noChangeShapeType="1"/>
          </p:cNvSpPr>
          <p:nvPr/>
        </p:nvSpPr>
        <p:spPr bwMode="auto">
          <a:xfrm flipH="1">
            <a:off x="3511550" y="3355975"/>
            <a:ext cx="266700" cy="3571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73" name="Line 21"/>
          <p:cNvSpPr>
            <a:spLocks noChangeShapeType="1"/>
          </p:cNvSpPr>
          <p:nvPr/>
        </p:nvSpPr>
        <p:spPr bwMode="auto">
          <a:xfrm>
            <a:off x="4035425" y="3355975"/>
            <a:ext cx="255588" cy="379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74" name="Text Box 22"/>
          <p:cNvSpPr txBox="1">
            <a:spLocks noChangeArrowheads="1"/>
          </p:cNvSpPr>
          <p:nvPr/>
        </p:nvSpPr>
        <p:spPr bwMode="auto">
          <a:xfrm>
            <a:off x="3138488" y="3694113"/>
            <a:ext cx="441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b=3</a:t>
            </a:r>
          </a:p>
        </p:txBody>
      </p:sp>
      <p:sp>
        <p:nvSpPr>
          <p:cNvPr id="612375" name="Text Box 23"/>
          <p:cNvSpPr txBox="1">
            <a:spLocks noChangeArrowheads="1"/>
          </p:cNvSpPr>
          <p:nvPr/>
        </p:nvSpPr>
        <p:spPr bwMode="auto">
          <a:xfrm>
            <a:off x="4129088" y="3727450"/>
            <a:ext cx="4413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b=4</a:t>
            </a:r>
          </a:p>
        </p:txBody>
      </p:sp>
    </p:spTree>
    <p:extLst>
      <p:ext uri="{BB962C8B-B14F-4D97-AF65-F5344CB8AC3E}">
        <p14:creationId xmlns:p14="http://schemas.microsoft.com/office/powerpoint/2010/main" val="6346728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Numerical Results	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1981200"/>
            <a:ext cx="8416925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/>
              <a:t>When all nodes are equally far away from the receiver, analytical solution exists: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110000"/>
              </a:lnSpc>
            </a:pPr>
            <a:r>
              <a:rPr lang="en-US" altLang="en-US"/>
              <a:t>General topology: must be solved numerically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Dramatic energy saving possible</a:t>
            </a:r>
          </a:p>
          <a:p>
            <a:pPr lvl="1">
              <a:lnSpc>
                <a:spcPct val="70000"/>
              </a:lnSpc>
            </a:pPr>
            <a:r>
              <a:rPr lang="en-US" altLang="en-US"/>
              <a:t>Up to </a:t>
            </a:r>
            <a:r>
              <a:rPr lang="en-US" altLang="en-US">
                <a:solidFill>
                  <a:srgbClr val="006600"/>
                </a:solidFill>
              </a:rPr>
              <a:t>70%</a:t>
            </a:r>
            <a:r>
              <a:rPr lang="en-US" altLang="en-US"/>
              <a:t>, compared to uniform TDMA.</a:t>
            </a:r>
          </a:p>
        </p:txBody>
      </p:sp>
      <p:graphicFrame>
        <p:nvGraphicFramePr>
          <p:cNvPr id="613380" name="Object 4"/>
          <p:cNvGraphicFramePr>
            <a:graphicFrameLocks noChangeAspect="1"/>
          </p:cNvGraphicFramePr>
          <p:nvPr/>
        </p:nvGraphicFramePr>
        <p:xfrm>
          <a:off x="2881313" y="3187700"/>
          <a:ext cx="2327275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5" name="Equation" r:id="rId3" imgW="939600" imgH="482400" progId="Equation.3">
                  <p:embed/>
                </p:oleObj>
              </mc:Choice>
              <mc:Fallback>
                <p:oleObj name="Equation" r:id="rId3" imgW="939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3187700"/>
                        <a:ext cx="2327275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04559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Minimum-Energy Routing </a:t>
            </a:r>
            <a:br>
              <a:rPr lang="en-US" altLang="en-US" smtClean="0"/>
            </a:br>
            <a:r>
              <a:rPr lang="en-US" altLang="en-US" smtClean="0"/>
              <a:t>Optimization Model</a:t>
            </a:r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31838" y="3635375"/>
            <a:ext cx="7772400" cy="2678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The cost function </a:t>
            </a:r>
            <a:r>
              <a:rPr lang="en-US" altLang="en-US" sz="2400" i="1" smtClean="0"/>
              <a:t>f</a:t>
            </a:r>
            <a:r>
              <a:rPr lang="en-US" altLang="en-US" sz="2400" i="1" baseline="-25000" smtClean="0"/>
              <a:t>0</a:t>
            </a:r>
            <a:r>
              <a:rPr lang="en-US" altLang="en-US" sz="2400" i="1" smtClean="0"/>
              <a:t>(.)</a:t>
            </a:r>
            <a:r>
              <a:rPr lang="en-US" altLang="en-US" sz="2400" i="1" smtClean="0">
                <a:cs typeface="Times New Roman" pitchFamily="18" charset="0"/>
              </a:rPr>
              <a:t> </a:t>
            </a:r>
            <a:r>
              <a:rPr lang="en-US" altLang="en-US" sz="2400" smtClean="0"/>
              <a:t>is energy consumption.</a:t>
            </a:r>
          </a:p>
          <a:p>
            <a:pPr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design variables (</a:t>
            </a:r>
            <a:r>
              <a:rPr lang="en-US" altLang="en-US" sz="2400" i="1" smtClean="0"/>
              <a:t>x</a:t>
            </a:r>
            <a:r>
              <a:rPr lang="en-US" altLang="en-US" sz="2400" i="1" baseline="-25000" smtClean="0"/>
              <a:t>1</a:t>
            </a:r>
            <a:r>
              <a:rPr lang="en-US" altLang="en-US" sz="2400" i="1" smtClean="0"/>
              <a:t>,x</a:t>
            </a:r>
            <a:r>
              <a:rPr lang="en-US" altLang="en-US" sz="2400" i="1" baseline="-25000" smtClean="0"/>
              <a:t>2</a:t>
            </a:r>
            <a:r>
              <a:rPr lang="en-US" altLang="en-US" sz="2400" smtClean="0"/>
              <a:t>,…)</a:t>
            </a:r>
            <a:r>
              <a:rPr lang="en-US" altLang="en-US" sz="2400" b="0" smtClean="0"/>
              <a:t> </a:t>
            </a:r>
            <a:r>
              <a:rPr lang="en-US" altLang="en-US" sz="2400" smtClean="0"/>
              <a:t>are parameters that affect energy consumption, e.g. transmission time.</a:t>
            </a:r>
          </a:p>
          <a:p>
            <a:pPr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z="2400" i="1" smtClean="0">
                <a:latin typeface="Times New Roman" pitchFamily="18" charset="0"/>
              </a:rPr>
              <a:t>f</a:t>
            </a:r>
            <a:r>
              <a:rPr lang="en-US" altLang="en-US" sz="2400" i="1" baseline="-25000" smtClean="0">
                <a:latin typeface="Times New Roman" pitchFamily="18" charset="0"/>
              </a:rPr>
              <a:t>i</a:t>
            </a:r>
            <a:r>
              <a:rPr lang="en-US" altLang="en-US" sz="2400" i="1" smtClean="0">
                <a:latin typeface="Times New Roman" pitchFamily="18" charset="0"/>
              </a:rPr>
              <a:t>(x</a:t>
            </a:r>
            <a:r>
              <a:rPr lang="en-US" altLang="en-US" sz="2400" i="1" baseline="-25000" smtClean="0">
                <a:latin typeface="Times New Roman" pitchFamily="18" charset="0"/>
              </a:rPr>
              <a:t>1</a:t>
            </a:r>
            <a:r>
              <a:rPr lang="en-US" altLang="en-US" sz="2400" i="1" smtClean="0">
                <a:latin typeface="Times New Roman" pitchFamily="18" charset="0"/>
              </a:rPr>
              <a:t>,x</a:t>
            </a:r>
            <a:r>
              <a:rPr lang="en-US" altLang="en-US" sz="2400" i="1" baseline="-25000" smtClean="0">
                <a:latin typeface="Times New Roman" pitchFamily="18" charset="0"/>
              </a:rPr>
              <a:t>2</a:t>
            </a:r>
            <a:r>
              <a:rPr lang="en-US" altLang="en-US" sz="2400" i="1" smtClean="0">
                <a:latin typeface="Times New Roman" pitchFamily="18" charset="0"/>
              </a:rPr>
              <a:t>,…)</a:t>
            </a:r>
            <a:r>
              <a:rPr lang="en-US" altLang="en-US" sz="2400" i="1" smtClean="0">
                <a:latin typeface="Times New Roman" pitchFamily="18" charset="0"/>
                <a:sym typeface="Symbol" pitchFamily="18" charset="2"/>
              </a:rPr>
              <a:t>0</a:t>
            </a:r>
            <a:r>
              <a:rPr lang="en-US" altLang="en-US" sz="2400" smtClean="0"/>
              <a:t> and </a:t>
            </a:r>
            <a:r>
              <a:rPr lang="en-US" altLang="en-US" sz="2400" i="1" smtClean="0">
                <a:latin typeface="Times New Roman" pitchFamily="18" charset="0"/>
              </a:rPr>
              <a:t>g</a:t>
            </a:r>
            <a:r>
              <a:rPr lang="en-US" altLang="en-US" sz="2400" i="1" baseline="-25000" smtClean="0">
                <a:latin typeface="Times New Roman" pitchFamily="18" charset="0"/>
              </a:rPr>
              <a:t>j</a:t>
            </a:r>
            <a:r>
              <a:rPr lang="en-US" altLang="en-US" sz="2400" i="1" smtClean="0">
                <a:latin typeface="Times New Roman" pitchFamily="18" charset="0"/>
              </a:rPr>
              <a:t>(x</a:t>
            </a:r>
            <a:r>
              <a:rPr lang="en-US" altLang="en-US" sz="2400" i="1" baseline="-25000" smtClean="0">
                <a:latin typeface="Times New Roman" pitchFamily="18" charset="0"/>
              </a:rPr>
              <a:t>1</a:t>
            </a:r>
            <a:r>
              <a:rPr lang="en-US" altLang="en-US" sz="2400" i="1" smtClean="0">
                <a:latin typeface="Times New Roman" pitchFamily="18" charset="0"/>
              </a:rPr>
              <a:t>,x</a:t>
            </a:r>
            <a:r>
              <a:rPr lang="en-US" altLang="en-US" sz="2400" i="1" baseline="-25000" smtClean="0">
                <a:latin typeface="Times New Roman" pitchFamily="18" charset="0"/>
              </a:rPr>
              <a:t>2</a:t>
            </a:r>
            <a:r>
              <a:rPr lang="en-US" altLang="en-US" sz="2400" i="1" smtClean="0">
                <a:latin typeface="Times New Roman" pitchFamily="18" charset="0"/>
              </a:rPr>
              <a:t>,…)=0</a:t>
            </a:r>
            <a:r>
              <a:rPr lang="en-US" altLang="en-US" sz="2400" smtClean="0"/>
              <a:t> are system constraints, such as a delay or rate constraints.</a:t>
            </a:r>
          </a:p>
          <a:p>
            <a:pPr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If not convex, relaxation methods can be used.</a:t>
            </a:r>
          </a:p>
          <a:p>
            <a:pPr>
              <a:lnSpc>
                <a:spcPct val="110000"/>
              </a:lnSpc>
            </a:pPr>
            <a:r>
              <a:rPr lang="en-US" altLang="en-US" sz="2400" smtClean="0"/>
              <a:t>Focus on TD systems</a:t>
            </a:r>
          </a:p>
        </p:txBody>
      </p:sp>
      <p:sp>
        <p:nvSpPr>
          <p:cNvPr id="18436" name="Text Box 1028"/>
          <p:cNvSpPr txBox="1">
            <a:spLocks noChangeArrowheads="1"/>
          </p:cNvSpPr>
          <p:nvPr/>
        </p:nvSpPr>
        <p:spPr bwMode="auto">
          <a:xfrm>
            <a:off x="2097088" y="1797050"/>
            <a:ext cx="658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CC"/>
                </a:solidFill>
                <a:latin typeface="Tahoma" pitchFamily="34" charset="0"/>
              </a:rPr>
              <a:t>Min</a:t>
            </a:r>
          </a:p>
        </p:txBody>
      </p:sp>
      <p:graphicFrame>
        <p:nvGraphicFramePr>
          <p:cNvPr id="18437" name="Object 1029"/>
          <p:cNvGraphicFramePr>
            <a:graphicFrameLocks noChangeAspect="1"/>
          </p:cNvGraphicFramePr>
          <p:nvPr/>
        </p:nvGraphicFramePr>
        <p:xfrm>
          <a:off x="3003550" y="1763713"/>
          <a:ext cx="1754188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3" name="Equation" r:id="rId3" imgW="761669" imgH="228501" progId="Equation.3">
                  <p:embed/>
                </p:oleObj>
              </mc:Choice>
              <mc:Fallback>
                <p:oleObj name="Equation" r:id="rId3" imgW="761669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3550" y="1763713"/>
                        <a:ext cx="1754188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1030"/>
          <p:cNvSpPr txBox="1">
            <a:spLocks noChangeArrowheads="1"/>
          </p:cNvSpPr>
          <p:nvPr/>
        </p:nvSpPr>
        <p:spPr bwMode="auto">
          <a:xfrm>
            <a:off x="2119313" y="2427288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CC"/>
                </a:solidFill>
                <a:latin typeface="Tahoma" pitchFamily="34" charset="0"/>
              </a:rPr>
              <a:t>s.t.</a:t>
            </a:r>
          </a:p>
        </p:txBody>
      </p:sp>
      <p:graphicFrame>
        <p:nvGraphicFramePr>
          <p:cNvPr id="18439" name="Object 1031"/>
          <p:cNvGraphicFramePr>
            <a:graphicFrameLocks noChangeAspect="1"/>
          </p:cNvGraphicFramePr>
          <p:nvPr/>
        </p:nvGraphicFramePr>
        <p:xfrm>
          <a:off x="2952750" y="2374900"/>
          <a:ext cx="23098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4" name="Equation" r:id="rId5" imgW="1002865" imgH="228501" progId="Equation.3">
                  <p:embed/>
                </p:oleObj>
              </mc:Choice>
              <mc:Fallback>
                <p:oleObj name="Equation" r:id="rId5" imgW="100286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2374900"/>
                        <a:ext cx="2309813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1032"/>
          <p:cNvGraphicFramePr>
            <a:graphicFrameLocks noChangeAspect="1"/>
          </p:cNvGraphicFramePr>
          <p:nvPr/>
        </p:nvGraphicFramePr>
        <p:xfrm>
          <a:off x="5408613" y="2428875"/>
          <a:ext cx="160813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5" name="Equation" r:id="rId7" imgW="698197" imgH="203112" progId="Equation.3">
                  <p:embed/>
                </p:oleObj>
              </mc:Choice>
              <mc:Fallback>
                <p:oleObj name="Equation" r:id="rId7" imgW="69819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613" y="2428875"/>
                        <a:ext cx="160813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1034"/>
          <p:cNvGraphicFramePr>
            <a:graphicFrameLocks noChangeAspect="1"/>
          </p:cNvGraphicFramePr>
          <p:nvPr/>
        </p:nvGraphicFramePr>
        <p:xfrm>
          <a:off x="5448300" y="2886075"/>
          <a:ext cx="16081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6" name="Equation" r:id="rId9" imgW="698197" imgH="203112" progId="Equation.3">
                  <p:embed/>
                </p:oleObj>
              </mc:Choice>
              <mc:Fallback>
                <p:oleObj name="Equation" r:id="rId9" imgW="69819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2886075"/>
                        <a:ext cx="1608138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Rectangle 1035"/>
          <p:cNvSpPr>
            <a:spLocks noChangeArrowheads="1"/>
          </p:cNvSpPr>
          <p:nvPr/>
        </p:nvSpPr>
        <p:spPr bwMode="auto">
          <a:xfrm>
            <a:off x="1508125" y="1749425"/>
            <a:ext cx="5919788" cy="17510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18443" name="Object 1037"/>
          <p:cNvGraphicFramePr>
            <a:graphicFrameLocks noChangeAspect="1"/>
          </p:cNvGraphicFramePr>
          <p:nvPr/>
        </p:nvGraphicFramePr>
        <p:xfrm>
          <a:off x="2919413" y="2909888"/>
          <a:ext cx="236855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7" name="Equation" r:id="rId11" imgW="1028254" imgH="241195" progId="Equation.3">
                  <p:embed/>
                </p:oleObj>
              </mc:Choice>
              <mc:Fallback>
                <p:oleObj name="Equation" r:id="rId11" imgW="102825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9413" y="2909888"/>
                        <a:ext cx="236855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791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77200" cy="1143000"/>
          </a:xfrm>
        </p:spPr>
        <p:txBody>
          <a:bodyPr/>
          <a:lstStyle/>
          <a:p>
            <a:r>
              <a:rPr lang="en-US" altLang="en-US" sz="4400" smtClean="0"/>
              <a:t>Minimum Energy Routing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1824038"/>
            <a:ext cx="7848600" cy="4114800"/>
          </a:xfrm>
        </p:spPr>
        <p:txBody>
          <a:bodyPr/>
          <a:lstStyle/>
          <a:p>
            <a:r>
              <a:rPr lang="en-US" altLang="en-US" smtClean="0"/>
              <a:t>Transmission and Circuit Energy</a:t>
            </a:r>
          </a:p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pPr>
              <a:buFont typeface="Wingdings" pitchFamily="2" charset="2"/>
              <a:buNone/>
            </a:pPr>
            <a:r>
              <a:rPr lang="en-US" altLang="en-US" sz="2800" smtClean="0"/>
              <a:t>  </a:t>
            </a:r>
            <a:endParaRPr lang="en-US" altLang="en-US" sz="2800" smtClean="0">
              <a:solidFill>
                <a:schemeClr val="folHlink"/>
              </a:solidFill>
            </a:endParaRP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1724025" y="4410075"/>
            <a:ext cx="177800" cy="176213"/>
          </a:xfrm>
          <a:prstGeom prst="ellipse">
            <a:avLst/>
          </a:prstGeom>
          <a:solidFill>
            <a:srgbClr val="CC00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792413" y="4397375"/>
            <a:ext cx="177800" cy="176213"/>
          </a:xfrm>
          <a:prstGeom prst="ellipse">
            <a:avLst/>
          </a:prstGeom>
          <a:solidFill>
            <a:srgbClr val="0000CC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840163" y="4389438"/>
            <a:ext cx="177800" cy="176212"/>
          </a:xfrm>
          <a:prstGeom prst="ellipse">
            <a:avLst/>
          </a:prstGeom>
          <a:solidFill>
            <a:srgbClr val="0000CC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5118100" y="4384675"/>
            <a:ext cx="177800" cy="176213"/>
          </a:xfrm>
          <a:prstGeom prst="ellipse">
            <a:avLst/>
          </a:prstGeom>
          <a:solidFill>
            <a:srgbClr val="33CC33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1854200" y="3478213"/>
            <a:ext cx="3340100" cy="954087"/>
          </a:xfrm>
          <a:custGeom>
            <a:avLst/>
            <a:gdLst>
              <a:gd name="T0" fmla="*/ 2147483647 w 2104"/>
              <a:gd name="T1" fmla="*/ 1421367380 h 601"/>
              <a:gd name="T2" fmla="*/ 2147483647 w 2104"/>
              <a:gd name="T3" fmla="*/ 12599981 h 601"/>
              <a:gd name="T4" fmla="*/ 0 w 2104"/>
              <a:gd name="T5" fmla="*/ 1494451079 h 601"/>
              <a:gd name="T6" fmla="*/ 0 60000 65536"/>
              <a:gd name="T7" fmla="*/ 0 60000 65536"/>
              <a:gd name="T8" fmla="*/ 0 60000 65536"/>
              <a:gd name="T9" fmla="*/ 0 w 2104"/>
              <a:gd name="T10" fmla="*/ 0 h 601"/>
              <a:gd name="T11" fmla="*/ 2104 w 2104"/>
              <a:gd name="T12" fmla="*/ 601 h 6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4" h="601">
                <a:moveTo>
                  <a:pt x="2104" y="564"/>
                </a:moveTo>
                <a:cubicBezTo>
                  <a:pt x="1762" y="282"/>
                  <a:pt x="1421" y="0"/>
                  <a:pt x="1070" y="5"/>
                </a:cubicBezTo>
                <a:cubicBezTo>
                  <a:pt x="719" y="10"/>
                  <a:pt x="177" y="601"/>
                  <a:pt x="0" y="593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636713" y="421798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014663" y="4251325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960813" y="419893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211763" y="4238625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311525" y="3282950"/>
            <a:ext cx="361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0.3</a:t>
            </a:r>
          </a:p>
        </p:txBody>
      </p:sp>
      <p:sp>
        <p:nvSpPr>
          <p:cNvPr id="19470" name="Text Box 15"/>
          <p:cNvSpPr txBox="1">
            <a:spLocks noChangeArrowheads="1"/>
          </p:cNvSpPr>
          <p:nvPr/>
        </p:nvSpPr>
        <p:spPr bwMode="auto">
          <a:xfrm>
            <a:off x="1558925" y="4552950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(0,0)</a:t>
            </a:r>
          </a:p>
        </p:txBody>
      </p:sp>
      <p:sp>
        <p:nvSpPr>
          <p:cNvPr id="19471" name="Text Box 16"/>
          <p:cNvSpPr txBox="1">
            <a:spLocks noChangeArrowheads="1"/>
          </p:cNvSpPr>
          <p:nvPr/>
        </p:nvSpPr>
        <p:spPr bwMode="auto">
          <a:xfrm>
            <a:off x="2578100" y="4556125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(5,0)</a:t>
            </a:r>
          </a:p>
        </p:txBody>
      </p:sp>
      <p:sp>
        <p:nvSpPr>
          <p:cNvPr id="19472" name="Text Box 17"/>
          <p:cNvSpPr txBox="1">
            <a:spLocks noChangeArrowheads="1"/>
          </p:cNvSpPr>
          <p:nvPr/>
        </p:nvSpPr>
        <p:spPr bwMode="auto">
          <a:xfrm>
            <a:off x="3783013" y="4556125"/>
            <a:ext cx="5476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(10,0)</a:t>
            </a:r>
          </a:p>
        </p:txBody>
      </p:sp>
      <p:sp>
        <p:nvSpPr>
          <p:cNvPr id="19473" name="Text Box 18"/>
          <p:cNvSpPr txBox="1">
            <a:spLocks noChangeArrowheads="1"/>
          </p:cNvSpPr>
          <p:nvPr/>
        </p:nvSpPr>
        <p:spPr bwMode="auto">
          <a:xfrm>
            <a:off x="4949825" y="4518025"/>
            <a:ext cx="5476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(15,0)</a:t>
            </a:r>
          </a:p>
        </p:txBody>
      </p:sp>
      <p:sp>
        <p:nvSpPr>
          <p:cNvPr id="661523" name="Text Box 19"/>
          <p:cNvSpPr txBox="1">
            <a:spLocks noChangeArrowheads="1"/>
          </p:cNvSpPr>
          <p:nvPr/>
        </p:nvSpPr>
        <p:spPr bwMode="auto">
          <a:xfrm>
            <a:off x="639763" y="5556250"/>
            <a:ext cx="760888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  <a:latin typeface="Garamond" pitchFamily="18" charset="0"/>
              </a:rPr>
              <a:t>Multihop routing may not be optimal when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en-US">
                <a:solidFill>
                  <a:srgbClr val="FF0000"/>
                </a:solidFill>
                <a:latin typeface="Garamond" pitchFamily="18" charset="0"/>
              </a:rPr>
              <a:t> circuit energy consumption is considered</a:t>
            </a:r>
          </a:p>
        </p:txBody>
      </p:sp>
      <p:graphicFrame>
        <p:nvGraphicFramePr>
          <p:cNvPr id="19475" name="Object 24"/>
          <p:cNvGraphicFramePr>
            <a:graphicFrameLocks noChangeAspect="1"/>
          </p:cNvGraphicFramePr>
          <p:nvPr/>
        </p:nvGraphicFramePr>
        <p:xfrm>
          <a:off x="6478588" y="4225925"/>
          <a:ext cx="1435100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Equation" r:id="rId3" imgW="736600" imgH="647700" progId="Equation.3">
                  <p:embed/>
                </p:oleObj>
              </mc:Choice>
              <mc:Fallback>
                <p:oleObj name="Equation" r:id="rId3" imgW="736600" imgH="647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8588" y="4225925"/>
                        <a:ext cx="1435100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3010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6" name="Text Box 25"/>
          <p:cNvSpPr txBox="1">
            <a:spLocks noChangeArrowheads="1"/>
          </p:cNvSpPr>
          <p:nvPr/>
        </p:nvSpPr>
        <p:spPr bwMode="auto">
          <a:xfrm>
            <a:off x="6048375" y="3105150"/>
            <a:ext cx="1925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0">
                <a:solidFill>
                  <a:srgbClr val="FF0000"/>
                </a:solidFill>
                <a:latin typeface="Tahoma" pitchFamily="34" charset="0"/>
              </a:rPr>
              <a:t>Red: hub node</a:t>
            </a:r>
          </a:p>
          <a:p>
            <a:pPr eaLnBrk="1" hangingPunct="1"/>
            <a:r>
              <a:rPr lang="en-US" altLang="en-US" sz="2000" b="0">
                <a:solidFill>
                  <a:srgbClr val="0000CC"/>
                </a:solidFill>
                <a:latin typeface="Tahoma" pitchFamily="34" charset="0"/>
              </a:rPr>
              <a:t>Blue: relay only</a:t>
            </a:r>
          </a:p>
          <a:p>
            <a:pPr eaLnBrk="1" hangingPunct="1"/>
            <a:r>
              <a:rPr lang="en-US" altLang="en-US" sz="2000" b="0">
                <a:solidFill>
                  <a:srgbClr val="00CC00"/>
                </a:solidFill>
                <a:latin typeface="Tahoma" pitchFamily="34" charset="0"/>
              </a:rPr>
              <a:t>Green: source</a:t>
            </a:r>
          </a:p>
        </p:txBody>
      </p:sp>
    </p:spTree>
    <p:extLst>
      <p:ext uri="{BB962C8B-B14F-4D97-AF65-F5344CB8AC3E}">
        <p14:creationId xmlns:p14="http://schemas.microsoft.com/office/powerpoint/2010/main" val="287147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23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Relay Nodes with </a:t>
            </a:r>
            <a:br>
              <a:rPr lang="en-US" altLang="en-US" smtClean="0"/>
            </a:br>
            <a:r>
              <a:rPr lang="en-US" altLang="en-US" smtClean="0"/>
              <a:t>Data to Send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4525" y="1804988"/>
            <a:ext cx="7772400" cy="4114800"/>
          </a:xfrm>
        </p:spPr>
        <p:txBody>
          <a:bodyPr/>
          <a:lstStyle/>
          <a:p>
            <a:r>
              <a:rPr lang="en-US" altLang="en-US" smtClean="0"/>
              <a:t>Transmission energy only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altLang="en-US" sz="2400" smtClean="0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1362075" y="3602038"/>
            <a:ext cx="177800" cy="17621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430463" y="3589338"/>
            <a:ext cx="177800" cy="176212"/>
          </a:xfrm>
          <a:prstGeom prst="ellipse">
            <a:avLst/>
          </a:prstGeom>
          <a:solidFill>
            <a:srgbClr val="00CC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478213" y="3581400"/>
            <a:ext cx="177800" cy="176213"/>
          </a:xfrm>
          <a:prstGeom prst="ellipse">
            <a:avLst/>
          </a:prstGeom>
          <a:solidFill>
            <a:srgbClr val="00CC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4756150" y="3576638"/>
            <a:ext cx="177800" cy="176212"/>
          </a:xfrm>
          <a:prstGeom prst="ellipse">
            <a:avLst/>
          </a:prstGeom>
          <a:solidFill>
            <a:srgbClr val="00CC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H="1">
            <a:off x="1539875" y="3676650"/>
            <a:ext cx="885825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>
            <a:off x="3648075" y="3667125"/>
            <a:ext cx="1109663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0" name="Freeform 10"/>
          <p:cNvSpPr>
            <a:spLocks/>
          </p:cNvSpPr>
          <p:nvPr/>
        </p:nvSpPr>
        <p:spPr bwMode="auto">
          <a:xfrm>
            <a:off x="2546350" y="3152775"/>
            <a:ext cx="2286000" cy="439738"/>
          </a:xfrm>
          <a:custGeom>
            <a:avLst/>
            <a:gdLst>
              <a:gd name="T0" fmla="*/ 2147483647 w 1440"/>
              <a:gd name="T1" fmla="*/ 685483279 h 277"/>
              <a:gd name="T2" fmla="*/ 1630541888 w 1440"/>
              <a:gd name="T3" fmla="*/ 2520953 h 277"/>
              <a:gd name="T4" fmla="*/ 0 w 1440"/>
              <a:gd name="T5" fmla="*/ 698084869 h 277"/>
              <a:gd name="T6" fmla="*/ 0 60000 65536"/>
              <a:gd name="T7" fmla="*/ 0 60000 65536"/>
              <a:gd name="T8" fmla="*/ 0 60000 65536"/>
              <a:gd name="T9" fmla="*/ 0 w 1440"/>
              <a:gd name="T10" fmla="*/ 0 h 277"/>
              <a:gd name="T11" fmla="*/ 1440 w 1440"/>
              <a:gd name="T12" fmla="*/ 277 h 2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277">
                <a:moveTo>
                  <a:pt x="1440" y="272"/>
                </a:moveTo>
                <a:cubicBezTo>
                  <a:pt x="1163" y="136"/>
                  <a:pt x="887" y="0"/>
                  <a:pt x="647" y="1"/>
                </a:cubicBezTo>
                <a:cubicBezTo>
                  <a:pt x="407" y="2"/>
                  <a:pt x="203" y="139"/>
                  <a:pt x="0" y="277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1" name="Freeform 11"/>
          <p:cNvSpPr>
            <a:spLocks/>
          </p:cNvSpPr>
          <p:nvPr/>
        </p:nvSpPr>
        <p:spPr bwMode="auto">
          <a:xfrm>
            <a:off x="1492250" y="2670175"/>
            <a:ext cx="3340100" cy="954088"/>
          </a:xfrm>
          <a:custGeom>
            <a:avLst/>
            <a:gdLst>
              <a:gd name="T0" fmla="*/ 2147483647 w 2104"/>
              <a:gd name="T1" fmla="*/ 1421368870 h 601"/>
              <a:gd name="T2" fmla="*/ 2147483647 w 2104"/>
              <a:gd name="T3" fmla="*/ 12601582 h 601"/>
              <a:gd name="T4" fmla="*/ 0 w 2104"/>
              <a:gd name="T5" fmla="*/ 1494454233 h 601"/>
              <a:gd name="T6" fmla="*/ 0 60000 65536"/>
              <a:gd name="T7" fmla="*/ 0 60000 65536"/>
              <a:gd name="T8" fmla="*/ 0 60000 65536"/>
              <a:gd name="T9" fmla="*/ 0 w 2104"/>
              <a:gd name="T10" fmla="*/ 0 h 601"/>
              <a:gd name="T11" fmla="*/ 2104 w 2104"/>
              <a:gd name="T12" fmla="*/ 601 h 6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4" h="601">
                <a:moveTo>
                  <a:pt x="2104" y="564"/>
                </a:moveTo>
                <a:cubicBezTo>
                  <a:pt x="1762" y="282"/>
                  <a:pt x="1421" y="0"/>
                  <a:pt x="1070" y="5"/>
                </a:cubicBezTo>
                <a:cubicBezTo>
                  <a:pt x="719" y="10"/>
                  <a:pt x="177" y="601"/>
                  <a:pt x="0" y="593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2" name="Freeform 12"/>
          <p:cNvSpPr>
            <a:spLocks/>
          </p:cNvSpPr>
          <p:nvPr/>
        </p:nvSpPr>
        <p:spPr bwMode="auto">
          <a:xfrm>
            <a:off x="1473200" y="3760788"/>
            <a:ext cx="2071688" cy="533400"/>
          </a:xfrm>
          <a:custGeom>
            <a:avLst/>
            <a:gdLst>
              <a:gd name="T0" fmla="*/ 2147483647 w 1305"/>
              <a:gd name="T1" fmla="*/ 0 h 336"/>
              <a:gd name="T2" fmla="*/ 1333163772 w 1305"/>
              <a:gd name="T3" fmla="*/ 844253138 h 336"/>
              <a:gd name="T4" fmla="*/ 0 w 1305"/>
              <a:gd name="T5" fmla="*/ 15120938 h 336"/>
              <a:gd name="T6" fmla="*/ 0 60000 65536"/>
              <a:gd name="T7" fmla="*/ 0 60000 65536"/>
              <a:gd name="T8" fmla="*/ 0 60000 65536"/>
              <a:gd name="T9" fmla="*/ 0 w 1305"/>
              <a:gd name="T10" fmla="*/ 0 h 336"/>
              <a:gd name="T11" fmla="*/ 1305 w 1305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05" h="336">
                <a:moveTo>
                  <a:pt x="1305" y="0"/>
                </a:moveTo>
                <a:cubicBezTo>
                  <a:pt x="1025" y="167"/>
                  <a:pt x="746" y="334"/>
                  <a:pt x="529" y="335"/>
                </a:cubicBezTo>
                <a:cubicBezTo>
                  <a:pt x="312" y="336"/>
                  <a:pt x="82" y="21"/>
                  <a:pt x="0" y="6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1274763" y="3409950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2652713" y="344328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3598863" y="3390900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4849813" y="343058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3902075" y="3449638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0.115</a:t>
            </a:r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2197100" y="4338638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0.515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1844675" y="3452813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0.185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3260725" y="2940050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0.085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2738438" y="2463800"/>
            <a:ext cx="361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0.1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5354638" y="2492375"/>
            <a:ext cx="3079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0">
                <a:solidFill>
                  <a:srgbClr val="FF0000"/>
                </a:solidFill>
                <a:latin typeface="Tahoma" pitchFamily="34" charset="0"/>
              </a:rPr>
              <a:t>Red: hub node</a:t>
            </a:r>
          </a:p>
          <a:p>
            <a:pPr eaLnBrk="1" hangingPunct="1"/>
            <a:r>
              <a:rPr lang="en-US" altLang="en-US" sz="2000" b="0">
                <a:solidFill>
                  <a:srgbClr val="00CC00"/>
                </a:solidFill>
                <a:latin typeface="Tahoma" pitchFamily="34" charset="0"/>
              </a:rPr>
              <a:t>Green: relay/source</a:t>
            </a:r>
          </a:p>
        </p:txBody>
      </p:sp>
      <p:graphicFrame>
        <p:nvGraphicFramePr>
          <p:cNvPr id="20503" name="Object 23"/>
          <p:cNvGraphicFramePr>
            <a:graphicFrameLocks noChangeAspect="1"/>
          </p:cNvGraphicFramePr>
          <p:nvPr/>
        </p:nvGraphicFramePr>
        <p:xfrm>
          <a:off x="5456238" y="3357563"/>
          <a:ext cx="1428750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Equation" r:id="rId4" imgW="736600" imgH="685800" progId="Equation.3">
                  <p:embed/>
                </p:oleObj>
              </mc:Choice>
              <mc:Fallback>
                <p:oleObj name="Equation" r:id="rId4" imgW="73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3357563"/>
                        <a:ext cx="1428750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3010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1196975" y="3744913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(0,0)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2216150" y="3748088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(5,0)</a:t>
            </a: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3421063" y="3748088"/>
            <a:ext cx="5476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(10,0)</a:t>
            </a: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4587875" y="3709988"/>
            <a:ext cx="5476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(15,0)</a:t>
            </a:r>
          </a:p>
        </p:txBody>
      </p:sp>
      <p:sp>
        <p:nvSpPr>
          <p:cNvPr id="662556" name="Text Box 28"/>
          <p:cNvSpPr txBox="1">
            <a:spLocks noChangeArrowheads="1"/>
          </p:cNvSpPr>
          <p:nvPr/>
        </p:nvSpPr>
        <p:spPr bwMode="auto">
          <a:xfrm>
            <a:off x="200025" y="5067300"/>
            <a:ext cx="85074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  <a:latin typeface="Garamond" pitchFamily="18" charset="0"/>
              </a:rPr>
              <a:t>• </a:t>
            </a:r>
            <a:r>
              <a:rPr lang="en-US" altLang="en-US" sz="2800">
                <a:solidFill>
                  <a:srgbClr val="FF0000"/>
                </a:solidFill>
                <a:latin typeface="Garamond" pitchFamily="18" charset="0"/>
              </a:rPr>
              <a:t>Optimal routing uses single and multiple hops</a:t>
            </a:r>
          </a:p>
        </p:txBody>
      </p:sp>
      <p:sp>
        <p:nvSpPr>
          <p:cNvPr id="662557" name="Text Box 29"/>
          <p:cNvSpPr txBox="1">
            <a:spLocks noChangeArrowheads="1"/>
          </p:cNvSpPr>
          <p:nvPr/>
        </p:nvSpPr>
        <p:spPr bwMode="auto">
          <a:xfrm>
            <a:off x="265113" y="5748338"/>
            <a:ext cx="8507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00CC00"/>
                </a:solidFill>
                <a:latin typeface="Garamond" pitchFamily="18" charset="0"/>
              </a:rPr>
              <a:t>• </a:t>
            </a:r>
            <a:r>
              <a:rPr lang="en-US" altLang="en-US" sz="2800">
                <a:solidFill>
                  <a:srgbClr val="00CC00"/>
                </a:solidFill>
                <a:latin typeface="Garamond" pitchFamily="18" charset="0"/>
              </a:rPr>
              <a:t>Link adaptation yields additional 70% energy savings</a:t>
            </a:r>
          </a:p>
        </p:txBody>
      </p:sp>
    </p:spTree>
    <p:extLst>
      <p:ext uri="{BB962C8B-B14F-4D97-AF65-F5344CB8AC3E}">
        <p14:creationId xmlns:p14="http://schemas.microsoft.com/office/powerpoint/2010/main" val="277718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556" grpId="0" autoUpdateAnimBg="0"/>
      <p:bldP spid="662557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988" y="2028304"/>
            <a:ext cx="8272462" cy="421533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Protocol designs must take into account energy constraints</a:t>
            </a:r>
          </a:p>
          <a:p>
            <a:pPr lvl="3">
              <a:lnSpc>
                <a:spcPct val="90000"/>
              </a:lnSpc>
            </a:pPr>
            <a:endParaRPr lang="en-US" altLang="en-US" sz="1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Efficient protocols tailored to the application</a:t>
            </a:r>
          </a:p>
          <a:p>
            <a:pPr lvl="2"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For large sensor networks, in-network processing and cooperation is essential</a:t>
            </a:r>
          </a:p>
          <a:p>
            <a:pPr lvl="2">
              <a:lnSpc>
                <a:spcPct val="70000"/>
              </a:lnSpc>
              <a:buFont typeface="ZapfDingbats" pitchFamily="82" charset="2"/>
              <a:buNone/>
            </a:pPr>
            <a:endParaRPr lang="en-US" altLang="en-US" sz="20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Cross-layer design critical</a:t>
            </a:r>
          </a:p>
        </p:txBody>
      </p:sp>
    </p:spTree>
    <p:extLst>
      <p:ext uri="{BB962C8B-B14F-4D97-AF65-F5344CB8AC3E}">
        <p14:creationId xmlns:p14="http://schemas.microsoft.com/office/powerpoint/2010/main" val="374507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855" y="2888673"/>
            <a:ext cx="7848600" cy="1143000"/>
          </a:xfrm>
        </p:spPr>
        <p:txBody>
          <a:bodyPr/>
          <a:lstStyle/>
          <a:p>
            <a:r>
              <a:rPr lang="en-US" dirty="0" smtClean="0"/>
              <a:t>Cognitive radios are </a:t>
            </a:r>
            <a:br>
              <a:rPr lang="en-US" dirty="0" smtClean="0"/>
            </a:br>
            <a:r>
              <a:rPr lang="en-US" dirty="0" smtClean="0"/>
              <a:t>also sensor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5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Presentation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 smtClean="0"/>
              <a:t>Multiantenna</a:t>
            </a:r>
            <a:r>
              <a:rPr lang="en-US" altLang="en-US" dirty="0" smtClean="0"/>
              <a:t>-assisted spectrum sensing for cognitive radio. </a:t>
            </a:r>
          </a:p>
          <a:p>
            <a:r>
              <a:rPr lang="en-US" altLang="en-US" dirty="0" smtClean="0"/>
              <a:t>By Wang, Pu, et al. </a:t>
            </a:r>
          </a:p>
          <a:p>
            <a:r>
              <a:rPr lang="en-US" altLang="en-US" dirty="0" smtClean="0"/>
              <a:t>Appeared in IEEE Trans. Vehicular Technology, in 2010</a:t>
            </a:r>
            <a:endParaRPr lang="en-US" altLang="en-US" dirty="0" smtClean="0"/>
          </a:p>
          <a:p>
            <a:r>
              <a:rPr lang="en-US" altLang="en-US" i="1" dirty="0" smtClean="0"/>
              <a:t>Presented by </a:t>
            </a:r>
            <a:r>
              <a:rPr lang="en-US" altLang="en-US" i="1" dirty="0" smtClean="0"/>
              <a:t>Christina</a:t>
            </a: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903008433"/>
      </p:ext>
    </p:extLst>
  </p:cSld>
  <p:clrMapOvr>
    <a:masterClrMapping/>
  </p:clrMapOvr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Dingbats" pitchFamily="82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Dingbats" pitchFamily="82" charset="2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11286</TotalTime>
  <Words>1532</Words>
  <Application>Microsoft Office PowerPoint</Application>
  <PresentationFormat>On-screen Show (4:3)</PresentationFormat>
  <Paragraphs>379</Paragraphs>
  <Slides>48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62" baseType="lpstr">
      <vt:lpstr>ZapfDingbats</vt:lpstr>
      <vt:lpstr>Arial</vt:lpstr>
      <vt:lpstr>Garamond</vt:lpstr>
      <vt:lpstr>Wingdings</vt:lpstr>
      <vt:lpstr>AdLib BT</vt:lpstr>
      <vt:lpstr>Times New Roman</vt:lpstr>
      <vt:lpstr>Arial Black</vt:lpstr>
      <vt:lpstr>Tahoma</vt:lpstr>
      <vt:lpstr>Symbol</vt:lpstr>
      <vt:lpstr>cmsy10</vt:lpstr>
      <vt:lpstr>BlueRed</vt:lpstr>
      <vt:lpstr>Microsoft Clip Gallery</vt:lpstr>
      <vt:lpstr>Microsoft Equation 3.0</vt:lpstr>
      <vt:lpstr>Equation</vt:lpstr>
      <vt:lpstr>EE360: Lecture 15 Outline Sensor Networks and  Energy Efficient Radios</vt:lpstr>
      <vt:lpstr>Wireless Sensor Networks Data Collection and Distributed Control</vt:lpstr>
      <vt:lpstr>Application Domains</vt:lpstr>
      <vt:lpstr>Wireless Sensor Networks</vt:lpstr>
      <vt:lpstr>Technology Thrusts</vt:lpstr>
      <vt:lpstr>Crosslayer Protocol Design  in Sensor Networks</vt:lpstr>
      <vt:lpstr>Energy-Constrained Nodes</vt:lpstr>
      <vt:lpstr>Transmission Energy</vt:lpstr>
      <vt:lpstr>Modulation Optimization</vt:lpstr>
      <vt:lpstr>Key Assumptions</vt:lpstr>
      <vt:lpstr>Multi-Mode Operation Transmit, Sleep, and Transient</vt:lpstr>
      <vt:lpstr>Energy Consumption:  Uncoded</vt:lpstr>
      <vt:lpstr>Optimization Model</vt:lpstr>
      <vt:lpstr>MQAM</vt:lpstr>
      <vt:lpstr>Total Energy (MQAM)  </vt:lpstr>
      <vt:lpstr>Total Energy (MFSK) </vt:lpstr>
      <vt:lpstr>Energy Consumption: Coded</vt:lpstr>
      <vt:lpstr>MQAM Optimization</vt:lpstr>
      <vt:lpstr>Coded MQAM</vt:lpstr>
      <vt:lpstr>MFSK Optimization</vt:lpstr>
      <vt:lpstr>Benefits of Coding</vt:lpstr>
      <vt:lpstr>Cooperative MIMO</vt:lpstr>
      <vt:lpstr>MIMO</vt:lpstr>
      <vt:lpstr>MIMO: optimized constellations (Energy for cooperation neglected)</vt:lpstr>
      <vt:lpstr>Cross-Layer Design with Cooperation</vt:lpstr>
      <vt:lpstr>Double String Topology with Alamouti Cooperation</vt:lpstr>
      <vt:lpstr>Equivalent Network with Super Nodes</vt:lpstr>
      <vt:lpstr>Minimum-energy Routing (cooperative)</vt:lpstr>
      <vt:lpstr>Minimum-energy Routing (non-cooperative)</vt:lpstr>
      <vt:lpstr>MIMO v.s. SISO (Constellation Optimized)</vt:lpstr>
      <vt:lpstr>Delay/Energy Tradeoff</vt:lpstr>
      <vt:lpstr>Minimum Delay Scheduling</vt:lpstr>
      <vt:lpstr>Energy-Delay Optimization</vt:lpstr>
      <vt:lpstr>Transmission Energy  vs. Delay</vt:lpstr>
      <vt:lpstr>Total Energy vs. Delay</vt:lpstr>
      <vt:lpstr>Transmission Energy vs. Delay  (with rate adaptation)</vt:lpstr>
      <vt:lpstr>Total Energy vs. Delay (with rate adaptation)</vt:lpstr>
      <vt:lpstr>MAC Protocols</vt:lpstr>
      <vt:lpstr>Optimization Model</vt:lpstr>
      <vt:lpstr>Optimization Algorithm</vt:lpstr>
      <vt:lpstr>Branch and Bound Algorithm</vt:lpstr>
      <vt:lpstr>Numerical Results </vt:lpstr>
      <vt:lpstr>Minimum-Energy Routing  Optimization Model</vt:lpstr>
      <vt:lpstr>Minimum Energy Routing</vt:lpstr>
      <vt:lpstr>Relay Nodes with  Data to Send</vt:lpstr>
      <vt:lpstr>Summary</vt:lpstr>
      <vt:lpstr>Cognitive radios are  also sensor networks</vt:lpstr>
      <vt:lpstr>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Robust and Adaptive Communication System for Intelligent Autonomous Agents</dc:title>
  <dc:creator>Andrea Goldsmith</dc:creator>
  <cp:lastModifiedBy>Andrea</cp:lastModifiedBy>
  <cp:revision>218</cp:revision>
  <cp:lastPrinted>2000-01-09T06:40:25Z</cp:lastPrinted>
  <dcterms:created xsi:type="dcterms:W3CDTF">1999-06-03T22:24:14Z</dcterms:created>
  <dcterms:modified xsi:type="dcterms:W3CDTF">2014-03-03T16:57:45Z</dcterms:modified>
</cp:coreProperties>
</file>