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61" r:id="rId2"/>
    <p:sldMasterId id="2147483677" r:id="rId3"/>
  </p:sldMasterIdLst>
  <p:notesMasterIdLst>
    <p:notesMasterId r:id="rId45"/>
  </p:notesMasterIdLst>
  <p:handoutMasterIdLst>
    <p:handoutMasterId r:id="rId46"/>
  </p:handoutMasterIdLst>
  <p:sldIdLst>
    <p:sldId id="375" r:id="rId4"/>
    <p:sldId id="405" r:id="rId5"/>
    <p:sldId id="406" r:id="rId6"/>
    <p:sldId id="407" r:id="rId7"/>
    <p:sldId id="408" r:id="rId8"/>
    <p:sldId id="409" r:id="rId9"/>
    <p:sldId id="411" r:id="rId10"/>
    <p:sldId id="410" r:id="rId11"/>
    <p:sldId id="422" r:id="rId12"/>
    <p:sldId id="473" r:id="rId13"/>
    <p:sldId id="474" r:id="rId14"/>
    <p:sldId id="429" r:id="rId15"/>
    <p:sldId id="416" r:id="rId16"/>
    <p:sldId id="417" r:id="rId17"/>
    <p:sldId id="475" r:id="rId18"/>
    <p:sldId id="431" r:id="rId19"/>
    <p:sldId id="432" r:id="rId20"/>
    <p:sldId id="451" r:id="rId21"/>
    <p:sldId id="452" r:id="rId22"/>
    <p:sldId id="453" r:id="rId23"/>
    <p:sldId id="454" r:id="rId24"/>
    <p:sldId id="455" r:id="rId25"/>
    <p:sldId id="456" r:id="rId26"/>
    <p:sldId id="457" r:id="rId27"/>
    <p:sldId id="458" r:id="rId28"/>
    <p:sldId id="459" r:id="rId29"/>
    <p:sldId id="460" r:id="rId30"/>
    <p:sldId id="461" r:id="rId31"/>
    <p:sldId id="462" r:id="rId32"/>
    <p:sldId id="463" r:id="rId33"/>
    <p:sldId id="464" r:id="rId34"/>
    <p:sldId id="465" r:id="rId35"/>
    <p:sldId id="466" r:id="rId36"/>
    <p:sldId id="467" r:id="rId37"/>
    <p:sldId id="468" r:id="rId38"/>
    <p:sldId id="469" r:id="rId39"/>
    <p:sldId id="470" r:id="rId40"/>
    <p:sldId id="471" r:id="rId41"/>
    <p:sldId id="472" r:id="rId42"/>
    <p:sldId id="448" r:id="rId43"/>
    <p:sldId id="449" r:id="rId4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6666FF"/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2787"/>
    <p:restoredTop sz="90941" autoAdjust="0"/>
  </p:normalViewPr>
  <p:slideViewPr>
    <p:cSldViewPr>
      <p:cViewPr>
        <p:scale>
          <a:sx n="73" d="100"/>
          <a:sy n="73" d="100"/>
        </p:scale>
        <p:origin x="-192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viewProps" Target="viewProps.xml"/><Relationship Id="rId8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11" Type="http://schemas.openxmlformats.org/officeDocument/2006/relationships/image" Target="../media/image21.wmf"/><Relationship Id="rId5" Type="http://schemas.openxmlformats.org/officeDocument/2006/relationships/image" Target="../media/image15.wmf"/><Relationship Id="rId10" Type="http://schemas.openxmlformats.org/officeDocument/2006/relationships/image" Target="../media/image20.wmf"/><Relationship Id="rId4" Type="http://schemas.openxmlformats.org/officeDocument/2006/relationships/image" Target="../media/image14.wmf"/><Relationship Id="rId9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4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513" y="8831263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fld id="{823CF709-FCF6-4A86-B7A3-8EA8805B1F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881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9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6688" y="0"/>
            <a:ext cx="3059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6650" y="687388"/>
            <a:ext cx="4687888" cy="3516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32300"/>
            <a:ext cx="5124450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64600"/>
            <a:ext cx="3059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6688" y="8864600"/>
            <a:ext cx="3059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pPr>
              <a:defRPr/>
            </a:pPr>
            <a:fld id="{94AB44E5-97A8-427D-AC87-4E8D6CC948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4496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88E1478-1754-4F2A-9332-5D098530BB5A}" type="slidenum">
              <a:rPr lang="en-US" altLang="en-US" sz="1200">
                <a:solidFill>
                  <a:prstClr val="black"/>
                </a:solidFill>
              </a:rPr>
              <a:pPr/>
              <a:t>19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It is CLEAR that it needs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03484-5E44-4224-AFBA-9990E5157F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322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ABAD4-3318-4D44-AEE2-DA9EC35913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60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7A9228-B0E4-4D43-99B5-47C73BC6A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141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637D43-632E-443E-9318-5A36AEDA29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807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B0129-C3CA-4E66-AD0A-CC951C0DDB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594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F9DEE5-2AE3-4EBD-AA17-099F181578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355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F7089-3E49-4BC4-ABD4-F969575869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81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F5A7A-172F-42CA-8DEE-8C324FE87D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623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6FC3B-B37E-4CB4-9513-A2911A352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38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9CF2E-3478-4E81-AD12-884E50F701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635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2FE17-5D4C-402E-8F3F-6A298A4DEA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9080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CD55C4-525D-4421-8306-F079CF43CD5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227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8A6B9D-A3D8-4673-9273-DC9EEDC65BB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434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301FD-02F6-4CC8-B245-5235830113E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3536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5BD36-3806-44A2-B2C0-805DCCFD5A7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780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DFB1B-2276-41A0-9E4F-C30859CCA9E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393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3F64D-0B9E-4BB3-8518-2D1BA030556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1664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231D1-CC98-4CFA-8D74-779FD6FE949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1522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50A2EA-744F-4476-B6F2-1C6C02B470A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749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C0293-3EC0-44F8-9AAD-F7B41E77912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0298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96A02-6C90-4AF7-B422-3A330AEC858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4696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C44A8-1765-4A77-B5FA-332CE5192EF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2808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65016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475" y="1385888"/>
            <a:ext cx="4151313" cy="4708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188" y="1385888"/>
            <a:ext cx="4151312" cy="4708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8E80C-7648-4F3B-A66C-10F5664E73B4}" type="datetime1">
              <a:rPr lang="en-US">
                <a:solidFill>
                  <a:srgbClr val="FFFFFF"/>
                </a:solidFill>
              </a:rPr>
              <a:pPr>
                <a:defRPr/>
              </a:pPr>
              <a:t>2/23/2014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437E9-1620-4130-8EBC-30C6E8F0660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5979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7ABAF-B0E8-4ABA-AF26-BA2C3BD1D25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695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6D91A-76B2-4915-AEDB-21FFC9F996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5014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72081-FD6D-4E73-875D-2CA6087207A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7343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9A255-555A-4402-953F-7649F556534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1944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3E87A-AF15-4A13-A9B6-C4B618CA5E0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1657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7AE56-0FF5-49C6-8C82-3643BCC1E50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9509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42948-8161-4F60-80AF-47608AC624C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3646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7D9E0-CB34-44E8-B747-DCC3D8EEFA9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7443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270034-4DC8-4CB9-9029-3C2415E125F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2179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400FE-8CB3-487C-90D2-3C483C03CE9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3363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199B4-371C-4F48-8E20-6C2C6092414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2295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95FF65-EB74-4CAD-92D1-03E2628E646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966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3CCC6ED-8D9E-43AA-8114-CF2495C645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52"/>
              </a:gs>
              <a:gs pos="50000">
                <a:srgbClr val="0000CC"/>
              </a:gs>
              <a:gs pos="100000">
                <a:srgbClr val="00005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A30000"/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endParaRPr lang="en-US" altLang="en-US" smtClean="0"/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7A9C83E-FF7D-4A96-BEC0-76E7F2E5947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endParaRPr lang="en-US" altLang="en-US" smtClean="0"/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0183914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5" r:id="rId12"/>
    <p:sldLayoutId id="214748367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FE12544-46B7-4BD0-A94B-BB70329AC65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52"/>
              </a:gs>
              <a:gs pos="50000">
                <a:srgbClr val="0000CC"/>
              </a:gs>
              <a:gs pos="100000">
                <a:srgbClr val="00005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A30000"/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endParaRPr lang="en-US" altLang="en-US" smtClean="0"/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2371169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oleObject" Target="../embeddings/oleObject10.bin"/><Relationship Id="rId18" Type="http://schemas.openxmlformats.org/officeDocument/2006/relationships/image" Target="../media/image18.wmf"/><Relationship Id="rId26" Type="http://schemas.openxmlformats.org/officeDocument/2006/relationships/oleObject" Target="../embeddings/oleObject18.bin"/><Relationship Id="rId3" Type="http://schemas.openxmlformats.org/officeDocument/2006/relationships/oleObject" Target="../embeddings/oleObject5.bin"/><Relationship Id="rId21" Type="http://schemas.openxmlformats.org/officeDocument/2006/relationships/oleObject" Target="../embeddings/oleObject14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15.wmf"/><Relationship Id="rId17" Type="http://schemas.openxmlformats.org/officeDocument/2006/relationships/oleObject" Target="../embeddings/oleObject12.bin"/><Relationship Id="rId25" Type="http://schemas.openxmlformats.org/officeDocument/2006/relationships/oleObject" Target="../embeddings/oleObject17.bin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17.wmf"/><Relationship Id="rId20" Type="http://schemas.openxmlformats.org/officeDocument/2006/relationships/image" Target="../media/image19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9.bin"/><Relationship Id="rId24" Type="http://schemas.openxmlformats.org/officeDocument/2006/relationships/image" Target="../media/image20.wmf"/><Relationship Id="rId5" Type="http://schemas.openxmlformats.org/officeDocument/2006/relationships/oleObject" Target="../embeddings/oleObject6.bin"/><Relationship Id="rId15" Type="http://schemas.openxmlformats.org/officeDocument/2006/relationships/oleObject" Target="../embeddings/oleObject11.bin"/><Relationship Id="rId23" Type="http://schemas.openxmlformats.org/officeDocument/2006/relationships/oleObject" Target="../embeddings/oleObject16.bin"/><Relationship Id="rId28" Type="http://schemas.openxmlformats.org/officeDocument/2006/relationships/oleObject" Target="../embeddings/oleObject19.bin"/><Relationship Id="rId10" Type="http://schemas.openxmlformats.org/officeDocument/2006/relationships/image" Target="../media/image14.wmf"/><Relationship Id="rId19" Type="http://schemas.openxmlformats.org/officeDocument/2006/relationships/oleObject" Target="../embeddings/oleObject13.bin"/><Relationship Id="rId4" Type="http://schemas.openxmlformats.org/officeDocument/2006/relationships/image" Target="../media/image11.wmf"/><Relationship Id="rId9" Type="http://schemas.openxmlformats.org/officeDocument/2006/relationships/oleObject" Target="../embeddings/oleObject8.bin"/><Relationship Id="rId14" Type="http://schemas.openxmlformats.org/officeDocument/2006/relationships/image" Target="../media/image16.wmf"/><Relationship Id="rId22" Type="http://schemas.openxmlformats.org/officeDocument/2006/relationships/oleObject" Target="../embeddings/oleObject15.bin"/><Relationship Id="rId27" Type="http://schemas.openxmlformats.org/officeDocument/2006/relationships/image" Target="../media/image2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2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4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oleObject" Target="../embeddings/oleObject27.bin"/><Relationship Id="rId3" Type="http://schemas.openxmlformats.org/officeDocument/2006/relationships/image" Target="../media/image34.png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32.wmf"/><Relationship Id="rId2" Type="http://schemas.openxmlformats.org/officeDocument/2006/relationships/slideLayout" Target="../slideLayouts/slideLayout30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7.png"/><Relationship Id="rId11" Type="http://schemas.openxmlformats.org/officeDocument/2006/relationships/oleObject" Target="../embeddings/oleObject26.bin"/><Relationship Id="rId5" Type="http://schemas.openxmlformats.org/officeDocument/2006/relationships/image" Target="../media/image36.png"/><Relationship Id="rId10" Type="http://schemas.openxmlformats.org/officeDocument/2006/relationships/image" Target="../media/image31.wmf"/><Relationship Id="rId4" Type="http://schemas.openxmlformats.org/officeDocument/2006/relationships/image" Target="../media/image35.png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33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4.wmf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43.wmf"/><Relationship Id="rId4" Type="http://schemas.openxmlformats.org/officeDocument/2006/relationships/oleObject" Target="../embeddings/oleObject28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4582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200" dirty="0" smtClean="0"/>
              <a:t>EE360: Lecture </a:t>
            </a:r>
            <a:r>
              <a:rPr lang="en-US" altLang="en-US" sz="3200" dirty="0" smtClean="0"/>
              <a:t>13 </a:t>
            </a:r>
            <a:r>
              <a:rPr lang="en-US" altLang="en-US" sz="3200" dirty="0" smtClean="0"/>
              <a:t>Outline</a:t>
            </a:r>
            <a:r>
              <a:rPr lang="en-US" altLang="en-US" sz="3600" dirty="0"/>
              <a:t/>
            </a:r>
            <a:br>
              <a:rPr lang="en-US" altLang="en-US" sz="3600" dirty="0"/>
            </a:br>
            <a:r>
              <a:rPr lang="en-US" altLang="en-US" sz="3600" dirty="0" smtClean="0"/>
              <a:t>Cognitive Radios and their Capacity</a:t>
            </a:r>
            <a:endParaRPr lang="en-US" altLang="en-US" sz="400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077200" cy="5105400"/>
          </a:xfrm>
        </p:spPr>
        <p:txBody>
          <a:bodyPr/>
          <a:lstStyle/>
          <a:p>
            <a:pPr>
              <a:lnSpc>
                <a:spcPct val="10000"/>
              </a:lnSpc>
            </a:pPr>
            <a:endParaRPr lang="en-US" altLang="en-US" sz="2800" dirty="0" smtClean="0">
              <a:solidFill>
                <a:srgbClr val="3333CC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2400" dirty="0" smtClean="0">
                <a:solidFill>
                  <a:srgbClr val="FF0000"/>
                </a:solidFill>
              </a:rPr>
              <a:t>Announcements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>
                <a:solidFill>
                  <a:srgbClr val="3333CC"/>
                </a:solidFill>
              </a:rPr>
              <a:t>Progress </a:t>
            </a:r>
            <a:r>
              <a:rPr lang="en-US" altLang="en-US" sz="2000" dirty="0" smtClean="0">
                <a:solidFill>
                  <a:srgbClr val="3333CC"/>
                </a:solidFill>
              </a:rPr>
              <a:t>reports due </a:t>
            </a:r>
            <a:r>
              <a:rPr lang="en-US" altLang="en-US" sz="2000" dirty="0" smtClean="0">
                <a:solidFill>
                  <a:srgbClr val="3333CC"/>
                </a:solidFill>
              </a:rPr>
              <a:t>today, HW 2 posted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>
                <a:solidFill>
                  <a:srgbClr val="3333CC"/>
                </a:solidFill>
              </a:rPr>
              <a:t>March 5 lecture moved to March 7, 12-1:15pm, Packard 364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>
                <a:solidFill>
                  <a:srgbClr val="3333CC"/>
                </a:solidFill>
              </a:rPr>
              <a:t>Poster </a:t>
            </a:r>
            <a:r>
              <a:rPr lang="en-US" altLang="en-US" sz="2000" dirty="0">
                <a:solidFill>
                  <a:srgbClr val="3333CC"/>
                </a:solidFill>
              </a:rPr>
              <a:t>session </a:t>
            </a:r>
            <a:r>
              <a:rPr lang="en-US" altLang="en-US" sz="2000" dirty="0" smtClean="0">
                <a:solidFill>
                  <a:srgbClr val="3333CC"/>
                </a:solidFill>
              </a:rPr>
              <a:t>scheduling (90 min): T 3/11</a:t>
            </a:r>
            <a:r>
              <a:rPr lang="en-US" altLang="en-US" sz="2000" dirty="0">
                <a:solidFill>
                  <a:srgbClr val="3333CC"/>
                </a:solidFill>
              </a:rPr>
              <a:t>: </a:t>
            </a:r>
            <a:r>
              <a:rPr lang="en-US" altLang="en-US" sz="2000" dirty="0" smtClean="0">
                <a:solidFill>
                  <a:srgbClr val="3333CC"/>
                </a:solidFill>
              </a:rPr>
              <a:t>12pm </a:t>
            </a:r>
            <a:r>
              <a:rPr lang="en-US" altLang="en-US" sz="2000" dirty="0">
                <a:solidFill>
                  <a:srgbClr val="3333CC"/>
                </a:solidFill>
              </a:rPr>
              <a:t>or </a:t>
            </a:r>
            <a:r>
              <a:rPr lang="en-US" altLang="en-US" sz="2000" dirty="0" smtClean="0">
                <a:solidFill>
                  <a:srgbClr val="3333CC"/>
                </a:solidFill>
              </a:rPr>
              <a:t>4pm; W 3/12</a:t>
            </a:r>
            <a:r>
              <a:rPr lang="en-US" altLang="en-US" sz="2000" dirty="0">
                <a:solidFill>
                  <a:srgbClr val="3333CC"/>
                </a:solidFill>
              </a:rPr>
              <a:t>: </a:t>
            </a:r>
            <a:r>
              <a:rPr lang="en-US" altLang="en-US" sz="2000" dirty="0" smtClean="0">
                <a:solidFill>
                  <a:srgbClr val="3333CC"/>
                </a:solidFill>
              </a:rPr>
              <a:t>4:30pm, F 3/14 12pm or 5pm. </a:t>
            </a:r>
          </a:p>
          <a:p>
            <a:pPr lvl="1">
              <a:lnSpc>
                <a:spcPct val="40000"/>
              </a:lnSpc>
            </a:pPr>
            <a:endParaRPr lang="en-US" altLang="en-US" sz="2000" dirty="0" smtClean="0">
              <a:solidFill>
                <a:srgbClr val="3333CC"/>
              </a:solidFill>
            </a:endParaRPr>
          </a:p>
          <a:p>
            <a:pPr>
              <a:lnSpc>
                <a:spcPct val="85000"/>
              </a:lnSpc>
            </a:pPr>
            <a:r>
              <a:rPr lang="en-US" altLang="en-US" sz="2800" dirty="0" smtClean="0"/>
              <a:t>Introduction </a:t>
            </a:r>
            <a:r>
              <a:rPr lang="en-US" altLang="en-US" sz="2800" dirty="0" smtClean="0"/>
              <a:t>to cognitive radios</a:t>
            </a:r>
          </a:p>
          <a:p>
            <a:pPr>
              <a:lnSpc>
                <a:spcPct val="85000"/>
              </a:lnSpc>
            </a:pPr>
            <a:r>
              <a:rPr lang="en-US" altLang="en-US" sz="2800" dirty="0" smtClean="0"/>
              <a:t>Underlay cognitive radios</a:t>
            </a:r>
          </a:p>
          <a:p>
            <a:pPr lvl="1">
              <a:lnSpc>
                <a:spcPct val="85000"/>
              </a:lnSpc>
            </a:pPr>
            <a:r>
              <a:rPr lang="en-US" altLang="en-US" sz="2400" dirty="0" smtClean="0"/>
              <a:t>Spread spectrum</a:t>
            </a:r>
          </a:p>
          <a:p>
            <a:pPr lvl="1">
              <a:lnSpc>
                <a:spcPct val="85000"/>
              </a:lnSpc>
            </a:pPr>
            <a:r>
              <a:rPr lang="en-US" altLang="en-US" sz="2400" dirty="0" smtClean="0"/>
              <a:t>MIMO</a:t>
            </a:r>
          </a:p>
          <a:p>
            <a:pPr>
              <a:lnSpc>
                <a:spcPct val="85000"/>
              </a:lnSpc>
            </a:pPr>
            <a:r>
              <a:rPr lang="en-US" altLang="en-US" sz="2800" dirty="0" smtClean="0"/>
              <a:t>Interweave cognitive radios</a:t>
            </a:r>
          </a:p>
          <a:p>
            <a:pPr>
              <a:lnSpc>
                <a:spcPct val="85000"/>
              </a:lnSpc>
            </a:pPr>
            <a:r>
              <a:rPr lang="en-US" altLang="en-US" sz="2800" dirty="0" smtClean="0"/>
              <a:t>Overlay cognitive radios</a:t>
            </a:r>
          </a:p>
          <a:p>
            <a:pPr>
              <a:lnSpc>
                <a:spcPct val="85000"/>
              </a:lnSpc>
            </a:pPr>
            <a:r>
              <a:rPr lang="en-US" altLang="en-US" sz="2800" dirty="0" smtClean="0"/>
              <a:t>Next lecture: practical cognitive radio techniques</a:t>
            </a:r>
            <a:endParaRPr lang="en-US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0" y="1066800"/>
            <a:ext cx="9144000" cy="7747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1231900"/>
            <a:ext cx="8737600" cy="562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itle 3"/>
          <p:cNvSpPr>
            <a:spLocks noGrp="1"/>
          </p:cNvSpPr>
          <p:nvPr>
            <p:ph type="title"/>
          </p:nvPr>
        </p:nvSpPr>
        <p:spPr>
          <a:xfrm>
            <a:off x="685800" y="381000"/>
            <a:ext cx="7848600" cy="7397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400" smtClean="0"/>
              <a:t/>
            </a:r>
            <a:br>
              <a:rPr lang="en-US" altLang="en-US" sz="4400" smtClean="0"/>
            </a:br>
            <a:r>
              <a:rPr lang="en-US" altLang="en-US" sz="3600" smtClean="0"/>
              <a:t>CR Motivation</a:t>
            </a:r>
            <a:r>
              <a:rPr lang="en-US" altLang="en-US" sz="4400" smtClean="0"/>
              <a:t/>
            </a:r>
            <a:br>
              <a:rPr lang="en-US" altLang="en-US" sz="4400" smtClean="0"/>
            </a:br>
            <a:r>
              <a:rPr lang="en-US" altLang="en-US" sz="4400" smtClean="0"/>
              <a:t>Scarce Wireless Spectrum</a:t>
            </a:r>
          </a:p>
        </p:txBody>
      </p:sp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0" y="6083300"/>
            <a:ext cx="9144000" cy="7747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" name="Title 3"/>
          <p:cNvSpPr txBox="1">
            <a:spLocks/>
          </p:cNvSpPr>
          <p:nvPr/>
        </p:nvSpPr>
        <p:spPr bwMode="auto">
          <a:xfrm>
            <a:off x="687388" y="6118225"/>
            <a:ext cx="7848600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algn="ctr">
              <a:defRPr/>
            </a:pPr>
            <a:r>
              <a:rPr lang="en-US" sz="4400" b="1" kern="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a</a:t>
            </a:r>
            <a:r>
              <a:rPr lang="en-US" sz="4400" b="1" kern="0" dirty="0" err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nd</a:t>
            </a:r>
            <a:r>
              <a:rPr lang="en-US" sz="4400" b="1" kern="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Expensive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281488" y="2867025"/>
            <a:ext cx="22098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9600">
                <a:solidFill>
                  <a:srgbClr val="000000"/>
                </a:solidFill>
                <a:latin typeface="Impact" pitchFamily="34" charset="0"/>
                <a:cs typeface="Aharoni" pitchFamily="2" charset="-79"/>
              </a:rPr>
              <a:t>$$$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037513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Cognition Radio Introduction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374650" y="1876425"/>
            <a:ext cx="8404225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smtClean="0"/>
              <a:t>Cognitive radios can support new wireless users in existing crowded spectrum</a:t>
            </a:r>
          </a:p>
          <a:p>
            <a:pPr lvl="1"/>
            <a:r>
              <a:rPr lang="en-US" altLang="en-US" sz="2400" u="sng" smtClean="0"/>
              <a:t>Without degrading performance of existing users</a:t>
            </a:r>
          </a:p>
          <a:p>
            <a:pPr lvl="1">
              <a:lnSpc>
                <a:spcPct val="50000"/>
              </a:lnSpc>
            </a:pPr>
            <a:endParaRPr lang="en-US" altLang="en-US" smtClean="0"/>
          </a:p>
          <a:p>
            <a:pPr>
              <a:lnSpc>
                <a:spcPct val="80000"/>
              </a:lnSpc>
            </a:pPr>
            <a:r>
              <a:rPr lang="en-US" altLang="en-US" sz="2800" smtClean="0"/>
              <a:t>Utilize advanced communication and signal processing techniques</a:t>
            </a:r>
          </a:p>
          <a:p>
            <a:pPr lvl="1"/>
            <a:r>
              <a:rPr lang="en-US" altLang="en-US" sz="2400" smtClean="0"/>
              <a:t>Coupled with novel spectrum allocation policies</a:t>
            </a:r>
          </a:p>
          <a:p>
            <a:pPr lvl="1">
              <a:lnSpc>
                <a:spcPct val="50000"/>
              </a:lnSpc>
            </a:pPr>
            <a:endParaRPr lang="en-US" altLang="en-US" smtClean="0"/>
          </a:p>
          <a:p>
            <a:pPr>
              <a:lnSpc>
                <a:spcPct val="80000"/>
              </a:lnSpc>
            </a:pPr>
            <a:r>
              <a:rPr lang="en-US" altLang="en-US" sz="2800" smtClean="0"/>
              <a:t>Technology could </a:t>
            </a:r>
          </a:p>
          <a:p>
            <a:pPr lvl="1"/>
            <a:r>
              <a:rPr lang="en-US" altLang="en-US" sz="2400" smtClean="0"/>
              <a:t>Revolutionize the way spectrum is allocated worldwide </a:t>
            </a:r>
          </a:p>
          <a:p>
            <a:pPr lvl="1"/>
            <a:r>
              <a:rPr lang="en-US" altLang="en-US" sz="2400" smtClean="0"/>
              <a:t>Provide sufficient bandwidth to support higher quality and higher data rate products and services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What is a Cognitive Radio?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3700" y="2184400"/>
            <a:ext cx="8032750" cy="3540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0000CC"/>
                </a:solidFill>
                <a:latin typeface="+mj-lt"/>
              </a:rPr>
              <a:t>Cognitive radios (CRs) intelligently exploit </a:t>
            </a:r>
          </a:p>
          <a:p>
            <a:pPr algn="ctr">
              <a:defRPr/>
            </a:pPr>
            <a:r>
              <a:rPr lang="en-US" sz="2800" b="1" dirty="0">
                <a:solidFill>
                  <a:srgbClr val="0000CC"/>
                </a:solidFill>
                <a:latin typeface="+mj-lt"/>
              </a:rPr>
              <a:t>available side information about the</a:t>
            </a:r>
          </a:p>
          <a:p>
            <a:pPr algn="ctr">
              <a:lnSpc>
                <a:spcPct val="50000"/>
              </a:lnSpc>
              <a:defRPr/>
            </a:pPr>
            <a:endParaRPr lang="en-US" sz="2800" b="1" dirty="0">
              <a:solidFill>
                <a:srgbClr val="0000CC"/>
              </a:solidFill>
              <a:latin typeface="+mj-lt"/>
            </a:endParaRPr>
          </a:p>
          <a:p>
            <a:pPr marL="514350" indent="-514350">
              <a:buFontTx/>
              <a:buAutoNum type="alphaLcParenBoth"/>
              <a:defRPr/>
            </a:pPr>
            <a:r>
              <a:rPr lang="en-US" sz="2800" b="1" dirty="0">
                <a:solidFill>
                  <a:srgbClr val="0000CC"/>
                </a:solidFill>
                <a:latin typeface="+mj-lt"/>
              </a:rPr>
              <a:t>Channel conditions</a:t>
            </a:r>
          </a:p>
          <a:p>
            <a:pPr marL="514350" indent="-514350">
              <a:buFontTx/>
              <a:buAutoNum type="alphaLcParenBoth"/>
              <a:defRPr/>
            </a:pPr>
            <a:r>
              <a:rPr lang="en-US" sz="2800" b="1" dirty="0">
                <a:solidFill>
                  <a:srgbClr val="0000CC"/>
                </a:solidFill>
                <a:latin typeface="+mj-lt"/>
              </a:rPr>
              <a:t>Activity</a:t>
            </a:r>
          </a:p>
          <a:p>
            <a:pPr marL="514350" indent="-514350">
              <a:buFontTx/>
              <a:buAutoNum type="alphaLcParenBoth"/>
              <a:defRPr/>
            </a:pPr>
            <a:r>
              <a:rPr lang="en-US" sz="2800" b="1" dirty="0">
                <a:solidFill>
                  <a:srgbClr val="0000CC"/>
                </a:solidFill>
                <a:latin typeface="+mj-lt"/>
              </a:rPr>
              <a:t>Codebooks</a:t>
            </a:r>
          </a:p>
          <a:p>
            <a:pPr marL="514350" indent="-514350">
              <a:buFontTx/>
              <a:buAutoNum type="alphaLcParenBoth"/>
              <a:defRPr/>
            </a:pPr>
            <a:r>
              <a:rPr lang="en-US" sz="2800" b="1" dirty="0">
                <a:solidFill>
                  <a:srgbClr val="0000CC"/>
                </a:solidFill>
                <a:latin typeface="+mj-lt"/>
              </a:rPr>
              <a:t> Messages </a:t>
            </a:r>
          </a:p>
          <a:p>
            <a:pPr marL="514350" indent="-514350">
              <a:lnSpc>
                <a:spcPct val="50000"/>
              </a:lnSpc>
              <a:defRPr/>
            </a:pPr>
            <a:endParaRPr lang="en-US" sz="2800" b="1" dirty="0">
              <a:solidFill>
                <a:srgbClr val="0000CC"/>
              </a:solidFill>
              <a:latin typeface="+mj-lt"/>
            </a:endParaRPr>
          </a:p>
          <a:p>
            <a:pPr marL="514350" indent="-514350" algn="ctr">
              <a:defRPr/>
            </a:pPr>
            <a:r>
              <a:rPr lang="en-US" sz="2800" b="1" dirty="0">
                <a:solidFill>
                  <a:srgbClr val="0000CC"/>
                </a:solidFill>
                <a:latin typeface="+mj-lt"/>
              </a:rPr>
              <a:t>of other nodes with which they share the spectrum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Cognitive Radio Paradigms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330200" y="1739900"/>
            <a:ext cx="8001000" cy="4114800"/>
          </a:xfrm>
        </p:spPr>
        <p:txBody>
          <a:bodyPr/>
          <a:lstStyle/>
          <a:p>
            <a:r>
              <a:rPr lang="en-US" altLang="en-US" smtClean="0"/>
              <a:t>Underlay</a:t>
            </a:r>
          </a:p>
          <a:p>
            <a:pPr lvl="1"/>
            <a:r>
              <a:rPr lang="en-US" altLang="en-US" smtClean="0"/>
              <a:t>Cognitive radios constrained to cause minimal interference to noncognitive radios </a:t>
            </a:r>
          </a:p>
          <a:p>
            <a:pPr lvl="1">
              <a:lnSpc>
                <a:spcPct val="20000"/>
              </a:lnSpc>
            </a:pPr>
            <a:endParaRPr lang="en-US" altLang="en-US" smtClean="0"/>
          </a:p>
          <a:p>
            <a:r>
              <a:rPr lang="en-US" altLang="en-US" smtClean="0"/>
              <a:t>Interweave</a:t>
            </a:r>
          </a:p>
          <a:p>
            <a:pPr lvl="1"/>
            <a:r>
              <a:rPr lang="en-US" altLang="en-US" smtClean="0"/>
              <a:t>Cognitive radios find and exploit spectral holes to avoid interfering with noncognitive radios</a:t>
            </a:r>
          </a:p>
          <a:p>
            <a:pPr lvl="1">
              <a:lnSpc>
                <a:spcPct val="20000"/>
              </a:lnSpc>
            </a:pPr>
            <a:endParaRPr lang="en-US" altLang="en-US" smtClean="0"/>
          </a:p>
          <a:p>
            <a:r>
              <a:rPr lang="en-US" altLang="en-US" smtClean="0"/>
              <a:t>Overlay</a:t>
            </a:r>
          </a:p>
          <a:p>
            <a:pPr lvl="1"/>
            <a:r>
              <a:rPr lang="en-US" altLang="en-US" smtClean="0"/>
              <a:t>Cognitive radios overhear and enhance noncognitive radio transmissions</a:t>
            </a:r>
          </a:p>
          <a:p>
            <a:endParaRPr lang="en-US" altLang="en-US" smtClean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707313" y="2082800"/>
            <a:ext cx="1436687" cy="4646613"/>
            <a:chOff x="7707388" y="2082800"/>
            <a:chExt cx="1436612" cy="4646831"/>
          </a:xfrm>
        </p:grpSpPr>
        <p:sp>
          <p:nvSpPr>
            <p:cNvPr id="6149" name="Down Arrow 3"/>
            <p:cNvSpPr>
              <a:spLocks noChangeArrowheads="1"/>
            </p:cNvSpPr>
            <p:nvPr/>
          </p:nvSpPr>
          <p:spPr bwMode="auto">
            <a:xfrm>
              <a:off x="8153400" y="2082800"/>
              <a:ext cx="723900" cy="3987800"/>
            </a:xfrm>
            <a:prstGeom prst="downArrow">
              <a:avLst>
                <a:gd name="adj1" fmla="val 50000"/>
                <a:gd name="adj2" fmla="val 50013"/>
              </a:avLst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707388" y="6083488"/>
              <a:ext cx="1436612" cy="6461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60000"/>
                </a:lnSpc>
                <a:defRPr/>
              </a:pPr>
              <a:r>
                <a:rPr lang="en-US" sz="2000" dirty="0">
                  <a:solidFill>
                    <a:srgbClr val="FF3399"/>
                  </a:solidFill>
                  <a:latin typeface="+mj-lt"/>
                </a:rPr>
                <a:t>Knowledge</a:t>
              </a:r>
            </a:p>
            <a:p>
              <a:pPr algn="ctr">
                <a:lnSpc>
                  <a:spcPct val="60000"/>
                </a:lnSpc>
                <a:defRPr/>
              </a:pPr>
              <a:r>
                <a:rPr lang="en-US" sz="2000" dirty="0">
                  <a:solidFill>
                    <a:srgbClr val="FF3399"/>
                  </a:solidFill>
                  <a:latin typeface="+mj-lt"/>
                </a:rPr>
                <a:t>and</a:t>
              </a:r>
            </a:p>
            <a:p>
              <a:pPr algn="ctr">
                <a:lnSpc>
                  <a:spcPct val="60000"/>
                </a:lnSpc>
                <a:defRPr/>
              </a:pPr>
              <a:r>
                <a:rPr lang="en-US" sz="2000" dirty="0">
                  <a:solidFill>
                    <a:srgbClr val="FF3399"/>
                  </a:solidFill>
                  <a:latin typeface="+mj-lt"/>
                </a:rPr>
                <a:t>Complexity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Underlay Systems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387350" y="1719263"/>
            <a:ext cx="78486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Cognitive radios determine the interference their transmission causes to noncognitive nodes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Transmit if interference below a given threshold</a:t>
            </a:r>
          </a:p>
          <a:p>
            <a:pPr>
              <a:lnSpc>
                <a:spcPct val="80000"/>
              </a:lnSpc>
            </a:pPr>
            <a:endParaRPr lang="en-US" altLang="en-US" sz="2800" smtClean="0"/>
          </a:p>
          <a:p>
            <a:pPr>
              <a:lnSpc>
                <a:spcPct val="80000"/>
              </a:lnSpc>
            </a:pPr>
            <a:endParaRPr lang="en-US" altLang="en-US" sz="2800" smtClean="0"/>
          </a:p>
          <a:p>
            <a:pPr>
              <a:lnSpc>
                <a:spcPct val="80000"/>
              </a:lnSpc>
            </a:pPr>
            <a:endParaRPr lang="en-US" altLang="en-US" sz="2800" smtClean="0"/>
          </a:p>
          <a:p>
            <a:pPr>
              <a:lnSpc>
                <a:spcPct val="80000"/>
              </a:lnSpc>
            </a:pPr>
            <a:endParaRPr lang="en-US" altLang="en-US" sz="2800" smtClean="0"/>
          </a:p>
          <a:p>
            <a:r>
              <a:rPr lang="en-US" altLang="en-US" sz="2800" smtClean="0"/>
              <a:t>The interference constraint may be met</a:t>
            </a:r>
          </a:p>
          <a:p>
            <a:pPr lvl="1"/>
            <a:r>
              <a:rPr lang="en-US" altLang="en-US" sz="2400" smtClean="0"/>
              <a:t>Via wideband signalling to maintain interference below the noise floor (spread spectrum or UWB)</a:t>
            </a:r>
          </a:p>
          <a:p>
            <a:pPr lvl="1"/>
            <a:r>
              <a:rPr lang="en-US" altLang="en-US" sz="2400" smtClean="0"/>
              <a:t>Via multiple antennas and beamforming</a:t>
            </a:r>
          </a:p>
        </p:txBody>
      </p:sp>
      <p:grpSp>
        <p:nvGrpSpPr>
          <p:cNvPr id="7172" name="Group 4"/>
          <p:cNvGrpSpPr>
            <a:grpSpLocks/>
          </p:cNvGrpSpPr>
          <p:nvPr/>
        </p:nvGrpSpPr>
        <p:grpSpPr bwMode="auto">
          <a:xfrm>
            <a:off x="1863725" y="3776663"/>
            <a:ext cx="409575" cy="533400"/>
            <a:chOff x="846" y="3750"/>
            <a:chExt cx="165" cy="338"/>
          </a:xfrm>
        </p:grpSpPr>
        <p:sp>
          <p:nvSpPr>
            <p:cNvPr id="7219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0000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220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7173" name="Group 6"/>
          <p:cNvGrpSpPr>
            <a:grpSpLocks/>
          </p:cNvGrpSpPr>
          <p:nvPr/>
        </p:nvGrpSpPr>
        <p:grpSpPr bwMode="auto">
          <a:xfrm>
            <a:off x="3206750" y="3538538"/>
            <a:ext cx="385763" cy="523875"/>
            <a:chOff x="846" y="3750"/>
            <a:chExt cx="165" cy="338"/>
          </a:xfrm>
        </p:grpSpPr>
        <p:sp>
          <p:nvSpPr>
            <p:cNvPr id="7217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33CC3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218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cxnSp>
        <p:nvCxnSpPr>
          <p:cNvPr id="7174" name="Straight Connector 7"/>
          <p:cNvCxnSpPr>
            <a:cxnSpLocks noChangeShapeType="1"/>
          </p:cNvCxnSpPr>
          <p:nvPr/>
        </p:nvCxnSpPr>
        <p:spPr bwMode="auto">
          <a:xfrm flipV="1">
            <a:off x="2373313" y="3565525"/>
            <a:ext cx="762000" cy="142875"/>
          </a:xfrm>
          <a:prstGeom prst="line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8"/>
          <p:cNvCxnSpPr>
            <a:cxnSpLocks noChangeShapeType="1"/>
          </p:cNvCxnSpPr>
          <p:nvPr/>
        </p:nvCxnSpPr>
        <p:spPr bwMode="auto">
          <a:xfrm flipV="1">
            <a:off x="5257800" y="3697288"/>
            <a:ext cx="960438" cy="49212"/>
          </a:xfrm>
          <a:prstGeom prst="line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2063750" y="3944938"/>
            <a:ext cx="6985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2"/>
                </a:solidFill>
                <a:latin typeface="+mj-lt"/>
              </a:rPr>
              <a:t>NCR</a:t>
            </a:r>
          </a:p>
        </p:txBody>
      </p: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3379788" y="3173413"/>
            <a:ext cx="1595437" cy="531812"/>
            <a:chOff x="3536925" y="3069189"/>
            <a:chExt cx="1595739" cy="531023"/>
          </a:xfrm>
        </p:grpSpPr>
        <p:sp>
          <p:nvSpPr>
            <p:cNvPr id="7215" name="Curved Down Arrow 25"/>
            <p:cNvSpPr>
              <a:spLocks noChangeArrowheads="1"/>
            </p:cNvSpPr>
            <p:nvPr/>
          </p:nvSpPr>
          <p:spPr bwMode="auto">
            <a:xfrm rot="209821" flipH="1">
              <a:off x="3536925" y="3069189"/>
              <a:ext cx="1595739" cy="364932"/>
            </a:xfrm>
            <a:prstGeom prst="curvedDownArrow">
              <a:avLst>
                <a:gd name="adj1" fmla="val 24981"/>
                <a:gd name="adj2" fmla="val 50003"/>
                <a:gd name="adj3" fmla="val 25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79858" y="3230874"/>
              <a:ext cx="369958" cy="3693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j-lt"/>
                </a:rPr>
                <a:t>I</a:t>
              </a:r>
              <a:r>
                <a:rPr lang="en-US" sz="1800" baseline="-25000" dirty="0">
                  <a:solidFill>
                    <a:srgbClr val="FF0000"/>
                  </a:solidFill>
                  <a:latin typeface="+mj-lt"/>
                </a:rPr>
                <a:t>P</a:t>
              </a: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3397250" y="3678238"/>
            <a:ext cx="6985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2"/>
                </a:solidFill>
                <a:latin typeface="+mj-lt"/>
              </a:rPr>
              <a:t>NCR</a:t>
            </a:r>
          </a:p>
        </p:txBody>
      </p:sp>
      <p:grpSp>
        <p:nvGrpSpPr>
          <p:cNvPr id="5" name="Group 59"/>
          <p:cNvGrpSpPr>
            <a:grpSpLocks/>
          </p:cNvGrpSpPr>
          <p:nvPr/>
        </p:nvGrpSpPr>
        <p:grpSpPr bwMode="auto">
          <a:xfrm>
            <a:off x="4743450" y="3613150"/>
            <a:ext cx="2254250" cy="650875"/>
            <a:chOff x="4743184" y="3612616"/>
            <a:chExt cx="2255108" cy="650899"/>
          </a:xfrm>
        </p:grpSpPr>
        <p:grpSp>
          <p:nvGrpSpPr>
            <p:cNvPr id="7206" name="Group 48"/>
            <p:cNvGrpSpPr>
              <a:grpSpLocks/>
            </p:cNvGrpSpPr>
            <p:nvPr/>
          </p:nvGrpSpPr>
          <p:grpSpPr bwMode="auto">
            <a:xfrm>
              <a:off x="4743184" y="3612616"/>
              <a:ext cx="1940646" cy="618968"/>
              <a:chOff x="4743184" y="3612616"/>
              <a:chExt cx="1940646" cy="618968"/>
            </a:xfrm>
          </p:grpSpPr>
          <p:grpSp>
            <p:nvGrpSpPr>
              <p:cNvPr id="7208" name="Group 18"/>
              <p:cNvGrpSpPr>
                <a:grpSpLocks/>
              </p:cNvGrpSpPr>
              <p:nvPr/>
            </p:nvGrpSpPr>
            <p:grpSpPr bwMode="auto">
              <a:xfrm>
                <a:off x="4743184" y="3612616"/>
                <a:ext cx="386166" cy="523956"/>
                <a:chOff x="846" y="3750"/>
                <a:chExt cx="165" cy="338"/>
              </a:xfrm>
            </p:grpSpPr>
            <p:sp>
              <p:nvSpPr>
                <p:cNvPr id="7213" name="AutoShape 5"/>
                <p:cNvSpPr>
                  <a:spLocks noChangeArrowheads="1"/>
                </p:cNvSpPr>
                <p:nvPr/>
              </p:nvSpPr>
              <p:spPr bwMode="auto">
                <a:xfrm rot="10800000">
                  <a:off x="846" y="3750"/>
                  <a:ext cx="165" cy="165"/>
                </a:xfrm>
                <a:prstGeom prst="triangle">
                  <a:avLst>
                    <a:gd name="adj" fmla="val 50000"/>
                  </a:avLst>
                </a:prstGeom>
                <a:noFill/>
                <a:ln w="19050">
                  <a:solidFill>
                    <a:srgbClr val="0000CC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214" name="Line 6"/>
                <p:cNvSpPr>
                  <a:spLocks noChangeShapeType="1"/>
                </p:cNvSpPr>
                <p:nvPr/>
              </p:nvSpPr>
              <p:spPr bwMode="auto">
                <a:xfrm>
                  <a:off x="932" y="3915"/>
                  <a:ext cx="0" cy="173"/>
                </a:xfrm>
                <a:prstGeom prst="line">
                  <a:avLst/>
                </a:prstGeom>
                <a:noFill/>
                <a:ln w="19050">
                  <a:solidFill>
                    <a:srgbClr val="0000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7209" name="Group 21"/>
              <p:cNvGrpSpPr>
                <a:grpSpLocks/>
              </p:cNvGrpSpPr>
              <p:nvPr/>
            </p:nvGrpSpPr>
            <p:grpSpPr bwMode="auto">
              <a:xfrm>
                <a:off x="6297664" y="3664867"/>
                <a:ext cx="386166" cy="523956"/>
                <a:chOff x="846" y="3750"/>
                <a:chExt cx="165" cy="338"/>
              </a:xfrm>
            </p:grpSpPr>
            <p:sp>
              <p:nvSpPr>
                <p:cNvPr id="7211" name="AutoShape 5"/>
                <p:cNvSpPr>
                  <a:spLocks noChangeArrowheads="1"/>
                </p:cNvSpPr>
                <p:nvPr/>
              </p:nvSpPr>
              <p:spPr bwMode="auto">
                <a:xfrm rot="10800000">
                  <a:off x="846" y="3750"/>
                  <a:ext cx="165" cy="165"/>
                </a:xfrm>
                <a:prstGeom prst="triangle">
                  <a:avLst>
                    <a:gd name="adj" fmla="val 50000"/>
                  </a:avLst>
                </a:prstGeom>
                <a:noFill/>
                <a:ln w="19050">
                  <a:solidFill>
                    <a:srgbClr val="33CC3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212" name="Line 6"/>
                <p:cNvSpPr>
                  <a:spLocks noChangeShapeType="1"/>
                </p:cNvSpPr>
                <p:nvPr/>
              </p:nvSpPr>
              <p:spPr bwMode="auto">
                <a:xfrm>
                  <a:off x="932" y="3915"/>
                  <a:ext cx="0" cy="173"/>
                </a:xfrm>
                <a:prstGeom prst="line">
                  <a:avLst/>
                </a:prstGeom>
                <a:noFill/>
                <a:ln w="19050">
                  <a:solidFill>
                    <a:srgbClr val="33CC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sp>
            <p:nvSpPr>
              <p:cNvPr id="27" name="TextBox 26"/>
              <p:cNvSpPr txBox="1"/>
              <p:nvPr/>
            </p:nvSpPr>
            <p:spPr>
              <a:xfrm>
                <a:off x="4959166" y="3861863"/>
                <a:ext cx="501841" cy="36990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800" dirty="0">
                    <a:solidFill>
                      <a:schemeClr val="bg2"/>
                    </a:solidFill>
                    <a:latin typeface="+mj-lt"/>
                  </a:rPr>
                  <a:t>CR</a:t>
                </a:r>
              </a:p>
            </p:txBody>
          </p:sp>
        </p:grpSp>
        <p:sp>
          <p:nvSpPr>
            <p:cNvPr id="59" name="TextBox 58"/>
            <p:cNvSpPr txBox="1"/>
            <p:nvPr/>
          </p:nvSpPr>
          <p:spPr>
            <a:xfrm>
              <a:off x="6496451" y="3893614"/>
              <a:ext cx="501841" cy="3699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2"/>
                  </a:solidFill>
                  <a:latin typeface="+mj-lt"/>
                </a:rPr>
                <a:t>CR</a:t>
              </a:r>
            </a:p>
          </p:txBody>
        </p:sp>
      </p:grpSp>
      <p:grpSp>
        <p:nvGrpSpPr>
          <p:cNvPr id="10" name="Group 61"/>
          <p:cNvGrpSpPr>
            <a:grpSpLocks/>
          </p:cNvGrpSpPr>
          <p:nvPr/>
        </p:nvGrpSpPr>
        <p:grpSpPr bwMode="auto">
          <a:xfrm>
            <a:off x="3708400" y="3314700"/>
            <a:ext cx="2565400" cy="431800"/>
            <a:chOff x="3708400" y="3314700"/>
            <a:chExt cx="2565400" cy="431800"/>
          </a:xfrm>
        </p:grpSpPr>
        <p:grpSp>
          <p:nvGrpSpPr>
            <p:cNvPr id="7193" name="Group 53"/>
            <p:cNvGrpSpPr>
              <a:grpSpLocks/>
            </p:cNvGrpSpPr>
            <p:nvPr/>
          </p:nvGrpSpPr>
          <p:grpSpPr bwMode="auto">
            <a:xfrm>
              <a:off x="3708400" y="3314700"/>
              <a:ext cx="2565400" cy="292100"/>
              <a:chOff x="3708400" y="3314700"/>
              <a:chExt cx="2565400" cy="292100"/>
            </a:xfrm>
          </p:grpSpPr>
          <p:grpSp>
            <p:nvGrpSpPr>
              <p:cNvPr id="7195" name="Group 38"/>
              <p:cNvGrpSpPr>
                <a:grpSpLocks/>
              </p:cNvGrpSpPr>
              <p:nvPr/>
            </p:nvGrpSpPr>
            <p:grpSpPr bwMode="auto">
              <a:xfrm>
                <a:off x="4147728" y="3314700"/>
                <a:ext cx="2126072" cy="139700"/>
                <a:chOff x="7043328" y="3544434"/>
                <a:chExt cx="1135063" cy="549275"/>
              </a:xfrm>
            </p:grpSpPr>
            <p:sp>
              <p:nvSpPr>
                <p:cNvPr id="7197" name="Line 42"/>
                <p:cNvSpPr>
                  <a:spLocks noChangeShapeType="1"/>
                </p:cNvSpPr>
                <p:nvPr/>
              </p:nvSpPr>
              <p:spPr bwMode="auto">
                <a:xfrm>
                  <a:off x="7043328" y="4093709"/>
                  <a:ext cx="1135063" cy="0"/>
                </a:xfrm>
                <a:prstGeom prst="line">
                  <a:avLst/>
                </a:prstGeom>
                <a:noFill/>
                <a:ln w="12700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98" name="Rectangle 43"/>
                <p:cNvSpPr>
                  <a:spLocks/>
                </p:cNvSpPr>
                <p:nvPr/>
              </p:nvSpPr>
              <p:spPr bwMode="auto">
                <a:xfrm>
                  <a:off x="7186203" y="3671434"/>
                  <a:ext cx="106363" cy="422275"/>
                </a:xfrm>
                <a:prstGeom prst="rect">
                  <a:avLst/>
                </a:prstGeom>
                <a:solidFill>
                  <a:srgbClr val="336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199" name="Rectangle 44"/>
                <p:cNvSpPr>
                  <a:spLocks/>
                </p:cNvSpPr>
                <p:nvPr/>
              </p:nvSpPr>
              <p:spPr bwMode="auto">
                <a:xfrm>
                  <a:off x="7292566" y="3544434"/>
                  <a:ext cx="106362" cy="549275"/>
                </a:xfrm>
                <a:prstGeom prst="rect">
                  <a:avLst/>
                </a:prstGeom>
                <a:solidFill>
                  <a:srgbClr val="336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200" name="Rectangle 45"/>
                <p:cNvSpPr>
                  <a:spLocks/>
                </p:cNvSpPr>
                <p:nvPr/>
              </p:nvSpPr>
              <p:spPr bwMode="auto">
                <a:xfrm>
                  <a:off x="7505291" y="3766457"/>
                  <a:ext cx="121509" cy="327252"/>
                </a:xfrm>
                <a:prstGeom prst="rect">
                  <a:avLst/>
                </a:prstGeom>
                <a:solidFill>
                  <a:srgbClr val="336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201" name="Rectangle 46"/>
                <p:cNvSpPr>
                  <a:spLocks/>
                </p:cNvSpPr>
                <p:nvPr/>
              </p:nvSpPr>
              <p:spPr bwMode="auto">
                <a:xfrm>
                  <a:off x="7398928" y="3628571"/>
                  <a:ext cx="106363" cy="465138"/>
                </a:xfrm>
                <a:prstGeom prst="rect">
                  <a:avLst/>
                </a:prstGeom>
                <a:solidFill>
                  <a:srgbClr val="336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202" name="Rectangle 47"/>
                <p:cNvSpPr>
                  <a:spLocks/>
                </p:cNvSpPr>
                <p:nvPr/>
              </p:nvSpPr>
              <p:spPr bwMode="auto">
                <a:xfrm>
                  <a:off x="7611653" y="3671434"/>
                  <a:ext cx="106363" cy="422275"/>
                </a:xfrm>
                <a:prstGeom prst="rect">
                  <a:avLst/>
                </a:prstGeom>
                <a:solidFill>
                  <a:srgbClr val="336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203" name="Rectangle 48"/>
                <p:cNvSpPr>
                  <a:spLocks/>
                </p:cNvSpPr>
                <p:nvPr/>
              </p:nvSpPr>
              <p:spPr bwMode="auto">
                <a:xfrm>
                  <a:off x="7718016" y="3587296"/>
                  <a:ext cx="106362" cy="506413"/>
                </a:xfrm>
                <a:prstGeom prst="rect">
                  <a:avLst/>
                </a:prstGeom>
                <a:solidFill>
                  <a:srgbClr val="336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204" name="Rectangle 49"/>
                <p:cNvSpPr>
                  <a:spLocks/>
                </p:cNvSpPr>
                <p:nvPr/>
              </p:nvSpPr>
              <p:spPr bwMode="auto">
                <a:xfrm>
                  <a:off x="7823933" y="3841296"/>
                  <a:ext cx="106362" cy="252413"/>
                </a:xfrm>
                <a:prstGeom prst="rect">
                  <a:avLst/>
                </a:prstGeom>
                <a:solidFill>
                  <a:srgbClr val="336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205" name="Rectangle 45"/>
                <p:cNvSpPr>
                  <a:spLocks/>
                </p:cNvSpPr>
                <p:nvPr/>
              </p:nvSpPr>
              <p:spPr bwMode="auto">
                <a:xfrm>
                  <a:off x="7903580" y="3765177"/>
                  <a:ext cx="121509" cy="327252"/>
                </a:xfrm>
                <a:prstGeom prst="rect">
                  <a:avLst/>
                </a:prstGeom>
                <a:solidFill>
                  <a:srgbClr val="336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cxnSp>
            <p:nvCxnSpPr>
              <p:cNvPr id="7196" name="Straight Connector 49"/>
              <p:cNvCxnSpPr>
                <a:cxnSpLocks noChangeShapeType="1"/>
              </p:cNvCxnSpPr>
              <p:nvPr/>
            </p:nvCxnSpPr>
            <p:spPr bwMode="auto">
              <a:xfrm rot="10800000">
                <a:off x="3708400" y="3581400"/>
                <a:ext cx="914400" cy="25400"/>
              </a:xfrm>
              <a:prstGeom prst="line">
                <a:avLst/>
              </a:prstGeom>
              <a:noFill/>
              <a:ln w="9525" algn="ctr">
                <a:solidFill>
                  <a:srgbClr val="FF0000"/>
                </a:solidFill>
                <a:prstDash val="sys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7194" name="Straight Connector 60"/>
            <p:cNvCxnSpPr>
              <a:cxnSpLocks noChangeShapeType="1"/>
            </p:cNvCxnSpPr>
            <p:nvPr/>
          </p:nvCxnSpPr>
          <p:spPr bwMode="auto">
            <a:xfrm flipV="1">
              <a:off x="5283200" y="3696789"/>
              <a:ext cx="960120" cy="49711"/>
            </a:xfrm>
            <a:prstGeom prst="line">
              <a:avLst/>
            </a:prstGeom>
            <a:noFill/>
            <a:ln w="19050" algn="ctr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3" name="Group 64"/>
          <p:cNvGrpSpPr>
            <a:grpSpLocks/>
          </p:cNvGrpSpPr>
          <p:nvPr/>
        </p:nvGrpSpPr>
        <p:grpSpPr bwMode="auto">
          <a:xfrm>
            <a:off x="3695700" y="3594100"/>
            <a:ext cx="2751138" cy="746125"/>
            <a:chOff x="3695700" y="3594100"/>
            <a:chExt cx="2750642" cy="745672"/>
          </a:xfrm>
        </p:grpSpPr>
        <p:grpSp>
          <p:nvGrpSpPr>
            <p:cNvPr id="7182" name="Group 56"/>
            <p:cNvGrpSpPr>
              <a:grpSpLocks/>
            </p:cNvGrpSpPr>
            <p:nvPr/>
          </p:nvGrpSpPr>
          <p:grpSpPr bwMode="auto">
            <a:xfrm>
              <a:off x="3695700" y="3594100"/>
              <a:ext cx="2750642" cy="745672"/>
              <a:chOff x="3695700" y="3594100"/>
              <a:chExt cx="2750642" cy="745672"/>
            </a:xfrm>
          </p:grpSpPr>
          <p:grpSp>
            <p:nvGrpSpPr>
              <p:cNvPr id="7184" name="Group 47"/>
              <p:cNvGrpSpPr>
                <a:grpSpLocks/>
              </p:cNvGrpSpPr>
              <p:nvPr/>
            </p:nvGrpSpPr>
            <p:grpSpPr bwMode="auto">
              <a:xfrm>
                <a:off x="4425684" y="3645187"/>
                <a:ext cx="2020658" cy="694585"/>
                <a:chOff x="4425684" y="3645187"/>
                <a:chExt cx="2020658" cy="694585"/>
              </a:xfrm>
            </p:grpSpPr>
            <p:sp>
              <p:nvSpPr>
                <p:cNvPr id="7186" name="Flowchart: Terminator 39"/>
                <p:cNvSpPr>
                  <a:spLocks noChangeArrowheads="1"/>
                </p:cNvSpPr>
                <p:nvPr/>
              </p:nvSpPr>
              <p:spPr bwMode="auto">
                <a:xfrm rot="-375350">
                  <a:off x="4896942" y="3645187"/>
                  <a:ext cx="1549400" cy="259082"/>
                </a:xfrm>
                <a:prstGeom prst="flowChartTerminator">
                  <a:avLst/>
                </a:prstGeom>
                <a:noFill/>
                <a:ln w="12700" algn="ctr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  <p:grpSp>
              <p:nvGrpSpPr>
                <p:cNvPr id="7187" name="Group 40"/>
                <p:cNvGrpSpPr>
                  <a:grpSpLocks/>
                </p:cNvGrpSpPr>
                <p:nvPr/>
              </p:nvGrpSpPr>
              <p:grpSpPr bwMode="auto">
                <a:xfrm>
                  <a:off x="4590784" y="3688816"/>
                  <a:ext cx="386166" cy="523956"/>
                  <a:chOff x="846" y="3750"/>
                  <a:chExt cx="165" cy="338"/>
                </a:xfrm>
              </p:grpSpPr>
              <p:sp>
                <p:nvSpPr>
                  <p:cNvPr id="7191" name="AutoShape 5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846" y="3750"/>
                    <a:ext cx="165" cy="165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 w="19050">
                    <a:solidFill>
                      <a:srgbClr val="0000CC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7192" name="Line 6"/>
                  <p:cNvSpPr>
                    <a:spLocks noChangeShapeType="1"/>
                  </p:cNvSpPr>
                  <p:nvPr/>
                </p:nvSpPr>
                <p:spPr bwMode="auto">
                  <a:xfrm>
                    <a:off x="932" y="3915"/>
                    <a:ext cx="0" cy="173"/>
                  </a:xfrm>
                  <a:prstGeom prst="line">
                    <a:avLst/>
                  </a:prstGeom>
                  <a:noFill/>
                  <a:ln w="19050">
                    <a:solidFill>
                      <a:srgbClr val="0000CC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188" name="Group 43"/>
                <p:cNvGrpSpPr>
                  <a:grpSpLocks/>
                </p:cNvGrpSpPr>
                <p:nvPr/>
              </p:nvGrpSpPr>
              <p:grpSpPr bwMode="auto">
                <a:xfrm>
                  <a:off x="4425684" y="3815816"/>
                  <a:ext cx="386166" cy="523956"/>
                  <a:chOff x="846" y="3750"/>
                  <a:chExt cx="165" cy="338"/>
                </a:xfrm>
              </p:grpSpPr>
              <p:sp>
                <p:nvSpPr>
                  <p:cNvPr id="7189" name="AutoShape 5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846" y="3750"/>
                    <a:ext cx="165" cy="165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 w="19050">
                    <a:solidFill>
                      <a:srgbClr val="0000CC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7190" name="Line 6"/>
                  <p:cNvSpPr>
                    <a:spLocks noChangeShapeType="1"/>
                  </p:cNvSpPr>
                  <p:nvPr/>
                </p:nvSpPr>
                <p:spPr bwMode="auto">
                  <a:xfrm>
                    <a:off x="932" y="3915"/>
                    <a:ext cx="0" cy="173"/>
                  </a:xfrm>
                  <a:prstGeom prst="line">
                    <a:avLst/>
                  </a:prstGeom>
                  <a:noFill/>
                  <a:ln w="19050">
                    <a:solidFill>
                      <a:srgbClr val="0000CC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cxnSp>
            <p:nvCxnSpPr>
              <p:cNvPr id="7185" name="Straight Connector 52"/>
              <p:cNvCxnSpPr>
                <a:cxnSpLocks noChangeShapeType="1"/>
              </p:cNvCxnSpPr>
              <p:nvPr/>
            </p:nvCxnSpPr>
            <p:spPr bwMode="auto">
              <a:xfrm rot="10800000">
                <a:off x="3695700" y="3594100"/>
                <a:ext cx="711200" cy="127000"/>
              </a:xfrm>
              <a:prstGeom prst="line">
                <a:avLst/>
              </a:prstGeom>
              <a:noFill/>
              <a:ln w="9525" algn="ctr">
                <a:solidFill>
                  <a:srgbClr val="FF0000"/>
                </a:solidFill>
                <a:prstDash val="sys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7183" name="Straight Connector 62"/>
            <p:cNvCxnSpPr>
              <a:cxnSpLocks noChangeShapeType="1"/>
            </p:cNvCxnSpPr>
            <p:nvPr/>
          </p:nvCxnSpPr>
          <p:spPr bwMode="auto">
            <a:xfrm flipV="1">
              <a:off x="5079084" y="3708400"/>
              <a:ext cx="1156616" cy="152674"/>
            </a:xfrm>
            <a:prstGeom prst="line">
              <a:avLst/>
            </a:prstGeom>
            <a:noFill/>
            <a:ln w="19050" algn="ctr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Underlay Challenges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54000" y="1638300"/>
            <a:ext cx="8521700" cy="4114800"/>
          </a:xfrm>
        </p:spPr>
        <p:txBody>
          <a:bodyPr/>
          <a:lstStyle/>
          <a:p>
            <a:r>
              <a:rPr lang="en-US" altLang="en-US" smtClean="0"/>
              <a:t>Measurement challenges</a:t>
            </a:r>
          </a:p>
          <a:p>
            <a:pPr lvl="1"/>
            <a:r>
              <a:rPr lang="en-US" altLang="en-US" smtClean="0"/>
              <a:t>Measuring interference at primary receiver</a:t>
            </a:r>
          </a:p>
          <a:p>
            <a:pPr lvl="1"/>
            <a:r>
              <a:rPr lang="en-US" altLang="en-US" smtClean="0"/>
              <a:t>Measuring direction of primary node for beamsteering</a:t>
            </a:r>
          </a:p>
          <a:p>
            <a:pPr lvl="2"/>
            <a:endParaRPr lang="en-US" altLang="en-US" smtClean="0"/>
          </a:p>
          <a:p>
            <a:r>
              <a:rPr lang="en-US" altLang="en-US" smtClean="0"/>
              <a:t>Policy challenges</a:t>
            </a:r>
          </a:p>
          <a:p>
            <a:pPr lvl="1"/>
            <a:r>
              <a:rPr lang="en-US" altLang="en-US" smtClean="0"/>
              <a:t>Underlays typically coexist with licensed users</a:t>
            </a:r>
          </a:p>
          <a:p>
            <a:pPr lvl="1"/>
            <a:r>
              <a:rPr lang="en-US" altLang="en-US" smtClean="0"/>
              <a:t>Licensed users paid </a:t>
            </a:r>
            <a:r>
              <a:rPr lang="en-US" altLang="en-US" smtClean="0">
                <a:solidFill>
                  <a:srgbClr val="00CC00"/>
                </a:solidFill>
                <a:latin typeface="Impact" pitchFamily="34" charset="0"/>
                <a:cs typeface="Aharoni" pitchFamily="2" charset="-79"/>
              </a:rPr>
              <a:t>$$$  </a:t>
            </a:r>
            <a:r>
              <a:rPr lang="en-US" altLang="en-US" smtClean="0"/>
              <a:t>for their spectrum</a:t>
            </a:r>
          </a:p>
          <a:p>
            <a:pPr lvl="2"/>
            <a:r>
              <a:rPr lang="en-US" altLang="en-US" smtClean="0">
                <a:solidFill>
                  <a:srgbClr val="0000CC"/>
                </a:solidFill>
              </a:rPr>
              <a:t>Licensed users don’t want underlays</a:t>
            </a:r>
          </a:p>
          <a:p>
            <a:pPr lvl="2"/>
            <a:r>
              <a:rPr lang="en-US" altLang="en-US" smtClean="0">
                <a:solidFill>
                  <a:srgbClr val="0000CC"/>
                </a:solidFill>
              </a:rPr>
              <a:t>Insist on very stringent interference constraints</a:t>
            </a:r>
          </a:p>
          <a:p>
            <a:pPr lvl="2"/>
            <a:r>
              <a:rPr lang="en-US" altLang="en-US" smtClean="0">
                <a:solidFill>
                  <a:srgbClr val="0000CC"/>
                </a:solidFill>
              </a:rPr>
              <a:t>Severely limits underlay capabilities and applications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966788"/>
            <a:ext cx="7772400" cy="487362"/>
          </a:xfrm>
        </p:spPr>
        <p:txBody>
          <a:bodyPr/>
          <a:lstStyle/>
          <a:p>
            <a:r>
              <a:rPr lang="en-US" altLang="en-US" smtClean="0"/>
              <a:t>Ultrawideband Radio (UWB)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1938" y="1685925"/>
            <a:ext cx="8110537" cy="54133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smtClean="0"/>
              <a:t>Uses 7.5 Ghz of “free spectrum” (underlay)</a:t>
            </a:r>
          </a:p>
          <a:p>
            <a:pPr lvl="3"/>
            <a:endParaRPr lang="en-US" altLang="en-US" sz="1400" smtClean="0"/>
          </a:p>
          <a:p>
            <a:pPr>
              <a:lnSpc>
                <a:spcPct val="80000"/>
              </a:lnSpc>
            </a:pPr>
            <a:r>
              <a:rPr lang="en-US" altLang="en-US" sz="2800" smtClean="0"/>
              <a:t>UWB is an impulse radio: sends pulses of tens of picoseconds(10</a:t>
            </a:r>
            <a:r>
              <a:rPr lang="en-US" altLang="en-US" sz="2800" baseline="30000" smtClean="0"/>
              <a:t>-12</a:t>
            </a:r>
            <a:r>
              <a:rPr lang="en-US" altLang="en-US" sz="2800" smtClean="0"/>
              <a:t>) to nanoseconds (10</a:t>
            </a:r>
            <a:r>
              <a:rPr lang="en-US" altLang="en-US" sz="2800" baseline="30000" smtClean="0"/>
              <a:t>-9</a:t>
            </a:r>
            <a:r>
              <a:rPr lang="en-US" altLang="en-US" sz="2800" smtClean="0"/>
              <a:t>)</a:t>
            </a:r>
            <a:endParaRPr lang="en-US" altLang="en-US" sz="1400" smtClean="0"/>
          </a:p>
          <a:p>
            <a:pPr lvl="1">
              <a:lnSpc>
                <a:spcPct val="60000"/>
              </a:lnSpc>
            </a:pPr>
            <a:r>
              <a:rPr lang="en-US" altLang="en-US" sz="2400" smtClean="0"/>
              <a:t>Duty cycle of only a fraction of a percent</a:t>
            </a:r>
          </a:p>
          <a:p>
            <a:pPr lvl="3">
              <a:lnSpc>
                <a:spcPct val="60000"/>
              </a:lnSpc>
            </a:pPr>
            <a:endParaRPr lang="en-US" altLang="en-US" smtClean="0"/>
          </a:p>
          <a:p>
            <a:pPr>
              <a:lnSpc>
                <a:spcPct val="60000"/>
              </a:lnSpc>
            </a:pPr>
            <a:r>
              <a:rPr lang="en-US" altLang="en-US" sz="2800" smtClean="0"/>
              <a:t>A carrier is not necessarily needed</a:t>
            </a:r>
          </a:p>
          <a:p>
            <a:pPr lvl="3">
              <a:lnSpc>
                <a:spcPct val="60000"/>
              </a:lnSpc>
            </a:pPr>
            <a:endParaRPr lang="en-US" altLang="en-US" sz="1600" smtClean="0"/>
          </a:p>
          <a:p>
            <a:pPr>
              <a:lnSpc>
                <a:spcPct val="60000"/>
              </a:lnSpc>
            </a:pPr>
            <a:endParaRPr lang="en-US" altLang="en-US" sz="1400" smtClean="0"/>
          </a:p>
          <a:p>
            <a:pPr>
              <a:lnSpc>
                <a:spcPct val="60000"/>
              </a:lnSpc>
            </a:pPr>
            <a:r>
              <a:rPr lang="en-US" altLang="en-US" sz="2800" smtClean="0"/>
              <a:t>Uses a lot of bandwidth (GHz)</a:t>
            </a:r>
          </a:p>
          <a:p>
            <a:pPr>
              <a:lnSpc>
                <a:spcPct val="60000"/>
              </a:lnSpc>
            </a:pPr>
            <a:endParaRPr lang="en-US" altLang="en-US" sz="2800" smtClean="0"/>
          </a:p>
          <a:p>
            <a:pPr>
              <a:lnSpc>
                <a:spcPct val="60000"/>
              </a:lnSpc>
            </a:pPr>
            <a:r>
              <a:rPr lang="en-US" altLang="en-US" sz="2800" smtClean="0"/>
              <a:t>High data rates, up to 500 Mbps, very low power</a:t>
            </a:r>
          </a:p>
          <a:p>
            <a:pPr>
              <a:lnSpc>
                <a:spcPct val="60000"/>
              </a:lnSpc>
              <a:buFont typeface="Wingdings" pitchFamily="2" charset="2"/>
              <a:buNone/>
            </a:pPr>
            <a:endParaRPr lang="en-US" altLang="en-US" sz="2800" smtClean="0"/>
          </a:p>
          <a:p>
            <a:pPr>
              <a:lnSpc>
                <a:spcPct val="60000"/>
              </a:lnSpc>
            </a:pPr>
            <a:r>
              <a:rPr lang="en-US" altLang="en-US" sz="2800" smtClean="0"/>
              <a:t>Multipath highly resolvable: good and bad</a:t>
            </a:r>
          </a:p>
          <a:p>
            <a:pPr>
              <a:lnSpc>
                <a:spcPct val="60000"/>
              </a:lnSpc>
            </a:pPr>
            <a:endParaRPr lang="en-US" altLang="en-US" sz="2800" smtClean="0"/>
          </a:p>
          <a:p>
            <a:pPr>
              <a:lnSpc>
                <a:spcPct val="60000"/>
              </a:lnSpc>
            </a:pPr>
            <a:r>
              <a:rPr lang="en-US" altLang="en-US" sz="2800" smtClean="0"/>
              <a:t>Failed to achieve commercial success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457201"/>
            <a:ext cx="8229600" cy="685800"/>
          </a:xfrm>
        </p:spPr>
        <p:txBody>
          <a:bodyPr/>
          <a:lstStyle/>
          <a:p>
            <a:r>
              <a:rPr lang="en-US" altLang="en-US" sz="3200" dirty="0" smtClean="0"/>
              <a:t>Null-Space Learning in MIMO CR Networks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4465638"/>
            <a:ext cx="8097838" cy="10556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000" dirty="0" smtClean="0"/>
              <a:t>Performance of CRs suffers from interference constraint</a:t>
            </a:r>
          </a:p>
          <a:p>
            <a:pPr>
              <a:lnSpc>
                <a:spcPct val="80000"/>
              </a:lnSpc>
            </a:pPr>
            <a:r>
              <a:rPr lang="en-US" altLang="en-US" sz="2000" dirty="0" smtClean="0"/>
              <a:t>In MIMO systems, secondary users can utilize the null space of the primary user’s channel without interfering</a:t>
            </a:r>
          </a:p>
          <a:p>
            <a:pPr>
              <a:lnSpc>
                <a:spcPct val="80000"/>
              </a:lnSpc>
            </a:pPr>
            <a:r>
              <a:rPr lang="en-US" altLang="en-US" sz="2000" dirty="0" smtClean="0"/>
              <a:t>Challenge is for CR to learn and then transmit within the </a:t>
            </a:r>
            <a:r>
              <a:rPr lang="en-US" altLang="en-US" sz="2000" dirty="0" smtClean="0">
                <a:solidFill>
                  <a:srgbClr val="FF0000"/>
                </a:solidFill>
              </a:rPr>
              <a:t>null space of the H</a:t>
            </a:r>
            <a:r>
              <a:rPr lang="en-US" altLang="en-US" sz="2000" baseline="-25000" dirty="0" smtClean="0">
                <a:solidFill>
                  <a:srgbClr val="FF0000"/>
                </a:solidFill>
              </a:rPr>
              <a:t>12</a:t>
            </a:r>
            <a:r>
              <a:rPr lang="en-US" altLang="en-US" sz="2000" dirty="0" smtClean="0">
                <a:solidFill>
                  <a:srgbClr val="FF0000"/>
                </a:solidFill>
              </a:rPr>
              <a:t> matrix</a:t>
            </a:r>
          </a:p>
          <a:p>
            <a:pPr>
              <a:lnSpc>
                <a:spcPct val="80000"/>
              </a:lnSpc>
            </a:pPr>
            <a:r>
              <a:rPr lang="en-US" altLang="en-US" sz="2000" dirty="0" smtClean="0"/>
              <a:t>Can</a:t>
            </a:r>
            <a:r>
              <a:rPr lang="en-US" altLang="en-US" sz="2000" dirty="0" smtClean="0"/>
              <a:t> </a:t>
            </a:r>
            <a:r>
              <a:rPr lang="en-US" altLang="en-US" sz="2000" dirty="0" smtClean="0"/>
              <a:t>develop blind null-space learning algorithms based on simple energy measurements with fast </a:t>
            </a:r>
            <a:r>
              <a:rPr lang="en-US" altLang="en-US" sz="2000" dirty="0" smtClean="0"/>
              <a:t>convergence</a:t>
            </a:r>
          </a:p>
          <a:p>
            <a:pPr lvl="1"/>
            <a:r>
              <a:rPr lang="en-US" altLang="en-US" sz="2000" dirty="0" smtClean="0"/>
              <a:t>Guest lecture by </a:t>
            </a:r>
            <a:r>
              <a:rPr lang="en-US" altLang="en-US" sz="2000" dirty="0" err="1" smtClean="0"/>
              <a:t>Alexandros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Manolakos</a:t>
            </a:r>
            <a:r>
              <a:rPr lang="en-US" altLang="en-US" sz="2000" dirty="0" smtClean="0"/>
              <a:t> on this Wednesday</a:t>
            </a:r>
            <a:endParaRPr lang="en-US" altLang="en-US" sz="2000" dirty="0" smtClean="0"/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8" y="1700213"/>
            <a:ext cx="7621587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 bwMode="auto">
          <a:xfrm>
            <a:off x="1676400" y="1905000"/>
            <a:ext cx="1371600" cy="5334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3657600" y="2735263"/>
            <a:ext cx="1676400" cy="69373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9" name="Isosceles Triangle 8"/>
          <p:cNvSpPr>
            <a:spLocks noChangeAspect="1"/>
          </p:cNvSpPr>
          <p:nvPr/>
        </p:nvSpPr>
        <p:spPr bwMode="auto">
          <a:xfrm rot="6960000">
            <a:off x="5102551" y="3214755"/>
            <a:ext cx="210312" cy="280416"/>
          </a:xfrm>
          <a:prstGeom prst="triangle">
            <a:avLst/>
          </a:prstGeom>
          <a:solidFill>
            <a:schemeClr val="bg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Capacity of Underlay Systems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848600" cy="4724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dirty="0" smtClean="0"/>
              <a:t>The capacity region of an underlay system must capture rates for both primary and cognitive users</a:t>
            </a:r>
          </a:p>
          <a:p>
            <a:pPr lvl="2">
              <a:lnSpc>
                <a:spcPct val="100000"/>
              </a:lnSpc>
            </a:pPr>
            <a:endParaRPr lang="en-US" sz="1600" dirty="0" smtClean="0"/>
          </a:p>
          <a:p>
            <a:pPr>
              <a:lnSpc>
                <a:spcPct val="100000"/>
              </a:lnSpc>
            </a:pPr>
            <a:r>
              <a:rPr lang="en-US" sz="2400" dirty="0" smtClean="0"/>
              <a:t>If there are no constraints on the cognitive users, this reduces to the capacity region of the network</a:t>
            </a:r>
          </a:p>
          <a:p>
            <a:pPr lvl="2">
              <a:lnSpc>
                <a:spcPct val="100000"/>
              </a:lnSpc>
            </a:pPr>
            <a:endParaRPr lang="en-US" sz="1600" dirty="0" smtClean="0"/>
          </a:p>
          <a:p>
            <a:pPr>
              <a:lnSpc>
                <a:spcPct val="100000"/>
              </a:lnSpc>
            </a:pPr>
            <a:r>
              <a:rPr lang="en-US" sz="2400" dirty="0" smtClean="0"/>
              <a:t>Constraints on cognitive users translate to constraints on their transmission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For example, reduced power, null-space transmission, etc.</a:t>
            </a:r>
          </a:p>
          <a:p>
            <a:pPr lvl="3"/>
            <a:endParaRPr lang="en-US" sz="1000" dirty="0" smtClean="0"/>
          </a:p>
          <a:p>
            <a:pPr>
              <a:lnSpc>
                <a:spcPct val="100000"/>
              </a:lnSpc>
            </a:pPr>
            <a:r>
              <a:rPr lang="en-US" sz="2400" dirty="0" smtClean="0"/>
              <a:t>Capacity region depends on how interference is treated at both the primary and cognitive receivers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7680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2 user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276600"/>
            <a:ext cx="8153400" cy="1985963"/>
          </a:xfrm>
        </p:spPr>
        <p:txBody>
          <a:bodyPr/>
          <a:lstStyle/>
          <a:p>
            <a:r>
              <a:rPr lang="en-US" sz="2400" dirty="0" smtClean="0"/>
              <a:t>Interference caused by CR to RX2: </a:t>
            </a:r>
            <a:r>
              <a:rPr lang="en-US" sz="24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Y=</a:t>
            </a:r>
            <a:r>
              <a:rPr lang="en-US" sz="2400" b="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hX</a:t>
            </a:r>
            <a:endParaRPr lang="en-US" sz="2400" b="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/>
              <a:t>Assume an interference constraint at RX2 of </a:t>
            </a:r>
            <a:r>
              <a:rPr lang="en-US" sz="2400" i="1" dirty="0" smtClean="0">
                <a:latin typeface="Symbol" panose="05050102010706020507" pitchFamily="18" charset="2"/>
              </a:rPr>
              <a:t>h:</a:t>
            </a:r>
          </a:p>
          <a:p>
            <a:pPr lvl="1"/>
            <a:endParaRPr lang="en-US" sz="2000" i="1" dirty="0">
              <a:latin typeface="Symbol" panose="05050102010706020507" pitchFamily="18" charset="2"/>
            </a:endParaRPr>
          </a:p>
          <a:p>
            <a:r>
              <a:rPr lang="en-US" sz="2400" dirty="0" smtClean="0">
                <a:latin typeface="+mj-lt"/>
              </a:rPr>
              <a:t>This translates to a power constraint at the CR transmitter</a:t>
            </a:r>
          </a:p>
          <a:p>
            <a:pPr lvl="3"/>
            <a:endParaRPr lang="en-US" sz="1000" dirty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Capacities: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Ideas can be extended to larger networks/other constraints</a:t>
            </a:r>
          </a:p>
          <a:p>
            <a:endParaRPr lang="en-US" sz="2400" dirty="0">
              <a:latin typeface="+mj-lt"/>
            </a:endParaRPr>
          </a:p>
          <a:p>
            <a:endParaRPr lang="en-US" sz="2400" dirty="0" smtClean="0">
              <a:latin typeface="+mj-lt"/>
            </a:endParaRPr>
          </a:p>
          <a:p>
            <a:pPr marL="0" indent="0">
              <a:buNone/>
            </a:pPr>
            <a:endParaRPr lang="en-US" sz="2400" i="1" dirty="0">
              <a:latin typeface="Symbol" panose="05050102010706020507" pitchFamily="18" charset="2"/>
            </a:endParaRPr>
          </a:p>
        </p:txBody>
      </p:sp>
      <p:sp>
        <p:nvSpPr>
          <p:cNvPr id="4" name="Text Box 1012"/>
          <p:cNvSpPr txBox="1">
            <a:spLocks noChangeArrowheads="1"/>
          </p:cNvSpPr>
          <p:nvPr/>
        </p:nvSpPr>
        <p:spPr bwMode="auto">
          <a:xfrm>
            <a:off x="4935537" y="1905000"/>
            <a:ext cx="1543050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800" dirty="0">
                <a:solidFill>
                  <a:srgbClr val="000066"/>
                </a:solidFill>
                <a:latin typeface="Garamond"/>
              </a:rPr>
              <a:t>RX1</a:t>
            </a:r>
          </a:p>
        </p:txBody>
      </p:sp>
      <p:sp>
        <p:nvSpPr>
          <p:cNvPr id="5" name="Text Box 1013"/>
          <p:cNvSpPr txBox="1">
            <a:spLocks noChangeArrowheads="1"/>
          </p:cNvSpPr>
          <p:nvPr/>
        </p:nvSpPr>
        <p:spPr bwMode="auto">
          <a:xfrm>
            <a:off x="4927600" y="2673350"/>
            <a:ext cx="1543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800" dirty="0">
                <a:solidFill>
                  <a:srgbClr val="000066"/>
                </a:solidFill>
                <a:latin typeface="Garamond"/>
              </a:rPr>
              <a:t>RX2</a:t>
            </a:r>
          </a:p>
        </p:txBody>
      </p:sp>
      <p:sp>
        <p:nvSpPr>
          <p:cNvPr id="6" name="Rectangle 1015"/>
          <p:cNvSpPr>
            <a:spLocks noChangeArrowheads="1"/>
          </p:cNvSpPr>
          <p:nvPr/>
        </p:nvSpPr>
        <p:spPr bwMode="auto">
          <a:xfrm>
            <a:off x="2603500" y="2913062"/>
            <a:ext cx="274637" cy="1196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7" name="Text Box 1016"/>
          <p:cNvSpPr txBox="1">
            <a:spLocks noChangeArrowheads="1"/>
          </p:cNvSpPr>
          <p:nvPr/>
        </p:nvSpPr>
        <p:spPr bwMode="auto">
          <a:xfrm>
            <a:off x="2035175" y="2514600"/>
            <a:ext cx="271462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D989B8"/>
              </a:buClr>
              <a:buFont typeface="Symbol" pitchFamily="18" charset="2"/>
              <a:buNone/>
              <a:defRPr/>
            </a:pPr>
            <a:endParaRPr lang="en-US" sz="1800" i="1" dirty="0">
              <a:solidFill>
                <a:srgbClr val="000000"/>
              </a:solidFill>
              <a:latin typeface="Garamond"/>
              <a:sym typeface="WP Greek Helve" pitchFamily="2" charset="2"/>
            </a:endParaRPr>
          </a:p>
        </p:txBody>
      </p:sp>
      <p:sp>
        <p:nvSpPr>
          <p:cNvPr id="8" name="Text Box 1022"/>
          <p:cNvSpPr txBox="1">
            <a:spLocks noChangeArrowheads="1"/>
          </p:cNvSpPr>
          <p:nvPr/>
        </p:nvSpPr>
        <p:spPr bwMode="auto">
          <a:xfrm>
            <a:off x="1535112" y="2678113"/>
            <a:ext cx="1544638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sz="1400" dirty="0">
              <a:solidFill>
                <a:srgbClr val="000066"/>
              </a:solidFill>
              <a:latin typeface="Garamond"/>
            </a:endParaRPr>
          </a:p>
        </p:txBody>
      </p:sp>
      <p:sp>
        <p:nvSpPr>
          <p:cNvPr id="9" name="Line 1023"/>
          <p:cNvSpPr>
            <a:spLocks noChangeShapeType="1"/>
          </p:cNvSpPr>
          <p:nvPr/>
        </p:nvSpPr>
        <p:spPr bwMode="auto">
          <a:xfrm>
            <a:off x="3171825" y="1981200"/>
            <a:ext cx="1852612" cy="0"/>
          </a:xfrm>
          <a:prstGeom prst="line">
            <a:avLst/>
          </a:prstGeom>
          <a:noFill/>
          <a:ln w="12700">
            <a:solidFill>
              <a:srgbClr val="000066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0" name="Line 1024"/>
          <p:cNvSpPr>
            <a:spLocks noChangeShapeType="1"/>
          </p:cNvSpPr>
          <p:nvPr/>
        </p:nvSpPr>
        <p:spPr bwMode="auto">
          <a:xfrm>
            <a:off x="3197225" y="2846388"/>
            <a:ext cx="1852612" cy="0"/>
          </a:xfrm>
          <a:prstGeom prst="line">
            <a:avLst/>
          </a:prstGeom>
          <a:noFill/>
          <a:ln w="12700">
            <a:solidFill>
              <a:srgbClr val="000066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1" name="Line 1025"/>
          <p:cNvSpPr>
            <a:spLocks noChangeShapeType="1"/>
          </p:cNvSpPr>
          <p:nvPr/>
        </p:nvSpPr>
        <p:spPr bwMode="auto">
          <a:xfrm>
            <a:off x="3246437" y="2103437"/>
            <a:ext cx="1681163" cy="702401"/>
          </a:xfrm>
          <a:prstGeom prst="line">
            <a:avLst/>
          </a:prstGeom>
          <a:noFill/>
          <a:ln w="12700">
            <a:solidFill>
              <a:srgbClr val="000066"/>
            </a:solidFill>
            <a:prstDash val="sysDot"/>
            <a:round/>
            <a:headEnd/>
            <a:tailEnd type="triangle" w="med" len="med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grpSp>
        <p:nvGrpSpPr>
          <p:cNvPr id="17" name="Group 4"/>
          <p:cNvGrpSpPr>
            <a:grpSpLocks/>
          </p:cNvGrpSpPr>
          <p:nvPr/>
        </p:nvGrpSpPr>
        <p:grpSpPr bwMode="auto">
          <a:xfrm>
            <a:off x="2894012" y="1951037"/>
            <a:ext cx="236538" cy="355600"/>
            <a:chOff x="846" y="3750"/>
            <a:chExt cx="165" cy="338"/>
          </a:xfrm>
        </p:grpSpPr>
        <p:sp>
          <p:nvSpPr>
            <p:cNvPr id="18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0000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dirty="0" smtClean="0">
                  <a:solidFill>
                    <a:srgbClr val="FFFFFF"/>
                  </a:solidFill>
                </a:rPr>
                <a:t>X</a:t>
              </a:r>
              <a:endParaRPr lang="en-US" altLang="en-US" dirty="0" smtClean="0">
                <a:solidFill>
                  <a:srgbClr val="FFFFFF"/>
                </a:solidFill>
              </a:endParaRPr>
            </a:p>
          </p:txBody>
        </p:sp>
        <p:sp>
          <p:nvSpPr>
            <p:cNvPr id="19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Group 4"/>
          <p:cNvGrpSpPr>
            <a:grpSpLocks/>
          </p:cNvGrpSpPr>
          <p:nvPr/>
        </p:nvGrpSpPr>
        <p:grpSpPr bwMode="auto">
          <a:xfrm>
            <a:off x="5116512" y="2763838"/>
            <a:ext cx="236538" cy="354012"/>
            <a:chOff x="846" y="3750"/>
            <a:chExt cx="165" cy="338"/>
          </a:xfrm>
        </p:grpSpPr>
        <p:sp>
          <p:nvSpPr>
            <p:cNvPr id="21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33CC3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2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Group 71"/>
          <p:cNvGrpSpPr>
            <a:grpSpLocks/>
          </p:cNvGrpSpPr>
          <p:nvPr/>
        </p:nvGrpSpPr>
        <p:grpSpPr bwMode="auto">
          <a:xfrm>
            <a:off x="5157787" y="1989137"/>
            <a:ext cx="238125" cy="355600"/>
            <a:chOff x="846" y="3750"/>
            <a:chExt cx="165" cy="338"/>
          </a:xfrm>
        </p:grpSpPr>
        <p:sp>
          <p:nvSpPr>
            <p:cNvPr id="24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33CC3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5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26" name="Group 4"/>
          <p:cNvGrpSpPr>
            <a:grpSpLocks/>
          </p:cNvGrpSpPr>
          <p:nvPr/>
        </p:nvGrpSpPr>
        <p:grpSpPr bwMode="auto">
          <a:xfrm>
            <a:off x="2884487" y="2781300"/>
            <a:ext cx="238125" cy="355600"/>
            <a:chOff x="846" y="3750"/>
            <a:chExt cx="165" cy="338"/>
          </a:xfrm>
        </p:grpSpPr>
        <p:sp>
          <p:nvSpPr>
            <p:cNvPr id="27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0000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8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2057400" y="2827338"/>
            <a:ext cx="89665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 smtClean="0">
                <a:solidFill>
                  <a:srgbClr val="474747"/>
                </a:solidFill>
                <a:latin typeface="Garamond"/>
              </a:rPr>
              <a:t>Primary</a:t>
            </a:r>
            <a:endParaRPr lang="en-US" sz="1800" dirty="0">
              <a:solidFill>
                <a:srgbClr val="474747"/>
              </a:solidFill>
              <a:latin typeface="Garamond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451100" y="2022475"/>
            <a:ext cx="528637" cy="4238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474747"/>
                </a:solidFill>
                <a:latin typeface="Garamond"/>
              </a:rPr>
              <a:t>CR</a:t>
            </a:r>
          </a:p>
        </p:txBody>
      </p:sp>
      <p:graphicFrame>
        <p:nvGraphicFramePr>
          <p:cNvPr id="47104" name="Object 4710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3222132"/>
              </p:ext>
            </p:extLst>
          </p:nvPr>
        </p:nvGraphicFramePr>
        <p:xfrm>
          <a:off x="3221038" y="4268788"/>
          <a:ext cx="2841625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0" name="Equation" r:id="rId3" imgW="1688760" imgH="253800" progId="Equation.3">
                  <p:embed/>
                </p:oleObj>
              </mc:Choice>
              <mc:Fallback>
                <p:oleObj name="Equation" r:id="rId3" imgW="168876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21038" y="4268788"/>
                        <a:ext cx="2841625" cy="425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05" name="Object 4710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6614108"/>
              </p:ext>
            </p:extLst>
          </p:nvPr>
        </p:nvGraphicFramePr>
        <p:xfrm>
          <a:off x="3370262" y="4953000"/>
          <a:ext cx="2420937" cy="691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1" name="Equation" r:id="rId5" imgW="1422360" imgH="495000" progId="Equation.3">
                  <p:embed/>
                </p:oleObj>
              </mc:Choice>
              <mc:Fallback>
                <p:oleObj name="Equation" r:id="rId5" imgW="1422360" imgH="495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70262" y="4953000"/>
                        <a:ext cx="2420937" cy="6916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8" name="Rectangle 47107"/>
          <p:cNvSpPr/>
          <p:nvPr/>
        </p:nvSpPr>
        <p:spPr>
          <a:xfrm>
            <a:off x="2858640" y="1600200"/>
            <a:ext cx="341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i="1" dirty="0">
                <a:solidFill>
                  <a:srgbClr val="474747"/>
                </a:solidFill>
              </a:rPr>
              <a:t>X</a:t>
            </a:r>
            <a:endParaRPr lang="en-US" sz="2000" i="1" dirty="0">
              <a:solidFill>
                <a:srgbClr val="474747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930565" y="2114490"/>
            <a:ext cx="3978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i="1" dirty="0" smtClean="0">
                <a:solidFill>
                  <a:srgbClr val="474747"/>
                </a:solidFill>
              </a:rPr>
              <a:t>h</a:t>
            </a:r>
            <a:r>
              <a:rPr lang="en-US" sz="2000" i="1" baseline="-25000" dirty="0" smtClean="0">
                <a:solidFill>
                  <a:srgbClr val="474747"/>
                </a:solidFill>
              </a:rPr>
              <a:t>2</a:t>
            </a:r>
            <a:endParaRPr lang="en-US" sz="2000" i="1" baseline="-25000" dirty="0">
              <a:solidFill>
                <a:srgbClr val="474747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726057" y="2362200"/>
            <a:ext cx="8707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i="1" dirty="0" smtClean="0">
                <a:solidFill>
                  <a:srgbClr val="474747"/>
                </a:solidFill>
              </a:rPr>
              <a:t>Y=h</a:t>
            </a:r>
            <a:r>
              <a:rPr lang="en-US" sz="2000" i="1" baseline="-25000" dirty="0" smtClean="0">
                <a:solidFill>
                  <a:srgbClr val="474747"/>
                </a:solidFill>
              </a:rPr>
              <a:t>2</a:t>
            </a:r>
            <a:r>
              <a:rPr lang="en-US" sz="2000" i="1" dirty="0" smtClean="0">
                <a:solidFill>
                  <a:srgbClr val="474747"/>
                </a:solidFill>
              </a:rPr>
              <a:t>X</a:t>
            </a:r>
            <a:endParaRPr lang="en-US" sz="2000" i="1" dirty="0">
              <a:solidFill>
                <a:srgbClr val="474747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038600" y="1600200"/>
            <a:ext cx="3978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i="1" dirty="0" smtClean="0">
                <a:solidFill>
                  <a:srgbClr val="474747"/>
                </a:solidFill>
              </a:rPr>
              <a:t>h</a:t>
            </a:r>
            <a:r>
              <a:rPr lang="en-US" sz="2000" i="1" baseline="-25000" dirty="0" smtClean="0">
                <a:solidFill>
                  <a:srgbClr val="474747"/>
                </a:solidFill>
              </a:rPr>
              <a:t>1</a:t>
            </a:r>
            <a:endParaRPr lang="en-US" sz="2000" i="1" baseline="-25000" dirty="0">
              <a:solidFill>
                <a:srgbClr val="474747"/>
              </a:solidFill>
            </a:endParaRPr>
          </a:p>
        </p:txBody>
      </p:sp>
      <p:graphicFrame>
        <p:nvGraphicFramePr>
          <p:cNvPr id="47109" name="Object 4710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536880"/>
              </p:ext>
            </p:extLst>
          </p:nvPr>
        </p:nvGraphicFramePr>
        <p:xfrm>
          <a:off x="1683161" y="5638800"/>
          <a:ext cx="2446337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2" name="Equation" r:id="rId7" imgW="1688760" imgH="545760" progId="Equation.3">
                  <p:embed/>
                </p:oleObj>
              </mc:Choice>
              <mc:Fallback>
                <p:oleObj name="Equation" r:id="rId7" imgW="1688760" imgH="5457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83161" y="5638800"/>
                        <a:ext cx="2446337" cy="790575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0707109"/>
              </p:ext>
            </p:extLst>
          </p:nvPr>
        </p:nvGraphicFramePr>
        <p:xfrm>
          <a:off x="5422038" y="5562600"/>
          <a:ext cx="283210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3" name="Equation" r:id="rId9" imgW="1955520" imgH="545760" progId="Equation.3">
                  <p:embed/>
                </p:oleObj>
              </mc:Choice>
              <mc:Fallback>
                <p:oleObj name="Equation" r:id="rId9" imgW="1955520" imgH="5457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422038" y="5562600"/>
                        <a:ext cx="2832100" cy="790575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Rectangle 41"/>
          <p:cNvSpPr/>
          <p:nvPr/>
        </p:nvSpPr>
        <p:spPr>
          <a:xfrm>
            <a:off x="3888085" y="2827338"/>
            <a:ext cx="3978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i="1" dirty="0" smtClean="0">
                <a:solidFill>
                  <a:srgbClr val="474747"/>
                </a:solidFill>
              </a:rPr>
              <a:t>h</a:t>
            </a:r>
            <a:r>
              <a:rPr lang="en-US" sz="2000" i="1" baseline="-25000" dirty="0">
                <a:solidFill>
                  <a:srgbClr val="474747"/>
                </a:solidFill>
              </a:rPr>
              <a:t>3</a:t>
            </a:r>
            <a:endParaRPr lang="en-US" sz="2000" i="1" baseline="-25000" dirty="0">
              <a:solidFill>
                <a:srgbClr val="474747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506890" y="2673350"/>
            <a:ext cx="19960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i="1" dirty="0" err="1" smtClean="0">
                <a:solidFill>
                  <a:srgbClr val="474747"/>
                </a:solidFill>
              </a:rPr>
              <a:t>Y</a:t>
            </a:r>
            <a:r>
              <a:rPr lang="en-US" sz="2000" i="1" baseline="-25000" dirty="0" err="1" smtClean="0">
                <a:solidFill>
                  <a:srgbClr val="474747"/>
                </a:solidFill>
              </a:rPr>
              <a:t>tot</a:t>
            </a:r>
            <a:r>
              <a:rPr lang="en-US" sz="2000" i="1" dirty="0" smtClean="0">
                <a:solidFill>
                  <a:srgbClr val="474747"/>
                </a:solidFill>
              </a:rPr>
              <a:t>=h</a:t>
            </a:r>
            <a:r>
              <a:rPr lang="en-US" sz="2000" i="1" baseline="-25000" dirty="0" smtClean="0">
                <a:solidFill>
                  <a:srgbClr val="474747"/>
                </a:solidFill>
              </a:rPr>
              <a:t>2</a:t>
            </a:r>
            <a:r>
              <a:rPr lang="en-US" sz="2000" i="1" dirty="0" smtClean="0">
                <a:solidFill>
                  <a:srgbClr val="474747"/>
                </a:solidFill>
              </a:rPr>
              <a:t>X+h</a:t>
            </a:r>
            <a:r>
              <a:rPr lang="en-US" sz="2000" i="1" baseline="-25000" dirty="0" smtClean="0">
                <a:solidFill>
                  <a:srgbClr val="474747"/>
                </a:solidFill>
              </a:rPr>
              <a:t>3</a:t>
            </a:r>
            <a:r>
              <a:rPr lang="en-US" sz="2000" i="1" dirty="0" smtClean="0">
                <a:solidFill>
                  <a:srgbClr val="474747"/>
                </a:solidFill>
              </a:rPr>
              <a:t>X’+Z</a:t>
            </a:r>
            <a:endParaRPr lang="en-US" sz="2000" i="1" dirty="0">
              <a:solidFill>
                <a:srgbClr val="474747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808857" y="2328862"/>
            <a:ext cx="4267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i="1" dirty="0" smtClean="0">
                <a:solidFill>
                  <a:srgbClr val="474747"/>
                </a:solidFill>
              </a:rPr>
              <a:t>X’</a:t>
            </a:r>
            <a:endParaRPr lang="en-US" sz="2000" i="1" dirty="0">
              <a:solidFill>
                <a:srgbClr val="4747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7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smtClean="0"/>
              <a:t>Summary of Underlay MIMO Systems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smtClean="0"/>
              <a:t>Null-space learning in MIMO systems can be exploited for cognitive radios</a:t>
            </a:r>
          </a:p>
          <a:p>
            <a:pPr lvl="1"/>
            <a:endParaRPr lang="en-US" altLang="en-US" sz="2000" smtClean="0"/>
          </a:p>
          <a:p>
            <a:r>
              <a:rPr lang="en-US" altLang="en-US" sz="2800" smtClean="0"/>
              <a:t>Blind Jacobi techniques provide fast convergence with very limited information</a:t>
            </a:r>
          </a:p>
          <a:p>
            <a:pPr lvl="1"/>
            <a:endParaRPr lang="en-US" altLang="en-US" sz="2400" smtClean="0"/>
          </a:p>
          <a:p>
            <a:r>
              <a:rPr lang="en-US" altLang="en-US" sz="2800" smtClean="0"/>
              <a:t>These ideas may also be applied to white space radios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Interweave Systems:</a:t>
            </a:r>
            <a:br>
              <a:rPr lang="en-US" altLang="en-US" smtClean="0"/>
            </a:br>
            <a:r>
              <a:rPr lang="en-US" altLang="en-US" sz="4000" i="1" smtClean="0"/>
              <a:t>Avoid interference</a:t>
            </a:r>
            <a:endParaRPr lang="en-US" altLang="en-US" i="1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355600" y="1752600"/>
            <a:ext cx="8534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smtClean="0"/>
              <a:t>Measurements indicate that even crowded spectrum is not used across all time, space, and frequencies</a:t>
            </a:r>
          </a:p>
          <a:p>
            <a:pPr lvl="1"/>
            <a:r>
              <a:rPr lang="en-US" altLang="en-US" sz="2400" smtClean="0"/>
              <a:t>Original motivation for </a:t>
            </a:r>
            <a:r>
              <a:rPr lang="en-US" altLang="en-US" sz="2400" smtClean="0">
                <a:solidFill>
                  <a:srgbClr val="FF0000"/>
                </a:solidFill>
              </a:rPr>
              <a:t>“cognitive” </a:t>
            </a:r>
            <a:r>
              <a:rPr lang="en-US" altLang="en-US" sz="2400" smtClean="0"/>
              <a:t>radios (Mitola’00)</a:t>
            </a:r>
          </a:p>
          <a:p>
            <a:pPr>
              <a:lnSpc>
                <a:spcPct val="80000"/>
              </a:lnSpc>
            </a:pPr>
            <a:endParaRPr lang="en-US" altLang="en-US" sz="2800" smtClean="0"/>
          </a:p>
          <a:p>
            <a:pPr>
              <a:lnSpc>
                <a:spcPct val="100000"/>
              </a:lnSpc>
            </a:pPr>
            <a:endParaRPr lang="en-US" altLang="en-US" sz="2800" smtClean="0"/>
          </a:p>
          <a:p>
            <a:pPr>
              <a:lnSpc>
                <a:spcPct val="80000"/>
              </a:lnSpc>
            </a:pPr>
            <a:endParaRPr lang="en-US" altLang="en-US" sz="28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en-US" sz="2800" smtClean="0"/>
          </a:p>
          <a:p>
            <a:r>
              <a:rPr lang="en-US" altLang="en-US" sz="2800" smtClean="0"/>
              <a:t>These holes can be used for communication</a:t>
            </a:r>
          </a:p>
          <a:p>
            <a:pPr lvl="1"/>
            <a:r>
              <a:rPr lang="en-US" altLang="en-US" sz="2400" smtClean="0"/>
              <a:t>Interweave CRs periodically monitor spectrum for holes</a:t>
            </a:r>
          </a:p>
          <a:p>
            <a:pPr lvl="1"/>
            <a:r>
              <a:rPr lang="en-US" altLang="en-US" sz="2400" smtClean="0"/>
              <a:t>Hole location must be agreed upon between TX and RX</a:t>
            </a:r>
          </a:p>
          <a:p>
            <a:pPr lvl="1"/>
            <a:r>
              <a:rPr lang="en-US" altLang="en-US" sz="2400" smtClean="0"/>
              <a:t>Hole is then used for opportunistic communication with minimal interference to noncognitive users</a:t>
            </a: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063" y="2936875"/>
            <a:ext cx="5451475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Interweave Challenges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90500" y="1612900"/>
            <a:ext cx="8521700" cy="4114800"/>
          </a:xfrm>
        </p:spPr>
        <p:txBody>
          <a:bodyPr/>
          <a:lstStyle/>
          <a:p>
            <a:r>
              <a:rPr lang="en-US" altLang="en-US" sz="2800" smtClean="0"/>
              <a:t>Spectral hole locations change dynamically</a:t>
            </a:r>
          </a:p>
          <a:p>
            <a:pPr lvl="1"/>
            <a:r>
              <a:rPr lang="en-US" altLang="en-US" sz="2400" smtClean="0"/>
              <a:t>Need wideband agile receivers with fast sensing </a:t>
            </a:r>
          </a:p>
          <a:p>
            <a:pPr lvl="2"/>
            <a:r>
              <a:rPr lang="en-US" altLang="en-US" smtClean="0">
                <a:solidFill>
                  <a:srgbClr val="FF0000"/>
                </a:solidFill>
              </a:rPr>
              <a:t>Compresses sensing </a:t>
            </a:r>
            <a:r>
              <a:rPr lang="en-US" altLang="en-US" smtClean="0">
                <a:solidFill>
                  <a:srgbClr val="3333CC"/>
                </a:solidFill>
              </a:rPr>
              <a:t>can play a role here</a:t>
            </a:r>
            <a:endParaRPr lang="en-US" altLang="en-US" sz="2000" smtClean="0">
              <a:solidFill>
                <a:srgbClr val="3333CC"/>
              </a:solidFill>
            </a:endParaRPr>
          </a:p>
          <a:p>
            <a:pPr lvl="1"/>
            <a:r>
              <a:rPr lang="en-US" altLang="en-US" sz="2400" smtClean="0"/>
              <a:t>Spectrum must be sensed periodically</a:t>
            </a:r>
          </a:p>
          <a:p>
            <a:pPr lvl="1"/>
            <a:r>
              <a:rPr lang="en-US" altLang="en-US" sz="2400" smtClean="0"/>
              <a:t>TX and RX must coordinate to find common holes</a:t>
            </a:r>
          </a:p>
          <a:p>
            <a:pPr lvl="1"/>
            <a:r>
              <a:rPr lang="en-US" altLang="en-US" sz="2400" smtClean="0"/>
              <a:t>Hard to guarantee bandwidth</a:t>
            </a:r>
          </a:p>
          <a:p>
            <a:r>
              <a:rPr lang="en-US" altLang="en-US" sz="2800" smtClean="0"/>
              <a:t>Detecting and avoiding active users is challenging</a:t>
            </a:r>
          </a:p>
          <a:p>
            <a:pPr lvl="1"/>
            <a:r>
              <a:rPr lang="en-US" altLang="en-US" sz="2400" smtClean="0"/>
              <a:t>Fading and shadowing cause false hole detection</a:t>
            </a:r>
          </a:p>
          <a:p>
            <a:pPr lvl="1"/>
            <a:r>
              <a:rPr lang="en-US" altLang="en-US" sz="2400" smtClean="0"/>
              <a:t>Random interference can lead to false active user detection</a:t>
            </a:r>
            <a:endParaRPr lang="en-US" altLang="en-US" smtClean="0"/>
          </a:p>
          <a:p>
            <a:r>
              <a:rPr lang="en-US" altLang="en-US" sz="2800" smtClean="0"/>
              <a:t>Policy challenges</a:t>
            </a:r>
          </a:p>
          <a:p>
            <a:pPr lvl="1"/>
            <a:r>
              <a:rPr lang="en-US" altLang="en-US" sz="2400" smtClean="0"/>
              <a:t>Licensed users hate interweave even more than underlay</a:t>
            </a:r>
          </a:p>
          <a:p>
            <a:pPr lvl="1"/>
            <a:r>
              <a:rPr lang="en-US" altLang="en-US" sz="2400" smtClean="0"/>
              <a:t>Interweave advocates must outmaneuver incumbents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1143000"/>
          </a:xfrm>
        </p:spPr>
        <p:txBody>
          <a:bodyPr/>
          <a:lstStyle/>
          <a:p>
            <a:r>
              <a:rPr lang="en-US" sz="4400" dirty="0" smtClean="0"/>
              <a:t>Capacity of Interweave Channels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819400"/>
            <a:ext cx="7848600" cy="3200400"/>
          </a:xfrm>
        </p:spPr>
        <p:txBody>
          <a:bodyPr/>
          <a:lstStyle/>
          <a:p>
            <a:r>
              <a:rPr lang="en-US" sz="2400" dirty="0" smtClean="0"/>
              <a:t>Capacity of CR depends on what white spaces are available and how accurately they are detected</a:t>
            </a:r>
          </a:p>
          <a:p>
            <a:r>
              <a:rPr lang="en-US" sz="2400" dirty="0" smtClean="0"/>
              <a:t>Can model availability of white spaces via an on-off channel</a:t>
            </a:r>
          </a:p>
          <a:p>
            <a:r>
              <a:rPr lang="en-US" sz="2400" dirty="0" err="1" smtClean="0"/>
              <a:t>Ergodic</a:t>
            </a:r>
            <a:r>
              <a:rPr lang="en-US" sz="2400" dirty="0" smtClean="0"/>
              <a:t> and outage capacity depend on probability of </a:t>
            </a:r>
            <a:r>
              <a:rPr lang="en-US" sz="2400" dirty="0" err="1" smtClean="0"/>
              <a:t>T</a:t>
            </a:r>
            <a:r>
              <a:rPr lang="en-US" sz="2400" baseline="-25000" dirty="0" err="1" smtClean="0"/>
              <a:t>off</a:t>
            </a:r>
            <a:r>
              <a:rPr lang="en-US" sz="2400" dirty="0" smtClean="0"/>
              <a:t>/T</a:t>
            </a:r>
            <a:r>
              <a:rPr lang="en-US" sz="2400" baseline="-25000" dirty="0" smtClean="0"/>
              <a:t>on</a:t>
            </a:r>
          </a:p>
          <a:p>
            <a:r>
              <a:rPr lang="en-US" sz="2400" dirty="0" smtClean="0"/>
              <a:t>Misdetection leads to 2-state channel (with/without interference). Use capacity analysis for 2-state channels</a:t>
            </a:r>
            <a:endParaRPr lang="en-US" sz="2400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802090"/>
            <a:ext cx="3700463" cy="1017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497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White Space Detection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609600" y="4038600"/>
            <a:ext cx="7848600" cy="2057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800" smtClean="0"/>
              <a:t>White space detection can be done by a single sensor or multiple sensors</a:t>
            </a:r>
          </a:p>
          <a:p>
            <a:pPr>
              <a:lnSpc>
                <a:spcPct val="100000"/>
              </a:lnSpc>
            </a:pPr>
            <a:r>
              <a:rPr lang="en-US" altLang="en-US" sz="2800" smtClean="0"/>
              <a:t>With multiple sensors, detection can be distributed or done by a central fusion center</a:t>
            </a:r>
          </a:p>
          <a:p>
            <a:pPr>
              <a:lnSpc>
                <a:spcPct val="100000"/>
              </a:lnSpc>
            </a:pPr>
            <a:r>
              <a:rPr lang="en-US" altLang="en-US" sz="2800" smtClean="0"/>
              <a:t>Known techniques for centralized or distributed detection can be applied</a:t>
            </a: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0"/>
            <a:ext cx="5124450" cy="247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Detection Errors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5029200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400" smtClean="0"/>
              <a:t>Missed detection of primary user activity causes interference to primary users.</a:t>
            </a:r>
          </a:p>
          <a:p>
            <a:pPr lvl="2">
              <a:lnSpc>
                <a:spcPct val="100000"/>
              </a:lnSpc>
            </a:pPr>
            <a:endParaRPr lang="en-US" altLang="en-US" sz="1600" smtClean="0"/>
          </a:p>
          <a:p>
            <a:pPr>
              <a:lnSpc>
                <a:spcPct val="100000"/>
              </a:lnSpc>
            </a:pPr>
            <a:r>
              <a:rPr lang="en-US" altLang="en-US" sz="2400" smtClean="0"/>
              <a:t>False detection of primary user activity (false alarm) misses spectrum opportunities</a:t>
            </a:r>
          </a:p>
          <a:p>
            <a:pPr lvl="2">
              <a:lnSpc>
                <a:spcPct val="100000"/>
              </a:lnSpc>
            </a:pPr>
            <a:endParaRPr lang="en-US" altLang="en-US" sz="1600" smtClean="0"/>
          </a:p>
          <a:p>
            <a:pPr>
              <a:lnSpc>
                <a:spcPct val="100000"/>
              </a:lnSpc>
            </a:pPr>
            <a:r>
              <a:rPr lang="en-US" altLang="en-US" sz="2400" smtClean="0"/>
              <a:t>There is typically a tradeoff between these two (conservative vs. aggressive)</a:t>
            </a:r>
          </a:p>
        </p:txBody>
      </p:sp>
      <p:pic>
        <p:nvPicPr>
          <p:cNvPr id="2150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775" y="2590800"/>
            <a:ext cx="4075113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Overlay Systems</a:t>
            </a:r>
          </a:p>
        </p:txBody>
      </p:sp>
      <p:sp>
        <p:nvSpPr>
          <p:cNvPr id="3075" name="Content Placeholder 45"/>
          <p:cNvSpPr>
            <a:spLocks noGrp="1"/>
          </p:cNvSpPr>
          <p:nvPr>
            <p:ph idx="1"/>
          </p:nvPr>
        </p:nvSpPr>
        <p:spPr>
          <a:xfrm>
            <a:off x="457200" y="1836738"/>
            <a:ext cx="8081963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Cognitive user has knowledge of other user’s message and/or encoding strategy</a:t>
            </a:r>
          </a:p>
          <a:p>
            <a:pPr lvl="1">
              <a:lnSpc>
                <a:spcPct val="100000"/>
              </a:lnSpc>
            </a:pPr>
            <a:r>
              <a:rPr lang="en-US" altLang="en-US" smtClean="0"/>
              <a:t>Used to help noncognitive transmission</a:t>
            </a:r>
          </a:p>
          <a:p>
            <a:pPr lvl="1">
              <a:lnSpc>
                <a:spcPct val="100000"/>
              </a:lnSpc>
            </a:pPr>
            <a:r>
              <a:rPr lang="en-US" altLang="en-US" smtClean="0"/>
              <a:t>Used to presubtract noncognitive interference</a:t>
            </a:r>
          </a:p>
        </p:txBody>
      </p:sp>
      <p:sp>
        <p:nvSpPr>
          <p:cNvPr id="50" name="Text Box 1012"/>
          <p:cNvSpPr txBox="1">
            <a:spLocks noChangeArrowheads="1"/>
          </p:cNvSpPr>
          <p:nvPr/>
        </p:nvSpPr>
        <p:spPr bwMode="auto">
          <a:xfrm>
            <a:off x="5229225" y="4367213"/>
            <a:ext cx="1543050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800" dirty="0">
                <a:solidFill>
                  <a:srgbClr val="000066"/>
                </a:solidFill>
                <a:latin typeface="Garamond"/>
              </a:rPr>
              <a:t>RX1</a:t>
            </a:r>
          </a:p>
        </p:txBody>
      </p:sp>
      <p:sp>
        <p:nvSpPr>
          <p:cNvPr id="51" name="Text Box 1013"/>
          <p:cNvSpPr txBox="1">
            <a:spLocks noChangeArrowheads="1"/>
          </p:cNvSpPr>
          <p:nvPr/>
        </p:nvSpPr>
        <p:spPr bwMode="auto">
          <a:xfrm>
            <a:off x="5221288" y="5645150"/>
            <a:ext cx="1543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800" dirty="0">
                <a:solidFill>
                  <a:srgbClr val="000066"/>
                </a:solidFill>
                <a:latin typeface="Garamond"/>
              </a:rPr>
              <a:t>RX2</a:t>
            </a:r>
          </a:p>
        </p:txBody>
      </p:sp>
      <p:sp>
        <p:nvSpPr>
          <p:cNvPr id="56" name="Rectangle 1015"/>
          <p:cNvSpPr>
            <a:spLocks noChangeArrowheads="1"/>
          </p:cNvSpPr>
          <p:nvPr/>
        </p:nvSpPr>
        <p:spPr bwMode="auto">
          <a:xfrm>
            <a:off x="2897188" y="5451475"/>
            <a:ext cx="274637" cy="1196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57" name="Text Box 1016"/>
          <p:cNvSpPr txBox="1">
            <a:spLocks noChangeArrowheads="1"/>
          </p:cNvSpPr>
          <p:nvPr/>
        </p:nvSpPr>
        <p:spPr bwMode="auto">
          <a:xfrm>
            <a:off x="2328863" y="5486400"/>
            <a:ext cx="271462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D989B8"/>
              </a:buClr>
              <a:buFont typeface="Symbol" pitchFamily="18" charset="2"/>
              <a:buNone/>
              <a:defRPr/>
            </a:pPr>
            <a:endParaRPr lang="en-US" sz="1800" i="1" dirty="0">
              <a:solidFill>
                <a:srgbClr val="000000"/>
              </a:solidFill>
              <a:latin typeface="Garamond"/>
              <a:sym typeface="WP Greek Helve" pitchFamily="2" charset="2"/>
            </a:endParaRPr>
          </a:p>
        </p:txBody>
      </p:sp>
      <p:sp>
        <p:nvSpPr>
          <p:cNvPr id="63" name="Text Box 1022"/>
          <p:cNvSpPr txBox="1">
            <a:spLocks noChangeArrowheads="1"/>
          </p:cNvSpPr>
          <p:nvPr/>
        </p:nvSpPr>
        <p:spPr bwMode="auto">
          <a:xfrm>
            <a:off x="1828800" y="5649913"/>
            <a:ext cx="1544638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sz="1400" dirty="0">
              <a:solidFill>
                <a:srgbClr val="000066"/>
              </a:solidFill>
              <a:latin typeface="Garamond"/>
            </a:endParaRPr>
          </a:p>
        </p:txBody>
      </p:sp>
      <p:sp>
        <p:nvSpPr>
          <p:cNvPr id="64" name="Line 1023"/>
          <p:cNvSpPr>
            <a:spLocks noChangeShapeType="1"/>
          </p:cNvSpPr>
          <p:nvPr/>
        </p:nvSpPr>
        <p:spPr bwMode="auto">
          <a:xfrm>
            <a:off x="3465513" y="4443413"/>
            <a:ext cx="1852612" cy="0"/>
          </a:xfrm>
          <a:prstGeom prst="line">
            <a:avLst/>
          </a:prstGeom>
          <a:noFill/>
          <a:ln w="12700">
            <a:solidFill>
              <a:srgbClr val="000066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65" name="Line 1024"/>
          <p:cNvSpPr>
            <a:spLocks noChangeShapeType="1"/>
          </p:cNvSpPr>
          <p:nvPr/>
        </p:nvSpPr>
        <p:spPr bwMode="auto">
          <a:xfrm>
            <a:off x="3490913" y="5818188"/>
            <a:ext cx="1852612" cy="0"/>
          </a:xfrm>
          <a:prstGeom prst="line">
            <a:avLst/>
          </a:prstGeom>
          <a:noFill/>
          <a:ln w="12700">
            <a:solidFill>
              <a:srgbClr val="000066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66" name="Line 1025"/>
          <p:cNvSpPr>
            <a:spLocks noChangeShapeType="1"/>
          </p:cNvSpPr>
          <p:nvPr/>
        </p:nvSpPr>
        <p:spPr bwMode="auto">
          <a:xfrm>
            <a:off x="3540125" y="4565650"/>
            <a:ext cx="1778000" cy="1192213"/>
          </a:xfrm>
          <a:prstGeom prst="line">
            <a:avLst/>
          </a:prstGeom>
          <a:noFill/>
          <a:ln w="12700">
            <a:solidFill>
              <a:srgbClr val="000066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67" name="Line 1026"/>
          <p:cNvSpPr>
            <a:spLocks noChangeShapeType="1"/>
          </p:cNvSpPr>
          <p:nvPr/>
        </p:nvSpPr>
        <p:spPr bwMode="auto">
          <a:xfrm flipV="1">
            <a:off x="3514725" y="4595813"/>
            <a:ext cx="1803400" cy="1131887"/>
          </a:xfrm>
          <a:prstGeom prst="line">
            <a:avLst/>
          </a:prstGeom>
          <a:noFill/>
          <a:ln w="12700">
            <a:solidFill>
              <a:srgbClr val="3366FF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87" name="Line 1025"/>
          <p:cNvSpPr>
            <a:spLocks noChangeShapeType="1"/>
          </p:cNvSpPr>
          <p:nvPr/>
        </p:nvSpPr>
        <p:spPr bwMode="auto">
          <a:xfrm>
            <a:off x="3530600" y="4556125"/>
            <a:ext cx="1779588" cy="1192213"/>
          </a:xfrm>
          <a:prstGeom prst="line">
            <a:avLst/>
          </a:prstGeom>
          <a:noFill/>
          <a:ln w="19050">
            <a:solidFill>
              <a:srgbClr val="FF3399"/>
            </a:solidFill>
            <a:prstDash val="solid"/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grpSp>
        <p:nvGrpSpPr>
          <p:cNvPr id="2" name="Group 84"/>
          <p:cNvGrpSpPr>
            <a:grpSpLocks/>
          </p:cNvGrpSpPr>
          <p:nvPr/>
        </p:nvGrpSpPr>
        <p:grpSpPr bwMode="auto">
          <a:xfrm>
            <a:off x="2671763" y="4424363"/>
            <a:ext cx="735012" cy="1397000"/>
            <a:chOff x="2013717" y="5165783"/>
            <a:chExt cx="537754" cy="1276907"/>
          </a:xfrm>
        </p:grpSpPr>
        <p:sp>
          <p:nvSpPr>
            <p:cNvPr id="54" name="Arc 53"/>
            <p:cNvSpPr/>
            <p:nvPr/>
          </p:nvSpPr>
          <p:spPr bwMode="auto">
            <a:xfrm flipH="1">
              <a:off x="2013717" y="5173038"/>
              <a:ext cx="536593" cy="1269652"/>
            </a:xfrm>
            <a:prstGeom prst="arc">
              <a:avLst/>
            </a:prstGeom>
            <a:noFill/>
            <a:ln w="28575" cap="flat" cmpd="sng" algn="ctr">
              <a:solidFill>
                <a:srgbClr val="FF3399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5" name="Arc 54"/>
            <p:cNvSpPr/>
            <p:nvPr/>
          </p:nvSpPr>
          <p:spPr bwMode="auto">
            <a:xfrm flipH="1" flipV="1">
              <a:off x="2014878" y="5165783"/>
              <a:ext cx="536593" cy="1269651"/>
            </a:xfrm>
            <a:prstGeom prst="arc">
              <a:avLst/>
            </a:prstGeom>
            <a:noFill/>
            <a:ln w="28575" cap="flat" cmpd="sng" algn="ctr">
              <a:solidFill>
                <a:srgbClr val="FF3399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087" name="Group 4"/>
          <p:cNvGrpSpPr>
            <a:grpSpLocks/>
          </p:cNvGrpSpPr>
          <p:nvPr/>
        </p:nvGrpSpPr>
        <p:grpSpPr bwMode="auto">
          <a:xfrm>
            <a:off x="3187700" y="4413250"/>
            <a:ext cx="236538" cy="355600"/>
            <a:chOff x="846" y="3750"/>
            <a:chExt cx="165" cy="338"/>
          </a:xfrm>
        </p:grpSpPr>
        <p:sp>
          <p:nvSpPr>
            <p:cNvPr id="3100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0000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101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3088" name="Group 4"/>
          <p:cNvGrpSpPr>
            <a:grpSpLocks/>
          </p:cNvGrpSpPr>
          <p:nvPr/>
        </p:nvGrpSpPr>
        <p:grpSpPr bwMode="auto">
          <a:xfrm>
            <a:off x="5410200" y="5735638"/>
            <a:ext cx="236538" cy="354012"/>
            <a:chOff x="846" y="3750"/>
            <a:chExt cx="165" cy="338"/>
          </a:xfrm>
        </p:grpSpPr>
        <p:sp>
          <p:nvSpPr>
            <p:cNvPr id="3098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33CC3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099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3089" name="Group 71"/>
          <p:cNvGrpSpPr>
            <a:grpSpLocks/>
          </p:cNvGrpSpPr>
          <p:nvPr/>
        </p:nvGrpSpPr>
        <p:grpSpPr bwMode="auto">
          <a:xfrm>
            <a:off x="5451475" y="4451350"/>
            <a:ext cx="238125" cy="355600"/>
            <a:chOff x="846" y="3750"/>
            <a:chExt cx="165" cy="338"/>
          </a:xfrm>
        </p:grpSpPr>
        <p:sp>
          <p:nvSpPr>
            <p:cNvPr id="3096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33CC3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097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3090" name="Group 4"/>
          <p:cNvGrpSpPr>
            <a:grpSpLocks/>
          </p:cNvGrpSpPr>
          <p:nvPr/>
        </p:nvGrpSpPr>
        <p:grpSpPr bwMode="auto">
          <a:xfrm>
            <a:off x="3178175" y="5753100"/>
            <a:ext cx="238125" cy="355600"/>
            <a:chOff x="846" y="3750"/>
            <a:chExt cx="165" cy="338"/>
          </a:xfrm>
        </p:grpSpPr>
        <p:sp>
          <p:nvSpPr>
            <p:cNvPr id="3094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0000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095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2532063" y="5799138"/>
            <a:ext cx="735012" cy="4254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474747"/>
                </a:solidFill>
                <a:latin typeface="Garamond"/>
              </a:rPr>
              <a:t>NCR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2744788" y="4484688"/>
            <a:ext cx="528637" cy="4238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474747"/>
                </a:solidFill>
                <a:latin typeface="Garamond"/>
              </a:rPr>
              <a:t>CR</a:t>
            </a:r>
          </a:p>
        </p:txBody>
      </p:sp>
      <p:sp>
        <p:nvSpPr>
          <p:cNvPr id="89" name="Line 1023"/>
          <p:cNvSpPr>
            <a:spLocks noChangeShapeType="1"/>
          </p:cNvSpPr>
          <p:nvPr/>
        </p:nvSpPr>
        <p:spPr bwMode="auto">
          <a:xfrm>
            <a:off x="3482975" y="4521200"/>
            <a:ext cx="1854200" cy="0"/>
          </a:xfrm>
          <a:prstGeom prst="line">
            <a:avLst/>
          </a:prstGeom>
          <a:noFill/>
          <a:ln w="12700">
            <a:solidFill>
              <a:srgbClr val="3366FF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21563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037513" cy="1143000"/>
          </a:xfrm>
        </p:spPr>
        <p:txBody>
          <a:bodyPr/>
          <a:lstStyle/>
          <a:p>
            <a:r>
              <a:rPr lang="en-US" altLang="en-US" sz="4400" smtClean="0"/>
              <a:t>Transmission Strategy “Pieces”</a:t>
            </a:r>
          </a:p>
        </p:txBody>
      </p:sp>
      <p:sp>
        <p:nvSpPr>
          <p:cNvPr id="1521668" name="Rectangle 4"/>
          <p:cNvSpPr>
            <a:spLocks noChangeArrowheads="1"/>
          </p:cNvSpPr>
          <p:nvPr/>
        </p:nvSpPr>
        <p:spPr bwMode="auto">
          <a:xfrm>
            <a:off x="1454150" y="4502150"/>
            <a:ext cx="1562100" cy="889000"/>
          </a:xfrm>
          <a:prstGeom prst="rect">
            <a:avLst/>
          </a:prstGeom>
          <a:noFill/>
          <a:ln w="9525" algn="ctr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000" b="1">
                <a:solidFill>
                  <a:srgbClr val="000066"/>
                </a:solidFill>
                <a:latin typeface="Garamond"/>
              </a:rPr>
              <a:t>Rate splitting</a:t>
            </a:r>
          </a:p>
        </p:txBody>
      </p:sp>
      <p:sp>
        <p:nvSpPr>
          <p:cNvPr id="1521669" name="Rectangle 5"/>
          <p:cNvSpPr>
            <a:spLocks noChangeArrowheads="1"/>
          </p:cNvSpPr>
          <p:nvPr/>
        </p:nvSpPr>
        <p:spPr bwMode="auto">
          <a:xfrm>
            <a:off x="2528888" y="3494088"/>
            <a:ext cx="1803400" cy="990600"/>
          </a:xfrm>
          <a:prstGeom prst="rect">
            <a:avLst/>
          </a:prstGeom>
          <a:noFill/>
          <a:ln w="9525" algn="ctr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000" b="1" dirty="0" err="1">
                <a:solidFill>
                  <a:srgbClr val="000066"/>
                </a:solidFill>
                <a:latin typeface="Garamond"/>
              </a:rPr>
              <a:t>Precoding</a:t>
            </a:r>
            <a:r>
              <a:rPr lang="en-US" sz="2000" b="1" dirty="0">
                <a:solidFill>
                  <a:srgbClr val="000066"/>
                </a:solidFill>
                <a:latin typeface="Garamond"/>
              </a:rPr>
              <a:t> against</a:t>
            </a:r>
            <a:br>
              <a:rPr lang="en-US" sz="2000" b="1" dirty="0">
                <a:solidFill>
                  <a:srgbClr val="000066"/>
                </a:solidFill>
                <a:latin typeface="Garamond"/>
              </a:rPr>
            </a:br>
            <a:r>
              <a:rPr lang="en-US" sz="2000" b="1" dirty="0">
                <a:solidFill>
                  <a:srgbClr val="000066"/>
                </a:solidFill>
                <a:latin typeface="Garamond"/>
              </a:rPr>
              <a:t>interference</a:t>
            </a:r>
            <a:br>
              <a:rPr lang="en-US" sz="2000" b="1" dirty="0">
                <a:solidFill>
                  <a:srgbClr val="000066"/>
                </a:solidFill>
                <a:latin typeface="Garamond"/>
              </a:rPr>
            </a:br>
            <a:r>
              <a:rPr lang="en-US" sz="2000" b="1" dirty="0">
                <a:solidFill>
                  <a:srgbClr val="000066"/>
                </a:solidFill>
                <a:latin typeface="Garamond"/>
              </a:rPr>
              <a:t>at CR TX</a:t>
            </a:r>
          </a:p>
        </p:txBody>
      </p:sp>
      <p:sp>
        <p:nvSpPr>
          <p:cNvPr id="1521670" name="Rectangle 6"/>
          <p:cNvSpPr>
            <a:spLocks noChangeArrowheads="1"/>
          </p:cNvSpPr>
          <p:nvPr/>
        </p:nvSpPr>
        <p:spPr bwMode="auto">
          <a:xfrm>
            <a:off x="1184275" y="2551113"/>
            <a:ext cx="1485900" cy="889000"/>
          </a:xfrm>
          <a:prstGeom prst="rect">
            <a:avLst/>
          </a:prstGeom>
          <a:noFill/>
          <a:ln w="9525" algn="ctr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000" b="1" dirty="0">
                <a:solidFill>
                  <a:srgbClr val="000066"/>
                </a:solidFill>
                <a:latin typeface="Garamond"/>
              </a:rPr>
              <a:t>Cooperation</a:t>
            </a:r>
            <a:br>
              <a:rPr lang="en-US" sz="2000" b="1" dirty="0">
                <a:solidFill>
                  <a:srgbClr val="000066"/>
                </a:solidFill>
                <a:latin typeface="Garamond"/>
              </a:rPr>
            </a:br>
            <a:r>
              <a:rPr lang="en-US" sz="2000" b="1" dirty="0">
                <a:solidFill>
                  <a:srgbClr val="000066"/>
                </a:solidFill>
                <a:latin typeface="Garamond"/>
              </a:rPr>
              <a:t>at CR TX</a:t>
            </a:r>
          </a:p>
        </p:txBody>
      </p:sp>
      <p:sp>
        <p:nvSpPr>
          <p:cNvPr id="1521671" name="Line 7"/>
          <p:cNvSpPr>
            <a:spLocks noChangeShapeType="1"/>
          </p:cNvSpPr>
          <p:nvPr/>
        </p:nvSpPr>
        <p:spPr bwMode="auto">
          <a:xfrm>
            <a:off x="1016000" y="2514600"/>
            <a:ext cx="419100" cy="28956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000" b="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521672" name="Line 8"/>
          <p:cNvSpPr>
            <a:spLocks noChangeShapeType="1"/>
          </p:cNvSpPr>
          <p:nvPr/>
        </p:nvSpPr>
        <p:spPr bwMode="auto">
          <a:xfrm>
            <a:off x="1435100" y="5397500"/>
            <a:ext cx="2692400" cy="127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000" b="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521673" name="Line 9"/>
          <p:cNvSpPr>
            <a:spLocks noChangeShapeType="1"/>
          </p:cNvSpPr>
          <p:nvPr/>
        </p:nvSpPr>
        <p:spPr bwMode="auto">
          <a:xfrm flipH="1">
            <a:off x="4140200" y="2628900"/>
            <a:ext cx="609600" cy="27686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000" b="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521674" name="Rectangle 10"/>
          <p:cNvSpPr>
            <a:spLocks noChangeArrowheads="1"/>
          </p:cNvSpPr>
          <p:nvPr/>
        </p:nvSpPr>
        <p:spPr bwMode="auto">
          <a:xfrm rot="-481934">
            <a:off x="1120775" y="2682875"/>
            <a:ext cx="1485900" cy="889000"/>
          </a:xfrm>
          <a:prstGeom prst="rect">
            <a:avLst/>
          </a:prstGeom>
          <a:noFill/>
          <a:ln w="9525" algn="ctr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000" b="1" dirty="0">
                <a:solidFill>
                  <a:srgbClr val="000066"/>
                </a:solidFill>
                <a:latin typeface="Garamond"/>
              </a:rPr>
              <a:t>Cooperation</a:t>
            </a:r>
            <a:br>
              <a:rPr lang="en-US" sz="2000" b="1" dirty="0">
                <a:solidFill>
                  <a:srgbClr val="000066"/>
                </a:solidFill>
                <a:latin typeface="Garamond"/>
              </a:rPr>
            </a:br>
            <a:r>
              <a:rPr lang="en-US" sz="2000" b="1" dirty="0" err="1">
                <a:solidFill>
                  <a:srgbClr val="000066"/>
                </a:solidFill>
                <a:latin typeface="Garamond"/>
              </a:rPr>
              <a:t>atCR</a:t>
            </a:r>
            <a:r>
              <a:rPr lang="en-US" sz="2000" b="1" dirty="0">
                <a:solidFill>
                  <a:srgbClr val="000066"/>
                </a:solidFill>
                <a:latin typeface="Garamond"/>
              </a:rPr>
              <a:t> TX</a:t>
            </a:r>
          </a:p>
        </p:txBody>
      </p:sp>
      <p:sp>
        <p:nvSpPr>
          <p:cNvPr id="1521675" name="Rectangle 11"/>
          <p:cNvSpPr>
            <a:spLocks noChangeArrowheads="1"/>
          </p:cNvSpPr>
          <p:nvPr/>
        </p:nvSpPr>
        <p:spPr bwMode="auto">
          <a:xfrm rot="16200000">
            <a:off x="1350963" y="3306763"/>
            <a:ext cx="1485900" cy="889000"/>
          </a:xfrm>
          <a:prstGeom prst="rect">
            <a:avLst/>
          </a:prstGeom>
          <a:noFill/>
          <a:ln w="9525" algn="ctr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000" b="1" dirty="0">
                <a:solidFill>
                  <a:srgbClr val="000066"/>
                </a:solidFill>
                <a:latin typeface="Garamond"/>
              </a:rPr>
              <a:t>Cooperation</a:t>
            </a:r>
            <a:br>
              <a:rPr lang="en-US" sz="2000" b="1" dirty="0">
                <a:solidFill>
                  <a:srgbClr val="000066"/>
                </a:solidFill>
                <a:latin typeface="Garamond"/>
              </a:rPr>
            </a:br>
            <a:r>
              <a:rPr lang="en-US" sz="2000" b="1" dirty="0">
                <a:solidFill>
                  <a:srgbClr val="000066"/>
                </a:solidFill>
                <a:latin typeface="Garamond"/>
              </a:rPr>
              <a:t>at CR TX</a:t>
            </a:r>
          </a:p>
        </p:txBody>
      </p:sp>
      <p:sp>
        <p:nvSpPr>
          <p:cNvPr id="1521676" name="Rectangle 12"/>
          <p:cNvSpPr>
            <a:spLocks noChangeArrowheads="1"/>
          </p:cNvSpPr>
          <p:nvPr/>
        </p:nvSpPr>
        <p:spPr bwMode="auto">
          <a:xfrm rot="5400000">
            <a:off x="2606675" y="3997325"/>
            <a:ext cx="1803400" cy="990600"/>
          </a:xfrm>
          <a:prstGeom prst="rect">
            <a:avLst/>
          </a:prstGeom>
          <a:noFill/>
          <a:ln w="9525" algn="ctr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000" b="1" dirty="0" err="1">
                <a:solidFill>
                  <a:srgbClr val="000066"/>
                </a:solidFill>
                <a:latin typeface="Garamond"/>
              </a:rPr>
              <a:t>Precoding</a:t>
            </a:r>
            <a:r>
              <a:rPr lang="en-US" sz="2000" b="1" dirty="0">
                <a:solidFill>
                  <a:srgbClr val="000066"/>
                </a:solidFill>
                <a:latin typeface="Garamond"/>
              </a:rPr>
              <a:t> against</a:t>
            </a:r>
            <a:br>
              <a:rPr lang="en-US" sz="2000" b="1" dirty="0">
                <a:solidFill>
                  <a:srgbClr val="000066"/>
                </a:solidFill>
                <a:latin typeface="Garamond"/>
              </a:rPr>
            </a:br>
            <a:r>
              <a:rPr lang="en-US" sz="2000" b="1" dirty="0">
                <a:solidFill>
                  <a:srgbClr val="000066"/>
                </a:solidFill>
                <a:latin typeface="Garamond"/>
              </a:rPr>
              <a:t>interference</a:t>
            </a:r>
            <a:br>
              <a:rPr lang="en-US" sz="2000" b="1" dirty="0">
                <a:solidFill>
                  <a:srgbClr val="000066"/>
                </a:solidFill>
                <a:latin typeface="Garamond"/>
              </a:rPr>
            </a:br>
            <a:r>
              <a:rPr lang="en-US" sz="2000" b="1" dirty="0">
                <a:solidFill>
                  <a:srgbClr val="000066"/>
                </a:solidFill>
                <a:latin typeface="Garamond"/>
              </a:rPr>
              <a:t>at CR TX</a:t>
            </a:r>
          </a:p>
        </p:txBody>
      </p:sp>
      <p:sp>
        <p:nvSpPr>
          <p:cNvPr id="1521677" name="Text Box 13"/>
          <p:cNvSpPr txBox="1">
            <a:spLocks noChangeArrowheads="1"/>
          </p:cNvSpPr>
          <p:nvPr/>
        </p:nvSpPr>
        <p:spPr bwMode="auto">
          <a:xfrm>
            <a:off x="5300663" y="1600200"/>
            <a:ext cx="3302000" cy="1631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1" lang="en-US" sz="2000" b="1" dirty="0">
                <a:solidFill>
                  <a:srgbClr val="000066"/>
                </a:solidFill>
                <a:latin typeface="Garamond"/>
              </a:rPr>
              <a:t> To allow each receiver to </a:t>
            </a:r>
            <a:br>
              <a:rPr kumimoji="1" lang="en-US" sz="2000" b="1" dirty="0">
                <a:solidFill>
                  <a:srgbClr val="000066"/>
                </a:solidFill>
                <a:latin typeface="Garamond"/>
              </a:rPr>
            </a:br>
            <a:r>
              <a:rPr kumimoji="1" lang="en-US" sz="2000" b="1" dirty="0">
                <a:solidFill>
                  <a:srgbClr val="000066"/>
                </a:solidFill>
                <a:latin typeface="Garamond"/>
              </a:rPr>
              <a:t> decode part of the other node’s message </a:t>
            </a:r>
            <a:br>
              <a:rPr kumimoji="1" lang="en-US" sz="2000" b="1" dirty="0">
                <a:solidFill>
                  <a:srgbClr val="000066"/>
                </a:solidFill>
                <a:latin typeface="Garamond"/>
              </a:rPr>
            </a:br>
            <a:r>
              <a:rPr kumimoji="1" lang="en-US" sz="2000" b="1" dirty="0">
                <a:solidFill>
                  <a:srgbClr val="000066"/>
                </a:solidFill>
                <a:latin typeface="Garamond"/>
                <a:sym typeface="Wingdings" pitchFamily="2" charset="2"/>
              </a:rPr>
              <a:t> </a:t>
            </a:r>
            <a:r>
              <a:rPr kumimoji="1" lang="en-US" sz="2000" b="1" dirty="0">
                <a:solidFill>
                  <a:srgbClr val="000066"/>
                </a:solidFill>
                <a:latin typeface="Garamond"/>
              </a:rPr>
              <a:t>reduces interference </a:t>
            </a:r>
          </a:p>
          <a:p>
            <a:pPr>
              <a:defRPr/>
            </a:pPr>
            <a:endParaRPr lang="en-US" sz="2000" b="1" dirty="0">
              <a:solidFill>
                <a:srgbClr val="000066"/>
              </a:solidFill>
              <a:latin typeface="Garamond"/>
            </a:endParaRPr>
          </a:p>
        </p:txBody>
      </p:sp>
      <p:sp>
        <p:nvSpPr>
          <p:cNvPr id="1521678" name="Text Box 14"/>
          <p:cNvSpPr txBox="1">
            <a:spLocks noChangeArrowheads="1"/>
          </p:cNvSpPr>
          <p:nvPr/>
        </p:nvSpPr>
        <p:spPr bwMode="auto">
          <a:xfrm>
            <a:off x="5230813" y="3136900"/>
            <a:ext cx="3049587" cy="708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en-US" sz="2000" b="1" dirty="0">
                <a:solidFill>
                  <a:srgbClr val="000066"/>
                </a:solidFill>
                <a:latin typeface="Garamond"/>
              </a:rPr>
              <a:t>  Removes the NCR</a:t>
            </a:r>
          </a:p>
          <a:p>
            <a:pPr>
              <a:defRPr/>
            </a:pPr>
            <a:r>
              <a:rPr kumimoji="1" lang="en-US" sz="2000" b="1" dirty="0">
                <a:solidFill>
                  <a:srgbClr val="000066"/>
                </a:solidFill>
                <a:latin typeface="Garamond"/>
              </a:rPr>
              <a:t> interference at the CR RX</a:t>
            </a:r>
          </a:p>
        </p:txBody>
      </p:sp>
      <p:sp>
        <p:nvSpPr>
          <p:cNvPr id="1521679" name="Text Box 15"/>
          <p:cNvSpPr txBox="1">
            <a:spLocks noChangeArrowheads="1"/>
          </p:cNvSpPr>
          <p:nvPr/>
        </p:nvSpPr>
        <p:spPr bwMode="auto">
          <a:xfrm>
            <a:off x="5311775" y="4103688"/>
            <a:ext cx="3116263" cy="1014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en-US" sz="2000" b="1" dirty="0">
                <a:solidFill>
                  <a:srgbClr val="000066"/>
                </a:solidFill>
                <a:latin typeface="Garamond"/>
              </a:rPr>
              <a:t> To help in sending NCR’s</a:t>
            </a:r>
            <a:r>
              <a:rPr kumimoji="1" lang="en-US" sz="2000" b="1" i="1" baseline="-25000" dirty="0">
                <a:solidFill>
                  <a:srgbClr val="000066"/>
                </a:solidFill>
                <a:latin typeface="Garamond"/>
              </a:rPr>
              <a:t> </a:t>
            </a:r>
            <a:br>
              <a:rPr kumimoji="1" lang="en-US" sz="2000" b="1" i="1" baseline="-25000" dirty="0">
                <a:solidFill>
                  <a:srgbClr val="000066"/>
                </a:solidFill>
                <a:latin typeface="Garamond"/>
              </a:rPr>
            </a:br>
            <a:r>
              <a:rPr kumimoji="1" lang="en-US" sz="2000" b="1" i="1" baseline="-25000" dirty="0">
                <a:solidFill>
                  <a:srgbClr val="000066"/>
                </a:solidFill>
                <a:latin typeface="Garamond"/>
              </a:rPr>
              <a:t>  </a:t>
            </a:r>
            <a:r>
              <a:rPr kumimoji="1" lang="en-US" sz="2000" b="1" dirty="0">
                <a:solidFill>
                  <a:srgbClr val="000066"/>
                </a:solidFill>
                <a:latin typeface="Garamond"/>
              </a:rPr>
              <a:t>message to its RX</a:t>
            </a:r>
          </a:p>
          <a:p>
            <a:pPr>
              <a:defRPr/>
            </a:pPr>
            <a:endParaRPr lang="en-US" sz="2000" b="1" dirty="0">
              <a:solidFill>
                <a:srgbClr val="000066"/>
              </a:solidFill>
              <a:latin typeface="Garamond"/>
            </a:endParaRPr>
          </a:p>
        </p:txBody>
      </p:sp>
      <p:sp>
        <p:nvSpPr>
          <p:cNvPr id="1521680" name="Text Box 16"/>
          <p:cNvSpPr txBox="1">
            <a:spLocks noChangeArrowheads="1"/>
          </p:cNvSpPr>
          <p:nvPr/>
        </p:nvSpPr>
        <p:spPr bwMode="auto">
          <a:xfrm>
            <a:off x="5105400" y="5121275"/>
            <a:ext cx="3454400" cy="1138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kumimoji="1" lang="en-US" sz="2400" b="1" dirty="0">
                <a:solidFill>
                  <a:srgbClr val="CC3300"/>
                </a:solidFill>
                <a:latin typeface="Garamond"/>
              </a:rPr>
              <a:t>Must optimally combine </a:t>
            </a:r>
          </a:p>
          <a:p>
            <a:pPr algn="ctr">
              <a:defRPr/>
            </a:pPr>
            <a:r>
              <a:rPr kumimoji="1" lang="en-US" sz="2400" b="1" dirty="0">
                <a:solidFill>
                  <a:srgbClr val="CC3300"/>
                </a:solidFill>
                <a:latin typeface="Garamond"/>
              </a:rPr>
              <a:t>these approaches</a:t>
            </a:r>
          </a:p>
          <a:p>
            <a:pPr>
              <a:defRPr/>
            </a:pPr>
            <a:endParaRPr lang="en-US" sz="2000" b="1" dirty="0">
              <a:solidFill>
                <a:srgbClr val="CC3300"/>
              </a:solidFill>
              <a:latin typeface="Garamond"/>
            </a:endParaRPr>
          </a:p>
        </p:txBody>
      </p:sp>
      <p:sp>
        <p:nvSpPr>
          <p:cNvPr id="4112" name="TextBox 2"/>
          <p:cNvSpPr txBox="1">
            <a:spLocks noChangeArrowheads="1"/>
          </p:cNvSpPr>
          <p:nvPr/>
        </p:nvSpPr>
        <p:spPr bwMode="auto">
          <a:xfrm>
            <a:off x="381000" y="6232525"/>
            <a:ext cx="8678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 smtClean="0">
                <a:solidFill>
                  <a:srgbClr val="000000"/>
                </a:solidFill>
              </a:rPr>
              <a:t>“Achievable Rates in Cognitive Radios” by </a:t>
            </a:r>
            <a:r>
              <a:rPr lang="en-US" altLang="en-US" sz="2400" smtClean="0">
                <a:solidFill>
                  <a:srgbClr val="772655"/>
                </a:solidFill>
              </a:rPr>
              <a:t>Devroye, Mitran, Tarokh</a:t>
            </a:r>
          </a:p>
        </p:txBody>
      </p:sp>
    </p:spTree>
    <p:extLst>
      <p:ext uri="{BB962C8B-B14F-4D97-AF65-F5344CB8AC3E}">
        <p14:creationId xmlns:p14="http://schemas.microsoft.com/office/powerpoint/2010/main" val="108328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21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21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21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21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21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21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521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1668" grpId="0" animBg="1"/>
      <p:bldP spid="1521669" grpId="0" animBg="1"/>
      <p:bldP spid="1521669" grpId="1" animBg="1"/>
      <p:bldP spid="1521670" grpId="0" animBg="1"/>
      <p:bldP spid="1521670" grpId="1" animBg="1"/>
      <p:bldP spid="1521674" grpId="0" animBg="1"/>
      <p:bldP spid="1521674" grpId="1" animBg="1"/>
      <p:bldP spid="1521675" grpId="0" animBg="1"/>
      <p:bldP spid="1521675" grpId="1" animBg="1"/>
      <p:bldP spid="1521676" grpId="0" animBg="1"/>
      <p:bldP spid="1521677" grpId="0"/>
      <p:bldP spid="1521678" grpId="0"/>
      <p:bldP spid="1521679" grpId="0"/>
      <p:bldP spid="1521680" grpId="0"/>
      <p:bldP spid="1521680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fld id="{9B6484F2-CFFA-4BEF-9314-75AE0846186E}" type="slidenum">
              <a:rPr lang="en-US" altLang="en-US" sz="1400" smtClean="0">
                <a:solidFill>
                  <a:srgbClr val="FFFFFF"/>
                </a:solidFill>
              </a:rPr>
              <a:pPr algn="ctr"/>
              <a:t>20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1570818" name="Rectangle 2"/>
          <p:cNvSpPr>
            <a:spLocks noChangeArrowheads="1"/>
          </p:cNvSpPr>
          <p:nvPr/>
        </p:nvSpPr>
        <p:spPr bwMode="auto">
          <a:xfrm>
            <a:off x="1903413" y="2019300"/>
            <a:ext cx="876300" cy="1892300"/>
          </a:xfrm>
          <a:prstGeom prst="rect">
            <a:avLst/>
          </a:prstGeom>
          <a:gradFill rotWithShape="1">
            <a:gsLst>
              <a:gs pos="0">
                <a:srgbClr val="DDDDDD">
                  <a:gamma/>
                  <a:shade val="46275"/>
                  <a:invGamma/>
                  <a:alpha val="49001"/>
                </a:srgbClr>
              </a:gs>
              <a:gs pos="50000">
                <a:srgbClr val="DDDDDD">
                  <a:alpha val="35001"/>
                </a:srgbClr>
              </a:gs>
              <a:gs pos="100000">
                <a:srgbClr val="DDDDDD">
                  <a:gamma/>
                  <a:shade val="46275"/>
                  <a:invGamma/>
                  <a:alpha val="49001"/>
                </a:srgbClr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12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Results around 2007</a:t>
            </a:r>
          </a:p>
        </p:txBody>
      </p:sp>
      <p:sp>
        <p:nvSpPr>
          <p:cNvPr id="5127" name="Line 24"/>
          <p:cNvSpPr>
            <a:spLocks noChangeShapeType="1"/>
          </p:cNvSpPr>
          <p:nvPr/>
        </p:nvSpPr>
        <p:spPr bwMode="auto">
          <a:xfrm flipV="1">
            <a:off x="1879600" y="1752600"/>
            <a:ext cx="11113" cy="21717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28" name="Line 25"/>
          <p:cNvSpPr>
            <a:spLocks noChangeShapeType="1"/>
          </p:cNvSpPr>
          <p:nvPr/>
        </p:nvSpPr>
        <p:spPr bwMode="auto">
          <a:xfrm>
            <a:off x="1881188" y="3938588"/>
            <a:ext cx="2679700" cy="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29" name="Rectangle 26"/>
          <p:cNvSpPr>
            <a:spLocks noChangeArrowheads="1"/>
          </p:cNvSpPr>
          <p:nvPr/>
        </p:nvSpPr>
        <p:spPr bwMode="auto">
          <a:xfrm>
            <a:off x="4178300" y="3921125"/>
            <a:ext cx="428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i="1" smtClean="0">
                <a:solidFill>
                  <a:srgbClr val="000000"/>
                </a:solidFill>
              </a:rPr>
              <a:t>b </a:t>
            </a:r>
          </a:p>
        </p:txBody>
      </p:sp>
      <p:sp>
        <p:nvSpPr>
          <p:cNvPr id="5130" name="Rectangle 27"/>
          <p:cNvSpPr>
            <a:spLocks noChangeArrowheads="1"/>
          </p:cNvSpPr>
          <p:nvPr/>
        </p:nvSpPr>
        <p:spPr bwMode="auto">
          <a:xfrm>
            <a:off x="1538288" y="1547813"/>
            <a:ext cx="492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i="1" smtClean="0">
                <a:solidFill>
                  <a:srgbClr val="000000"/>
                </a:solidFill>
              </a:rPr>
              <a:t>a </a:t>
            </a:r>
          </a:p>
        </p:txBody>
      </p:sp>
      <p:sp>
        <p:nvSpPr>
          <p:cNvPr id="5131" name="Line 28"/>
          <p:cNvSpPr>
            <a:spLocks noChangeShapeType="1"/>
          </p:cNvSpPr>
          <p:nvPr/>
        </p:nvSpPr>
        <p:spPr bwMode="auto">
          <a:xfrm flipV="1">
            <a:off x="2795588" y="1754188"/>
            <a:ext cx="11112" cy="2171700"/>
          </a:xfrm>
          <a:prstGeom prst="line">
            <a:avLst/>
          </a:prstGeom>
          <a:noFill/>
          <a:ln w="9525">
            <a:solidFill>
              <a:srgbClr val="0000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32" name="Rectangle 29"/>
          <p:cNvSpPr>
            <a:spLocks noChangeArrowheads="1"/>
          </p:cNvSpPr>
          <p:nvPr/>
        </p:nvSpPr>
        <p:spPr bwMode="auto">
          <a:xfrm>
            <a:off x="2643188" y="3960813"/>
            <a:ext cx="428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i="1" smtClean="0">
                <a:solidFill>
                  <a:srgbClr val="000000"/>
                </a:solidFill>
              </a:rPr>
              <a:t>1 </a:t>
            </a:r>
          </a:p>
        </p:txBody>
      </p:sp>
      <p:sp>
        <p:nvSpPr>
          <p:cNvPr id="5133" name="Line 30"/>
          <p:cNvSpPr>
            <a:spLocks noChangeShapeType="1"/>
          </p:cNvSpPr>
          <p:nvPr/>
        </p:nvSpPr>
        <p:spPr bwMode="auto">
          <a:xfrm flipH="1" flipV="1">
            <a:off x="1890713" y="3114675"/>
            <a:ext cx="890587" cy="9525"/>
          </a:xfrm>
          <a:prstGeom prst="line">
            <a:avLst/>
          </a:prstGeom>
          <a:noFill/>
          <a:ln w="9525">
            <a:solidFill>
              <a:srgbClr val="0000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34" name="Rectangle 31"/>
          <p:cNvSpPr>
            <a:spLocks noChangeArrowheads="1"/>
          </p:cNvSpPr>
          <p:nvPr/>
        </p:nvSpPr>
        <p:spPr bwMode="auto">
          <a:xfrm>
            <a:off x="1576388" y="2870200"/>
            <a:ext cx="428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i="1" smtClean="0">
                <a:solidFill>
                  <a:srgbClr val="000000"/>
                </a:solidFill>
              </a:rPr>
              <a:t>1 </a:t>
            </a:r>
          </a:p>
        </p:txBody>
      </p:sp>
      <p:sp>
        <p:nvSpPr>
          <p:cNvPr id="5135" name="Line 32"/>
          <p:cNvSpPr>
            <a:spLocks noChangeShapeType="1"/>
          </p:cNvSpPr>
          <p:nvPr/>
        </p:nvSpPr>
        <p:spPr bwMode="auto">
          <a:xfrm flipH="1">
            <a:off x="2794000" y="1957388"/>
            <a:ext cx="1371600" cy="1184275"/>
          </a:xfrm>
          <a:prstGeom prst="line">
            <a:avLst/>
          </a:prstGeom>
          <a:noFill/>
          <a:ln w="9525">
            <a:solidFill>
              <a:srgbClr val="0000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1570849" name="AutoShape 33"/>
          <p:cNvSpPr>
            <a:spLocks noChangeArrowheads="1"/>
          </p:cNvSpPr>
          <p:nvPr/>
        </p:nvSpPr>
        <p:spPr bwMode="auto">
          <a:xfrm rot="10800000" flipH="1">
            <a:off x="2832100" y="2006600"/>
            <a:ext cx="1193800" cy="1016000"/>
          </a:xfrm>
          <a:prstGeom prst="rtTriangle">
            <a:avLst/>
          </a:prstGeom>
          <a:gradFill rotWithShape="1">
            <a:gsLst>
              <a:gs pos="0">
                <a:srgbClr val="FF9900">
                  <a:gamma/>
                  <a:shade val="46275"/>
                  <a:invGamma/>
                  <a:alpha val="71001"/>
                </a:srgbClr>
              </a:gs>
              <a:gs pos="50000">
                <a:srgbClr val="FF9900">
                  <a:alpha val="81000"/>
                </a:srgbClr>
              </a:gs>
              <a:gs pos="100000">
                <a:srgbClr val="FF9900">
                  <a:gamma/>
                  <a:shade val="46275"/>
                  <a:invGamma/>
                  <a:alpha val="71001"/>
                </a:srgbClr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139" name="Rectangle 35"/>
          <p:cNvSpPr>
            <a:spLocks noChangeArrowheads="1"/>
          </p:cNvSpPr>
          <p:nvPr/>
        </p:nvSpPr>
        <p:spPr bwMode="auto">
          <a:xfrm>
            <a:off x="1955800" y="2181225"/>
            <a:ext cx="974725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1600" smtClean="0">
                <a:solidFill>
                  <a:srgbClr val="292929"/>
                </a:solidFill>
                <a:latin typeface="Trebuchet MS" pitchFamily="34" charset="0"/>
              </a:rPr>
              <a:t> weak 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z="1600" smtClean="0">
              <a:solidFill>
                <a:srgbClr val="292929"/>
              </a:solidFill>
              <a:latin typeface="Trebuchet MS" pitchFamily="34" charset="0"/>
            </a:endParaRP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z="1600" smtClean="0">
              <a:solidFill>
                <a:srgbClr val="292929"/>
              </a:solidFill>
              <a:latin typeface="Trebuchet MS" pitchFamily="34" charset="0"/>
            </a:endParaRPr>
          </a:p>
        </p:txBody>
      </p:sp>
      <p:sp>
        <p:nvSpPr>
          <p:cNvPr id="5140" name="Rectangle 36"/>
          <p:cNvSpPr>
            <a:spLocks noChangeArrowheads="1"/>
          </p:cNvSpPr>
          <p:nvPr/>
        </p:nvSpPr>
        <p:spPr bwMode="auto">
          <a:xfrm>
            <a:off x="2668588" y="1966913"/>
            <a:ext cx="974725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5000"/>
              </a:lnSpc>
              <a:spcBef>
                <a:spcPct val="20000"/>
              </a:spcBef>
              <a:buClr>
                <a:srgbClr val="000066"/>
              </a:buClr>
              <a:buSzPct val="75000"/>
            </a:pPr>
            <a:endParaRPr kumimoji="1" lang="en-US" altLang="en-US" sz="1600" smtClean="0">
              <a:solidFill>
                <a:srgbClr val="993300"/>
              </a:solidFill>
              <a:latin typeface="Trebuchet MS" pitchFamily="34" charset="0"/>
            </a:endParaRPr>
          </a:p>
          <a:p>
            <a:pPr algn="ctr">
              <a:lnSpc>
                <a:spcPct val="85000"/>
              </a:lnSpc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1600" smtClean="0">
                <a:solidFill>
                  <a:srgbClr val="993300"/>
                </a:solidFill>
                <a:latin typeface="Trebuchet MS" pitchFamily="34" charset="0"/>
              </a:rPr>
              <a:t>strong </a:t>
            </a:r>
          </a:p>
          <a:p>
            <a:pPr algn="ctr">
              <a:lnSpc>
                <a:spcPct val="85000"/>
              </a:lnSpc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z="1600" smtClean="0">
              <a:solidFill>
                <a:srgbClr val="993300"/>
              </a:solidFill>
              <a:latin typeface="Trebuchet MS" pitchFamily="34" charset="0"/>
            </a:endParaRPr>
          </a:p>
          <a:p>
            <a:pPr algn="ctr">
              <a:lnSpc>
                <a:spcPct val="85000"/>
              </a:lnSpc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z="1600" smtClean="0">
              <a:solidFill>
                <a:srgbClr val="993300"/>
              </a:solidFill>
              <a:latin typeface="Trebuchet MS" pitchFamily="34" charset="0"/>
            </a:endParaRPr>
          </a:p>
        </p:txBody>
      </p:sp>
      <p:sp>
        <p:nvSpPr>
          <p:cNvPr id="5141" name="Text Box 37"/>
          <p:cNvSpPr txBox="1">
            <a:spLocks noChangeArrowheads="1"/>
          </p:cNvSpPr>
          <p:nvPr/>
        </p:nvSpPr>
        <p:spPr bwMode="auto">
          <a:xfrm>
            <a:off x="5597525" y="42021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5142" name="Rectangle 38"/>
          <p:cNvSpPr>
            <a:spLocks noChangeArrowheads="1"/>
          </p:cNvSpPr>
          <p:nvPr/>
        </p:nvSpPr>
        <p:spPr bwMode="auto">
          <a:xfrm>
            <a:off x="1981200" y="2473325"/>
            <a:ext cx="1724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1600" smtClean="0">
                <a:solidFill>
                  <a:srgbClr val="000066"/>
                </a:solidFill>
                <a:latin typeface="Trebuchet MS" pitchFamily="34" charset="0"/>
              </a:rPr>
              <a:t>interference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z="1600" smtClean="0">
              <a:solidFill>
                <a:srgbClr val="000066"/>
              </a:solidFill>
              <a:latin typeface="Trebuchet MS" pitchFamily="34" charset="0"/>
            </a:endParaRP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z="1600" smtClean="0">
              <a:solidFill>
                <a:srgbClr val="000066"/>
              </a:solidFill>
              <a:latin typeface="Trebuchet MS" pitchFamily="34" charset="0"/>
            </a:endParaRPr>
          </a:p>
        </p:txBody>
      </p:sp>
      <p:sp>
        <p:nvSpPr>
          <p:cNvPr id="5143" name="Rectangle 39"/>
          <p:cNvSpPr>
            <a:spLocks noChangeArrowheads="1"/>
          </p:cNvSpPr>
          <p:nvPr/>
        </p:nvSpPr>
        <p:spPr bwMode="auto">
          <a:xfrm>
            <a:off x="3902075" y="3048000"/>
            <a:ext cx="5241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For Gaussian channel with 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P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1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=P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2</a:t>
            </a: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 </a:t>
            </a:r>
          </a:p>
        </p:txBody>
      </p:sp>
      <p:sp>
        <p:nvSpPr>
          <p:cNvPr id="5144" name="Rectangle 40"/>
          <p:cNvSpPr>
            <a:spLocks noChangeArrowheads="1"/>
          </p:cNvSpPr>
          <p:nvPr/>
        </p:nvSpPr>
        <p:spPr bwMode="auto">
          <a:xfrm>
            <a:off x="204788" y="1966913"/>
            <a:ext cx="1546225" cy="660400"/>
          </a:xfrm>
          <a:prstGeom prst="rect">
            <a:avLst/>
          </a:prstGeom>
          <a:noFill/>
          <a:ln w="9525">
            <a:solidFill>
              <a:srgbClr val="77777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1800" smtClean="0">
                <a:solidFill>
                  <a:srgbClr val="4D4D4D"/>
                </a:solidFill>
                <a:latin typeface="Trebuchet MS" pitchFamily="34" charset="0"/>
              </a:rPr>
              <a:t>Wu et.al.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1800" smtClean="0">
                <a:solidFill>
                  <a:srgbClr val="4D4D4D"/>
                </a:solidFill>
                <a:latin typeface="Trebuchet MS" pitchFamily="34" charset="0"/>
              </a:rPr>
              <a:t>Joviċić et.al. 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mtClean="0">
              <a:solidFill>
                <a:srgbClr val="4D4D4D"/>
              </a:solidFill>
              <a:latin typeface="Trebuchet MS" pitchFamily="34" charset="0"/>
            </a:endParaRP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mtClean="0">
              <a:solidFill>
                <a:srgbClr val="4D4D4D"/>
              </a:solidFill>
              <a:latin typeface="Trebuchet MS" pitchFamily="34" charset="0"/>
            </a:endParaRPr>
          </a:p>
        </p:txBody>
      </p:sp>
      <p:grpSp>
        <p:nvGrpSpPr>
          <p:cNvPr id="5145" name="Group 46"/>
          <p:cNvGrpSpPr>
            <a:grpSpLocks/>
          </p:cNvGrpSpPr>
          <p:nvPr/>
        </p:nvGrpSpPr>
        <p:grpSpPr bwMode="auto">
          <a:xfrm>
            <a:off x="2870200" y="2095500"/>
            <a:ext cx="1409700" cy="1778000"/>
            <a:chOff x="1808" y="1320"/>
            <a:chExt cx="888" cy="1120"/>
          </a:xfrm>
        </p:grpSpPr>
        <p:sp>
          <p:nvSpPr>
            <p:cNvPr id="5150" name="Line 43"/>
            <p:cNvSpPr>
              <a:spLocks noChangeShapeType="1"/>
            </p:cNvSpPr>
            <p:nvPr/>
          </p:nvSpPr>
          <p:spPr bwMode="auto">
            <a:xfrm>
              <a:off x="1808" y="1992"/>
              <a:ext cx="0" cy="448"/>
            </a:xfrm>
            <a:prstGeom prst="line">
              <a:avLst/>
            </a:prstGeom>
            <a:noFill/>
            <a:ln w="158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5151" name="Line 44"/>
            <p:cNvSpPr>
              <a:spLocks noChangeShapeType="1"/>
            </p:cNvSpPr>
            <p:nvPr/>
          </p:nvSpPr>
          <p:spPr bwMode="auto">
            <a:xfrm flipV="1">
              <a:off x="1816" y="1320"/>
              <a:ext cx="768" cy="672"/>
            </a:xfrm>
            <a:prstGeom prst="line">
              <a:avLst/>
            </a:prstGeom>
            <a:noFill/>
            <a:ln w="158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5152" name="Line 45"/>
            <p:cNvSpPr>
              <a:spLocks noChangeShapeType="1"/>
            </p:cNvSpPr>
            <p:nvPr/>
          </p:nvSpPr>
          <p:spPr bwMode="auto">
            <a:xfrm>
              <a:off x="1808" y="2440"/>
              <a:ext cx="888" cy="0"/>
            </a:xfrm>
            <a:prstGeom prst="line">
              <a:avLst/>
            </a:prstGeom>
            <a:noFill/>
            <a:ln w="158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5146" name="Line 48"/>
          <p:cNvSpPr>
            <a:spLocks noChangeShapeType="1"/>
          </p:cNvSpPr>
          <p:nvPr/>
        </p:nvSpPr>
        <p:spPr bwMode="auto">
          <a:xfrm flipH="1">
            <a:off x="3860800" y="2095500"/>
            <a:ext cx="660400" cy="1270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47" name="Line 49"/>
          <p:cNvSpPr>
            <a:spLocks noChangeShapeType="1"/>
          </p:cNvSpPr>
          <p:nvPr/>
        </p:nvSpPr>
        <p:spPr bwMode="auto">
          <a:xfrm>
            <a:off x="1701800" y="2298700"/>
            <a:ext cx="317500" cy="0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48" name="Rectangle 50"/>
          <p:cNvSpPr>
            <a:spLocks noChangeArrowheads="1"/>
          </p:cNvSpPr>
          <p:nvPr/>
        </p:nvSpPr>
        <p:spPr bwMode="auto">
          <a:xfrm>
            <a:off x="0" y="4419600"/>
            <a:ext cx="9144000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14300" indent="-1143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000" smtClean="0">
                <a:solidFill>
                  <a:srgbClr val="CC3300"/>
                </a:solidFill>
                <a:latin typeface="Trebuchet MS" pitchFamily="34" charset="0"/>
              </a:rPr>
              <a:t>New encoding scheme</a:t>
            </a:r>
            <a:r>
              <a:rPr kumimoji="1" lang="en-US" altLang="en-US" sz="2000" smtClean="0">
                <a:solidFill>
                  <a:srgbClr val="000066"/>
                </a:solidFill>
                <a:latin typeface="Trebuchet MS" pitchFamily="34" charset="0"/>
              </a:rPr>
              <a:t> uses </a:t>
            </a:r>
            <a:r>
              <a:rPr kumimoji="1" lang="en-US" altLang="en-US" sz="2000" smtClean="0">
                <a:solidFill>
                  <a:srgbClr val="CC3300"/>
                </a:solidFill>
                <a:latin typeface="Trebuchet MS" pitchFamily="34" charset="0"/>
              </a:rPr>
              <a:t>same</a:t>
            </a:r>
            <a:r>
              <a:rPr kumimoji="1" lang="en-US" altLang="en-US" sz="2000" smtClean="0">
                <a:solidFill>
                  <a:srgbClr val="000066"/>
                </a:solidFill>
                <a:latin typeface="Trebuchet MS" pitchFamily="34" charset="0"/>
              </a:rPr>
              <a:t> techniques as previous work: </a:t>
            </a:r>
            <a:br>
              <a:rPr kumimoji="1" lang="en-US" altLang="en-US" sz="2000" smtClean="0">
                <a:solidFill>
                  <a:srgbClr val="000066"/>
                </a:solidFill>
                <a:latin typeface="Trebuchet MS" pitchFamily="34" charset="0"/>
              </a:rPr>
            </a:br>
            <a:r>
              <a:rPr kumimoji="1" lang="en-US" altLang="en-US" sz="2000" smtClean="0">
                <a:solidFill>
                  <a:srgbClr val="000066"/>
                </a:solidFill>
                <a:latin typeface="Trebuchet MS" pitchFamily="34" charset="0"/>
              </a:rPr>
              <a:t>rate splitting, G-P precoding against interference and cooperation 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000" smtClean="0">
                <a:solidFill>
                  <a:srgbClr val="CC3300"/>
                </a:solidFill>
                <a:latin typeface="Trebuchet MS" pitchFamily="34" charset="0"/>
              </a:rPr>
              <a:t>Differences:</a:t>
            </a:r>
            <a:r>
              <a:rPr kumimoji="1" lang="en-US" altLang="en-US" sz="2000" smtClean="0">
                <a:solidFill>
                  <a:srgbClr val="000066"/>
                </a:solidFill>
                <a:latin typeface="Trebuchet MS" pitchFamily="34" charset="0"/>
              </a:rPr>
              <a:t> 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r>
              <a:rPr kumimoji="1" lang="en-US" altLang="en-US" sz="2000" smtClean="0">
                <a:solidFill>
                  <a:srgbClr val="000066"/>
                </a:solidFill>
                <a:latin typeface="Trebuchet MS" pitchFamily="34" charset="0"/>
              </a:rPr>
              <a:t>More general scheme than the one that suffices in weak interference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r>
              <a:rPr kumimoji="1" lang="en-US" altLang="en-US" sz="2000" smtClean="0">
                <a:solidFill>
                  <a:srgbClr val="000066"/>
                </a:solidFill>
                <a:latin typeface="Trebuchet MS" pitchFamily="34" charset="0"/>
              </a:rPr>
              <a:t>Different binning than the one proposed by </a:t>
            </a:r>
            <a:r>
              <a:rPr kumimoji="1" lang="en-US" altLang="en-US" sz="2000" i="1" smtClean="0">
                <a:solidFill>
                  <a:srgbClr val="CC3300"/>
                </a:solidFill>
                <a:latin typeface="Trebuchet MS" pitchFamily="34" charset="0"/>
              </a:rPr>
              <a:t>[Devroye et.al]</a:t>
            </a:r>
            <a:r>
              <a:rPr kumimoji="1" lang="en-US" altLang="en-US" sz="2000" smtClean="0">
                <a:solidFill>
                  <a:srgbClr val="000066"/>
                </a:solidFill>
                <a:latin typeface="Trebuchet MS" pitchFamily="34" charset="0"/>
              </a:rPr>
              <a:t> and </a:t>
            </a:r>
            <a:r>
              <a:rPr kumimoji="1" lang="en-US" altLang="en-US" sz="2000" i="1" smtClean="0">
                <a:solidFill>
                  <a:srgbClr val="CC3300"/>
                </a:solidFill>
                <a:latin typeface="Trebuchet MS" pitchFamily="34" charset="0"/>
              </a:rPr>
              <a:t>[Jiang et.al.]</a:t>
            </a:r>
          </a:p>
        </p:txBody>
      </p:sp>
      <p:sp>
        <p:nvSpPr>
          <p:cNvPr id="5149" name="Rectangle 42"/>
          <p:cNvSpPr>
            <a:spLocks noChangeArrowheads="1"/>
          </p:cNvSpPr>
          <p:nvPr/>
        </p:nvSpPr>
        <p:spPr bwMode="auto">
          <a:xfrm>
            <a:off x="4524375" y="1917700"/>
            <a:ext cx="1063625" cy="381000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000" smtClean="0">
                <a:solidFill>
                  <a:srgbClr val="FF9900"/>
                </a:solidFill>
                <a:latin typeface="Trebuchet MS" pitchFamily="34" charset="0"/>
              </a:rPr>
              <a:t>M.,Y.,K</a:t>
            </a:r>
            <a:endParaRPr kumimoji="1" lang="en-US" altLang="en-US" smtClean="0">
              <a:solidFill>
                <a:srgbClr val="FF9900"/>
              </a:solidFill>
              <a:latin typeface="Trebuchet MS" pitchFamily="34" charset="0"/>
            </a:endParaRP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mtClean="0">
              <a:solidFill>
                <a:srgbClr val="FF9900"/>
              </a:solidFill>
              <a:latin typeface="Trebuchet MS" pitchFamily="34" charset="0"/>
            </a:endParaRP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mtClean="0">
              <a:solidFill>
                <a:srgbClr val="FF9900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03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63575" y="228600"/>
            <a:ext cx="7908925" cy="1143000"/>
          </a:xfrm>
        </p:spPr>
        <p:txBody>
          <a:bodyPr/>
          <a:lstStyle/>
          <a:p>
            <a:r>
              <a:rPr lang="en-US" altLang="en-US" smtClean="0"/>
              <a:t>Improved Scheme </a:t>
            </a:r>
            <a:br>
              <a:rPr lang="en-US" altLang="en-US" smtClean="0"/>
            </a:br>
            <a:r>
              <a:rPr lang="en-US" altLang="en-US" sz="4000" smtClean="0"/>
              <a:t>Transmission for Achievable Rates</a:t>
            </a:r>
            <a:endParaRPr lang="en-US" altLang="en-US" smtClean="0"/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2965450" y="4973638"/>
            <a:ext cx="1117600" cy="469900"/>
          </a:xfrm>
          <a:prstGeom prst="rect">
            <a:avLst/>
          </a:prstGeom>
          <a:noFill/>
          <a:ln w="9525" algn="ctr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z="2000" smtClean="0">
              <a:solidFill>
                <a:srgbClr val="FFFFFF"/>
              </a:solidFill>
            </a:endParaRPr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1371600" y="4999038"/>
            <a:ext cx="863600" cy="64770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177800" indent="-1778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1400" smtClean="0">
                <a:solidFill>
                  <a:srgbClr val="000066"/>
                </a:solidFill>
                <a:latin typeface="Trebuchet MS" pitchFamily="34" charset="0"/>
              </a:rPr>
              <a:t> </a:t>
            </a:r>
            <a:r>
              <a:rPr kumimoji="1" lang="en-US" altLang="en-US" sz="2000" smtClean="0">
                <a:solidFill>
                  <a:srgbClr val="000066"/>
                </a:solidFill>
                <a:latin typeface="Trebuchet MS" pitchFamily="34" charset="0"/>
              </a:rPr>
              <a:t>Rate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000" smtClean="0">
                <a:solidFill>
                  <a:srgbClr val="000066"/>
                </a:solidFill>
                <a:latin typeface="Trebuchet MS" pitchFamily="34" charset="0"/>
              </a:rPr>
              <a:t> split</a:t>
            </a:r>
            <a:r>
              <a:rPr kumimoji="1" lang="en-US" altLang="en-US" sz="1400" smtClean="0">
                <a:solidFill>
                  <a:srgbClr val="000066"/>
                </a:solidFill>
                <a:latin typeface="Trebuchet MS" pitchFamily="34" charset="0"/>
              </a:rPr>
              <a:t> </a:t>
            </a:r>
          </a:p>
        </p:txBody>
      </p:sp>
      <p:graphicFrame>
        <p:nvGraphicFramePr>
          <p:cNvPr id="6149" name="Object 2"/>
          <p:cNvGraphicFramePr>
            <a:graphicFrameLocks noChangeAspect="1"/>
          </p:cNvGraphicFramePr>
          <p:nvPr/>
        </p:nvGraphicFramePr>
        <p:xfrm>
          <a:off x="3092450" y="4992688"/>
          <a:ext cx="787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7" name="Equation" r:id="rId3" imgW="418918" imgH="241195" progId="Equation.3">
                  <p:embed/>
                </p:oleObj>
              </mc:Choice>
              <mc:Fallback>
                <p:oleObj name="Equation" r:id="rId3" imgW="418918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2450" y="4992688"/>
                        <a:ext cx="787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Rectangle 8"/>
          <p:cNvSpPr>
            <a:spLocks noChangeArrowheads="1"/>
          </p:cNvSpPr>
          <p:nvPr/>
        </p:nvSpPr>
        <p:spPr bwMode="auto">
          <a:xfrm>
            <a:off x="2711450" y="6192838"/>
            <a:ext cx="15875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000" smtClean="0">
                <a:solidFill>
                  <a:srgbClr val="000066"/>
                </a:solidFill>
                <a:latin typeface="Trebuchet MS" pitchFamily="34" charset="0"/>
              </a:rPr>
              <a:t> NCR</a:t>
            </a:r>
            <a:r>
              <a:rPr kumimoji="1" lang="en-US" altLang="en-US" sz="1400" smtClean="0">
                <a:solidFill>
                  <a:srgbClr val="000066"/>
                </a:solidFill>
                <a:latin typeface="Trebuchet MS" pitchFamily="34" charset="0"/>
              </a:rPr>
              <a:t> </a:t>
            </a:r>
          </a:p>
        </p:txBody>
      </p:sp>
      <p:graphicFrame>
        <p:nvGraphicFramePr>
          <p:cNvPr id="6151" name="Object 3"/>
          <p:cNvGraphicFramePr>
            <a:graphicFrameLocks noChangeAspect="1"/>
          </p:cNvGraphicFramePr>
          <p:nvPr/>
        </p:nvGraphicFramePr>
        <p:xfrm>
          <a:off x="4945063" y="5507038"/>
          <a:ext cx="114458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8" name="Equation" r:id="rId5" imgW="812447" imgH="241195" progId="Equation.3">
                  <p:embed/>
                </p:oleObj>
              </mc:Choice>
              <mc:Fallback>
                <p:oleObj name="Equation" r:id="rId5" imgW="812447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5063" y="5507038"/>
                        <a:ext cx="114458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2" name="Line 10"/>
          <p:cNvSpPr>
            <a:spLocks noChangeShapeType="1"/>
          </p:cNvSpPr>
          <p:nvPr/>
        </p:nvSpPr>
        <p:spPr bwMode="auto">
          <a:xfrm flipV="1">
            <a:off x="722313" y="5291138"/>
            <a:ext cx="649287" cy="127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6153" name="AutoShape 11"/>
          <p:cNvSpPr>
            <a:spLocks noChangeArrowheads="1"/>
          </p:cNvSpPr>
          <p:nvPr/>
        </p:nvSpPr>
        <p:spPr bwMode="auto">
          <a:xfrm>
            <a:off x="2647950" y="6129338"/>
            <a:ext cx="1435100" cy="44450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z="2000" smtClean="0">
              <a:solidFill>
                <a:srgbClr val="FFFFFF"/>
              </a:solidFill>
            </a:endParaRPr>
          </a:p>
        </p:txBody>
      </p:sp>
      <p:sp>
        <p:nvSpPr>
          <p:cNvPr id="6154" name="AutoShape 12"/>
          <p:cNvSpPr>
            <a:spLocks noChangeArrowheads="1"/>
          </p:cNvSpPr>
          <p:nvPr/>
        </p:nvSpPr>
        <p:spPr bwMode="auto">
          <a:xfrm>
            <a:off x="2711450" y="2182813"/>
            <a:ext cx="1485900" cy="47625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z="2000" smtClean="0">
              <a:solidFill>
                <a:srgbClr val="FFFFFF"/>
              </a:solidFill>
            </a:endParaRPr>
          </a:p>
        </p:txBody>
      </p:sp>
      <p:sp>
        <p:nvSpPr>
          <p:cNvPr id="6155" name="Line 13"/>
          <p:cNvSpPr>
            <a:spLocks noChangeShapeType="1"/>
          </p:cNvSpPr>
          <p:nvPr/>
        </p:nvSpPr>
        <p:spPr bwMode="auto">
          <a:xfrm flipV="1">
            <a:off x="2178050" y="2430463"/>
            <a:ext cx="508000" cy="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aphicFrame>
        <p:nvGraphicFramePr>
          <p:cNvPr id="6156" name="Object 4"/>
          <p:cNvGraphicFramePr>
            <a:graphicFrameLocks noChangeAspect="1"/>
          </p:cNvGraphicFramePr>
          <p:nvPr/>
        </p:nvGraphicFramePr>
        <p:xfrm>
          <a:off x="2236788" y="1989138"/>
          <a:ext cx="361950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9" name="Equation" r:id="rId7" imgW="203024" imgH="215713" progId="Equation.3">
                  <p:embed/>
                </p:oleObj>
              </mc:Choice>
              <mc:Fallback>
                <p:oleObj name="Equation" r:id="rId7" imgW="203024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6788" y="1989138"/>
                        <a:ext cx="361950" cy="38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7" name="Object 5"/>
          <p:cNvGraphicFramePr>
            <a:graphicFrameLocks noChangeAspect="1"/>
          </p:cNvGraphicFramePr>
          <p:nvPr/>
        </p:nvGraphicFramePr>
        <p:xfrm>
          <a:off x="3109913" y="2171700"/>
          <a:ext cx="7397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0" name="Equation" r:id="rId9" imgW="393529" imgH="241195" progId="Equation.3">
                  <p:embed/>
                </p:oleObj>
              </mc:Choice>
              <mc:Fallback>
                <p:oleObj name="Equation" r:id="rId9" imgW="393529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9913" y="2171700"/>
                        <a:ext cx="7397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8" name="Line 17"/>
          <p:cNvSpPr>
            <a:spLocks noChangeShapeType="1"/>
          </p:cNvSpPr>
          <p:nvPr/>
        </p:nvSpPr>
        <p:spPr bwMode="auto">
          <a:xfrm flipV="1">
            <a:off x="4211638" y="2430463"/>
            <a:ext cx="558800" cy="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aphicFrame>
        <p:nvGraphicFramePr>
          <p:cNvPr id="6159" name="Object 6"/>
          <p:cNvGraphicFramePr>
            <a:graphicFrameLocks noChangeAspect="1"/>
          </p:cNvGraphicFramePr>
          <p:nvPr/>
        </p:nvGraphicFramePr>
        <p:xfrm>
          <a:off x="4303713" y="1981200"/>
          <a:ext cx="474662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1" name="Equation" r:id="rId11" imgW="266469" imgH="253780" progId="Equation.3">
                  <p:embed/>
                </p:oleObj>
              </mc:Choice>
              <mc:Fallback>
                <p:oleObj name="Equation" r:id="rId11" imgW="266469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3713" y="1981200"/>
                        <a:ext cx="474662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0" name="Object 7"/>
          <p:cNvGraphicFramePr>
            <a:graphicFrameLocks noChangeAspect="1"/>
          </p:cNvGraphicFramePr>
          <p:nvPr/>
        </p:nvGraphicFramePr>
        <p:xfrm>
          <a:off x="898525" y="4902200"/>
          <a:ext cx="339725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2" name="Equation" r:id="rId13" imgW="190335" imgH="215713" progId="Equation.3">
                  <p:embed/>
                </p:oleObj>
              </mc:Choice>
              <mc:Fallback>
                <p:oleObj name="Equation" r:id="rId13" imgW="190335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8525" y="4902200"/>
                        <a:ext cx="339725" cy="38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1" name="Line 21"/>
          <p:cNvSpPr>
            <a:spLocks noChangeShapeType="1"/>
          </p:cNvSpPr>
          <p:nvPr/>
        </p:nvSpPr>
        <p:spPr bwMode="auto">
          <a:xfrm flipV="1">
            <a:off x="722313" y="6332538"/>
            <a:ext cx="1931987" cy="254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6162" name="Line 22"/>
          <p:cNvSpPr>
            <a:spLocks noChangeShapeType="1"/>
          </p:cNvSpPr>
          <p:nvPr/>
        </p:nvSpPr>
        <p:spPr bwMode="auto">
          <a:xfrm>
            <a:off x="2224088" y="5191125"/>
            <a:ext cx="736600" cy="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aphicFrame>
        <p:nvGraphicFramePr>
          <p:cNvPr id="6163" name="Object 8"/>
          <p:cNvGraphicFramePr>
            <a:graphicFrameLocks noChangeAspect="1"/>
          </p:cNvGraphicFramePr>
          <p:nvPr/>
        </p:nvGraphicFramePr>
        <p:xfrm>
          <a:off x="2438400" y="4816475"/>
          <a:ext cx="361950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3" name="Equation" r:id="rId15" imgW="203112" imgH="228501" progId="Equation.3">
                  <p:embed/>
                </p:oleObj>
              </mc:Choice>
              <mc:Fallback>
                <p:oleObj name="Equation" r:id="rId15" imgW="203112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816475"/>
                        <a:ext cx="361950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4" name="Line 24"/>
          <p:cNvSpPr>
            <a:spLocks noChangeShapeType="1"/>
          </p:cNvSpPr>
          <p:nvPr/>
        </p:nvSpPr>
        <p:spPr bwMode="auto">
          <a:xfrm>
            <a:off x="2249488" y="5595938"/>
            <a:ext cx="2679700" cy="127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aphicFrame>
        <p:nvGraphicFramePr>
          <p:cNvPr id="6165" name="Object 9"/>
          <p:cNvGraphicFramePr>
            <a:graphicFrameLocks noChangeAspect="1"/>
          </p:cNvGraphicFramePr>
          <p:nvPr/>
        </p:nvGraphicFramePr>
        <p:xfrm>
          <a:off x="2417763" y="5197475"/>
          <a:ext cx="430212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4" name="Equation" r:id="rId17" imgW="241300" imgH="228600" progId="Equation.3">
                  <p:embed/>
                </p:oleObj>
              </mc:Choice>
              <mc:Fallback>
                <p:oleObj name="Equation" r:id="rId17" imgW="2413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7763" y="5197475"/>
                        <a:ext cx="430212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6" name="Line 26"/>
          <p:cNvSpPr>
            <a:spLocks noChangeShapeType="1"/>
          </p:cNvSpPr>
          <p:nvPr/>
        </p:nvSpPr>
        <p:spPr bwMode="auto">
          <a:xfrm>
            <a:off x="4083050" y="6256338"/>
            <a:ext cx="8255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aphicFrame>
        <p:nvGraphicFramePr>
          <p:cNvPr id="6167" name="Object 10"/>
          <p:cNvGraphicFramePr>
            <a:graphicFrameLocks noChangeAspect="1"/>
          </p:cNvGraphicFramePr>
          <p:nvPr/>
        </p:nvGraphicFramePr>
        <p:xfrm>
          <a:off x="4246563" y="4811713"/>
          <a:ext cx="430212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5" name="Equation" r:id="rId19" imgW="241195" imgH="253890" progId="Equation.3">
                  <p:embed/>
                </p:oleObj>
              </mc:Choice>
              <mc:Fallback>
                <p:oleObj name="Equation" r:id="rId19" imgW="241195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6563" y="4811713"/>
                        <a:ext cx="430212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8" name="Rectangle 28"/>
          <p:cNvSpPr>
            <a:spLocks noChangeArrowheads="1"/>
          </p:cNvSpPr>
          <p:nvPr/>
        </p:nvSpPr>
        <p:spPr bwMode="auto">
          <a:xfrm>
            <a:off x="4933950" y="5049838"/>
            <a:ext cx="1168400" cy="1295400"/>
          </a:xfrm>
          <a:prstGeom prst="rect">
            <a:avLst/>
          </a:prstGeom>
          <a:noFill/>
          <a:ln w="9525" algn="ctr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z="2000" smtClean="0">
              <a:solidFill>
                <a:srgbClr val="FFFFFF"/>
              </a:solidFill>
            </a:endParaRPr>
          </a:p>
        </p:txBody>
      </p:sp>
      <p:sp>
        <p:nvSpPr>
          <p:cNvPr id="6169" name="Line 29"/>
          <p:cNvSpPr>
            <a:spLocks noChangeShapeType="1"/>
          </p:cNvSpPr>
          <p:nvPr/>
        </p:nvSpPr>
        <p:spPr bwMode="auto">
          <a:xfrm>
            <a:off x="4083050" y="5216525"/>
            <a:ext cx="825500" cy="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aphicFrame>
        <p:nvGraphicFramePr>
          <p:cNvPr id="6170" name="Object 11"/>
          <p:cNvGraphicFramePr>
            <a:graphicFrameLocks noChangeAspect="1"/>
          </p:cNvGraphicFramePr>
          <p:nvPr/>
        </p:nvGraphicFramePr>
        <p:xfrm>
          <a:off x="4224338" y="5832475"/>
          <a:ext cx="474662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6" name="Equation" r:id="rId21" imgW="266469" imgH="253780" progId="Equation.3">
                  <p:embed/>
                </p:oleObj>
              </mc:Choice>
              <mc:Fallback>
                <p:oleObj name="Equation" r:id="rId21" imgW="266469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8" y="5832475"/>
                        <a:ext cx="474662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71" name="Line 31"/>
          <p:cNvSpPr>
            <a:spLocks noChangeShapeType="1"/>
          </p:cNvSpPr>
          <p:nvPr/>
        </p:nvSpPr>
        <p:spPr bwMode="auto">
          <a:xfrm flipH="1" flipV="1">
            <a:off x="3479800" y="5456238"/>
            <a:ext cx="12700" cy="6731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aphicFrame>
        <p:nvGraphicFramePr>
          <p:cNvPr id="6172" name="Object 12"/>
          <p:cNvGraphicFramePr>
            <a:graphicFrameLocks noChangeAspect="1"/>
          </p:cNvGraphicFramePr>
          <p:nvPr/>
        </p:nvGraphicFramePr>
        <p:xfrm>
          <a:off x="3032125" y="5680075"/>
          <a:ext cx="474663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7" name="Equation" r:id="rId22" imgW="266469" imgH="253780" progId="Equation.3">
                  <p:embed/>
                </p:oleObj>
              </mc:Choice>
              <mc:Fallback>
                <p:oleObj name="Equation" r:id="rId22" imgW="266469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2125" y="5680075"/>
                        <a:ext cx="474663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73" name="Rectangle 33"/>
          <p:cNvSpPr>
            <a:spLocks noChangeArrowheads="1"/>
          </p:cNvSpPr>
          <p:nvPr/>
        </p:nvSpPr>
        <p:spPr bwMode="auto">
          <a:xfrm>
            <a:off x="7056438" y="5456238"/>
            <a:ext cx="203200" cy="1041400"/>
          </a:xfrm>
          <a:prstGeom prst="rect">
            <a:avLst/>
          </a:prstGeom>
          <a:noFill/>
          <a:ln w="9525" algn="ctr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z="2000" smtClean="0">
              <a:solidFill>
                <a:srgbClr val="FFFFFF"/>
              </a:solidFill>
            </a:endParaRPr>
          </a:p>
        </p:txBody>
      </p:sp>
      <p:sp>
        <p:nvSpPr>
          <p:cNvPr id="6174" name="Line 34"/>
          <p:cNvSpPr>
            <a:spLocks noChangeShapeType="1"/>
          </p:cNvSpPr>
          <p:nvPr/>
        </p:nvSpPr>
        <p:spPr bwMode="auto">
          <a:xfrm>
            <a:off x="4083050" y="6435725"/>
            <a:ext cx="2921000" cy="11113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6175" name="Line 35"/>
          <p:cNvSpPr>
            <a:spLocks noChangeShapeType="1"/>
          </p:cNvSpPr>
          <p:nvPr/>
        </p:nvSpPr>
        <p:spPr bwMode="auto">
          <a:xfrm flipV="1">
            <a:off x="6188075" y="5583238"/>
            <a:ext cx="876300" cy="1587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aphicFrame>
        <p:nvGraphicFramePr>
          <p:cNvPr id="6176" name="Object 13"/>
          <p:cNvGraphicFramePr>
            <a:graphicFrameLocks noChangeAspect="1"/>
          </p:cNvGraphicFramePr>
          <p:nvPr/>
        </p:nvGraphicFramePr>
        <p:xfrm>
          <a:off x="6130925" y="4956175"/>
          <a:ext cx="804863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8" name="Equation" r:id="rId23" imgW="507780" imgH="253890" progId="Equation.3">
                  <p:embed/>
                </p:oleObj>
              </mc:Choice>
              <mc:Fallback>
                <p:oleObj name="Equation" r:id="rId23" imgW="507780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0925" y="4956175"/>
                        <a:ext cx="804863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77" name="Object 14"/>
          <p:cNvGraphicFramePr>
            <a:graphicFrameLocks noChangeAspect="1"/>
          </p:cNvGraphicFramePr>
          <p:nvPr/>
        </p:nvGraphicFramePr>
        <p:xfrm>
          <a:off x="6270625" y="5948363"/>
          <a:ext cx="474663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9" name="Equation" r:id="rId25" imgW="266469" imgH="253780" progId="Equation.3">
                  <p:embed/>
                </p:oleObj>
              </mc:Choice>
              <mc:Fallback>
                <p:oleObj name="Equation" r:id="rId25" imgW="266469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0625" y="5948363"/>
                        <a:ext cx="474663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78" name="Line 38"/>
          <p:cNvSpPr>
            <a:spLocks noChangeShapeType="1"/>
          </p:cNvSpPr>
          <p:nvPr/>
        </p:nvSpPr>
        <p:spPr bwMode="auto">
          <a:xfrm flipV="1">
            <a:off x="7304088" y="5902325"/>
            <a:ext cx="673100" cy="127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aphicFrame>
        <p:nvGraphicFramePr>
          <p:cNvPr id="6179" name="Object 15"/>
          <p:cNvGraphicFramePr>
            <a:graphicFrameLocks noChangeAspect="1"/>
          </p:cNvGraphicFramePr>
          <p:nvPr/>
        </p:nvGraphicFramePr>
        <p:xfrm>
          <a:off x="7529513" y="5502275"/>
          <a:ext cx="474662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0" name="Equation" r:id="rId26" imgW="266584" imgH="228501" progId="Equation.3">
                  <p:embed/>
                </p:oleObj>
              </mc:Choice>
              <mc:Fallback>
                <p:oleObj name="Equation" r:id="rId26" imgW="266584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9513" y="5502275"/>
                        <a:ext cx="474662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80" name="Object 16"/>
          <p:cNvGraphicFramePr>
            <a:graphicFrameLocks noChangeAspect="1"/>
          </p:cNvGraphicFramePr>
          <p:nvPr/>
        </p:nvGraphicFramePr>
        <p:xfrm>
          <a:off x="862013" y="5930900"/>
          <a:ext cx="361950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1" name="Equation" r:id="rId28" imgW="203024" imgH="215713" progId="Equation.3">
                  <p:embed/>
                </p:oleObj>
              </mc:Choice>
              <mc:Fallback>
                <p:oleObj name="Equation" r:id="rId28" imgW="203024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5930900"/>
                        <a:ext cx="361950" cy="38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81" name="AutoShape 41"/>
          <p:cNvSpPr>
            <a:spLocks noChangeArrowheads="1"/>
          </p:cNvSpPr>
          <p:nvPr/>
        </p:nvSpPr>
        <p:spPr bwMode="auto">
          <a:xfrm>
            <a:off x="1235075" y="4829175"/>
            <a:ext cx="6184900" cy="1860550"/>
          </a:xfrm>
          <a:prstGeom prst="roundRect">
            <a:avLst>
              <a:gd name="adj" fmla="val 16667"/>
            </a:avLst>
          </a:prstGeom>
          <a:noFill/>
          <a:ln w="6350" algn="ctr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z="2000" smtClean="0">
              <a:solidFill>
                <a:srgbClr val="FFFFFF"/>
              </a:solidFill>
            </a:endParaRPr>
          </a:p>
        </p:txBody>
      </p:sp>
      <p:sp>
        <p:nvSpPr>
          <p:cNvPr id="6182" name="Rectangle 42"/>
          <p:cNvSpPr>
            <a:spLocks noChangeArrowheads="1"/>
          </p:cNvSpPr>
          <p:nvPr/>
        </p:nvSpPr>
        <p:spPr bwMode="auto">
          <a:xfrm>
            <a:off x="1447800" y="5791200"/>
            <a:ext cx="5588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1400" smtClean="0">
                <a:solidFill>
                  <a:srgbClr val="CC3300"/>
                </a:solidFill>
                <a:latin typeface="Trebuchet MS" pitchFamily="34" charset="0"/>
              </a:rPr>
              <a:t> </a:t>
            </a:r>
            <a:r>
              <a:rPr kumimoji="1" lang="en-US" altLang="en-US" sz="2000" smtClean="0">
                <a:solidFill>
                  <a:srgbClr val="CC3300"/>
                </a:solidFill>
                <a:latin typeface="Trebuchet MS" pitchFamily="34" charset="0"/>
              </a:rPr>
              <a:t>CR</a:t>
            </a:r>
            <a:r>
              <a:rPr kumimoji="1" lang="en-US" altLang="en-US" sz="1400" smtClean="0">
                <a:solidFill>
                  <a:srgbClr val="CC3300"/>
                </a:solidFill>
                <a:latin typeface="Trebuchet MS" pitchFamily="34" charset="0"/>
              </a:rPr>
              <a:t> </a:t>
            </a:r>
          </a:p>
        </p:txBody>
      </p:sp>
      <p:sp>
        <p:nvSpPr>
          <p:cNvPr id="340" name="Text Box 44"/>
          <p:cNvSpPr txBox="1">
            <a:spLocks noChangeArrowheads="1"/>
          </p:cNvSpPr>
          <p:nvPr/>
        </p:nvSpPr>
        <p:spPr bwMode="auto">
          <a:xfrm>
            <a:off x="663575" y="1606550"/>
            <a:ext cx="4737100" cy="7699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CC3300"/>
                </a:solidFill>
                <a:latin typeface="Garamond"/>
              </a:rPr>
              <a:t>The NCR</a:t>
            </a:r>
            <a:r>
              <a:rPr lang="en-US" sz="2400" dirty="0">
                <a:solidFill>
                  <a:srgbClr val="000066"/>
                </a:solidFill>
                <a:latin typeface="Garamond"/>
              </a:rPr>
              <a:t> uses single-user encoder</a:t>
            </a:r>
            <a:endParaRPr lang="en-US" sz="2000" dirty="0">
              <a:solidFill>
                <a:srgbClr val="000066"/>
              </a:solidFill>
              <a:latin typeface="Garamond"/>
            </a:endParaRPr>
          </a:p>
          <a:p>
            <a:pPr>
              <a:defRPr/>
            </a:pP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341" name="Text Box 45"/>
          <p:cNvSpPr txBox="1">
            <a:spLocks noChangeArrowheads="1"/>
          </p:cNvSpPr>
          <p:nvPr/>
        </p:nvSpPr>
        <p:spPr bwMode="auto">
          <a:xfrm>
            <a:off x="677863" y="2646363"/>
            <a:ext cx="7775575" cy="2143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448050">
              <a:spcBef>
                <a:spcPct val="20000"/>
              </a:spcBef>
              <a:buClr>
                <a:srgbClr val="000066"/>
              </a:buClr>
              <a:defRPr/>
            </a:pPr>
            <a:r>
              <a:rPr lang="en-US" dirty="0">
                <a:solidFill>
                  <a:srgbClr val="CC3300"/>
                </a:solidFill>
                <a:latin typeface="Garamond"/>
              </a:rPr>
              <a:t>The CR</a:t>
            </a:r>
            <a:r>
              <a:rPr lang="en-US" dirty="0">
                <a:solidFill>
                  <a:srgbClr val="000066"/>
                </a:solidFill>
                <a:latin typeface="Garamond"/>
              </a:rPr>
              <a:t> uses</a:t>
            </a:r>
          </a:p>
          <a:p>
            <a:pPr defTabSz="3448050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defRPr/>
            </a:pPr>
            <a:r>
              <a:rPr kumimoji="1" lang="en-US" sz="2200" dirty="0">
                <a:solidFill>
                  <a:srgbClr val="000066"/>
                </a:solidFill>
                <a:latin typeface="Garamond"/>
              </a:rPr>
              <a:t>   - </a:t>
            </a:r>
            <a:r>
              <a:rPr kumimoji="1" lang="en-US" sz="2200" dirty="0">
                <a:solidFill>
                  <a:srgbClr val="CC3300"/>
                </a:solidFill>
                <a:latin typeface="Garamond"/>
              </a:rPr>
              <a:t>Rate-splitting</a:t>
            </a:r>
            <a:r>
              <a:rPr kumimoji="1" lang="en-US" sz="2200" dirty="0">
                <a:solidFill>
                  <a:srgbClr val="000066"/>
                </a:solidFill>
                <a:latin typeface="Garamond"/>
              </a:rPr>
              <a:t> to allow receiver 2 to decode part of cognitive </a:t>
            </a:r>
            <a:br>
              <a:rPr kumimoji="1" lang="en-US" sz="2200" dirty="0">
                <a:solidFill>
                  <a:srgbClr val="000066"/>
                </a:solidFill>
                <a:latin typeface="Garamond"/>
              </a:rPr>
            </a:br>
            <a:r>
              <a:rPr kumimoji="1" lang="en-US" sz="2200" dirty="0">
                <a:solidFill>
                  <a:srgbClr val="000066"/>
                </a:solidFill>
                <a:latin typeface="Garamond"/>
              </a:rPr>
              <a:t>   user’s message and thus reduce interference at that receiver</a:t>
            </a:r>
          </a:p>
          <a:p>
            <a:pPr defTabSz="3448050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defRPr/>
            </a:pPr>
            <a:r>
              <a:rPr kumimoji="1" lang="en-US" sz="2200" dirty="0">
                <a:solidFill>
                  <a:srgbClr val="000066"/>
                </a:solidFill>
                <a:latin typeface="Garamond"/>
              </a:rPr>
              <a:t>   - </a:t>
            </a:r>
            <a:r>
              <a:rPr kumimoji="1" lang="en-US" sz="2200" dirty="0" err="1">
                <a:solidFill>
                  <a:srgbClr val="CC3300"/>
                </a:solidFill>
                <a:latin typeface="Garamond"/>
              </a:rPr>
              <a:t>Precoding</a:t>
            </a:r>
            <a:r>
              <a:rPr kumimoji="1" lang="en-US" sz="2200" dirty="0">
                <a:solidFill>
                  <a:srgbClr val="000066"/>
                </a:solidFill>
                <a:latin typeface="Garamond"/>
              </a:rPr>
              <a:t> while treating the codebook for user 2 as </a:t>
            </a:r>
            <a:br>
              <a:rPr kumimoji="1" lang="en-US" sz="2200" dirty="0">
                <a:solidFill>
                  <a:srgbClr val="000066"/>
                </a:solidFill>
                <a:latin typeface="Garamond"/>
              </a:rPr>
            </a:br>
            <a:r>
              <a:rPr kumimoji="1" lang="en-US" sz="2200" dirty="0">
                <a:solidFill>
                  <a:srgbClr val="000066"/>
                </a:solidFill>
                <a:latin typeface="Garamond"/>
              </a:rPr>
              <a:t>   interference to improve rate to its own receiver</a:t>
            </a:r>
          </a:p>
          <a:p>
            <a:pPr defTabSz="3448050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defRPr/>
            </a:pPr>
            <a:r>
              <a:rPr kumimoji="1" lang="en-US" sz="2200" dirty="0">
                <a:solidFill>
                  <a:srgbClr val="000066"/>
                </a:solidFill>
                <a:latin typeface="Garamond"/>
              </a:rPr>
              <a:t>   - </a:t>
            </a:r>
            <a:r>
              <a:rPr kumimoji="1" lang="en-US" sz="2200" dirty="0">
                <a:solidFill>
                  <a:srgbClr val="CC3300"/>
                </a:solidFill>
                <a:latin typeface="Garamond"/>
              </a:rPr>
              <a:t>Cooperation</a:t>
            </a:r>
            <a:r>
              <a:rPr kumimoji="1" lang="en-US" sz="2200" dirty="0">
                <a:solidFill>
                  <a:srgbClr val="000066"/>
                </a:solidFill>
                <a:latin typeface="Garamond"/>
              </a:rPr>
              <a:t> to increase rate to receiver 2</a:t>
            </a:r>
          </a:p>
        </p:txBody>
      </p:sp>
      <p:grpSp>
        <p:nvGrpSpPr>
          <p:cNvPr id="6185" name="Group 69"/>
          <p:cNvGrpSpPr>
            <a:grpSpLocks/>
          </p:cNvGrpSpPr>
          <p:nvPr/>
        </p:nvGrpSpPr>
        <p:grpSpPr bwMode="auto">
          <a:xfrm>
            <a:off x="5797550" y="1690688"/>
            <a:ext cx="3014663" cy="1401762"/>
            <a:chOff x="2328863" y="4367213"/>
            <a:chExt cx="4443412" cy="1968234"/>
          </a:xfrm>
        </p:grpSpPr>
        <p:sp>
          <p:nvSpPr>
            <p:cNvPr id="44" name="Text Box 1012"/>
            <p:cNvSpPr txBox="1">
              <a:spLocks noChangeArrowheads="1"/>
            </p:cNvSpPr>
            <p:nvPr/>
          </p:nvSpPr>
          <p:spPr bwMode="auto">
            <a:xfrm>
              <a:off x="5230301" y="4367213"/>
              <a:ext cx="1541974" cy="423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800" dirty="0">
                  <a:solidFill>
                    <a:srgbClr val="000066"/>
                  </a:solidFill>
                  <a:latin typeface="Garamond"/>
                </a:rPr>
                <a:t>RX1</a:t>
              </a:r>
            </a:p>
          </p:txBody>
        </p:sp>
        <p:sp>
          <p:nvSpPr>
            <p:cNvPr id="45" name="Text Box 1013"/>
            <p:cNvSpPr txBox="1">
              <a:spLocks noChangeArrowheads="1"/>
            </p:cNvSpPr>
            <p:nvPr/>
          </p:nvSpPr>
          <p:spPr bwMode="auto">
            <a:xfrm>
              <a:off x="5220941" y="5644447"/>
              <a:ext cx="1544314" cy="423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800" dirty="0">
                  <a:solidFill>
                    <a:srgbClr val="000066"/>
                  </a:solidFill>
                  <a:latin typeface="Garamond"/>
                </a:rPr>
                <a:t>RX2</a:t>
              </a:r>
            </a:p>
          </p:txBody>
        </p:sp>
        <p:sp>
          <p:nvSpPr>
            <p:cNvPr id="46" name="Text Box 1016"/>
            <p:cNvSpPr txBox="1">
              <a:spLocks noChangeArrowheads="1"/>
            </p:cNvSpPr>
            <p:nvPr/>
          </p:nvSpPr>
          <p:spPr bwMode="auto">
            <a:xfrm>
              <a:off x="2328863" y="5486187"/>
              <a:ext cx="271425" cy="7489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spcBef>
                  <a:spcPct val="20000"/>
                </a:spcBef>
                <a:buClr>
                  <a:srgbClr val="D989B8"/>
                </a:buClr>
                <a:buFont typeface="Symbol" pitchFamily="18" charset="2"/>
                <a:buNone/>
                <a:defRPr/>
              </a:pPr>
              <a:endParaRPr lang="en-US" sz="1800" i="1" dirty="0">
                <a:solidFill>
                  <a:srgbClr val="000000"/>
                </a:solidFill>
                <a:latin typeface="Garamond"/>
                <a:sym typeface="WP Greek Helve" pitchFamily="2" charset="2"/>
              </a:endParaRPr>
            </a:p>
          </p:txBody>
        </p:sp>
        <p:sp>
          <p:nvSpPr>
            <p:cNvPr id="47" name="Line 1023"/>
            <p:cNvSpPr>
              <a:spLocks noChangeShapeType="1"/>
            </p:cNvSpPr>
            <p:nvPr/>
          </p:nvSpPr>
          <p:spPr bwMode="auto">
            <a:xfrm>
              <a:off x="3466039" y="4443000"/>
              <a:ext cx="1853176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  <p:sp>
          <p:nvSpPr>
            <p:cNvPr id="48" name="Line 1024"/>
            <p:cNvSpPr>
              <a:spLocks noChangeShapeType="1"/>
            </p:cNvSpPr>
            <p:nvPr/>
          </p:nvSpPr>
          <p:spPr bwMode="auto">
            <a:xfrm>
              <a:off x="3491779" y="5818312"/>
              <a:ext cx="1850836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  <p:sp>
          <p:nvSpPr>
            <p:cNvPr id="49" name="Line 1025"/>
            <p:cNvSpPr>
              <a:spLocks noChangeShapeType="1"/>
            </p:cNvSpPr>
            <p:nvPr/>
          </p:nvSpPr>
          <p:spPr bwMode="auto">
            <a:xfrm>
              <a:off x="3540915" y="4565596"/>
              <a:ext cx="1778300" cy="1192532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  <p:sp>
          <p:nvSpPr>
            <p:cNvPr id="50" name="Line 1026"/>
            <p:cNvSpPr>
              <a:spLocks noChangeShapeType="1"/>
            </p:cNvSpPr>
            <p:nvPr/>
          </p:nvSpPr>
          <p:spPr bwMode="auto">
            <a:xfrm flipV="1">
              <a:off x="3515177" y="4596803"/>
              <a:ext cx="1804038" cy="113012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  <p:sp>
          <p:nvSpPr>
            <p:cNvPr id="51" name="Line 1025"/>
            <p:cNvSpPr>
              <a:spLocks noChangeShapeType="1"/>
            </p:cNvSpPr>
            <p:nvPr/>
          </p:nvSpPr>
          <p:spPr bwMode="auto">
            <a:xfrm>
              <a:off x="3531556" y="4556680"/>
              <a:ext cx="1778300" cy="1192532"/>
            </a:xfrm>
            <a:prstGeom prst="line">
              <a:avLst/>
            </a:prstGeom>
            <a:noFill/>
            <a:ln w="19050">
              <a:solidFill>
                <a:srgbClr val="FF3399"/>
              </a:solidFill>
              <a:prstDash val="solid"/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  <p:grpSp>
          <p:nvGrpSpPr>
            <p:cNvPr id="6194" name="Group 84"/>
            <p:cNvGrpSpPr>
              <a:grpSpLocks/>
            </p:cNvGrpSpPr>
            <p:nvPr/>
          </p:nvGrpSpPr>
          <p:grpSpPr bwMode="auto">
            <a:xfrm>
              <a:off x="2671763" y="4424363"/>
              <a:ext cx="735012" cy="1397000"/>
              <a:chOff x="2013717" y="5165783"/>
              <a:chExt cx="537754" cy="1276907"/>
            </a:xfrm>
          </p:grpSpPr>
          <p:sp>
            <p:nvSpPr>
              <p:cNvPr id="53" name="Arc 52"/>
              <p:cNvSpPr/>
              <p:nvPr/>
            </p:nvSpPr>
            <p:spPr bwMode="auto">
              <a:xfrm flipH="1">
                <a:off x="2014493" y="5174668"/>
                <a:ext cx="535827" cy="1267271"/>
              </a:xfrm>
              <a:prstGeom prst="arc">
                <a:avLst/>
              </a:prstGeom>
              <a:noFill/>
              <a:ln w="28575" cap="flat" cmpd="sng" algn="ctr">
                <a:solidFill>
                  <a:srgbClr val="FF3399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4" name="Arc 53"/>
              <p:cNvSpPr/>
              <p:nvPr/>
            </p:nvSpPr>
            <p:spPr bwMode="auto">
              <a:xfrm flipH="1" flipV="1">
                <a:off x="2016205" y="5166518"/>
                <a:ext cx="535828" cy="1267271"/>
              </a:xfrm>
              <a:prstGeom prst="arc">
                <a:avLst/>
              </a:prstGeom>
              <a:noFill/>
              <a:ln w="28575" cap="flat" cmpd="sng" algn="ctr">
                <a:solidFill>
                  <a:srgbClr val="FF3399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195" name="Group 4"/>
            <p:cNvGrpSpPr>
              <a:grpSpLocks/>
            </p:cNvGrpSpPr>
            <p:nvPr/>
          </p:nvGrpSpPr>
          <p:grpSpPr bwMode="auto">
            <a:xfrm>
              <a:off x="3187700" y="4413250"/>
              <a:ext cx="236538" cy="355600"/>
              <a:chOff x="846" y="3750"/>
              <a:chExt cx="165" cy="338"/>
            </a:xfrm>
          </p:grpSpPr>
          <p:sp>
            <p:nvSpPr>
              <p:cNvPr id="6208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0000C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209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mtClean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196" name="Group 4"/>
            <p:cNvGrpSpPr>
              <a:grpSpLocks/>
            </p:cNvGrpSpPr>
            <p:nvPr/>
          </p:nvGrpSpPr>
          <p:grpSpPr bwMode="auto">
            <a:xfrm>
              <a:off x="5410200" y="5735638"/>
              <a:ext cx="236538" cy="354012"/>
              <a:chOff x="846" y="3750"/>
              <a:chExt cx="165" cy="338"/>
            </a:xfrm>
          </p:grpSpPr>
          <p:sp>
            <p:nvSpPr>
              <p:cNvPr id="6206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33CC3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207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mtClean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197" name="Group 71"/>
            <p:cNvGrpSpPr>
              <a:grpSpLocks/>
            </p:cNvGrpSpPr>
            <p:nvPr/>
          </p:nvGrpSpPr>
          <p:grpSpPr bwMode="auto">
            <a:xfrm>
              <a:off x="5451475" y="4451350"/>
              <a:ext cx="238125" cy="355600"/>
              <a:chOff x="846" y="3750"/>
              <a:chExt cx="165" cy="338"/>
            </a:xfrm>
          </p:grpSpPr>
          <p:sp>
            <p:nvSpPr>
              <p:cNvPr id="6204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33CC3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205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mtClean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198" name="Group 4"/>
            <p:cNvGrpSpPr>
              <a:grpSpLocks/>
            </p:cNvGrpSpPr>
            <p:nvPr/>
          </p:nvGrpSpPr>
          <p:grpSpPr bwMode="auto">
            <a:xfrm>
              <a:off x="3178175" y="5753100"/>
              <a:ext cx="238125" cy="355600"/>
              <a:chOff x="846" y="3750"/>
              <a:chExt cx="165" cy="338"/>
            </a:xfrm>
          </p:grpSpPr>
          <p:sp>
            <p:nvSpPr>
              <p:cNvPr id="6202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0000C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203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7" name="TextBox 66"/>
            <p:cNvSpPr txBox="1"/>
            <p:nvPr/>
          </p:nvSpPr>
          <p:spPr>
            <a:xfrm>
              <a:off x="2349923" y="5909703"/>
              <a:ext cx="734719" cy="42574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474747"/>
                  </a:solidFill>
                  <a:latin typeface="Garamond"/>
                </a:rPr>
                <a:t>NCR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677504" y="4485351"/>
              <a:ext cx="528810" cy="4235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474747"/>
                  </a:solidFill>
                  <a:latin typeface="Garamond"/>
                </a:rPr>
                <a:t>CR</a:t>
              </a:r>
            </a:p>
          </p:txBody>
        </p:sp>
        <p:sp>
          <p:nvSpPr>
            <p:cNvPr id="69" name="Line 1023"/>
            <p:cNvSpPr>
              <a:spLocks noChangeShapeType="1"/>
            </p:cNvSpPr>
            <p:nvPr/>
          </p:nvSpPr>
          <p:spPr bwMode="auto">
            <a:xfrm>
              <a:off x="3482419" y="4521015"/>
              <a:ext cx="1855515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02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70866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fld id="{EA796A9D-D59D-452E-8097-A47D9E0049C8}" type="slidenum">
              <a:rPr lang="en-US" altLang="en-US" sz="1400" smtClean="0">
                <a:solidFill>
                  <a:srgbClr val="FFFFFF"/>
                </a:solidFill>
              </a:rPr>
              <a:pPr algn="ctr"/>
              <a:t>22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541338" y="4611688"/>
            <a:ext cx="888206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for input distributions  that factor as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z="2200" smtClean="0">
              <a:solidFill>
                <a:srgbClr val="000066"/>
              </a:solidFill>
              <a:latin typeface="Trebuchet MS" pitchFamily="34" charset="0"/>
            </a:endParaRP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Outer Bound </a:t>
            </a:r>
          </a:p>
        </p:txBody>
      </p:sp>
      <p:graphicFrame>
        <p:nvGraphicFramePr>
          <p:cNvPr id="7173" name="Object 2"/>
          <p:cNvGraphicFramePr>
            <a:graphicFrameLocks noChangeAspect="1"/>
          </p:cNvGraphicFramePr>
          <p:nvPr/>
        </p:nvGraphicFramePr>
        <p:xfrm>
          <a:off x="1141413" y="2366963"/>
          <a:ext cx="4943475" cy="198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0" name="Equation" r:id="rId3" imgW="2781300" imgH="1143000" progId="Equation.3">
                  <p:embed/>
                </p:oleObj>
              </mc:Choice>
              <mc:Fallback>
                <p:oleObj name="Equation" r:id="rId3" imgW="2781300" imgH="1143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1413" y="2366963"/>
                        <a:ext cx="4943475" cy="198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452438" y="1665288"/>
            <a:ext cx="888206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The set of rate triples 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(R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0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, R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1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,R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2 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)</a:t>
            </a: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 satisfying 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z="2200" smtClean="0">
              <a:solidFill>
                <a:srgbClr val="000066"/>
              </a:solidFill>
              <a:latin typeface="Trebuchet MS" pitchFamily="34" charset="0"/>
            </a:endParaRPr>
          </a:p>
        </p:txBody>
      </p:sp>
      <p:graphicFrame>
        <p:nvGraphicFramePr>
          <p:cNvPr id="7175" name="Object 3"/>
          <p:cNvGraphicFramePr>
            <a:graphicFrameLocks noChangeAspect="1"/>
          </p:cNvGraphicFramePr>
          <p:nvPr/>
        </p:nvGraphicFramePr>
        <p:xfrm>
          <a:off x="811213" y="5024438"/>
          <a:ext cx="5849937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1" name="Equation" r:id="rId5" imgW="3124200" imgH="215900" progId="Equation.3">
                  <p:embed/>
                </p:oleObj>
              </mc:Choice>
              <mc:Fallback>
                <p:oleObj name="Equation" r:id="rId5" imgW="31242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213" y="5024438"/>
                        <a:ext cx="5849937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622300" y="2184400"/>
            <a:ext cx="5588000" cy="2286000"/>
          </a:xfrm>
          <a:prstGeom prst="rect">
            <a:avLst/>
          </a:prstGeom>
          <a:noFill/>
          <a:ln w="9525" cap="rnd" algn="ctr">
            <a:solidFill>
              <a:srgbClr val="99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617538" y="5729288"/>
            <a:ext cx="888206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For 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R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2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=0, U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2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=Ø</a:t>
            </a: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, and by redefining 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R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0</a:t>
            </a: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 as  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R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2</a:t>
            </a: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: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CC3300"/>
                </a:solidFill>
                <a:latin typeface="Trebuchet MS" pitchFamily="34" charset="0"/>
              </a:rPr>
              <a:t> outer bound for the IC with full cooperation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z="2200" smtClean="0">
              <a:solidFill>
                <a:srgbClr val="CC3300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42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68580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fld id="{5695B800-1A80-48CE-8AFC-093DF5FAAC8E}" type="slidenum">
              <a:rPr lang="en-US" altLang="en-US" sz="1400" smtClean="0">
                <a:solidFill>
                  <a:srgbClr val="FFFFFF"/>
                </a:solidFill>
              </a:rPr>
              <a:pPr algn="ctr"/>
              <a:t>23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graphicFrame>
        <p:nvGraphicFramePr>
          <p:cNvPr id="8195" name="Object 2"/>
          <p:cNvGraphicFramePr>
            <a:graphicFrameLocks noChangeAspect="1"/>
          </p:cNvGraphicFramePr>
          <p:nvPr/>
        </p:nvGraphicFramePr>
        <p:xfrm>
          <a:off x="1141413" y="4452938"/>
          <a:ext cx="5040312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4" name="Equation" r:id="rId3" imgW="2692400" imgH="215900" progId="Equation.3">
                  <p:embed/>
                </p:oleObj>
              </mc:Choice>
              <mc:Fallback>
                <p:oleObj name="Equation" r:id="rId3" imgW="26924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1413" y="4452938"/>
                        <a:ext cx="5040312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8839200" cy="1143000"/>
          </a:xfrm>
        </p:spPr>
        <p:txBody>
          <a:bodyPr/>
          <a:lstStyle/>
          <a:p>
            <a:r>
              <a:rPr lang="en-US" altLang="en-US" smtClean="0"/>
              <a:t>Outer Bound: Full Cooperation</a:t>
            </a:r>
          </a:p>
        </p:txBody>
      </p:sp>
      <p:sp>
        <p:nvSpPr>
          <p:cNvPr id="819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61938" y="5105400"/>
            <a:ext cx="8882062" cy="990600"/>
          </a:xfrm>
        </p:spPr>
        <p:txBody>
          <a:bodyPr/>
          <a:lstStyle/>
          <a:p>
            <a:r>
              <a:rPr lang="en-US" altLang="en-US" sz="2200" smtClean="0"/>
              <a:t>The </a:t>
            </a:r>
            <a:r>
              <a:rPr lang="en-US" altLang="en-US" sz="2200" smtClean="0">
                <a:solidFill>
                  <a:srgbClr val="CC3300"/>
                </a:solidFill>
              </a:rPr>
              <a:t>exact</a:t>
            </a:r>
            <a:r>
              <a:rPr lang="en-US" altLang="en-US" sz="2200" smtClean="0"/>
              <a:t> same form as the </a:t>
            </a:r>
            <a:r>
              <a:rPr lang="en-US" altLang="en-US" sz="2200" smtClean="0">
                <a:solidFill>
                  <a:srgbClr val="CC3300"/>
                </a:solidFill>
              </a:rPr>
              <a:t>Nair-El Gamal</a:t>
            </a:r>
            <a:r>
              <a:rPr lang="en-US" altLang="en-US" sz="2200" smtClean="0"/>
              <a:t> outer bound on the broadcast channel capacity</a:t>
            </a:r>
          </a:p>
          <a:p>
            <a:endParaRPr lang="en-US" altLang="en-US" sz="2200" smtClean="0"/>
          </a:p>
        </p:txBody>
      </p:sp>
      <p:sp>
        <p:nvSpPr>
          <p:cNvPr id="8198" name="Rectangle 5"/>
          <p:cNvSpPr>
            <a:spLocks noChangeArrowheads="1"/>
          </p:cNvSpPr>
          <p:nvPr/>
        </p:nvSpPr>
        <p:spPr bwMode="auto">
          <a:xfrm>
            <a:off x="261938" y="6019800"/>
            <a:ext cx="888206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The </a:t>
            </a:r>
            <a:r>
              <a:rPr kumimoji="1" lang="en-US" altLang="en-US" sz="2200" smtClean="0">
                <a:solidFill>
                  <a:srgbClr val="CC3300"/>
                </a:solidFill>
                <a:latin typeface="Trebuchet MS" pitchFamily="34" charset="0"/>
              </a:rPr>
              <a:t>difference</a:t>
            </a: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 is in the factorization of the input distribution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     reflecting the fact that only one-way cooperation is possible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z="2200" smtClean="0">
              <a:solidFill>
                <a:srgbClr val="000066"/>
              </a:solidFill>
              <a:latin typeface="Trebuchet MS" pitchFamily="34" charset="0"/>
            </a:endParaRPr>
          </a:p>
        </p:txBody>
      </p:sp>
      <p:graphicFrame>
        <p:nvGraphicFramePr>
          <p:cNvPr id="8199" name="Object 3"/>
          <p:cNvGraphicFramePr>
            <a:graphicFrameLocks noChangeAspect="1"/>
          </p:cNvGraphicFramePr>
          <p:nvPr/>
        </p:nvGraphicFramePr>
        <p:xfrm>
          <a:off x="1089025" y="2209800"/>
          <a:ext cx="4899025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5" name="Equation" r:id="rId5" imgW="2755900" imgH="914400" progId="Equation.3">
                  <p:embed/>
                </p:oleObj>
              </mc:Choice>
              <mc:Fallback>
                <p:oleObj name="Equation" r:id="rId5" imgW="275590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9025" y="2209800"/>
                        <a:ext cx="4899025" cy="158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0" name="Rectangle 9"/>
          <p:cNvSpPr>
            <a:spLocks noChangeArrowheads="1"/>
          </p:cNvSpPr>
          <p:nvPr/>
        </p:nvSpPr>
        <p:spPr bwMode="auto">
          <a:xfrm>
            <a:off x="260350" y="1652588"/>
            <a:ext cx="888206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The set of rate triples 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(R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0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, R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1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,R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2 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)</a:t>
            </a: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 satisfying 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z="2200" smtClean="0">
              <a:solidFill>
                <a:srgbClr val="000066"/>
              </a:solidFill>
              <a:latin typeface="Trebuchet MS" pitchFamily="34" charset="0"/>
            </a:endParaRPr>
          </a:p>
        </p:txBody>
      </p:sp>
      <p:sp>
        <p:nvSpPr>
          <p:cNvPr id="8201" name="Line 10"/>
          <p:cNvSpPr>
            <a:spLocks noChangeShapeType="1"/>
          </p:cNvSpPr>
          <p:nvPr/>
        </p:nvSpPr>
        <p:spPr bwMode="auto">
          <a:xfrm flipV="1">
            <a:off x="3797300" y="4864100"/>
            <a:ext cx="914400" cy="0"/>
          </a:xfrm>
          <a:prstGeom prst="line">
            <a:avLst/>
          </a:prstGeom>
          <a:noFill/>
          <a:ln w="25400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8202" name="Rectangle 12"/>
          <p:cNvSpPr>
            <a:spLocks noChangeArrowheads="1"/>
          </p:cNvSpPr>
          <p:nvPr/>
        </p:nvSpPr>
        <p:spPr bwMode="auto">
          <a:xfrm>
            <a:off x="749300" y="2171700"/>
            <a:ext cx="5816600" cy="1676400"/>
          </a:xfrm>
          <a:prstGeom prst="rect">
            <a:avLst/>
          </a:prstGeom>
          <a:noFill/>
          <a:ln w="9525" cap="rnd" algn="ctr">
            <a:solidFill>
              <a:srgbClr val="99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8203" name="Rectangle 14"/>
          <p:cNvSpPr>
            <a:spLocks noChangeArrowheads="1"/>
          </p:cNvSpPr>
          <p:nvPr/>
        </p:nvSpPr>
        <p:spPr bwMode="auto">
          <a:xfrm>
            <a:off x="477838" y="4065588"/>
            <a:ext cx="888206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for input distributions  that factor as</a:t>
            </a:r>
          </a:p>
        </p:txBody>
      </p:sp>
    </p:spTree>
    <p:extLst>
      <p:ext uri="{BB962C8B-B14F-4D97-AF65-F5344CB8AC3E}">
        <p14:creationId xmlns:p14="http://schemas.microsoft.com/office/powerpoint/2010/main" val="32183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Summary of new technique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5637213"/>
            <a:ext cx="7772400" cy="520700"/>
          </a:xfrm>
        </p:spPr>
        <p:txBody>
          <a:bodyPr/>
          <a:lstStyle/>
          <a:p>
            <a:r>
              <a:rPr lang="en-US" altLang="en-US" sz="2200" smtClean="0"/>
              <a:t>How far are the achievable rates from the outer bound?</a:t>
            </a:r>
          </a:p>
          <a:p>
            <a:r>
              <a:rPr lang="en-US" altLang="en-US" sz="2200" smtClean="0"/>
              <a:t>Capacity for other regimes?</a:t>
            </a:r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363538" y="3644900"/>
            <a:ext cx="80899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CC3300"/>
                </a:solidFill>
                <a:latin typeface="Trebuchet MS" pitchFamily="34" charset="0"/>
              </a:rPr>
              <a:t>Achievable rates:</a:t>
            </a: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 combine</a:t>
            </a:r>
          </a:p>
          <a:p>
            <a:pPr lvl="1"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 rate splitting</a:t>
            </a:r>
          </a:p>
          <a:p>
            <a:pPr lvl="1"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 precoding against interference at encoder 1</a:t>
            </a:r>
          </a:p>
          <a:p>
            <a:pPr lvl="1"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 cooperation at encoder 1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endParaRPr kumimoji="1" lang="en-US" altLang="en-US" sz="2200" i="1" smtClean="0">
              <a:solidFill>
                <a:srgbClr val="000066"/>
              </a:solidFill>
              <a:latin typeface="Trebuchet MS" pitchFamily="34" charset="0"/>
            </a:endParaRPr>
          </a:p>
        </p:txBody>
      </p:sp>
      <p:sp>
        <p:nvSpPr>
          <p:cNvPr id="9221" name="Rectangle 9"/>
          <p:cNvSpPr>
            <a:spLocks noChangeArrowheads="1"/>
          </p:cNvSpPr>
          <p:nvPr/>
        </p:nvSpPr>
        <p:spPr bwMode="auto">
          <a:xfrm>
            <a:off x="412750" y="1624013"/>
            <a:ext cx="7772400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CC3300"/>
                </a:solidFill>
                <a:latin typeface="Trebuchet MS" pitchFamily="34" charset="0"/>
              </a:rPr>
              <a:t>Outer bound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Follows from standard approach: invoke Fano’s inequality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Reduces to outer bound for full cooperation for 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R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2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=0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Has to be evaluated for specific channels</a:t>
            </a:r>
          </a:p>
        </p:txBody>
      </p:sp>
    </p:spTree>
    <p:extLst>
      <p:ext uri="{BB962C8B-B14F-4D97-AF65-F5344CB8AC3E}">
        <p14:creationId xmlns:p14="http://schemas.microsoft.com/office/powerpoint/2010/main" val="51933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Performance Gains </a:t>
            </a:r>
            <a:br>
              <a:rPr lang="en-US" altLang="en-US" smtClean="0"/>
            </a:br>
            <a:r>
              <a:rPr lang="en-US" altLang="en-US" smtClean="0"/>
              <a:t>from Cognitive Encoding</a:t>
            </a:r>
          </a:p>
        </p:txBody>
      </p:sp>
      <p:pic>
        <p:nvPicPr>
          <p:cNvPr id="10243" name="Picture 1220" descr="Fig7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8" y="1905000"/>
            <a:ext cx="6700837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1276"/>
          <p:cNvSpPr>
            <a:spLocks noChangeArrowheads="1"/>
          </p:cNvSpPr>
          <p:nvPr/>
        </p:nvSpPr>
        <p:spPr bwMode="auto">
          <a:xfrm>
            <a:off x="2147888" y="5110163"/>
            <a:ext cx="2411412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344805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defTabSz="34480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344805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44805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44805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 algn="ctr">
              <a:lnSpc>
                <a:spcPct val="70000"/>
              </a:lnSpc>
              <a:spcBef>
                <a:spcPct val="20000"/>
              </a:spcBef>
              <a:buClr>
                <a:srgbClr val="000066"/>
              </a:buClr>
            </a:pPr>
            <a:r>
              <a:rPr kumimoji="1" lang="en-US" altLang="en-US" sz="2200" smtClean="0">
                <a:solidFill>
                  <a:srgbClr val="000066"/>
                </a:solidFill>
                <a:latin typeface="Garamond" pitchFamily="18" charset="0"/>
              </a:rPr>
              <a:t>CR</a:t>
            </a:r>
          </a:p>
          <a:p>
            <a:pPr lvl="1" algn="ctr">
              <a:lnSpc>
                <a:spcPct val="70000"/>
              </a:lnSpc>
              <a:spcBef>
                <a:spcPct val="20000"/>
              </a:spcBef>
              <a:buClr>
                <a:srgbClr val="000066"/>
              </a:buClr>
            </a:pPr>
            <a:r>
              <a:rPr kumimoji="1" lang="en-US" altLang="en-US" sz="2200" smtClean="0">
                <a:solidFill>
                  <a:srgbClr val="000066"/>
                </a:solidFill>
                <a:latin typeface="Garamond" pitchFamily="18" charset="0"/>
              </a:rPr>
              <a:t>broadcast bound </a:t>
            </a:r>
          </a:p>
        </p:txBody>
      </p:sp>
      <p:grpSp>
        <p:nvGrpSpPr>
          <p:cNvPr id="10245" name="Group 1401"/>
          <p:cNvGrpSpPr>
            <a:grpSpLocks/>
          </p:cNvGrpSpPr>
          <p:nvPr/>
        </p:nvGrpSpPr>
        <p:grpSpPr bwMode="auto">
          <a:xfrm>
            <a:off x="4029075" y="3032125"/>
            <a:ext cx="2411413" cy="427038"/>
            <a:chOff x="2826" y="13859"/>
            <a:chExt cx="1519" cy="269"/>
          </a:xfrm>
        </p:grpSpPr>
        <p:sp>
          <p:nvSpPr>
            <p:cNvPr id="10253" name="Rectangle 1273"/>
            <p:cNvSpPr>
              <a:spLocks noChangeArrowheads="1"/>
            </p:cNvSpPr>
            <p:nvPr/>
          </p:nvSpPr>
          <p:spPr bwMode="auto">
            <a:xfrm>
              <a:off x="2826" y="13859"/>
              <a:ext cx="1519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lvl="1">
                <a:spcBef>
                  <a:spcPct val="20000"/>
                </a:spcBef>
                <a:buClr>
                  <a:srgbClr val="000066"/>
                </a:buClr>
              </a:pPr>
              <a:r>
                <a:rPr kumimoji="1" lang="en-US" altLang="en-US" sz="2200" smtClean="0">
                  <a:solidFill>
                    <a:srgbClr val="990000"/>
                  </a:solidFill>
                  <a:latin typeface="Garamond" pitchFamily="18" charset="0"/>
                </a:rPr>
                <a:t>outer bound</a:t>
              </a:r>
            </a:p>
          </p:txBody>
        </p:sp>
        <p:sp>
          <p:nvSpPr>
            <p:cNvPr id="10254" name="Line 1277"/>
            <p:cNvSpPr>
              <a:spLocks noChangeShapeType="1"/>
            </p:cNvSpPr>
            <p:nvPr/>
          </p:nvSpPr>
          <p:spPr bwMode="auto">
            <a:xfrm flipH="1">
              <a:off x="3000" y="14018"/>
              <a:ext cx="136" cy="0"/>
            </a:xfrm>
            <a:prstGeom prst="line">
              <a:avLst/>
            </a:prstGeom>
            <a:noFill/>
            <a:ln w="9525">
              <a:solidFill>
                <a:srgbClr val="99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10246" name="Group 1402"/>
          <p:cNvGrpSpPr>
            <a:grpSpLocks/>
          </p:cNvGrpSpPr>
          <p:nvPr/>
        </p:nvGrpSpPr>
        <p:grpSpPr bwMode="auto">
          <a:xfrm>
            <a:off x="4405313" y="3522663"/>
            <a:ext cx="2411412" cy="427037"/>
            <a:chOff x="2953" y="14186"/>
            <a:chExt cx="1519" cy="269"/>
          </a:xfrm>
        </p:grpSpPr>
        <p:sp>
          <p:nvSpPr>
            <p:cNvPr id="10251" name="Rectangle 1274"/>
            <p:cNvSpPr>
              <a:spLocks noChangeArrowheads="1"/>
            </p:cNvSpPr>
            <p:nvPr/>
          </p:nvSpPr>
          <p:spPr bwMode="auto">
            <a:xfrm>
              <a:off x="2953" y="14186"/>
              <a:ext cx="1519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lvl="1">
                <a:spcBef>
                  <a:spcPct val="20000"/>
                </a:spcBef>
                <a:buClr>
                  <a:srgbClr val="000066"/>
                </a:buClr>
              </a:pPr>
              <a:r>
                <a:rPr kumimoji="1" lang="en-US" altLang="en-US" sz="2200" smtClean="0">
                  <a:solidFill>
                    <a:srgbClr val="CC3300"/>
                  </a:solidFill>
                  <a:latin typeface="Garamond" pitchFamily="18" charset="0"/>
                </a:rPr>
                <a:t>this scheme</a:t>
              </a:r>
            </a:p>
          </p:txBody>
        </p:sp>
        <p:sp>
          <p:nvSpPr>
            <p:cNvPr id="10252" name="Line 1278"/>
            <p:cNvSpPr>
              <a:spLocks noChangeShapeType="1"/>
            </p:cNvSpPr>
            <p:nvPr/>
          </p:nvSpPr>
          <p:spPr bwMode="auto">
            <a:xfrm flipH="1">
              <a:off x="2992" y="14336"/>
              <a:ext cx="288" cy="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10247" name="Group 1403"/>
          <p:cNvGrpSpPr>
            <a:grpSpLocks/>
          </p:cNvGrpSpPr>
          <p:nvPr/>
        </p:nvGrpSpPr>
        <p:grpSpPr bwMode="auto">
          <a:xfrm>
            <a:off x="4484688" y="3921125"/>
            <a:ext cx="3008312" cy="427038"/>
            <a:chOff x="3049" y="14474"/>
            <a:chExt cx="1895" cy="269"/>
          </a:xfrm>
        </p:grpSpPr>
        <p:sp>
          <p:nvSpPr>
            <p:cNvPr id="10249" name="Rectangle 1275"/>
            <p:cNvSpPr>
              <a:spLocks noChangeArrowheads="1"/>
            </p:cNvSpPr>
            <p:nvPr/>
          </p:nvSpPr>
          <p:spPr bwMode="auto">
            <a:xfrm>
              <a:off x="3049" y="14474"/>
              <a:ext cx="1895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lvl="1">
                <a:spcBef>
                  <a:spcPct val="20000"/>
                </a:spcBef>
                <a:buClr>
                  <a:srgbClr val="000066"/>
                </a:buClr>
              </a:pPr>
              <a:r>
                <a:rPr kumimoji="1" lang="en-US" altLang="en-US" sz="2200" smtClean="0">
                  <a:solidFill>
                    <a:srgbClr val="339966"/>
                  </a:solidFill>
                  <a:latin typeface="Garamond" pitchFamily="18" charset="0"/>
                </a:rPr>
                <a:t>DMT schemes</a:t>
              </a:r>
            </a:p>
          </p:txBody>
        </p:sp>
        <p:sp>
          <p:nvSpPr>
            <p:cNvPr id="10250" name="Line 1279"/>
            <p:cNvSpPr>
              <a:spLocks noChangeShapeType="1"/>
            </p:cNvSpPr>
            <p:nvPr/>
          </p:nvSpPr>
          <p:spPr bwMode="auto">
            <a:xfrm flipH="1">
              <a:off x="3064" y="14616"/>
              <a:ext cx="312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10248" name="Line 1280"/>
          <p:cNvSpPr>
            <a:spLocks noChangeShapeType="1"/>
          </p:cNvSpPr>
          <p:nvPr/>
        </p:nvSpPr>
        <p:spPr bwMode="auto">
          <a:xfrm>
            <a:off x="3898900" y="5283200"/>
            <a:ext cx="515938" cy="46038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5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334963" y="849313"/>
            <a:ext cx="8504237" cy="490537"/>
          </a:xfrm>
        </p:spPr>
        <p:txBody>
          <a:bodyPr/>
          <a:lstStyle/>
          <a:p>
            <a:r>
              <a:rPr lang="en-US" altLang="en-US" sz="4400" smtClean="0"/>
              <a:t>Cognitive MIMO Networks </a:t>
            </a:r>
          </a:p>
        </p:txBody>
      </p:sp>
      <p:sp>
        <p:nvSpPr>
          <p:cNvPr id="11267" name="TextBox 2"/>
          <p:cNvSpPr txBox="1">
            <a:spLocks noChangeArrowheads="1"/>
          </p:cNvSpPr>
          <p:nvPr/>
        </p:nvSpPr>
        <p:spPr bwMode="auto">
          <a:xfrm>
            <a:off x="233363" y="3581400"/>
            <a:ext cx="8910637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altLang="en-US" smtClean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n-US" altLang="en-US" sz="2800" smtClean="0">
                <a:solidFill>
                  <a:srgbClr val="FFFFFF"/>
                </a:solidFill>
                <a:latin typeface="Calibri" pitchFamily="34" charset="0"/>
              </a:rPr>
              <a:t>Coexistence conditions:</a:t>
            </a:r>
            <a:endParaRPr lang="en-US" altLang="en-US" sz="2000" smtClean="0">
              <a:solidFill>
                <a:srgbClr val="FFFFFF"/>
              </a:solidFill>
              <a:latin typeface="Calibri" pitchFamily="34" charset="0"/>
            </a:endParaRPr>
          </a:p>
          <a:p>
            <a:pPr lvl="1">
              <a:buFont typeface="Arial" charset="0"/>
              <a:buChar char="•"/>
            </a:pPr>
            <a:r>
              <a:rPr lang="en-US" altLang="en-US" sz="2400" smtClean="0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lang="en-US" altLang="en-US" sz="2400" b="1" smtClean="0">
                <a:solidFill>
                  <a:srgbClr val="0000FF"/>
                </a:solidFill>
                <a:latin typeface="Garamond" pitchFamily="18" charset="0"/>
              </a:rPr>
              <a:t>Noncognitive user unaware of secondary users</a:t>
            </a:r>
          </a:p>
          <a:p>
            <a:pPr lvl="1">
              <a:buFont typeface="Arial" charset="0"/>
              <a:buChar char="•"/>
            </a:pPr>
            <a:r>
              <a:rPr lang="en-US" altLang="en-US" sz="2400" b="1" smtClean="0">
                <a:solidFill>
                  <a:srgbClr val="0000FF"/>
                </a:solidFill>
                <a:latin typeface="Garamond" pitchFamily="18" charset="0"/>
              </a:rPr>
              <a:t> Cognitive user doesn’t impact rate of noncognitive user</a:t>
            </a:r>
          </a:p>
          <a:p>
            <a:pPr lvl="3">
              <a:lnSpc>
                <a:spcPct val="80000"/>
              </a:lnSpc>
              <a:buFont typeface="Arial" charset="0"/>
              <a:buChar char="•"/>
            </a:pPr>
            <a:endParaRPr lang="en-US" altLang="en-US" sz="2000" b="1" smtClean="0">
              <a:solidFill>
                <a:srgbClr val="0000FF"/>
              </a:solidFill>
              <a:latin typeface="Garamond" pitchFamily="18" charset="0"/>
            </a:endParaRPr>
          </a:p>
          <a:p>
            <a:pPr>
              <a:buFont typeface="Arial" charset="0"/>
              <a:buChar char="•"/>
            </a:pPr>
            <a:r>
              <a:rPr lang="en-US" altLang="en-US" sz="2800" b="1" smtClean="0">
                <a:solidFill>
                  <a:srgbClr val="0000FF"/>
                </a:solidFill>
                <a:latin typeface="Garamond" pitchFamily="18" charset="0"/>
              </a:rPr>
              <a:t> Encoding rule for the cognitive encoder:</a:t>
            </a:r>
            <a:endParaRPr lang="en-US" altLang="en-US" sz="1800" b="1" smtClean="0">
              <a:solidFill>
                <a:srgbClr val="0000FF"/>
              </a:solidFill>
              <a:latin typeface="Garamond" pitchFamily="18" charset="0"/>
            </a:endParaRPr>
          </a:p>
          <a:p>
            <a:pPr lvl="1">
              <a:buFont typeface="Arial" charset="0"/>
              <a:buChar char="•"/>
            </a:pPr>
            <a:r>
              <a:rPr lang="en-US" altLang="en-US" sz="2000" b="1" smtClean="0">
                <a:solidFill>
                  <a:srgbClr val="0000FF"/>
                </a:solidFill>
                <a:latin typeface="Garamond" pitchFamily="18" charset="0"/>
              </a:rPr>
              <a:t> </a:t>
            </a:r>
            <a:r>
              <a:rPr lang="en-US" altLang="en-US" sz="2400" b="1" smtClean="0">
                <a:solidFill>
                  <a:srgbClr val="0000FF"/>
                </a:solidFill>
                <a:latin typeface="Garamond" pitchFamily="18" charset="0"/>
              </a:rPr>
              <a:t>Generates codeword for primary user message </a:t>
            </a:r>
          </a:p>
          <a:p>
            <a:pPr lvl="1">
              <a:buFont typeface="Arial" charset="0"/>
              <a:buChar char="•"/>
            </a:pPr>
            <a:r>
              <a:rPr lang="en-US" altLang="en-US" sz="2400" b="1" smtClean="0">
                <a:solidFill>
                  <a:srgbClr val="0000FF"/>
                </a:solidFill>
                <a:latin typeface="Garamond" pitchFamily="18" charset="0"/>
              </a:rPr>
              <a:t> Generates codeword for its message using dirty paper coding</a:t>
            </a:r>
          </a:p>
          <a:p>
            <a:pPr lvl="1">
              <a:buFont typeface="Arial" charset="0"/>
              <a:buChar char="•"/>
            </a:pPr>
            <a:r>
              <a:rPr lang="en-US" altLang="en-US" sz="2400" b="1" smtClean="0">
                <a:solidFill>
                  <a:srgbClr val="0000FF"/>
                </a:solidFill>
                <a:latin typeface="Garamond" pitchFamily="18" charset="0"/>
              </a:rPr>
              <a:t>Two codewords superimposed to form final codeword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4875213" y="1674813"/>
            <a:ext cx="3797300" cy="2259012"/>
            <a:chOff x="4431439" y="1408084"/>
            <a:chExt cx="3795821" cy="2259623"/>
          </a:xfrm>
        </p:grpSpPr>
        <p:pic>
          <p:nvPicPr>
            <p:cNvPr id="11297" name="Picture 3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6457" y="1426092"/>
              <a:ext cx="3321627" cy="2239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Curved Left Arrow 4"/>
            <p:cNvSpPr/>
            <p:nvPr/>
          </p:nvSpPr>
          <p:spPr>
            <a:xfrm rot="10986867" flipV="1">
              <a:off x="4431439" y="2257626"/>
              <a:ext cx="409415" cy="1046446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5510519" y="2586328"/>
              <a:ext cx="980693" cy="697100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4563150" y="1719318"/>
              <a:ext cx="669664" cy="40015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FFFFFF"/>
                  </a:solidFill>
                  <a:latin typeface="Garamond"/>
                </a:rPr>
                <a:t>NC</a:t>
              </a:r>
              <a:r>
                <a:rPr lang="en-US" sz="2000" baseline="-25000" dirty="0">
                  <a:solidFill>
                    <a:srgbClr val="FFFFFF"/>
                  </a:solidFill>
                  <a:latin typeface="Garamond"/>
                </a:rPr>
                <a:t>TX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32999" y="3258021"/>
              <a:ext cx="501455" cy="40015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FFFFFF"/>
                  </a:solidFill>
                  <a:latin typeface="Garamond"/>
                </a:rPr>
                <a:t>C</a:t>
              </a:r>
              <a:r>
                <a:rPr lang="en-US" sz="2000" baseline="-25000" dirty="0">
                  <a:solidFill>
                    <a:srgbClr val="FFFFFF"/>
                  </a:solidFill>
                  <a:latin typeface="Garamond"/>
                </a:rPr>
                <a:t>TX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375104" y="1408084"/>
              <a:ext cx="680773" cy="40015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FFFFFF"/>
                  </a:solidFill>
                  <a:latin typeface="Garamond"/>
                </a:rPr>
                <a:t>NC</a:t>
              </a:r>
              <a:r>
                <a:rPr lang="en-US" sz="2000" baseline="-25000" dirty="0">
                  <a:solidFill>
                    <a:srgbClr val="FFFFFF"/>
                  </a:solidFill>
                  <a:latin typeface="Garamond"/>
                </a:rPr>
                <a:t>RX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44901" y="1976563"/>
              <a:ext cx="679185" cy="40015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FFFFFF"/>
                  </a:solidFill>
                  <a:latin typeface="Garamond"/>
                </a:rPr>
                <a:t>NC</a:t>
              </a:r>
              <a:r>
                <a:rPr lang="en-US" sz="2000" baseline="-25000" dirty="0">
                  <a:solidFill>
                    <a:srgbClr val="FFFFFF"/>
                  </a:solidFill>
                  <a:latin typeface="Garamond"/>
                </a:rPr>
                <a:t>RX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546487" y="2594267"/>
              <a:ext cx="680773" cy="40015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FFFFFF"/>
                  </a:solidFill>
                  <a:latin typeface="Garamond"/>
                </a:rPr>
                <a:t>NC</a:t>
              </a:r>
              <a:r>
                <a:rPr lang="en-US" sz="2000" baseline="-25000" dirty="0">
                  <a:solidFill>
                    <a:srgbClr val="FFFFFF"/>
                  </a:solidFill>
                  <a:latin typeface="Garamond"/>
                </a:rPr>
                <a:t>RX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935538" y="3267549"/>
              <a:ext cx="510976" cy="40015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FFFFFF"/>
                  </a:solidFill>
                  <a:latin typeface="Garamond"/>
                </a:rPr>
                <a:t>C</a:t>
              </a:r>
              <a:r>
                <a:rPr lang="en-US" sz="2000" baseline="-25000" dirty="0">
                  <a:solidFill>
                    <a:srgbClr val="FFFFFF"/>
                  </a:solidFill>
                  <a:latin typeface="Garamond"/>
                </a:rPr>
                <a:t>RX</a:t>
              </a:r>
            </a:p>
          </p:txBody>
        </p:sp>
      </p:grpSp>
      <p:sp>
        <p:nvSpPr>
          <p:cNvPr id="18" name="Text Box 1012"/>
          <p:cNvSpPr txBox="1">
            <a:spLocks noChangeArrowheads="1"/>
          </p:cNvSpPr>
          <p:nvPr/>
        </p:nvSpPr>
        <p:spPr bwMode="auto">
          <a:xfrm>
            <a:off x="3294063" y="2062163"/>
            <a:ext cx="1543050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800" dirty="0">
                <a:solidFill>
                  <a:srgbClr val="000066"/>
                </a:solidFill>
                <a:latin typeface="Garamond"/>
              </a:rPr>
              <a:t>RX1</a:t>
            </a:r>
          </a:p>
        </p:txBody>
      </p:sp>
      <p:sp>
        <p:nvSpPr>
          <p:cNvPr id="19" name="Text Box 1013"/>
          <p:cNvSpPr txBox="1">
            <a:spLocks noChangeArrowheads="1"/>
          </p:cNvSpPr>
          <p:nvPr/>
        </p:nvSpPr>
        <p:spPr bwMode="auto">
          <a:xfrm>
            <a:off x="3248025" y="3314700"/>
            <a:ext cx="1543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800" dirty="0">
                <a:solidFill>
                  <a:srgbClr val="000066"/>
                </a:solidFill>
                <a:latin typeface="Garamond"/>
              </a:rPr>
              <a:t>RX2</a:t>
            </a:r>
          </a:p>
        </p:txBody>
      </p:sp>
      <p:sp>
        <p:nvSpPr>
          <p:cNvPr id="20" name="Rectangle 1015"/>
          <p:cNvSpPr>
            <a:spLocks noChangeArrowheads="1"/>
          </p:cNvSpPr>
          <p:nvPr/>
        </p:nvSpPr>
        <p:spPr bwMode="auto">
          <a:xfrm>
            <a:off x="1012825" y="2994025"/>
            <a:ext cx="274638" cy="1196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1" name="Text Box 1016"/>
          <p:cNvSpPr txBox="1">
            <a:spLocks noChangeArrowheads="1"/>
          </p:cNvSpPr>
          <p:nvPr/>
        </p:nvSpPr>
        <p:spPr bwMode="auto">
          <a:xfrm>
            <a:off x="406400" y="3143250"/>
            <a:ext cx="271463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D989B8"/>
              </a:buClr>
              <a:buFont typeface="Symbol" pitchFamily="18" charset="2"/>
              <a:buNone/>
              <a:defRPr/>
            </a:pPr>
            <a:endParaRPr lang="en-US" sz="1800" i="1" dirty="0">
              <a:solidFill>
                <a:srgbClr val="000000"/>
              </a:solidFill>
              <a:latin typeface="Garamond"/>
              <a:sym typeface="WP Greek Helve" pitchFamily="2" charset="2"/>
            </a:endParaRPr>
          </a:p>
        </p:txBody>
      </p:sp>
      <p:sp>
        <p:nvSpPr>
          <p:cNvPr id="22" name="Text Box 1022"/>
          <p:cNvSpPr txBox="1">
            <a:spLocks noChangeArrowheads="1"/>
          </p:cNvSpPr>
          <p:nvPr/>
        </p:nvSpPr>
        <p:spPr bwMode="auto">
          <a:xfrm>
            <a:off x="-93663" y="3306763"/>
            <a:ext cx="1544638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sz="1400" dirty="0">
              <a:solidFill>
                <a:srgbClr val="000066"/>
              </a:solidFill>
              <a:latin typeface="Garamond"/>
            </a:endParaRPr>
          </a:p>
        </p:txBody>
      </p:sp>
      <p:sp>
        <p:nvSpPr>
          <p:cNvPr id="23" name="Line 1023"/>
          <p:cNvSpPr>
            <a:spLocks noChangeShapeType="1"/>
          </p:cNvSpPr>
          <p:nvPr/>
        </p:nvSpPr>
        <p:spPr bwMode="auto">
          <a:xfrm>
            <a:off x="1543050" y="2100263"/>
            <a:ext cx="1852613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4" name="Line 1024"/>
          <p:cNvSpPr>
            <a:spLocks noChangeShapeType="1"/>
          </p:cNvSpPr>
          <p:nvPr/>
        </p:nvSpPr>
        <p:spPr bwMode="auto">
          <a:xfrm>
            <a:off x="1568450" y="3475038"/>
            <a:ext cx="1852613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5" name="Line 1025"/>
          <p:cNvSpPr>
            <a:spLocks noChangeShapeType="1"/>
          </p:cNvSpPr>
          <p:nvPr/>
        </p:nvSpPr>
        <p:spPr bwMode="auto">
          <a:xfrm flipV="1">
            <a:off x="1549400" y="2222500"/>
            <a:ext cx="1854200" cy="1181100"/>
          </a:xfrm>
          <a:prstGeom prst="line">
            <a:avLst/>
          </a:prstGeom>
          <a:noFill/>
          <a:ln w="12700">
            <a:solidFill>
              <a:srgbClr val="000066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6" name="Line 1026"/>
          <p:cNvSpPr>
            <a:spLocks noChangeShapeType="1"/>
          </p:cNvSpPr>
          <p:nvPr/>
        </p:nvSpPr>
        <p:spPr bwMode="auto">
          <a:xfrm>
            <a:off x="1638300" y="2146300"/>
            <a:ext cx="1790700" cy="1244600"/>
          </a:xfrm>
          <a:prstGeom prst="line">
            <a:avLst/>
          </a:prstGeom>
          <a:noFill/>
          <a:ln w="28575">
            <a:solidFill>
              <a:srgbClr val="3366FF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7" name="Line 1025"/>
          <p:cNvSpPr>
            <a:spLocks noChangeShapeType="1"/>
          </p:cNvSpPr>
          <p:nvPr/>
        </p:nvSpPr>
        <p:spPr bwMode="auto">
          <a:xfrm flipV="1">
            <a:off x="1625600" y="2209800"/>
            <a:ext cx="1778000" cy="1155700"/>
          </a:xfrm>
          <a:prstGeom prst="line">
            <a:avLst/>
          </a:prstGeom>
          <a:noFill/>
          <a:ln w="19050">
            <a:solidFill>
              <a:srgbClr val="FF3399"/>
            </a:solidFill>
            <a:prstDash val="solid"/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grpSp>
        <p:nvGrpSpPr>
          <p:cNvPr id="3" name="Group 84"/>
          <p:cNvGrpSpPr>
            <a:grpSpLocks/>
          </p:cNvGrpSpPr>
          <p:nvPr/>
        </p:nvGrpSpPr>
        <p:grpSpPr bwMode="auto">
          <a:xfrm flipV="1">
            <a:off x="749300" y="2081213"/>
            <a:ext cx="735013" cy="1397000"/>
            <a:chOff x="2013717" y="5165783"/>
            <a:chExt cx="537754" cy="1276907"/>
          </a:xfrm>
        </p:grpSpPr>
        <p:sp>
          <p:nvSpPr>
            <p:cNvPr id="29" name="Arc 28"/>
            <p:cNvSpPr/>
            <p:nvPr/>
          </p:nvSpPr>
          <p:spPr bwMode="auto">
            <a:xfrm flipH="1">
              <a:off x="2013717" y="5173039"/>
              <a:ext cx="536592" cy="1269651"/>
            </a:xfrm>
            <a:prstGeom prst="arc">
              <a:avLst/>
            </a:prstGeom>
            <a:noFill/>
            <a:ln w="28575" cap="flat" cmpd="sng" algn="ctr">
              <a:solidFill>
                <a:srgbClr val="FF3399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ZapfDingbats" pitchFamily="82" charset="2"/>
              </a:endParaRPr>
            </a:p>
          </p:txBody>
        </p:sp>
        <p:sp>
          <p:nvSpPr>
            <p:cNvPr id="30" name="Arc 29"/>
            <p:cNvSpPr/>
            <p:nvPr/>
          </p:nvSpPr>
          <p:spPr bwMode="auto">
            <a:xfrm flipH="1" flipV="1">
              <a:off x="2014879" y="5165783"/>
              <a:ext cx="536592" cy="1269652"/>
            </a:xfrm>
            <a:prstGeom prst="arc">
              <a:avLst/>
            </a:prstGeom>
            <a:noFill/>
            <a:ln w="28575" cap="flat" cmpd="sng" algn="ctr">
              <a:solidFill>
                <a:srgbClr val="FF3399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ZapfDingbats" pitchFamily="82" charset="2"/>
              </a:endParaRPr>
            </a:p>
          </p:txBody>
        </p:sp>
      </p:grpSp>
      <p:grpSp>
        <p:nvGrpSpPr>
          <p:cNvPr id="11280" name="Group 4"/>
          <p:cNvGrpSpPr>
            <a:grpSpLocks/>
          </p:cNvGrpSpPr>
          <p:nvPr/>
        </p:nvGrpSpPr>
        <p:grpSpPr bwMode="auto">
          <a:xfrm>
            <a:off x="1265238" y="2070100"/>
            <a:ext cx="236537" cy="355600"/>
            <a:chOff x="846" y="3750"/>
            <a:chExt cx="165" cy="338"/>
          </a:xfrm>
        </p:grpSpPr>
        <p:sp>
          <p:nvSpPr>
            <p:cNvPr id="11293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0000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1294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11281" name="Group 4"/>
          <p:cNvGrpSpPr>
            <a:grpSpLocks/>
          </p:cNvGrpSpPr>
          <p:nvPr/>
        </p:nvGrpSpPr>
        <p:grpSpPr bwMode="auto">
          <a:xfrm>
            <a:off x="3487738" y="3392488"/>
            <a:ext cx="236537" cy="354012"/>
            <a:chOff x="846" y="3750"/>
            <a:chExt cx="165" cy="338"/>
          </a:xfrm>
        </p:grpSpPr>
        <p:sp>
          <p:nvSpPr>
            <p:cNvPr id="11291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33CC3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1292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11282" name="Group 71"/>
          <p:cNvGrpSpPr>
            <a:grpSpLocks/>
          </p:cNvGrpSpPr>
          <p:nvPr/>
        </p:nvGrpSpPr>
        <p:grpSpPr bwMode="auto">
          <a:xfrm>
            <a:off x="3529013" y="2108200"/>
            <a:ext cx="238125" cy="355600"/>
            <a:chOff x="846" y="3750"/>
            <a:chExt cx="165" cy="338"/>
          </a:xfrm>
        </p:grpSpPr>
        <p:sp>
          <p:nvSpPr>
            <p:cNvPr id="11289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33CC3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1290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11283" name="Group 4"/>
          <p:cNvGrpSpPr>
            <a:grpSpLocks/>
          </p:cNvGrpSpPr>
          <p:nvPr/>
        </p:nvGrpSpPr>
        <p:grpSpPr bwMode="auto">
          <a:xfrm>
            <a:off x="1255713" y="3409950"/>
            <a:ext cx="238125" cy="355600"/>
            <a:chOff x="846" y="3750"/>
            <a:chExt cx="165" cy="338"/>
          </a:xfrm>
        </p:grpSpPr>
        <p:sp>
          <p:nvSpPr>
            <p:cNvPr id="11287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0000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1288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609600" y="3455988"/>
            <a:ext cx="436563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FFFFFF"/>
                </a:solidFill>
                <a:latin typeface="Garamond"/>
              </a:rPr>
              <a:t>CR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1825" y="1760538"/>
            <a:ext cx="588963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FFFFFF"/>
                </a:solidFill>
                <a:latin typeface="Garamond"/>
              </a:rPr>
              <a:t>NCR</a:t>
            </a:r>
          </a:p>
        </p:txBody>
      </p:sp>
      <p:sp>
        <p:nvSpPr>
          <p:cNvPr id="45" name="Line 1023"/>
          <p:cNvSpPr>
            <a:spLocks noChangeShapeType="1"/>
          </p:cNvSpPr>
          <p:nvPr/>
        </p:nvSpPr>
        <p:spPr bwMode="auto">
          <a:xfrm>
            <a:off x="1585913" y="3435350"/>
            <a:ext cx="1854200" cy="0"/>
          </a:xfrm>
          <a:prstGeom prst="line">
            <a:avLst/>
          </a:prstGeom>
          <a:noFill/>
          <a:ln w="28575">
            <a:solidFill>
              <a:srgbClr val="3366FF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89578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95300" y="220663"/>
            <a:ext cx="8305800" cy="1143000"/>
          </a:xfrm>
        </p:spPr>
        <p:txBody>
          <a:bodyPr/>
          <a:lstStyle/>
          <a:p>
            <a:r>
              <a:rPr lang="en-US" altLang="en-US" smtClean="0"/>
              <a:t>Achievable rates (2 users)</a:t>
            </a:r>
          </a:p>
        </p:txBody>
      </p:sp>
      <p:sp>
        <p:nvSpPr>
          <p:cNvPr id="1034" name="TextBox 2"/>
          <p:cNvSpPr txBox="1">
            <a:spLocks noChangeArrowheads="1"/>
          </p:cNvSpPr>
          <p:nvPr/>
        </p:nvSpPr>
        <p:spPr bwMode="auto">
          <a:xfrm>
            <a:off x="198438" y="1484313"/>
            <a:ext cx="855186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3600" b="1" dirty="0">
                <a:solidFill>
                  <a:srgbClr val="0000FF"/>
                </a:solidFill>
                <a:latin typeface="Garamond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Garamond"/>
              </a:rPr>
              <a:t>For MISO secondary users,  </a:t>
            </a:r>
            <a:r>
              <a:rPr lang="en-US" sz="2400" b="1" dirty="0" err="1">
                <a:solidFill>
                  <a:srgbClr val="0000FF"/>
                </a:solidFill>
                <a:latin typeface="Garamond"/>
              </a:rPr>
              <a:t>beamforming</a:t>
            </a:r>
            <a:r>
              <a:rPr lang="en-US" sz="2400" b="1" dirty="0">
                <a:solidFill>
                  <a:srgbClr val="0000FF"/>
                </a:solidFill>
                <a:latin typeface="Garamond"/>
              </a:rPr>
              <a:t> is optimal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0000FF"/>
                </a:solidFill>
                <a:latin typeface="Garamond"/>
              </a:rPr>
              <a:t>   Maximum achievable rate obtained by solving</a:t>
            </a: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350" y="4241800"/>
            <a:ext cx="358775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7" name="TextBox 9"/>
          <p:cNvSpPr txBox="1">
            <a:spLocks noChangeArrowheads="1"/>
          </p:cNvSpPr>
          <p:nvPr/>
        </p:nvSpPr>
        <p:spPr bwMode="auto">
          <a:xfrm>
            <a:off x="174625" y="3886200"/>
            <a:ext cx="8728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rgbClr val="0000FF"/>
                </a:solidFill>
                <a:latin typeface="Garamond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Garamond"/>
              </a:rPr>
              <a:t>Closed-form relationship between primary/secondary user rates. </a:t>
            </a:r>
          </a:p>
        </p:txBody>
      </p:sp>
      <p:pic>
        <p:nvPicPr>
          <p:cNvPr id="12294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2474913"/>
            <a:ext cx="4814888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609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323850"/>
            <a:ext cx="8305800" cy="1143000"/>
          </a:xfrm>
        </p:spPr>
        <p:txBody>
          <a:bodyPr/>
          <a:lstStyle/>
          <a:p>
            <a:r>
              <a:rPr lang="en-US" altLang="en-US" sz="4400" smtClean="0"/>
              <a:t>MIMO cognitive users (2 Users)</a:t>
            </a:r>
          </a:p>
        </p:txBody>
      </p:sp>
      <p:sp>
        <p:nvSpPr>
          <p:cNvPr id="2059" name="TextBox 22"/>
          <p:cNvSpPr txBox="1">
            <a:spLocks noChangeArrowheads="1"/>
          </p:cNvSpPr>
          <p:nvPr/>
        </p:nvSpPr>
        <p:spPr bwMode="auto">
          <a:xfrm>
            <a:off x="423863" y="1387475"/>
            <a:ext cx="83534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i="1" dirty="0">
                <a:solidFill>
                  <a:srgbClr val="FFFFFF"/>
                </a:solidFill>
                <a:latin typeface="Garamond"/>
              </a:rPr>
              <a:t>Propose two (suboptimal) cognitive strategies</a:t>
            </a:r>
            <a:endParaRPr lang="en-US" sz="4000" i="1" dirty="0">
              <a:solidFill>
                <a:srgbClr val="FFFFFF"/>
              </a:solidFill>
              <a:latin typeface="Garamond"/>
            </a:endParaRPr>
          </a:p>
        </p:txBody>
      </p:sp>
      <p:grpSp>
        <p:nvGrpSpPr>
          <p:cNvPr id="13316" name="Group 12"/>
          <p:cNvGrpSpPr>
            <a:grpSpLocks/>
          </p:cNvGrpSpPr>
          <p:nvPr/>
        </p:nvGrpSpPr>
        <p:grpSpPr bwMode="auto">
          <a:xfrm>
            <a:off x="3890963" y="1978025"/>
            <a:ext cx="5253037" cy="4624388"/>
            <a:chOff x="4398963" y="2449513"/>
            <a:chExt cx="4745037" cy="4152900"/>
          </a:xfrm>
        </p:grpSpPr>
        <p:pic>
          <p:nvPicPr>
            <p:cNvPr id="1331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8963" y="2449513"/>
              <a:ext cx="2490787" cy="1866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1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0038" y="2481263"/>
              <a:ext cx="2493962" cy="1903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5475" y="4543425"/>
              <a:ext cx="2398713" cy="1836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1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7188" y="4549775"/>
              <a:ext cx="2436812" cy="1900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3322" name="Object 8"/>
            <p:cNvGraphicFramePr>
              <a:graphicFrameLocks noChangeAspect="1"/>
            </p:cNvGraphicFramePr>
            <p:nvPr/>
          </p:nvGraphicFramePr>
          <p:xfrm>
            <a:off x="5102225" y="4265613"/>
            <a:ext cx="1079500" cy="236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62" name="Equation" r:id="rId7" imgW="1155700" imgH="254000" progId="">
                    <p:embed/>
                  </p:oleObj>
                </mc:Choice>
                <mc:Fallback>
                  <p:oleObj name="Equation" r:id="rId7" imgW="1155700" imgH="2540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02225" y="4265613"/>
                          <a:ext cx="1079500" cy="2365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23" name="Object 9"/>
            <p:cNvGraphicFramePr>
              <a:graphicFrameLocks noChangeAspect="1"/>
            </p:cNvGraphicFramePr>
            <p:nvPr/>
          </p:nvGraphicFramePr>
          <p:xfrm>
            <a:off x="7404100" y="4313238"/>
            <a:ext cx="1120775" cy="2333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63" name="Equation" r:id="rId9" imgW="1218671" imgH="253890" progId="">
                    <p:embed/>
                  </p:oleObj>
                </mc:Choice>
                <mc:Fallback>
                  <p:oleObj name="Equation" r:id="rId9" imgW="1218671" imgH="25389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04100" y="4313238"/>
                          <a:ext cx="1120775" cy="2333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24" name="Object 10"/>
            <p:cNvGraphicFramePr>
              <a:graphicFrameLocks noChangeAspect="1"/>
            </p:cNvGraphicFramePr>
            <p:nvPr/>
          </p:nvGraphicFramePr>
          <p:xfrm>
            <a:off x="7323138" y="6370638"/>
            <a:ext cx="1116012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64" name="Equation" r:id="rId11" imgW="1218671" imgH="253890" progId="">
                    <p:embed/>
                  </p:oleObj>
                </mc:Choice>
                <mc:Fallback>
                  <p:oleObj name="Equation" r:id="rId11" imgW="1218671" imgH="25389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23138" y="6370638"/>
                          <a:ext cx="1116012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25" name="Object 11"/>
            <p:cNvGraphicFramePr>
              <a:graphicFrameLocks noChangeAspect="1"/>
            </p:cNvGraphicFramePr>
            <p:nvPr/>
          </p:nvGraphicFramePr>
          <p:xfrm>
            <a:off x="5157788" y="6343650"/>
            <a:ext cx="1081087" cy="236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65" name="Equation" r:id="rId13" imgW="1155700" imgH="254000" progId="">
                    <p:embed/>
                  </p:oleObj>
                </mc:Choice>
                <mc:Fallback>
                  <p:oleObj name="Equation" r:id="rId13" imgW="1155700" imgH="2540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57788" y="6343650"/>
                          <a:ext cx="1081087" cy="2365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60" name="TextBox 27"/>
          <p:cNvSpPr txBox="1">
            <a:spLocks noChangeArrowheads="1"/>
          </p:cNvSpPr>
          <p:nvPr/>
        </p:nvSpPr>
        <p:spPr bwMode="auto">
          <a:xfrm>
            <a:off x="158750" y="2209800"/>
            <a:ext cx="387985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FF"/>
                </a:solidFill>
                <a:latin typeface="Garamond"/>
              </a:rPr>
              <a:t>D-SVD</a:t>
            </a:r>
          </a:p>
          <a:p>
            <a:pPr>
              <a:defRPr/>
            </a:pPr>
            <a:r>
              <a:rPr lang="en-US" sz="2400" dirty="0" err="1">
                <a:solidFill>
                  <a:srgbClr val="0000FF"/>
                </a:solidFill>
                <a:latin typeface="Garamond"/>
              </a:rPr>
              <a:t>Precode</a:t>
            </a:r>
            <a:r>
              <a:rPr lang="en-US" sz="2400" dirty="0">
                <a:solidFill>
                  <a:srgbClr val="0000FF"/>
                </a:solidFill>
                <a:latin typeface="Garamond"/>
              </a:rPr>
              <a:t> based on SVD of cognitive user’s channel</a:t>
            </a:r>
            <a:endParaRPr lang="en-US" sz="3600" dirty="0">
              <a:solidFill>
                <a:srgbClr val="0000FF"/>
              </a:solidFill>
              <a:latin typeface="Garamond"/>
            </a:endParaRPr>
          </a:p>
          <a:p>
            <a:pPr>
              <a:defRPr/>
            </a:pPr>
            <a:endParaRPr lang="en-US" dirty="0">
              <a:solidFill>
                <a:srgbClr val="0000FF"/>
              </a:solidFill>
              <a:latin typeface="Garamond"/>
            </a:endParaRPr>
          </a:p>
          <a:p>
            <a:pPr>
              <a:defRPr/>
            </a:pPr>
            <a:r>
              <a:rPr lang="en-US" dirty="0">
                <a:solidFill>
                  <a:srgbClr val="0000FF"/>
                </a:solidFill>
                <a:latin typeface="Garamond"/>
              </a:rPr>
              <a:t>P-SVD</a:t>
            </a:r>
          </a:p>
          <a:p>
            <a:pPr>
              <a:defRPr/>
            </a:pPr>
            <a:r>
              <a:rPr lang="en-US" sz="2400" dirty="0">
                <a:solidFill>
                  <a:srgbClr val="0000FF"/>
                </a:solidFill>
                <a:latin typeface="Garamond"/>
              </a:rPr>
              <a:t>Project cognitive user’s channel onto null space between C</a:t>
            </a:r>
            <a:r>
              <a:rPr lang="en-US" sz="2400" baseline="-25000" dirty="0">
                <a:solidFill>
                  <a:srgbClr val="0000FF"/>
                </a:solidFill>
                <a:latin typeface="Garamond"/>
              </a:rPr>
              <a:t>TX</a:t>
            </a:r>
            <a:r>
              <a:rPr lang="en-US" sz="2400" dirty="0">
                <a:solidFill>
                  <a:srgbClr val="0000FF"/>
                </a:solidFill>
                <a:latin typeface="Garamond"/>
              </a:rPr>
              <a:t> and NC</a:t>
            </a:r>
            <a:r>
              <a:rPr lang="en-US" sz="2400" baseline="-25000" dirty="0">
                <a:solidFill>
                  <a:srgbClr val="0000FF"/>
                </a:solidFill>
                <a:latin typeface="Garamond"/>
              </a:rPr>
              <a:t>RX</a:t>
            </a:r>
            <a:r>
              <a:rPr lang="en-US" sz="2400" dirty="0">
                <a:solidFill>
                  <a:srgbClr val="0000FF"/>
                </a:solidFill>
                <a:latin typeface="Garamond"/>
              </a:rPr>
              <a:t>, then  perform SVD on projection</a:t>
            </a:r>
            <a:endParaRPr lang="en-US" sz="3600" dirty="0">
              <a:solidFill>
                <a:srgbClr val="0000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73792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68275" y="292100"/>
            <a:ext cx="8747125" cy="1143000"/>
          </a:xfrm>
        </p:spPr>
        <p:txBody>
          <a:bodyPr/>
          <a:lstStyle/>
          <a:p>
            <a:r>
              <a:rPr lang="en-US" altLang="en-US" sz="4000" smtClean="0"/>
              <a:t>Multi-user Cognitive MIMO Networks</a:t>
            </a:r>
          </a:p>
        </p:txBody>
      </p:sp>
      <p:pic>
        <p:nvPicPr>
          <p:cNvPr id="14339" name="Picture 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075" y="4083050"/>
            <a:ext cx="2989263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5" y="4110038"/>
            <a:ext cx="2963863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4775200" y="6351588"/>
            <a:ext cx="4572000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40000"/>
              </a:spcBef>
              <a:defRPr/>
            </a:pPr>
            <a:r>
              <a:rPr lang="en-US" sz="1800" b="1" dirty="0">
                <a:solidFill>
                  <a:srgbClr val="0000FF"/>
                </a:solidFill>
                <a:latin typeface="Garamond"/>
              </a:rPr>
              <a:t>Achievable rates with </a:t>
            </a:r>
          </a:p>
          <a:p>
            <a:pPr algn="ctr">
              <a:lnSpc>
                <a:spcPct val="50000"/>
              </a:lnSpc>
              <a:spcBef>
                <a:spcPct val="40000"/>
              </a:spcBef>
              <a:defRPr/>
            </a:pPr>
            <a:r>
              <a:rPr lang="en-US" sz="1800" b="1" dirty="0">
                <a:solidFill>
                  <a:srgbClr val="0000FF"/>
                </a:solidFill>
                <a:latin typeface="Garamond"/>
              </a:rPr>
              <a:t>two primary users</a:t>
            </a:r>
          </a:p>
        </p:txBody>
      </p:sp>
      <p:sp>
        <p:nvSpPr>
          <p:cNvPr id="9222" name="Rectangle 5"/>
          <p:cNvSpPr>
            <a:spLocks noChangeArrowheads="1"/>
          </p:cNvSpPr>
          <p:nvPr/>
        </p:nvSpPr>
        <p:spPr bwMode="auto">
          <a:xfrm>
            <a:off x="898525" y="6281738"/>
            <a:ext cx="4773613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40000"/>
              </a:spcBef>
              <a:defRPr/>
            </a:pPr>
            <a:r>
              <a:rPr lang="en-US" sz="1400" b="1" dirty="0">
                <a:solidFill>
                  <a:srgbClr val="0000FF"/>
                </a:solidFill>
                <a:latin typeface="Garamond"/>
              </a:rPr>
              <a:t> </a:t>
            </a:r>
            <a:r>
              <a:rPr lang="en-US" sz="1800" b="1" dirty="0">
                <a:solidFill>
                  <a:srgbClr val="0000FF"/>
                </a:solidFill>
                <a:latin typeface="Garamond"/>
              </a:rPr>
              <a:t>Cognitive MIMO network </a:t>
            </a:r>
          </a:p>
          <a:p>
            <a:pPr>
              <a:lnSpc>
                <a:spcPct val="50000"/>
              </a:lnSpc>
              <a:spcBef>
                <a:spcPct val="40000"/>
              </a:spcBef>
              <a:defRPr/>
            </a:pPr>
            <a:r>
              <a:rPr lang="en-US" sz="1800" b="1" dirty="0">
                <a:solidFill>
                  <a:srgbClr val="0000FF"/>
                </a:solidFill>
                <a:latin typeface="Garamond"/>
              </a:rPr>
              <a:t>with multiple primary users</a:t>
            </a:r>
          </a:p>
        </p:txBody>
      </p:sp>
      <p:sp>
        <p:nvSpPr>
          <p:cNvPr id="9223" name="TextBox 6"/>
          <p:cNvSpPr txBox="1">
            <a:spLocks noChangeArrowheads="1"/>
          </p:cNvSpPr>
          <p:nvPr/>
        </p:nvSpPr>
        <p:spPr bwMode="auto">
          <a:xfrm>
            <a:off x="246063" y="1566863"/>
            <a:ext cx="8277225" cy="254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2100" dirty="0">
                <a:solidFill>
                  <a:srgbClr val="0000FF"/>
                </a:solidFill>
                <a:latin typeface="Garamond"/>
              </a:rPr>
              <a:t> Extend analysis to multiple primary users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100" dirty="0">
                <a:solidFill>
                  <a:srgbClr val="0000FF"/>
                </a:solidFill>
                <a:latin typeface="Garamond"/>
              </a:rPr>
              <a:t> Assume each transmitter broadcasts to multiple users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100" dirty="0">
                <a:solidFill>
                  <a:srgbClr val="0000FF"/>
                </a:solidFill>
                <a:latin typeface="Garamond"/>
              </a:rPr>
              <a:t> Primary receivers have one antenna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100" dirty="0">
                <a:solidFill>
                  <a:srgbClr val="0000FF"/>
                </a:solidFill>
                <a:latin typeface="Garamond"/>
              </a:rPr>
              <a:t> Secondary users are MISO. </a:t>
            </a:r>
          </a:p>
          <a:p>
            <a:pPr lvl="3">
              <a:lnSpc>
                <a:spcPct val="60000"/>
              </a:lnSpc>
              <a:buFont typeface="Arial" pitchFamily="34" charset="0"/>
              <a:buChar char="•"/>
              <a:defRPr/>
            </a:pPr>
            <a:endParaRPr lang="en-US" sz="2100" dirty="0">
              <a:solidFill>
                <a:srgbClr val="0000FF"/>
              </a:solidFill>
              <a:latin typeface="Garamond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sz="2100" dirty="0">
                <a:solidFill>
                  <a:srgbClr val="0000FF"/>
                </a:solidFill>
                <a:latin typeface="Garamond"/>
              </a:rPr>
              <a:t> </a:t>
            </a:r>
            <a:r>
              <a:rPr lang="en-US" sz="2100" u="sng" dirty="0">
                <a:solidFill>
                  <a:srgbClr val="0000FF"/>
                </a:solidFill>
                <a:latin typeface="Garamond"/>
              </a:rPr>
              <a:t>Main Result: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100" dirty="0">
                <a:solidFill>
                  <a:srgbClr val="0000FF"/>
                </a:solidFill>
                <a:latin typeface="Garamond"/>
              </a:rPr>
              <a:t> With appropriate power allocation among primary receivers,   the secondary users achieve their maximum possible rate.</a:t>
            </a:r>
          </a:p>
        </p:txBody>
      </p:sp>
    </p:spTree>
    <p:extLst>
      <p:ext uri="{BB962C8B-B14F-4D97-AF65-F5344CB8AC3E}">
        <p14:creationId xmlns:p14="http://schemas.microsoft.com/office/powerpoint/2010/main" val="321479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Other Overlay Systems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3810000" cy="4267200"/>
          </a:xfrm>
        </p:spPr>
        <p:txBody>
          <a:bodyPr/>
          <a:lstStyle/>
          <a:p>
            <a:r>
              <a:rPr lang="en-US" altLang="en-US" smtClean="0"/>
              <a:t>Cognitive relays</a:t>
            </a:r>
          </a:p>
        </p:txBody>
      </p:sp>
      <p:pic>
        <p:nvPicPr>
          <p:cNvPr id="15364" name="Picture 60" descr="x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0" y="2989263"/>
            <a:ext cx="163513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5" name="Group 58"/>
          <p:cNvGrpSpPr>
            <a:grpSpLocks/>
          </p:cNvGrpSpPr>
          <p:nvPr/>
        </p:nvGrpSpPr>
        <p:grpSpPr bwMode="auto">
          <a:xfrm>
            <a:off x="1577975" y="3724275"/>
            <a:ext cx="411163" cy="1287463"/>
            <a:chOff x="2971" y="7170"/>
            <a:chExt cx="156" cy="321"/>
          </a:xfrm>
        </p:grpSpPr>
        <p:sp>
          <p:nvSpPr>
            <p:cNvPr id="6" name="Freeform 59"/>
            <p:cNvSpPr>
              <a:spLocks/>
            </p:cNvSpPr>
            <p:nvPr/>
          </p:nvSpPr>
          <p:spPr bwMode="auto">
            <a:xfrm>
              <a:off x="2971" y="7431"/>
              <a:ext cx="156" cy="37"/>
            </a:xfrm>
            <a:custGeom>
              <a:avLst/>
              <a:gdLst>
                <a:gd name="T0" fmla="*/ 0 w 156"/>
                <a:gd name="T1" fmla="*/ 30 h 37"/>
                <a:gd name="T2" fmla="*/ 7 w 156"/>
                <a:gd name="T3" fmla="*/ 37 h 37"/>
                <a:gd name="T4" fmla="*/ 82 w 156"/>
                <a:gd name="T5" fmla="*/ 7 h 37"/>
                <a:gd name="T6" fmla="*/ 82 w 156"/>
                <a:gd name="T7" fmla="*/ 7 h 37"/>
                <a:gd name="T8" fmla="*/ 82 w 156"/>
                <a:gd name="T9" fmla="*/ 7 h 37"/>
                <a:gd name="T10" fmla="*/ 156 w 156"/>
                <a:gd name="T11" fmla="*/ 37 h 37"/>
                <a:gd name="T12" fmla="*/ 156 w 156"/>
                <a:gd name="T13" fmla="*/ 30 h 37"/>
                <a:gd name="T14" fmla="*/ 82 w 156"/>
                <a:gd name="T15" fmla="*/ 0 h 37"/>
                <a:gd name="T16" fmla="*/ 82 w 156"/>
                <a:gd name="T17" fmla="*/ 0 h 37"/>
                <a:gd name="T18" fmla="*/ 0 w 156"/>
                <a:gd name="T19" fmla="*/ 30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6"/>
                <a:gd name="T31" fmla="*/ 0 h 37"/>
                <a:gd name="T32" fmla="*/ 156 w 156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6" h="37">
                  <a:moveTo>
                    <a:pt x="0" y="30"/>
                  </a:moveTo>
                  <a:lnTo>
                    <a:pt x="7" y="37"/>
                  </a:lnTo>
                  <a:lnTo>
                    <a:pt x="82" y="7"/>
                  </a:lnTo>
                  <a:lnTo>
                    <a:pt x="156" y="37"/>
                  </a:lnTo>
                  <a:lnTo>
                    <a:pt x="156" y="30"/>
                  </a:lnTo>
                  <a:lnTo>
                    <a:pt x="82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" name="Freeform 60"/>
            <p:cNvSpPr>
              <a:spLocks/>
            </p:cNvSpPr>
            <p:nvPr/>
          </p:nvSpPr>
          <p:spPr bwMode="auto">
            <a:xfrm>
              <a:off x="2971" y="7170"/>
              <a:ext cx="156" cy="321"/>
            </a:xfrm>
            <a:custGeom>
              <a:avLst/>
              <a:gdLst>
                <a:gd name="T0" fmla="*/ 82 w 156"/>
                <a:gd name="T1" fmla="*/ 8 h 321"/>
                <a:gd name="T2" fmla="*/ 75 w 156"/>
                <a:gd name="T3" fmla="*/ 8 h 321"/>
                <a:gd name="T4" fmla="*/ 75 w 156"/>
                <a:gd name="T5" fmla="*/ 321 h 321"/>
                <a:gd name="T6" fmla="*/ 82 w 156"/>
                <a:gd name="T7" fmla="*/ 321 h 321"/>
                <a:gd name="T8" fmla="*/ 82 w 156"/>
                <a:gd name="T9" fmla="*/ 313 h 321"/>
                <a:gd name="T10" fmla="*/ 75 w 156"/>
                <a:gd name="T11" fmla="*/ 321 h 321"/>
                <a:gd name="T12" fmla="*/ 82 w 156"/>
                <a:gd name="T13" fmla="*/ 313 h 321"/>
                <a:gd name="T14" fmla="*/ 7 w 156"/>
                <a:gd name="T15" fmla="*/ 291 h 321"/>
                <a:gd name="T16" fmla="*/ 0 w 156"/>
                <a:gd name="T17" fmla="*/ 291 h 321"/>
                <a:gd name="T18" fmla="*/ 7 w 156"/>
                <a:gd name="T19" fmla="*/ 291 h 321"/>
                <a:gd name="T20" fmla="*/ 7 w 156"/>
                <a:gd name="T21" fmla="*/ 291 h 321"/>
                <a:gd name="T22" fmla="*/ 7 w 156"/>
                <a:gd name="T23" fmla="*/ 291 h 321"/>
                <a:gd name="T24" fmla="*/ 82 w 156"/>
                <a:gd name="T25" fmla="*/ 8 h 321"/>
                <a:gd name="T26" fmla="*/ 82 w 156"/>
                <a:gd name="T27" fmla="*/ 8 h 321"/>
                <a:gd name="T28" fmla="*/ 75 w 156"/>
                <a:gd name="T29" fmla="*/ 8 h 321"/>
                <a:gd name="T30" fmla="*/ 82 w 156"/>
                <a:gd name="T31" fmla="*/ 8 h 321"/>
                <a:gd name="T32" fmla="*/ 82 w 156"/>
                <a:gd name="T33" fmla="*/ 8 h 321"/>
                <a:gd name="T34" fmla="*/ 75 w 156"/>
                <a:gd name="T35" fmla="*/ 8 h 321"/>
                <a:gd name="T36" fmla="*/ 156 w 156"/>
                <a:gd name="T37" fmla="*/ 291 h 321"/>
                <a:gd name="T38" fmla="*/ 156 w 156"/>
                <a:gd name="T39" fmla="*/ 291 h 321"/>
                <a:gd name="T40" fmla="*/ 156 w 156"/>
                <a:gd name="T41" fmla="*/ 291 h 321"/>
                <a:gd name="T42" fmla="*/ 156 w 156"/>
                <a:gd name="T43" fmla="*/ 291 h 321"/>
                <a:gd name="T44" fmla="*/ 156 w 156"/>
                <a:gd name="T45" fmla="*/ 291 h 321"/>
                <a:gd name="T46" fmla="*/ 82 w 156"/>
                <a:gd name="T47" fmla="*/ 313 h 321"/>
                <a:gd name="T48" fmla="*/ 82 w 156"/>
                <a:gd name="T49" fmla="*/ 321 h 321"/>
                <a:gd name="T50" fmla="*/ 156 w 156"/>
                <a:gd name="T51" fmla="*/ 298 h 321"/>
                <a:gd name="T52" fmla="*/ 156 w 156"/>
                <a:gd name="T53" fmla="*/ 298 h 321"/>
                <a:gd name="T54" fmla="*/ 156 w 156"/>
                <a:gd name="T55" fmla="*/ 291 h 321"/>
                <a:gd name="T56" fmla="*/ 156 w 156"/>
                <a:gd name="T57" fmla="*/ 291 h 321"/>
                <a:gd name="T58" fmla="*/ 82 w 156"/>
                <a:gd name="T59" fmla="*/ 8 h 321"/>
                <a:gd name="T60" fmla="*/ 82 w 156"/>
                <a:gd name="T61" fmla="*/ 0 h 321"/>
                <a:gd name="T62" fmla="*/ 82 w 156"/>
                <a:gd name="T63" fmla="*/ 0 h 321"/>
                <a:gd name="T64" fmla="*/ 75 w 156"/>
                <a:gd name="T65" fmla="*/ 0 h 321"/>
                <a:gd name="T66" fmla="*/ 75 w 156"/>
                <a:gd name="T67" fmla="*/ 8 h 321"/>
                <a:gd name="T68" fmla="*/ 75 w 156"/>
                <a:gd name="T69" fmla="*/ 8 h 321"/>
                <a:gd name="T70" fmla="*/ 0 w 156"/>
                <a:gd name="T71" fmla="*/ 291 h 321"/>
                <a:gd name="T72" fmla="*/ 0 w 156"/>
                <a:gd name="T73" fmla="*/ 291 h 321"/>
                <a:gd name="T74" fmla="*/ 0 w 156"/>
                <a:gd name="T75" fmla="*/ 298 h 321"/>
                <a:gd name="T76" fmla="*/ 0 w 156"/>
                <a:gd name="T77" fmla="*/ 298 h 321"/>
                <a:gd name="T78" fmla="*/ 82 w 156"/>
                <a:gd name="T79" fmla="*/ 321 h 321"/>
                <a:gd name="T80" fmla="*/ 82 w 156"/>
                <a:gd name="T81" fmla="*/ 321 h 321"/>
                <a:gd name="T82" fmla="*/ 82 w 156"/>
                <a:gd name="T83" fmla="*/ 321 h 321"/>
                <a:gd name="T84" fmla="*/ 82 w 156"/>
                <a:gd name="T85" fmla="*/ 321 h 321"/>
                <a:gd name="T86" fmla="*/ 82 w 156"/>
                <a:gd name="T87" fmla="*/ 321 h 321"/>
                <a:gd name="T88" fmla="*/ 82 w 156"/>
                <a:gd name="T89" fmla="*/ 8 h 32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6"/>
                <a:gd name="T136" fmla="*/ 0 h 321"/>
                <a:gd name="T137" fmla="*/ 156 w 156"/>
                <a:gd name="T138" fmla="*/ 321 h 32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6" h="321">
                  <a:moveTo>
                    <a:pt x="82" y="8"/>
                  </a:moveTo>
                  <a:lnTo>
                    <a:pt x="75" y="8"/>
                  </a:lnTo>
                  <a:lnTo>
                    <a:pt x="75" y="321"/>
                  </a:lnTo>
                  <a:lnTo>
                    <a:pt x="82" y="321"/>
                  </a:lnTo>
                  <a:lnTo>
                    <a:pt x="82" y="313"/>
                  </a:lnTo>
                  <a:lnTo>
                    <a:pt x="75" y="321"/>
                  </a:lnTo>
                  <a:lnTo>
                    <a:pt x="82" y="313"/>
                  </a:lnTo>
                  <a:lnTo>
                    <a:pt x="7" y="291"/>
                  </a:lnTo>
                  <a:lnTo>
                    <a:pt x="0" y="291"/>
                  </a:lnTo>
                  <a:lnTo>
                    <a:pt x="7" y="291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156" y="291"/>
                  </a:lnTo>
                  <a:lnTo>
                    <a:pt x="82" y="313"/>
                  </a:lnTo>
                  <a:lnTo>
                    <a:pt x="82" y="321"/>
                  </a:lnTo>
                  <a:lnTo>
                    <a:pt x="156" y="298"/>
                  </a:lnTo>
                  <a:lnTo>
                    <a:pt x="156" y="291"/>
                  </a:lnTo>
                  <a:lnTo>
                    <a:pt x="82" y="8"/>
                  </a:lnTo>
                  <a:lnTo>
                    <a:pt x="82" y="0"/>
                  </a:lnTo>
                  <a:lnTo>
                    <a:pt x="75" y="0"/>
                  </a:lnTo>
                  <a:lnTo>
                    <a:pt x="75" y="8"/>
                  </a:lnTo>
                  <a:lnTo>
                    <a:pt x="0" y="291"/>
                  </a:lnTo>
                  <a:lnTo>
                    <a:pt x="0" y="298"/>
                  </a:lnTo>
                  <a:lnTo>
                    <a:pt x="82" y="321"/>
                  </a:lnTo>
                  <a:lnTo>
                    <a:pt x="82" y="8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" name="Freeform 61"/>
            <p:cNvSpPr>
              <a:spLocks/>
            </p:cNvSpPr>
            <p:nvPr/>
          </p:nvSpPr>
          <p:spPr bwMode="auto">
            <a:xfrm>
              <a:off x="3031" y="7245"/>
              <a:ext cx="37" cy="15"/>
            </a:xfrm>
            <a:custGeom>
              <a:avLst/>
              <a:gdLst>
                <a:gd name="T0" fmla="*/ 7 w 37"/>
                <a:gd name="T1" fmla="*/ 0 h 15"/>
                <a:gd name="T2" fmla="*/ 0 w 37"/>
                <a:gd name="T3" fmla="*/ 7 h 15"/>
                <a:gd name="T4" fmla="*/ 22 w 37"/>
                <a:gd name="T5" fmla="*/ 15 h 15"/>
                <a:gd name="T6" fmla="*/ 22 w 37"/>
                <a:gd name="T7" fmla="*/ 15 h 15"/>
                <a:gd name="T8" fmla="*/ 37 w 37"/>
                <a:gd name="T9" fmla="*/ 7 h 15"/>
                <a:gd name="T10" fmla="*/ 37 w 37"/>
                <a:gd name="T11" fmla="*/ 0 h 15"/>
                <a:gd name="T12" fmla="*/ 22 w 37"/>
                <a:gd name="T13" fmla="*/ 7 h 15"/>
                <a:gd name="T14" fmla="*/ 22 w 37"/>
                <a:gd name="T15" fmla="*/ 7 h 15"/>
                <a:gd name="T16" fmla="*/ 22 w 37"/>
                <a:gd name="T17" fmla="*/ 7 h 15"/>
                <a:gd name="T18" fmla="*/ 7 w 37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"/>
                <a:gd name="T31" fmla="*/ 0 h 15"/>
                <a:gd name="T32" fmla="*/ 37 w 37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" h="15">
                  <a:moveTo>
                    <a:pt x="7" y="0"/>
                  </a:moveTo>
                  <a:lnTo>
                    <a:pt x="0" y="7"/>
                  </a:lnTo>
                  <a:lnTo>
                    <a:pt x="22" y="15"/>
                  </a:lnTo>
                  <a:lnTo>
                    <a:pt x="37" y="7"/>
                  </a:lnTo>
                  <a:lnTo>
                    <a:pt x="37" y="0"/>
                  </a:lnTo>
                  <a:lnTo>
                    <a:pt x="2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" name="Freeform 62"/>
            <p:cNvSpPr>
              <a:spLocks/>
            </p:cNvSpPr>
            <p:nvPr/>
          </p:nvSpPr>
          <p:spPr bwMode="auto">
            <a:xfrm>
              <a:off x="3023" y="7267"/>
              <a:ext cx="52" cy="15"/>
            </a:xfrm>
            <a:custGeom>
              <a:avLst/>
              <a:gdLst>
                <a:gd name="T0" fmla="*/ 8 w 52"/>
                <a:gd name="T1" fmla="*/ 0 h 15"/>
                <a:gd name="T2" fmla="*/ 0 w 52"/>
                <a:gd name="T3" fmla="*/ 7 h 15"/>
                <a:gd name="T4" fmla="*/ 30 w 52"/>
                <a:gd name="T5" fmla="*/ 15 h 15"/>
                <a:gd name="T6" fmla="*/ 30 w 52"/>
                <a:gd name="T7" fmla="*/ 15 h 15"/>
                <a:gd name="T8" fmla="*/ 52 w 52"/>
                <a:gd name="T9" fmla="*/ 7 h 15"/>
                <a:gd name="T10" fmla="*/ 52 w 52"/>
                <a:gd name="T11" fmla="*/ 0 h 15"/>
                <a:gd name="T12" fmla="*/ 30 w 52"/>
                <a:gd name="T13" fmla="*/ 7 h 15"/>
                <a:gd name="T14" fmla="*/ 30 w 52"/>
                <a:gd name="T15" fmla="*/ 15 h 15"/>
                <a:gd name="T16" fmla="*/ 30 w 52"/>
                <a:gd name="T17" fmla="*/ 7 h 15"/>
                <a:gd name="T18" fmla="*/ 8 w 52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"/>
                <a:gd name="T31" fmla="*/ 0 h 15"/>
                <a:gd name="T32" fmla="*/ 52 w 52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" h="15">
                  <a:moveTo>
                    <a:pt x="8" y="0"/>
                  </a:moveTo>
                  <a:lnTo>
                    <a:pt x="0" y="7"/>
                  </a:lnTo>
                  <a:lnTo>
                    <a:pt x="30" y="15"/>
                  </a:lnTo>
                  <a:lnTo>
                    <a:pt x="52" y="7"/>
                  </a:lnTo>
                  <a:lnTo>
                    <a:pt x="52" y="0"/>
                  </a:lnTo>
                  <a:lnTo>
                    <a:pt x="30" y="7"/>
                  </a:lnTo>
                  <a:lnTo>
                    <a:pt x="30" y="15"/>
                  </a:lnTo>
                  <a:lnTo>
                    <a:pt x="30" y="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0" name="Freeform 63"/>
            <p:cNvSpPr>
              <a:spLocks/>
            </p:cNvSpPr>
            <p:nvPr/>
          </p:nvSpPr>
          <p:spPr bwMode="auto">
            <a:xfrm>
              <a:off x="3016" y="7289"/>
              <a:ext cx="67" cy="23"/>
            </a:xfrm>
            <a:custGeom>
              <a:avLst/>
              <a:gdLst>
                <a:gd name="T0" fmla="*/ 7 w 67"/>
                <a:gd name="T1" fmla="*/ 0 h 23"/>
                <a:gd name="T2" fmla="*/ 0 w 67"/>
                <a:gd name="T3" fmla="*/ 8 h 23"/>
                <a:gd name="T4" fmla="*/ 37 w 67"/>
                <a:gd name="T5" fmla="*/ 23 h 23"/>
                <a:gd name="T6" fmla="*/ 37 w 67"/>
                <a:gd name="T7" fmla="*/ 23 h 23"/>
                <a:gd name="T8" fmla="*/ 67 w 67"/>
                <a:gd name="T9" fmla="*/ 8 h 23"/>
                <a:gd name="T10" fmla="*/ 67 w 67"/>
                <a:gd name="T11" fmla="*/ 0 h 23"/>
                <a:gd name="T12" fmla="*/ 37 w 67"/>
                <a:gd name="T13" fmla="*/ 15 h 23"/>
                <a:gd name="T14" fmla="*/ 37 w 67"/>
                <a:gd name="T15" fmla="*/ 15 h 23"/>
                <a:gd name="T16" fmla="*/ 37 w 67"/>
                <a:gd name="T17" fmla="*/ 15 h 23"/>
                <a:gd name="T18" fmla="*/ 7 w 67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7"/>
                <a:gd name="T31" fmla="*/ 0 h 23"/>
                <a:gd name="T32" fmla="*/ 67 w 6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7" h="23">
                  <a:moveTo>
                    <a:pt x="7" y="0"/>
                  </a:moveTo>
                  <a:lnTo>
                    <a:pt x="0" y="8"/>
                  </a:lnTo>
                  <a:lnTo>
                    <a:pt x="37" y="23"/>
                  </a:lnTo>
                  <a:lnTo>
                    <a:pt x="67" y="8"/>
                  </a:lnTo>
                  <a:lnTo>
                    <a:pt x="67" y="0"/>
                  </a:lnTo>
                  <a:lnTo>
                    <a:pt x="37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" name="Freeform 64"/>
            <p:cNvSpPr>
              <a:spLocks/>
            </p:cNvSpPr>
            <p:nvPr/>
          </p:nvSpPr>
          <p:spPr bwMode="auto">
            <a:xfrm>
              <a:off x="3016" y="7319"/>
              <a:ext cx="74" cy="15"/>
            </a:xfrm>
            <a:custGeom>
              <a:avLst/>
              <a:gdLst>
                <a:gd name="T0" fmla="*/ 0 w 74"/>
                <a:gd name="T1" fmla="*/ 0 h 15"/>
                <a:gd name="T2" fmla="*/ 0 w 74"/>
                <a:gd name="T3" fmla="*/ 8 h 15"/>
                <a:gd name="T4" fmla="*/ 37 w 74"/>
                <a:gd name="T5" fmla="*/ 15 h 15"/>
                <a:gd name="T6" fmla="*/ 37 w 74"/>
                <a:gd name="T7" fmla="*/ 15 h 15"/>
                <a:gd name="T8" fmla="*/ 74 w 74"/>
                <a:gd name="T9" fmla="*/ 8 h 15"/>
                <a:gd name="T10" fmla="*/ 74 w 74"/>
                <a:gd name="T11" fmla="*/ 0 h 15"/>
                <a:gd name="T12" fmla="*/ 37 w 74"/>
                <a:gd name="T13" fmla="*/ 8 h 15"/>
                <a:gd name="T14" fmla="*/ 37 w 74"/>
                <a:gd name="T15" fmla="*/ 15 h 15"/>
                <a:gd name="T16" fmla="*/ 37 w 74"/>
                <a:gd name="T17" fmla="*/ 8 h 15"/>
                <a:gd name="T18" fmla="*/ 0 w 74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4"/>
                <a:gd name="T31" fmla="*/ 0 h 15"/>
                <a:gd name="T32" fmla="*/ 74 w 74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4" h="15">
                  <a:moveTo>
                    <a:pt x="0" y="0"/>
                  </a:moveTo>
                  <a:lnTo>
                    <a:pt x="0" y="8"/>
                  </a:lnTo>
                  <a:lnTo>
                    <a:pt x="37" y="15"/>
                  </a:lnTo>
                  <a:lnTo>
                    <a:pt x="74" y="8"/>
                  </a:lnTo>
                  <a:lnTo>
                    <a:pt x="74" y="0"/>
                  </a:lnTo>
                  <a:lnTo>
                    <a:pt x="37" y="8"/>
                  </a:lnTo>
                  <a:lnTo>
                    <a:pt x="37" y="15"/>
                  </a:lnTo>
                  <a:lnTo>
                    <a:pt x="3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2" name="Freeform 65"/>
            <p:cNvSpPr>
              <a:spLocks/>
            </p:cNvSpPr>
            <p:nvPr/>
          </p:nvSpPr>
          <p:spPr bwMode="auto">
            <a:xfrm>
              <a:off x="3001" y="7342"/>
              <a:ext cx="97" cy="22"/>
            </a:xfrm>
            <a:custGeom>
              <a:avLst/>
              <a:gdLst>
                <a:gd name="T0" fmla="*/ 7 w 97"/>
                <a:gd name="T1" fmla="*/ 0 h 22"/>
                <a:gd name="T2" fmla="*/ 0 w 97"/>
                <a:gd name="T3" fmla="*/ 7 h 22"/>
                <a:gd name="T4" fmla="*/ 52 w 97"/>
                <a:gd name="T5" fmla="*/ 22 h 22"/>
                <a:gd name="T6" fmla="*/ 52 w 97"/>
                <a:gd name="T7" fmla="*/ 22 h 22"/>
                <a:gd name="T8" fmla="*/ 97 w 97"/>
                <a:gd name="T9" fmla="*/ 7 h 22"/>
                <a:gd name="T10" fmla="*/ 97 w 97"/>
                <a:gd name="T11" fmla="*/ 0 h 22"/>
                <a:gd name="T12" fmla="*/ 52 w 97"/>
                <a:gd name="T13" fmla="*/ 14 h 22"/>
                <a:gd name="T14" fmla="*/ 52 w 97"/>
                <a:gd name="T15" fmla="*/ 14 h 22"/>
                <a:gd name="T16" fmla="*/ 52 w 97"/>
                <a:gd name="T17" fmla="*/ 14 h 22"/>
                <a:gd name="T18" fmla="*/ 7 w 97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22"/>
                <a:gd name="T32" fmla="*/ 97 w 9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22">
                  <a:moveTo>
                    <a:pt x="7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97" y="7"/>
                  </a:lnTo>
                  <a:lnTo>
                    <a:pt x="97" y="0"/>
                  </a:lnTo>
                  <a:lnTo>
                    <a:pt x="52" y="1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" name="Freeform 66"/>
            <p:cNvSpPr>
              <a:spLocks/>
            </p:cNvSpPr>
            <p:nvPr/>
          </p:nvSpPr>
          <p:spPr bwMode="auto">
            <a:xfrm>
              <a:off x="3001" y="7364"/>
              <a:ext cx="104" cy="22"/>
            </a:xfrm>
            <a:custGeom>
              <a:avLst/>
              <a:gdLst>
                <a:gd name="T0" fmla="*/ 0 w 104"/>
                <a:gd name="T1" fmla="*/ 0 h 22"/>
                <a:gd name="T2" fmla="*/ 0 w 104"/>
                <a:gd name="T3" fmla="*/ 7 h 22"/>
                <a:gd name="T4" fmla="*/ 52 w 104"/>
                <a:gd name="T5" fmla="*/ 22 h 22"/>
                <a:gd name="T6" fmla="*/ 52 w 104"/>
                <a:gd name="T7" fmla="*/ 22 h 22"/>
                <a:gd name="T8" fmla="*/ 104 w 104"/>
                <a:gd name="T9" fmla="*/ 7 h 22"/>
                <a:gd name="T10" fmla="*/ 97 w 104"/>
                <a:gd name="T11" fmla="*/ 0 h 22"/>
                <a:gd name="T12" fmla="*/ 52 w 104"/>
                <a:gd name="T13" fmla="*/ 15 h 22"/>
                <a:gd name="T14" fmla="*/ 52 w 104"/>
                <a:gd name="T15" fmla="*/ 22 h 22"/>
                <a:gd name="T16" fmla="*/ 52 w 104"/>
                <a:gd name="T17" fmla="*/ 15 h 22"/>
                <a:gd name="T18" fmla="*/ 0 w 104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22"/>
                <a:gd name="T32" fmla="*/ 104 w 104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22">
                  <a:moveTo>
                    <a:pt x="0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104" y="7"/>
                  </a:lnTo>
                  <a:lnTo>
                    <a:pt x="97" y="0"/>
                  </a:lnTo>
                  <a:lnTo>
                    <a:pt x="52" y="15"/>
                  </a:lnTo>
                  <a:lnTo>
                    <a:pt x="52" y="22"/>
                  </a:lnTo>
                  <a:lnTo>
                    <a:pt x="5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" name="Freeform 67"/>
            <p:cNvSpPr>
              <a:spLocks/>
            </p:cNvSpPr>
            <p:nvPr/>
          </p:nvSpPr>
          <p:spPr bwMode="auto">
            <a:xfrm>
              <a:off x="2993" y="7386"/>
              <a:ext cx="111" cy="30"/>
            </a:xfrm>
            <a:custGeom>
              <a:avLst/>
              <a:gdLst>
                <a:gd name="T0" fmla="*/ 0 w 112"/>
                <a:gd name="T1" fmla="*/ 0 h 30"/>
                <a:gd name="T2" fmla="*/ 0 w 112"/>
                <a:gd name="T3" fmla="*/ 8 h 30"/>
                <a:gd name="T4" fmla="*/ 60 w 112"/>
                <a:gd name="T5" fmla="*/ 30 h 30"/>
                <a:gd name="T6" fmla="*/ 60 w 112"/>
                <a:gd name="T7" fmla="*/ 30 h 30"/>
                <a:gd name="T8" fmla="*/ 112 w 112"/>
                <a:gd name="T9" fmla="*/ 8 h 30"/>
                <a:gd name="T10" fmla="*/ 112 w 112"/>
                <a:gd name="T11" fmla="*/ 0 h 30"/>
                <a:gd name="T12" fmla="*/ 60 w 112"/>
                <a:gd name="T13" fmla="*/ 23 h 30"/>
                <a:gd name="T14" fmla="*/ 60 w 112"/>
                <a:gd name="T15" fmla="*/ 23 h 30"/>
                <a:gd name="T16" fmla="*/ 60 w 112"/>
                <a:gd name="T17" fmla="*/ 23 h 30"/>
                <a:gd name="T18" fmla="*/ 0 w 112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30"/>
                <a:gd name="T32" fmla="*/ 112 w 112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30">
                  <a:moveTo>
                    <a:pt x="0" y="0"/>
                  </a:moveTo>
                  <a:lnTo>
                    <a:pt x="0" y="8"/>
                  </a:lnTo>
                  <a:lnTo>
                    <a:pt x="60" y="30"/>
                  </a:lnTo>
                  <a:lnTo>
                    <a:pt x="112" y="8"/>
                  </a:lnTo>
                  <a:lnTo>
                    <a:pt x="112" y="0"/>
                  </a:lnTo>
                  <a:lnTo>
                    <a:pt x="6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" name="Freeform 68"/>
            <p:cNvSpPr>
              <a:spLocks/>
            </p:cNvSpPr>
            <p:nvPr/>
          </p:nvSpPr>
          <p:spPr bwMode="auto">
            <a:xfrm>
              <a:off x="2986" y="7409"/>
              <a:ext cx="127" cy="29"/>
            </a:xfrm>
            <a:custGeom>
              <a:avLst/>
              <a:gdLst>
                <a:gd name="T0" fmla="*/ 7 w 127"/>
                <a:gd name="T1" fmla="*/ 0 h 29"/>
                <a:gd name="T2" fmla="*/ 0 w 127"/>
                <a:gd name="T3" fmla="*/ 7 h 29"/>
                <a:gd name="T4" fmla="*/ 67 w 127"/>
                <a:gd name="T5" fmla="*/ 29 h 29"/>
                <a:gd name="T6" fmla="*/ 67 w 127"/>
                <a:gd name="T7" fmla="*/ 29 h 29"/>
                <a:gd name="T8" fmla="*/ 127 w 127"/>
                <a:gd name="T9" fmla="*/ 7 h 29"/>
                <a:gd name="T10" fmla="*/ 127 w 127"/>
                <a:gd name="T11" fmla="*/ 0 h 29"/>
                <a:gd name="T12" fmla="*/ 67 w 127"/>
                <a:gd name="T13" fmla="*/ 22 h 29"/>
                <a:gd name="T14" fmla="*/ 67 w 127"/>
                <a:gd name="T15" fmla="*/ 29 h 29"/>
                <a:gd name="T16" fmla="*/ 67 w 127"/>
                <a:gd name="T17" fmla="*/ 22 h 29"/>
                <a:gd name="T18" fmla="*/ 7 w 127"/>
                <a:gd name="T19" fmla="*/ 0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"/>
                <a:gd name="T31" fmla="*/ 0 h 29"/>
                <a:gd name="T32" fmla="*/ 127 w 127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" h="29">
                  <a:moveTo>
                    <a:pt x="7" y="0"/>
                  </a:moveTo>
                  <a:lnTo>
                    <a:pt x="0" y="7"/>
                  </a:lnTo>
                  <a:lnTo>
                    <a:pt x="67" y="29"/>
                  </a:lnTo>
                  <a:lnTo>
                    <a:pt x="127" y="7"/>
                  </a:lnTo>
                  <a:lnTo>
                    <a:pt x="127" y="0"/>
                  </a:lnTo>
                  <a:lnTo>
                    <a:pt x="67" y="22"/>
                  </a:lnTo>
                  <a:lnTo>
                    <a:pt x="67" y="29"/>
                  </a:lnTo>
                  <a:lnTo>
                    <a:pt x="67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6" name="Freeform 69"/>
            <p:cNvSpPr>
              <a:spLocks/>
            </p:cNvSpPr>
            <p:nvPr/>
          </p:nvSpPr>
          <p:spPr bwMode="auto">
            <a:xfrm>
              <a:off x="2978" y="7431"/>
              <a:ext cx="142" cy="37"/>
            </a:xfrm>
            <a:custGeom>
              <a:avLst/>
              <a:gdLst>
                <a:gd name="T0" fmla="*/ 8 w 142"/>
                <a:gd name="T1" fmla="*/ 7 h 37"/>
                <a:gd name="T2" fmla="*/ 0 w 142"/>
                <a:gd name="T3" fmla="*/ 15 h 37"/>
                <a:gd name="T4" fmla="*/ 75 w 142"/>
                <a:gd name="T5" fmla="*/ 37 h 37"/>
                <a:gd name="T6" fmla="*/ 75 w 142"/>
                <a:gd name="T7" fmla="*/ 37 h 37"/>
                <a:gd name="T8" fmla="*/ 142 w 142"/>
                <a:gd name="T9" fmla="*/ 7 h 37"/>
                <a:gd name="T10" fmla="*/ 142 w 142"/>
                <a:gd name="T11" fmla="*/ 0 h 37"/>
                <a:gd name="T12" fmla="*/ 75 w 142"/>
                <a:gd name="T13" fmla="*/ 30 h 37"/>
                <a:gd name="T14" fmla="*/ 75 w 142"/>
                <a:gd name="T15" fmla="*/ 30 h 37"/>
                <a:gd name="T16" fmla="*/ 75 w 142"/>
                <a:gd name="T17" fmla="*/ 30 h 37"/>
                <a:gd name="T18" fmla="*/ 8 w 142"/>
                <a:gd name="T19" fmla="*/ 7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2"/>
                <a:gd name="T31" fmla="*/ 0 h 37"/>
                <a:gd name="T32" fmla="*/ 142 w 142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2" h="37">
                  <a:moveTo>
                    <a:pt x="8" y="7"/>
                  </a:moveTo>
                  <a:lnTo>
                    <a:pt x="0" y="15"/>
                  </a:lnTo>
                  <a:lnTo>
                    <a:pt x="75" y="37"/>
                  </a:lnTo>
                  <a:lnTo>
                    <a:pt x="142" y="7"/>
                  </a:lnTo>
                  <a:lnTo>
                    <a:pt x="142" y="0"/>
                  </a:lnTo>
                  <a:lnTo>
                    <a:pt x="75" y="30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</p:grpSp>
      <p:pic>
        <p:nvPicPr>
          <p:cNvPr id="15366" name="Picture 60" descr="x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0" y="4508500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Straight Arrow Connector 17"/>
          <p:cNvCxnSpPr/>
          <p:nvPr/>
        </p:nvCxnSpPr>
        <p:spPr>
          <a:xfrm flipV="1">
            <a:off x="1949450" y="3232150"/>
            <a:ext cx="1149350" cy="747713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958975" y="4068763"/>
            <a:ext cx="1474788" cy="598487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15369" name="Group 58"/>
          <p:cNvGrpSpPr>
            <a:grpSpLocks/>
          </p:cNvGrpSpPr>
          <p:nvPr/>
        </p:nvGrpSpPr>
        <p:grpSpPr bwMode="auto">
          <a:xfrm>
            <a:off x="1238250" y="3208338"/>
            <a:ext cx="165100" cy="515937"/>
            <a:chOff x="2971" y="7170"/>
            <a:chExt cx="156" cy="321"/>
          </a:xfrm>
        </p:grpSpPr>
        <p:sp>
          <p:nvSpPr>
            <p:cNvPr id="23" name="Freeform 59"/>
            <p:cNvSpPr>
              <a:spLocks/>
            </p:cNvSpPr>
            <p:nvPr/>
          </p:nvSpPr>
          <p:spPr bwMode="auto">
            <a:xfrm>
              <a:off x="2971" y="7431"/>
              <a:ext cx="156" cy="40"/>
            </a:xfrm>
            <a:custGeom>
              <a:avLst/>
              <a:gdLst>
                <a:gd name="T0" fmla="*/ 0 w 156"/>
                <a:gd name="T1" fmla="*/ 30 h 37"/>
                <a:gd name="T2" fmla="*/ 7 w 156"/>
                <a:gd name="T3" fmla="*/ 37 h 37"/>
                <a:gd name="T4" fmla="*/ 82 w 156"/>
                <a:gd name="T5" fmla="*/ 7 h 37"/>
                <a:gd name="T6" fmla="*/ 82 w 156"/>
                <a:gd name="T7" fmla="*/ 7 h 37"/>
                <a:gd name="T8" fmla="*/ 82 w 156"/>
                <a:gd name="T9" fmla="*/ 7 h 37"/>
                <a:gd name="T10" fmla="*/ 156 w 156"/>
                <a:gd name="T11" fmla="*/ 37 h 37"/>
                <a:gd name="T12" fmla="*/ 156 w 156"/>
                <a:gd name="T13" fmla="*/ 30 h 37"/>
                <a:gd name="T14" fmla="*/ 82 w 156"/>
                <a:gd name="T15" fmla="*/ 0 h 37"/>
                <a:gd name="T16" fmla="*/ 82 w 156"/>
                <a:gd name="T17" fmla="*/ 0 h 37"/>
                <a:gd name="T18" fmla="*/ 0 w 156"/>
                <a:gd name="T19" fmla="*/ 30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6"/>
                <a:gd name="T31" fmla="*/ 0 h 37"/>
                <a:gd name="T32" fmla="*/ 156 w 156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6" h="37">
                  <a:moveTo>
                    <a:pt x="0" y="30"/>
                  </a:moveTo>
                  <a:lnTo>
                    <a:pt x="7" y="37"/>
                  </a:lnTo>
                  <a:lnTo>
                    <a:pt x="82" y="7"/>
                  </a:lnTo>
                  <a:lnTo>
                    <a:pt x="156" y="37"/>
                  </a:lnTo>
                  <a:lnTo>
                    <a:pt x="156" y="30"/>
                  </a:lnTo>
                  <a:lnTo>
                    <a:pt x="82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4" name="Freeform 60"/>
            <p:cNvSpPr>
              <a:spLocks/>
            </p:cNvSpPr>
            <p:nvPr/>
          </p:nvSpPr>
          <p:spPr bwMode="auto">
            <a:xfrm>
              <a:off x="2971" y="7170"/>
              <a:ext cx="156" cy="321"/>
            </a:xfrm>
            <a:custGeom>
              <a:avLst/>
              <a:gdLst>
                <a:gd name="T0" fmla="*/ 82 w 156"/>
                <a:gd name="T1" fmla="*/ 8 h 321"/>
                <a:gd name="T2" fmla="*/ 75 w 156"/>
                <a:gd name="T3" fmla="*/ 8 h 321"/>
                <a:gd name="T4" fmla="*/ 75 w 156"/>
                <a:gd name="T5" fmla="*/ 321 h 321"/>
                <a:gd name="T6" fmla="*/ 82 w 156"/>
                <a:gd name="T7" fmla="*/ 321 h 321"/>
                <a:gd name="T8" fmla="*/ 82 w 156"/>
                <a:gd name="T9" fmla="*/ 313 h 321"/>
                <a:gd name="T10" fmla="*/ 75 w 156"/>
                <a:gd name="T11" fmla="*/ 321 h 321"/>
                <a:gd name="T12" fmla="*/ 82 w 156"/>
                <a:gd name="T13" fmla="*/ 313 h 321"/>
                <a:gd name="T14" fmla="*/ 7 w 156"/>
                <a:gd name="T15" fmla="*/ 291 h 321"/>
                <a:gd name="T16" fmla="*/ 0 w 156"/>
                <a:gd name="T17" fmla="*/ 291 h 321"/>
                <a:gd name="T18" fmla="*/ 7 w 156"/>
                <a:gd name="T19" fmla="*/ 291 h 321"/>
                <a:gd name="T20" fmla="*/ 7 w 156"/>
                <a:gd name="T21" fmla="*/ 291 h 321"/>
                <a:gd name="T22" fmla="*/ 7 w 156"/>
                <a:gd name="T23" fmla="*/ 291 h 321"/>
                <a:gd name="T24" fmla="*/ 82 w 156"/>
                <a:gd name="T25" fmla="*/ 8 h 321"/>
                <a:gd name="T26" fmla="*/ 82 w 156"/>
                <a:gd name="T27" fmla="*/ 8 h 321"/>
                <a:gd name="T28" fmla="*/ 75 w 156"/>
                <a:gd name="T29" fmla="*/ 8 h 321"/>
                <a:gd name="T30" fmla="*/ 82 w 156"/>
                <a:gd name="T31" fmla="*/ 8 h 321"/>
                <a:gd name="T32" fmla="*/ 82 w 156"/>
                <a:gd name="T33" fmla="*/ 8 h 321"/>
                <a:gd name="T34" fmla="*/ 75 w 156"/>
                <a:gd name="T35" fmla="*/ 8 h 321"/>
                <a:gd name="T36" fmla="*/ 156 w 156"/>
                <a:gd name="T37" fmla="*/ 291 h 321"/>
                <a:gd name="T38" fmla="*/ 156 w 156"/>
                <a:gd name="T39" fmla="*/ 291 h 321"/>
                <a:gd name="T40" fmla="*/ 156 w 156"/>
                <a:gd name="T41" fmla="*/ 291 h 321"/>
                <a:gd name="T42" fmla="*/ 156 w 156"/>
                <a:gd name="T43" fmla="*/ 291 h 321"/>
                <a:gd name="T44" fmla="*/ 156 w 156"/>
                <a:gd name="T45" fmla="*/ 291 h 321"/>
                <a:gd name="T46" fmla="*/ 82 w 156"/>
                <a:gd name="T47" fmla="*/ 313 h 321"/>
                <a:gd name="T48" fmla="*/ 82 w 156"/>
                <a:gd name="T49" fmla="*/ 321 h 321"/>
                <a:gd name="T50" fmla="*/ 156 w 156"/>
                <a:gd name="T51" fmla="*/ 298 h 321"/>
                <a:gd name="T52" fmla="*/ 156 w 156"/>
                <a:gd name="T53" fmla="*/ 298 h 321"/>
                <a:gd name="T54" fmla="*/ 156 w 156"/>
                <a:gd name="T55" fmla="*/ 291 h 321"/>
                <a:gd name="T56" fmla="*/ 156 w 156"/>
                <a:gd name="T57" fmla="*/ 291 h 321"/>
                <a:gd name="T58" fmla="*/ 82 w 156"/>
                <a:gd name="T59" fmla="*/ 8 h 321"/>
                <a:gd name="T60" fmla="*/ 82 w 156"/>
                <a:gd name="T61" fmla="*/ 0 h 321"/>
                <a:gd name="T62" fmla="*/ 82 w 156"/>
                <a:gd name="T63" fmla="*/ 0 h 321"/>
                <a:gd name="T64" fmla="*/ 75 w 156"/>
                <a:gd name="T65" fmla="*/ 0 h 321"/>
                <a:gd name="T66" fmla="*/ 75 w 156"/>
                <a:gd name="T67" fmla="*/ 8 h 321"/>
                <a:gd name="T68" fmla="*/ 75 w 156"/>
                <a:gd name="T69" fmla="*/ 8 h 321"/>
                <a:gd name="T70" fmla="*/ 0 w 156"/>
                <a:gd name="T71" fmla="*/ 291 h 321"/>
                <a:gd name="T72" fmla="*/ 0 w 156"/>
                <a:gd name="T73" fmla="*/ 291 h 321"/>
                <a:gd name="T74" fmla="*/ 0 w 156"/>
                <a:gd name="T75" fmla="*/ 298 h 321"/>
                <a:gd name="T76" fmla="*/ 0 w 156"/>
                <a:gd name="T77" fmla="*/ 298 h 321"/>
                <a:gd name="T78" fmla="*/ 82 w 156"/>
                <a:gd name="T79" fmla="*/ 321 h 321"/>
                <a:gd name="T80" fmla="*/ 82 w 156"/>
                <a:gd name="T81" fmla="*/ 321 h 321"/>
                <a:gd name="T82" fmla="*/ 82 w 156"/>
                <a:gd name="T83" fmla="*/ 321 h 321"/>
                <a:gd name="T84" fmla="*/ 82 w 156"/>
                <a:gd name="T85" fmla="*/ 321 h 321"/>
                <a:gd name="T86" fmla="*/ 82 w 156"/>
                <a:gd name="T87" fmla="*/ 321 h 321"/>
                <a:gd name="T88" fmla="*/ 82 w 156"/>
                <a:gd name="T89" fmla="*/ 8 h 32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6"/>
                <a:gd name="T136" fmla="*/ 0 h 321"/>
                <a:gd name="T137" fmla="*/ 156 w 156"/>
                <a:gd name="T138" fmla="*/ 321 h 32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6" h="321">
                  <a:moveTo>
                    <a:pt x="82" y="8"/>
                  </a:moveTo>
                  <a:lnTo>
                    <a:pt x="75" y="8"/>
                  </a:lnTo>
                  <a:lnTo>
                    <a:pt x="75" y="321"/>
                  </a:lnTo>
                  <a:lnTo>
                    <a:pt x="82" y="321"/>
                  </a:lnTo>
                  <a:lnTo>
                    <a:pt x="82" y="313"/>
                  </a:lnTo>
                  <a:lnTo>
                    <a:pt x="75" y="321"/>
                  </a:lnTo>
                  <a:lnTo>
                    <a:pt x="82" y="313"/>
                  </a:lnTo>
                  <a:lnTo>
                    <a:pt x="7" y="291"/>
                  </a:lnTo>
                  <a:lnTo>
                    <a:pt x="0" y="291"/>
                  </a:lnTo>
                  <a:lnTo>
                    <a:pt x="7" y="291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156" y="291"/>
                  </a:lnTo>
                  <a:lnTo>
                    <a:pt x="82" y="313"/>
                  </a:lnTo>
                  <a:lnTo>
                    <a:pt x="82" y="321"/>
                  </a:lnTo>
                  <a:lnTo>
                    <a:pt x="156" y="298"/>
                  </a:lnTo>
                  <a:lnTo>
                    <a:pt x="156" y="291"/>
                  </a:lnTo>
                  <a:lnTo>
                    <a:pt x="82" y="8"/>
                  </a:lnTo>
                  <a:lnTo>
                    <a:pt x="82" y="0"/>
                  </a:lnTo>
                  <a:lnTo>
                    <a:pt x="75" y="0"/>
                  </a:lnTo>
                  <a:lnTo>
                    <a:pt x="75" y="8"/>
                  </a:lnTo>
                  <a:lnTo>
                    <a:pt x="0" y="291"/>
                  </a:lnTo>
                  <a:lnTo>
                    <a:pt x="0" y="298"/>
                  </a:lnTo>
                  <a:lnTo>
                    <a:pt x="82" y="321"/>
                  </a:lnTo>
                  <a:lnTo>
                    <a:pt x="82" y="8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5" name="Freeform 61"/>
            <p:cNvSpPr>
              <a:spLocks/>
            </p:cNvSpPr>
            <p:nvPr/>
          </p:nvSpPr>
          <p:spPr bwMode="auto">
            <a:xfrm>
              <a:off x="3031" y="7245"/>
              <a:ext cx="38" cy="15"/>
            </a:xfrm>
            <a:custGeom>
              <a:avLst/>
              <a:gdLst>
                <a:gd name="T0" fmla="*/ 7 w 37"/>
                <a:gd name="T1" fmla="*/ 0 h 15"/>
                <a:gd name="T2" fmla="*/ 0 w 37"/>
                <a:gd name="T3" fmla="*/ 7 h 15"/>
                <a:gd name="T4" fmla="*/ 22 w 37"/>
                <a:gd name="T5" fmla="*/ 15 h 15"/>
                <a:gd name="T6" fmla="*/ 22 w 37"/>
                <a:gd name="T7" fmla="*/ 15 h 15"/>
                <a:gd name="T8" fmla="*/ 37 w 37"/>
                <a:gd name="T9" fmla="*/ 7 h 15"/>
                <a:gd name="T10" fmla="*/ 37 w 37"/>
                <a:gd name="T11" fmla="*/ 0 h 15"/>
                <a:gd name="T12" fmla="*/ 22 w 37"/>
                <a:gd name="T13" fmla="*/ 7 h 15"/>
                <a:gd name="T14" fmla="*/ 22 w 37"/>
                <a:gd name="T15" fmla="*/ 7 h 15"/>
                <a:gd name="T16" fmla="*/ 22 w 37"/>
                <a:gd name="T17" fmla="*/ 7 h 15"/>
                <a:gd name="T18" fmla="*/ 7 w 37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"/>
                <a:gd name="T31" fmla="*/ 0 h 15"/>
                <a:gd name="T32" fmla="*/ 37 w 37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" h="15">
                  <a:moveTo>
                    <a:pt x="7" y="0"/>
                  </a:moveTo>
                  <a:lnTo>
                    <a:pt x="0" y="7"/>
                  </a:lnTo>
                  <a:lnTo>
                    <a:pt x="22" y="15"/>
                  </a:lnTo>
                  <a:lnTo>
                    <a:pt x="37" y="7"/>
                  </a:lnTo>
                  <a:lnTo>
                    <a:pt x="37" y="0"/>
                  </a:lnTo>
                  <a:lnTo>
                    <a:pt x="2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6" name="Freeform 62"/>
            <p:cNvSpPr>
              <a:spLocks/>
            </p:cNvSpPr>
            <p:nvPr/>
          </p:nvSpPr>
          <p:spPr bwMode="auto">
            <a:xfrm>
              <a:off x="3024" y="7267"/>
              <a:ext cx="51" cy="15"/>
            </a:xfrm>
            <a:custGeom>
              <a:avLst/>
              <a:gdLst>
                <a:gd name="T0" fmla="*/ 8 w 52"/>
                <a:gd name="T1" fmla="*/ 0 h 15"/>
                <a:gd name="T2" fmla="*/ 0 w 52"/>
                <a:gd name="T3" fmla="*/ 7 h 15"/>
                <a:gd name="T4" fmla="*/ 30 w 52"/>
                <a:gd name="T5" fmla="*/ 15 h 15"/>
                <a:gd name="T6" fmla="*/ 30 w 52"/>
                <a:gd name="T7" fmla="*/ 15 h 15"/>
                <a:gd name="T8" fmla="*/ 52 w 52"/>
                <a:gd name="T9" fmla="*/ 7 h 15"/>
                <a:gd name="T10" fmla="*/ 52 w 52"/>
                <a:gd name="T11" fmla="*/ 0 h 15"/>
                <a:gd name="T12" fmla="*/ 30 w 52"/>
                <a:gd name="T13" fmla="*/ 7 h 15"/>
                <a:gd name="T14" fmla="*/ 30 w 52"/>
                <a:gd name="T15" fmla="*/ 15 h 15"/>
                <a:gd name="T16" fmla="*/ 30 w 52"/>
                <a:gd name="T17" fmla="*/ 7 h 15"/>
                <a:gd name="T18" fmla="*/ 8 w 52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"/>
                <a:gd name="T31" fmla="*/ 0 h 15"/>
                <a:gd name="T32" fmla="*/ 52 w 52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" h="15">
                  <a:moveTo>
                    <a:pt x="8" y="0"/>
                  </a:moveTo>
                  <a:lnTo>
                    <a:pt x="0" y="7"/>
                  </a:lnTo>
                  <a:lnTo>
                    <a:pt x="30" y="15"/>
                  </a:lnTo>
                  <a:lnTo>
                    <a:pt x="52" y="7"/>
                  </a:lnTo>
                  <a:lnTo>
                    <a:pt x="52" y="0"/>
                  </a:lnTo>
                  <a:lnTo>
                    <a:pt x="30" y="7"/>
                  </a:lnTo>
                  <a:lnTo>
                    <a:pt x="30" y="15"/>
                  </a:lnTo>
                  <a:lnTo>
                    <a:pt x="30" y="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7" name="Freeform 63"/>
            <p:cNvSpPr>
              <a:spLocks/>
            </p:cNvSpPr>
            <p:nvPr/>
          </p:nvSpPr>
          <p:spPr bwMode="auto">
            <a:xfrm>
              <a:off x="3016" y="7289"/>
              <a:ext cx="68" cy="26"/>
            </a:xfrm>
            <a:custGeom>
              <a:avLst/>
              <a:gdLst>
                <a:gd name="T0" fmla="*/ 7 w 67"/>
                <a:gd name="T1" fmla="*/ 0 h 23"/>
                <a:gd name="T2" fmla="*/ 0 w 67"/>
                <a:gd name="T3" fmla="*/ 8 h 23"/>
                <a:gd name="T4" fmla="*/ 37 w 67"/>
                <a:gd name="T5" fmla="*/ 23 h 23"/>
                <a:gd name="T6" fmla="*/ 37 w 67"/>
                <a:gd name="T7" fmla="*/ 23 h 23"/>
                <a:gd name="T8" fmla="*/ 67 w 67"/>
                <a:gd name="T9" fmla="*/ 8 h 23"/>
                <a:gd name="T10" fmla="*/ 67 w 67"/>
                <a:gd name="T11" fmla="*/ 0 h 23"/>
                <a:gd name="T12" fmla="*/ 37 w 67"/>
                <a:gd name="T13" fmla="*/ 15 h 23"/>
                <a:gd name="T14" fmla="*/ 37 w 67"/>
                <a:gd name="T15" fmla="*/ 15 h 23"/>
                <a:gd name="T16" fmla="*/ 37 w 67"/>
                <a:gd name="T17" fmla="*/ 15 h 23"/>
                <a:gd name="T18" fmla="*/ 7 w 67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7"/>
                <a:gd name="T31" fmla="*/ 0 h 23"/>
                <a:gd name="T32" fmla="*/ 67 w 6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7" h="23">
                  <a:moveTo>
                    <a:pt x="7" y="0"/>
                  </a:moveTo>
                  <a:lnTo>
                    <a:pt x="0" y="8"/>
                  </a:lnTo>
                  <a:lnTo>
                    <a:pt x="37" y="23"/>
                  </a:lnTo>
                  <a:lnTo>
                    <a:pt x="67" y="8"/>
                  </a:lnTo>
                  <a:lnTo>
                    <a:pt x="67" y="0"/>
                  </a:lnTo>
                  <a:lnTo>
                    <a:pt x="37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8" name="Freeform 64"/>
            <p:cNvSpPr>
              <a:spLocks/>
            </p:cNvSpPr>
            <p:nvPr/>
          </p:nvSpPr>
          <p:spPr bwMode="auto">
            <a:xfrm>
              <a:off x="3016" y="7319"/>
              <a:ext cx="74" cy="15"/>
            </a:xfrm>
            <a:custGeom>
              <a:avLst/>
              <a:gdLst>
                <a:gd name="T0" fmla="*/ 0 w 74"/>
                <a:gd name="T1" fmla="*/ 0 h 15"/>
                <a:gd name="T2" fmla="*/ 0 w 74"/>
                <a:gd name="T3" fmla="*/ 8 h 15"/>
                <a:gd name="T4" fmla="*/ 37 w 74"/>
                <a:gd name="T5" fmla="*/ 15 h 15"/>
                <a:gd name="T6" fmla="*/ 37 w 74"/>
                <a:gd name="T7" fmla="*/ 15 h 15"/>
                <a:gd name="T8" fmla="*/ 74 w 74"/>
                <a:gd name="T9" fmla="*/ 8 h 15"/>
                <a:gd name="T10" fmla="*/ 74 w 74"/>
                <a:gd name="T11" fmla="*/ 0 h 15"/>
                <a:gd name="T12" fmla="*/ 37 w 74"/>
                <a:gd name="T13" fmla="*/ 8 h 15"/>
                <a:gd name="T14" fmla="*/ 37 w 74"/>
                <a:gd name="T15" fmla="*/ 15 h 15"/>
                <a:gd name="T16" fmla="*/ 37 w 74"/>
                <a:gd name="T17" fmla="*/ 8 h 15"/>
                <a:gd name="T18" fmla="*/ 0 w 74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4"/>
                <a:gd name="T31" fmla="*/ 0 h 15"/>
                <a:gd name="T32" fmla="*/ 74 w 74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4" h="15">
                  <a:moveTo>
                    <a:pt x="0" y="0"/>
                  </a:moveTo>
                  <a:lnTo>
                    <a:pt x="0" y="8"/>
                  </a:lnTo>
                  <a:lnTo>
                    <a:pt x="37" y="15"/>
                  </a:lnTo>
                  <a:lnTo>
                    <a:pt x="74" y="8"/>
                  </a:lnTo>
                  <a:lnTo>
                    <a:pt x="74" y="0"/>
                  </a:lnTo>
                  <a:lnTo>
                    <a:pt x="37" y="8"/>
                  </a:lnTo>
                  <a:lnTo>
                    <a:pt x="37" y="15"/>
                  </a:lnTo>
                  <a:lnTo>
                    <a:pt x="3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9" name="Freeform 65"/>
            <p:cNvSpPr>
              <a:spLocks/>
            </p:cNvSpPr>
            <p:nvPr/>
          </p:nvSpPr>
          <p:spPr bwMode="auto">
            <a:xfrm>
              <a:off x="3001" y="7342"/>
              <a:ext cx="98" cy="22"/>
            </a:xfrm>
            <a:custGeom>
              <a:avLst/>
              <a:gdLst>
                <a:gd name="T0" fmla="*/ 7 w 97"/>
                <a:gd name="T1" fmla="*/ 0 h 22"/>
                <a:gd name="T2" fmla="*/ 0 w 97"/>
                <a:gd name="T3" fmla="*/ 7 h 22"/>
                <a:gd name="T4" fmla="*/ 52 w 97"/>
                <a:gd name="T5" fmla="*/ 22 h 22"/>
                <a:gd name="T6" fmla="*/ 52 w 97"/>
                <a:gd name="T7" fmla="*/ 22 h 22"/>
                <a:gd name="T8" fmla="*/ 97 w 97"/>
                <a:gd name="T9" fmla="*/ 7 h 22"/>
                <a:gd name="T10" fmla="*/ 97 w 97"/>
                <a:gd name="T11" fmla="*/ 0 h 22"/>
                <a:gd name="T12" fmla="*/ 52 w 97"/>
                <a:gd name="T13" fmla="*/ 14 h 22"/>
                <a:gd name="T14" fmla="*/ 52 w 97"/>
                <a:gd name="T15" fmla="*/ 14 h 22"/>
                <a:gd name="T16" fmla="*/ 52 w 97"/>
                <a:gd name="T17" fmla="*/ 14 h 22"/>
                <a:gd name="T18" fmla="*/ 7 w 97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22"/>
                <a:gd name="T32" fmla="*/ 97 w 9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22">
                  <a:moveTo>
                    <a:pt x="7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97" y="7"/>
                  </a:lnTo>
                  <a:lnTo>
                    <a:pt x="97" y="0"/>
                  </a:lnTo>
                  <a:lnTo>
                    <a:pt x="52" y="1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0" name="Freeform 66"/>
            <p:cNvSpPr>
              <a:spLocks/>
            </p:cNvSpPr>
            <p:nvPr/>
          </p:nvSpPr>
          <p:spPr bwMode="auto">
            <a:xfrm>
              <a:off x="3001" y="7364"/>
              <a:ext cx="104" cy="25"/>
            </a:xfrm>
            <a:custGeom>
              <a:avLst/>
              <a:gdLst>
                <a:gd name="T0" fmla="*/ 0 w 104"/>
                <a:gd name="T1" fmla="*/ 0 h 22"/>
                <a:gd name="T2" fmla="*/ 0 w 104"/>
                <a:gd name="T3" fmla="*/ 7 h 22"/>
                <a:gd name="T4" fmla="*/ 52 w 104"/>
                <a:gd name="T5" fmla="*/ 22 h 22"/>
                <a:gd name="T6" fmla="*/ 52 w 104"/>
                <a:gd name="T7" fmla="*/ 22 h 22"/>
                <a:gd name="T8" fmla="*/ 104 w 104"/>
                <a:gd name="T9" fmla="*/ 7 h 22"/>
                <a:gd name="T10" fmla="*/ 97 w 104"/>
                <a:gd name="T11" fmla="*/ 0 h 22"/>
                <a:gd name="T12" fmla="*/ 52 w 104"/>
                <a:gd name="T13" fmla="*/ 15 h 22"/>
                <a:gd name="T14" fmla="*/ 52 w 104"/>
                <a:gd name="T15" fmla="*/ 22 h 22"/>
                <a:gd name="T16" fmla="*/ 52 w 104"/>
                <a:gd name="T17" fmla="*/ 15 h 22"/>
                <a:gd name="T18" fmla="*/ 0 w 104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22"/>
                <a:gd name="T32" fmla="*/ 104 w 104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22">
                  <a:moveTo>
                    <a:pt x="0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104" y="7"/>
                  </a:lnTo>
                  <a:lnTo>
                    <a:pt x="97" y="0"/>
                  </a:lnTo>
                  <a:lnTo>
                    <a:pt x="52" y="15"/>
                  </a:lnTo>
                  <a:lnTo>
                    <a:pt x="52" y="22"/>
                  </a:lnTo>
                  <a:lnTo>
                    <a:pt x="5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1" name="Freeform 67"/>
            <p:cNvSpPr>
              <a:spLocks/>
            </p:cNvSpPr>
            <p:nvPr/>
          </p:nvSpPr>
          <p:spPr bwMode="auto">
            <a:xfrm>
              <a:off x="2994" y="7386"/>
              <a:ext cx="111" cy="30"/>
            </a:xfrm>
            <a:custGeom>
              <a:avLst/>
              <a:gdLst>
                <a:gd name="T0" fmla="*/ 0 w 112"/>
                <a:gd name="T1" fmla="*/ 0 h 30"/>
                <a:gd name="T2" fmla="*/ 0 w 112"/>
                <a:gd name="T3" fmla="*/ 8 h 30"/>
                <a:gd name="T4" fmla="*/ 60 w 112"/>
                <a:gd name="T5" fmla="*/ 30 h 30"/>
                <a:gd name="T6" fmla="*/ 60 w 112"/>
                <a:gd name="T7" fmla="*/ 30 h 30"/>
                <a:gd name="T8" fmla="*/ 112 w 112"/>
                <a:gd name="T9" fmla="*/ 8 h 30"/>
                <a:gd name="T10" fmla="*/ 112 w 112"/>
                <a:gd name="T11" fmla="*/ 0 h 30"/>
                <a:gd name="T12" fmla="*/ 60 w 112"/>
                <a:gd name="T13" fmla="*/ 23 h 30"/>
                <a:gd name="T14" fmla="*/ 60 w 112"/>
                <a:gd name="T15" fmla="*/ 23 h 30"/>
                <a:gd name="T16" fmla="*/ 60 w 112"/>
                <a:gd name="T17" fmla="*/ 23 h 30"/>
                <a:gd name="T18" fmla="*/ 0 w 112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30"/>
                <a:gd name="T32" fmla="*/ 112 w 112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30">
                  <a:moveTo>
                    <a:pt x="0" y="0"/>
                  </a:moveTo>
                  <a:lnTo>
                    <a:pt x="0" y="8"/>
                  </a:lnTo>
                  <a:lnTo>
                    <a:pt x="60" y="30"/>
                  </a:lnTo>
                  <a:lnTo>
                    <a:pt x="112" y="8"/>
                  </a:lnTo>
                  <a:lnTo>
                    <a:pt x="112" y="0"/>
                  </a:lnTo>
                  <a:lnTo>
                    <a:pt x="6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2" name="Freeform 68"/>
            <p:cNvSpPr>
              <a:spLocks/>
            </p:cNvSpPr>
            <p:nvPr/>
          </p:nvSpPr>
          <p:spPr bwMode="auto">
            <a:xfrm>
              <a:off x="2986" y="7409"/>
              <a:ext cx="128" cy="29"/>
            </a:xfrm>
            <a:custGeom>
              <a:avLst/>
              <a:gdLst>
                <a:gd name="T0" fmla="*/ 7 w 127"/>
                <a:gd name="T1" fmla="*/ 0 h 29"/>
                <a:gd name="T2" fmla="*/ 0 w 127"/>
                <a:gd name="T3" fmla="*/ 7 h 29"/>
                <a:gd name="T4" fmla="*/ 67 w 127"/>
                <a:gd name="T5" fmla="*/ 29 h 29"/>
                <a:gd name="T6" fmla="*/ 67 w 127"/>
                <a:gd name="T7" fmla="*/ 29 h 29"/>
                <a:gd name="T8" fmla="*/ 127 w 127"/>
                <a:gd name="T9" fmla="*/ 7 h 29"/>
                <a:gd name="T10" fmla="*/ 127 w 127"/>
                <a:gd name="T11" fmla="*/ 0 h 29"/>
                <a:gd name="T12" fmla="*/ 67 w 127"/>
                <a:gd name="T13" fmla="*/ 22 h 29"/>
                <a:gd name="T14" fmla="*/ 67 w 127"/>
                <a:gd name="T15" fmla="*/ 29 h 29"/>
                <a:gd name="T16" fmla="*/ 67 w 127"/>
                <a:gd name="T17" fmla="*/ 22 h 29"/>
                <a:gd name="T18" fmla="*/ 7 w 127"/>
                <a:gd name="T19" fmla="*/ 0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"/>
                <a:gd name="T31" fmla="*/ 0 h 29"/>
                <a:gd name="T32" fmla="*/ 127 w 127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" h="29">
                  <a:moveTo>
                    <a:pt x="7" y="0"/>
                  </a:moveTo>
                  <a:lnTo>
                    <a:pt x="0" y="7"/>
                  </a:lnTo>
                  <a:lnTo>
                    <a:pt x="67" y="29"/>
                  </a:lnTo>
                  <a:lnTo>
                    <a:pt x="127" y="7"/>
                  </a:lnTo>
                  <a:lnTo>
                    <a:pt x="127" y="0"/>
                  </a:lnTo>
                  <a:lnTo>
                    <a:pt x="67" y="22"/>
                  </a:lnTo>
                  <a:lnTo>
                    <a:pt x="67" y="29"/>
                  </a:lnTo>
                  <a:lnTo>
                    <a:pt x="67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3" name="Freeform 69"/>
            <p:cNvSpPr>
              <a:spLocks/>
            </p:cNvSpPr>
            <p:nvPr/>
          </p:nvSpPr>
          <p:spPr bwMode="auto">
            <a:xfrm>
              <a:off x="2979" y="7431"/>
              <a:ext cx="141" cy="40"/>
            </a:xfrm>
            <a:custGeom>
              <a:avLst/>
              <a:gdLst>
                <a:gd name="T0" fmla="*/ 8 w 142"/>
                <a:gd name="T1" fmla="*/ 7 h 37"/>
                <a:gd name="T2" fmla="*/ 0 w 142"/>
                <a:gd name="T3" fmla="*/ 15 h 37"/>
                <a:gd name="T4" fmla="*/ 75 w 142"/>
                <a:gd name="T5" fmla="*/ 37 h 37"/>
                <a:gd name="T6" fmla="*/ 75 w 142"/>
                <a:gd name="T7" fmla="*/ 37 h 37"/>
                <a:gd name="T8" fmla="*/ 142 w 142"/>
                <a:gd name="T9" fmla="*/ 7 h 37"/>
                <a:gd name="T10" fmla="*/ 142 w 142"/>
                <a:gd name="T11" fmla="*/ 0 h 37"/>
                <a:gd name="T12" fmla="*/ 75 w 142"/>
                <a:gd name="T13" fmla="*/ 30 h 37"/>
                <a:gd name="T14" fmla="*/ 75 w 142"/>
                <a:gd name="T15" fmla="*/ 30 h 37"/>
                <a:gd name="T16" fmla="*/ 75 w 142"/>
                <a:gd name="T17" fmla="*/ 30 h 37"/>
                <a:gd name="T18" fmla="*/ 8 w 142"/>
                <a:gd name="T19" fmla="*/ 7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2"/>
                <a:gd name="T31" fmla="*/ 0 h 37"/>
                <a:gd name="T32" fmla="*/ 142 w 142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2" h="37">
                  <a:moveTo>
                    <a:pt x="8" y="7"/>
                  </a:moveTo>
                  <a:lnTo>
                    <a:pt x="0" y="15"/>
                  </a:lnTo>
                  <a:lnTo>
                    <a:pt x="75" y="37"/>
                  </a:lnTo>
                  <a:lnTo>
                    <a:pt x="142" y="7"/>
                  </a:lnTo>
                  <a:lnTo>
                    <a:pt x="142" y="0"/>
                  </a:lnTo>
                  <a:lnTo>
                    <a:pt x="75" y="30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5370" name="Group 58"/>
          <p:cNvGrpSpPr>
            <a:grpSpLocks/>
          </p:cNvGrpSpPr>
          <p:nvPr/>
        </p:nvGrpSpPr>
        <p:grpSpPr bwMode="auto">
          <a:xfrm>
            <a:off x="2579688" y="5002213"/>
            <a:ext cx="165100" cy="515937"/>
            <a:chOff x="2971" y="7170"/>
            <a:chExt cx="156" cy="321"/>
          </a:xfrm>
        </p:grpSpPr>
        <p:sp>
          <p:nvSpPr>
            <p:cNvPr id="35" name="Freeform 59"/>
            <p:cNvSpPr>
              <a:spLocks/>
            </p:cNvSpPr>
            <p:nvPr/>
          </p:nvSpPr>
          <p:spPr bwMode="auto">
            <a:xfrm>
              <a:off x="2971" y="7431"/>
              <a:ext cx="156" cy="40"/>
            </a:xfrm>
            <a:custGeom>
              <a:avLst/>
              <a:gdLst>
                <a:gd name="T0" fmla="*/ 0 w 156"/>
                <a:gd name="T1" fmla="*/ 30 h 37"/>
                <a:gd name="T2" fmla="*/ 7 w 156"/>
                <a:gd name="T3" fmla="*/ 37 h 37"/>
                <a:gd name="T4" fmla="*/ 82 w 156"/>
                <a:gd name="T5" fmla="*/ 7 h 37"/>
                <a:gd name="T6" fmla="*/ 82 w 156"/>
                <a:gd name="T7" fmla="*/ 7 h 37"/>
                <a:gd name="T8" fmla="*/ 82 w 156"/>
                <a:gd name="T9" fmla="*/ 7 h 37"/>
                <a:gd name="T10" fmla="*/ 156 w 156"/>
                <a:gd name="T11" fmla="*/ 37 h 37"/>
                <a:gd name="T12" fmla="*/ 156 w 156"/>
                <a:gd name="T13" fmla="*/ 30 h 37"/>
                <a:gd name="T14" fmla="*/ 82 w 156"/>
                <a:gd name="T15" fmla="*/ 0 h 37"/>
                <a:gd name="T16" fmla="*/ 82 w 156"/>
                <a:gd name="T17" fmla="*/ 0 h 37"/>
                <a:gd name="T18" fmla="*/ 0 w 156"/>
                <a:gd name="T19" fmla="*/ 30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6"/>
                <a:gd name="T31" fmla="*/ 0 h 37"/>
                <a:gd name="T32" fmla="*/ 156 w 156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6" h="37">
                  <a:moveTo>
                    <a:pt x="0" y="30"/>
                  </a:moveTo>
                  <a:lnTo>
                    <a:pt x="7" y="37"/>
                  </a:lnTo>
                  <a:lnTo>
                    <a:pt x="82" y="7"/>
                  </a:lnTo>
                  <a:lnTo>
                    <a:pt x="156" y="37"/>
                  </a:lnTo>
                  <a:lnTo>
                    <a:pt x="156" y="30"/>
                  </a:lnTo>
                  <a:lnTo>
                    <a:pt x="82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6" name="Freeform 60"/>
            <p:cNvSpPr>
              <a:spLocks/>
            </p:cNvSpPr>
            <p:nvPr/>
          </p:nvSpPr>
          <p:spPr bwMode="auto">
            <a:xfrm>
              <a:off x="2971" y="7170"/>
              <a:ext cx="156" cy="321"/>
            </a:xfrm>
            <a:custGeom>
              <a:avLst/>
              <a:gdLst>
                <a:gd name="T0" fmla="*/ 82 w 156"/>
                <a:gd name="T1" fmla="*/ 8 h 321"/>
                <a:gd name="T2" fmla="*/ 75 w 156"/>
                <a:gd name="T3" fmla="*/ 8 h 321"/>
                <a:gd name="T4" fmla="*/ 75 w 156"/>
                <a:gd name="T5" fmla="*/ 321 h 321"/>
                <a:gd name="T6" fmla="*/ 82 w 156"/>
                <a:gd name="T7" fmla="*/ 321 h 321"/>
                <a:gd name="T8" fmla="*/ 82 w 156"/>
                <a:gd name="T9" fmla="*/ 313 h 321"/>
                <a:gd name="T10" fmla="*/ 75 w 156"/>
                <a:gd name="T11" fmla="*/ 321 h 321"/>
                <a:gd name="T12" fmla="*/ 82 w 156"/>
                <a:gd name="T13" fmla="*/ 313 h 321"/>
                <a:gd name="T14" fmla="*/ 7 w 156"/>
                <a:gd name="T15" fmla="*/ 291 h 321"/>
                <a:gd name="T16" fmla="*/ 0 w 156"/>
                <a:gd name="T17" fmla="*/ 291 h 321"/>
                <a:gd name="T18" fmla="*/ 7 w 156"/>
                <a:gd name="T19" fmla="*/ 291 h 321"/>
                <a:gd name="T20" fmla="*/ 7 w 156"/>
                <a:gd name="T21" fmla="*/ 291 h 321"/>
                <a:gd name="T22" fmla="*/ 7 w 156"/>
                <a:gd name="T23" fmla="*/ 291 h 321"/>
                <a:gd name="T24" fmla="*/ 82 w 156"/>
                <a:gd name="T25" fmla="*/ 8 h 321"/>
                <a:gd name="T26" fmla="*/ 82 w 156"/>
                <a:gd name="T27" fmla="*/ 8 h 321"/>
                <a:gd name="T28" fmla="*/ 75 w 156"/>
                <a:gd name="T29" fmla="*/ 8 h 321"/>
                <a:gd name="T30" fmla="*/ 82 w 156"/>
                <a:gd name="T31" fmla="*/ 8 h 321"/>
                <a:gd name="T32" fmla="*/ 82 w 156"/>
                <a:gd name="T33" fmla="*/ 8 h 321"/>
                <a:gd name="T34" fmla="*/ 75 w 156"/>
                <a:gd name="T35" fmla="*/ 8 h 321"/>
                <a:gd name="T36" fmla="*/ 156 w 156"/>
                <a:gd name="T37" fmla="*/ 291 h 321"/>
                <a:gd name="T38" fmla="*/ 156 w 156"/>
                <a:gd name="T39" fmla="*/ 291 h 321"/>
                <a:gd name="T40" fmla="*/ 156 w 156"/>
                <a:gd name="T41" fmla="*/ 291 h 321"/>
                <a:gd name="T42" fmla="*/ 156 w 156"/>
                <a:gd name="T43" fmla="*/ 291 h 321"/>
                <a:gd name="T44" fmla="*/ 156 w 156"/>
                <a:gd name="T45" fmla="*/ 291 h 321"/>
                <a:gd name="T46" fmla="*/ 82 w 156"/>
                <a:gd name="T47" fmla="*/ 313 h 321"/>
                <a:gd name="T48" fmla="*/ 82 w 156"/>
                <a:gd name="T49" fmla="*/ 321 h 321"/>
                <a:gd name="T50" fmla="*/ 156 w 156"/>
                <a:gd name="T51" fmla="*/ 298 h 321"/>
                <a:gd name="T52" fmla="*/ 156 w 156"/>
                <a:gd name="T53" fmla="*/ 298 h 321"/>
                <a:gd name="T54" fmla="*/ 156 w 156"/>
                <a:gd name="T55" fmla="*/ 291 h 321"/>
                <a:gd name="T56" fmla="*/ 156 w 156"/>
                <a:gd name="T57" fmla="*/ 291 h 321"/>
                <a:gd name="T58" fmla="*/ 82 w 156"/>
                <a:gd name="T59" fmla="*/ 8 h 321"/>
                <a:gd name="T60" fmla="*/ 82 w 156"/>
                <a:gd name="T61" fmla="*/ 0 h 321"/>
                <a:gd name="T62" fmla="*/ 82 w 156"/>
                <a:gd name="T63" fmla="*/ 0 h 321"/>
                <a:gd name="T64" fmla="*/ 75 w 156"/>
                <a:gd name="T65" fmla="*/ 0 h 321"/>
                <a:gd name="T66" fmla="*/ 75 w 156"/>
                <a:gd name="T67" fmla="*/ 8 h 321"/>
                <a:gd name="T68" fmla="*/ 75 w 156"/>
                <a:gd name="T69" fmla="*/ 8 h 321"/>
                <a:gd name="T70" fmla="*/ 0 w 156"/>
                <a:gd name="T71" fmla="*/ 291 h 321"/>
                <a:gd name="T72" fmla="*/ 0 w 156"/>
                <a:gd name="T73" fmla="*/ 291 h 321"/>
                <a:gd name="T74" fmla="*/ 0 w 156"/>
                <a:gd name="T75" fmla="*/ 298 h 321"/>
                <a:gd name="T76" fmla="*/ 0 w 156"/>
                <a:gd name="T77" fmla="*/ 298 h 321"/>
                <a:gd name="T78" fmla="*/ 82 w 156"/>
                <a:gd name="T79" fmla="*/ 321 h 321"/>
                <a:gd name="T80" fmla="*/ 82 w 156"/>
                <a:gd name="T81" fmla="*/ 321 h 321"/>
                <a:gd name="T82" fmla="*/ 82 w 156"/>
                <a:gd name="T83" fmla="*/ 321 h 321"/>
                <a:gd name="T84" fmla="*/ 82 w 156"/>
                <a:gd name="T85" fmla="*/ 321 h 321"/>
                <a:gd name="T86" fmla="*/ 82 w 156"/>
                <a:gd name="T87" fmla="*/ 321 h 321"/>
                <a:gd name="T88" fmla="*/ 82 w 156"/>
                <a:gd name="T89" fmla="*/ 8 h 32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6"/>
                <a:gd name="T136" fmla="*/ 0 h 321"/>
                <a:gd name="T137" fmla="*/ 156 w 156"/>
                <a:gd name="T138" fmla="*/ 321 h 32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6" h="321">
                  <a:moveTo>
                    <a:pt x="82" y="8"/>
                  </a:moveTo>
                  <a:lnTo>
                    <a:pt x="75" y="8"/>
                  </a:lnTo>
                  <a:lnTo>
                    <a:pt x="75" y="321"/>
                  </a:lnTo>
                  <a:lnTo>
                    <a:pt x="82" y="321"/>
                  </a:lnTo>
                  <a:lnTo>
                    <a:pt x="82" y="313"/>
                  </a:lnTo>
                  <a:lnTo>
                    <a:pt x="75" y="321"/>
                  </a:lnTo>
                  <a:lnTo>
                    <a:pt x="82" y="313"/>
                  </a:lnTo>
                  <a:lnTo>
                    <a:pt x="7" y="291"/>
                  </a:lnTo>
                  <a:lnTo>
                    <a:pt x="0" y="291"/>
                  </a:lnTo>
                  <a:lnTo>
                    <a:pt x="7" y="291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156" y="291"/>
                  </a:lnTo>
                  <a:lnTo>
                    <a:pt x="82" y="313"/>
                  </a:lnTo>
                  <a:lnTo>
                    <a:pt x="82" y="321"/>
                  </a:lnTo>
                  <a:lnTo>
                    <a:pt x="156" y="298"/>
                  </a:lnTo>
                  <a:lnTo>
                    <a:pt x="156" y="291"/>
                  </a:lnTo>
                  <a:lnTo>
                    <a:pt x="82" y="8"/>
                  </a:lnTo>
                  <a:lnTo>
                    <a:pt x="82" y="0"/>
                  </a:lnTo>
                  <a:lnTo>
                    <a:pt x="75" y="0"/>
                  </a:lnTo>
                  <a:lnTo>
                    <a:pt x="75" y="8"/>
                  </a:lnTo>
                  <a:lnTo>
                    <a:pt x="0" y="291"/>
                  </a:lnTo>
                  <a:lnTo>
                    <a:pt x="0" y="298"/>
                  </a:lnTo>
                  <a:lnTo>
                    <a:pt x="82" y="321"/>
                  </a:lnTo>
                  <a:lnTo>
                    <a:pt x="82" y="8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7" name="Freeform 61"/>
            <p:cNvSpPr>
              <a:spLocks/>
            </p:cNvSpPr>
            <p:nvPr/>
          </p:nvSpPr>
          <p:spPr bwMode="auto">
            <a:xfrm>
              <a:off x="3031" y="7245"/>
              <a:ext cx="37" cy="15"/>
            </a:xfrm>
            <a:custGeom>
              <a:avLst/>
              <a:gdLst>
                <a:gd name="T0" fmla="*/ 7 w 37"/>
                <a:gd name="T1" fmla="*/ 0 h 15"/>
                <a:gd name="T2" fmla="*/ 0 w 37"/>
                <a:gd name="T3" fmla="*/ 7 h 15"/>
                <a:gd name="T4" fmla="*/ 22 w 37"/>
                <a:gd name="T5" fmla="*/ 15 h 15"/>
                <a:gd name="T6" fmla="*/ 22 w 37"/>
                <a:gd name="T7" fmla="*/ 15 h 15"/>
                <a:gd name="T8" fmla="*/ 37 w 37"/>
                <a:gd name="T9" fmla="*/ 7 h 15"/>
                <a:gd name="T10" fmla="*/ 37 w 37"/>
                <a:gd name="T11" fmla="*/ 0 h 15"/>
                <a:gd name="T12" fmla="*/ 22 w 37"/>
                <a:gd name="T13" fmla="*/ 7 h 15"/>
                <a:gd name="T14" fmla="*/ 22 w 37"/>
                <a:gd name="T15" fmla="*/ 7 h 15"/>
                <a:gd name="T16" fmla="*/ 22 w 37"/>
                <a:gd name="T17" fmla="*/ 7 h 15"/>
                <a:gd name="T18" fmla="*/ 7 w 37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"/>
                <a:gd name="T31" fmla="*/ 0 h 15"/>
                <a:gd name="T32" fmla="*/ 37 w 37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" h="15">
                  <a:moveTo>
                    <a:pt x="7" y="0"/>
                  </a:moveTo>
                  <a:lnTo>
                    <a:pt x="0" y="7"/>
                  </a:lnTo>
                  <a:lnTo>
                    <a:pt x="22" y="15"/>
                  </a:lnTo>
                  <a:lnTo>
                    <a:pt x="37" y="7"/>
                  </a:lnTo>
                  <a:lnTo>
                    <a:pt x="37" y="0"/>
                  </a:lnTo>
                  <a:lnTo>
                    <a:pt x="2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8" name="Freeform 62"/>
            <p:cNvSpPr>
              <a:spLocks/>
            </p:cNvSpPr>
            <p:nvPr/>
          </p:nvSpPr>
          <p:spPr bwMode="auto">
            <a:xfrm>
              <a:off x="3023" y="7267"/>
              <a:ext cx="51" cy="15"/>
            </a:xfrm>
            <a:custGeom>
              <a:avLst/>
              <a:gdLst>
                <a:gd name="T0" fmla="*/ 8 w 52"/>
                <a:gd name="T1" fmla="*/ 0 h 15"/>
                <a:gd name="T2" fmla="*/ 0 w 52"/>
                <a:gd name="T3" fmla="*/ 7 h 15"/>
                <a:gd name="T4" fmla="*/ 30 w 52"/>
                <a:gd name="T5" fmla="*/ 15 h 15"/>
                <a:gd name="T6" fmla="*/ 30 w 52"/>
                <a:gd name="T7" fmla="*/ 15 h 15"/>
                <a:gd name="T8" fmla="*/ 52 w 52"/>
                <a:gd name="T9" fmla="*/ 7 h 15"/>
                <a:gd name="T10" fmla="*/ 52 w 52"/>
                <a:gd name="T11" fmla="*/ 0 h 15"/>
                <a:gd name="T12" fmla="*/ 30 w 52"/>
                <a:gd name="T13" fmla="*/ 7 h 15"/>
                <a:gd name="T14" fmla="*/ 30 w 52"/>
                <a:gd name="T15" fmla="*/ 15 h 15"/>
                <a:gd name="T16" fmla="*/ 30 w 52"/>
                <a:gd name="T17" fmla="*/ 7 h 15"/>
                <a:gd name="T18" fmla="*/ 8 w 52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"/>
                <a:gd name="T31" fmla="*/ 0 h 15"/>
                <a:gd name="T32" fmla="*/ 52 w 52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" h="15">
                  <a:moveTo>
                    <a:pt x="8" y="0"/>
                  </a:moveTo>
                  <a:lnTo>
                    <a:pt x="0" y="7"/>
                  </a:lnTo>
                  <a:lnTo>
                    <a:pt x="30" y="15"/>
                  </a:lnTo>
                  <a:lnTo>
                    <a:pt x="52" y="7"/>
                  </a:lnTo>
                  <a:lnTo>
                    <a:pt x="52" y="0"/>
                  </a:lnTo>
                  <a:lnTo>
                    <a:pt x="30" y="7"/>
                  </a:lnTo>
                  <a:lnTo>
                    <a:pt x="30" y="15"/>
                  </a:lnTo>
                  <a:lnTo>
                    <a:pt x="30" y="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9" name="Freeform 63"/>
            <p:cNvSpPr>
              <a:spLocks/>
            </p:cNvSpPr>
            <p:nvPr/>
          </p:nvSpPr>
          <p:spPr bwMode="auto">
            <a:xfrm>
              <a:off x="3016" y="7289"/>
              <a:ext cx="67" cy="26"/>
            </a:xfrm>
            <a:custGeom>
              <a:avLst/>
              <a:gdLst>
                <a:gd name="T0" fmla="*/ 7 w 67"/>
                <a:gd name="T1" fmla="*/ 0 h 23"/>
                <a:gd name="T2" fmla="*/ 0 w 67"/>
                <a:gd name="T3" fmla="*/ 8 h 23"/>
                <a:gd name="T4" fmla="*/ 37 w 67"/>
                <a:gd name="T5" fmla="*/ 23 h 23"/>
                <a:gd name="T6" fmla="*/ 37 w 67"/>
                <a:gd name="T7" fmla="*/ 23 h 23"/>
                <a:gd name="T8" fmla="*/ 67 w 67"/>
                <a:gd name="T9" fmla="*/ 8 h 23"/>
                <a:gd name="T10" fmla="*/ 67 w 67"/>
                <a:gd name="T11" fmla="*/ 0 h 23"/>
                <a:gd name="T12" fmla="*/ 37 w 67"/>
                <a:gd name="T13" fmla="*/ 15 h 23"/>
                <a:gd name="T14" fmla="*/ 37 w 67"/>
                <a:gd name="T15" fmla="*/ 15 h 23"/>
                <a:gd name="T16" fmla="*/ 37 w 67"/>
                <a:gd name="T17" fmla="*/ 15 h 23"/>
                <a:gd name="T18" fmla="*/ 7 w 67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7"/>
                <a:gd name="T31" fmla="*/ 0 h 23"/>
                <a:gd name="T32" fmla="*/ 67 w 6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7" h="23">
                  <a:moveTo>
                    <a:pt x="7" y="0"/>
                  </a:moveTo>
                  <a:lnTo>
                    <a:pt x="0" y="8"/>
                  </a:lnTo>
                  <a:lnTo>
                    <a:pt x="37" y="23"/>
                  </a:lnTo>
                  <a:lnTo>
                    <a:pt x="67" y="8"/>
                  </a:lnTo>
                  <a:lnTo>
                    <a:pt x="67" y="0"/>
                  </a:lnTo>
                  <a:lnTo>
                    <a:pt x="37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0" name="Freeform 64"/>
            <p:cNvSpPr>
              <a:spLocks/>
            </p:cNvSpPr>
            <p:nvPr/>
          </p:nvSpPr>
          <p:spPr bwMode="auto">
            <a:xfrm>
              <a:off x="3016" y="7319"/>
              <a:ext cx="73" cy="15"/>
            </a:xfrm>
            <a:custGeom>
              <a:avLst/>
              <a:gdLst>
                <a:gd name="T0" fmla="*/ 0 w 74"/>
                <a:gd name="T1" fmla="*/ 0 h 15"/>
                <a:gd name="T2" fmla="*/ 0 w 74"/>
                <a:gd name="T3" fmla="*/ 8 h 15"/>
                <a:gd name="T4" fmla="*/ 37 w 74"/>
                <a:gd name="T5" fmla="*/ 15 h 15"/>
                <a:gd name="T6" fmla="*/ 37 w 74"/>
                <a:gd name="T7" fmla="*/ 15 h 15"/>
                <a:gd name="T8" fmla="*/ 74 w 74"/>
                <a:gd name="T9" fmla="*/ 8 h 15"/>
                <a:gd name="T10" fmla="*/ 74 w 74"/>
                <a:gd name="T11" fmla="*/ 0 h 15"/>
                <a:gd name="T12" fmla="*/ 37 w 74"/>
                <a:gd name="T13" fmla="*/ 8 h 15"/>
                <a:gd name="T14" fmla="*/ 37 w 74"/>
                <a:gd name="T15" fmla="*/ 15 h 15"/>
                <a:gd name="T16" fmla="*/ 37 w 74"/>
                <a:gd name="T17" fmla="*/ 8 h 15"/>
                <a:gd name="T18" fmla="*/ 0 w 74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4"/>
                <a:gd name="T31" fmla="*/ 0 h 15"/>
                <a:gd name="T32" fmla="*/ 74 w 74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4" h="15">
                  <a:moveTo>
                    <a:pt x="0" y="0"/>
                  </a:moveTo>
                  <a:lnTo>
                    <a:pt x="0" y="8"/>
                  </a:lnTo>
                  <a:lnTo>
                    <a:pt x="37" y="15"/>
                  </a:lnTo>
                  <a:lnTo>
                    <a:pt x="74" y="8"/>
                  </a:lnTo>
                  <a:lnTo>
                    <a:pt x="74" y="0"/>
                  </a:lnTo>
                  <a:lnTo>
                    <a:pt x="37" y="8"/>
                  </a:lnTo>
                  <a:lnTo>
                    <a:pt x="37" y="15"/>
                  </a:lnTo>
                  <a:lnTo>
                    <a:pt x="3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1" name="Freeform 65"/>
            <p:cNvSpPr>
              <a:spLocks/>
            </p:cNvSpPr>
            <p:nvPr/>
          </p:nvSpPr>
          <p:spPr bwMode="auto">
            <a:xfrm>
              <a:off x="3001" y="7342"/>
              <a:ext cx="97" cy="22"/>
            </a:xfrm>
            <a:custGeom>
              <a:avLst/>
              <a:gdLst>
                <a:gd name="T0" fmla="*/ 7 w 97"/>
                <a:gd name="T1" fmla="*/ 0 h 22"/>
                <a:gd name="T2" fmla="*/ 0 w 97"/>
                <a:gd name="T3" fmla="*/ 7 h 22"/>
                <a:gd name="T4" fmla="*/ 52 w 97"/>
                <a:gd name="T5" fmla="*/ 22 h 22"/>
                <a:gd name="T6" fmla="*/ 52 w 97"/>
                <a:gd name="T7" fmla="*/ 22 h 22"/>
                <a:gd name="T8" fmla="*/ 97 w 97"/>
                <a:gd name="T9" fmla="*/ 7 h 22"/>
                <a:gd name="T10" fmla="*/ 97 w 97"/>
                <a:gd name="T11" fmla="*/ 0 h 22"/>
                <a:gd name="T12" fmla="*/ 52 w 97"/>
                <a:gd name="T13" fmla="*/ 14 h 22"/>
                <a:gd name="T14" fmla="*/ 52 w 97"/>
                <a:gd name="T15" fmla="*/ 14 h 22"/>
                <a:gd name="T16" fmla="*/ 52 w 97"/>
                <a:gd name="T17" fmla="*/ 14 h 22"/>
                <a:gd name="T18" fmla="*/ 7 w 97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22"/>
                <a:gd name="T32" fmla="*/ 97 w 9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22">
                  <a:moveTo>
                    <a:pt x="7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97" y="7"/>
                  </a:lnTo>
                  <a:lnTo>
                    <a:pt x="97" y="0"/>
                  </a:lnTo>
                  <a:lnTo>
                    <a:pt x="52" y="1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2" name="Freeform 66"/>
            <p:cNvSpPr>
              <a:spLocks/>
            </p:cNvSpPr>
            <p:nvPr/>
          </p:nvSpPr>
          <p:spPr bwMode="auto">
            <a:xfrm>
              <a:off x="3001" y="7364"/>
              <a:ext cx="103" cy="25"/>
            </a:xfrm>
            <a:custGeom>
              <a:avLst/>
              <a:gdLst>
                <a:gd name="T0" fmla="*/ 0 w 104"/>
                <a:gd name="T1" fmla="*/ 0 h 22"/>
                <a:gd name="T2" fmla="*/ 0 w 104"/>
                <a:gd name="T3" fmla="*/ 7 h 22"/>
                <a:gd name="T4" fmla="*/ 52 w 104"/>
                <a:gd name="T5" fmla="*/ 22 h 22"/>
                <a:gd name="T6" fmla="*/ 52 w 104"/>
                <a:gd name="T7" fmla="*/ 22 h 22"/>
                <a:gd name="T8" fmla="*/ 104 w 104"/>
                <a:gd name="T9" fmla="*/ 7 h 22"/>
                <a:gd name="T10" fmla="*/ 97 w 104"/>
                <a:gd name="T11" fmla="*/ 0 h 22"/>
                <a:gd name="T12" fmla="*/ 52 w 104"/>
                <a:gd name="T13" fmla="*/ 15 h 22"/>
                <a:gd name="T14" fmla="*/ 52 w 104"/>
                <a:gd name="T15" fmla="*/ 22 h 22"/>
                <a:gd name="T16" fmla="*/ 52 w 104"/>
                <a:gd name="T17" fmla="*/ 15 h 22"/>
                <a:gd name="T18" fmla="*/ 0 w 104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22"/>
                <a:gd name="T32" fmla="*/ 104 w 104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22">
                  <a:moveTo>
                    <a:pt x="0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104" y="7"/>
                  </a:lnTo>
                  <a:lnTo>
                    <a:pt x="97" y="0"/>
                  </a:lnTo>
                  <a:lnTo>
                    <a:pt x="52" y="15"/>
                  </a:lnTo>
                  <a:lnTo>
                    <a:pt x="52" y="22"/>
                  </a:lnTo>
                  <a:lnTo>
                    <a:pt x="5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3" name="Freeform 67"/>
            <p:cNvSpPr>
              <a:spLocks/>
            </p:cNvSpPr>
            <p:nvPr/>
          </p:nvSpPr>
          <p:spPr bwMode="auto">
            <a:xfrm>
              <a:off x="2993" y="7386"/>
              <a:ext cx="111" cy="30"/>
            </a:xfrm>
            <a:custGeom>
              <a:avLst/>
              <a:gdLst>
                <a:gd name="T0" fmla="*/ 0 w 112"/>
                <a:gd name="T1" fmla="*/ 0 h 30"/>
                <a:gd name="T2" fmla="*/ 0 w 112"/>
                <a:gd name="T3" fmla="*/ 8 h 30"/>
                <a:gd name="T4" fmla="*/ 60 w 112"/>
                <a:gd name="T5" fmla="*/ 30 h 30"/>
                <a:gd name="T6" fmla="*/ 60 w 112"/>
                <a:gd name="T7" fmla="*/ 30 h 30"/>
                <a:gd name="T8" fmla="*/ 112 w 112"/>
                <a:gd name="T9" fmla="*/ 8 h 30"/>
                <a:gd name="T10" fmla="*/ 112 w 112"/>
                <a:gd name="T11" fmla="*/ 0 h 30"/>
                <a:gd name="T12" fmla="*/ 60 w 112"/>
                <a:gd name="T13" fmla="*/ 23 h 30"/>
                <a:gd name="T14" fmla="*/ 60 w 112"/>
                <a:gd name="T15" fmla="*/ 23 h 30"/>
                <a:gd name="T16" fmla="*/ 60 w 112"/>
                <a:gd name="T17" fmla="*/ 23 h 30"/>
                <a:gd name="T18" fmla="*/ 0 w 112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30"/>
                <a:gd name="T32" fmla="*/ 112 w 112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30">
                  <a:moveTo>
                    <a:pt x="0" y="0"/>
                  </a:moveTo>
                  <a:lnTo>
                    <a:pt x="0" y="8"/>
                  </a:lnTo>
                  <a:lnTo>
                    <a:pt x="60" y="30"/>
                  </a:lnTo>
                  <a:lnTo>
                    <a:pt x="112" y="8"/>
                  </a:lnTo>
                  <a:lnTo>
                    <a:pt x="112" y="0"/>
                  </a:lnTo>
                  <a:lnTo>
                    <a:pt x="6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4" name="Freeform 68"/>
            <p:cNvSpPr>
              <a:spLocks/>
            </p:cNvSpPr>
            <p:nvPr/>
          </p:nvSpPr>
          <p:spPr bwMode="auto">
            <a:xfrm>
              <a:off x="2986" y="7409"/>
              <a:ext cx="127" cy="29"/>
            </a:xfrm>
            <a:custGeom>
              <a:avLst/>
              <a:gdLst>
                <a:gd name="T0" fmla="*/ 7 w 127"/>
                <a:gd name="T1" fmla="*/ 0 h 29"/>
                <a:gd name="T2" fmla="*/ 0 w 127"/>
                <a:gd name="T3" fmla="*/ 7 h 29"/>
                <a:gd name="T4" fmla="*/ 67 w 127"/>
                <a:gd name="T5" fmla="*/ 29 h 29"/>
                <a:gd name="T6" fmla="*/ 67 w 127"/>
                <a:gd name="T7" fmla="*/ 29 h 29"/>
                <a:gd name="T8" fmla="*/ 127 w 127"/>
                <a:gd name="T9" fmla="*/ 7 h 29"/>
                <a:gd name="T10" fmla="*/ 127 w 127"/>
                <a:gd name="T11" fmla="*/ 0 h 29"/>
                <a:gd name="T12" fmla="*/ 67 w 127"/>
                <a:gd name="T13" fmla="*/ 22 h 29"/>
                <a:gd name="T14" fmla="*/ 67 w 127"/>
                <a:gd name="T15" fmla="*/ 29 h 29"/>
                <a:gd name="T16" fmla="*/ 67 w 127"/>
                <a:gd name="T17" fmla="*/ 22 h 29"/>
                <a:gd name="T18" fmla="*/ 7 w 127"/>
                <a:gd name="T19" fmla="*/ 0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"/>
                <a:gd name="T31" fmla="*/ 0 h 29"/>
                <a:gd name="T32" fmla="*/ 127 w 127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" h="29">
                  <a:moveTo>
                    <a:pt x="7" y="0"/>
                  </a:moveTo>
                  <a:lnTo>
                    <a:pt x="0" y="7"/>
                  </a:lnTo>
                  <a:lnTo>
                    <a:pt x="67" y="29"/>
                  </a:lnTo>
                  <a:lnTo>
                    <a:pt x="127" y="7"/>
                  </a:lnTo>
                  <a:lnTo>
                    <a:pt x="127" y="0"/>
                  </a:lnTo>
                  <a:lnTo>
                    <a:pt x="67" y="22"/>
                  </a:lnTo>
                  <a:lnTo>
                    <a:pt x="67" y="29"/>
                  </a:lnTo>
                  <a:lnTo>
                    <a:pt x="67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5" name="Freeform 69"/>
            <p:cNvSpPr>
              <a:spLocks/>
            </p:cNvSpPr>
            <p:nvPr/>
          </p:nvSpPr>
          <p:spPr bwMode="auto">
            <a:xfrm>
              <a:off x="2978" y="7431"/>
              <a:ext cx="141" cy="40"/>
            </a:xfrm>
            <a:custGeom>
              <a:avLst/>
              <a:gdLst>
                <a:gd name="T0" fmla="*/ 8 w 142"/>
                <a:gd name="T1" fmla="*/ 7 h 37"/>
                <a:gd name="T2" fmla="*/ 0 w 142"/>
                <a:gd name="T3" fmla="*/ 15 h 37"/>
                <a:gd name="T4" fmla="*/ 75 w 142"/>
                <a:gd name="T5" fmla="*/ 37 h 37"/>
                <a:gd name="T6" fmla="*/ 75 w 142"/>
                <a:gd name="T7" fmla="*/ 37 h 37"/>
                <a:gd name="T8" fmla="*/ 142 w 142"/>
                <a:gd name="T9" fmla="*/ 7 h 37"/>
                <a:gd name="T10" fmla="*/ 142 w 142"/>
                <a:gd name="T11" fmla="*/ 0 h 37"/>
                <a:gd name="T12" fmla="*/ 75 w 142"/>
                <a:gd name="T13" fmla="*/ 30 h 37"/>
                <a:gd name="T14" fmla="*/ 75 w 142"/>
                <a:gd name="T15" fmla="*/ 30 h 37"/>
                <a:gd name="T16" fmla="*/ 75 w 142"/>
                <a:gd name="T17" fmla="*/ 30 h 37"/>
                <a:gd name="T18" fmla="*/ 8 w 142"/>
                <a:gd name="T19" fmla="*/ 7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2"/>
                <a:gd name="T31" fmla="*/ 0 h 37"/>
                <a:gd name="T32" fmla="*/ 142 w 142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2" h="37">
                  <a:moveTo>
                    <a:pt x="8" y="7"/>
                  </a:moveTo>
                  <a:lnTo>
                    <a:pt x="0" y="15"/>
                  </a:lnTo>
                  <a:lnTo>
                    <a:pt x="75" y="37"/>
                  </a:lnTo>
                  <a:lnTo>
                    <a:pt x="142" y="7"/>
                  </a:lnTo>
                  <a:lnTo>
                    <a:pt x="142" y="0"/>
                  </a:lnTo>
                  <a:lnTo>
                    <a:pt x="75" y="30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</p:grpSp>
      <p:cxnSp>
        <p:nvCxnSpPr>
          <p:cNvPr id="50" name="Straight Arrow Connector 49"/>
          <p:cNvCxnSpPr/>
          <p:nvPr/>
        </p:nvCxnSpPr>
        <p:spPr>
          <a:xfrm flipV="1">
            <a:off x="1417638" y="3143250"/>
            <a:ext cx="1631950" cy="19685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1487488" y="3429000"/>
            <a:ext cx="1936750" cy="1062038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2784475" y="4795838"/>
            <a:ext cx="688975" cy="442912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5400000" flipH="1" flipV="1">
            <a:off x="2077244" y="4048919"/>
            <a:ext cx="1770062" cy="41275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67"/>
          <p:cNvSpPr txBox="1">
            <a:spLocks noChangeArrowheads="1"/>
          </p:cNvSpPr>
          <p:nvPr/>
        </p:nvSpPr>
        <p:spPr bwMode="auto">
          <a:xfrm>
            <a:off x="533400" y="2819400"/>
            <a:ext cx="16843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rPr>
              <a:t>Cognitive Relay 1</a:t>
            </a:r>
          </a:p>
        </p:txBody>
      </p:sp>
      <p:sp>
        <p:nvSpPr>
          <p:cNvPr id="55" name="TextBox 68"/>
          <p:cNvSpPr txBox="1">
            <a:spLocks noChangeArrowheads="1"/>
          </p:cNvSpPr>
          <p:nvPr/>
        </p:nvSpPr>
        <p:spPr bwMode="auto">
          <a:xfrm>
            <a:off x="1879600" y="5611813"/>
            <a:ext cx="16986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rPr>
              <a:t>Cognitive Relay 2</a:t>
            </a:r>
          </a:p>
        </p:txBody>
      </p:sp>
      <p:sp>
        <p:nvSpPr>
          <p:cNvPr id="56" name="Content Placeholder 2"/>
          <p:cNvSpPr txBox="1">
            <a:spLocks/>
          </p:cNvSpPr>
          <p:nvPr/>
        </p:nvSpPr>
        <p:spPr bwMode="auto">
          <a:xfrm>
            <a:off x="4495800" y="1828800"/>
            <a:ext cx="3810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/>
            </a:pPr>
            <a:r>
              <a:rPr lang="en-US" b="1" kern="0" dirty="0">
                <a:solidFill>
                  <a:srgbClr val="0000CC"/>
                </a:solidFill>
                <a:latin typeface="Garamond"/>
              </a:rPr>
              <a:t>Cognitive BSs</a:t>
            </a:r>
          </a:p>
        </p:txBody>
      </p:sp>
      <p:grpSp>
        <p:nvGrpSpPr>
          <p:cNvPr id="15378" name="Group 70"/>
          <p:cNvGrpSpPr>
            <a:grpSpLocks/>
          </p:cNvGrpSpPr>
          <p:nvPr/>
        </p:nvGrpSpPr>
        <p:grpSpPr bwMode="auto">
          <a:xfrm>
            <a:off x="4343400" y="2971800"/>
            <a:ext cx="3962400" cy="2806700"/>
            <a:chOff x="5635625" y="3654425"/>
            <a:chExt cx="2051050" cy="1516062"/>
          </a:xfrm>
        </p:grpSpPr>
        <p:sp>
          <p:nvSpPr>
            <p:cNvPr id="57" name="Oval 56"/>
            <p:cNvSpPr/>
            <p:nvPr/>
          </p:nvSpPr>
          <p:spPr>
            <a:xfrm>
              <a:off x="5635625" y="3654425"/>
              <a:ext cx="1286015" cy="1208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6400660" y="3962268"/>
              <a:ext cx="1286015" cy="1208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59" name="Isosceles Triangle 58"/>
            <p:cNvSpPr/>
            <p:nvPr/>
          </p:nvSpPr>
          <p:spPr>
            <a:xfrm>
              <a:off x="6274113" y="4070313"/>
              <a:ext cx="77243" cy="255535"/>
            </a:xfrm>
            <a:prstGeom prst="triangl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60" name="Isosceles Triangle 59"/>
            <p:cNvSpPr/>
            <p:nvPr/>
          </p:nvSpPr>
          <p:spPr>
            <a:xfrm>
              <a:off x="6627459" y="4267539"/>
              <a:ext cx="78065" cy="255535"/>
            </a:xfrm>
            <a:prstGeom prst="triangl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61" name="Isosceles Triangle 60"/>
            <p:cNvSpPr/>
            <p:nvPr/>
          </p:nvSpPr>
          <p:spPr>
            <a:xfrm>
              <a:off x="7040791" y="4433894"/>
              <a:ext cx="77243" cy="257250"/>
            </a:xfrm>
            <a:prstGeom prst="triangl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6095796" y="4627689"/>
              <a:ext cx="78065" cy="8918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6850149" y="4957827"/>
              <a:ext cx="78065" cy="9003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cxnSp>
          <p:nvCxnSpPr>
            <p:cNvPr id="64" name="Straight Arrow Connector 63"/>
            <p:cNvCxnSpPr>
              <a:stCxn id="59" idx="2"/>
              <a:endCxn id="62" idx="0"/>
            </p:cNvCxnSpPr>
            <p:nvPr/>
          </p:nvCxnSpPr>
          <p:spPr>
            <a:xfrm rot="5400000">
              <a:off x="6053346" y="4406921"/>
              <a:ext cx="301840" cy="139695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61" idx="2"/>
              <a:endCxn id="63" idx="7"/>
            </p:cNvCxnSpPr>
            <p:nvPr/>
          </p:nvCxnSpPr>
          <p:spPr>
            <a:xfrm rot="5400000">
              <a:off x="6838120" y="4769733"/>
              <a:ext cx="281260" cy="124082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stCxn id="60" idx="2"/>
              <a:endCxn id="62" idx="7"/>
            </p:cNvCxnSpPr>
            <p:nvPr/>
          </p:nvCxnSpPr>
          <p:spPr>
            <a:xfrm rot="5400000">
              <a:off x="6336169" y="4349262"/>
              <a:ext cx="117477" cy="465102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60" idx="4"/>
              <a:endCxn id="63" idx="0"/>
            </p:cNvCxnSpPr>
            <p:nvPr/>
          </p:nvCxnSpPr>
          <p:spPr>
            <a:xfrm rot="16200000" flipH="1">
              <a:off x="6580182" y="4648416"/>
              <a:ext cx="434753" cy="184069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stCxn id="59" idx="4"/>
              <a:endCxn id="63" idx="1"/>
            </p:cNvCxnSpPr>
            <p:nvPr/>
          </p:nvCxnSpPr>
          <p:spPr>
            <a:xfrm rot="16200000" flipH="1">
              <a:off x="6282816" y="4394389"/>
              <a:ext cx="646556" cy="50947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61" idx="2"/>
              <a:endCxn id="62" idx="6"/>
            </p:cNvCxnSpPr>
            <p:nvPr/>
          </p:nvCxnSpPr>
          <p:spPr>
            <a:xfrm rot="5400000" flipH="1">
              <a:off x="6597894" y="4248247"/>
              <a:ext cx="18865" cy="86693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Curved Down Arrow 71"/>
          <p:cNvSpPr/>
          <p:nvPr/>
        </p:nvSpPr>
        <p:spPr bwMode="auto">
          <a:xfrm rot="1417562">
            <a:off x="6513513" y="3886200"/>
            <a:ext cx="836612" cy="381000"/>
          </a:xfrm>
          <a:prstGeom prst="curvedDownArrow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3" name="Curved Down Arrow 72"/>
          <p:cNvSpPr/>
          <p:nvPr/>
        </p:nvSpPr>
        <p:spPr bwMode="auto">
          <a:xfrm rot="1456217" flipH="1">
            <a:off x="5688013" y="3575050"/>
            <a:ext cx="989012" cy="352425"/>
          </a:xfrm>
          <a:prstGeom prst="curvedDownArrow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5381" name="Curved Down Arrow 73"/>
          <p:cNvSpPr>
            <a:spLocks noChangeArrowheads="1"/>
          </p:cNvSpPr>
          <p:nvPr/>
        </p:nvSpPr>
        <p:spPr bwMode="auto">
          <a:xfrm rot="14272194" flipH="1">
            <a:off x="985837" y="4470401"/>
            <a:ext cx="1793875" cy="533400"/>
          </a:xfrm>
          <a:prstGeom prst="curvedDownArrow">
            <a:avLst>
              <a:gd name="adj1" fmla="val 24990"/>
              <a:gd name="adj2" fmla="val 49995"/>
              <a:gd name="adj3" fmla="val 25000"/>
            </a:avLst>
          </a:prstGeom>
          <a:solidFill>
            <a:srgbClr val="3333CC"/>
          </a:solidFill>
          <a:ln w="12700" algn="ctr">
            <a:solidFill>
              <a:srgbClr val="3333CC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z="3600" b="1" smtClean="0">
              <a:solidFill>
                <a:srgbClr val="FFFFFF"/>
              </a:solidFill>
            </a:endParaRPr>
          </a:p>
        </p:txBody>
      </p:sp>
      <p:sp>
        <p:nvSpPr>
          <p:cNvPr id="15382" name="Curved Down Arrow 74"/>
          <p:cNvSpPr>
            <a:spLocks noChangeArrowheads="1"/>
          </p:cNvSpPr>
          <p:nvPr/>
        </p:nvSpPr>
        <p:spPr bwMode="auto">
          <a:xfrm rot="-8246406">
            <a:off x="852488" y="3605213"/>
            <a:ext cx="660400" cy="417512"/>
          </a:xfrm>
          <a:prstGeom prst="curvedDownArrow">
            <a:avLst>
              <a:gd name="adj1" fmla="val 24986"/>
              <a:gd name="adj2" fmla="val 49957"/>
              <a:gd name="adj3" fmla="val 25000"/>
            </a:avLst>
          </a:prstGeom>
          <a:solidFill>
            <a:srgbClr val="3333CC"/>
          </a:solidFill>
          <a:ln w="12700" algn="ctr">
            <a:solidFill>
              <a:srgbClr val="3333CC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z="3600" b="1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18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Times" pitchFamily="18" charset="0"/>
                <a:ea typeface="SimSun" pitchFamily="2" charset="-122"/>
              </a:rPr>
              <a:t>Broadcast Channel with Cognitive Relays (BCCR)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775" y="2128838"/>
            <a:ext cx="8516938" cy="4805362"/>
          </a:xfrm>
        </p:spPr>
        <p:txBody>
          <a:bodyPr/>
          <a:lstStyle/>
          <a:p>
            <a:endParaRPr lang="en-US" altLang="zh-CN" smtClean="0">
              <a:latin typeface="Arial" charset="0"/>
              <a:ea typeface="SimSun" pitchFamily="2" charset="-122"/>
            </a:endParaRPr>
          </a:p>
          <a:p>
            <a:endParaRPr lang="en-US" altLang="zh-CN" smtClean="0">
              <a:latin typeface="Arial" charset="0"/>
              <a:ea typeface="SimSun" pitchFamily="2" charset="-122"/>
            </a:endParaRPr>
          </a:p>
          <a:p>
            <a:endParaRPr lang="en-US" altLang="zh-CN" smtClean="0">
              <a:latin typeface="Arial" charset="0"/>
              <a:ea typeface="SimSun" pitchFamily="2" charset="-122"/>
            </a:endParaRPr>
          </a:p>
          <a:p>
            <a:pPr>
              <a:buFont typeface="Wingdings" pitchFamily="2" charset="2"/>
              <a:buNone/>
            </a:pPr>
            <a:endParaRPr lang="en-US" altLang="zh-CN" smtClean="0">
              <a:latin typeface="Arial" charset="0"/>
              <a:ea typeface="SimSun" pitchFamily="2" charset="-122"/>
            </a:endParaRPr>
          </a:p>
          <a:p>
            <a:r>
              <a:rPr lang="en-US" altLang="zh-CN" smtClean="0">
                <a:latin typeface="Arial" charset="0"/>
                <a:ea typeface="SimSun" pitchFamily="2" charset="-122"/>
              </a:rPr>
              <a:t>Enhance capacity via cognitive relays</a:t>
            </a:r>
            <a:endParaRPr lang="en-US" altLang="zh-CN" sz="2800" smtClean="0">
              <a:latin typeface="Arial" charset="0"/>
              <a:ea typeface="SimSun" pitchFamily="2" charset="-122"/>
            </a:endParaRPr>
          </a:p>
          <a:p>
            <a:pPr lvl="1"/>
            <a:r>
              <a:rPr lang="en-US" altLang="zh-CN" sz="2400" smtClean="0">
                <a:latin typeface="Arial" charset="0"/>
                <a:ea typeface="SimSun" pitchFamily="2" charset="-122"/>
              </a:rPr>
              <a:t>Cognitive relays overhear the source messages</a:t>
            </a:r>
          </a:p>
          <a:p>
            <a:pPr lvl="1"/>
            <a:r>
              <a:rPr lang="en-US" altLang="zh-CN" sz="2400" smtClean="0">
                <a:latin typeface="Arial" charset="0"/>
                <a:ea typeface="SimSun" pitchFamily="2" charset="-122"/>
              </a:rPr>
              <a:t>Cognitive relays then cooperate with the transmitter in the transmission of the source messages</a:t>
            </a:r>
          </a:p>
        </p:txBody>
      </p:sp>
      <p:pic>
        <p:nvPicPr>
          <p:cNvPr id="16388" name="Picture 60" descr="x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388" y="1922463"/>
            <a:ext cx="163512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9" name="Group 58"/>
          <p:cNvGrpSpPr>
            <a:grpSpLocks/>
          </p:cNvGrpSpPr>
          <p:nvPr/>
        </p:nvGrpSpPr>
        <p:grpSpPr bwMode="auto">
          <a:xfrm>
            <a:off x="3630613" y="2657475"/>
            <a:ext cx="411162" cy="1287463"/>
            <a:chOff x="2971" y="7170"/>
            <a:chExt cx="156" cy="321"/>
          </a:xfrm>
        </p:grpSpPr>
        <p:sp>
          <p:nvSpPr>
            <p:cNvPr id="16429" name="Freeform 59"/>
            <p:cNvSpPr>
              <a:spLocks/>
            </p:cNvSpPr>
            <p:nvPr/>
          </p:nvSpPr>
          <p:spPr bwMode="auto">
            <a:xfrm>
              <a:off x="2971" y="7431"/>
              <a:ext cx="156" cy="37"/>
            </a:xfrm>
            <a:custGeom>
              <a:avLst/>
              <a:gdLst>
                <a:gd name="T0" fmla="*/ 0 w 156"/>
                <a:gd name="T1" fmla="*/ 30 h 37"/>
                <a:gd name="T2" fmla="*/ 7 w 156"/>
                <a:gd name="T3" fmla="*/ 37 h 37"/>
                <a:gd name="T4" fmla="*/ 82 w 156"/>
                <a:gd name="T5" fmla="*/ 7 h 37"/>
                <a:gd name="T6" fmla="*/ 82 w 156"/>
                <a:gd name="T7" fmla="*/ 7 h 37"/>
                <a:gd name="T8" fmla="*/ 82 w 156"/>
                <a:gd name="T9" fmla="*/ 7 h 37"/>
                <a:gd name="T10" fmla="*/ 156 w 156"/>
                <a:gd name="T11" fmla="*/ 37 h 37"/>
                <a:gd name="T12" fmla="*/ 156 w 156"/>
                <a:gd name="T13" fmla="*/ 30 h 37"/>
                <a:gd name="T14" fmla="*/ 82 w 156"/>
                <a:gd name="T15" fmla="*/ 0 h 37"/>
                <a:gd name="T16" fmla="*/ 82 w 156"/>
                <a:gd name="T17" fmla="*/ 0 h 37"/>
                <a:gd name="T18" fmla="*/ 0 w 156"/>
                <a:gd name="T19" fmla="*/ 30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6"/>
                <a:gd name="T31" fmla="*/ 0 h 37"/>
                <a:gd name="T32" fmla="*/ 156 w 156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6" h="37">
                  <a:moveTo>
                    <a:pt x="0" y="30"/>
                  </a:moveTo>
                  <a:lnTo>
                    <a:pt x="7" y="37"/>
                  </a:lnTo>
                  <a:lnTo>
                    <a:pt x="82" y="7"/>
                  </a:lnTo>
                  <a:lnTo>
                    <a:pt x="156" y="37"/>
                  </a:lnTo>
                  <a:lnTo>
                    <a:pt x="156" y="30"/>
                  </a:lnTo>
                  <a:lnTo>
                    <a:pt x="82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30" name="Freeform 60"/>
            <p:cNvSpPr>
              <a:spLocks/>
            </p:cNvSpPr>
            <p:nvPr/>
          </p:nvSpPr>
          <p:spPr bwMode="auto">
            <a:xfrm>
              <a:off x="2971" y="7170"/>
              <a:ext cx="156" cy="321"/>
            </a:xfrm>
            <a:custGeom>
              <a:avLst/>
              <a:gdLst>
                <a:gd name="T0" fmla="*/ 82 w 156"/>
                <a:gd name="T1" fmla="*/ 8 h 321"/>
                <a:gd name="T2" fmla="*/ 75 w 156"/>
                <a:gd name="T3" fmla="*/ 8 h 321"/>
                <a:gd name="T4" fmla="*/ 75 w 156"/>
                <a:gd name="T5" fmla="*/ 321 h 321"/>
                <a:gd name="T6" fmla="*/ 82 w 156"/>
                <a:gd name="T7" fmla="*/ 321 h 321"/>
                <a:gd name="T8" fmla="*/ 82 w 156"/>
                <a:gd name="T9" fmla="*/ 313 h 321"/>
                <a:gd name="T10" fmla="*/ 75 w 156"/>
                <a:gd name="T11" fmla="*/ 321 h 321"/>
                <a:gd name="T12" fmla="*/ 82 w 156"/>
                <a:gd name="T13" fmla="*/ 313 h 321"/>
                <a:gd name="T14" fmla="*/ 7 w 156"/>
                <a:gd name="T15" fmla="*/ 291 h 321"/>
                <a:gd name="T16" fmla="*/ 0 w 156"/>
                <a:gd name="T17" fmla="*/ 291 h 321"/>
                <a:gd name="T18" fmla="*/ 7 w 156"/>
                <a:gd name="T19" fmla="*/ 291 h 321"/>
                <a:gd name="T20" fmla="*/ 7 w 156"/>
                <a:gd name="T21" fmla="*/ 291 h 321"/>
                <a:gd name="T22" fmla="*/ 7 w 156"/>
                <a:gd name="T23" fmla="*/ 291 h 321"/>
                <a:gd name="T24" fmla="*/ 82 w 156"/>
                <a:gd name="T25" fmla="*/ 8 h 321"/>
                <a:gd name="T26" fmla="*/ 82 w 156"/>
                <a:gd name="T27" fmla="*/ 8 h 321"/>
                <a:gd name="T28" fmla="*/ 75 w 156"/>
                <a:gd name="T29" fmla="*/ 8 h 321"/>
                <a:gd name="T30" fmla="*/ 82 w 156"/>
                <a:gd name="T31" fmla="*/ 8 h 321"/>
                <a:gd name="T32" fmla="*/ 82 w 156"/>
                <a:gd name="T33" fmla="*/ 8 h 321"/>
                <a:gd name="T34" fmla="*/ 75 w 156"/>
                <a:gd name="T35" fmla="*/ 8 h 321"/>
                <a:gd name="T36" fmla="*/ 156 w 156"/>
                <a:gd name="T37" fmla="*/ 291 h 321"/>
                <a:gd name="T38" fmla="*/ 156 w 156"/>
                <a:gd name="T39" fmla="*/ 291 h 321"/>
                <a:gd name="T40" fmla="*/ 156 w 156"/>
                <a:gd name="T41" fmla="*/ 291 h 321"/>
                <a:gd name="T42" fmla="*/ 156 w 156"/>
                <a:gd name="T43" fmla="*/ 291 h 321"/>
                <a:gd name="T44" fmla="*/ 156 w 156"/>
                <a:gd name="T45" fmla="*/ 291 h 321"/>
                <a:gd name="T46" fmla="*/ 82 w 156"/>
                <a:gd name="T47" fmla="*/ 313 h 321"/>
                <a:gd name="T48" fmla="*/ 82 w 156"/>
                <a:gd name="T49" fmla="*/ 321 h 321"/>
                <a:gd name="T50" fmla="*/ 156 w 156"/>
                <a:gd name="T51" fmla="*/ 298 h 321"/>
                <a:gd name="T52" fmla="*/ 156 w 156"/>
                <a:gd name="T53" fmla="*/ 298 h 321"/>
                <a:gd name="T54" fmla="*/ 156 w 156"/>
                <a:gd name="T55" fmla="*/ 291 h 321"/>
                <a:gd name="T56" fmla="*/ 156 w 156"/>
                <a:gd name="T57" fmla="*/ 291 h 321"/>
                <a:gd name="T58" fmla="*/ 82 w 156"/>
                <a:gd name="T59" fmla="*/ 8 h 321"/>
                <a:gd name="T60" fmla="*/ 82 w 156"/>
                <a:gd name="T61" fmla="*/ 0 h 321"/>
                <a:gd name="T62" fmla="*/ 82 w 156"/>
                <a:gd name="T63" fmla="*/ 0 h 321"/>
                <a:gd name="T64" fmla="*/ 75 w 156"/>
                <a:gd name="T65" fmla="*/ 0 h 321"/>
                <a:gd name="T66" fmla="*/ 75 w 156"/>
                <a:gd name="T67" fmla="*/ 8 h 321"/>
                <a:gd name="T68" fmla="*/ 75 w 156"/>
                <a:gd name="T69" fmla="*/ 8 h 321"/>
                <a:gd name="T70" fmla="*/ 0 w 156"/>
                <a:gd name="T71" fmla="*/ 291 h 321"/>
                <a:gd name="T72" fmla="*/ 0 w 156"/>
                <a:gd name="T73" fmla="*/ 291 h 321"/>
                <a:gd name="T74" fmla="*/ 0 w 156"/>
                <a:gd name="T75" fmla="*/ 298 h 321"/>
                <a:gd name="T76" fmla="*/ 0 w 156"/>
                <a:gd name="T77" fmla="*/ 298 h 321"/>
                <a:gd name="T78" fmla="*/ 82 w 156"/>
                <a:gd name="T79" fmla="*/ 321 h 321"/>
                <a:gd name="T80" fmla="*/ 82 w 156"/>
                <a:gd name="T81" fmla="*/ 321 h 321"/>
                <a:gd name="T82" fmla="*/ 82 w 156"/>
                <a:gd name="T83" fmla="*/ 321 h 321"/>
                <a:gd name="T84" fmla="*/ 82 w 156"/>
                <a:gd name="T85" fmla="*/ 321 h 321"/>
                <a:gd name="T86" fmla="*/ 82 w 156"/>
                <a:gd name="T87" fmla="*/ 321 h 321"/>
                <a:gd name="T88" fmla="*/ 82 w 156"/>
                <a:gd name="T89" fmla="*/ 8 h 32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6"/>
                <a:gd name="T136" fmla="*/ 0 h 321"/>
                <a:gd name="T137" fmla="*/ 156 w 156"/>
                <a:gd name="T138" fmla="*/ 321 h 32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6" h="321">
                  <a:moveTo>
                    <a:pt x="82" y="8"/>
                  </a:moveTo>
                  <a:lnTo>
                    <a:pt x="75" y="8"/>
                  </a:lnTo>
                  <a:lnTo>
                    <a:pt x="75" y="321"/>
                  </a:lnTo>
                  <a:lnTo>
                    <a:pt x="82" y="321"/>
                  </a:lnTo>
                  <a:lnTo>
                    <a:pt x="82" y="313"/>
                  </a:lnTo>
                  <a:lnTo>
                    <a:pt x="75" y="321"/>
                  </a:lnTo>
                  <a:lnTo>
                    <a:pt x="82" y="313"/>
                  </a:lnTo>
                  <a:lnTo>
                    <a:pt x="7" y="291"/>
                  </a:lnTo>
                  <a:lnTo>
                    <a:pt x="0" y="291"/>
                  </a:lnTo>
                  <a:lnTo>
                    <a:pt x="7" y="291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156" y="291"/>
                  </a:lnTo>
                  <a:lnTo>
                    <a:pt x="82" y="313"/>
                  </a:lnTo>
                  <a:lnTo>
                    <a:pt x="82" y="321"/>
                  </a:lnTo>
                  <a:lnTo>
                    <a:pt x="156" y="298"/>
                  </a:lnTo>
                  <a:lnTo>
                    <a:pt x="156" y="291"/>
                  </a:lnTo>
                  <a:lnTo>
                    <a:pt x="82" y="8"/>
                  </a:lnTo>
                  <a:lnTo>
                    <a:pt x="82" y="0"/>
                  </a:lnTo>
                  <a:lnTo>
                    <a:pt x="75" y="0"/>
                  </a:lnTo>
                  <a:lnTo>
                    <a:pt x="75" y="8"/>
                  </a:lnTo>
                  <a:lnTo>
                    <a:pt x="0" y="291"/>
                  </a:lnTo>
                  <a:lnTo>
                    <a:pt x="0" y="298"/>
                  </a:lnTo>
                  <a:lnTo>
                    <a:pt x="82" y="321"/>
                  </a:lnTo>
                  <a:lnTo>
                    <a:pt x="82" y="8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31" name="Freeform 61"/>
            <p:cNvSpPr>
              <a:spLocks/>
            </p:cNvSpPr>
            <p:nvPr/>
          </p:nvSpPr>
          <p:spPr bwMode="auto">
            <a:xfrm>
              <a:off x="3031" y="7245"/>
              <a:ext cx="37" cy="15"/>
            </a:xfrm>
            <a:custGeom>
              <a:avLst/>
              <a:gdLst>
                <a:gd name="T0" fmla="*/ 7 w 37"/>
                <a:gd name="T1" fmla="*/ 0 h 15"/>
                <a:gd name="T2" fmla="*/ 0 w 37"/>
                <a:gd name="T3" fmla="*/ 7 h 15"/>
                <a:gd name="T4" fmla="*/ 22 w 37"/>
                <a:gd name="T5" fmla="*/ 15 h 15"/>
                <a:gd name="T6" fmla="*/ 22 w 37"/>
                <a:gd name="T7" fmla="*/ 15 h 15"/>
                <a:gd name="T8" fmla="*/ 37 w 37"/>
                <a:gd name="T9" fmla="*/ 7 h 15"/>
                <a:gd name="T10" fmla="*/ 37 w 37"/>
                <a:gd name="T11" fmla="*/ 0 h 15"/>
                <a:gd name="T12" fmla="*/ 22 w 37"/>
                <a:gd name="T13" fmla="*/ 7 h 15"/>
                <a:gd name="T14" fmla="*/ 22 w 37"/>
                <a:gd name="T15" fmla="*/ 7 h 15"/>
                <a:gd name="T16" fmla="*/ 22 w 37"/>
                <a:gd name="T17" fmla="*/ 7 h 15"/>
                <a:gd name="T18" fmla="*/ 7 w 37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"/>
                <a:gd name="T31" fmla="*/ 0 h 15"/>
                <a:gd name="T32" fmla="*/ 37 w 37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" h="15">
                  <a:moveTo>
                    <a:pt x="7" y="0"/>
                  </a:moveTo>
                  <a:lnTo>
                    <a:pt x="0" y="7"/>
                  </a:lnTo>
                  <a:lnTo>
                    <a:pt x="22" y="15"/>
                  </a:lnTo>
                  <a:lnTo>
                    <a:pt x="37" y="7"/>
                  </a:lnTo>
                  <a:lnTo>
                    <a:pt x="37" y="0"/>
                  </a:lnTo>
                  <a:lnTo>
                    <a:pt x="2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32" name="Freeform 62"/>
            <p:cNvSpPr>
              <a:spLocks/>
            </p:cNvSpPr>
            <p:nvPr/>
          </p:nvSpPr>
          <p:spPr bwMode="auto">
            <a:xfrm>
              <a:off x="3023" y="7267"/>
              <a:ext cx="52" cy="15"/>
            </a:xfrm>
            <a:custGeom>
              <a:avLst/>
              <a:gdLst>
                <a:gd name="T0" fmla="*/ 8 w 52"/>
                <a:gd name="T1" fmla="*/ 0 h 15"/>
                <a:gd name="T2" fmla="*/ 0 w 52"/>
                <a:gd name="T3" fmla="*/ 7 h 15"/>
                <a:gd name="T4" fmla="*/ 30 w 52"/>
                <a:gd name="T5" fmla="*/ 15 h 15"/>
                <a:gd name="T6" fmla="*/ 30 w 52"/>
                <a:gd name="T7" fmla="*/ 15 h 15"/>
                <a:gd name="T8" fmla="*/ 52 w 52"/>
                <a:gd name="T9" fmla="*/ 7 h 15"/>
                <a:gd name="T10" fmla="*/ 52 w 52"/>
                <a:gd name="T11" fmla="*/ 0 h 15"/>
                <a:gd name="T12" fmla="*/ 30 w 52"/>
                <a:gd name="T13" fmla="*/ 7 h 15"/>
                <a:gd name="T14" fmla="*/ 30 w 52"/>
                <a:gd name="T15" fmla="*/ 15 h 15"/>
                <a:gd name="T16" fmla="*/ 30 w 52"/>
                <a:gd name="T17" fmla="*/ 7 h 15"/>
                <a:gd name="T18" fmla="*/ 8 w 52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"/>
                <a:gd name="T31" fmla="*/ 0 h 15"/>
                <a:gd name="T32" fmla="*/ 52 w 52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" h="15">
                  <a:moveTo>
                    <a:pt x="8" y="0"/>
                  </a:moveTo>
                  <a:lnTo>
                    <a:pt x="0" y="7"/>
                  </a:lnTo>
                  <a:lnTo>
                    <a:pt x="30" y="15"/>
                  </a:lnTo>
                  <a:lnTo>
                    <a:pt x="52" y="7"/>
                  </a:lnTo>
                  <a:lnTo>
                    <a:pt x="52" y="0"/>
                  </a:lnTo>
                  <a:lnTo>
                    <a:pt x="30" y="7"/>
                  </a:lnTo>
                  <a:lnTo>
                    <a:pt x="30" y="15"/>
                  </a:lnTo>
                  <a:lnTo>
                    <a:pt x="30" y="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33" name="Freeform 63"/>
            <p:cNvSpPr>
              <a:spLocks/>
            </p:cNvSpPr>
            <p:nvPr/>
          </p:nvSpPr>
          <p:spPr bwMode="auto">
            <a:xfrm>
              <a:off x="3016" y="7289"/>
              <a:ext cx="67" cy="23"/>
            </a:xfrm>
            <a:custGeom>
              <a:avLst/>
              <a:gdLst>
                <a:gd name="T0" fmla="*/ 7 w 67"/>
                <a:gd name="T1" fmla="*/ 0 h 23"/>
                <a:gd name="T2" fmla="*/ 0 w 67"/>
                <a:gd name="T3" fmla="*/ 8 h 23"/>
                <a:gd name="T4" fmla="*/ 37 w 67"/>
                <a:gd name="T5" fmla="*/ 23 h 23"/>
                <a:gd name="T6" fmla="*/ 37 w 67"/>
                <a:gd name="T7" fmla="*/ 23 h 23"/>
                <a:gd name="T8" fmla="*/ 67 w 67"/>
                <a:gd name="T9" fmla="*/ 8 h 23"/>
                <a:gd name="T10" fmla="*/ 67 w 67"/>
                <a:gd name="T11" fmla="*/ 0 h 23"/>
                <a:gd name="T12" fmla="*/ 37 w 67"/>
                <a:gd name="T13" fmla="*/ 15 h 23"/>
                <a:gd name="T14" fmla="*/ 37 w 67"/>
                <a:gd name="T15" fmla="*/ 15 h 23"/>
                <a:gd name="T16" fmla="*/ 37 w 67"/>
                <a:gd name="T17" fmla="*/ 15 h 23"/>
                <a:gd name="T18" fmla="*/ 7 w 67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7"/>
                <a:gd name="T31" fmla="*/ 0 h 23"/>
                <a:gd name="T32" fmla="*/ 67 w 6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7" h="23">
                  <a:moveTo>
                    <a:pt x="7" y="0"/>
                  </a:moveTo>
                  <a:lnTo>
                    <a:pt x="0" y="8"/>
                  </a:lnTo>
                  <a:lnTo>
                    <a:pt x="37" y="23"/>
                  </a:lnTo>
                  <a:lnTo>
                    <a:pt x="67" y="8"/>
                  </a:lnTo>
                  <a:lnTo>
                    <a:pt x="67" y="0"/>
                  </a:lnTo>
                  <a:lnTo>
                    <a:pt x="37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34" name="Freeform 64"/>
            <p:cNvSpPr>
              <a:spLocks/>
            </p:cNvSpPr>
            <p:nvPr/>
          </p:nvSpPr>
          <p:spPr bwMode="auto">
            <a:xfrm>
              <a:off x="3016" y="7319"/>
              <a:ext cx="74" cy="15"/>
            </a:xfrm>
            <a:custGeom>
              <a:avLst/>
              <a:gdLst>
                <a:gd name="T0" fmla="*/ 0 w 74"/>
                <a:gd name="T1" fmla="*/ 0 h 15"/>
                <a:gd name="T2" fmla="*/ 0 w 74"/>
                <a:gd name="T3" fmla="*/ 8 h 15"/>
                <a:gd name="T4" fmla="*/ 37 w 74"/>
                <a:gd name="T5" fmla="*/ 15 h 15"/>
                <a:gd name="T6" fmla="*/ 37 w 74"/>
                <a:gd name="T7" fmla="*/ 15 h 15"/>
                <a:gd name="T8" fmla="*/ 74 w 74"/>
                <a:gd name="T9" fmla="*/ 8 h 15"/>
                <a:gd name="T10" fmla="*/ 74 w 74"/>
                <a:gd name="T11" fmla="*/ 0 h 15"/>
                <a:gd name="T12" fmla="*/ 37 w 74"/>
                <a:gd name="T13" fmla="*/ 8 h 15"/>
                <a:gd name="T14" fmla="*/ 37 w 74"/>
                <a:gd name="T15" fmla="*/ 15 h 15"/>
                <a:gd name="T16" fmla="*/ 37 w 74"/>
                <a:gd name="T17" fmla="*/ 8 h 15"/>
                <a:gd name="T18" fmla="*/ 0 w 74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4"/>
                <a:gd name="T31" fmla="*/ 0 h 15"/>
                <a:gd name="T32" fmla="*/ 74 w 74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4" h="15">
                  <a:moveTo>
                    <a:pt x="0" y="0"/>
                  </a:moveTo>
                  <a:lnTo>
                    <a:pt x="0" y="8"/>
                  </a:lnTo>
                  <a:lnTo>
                    <a:pt x="37" y="15"/>
                  </a:lnTo>
                  <a:lnTo>
                    <a:pt x="74" y="8"/>
                  </a:lnTo>
                  <a:lnTo>
                    <a:pt x="74" y="0"/>
                  </a:lnTo>
                  <a:lnTo>
                    <a:pt x="37" y="8"/>
                  </a:lnTo>
                  <a:lnTo>
                    <a:pt x="37" y="15"/>
                  </a:lnTo>
                  <a:lnTo>
                    <a:pt x="3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35" name="Freeform 65"/>
            <p:cNvSpPr>
              <a:spLocks/>
            </p:cNvSpPr>
            <p:nvPr/>
          </p:nvSpPr>
          <p:spPr bwMode="auto">
            <a:xfrm>
              <a:off x="3001" y="7342"/>
              <a:ext cx="97" cy="22"/>
            </a:xfrm>
            <a:custGeom>
              <a:avLst/>
              <a:gdLst>
                <a:gd name="T0" fmla="*/ 7 w 97"/>
                <a:gd name="T1" fmla="*/ 0 h 22"/>
                <a:gd name="T2" fmla="*/ 0 w 97"/>
                <a:gd name="T3" fmla="*/ 7 h 22"/>
                <a:gd name="T4" fmla="*/ 52 w 97"/>
                <a:gd name="T5" fmla="*/ 22 h 22"/>
                <a:gd name="T6" fmla="*/ 52 w 97"/>
                <a:gd name="T7" fmla="*/ 22 h 22"/>
                <a:gd name="T8" fmla="*/ 97 w 97"/>
                <a:gd name="T9" fmla="*/ 7 h 22"/>
                <a:gd name="T10" fmla="*/ 97 w 97"/>
                <a:gd name="T11" fmla="*/ 0 h 22"/>
                <a:gd name="T12" fmla="*/ 52 w 97"/>
                <a:gd name="T13" fmla="*/ 14 h 22"/>
                <a:gd name="T14" fmla="*/ 52 w 97"/>
                <a:gd name="T15" fmla="*/ 14 h 22"/>
                <a:gd name="T16" fmla="*/ 52 w 97"/>
                <a:gd name="T17" fmla="*/ 14 h 22"/>
                <a:gd name="T18" fmla="*/ 7 w 97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22"/>
                <a:gd name="T32" fmla="*/ 97 w 9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22">
                  <a:moveTo>
                    <a:pt x="7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97" y="7"/>
                  </a:lnTo>
                  <a:lnTo>
                    <a:pt x="97" y="0"/>
                  </a:lnTo>
                  <a:lnTo>
                    <a:pt x="52" y="1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36" name="Freeform 66"/>
            <p:cNvSpPr>
              <a:spLocks/>
            </p:cNvSpPr>
            <p:nvPr/>
          </p:nvSpPr>
          <p:spPr bwMode="auto">
            <a:xfrm>
              <a:off x="3001" y="7364"/>
              <a:ext cx="104" cy="22"/>
            </a:xfrm>
            <a:custGeom>
              <a:avLst/>
              <a:gdLst>
                <a:gd name="T0" fmla="*/ 0 w 104"/>
                <a:gd name="T1" fmla="*/ 0 h 22"/>
                <a:gd name="T2" fmla="*/ 0 w 104"/>
                <a:gd name="T3" fmla="*/ 7 h 22"/>
                <a:gd name="T4" fmla="*/ 52 w 104"/>
                <a:gd name="T5" fmla="*/ 22 h 22"/>
                <a:gd name="T6" fmla="*/ 52 w 104"/>
                <a:gd name="T7" fmla="*/ 22 h 22"/>
                <a:gd name="T8" fmla="*/ 104 w 104"/>
                <a:gd name="T9" fmla="*/ 7 h 22"/>
                <a:gd name="T10" fmla="*/ 97 w 104"/>
                <a:gd name="T11" fmla="*/ 0 h 22"/>
                <a:gd name="T12" fmla="*/ 52 w 104"/>
                <a:gd name="T13" fmla="*/ 15 h 22"/>
                <a:gd name="T14" fmla="*/ 52 w 104"/>
                <a:gd name="T15" fmla="*/ 22 h 22"/>
                <a:gd name="T16" fmla="*/ 52 w 104"/>
                <a:gd name="T17" fmla="*/ 15 h 22"/>
                <a:gd name="T18" fmla="*/ 0 w 104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22"/>
                <a:gd name="T32" fmla="*/ 104 w 104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22">
                  <a:moveTo>
                    <a:pt x="0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104" y="7"/>
                  </a:lnTo>
                  <a:lnTo>
                    <a:pt x="97" y="0"/>
                  </a:lnTo>
                  <a:lnTo>
                    <a:pt x="52" y="15"/>
                  </a:lnTo>
                  <a:lnTo>
                    <a:pt x="52" y="22"/>
                  </a:lnTo>
                  <a:lnTo>
                    <a:pt x="5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37" name="Freeform 67"/>
            <p:cNvSpPr>
              <a:spLocks/>
            </p:cNvSpPr>
            <p:nvPr/>
          </p:nvSpPr>
          <p:spPr bwMode="auto">
            <a:xfrm>
              <a:off x="2993" y="7386"/>
              <a:ext cx="112" cy="30"/>
            </a:xfrm>
            <a:custGeom>
              <a:avLst/>
              <a:gdLst>
                <a:gd name="T0" fmla="*/ 0 w 112"/>
                <a:gd name="T1" fmla="*/ 0 h 30"/>
                <a:gd name="T2" fmla="*/ 0 w 112"/>
                <a:gd name="T3" fmla="*/ 8 h 30"/>
                <a:gd name="T4" fmla="*/ 60 w 112"/>
                <a:gd name="T5" fmla="*/ 30 h 30"/>
                <a:gd name="T6" fmla="*/ 60 w 112"/>
                <a:gd name="T7" fmla="*/ 30 h 30"/>
                <a:gd name="T8" fmla="*/ 112 w 112"/>
                <a:gd name="T9" fmla="*/ 8 h 30"/>
                <a:gd name="T10" fmla="*/ 112 w 112"/>
                <a:gd name="T11" fmla="*/ 0 h 30"/>
                <a:gd name="T12" fmla="*/ 60 w 112"/>
                <a:gd name="T13" fmla="*/ 23 h 30"/>
                <a:gd name="T14" fmla="*/ 60 w 112"/>
                <a:gd name="T15" fmla="*/ 23 h 30"/>
                <a:gd name="T16" fmla="*/ 60 w 112"/>
                <a:gd name="T17" fmla="*/ 23 h 30"/>
                <a:gd name="T18" fmla="*/ 0 w 112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30"/>
                <a:gd name="T32" fmla="*/ 112 w 112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30">
                  <a:moveTo>
                    <a:pt x="0" y="0"/>
                  </a:moveTo>
                  <a:lnTo>
                    <a:pt x="0" y="8"/>
                  </a:lnTo>
                  <a:lnTo>
                    <a:pt x="60" y="30"/>
                  </a:lnTo>
                  <a:lnTo>
                    <a:pt x="112" y="8"/>
                  </a:lnTo>
                  <a:lnTo>
                    <a:pt x="112" y="0"/>
                  </a:lnTo>
                  <a:lnTo>
                    <a:pt x="6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38" name="Freeform 68"/>
            <p:cNvSpPr>
              <a:spLocks/>
            </p:cNvSpPr>
            <p:nvPr/>
          </p:nvSpPr>
          <p:spPr bwMode="auto">
            <a:xfrm>
              <a:off x="2986" y="7409"/>
              <a:ext cx="127" cy="29"/>
            </a:xfrm>
            <a:custGeom>
              <a:avLst/>
              <a:gdLst>
                <a:gd name="T0" fmla="*/ 7 w 127"/>
                <a:gd name="T1" fmla="*/ 0 h 29"/>
                <a:gd name="T2" fmla="*/ 0 w 127"/>
                <a:gd name="T3" fmla="*/ 7 h 29"/>
                <a:gd name="T4" fmla="*/ 67 w 127"/>
                <a:gd name="T5" fmla="*/ 29 h 29"/>
                <a:gd name="T6" fmla="*/ 67 w 127"/>
                <a:gd name="T7" fmla="*/ 29 h 29"/>
                <a:gd name="T8" fmla="*/ 127 w 127"/>
                <a:gd name="T9" fmla="*/ 7 h 29"/>
                <a:gd name="T10" fmla="*/ 127 w 127"/>
                <a:gd name="T11" fmla="*/ 0 h 29"/>
                <a:gd name="T12" fmla="*/ 67 w 127"/>
                <a:gd name="T13" fmla="*/ 22 h 29"/>
                <a:gd name="T14" fmla="*/ 67 w 127"/>
                <a:gd name="T15" fmla="*/ 29 h 29"/>
                <a:gd name="T16" fmla="*/ 67 w 127"/>
                <a:gd name="T17" fmla="*/ 22 h 29"/>
                <a:gd name="T18" fmla="*/ 7 w 127"/>
                <a:gd name="T19" fmla="*/ 0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"/>
                <a:gd name="T31" fmla="*/ 0 h 29"/>
                <a:gd name="T32" fmla="*/ 127 w 127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" h="29">
                  <a:moveTo>
                    <a:pt x="7" y="0"/>
                  </a:moveTo>
                  <a:lnTo>
                    <a:pt x="0" y="7"/>
                  </a:lnTo>
                  <a:lnTo>
                    <a:pt x="67" y="29"/>
                  </a:lnTo>
                  <a:lnTo>
                    <a:pt x="127" y="7"/>
                  </a:lnTo>
                  <a:lnTo>
                    <a:pt x="127" y="0"/>
                  </a:lnTo>
                  <a:lnTo>
                    <a:pt x="67" y="22"/>
                  </a:lnTo>
                  <a:lnTo>
                    <a:pt x="67" y="29"/>
                  </a:lnTo>
                  <a:lnTo>
                    <a:pt x="67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39" name="Freeform 69"/>
            <p:cNvSpPr>
              <a:spLocks/>
            </p:cNvSpPr>
            <p:nvPr/>
          </p:nvSpPr>
          <p:spPr bwMode="auto">
            <a:xfrm>
              <a:off x="2978" y="7431"/>
              <a:ext cx="142" cy="37"/>
            </a:xfrm>
            <a:custGeom>
              <a:avLst/>
              <a:gdLst>
                <a:gd name="T0" fmla="*/ 8 w 142"/>
                <a:gd name="T1" fmla="*/ 7 h 37"/>
                <a:gd name="T2" fmla="*/ 0 w 142"/>
                <a:gd name="T3" fmla="*/ 15 h 37"/>
                <a:gd name="T4" fmla="*/ 75 w 142"/>
                <a:gd name="T5" fmla="*/ 37 h 37"/>
                <a:gd name="T6" fmla="*/ 75 w 142"/>
                <a:gd name="T7" fmla="*/ 37 h 37"/>
                <a:gd name="T8" fmla="*/ 142 w 142"/>
                <a:gd name="T9" fmla="*/ 7 h 37"/>
                <a:gd name="T10" fmla="*/ 142 w 142"/>
                <a:gd name="T11" fmla="*/ 0 h 37"/>
                <a:gd name="T12" fmla="*/ 75 w 142"/>
                <a:gd name="T13" fmla="*/ 30 h 37"/>
                <a:gd name="T14" fmla="*/ 75 w 142"/>
                <a:gd name="T15" fmla="*/ 30 h 37"/>
                <a:gd name="T16" fmla="*/ 75 w 142"/>
                <a:gd name="T17" fmla="*/ 30 h 37"/>
                <a:gd name="T18" fmla="*/ 8 w 142"/>
                <a:gd name="T19" fmla="*/ 7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2"/>
                <a:gd name="T31" fmla="*/ 0 h 37"/>
                <a:gd name="T32" fmla="*/ 142 w 142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2" h="37">
                  <a:moveTo>
                    <a:pt x="8" y="7"/>
                  </a:moveTo>
                  <a:lnTo>
                    <a:pt x="0" y="15"/>
                  </a:lnTo>
                  <a:lnTo>
                    <a:pt x="75" y="37"/>
                  </a:lnTo>
                  <a:lnTo>
                    <a:pt x="142" y="7"/>
                  </a:lnTo>
                  <a:lnTo>
                    <a:pt x="142" y="0"/>
                  </a:lnTo>
                  <a:lnTo>
                    <a:pt x="75" y="30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pic>
        <p:nvPicPr>
          <p:cNvPr id="16390" name="Picture 60" descr="x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588" y="3441700"/>
            <a:ext cx="163512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Arrow Connector 10"/>
          <p:cNvCxnSpPr/>
          <p:nvPr/>
        </p:nvCxnSpPr>
        <p:spPr>
          <a:xfrm flipV="1">
            <a:off x="4002088" y="2165350"/>
            <a:ext cx="1149350" cy="7477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011613" y="3001963"/>
            <a:ext cx="1474787" cy="5984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822575" y="3836988"/>
            <a:ext cx="776288" cy="1587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4" name="TextBox 6"/>
          <p:cNvSpPr txBox="1">
            <a:spLocks noChangeArrowheads="1"/>
          </p:cNvSpPr>
          <p:nvPr/>
        </p:nvSpPr>
        <p:spPr bwMode="auto">
          <a:xfrm>
            <a:off x="2814638" y="3348038"/>
            <a:ext cx="7667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 b="1" smtClean="0">
                <a:solidFill>
                  <a:srgbClr val="0000FF"/>
                </a:solidFill>
              </a:rPr>
              <a:t>data</a:t>
            </a:r>
          </a:p>
        </p:txBody>
      </p:sp>
      <p:grpSp>
        <p:nvGrpSpPr>
          <p:cNvPr id="16395" name="Group 58"/>
          <p:cNvGrpSpPr>
            <a:grpSpLocks/>
          </p:cNvGrpSpPr>
          <p:nvPr/>
        </p:nvGrpSpPr>
        <p:grpSpPr bwMode="auto">
          <a:xfrm>
            <a:off x="3290888" y="2141538"/>
            <a:ext cx="165100" cy="515937"/>
            <a:chOff x="2971" y="7170"/>
            <a:chExt cx="156" cy="321"/>
          </a:xfrm>
        </p:grpSpPr>
        <p:sp>
          <p:nvSpPr>
            <p:cNvPr id="16418" name="Freeform 59"/>
            <p:cNvSpPr>
              <a:spLocks/>
            </p:cNvSpPr>
            <p:nvPr/>
          </p:nvSpPr>
          <p:spPr bwMode="auto">
            <a:xfrm>
              <a:off x="2971" y="7431"/>
              <a:ext cx="156" cy="37"/>
            </a:xfrm>
            <a:custGeom>
              <a:avLst/>
              <a:gdLst>
                <a:gd name="T0" fmla="*/ 0 w 156"/>
                <a:gd name="T1" fmla="*/ 30 h 37"/>
                <a:gd name="T2" fmla="*/ 7 w 156"/>
                <a:gd name="T3" fmla="*/ 37 h 37"/>
                <a:gd name="T4" fmla="*/ 82 w 156"/>
                <a:gd name="T5" fmla="*/ 7 h 37"/>
                <a:gd name="T6" fmla="*/ 82 w 156"/>
                <a:gd name="T7" fmla="*/ 7 h 37"/>
                <a:gd name="T8" fmla="*/ 82 w 156"/>
                <a:gd name="T9" fmla="*/ 7 h 37"/>
                <a:gd name="T10" fmla="*/ 156 w 156"/>
                <a:gd name="T11" fmla="*/ 37 h 37"/>
                <a:gd name="T12" fmla="*/ 156 w 156"/>
                <a:gd name="T13" fmla="*/ 30 h 37"/>
                <a:gd name="T14" fmla="*/ 82 w 156"/>
                <a:gd name="T15" fmla="*/ 0 h 37"/>
                <a:gd name="T16" fmla="*/ 82 w 156"/>
                <a:gd name="T17" fmla="*/ 0 h 37"/>
                <a:gd name="T18" fmla="*/ 0 w 156"/>
                <a:gd name="T19" fmla="*/ 30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6"/>
                <a:gd name="T31" fmla="*/ 0 h 37"/>
                <a:gd name="T32" fmla="*/ 156 w 156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6" h="37">
                  <a:moveTo>
                    <a:pt x="0" y="30"/>
                  </a:moveTo>
                  <a:lnTo>
                    <a:pt x="7" y="37"/>
                  </a:lnTo>
                  <a:lnTo>
                    <a:pt x="82" y="7"/>
                  </a:lnTo>
                  <a:lnTo>
                    <a:pt x="156" y="37"/>
                  </a:lnTo>
                  <a:lnTo>
                    <a:pt x="156" y="30"/>
                  </a:lnTo>
                  <a:lnTo>
                    <a:pt x="82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19" name="Freeform 60"/>
            <p:cNvSpPr>
              <a:spLocks/>
            </p:cNvSpPr>
            <p:nvPr/>
          </p:nvSpPr>
          <p:spPr bwMode="auto">
            <a:xfrm>
              <a:off x="2971" y="7170"/>
              <a:ext cx="156" cy="321"/>
            </a:xfrm>
            <a:custGeom>
              <a:avLst/>
              <a:gdLst>
                <a:gd name="T0" fmla="*/ 82 w 156"/>
                <a:gd name="T1" fmla="*/ 8 h 321"/>
                <a:gd name="T2" fmla="*/ 75 w 156"/>
                <a:gd name="T3" fmla="*/ 8 h 321"/>
                <a:gd name="T4" fmla="*/ 75 w 156"/>
                <a:gd name="T5" fmla="*/ 321 h 321"/>
                <a:gd name="T6" fmla="*/ 82 w 156"/>
                <a:gd name="T7" fmla="*/ 321 h 321"/>
                <a:gd name="T8" fmla="*/ 82 w 156"/>
                <a:gd name="T9" fmla="*/ 313 h 321"/>
                <a:gd name="T10" fmla="*/ 75 w 156"/>
                <a:gd name="T11" fmla="*/ 321 h 321"/>
                <a:gd name="T12" fmla="*/ 82 w 156"/>
                <a:gd name="T13" fmla="*/ 313 h 321"/>
                <a:gd name="T14" fmla="*/ 7 w 156"/>
                <a:gd name="T15" fmla="*/ 291 h 321"/>
                <a:gd name="T16" fmla="*/ 0 w 156"/>
                <a:gd name="T17" fmla="*/ 291 h 321"/>
                <a:gd name="T18" fmla="*/ 7 w 156"/>
                <a:gd name="T19" fmla="*/ 291 h 321"/>
                <a:gd name="T20" fmla="*/ 7 w 156"/>
                <a:gd name="T21" fmla="*/ 291 h 321"/>
                <a:gd name="T22" fmla="*/ 7 w 156"/>
                <a:gd name="T23" fmla="*/ 291 h 321"/>
                <a:gd name="T24" fmla="*/ 82 w 156"/>
                <a:gd name="T25" fmla="*/ 8 h 321"/>
                <a:gd name="T26" fmla="*/ 82 w 156"/>
                <a:gd name="T27" fmla="*/ 8 h 321"/>
                <a:gd name="T28" fmla="*/ 75 w 156"/>
                <a:gd name="T29" fmla="*/ 8 h 321"/>
                <a:gd name="T30" fmla="*/ 82 w 156"/>
                <a:gd name="T31" fmla="*/ 8 h 321"/>
                <a:gd name="T32" fmla="*/ 82 w 156"/>
                <a:gd name="T33" fmla="*/ 8 h 321"/>
                <a:gd name="T34" fmla="*/ 75 w 156"/>
                <a:gd name="T35" fmla="*/ 8 h 321"/>
                <a:gd name="T36" fmla="*/ 156 w 156"/>
                <a:gd name="T37" fmla="*/ 291 h 321"/>
                <a:gd name="T38" fmla="*/ 156 w 156"/>
                <a:gd name="T39" fmla="*/ 291 h 321"/>
                <a:gd name="T40" fmla="*/ 156 w 156"/>
                <a:gd name="T41" fmla="*/ 291 h 321"/>
                <a:gd name="T42" fmla="*/ 156 w 156"/>
                <a:gd name="T43" fmla="*/ 291 h 321"/>
                <a:gd name="T44" fmla="*/ 156 w 156"/>
                <a:gd name="T45" fmla="*/ 291 h 321"/>
                <a:gd name="T46" fmla="*/ 82 w 156"/>
                <a:gd name="T47" fmla="*/ 313 h 321"/>
                <a:gd name="T48" fmla="*/ 82 w 156"/>
                <a:gd name="T49" fmla="*/ 321 h 321"/>
                <a:gd name="T50" fmla="*/ 156 w 156"/>
                <a:gd name="T51" fmla="*/ 298 h 321"/>
                <a:gd name="T52" fmla="*/ 156 w 156"/>
                <a:gd name="T53" fmla="*/ 298 h 321"/>
                <a:gd name="T54" fmla="*/ 156 w 156"/>
                <a:gd name="T55" fmla="*/ 291 h 321"/>
                <a:gd name="T56" fmla="*/ 156 w 156"/>
                <a:gd name="T57" fmla="*/ 291 h 321"/>
                <a:gd name="T58" fmla="*/ 82 w 156"/>
                <a:gd name="T59" fmla="*/ 8 h 321"/>
                <a:gd name="T60" fmla="*/ 82 w 156"/>
                <a:gd name="T61" fmla="*/ 0 h 321"/>
                <a:gd name="T62" fmla="*/ 82 w 156"/>
                <a:gd name="T63" fmla="*/ 0 h 321"/>
                <a:gd name="T64" fmla="*/ 75 w 156"/>
                <a:gd name="T65" fmla="*/ 0 h 321"/>
                <a:gd name="T66" fmla="*/ 75 w 156"/>
                <a:gd name="T67" fmla="*/ 8 h 321"/>
                <a:gd name="T68" fmla="*/ 75 w 156"/>
                <a:gd name="T69" fmla="*/ 8 h 321"/>
                <a:gd name="T70" fmla="*/ 0 w 156"/>
                <a:gd name="T71" fmla="*/ 291 h 321"/>
                <a:gd name="T72" fmla="*/ 0 w 156"/>
                <a:gd name="T73" fmla="*/ 291 h 321"/>
                <a:gd name="T74" fmla="*/ 0 w 156"/>
                <a:gd name="T75" fmla="*/ 298 h 321"/>
                <a:gd name="T76" fmla="*/ 0 w 156"/>
                <a:gd name="T77" fmla="*/ 298 h 321"/>
                <a:gd name="T78" fmla="*/ 82 w 156"/>
                <a:gd name="T79" fmla="*/ 321 h 321"/>
                <a:gd name="T80" fmla="*/ 82 w 156"/>
                <a:gd name="T81" fmla="*/ 321 h 321"/>
                <a:gd name="T82" fmla="*/ 82 w 156"/>
                <a:gd name="T83" fmla="*/ 321 h 321"/>
                <a:gd name="T84" fmla="*/ 82 w 156"/>
                <a:gd name="T85" fmla="*/ 321 h 321"/>
                <a:gd name="T86" fmla="*/ 82 w 156"/>
                <a:gd name="T87" fmla="*/ 321 h 321"/>
                <a:gd name="T88" fmla="*/ 82 w 156"/>
                <a:gd name="T89" fmla="*/ 8 h 32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6"/>
                <a:gd name="T136" fmla="*/ 0 h 321"/>
                <a:gd name="T137" fmla="*/ 156 w 156"/>
                <a:gd name="T138" fmla="*/ 321 h 32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6" h="321">
                  <a:moveTo>
                    <a:pt x="82" y="8"/>
                  </a:moveTo>
                  <a:lnTo>
                    <a:pt x="75" y="8"/>
                  </a:lnTo>
                  <a:lnTo>
                    <a:pt x="75" y="321"/>
                  </a:lnTo>
                  <a:lnTo>
                    <a:pt x="82" y="321"/>
                  </a:lnTo>
                  <a:lnTo>
                    <a:pt x="82" y="313"/>
                  </a:lnTo>
                  <a:lnTo>
                    <a:pt x="75" y="321"/>
                  </a:lnTo>
                  <a:lnTo>
                    <a:pt x="82" y="313"/>
                  </a:lnTo>
                  <a:lnTo>
                    <a:pt x="7" y="291"/>
                  </a:lnTo>
                  <a:lnTo>
                    <a:pt x="0" y="291"/>
                  </a:lnTo>
                  <a:lnTo>
                    <a:pt x="7" y="291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156" y="291"/>
                  </a:lnTo>
                  <a:lnTo>
                    <a:pt x="82" y="313"/>
                  </a:lnTo>
                  <a:lnTo>
                    <a:pt x="82" y="321"/>
                  </a:lnTo>
                  <a:lnTo>
                    <a:pt x="156" y="298"/>
                  </a:lnTo>
                  <a:lnTo>
                    <a:pt x="156" y="291"/>
                  </a:lnTo>
                  <a:lnTo>
                    <a:pt x="82" y="8"/>
                  </a:lnTo>
                  <a:lnTo>
                    <a:pt x="82" y="0"/>
                  </a:lnTo>
                  <a:lnTo>
                    <a:pt x="75" y="0"/>
                  </a:lnTo>
                  <a:lnTo>
                    <a:pt x="75" y="8"/>
                  </a:lnTo>
                  <a:lnTo>
                    <a:pt x="0" y="291"/>
                  </a:lnTo>
                  <a:lnTo>
                    <a:pt x="0" y="298"/>
                  </a:lnTo>
                  <a:lnTo>
                    <a:pt x="82" y="321"/>
                  </a:lnTo>
                  <a:lnTo>
                    <a:pt x="82" y="8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20" name="Freeform 61"/>
            <p:cNvSpPr>
              <a:spLocks/>
            </p:cNvSpPr>
            <p:nvPr/>
          </p:nvSpPr>
          <p:spPr bwMode="auto">
            <a:xfrm>
              <a:off x="3031" y="7245"/>
              <a:ext cx="37" cy="15"/>
            </a:xfrm>
            <a:custGeom>
              <a:avLst/>
              <a:gdLst>
                <a:gd name="T0" fmla="*/ 7 w 37"/>
                <a:gd name="T1" fmla="*/ 0 h 15"/>
                <a:gd name="T2" fmla="*/ 0 w 37"/>
                <a:gd name="T3" fmla="*/ 7 h 15"/>
                <a:gd name="T4" fmla="*/ 22 w 37"/>
                <a:gd name="T5" fmla="*/ 15 h 15"/>
                <a:gd name="T6" fmla="*/ 22 w 37"/>
                <a:gd name="T7" fmla="*/ 15 h 15"/>
                <a:gd name="T8" fmla="*/ 37 w 37"/>
                <a:gd name="T9" fmla="*/ 7 h 15"/>
                <a:gd name="T10" fmla="*/ 37 w 37"/>
                <a:gd name="T11" fmla="*/ 0 h 15"/>
                <a:gd name="T12" fmla="*/ 22 w 37"/>
                <a:gd name="T13" fmla="*/ 7 h 15"/>
                <a:gd name="T14" fmla="*/ 22 w 37"/>
                <a:gd name="T15" fmla="*/ 7 h 15"/>
                <a:gd name="T16" fmla="*/ 22 w 37"/>
                <a:gd name="T17" fmla="*/ 7 h 15"/>
                <a:gd name="T18" fmla="*/ 7 w 37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"/>
                <a:gd name="T31" fmla="*/ 0 h 15"/>
                <a:gd name="T32" fmla="*/ 37 w 37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" h="15">
                  <a:moveTo>
                    <a:pt x="7" y="0"/>
                  </a:moveTo>
                  <a:lnTo>
                    <a:pt x="0" y="7"/>
                  </a:lnTo>
                  <a:lnTo>
                    <a:pt x="22" y="15"/>
                  </a:lnTo>
                  <a:lnTo>
                    <a:pt x="37" y="7"/>
                  </a:lnTo>
                  <a:lnTo>
                    <a:pt x="37" y="0"/>
                  </a:lnTo>
                  <a:lnTo>
                    <a:pt x="2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21" name="Freeform 62"/>
            <p:cNvSpPr>
              <a:spLocks/>
            </p:cNvSpPr>
            <p:nvPr/>
          </p:nvSpPr>
          <p:spPr bwMode="auto">
            <a:xfrm>
              <a:off x="3023" y="7267"/>
              <a:ext cx="52" cy="15"/>
            </a:xfrm>
            <a:custGeom>
              <a:avLst/>
              <a:gdLst>
                <a:gd name="T0" fmla="*/ 8 w 52"/>
                <a:gd name="T1" fmla="*/ 0 h 15"/>
                <a:gd name="T2" fmla="*/ 0 w 52"/>
                <a:gd name="T3" fmla="*/ 7 h 15"/>
                <a:gd name="T4" fmla="*/ 30 w 52"/>
                <a:gd name="T5" fmla="*/ 15 h 15"/>
                <a:gd name="T6" fmla="*/ 30 w 52"/>
                <a:gd name="T7" fmla="*/ 15 h 15"/>
                <a:gd name="T8" fmla="*/ 52 w 52"/>
                <a:gd name="T9" fmla="*/ 7 h 15"/>
                <a:gd name="T10" fmla="*/ 52 w 52"/>
                <a:gd name="T11" fmla="*/ 0 h 15"/>
                <a:gd name="T12" fmla="*/ 30 w 52"/>
                <a:gd name="T13" fmla="*/ 7 h 15"/>
                <a:gd name="T14" fmla="*/ 30 w 52"/>
                <a:gd name="T15" fmla="*/ 15 h 15"/>
                <a:gd name="T16" fmla="*/ 30 w 52"/>
                <a:gd name="T17" fmla="*/ 7 h 15"/>
                <a:gd name="T18" fmla="*/ 8 w 52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"/>
                <a:gd name="T31" fmla="*/ 0 h 15"/>
                <a:gd name="T32" fmla="*/ 52 w 52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" h="15">
                  <a:moveTo>
                    <a:pt x="8" y="0"/>
                  </a:moveTo>
                  <a:lnTo>
                    <a:pt x="0" y="7"/>
                  </a:lnTo>
                  <a:lnTo>
                    <a:pt x="30" y="15"/>
                  </a:lnTo>
                  <a:lnTo>
                    <a:pt x="52" y="7"/>
                  </a:lnTo>
                  <a:lnTo>
                    <a:pt x="52" y="0"/>
                  </a:lnTo>
                  <a:lnTo>
                    <a:pt x="30" y="7"/>
                  </a:lnTo>
                  <a:lnTo>
                    <a:pt x="30" y="15"/>
                  </a:lnTo>
                  <a:lnTo>
                    <a:pt x="30" y="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22" name="Freeform 63"/>
            <p:cNvSpPr>
              <a:spLocks/>
            </p:cNvSpPr>
            <p:nvPr/>
          </p:nvSpPr>
          <p:spPr bwMode="auto">
            <a:xfrm>
              <a:off x="3016" y="7289"/>
              <a:ext cx="67" cy="23"/>
            </a:xfrm>
            <a:custGeom>
              <a:avLst/>
              <a:gdLst>
                <a:gd name="T0" fmla="*/ 7 w 67"/>
                <a:gd name="T1" fmla="*/ 0 h 23"/>
                <a:gd name="T2" fmla="*/ 0 w 67"/>
                <a:gd name="T3" fmla="*/ 8 h 23"/>
                <a:gd name="T4" fmla="*/ 37 w 67"/>
                <a:gd name="T5" fmla="*/ 23 h 23"/>
                <a:gd name="T6" fmla="*/ 37 w 67"/>
                <a:gd name="T7" fmla="*/ 23 h 23"/>
                <a:gd name="T8" fmla="*/ 67 w 67"/>
                <a:gd name="T9" fmla="*/ 8 h 23"/>
                <a:gd name="T10" fmla="*/ 67 w 67"/>
                <a:gd name="T11" fmla="*/ 0 h 23"/>
                <a:gd name="T12" fmla="*/ 37 w 67"/>
                <a:gd name="T13" fmla="*/ 15 h 23"/>
                <a:gd name="T14" fmla="*/ 37 w 67"/>
                <a:gd name="T15" fmla="*/ 15 h 23"/>
                <a:gd name="T16" fmla="*/ 37 w 67"/>
                <a:gd name="T17" fmla="*/ 15 h 23"/>
                <a:gd name="T18" fmla="*/ 7 w 67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7"/>
                <a:gd name="T31" fmla="*/ 0 h 23"/>
                <a:gd name="T32" fmla="*/ 67 w 6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7" h="23">
                  <a:moveTo>
                    <a:pt x="7" y="0"/>
                  </a:moveTo>
                  <a:lnTo>
                    <a:pt x="0" y="8"/>
                  </a:lnTo>
                  <a:lnTo>
                    <a:pt x="37" y="23"/>
                  </a:lnTo>
                  <a:lnTo>
                    <a:pt x="67" y="8"/>
                  </a:lnTo>
                  <a:lnTo>
                    <a:pt x="67" y="0"/>
                  </a:lnTo>
                  <a:lnTo>
                    <a:pt x="37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23" name="Freeform 64"/>
            <p:cNvSpPr>
              <a:spLocks/>
            </p:cNvSpPr>
            <p:nvPr/>
          </p:nvSpPr>
          <p:spPr bwMode="auto">
            <a:xfrm>
              <a:off x="3016" y="7319"/>
              <a:ext cx="74" cy="15"/>
            </a:xfrm>
            <a:custGeom>
              <a:avLst/>
              <a:gdLst>
                <a:gd name="T0" fmla="*/ 0 w 74"/>
                <a:gd name="T1" fmla="*/ 0 h 15"/>
                <a:gd name="T2" fmla="*/ 0 w 74"/>
                <a:gd name="T3" fmla="*/ 8 h 15"/>
                <a:gd name="T4" fmla="*/ 37 w 74"/>
                <a:gd name="T5" fmla="*/ 15 h 15"/>
                <a:gd name="T6" fmla="*/ 37 w 74"/>
                <a:gd name="T7" fmla="*/ 15 h 15"/>
                <a:gd name="T8" fmla="*/ 74 w 74"/>
                <a:gd name="T9" fmla="*/ 8 h 15"/>
                <a:gd name="T10" fmla="*/ 74 w 74"/>
                <a:gd name="T11" fmla="*/ 0 h 15"/>
                <a:gd name="T12" fmla="*/ 37 w 74"/>
                <a:gd name="T13" fmla="*/ 8 h 15"/>
                <a:gd name="T14" fmla="*/ 37 w 74"/>
                <a:gd name="T15" fmla="*/ 15 h 15"/>
                <a:gd name="T16" fmla="*/ 37 w 74"/>
                <a:gd name="T17" fmla="*/ 8 h 15"/>
                <a:gd name="T18" fmla="*/ 0 w 74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4"/>
                <a:gd name="T31" fmla="*/ 0 h 15"/>
                <a:gd name="T32" fmla="*/ 74 w 74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4" h="15">
                  <a:moveTo>
                    <a:pt x="0" y="0"/>
                  </a:moveTo>
                  <a:lnTo>
                    <a:pt x="0" y="8"/>
                  </a:lnTo>
                  <a:lnTo>
                    <a:pt x="37" y="15"/>
                  </a:lnTo>
                  <a:lnTo>
                    <a:pt x="74" y="8"/>
                  </a:lnTo>
                  <a:lnTo>
                    <a:pt x="74" y="0"/>
                  </a:lnTo>
                  <a:lnTo>
                    <a:pt x="37" y="8"/>
                  </a:lnTo>
                  <a:lnTo>
                    <a:pt x="37" y="15"/>
                  </a:lnTo>
                  <a:lnTo>
                    <a:pt x="3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24" name="Freeform 65"/>
            <p:cNvSpPr>
              <a:spLocks/>
            </p:cNvSpPr>
            <p:nvPr/>
          </p:nvSpPr>
          <p:spPr bwMode="auto">
            <a:xfrm>
              <a:off x="3001" y="7342"/>
              <a:ext cx="97" cy="22"/>
            </a:xfrm>
            <a:custGeom>
              <a:avLst/>
              <a:gdLst>
                <a:gd name="T0" fmla="*/ 7 w 97"/>
                <a:gd name="T1" fmla="*/ 0 h 22"/>
                <a:gd name="T2" fmla="*/ 0 w 97"/>
                <a:gd name="T3" fmla="*/ 7 h 22"/>
                <a:gd name="T4" fmla="*/ 52 w 97"/>
                <a:gd name="T5" fmla="*/ 22 h 22"/>
                <a:gd name="T6" fmla="*/ 52 w 97"/>
                <a:gd name="T7" fmla="*/ 22 h 22"/>
                <a:gd name="T8" fmla="*/ 97 w 97"/>
                <a:gd name="T9" fmla="*/ 7 h 22"/>
                <a:gd name="T10" fmla="*/ 97 w 97"/>
                <a:gd name="T11" fmla="*/ 0 h 22"/>
                <a:gd name="T12" fmla="*/ 52 w 97"/>
                <a:gd name="T13" fmla="*/ 14 h 22"/>
                <a:gd name="T14" fmla="*/ 52 w 97"/>
                <a:gd name="T15" fmla="*/ 14 h 22"/>
                <a:gd name="T16" fmla="*/ 52 w 97"/>
                <a:gd name="T17" fmla="*/ 14 h 22"/>
                <a:gd name="T18" fmla="*/ 7 w 97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22"/>
                <a:gd name="T32" fmla="*/ 97 w 9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22">
                  <a:moveTo>
                    <a:pt x="7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97" y="7"/>
                  </a:lnTo>
                  <a:lnTo>
                    <a:pt x="97" y="0"/>
                  </a:lnTo>
                  <a:lnTo>
                    <a:pt x="52" y="1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25" name="Freeform 66"/>
            <p:cNvSpPr>
              <a:spLocks/>
            </p:cNvSpPr>
            <p:nvPr/>
          </p:nvSpPr>
          <p:spPr bwMode="auto">
            <a:xfrm>
              <a:off x="3001" y="7364"/>
              <a:ext cx="104" cy="22"/>
            </a:xfrm>
            <a:custGeom>
              <a:avLst/>
              <a:gdLst>
                <a:gd name="T0" fmla="*/ 0 w 104"/>
                <a:gd name="T1" fmla="*/ 0 h 22"/>
                <a:gd name="T2" fmla="*/ 0 w 104"/>
                <a:gd name="T3" fmla="*/ 7 h 22"/>
                <a:gd name="T4" fmla="*/ 52 w 104"/>
                <a:gd name="T5" fmla="*/ 22 h 22"/>
                <a:gd name="T6" fmla="*/ 52 w 104"/>
                <a:gd name="T7" fmla="*/ 22 h 22"/>
                <a:gd name="T8" fmla="*/ 104 w 104"/>
                <a:gd name="T9" fmla="*/ 7 h 22"/>
                <a:gd name="T10" fmla="*/ 97 w 104"/>
                <a:gd name="T11" fmla="*/ 0 h 22"/>
                <a:gd name="T12" fmla="*/ 52 w 104"/>
                <a:gd name="T13" fmla="*/ 15 h 22"/>
                <a:gd name="T14" fmla="*/ 52 w 104"/>
                <a:gd name="T15" fmla="*/ 22 h 22"/>
                <a:gd name="T16" fmla="*/ 52 w 104"/>
                <a:gd name="T17" fmla="*/ 15 h 22"/>
                <a:gd name="T18" fmla="*/ 0 w 104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22"/>
                <a:gd name="T32" fmla="*/ 104 w 104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22">
                  <a:moveTo>
                    <a:pt x="0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104" y="7"/>
                  </a:lnTo>
                  <a:lnTo>
                    <a:pt x="97" y="0"/>
                  </a:lnTo>
                  <a:lnTo>
                    <a:pt x="52" y="15"/>
                  </a:lnTo>
                  <a:lnTo>
                    <a:pt x="52" y="22"/>
                  </a:lnTo>
                  <a:lnTo>
                    <a:pt x="5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26" name="Freeform 67"/>
            <p:cNvSpPr>
              <a:spLocks/>
            </p:cNvSpPr>
            <p:nvPr/>
          </p:nvSpPr>
          <p:spPr bwMode="auto">
            <a:xfrm>
              <a:off x="2993" y="7386"/>
              <a:ext cx="112" cy="30"/>
            </a:xfrm>
            <a:custGeom>
              <a:avLst/>
              <a:gdLst>
                <a:gd name="T0" fmla="*/ 0 w 112"/>
                <a:gd name="T1" fmla="*/ 0 h 30"/>
                <a:gd name="T2" fmla="*/ 0 w 112"/>
                <a:gd name="T3" fmla="*/ 8 h 30"/>
                <a:gd name="T4" fmla="*/ 60 w 112"/>
                <a:gd name="T5" fmla="*/ 30 h 30"/>
                <a:gd name="T6" fmla="*/ 60 w 112"/>
                <a:gd name="T7" fmla="*/ 30 h 30"/>
                <a:gd name="T8" fmla="*/ 112 w 112"/>
                <a:gd name="T9" fmla="*/ 8 h 30"/>
                <a:gd name="T10" fmla="*/ 112 w 112"/>
                <a:gd name="T11" fmla="*/ 0 h 30"/>
                <a:gd name="T12" fmla="*/ 60 w 112"/>
                <a:gd name="T13" fmla="*/ 23 h 30"/>
                <a:gd name="T14" fmla="*/ 60 w 112"/>
                <a:gd name="T15" fmla="*/ 23 h 30"/>
                <a:gd name="T16" fmla="*/ 60 w 112"/>
                <a:gd name="T17" fmla="*/ 23 h 30"/>
                <a:gd name="T18" fmla="*/ 0 w 112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30"/>
                <a:gd name="T32" fmla="*/ 112 w 112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30">
                  <a:moveTo>
                    <a:pt x="0" y="0"/>
                  </a:moveTo>
                  <a:lnTo>
                    <a:pt x="0" y="8"/>
                  </a:lnTo>
                  <a:lnTo>
                    <a:pt x="60" y="30"/>
                  </a:lnTo>
                  <a:lnTo>
                    <a:pt x="112" y="8"/>
                  </a:lnTo>
                  <a:lnTo>
                    <a:pt x="112" y="0"/>
                  </a:lnTo>
                  <a:lnTo>
                    <a:pt x="6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27" name="Freeform 68"/>
            <p:cNvSpPr>
              <a:spLocks/>
            </p:cNvSpPr>
            <p:nvPr/>
          </p:nvSpPr>
          <p:spPr bwMode="auto">
            <a:xfrm>
              <a:off x="2986" y="7409"/>
              <a:ext cx="127" cy="29"/>
            </a:xfrm>
            <a:custGeom>
              <a:avLst/>
              <a:gdLst>
                <a:gd name="T0" fmla="*/ 7 w 127"/>
                <a:gd name="T1" fmla="*/ 0 h 29"/>
                <a:gd name="T2" fmla="*/ 0 w 127"/>
                <a:gd name="T3" fmla="*/ 7 h 29"/>
                <a:gd name="T4" fmla="*/ 67 w 127"/>
                <a:gd name="T5" fmla="*/ 29 h 29"/>
                <a:gd name="T6" fmla="*/ 67 w 127"/>
                <a:gd name="T7" fmla="*/ 29 h 29"/>
                <a:gd name="T8" fmla="*/ 127 w 127"/>
                <a:gd name="T9" fmla="*/ 7 h 29"/>
                <a:gd name="T10" fmla="*/ 127 w 127"/>
                <a:gd name="T11" fmla="*/ 0 h 29"/>
                <a:gd name="T12" fmla="*/ 67 w 127"/>
                <a:gd name="T13" fmla="*/ 22 h 29"/>
                <a:gd name="T14" fmla="*/ 67 w 127"/>
                <a:gd name="T15" fmla="*/ 29 h 29"/>
                <a:gd name="T16" fmla="*/ 67 w 127"/>
                <a:gd name="T17" fmla="*/ 22 h 29"/>
                <a:gd name="T18" fmla="*/ 7 w 127"/>
                <a:gd name="T19" fmla="*/ 0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"/>
                <a:gd name="T31" fmla="*/ 0 h 29"/>
                <a:gd name="T32" fmla="*/ 127 w 127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" h="29">
                  <a:moveTo>
                    <a:pt x="7" y="0"/>
                  </a:moveTo>
                  <a:lnTo>
                    <a:pt x="0" y="7"/>
                  </a:lnTo>
                  <a:lnTo>
                    <a:pt x="67" y="29"/>
                  </a:lnTo>
                  <a:lnTo>
                    <a:pt x="127" y="7"/>
                  </a:lnTo>
                  <a:lnTo>
                    <a:pt x="127" y="0"/>
                  </a:lnTo>
                  <a:lnTo>
                    <a:pt x="67" y="22"/>
                  </a:lnTo>
                  <a:lnTo>
                    <a:pt x="67" y="29"/>
                  </a:lnTo>
                  <a:lnTo>
                    <a:pt x="67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28" name="Freeform 69"/>
            <p:cNvSpPr>
              <a:spLocks/>
            </p:cNvSpPr>
            <p:nvPr/>
          </p:nvSpPr>
          <p:spPr bwMode="auto">
            <a:xfrm>
              <a:off x="2978" y="7431"/>
              <a:ext cx="142" cy="37"/>
            </a:xfrm>
            <a:custGeom>
              <a:avLst/>
              <a:gdLst>
                <a:gd name="T0" fmla="*/ 8 w 142"/>
                <a:gd name="T1" fmla="*/ 7 h 37"/>
                <a:gd name="T2" fmla="*/ 0 w 142"/>
                <a:gd name="T3" fmla="*/ 15 h 37"/>
                <a:gd name="T4" fmla="*/ 75 w 142"/>
                <a:gd name="T5" fmla="*/ 37 h 37"/>
                <a:gd name="T6" fmla="*/ 75 w 142"/>
                <a:gd name="T7" fmla="*/ 37 h 37"/>
                <a:gd name="T8" fmla="*/ 142 w 142"/>
                <a:gd name="T9" fmla="*/ 7 h 37"/>
                <a:gd name="T10" fmla="*/ 142 w 142"/>
                <a:gd name="T11" fmla="*/ 0 h 37"/>
                <a:gd name="T12" fmla="*/ 75 w 142"/>
                <a:gd name="T13" fmla="*/ 30 h 37"/>
                <a:gd name="T14" fmla="*/ 75 w 142"/>
                <a:gd name="T15" fmla="*/ 30 h 37"/>
                <a:gd name="T16" fmla="*/ 75 w 142"/>
                <a:gd name="T17" fmla="*/ 30 h 37"/>
                <a:gd name="T18" fmla="*/ 8 w 142"/>
                <a:gd name="T19" fmla="*/ 7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2"/>
                <a:gd name="T31" fmla="*/ 0 h 37"/>
                <a:gd name="T32" fmla="*/ 142 w 142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2" h="37">
                  <a:moveTo>
                    <a:pt x="8" y="7"/>
                  </a:moveTo>
                  <a:lnTo>
                    <a:pt x="0" y="15"/>
                  </a:lnTo>
                  <a:lnTo>
                    <a:pt x="75" y="37"/>
                  </a:lnTo>
                  <a:lnTo>
                    <a:pt x="142" y="7"/>
                  </a:lnTo>
                  <a:lnTo>
                    <a:pt x="142" y="0"/>
                  </a:lnTo>
                  <a:lnTo>
                    <a:pt x="75" y="30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16396" name="Group 58"/>
          <p:cNvGrpSpPr>
            <a:grpSpLocks/>
          </p:cNvGrpSpPr>
          <p:nvPr/>
        </p:nvGrpSpPr>
        <p:grpSpPr bwMode="auto">
          <a:xfrm>
            <a:off x="4632325" y="3935413"/>
            <a:ext cx="165100" cy="515937"/>
            <a:chOff x="2971" y="7170"/>
            <a:chExt cx="156" cy="321"/>
          </a:xfrm>
        </p:grpSpPr>
        <p:sp>
          <p:nvSpPr>
            <p:cNvPr id="16407" name="Freeform 59"/>
            <p:cNvSpPr>
              <a:spLocks/>
            </p:cNvSpPr>
            <p:nvPr/>
          </p:nvSpPr>
          <p:spPr bwMode="auto">
            <a:xfrm>
              <a:off x="2971" y="7431"/>
              <a:ext cx="156" cy="37"/>
            </a:xfrm>
            <a:custGeom>
              <a:avLst/>
              <a:gdLst>
                <a:gd name="T0" fmla="*/ 0 w 156"/>
                <a:gd name="T1" fmla="*/ 30 h 37"/>
                <a:gd name="T2" fmla="*/ 7 w 156"/>
                <a:gd name="T3" fmla="*/ 37 h 37"/>
                <a:gd name="T4" fmla="*/ 82 w 156"/>
                <a:gd name="T5" fmla="*/ 7 h 37"/>
                <a:gd name="T6" fmla="*/ 82 w 156"/>
                <a:gd name="T7" fmla="*/ 7 h 37"/>
                <a:gd name="T8" fmla="*/ 82 w 156"/>
                <a:gd name="T9" fmla="*/ 7 h 37"/>
                <a:gd name="T10" fmla="*/ 156 w 156"/>
                <a:gd name="T11" fmla="*/ 37 h 37"/>
                <a:gd name="T12" fmla="*/ 156 w 156"/>
                <a:gd name="T13" fmla="*/ 30 h 37"/>
                <a:gd name="T14" fmla="*/ 82 w 156"/>
                <a:gd name="T15" fmla="*/ 0 h 37"/>
                <a:gd name="T16" fmla="*/ 82 w 156"/>
                <a:gd name="T17" fmla="*/ 0 h 37"/>
                <a:gd name="T18" fmla="*/ 0 w 156"/>
                <a:gd name="T19" fmla="*/ 30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6"/>
                <a:gd name="T31" fmla="*/ 0 h 37"/>
                <a:gd name="T32" fmla="*/ 156 w 156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6" h="37">
                  <a:moveTo>
                    <a:pt x="0" y="30"/>
                  </a:moveTo>
                  <a:lnTo>
                    <a:pt x="7" y="37"/>
                  </a:lnTo>
                  <a:lnTo>
                    <a:pt x="82" y="7"/>
                  </a:lnTo>
                  <a:lnTo>
                    <a:pt x="156" y="37"/>
                  </a:lnTo>
                  <a:lnTo>
                    <a:pt x="156" y="30"/>
                  </a:lnTo>
                  <a:lnTo>
                    <a:pt x="82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08" name="Freeform 60"/>
            <p:cNvSpPr>
              <a:spLocks/>
            </p:cNvSpPr>
            <p:nvPr/>
          </p:nvSpPr>
          <p:spPr bwMode="auto">
            <a:xfrm>
              <a:off x="2971" y="7170"/>
              <a:ext cx="156" cy="321"/>
            </a:xfrm>
            <a:custGeom>
              <a:avLst/>
              <a:gdLst>
                <a:gd name="T0" fmla="*/ 82 w 156"/>
                <a:gd name="T1" fmla="*/ 8 h 321"/>
                <a:gd name="T2" fmla="*/ 75 w 156"/>
                <a:gd name="T3" fmla="*/ 8 h 321"/>
                <a:gd name="T4" fmla="*/ 75 w 156"/>
                <a:gd name="T5" fmla="*/ 321 h 321"/>
                <a:gd name="T6" fmla="*/ 82 w 156"/>
                <a:gd name="T7" fmla="*/ 321 h 321"/>
                <a:gd name="T8" fmla="*/ 82 w 156"/>
                <a:gd name="T9" fmla="*/ 313 h 321"/>
                <a:gd name="T10" fmla="*/ 75 w 156"/>
                <a:gd name="T11" fmla="*/ 321 h 321"/>
                <a:gd name="T12" fmla="*/ 82 w 156"/>
                <a:gd name="T13" fmla="*/ 313 h 321"/>
                <a:gd name="T14" fmla="*/ 7 w 156"/>
                <a:gd name="T15" fmla="*/ 291 h 321"/>
                <a:gd name="T16" fmla="*/ 0 w 156"/>
                <a:gd name="T17" fmla="*/ 291 h 321"/>
                <a:gd name="T18" fmla="*/ 7 w 156"/>
                <a:gd name="T19" fmla="*/ 291 h 321"/>
                <a:gd name="T20" fmla="*/ 7 w 156"/>
                <a:gd name="T21" fmla="*/ 291 h 321"/>
                <a:gd name="T22" fmla="*/ 7 w 156"/>
                <a:gd name="T23" fmla="*/ 291 h 321"/>
                <a:gd name="T24" fmla="*/ 82 w 156"/>
                <a:gd name="T25" fmla="*/ 8 h 321"/>
                <a:gd name="T26" fmla="*/ 82 w 156"/>
                <a:gd name="T27" fmla="*/ 8 h 321"/>
                <a:gd name="T28" fmla="*/ 75 w 156"/>
                <a:gd name="T29" fmla="*/ 8 h 321"/>
                <a:gd name="T30" fmla="*/ 82 w 156"/>
                <a:gd name="T31" fmla="*/ 8 h 321"/>
                <a:gd name="T32" fmla="*/ 82 w 156"/>
                <a:gd name="T33" fmla="*/ 8 h 321"/>
                <a:gd name="T34" fmla="*/ 75 w 156"/>
                <a:gd name="T35" fmla="*/ 8 h 321"/>
                <a:gd name="T36" fmla="*/ 156 w 156"/>
                <a:gd name="T37" fmla="*/ 291 h 321"/>
                <a:gd name="T38" fmla="*/ 156 w 156"/>
                <a:gd name="T39" fmla="*/ 291 h 321"/>
                <a:gd name="T40" fmla="*/ 156 w 156"/>
                <a:gd name="T41" fmla="*/ 291 h 321"/>
                <a:gd name="T42" fmla="*/ 156 w 156"/>
                <a:gd name="T43" fmla="*/ 291 h 321"/>
                <a:gd name="T44" fmla="*/ 156 w 156"/>
                <a:gd name="T45" fmla="*/ 291 h 321"/>
                <a:gd name="T46" fmla="*/ 82 w 156"/>
                <a:gd name="T47" fmla="*/ 313 h 321"/>
                <a:gd name="T48" fmla="*/ 82 w 156"/>
                <a:gd name="T49" fmla="*/ 321 h 321"/>
                <a:gd name="T50" fmla="*/ 156 w 156"/>
                <a:gd name="T51" fmla="*/ 298 h 321"/>
                <a:gd name="T52" fmla="*/ 156 w 156"/>
                <a:gd name="T53" fmla="*/ 298 h 321"/>
                <a:gd name="T54" fmla="*/ 156 w 156"/>
                <a:gd name="T55" fmla="*/ 291 h 321"/>
                <a:gd name="T56" fmla="*/ 156 w 156"/>
                <a:gd name="T57" fmla="*/ 291 h 321"/>
                <a:gd name="T58" fmla="*/ 82 w 156"/>
                <a:gd name="T59" fmla="*/ 8 h 321"/>
                <a:gd name="T60" fmla="*/ 82 w 156"/>
                <a:gd name="T61" fmla="*/ 0 h 321"/>
                <a:gd name="T62" fmla="*/ 82 w 156"/>
                <a:gd name="T63" fmla="*/ 0 h 321"/>
                <a:gd name="T64" fmla="*/ 75 w 156"/>
                <a:gd name="T65" fmla="*/ 0 h 321"/>
                <a:gd name="T66" fmla="*/ 75 w 156"/>
                <a:gd name="T67" fmla="*/ 8 h 321"/>
                <a:gd name="T68" fmla="*/ 75 w 156"/>
                <a:gd name="T69" fmla="*/ 8 h 321"/>
                <a:gd name="T70" fmla="*/ 0 w 156"/>
                <a:gd name="T71" fmla="*/ 291 h 321"/>
                <a:gd name="T72" fmla="*/ 0 w 156"/>
                <a:gd name="T73" fmla="*/ 291 h 321"/>
                <a:gd name="T74" fmla="*/ 0 w 156"/>
                <a:gd name="T75" fmla="*/ 298 h 321"/>
                <a:gd name="T76" fmla="*/ 0 w 156"/>
                <a:gd name="T77" fmla="*/ 298 h 321"/>
                <a:gd name="T78" fmla="*/ 82 w 156"/>
                <a:gd name="T79" fmla="*/ 321 h 321"/>
                <a:gd name="T80" fmla="*/ 82 w 156"/>
                <a:gd name="T81" fmla="*/ 321 h 321"/>
                <a:gd name="T82" fmla="*/ 82 w 156"/>
                <a:gd name="T83" fmla="*/ 321 h 321"/>
                <a:gd name="T84" fmla="*/ 82 w 156"/>
                <a:gd name="T85" fmla="*/ 321 h 321"/>
                <a:gd name="T86" fmla="*/ 82 w 156"/>
                <a:gd name="T87" fmla="*/ 321 h 321"/>
                <a:gd name="T88" fmla="*/ 82 w 156"/>
                <a:gd name="T89" fmla="*/ 8 h 32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6"/>
                <a:gd name="T136" fmla="*/ 0 h 321"/>
                <a:gd name="T137" fmla="*/ 156 w 156"/>
                <a:gd name="T138" fmla="*/ 321 h 32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6" h="321">
                  <a:moveTo>
                    <a:pt x="82" y="8"/>
                  </a:moveTo>
                  <a:lnTo>
                    <a:pt x="75" y="8"/>
                  </a:lnTo>
                  <a:lnTo>
                    <a:pt x="75" y="321"/>
                  </a:lnTo>
                  <a:lnTo>
                    <a:pt x="82" y="321"/>
                  </a:lnTo>
                  <a:lnTo>
                    <a:pt x="82" y="313"/>
                  </a:lnTo>
                  <a:lnTo>
                    <a:pt x="75" y="321"/>
                  </a:lnTo>
                  <a:lnTo>
                    <a:pt x="82" y="313"/>
                  </a:lnTo>
                  <a:lnTo>
                    <a:pt x="7" y="291"/>
                  </a:lnTo>
                  <a:lnTo>
                    <a:pt x="0" y="291"/>
                  </a:lnTo>
                  <a:lnTo>
                    <a:pt x="7" y="291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156" y="291"/>
                  </a:lnTo>
                  <a:lnTo>
                    <a:pt x="82" y="313"/>
                  </a:lnTo>
                  <a:lnTo>
                    <a:pt x="82" y="321"/>
                  </a:lnTo>
                  <a:lnTo>
                    <a:pt x="156" y="298"/>
                  </a:lnTo>
                  <a:lnTo>
                    <a:pt x="156" y="291"/>
                  </a:lnTo>
                  <a:lnTo>
                    <a:pt x="82" y="8"/>
                  </a:lnTo>
                  <a:lnTo>
                    <a:pt x="82" y="0"/>
                  </a:lnTo>
                  <a:lnTo>
                    <a:pt x="75" y="0"/>
                  </a:lnTo>
                  <a:lnTo>
                    <a:pt x="75" y="8"/>
                  </a:lnTo>
                  <a:lnTo>
                    <a:pt x="0" y="291"/>
                  </a:lnTo>
                  <a:lnTo>
                    <a:pt x="0" y="298"/>
                  </a:lnTo>
                  <a:lnTo>
                    <a:pt x="82" y="321"/>
                  </a:lnTo>
                  <a:lnTo>
                    <a:pt x="82" y="8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09" name="Freeform 61"/>
            <p:cNvSpPr>
              <a:spLocks/>
            </p:cNvSpPr>
            <p:nvPr/>
          </p:nvSpPr>
          <p:spPr bwMode="auto">
            <a:xfrm>
              <a:off x="3031" y="7245"/>
              <a:ext cx="37" cy="15"/>
            </a:xfrm>
            <a:custGeom>
              <a:avLst/>
              <a:gdLst>
                <a:gd name="T0" fmla="*/ 7 w 37"/>
                <a:gd name="T1" fmla="*/ 0 h 15"/>
                <a:gd name="T2" fmla="*/ 0 w 37"/>
                <a:gd name="T3" fmla="*/ 7 h 15"/>
                <a:gd name="T4" fmla="*/ 22 w 37"/>
                <a:gd name="T5" fmla="*/ 15 h 15"/>
                <a:gd name="T6" fmla="*/ 22 w 37"/>
                <a:gd name="T7" fmla="*/ 15 h 15"/>
                <a:gd name="T8" fmla="*/ 37 w 37"/>
                <a:gd name="T9" fmla="*/ 7 h 15"/>
                <a:gd name="T10" fmla="*/ 37 w 37"/>
                <a:gd name="T11" fmla="*/ 0 h 15"/>
                <a:gd name="T12" fmla="*/ 22 w 37"/>
                <a:gd name="T13" fmla="*/ 7 h 15"/>
                <a:gd name="T14" fmla="*/ 22 w 37"/>
                <a:gd name="T15" fmla="*/ 7 h 15"/>
                <a:gd name="T16" fmla="*/ 22 w 37"/>
                <a:gd name="T17" fmla="*/ 7 h 15"/>
                <a:gd name="T18" fmla="*/ 7 w 37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"/>
                <a:gd name="T31" fmla="*/ 0 h 15"/>
                <a:gd name="T32" fmla="*/ 37 w 37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" h="15">
                  <a:moveTo>
                    <a:pt x="7" y="0"/>
                  </a:moveTo>
                  <a:lnTo>
                    <a:pt x="0" y="7"/>
                  </a:lnTo>
                  <a:lnTo>
                    <a:pt x="22" y="15"/>
                  </a:lnTo>
                  <a:lnTo>
                    <a:pt x="37" y="7"/>
                  </a:lnTo>
                  <a:lnTo>
                    <a:pt x="37" y="0"/>
                  </a:lnTo>
                  <a:lnTo>
                    <a:pt x="2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10" name="Freeform 62"/>
            <p:cNvSpPr>
              <a:spLocks/>
            </p:cNvSpPr>
            <p:nvPr/>
          </p:nvSpPr>
          <p:spPr bwMode="auto">
            <a:xfrm>
              <a:off x="3023" y="7267"/>
              <a:ext cx="52" cy="15"/>
            </a:xfrm>
            <a:custGeom>
              <a:avLst/>
              <a:gdLst>
                <a:gd name="T0" fmla="*/ 8 w 52"/>
                <a:gd name="T1" fmla="*/ 0 h 15"/>
                <a:gd name="T2" fmla="*/ 0 w 52"/>
                <a:gd name="T3" fmla="*/ 7 h 15"/>
                <a:gd name="T4" fmla="*/ 30 w 52"/>
                <a:gd name="T5" fmla="*/ 15 h 15"/>
                <a:gd name="T6" fmla="*/ 30 w 52"/>
                <a:gd name="T7" fmla="*/ 15 h 15"/>
                <a:gd name="T8" fmla="*/ 52 w 52"/>
                <a:gd name="T9" fmla="*/ 7 h 15"/>
                <a:gd name="T10" fmla="*/ 52 w 52"/>
                <a:gd name="T11" fmla="*/ 0 h 15"/>
                <a:gd name="T12" fmla="*/ 30 w 52"/>
                <a:gd name="T13" fmla="*/ 7 h 15"/>
                <a:gd name="T14" fmla="*/ 30 w 52"/>
                <a:gd name="T15" fmla="*/ 15 h 15"/>
                <a:gd name="T16" fmla="*/ 30 w 52"/>
                <a:gd name="T17" fmla="*/ 7 h 15"/>
                <a:gd name="T18" fmla="*/ 8 w 52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"/>
                <a:gd name="T31" fmla="*/ 0 h 15"/>
                <a:gd name="T32" fmla="*/ 52 w 52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" h="15">
                  <a:moveTo>
                    <a:pt x="8" y="0"/>
                  </a:moveTo>
                  <a:lnTo>
                    <a:pt x="0" y="7"/>
                  </a:lnTo>
                  <a:lnTo>
                    <a:pt x="30" y="15"/>
                  </a:lnTo>
                  <a:lnTo>
                    <a:pt x="52" y="7"/>
                  </a:lnTo>
                  <a:lnTo>
                    <a:pt x="52" y="0"/>
                  </a:lnTo>
                  <a:lnTo>
                    <a:pt x="30" y="7"/>
                  </a:lnTo>
                  <a:lnTo>
                    <a:pt x="30" y="15"/>
                  </a:lnTo>
                  <a:lnTo>
                    <a:pt x="30" y="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11" name="Freeform 63"/>
            <p:cNvSpPr>
              <a:spLocks/>
            </p:cNvSpPr>
            <p:nvPr/>
          </p:nvSpPr>
          <p:spPr bwMode="auto">
            <a:xfrm>
              <a:off x="3016" y="7289"/>
              <a:ext cx="67" cy="23"/>
            </a:xfrm>
            <a:custGeom>
              <a:avLst/>
              <a:gdLst>
                <a:gd name="T0" fmla="*/ 7 w 67"/>
                <a:gd name="T1" fmla="*/ 0 h 23"/>
                <a:gd name="T2" fmla="*/ 0 w 67"/>
                <a:gd name="T3" fmla="*/ 8 h 23"/>
                <a:gd name="T4" fmla="*/ 37 w 67"/>
                <a:gd name="T5" fmla="*/ 23 h 23"/>
                <a:gd name="T6" fmla="*/ 37 w 67"/>
                <a:gd name="T7" fmla="*/ 23 h 23"/>
                <a:gd name="T8" fmla="*/ 67 w 67"/>
                <a:gd name="T9" fmla="*/ 8 h 23"/>
                <a:gd name="T10" fmla="*/ 67 w 67"/>
                <a:gd name="T11" fmla="*/ 0 h 23"/>
                <a:gd name="T12" fmla="*/ 37 w 67"/>
                <a:gd name="T13" fmla="*/ 15 h 23"/>
                <a:gd name="T14" fmla="*/ 37 w 67"/>
                <a:gd name="T15" fmla="*/ 15 h 23"/>
                <a:gd name="T16" fmla="*/ 37 w 67"/>
                <a:gd name="T17" fmla="*/ 15 h 23"/>
                <a:gd name="T18" fmla="*/ 7 w 67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7"/>
                <a:gd name="T31" fmla="*/ 0 h 23"/>
                <a:gd name="T32" fmla="*/ 67 w 6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7" h="23">
                  <a:moveTo>
                    <a:pt x="7" y="0"/>
                  </a:moveTo>
                  <a:lnTo>
                    <a:pt x="0" y="8"/>
                  </a:lnTo>
                  <a:lnTo>
                    <a:pt x="37" y="23"/>
                  </a:lnTo>
                  <a:lnTo>
                    <a:pt x="67" y="8"/>
                  </a:lnTo>
                  <a:lnTo>
                    <a:pt x="67" y="0"/>
                  </a:lnTo>
                  <a:lnTo>
                    <a:pt x="37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12" name="Freeform 64"/>
            <p:cNvSpPr>
              <a:spLocks/>
            </p:cNvSpPr>
            <p:nvPr/>
          </p:nvSpPr>
          <p:spPr bwMode="auto">
            <a:xfrm>
              <a:off x="3016" y="7319"/>
              <a:ext cx="74" cy="15"/>
            </a:xfrm>
            <a:custGeom>
              <a:avLst/>
              <a:gdLst>
                <a:gd name="T0" fmla="*/ 0 w 74"/>
                <a:gd name="T1" fmla="*/ 0 h 15"/>
                <a:gd name="T2" fmla="*/ 0 w 74"/>
                <a:gd name="T3" fmla="*/ 8 h 15"/>
                <a:gd name="T4" fmla="*/ 37 w 74"/>
                <a:gd name="T5" fmla="*/ 15 h 15"/>
                <a:gd name="T6" fmla="*/ 37 w 74"/>
                <a:gd name="T7" fmla="*/ 15 h 15"/>
                <a:gd name="T8" fmla="*/ 74 w 74"/>
                <a:gd name="T9" fmla="*/ 8 h 15"/>
                <a:gd name="T10" fmla="*/ 74 w 74"/>
                <a:gd name="T11" fmla="*/ 0 h 15"/>
                <a:gd name="T12" fmla="*/ 37 w 74"/>
                <a:gd name="T13" fmla="*/ 8 h 15"/>
                <a:gd name="T14" fmla="*/ 37 w 74"/>
                <a:gd name="T15" fmla="*/ 15 h 15"/>
                <a:gd name="T16" fmla="*/ 37 w 74"/>
                <a:gd name="T17" fmla="*/ 8 h 15"/>
                <a:gd name="T18" fmla="*/ 0 w 74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4"/>
                <a:gd name="T31" fmla="*/ 0 h 15"/>
                <a:gd name="T32" fmla="*/ 74 w 74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4" h="15">
                  <a:moveTo>
                    <a:pt x="0" y="0"/>
                  </a:moveTo>
                  <a:lnTo>
                    <a:pt x="0" y="8"/>
                  </a:lnTo>
                  <a:lnTo>
                    <a:pt x="37" y="15"/>
                  </a:lnTo>
                  <a:lnTo>
                    <a:pt x="74" y="8"/>
                  </a:lnTo>
                  <a:lnTo>
                    <a:pt x="74" y="0"/>
                  </a:lnTo>
                  <a:lnTo>
                    <a:pt x="37" y="8"/>
                  </a:lnTo>
                  <a:lnTo>
                    <a:pt x="37" y="15"/>
                  </a:lnTo>
                  <a:lnTo>
                    <a:pt x="3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13" name="Freeform 65"/>
            <p:cNvSpPr>
              <a:spLocks/>
            </p:cNvSpPr>
            <p:nvPr/>
          </p:nvSpPr>
          <p:spPr bwMode="auto">
            <a:xfrm>
              <a:off x="3001" y="7342"/>
              <a:ext cx="97" cy="22"/>
            </a:xfrm>
            <a:custGeom>
              <a:avLst/>
              <a:gdLst>
                <a:gd name="T0" fmla="*/ 7 w 97"/>
                <a:gd name="T1" fmla="*/ 0 h 22"/>
                <a:gd name="T2" fmla="*/ 0 w 97"/>
                <a:gd name="T3" fmla="*/ 7 h 22"/>
                <a:gd name="T4" fmla="*/ 52 w 97"/>
                <a:gd name="T5" fmla="*/ 22 h 22"/>
                <a:gd name="T6" fmla="*/ 52 w 97"/>
                <a:gd name="T7" fmla="*/ 22 h 22"/>
                <a:gd name="T8" fmla="*/ 97 w 97"/>
                <a:gd name="T9" fmla="*/ 7 h 22"/>
                <a:gd name="T10" fmla="*/ 97 w 97"/>
                <a:gd name="T11" fmla="*/ 0 h 22"/>
                <a:gd name="T12" fmla="*/ 52 w 97"/>
                <a:gd name="T13" fmla="*/ 14 h 22"/>
                <a:gd name="T14" fmla="*/ 52 w 97"/>
                <a:gd name="T15" fmla="*/ 14 h 22"/>
                <a:gd name="T16" fmla="*/ 52 w 97"/>
                <a:gd name="T17" fmla="*/ 14 h 22"/>
                <a:gd name="T18" fmla="*/ 7 w 97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22"/>
                <a:gd name="T32" fmla="*/ 97 w 9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22">
                  <a:moveTo>
                    <a:pt x="7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97" y="7"/>
                  </a:lnTo>
                  <a:lnTo>
                    <a:pt x="97" y="0"/>
                  </a:lnTo>
                  <a:lnTo>
                    <a:pt x="52" y="1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14" name="Freeform 66"/>
            <p:cNvSpPr>
              <a:spLocks/>
            </p:cNvSpPr>
            <p:nvPr/>
          </p:nvSpPr>
          <p:spPr bwMode="auto">
            <a:xfrm>
              <a:off x="3001" y="7364"/>
              <a:ext cx="104" cy="22"/>
            </a:xfrm>
            <a:custGeom>
              <a:avLst/>
              <a:gdLst>
                <a:gd name="T0" fmla="*/ 0 w 104"/>
                <a:gd name="T1" fmla="*/ 0 h 22"/>
                <a:gd name="T2" fmla="*/ 0 w 104"/>
                <a:gd name="T3" fmla="*/ 7 h 22"/>
                <a:gd name="T4" fmla="*/ 52 w 104"/>
                <a:gd name="T5" fmla="*/ 22 h 22"/>
                <a:gd name="T6" fmla="*/ 52 w 104"/>
                <a:gd name="T7" fmla="*/ 22 h 22"/>
                <a:gd name="T8" fmla="*/ 104 w 104"/>
                <a:gd name="T9" fmla="*/ 7 h 22"/>
                <a:gd name="T10" fmla="*/ 97 w 104"/>
                <a:gd name="T11" fmla="*/ 0 h 22"/>
                <a:gd name="T12" fmla="*/ 52 w 104"/>
                <a:gd name="T13" fmla="*/ 15 h 22"/>
                <a:gd name="T14" fmla="*/ 52 w 104"/>
                <a:gd name="T15" fmla="*/ 22 h 22"/>
                <a:gd name="T16" fmla="*/ 52 w 104"/>
                <a:gd name="T17" fmla="*/ 15 h 22"/>
                <a:gd name="T18" fmla="*/ 0 w 104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22"/>
                <a:gd name="T32" fmla="*/ 104 w 104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22">
                  <a:moveTo>
                    <a:pt x="0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104" y="7"/>
                  </a:lnTo>
                  <a:lnTo>
                    <a:pt x="97" y="0"/>
                  </a:lnTo>
                  <a:lnTo>
                    <a:pt x="52" y="15"/>
                  </a:lnTo>
                  <a:lnTo>
                    <a:pt x="52" y="22"/>
                  </a:lnTo>
                  <a:lnTo>
                    <a:pt x="5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15" name="Freeform 67"/>
            <p:cNvSpPr>
              <a:spLocks/>
            </p:cNvSpPr>
            <p:nvPr/>
          </p:nvSpPr>
          <p:spPr bwMode="auto">
            <a:xfrm>
              <a:off x="2993" y="7386"/>
              <a:ext cx="112" cy="30"/>
            </a:xfrm>
            <a:custGeom>
              <a:avLst/>
              <a:gdLst>
                <a:gd name="T0" fmla="*/ 0 w 112"/>
                <a:gd name="T1" fmla="*/ 0 h 30"/>
                <a:gd name="T2" fmla="*/ 0 w 112"/>
                <a:gd name="T3" fmla="*/ 8 h 30"/>
                <a:gd name="T4" fmla="*/ 60 w 112"/>
                <a:gd name="T5" fmla="*/ 30 h 30"/>
                <a:gd name="T6" fmla="*/ 60 w 112"/>
                <a:gd name="T7" fmla="*/ 30 h 30"/>
                <a:gd name="T8" fmla="*/ 112 w 112"/>
                <a:gd name="T9" fmla="*/ 8 h 30"/>
                <a:gd name="T10" fmla="*/ 112 w 112"/>
                <a:gd name="T11" fmla="*/ 0 h 30"/>
                <a:gd name="T12" fmla="*/ 60 w 112"/>
                <a:gd name="T13" fmla="*/ 23 h 30"/>
                <a:gd name="T14" fmla="*/ 60 w 112"/>
                <a:gd name="T15" fmla="*/ 23 h 30"/>
                <a:gd name="T16" fmla="*/ 60 w 112"/>
                <a:gd name="T17" fmla="*/ 23 h 30"/>
                <a:gd name="T18" fmla="*/ 0 w 112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30"/>
                <a:gd name="T32" fmla="*/ 112 w 112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30">
                  <a:moveTo>
                    <a:pt x="0" y="0"/>
                  </a:moveTo>
                  <a:lnTo>
                    <a:pt x="0" y="8"/>
                  </a:lnTo>
                  <a:lnTo>
                    <a:pt x="60" y="30"/>
                  </a:lnTo>
                  <a:lnTo>
                    <a:pt x="112" y="8"/>
                  </a:lnTo>
                  <a:lnTo>
                    <a:pt x="112" y="0"/>
                  </a:lnTo>
                  <a:lnTo>
                    <a:pt x="6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16" name="Freeform 68"/>
            <p:cNvSpPr>
              <a:spLocks/>
            </p:cNvSpPr>
            <p:nvPr/>
          </p:nvSpPr>
          <p:spPr bwMode="auto">
            <a:xfrm>
              <a:off x="2986" y="7409"/>
              <a:ext cx="127" cy="29"/>
            </a:xfrm>
            <a:custGeom>
              <a:avLst/>
              <a:gdLst>
                <a:gd name="T0" fmla="*/ 7 w 127"/>
                <a:gd name="T1" fmla="*/ 0 h 29"/>
                <a:gd name="T2" fmla="*/ 0 w 127"/>
                <a:gd name="T3" fmla="*/ 7 h 29"/>
                <a:gd name="T4" fmla="*/ 67 w 127"/>
                <a:gd name="T5" fmla="*/ 29 h 29"/>
                <a:gd name="T6" fmla="*/ 67 w 127"/>
                <a:gd name="T7" fmla="*/ 29 h 29"/>
                <a:gd name="T8" fmla="*/ 127 w 127"/>
                <a:gd name="T9" fmla="*/ 7 h 29"/>
                <a:gd name="T10" fmla="*/ 127 w 127"/>
                <a:gd name="T11" fmla="*/ 0 h 29"/>
                <a:gd name="T12" fmla="*/ 67 w 127"/>
                <a:gd name="T13" fmla="*/ 22 h 29"/>
                <a:gd name="T14" fmla="*/ 67 w 127"/>
                <a:gd name="T15" fmla="*/ 29 h 29"/>
                <a:gd name="T16" fmla="*/ 67 w 127"/>
                <a:gd name="T17" fmla="*/ 22 h 29"/>
                <a:gd name="T18" fmla="*/ 7 w 127"/>
                <a:gd name="T19" fmla="*/ 0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"/>
                <a:gd name="T31" fmla="*/ 0 h 29"/>
                <a:gd name="T32" fmla="*/ 127 w 127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" h="29">
                  <a:moveTo>
                    <a:pt x="7" y="0"/>
                  </a:moveTo>
                  <a:lnTo>
                    <a:pt x="0" y="7"/>
                  </a:lnTo>
                  <a:lnTo>
                    <a:pt x="67" y="29"/>
                  </a:lnTo>
                  <a:lnTo>
                    <a:pt x="127" y="7"/>
                  </a:lnTo>
                  <a:lnTo>
                    <a:pt x="127" y="0"/>
                  </a:lnTo>
                  <a:lnTo>
                    <a:pt x="67" y="22"/>
                  </a:lnTo>
                  <a:lnTo>
                    <a:pt x="67" y="29"/>
                  </a:lnTo>
                  <a:lnTo>
                    <a:pt x="67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17" name="Freeform 69"/>
            <p:cNvSpPr>
              <a:spLocks/>
            </p:cNvSpPr>
            <p:nvPr/>
          </p:nvSpPr>
          <p:spPr bwMode="auto">
            <a:xfrm>
              <a:off x="2978" y="7431"/>
              <a:ext cx="142" cy="37"/>
            </a:xfrm>
            <a:custGeom>
              <a:avLst/>
              <a:gdLst>
                <a:gd name="T0" fmla="*/ 8 w 142"/>
                <a:gd name="T1" fmla="*/ 7 h 37"/>
                <a:gd name="T2" fmla="*/ 0 w 142"/>
                <a:gd name="T3" fmla="*/ 15 h 37"/>
                <a:gd name="T4" fmla="*/ 75 w 142"/>
                <a:gd name="T5" fmla="*/ 37 h 37"/>
                <a:gd name="T6" fmla="*/ 75 w 142"/>
                <a:gd name="T7" fmla="*/ 37 h 37"/>
                <a:gd name="T8" fmla="*/ 142 w 142"/>
                <a:gd name="T9" fmla="*/ 7 h 37"/>
                <a:gd name="T10" fmla="*/ 142 w 142"/>
                <a:gd name="T11" fmla="*/ 0 h 37"/>
                <a:gd name="T12" fmla="*/ 75 w 142"/>
                <a:gd name="T13" fmla="*/ 30 h 37"/>
                <a:gd name="T14" fmla="*/ 75 w 142"/>
                <a:gd name="T15" fmla="*/ 30 h 37"/>
                <a:gd name="T16" fmla="*/ 75 w 142"/>
                <a:gd name="T17" fmla="*/ 30 h 37"/>
                <a:gd name="T18" fmla="*/ 8 w 142"/>
                <a:gd name="T19" fmla="*/ 7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2"/>
                <a:gd name="T31" fmla="*/ 0 h 37"/>
                <a:gd name="T32" fmla="*/ 142 w 142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2" h="37">
                  <a:moveTo>
                    <a:pt x="8" y="7"/>
                  </a:moveTo>
                  <a:lnTo>
                    <a:pt x="0" y="15"/>
                  </a:lnTo>
                  <a:lnTo>
                    <a:pt x="75" y="37"/>
                  </a:lnTo>
                  <a:lnTo>
                    <a:pt x="142" y="7"/>
                  </a:lnTo>
                  <a:lnTo>
                    <a:pt x="142" y="0"/>
                  </a:lnTo>
                  <a:lnTo>
                    <a:pt x="75" y="30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cxnSp>
        <p:nvCxnSpPr>
          <p:cNvPr id="51" name="Straight Arrow Connector 50"/>
          <p:cNvCxnSpPr/>
          <p:nvPr/>
        </p:nvCxnSpPr>
        <p:spPr>
          <a:xfrm rot="5400000" flipH="1" flipV="1">
            <a:off x="2501900" y="2898775"/>
            <a:ext cx="1012825" cy="530225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2851150" y="3954463"/>
            <a:ext cx="1730375" cy="433387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>
          <a:xfrm>
            <a:off x="2566988" y="3709988"/>
            <a:ext cx="244475" cy="2555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0000FF"/>
              </a:solidFill>
              <a:latin typeface="Arial" charset="0"/>
              <a:ea typeface="ＭＳ Ｐゴシック" pitchFamily="-110" charset="-128"/>
            </a:endParaRPr>
          </a:p>
        </p:txBody>
      </p:sp>
      <p:sp>
        <p:nvSpPr>
          <p:cNvPr id="16400" name="TextBox 55"/>
          <p:cNvSpPr txBox="1">
            <a:spLocks noChangeArrowheads="1"/>
          </p:cNvSpPr>
          <p:nvPr/>
        </p:nvSpPr>
        <p:spPr bwMode="auto">
          <a:xfrm>
            <a:off x="2241550" y="4003675"/>
            <a:ext cx="7096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 b="1" smtClean="0">
                <a:solidFill>
                  <a:srgbClr val="0000FF"/>
                </a:solidFill>
              </a:rPr>
              <a:t>Source</a:t>
            </a:r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3470275" y="2076450"/>
            <a:ext cx="1631950" cy="19685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3540125" y="2362200"/>
            <a:ext cx="1936750" cy="1062038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V="1">
            <a:off x="4837113" y="3729038"/>
            <a:ext cx="688975" cy="442912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rot="5400000" flipH="1" flipV="1">
            <a:off x="4129882" y="2982119"/>
            <a:ext cx="1770062" cy="41275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5" name="TextBox 67"/>
          <p:cNvSpPr txBox="1">
            <a:spLocks noChangeArrowheads="1"/>
          </p:cNvSpPr>
          <p:nvPr/>
        </p:nvSpPr>
        <p:spPr bwMode="auto">
          <a:xfrm>
            <a:off x="2586038" y="1752600"/>
            <a:ext cx="15414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 b="1" smtClean="0">
                <a:solidFill>
                  <a:srgbClr val="0000FF"/>
                </a:solidFill>
              </a:rPr>
              <a:t>Cognitive Relay 1</a:t>
            </a:r>
          </a:p>
        </p:txBody>
      </p:sp>
      <p:sp>
        <p:nvSpPr>
          <p:cNvPr id="16406" name="TextBox 68"/>
          <p:cNvSpPr txBox="1">
            <a:spLocks noChangeArrowheads="1"/>
          </p:cNvSpPr>
          <p:nvPr/>
        </p:nvSpPr>
        <p:spPr bwMode="auto">
          <a:xfrm>
            <a:off x="3932238" y="4545013"/>
            <a:ext cx="15414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 b="1" smtClean="0">
                <a:solidFill>
                  <a:srgbClr val="0000FF"/>
                </a:solidFill>
              </a:rPr>
              <a:t>Cognitive Relay 2</a:t>
            </a:r>
          </a:p>
        </p:txBody>
      </p:sp>
    </p:spTree>
    <p:extLst>
      <p:ext uri="{BB962C8B-B14F-4D97-AF65-F5344CB8AC3E}">
        <p14:creationId xmlns:p14="http://schemas.microsoft.com/office/powerpoint/2010/main" val="227967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Times" pitchFamily="18" charset="0"/>
                <a:ea typeface="SimSun" pitchFamily="2" charset="-122"/>
              </a:rPr>
              <a:t>Channel Model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775" y="1828800"/>
            <a:ext cx="8556625" cy="4805363"/>
          </a:xfrm>
        </p:spPr>
        <p:txBody>
          <a:bodyPr/>
          <a:lstStyle/>
          <a:p>
            <a:endParaRPr lang="en-US" altLang="zh-CN" sz="1700" smtClean="0">
              <a:latin typeface="Arial" charset="0"/>
              <a:ea typeface="SimSun" pitchFamily="2" charset="-122"/>
            </a:endParaRPr>
          </a:p>
          <a:p>
            <a:endParaRPr lang="en-US" altLang="zh-CN" sz="1000" smtClean="0">
              <a:latin typeface="Arial" charset="0"/>
              <a:ea typeface="SimSun" pitchFamily="2" charset="-122"/>
            </a:endParaRPr>
          </a:p>
          <a:p>
            <a:endParaRPr lang="en-US" altLang="zh-CN" sz="1700" smtClean="0">
              <a:latin typeface="Arial" charset="0"/>
              <a:ea typeface="SimSun" pitchFamily="2" charset="-122"/>
            </a:endParaRPr>
          </a:p>
          <a:p>
            <a:endParaRPr lang="en-US" altLang="zh-CN" sz="1600" smtClean="0">
              <a:latin typeface="Arial" charset="0"/>
              <a:ea typeface="SimSun" pitchFamily="2" charset="-122"/>
            </a:endParaRPr>
          </a:p>
          <a:p>
            <a:endParaRPr lang="en-US" altLang="zh-CN" sz="1700" smtClean="0">
              <a:latin typeface="Arial" charset="0"/>
              <a:ea typeface="SimSun" pitchFamily="2" charset="-122"/>
            </a:endParaRPr>
          </a:p>
          <a:p>
            <a:endParaRPr lang="en-US" altLang="zh-CN" sz="1700" smtClean="0">
              <a:latin typeface="Arial" charset="0"/>
              <a:ea typeface="SimSun" pitchFamily="2" charset="-122"/>
            </a:endParaRPr>
          </a:p>
          <a:p>
            <a:pPr>
              <a:buFontTx/>
              <a:buNone/>
            </a:pPr>
            <a:endParaRPr lang="en-US" altLang="zh-CN" sz="1600" smtClean="0">
              <a:latin typeface="Arial" charset="0"/>
              <a:ea typeface="SimSun" pitchFamily="2" charset="-122"/>
            </a:endParaRPr>
          </a:p>
          <a:p>
            <a:pPr>
              <a:buFontTx/>
              <a:buNone/>
            </a:pPr>
            <a:endParaRPr lang="en-US" altLang="zh-CN" sz="1600" smtClean="0">
              <a:latin typeface="Arial" charset="0"/>
              <a:ea typeface="SimSun" pitchFamily="2" charset="-122"/>
            </a:endParaRPr>
          </a:p>
          <a:p>
            <a:r>
              <a:rPr lang="en-US" altLang="zh-CN" sz="2400" smtClean="0">
                <a:ea typeface="SimSun" pitchFamily="2" charset="-122"/>
              </a:rPr>
              <a:t>Sender (Base Station) wishes to send two independent messages to two receivers</a:t>
            </a:r>
          </a:p>
          <a:p>
            <a:r>
              <a:rPr lang="en-US" altLang="zh-CN" sz="2400" smtClean="0">
                <a:ea typeface="SimSun" pitchFamily="2" charset="-122"/>
              </a:rPr>
              <a:t>Messages uniformly generated</a:t>
            </a:r>
          </a:p>
          <a:p>
            <a:r>
              <a:rPr lang="en-US" altLang="zh-CN" sz="2400" smtClean="0">
                <a:ea typeface="SimSun" pitchFamily="2" charset="-122"/>
              </a:rPr>
              <a:t>Each cognitive relay knows only one of the messages to send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911350"/>
            <a:ext cx="7021513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613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8153400" cy="1143000"/>
          </a:xfrm>
        </p:spPr>
        <p:txBody>
          <a:bodyPr/>
          <a:lstStyle/>
          <a:p>
            <a:r>
              <a:rPr lang="en-US" altLang="zh-CN" smtClean="0">
                <a:latin typeface="Times" pitchFamily="18" charset="0"/>
                <a:ea typeface="SimSun" pitchFamily="2" charset="-122"/>
              </a:rPr>
              <a:t>Coding Scheme for the BCCR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4154488"/>
            <a:ext cx="8731250" cy="2932112"/>
          </a:xfrm>
        </p:spPr>
        <p:txBody>
          <a:bodyPr/>
          <a:lstStyle/>
          <a:p>
            <a:r>
              <a:rPr lang="en-US" altLang="zh-CN" sz="2400" smtClean="0">
                <a:latin typeface="Arial" charset="0"/>
                <a:ea typeface="SimSun" pitchFamily="2" charset="-122"/>
              </a:rPr>
              <a:t>Each message split into two parts: common and private</a:t>
            </a:r>
          </a:p>
          <a:p>
            <a:r>
              <a:rPr lang="en-US" altLang="zh-CN" sz="2400" smtClean="0">
                <a:latin typeface="Arial" charset="0"/>
                <a:ea typeface="SimSun" pitchFamily="2" charset="-122"/>
              </a:rPr>
              <a:t>Cognitive relays cooperate with the base station to transmit the respective common messages</a:t>
            </a:r>
          </a:p>
          <a:p>
            <a:r>
              <a:rPr lang="en-US" altLang="zh-CN" sz="2400" smtClean="0">
                <a:latin typeface="Arial" charset="0"/>
                <a:ea typeface="SimSun" pitchFamily="2" charset="-122"/>
              </a:rPr>
              <a:t>Each private message encoded with two layers</a:t>
            </a:r>
          </a:p>
          <a:p>
            <a:pPr lvl="2">
              <a:lnSpc>
                <a:spcPct val="70000"/>
              </a:lnSpc>
            </a:pPr>
            <a:r>
              <a:rPr lang="en-US" altLang="zh-CN" sz="1800" smtClean="0">
                <a:latin typeface="Arial" charset="0"/>
                <a:ea typeface="SimSun" pitchFamily="2" charset="-122"/>
              </a:rPr>
              <a:t>Inner layer exposed to the respective relay </a:t>
            </a:r>
          </a:p>
          <a:p>
            <a:pPr lvl="2">
              <a:lnSpc>
                <a:spcPct val="70000"/>
              </a:lnSpc>
            </a:pPr>
            <a:r>
              <a:rPr lang="en-US" altLang="zh-CN" sz="1800" smtClean="0">
                <a:latin typeface="Arial" charset="0"/>
                <a:ea typeface="SimSun" pitchFamily="2" charset="-122"/>
              </a:rPr>
              <a:t>Outer layer pre-codes for interference (GGP coding)</a:t>
            </a: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488" y="1600200"/>
            <a:ext cx="6062662" cy="255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438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89000" y="225425"/>
            <a:ext cx="7537450" cy="1298575"/>
          </a:xfrm>
        </p:spPr>
        <p:txBody>
          <a:bodyPr/>
          <a:lstStyle/>
          <a:p>
            <a:r>
              <a:rPr lang="en-US" altLang="zh-CN" smtClean="0">
                <a:latin typeface="Times" pitchFamily="18" charset="0"/>
                <a:ea typeface="SimSun" pitchFamily="2" charset="-122"/>
              </a:rPr>
              <a:t>Achievable Rate Region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775" y="1725613"/>
            <a:ext cx="8516938" cy="4805362"/>
          </a:xfrm>
        </p:spPr>
        <p:txBody>
          <a:bodyPr/>
          <a:lstStyle/>
          <a:p>
            <a:r>
              <a:rPr lang="en-US" altLang="zh-CN" sz="2800" smtClean="0">
                <a:latin typeface="Arial" charset="0"/>
                <a:ea typeface="SimSun" pitchFamily="2" charset="-122"/>
              </a:rPr>
              <a:t>Joint probability distribution</a:t>
            </a:r>
          </a:p>
          <a:p>
            <a:endParaRPr lang="en-US" altLang="zh-CN" sz="1800" smtClean="0">
              <a:latin typeface="Arial" charset="0"/>
              <a:ea typeface="SimSun" pitchFamily="2" charset="-122"/>
            </a:endParaRPr>
          </a:p>
          <a:p>
            <a:r>
              <a:rPr lang="en-US" altLang="zh-CN" sz="2400" smtClean="0">
                <a:latin typeface="Arial" charset="0"/>
                <a:ea typeface="SimSun" pitchFamily="2" charset="-122"/>
              </a:rPr>
              <a:t>Achievable rate region: all rates (</a:t>
            </a:r>
            <a:r>
              <a:rPr kumimoji="1" lang="en-US" altLang="en-US" sz="2400" i="1" smtClean="0">
                <a:latin typeface="Arial" charset="0"/>
              </a:rPr>
              <a:t>R</a:t>
            </a:r>
            <a:r>
              <a:rPr kumimoji="1" lang="en-US" altLang="en-US" sz="2400" i="1" baseline="-25000" smtClean="0">
                <a:latin typeface="Arial" charset="0"/>
              </a:rPr>
              <a:t>12</a:t>
            </a:r>
            <a:r>
              <a:rPr kumimoji="1" lang="en-US" altLang="en-US" sz="2400" i="1" smtClean="0">
                <a:latin typeface="Arial" charset="0"/>
              </a:rPr>
              <a:t>+R</a:t>
            </a:r>
            <a:r>
              <a:rPr kumimoji="1" lang="en-US" altLang="en-US" sz="2400" i="1" baseline="-25000" smtClean="0">
                <a:latin typeface="Arial" charset="0"/>
              </a:rPr>
              <a:t>11</a:t>
            </a:r>
            <a:r>
              <a:rPr kumimoji="1" lang="en-US" altLang="en-US" sz="2400" i="1" smtClean="0">
                <a:latin typeface="Arial" charset="0"/>
              </a:rPr>
              <a:t>,R</a:t>
            </a:r>
            <a:r>
              <a:rPr kumimoji="1" lang="en-US" altLang="en-US" sz="2400" i="1" baseline="-25000" smtClean="0">
                <a:latin typeface="Arial" charset="0"/>
              </a:rPr>
              <a:t>21</a:t>
            </a:r>
            <a:r>
              <a:rPr kumimoji="1" lang="en-US" altLang="en-US" sz="2400" i="1" smtClean="0">
                <a:latin typeface="Arial" charset="0"/>
              </a:rPr>
              <a:t>+R</a:t>
            </a:r>
            <a:r>
              <a:rPr kumimoji="1" lang="en-US" altLang="en-US" sz="2400" i="1" baseline="-25000" smtClean="0">
                <a:latin typeface="Arial" charset="0"/>
              </a:rPr>
              <a:t>22</a:t>
            </a:r>
            <a:r>
              <a:rPr lang="en-US" altLang="zh-CN" sz="2400" smtClean="0">
                <a:latin typeface="Arial" charset="0"/>
                <a:ea typeface="SimSun" pitchFamily="2" charset="-122"/>
              </a:rPr>
              <a:t>) s.t.</a:t>
            </a:r>
          </a:p>
        </p:txBody>
      </p:sp>
      <p:graphicFrame>
        <p:nvGraphicFramePr>
          <p:cNvPr id="19460" name="Object 1590"/>
          <p:cNvGraphicFramePr>
            <a:graphicFrameLocks noChangeAspect="1"/>
          </p:cNvGraphicFramePr>
          <p:nvPr/>
        </p:nvGraphicFramePr>
        <p:xfrm>
          <a:off x="457200" y="3225800"/>
          <a:ext cx="8288338" cy="347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2" name="Equation" r:id="rId4" imgW="5778500" imgH="2527300" progId="Equation.3">
                  <p:embed/>
                </p:oleObj>
              </mc:Choice>
              <mc:Fallback>
                <p:oleObj name="Equation" r:id="rId4" imgW="5778500" imgH="2527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225800"/>
                        <a:ext cx="8288338" cy="3479800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1" name="Object 4"/>
          <p:cNvGraphicFramePr>
            <a:graphicFrameLocks noChangeAspect="1"/>
          </p:cNvGraphicFramePr>
          <p:nvPr/>
        </p:nvGraphicFramePr>
        <p:xfrm>
          <a:off x="304800" y="2371725"/>
          <a:ext cx="84804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3" name="Equation" r:id="rId6" imgW="6070600" imgH="228600" progId="Equation.3">
                  <p:embed/>
                </p:oleObj>
              </mc:Choice>
              <mc:Fallback>
                <p:oleObj name="Equation" r:id="rId6" imgW="6070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371725"/>
                        <a:ext cx="8480425" cy="295275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032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Times" pitchFamily="18" charset="0"/>
                <a:ea typeface="SimSun" pitchFamily="2" charset="-122"/>
              </a:rPr>
              <a:t>Generality of the Result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775" y="1725613"/>
            <a:ext cx="8229600" cy="4805362"/>
          </a:xfrm>
        </p:spPr>
        <p:txBody>
          <a:bodyPr/>
          <a:lstStyle/>
          <a:p>
            <a:r>
              <a:rPr lang="en-US" altLang="zh-CN" smtClean="0">
                <a:latin typeface="Arial" charset="0"/>
                <a:ea typeface="SimSun" pitchFamily="2" charset="-122"/>
              </a:rPr>
              <a:t>Without the cognitive relays</a:t>
            </a:r>
          </a:p>
          <a:p>
            <a:pPr lvl="1">
              <a:lnSpc>
                <a:spcPct val="100000"/>
              </a:lnSpc>
            </a:pPr>
            <a:r>
              <a:rPr lang="en-US" altLang="zh-CN" sz="2400" smtClean="0">
                <a:latin typeface="Arial" charset="0"/>
                <a:ea typeface="SimSun" pitchFamily="2" charset="-122"/>
              </a:rPr>
              <a:t>BCCR reduces to a generic BC</a:t>
            </a:r>
          </a:p>
          <a:p>
            <a:pPr lvl="1">
              <a:lnSpc>
                <a:spcPct val="100000"/>
              </a:lnSpc>
            </a:pPr>
            <a:r>
              <a:rPr lang="en-US" altLang="zh-CN" sz="2400" smtClean="0">
                <a:latin typeface="Arial" charset="0"/>
                <a:ea typeface="SimSun" pitchFamily="2" charset="-122"/>
              </a:rPr>
              <a:t>Correspondingly,  rate region reduces to Marton’s region for the BC (best region to date for the BCs)</a:t>
            </a:r>
          </a:p>
          <a:p>
            <a:pPr lvl="1">
              <a:lnSpc>
                <a:spcPct val="100000"/>
              </a:lnSpc>
            </a:pPr>
            <a:endParaRPr lang="en-US" altLang="zh-CN" sz="2400" smtClean="0">
              <a:latin typeface="Arial" charset="0"/>
              <a:ea typeface="SimSun" pitchFamily="2" charset="-122"/>
            </a:endParaRPr>
          </a:p>
          <a:p>
            <a:r>
              <a:rPr lang="en-US" altLang="zh-CN" smtClean="0">
                <a:latin typeface="Arial" charset="0"/>
                <a:ea typeface="SimSun" pitchFamily="2" charset="-122"/>
              </a:rPr>
              <a:t>Without the base station</a:t>
            </a:r>
          </a:p>
          <a:p>
            <a:pPr lvl="1"/>
            <a:r>
              <a:rPr lang="en-US" altLang="zh-CN" sz="2400" smtClean="0">
                <a:latin typeface="Arial" charset="0"/>
                <a:ea typeface="SimSun" pitchFamily="2" charset="-122"/>
              </a:rPr>
              <a:t>BCCR reduces to an IC</a:t>
            </a:r>
          </a:p>
          <a:p>
            <a:pPr lvl="1"/>
            <a:r>
              <a:rPr lang="en-US" altLang="zh-CN" sz="2400" smtClean="0">
                <a:latin typeface="Arial" charset="0"/>
                <a:ea typeface="SimSun" pitchFamily="2" charset="-122"/>
              </a:rPr>
              <a:t>Correspondingly, rate region reduces to the Han-Kobayashi Region for the IC (best region for ICs)</a:t>
            </a:r>
          </a:p>
          <a:p>
            <a:pPr>
              <a:spcBef>
                <a:spcPct val="30000"/>
              </a:spcBef>
              <a:buFontTx/>
              <a:buNone/>
            </a:pPr>
            <a:endParaRPr lang="en-US" altLang="zh-CN" smtClean="0">
              <a:latin typeface="Arial" charset="0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375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Times" pitchFamily="18" charset="0"/>
                <a:ea typeface="SimSun" pitchFamily="2" charset="-122"/>
              </a:rPr>
              <a:t>Improved Robustness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36713"/>
            <a:ext cx="8610600" cy="4805362"/>
          </a:xfrm>
        </p:spPr>
        <p:txBody>
          <a:bodyPr/>
          <a:lstStyle/>
          <a:p>
            <a:r>
              <a:rPr lang="en-US" altLang="zh-CN" smtClean="0">
                <a:latin typeface="Arial" charset="0"/>
                <a:ea typeface="SimSun" pitchFamily="2" charset="-122"/>
              </a:rPr>
              <a:t>Without cognitive relays</a:t>
            </a:r>
          </a:p>
          <a:p>
            <a:pPr lvl="1"/>
            <a:r>
              <a:rPr lang="en-US" altLang="zh-CN" sz="2000" smtClean="0">
                <a:latin typeface="Arial" charset="0"/>
                <a:ea typeface="SimSun" pitchFamily="2" charset="-122"/>
              </a:rPr>
              <a:t>When base station is gone, the entire transmission is dead </a:t>
            </a:r>
          </a:p>
          <a:p>
            <a:r>
              <a:rPr lang="en-US" altLang="zh-CN" smtClean="0">
                <a:latin typeface="Arial" charset="0"/>
                <a:ea typeface="SimSun" pitchFamily="2" charset="-122"/>
              </a:rPr>
              <a:t>With cognitive relays</a:t>
            </a:r>
          </a:p>
          <a:p>
            <a:pPr lvl="1"/>
            <a:r>
              <a:rPr lang="en-US" altLang="zh-CN" sz="2000" smtClean="0">
                <a:latin typeface="Arial" charset="0"/>
                <a:ea typeface="SimSun" pitchFamily="2" charset="-122"/>
              </a:rPr>
              <a:t>When base station is gone, cognitive relays can pick up the role of base station, and the ongoing transmission continues</a:t>
            </a:r>
          </a:p>
          <a:p>
            <a:pPr lvl="1"/>
            <a:r>
              <a:rPr lang="en-US" altLang="zh-CN" sz="2000" smtClean="0">
                <a:latin typeface="Arial" charset="0"/>
                <a:ea typeface="SimSun" pitchFamily="2" charset="-122"/>
              </a:rPr>
              <a:t>Cognitive relays and the receivers form an interference channel</a:t>
            </a:r>
          </a:p>
        </p:txBody>
      </p:sp>
      <p:pic>
        <p:nvPicPr>
          <p:cNvPr id="21508" name="Picture 60" descr="x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388" y="4192588"/>
            <a:ext cx="163512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09" name="Group 58"/>
          <p:cNvGrpSpPr>
            <a:grpSpLocks/>
          </p:cNvGrpSpPr>
          <p:nvPr/>
        </p:nvGrpSpPr>
        <p:grpSpPr bwMode="auto">
          <a:xfrm>
            <a:off x="3630613" y="4927600"/>
            <a:ext cx="411162" cy="1287463"/>
            <a:chOff x="2971" y="7170"/>
            <a:chExt cx="156" cy="321"/>
          </a:xfrm>
        </p:grpSpPr>
        <p:sp>
          <p:nvSpPr>
            <p:cNvPr id="21548" name="Freeform 59"/>
            <p:cNvSpPr>
              <a:spLocks/>
            </p:cNvSpPr>
            <p:nvPr/>
          </p:nvSpPr>
          <p:spPr bwMode="auto">
            <a:xfrm>
              <a:off x="2971" y="7431"/>
              <a:ext cx="156" cy="37"/>
            </a:xfrm>
            <a:custGeom>
              <a:avLst/>
              <a:gdLst>
                <a:gd name="T0" fmla="*/ 0 w 156"/>
                <a:gd name="T1" fmla="*/ 30 h 37"/>
                <a:gd name="T2" fmla="*/ 7 w 156"/>
                <a:gd name="T3" fmla="*/ 37 h 37"/>
                <a:gd name="T4" fmla="*/ 82 w 156"/>
                <a:gd name="T5" fmla="*/ 7 h 37"/>
                <a:gd name="T6" fmla="*/ 82 w 156"/>
                <a:gd name="T7" fmla="*/ 7 h 37"/>
                <a:gd name="T8" fmla="*/ 82 w 156"/>
                <a:gd name="T9" fmla="*/ 7 h 37"/>
                <a:gd name="T10" fmla="*/ 156 w 156"/>
                <a:gd name="T11" fmla="*/ 37 h 37"/>
                <a:gd name="T12" fmla="*/ 156 w 156"/>
                <a:gd name="T13" fmla="*/ 30 h 37"/>
                <a:gd name="T14" fmla="*/ 82 w 156"/>
                <a:gd name="T15" fmla="*/ 0 h 37"/>
                <a:gd name="T16" fmla="*/ 82 w 156"/>
                <a:gd name="T17" fmla="*/ 0 h 37"/>
                <a:gd name="T18" fmla="*/ 0 w 156"/>
                <a:gd name="T19" fmla="*/ 30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6"/>
                <a:gd name="T31" fmla="*/ 0 h 37"/>
                <a:gd name="T32" fmla="*/ 156 w 156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6" h="37">
                  <a:moveTo>
                    <a:pt x="0" y="30"/>
                  </a:moveTo>
                  <a:lnTo>
                    <a:pt x="7" y="37"/>
                  </a:lnTo>
                  <a:lnTo>
                    <a:pt x="82" y="7"/>
                  </a:lnTo>
                  <a:lnTo>
                    <a:pt x="156" y="37"/>
                  </a:lnTo>
                  <a:lnTo>
                    <a:pt x="156" y="30"/>
                  </a:lnTo>
                  <a:lnTo>
                    <a:pt x="82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49" name="Freeform 60"/>
            <p:cNvSpPr>
              <a:spLocks/>
            </p:cNvSpPr>
            <p:nvPr/>
          </p:nvSpPr>
          <p:spPr bwMode="auto">
            <a:xfrm>
              <a:off x="2971" y="7170"/>
              <a:ext cx="156" cy="321"/>
            </a:xfrm>
            <a:custGeom>
              <a:avLst/>
              <a:gdLst>
                <a:gd name="T0" fmla="*/ 82 w 156"/>
                <a:gd name="T1" fmla="*/ 8 h 321"/>
                <a:gd name="T2" fmla="*/ 75 w 156"/>
                <a:gd name="T3" fmla="*/ 8 h 321"/>
                <a:gd name="T4" fmla="*/ 75 w 156"/>
                <a:gd name="T5" fmla="*/ 321 h 321"/>
                <a:gd name="T6" fmla="*/ 82 w 156"/>
                <a:gd name="T7" fmla="*/ 321 h 321"/>
                <a:gd name="T8" fmla="*/ 82 w 156"/>
                <a:gd name="T9" fmla="*/ 313 h 321"/>
                <a:gd name="T10" fmla="*/ 75 w 156"/>
                <a:gd name="T11" fmla="*/ 321 h 321"/>
                <a:gd name="T12" fmla="*/ 82 w 156"/>
                <a:gd name="T13" fmla="*/ 313 h 321"/>
                <a:gd name="T14" fmla="*/ 7 w 156"/>
                <a:gd name="T15" fmla="*/ 291 h 321"/>
                <a:gd name="T16" fmla="*/ 0 w 156"/>
                <a:gd name="T17" fmla="*/ 291 h 321"/>
                <a:gd name="T18" fmla="*/ 7 w 156"/>
                <a:gd name="T19" fmla="*/ 291 h 321"/>
                <a:gd name="T20" fmla="*/ 7 w 156"/>
                <a:gd name="T21" fmla="*/ 291 h 321"/>
                <a:gd name="T22" fmla="*/ 7 w 156"/>
                <a:gd name="T23" fmla="*/ 291 h 321"/>
                <a:gd name="T24" fmla="*/ 82 w 156"/>
                <a:gd name="T25" fmla="*/ 8 h 321"/>
                <a:gd name="T26" fmla="*/ 82 w 156"/>
                <a:gd name="T27" fmla="*/ 8 h 321"/>
                <a:gd name="T28" fmla="*/ 75 w 156"/>
                <a:gd name="T29" fmla="*/ 8 h 321"/>
                <a:gd name="T30" fmla="*/ 82 w 156"/>
                <a:gd name="T31" fmla="*/ 8 h 321"/>
                <a:gd name="T32" fmla="*/ 82 w 156"/>
                <a:gd name="T33" fmla="*/ 8 h 321"/>
                <a:gd name="T34" fmla="*/ 75 w 156"/>
                <a:gd name="T35" fmla="*/ 8 h 321"/>
                <a:gd name="T36" fmla="*/ 156 w 156"/>
                <a:gd name="T37" fmla="*/ 291 h 321"/>
                <a:gd name="T38" fmla="*/ 156 w 156"/>
                <a:gd name="T39" fmla="*/ 291 h 321"/>
                <a:gd name="T40" fmla="*/ 156 w 156"/>
                <a:gd name="T41" fmla="*/ 291 h 321"/>
                <a:gd name="T42" fmla="*/ 156 w 156"/>
                <a:gd name="T43" fmla="*/ 291 h 321"/>
                <a:gd name="T44" fmla="*/ 156 w 156"/>
                <a:gd name="T45" fmla="*/ 291 h 321"/>
                <a:gd name="T46" fmla="*/ 82 w 156"/>
                <a:gd name="T47" fmla="*/ 313 h 321"/>
                <a:gd name="T48" fmla="*/ 82 w 156"/>
                <a:gd name="T49" fmla="*/ 321 h 321"/>
                <a:gd name="T50" fmla="*/ 156 w 156"/>
                <a:gd name="T51" fmla="*/ 298 h 321"/>
                <a:gd name="T52" fmla="*/ 156 w 156"/>
                <a:gd name="T53" fmla="*/ 298 h 321"/>
                <a:gd name="T54" fmla="*/ 156 w 156"/>
                <a:gd name="T55" fmla="*/ 291 h 321"/>
                <a:gd name="T56" fmla="*/ 156 w 156"/>
                <a:gd name="T57" fmla="*/ 291 h 321"/>
                <a:gd name="T58" fmla="*/ 82 w 156"/>
                <a:gd name="T59" fmla="*/ 8 h 321"/>
                <a:gd name="T60" fmla="*/ 82 w 156"/>
                <a:gd name="T61" fmla="*/ 0 h 321"/>
                <a:gd name="T62" fmla="*/ 82 w 156"/>
                <a:gd name="T63" fmla="*/ 0 h 321"/>
                <a:gd name="T64" fmla="*/ 75 w 156"/>
                <a:gd name="T65" fmla="*/ 0 h 321"/>
                <a:gd name="T66" fmla="*/ 75 w 156"/>
                <a:gd name="T67" fmla="*/ 8 h 321"/>
                <a:gd name="T68" fmla="*/ 75 w 156"/>
                <a:gd name="T69" fmla="*/ 8 h 321"/>
                <a:gd name="T70" fmla="*/ 0 w 156"/>
                <a:gd name="T71" fmla="*/ 291 h 321"/>
                <a:gd name="T72" fmla="*/ 0 w 156"/>
                <a:gd name="T73" fmla="*/ 291 h 321"/>
                <a:gd name="T74" fmla="*/ 0 w 156"/>
                <a:gd name="T75" fmla="*/ 298 h 321"/>
                <a:gd name="T76" fmla="*/ 0 w 156"/>
                <a:gd name="T77" fmla="*/ 298 h 321"/>
                <a:gd name="T78" fmla="*/ 82 w 156"/>
                <a:gd name="T79" fmla="*/ 321 h 321"/>
                <a:gd name="T80" fmla="*/ 82 w 156"/>
                <a:gd name="T81" fmla="*/ 321 h 321"/>
                <a:gd name="T82" fmla="*/ 82 w 156"/>
                <a:gd name="T83" fmla="*/ 321 h 321"/>
                <a:gd name="T84" fmla="*/ 82 w 156"/>
                <a:gd name="T85" fmla="*/ 321 h 321"/>
                <a:gd name="T86" fmla="*/ 82 w 156"/>
                <a:gd name="T87" fmla="*/ 321 h 321"/>
                <a:gd name="T88" fmla="*/ 82 w 156"/>
                <a:gd name="T89" fmla="*/ 8 h 32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6"/>
                <a:gd name="T136" fmla="*/ 0 h 321"/>
                <a:gd name="T137" fmla="*/ 156 w 156"/>
                <a:gd name="T138" fmla="*/ 321 h 32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6" h="321">
                  <a:moveTo>
                    <a:pt x="82" y="8"/>
                  </a:moveTo>
                  <a:lnTo>
                    <a:pt x="75" y="8"/>
                  </a:lnTo>
                  <a:lnTo>
                    <a:pt x="75" y="321"/>
                  </a:lnTo>
                  <a:lnTo>
                    <a:pt x="82" y="321"/>
                  </a:lnTo>
                  <a:lnTo>
                    <a:pt x="82" y="313"/>
                  </a:lnTo>
                  <a:lnTo>
                    <a:pt x="75" y="321"/>
                  </a:lnTo>
                  <a:lnTo>
                    <a:pt x="82" y="313"/>
                  </a:lnTo>
                  <a:lnTo>
                    <a:pt x="7" y="291"/>
                  </a:lnTo>
                  <a:lnTo>
                    <a:pt x="0" y="291"/>
                  </a:lnTo>
                  <a:lnTo>
                    <a:pt x="7" y="291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156" y="291"/>
                  </a:lnTo>
                  <a:lnTo>
                    <a:pt x="82" y="313"/>
                  </a:lnTo>
                  <a:lnTo>
                    <a:pt x="82" y="321"/>
                  </a:lnTo>
                  <a:lnTo>
                    <a:pt x="156" y="298"/>
                  </a:lnTo>
                  <a:lnTo>
                    <a:pt x="156" y="291"/>
                  </a:lnTo>
                  <a:lnTo>
                    <a:pt x="82" y="8"/>
                  </a:lnTo>
                  <a:lnTo>
                    <a:pt x="82" y="0"/>
                  </a:lnTo>
                  <a:lnTo>
                    <a:pt x="75" y="0"/>
                  </a:lnTo>
                  <a:lnTo>
                    <a:pt x="75" y="8"/>
                  </a:lnTo>
                  <a:lnTo>
                    <a:pt x="0" y="291"/>
                  </a:lnTo>
                  <a:lnTo>
                    <a:pt x="0" y="298"/>
                  </a:lnTo>
                  <a:lnTo>
                    <a:pt x="82" y="321"/>
                  </a:lnTo>
                  <a:lnTo>
                    <a:pt x="82" y="8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50" name="Freeform 61"/>
            <p:cNvSpPr>
              <a:spLocks/>
            </p:cNvSpPr>
            <p:nvPr/>
          </p:nvSpPr>
          <p:spPr bwMode="auto">
            <a:xfrm>
              <a:off x="3031" y="7245"/>
              <a:ext cx="37" cy="15"/>
            </a:xfrm>
            <a:custGeom>
              <a:avLst/>
              <a:gdLst>
                <a:gd name="T0" fmla="*/ 7 w 37"/>
                <a:gd name="T1" fmla="*/ 0 h 15"/>
                <a:gd name="T2" fmla="*/ 0 w 37"/>
                <a:gd name="T3" fmla="*/ 7 h 15"/>
                <a:gd name="T4" fmla="*/ 22 w 37"/>
                <a:gd name="T5" fmla="*/ 15 h 15"/>
                <a:gd name="T6" fmla="*/ 22 w 37"/>
                <a:gd name="T7" fmla="*/ 15 h 15"/>
                <a:gd name="T8" fmla="*/ 37 w 37"/>
                <a:gd name="T9" fmla="*/ 7 h 15"/>
                <a:gd name="T10" fmla="*/ 37 w 37"/>
                <a:gd name="T11" fmla="*/ 0 h 15"/>
                <a:gd name="T12" fmla="*/ 22 w 37"/>
                <a:gd name="T13" fmla="*/ 7 h 15"/>
                <a:gd name="T14" fmla="*/ 22 w 37"/>
                <a:gd name="T15" fmla="*/ 7 h 15"/>
                <a:gd name="T16" fmla="*/ 22 w 37"/>
                <a:gd name="T17" fmla="*/ 7 h 15"/>
                <a:gd name="T18" fmla="*/ 7 w 37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"/>
                <a:gd name="T31" fmla="*/ 0 h 15"/>
                <a:gd name="T32" fmla="*/ 37 w 37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" h="15">
                  <a:moveTo>
                    <a:pt x="7" y="0"/>
                  </a:moveTo>
                  <a:lnTo>
                    <a:pt x="0" y="7"/>
                  </a:lnTo>
                  <a:lnTo>
                    <a:pt x="22" y="15"/>
                  </a:lnTo>
                  <a:lnTo>
                    <a:pt x="37" y="7"/>
                  </a:lnTo>
                  <a:lnTo>
                    <a:pt x="37" y="0"/>
                  </a:lnTo>
                  <a:lnTo>
                    <a:pt x="2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51" name="Freeform 62"/>
            <p:cNvSpPr>
              <a:spLocks/>
            </p:cNvSpPr>
            <p:nvPr/>
          </p:nvSpPr>
          <p:spPr bwMode="auto">
            <a:xfrm>
              <a:off x="3023" y="7267"/>
              <a:ext cx="52" cy="15"/>
            </a:xfrm>
            <a:custGeom>
              <a:avLst/>
              <a:gdLst>
                <a:gd name="T0" fmla="*/ 8 w 52"/>
                <a:gd name="T1" fmla="*/ 0 h 15"/>
                <a:gd name="T2" fmla="*/ 0 w 52"/>
                <a:gd name="T3" fmla="*/ 7 h 15"/>
                <a:gd name="T4" fmla="*/ 30 w 52"/>
                <a:gd name="T5" fmla="*/ 15 h 15"/>
                <a:gd name="T6" fmla="*/ 30 w 52"/>
                <a:gd name="T7" fmla="*/ 15 h 15"/>
                <a:gd name="T8" fmla="*/ 52 w 52"/>
                <a:gd name="T9" fmla="*/ 7 h 15"/>
                <a:gd name="T10" fmla="*/ 52 w 52"/>
                <a:gd name="T11" fmla="*/ 0 h 15"/>
                <a:gd name="T12" fmla="*/ 30 w 52"/>
                <a:gd name="T13" fmla="*/ 7 h 15"/>
                <a:gd name="T14" fmla="*/ 30 w 52"/>
                <a:gd name="T15" fmla="*/ 15 h 15"/>
                <a:gd name="T16" fmla="*/ 30 w 52"/>
                <a:gd name="T17" fmla="*/ 7 h 15"/>
                <a:gd name="T18" fmla="*/ 8 w 52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"/>
                <a:gd name="T31" fmla="*/ 0 h 15"/>
                <a:gd name="T32" fmla="*/ 52 w 52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" h="15">
                  <a:moveTo>
                    <a:pt x="8" y="0"/>
                  </a:moveTo>
                  <a:lnTo>
                    <a:pt x="0" y="7"/>
                  </a:lnTo>
                  <a:lnTo>
                    <a:pt x="30" y="15"/>
                  </a:lnTo>
                  <a:lnTo>
                    <a:pt x="52" y="7"/>
                  </a:lnTo>
                  <a:lnTo>
                    <a:pt x="52" y="0"/>
                  </a:lnTo>
                  <a:lnTo>
                    <a:pt x="30" y="7"/>
                  </a:lnTo>
                  <a:lnTo>
                    <a:pt x="30" y="15"/>
                  </a:lnTo>
                  <a:lnTo>
                    <a:pt x="30" y="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52" name="Freeform 63"/>
            <p:cNvSpPr>
              <a:spLocks/>
            </p:cNvSpPr>
            <p:nvPr/>
          </p:nvSpPr>
          <p:spPr bwMode="auto">
            <a:xfrm>
              <a:off x="3016" y="7289"/>
              <a:ext cx="67" cy="23"/>
            </a:xfrm>
            <a:custGeom>
              <a:avLst/>
              <a:gdLst>
                <a:gd name="T0" fmla="*/ 7 w 67"/>
                <a:gd name="T1" fmla="*/ 0 h 23"/>
                <a:gd name="T2" fmla="*/ 0 w 67"/>
                <a:gd name="T3" fmla="*/ 8 h 23"/>
                <a:gd name="T4" fmla="*/ 37 w 67"/>
                <a:gd name="T5" fmla="*/ 23 h 23"/>
                <a:gd name="T6" fmla="*/ 37 w 67"/>
                <a:gd name="T7" fmla="*/ 23 h 23"/>
                <a:gd name="T8" fmla="*/ 67 w 67"/>
                <a:gd name="T9" fmla="*/ 8 h 23"/>
                <a:gd name="T10" fmla="*/ 67 w 67"/>
                <a:gd name="T11" fmla="*/ 0 h 23"/>
                <a:gd name="T12" fmla="*/ 37 w 67"/>
                <a:gd name="T13" fmla="*/ 15 h 23"/>
                <a:gd name="T14" fmla="*/ 37 w 67"/>
                <a:gd name="T15" fmla="*/ 15 h 23"/>
                <a:gd name="T16" fmla="*/ 37 w 67"/>
                <a:gd name="T17" fmla="*/ 15 h 23"/>
                <a:gd name="T18" fmla="*/ 7 w 67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7"/>
                <a:gd name="T31" fmla="*/ 0 h 23"/>
                <a:gd name="T32" fmla="*/ 67 w 6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7" h="23">
                  <a:moveTo>
                    <a:pt x="7" y="0"/>
                  </a:moveTo>
                  <a:lnTo>
                    <a:pt x="0" y="8"/>
                  </a:lnTo>
                  <a:lnTo>
                    <a:pt x="37" y="23"/>
                  </a:lnTo>
                  <a:lnTo>
                    <a:pt x="67" y="8"/>
                  </a:lnTo>
                  <a:lnTo>
                    <a:pt x="67" y="0"/>
                  </a:lnTo>
                  <a:lnTo>
                    <a:pt x="37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53" name="Freeform 64"/>
            <p:cNvSpPr>
              <a:spLocks/>
            </p:cNvSpPr>
            <p:nvPr/>
          </p:nvSpPr>
          <p:spPr bwMode="auto">
            <a:xfrm>
              <a:off x="3016" y="7319"/>
              <a:ext cx="74" cy="15"/>
            </a:xfrm>
            <a:custGeom>
              <a:avLst/>
              <a:gdLst>
                <a:gd name="T0" fmla="*/ 0 w 74"/>
                <a:gd name="T1" fmla="*/ 0 h 15"/>
                <a:gd name="T2" fmla="*/ 0 w 74"/>
                <a:gd name="T3" fmla="*/ 8 h 15"/>
                <a:gd name="T4" fmla="*/ 37 w 74"/>
                <a:gd name="T5" fmla="*/ 15 h 15"/>
                <a:gd name="T6" fmla="*/ 37 w 74"/>
                <a:gd name="T7" fmla="*/ 15 h 15"/>
                <a:gd name="T8" fmla="*/ 74 w 74"/>
                <a:gd name="T9" fmla="*/ 8 h 15"/>
                <a:gd name="T10" fmla="*/ 74 w 74"/>
                <a:gd name="T11" fmla="*/ 0 h 15"/>
                <a:gd name="T12" fmla="*/ 37 w 74"/>
                <a:gd name="T13" fmla="*/ 8 h 15"/>
                <a:gd name="T14" fmla="*/ 37 w 74"/>
                <a:gd name="T15" fmla="*/ 15 h 15"/>
                <a:gd name="T16" fmla="*/ 37 w 74"/>
                <a:gd name="T17" fmla="*/ 8 h 15"/>
                <a:gd name="T18" fmla="*/ 0 w 74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4"/>
                <a:gd name="T31" fmla="*/ 0 h 15"/>
                <a:gd name="T32" fmla="*/ 74 w 74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4" h="15">
                  <a:moveTo>
                    <a:pt x="0" y="0"/>
                  </a:moveTo>
                  <a:lnTo>
                    <a:pt x="0" y="8"/>
                  </a:lnTo>
                  <a:lnTo>
                    <a:pt x="37" y="15"/>
                  </a:lnTo>
                  <a:lnTo>
                    <a:pt x="74" y="8"/>
                  </a:lnTo>
                  <a:lnTo>
                    <a:pt x="74" y="0"/>
                  </a:lnTo>
                  <a:lnTo>
                    <a:pt x="37" y="8"/>
                  </a:lnTo>
                  <a:lnTo>
                    <a:pt x="37" y="15"/>
                  </a:lnTo>
                  <a:lnTo>
                    <a:pt x="3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54" name="Freeform 65"/>
            <p:cNvSpPr>
              <a:spLocks/>
            </p:cNvSpPr>
            <p:nvPr/>
          </p:nvSpPr>
          <p:spPr bwMode="auto">
            <a:xfrm>
              <a:off x="3001" y="7342"/>
              <a:ext cx="97" cy="22"/>
            </a:xfrm>
            <a:custGeom>
              <a:avLst/>
              <a:gdLst>
                <a:gd name="T0" fmla="*/ 7 w 97"/>
                <a:gd name="T1" fmla="*/ 0 h 22"/>
                <a:gd name="T2" fmla="*/ 0 w 97"/>
                <a:gd name="T3" fmla="*/ 7 h 22"/>
                <a:gd name="T4" fmla="*/ 52 w 97"/>
                <a:gd name="T5" fmla="*/ 22 h 22"/>
                <a:gd name="T6" fmla="*/ 52 w 97"/>
                <a:gd name="T7" fmla="*/ 22 h 22"/>
                <a:gd name="T8" fmla="*/ 97 w 97"/>
                <a:gd name="T9" fmla="*/ 7 h 22"/>
                <a:gd name="T10" fmla="*/ 97 w 97"/>
                <a:gd name="T11" fmla="*/ 0 h 22"/>
                <a:gd name="T12" fmla="*/ 52 w 97"/>
                <a:gd name="T13" fmla="*/ 14 h 22"/>
                <a:gd name="T14" fmla="*/ 52 w 97"/>
                <a:gd name="T15" fmla="*/ 14 h 22"/>
                <a:gd name="T16" fmla="*/ 52 w 97"/>
                <a:gd name="T17" fmla="*/ 14 h 22"/>
                <a:gd name="T18" fmla="*/ 7 w 97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22"/>
                <a:gd name="T32" fmla="*/ 97 w 9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22">
                  <a:moveTo>
                    <a:pt x="7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97" y="7"/>
                  </a:lnTo>
                  <a:lnTo>
                    <a:pt x="97" y="0"/>
                  </a:lnTo>
                  <a:lnTo>
                    <a:pt x="52" y="1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55" name="Freeform 66"/>
            <p:cNvSpPr>
              <a:spLocks/>
            </p:cNvSpPr>
            <p:nvPr/>
          </p:nvSpPr>
          <p:spPr bwMode="auto">
            <a:xfrm>
              <a:off x="3001" y="7364"/>
              <a:ext cx="104" cy="22"/>
            </a:xfrm>
            <a:custGeom>
              <a:avLst/>
              <a:gdLst>
                <a:gd name="T0" fmla="*/ 0 w 104"/>
                <a:gd name="T1" fmla="*/ 0 h 22"/>
                <a:gd name="T2" fmla="*/ 0 w 104"/>
                <a:gd name="T3" fmla="*/ 7 h 22"/>
                <a:gd name="T4" fmla="*/ 52 w 104"/>
                <a:gd name="T5" fmla="*/ 22 h 22"/>
                <a:gd name="T6" fmla="*/ 52 w 104"/>
                <a:gd name="T7" fmla="*/ 22 h 22"/>
                <a:gd name="T8" fmla="*/ 104 w 104"/>
                <a:gd name="T9" fmla="*/ 7 h 22"/>
                <a:gd name="T10" fmla="*/ 97 w 104"/>
                <a:gd name="T11" fmla="*/ 0 h 22"/>
                <a:gd name="T12" fmla="*/ 52 w 104"/>
                <a:gd name="T13" fmla="*/ 15 h 22"/>
                <a:gd name="T14" fmla="*/ 52 w 104"/>
                <a:gd name="T15" fmla="*/ 22 h 22"/>
                <a:gd name="T16" fmla="*/ 52 w 104"/>
                <a:gd name="T17" fmla="*/ 15 h 22"/>
                <a:gd name="T18" fmla="*/ 0 w 104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22"/>
                <a:gd name="T32" fmla="*/ 104 w 104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22">
                  <a:moveTo>
                    <a:pt x="0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104" y="7"/>
                  </a:lnTo>
                  <a:lnTo>
                    <a:pt x="97" y="0"/>
                  </a:lnTo>
                  <a:lnTo>
                    <a:pt x="52" y="15"/>
                  </a:lnTo>
                  <a:lnTo>
                    <a:pt x="52" y="22"/>
                  </a:lnTo>
                  <a:lnTo>
                    <a:pt x="5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56" name="Freeform 67"/>
            <p:cNvSpPr>
              <a:spLocks/>
            </p:cNvSpPr>
            <p:nvPr/>
          </p:nvSpPr>
          <p:spPr bwMode="auto">
            <a:xfrm>
              <a:off x="2993" y="7386"/>
              <a:ext cx="112" cy="30"/>
            </a:xfrm>
            <a:custGeom>
              <a:avLst/>
              <a:gdLst>
                <a:gd name="T0" fmla="*/ 0 w 112"/>
                <a:gd name="T1" fmla="*/ 0 h 30"/>
                <a:gd name="T2" fmla="*/ 0 w 112"/>
                <a:gd name="T3" fmla="*/ 8 h 30"/>
                <a:gd name="T4" fmla="*/ 60 w 112"/>
                <a:gd name="T5" fmla="*/ 30 h 30"/>
                <a:gd name="T6" fmla="*/ 60 w 112"/>
                <a:gd name="T7" fmla="*/ 30 h 30"/>
                <a:gd name="T8" fmla="*/ 112 w 112"/>
                <a:gd name="T9" fmla="*/ 8 h 30"/>
                <a:gd name="T10" fmla="*/ 112 w 112"/>
                <a:gd name="T11" fmla="*/ 0 h 30"/>
                <a:gd name="T12" fmla="*/ 60 w 112"/>
                <a:gd name="T13" fmla="*/ 23 h 30"/>
                <a:gd name="T14" fmla="*/ 60 w 112"/>
                <a:gd name="T15" fmla="*/ 23 h 30"/>
                <a:gd name="T16" fmla="*/ 60 w 112"/>
                <a:gd name="T17" fmla="*/ 23 h 30"/>
                <a:gd name="T18" fmla="*/ 0 w 112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30"/>
                <a:gd name="T32" fmla="*/ 112 w 112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30">
                  <a:moveTo>
                    <a:pt x="0" y="0"/>
                  </a:moveTo>
                  <a:lnTo>
                    <a:pt x="0" y="8"/>
                  </a:lnTo>
                  <a:lnTo>
                    <a:pt x="60" y="30"/>
                  </a:lnTo>
                  <a:lnTo>
                    <a:pt x="112" y="8"/>
                  </a:lnTo>
                  <a:lnTo>
                    <a:pt x="112" y="0"/>
                  </a:lnTo>
                  <a:lnTo>
                    <a:pt x="6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57" name="Freeform 68"/>
            <p:cNvSpPr>
              <a:spLocks/>
            </p:cNvSpPr>
            <p:nvPr/>
          </p:nvSpPr>
          <p:spPr bwMode="auto">
            <a:xfrm>
              <a:off x="2986" y="7409"/>
              <a:ext cx="127" cy="29"/>
            </a:xfrm>
            <a:custGeom>
              <a:avLst/>
              <a:gdLst>
                <a:gd name="T0" fmla="*/ 7 w 127"/>
                <a:gd name="T1" fmla="*/ 0 h 29"/>
                <a:gd name="T2" fmla="*/ 0 w 127"/>
                <a:gd name="T3" fmla="*/ 7 h 29"/>
                <a:gd name="T4" fmla="*/ 67 w 127"/>
                <a:gd name="T5" fmla="*/ 29 h 29"/>
                <a:gd name="T6" fmla="*/ 67 w 127"/>
                <a:gd name="T7" fmla="*/ 29 h 29"/>
                <a:gd name="T8" fmla="*/ 127 w 127"/>
                <a:gd name="T9" fmla="*/ 7 h 29"/>
                <a:gd name="T10" fmla="*/ 127 w 127"/>
                <a:gd name="T11" fmla="*/ 0 h 29"/>
                <a:gd name="T12" fmla="*/ 67 w 127"/>
                <a:gd name="T13" fmla="*/ 22 h 29"/>
                <a:gd name="T14" fmla="*/ 67 w 127"/>
                <a:gd name="T15" fmla="*/ 29 h 29"/>
                <a:gd name="T16" fmla="*/ 67 w 127"/>
                <a:gd name="T17" fmla="*/ 22 h 29"/>
                <a:gd name="T18" fmla="*/ 7 w 127"/>
                <a:gd name="T19" fmla="*/ 0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"/>
                <a:gd name="T31" fmla="*/ 0 h 29"/>
                <a:gd name="T32" fmla="*/ 127 w 127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" h="29">
                  <a:moveTo>
                    <a:pt x="7" y="0"/>
                  </a:moveTo>
                  <a:lnTo>
                    <a:pt x="0" y="7"/>
                  </a:lnTo>
                  <a:lnTo>
                    <a:pt x="67" y="29"/>
                  </a:lnTo>
                  <a:lnTo>
                    <a:pt x="127" y="7"/>
                  </a:lnTo>
                  <a:lnTo>
                    <a:pt x="127" y="0"/>
                  </a:lnTo>
                  <a:lnTo>
                    <a:pt x="67" y="22"/>
                  </a:lnTo>
                  <a:lnTo>
                    <a:pt x="67" y="29"/>
                  </a:lnTo>
                  <a:lnTo>
                    <a:pt x="67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58" name="Freeform 69"/>
            <p:cNvSpPr>
              <a:spLocks/>
            </p:cNvSpPr>
            <p:nvPr/>
          </p:nvSpPr>
          <p:spPr bwMode="auto">
            <a:xfrm>
              <a:off x="2978" y="7431"/>
              <a:ext cx="142" cy="37"/>
            </a:xfrm>
            <a:custGeom>
              <a:avLst/>
              <a:gdLst>
                <a:gd name="T0" fmla="*/ 8 w 142"/>
                <a:gd name="T1" fmla="*/ 7 h 37"/>
                <a:gd name="T2" fmla="*/ 0 w 142"/>
                <a:gd name="T3" fmla="*/ 15 h 37"/>
                <a:gd name="T4" fmla="*/ 75 w 142"/>
                <a:gd name="T5" fmla="*/ 37 h 37"/>
                <a:gd name="T6" fmla="*/ 75 w 142"/>
                <a:gd name="T7" fmla="*/ 37 h 37"/>
                <a:gd name="T8" fmla="*/ 142 w 142"/>
                <a:gd name="T9" fmla="*/ 7 h 37"/>
                <a:gd name="T10" fmla="*/ 142 w 142"/>
                <a:gd name="T11" fmla="*/ 0 h 37"/>
                <a:gd name="T12" fmla="*/ 75 w 142"/>
                <a:gd name="T13" fmla="*/ 30 h 37"/>
                <a:gd name="T14" fmla="*/ 75 w 142"/>
                <a:gd name="T15" fmla="*/ 30 h 37"/>
                <a:gd name="T16" fmla="*/ 75 w 142"/>
                <a:gd name="T17" fmla="*/ 30 h 37"/>
                <a:gd name="T18" fmla="*/ 8 w 142"/>
                <a:gd name="T19" fmla="*/ 7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2"/>
                <a:gd name="T31" fmla="*/ 0 h 37"/>
                <a:gd name="T32" fmla="*/ 142 w 142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2" h="37">
                  <a:moveTo>
                    <a:pt x="8" y="7"/>
                  </a:moveTo>
                  <a:lnTo>
                    <a:pt x="0" y="15"/>
                  </a:lnTo>
                  <a:lnTo>
                    <a:pt x="75" y="37"/>
                  </a:lnTo>
                  <a:lnTo>
                    <a:pt x="142" y="7"/>
                  </a:lnTo>
                  <a:lnTo>
                    <a:pt x="142" y="0"/>
                  </a:lnTo>
                  <a:lnTo>
                    <a:pt x="75" y="30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pic>
        <p:nvPicPr>
          <p:cNvPr id="21510" name="Picture 60" descr="x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588" y="5711825"/>
            <a:ext cx="163512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Straight Arrow Connector 19"/>
          <p:cNvCxnSpPr/>
          <p:nvPr/>
        </p:nvCxnSpPr>
        <p:spPr>
          <a:xfrm>
            <a:off x="2822575" y="6107113"/>
            <a:ext cx="776288" cy="1587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2" name="TextBox 20"/>
          <p:cNvSpPr txBox="1">
            <a:spLocks noChangeArrowheads="1"/>
          </p:cNvSpPr>
          <p:nvPr/>
        </p:nvSpPr>
        <p:spPr bwMode="auto">
          <a:xfrm>
            <a:off x="2832100" y="5684838"/>
            <a:ext cx="6334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mtClean="0">
                <a:solidFill>
                  <a:srgbClr val="FFFFFF"/>
                </a:solidFill>
              </a:rPr>
              <a:t>data</a:t>
            </a:r>
          </a:p>
        </p:txBody>
      </p:sp>
      <p:grpSp>
        <p:nvGrpSpPr>
          <p:cNvPr id="21513" name="Group 58"/>
          <p:cNvGrpSpPr>
            <a:grpSpLocks/>
          </p:cNvGrpSpPr>
          <p:nvPr/>
        </p:nvGrpSpPr>
        <p:grpSpPr bwMode="auto">
          <a:xfrm>
            <a:off x="3290888" y="4411663"/>
            <a:ext cx="165100" cy="515937"/>
            <a:chOff x="2971" y="7170"/>
            <a:chExt cx="156" cy="321"/>
          </a:xfrm>
        </p:grpSpPr>
        <p:sp>
          <p:nvSpPr>
            <p:cNvPr id="21537" name="Freeform 59"/>
            <p:cNvSpPr>
              <a:spLocks/>
            </p:cNvSpPr>
            <p:nvPr/>
          </p:nvSpPr>
          <p:spPr bwMode="auto">
            <a:xfrm>
              <a:off x="2971" y="7431"/>
              <a:ext cx="156" cy="37"/>
            </a:xfrm>
            <a:custGeom>
              <a:avLst/>
              <a:gdLst>
                <a:gd name="T0" fmla="*/ 0 w 156"/>
                <a:gd name="T1" fmla="*/ 30 h 37"/>
                <a:gd name="T2" fmla="*/ 7 w 156"/>
                <a:gd name="T3" fmla="*/ 37 h 37"/>
                <a:gd name="T4" fmla="*/ 82 w 156"/>
                <a:gd name="T5" fmla="*/ 7 h 37"/>
                <a:gd name="T6" fmla="*/ 82 w 156"/>
                <a:gd name="T7" fmla="*/ 7 h 37"/>
                <a:gd name="T8" fmla="*/ 82 w 156"/>
                <a:gd name="T9" fmla="*/ 7 h 37"/>
                <a:gd name="T10" fmla="*/ 156 w 156"/>
                <a:gd name="T11" fmla="*/ 37 h 37"/>
                <a:gd name="T12" fmla="*/ 156 w 156"/>
                <a:gd name="T13" fmla="*/ 30 h 37"/>
                <a:gd name="T14" fmla="*/ 82 w 156"/>
                <a:gd name="T15" fmla="*/ 0 h 37"/>
                <a:gd name="T16" fmla="*/ 82 w 156"/>
                <a:gd name="T17" fmla="*/ 0 h 37"/>
                <a:gd name="T18" fmla="*/ 0 w 156"/>
                <a:gd name="T19" fmla="*/ 30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6"/>
                <a:gd name="T31" fmla="*/ 0 h 37"/>
                <a:gd name="T32" fmla="*/ 156 w 156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6" h="37">
                  <a:moveTo>
                    <a:pt x="0" y="30"/>
                  </a:moveTo>
                  <a:lnTo>
                    <a:pt x="7" y="37"/>
                  </a:lnTo>
                  <a:lnTo>
                    <a:pt x="82" y="7"/>
                  </a:lnTo>
                  <a:lnTo>
                    <a:pt x="156" y="37"/>
                  </a:lnTo>
                  <a:lnTo>
                    <a:pt x="156" y="30"/>
                  </a:lnTo>
                  <a:lnTo>
                    <a:pt x="82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38" name="Freeform 60"/>
            <p:cNvSpPr>
              <a:spLocks/>
            </p:cNvSpPr>
            <p:nvPr/>
          </p:nvSpPr>
          <p:spPr bwMode="auto">
            <a:xfrm>
              <a:off x="2971" y="7170"/>
              <a:ext cx="156" cy="321"/>
            </a:xfrm>
            <a:custGeom>
              <a:avLst/>
              <a:gdLst>
                <a:gd name="T0" fmla="*/ 82 w 156"/>
                <a:gd name="T1" fmla="*/ 8 h 321"/>
                <a:gd name="T2" fmla="*/ 75 w 156"/>
                <a:gd name="T3" fmla="*/ 8 h 321"/>
                <a:gd name="T4" fmla="*/ 75 w 156"/>
                <a:gd name="T5" fmla="*/ 321 h 321"/>
                <a:gd name="T6" fmla="*/ 82 w 156"/>
                <a:gd name="T7" fmla="*/ 321 h 321"/>
                <a:gd name="T8" fmla="*/ 82 w 156"/>
                <a:gd name="T9" fmla="*/ 313 h 321"/>
                <a:gd name="T10" fmla="*/ 75 w 156"/>
                <a:gd name="T11" fmla="*/ 321 h 321"/>
                <a:gd name="T12" fmla="*/ 82 w 156"/>
                <a:gd name="T13" fmla="*/ 313 h 321"/>
                <a:gd name="T14" fmla="*/ 7 w 156"/>
                <a:gd name="T15" fmla="*/ 291 h 321"/>
                <a:gd name="T16" fmla="*/ 0 w 156"/>
                <a:gd name="T17" fmla="*/ 291 h 321"/>
                <a:gd name="T18" fmla="*/ 7 w 156"/>
                <a:gd name="T19" fmla="*/ 291 h 321"/>
                <a:gd name="T20" fmla="*/ 7 w 156"/>
                <a:gd name="T21" fmla="*/ 291 h 321"/>
                <a:gd name="T22" fmla="*/ 7 w 156"/>
                <a:gd name="T23" fmla="*/ 291 h 321"/>
                <a:gd name="T24" fmla="*/ 82 w 156"/>
                <a:gd name="T25" fmla="*/ 8 h 321"/>
                <a:gd name="T26" fmla="*/ 82 w 156"/>
                <a:gd name="T27" fmla="*/ 8 h 321"/>
                <a:gd name="T28" fmla="*/ 75 w 156"/>
                <a:gd name="T29" fmla="*/ 8 h 321"/>
                <a:gd name="T30" fmla="*/ 82 w 156"/>
                <a:gd name="T31" fmla="*/ 8 h 321"/>
                <a:gd name="T32" fmla="*/ 82 w 156"/>
                <a:gd name="T33" fmla="*/ 8 h 321"/>
                <a:gd name="T34" fmla="*/ 75 w 156"/>
                <a:gd name="T35" fmla="*/ 8 h 321"/>
                <a:gd name="T36" fmla="*/ 156 w 156"/>
                <a:gd name="T37" fmla="*/ 291 h 321"/>
                <a:gd name="T38" fmla="*/ 156 w 156"/>
                <a:gd name="T39" fmla="*/ 291 h 321"/>
                <a:gd name="T40" fmla="*/ 156 w 156"/>
                <a:gd name="T41" fmla="*/ 291 h 321"/>
                <a:gd name="T42" fmla="*/ 156 w 156"/>
                <a:gd name="T43" fmla="*/ 291 h 321"/>
                <a:gd name="T44" fmla="*/ 156 w 156"/>
                <a:gd name="T45" fmla="*/ 291 h 321"/>
                <a:gd name="T46" fmla="*/ 82 w 156"/>
                <a:gd name="T47" fmla="*/ 313 h 321"/>
                <a:gd name="T48" fmla="*/ 82 w 156"/>
                <a:gd name="T49" fmla="*/ 321 h 321"/>
                <a:gd name="T50" fmla="*/ 156 w 156"/>
                <a:gd name="T51" fmla="*/ 298 h 321"/>
                <a:gd name="T52" fmla="*/ 156 w 156"/>
                <a:gd name="T53" fmla="*/ 298 h 321"/>
                <a:gd name="T54" fmla="*/ 156 w 156"/>
                <a:gd name="T55" fmla="*/ 291 h 321"/>
                <a:gd name="T56" fmla="*/ 156 w 156"/>
                <a:gd name="T57" fmla="*/ 291 h 321"/>
                <a:gd name="T58" fmla="*/ 82 w 156"/>
                <a:gd name="T59" fmla="*/ 8 h 321"/>
                <a:gd name="T60" fmla="*/ 82 w 156"/>
                <a:gd name="T61" fmla="*/ 0 h 321"/>
                <a:gd name="T62" fmla="*/ 82 w 156"/>
                <a:gd name="T63" fmla="*/ 0 h 321"/>
                <a:gd name="T64" fmla="*/ 75 w 156"/>
                <a:gd name="T65" fmla="*/ 0 h 321"/>
                <a:gd name="T66" fmla="*/ 75 w 156"/>
                <a:gd name="T67" fmla="*/ 8 h 321"/>
                <a:gd name="T68" fmla="*/ 75 w 156"/>
                <a:gd name="T69" fmla="*/ 8 h 321"/>
                <a:gd name="T70" fmla="*/ 0 w 156"/>
                <a:gd name="T71" fmla="*/ 291 h 321"/>
                <a:gd name="T72" fmla="*/ 0 w 156"/>
                <a:gd name="T73" fmla="*/ 291 h 321"/>
                <a:gd name="T74" fmla="*/ 0 w 156"/>
                <a:gd name="T75" fmla="*/ 298 h 321"/>
                <a:gd name="T76" fmla="*/ 0 w 156"/>
                <a:gd name="T77" fmla="*/ 298 h 321"/>
                <a:gd name="T78" fmla="*/ 82 w 156"/>
                <a:gd name="T79" fmla="*/ 321 h 321"/>
                <a:gd name="T80" fmla="*/ 82 w 156"/>
                <a:gd name="T81" fmla="*/ 321 h 321"/>
                <a:gd name="T82" fmla="*/ 82 w 156"/>
                <a:gd name="T83" fmla="*/ 321 h 321"/>
                <a:gd name="T84" fmla="*/ 82 w 156"/>
                <a:gd name="T85" fmla="*/ 321 h 321"/>
                <a:gd name="T86" fmla="*/ 82 w 156"/>
                <a:gd name="T87" fmla="*/ 321 h 321"/>
                <a:gd name="T88" fmla="*/ 82 w 156"/>
                <a:gd name="T89" fmla="*/ 8 h 32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6"/>
                <a:gd name="T136" fmla="*/ 0 h 321"/>
                <a:gd name="T137" fmla="*/ 156 w 156"/>
                <a:gd name="T138" fmla="*/ 321 h 32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6" h="321">
                  <a:moveTo>
                    <a:pt x="82" y="8"/>
                  </a:moveTo>
                  <a:lnTo>
                    <a:pt x="75" y="8"/>
                  </a:lnTo>
                  <a:lnTo>
                    <a:pt x="75" y="321"/>
                  </a:lnTo>
                  <a:lnTo>
                    <a:pt x="82" y="321"/>
                  </a:lnTo>
                  <a:lnTo>
                    <a:pt x="82" y="313"/>
                  </a:lnTo>
                  <a:lnTo>
                    <a:pt x="75" y="321"/>
                  </a:lnTo>
                  <a:lnTo>
                    <a:pt x="82" y="313"/>
                  </a:lnTo>
                  <a:lnTo>
                    <a:pt x="7" y="291"/>
                  </a:lnTo>
                  <a:lnTo>
                    <a:pt x="0" y="291"/>
                  </a:lnTo>
                  <a:lnTo>
                    <a:pt x="7" y="291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156" y="291"/>
                  </a:lnTo>
                  <a:lnTo>
                    <a:pt x="82" y="313"/>
                  </a:lnTo>
                  <a:lnTo>
                    <a:pt x="82" y="321"/>
                  </a:lnTo>
                  <a:lnTo>
                    <a:pt x="156" y="298"/>
                  </a:lnTo>
                  <a:lnTo>
                    <a:pt x="156" y="291"/>
                  </a:lnTo>
                  <a:lnTo>
                    <a:pt x="82" y="8"/>
                  </a:lnTo>
                  <a:lnTo>
                    <a:pt x="82" y="0"/>
                  </a:lnTo>
                  <a:lnTo>
                    <a:pt x="75" y="0"/>
                  </a:lnTo>
                  <a:lnTo>
                    <a:pt x="75" y="8"/>
                  </a:lnTo>
                  <a:lnTo>
                    <a:pt x="0" y="291"/>
                  </a:lnTo>
                  <a:lnTo>
                    <a:pt x="0" y="298"/>
                  </a:lnTo>
                  <a:lnTo>
                    <a:pt x="82" y="321"/>
                  </a:lnTo>
                  <a:lnTo>
                    <a:pt x="82" y="8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39" name="Freeform 61"/>
            <p:cNvSpPr>
              <a:spLocks/>
            </p:cNvSpPr>
            <p:nvPr/>
          </p:nvSpPr>
          <p:spPr bwMode="auto">
            <a:xfrm>
              <a:off x="3031" y="7245"/>
              <a:ext cx="37" cy="15"/>
            </a:xfrm>
            <a:custGeom>
              <a:avLst/>
              <a:gdLst>
                <a:gd name="T0" fmla="*/ 7 w 37"/>
                <a:gd name="T1" fmla="*/ 0 h 15"/>
                <a:gd name="T2" fmla="*/ 0 w 37"/>
                <a:gd name="T3" fmla="*/ 7 h 15"/>
                <a:gd name="T4" fmla="*/ 22 w 37"/>
                <a:gd name="T5" fmla="*/ 15 h 15"/>
                <a:gd name="T6" fmla="*/ 22 w 37"/>
                <a:gd name="T7" fmla="*/ 15 h 15"/>
                <a:gd name="T8" fmla="*/ 37 w 37"/>
                <a:gd name="T9" fmla="*/ 7 h 15"/>
                <a:gd name="T10" fmla="*/ 37 w 37"/>
                <a:gd name="T11" fmla="*/ 0 h 15"/>
                <a:gd name="T12" fmla="*/ 22 w 37"/>
                <a:gd name="T13" fmla="*/ 7 h 15"/>
                <a:gd name="T14" fmla="*/ 22 w 37"/>
                <a:gd name="T15" fmla="*/ 7 h 15"/>
                <a:gd name="T16" fmla="*/ 22 w 37"/>
                <a:gd name="T17" fmla="*/ 7 h 15"/>
                <a:gd name="T18" fmla="*/ 7 w 37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"/>
                <a:gd name="T31" fmla="*/ 0 h 15"/>
                <a:gd name="T32" fmla="*/ 37 w 37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" h="15">
                  <a:moveTo>
                    <a:pt x="7" y="0"/>
                  </a:moveTo>
                  <a:lnTo>
                    <a:pt x="0" y="7"/>
                  </a:lnTo>
                  <a:lnTo>
                    <a:pt x="22" y="15"/>
                  </a:lnTo>
                  <a:lnTo>
                    <a:pt x="37" y="7"/>
                  </a:lnTo>
                  <a:lnTo>
                    <a:pt x="37" y="0"/>
                  </a:lnTo>
                  <a:lnTo>
                    <a:pt x="2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40" name="Freeform 62"/>
            <p:cNvSpPr>
              <a:spLocks/>
            </p:cNvSpPr>
            <p:nvPr/>
          </p:nvSpPr>
          <p:spPr bwMode="auto">
            <a:xfrm>
              <a:off x="3023" y="7267"/>
              <a:ext cx="52" cy="15"/>
            </a:xfrm>
            <a:custGeom>
              <a:avLst/>
              <a:gdLst>
                <a:gd name="T0" fmla="*/ 8 w 52"/>
                <a:gd name="T1" fmla="*/ 0 h 15"/>
                <a:gd name="T2" fmla="*/ 0 w 52"/>
                <a:gd name="T3" fmla="*/ 7 h 15"/>
                <a:gd name="T4" fmla="*/ 30 w 52"/>
                <a:gd name="T5" fmla="*/ 15 h 15"/>
                <a:gd name="T6" fmla="*/ 30 w 52"/>
                <a:gd name="T7" fmla="*/ 15 h 15"/>
                <a:gd name="T8" fmla="*/ 52 w 52"/>
                <a:gd name="T9" fmla="*/ 7 h 15"/>
                <a:gd name="T10" fmla="*/ 52 w 52"/>
                <a:gd name="T11" fmla="*/ 0 h 15"/>
                <a:gd name="T12" fmla="*/ 30 w 52"/>
                <a:gd name="T13" fmla="*/ 7 h 15"/>
                <a:gd name="T14" fmla="*/ 30 w 52"/>
                <a:gd name="T15" fmla="*/ 15 h 15"/>
                <a:gd name="T16" fmla="*/ 30 w 52"/>
                <a:gd name="T17" fmla="*/ 7 h 15"/>
                <a:gd name="T18" fmla="*/ 8 w 52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"/>
                <a:gd name="T31" fmla="*/ 0 h 15"/>
                <a:gd name="T32" fmla="*/ 52 w 52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" h="15">
                  <a:moveTo>
                    <a:pt x="8" y="0"/>
                  </a:moveTo>
                  <a:lnTo>
                    <a:pt x="0" y="7"/>
                  </a:lnTo>
                  <a:lnTo>
                    <a:pt x="30" y="15"/>
                  </a:lnTo>
                  <a:lnTo>
                    <a:pt x="52" y="7"/>
                  </a:lnTo>
                  <a:lnTo>
                    <a:pt x="52" y="0"/>
                  </a:lnTo>
                  <a:lnTo>
                    <a:pt x="30" y="7"/>
                  </a:lnTo>
                  <a:lnTo>
                    <a:pt x="30" y="15"/>
                  </a:lnTo>
                  <a:lnTo>
                    <a:pt x="30" y="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41" name="Freeform 63"/>
            <p:cNvSpPr>
              <a:spLocks/>
            </p:cNvSpPr>
            <p:nvPr/>
          </p:nvSpPr>
          <p:spPr bwMode="auto">
            <a:xfrm>
              <a:off x="3016" y="7289"/>
              <a:ext cx="67" cy="23"/>
            </a:xfrm>
            <a:custGeom>
              <a:avLst/>
              <a:gdLst>
                <a:gd name="T0" fmla="*/ 7 w 67"/>
                <a:gd name="T1" fmla="*/ 0 h 23"/>
                <a:gd name="T2" fmla="*/ 0 w 67"/>
                <a:gd name="T3" fmla="*/ 8 h 23"/>
                <a:gd name="T4" fmla="*/ 37 w 67"/>
                <a:gd name="T5" fmla="*/ 23 h 23"/>
                <a:gd name="T6" fmla="*/ 37 w 67"/>
                <a:gd name="T7" fmla="*/ 23 h 23"/>
                <a:gd name="T8" fmla="*/ 67 w 67"/>
                <a:gd name="T9" fmla="*/ 8 h 23"/>
                <a:gd name="T10" fmla="*/ 67 w 67"/>
                <a:gd name="T11" fmla="*/ 0 h 23"/>
                <a:gd name="T12" fmla="*/ 37 w 67"/>
                <a:gd name="T13" fmla="*/ 15 h 23"/>
                <a:gd name="T14" fmla="*/ 37 w 67"/>
                <a:gd name="T15" fmla="*/ 15 h 23"/>
                <a:gd name="T16" fmla="*/ 37 w 67"/>
                <a:gd name="T17" fmla="*/ 15 h 23"/>
                <a:gd name="T18" fmla="*/ 7 w 67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7"/>
                <a:gd name="T31" fmla="*/ 0 h 23"/>
                <a:gd name="T32" fmla="*/ 67 w 6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7" h="23">
                  <a:moveTo>
                    <a:pt x="7" y="0"/>
                  </a:moveTo>
                  <a:lnTo>
                    <a:pt x="0" y="8"/>
                  </a:lnTo>
                  <a:lnTo>
                    <a:pt x="37" y="23"/>
                  </a:lnTo>
                  <a:lnTo>
                    <a:pt x="67" y="8"/>
                  </a:lnTo>
                  <a:lnTo>
                    <a:pt x="67" y="0"/>
                  </a:lnTo>
                  <a:lnTo>
                    <a:pt x="37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42" name="Freeform 64"/>
            <p:cNvSpPr>
              <a:spLocks/>
            </p:cNvSpPr>
            <p:nvPr/>
          </p:nvSpPr>
          <p:spPr bwMode="auto">
            <a:xfrm>
              <a:off x="3016" y="7319"/>
              <a:ext cx="74" cy="15"/>
            </a:xfrm>
            <a:custGeom>
              <a:avLst/>
              <a:gdLst>
                <a:gd name="T0" fmla="*/ 0 w 74"/>
                <a:gd name="T1" fmla="*/ 0 h 15"/>
                <a:gd name="T2" fmla="*/ 0 w 74"/>
                <a:gd name="T3" fmla="*/ 8 h 15"/>
                <a:gd name="T4" fmla="*/ 37 w 74"/>
                <a:gd name="T5" fmla="*/ 15 h 15"/>
                <a:gd name="T6" fmla="*/ 37 w 74"/>
                <a:gd name="T7" fmla="*/ 15 h 15"/>
                <a:gd name="T8" fmla="*/ 74 w 74"/>
                <a:gd name="T9" fmla="*/ 8 h 15"/>
                <a:gd name="T10" fmla="*/ 74 w 74"/>
                <a:gd name="T11" fmla="*/ 0 h 15"/>
                <a:gd name="T12" fmla="*/ 37 w 74"/>
                <a:gd name="T13" fmla="*/ 8 h 15"/>
                <a:gd name="T14" fmla="*/ 37 w 74"/>
                <a:gd name="T15" fmla="*/ 15 h 15"/>
                <a:gd name="T16" fmla="*/ 37 w 74"/>
                <a:gd name="T17" fmla="*/ 8 h 15"/>
                <a:gd name="T18" fmla="*/ 0 w 74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4"/>
                <a:gd name="T31" fmla="*/ 0 h 15"/>
                <a:gd name="T32" fmla="*/ 74 w 74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4" h="15">
                  <a:moveTo>
                    <a:pt x="0" y="0"/>
                  </a:moveTo>
                  <a:lnTo>
                    <a:pt x="0" y="8"/>
                  </a:lnTo>
                  <a:lnTo>
                    <a:pt x="37" y="15"/>
                  </a:lnTo>
                  <a:lnTo>
                    <a:pt x="74" y="8"/>
                  </a:lnTo>
                  <a:lnTo>
                    <a:pt x="74" y="0"/>
                  </a:lnTo>
                  <a:lnTo>
                    <a:pt x="37" y="8"/>
                  </a:lnTo>
                  <a:lnTo>
                    <a:pt x="37" y="15"/>
                  </a:lnTo>
                  <a:lnTo>
                    <a:pt x="3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43" name="Freeform 65"/>
            <p:cNvSpPr>
              <a:spLocks/>
            </p:cNvSpPr>
            <p:nvPr/>
          </p:nvSpPr>
          <p:spPr bwMode="auto">
            <a:xfrm>
              <a:off x="3001" y="7342"/>
              <a:ext cx="97" cy="22"/>
            </a:xfrm>
            <a:custGeom>
              <a:avLst/>
              <a:gdLst>
                <a:gd name="T0" fmla="*/ 7 w 97"/>
                <a:gd name="T1" fmla="*/ 0 h 22"/>
                <a:gd name="T2" fmla="*/ 0 w 97"/>
                <a:gd name="T3" fmla="*/ 7 h 22"/>
                <a:gd name="T4" fmla="*/ 52 w 97"/>
                <a:gd name="T5" fmla="*/ 22 h 22"/>
                <a:gd name="T6" fmla="*/ 52 w 97"/>
                <a:gd name="T7" fmla="*/ 22 h 22"/>
                <a:gd name="T8" fmla="*/ 97 w 97"/>
                <a:gd name="T9" fmla="*/ 7 h 22"/>
                <a:gd name="T10" fmla="*/ 97 w 97"/>
                <a:gd name="T11" fmla="*/ 0 h 22"/>
                <a:gd name="T12" fmla="*/ 52 w 97"/>
                <a:gd name="T13" fmla="*/ 14 h 22"/>
                <a:gd name="T14" fmla="*/ 52 w 97"/>
                <a:gd name="T15" fmla="*/ 14 h 22"/>
                <a:gd name="T16" fmla="*/ 52 w 97"/>
                <a:gd name="T17" fmla="*/ 14 h 22"/>
                <a:gd name="T18" fmla="*/ 7 w 97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22"/>
                <a:gd name="T32" fmla="*/ 97 w 9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22">
                  <a:moveTo>
                    <a:pt x="7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97" y="7"/>
                  </a:lnTo>
                  <a:lnTo>
                    <a:pt x="97" y="0"/>
                  </a:lnTo>
                  <a:lnTo>
                    <a:pt x="52" y="1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44" name="Freeform 66"/>
            <p:cNvSpPr>
              <a:spLocks/>
            </p:cNvSpPr>
            <p:nvPr/>
          </p:nvSpPr>
          <p:spPr bwMode="auto">
            <a:xfrm>
              <a:off x="3001" y="7364"/>
              <a:ext cx="104" cy="22"/>
            </a:xfrm>
            <a:custGeom>
              <a:avLst/>
              <a:gdLst>
                <a:gd name="T0" fmla="*/ 0 w 104"/>
                <a:gd name="T1" fmla="*/ 0 h 22"/>
                <a:gd name="T2" fmla="*/ 0 w 104"/>
                <a:gd name="T3" fmla="*/ 7 h 22"/>
                <a:gd name="T4" fmla="*/ 52 w 104"/>
                <a:gd name="T5" fmla="*/ 22 h 22"/>
                <a:gd name="T6" fmla="*/ 52 w 104"/>
                <a:gd name="T7" fmla="*/ 22 h 22"/>
                <a:gd name="T8" fmla="*/ 104 w 104"/>
                <a:gd name="T9" fmla="*/ 7 h 22"/>
                <a:gd name="T10" fmla="*/ 97 w 104"/>
                <a:gd name="T11" fmla="*/ 0 h 22"/>
                <a:gd name="T12" fmla="*/ 52 w 104"/>
                <a:gd name="T13" fmla="*/ 15 h 22"/>
                <a:gd name="T14" fmla="*/ 52 w 104"/>
                <a:gd name="T15" fmla="*/ 22 h 22"/>
                <a:gd name="T16" fmla="*/ 52 w 104"/>
                <a:gd name="T17" fmla="*/ 15 h 22"/>
                <a:gd name="T18" fmla="*/ 0 w 104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22"/>
                <a:gd name="T32" fmla="*/ 104 w 104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22">
                  <a:moveTo>
                    <a:pt x="0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104" y="7"/>
                  </a:lnTo>
                  <a:lnTo>
                    <a:pt x="97" y="0"/>
                  </a:lnTo>
                  <a:lnTo>
                    <a:pt x="52" y="15"/>
                  </a:lnTo>
                  <a:lnTo>
                    <a:pt x="52" y="22"/>
                  </a:lnTo>
                  <a:lnTo>
                    <a:pt x="5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45" name="Freeform 67"/>
            <p:cNvSpPr>
              <a:spLocks/>
            </p:cNvSpPr>
            <p:nvPr/>
          </p:nvSpPr>
          <p:spPr bwMode="auto">
            <a:xfrm>
              <a:off x="2993" y="7386"/>
              <a:ext cx="112" cy="30"/>
            </a:xfrm>
            <a:custGeom>
              <a:avLst/>
              <a:gdLst>
                <a:gd name="T0" fmla="*/ 0 w 112"/>
                <a:gd name="T1" fmla="*/ 0 h 30"/>
                <a:gd name="T2" fmla="*/ 0 w 112"/>
                <a:gd name="T3" fmla="*/ 8 h 30"/>
                <a:gd name="T4" fmla="*/ 60 w 112"/>
                <a:gd name="T5" fmla="*/ 30 h 30"/>
                <a:gd name="T6" fmla="*/ 60 w 112"/>
                <a:gd name="T7" fmla="*/ 30 h 30"/>
                <a:gd name="T8" fmla="*/ 112 w 112"/>
                <a:gd name="T9" fmla="*/ 8 h 30"/>
                <a:gd name="T10" fmla="*/ 112 w 112"/>
                <a:gd name="T11" fmla="*/ 0 h 30"/>
                <a:gd name="T12" fmla="*/ 60 w 112"/>
                <a:gd name="T13" fmla="*/ 23 h 30"/>
                <a:gd name="T14" fmla="*/ 60 w 112"/>
                <a:gd name="T15" fmla="*/ 23 h 30"/>
                <a:gd name="T16" fmla="*/ 60 w 112"/>
                <a:gd name="T17" fmla="*/ 23 h 30"/>
                <a:gd name="T18" fmla="*/ 0 w 112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30"/>
                <a:gd name="T32" fmla="*/ 112 w 112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30">
                  <a:moveTo>
                    <a:pt x="0" y="0"/>
                  </a:moveTo>
                  <a:lnTo>
                    <a:pt x="0" y="8"/>
                  </a:lnTo>
                  <a:lnTo>
                    <a:pt x="60" y="30"/>
                  </a:lnTo>
                  <a:lnTo>
                    <a:pt x="112" y="8"/>
                  </a:lnTo>
                  <a:lnTo>
                    <a:pt x="112" y="0"/>
                  </a:lnTo>
                  <a:lnTo>
                    <a:pt x="6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46" name="Freeform 68"/>
            <p:cNvSpPr>
              <a:spLocks/>
            </p:cNvSpPr>
            <p:nvPr/>
          </p:nvSpPr>
          <p:spPr bwMode="auto">
            <a:xfrm>
              <a:off x="2986" y="7409"/>
              <a:ext cx="127" cy="29"/>
            </a:xfrm>
            <a:custGeom>
              <a:avLst/>
              <a:gdLst>
                <a:gd name="T0" fmla="*/ 7 w 127"/>
                <a:gd name="T1" fmla="*/ 0 h 29"/>
                <a:gd name="T2" fmla="*/ 0 w 127"/>
                <a:gd name="T3" fmla="*/ 7 h 29"/>
                <a:gd name="T4" fmla="*/ 67 w 127"/>
                <a:gd name="T5" fmla="*/ 29 h 29"/>
                <a:gd name="T6" fmla="*/ 67 w 127"/>
                <a:gd name="T7" fmla="*/ 29 h 29"/>
                <a:gd name="T8" fmla="*/ 127 w 127"/>
                <a:gd name="T9" fmla="*/ 7 h 29"/>
                <a:gd name="T10" fmla="*/ 127 w 127"/>
                <a:gd name="T11" fmla="*/ 0 h 29"/>
                <a:gd name="T12" fmla="*/ 67 w 127"/>
                <a:gd name="T13" fmla="*/ 22 h 29"/>
                <a:gd name="T14" fmla="*/ 67 w 127"/>
                <a:gd name="T15" fmla="*/ 29 h 29"/>
                <a:gd name="T16" fmla="*/ 67 w 127"/>
                <a:gd name="T17" fmla="*/ 22 h 29"/>
                <a:gd name="T18" fmla="*/ 7 w 127"/>
                <a:gd name="T19" fmla="*/ 0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"/>
                <a:gd name="T31" fmla="*/ 0 h 29"/>
                <a:gd name="T32" fmla="*/ 127 w 127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" h="29">
                  <a:moveTo>
                    <a:pt x="7" y="0"/>
                  </a:moveTo>
                  <a:lnTo>
                    <a:pt x="0" y="7"/>
                  </a:lnTo>
                  <a:lnTo>
                    <a:pt x="67" y="29"/>
                  </a:lnTo>
                  <a:lnTo>
                    <a:pt x="127" y="7"/>
                  </a:lnTo>
                  <a:lnTo>
                    <a:pt x="127" y="0"/>
                  </a:lnTo>
                  <a:lnTo>
                    <a:pt x="67" y="22"/>
                  </a:lnTo>
                  <a:lnTo>
                    <a:pt x="67" y="29"/>
                  </a:lnTo>
                  <a:lnTo>
                    <a:pt x="67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47" name="Freeform 69"/>
            <p:cNvSpPr>
              <a:spLocks/>
            </p:cNvSpPr>
            <p:nvPr/>
          </p:nvSpPr>
          <p:spPr bwMode="auto">
            <a:xfrm>
              <a:off x="2978" y="7431"/>
              <a:ext cx="142" cy="37"/>
            </a:xfrm>
            <a:custGeom>
              <a:avLst/>
              <a:gdLst>
                <a:gd name="T0" fmla="*/ 8 w 142"/>
                <a:gd name="T1" fmla="*/ 7 h 37"/>
                <a:gd name="T2" fmla="*/ 0 w 142"/>
                <a:gd name="T3" fmla="*/ 15 h 37"/>
                <a:gd name="T4" fmla="*/ 75 w 142"/>
                <a:gd name="T5" fmla="*/ 37 h 37"/>
                <a:gd name="T6" fmla="*/ 75 w 142"/>
                <a:gd name="T7" fmla="*/ 37 h 37"/>
                <a:gd name="T8" fmla="*/ 142 w 142"/>
                <a:gd name="T9" fmla="*/ 7 h 37"/>
                <a:gd name="T10" fmla="*/ 142 w 142"/>
                <a:gd name="T11" fmla="*/ 0 h 37"/>
                <a:gd name="T12" fmla="*/ 75 w 142"/>
                <a:gd name="T13" fmla="*/ 30 h 37"/>
                <a:gd name="T14" fmla="*/ 75 w 142"/>
                <a:gd name="T15" fmla="*/ 30 h 37"/>
                <a:gd name="T16" fmla="*/ 75 w 142"/>
                <a:gd name="T17" fmla="*/ 30 h 37"/>
                <a:gd name="T18" fmla="*/ 8 w 142"/>
                <a:gd name="T19" fmla="*/ 7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2"/>
                <a:gd name="T31" fmla="*/ 0 h 37"/>
                <a:gd name="T32" fmla="*/ 142 w 142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2" h="37">
                  <a:moveTo>
                    <a:pt x="8" y="7"/>
                  </a:moveTo>
                  <a:lnTo>
                    <a:pt x="0" y="15"/>
                  </a:lnTo>
                  <a:lnTo>
                    <a:pt x="75" y="37"/>
                  </a:lnTo>
                  <a:lnTo>
                    <a:pt x="142" y="7"/>
                  </a:lnTo>
                  <a:lnTo>
                    <a:pt x="142" y="0"/>
                  </a:lnTo>
                  <a:lnTo>
                    <a:pt x="75" y="30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21514" name="Group 58"/>
          <p:cNvGrpSpPr>
            <a:grpSpLocks/>
          </p:cNvGrpSpPr>
          <p:nvPr/>
        </p:nvGrpSpPr>
        <p:grpSpPr bwMode="auto">
          <a:xfrm>
            <a:off x="4632325" y="6205538"/>
            <a:ext cx="165100" cy="515937"/>
            <a:chOff x="2971" y="7170"/>
            <a:chExt cx="156" cy="321"/>
          </a:xfrm>
        </p:grpSpPr>
        <p:sp>
          <p:nvSpPr>
            <p:cNvPr id="21526" name="Freeform 59"/>
            <p:cNvSpPr>
              <a:spLocks/>
            </p:cNvSpPr>
            <p:nvPr/>
          </p:nvSpPr>
          <p:spPr bwMode="auto">
            <a:xfrm>
              <a:off x="2971" y="7431"/>
              <a:ext cx="156" cy="37"/>
            </a:xfrm>
            <a:custGeom>
              <a:avLst/>
              <a:gdLst>
                <a:gd name="T0" fmla="*/ 0 w 156"/>
                <a:gd name="T1" fmla="*/ 30 h 37"/>
                <a:gd name="T2" fmla="*/ 7 w 156"/>
                <a:gd name="T3" fmla="*/ 37 h 37"/>
                <a:gd name="T4" fmla="*/ 82 w 156"/>
                <a:gd name="T5" fmla="*/ 7 h 37"/>
                <a:gd name="T6" fmla="*/ 82 w 156"/>
                <a:gd name="T7" fmla="*/ 7 h 37"/>
                <a:gd name="T8" fmla="*/ 82 w 156"/>
                <a:gd name="T9" fmla="*/ 7 h 37"/>
                <a:gd name="T10" fmla="*/ 156 w 156"/>
                <a:gd name="T11" fmla="*/ 37 h 37"/>
                <a:gd name="T12" fmla="*/ 156 w 156"/>
                <a:gd name="T13" fmla="*/ 30 h 37"/>
                <a:gd name="T14" fmla="*/ 82 w 156"/>
                <a:gd name="T15" fmla="*/ 0 h 37"/>
                <a:gd name="T16" fmla="*/ 82 w 156"/>
                <a:gd name="T17" fmla="*/ 0 h 37"/>
                <a:gd name="T18" fmla="*/ 0 w 156"/>
                <a:gd name="T19" fmla="*/ 30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6"/>
                <a:gd name="T31" fmla="*/ 0 h 37"/>
                <a:gd name="T32" fmla="*/ 156 w 156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6" h="37">
                  <a:moveTo>
                    <a:pt x="0" y="30"/>
                  </a:moveTo>
                  <a:lnTo>
                    <a:pt x="7" y="37"/>
                  </a:lnTo>
                  <a:lnTo>
                    <a:pt x="82" y="7"/>
                  </a:lnTo>
                  <a:lnTo>
                    <a:pt x="156" y="37"/>
                  </a:lnTo>
                  <a:lnTo>
                    <a:pt x="156" y="30"/>
                  </a:lnTo>
                  <a:lnTo>
                    <a:pt x="82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27" name="Freeform 60"/>
            <p:cNvSpPr>
              <a:spLocks/>
            </p:cNvSpPr>
            <p:nvPr/>
          </p:nvSpPr>
          <p:spPr bwMode="auto">
            <a:xfrm>
              <a:off x="2971" y="7170"/>
              <a:ext cx="156" cy="321"/>
            </a:xfrm>
            <a:custGeom>
              <a:avLst/>
              <a:gdLst>
                <a:gd name="T0" fmla="*/ 82 w 156"/>
                <a:gd name="T1" fmla="*/ 8 h 321"/>
                <a:gd name="T2" fmla="*/ 75 w 156"/>
                <a:gd name="T3" fmla="*/ 8 h 321"/>
                <a:gd name="T4" fmla="*/ 75 w 156"/>
                <a:gd name="T5" fmla="*/ 321 h 321"/>
                <a:gd name="T6" fmla="*/ 82 w 156"/>
                <a:gd name="T7" fmla="*/ 321 h 321"/>
                <a:gd name="T8" fmla="*/ 82 w 156"/>
                <a:gd name="T9" fmla="*/ 313 h 321"/>
                <a:gd name="T10" fmla="*/ 75 w 156"/>
                <a:gd name="T11" fmla="*/ 321 h 321"/>
                <a:gd name="T12" fmla="*/ 82 w 156"/>
                <a:gd name="T13" fmla="*/ 313 h 321"/>
                <a:gd name="T14" fmla="*/ 7 w 156"/>
                <a:gd name="T15" fmla="*/ 291 h 321"/>
                <a:gd name="T16" fmla="*/ 0 w 156"/>
                <a:gd name="T17" fmla="*/ 291 h 321"/>
                <a:gd name="T18" fmla="*/ 7 w 156"/>
                <a:gd name="T19" fmla="*/ 291 h 321"/>
                <a:gd name="T20" fmla="*/ 7 w 156"/>
                <a:gd name="T21" fmla="*/ 291 h 321"/>
                <a:gd name="T22" fmla="*/ 7 w 156"/>
                <a:gd name="T23" fmla="*/ 291 h 321"/>
                <a:gd name="T24" fmla="*/ 82 w 156"/>
                <a:gd name="T25" fmla="*/ 8 h 321"/>
                <a:gd name="T26" fmla="*/ 82 w 156"/>
                <a:gd name="T27" fmla="*/ 8 h 321"/>
                <a:gd name="T28" fmla="*/ 75 w 156"/>
                <a:gd name="T29" fmla="*/ 8 h 321"/>
                <a:gd name="T30" fmla="*/ 82 w 156"/>
                <a:gd name="T31" fmla="*/ 8 h 321"/>
                <a:gd name="T32" fmla="*/ 82 w 156"/>
                <a:gd name="T33" fmla="*/ 8 h 321"/>
                <a:gd name="T34" fmla="*/ 75 w 156"/>
                <a:gd name="T35" fmla="*/ 8 h 321"/>
                <a:gd name="T36" fmla="*/ 156 w 156"/>
                <a:gd name="T37" fmla="*/ 291 h 321"/>
                <a:gd name="T38" fmla="*/ 156 w 156"/>
                <a:gd name="T39" fmla="*/ 291 h 321"/>
                <a:gd name="T40" fmla="*/ 156 w 156"/>
                <a:gd name="T41" fmla="*/ 291 h 321"/>
                <a:gd name="T42" fmla="*/ 156 w 156"/>
                <a:gd name="T43" fmla="*/ 291 h 321"/>
                <a:gd name="T44" fmla="*/ 156 w 156"/>
                <a:gd name="T45" fmla="*/ 291 h 321"/>
                <a:gd name="T46" fmla="*/ 82 w 156"/>
                <a:gd name="T47" fmla="*/ 313 h 321"/>
                <a:gd name="T48" fmla="*/ 82 w 156"/>
                <a:gd name="T49" fmla="*/ 321 h 321"/>
                <a:gd name="T50" fmla="*/ 156 w 156"/>
                <a:gd name="T51" fmla="*/ 298 h 321"/>
                <a:gd name="T52" fmla="*/ 156 w 156"/>
                <a:gd name="T53" fmla="*/ 298 h 321"/>
                <a:gd name="T54" fmla="*/ 156 w 156"/>
                <a:gd name="T55" fmla="*/ 291 h 321"/>
                <a:gd name="T56" fmla="*/ 156 w 156"/>
                <a:gd name="T57" fmla="*/ 291 h 321"/>
                <a:gd name="T58" fmla="*/ 82 w 156"/>
                <a:gd name="T59" fmla="*/ 8 h 321"/>
                <a:gd name="T60" fmla="*/ 82 w 156"/>
                <a:gd name="T61" fmla="*/ 0 h 321"/>
                <a:gd name="T62" fmla="*/ 82 w 156"/>
                <a:gd name="T63" fmla="*/ 0 h 321"/>
                <a:gd name="T64" fmla="*/ 75 w 156"/>
                <a:gd name="T65" fmla="*/ 0 h 321"/>
                <a:gd name="T66" fmla="*/ 75 w 156"/>
                <a:gd name="T67" fmla="*/ 8 h 321"/>
                <a:gd name="T68" fmla="*/ 75 w 156"/>
                <a:gd name="T69" fmla="*/ 8 h 321"/>
                <a:gd name="T70" fmla="*/ 0 w 156"/>
                <a:gd name="T71" fmla="*/ 291 h 321"/>
                <a:gd name="T72" fmla="*/ 0 w 156"/>
                <a:gd name="T73" fmla="*/ 291 h 321"/>
                <a:gd name="T74" fmla="*/ 0 w 156"/>
                <a:gd name="T75" fmla="*/ 298 h 321"/>
                <a:gd name="T76" fmla="*/ 0 w 156"/>
                <a:gd name="T77" fmla="*/ 298 h 321"/>
                <a:gd name="T78" fmla="*/ 82 w 156"/>
                <a:gd name="T79" fmla="*/ 321 h 321"/>
                <a:gd name="T80" fmla="*/ 82 w 156"/>
                <a:gd name="T81" fmla="*/ 321 h 321"/>
                <a:gd name="T82" fmla="*/ 82 w 156"/>
                <a:gd name="T83" fmla="*/ 321 h 321"/>
                <a:gd name="T84" fmla="*/ 82 w 156"/>
                <a:gd name="T85" fmla="*/ 321 h 321"/>
                <a:gd name="T86" fmla="*/ 82 w 156"/>
                <a:gd name="T87" fmla="*/ 321 h 321"/>
                <a:gd name="T88" fmla="*/ 82 w 156"/>
                <a:gd name="T89" fmla="*/ 8 h 32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6"/>
                <a:gd name="T136" fmla="*/ 0 h 321"/>
                <a:gd name="T137" fmla="*/ 156 w 156"/>
                <a:gd name="T138" fmla="*/ 321 h 32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6" h="321">
                  <a:moveTo>
                    <a:pt x="82" y="8"/>
                  </a:moveTo>
                  <a:lnTo>
                    <a:pt x="75" y="8"/>
                  </a:lnTo>
                  <a:lnTo>
                    <a:pt x="75" y="321"/>
                  </a:lnTo>
                  <a:lnTo>
                    <a:pt x="82" y="321"/>
                  </a:lnTo>
                  <a:lnTo>
                    <a:pt x="82" y="313"/>
                  </a:lnTo>
                  <a:lnTo>
                    <a:pt x="75" y="321"/>
                  </a:lnTo>
                  <a:lnTo>
                    <a:pt x="82" y="313"/>
                  </a:lnTo>
                  <a:lnTo>
                    <a:pt x="7" y="291"/>
                  </a:lnTo>
                  <a:lnTo>
                    <a:pt x="0" y="291"/>
                  </a:lnTo>
                  <a:lnTo>
                    <a:pt x="7" y="291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156" y="291"/>
                  </a:lnTo>
                  <a:lnTo>
                    <a:pt x="82" y="313"/>
                  </a:lnTo>
                  <a:lnTo>
                    <a:pt x="82" y="321"/>
                  </a:lnTo>
                  <a:lnTo>
                    <a:pt x="156" y="298"/>
                  </a:lnTo>
                  <a:lnTo>
                    <a:pt x="156" y="291"/>
                  </a:lnTo>
                  <a:lnTo>
                    <a:pt x="82" y="8"/>
                  </a:lnTo>
                  <a:lnTo>
                    <a:pt x="82" y="0"/>
                  </a:lnTo>
                  <a:lnTo>
                    <a:pt x="75" y="0"/>
                  </a:lnTo>
                  <a:lnTo>
                    <a:pt x="75" y="8"/>
                  </a:lnTo>
                  <a:lnTo>
                    <a:pt x="0" y="291"/>
                  </a:lnTo>
                  <a:lnTo>
                    <a:pt x="0" y="298"/>
                  </a:lnTo>
                  <a:lnTo>
                    <a:pt x="82" y="321"/>
                  </a:lnTo>
                  <a:lnTo>
                    <a:pt x="82" y="8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28" name="Freeform 61"/>
            <p:cNvSpPr>
              <a:spLocks/>
            </p:cNvSpPr>
            <p:nvPr/>
          </p:nvSpPr>
          <p:spPr bwMode="auto">
            <a:xfrm>
              <a:off x="3031" y="7245"/>
              <a:ext cx="37" cy="15"/>
            </a:xfrm>
            <a:custGeom>
              <a:avLst/>
              <a:gdLst>
                <a:gd name="T0" fmla="*/ 7 w 37"/>
                <a:gd name="T1" fmla="*/ 0 h 15"/>
                <a:gd name="T2" fmla="*/ 0 w 37"/>
                <a:gd name="T3" fmla="*/ 7 h 15"/>
                <a:gd name="T4" fmla="*/ 22 w 37"/>
                <a:gd name="T5" fmla="*/ 15 h 15"/>
                <a:gd name="T6" fmla="*/ 22 w 37"/>
                <a:gd name="T7" fmla="*/ 15 h 15"/>
                <a:gd name="T8" fmla="*/ 37 w 37"/>
                <a:gd name="T9" fmla="*/ 7 h 15"/>
                <a:gd name="T10" fmla="*/ 37 w 37"/>
                <a:gd name="T11" fmla="*/ 0 h 15"/>
                <a:gd name="T12" fmla="*/ 22 w 37"/>
                <a:gd name="T13" fmla="*/ 7 h 15"/>
                <a:gd name="T14" fmla="*/ 22 w 37"/>
                <a:gd name="T15" fmla="*/ 7 h 15"/>
                <a:gd name="T16" fmla="*/ 22 w 37"/>
                <a:gd name="T17" fmla="*/ 7 h 15"/>
                <a:gd name="T18" fmla="*/ 7 w 37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"/>
                <a:gd name="T31" fmla="*/ 0 h 15"/>
                <a:gd name="T32" fmla="*/ 37 w 37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" h="15">
                  <a:moveTo>
                    <a:pt x="7" y="0"/>
                  </a:moveTo>
                  <a:lnTo>
                    <a:pt x="0" y="7"/>
                  </a:lnTo>
                  <a:lnTo>
                    <a:pt x="22" y="15"/>
                  </a:lnTo>
                  <a:lnTo>
                    <a:pt x="37" y="7"/>
                  </a:lnTo>
                  <a:lnTo>
                    <a:pt x="37" y="0"/>
                  </a:lnTo>
                  <a:lnTo>
                    <a:pt x="2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29" name="Freeform 62"/>
            <p:cNvSpPr>
              <a:spLocks/>
            </p:cNvSpPr>
            <p:nvPr/>
          </p:nvSpPr>
          <p:spPr bwMode="auto">
            <a:xfrm>
              <a:off x="3023" y="7267"/>
              <a:ext cx="52" cy="15"/>
            </a:xfrm>
            <a:custGeom>
              <a:avLst/>
              <a:gdLst>
                <a:gd name="T0" fmla="*/ 8 w 52"/>
                <a:gd name="T1" fmla="*/ 0 h 15"/>
                <a:gd name="T2" fmla="*/ 0 w 52"/>
                <a:gd name="T3" fmla="*/ 7 h 15"/>
                <a:gd name="T4" fmla="*/ 30 w 52"/>
                <a:gd name="T5" fmla="*/ 15 h 15"/>
                <a:gd name="T6" fmla="*/ 30 w 52"/>
                <a:gd name="T7" fmla="*/ 15 h 15"/>
                <a:gd name="T8" fmla="*/ 52 w 52"/>
                <a:gd name="T9" fmla="*/ 7 h 15"/>
                <a:gd name="T10" fmla="*/ 52 w 52"/>
                <a:gd name="T11" fmla="*/ 0 h 15"/>
                <a:gd name="T12" fmla="*/ 30 w 52"/>
                <a:gd name="T13" fmla="*/ 7 h 15"/>
                <a:gd name="T14" fmla="*/ 30 w 52"/>
                <a:gd name="T15" fmla="*/ 15 h 15"/>
                <a:gd name="T16" fmla="*/ 30 w 52"/>
                <a:gd name="T17" fmla="*/ 7 h 15"/>
                <a:gd name="T18" fmla="*/ 8 w 52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"/>
                <a:gd name="T31" fmla="*/ 0 h 15"/>
                <a:gd name="T32" fmla="*/ 52 w 52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" h="15">
                  <a:moveTo>
                    <a:pt x="8" y="0"/>
                  </a:moveTo>
                  <a:lnTo>
                    <a:pt x="0" y="7"/>
                  </a:lnTo>
                  <a:lnTo>
                    <a:pt x="30" y="15"/>
                  </a:lnTo>
                  <a:lnTo>
                    <a:pt x="52" y="7"/>
                  </a:lnTo>
                  <a:lnTo>
                    <a:pt x="52" y="0"/>
                  </a:lnTo>
                  <a:lnTo>
                    <a:pt x="30" y="7"/>
                  </a:lnTo>
                  <a:lnTo>
                    <a:pt x="30" y="15"/>
                  </a:lnTo>
                  <a:lnTo>
                    <a:pt x="30" y="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30" name="Freeform 63"/>
            <p:cNvSpPr>
              <a:spLocks/>
            </p:cNvSpPr>
            <p:nvPr/>
          </p:nvSpPr>
          <p:spPr bwMode="auto">
            <a:xfrm>
              <a:off x="3016" y="7289"/>
              <a:ext cx="67" cy="23"/>
            </a:xfrm>
            <a:custGeom>
              <a:avLst/>
              <a:gdLst>
                <a:gd name="T0" fmla="*/ 7 w 67"/>
                <a:gd name="T1" fmla="*/ 0 h 23"/>
                <a:gd name="T2" fmla="*/ 0 w 67"/>
                <a:gd name="T3" fmla="*/ 8 h 23"/>
                <a:gd name="T4" fmla="*/ 37 w 67"/>
                <a:gd name="T5" fmla="*/ 23 h 23"/>
                <a:gd name="T6" fmla="*/ 37 w 67"/>
                <a:gd name="T7" fmla="*/ 23 h 23"/>
                <a:gd name="T8" fmla="*/ 67 w 67"/>
                <a:gd name="T9" fmla="*/ 8 h 23"/>
                <a:gd name="T10" fmla="*/ 67 w 67"/>
                <a:gd name="T11" fmla="*/ 0 h 23"/>
                <a:gd name="T12" fmla="*/ 37 w 67"/>
                <a:gd name="T13" fmla="*/ 15 h 23"/>
                <a:gd name="T14" fmla="*/ 37 w 67"/>
                <a:gd name="T15" fmla="*/ 15 h 23"/>
                <a:gd name="T16" fmla="*/ 37 w 67"/>
                <a:gd name="T17" fmla="*/ 15 h 23"/>
                <a:gd name="T18" fmla="*/ 7 w 67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7"/>
                <a:gd name="T31" fmla="*/ 0 h 23"/>
                <a:gd name="T32" fmla="*/ 67 w 6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7" h="23">
                  <a:moveTo>
                    <a:pt x="7" y="0"/>
                  </a:moveTo>
                  <a:lnTo>
                    <a:pt x="0" y="8"/>
                  </a:lnTo>
                  <a:lnTo>
                    <a:pt x="37" y="23"/>
                  </a:lnTo>
                  <a:lnTo>
                    <a:pt x="67" y="8"/>
                  </a:lnTo>
                  <a:lnTo>
                    <a:pt x="67" y="0"/>
                  </a:lnTo>
                  <a:lnTo>
                    <a:pt x="37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31" name="Freeform 64"/>
            <p:cNvSpPr>
              <a:spLocks/>
            </p:cNvSpPr>
            <p:nvPr/>
          </p:nvSpPr>
          <p:spPr bwMode="auto">
            <a:xfrm>
              <a:off x="3016" y="7319"/>
              <a:ext cx="74" cy="15"/>
            </a:xfrm>
            <a:custGeom>
              <a:avLst/>
              <a:gdLst>
                <a:gd name="T0" fmla="*/ 0 w 74"/>
                <a:gd name="T1" fmla="*/ 0 h 15"/>
                <a:gd name="T2" fmla="*/ 0 w 74"/>
                <a:gd name="T3" fmla="*/ 8 h 15"/>
                <a:gd name="T4" fmla="*/ 37 w 74"/>
                <a:gd name="T5" fmla="*/ 15 h 15"/>
                <a:gd name="T6" fmla="*/ 37 w 74"/>
                <a:gd name="T7" fmla="*/ 15 h 15"/>
                <a:gd name="T8" fmla="*/ 74 w 74"/>
                <a:gd name="T9" fmla="*/ 8 h 15"/>
                <a:gd name="T10" fmla="*/ 74 w 74"/>
                <a:gd name="T11" fmla="*/ 0 h 15"/>
                <a:gd name="T12" fmla="*/ 37 w 74"/>
                <a:gd name="T13" fmla="*/ 8 h 15"/>
                <a:gd name="T14" fmla="*/ 37 w 74"/>
                <a:gd name="T15" fmla="*/ 15 h 15"/>
                <a:gd name="T16" fmla="*/ 37 w 74"/>
                <a:gd name="T17" fmla="*/ 8 h 15"/>
                <a:gd name="T18" fmla="*/ 0 w 74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4"/>
                <a:gd name="T31" fmla="*/ 0 h 15"/>
                <a:gd name="T32" fmla="*/ 74 w 74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4" h="15">
                  <a:moveTo>
                    <a:pt x="0" y="0"/>
                  </a:moveTo>
                  <a:lnTo>
                    <a:pt x="0" y="8"/>
                  </a:lnTo>
                  <a:lnTo>
                    <a:pt x="37" y="15"/>
                  </a:lnTo>
                  <a:lnTo>
                    <a:pt x="74" y="8"/>
                  </a:lnTo>
                  <a:lnTo>
                    <a:pt x="74" y="0"/>
                  </a:lnTo>
                  <a:lnTo>
                    <a:pt x="37" y="8"/>
                  </a:lnTo>
                  <a:lnTo>
                    <a:pt x="37" y="15"/>
                  </a:lnTo>
                  <a:lnTo>
                    <a:pt x="3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32" name="Freeform 65"/>
            <p:cNvSpPr>
              <a:spLocks/>
            </p:cNvSpPr>
            <p:nvPr/>
          </p:nvSpPr>
          <p:spPr bwMode="auto">
            <a:xfrm>
              <a:off x="3001" y="7342"/>
              <a:ext cx="97" cy="22"/>
            </a:xfrm>
            <a:custGeom>
              <a:avLst/>
              <a:gdLst>
                <a:gd name="T0" fmla="*/ 7 w 97"/>
                <a:gd name="T1" fmla="*/ 0 h 22"/>
                <a:gd name="T2" fmla="*/ 0 w 97"/>
                <a:gd name="T3" fmla="*/ 7 h 22"/>
                <a:gd name="T4" fmla="*/ 52 w 97"/>
                <a:gd name="T5" fmla="*/ 22 h 22"/>
                <a:gd name="T6" fmla="*/ 52 w 97"/>
                <a:gd name="T7" fmla="*/ 22 h 22"/>
                <a:gd name="T8" fmla="*/ 97 w 97"/>
                <a:gd name="T9" fmla="*/ 7 h 22"/>
                <a:gd name="T10" fmla="*/ 97 w 97"/>
                <a:gd name="T11" fmla="*/ 0 h 22"/>
                <a:gd name="T12" fmla="*/ 52 w 97"/>
                <a:gd name="T13" fmla="*/ 14 h 22"/>
                <a:gd name="T14" fmla="*/ 52 w 97"/>
                <a:gd name="T15" fmla="*/ 14 h 22"/>
                <a:gd name="T16" fmla="*/ 52 w 97"/>
                <a:gd name="T17" fmla="*/ 14 h 22"/>
                <a:gd name="T18" fmla="*/ 7 w 97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22"/>
                <a:gd name="T32" fmla="*/ 97 w 9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22">
                  <a:moveTo>
                    <a:pt x="7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97" y="7"/>
                  </a:lnTo>
                  <a:lnTo>
                    <a:pt x="97" y="0"/>
                  </a:lnTo>
                  <a:lnTo>
                    <a:pt x="52" y="1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33" name="Freeform 66"/>
            <p:cNvSpPr>
              <a:spLocks/>
            </p:cNvSpPr>
            <p:nvPr/>
          </p:nvSpPr>
          <p:spPr bwMode="auto">
            <a:xfrm>
              <a:off x="3001" y="7364"/>
              <a:ext cx="104" cy="22"/>
            </a:xfrm>
            <a:custGeom>
              <a:avLst/>
              <a:gdLst>
                <a:gd name="T0" fmla="*/ 0 w 104"/>
                <a:gd name="T1" fmla="*/ 0 h 22"/>
                <a:gd name="T2" fmla="*/ 0 w 104"/>
                <a:gd name="T3" fmla="*/ 7 h 22"/>
                <a:gd name="T4" fmla="*/ 52 w 104"/>
                <a:gd name="T5" fmla="*/ 22 h 22"/>
                <a:gd name="T6" fmla="*/ 52 w 104"/>
                <a:gd name="T7" fmla="*/ 22 h 22"/>
                <a:gd name="T8" fmla="*/ 104 w 104"/>
                <a:gd name="T9" fmla="*/ 7 h 22"/>
                <a:gd name="T10" fmla="*/ 97 w 104"/>
                <a:gd name="T11" fmla="*/ 0 h 22"/>
                <a:gd name="T12" fmla="*/ 52 w 104"/>
                <a:gd name="T13" fmla="*/ 15 h 22"/>
                <a:gd name="T14" fmla="*/ 52 w 104"/>
                <a:gd name="T15" fmla="*/ 22 h 22"/>
                <a:gd name="T16" fmla="*/ 52 w 104"/>
                <a:gd name="T17" fmla="*/ 15 h 22"/>
                <a:gd name="T18" fmla="*/ 0 w 104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22"/>
                <a:gd name="T32" fmla="*/ 104 w 104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22">
                  <a:moveTo>
                    <a:pt x="0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104" y="7"/>
                  </a:lnTo>
                  <a:lnTo>
                    <a:pt x="97" y="0"/>
                  </a:lnTo>
                  <a:lnTo>
                    <a:pt x="52" y="15"/>
                  </a:lnTo>
                  <a:lnTo>
                    <a:pt x="52" y="22"/>
                  </a:lnTo>
                  <a:lnTo>
                    <a:pt x="5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34" name="Freeform 67"/>
            <p:cNvSpPr>
              <a:spLocks/>
            </p:cNvSpPr>
            <p:nvPr/>
          </p:nvSpPr>
          <p:spPr bwMode="auto">
            <a:xfrm>
              <a:off x="2993" y="7386"/>
              <a:ext cx="112" cy="30"/>
            </a:xfrm>
            <a:custGeom>
              <a:avLst/>
              <a:gdLst>
                <a:gd name="T0" fmla="*/ 0 w 112"/>
                <a:gd name="T1" fmla="*/ 0 h 30"/>
                <a:gd name="T2" fmla="*/ 0 w 112"/>
                <a:gd name="T3" fmla="*/ 8 h 30"/>
                <a:gd name="T4" fmla="*/ 60 w 112"/>
                <a:gd name="T5" fmla="*/ 30 h 30"/>
                <a:gd name="T6" fmla="*/ 60 w 112"/>
                <a:gd name="T7" fmla="*/ 30 h 30"/>
                <a:gd name="T8" fmla="*/ 112 w 112"/>
                <a:gd name="T9" fmla="*/ 8 h 30"/>
                <a:gd name="T10" fmla="*/ 112 w 112"/>
                <a:gd name="T11" fmla="*/ 0 h 30"/>
                <a:gd name="T12" fmla="*/ 60 w 112"/>
                <a:gd name="T13" fmla="*/ 23 h 30"/>
                <a:gd name="T14" fmla="*/ 60 w 112"/>
                <a:gd name="T15" fmla="*/ 23 h 30"/>
                <a:gd name="T16" fmla="*/ 60 w 112"/>
                <a:gd name="T17" fmla="*/ 23 h 30"/>
                <a:gd name="T18" fmla="*/ 0 w 112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30"/>
                <a:gd name="T32" fmla="*/ 112 w 112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30">
                  <a:moveTo>
                    <a:pt x="0" y="0"/>
                  </a:moveTo>
                  <a:lnTo>
                    <a:pt x="0" y="8"/>
                  </a:lnTo>
                  <a:lnTo>
                    <a:pt x="60" y="30"/>
                  </a:lnTo>
                  <a:lnTo>
                    <a:pt x="112" y="8"/>
                  </a:lnTo>
                  <a:lnTo>
                    <a:pt x="112" y="0"/>
                  </a:lnTo>
                  <a:lnTo>
                    <a:pt x="6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35" name="Freeform 68"/>
            <p:cNvSpPr>
              <a:spLocks/>
            </p:cNvSpPr>
            <p:nvPr/>
          </p:nvSpPr>
          <p:spPr bwMode="auto">
            <a:xfrm>
              <a:off x="2986" y="7409"/>
              <a:ext cx="127" cy="29"/>
            </a:xfrm>
            <a:custGeom>
              <a:avLst/>
              <a:gdLst>
                <a:gd name="T0" fmla="*/ 7 w 127"/>
                <a:gd name="T1" fmla="*/ 0 h 29"/>
                <a:gd name="T2" fmla="*/ 0 w 127"/>
                <a:gd name="T3" fmla="*/ 7 h 29"/>
                <a:gd name="T4" fmla="*/ 67 w 127"/>
                <a:gd name="T5" fmla="*/ 29 h 29"/>
                <a:gd name="T6" fmla="*/ 67 w 127"/>
                <a:gd name="T7" fmla="*/ 29 h 29"/>
                <a:gd name="T8" fmla="*/ 127 w 127"/>
                <a:gd name="T9" fmla="*/ 7 h 29"/>
                <a:gd name="T10" fmla="*/ 127 w 127"/>
                <a:gd name="T11" fmla="*/ 0 h 29"/>
                <a:gd name="T12" fmla="*/ 67 w 127"/>
                <a:gd name="T13" fmla="*/ 22 h 29"/>
                <a:gd name="T14" fmla="*/ 67 w 127"/>
                <a:gd name="T15" fmla="*/ 29 h 29"/>
                <a:gd name="T16" fmla="*/ 67 w 127"/>
                <a:gd name="T17" fmla="*/ 22 h 29"/>
                <a:gd name="T18" fmla="*/ 7 w 127"/>
                <a:gd name="T19" fmla="*/ 0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"/>
                <a:gd name="T31" fmla="*/ 0 h 29"/>
                <a:gd name="T32" fmla="*/ 127 w 127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" h="29">
                  <a:moveTo>
                    <a:pt x="7" y="0"/>
                  </a:moveTo>
                  <a:lnTo>
                    <a:pt x="0" y="7"/>
                  </a:lnTo>
                  <a:lnTo>
                    <a:pt x="67" y="29"/>
                  </a:lnTo>
                  <a:lnTo>
                    <a:pt x="127" y="7"/>
                  </a:lnTo>
                  <a:lnTo>
                    <a:pt x="127" y="0"/>
                  </a:lnTo>
                  <a:lnTo>
                    <a:pt x="67" y="22"/>
                  </a:lnTo>
                  <a:lnTo>
                    <a:pt x="67" y="29"/>
                  </a:lnTo>
                  <a:lnTo>
                    <a:pt x="67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36" name="Freeform 69"/>
            <p:cNvSpPr>
              <a:spLocks/>
            </p:cNvSpPr>
            <p:nvPr/>
          </p:nvSpPr>
          <p:spPr bwMode="auto">
            <a:xfrm>
              <a:off x="2978" y="7431"/>
              <a:ext cx="142" cy="37"/>
            </a:xfrm>
            <a:custGeom>
              <a:avLst/>
              <a:gdLst>
                <a:gd name="T0" fmla="*/ 8 w 142"/>
                <a:gd name="T1" fmla="*/ 7 h 37"/>
                <a:gd name="T2" fmla="*/ 0 w 142"/>
                <a:gd name="T3" fmla="*/ 15 h 37"/>
                <a:gd name="T4" fmla="*/ 75 w 142"/>
                <a:gd name="T5" fmla="*/ 37 h 37"/>
                <a:gd name="T6" fmla="*/ 75 w 142"/>
                <a:gd name="T7" fmla="*/ 37 h 37"/>
                <a:gd name="T8" fmla="*/ 142 w 142"/>
                <a:gd name="T9" fmla="*/ 7 h 37"/>
                <a:gd name="T10" fmla="*/ 142 w 142"/>
                <a:gd name="T11" fmla="*/ 0 h 37"/>
                <a:gd name="T12" fmla="*/ 75 w 142"/>
                <a:gd name="T13" fmla="*/ 30 h 37"/>
                <a:gd name="T14" fmla="*/ 75 w 142"/>
                <a:gd name="T15" fmla="*/ 30 h 37"/>
                <a:gd name="T16" fmla="*/ 75 w 142"/>
                <a:gd name="T17" fmla="*/ 30 h 37"/>
                <a:gd name="T18" fmla="*/ 8 w 142"/>
                <a:gd name="T19" fmla="*/ 7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2"/>
                <a:gd name="T31" fmla="*/ 0 h 37"/>
                <a:gd name="T32" fmla="*/ 142 w 142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2" h="37">
                  <a:moveTo>
                    <a:pt x="8" y="7"/>
                  </a:moveTo>
                  <a:lnTo>
                    <a:pt x="0" y="15"/>
                  </a:lnTo>
                  <a:lnTo>
                    <a:pt x="75" y="37"/>
                  </a:lnTo>
                  <a:lnTo>
                    <a:pt x="142" y="7"/>
                  </a:lnTo>
                  <a:lnTo>
                    <a:pt x="142" y="0"/>
                  </a:lnTo>
                  <a:lnTo>
                    <a:pt x="75" y="30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cxnSp>
        <p:nvCxnSpPr>
          <p:cNvPr id="46" name="Straight Arrow Connector 45"/>
          <p:cNvCxnSpPr/>
          <p:nvPr/>
        </p:nvCxnSpPr>
        <p:spPr>
          <a:xfrm rot="5400000" flipH="1" flipV="1">
            <a:off x="2501900" y="5168900"/>
            <a:ext cx="1012825" cy="530225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2851150" y="6224588"/>
            <a:ext cx="1730375" cy="433387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/>
          <p:cNvSpPr/>
          <p:nvPr/>
        </p:nvSpPr>
        <p:spPr>
          <a:xfrm>
            <a:off x="2566988" y="5978525"/>
            <a:ext cx="244475" cy="2571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pitchFamily="-110" charset="-128"/>
            </a:endParaRPr>
          </a:p>
        </p:txBody>
      </p:sp>
      <p:sp>
        <p:nvSpPr>
          <p:cNvPr id="21518" name="TextBox 48"/>
          <p:cNvSpPr txBox="1">
            <a:spLocks noChangeArrowheads="1"/>
          </p:cNvSpPr>
          <p:nvPr/>
        </p:nvSpPr>
        <p:spPr bwMode="auto">
          <a:xfrm>
            <a:off x="1219200" y="5791200"/>
            <a:ext cx="1323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mtClean="0">
                <a:solidFill>
                  <a:srgbClr val="0000FF"/>
                </a:solidFill>
              </a:rPr>
              <a:t>Source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 flipV="1">
            <a:off x="3470275" y="4346575"/>
            <a:ext cx="1631950" cy="19685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3540125" y="4632325"/>
            <a:ext cx="1936750" cy="1062038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4837113" y="5999163"/>
            <a:ext cx="688975" cy="442912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5400000" flipH="1" flipV="1">
            <a:off x="4129882" y="5252244"/>
            <a:ext cx="1770062" cy="41275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523" name="Group 53"/>
          <p:cNvGrpSpPr>
            <a:grpSpLocks/>
          </p:cNvGrpSpPr>
          <p:nvPr/>
        </p:nvGrpSpPr>
        <p:grpSpPr bwMode="auto">
          <a:xfrm>
            <a:off x="3441700" y="5340350"/>
            <a:ext cx="825500" cy="628650"/>
            <a:chOff x="5319253" y="3293807"/>
            <a:chExt cx="825909" cy="629264"/>
          </a:xfrm>
        </p:grpSpPr>
        <p:cxnSp>
          <p:nvCxnSpPr>
            <p:cNvPr id="55" name="Straight Connector 54"/>
            <p:cNvCxnSpPr/>
            <p:nvPr/>
          </p:nvCxnSpPr>
          <p:spPr>
            <a:xfrm>
              <a:off x="5427256" y="3293807"/>
              <a:ext cx="659139" cy="62926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10800000" flipV="1">
              <a:off x="5319253" y="3481315"/>
              <a:ext cx="825909" cy="22564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2929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Times" pitchFamily="18" charset="0"/>
                <a:ea typeface="SimSun" pitchFamily="2" charset="-122"/>
              </a:rPr>
              <a:t>A Numerical Example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775" y="1725613"/>
            <a:ext cx="8556625" cy="4805362"/>
          </a:xfrm>
        </p:spPr>
        <p:txBody>
          <a:bodyPr/>
          <a:lstStyle/>
          <a:p>
            <a:r>
              <a:rPr lang="en-US" altLang="zh-CN" sz="2000" smtClean="0">
                <a:latin typeface="Arial" charset="0"/>
                <a:ea typeface="SimSun" pitchFamily="2" charset="-122"/>
              </a:rPr>
              <a:t>Special Gaussian configuration with a single cognitive relay, </a:t>
            </a:r>
          </a:p>
          <a:p>
            <a:endParaRPr lang="en-US" altLang="zh-CN" sz="2000" smtClean="0">
              <a:latin typeface="Arial" charset="0"/>
              <a:ea typeface="SimSun" pitchFamily="2" charset="-122"/>
            </a:endParaRPr>
          </a:p>
          <a:p>
            <a:endParaRPr lang="en-US" altLang="zh-CN" sz="2000" smtClean="0">
              <a:latin typeface="Arial" charset="0"/>
              <a:ea typeface="SimSun" pitchFamily="2" charset="-122"/>
            </a:endParaRPr>
          </a:p>
          <a:p>
            <a:endParaRPr lang="en-US" altLang="zh-CN" sz="2000" smtClean="0">
              <a:latin typeface="Arial" charset="0"/>
              <a:ea typeface="SimSun" pitchFamily="2" charset="-122"/>
            </a:endParaRPr>
          </a:p>
          <a:p>
            <a:endParaRPr lang="en-US" altLang="zh-CN" sz="2000" smtClean="0">
              <a:latin typeface="Arial" charset="0"/>
              <a:ea typeface="SimSun" pitchFamily="2" charset="-122"/>
            </a:endParaRPr>
          </a:p>
          <a:p>
            <a:endParaRPr lang="en-US" altLang="zh-CN" sz="2000" smtClean="0">
              <a:latin typeface="Arial" charset="0"/>
              <a:ea typeface="SimSun" pitchFamily="2" charset="-122"/>
            </a:endParaRPr>
          </a:p>
          <a:p>
            <a:endParaRPr lang="en-US" altLang="zh-CN" sz="2000" smtClean="0">
              <a:latin typeface="Arial" charset="0"/>
              <a:ea typeface="SimSun" pitchFamily="2" charset="-122"/>
            </a:endParaRPr>
          </a:p>
          <a:p>
            <a:r>
              <a:rPr lang="en-US" altLang="zh-CN" sz="2000" smtClean="0">
                <a:latin typeface="Arial" charset="0"/>
                <a:ea typeface="SimSun" pitchFamily="2" charset="-122"/>
              </a:rPr>
              <a:t>Rate region for this special case (obtained from region for BCCR)</a:t>
            </a:r>
          </a:p>
          <a:p>
            <a:pPr>
              <a:spcBef>
                <a:spcPct val="30000"/>
              </a:spcBef>
              <a:buFontTx/>
              <a:buNone/>
            </a:pPr>
            <a:endParaRPr lang="en-US" altLang="zh-CN" sz="2000" smtClean="0">
              <a:latin typeface="Arial" charset="0"/>
              <a:ea typeface="SimSun" pitchFamily="2" charset="-122"/>
            </a:endParaRPr>
          </a:p>
        </p:txBody>
      </p:sp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209800"/>
            <a:ext cx="4103688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533" name="Object 1592"/>
          <p:cNvGraphicFramePr>
            <a:graphicFrameLocks noChangeAspect="1"/>
          </p:cNvGraphicFramePr>
          <p:nvPr/>
        </p:nvGraphicFramePr>
        <p:xfrm>
          <a:off x="1763713" y="5257800"/>
          <a:ext cx="4322762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9" name="Equation" r:id="rId5" imgW="2641600" imgH="838200" progId="Equation.3">
                  <p:embed/>
                </p:oleObj>
              </mc:Choice>
              <mc:Fallback>
                <p:oleObj name="Equation" r:id="rId5" imgW="2641600" imgH="838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5257800"/>
                        <a:ext cx="4322762" cy="1371600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124200"/>
            <a:ext cx="2741613" cy="11382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54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Times" pitchFamily="18" charset="0"/>
                <a:ea typeface="SimSun" pitchFamily="2" charset="-122"/>
              </a:rPr>
              <a:t>A Numerical Example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775" y="1725613"/>
            <a:ext cx="8229600" cy="4805362"/>
          </a:xfrm>
        </p:spPr>
        <p:txBody>
          <a:bodyPr/>
          <a:lstStyle/>
          <a:p>
            <a:r>
              <a:rPr lang="en-US" altLang="zh-CN" sz="2000" smtClean="0">
                <a:latin typeface="Arial" charset="0"/>
                <a:ea typeface="SimSun" pitchFamily="2" charset="-122"/>
              </a:rPr>
              <a:t>No existing rate region can be specialized to this region for the example except [Sridharan et al’08]</a:t>
            </a:r>
          </a:p>
          <a:p>
            <a:r>
              <a:rPr lang="en-US" altLang="zh-CN" sz="2000" smtClean="0">
                <a:latin typeface="Arial" charset="0"/>
                <a:ea typeface="SimSun" pitchFamily="2" charset="-122"/>
              </a:rPr>
              <a:t>This rate region also demonstrates strict improvement over one of the best known region for the cognitive radio channel ([Jiang-Xin’08] and [Maric et al’08])</a:t>
            </a:r>
          </a:p>
          <a:p>
            <a:endParaRPr lang="en-US" altLang="zh-CN" sz="2000" smtClean="0">
              <a:latin typeface="Arial" charset="0"/>
              <a:ea typeface="SimSun" pitchFamily="2" charset="-122"/>
            </a:endParaRPr>
          </a:p>
        </p:txBody>
      </p:sp>
      <p:pic>
        <p:nvPicPr>
          <p:cNvPr id="23556" name="Picture 3" descr="special_case_vs_JiangX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3314700"/>
            <a:ext cx="4725987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Box 4"/>
          <p:cNvSpPr txBox="1">
            <a:spLocks noChangeArrowheads="1"/>
          </p:cNvSpPr>
          <p:nvPr/>
        </p:nvSpPr>
        <p:spPr bwMode="auto">
          <a:xfrm>
            <a:off x="5029200" y="4572000"/>
            <a:ext cx="3276600" cy="120015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 smtClean="0">
                <a:solidFill>
                  <a:srgbClr val="0000FF"/>
                </a:solidFill>
              </a:rPr>
              <a:t>Channel parameters:</a:t>
            </a:r>
          </a:p>
          <a:p>
            <a:r>
              <a:rPr lang="en-US" altLang="en-US" sz="2400" smtClean="0">
                <a:solidFill>
                  <a:srgbClr val="0000FF"/>
                </a:solidFill>
              </a:rPr>
              <a:t>a = 0.5, b = 1.5; </a:t>
            </a:r>
          </a:p>
          <a:p>
            <a:r>
              <a:rPr lang="en-US" altLang="en-US" sz="2400" smtClean="0">
                <a:solidFill>
                  <a:srgbClr val="0000FF"/>
                </a:solidFill>
              </a:rPr>
              <a:t>P</a:t>
            </a:r>
            <a:r>
              <a:rPr lang="en-US" altLang="en-US" sz="2400" baseline="-25000" smtClean="0">
                <a:solidFill>
                  <a:srgbClr val="0000FF"/>
                </a:solidFill>
              </a:rPr>
              <a:t>1</a:t>
            </a:r>
            <a:r>
              <a:rPr lang="en-US" altLang="en-US" sz="2400" smtClean="0">
                <a:solidFill>
                  <a:srgbClr val="0000FF"/>
                </a:solidFill>
              </a:rPr>
              <a:t> = 6, P</a:t>
            </a:r>
            <a:r>
              <a:rPr lang="en-US" altLang="en-US" sz="2400" baseline="-25000" smtClean="0">
                <a:solidFill>
                  <a:srgbClr val="0000FF"/>
                </a:solidFill>
              </a:rPr>
              <a:t>2</a:t>
            </a:r>
            <a:r>
              <a:rPr lang="en-US" altLang="en-US" sz="2400" smtClean="0">
                <a:solidFill>
                  <a:srgbClr val="0000FF"/>
                </a:solidFill>
              </a:rPr>
              <a:t> = 6;</a:t>
            </a:r>
          </a:p>
        </p:txBody>
      </p:sp>
    </p:spTree>
    <p:extLst>
      <p:ext uri="{BB962C8B-B14F-4D97-AF65-F5344CB8AC3E}">
        <p14:creationId xmlns:p14="http://schemas.microsoft.com/office/powerpoint/2010/main" val="220530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Overlay Challenges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Complexity of transmission and detection </a:t>
            </a:r>
          </a:p>
          <a:p>
            <a:pPr lvl="2"/>
            <a:endParaRPr lang="en-US" altLang="en-US" smtClean="0"/>
          </a:p>
          <a:p>
            <a:pPr>
              <a:lnSpc>
                <a:spcPct val="70000"/>
              </a:lnSpc>
            </a:pPr>
            <a:r>
              <a:rPr lang="en-US" altLang="en-US" smtClean="0"/>
              <a:t>Obtaining information about channel, other user’s messages, etc.</a:t>
            </a:r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r>
              <a:rPr lang="en-US" altLang="en-US" smtClean="0"/>
              <a:t>Full-duplex vs. half duplex</a:t>
            </a:r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r>
              <a:rPr lang="en-US" altLang="en-US" smtClean="0"/>
              <a:t>Synchronization</a:t>
            </a:r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r>
              <a:rPr lang="en-US" altLang="en-US" smtClean="0"/>
              <a:t>And many more …</a:t>
            </a:r>
          </a:p>
        </p:txBody>
      </p:sp>
    </p:spTree>
    <p:extLst>
      <p:ext uri="{BB962C8B-B14F-4D97-AF65-F5344CB8AC3E}">
        <p14:creationId xmlns:p14="http://schemas.microsoft.com/office/powerpoint/2010/main" val="23800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Summary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419600"/>
          </a:xfrm>
        </p:spPr>
        <p:txBody>
          <a:bodyPr/>
          <a:lstStyle/>
          <a:p>
            <a:pPr marL="0" indent="0">
              <a:lnSpc>
                <a:spcPct val="10000"/>
              </a:lnSpc>
              <a:buNone/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sz="2000" dirty="0"/>
              <a:t>Wireless spectrum is </a:t>
            </a:r>
            <a:r>
              <a:rPr lang="en-US" altLang="en-US" sz="2000" dirty="0" smtClean="0"/>
              <a:t>scarce: cognitive radios hold promise to alleviate spectrum shortage</a:t>
            </a:r>
            <a:endParaRPr lang="en-US" altLang="en-US" sz="2000" dirty="0"/>
          </a:p>
          <a:p>
            <a:pPr>
              <a:lnSpc>
                <a:spcPct val="1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000" dirty="0"/>
              <a:t>Interference constraints have hindered the performance of underlay systems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/>
              <a:t>Exploiting the spatial </a:t>
            </a:r>
            <a:r>
              <a:rPr lang="en-US" altLang="en-US" sz="1800" dirty="0" smtClean="0"/>
              <a:t>dimension compelling</a:t>
            </a:r>
          </a:p>
          <a:p>
            <a:pPr>
              <a:lnSpc>
                <a:spcPct val="1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000" dirty="0"/>
              <a:t>Interweave CRs find and exploit free spectrum: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/>
              <a:t>Primary users concerned about </a:t>
            </a:r>
            <a:r>
              <a:rPr lang="en-US" altLang="en-US" sz="1800" dirty="0" smtClean="0"/>
              <a:t>interference</a:t>
            </a:r>
          </a:p>
          <a:p>
            <a:pPr>
              <a:lnSpc>
                <a:spcPct val="1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000" dirty="0" smtClean="0"/>
              <a:t>Overlay techniques substantially </a:t>
            </a:r>
            <a:r>
              <a:rPr lang="en-US" altLang="en-US" sz="2000" dirty="0"/>
              <a:t>increase capacity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/>
              <a:t>Can be applied to many types of </a:t>
            </a:r>
            <a:r>
              <a:rPr lang="en-US" altLang="en-US" sz="1800" dirty="0" smtClean="0"/>
              <a:t>systems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uses </a:t>
            </a:r>
            <a:r>
              <a:rPr lang="en-US" altLang="en-US" sz="1800" dirty="0"/>
              <a:t>all “tricks” from </a:t>
            </a:r>
            <a:r>
              <a:rPr lang="en-US" altLang="en-US" sz="1800" dirty="0" smtClean="0"/>
              <a:t>BC, </a:t>
            </a:r>
            <a:r>
              <a:rPr lang="en-US" altLang="en-US" sz="1800" dirty="0"/>
              <a:t>MAC, interference </a:t>
            </a:r>
            <a:r>
              <a:rPr lang="en-US" altLang="en-US" sz="1800" dirty="0" smtClean="0"/>
              <a:t>channels</a:t>
            </a:r>
          </a:p>
          <a:p>
            <a:pPr lvl="1">
              <a:lnSpc>
                <a:spcPct val="10000"/>
              </a:lnSpc>
            </a:pPr>
            <a:endParaRPr lang="en-US" altLang="en-US" sz="2000" dirty="0"/>
          </a:p>
          <a:p>
            <a:pPr>
              <a:lnSpc>
                <a:spcPct val="90000"/>
              </a:lnSpc>
            </a:pPr>
            <a:r>
              <a:rPr lang="en-US" altLang="en-US" sz="2000" dirty="0"/>
              <a:t> </a:t>
            </a:r>
            <a:r>
              <a:rPr lang="en-US" altLang="en-US" sz="2000" dirty="0" smtClean="0"/>
              <a:t>More details on channel capacity in tutorial paper (to be presented) and Chapter </a:t>
            </a:r>
            <a:r>
              <a:rPr lang="en-US" altLang="en-US" sz="2000" dirty="0"/>
              <a:t>2 of “Principles of Cognitive Radio”: to be </a:t>
            </a:r>
            <a:r>
              <a:rPr lang="en-US" altLang="en-US" sz="2000" dirty="0" smtClean="0"/>
              <a:t>posted</a:t>
            </a:r>
          </a:p>
          <a:p>
            <a:pPr>
              <a:lnSpc>
                <a:spcPct val="10000"/>
              </a:lnSpc>
            </a:pPr>
            <a:endParaRPr lang="en-US" altLang="en-US" sz="2000" dirty="0" smtClean="0"/>
          </a:p>
          <a:p>
            <a:pPr>
              <a:lnSpc>
                <a:spcPct val="90000"/>
              </a:lnSpc>
            </a:pPr>
            <a:r>
              <a:rPr lang="en-US" altLang="en-US" sz="2000" dirty="0" smtClean="0"/>
              <a:t>Very </a:t>
            </a:r>
            <a:r>
              <a:rPr lang="en-US" altLang="en-US" sz="2000" dirty="0"/>
              <a:t>interesting to reduce these ideas to </a:t>
            </a:r>
            <a:r>
              <a:rPr lang="en-US" altLang="en-US" sz="2000" dirty="0" smtClean="0"/>
              <a:t>practice: much room for innovation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63122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Student Presentation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78486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 smtClean="0"/>
              <a:t>“Breaking </a:t>
            </a:r>
            <a:r>
              <a:rPr lang="en-US" altLang="en-US" dirty="0"/>
              <a:t>Spectrum Gridlock With Cognitive Radios: An Information Theoretic </a:t>
            </a:r>
            <a:r>
              <a:rPr lang="en-US" altLang="en-US" dirty="0" smtClean="0"/>
              <a:t>Perspective”</a:t>
            </a:r>
          </a:p>
          <a:p>
            <a:pPr lvl="3">
              <a:lnSpc>
                <a:spcPct val="90000"/>
              </a:lnSpc>
            </a:pPr>
            <a:endParaRPr lang="en-US" altLang="en-US" dirty="0" smtClean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 By </a:t>
            </a:r>
            <a:r>
              <a:rPr lang="en-US" altLang="en-US" dirty="0"/>
              <a:t>Andrea Goldsmith, Syed Ali </a:t>
            </a:r>
            <a:r>
              <a:rPr lang="en-US" altLang="en-US" dirty="0" err="1"/>
              <a:t>Jafar</a:t>
            </a:r>
            <a:r>
              <a:rPr lang="en-US" altLang="en-US" dirty="0"/>
              <a:t>, Ivana </a:t>
            </a:r>
            <a:r>
              <a:rPr lang="en-US" altLang="en-US" dirty="0" err="1"/>
              <a:t>Maric</a:t>
            </a:r>
            <a:r>
              <a:rPr lang="en-US" altLang="en-US" dirty="0"/>
              <a:t> and </a:t>
            </a:r>
            <a:r>
              <a:rPr lang="en-US" altLang="en-US" dirty="0" err="1"/>
              <a:t>Sudhir</a:t>
            </a:r>
            <a:r>
              <a:rPr lang="en-US" altLang="en-US" dirty="0"/>
              <a:t> </a:t>
            </a:r>
            <a:r>
              <a:rPr lang="en-US" altLang="en-US" dirty="0" err="1" smtClean="0"/>
              <a:t>Snirivasa</a:t>
            </a:r>
            <a:endParaRPr lang="en-US" altLang="en-US" dirty="0" smtClean="0"/>
          </a:p>
          <a:p>
            <a:pPr lvl="3">
              <a:lnSpc>
                <a:spcPct val="90000"/>
              </a:lnSpc>
            </a:pPr>
            <a:endParaRPr lang="en-US" altLang="en-US" dirty="0" smtClean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Appeared in Proceedings </a:t>
            </a:r>
            <a:r>
              <a:rPr lang="en-US" altLang="en-US" dirty="0"/>
              <a:t>of the </a:t>
            </a:r>
            <a:r>
              <a:rPr lang="en-US" altLang="en-US" dirty="0" smtClean="0"/>
              <a:t>IEEE, May 2009</a:t>
            </a:r>
          </a:p>
          <a:p>
            <a:pPr lvl="3">
              <a:lnSpc>
                <a:spcPct val="90000"/>
              </a:lnSpc>
            </a:pPr>
            <a:endParaRPr lang="en-US" altLang="en-US" dirty="0" smtClean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Presented by </a:t>
            </a:r>
            <a:r>
              <a:rPr lang="en-US" altLang="en-US" dirty="0" err="1" smtClean="0"/>
              <a:t>Naroa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8768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4978</TotalTime>
  <Words>1977</Words>
  <Application>Microsoft Office PowerPoint</Application>
  <PresentationFormat>On-screen Show (4:3)</PresentationFormat>
  <Paragraphs>406</Paragraphs>
  <Slides>41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BlueRed</vt:lpstr>
      <vt:lpstr>1_BlueRed</vt:lpstr>
      <vt:lpstr>2_BlueRed</vt:lpstr>
      <vt:lpstr>Equation</vt:lpstr>
      <vt:lpstr>Microsoft Equation 3.0</vt:lpstr>
      <vt:lpstr>EE360: Lecture 13 Outline Cognitive Radios and their Capacity</vt:lpstr>
      <vt:lpstr> CR Motivation Scarce Wireless Spectrum</vt:lpstr>
      <vt:lpstr>Cognition Radio Introduction</vt:lpstr>
      <vt:lpstr>What is a Cognitive Radio?</vt:lpstr>
      <vt:lpstr>Cognitive Radio Paradigms</vt:lpstr>
      <vt:lpstr>Underlay Systems</vt:lpstr>
      <vt:lpstr>Underlay Challenges</vt:lpstr>
      <vt:lpstr>Ultrawideband Radio (UWB) </vt:lpstr>
      <vt:lpstr>Null-Space Learning in MIMO CR Networks</vt:lpstr>
      <vt:lpstr>Capacity of Underlay Systems</vt:lpstr>
      <vt:lpstr>Example: 2 user network</vt:lpstr>
      <vt:lpstr>Summary of Underlay MIMO Systems</vt:lpstr>
      <vt:lpstr>Interweave Systems: Avoid interference</vt:lpstr>
      <vt:lpstr>Interweave Challenges</vt:lpstr>
      <vt:lpstr>Capacity of Interweave Channels</vt:lpstr>
      <vt:lpstr>White Space Detection</vt:lpstr>
      <vt:lpstr>Detection Errors</vt:lpstr>
      <vt:lpstr>Overlay Systems</vt:lpstr>
      <vt:lpstr>Transmission Strategy “Pieces”</vt:lpstr>
      <vt:lpstr>Results around 2007</vt:lpstr>
      <vt:lpstr>Improved Scheme  Transmission for Achievable Rates</vt:lpstr>
      <vt:lpstr>Outer Bound </vt:lpstr>
      <vt:lpstr>Outer Bound: Full Cooperation</vt:lpstr>
      <vt:lpstr>Summary of new technique</vt:lpstr>
      <vt:lpstr>Performance Gains  from Cognitive Encoding</vt:lpstr>
      <vt:lpstr>Cognitive MIMO Networks </vt:lpstr>
      <vt:lpstr>Achievable rates (2 users)</vt:lpstr>
      <vt:lpstr>MIMO cognitive users (2 Users)</vt:lpstr>
      <vt:lpstr>Multi-user Cognitive MIMO Networks</vt:lpstr>
      <vt:lpstr>Other Overlay Systems</vt:lpstr>
      <vt:lpstr>Broadcast Channel with Cognitive Relays (BCCR)</vt:lpstr>
      <vt:lpstr>Channel Model</vt:lpstr>
      <vt:lpstr>Coding Scheme for the BCCR</vt:lpstr>
      <vt:lpstr>Achievable Rate Region </vt:lpstr>
      <vt:lpstr>Generality of the Result</vt:lpstr>
      <vt:lpstr>Improved Robustness</vt:lpstr>
      <vt:lpstr>A Numerical Example</vt:lpstr>
      <vt:lpstr>A Numerical Example</vt:lpstr>
      <vt:lpstr>Overlay Challenges</vt:lpstr>
      <vt:lpstr>Summary</vt:lpstr>
      <vt:lpstr>Student Presentation</vt:lpstr>
    </vt:vector>
  </TitlesOfParts>
  <Company>Cal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 Allocation in Wireless Networks</dc:title>
  <dc:creator>Andrea Goldsmith</dc:creator>
  <cp:lastModifiedBy>Andrea</cp:lastModifiedBy>
  <cp:revision>71</cp:revision>
  <dcterms:created xsi:type="dcterms:W3CDTF">2000-03-22T02:07:14Z</dcterms:created>
  <dcterms:modified xsi:type="dcterms:W3CDTF">2014-02-24T16:47:01Z</dcterms:modified>
</cp:coreProperties>
</file>