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</p:sldMasterIdLst>
  <p:notesMasterIdLst>
    <p:notesMasterId r:id="rId38"/>
  </p:notesMasterIdLst>
  <p:handoutMasterIdLst>
    <p:handoutMasterId r:id="rId39"/>
  </p:handoutMasterIdLst>
  <p:sldIdLst>
    <p:sldId id="375" r:id="rId3"/>
    <p:sldId id="433" r:id="rId4"/>
    <p:sldId id="434" r:id="rId5"/>
    <p:sldId id="435" r:id="rId6"/>
    <p:sldId id="436" r:id="rId7"/>
    <p:sldId id="437" r:id="rId8"/>
    <p:sldId id="438" r:id="rId9"/>
    <p:sldId id="439" r:id="rId10"/>
    <p:sldId id="440" r:id="rId11"/>
    <p:sldId id="441" r:id="rId12"/>
    <p:sldId id="447" r:id="rId13"/>
    <p:sldId id="442" r:id="rId14"/>
    <p:sldId id="443" r:id="rId15"/>
    <p:sldId id="444" r:id="rId16"/>
    <p:sldId id="405" r:id="rId17"/>
    <p:sldId id="406" r:id="rId18"/>
    <p:sldId id="407" r:id="rId19"/>
    <p:sldId id="408" r:id="rId20"/>
    <p:sldId id="409" r:id="rId21"/>
    <p:sldId id="411" r:id="rId22"/>
    <p:sldId id="410" r:id="rId23"/>
    <p:sldId id="422" r:id="rId24"/>
    <p:sldId id="423" r:id="rId25"/>
    <p:sldId id="424" r:id="rId26"/>
    <p:sldId id="425" r:id="rId27"/>
    <p:sldId id="426" r:id="rId28"/>
    <p:sldId id="427" r:id="rId29"/>
    <p:sldId id="428" r:id="rId30"/>
    <p:sldId id="429" r:id="rId31"/>
    <p:sldId id="416" r:id="rId32"/>
    <p:sldId id="417" r:id="rId33"/>
    <p:sldId id="431" r:id="rId34"/>
    <p:sldId id="432" r:id="rId35"/>
    <p:sldId id="448" r:id="rId36"/>
    <p:sldId id="449" r:id="rId3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6666FF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87"/>
    <p:restoredTop sz="90941" autoAdjust="0"/>
  </p:normalViewPr>
  <p:slideViewPr>
    <p:cSldViewPr>
      <p:cViewPr>
        <p:scale>
          <a:sx n="73" d="100"/>
          <a:sy n="73" d="100"/>
        </p:scale>
        <p:origin x="-192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3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823CF709-FCF6-4A86-B7A3-8EA8805B1F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81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9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688" y="0"/>
            <a:ext cx="305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36650" y="687388"/>
            <a:ext cx="4687888" cy="3516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32300"/>
            <a:ext cx="512445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4600"/>
            <a:ext cx="3059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688" y="8864600"/>
            <a:ext cx="305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fld id="{94AB44E5-97A8-427D-AC87-4E8D6CC94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496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5CD0B50-D435-47BB-BC96-0244EF60676D}" type="slidenum">
              <a:rPr lang="en-US" altLang="en-US" sz="1200" smtClean="0">
                <a:solidFill>
                  <a:prstClr val="black"/>
                </a:solidFill>
                <a:latin typeface="Arial" pitchFamily="34" charset="0"/>
              </a:rPr>
              <a:pPr/>
              <a:t>2</a:t>
            </a:fld>
            <a:endParaRPr lang="en-US" altLang="en-US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AE0885B-D154-49D9-9E80-DB5F2C5EB3F0}" type="slidenum">
              <a:rPr lang="en-US" altLang="en-US" sz="1200" smtClean="0">
                <a:solidFill>
                  <a:prstClr val="black"/>
                </a:solidFill>
                <a:latin typeface="Arial" pitchFamily="34" charset="0"/>
              </a:rPr>
              <a:pPr/>
              <a:t>3</a:t>
            </a:fld>
            <a:endParaRPr lang="en-US" altLang="en-US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itchFamily="34" charset="0"/>
              </a:rPr>
              <a:t>1 NUM views network protocols as optimization algorithms</a:t>
            </a:r>
          </a:p>
          <a:p>
            <a:r>
              <a:rPr lang="en-US" altLang="en-US" smtClean="0">
                <a:latin typeface="Arial" pitchFamily="34" charset="0"/>
              </a:rPr>
              <a:t>2 Underlying problem is…</a:t>
            </a:r>
          </a:p>
          <a:p>
            <a:r>
              <a:rPr lang="en-US" altLang="en-US" smtClean="0">
                <a:latin typeface="Arial" pitchFamily="34" charset="0"/>
              </a:rPr>
              <a:t>	2.1 max the sum of the utilities</a:t>
            </a:r>
          </a:p>
          <a:p>
            <a:r>
              <a:rPr lang="en-US" altLang="en-US" smtClean="0">
                <a:latin typeface="Arial" pitchFamily="34" charset="0"/>
              </a:rPr>
              <a:t>	2.2 sum of the flows across a link cannot exceed the capacity of the link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00FDAF4-0BB9-4BA1-B90E-C13CD953D90E}" type="slidenum">
              <a:rPr lang="en-US" altLang="en-US" sz="1200" smtClean="0">
                <a:solidFill>
                  <a:prstClr val="black"/>
                </a:solidFill>
              </a:rPr>
              <a:pPr/>
              <a:t>4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The highlighted points are the keys</a:t>
            </a:r>
          </a:p>
          <a:p>
            <a:r>
              <a:rPr lang="en-US" altLang="en-US" smtClean="0"/>
              <a:t>Dwell on rate/rel/delay tradeoffs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0119264-EDE7-4443-B2AD-0E616B63AF05}" type="slidenum">
              <a:rPr lang="en-US" altLang="en-US" sz="1200" smtClean="0">
                <a:solidFill>
                  <a:prstClr val="black"/>
                </a:solidFill>
              </a:rPr>
              <a:pPr/>
              <a:t>5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The policies are functions or algorithms</a:t>
            </a:r>
          </a:p>
          <a:p>
            <a:r>
              <a:rPr lang="en-US" altLang="en-US" smtClean="0"/>
              <a:t>The inputs are channel state and other parameters set by the network operator</a:t>
            </a:r>
          </a:p>
          <a:p>
            <a:r>
              <a:rPr lang="en-US" altLang="en-US" smtClean="0"/>
              <a:t>The lagrange multipliers are Markov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84A5052-8400-4C33-88B2-7A5E951DB6FD}" type="slidenum">
              <a:rPr lang="en-US" altLang="en-US" sz="1200" smtClean="0">
                <a:solidFill>
                  <a:prstClr val="black"/>
                </a:solidFill>
              </a:rPr>
              <a:pPr/>
              <a:t>6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Simplest model for illustration of concepts:</a:t>
            </a:r>
          </a:p>
          <a:p>
            <a:r>
              <a:rPr lang="en-US" altLang="en-US" smtClean="0"/>
              <a:t>	Multiple users over a single link</a:t>
            </a:r>
          </a:p>
          <a:p>
            <a:r>
              <a:rPr lang="en-US" altLang="en-US" smtClean="0"/>
              <a:t>	Each is buffered before going over the link</a:t>
            </a:r>
          </a:p>
          <a:p>
            <a:r>
              <a:rPr lang="en-US" altLang="en-US" smtClean="0"/>
              <a:t>	The link uses block codes at rate 0&lt;code rate&lt;1</a:t>
            </a:r>
          </a:p>
          <a:p>
            <a:endParaRPr lang="en-US" altLang="en-US" smtClean="0"/>
          </a:p>
          <a:p>
            <a:r>
              <a:rPr lang="en-US" altLang="en-US" smtClean="0"/>
              <a:t>System adjusts code rate, power, and tx rate to maximize user satisfaction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17B8F76-A6E0-4161-8DDA-A8824D1280C7}" type="slidenum">
              <a:rPr lang="en-US" altLang="en-US" sz="1200" smtClean="0">
                <a:solidFill>
                  <a:prstClr val="black"/>
                </a:solidFill>
              </a:rPr>
              <a:pPr/>
              <a:t>7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WNUM –with no codes used- offers superior performance.</a:t>
            </a:r>
          </a:p>
          <a:p>
            <a:endParaRPr lang="en-US" altLang="en-US" smtClean="0"/>
          </a:p>
          <a:p>
            <a:r>
              <a:rPr lang="en-US" altLang="en-US" smtClean="0"/>
              <a:t>The rate delay curve illustrates this best. 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356"/>
            <a:fld id="{2A8DA5AB-1074-4B7E-86E6-66DDD5C6C904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 defTabSz="930356"/>
              <a:t>9</a:t>
            </a:fld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30181FC-41D9-4226-A459-4B2A74623D28}" type="slidenum">
              <a:rPr lang="en-US" altLang="en-US" sz="1200" smtClean="0">
                <a:solidFill>
                  <a:prstClr val="black"/>
                </a:solidFill>
              </a:rPr>
              <a:pPr/>
              <a:t>12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DE17BD9-2236-44E2-849E-8A979B163898}" type="slidenum">
              <a:rPr lang="en-US" altLang="en-US" sz="1200" smtClean="0">
                <a:solidFill>
                  <a:prstClr val="black"/>
                </a:solidFill>
              </a:rPr>
              <a:pPr/>
              <a:t>13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Control theory here is not blue, the success criteria is not blue since can’t solve problems that don’t fit the math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248F97C-5177-4D63-85EC-1032F823D803}" type="slidenum">
              <a:rPr lang="en-US" altLang="en-US" sz="1200" smtClean="0">
                <a:solidFill>
                  <a:prstClr val="black"/>
                </a:solidFill>
              </a:rPr>
              <a:pPr/>
              <a:t>14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Bob’s comments:</a:t>
            </a:r>
          </a:p>
          <a:p>
            <a:r>
              <a:rPr lang="en-US" altLang="en-US" smtClean="0"/>
              <a:t>Wireless information theory has attacked too many problems</a:t>
            </a:r>
          </a:p>
          <a:p>
            <a:r>
              <a:rPr lang="en-US" altLang="en-US" smtClean="0"/>
              <a:t>Control and optimization has been too focused on the math, and not on problems that don’t fit the math.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03484-5E44-4224-AFBA-9990E5157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2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ABAD4-3318-4D44-AEE2-DA9EC35913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0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A9228-B0E4-4D43-99B5-47C73BC6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141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37D43-632E-443E-9318-5A36AEDA2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07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B0129-C3CA-4E66-AD0A-CC951C0DDB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94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9DEE5-2AE3-4EBD-AA17-099F18157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5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F7089-3E49-4BC4-ABD4-F96957586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81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F5A7A-172F-42CA-8DEE-8C324FE87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23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6FC3B-B37E-4CB4-9513-A2911A352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3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9CF2E-3478-4E81-AD12-884E50F70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3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2FE17-5D4C-402E-8F3F-6A298A4DE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08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D55C4-525D-4421-8306-F079CF43CD5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227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A6B9D-A3D8-4673-9273-DC9EEDC65BB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434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301FD-02F6-4CC8-B245-5235830113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53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5BD36-3806-44A2-B2C0-805DCCFD5A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80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FB1B-2276-41A0-9E4F-C30859CCA9E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93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3F64D-0B9E-4BB3-8518-2D1BA03055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66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31D1-CC98-4CFA-8D74-779FD6FE949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152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0A2EA-744F-4476-B6F2-1C6C02B470A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74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C0293-3EC0-44F8-9AAD-F7B41E7791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029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96A02-6C90-4AF7-B422-3A330AEC858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69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C44A8-1765-4A77-B5FA-332CE5192EF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280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1659B-7D8F-4D1A-BE0B-DE37667CB95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992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4F62A-9929-4200-A6D2-67DCEBCF51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7356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6501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5" y="1385888"/>
            <a:ext cx="4151313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188" y="1385888"/>
            <a:ext cx="4151312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E80C-7648-4F3B-A66C-10F5664E73B4}" type="datetime1">
              <a:rPr lang="en-US">
                <a:solidFill>
                  <a:srgbClr val="FFFFFF"/>
                </a:solidFill>
              </a:rPr>
              <a:pPr>
                <a:defRPr/>
              </a:pPr>
              <a:t>2/19/2014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37E9-1620-4130-8EBC-30C6E8F0660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979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7ABAF-B0E8-4ABA-AF26-BA2C3BD1D25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6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3CCC6ED-8D9E-43AA-8114-CF2495C64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A9C83E-FF7D-4A96-BEC0-76E7F2E5947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183914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hyperlink" Target="http://images.google.com/imgres?imgurl=http://matt.eifelle.com/wp-content/uploads/2008/03/swissrolltest.png&amp;imgrefurl=http://matt.eifelle.com/2008/01/25/dimensionality-reduction-isomap/&amp;usg=__ZXL4SxTRjZPc2vnYjR8i2IpcqE4=&amp;h=446&amp;w=539&amp;sz=126&amp;hl=en&amp;start=13&amp;um=1&amp;tbnid=5v3w15pCchP_eM:&amp;tbnh=109&amp;tbnw=132&amp;prev=/images?q%3Disomap%2BSwiss%2Broll%26um%3D1%26hl%3Den%26rlz%3D1T4IBMA_enUS315US211%26sa%3D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4582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 smtClean="0"/>
              <a:t>EE360: Lecture 12 </a:t>
            </a:r>
            <a:r>
              <a:rPr lang="en-US" altLang="en-US" sz="3200" dirty="0" smtClean="0"/>
              <a:t>Outline</a:t>
            </a:r>
            <a:r>
              <a:rPr lang="en-US" altLang="en-US" sz="3600" dirty="0"/>
              <a:t/>
            </a:r>
            <a:br>
              <a:rPr lang="en-US" altLang="en-US" sz="3600" dirty="0"/>
            </a:br>
            <a:r>
              <a:rPr lang="en-US" altLang="en-US" sz="3600" dirty="0" smtClean="0"/>
              <a:t>Ad-Hoc Network Optimization and Analysis, Cognitive Radios</a:t>
            </a:r>
            <a:endParaRPr lang="en-US" altLang="en-US" sz="40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077200" cy="5105400"/>
          </a:xfrm>
        </p:spPr>
        <p:txBody>
          <a:bodyPr/>
          <a:lstStyle/>
          <a:p>
            <a:pPr>
              <a:lnSpc>
                <a:spcPct val="10000"/>
              </a:lnSpc>
            </a:pPr>
            <a:endParaRPr lang="en-US" altLang="en-US" sz="2800" dirty="0" smtClean="0">
              <a:solidFill>
                <a:srgbClr val="3333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solidFill>
                  <a:srgbClr val="FF0000"/>
                </a:solidFill>
              </a:rPr>
              <a:t>Announcements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>
                <a:solidFill>
                  <a:srgbClr val="3333CC"/>
                </a:solidFill>
              </a:rPr>
              <a:t>HW 1 </a:t>
            </a:r>
            <a:r>
              <a:rPr lang="en-US" altLang="en-US" sz="2000" dirty="0" smtClean="0">
                <a:solidFill>
                  <a:srgbClr val="3333CC"/>
                </a:solidFill>
              </a:rPr>
              <a:t>due today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>
                <a:solidFill>
                  <a:srgbClr val="3333CC"/>
                </a:solidFill>
              </a:rPr>
              <a:t>Progress </a:t>
            </a:r>
            <a:r>
              <a:rPr lang="en-US" altLang="en-US" sz="2000" dirty="0" smtClean="0">
                <a:solidFill>
                  <a:srgbClr val="3333CC"/>
                </a:solidFill>
              </a:rPr>
              <a:t>reports due Feb. </a:t>
            </a:r>
            <a:r>
              <a:rPr lang="en-US" altLang="en-US" sz="2000" dirty="0" smtClean="0">
                <a:solidFill>
                  <a:srgbClr val="3333CC"/>
                </a:solidFill>
              </a:rPr>
              <a:t>24</a:t>
            </a:r>
            <a:endParaRPr lang="en-US" altLang="en-US" sz="1400" dirty="0" smtClean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Network Utility Maximization</a:t>
            </a: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New Analysis Tools</a:t>
            </a: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Consummating Unions: Control and Networks</a:t>
            </a: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Introduction </a:t>
            </a:r>
            <a:r>
              <a:rPr lang="en-US" altLang="en-US" sz="2800" dirty="0" smtClean="0"/>
              <a:t>to cognitive radios</a:t>
            </a: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Underlay cognitive radios</a:t>
            </a:r>
          </a:p>
          <a:p>
            <a:pPr lvl="1">
              <a:lnSpc>
                <a:spcPct val="85000"/>
              </a:lnSpc>
            </a:pPr>
            <a:r>
              <a:rPr lang="en-US" altLang="en-US" sz="2400" dirty="0" smtClean="0"/>
              <a:t>Spread spectrum</a:t>
            </a:r>
          </a:p>
          <a:p>
            <a:pPr lvl="1">
              <a:lnSpc>
                <a:spcPct val="85000"/>
              </a:lnSpc>
            </a:pPr>
            <a:r>
              <a:rPr lang="en-US" altLang="en-US" sz="2400" dirty="0" smtClean="0"/>
              <a:t>MIMO</a:t>
            </a: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Interweave cognitive radio</a:t>
            </a:r>
            <a:r>
              <a:rPr lang="en-US" altLang="en-US" sz="2400" dirty="0" smtClean="0"/>
              <a:t>s</a:t>
            </a:r>
          </a:p>
          <a:p>
            <a:pPr lvl="1">
              <a:lnSpc>
                <a:spcPct val="85000"/>
              </a:lnSpc>
            </a:pPr>
            <a:r>
              <a:rPr lang="en-US" altLang="en-US" sz="2400" dirty="0" smtClean="0"/>
              <a:t>Basic premise</a:t>
            </a:r>
          </a:p>
          <a:p>
            <a:pPr lvl="1">
              <a:lnSpc>
                <a:spcPct val="85000"/>
              </a:lnSpc>
            </a:pPr>
            <a:r>
              <a:rPr lang="en-US" altLang="en-US" sz="2400" dirty="0" smtClean="0"/>
              <a:t>Spectrum sensing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137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Approaches to Cross-Layer</a:t>
            </a:r>
            <a:br>
              <a:rPr lang="en-US" altLang="en-US" smtClean="0"/>
            </a:br>
            <a:r>
              <a:rPr lang="en-US" altLang="en-US" smtClean="0"/>
              <a:t>Resource Allocation*</a:t>
            </a:r>
          </a:p>
        </p:txBody>
      </p:sp>
      <p:sp>
        <p:nvSpPr>
          <p:cNvPr id="8195" name="_s350214"/>
          <p:cNvSpPr>
            <a:spLocks noChangeArrowheads="1"/>
          </p:cNvSpPr>
          <p:nvPr/>
        </p:nvSpPr>
        <p:spPr bwMode="auto">
          <a:xfrm>
            <a:off x="3444875" y="1981200"/>
            <a:ext cx="2101850" cy="9048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Network </a:t>
            </a:r>
          </a:p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Optimization</a:t>
            </a:r>
          </a:p>
        </p:txBody>
      </p:sp>
      <p:sp>
        <p:nvSpPr>
          <p:cNvPr id="8196" name="_s350215"/>
          <p:cNvSpPr>
            <a:spLocks noChangeArrowheads="1"/>
          </p:cNvSpPr>
          <p:nvPr/>
        </p:nvSpPr>
        <p:spPr bwMode="auto">
          <a:xfrm>
            <a:off x="457200" y="3338513"/>
            <a:ext cx="1600200" cy="70008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Dynamic</a:t>
            </a:r>
          </a:p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Programming</a:t>
            </a:r>
          </a:p>
        </p:txBody>
      </p:sp>
      <p:sp>
        <p:nvSpPr>
          <p:cNvPr id="8197" name="_s350222"/>
          <p:cNvSpPr>
            <a:spLocks noChangeArrowheads="1"/>
          </p:cNvSpPr>
          <p:nvPr/>
        </p:nvSpPr>
        <p:spPr bwMode="auto">
          <a:xfrm>
            <a:off x="304800" y="4267200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State Space </a:t>
            </a:r>
          </a:p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Reduction</a:t>
            </a:r>
          </a:p>
        </p:txBody>
      </p:sp>
      <p:cxnSp>
        <p:nvCxnSpPr>
          <p:cNvPr id="24582" name="_s350227"/>
          <p:cNvCxnSpPr>
            <a:cxnSpLocks noChangeShapeType="1"/>
          </p:cNvCxnSpPr>
          <p:nvPr/>
        </p:nvCxnSpPr>
        <p:spPr bwMode="auto">
          <a:xfrm rot="5400000" flipH="1" flipV="1">
            <a:off x="1181894" y="41521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1" name="TextBox 21"/>
          <p:cNvSpPr txBox="1">
            <a:spLocks noChangeArrowheads="1"/>
          </p:cNvSpPr>
          <p:nvPr/>
        </p:nvSpPr>
        <p:spPr bwMode="auto">
          <a:xfrm>
            <a:off x="2438400" y="5943600"/>
            <a:ext cx="5875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474747">
                    <a:lumMod val="50000"/>
                  </a:srgbClr>
                </a:solidFill>
              </a:rPr>
              <a:t>*Much prior work is for wired/static networks</a:t>
            </a:r>
          </a:p>
        </p:txBody>
      </p:sp>
      <p:sp>
        <p:nvSpPr>
          <p:cNvPr id="8202" name="_s350215"/>
          <p:cNvSpPr>
            <a:spLocks noChangeArrowheads="1"/>
          </p:cNvSpPr>
          <p:nvPr/>
        </p:nvSpPr>
        <p:spPr bwMode="auto">
          <a:xfrm>
            <a:off x="4953000" y="3352800"/>
            <a:ext cx="1600200" cy="700088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Distributed </a:t>
            </a:r>
          </a:p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Optimization</a:t>
            </a:r>
          </a:p>
        </p:txBody>
      </p:sp>
      <p:sp>
        <p:nvSpPr>
          <p:cNvPr id="37" name="_s350222"/>
          <p:cNvSpPr>
            <a:spLocks noChangeArrowheads="1"/>
          </p:cNvSpPr>
          <p:nvPr/>
        </p:nvSpPr>
        <p:spPr bwMode="auto">
          <a:xfrm>
            <a:off x="4800600" y="4281488"/>
            <a:ext cx="1905000" cy="685800"/>
          </a:xfrm>
          <a:prstGeom prst="roundRect">
            <a:avLst>
              <a:gd name="adj" fmla="val 16667"/>
            </a:avLst>
          </a:prstGeom>
          <a:solidFill>
            <a:schemeClr val="bg2">
              <a:lumMod val="40000"/>
              <a:lumOff val="60000"/>
            </a:schemeClr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 dirty="0">
                <a:solidFill>
                  <a:srgbClr val="474747">
                    <a:lumMod val="50000"/>
                  </a:srgbClr>
                </a:solidFill>
              </a:rPr>
              <a:t>Distributed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474747">
                    <a:lumMod val="50000"/>
                  </a:srgbClr>
                </a:solidFill>
              </a:rPr>
              <a:t>Algorithms</a:t>
            </a:r>
          </a:p>
        </p:txBody>
      </p:sp>
      <p:cxnSp>
        <p:nvCxnSpPr>
          <p:cNvPr id="24586" name="_s350227"/>
          <p:cNvCxnSpPr>
            <a:cxnSpLocks noChangeShapeType="1"/>
          </p:cNvCxnSpPr>
          <p:nvPr/>
        </p:nvCxnSpPr>
        <p:spPr bwMode="auto">
          <a:xfrm rot="5400000" flipH="1" flipV="1">
            <a:off x="5677694" y="4166394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5" name="_s350215"/>
          <p:cNvSpPr>
            <a:spLocks noChangeArrowheads="1"/>
          </p:cNvSpPr>
          <p:nvPr/>
        </p:nvSpPr>
        <p:spPr bwMode="auto">
          <a:xfrm>
            <a:off x="2743200" y="3352800"/>
            <a:ext cx="1600200" cy="700088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Network Utility</a:t>
            </a:r>
          </a:p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Maximization</a:t>
            </a:r>
          </a:p>
        </p:txBody>
      </p:sp>
      <p:sp>
        <p:nvSpPr>
          <p:cNvPr id="8206" name="_s350222"/>
          <p:cNvSpPr>
            <a:spLocks noChangeArrowheads="1"/>
          </p:cNvSpPr>
          <p:nvPr/>
        </p:nvSpPr>
        <p:spPr bwMode="auto">
          <a:xfrm>
            <a:off x="2590800" y="4281488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Wireless NUM</a:t>
            </a:r>
          </a:p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Multiperiod NUM</a:t>
            </a:r>
          </a:p>
        </p:txBody>
      </p:sp>
      <p:cxnSp>
        <p:nvCxnSpPr>
          <p:cNvPr id="24589" name="_s350227"/>
          <p:cNvCxnSpPr>
            <a:cxnSpLocks noChangeShapeType="1"/>
          </p:cNvCxnSpPr>
          <p:nvPr/>
        </p:nvCxnSpPr>
        <p:spPr bwMode="auto">
          <a:xfrm rot="5400000" flipH="1" flipV="1">
            <a:off x="3467894" y="4166394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8" name="_s350215"/>
          <p:cNvSpPr>
            <a:spLocks noChangeArrowheads="1"/>
          </p:cNvSpPr>
          <p:nvPr/>
        </p:nvSpPr>
        <p:spPr bwMode="auto">
          <a:xfrm>
            <a:off x="7162800" y="3338513"/>
            <a:ext cx="1600200" cy="70008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Game</a:t>
            </a:r>
          </a:p>
          <a:p>
            <a:pPr algn="ctr">
              <a:defRPr/>
            </a:pPr>
            <a:r>
              <a:rPr lang="en-US" sz="1600" b="1">
                <a:solidFill>
                  <a:srgbClr val="474747">
                    <a:lumMod val="50000"/>
                  </a:srgbClr>
                </a:solidFill>
              </a:rPr>
              <a:t>Theory</a:t>
            </a:r>
          </a:p>
        </p:txBody>
      </p:sp>
      <p:sp>
        <p:nvSpPr>
          <p:cNvPr id="46" name="_s350222"/>
          <p:cNvSpPr>
            <a:spLocks noChangeArrowheads="1"/>
          </p:cNvSpPr>
          <p:nvPr/>
        </p:nvSpPr>
        <p:spPr bwMode="auto">
          <a:xfrm>
            <a:off x="7010400" y="4267200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FF330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 dirty="0">
                <a:solidFill>
                  <a:srgbClr val="474747">
                    <a:lumMod val="50000"/>
                  </a:srgbClr>
                </a:solidFill>
              </a:rPr>
              <a:t>Mechanism Design</a:t>
            </a:r>
          </a:p>
          <a:p>
            <a:pPr algn="ctr">
              <a:defRPr/>
            </a:pPr>
            <a:r>
              <a:rPr lang="en-US" sz="1600" b="1" dirty="0" err="1">
                <a:solidFill>
                  <a:srgbClr val="474747">
                    <a:lumMod val="50000"/>
                  </a:srgbClr>
                </a:solidFill>
              </a:rPr>
              <a:t>Stackelberg</a:t>
            </a:r>
            <a:r>
              <a:rPr lang="en-US" sz="1600" b="1" dirty="0">
                <a:solidFill>
                  <a:srgbClr val="474747">
                    <a:lumMod val="50000"/>
                  </a:srgbClr>
                </a:solidFill>
              </a:rPr>
              <a:t> Games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474747">
                    <a:lumMod val="50000"/>
                  </a:srgbClr>
                </a:solidFill>
              </a:rPr>
              <a:t>Nash Equilibrium</a:t>
            </a:r>
          </a:p>
        </p:txBody>
      </p:sp>
      <p:cxnSp>
        <p:nvCxnSpPr>
          <p:cNvPr id="24592" name="_s350227"/>
          <p:cNvCxnSpPr>
            <a:cxnSpLocks noChangeShapeType="1"/>
          </p:cNvCxnSpPr>
          <p:nvPr/>
        </p:nvCxnSpPr>
        <p:spPr bwMode="auto">
          <a:xfrm rot="5400000" flipH="1" flipV="1">
            <a:off x="7887494" y="41521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Left-Right Arrow 51"/>
          <p:cNvSpPr/>
          <p:nvPr/>
        </p:nvSpPr>
        <p:spPr>
          <a:xfrm>
            <a:off x="6705600" y="4495800"/>
            <a:ext cx="304800" cy="228600"/>
          </a:xfrm>
          <a:prstGeom prst="leftRightArrow">
            <a:avLst/>
          </a:prstGeom>
          <a:solidFill>
            <a:srgbClr val="D60093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srgbClr val="474747">
                  <a:lumMod val="50000"/>
                </a:srgbClr>
              </a:solidFill>
            </a:endParaRPr>
          </a:p>
        </p:txBody>
      </p:sp>
      <p:cxnSp>
        <p:nvCxnSpPr>
          <p:cNvPr id="24594" name="_s350227"/>
          <p:cNvCxnSpPr>
            <a:cxnSpLocks noChangeShapeType="1"/>
          </p:cNvCxnSpPr>
          <p:nvPr/>
        </p:nvCxnSpPr>
        <p:spPr bwMode="auto">
          <a:xfrm rot="5400000" flipH="1" flipV="1">
            <a:off x="34678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5" name="_s350227"/>
          <p:cNvCxnSpPr>
            <a:cxnSpLocks noChangeShapeType="1"/>
          </p:cNvCxnSpPr>
          <p:nvPr/>
        </p:nvCxnSpPr>
        <p:spPr bwMode="auto">
          <a:xfrm rot="5400000" flipH="1" flipV="1">
            <a:off x="56776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6" name="_s350227"/>
          <p:cNvCxnSpPr>
            <a:cxnSpLocks noChangeShapeType="1"/>
          </p:cNvCxnSpPr>
          <p:nvPr/>
        </p:nvCxnSpPr>
        <p:spPr bwMode="auto">
          <a:xfrm rot="5400000" flipH="1" flipV="1">
            <a:off x="78874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61"/>
          <p:cNvCxnSpPr/>
          <p:nvPr/>
        </p:nvCxnSpPr>
        <p:spPr>
          <a:xfrm>
            <a:off x="1295400" y="3124200"/>
            <a:ext cx="6705600" cy="158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98" name="_s350227"/>
          <p:cNvCxnSpPr>
            <a:cxnSpLocks noChangeShapeType="1"/>
          </p:cNvCxnSpPr>
          <p:nvPr/>
        </p:nvCxnSpPr>
        <p:spPr bwMode="auto">
          <a:xfrm rot="5400000" flipH="1" flipV="1">
            <a:off x="11818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9" name="_s350227"/>
          <p:cNvCxnSpPr>
            <a:cxnSpLocks noChangeShapeType="1"/>
          </p:cNvCxnSpPr>
          <p:nvPr/>
        </p:nvCxnSpPr>
        <p:spPr bwMode="auto">
          <a:xfrm rot="5400000" flipH="1" flipV="1">
            <a:off x="4382294" y="30091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11327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/>
          <a:lstStyle/>
          <a:p>
            <a:r>
              <a:rPr lang="en-US" altLang="en-US" smtClean="0"/>
              <a:t>Network Utility Maximization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6477000" cy="3886200"/>
          </a:xfrm>
        </p:spPr>
        <p:txBody>
          <a:bodyPr/>
          <a:lstStyle/>
          <a:p>
            <a:r>
              <a:rPr lang="en-US" altLang="en-US" sz="2800" smtClean="0"/>
              <a:t>Maximizes a network utility function</a:t>
            </a:r>
          </a:p>
          <a:p>
            <a:endParaRPr lang="en-US" altLang="en-US" smtClean="0">
              <a:cs typeface="Arial" pitchFamily="34" charset="0"/>
            </a:endParaRPr>
          </a:p>
          <a:p>
            <a:endParaRPr lang="en-US" altLang="en-US" smtClean="0">
              <a:cs typeface="Arial" pitchFamily="34" charset="0"/>
            </a:endParaRPr>
          </a:p>
          <a:p>
            <a:endParaRPr lang="en-US" altLang="en-US" smtClean="0">
              <a:cs typeface="Arial" pitchFamily="34" charset="0"/>
            </a:endParaRPr>
          </a:p>
          <a:p>
            <a:r>
              <a:rPr lang="en-US" altLang="en-US" sz="2800" smtClean="0">
                <a:cs typeface="Arial" pitchFamily="34" charset="0"/>
              </a:rPr>
              <a:t>Assumes</a:t>
            </a:r>
          </a:p>
          <a:p>
            <a:pPr lvl="1"/>
            <a:r>
              <a:rPr lang="en-US" altLang="en-US" sz="1800" smtClean="0">
                <a:cs typeface="Arial" pitchFamily="34" charset="0"/>
              </a:rPr>
              <a:t>Steady state</a:t>
            </a:r>
          </a:p>
          <a:p>
            <a:pPr lvl="1"/>
            <a:r>
              <a:rPr lang="en-US" altLang="en-US" sz="1800" smtClean="0">
                <a:cs typeface="Arial" pitchFamily="34" charset="0"/>
              </a:rPr>
              <a:t>Reliable links</a:t>
            </a:r>
          </a:p>
          <a:p>
            <a:pPr lvl="1"/>
            <a:r>
              <a:rPr lang="en-US" altLang="en-US" sz="1800" smtClean="0">
                <a:cs typeface="Arial" pitchFamily="34" charset="0"/>
              </a:rPr>
              <a:t>Fixed link capacities</a:t>
            </a:r>
          </a:p>
          <a:p>
            <a:pPr lvl="1"/>
            <a:endParaRPr lang="en-US" altLang="en-US" sz="1800" smtClean="0">
              <a:cs typeface="Arial" pitchFamily="34" charset="0"/>
            </a:endParaRPr>
          </a:p>
          <a:p>
            <a:r>
              <a:rPr lang="en-US" altLang="en-US" sz="2800" smtClean="0">
                <a:cs typeface="Arial" pitchFamily="34" charset="0"/>
              </a:rPr>
              <a:t>Dynamics are only in the queues</a:t>
            </a:r>
          </a:p>
        </p:txBody>
      </p:sp>
      <p:graphicFrame>
        <p:nvGraphicFramePr>
          <p:cNvPr id="4098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1600200" y="2286000"/>
          <a:ext cx="28194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Equation" r:id="rId4" imgW="1079280" imgH="482400" progId="Equation.3">
                  <p:embed/>
                </p:oleObj>
              </mc:Choice>
              <mc:Fallback>
                <p:oleObj name="Equation" r:id="rId4" imgW="10792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86000"/>
                        <a:ext cx="281940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676400" y="3733800"/>
            <a:ext cx="1908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 dirty="0">
                <a:solidFill>
                  <a:srgbClr val="DC0081">
                    <a:lumMod val="50000"/>
                  </a:srgbClr>
                </a:solidFill>
              </a:rPr>
              <a:t>routing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3429000" y="3810000"/>
            <a:ext cx="2209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 dirty="0">
                <a:solidFill>
                  <a:srgbClr val="DC0081">
                    <a:lumMod val="50000"/>
                  </a:srgbClr>
                </a:solidFill>
              </a:rPr>
              <a:t>Fixed link capacity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429000" y="1981200"/>
            <a:ext cx="124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 dirty="0">
                <a:solidFill>
                  <a:srgbClr val="DC0081">
                    <a:lumMod val="50000"/>
                  </a:srgbClr>
                </a:solidFill>
              </a:rPr>
              <a:t>flow k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 flipV="1">
            <a:off x="2133600" y="5727700"/>
            <a:ext cx="592138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DC0081">
                  <a:lumMod val="50000"/>
                </a:srgbClr>
              </a:solidFill>
            </a:endParaRPr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 flipH="1" flipV="1">
            <a:off x="3810000" y="5740400"/>
            <a:ext cx="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DC0081">
                  <a:lumMod val="50000"/>
                </a:srgbClr>
              </a:solidFill>
            </a:endParaRPr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3962400" y="3581400"/>
            <a:ext cx="15240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DC0081">
                  <a:lumMod val="50000"/>
                </a:srgbClr>
              </a:solidFill>
            </a:endParaRPr>
          </a:p>
        </p:txBody>
      </p:sp>
      <p:grpSp>
        <p:nvGrpSpPr>
          <p:cNvPr id="4107" name="Group 11"/>
          <p:cNvGrpSpPr>
            <a:grpSpLocks/>
          </p:cNvGrpSpPr>
          <p:nvPr/>
        </p:nvGrpSpPr>
        <p:grpSpPr bwMode="auto">
          <a:xfrm>
            <a:off x="5356225" y="3730625"/>
            <a:ext cx="3254375" cy="2212975"/>
            <a:chOff x="3425" y="1512"/>
            <a:chExt cx="2050" cy="1394"/>
          </a:xfrm>
        </p:grpSpPr>
        <p:sp>
          <p:nvSpPr>
            <p:cNvPr id="1038" name="AutoShape 12"/>
            <p:cNvSpPr>
              <a:spLocks noChangeArrowheads="1"/>
            </p:cNvSpPr>
            <p:nvPr/>
          </p:nvSpPr>
          <p:spPr bwMode="auto">
            <a:xfrm>
              <a:off x="4352" y="1992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39" name="AutoShape 13"/>
            <p:cNvSpPr>
              <a:spLocks noChangeArrowheads="1"/>
            </p:cNvSpPr>
            <p:nvPr/>
          </p:nvSpPr>
          <p:spPr bwMode="auto">
            <a:xfrm>
              <a:off x="5297" y="2489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40" name="AutoShape 14"/>
            <p:cNvSpPr>
              <a:spLocks noChangeArrowheads="1"/>
            </p:cNvSpPr>
            <p:nvPr/>
          </p:nvSpPr>
          <p:spPr bwMode="auto">
            <a:xfrm>
              <a:off x="4866" y="2122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41" name="AutoShape 15"/>
            <p:cNvSpPr>
              <a:spLocks noChangeArrowheads="1"/>
            </p:cNvSpPr>
            <p:nvPr/>
          </p:nvSpPr>
          <p:spPr bwMode="auto">
            <a:xfrm>
              <a:off x="5323" y="1771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42" name="Line 16"/>
            <p:cNvSpPr>
              <a:spLocks noChangeShapeType="1"/>
            </p:cNvSpPr>
            <p:nvPr/>
          </p:nvSpPr>
          <p:spPr bwMode="auto">
            <a:xfrm>
              <a:off x="4512" y="2096"/>
              <a:ext cx="352" cy="8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43" name="Line 17"/>
            <p:cNvSpPr>
              <a:spLocks noChangeShapeType="1"/>
            </p:cNvSpPr>
            <p:nvPr/>
          </p:nvSpPr>
          <p:spPr bwMode="auto">
            <a:xfrm flipV="1">
              <a:off x="4528" y="1848"/>
              <a:ext cx="800" cy="24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44" name="Line 18"/>
            <p:cNvSpPr>
              <a:spLocks noChangeShapeType="1"/>
            </p:cNvSpPr>
            <p:nvPr/>
          </p:nvSpPr>
          <p:spPr bwMode="auto">
            <a:xfrm>
              <a:off x="5024" y="2240"/>
              <a:ext cx="264" cy="2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45" name="AutoShape 19"/>
            <p:cNvSpPr>
              <a:spLocks noChangeArrowheads="1"/>
            </p:cNvSpPr>
            <p:nvPr/>
          </p:nvSpPr>
          <p:spPr bwMode="auto">
            <a:xfrm>
              <a:off x="4648" y="2456"/>
              <a:ext cx="152" cy="184"/>
            </a:xfrm>
            <a:prstGeom prst="can">
              <a:avLst>
                <a:gd name="adj" fmla="val 23684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46" name="AutoShape 20"/>
            <p:cNvSpPr>
              <a:spLocks noChangeArrowheads="1"/>
            </p:cNvSpPr>
            <p:nvPr/>
          </p:nvSpPr>
          <p:spPr bwMode="auto">
            <a:xfrm>
              <a:off x="4289" y="1512"/>
              <a:ext cx="656" cy="240"/>
            </a:xfrm>
            <a:prstGeom prst="roundRect">
              <a:avLst>
                <a:gd name="adj" fmla="val 16667"/>
              </a:avLst>
            </a:prstGeom>
            <a:solidFill>
              <a:srgbClr val="32BE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n-US" sz="2000">
                  <a:solidFill>
                    <a:srgbClr val="DC0081">
                      <a:lumMod val="50000"/>
                    </a:srgbClr>
                  </a:solidFill>
                </a:rPr>
                <a:t>U</a:t>
              </a:r>
              <a:r>
                <a:rPr lang="en-US" sz="2000" baseline="-25000">
                  <a:solidFill>
                    <a:srgbClr val="DC0081">
                      <a:lumMod val="50000"/>
                    </a:srgbClr>
                  </a:solidFill>
                </a:rPr>
                <a:t>1</a:t>
              </a:r>
              <a:r>
                <a:rPr lang="en-US" sz="2000">
                  <a:solidFill>
                    <a:srgbClr val="DC0081">
                      <a:lumMod val="50000"/>
                    </a:srgbClr>
                  </a:solidFill>
                </a:rPr>
                <a:t>(r</a:t>
              </a:r>
              <a:r>
                <a:rPr lang="en-US" sz="2000" baseline="-25000">
                  <a:solidFill>
                    <a:srgbClr val="DC0081">
                      <a:lumMod val="50000"/>
                    </a:srgbClr>
                  </a:solidFill>
                </a:rPr>
                <a:t>1</a:t>
              </a:r>
              <a:r>
                <a:rPr lang="en-US" sz="2000">
                  <a:solidFill>
                    <a:srgbClr val="DC0081">
                      <a:lumMod val="50000"/>
                    </a:srgbClr>
                  </a:solidFill>
                </a:rPr>
                <a:t>)</a:t>
              </a:r>
            </a:p>
          </p:txBody>
        </p:sp>
        <p:sp>
          <p:nvSpPr>
            <p:cNvPr id="1047" name="AutoShape 21"/>
            <p:cNvSpPr>
              <a:spLocks noChangeArrowheads="1"/>
            </p:cNvSpPr>
            <p:nvPr/>
          </p:nvSpPr>
          <p:spPr bwMode="auto">
            <a:xfrm>
              <a:off x="3425" y="2017"/>
              <a:ext cx="656" cy="240"/>
            </a:xfrm>
            <a:prstGeom prst="roundRect">
              <a:avLst>
                <a:gd name="adj" fmla="val 16667"/>
              </a:avLst>
            </a:prstGeom>
            <a:solidFill>
              <a:srgbClr val="32BE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DC0081">
                      <a:lumMod val="50000"/>
                    </a:srgbClr>
                  </a:solidFill>
                </a:rPr>
                <a:t>U</a:t>
              </a:r>
              <a:r>
                <a:rPr lang="en-US" sz="1800" baseline="-25000" dirty="0">
                  <a:solidFill>
                    <a:srgbClr val="DC0081">
                      <a:lumMod val="50000"/>
                    </a:srgbClr>
                  </a:solidFill>
                </a:rPr>
                <a:t>2</a:t>
              </a:r>
              <a:r>
                <a:rPr lang="en-US" sz="1800" dirty="0">
                  <a:solidFill>
                    <a:srgbClr val="DC0081">
                      <a:lumMod val="50000"/>
                    </a:srgbClr>
                  </a:solidFill>
                </a:rPr>
                <a:t>(r</a:t>
              </a:r>
              <a:r>
                <a:rPr lang="en-US" sz="1800" baseline="-25000" dirty="0">
                  <a:solidFill>
                    <a:srgbClr val="DC0081">
                      <a:lumMod val="50000"/>
                    </a:srgbClr>
                  </a:solidFill>
                </a:rPr>
                <a:t>2</a:t>
              </a:r>
              <a:r>
                <a:rPr lang="en-US" sz="2000" dirty="0">
                  <a:solidFill>
                    <a:srgbClr val="DC0081">
                      <a:lumMod val="50000"/>
                    </a:srgbClr>
                  </a:solidFill>
                </a:rPr>
                <a:t>)</a:t>
              </a:r>
            </a:p>
          </p:txBody>
        </p:sp>
        <p:sp>
          <p:nvSpPr>
            <p:cNvPr id="1048" name="AutoShape 22"/>
            <p:cNvSpPr>
              <a:spLocks noChangeArrowheads="1"/>
            </p:cNvSpPr>
            <p:nvPr/>
          </p:nvSpPr>
          <p:spPr bwMode="auto">
            <a:xfrm>
              <a:off x="3834" y="2666"/>
              <a:ext cx="656" cy="240"/>
            </a:xfrm>
            <a:prstGeom prst="roundRect">
              <a:avLst>
                <a:gd name="adj" fmla="val 16667"/>
              </a:avLst>
            </a:prstGeom>
            <a:solidFill>
              <a:srgbClr val="32BE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000">
                  <a:solidFill>
                    <a:srgbClr val="DC0081">
                      <a:lumMod val="50000"/>
                    </a:srgbClr>
                  </a:solidFill>
                </a:rPr>
                <a:t>U</a:t>
              </a:r>
              <a:r>
                <a:rPr lang="en-US" sz="2000" baseline="-25000">
                  <a:solidFill>
                    <a:srgbClr val="DC0081">
                      <a:lumMod val="50000"/>
                    </a:srgbClr>
                  </a:solidFill>
                </a:rPr>
                <a:t>n</a:t>
              </a:r>
              <a:r>
                <a:rPr lang="en-US" sz="2000">
                  <a:solidFill>
                    <a:srgbClr val="DC0081">
                      <a:lumMod val="50000"/>
                    </a:srgbClr>
                  </a:solidFill>
                </a:rPr>
                <a:t>(r</a:t>
              </a:r>
              <a:r>
                <a:rPr lang="en-US" sz="2000" baseline="-25000">
                  <a:solidFill>
                    <a:srgbClr val="DC0081">
                      <a:lumMod val="50000"/>
                    </a:srgbClr>
                  </a:solidFill>
                </a:rPr>
                <a:t>n</a:t>
              </a:r>
              <a:r>
                <a:rPr lang="en-US" sz="2000">
                  <a:solidFill>
                    <a:srgbClr val="DC0081">
                      <a:lumMod val="50000"/>
                    </a:srgbClr>
                  </a:solidFill>
                </a:rPr>
                <a:t>)</a:t>
              </a:r>
            </a:p>
          </p:txBody>
        </p:sp>
        <p:sp>
          <p:nvSpPr>
            <p:cNvPr id="1049" name="Line 23"/>
            <p:cNvSpPr>
              <a:spLocks noChangeShapeType="1"/>
            </p:cNvSpPr>
            <p:nvPr/>
          </p:nvSpPr>
          <p:spPr bwMode="auto">
            <a:xfrm flipH="1">
              <a:off x="4760" y="2192"/>
              <a:ext cx="96" cy="26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50" name="Line 24"/>
            <p:cNvSpPr>
              <a:spLocks noChangeShapeType="1"/>
            </p:cNvSpPr>
            <p:nvPr/>
          </p:nvSpPr>
          <p:spPr bwMode="auto">
            <a:xfrm flipH="1">
              <a:off x="4433" y="1752"/>
              <a:ext cx="48" cy="2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51" name="Line 25"/>
            <p:cNvSpPr>
              <a:spLocks noChangeShapeType="1"/>
            </p:cNvSpPr>
            <p:nvPr/>
          </p:nvSpPr>
          <p:spPr bwMode="auto">
            <a:xfrm flipV="1">
              <a:off x="4096" y="2056"/>
              <a:ext cx="248" cy="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  <p:sp>
          <p:nvSpPr>
            <p:cNvPr id="1052" name="Line 26"/>
            <p:cNvSpPr>
              <a:spLocks noChangeShapeType="1"/>
            </p:cNvSpPr>
            <p:nvPr/>
          </p:nvSpPr>
          <p:spPr bwMode="auto">
            <a:xfrm flipV="1">
              <a:off x="4496" y="2560"/>
              <a:ext cx="136" cy="2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rgbClr val="DC0081">
                    <a:lumMod val="50000"/>
                  </a:srgbClr>
                </a:solidFill>
              </a:endParaRPr>
            </a:p>
          </p:txBody>
        </p:sp>
      </p:grpSp>
      <p:sp>
        <p:nvSpPr>
          <p:cNvPr id="1036" name="Text Box 27"/>
          <p:cNvSpPr txBox="1">
            <a:spLocks noChangeArrowheads="1"/>
          </p:cNvSpPr>
          <p:nvPr/>
        </p:nvSpPr>
        <p:spPr bwMode="auto">
          <a:xfrm>
            <a:off x="7927975" y="3886200"/>
            <a:ext cx="495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 err="1">
                <a:solidFill>
                  <a:srgbClr val="DC0081">
                    <a:lumMod val="50000"/>
                  </a:srgbClr>
                </a:solidFill>
              </a:rPr>
              <a:t>R</a:t>
            </a:r>
            <a:r>
              <a:rPr lang="en-US" sz="2000" baseline="-25000" dirty="0" err="1">
                <a:solidFill>
                  <a:srgbClr val="DC0081">
                    <a:lumMod val="50000"/>
                  </a:srgbClr>
                </a:solidFill>
              </a:rPr>
              <a:t>i</a:t>
            </a:r>
            <a:endParaRPr lang="en-US" sz="2000" baseline="-25000" dirty="0">
              <a:solidFill>
                <a:srgbClr val="DC0081">
                  <a:lumMod val="50000"/>
                </a:srgbClr>
              </a:solidFill>
            </a:endParaRPr>
          </a:p>
        </p:txBody>
      </p:sp>
      <p:sp>
        <p:nvSpPr>
          <p:cNvPr id="1037" name="Text Box 28"/>
          <p:cNvSpPr txBox="1">
            <a:spLocks noChangeArrowheads="1"/>
          </p:cNvSpPr>
          <p:nvPr/>
        </p:nvSpPr>
        <p:spPr bwMode="auto">
          <a:xfrm>
            <a:off x="8064500" y="4781550"/>
            <a:ext cx="546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rgbClr val="DC0081">
                    <a:lumMod val="50000"/>
                  </a:srgbClr>
                </a:solidFill>
              </a:rPr>
              <a:t>R</a:t>
            </a:r>
            <a:r>
              <a:rPr lang="en-US" sz="2000" baseline="-25000">
                <a:solidFill>
                  <a:srgbClr val="DC0081">
                    <a:lumMod val="50000"/>
                  </a:srgbClr>
                </a:solidFill>
              </a:rPr>
              <a:t>j</a:t>
            </a:r>
          </a:p>
        </p:txBody>
      </p:sp>
      <p:cxnSp>
        <p:nvCxnSpPr>
          <p:cNvPr id="4110" name="Straight Arrow Connector 29"/>
          <p:cNvCxnSpPr>
            <a:cxnSpLocks noChangeShapeType="1"/>
          </p:cNvCxnSpPr>
          <p:nvPr/>
        </p:nvCxnSpPr>
        <p:spPr bwMode="auto">
          <a:xfrm>
            <a:off x="3733800" y="2362200"/>
            <a:ext cx="304800" cy="152400"/>
          </a:xfrm>
          <a:prstGeom prst="straightConnector1">
            <a:avLst/>
          </a:prstGeom>
          <a:noFill/>
          <a:ln w="12700" algn="ctr">
            <a:solidFill>
              <a:srgbClr val="C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1" name="Straight Arrow Connector 30"/>
          <p:cNvCxnSpPr>
            <a:cxnSpLocks noChangeShapeType="1"/>
          </p:cNvCxnSpPr>
          <p:nvPr/>
        </p:nvCxnSpPr>
        <p:spPr bwMode="auto">
          <a:xfrm flipV="1">
            <a:off x="2514600" y="3429000"/>
            <a:ext cx="685800" cy="304800"/>
          </a:xfrm>
          <a:prstGeom prst="straightConnector1">
            <a:avLst/>
          </a:prstGeom>
          <a:noFill/>
          <a:ln w="12700" algn="ctr">
            <a:solidFill>
              <a:srgbClr val="C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2" name="Straight Arrow Connector 33"/>
          <p:cNvCxnSpPr>
            <a:cxnSpLocks noChangeShapeType="1"/>
            <a:stCxn id="1030" idx="0"/>
          </p:cNvCxnSpPr>
          <p:nvPr/>
        </p:nvCxnSpPr>
        <p:spPr bwMode="auto">
          <a:xfrm flipH="1" flipV="1">
            <a:off x="4038600" y="3429000"/>
            <a:ext cx="495300" cy="381000"/>
          </a:xfrm>
          <a:prstGeom prst="straightConnector1">
            <a:avLst/>
          </a:prstGeom>
          <a:noFill/>
          <a:ln w="12700" algn="ctr">
            <a:solidFill>
              <a:srgbClr val="C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5307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371600"/>
          </a:xfrm>
        </p:spPr>
        <p:txBody>
          <a:bodyPr/>
          <a:lstStyle/>
          <a:p>
            <a:r>
              <a:rPr lang="en-US" altLang="en-US" smtClean="0"/>
              <a:t>Wireless NUM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800600" cy="3886200"/>
          </a:xfrm>
        </p:spPr>
        <p:txBody>
          <a:bodyPr/>
          <a:lstStyle/>
          <a:p>
            <a:r>
              <a:rPr lang="en-US" altLang="en-US" sz="2400" smtClean="0"/>
              <a:t>Extends NUM to random environments</a:t>
            </a:r>
          </a:p>
          <a:p>
            <a:r>
              <a:rPr lang="en-US" altLang="en-US" sz="2400" smtClean="0"/>
              <a:t>Network operation as stochastic optimization algorithm</a:t>
            </a:r>
          </a:p>
          <a:p>
            <a:pPr>
              <a:buFont typeface="Wingdings" pitchFamily="2" charset="2"/>
              <a:buNone/>
            </a:pPr>
            <a:endParaRPr lang="en-US" altLang="en-US" sz="2000" smtClean="0"/>
          </a:p>
          <a:p>
            <a:pPr>
              <a:buFont typeface="Wingdings" pitchFamily="2" charset="2"/>
              <a:buNone/>
            </a:pPr>
            <a:endParaRPr lang="en-US" altLang="en-US" sz="2000" smtClean="0"/>
          </a:p>
        </p:txBody>
      </p:sp>
      <p:grpSp>
        <p:nvGrpSpPr>
          <p:cNvPr id="5125" name="Group 33"/>
          <p:cNvGrpSpPr>
            <a:grpSpLocks/>
          </p:cNvGrpSpPr>
          <p:nvPr/>
        </p:nvGrpSpPr>
        <p:grpSpPr bwMode="auto">
          <a:xfrm>
            <a:off x="5334000" y="2133600"/>
            <a:ext cx="3255963" cy="2743200"/>
            <a:chOff x="3186" y="1640"/>
            <a:chExt cx="1955" cy="1599"/>
          </a:xfrm>
        </p:grpSpPr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3187" y="2694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28" name="Rectangle 5"/>
            <p:cNvSpPr>
              <a:spLocks noChangeArrowheads="1"/>
            </p:cNvSpPr>
            <p:nvPr/>
          </p:nvSpPr>
          <p:spPr bwMode="auto">
            <a:xfrm>
              <a:off x="3186" y="2505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29" name="Rectangle 7"/>
            <p:cNvSpPr>
              <a:spLocks noChangeArrowheads="1"/>
            </p:cNvSpPr>
            <p:nvPr/>
          </p:nvSpPr>
          <p:spPr bwMode="auto">
            <a:xfrm>
              <a:off x="3996" y="2991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30" name="Rectangle 5"/>
            <p:cNvSpPr>
              <a:spLocks noChangeArrowheads="1"/>
            </p:cNvSpPr>
            <p:nvPr/>
          </p:nvSpPr>
          <p:spPr bwMode="auto">
            <a:xfrm>
              <a:off x="3995" y="2802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31" name="Rectangle 7"/>
            <p:cNvSpPr>
              <a:spLocks noChangeArrowheads="1"/>
            </p:cNvSpPr>
            <p:nvPr/>
          </p:nvSpPr>
          <p:spPr bwMode="auto">
            <a:xfrm>
              <a:off x="3936" y="2304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32" name="Rectangle 5"/>
            <p:cNvSpPr>
              <a:spLocks noChangeArrowheads="1"/>
            </p:cNvSpPr>
            <p:nvPr/>
          </p:nvSpPr>
          <p:spPr bwMode="auto">
            <a:xfrm>
              <a:off x="3932" y="2123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33" name="Rectangle 7"/>
            <p:cNvSpPr>
              <a:spLocks noChangeArrowheads="1"/>
            </p:cNvSpPr>
            <p:nvPr/>
          </p:nvSpPr>
          <p:spPr bwMode="auto">
            <a:xfrm>
              <a:off x="4774" y="3049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34" name="Rectangle 5"/>
            <p:cNvSpPr>
              <a:spLocks noChangeArrowheads="1"/>
            </p:cNvSpPr>
            <p:nvPr/>
          </p:nvSpPr>
          <p:spPr bwMode="auto">
            <a:xfrm>
              <a:off x="4773" y="2860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35" name="Rectangle 7"/>
            <p:cNvSpPr>
              <a:spLocks noChangeArrowheads="1"/>
            </p:cNvSpPr>
            <p:nvPr/>
          </p:nvSpPr>
          <p:spPr bwMode="auto">
            <a:xfrm>
              <a:off x="4719" y="2442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36" name="Rectangle 5"/>
            <p:cNvSpPr>
              <a:spLocks noChangeArrowheads="1"/>
            </p:cNvSpPr>
            <p:nvPr/>
          </p:nvSpPr>
          <p:spPr bwMode="auto">
            <a:xfrm>
              <a:off x="4718" y="2253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37" name="Line 16"/>
            <p:cNvSpPr>
              <a:spLocks noChangeShapeType="1"/>
            </p:cNvSpPr>
            <p:nvPr/>
          </p:nvSpPr>
          <p:spPr bwMode="auto">
            <a:xfrm flipV="1">
              <a:off x="3624" y="2424"/>
              <a:ext cx="296" cy="2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38" name="Line 17"/>
            <p:cNvSpPr>
              <a:spLocks noChangeShapeType="1"/>
            </p:cNvSpPr>
            <p:nvPr/>
          </p:nvSpPr>
          <p:spPr bwMode="auto">
            <a:xfrm>
              <a:off x="4384" y="2344"/>
              <a:ext cx="312" cy="21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39" name="Line 18"/>
            <p:cNvSpPr>
              <a:spLocks noChangeShapeType="1"/>
            </p:cNvSpPr>
            <p:nvPr/>
          </p:nvSpPr>
          <p:spPr bwMode="auto">
            <a:xfrm>
              <a:off x="4432" y="3016"/>
              <a:ext cx="328" cy="12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40" name="AutoShape 19"/>
            <p:cNvSpPr>
              <a:spLocks noChangeArrowheads="1"/>
            </p:cNvSpPr>
            <p:nvPr/>
          </p:nvSpPr>
          <p:spPr bwMode="auto">
            <a:xfrm>
              <a:off x="3480" y="1680"/>
              <a:ext cx="504" cy="22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b="1">
                  <a:solidFill>
                    <a:srgbClr val="FFFFFF"/>
                  </a:solidFill>
                </a:rPr>
                <a:t>user</a:t>
              </a:r>
            </a:p>
          </p:txBody>
        </p:sp>
        <p:sp>
          <p:nvSpPr>
            <p:cNvPr id="5141" name="AutoShape 20"/>
            <p:cNvSpPr>
              <a:spLocks noChangeArrowheads="1"/>
            </p:cNvSpPr>
            <p:nvPr/>
          </p:nvSpPr>
          <p:spPr bwMode="auto">
            <a:xfrm>
              <a:off x="4296" y="1640"/>
              <a:ext cx="560" cy="24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b="1">
                  <a:solidFill>
                    <a:srgbClr val="FFFFFF"/>
                  </a:solidFill>
                </a:rPr>
                <a:t>video</a:t>
              </a:r>
            </a:p>
          </p:txBody>
        </p:sp>
        <p:sp>
          <p:nvSpPr>
            <p:cNvPr id="5142" name="Line 21"/>
            <p:cNvSpPr>
              <a:spLocks noChangeShapeType="1"/>
            </p:cNvSpPr>
            <p:nvPr/>
          </p:nvSpPr>
          <p:spPr bwMode="auto">
            <a:xfrm>
              <a:off x="3880" y="1912"/>
              <a:ext cx="248" cy="14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43" name="Line 22"/>
            <p:cNvSpPr>
              <a:spLocks noChangeShapeType="1"/>
            </p:cNvSpPr>
            <p:nvPr/>
          </p:nvSpPr>
          <p:spPr bwMode="auto">
            <a:xfrm flipH="1">
              <a:off x="4160" y="1880"/>
              <a:ext cx="328" cy="18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44" name="Line 23"/>
            <p:cNvSpPr>
              <a:spLocks noChangeShapeType="1"/>
            </p:cNvSpPr>
            <p:nvPr/>
          </p:nvSpPr>
          <p:spPr bwMode="auto">
            <a:xfrm>
              <a:off x="4398" y="2394"/>
              <a:ext cx="336" cy="69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45" name="Line 24"/>
            <p:cNvSpPr>
              <a:spLocks noChangeShapeType="1"/>
            </p:cNvSpPr>
            <p:nvPr/>
          </p:nvSpPr>
          <p:spPr bwMode="auto">
            <a:xfrm flipV="1">
              <a:off x="4458" y="2586"/>
              <a:ext cx="228" cy="4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5122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838200" y="4114800"/>
          <a:ext cx="460057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Equation" r:id="rId4" imgW="2400120" imgH="914400" progId="Equation.3">
                  <p:embed/>
                </p:oleObj>
              </mc:Choice>
              <mc:Fallback>
                <p:oleObj name="Equation" r:id="rId4" imgW="24001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114800"/>
                        <a:ext cx="4600575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43"/>
          <p:cNvSpPr txBox="1">
            <a:spLocks noChangeArrowheads="1"/>
          </p:cNvSpPr>
          <p:nvPr/>
        </p:nvSpPr>
        <p:spPr bwMode="auto">
          <a:xfrm>
            <a:off x="533400" y="6096000"/>
            <a:ext cx="609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FF"/>
                </a:solidFill>
              </a:rPr>
              <a:t>Stolyar, Neely, et. al.</a:t>
            </a:r>
          </a:p>
        </p:txBody>
      </p:sp>
    </p:spTree>
    <p:extLst>
      <p:ext uri="{BB962C8B-B14F-4D97-AF65-F5344CB8AC3E}">
        <p14:creationId xmlns:p14="http://schemas.microsoft.com/office/powerpoint/2010/main" val="317567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WNUM Policies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114800"/>
          </a:xfrm>
        </p:spPr>
        <p:txBody>
          <a:bodyPr/>
          <a:lstStyle/>
          <a:p>
            <a:r>
              <a:rPr lang="en-US" altLang="en-US" smtClean="0"/>
              <a:t>Control network resources</a:t>
            </a:r>
          </a:p>
          <a:p>
            <a:r>
              <a:rPr lang="en-US" altLang="en-US" smtClean="0"/>
              <a:t>Inputs:</a:t>
            </a:r>
          </a:p>
          <a:p>
            <a:pPr lvl="1"/>
            <a:r>
              <a:rPr lang="en-US" altLang="en-US" smtClean="0"/>
              <a:t>Random network channel information </a:t>
            </a:r>
            <a:r>
              <a:rPr lang="en-US" altLang="en-US" smtClean="0">
                <a:solidFill>
                  <a:srgbClr val="FF3300"/>
                </a:solidFill>
              </a:rPr>
              <a:t>G</a:t>
            </a:r>
            <a:r>
              <a:rPr lang="en-US" altLang="en-US" baseline="30000" smtClean="0"/>
              <a:t>k</a:t>
            </a:r>
            <a:endParaRPr lang="en-US" altLang="en-US" smtClean="0"/>
          </a:p>
          <a:p>
            <a:pPr lvl="1"/>
            <a:r>
              <a:rPr lang="en-US" altLang="en-US" smtClean="0"/>
              <a:t>Network parameters </a:t>
            </a:r>
          </a:p>
          <a:p>
            <a:pPr lvl="1"/>
            <a:r>
              <a:rPr lang="en-US" altLang="en-US" smtClean="0"/>
              <a:t>Other policies</a:t>
            </a:r>
          </a:p>
          <a:p>
            <a:r>
              <a:rPr lang="en-US" altLang="en-US" smtClean="0"/>
              <a:t>Outputs: </a:t>
            </a:r>
          </a:p>
          <a:p>
            <a:pPr lvl="1"/>
            <a:r>
              <a:rPr lang="en-US" altLang="en-US" smtClean="0"/>
              <a:t>Control parameters</a:t>
            </a:r>
          </a:p>
          <a:p>
            <a:pPr lvl="1"/>
            <a:r>
              <a:rPr lang="en-US" altLang="en-US" smtClean="0"/>
              <a:t>Optimized performance, that</a:t>
            </a:r>
          </a:p>
          <a:p>
            <a:pPr lvl="1"/>
            <a:r>
              <a:rPr lang="en-US" altLang="en-US" smtClean="0"/>
              <a:t>Meet constraints</a:t>
            </a:r>
          </a:p>
          <a:p>
            <a:r>
              <a:rPr lang="en-US" altLang="en-US" smtClean="0"/>
              <a:t>Channel sample driven policies</a:t>
            </a:r>
          </a:p>
        </p:txBody>
      </p:sp>
    </p:spTree>
    <p:extLst>
      <p:ext uri="{BB962C8B-B14F-4D97-AF65-F5344CB8AC3E}">
        <p14:creationId xmlns:p14="http://schemas.microsoft.com/office/powerpoint/2010/main" val="278740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371600"/>
          </a:xfrm>
        </p:spPr>
        <p:txBody>
          <a:bodyPr/>
          <a:lstStyle/>
          <a:p>
            <a:r>
              <a:rPr lang="en-US" altLang="en-US" sz="4400" smtClean="0"/>
              <a:t>Example: NUM and </a:t>
            </a:r>
            <a:br>
              <a:rPr lang="en-US" altLang="en-US" sz="4400" smtClean="0"/>
            </a:br>
            <a:r>
              <a:rPr lang="en-US" altLang="en-US" sz="4400" smtClean="0"/>
              <a:t>Adaptive Modulation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 smtClean="0"/>
              <a:t>Policies</a:t>
            </a:r>
          </a:p>
          <a:p>
            <a:pPr lvl="1"/>
            <a:r>
              <a:rPr lang="en-US" altLang="en-US" sz="2400" smtClean="0"/>
              <a:t>Information rate </a:t>
            </a:r>
          </a:p>
          <a:p>
            <a:pPr lvl="1"/>
            <a:r>
              <a:rPr lang="en-US" altLang="en-US" sz="2400" smtClean="0"/>
              <a:t>Tx power </a:t>
            </a:r>
          </a:p>
          <a:p>
            <a:pPr lvl="1"/>
            <a:r>
              <a:rPr lang="en-US" altLang="en-US" sz="2400" smtClean="0"/>
              <a:t>Tx Rate </a:t>
            </a:r>
          </a:p>
          <a:p>
            <a:pPr lvl="1"/>
            <a:r>
              <a:rPr lang="en-US" altLang="en-US" sz="2400" smtClean="0"/>
              <a:t>Tx code rate </a:t>
            </a:r>
          </a:p>
          <a:p>
            <a:r>
              <a:rPr lang="en-US" altLang="en-US" sz="2400" smtClean="0"/>
              <a:t>Policy adapts to </a:t>
            </a:r>
          </a:p>
          <a:p>
            <a:pPr lvl="1"/>
            <a:r>
              <a:rPr lang="en-US" altLang="en-US" sz="2400" smtClean="0"/>
              <a:t>Changing channel conditions </a:t>
            </a:r>
          </a:p>
          <a:p>
            <a:pPr lvl="1"/>
            <a:r>
              <a:rPr lang="en-US" altLang="en-US" sz="2400" smtClean="0"/>
              <a:t>Packet backlog </a:t>
            </a:r>
          </a:p>
          <a:p>
            <a:pPr lvl="1"/>
            <a:r>
              <a:rPr lang="en-US" altLang="en-US" sz="2400" smtClean="0"/>
              <a:t>Historical power usage</a:t>
            </a:r>
          </a:p>
        </p:txBody>
      </p:sp>
      <p:grpSp>
        <p:nvGrpSpPr>
          <p:cNvPr id="6151" name="Group 4"/>
          <p:cNvGrpSpPr>
            <a:grpSpLocks/>
          </p:cNvGrpSpPr>
          <p:nvPr/>
        </p:nvGrpSpPr>
        <p:grpSpPr bwMode="auto">
          <a:xfrm>
            <a:off x="4495800" y="2054225"/>
            <a:ext cx="4052888" cy="2894013"/>
            <a:chOff x="3035" y="1127"/>
            <a:chExt cx="2594" cy="2062"/>
          </a:xfrm>
        </p:grpSpPr>
        <p:grpSp>
          <p:nvGrpSpPr>
            <p:cNvPr id="6154" name="Group 5"/>
            <p:cNvGrpSpPr>
              <a:grpSpLocks/>
            </p:cNvGrpSpPr>
            <p:nvPr/>
          </p:nvGrpSpPr>
          <p:grpSpPr bwMode="auto">
            <a:xfrm>
              <a:off x="4802" y="2711"/>
              <a:ext cx="309" cy="324"/>
              <a:chOff x="2042" y="3482"/>
              <a:chExt cx="309" cy="324"/>
            </a:xfrm>
          </p:grpSpPr>
          <p:grpSp>
            <p:nvGrpSpPr>
              <p:cNvPr id="6175" name="Group 36"/>
              <p:cNvGrpSpPr>
                <a:grpSpLocks/>
              </p:cNvGrpSpPr>
              <p:nvPr/>
            </p:nvGrpSpPr>
            <p:grpSpPr bwMode="auto">
              <a:xfrm>
                <a:off x="2042" y="3482"/>
                <a:ext cx="163" cy="324"/>
                <a:chOff x="3985146" y="4043363"/>
                <a:chExt cx="1282890" cy="2166369"/>
              </a:xfrm>
            </p:grpSpPr>
            <p:sp>
              <p:nvSpPr>
                <p:cNvPr id="2" name="Isosceles Triangle 30"/>
                <p:cNvSpPr/>
                <p:nvPr/>
              </p:nvSpPr>
              <p:spPr>
                <a:xfrm>
                  <a:off x="3985146" y="4043363"/>
                  <a:ext cx="1282890" cy="150177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  <a:scene3d>
                  <a:camera prst="orthographicFront">
                    <a:rot lat="10800000" lon="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3" name="Straight Connector 34"/>
                <p:cNvCxnSpPr/>
                <p:nvPr/>
              </p:nvCxnSpPr>
              <p:spPr>
                <a:xfrm rot="16200000" flipH="1">
                  <a:off x="3530618" y="5125154"/>
                  <a:ext cx="2155436" cy="15994"/>
                </a:xfrm>
                <a:prstGeom prst="line">
                  <a:avLst/>
                </a:prstGeom>
                <a:ln w="38100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" name="Straight Connector 39"/>
              <p:cNvCxnSpPr/>
              <p:nvPr/>
            </p:nvCxnSpPr>
            <p:spPr>
              <a:xfrm rot="10800000">
                <a:off x="2119" y="3790"/>
                <a:ext cx="232" cy="1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155" name="Group 10"/>
            <p:cNvGrpSpPr>
              <a:grpSpLocks/>
            </p:cNvGrpSpPr>
            <p:nvPr/>
          </p:nvGrpSpPr>
          <p:grpSpPr bwMode="auto">
            <a:xfrm>
              <a:off x="4103" y="2724"/>
              <a:ext cx="309" cy="325"/>
              <a:chOff x="3026" y="2556"/>
              <a:chExt cx="309" cy="325"/>
            </a:xfrm>
          </p:grpSpPr>
          <p:grpSp>
            <p:nvGrpSpPr>
              <p:cNvPr id="6171" name="Group 36"/>
              <p:cNvGrpSpPr>
                <a:grpSpLocks/>
              </p:cNvGrpSpPr>
              <p:nvPr/>
            </p:nvGrpSpPr>
            <p:grpSpPr bwMode="auto">
              <a:xfrm>
                <a:off x="3172" y="2556"/>
                <a:ext cx="163" cy="324"/>
                <a:chOff x="3985146" y="4043363"/>
                <a:chExt cx="1282890" cy="2166369"/>
              </a:xfrm>
            </p:grpSpPr>
            <p:sp>
              <p:nvSpPr>
                <p:cNvPr id="31" name="Isosceles Triangle 30"/>
                <p:cNvSpPr/>
                <p:nvPr/>
              </p:nvSpPr>
              <p:spPr>
                <a:xfrm>
                  <a:off x="3985146" y="4043363"/>
                  <a:ext cx="1282890" cy="150177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  <a:scene3d>
                  <a:camera prst="orthographicFront">
                    <a:rot lat="10800000" lon="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35" name="Straight Connector 34"/>
                <p:cNvCxnSpPr/>
                <p:nvPr/>
              </p:nvCxnSpPr>
              <p:spPr>
                <a:xfrm rot="16200000" flipH="1">
                  <a:off x="3536478" y="5125204"/>
                  <a:ext cx="2147865" cy="15994"/>
                </a:xfrm>
                <a:prstGeom prst="line">
                  <a:avLst/>
                </a:prstGeom>
                <a:ln w="38100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" name="Straight Connector 39"/>
              <p:cNvCxnSpPr/>
              <p:nvPr/>
            </p:nvCxnSpPr>
            <p:spPr>
              <a:xfrm rot="10800000">
                <a:off x="3026" y="2880"/>
                <a:ext cx="232" cy="1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156" name="Line 15"/>
            <p:cNvSpPr>
              <a:spLocks noChangeShapeType="1"/>
            </p:cNvSpPr>
            <p:nvPr/>
          </p:nvSpPr>
          <p:spPr bwMode="auto">
            <a:xfrm>
              <a:off x="4460" y="2733"/>
              <a:ext cx="288" cy="0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157" name="AutoShape 16"/>
            <p:cNvSpPr>
              <a:spLocks noChangeArrowheads="1"/>
            </p:cNvSpPr>
            <p:nvPr/>
          </p:nvSpPr>
          <p:spPr bwMode="auto">
            <a:xfrm>
              <a:off x="3506" y="1333"/>
              <a:ext cx="615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FFFFFF"/>
                  </a:solidFill>
                </a:rPr>
                <a:t>Data</a:t>
              </a:r>
            </a:p>
          </p:txBody>
        </p:sp>
        <p:sp>
          <p:nvSpPr>
            <p:cNvPr id="6158" name="Line 17"/>
            <p:cNvSpPr>
              <a:spLocks noChangeShapeType="1"/>
            </p:cNvSpPr>
            <p:nvPr/>
          </p:nvSpPr>
          <p:spPr bwMode="auto">
            <a:xfrm>
              <a:off x="3790" y="1560"/>
              <a:ext cx="0" cy="729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159" name="AutoShape 18"/>
            <p:cNvSpPr>
              <a:spLocks noChangeArrowheads="1"/>
            </p:cNvSpPr>
            <p:nvPr/>
          </p:nvSpPr>
          <p:spPr bwMode="auto">
            <a:xfrm>
              <a:off x="3035" y="1780"/>
              <a:ext cx="615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FFFFFF"/>
                  </a:solidFill>
                </a:rPr>
                <a:t>Data</a:t>
              </a:r>
            </a:p>
          </p:txBody>
        </p:sp>
        <p:sp>
          <p:nvSpPr>
            <p:cNvPr id="6160" name="AutoShape 19"/>
            <p:cNvSpPr>
              <a:spLocks noChangeArrowheads="1"/>
            </p:cNvSpPr>
            <p:nvPr/>
          </p:nvSpPr>
          <p:spPr bwMode="auto">
            <a:xfrm>
              <a:off x="4058" y="1753"/>
              <a:ext cx="615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FFFFFF"/>
                  </a:solidFill>
                </a:rPr>
                <a:t>Data</a:t>
              </a:r>
            </a:p>
          </p:txBody>
        </p:sp>
        <p:sp>
          <p:nvSpPr>
            <p:cNvPr id="6161" name="Line 20"/>
            <p:cNvSpPr>
              <a:spLocks noChangeShapeType="1"/>
            </p:cNvSpPr>
            <p:nvPr/>
          </p:nvSpPr>
          <p:spPr bwMode="auto">
            <a:xfrm>
              <a:off x="3370" y="2016"/>
              <a:ext cx="297" cy="264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162" name="Line 21"/>
            <p:cNvSpPr>
              <a:spLocks noChangeShapeType="1"/>
            </p:cNvSpPr>
            <p:nvPr/>
          </p:nvSpPr>
          <p:spPr bwMode="auto">
            <a:xfrm flipH="1">
              <a:off x="3923" y="1985"/>
              <a:ext cx="428" cy="319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aphicFrame>
          <p:nvGraphicFramePr>
            <p:cNvPr id="6146" name="Object 2"/>
            <p:cNvGraphicFramePr>
              <a:graphicFrameLocks noChangeAspect="1"/>
            </p:cNvGraphicFramePr>
            <p:nvPr/>
          </p:nvGraphicFramePr>
          <p:xfrm>
            <a:off x="3079" y="1539"/>
            <a:ext cx="388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3" name="Equation" r:id="rId4" imgW="406080" imgH="215640" progId="Equation.3">
                    <p:embed/>
                  </p:oleObj>
                </mc:Choice>
                <mc:Fallback>
                  <p:oleObj name="Equation" r:id="rId4" imgW="40608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9" y="1539"/>
                          <a:ext cx="388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7" name="Object 3"/>
            <p:cNvGraphicFramePr>
              <a:graphicFrameLocks noChangeAspect="1"/>
            </p:cNvGraphicFramePr>
            <p:nvPr/>
          </p:nvGraphicFramePr>
          <p:xfrm>
            <a:off x="3570" y="1127"/>
            <a:ext cx="428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4" name="Equation" r:id="rId6" imgW="431640" imgH="215640" progId="Equation.3">
                    <p:embed/>
                  </p:oleObj>
                </mc:Choice>
                <mc:Fallback>
                  <p:oleObj name="Equation" r:id="rId6" imgW="43164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0" y="1127"/>
                          <a:ext cx="428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8" name="Object 4"/>
            <p:cNvGraphicFramePr>
              <a:graphicFrameLocks noChangeAspect="1"/>
            </p:cNvGraphicFramePr>
            <p:nvPr/>
          </p:nvGraphicFramePr>
          <p:xfrm>
            <a:off x="4172" y="1527"/>
            <a:ext cx="451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5" name="Equation" r:id="rId8" imgW="419040" imgH="228600" progId="Equation.3">
                    <p:embed/>
                  </p:oleObj>
                </mc:Choice>
                <mc:Fallback>
                  <p:oleObj name="Equation" r:id="rId8" imgW="4190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2" y="1527"/>
                          <a:ext cx="451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163" name="Group 25"/>
            <p:cNvGrpSpPr>
              <a:grpSpLocks/>
            </p:cNvGrpSpPr>
            <p:nvPr/>
          </p:nvGrpSpPr>
          <p:grpSpPr bwMode="auto">
            <a:xfrm>
              <a:off x="5090" y="2344"/>
              <a:ext cx="539" cy="839"/>
              <a:chOff x="1872" y="3112"/>
              <a:chExt cx="539" cy="839"/>
            </a:xfrm>
          </p:grpSpPr>
          <p:sp>
            <p:nvSpPr>
              <p:cNvPr id="6168" name="Rectangle 7"/>
              <p:cNvSpPr>
                <a:spLocks noChangeArrowheads="1"/>
              </p:cNvSpPr>
              <p:nvPr/>
            </p:nvSpPr>
            <p:spPr bwMode="auto">
              <a:xfrm>
                <a:off x="1873" y="3648"/>
                <a:ext cx="535" cy="303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Physical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</a:t>
                </a:r>
              </a:p>
            </p:txBody>
          </p:sp>
          <p:sp>
            <p:nvSpPr>
              <p:cNvPr id="6169" name="Rectangle 5"/>
              <p:cNvSpPr>
                <a:spLocks noChangeArrowheads="1"/>
              </p:cNvSpPr>
              <p:nvPr/>
            </p:nvSpPr>
            <p:spPr bwMode="auto">
              <a:xfrm>
                <a:off x="1872" y="3396"/>
                <a:ext cx="535" cy="290"/>
              </a:xfrm>
              <a:prstGeom prst="rect">
                <a:avLst/>
              </a:prstGeom>
              <a:solidFill>
                <a:srgbClr val="F1B41D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1B41D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Buffer</a:t>
                </a:r>
              </a:p>
            </p:txBody>
          </p:sp>
          <p:sp>
            <p:nvSpPr>
              <p:cNvPr id="6170" name="Rectangle 5"/>
              <p:cNvSpPr>
                <a:spLocks noChangeArrowheads="1"/>
              </p:cNvSpPr>
              <p:nvPr/>
            </p:nvSpPr>
            <p:spPr bwMode="auto">
              <a:xfrm>
                <a:off x="1876" y="3112"/>
                <a:ext cx="535" cy="306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Upper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Layers</a:t>
                </a:r>
              </a:p>
            </p:txBody>
          </p:sp>
        </p:grpSp>
        <p:grpSp>
          <p:nvGrpSpPr>
            <p:cNvPr id="6164" name="Group 29"/>
            <p:cNvGrpSpPr>
              <a:grpSpLocks/>
            </p:cNvGrpSpPr>
            <p:nvPr/>
          </p:nvGrpSpPr>
          <p:grpSpPr bwMode="auto">
            <a:xfrm>
              <a:off x="3533" y="2350"/>
              <a:ext cx="539" cy="839"/>
              <a:chOff x="1872" y="3112"/>
              <a:chExt cx="539" cy="839"/>
            </a:xfrm>
          </p:grpSpPr>
          <p:sp>
            <p:nvSpPr>
              <p:cNvPr id="6165" name="Rectangle 7"/>
              <p:cNvSpPr>
                <a:spLocks noChangeArrowheads="1"/>
              </p:cNvSpPr>
              <p:nvPr/>
            </p:nvSpPr>
            <p:spPr bwMode="auto">
              <a:xfrm>
                <a:off x="1873" y="3648"/>
                <a:ext cx="535" cy="303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Physical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</a:t>
                </a:r>
              </a:p>
            </p:txBody>
          </p:sp>
          <p:sp>
            <p:nvSpPr>
              <p:cNvPr id="6166" name="Rectangle 5"/>
              <p:cNvSpPr>
                <a:spLocks noChangeArrowheads="1"/>
              </p:cNvSpPr>
              <p:nvPr/>
            </p:nvSpPr>
            <p:spPr bwMode="auto">
              <a:xfrm>
                <a:off x="1872" y="3396"/>
                <a:ext cx="535" cy="290"/>
              </a:xfrm>
              <a:prstGeom prst="rect">
                <a:avLst/>
              </a:prstGeom>
              <a:solidFill>
                <a:srgbClr val="F1B41D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1B41D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Buffer</a:t>
                </a:r>
              </a:p>
            </p:txBody>
          </p:sp>
          <p:sp>
            <p:nvSpPr>
              <p:cNvPr id="6167" name="Rectangle 5"/>
              <p:cNvSpPr>
                <a:spLocks noChangeArrowheads="1"/>
              </p:cNvSpPr>
              <p:nvPr/>
            </p:nvSpPr>
            <p:spPr bwMode="auto">
              <a:xfrm>
                <a:off x="1876" y="3112"/>
                <a:ext cx="535" cy="306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Upper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Layers</a:t>
                </a:r>
              </a:p>
            </p:txBody>
          </p:sp>
        </p:grpSp>
      </p:grpSp>
      <p:sp>
        <p:nvSpPr>
          <p:cNvPr id="6152" name="Text Box 33"/>
          <p:cNvSpPr txBox="1">
            <a:spLocks noChangeArrowheads="1"/>
          </p:cNvSpPr>
          <p:nvPr/>
        </p:nvSpPr>
        <p:spPr bwMode="auto">
          <a:xfrm>
            <a:off x="4800600" y="5634038"/>
            <a:ext cx="2743200" cy="4619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FF3300"/>
                </a:solidFill>
              </a:rPr>
              <a:t>Block codes used</a:t>
            </a:r>
          </a:p>
        </p:txBody>
      </p:sp>
      <p:sp>
        <p:nvSpPr>
          <p:cNvPr id="6153" name="Line 34"/>
          <p:cNvSpPr>
            <a:spLocks noChangeShapeType="1"/>
          </p:cNvSpPr>
          <p:nvPr/>
        </p:nvSpPr>
        <p:spPr bwMode="auto">
          <a:xfrm flipV="1">
            <a:off x="5791200" y="5024438"/>
            <a:ext cx="0" cy="533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66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 Rate-Delay-Reliability </a:t>
            </a:r>
          </a:p>
        </p:txBody>
      </p:sp>
      <p:pic>
        <p:nvPicPr>
          <p:cNvPr id="26627" name="Picture 3" descr="rvsd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392363"/>
            <a:ext cx="4114800" cy="2652712"/>
          </a:xfrm>
          <a:noFill/>
        </p:spPr>
      </p:pic>
      <p:pic>
        <p:nvPicPr>
          <p:cNvPr id="26628" name="Picture 4" descr="LinkR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375" y="2384425"/>
            <a:ext cx="3890963" cy="2663825"/>
          </a:xfrm>
          <a:noFill/>
        </p:spPr>
      </p:pic>
      <p:sp>
        <p:nvSpPr>
          <p:cNvPr id="26629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Policy Results</a:t>
            </a:r>
          </a:p>
        </p:txBody>
      </p:sp>
    </p:spTree>
    <p:extLst>
      <p:ext uri="{BB962C8B-B14F-4D97-AF65-F5344CB8AC3E}">
        <p14:creationId xmlns:p14="http://schemas.microsoft.com/office/powerpoint/2010/main" val="28544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WNUM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7848600" cy="2971800"/>
          </a:xfrm>
        </p:spPr>
        <p:txBody>
          <a:bodyPr/>
          <a:lstStyle/>
          <a:p>
            <a:r>
              <a:rPr lang="en-US" sz="2800" dirty="0" smtClean="0"/>
              <a:t>WNUM Limitations</a:t>
            </a:r>
          </a:p>
          <a:p>
            <a:pPr lvl="1"/>
            <a:r>
              <a:rPr lang="en-US" sz="2400" dirty="0" smtClean="0"/>
              <a:t>Adapts to channel and network dynamics</a:t>
            </a:r>
          </a:p>
          <a:p>
            <a:pPr lvl="1"/>
            <a:r>
              <a:rPr lang="en-US" sz="2400" dirty="0" smtClean="0"/>
              <a:t>Cross-layer optimization</a:t>
            </a:r>
          </a:p>
          <a:p>
            <a:pPr lvl="1"/>
            <a:r>
              <a:rPr lang="en-US" sz="2400" dirty="0" smtClean="0"/>
              <a:t>Limited to elastic traffic flows</a:t>
            </a:r>
          </a:p>
          <a:p>
            <a:r>
              <a:rPr lang="en-US" sz="2800" dirty="0" smtClean="0"/>
              <a:t>Multi-period NUM extends WNUM</a:t>
            </a:r>
          </a:p>
          <a:p>
            <a:pPr lvl="1"/>
            <a:r>
              <a:rPr lang="en-US" sz="2000" dirty="0" smtClean="0"/>
              <a:t>Multi-period resource (e.g., flow rate, power) allocation</a:t>
            </a:r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esources (e.g., link capacities, channel states) vary randomly</a:t>
            </a:r>
          </a:p>
          <a:p>
            <a:pPr lvl="1"/>
            <a:r>
              <a:rPr lang="en-US" sz="2000" dirty="0"/>
              <a:t>M</a:t>
            </a:r>
            <a:r>
              <a:rPr lang="en-US" sz="2000" dirty="0" smtClean="0"/>
              <a:t>aximize utility (or minimize cost) that reflects different weights (priorities), desired/required target levels, and averaging time scales for different flows</a:t>
            </a:r>
          </a:p>
          <a:p>
            <a:pPr lvl="1"/>
            <a:r>
              <a:rPr lang="en-US" sz="2000" dirty="0" smtClean="0"/>
              <a:t>Traffic can have defined start and stop times</a:t>
            </a:r>
          </a:p>
          <a:p>
            <a:pPr lvl="1"/>
            <a:r>
              <a:rPr lang="en-US" sz="2000" dirty="0" smtClean="0"/>
              <a:t>Traffic </a:t>
            </a:r>
            <a:r>
              <a:rPr lang="en-US" sz="2000" dirty="0" err="1" smtClean="0"/>
              <a:t>QoS</a:t>
            </a:r>
            <a:r>
              <a:rPr lang="en-US" sz="2000" dirty="0" smtClean="0"/>
              <a:t> metrics can Be met</a:t>
            </a:r>
          </a:p>
          <a:p>
            <a:r>
              <a:rPr lang="en-US" sz="2800" dirty="0" smtClean="0"/>
              <a:t>General capacity regions can be incorporated</a:t>
            </a: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52600"/>
            <a:ext cx="2465368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9570" y="6412468"/>
            <a:ext cx="443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Much work by Stephen Boyd and his students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1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9"/>
          <p:cNvSpPr>
            <a:spLocks noChangeArrowheads="1"/>
          </p:cNvSpPr>
          <p:nvPr/>
        </p:nvSpPr>
        <p:spPr bwMode="auto">
          <a:xfrm>
            <a:off x="990600" y="1981200"/>
            <a:ext cx="4419600" cy="23622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72966" y="21535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Reduced-Dimension Stochastic Control</a:t>
            </a: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33600"/>
            <a:ext cx="40259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 descr="swissrolltest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2590800"/>
            <a:ext cx="17907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Line 13"/>
          <p:cNvSpPr>
            <a:spLocks noChangeShapeType="1"/>
          </p:cNvSpPr>
          <p:nvPr/>
        </p:nvSpPr>
        <p:spPr bwMode="auto">
          <a:xfrm>
            <a:off x="7391400" y="4114800"/>
            <a:ext cx="0" cy="1524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23" name="Line 15"/>
          <p:cNvSpPr>
            <a:spLocks noChangeShapeType="1"/>
          </p:cNvSpPr>
          <p:nvPr/>
        </p:nvSpPr>
        <p:spPr bwMode="auto">
          <a:xfrm flipH="1">
            <a:off x="5486400" y="6019800"/>
            <a:ext cx="1600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24" name="Rectangle 16"/>
          <p:cNvSpPr>
            <a:spLocks noChangeArrowheads="1"/>
          </p:cNvSpPr>
          <p:nvPr/>
        </p:nvSpPr>
        <p:spPr bwMode="auto">
          <a:xfrm>
            <a:off x="7086600" y="5334000"/>
            <a:ext cx="1752600" cy="1219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Garamond"/>
              </a:rPr>
              <a:t>Reduced-State </a:t>
            </a:r>
          </a:p>
          <a:p>
            <a:pPr algn="ctr"/>
            <a:r>
              <a:rPr lang="en-US" sz="1800" dirty="0">
                <a:solidFill>
                  <a:srgbClr val="FFFFFF"/>
                </a:solidFill>
                <a:latin typeface="Garamond"/>
              </a:rPr>
              <a:t>Sampling and </a:t>
            </a:r>
          </a:p>
          <a:p>
            <a:pPr algn="ctr"/>
            <a:r>
              <a:rPr lang="en-US" sz="1800" dirty="0">
                <a:solidFill>
                  <a:srgbClr val="FFFFFF"/>
                </a:solidFill>
                <a:latin typeface="Garamond"/>
              </a:rPr>
              <a:t>Learning</a:t>
            </a:r>
            <a:endParaRPr lang="en-US" sz="1800" dirty="0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25" name="Text Box 17"/>
          <p:cNvSpPr txBox="1">
            <a:spLocks noChangeArrowheads="1"/>
          </p:cNvSpPr>
          <p:nvPr/>
        </p:nvSpPr>
        <p:spPr bwMode="auto">
          <a:xfrm>
            <a:off x="1676400" y="1676400"/>
            <a:ext cx="350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FFFF"/>
                </a:solidFill>
                <a:latin typeface="Garamond"/>
              </a:rPr>
              <a:t>Random </a:t>
            </a:r>
            <a:r>
              <a:rPr lang="en-US" sz="1800" dirty="0">
                <a:solidFill>
                  <a:srgbClr val="FFFFFF"/>
                </a:solidFill>
                <a:latin typeface="Garamond"/>
              </a:rPr>
              <a:t>Network </a:t>
            </a:r>
            <a:r>
              <a:rPr lang="en-US" sz="1800" dirty="0">
                <a:solidFill>
                  <a:srgbClr val="FFFFFF"/>
                </a:solidFill>
                <a:latin typeface="Garamond"/>
              </a:rPr>
              <a:t>Evolution</a:t>
            </a:r>
          </a:p>
        </p:txBody>
      </p:sp>
      <p:sp>
        <p:nvSpPr>
          <p:cNvPr id="9226" name="Line 18"/>
          <p:cNvSpPr>
            <a:spLocks noChangeShapeType="1"/>
          </p:cNvSpPr>
          <p:nvPr/>
        </p:nvSpPr>
        <p:spPr bwMode="auto">
          <a:xfrm>
            <a:off x="6400800" y="4038600"/>
            <a:ext cx="0" cy="1447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27" name="Line 19"/>
          <p:cNvSpPr>
            <a:spLocks noChangeShapeType="1"/>
          </p:cNvSpPr>
          <p:nvPr/>
        </p:nvSpPr>
        <p:spPr bwMode="auto">
          <a:xfrm flipH="1">
            <a:off x="5486400" y="5486400"/>
            <a:ext cx="9144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28" name="Text Box 20"/>
          <p:cNvSpPr txBox="1">
            <a:spLocks noChangeArrowheads="1"/>
          </p:cNvSpPr>
          <p:nvPr/>
        </p:nvSpPr>
        <p:spPr bwMode="auto">
          <a:xfrm>
            <a:off x="5334000" y="4953000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474747"/>
                </a:solidFill>
                <a:latin typeface="Garamond"/>
              </a:rPr>
              <a:t>Changes</a:t>
            </a:r>
          </a:p>
        </p:txBody>
      </p:sp>
      <p:sp>
        <p:nvSpPr>
          <p:cNvPr id="9229" name="Oval 21"/>
          <p:cNvSpPr>
            <a:spLocks noChangeArrowheads="1"/>
          </p:cNvSpPr>
          <p:nvPr/>
        </p:nvSpPr>
        <p:spPr bwMode="auto">
          <a:xfrm>
            <a:off x="914400" y="5181600"/>
            <a:ext cx="2286000" cy="1371600"/>
          </a:xfrm>
          <a:prstGeom prst="ellipse">
            <a:avLst/>
          </a:prstGeom>
          <a:solidFill>
            <a:srgbClr val="66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Garamond"/>
              </a:rPr>
              <a:t>Stochastic</a:t>
            </a:r>
          </a:p>
          <a:p>
            <a:pPr algn="ctr"/>
            <a:r>
              <a:rPr lang="en-US" sz="1800">
                <a:solidFill>
                  <a:srgbClr val="FFFFFF"/>
                </a:solidFill>
                <a:latin typeface="Garamond"/>
              </a:rPr>
              <a:t>Control</a:t>
            </a:r>
          </a:p>
        </p:txBody>
      </p:sp>
      <p:sp>
        <p:nvSpPr>
          <p:cNvPr id="9230" name="AutoShape 23"/>
          <p:cNvSpPr>
            <a:spLocks noChangeArrowheads="1"/>
          </p:cNvSpPr>
          <p:nvPr/>
        </p:nvSpPr>
        <p:spPr bwMode="auto">
          <a:xfrm>
            <a:off x="5486400" y="2971800"/>
            <a:ext cx="4572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31" name="Oval 10"/>
          <p:cNvSpPr>
            <a:spLocks noChangeArrowheads="1"/>
          </p:cNvSpPr>
          <p:nvPr/>
        </p:nvSpPr>
        <p:spPr bwMode="auto">
          <a:xfrm>
            <a:off x="2819400" y="5105400"/>
            <a:ext cx="2514600" cy="1447800"/>
          </a:xfrm>
          <a:prstGeom prst="ellipse">
            <a:avLst/>
          </a:prstGeom>
          <a:solidFill>
            <a:srgbClr val="66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Garamond"/>
              </a:rPr>
              <a:t>Stochastic Optimization</a:t>
            </a:r>
          </a:p>
          <a:p>
            <a:pPr algn="ctr"/>
            <a:r>
              <a:rPr lang="en-US" sz="1800">
                <a:solidFill>
                  <a:srgbClr val="FFFFFF"/>
                </a:solidFill>
                <a:latin typeface="Garamond"/>
              </a:rPr>
              <a:t>Resource Management</a:t>
            </a:r>
          </a:p>
        </p:txBody>
      </p:sp>
      <p:sp>
        <p:nvSpPr>
          <p:cNvPr id="9232" name="AutoShape 24"/>
          <p:cNvSpPr>
            <a:spLocks noChangeArrowheads="1"/>
          </p:cNvSpPr>
          <p:nvPr/>
        </p:nvSpPr>
        <p:spPr bwMode="auto">
          <a:xfrm>
            <a:off x="3886200" y="4495800"/>
            <a:ext cx="457200" cy="533400"/>
          </a:xfrm>
          <a:prstGeom prst="upDownArrow">
            <a:avLst>
              <a:gd name="adj1" fmla="val 50000"/>
              <a:gd name="adj2" fmla="val 23333"/>
            </a:avLst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33" name="AutoShape 25"/>
          <p:cNvSpPr>
            <a:spLocks noChangeArrowheads="1"/>
          </p:cNvSpPr>
          <p:nvPr/>
        </p:nvSpPr>
        <p:spPr bwMode="auto">
          <a:xfrm>
            <a:off x="1828800" y="4495800"/>
            <a:ext cx="457200" cy="533400"/>
          </a:xfrm>
          <a:prstGeom prst="upDownArrow">
            <a:avLst>
              <a:gd name="adj1" fmla="val 50000"/>
              <a:gd name="adj2" fmla="val 23333"/>
            </a:avLst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9606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Game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4114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Coordinating user actions in a large ad-hoc network can be infeasible</a:t>
            </a:r>
          </a:p>
          <a:p>
            <a:pPr lvl="3"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Distributed control difficult to derive and computationally complex</a:t>
            </a:r>
          </a:p>
          <a:p>
            <a:pPr lvl="3"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Game theory provides a new paradigm</a:t>
            </a:r>
          </a:p>
          <a:p>
            <a:pPr lvl="1">
              <a:lnSpc>
                <a:spcPct val="70000"/>
              </a:lnSpc>
              <a:defRPr/>
            </a:pPr>
            <a:r>
              <a:rPr lang="en-US" dirty="0" smtClean="0"/>
              <a:t>Users act to “win” game or reach an equilibrium</a:t>
            </a:r>
          </a:p>
          <a:p>
            <a:pPr lvl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3333CC"/>
                </a:solidFill>
              </a:rPr>
              <a:t>Users heterogeneous and non-cooperative </a:t>
            </a:r>
          </a:p>
          <a:p>
            <a:pPr marL="857250" lvl="1" indent="-400050" eaLnBrk="1" hangingPunct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3333CC"/>
                </a:solidFill>
              </a:rPr>
              <a:t>Local competition can yield optimal outcomes</a:t>
            </a:r>
          </a:p>
          <a:p>
            <a:pPr marL="857250" lvl="1" indent="-400050" eaLnBrk="1" hangingPunct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3333CC"/>
                </a:solidFill>
              </a:rPr>
              <a:t>Dynamics impact equilibrium and outcome</a:t>
            </a:r>
          </a:p>
          <a:p>
            <a:pPr marL="857250" lvl="1" indent="-400050" eaLnBrk="1" hangingPunct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FF0000"/>
                </a:solidFill>
              </a:rPr>
              <a:t>Adaptation via game theory</a:t>
            </a:r>
          </a:p>
        </p:txBody>
      </p:sp>
    </p:spTree>
    <p:extLst>
      <p:ext uri="{BB962C8B-B14F-4D97-AF65-F5344CB8AC3E}">
        <p14:creationId xmlns:p14="http://schemas.microsoft.com/office/powerpoint/2010/main" val="245155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New Analysis Tools: </a:t>
            </a:r>
            <a:br>
              <a:rPr lang="en-US" sz="2800" dirty="0" smtClean="0"/>
            </a:br>
            <a:r>
              <a:rPr lang="en-US" sz="3600" dirty="0" smtClean="0"/>
              <a:t>Large System Limits and </a:t>
            </a:r>
            <a:br>
              <a:rPr lang="en-US" sz="3600" dirty="0" smtClean="0"/>
            </a:br>
            <a:r>
              <a:rPr lang="en-US" sz="3600" dirty="0" smtClean="0"/>
              <a:t>Stochastic Geometry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As system dimensions go to infinity, results from random matrix theory can be used, e.g.</a:t>
            </a:r>
          </a:p>
          <a:p>
            <a:pPr lvl="1"/>
            <a:r>
              <a:rPr lang="en-US" sz="2000" dirty="0"/>
              <a:t>MIMO systems with large number of transmit and receive </a:t>
            </a:r>
            <a:r>
              <a:rPr lang="en-US" sz="2000" dirty="0" smtClean="0"/>
              <a:t>antennas</a:t>
            </a:r>
            <a:endParaRPr lang="en-US" sz="2000" dirty="0"/>
          </a:p>
          <a:p>
            <a:pPr lvl="1"/>
            <a:r>
              <a:rPr lang="en-US" sz="2000" dirty="0" smtClean="0"/>
              <a:t>Analysis of CDMA </a:t>
            </a:r>
            <a:r>
              <a:rPr lang="en-US" sz="2000" dirty="0"/>
              <a:t>systems with large spreading factors and </a:t>
            </a:r>
            <a:r>
              <a:rPr lang="en-US" sz="2000" dirty="0" smtClean="0"/>
              <a:t>a large </a:t>
            </a:r>
            <a:r>
              <a:rPr lang="en-US" sz="2000" dirty="0"/>
              <a:t>number of users</a:t>
            </a:r>
          </a:p>
          <a:p>
            <a:pPr lvl="1"/>
            <a:r>
              <a:rPr lang="en-US" sz="2000" dirty="0" smtClean="0"/>
              <a:t>Ad </a:t>
            </a:r>
            <a:r>
              <a:rPr lang="en-US" sz="2000" dirty="0"/>
              <a:t>hoc networks with a </a:t>
            </a:r>
            <a:r>
              <a:rPr lang="en-US" sz="2000" dirty="0" smtClean="0"/>
              <a:t>large </a:t>
            </a:r>
            <a:r>
              <a:rPr lang="en-US" sz="2000" dirty="0"/>
              <a:t>number of </a:t>
            </a:r>
            <a:r>
              <a:rPr lang="en-US" sz="2000" dirty="0" smtClean="0"/>
              <a:t>nodes (scaling laws)</a:t>
            </a:r>
          </a:p>
          <a:p>
            <a:pPr lvl="1"/>
            <a:endParaRPr lang="en-US" sz="2000" dirty="0"/>
          </a:p>
          <a:p>
            <a:r>
              <a:rPr lang="en-US" sz="2400" dirty="0" smtClean="0"/>
              <a:t>Stochastic geometry (</a:t>
            </a:r>
            <a:r>
              <a:rPr lang="en-US" sz="2400" dirty="0" err="1" smtClean="0"/>
              <a:t>Milind’s</a:t>
            </a:r>
            <a:r>
              <a:rPr lang="en-US" sz="2400" dirty="0" smtClean="0"/>
              <a:t> presentation)</a:t>
            </a:r>
          </a:p>
          <a:p>
            <a:pPr lvl="1"/>
            <a:r>
              <a:rPr lang="en-US" sz="2000" dirty="0"/>
              <a:t>Wireless networks </a:t>
            </a:r>
            <a:r>
              <a:rPr lang="en-US" sz="2000" dirty="0" smtClean="0"/>
              <a:t>are limited </a:t>
            </a:r>
            <a:r>
              <a:rPr lang="en-US" sz="2000" dirty="0"/>
              <a:t>by </a:t>
            </a:r>
            <a:r>
              <a:rPr lang="en-US" sz="2000" dirty="0" smtClean="0"/>
              <a:t>interference.</a:t>
            </a:r>
          </a:p>
          <a:p>
            <a:pPr lvl="1"/>
            <a:r>
              <a:rPr lang="en-US" sz="2000" dirty="0" smtClean="0"/>
              <a:t>Interference depends on system design and environment</a:t>
            </a:r>
          </a:p>
          <a:p>
            <a:pPr lvl="1"/>
            <a:r>
              <a:rPr lang="en-US" sz="2000" dirty="0" smtClean="0"/>
              <a:t>Stochastic </a:t>
            </a:r>
            <a:r>
              <a:rPr lang="en-US" sz="2000" dirty="0"/>
              <a:t>Geometry </a:t>
            </a:r>
            <a:r>
              <a:rPr lang="en-US" sz="2000" dirty="0" smtClean="0"/>
              <a:t>is an analysis tool based on random graph models averaged over multiple spatial realizations</a:t>
            </a:r>
          </a:p>
          <a:p>
            <a:pPr lvl="1"/>
            <a:r>
              <a:rPr lang="en-US" sz="2000" dirty="0" smtClean="0"/>
              <a:t>Has been used to determine SINR distributions, outage </a:t>
            </a:r>
            <a:r>
              <a:rPr lang="en-US" sz="2000" dirty="0"/>
              <a:t>probability, </a:t>
            </a:r>
            <a:r>
              <a:rPr lang="en-US" sz="2000" dirty="0" smtClean="0"/>
              <a:t>and spectral efficiency in ad-hoc/cellular networks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3839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6"/>
          <p:cNvGrpSpPr>
            <a:grpSpLocks/>
          </p:cNvGrpSpPr>
          <p:nvPr/>
        </p:nvGrpSpPr>
        <p:grpSpPr bwMode="auto">
          <a:xfrm>
            <a:off x="766763" y="3614738"/>
            <a:ext cx="2757487" cy="2786062"/>
            <a:chOff x="672" y="273"/>
            <a:chExt cx="1737" cy="1755"/>
          </a:xfrm>
        </p:grpSpPr>
        <p:sp>
          <p:nvSpPr>
            <p:cNvPr id="16454" name="Rectangle 15"/>
            <p:cNvSpPr>
              <a:spLocks noChangeArrowheads="1"/>
            </p:cNvSpPr>
            <p:nvPr/>
          </p:nvSpPr>
          <p:spPr bwMode="auto">
            <a:xfrm>
              <a:off x="713" y="273"/>
              <a:ext cx="760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solidFill>
                    <a:srgbClr val="FFFFFF"/>
                  </a:solidFill>
                  <a:latin typeface="Garamond" pitchFamily="18" charset="0"/>
                </a:rPr>
                <a:t>Transmitter/</a:t>
              </a:r>
            </a:p>
            <a:p>
              <a:pPr algn="ctr">
                <a:defRPr/>
              </a:pPr>
              <a:r>
                <a:rPr lang="en-US" sz="1600">
                  <a:solidFill>
                    <a:srgbClr val="FFFFFF"/>
                  </a:solidFill>
                  <a:latin typeface="Garamond" pitchFamily="18" charset="0"/>
                </a:rPr>
                <a:t>Controller</a:t>
              </a:r>
            </a:p>
          </p:txBody>
        </p:sp>
        <p:sp>
          <p:nvSpPr>
            <p:cNvPr id="16455" name="Rectangle 16"/>
            <p:cNvSpPr>
              <a:spLocks noChangeArrowheads="1"/>
            </p:cNvSpPr>
            <p:nvPr/>
          </p:nvSpPr>
          <p:spPr bwMode="auto">
            <a:xfrm>
              <a:off x="713" y="759"/>
              <a:ext cx="760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solidFill>
                    <a:srgbClr val="FFFFFF"/>
                  </a:solidFill>
                  <a:latin typeface="Garamond" pitchFamily="18" charset="0"/>
                </a:rPr>
                <a:t>Channel</a:t>
              </a:r>
            </a:p>
          </p:txBody>
        </p:sp>
        <p:sp>
          <p:nvSpPr>
            <p:cNvPr id="16456" name="Rectangle 17"/>
            <p:cNvSpPr>
              <a:spLocks noChangeArrowheads="1"/>
            </p:cNvSpPr>
            <p:nvPr/>
          </p:nvSpPr>
          <p:spPr bwMode="auto">
            <a:xfrm>
              <a:off x="713" y="1245"/>
              <a:ext cx="760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solidFill>
                    <a:srgbClr val="FFFFFF"/>
                  </a:solidFill>
                  <a:latin typeface="Garamond" pitchFamily="18" charset="0"/>
                </a:rPr>
                <a:t>Receiver/</a:t>
              </a:r>
            </a:p>
            <a:p>
              <a:pPr algn="ctr">
                <a:defRPr/>
              </a:pPr>
              <a:r>
                <a:rPr lang="en-US" sz="1600">
                  <a:solidFill>
                    <a:srgbClr val="FFFFFF"/>
                  </a:solidFill>
                  <a:latin typeface="Garamond" pitchFamily="18" charset="0"/>
                </a:rPr>
                <a:t>System</a:t>
              </a:r>
            </a:p>
          </p:txBody>
        </p:sp>
        <p:sp>
          <p:nvSpPr>
            <p:cNvPr id="16457" name="Line 18"/>
            <p:cNvSpPr>
              <a:spLocks noChangeShapeType="1"/>
            </p:cNvSpPr>
            <p:nvPr/>
          </p:nvSpPr>
          <p:spPr bwMode="auto">
            <a:xfrm>
              <a:off x="1473" y="395"/>
              <a:ext cx="554" cy="1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6458" name="Line 19"/>
            <p:cNvSpPr>
              <a:spLocks noChangeShapeType="1"/>
            </p:cNvSpPr>
            <p:nvPr/>
          </p:nvSpPr>
          <p:spPr bwMode="auto">
            <a:xfrm>
              <a:off x="2019" y="408"/>
              <a:ext cx="0" cy="1012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6459" name="Line 20"/>
            <p:cNvSpPr>
              <a:spLocks noChangeShapeType="1"/>
            </p:cNvSpPr>
            <p:nvPr/>
          </p:nvSpPr>
          <p:spPr bwMode="auto">
            <a:xfrm flipH="1">
              <a:off x="1473" y="1406"/>
              <a:ext cx="536" cy="1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6460" name="Line 21"/>
            <p:cNvSpPr>
              <a:spLocks noChangeShapeType="1"/>
            </p:cNvSpPr>
            <p:nvPr/>
          </p:nvSpPr>
          <p:spPr bwMode="auto">
            <a:xfrm>
              <a:off x="1055" y="597"/>
              <a:ext cx="0" cy="162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6461" name="Line 22"/>
            <p:cNvSpPr>
              <a:spLocks noChangeShapeType="1"/>
            </p:cNvSpPr>
            <p:nvPr/>
          </p:nvSpPr>
          <p:spPr bwMode="auto">
            <a:xfrm>
              <a:off x="1055" y="1083"/>
              <a:ext cx="0" cy="162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6462" name="Rectangle 136"/>
            <p:cNvSpPr>
              <a:spLocks noChangeArrowheads="1"/>
            </p:cNvSpPr>
            <p:nvPr/>
          </p:nvSpPr>
          <p:spPr bwMode="auto">
            <a:xfrm>
              <a:off x="1649" y="755"/>
              <a:ext cx="760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solidFill>
                    <a:srgbClr val="FFFFFF"/>
                  </a:solidFill>
                  <a:latin typeface="Garamond" pitchFamily="18" charset="0"/>
                </a:rPr>
                <a:t>Feedback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sz="1600">
                  <a:solidFill>
                    <a:srgbClr val="FFFFFF"/>
                  </a:solidFill>
                  <a:latin typeface="Garamond" pitchFamily="18" charset="0"/>
                </a:rPr>
                <a:t>Channel</a:t>
              </a:r>
            </a:p>
          </p:txBody>
        </p:sp>
        <p:sp>
          <p:nvSpPr>
            <p:cNvPr id="15439" name="Text Box 143"/>
            <p:cNvSpPr txBox="1">
              <a:spLocks noChangeArrowheads="1"/>
            </p:cNvSpPr>
            <p:nvPr/>
          </p:nvSpPr>
          <p:spPr bwMode="auto">
            <a:xfrm>
              <a:off x="672" y="1582"/>
              <a:ext cx="149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DC0081"/>
                  </a:solidFill>
                  <a:latin typeface="Garamond" pitchFamily="18" charset="0"/>
                </a:rPr>
                <a:t>Feedback channels</a:t>
              </a:r>
            </a:p>
            <a:p>
              <a:pPr algn="ctr"/>
              <a:r>
                <a:rPr lang="en-US" altLang="en-US" sz="2000">
                  <a:solidFill>
                    <a:srgbClr val="DC0081"/>
                  </a:solidFill>
                  <a:latin typeface="Garamond" pitchFamily="18" charset="0"/>
                </a:rPr>
                <a:t>and stochastic control</a:t>
              </a:r>
            </a:p>
          </p:txBody>
        </p:sp>
      </p:grpSp>
      <p:grpSp>
        <p:nvGrpSpPr>
          <p:cNvPr id="3" name="Group 147"/>
          <p:cNvGrpSpPr>
            <a:grpSpLocks/>
          </p:cNvGrpSpPr>
          <p:nvPr/>
        </p:nvGrpSpPr>
        <p:grpSpPr bwMode="auto">
          <a:xfrm>
            <a:off x="2590800" y="1666875"/>
            <a:ext cx="2847975" cy="1990725"/>
            <a:chOff x="3170" y="687"/>
            <a:chExt cx="1794" cy="1254"/>
          </a:xfrm>
        </p:grpSpPr>
        <p:grpSp>
          <p:nvGrpSpPr>
            <p:cNvPr id="15402" name="Group 142"/>
            <p:cNvGrpSpPr>
              <a:grpSpLocks/>
            </p:cNvGrpSpPr>
            <p:nvPr/>
          </p:nvGrpSpPr>
          <p:grpSpPr bwMode="auto">
            <a:xfrm>
              <a:off x="3395" y="687"/>
              <a:ext cx="1549" cy="798"/>
              <a:chOff x="3523" y="833"/>
              <a:chExt cx="1448" cy="655"/>
            </a:xfrm>
          </p:grpSpPr>
          <p:grpSp>
            <p:nvGrpSpPr>
              <p:cNvPr id="15404" name="Group 65"/>
              <p:cNvGrpSpPr>
                <a:grpSpLocks/>
              </p:cNvGrpSpPr>
              <p:nvPr/>
            </p:nvGrpSpPr>
            <p:grpSpPr bwMode="auto">
              <a:xfrm>
                <a:off x="4872" y="1087"/>
                <a:ext cx="99" cy="186"/>
                <a:chOff x="4431" y="3005"/>
                <a:chExt cx="99" cy="186"/>
              </a:xfrm>
            </p:grpSpPr>
            <p:sp>
              <p:nvSpPr>
                <p:cNvPr id="15428" name="Rectangle 66"/>
                <p:cNvSpPr>
                  <a:spLocks noChangeArrowheads="1"/>
                </p:cNvSpPr>
                <p:nvPr/>
              </p:nvSpPr>
              <p:spPr bwMode="auto">
                <a:xfrm>
                  <a:off x="4431" y="3065"/>
                  <a:ext cx="99" cy="126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15429" name="Line 67"/>
                <p:cNvSpPr>
                  <a:spLocks noChangeShapeType="1"/>
                </p:cNvSpPr>
                <p:nvPr/>
              </p:nvSpPr>
              <p:spPr bwMode="auto">
                <a:xfrm>
                  <a:off x="4485" y="3005"/>
                  <a:ext cx="0" cy="78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5405" name="Line 68"/>
              <p:cNvSpPr>
                <a:spLocks noChangeShapeType="1"/>
              </p:cNvSpPr>
              <p:nvPr/>
            </p:nvSpPr>
            <p:spPr bwMode="auto">
              <a:xfrm>
                <a:off x="4285" y="883"/>
                <a:ext cx="603" cy="20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6" name="Rectangle 69"/>
              <p:cNvSpPr>
                <a:spLocks noChangeArrowheads="1"/>
              </p:cNvSpPr>
              <p:nvPr/>
            </p:nvSpPr>
            <p:spPr bwMode="auto">
              <a:xfrm>
                <a:off x="4195" y="887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  <a:latin typeface="Garamond" pitchFamily="18" charset="0"/>
                </a:endParaRPr>
              </a:p>
            </p:txBody>
          </p:sp>
          <p:sp>
            <p:nvSpPr>
              <p:cNvPr id="15407" name="Line 70"/>
              <p:cNvSpPr>
                <a:spLocks noChangeShapeType="1"/>
              </p:cNvSpPr>
              <p:nvPr/>
            </p:nvSpPr>
            <p:spPr bwMode="auto">
              <a:xfrm>
                <a:off x="4237" y="833"/>
                <a:ext cx="3" cy="81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8" name="Rectangle 71"/>
              <p:cNvSpPr>
                <a:spLocks noChangeArrowheads="1"/>
              </p:cNvSpPr>
              <p:nvPr/>
            </p:nvSpPr>
            <p:spPr bwMode="auto">
              <a:xfrm>
                <a:off x="4065" y="1182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  <a:latin typeface="Garamond" pitchFamily="18" charset="0"/>
                </a:endParaRPr>
              </a:p>
            </p:txBody>
          </p:sp>
          <p:sp>
            <p:nvSpPr>
              <p:cNvPr id="15409" name="Line 72"/>
              <p:cNvSpPr>
                <a:spLocks noChangeShapeType="1"/>
              </p:cNvSpPr>
              <p:nvPr/>
            </p:nvSpPr>
            <p:spPr bwMode="auto">
              <a:xfrm>
                <a:off x="4116" y="1119"/>
                <a:ext cx="3" cy="81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410" name="Group 73"/>
              <p:cNvGrpSpPr>
                <a:grpSpLocks/>
              </p:cNvGrpSpPr>
              <p:nvPr/>
            </p:nvGrpSpPr>
            <p:grpSpPr bwMode="auto">
              <a:xfrm>
                <a:off x="3523" y="945"/>
                <a:ext cx="99" cy="186"/>
                <a:chOff x="4431" y="3005"/>
                <a:chExt cx="99" cy="186"/>
              </a:xfrm>
            </p:grpSpPr>
            <p:sp>
              <p:nvSpPr>
                <p:cNvPr id="15426" name="Rectangle 74"/>
                <p:cNvSpPr>
                  <a:spLocks noChangeArrowheads="1"/>
                </p:cNvSpPr>
                <p:nvPr/>
              </p:nvSpPr>
              <p:spPr bwMode="auto">
                <a:xfrm>
                  <a:off x="4431" y="3065"/>
                  <a:ext cx="99" cy="126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15427" name="Line 75"/>
                <p:cNvSpPr>
                  <a:spLocks noChangeShapeType="1"/>
                </p:cNvSpPr>
                <p:nvPr/>
              </p:nvSpPr>
              <p:spPr bwMode="auto">
                <a:xfrm>
                  <a:off x="4485" y="3005"/>
                  <a:ext cx="0" cy="78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5411" name="Rectangle 76"/>
              <p:cNvSpPr>
                <a:spLocks noChangeArrowheads="1"/>
              </p:cNvSpPr>
              <p:nvPr/>
            </p:nvSpPr>
            <p:spPr bwMode="auto">
              <a:xfrm>
                <a:off x="3828" y="973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  <a:latin typeface="Garamond" pitchFamily="18" charset="0"/>
                </a:endParaRPr>
              </a:p>
            </p:txBody>
          </p:sp>
          <p:sp>
            <p:nvSpPr>
              <p:cNvPr id="15412" name="Line 77"/>
              <p:cNvSpPr>
                <a:spLocks noChangeShapeType="1"/>
              </p:cNvSpPr>
              <p:nvPr/>
            </p:nvSpPr>
            <p:spPr bwMode="auto">
              <a:xfrm>
                <a:off x="3870" y="919"/>
                <a:ext cx="3" cy="81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3" name="Rectangle 78"/>
              <p:cNvSpPr>
                <a:spLocks noChangeArrowheads="1"/>
              </p:cNvSpPr>
              <p:nvPr/>
            </p:nvSpPr>
            <p:spPr bwMode="auto">
              <a:xfrm>
                <a:off x="4302" y="1362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  <a:latin typeface="Garamond" pitchFamily="18" charset="0"/>
                </a:endParaRPr>
              </a:p>
            </p:txBody>
          </p:sp>
          <p:sp>
            <p:nvSpPr>
              <p:cNvPr id="15414" name="Line 79"/>
              <p:cNvSpPr>
                <a:spLocks noChangeShapeType="1"/>
              </p:cNvSpPr>
              <p:nvPr/>
            </p:nvSpPr>
            <p:spPr bwMode="auto">
              <a:xfrm>
                <a:off x="4353" y="1299"/>
                <a:ext cx="3" cy="81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5" name="Rectangle 80"/>
              <p:cNvSpPr>
                <a:spLocks noChangeArrowheads="1"/>
              </p:cNvSpPr>
              <p:nvPr/>
            </p:nvSpPr>
            <p:spPr bwMode="auto">
              <a:xfrm>
                <a:off x="3732" y="1346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  <a:latin typeface="Garamond" pitchFamily="18" charset="0"/>
                </a:endParaRPr>
              </a:p>
            </p:txBody>
          </p:sp>
          <p:sp>
            <p:nvSpPr>
              <p:cNvPr id="15416" name="Line 81"/>
              <p:cNvSpPr>
                <a:spLocks noChangeShapeType="1"/>
              </p:cNvSpPr>
              <p:nvPr/>
            </p:nvSpPr>
            <p:spPr bwMode="auto">
              <a:xfrm>
                <a:off x="3786" y="1286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7" name="Line 82"/>
              <p:cNvSpPr>
                <a:spLocks noChangeShapeType="1"/>
              </p:cNvSpPr>
              <p:nvPr/>
            </p:nvSpPr>
            <p:spPr bwMode="auto">
              <a:xfrm>
                <a:off x="3615" y="952"/>
                <a:ext cx="20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8" name="Line 83"/>
              <p:cNvSpPr>
                <a:spLocks noChangeShapeType="1"/>
              </p:cNvSpPr>
              <p:nvPr/>
            </p:nvSpPr>
            <p:spPr bwMode="auto">
              <a:xfrm flipV="1">
                <a:off x="3898" y="858"/>
                <a:ext cx="284" cy="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9" name="Line 84"/>
              <p:cNvSpPr>
                <a:spLocks noChangeShapeType="1"/>
              </p:cNvSpPr>
              <p:nvPr/>
            </p:nvSpPr>
            <p:spPr bwMode="auto">
              <a:xfrm>
                <a:off x="4219" y="905"/>
                <a:ext cx="114" cy="36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0" name="Line 85"/>
              <p:cNvSpPr>
                <a:spLocks noChangeShapeType="1"/>
              </p:cNvSpPr>
              <p:nvPr/>
            </p:nvSpPr>
            <p:spPr bwMode="auto">
              <a:xfrm>
                <a:off x="3606" y="990"/>
                <a:ext cx="141" cy="28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1" name="Line 86"/>
              <p:cNvSpPr>
                <a:spLocks noChangeShapeType="1"/>
              </p:cNvSpPr>
              <p:nvPr/>
            </p:nvSpPr>
            <p:spPr bwMode="auto">
              <a:xfrm flipV="1">
                <a:off x="3747" y="914"/>
                <a:ext cx="104" cy="3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2" name="Line 87"/>
              <p:cNvSpPr>
                <a:spLocks noChangeShapeType="1"/>
              </p:cNvSpPr>
              <p:nvPr/>
            </p:nvSpPr>
            <p:spPr bwMode="auto">
              <a:xfrm>
                <a:off x="3870" y="933"/>
                <a:ext cx="208" cy="20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3" name="Line 88"/>
              <p:cNvSpPr>
                <a:spLocks noChangeShapeType="1"/>
              </p:cNvSpPr>
              <p:nvPr/>
            </p:nvSpPr>
            <p:spPr bwMode="auto">
              <a:xfrm flipV="1">
                <a:off x="3785" y="1150"/>
                <a:ext cx="245" cy="10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4" name="Line 89"/>
              <p:cNvSpPr>
                <a:spLocks noChangeShapeType="1"/>
              </p:cNvSpPr>
              <p:nvPr/>
            </p:nvSpPr>
            <p:spPr bwMode="auto">
              <a:xfrm>
                <a:off x="4134" y="1141"/>
                <a:ext cx="180" cy="16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5" name="Line 90"/>
              <p:cNvSpPr>
                <a:spLocks noChangeShapeType="1"/>
              </p:cNvSpPr>
              <p:nvPr/>
            </p:nvSpPr>
            <p:spPr bwMode="auto">
              <a:xfrm flipV="1">
                <a:off x="4394" y="1147"/>
                <a:ext cx="479" cy="16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403" name="Text Box 144"/>
            <p:cNvSpPr txBox="1">
              <a:spLocks noChangeArrowheads="1"/>
            </p:cNvSpPr>
            <p:nvPr/>
          </p:nvSpPr>
          <p:spPr bwMode="auto">
            <a:xfrm>
              <a:off x="3170" y="1495"/>
              <a:ext cx="1794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2000" i="1">
                  <a:solidFill>
                    <a:srgbClr val="DC0081"/>
                  </a:solidFill>
                  <a:latin typeface="Garamond" pitchFamily="18" charset="0"/>
                </a:rPr>
                <a:t>Multihop networks with </a:t>
              </a:r>
            </a:p>
            <a:p>
              <a:pPr algn="ctr"/>
              <a:r>
                <a:rPr lang="en-US" altLang="en-US" sz="2000" i="1">
                  <a:solidFill>
                    <a:srgbClr val="DC0081"/>
                  </a:solidFill>
                  <a:latin typeface="Garamond" pitchFamily="18" charset="0"/>
                </a:rPr>
                <a:t>imperfect feedback</a:t>
              </a:r>
              <a:endParaRPr lang="en-US" altLang="en-US" sz="2000" b="1" i="1">
                <a:solidFill>
                  <a:srgbClr val="DC0081"/>
                </a:solidFill>
                <a:latin typeface="Garamond" pitchFamily="18" charset="0"/>
              </a:endParaRPr>
            </a:p>
          </p:txBody>
        </p:sp>
      </p:grpSp>
      <p:grpSp>
        <p:nvGrpSpPr>
          <p:cNvPr id="7" name="Group 148"/>
          <p:cNvGrpSpPr>
            <a:grpSpLocks/>
          </p:cNvGrpSpPr>
          <p:nvPr/>
        </p:nvGrpSpPr>
        <p:grpSpPr bwMode="auto">
          <a:xfrm>
            <a:off x="5297488" y="3294063"/>
            <a:ext cx="3694112" cy="3411537"/>
            <a:chOff x="1877" y="2048"/>
            <a:chExt cx="2327" cy="2149"/>
          </a:xfrm>
        </p:grpSpPr>
        <p:sp>
          <p:nvSpPr>
            <p:cNvPr id="15366" name="Line 128"/>
            <p:cNvSpPr>
              <a:spLocks noChangeShapeType="1"/>
            </p:cNvSpPr>
            <p:nvPr/>
          </p:nvSpPr>
          <p:spPr bwMode="auto">
            <a:xfrm>
              <a:off x="3001" y="2048"/>
              <a:ext cx="0" cy="14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67" name="Line 127"/>
            <p:cNvSpPr>
              <a:spLocks noChangeShapeType="1"/>
            </p:cNvSpPr>
            <p:nvPr/>
          </p:nvSpPr>
          <p:spPr bwMode="auto">
            <a:xfrm>
              <a:off x="3548" y="3508"/>
              <a:ext cx="0" cy="14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5368" name="Group 91"/>
            <p:cNvGrpSpPr>
              <a:grpSpLocks/>
            </p:cNvGrpSpPr>
            <p:nvPr/>
          </p:nvGrpSpPr>
          <p:grpSpPr bwMode="auto">
            <a:xfrm>
              <a:off x="3673" y="2480"/>
              <a:ext cx="99" cy="186"/>
              <a:chOff x="4431" y="3005"/>
              <a:chExt cx="99" cy="186"/>
            </a:xfrm>
          </p:grpSpPr>
          <p:sp>
            <p:nvSpPr>
              <p:cNvPr id="15400" name="Rectangle 92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  <a:latin typeface="Garamond" pitchFamily="18" charset="0"/>
                </a:endParaRPr>
              </a:p>
            </p:txBody>
          </p:sp>
          <p:sp>
            <p:nvSpPr>
              <p:cNvPr id="15401" name="Line 93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369" name="Rectangle 95"/>
            <p:cNvSpPr>
              <a:spLocks noChangeArrowheads="1"/>
            </p:cNvSpPr>
            <p:nvPr/>
          </p:nvSpPr>
          <p:spPr bwMode="auto">
            <a:xfrm>
              <a:off x="2228" y="3000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5370" name="Line 96"/>
            <p:cNvSpPr>
              <a:spLocks noChangeShapeType="1"/>
            </p:cNvSpPr>
            <p:nvPr/>
          </p:nvSpPr>
          <p:spPr bwMode="auto">
            <a:xfrm>
              <a:off x="2270" y="2946"/>
              <a:ext cx="3" cy="8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1" name="Rectangle 97"/>
            <p:cNvSpPr>
              <a:spLocks noChangeArrowheads="1"/>
            </p:cNvSpPr>
            <p:nvPr/>
          </p:nvSpPr>
          <p:spPr bwMode="auto">
            <a:xfrm>
              <a:off x="1881" y="2251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5372" name="Line 98"/>
            <p:cNvSpPr>
              <a:spLocks noChangeShapeType="1"/>
            </p:cNvSpPr>
            <p:nvPr/>
          </p:nvSpPr>
          <p:spPr bwMode="auto">
            <a:xfrm>
              <a:off x="1932" y="2188"/>
              <a:ext cx="3" cy="8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3" name="Rectangle 104"/>
            <p:cNvSpPr>
              <a:spLocks noChangeArrowheads="1"/>
            </p:cNvSpPr>
            <p:nvPr/>
          </p:nvSpPr>
          <p:spPr bwMode="auto">
            <a:xfrm>
              <a:off x="2118" y="2431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5374" name="Line 105"/>
            <p:cNvSpPr>
              <a:spLocks noChangeShapeType="1"/>
            </p:cNvSpPr>
            <p:nvPr/>
          </p:nvSpPr>
          <p:spPr bwMode="auto">
            <a:xfrm>
              <a:off x="2169" y="2368"/>
              <a:ext cx="3" cy="8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5" name="Rectangle 106"/>
            <p:cNvSpPr>
              <a:spLocks noChangeArrowheads="1"/>
            </p:cNvSpPr>
            <p:nvPr/>
          </p:nvSpPr>
          <p:spPr bwMode="auto">
            <a:xfrm>
              <a:off x="1877" y="2644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5376" name="Line 107"/>
            <p:cNvSpPr>
              <a:spLocks noChangeShapeType="1"/>
            </p:cNvSpPr>
            <p:nvPr/>
          </p:nvSpPr>
          <p:spPr bwMode="auto">
            <a:xfrm>
              <a:off x="1931" y="2584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7" name="Line 108"/>
            <p:cNvSpPr>
              <a:spLocks noChangeShapeType="1"/>
            </p:cNvSpPr>
            <p:nvPr/>
          </p:nvSpPr>
          <p:spPr bwMode="auto">
            <a:xfrm flipV="1">
              <a:off x="3596" y="2626"/>
              <a:ext cx="171" cy="72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8" name="Line 109"/>
            <p:cNvSpPr>
              <a:spLocks noChangeShapeType="1"/>
            </p:cNvSpPr>
            <p:nvPr/>
          </p:nvSpPr>
          <p:spPr bwMode="auto">
            <a:xfrm flipV="1">
              <a:off x="2288" y="2697"/>
              <a:ext cx="540" cy="2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9" name="Line 111"/>
            <p:cNvSpPr>
              <a:spLocks noChangeShapeType="1"/>
            </p:cNvSpPr>
            <p:nvPr/>
          </p:nvSpPr>
          <p:spPr bwMode="auto">
            <a:xfrm flipV="1">
              <a:off x="2973" y="2535"/>
              <a:ext cx="626" cy="1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0" name="Line 112"/>
            <p:cNvSpPr>
              <a:spLocks noChangeShapeType="1"/>
            </p:cNvSpPr>
            <p:nvPr/>
          </p:nvSpPr>
          <p:spPr bwMode="auto">
            <a:xfrm flipH="1" flipV="1">
              <a:off x="2250" y="2963"/>
              <a:ext cx="6" cy="42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1" name="Line 113"/>
            <p:cNvSpPr>
              <a:spLocks noChangeShapeType="1"/>
            </p:cNvSpPr>
            <p:nvPr/>
          </p:nvSpPr>
          <p:spPr bwMode="auto">
            <a:xfrm>
              <a:off x="2426" y="3420"/>
              <a:ext cx="1076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2" name="Line 114"/>
            <p:cNvSpPr>
              <a:spLocks noChangeShapeType="1"/>
            </p:cNvSpPr>
            <p:nvPr/>
          </p:nvSpPr>
          <p:spPr bwMode="auto">
            <a:xfrm flipV="1">
              <a:off x="2003" y="2064"/>
              <a:ext cx="921" cy="1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3" name="Line 115"/>
            <p:cNvSpPr>
              <a:spLocks noChangeShapeType="1"/>
            </p:cNvSpPr>
            <p:nvPr/>
          </p:nvSpPr>
          <p:spPr bwMode="auto">
            <a:xfrm>
              <a:off x="1958" y="2235"/>
              <a:ext cx="180" cy="1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4" name="Rectangle 118"/>
            <p:cNvSpPr>
              <a:spLocks noChangeArrowheads="1"/>
            </p:cNvSpPr>
            <p:nvPr/>
          </p:nvSpPr>
          <p:spPr bwMode="auto">
            <a:xfrm>
              <a:off x="2665" y="2144"/>
              <a:ext cx="576" cy="2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FFFF"/>
                  </a:solidFill>
                  <a:latin typeface="Garamond" pitchFamily="18" charset="0"/>
                </a:rPr>
                <a:t>Controller</a:t>
              </a:r>
            </a:p>
          </p:txBody>
        </p:sp>
        <p:sp>
          <p:nvSpPr>
            <p:cNvPr id="15385" name="Rectangle 126"/>
            <p:cNvSpPr>
              <a:spLocks noChangeArrowheads="1"/>
            </p:cNvSpPr>
            <p:nvPr/>
          </p:nvSpPr>
          <p:spPr bwMode="auto">
            <a:xfrm>
              <a:off x="3308" y="3604"/>
              <a:ext cx="411" cy="1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FFFF"/>
                  </a:solidFill>
                  <a:latin typeface="Garamond" pitchFamily="18" charset="0"/>
                </a:rPr>
                <a:t>System</a:t>
              </a:r>
            </a:p>
          </p:txBody>
        </p:sp>
        <p:grpSp>
          <p:nvGrpSpPr>
            <p:cNvPr id="15386" name="Group 129"/>
            <p:cNvGrpSpPr>
              <a:grpSpLocks/>
            </p:cNvGrpSpPr>
            <p:nvPr/>
          </p:nvGrpSpPr>
          <p:grpSpPr bwMode="auto">
            <a:xfrm>
              <a:off x="4105" y="3536"/>
              <a:ext cx="99" cy="186"/>
              <a:chOff x="4431" y="3005"/>
              <a:chExt cx="99" cy="186"/>
            </a:xfrm>
          </p:grpSpPr>
          <p:sp>
            <p:nvSpPr>
              <p:cNvPr id="15398" name="Rectangle 130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  <a:latin typeface="Garamond" pitchFamily="18" charset="0"/>
                </a:endParaRPr>
              </a:p>
            </p:txBody>
          </p:sp>
          <p:sp>
            <p:nvSpPr>
              <p:cNvPr id="15399" name="Line 131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387" name="Line 132"/>
            <p:cNvSpPr>
              <a:spLocks noChangeShapeType="1"/>
            </p:cNvSpPr>
            <p:nvPr/>
          </p:nvSpPr>
          <p:spPr bwMode="auto">
            <a:xfrm>
              <a:off x="2905" y="2672"/>
              <a:ext cx="0" cy="14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8" name="Rectangle 133"/>
            <p:cNvSpPr>
              <a:spLocks noChangeArrowheads="1"/>
            </p:cNvSpPr>
            <p:nvPr/>
          </p:nvSpPr>
          <p:spPr bwMode="auto">
            <a:xfrm>
              <a:off x="2665" y="2768"/>
              <a:ext cx="425" cy="22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FFFF"/>
                  </a:solidFill>
                  <a:latin typeface="Garamond" pitchFamily="18" charset="0"/>
                </a:rPr>
                <a:t>System</a:t>
              </a:r>
            </a:p>
          </p:txBody>
        </p:sp>
        <p:sp>
          <p:nvSpPr>
            <p:cNvPr id="15389" name="Line 134"/>
            <p:cNvSpPr>
              <a:spLocks noChangeShapeType="1"/>
            </p:cNvSpPr>
            <p:nvPr/>
          </p:nvSpPr>
          <p:spPr bwMode="auto">
            <a:xfrm>
              <a:off x="2258" y="3410"/>
              <a:ext cx="0" cy="14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0" name="Rectangle 135"/>
            <p:cNvSpPr>
              <a:spLocks noChangeArrowheads="1"/>
            </p:cNvSpPr>
            <p:nvPr/>
          </p:nvSpPr>
          <p:spPr bwMode="auto">
            <a:xfrm>
              <a:off x="1922" y="3506"/>
              <a:ext cx="576" cy="2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FFFF"/>
                  </a:solidFill>
                  <a:latin typeface="Garamond" pitchFamily="18" charset="0"/>
                </a:rPr>
                <a:t>Controller</a:t>
              </a:r>
            </a:p>
          </p:txBody>
        </p:sp>
        <p:sp>
          <p:nvSpPr>
            <p:cNvPr id="15391" name="Line 116"/>
            <p:cNvSpPr>
              <a:spLocks noChangeShapeType="1"/>
            </p:cNvSpPr>
            <p:nvPr/>
          </p:nvSpPr>
          <p:spPr bwMode="auto">
            <a:xfrm>
              <a:off x="3049" y="2048"/>
              <a:ext cx="624" cy="4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2" name="Line 94"/>
            <p:cNvSpPr>
              <a:spLocks noChangeShapeType="1"/>
            </p:cNvSpPr>
            <p:nvPr/>
          </p:nvSpPr>
          <p:spPr bwMode="auto">
            <a:xfrm>
              <a:off x="2967" y="2713"/>
              <a:ext cx="612" cy="76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3" name="Line 137"/>
            <p:cNvSpPr>
              <a:spLocks noChangeShapeType="1"/>
            </p:cNvSpPr>
            <p:nvPr/>
          </p:nvSpPr>
          <p:spPr bwMode="auto">
            <a:xfrm>
              <a:off x="2275" y="2425"/>
              <a:ext cx="519" cy="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4" name="Line 138"/>
            <p:cNvSpPr>
              <a:spLocks noChangeShapeType="1"/>
            </p:cNvSpPr>
            <p:nvPr/>
          </p:nvSpPr>
          <p:spPr bwMode="auto">
            <a:xfrm>
              <a:off x="1909" y="2306"/>
              <a:ext cx="16" cy="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5" name="Line 139"/>
            <p:cNvSpPr>
              <a:spLocks noChangeShapeType="1"/>
            </p:cNvSpPr>
            <p:nvPr/>
          </p:nvSpPr>
          <p:spPr bwMode="auto">
            <a:xfrm flipV="1">
              <a:off x="1972" y="2412"/>
              <a:ext cx="142" cy="1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6" name="Line 140"/>
            <p:cNvSpPr>
              <a:spLocks noChangeShapeType="1"/>
            </p:cNvSpPr>
            <p:nvPr/>
          </p:nvSpPr>
          <p:spPr bwMode="auto">
            <a:xfrm>
              <a:off x="3592" y="3507"/>
              <a:ext cx="463" cy="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7" name="Text Box 145"/>
            <p:cNvSpPr txBox="1">
              <a:spLocks noChangeArrowheads="1"/>
            </p:cNvSpPr>
            <p:nvPr/>
          </p:nvSpPr>
          <p:spPr bwMode="auto">
            <a:xfrm>
              <a:off x="2042" y="3822"/>
              <a:ext cx="1836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en-US" sz="2000" i="1">
                  <a:solidFill>
                    <a:srgbClr val="DC0081"/>
                  </a:solidFill>
                  <a:latin typeface="Garamond" pitchFamily="18" charset="0"/>
                </a:rPr>
                <a:t>Distributed Control with 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en-US" sz="2000" i="1">
                  <a:solidFill>
                    <a:srgbClr val="DC0081"/>
                  </a:solidFill>
                  <a:latin typeface="Garamond" pitchFamily="18" charset="0"/>
                </a:rPr>
                <a:t>imperfect feedback</a:t>
              </a:r>
              <a:endParaRPr lang="en-US" altLang="en-US" sz="2000" b="1" i="1">
                <a:solidFill>
                  <a:srgbClr val="DC0081"/>
                </a:solidFill>
                <a:latin typeface="Garamond" pitchFamily="18" charset="0"/>
              </a:endParaRPr>
            </a:p>
          </p:txBody>
        </p:sp>
      </p:grpSp>
      <p:sp>
        <p:nvSpPr>
          <p:cNvPr id="82" name="Title 8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05800" cy="6540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Connections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76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4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1" name="Rectangle 39"/>
          <p:cNvSpPr>
            <a:spLocks noGrp="1" noChangeArrowheads="1"/>
          </p:cNvSpPr>
          <p:nvPr>
            <p:ph type="title"/>
          </p:nvPr>
        </p:nvSpPr>
        <p:spPr>
          <a:xfrm>
            <a:off x="269875" y="209550"/>
            <a:ext cx="8269288" cy="5191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smtClean="0"/>
              <a:t>Limitations in theory of ad hoc networks today</a:t>
            </a:r>
          </a:p>
        </p:txBody>
      </p:sp>
      <p:sp>
        <p:nvSpPr>
          <p:cNvPr id="11" name="Rectangle 40"/>
          <p:cNvSpPr>
            <a:spLocks noGrp="1" noChangeArrowheads="1"/>
          </p:cNvSpPr>
          <p:nvPr>
            <p:ph type="body" idx="1"/>
          </p:nvPr>
        </p:nvSpPr>
        <p:spPr>
          <a:xfrm>
            <a:off x="0" y="4373563"/>
            <a:ext cx="8904288" cy="573087"/>
          </a:xfrm>
        </p:spPr>
        <p:txBody>
          <a:bodyPr/>
          <a:lstStyle/>
          <a:p>
            <a:pPr lvl="1"/>
            <a:r>
              <a:rPr lang="en-US" altLang="en-US" sz="2000" smtClean="0">
                <a:solidFill>
                  <a:srgbClr val="3333CC"/>
                </a:solidFill>
              </a:rPr>
              <a:t>Shannon capacity pessimistic for wireless channels and intractable for large networks</a:t>
            </a:r>
          </a:p>
        </p:txBody>
      </p:sp>
      <p:sp>
        <p:nvSpPr>
          <p:cNvPr id="16398" name="Text Box 5"/>
          <p:cNvSpPr txBox="1">
            <a:spLocks noChangeArrowheads="1"/>
          </p:cNvSpPr>
          <p:nvPr/>
        </p:nvSpPr>
        <p:spPr bwMode="auto">
          <a:xfrm>
            <a:off x="1270000" y="1057275"/>
            <a:ext cx="177006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400" b="1">
                <a:solidFill>
                  <a:srgbClr val="3333CC"/>
                </a:solidFill>
                <a:latin typeface="Garamond" pitchFamily="18" charset="0"/>
              </a:rPr>
              <a:t>Wireless</a:t>
            </a:r>
          </a:p>
          <a:p>
            <a:pPr algn="ctr"/>
            <a:r>
              <a:rPr lang="en-US" altLang="en-US" sz="2400" b="1">
                <a:solidFill>
                  <a:srgbClr val="3333CC"/>
                </a:solidFill>
                <a:latin typeface="Garamond" pitchFamily="18" charset="0"/>
              </a:rPr>
              <a:t>Information</a:t>
            </a:r>
          </a:p>
          <a:p>
            <a:pPr algn="ctr"/>
            <a:r>
              <a:rPr lang="en-US" altLang="en-US" sz="2400" b="1">
                <a:solidFill>
                  <a:srgbClr val="3333CC"/>
                </a:solidFill>
                <a:latin typeface="Garamond" pitchFamily="18" charset="0"/>
              </a:rPr>
              <a:t>Theory</a:t>
            </a:r>
          </a:p>
          <a:p>
            <a:pPr algn="ctr"/>
            <a:endParaRPr lang="en-US" altLang="en-US" sz="2400" b="1">
              <a:solidFill>
                <a:srgbClr val="3333CC"/>
              </a:solidFill>
              <a:latin typeface="Garamond" pitchFamily="18" charset="0"/>
            </a:endParaRPr>
          </a:p>
        </p:txBody>
      </p:sp>
      <p:sp>
        <p:nvSpPr>
          <p:cNvPr id="16400" name="Oval 4"/>
          <p:cNvSpPr>
            <a:spLocks noChangeArrowheads="1"/>
          </p:cNvSpPr>
          <p:nvPr/>
        </p:nvSpPr>
        <p:spPr bwMode="auto">
          <a:xfrm>
            <a:off x="896938" y="993775"/>
            <a:ext cx="2573337" cy="13096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solidFill>
                <a:srgbClr val="3333CC"/>
              </a:solidFill>
              <a:latin typeface="Garamond" pitchFamily="18" charset="0"/>
            </a:endParaRPr>
          </a:p>
        </p:txBody>
      </p:sp>
      <p:sp>
        <p:nvSpPr>
          <p:cNvPr id="16403" name="AutoShape 9"/>
          <p:cNvSpPr>
            <a:spLocks noChangeArrowheads="1"/>
          </p:cNvSpPr>
          <p:nvPr/>
        </p:nvSpPr>
        <p:spPr bwMode="auto">
          <a:xfrm>
            <a:off x="3444875" y="1582738"/>
            <a:ext cx="2152650" cy="379412"/>
          </a:xfrm>
          <a:prstGeom prst="leftRightArrow">
            <a:avLst>
              <a:gd name="adj1" fmla="val 50000"/>
              <a:gd name="adj2" fmla="val 109638"/>
            </a:avLst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>
              <a:solidFill>
                <a:srgbClr val="3333CC"/>
              </a:solidFill>
            </a:endParaRPr>
          </a:p>
        </p:txBody>
      </p:sp>
      <p:sp>
        <p:nvSpPr>
          <p:cNvPr id="16404" name="AutoShape 11"/>
          <p:cNvSpPr>
            <a:spLocks noChangeArrowheads="1"/>
          </p:cNvSpPr>
          <p:nvPr/>
        </p:nvSpPr>
        <p:spPr bwMode="auto">
          <a:xfrm rot="662727">
            <a:off x="4167188" y="1495425"/>
            <a:ext cx="714375" cy="504825"/>
          </a:xfrm>
          <a:prstGeom prst="irregularSeal2">
            <a:avLst/>
          </a:prstGeom>
          <a:solidFill>
            <a:schemeClr val="accent1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>
              <a:solidFill>
                <a:srgbClr val="3333CC"/>
              </a:solidFill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168525" y="2332038"/>
            <a:ext cx="4378325" cy="1828800"/>
            <a:chOff x="2168580" y="2925411"/>
            <a:chExt cx="4377768" cy="1829470"/>
          </a:xfrm>
          <a:noFill/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3393887" y="2925411"/>
              <a:ext cx="3152461" cy="1829470"/>
              <a:chOff x="3393887" y="2925411"/>
              <a:chExt cx="3152461" cy="1829470"/>
            </a:xfrm>
            <a:grpFill/>
          </p:grpSpPr>
          <p:sp>
            <p:nvSpPr>
              <p:cNvPr id="16405" name="Oval 21"/>
              <p:cNvSpPr>
                <a:spLocks noChangeArrowheads="1"/>
              </p:cNvSpPr>
              <p:nvPr/>
            </p:nvSpPr>
            <p:spPr bwMode="auto">
              <a:xfrm>
                <a:off x="3393887" y="3475571"/>
                <a:ext cx="2573889" cy="1279310"/>
              </a:xfrm>
              <a:prstGeom prst="ellipse">
                <a:avLst/>
              </a:prstGeom>
              <a:grp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lang="en-US" b="1">
                  <a:solidFill>
                    <a:srgbClr val="3333CC"/>
                  </a:solidFill>
                  <a:latin typeface="Garamond" pitchFamily="18" charset="0"/>
                </a:endParaRPr>
              </a:p>
            </p:txBody>
          </p:sp>
          <p:sp>
            <p:nvSpPr>
              <p:cNvPr id="16406" name="Text Box 22"/>
              <p:cNvSpPr txBox="1">
                <a:spLocks noChangeArrowheads="1"/>
              </p:cNvSpPr>
              <p:nvPr/>
            </p:nvSpPr>
            <p:spPr bwMode="auto">
              <a:xfrm>
                <a:off x="3637038" y="3744665"/>
                <a:ext cx="2008628" cy="831301"/>
              </a:xfrm>
              <a:prstGeom prst="rect">
                <a:avLst/>
              </a:prstGeom>
              <a:grp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 b="1">
                    <a:solidFill>
                      <a:srgbClr val="3333CC"/>
                    </a:solidFill>
                    <a:latin typeface="Garamond" pitchFamily="18" charset="0"/>
                  </a:rPr>
                  <a:t>Optimization </a:t>
                </a:r>
              </a:p>
              <a:p>
                <a:pPr algn="ctr">
                  <a:defRPr/>
                </a:pPr>
                <a:r>
                  <a:rPr lang="en-US" sz="2400" b="1">
                    <a:solidFill>
                      <a:srgbClr val="3333CC"/>
                    </a:solidFill>
                    <a:latin typeface="Garamond" pitchFamily="18" charset="0"/>
                  </a:rPr>
                  <a:t>Theory</a:t>
                </a:r>
              </a:p>
            </p:txBody>
          </p:sp>
          <p:sp>
            <p:nvSpPr>
              <p:cNvPr id="16407" name="Line 32"/>
              <p:cNvSpPr>
                <a:spLocks noChangeShapeType="1"/>
              </p:cNvSpPr>
              <p:nvPr/>
            </p:nvSpPr>
            <p:spPr bwMode="auto">
              <a:xfrm flipV="1">
                <a:off x="5661820" y="2925411"/>
                <a:ext cx="884528" cy="810042"/>
              </a:xfrm>
              <a:prstGeom prst="line">
                <a:avLst/>
              </a:prstGeom>
              <a:grp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3333CC"/>
                  </a:solidFill>
                </a:endParaRPr>
              </a:p>
            </p:txBody>
          </p:sp>
        </p:grpSp>
        <p:grpSp>
          <p:nvGrpSpPr>
            <p:cNvPr id="7" name="Group 35"/>
            <p:cNvGrpSpPr>
              <a:grpSpLocks/>
            </p:cNvGrpSpPr>
            <p:nvPr/>
          </p:nvGrpSpPr>
          <p:grpSpPr bwMode="auto">
            <a:xfrm rot="2156478">
              <a:off x="2168580" y="3076415"/>
              <a:ext cx="1584731" cy="503971"/>
              <a:chOff x="544" y="2513"/>
              <a:chExt cx="1500" cy="394"/>
            </a:xfrm>
            <a:grpFill/>
          </p:grpSpPr>
          <p:sp>
            <p:nvSpPr>
              <p:cNvPr id="3" name="AutoShape 33"/>
              <p:cNvSpPr>
                <a:spLocks noChangeArrowheads="1"/>
              </p:cNvSpPr>
              <p:nvPr/>
            </p:nvSpPr>
            <p:spPr bwMode="auto">
              <a:xfrm>
                <a:off x="544" y="2580"/>
                <a:ext cx="1500" cy="298"/>
              </a:xfrm>
              <a:prstGeom prst="leftRightArrow">
                <a:avLst>
                  <a:gd name="adj1" fmla="val 50000"/>
                  <a:gd name="adj2" fmla="val 100671"/>
                </a:avLst>
              </a:prstGeom>
              <a:grp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solidFill>
                    <a:srgbClr val="3333CC"/>
                  </a:solidFill>
                </a:endParaRPr>
              </a:p>
            </p:txBody>
          </p:sp>
          <p:sp>
            <p:nvSpPr>
              <p:cNvPr id="4" name="AutoShape 34"/>
              <p:cNvSpPr>
                <a:spLocks noChangeArrowheads="1"/>
              </p:cNvSpPr>
              <p:nvPr/>
            </p:nvSpPr>
            <p:spPr bwMode="auto">
              <a:xfrm rot="662727">
                <a:off x="1048" y="2513"/>
                <a:ext cx="497" cy="394"/>
              </a:xfrm>
              <a:prstGeom prst="irregularSeal2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solidFill>
                    <a:srgbClr val="3333CC"/>
                  </a:solidFill>
                </a:endParaRPr>
              </a:p>
            </p:txBody>
          </p:sp>
        </p:grpSp>
      </p:grp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381000" y="2782888"/>
            <a:ext cx="8304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3333CC"/>
                </a:solidFill>
                <a:latin typeface="Times-Roman"/>
              </a:rPr>
              <a:t>B. Hajek and A. Ephremides, “Information theory and communications</a:t>
            </a:r>
          </a:p>
          <a:p>
            <a:r>
              <a:rPr lang="en-US" altLang="en-US" sz="1800" b="1">
                <a:solidFill>
                  <a:srgbClr val="3333CC"/>
                </a:solidFill>
                <a:latin typeface="Times-Roman"/>
              </a:rPr>
              <a:t>networks: An unconsummated union,” </a:t>
            </a:r>
            <a:r>
              <a:rPr lang="en-US" altLang="en-US" sz="1800" b="1" i="1">
                <a:solidFill>
                  <a:srgbClr val="3333CC"/>
                </a:solidFill>
                <a:latin typeface="Times-Italic"/>
              </a:rPr>
              <a:t>IEEE Trans. Inf. Theory</a:t>
            </a:r>
            <a:r>
              <a:rPr lang="en-US" altLang="en-US" sz="1800" b="1">
                <a:solidFill>
                  <a:srgbClr val="3333CC"/>
                </a:solidFill>
                <a:latin typeface="Times-Roman"/>
              </a:rPr>
              <a:t>, Oct. 1998.</a:t>
            </a:r>
            <a:endParaRPr lang="en-US" altLang="en-US" sz="1800" b="1">
              <a:solidFill>
                <a:srgbClr val="3333CC"/>
              </a:solidFill>
            </a:endParaRPr>
          </a:p>
        </p:txBody>
      </p:sp>
      <p:sp>
        <p:nvSpPr>
          <p:cNvPr id="23" name="Rectangle 40"/>
          <p:cNvSpPr txBox="1">
            <a:spLocks noChangeArrowheads="1"/>
          </p:cNvSpPr>
          <p:nvPr/>
        </p:nvSpPr>
        <p:spPr bwMode="auto">
          <a:xfrm>
            <a:off x="0" y="5640388"/>
            <a:ext cx="8904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>
                <a:solidFill>
                  <a:srgbClr val="3333CC"/>
                </a:solidFill>
                <a:latin typeface="Garamond"/>
              </a:rPr>
              <a:t>Little cross-disciplinary work spanning these fields</a:t>
            </a:r>
            <a:endParaRPr lang="en-US" b="1" kern="0" dirty="0">
              <a:solidFill>
                <a:srgbClr val="3333CC"/>
              </a:solidFill>
              <a:latin typeface="Garamond"/>
            </a:endParaRPr>
          </a:p>
        </p:txBody>
      </p:sp>
      <p:sp>
        <p:nvSpPr>
          <p:cNvPr id="29" name="Rectangle 40"/>
          <p:cNvSpPr txBox="1">
            <a:spLocks noChangeArrowheads="1"/>
          </p:cNvSpPr>
          <p:nvPr/>
        </p:nvSpPr>
        <p:spPr bwMode="auto">
          <a:xfrm>
            <a:off x="-26988" y="6083300"/>
            <a:ext cx="8904288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>
                <a:solidFill>
                  <a:srgbClr val="3333CC"/>
                </a:solidFill>
                <a:latin typeface="Garamond"/>
              </a:rPr>
              <a:t>Optimization techniques applied to given network models, which rarely take into account fundamental network </a:t>
            </a:r>
            <a:r>
              <a:rPr lang="en-US" sz="2000" b="1" kern="0" dirty="0" err="1">
                <a:solidFill>
                  <a:srgbClr val="3333CC"/>
                </a:solidFill>
                <a:latin typeface="Garamond"/>
              </a:rPr>
              <a:t>capacit</a:t>
            </a:r>
            <a:r>
              <a:rPr lang="en-US" sz="2000" b="1" kern="0" dirty="0">
                <a:solidFill>
                  <a:srgbClr val="3333CC"/>
                </a:solidFill>
                <a:latin typeface="Garamond"/>
              </a:rPr>
              <a:t>y or dynamics</a:t>
            </a:r>
            <a:endParaRPr lang="en-US" b="1" kern="0" dirty="0">
              <a:solidFill>
                <a:srgbClr val="3333CC"/>
              </a:solidFill>
              <a:latin typeface="Garamond"/>
            </a:endParaRPr>
          </a:p>
        </p:txBody>
      </p: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0" y="990600"/>
            <a:ext cx="8904288" cy="4551363"/>
            <a:chOff x="0" y="990600"/>
            <a:chExt cx="8904288" cy="4551363"/>
          </a:xfrm>
        </p:grpSpPr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0" y="1030288"/>
              <a:ext cx="8904288" cy="4511675"/>
              <a:chOff x="0" y="1029658"/>
              <a:chExt cx="8904288" cy="4512160"/>
            </a:xfrm>
            <a:noFill/>
          </p:grpSpPr>
          <p:grpSp>
            <p:nvGrpSpPr>
              <p:cNvPr id="10" name="Group 26"/>
              <p:cNvGrpSpPr>
                <a:grpSpLocks/>
              </p:cNvGrpSpPr>
              <p:nvPr/>
            </p:nvGrpSpPr>
            <p:grpSpPr bwMode="auto">
              <a:xfrm>
                <a:off x="5601281" y="1029658"/>
                <a:ext cx="2572757" cy="1319081"/>
                <a:chOff x="5601281" y="1029658"/>
                <a:chExt cx="2572757" cy="1319081"/>
              </a:xfrm>
              <a:grpFill/>
            </p:grpSpPr>
            <p:sp>
              <p:nvSpPr>
                <p:cNvPr id="16399" name="Oval 7"/>
                <p:cNvSpPr>
                  <a:spLocks noChangeArrowheads="1"/>
                </p:cNvSpPr>
                <p:nvPr/>
              </p:nvSpPr>
              <p:spPr bwMode="auto">
                <a:xfrm>
                  <a:off x="5601281" y="1029658"/>
                  <a:ext cx="2572757" cy="1319081"/>
                </a:xfrm>
                <a:prstGeom prst="ellipse">
                  <a:avLst/>
                </a:prstGeom>
                <a:grpFill/>
                <a:ln w="28575">
                  <a:noFill/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 b="1">
                    <a:solidFill>
                      <a:srgbClr val="3333CC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5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178417" y="1107748"/>
                  <a:ext cx="1329275" cy="1200458"/>
                </a:xfrm>
                <a:prstGeom prst="rect">
                  <a:avLst/>
                </a:prstGeom>
                <a:grp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400" b="1" dirty="0">
                      <a:solidFill>
                        <a:srgbClr val="3333CC"/>
                      </a:solidFill>
                      <a:latin typeface="Garamond" pitchFamily="18" charset="0"/>
                    </a:rPr>
                    <a:t>Wireless</a:t>
                  </a:r>
                </a:p>
                <a:p>
                  <a:pPr algn="ctr">
                    <a:defRPr/>
                  </a:pPr>
                  <a:r>
                    <a:rPr lang="en-US" sz="2400" b="1" dirty="0">
                      <a:solidFill>
                        <a:srgbClr val="3333CC"/>
                      </a:solidFill>
                      <a:latin typeface="Garamond" pitchFamily="18" charset="0"/>
                    </a:rPr>
                    <a:t>Network</a:t>
                  </a:r>
                </a:p>
                <a:p>
                  <a:pPr algn="ctr">
                    <a:defRPr/>
                  </a:pPr>
                  <a:r>
                    <a:rPr lang="en-US" sz="2400" b="1" dirty="0">
                      <a:solidFill>
                        <a:srgbClr val="3333CC"/>
                      </a:solidFill>
                      <a:latin typeface="Garamond" pitchFamily="18" charset="0"/>
                    </a:rPr>
                    <a:t>Theory</a:t>
                  </a:r>
                </a:p>
              </p:txBody>
            </p:sp>
          </p:grpSp>
          <p:sp>
            <p:nvSpPr>
              <p:cNvPr id="22" name="Rectangle 40"/>
              <p:cNvSpPr txBox="1">
                <a:spLocks noChangeArrowheads="1"/>
              </p:cNvSpPr>
              <p:nvPr/>
            </p:nvSpPr>
            <p:spPr bwMode="auto">
              <a:xfrm>
                <a:off x="0" y="4989309"/>
                <a:ext cx="8904288" cy="552509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742950" lvl="1" indent="-285750">
                  <a:lnSpc>
                    <a:spcPct val="90000"/>
                  </a:lnSpc>
                  <a:spcBef>
                    <a:spcPct val="20000"/>
                  </a:spcBef>
                  <a:buFontTx/>
                  <a:buChar char="–"/>
                  <a:defRPr/>
                </a:pPr>
                <a:r>
                  <a:rPr lang="en-US" sz="2000" b="1" kern="0" dirty="0">
                    <a:solidFill>
                      <a:srgbClr val="3333CC"/>
                    </a:solidFill>
                    <a:latin typeface="Garamond"/>
                  </a:rPr>
                  <a:t>Large body of wireless (and wired) network theory that is ad-hoc, lacks a basis in fundamentals, and lacks an objective success criteria.</a:t>
                </a:r>
              </a:p>
            </p:txBody>
          </p:sp>
        </p:grpSp>
        <p:sp>
          <p:nvSpPr>
            <p:cNvPr id="17423" name="Oval 4"/>
            <p:cNvSpPr>
              <a:spLocks noChangeArrowheads="1"/>
            </p:cNvSpPr>
            <p:nvPr/>
          </p:nvSpPr>
          <p:spPr bwMode="auto">
            <a:xfrm>
              <a:off x="5562600" y="990600"/>
              <a:ext cx="2573337" cy="130968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endParaRPr lang="en-US" altLang="en-US" b="1">
                <a:solidFill>
                  <a:srgbClr val="3333CC"/>
                </a:solidFill>
                <a:latin typeface="Garamond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60442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6398" grpId="0"/>
      <p:bldP spid="16400" grpId="0" animBg="1"/>
      <p:bldP spid="16403" grpId="0" animBg="1"/>
      <p:bldP spid="16404" grpId="0" animBg="1"/>
      <p:bldP spid="21" grpId="0"/>
      <p:bldP spid="23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5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8435" name="Rectangle 18"/>
          <p:cNvSpPr>
            <a:spLocks noGrp="1" noChangeArrowheads="1"/>
          </p:cNvSpPr>
          <p:nvPr>
            <p:ph type="title"/>
          </p:nvPr>
        </p:nvSpPr>
        <p:spPr>
          <a:xfrm>
            <a:off x="304800" y="471488"/>
            <a:ext cx="8269288" cy="519112"/>
          </a:xfrm>
        </p:spPr>
        <p:txBody>
          <a:bodyPr/>
          <a:lstStyle/>
          <a:p>
            <a:r>
              <a:rPr lang="en-US" altLang="en-US" sz="4400" smtClean="0"/>
              <a:t>Consummating Unions</a:t>
            </a:r>
            <a:endParaRPr lang="en-US" altLang="en-US" smtClean="0"/>
          </a:p>
        </p:txBody>
      </p:sp>
      <p:sp>
        <p:nvSpPr>
          <p:cNvPr id="18436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347663" y="4411663"/>
            <a:ext cx="8556625" cy="15113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000" smtClean="0"/>
              <a:t>When capacity is not the only metric, a new theory is needed to deal with nonasymptopia (i.e. delay, random traffic) and application requirements</a:t>
            </a:r>
          </a:p>
          <a:p>
            <a:pPr lvl="1">
              <a:lnSpc>
                <a:spcPct val="110000"/>
              </a:lnSpc>
            </a:pPr>
            <a:r>
              <a:rPr lang="en-US" altLang="en-US" sz="1800" smtClean="0"/>
              <a:t>Shannon theory generally breaks down when delay, error, or user/traffic dynamics must be considered </a:t>
            </a:r>
            <a:endParaRPr lang="en-US" altLang="en-US" sz="1700" smtClean="0"/>
          </a:p>
          <a:p>
            <a:pPr>
              <a:lnSpc>
                <a:spcPct val="110000"/>
              </a:lnSpc>
            </a:pPr>
            <a:r>
              <a:rPr lang="en-US" altLang="en-US" sz="2000" smtClean="0"/>
              <a:t>Fundamental limits are needed outside asymptotic regimes</a:t>
            </a:r>
          </a:p>
          <a:p>
            <a:pPr>
              <a:lnSpc>
                <a:spcPct val="110000"/>
              </a:lnSpc>
            </a:pPr>
            <a:r>
              <a:rPr lang="en-US" altLang="en-US" sz="2000" smtClean="0"/>
              <a:t>Optimization, game theory, and other techniques provide the missing link</a:t>
            </a:r>
          </a:p>
        </p:txBody>
      </p:sp>
      <p:sp>
        <p:nvSpPr>
          <p:cNvPr id="18437" name="Oval 4"/>
          <p:cNvSpPr>
            <a:spLocks noChangeArrowheads="1"/>
          </p:cNvSpPr>
          <p:nvPr/>
        </p:nvSpPr>
        <p:spPr bwMode="auto">
          <a:xfrm>
            <a:off x="755650" y="1185863"/>
            <a:ext cx="2670175" cy="1243012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solidFill>
                <a:srgbClr val="FFFFFF"/>
              </a:solidFill>
              <a:latin typeface="Garamond" pitchFamily="18" charset="0"/>
            </a:endParaRPr>
          </a:p>
        </p:txBody>
      </p:sp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1204913" y="1252538"/>
            <a:ext cx="17716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400" b="1">
                <a:solidFill>
                  <a:srgbClr val="FFFFFF"/>
                </a:solidFill>
                <a:latin typeface="Garamond" pitchFamily="18" charset="0"/>
              </a:rPr>
              <a:t>Wireless</a:t>
            </a:r>
          </a:p>
          <a:p>
            <a:pPr algn="ctr">
              <a:lnSpc>
                <a:spcPct val="90000"/>
              </a:lnSpc>
            </a:pPr>
            <a:r>
              <a:rPr lang="en-US" altLang="en-US" sz="2400" b="1">
                <a:solidFill>
                  <a:srgbClr val="FFFFFF"/>
                </a:solidFill>
                <a:latin typeface="Garamond" pitchFamily="18" charset="0"/>
              </a:rPr>
              <a:t>Information</a:t>
            </a:r>
          </a:p>
          <a:p>
            <a:pPr algn="ctr">
              <a:lnSpc>
                <a:spcPct val="90000"/>
              </a:lnSpc>
            </a:pPr>
            <a:r>
              <a:rPr lang="en-US" altLang="en-US" sz="2400" b="1">
                <a:solidFill>
                  <a:srgbClr val="FFFFFF"/>
                </a:solidFill>
                <a:latin typeface="Garamond" pitchFamily="18" charset="0"/>
              </a:rPr>
              <a:t>Theory</a:t>
            </a:r>
          </a:p>
          <a:p>
            <a:pPr algn="ctr"/>
            <a:endParaRPr lang="en-US" altLang="en-US" sz="2400" b="1">
              <a:solidFill>
                <a:srgbClr val="FFFFFF"/>
              </a:solidFill>
              <a:latin typeface="Garamond" pitchFamily="18" charset="0"/>
            </a:endParaRPr>
          </a:p>
        </p:txBody>
      </p:sp>
      <p:sp>
        <p:nvSpPr>
          <p:cNvPr id="18439" name="Oval 6"/>
          <p:cNvSpPr>
            <a:spLocks noChangeArrowheads="1"/>
          </p:cNvSpPr>
          <p:nvPr/>
        </p:nvSpPr>
        <p:spPr bwMode="auto">
          <a:xfrm>
            <a:off x="5722938" y="1171575"/>
            <a:ext cx="2670175" cy="12509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solidFill>
                <a:srgbClr val="FFFFFF"/>
              </a:solidFill>
              <a:latin typeface="Garamond" pitchFamily="18" charset="0"/>
            </a:endParaRP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6345238" y="1289050"/>
            <a:ext cx="1328737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400" b="1">
                <a:solidFill>
                  <a:srgbClr val="FFFFFF"/>
                </a:solidFill>
                <a:latin typeface="Garamond" pitchFamily="18" charset="0"/>
              </a:rPr>
              <a:t>Wireless</a:t>
            </a:r>
          </a:p>
          <a:p>
            <a:pPr algn="ctr">
              <a:lnSpc>
                <a:spcPct val="90000"/>
              </a:lnSpc>
            </a:pPr>
            <a:r>
              <a:rPr lang="en-US" altLang="en-US" sz="2400" b="1">
                <a:solidFill>
                  <a:srgbClr val="FFFFFF"/>
                </a:solidFill>
                <a:latin typeface="Garamond" pitchFamily="18" charset="0"/>
              </a:rPr>
              <a:t>Network</a:t>
            </a:r>
          </a:p>
          <a:p>
            <a:pPr algn="ctr">
              <a:lnSpc>
                <a:spcPct val="90000"/>
              </a:lnSpc>
            </a:pPr>
            <a:r>
              <a:rPr lang="en-US" altLang="en-US" sz="2400" b="1">
                <a:solidFill>
                  <a:srgbClr val="FFFFFF"/>
                </a:solidFill>
                <a:latin typeface="Garamond" pitchFamily="18" charset="0"/>
              </a:rPr>
              <a:t>Theory</a:t>
            </a:r>
          </a:p>
        </p:txBody>
      </p:sp>
      <p:sp>
        <p:nvSpPr>
          <p:cNvPr id="18441" name="AutoShape 8"/>
          <p:cNvSpPr>
            <a:spLocks noChangeArrowheads="1"/>
          </p:cNvSpPr>
          <p:nvPr/>
        </p:nvSpPr>
        <p:spPr bwMode="auto">
          <a:xfrm>
            <a:off x="3448050" y="1612900"/>
            <a:ext cx="2259013" cy="361950"/>
          </a:xfrm>
          <a:prstGeom prst="leftRightArrow">
            <a:avLst>
              <a:gd name="adj1" fmla="val 50000"/>
              <a:gd name="adj2" fmla="val 124825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>
              <a:solidFill>
                <a:srgbClr val="FFFFFF"/>
              </a:solidFill>
            </a:endParaRPr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3346450" y="2946400"/>
            <a:ext cx="2671763" cy="12128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solidFill>
                <a:srgbClr val="FFFFFF"/>
              </a:solidFill>
              <a:latin typeface="Garamond" pitchFamily="18" charset="0"/>
            </a:endParaRP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3453051" y="3132138"/>
            <a:ext cx="23537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rgbClr val="FFFFFF"/>
                </a:solidFill>
                <a:latin typeface="Garamond" pitchFamily="18" charset="0"/>
              </a:rPr>
              <a:t>Optimization</a:t>
            </a:r>
          </a:p>
          <a:p>
            <a:pPr algn="ctr"/>
            <a:r>
              <a:rPr lang="en-US" altLang="en-US" sz="2400" b="1" dirty="0">
                <a:solidFill>
                  <a:srgbClr val="FFFFFF"/>
                </a:solidFill>
                <a:latin typeface="Garamond" pitchFamily="18" charset="0"/>
              </a:rPr>
              <a:t>Game Theory,…</a:t>
            </a:r>
            <a:endParaRPr lang="en-US" altLang="en-US" sz="1800" b="1" dirty="0">
              <a:solidFill>
                <a:srgbClr val="FFFFFF"/>
              </a:solidFill>
              <a:latin typeface="Garamond" pitchFamily="18" charset="0"/>
            </a:endParaRPr>
          </a:p>
        </p:txBody>
      </p:sp>
      <p:sp>
        <p:nvSpPr>
          <p:cNvPr id="18444" name="AutoShape 14"/>
          <p:cNvSpPr>
            <a:spLocks noChangeArrowheads="1"/>
          </p:cNvSpPr>
          <p:nvPr/>
        </p:nvSpPr>
        <p:spPr bwMode="auto">
          <a:xfrm rot="2156478">
            <a:off x="2225675" y="2668588"/>
            <a:ext cx="1414463" cy="360362"/>
          </a:xfrm>
          <a:prstGeom prst="leftRightArrow">
            <a:avLst>
              <a:gd name="adj1" fmla="val 50000"/>
              <a:gd name="adj2" fmla="val 78502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>
              <a:solidFill>
                <a:srgbClr val="FFFFFF"/>
              </a:solidFill>
            </a:endParaRPr>
          </a:p>
        </p:txBody>
      </p:sp>
      <p:sp>
        <p:nvSpPr>
          <p:cNvPr id="18445" name="AutoShape 16"/>
          <p:cNvSpPr>
            <a:spLocks noChangeArrowheads="1"/>
          </p:cNvSpPr>
          <p:nvPr/>
        </p:nvSpPr>
        <p:spPr bwMode="auto">
          <a:xfrm rot="19443522" flipH="1">
            <a:off x="5748338" y="2684463"/>
            <a:ext cx="1395412" cy="360362"/>
          </a:xfrm>
          <a:prstGeom prst="leftRightArrow">
            <a:avLst>
              <a:gd name="adj1" fmla="val 50000"/>
              <a:gd name="adj2" fmla="val 77445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>
              <a:solidFill>
                <a:srgbClr val="FFFFFF"/>
              </a:solidFill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052763" y="1371600"/>
            <a:ext cx="3360737" cy="2205038"/>
            <a:chOff x="3052482" y="1559859"/>
            <a:chExt cx="3361765" cy="2017059"/>
          </a:xfrm>
        </p:grpSpPr>
        <p:sp>
          <p:nvSpPr>
            <p:cNvPr id="18447" name="Text Box 18"/>
            <p:cNvSpPr txBox="1">
              <a:spLocks noChangeArrowheads="1"/>
            </p:cNvSpPr>
            <p:nvPr/>
          </p:nvSpPr>
          <p:spPr bwMode="auto">
            <a:xfrm>
              <a:off x="3465138" y="2261815"/>
              <a:ext cx="24650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 b="1">
                  <a:solidFill>
                    <a:srgbClr val="FF0000"/>
                  </a:solidFill>
                </a:rPr>
                <a:t>Menage a Trois</a:t>
              </a:r>
            </a:p>
          </p:txBody>
        </p:sp>
        <p:sp>
          <p:nvSpPr>
            <p:cNvPr id="15" name="Explosion 1 14"/>
            <p:cNvSpPr/>
            <p:nvPr/>
          </p:nvSpPr>
          <p:spPr>
            <a:xfrm>
              <a:off x="3052482" y="1559859"/>
              <a:ext cx="3361765" cy="2017059"/>
            </a:xfrm>
            <a:prstGeom prst="irregularSeal1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758042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0" y="1066800"/>
            <a:ext cx="9144000" cy="7747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231900"/>
            <a:ext cx="8737600" cy="562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itle 3"/>
          <p:cNvSpPr>
            <a:spLocks noGrp="1"/>
          </p:cNvSpPr>
          <p:nvPr>
            <p:ph type="title"/>
          </p:nvPr>
        </p:nvSpPr>
        <p:spPr>
          <a:xfrm>
            <a:off x="685800" y="381000"/>
            <a:ext cx="7848600" cy="739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400" smtClean="0"/>
              <a:t/>
            </a:r>
            <a:br>
              <a:rPr lang="en-US" altLang="en-US" sz="4400" smtClean="0"/>
            </a:br>
            <a:r>
              <a:rPr lang="en-US" altLang="en-US" sz="3600" smtClean="0"/>
              <a:t>CR Motivation</a:t>
            </a:r>
            <a:r>
              <a:rPr lang="en-US" altLang="en-US" sz="4400" smtClean="0"/>
              <a:t/>
            </a:r>
            <a:br>
              <a:rPr lang="en-US" altLang="en-US" sz="4400" smtClean="0"/>
            </a:br>
            <a:r>
              <a:rPr lang="en-US" altLang="en-US" sz="4400" smtClean="0"/>
              <a:t>Scarce Wireless Spectrum</a:t>
            </a: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0" y="6083300"/>
            <a:ext cx="9144000" cy="7747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687388" y="6118225"/>
            <a:ext cx="784860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en-US" sz="4400" b="1" kern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4400" b="1" kern="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nd</a:t>
            </a:r>
            <a:r>
              <a:rPr lang="en-US" sz="4400" b="1" kern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Expensive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81488" y="2867025"/>
            <a:ext cx="2209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9600">
                <a:solidFill>
                  <a:srgbClr val="000000"/>
                </a:solidFill>
                <a:latin typeface="Impact" pitchFamily="34" charset="0"/>
                <a:cs typeface="Aharoni" pitchFamily="2" charset="-79"/>
              </a:rPr>
              <a:t>$$$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037513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Cognition Radio Introduction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74650" y="1876425"/>
            <a:ext cx="8404225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Cognitive radios can support new wireless users in existing crowded spectrum</a:t>
            </a:r>
          </a:p>
          <a:p>
            <a:pPr lvl="1"/>
            <a:r>
              <a:rPr lang="en-US" altLang="en-US" sz="2400" u="sng" smtClean="0"/>
              <a:t>Without degrading performance of existing users</a:t>
            </a:r>
          </a:p>
          <a:p>
            <a:pPr lvl="1">
              <a:lnSpc>
                <a:spcPct val="50000"/>
              </a:lnSpc>
            </a:pPr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Utilize advanced communication and signal processing techniques</a:t>
            </a:r>
          </a:p>
          <a:p>
            <a:pPr lvl="1"/>
            <a:r>
              <a:rPr lang="en-US" altLang="en-US" sz="2400" smtClean="0"/>
              <a:t>Coupled with novel spectrum allocation policies</a:t>
            </a:r>
          </a:p>
          <a:p>
            <a:pPr lvl="1">
              <a:lnSpc>
                <a:spcPct val="50000"/>
              </a:lnSpc>
            </a:pPr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Technology could </a:t>
            </a:r>
          </a:p>
          <a:p>
            <a:pPr lvl="1"/>
            <a:r>
              <a:rPr lang="en-US" altLang="en-US" sz="2400" smtClean="0"/>
              <a:t>Revolutionize the way spectrum is allocated worldwide </a:t>
            </a:r>
          </a:p>
          <a:p>
            <a:pPr lvl="1"/>
            <a:r>
              <a:rPr lang="en-US" altLang="en-US" sz="2400" smtClean="0"/>
              <a:t>Provide sufficient bandwidth to support higher quality and higher data rate products and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is a Cognitive Radio?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3700" y="2184400"/>
            <a:ext cx="8032750" cy="3540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Cognitive radios (CRs) intelligently exploit 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available side information about the</a:t>
            </a:r>
          </a:p>
          <a:p>
            <a:pPr algn="ctr">
              <a:lnSpc>
                <a:spcPct val="50000"/>
              </a:lnSpc>
              <a:defRPr/>
            </a:pPr>
            <a:endParaRPr lang="en-US" sz="2800" b="1" dirty="0">
              <a:solidFill>
                <a:srgbClr val="0000CC"/>
              </a:solidFill>
              <a:latin typeface="+mj-lt"/>
            </a:endParaRPr>
          </a:p>
          <a:p>
            <a:pPr marL="514350" indent="-514350">
              <a:buFontTx/>
              <a:buAutoNum type="alphaLcParenBoth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Channel conditions</a:t>
            </a:r>
          </a:p>
          <a:p>
            <a:pPr marL="514350" indent="-514350">
              <a:buFontTx/>
              <a:buAutoNum type="alphaLcParenBoth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Activity</a:t>
            </a:r>
          </a:p>
          <a:p>
            <a:pPr marL="514350" indent="-514350">
              <a:buFontTx/>
              <a:buAutoNum type="alphaLcParenBoth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Codebooks</a:t>
            </a:r>
          </a:p>
          <a:p>
            <a:pPr marL="514350" indent="-514350">
              <a:buFontTx/>
              <a:buAutoNum type="alphaLcParenBoth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 Messages </a:t>
            </a:r>
          </a:p>
          <a:p>
            <a:pPr marL="514350" indent="-514350">
              <a:lnSpc>
                <a:spcPct val="50000"/>
              </a:lnSpc>
              <a:defRPr/>
            </a:pPr>
            <a:endParaRPr lang="en-US" sz="2800" b="1" dirty="0">
              <a:solidFill>
                <a:srgbClr val="0000CC"/>
              </a:solidFill>
              <a:latin typeface="+mj-lt"/>
            </a:endParaRPr>
          </a:p>
          <a:p>
            <a:pPr marL="514350" indent="-514350" algn="ctr"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of other nodes with which they share the spectrum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Cognitive Radio Paradigms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30200" y="1739900"/>
            <a:ext cx="8001000" cy="4114800"/>
          </a:xfrm>
        </p:spPr>
        <p:txBody>
          <a:bodyPr/>
          <a:lstStyle/>
          <a:p>
            <a:r>
              <a:rPr lang="en-US" altLang="en-US" smtClean="0"/>
              <a:t>Underlay</a:t>
            </a:r>
          </a:p>
          <a:p>
            <a:pPr lvl="1"/>
            <a:r>
              <a:rPr lang="en-US" altLang="en-US" smtClean="0"/>
              <a:t>Cognitive radios constrained to cause minimal interference to noncognitive radios </a:t>
            </a:r>
          </a:p>
          <a:p>
            <a:pPr lvl="1">
              <a:lnSpc>
                <a:spcPct val="20000"/>
              </a:lnSpc>
            </a:pPr>
            <a:endParaRPr lang="en-US" altLang="en-US" smtClean="0"/>
          </a:p>
          <a:p>
            <a:r>
              <a:rPr lang="en-US" altLang="en-US" smtClean="0"/>
              <a:t>Interweave</a:t>
            </a:r>
          </a:p>
          <a:p>
            <a:pPr lvl="1"/>
            <a:r>
              <a:rPr lang="en-US" altLang="en-US" smtClean="0"/>
              <a:t>Cognitive radios find and exploit spectral holes to avoid interfering with noncognitive radios</a:t>
            </a:r>
          </a:p>
          <a:p>
            <a:pPr lvl="1">
              <a:lnSpc>
                <a:spcPct val="20000"/>
              </a:lnSpc>
            </a:pPr>
            <a:endParaRPr lang="en-US" altLang="en-US" smtClean="0"/>
          </a:p>
          <a:p>
            <a:r>
              <a:rPr lang="en-US" altLang="en-US" smtClean="0"/>
              <a:t>Overlay</a:t>
            </a:r>
          </a:p>
          <a:p>
            <a:pPr lvl="1"/>
            <a:r>
              <a:rPr lang="en-US" altLang="en-US" smtClean="0"/>
              <a:t>Cognitive radios overhear and enhance noncognitive radio transmissions</a:t>
            </a:r>
          </a:p>
          <a:p>
            <a:endParaRPr lang="en-US" altLang="en-US" smtClean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707313" y="2082800"/>
            <a:ext cx="1436687" cy="4646613"/>
            <a:chOff x="7707388" y="2082800"/>
            <a:chExt cx="1436612" cy="4646831"/>
          </a:xfrm>
        </p:grpSpPr>
        <p:sp>
          <p:nvSpPr>
            <p:cNvPr id="6149" name="Down Arrow 3"/>
            <p:cNvSpPr>
              <a:spLocks noChangeArrowheads="1"/>
            </p:cNvSpPr>
            <p:nvPr/>
          </p:nvSpPr>
          <p:spPr bwMode="auto">
            <a:xfrm>
              <a:off x="8153400" y="2082800"/>
              <a:ext cx="723900" cy="3987800"/>
            </a:xfrm>
            <a:prstGeom prst="downArrow">
              <a:avLst>
                <a:gd name="adj1" fmla="val 50000"/>
                <a:gd name="adj2" fmla="val 50013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707388" y="6083488"/>
              <a:ext cx="1436612" cy="6461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defRPr/>
              </a:pPr>
              <a:r>
                <a:rPr lang="en-US" sz="2000" dirty="0">
                  <a:solidFill>
                    <a:srgbClr val="FF3399"/>
                  </a:solidFill>
                  <a:latin typeface="+mj-lt"/>
                </a:rPr>
                <a:t>Knowledge</a:t>
              </a:r>
            </a:p>
            <a:p>
              <a:pPr algn="ctr">
                <a:lnSpc>
                  <a:spcPct val="60000"/>
                </a:lnSpc>
                <a:defRPr/>
              </a:pPr>
              <a:r>
                <a:rPr lang="en-US" sz="2000" dirty="0">
                  <a:solidFill>
                    <a:srgbClr val="FF3399"/>
                  </a:solidFill>
                  <a:latin typeface="+mj-lt"/>
                </a:rPr>
                <a:t>and</a:t>
              </a:r>
            </a:p>
            <a:p>
              <a:pPr algn="ctr">
                <a:lnSpc>
                  <a:spcPct val="60000"/>
                </a:lnSpc>
                <a:defRPr/>
              </a:pPr>
              <a:r>
                <a:rPr lang="en-US" sz="2000" dirty="0">
                  <a:solidFill>
                    <a:srgbClr val="FF3399"/>
                  </a:solidFill>
                  <a:latin typeface="+mj-lt"/>
                </a:rPr>
                <a:t>Complexity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Underlay Systems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87350" y="1719263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Cognitive radios determine the interference their transmission causes to noncognitive nodes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Transmit if interference below a given threshold</a:t>
            </a:r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r>
              <a:rPr lang="en-US" altLang="en-US" sz="2800" smtClean="0"/>
              <a:t>The interference constraint may be met</a:t>
            </a:r>
          </a:p>
          <a:p>
            <a:pPr lvl="1"/>
            <a:r>
              <a:rPr lang="en-US" altLang="en-US" sz="2400" smtClean="0"/>
              <a:t>Via wideband signalling to maintain interference below the noise floor (spread spectrum or UWB)</a:t>
            </a:r>
          </a:p>
          <a:p>
            <a:pPr lvl="1"/>
            <a:r>
              <a:rPr lang="en-US" altLang="en-US" sz="2400" smtClean="0"/>
              <a:t>Via multiple antennas and beamforming</a:t>
            </a:r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1863725" y="3776663"/>
            <a:ext cx="409575" cy="533400"/>
            <a:chOff x="846" y="3750"/>
            <a:chExt cx="165" cy="338"/>
          </a:xfrm>
        </p:grpSpPr>
        <p:sp>
          <p:nvSpPr>
            <p:cNvPr id="7219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20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7173" name="Group 6"/>
          <p:cNvGrpSpPr>
            <a:grpSpLocks/>
          </p:cNvGrpSpPr>
          <p:nvPr/>
        </p:nvGrpSpPr>
        <p:grpSpPr bwMode="auto">
          <a:xfrm>
            <a:off x="3206750" y="3538538"/>
            <a:ext cx="385763" cy="523875"/>
            <a:chOff x="846" y="3750"/>
            <a:chExt cx="165" cy="338"/>
          </a:xfrm>
        </p:grpSpPr>
        <p:sp>
          <p:nvSpPr>
            <p:cNvPr id="7217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18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cxnSp>
        <p:nvCxnSpPr>
          <p:cNvPr id="7174" name="Straight Connector 7"/>
          <p:cNvCxnSpPr>
            <a:cxnSpLocks noChangeShapeType="1"/>
          </p:cNvCxnSpPr>
          <p:nvPr/>
        </p:nvCxnSpPr>
        <p:spPr bwMode="auto">
          <a:xfrm flipV="1">
            <a:off x="2373313" y="3565525"/>
            <a:ext cx="762000" cy="142875"/>
          </a:xfrm>
          <a:prstGeom prst="line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 flipV="1">
            <a:off x="5257800" y="3697288"/>
            <a:ext cx="960438" cy="49212"/>
          </a:xfrm>
          <a:prstGeom prst="line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2063750" y="3944938"/>
            <a:ext cx="6985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2"/>
                </a:solidFill>
                <a:latin typeface="+mj-lt"/>
              </a:rPr>
              <a:t>NCR</a:t>
            </a:r>
          </a:p>
        </p:txBody>
      </p: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3379788" y="3173413"/>
            <a:ext cx="1595437" cy="531812"/>
            <a:chOff x="3536925" y="3069189"/>
            <a:chExt cx="1595739" cy="531023"/>
          </a:xfrm>
        </p:grpSpPr>
        <p:sp>
          <p:nvSpPr>
            <p:cNvPr id="7215" name="Curved Down Arrow 25"/>
            <p:cNvSpPr>
              <a:spLocks noChangeArrowheads="1"/>
            </p:cNvSpPr>
            <p:nvPr/>
          </p:nvSpPr>
          <p:spPr bwMode="auto">
            <a:xfrm rot="209821" flipH="1">
              <a:off x="3536925" y="3069189"/>
              <a:ext cx="1595739" cy="364932"/>
            </a:xfrm>
            <a:prstGeom prst="curvedDownArrow">
              <a:avLst>
                <a:gd name="adj1" fmla="val 24981"/>
                <a:gd name="adj2" fmla="val 50003"/>
                <a:gd name="adj3" fmla="val 25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79858" y="3230874"/>
              <a:ext cx="369958" cy="3693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j-lt"/>
                </a:rPr>
                <a:t>I</a:t>
              </a:r>
              <a:r>
                <a:rPr lang="en-US" sz="1800" baseline="-25000" dirty="0">
                  <a:solidFill>
                    <a:srgbClr val="FF0000"/>
                  </a:solidFill>
                  <a:latin typeface="+mj-lt"/>
                </a:rPr>
                <a:t>P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3397250" y="3678238"/>
            <a:ext cx="6985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2"/>
                </a:solidFill>
                <a:latin typeface="+mj-lt"/>
              </a:rPr>
              <a:t>NCR</a:t>
            </a:r>
          </a:p>
        </p:txBody>
      </p: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4743450" y="3613150"/>
            <a:ext cx="2254250" cy="650875"/>
            <a:chOff x="4743184" y="3612616"/>
            <a:chExt cx="2255108" cy="650899"/>
          </a:xfrm>
        </p:grpSpPr>
        <p:grpSp>
          <p:nvGrpSpPr>
            <p:cNvPr id="7206" name="Group 48"/>
            <p:cNvGrpSpPr>
              <a:grpSpLocks/>
            </p:cNvGrpSpPr>
            <p:nvPr/>
          </p:nvGrpSpPr>
          <p:grpSpPr bwMode="auto">
            <a:xfrm>
              <a:off x="4743184" y="3612616"/>
              <a:ext cx="1940646" cy="618968"/>
              <a:chOff x="4743184" y="3612616"/>
              <a:chExt cx="1940646" cy="618968"/>
            </a:xfrm>
          </p:grpSpPr>
          <p:grpSp>
            <p:nvGrpSpPr>
              <p:cNvPr id="7208" name="Group 18"/>
              <p:cNvGrpSpPr>
                <a:grpSpLocks/>
              </p:cNvGrpSpPr>
              <p:nvPr/>
            </p:nvGrpSpPr>
            <p:grpSpPr bwMode="auto">
              <a:xfrm>
                <a:off x="4743184" y="3612616"/>
                <a:ext cx="386166" cy="523956"/>
                <a:chOff x="846" y="3750"/>
                <a:chExt cx="165" cy="338"/>
              </a:xfrm>
            </p:grpSpPr>
            <p:sp>
              <p:nvSpPr>
                <p:cNvPr id="7213" name="AutoShape 5"/>
                <p:cNvSpPr>
                  <a:spLocks noChangeArrowheads="1"/>
                </p:cNvSpPr>
                <p:nvPr/>
              </p:nvSpPr>
              <p:spPr bwMode="auto">
                <a:xfrm rot="10800000">
                  <a:off x="846" y="3750"/>
                  <a:ext cx="165" cy="165"/>
                </a:xfrm>
                <a:prstGeom prst="triangle">
                  <a:avLst>
                    <a:gd name="adj" fmla="val 50000"/>
                  </a:avLst>
                </a:prstGeom>
                <a:noFill/>
                <a:ln w="19050">
                  <a:solidFill>
                    <a:srgbClr val="0000CC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14" name="Line 6"/>
                <p:cNvSpPr>
                  <a:spLocks noChangeShapeType="1"/>
                </p:cNvSpPr>
                <p:nvPr/>
              </p:nvSpPr>
              <p:spPr bwMode="auto">
                <a:xfrm>
                  <a:off x="932" y="3915"/>
                  <a:ext cx="0" cy="173"/>
                </a:xfrm>
                <a:prstGeom prst="line">
                  <a:avLst/>
                </a:prstGeom>
                <a:noFill/>
                <a:ln w="19050">
                  <a:solidFill>
                    <a:srgbClr val="0000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7209" name="Group 21"/>
              <p:cNvGrpSpPr>
                <a:grpSpLocks/>
              </p:cNvGrpSpPr>
              <p:nvPr/>
            </p:nvGrpSpPr>
            <p:grpSpPr bwMode="auto">
              <a:xfrm>
                <a:off x="6297664" y="3664867"/>
                <a:ext cx="386166" cy="523956"/>
                <a:chOff x="846" y="3750"/>
                <a:chExt cx="165" cy="338"/>
              </a:xfrm>
            </p:grpSpPr>
            <p:sp>
              <p:nvSpPr>
                <p:cNvPr id="7211" name="AutoShape 5"/>
                <p:cNvSpPr>
                  <a:spLocks noChangeArrowheads="1"/>
                </p:cNvSpPr>
                <p:nvPr/>
              </p:nvSpPr>
              <p:spPr bwMode="auto">
                <a:xfrm rot="10800000">
                  <a:off x="846" y="3750"/>
                  <a:ext cx="165" cy="165"/>
                </a:xfrm>
                <a:prstGeom prst="triangle">
                  <a:avLst>
                    <a:gd name="adj" fmla="val 50000"/>
                  </a:avLst>
                </a:prstGeom>
                <a:noFill/>
                <a:ln w="19050">
                  <a:solidFill>
                    <a:srgbClr val="33CC3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12" name="Line 6"/>
                <p:cNvSpPr>
                  <a:spLocks noChangeShapeType="1"/>
                </p:cNvSpPr>
                <p:nvPr/>
              </p:nvSpPr>
              <p:spPr bwMode="auto">
                <a:xfrm>
                  <a:off x="932" y="3915"/>
                  <a:ext cx="0" cy="173"/>
                </a:xfrm>
                <a:prstGeom prst="line">
                  <a:avLst/>
                </a:prstGeom>
                <a:noFill/>
                <a:ln w="19050">
                  <a:solidFill>
                    <a:srgbClr val="33CC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27" name="TextBox 26"/>
              <p:cNvSpPr txBox="1"/>
              <p:nvPr/>
            </p:nvSpPr>
            <p:spPr>
              <a:xfrm>
                <a:off x="4959166" y="3861863"/>
                <a:ext cx="501841" cy="36990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 dirty="0">
                    <a:solidFill>
                      <a:schemeClr val="bg2"/>
                    </a:solidFill>
                    <a:latin typeface="+mj-lt"/>
                  </a:rPr>
                  <a:t>CR</a:t>
                </a: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6496451" y="3893614"/>
              <a:ext cx="501841" cy="3699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/>
                  </a:solidFill>
                  <a:latin typeface="+mj-lt"/>
                </a:rPr>
                <a:t>CR</a:t>
              </a:r>
            </a:p>
          </p:txBody>
        </p:sp>
      </p:grpSp>
      <p:grpSp>
        <p:nvGrpSpPr>
          <p:cNvPr id="10" name="Group 61"/>
          <p:cNvGrpSpPr>
            <a:grpSpLocks/>
          </p:cNvGrpSpPr>
          <p:nvPr/>
        </p:nvGrpSpPr>
        <p:grpSpPr bwMode="auto">
          <a:xfrm>
            <a:off x="3708400" y="3314700"/>
            <a:ext cx="2565400" cy="431800"/>
            <a:chOff x="3708400" y="3314700"/>
            <a:chExt cx="2565400" cy="431800"/>
          </a:xfrm>
        </p:grpSpPr>
        <p:grpSp>
          <p:nvGrpSpPr>
            <p:cNvPr id="7193" name="Group 53"/>
            <p:cNvGrpSpPr>
              <a:grpSpLocks/>
            </p:cNvGrpSpPr>
            <p:nvPr/>
          </p:nvGrpSpPr>
          <p:grpSpPr bwMode="auto">
            <a:xfrm>
              <a:off x="3708400" y="3314700"/>
              <a:ext cx="2565400" cy="292100"/>
              <a:chOff x="3708400" y="3314700"/>
              <a:chExt cx="2565400" cy="292100"/>
            </a:xfrm>
          </p:grpSpPr>
          <p:grpSp>
            <p:nvGrpSpPr>
              <p:cNvPr id="7195" name="Group 38"/>
              <p:cNvGrpSpPr>
                <a:grpSpLocks/>
              </p:cNvGrpSpPr>
              <p:nvPr/>
            </p:nvGrpSpPr>
            <p:grpSpPr bwMode="auto">
              <a:xfrm>
                <a:off x="4147728" y="3314700"/>
                <a:ext cx="2126072" cy="139700"/>
                <a:chOff x="7043328" y="3544434"/>
                <a:chExt cx="1135063" cy="549275"/>
              </a:xfrm>
            </p:grpSpPr>
            <p:sp>
              <p:nvSpPr>
                <p:cNvPr id="7197" name="Line 42"/>
                <p:cNvSpPr>
                  <a:spLocks noChangeShapeType="1"/>
                </p:cNvSpPr>
                <p:nvPr/>
              </p:nvSpPr>
              <p:spPr bwMode="auto">
                <a:xfrm>
                  <a:off x="7043328" y="4093709"/>
                  <a:ext cx="1135063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8" name="Rectangle 43"/>
                <p:cNvSpPr>
                  <a:spLocks/>
                </p:cNvSpPr>
                <p:nvPr/>
              </p:nvSpPr>
              <p:spPr bwMode="auto">
                <a:xfrm>
                  <a:off x="7186203" y="3671434"/>
                  <a:ext cx="106363" cy="422275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199" name="Rectangle 44"/>
                <p:cNvSpPr>
                  <a:spLocks/>
                </p:cNvSpPr>
                <p:nvPr/>
              </p:nvSpPr>
              <p:spPr bwMode="auto">
                <a:xfrm>
                  <a:off x="7292566" y="3544434"/>
                  <a:ext cx="106362" cy="549275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0" name="Rectangle 45"/>
                <p:cNvSpPr>
                  <a:spLocks/>
                </p:cNvSpPr>
                <p:nvPr/>
              </p:nvSpPr>
              <p:spPr bwMode="auto">
                <a:xfrm>
                  <a:off x="7505291" y="3766457"/>
                  <a:ext cx="121509" cy="327252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1" name="Rectangle 46"/>
                <p:cNvSpPr>
                  <a:spLocks/>
                </p:cNvSpPr>
                <p:nvPr/>
              </p:nvSpPr>
              <p:spPr bwMode="auto">
                <a:xfrm>
                  <a:off x="7398928" y="3628571"/>
                  <a:ext cx="106363" cy="465138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2" name="Rectangle 47"/>
                <p:cNvSpPr>
                  <a:spLocks/>
                </p:cNvSpPr>
                <p:nvPr/>
              </p:nvSpPr>
              <p:spPr bwMode="auto">
                <a:xfrm>
                  <a:off x="7611653" y="3671434"/>
                  <a:ext cx="106363" cy="422275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3" name="Rectangle 48"/>
                <p:cNvSpPr>
                  <a:spLocks/>
                </p:cNvSpPr>
                <p:nvPr/>
              </p:nvSpPr>
              <p:spPr bwMode="auto">
                <a:xfrm>
                  <a:off x="7718016" y="3587296"/>
                  <a:ext cx="106362" cy="506413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4" name="Rectangle 49"/>
                <p:cNvSpPr>
                  <a:spLocks/>
                </p:cNvSpPr>
                <p:nvPr/>
              </p:nvSpPr>
              <p:spPr bwMode="auto">
                <a:xfrm>
                  <a:off x="7823933" y="3841296"/>
                  <a:ext cx="106362" cy="252413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5" name="Rectangle 45"/>
                <p:cNvSpPr>
                  <a:spLocks/>
                </p:cNvSpPr>
                <p:nvPr/>
              </p:nvSpPr>
              <p:spPr bwMode="auto">
                <a:xfrm>
                  <a:off x="7903580" y="3765177"/>
                  <a:ext cx="121509" cy="327252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cxnSp>
            <p:nvCxnSpPr>
              <p:cNvPr id="7196" name="Straight Connector 49"/>
              <p:cNvCxnSpPr>
                <a:cxnSpLocks noChangeShapeType="1"/>
              </p:cNvCxnSpPr>
              <p:nvPr/>
            </p:nvCxnSpPr>
            <p:spPr bwMode="auto">
              <a:xfrm rot="10800000">
                <a:off x="3708400" y="3581400"/>
                <a:ext cx="914400" cy="25400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prstDash val="sys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7194" name="Straight Connector 60"/>
            <p:cNvCxnSpPr>
              <a:cxnSpLocks noChangeShapeType="1"/>
            </p:cNvCxnSpPr>
            <p:nvPr/>
          </p:nvCxnSpPr>
          <p:spPr bwMode="auto">
            <a:xfrm flipV="1">
              <a:off x="5283200" y="3696789"/>
              <a:ext cx="960120" cy="49711"/>
            </a:xfrm>
            <a:prstGeom prst="line">
              <a:avLst/>
            </a:prstGeom>
            <a:noFill/>
            <a:ln w="19050" algn="ctr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" name="Group 64"/>
          <p:cNvGrpSpPr>
            <a:grpSpLocks/>
          </p:cNvGrpSpPr>
          <p:nvPr/>
        </p:nvGrpSpPr>
        <p:grpSpPr bwMode="auto">
          <a:xfrm>
            <a:off x="3695700" y="3594100"/>
            <a:ext cx="2751138" cy="746125"/>
            <a:chOff x="3695700" y="3594100"/>
            <a:chExt cx="2750642" cy="745672"/>
          </a:xfrm>
        </p:grpSpPr>
        <p:grpSp>
          <p:nvGrpSpPr>
            <p:cNvPr id="7182" name="Group 56"/>
            <p:cNvGrpSpPr>
              <a:grpSpLocks/>
            </p:cNvGrpSpPr>
            <p:nvPr/>
          </p:nvGrpSpPr>
          <p:grpSpPr bwMode="auto">
            <a:xfrm>
              <a:off x="3695700" y="3594100"/>
              <a:ext cx="2750642" cy="745672"/>
              <a:chOff x="3695700" y="3594100"/>
              <a:chExt cx="2750642" cy="745672"/>
            </a:xfrm>
          </p:grpSpPr>
          <p:grpSp>
            <p:nvGrpSpPr>
              <p:cNvPr id="7184" name="Group 47"/>
              <p:cNvGrpSpPr>
                <a:grpSpLocks/>
              </p:cNvGrpSpPr>
              <p:nvPr/>
            </p:nvGrpSpPr>
            <p:grpSpPr bwMode="auto">
              <a:xfrm>
                <a:off x="4425684" y="3645187"/>
                <a:ext cx="2020658" cy="694585"/>
                <a:chOff x="4425684" y="3645187"/>
                <a:chExt cx="2020658" cy="694585"/>
              </a:xfrm>
            </p:grpSpPr>
            <p:sp>
              <p:nvSpPr>
                <p:cNvPr id="7186" name="Flowchart: Terminator 39"/>
                <p:cNvSpPr>
                  <a:spLocks noChangeArrowheads="1"/>
                </p:cNvSpPr>
                <p:nvPr/>
              </p:nvSpPr>
              <p:spPr bwMode="auto">
                <a:xfrm rot="-375350">
                  <a:off x="4896942" y="3645187"/>
                  <a:ext cx="1549400" cy="259082"/>
                </a:xfrm>
                <a:prstGeom prst="flowChartTerminator">
                  <a:avLst/>
                </a:prstGeom>
                <a:noFill/>
                <a:ln w="12700" algn="ctr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grpSp>
              <p:nvGrpSpPr>
                <p:cNvPr id="7187" name="Group 40"/>
                <p:cNvGrpSpPr>
                  <a:grpSpLocks/>
                </p:cNvGrpSpPr>
                <p:nvPr/>
              </p:nvGrpSpPr>
              <p:grpSpPr bwMode="auto">
                <a:xfrm>
                  <a:off x="4590784" y="3688816"/>
                  <a:ext cx="386166" cy="523956"/>
                  <a:chOff x="846" y="3750"/>
                  <a:chExt cx="165" cy="338"/>
                </a:xfrm>
              </p:grpSpPr>
              <p:sp>
                <p:nvSpPr>
                  <p:cNvPr id="7191" name="AutoShape 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846" y="3750"/>
                    <a:ext cx="165" cy="165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19050">
                    <a:solidFill>
                      <a:srgbClr val="0000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7192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932" y="3915"/>
                    <a:ext cx="0" cy="17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C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88" name="Group 43"/>
                <p:cNvGrpSpPr>
                  <a:grpSpLocks/>
                </p:cNvGrpSpPr>
                <p:nvPr/>
              </p:nvGrpSpPr>
              <p:grpSpPr bwMode="auto">
                <a:xfrm>
                  <a:off x="4425684" y="3815816"/>
                  <a:ext cx="386166" cy="523956"/>
                  <a:chOff x="846" y="3750"/>
                  <a:chExt cx="165" cy="338"/>
                </a:xfrm>
              </p:grpSpPr>
              <p:sp>
                <p:nvSpPr>
                  <p:cNvPr id="7189" name="AutoShape 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846" y="3750"/>
                    <a:ext cx="165" cy="165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19050">
                    <a:solidFill>
                      <a:srgbClr val="0000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7190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932" y="3915"/>
                    <a:ext cx="0" cy="17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C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cxnSp>
            <p:nvCxnSpPr>
              <p:cNvPr id="7185" name="Straight Connector 52"/>
              <p:cNvCxnSpPr>
                <a:cxnSpLocks noChangeShapeType="1"/>
              </p:cNvCxnSpPr>
              <p:nvPr/>
            </p:nvCxnSpPr>
            <p:spPr bwMode="auto">
              <a:xfrm rot="10800000">
                <a:off x="3695700" y="3594100"/>
                <a:ext cx="711200" cy="127000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prstDash val="sys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7183" name="Straight Connector 62"/>
            <p:cNvCxnSpPr>
              <a:cxnSpLocks noChangeShapeType="1"/>
            </p:cNvCxnSpPr>
            <p:nvPr/>
          </p:nvCxnSpPr>
          <p:spPr bwMode="auto">
            <a:xfrm flipV="1">
              <a:off x="5079084" y="3708400"/>
              <a:ext cx="1156616" cy="152674"/>
            </a:xfrm>
            <a:prstGeom prst="line">
              <a:avLst/>
            </a:prstGeom>
            <a:noFill/>
            <a:ln w="19050" algn="ctr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Underlay Challenges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54000" y="1638300"/>
            <a:ext cx="8521700" cy="4114800"/>
          </a:xfrm>
        </p:spPr>
        <p:txBody>
          <a:bodyPr/>
          <a:lstStyle/>
          <a:p>
            <a:r>
              <a:rPr lang="en-US" altLang="en-US" smtClean="0"/>
              <a:t>Measurement challenges</a:t>
            </a:r>
          </a:p>
          <a:p>
            <a:pPr lvl="1"/>
            <a:r>
              <a:rPr lang="en-US" altLang="en-US" smtClean="0"/>
              <a:t>Measuring interference at primary receiver</a:t>
            </a:r>
          </a:p>
          <a:p>
            <a:pPr lvl="1"/>
            <a:r>
              <a:rPr lang="en-US" altLang="en-US" smtClean="0"/>
              <a:t>Measuring direction of primary node for beamsteering</a:t>
            </a:r>
          </a:p>
          <a:p>
            <a:pPr lvl="2"/>
            <a:endParaRPr lang="en-US" altLang="en-US" smtClean="0"/>
          </a:p>
          <a:p>
            <a:r>
              <a:rPr lang="en-US" altLang="en-US" smtClean="0"/>
              <a:t>Policy challenges</a:t>
            </a:r>
          </a:p>
          <a:p>
            <a:pPr lvl="1"/>
            <a:r>
              <a:rPr lang="en-US" altLang="en-US" smtClean="0"/>
              <a:t>Underlays typically coexist with licensed users</a:t>
            </a:r>
          </a:p>
          <a:p>
            <a:pPr lvl="1"/>
            <a:r>
              <a:rPr lang="en-US" altLang="en-US" smtClean="0"/>
              <a:t>Licensed users paid </a:t>
            </a:r>
            <a:r>
              <a:rPr lang="en-US" altLang="en-US" smtClean="0">
                <a:solidFill>
                  <a:srgbClr val="00CC00"/>
                </a:solidFill>
                <a:latin typeface="Impact" pitchFamily="34" charset="0"/>
                <a:cs typeface="Aharoni" pitchFamily="2" charset="-79"/>
              </a:rPr>
              <a:t>$$$  </a:t>
            </a:r>
            <a:r>
              <a:rPr lang="en-US" altLang="en-US" smtClean="0"/>
              <a:t>for their spectrum</a:t>
            </a:r>
          </a:p>
          <a:p>
            <a:pPr lvl="2"/>
            <a:r>
              <a:rPr lang="en-US" altLang="en-US" smtClean="0">
                <a:solidFill>
                  <a:srgbClr val="0000CC"/>
                </a:solidFill>
              </a:rPr>
              <a:t>Licensed users don’t want underlays</a:t>
            </a:r>
          </a:p>
          <a:p>
            <a:pPr lvl="2"/>
            <a:r>
              <a:rPr lang="en-US" altLang="en-US" smtClean="0">
                <a:solidFill>
                  <a:srgbClr val="0000CC"/>
                </a:solidFill>
              </a:rPr>
              <a:t>Insist on very stringent interference constraints</a:t>
            </a:r>
          </a:p>
          <a:p>
            <a:pPr lvl="2"/>
            <a:r>
              <a:rPr lang="en-US" altLang="en-US" smtClean="0">
                <a:solidFill>
                  <a:srgbClr val="0000CC"/>
                </a:solidFill>
              </a:rPr>
              <a:t>Severely limits underlay capabilities and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966788"/>
            <a:ext cx="7772400" cy="487362"/>
          </a:xfrm>
        </p:spPr>
        <p:txBody>
          <a:bodyPr/>
          <a:lstStyle/>
          <a:p>
            <a:r>
              <a:rPr lang="en-US" altLang="en-US" smtClean="0"/>
              <a:t>Ultrawideband Radio (UWB)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938" y="1685925"/>
            <a:ext cx="8110537" cy="54133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Uses 7.5 Ghz of “free spectrum” (underlay)</a:t>
            </a:r>
          </a:p>
          <a:p>
            <a:pPr lvl="3"/>
            <a:endParaRPr lang="en-US" altLang="en-US" sz="14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UWB is an impulse radio: sends pulses of tens of picoseconds(10</a:t>
            </a:r>
            <a:r>
              <a:rPr lang="en-US" altLang="en-US" sz="2800" baseline="30000" smtClean="0"/>
              <a:t>-12</a:t>
            </a:r>
            <a:r>
              <a:rPr lang="en-US" altLang="en-US" sz="2800" smtClean="0"/>
              <a:t>) to nanoseconds (10</a:t>
            </a:r>
            <a:r>
              <a:rPr lang="en-US" altLang="en-US" sz="2800" baseline="30000" smtClean="0"/>
              <a:t>-9</a:t>
            </a:r>
            <a:r>
              <a:rPr lang="en-US" altLang="en-US" sz="2800" smtClean="0"/>
              <a:t>)</a:t>
            </a:r>
            <a:endParaRPr lang="en-US" altLang="en-US" sz="1400" smtClean="0"/>
          </a:p>
          <a:p>
            <a:pPr lvl="1">
              <a:lnSpc>
                <a:spcPct val="60000"/>
              </a:lnSpc>
            </a:pPr>
            <a:r>
              <a:rPr lang="en-US" altLang="en-US" sz="2400" smtClean="0"/>
              <a:t>Duty cycle of only a fraction of a percent</a:t>
            </a:r>
          </a:p>
          <a:p>
            <a:pPr lvl="3">
              <a:lnSpc>
                <a:spcPct val="60000"/>
              </a:lnSpc>
            </a:pPr>
            <a:endParaRPr lang="en-US" altLang="en-US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A carrier is not necessarily needed</a:t>
            </a:r>
          </a:p>
          <a:p>
            <a:pPr lvl="3">
              <a:lnSpc>
                <a:spcPct val="60000"/>
              </a:lnSpc>
            </a:pPr>
            <a:endParaRPr lang="en-US" altLang="en-US" sz="1600" smtClean="0"/>
          </a:p>
          <a:p>
            <a:pPr>
              <a:lnSpc>
                <a:spcPct val="60000"/>
              </a:lnSpc>
            </a:pPr>
            <a:endParaRPr lang="en-US" altLang="en-US" sz="1400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Uses a lot of bandwidth (GHz)</a:t>
            </a:r>
          </a:p>
          <a:p>
            <a:pPr>
              <a:lnSpc>
                <a:spcPct val="60000"/>
              </a:lnSpc>
            </a:pPr>
            <a:endParaRPr lang="en-US" altLang="en-US" sz="2800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High data rates, up to 500 Mbps, very low power</a:t>
            </a:r>
          </a:p>
          <a:p>
            <a:pPr>
              <a:lnSpc>
                <a:spcPct val="60000"/>
              </a:lnSpc>
              <a:buFont typeface="Wingdings" pitchFamily="2" charset="2"/>
              <a:buNone/>
            </a:pPr>
            <a:endParaRPr lang="en-US" altLang="en-US" sz="2800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Multipath highly resolvable: good and bad</a:t>
            </a:r>
          </a:p>
          <a:p>
            <a:pPr>
              <a:lnSpc>
                <a:spcPct val="60000"/>
              </a:lnSpc>
            </a:pPr>
            <a:endParaRPr lang="en-US" altLang="en-US" sz="2800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Failed to achieve commercial success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74725"/>
          </a:xfrm>
        </p:spPr>
        <p:txBody>
          <a:bodyPr/>
          <a:lstStyle/>
          <a:p>
            <a:r>
              <a:rPr lang="en-US" altLang="en-US" sz="3200" smtClean="0"/>
              <a:t>Null-Space Learning in MIMO CR Networks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4465638"/>
            <a:ext cx="8097838" cy="1055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Performance of CRs suffers from interference constraint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In MIMO systems, secondary users can utilize the null space of the primary user’s channel without interfering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Challenge is for CR to learn and then transmit within the </a:t>
            </a:r>
            <a:r>
              <a:rPr lang="en-US" altLang="en-US" sz="2400" smtClean="0">
                <a:solidFill>
                  <a:srgbClr val="FF0000"/>
                </a:solidFill>
              </a:rPr>
              <a:t>null space of the H</a:t>
            </a:r>
            <a:r>
              <a:rPr lang="en-US" altLang="en-US" sz="2400" baseline="-25000" smtClean="0">
                <a:solidFill>
                  <a:srgbClr val="FF0000"/>
                </a:solidFill>
              </a:rPr>
              <a:t>12</a:t>
            </a:r>
            <a:r>
              <a:rPr lang="en-US" altLang="en-US" sz="2400" smtClean="0">
                <a:solidFill>
                  <a:srgbClr val="FF0000"/>
                </a:solidFill>
              </a:rPr>
              <a:t> matrix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We develop blind null-space learning algorithms based on simple energy measurements with fast convergence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700213"/>
            <a:ext cx="7621587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Problem Statement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smtClean="0"/>
              <a:t>Consider a single primary user, User 1</a:t>
            </a:r>
          </a:p>
          <a:p>
            <a:pPr lvl="1"/>
            <a:endParaRPr lang="en-US" altLang="en-US" sz="2400" smtClean="0"/>
          </a:p>
          <a:p>
            <a:r>
              <a:rPr lang="en-US" altLang="en-US" sz="2800" smtClean="0"/>
              <a:t>Objective: Learn null space null(H</a:t>
            </a:r>
            <a:r>
              <a:rPr lang="en-US" altLang="en-US" sz="2800" baseline="-25000" smtClean="0"/>
              <a:t>1j</a:t>
            </a:r>
            <a:r>
              <a:rPr lang="en-US" altLang="en-US" sz="2800" smtClean="0"/>
              <a:t>), j</a:t>
            </a:r>
            <a:r>
              <a:rPr lang="en-US" altLang="en-US" sz="2800" smtClean="0">
                <a:sym typeface="Symbol" pitchFamily="18" charset="2"/>
              </a:rPr>
              <a:t>1 with minimal burden on the primary user</a:t>
            </a:r>
          </a:p>
          <a:p>
            <a:pPr lvl="1"/>
            <a:endParaRPr lang="en-US" altLang="en-US" sz="2400" smtClean="0">
              <a:sym typeface="Symbol" pitchFamily="18" charset="2"/>
            </a:endParaRPr>
          </a:p>
          <a:p>
            <a:r>
              <a:rPr lang="en-US" altLang="en-US" sz="2800" smtClean="0">
                <a:sym typeface="Symbol" pitchFamily="18" charset="2"/>
              </a:rPr>
              <a:t>Propose two schemes:</a:t>
            </a:r>
          </a:p>
          <a:p>
            <a:pPr lvl="1"/>
            <a:r>
              <a:rPr lang="en-US" altLang="en-US" sz="2400" smtClean="0">
                <a:sym typeface="Symbol" pitchFamily="18" charset="2"/>
              </a:rPr>
              <a:t>Passive primary user scheme: Primay user oblivious to secondary system</a:t>
            </a:r>
          </a:p>
          <a:p>
            <a:pPr lvl="1"/>
            <a:r>
              <a:rPr lang="en-US" altLang="en-US" sz="2400" smtClean="0">
                <a:sym typeface="Symbol" pitchFamily="18" charset="2"/>
              </a:rPr>
              <a:t>Active primary user scheme: Minimal cooperation (no handshake or synchronization). Faster learning time. </a:t>
            </a:r>
            <a:endParaRPr lang="en-US" altLang="en-US" sz="240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98525"/>
          </a:xfrm>
        </p:spPr>
        <p:txBody>
          <a:bodyPr/>
          <a:lstStyle/>
          <a:p>
            <a:r>
              <a:rPr lang="en-US" altLang="en-US" smtClean="0"/>
              <a:t>System Setup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846138" y="5764213"/>
            <a:ext cx="8229600" cy="1093787"/>
          </a:xfrm>
        </p:spPr>
        <p:txBody>
          <a:bodyPr/>
          <a:lstStyle/>
          <a:p>
            <a:r>
              <a:rPr lang="en-US" altLang="en-US" sz="2400" smtClean="0"/>
              <a:t>Note: </a:t>
            </a:r>
            <a:r>
              <a:rPr lang="en-US" altLang="en-US" sz="2400" i="1" smtClean="0"/>
              <a:t>q(t)</a:t>
            </a:r>
            <a:r>
              <a:rPr lang="en-US" altLang="en-US" sz="2400" smtClean="0"/>
              <a:t> can be any monotonic function of </a:t>
            </a:r>
            <a:r>
              <a:rPr lang="en-US" altLang="en-US" sz="2400" i="1" smtClean="0"/>
              <a:t>y</a:t>
            </a:r>
            <a:r>
              <a:rPr lang="en-US" altLang="en-US" sz="2400" i="1" baseline="-25000" smtClean="0"/>
              <a:t>2</a:t>
            </a:r>
            <a:r>
              <a:rPr lang="en-US" altLang="en-US" sz="2400" i="1" smtClean="0"/>
              <a:t>(t)</a:t>
            </a:r>
          </a:p>
          <a:p>
            <a:r>
              <a:rPr lang="en-US" altLang="en-US" sz="2400" smtClean="0"/>
              <a:t>Energy is easily measurable at secondary transmitter</a:t>
            </a:r>
            <a:endParaRPr lang="en-US" altLang="en-US" sz="2400" baseline="-25000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577975"/>
            <a:ext cx="69342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181475"/>
            <a:ext cx="63055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58838"/>
          </a:xfrm>
        </p:spPr>
        <p:txBody>
          <a:bodyPr/>
          <a:lstStyle/>
          <a:p>
            <a:r>
              <a:rPr lang="en-US" altLang="en-US" smtClean="0"/>
              <a:t>Learning Process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3697288"/>
            <a:ext cx="8455025" cy="3092450"/>
          </a:xfrm>
        </p:spPr>
        <p:txBody>
          <a:bodyPr/>
          <a:lstStyle/>
          <a:p>
            <a:r>
              <a:rPr lang="en-US" altLang="en-US" sz="2400" smtClean="0"/>
              <a:t>The SU’s learns the null space of H</a:t>
            </a:r>
            <a:r>
              <a:rPr lang="en-US" altLang="en-US" sz="2400" baseline="-25000" smtClean="0"/>
              <a:t>12</a:t>
            </a:r>
            <a:r>
              <a:rPr lang="en-US" altLang="en-US" sz="2400" smtClean="0"/>
              <a:t> by inserting a series of input symbols                  and measuring </a:t>
            </a:r>
            <a:r>
              <a:rPr lang="en-US" altLang="en-US" sz="2400" i="1" smtClean="0"/>
              <a:t>q(n)=f</a:t>
            </a:r>
            <a:r>
              <a:rPr lang="en-US" altLang="en-US" sz="2400" i="1" baseline="-25000" smtClean="0"/>
              <a:t>k</a:t>
            </a:r>
            <a:r>
              <a:rPr lang="en-US" altLang="en-US" sz="2400" smtClean="0"/>
              <a:t>(</a:t>
            </a:r>
            <a:r>
              <a:rPr lang="en-US" altLang="en-US" sz="2400" smtClean="0">
                <a:sym typeface="Symbol" pitchFamily="18" charset="2"/>
              </a:rPr>
              <a:t></a:t>
            </a:r>
            <a:r>
              <a:rPr lang="en-US" altLang="en-US" sz="2400" smtClean="0"/>
              <a:t>). </a:t>
            </a:r>
          </a:p>
          <a:p>
            <a:pPr lvl="1">
              <a:lnSpc>
                <a:spcPct val="50000"/>
              </a:lnSpc>
            </a:pPr>
            <a:endParaRPr lang="en-US" altLang="en-US" sz="2000" smtClean="0"/>
          </a:p>
          <a:p>
            <a:r>
              <a:rPr lang="en-US" altLang="en-US" sz="2400" smtClean="0"/>
              <a:t>The only information that can be extracted is whether </a:t>
            </a:r>
            <a:r>
              <a:rPr lang="en-US" altLang="en-US" sz="2400" i="1" smtClean="0"/>
              <a:t>q(n) </a:t>
            </a:r>
            <a:r>
              <a:rPr lang="en-US" altLang="en-US" sz="2400" smtClean="0"/>
              <a:t>increases or decreases</a:t>
            </a:r>
          </a:p>
          <a:p>
            <a:pPr>
              <a:lnSpc>
                <a:spcPct val="50000"/>
              </a:lnSpc>
            </a:pPr>
            <a:endParaRPr lang="en-US" altLang="en-US" sz="2400" smtClean="0"/>
          </a:p>
          <a:p>
            <a:r>
              <a:rPr lang="en-US" altLang="en-US" sz="2400" smtClean="0"/>
              <a:t>Is this sufficient to learn the null space of H</a:t>
            </a:r>
            <a:r>
              <a:rPr lang="en-US" altLang="en-US" sz="2400" baseline="-25000" smtClean="0"/>
              <a:t>12</a:t>
            </a:r>
            <a:r>
              <a:rPr lang="en-US" altLang="en-US" sz="2400" smtClean="0"/>
              <a:t>?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6086475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17" name="Object 4"/>
          <p:cNvGraphicFramePr>
            <a:graphicFrameLocks noChangeAspect="1"/>
          </p:cNvGraphicFramePr>
          <p:nvPr/>
        </p:nvGraphicFramePr>
        <p:xfrm>
          <a:off x="2819400" y="4227513"/>
          <a:ext cx="1066800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Equation" r:id="rId4" imgW="761669" imgH="228501" progId="Equation.3">
                  <p:embed/>
                </p:oleObj>
              </mc:Choice>
              <mc:Fallback>
                <p:oleObj name="Equation" r:id="rId4" imgW="761669" imgH="22850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227513"/>
                        <a:ext cx="1066800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90550"/>
          </a:xfrm>
        </p:spPr>
        <p:txBody>
          <a:bodyPr/>
          <a:lstStyle/>
          <a:p>
            <a:r>
              <a:rPr lang="en-US" altLang="en-US" smtClean="0"/>
              <a:t>Yes!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</p:txBody>
      </p:sp>
      <p:sp>
        <p:nvSpPr>
          <p:cNvPr id="4" name="TextBox 3"/>
          <p:cNvSpPr txBox="1"/>
          <p:nvPr/>
        </p:nvSpPr>
        <p:spPr>
          <a:xfrm flipH="1">
            <a:off x="958850" y="901700"/>
            <a:ext cx="7015163" cy="40005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</a:rPr>
              <a:t>The problem is equivalent to a blind Jacobi EVD decomposition </a:t>
            </a:r>
            <a:endParaRPr lang="en-US" sz="2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192588"/>
            <a:ext cx="72009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4350" y="6046788"/>
            <a:ext cx="8172450" cy="1260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1">
              <a:defRPr/>
            </a:pP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The theorem ensures that Jacobi can be carried out by a blind 2D optimization  in which every local minimum is a global minimum. 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pic>
        <p:nvPicPr>
          <p:cNvPr id="1434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644650"/>
            <a:ext cx="4878387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362200"/>
            <a:ext cx="3467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9400"/>
            <a:ext cx="8229600" cy="1016000"/>
          </a:xfrm>
        </p:spPr>
        <p:txBody>
          <a:bodyPr/>
          <a:lstStyle/>
          <a:p>
            <a:r>
              <a:rPr lang="en-US" altLang="en-US" smtClean="0"/>
              <a:t>Can Bound Search Accuracy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4005263"/>
            <a:ext cx="8229600" cy="191928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smtClean="0"/>
              <a:t>More relaxed constraints on PU interference leads to better performance of the secondary user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/>
              <a:t>This technique requires no cooperation with PU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/>
              <a:t>If PU transmits its interference plus noise power, can speed up convergence significantly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/>
              <a:t>The proposed learning technique also provides a novel spatial division multiple access mechanism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74549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395288"/>
            <a:ext cx="8229600" cy="1089025"/>
          </a:xfrm>
        </p:spPr>
        <p:txBody>
          <a:bodyPr/>
          <a:lstStyle/>
          <a:p>
            <a:r>
              <a:rPr lang="en-US" altLang="en-US" smtClean="0"/>
              <a:t>Performance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68463"/>
            <a:ext cx="3884613" cy="371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75" y="1633538"/>
            <a:ext cx="445452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" y="5386388"/>
            <a:ext cx="3884613" cy="44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5524500"/>
            <a:ext cx="31623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5524500"/>
            <a:ext cx="34099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Summary of Underlay MIMO Systems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smtClean="0"/>
              <a:t>Null-space learning in MIMO systems can be exploited for cognitive radios</a:t>
            </a:r>
          </a:p>
          <a:p>
            <a:pPr lvl="1"/>
            <a:endParaRPr lang="en-US" altLang="en-US" sz="2000" smtClean="0"/>
          </a:p>
          <a:p>
            <a:r>
              <a:rPr lang="en-US" altLang="en-US" sz="2800" smtClean="0"/>
              <a:t>Blind Jacobi techniques provide fast convergence with very limited information</a:t>
            </a:r>
          </a:p>
          <a:p>
            <a:pPr lvl="1"/>
            <a:endParaRPr lang="en-US" altLang="en-US" sz="2400" smtClean="0"/>
          </a:p>
          <a:p>
            <a:r>
              <a:rPr lang="en-US" altLang="en-US" sz="2800" smtClean="0"/>
              <a:t>These ideas may also be applied to white space radios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Interweave Systems:</a:t>
            </a:r>
            <a:br>
              <a:rPr lang="en-US" altLang="en-US" smtClean="0"/>
            </a:br>
            <a:r>
              <a:rPr lang="en-US" altLang="en-US" sz="4000" i="1" smtClean="0"/>
              <a:t>Avoid interference</a:t>
            </a:r>
            <a:endParaRPr lang="en-US" altLang="en-US" i="1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55600" y="1752600"/>
            <a:ext cx="8534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Measurements indicate that even crowded spectrum is not used across all time, space, and frequencies</a:t>
            </a:r>
          </a:p>
          <a:p>
            <a:pPr lvl="1"/>
            <a:r>
              <a:rPr lang="en-US" altLang="en-US" sz="2400" smtClean="0"/>
              <a:t>Original motivation for </a:t>
            </a:r>
            <a:r>
              <a:rPr lang="en-US" altLang="en-US" sz="2400" smtClean="0">
                <a:solidFill>
                  <a:srgbClr val="FF0000"/>
                </a:solidFill>
              </a:rPr>
              <a:t>“cognitive” </a:t>
            </a:r>
            <a:r>
              <a:rPr lang="en-US" altLang="en-US" sz="2400" smtClean="0"/>
              <a:t>radios (Mitola’00)</a:t>
            </a:r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en-US" sz="2800" smtClean="0"/>
          </a:p>
          <a:p>
            <a:r>
              <a:rPr lang="en-US" altLang="en-US" sz="2800" smtClean="0"/>
              <a:t>These holes can be used for communication</a:t>
            </a:r>
          </a:p>
          <a:p>
            <a:pPr lvl="1"/>
            <a:r>
              <a:rPr lang="en-US" altLang="en-US" sz="2400" smtClean="0"/>
              <a:t>Interweave CRs periodically monitor spectrum for holes</a:t>
            </a:r>
          </a:p>
          <a:p>
            <a:pPr lvl="1"/>
            <a:r>
              <a:rPr lang="en-US" altLang="en-US" sz="2400" smtClean="0"/>
              <a:t>Hole location must be agreed upon between TX and RX</a:t>
            </a:r>
          </a:p>
          <a:p>
            <a:pPr lvl="1"/>
            <a:r>
              <a:rPr lang="en-US" altLang="en-US" sz="2400" smtClean="0"/>
              <a:t>Hole is then used for opportunistic communication with minimal interference to noncognitive users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2936875"/>
            <a:ext cx="5451475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Interweave Challenges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90500" y="1612900"/>
            <a:ext cx="8521700" cy="4114800"/>
          </a:xfrm>
        </p:spPr>
        <p:txBody>
          <a:bodyPr/>
          <a:lstStyle/>
          <a:p>
            <a:r>
              <a:rPr lang="en-US" altLang="en-US" sz="2800" smtClean="0"/>
              <a:t>Spectral hole locations change dynamically</a:t>
            </a:r>
          </a:p>
          <a:p>
            <a:pPr lvl="1"/>
            <a:r>
              <a:rPr lang="en-US" altLang="en-US" sz="2400" smtClean="0"/>
              <a:t>Need wideband agile receivers with fast sensing </a:t>
            </a:r>
          </a:p>
          <a:p>
            <a:pPr lvl="2"/>
            <a:r>
              <a:rPr lang="en-US" altLang="en-US" smtClean="0">
                <a:solidFill>
                  <a:srgbClr val="FF0000"/>
                </a:solidFill>
              </a:rPr>
              <a:t>Compresses sensing </a:t>
            </a:r>
            <a:r>
              <a:rPr lang="en-US" altLang="en-US" smtClean="0">
                <a:solidFill>
                  <a:srgbClr val="3333CC"/>
                </a:solidFill>
              </a:rPr>
              <a:t>can play a role here</a:t>
            </a:r>
            <a:endParaRPr lang="en-US" altLang="en-US" sz="2000" smtClean="0">
              <a:solidFill>
                <a:srgbClr val="3333CC"/>
              </a:solidFill>
            </a:endParaRPr>
          </a:p>
          <a:p>
            <a:pPr lvl="1"/>
            <a:r>
              <a:rPr lang="en-US" altLang="en-US" sz="2400" smtClean="0"/>
              <a:t>Spectrum must be sensed periodically</a:t>
            </a:r>
          </a:p>
          <a:p>
            <a:pPr lvl="1"/>
            <a:r>
              <a:rPr lang="en-US" altLang="en-US" sz="2400" smtClean="0"/>
              <a:t>TX and RX must coordinate to find common holes</a:t>
            </a:r>
          </a:p>
          <a:p>
            <a:pPr lvl="1"/>
            <a:r>
              <a:rPr lang="en-US" altLang="en-US" sz="2400" smtClean="0"/>
              <a:t>Hard to guarantee bandwidth</a:t>
            </a:r>
          </a:p>
          <a:p>
            <a:r>
              <a:rPr lang="en-US" altLang="en-US" sz="2800" smtClean="0"/>
              <a:t>Detecting and avoiding active users is challenging</a:t>
            </a:r>
          </a:p>
          <a:p>
            <a:pPr lvl="1"/>
            <a:r>
              <a:rPr lang="en-US" altLang="en-US" sz="2400" smtClean="0"/>
              <a:t>Fading and shadowing cause false hole detection</a:t>
            </a:r>
          </a:p>
          <a:p>
            <a:pPr lvl="1"/>
            <a:r>
              <a:rPr lang="en-US" altLang="en-US" sz="2400" smtClean="0"/>
              <a:t>Random interference can lead to false active user detection</a:t>
            </a:r>
            <a:endParaRPr lang="en-US" altLang="en-US" smtClean="0"/>
          </a:p>
          <a:p>
            <a:r>
              <a:rPr lang="en-US" altLang="en-US" sz="2800" smtClean="0"/>
              <a:t>Policy challenges</a:t>
            </a:r>
          </a:p>
          <a:p>
            <a:pPr lvl="1"/>
            <a:r>
              <a:rPr lang="en-US" altLang="en-US" sz="2400" smtClean="0"/>
              <a:t>Licensed users hate interweave even more than underlay</a:t>
            </a:r>
          </a:p>
          <a:p>
            <a:pPr lvl="1"/>
            <a:r>
              <a:rPr lang="en-US" altLang="en-US" sz="2400" smtClean="0"/>
              <a:t>Interweave advocates must outmaneuver incumbents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White Space Detection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609600" y="4038600"/>
            <a:ext cx="7848600" cy="2057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White space detection can be done by a single sensor or multiple sensors</a:t>
            </a:r>
          </a:p>
          <a:p>
            <a:pPr>
              <a:lnSpc>
                <a:spcPct val="100000"/>
              </a:lnSpc>
            </a:pPr>
            <a:r>
              <a:rPr lang="en-US" altLang="en-US" sz="2800" smtClean="0"/>
              <a:t>With multiple sensors, detection can be distributed or done by a central fusion center</a:t>
            </a:r>
          </a:p>
          <a:p>
            <a:pPr>
              <a:lnSpc>
                <a:spcPct val="100000"/>
              </a:lnSpc>
            </a:pPr>
            <a:r>
              <a:rPr lang="en-US" altLang="en-US" sz="2800" smtClean="0"/>
              <a:t>Known techniques for centralized or distributed detection can be applied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5124450" cy="247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Detection Errors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50292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smtClean="0"/>
              <a:t>Missed detection of primary user activity causes interference to primary users.</a:t>
            </a:r>
          </a:p>
          <a:p>
            <a:pPr lvl="2">
              <a:lnSpc>
                <a:spcPct val="100000"/>
              </a:lnSpc>
            </a:pPr>
            <a:endParaRPr lang="en-US" altLang="en-US" sz="16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False detection of primary user activity (false alarm) misses spectrum opportunities</a:t>
            </a:r>
          </a:p>
          <a:p>
            <a:pPr lvl="2">
              <a:lnSpc>
                <a:spcPct val="100000"/>
              </a:lnSpc>
            </a:pPr>
            <a:endParaRPr lang="en-US" altLang="en-US" sz="16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There is typically a tradeoff between these two (conservative vs. aggressive)</a:t>
            </a:r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2590800"/>
            <a:ext cx="40751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848600" cy="4419600"/>
          </a:xfrm>
        </p:spPr>
        <p:txBody>
          <a:bodyPr/>
          <a:lstStyle/>
          <a:p>
            <a:pPr marL="914400" lvl="2" indent="0">
              <a:lnSpc>
                <a:spcPct val="90000"/>
              </a:lnSpc>
              <a:buNone/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Techniques outside traditional communications theory needed to optimize ad-hoc </a:t>
            </a:r>
            <a:r>
              <a:rPr lang="en-US" altLang="en-US" sz="2800" dirty="0" smtClean="0"/>
              <a:t>networks</a:t>
            </a:r>
          </a:p>
          <a:p>
            <a:pPr>
              <a:lnSpc>
                <a:spcPct val="1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Wireless spectrum is </a:t>
            </a:r>
            <a:r>
              <a:rPr lang="en-US" altLang="en-US" sz="2800" dirty="0" smtClean="0"/>
              <a:t>scarce: cognitive radios hold promise to alleviate spectrum shortage</a:t>
            </a:r>
            <a:endParaRPr lang="en-US" altLang="en-US" sz="2800" dirty="0"/>
          </a:p>
          <a:p>
            <a:pPr>
              <a:lnSpc>
                <a:spcPct val="1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Interference constraints have hindered the performance of underlay systems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Exploiting the spatial </a:t>
            </a:r>
            <a:r>
              <a:rPr lang="en-US" altLang="en-US" sz="2400" dirty="0" smtClean="0"/>
              <a:t>dimension compelling</a:t>
            </a:r>
          </a:p>
          <a:p>
            <a:pPr>
              <a:lnSpc>
                <a:spcPct val="10000"/>
              </a:lnSpc>
            </a:pPr>
            <a:endParaRPr lang="en-US" altLang="en-US" sz="32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Interweave CRs find and exploit free spectrum: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Primary users concerned about </a:t>
            </a:r>
            <a:r>
              <a:rPr lang="en-US" altLang="en-US" sz="2400" dirty="0" smtClean="0"/>
              <a:t>interference</a:t>
            </a:r>
          </a:p>
          <a:p>
            <a:pPr>
              <a:lnSpc>
                <a:spcPct val="10000"/>
              </a:lnSpc>
            </a:pPr>
            <a:endParaRPr lang="en-US" altLang="en-US" sz="32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Much room for innovation</a:t>
            </a:r>
          </a:p>
          <a:p>
            <a:pPr>
              <a:lnSpc>
                <a:spcPct val="90000"/>
              </a:lnSpc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6312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Student Presentation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"</a:t>
            </a:r>
            <a:r>
              <a:rPr lang="en-US" altLang="en-US" dirty="0"/>
              <a:t>Stochastic geometry </a:t>
            </a:r>
            <a:r>
              <a:rPr lang="en-US" altLang="en-US" dirty="0" smtClean="0"/>
              <a:t>and random </a:t>
            </a:r>
            <a:r>
              <a:rPr lang="en-US" altLang="en-US" dirty="0"/>
              <a:t>graphs for the analysis and design of wireless </a:t>
            </a:r>
            <a:r>
              <a:rPr lang="en-US" altLang="en-US" dirty="0" smtClean="0"/>
              <a:t>networks" </a:t>
            </a:r>
          </a:p>
          <a:p>
            <a:pPr lvl="3"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By </a:t>
            </a:r>
            <a:r>
              <a:rPr lang="it-IT" altLang="en-US" dirty="0"/>
              <a:t>Haenggi, </a:t>
            </a:r>
            <a:r>
              <a:rPr lang="it-IT" altLang="en-US" dirty="0" smtClean="0"/>
              <a:t>Andrews</a:t>
            </a:r>
            <a:r>
              <a:rPr lang="it-IT" altLang="en-US" dirty="0"/>
              <a:t>, </a:t>
            </a:r>
            <a:r>
              <a:rPr lang="it-IT" altLang="en-US" dirty="0" smtClean="0"/>
              <a:t>Baccelli</a:t>
            </a:r>
            <a:r>
              <a:rPr lang="it-IT" altLang="en-US" dirty="0"/>
              <a:t>, </a:t>
            </a:r>
            <a:r>
              <a:rPr lang="it-IT" altLang="en-US" dirty="0" smtClean="0"/>
              <a:t>Dousse</a:t>
            </a:r>
            <a:r>
              <a:rPr lang="it-IT" altLang="en-US" dirty="0"/>
              <a:t>, </a:t>
            </a:r>
            <a:r>
              <a:rPr lang="it-IT" altLang="en-US" dirty="0" smtClean="0"/>
              <a:t>and Franceschetti</a:t>
            </a:r>
            <a:r>
              <a:rPr lang="it-IT" altLang="en-US" dirty="0"/>
              <a:t>, </a:t>
            </a:r>
            <a:endParaRPr lang="it-IT" altLang="en-US" dirty="0" smtClean="0"/>
          </a:p>
          <a:p>
            <a:pPr lvl="3">
              <a:lnSpc>
                <a:spcPct val="90000"/>
              </a:lnSpc>
            </a:pPr>
            <a:endParaRPr lang="it-IT" altLang="en-US" dirty="0"/>
          </a:p>
          <a:p>
            <a:pPr>
              <a:lnSpc>
                <a:spcPct val="90000"/>
              </a:lnSpc>
            </a:pPr>
            <a:r>
              <a:rPr lang="it-IT" altLang="en-US" dirty="0" smtClean="0"/>
              <a:t>Appeared in J. </a:t>
            </a:r>
            <a:r>
              <a:rPr lang="en-US" altLang="en-US" dirty="0" smtClean="0"/>
              <a:t>Selected </a:t>
            </a:r>
            <a:r>
              <a:rPr lang="en-US" altLang="en-US" dirty="0"/>
              <a:t>Areas in </a:t>
            </a:r>
            <a:r>
              <a:rPr lang="en-US" altLang="en-US" dirty="0" smtClean="0"/>
              <a:t>Communications, September 2009.</a:t>
            </a:r>
          </a:p>
          <a:p>
            <a:pPr lvl="3"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Presented by </a:t>
            </a:r>
            <a:r>
              <a:rPr lang="en-US" altLang="en-US" dirty="0" err="1" smtClean="0"/>
              <a:t>Milind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768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1955</TotalTime>
  <Words>1825</Words>
  <Application>Microsoft Office PowerPoint</Application>
  <PresentationFormat>On-screen Show (4:3)</PresentationFormat>
  <Paragraphs>415</Paragraphs>
  <Slides>35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Times New Roman</vt:lpstr>
      <vt:lpstr>Arial</vt:lpstr>
      <vt:lpstr>Garamond</vt:lpstr>
      <vt:lpstr>Wingdings</vt:lpstr>
      <vt:lpstr>ZapfDingbats</vt:lpstr>
      <vt:lpstr>Impact</vt:lpstr>
      <vt:lpstr>Aharoni</vt:lpstr>
      <vt:lpstr>Symbol</vt:lpstr>
      <vt:lpstr>BlueRed</vt:lpstr>
      <vt:lpstr>1_BlueRed</vt:lpstr>
      <vt:lpstr>Equation</vt:lpstr>
      <vt:lpstr>EE360: Lecture 12 Outline Ad-Hoc Network Optimization and Analysis, Cognitive Radios</vt:lpstr>
      <vt:lpstr>Approaches to Cross-Layer Resource Allocation*</vt:lpstr>
      <vt:lpstr>Network Utility Maximization</vt:lpstr>
      <vt:lpstr>Wireless NUM</vt:lpstr>
      <vt:lpstr>WNUM Policies </vt:lpstr>
      <vt:lpstr>Example: NUM and  Adaptive Modulation</vt:lpstr>
      <vt:lpstr> Rate-Delay-Reliability </vt:lpstr>
      <vt:lpstr>Beyond WNUM</vt:lpstr>
      <vt:lpstr>Reduced-Dimension Stochastic Control</vt:lpstr>
      <vt:lpstr>Game theory</vt:lpstr>
      <vt:lpstr>New Analysis Tools:  Large System Limits and  Stochastic Geometry</vt:lpstr>
      <vt:lpstr>Connections</vt:lpstr>
      <vt:lpstr>Limitations in theory of ad hoc networks today</vt:lpstr>
      <vt:lpstr>Consummating Unions</vt:lpstr>
      <vt:lpstr> CR Motivation Scarce Wireless Spectrum</vt:lpstr>
      <vt:lpstr>Cognition Radio Introduction</vt:lpstr>
      <vt:lpstr>What is a Cognitive Radio?</vt:lpstr>
      <vt:lpstr>Cognitive Radio Paradigms</vt:lpstr>
      <vt:lpstr>Underlay Systems</vt:lpstr>
      <vt:lpstr>Underlay Challenges</vt:lpstr>
      <vt:lpstr>Ultrawideband Radio (UWB) </vt:lpstr>
      <vt:lpstr>Null-Space Learning in MIMO CR Networks</vt:lpstr>
      <vt:lpstr>Problem Statement</vt:lpstr>
      <vt:lpstr>System Setup</vt:lpstr>
      <vt:lpstr>Learning Process</vt:lpstr>
      <vt:lpstr>Yes!</vt:lpstr>
      <vt:lpstr>Can Bound Search Accuracy</vt:lpstr>
      <vt:lpstr>Performance</vt:lpstr>
      <vt:lpstr>Summary of Underlay MIMO Systems</vt:lpstr>
      <vt:lpstr>Interweave Systems: Avoid interference</vt:lpstr>
      <vt:lpstr>Interweave Challenges</vt:lpstr>
      <vt:lpstr>White Space Detection</vt:lpstr>
      <vt:lpstr>Detection Errors</vt:lpstr>
      <vt:lpstr>Summary</vt:lpstr>
      <vt:lpstr>Student Presentation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 Allocation in Wireless Networks</dc:title>
  <dc:creator>Andrea Goldsmith</dc:creator>
  <cp:lastModifiedBy>Andrea</cp:lastModifiedBy>
  <cp:revision>58</cp:revision>
  <dcterms:created xsi:type="dcterms:W3CDTF">2000-03-22T02:07:14Z</dcterms:created>
  <dcterms:modified xsi:type="dcterms:W3CDTF">2014-02-19T16:44:11Z</dcterms:modified>
</cp:coreProperties>
</file>