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73" r:id="rId2"/>
  </p:sldMasterIdLst>
  <p:notesMasterIdLst>
    <p:notesMasterId r:id="rId28"/>
  </p:notesMasterIdLst>
  <p:handoutMasterIdLst>
    <p:handoutMasterId r:id="rId29"/>
  </p:handoutMasterIdLst>
  <p:sldIdLst>
    <p:sldId id="278" r:id="rId3"/>
    <p:sldId id="483" r:id="rId4"/>
    <p:sldId id="482" r:id="rId5"/>
    <p:sldId id="491" r:id="rId6"/>
    <p:sldId id="493" r:id="rId7"/>
    <p:sldId id="492" r:id="rId8"/>
    <p:sldId id="484" r:id="rId9"/>
    <p:sldId id="495" r:id="rId10"/>
    <p:sldId id="496" r:id="rId11"/>
    <p:sldId id="500" r:id="rId12"/>
    <p:sldId id="502" r:id="rId13"/>
    <p:sldId id="486" r:id="rId14"/>
    <p:sldId id="503" r:id="rId15"/>
    <p:sldId id="504" r:id="rId16"/>
    <p:sldId id="501" r:id="rId17"/>
    <p:sldId id="488" r:id="rId18"/>
    <p:sldId id="487" r:id="rId19"/>
    <p:sldId id="505" r:id="rId20"/>
    <p:sldId id="498" r:id="rId21"/>
    <p:sldId id="506" r:id="rId22"/>
    <p:sldId id="497" r:id="rId23"/>
    <p:sldId id="489" r:id="rId24"/>
    <p:sldId id="490" r:id="rId25"/>
    <p:sldId id="485" r:id="rId26"/>
    <p:sldId id="494" r:id="rId2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40404"/>
    <a:srgbClr val="000000"/>
    <a:srgbClr val="FF0000"/>
    <a:srgbClr val="CC0000"/>
    <a:srgbClr val="339933"/>
    <a:srgbClr val="99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35" autoAdjust="0"/>
    <p:restoredTop sz="89758" autoAdjust="0"/>
  </p:normalViewPr>
  <p:slideViewPr>
    <p:cSldViewPr snapToGrid="0">
      <p:cViewPr varScale="1">
        <p:scale>
          <a:sx n="48" d="100"/>
          <a:sy n="48" d="100"/>
        </p:scale>
        <p:origin x="-129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F730D521-4999-4FEE-A3E4-E2DC5D8F7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51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911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44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3013"/>
            <a:ext cx="305911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3013"/>
            <a:ext cx="305911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fld id="{CE0EB184-4FC6-4B1D-AC3B-C80A72D98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90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0EB184-4FC6-4B1D-AC3B-C80A72D9827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73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296BA-5480-4FAA-BCDB-4A1264DC9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1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45A86-90BC-439C-9322-6D38D64D4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F5360-3767-4F8C-9733-9DEF058AF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6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FFB12-227F-4C86-974D-F69327830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8A4F0-5935-4743-A279-B7B20AE8E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5BF60-1203-4B6F-ABD3-5C601B085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31819-CA46-4678-A2D7-3B609CCB4D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1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DEFD0-2B28-4E85-8C42-09EE4C484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6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8AC12-EDC4-44FD-94E9-CE3B56887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2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76F6C-FDF1-4002-BC01-5087B44971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4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4924D-93AC-409A-8B8C-63C118254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2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0007-53B4-46F1-AB89-1994DE69E6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41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127ED-5AB7-409F-8819-62C4DF1DD1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0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AEF3-B274-4E95-8F4D-03C17EE5FF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50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7303E-96E7-4066-9E36-96F77D86F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45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69B1F-0008-43C9-875B-E07DC2091F4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550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282AA-B897-40CE-9657-651179156F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88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0AB2-951A-449D-AB55-7E9C4595D6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163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E5369-6CB4-4358-BD49-A7B555A846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99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C0CE-0E87-45DD-9B51-AB003435F5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41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DA01B-55D0-417B-94CA-C76809C4B6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75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E4864-D1A5-4B25-A40B-9D65736B79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A10C4A3-CC3E-4430-A942-2D4D48E82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BF8ECAC-738E-49FD-B490-427A4D16C8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188234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938" y="228600"/>
            <a:ext cx="8489950" cy="1143000"/>
          </a:xfrm>
        </p:spPr>
        <p:txBody>
          <a:bodyPr/>
          <a:lstStyle/>
          <a:p>
            <a:r>
              <a:rPr lang="en-US" altLang="en-US" sz="4000" dirty="0" smtClean="0"/>
              <a:t>Paper Presentation by Jeff Mounzer</a:t>
            </a:r>
            <a:endParaRPr lang="en-US" altLang="en-US" sz="44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8138" y="1689100"/>
            <a:ext cx="8413750" cy="4356100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endParaRPr lang="en-US" altLang="en-US" sz="2800" i="1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sz="4000" i="1" dirty="0" smtClean="0"/>
              <a:t>Principles and Protocols for Power Control in Wireless Ad Hoc Networks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sz="3600" b="0" dirty="0" smtClean="0"/>
              <a:t>Authors: </a:t>
            </a:r>
            <a:r>
              <a:rPr lang="en-US" altLang="en-US" sz="3600" b="0" dirty="0" err="1" smtClean="0"/>
              <a:t>Vikas</a:t>
            </a:r>
            <a:r>
              <a:rPr lang="en-US" altLang="en-US" sz="3600" b="0" dirty="0" smtClean="0"/>
              <a:t> </a:t>
            </a:r>
            <a:r>
              <a:rPr lang="en-US" altLang="en-US" sz="3600" b="0" dirty="0" err="1" smtClean="0"/>
              <a:t>Kawadia</a:t>
            </a:r>
            <a:r>
              <a:rPr lang="en-US" altLang="en-US" sz="3600" b="0" dirty="0" smtClean="0"/>
              <a:t> and P.R. Kumar</a:t>
            </a:r>
          </a:p>
          <a:p>
            <a:pPr marL="0" indent="0">
              <a:lnSpc>
                <a:spcPct val="110000"/>
              </a:lnSpc>
              <a:buNone/>
            </a:pPr>
            <a:endParaRPr lang="en-US" altLang="en-US" sz="2400" b="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sz="2400" b="0" dirty="0" smtClean="0"/>
              <a:t>Published in: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sz="2400" b="0" dirty="0" smtClean="0"/>
              <a:t>IEEE Journal on Selected Areas in Communications, January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938" y="228600"/>
            <a:ext cx="8489950" cy="1143000"/>
          </a:xfrm>
        </p:spPr>
        <p:txBody>
          <a:bodyPr/>
          <a:lstStyle/>
          <a:p>
            <a:r>
              <a:rPr lang="en-US" altLang="en-US" sz="4000" dirty="0" smtClean="0"/>
              <a:t>Presentation Outline</a:t>
            </a:r>
            <a:endParaRPr lang="en-US" altLang="en-US" sz="44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8476" y="1928251"/>
            <a:ext cx="8637050" cy="43561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b="0" dirty="0" smtClean="0"/>
              <a:t>Motivation for studying power control</a:t>
            </a:r>
          </a:p>
          <a:p>
            <a:pPr>
              <a:lnSpc>
                <a:spcPct val="110000"/>
              </a:lnSpc>
            </a:pPr>
            <a:r>
              <a:rPr lang="en-US" altLang="en-US" b="0" dirty="0" smtClean="0"/>
              <a:t>Power control and the protocol stack</a:t>
            </a:r>
          </a:p>
          <a:p>
            <a:pPr>
              <a:lnSpc>
                <a:spcPct val="110000"/>
              </a:lnSpc>
            </a:pPr>
            <a:r>
              <a:rPr lang="en-US" altLang="en-US" b="0" dirty="0" smtClean="0"/>
              <a:t>Design considerations for power control at the network layer</a:t>
            </a:r>
          </a:p>
          <a:p>
            <a:pPr>
              <a:lnSpc>
                <a:spcPct val="110000"/>
              </a:lnSpc>
            </a:pPr>
            <a:r>
              <a:rPr lang="en-US" altLang="en-US" b="0" dirty="0" smtClean="0"/>
              <a:t>The COMPOW and CLUSTERPOW protocols</a:t>
            </a:r>
          </a:p>
          <a:p>
            <a:pPr>
              <a:lnSpc>
                <a:spcPct val="110000"/>
              </a:lnSpc>
            </a:pPr>
            <a:r>
              <a:rPr lang="en-US" altLang="en-US" b="0" dirty="0" smtClean="0"/>
              <a:t>Performance evaluation results</a:t>
            </a:r>
          </a:p>
          <a:p>
            <a:pPr>
              <a:lnSpc>
                <a:spcPct val="110000"/>
              </a:lnSpc>
            </a:pPr>
            <a:r>
              <a:rPr lang="en-US" altLang="en-US" b="0" dirty="0" smtClean="0"/>
              <a:t>Concluding thoughts</a:t>
            </a:r>
          </a:p>
          <a:p>
            <a:pPr>
              <a:lnSpc>
                <a:spcPct val="110000"/>
              </a:lnSpc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495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829" y="228600"/>
            <a:ext cx="8271802" cy="1143000"/>
          </a:xfrm>
        </p:spPr>
        <p:txBody>
          <a:bodyPr/>
          <a:lstStyle/>
          <a:p>
            <a:r>
              <a:rPr lang="en-US" sz="4000" dirty="0" smtClean="0"/>
              <a:t>Excerpt from 802.11 Standard (2012)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10.8.6 Adaptation of the transmit power</a:t>
            </a:r>
          </a:p>
          <a:p>
            <a:pPr marL="0" indent="0">
              <a:buNone/>
            </a:pPr>
            <a:r>
              <a:rPr lang="en-US" b="0" dirty="0" smtClean="0"/>
              <a:t>“A </a:t>
            </a:r>
            <a:r>
              <a:rPr lang="en-US" b="0" dirty="0"/>
              <a:t>STA may use any criteria, and in particular any path loss and link margin estimates, to dynamically </a:t>
            </a:r>
            <a:r>
              <a:rPr lang="en-US" b="0" dirty="0" smtClean="0"/>
              <a:t>adapt the </a:t>
            </a:r>
            <a:r>
              <a:rPr lang="en-US" b="0" dirty="0"/>
              <a:t>transmit power for transmissions of an MPDU to another STA. The adaptation methods or criteria </a:t>
            </a:r>
            <a:r>
              <a:rPr lang="en-US" b="0" dirty="0" smtClean="0"/>
              <a:t>are beyond </a:t>
            </a:r>
            <a:r>
              <a:rPr lang="en-US" b="0" dirty="0"/>
              <a:t>the scope of this standard</a:t>
            </a:r>
            <a:r>
              <a:rPr lang="en-US" b="0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98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Why is power control interesting?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82784"/>
            <a:ext cx="8034068" cy="4790543"/>
          </a:xfrm>
        </p:spPr>
        <p:txBody>
          <a:bodyPr/>
          <a:lstStyle/>
          <a:p>
            <a:r>
              <a:rPr lang="en-US" b="0" dirty="0" smtClean="0"/>
              <a:t>It impacts every aspect of wireless network performance</a:t>
            </a:r>
          </a:p>
          <a:p>
            <a:pPr lvl="1"/>
            <a:r>
              <a:rPr lang="en-US" b="0" dirty="0" smtClean="0"/>
              <a:t>Physical layer</a:t>
            </a:r>
          </a:p>
          <a:p>
            <a:pPr lvl="1"/>
            <a:r>
              <a:rPr lang="en-US" b="0" dirty="0" smtClean="0"/>
              <a:t>MAC layer</a:t>
            </a:r>
          </a:p>
          <a:p>
            <a:pPr lvl="1"/>
            <a:r>
              <a:rPr lang="en-US" b="0" dirty="0" smtClean="0"/>
              <a:t>Network layer</a:t>
            </a:r>
          </a:p>
          <a:p>
            <a:pPr lvl="1"/>
            <a:r>
              <a:rPr lang="en-US" b="0" dirty="0" smtClean="0"/>
              <a:t>Even transport layer</a:t>
            </a:r>
          </a:p>
          <a:p>
            <a:pPr lvl="1"/>
            <a:endParaRPr lang="en-US" sz="1600" b="0" dirty="0" smtClean="0"/>
          </a:p>
          <a:p>
            <a:r>
              <a:rPr lang="en-US" b="0" dirty="0" smtClean="0"/>
              <a:t>We don’t know how to do it yet</a:t>
            </a:r>
          </a:p>
          <a:p>
            <a:pPr lvl="1"/>
            <a:r>
              <a:rPr lang="en-US" b="0" dirty="0" smtClean="0"/>
              <a:t>We don’t even know what layer it should belong to (if any at all)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68801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921924" cy="1143000"/>
          </a:xfrm>
        </p:spPr>
        <p:txBody>
          <a:bodyPr/>
          <a:lstStyle/>
          <a:p>
            <a:r>
              <a:rPr lang="en-US" sz="4000" dirty="0" smtClean="0"/>
              <a:t>Power Control &amp; the Protocol Stack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990936" cy="4114800"/>
          </a:xfrm>
        </p:spPr>
        <p:txBody>
          <a:bodyPr/>
          <a:lstStyle/>
          <a:p>
            <a:r>
              <a:rPr lang="en-US" b="0" dirty="0" smtClean="0"/>
              <a:t>Transmit power affects SINR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b="0" dirty="0" smtClean="0">
                <a:sym typeface="Wingdings" panose="05000000000000000000" pitchFamily="2" charset="2"/>
              </a:rPr>
              <a:t>Affects the physical layer</a:t>
            </a:r>
          </a:p>
          <a:p>
            <a:r>
              <a:rPr lang="en-US" b="0" dirty="0" smtClean="0">
                <a:sym typeface="Wingdings" panose="05000000000000000000" pitchFamily="2" charset="2"/>
              </a:rPr>
              <a:t>Transmit power causes interference for others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b="0" dirty="0" smtClean="0">
                <a:sym typeface="Wingdings" panose="05000000000000000000" pitchFamily="2" charset="2"/>
              </a:rPr>
              <a:t>Affects the MAC layer</a:t>
            </a:r>
          </a:p>
          <a:p>
            <a:r>
              <a:rPr lang="en-US" b="0" dirty="0" smtClean="0">
                <a:sym typeface="Wingdings" panose="05000000000000000000" pitchFamily="2" charset="2"/>
              </a:rPr>
              <a:t>Transmit power determines transmission range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b="0" dirty="0" smtClean="0">
                <a:sym typeface="Wingdings" panose="05000000000000000000" pitchFamily="2" charset="2"/>
              </a:rPr>
              <a:t>Affects the network layer</a:t>
            </a:r>
          </a:p>
          <a:p>
            <a:pPr marL="0" indent="0">
              <a:buNone/>
            </a:pPr>
            <a:endParaRPr lang="en-US" sz="1400" b="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200" b="0" dirty="0" smtClean="0">
                <a:sym typeface="Wingdings" panose="05000000000000000000" pitchFamily="2" charset="2"/>
              </a:rPr>
              <a:t>* And all of these indirectly affect the transport layer via congestion</a:t>
            </a:r>
          </a:p>
        </p:txBody>
      </p:sp>
    </p:spTree>
    <p:extLst>
      <p:ext uri="{BB962C8B-B14F-4D97-AF65-F5344CB8AC3E}">
        <p14:creationId xmlns:p14="http://schemas.microsoft.com/office/powerpoint/2010/main" val="2813743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956430" cy="1143000"/>
          </a:xfrm>
        </p:spPr>
        <p:txBody>
          <a:bodyPr/>
          <a:lstStyle/>
          <a:p>
            <a:r>
              <a:rPr lang="en-US" sz="4400" dirty="0" smtClean="0"/>
              <a:t>Power Control at the MAC Layer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348664" cy="4114800"/>
          </a:xfrm>
        </p:spPr>
        <p:txBody>
          <a:bodyPr/>
          <a:lstStyle/>
          <a:p>
            <a:r>
              <a:rPr lang="en-US" b="0" dirty="0" smtClean="0"/>
              <a:t>Extensive literature in this space</a:t>
            </a:r>
          </a:p>
          <a:p>
            <a:endParaRPr lang="en-US" sz="1400" b="0" dirty="0"/>
          </a:p>
          <a:p>
            <a:r>
              <a:rPr lang="en-US" b="0" dirty="0" smtClean="0"/>
              <a:t>Foschini-</a:t>
            </a:r>
            <a:r>
              <a:rPr lang="en-US" b="0" dirty="0" err="1" smtClean="0"/>
              <a:t>Miljanic</a:t>
            </a:r>
            <a:r>
              <a:rPr lang="en-US" b="0" dirty="0" smtClean="0"/>
              <a:t> algorithm is classic example</a:t>
            </a:r>
          </a:p>
          <a:p>
            <a:endParaRPr lang="en-US" sz="1400" b="0" dirty="0" smtClean="0"/>
          </a:p>
          <a:p>
            <a:r>
              <a:rPr lang="en-US" b="0" dirty="0" smtClean="0"/>
              <a:t>Many flavors (e.g., interference as noise, </a:t>
            </a:r>
            <a:r>
              <a:rPr lang="en-US" b="0" dirty="0"/>
              <a:t>with interference </a:t>
            </a:r>
            <a:r>
              <a:rPr lang="en-US" b="0" dirty="0" smtClean="0"/>
              <a:t>cancellation, centralized, decentralized, single channel, multiple channels…)</a:t>
            </a:r>
          </a:p>
          <a:p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684911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8600"/>
            <a:ext cx="8482817" cy="1143000"/>
          </a:xfrm>
        </p:spPr>
        <p:txBody>
          <a:bodyPr/>
          <a:lstStyle/>
          <a:p>
            <a:r>
              <a:rPr lang="en-US" sz="4400" dirty="0" smtClean="0"/>
              <a:t>Is cross-layer design worth it?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These authors advise caution</a:t>
            </a:r>
          </a:p>
          <a:p>
            <a:pPr lvl="1"/>
            <a:r>
              <a:rPr lang="en-US" sz="2400" b="0" dirty="0" smtClean="0"/>
              <a:t>Once layering is broken, can no longer design protocols in isolation</a:t>
            </a:r>
          </a:p>
          <a:p>
            <a:pPr lvl="1"/>
            <a:r>
              <a:rPr lang="en-US" sz="2400" b="0" dirty="0" smtClean="0"/>
              <a:t>Cross-layer design can create loops</a:t>
            </a:r>
          </a:p>
          <a:p>
            <a:pPr lvl="1"/>
            <a:r>
              <a:rPr lang="en-US" sz="2400" b="0" dirty="0" smtClean="0"/>
              <a:t>Some interactions can’t be foreseen</a:t>
            </a:r>
          </a:p>
          <a:p>
            <a:pPr lvl="1"/>
            <a:r>
              <a:rPr lang="en-US" sz="2400" b="0" dirty="0" smtClean="0"/>
              <a:t>“Law of unintended consequences”</a:t>
            </a:r>
          </a:p>
          <a:p>
            <a:r>
              <a:rPr lang="en-US" b="0" dirty="0" smtClean="0"/>
              <a:t>Many others: yes!</a:t>
            </a:r>
          </a:p>
          <a:p>
            <a:pPr lvl="1"/>
            <a:r>
              <a:rPr lang="en-US" sz="2400" b="0" dirty="0" smtClean="0"/>
              <a:t>Since power control so clearly cuts across multiple layers of the protocol stack, significant performance gains are possible (theoretically)</a:t>
            </a:r>
          </a:p>
        </p:txBody>
      </p:sp>
    </p:spTree>
    <p:extLst>
      <p:ext uri="{BB962C8B-B14F-4D97-AF65-F5344CB8AC3E}">
        <p14:creationId xmlns:p14="http://schemas.microsoft.com/office/powerpoint/2010/main" val="252607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Power Control at the Network Layer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Central argument of this paper is that power control should be at the network layer</a:t>
            </a:r>
          </a:p>
          <a:p>
            <a:endParaRPr lang="en-US" sz="1800" b="0" dirty="0" smtClean="0"/>
          </a:p>
          <a:p>
            <a:r>
              <a:rPr lang="en-US" b="0" dirty="0" smtClean="0"/>
              <a:t>Why?</a:t>
            </a:r>
          </a:p>
          <a:p>
            <a:pPr lvl="1"/>
            <a:r>
              <a:rPr lang="en-US" b="0" dirty="0" smtClean="0"/>
              <a:t>Leaving power control at MAC layer does not give routing protocol ability to determine optimal next hop</a:t>
            </a:r>
          </a:p>
          <a:p>
            <a:pPr marL="0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22548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Power Control at the Network Layer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0045"/>
            <a:ext cx="7848600" cy="4114800"/>
          </a:xfrm>
        </p:spPr>
        <p:txBody>
          <a:bodyPr/>
          <a:lstStyle/>
          <a:p>
            <a:r>
              <a:rPr lang="en-US" b="0" dirty="0" smtClean="0"/>
              <a:t>General approaches</a:t>
            </a:r>
          </a:p>
          <a:p>
            <a:pPr lvl="1"/>
            <a:r>
              <a:rPr lang="en-US" b="0" dirty="0" smtClean="0"/>
              <a:t>Topology control</a:t>
            </a:r>
          </a:p>
          <a:p>
            <a:pPr lvl="2"/>
            <a:r>
              <a:rPr lang="en-US" b="0" dirty="0" smtClean="0"/>
              <a:t>Power control timescale is much slower than routing update timescale</a:t>
            </a:r>
          </a:p>
          <a:p>
            <a:pPr lvl="1"/>
            <a:r>
              <a:rPr lang="en-US" b="0" dirty="0" smtClean="0"/>
              <a:t>Energy efficiency &amp; “power-aware” routing</a:t>
            </a:r>
          </a:p>
          <a:p>
            <a:pPr lvl="2"/>
            <a:r>
              <a:rPr lang="en-US" b="0" dirty="0" smtClean="0"/>
              <a:t>Optimize energy consumption (sleeping, etc.)</a:t>
            </a:r>
          </a:p>
          <a:p>
            <a:pPr lvl="2"/>
            <a:r>
              <a:rPr lang="en-US" b="0" dirty="0" smtClean="0"/>
              <a:t>Determine routing by associating power-based metrics with routing protocols</a:t>
            </a:r>
            <a:endParaRPr lang="en-US" b="0" dirty="0"/>
          </a:p>
          <a:p>
            <a:r>
              <a:rPr lang="en-US" b="0" dirty="0" smtClean="0"/>
              <a:t>This paper explores per-packet power control at the network layer to maximize spatial reuse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04693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Design Principles for Network Layer Power Control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1" dirty="0" smtClean="0"/>
              <a:t>“To increase network capacity, it is optimal to reduce the transmit power level.”</a:t>
            </a:r>
          </a:p>
          <a:p>
            <a:pPr marL="0" indent="0">
              <a:buNone/>
            </a:pPr>
            <a:endParaRPr lang="en-US" sz="1200" b="0" i="1" dirty="0" smtClean="0"/>
          </a:p>
          <a:p>
            <a:r>
              <a:rPr lang="en-US" b="0" dirty="0" smtClean="0"/>
              <a:t>Transmissions cause interference</a:t>
            </a:r>
          </a:p>
          <a:p>
            <a:r>
              <a:rPr lang="en-US" b="0" dirty="0" smtClean="0"/>
              <a:t>Area of interference proportional to r</a:t>
            </a:r>
            <a:r>
              <a:rPr lang="en-US" b="0" baseline="30000" dirty="0" smtClean="0"/>
              <a:t>2</a:t>
            </a:r>
            <a:r>
              <a:rPr lang="en-US" b="0" dirty="0" smtClean="0"/>
              <a:t>, while relaying burden (# hops) proportional to (1/r)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b="0" dirty="0" smtClean="0">
                <a:sym typeface="Wingdings" panose="05000000000000000000" pitchFamily="2" charset="2"/>
              </a:rPr>
              <a:t>Implies that reducing transmit power increases capacity, as long as network stays connected</a:t>
            </a:r>
          </a:p>
          <a:p>
            <a:pPr marL="457200" lvl="1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00790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Design Principles for Network Layer Power Control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53768"/>
            <a:ext cx="78486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0" i="1" dirty="0" smtClean="0"/>
              <a:t>“Reducing the transmit power level reduces average contention at MAC layer.”</a:t>
            </a:r>
          </a:p>
          <a:p>
            <a:pPr marL="0" indent="0">
              <a:buNone/>
            </a:pPr>
            <a:endParaRPr lang="en-US" sz="1600" b="0" i="1" dirty="0" smtClean="0"/>
          </a:p>
          <a:p>
            <a:pPr marL="0" indent="0">
              <a:buNone/>
            </a:pPr>
            <a:endParaRPr lang="en-US" sz="900" b="0" i="1" dirty="0" smtClean="0"/>
          </a:p>
          <a:p>
            <a:r>
              <a:rPr lang="en-US" b="0" dirty="0" smtClean="0"/>
              <a:t>Net radio traffic in contention range is proportional to r, so we want to minimize r</a:t>
            </a:r>
          </a:p>
          <a:p>
            <a:pPr marL="457200" lvl="1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5589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Design Principles for Network Layer Power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3320562" cy="4577862"/>
          </a:xfrm>
        </p:spPr>
        <p:txBody>
          <a:bodyPr/>
          <a:lstStyle/>
          <a:p>
            <a:pPr marL="0" indent="0">
              <a:buNone/>
            </a:pPr>
            <a:r>
              <a:rPr lang="en-US" sz="2400" b="0" i="1" dirty="0" smtClean="0"/>
              <a:t>“Using low power levels is broadly commensurate with energy-efficient routing for commonly used inverse power law path loss models”</a:t>
            </a:r>
          </a:p>
          <a:p>
            <a:pPr marL="0" indent="0">
              <a:buNone/>
            </a:pPr>
            <a:endParaRPr lang="en-US" sz="1400" b="0" i="1" dirty="0"/>
          </a:p>
          <a:p>
            <a:r>
              <a:rPr lang="en-US" sz="2400" b="0" dirty="0" smtClean="0"/>
              <a:t>Power optimal route between any pair of nodes can be chosen to be planar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344" y="2065111"/>
            <a:ext cx="5137656" cy="394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75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Design Principles for Network Layer Power Control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81200"/>
            <a:ext cx="8094785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b="0" i="1" dirty="0" smtClean="0"/>
              <a:t>“When the traffic load in the network is high, a lower power level gives lower end-to-end delay, while under low load a higher power gives lower delay.”</a:t>
            </a:r>
          </a:p>
          <a:p>
            <a:pPr marL="0" indent="0">
              <a:buNone/>
            </a:pPr>
            <a:endParaRPr lang="en-US" sz="1200" b="0" i="1" dirty="0" smtClean="0"/>
          </a:p>
          <a:p>
            <a:r>
              <a:rPr lang="en-US" sz="2400" b="0" dirty="0" smtClean="0">
                <a:sym typeface="Wingdings" panose="05000000000000000000" pitchFamily="2" charset="2"/>
              </a:rPr>
              <a:t>At each hop, a packet experiences processing delay, propagation delay, and queuing delay</a:t>
            </a:r>
          </a:p>
          <a:p>
            <a:r>
              <a:rPr lang="en-US" sz="2400" b="0" dirty="0" smtClean="0">
                <a:sym typeface="Wingdings" panose="05000000000000000000" pitchFamily="2" charset="2"/>
              </a:rPr>
              <a:t>Processing delay grows ~ linearly in # of hops, therefore is inversely proportional to transmit range (higher power is better)</a:t>
            </a:r>
          </a:p>
          <a:p>
            <a:r>
              <a:rPr lang="en-US" sz="2400" b="0" dirty="0" smtClean="0">
                <a:sym typeface="Wingdings" panose="05000000000000000000" pitchFamily="2" charset="2"/>
              </a:rPr>
              <a:t>Queuing delay depends on accessibility of medium (lower power is better)</a:t>
            </a:r>
          </a:p>
          <a:p>
            <a:pPr marL="457200" lvl="1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81330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COMPOW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17431"/>
            <a:ext cx="7848600" cy="4876800"/>
          </a:xfrm>
        </p:spPr>
        <p:txBody>
          <a:bodyPr/>
          <a:lstStyle/>
          <a:p>
            <a:r>
              <a:rPr lang="en-US" sz="2400" b="0" dirty="0" smtClean="0"/>
              <a:t>Optimization objectives:</a:t>
            </a:r>
          </a:p>
          <a:p>
            <a:pPr marL="971550" lvl="1" indent="-514350">
              <a:buAutoNum type="arabicParenR"/>
            </a:pPr>
            <a:r>
              <a:rPr lang="en-US" sz="2000" b="0" dirty="0" smtClean="0"/>
              <a:t>Choose common power level</a:t>
            </a:r>
          </a:p>
          <a:p>
            <a:pPr marL="971550" lvl="1" indent="-514350">
              <a:buAutoNum type="arabicParenR"/>
            </a:pPr>
            <a:r>
              <a:rPr lang="en-US" sz="2000" b="0" dirty="0" smtClean="0"/>
              <a:t>Set power level equal to lowest value which keeps network connected</a:t>
            </a:r>
            <a:endParaRPr lang="en-US" sz="2000" b="0" dirty="0"/>
          </a:p>
          <a:p>
            <a:r>
              <a:rPr lang="en-US" sz="2400" b="0" dirty="0" smtClean="0"/>
              <a:t>Advantages</a:t>
            </a:r>
          </a:p>
          <a:p>
            <a:pPr lvl="1"/>
            <a:r>
              <a:rPr lang="en-US" sz="2000" b="0" dirty="0" err="1" smtClean="0"/>
              <a:t>Bidirectionality</a:t>
            </a:r>
            <a:r>
              <a:rPr lang="en-US" sz="2000" b="0" dirty="0" smtClean="0"/>
              <a:t> of links (so MAC and network layers work properly)</a:t>
            </a:r>
          </a:p>
          <a:p>
            <a:pPr lvl="1"/>
            <a:r>
              <a:rPr lang="en-US" sz="2000" b="0" dirty="0" smtClean="0"/>
              <a:t>Under homogeneous spatial distribution, common power level does not decrease capacity by too much</a:t>
            </a:r>
            <a:endParaRPr lang="en-US" sz="2400" b="0" dirty="0"/>
          </a:p>
          <a:p>
            <a:r>
              <a:rPr lang="en-US" sz="2400" b="0" dirty="0" smtClean="0"/>
              <a:t>Architecture</a:t>
            </a:r>
          </a:p>
          <a:p>
            <a:pPr lvl="1"/>
            <a:r>
              <a:rPr lang="en-US" sz="2000" b="0" dirty="0" smtClean="0"/>
              <a:t>Each node builds multiple independent routing tables, one for each admissible power level</a:t>
            </a:r>
          </a:p>
          <a:p>
            <a:pPr lvl="1"/>
            <a:r>
              <a:rPr lang="en-US" sz="2000" b="0" dirty="0" smtClean="0"/>
              <a:t>Through communication between nodes, lowest common power level for connectivity is determined via these routing tables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431504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COMPOW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2266217"/>
            <a:ext cx="637222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3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CLUSTERPOW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3311769" cy="4114800"/>
          </a:xfrm>
        </p:spPr>
        <p:txBody>
          <a:bodyPr/>
          <a:lstStyle/>
          <a:p>
            <a:r>
              <a:rPr lang="en-US" sz="2000" b="0" dirty="0" smtClean="0"/>
              <a:t>Same concept of maintaining a routing table at each transmit power level</a:t>
            </a:r>
          </a:p>
          <a:p>
            <a:r>
              <a:rPr lang="en-US" sz="2000" b="0" dirty="0" smtClean="0"/>
              <a:t>If a node further downstream knows how to reach the destination using a lower power level, then it uses that level for forwarding the packet</a:t>
            </a:r>
          </a:p>
          <a:p>
            <a:r>
              <a:rPr lang="en-US" sz="2000" b="0" dirty="0" smtClean="0"/>
              <a:t>Loops prevented by not allowing power to increase</a:t>
            </a:r>
            <a:endParaRPr lang="en-US" sz="20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369" y="1903179"/>
            <a:ext cx="5189358" cy="427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80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1111"/>
            <a:ext cx="7848600" cy="870438"/>
          </a:xfrm>
        </p:spPr>
        <p:txBody>
          <a:bodyPr/>
          <a:lstStyle/>
          <a:p>
            <a:r>
              <a:rPr lang="en-US" dirty="0" smtClean="0"/>
              <a:t>CLUSTERPOW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9114" y="2166060"/>
            <a:ext cx="5054886" cy="3223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94" y="1010677"/>
            <a:ext cx="3774852" cy="566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23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CLUSTERPOW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42746"/>
            <a:ext cx="7848600" cy="4114800"/>
          </a:xfrm>
        </p:spPr>
        <p:txBody>
          <a:bodyPr/>
          <a:lstStyle/>
          <a:p>
            <a:r>
              <a:rPr lang="en-US" b="0" dirty="0" smtClean="0"/>
              <a:t>Provides implicit/adaptive/distributed clustering through transmit power (no centralized control or cluster-head required)</a:t>
            </a:r>
          </a:p>
          <a:p>
            <a:r>
              <a:rPr lang="en-US" b="0" dirty="0" smtClean="0"/>
              <a:t>Can be used with any routing protocol</a:t>
            </a:r>
          </a:p>
          <a:p>
            <a:r>
              <a:rPr lang="en-US" b="0" dirty="0" smtClean="0"/>
              <a:t>Is provably loop-free</a:t>
            </a:r>
          </a:p>
          <a:p>
            <a:pPr marL="0" indent="0">
              <a:buNone/>
            </a:pPr>
            <a:endParaRPr lang="en-US" sz="2000" b="0" dirty="0" smtClean="0"/>
          </a:p>
          <a:p>
            <a:pPr marL="0" indent="0">
              <a:buNone/>
            </a:pPr>
            <a:r>
              <a:rPr lang="en-US" sz="2000" b="0" dirty="0" smtClean="0"/>
              <a:t>*Source code is available online.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465335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Performance of COMPOW and CLUSTERPOW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26223"/>
            <a:ext cx="7848600" cy="4114800"/>
          </a:xfrm>
        </p:spPr>
        <p:txBody>
          <a:bodyPr/>
          <a:lstStyle/>
          <a:p>
            <a:r>
              <a:rPr lang="en-US" b="0" dirty="0" smtClean="0"/>
              <a:t>Simulated via NS2 (code available online) </a:t>
            </a:r>
            <a:endParaRPr lang="en-US" b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87" y="4761998"/>
            <a:ext cx="8431823" cy="1953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981" y="2531714"/>
            <a:ext cx="3467833" cy="231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44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Performance of COMPOW and CLUSTERPOW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78" y="1786456"/>
            <a:ext cx="7018643" cy="487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66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Tunneled CLUSTERPOW: Reduces transmit power compared to CLUSTERPOW, requires additional overhead</a:t>
            </a:r>
          </a:p>
          <a:p>
            <a:endParaRPr lang="en-US" sz="1600" b="0" dirty="0" smtClean="0"/>
          </a:p>
          <a:p>
            <a:r>
              <a:rPr lang="en-US" sz="2400" b="0" dirty="0" smtClean="0"/>
              <a:t>MINPOW: Globally optimizes total energy consumption (through essentially distributed Bellman-Ford)</a:t>
            </a:r>
          </a:p>
          <a:p>
            <a:endParaRPr lang="en-US" sz="1600" b="0" dirty="0" smtClean="0"/>
          </a:p>
          <a:p>
            <a:r>
              <a:rPr lang="en-US" sz="2400" b="0" dirty="0" smtClean="0"/>
              <a:t>LOADPOW: Adapts transmit power to network load – uses higher transmit power when load is low, and lowers power as load increases. Has elements of a MAC-layer protocol.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871217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Unresolved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65838"/>
            <a:ext cx="7848600" cy="4114800"/>
          </a:xfrm>
        </p:spPr>
        <p:txBody>
          <a:bodyPr/>
          <a:lstStyle/>
          <a:p>
            <a:r>
              <a:rPr lang="en-US" sz="2400" b="0" dirty="0" smtClean="0"/>
              <a:t>How do these algorithms interact with the MAC layer?</a:t>
            </a:r>
          </a:p>
          <a:p>
            <a:pPr lvl="1"/>
            <a:r>
              <a:rPr lang="en-US" sz="2000" b="0" dirty="0" smtClean="0"/>
              <a:t>Probably not very well…</a:t>
            </a:r>
          </a:p>
          <a:p>
            <a:r>
              <a:rPr lang="en-US" sz="2400" b="0" dirty="0" smtClean="0"/>
              <a:t>Latency increases with large number of hops</a:t>
            </a:r>
          </a:p>
          <a:p>
            <a:r>
              <a:rPr lang="en-US" sz="2400" b="0" dirty="0" smtClean="0"/>
              <a:t>Adapting these power control algorithms to network load</a:t>
            </a:r>
          </a:p>
          <a:p>
            <a:pPr lvl="1"/>
            <a:r>
              <a:rPr lang="en-US" sz="2000" b="0" dirty="0" smtClean="0"/>
              <a:t>LOADPOW is a first step</a:t>
            </a:r>
          </a:p>
          <a:p>
            <a:r>
              <a:rPr lang="en-US" sz="2400" b="0" dirty="0" smtClean="0"/>
              <a:t>Experimental performance evaluations not possible due to hardware limitations, even though software architectures were designed</a:t>
            </a:r>
          </a:p>
        </p:txBody>
      </p:sp>
    </p:spTree>
    <p:extLst>
      <p:ext uri="{BB962C8B-B14F-4D97-AF65-F5344CB8AC3E}">
        <p14:creationId xmlns:p14="http://schemas.microsoft.com/office/powerpoint/2010/main" val="2740568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Power control affects the physical, data link, and network layers in different ways</a:t>
            </a:r>
          </a:p>
          <a:p>
            <a:pPr lvl="1"/>
            <a:r>
              <a:rPr lang="en-US" sz="2000" b="0" dirty="0" smtClean="0"/>
              <a:t>So where should it be situated? The answer appears to be “it depends.”</a:t>
            </a:r>
          </a:p>
          <a:p>
            <a:pPr lvl="1"/>
            <a:endParaRPr lang="en-US" sz="2000" b="0" dirty="0" smtClean="0"/>
          </a:p>
          <a:p>
            <a:r>
              <a:rPr lang="en-US" sz="2400" b="0" dirty="0" smtClean="0"/>
              <a:t>If situated at network layer, power control should generally aim for low power that maintains connectivity</a:t>
            </a:r>
          </a:p>
          <a:p>
            <a:endParaRPr lang="en-US" sz="2000" b="0" dirty="0" smtClean="0"/>
          </a:p>
          <a:p>
            <a:r>
              <a:rPr lang="en-US" sz="2400" b="0" dirty="0" smtClean="0"/>
              <a:t>COMPOW, CLUSTERPOW, etc., have nice properties for ad hoc networks and can improve their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241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Appendix A: Link </a:t>
            </a:r>
            <a:r>
              <a:rPr lang="en-US" sz="4000" dirty="0" err="1" smtClean="0"/>
              <a:t>Bidirectionality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43511"/>
            <a:ext cx="7848600" cy="4114800"/>
          </a:xfrm>
        </p:spPr>
        <p:txBody>
          <a:bodyPr/>
          <a:lstStyle/>
          <a:p>
            <a:r>
              <a:rPr lang="en-US" sz="2800" b="0" dirty="0" smtClean="0"/>
              <a:t>Different power levels can create unidirectional links</a:t>
            </a:r>
          </a:p>
          <a:p>
            <a:r>
              <a:rPr lang="en-US" sz="2800" b="0" dirty="0" err="1" smtClean="0"/>
              <a:t>Bidirectionality</a:t>
            </a:r>
            <a:r>
              <a:rPr lang="en-US" sz="2800" b="0" dirty="0" smtClean="0"/>
              <a:t> assumed in definition of “neighbor” in many routing protocols, like Bellman-Ford</a:t>
            </a:r>
          </a:p>
          <a:p>
            <a:r>
              <a:rPr lang="en-US" sz="2800" b="0" dirty="0" smtClean="0"/>
              <a:t>MAC protocols like 802.11 implicitly rely on </a:t>
            </a:r>
            <a:r>
              <a:rPr lang="en-US" sz="2800" b="0" dirty="0" err="1" smtClean="0"/>
              <a:t>bidirectionality</a:t>
            </a:r>
            <a:endParaRPr lang="en-US" sz="2800" b="0" dirty="0" smtClean="0"/>
          </a:p>
          <a:p>
            <a:r>
              <a:rPr lang="en-US" sz="2800" b="0" dirty="0" smtClean="0"/>
              <a:t>Many protocols employ route reversals</a:t>
            </a:r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399465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 smtClean="0"/>
              <a:t>S. </a:t>
            </a:r>
            <a:r>
              <a:rPr lang="en-US" sz="2000" b="0" dirty="0" err="1" smtClean="0"/>
              <a:t>Narayanaswamy</a:t>
            </a:r>
            <a:r>
              <a:rPr lang="en-US" sz="2000" b="0" dirty="0" smtClean="0"/>
              <a:t> et al., “Power control in ad hoc networks: theory, architecture, algorithm, and implementation of the COMPOW protocol,” </a:t>
            </a:r>
            <a:r>
              <a:rPr lang="en-US" sz="2000" b="0" i="1" dirty="0" smtClean="0"/>
              <a:t>Proc. Eur. Wireless Conf., </a:t>
            </a:r>
            <a:r>
              <a:rPr lang="en-US" sz="2000" b="0" dirty="0" smtClean="0"/>
              <a:t>pp. 156-162, 2002.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V. </a:t>
            </a:r>
            <a:r>
              <a:rPr lang="en-US" sz="2000" b="0" dirty="0" err="1" smtClean="0"/>
              <a:t>Kawadia</a:t>
            </a:r>
            <a:r>
              <a:rPr lang="en-US" sz="2000" b="0" dirty="0" smtClean="0"/>
              <a:t> and P.R. Kumar, “Power control and clustering in ad hoc networks,” </a:t>
            </a:r>
            <a:r>
              <a:rPr lang="en-US" sz="2000" b="0" i="1" dirty="0" smtClean="0"/>
              <a:t>Proc. IEEE INFOCOM, </a:t>
            </a:r>
            <a:r>
              <a:rPr lang="en-US" sz="2000" b="0" dirty="0" smtClean="0"/>
              <a:t>pp. 459-469, 2003.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V. </a:t>
            </a:r>
            <a:r>
              <a:rPr lang="en-US" sz="2000" b="0" dirty="0" err="1" smtClean="0"/>
              <a:t>Kawadia</a:t>
            </a:r>
            <a:r>
              <a:rPr lang="en-US" sz="2000" b="0" dirty="0" smtClean="0"/>
              <a:t> and P.R. Kumar, “A cautionary perspective on cross-layer design,” </a:t>
            </a:r>
            <a:r>
              <a:rPr lang="en-US" sz="2000" b="0" i="1" dirty="0" smtClean="0"/>
              <a:t>IEEE Wireless Communications Magazine., </a:t>
            </a:r>
            <a:r>
              <a:rPr lang="en-US" sz="2000" b="0" dirty="0" smtClean="0"/>
              <a:t>2003.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3847858407"/>
      </p:ext>
    </p:extLst>
  </p:cSld>
  <p:clrMapOvr>
    <a:masterClrMapping/>
  </p:clrMapOvr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51715</TotalTime>
  <Words>1149</Words>
  <Application>Microsoft Office PowerPoint</Application>
  <PresentationFormat>On-screen Show (4:3)</PresentationFormat>
  <Paragraphs>141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BlueRed</vt:lpstr>
      <vt:lpstr>1_template1</vt:lpstr>
      <vt:lpstr>Paper Presentation by Jeff Mounzer</vt:lpstr>
      <vt:lpstr>Presentation Outline</vt:lpstr>
      <vt:lpstr>Excerpt from 802.11 Standard (2012)</vt:lpstr>
      <vt:lpstr>Why is power control interesting?</vt:lpstr>
      <vt:lpstr>Power Control &amp; the Protocol Stack</vt:lpstr>
      <vt:lpstr>Power Control at the MAC Layer</vt:lpstr>
      <vt:lpstr>Is cross-layer design worth it?</vt:lpstr>
      <vt:lpstr>Power Control at the Network Layer</vt:lpstr>
      <vt:lpstr>Power Control at the Network Layer</vt:lpstr>
      <vt:lpstr>Design Principles for Network Layer Power Control</vt:lpstr>
      <vt:lpstr>Design Principles for Network Layer Power Control</vt:lpstr>
      <vt:lpstr>Design Principles for Network Layer Power Control</vt:lpstr>
      <vt:lpstr>Design Principles for Network Layer Power Control</vt:lpstr>
      <vt:lpstr>COMPOW Protocol</vt:lpstr>
      <vt:lpstr>Problem with COMPOW</vt:lpstr>
      <vt:lpstr>CLUSTERPOW</vt:lpstr>
      <vt:lpstr>CLUSTERPOW Example</vt:lpstr>
      <vt:lpstr>CLUSTERPOW Properties</vt:lpstr>
      <vt:lpstr>Performance of COMPOW and CLUSTERPOW</vt:lpstr>
      <vt:lpstr>Performance of COMPOW and CLUSTERPOW</vt:lpstr>
      <vt:lpstr>Additional Protocols</vt:lpstr>
      <vt:lpstr>Some Unresolved Issues</vt:lpstr>
      <vt:lpstr>Summary</vt:lpstr>
      <vt:lpstr>Appendix A: Link Bidirectionality</vt:lpstr>
      <vt:lpstr>Additional References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</cp:lastModifiedBy>
  <cp:revision>146</cp:revision>
  <cp:lastPrinted>2000-03-17T02:49:38Z</cp:lastPrinted>
  <dcterms:created xsi:type="dcterms:W3CDTF">1999-01-27T20:08:30Z</dcterms:created>
  <dcterms:modified xsi:type="dcterms:W3CDTF">2014-02-03T16:43:48Z</dcterms:modified>
</cp:coreProperties>
</file>