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6"/>
  </p:notesMasterIdLst>
  <p:handoutMasterIdLst>
    <p:handoutMasterId r:id="rId27"/>
  </p:handoutMasterIdLst>
  <p:sldIdLst>
    <p:sldId id="304" r:id="rId3"/>
    <p:sldId id="347" r:id="rId4"/>
    <p:sldId id="305" r:id="rId5"/>
    <p:sldId id="348" r:id="rId6"/>
    <p:sldId id="308" r:id="rId7"/>
    <p:sldId id="349" r:id="rId8"/>
    <p:sldId id="362" r:id="rId9"/>
    <p:sldId id="311" r:id="rId10"/>
    <p:sldId id="313" r:id="rId11"/>
    <p:sldId id="351" r:id="rId12"/>
    <p:sldId id="363" r:id="rId13"/>
    <p:sldId id="355" r:id="rId14"/>
    <p:sldId id="315" r:id="rId15"/>
    <p:sldId id="356" r:id="rId16"/>
    <p:sldId id="365" r:id="rId17"/>
    <p:sldId id="357" r:id="rId18"/>
    <p:sldId id="360" r:id="rId19"/>
    <p:sldId id="364" r:id="rId20"/>
    <p:sldId id="361" r:id="rId21"/>
    <p:sldId id="316" r:id="rId22"/>
    <p:sldId id="335" r:id="rId23"/>
    <p:sldId id="338" r:id="rId24"/>
    <p:sldId id="345" r:id="rId25"/>
  </p:sldIdLst>
  <p:sldSz cx="6858000" cy="51435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Source Sans Pro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B7A1"/>
    <a:srgbClr val="8C1515"/>
    <a:srgbClr val="D6DDD3"/>
    <a:srgbClr val="EDE8DD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0" autoAdjust="0"/>
    <p:restoredTop sz="94660"/>
  </p:normalViewPr>
  <p:slideViewPr>
    <p:cSldViewPr snapToGrid="0" snapToObjects="1">
      <p:cViewPr>
        <p:scale>
          <a:sx n="108" d="100"/>
          <a:sy n="108" d="100"/>
        </p:scale>
        <p:origin x="-1928" y="-296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3753F4C-B2E9-0142-8FA2-1F8499C5D14D}" type="datetimeFigureOut">
              <a:rPr lang="en-US"/>
              <a:pPr>
                <a:defRPr/>
              </a:pPr>
              <a:t>3/2/14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CEFEB86-0D00-964E-A662-7AA44AF8B0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26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BB741D5-B6ED-5443-BF9A-C66E9E7928F8}" type="datetimeFigureOut">
              <a:rPr lang="en-US"/>
              <a:pPr>
                <a:defRPr/>
              </a:pPr>
              <a:t>3/2/14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44030E0-6254-1442-89C2-2299956FB5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64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(3/3/14 07:51) -----</a:t>
            </a:r>
          </a:p>
          <a:p>
            <a:r>
              <a:rPr lang="en-US"/>
              <a:t>Before we get started would you expect  spectrum sensing to be part of:</a:t>
            </a:r>
          </a:p>
          <a:p>
            <a:endParaRPr lang="en-US"/>
          </a:p>
          <a:p>
            <a:r>
              <a:rPr lang="en-US"/>
              <a:t>underlay/interweave/overlay?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00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-CR</a:t>
            </a:r>
            <a:r>
              <a:rPr lang="en-US" baseline="0" dirty="0" smtClean="0"/>
              <a:t> techniques in general increase system capacity</a:t>
            </a:r>
          </a:p>
          <a:p>
            <a:r>
              <a:rPr lang="en-US" baseline="0" dirty="0" smtClean="0"/>
              <a:t>-With proper power allocation by the primary users the secondary users can reach max achievable 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03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Much</a:t>
            </a:r>
            <a:r>
              <a:rPr lang="en-US" baseline="0" dirty="0" smtClean="0"/>
              <a:t> of previous work has been using single antenna detection</a:t>
            </a:r>
            <a:endParaRPr lang="en-US" dirty="0" smtClean="0"/>
          </a:p>
          <a:p>
            <a:r>
              <a:rPr lang="en-US" dirty="0" smtClean="0"/>
              <a:t>Energy Detection is preferred because it </a:t>
            </a:r>
            <a:r>
              <a:rPr lang="en-US" dirty="0" err="1" smtClean="0"/>
              <a:t>doesn</a:t>
            </a:r>
            <a:r>
              <a:rPr lang="fr-FR" dirty="0" smtClean="0"/>
              <a:t>’</a:t>
            </a:r>
            <a:r>
              <a:rPr lang="en-US" dirty="0" smtClean="0"/>
              <a:t>t</a:t>
            </a:r>
            <a:r>
              <a:rPr lang="en-US" baseline="0" dirty="0" smtClean="0"/>
              <a:t> require any knowledge of primary user signal</a:t>
            </a:r>
          </a:p>
          <a:p>
            <a:r>
              <a:rPr lang="en-US" baseline="0" dirty="0" smtClean="0"/>
              <a:t>--Robust to unknown channels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21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Much</a:t>
            </a:r>
            <a:r>
              <a:rPr lang="en-US" baseline="0" dirty="0" smtClean="0"/>
              <a:t> of previous work has been using single antenna detection</a:t>
            </a:r>
            <a:endParaRPr lang="en-US" dirty="0" smtClean="0"/>
          </a:p>
          <a:p>
            <a:r>
              <a:rPr lang="en-US" dirty="0" smtClean="0"/>
              <a:t>Energy Detection is preferred because it </a:t>
            </a:r>
            <a:r>
              <a:rPr lang="en-US" dirty="0" err="1" smtClean="0"/>
              <a:t>doesn</a:t>
            </a:r>
            <a:r>
              <a:rPr lang="fr-FR" dirty="0" smtClean="0"/>
              <a:t>’</a:t>
            </a:r>
            <a:r>
              <a:rPr lang="en-US" dirty="0" smtClean="0"/>
              <a:t>t</a:t>
            </a:r>
            <a:r>
              <a:rPr lang="en-US" baseline="0" dirty="0" smtClean="0"/>
              <a:t> require any knowledge of primary user signal</a:t>
            </a:r>
          </a:p>
          <a:p>
            <a:r>
              <a:rPr lang="en-US" baseline="0" dirty="0" smtClean="0"/>
              <a:t>--Robust to unknown channels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21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Mitigate issues stemming from estimation of noise </a:t>
            </a:r>
            <a:r>
              <a:rPr lang="en-US" sz="1600" dirty="0" smtClean="0"/>
              <a:t>variance</a:t>
            </a:r>
          </a:p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-hope to exploit</a:t>
            </a:r>
            <a:r>
              <a:rPr lang="en-US" sz="1600" baseline="0" dirty="0" smtClean="0"/>
              <a:t> signal structure (rank 1 covariance matrix)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71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H_0 </a:t>
            </a:r>
            <a:r>
              <a:rPr lang="en-US" dirty="0" smtClean="0">
                <a:sym typeface="Wingdings"/>
              </a:rPr>
              <a:t> hypothesis that there exists only noise and no signal</a:t>
            </a:r>
          </a:p>
          <a:p>
            <a:r>
              <a:rPr lang="en-US" dirty="0" smtClean="0">
                <a:sym typeface="Wingdings"/>
              </a:rPr>
              <a:t>H_1  both noise and signal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83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ym typeface="Wingdings"/>
              </a:rPr>
              <a:t>As implied in name- take ratio of </a:t>
            </a:r>
            <a:r>
              <a:rPr lang="en-US" dirty="0" err="1" smtClean="0">
                <a:sym typeface="Wingdings"/>
              </a:rPr>
              <a:t>likelyhood</a:t>
            </a:r>
            <a:r>
              <a:rPr lang="en-US" baseline="0" dirty="0" smtClean="0">
                <a:sym typeface="Wingdings"/>
              </a:rPr>
              <a:t> functions of H1 over H2</a:t>
            </a:r>
          </a:p>
          <a:p>
            <a:r>
              <a:rPr lang="en-US" dirty="0" smtClean="0">
                <a:sym typeface="Wingdings"/>
              </a:rPr>
              <a:t>X</a:t>
            </a:r>
            <a:r>
              <a:rPr lang="en-US" baseline="0" dirty="0" smtClean="0">
                <a:sym typeface="Wingdings"/>
              </a:rPr>
              <a:t>  [x(0), x(1), …x(N-1)]</a:t>
            </a:r>
          </a:p>
          <a:p>
            <a:r>
              <a:rPr lang="en-US" baseline="0" dirty="0" smtClean="0">
                <a:sym typeface="Wingdings"/>
              </a:rPr>
              <a:t>h  covariance matrix</a:t>
            </a:r>
          </a:p>
          <a:p>
            <a:r>
              <a:rPr lang="en-US" baseline="0" dirty="0" smtClean="0">
                <a:sym typeface="Wingdings"/>
              </a:rPr>
              <a:t>Sigma  noise variance</a:t>
            </a:r>
            <a:endParaRPr lang="en-US" dirty="0" smtClean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83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statistic is a Ratio of largest eigenvalue to the sum of eigenvalues of the sample covariance matrix</a:t>
            </a:r>
          </a:p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Gamma_GLR</a:t>
            </a:r>
            <a:r>
              <a:rPr lang="en-US" dirty="0" smtClean="0"/>
              <a:t> is the threshold determined</a:t>
            </a:r>
            <a:r>
              <a:rPr lang="en-US" baseline="0" dirty="0" smtClean="0"/>
              <a:t> from a given probability of false alarm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8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77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ED-U- energy</a:t>
            </a:r>
            <a:r>
              <a:rPr lang="en-US" baseline="0" dirty="0" smtClean="0"/>
              <a:t> detection with uncertainty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MME- Maximum to Minimum Eigenvalue Ratio Detector</a:t>
            </a:r>
            <a:endParaRPr lang="en-US" baseline="0" dirty="0" smtClean="0"/>
          </a:p>
          <a:p>
            <a:r>
              <a:rPr lang="en-US" baseline="0" dirty="0" smtClean="0"/>
              <a:t>AGM – Arithmetic to Geometric mean (Under rank 1, reduces to MME detector)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Computes eigenvalues of a sample covariance matrix 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Compares to threshold from probability of false alarm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8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Mitigate issues stemming from estimation of noise </a:t>
            </a:r>
            <a:r>
              <a:rPr lang="en-US" sz="1600" dirty="0" smtClean="0"/>
              <a:t>variance</a:t>
            </a:r>
          </a:p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-hope to exploit</a:t>
            </a:r>
            <a:r>
              <a:rPr lang="en-US" sz="1600" baseline="0" dirty="0" smtClean="0"/>
              <a:t> signal structure (rank 1 covariance matrix)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71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ED-U- energy</a:t>
            </a:r>
            <a:r>
              <a:rPr lang="en-US" baseline="0" dirty="0" smtClean="0"/>
              <a:t> detection with uncertainty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MME- Maximum to Minimum Eigenvalue Ratio Detector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GLRT scheme based on known noise variance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Replaces noise variance by smallest eigenvalue of the sample covariance matrix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r>
              <a:rPr lang="en-US" baseline="0" dirty="0" smtClean="0"/>
              <a:t>AGM – Arithmetic to Geometric mean (Under rank 1, reduces to MME detector)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Computes eigenvalues of a sample covariance matrix 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Compares to threshold from probability of false alarm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8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8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statistic is a Ratio of largest eigenvalue to the sum of eigenvalues of the sample covariance matrix</a:t>
            </a:r>
          </a:p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Gamma_GLR</a:t>
            </a:r>
            <a:r>
              <a:rPr lang="en-US" dirty="0" smtClean="0"/>
              <a:t> is the threshold determined</a:t>
            </a:r>
            <a:r>
              <a:rPr lang="en-US" baseline="0" dirty="0" smtClean="0"/>
              <a:t> from a given probability of false alarm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8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Considered</a:t>
            </a:r>
            <a:r>
              <a:rPr lang="en-US" baseline="0" dirty="0" smtClean="0"/>
              <a:t> the asymptotic distribution of the log-GLRT statistic in terms of a central chi-square distribution </a:t>
            </a:r>
          </a:p>
          <a:p>
            <a:r>
              <a:rPr lang="en-US" baseline="0" dirty="0" smtClean="0"/>
              <a:t>With 2M-1 degrees of freedom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30E0-6254-1442-89C2-2299956FB54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806950"/>
            <a:ext cx="6866335" cy="34290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1" y="4883153"/>
            <a:ext cx="1159669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792520"/>
            <a:ext cx="61722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25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202531" y="3599022"/>
            <a:ext cx="4544616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013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342900" y="2410993"/>
            <a:ext cx="61722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81" cap="small" spc="169">
                <a:solidFill>
                  <a:srgbClr val="A4001D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432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806950"/>
            <a:ext cx="6866335" cy="34290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11" y="4883153"/>
            <a:ext cx="115847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02534" y="1538765"/>
            <a:ext cx="2215753" cy="925830"/>
          </a:xfrm>
          <a:prstGeom prst="rect">
            <a:avLst/>
          </a:prstGeom>
        </p:spPr>
        <p:txBody>
          <a:bodyPr/>
          <a:lstStyle>
            <a:lvl1pPr algn="r">
              <a:defRPr sz="1125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2534" y="2571750"/>
            <a:ext cx="2215753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675" cap="all" spc="169">
                <a:solidFill>
                  <a:srgbClr val="A4001D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499247" y="1535112"/>
            <a:ext cx="1463279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675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210397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16758" y="908685"/>
            <a:ext cx="5775722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3190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16758" y="908685"/>
            <a:ext cx="5775722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193775" indent="0">
              <a:buNone/>
              <a:defRPr/>
            </a:lvl3pPr>
            <a:lvl4pPr marL="386655" indent="0">
              <a:buNone/>
              <a:defRPr/>
            </a:lvl4pPr>
            <a:lvl5pPr marL="58043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889801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45244" y="7938"/>
            <a:ext cx="342900" cy="457200"/>
          </a:xfrm>
          <a:prstGeom prst="rect">
            <a:avLst/>
          </a:prstGeom>
        </p:spPr>
        <p:txBody>
          <a:bodyPr wrap="none" lIns="25718" tIns="0" rIns="25718" bIns="0" anchor="ctr" anchorCtr="1"/>
          <a:lstStyle>
            <a:lvl1pPr algn="ctr" eaLnBrk="1" latinLnBrk="0" hangingPunct="1">
              <a:defRPr kumimoji="0"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35867A-1E98-B94D-9A25-106B2570C7EA}" type="slidenum">
              <a:rPr lang="en-US" sz="563" smtClean="0"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563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711997" y="908685"/>
            <a:ext cx="2840831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3657601" y="908685"/>
            <a:ext cx="2834879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19824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711582" y="908688"/>
            <a:ext cx="5780897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711997" y="2841316"/>
            <a:ext cx="5780485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42298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11997" y="908685"/>
            <a:ext cx="2840831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657601" y="908689"/>
            <a:ext cx="2834879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657601" y="2837497"/>
            <a:ext cx="2834879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4858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11997" y="908689"/>
            <a:ext cx="2840831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16759" y="2840613"/>
            <a:ext cx="2836069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3657601" y="908689"/>
            <a:ext cx="2834879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3657601" y="2840613"/>
            <a:ext cx="2834879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0597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63" y="4811716"/>
            <a:ext cx="1534716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" y="4806950"/>
            <a:ext cx="6866335" cy="3429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557" y="4883153"/>
            <a:ext cx="1158479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800558"/>
            <a:ext cx="61722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25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202531" y="3599022"/>
            <a:ext cx="4544616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013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342900" y="2419031"/>
            <a:ext cx="61722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81" cap="small" spc="169">
                <a:solidFill>
                  <a:srgbClr val="A4001D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61632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806950"/>
            <a:ext cx="6866335" cy="34290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557" y="4883153"/>
            <a:ext cx="1158479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02534" y="1538765"/>
            <a:ext cx="2215753" cy="925830"/>
          </a:xfrm>
          <a:prstGeom prst="rect">
            <a:avLst/>
          </a:prstGeom>
        </p:spPr>
        <p:txBody>
          <a:bodyPr/>
          <a:lstStyle>
            <a:lvl1pPr algn="r">
              <a:defRPr sz="1125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2534" y="2571750"/>
            <a:ext cx="2215753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675" cap="all" spc="169">
                <a:solidFill>
                  <a:srgbClr val="A4001D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499247" y="1535112"/>
            <a:ext cx="1463279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675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9721791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16758" y="908685"/>
            <a:ext cx="5775722" cy="3759042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5078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45244" y="7938"/>
            <a:ext cx="342900" cy="457200"/>
          </a:xfrm>
          <a:prstGeom prst="rect">
            <a:avLst/>
          </a:prstGeom>
        </p:spPr>
        <p:txBody>
          <a:bodyPr wrap="none" lIns="25718" tIns="0" rIns="25718" bIns="0" anchor="ctr" anchorCtr="1"/>
          <a:lstStyle>
            <a:lvl1pPr algn="ctr" eaLnBrk="1" latinLnBrk="0" hangingPunct="1">
              <a:defRPr kumimoji="0"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B92BF3F-8684-8246-A15E-AC52FCBF24BA}" type="slidenum">
              <a:rPr lang="en-US" sz="563" smtClean="0"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563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711997" y="908685"/>
            <a:ext cx="2840831" cy="3759042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3657601" y="908685"/>
            <a:ext cx="2834879" cy="3759042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634265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711582" y="908688"/>
            <a:ext cx="5780897" cy="1816607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711997" y="2841316"/>
            <a:ext cx="5780485" cy="1816607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90802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11997" y="908685"/>
            <a:ext cx="2840831" cy="3759042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657601" y="908689"/>
            <a:ext cx="2834879" cy="1823085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657601" y="2837497"/>
            <a:ext cx="2834879" cy="1830230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281643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582" y="359541"/>
            <a:ext cx="5780897" cy="488024"/>
          </a:xfrm>
          <a:prstGeom prst="rect">
            <a:avLst/>
          </a:prstGeom>
        </p:spPr>
        <p:txBody>
          <a:bodyPr/>
          <a:lstStyle>
            <a:lvl1pPr algn="l"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11997" y="908689"/>
            <a:ext cx="2840831" cy="1823085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16759" y="2840613"/>
            <a:ext cx="2836069" cy="1827114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3657601" y="908689"/>
            <a:ext cx="2834879" cy="1823085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3657601" y="2840613"/>
            <a:ext cx="2834879" cy="1827114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2517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theme" Target="../theme/theme2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711995" y="358775"/>
            <a:ext cx="578048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11995" y="903288"/>
            <a:ext cx="5780485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155" y="4811713"/>
            <a:ext cx="634603" cy="271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56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E6AAAE-75D9-F241-85C7-0623B8246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429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605" y="4856163"/>
            <a:ext cx="1159669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 kern="1200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2pPr>
      <a:lvl3pPr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3pPr>
      <a:lvl4pPr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4pPr>
      <a:lvl5pPr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5pPr>
      <a:lvl6pPr marL="257175" algn="l" defTabSz="25717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514350" algn="l" defTabSz="25717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771525" algn="l" defTabSz="25717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028700" algn="l" defTabSz="25717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192881" indent="-192881" algn="l" defTabSz="257175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defRPr kern="1200" spc="11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162521" indent="-162521" algn="l" defTabSz="257175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320576" indent="-126802" algn="l" defTabSz="257175" rtl="0" fontAlgn="base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514350" indent="-127695" algn="l" defTabSz="257175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708125" indent="-127695" algn="l" defTabSz="257175" rtl="0" fontAlgn="base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711995" y="358775"/>
            <a:ext cx="578048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11995" y="903288"/>
            <a:ext cx="5780485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155" y="4811713"/>
            <a:ext cx="634603" cy="271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56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494A4F4-BCFA-084C-AA1C-F13CE3B27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8335" y="0"/>
            <a:ext cx="6866335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224" y="4856163"/>
            <a:ext cx="1159669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257175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350" kern="1200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defTabSz="257175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2pPr>
      <a:lvl3pPr algn="l" defTabSz="257175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3pPr>
      <a:lvl4pPr algn="l" defTabSz="257175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4pPr>
      <a:lvl5pPr algn="l" defTabSz="257175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5pPr>
      <a:lvl6pPr marL="257175"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514350"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771525"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028700" algn="l" defTabSz="257175" rtl="0" fontAlgn="base">
        <a:lnSpc>
          <a:spcPct val="85000"/>
        </a:lnSpc>
        <a:spcBef>
          <a:spcPct val="0"/>
        </a:spcBef>
        <a:spcAft>
          <a:spcPct val="0"/>
        </a:spcAft>
        <a:defRPr sz="135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192881" indent="-192881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defRPr sz="900" kern="1200" cap="small" spc="11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162521" indent="-162521" algn="l" defTabSz="257175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320576" indent="-126802" algn="l" defTabSz="257175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514350" indent="-127695" algn="l" defTabSz="257175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708125" indent="-127695" algn="l" defTabSz="257175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anford-Logo-Tree.gif"/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1" b="92351" l="9972" r="89744">
                        <a14:foregroundMark x1="48148" y1="6903" x2="48148" y2="6903"/>
                        <a14:foregroundMark x1="52707" y1="92351" x2="52707" y2="92351"/>
                        <a14:foregroundMark x1="46154" y1="8396" x2="46154" y2="8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3" y="1345713"/>
            <a:ext cx="1605744" cy="2452078"/>
          </a:xfrm>
          <a:prstGeom prst="rect">
            <a:avLst/>
          </a:prstGeom>
        </p:spPr>
      </p:pic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1114425" y="1826453"/>
            <a:ext cx="4629150" cy="348258"/>
          </a:xfrm>
        </p:spPr>
        <p:txBody>
          <a:bodyPr/>
          <a:lstStyle/>
          <a:p>
            <a:r>
              <a:rPr lang="en-US" b="1" dirty="0" smtClean="0">
                <a:latin typeface="Source Sans Pro Semibold" charset="0"/>
              </a:rPr>
              <a:t>Multiantenna-Assisted Spectrum Sensing for Cognitive Radio</a:t>
            </a:r>
            <a:endParaRPr lang="en-US" b="1" dirty="0">
              <a:latin typeface="Source Sans Pro Semibold" charset="0"/>
            </a:endParaRP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</p:nvPr>
        </p:nvSpPr>
        <p:spPr bwMode="auto">
          <a:xfrm>
            <a:off x="1759148" y="3006628"/>
            <a:ext cx="3408462" cy="330398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>
                <a:solidFill>
                  <a:srgbClr val="595959"/>
                </a:solidFill>
                <a:latin typeface="Source Sans Pro" charset="0"/>
              </a:rPr>
              <a:t>Stanford University </a:t>
            </a:r>
            <a:r>
              <a:rPr lang="en-US" dirty="0" smtClean="0">
                <a:solidFill>
                  <a:srgbClr val="595959"/>
                </a:solidFill>
                <a:latin typeface="Source Sans Pro" charset="0"/>
              </a:rPr>
              <a:t>EE360</a:t>
            </a:r>
            <a:endParaRPr lang="en-US" dirty="0">
              <a:solidFill>
                <a:srgbClr val="595959"/>
              </a:solidFill>
              <a:latin typeface="Source Sans Pro" charset="0"/>
            </a:endParaRPr>
          </a:p>
          <a:p>
            <a:pPr marL="0" indent="0"/>
            <a:r>
              <a:rPr lang="en-US" dirty="0" smtClean="0">
                <a:solidFill>
                  <a:srgbClr val="595959"/>
                </a:solidFill>
                <a:latin typeface="Source Sans Pro" charset="0"/>
              </a:rPr>
              <a:t>Professor Andrea Goldsmith</a:t>
            </a:r>
            <a:endParaRPr lang="en-US" dirty="0">
              <a:solidFill>
                <a:srgbClr val="595959"/>
              </a:solidFill>
              <a:latin typeface="Source Sans Pro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14425" y="2571751"/>
            <a:ext cx="4629150" cy="25985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013" dirty="0" smtClean="0"/>
              <a:t>Christina Apatow</a:t>
            </a:r>
            <a:endParaRPr lang="en-US" sz="1013" dirty="0">
              <a:solidFill>
                <a:schemeClr val="bg2"/>
              </a:solidFill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6956" y="2122821"/>
            <a:ext cx="350118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25" dirty="0" smtClean="0"/>
              <a:t>Wang, </a:t>
            </a:r>
            <a:r>
              <a:rPr lang="en-US" sz="1125" dirty="0" err="1" smtClean="0"/>
              <a:t>Pu</a:t>
            </a:r>
            <a:r>
              <a:rPr lang="en-US" sz="1125" dirty="0" smtClean="0"/>
              <a:t>, et al. Vehicular Technology, IEEE Transactions on 59.4 (2010): 1791-1800</a:t>
            </a:r>
            <a:endParaRPr lang="en-US" sz="1125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Presentation Outline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Introduction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Spectrum Sensing Cognitive Radio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Single Antenna Detectors</a:t>
            </a:r>
            <a:endParaRPr lang="en-US" dirty="0" smtClean="0"/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System </a:t>
            </a:r>
            <a:r>
              <a:rPr lang="en-US" dirty="0" smtClean="0"/>
              <a:t>Model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Performance Analysis</a:t>
            </a:r>
            <a:endParaRPr lang="en-US" dirty="0" smtClean="0"/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Concluding </a:t>
            </a:r>
            <a:r>
              <a:rPr lang="en-US" dirty="0" smtClean="0"/>
              <a:t>thoughts </a:t>
            </a:r>
            <a:endParaRPr lang="en-US" dirty="0" smtClean="0"/>
          </a:p>
          <a:p>
            <a:pPr marL="285750" indent="-285750">
              <a:buFont typeface="Wingdings" charset="2"/>
              <a:buChar char="§"/>
            </a:pPr>
            <a:endParaRPr lang="en-US" dirty="0" smtClean="0"/>
          </a:p>
          <a:p>
            <a:pPr marL="285750" indent="-285750">
              <a:buFont typeface="Wingdings" charset="2"/>
              <a:buChar char="§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586632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759148" y="1990429"/>
            <a:ext cx="1661816" cy="521494"/>
          </a:xfrm>
        </p:spPr>
        <p:txBody>
          <a:bodyPr/>
          <a:lstStyle/>
          <a:p>
            <a:r>
              <a:rPr lang="en-US" dirty="0" smtClean="0">
                <a:latin typeface="Source Sans Pro Semibold" charset="0"/>
              </a:rPr>
              <a:t>Introduction</a:t>
            </a:r>
            <a:endParaRPr lang="en-US" dirty="0">
              <a:latin typeface="Source Sans Pro Semibold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759150" y="2571750"/>
            <a:ext cx="1638598" cy="5250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Importance of This Research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Previous work</a:t>
            </a:r>
            <a:endParaRPr lang="en-US" dirty="0">
              <a:ea typeface="+mn-ea"/>
              <a:cs typeface="+mn-cs"/>
            </a:endParaRPr>
          </a:p>
        </p:txBody>
      </p:sp>
      <p:pic>
        <p:nvPicPr>
          <p:cNvPr id="2" name="Picture Placeholder 1" descr="nanophotonics_0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3481686" y="1988642"/>
            <a:ext cx="1097459" cy="1097459"/>
          </a:xfrm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Spectrum Sensing Cognitive Radio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The most critical function of cognitive radio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Consider the radio frequency spectrum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/>
              <a:t>Spectrum is (…still…) </a:t>
            </a:r>
            <a:r>
              <a:rPr lang="en-US" dirty="0" smtClean="0"/>
              <a:t>scarce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Utilization rate of licensed spectrum in U.S. is 15-85% at any time/location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Detect and utilize unused spectrum (“white space”)  for noninvasive opportunistic channel access</a:t>
            </a:r>
          </a:p>
          <a:p>
            <a:pPr marL="127695" lvl="2" indent="0">
              <a:buNone/>
            </a:pPr>
            <a:endParaRPr lang="en-US" dirty="0" smtClean="0"/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Applications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Emergency network solutions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Vehicular communications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Increase transmission rates and distances</a:t>
            </a:r>
          </a:p>
          <a:p>
            <a:pPr marL="413445" lvl="2" indent="-285750">
              <a:buFont typeface="Wingdings" charset="2"/>
              <a:buChar char="§"/>
            </a:pPr>
            <a:endParaRPr lang="en-US" dirty="0" smtClean="0"/>
          </a:p>
          <a:p>
            <a:pPr marL="607219" lvl="3" indent="-285750"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13714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be 20"/>
          <p:cNvSpPr/>
          <p:nvPr/>
        </p:nvSpPr>
        <p:spPr>
          <a:xfrm>
            <a:off x="3974288" y="2598942"/>
            <a:ext cx="2011118" cy="646797"/>
          </a:xfrm>
          <a:prstGeom prst="cube">
            <a:avLst>
              <a:gd name="adj" fmla="val 7918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11582" y="917273"/>
            <a:ext cx="0" cy="23284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11582" y="3245740"/>
            <a:ext cx="54262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11582" y="1505270"/>
            <a:ext cx="1804684" cy="17404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8976123">
            <a:off x="1697745" y="1435295"/>
            <a:ext cx="911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Frequency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363084" y="3245740"/>
            <a:ext cx="520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Time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262654" y="1222553"/>
            <a:ext cx="6208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Power</a:t>
            </a:r>
            <a:endParaRPr lang="en-US" sz="1200" dirty="0"/>
          </a:p>
        </p:txBody>
      </p:sp>
      <p:sp>
        <p:nvSpPr>
          <p:cNvPr id="14" name="Cube 13"/>
          <p:cNvSpPr/>
          <p:nvPr/>
        </p:nvSpPr>
        <p:spPr>
          <a:xfrm>
            <a:off x="999451" y="2222625"/>
            <a:ext cx="1410990" cy="776156"/>
          </a:xfrm>
          <a:prstGeom prst="cube">
            <a:avLst>
              <a:gd name="adj" fmla="val 7197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be 17"/>
          <p:cNvSpPr/>
          <p:nvPr/>
        </p:nvSpPr>
        <p:spPr>
          <a:xfrm>
            <a:off x="1716707" y="2469584"/>
            <a:ext cx="1410990" cy="776156"/>
          </a:xfrm>
          <a:prstGeom prst="cube">
            <a:avLst>
              <a:gd name="adj" fmla="val 9015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be 18"/>
          <p:cNvSpPr/>
          <p:nvPr/>
        </p:nvSpPr>
        <p:spPr>
          <a:xfrm>
            <a:off x="2539782" y="1318684"/>
            <a:ext cx="1410990" cy="776156"/>
          </a:xfrm>
          <a:prstGeom prst="cube">
            <a:avLst>
              <a:gd name="adj" fmla="val 59848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be 19"/>
          <p:cNvSpPr/>
          <p:nvPr/>
        </p:nvSpPr>
        <p:spPr>
          <a:xfrm>
            <a:off x="2774948" y="1681669"/>
            <a:ext cx="2304616" cy="1364152"/>
          </a:xfrm>
          <a:prstGeom prst="cube">
            <a:avLst>
              <a:gd name="adj" fmla="val 7918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be 21"/>
          <p:cNvSpPr/>
          <p:nvPr/>
        </p:nvSpPr>
        <p:spPr>
          <a:xfrm>
            <a:off x="4617986" y="1822787"/>
            <a:ext cx="2011118" cy="646797"/>
          </a:xfrm>
          <a:prstGeom prst="cube">
            <a:avLst>
              <a:gd name="adj" fmla="val 7918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be 22"/>
          <p:cNvSpPr/>
          <p:nvPr/>
        </p:nvSpPr>
        <p:spPr>
          <a:xfrm>
            <a:off x="481615" y="4632934"/>
            <a:ext cx="287868" cy="329758"/>
          </a:xfrm>
          <a:prstGeom prst="cube">
            <a:avLst>
              <a:gd name="adj" fmla="val 998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52042" y="4616880"/>
            <a:ext cx="404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Spectrum Occupied by Primary Users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22090" y="3810216"/>
            <a:ext cx="1890887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Spectrum Holes! </a:t>
            </a:r>
            <a:endParaRPr lang="en-US" dirty="0"/>
          </a:p>
        </p:txBody>
      </p:sp>
      <p:cxnSp>
        <p:nvCxnSpPr>
          <p:cNvPr id="14340" name="Straight Arrow Connector 14339"/>
          <p:cNvCxnSpPr/>
          <p:nvPr/>
        </p:nvCxnSpPr>
        <p:spPr>
          <a:xfrm flipH="1">
            <a:off x="4091871" y="2540142"/>
            <a:ext cx="1328683" cy="121127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24" idx="0"/>
          </p:cNvCxnSpPr>
          <p:nvPr/>
        </p:nvCxnSpPr>
        <p:spPr>
          <a:xfrm>
            <a:off x="2815419" y="2311465"/>
            <a:ext cx="752115" cy="1498751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081759" y="3151660"/>
            <a:ext cx="1686628" cy="61151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latin typeface="Source Sans Pro Semibold" charset="0"/>
              </a:rPr>
              <a:t>Single Antenna </a:t>
            </a:r>
            <a:r>
              <a:rPr lang="en-US" sz="1800" dirty="0" smtClean="0">
                <a:latin typeface="Source Sans Pro Semibold" charset="0"/>
              </a:rPr>
              <a:t>Detection  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11997" y="908684"/>
            <a:ext cx="5484601" cy="3889367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Matched Filter Detection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Requires knowledge of primary user (e.g. modulation type, pulse shaping, synchronization info)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Requires that secondary CR user has a receiver for every primary user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Cyclostationary Feature Detection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/>
              <a:t>Must know cyclic frequencies of primary signals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/>
              <a:t>Computationally </a:t>
            </a:r>
            <a:r>
              <a:rPr lang="en-US" dirty="0" smtClean="0"/>
              <a:t>Complex</a:t>
            </a:r>
            <a:endParaRPr lang="en-US" dirty="0"/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Energy Detection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No information of primary user signal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Must have accurate noise variance to set test threshold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Sensitive to estimation accuracy of noise </a:t>
            </a:r>
            <a:r>
              <a:rPr lang="en-US" dirty="0" smtClean="0">
                <a:sym typeface="Wingdings"/>
              </a:rPr>
              <a:t> subject to error (e.g. environmental, interference)</a:t>
            </a:r>
          </a:p>
        </p:txBody>
      </p:sp>
      <p:sp>
        <p:nvSpPr>
          <p:cNvPr id="2" name="Rectangle 1"/>
          <p:cNvSpPr/>
          <p:nvPr/>
        </p:nvSpPr>
        <p:spPr>
          <a:xfrm>
            <a:off x="435055" y="3116382"/>
            <a:ext cx="6161324" cy="168166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8330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The Limiting Factor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40989" y="2152067"/>
            <a:ext cx="6517011" cy="1058394"/>
          </a:xfrm>
        </p:spPr>
        <p:txBody>
          <a:bodyPr>
            <a:normAutofit/>
          </a:bodyPr>
          <a:lstStyle/>
          <a:p>
            <a:pPr marL="0" indent="0" algn="ctr"/>
            <a:r>
              <a:rPr lang="en-US" dirty="0" smtClean="0"/>
              <a:t>Estimation of Noise Variance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187314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759148" y="1990429"/>
            <a:ext cx="1661816" cy="521494"/>
          </a:xfrm>
        </p:spPr>
        <p:txBody>
          <a:bodyPr/>
          <a:lstStyle/>
          <a:p>
            <a:r>
              <a:rPr lang="en-US" dirty="0" smtClean="0">
                <a:latin typeface="Source Sans Pro Semibold" charset="0"/>
              </a:rPr>
              <a:t>System Model</a:t>
            </a:r>
            <a:endParaRPr lang="en-US" dirty="0">
              <a:latin typeface="Source Sans Pro Semibold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92606" y="2571750"/>
            <a:ext cx="2428359" cy="52506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Multiantenna Cognitive radio</a:t>
            </a:r>
            <a:endParaRPr lang="en-US" dirty="0">
              <a:ea typeface="+mn-ea"/>
              <a:cs typeface="+mn-cs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8244" r="18244"/>
          <a:stretch>
            <a:fillRect/>
          </a:stretch>
        </p:blipFill>
        <p:spPr/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Multiantenna System Model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1399233" y="1340875"/>
            <a:ext cx="235164" cy="1575831"/>
          </a:xfrm>
          <a:prstGeom prst="triangl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634397" y="1340875"/>
            <a:ext cx="2833737" cy="1293349"/>
          </a:xfrm>
          <a:prstGeom prst="straightConnector1">
            <a:avLst/>
          </a:prstGeom>
          <a:ln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656267" y="2740065"/>
            <a:ext cx="0" cy="7173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10800000" flipH="1">
            <a:off x="4558100" y="2634224"/>
            <a:ext cx="187501" cy="244085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020311" y="2751345"/>
            <a:ext cx="0" cy="7173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10800000" flipH="1">
            <a:off x="4922144" y="2645504"/>
            <a:ext cx="187501" cy="244085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558100" y="3457420"/>
            <a:ext cx="551545" cy="19991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75932" y="3042313"/>
            <a:ext cx="123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Primary User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451489">
            <a:off x="1819000" y="1610102"/>
            <a:ext cx="2300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Single PU Signal to Detect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4270" y="3747429"/>
            <a:ext cx="1980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4"/>
                </a:solidFill>
              </a:rPr>
              <a:t>MISO Secondary User</a:t>
            </a:r>
          </a:p>
          <a:p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701194" y="2740065"/>
            <a:ext cx="0" cy="7173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 rot="10800000" flipH="1">
            <a:off x="5603027" y="2634224"/>
            <a:ext cx="187501" cy="244085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065238" y="2751345"/>
            <a:ext cx="0" cy="7173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10800000" flipH="1">
            <a:off x="5967071" y="2645504"/>
            <a:ext cx="187501" cy="244085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603027" y="3457420"/>
            <a:ext cx="551545" cy="19991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flipH="1">
            <a:off x="5534449" y="3042313"/>
            <a:ext cx="64008" cy="64008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 flipH="1">
            <a:off x="5321076" y="3042556"/>
            <a:ext cx="64008" cy="64008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flipH="1">
            <a:off x="5097878" y="3042556"/>
            <a:ext cx="64008" cy="64008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40880" y="4270649"/>
            <a:ext cx="606725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longer require TX signal or noise variance 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71730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Spectrum Sensing Problem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Formulated according to simple binary hypothesis test: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1600" dirty="0" smtClean="0"/>
              <a:t>Where,</a:t>
            </a:r>
            <a:endParaRPr lang="en-US" sz="1600" dirty="0"/>
          </a:p>
          <a:p>
            <a:r>
              <a:rPr lang="en-US" sz="1200" dirty="0" smtClean="0"/>
              <a:t>x(n) 	</a:t>
            </a:r>
            <a:r>
              <a:rPr lang="en-US" sz="1200" dirty="0" smtClean="0">
                <a:sym typeface="Wingdings"/>
              </a:rPr>
              <a:t> MISO baseband equivalent of nth sample</a:t>
            </a:r>
          </a:p>
          <a:p>
            <a:r>
              <a:rPr lang="en-US" sz="1200" dirty="0" smtClean="0">
                <a:sym typeface="Wingdings"/>
              </a:rPr>
              <a:t>s(n) 	 nth sample of primary user signal seen at RX</a:t>
            </a:r>
          </a:p>
          <a:p>
            <a:r>
              <a:rPr lang="en-US" sz="1200" dirty="0" smtClean="0">
                <a:sym typeface="Wingdings"/>
              </a:rPr>
              <a:t>w(n)	 complex Gaussian noise independent of s(n), unknown noise variance</a:t>
            </a:r>
            <a:endParaRPr lang="en-US" sz="1200" dirty="0"/>
          </a:p>
          <a:p>
            <a:endParaRPr lang="en-US" sz="16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 Shot 2014-03-02 at 6.25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4" y="1767665"/>
            <a:ext cx="4894372" cy="1080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703676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latin typeface="Source Sans Pro Semibold" charset="0"/>
              </a:rPr>
              <a:t>Generalized Likelihood Ratio </a:t>
            </a:r>
            <a:r>
              <a:rPr lang="en-US" sz="1800" dirty="0" smtClean="0">
                <a:latin typeface="Source Sans Pro Semibold" charset="0"/>
              </a:rPr>
              <a:t>Test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Shot 2014-03-02 at 10.47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76" y="1808367"/>
            <a:ext cx="39751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1711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3-02 at 10.17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561" y="1462853"/>
            <a:ext cx="3432527" cy="746892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11997" y="908684"/>
            <a:ext cx="5484601" cy="3889367"/>
          </a:xfrm>
        </p:spPr>
        <p:txBody>
          <a:bodyPr>
            <a:norm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ML estimates </a:t>
            </a:r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MISO channel coefficient</a:t>
            </a:r>
          </a:p>
          <a:p>
            <a:pPr marL="413445" lvl="2" indent="-285750">
              <a:buFont typeface="Wingdings" charset="2"/>
              <a:buChar char="§"/>
            </a:pPr>
            <a:endParaRPr lang="en-US" dirty="0"/>
          </a:p>
          <a:p>
            <a:pPr marL="413445" lvl="2" indent="-285750">
              <a:buFont typeface="Wingdings" charset="2"/>
              <a:buChar char="§"/>
            </a:pPr>
            <a:endParaRPr lang="en-US" dirty="0" smtClean="0"/>
          </a:p>
          <a:p>
            <a:pPr marL="413445" lvl="2" indent="-285750">
              <a:buFont typeface="Wingdings" charset="2"/>
              <a:buChar char="§"/>
            </a:pPr>
            <a:r>
              <a:rPr lang="en-US" dirty="0" smtClean="0"/>
              <a:t>Noise variance</a:t>
            </a:r>
          </a:p>
          <a:p>
            <a:pPr marL="413445" lvl="2" indent="-285750">
              <a:buFont typeface="Wingdings" charset="2"/>
              <a:buChar char="§"/>
            </a:pPr>
            <a:endParaRPr lang="en-US" dirty="0"/>
          </a:p>
          <a:p>
            <a:pPr marL="413445" lvl="2" indent="-285750">
              <a:buFont typeface="Wingdings" charset="2"/>
              <a:buChar char="§"/>
            </a:pPr>
            <a:endParaRPr lang="en-US" dirty="0"/>
          </a:p>
          <a:p>
            <a:pPr marL="285750" indent="-285750">
              <a:buFont typeface="Wingdings" charset="2"/>
              <a:buChar char="§"/>
            </a:pPr>
            <a:r>
              <a:rPr lang="en-US" dirty="0" smtClean="0"/>
              <a:t>Yield GLRT Statistic:</a:t>
            </a:r>
            <a:endParaRPr lang="en-US" dirty="0"/>
          </a:p>
        </p:txBody>
      </p:sp>
      <p:pic>
        <p:nvPicPr>
          <p:cNvPr id="4" name="Picture 3" descr="Screen Shot 2014-03-02 at 10.20.3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56" y="2518985"/>
            <a:ext cx="2328318" cy="714995"/>
          </a:xfrm>
          <a:prstGeom prst="rect">
            <a:avLst/>
          </a:prstGeom>
        </p:spPr>
      </p:pic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Generalized Likelihood Ratio Test for Spectrum Sensing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creen Shot 2014-03-02 at 8.23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792" y="3543029"/>
            <a:ext cx="2656913" cy="106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creen Shot 2014-03-02 at 10.20.4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09" y="2518985"/>
            <a:ext cx="1882670" cy="68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4650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759148" y="1990429"/>
            <a:ext cx="1661816" cy="521494"/>
          </a:xfrm>
        </p:spPr>
        <p:txBody>
          <a:bodyPr/>
          <a:lstStyle/>
          <a:p>
            <a:r>
              <a:rPr lang="en-US" dirty="0" smtClean="0">
                <a:latin typeface="Source Sans Pro Semibold" charset="0"/>
              </a:rPr>
              <a:t>Performance Analysis</a:t>
            </a:r>
            <a:endParaRPr lang="en-US" dirty="0">
              <a:latin typeface="Source Sans Pro Semibold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759148" y="2571750"/>
            <a:ext cx="1661816" cy="5250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Comparison between </a:t>
            </a:r>
            <a:r>
              <a:rPr lang="en-US" dirty="0" smtClean="0">
                <a:ea typeface="+mn-ea"/>
                <a:cs typeface="+mn-cs"/>
              </a:rPr>
              <a:t>various </a:t>
            </a:r>
            <a:r>
              <a:rPr lang="en-US" dirty="0" err="1" smtClean="0">
                <a:ea typeface="+mn-ea"/>
                <a:cs typeface="+mn-cs"/>
              </a:rPr>
              <a:t>Multiantenna</a:t>
            </a:r>
            <a:r>
              <a:rPr lang="en-US" dirty="0" smtClean="0">
                <a:ea typeface="+mn-ea"/>
                <a:cs typeface="+mn-cs"/>
              </a:rPr>
              <a:t>-Assisted Spectrum Sensing Models</a:t>
            </a:r>
            <a:endParaRPr lang="en-US" dirty="0">
              <a:ea typeface="+mn-ea"/>
              <a:cs typeface="+mn-cs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490" r="124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074367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Simulation </a:t>
            </a:r>
            <a:r>
              <a:rPr lang="en-US" sz="1800" dirty="0" err="1" smtClean="0">
                <a:latin typeface="Source Sans Pro Semibold" charset="0"/>
              </a:rPr>
              <a:t>Comparables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11997" y="908684"/>
            <a:ext cx="5484601" cy="388936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ED-U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Multichannel case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“U” </a:t>
            </a:r>
            <a:r>
              <a:rPr lang="en-US" dirty="0" smtClean="0">
                <a:sym typeface="Wingdings"/>
              </a:rPr>
              <a:t> Noise uncertainty</a:t>
            </a:r>
            <a:r>
              <a:rPr lang="en-US" dirty="0" smtClean="0"/>
              <a:t> 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/>
              <a:t>MME 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/>
              <a:t>GLRT scheme based on known noise variance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/>
              <a:t>Replaces noise variance by smallest eigenvalue of the sample covariance </a:t>
            </a:r>
            <a:r>
              <a:rPr lang="en-US" dirty="0" smtClean="0"/>
              <a:t>matrix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AGM</a:t>
            </a:r>
          </a:p>
          <a:p>
            <a:pPr marL="470595" lvl="2" indent="-342900">
              <a:buFont typeface="Wingdings" charset="2"/>
              <a:buChar char="§"/>
            </a:pPr>
            <a:r>
              <a:rPr lang="en-US" dirty="0" smtClean="0"/>
              <a:t>Computes eigenvalues of a sample covariance matrix </a:t>
            </a:r>
          </a:p>
          <a:p>
            <a:pPr marL="470595" lvl="2" indent="-342900">
              <a:buFont typeface="Wingdings" charset="2"/>
              <a:buChar char="§"/>
            </a:pPr>
            <a:endParaRPr lang="en-US" dirty="0"/>
          </a:p>
          <a:p>
            <a:pPr marL="470595" lvl="2" indent="-342900">
              <a:buFont typeface="Wingdings" charset="2"/>
              <a:buChar char="§"/>
            </a:pPr>
            <a:endParaRPr lang="en-US" dirty="0" smtClean="0"/>
          </a:p>
          <a:p>
            <a:pPr marL="470595" lvl="2" indent="-342900">
              <a:buFont typeface="Wingdings" charset="2"/>
              <a:buChar char="§"/>
            </a:pPr>
            <a:r>
              <a:rPr lang="en-US" dirty="0"/>
              <a:t>C</a:t>
            </a:r>
            <a:r>
              <a:rPr lang="en-US" dirty="0" smtClean="0"/>
              <a:t>ompares to threshold from probability of false alarm</a:t>
            </a:r>
          </a:p>
        </p:txBody>
      </p:sp>
      <p:pic>
        <p:nvPicPr>
          <p:cNvPr id="3" name="Picture 2" descr="Screen Shot 2014-03-03 at 8.00.3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408" y="3563258"/>
            <a:ext cx="1527575" cy="6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1230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Simulation Assumptions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1399233" y="1340875"/>
            <a:ext cx="235164" cy="1575831"/>
          </a:xfrm>
          <a:prstGeom prst="triangl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634397" y="1340875"/>
            <a:ext cx="3198244" cy="1537435"/>
          </a:xfrm>
          <a:prstGeom prst="straightConnector1">
            <a:avLst/>
          </a:prstGeom>
          <a:ln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981388" y="2634224"/>
            <a:ext cx="1173184" cy="1023115"/>
            <a:chOff x="4558100" y="2634224"/>
            <a:chExt cx="1173184" cy="1023115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4656267" y="2740065"/>
              <a:ext cx="0" cy="717355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Isosceles Triangle 11"/>
            <p:cNvSpPr/>
            <p:nvPr/>
          </p:nvSpPr>
          <p:spPr>
            <a:xfrm rot="10800000" flipH="1">
              <a:off x="4558100" y="2634224"/>
              <a:ext cx="187501" cy="244085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5020311" y="2751345"/>
              <a:ext cx="0" cy="717355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Isosceles Triangle 14"/>
            <p:cNvSpPr/>
            <p:nvPr/>
          </p:nvSpPr>
          <p:spPr>
            <a:xfrm rot="10800000" flipH="1">
              <a:off x="4922144" y="2645504"/>
              <a:ext cx="187501" cy="244085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58100" y="3457420"/>
              <a:ext cx="1173184" cy="199919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75932" y="3042313"/>
            <a:ext cx="123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Primary User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451489">
            <a:off x="2113342" y="1610102"/>
            <a:ext cx="1711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Independent BPSK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7672" y="3676869"/>
            <a:ext cx="1980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4"/>
                </a:solidFill>
              </a:rPr>
              <a:t>MISO Secondary User</a:t>
            </a:r>
          </a:p>
          <a:p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724710" y="2751825"/>
            <a:ext cx="0" cy="7173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 rot="10800000" flipH="1">
            <a:off x="5626543" y="2645984"/>
            <a:ext cx="187501" cy="244085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088754" y="2763105"/>
            <a:ext cx="0" cy="7173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10800000" flipH="1">
            <a:off x="5990587" y="2657264"/>
            <a:ext cx="187501" cy="244085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8066" y="3976651"/>
            <a:ext cx="48213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1400" dirty="0"/>
              <a:t>Probability of false alarm, P</a:t>
            </a:r>
            <a:r>
              <a:rPr lang="en-US" sz="1400" baseline="-25000" dirty="0"/>
              <a:t>f</a:t>
            </a:r>
            <a:r>
              <a:rPr lang="en-US" sz="1400" dirty="0"/>
              <a:t> =</a:t>
            </a:r>
            <a:r>
              <a:rPr lang="en-US" sz="1400" dirty="0" smtClean="0"/>
              <a:t>0.01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1400" dirty="0" smtClean="0"/>
              <a:t>Covariance matrix for receiving signal is rank 1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1400" dirty="0" smtClean="0"/>
              <a:t>Independent </a:t>
            </a:r>
            <a:r>
              <a:rPr lang="en-US" sz="1400" dirty="0"/>
              <a:t>Rayleigh fading channels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248413" y="2255133"/>
            <a:ext cx="638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4"/>
                </a:solidFill>
              </a:rPr>
              <a:t>M = 4</a:t>
            </a:r>
            <a:endParaRPr lang="en-US" sz="1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4421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Performance Comparison of Detection Methods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Shot 2014-03-02 at 8.37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0" y="1469990"/>
            <a:ext cx="2850529" cy="2274077"/>
          </a:xfrm>
          <a:prstGeom prst="rect">
            <a:avLst/>
          </a:prstGeom>
        </p:spPr>
      </p:pic>
      <p:pic>
        <p:nvPicPr>
          <p:cNvPr id="4" name="Picture 3" descr="Screen Shot 2014-03-02 at 8.37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87" y="1469990"/>
            <a:ext cx="2788764" cy="22740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0880" y="4270649"/>
            <a:ext cx="606725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 less samples, GLRT is significantly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257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Performance Comparison of Detection Methods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Shot 2014-03-02 at 8.37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0" y="1469990"/>
            <a:ext cx="2850529" cy="2274077"/>
          </a:xfrm>
          <a:prstGeom prst="rect">
            <a:avLst/>
          </a:prstGeom>
        </p:spPr>
      </p:pic>
      <p:pic>
        <p:nvPicPr>
          <p:cNvPr id="6" name="Picture 5" descr="Screen Shot 2014-03-02 at 8.37.4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53" y="1480445"/>
            <a:ext cx="2840977" cy="22401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0880" y="4270649"/>
            <a:ext cx="6067257" cy="3616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50" dirty="0" smtClean="0"/>
              <a:t>GLRT has marginal performance gain with N=100 samples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43066574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Investigating Impact of Number of Samples, N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0880" y="4270649"/>
            <a:ext cx="6067257" cy="3616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50" dirty="0" smtClean="0"/>
              <a:t>As expected, probability of detection increases with N</a:t>
            </a:r>
            <a:endParaRPr lang="en-US" sz="1750" dirty="0"/>
          </a:p>
        </p:txBody>
      </p:sp>
      <p:pic>
        <p:nvPicPr>
          <p:cNvPr id="2" name="Picture 1" descr="Screen Shot 2014-03-02 at 8.52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913" y="1011354"/>
            <a:ext cx="3582182" cy="289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7874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latin typeface="Source Sans Pro Semibold" charset="0"/>
              </a:rPr>
              <a:t>Asymptotic </a:t>
            </a:r>
            <a:r>
              <a:rPr lang="en-US" sz="1800" dirty="0" err="1" smtClean="0">
                <a:latin typeface="Source Sans Pro Semibold" charset="0"/>
              </a:rPr>
              <a:t>vs</a:t>
            </a:r>
            <a:r>
              <a:rPr lang="en-US" sz="1800" dirty="0" smtClean="0">
                <a:latin typeface="Source Sans Pro Semibold" charset="0"/>
              </a:rPr>
              <a:t> Simulated Performance of GLRT</a:t>
            </a:r>
            <a:endParaRPr lang="en-US" sz="1800" dirty="0">
              <a:latin typeface="Source Sans Pro Semibol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958" y="170121"/>
            <a:ext cx="127591" cy="18942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0880" y="4247129"/>
            <a:ext cx="6067257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Asymptotic results provide close prediction of detection performance of GLRT </a:t>
            </a:r>
            <a:endParaRPr lang="en-US" sz="1600" dirty="0"/>
          </a:p>
        </p:txBody>
      </p:sp>
      <p:pic>
        <p:nvPicPr>
          <p:cNvPr id="4" name="Picture 3" descr="Screen Shot 2014-03-02 at 10.59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289" y="1031272"/>
            <a:ext cx="3398616" cy="28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5352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759148" y="1990429"/>
            <a:ext cx="1661816" cy="521494"/>
          </a:xfrm>
        </p:spPr>
        <p:txBody>
          <a:bodyPr/>
          <a:lstStyle/>
          <a:p>
            <a:r>
              <a:rPr lang="en-US" dirty="0" smtClean="0">
                <a:latin typeface="Source Sans Pro Semibold" charset="0"/>
              </a:rPr>
              <a:t>Conclusions</a:t>
            </a:r>
            <a:endParaRPr lang="en-US" dirty="0">
              <a:latin typeface="Source Sans Pro Semibold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759148" y="2571750"/>
            <a:ext cx="1661816" cy="5250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Moving forward</a:t>
            </a:r>
            <a:endParaRPr lang="en-US" dirty="0">
              <a:ea typeface="+mn-ea"/>
              <a:cs typeface="+mn-cs"/>
            </a:endParaRP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727" r="16727"/>
          <a:stretch>
            <a:fillRect/>
          </a:stretch>
        </p:blipFill>
        <p:spPr>
          <a:xfrm>
            <a:off x="3481686" y="1988642"/>
            <a:ext cx="1097459" cy="1097459"/>
          </a:xfrm>
        </p:spPr>
      </p:pic>
    </p:spTree>
    <p:extLst>
      <p:ext uri="{BB962C8B-B14F-4D97-AF65-F5344CB8AC3E}">
        <p14:creationId xmlns:p14="http://schemas.microsoft.com/office/powerpoint/2010/main" val="197074367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Conclusions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285750" indent="-285750"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600" dirty="0" smtClean="0"/>
              <a:t>GLRT provides better performance than all other methods for every case of N samples</a:t>
            </a:r>
          </a:p>
          <a:p>
            <a:pPr marL="413445" lvl="2" indent="-285750"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</a:rPr>
              <a:t>Significantly better for less samples</a:t>
            </a:r>
          </a:p>
          <a:p>
            <a:pPr marL="255390" lvl="1" indent="-285750"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</a:rPr>
              <a:t>Model can reduce number of samples required or improve performance with a fixed number of samples</a:t>
            </a:r>
          </a:p>
        </p:txBody>
      </p:sp>
    </p:spTree>
    <p:extLst>
      <p:ext uri="{BB962C8B-B14F-4D97-AF65-F5344CB8AC3E}">
        <p14:creationId xmlns:p14="http://schemas.microsoft.com/office/powerpoint/2010/main" val="415861484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Future Work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06125" y="1631703"/>
            <a:ext cx="5775722" cy="168565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Determine a model for general covariance matrix rank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Investigate channels that vary quickly </a:t>
            </a:r>
            <a:r>
              <a:rPr lang="en-US" dirty="0" err="1" smtClean="0"/>
              <a:t>w.r.t</a:t>
            </a:r>
            <a:r>
              <a:rPr lang="en-US" dirty="0" smtClean="0"/>
              <a:t>. sample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365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3531" y="2043849"/>
            <a:ext cx="190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Questions?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932896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3211</TotalTime>
  <Words>947</Words>
  <Application>Microsoft Macintosh PowerPoint</Application>
  <PresentationFormat>Custom</PresentationFormat>
  <Paragraphs>180</Paragraphs>
  <Slides>23</Slides>
  <Notes>15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SU_Preso_16x9_v5</vt:lpstr>
      <vt:lpstr>SU_Template_TopBar</vt:lpstr>
      <vt:lpstr>Multiantenna-Assisted Spectrum Sensing for Cognitive Radio</vt:lpstr>
      <vt:lpstr>Presentation Outline</vt:lpstr>
      <vt:lpstr>Introduction</vt:lpstr>
      <vt:lpstr>Spectrum Sensing Cognitive Radio</vt:lpstr>
      <vt:lpstr>PowerPoint Presentation</vt:lpstr>
      <vt:lpstr>Single Antenna Detection  </vt:lpstr>
      <vt:lpstr>The Limiting Factor</vt:lpstr>
      <vt:lpstr>System Model</vt:lpstr>
      <vt:lpstr>Multiantenna System Model</vt:lpstr>
      <vt:lpstr>Spectrum Sensing Problem</vt:lpstr>
      <vt:lpstr>Generalized Likelihood Ratio Test</vt:lpstr>
      <vt:lpstr>Generalized Likelihood Ratio Test for Spectrum Sensing</vt:lpstr>
      <vt:lpstr>Performance Analysis</vt:lpstr>
      <vt:lpstr>Simulation Comparables</vt:lpstr>
      <vt:lpstr>Simulation Assumptions</vt:lpstr>
      <vt:lpstr>Performance Comparison of Detection Methods</vt:lpstr>
      <vt:lpstr>Performance Comparison of Detection Methods</vt:lpstr>
      <vt:lpstr>Investigating Impact of Number of Samples, N</vt:lpstr>
      <vt:lpstr>Asymptotic vs Simulated Performance of GLRT</vt:lpstr>
      <vt:lpstr>Conclusions</vt:lpstr>
      <vt:lpstr>Conclusions</vt:lpstr>
      <vt:lpstr>Future Work</vt:lpstr>
      <vt:lpstr>PowerPoint Presentation</vt:lpstr>
    </vt:vector>
  </TitlesOfParts>
  <Company>Stanford University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Valerie Beeman</dc:creator>
  <dc:description>2012 PowerPoint template redesign</dc:description>
  <cp:lastModifiedBy>Christina Apatow</cp:lastModifiedBy>
  <cp:revision>218</cp:revision>
  <dcterms:created xsi:type="dcterms:W3CDTF">2012-12-05T23:46:21Z</dcterms:created>
  <dcterms:modified xsi:type="dcterms:W3CDTF">2014-03-03T16:16:17Z</dcterms:modified>
</cp:coreProperties>
</file>