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1"/>
  </p:notesMasterIdLst>
  <p:sldIdLst>
    <p:sldId id="256" r:id="rId2"/>
    <p:sldId id="263" r:id="rId3"/>
    <p:sldId id="257" r:id="rId4"/>
    <p:sldId id="264" r:id="rId5"/>
    <p:sldId id="258" r:id="rId6"/>
    <p:sldId id="265" r:id="rId7"/>
    <p:sldId id="266" r:id="rId8"/>
    <p:sldId id="259" r:id="rId9"/>
    <p:sldId id="268" r:id="rId10"/>
    <p:sldId id="273" r:id="rId11"/>
    <p:sldId id="271" r:id="rId12"/>
    <p:sldId id="272" r:id="rId13"/>
    <p:sldId id="275" r:id="rId14"/>
    <p:sldId id="274" r:id="rId15"/>
    <p:sldId id="270" r:id="rId16"/>
    <p:sldId id="260" r:id="rId17"/>
    <p:sldId id="267" r:id="rId18"/>
    <p:sldId id="261" r:id="rId19"/>
    <p:sldId id="262" r:id="rId20"/>
  </p:sldIdLst>
  <p:sldSz cx="9144000" cy="6858000" type="screen4x3"/>
  <p:notesSz cx="7315200" cy="96012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782" autoAdjust="0"/>
    <p:restoredTop sz="94660"/>
  </p:normalViewPr>
  <p:slideViewPr>
    <p:cSldViewPr>
      <p:cViewPr varScale="1">
        <p:scale>
          <a:sx n="66" d="100"/>
          <a:sy n="66" d="100"/>
        </p:scale>
        <p:origin x="-1488"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日期版面配置區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E0026899-E2F2-48B9-B34F-97BB684188BC}" type="datetimeFigureOut">
              <a:rPr lang="en-US" smtClean="0"/>
              <a:t>2/7/2014</a:t>
            </a:fld>
            <a:endParaRPr lang="en-US"/>
          </a:p>
        </p:txBody>
      </p:sp>
      <p:sp>
        <p:nvSpPr>
          <p:cNvPr id="4" name="投影片圖像版面配置區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endParaRPr lang="en-US"/>
          </a:p>
        </p:txBody>
      </p:sp>
      <p:sp>
        <p:nvSpPr>
          <p:cNvPr id="5" name="備忘稿版面配置區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6" name="頁尾版面配置區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7" name="投影片編號版面配置區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81C55BF9-BEC3-4A17-9830-589EE5CF4D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Ref idx="1001">
        <a:schemeClr val="bg2"/>
      </p:bgRef>
    </p:bg>
    <p:spTree>
      <p:nvGrpSpPr>
        <p:cNvPr id="1" name=""/>
        <p:cNvGrpSpPr/>
        <p:nvPr/>
      </p:nvGrpSpPr>
      <p:grpSpPr>
        <a:xfrm>
          <a:off x="0" y="0"/>
          <a:ext cx="0" cy="0"/>
          <a:chOff x="0" y="0"/>
          <a:chExt cx="0" cy="0"/>
        </a:xfrm>
      </p:grpSpPr>
      <p:sp>
        <p:nvSpPr>
          <p:cNvPr id="7" name="矩形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標題 7"/>
          <p:cNvSpPr>
            <a:spLocks noGrp="1"/>
          </p:cNvSpPr>
          <p:nvPr>
            <p:ph type="ctrTitle"/>
          </p:nvPr>
        </p:nvSpPr>
        <p:spPr>
          <a:xfrm>
            <a:off x="2362200" y="4038600"/>
            <a:ext cx="6477000" cy="1828800"/>
          </a:xfrm>
        </p:spPr>
        <p:txBody>
          <a:bodyPr anchor="b"/>
          <a:lstStyle>
            <a:lvl1pPr>
              <a:defRPr cap="all" baseline="0"/>
            </a:lvl1pPr>
          </a:lstStyle>
          <a:p>
            <a:r>
              <a:rPr kumimoji="0" lang="zh-TW" altLang="en-US" smtClean="0"/>
              <a:t>按一下以編輯母片標題樣式</a:t>
            </a:r>
            <a:endParaRPr kumimoji="0" lang="en-US"/>
          </a:p>
        </p:txBody>
      </p:sp>
      <p:sp>
        <p:nvSpPr>
          <p:cNvPr id="9" name="副標題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TW" altLang="en-US" smtClean="0"/>
              <a:t>按一下以編輯母片副標題樣式</a:t>
            </a:r>
            <a:endParaRPr kumimoji="0" lang="en-US"/>
          </a:p>
        </p:txBody>
      </p:sp>
      <p:sp>
        <p:nvSpPr>
          <p:cNvPr id="28" name="日期版面配置區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A7CF7EFC-DD50-46C0-9765-9CB91B192B1A}" type="datetime1">
              <a:rPr lang="zh-TW" altLang="en-US" smtClean="0"/>
              <a:t>2014/2/7</a:t>
            </a:fld>
            <a:endParaRPr lang="zh-TW" altLang="en-US"/>
          </a:p>
        </p:txBody>
      </p:sp>
      <p:sp>
        <p:nvSpPr>
          <p:cNvPr id="17" name="頁尾版面配置區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zh-TW" altLang="en-US"/>
          </a:p>
        </p:txBody>
      </p:sp>
      <p:sp>
        <p:nvSpPr>
          <p:cNvPr id="29" name="投影片編號版面配置區 28"/>
          <p:cNvSpPr>
            <a:spLocks noGrp="1"/>
          </p:cNvSpPr>
          <p:nvPr>
            <p:ph type="sldNum" sz="quarter" idx="12"/>
          </p:nvPr>
        </p:nvSpPr>
        <p:spPr>
          <a:xfrm>
            <a:off x="8001000" y="228600"/>
            <a:ext cx="838200" cy="381000"/>
          </a:xfrm>
        </p:spPr>
        <p:txBody>
          <a:bodyPr/>
          <a:lstStyle>
            <a:lvl1pPr>
              <a:defRPr>
                <a:solidFill>
                  <a:schemeClr val="tx2"/>
                </a:solidFill>
              </a:defRPr>
            </a:lvl1pPr>
          </a:lstStyle>
          <a:p>
            <a:fld id="{73DA0BB7-265A-403C-9275-D587AB510EDC}" type="slidenum">
              <a:rPr lang="zh-TW" altLang="en-US" smtClean="0"/>
              <a:pPr/>
              <a:t>‹#›</a:t>
            </a:fld>
            <a:endParaRPr lang="zh-TW"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12648" y="228600"/>
            <a:ext cx="8153400" cy="990600"/>
          </a:xfrm>
        </p:spPr>
        <p:txBody>
          <a:bodyPr/>
          <a:lstStyle/>
          <a:p>
            <a:r>
              <a:rPr kumimoji="0" lang="zh-TW" altLang="en-US" smtClean="0"/>
              <a:t>按一下以編輯母片標題樣式</a:t>
            </a:r>
            <a:endParaRPr kumimoji="0" lang="en-US"/>
          </a:p>
        </p:txBody>
      </p:sp>
      <p:sp>
        <p:nvSpPr>
          <p:cNvPr id="4" name="日期版面配置區 3"/>
          <p:cNvSpPr>
            <a:spLocks noGrp="1"/>
          </p:cNvSpPr>
          <p:nvPr>
            <p:ph type="dt" sz="half" idx="10"/>
          </p:nvPr>
        </p:nvSpPr>
        <p:spPr/>
        <p:txBody>
          <a:bodyPr/>
          <a:lstStyle/>
          <a:p>
            <a:fld id="{9B0DAE37-B727-4430-8167-3869C1C7CF61}" type="datetime1">
              <a:rPr lang="zh-TW" altLang="en-US" smtClean="0"/>
              <a:t>2014/2/7</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lvl1pPr>
              <a:defRPr>
                <a:solidFill>
                  <a:srgbClr val="FFFFFF"/>
                </a:solidFill>
              </a:defRPr>
            </a:lvl1pPr>
          </a:lstStyle>
          <a:p>
            <a:fld id="{73DA0BB7-265A-403C-9275-D587AB510EDC}" type="slidenum">
              <a:rPr lang="zh-TW" altLang="en-US" smtClean="0"/>
              <a:pPr/>
              <a:t>‹#›</a:t>
            </a:fld>
            <a:endParaRPr lang="zh-TW" altLang="en-US"/>
          </a:p>
        </p:txBody>
      </p:sp>
      <p:sp>
        <p:nvSpPr>
          <p:cNvPr id="8" name="內容版面配置區 7"/>
          <p:cNvSpPr>
            <a:spLocks noGrp="1"/>
          </p:cNvSpPr>
          <p:nvPr>
            <p:ph sz="quarter" idx="1"/>
          </p:nvPr>
        </p:nvSpPr>
        <p:spPr>
          <a:xfrm>
            <a:off x="612648" y="1600200"/>
            <a:ext cx="8153400" cy="44958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Ref idx="1003">
        <a:schemeClr val="bg1"/>
      </p:bgRef>
    </p:bg>
    <p:spTree>
      <p:nvGrpSpPr>
        <p:cNvPr id="1" name=""/>
        <p:cNvGrpSpPr/>
        <p:nvPr/>
      </p:nvGrpSpPr>
      <p:grpSpPr>
        <a:xfrm>
          <a:off x="0" y="0"/>
          <a:ext cx="0" cy="0"/>
          <a:chOff x="0" y="0"/>
          <a:chExt cx="0" cy="0"/>
        </a:xfrm>
      </p:grpSpPr>
      <p:sp>
        <p:nvSpPr>
          <p:cNvPr id="3" name="文字版面配置區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TW" altLang="en-US" smtClean="0"/>
              <a:t>按一下以編輯母片文字樣式</a:t>
            </a:r>
          </a:p>
        </p:txBody>
      </p:sp>
      <p:sp>
        <p:nvSpPr>
          <p:cNvPr id="7" name="矩形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標題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zh-TW" altLang="en-US" smtClean="0"/>
              <a:t>按一下以編輯母片標題樣式</a:t>
            </a:r>
            <a:endParaRPr kumimoji="0" lang="en-US"/>
          </a:p>
        </p:txBody>
      </p:sp>
      <p:sp>
        <p:nvSpPr>
          <p:cNvPr id="12" name="日期版面配置區 11"/>
          <p:cNvSpPr>
            <a:spLocks noGrp="1"/>
          </p:cNvSpPr>
          <p:nvPr>
            <p:ph type="dt" sz="half" idx="10"/>
          </p:nvPr>
        </p:nvSpPr>
        <p:spPr/>
        <p:txBody>
          <a:bodyPr/>
          <a:lstStyle/>
          <a:p>
            <a:fld id="{47615227-40D7-4213-A41F-FC7A621ADDB0}" type="datetime1">
              <a:rPr lang="zh-TW" altLang="en-US" smtClean="0"/>
              <a:t>2014/2/7</a:t>
            </a:fld>
            <a:endParaRPr lang="zh-TW" altLang="en-US"/>
          </a:p>
        </p:txBody>
      </p:sp>
      <p:sp>
        <p:nvSpPr>
          <p:cNvPr id="13" name="投影片編號版面配置區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73DA0BB7-265A-403C-9275-D587AB510EDC}" type="slidenum">
              <a:rPr lang="zh-TW" altLang="en-US" smtClean="0"/>
              <a:pPr/>
              <a:t>‹#›</a:t>
            </a:fld>
            <a:endParaRPr lang="zh-TW" altLang="en-US"/>
          </a:p>
        </p:txBody>
      </p:sp>
      <p:sp>
        <p:nvSpPr>
          <p:cNvPr id="14" name="頁尾版面配置區 13"/>
          <p:cNvSpPr>
            <a:spLocks noGrp="1"/>
          </p:cNvSpPr>
          <p:nvPr>
            <p:ph type="ftr" sz="quarter" idx="12"/>
          </p:nvPr>
        </p:nvSpPr>
        <p:spPr/>
        <p:txBody>
          <a:bodyPr/>
          <a:lstStyle/>
          <a:p>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9" name="內容版面配置區 8"/>
          <p:cNvSpPr>
            <a:spLocks noGrp="1"/>
          </p:cNvSpPr>
          <p:nvPr>
            <p:ph sz="quarter" idx="1"/>
          </p:nvPr>
        </p:nvSpPr>
        <p:spPr>
          <a:xfrm>
            <a:off x="609600" y="1589567"/>
            <a:ext cx="3886200" cy="45720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1" name="內容版面配置區 10"/>
          <p:cNvSpPr>
            <a:spLocks noGrp="1"/>
          </p:cNvSpPr>
          <p:nvPr>
            <p:ph sz="quarter" idx="2"/>
          </p:nvPr>
        </p:nvSpPr>
        <p:spPr>
          <a:xfrm>
            <a:off x="4844901" y="1589567"/>
            <a:ext cx="3886200" cy="45720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8" name="日期版面配置區 7"/>
          <p:cNvSpPr>
            <a:spLocks noGrp="1"/>
          </p:cNvSpPr>
          <p:nvPr>
            <p:ph type="dt" sz="half" idx="15"/>
          </p:nvPr>
        </p:nvSpPr>
        <p:spPr/>
        <p:txBody>
          <a:bodyPr rtlCol="0"/>
          <a:lstStyle/>
          <a:p>
            <a:fld id="{F3E818DD-FB69-430A-9778-7EC47F2D1288}" type="datetime1">
              <a:rPr lang="zh-TW" altLang="en-US" smtClean="0"/>
              <a:t>2014/2/7</a:t>
            </a:fld>
            <a:endParaRPr lang="zh-TW" altLang="en-US"/>
          </a:p>
        </p:txBody>
      </p:sp>
      <p:sp>
        <p:nvSpPr>
          <p:cNvPr id="10" name="投影片編號版面配置區 9"/>
          <p:cNvSpPr>
            <a:spLocks noGrp="1"/>
          </p:cNvSpPr>
          <p:nvPr>
            <p:ph type="sldNum" sz="quarter" idx="16"/>
          </p:nvPr>
        </p:nvSpPr>
        <p:spPr/>
        <p:txBody>
          <a:bodyPr rtlCol="0"/>
          <a:lstStyle/>
          <a:p>
            <a:fld id="{73DA0BB7-265A-403C-9275-D587AB510EDC}" type="slidenum">
              <a:rPr lang="zh-TW" altLang="en-US" smtClean="0"/>
              <a:pPr/>
              <a:t>‹#›</a:t>
            </a:fld>
            <a:endParaRPr lang="zh-TW" altLang="en-US"/>
          </a:p>
        </p:txBody>
      </p:sp>
      <p:sp>
        <p:nvSpPr>
          <p:cNvPr id="12" name="頁尾版面配置區 11"/>
          <p:cNvSpPr>
            <a:spLocks noGrp="1"/>
          </p:cNvSpPr>
          <p:nvPr>
            <p:ph type="ftr" sz="quarter" idx="17"/>
          </p:nvPr>
        </p:nvSpPr>
        <p:spPr/>
        <p:txBody>
          <a:bodyPr rtlCol="0"/>
          <a:lstStyle/>
          <a:p>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533400" y="273050"/>
            <a:ext cx="8153400" cy="869950"/>
          </a:xfrm>
        </p:spPr>
        <p:txBody>
          <a:bodyPr anchor="ctr"/>
          <a:lstStyle>
            <a:lvl1pPr>
              <a:defRPr/>
            </a:lvl1pPr>
          </a:lstStyle>
          <a:p>
            <a:r>
              <a:rPr kumimoji="0" lang="zh-TW" altLang="en-US" smtClean="0"/>
              <a:t>按一下以編輯母片標題樣式</a:t>
            </a:r>
            <a:endParaRPr kumimoji="0" lang="en-US"/>
          </a:p>
        </p:txBody>
      </p:sp>
      <p:sp>
        <p:nvSpPr>
          <p:cNvPr id="11" name="內容版面配置區 10"/>
          <p:cNvSpPr>
            <a:spLocks noGrp="1"/>
          </p:cNvSpPr>
          <p:nvPr>
            <p:ph sz="quarter" idx="2"/>
          </p:nvPr>
        </p:nvSpPr>
        <p:spPr>
          <a:xfrm>
            <a:off x="609600" y="2438400"/>
            <a:ext cx="3886200" cy="35814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3" name="內容版面配置區 12"/>
          <p:cNvSpPr>
            <a:spLocks noGrp="1"/>
          </p:cNvSpPr>
          <p:nvPr>
            <p:ph sz="quarter" idx="4"/>
          </p:nvPr>
        </p:nvSpPr>
        <p:spPr>
          <a:xfrm>
            <a:off x="4800600" y="2438400"/>
            <a:ext cx="3886200" cy="35814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0" name="日期版面配置區 9"/>
          <p:cNvSpPr>
            <a:spLocks noGrp="1"/>
          </p:cNvSpPr>
          <p:nvPr>
            <p:ph type="dt" sz="half" idx="15"/>
          </p:nvPr>
        </p:nvSpPr>
        <p:spPr/>
        <p:txBody>
          <a:bodyPr rtlCol="0"/>
          <a:lstStyle/>
          <a:p>
            <a:fld id="{FF9C31DA-95BB-4E29-BCD4-301EDB54E637}" type="datetime1">
              <a:rPr lang="zh-TW" altLang="en-US" smtClean="0"/>
              <a:t>2014/2/7</a:t>
            </a:fld>
            <a:endParaRPr lang="zh-TW" altLang="en-US"/>
          </a:p>
        </p:txBody>
      </p:sp>
      <p:sp>
        <p:nvSpPr>
          <p:cNvPr id="12" name="投影片編號版面配置區 11"/>
          <p:cNvSpPr>
            <a:spLocks noGrp="1"/>
          </p:cNvSpPr>
          <p:nvPr>
            <p:ph type="sldNum" sz="quarter" idx="16"/>
          </p:nvPr>
        </p:nvSpPr>
        <p:spPr/>
        <p:txBody>
          <a:bodyPr rtlCol="0"/>
          <a:lstStyle/>
          <a:p>
            <a:fld id="{73DA0BB7-265A-403C-9275-D587AB510EDC}" type="slidenum">
              <a:rPr lang="zh-TW" altLang="en-US" smtClean="0"/>
              <a:pPr/>
              <a:t>‹#›</a:t>
            </a:fld>
            <a:endParaRPr lang="zh-TW" altLang="en-US"/>
          </a:p>
        </p:txBody>
      </p:sp>
      <p:sp>
        <p:nvSpPr>
          <p:cNvPr id="14" name="頁尾版面配置區 13"/>
          <p:cNvSpPr>
            <a:spLocks noGrp="1"/>
          </p:cNvSpPr>
          <p:nvPr>
            <p:ph type="ftr" sz="quarter" idx="17"/>
          </p:nvPr>
        </p:nvSpPr>
        <p:spPr/>
        <p:txBody>
          <a:bodyPr rtlCol="0"/>
          <a:lstStyle/>
          <a:p>
            <a:endParaRPr lang="zh-TW" altLang="en-US"/>
          </a:p>
        </p:txBody>
      </p:sp>
      <p:sp>
        <p:nvSpPr>
          <p:cNvPr id="16" name="文字版面配置區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zh-TW" altLang="en-US" smtClean="0"/>
              <a:t>按一下以編輯母片文字樣式</a:t>
            </a:r>
          </a:p>
        </p:txBody>
      </p:sp>
      <p:sp>
        <p:nvSpPr>
          <p:cNvPr id="15" name="文字版面配置區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zh-TW" altLang="en-US" smtClean="0"/>
              <a:t>按一下以編輯母片文字樣式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p>
            <a:fld id="{2D133AB5-4442-4287-A9BC-6668BD8B6C6C}" type="datetime1">
              <a:rPr lang="zh-TW" altLang="en-US" smtClean="0"/>
              <a:t>2014/2/7</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lvl1pPr>
              <a:defRPr>
                <a:solidFill>
                  <a:srgbClr val="FFFFFF"/>
                </a:solidFill>
              </a:defRPr>
            </a:lvl1pPr>
          </a:lstStyle>
          <a:p>
            <a:fld id="{73DA0BB7-265A-403C-9275-D587AB510EDC}"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D002BE6E-C17B-479A-A0E6-50D99710A366}" type="datetime1">
              <a:rPr lang="zh-TW" altLang="en-US" smtClean="0"/>
              <a:t>2014/2/7</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a:xfrm>
            <a:off x="0" y="6248400"/>
            <a:ext cx="533400" cy="381000"/>
          </a:xfrm>
        </p:spPr>
        <p:txBody>
          <a:bodyPr/>
          <a:lstStyle>
            <a:lvl1pPr>
              <a:defRPr>
                <a:solidFill>
                  <a:schemeClr val="tx2"/>
                </a:solidFill>
              </a:defRPr>
            </a:lvl1pPr>
          </a:lstStyle>
          <a:p>
            <a:fld id="{73DA0BB7-265A-403C-9275-D587AB510EDC}"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0" y="273050"/>
            <a:ext cx="8077200" cy="869950"/>
          </a:xfrm>
        </p:spPr>
        <p:txBody>
          <a:bodyPr anchor="ctr"/>
          <a:lstStyle>
            <a:lvl1pPr algn="l">
              <a:buNone/>
              <a:defRPr sz="4400" b="0"/>
            </a:lvl1pPr>
          </a:lstStyle>
          <a:p>
            <a:r>
              <a:rPr kumimoji="0" lang="zh-TW" altLang="en-US" smtClean="0"/>
              <a:t>按一下以編輯母片標題樣式</a:t>
            </a:r>
            <a:endParaRPr kumimoji="0" lang="en-US"/>
          </a:p>
        </p:txBody>
      </p:sp>
      <p:sp>
        <p:nvSpPr>
          <p:cNvPr id="5" name="日期版面配置區 4"/>
          <p:cNvSpPr>
            <a:spLocks noGrp="1"/>
          </p:cNvSpPr>
          <p:nvPr>
            <p:ph type="dt" sz="half" idx="10"/>
          </p:nvPr>
        </p:nvSpPr>
        <p:spPr/>
        <p:txBody>
          <a:bodyPr/>
          <a:lstStyle/>
          <a:p>
            <a:fld id="{E7F54E1C-B5DE-4B7E-B25D-8C9E7444AC25}" type="datetime1">
              <a:rPr lang="zh-TW" altLang="en-US" smtClean="0"/>
              <a:t>2014/2/7</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lvl1pPr>
              <a:defRPr>
                <a:solidFill>
                  <a:srgbClr val="FFFFFF"/>
                </a:solidFill>
              </a:defRPr>
            </a:lvl1pPr>
          </a:lstStyle>
          <a:p>
            <a:fld id="{73DA0BB7-265A-403C-9275-D587AB510EDC}" type="slidenum">
              <a:rPr lang="zh-TW" altLang="en-US" smtClean="0"/>
              <a:pPr/>
              <a:t>‹#›</a:t>
            </a:fld>
            <a:endParaRPr lang="zh-TW" altLang="en-US"/>
          </a:p>
        </p:txBody>
      </p:sp>
      <p:sp>
        <p:nvSpPr>
          <p:cNvPr id="3" name="文字版面配置區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zh-TW" altLang="en-US" smtClean="0"/>
              <a:t>按一下以編輯母片文字樣式</a:t>
            </a:r>
          </a:p>
        </p:txBody>
      </p:sp>
      <p:sp>
        <p:nvSpPr>
          <p:cNvPr id="9" name="內容版面配置區 8"/>
          <p:cNvSpPr>
            <a:spLocks noGrp="1"/>
          </p:cNvSpPr>
          <p:nvPr>
            <p:ph sz="quarter" idx="1"/>
          </p:nvPr>
        </p:nvSpPr>
        <p:spPr>
          <a:xfrm>
            <a:off x="2362200" y="1752600"/>
            <a:ext cx="6400800" cy="44196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bg>
      <p:bgRef idx="1003">
        <a:schemeClr val="bg2"/>
      </p:bgRef>
    </p:bg>
    <p:spTree>
      <p:nvGrpSpPr>
        <p:cNvPr id="1" name=""/>
        <p:cNvGrpSpPr/>
        <p:nvPr/>
      </p:nvGrpSpPr>
      <p:grpSpPr>
        <a:xfrm>
          <a:off x="0" y="0"/>
          <a:ext cx="0" cy="0"/>
          <a:chOff x="0" y="0"/>
          <a:chExt cx="0" cy="0"/>
        </a:xfrm>
      </p:grpSpPr>
      <p:sp>
        <p:nvSpPr>
          <p:cNvPr id="4" name="文字版面配置區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zh-TW" altLang="en-US" smtClean="0"/>
              <a:t>按一下以編輯母片文字樣式</a:t>
            </a:r>
          </a:p>
        </p:txBody>
      </p:sp>
      <p:sp>
        <p:nvSpPr>
          <p:cNvPr id="8" name="矩形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標題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zh-TW" altLang="en-US" smtClean="0"/>
              <a:t>按一下以編輯母片標題樣式</a:t>
            </a:r>
            <a:endParaRPr kumimoji="0" lang="en-US"/>
          </a:p>
        </p:txBody>
      </p:sp>
      <p:sp>
        <p:nvSpPr>
          <p:cNvPr id="11" name="矩形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日期版面配置區 11"/>
          <p:cNvSpPr>
            <a:spLocks noGrp="1"/>
          </p:cNvSpPr>
          <p:nvPr>
            <p:ph type="dt" sz="half" idx="10"/>
          </p:nvPr>
        </p:nvSpPr>
        <p:spPr>
          <a:xfrm>
            <a:off x="6248400" y="6248400"/>
            <a:ext cx="2667000" cy="365125"/>
          </a:xfrm>
        </p:spPr>
        <p:txBody>
          <a:bodyPr rtlCol="0"/>
          <a:lstStyle/>
          <a:p>
            <a:fld id="{68E6D3CF-EDE3-4676-85A3-07549B1EE5E0}" type="datetime1">
              <a:rPr lang="zh-TW" altLang="en-US" smtClean="0"/>
              <a:t>2014/2/7</a:t>
            </a:fld>
            <a:endParaRPr lang="zh-TW" altLang="en-US"/>
          </a:p>
        </p:txBody>
      </p:sp>
      <p:sp>
        <p:nvSpPr>
          <p:cNvPr id="13" name="投影片編號版面配置區 12"/>
          <p:cNvSpPr>
            <a:spLocks noGrp="1"/>
          </p:cNvSpPr>
          <p:nvPr>
            <p:ph type="sldNum" sz="quarter" idx="11"/>
          </p:nvPr>
        </p:nvSpPr>
        <p:spPr>
          <a:xfrm>
            <a:off x="0" y="4667249"/>
            <a:ext cx="1447800" cy="663578"/>
          </a:xfrm>
        </p:spPr>
        <p:txBody>
          <a:bodyPr rtlCol="0"/>
          <a:lstStyle>
            <a:lvl1pPr>
              <a:defRPr sz="2800"/>
            </a:lvl1pPr>
          </a:lstStyle>
          <a:p>
            <a:fld id="{73DA0BB7-265A-403C-9275-D587AB510EDC}" type="slidenum">
              <a:rPr lang="zh-TW" altLang="en-US" smtClean="0"/>
              <a:pPr/>
              <a:t>‹#›</a:t>
            </a:fld>
            <a:endParaRPr lang="zh-TW" altLang="en-US"/>
          </a:p>
        </p:txBody>
      </p:sp>
      <p:sp>
        <p:nvSpPr>
          <p:cNvPr id="14" name="頁尾版面配置區 13"/>
          <p:cNvSpPr>
            <a:spLocks noGrp="1"/>
          </p:cNvSpPr>
          <p:nvPr>
            <p:ph type="ftr" sz="quarter" idx="12"/>
          </p:nvPr>
        </p:nvSpPr>
        <p:spPr>
          <a:xfrm>
            <a:off x="1600200" y="6248206"/>
            <a:ext cx="4572000" cy="365125"/>
          </a:xfrm>
        </p:spPr>
        <p:txBody>
          <a:bodyPr rtlCol="0"/>
          <a:lstStyle/>
          <a:p>
            <a:endParaRPr lang="zh-TW" altLang="en-US"/>
          </a:p>
        </p:txBody>
      </p:sp>
      <p:sp>
        <p:nvSpPr>
          <p:cNvPr id="3" name="圖片版面配置區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zh-TW" altLang="en-US" smtClean="0"/>
              <a:t>按一下圖示以新增圖片</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BE7F3DA5-0CA0-47D5-B43B-8F59ECFF0670}" type="datetime1">
              <a:rPr lang="zh-TW" altLang="en-US" smtClean="0"/>
              <a:t>2014/2/7</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bg>
      <p:bgRef idx="1001">
        <a:schemeClr val="bg1"/>
      </p:bgRef>
    </p:bg>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53200" y="609600"/>
            <a:ext cx="2057400" cy="5516563"/>
          </a:xfrm>
        </p:spPr>
        <p:txBody>
          <a:bodyPr vert="eaVer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457200" y="609600"/>
            <a:ext cx="5562600" cy="5516564"/>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a:xfrm>
            <a:off x="6553200" y="6248402"/>
            <a:ext cx="2209800" cy="365125"/>
          </a:xfrm>
        </p:spPr>
        <p:txBody>
          <a:bodyPr/>
          <a:lstStyle/>
          <a:p>
            <a:fld id="{CA574BC8-926D-4A8D-896A-68E75E75AAC2}" type="datetime1">
              <a:rPr lang="zh-TW" altLang="en-US" smtClean="0"/>
              <a:t>2014/2/7</a:t>
            </a:fld>
            <a:endParaRPr lang="zh-TW" altLang="en-US"/>
          </a:p>
        </p:txBody>
      </p:sp>
      <p:sp>
        <p:nvSpPr>
          <p:cNvPr id="5" name="頁尾版面配置區 4"/>
          <p:cNvSpPr>
            <a:spLocks noGrp="1"/>
          </p:cNvSpPr>
          <p:nvPr>
            <p:ph type="ftr" sz="quarter" idx="11"/>
          </p:nvPr>
        </p:nvSpPr>
        <p:spPr>
          <a:xfrm>
            <a:off x="457201" y="6248207"/>
            <a:ext cx="5573483" cy="365125"/>
          </a:xfrm>
        </p:spPr>
        <p:txBody>
          <a:bodyPr/>
          <a:lstStyle/>
          <a:p>
            <a:endParaRPr lang="zh-TW" altLang="en-US"/>
          </a:p>
        </p:txBody>
      </p:sp>
      <p:sp>
        <p:nvSpPr>
          <p:cNvPr id="7" name="矩形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矩形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矩形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投影片編號版面配置區 5"/>
          <p:cNvSpPr>
            <a:spLocks noGrp="1"/>
          </p:cNvSpPr>
          <p:nvPr>
            <p:ph type="sldNum" sz="quarter" idx="12"/>
          </p:nvPr>
        </p:nvSpPr>
        <p:spPr>
          <a:xfrm rot="5400000">
            <a:off x="5989638" y="144462"/>
            <a:ext cx="533400" cy="244476"/>
          </a:xfrm>
        </p:spPr>
        <p:txBody>
          <a:bodyPr/>
          <a:lstStyle/>
          <a:p>
            <a:fld id="{73DA0BB7-265A-403C-9275-D587AB510EDC}" type="slidenum">
              <a:rPr lang="zh-TW" altLang="en-US" smtClean="0"/>
              <a:pPr/>
              <a:t>‹#›</a:t>
            </a:fld>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標題版面配置區 21"/>
          <p:cNvSpPr>
            <a:spLocks noGrp="1"/>
          </p:cNvSpPr>
          <p:nvPr>
            <p:ph type="title"/>
          </p:nvPr>
        </p:nvSpPr>
        <p:spPr>
          <a:xfrm>
            <a:off x="609600" y="228600"/>
            <a:ext cx="8153400" cy="990600"/>
          </a:xfrm>
          <a:prstGeom prst="rect">
            <a:avLst/>
          </a:prstGeom>
        </p:spPr>
        <p:txBody>
          <a:bodyPr vert="horz" anchor="ctr">
            <a:normAutofit/>
          </a:bodyPr>
          <a:lstStyle/>
          <a:p>
            <a:r>
              <a:rPr kumimoji="0" lang="zh-TW" altLang="en-US" smtClean="0"/>
              <a:t>按一下以編輯母片標題樣式</a:t>
            </a:r>
            <a:endParaRPr kumimoji="0" lang="en-US"/>
          </a:p>
        </p:txBody>
      </p:sp>
      <p:sp>
        <p:nvSpPr>
          <p:cNvPr id="13" name="文字版面配置區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14" name="日期版面配置區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AB45ACF-A82F-49C3-90AD-BA5AFF06E8F1}" type="datetime1">
              <a:rPr lang="zh-TW" altLang="en-US" smtClean="0"/>
              <a:t>2014/2/7</a:t>
            </a:fld>
            <a:endParaRPr lang="zh-TW" altLang="en-US"/>
          </a:p>
        </p:txBody>
      </p:sp>
      <p:sp>
        <p:nvSpPr>
          <p:cNvPr id="3" name="頁尾版面配置區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zh-TW" altLang="en-US"/>
          </a:p>
        </p:txBody>
      </p:sp>
      <p:sp>
        <p:nvSpPr>
          <p:cNvPr id="7" name="矩形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投影片編號版面配置區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73DA0BB7-265A-403C-9275-D587AB510EDC}"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642910" y="1000108"/>
            <a:ext cx="7772400" cy="1470025"/>
          </a:xfrm>
        </p:spPr>
        <p:txBody>
          <a:bodyPr/>
          <a:lstStyle/>
          <a:p>
            <a:r>
              <a:rPr lang="en-US" dirty="0" smtClean="0"/>
              <a:t>EE360 presentation</a:t>
            </a:r>
            <a:endParaRPr lang="en-US" dirty="0"/>
          </a:p>
        </p:txBody>
      </p:sp>
      <p:sp>
        <p:nvSpPr>
          <p:cNvPr id="3" name="副標題 2"/>
          <p:cNvSpPr>
            <a:spLocks noGrp="1"/>
          </p:cNvSpPr>
          <p:nvPr>
            <p:ph type="subTitle" idx="1"/>
          </p:nvPr>
        </p:nvSpPr>
        <p:spPr>
          <a:xfrm>
            <a:off x="1214414" y="2357430"/>
            <a:ext cx="6915176" cy="3352808"/>
          </a:xfrm>
        </p:spPr>
        <p:txBody>
          <a:bodyPr>
            <a:normAutofit fontScale="85000" lnSpcReduction="20000"/>
          </a:bodyPr>
          <a:lstStyle/>
          <a:p>
            <a:r>
              <a:rPr lang="en-US" dirty="0" smtClean="0"/>
              <a:t> </a:t>
            </a:r>
          </a:p>
          <a:p>
            <a:r>
              <a:rPr lang="en-US" dirty="0" smtClean="0"/>
              <a:t>On “</a:t>
            </a:r>
            <a:r>
              <a:rPr lang="en-US" b="1" dirty="0" smtClean="0"/>
              <a:t>Mobility Increases the Capacity of Ad-hoc Wireless Networks</a:t>
            </a:r>
            <a:r>
              <a:rPr lang="en-US" dirty="0" smtClean="0"/>
              <a:t>” </a:t>
            </a:r>
          </a:p>
          <a:p>
            <a:endParaRPr lang="en-US" dirty="0" smtClean="0"/>
          </a:p>
          <a:p>
            <a:r>
              <a:rPr lang="en-US" dirty="0" smtClean="0"/>
              <a:t>By Matthias </a:t>
            </a:r>
            <a:r>
              <a:rPr lang="en-US" dirty="0" err="1" smtClean="0"/>
              <a:t>Grossglauser</a:t>
            </a:r>
            <a:r>
              <a:rPr lang="en-US" dirty="0" smtClean="0"/>
              <a:t>, David </a:t>
            </a:r>
            <a:r>
              <a:rPr lang="en-US" dirty="0" err="1" smtClean="0"/>
              <a:t>Tse</a:t>
            </a:r>
            <a:endParaRPr lang="en-US" dirty="0" smtClean="0"/>
          </a:p>
          <a:p>
            <a:r>
              <a:rPr lang="en-US" dirty="0" smtClean="0"/>
              <a:t>IEEE INFOCOM 2001</a:t>
            </a:r>
          </a:p>
          <a:p>
            <a:endParaRPr lang="en-US" dirty="0" smtClean="0"/>
          </a:p>
          <a:p>
            <a:r>
              <a:rPr lang="en-US" dirty="0" smtClean="0"/>
              <a:t>Chris Lee  </a:t>
            </a:r>
          </a:p>
          <a:p>
            <a:r>
              <a:rPr lang="en-US" dirty="0" smtClean="0"/>
              <a:t>02/07/2014</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dirty="0" smtClean="0"/>
              <a:t>Presentation Outlines</a:t>
            </a:r>
            <a:endParaRPr lang="en-US" dirty="0"/>
          </a:p>
        </p:txBody>
      </p:sp>
      <p:sp>
        <p:nvSpPr>
          <p:cNvPr id="3" name="內容版面配置區 2"/>
          <p:cNvSpPr>
            <a:spLocks noGrp="1"/>
          </p:cNvSpPr>
          <p:nvPr>
            <p:ph sz="quarter" idx="1"/>
          </p:nvPr>
        </p:nvSpPr>
        <p:spPr/>
        <p:txBody>
          <a:bodyPr/>
          <a:lstStyle/>
          <a:p>
            <a:r>
              <a:rPr lang="en-US" dirty="0" smtClean="0"/>
              <a:t>Main Ideas</a:t>
            </a:r>
          </a:p>
          <a:p>
            <a:r>
              <a:rPr lang="en-US" dirty="0" smtClean="0"/>
              <a:t>Model and Assumptions</a:t>
            </a:r>
          </a:p>
          <a:p>
            <a:r>
              <a:rPr lang="en-US" dirty="0" smtClean="0"/>
              <a:t>Analysis Summary</a:t>
            </a:r>
          </a:p>
          <a:p>
            <a:r>
              <a:rPr lang="en-US" dirty="0" smtClean="0"/>
              <a:t>Simulations</a:t>
            </a:r>
          </a:p>
          <a:p>
            <a:r>
              <a:rPr lang="en-US" dirty="0" smtClean="0"/>
              <a:t>Contributions</a:t>
            </a:r>
          </a:p>
          <a:p>
            <a:r>
              <a:rPr lang="en-US" dirty="0" smtClean="0"/>
              <a:t>Thoughts</a:t>
            </a:r>
            <a:endParaRPr lang="en-US" dirty="0"/>
          </a:p>
        </p:txBody>
      </p:sp>
      <p:sp>
        <p:nvSpPr>
          <p:cNvPr id="4" name="投影片編號版面配置區 3"/>
          <p:cNvSpPr>
            <a:spLocks noGrp="1"/>
          </p:cNvSpPr>
          <p:nvPr>
            <p:ph type="sldNum" sz="quarter" idx="12"/>
          </p:nvPr>
        </p:nvSpPr>
        <p:spPr/>
        <p:txBody>
          <a:bodyPr>
            <a:normAutofit fontScale="85000" lnSpcReduction="20000"/>
          </a:bodyPr>
          <a:lstStyle/>
          <a:p>
            <a:fld id="{73DA0BB7-265A-403C-9275-D587AB510EDC}" type="slidenum">
              <a:rPr lang="zh-TW" altLang="en-US" smtClean="0"/>
              <a:pPr/>
              <a:t>2</a:t>
            </a:fld>
            <a:endParaRPr lang="zh-TW"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dirty="0" smtClean="0"/>
              <a:t>Main Ideas: in fixed ad-hoc network</a:t>
            </a:r>
            <a:endParaRPr lang="en-US" dirty="0"/>
          </a:p>
        </p:txBody>
      </p:sp>
      <p:sp>
        <p:nvSpPr>
          <p:cNvPr id="3" name="內容版面配置區 2"/>
          <p:cNvSpPr>
            <a:spLocks noGrp="1"/>
          </p:cNvSpPr>
          <p:nvPr>
            <p:ph sz="quarter" idx="1"/>
          </p:nvPr>
        </p:nvSpPr>
        <p:spPr/>
        <p:txBody>
          <a:bodyPr>
            <a:normAutofit/>
          </a:bodyPr>
          <a:lstStyle/>
          <a:p>
            <a:r>
              <a:rPr lang="en-US" dirty="0" smtClean="0"/>
              <a:t>Previous study for a fixed ad-hoc network shows, long-range direct communication of user pairs is infeasible due to interference</a:t>
            </a:r>
          </a:p>
          <a:p>
            <a:pPr lvl="1"/>
            <a:r>
              <a:rPr lang="en-US" dirty="0" smtClean="0"/>
              <a:t>Most communication has to occur between nearest neighbors </a:t>
            </a:r>
          </a:p>
          <a:p>
            <a:pPr lvl="1"/>
            <a:r>
              <a:rPr lang="en-US" dirty="0" smtClean="0"/>
              <a:t>Each packet going through many relay nodes before reaching destination.</a:t>
            </a:r>
          </a:p>
          <a:p>
            <a:pPr lvl="1"/>
            <a:r>
              <a:rPr lang="en-US" dirty="0" smtClean="0"/>
              <a:t>Too much traffic carried by node are relay traffic, the actual useful throughput per user pair is small</a:t>
            </a:r>
          </a:p>
          <a:p>
            <a:pPr lvl="1"/>
            <a:r>
              <a:rPr lang="en-US" dirty="0" smtClean="0"/>
              <a:t>(Gupta &amp; Kumar, IEEE Trans. Inf. Theory, March 2000)</a:t>
            </a:r>
          </a:p>
          <a:p>
            <a:pPr lvl="1"/>
            <a:endParaRPr lang="en-US" dirty="0" smtClean="0"/>
          </a:p>
          <a:p>
            <a:pPr lvl="1"/>
            <a:endParaRPr lang="en-US" dirty="0"/>
          </a:p>
        </p:txBody>
      </p:sp>
      <p:sp>
        <p:nvSpPr>
          <p:cNvPr id="4" name="投影片編號版面配置區 3"/>
          <p:cNvSpPr>
            <a:spLocks noGrp="1"/>
          </p:cNvSpPr>
          <p:nvPr>
            <p:ph type="sldNum" sz="quarter" idx="12"/>
          </p:nvPr>
        </p:nvSpPr>
        <p:spPr/>
        <p:txBody>
          <a:bodyPr>
            <a:normAutofit fontScale="85000" lnSpcReduction="20000"/>
          </a:bodyPr>
          <a:lstStyle/>
          <a:p>
            <a:fld id="{73DA0BB7-265A-403C-9275-D587AB510EDC}" type="slidenum">
              <a:rPr lang="zh-TW" altLang="en-US" smtClean="0"/>
              <a:pPr/>
              <a:t>3</a:t>
            </a:fld>
            <a:endParaRPr lang="zh-TW"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dirty="0" smtClean="0"/>
              <a:t>Main Idea: Mobile ad-hoc network</a:t>
            </a:r>
            <a:endParaRPr lang="en-US" dirty="0"/>
          </a:p>
        </p:txBody>
      </p:sp>
      <p:sp>
        <p:nvSpPr>
          <p:cNvPr id="3" name="內容版面配置區 2"/>
          <p:cNvSpPr>
            <a:spLocks noGrp="1"/>
          </p:cNvSpPr>
          <p:nvPr>
            <p:ph sz="quarter" idx="1"/>
          </p:nvPr>
        </p:nvSpPr>
        <p:spPr/>
        <p:txBody>
          <a:bodyPr>
            <a:normAutofit fontScale="92500"/>
          </a:bodyPr>
          <a:lstStyle/>
          <a:p>
            <a:r>
              <a:rPr lang="en-US" dirty="0" smtClean="0"/>
              <a:t>Strategy 1: Transmit only when close to each other (no relay)</a:t>
            </a:r>
          </a:p>
          <a:p>
            <a:pPr lvl="1"/>
            <a:r>
              <a:rPr lang="en-US" dirty="0" smtClean="0"/>
              <a:t>Problem is fraction of time two nodes are near is too low</a:t>
            </a:r>
          </a:p>
          <a:p>
            <a:r>
              <a:rPr lang="en-US" dirty="0" smtClean="0"/>
              <a:t>Strategy 2: Distribute the packet to as many neighbors as potential relay, but relay only once. </a:t>
            </a:r>
          </a:p>
          <a:p>
            <a:pPr lvl="1"/>
            <a:r>
              <a:rPr lang="en-US" dirty="0" smtClean="0"/>
              <a:t>Since there are many relay nodes, probability that at least one node is close is high</a:t>
            </a:r>
          </a:p>
          <a:p>
            <a:pPr lvl="1"/>
            <a:r>
              <a:rPr lang="en-US" dirty="0" smtClean="0"/>
              <a:t>Shown that average long-term throughput per pair can be kept constant even when n increases</a:t>
            </a:r>
          </a:p>
          <a:p>
            <a:pPr lvl="1"/>
            <a:r>
              <a:rPr lang="en-US" dirty="0" smtClean="0"/>
              <a:t>Suitable for application tolerate long end-to-end delays</a:t>
            </a:r>
            <a:endParaRPr lang="en-US" dirty="0"/>
          </a:p>
        </p:txBody>
      </p:sp>
      <p:sp>
        <p:nvSpPr>
          <p:cNvPr id="4" name="投影片編號版面配置區 3"/>
          <p:cNvSpPr>
            <a:spLocks noGrp="1"/>
          </p:cNvSpPr>
          <p:nvPr>
            <p:ph type="sldNum" sz="quarter" idx="12"/>
          </p:nvPr>
        </p:nvSpPr>
        <p:spPr/>
        <p:txBody>
          <a:bodyPr>
            <a:normAutofit fontScale="85000" lnSpcReduction="20000"/>
          </a:bodyPr>
          <a:lstStyle/>
          <a:p>
            <a:fld id="{73DA0BB7-265A-403C-9275-D587AB510EDC}" type="slidenum">
              <a:rPr lang="zh-TW" altLang="en-US" smtClean="0"/>
              <a:pPr/>
              <a:t>4</a:t>
            </a:fld>
            <a:endParaRPr lang="zh-TW"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dirty="0" smtClean="0"/>
              <a:t>Model and Assumptions</a:t>
            </a:r>
            <a:endParaRPr lang="en-US" dirty="0"/>
          </a:p>
        </p:txBody>
      </p:sp>
      <p:sp>
        <p:nvSpPr>
          <p:cNvPr id="3" name="內容版面配置區 2"/>
          <p:cNvSpPr>
            <a:spLocks noGrp="1"/>
          </p:cNvSpPr>
          <p:nvPr>
            <p:ph sz="quarter" idx="1"/>
          </p:nvPr>
        </p:nvSpPr>
        <p:spPr>
          <a:xfrm>
            <a:off x="612648" y="1600200"/>
            <a:ext cx="8102756" cy="3686188"/>
          </a:xfrm>
        </p:spPr>
        <p:txBody>
          <a:bodyPr>
            <a:normAutofit/>
          </a:bodyPr>
          <a:lstStyle/>
          <a:p>
            <a:r>
              <a:rPr lang="en-US" dirty="0" smtClean="0"/>
              <a:t>n nodes lying in a open disk, and are mobile</a:t>
            </a:r>
          </a:p>
          <a:p>
            <a:r>
              <a:rPr lang="en-US" dirty="0" smtClean="0"/>
              <a:t>location of </a:t>
            </a:r>
            <a:r>
              <a:rPr lang="en-US" i="1" dirty="0" err="1" smtClean="0"/>
              <a:t>i</a:t>
            </a:r>
            <a:r>
              <a:rPr lang="en-US" dirty="0" err="1" smtClean="0"/>
              <a:t>th</a:t>
            </a:r>
            <a:r>
              <a:rPr lang="en-US" dirty="0" smtClean="0"/>
              <a:t> user is uniform, stationary, </a:t>
            </a:r>
            <a:r>
              <a:rPr lang="en-US" dirty="0" err="1" smtClean="0"/>
              <a:t>ergodic</a:t>
            </a:r>
            <a:r>
              <a:rPr lang="en-US" dirty="0" smtClean="0"/>
              <a:t>, independent and identically distributed</a:t>
            </a:r>
          </a:p>
          <a:p>
            <a:pPr>
              <a:buNone/>
            </a:pPr>
            <a:endParaRPr lang="en-US" dirty="0" smtClean="0"/>
          </a:p>
          <a:p>
            <a:r>
              <a:rPr lang="en-US" dirty="0" smtClean="0"/>
              <a:t>each node is a source for one session, a destination for another session. </a:t>
            </a:r>
          </a:p>
          <a:p>
            <a:r>
              <a:rPr lang="en-US" dirty="0" smtClean="0"/>
              <a:t>each node has infinite buffers for relay. </a:t>
            </a:r>
          </a:p>
          <a:p>
            <a:endParaRPr lang="en-US" dirty="0" smtClean="0"/>
          </a:p>
          <a:p>
            <a:endParaRPr lang="en-US" dirty="0" smtClean="0"/>
          </a:p>
          <a:p>
            <a:endParaRPr lang="en-US" dirty="0" smtClean="0"/>
          </a:p>
          <a:p>
            <a:endParaRPr lang="en-US" dirty="0" smtClean="0"/>
          </a:p>
          <a:p>
            <a:endParaRPr lang="en-US" dirty="0"/>
          </a:p>
        </p:txBody>
      </p:sp>
      <p:pic>
        <p:nvPicPr>
          <p:cNvPr id="8" name="Picture 3"/>
          <p:cNvPicPr>
            <a:picLocks noChangeAspect="1" noChangeArrowheads="1"/>
          </p:cNvPicPr>
          <p:nvPr/>
        </p:nvPicPr>
        <p:blipFill>
          <a:blip r:embed="rId2"/>
          <a:srcRect/>
          <a:stretch>
            <a:fillRect/>
          </a:stretch>
        </p:blipFill>
        <p:spPr bwMode="auto">
          <a:xfrm>
            <a:off x="1000100" y="3143248"/>
            <a:ext cx="1028700" cy="476250"/>
          </a:xfrm>
          <a:prstGeom prst="rect">
            <a:avLst/>
          </a:prstGeom>
          <a:noFill/>
          <a:ln w="9525">
            <a:noFill/>
            <a:miter lim="800000"/>
            <a:headEnd/>
            <a:tailEnd/>
          </a:ln>
          <a:effectLst/>
        </p:spPr>
      </p:pic>
      <p:sp>
        <p:nvSpPr>
          <p:cNvPr id="5" name="投影片編號版面配置區 4"/>
          <p:cNvSpPr>
            <a:spLocks noGrp="1"/>
          </p:cNvSpPr>
          <p:nvPr>
            <p:ph type="sldNum" sz="quarter" idx="12"/>
          </p:nvPr>
        </p:nvSpPr>
        <p:spPr/>
        <p:txBody>
          <a:bodyPr>
            <a:normAutofit fontScale="85000" lnSpcReduction="20000"/>
          </a:bodyPr>
          <a:lstStyle/>
          <a:p>
            <a:fld id="{73DA0BB7-265A-403C-9275-D587AB510EDC}" type="slidenum">
              <a:rPr lang="zh-TW" altLang="en-US" smtClean="0"/>
              <a:pPr/>
              <a:t>5</a:t>
            </a:fld>
            <a:endParaRPr lang="zh-TW"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dirty="0" smtClean="0"/>
              <a:t>Model and Assumptions – cont.</a:t>
            </a:r>
            <a:endParaRPr lang="en-US" dirty="0"/>
          </a:p>
        </p:txBody>
      </p:sp>
      <p:sp>
        <p:nvSpPr>
          <p:cNvPr id="5" name="內容版面配置區 4"/>
          <p:cNvSpPr>
            <a:spLocks noGrp="1"/>
          </p:cNvSpPr>
          <p:nvPr>
            <p:ph sz="quarter" idx="1"/>
          </p:nvPr>
        </p:nvSpPr>
        <p:spPr/>
        <p:txBody>
          <a:bodyPr/>
          <a:lstStyle/>
          <a:p>
            <a:r>
              <a:rPr lang="en-US" dirty="0" smtClean="0"/>
              <a:t>Each node </a:t>
            </a:r>
            <a:r>
              <a:rPr lang="en-US" i="1" dirty="0" err="1" smtClean="0"/>
              <a:t>i</a:t>
            </a:r>
            <a:r>
              <a:rPr lang="en-US" dirty="0" smtClean="0"/>
              <a:t> transmit data at rate R to node </a:t>
            </a:r>
            <a:r>
              <a:rPr lang="en-US" i="1" dirty="0" smtClean="0"/>
              <a:t>j</a:t>
            </a:r>
            <a:r>
              <a:rPr lang="en-US" dirty="0" smtClean="0"/>
              <a:t> if </a:t>
            </a:r>
          </a:p>
          <a:p>
            <a:pPr>
              <a:buNone/>
            </a:pPr>
            <a:endParaRPr lang="en-US" dirty="0" smtClean="0"/>
          </a:p>
          <a:p>
            <a:pPr>
              <a:buNone/>
            </a:pPr>
            <a:endParaRPr lang="en-US" dirty="0" smtClean="0"/>
          </a:p>
          <a:p>
            <a:pPr>
              <a:buNone/>
            </a:pPr>
            <a:r>
              <a:rPr lang="en-US" dirty="0" smtClean="0"/>
              <a:t>Beta: SIR requirement</a:t>
            </a:r>
          </a:p>
          <a:p>
            <a:pPr>
              <a:buNone/>
            </a:pPr>
            <a:r>
              <a:rPr lang="en-US" dirty="0" smtClean="0"/>
              <a:t>Channel gain assumed as</a:t>
            </a:r>
          </a:p>
          <a:p>
            <a:pPr>
              <a:buNone/>
            </a:pPr>
            <a:endParaRPr lang="en-US" dirty="0" smtClean="0"/>
          </a:p>
          <a:p>
            <a:pPr>
              <a:buNone/>
            </a:pPr>
            <a:r>
              <a:rPr lang="en-US" dirty="0" smtClean="0"/>
              <a:t>Alpha: parameter greater than 2</a:t>
            </a:r>
          </a:p>
        </p:txBody>
      </p:sp>
      <p:pic>
        <p:nvPicPr>
          <p:cNvPr id="6" name="Picture 2"/>
          <p:cNvPicPr>
            <a:picLocks noChangeAspect="1" noChangeArrowheads="1"/>
          </p:cNvPicPr>
          <p:nvPr/>
        </p:nvPicPr>
        <p:blipFill>
          <a:blip r:embed="rId2"/>
          <a:srcRect/>
          <a:stretch>
            <a:fillRect/>
          </a:stretch>
        </p:blipFill>
        <p:spPr bwMode="auto">
          <a:xfrm>
            <a:off x="2214546" y="2071678"/>
            <a:ext cx="4210050" cy="1066800"/>
          </a:xfrm>
          <a:prstGeom prst="rect">
            <a:avLst/>
          </a:prstGeom>
          <a:noFill/>
          <a:ln w="9525">
            <a:noFill/>
            <a:miter lim="800000"/>
            <a:headEnd/>
            <a:tailEnd/>
          </a:ln>
          <a:effectLst/>
        </p:spPr>
      </p:pic>
      <p:pic>
        <p:nvPicPr>
          <p:cNvPr id="7" name="Picture 2"/>
          <p:cNvPicPr>
            <a:picLocks noChangeAspect="1" noChangeArrowheads="1"/>
          </p:cNvPicPr>
          <p:nvPr/>
        </p:nvPicPr>
        <p:blipFill>
          <a:blip r:embed="rId3"/>
          <a:srcRect/>
          <a:stretch>
            <a:fillRect/>
          </a:stretch>
        </p:blipFill>
        <p:spPr bwMode="auto">
          <a:xfrm>
            <a:off x="4643438" y="3786190"/>
            <a:ext cx="3533775" cy="933450"/>
          </a:xfrm>
          <a:prstGeom prst="rect">
            <a:avLst/>
          </a:prstGeom>
          <a:noFill/>
          <a:ln w="9525">
            <a:noFill/>
            <a:miter lim="800000"/>
            <a:headEnd/>
            <a:tailEnd/>
          </a:ln>
          <a:effectLst/>
        </p:spPr>
      </p:pic>
      <p:sp>
        <p:nvSpPr>
          <p:cNvPr id="8" name="投影片編號版面配置區 7"/>
          <p:cNvSpPr>
            <a:spLocks noGrp="1"/>
          </p:cNvSpPr>
          <p:nvPr>
            <p:ph type="sldNum" sz="quarter" idx="12"/>
          </p:nvPr>
        </p:nvSpPr>
        <p:spPr/>
        <p:txBody>
          <a:bodyPr>
            <a:normAutofit fontScale="85000" lnSpcReduction="20000"/>
          </a:bodyPr>
          <a:lstStyle/>
          <a:p>
            <a:fld id="{73DA0BB7-265A-403C-9275-D587AB510EDC}" type="slidenum">
              <a:rPr lang="zh-TW" altLang="en-US" smtClean="0"/>
              <a:pPr/>
              <a:t>6</a:t>
            </a:fld>
            <a:endParaRPr lang="zh-TW"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dirty="0" smtClean="0"/>
              <a:t>Model and Assumptions – cont.</a:t>
            </a:r>
            <a:endParaRPr lang="en-US" dirty="0"/>
          </a:p>
        </p:txBody>
      </p:sp>
      <p:sp>
        <p:nvSpPr>
          <p:cNvPr id="3" name="內容版面配置區 2"/>
          <p:cNvSpPr>
            <a:spLocks noGrp="1"/>
          </p:cNvSpPr>
          <p:nvPr>
            <p:ph sz="quarter" idx="1"/>
          </p:nvPr>
        </p:nvSpPr>
        <p:spPr/>
        <p:txBody>
          <a:bodyPr>
            <a:normAutofit fontScale="92500" lnSpcReduction="20000"/>
          </a:bodyPr>
          <a:lstStyle/>
          <a:p>
            <a:r>
              <a:rPr lang="en-US" dirty="0" smtClean="0"/>
              <a:t>At any time t, a scheduler chooses which nodes will be senders, and the power level Pi(t) for these senders.</a:t>
            </a:r>
          </a:p>
          <a:p>
            <a:r>
              <a:rPr lang="en-US" dirty="0" smtClean="0"/>
              <a:t>Objective of scheduler is to ensure a high long-term throughput. </a:t>
            </a:r>
          </a:p>
          <a:p>
            <a:r>
              <a:rPr lang="en-US" dirty="0" smtClean="0"/>
              <a:t>Will say a long-term throughput is feasible if there is a policy pi such that</a:t>
            </a:r>
          </a:p>
          <a:p>
            <a:endParaRPr lang="en-US" dirty="0" smtClean="0"/>
          </a:p>
          <a:p>
            <a:endParaRPr lang="en-US" dirty="0" smtClean="0"/>
          </a:p>
          <a:p>
            <a:pPr>
              <a:buNone/>
            </a:pPr>
            <a:r>
              <a:rPr lang="en-US" dirty="0" smtClean="0"/>
              <a:t> </a:t>
            </a:r>
          </a:p>
          <a:p>
            <a:pPr>
              <a:buNone/>
            </a:pPr>
            <a:r>
              <a:rPr lang="en-US" dirty="0" smtClean="0"/>
              <a:t>   M is the number of source node </a:t>
            </a:r>
            <a:r>
              <a:rPr lang="en-US" i="1" dirty="0" err="1" smtClean="0"/>
              <a:t>i</a:t>
            </a:r>
            <a:r>
              <a:rPr lang="en-US" dirty="0" smtClean="0"/>
              <a:t> packets that destination </a:t>
            </a:r>
            <a:r>
              <a:rPr lang="en-US" i="1" dirty="0" smtClean="0"/>
              <a:t>d(</a:t>
            </a:r>
            <a:r>
              <a:rPr lang="en-US" i="1" dirty="0" err="1" smtClean="0"/>
              <a:t>i</a:t>
            </a:r>
            <a:r>
              <a:rPr lang="en-US" i="1" dirty="0" smtClean="0"/>
              <a:t>) </a:t>
            </a:r>
            <a:r>
              <a:rPr lang="en-US" dirty="0" smtClean="0"/>
              <a:t>receives at</a:t>
            </a:r>
            <a:r>
              <a:rPr lang="en-US" i="1" dirty="0" smtClean="0"/>
              <a:t> t </a:t>
            </a:r>
            <a:r>
              <a:rPr lang="en-US" dirty="0" smtClean="0"/>
              <a:t>under policy </a:t>
            </a:r>
            <a:r>
              <a:rPr lang="en-US" i="1" dirty="0" smtClean="0"/>
              <a:t>pi</a:t>
            </a:r>
            <a:r>
              <a:rPr lang="en-US" dirty="0" smtClean="0"/>
              <a:t>. </a:t>
            </a:r>
            <a:endParaRPr lang="en-US" dirty="0"/>
          </a:p>
        </p:txBody>
      </p:sp>
      <p:pic>
        <p:nvPicPr>
          <p:cNvPr id="1029" name="Picture 5"/>
          <p:cNvPicPr>
            <a:picLocks noChangeAspect="1" noChangeArrowheads="1"/>
          </p:cNvPicPr>
          <p:nvPr/>
        </p:nvPicPr>
        <p:blipFill>
          <a:blip r:embed="rId2"/>
          <a:srcRect/>
          <a:stretch>
            <a:fillRect/>
          </a:stretch>
        </p:blipFill>
        <p:spPr bwMode="auto">
          <a:xfrm>
            <a:off x="2428860" y="3857628"/>
            <a:ext cx="3705225" cy="962025"/>
          </a:xfrm>
          <a:prstGeom prst="rect">
            <a:avLst/>
          </a:prstGeom>
          <a:noFill/>
          <a:ln w="9525">
            <a:noFill/>
            <a:miter lim="800000"/>
            <a:headEnd/>
            <a:tailEnd/>
          </a:ln>
          <a:effectLst/>
        </p:spPr>
      </p:pic>
      <p:sp>
        <p:nvSpPr>
          <p:cNvPr id="5" name="投影片編號版面配置區 4"/>
          <p:cNvSpPr>
            <a:spLocks noGrp="1"/>
          </p:cNvSpPr>
          <p:nvPr>
            <p:ph type="sldNum" sz="quarter" idx="12"/>
          </p:nvPr>
        </p:nvSpPr>
        <p:spPr/>
        <p:txBody>
          <a:bodyPr>
            <a:normAutofit fontScale="85000" lnSpcReduction="20000"/>
          </a:bodyPr>
          <a:lstStyle/>
          <a:p>
            <a:fld id="{73DA0BB7-265A-403C-9275-D587AB510EDC}" type="slidenum">
              <a:rPr lang="zh-TW" altLang="en-US" smtClean="0"/>
              <a:pPr/>
              <a:t>7</a:t>
            </a:fld>
            <a:endParaRPr lang="zh-TW"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dirty="0" smtClean="0"/>
              <a:t>Analysis Summary – (1) fixed ad-hoc</a:t>
            </a:r>
            <a:endParaRPr lang="en-US" dirty="0"/>
          </a:p>
        </p:txBody>
      </p:sp>
      <p:pic>
        <p:nvPicPr>
          <p:cNvPr id="1026" name="Picture 2"/>
          <p:cNvPicPr>
            <a:picLocks noChangeAspect="1" noChangeArrowheads="1"/>
          </p:cNvPicPr>
          <p:nvPr/>
        </p:nvPicPr>
        <p:blipFill>
          <a:blip r:embed="rId2"/>
          <a:srcRect/>
          <a:stretch>
            <a:fillRect/>
          </a:stretch>
        </p:blipFill>
        <p:spPr bwMode="auto">
          <a:xfrm>
            <a:off x="1714480" y="1928802"/>
            <a:ext cx="5391150" cy="4076700"/>
          </a:xfrm>
          <a:prstGeom prst="rect">
            <a:avLst/>
          </a:prstGeom>
          <a:noFill/>
          <a:ln w="9525">
            <a:noFill/>
            <a:miter lim="800000"/>
            <a:headEnd/>
            <a:tailEnd/>
          </a:ln>
          <a:effectLst/>
        </p:spPr>
      </p:pic>
      <p:sp>
        <p:nvSpPr>
          <p:cNvPr id="4" name="投影片編號版面配置區 3"/>
          <p:cNvSpPr>
            <a:spLocks noGrp="1"/>
          </p:cNvSpPr>
          <p:nvPr>
            <p:ph type="sldNum" sz="quarter" idx="12"/>
          </p:nvPr>
        </p:nvSpPr>
        <p:spPr/>
        <p:txBody>
          <a:bodyPr>
            <a:normAutofit fontScale="85000" lnSpcReduction="20000"/>
          </a:bodyPr>
          <a:lstStyle/>
          <a:p>
            <a:fld id="{73DA0BB7-265A-403C-9275-D587AB510EDC}" type="slidenum">
              <a:rPr lang="zh-TW" altLang="en-US" smtClean="0"/>
              <a:pPr/>
              <a:t>8</a:t>
            </a:fld>
            <a:endParaRPr lang="zh-TW"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dirty="0" smtClean="0"/>
              <a:t>Analysis Summary – (2) mobile ad-hoc with no relay</a:t>
            </a:r>
            <a:endParaRPr lang="en-US" dirty="0"/>
          </a:p>
        </p:txBody>
      </p:sp>
      <p:pic>
        <p:nvPicPr>
          <p:cNvPr id="1026" name="Picture 2"/>
          <p:cNvPicPr>
            <a:picLocks noChangeAspect="1" noChangeArrowheads="1"/>
          </p:cNvPicPr>
          <p:nvPr/>
        </p:nvPicPr>
        <p:blipFill>
          <a:blip r:embed="rId2"/>
          <a:srcRect/>
          <a:stretch>
            <a:fillRect/>
          </a:stretch>
        </p:blipFill>
        <p:spPr bwMode="auto">
          <a:xfrm>
            <a:off x="1714480" y="2071678"/>
            <a:ext cx="5276850" cy="4238625"/>
          </a:xfrm>
          <a:prstGeom prst="rect">
            <a:avLst/>
          </a:prstGeom>
          <a:noFill/>
          <a:ln w="9525">
            <a:noFill/>
            <a:miter lim="800000"/>
            <a:headEnd/>
            <a:tailEnd/>
          </a:ln>
          <a:effectLst/>
        </p:spPr>
      </p:pic>
      <p:sp>
        <p:nvSpPr>
          <p:cNvPr id="4" name="投影片編號版面配置區 3"/>
          <p:cNvSpPr>
            <a:spLocks noGrp="1"/>
          </p:cNvSpPr>
          <p:nvPr>
            <p:ph type="sldNum" sz="quarter" idx="12"/>
          </p:nvPr>
        </p:nvSpPr>
        <p:spPr/>
        <p:txBody>
          <a:bodyPr>
            <a:normAutofit fontScale="85000" lnSpcReduction="20000"/>
          </a:bodyPr>
          <a:lstStyle/>
          <a:p>
            <a:fld id="{73DA0BB7-265A-403C-9275-D587AB510EDC}" type="slidenum">
              <a:rPr lang="zh-TW" altLang="en-US" smtClean="0"/>
              <a:pPr/>
              <a:t>9</a:t>
            </a:fld>
            <a:endParaRPr lang="zh-TW"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dirty="0" smtClean="0"/>
              <a:t>Analysis Setup- (3) mobile ad-hoc with one relay</a:t>
            </a:r>
            <a:endParaRPr lang="en-US" dirty="0"/>
          </a:p>
        </p:txBody>
      </p:sp>
      <p:pic>
        <p:nvPicPr>
          <p:cNvPr id="3074" name="Picture 2"/>
          <p:cNvPicPr>
            <a:picLocks noChangeAspect="1" noChangeArrowheads="1"/>
          </p:cNvPicPr>
          <p:nvPr/>
        </p:nvPicPr>
        <p:blipFill>
          <a:blip r:embed="rId2"/>
          <a:srcRect/>
          <a:stretch>
            <a:fillRect/>
          </a:stretch>
        </p:blipFill>
        <p:spPr bwMode="auto">
          <a:xfrm>
            <a:off x="1357290" y="1857364"/>
            <a:ext cx="3495675" cy="247650"/>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4929190" y="1857364"/>
            <a:ext cx="904875" cy="266700"/>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a:srcRect/>
          <a:stretch>
            <a:fillRect/>
          </a:stretch>
        </p:blipFill>
        <p:spPr bwMode="auto">
          <a:xfrm>
            <a:off x="1357290" y="2214554"/>
            <a:ext cx="5200650" cy="533400"/>
          </a:xfrm>
          <a:prstGeom prst="rect">
            <a:avLst/>
          </a:prstGeom>
          <a:noFill/>
          <a:ln w="9525">
            <a:noFill/>
            <a:miter lim="800000"/>
            <a:headEnd/>
            <a:tailEnd/>
          </a:ln>
          <a:effectLst/>
        </p:spPr>
      </p:pic>
      <p:pic>
        <p:nvPicPr>
          <p:cNvPr id="3077" name="Picture 5"/>
          <p:cNvPicPr>
            <a:picLocks noChangeAspect="1" noChangeArrowheads="1"/>
          </p:cNvPicPr>
          <p:nvPr/>
        </p:nvPicPr>
        <p:blipFill>
          <a:blip r:embed="rId5"/>
          <a:srcRect/>
          <a:stretch>
            <a:fillRect/>
          </a:stretch>
        </p:blipFill>
        <p:spPr bwMode="auto">
          <a:xfrm>
            <a:off x="1357290" y="2786058"/>
            <a:ext cx="4410075" cy="304800"/>
          </a:xfrm>
          <a:prstGeom prst="rect">
            <a:avLst/>
          </a:prstGeom>
          <a:noFill/>
          <a:ln w="9525">
            <a:noFill/>
            <a:miter lim="800000"/>
            <a:headEnd/>
            <a:tailEnd/>
          </a:ln>
          <a:effectLst/>
        </p:spPr>
      </p:pic>
      <p:sp>
        <p:nvSpPr>
          <p:cNvPr id="7" name="投影片編號版面配置區 6"/>
          <p:cNvSpPr>
            <a:spLocks noGrp="1"/>
          </p:cNvSpPr>
          <p:nvPr>
            <p:ph type="sldNum" sz="quarter" idx="12"/>
          </p:nvPr>
        </p:nvSpPr>
        <p:spPr/>
        <p:txBody>
          <a:bodyPr>
            <a:normAutofit fontScale="85000" lnSpcReduction="20000"/>
          </a:bodyPr>
          <a:lstStyle/>
          <a:p>
            <a:fld id="{73DA0BB7-265A-403C-9275-D587AB510EDC}" type="slidenum">
              <a:rPr lang="zh-TW" altLang="en-US" smtClean="0"/>
              <a:pPr/>
              <a:t>10</a:t>
            </a:fld>
            <a:endParaRPr lang="zh-TW" altLang="en-US"/>
          </a:p>
        </p:txBody>
      </p:sp>
      <p:pic>
        <p:nvPicPr>
          <p:cNvPr id="2050" name="Picture 2"/>
          <p:cNvPicPr>
            <a:picLocks noChangeAspect="1" noChangeArrowheads="1"/>
          </p:cNvPicPr>
          <p:nvPr/>
        </p:nvPicPr>
        <p:blipFill>
          <a:blip r:embed="rId6"/>
          <a:srcRect/>
          <a:stretch>
            <a:fillRect/>
          </a:stretch>
        </p:blipFill>
        <p:spPr bwMode="auto">
          <a:xfrm>
            <a:off x="1428728" y="3429000"/>
            <a:ext cx="2495550" cy="323850"/>
          </a:xfrm>
          <a:prstGeom prst="rect">
            <a:avLst/>
          </a:prstGeom>
          <a:noFill/>
          <a:ln w="9525">
            <a:noFill/>
            <a:miter lim="800000"/>
            <a:headEnd/>
            <a:tailEnd/>
          </a:ln>
          <a:effectLst/>
        </p:spPr>
      </p:pic>
      <p:pic>
        <p:nvPicPr>
          <p:cNvPr id="2051" name="Picture 3"/>
          <p:cNvPicPr>
            <a:picLocks noChangeAspect="1" noChangeArrowheads="1"/>
          </p:cNvPicPr>
          <p:nvPr/>
        </p:nvPicPr>
        <p:blipFill>
          <a:blip r:embed="rId7"/>
          <a:srcRect/>
          <a:stretch>
            <a:fillRect/>
          </a:stretch>
        </p:blipFill>
        <p:spPr bwMode="auto">
          <a:xfrm>
            <a:off x="3929058" y="3500438"/>
            <a:ext cx="2743200" cy="228600"/>
          </a:xfrm>
          <a:prstGeom prst="rect">
            <a:avLst/>
          </a:prstGeom>
          <a:noFill/>
          <a:ln w="9525">
            <a:noFill/>
            <a:miter lim="800000"/>
            <a:headEnd/>
            <a:tailEnd/>
          </a:ln>
          <a:effectLst/>
        </p:spPr>
      </p:pic>
      <p:pic>
        <p:nvPicPr>
          <p:cNvPr id="2052" name="Picture 4"/>
          <p:cNvPicPr>
            <a:picLocks noChangeAspect="1" noChangeArrowheads="1"/>
          </p:cNvPicPr>
          <p:nvPr/>
        </p:nvPicPr>
        <p:blipFill>
          <a:blip r:embed="rId8"/>
          <a:srcRect/>
          <a:stretch>
            <a:fillRect/>
          </a:stretch>
        </p:blipFill>
        <p:spPr bwMode="auto">
          <a:xfrm>
            <a:off x="1428728" y="4071942"/>
            <a:ext cx="2000250" cy="295275"/>
          </a:xfrm>
          <a:prstGeom prst="rect">
            <a:avLst/>
          </a:prstGeom>
          <a:noFill/>
          <a:ln w="9525">
            <a:noFill/>
            <a:miter lim="800000"/>
            <a:headEnd/>
            <a:tailEnd/>
          </a:ln>
          <a:effectLst/>
        </p:spPr>
      </p:pic>
      <p:pic>
        <p:nvPicPr>
          <p:cNvPr id="2054" name="Picture 6"/>
          <p:cNvPicPr>
            <a:picLocks noChangeAspect="1" noChangeArrowheads="1"/>
          </p:cNvPicPr>
          <p:nvPr/>
        </p:nvPicPr>
        <p:blipFill>
          <a:blip r:embed="rId9"/>
          <a:srcRect/>
          <a:stretch>
            <a:fillRect/>
          </a:stretch>
        </p:blipFill>
        <p:spPr bwMode="auto">
          <a:xfrm>
            <a:off x="3428992" y="4071942"/>
            <a:ext cx="1304925" cy="247650"/>
          </a:xfrm>
          <a:prstGeom prst="rect">
            <a:avLst/>
          </a:prstGeom>
          <a:noFill/>
          <a:ln w="9525">
            <a:noFill/>
            <a:miter lim="800000"/>
            <a:headEnd/>
            <a:tailEnd/>
          </a:ln>
          <a:effectLst/>
        </p:spPr>
      </p:pic>
      <p:pic>
        <p:nvPicPr>
          <p:cNvPr id="2055" name="Picture 7"/>
          <p:cNvPicPr>
            <a:picLocks noChangeAspect="1" noChangeArrowheads="1"/>
          </p:cNvPicPr>
          <p:nvPr/>
        </p:nvPicPr>
        <p:blipFill>
          <a:blip r:embed="rId10"/>
          <a:srcRect/>
          <a:stretch>
            <a:fillRect/>
          </a:stretch>
        </p:blipFill>
        <p:spPr bwMode="auto">
          <a:xfrm>
            <a:off x="1357290" y="4286256"/>
            <a:ext cx="3800475" cy="238125"/>
          </a:xfrm>
          <a:prstGeom prst="rect">
            <a:avLst/>
          </a:prstGeom>
          <a:noFill/>
          <a:ln w="9525">
            <a:noFill/>
            <a:miter lim="800000"/>
            <a:headEnd/>
            <a:tailEnd/>
          </a:ln>
          <a:effectLst/>
        </p:spPr>
      </p:pic>
      <p:pic>
        <p:nvPicPr>
          <p:cNvPr id="2056" name="Picture 8"/>
          <p:cNvPicPr>
            <a:picLocks noChangeAspect="1" noChangeArrowheads="1"/>
          </p:cNvPicPr>
          <p:nvPr/>
        </p:nvPicPr>
        <p:blipFill>
          <a:blip r:embed="rId11"/>
          <a:srcRect/>
          <a:stretch>
            <a:fillRect/>
          </a:stretch>
        </p:blipFill>
        <p:spPr bwMode="auto">
          <a:xfrm>
            <a:off x="1357290" y="4572008"/>
            <a:ext cx="5114925" cy="238125"/>
          </a:xfrm>
          <a:prstGeom prst="rect">
            <a:avLst/>
          </a:prstGeom>
          <a:noFill/>
          <a:ln w="9525">
            <a:noFill/>
            <a:miter lim="800000"/>
            <a:headEnd/>
            <a:tailEnd/>
          </a:ln>
          <a:effectLst/>
        </p:spPr>
      </p:pic>
      <p:pic>
        <p:nvPicPr>
          <p:cNvPr id="2057" name="Picture 9"/>
          <p:cNvPicPr>
            <a:picLocks noChangeAspect="1" noChangeArrowheads="1"/>
          </p:cNvPicPr>
          <p:nvPr/>
        </p:nvPicPr>
        <p:blipFill>
          <a:blip r:embed="rId12"/>
          <a:srcRect/>
          <a:stretch>
            <a:fillRect/>
          </a:stretch>
        </p:blipFill>
        <p:spPr bwMode="auto">
          <a:xfrm>
            <a:off x="1357290" y="4786322"/>
            <a:ext cx="2266950" cy="247650"/>
          </a:xfrm>
          <a:prstGeom prst="rect">
            <a:avLst/>
          </a:prstGeom>
          <a:noFill/>
          <a:ln w="9525">
            <a:noFill/>
            <a:miter lim="800000"/>
            <a:headEnd/>
            <a:tailEnd/>
          </a:ln>
          <a:effectLst/>
        </p:spPr>
      </p:pic>
      <p:pic>
        <p:nvPicPr>
          <p:cNvPr id="2058" name="Picture 10"/>
          <p:cNvPicPr>
            <a:picLocks noChangeAspect="1" noChangeArrowheads="1"/>
          </p:cNvPicPr>
          <p:nvPr/>
        </p:nvPicPr>
        <p:blipFill>
          <a:blip r:embed="rId13"/>
          <a:srcRect/>
          <a:stretch>
            <a:fillRect/>
          </a:stretch>
        </p:blipFill>
        <p:spPr bwMode="auto">
          <a:xfrm>
            <a:off x="1285852" y="5072074"/>
            <a:ext cx="2828925" cy="295275"/>
          </a:xfrm>
          <a:prstGeom prst="rect">
            <a:avLst/>
          </a:prstGeom>
          <a:noFill/>
          <a:ln w="9525">
            <a:noFill/>
            <a:miter lim="800000"/>
            <a:headEnd/>
            <a:tailEnd/>
          </a:ln>
          <a:effectLst/>
        </p:spPr>
      </p:pic>
      <p:pic>
        <p:nvPicPr>
          <p:cNvPr id="2059" name="Picture 11"/>
          <p:cNvPicPr>
            <a:picLocks noChangeAspect="1" noChangeArrowheads="1"/>
          </p:cNvPicPr>
          <p:nvPr/>
        </p:nvPicPr>
        <p:blipFill>
          <a:blip r:embed="rId14"/>
          <a:srcRect/>
          <a:stretch>
            <a:fillRect/>
          </a:stretch>
        </p:blipFill>
        <p:spPr bwMode="auto">
          <a:xfrm>
            <a:off x="4143372" y="5143512"/>
            <a:ext cx="533400" cy="266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dirty="0" smtClean="0"/>
              <a:t>Analysis Setup- (3) mobile ad-hoc with one relay</a:t>
            </a:r>
            <a:endParaRPr lang="en-US" dirty="0"/>
          </a:p>
        </p:txBody>
      </p:sp>
      <p:pic>
        <p:nvPicPr>
          <p:cNvPr id="4098" name="Picture 2"/>
          <p:cNvPicPr>
            <a:picLocks noChangeAspect="1" noChangeArrowheads="1"/>
          </p:cNvPicPr>
          <p:nvPr/>
        </p:nvPicPr>
        <p:blipFill>
          <a:blip r:embed="rId2"/>
          <a:srcRect/>
          <a:stretch>
            <a:fillRect/>
          </a:stretch>
        </p:blipFill>
        <p:spPr bwMode="auto">
          <a:xfrm>
            <a:off x="1857356" y="1571612"/>
            <a:ext cx="5208879" cy="3500462"/>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1928794" y="5072074"/>
            <a:ext cx="5219700" cy="571500"/>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1928794" y="5715016"/>
            <a:ext cx="4419600" cy="257175"/>
          </a:xfrm>
          <a:prstGeom prst="rect">
            <a:avLst/>
          </a:prstGeom>
          <a:noFill/>
          <a:ln w="9525">
            <a:noFill/>
            <a:miter lim="800000"/>
            <a:headEnd/>
            <a:tailEnd/>
          </a:ln>
          <a:effectLst/>
        </p:spPr>
      </p:pic>
      <p:sp>
        <p:nvSpPr>
          <p:cNvPr id="6" name="投影片編號版面配置區 5"/>
          <p:cNvSpPr>
            <a:spLocks noGrp="1"/>
          </p:cNvSpPr>
          <p:nvPr>
            <p:ph type="sldNum" sz="quarter" idx="12"/>
          </p:nvPr>
        </p:nvSpPr>
        <p:spPr/>
        <p:txBody>
          <a:bodyPr>
            <a:normAutofit fontScale="85000" lnSpcReduction="20000"/>
          </a:bodyPr>
          <a:lstStyle/>
          <a:p>
            <a:fld id="{73DA0BB7-265A-403C-9275-D587AB510EDC}" type="slidenum">
              <a:rPr lang="zh-TW" altLang="en-US" smtClean="0"/>
              <a:pPr/>
              <a:t>11</a:t>
            </a:fld>
            <a:endParaRPr lang="zh-TW"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dirty="0" smtClean="0"/>
              <a:t>Analysis Summary- (3) mobile ad-hoc with one relay</a:t>
            </a:r>
            <a:endParaRPr lang="en-US" dirty="0"/>
          </a:p>
        </p:txBody>
      </p:sp>
      <p:pic>
        <p:nvPicPr>
          <p:cNvPr id="5122" name="Picture 2"/>
          <p:cNvPicPr>
            <a:picLocks noChangeAspect="1" noChangeArrowheads="1"/>
          </p:cNvPicPr>
          <p:nvPr/>
        </p:nvPicPr>
        <p:blipFill>
          <a:blip r:embed="rId2"/>
          <a:srcRect/>
          <a:stretch>
            <a:fillRect/>
          </a:stretch>
        </p:blipFill>
        <p:spPr bwMode="auto">
          <a:xfrm>
            <a:off x="1928794" y="4429132"/>
            <a:ext cx="5143536" cy="2248995"/>
          </a:xfrm>
          <a:prstGeom prst="rect">
            <a:avLst/>
          </a:prstGeom>
          <a:noFill/>
          <a:ln w="9525">
            <a:noFill/>
            <a:miter lim="800000"/>
            <a:headEnd/>
            <a:tailEnd/>
          </a:ln>
          <a:effectLst/>
        </p:spPr>
      </p:pic>
      <p:pic>
        <p:nvPicPr>
          <p:cNvPr id="4098" name="Picture 2"/>
          <p:cNvPicPr>
            <a:picLocks noChangeAspect="1" noChangeArrowheads="1"/>
          </p:cNvPicPr>
          <p:nvPr/>
        </p:nvPicPr>
        <p:blipFill>
          <a:blip r:embed="rId3"/>
          <a:srcRect/>
          <a:stretch>
            <a:fillRect/>
          </a:stretch>
        </p:blipFill>
        <p:spPr bwMode="auto">
          <a:xfrm>
            <a:off x="1928794" y="1714488"/>
            <a:ext cx="5353050" cy="561975"/>
          </a:xfrm>
          <a:prstGeom prst="rect">
            <a:avLst/>
          </a:prstGeom>
          <a:noFill/>
          <a:ln w="9525">
            <a:noFill/>
            <a:miter lim="800000"/>
            <a:headEnd/>
            <a:tailEnd/>
          </a:ln>
          <a:effectLst/>
        </p:spPr>
      </p:pic>
      <p:pic>
        <p:nvPicPr>
          <p:cNvPr id="4099" name="Picture 3"/>
          <p:cNvPicPr>
            <a:picLocks noChangeAspect="1" noChangeArrowheads="1"/>
          </p:cNvPicPr>
          <p:nvPr/>
        </p:nvPicPr>
        <p:blipFill>
          <a:blip r:embed="rId4"/>
          <a:srcRect/>
          <a:stretch>
            <a:fillRect/>
          </a:stretch>
        </p:blipFill>
        <p:spPr bwMode="auto">
          <a:xfrm>
            <a:off x="2000232" y="2357430"/>
            <a:ext cx="2895600" cy="266700"/>
          </a:xfrm>
          <a:prstGeom prst="rect">
            <a:avLst/>
          </a:prstGeom>
          <a:noFill/>
          <a:ln w="9525">
            <a:noFill/>
            <a:miter lim="800000"/>
            <a:headEnd/>
            <a:tailEnd/>
          </a:ln>
          <a:effectLst/>
        </p:spPr>
      </p:pic>
      <p:pic>
        <p:nvPicPr>
          <p:cNvPr id="4100" name="Picture 4"/>
          <p:cNvPicPr>
            <a:picLocks noChangeAspect="1" noChangeArrowheads="1"/>
          </p:cNvPicPr>
          <p:nvPr/>
        </p:nvPicPr>
        <p:blipFill>
          <a:blip r:embed="rId5"/>
          <a:srcRect/>
          <a:stretch>
            <a:fillRect/>
          </a:stretch>
        </p:blipFill>
        <p:spPr bwMode="auto">
          <a:xfrm>
            <a:off x="2000232" y="2714620"/>
            <a:ext cx="962025" cy="266700"/>
          </a:xfrm>
          <a:prstGeom prst="rect">
            <a:avLst/>
          </a:prstGeom>
          <a:noFill/>
          <a:ln w="9525">
            <a:noFill/>
            <a:miter lim="800000"/>
            <a:headEnd/>
            <a:tailEnd/>
          </a:ln>
          <a:effectLst/>
        </p:spPr>
      </p:pic>
      <p:pic>
        <p:nvPicPr>
          <p:cNvPr id="4101" name="Picture 5"/>
          <p:cNvPicPr>
            <a:picLocks noChangeAspect="1" noChangeArrowheads="1"/>
          </p:cNvPicPr>
          <p:nvPr/>
        </p:nvPicPr>
        <p:blipFill>
          <a:blip r:embed="rId6"/>
          <a:srcRect/>
          <a:stretch>
            <a:fillRect/>
          </a:stretch>
        </p:blipFill>
        <p:spPr bwMode="auto">
          <a:xfrm>
            <a:off x="3000364" y="2714620"/>
            <a:ext cx="1266825" cy="266700"/>
          </a:xfrm>
          <a:prstGeom prst="rect">
            <a:avLst/>
          </a:prstGeom>
          <a:noFill/>
          <a:ln w="9525">
            <a:noFill/>
            <a:miter lim="800000"/>
            <a:headEnd/>
            <a:tailEnd/>
          </a:ln>
          <a:effectLst/>
        </p:spPr>
      </p:pic>
      <p:pic>
        <p:nvPicPr>
          <p:cNvPr id="4102" name="Picture 6"/>
          <p:cNvPicPr>
            <a:picLocks noChangeAspect="1" noChangeArrowheads="1"/>
          </p:cNvPicPr>
          <p:nvPr/>
        </p:nvPicPr>
        <p:blipFill>
          <a:blip r:embed="rId7"/>
          <a:srcRect/>
          <a:stretch>
            <a:fillRect/>
          </a:stretch>
        </p:blipFill>
        <p:spPr bwMode="auto">
          <a:xfrm>
            <a:off x="1928794" y="3143248"/>
            <a:ext cx="3724275" cy="314325"/>
          </a:xfrm>
          <a:prstGeom prst="rect">
            <a:avLst/>
          </a:prstGeom>
          <a:noFill/>
          <a:ln w="9525">
            <a:noFill/>
            <a:miter lim="800000"/>
            <a:headEnd/>
            <a:tailEnd/>
          </a:ln>
          <a:effectLst/>
        </p:spPr>
      </p:pic>
      <p:pic>
        <p:nvPicPr>
          <p:cNvPr id="4103" name="Picture 7"/>
          <p:cNvPicPr>
            <a:picLocks noChangeAspect="1" noChangeArrowheads="1"/>
          </p:cNvPicPr>
          <p:nvPr/>
        </p:nvPicPr>
        <p:blipFill>
          <a:blip r:embed="rId8"/>
          <a:srcRect/>
          <a:stretch>
            <a:fillRect/>
          </a:stretch>
        </p:blipFill>
        <p:spPr bwMode="auto">
          <a:xfrm>
            <a:off x="2000232" y="3429000"/>
            <a:ext cx="5086350" cy="514350"/>
          </a:xfrm>
          <a:prstGeom prst="rect">
            <a:avLst/>
          </a:prstGeom>
          <a:noFill/>
          <a:ln w="9525">
            <a:noFill/>
            <a:miter lim="800000"/>
            <a:headEnd/>
            <a:tailEnd/>
          </a:ln>
          <a:effectLst/>
        </p:spPr>
      </p:pic>
      <p:pic>
        <p:nvPicPr>
          <p:cNvPr id="4104" name="Picture 8"/>
          <p:cNvPicPr>
            <a:picLocks noChangeAspect="1" noChangeArrowheads="1"/>
          </p:cNvPicPr>
          <p:nvPr/>
        </p:nvPicPr>
        <p:blipFill>
          <a:blip r:embed="rId9"/>
          <a:srcRect/>
          <a:stretch>
            <a:fillRect/>
          </a:stretch>
        </p:blipFill>
        <p:spPr bwMode="auto">
          <a:xfrm>
            <a:off x="1928794" y="4000504"/>
            <a:ext cx="2390775" cy="257175"/>
          </a:xfrm>
          <a:prstGeom prst="rect">
            <a:avLst/>
          </a:prstGeom>
          <a:noFill/>
          <a:ln w="9525">
            <a:noFill/>
            <a:miter lim="800000"/>
            <a:headEnd/>
            <a:tailEnd/>
          </a:ln>
          <a:effectLst/>
        </p:spPr>
      </p:pic>
      <p:sp>
        <p:nvSpPr>
          <p:cNvPr id="11" name="投影片編號版面配置區 10"/>
          <p:cNvSpPr>
            <a:spLocks noGrp="1"/>
          </p:cNvSpPr>
          <p:nvPr>
            <p:ph type="sldNum" sz="quarter" idx="12"/>
          </p:nvPr>
        </p:nvSpPr>
        <p:spPr/>
        <p:txBody>
          <a:bodyPr>
            <a:normAutofit fontScale="85000" lnSpcReduction="20000"/>
          </a:bodyPr>
          <a:lstStyle/>
          <a:p>
            <a:fld id="{73DA0BB7-265A-403C-9275-D587AB510EDC}" type="slidenum">
              <a:rPr lang="zh-TW" altLang="en-US" smtClean="0"/>
              <a:pPr/>
              <a:t>12</a:t>
            </a:fld>
            <a:endParaRPr lang="zh-TW"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dirty="0" smtClean="0"/>
              <a:t>Analysis Setup- (3) mobile ad-hoc with one relay</a:t>
            </a:r>
            <a:endParaRPr lang="en-US" dirty="0"/>
          </a:p>
        </p:txBody>
      </p:sp>
      <p:pic>
        <p:nvPicPr>
          <p:cNvPr id="3074" name="Picture 2"/>
          <p:cNvPicPr>
            <a:picLocks noChangeAspect="1" noChangeArrowheads="1"/>
          </p:cNvPicPr>
          <p:nvPr/>
        </p:nvPicPr>
        <p:blipFill>
          <a:blip r:embed="rId2"/>
          <a:srcRect/>
          <a:stretch>
            <a:fillRect/>
          </a:stretch>
        </p:blipFill>
        <p:spPr bwMode="auto">
          <a:xfrm>
            <a:off x="2071670" y="1500174"/>
            <a:ext cx="4676775" cy="4181475"/>
          </a:xfrm>
          <a:prstGeom prst="rect">
            <a:avLst/>
          </a:prstGeom>
          <a:noFill/>
          <a:ln w="9525">
            <a:noFill/>
            <a:miter lim="800000"/>
            <a:headEnd/>
            <a:tailEnd/>
          </a:ln>
          <a:effectLst/>
        </p:spPr>
      </p:pic>
      <p:sp>
        <p:nvSpPr>
          <p:cNvPr id="4" name="投影片編號版面配置區 3"/>
          <p:cNvSpPr>
            <a:spLocks noGrp="1"/>
          </p:cNvSpPr>
          <p:nvPr>
            <p:ph type="sldNum" sz="quarter" idx="12"/>
          </p:nvPr>
        </p:nvSpPr>
        <p:spPr/>
        <p:txBody>
          <a:bodyPr>
            <a:normAutofit fontScale="85000" lnSpcReduction="20000"/>
          </a:bodyPr>
          <a:lstStyle/>
          <a:p>
            <a:fld id="{73DA0BB7-265A-403C-9275-D587AB510EDC}" type="slidenum">
              <a:rPr lang="zh-TW" altLang="en-US" smtClean="0"/>
              <a:pPr/>
              <a:t>13</a:t>
            </a:fld>
            <a:endParaRPr lang="zh-TW" altLang="en-US"/>
          </a:p>
        </p:txBody>
      </p:sp>
      <p:pic>
        <p:nvPicPr>
          <p:cNvPr id="1026" name="Picture 2"/>
          <p:cNvPicPr>
            <a:picLocks noChangeAspect="1" noChangeArrowheads="1"/>
          </p:cNvPicPr>
          <p:nvPr/>
        </p:nvPicPr>
        <p:blipFill>
          <a:blip r:embed="rId3"/>
          <a:srcRect/>
          <a:stretch>
            <a:fillRect/>
          </a:stretch>
        </p:blipFill>
        <p:spPr bwMode="auto">
          <a:xfrm>
            <a:off x="2071670" y="5715016"/>
            <a:ext cx="3105150" cy="333375"/>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srcRect/>
          <a:stretch>
            <a:fillRect/>
          </a:stretch>
        </p:blipFill>
        <p:spPr bwMode="auto">
          <a:xfrm>
            <a:off x="2071670" y="6000768"/>
            <a:ext cx="5172075" cy="276225"/>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a:srcRect/>
          <a:stretch>
            <a:fillRect/>
          </a:stretch>
        </p:blipFill>
        <p:spPr bwMode="auto">
          <a:xfrm>
            <a:off x="2071670" y="6286520"/>
            <a:ext cx="2914650" cy="2476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dirty="0" smtClean="0"/>
              <a:t>Analysis Setup- (3) mobile ad-hoc with one relay</a:t>
            </a:r>
            <a:endParaRPr lang="en-US" dirty="0"/>
          </a:p>
        </p:txBody>
      </p:sp>
      <p:pic>
        <p:nvPicPr>
          <p:cNvPr id="5123" name="Picture 3"/>
          <p:cNvPicPr>
            <a:picLocks noChangeAspect="1" noChangeArrowheads="1"/>
          </p:cNvPicPr>
          <p:nvPr/>
        </p:nvPicPr>
        <p:blipFill>
          <a:blip r:embed="rId2"/>
          <a:srcRect/>
          <a:stretch>
            <a:fillRect/>
          </a:stretch>
        </p:blipFill>
        <p:spPr bwMode="auto">
          <a:xfrm>
            <a:off x="1785918" y="2643182"/>
            <a:ext cx="5248275" cy="1438275"/>
          </a:xfrm>
          <a:prstGeom prst="rect">
            <a:avLst/>
          </a:prstGeom>
          <a:noFill/>
          <a:ln w="9525">
            <a:noFill/>
            <a:miter lim="800000"/>
            <a:headEnd/>
            <a:tailEnd/>
          </a:ln>
          <a:effectLst/>
        </p:spPr>
      </p:pic>
      <p:sp>
        <p:nvSpPr>
          <p:cNvPr id="4" name="投影片編號版面配置區 3"/>
          <p:cNvSpPr>
            <a:spLocks noGrp="1"/>
          </p:cNvSpPr>
          <p:nvPr>
            <p:ph type="sldNum" sz="quarter" idx="12"/>
          </p:nvPr>
        </p:nvSpPr>
        <p:spPr/>
        <p:txBody>
          <a:bodyPr>
            <a:normAutofit fontScale="85000" lnSpcReduction="20000"/>
          </a:bodyPr>
          <a:lstStyle/>
          <a:p>
            <a:fld id="{73DA0BB7-265A-403C-9275-D587AB510EDC}" type="slidenum">
              <a:rPr lang="zh-TW" altLang="en-US" smtClean="0"/>
              <a:pPr/>
              <a:t>14</a:t>
            </a:fld>
            <a:endParaRPr lang="zh-TW"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dirty="0" smtClean="0"/>
              <a:t>Analysis Summary - (3) mobile ad-hoc with one relay</a:t>
            </a:r>
            <a:endParaRPr lang="en-US" dirty="0"/>
          </a:p>
        </p:txBody>
      </p:sp>
      <p:sp>
        <p:nvSpPr>
          <p:cNvPr id="3" name="內容版面配置區 2"/>
          <p:cNvSpPr>
            <a:spLocks noGrp="1"/>
          </p:cNvSpPr>
          <p:nvPr>
            <p:ph sz="quarter" idx="1"/>
          </p:nvPr>
        </p:nvSpPr>
        <p:spPr>
          <a:xfrm>
            <a:off x="612648" y="1600200"/>
            <a:ext cx="7888442" cy="3400436"/>
          </a:xfrm>
        </p:spPr>
        <p:txBody>
          <a:bodyPr>
            <a:normAutofit fontScale="92500" lnSpcReduction="20000"/>
          </a:bodyPr>
          <a:lstStyle/>
          <a:p>
            <a:r>
              <a:rPr lang="en-US" dirty="0" smtClean="0"/>
              <a:t>Analysis shows we can have O(n) concurrent nearest neighbor transmission, and probability of success of any specific send-receive pair is equal at O(1/n), thus maintaining the same throughput as n increases is possible, O(1)</a:t>
            </a:r>
          </a:p>
          <a:p>
            <a:r>
              <a:rPr lang="en-US" dirty="0" smtClean="0"/>
              <a:t>The reason that we can have O(n) concurrent nearest neighbor transmission, is that the receive power at the nearest neighbor is of the same order as the total interference from O(n) number of interferers. </a:t>
            </a:r>
            <a:endParaRPr lang="en-US" dirty="0"/>
          </a:p>
        </p:txBody>
      </p:sp>
      <p:pic>
        <p:nvPicPr>
          <p:cNvPr id="6146" name="Picture 2"/>
          <p:cNvPicPr>
            <a:picLocks noChangeAspect="1" noChangeArrowheads="1"/>
          </p:cNvPicPr>
          <p:nvPr/>
        </p:nvPicPr>
        <p:blipFill>
          <a:blip r:embed="rId2"/>
          <a:srcRect/>
          <a:stretch>
            <a:fillRect/>
          </a:stretch>
        </p:blipFill>
        <p:spPr bwMode="auto">
          <a:xfrm>
            <a:off x="1071538" y="5000636"/>
            <a:ext cx="3914775" cy="228600"/>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1071538" y="5214950"/>
            <a:ext cx="5114925" cy="1323975"/>
          </a:xfrm>
          <a:prstGeom prst="rect">
            <a:avLst/>
          </a:prstGeom>
          <a:noFill/>
          <a:ln w="9525">
            <a:noFill/>
            <a:miter lim="800000"/>
            <a:headEnd/>
            <a:tailEnd/>
          </a:ln>
          <a:effectLst/>
        </p:spPr>
      </p:pic>
      <p:sp>
        <p:nvSpPr>
          <p:cNvPr id="6" name="投影片編號版面配置區 5"/>
          <p:cNvSpPr>
            <a:spLocks noGrp="1"/>
          </p:cNvSpPr>
          <p:nvPr>
            <p:ph type="sldNum" sz="quarter" idx="12"/>
          </p:nvPr>
        </p:nvSpPr>
        <p:spPr/>
        <p:txBody>
          <a:bodyPr>
            <a:normAutofit fontScale="85000" lnSpcReduction="20000"/>
          </a:bodyPr>
          <a:lstStyle/>
          <a:p>
            <a:fld id="{73DA0BB7-265A-403C-9275-D587AB510EDC}" type="slidenum">
              <a:rPr lang="zh-TW" altLang="en-US" smtClean="0"/>
              <a:pPr/>
              <a:t>15</a:t>
            </a:fld>
            <a:endParaRPr lang="zh-TW"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dirty="0" smtClean="0"/>
              <a:t>Simulations – one topology</a:t>
            </a:r>
            <a:endParaRPr lang="en-US" dirty="0"/>
          </a:p>
        </p:txBody>
      </p:sp>
      <p:pic>
        <p:nvPicPr>
          <p:cNvPr id="2050" name="Picture 2"/>
          <p:cNvPicPr>
            <a:picLocks noChangeAspect="1" noChangeArrowheads="1"/>
          </p:cNvPicPr>
          <p:nvPr/>
        </p:nvPicPr>
        <p:blipFill>
          <a:blip r:embed="rId2"/>
          <a:srcRect/>
          <a:stretch>
            <a:fillRect/>
          </a:stretch>
        </p:blipFill>
        <p:spPr bwMode="auto">
          <a:xfrm>
            <a:off x="1714480" y="1643050"/>
            <a:ext cx="4495812" cy="4834538"/>
          </a:xfrm>
          <a:prstGeom prst="rect">
            <a:avLst/>
          </a:prstGeom>
          <a:noFill/>
          <a:ln w="9525">
            <a:noFill/>
            <a:miter lim="800000"/>
            <a:headEnd/>
            <a:tailEnd/>
          </a:ln>
          <a:effectLst/>
        </p:spPr>
      </p:pic>
      <p:sp>
        <p:nvSpPr>
          <p:cNvPr id="4" name="投影片編號版面配置區 3"/>
          <p:cNvSpPr>
            <a:spLocks noGrp="1"/>
          </p:cNvSpPr>
          <p:nvPr>
            <p:ph type="sldNum" sz="quarter" idx="12"/>
          </p:nvPr>
        </p:nvSpPr>
        <p:spPr/>
        <p:txBody>
          <a:bodyPr>
            <a:normAutofit fontScale="85000" lnSpcReduction="20000"/>
          </a:bodyPr>
          <a:lstStyle/>
          <a:p>
            <a:fld id="{73DA0BB7-265A-403C-9275-D587AB510EDC}" type="slidenum">
              <a:rPr lang="zh-TW" altLang="en-US" smtClean="0"/>
              <a:pPr/>
              <a:t>16</a:t>
            </a:fld>
            <a:endParaRPr lang="zh-TW"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dirty="0" smtClean="0"/>
              <a:t>Simulations  </a:t>
            </a:r>
            <a:endParaRPr lang="en-US" dirty="0"/>
          </a:p>
        </p:txBody>
      </p:sp>
      <p:pic>
        <p:nvPicPr>
          <p:cNvPr id="3074" name="Picture 2"/>
          <p:cNvPicPr>
            <a:picLocks noChangeAspect="1" noChangeArrowheads="1"/>
          </p:cNvPicPr>
          <p:nvPr/>
        </p:nvPicPr>
        <p:blipFill>
          <a:blip r:embed="rId2"/>
          <a:srcRect/>
          <a:stretch>
            <a:fillRect/>
          </a:stretch>
        </p:blipFill>
        <p:spPr bwMode="auto">
          <a:xfrm>
            <a:off x="571472" y="1571612"/>
            <a:ext cx="5429288" cy="5223387"/>
          </a:xfrm>
          <a:prstGeom prst="rect">
            <a:avLst/>
          </a:prstGeom>
          <a:noFill/>
          <a:ln w="9525">
            <a:noFill/>
            <a:miter lim="800000"/>
            <a:headEnd/>
            <a:tailEnd/>
          </a:ln>
          <a:effectLst/>
        </p:spPr>
      </p:pic>
      <p:sp>
        <p:nvSpPr>
          <p:cNvPr id="4" name="內容版面配置區 2"/>
          <p:cNvSpPr>
            <a:spLocks noGrp="1"/>
          </p:cNvSpPr>
          <p:nvPr>
            <p:ph sz="quarter" idx="1"/>
          </p:nvPr>
        </p:nvSpPr>
        <p:spPr>
          <a:xfrm>
            <a:off x="5857884" y="2428868"/>
            <a:ext cx="2928958" cy="2143140"/>
          </a:xfrm>
        </p:spPr>
        <p:txBody>
          <a:bodyPr>
            <a:normAutofit fontScale="85000" lnSpcReduction="20000"/>
          </a:bodyPr>
          <a:lstStyle/>
          <a:p>
            <a:r>
              <a:rPr lang="en-US" dirty="0" smtClean="0"/>
              <a:t>Theta too small, did not exploit  full spatial channel re-use; too large, interference too dominant</a:t>
            </a:r>
            <a:endParaRPr lang="en-US" dirty="0"/>
          </a:p>
        </p:txBody>
      </p:sp>
      <p:sp>
        <p:nvSpPr>
          <p:cNvPr id="5" name="投影片編號版面配置區 4"/>
          <p:cNvSpPr>
            <a:spLocks noGrp="1"/>
          </p:cNvSpPr>
          <p:nvPr>
            <p:ph type="sldNum" sz="quarter" idx="12"/>
          </p:nvPr>
        </p:nvSpPr>
        <p:spPr/>
        <p:txBody>
          <a:bodyPr>
            <a:normAutofit fontScale="85000" lnSpcReduction="20000"/>
          </a:bodyPr>
          <a:lstStyle/>
          <a:p>
            <a:fld id="{73DA0BB7-265A-403C-9275-D587AB510EDC}" type="slidenum">
              <a:rPr lang="zh-TW" altLang="en-US" smtClean="0"/>
              <a:pPr/>
              <a:t>17</a:t>
            </a:fld>
            <a:endParaRPr lang="zh-TW"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dirty="0" smtClean="0"/>
              <a:t>Contributions</a:t>
            </a:r>
            <a:endParaRPr lang="en-US" dirty="0"/>
          </a:p>
        </p:txBody>
      </p:sp>
      <p:sp>
        <p:nvSpPr>
          <p:cNvPr id="3" name="內容版面配置區 2"/>
          <p:cNvSpPr>
            <a:spLocks noGrp="1"/>
          </p:cNvSpPr>
          <p:nvPr>
            <p:ph sz="quarter" idx="1"/>
          </p:nvPr>
        </p:nvSpPr>
        <p:spPr/>
        <p:txBody>
          <a:bodyPr/>
          <a:lstStyle/>
          <a:p>
            <a:r>
              <a:rPr lang="en-US" dirty="0" smtClean="0"/>
              <a:t>Dissected the necessary ingredients and proposed a viable strategy balancing interference and relay loading</a:t>
            </a:r>
          </a:p>
          <a:p>
            <a:r>
              <a:rPr lang="en-US" dirty="0" smtClean="0"/>
              <a:t>Established the theoretical limit </a:t>
            </a:r>
            <a:endParaRPr lang="en-US" dirty="0"/>
          </a:p>
        </p:txBody>
      </p:sp>
      <p:sp>
        <p:nvSpPr>
          <p:cNvPr id="4" name="投影片編號版面配置區 3"/>
          <p:cNvSpPr>
            <a:spLocks noGrp="1"/>
          </p:cNvSpPr>
          <p:nvPr>
            <p:ph type="sldNum" sz="quarter" idx="12"/>
          </p:nvPr>
        </p:nvSpPr>
        <p:spPr/>
        <p:txBody>
          <a:bodyPr>
            <a:normAutofit fontScale="85000" lnSpcReduction="20000"/>
          </a:bodyPr>
          <a:lstStyle/>
          <a:p>
            <a:fld id="{73DA0BB7-265A-403C-9275-D587AB510EDC}" type="slidenum">
              <a:rPr lang="zh-TW" altLang="en-US" smtClean="0"/>
              <a:pPr/>
              <a:t>18</a:t>
            </a:fld>
            <a:endParaRPr lang="zh-TW"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dirty="0" smtClean="0"/>
              <a:t>Thoughts</a:t>
            </a:r>
            <a:endParaRPr lang="en-US" dirty="0"/>
          </a:p>
        </p:txBody>
      </p:sp>
      <p:sp>
        <p:nvSpPr>
          <p:cNvPr id="3" name="內容版面配置區 2"/>
          <p:cNvSpPr>
            <a:spLocks noGrp="1"/>
          </p:cNvSpPr>
          <p:nvPr>
            <p:ph sz="quarter" idx="1"/>
          </p:nvPr>
        </p:nvSpPr>
        <p:spPr/>
        <p:txBody>
          <a:bodyPr/>
          <a:lstStyle/>
          <a:p>
            <a:r>
              <a:rPr lang="en-US" dirty="0" smtClean="0"/>
              <a:t>Uniform distribution</a:t>
            </a:r>
          </a:p>
          <a:p>
            <a:r>
              <a:rPr lang="en-US" dirty="0" smtClean="0"/>
              <a:t>Requiring enough nodes</a:t>
            </a:r>
          </a:p>
          <a:p>
            <a:r>
              <a:rPr lang="en-US" dirty="0" smtClean="0"/>
              <a:t>Infinite buffer</a:t>
            </a:r>
          </a:p>
          <a:p>
            <a:r>
              <a:rPr lang="en-US" dirty="0" smtClean="0"/>
              <a:t>Long end-to-end delays</a:t>
            </a:r>
          </a:p>
          <a:p>
            <a:endParaRPr lang="en-US" dirty="0"/>
          </a:p>
        </p:txBody>
      </p:sp>
      <p:sp>
        <p:nvSpPr>
          <p:cNvPr id="4" name="投影片編號版面配置區 3"/>
          <p:cNvSpPr>
            <a:spLocks noGrp="1"/>
          </p:cNvSpPr>
          <p:nvPr>
            <p:ph type="sldNum" sz="quarter" idx="12"/>
          </p:nvPr>
        </p:nvSpPr>
        <p:spPr/>
        <p:txBody>
          <a:bodyPr>
            <a:normAutofit fontScale="85000" lnSpcReduction="20000"/>
          </a:bodyPr>
          <a:lstStyle/>
          <a:p>
            <a:fld id="{73DA0BB7-265A-403C-9275-D587AB510EDC}" type="slidenum">
              <a:rPr lang="zh-TW" altLang="en-US" smtClean="0"/>
              <a:pPr/>
              <a:t>19</a:t>
            </a:fld>
            <a:endParaRPr lang="zh-TW" alt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中庸">
  <a:themeElements>
    <a:clrScheme name="中庸">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中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中庸">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307</TotalTime>
  <Words>598</Words>
  <PresentationFormat>如螢幕大小 (4:3)</PresentationFormat>
  <Paragraphs>93</Paragraphs>
  <Slides>19</Slides>
  <Notes>0</Notes>
  <HiddenSlides>0</HiddenSlides>
  <MMClips>0</MMClips>
  <ScaleCrop>false</ScaleCrop>
  <HeadingPairs>
    <vt:vector size="4" baseType="variant">
      <vt:variant>
        <vt:lpstr>佈景主題</vt:lpstr>
      </vt:variant>
      <vt:variant>
        <vt:i4>1</vt:i4>
      </vt:variant>
      <vt:variant>
        <vt:lpstr>投影片標題</vt:lpstr>
      </vt:variant>
      <vt:variant>
        <vt:i4>19</vt:i4>
      </vt:variant>
    </vt:vector>
  </HeadingPairs>
  <TitlesOfParts>
    <vt:vector size="20" baseType="lpstr">
      <vt:lpstr>中庸</vt:lpstr>
      <vt:lpstr>EE360 presentation</vt:lpstr>
      <vt:lpstr>Presentation Outlines</vt:lpstr>
      <vt:lpstr>Main Ideas: in fixed ad-hoc network</vt:lpstr>
      <vt:lpstr>Main Idea: Mobile ad-hoc network</vt:lpstr>
      <vt:lpstr>Model and Assumptions</vt:lpstr>
      <vt:lpstr>Model and Assumptions – cont.</vt:lpstr>
      <vt:lpstr>Model and Assumptions – cont.</vt:lpstr>
      <vt:lpstr>Analysis Summary – (1) fixed ad-hoc</vt:lpstr>
      <vt:lpstr>Analysis Summary – (2) mobile ad-hoc with no relay</vt:lpstr>
      <vt:lpstr>Analysis Setup- (3) mobile ad-hoc with one relay</vt:lpstr>
      <vt:lpstr>Analysis Setup- (3) mobile ad-hoc with one relay</vt:lpstr>
      <vt:lpstr>Analysis Summary- (3) mobile ad-hoc with one relay</vt:lpstr>
      <vt:lpstr>Analysis Setup- (3) mobile ad-hoc with one relay</vt:lpstr>
      <vt:lpstr>Analysis Setup- (3) mobile ad-hoc with one relay</vt:lpstr>
      <vt:lpstr>Analysis Summary - (3) mobile ad-hoc with one relay</vt:lpstr>
      <vt:lpstr>Simulations – one topology</vt:lpstr>
      <vt:lpstr>Simulations  </vt:lpstr>
      <vt:lpstr>Contributions</vt:lpstr>
      <vt:lpstr>Thoughts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EE360 presentation</dc:title>
  <dc:creator>Chris</dc:creator>
  <cp:lastModifiedBy>Chris</cp:lastModifiedBy>
  <cp:revision>108</cp:revision>
  <dcterms:created xsi:type="dcterms:W3CDTF">2014-02-06T08:37:43Z</dcterms:created>
  <dcterms:modified xsi:type="dcterms:W3CDTF">2014-02-07T09:37:10Z</dcterms:modified>
</cp:coreProperties>
</file>