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285" r:id="rId3"/>
    <p:sldId id="267" r:id="rId4"/>
    <p:sldId id="268" r:id="rId5"/>
    <p:sldId id="269" r:id="rId6"/>
    <p:sldId id="286" r:id="rId7"/>
    <p:sldId id="299" r:id="rId8"/>
    <p:sldId id="300" r:id="rId9"/>
    <p:sldId id="287" r:id="rId10"/>
    <p:sldId id="298" r:id="rId11"/>
    <p:sldId id="288" r:id="rId12"/>
    <p:sldId id="289" r:id="rId13"/>
    <p:sldId id="290" r:id="rId14"/>
    <p:sldId id="276" r:id="rId15"/>
    <p:sldId id="277" r:id="rId16"/>
    <p:sldId id="294" r:id="rId17"/>
    <p:sldId id="279" r:id="rId18"/>
    <p:sldId id="273" r:id="rId19"/>
    <p:sldId id="272" r:id="rId20"/>
    <p:sldId id="280" r:id="rId21"/>
    <p:sldId id="259" r:id="rId22"/>
    <p:sldId id="295" r:id="rId23"/>
    <p:sldId id="296" r:id="rId24"/>
    <p:sldId id="297" r:id="rId25"/>
    <p:sldId id="301" r:id="rId26"/>
    <p:sldId id="30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09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5.emf"/><Relationship Id="rId2" Type="http://schemas.openxmlformats.org/officeDocument/2006/relationships/image" Target="../media/image50.emf"/><Relationship Id="rId1" Type="http://schemas.openxmlformats.org/officeDocument/2006/relationships/image" Target="../media/image49.wmf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5E6D8-A62D-470F-9460-0A30A11FBCEF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E5B73-7A06-4142-B2C3-9AFD89684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49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83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59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6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60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7F20B-A6CC-4149-B989-3838BB34470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71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93381-7683-42EA-BA29-5632A428ACD4}" type="slidenum">
              <a:rPr lang="he-IL" smtClean="0"/>
              <a:pPr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4023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D1C8C-B8EC-4605-B44F-C0A738CE290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8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3BEF4-D097-43A9-9735-E623F24232E6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7DBBC-9237-4511-8C67-9C1EF1F4DD69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E6759-C8D6-4740-974D-AADDB2C32C4F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EEA7-780F-4C2E-922A-AB6DAA940730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D80E-C2D5-4E9B-BA1C-F2EE124E3E44}" type="datetime1">
              <a:rPr lang="en-US" smtClean="0"/>
              <a:t>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9DEF-8FD1-43F6-AA68-DB82D049EBB2}" type="datetime1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6669-DA57-4985-8E4E-9A615D2D86F8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B444-1E84-4992-9E10-67177FB1FF4C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CDE90-71BC-4D1E-A25A-21A1882125E4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7D7C-46A9-48BC-8D36-78408EF06467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6AA9-721E-4B1B-AA36-4E51B1723B50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77A1-77B5-4478-9A7C-43E673CA3F5F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d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d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df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11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d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7.pdf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8.pd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3.png"/><Relationship Id="rId4" Type="http://schemas.openxmlformats.org/officeDocument/2006/relationships/image" Target="../media/image37.pd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3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34.e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3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0.emf"/><Relationship Id="rId11" Type="http://schemas.openxmlformats.org/officeDocument/2006/relationships/image" Target="../media/image42.emf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39.emf"/><Relationship Id="rId9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image" Target="../media/image53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55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50.emf"/><Relationship Id="rId11" Type="http://schemas.openxmlformats.org/officeDocument/2006/relationships/image" Target="../media/image52.emf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54.emf"/><Relationship Id="rId10" Type="http://schemas.openxmlformats.org/officeDocument/2006/relationships/oleObject" Target="../embeddings/oleObject26.bin"/><Relationship Id="rId4" Type="http://schemas.openxmlformats.org/officeDocument/2006/relationships/image" Target="../media/image49.wmf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67946" y="-22225"/>
            <a:ext cx="10279892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Null Space Learning in MIMO Systems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04800" y="6324600"/>
            <a:ext cx="2133600" cy="365125"/>
          </a:xfrm>
        </p:spPr>
        <p:txBody>
          <a:bodyPr/>
          <a:lstStyle/>
          <a:p>
            <a:fld id="{40033E32-35DA-44F7-9066-C620B8A13524}" type="datetime1">
              <a:rPr lang="en-US" smtClean="0"/>
              <a:t>2/25/2014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7379" y="4265474"/>
            <a:ext cx="883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Alexandros</a:t>
            </a:r>
            <a:r>
              <a:rPr lang="en-US" dirty="0" smtClean="0"/>
              <a:t> </a:t>
            </a:r>
            <a:r>
              <a:rPr lang="en-US" dirty="0" err="1" smtClean="0"/>
              <a:t>Manolakos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Wireless </a:t>
            </a:r>
            <a:r>
              <a:rPr lang="en-US" dirty="0"/>
              <a:t>Systems </a:t>
            </a:r>
            <a:r>
              <a:rPr lang="en-US" dirty="0" smtClean="0"/>
              <a:t>Laboratory</a:t>
            </a:r>
            <a:endParaRPr lang="en-US" dirty="0"/>
          </a:p>
          <a:p>
            <a:pPr algn="ctr"/>
            <a:r>
              <a:rPr lang="en-US" dirty="0" smtClean="0"/>
              <a:t>Electrical Engineering, Stanford University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Joint work with: </a:t>
            </a:r>
            <a:r>
              <a:rPr lang="en-US" dirty="0" err="1"/>
              <a:t>Yair</a:t>
            </a:r>
            <a:r>
              <a:rPr lang="en-US" dirty="0"/>
              <a:t> </a:t>
            </a:r>
            <a:r>
              <a:rPr lang="en-US" dirty="0" smtClean="0"/>
              <a:t>Noam and </a:t>
            </a:r>
            <a:r>
              <a:rPr lang="en-US" dirty="0"/>
              <a:t>Andrea </a:t>
            </a:r>
            <a:r>
              <a:rPr lang="en-US" dirty="0" smtClean="0"/>
              <a:t>Goldsmith</a:t>
            </a:r>
            <a:endParaRPr lang="en-US" dirty="0"/>
          </a:p>
        </p:txBody>
      </p:sp>
      <p:pic>
        <p:nvPicPr>
          <p:cNvPr id="11" name="Picture 2" descr="C:\Users\Yair Dell\Dropbox\Mimo_cognetive_radio\presentation\figures\Stanford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29200"/>
            <a:ext cx="1043209" cy="102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EE 360 </a:t>
            </a:r>
            <a:endParaRPr lang="en-US" dirty="0"/>
          </a:p>
        </p:txBody>
      </p:sp>
      <p:pic>
        <p:nvPicPr>
          <p:cNvPr id="10" name="Picture 9" descr="first.pdf"/>
          <p:cNvPicPr/>
          <p:nvPr/>
        </p:nvPicPr>
        <p:blipFill>
          <a:blip r:embed="rId4"/>
          <a:stretch>
            <a:fillRect/>
          </a:stretch>
        </p:blipFill>
        <p:spPr>
          <a:xfrm>
            <a:off x="3502351" y="1600200"/>
            <a:ext cx="2286000" cy="1730375"/>
          </a:xfrm>
          <a:prstGeom prst="rect">
            <a:avLst/>
          </a:prstGeom>
        </p:spPr>
      </p:pic>
      <p:pic>
        <p:nvPicPr>
          <p:cNvPr id="12" name="Picture 3" descr="C:\Users\Yair Dell\Dropbox\Mimo_cognetive_radio\presentation\figures\WS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065514"/>
            <a:ext cx="1008997" cy="87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5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488"/>
            <a:ext cx="8640960" cy="83671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0"/>
            <a:r>
              <a:rPr lang="en-US" sz="3600" dirty="0" smtClean="0">
                <a:solidFill>
                  <a:schemeClr val="tx2"/>
                </a:solidFill>
              </a:rPr>
              <a:t>Outline</a:t>
            </a:r>
            <a:endParaRPr lang="he-IL" sz="3600" dirty="0">
              <a:solidFill>
                <a:schemeClr val="tx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CA40-0E46-4454-9ED9-DCEC821A2CDF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6764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Null Space Learning in Underlay MIMO Cognitive radios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System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Null Space Acquisition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Null Space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Null Space Coherence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Null Space Learning in Cooperative Multipoint Networks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System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Null Space </a:t>
            </a:r>
            <a:r>
              <a:rPr lang="en-US" sz="2400" dirty="0" smtClean="0"/>
              <a:t>Acquisition (Homework)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Null Space Tracking (Not in this </a:t>
            </a:r>
            <a:r>
              <a:rPr lang="en-US" sz="2400" dirty="0" err="1" smtClean="0"/>
              <a:t>tak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9" name="Picture 8" descr="first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5904254" y="2209799"/>
            <a:ext cx="2020546" cy="1295401"/>
          </a:xfrm>
          <a:prstGeom prst="rect">
            <a:avLst/>
          </a:prstGeom>
        </p:spPr>
      </p:pic>
      <p:pic>
        <p:nvPicPr>
          <p:cNvPr id="10" name="Picture 9" descr="Screen Shot 2013-12-02 at 4.21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825743"/>
            <a:ext cx="2682438" cy="104165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62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 smtClean="0"/>
              <a:t>Underlay Cognitive Radios &amp; </a:t>
            </a:r>
            <a:r>
              <a:rPr lang="en-US" b="1" dirty="0" err="1" smtClean="0"/>
              <a:t>CoMP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60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Yair Dell\Dropbox\Mimo_cognetive_radio\presentation\figures\MIMO_C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0578" y="1447800"/>
            <a:ext cx="5810822" cy="3118608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3525-655D-4552-8A64-1513A57BEF92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475"/>
            <a:ext cx="2895600" cy="365125"/>
          </a:xfrm>
        </p:spPr>
        <p:txBody>
          <a:bodyPr/>
          <a:lstStyle/>
          <a:p>
            <a:r>
              <a:rPr lang="en-US" dirty="0"/>
              <a:t>EE 360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547142">
            <a:off x="3924264" y="2293465"/>
            <a:ext cx="1942365" cy="26927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rtlCol="1" anchor="ctr">
            <a:noAutofit/>
          </a:bodyPr>
          <a:lstStyle/>
          <a:p>
            <a:pPr algn="l" rtl="0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interference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he-IL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1394676">
            <a:off x="2293338" y="1473285"/>
            <a:ext cx="861982" cy="27161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rtlCol="1" anchor="ctr">
            <a:no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ata</a:t>
            </a:r>
            <a:endParaRPr lang="he-IL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05854" y="152400"/>
            <a:ext cx="8991601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b="0" dirty="0"/>
              <a:t> Underlay </a:t>
            </a:r>
            <a:r>
              <a:rPr lang="en-US" b="0" dirty="0" smtClean="0"/>
              <a:t>MIMO Cognitive </a:t>
            </a:r>
            <a:r>
              <a:rPr lang="en-US" b="0" dirty="0"/>
              <a:t>Radios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91200" y="1347205"/>
                <a:ext cx="3237899" cy="86259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  <a:alpha val="66000"/>
                </a:schemeClr>
              </a:solidFill>
              <a:ln>
                <a:solidFill>
                  <a:schemeClr val="bg1">
                    <a:alpha val="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1" anchor="ctr">
                <a:noAutofit/>
              </a:bodyPr>
              <a:lstStyle/>
              <a:p>
                <a:pPr rtl="0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If the SU knows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𝑁𝑢𝑙𝑙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𝑯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12</m:t>
                        </m:r>
                      </m:sub>
                    </m:sSub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   </a:t>
                </a:r>
              </a:p>
              <a:p>
                <a:pPr rtl="0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        interference = 0 </a:t>
                </a:r>
              </a:p>
            </p:txBody>
          </p:sp>
        </mc:Choice>
        <mc:Fallback xmlns:mv="urn:schemas-microsoft-com:mac:vml"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347205"/>
                <a:ext cx="3237899" cy="862595"/>
              </a:xfrm>
              <a:prstGeom prst="rect">
                <a:avLst/>
              </a:prstGeom>
              <a:blipFill rotWithShape="1">
                <a:blip r:embed="rId5"/>
                <a:stretch>
                  <a:fillRect l="-1121"/>
                </a:stretch>
              </a:blipFill>
              <a:ln>
                <a:solidFill>
                  <a:schemeClr val="bg1">
                    <a:alpha val="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152400" y="4648200"/>
            <a:ext cx="8839199" cy="1754327"/>
          </a:xfrm>
          <a:prstGeom prst="rect">
            <a:avLst/>
          </a:prstGeom>
          <a:solidFill>
            <a:schemeClr val="tx2">
              <a:lumMod val="20000"/>
              <a:lumOff val="80000"/>
              <a:alpha val="79000"/>
            </a:schemeClr>
          </a:solidFill>
          <a:ln w="0" cap="rnd">
            <a:solidFill>
              <a:schemeClr val="tx1"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Problem: 	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obtain the null space without cooperation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Solution: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 learns the null space blindly, without any cooperation, by listening the energy of the PU signal.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Compatible with current wireless systems.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4655" y="1905000"/>
            <a:ext cx="145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Unlicensed user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3255" y="3581400"/>
            <a:ext cx="107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Licensed user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-762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How to obtain the null space without cooperation</a:t>
            </a:r>
          </a:p>
        </p:txBody>
      </p:sp>
    </p:spTree>
    <p:extLst>
      <p:ext uri="{BB962C8B-B14F-4D97-AF65-F5344CB8AC3E}">
        <p14:creationId xmlns:p14="http://schemas.microsoft.com/office/powerpoint/2010/main" val="3644656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resentation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073150" y="1765300"/>
            <a:ext cx="6997700" cy="1511300"/>
          </a:xfrm>
          <a:prstGeom prst="rect">
            <a:avLst/>
          </a:prstGeom>
        </p:spPr>
      </p:pic>
      <p:sp>
        <p:nvSpPr>
          <p:cNvPr id="8" name="Curved Down Arrow 7"/>
          <p:cNvSpPr/>
          <p:nvPr/>
        </p:nvSpPr>
        <p:spPr>
          <a:xfrm rot="717353">
            <a:off x="5146928" y="1431498"/>
            <a:ext cx="2830524" cy="43204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21354739">
            <a:off x="1459320" y="1411133"/>
            <a:ext cx="3262815" cy="439634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1431504" y="3047999"/>
            <a:ext cx="6264696" cy="677995"/>
            <a:chOff x="1755776" y="2374989"/>
            <a:chExt cx="6264696" cy="461664"/>
          </a:xfrm>
        </p:grpSpPr>
        <p:sp>
          <p:nvSpPr>
            <p:cNvPr id="9" name="Curved Down Arrow 8"/>
            <p:cNvSpPr/>
            <p:nvPr/>
          </p:nvSpPr>
          <p:spPr>
            <a:xfrm rot="10800000">
              <a:off x="1755776" y="2530649"/>
              <a:ext cx="6264696" cy="288031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1920" y="2374989"/>
              <a:ext cx="2304256" cy="461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Power Control </a:t>
              </a:r>
              <a:endParaRPr lang="he-IL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2413" y="3836075"/>
            <a:ext cx="85829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SU-</a:t>
            </a:r>
            <a:r>
              <a:rPr lang="en-US" dirty="0" err="1" smtClean="0"/>
              <a:t>Tx</a:t>
            </a:r>
            <a:r>
              <a:rPr lang="en-US" dirty="0" smtClean="0"/>
              <a:t> choses intelligently the messages x(t)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PU-Rx notifies PU-</a:t>
            </a:r>
            <a:r>
              <a:rPr lang="en-US" dirty="0" err="1" smtClean="0"/>
              <a:t>Tx</a:t>
            </a:r>
            <a:r>
              <a:rPr lang="en-US" dirty="0" smtClean="0"/>
              <a:t> to change its Transmit Power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variation in the Transmit Power of the PU-</a:t>
            </a:r>
            <a:r>
              <a:rPr lang="en-US" dirty="0" err="1" smtClean="0"/>
              <a:t>Tx</a:t>
            </a:r>
            <a:r>
              <a:rPr lang="en-US" dirty="0" smtClean="0"/>
              <a:t> is sensed by the SU-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SU-</a:t>
            </a:r>
            <a:r>
              <a:rPr lang="en-US" dirty="0" err="1" smtClean="0"/>
              <a:t>Tx</a:t>
            </a:r>
            <a:r>
              <a:rPr lang="en-US" dirty="0" smtClean="0"/>
              <a:t> chooses the next message </a:t>
            </a:r>
            <a:r>
              <a:rPr lang="en-US" dirty="0" err="1" smtClean="0"/>
              <a:t>x(t</a:t>
            </a:r>
            <a:r>
              <a:rPr lang="en-US" dirty="0" smtClean="0"/>
              <a:t>) based </a:t>
            </a:r>
            <a:r>
              <a:rPr lang="en-US" b="1" dirty="0" smtClean="0"/>
              <a:t>only </a:t>
            </a:r>
            <a:r>
              <a:rPr lang="en-US" dirty="0" smtClean="0"/>
              <a:t>on the increase or decrease of the sensed power from the PU-TX.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4FEA-B343-4659-9309-431CA7134C1B}" type="datetime1">
              <a:rPr lang="en-US" smtClean="0"/>
              <a:t>2/25/2014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One Transmission Cycle (TC)</a:t>
            </a:r>
            <a:endParaRPr lang="en-US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572000" y="1219200"/>
          <a:ext cx="565094" cy="30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" name="Equation" r:id="rId5" imgW="279400" imgH="152400" progId="Equation.3">
                  <p:embed/>
                </p:oleObj>
              </mc:Choice>
              <mc:Fallback>
                <p:oleObj name="Equation" r:id="rId5" imgW="279400" imgH="15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19200"/>
                        <a:ext cx="565094" cy="308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16"/>
          <p:cNvSpPr/>
          <p:nvPr/>
        </p:nvSpPr>
        <p:spPr>
          <a:xfrm>
            <a:off x="2133600" y="5562600"/>
            <a:ext cx="5334000" cy="6840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whole process is </a:t>
            </a:r>
            <a:r>
              <a:rPr lang="en-US" b="1" dirty="0" smtClean="0"/>
              <a:t>only </a:t>
            </a:r>
            <a:r>
              <a:rPr lang="en-US" dirty="0" smtClean="0"/>
              <a:t>based on energy measurements</a:t>
            </a:r>
            <a:endParaRPr lang="en-US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05854" y="152400"/>
            <a:ext cx="8991601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b="0" dirty="0"/>
              <a:t> Underlay </a:t>
            </a:r>
            <a:r>
              <a:rPr lang="en-US" b="0" dirty="0" smtClean="0"/>
              <a:t>MIMO Cognitive </a:t>
            </a:r>
            <a:r>
              <a:rPr lang="en-US" b="0" dirty="0"/>
              <a:t>Radios</a:t>
            </a:r>
          </a:p>
        </p:txBody>
      </p:sp>
    </p:spTree>
    <p:extLst>
      <p:ext uri="{BB962C8B-B14F-4D97-AF65-F5344CB8AC3E}">
        <p14:creationId xmlns:p14="http://schemas.microsoft.com/office/powerpoint/2010/main" val="263619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resentation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073150" y="1765300"/>
            <a:ext cx="6997700" cy="1511300"/>
          </a:xfrm>
          <a:prstGeom prst="rect">
            <a:avLst/>
          </a:prstGeom>
        </p:spPr>
      </p:pic>
      <p:sp>
        <p:nvSpPr>
          <p:cNvPr id="8" name="Curved Down Arrow 7"/>
          <p:cNvSpPr/>
          <p:nvPr/>
        </p:nvSpPr>
        <p:spPr>
          <a:xfrm rot="717353">
            <a:off x="5146928" y="1431498"/>
            <a:ext cx="2830524" cy="43204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21354739">
            <a:off x="1459320" y="1411133"/>
            <a:ext cx="3262815" cy="439634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1431504" y="3047999"/>
            <a:ext cx="6264696" cy="677995"/>
            <a:chOff x="1755776" y="2374989"/>
            <a:chExt cx="6264696" cy="461664"/>
          </a:xfrm>
        </p:grpSpPr>
        <p:sp>
          <p:nvSpPr>
            <p:cNvPr id="9" name="Curved Down Arrow 8"/>
            <p:cNvSpPr/>
            <p:nvPr/>
          </p:nvSpPr>
          <p:spPr>
            <a:xfrm rot="10800000">
              <a:off x="1755776" y="2530649"/>
              <a:ext cx="6264696" cy="288031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1920" y="2374989"/>
              <a:ext cx="2304256" cy="461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Power Control </a:t>
              </a:r>
              <a:endParaRPr lang="he-IL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2413" y="3836075"/>
            <a:ext cx="858298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Two Phases: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Acquisition</a:t>
            </a:r>
            <a:r>
              <a:rPr lang="en-US" dirty="0" smtClean="0"/>
              <a:t> Phase: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Iterative Algorithm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only information needed between iterations is where interference increased or decreased.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Tracking</a:t>
            </a:r>
            <a:r>
              <a:rPr lang="en-US" dirty="0" smtClean="0"/>
              <a:t> Phase: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SU-</a:t>
            </a:r>
            <a:r>
              <a:rPr lang="en-US" dirty="0" err="1" smtClean="0"/>
              <a:t>Tx</a:t>
            </a:r>
            <a:r>
              <a:rPr lang="en-US" dirty="0" smtClean="0"/>
              <a:t> searches “around” the outdated version of the </a:t>
            </a:r>
            <a:r>
              <a:rPr lang="en-US" dirty="0" err="1" smtClean="0"/>
              <a:t>precoding</a:t>
            </a:r>
            <a:r>
              <a:rPr lang="en-US" dirty="0" smtClean="0"/>
              <a:t> matrix to find a new one.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Allows simultaneous transmission of information to the SU-RX.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E1-46AF-48E2-B527-9108D0AAC6DE}" type="datetime1">
              <a:rPr lang="en-US" smtClean="0"/>
              <a:t>2/25/2014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Learning = Acquisition &amp; Tracking</a:t>
            </a:r>
            <a:endParaRPr lang="en-US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572000" y="1219200"/>
          <a:ext cx="565094" cy="30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Equation" r:id="rId5" imgW="279400" imgH="152400" progId="Equation.3">
                  <p:embed/>
                </p:oleObj>
              </mc:Choice>
              <mc:Fallback>
                <p:oleObj name="Equation" r:id="rId5" imgW="279400" imgH="15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19200"/>
                        <a:ext cx="565094" cy="308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tle 1"/>
          <p:cNvSpPr txBox="1">
            <a:spLocks/>
          </p:cNvSpPr>
          <p:nvPr/>
        </p:nvSpPr>
        <p:spPr>
          <a:xfrm>
            <a:off x="205854" y="152400"/>
            <a:ext cx="8991601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b="0" dirty="0"/>
              <a:t> Underlay </a:t>
            </a:r>
            <a:r>
              <a:rPr lang="en-US" b="0" dirty="0" smtClean="0"/>
              <a:t>MIMO Cognitive </a:t>
            </a:r>
            <a:r>
              <a:rPr lang="en-US" b="0" dirty="0"/>
              <a:t>Radios</a:t>
            </a:r>
          </a:p>
        </p:txBody>
      </p:sp>
    </p:spTree>
    <p:extLst>
      <p:ext uri="{BB962C8B-B14F-4D97-AF65-F5344CB8AC3E}">
        <p14:creationId xmlns:p14="http://schemas.microsoft.com/office/powerpoint/2010/main" val="14032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resentation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073150" y="1765300"/>
            <a:ext cx="6997700" cy="1511300"/>
          </a:xfrm>
          <a:prstGeom prst="rect">
            <a:avLst/>
          </a:prstGeom>
        </p:spPr>
      </p:pic>
      <p:sp>
        <p:nvSpPr>
          <p:cNvPr id="8" name="Curved Down Arrow 7"/>
          <p:cNvSpPr/>
          <p:nvPr/>
        </p:nvSpPr>
        <p:spPr>
          <a:xfrm rot="717353">
            <a:off x="5146928" y="1431498"/>
            <a:ext cx="2830524" cy="43204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21354739">
            <a:off x="1459320" y="1411133"/>
            <a:ext cx="3262815" cy="439634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1431504" y="3047999"/>
            <a:ext cx="6264696" cy="677995"/>
            <a:chOff x="1755776" y="2374989"/>
            <a:chExt cx="6264696" cy="461664"/>
          </a:xfrm>
        </p:grpSpPr>
        <p:sp>
          <p:nvSpPr>
            <p:cNvPr id="9" name="Curved Down Arrow 8"/>
            <p:cNvSpPr/>
            <p:nvPr/>
          </p:nvSpPr>
          <p:spPr>
            <a:xfrm rot="10800000">
              <a:off x="1755776" y="2530649"/>
              <a:ext cx="6264696" cy="288031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1920" y="2374989"/>
              <a:ext cx="2304256" cy="461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Power Control </a:t>
              </a:r>
              <a:endParaRPr lang="he-IL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672B-9F4A-4B16-BD4A-8507F35FAFBF}" type="datetime1">
              <a:rPr lang="en-US" smtClean="0"/>
              <a:t>2/25/2014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Learning = Acquisition &amp; Tracking</a:t>
            </a:r>
            <a:endParaRPr lang="en-US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572000" y="1219200"/>
          <a:ext cx="565094" cy="30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7" name="Equation" r:id="rId5" imgW="279400" imgH="152400" progId="Equation.3">
                  <p:embed/>
                </p:oleObj>
              </mc:Choice>
              <mc:Fallback>
                <p:oleObj name="Equation" r:id="rId5" imgW="279400" imgH="15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19200"/>
                        <a:ext cx="565094" cy="308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tle 1"/>
          <p:cNvSpPr txBox="1">
            <a:spLocks/>
          </p:cNvSpPr>
          <p:nvPr/>
        </p:nvSpPr>
        <p:spPr>
          <a:xfrm>
            <a:off x="205854" y="152400"/>
            <a:ext cx="8991601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b="0" dirty="0"/>
              <a:t> Underlay </a:t>
            </a:r>
            <a:r>
              <a:rPr lang="en-US" b="0" dirty="0" smtClean="0"/>
              <a:t>MIMO Cognitive </a:t>
            </a:r>
            <a:r>
              <a:rPr lang="en-US" b="0" dirty="0"/>
              <a:t>Radios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36522" y="4126468"/>
                <a:ext cx="86264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Main Assumption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SU-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Tx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has more antennas than the PU-Rx,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.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22" y="4126468"/>
                <a:ext cx="8626478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424"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/>
          <p:cNvSpPr/>
          <p:nvPr/>
        </p:nvSpPr>
        <p:spPr>
          <a:xfrm>
            <a:off x="2590800" y="4876800"/>
            <a:ext cx="2819400" cy="9142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600699" y="4959239"/>
                <a:ext cx="2961901" cy="8436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tx1"/>
                    </a:solidFill>
                    <a:latin typeface="Cambria Math"/>
                    <a:cs typeface="Times New Roman" pitchFamily="18" charset="0"/>
                  </a:rPr>
                  <a:t>G</a:t>
                </a:r>
                <a:r>
                  <a:rPr lang="en-US" sz="2400" b="0" dirty="0" smtClean="0">
                    <a:solidFill>
                      <a:schemeClr val="tx1"/>
                    </a:solidFill>
                    <a:latin typeface="Cambria Math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𝐇</m:t>
                        </m:r>
                      </m:e>
                      <m:sub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12</m:t>
                        </m:r>
                      </m:sub>
                      <m: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⋅</m:t>
                        </m:r>
                        <m: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𝐇</m:t>
                        </m:r>
                      </m:e>
                      <m:sub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12</m:t>
                        </m:r>
                      </m:sub>
                    </m:sSub>
                  </m:oMath>
                </a14:m>
                <a:endParaRPr lang="en-US" sz="2400" b="0" dirty="0" smtClean="0">
                  <a:solidFill>
                    <a:schemeClr val="tx1"/>
                  </a:solidFill>
                  <a:latin typeface="Cambria Math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Null</m:t>
                    </m:r>
                    <m:d>
                      <m:d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𝐇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Null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𝐆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99" y="4959239"/>
                <a:ext cx="2961901" cy="843629"/>
              </a:xfrm>
              <a:prstGeom prst="rect">
                <a:avLst/>
              </a:prstGeom>
              <a:blipFill rotWithShape="1">
                <a:blip r:embed="rId8"/>
                <a:stretch>
                  <a:fillRect l="-3292" t="-5797" b="-7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862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9472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Cyclic </a:t>
            </a:r>
            <a:r>
              <a:rPr lang="en-US" sz="3600" dirty="0">
                <a:solidFill>
                  <a:schemeClr val="tx2"/>
                </a:solidFill>
              </a:rPr>
              <a:t>Jacobi Technique (CJT)</a:t>
            </a:r>
            <a:endParaRPr lang="he-IL" sz="3600" dirty="0">
              <a:solidFill>
                <a:schemeClr val="tx2"/>
              </a:solidFill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5F42-6675-49B2-AB76-D2A0C0ADE03A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8600" y="3231773"/>
                <a:ext cx="7848600" cy="1568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</a:t>
                </a:r>
                <a:r>
                  <a:rPr lang="en-US" b="0" dirty="0" smtClean="0"/>
                  <a:t>here</a:t>
                </a:r>
                <a:endParaRPr lang="en-US" b="0" i="1" dirty="0" smtClean="0">
                  <a:latin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𝐑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b="0" i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ϕ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is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rotation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matrix</m:t>
                    </m:r>
                  </m:oMath>
                </a14:m>
                <a:endParaRPr lang="en-US" b="0" i="0" dirty="0" smtClean="0">
                  <a:latin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are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chosen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to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zero</m:t>
                    </m:r>
                    <m:r>
                      <a:rPr lang="en-US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/>
                              </a:rPr>
                              <m:t>𝐆</m:t>
                            </m:r>
                          </m:e>
                        </m:acc>
                        <m:r>
                          <a:rPr lang="en-US">
                            <a:latin typeface="Cambria Math"/>
                          </a:rPr>
                          <m:t>=</m:t>
                        </m:r>
                        <m:r>
                          <a:rPr lang="en-US" b="1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  <m:r>
                          <a:rPr lang="en-US">
                            <a:latin typeface="Cambria Math"/>
                          </a:rPr>
                          <m:t>+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1">
                        <a:latin typeface="Cambria Math"/>
                      </a:rPr>
                      <m:t>𝐆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/>
                              </a:rPr>
                              <m:t>𝐖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k</m:t>
                            </m:r>
                            <m:r>
                              <a:rPr lang="en-US">
                                <a:latin typeface="Cambria Math"/>
                              </a:rPr>
                              <m:t>+</m:t>
                            </m:r>
                            <m:r>
                              <a:rPr lang="en-US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b/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H</m:t>
                        </m:r>
                      </m:sup>
                    </m:sSubSup>
                    <m:r>
                      <a:rPr lang="en-US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k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k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s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entry</m:t>
                    </m:r>
                    <m:r>
                      <a:rPr lang="en-US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b="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231773"/>
                <a:ext cx="7848600" cy="1568827"/>
              </a:xfrm>
              <a:prstGeom prst="rect">
                <a:avLst/>
              </a:prstGeom>
              <a:blipFill rotWithShape="1">
                <a:blip r:embed="rId4"/>
                <a:stretch>
                  <a:fillRect l="-699" t="-1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847850" y="2514600"/>
                <a:ext cx="2827056" cy="415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k</m:t>
                        </m:r>
                        <m:r>
                          <a:rPr lang="en-US" b="0" i="0" smtClean="0">
                            <a:latin typeface="Cambria Math"/>
                          </a:rPr>
                          <m:t>+</m:t>
                        </m:r>
                        <m:r>
                          <a:rPr lang="en-US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k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/>
                          </a:rPr>
                          <m:t>𝐑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ϕ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e>
                    </m:d>
                    <m:r>
                      <a:rPr lang="en-US" i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850" y="2514600"/>
                <a:ext cx="2827056" cy="415178"/>
              </a:xfrm>
              <a:prstGeom prst="rect">
                <a:avLst/>
              </a:prstGeom>
              <a:blipFill rotWithShape="1">
                <a:blip r:embed="rId5"/>
                <a:stretch>
                  <a:fillRect r="-862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0026" y="1447800"/>
                <a:ext cx="6519092" cy="374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Calculates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the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EVD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</a:rPr>
                        <m:t>𝐆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𝐖</m:t>
                      </m:r>
                      <m:r>
                        <a:rPr lang="en-US" b="1" i="0" smtClean="0">
                          <a:latin typeface="Cambria Math"/>
                        </a:rPr>
                        <m:t>𝚲</m:t>
                      </m:r>
                      <m:sSup>
                        <m:sSup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/>
                            </a:rPr>
                            <m:t>𝐖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H</m:t>
                          </m:r>
                        </m:sup>
                      </m:sSup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via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simple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iteravite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algorithm</m:t>
                      </m:r>
                      <m:r>
                        <a:rPr lang="en-US" b="0" i="0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26" y="1447800"/>
                <a:ext cx="6519092" cy="374270"/>
              </a:xfrm>
              <a:prstGeom prst="rect">
                <a:avLst/>
              </a:prstGeom>
              <a:blipFill rotWithShape="1"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09345" y="1905000"/>
                <a:ext cx="131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Set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W</m:t>
                          </m:r>
                        </m:e>
                        <m:sub>
                          <m:r>
                            <a:rPr lang="en-US" b="0" i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45" y="1905000"/>
                <a:ext cx="13146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77741" y="2362200"/>
                <a:ext cx="2670859" cy="618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for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k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 b="0" i="0" smtClean="0">
                          <a:latin typeface="Cambria Math"/>
                        </a:rPr>
                        <m:t>1</m:t>
                      </m:r>
                      <m:r>
                        <a:rPr lang="en-US" b="0" i="0" smtClean="0">
                          <a:latin typeface="Cambria Math"/>
                        </a:rPr>
                        <m:t>,…,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N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741" y="2362200"/>
                <a:ext cx="2670859" cy="61811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Globecom 2012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/>
              <p:cNvSpPr/>
              <p:nvPr/>
            </p:nvSpPr>
            <p:spPr>
              <a:xfrm>
                <a:off x="685800" y="5715000"/>
                <a:ext cx="7660016" cy="4572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How can the SU-</a:t>
                </a:r>
                <a:r>
                  <a:rPr lang="en-US" dirty="0" err="1">
                    <a:solidFill>
                      <a:schemeClr val="tx1"/>
                    </a:solidFill>
                  </a:rPr>
                  <a:t>Tx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eliminate  the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 entry of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without knowing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715000"/>
                <a:ext cx="7660016" cy="457200"/>
              </a:xfrm>
              <a:prstGeom prst="roundRect">
                <a:avLst/>
              </a:prstGeom>
              <a:blipFill rotWithShape="1">
                <a:blip r:embed="rId9"/>
                <a:stretch>
                  <a:fillRect l="-158" b="-6173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724400" y="4572000"/>
                <a:ext cx="2888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mv="urn:schemas-microsoft-com:mac:vml"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572000"/>
                <a:ext cx="28886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28" descr="C:\Users\Yair Dell\Dropbox\Mimo_cognetive_radio\presentation\figures\TheMatrixR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86455"/>
            <a:ext cx="2453622" cy="122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137703"/>
              </p:ext>
            </p:extLst>
          </p:nvPr>
        </p:nvGraphicFramePr>
        <p:xfrm>
          <a:off x="1981200" y="4809565"/>
          <a:ext cx="1132915" cy="367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Equation" r:id="rId13" imgW="748975" imgH="241195" progId="Equation.DSMT4">
                  <p:embed/>
                </p:oleObj>
              </mc:Choice>
              <mc:Fallback>
                <p:oleObj name="Equation" r:id="rId13" imgW="748975" imgH="24119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09565"/>
                        <a:ext cx="1132915" cy="367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Technique for Eigenvalue Decomposition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6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1" grpId="0"/>
      <p:bldP spid="22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6200" y="4648200"/>
                <a:ext cx="8763000" cy="2732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η</m:t>
                    </m:r>
                  </m:oMath>
                </a14:m>
                <a:r>
                  <a:rPr lang="en-US" dirty="0" smtClean="0"/>
                  <a:t> the line search accuracy.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T</a:t>
                </a:r>
                <a:r>
                  <a:rPr lang="en-US" dirty="0" smtClean="0"/>
                  <a:t>he SU-</a:t>
                </a:r>
                <a:r>
                  <a:rPr lang="en-US" dirty="0" err="1" smtClean="0"/>
                  <a:t>Tx</a:t>
                </a:r>
                <a:r>
                  <a:rPr lang="en-US" dirty="0" smtClean="0"/>
                  <a:t> fixes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dirty="0" smtClean="0"/>
                  <a:t>  and searches for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 b="0" i="0" dirty="0" smtClean="0">
                        <a:latin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0" dirty="0" smtClean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π</m:t>
                        </m:r>
                        <m:r>
                          <a:rPr lang="en-US" b="0" i="0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π</m:t>
                        </m:r>
                      </m:e>
                    </m:d>
                    <m:r>
                      <a:rPr lang="en-US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57200" lvl="2"/>
                <a:endParaRPr lang="en-US" dirty="0"/>
              </a:p>
              <a:p>
                <a:pPr marL="0" lvl="1"/>
                <a:r>
                  <a:rPr lang="en-US" dirty="0" smtClean="0"/>
                  <a:t>2.    The SU-</a:t>
                </a:r>
                <a:r>
                  <a:rPr lang="en-US" dirty="0" err="1" smtClean="0"/>
                  <a:t>Tx</a:t>
                </a:r>
                <a:r>
                  <a:rPr lang="en-US" dirty="0" smtClean="0"/>
                  <a:t> uses the computed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dirty="0" smtClean="0"/>
                  <a:t>   to find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i="1" dirty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pPr marL="342900" indent="-342900">
                  <a:buFont typeface="+mj-lt"/>
                  <a:buAutoNum type="arabicPeriod"/>
                </a:pPr>
                <a:endParaRPr lang="en-US" dirty="0" smtClean="0"/>
              </a:p>
              <a:p>
                <a:pPr marL="457200" lvl="2"/>
                <a:endParaRPr lang="en-US" dirty="0"/>
              </a:p>
              <a:p>
                <a:pPr marL="342900" indent="-3429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648200"/>
                <a:ext cx="8763000" cy="2732351"/>
              </a:xfrm>
              <a:prstGeom prst="rect">
                <a:avLst/>
              </a:prstGeom>
              <a:blipFill rotWithShape="1">
                <a:blip r:embed="rId3"/>
                <a:stretch>
                  <a:fillRect l="-626" t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C05D-D899-433F-98CC-B9AD140D0981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59408" y="552930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67544" y="116632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 Blind Jacobi Step</a:t>
            </a:r>
            <a:endParaRPr lang="he-IL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</a:t>
            </a:r>
            <a:r>
              <a:rPr lang="en-US" dirty="0" err="1" smtClean="0"/>
              <a:t>Globecom</a:t>
            </a:r>
            <a:r>
              <a:rPr lang="en-US" dirty="0" smtClean="0"/>
              <a:t> 2012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92365" y="1981200"/>
                <a:ext cx="8686800" cy="3809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The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values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of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 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are given by:</a:t>
                </a: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5" y="1981200"/>
                <a:ext cx="8686800" cy="380938"/>
              </a:xfrm>
              <a:prstGeom prst="rect">
                <a:avLst/>
              </a:prstGeom>
              <a:blipFill rotWithShape="1">
                <a:blip r:embed="rId4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23900" y="3620869"/>
            <a:ext cx="75438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…this optimization can be done with a sequence of two </a:t>
            </a:r>
            <a:r>
              <a:rPr lang="en-US" dirty="0" smtClean="0"/>
              <a:t>line searches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Each </a:t>
            </a:r>
            <a:r>
              <a:rPr lang="en-US" dirty="0" smtClean="0"/>
              <a:t>line search </a:t>
            </a:r>
            <a:r>
              <a:rPr lang="en-US" dirty="0"/>
              <a:t>is based </a:t>
            </a:r>
            <a:r>
              <a:rPr lang="en-US" b="1" dirty="0"/>
              <a:t>only on “binary comparisons</a:t>
            </a:r>
            <a:r>
              <a:rPr lang="en-US" b="1" dirty="0" smtClean="0"/>
              <a:t>”.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ounded Rectangle 18"/>
              <p:cNvSpPr/>
              <p:nvPr/>
            </p:nvSpPr>
            <p:spPr>
              <a:xfrm>
                <a:off x="1064722" y="1295400"/>
                <a:ext cx="7014557" cy="4572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How can the SU-</a:t>
                </a:r>
                <a:r>
                  <a:rPr lang="en-US" dirty="0" err="1">
                    <a:solidFill>
                      <a:schemeClr val="tx1"/>
                    </a:solidFill>
                  </a:rPr>
                  <a:t>Tx</a:t>
                </a:r>
                <a:r>
                  <a:rPr lang="en-US" dirty="0">
                    <a:solidFill>
                      <a:schemeClr val="tx1"/>
                    </a:solidFill>
                  </a:rPr>
                  <a:t> eliminate the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entry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without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knowing G?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722" y="1295400"/>
                <a:ext cx="7014557" cy="457200"/>
              </a:xfrm>
              <a:prstGeom prst="roundRect">
                <a:avLst/>
              </a:prstGeom>
              <a:blipFill rotWithShape="1">
                <a:blip r:embed="rId5"/>
                <a:stretch>
                  <a:fillRect l="-173" b="-6173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141258" y="2590800"/>
                <a:ext cx="4589013" cy="617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k</m:t>
                          </m:r>
                        </m:sub>
                      </m:sSub>
                      <m:r>
                        <a:rPr lang="en-US" sz="2000" b="0" i="0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ϕ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k</m:t>
                          </m:r>
                        </m:sub>
                      </m:sSub>
                      <m:r>
                        <a:rPr lang="en-US" sz="20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arg</m:t>
                      </m:r>
                      <m:limLow>
                        <m:limLow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min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 </m:t>
                          </m:r>
                        </m:e>
                        <m:lim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ϕ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lim>
                      </m:limLow>
                      <m:sSubSup>
                        <m:sSub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smtClean="0">
                                      <a:latin typeface="Cambria Math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a:rPr lang="en-US" sz="2000" b="1" i="0" smtClean="0">
                                      <a:latin typeface="Cambria Math"/>
                                    </a:rPr>
                                    <m:t>𝟏𝟐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>
                                      <a:latin typeface="Cambria Math"/>
                                    </a:rPr>
                                    <m:t>𝐫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a:rPr lang="en-US" sz="2000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m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a:rPr lang="en-US" sz="2000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ϕ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258" y="2590800"/>
                <a:ext cx="4589013" cy="6174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Only Binary Comparisons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6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8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Modifications for the Tracking Algorithm</a:t>
            </a:r>
            <a:endParaRPr lang="he-IL" sz="3600" dirty="0">
              <a:solidFill>
                <a:schemeClr val="tx2"/>
              </a:solidFill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BCB-C1E4-4C46-A494-49A3E9529572}" type="datetime1">
              <a:rPr lang="en-US" smtClean="0"/>
              <a:t>2/25/2014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8600" y="4590871"/>
                <a:ext cx="8534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3</a:t>
                </a:r>
                <a:r>
                  <a:rPr lang="en-US" b="1" baseline="30000" dirty="0"/>
                  <a:t>r</a:t>
                </a:r>
                <a:r>
                  <a:rPr lang="en-US" b="1" baseline="30000" dirty="0" smtClean="0"/>
                  <a:t>d</a:t>
                </a:r>
                <a:r>
                  <a:rPr lang="en-US" b="1" dirty="0" smtClean="0"/>
                  <a:t>  </a:t>
                </a:r>
                <a:r>
                  <a:rPr lang="en-US" b="1" dirty="0"/>
                  <a:t>Modification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the line search of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to a “small” value such that the SU-</a:t>
                </a:r>
                <a:r>
                  <a:rPr lang="en-US" dirty="0" err="1" smtClean="0"/>
                  <a:t>Tx</a:t>
                </a:r>
                <a:r>
                  <a:rPr lang="en-US" dirty="0" smtClean="0"/>
                  <a:t> does not inflict excessive interference to PU-Rx.</a:t>
                </a:r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590871"/>
                <a:ext cx="853440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643" t="-2538" b="-8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52400" y="12954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 Modification</a:t>
            </a:r>
          </a:p>
          <a:p>
            <a:endParaRPr lang="en-US" dirty="0" smtClean="0"/>
          </a:p>
          <a:p>
            <a:r>
              <a:rPr lang="en-US" dirty="0" smtClean="0"/>
              <a:t>When starting a new adaptation, do not start from the identity matrix, but from the outdated null space.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52400" y="2895600"/>
                <a:ext cx="8458200" cy="204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2</a:t>
                </a:r>
                <a:r>
                  <a:rPr lang="en-US" b="1" baseline="30000" dirty="0" smtClean="0"/>
                  <a:t>nd</a:t>
                </a:r>
                <a:r>
                  <a:rPr lang="en-US" b="1" dirty="0" smtClean="0"/>
                  <a:t> Modification</a:t>
                </a:r>
              </a:p>
              <a:p>
                <a:endParaRPr lang="en-US" b="1" dirty="0"/>
              </a:p>
              <a:p>
                <a:r>
                  <a:rPr lang="en-US" dirty="0" smtClean="0"/>
                  <a:t>It can be proved that using the 1</a:t>
                </a:r>
                <a:r>
                  <a:rPr lang="en-US" baseline="30000" dirty="0" smtClean="0"/>
                  <a:t>st</a:t>
                </a:r>
                <a:r>
                  <a:rPr lang="en-US" dirty="0" smtClean="0"/>
                  <a:t> modification,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has a small </a:t>
                </a:r>
                <a:r>
                  <a:rPr lang="en-US" dirty="0"/>
                  <a:t>value.  </a:t>
                </a:r>
                <a:r>
                  <a:rPr lang="en-US" dirty="0" smtClean="0"/>
                  <a:t>Thus, search </a:t>
                </a:r>
                <a:r>
                  <a:rPr lang="en-US" dirty="0"/>
                  <a:t>in a smaller </a:t>
                </a:r>
                <a:r>
                  <a:rPr lang="en-US" dirty="0" smtClean="0"/>
                  <a:t>interval.</a:t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895600"/>
                <a:ext cx="8458200" cy="2043060"/>
              </a:xfrm>
              <a:prstGeom prst="rect">
                <a:avLst/>
              </a:prstGeom>
              <a:blipFill rotWithShape="1">
                <a:blip r:embed="rId4"/>
                <a:stretch>
                  <a:fillRect l="-576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Main idea of the Tracking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4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Overview of the BNST Algorithm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E338-BFBE-4FCF-A25C-BD7C9A5C57E2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Globecom 2012</a:t>
            </a:r>
            <a:endParaRPr lang="en-US"/>
          </a:p>
        </p:txBody>
      </p:sp>
      <p:sp>
        <p:nvSpPr>
          <p:cNvPr id="4" name="Flowchart: Decision 3"/>
          <p:cNvSpPr/>
          <p:nvPr/>
        </p:nvSpPr>
        <p:spPr>
          <a:xfrm>
            <a:off x="879541" y="2819400"/>
            <a:ext cx="2819400" cy="1097280"/>
          </a:xfrm>
          <a:prstGeom prst="flowChartDecisi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15119" y="3115682"/>
                <a:ext cx="1742464" cy="618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smtClean="0">
                          <a:latin typeface="Cambria Math"/>
                        </a:rPr>
                        <m:t>k</m:t>
                      </m:r>
                      <m:r>
                        <a:rPr lang="en-US" i="0" smtClean="0"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i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i="0">
                              <a:latin typeface="Cambria Math"/>
                            </a:rPr>
                            <m:t>−</m:t>
                          </m:r>
                          <m:r>
                            <a:rPr lang="en-US" i="0">
                              <a:latin typeface="Cambria Math"/>
                            </a:rPr>
                            <m:t>1</m:t>
                          </m:r>
                          <m:r>
                            <a:rPr lang="en-US" i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119" y="3115682"/>
                <a:ext cx="1742464" cy="61811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89636" y="1251834"/>
                <a:ext cx="1823576" cy="3784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𝑊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/>
                        </a:rPr>
                        <m:t>𝜂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636" y="1251834"/>
                <a:ext cx="1823576" cy="378437"/>
              </a:xfrm>
              <a:prstGeom prst="rect">
                <a:avLst/>
              </a:prstGeom>
              <a:blipFill rotWithShape="1">
                <a:blip r:embed="rId4"/>
                <a:stretch>
                  <a:fillRect t="-8065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Data 28"/>
          <p:cNvSpPr/>
          <p:nvPr/>
        </p:nvSpPr>
        <p:spPr>
          <a:xfrm>
            <a:off x="4800600" y="2971800"/>
            <a:ext cx="3768659" cy="831069"/>
          </a:xfrm>
          <a:prstGeom prst="flowChartInputOutp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Data 43"/>
          <p:cNvSpPr/>
          <p:nvPr/>
        </p:nvSpPr>
        <p:spPr>
          <a:xfrm>
            <a:off x="4388552" y="4144871"/>
            <a:ext cx="4145848" cy="731929"/>
          </a:xfrm>
          <a:prstGeom prst="flowChartInputOutp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Process 29"/>
          <p:cNvSpPr/>
          <p:nvPr/>
        </p:nvSpPr>
        <p:spPr>
          <a:xfrm>
            <a:off x="4460941" y="5181600"/>
            <a:ext cx="3505200" cy="457200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Process 46"/>
          <p:cNvSpPr/>
          <p:nvPr/>
        </p:nvSpPr>
        <p:spPr>
          <a:xfrm>
            <a:off x="1841613" y="2087468"/>
            <a:ext cx="876740" cy="406265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520" name="Rectangle 19519"/>
              <p:cNvSpPr/>
              <p:nvPr/>
            </p:nvSpPr>
            <p:spPr>
              <a:xfrm>
                <a:off x="1932841" y="2057400"/>
                <a:ext cx="7889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>
                          <a:latin typeface="Cambria Math"/>
                        </a:rPr>
                        <m:t>k</m:t>
                      </m:r>
                      <m:r>
                        <a:rPr lang="en-US" i="0">
                          <a:latin typeface="Cambria Math"/>
                        </a:rPr>
                        <m:t>=</m:t>
                      </m:r>
                      <m:r>
                        <a:rPr lang="en-US" i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19520" name="Rectangle 195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41" y="2057400"/>
                <a:ext cx="78899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lowchart: Process 1"/>
          <p:cNvSpPr/>
          <p:nvPr/>
        </p:nvSpPr>
        <p:spPr>
          <a:xfrm>
            <a:off x="1371600" y="4572000"/>
            <a:ext cx="1923516" cy="457200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12941" y="4572000"/>
                <a:ext cx="1927964" cy="3761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>
                            <a:latin typeface="Cambria Math"/>
                          </a:rPr>
                          <m:t>𝐖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t</m:t>
                        </m:r>
                        <m:r>
                          <a:rPr lang="en-US" b="0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</m:t>
                        </m:r>
                      </m:e>
                    </m:d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>
                            <a:latin typeface="Cambria Math"/>
                          </a:rPr>
                          <m:t>𝐖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t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941" y="4572000"/>
                <a:ext cx="1927964" cy="376193"/>
              </a:xfrm>
              <a:prstGeom prst="rect">
                <a:avLst/>
              </a:prstGeom>
              <a:blipFill rotWithShape="1">
                <a:blip r:embed="rId6"/>
                <a:stretch>
                  <a:fillRect t="-8065" r="-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590377" y="5225289"/>
                <a:ext cx="3299564" cy="413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>
                            <a:latin typeface="Cambria Math"/>
                          </a:rPr>
                          <m:t>𝐖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t</m:t>
                        </m:r>
                        <m:r>
                          <a:rPr lang="en-US" b="0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</m:t>
                        </m:r>
                      </m:e>
                    </m:d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>
                            <a:latin typeface="Cambria Math"/>
                          </a:rPr>
                          <m:t>𝐖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t</m:t>
                        </m:r>
                      </m:e>
                    </m:d>
                    <m:r>
                      <a:rPr lang="en-US" b="0" i="0" smtClean="0">
                        <a:latin typeface="Cambria Math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𝐑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b="0" i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/>
                      </a:rPr>
                      <m:t>(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θ</m:t>
                        </m:r>
                      </m:e>
                    </m:acc>
                    <m:r>
                      <a:rPr lang="en-US" b="0" i="0" smtClean="0">
                        <a:latin typeface="Cambria Math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ϕ</m:t>
                        </m:r>
                      </m:e>
                    </m:acc>
                    <m:r>
                      <a:rPr lang="en-US" b="0" i="0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377" y="5225289"/>
                <a:ext cx="3299564" cy="413511"/>
              </a:xfrm>
              <a:prstGeom prst="rect">
                <a:avLst/>
              </a:prstGeom>
              <a:blipFill rotWithShape="1">
                <a:blip r:embed="rId7"/>
                <a:stretch>
                  <a:fillRect t="-4412" r="-4436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stCxn id="4" idx="3"/>
            <a:endCxn id="29" idx="2"/>
          </p:cNvCxnSpPr>
          <p:nvPr/>
        </p:nvCxnSpPr>
        <p:spPr>
          <a:xfrm>
            <a:off x="3698941" y="3368040"/>
            <a:ext cx="1478525" cy="192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318316" y="3848589"/>
            <a:ext cx="0" cy="29628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24600" y="4876800"/>
            <a:ext cx="0" cy="3073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30" name="Elbow Connector 19529"/>
          <p:cNvCxnSpPr>
            <a:endCxn id="4" idx="1"/>
          </p:cNvCxnSpPr>
          <p:nvPr/>
        </p:nvCxnSpPr>
        <p:spPr>
          <a:xfrm rot="10800000">
            <a:off x="879542" y="3368040"/>
            <a:ext cx="4759261" cy="2860518"/>
          </a:xfrm>
          <a:prstGeom prst="bentConnector3">
            <a:avLst>
              <a:gd name="adj1" fmla="val 104803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34" name="TextBox 19533"/>
          <p:cNvSpPr txBox="1"/>
          <p:nvPr/>
        </p:nvSpPr>
        <p:spPr>
          <a:xfrm>
            <a:off x="3698941" y="307807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Yes</a:t>
            </a:r>
            <a:endParaRPr lang="en-US" b="1" dirty="0"/>
          </a:p>
        </p:txBody>
      </p:sp>
      <p:sp>
        <p:nvSpPr>
          <p:cNvPr id="19535" name="TextBox 19534"/>
          <p:cNvSpPr txBox="1"/>
          <p:nvPr/>
        </p:nvSpPr>
        <p:spPr>
          <a:xfrm>
            <a:off x="2327341" y="3962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51" name="Flowchart: Alternate Process 50"/>
          <p:cNvSpPr/>
          <p:nvPr/>
        </p:nvSpPr>
        <p:spPr>
          <a:xfrm>
            <a:off x="1231446" y="1265329"/>
            <a:ext cx="2086495" cy="487271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1442036" y="1295400"/>
                <a:ext cx="1823576" cy="3784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𝐖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en-US" i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/>
                            </a:rPr>
                            <m:t>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latin typeface="Cambria Math"/>
                            </a:rPr>
                            <m:t>max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,</m:t>
                      </m:r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θ</m:t>
                          </m:r>
                        </m:e>
                      </m:acc>
                      <m:r>
                        <a:rPr lang="en-US" b="0" i="0" smtClean="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η</m:t>
                      </m:r>
                      <m:r>
                        <a:rPr lang="en-US" i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036" y="1295400"/>
                <a:ext cx="1823576" cy="378437"/>
              </a:xfrm>
              <a:prstGeom prst="rect">
                <a:avLst/>
              </a:prstGeom>
              <a:blipFill rotWithShape="1">
                <a:blip r:embed="rId8"/>
                <a:stretch>
                  <a:fillRect t="-8065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endCxn id="4" idx="0"/>
          </p:cNvCxnSpPr>
          <p:nvPr/>
        </p:nvCxnSpPr>
        <p:spPr>
          <a:xfrm flipH="1">
            <a:off x="2289241" y="2544671"/>
            <a:ext cx="9635" cy="2747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320880" y="3124200"/>
                <a:ext cx="2984920" cy="415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Search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𝐖</m:t>
                            </m:r>
                          </m:e>
                        </m:acc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t</m:t>
                            </m:r>
                          </m:e>
                        </m:d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0" dirty="0" smtClean="0">
                                <a:latin typeface="Cambria Math"/>
                              </a:rPr>
                              <m:t>𝐫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k</m:t>
                                </m:r>
                              </m:sub>
                            </m:sSub>
                            <m:r>
                              <a:rPr lang="en-US" i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k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̃"/>
                                <m:ctrlP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θ</m:t>
                                </m:r>
                              </m:e>
                            </m:acc>
                            <m:r>
                              <a:rPr lang="en-US" b="0" i="0" dirty="0" smtClean="0">
                                <a:latin typeface="Cambria Math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ϕ</m:t>
                            </m:r>
                          </m:e>
                        </m:d>
                        <m:r>
                          <a:rPr lang="en-US" b="0" i="0" dirty="0" smtClean="0">
                            <a:latin typeface="Cambria Math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𝜋</m:t>
                        </m:r>
                      </m:e>
                    </m:d>
                    <m:r>
                      <a:rPr lang="en-US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880" y="3124200"/>
                <a:ext cx="2984920" cy="415819"/>
              </a:xfrm>
              <a:prstGeom prst="rect">
                <a:avLst/>
              </a:prstGeom>
              <a:blipFill rotWithShape="1">
                <a:blip r:embed="rId9"/>
                <a:stretch>
                  <a:fillRect l="-1837" t="-441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841941" y="4267200"/>
                <a:ext cx="3440429" cy="415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Search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𝐖</m:t>
                            </m:r>
                          </m:e>
                        </m:acc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t</m:t>
                            </m:r>
                          </m:e>
                        </m:d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0" dirty="0" smtClean="0">
                                <a:latin typeface="Cambria Math"/>
                              </a:rPr>
                              <m:t>𝐫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k</m:t>
                                </m:r>
                              </m:sub>
                            </m:sSub>
                            <m:r>
                              <a:rPr lang="en-US" i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k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θ</m:t>
                            </m:r>
                            <m:r>
                              <a:rPr lang="en-US" b="0" i="0" dirty="0" smtClean="0">
                                <a:latin typeface="Cambria Math"/>
                              </a:rPr>
                              <m:t>,</m:t>
                            </m:r>
                            <m:acc>
                              <m:accPr>
                                <m:chr m:val="̂"/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/>
                                  </a:rPr>
                                  <m:t>ϕ</m:t>
                                </m:r>
                              </m:e>
                            </m:acc>
                          </m:e>
                        </m:d>
                        <m:r>
                          <a:rPr lang="en-US" b="0" i="0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max</m:t>
                            </m:r>
                          </m:sub>
                        </m:sSub>
                        <m: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941" y="4267200"/>
                <a:ext cx="3440429" cy="415178"/>
              </a:xfrm>
              <a:prstGeom prst="rect">
                <a:avLst/>
              </a:prstGeom>
              <a:blipFill rotWithShape="1">
                <a:blip r:embed="rId10"/>
                <a:stretch>
                  <a:fillRect l="-1416" t="-4412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/>
          <p:nvPr/>
        </p:nvCxnSpPr>
        <p:spPr>
          <a:xfrm>
            <a:off x="2298766" y="3962400"/>
            <a:ext cx="0" cy="5993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lowchart: Process 72"/>
          <p:cNvSpPr/>
          <p:nvPr/>
        </p:nvSpPr>
        <p:spPr>
          <a:xfrm>
            <a:off x="5658762" y="5994535"/>
            <a:ext cx="1199238" cy="406265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5719976" y="6019800"/>
                <a:ext cx="12096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𝑘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 xmlns:mv="urn:schemas-microsoft-com:mac:vml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976" y="6019800"/>
                <a:ext cx="1209627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Arrow Connector 76"/>
          <p:cNvCxnSpPr/>
          <p:nvPr/>
        </p:nvCxnSpPr>
        <p:spPr>
          <a:xfrm>
            <a:off x="6324789" y="5687148"/>
            <a:ext cx="0" cy="3073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2286000" y="1782671"/>
            <a:ext cx="9635" cy="2747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7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D960-433F-41D2-A948-B8AB94D0F8FD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445675"/>
            <a:ext cx="8305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Secondary transmitter (SU-</a:t>
            </a:r>
            <a:r>
              <a:rPr lang="en-US" dirty="0" err="1" smtClean="0"/>
              <a:t>Tx</a:t>
            </a:r>
            <a:r>
              <a:rPr lang="en-US" dirty="0" smtClean="0"/>
              <a:t>) performs the Null Space Algorithm.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Red Curve:</a:t>
            </a:r>
            <a:r>
              <a:rPr lang="en-US" dirty="0" smtClean="0"/>
              <a:t> The Interference at the primary receiver (PU-Rx) without Null Space Learning.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Blue Curve: </a:t>
            </a:r>
            <a:r>
              <a:rPr lang="en-US" dirty="0" smtClean="0"/>
              <a:t>The Interference at the PU-Rx with Null Space Learning.</a:t>
            </a:r>
            <a:endParaRPr lang="en-US" dirty="0" smtClean="0">
              <a:solidFill>
                <a:srgbClr val="0000FF"/>
              </a:solidFill>
            </a:endParaRPr>
          </a:p>
          <a:p>
            <a:pPr lvl="1">
              <a:buFont typeface="Arial"/>
              <a:buChar char="•"/>
            </a:pPr>
            <a:r>
              <a:rPr lang="en-US" dirty="0" smtClean="0"/>
              <a:t>All channels have Independent </a:t>
            </a:r>
            <a:r>
              <a:rPr lang="en-US" b="1" dirty="0" err="1" smtClean="0"/>
              <a:t>Rician</a:t>
            </a:r>
            <a:r>
              <a:rPr lang="en-US" b="1" dirty="0" smtClean="0"/>
              <a:t> </a:t>
            </a:r>
            <a:r>
              <a:rPr lang="en-US" dirty="0" smtClean="0"/>
              <a:t>Fading with maximum Doppler frequency of 3 Hz and K-factor of </a:t>
            </a:r>
            <a:r>
              <a:rPr lang="en-US" dirty="0" smtClean="0"/>
              <a:t>6. </a:t>
            </a:r>
            <a:r>
              <a:rPr lang="en-US" dirty="0" smtClean="0"/>
              <a:t>Two antennas in S</a:t>
            </a:r>
            <a:r>
              <a:rPr lang="en-US" baseline="-25000" dirty="0" smtClean="0"/>
              <a:t>T</a:t>
            </a:r>
            <a:r>
              <a:rPr lang="en-US" dirty="0" smtClean="0"/>
              <a:t> and one antenna in P</a:t>
            </a:r>
            <a:r>
              <a:rPr lang="en-US" baseline="-25000" dirty="0" smtClean="0"/>
              <a:t>R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  <p:pic>
        <p:nvPicPr>
          <p:cNvPr id="15" name="Picture 14" descr="rician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343400" y="1219200"/>
            <a:ext cx="4272067" cy="3280702"/>
          </a:xfrm>
          <a:prstGeom prst="rect">
            <a:avLst/>
          </a:prstGeom>
        </p:spPr>
      </p:pic>
      <p:pic>
        <p:nvPicPr>
          <p:cNvPr id="17" name="Picture 16" descr="example_cognitive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609600" y="1388671"/>
            <a:ext cx="2971800" cy="280232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</p:spTree>
    <p:extLst>
      <p:ext uri="{BB962C8B-B14F-4D97-AF65-F5344CB8AC3E}">
        <p14:creationId xmlns:p14="http://schemas.microsoft.com/office/powerpoint/2010/main" val="34574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43F2-0306-4EBF-89B3-D87CB548A9A0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4445675"/>
            <a:ext cx="8305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Secondary transmitter (S</a:t>
            </a:r>
            <a:r>
              <a:rPr lang="en-US" baseline="-25000" dirty="0"/>
              <a:t>T</a:t>
            </a:r>
            <a:r>
              <a:rPr lang="en-US" dirty="0"/>
              <a:t>) performs the Null Space Algorithm.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0000FF"/>
                </a:solidFill>
              </a:rPr>
              <a:t>Blue Curve: </a:t>
            </a:r>
            <a:r>
              <a:rPr lang="en-US" dirty="0"/>
              <a:t>Average Interference reduction at the PU-Rx as a function of the maximum Doppler frequency.</a:t>
            </a:r>
          </a:p>
          <a:p>
            <a:pPr lvl="1">
              <a:buFont typeface="Arial"/>
              <a:buChar char="•"/>
            </a:pPr>
            <a:r>
              <a:rPr lang="en-US" dirty="0"/>
              <a:t>All channels have Independent </a:t>
            </a:r>
            <a:r>
              <a:rPr lang="en-US" b="1" dirty="0" err="1"/>
              <a:t>Rician</a:t>
            </a:r>
            <a:r>
              <a:rPr lang="en-US" b="1" dirty="0"/>
              <a:t> </a:t>
            </a:r>
            <a:r>
              <a:rPr lang="en-US" dirty="0"/>
              <a:t>Fading with K-factor of </a:t>
            </a:r>
            <a:r>
              <a:rPr lang="en-US" dirty="0" smtClean="0"/>
              <a:t>3. </a:t>
            </a:r>
            <a:r>
              <a:rPr lang="en-US" dirty="0"/>
              <a:t>Two antennas in S</a:t>
            </a:r>
            <a:r>
              <a:rPr lang="en-US" baseline="-25000" dirty="0"/>
              <a:t>T</a:t>
            </a:r>
            <a:r>
              <a:rPr lang="en-US" dirty="0"/>
              <a:t> and one antenna in P</a:t>
            </a:r>
            <a:r>
              <a:rPr lang="en-US" baseline="-25000" dirty="0"/>
              <a:t>R</a:t>
            </a:r>
            <a:r>
              <a:rPr lang="en-US" dirty="0"/>
              <a:t>.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17" name="Picture 16" descr="example_cognitive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09600" y="1388671"/>
            <a:ext cx="2971800" cy="280232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rician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4648200" y="1371600"/>
            <a:ext cx="3458535" cy="27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50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629400" cy="4572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Acquisition </a:t>
            </a:r>
            <a:r>
              <a:rPr lang="en-US" sz="36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vs</a:t>
            </a:r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Tracking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3F73-2146-4623-A06D-D283D036323B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6208469" cy="4600575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6248400" y="2447544"/>
            <a:ext cx="952500" cy="67056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216140" y="2286000"/>
            <a:ext cx="147066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Tracking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029200" y="2057400"/>
            <a:ext cx="2057400" cy="384048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200900" y="1828800"/>
            <a:ext cx="14859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Acquisition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781800" y="3309175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mv="urn:schemas-microsoft-com:mac:vml"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3309175"/>
                <a:ext cx="18288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10818" y="4114800"/>
                <a:ext cx="24569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percentile of decrease in interference</a:t>
                </a:r>
                <a:endParaRPr lang="en-US" dirty="0"/>
              </a:p>
            </p:txBody>
          </p:sp>
        </mc:Choice>
        <mc:Fallback xmlns:mv="urn:schemas-microsoft-com:mac:vml"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818" y="4114800"/>
                <a:ext cx="2456982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1980" t="-4717" r="-173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Tracking meets the Peak Interference constraints</a:t>
            </a:r>
            <a:endParaRPr lang="en-US" b="1" dirty="0"/>
          </a:p>
        </p:txBody>
      </p:sp>
      <p:cxnSp>
        <p:nvCxnSpPr>
          <p:cNvPr id="27" name="Straight Arrow Connector 26"/>
          <p:cNvCxnSpPr>
            <a:endCxn id="24" idx="1"/>
          </p:cNvCxnSpPr>
          <p:nvPr/>
        </p:nvCxnSpPr>
        <p:spPr>
          <a:xfrm flipV="1">
            <a:off x="6263640" y="4437966"/>
            <a:ext cx="347178" cy="582090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Globecom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153400" cy="5334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What if the PU-Rx changes Frequency?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60DB-581F-43EC-A208-28914D495DAC}" type="datetime1">
              <a:rPr lang="en-US" smtClean="0"/>
              <a:t>2/25/2014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066800"/>
            <a:ext cx="73152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2192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If the new user that transmits in the frequency that the SU-</a:t>
            </a:r>
            <a:r>
              <a:rPr lang="en-US" dirty="0" err="1" smtClean="0"/>
              <a:t>Tx</a:t>
            </a:r>
            <a:r>
              <a:rPr lang="en-US" dirty="0" smtClean="0"/>
              <a:t> adapts, then the adaptation will not be severely affected.</a:t>
            </a:r>
          </a:p>
        </p:txBody>
      </p:sp>
      <p:pic>
        <p:nvPicPr>
          <p:cNvPr id="11" name="Picture 10" descr="change_of_frequenc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899184"/>
            <a:ext cx="5754166" cy="4425416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The algorithm could still continue!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4550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153400" cy="5334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Parallel Jacobi Technique	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066800"/>
            <a:ext cx="73152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parallel_jacobi_id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11696"/>
            <a:ext cx="5562600" cy="41747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6782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Assumption: </a:t>
            </a:r>
          </a:p>
          <a:p>
            <a:pPr algn="ctr"/>
            <a:r>
              <a:rPr lang="en-US" dirty="0" smtClean="0"/>
              <a:t>Interference channels are approximately the same for different uplink frequencies.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064" y="1362670"/>
            <a:ext cx="2408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Jacobi Method can be implemented in parallel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0" y="2895600"/>
            <a:ext cx="262890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The SU-</a:t>
            </a:r>
            <a:r>
              <a:rPr lang="en-US" dirty="0" err="1" smtClean="0"/>
              <a:t>Tx</a:t>
            </a:r>
            <a:r>
              <a:rPr lang="en-US" dirty="0" smtClean="0"/>
              <a:t> can send different learning signals to two or more frequencies.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19AF-9C9C-4C47-8A0E-623BF1FB4BF6}" type="datetime1">
              <a:rPr lang="en-US" smtClean="0"/>
              <a:t>2/25/2014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BF92-05F9-1740-8C9B-3316AA6CE2D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Future Research direction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22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534400" cy="495300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Normalized Autocorrelation of  a SISO channel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h</m:t>
                    </m:r>
                    <m:r>
                      <a:rPr lang="en-US" sz="20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t</m:t>
                    </m:r>
                    <m:r>
                      <a:rPr lang="en-US" sz="2000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t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E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/>
                                  </a:rPr>
                                  <m:t>t</m:t>
                                </m:r>
                              </m:e>
                            </m:d>
                            <m:r>
                              <a:rPr lang="en-US" sz="2000" b="0" i="0" smtClean="0">
                                <a:latin typeface="Cambria Math"/>
                              </a:rPr>
                              <m:t>⋅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</a:rPr>
                              <m:t>h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/>
                                      </a:rPr>
                                      <m:t>t</m:t>
                                    </m:r>
                                    <m:r>
                                      <a:rPr lang="en-US" sz="2000" b="0" i="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/>
                                      </a:rPr>
                                      <m:t>Δ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/>
                                      </a:rPr>
                                      <m:t>t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E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/>
                                          </a:rPr>
                                          <m:t>t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000" b="0" i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sz="1400" dirty="0" smtClean="0"/>
              </a:p>
              <a:p>
                <a:r>
                  <a:rPr lang="en-US" sz="2000" dirty="0"/>
                  <a:t>Decrease in Interference (dB</a:t>
                </a:r>
                <a:r>
                  <a:rPr lang="en-US" sz="2000" dirty="0" smtClean="0"/>
                  <a:t>):</a:t>
                </a:r>
              </a:p>
              <a:p>
                <a:pPr lvl="1"/>
                <a:r>
                  <a:rPr lang="en-US" sz="1800" dirty="0" smtClean="0"/>
                  <a:t>Decrease in interference to the PU-Rx if the SU-</a:t>
                </a:r>
                <a:r>
                  <a:rPr lang="en-US" sz="1800" dirty="0" err="1" smtClean="0"/>
                  <a:t>Tx</a:t>
                </a:r>
                <a:r>
                  <a:rPr lang="en-US" sz="1800" dirty="0" smtClean="0"/>
                  <a:t> transmits at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t</m:t>
                    </m:r>
                    <m:r>
                      <a:rPr lang="en-US" sz="1800" b="0" i="0" smtClean="0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Δ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t</m:t>
                    </m:r>
                  </m:oMath>
                </a14:m>
                <a:r>
                  <a:rPr lang="en-US" sz="1800" dirty="0" smtClean="0"/>
                  <a:t> using the null space calculated at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t</m:t>
                    </m:r>
                  </m:oMath>
                </a14:m>
                <a:r>
                  <a:rPr lang="en-US" sz="1800" dirty="0" smtClean="0"/>
                  <a:t>.</a:t>
                </a:r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MI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t</m:t>
                        </m:r>
                      </m:e>
                    </m:d>
                    <m:r>
                      <a:rPr lang="en-US" sz="2000">
                        <a:latin typeface="Cambria Math"/>
                      </a:rPr>
                      <m:t>=</m:t>
                    </m:r>
                    <m:r>
                      <a:rPr lang="en-US" sz="2000">
                        <a:latin typeface="Cambria Math"/>
                      </a:rPr>
                      <m:t>20</m:t>
                    </m:r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>
                                <a:latin typeface="Cambria Math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E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>
                                        <a:latin typeface="Cambria Math"/>
                                      </a:rPr>
                                      <m:t>||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1">
                                            <a:latin typeface="Cambria Math"/>
                                          </a:rPr>
                                          <m:t>𝐇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latin typeface="Cambria Math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>
                                            <a:latin typeface="Cambria Math"/>
                                          </a:rPr>
                                          <m:t>t</m:t>
                                        </m:r>
                                        <m:r>
                                          <a:rPr lang="en-US" sz="2000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>
                                            <a:latin typeface="Cambria Math"/>
                                          </a:rPr>
                                          <m:t>Δ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>
                                            <a:latin typeface="Cambria Math"/>
                                          </a:rPr>
                                          <m:t>t</m:t>
                                        </m:r>
                                      </m:e>
                                    </m:d>
                                    <m:r>
                                      <a:rPr lang="en-US" sz="2000">
                                        <a:latin typeface="Cambria Math"/>
                                      </a:rPr>
                                      <m:t>⋅</m:t>
                                    </m:r>
                                    <m:r>
                                      <a:rPr lang="en-US" sz="2000" b="1">
                                        <a:latin typeface="Cambria Math"/>
                                      </a:rPr>
                                      <m:t>𝐍</m:t>
                                    </m:r>
                                    <m:r>
                                      <a:rPr lang="en-US" sz="2000">
                                        <a:latin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1">
                                            <a:latin typeface="Cambria Math"/>
                                          </a:rPr>
                                          <m:t>𝐇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latin typeface="Cambria Math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t</m:t>
                                    </m:r>
                                    <m:r>
                                      <a:rPr lang="en-US" sz="2000">
                                        <a:latin typeface="Cambria Math"/>
                                      </a:rPr>
                                      <m:t>))||</m:t>
                                    </m:r>
                                  </m:num>
                                  <m:den>
                                    <m:r>
                                      <a:rPr lang="en-US" sz="2000">
                                        <a:latin typeface="Cambria Math"/>
                                      </a:rPr>
                                      <m:t>||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1">
                                            <a:latin typeface="Cambria Math"/>
                                          </a:rPr>
                                          <m:t>𝐇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latin typeface="Cambria Math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t</m:t>
                                    </m:r>
                                    <m:r>
                                      <a:rPr lang="en-US" sz="200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Δ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/>
                                      </a:rPr>
                                      <m:t>t</m:t>
                                    </m:r>
                                    <m:r>
                                      <a:rPr lang="en-US" sz="2000">
                                        <a:latin typeface="Cambria Math"/>
                                      </a:rPr>
                                      <m:t>)||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534400" cy="4953000"/>
              </a:xfrm>
              <a:blipFill rotWithShape="1">
                <a:blip r:embed="rId4"/>
                <a:stretch>
                  <a:fillRect l="-643" t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47AB5-B206-4D26-AF14-CD9AEF8A026E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877469"/>
              </p:ext>
            </p:extLst>
          </p:nvPr>
        </p:nvGraphicFramePr>
        <p:xfrm>
          <a:off x="4800600" y="3657600"/>
          <a:ext cx="4343400" cy="284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8" name="Acrobat Document" r:id="rId5" imgW="6769100" imgH="4432300" progId="">
                  <p:embed/>
                </p:oleObj>
              </mc:Choice>
              <mc:Fallback>
                <p:oleObj name="Acrobat Document" r:id="rId5" imgW="6769100" imgH="4432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657600"/>
                        <a:ext cx="4343400" cy="28411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67544" y="19472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Null Space Coherence Time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" y="4085272"/>
                <a:ext cx="3886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Independent Rayleigh Fading using the Clarke’s model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6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𝐻𝑧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endParaRPr lang="en-US" b="0" i="1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085272"/>
                <a:ext cx="3886200" cy="646331"/>
              </a:xfrm>
              <a:prstGeom prst="rect">
                <a:avLst/>
              </a:prstGeom>
              <a:blipFill rotWithShape="1">
                <a:blip r:embed="rId7"/>
                <a:stretch>
                  <a:fillRect l="-1254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>
          <a:xfrm>
            <a:off x="457200" y="5181600"/>
            <a:ext cx="3733800" cy="762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null space changes faster than expected!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EE 360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Null Space changes “faster” than the channel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76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Oval 422"/>
          <p:cNvSpPr/>
          <p:nvPr/>
        </p:nvSpPr>
        <p:spPr>
          <a:xfrm>
            <a:off x="1366294" y="1608137"/>
            <a:ext cx="3246755" cy="2035919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Oval 421"/>
          <p:cNvSpPr/>
          <p:nvPr/>
        </p:nvSpPr>
        <p:spPr>
          <a:xfrm>
            <a:off x="4127013" y="1562240"/>
            <a:ext cx="3575300" cy="192815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684" y="-33866"/>
            <a:ext cx="8229600" cy="853351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Cooperative Multipoint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55" y="4038600"/>
            <a:ext cx="8547111" cy="2167547"/>
          </a:xfrm>
        </p:spPr>
        <p:txBody>
          <a:bodyPr>
            <a:normAutofit/>
          </a:bodyPr>
          <a:lstStyle/>
          <a:p>
            <a:pPr marL="685800">
              <a:lnSpc>
                <a:spcPct val="95000"/>
              </a:lnSpc>
              <a:spcAft>
                <a:spcPts val="600"/>
              </a:spcAft>
            </a:pPr>
            <a:r>
              <a:rPr lang="en-US" sz="2200" b="1" dirty="0" smtClean="0">
                <a:cs typeface="Arial" charset="0"/>
              </a:rPr>
              <a:t>Cooperative </a:t>
            </a:r>
            <a:r>
              <a:rPr lang="en-US" sz="2200" dirty="0" smtClean="0">
                <a:cs typeface="Arial" charset="0"/>
              </a:rPr>
              <a:t>Multipoint (</a:t>
            </a:r>
            <a:r>
              <a:rPr lang="en-US" sz="2200" dirty="0" err="1" smtClean="0">
                <a:cs typeface="Arial" charset="0"/>
              </a:rPr>
              <a:t>CoMP</a:t>
            </a:r>
            <a:r>
              <a:rPr lang="en-US" sz="2200" dirty="0" smtClean="0">
                <a:cs typeface="Arial" charset="0"/>
              </a:rPr>
              <a:t>) has recently emerged as an important feature of LTE-A.</a:t>
            </a:r>
          </a:p>
          <a:p>
            <a:pPr marL="1085850" lvl="1">
              <a:lnSpc>
                <a:spcPct val="95000"/>
              </a:lnSpc>
              <a:spcAft>
                <a:spcPts val="600"/>
              </a:spcAft>
            </a:pPr>
            <a:r>
              <a:rPr lang="en-US" sz="2000" dirty="0" smtClean="0">
                <a:cs typeface="Arial" charset="0"/>
              </a:rPr>
              <a:t>CSI is typically available only inside a BSG.</a:t>
            </a:r>
            <a:endParaRPr lang="en-US" sz="2000" b="1" dirty="0">
              <a:cs typeface="Arial" charset="0"/>
            </a:endParaRPr>
          </a:p>
          <a:p>
            <a:pPr marL="800100" lvl="1" indent="0">
              <a:lnSpc>
                <a:spcPct val="95000"/>
              </a:lnSpc>
              <a:spcAft>
                <a:spcPts val="600"/>
              </a:spcAft>
              <a:buNone/>
            </a:pPr>
            <a:endParaRPr lang="en-US" sz="2000" b="1" dirty="0" smtClean="0">
              <a:cs typeface="Arial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196752" y="310642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196752" y="250476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3263427" y="266827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3255489" y="272542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3249139" y="277940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3241202" y="2833379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3234852" y="289211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3225327" y="294450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3218977" y="300006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3211039" y="3054041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3204689" y="311119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3230089" y="250952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23008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33803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196752" y="310642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196752" y="250476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263427" y="266827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255489" y="272542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3249139" y="277940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3241202" y="2833379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3234852" y="289211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3225327" y="294450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218977" y="300006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3211039" y="3054041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3204689" y="311119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3230089" y="250952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323008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333803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3196752" y="310642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3196752" y="250476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3263427" y="266827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3255489" y="272542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3249139" y="277940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3234852" y="289211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3225327" y="294450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3218977" y="300006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3220564" y="3034991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0"/>
          <p:cNvSpPr>
            <a:spLocks/>
          </p:cNvSpPr>
          <p:nvPr/>
        </p:nvSpPr>
        <p:spPr bwMode="auto">
          <a:xfrm>
            <a:off x="3204689" y="311119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3268189" y="253334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3230089" y="250952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323008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3338039" y="244920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4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>
            <a:off x="1567448" y="282998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7"/>
          <p:cNvSpPr>
            <a:spLocks/>
          </p:cNvSpPr>
          <p:nvPr/>
        </p:nvSpPr>
        <p:spPr bwMode="auto">
          <a:xfrm>
            <a:off x="1567448" y="222832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8"/>
          <p:cNvSpPr>
            <a:spLocks/>
          </p:cNvSpPr>
          <p:nvPr/>
        </p:nvSpPr>
        <p:spPr bwMode="auto">
          <a:xfrm>
            <a:off x="1634123" y="239183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9"/>
          <p:cNvSpPr>
            <a:spLocks/>
          </p:cNvSpPr>
          <p:nvPr/>
        </p:nvSpPr>
        <p:spPr bwMode="auto">
          <a:xfrm>
            <a:off x="1626185" y="244898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10"/>
          <p:cNvSpPr>
            <a:spLocks/>
          </p:cNvSpPr>
          <p:nvPr/>
        </p:nvSpPr>
        <p:spPr bwMode="auto">
          <a:xfrm>
            <a:off x="1619835" y="250296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1"/>
          <p:cNvSpPr>
            <a:spLocks/>
          </p:cNvSpPr>
          <p:nvPr/>
        </p:nvSpPr>
        <p:spPr bwMode="auto">
          <a:xfrm>
            <a:off x="1611898" y="2556938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12"/>
          <p:cNvSpPr>
            <a:spLocks/>
          </p:cNvSpPr>
          <p:nvPr/>
        </p:nvSpPr>
        <p:spPr bwMode="auto">
          <a:xfrm>
            <a:off x="1605548" y="261567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13"/>
          <p:cNvSpPr>
            <a:spLocks/>
          </p:cNvSpPr>
          <p:nvPr/>
        </p:nvSpPr>
        <p:spPr bwMode="auto">
          <a:xfrm>
            <a:off x="1596023" y="266806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14"/>
          <p:cNvSpPr>
            <a:spLocks/>
          </p:cNvSpPr>
          <p:nvPr/>
        </p:nvSpPr>
        <p:spPr bwMode="auto">
          <a:xfrm>
            <a:off x="1589673" y="272362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15"/>
          <p:cNvSpPr>
            <a:spLocks/>
          </p:cNvSpPr>
          <p:nvPr/>
        </p:nvSpPr>
        <p:spPr bwMode="auto">
          <a:xfrm>
            <a:off x="1581735" y="2777600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16"/>
          <p:cNvSpPr>
            <a:spLocks/>
          </p:cNvSpPr>
          <p:nvPr/>
        </p:nvSpPr>
        <p:spPr bwMode="auto">
          <a:xfrm>
            <a:off x="1575385" y="283475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17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Line 18"/>
          <p:cNvSpPr>
            <a:spLocks noChangeShapeType="1"/>
          </p:cNvSpPr>
          <p:nvPr/>
        </p:nvSpPr>
        <p:spPr bwMode="auto">
          <a:xfrm>
            <a:off x="1600785" y="223308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19"/>
          <p:cNvSpPr>
            <a:spLocks noChangeShapeType="1"/>
          </p:cNvSpPr>
          <p:nvPr/>
        </p:nvSpPr>
        <p:spPr bwMode="auto">
          <a:xfrm>
            <a:off x="160078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20"/>
          <p:cNvSpPr>
            <a:spLocks noChangeShapeType="1"/>
          </p:cNvSpPr>
          <p:nvPr/>
        </p:nvSpPr>
        <p:spPr bwMode="auto">
          <a:xfrm>
            <a:off x="170873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22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23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24"/>
          <p:cNvSpPr>
            <a:spLocks/>
          </p:cNvSpPr>
          <p:nvPr/>
        </p:nvSpPr>
        <p:spPr bwMode="auto">
          <a:xfrm>
            <a:off x="1567448" y="282998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25"/>
          <p:cNvSpPr>
            <a:spLocks/>
          </p:cNvSpPr>
          <p:nvPr/>
        </p:nvSpPr>
        <p:spPr bwMode="auto">
          <a:xfrm>
            <a:off x="1567448" y="222832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6"/>
          <p:cNvSpPr>
            <a:spLocks/>
          </p:cNvSpPr>
          <p:nvPr/>
        </p:nvSpPr>
        <p:spPr bwMode="auto">
          <a:xfrm>
            <a:off x="1634123" y="239183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>
            <a:off x="1626185" y="244898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8"/>
          <p:cNvSpPr>
            <a:spLocks/>
          </p:cNvSpPr>
          <p:nvPr/>
        </p:nvSpPr>
        <p:spPr bwMode="auto">
          <a:xfrm>
            <a:off x="1619835" y="250296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9"/>
          <p:cNvSpPr>
            <a:spLocks/>
          </p:cNvSpPr>
          <p:nvPr/>
        </p:nvSpPr>
        <p:spPr bwMode="auto">
          <a:xfrm>
            <a:off x="1611898" y="2556938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30"/>
          <p:cNvSpPr>
            <a:spLocks/>
          </p:cNvSpPr>
          <p:nvPr/>
        </p:nvSpPr>
        <p:spPr bwMode="auto">
          <a:xfrm>
            <a:off x="1605548" y="261567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31"/>
          <p:cNvSpPr>
            <a:spLocks/>
          </p:cNvSpPr>
          <p:nvPr/>
        </p:nvSpPr>
        <p:spPr bwMode="auto">
          <a:xfrm>
            <a:off x="1596023" y="266806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32"/>
          <p:cNvSpPr>
            <a:spLocks/>
          </p:cNvSpPr>
          <p:nvPr/>
        </p:nvSpPr>
        <p:spPr bwMode="auto">
          <a:xfrm>
            <a:off x="1589673" y="272362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33"/>
          <p:cNvSpPr>
            <a:spLocks/>
          </p:cNvSpPr>
          <p:nvPr/>
        </p:nvSpPr>
        <p:spPr bwMode="auto">
          <a:xfrm>
            <a:off x="1581735" y="2777600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34"/>
          <p:cNvSpPr>
            <a:spLocks/>
          </p:cNvSpPr>
          <p:nvPr/>
        </p:nvSpPr>
        <p:spPr bwMode="auto">
          <a:xfrm>
            <a:off x="1575385" y="283475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35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36"/>
          <p:cNvSpPr>
            <a:spLocks noChangeShapeType="1"/>
          </p:cNvSpPr>
          <p:nvPr/>
        </p:nvSpPr>
        <p:spPr bwMode="auto">
          <a:xfrm>
            <a:off x="1600785" y="223308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37"/>
          <p:cNvSpPr>
            <a:spLocks noChangeShapeType="1"/>
          </p:cNvSpPr>
          <p:nvPr/>
        </p:nvSpPr>
        <p:spPr bwMode="auto">
          <a:xfrm>
            <a:off x="160078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38"/>
          <p:cNvSpPr>
            <a:spLocks noChangeShapeType="1"/>
          </p:cNvSpPr>
          <p:nvPr/>
        </p:nvSpPr>
        <p:spPr bwMode="auto">
          <a:xfrm>
            <a:off x="170873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39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40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41"/>
          <p:cNvSpPr>
            <a:spLocks/>
          </p:cNvSpPr>
          <p:nvPr/>
        </p:nvSpPr>
        <p:spPr bwMode="auto">
          <a:xfrm>
            <a:off x="1567448" y="282998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42"/>
          <p:cNvSpPr>
            <a:spLocks/>
          </p:cNvSpPr>
          <p:nvPr/>
        </p:nvSpPr>
        <p:spPr bwMode="auto">
          <a:xfrm>
            <a:off x="1567448" y="222832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43"/>
          <p:cNvSpPr>
            <a:spLocks/>
          </p:cNvSpPr>
          <p:nvPr/>
        </p:nvSpPr>
        <p:spPr bwMode="auto">
          <a:xfrm>
            <a:off x="1634123" y="239183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44"/>
          <p:cNvSpPr>
            <a:spLocks/>
          </p:cNvSpPr>
          <p:nvPr/>
        </p:nvSpPr>
        <p:spPr bwMode="auto">
          <a:xfrm>
            <a:off x="1626185" y="244898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45"/>
          <p:cNvSpPr>
            <a:spLocks/>
          </p:cNvSpPr>
          <p:nvPr/>
        </p:nvSpPr>
        <p:spPr bwMode="auto">
          <a:xfrm>
            <a:off x="1619835" y="250296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46"/>
          <p:cNvSpPr>
            <a:spLocks/>
          </p:cNvSpPr>
          <p:nvPr/>
        </p:nvSpPr>
        <p:spPr bwMode="auto">
          <a:xfrm>
            <a:off x="1605548" y="261567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47"/>
          <p:cNvSpPr>
            <a:spLocks/>
          </p:cNvSpPr>
          <p:nvPr/>
        </p:nvSpPr>
        <p:spPr bwMode="auto">
          <a:xfrm>
            <a:off x="1596023" y="266806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48"/>
          <p:cNvSpPr>
            <a:spLocks/>
          </p:cNvSpPr>
          <p:nvPr/>
        </p:nvSpPr>
        <p:spPr bwMode="auto">
          <a:xfrm>
            <a:off x="1589673" y="272362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49"/>
          <p:cNvSpPr>
            <a:spLocks/>
          </p:cNvSpPr>
          <p:nvPr/>
        </p:nvSpPr>
        <p:spPr bwMode="auto">
          <a:xfrm>
            <a:off x="1591260" y="2758550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50"/>
          <p:cNvSpPr>
            <a:spLocks/>
          </p:cNvSpPr>
          <p:nvPr/>
        </p:nvSpPr>
        <p:spPr bwMode="auto">
          <a:xfrm>
            <a:off x="1575385" y="283475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51"/>
          <p:cNvSpPr>
            <a:spLocks/>
          </p:cNvSpPr>
          <p:nvPr/>
        </p:nvSpPr>
        <p:spPr bwMode="auto">
          <a:xfrm>
            <a:off x="1638885" y="225690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52"/>
          <p:cNvSpPr>
            <a:spLocks noChangeShapeType="1"/>
          </p:cNvSpPr>
          <p:nvPr/>
        </p:nvSpPr>
        <p:spPr bwMode="auto">
          <a:xfrm>
            <a:off x="1600785" y="223308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53"/>
          <p:cNvSpPr>
            <a:spLocks noChangeShapeType="1"/>
          </p:cNvSpPr>
          <p:nvPr/>
        </p:nvSpPr>
        <p:spPr bwMode="auto">
          <a:xfrm>
            <a:off x="160078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54"/>
          <p:cNvSpPr>
            <a:spLocks noChangeShapeType="1"/>
          </p:cNvSpPr>
          <p:nvPr/>
        </p:nvSpPr>
        <p:spPr bwMode="auto">
          <a:xfrm>
            <a:off x="1708735" y="217276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4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5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6"/>
          <p:cNvSpPr>
            <a:spLocks/>
          </p:cNvSpPr>
          <p:nvPr/>
        </p:nvSpPr>
        <p:spPr bwMode="auto">
          <a:xfrm>
            <a:off x="5729385" y="22180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7"/>
          <p:cNvSpPr>
            <a:spLocks/>
          </p:cNvSpPr>
          <p:nvPr/>
        </p:nvSpPr>
        <p:spPr bwMode="auto">
          <a:xfrm>
            <a:off x="5729385" y="16163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8"/>
          <p:cNvSpPr>
            <a:spLocks/>
          </p:cNvSpPr>
          <p:nvPr/>
        </p:nvSpPr>
        <p:spPr bwMode="auto">
          <a:xfrm>
            <a:off x="5796060" y="17798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9"/>
          <p:cNvSpPr>
            <a:spLocks/>
          </p:cNvSpPr>
          <p:nvPr/>
        </p:nvSpPr>
        <p:spPr bwMode="auto">
          <a:xfrm>
            <a:off x="5788122" y="18370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"/>
          <p:cNvSpPr>
            <a:spLocks/>
          </p:cNvSpPr>
          <p:nvPr/>
        </p:nvSpPr>
        <p:spPr bwMode="auto">
          <a:xfrm>
            <a:off x="5781772" y="18909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1"/>
          <p:cNvSpPr>
            <a:spLocks/>
          </p:cNvSpPr>
          <p:nvPr/>
        </p:nvSpPr>
        <p:spPr bwMode="auto">
          <a:xfrm>
            <a:off x="5773835" y="194495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2"/>
          <p:cNvSpPr>
            <a:spLocks/>
          </p:cNvSpPr>
          <p:nvPr/>
        </p:nvSpPr>
        <p:spPr bwMode="auto">
          <a:xfrm>
            <a:off x="5767485" y="20036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3"/>
          <p:cNvSpPr>
            <a:spLocks/>
          </p:cNvSpPr>
          <p:nvPr/>
        </p:nvSpPr>
        <p:spPr bwMode="auto">
          <a:xfrm>
            <a:off x="5757960" y="20560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4"/>
          <p:cNvSpPr>
            <a:spLocks/>
          </p:cNvSpPr>
          <p:nvPr/>
        </p:nvSpPr>
        <p:spPr bwMode="auto">
          <a:xfrm>
            <a:off x="5751610" y="21116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5"/>
          <p:cNvSpPr>
            <a:spLocks/>
          </p:cNvSpPr>
          <p:nvPr/>
        </p:nvSpPr>
        <p:spPr bwMode="auto">
          <a:xfrm>
            <a:off x="5743672" y="216561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6"/>
          <p:cNvSpPr>
            <a:spLocks/>
          </p:cNvSpPr>
          <p:nvPr/>
        </p:nvSpPr>
        <p:spPr bwMode="auto">
          <a:xfrm>
            <a:off x="5737322" y="22227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7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Line 18"/>
          <p:cNvSpPr>
            <a:spLocks noChangeShapeType="1"/>
          </p:cNvSpPr>
          <p:nvPr/>
        </p:nvSpPr>
        <p:spPr bwMode="auto">
          <a:xfrm>
            <a:off x="5762722" y="16211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Line 19"/>
          <p:cNvSpPr>
            <a:spLocks noChangeShapeType="1"/>
          </p:cNvSpPr>
          <p:nvPr/>
        </p:nvSpPr>
        <p:spPr bwMode="auto">
          <a:xfrm>
            <a:off x="576272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Line 20"/>
          <p:cNvSpPr>
            <a:spLocks noChangeShapeType="1"/>
          </p:cNvSpPr>
          <p:nvPr/>
        </p:nvSpPr>
        <p:spPr bwMode="auto">
          <a:xfrm>
            <a:off x="587067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22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23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24"/>
          <p:cNvSpPr>
            <a:spLocks/>
          </p:cNvSpPr>
          <p:nvPr/>
        </p:nvSpPr>
        <p:spPr bwMode="auto">
          <a:xfrm>
            <a:off x="5729385" y="22180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25"/>
          <p:cNvSpPr>
            <a:spLocks/>
          </p:cNvSpPr>
          <p:nvPr/>
        </p:nvSpPr>
        <p:spPr bwMode="auto">
          <a:xfrm>
            <a:off x="5729385" y="16163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26"/>
          <p:cNvSpPr>
            <a:spLocks/>
          </p:cNvSpPr>
          <p:nvPr/>
        </p:nvSpPr>
        <p:spPr bwMode="auto">
          <a:xfrm>
            <a:off x="5796060" y="17798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27"/>
          <p:cNvSpPr>
            <a:spLocks/>
          </p:cNvSpPr>
          <p:nvPr/>
        </p:nvSpPr>
        <p:spPr bwMode="auto">
          <a:xfrm>
            <a:off x="5788122" y="18370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28"/>
          <p:cNvSpPr>
            <a:spLocks/>
          </p:cNvSpPr>
          <p:nvPr/>
        </p:nvSpPr>
        <p:spPr bwMode="auto">
          <a:xfrm>
            <a:off x="5781772" y="18909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29"/>
          <p:cNvSpPr>
            <a:spLocks/>
          </p:cNvSpPr>
          <p:nvPr/>
        </p:nvSpPr>
        <p:spPr bwMode="auto">
          <a:xfrm>
            <a:off x="5773835" y="194495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30"/>
          <p:cNvSpPr>
            <a:spLocks/>
          </p:cNvSpPr>
          <p:nvPr/>
        </p:nvSpPr>
        <p:spPr bwMode="auto">
          <a:xfrm>
            <a:off x="5767485" y="20036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31"/>
          <p:cNvSpPr>
            <a:spLocks/>
          </p:cNvSpPr>
          <p:nvPr/>
        </p:nvSpPr>
        <p:spPr bwMode="auto">
          <a:xfrm>
            <a:off x="5757960" y="20560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32"/>
          <p:cNvSpPr>
            <a:spLocks/>
          </p:cNvSpPr>
          <p:nvPr/>
        </p:nvSpPr>
        <p:spPr bwMode="auto">
          <a:xfrm>
            <a:off x="5751610" y="21116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33"/>
          <p:cNvSpPr>
            <a:spLocks/>
          </p:cNvSpPr>
          <p:nvPr/>
        </p:nvSpPr>
        <p:spPr bwMode="auto">
          <a:xfrm>
            <a:off x="5743672" y="216561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34"/>
          <p:cNvSpPr>
            <a:spLocks/>
          </p:cNvSpPr>
          <p:nvPr/>
        </p:nvSpPr>
        <p:spPr bwMode="auto">
          <a:xfrm>
            <a:off x="5737322" y="22227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35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Line 36"/>
          <p:cNvSpPr>
            <a:spLocks noChangeShapeType="1"/>
          </p:cNvSpPr>
          <p:nvPr/>
        </p:nvSpPr>
        <p:spPr bwMode="auto">
          <a:xfrm>
            <a:off x="5762722" y="16211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Line 37"/>
          <p:cNvSpPr>
            <a:spLocks noChangeShapeType="1"/>
          </p:cNvSpPr>
          <p:nvPr/>
        </p:nvSpPr>
        <p:spPr bwMode="auto">
          <a:xfrm>
            <a:off x="576272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38"/>
          <p:cNvSpPr>
            <a:spLocks noChangeShapeType="1"/>
          </p:cNvSpPr>
          <p:nvPr/>
        </p:nvSpPr>
        <p:spPr bwMode="auto">
          <a:xfrm>
            <a:off x="587067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39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40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41"/>
          <p:cNvSpPr>
            <a:spLocks/>
          </p:cNvSpPr>
          <p:nvPr/>
        </p:nvSpPr>
        <p:spPr bwMode="auto">
          <a:xfrm>
            <a:off x="5729385" y="22180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42"/>
          <p:cNvSpPr>
            <a:spLocks/>
          </p:cNvSpPr>
          <p:nvPr/>
        </p:nvSpPr>
        <p:spPr bwMode="auto">
          <a:xfrm>
            <a:off x="5729385" y="16163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43"/>
          <p:cNvSpPr>
            <a:spLocks/>
          </p:cNvSpPr>
          <p:nvPr/>
        </p:nvSpPr>
        <p:spPr bwMode="auto">
          <a:xfrm>
            <a:off x="5796060" y="17798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44"/>
          <p:cNvSpPr>
            <a:spLocks/>
          </p:cNvSpPr>
          <p:nvPr/>
        </p:nvSpPr>
        <p:spPr bwMode="auto">
          <a:xfrm>
            <a:off x="5788122" y="18370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45"/>
          <p:cNvSpPr>
            <a:spLocks/>
          </p:cNvSpPr>
          <p:nvPr/>
        </p:nvSpPr>
        <p:spPr bwMode="auto">
          <a:xfrm>
            <a:off x="5781772" y="18909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46"/>
          <p:cNvSpPr>
            <a:spLocks/>
          </p:cNvSpPr>
          <p:nvPr/>
        </p:nvSpPr>
        <p:spPr bwMode="auto">
          <a:xfrm>
            <a:off x="5767485" y="20036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47"/>
          <p:cNvSpPr>
            <a:spLocks/>
          </p:cNvSpPr>
          <p:nvPr/>
        </p:nvSpPr>
        <p:spPr bwMode="auto">
          <a:xfrm>
            <a:off x="5757960" y="20560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48"/>
          <p:cNvSpPr>
            <a:spLocks/>
          </p:cNvSpPr>
          <p:nvPr/>
        </p:nvSpPr>
        <p:spPr bwMode="auto">
          <a:xfrm>
            <a:off x="5751610" y="21116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49"/>
          <p:cNvSpPr>
            <a:spLocks/>
          </p:cNvSpPr>
          <p:nvPr/>
        </p:nvSpPr>
        <p:spPr bwMode="auto">
          <a:xfrm>
            <a:off x="5753197" y="2146569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50"/>
          <p:cNvSpPr>
            <a:spLocks/>
          </p:cNvSpPr>
          <p:nvPr/>
        </p:nvSpPr>
        <p:spPr bwMode="auto">
          <a:xfrm>
            <a:off x="5737322" y="22227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51"/>
          <p:cNvSpPr>
            <a:spLocks/>
          </p:cNvSpPr>
          <p:nvPr/>
        </p:nvSpPr>
        <p:spPr bwMode="auto">
          <a:xfrm>
            <a:off x="5800822" y="16449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52"/>
          <p:cNvSpPr>
            <a:spLocks noChangeShapeType="1"/>
          </p:cNvSpPr>
          <p:nvPr/>
        </p:nvSpPr>
        <p:spPr bwMode="auto">
          <a:xfrm>
            <a:off x="5762722" y="16211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Line 53"/>
          <p:cNvSpPr>
            <a:spLocks noChangeShapeType="1"/>
          </p:cNvSpPr>
          <p:nvPr/>
        </p:nvSpPr>
        <p:spPr bwMode="auto">
          <a:xfrm>
            <a:off x="576272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Line 54"/>
          <p:cNvSpPr>
            <a:spLocks noChangeShapeType="1"/>
          </p:cNvSpPr>
          <p:nvPr/>
        </p:nvSpPr>
        <p:spPr bwMode="auto">
          <a:xfrm>
            <a:off x="5870672" y="15607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Freeform 21"/>
          <p:cNvSpPr>
            <a:spLocks/>
          </p:cNvSpPr>
          <p:nvPr/>
        </p:nvSpPr>
        <p:spPr bwMode="auto">
          <a:xfrm>
            <a:off x="4127013" y="2365066"/>
            <a:ext cx="184150" cy="279400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252" y="0"/>
              </a:cxn>
              <a:cxn ang="0">
                <a:pos x="412" y="363"/>
              </a:cxn>
              <a:cxn ang="0">
                <a:pos x="159" y="474"/>
              </a:cxn>
              <a:cxn ang="0">
                <a:pos x="0" y="109"/>
              </a:cxn>
            </a:cxnLst>
            <a:rect l="0" t="0" r="r" b="b"/>
            <a:pathLst>
              <a:path w="412" h="474">
                <a:moveTo>
                  <a:pt x="0" y="109"/>
                </a:moveTo>
                <a:lnTo>
                  <a:pt x="252" y="0"/>
                </a:lnTo>
                <a:lnTo>
                  <a:pt x="412" y="363"/>
                </a:lnTo>
                <a:lnTo>
                  <a:pt x="159" y="474"/>
                </a:lnTo>
                <a:lnTo>
                  <a:pt x="0" y="109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Line 131"/>
          <p:cNvSpPr>
            <a:spLocks noChangeShapeType="1"/>
          </p:cNvSpPr>
          <p:nvPr/>
        </p:nvSpPr>
        <p:spPr bwMode="auto">
          <a:xfrm>
            <a:off x="1724610" y="2119672"/>
            <a:ext cx="2402403" cy="329316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Line 131"/>
          <p:cNvSpPr>
            <a:spLocks noChangeShapeType="1"/>
          </p:cNvSpPr>
          <p:nvPr/>
        </p:nvSpPr>
        <p:spPr bwMode="auto">
          <a:xfrm>
            <a:off x="2875971" y="1553914"/>
            <a:ext cx="1251042" cy="784744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Line 131"/>
          <p:cNvSpPr>
            <a:spLocks noChangeShapeType="1"/>
          </p:cNvSpPr>
          <p:nvPr/>
        </p:nvSpPr>
        <p:spPr bwMode="auto">
          <a:xfrm flipV="1">
            <a:off x="3371378" y="2524123"/>
            <a:ext cx="755636" cy="19050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1" name="Picture 260" descr="eNo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538" y="3146954"/>
            <a:ext cx="418490" cy="567055"/>
          </a:xfrm>
          <a:prstGeom prst="rect">
            <a:avLst/>
          </a:prstGeom>
        </p:spPr>
      </p:pic>
      <p:pic>
        <p:nvPicPr>
          <p:cNvPr id="262" name="Picture 261" descr="eNo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06" y="3184216"/>
            <a:ext cx="431927" cy="585262"/>
          </a:xfrm>
          <a:prstGeom prst="rect">
            <a:avLst/>
          </a:prstGeom>
        </p:spPr>
      </p:pic>
      <p:sp>
        <p:nvSpPr>
          <p:cNvPr id="263" name="Rectangle 262"/>
          <p:cNvSpPr/>
          <p:nvPr/>
        </p:nvSpPr>
        <p:spPr>
          <a:xfrm>
            <a:off x="1567448" y="3138591"/>
            <a:ext cx="94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</a:rPr>
              <a:t>eNodeB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6918615" y="3138591"/>
            <a:ext cx="94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</a:rPr>
              <a:t>eNodeB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5" name="Line 62"/>
          <p:cNvSpPr>
            <a:spLocks noChangeShapeType="1"/>
          </p:cNvSpPr>
          <p:nvPr/>
        </p:nvSpPr>
        <p:spPr bwMode="auto">
          <a:xfrm flipH="1" flipV="1">
            <a:off x="4336600" y="2578098"/>
            <a:ext cx="1426122" cy="129651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Line 62"/>
          <p:cNvSpPr>
            <a:spLocks noChangeShapeType="1"/>
          </p:cNvSpPr>
          <p:nvPr/>
        </p:nvSpPr>
        <p:spPr bwMode="auto">
          <a:xfrm flipH="1">
            <a:off x="4336600" y="1616344"/>
            <a:ext cx="1392785" cy="722314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Line 62"/>
          <p:cNvSpPr>
            <a:spLocks noChangeShapeType="1"/>
          </p:cNvSpPr>
          <p:nvPr/>
        </p:nvSpPr>
        <p:spPr bwMode="auto">
          <a:xfrm flipH="1">
            <a:off x="4311163" y="2003693"/>
            <a:ext cx="2678061" cy="473611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Freeform 4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Freeform 5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Freeform 6"/>
          <p:cNvSpPr>
            <a:spLocks/>
          </p:cNvSpPr>
          <p:nvPr/>
        </p:nvSpPr>
        <p:spPr bwMode="auto">
          <a:xfrm>
            <a:off x="6917787" y="263048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Freeform 7"/>
          <p:cNvSpPr>
            <a:spLocks/>
          </p:cNvSpPr>
          <p:nvPr/>
        </p:nvSpPr>
        <p:spPr bwMode="auto">
          <a:xfrm>
            <a:off x="6917787" y="202882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Freeform 8"/>
          <p:cNvSpPr>
            <a:spLocks/>
          </p:cNvSpPr>
          <p:nvPr/>
        </p:nvSpPr>
        <p:spPr bwMode="auto">
          <a:xfrm>
            <a:off x="6984462" y="219233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Freeform 9"/>
          <p:cNvSpPr>
            <a:spLocks/>
          </p:cNvSpPr>
          <p:nvPr/>
        </p:nvSpPr>
        <p:spPr bwMode="auto">
          <a:xfrm>
            <a:off x="6976524" y="224948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Freeform 10"/>
          <p:cNvSpPr>
            <a:spLocks/>
          </p:cNvSpPr>
          <p:nvPr/>
        </p:nvSpPr>
        <p:spPr bwMode="auto">
          <a:xfrm>
            <a:off x="6970174" y="230346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Freeform 11"/>
          <p:cNvSpPr>
            <a:spLocks/>
          </p:cNvSpPr>
          <p:nvPr/>
        </p:nvSpPr>
        <p:spPr bwMode="auto">
          <a:xfrm>
            <a:off x="6962237" y="235743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Freeform 12"/>
          <p:cNvSpPr>
            <a:spLocks/>
          </p:cNvSpPr>
          <p:nvPr/>
        </p:nvSpPr>
        <p:spPr bwMode="auto">
          <a:xfrm>
            <a:off x="6955887" y="241617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Freeform 13"/>
          <p:cNvSpPr>
            <a:spLocks/>
          </p:cNvSpPr>
          <p:nvPr/>
        </p:nvSpPr>
        <p:spPr bwMode="auto">
          <a:xfrm>
            <a:off x="6946362" y="246856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Freeform 14"/>
          <p:cNvSpPr>
            <a:spLocks/>
          </p:cNvSpPr>
          <p:nvPr/>
        </p:nvSpPr>
        <p:spPr bwMode="auto">
          <a:xfrm>
            <a:off x="6940012" y="252412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Freeform 15"/>
          <p:cNvSpPr>
            <a:spLocks/>
          </p:cNvSpPr>
          <p:nvPr/>
        </p:nvSpPr>
        <p:spPr bwMode="auto">
          <a:xfrm>
            <a:off x="6932074" y="257809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Freeform 16"/>
          <p:cNvSpPr>
            <a:spLocks/>
          </p:cNvSpPr>
          <p:nvPr/>
        </p:nvSpPr>
        <p:spPr bwMode="auto">
          <a:xfrm>
            <a:off x="6925724" y="263524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Freeform 17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" name="Line 18"/>
          <p:cNvSpPr>
            <a:spLocks noChangeShapeType="1"/>
          </p:cNvSpPr>
          <p:nvPr/>
        </p:nvSpPr>
        <p:spPr bwMode="auto">
          <a:xfrm>
            <a:off x="6951124" y="203358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Line 19"/>
          <p:cNvSpPr>
            <a:spLocks noChangeShapeType="1"/>
          </p:cNvSpPr>
          <p:nvPr/>
        </p:nvSpPr>
        <p:spPr bwMode="auto">
          <a:xfrm>
            <a:off x="695112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Line 20"/>
          <p:cNvSpPr>
            <a:spLocks noChangeShapeType="1"/>
          </p:cNvSpPr>
          <p:nvPr/>
        </p:nvSpPr>
        <p:spPr bwMode="auto">
          <a:xfrm>
            <a:off x="705907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Freeform 22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Freeform 23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Freeform 24"/>
          <p:cNvSpPr>
            <a:spLocks/>
          </p:cNvSpPr>
          <p:nvPr/>
        </p:nvSpPr>
        <p:spPr bwMode="auto">
          <a:xfrm>
            <a:off x="6917787" y="263048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Freeform 25"/>
          <p:cNvSpPr>
            <a:spLocks/>
          </p:cNvSpPr>
          <p:nvPr/>
        </p:nvSpPr>
        <p:spPr bwMode="auto">
          <a:xfrm>
            <a:off x="6917787" y="202882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Freeform 26"/>
          <p:cNvSpPr>
            <a:spLocks/>
          </p:cNvSpPr>
          <p:nvPr/>
        </p:nvSpPr>
        <p:spPr bwMode="auto">
          <a:xfrm>
            <a:off x="6984462" y="219233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Freeform 27"/>
          <p:cNvSpPr>
            <a:spLocks/>
          </p:cNvSpPr>
          <p:nvPr/>
        </p:nvSpPr>
        <p:spPr bwMode="auto">
          <a:xfrm>
            <a:off x="6976524" y="224948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Freeform 28"/>
          <p:cNvSpPr>
            <a:spLocks/>
          </p:cNvSpPr>
          <p:nvPr/>
        </p:nvSpPr>
        <p:spPr bwMode="auto">
          <a:xfrm>
            <a:off x="6970174" y="230346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Freeform 29"/>
          <p:cNvSpPr>
            <a:spLocks/>
          </p:cNvSpPr>
          <p:nvPr/>
        </p:nvSpPr>
        <p:spPr bwMode="auto">
          <a:xfrm>
            <a:off x="6962237" y="235743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Freeform 30"/>
          <p:cNvSpPr>
            <a:spLocks/>
          </p:cNvSpPr>
          <p:nvPr/>
        </p:nvSpPr>
        <p:spPr bwMode="auto">
          <a:xfrm>
            <a:off x="6955887" y="241617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Freeform 31"/>
          <p:cNvSpPr>
            <a:spLocks/>
          </p:cNvSpPr>
          <p:nvPr/>
        </p:nvSpPr>
        <p:spPr bwMode="auto">
          <a:xfrm>
            <a:off x="6946362" y="246856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Freeform 32"/>
          <p:cNvSpPr>
            <a:spLocks/>
          </p:cNvSpPr>
          <p:nvPr/>
        </p:nvSpPr>
        <p:spPr bwMode="auto">
          <a:xfrm>
            <a:off x="6940012" y="252412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" name="Freeform 33"/>
          <p:cNvSpPr>
            <a:spLocks/>
          </p:cNvSpPr>
          <p:nvPr/>
        </p:nvSpPr>
        <p:spPr bwMode="auto">
          <a:xfrm>
            <a:off x="6932074" y="257809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Freeform 34"/>
          <p:cNvSpPr>
            <a:spLocks/>
          </p:cNvSpPr>
          <p:nvPr/>
        </p:nvSpPr>
        <p:spPr bwMode="auto">
          <a:xfrm>
            <a:off x="6925724" y="263524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Freeform 35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Line 36"/>
          <p:cNvSpPr>
            <a:spLocks noChangeShapeType="1"/>
          </p:cNvSpPr>
          <p:nvPr/>
        </p:nvSpPr>
        <p:spPr bwMode="auto">
          <a:xfrm>
            <a:off x="6951124" y="203358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Line 37"/>
          <p:cNvSpPr>
            <a:spLocks noChangeShapeType="1"/>
          </p:cNvSpPr>
          <p:nvPr/>
        </p:nvSpPr>
        <p:spPr bwMode="auto">
          <a:xfrm>
            <a:off x="695112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Line 38"/>
          <p:cNvSpPr>
            <a:spLocks noChangeShapeType="1"/>
          </p:cNvSpPr>
          <p:nvPr/>
        </p:nvSpPr>
        <p:spPr bwMode="auto">
          <a:xfrm>
            <a:off x="705907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Freeform 39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3" name="Freeform 40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Freeform 41"/>
          <p:cNvSpPr>
            <a:spLocks/>
          </p:cNvSpPr>
          <p:nvPr/>
        </p:nvSpPr>
        <p:spPr bwMode="auto">
          <a:xfrm>
            <a:off x="6917787" y="263048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Freeform 42"/>
          <p:cNvSpPr>
            <a:spLocks/>
          </p:cNvSpPr>
          <p:nvPr/>
        </p:nvSpPr>
        <p:spPr bwMode="auto">
          <a:xfrm>
            <a:off x="6917787" y="202882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Freeform 43"/>
          <p:cNvSpPr>
            <a:spLocks/>
          </p:cNvSpPr>
          <p:nvPr/>
        </p:nvSpPr>
        <p:spPr bwMode="auto">
          <a:xfrm>
            <a:off x="6984462" y="219233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Freeform 44"/>
          <p:cNvSpPr>
            <a:spLocks/>
          </p:cNvSpPr>
          <p:nvPr/>
        </p:nvSpPr>
        <p:spPr bwMode="auto">
          <a:xfrm>
            <a:off x="6976524" y="224948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" name="Freeform 45"/>
          <p:cNvSpPr>
            <a:spLocks/>
          </p:cNvSpPr>
          <p:nvPr/>
        </p:nvSpPr>
        <p:spPr bwMode="auto">
          <a:xfrm>
            <a:off x="6970174" y="230346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Freeform 46"/>
          <p:cNvSpPr>
            <a:spLocks/>
          </p:cNvSpPr>
          <p:nvPr/>
        </p:nvSpPr>
        <p:spPr bwMode="auto">
          <a:xfrm>
            <a:off x="6955887" y="241617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Freeform 47"/>
          <p:cNvSpPr>
            <a:spLocks/>
          </p:cNvSpPr>
          <p:nvPr/>
        </p:nvSpPr>
        <p:spPr bwMode="auto">
          <a:xfrm>
            <a:off x="6946362" y="246856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48"/>
          <p:cNvSpPr>
            <a:spLocks/>
          </p:cNvSpPr>
          <p:nvPr/>
        </p:nvSpPr>
        <p:spPr bwMode="auto">
          <a:xfrm>
            <a:off x="6940012" y="252412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Freeform 49"/>
          <p:cNvSpPr>
            <a:spLocks/>
          </p:cNvSpPr>
          <p:nvPr/>
        </p:nvSpPr>
        <p:spPr bwMode="auto">
          <a:xfrm>
            <a:off x="6941599" y="2559049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Freeform 50"/>
          <p:cNvSpPr>
            <a:spLocks/>
          </p:cNvSpPr>
          <p:nvPr/>
        </p:nvSpPr>
        <p:spPr bwMode="auto">
          <a:xfrm>
            <a:off x="6925724" y="263524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Freeform 51"/>
          <p:cNvSpPr>
            <a:spLocks/>
          </p:cNvSpPr>
          <p:nvPr/>
        </p:nvSpPr>
        <p:spPr bwMode="auto">
          <a:xfrm>
            <a:off x="6989224" y="205739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Line 52"/>
          <p:cNvSpPr>
            <a:spLocks noChangeShapeType="1"/>
          </p:cNvSpPr>
          <p:nvPr/>
        </p:nvSpPr>
        <p:spPr bwMode="auto">
          <a:xfrm>
            <a:off x="6951124" y="203358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Line 53"/>
          <p:cNvSpPr>
            <a:spLocks noChangeShapeType="1"/>
          </p:cNvSpPr>
          <p:nvPr/>
        </p:nvSpPr>
        <p:spPr bwMode="auto">
          <a:xfrm>
            <a:off x="695112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Line 54"/>
          <p:cNvSpPr>
            <a:spLocks noChangeShapeType="1"/>
          </p:cNvSpPr>
          <p:nvPr/>
        </p:nvSpPr>
        <p:spPr bwMode="auto">
          <a:xfrm>
            <a:off x="7059074" y="197326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Freeform 4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2" name="Freeform 5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" name="Freeform 6"/>
          <p:cNvSpPr>
            <a:spLocks/>
          </p:cNvSpPr>
          <p:nvPr/>
        </p:nvSpPr>
        <p:spPr bwMode="auto">
          <a:xfrm>
            <a:off x="2701346" y="202882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Freeform 7"/>
          <p:cNvSpPr>
            <a:spLocks/>
          </p:cNvSpPr>
          <p:nvPr/>
        </p:nvSpPr>
        <p:spPr bwMode="auto">
          <a:xfrm>
            <a:off x="2701346" y="142716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Freeform 8"/>
          <p:cNvSpPr>
            <a:spLocks/>
          </p:cNvSpPr>
          <p:nvPr/>
        </p:nvSpPr>
        <p:spPr bwMode="auto">
          <a:xfrm>
            <a:off x="2768021" y="159067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Freeform 9"/>
          <p:cNvSpPr>
            <a:spLocks/>
          </p:cNvSpPr>
          <p:nvPr/>
        </p:nvSpPr>
        <p:spPr bwMode="auto">
          <a:xfrm>
            <a:off x="2760083" y="164782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Freeform 10"/>
          <p:cNvSpPr>
            <a:spLocks/>
          </p:cNvSpPr>
          <p:nvPr/>
        </p:nvSpPr>
        <p:spPr bwMode="auto">
          <a:xfrm>
            <a:off x="2753733" y="170180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Freeform 11"/>
          <p:cNvSpPr>
            <a:spLocks/>
          </p:cNvSpPr>
          <p:nvPr/>
        </p:nvSpPr>
        <p:spPr bwMode="auto">
          <a:xfrm>
            <a:off x="2745796" y="175577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Freeform 12"/>
          <p:cNvSpPr>
            <a:spLocks/>
          </p:cNvSpPr>
          <p:nvPr/>
        </p:nvSpPr>
        <p:spPr bwMode="auto">
          <a:xfrm>
            <a:off x="2739446" y="181451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Freeform 13"/>
          <p:cNvSpPr>
            <a:spLocks/>
          </p:cNvSpPr>
          <p:nvPr/>
        </p:nvSpPr>
        <p:spPr bwMode="auto">
          <a:xfrm>
            <a:off x="2729921" y="186690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Freeform 14"/>
          <p:cNvSpPr>
            <a:spLocks/>
          </p:cNvSpPr>
          <p:nvPr/>
        </p:nvSpPr>
        <p:spPr bwMode="auto">
          <a:xfrm>
            <a:off x="2723571" y="192246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Freeform 15"/>
          <p:cNvSpPr>
            <a:spLocks/>
          </p:cNvSpPr>
          <p:nvPr/>
        </p:nvSpPr>
        <p:spPr bwMode="auto">
          <a:xfrm>
            <a:off x="2715633" y="197643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Freeform 16"/>
          <p:cNvSpPr>
            <a:spLocks/>
          </p:cNvSpPr>
          <p:nvPr/>
        </p:nvSpPr>
        <p:spPr bwMode="auto">
          <a:xfrm>
            <a:off x="2709283" y="203358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Freeform 17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Line 18"/>
          <p:cNvSpPr>
            <a:spLocks noChangeShapeType="1"/>
          </p:cNvSpPr>
          <p:nvPr/>
        </p:nvSpPr>
        <p:spPr bwMode="auto">
          <a:xfrm>
            <a:off x="2734683" y="143192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Line 19"/>
          <p:cNvSpPr>
            <a:spLocks noChangeShapeType="1"/>
          </p:cNvSpPr>
          <p:nvPr/>
        </p:nvSpPr>
        <p:spPr bwMode="auto">
          <a:xfrm>
            <a:off x="273468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Line 20"/>
          <p:cNvSpPr>
            <a:spLocks noChangeShapeType="1"/>
          </p:cNvSpPr>
          <p:nvPr/>
        </p:nvSpPr>
        <p:spPr bwMode="auto">
          <a:xfrm>
            <a:off x="284263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Freeform 22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Freeform 23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0" name="Freeform 24"/>
          <p:cNvSpPr>
            <a:spLocks/>
          </p:cNvSpPr>
          <p:nvPr/>
        </p:nvSpPr>
        <p:spPr bwMode="auto">
          <a:xfrm>
            <a:off x="2701346" y="202882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Freeform 25"/>
          <p:cNvSpPr>
            <a:spLocks/>
          </p:cNvSpPr>
          <p:nvPr/>
        </p:nvSpPr>
        <p:spPr bwMode="auto">
          <a:xfrm>
            <a:off x="2701346" y="142716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Freeform 26"/>
          <p:cNvSpPr>
            <a:spLocks/>
          </p:cNvSpPr>
          <p:nvPr/>
        </p:nvSpPr>
        <p:spPr bwMode="auto">
          <a:xfrm>
            <a:off x="2768021" y="159067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3" name="Freeform 27"/>
          <p:cNvSpPr>
            <a:spLocks/>
          </p:cNvSpPr>
          <p:nvPr/>
        </p:nvSpPr>
        <p:spPr bwMode="auto">
          <a:xfrm>
            <a:off x="2760083" y="164782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4" name="Freeform 28"/>
          <p:cNvSpPr>
            <a:spLocks/>
          </p:cNvSpPr>
          <p:nvPr/>
        </p:nvSpPr>
        <p:spPr bwMode="auto">
          <a:xfrm>
            <a:off x="2753733" y="170180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" name="Freeform 29"/>
          <p:cNvSpPr>
            <a:spLocks/>
          </p:cNvSpPr>
          <p:nvPr/>
        </p:nvSpPr>
        <p:spPr bwMode="auto">
          <a:xfrm>
            <a:off x="2745796" y="175577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6" name="Freeform 30"/>
          <p:cNvSpPr>
            <a:spLocks/>
          </p:cNvSpPr>
          <p:nvPr/>
        </p:nvSpPr>
        <p:spPr bwMode="auto">
          <a:xfrm>
            <a:off x="2739446" y="181451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7" name="Freeform 31"/>
          <p:cNvSpPr>
            <a:spLocks/>
          </p:cNvSpPr>
          <p:nvPr/>
        </p:nvSpPr>
        <p:spPr bwMode="auto">
          <a:xfrm>
            <a:off x="2729921" y="186690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" name="Freeform 32"/>
          <p:cNvSpPr>
            <a:spLocks/>
          </p:cNvSpPr>
          <p:nvPr/>
        </p:nvSpPr>
        <p:spPr bwMode="auto">
          <a:xfrm>
            <a:off x="2723571" y="192246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9" name="Freeform 33"/>
          <p:cNvSpPr>
            <a:spLocks/>
          </p:cNvSpPr>
          <p:nvPr/>
        </p:nvSpPr>
        <p:spPr bwMode="auto">
          <a:xfrm>
            <a:off x="2715633" y="197643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0" name="Freeform 34"/>
          <p:cNvSpPr>
            <a:spLocks/>
          </p:cNvSpPr>
          <p:nvPr/>
        </p:nvSpPr>
        <p:spPr bwMode="auto">
          <a:xfrm>
            <a:off x="2709283" y="203358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1" name="Freeform 35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2" name="Line 36"/>
          <p:cNvSpPr>
            <a:spLocks noChangeShapeType="1"/>
          </p:cNvSpPr>
          <p:nvPr/>
        </p:nvSpPr>
        <p:spPr bwMode="auto">
          <a:xfrm>
            <a:off x="2734683" y="143192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3" name="Line 37"/>
          <p:cNvSpPr>
            <a:spLocks noChangeShapeType="1"/>
          </p:cNvSpPr>
          <p:nvPr/>
        </p:nvSpPr>
        <p:spPr bwMode="auto">
          <a:xfrm>
            <a:off x="273468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4" name="Line 38"/>
          <p:cNvSpPr>
            <a:spLocks noChangeShapeType="1"/>
          </p:cNvSpPr>
          <p:nvPr/>
        </p:nvSpPr>
        <p:spPr bwMode="auto">
          <a:xfrm>
            <a:off x="284263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" name="Freeform 39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6" name="Freeform 40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7" name="Freeform 41"/>
          <p:cNvSpPr>
            <a:spLocks/>
          </p:cNvSpPr>
          <p:nvPr/>
        </p:nvSpPr>
        <p:spPr bwMode="auto">
          <a:xfrm>
            <a:off x="2701346" y="202882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" name="Freeform 42"/>
          <p:cNvSpPr>
            <a:spLocks/>
          </p:cNvSpPr>
          <p:nvPr/>
        </p:nvSpPr>
        <p:spPr bwMode="auto">
          <a:xfrm>
            <a:off x="2701346" y="142716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" name="Freeform 43"/>
          <p:cNvSpPr>
            <a:spLocks/>
          </p:cNvSpPr>
          <p:nvPr/>
        </p:nvSpPr>
        <p:spPr bwMode="auto">
          <a:xfrm>
            <a:off x="2768021" y="159067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0" name="Freeform 44"/>
          <p:cNvSpPr>
            <a:spLocks/>
          </p:cNvSpPr>
          <p:nvPr/>
        </p:nvSpPr>
        <p:spPr bwMode="auto">
          <a:xfrm>
            <a:off x="2760083" y="164782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1" name="Freeform 45"/>
          <p:cNvSpPr>
            <a:spLocks/>
          </p:cNvSpPr>
          <p:nvPr/>
        </p:nvSpPr>
        <p:spPr bwMode="auto">
          <a:xfrm>
            <a:off x="2753733" y="170180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" name="Freeform 46"/>
          <p:cNvSpPr>
            <a:spLocks/>
          </p:cNvSpPr>
          <p:nvPr/>
        </p:nvSpPr>
        <p:spPr bwMode="auto">
          <a:xfrm>
            <a:off x="2739446" y="181451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" name="Freeform 47"/>
          <p:cNvSpPr>
            <a:spLocks/>
          </p:cNvSpPr>
          <p:nvPr/>
        </p:nvSpPr>
        <p:spPr bwMode="auto">
          <a:xfrm>
            <a:off x="2729921" y="186690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" name="Freeform 48"/>
          <p:cNvSpPr>
            <a:spLocks/>
          </p:cNvSpPr>
          <p:nvPr/>
        </p:nvSpPr>
        <p:spPr bwMode="auto">
          <a:xfrm>
            <a:off x="2723571" y="192246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" name="Freeform 49"/>
          <p:cNvSpPr>
            <a:spLocks/>
          </p:cNvSpPr>
          <p:nvPr/>
        </p:nvSpPr>
        <p:spPr bwMode="auto">
          <a:xfrm>
            <a:off x="2725158" y="1957387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6" name="Freeform 50"/>
          <p:cNvSpPr>
            <a:spLocks/>
          </p:cNvSpPr>
          <p:nvPr/>
        </p:nvSpPr>
        <p:spPr bwMode="auto">
          <a:xfrm>
            <a:off x="2709283" y="203358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" name="Freeform 51"/>
          <p:cNvSpPr>
            <a:spLocks/>
          </p:cNvSpPr>
          <p:nvPr/>
        </p:nvSpPr>
        <p:spPr bwMode="auto">
          <a:xfrm>
            <a:off x="2772783" y="145573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" name="Line 52"/>
          <p:cNvSpPr>
            <a:spLocks noChangeShapeType="1"/>
          </p:cNvSpPr>
          <p:nvPr/>
        </p:nvSpPr>
        <p:spPr bwMode="auto">
          <a:xfrm>
            <a:off x="2734683" y="143192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" name="Line 53"/>
          <p:cNvSpPr>
            <a:spLocks noChangeShapeType="1"/>
          </p:cNvSpPr>
          <p:nvPr/>
        </p:nvSpPr>
        <p:spPr bwMode="auto">
          <a:xfrm>
            <a:off x="273468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0" name="Line 54"/>
          <p:cNvSpPr>
            <a:spLocks noChangeShapeType="1"/>
          </p:cNvSpPr>
          <p:nvPr/>
        </p:nvSpPr>
        <p:spPr bwMode="auto">
          <a:xfrm>
            <a:off x="2842633" y="137160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2" name="Freeform 4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3" name="Freeform 5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" name="Freeform 6"/>
          <p:cNvSpPr>
            <a:spLocks/>
          </p:cNvSpPr>
          <p:nvPr/>
        </p:nvSpPr>
        <p:spPr bwMode="auto">
          <a:xfrm>
            <a:off x="5787328" y="334614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" name="Freeform 7"/>
          <p:cNvSpPr>
            <a:spLocks/>
          </p:cNvSpPr>
          <p:nvPr/>
        </p:nvSpPr>
        <p:spPr bwMode="auto">
          <a:xfrm>
            <a:off x="5787328" y="274447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" name="Freeform 8"/>
          <p:cNvSpPr>
            <a:spLocks/>
          </p:cNvSpPr>
          <p:nvPr/>
        </p:nvSpPr>
        <p:spPr bwMode="auto">
          <a:xfrm>
            <a:off x="5854003" y="290799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7" name="Freeform 9"/>
          <p:cNvSpPr>
            <a:spLocks/>
          </p:cNvSpPr>
          <p:nvPr/>
        </p:nvSpPr>
        <p:spPr bwMode="auto">
          <a:xfrm>
            <a:off x="5846065" y="296514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" name="Freeform 10"/>
          <p:cNvSpPr>
            <a:spLocks/>
          </p:cNvSpPr>
          <p:nvPr/>
        </p:nvSpPr>
        <p:spPr bwMode="auto">
          <a:xfrm>
            <a:off x="5839715" y="301911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" name="Freeform 11"/>
          <p:cNvSpPr>
            <a:spLocks/>
          </p:cNvSpPr>
          <p:nvPr/>
        </p:nvSpPr>
        <p:spPr bwMode="auto">
          <a:xfrm>
            <a:off x="5831778" y="307309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0" name="Freeform 12"/>
          <p:cNvSpPr>
            <a:spLocks/>
          </p:cNvSpPr>
          <p:nvPr/>
        </p:nvSpPr>
        <p:spPr bwMode="auto">
          <a:xfrm>
            <a:off x="5825428" y="313182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1" name="Freeform 13"/>
          <p:cNvSpPr>
            <a:spLocks/>
          </p:cNvSpPr>
          <p:nvPr/>
        </p:nvSpPr>
        <p:spPr bwMode="auto">
          <a:xfrm>
            <a:off x="5815903" y="318421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2" name="Freeform 14"/>
          <p:cNvSpPr>
            <a:spLocks/>
          </p:cNvSpPr>
          <p:nvPr/>
        </p:nvSpPr>
        <p:spPr bwMode="auto">
          <a:xfrm>
            <a:off x="5809553" y="323977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3" name="Freeform 15"/>
          <p:cNvSpPr>
            <a:spLocks/>
          </p:cNvSpPr>
          <p:nvPr/>
        </p:nvSpPr>
        <p:spPr bwMode="auto">
          <a:xfrm>
            <a:off x="5801615" y="329375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4" name="Freeform 16"/>
          <p:cNvSpPr>
            <a:spLocks/>
          </p:cNvSpPr>
          <p:nvPr/>
        </p:nvSpPr>
        <p:spPr bwMode="auto">
          <a:xfrm>
            <a:off x="5795265" y="335090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5" name="Freeform 17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6" name="Line 18"/>
          <p:cNvSpPr>
            <a:spLocks noChangeShapeType="1"/>
          </p:cNvSpPr>
          <p:nvPr/>
        </p:nvSpPr>
        <p:spPr bwMode="auto">
          <a:xfrm>
            <a:off x="5820665" y="274924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" name="Line 19"/>
          <p:cNvSpPr>
            <a:spLocks noChangeShapeType="1"/>
          </p:cNvSpPr>
          <p:nvPr/>
        </p:nvSpPr>
        <p:spPr bwMode="auto">
          <a:xfrm>
            <a:off x="582066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8" name="Line 20"/>
          <p:cNvSpPr>
            <a:spLocks noChangeShapeType="1"/>
          </p:cNvSpPr>
          <p:nvPr/>
        </p:nvSpPr>
        <p:spPr bwMode="auto">
          <a:xfrm>
            <a:off x="592861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" name="Freeform 22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0" name="Freeform 23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1" name="Freeform 24"/>
          <p:cNvSpPr>
            <a:spLocks/>
          </p:cNvSpPr>
          <p:nvPr/>
        </p:nvSpPr>
        <p:spPr bwMode="auto">
          <a:xfrm>
            <a:off x="5787328" y="334614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2" name="Freeform 25"/>
          <p:cNvSpPr>
            <a:spLocks/>
          </p:cNvSpPr>
          <p:nvPr/>
        </p:nvSpPr>
        <p:spPr bwMode="auto">
          <a:xfrm>
            <a:off x="5787328" y="274447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3" name="Freeform 26"/>
          <p:cNvSpPr>
            <a:spLocks/>
          </p:cNvSpPr>
          <p:nvPr/>
        </p:nvSpPr>
        <p:spPr bwMode="auto">
          <a:xfrm>
            <a:off x="5854003" y="290799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4" name="Freeform 27"/>
          <p:cNvSpPr>
            <a:spLocks/>
          </p:cNvSpPr>
          <p:nvPr/>
        </p:nvSpPr>
        <p:spPr bwMode="auto">
          <a:xfrm>
            <a:off x="5846065" y="296514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5" name="Freeform 28"/>
          <p:cNvSpPr>
            <a:spLocks/>
          </p:cNvSpPr>
          <p:nvPr/>
        </p:nvSpPr>
        <p:spPr bwMode="auto">
          <a:xfrm>
            <a:off x="5839715" y="301911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6" name="Freeform 29"/>
          <p:cNvSpPr>
            <a:spLocks/>
          </p:cNvSpPr>
          <p:nvPr/>
        </p:nvSpPr>
        <p:spPr bwMode="auto">
          <a:xfrm>
            <a:off x="5831778" y="307309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7" name="Freeform 30"/>
          <p:cNvSpPr>
            <a:spLocks/>
          </p:cNvSpPr>
          <p:nvPr/>
        </p:nvSpPr>
        <p:spPr bwMode="auto">
          <a:xfrm>
            <a:off x="5825428" y="313182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Freeform 31"/>
          <p:cNvSpPr>
            <a:spLocks/>
          </p:cNvSpPr>
          <p:nvPr/>
        </p:nvSpPr>
        <p:spPr bwMode="auto">
          <a:xfrm>
            <a:off x="5815903" y="318421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Freeform 32"/>
          <p:cNvSpPr>
            <a:spLocks/>
          </p:cNvSpPr>
          <p:nvPr/>
        </p:nvSpPr>
        <p:spPr bwMode="auto">
          <a:xfrm>
            <a:off x="5809553" y="323977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Freeform 33"/>
          <p:cNvSpPr>
            <a:spLocks/>
          </p:cNvSpPr>
          <p:nvPr/>
        </p:nvSpPr>
        <p:spPr bwMode="auto">
          <a:xfrm>
            <a:off x="5801615" y="329375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1" name="Freeform 34"/>
          <p:cNvSpPr>
            <a:spLocks/>
          </p:cNvSpPr>
          <p:nvPr/>
        </p:nvSpPr>
        <p:spPr bwMode="auto">
          <a:xfrm>
            <a:off x="5795265" y="335090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Freeform 35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3" name="Line 36"/>
          <p:cNvSpPr>
            <a:spLocks noChangeShapeType="1"/>
          </p:cNvSpPr>
          <p:nvPr/>
        </p:nvSpPr>
        <p:spPr bwMode="auto">
          <a:xfrm>
            <a:off x="5820665" y="274924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Line 37"/>
          <p:cNvSpPr>
            <a:spLocks noChangeShapeType="1"/>
          </p:cNvSpPr>
          <p:nvPr/>
        </p:nvSpPr>
        <p:spPr bwMode="auto">
          <a:xfrm>
            <a:off x="582066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" name="Line 38"/>
          <p:cNvSpPr>
            <a:spLocks noChangeShapeType="1"/>
          </p:cNvSpPr>
          <p:nvPr/>
        </p:nvSpPr>
        <p:spPr bwMode="auto">
          <a:xfrm>
            <a:off x="592861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Freeform 39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" name="Freeform 40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Freeform 41"/>
          <p:cNvSpPr>
            <a:spLocks/>
          </p:cNvSpPr>
          <p:nvPr/>
        </p:nvSpPr>
        <p:spPr bwMode="auto">
          <a:xfrm>
            <a:off x="5787328" y="334614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" name="Freeform 42"/>
          <p:cNvSpPr>
            <a:spLocks/>
          </p:cNvSpPr>
          <p:nvPr/>
        </p:nvSpPr>
        <p:spPr bwMode="auto">
          <a:xfrm>
            <a:off x="5787328" y="274447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Freeform 43"/>
          <p:cNvSpPr>
            <a:spLocks/>
          </p:cNvSpPr>
          <p:nvPr/>
        </p:nvSpPr>
        <p:spPr bwMode="auto">
          <a:xfrm>
            <a:off x="5854003" y="290799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Freeform 44"/>
          <p:cNvSpPr>
            <a:spLocks/>
          </p:cNvSpPr>
          <p:nvPr/>
        </p:nvSpPr>
        <p:spPr bwMode="auto">
          <a:xfrm>
            <a:off x="5846065" y="296514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" name="Freeform 45"/>
          <p:cNvSpPr>
            <a:spLocks/>
          </p:cNvSpPr>
          <p:nvPr/>
        </p:nvSpPr>
        <p:spPr bwMode="auto">
          <a:xfrm>
            <a:off x="5839715" y="301911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Freeform 46"/>
          <p:cNvSpPr>
            <a:spLocks/>
          </p:cNvSpPr>
          <p:nvPr/>
        </p:nvSpPr>
        <p:spPr bwMode="auto">
          <a:xfrm>
            <a:off x="5825428" y="313182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4" name="Freeform 47"/>
          <p:cNvSpPr>
            <a:spLocks/>
          </p:cNvSpPr>
          <p:nvPr/>
        </p:nvSpPr>
        <p:spPr bwMode="auto">
          <a:xfrm>
            <a:off x="5815903" y="318421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Freeform 48"/>
          <p:cNvSpPr>
            <a:spLocks/>
          </p:cNvSpPr>
          <p:nvPr/>
        </p:nvSpPr>
        <p:spPr bwMode="auto">
          <a:xfrm>
            <a:off x="5809553" y="323977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6" name="Freeform 49"/>
          <p:cNvSpPr>
            <a:spLocks/>
          </p:cNvSpPr>
          <p:nvPr/>
        </p:nvSpPr>
        <p:spPr bwMode="auto">
          <a:xfrm>
            <a:off x="5811140" y="3274703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Freeform 50"/>
          <p:cNvSpPr>
            <a:spLocks/>
          </p:cNvSpPr>
          <p:nvPr/>
        </p:nvSpPr>
        <p:spPr bwMode="auto">
          <a:xfrm>
            <a:off x="5795265" y="335090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8" name="Freeform 51"/>
          <p:cNvSpPr>
            <a:spLocks/>
          </p:cNvSpPr>
          <p:nvPr/>
        </p:nvSpPr>
        <p:spPr bwMode="auto">
          <a:xfrm>
            <a:off x="5858765" y="277305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Line 52"/>
          <p:cNvSpPr>
            <a:spLocks noChangeShapeType="1"/>
          </p:cNvSpPr>
          <p:nvPr/>
        </p:nvSpPr>
        <p:spPr bwMode="auto">
          <a:xfrm>
            <a:off x="5820665" y="274924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" name="Line 53"/>
          <p:cNvSpPr>
            <a:spLocks noChangeShapeType="1"/>
          </p:cNvSpPr>
          <p:nvPr/>
        </p:nvSpPr>
        <p:spPr bwMode="auto">
          <a:xfrm>
            <a:off x="582066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Line 54"/>
          <p:cNvSpPr>
            <a:spLocks noChangeShapeType="1"/>
          </p:cNvSpPr>
          <p:nvPr/>
        </p:nvSpPr>
        <p:spPr bwMode="auto">
          <a:xfrm>
            <a:off x="5928615" y="268891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5" name="Rectangle 424"/>
          <p:cNvSpPr/>
          <p:nvPr/>
        </p:nvSpPr>
        <p:spPr>
          <a:xfrm>
            <a:off x="932348" y="5818861"/>
            <a:ext cx="5231385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0">
              <a:lnSpc>
                <a:spcPct val="95000"/>
              </a:lnSpc>
              <a:spcAft>
                <a:spcPts val="600"/>
              </a:spcAft>
              <a:buNone/>
            </a:pPr>
            <a:r>
              <a:rPr lang="en-US" sz="2000" b="1" dirty="0">
                <a:cs typeface="Arial" charset="0"/>
              </a:rPr>
              <a:t>Out-of-Group</a:t>
            </a:r>
            <a:r>
              <a:rPr lang="en-US" sz="2000" dirty="0">
                <a:cs typeface="Arial" charset="0"/>
              </a:rPr>
              <a:t> interference (OGI)</a:t>
            </a:r>
            <a:endParaRPr lang="en-US" sz="2000" dirty="0"/>
          </a:p>
        </p:txBody>
      </p:sp>
      <p:sp>
        <p:nvSpPr>
          <p:cNvPr id="426" name="Down Arrow 425"/>
          <p:cNvSpPr/>
          <p:nvPr/>
        </p:nvSpPr>
        <p:spPr>
          <a:xfrm flipH="1">
            <a:off x="3344369" y="5300132"/>
            <a:ext cx="574089" cy="49106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Right Arrow 426"/>
          <p:cNvSpPr/>
          <p:nvPr/>
        </p:nvSpPr>
        <p:spPr>
          <a:xfrm>
            <a:off x="5486400" y="5867400"/>
            <a:ext cx="524934" cy="260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6248400" y="5791200"/>
            <a:ext cx="2612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cs typeface="Arial" charset="0"/>
              </a:rPr>
              <a:t>poor spectral efficiency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D8C4-2E7F-4C89-94AD-553BEF34A96A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257" name="Slide Number Placeholder 2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424" name="Straight Connector 423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9" name="Rectangle 428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CoMP</a:t>
            </a:r>
            <a:r>
              <a:rPr lang="en-US" b="1" dirty="0" smtClean="0"/>
              <a:t> bottleneck: Out-of-Group Interference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540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25" grpId="0"/>
      <p:bldP spid="426" grpId="0" animBg="1"/>
      <p:bldP spid="427" grpId="0" animBg="1"/>
      <p:bldP spid="4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Oval 817"/>
          <p:cNvSpPr/>
          <p:nvPr/>
        </p:nvSpPr>
        <p:spPr>
          <a:xfrm>
            <a:off x="419977" y="1776775"/>
            <a:ext cx="4492092" cy="3613523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11" y="-21695"/>
            <a:ext cx="8686800" cy="859895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One Transmission Cycle (TC)</a:t>
            </a:r>
          </a:p>
        </p:txBody>
      </p:sp>
      <p:sp>
        <p:nvSpPr>
          <p:cNvPr id="338" name="Oval 337"/>
          <p:cNvSpPr/>
          <p:nvPr/>
        </p:nvSpPr>
        <p:spPr>
          <a:xfrm>
            <a:off x="4174067" y="1752963"/>
            <a:ext cx="4492092" cy="3613523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Freeform 4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1" name="Freeform 5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2" name="Freeform 6"/>
          <p:cNvSpPr>
            <a:spLocks/>
          </p:cNvSpPr>
          <p:nvPr/>
        </p:nvSpPr>
        <p:spPr bwMode="auto">
          <a:xfrm>
            <a:off x="3226411" y="275378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3" name="Freeform 7"/>
          <p:cNvSpPr>
            <a:spLocks/>
          </p:cNvSpPr>
          <p:nvPr/>
        </p:nvSpPr>
        <p:spPr bwMode="auto">
          <a:xfrm>
            <a:off x="3226411" y="215212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4" name="Freeform 8"/>
          <p:cNvSpPr>
            <a:spLocks/>
          </p:cNvSpPr>
          <p:nvPr/>
        </p:nvSpPr>
        <p:spPr bwMode="auto">
          <a:xfrm>
            <a:off x="3293086" y="231563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5" name="Freeform 9"/>
          <p:cNvSpPr>
            <a:spLocks/>
          </p:cNvSpPr>
          <p:nvPr/>
        </p:nvSpPr>
        <p:spPr bwMode="auto">
          <a:xfrm>
            <a:off x="3285148" y="237278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6" name="Freeform 10"/>
          <p:cNvSpPr>
            <a:spLocks/>
          </p:cNvSpPr>
          <p:nvPr/>
        </p:nvSpPr>
        <p:spPr bwMode="auto">
          <a:xfrm>
            <a:off x="3278798" y="242676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7" name="Freeform 11"/>
          <p:cNvSpPr>
            <a:spLocks/>
          </p:cNvSpPr>
          <p:nvPr/>
        </p:nvSpPr>
        <p:spPr bwMode="auto">
          <a:xfrm>
            <a:off x="3270861" y="2480739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Freeform 12"/>
          <p:cNvSpPr>
            <a:spLocks/>
          </p:cNvSpPr>
          <p:nvPr/>
        </p:nvSpPr>
        <p:spPr bwMode="auto">
          <a:xfrm>
            <a:off x="3264511" y="253947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Freeform 13"/>
          <p:cNvSpPr>
            <a:spLocks/>
          </p:cNvSpPr>
          <p:nvPr/>
        </p:nvSpPr>
        <p:spPr bwMode="auto">
          <a:xfrm>
            <a:off x="3254986" y="259186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Freeform 14"/>
          <p:cNvSpPr>
            <a:spLocks/>
          </p:cNvSpPr>
          <p:nvPr/>
        </p:nvSpPr>
        <p:spPr bwMode="auto">
          <a:xfrm>
            <a:off x="3248636" y="264742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1" name="Freeform 15"/>
          <p:cNvSpPr>
            <a:spLocks/>
          </p:cNvSpPr>
          <p:nvPr/>
        </p:nvSpPr>
        <p:spPr bwMode="auto">
          <a:xfrm>
            <a:off x="3240698" y="2701401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Freeform 16"/>
          <p:cNvSpPr>
            <a:spLocks/>
          </p:cNvSpPr>
          <p:nvPr/>
        </p:nvSpPr>
        <p:spPr bwMode="auto">
          <a:xfrm>
            <a:off x="3234348" y="275855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3" name="Freeform 17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Line 18"/>
          <p:cNvSpPr>
            <a:spLocks noChangeShapeType="1"/>
          </p:cNvSpPr>
          <p:nvPr/>
        </p:nvSpPr>
        <p:spPr bwMode="auto">
          <a:xfrm>
            <a:off x="3259748" y="215688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" name="Line 19"/>
          <p:cNvSpPr>
            <a:spLocks noChangeShapeType="1"/>
          </p:cNvSpPr>
          <p:nvPr/>
        </p:nvSpPr>
        <p:spPr bwMode="auto">
          <a:xfrm>
            <a:off x="325974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Line 20"/>
          <p:cNvSpPr>
            <a:spLocks noChangeShapeType="1"/>
          </p:cNvSpPr>
          <p:nvPr/>
        </p:nvSpPr>
        <p:spPr bwMode="auto">
          <a:xfrm>
            <a:off x="336769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" name="Freeform 22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Freeform 23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" name="Freeform 24"/>
          <p:cNvSpPr>
            <a:spLocks/>
          </p:cNvSpPr>
          <p:nvPr/>
        </p:nvSpPr>
        <p:spPr bwMode="auto">
          <a:xfrm>
            <a:off x="3226411" y="275378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Freeform 25"/>
          <p:cNvSpPr>
            <a:spLocks/>
          </p:cNvSpPr>
          <p:nvPr/>
        </p:nvSpPr>
        <p:spPr bwMode="auto">
          <a:xfrm>
            <a:off x="3226411" y="215212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Freeform 26"/>
          <p:cNvSpPr>
            <a:spLocks/>
          </p:cNvSpPr>
          <p:nvPr/>
        </p:nvSpPr>
        <p:spPr bwMode="auto">
          <a:xfrm>
            <a:off x="3293086" y="231563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" name="Freeform 27"/>
          <p:cNvSpPr>
            <a:spLocks/>
          </p:cNvSpPr>
          <p:nvPr/>
        </p:nvSpPr>
        <p:spPr bwMode="auto">
          <a:xfrm>
            <a:off x="3285148" y="237278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Freeform 28"/>
          <p:cNvSpPr>
            <a:spLocks/>
          </p:cNvSpPr>
          <p:nvPr/>
        </p:nvSpPr>
        <p:spPr bwMode="auto">
          <a:xfrm>
            <a:off x="3278798" y="242676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4" name="Freeform 29"/>
          <p:cNvSpPr>
            <a:spLocks/>
          </p:cNvSpPr>
          <p:nvPr/>
        </p:nvSpPr>
        <p:spPr bwMode="auto">
          <a:xfrm>
            <a:off x="3270861" y="2480739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Freeform 30"/>
          <p:cNvSpPr>
            <a:spLocks/>
          </p:cNvSpPr>
          <p:nvPr/>
        </p:nvSpPr>
        <p:spPr bwMode="auto">
          <a:xfrm>
            <a:off x="3264511" y="253947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6" name="Freeform 31"/>
          <p:cNvSpPr>
            <a:spLocks/>
          </p:cNvSpPr>
          <p:nvPr/>
        </p:nvSpPr>
        <p:spPr bwMode="auto">
          <a:xfrm>
            <a:off x="3254986" y="259186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Freeform 32"/>
          <p:cNvSpPr>
            <a:spLocks/>
          </p:cNvSpPr>
          <p:nvPr/>
        </p:nvSpPr>
        <p:spPr bwMode="auto">
          <a:xfrm>
            <a:off x="3248636" y="264742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8" name="Freeform 33"/>
          <p:cNvSpPr>
            <a:spLocks/>
          </p:cNvSpPr>
          <p:nvPr/>
        </p:nvSpPr>
        <p:spPr bwMode="auto">
          <a:xfrm>
            <a:off x="3240698" y="2701401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Freeform 34"/>
          <p:cNvSpPr>
            <a:spLocks/>
          </p:cNvSpPr>
          <p:nvPr/>
        </p:nvSpPr>
        <p:spPr bwMode="auto">
          <a:xfrm>
            <a:off x="3234348" y="275855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" name="Freeform 35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Line 36"/>
          <p:cNvSpPr>
            <a:spLocks noChangeShapeType="1"/>
          </p:cNvSpPr>
          <p:nvPr/>
        </p:nvSpPr>
        <p:spPr bwMode="auto">
          <a:xfrm>
            <a:off x="3259748" y="215688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2" name="Line 37"/>
          <p:cNvSpPr>
            <a:spLocks noChangeShapeType="1"/>
          </p:cNvSpPr>
          <p:nvPr/>
        </p:nvSpPr>
        <p:spPr bwMode="auto">
          <a:xfrm>
            <a:off x="325974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3" name="Line 38"/>
          <p:cNvSpPr>
            <a:spLocks noChangeShapeType="1"/>
          </p:cNvSpPr>
          <p:nvPr/>
        </p:nvSpPr>
        <p:spPr bwMode="auto">
          <a:xfrm>
            <a:off x="336769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4" name="Freeform 39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5" name="Freeform 40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6" name="Freeform 41"/>
          <p:cNvSpPr>
            <a:spLocks/>
          </p:cNvSpPr>
          <p:nvPr/>
        </p:nvSpPr>
        <p:spPr bwMode="auto">
          <a:xfrm>
            <a:off x="3226411" y="2753789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7" name="Freeform 42"/>
          <p:cNvSpPr>
            <a:spLocks/>
          </p:cNvSpPr>
          <p:nvPr/>
        </p:nvSpPr>
        <p:spPr bwMode="auto">
          <a:xfrm>
            <a:off x="3226411" y="2152126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8" name="Freeform 43"/>
          <p:cNvSpPr>
            <a:spLocks/>
          </p:cNvSpPr>
          <p:nvPr/>
        </p:nvSpPr>
        <p:spPr bwMode="auto">
          <a:xfrm>
            <a:off x="3293086" y="2315639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9" name="Freeform 44"/>
          <p:cNvSpPr>
            <a:spLocks/>
          </p:cNvSpPr>
          <p:nvPr/>
        </p:nvSpPr>
        <p:spPr bwMode="auto">
          <a:xfrm>
            <a:off x="3285148" y="2372789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" name="Freeform 45"/>
          <p:cNvSpPr>
            <a:spLocks/>
          </p:cNvSpPr>
          <p:nvPr/>
        </p:nvSpPr>
        <p:spPr bwMode="auto">
          <a:xfrm>
            <a:off x="3278798" y="2426764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1" name="Freeform 46"/>
          <p:cNvSpPr>
            <a:spLocks/>
          </p:cNvSpPr>
          <p:nvPr/>
        </p:nvSpPr>
        <p:spPr bwMode="auto">
          <a:xfrm>
            <a:off x="3264511" y="2539476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" name="Freeform 47"/>
          <p:cNvSpPr>
            <a:spLocks/>
          </p:cNvSpPr>
          <p:nvPr/>
        </p:nvSpPr>
        <p:spPr bwMode="auto">
          <a:xfrm>
            <a:off x="3254986" y="2591864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" name="Freeform 48"/>
          <p:cNvSpPr>
            <a:spLocks/>
          </p:cNvSpPr>
          <p:nvPr/>
        </p:nvSpPr>
        <p:spPr bwMode="auto">
          <a:xfrm>
            <a:off x="3248636" y="2647426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" name="Freeform 49"/>
          <p:cNvSpPr>
            <a:spLocks/>
          </p:cNvSpPr>
          <p:nvPr/>
        </p:nvSpPr>
        <p:spPr bwMode="auto">
          <a:xfrm>
            <a:off x="3250223" y="2682351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" name="Freeform 50"/>
          <p:cNvSpPr>
            <a:spLocks/>
          </p:cNvSpPr>
          <p:nvPr/>
        </p:nvSpPr>
        <p:spPr bwMode="auto">
          <a:xfrm>
            <a:off x="3234348" y="2758551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" name="Freeform 51"/>
          <p:cNvSpPr>
            <a:spLocks/>
          </p:cNvSpPr>
          <p:nvPr/>
        </p:nvSpPr>
        <p:spPr bwMode="auto">
          <a:xfrm>
            <a:off x="3297848" y="2180701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" name="Line 52"/>
          <p:cNvSpPr>
            <a:spLocks noChangeShapeType="1"/>
          </p:cNvSpPr>
          <p:nvPr/>
        </p:nvSpPr>
        <p:spPr bwMode="auto">
          <a:xfrm>
            <a:off x="3259748" y="2156889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" name="Line 53"/>
          <p:cNvSpPr>
            <a:spLocks noChangeShapeType="1"/>
          </p:cNvSpPr>
          <p:nvPr/>
        </p:nvSpPr>
        <p:spPr bwMode="auto">
          <a:xfrm>
            <a:off x="325974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" name="Line 54"/>
          <p:cNvSpPr>
            <a:spLocks noChangeShapeType="1"/>
          </p:cNvSpPr>
          <p:nvPr/>
        </p:nvSpPr>
        <p:spPr bwMode="auto">
          <a:xfrm>
            <a:off x="3367698" y="2096564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" name="Freeform 4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" name="Freeform 5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2" name="Freeform 6"/>
          <p:cNvSpPr>
            <a:spLocks/>
          </p:cNvSpPr>
          <p:nvPr/>
        </p:nvSpPr>
        <p:spPr bwMode="auto">
          <a:xfrm>
            <a:off x="1190707" y="289931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3" name="Freeform 7"/>
          <p:cNvSpPr>
            <a:spLocks/>
          </p:cNvSpPr>
          <p:nvPr/>
        </p:nvSpPr>
        <p:spPr bwMode="auto">
          <a:xfrm>
            <a:off x="1190707" y="229765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4" name="Freeform 8"/>
          <p:cNvSpPr>
            <a:spLocks/>
          </p:cNvSpPr>
          <p:nvPr/>
        </p:nvSpPr>
        <p:spPr bwMode="auto">
          <a:xfrm>
            <a:off x="1257382" y="246116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" name="Freeform 9"/>
          <p:cNvSpPr>
            <a:spLocks/>
          </p:cNvSpPr>
          <p:nvPr/>
        </p:nvSpPr>
        <p:spPr bwMode="auto">
          <a:xfrm>
            <a:off x="1249444" y="251831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" name="Freeform 10"/>
          <p:cNvSpPr>
            <a:spLocks/>
          </p:cNvSpPr>
          <p:nvPr/>
        </p:nvSpPr>
        <p:spPr bwMode="auto">
          <a:xfrm>
            <a:off x="1243094" y="257229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" name="Freeform 11"/>
          <p:cNvSpPr>
            <a:spLocks/>
          </p:cNvSpPr>
          <p:nvPr/>
        </p:nvSpPr>
        <p:spPr bwMode="auto">
          <a:xfrm>
            <a:off x="1235157" y="262626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" name="Freeform 12"/>
          <p:cNvSpPr>
            <a:spLocks/>
          </p:cNvSpPr>
          <p:nvPr/>
        </p:nvSpPr>
        <p:spPr bwMode="auto">
          <a:xfrm>
            <a:off x="1228807" y="268500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" name="Freeform 13"/>
          <p:cNvSpPr>
            <a:spLocks/>
          </p:cNvSpPr>
          <p:nvPr/>
        </p:nvSpPr>
        <p:spPr bwMode="auto">
          <a:xfrm>
            <a:off x="1219282" y="273739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" name="Freeform 14"/>
          <p:cNvSpPr>
            <a:spLocks/>
          </p:cNvSpPr>
          <p:nvPr/>
        </p:nvSpPr>
        <p:spPr bwMode="auto">
          <a:xfrm>
            <a:off x="1212932" y="279295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" name="Freeform 15"/>
          <p:cNvSpPr>
            <a:spLocks/>
          </p:cNvSpPr>
          <p:nvPr/>
        </p:nvSpPr>
        <p:spPr bwMode="auto">
          <a:xfrm>
            <a:off x="1204994" y="284692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" name="Freeform 16"/>
          <p:cNvSpPr>
            <a:spLocks/>
          </p:cNvSpPr>
          <p:nvPr/>
        </p:nvSpPr>
        <p:spPr bwMode="auto">
          <a:xfrm>
            <a:off x="1198644" y="290407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" name="Freeform 17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4" name="Line 18"/>
          <p:cNvSpPr>
            <a:spLocks noChangeShapeType="1"/>
          </p:cNvSpPr>
          <p:nvPr/>
        </p:nvSpPr>
        <p:spPr bwMode="auto">
          <a:xfrm>
            <a:off x="1224044" y="230241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5" name="Line 19"/>
          <p:cNvSpPr>
            <a:spLocks noChangeShapeType="1"/>
          </p:cNvSpPr>
          <p:nvPr/>
        </p:nvSpPr>
        <p:spPr bwMode="auto">
          <a:xfrm>
            <a:off x="122404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6" name="Line 20"/>
          <p:cNvSpPr>
            <a:spLocks noChangeShapeType="1"/>
          </p:cNvSpPr>
          <p:nvPr/>
        </p:nvSpPr>
        <p:spPr bwMode="auto">
          <a:xfrm>
            <a:off x="133199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7" name="Freeform 22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8" name="Freeform 23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" name="Freeform 24"/>
          <p:cNvSpPr>
            <a:spLocks/>
          </p:cNvSpPr>
          <p:nvPr/>
        </p:nvSpPr>
        <p:spPr bwMode="auto">
          <a:xfrm>
            <a:off x="1190707" y="289931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" name="Freeform 25"/>
          <p:cNvSpPr>
            <a:spLocks/>
          </p:cNvSpPr>
          <p:nvPr/>
        </p:nvSpPr>
        <p:spPr bwMode="auto">
          <a:xfrm>
            <a:off x="1190707" y="229765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" name="Freeform 26"/>
          <p:cNvSpPr>
            <a:spLocks/>
          </p:cNvSpPr>
          <p:nvPr/>
        </p:nvSpPr>
        <p:spPr bwMode="auto">
          <a:xfrm>
            <a:off x="1257382" y="246116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2" name="Freeform 27"/>
          <p:cNvSpPr>
            <a:spLocks/>
          </p:cNvSpPr>
          <p:nvPr/>
        </p:nvSpPr>
        <p:spPr bwMode="auto">
          <a:xfrm>
            <a:off x="1249444" y="251831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3" name="Freeform 28"/>
          <p:cNvSpPr>
            <a:spLocks/>
          </p:cNvSpPr>
          <p:nvPr/>
        </p:nvSpPr>
        <p:spPr bwMode="auto">
          <a:xfrm>
            <a:off x="1243094" y="257229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4" name="Freeform 29"/>
          <p:cNvSpPr>
            <a:spLocks/>
          </p:cNvSpPr>
          <p:nvPr/>
        </p:nvSpPr>
        <p:spPr bwMode="auto">
          <a:xfrm>
            <a:off x="1235157" y="262626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5" name="Freeform 30"/>
          <p:cNvSpPr>
            <a:spLocks/>
          </p:cNvSpPr>
          <p:nvPr/>
        </p:nvSpPr>
        <p:spPr bwMode="auto">
          <a:xfrm>
            <a:off x="1228807" y="268500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6" name="Freeform 31"/>
          <p:cNvSpPr>
            <a:spLocks/>
          </p:cNvSpPr>
          <p:nvPr/>
        </p:nvSpPr>
        <p:spPr bwMode="auto">
          <a:xfrm>
            <a:off x="1219282" y="273739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7" name="Freeform 32"/>
          <p:cNvSpPr>
            <a:spLocks/>
          </p:cNvSpPr>
          <p:nvPr/>
        </p:nvSpPr>
        <p:spPr bwMode="auto">
          <a:xfrm>
            <a:off x="1212932" y="279295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8" name="Freeform 33"/>
          <p:cNvSpPr>
            <a:spLocks/>
          </p:cNvSpPr>
          <p:nvPr/>
        </p:nvSpPr>
        <p:spPr bwMode="auto">
          <a:xfrm>
            <a:off x="1204994" y="284692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9" name="Freeform 34"/>
          <p:cNvSpPr>
            <a:spLocks/>
          </p:cNvSpPr>
          <p:nvPr/>
        </p:nvSpPr>
        <p:spPr bwMode="auto">
          <a:xfrm>
            <a:off x="1198644" y="290407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0" name="Freeform 35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" name="Line 36"/>
          <p:cNvSpPr>
            <a:spLocks noChangeShapeType="1"/>
          </p:cNvSpPr>
          <p:nvPr/>
        </p:nvSpPr>
        <p:spPr bwMode="auto">
          <a:xfrm>
            <a:off x="1224044" y="230241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2" name="Line 37"/>
          <p:cNvSpPr>
            <a:spLocks noChangeShapeType="1"/>
          </p:cNvSpPr>
          <p:nvPr/>
        </p:nvSpPr>
        <p:spPr bwMode="auto">
          <a:xfrm>
            <a:off x="122404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3" name="Line 38"/>
          <p:cNvSpPr>
            <a:spLocks noChangeShapeType="1"/>
          </p:cNvSpPr>
          <p:nvPr/>
        </p:nvSpPr>
        <p:spPr bwMode="auto">
          <a:xfrm>
            <a:off x="133199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4" name="Freeform 39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5" name="Freeform 40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6" name="Freeform 41"/>
          <p:cNvSpPr>
            <a:spLocks/>
          </p:cNvSpPr>
          <p:nvPr/>
        </p:nvSpPr>
        <p:spPr bwMode="auto">
          <a:xfrm>
            <a:off x="1190707" y="289931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7" name="Freeform 42"/>
          <p:cNvSpPr>
            <a:spLocks/>
          </p:cNvSpPr>
          <p:nvPr/>
        </p:nvSpPr>
        <p:spPr bwMode="auto">
          <a:xfrm>
            <a:off x="1190707" y="229765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" name="Freeform 43"/>
          <p:cNvSpPr>
            <a:spLocks/>
          </p:cNvSpPr>
          <p:nvPr/>
        </p:nvSpPr>
        <p:spPr bwMode="auto">
          <a:xfrm>
            <a:off x="1257382" y="246116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" name="Freeform 44"/>
          <p:cNvSpPr>
            <a:spLocks/>
          </p:cNvSpPr>
          <p:nvPr/>
        </p:nvSpPr>
        <p:spPr bwMode="auto">
          <a:xfrm>
            <a:off x="1249444" y="251831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" name="Freeform 45"/>
          <p:cNvSpPr>
            <a:spLocks/>
          </p:cNvSpPr>
          <p:nvPr/>
        </p:nvSpPr>
        <p:spPr bwMode="auto">
          <a:xfrm>
            <a:off x="1243094" y="257229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" name="Freeform 46"/>
          <p:cNvSpPr>
            <a:spLocks/>
          </p:cNvSpPr>
          <p:nvPr/>
        </p:nvSpPr>
        <p:spPr bwMode="auto">
          <a:xfrm>
            <a:off x="1228807" y="268500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" name="Freeform 47"/>
          <p:cNvSpPr>
            <a:spLocks/>
          </p:cNvSpPr>
          <p:nvPr/>
        </p:nvSpPr>
        <p:spPr bwMode="auto">
          <a:xfrm>
            <a:off x="1219282" y="273739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" name="Freeform 48"/>
          <p:cNvSpPr>
            <a:spLocks/>
          </p:cNvSpPr>
          <p:nvPr/>
        </p:nvSpPr>
        <p:spPr bwMode="auto">
          <a:xfrm>
            <a:off x="1212932" y="279295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" name="Freeform 49"/>
          <p:cNvSpPr>
            <a:spLocks/>
          </p:cNvSpPr>
          <p:nvPr/>
        </p:nvSpPr>
        <p:spPr bwMode="auto">
          <a:xfrm>
            <a:off x="1214519" y="2827877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" name="Freeform 50"/>
          <p:cNvSpPr>
            <a:spLocks/>
          </p:cNvSpPr>
          <p:nvPr/>
        </p:nvSpPr>
        <p:spPr bwMode="auto">
          <a:xfrm>
            <a:off x="1198644" y="290407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6" name="Freeform 51"/>
          <p:cNvSpPr>
            <a:spLocks/>
          </p:cNvSpPr>
          <p:nvPr/>
        </p:nvSpPr>
        <p:spPr bwMode="auto">
          <a:xfrm>
            <a:off x="1262144" y="232622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7" name="Line 52"/>
          <p:cNvSpPr>
            <a:spLocks noChangeShapeType="1"/>
          </p:cNvSpPr>
          <p:nvPr/>
        </p:nvSpPr>
        <p:spPr bwMode="auto">
          <a:xfrm>
            <a:off x="1224044" y="230241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8" name="Line 53"/>
          <p:cNvSpPr>
            <a:spLocks noChangeShapeType="1"/>
          </p:cNvSpPr>
          <p:nvPr/>
        </p:nvSpPr>
        <p:spPr bwMode="auto">
          <a:xfrm>
            <a:off x="122404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9" name="Line 54"/>
          <p:cNvSpPr>
            <a:spLocks noChangeShapeType="1"/>
          </p:cNvSpPr>
          <p:nvPr/>
        </p:nvSpPr>
        <p:spPr bwMode="auto">
          <a:xfrm>
            <a:off x="1331994" y="224209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0" name="Freeform 4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" name="Freeform 5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2" name="Freeform 6"/>
          <p:cNvSpPr>
            <a:spLocks/>
          </p:cNvSpPr>
          <p:nvPr/>
        </p:nvSpPr>
        <p:spPr bwMode="auto">
          <a:xfrm>
            <a:off x="6551180" y="261886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3" name="Freeform 7"/>
          <p:cNvSpPr>
            <a:spLocks/>
          </p:cNvSpPr>
          <p:nvPr/>
        </p:nvSpPr>
        <p:spPr bwMode="auto">
          <a:xfrm>
            <a:off x="6551180" y="201719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4" name="Freeform 8"/>
          <p:cNvSpPr>
            <a:spLocks/>
          </p:cNvSpPr>
          <p:nvPr/>
        </p:nvSpPr>
        <p:spPr bwMode="auto">
          <a:xfrm>
            <a:off x="6617855" y="218071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5" name="Freeform 9"/>
          <p:cNvSpPr>
            <a:spLocks/>
          </p:cNvSpPr>
          <p:nvPr/>
        </p:nvSpPr>
        <p:spPr bwMode="auto">
          <a:xfrm>
            <a:off x="6609917" y="223786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6" name="Freeform 10"/>
          <p:cNvSpPr>
            <a:spLocks/>
          </p:cNvSpPr>
          <p:nvPr/>
        </p:nvSpPr>
        <p:spPr bwMode="auto">
          <a:xfrm>
            <a:off x="6603567" y="229183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7" name="Freeform 11"/>
          <p:cNvSpPr>
            <a:spLocks/>
          </p:cNvSpPr>
          <p:nvPr/>
        </p:nvSpPr>
        <p:spPr bwMode="auto">
          <a:xfrm>
            <a:off x="6595630" y="234581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8" name="Freeform 12"/>
          <p:cNvSpPr>
            <a:spLocks/>
          </p:cNvSpPr>
          <p:nvPr/>
        </p:nvSpPr>
        <p:spPr bwMode="auto">
          <a:xfrm>
            <a:off x="6589280" y="240454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9" name="Freeform 13"/>
          <p:cNvSpPr>
            <a:spLocks/>
          </p:cNvSpPr>
          <p:nvPr/>
        </p:nvSpPr>
        <p:spPr bwMode="auto">
          <a:xfrm>
            <a:off x="6579755" y="245693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0" name="Freeform 14"/>
          <p:cNvSpPr>
            <a:spLocks/>
          </p:cNvSpPr>
          <p:nvPr/>
        </p:nvSpPr>
        <p:spPr bwMode="auto">
          <a:xfrm>
            <a:off x="6573405" y="251249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" name="Freeform 15"/>
          <p:cNvSpPr>
            <a:spLocks/>
          </p:cNvSpPr>
          <p:nvPr/>
        </p:nvSpPr>
        <p:spPr bwMode="auto">
          <a:xfrm>
            <a:off x="6565467" y="256647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" name="Freeform 16"/>
          <p:cNvSpPr>
            <a:spLocks/>
          </p:cNvSpPr>
          <p:nvPr/>
        </p:nvSpPr>
        <p:spPr bwMode="auto">
          <a:xfrm>
            <a:off x="6559117" y="262362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3" name="Freeform 17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4" name="Line 18"/>
          <p:cNvSpPr>
            <a:spLocks noChangeShapeType="1"/>
          </p:cNvSpPr>
          <p:nvPr/>
        </p:nvSpPr>
        <p:spPr bwMode="auto">
          <a:xfrm>
            <a:off x="6584517" y="202196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5" name="Line 19"/>
          <p:cNvSpPr>
            <a:spLocks noChangeShapeType="1"/>
          </p:cNvSpPr>
          <p:nvPr/>
        </p:nvSpPr>
        <p:spPr bwMode="auto">
          <a:xfrm>
            <a:off x="658451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6" name="Line 20"/>
          <p:cNvSpPr>
            <a:spLocks noChangeShapeType="1"/>
          </p:cNvSpPr>
          <p:nvPr/>
        </p:nvSpPr>
        <p:spPr bwMode="auto">
          <a:xfrm>
            <a:off x="669246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7" name="Freeform 22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8" name="Freeform 23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9" name="Freeform 24"/>
          <p:cNvSpPr>
            <a:spLocks/>
          </p:cNvSpPr>
          <p:nvPr/>
        </p:nvSpPr>
        <p:spPr bwMode="auto">
          <a:xfrm>
            <a:off x="6551180" y="261886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" name="Freeform 25"/>
          <p:cNvSpPr>
            <a:spLocks/>
          </p:cNvSpPr>
          <p:nvPr/>
        </p:nvSpPr>
        <p:spPr bwMode="auto">
          <a:xfrm>
            <a:off x="6551180" y="201719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1" name="Freeform 26"/>
          <p:cNvSpPr>
            <a:spLocks/>
          </p:cNvSpPr>
          <p:nvPr/>
        </p:nvSpPr>
        <p:spPr bwMode="auto">
          <a:xfrm>
            <a:off x="6617855" y="218071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" name="Freeform 27"/>
          <p:cNvSpPr>
            <a:spLocks/>
          </p:cNvSpPr>
          <p:nvPr/>
        </p:nvSpPr>
        <p:spPr bwMode="auto">
          <a:xfrm>
            <a:off x="6609917" y="223786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" name="Freeform 28"/>
          <p:cNvSpPr>
            <a:spLocks/>
          </p:cNvSpPr>
          <p:nvPr/>
        </p:nvSpPr>
        <p:spPr bwMode="auto">
          <a:xfrm>
            <a:off x="6603567" y="229183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" name="Freeform 29"/>
          <p:cNvSpPr>
            <a:spLocks/>
          </p:cNvSpPr>
          <p:nvPr/>
        </p:nvSpPr>
        <p:spPr bwMode="auto">
          <a:xfrm>
            <a:off x="6595630" y="234581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" name="Freeform 30"/>
          <p:cNvSpPr>
            <a:spLocks/>
          </p:cNvSpPr>
          <p:nvPr/>
        </p:nvSpPr>
        <p:spPr bwMode="auto">
          <a:xfrm>
            <a:off x="6589280" y="240454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" name="Freeform 31"/>
          <p:cNvSpPr>
            <a:spLocks/>
          </p:cNvSpPr>
          <p:nvPr/>
        </p:nvSpPr>
        <p:spPr bwMode="auto">
          <a:xfrm>
            <a:off x="6579755" y="245693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" name="Freeform 32"/>
          <p:cNvSpPr>
            <a:spLocks/>
          </p:cNvSpPr>
          <p:nvPr/>
        </p:nvSpPr>
        <p:spPr bwMode="auto">
          <a:xfrm>
            <a:off x="6573405" y="251249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" name="Freeform 33"/>
          <p:cNvSpPr>
            <a:spLocks/>
          </p:cNvSpPr>
          <p:nvPr/>
        </p:nvSpPr>
        <p:spPr bwMode="auto">
          <a:xfrm>
            <a:off x="6565467" y="256647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" name="Freeform 34"/>
          <p:cNvSpPr>
            <a:spLocks/>
          </p:cNvSpPr>
          <p:nvPr/>
        </p:nvSpPr>
        <p:spPr bwMode="auto">
          <a:xfrm>
            <a:off x="6559117" y="262362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" name="Freeform 35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" name="Line 36"/>
          <p:cNvSpPr>
            <a:spLocks noChangeShapeType="1"/>
          </p:cNvSpPr>
          <p:nvPr/>
        </p:nvSpPr>
        <p:spPr bwMode="auto">
          <a:xfrm>
            <a:off x="6584517" y="202196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" name="Line 37"/>
          <p:cNvSpPr>
            <a:spLocks noChangeShapeType="1"/>
          </p:cNvSpPr>
          <p:nvPr/>
        </p:nvSpPr>
        <p:spPr bwMode="auto">
          <a:xfrm>
            <a:off x="658451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" name="Line 38"/>
          <p:cNvSpPr>
            <a:spLocks noChangeShapeType="1"/>
          </p:cNvSpPr>
          <p:nvPr/>
        </p:nvSpPr>
        <p:spPr bwMode="auto">
          <a:xfrm>
            <a:off x="669246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" name="Freeform 39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" name="Freeform 40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" name="Freeform 41"/>
          <p:cNvSpPr>
            <a:spLocks/>
          </p:cNvSpPr>
          <p:nvPr/>
        </p:nvSpPr>
        <p:spPr bwMode="auto">
          <a:xfrm>
            <a:off x="6551180" y="261886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" name="Freeform 42"/>
          <p:cNvSpPr>
            <a:spLocks/>
          </p:cNvSpPr>
          <p:nvPr/>
        </p:nvSpPr>
        <p:spPr bwMode="auto">
          <a:xfrm>
            <a:off x="6551180" y="201719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" name="Freeform 43"/>
          <p:cNvSpPr>
            <a:spLocks/>
          </p:cNvSpPr>
          <p:nvPr/>
        </p:nvSpPr>
        <p:spPr bwMode="auto">
          <a:xfrm>
            <a:off x="6617855" y="218071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" name="Freeform 44"/>
          <p:cNvSpPr>
            <a:spLocks/>
          </p:cNvSpPr>
          <p:nvPr/>
        </p:nvSpPr>
        <p:spPr bwMode="auto">
          <a:xfrm>
            <a:off x="6609917" y="223786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" name="Freeform 45"/>
          <p:cNvSpPr>
            <a:spLocks/>
          </p:cNvSpPr>
          <p:nvPr/>
        </p:nvSpPr>
        <p:spPr bwMode="auto">
          <a:xfrm>
            <a:off x="6603567" y="229183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" name="Freeform 46"/>
          <p:cNvSpPr>
            <a:spLocks/>
          </p:cNvSpPr>
          <p:nvPr/>
        </p:nvSpPr>
        <p:spPr bwMode="auto">
          <a:xfrm>
            <a:off x="6589280" y="240454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" name="Freeform 47"/>
          <p:cNvSpPr>
            <a:spLocks/>
          </p:cNvSpPr>
          <p:nvPr/>
        </p:nvSpPr>
        <p:spPr bwMode="auto">
          <a:xfrm>
            <a:off x="6579755" y="245693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" name="Freeform 48"/>
          <p:cNvSpPr>
            <a:spLocks/>
          </p:cNvSpPr>
          <p:nvPr/>
        </p:nvSpPr>
        <p:spPr bwMode="auto">
          <a:xfrm>
            <a:off x="6573405" y="251249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" name="Freeform 49"/>
          <p:cNvSpPr>
            <a:spLocks/>
          </p:cNvSpPr>
          <p:nvPr/>
        </p:nvSpPr>
        <p:spPr bwMode="auto">
          <a:xfrm>
            <a:off x="6574992" y="2547423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" name="Freeform 50"/>
          <p:cNvSpPr>
            <a:spLocks/>
          </p:cNvSpPr>
          <p:nvPr/>
        </p:nvSpPr>
        <p:spPr bwMode="auto">
          <a:xfrm>
            <a:off x="6559117" y="262362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" name="Freeform 51"/>
          <p:cNvSpPr>
            <a:spLocks/>
          </p:cNvSpPr>
          <p:nvPr/>
        </p:nvSpPr>
        <p:spPr bwMode="auto">
          <a:xfrm>
            <a:off x="6622617" y="204577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" name="Line 52"/>
          <p:cNvSpPr>
            <a:spLocks noChangeShapeType="1"/>
          </p:cNvSpPr>
          <p:nvPr/>
        </p:nvSpPr>
        <p:spPr bwMode="auto">
          <a:xfrm>
            <a:off x="6584517" y="202196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" name="Line 53"/>
          <p:cNvSpPr>
            <a:spLocks noChangeShapeType="1"/>
          </p:cNvSpPr>
          <p:nvPr/>
        </p:nvSpPr>
        <p:spPr bwMode="auto">
          <a:xfrm>
            <a:off x="658451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" name="Line 54"/>
          <p:cNvSpPr>
            <a:spLocks noChangeShapeType="1"/>
          </p:cNvSpPr>
          <p:nvPr/>
        </p:nvSpPr>
        <p:spPr bwMode="auto">
          <a:xfrm>
            <a:off x="6692467" y="196163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" name="Freeform 4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" name="Freeform 5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" name="Freeform 6"/>
          <p:cNvSpPr>
            <a:spLocks/>
          </p:cNvSpPr>
          <p:nvPr/>
        </p:nvSpPr>
        <p:spPr bwMode="auto">
          <a:xfrm>
            <a:off x="8240662" y="357877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" name="Freeform 7"/>
          <p:cNvSpPr>
            <a:spLocks/>
          </p:cNvSpPr>
          <p:nvPr/>
        </p:nvSpPr>
        <p:spPr bwMode="auto">
          <a:xfrm>
            <a:off x="8240662" y="297711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" name="Freeform 8"/>
          <p:cNvSpPr>
            <a:spLocks/>
          </p:cNvSpPr>
          <p:nvPr/>
        </p:nvSpPr>
        <p:spPr bwMode="auto">
          <a:xfrm>
            <a:off x="8307337" y="314062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5" name="Freeform 9"/>
          <p:cNvSpPr>
            <a:spLocks/>
          </p:cNvSpPr>
          <p:nvPr/>
        </p:nvSpPr>
        <p:spPr bwMode="auto">
          <a:xfrm>
            <a:off x="8299399" y="319777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6" name="Freeform 10"/>
          <p:cNvSpPr>
            <a:spLocks/>
          </p:cNvSpPr>
          <p:nvPr/>
        </p:nvSpPr>
        <p:spPr bwMode="auto">
          <a:xfrm>
            <a:off x="8293049" y="325175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7" name="Freeform 11"/>
          <p:cNvSpPr>
            <a:spLocks/>
          </p:cNvSpPr>
          <p:nvPr/>
        </p:nvSpPr>
        <p:spPr bwMode="auto">
          <a:xfrm>
            <a:off x="8285112" y="330572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8" name="Freeform 12"/>
          <p:cNvSpPr>
            <a:spLocks/>
          </p:cNvSpPr>
          <p:nvPr/>
        </p:nvSpPr>
        <p:spPr bwMode="auto">
          <a:xfrm>
            <a:off x="8278762" y="336446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" name="Freeform 13"/>
          <p:cNvSpPr>
            <a:spLocks/>
          </p:cNvSpPr>
          <p:nvPr/>
        </p:nvSpPr>
        <p:spPr bwMode="auto">
          <a:xfrm>
            <a:off x="8269237" y="341685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0" name="Freeform 14"/>
          <p:cNvSpPr>
            <a:spLocks/>
          </p:cNvSpPr>
          <p:nvPr/>
        </p:nvSpPr>
        <p:spPr bwMode="auto">
          <a:xfrm>
            <a:off x="8262887" y="347241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" name="Freeform 15"/>
          <p:cNvSpPr>
            <a:spLocks/>
          </p:cNvSpPr>
          <p:nvPr/>
        </p:nvSpPr>
        <p:spPr bwMode="auto">
          <a:xfrm>
            <a:off x="8254949" y="352638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2" name="Freeform 16"/>
          <p:cNvSpPr>
            <a:spLocks/>
          </p:cNvSpPr>
          <p:nvPr/>
        </p:nvSpPr>
        <p:spPr bwMode="auto">
          <a:xfrm>
            <a:off x="8248599" y="358353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" name="Freeform 17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" name="Line 18"/>
          <p:cNvSpPr>
            <a:spLocks noChangeShapeType="1"/>
          </p:cNvSpPr>
          <p:nvPr/>
        </p:nvSpPr>
        <p:spPr bwMode="auto">
          <a:xfrm>
            <a:off x="8273999" y="298187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" name="Line 19"/>
          <p:cNvSpPr>
            <a:spLocks noChangeShapeType="1"/>
          </p:cNvSpPr>
          <p:nvPr/>
        </p:nvSpPr>
        <p:spPr bwMode="auto">
          <a:xfrm>
            <a:off x="827399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" name="Line 20"/>
          <p:cNvSpPr>
            <a:spLocks noChangeShapeType="1"/>
          </p:cNvSpPr>
          <p:nvPr/>
        </p:nvSpPr>
        <p:spPr bwMode="auto">
          <a:xfrm>
            <a:off x="838194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" name="Freeform 22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" name="Freeform 23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" name="Freeform 24"/>
          <p:cNvSpPr>
            <a:spLocks/>
          </p:cNvSpPr>
          <p:nvPr/>
        </p:nvSpPr>
        <p:spPr bwMode="auto">
          <a:xfrm>
            <a:off x="8240662" y="357877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" name="Freeform 25"/>
          <p:cNvSpPr>
            <a:spLocks/>
          </p:cNvSpPr>
          <p:nvPr/>
        </p:nvSpPr>
        <p:spPr bwMode="auto">
          <a:xfrm>
            <a:off x="8240662" y="297711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" name="Freeform 26"/>
          <p:cNvSpPr>
            <a:spLocks/>
          </p:cNvSpPr>
          <p:nvPr/>
        </p:nvSpPr>
        <p:spPr bwMode="auto">
          <a:xfrm>
            <a:off x="8307337" y="314062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" name="Freeform 27"/>
          <p:cNvSpPr>
            <a:spLocks/>
          </p:cNvSpPr>
          <p:nvPr/>
        </p:nvSpPr>
        <p:spPr bwMode="auto">
          <a:xfrm>
            <a:off x="8299399" y="319777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" name="Freeform 28"/>
          <p:cNvSpPr>
            <a:spLocks/>
          </p:cNvSpPr>
          <p:nvPr/>
        </p:nvSpPr>
        <p:spPr bwMode="auto">
          <a:xfrm>
            <a:off x="8293049" y="325175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" name="Freeform 29"/>
          <p:cNvSpPr>
            <a:spLocks/>
          </p:cNvSpPr>
          <p:nvPr/>
        </p:nvSpPr>
        <p:spPr bwMode="auto">
          <a:xfrm>
            <a:off x="8285112" y="330572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" name="Freeform 30"/>
          <p:cNvSpPr>
            <a:spLocks/>
          </p:cNvSpPr>
          <p:nvPr/>
        </p:nvSpPr>
        <p:spPr bwMode="auto">
          <a:xfrm>
            <a:off x="8278762" y="336446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" name="Freeform 31"/>
          <p:cNvSpPr>
            <a:spLocks/>
          </p:cNvSpPr>
          <p:nvPr/>
        </p:nvSpPr>
        <p:spPr bwMode="auto">
          <a:xfrm>
            <a:off x="8269237" y="341685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" name="Freeform 32"/>
          <p:cNvSpPr>
            <a:spLocks/>
          </p:cNvSpPr>
          <p:nvPr/>
        </p:nvSpPr>
        <p:spPr bwMode="auto">
          <a:xfrm>
            <a:off x="8262887" y="347241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8" name="Freeform 33"/>
          <p:cNvSpPr>
            <a:spLocks/>
          </p:cNvSpPr>
          <p:nvPr/>
        </p:nvSpPr>
        <p:spPr bwMode="auto">
          <a:xfrm>
            <a:off x="8254949" y="352638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9" name="Freeform 34"/>
          <p:cNvSpPr>
            <a:spLocks/>
          </p:cNvSpPr>
          <p:nvPr/>
        </p:nvSpPr>
        <p:spPr bwMode="auto">
          <a:xfrm>
            <a:off x="8248599" y="358353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0" name="Freeform 35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1" name="Line 36"/>
          <p:cNvSpPr>
            <a:spLocks noChangeShapeType="1"/>
          </p:cNvSpPr>
          <p:nvPr/>
        </p:nvSpPr>
        <p:spPr bwMode="auto">
          <a:xfrm>
            <a:off x="8273999" y="298187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2" name="Line 37"/>
          <p:cNvSpPr>
            <a:spLocks noChangeShapeType="1"/>
          </p:cNvSpPr>
          <p:nvPr/>
        </p:nvSpPr>
        <p:spPr bwMode="auto">
          <a:xfrm>
            <a:off x="827399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" name="Line 38"/>
          <p:cNvSpPr>
            <a:spLocks noChangeShapeType="1"/>
          </p:cNvSpPr>
          <p:nvPr/>
        </p:nvSpPr>
        <p:spPr bwMode="auto">
          <a:xfrm>
            <a:off x="838194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4" name="Freeform 39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5" name="Freeform 40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6" name="Freeform 41"/>
          <p:cNvSpPr>
            <a:spLocks/>
          </p:cNvSpPr>
          <p:nvPr/>
        </p:nvSpPr>
        <p:spPr bwMode="auto">
          <a:xfrm>
            <a:off x="8240662" y="357877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7" name="Freeform 42"/>
          <p:cNvSpPr>
            <a:spLocks/>
          </p:cNvSpPr>
          <p:nvPr/>
        </p:nvSpPr>
        <p:spPr bwMode="auto">
          <a:xfrm>
            <a:off x="8240662" y="297711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8" name="Freeform 43"/>
          <p:cNvSpPr>
            <a:spLocks/>
          </p:cNvSpPr>
          <p:nvPr/>
        </p:nvSpPr>
        <p:spPr bwMode="auto">
          <a:xfrm>
            <a:off x="8307337" y="314062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9" name="Freeform 44"/>
          <p:cNvSpPr>
            <a:spLocks/>
          </p:cNvSpPr>
          <p:nvPr/>
        </p:nvSpPr>
        <p:spPr bwMode="auto">
          <a:xfrm>
            <a:off x="8299399" y="319777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0" name="Freeform 45"/>
          <p:cNvSpPr>
            <a:spLocks/>
          </p:cNvSpPr>
          <p:nvPr/>
        </p:nvSpPr>
        <p:spPr bwMode="auto">
          <a:xfrm>
            <a:off x="8293049" y="325175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1" name="Freeform 46"/>
          <p:cNvSpPr>
            <a:spLocks/>
          </p:cNvSpPr>
          <p:nvPr/>
        </p:nvSpPr>
        <p:spPr bwMode="auto">
          <a:xfrm>
            <a:off x="8278762" y="336446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2" name="Freeform 47"/>
          <p:cNvSpPr>
            <a:spLocks/>
          </p:cNvSpPr>
          <p:nvPr/>
        </p:nvSpPr>
        <p:spPr bwMode="auto">
          <a:xfrm>
            <a:off x="8269237" y="341685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" name="Freeform 48"/>
          <p:cNvSpPr>
            <a:spLocks/>
          </p:cNvSpPr>
          <p:nvPr/>
        </p:nvSpPr>
        <p:spPr bwMode="auto">
          <a:xfrm>
            <a:off x="8262887" y="347241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" name="Freeform 49"/>
          <p:cNvSpPr>
            <a:spLocks/>
          </p:cNvSpPr>
          <p:nvPr/>
        </p:nvSpPr>
        <p:spPr bwMode="auto">
          <a:xfrm>
            <a:off x="8264474" y="3507337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5" name="Freeform 50"/>
          <p:cNvSpPr>
            <a:spLocks/>
          </p:cNvSpPr>
          <p:nvPr/>
        </p:nvSpPr>
        <p:spPr bwMode="auto">
          <a:xfrm>
            <a:off x="8248599" y="358353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6" name="Freeform 51"/>
          <p:cNvSpPr>
            <a:spLocks/>
          </p:cNvSpPr>
          <p:nvPr/>
        </p:nvSpPr>
        <p:spPr bwMode="auto">
          <a:xfrm>
            <a:off x="8312099" y="300568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7" name="Line 52"/>
          <p:cNvSpPr>
            <a:spLocks noChangeShapeType="1"/>
          </p:cNvSpPr>
          <p:nvPr/>
        </p:nvSpPr>
        <p:spPr bwMode="auto">
          <a:xfrm>
            <a:off x="8273999" y="298187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8" name="Line 53"/>
          <p:cNvSpPr>
            <a:spLocks noChangeShapeType="1"/>
          </p:cNvSpPr>
          <p:nvPr/>
        </p:nvSpPr>
        <p:spPr bwMode="auto">
          <a:xfrm>
            <a:off x="827399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9" name="Line 54"/>
          <p:cNvSpPr>
            <a:spLocks noChangeShapeType="1"/>
          </p:cNvSpPr>
          <p:nvPr/>
        </p:nvSpPr>
        <p:spPr bwMode="auto">
          <a:xfrm>
            <a:off x="8381949" y="292155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0" name="Freeform 4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1" name="Freeform 5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2" name="Freeform 6"/>
          <p:cNvSpPr>
            <a:spLocks/>
          </p:cNvSpPr>
          <p:nvPr/>
        </p:nvSpPr>
        <p:spPr bwMode="auto">
          <a:xfrm>
            <a:off x="6697230" y="468633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" name="Freeform 7"/>
          <p:cNvSpPr>
            <a:spLocks/>
          </p:cNvSpPr>
          <p:nvPr/>
        </p:nvSpPr>
        <p:spPr bwMode="auto">
          <a:xfrm>
            <a:off x="6697230" y="408467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" name="Freeform 8"/>
          <p:cNvSpPr>
            <a:spLocks/>
          </p:cNvSpPr>
          <p:nvPr/>
        </p:nvSpPr>
        <p:spPr bwMode="auto">
          <a:xfrm>
            <a:off x="6763905" y="424818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5" name="Freeform 9"/>
          <p:cNvSpPr>
            <a:spLocks/>
          </p:cNvSpPr>
          <p:nvPr/>
        </p:nvSpPr>
        <p:spPr bwMode="auto">
          <a:xfrm>
            <a:off x="6755967" y="430533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6" name="Freeform 10"/>
          <p:cNvSpPr>
            <a:spLocks/>
          </p:cNvSpPr>
          <p:nvPr/>
        </p:nvSpPr>
        <p:spPr bwMode="auto">
          <a:xfrm>
            <a:off x="6749617" y="435931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7" name="Freeform 11"/>
          <p:cNvSpPr>
            <a:spLocks/>
          </p:cNvSpPr>
          <p:nvPr/>
        </p:nvSpPr>
        <p:spPr bwMode="auto">
          <a:xfrm>
            <a:off x="6741680" y="441328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8" name="Freeform 12"/>
          <p:cNvSpPr>
            <a:spLocks/>
          </p:cNvSpPr>
          <p:nvPr/>
        </p:nvSpPr>
        <p:spPr bwMode="auto">
          <a:xfrm>
            <a:off x="6735330" y="447202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9" name="Freeform 13"/>
          <p:cNvSpPr>
            <a:spLocks/>
          </p:cNvSpPr>
          <p:nvPr/>
        </p:nvSpPr>
        <p:spPr bwMode="auto">
          <a:xfrm>
            <a:off x="6725805" y="452441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0" name="Freeform 14"/>
          <p:cNvSpPr>
            <a:spLocks/>
          </p:cNvSpPr>
          <p:nvPr/>
        </p:nvSpPr>
        <p:spPr bwMode="auto">
          <a:xfrm>
            <a:off x="6719455" y="457997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1" name="Freeform 15"/>
          <p:cNvSpPr>
            <a:spLocks/>
          </p:cNvSpPr>
          <p:nvPr/>
        </p:nvSpPr>
        <p:spPr bwMode="auto">
          <a:xfrm>
            <a:off x="6711517" y="463394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2" name="Freeform 16"/>
          <p:cNvSpPr>
            <a:spLocks/>
          </p:cNvSpPr>
          <p:nvPr/>
        </p:nvSpPr>
        <p:spPr bwMode="auto">
          <a:xfrm>
            <a:off x="6705167" y="469109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3" name="Freeform 17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" name="Line 18"/>
          <p:cNvSpPr>
            <a:spLocks noChangeShapeType="1"/>
          </p:cNvSpPr>
          <p:nvPr/>
        </p:nvSpPr>
        <p:spPr bwMode="auto">
          <a:xfrm>
            <a:off x="6730567" y="408943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5" name="Line 19"/>
          <p:cNvSpPr>
            <a:spLocks noChangeShapeType="1"/>
          </p:cNvSpPr>
          <p:nvPr/>
        </p:nvSpPr>
        <p:spPr bwMode="auto">
          <a:xfrm>
            <a:off x="673056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6" name="Line 20"/>
          <p:cNvSpPr>
            <a:spLocks noChangeShapeType="1"/>
          </p:cNvSpPr>
          <p:nvPr/>
        </p:nvSpPr>
        <p:spPr bwMode="auto">
          <a:xfrm>
            <a:off x="683851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7" name="Freeform 22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8" name="Freeform 23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9" name="Freeform 24"/>
          <p:cNvSpPr>
            <a:spLocks/>
          </p:cNvSpPr>
          <p:nvPr/>
        </p:nvSpPr>
        <p:spPr bwMode="auto">
          <a:xfrm>
            <a:off x="6697230" y="468633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0" name="Freeform 25"/>
          <p:cNvSpPr>
            <a:spLocks/>
          </p:cNvSpPr>
          <p:nvPr/>
        </p:nvSpPr>
        <p:spPr bwMode="auto">
          <a:xfrm>
            <a:off x="6697230" y="408467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1" name="Freeform 26"/>
          <p:cNvSpPr>
            <a:spLocks/>
          </p:cNvSpPr>
          <p:nvPr/>
        </p:nvSpPr>
        <p:spPr bwMode="auto">
          <a:xfrm>
            <a:off x="6763905" y="424818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2" name="Freeform 27"/>
          <p:cNvSpPr>
            <a:spLocks/>
          </p:cNvSpPr>
          <p:nvPr/>
        </p:nvSpPr>
        <p:spPr bwMode="auto">
          <a:xfrm>
            <a:off x="6755967" y="430533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3" name="Freeform 28"/>
          <p:cNvSpPr>
            <a:spLocks/>
          </p:cNvSpPr>
          <p:nvPr/>
        </p:nvSpPr>
        <p:spPr bwMode="auto">
          <a:xfrm>
            <a:off x="6749617" y="435931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" name="Freeform 29"/>
          <p:cNvSpPr>
            <a:spLocks/>
          </p:cNvSpPr>
          <p:nvPr/>
        </p:nvSpPr>
        <p:spPr bwMode="auto">
          <a:xfrm>
            <a:off x="6741680" y="441328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" name="Freeform 30"/>
          <p:cNvSpPr>
            <a:spLocks/>
          </p:cNvSpPr>
          <p:nvPr/>
        </p:nvSpPr>
        <p:spPr bwMode="auto">
          <a:xfrm>
            <a:off x="6735330" y="447202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" name="Freeform 31"/>
          <p:cNvSpPr>
            <a:spLocks/>
          </p:cNvSpPr>
          <p:nvPr/>
        </p:nvSpPr>
        <p:spPr bwMode="auto">
          <a:xfrm>
            <a:off x="6725805" y="452441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" name="Freeform 32"/>
          <p:cNvSpPr>
            <a:spLocks/>
          </p:cNvSpPr>
          <p:nvPr/>
        </p:nvSpPr>
        <p:spPr bwMode="auto">
          <a:xfrm>
            <a:off x="6719455" y="457997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" name="Freeform 33"/>
          <p:cNvSpPr>
            <a:spLocks/>
          </p:cNvSpPr>
          <p:nvPr/>
        </p:nvSpPr>
        <p:spPr bwMode="auto">
          <a:xfrm>
            <a:off x="6711517" y="463394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" name="Freeform 34"/>
          <p:cNvSpPr>
            <a:spLocks/>
          </p:cNvSpPr>
          <p:nvPr/>
        </p:nvSpPr>
        <p:spPr bwMode="auto">
          <a:xfrm>
            <a:off x="6705167" y="469109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" name="Freeform 35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" name="Line 36"/>
          <p:cNvSpPr>
            <a:spLocks noChangeShapeType="1"/>
          </p:cNvSpPr>
          <p:nvPr/>
        </p:nvSpPr>
        <p:spPr bwMode="auto">
          <a:xfrm>
            <a:off x="6730567" y="408943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" name="Line 37"/>
          <p:cNvSpPr>
            <a:spLocks noChangeShapeType="1"/>
          </p:cNvSpPr>
          <p:nvPr/>
        </p:nvSpPr>
        <p:spPr bwMode="auto">
          <a:xfrm>
            <a:off x="673056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" name="Line 38"/>
          <p:cNvSpPr>
            <a:spLocks noChangeShapeType="1"/>
          </p:cNvSpPr>
          <p:nvPr/>
        </p:nvSpPr>
        <p:spPr bwMode="auto">
          <a:xfrm>
            <a:off x="683851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" name="Freeform 39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" name="Freeform 40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6" name="Freeform 41"/>
          <p:cNvSpPr>
            <a:spLocks/>
          </p:cNvSpPr>
          <p:nvPr/>
        </p:nvSpPr>
        <p:spPr bwMode="auto">
          <a:xfrm>
            <a:off x="6697230" y="468633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7" name="Freeform 42"/>
          <p:cNvSpPr>
            <a:spLocks/>
          </p:cNvSpPr>
          <p:nvPr/>
        </p:nvSpPr>
        <p:spPr bwMode="auto">
          <a:xfrm>
            <a:off x="6697230" y="408467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" name="Freeform 43"/>
          <p:cNvSpPr>
            <a:spLocks/>
          </p:cNvSpPr>
          <p:nvPr/>
        </p:nvSpPr>
        <p:spPr bwMode="auto">
          <a:xfrm>
            <a:off x="6763905" y="424818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" name="Freeform 44"/>
          <p:cNvSpPr>
            <a:spLocks/>
          </p:cNvSpPr>
          <p:nvPr/>
        </p:nvSpPr>
        <p:spPr bwMode="auto">
          <a:xfrm>
            <a:off x="6755967" y="430533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" name="Freeform 45"/>
          <p:cNvSpPr>
            <a:spLocks/>
          </p:cNvSpPr>
          <p:nvPr/>
        </p:nvSpPr>
        <p:spPr bwMode="auto">
          <a:xfrm>
            <a:off x="6749617" y="435931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" name="Freeform 46"/>
          <p:cNvSpPr>
            <a:spLocks/>
          </p:cNvSpPr>
          <p:nvPr/>
        </p:nvSpPr>
        <p:spPr bwMode="auto">
          <a:xfrm>
            <a:off x="6735330" y="447202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" name="Freeform 47"/>
          <p:cNvSpPr>
            <a:spLocks/>
          </p:cNvSpPr>
          <p:nvPr/>
        </p:nvSpPr>
        <p:spPr bwMode="auto">
          <a:xfrm>
            <a:off x="6725805" y="452441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" name="Freeform 48"/>
          <p:cNvSpPr>
            <a:spLocks/>
          </p:cNvSpPr>
          <p:nvPr/>
        </p:nvSpPr>
        <p:spPr bwMode="auto">
          <a:xfrm>
            <a:off x="6719455" y="457997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" name="Freeform 49"/>
          <p:cNvSpPr>
            <a:spLocks/>
          </p:cNvSpPr>
          <p:nvPr/>
        </p:nvSpPr>
        <p:spPr bwMode="auto">
          <a:xfrm>
            <a:off x="6721042" y="4614897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" name="Freeform 50"/>
          <p:cNvSpPr>
            <a:spLocks/>
          </p:cNvSpPr>
          <p:nvPr/>
        </p:nvSpPr>
        <p:spPr bwMode="auto">
          <a:xfrm>
            <a:off x="6705167" y="469109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" name="Freeform 51"/>
          <p:cNvSpPr>
            <a:spLocks/>
          </p:cNvSpPr>
          <p:nvPr/>
        </p:nvSpPr>
        <p:spPr bwMode="auto">
          <a:xfrm>
            <a:off x="6768667" y="411324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" name="Line 52"/>
          <p:cNvSpPr>
            <a:spLocks noChangeShapeType="1"/>
          </p:cNvSpPr>
          <p:nvPr/>
        </p:nvSpPr>
        <p:spPr bwMode="auto">
          <a:xfrm>
            <a:off x="6730567" y="408943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" name="Line 53"/>
          <p:cNvSpPr>
            <a:spLocks noChangeShapeType="1"/>
          </p:cNvSpPr>
          <p:nvPr/>
        </p:nvSpPr>
        <p:spPr bwMode="auto">
          <a:xfrm>
            <a:off x="673056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" name="Line 54"/>
          <p:cNvSpPr>
            <a:spLocks noChangeShapeType="1"/>
          </p:cNvSpPr>
          <p:nvPr/>
        </p:nvSpPr>
        <p:spPr bwMode="auto">
          <a:xfrm>
            <a:off x="6838517" y="402911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" name="Freeform 21"/>
          <p:cNvSpPr>
            <a:spLocks/>
          </p:cNvSpPr>
          <p:nvPr/>
        </p:nvSpPr>
        <p:spPr bwMode="auto">
          <a:xfrm>
            <a:off x="4333427" y="3907401"/>
            <a:ext cx="184150" cy="279400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252" y="0"/>
              </a:cxn>
              <a:cxn ang="0">
                <a:pos x="412" y="363"/>
              </a:cxn>
              <a:cxn ang="0">
                <a:pos x="159" y="474"/>
              </a:cxn>
              <a:cxn ang="0">
                <a:pos x="0" y="109"/>
              </a:cxn>
            </a:cxnLst>
            <a:rect l="0" t="0" r="r" b="b"/>
            <a:pathLst>
              <a:path w="412" h="474">
                <a:moveTo>
                  <a:pt x="0" y="109"/>
                </a:moveTo>
                <a:lnTo>
                  <a:pt x="252" y="0"/>
                </a:lnTo>
                <a:lnTo>
                  <a:pt x="412" y="363"/>
                </a:lnTo>
                <a:lnTo>
                  <a:pt x="159" y="474"/>
                </a:lnTo>
                <a:lnTo>
                  <a:pt x="0" y="109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1" name="Rectangle 70"/>
          <p:cNvSpPr>
            <a:spLocks noChangeArrowheads="1"/>
          </p:cNvSpPr>
          <p:nvPr/>
        </p:nvSpPr>
        <p:spPr bwMode="auto">
          <a:xfrm>
            <a:off x="1643673" y="1223124"/>
            <a:ext cx="204469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defTabSz="731838">
              <a:spcBef>
                <a:spcPct val="50000"/>
              </a:spcBef>
            </a:pPr>
            <a:r>
              <a:rPr lang="en-US" sz="3200" b="1" dirty="0" smtClean="0"/>
              <a:t>BSG</a:t>
            </a:r>
            <a:r>
              <a:rPr lang="en-US" sz="3200" b="1" baseline="-25000" dirty="0" smtClean="0"/>
              <a:t>1</a:t>
            </a:r>
            <a:endParaRPr lang="en-US" sz="2400" b="1" baseline="-25000" dirty="0"/>
          </a:p>
        </p:txBody>
      </p:sp>
      <p:sp>
        <p:nvSpPr>
          <p:cNvPr id="642" name="Rectangle 70"/>
          <p:cNvSpPr>
            <a:spLocks noChangeArrowheads="1"/>
          </p:cNvSpPr>
          <p:nvPr/>
        </p:nvSpPr>
        <p:spPr bwMode="auto">
          <a:xfrm>
            <a:off x="5726722" y="1240057"/>
            <a:ext cx="204469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defTabSz="731838" eaLnBrk="1" hangingPunct="1">
              <a:spcBef>
                <a:spcPct val="50000"/>
              </a:spcBef>
            </a:pPr>
            <a:r>
              <a:rPr lang="en-US" sz="3200" b="1" dirty="0" smtClean="0"/>
              <a:t>BSG</a:t>
            </a:r>
            <a:r>
              <a:rPr lang="en-US" sz="3200" b="1" baseline="-25000" dirty="0" smtClean="0"/>
              <a:t>2</a:t>
            </a:r>
            <a:endParaRPr lang="en-US" sz="3200" b="1" baseline="-25000" dirty="0"/>
          </a:p>
        </p:txBody>
      </p:sp>
      <p:sp>
        <p:nvSpPr>
          <p:cNvPr id="643" name="Line 131"/>
          <p:cNvSpPr>
            <a:spLocks noChangeShapeType="1"/>
          </p:cNvSpPr>
          <p:nvPr/>
        </p:nvSpPr>
        <p:spPr bwMode="auto">
          <a:xfrm>
            <a:off x="1430867" y="2395014"/>
            <a:ext cx="2743200" cy="1448854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4" name="Line 131"/>
          <p:cNvSpPr>
            <a:spLocks noChangeShapeType="1"/>
          </p:cNvSpPr>
          <p:nvPr/>
        </p:nvSpPr>
        <p:spPr bwMode="auto">
          <a:xfrm flipV="1">
            <a:off x="2317565" y="4029110"/>
            <a:ext cx="1856502" cy="243980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" name="Line 131"/>
          <p:cNvSpPr>
            <a:spLocks noChangeShapeType="1"/>
          </p:cNvSpPr>
          <p:nvPr/>
        </p:nvSpPr>
        <p:spPr bwMode="auto">
          <a:xfrm>
            <a:off x="3353411" y="2214039"/>
            <a:ext cx="980016" cy="1693362"/>
          </a:xfrm>
          <a:prstGeom prst="line">
            <a:avLst/>
          </a:prstGeom>
          <a:noFill/>
          <a:ln w="19050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47" name="Picture 646" descr="eNo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127" y="4815966"/>
            <a:ext cx="418490" cy="567055"/>
          </a:xfrm>
          <a:prstGeom prst="rect">
            <a:avLst/>
          </a:prstGeom>
        </p:spPr>
      </p:pic>
      <p:pic>
        <p:nvPicPr>
          <p:cNvPr id="648" name="Picture 647" descr="eNo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332" y="4823372"/>
            <a:ext cx="431927" cy="585262"/>
          </a:xfrm>
          <a:prstGeom prst="rect">
            <a:avLst/>
          </a:prstGeom>
        </p:spPr>
      </p:pic>
      <p:sp>
        <p:nvSpPr>
          <p:cNvPr id="649" name="Rectangle 648"/>
          <p:cNvSpPr/>
          <p:nvPr/>
        </p:nvSpPr>
        <p:spPr>
          <a:xfrm>
            <a:off x="2322326" y="4904867"/>
            <a:ext cx="1200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0000"/>
                </a:solidFill>
              </a:rPr>
              <a:t>eNodeB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50" name="Rectangle 649"/>
          <p:cNvSpPr/>
          <p:nvPr/>
        </p:nvSpPr>
        <p:spPr>
          <a:xfrm>
            <a:off x="5779443" y="4894812"/>
            <a:ext cx="1200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0000"/>
                </a:solidFill>
              </a:rPr>
              <a:t>eNodeB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59" name="Line 62"/>
          <p:cNvSpPr>
            <a:spLocks noChangeShapeType="1"/>
          </p:cNvSpPr>
          <p:nvPr/>
        </p:nvSpPr>
        <p:spPr bwMode="auto">
          <a:xfrm flipH="1">
            <a:off x="4622799" y="4029109"/>
            <a:ext cx="2033154" cy="2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0" name="Line 62"/>
          <p:cNvSpPr>
            <a:spLocks noChangeShapeType="1"/>
          </p:cNvSpPr>
          <p:nvPr/>
        </p:nvSpPr>
        <p:spPr bwMode="auto">
          <a:xfrm flipH="1">
            <a:off x="4517577" y="2096564"/>
            <a:ext cx="2031406" cy="1810837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1" name="Line 62"/>
          <p:cNvSpPr>
            <a:spLocks noChangeShapeType="1"/>
          </p:cNvSpPr>
          <p:nvPr/>
        </p:nvSpPr>
        <p:spPr bwMode="auto">
          <a:xfrm flipH="1">
            <a:off x="4622799" y="2899315"/>
            <a:ext cx="3617862" cy="1008086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" name="Freeform 4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" name="Freeform 5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0" name="Freeform 6"/>
          <p:cNvSpPr>
            <a:spLocks/>
          </p:cNvSpPr>
          <p:nvPr/>
        </p:nvSpPr>
        <p:spPr bwMode="auto">
          <a:xfrm>
            <a:off x="2154053" y="485882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1" name="Freeform 7"/>
          <p:cNvSpPr>
            <a:spLocks/>
          </p:cNvSpPr>
          <p:nvPr/>
        </p:nvSpPr>
        <p:spPr bwMode="auto">
          <a:xfrm>
            <a:off x="2154053" y="425716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2" name="Freeform 8"/>
          <p:cNvSpPr>
            <a:spLocks/>
          </p:cNvSpPr>
          <p:nvPr/>
        </p:nvSpPr>
        <p:spPr bwMode="auto">
          <a:xfrm>
            <a:off x="2220728" y="442067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3" name="Freeform 9"/>
          <p:cNvSpPr>
            <a:spLocks/>
          </p:cNvSpPr>
          <p:nvPr/>
        </p:nvSpPr>
        <p:spPr bwMode="auto">
          <a:xfrm>
            <a:off x="2212790" y="447782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4" name="Freeform 10"/>
          <p:cNvSpPr>
            <a:spLocks/>
          </p:cNvSpPr>
          <p:nvPr/>
        </p:nvSpPr>
        <p:spPr bwMode="auto">
          <a:xfrm>
            <a:off x="2206440" y="453180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" name="Freeform 11"/>
          <p:cNvSpPr>
            <a:spLocks/>
          </p:cNvSpPr>
          <p:nvPr/>
        </p:nvSpPr>
        <p:spPr bwMode="auto">
          <a:xfrm>
            <a:off x="2198503" y="458577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" name="Freeform 12"/>
          <p:cNvSpPr>
            <a:spLocks/>
          </p:cNvSpPr>
          <p:nvPr/>
        </p:nvSpPr>
        <p:spPr bwMode="auto">
          <a:xfrm>
            <a:off x="2192153" y="464451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7" name="Freeform 13"/>
          <p:cNvSpPr>
            <a:spLocks/>
          </p:cNvSpPr>
          <p:nvPr/>
        </p:nvSpPr>
        <p:spPr bwMode="auto">
          <a:xfrm>
            <a:off x="2182628" y="469690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" name="Freeform 14"/>
          <p:cNvSpPr>
            <a:spLocks/>
          </p:cNvSpPr>
          <p:nvPr/>
        </p:nvSpPr>
        <p:spPr bwMode="auto">
          <a:xfrm>
            <a:off x="2176278" y="475246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9" name="Freeform 15"/>
          <p:cNvSpPr>
            <a:spLocks/>
          </p:cNvSpPr>
          <p:nvPr/>
        </p:nvSpPr>
        <p:spPr bwMode="auto">
          <a:xfrm>
            <a:off x="2168340" y="480643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0" name="Freeform 16"/>
          <p:cNvSpPr>
            <a:spLocks/>
          </p:cNvSpPr>
          <p:nvPr/>
        </p:nvSpPr>
        <p:spPr bwMode="auto">
          <a:xfrm>
            <a:off x="2161990" y="486358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1" name="Freeform 17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2" name="Line 18"/>
          <p:cNvSpPr>
            <a:spLocks noChangeShapeType="1"/>
          </p:cNvSpPr>
          <p:nvPr/>
        </p:nvSpPr>
        <p:spPr bwMode="auto">
          <a:xfrm>
            <a:off x="2187390" y="426192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3" name="Line 19"/>
          <p:cNvSpPr>
            <a:spLocks noChangeShapeType="1"/>
          </p:cNvSpPr>
          <p:nvPr/>
        </p:nvSpPr>
        <p:spPr bwMode="auto">
          <a:xfrm>
            <a:off x="218739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4" name="Line 20"/>
          <p:cNvSpPr>
            <a:spLocks noChangeShapeType="1"/>
          </p:cNvSpPr>
          <p:nvPr/>
        </p:nvSpPr>
        <p:spPr bwMode="auto">
          <a:xfrm>
            <a:off x="229534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5" name="Freeform 22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6" name="Freeform 23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7" name="Freeform 24"/>
          <p:cNvSpPr>
            <a:spLocks/>
          </p:cNvSpPr>
          <p:nvPr/>
        </p:nvSpPr>
        <p:spPr bwMode="auto">
          <a:xfrm>
            <a:off x="2154053" y="485882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" name="Freeform 25"/>
          <p:cNvSpPr>
            <a:spLocks/>
          </p:cNvSpPr>
          <p:nvPr/>
        </p:nvSpPr>
        <p:spPr bwMode="auto">
          <a:xfrm>
            <a:off x="2154053" y="425716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9" name="Freeform 26"/>
          <p:cNvSpPr>
            <a:spLocks/>
          </p:cNvSpPr>
          <p:nvPr/>
        </p:nvSpPr>
        <p:spPr bwMode="auto">
          <a:xfrm>
            <a:off x="2220728" y="442067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0" name="Freeform 27"/>
          <p:cNvSpPr>
            <a:spLocks/>
          </p:cNvSpPr>
          <p:nvPr/>
        </p:nvSpPr>
        <p:spPr bwMode="auto">
          <a:xfrm>
            <a:off x="2212790" y="447782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" name="Freeform 28"/>
          <p:cNvSpPr>
            <a:spLocks/>
          </p:cNvSpPr>
          <p:nvPr/>
        </p:nvSpPr>
        <p:spPr bwMode="auto">
          <a:xfrm>
            <a:off x="2206440" y="453180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2" name="Freeform 29"/>
          <p:cNvSpPr>
            <a:spLocks/>
          </p:cNvSpPr>
          <p:nvPr/>
        </p:nvSpPr>
        <p:spPr bwMode="auto">
          <a:xfrm>
            <a:off x="2198503" y="458577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" name="Freeform 30"/>
          <p:cNvSpPr>
            <a:spLocks/>
          </p:cNvSpPr>
          <p:nvPr/>
        </p:nvSpPr>
        <p:spPr bwMode="auto">
          <a:xfrm>
            <a:off x="2192153" y="464451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4" name="Freeform 31"/>
          <p:cNvSpPr>
            <a:spLocks/>
          </p:cNvSpPr>
          <p:nvPr/>
        </p:nvSpPr>
        <p:spPr bwMode="auto">
          <a:xfrm>
            <a:off x="2182628" y="469690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5" name="Freeform 32"/>
          <p:cNvSpPr>
            <a:spLocks/>
          </p:cNvSpPr>
          <p:nvPr/>
        </p:nvSpPr>
        <p:spPr bwMode="auto">
          <a:xfrm>
            <a:off x="2176278" y="475246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6" name="Freeform 33"/>
          <p:cNvSpPr>
            <a:spLocks/>
          </p:cNvSpPr>
          <p:nvPr/>
        </p:nvSpPr>
        <p:spPr bwMode="auto">
          <a:xfrm>
            <a:off x="2168340" y="480643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7" name="Freeform 34"/>
          <p:cNvSpPr>
            <a:spLocks/>
          </p:cNvSpPr>
          <p:nvPr/>
        </p:nvSpPr>
        <p:spPr bwMode="auto">
          <a:xfrm>
            <a:off x="2161990" y="486358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" name="Freeform 35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" name="Line 36"/>
          <p:cNvSpPr>
            <a:spLocks noChangeShapeType="1"/>
          </p:cNvSpPr>
          <p:nvPr/>
        </p:nvSpPr>
        <p:spPr bwMode="auto">
          <a:xfrm>
            <a:off x="2187390" y="426192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0" name="Line 37"/>
          <p:cNvSpPr>
            <a:spLocks noChangeShapeType="1"/>
          </p:cNvSpPr>
          <p:nvPr/>
        </p:nvSpPr>
        <p:spPr bwMode="auto">
          <a:xfrm>
            <a:off x="218739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1" name="Line 38"/>
          <p:cNvSpPr>
            <a:spLocks noChangeShapeType="1"/>
          </p:cNvSpPr>
          <p:nvPr/>
        </p:nvSpPr>
        <p:spPr bwMode="auto">
          <a:xfrm>
            <a:off x="229534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2" name="Freeform 39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3" name="Freeform 40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4" name="Freeform 41"/>
          <p:cNvSpPr>
            <a:spLocks/>
          </p:cNvSpPr>
          <p:nvPr/>
        </p:nvSpPr>
        <p:spPr bwMode="auto">
          <a:xfrm>
            <a:off x="2154053" y="485882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5" name="Freeform 42"/>
          <p:cNvSpPr>
            <a:spLocks/>
          </p:cNvSpPr>
          <p:nvPr/>
        </p:nvSpPr>
        <p:spPr bwMode="auto">
          <a:xfrm>
            <a:off x="2154053" y="425716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6" name="Freeform 43"/>
          <p:cNvSpPr>
            <a:spLocks/>
          </p:cNvSpPr>
          <p:nvPr/>
        </p:nvSpPr>
        <p:spPr bwMode="auto">
          <a:xfrm>
            <a:off x="2220728" y="442067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7" name="Freeform 44"/>
          <p:cNvSpPr>
            <a:spLocks/>
          </p:cNvSpPr>
          <p:nvPr/>
        </p:nvSpPr>
        <p:spPr bwMode="auto">
          <a:xfrm>
            <a:off x="2212790" y="447782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8" name="Freeform 45"/>
          <p:cNvSpPr>
            <a:spLocks/>
          </p:cNvSpPr>
          <p:nvPr/>
        </p:nvSpPr>
        <p:spPr bwMode="auto">
          <a:xfrm>
            <a:off x="2206440" y="453180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" name="Freeform 46"/>
          <p:cNvSpPr>
            <a:spLocks/>
          </p:cNvSpPr>
          <p:nvPr/>
        </p:nvSpPr>
        <p:spPr bwMode="auto">
          <a:xfrm>
            <a:off x="2192153" y="464451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0" name="Freeform 47"/>
          <p:cNvSpPr>
            <a:spLocks/>
          </p:cNvSpPr>
          <p:nvPr/>
        </p:nvSpPr>
        <p:spPr bwMode="auto">
          <a:xfrm>
            <a:off x="2182628" y="469690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1" name="Freeform 48"/>
          <p:cNvSpPr>
            <a:spLocks/>
          </p:cNvSpPr>
          <p:nvPr/>
        </p:nvSpPr>
        <p:spPr bwMode="auto">
          <a:xfrm>
            <a:off x="2176278" y="475246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2" name="Freeform 49"/>
          <p:cNvSpPr>
            <a:spLocks/>
          </p:cNvSpPr>
          <p:nvPr/>
        </p:nvSpPr>
        <p:spPr bwMode="auto">
          <a:xfrm>
            <a:off x="2177865" y="4787389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3" name="Freeform 50"/>
          <p:cNvSpPr>
            <a:spLocks/>
          </p:cNvSpPr>
          <p:nvPr/>
        </p:nvSpPr>
        <p:spPr bwMode="auto">
          <a:xfrm>
            <a:off x="2161990" y="486358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4" name="Freeform 51"/>
          <p:cNvSpPr>
            <a:spLocks/>
          </p:cNvSpPr>
          <p:nvPr/>
        </p:nvSpPr>
        <p:spPr bwMode="auto">
          <a:xfrm>
            <a:off x="2225490" y="428573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5" name="Line 52"/>
          <p:cNvSpPr>
            <a:spLocks noChangeShapeType="1"/>
          </p:cNvSpPr>
          <p:nvPr/>
        </p:nvSpPr>
        <p:spPr bwMode="auto">
          <a:xfrm>
            <a:off x="2187390" y="426192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6" name="Line 53"/>
          <p:cNvSpPr>
            <a:spLocks noChangeShapeType="1"/>
          </p:cNvSpPr>
          <p:nvPr/>
        </p:nvSpPr>
        <p:spPr bwMode="auto">
          <a:xfrm>
            <a:off x="218739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7" name="Line 54"/>
          <p:cNvSpPr>
            <a:spLocks noChangeShapeType="1"/>
          </p:cNvSpPr>
          <p:nvPr/>
        </p:nvSpPr>
        <p:spPr bwMode="auto">
          <a:xfrm>
            <a:off x="2295340" y="420160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" name="TextBox 818"/>
          <p:cNvSpPr txBox="1"/>
          <p:nvPr/>
        </p:nvSpPr>
        <p:spPr>
          <a:xfrm>
            <a:off x="50809" y="5747032"/>
            <a:ext cx="227787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BSG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transmits a learning signal for T</a:t>
            </a:r>
            <a:r>
              <a:rPr lang="en-US" sz="2000" baseline="-25000" dirty="0" smtClean="0"/>
              <a:t>FB</a:t>
            </a:r>
            <a:r>
              <a:rPr lang="en-US" sz="2000" dirty="0" smtClean="0"/>
              <a:t> seconds.</a:t>
            </a:r>
            <a:endParaRPr lang="en-US" sz="2000" dirty="0"/>
          </a:p>
        </p:txBody>
      </p:sp>
      <p:sp>
        <p:nvSpPr>
          <p:cNvPr id="821" name="TextBox 820"/>
          <p:cNvSpPr txBox="1"/>
          <p:nvPr/>
        </p:nvSpPr>
        <p:spPr>
          <a:xfrm>
            <a:off x="2865785" y="5865566"/>
            <a:ext cx="1685658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UE calculates q(t)</a:t>
            </a:r>
            <a:endParaRPr lang="en-US" sz="2000" dirty="0"/>
          </a:p>
        </p:txBody>
      </p:sp>
      <p:sp>
        <p:nvSpPr>
          <p:cNvPr id="822" name="Right Arrow 821"/>
          <p:cNvSpPr/>
          <p:nvPr/>
        </p:nvSpPr>
        <p:spPr>
          <a:xfrm>
            <a:off x="4699011" y="6019800"/>
            <a:ext cx="523970" cy="3861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3" name="TextBox 822"/>
          <p:cNvSpPr txBox="1"/>
          <p:nvPr/>
        </p:nvSpPr>
        <p:spPr>
          <a:xfrm>
            <a:off x="5359434" y="5702865"/>
            <a:ext cx="1478555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UE feeds back q(t) to BSG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824" name="Right Arrow 823"/>
          <p:cNvSpPr/>
          <p:nvPr/>
        </p:nvSpPr>
        <p:spPr>
          <a:xfrm>
            <a:off x="6962929" y="6019800"/>
            <a:ext cx="523970" cy="3861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Right Arrow 323"/>
          <p:cNvSpPr/>
          <p:nvPr/>
        </p:nvSpPr>
        <p:spPr>
          <a:xfrm>
            <a:off x="2454863" y="6055830"/>
            <a:ext cx="305270" cy="3861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Line 131"/>
          <p:cNvSpPr>
            <a:spLocks noChangeShapeType="1"/>
          </p:cNvSpPr>
          <p:nvPr/>
        </p:nvSpPr>
        <p:spPr bwMode="auto">
          <a:xfrm flipH="1">
            <a:off x="3959859" y="4232311"/>
            <a:ext cx="276449" cy="583655"/>
          </a:xfrm>
          <a:prstGeom prst="line">
            <a:avLst/>
          </a:prstGeom>
          <a:noFill/>
          <a:ln w="50800" cmpd="sng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TextBox 325"/>
          <p:cNvSpPr txBox="1"/>
          <p:nvPr/>
        </p:nvSpPr>
        <p:spPr>
          <a:xfrm>
            <a:off x="7563825" y="5865563"/>
            <a:ext cx="1478555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BSG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sends q(t) to BSG</a:t>
            </a:r>
            <a:r>
              <a:rPr lang="en-US" sz="2000" baseline="-25000" dirty="0" smtClean="0"/>
              <a:t>2</a:t>
            </a:r>
            <a:endParaRPr lang="en-US" sz="2000" baseline="-25000" dirty="0"/>
          </a:p>
        </p:txBody>
      </p:sp>
      <p:sp>
        <p:nvSpPr>
          <p:cNvPr id="327" name="Line 131"/>
          <p:cNvSpPr>
            <a:spLocks noChangeShapeType="1"/>
          </p:cNvSpPr>
          <p:nvPr/>
        </p:nvSpPr>
        <p:spPr bwMode="auto">
          <a:xfrm>
            <a:off x="4061777" y="5153277"/>
            <a:ext cx="1219518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prstDash val="solid"/>
            <a:round/>
            <a:headEnd type="oval"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>
              <a:ln w="57150" cmpd="sng">
                <a:solidFill>
                  <a:srgbClr val="000000"/>
                </a:solidFill>
              </a:ln>
            </a:endParaRPr>
          </a:p>
        </p:txBody>
      </p:sp>
      <p:sp>
        <p:nvSpPr>
          <p:cNvPr id="328" name="Rectangle 70"/>
          <p:cNvSpPr>
            <a:spLocks noChangeArrowheads="1"/>
          </p:cNvSpPr>
          <p:nvPr/>
        </p:nvSpPr>
        <p:spPr bwMode="auto">
          <a:xfrm>
            <a:off x="4064957" y="3238260"/>
            <a:ext cx="83750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defTabSz="731838">
              <a:spcBef>
                <a:spcPct val="50000"/>
              </a:spcBef>
            </a:pPr>
            <a:r>
              <a:rPr lang="en-US" sz="3200" b="1" dirty="0" smtClean="0"/>
              <a:t>UE</a:t>
            </a:r>
            <a:endParaRPr lang="en-US" sz="2400" b="1" baseline="-25000" dirty="0"/>
          </a:p>
        </p:txBody>
      </p:sp>
      <p:cxnSp>
        <p:nvCxnSpPr>
          <p:cNvPr id="331" name="Straight Connector 330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2" name="Rectangle 331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eNodeB</a:t>
            </a:r>
            <a:r>
              <a:rPr lang="en-US" b="1" dirty="0" smtClean="0"/>
              <a:t> forwards the interference level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51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" grpId="0" animBg="1"/>
      <p:bldP spid="644" grpId="0" animBg="1"/>
      <p:bldP spid="645" grpId="0" animBg="1"/>
      <p:bldP spid="659" grpId="0" animBg="1"/>
      <p:bldP spid="660" grpId="0" animBg="1"/>
      <p:bldP spid="661" grpId="0" animBg="1"/>
      <p:bldP spid="819" grpId="0" animBg="1"/>
      <p:bldP spid="821" grpId="0" animBg="1"/>
      <p:bldP spid="822" grpId="0" animBg="1"/>
      <p:bldP spid="823" grpId="0" animBg="1"/>
      <p:bldP spid="824" grpId="0" animBg="1"/>
      <p:bldP spid="324" grpId="0" animBg="1"/>
      <p:bldP spid="325" grpId="0" animBg="1"/>
      <p:bldP spid="326" grpId="0" animBg="1"/>
      <p:bldP spid="3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Interference Feedback</a:t>
            </a:r>
            <a:endParaRPr lang="en-US" sz="36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89025" y="2353734"/>
            <a:ext cx="694266" cy="711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1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24224" y="2353734"/>
            <a:ext cx="694266" cy="711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/>
          <p:nvPr/>
        </p:nvCxnSpPr>
        <p:spPr>
          <a:xfrm rot="10800000" flipV="1">
            <a:off x="6488189" y="3200399"/>
            <a:ext cx="846666" cy="711200"/>
          </a:xfrm>
          <a:prstGeom prst="bentConnector3">
            <a:avLst>
              <a:gd name="adj1" fmla="val -2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730424" y="3556000"/>
            <a:ext cx="694266" cy="711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1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172767"/>
              </p:ext>
            </p:extLst>
          </p:nvPr>
        </p:nvGraphicFramePr>
        <p:xfrm>
          <a:off x="4828722" y="2463271"/>
          <a:ext cx="4699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9" name="Equation" r:id="rId3" imgW="215900" imgH="203200" progId="Equation.3">
                  <p:embed/>
                </p:oleObj>
              </mc:Choice>
              <mc:Fallback>
                <p:oleObj name="Equation" r:id="rId3" imgW="215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8722" y="2463271"/>
                        <a:ext cx="469900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36632"/>
              </p:ext>
            </p:extLst>
          </p:nvPr>
        </p:nvGraphicFramePr>
        <p:xfrm>
          <a:off x="3252867" y="2200278"/>
          <a:ext cx="7461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0" name="Equation" r:id="rId5" imgW="342900" imgH="203200" progId="Equation.3">
                  <p:embed/>
                </p:oleObj>
              </mc:Choice>
              <mc:Fallback>
                <p:oleObj name="Equation" r:id="rId5" imgW="342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2867" y="2200278"/>
                        <a:ext cx="746125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309952"/>
              </p:ext>
            </p:extLst>
          </p:nvPr>
        </p:nvGraphicFramePr>
        <p:xfrm>
          <a:off x="7000424" y="2434169"/>
          <a:ext cx="60801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1" name="Equation" r:id="rId7" imgW="279400" imgH="190500" progId="Equation.3">
                  <p:embed/>
                </p:oleObj>
              </mc:Choice>
              <mc:Fallback>
                <p:oleObj name="Equation" r:id="rId7" imgW="2794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424" y="2434169"/>
                        <a:ext cx="608012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163179"/>
              </p:ext>
            </p:extLst>
          </p:nvPr>
        </p:nvGraphicFramePr>
        <p:xfrm>
          <a:off x="4378001" y="3082130"/>
          <a:ext cx="24765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2" name="Equation" r:id="rId9" imgW="114300" imgH="139700" progId="Equation.3">
                  <p:embed/>
                </p:oleObj>
              </mc:Choice>
              <mc:Fallback>
                <p:oleObj name="Equation" r:id="rId9" imgW="114300" imgH="139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01" y="3082130"/>
                        <a:ext cx="247650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H="1">
            <a:off x="4680559" y="3911600"/>
            <a:ext cx="91440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358834" y="3810008"/>
            <a:ext cx="223431" cy="20743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4476426" y="3843868"/>
            <a:ext cx="0" cy="14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93875" y="3911600"/>
            <a:ext cx="1566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483250" y="3412067"/>
            <a:ext cx="0" cy="3471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76076"/>
              </p:ext>
            </p:extLst>
          </p:nvPr>
        </p:nvGraphicFramePr>
        <p:xfrm>
          <a:off x="5939445" y="3712904"/>
          <a:ext cx="27622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3" name="Equation" r:id="rId11" imgW="127000" imgH="139700" progId="Equation.3">
                  <p:embed/>
                </p:oleObj>
              </mc:Choice>
              <mc:Fallback>
                <p:oleObj name="Equation" r:id="rId11" imgW="127000" imgH="139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9445" y="3712904"/>
                        <a:ext cx="276225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Straight Arrow Connector 54"/>
          <p:cNvCxnSpPr/>
          <p:nvPr/>
        </p:nvCxnSpPr>
        <p:spPr>
          <a:xfrm flipH="1">
            <a:off x="3334356" y="3915833"/>
            <a:ext cx="91440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5574320" y="2692403"/>
            <a:ext cx="12319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318608" y="2696902"/>
            <a:ext cx="12319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030953"/>
              </p:ext>
            </p:extLst>
          </p:nvPr>
        </p:nvGraphicFramePr>
        <p:xfrm>
          <a:off x="3348118" y="3301211"/>
          <a:ext cx="60801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4" name="Equation" r:id="rId13" imgW="279400" imgH="203200" progId="Equation.3">
                  <p:embed/>
                </p:oleObj>
              </mc:Choice>
              <mc:Fallback>
                <p:oleObj name="Equation" r:id="rId13" imgW="279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118" y="3301211"/>
                        <a:ext cx="608012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063" name="Object 2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847971"/>
              </p:ext>
            </p:extLst>
          </p:nvPr>
        </p:nvGraphicFramePr>
        <p:xfrm>
          <a:off x="3983393" y="1447800"/>
          <a:ext cx="27797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5" name="Equation" r:id="rId15" imgW="1409700" imgH="228600" progId="Equation.3">
                  <p:embed/>
                </p:oleObj>
              </mc:Choice>
              <mc:Fallback>
                <p:oleObj name="Equation" r:id="rId15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3393" y="1447800"/>
                        <a:ext cx="2779713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ounded Rectangle 26"/>
          <p:cNvSpPr/>
          <p:nvPr/>
        </p:nvSpPr>
        <p:spPr>
          <a:xfrm>
            <a:off x="1144586" y="2389991"/>
            <a:ext cx="2056341" cy="4085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Interference</a:t>
            </a:r>
            <a:endParaRPr lang="en-US" sz="20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174219" y="3639618"/>
            <a:ext cx="2056341" cy="4085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Computation</a:t>
            </a:r>
            <a:endParaRPr lang="en-US" sz="2000" b="1" dirty="0" smtClean="0"/>
          </a:p>
        </p:txBody>
      </p:sp>
      <p:sp>
        <p:nvSpPr>
          <p:cNvPr id="3" name="Rounded Rectangle 2"/>
          <p:cNvSpPr/>
          <p:nvPr/>
        </p:nvSpPr>
        <p:spPr>
          <a:xfrm>
            <a:off x="5112360" y="4956175"/>
            <a:ext cx="3729826" cy="13843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, c: constant during the learning process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34330"/>
              </p:ext>
            </p:extLst>
          </p:nvPr>
        </p:nvGraphicFramePr>
        <p:xfrm>
          <a:off x="5283808" y="5334000"/>
          <a:ext cx="328612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6" name="Equation" r:id="rId17" imgW="164880" imgH="164880" progId="Equation.3">
                  <p:embed/>
                </p:oleObj>
              </mc:Choice>
              <mc:Fallback>
                <p:oleObj name="Equation" r:id="rId17" imgW="1648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808" y="5334000"/>
                        <a:ext cx="328612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8DF07-CD7E-4737-96FE-E8347201D778}" type="datetime1">
              <a:rPr lang="en-US" smtClean="0"/>
              <a:t>2/25/2014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EE 360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Affine </a:t>
            </a:r>
            <a:r>
              <a:rPr lang="en-US" b="1" dirty="0" smtClean="0"/>
              <a:t>function of the interference</a:t>
            </a:r>
            <a:endParaRPr lang="en-US" b="1" dirty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28798" y="1447799"/>
            <a:ext cx="8906934" cy="5438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Interference Level:</a:t>
            </a:r>
          </a:p>
          <a:p>
            <a:pPr lvl="1"/>
            <a:endParaRPr lang="en-US" sz="2400" i="1" dirty="0" smtClean="0"/>
          </a:p>
          <a:p>
            <a:endParaRPr lang="en-US" sz="2800" i="1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Examples</a:t>
            </a:r>
            <a:endParaRPr lang="en-US" sz="2400" dirty="0" smtClean="0"/>
          </a:p>
          <a:p>
            <a:pPr lvl="1"/>
            <a:r>
              <a:rPr lang="en-US" sz="2400" dirty="0" smtClean="0"/>
              <a:t>Noise plus interference level</a:t>
            </a:r>
          </a:p>
          <a:p>
            <a:pPr lvl="1"/>
            <a:r>
              <a:rPr lang="en-US" sz="2400" dirty="0" smtClean="0"/>
              <a:t>SINR level</a:t>
            </a:r>
          </a:p>
          <a:p>
            <a:pPr lvl="1"/>
            <a:r>
              <a:rPr lang="en-US" sz="2400" dirty="0" smtClean="0"/>
              <a:t>Total received power</a:t>
            </a:r>
          </a:p>
          <a:p>
            <a:pPr marL="457200" lvl="1" indent="0">
              <a:buFont typeface="Arial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07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26" grpId="0" animBg="1"/>
      <p:bldP spid="27" grpId="0" animBg="1"/>
      <p:bldP spid="29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6419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0" y="816514"/>
            <a:ext cx="9123300" cy="6181186"/>
          </a:xfrm>
        </p:spPr>
        <p:txBody>
          <a:bodyPr>
            <a:noAutofit/>
          </a:bodyPr>
          <a:lstStyle/>
          <a:p>
            <a:r>
              <a:rPr lang="en-US" sz="2400" dirty="0" smtClean="0"/>
              <a:t>Null </a:t>
            </a:r>
            <a:r>
              <a:rPr lang="en-US" sz="2400" dirty="0"/>
              <a:t>Space </a:t>
            </a:r>
            <a:r>
              <a:rPr lang="en-US" sz="2400" dirty="0" smtClean="0"/>
              <a:t>learning </a:t>
            </a:r>
            <a:r>
              <a:rPr lang="en-US" sz="2400" dirty="0"/>
              <a:t>in Underlay MIMO Cognitive Radios</a:t>
            </a:r>
          </a:p>
          <a:p>
            <a:pPr lvl="1"/>
            <a:r>
              <a:rPr lang="en-US" sz="2000" dirty="0" smtClean="0"/>
              <a:t>Cyclic Jacobi Technique and Modifications</a:t>
            </a:r>
          </a:p>
          <a:p>
            <a:pPr lvl="1"/>
            <a:r>
              <a:rPr lang="en-US" sz="2000" dirty="0" smtClean="0"/>
              <a:t>Only based on binary comparisons of Energy measurements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Null Space Coherence Time</a:t>
            </a:r>
          </a:p>
          <a:p>
            <a:pPr lvl="1"/>
            <a:r>
              <a:rPr lang="en-US" sz="2000" dirty="0" smtClean="0"/>
              <a:t>Smaller than the channel coherence time</a:t>
            </a:r>
          </a:p>
          <a:p>
            <a:endParaRPr lang="en-US" sz="2400" dirty="0" smtClean="0"/>
          </a:p>
          <a:p>
            <a:r>
              <a:rPr lang="en-US" sz="2400" dirty="0"/>
              <a:t>Null Space learning in Cooperative Multipoint Networks</a:t>
            </a:r>
          </a:p>
          <a:p>
            <a:pPr lvl="1"/>
            <a:r>
              <a:rPr lang="en-US" sz="2000" dirty="0"/>
              <a:t>The terminals only sense the interference levels</a:t>
            </a:r>
          </a:p>
          <a:p>
            <a:pPr lvl="1"/>
            <a:r>
              <a:rPr lang="en-US" sz="2000" dirty="0"/>
              <a:t>Algorithmic complexity is on the side of the Base Stations.</a:t>
            </a:r>
          </a:p>
          <a:p>
            <a:endParaRPr lang="en-US" sz="2400" dirty="0" smtClean="0"/>
          </a:p>
          <a:p>
            <a:r>
              <a:rPr lang="en-US" sz="2400" dirty="0" smtClean="0"/>
              <a:t>Many new research directions</a:t>
            </a:r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4E7C-69AB-4C85-A7F8-11AE335AF4A1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5" y="5105400"/>
            <a:ext cx="8229600" cy="1143000"/>
          </a:xfrm>
        </p:spPr>
        <p:txBody>
          <a:bodyPr/>
          <a:lstStyle/>
          <a:p>
            <a:r>
              <a:rPr lang="en-US" b="1" smtClean="0">
                <a:latin typeface="Times New Roman" pitchFamily="18" charset="0"/>
                <a:cs typeface="Times New Roman" pitchFamily="18" charset="0"/>
              </a:rPr>
              <a:t>Questions?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474" name="Picture 2" descr="http://community.norton.com/t5/image/serverpage/image-id/12664iC00298E4A7DCB5CA/image-size/original?v=mpbl-1&amp;px=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05000"/>
            <a:ext cx="2344108" cy="237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48645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17B4-EEDD-4699-A7FF-59A62F1AD2B4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8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1603"/>
            <a:ext cx="8229600" cy="803603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System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5314" y="540888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received signal at UE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327711"/>
              </p:ext>
            </p:extLst>
          </p:nvPr>
        </p:nvGraphicFramePr>
        <p:xfrm>
          <a:off x="4002788" y="5408883"/>
          <a:ext cx="37242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9" name="Equation" r:id="rId3" imgW="1828800" imgH="203200" progId="Equation.3">
                  <p:embed/>
                </p:oleObj>
              </mc:Choice>
              <mc:Fallback>
                <p:oleObj name="Equation" r:id="rId3" imgW="1828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788" y="5408883"/>
                        <a:ext cx="3724275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311159"/>
              </p:ext>
            </p:extLst>
          </p:nvPr>
        </p:nvGraphicFramePr>
        <p:xfrm>
          <a:off x="457200" y="6161595"/>
          <a:ext cx="984780" cy="383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0" name="Equation" r:id="rId5" imgW="508000" imgH="177800" progId="Equation.3">
                  <p:embed/>
                </p:oleObj>
              </mc:Choice>
              <mc:Fallback>
                <p:oleObj name="Equation" r:id="rId5" imgW="508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161595"/>
                        <a:ext cx="984780" cy="3835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47"/>
          <p:cNvSpPr txBox="1">
            <a:spLocks noChangeArrowheads="1"/>
          </p:cNvSpPr>
          <p:nvPr/>
        </p:nvSpPr>
        <p:spPr bwMode="auto">
          <a:xfrm>
            <a:off x="1496309" y="6145056"/>
            <a:ext cx="4921872" cy="40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08" rIns="91422" bIns="45708"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/>
              <a:t>The antennas of BSG</a:t>
            </a:r>
            <a:r>
              <a:rPr lang="en-US" sz="2000" baseline="-25000" dirty="0"/>
              <a:t>2 </a:t>
            </a:r>
            <a:r>
              <a:rPr lang="en-US" sz="2000" dirty="0"/>
              <a:t>and UE</a:t>
            </a:r>
            <a:r>
              <a:rPr lang="en-US" sz="2000" baseline="-25000" dirty="0"/>
              <a:t>1</a:t>
            </a:r>
            <a:r>
              <a:rPr lang="en-US" sz="2000" dirty="0"/>
              <a:t>.</a:t>
            </a: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896"/>
              </p:ext>
            </p:extLst>
          </p:nvPr>
        </p:nvGraphicFramePr>
        <p:xfrm>
          <a:off x="5328424" y="6123496"/>
          <a:ext cx="1186224" cy="42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1" name="Equation" r:id="rId7" imgW="533400" imgH="177800" progId="Equation.3">
                  <p:embed/>
                </p:oleObj>
              </mc:Choice>
              <mc:Fallback>
                <p:oleObj name="Equation" r:id="rId7" imgW="5334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8424" y="6123496"/>
                        <a:ext cx="1186224" cy="4297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val 11"/>
          <p:cNvSpPr/>
          <p:nvPr/>
        </p:nvSpPr>
        <p:spPr>
          <a:xfrm>
            <a:off x="4174148" y="1752600"/>
            <a:ext cx="3733800" cy="2667000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73748" y="1790694"/>
            <a:ext cx="3810000" cy="2763838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2304072" y="2562220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2304072" y="1960557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2370747" y="2124070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"/>
          <p:cNvSpPr>
            <a:spLocks/>
          </p:cNvSpPr>
          <p:nvPr/>
        </p:nvSpPr>
        <p:spPr bwMode="auto">
          <a:xfrm>
            <a:off x="2362809" y="2181220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2356459" y="2235195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2348522" y="2289170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2"/>
          <p:cNvSpPr>
            <a:spLocks/>
          </p:cNvSpPr>
          <p:nvPr/>
        </p:nvSpPr>
        <p:spPr bwMode="auto">
          <a:xfrm>
            <a:off x="2342172" y="2347907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2332647" y="2400295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4"/>
          <p:cNvSpPr>
            <a:spLocks/>
          </p:cNvSpPr>
          <p:nvPr/>
        </p:nvSpPr>
        <p:spPr bwMode="auto">
          <a:xfrm>
            <a:off x="2326297" y="2455857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5"/>
          <p:cNvSpPr>
            <a:spLocks/>
          </p:cNvSpPr>
          <p:nvPr/>
        </p:nvSpPr>
        <p:spPr bwMode="auto">
          <a:xfrm>
            <a:off x="2318359" y="2509832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6"/>
          <p:cNvSpPr>
            <a:spLocks/>
          </p:cNvSpPr>
          <p:nvPr/>
        </p:nvSpPr>
        <p:spPr bwMode="auto">
          <a:xfrm>
            <a:off x="2312009" y="2566982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7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8"/>
          <p:cNvSpPr>
            <a:spLocks noChangeShapeType="1"/>
          </p:cNvSpPr>
          <p:nvPr/>
        </p:nvSpPr>
        <p:spPr bwMode="auto">
          <a:xfrm>
            <a:off x="2337409" y="1965320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9"/>
          <p:cNvSpPr>
            <a:spLocks noChangeShapeType="1"/>
          </p:cNvSpPr>
          <p:nvPr/>
        </p:nvSpPr>
        <p:spPr bwMode="auto">
          <a:xfrm>
            <a:off x="233740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0"/>
          <p:cNvSpPr>
            <a:spLocks noChangeShapeType="1"/>
          </p:cNvSpPr>
          <p:nvPr/>
        </p:nvSpPr>
        <p:spPr bwMode="auto">
          <a:xfrm>
            <a:off x="244535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2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3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4"/>
          <p:cNvSpPr>
            <a:spLocks/>
          </p:cNvSpPr>
          <p:nvPr/>
        </p:nvSpPr>
        <p:spPr bwMode="auto">
          <a:xfrm>
            <a:off x="2304072" y="2562220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5"/>
          <p:cNvSpPr>
            <a:spLocks/>
          </p:cNvSpPr>
          <p:nvPr/>
        </p:nvSpPr>
        <p:spPr bwMode="auto">
          <a:xfrm>
            <a:off x="2304072" y="1960557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6"/>
          <p:cNvSpPr>
            <a:spLocks/>
          </p:cNvSpPr>
          <p:nvPr/>
        </p:nvSpPr>
        <p:spPr bwMode="auto">
          <a:xfrm>
            <a:off x="2370747" y="2124070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7"/>
          <p:cNvSpPr>
            <a:spLocks/>
          </p:cNvSpPr>
          <p:nvPr/>
        </p:nvSpPr>
        <p:spPr bwMode="auto">
          <a:xfrm>
            <a:off x="2362809" y="2181220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8"/>
          <p:cNvSpPr>
            <a:spLocks/>
          </p:cNvSpPr>
          <p:nvPr/>
        </p:nvSpPr>
        <p:spPr bwMode="auto">
          <a:xfrm>
            <a:off x="2356459" y="2235195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9"/>
          <p:cNvSpPr>
            <a:spLocks/>
          </p:cNvSpPr>
          <p:nvPr/>
        </p:nvSpPr>
        <p:spPr bwMode="auto">
          <a:xfrm>
            <a:off x="2348522" y="2289170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0"/>
          <p:cNvSpPr>
            <a:spLocks/>
          </p:cNvSpPr>
          <p:nvPr/>
        </p:nvSpPr>
        <p:spPr bwMode="auto">
          <a:xfrm>
            <a:off x="2342172" y="2347907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1"/>
          <p:cNvSpPr>
            <a:spLocks/>
          </p:cNvSpPr>
          <p:nvPr/>
        </p:nvSpPr>
        <p:spPr bwMode="auto">
          <a:xfrm>
            <a:off x="2332647" y="2400295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2"/>
          <p:cNvSpPr>
            <a:spLocks/>
          </p:cNvSpPr>
          <p:nvPr/>
        </p:nvSpPr>
        <p:spPr bwMode="auto">
          <a:xfrm>
            <a:off x="2326297" y="2455857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3"/>
          <p:cNvSpPr>
            <a:spLocks/>
          </p:cNvSpPr>
          <p:nvPr/>
        </p:nvSpPr>
        <p:spPr bwMode="auto">
          <a:xfrm>
            <a:off x="2318359" y="2509832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4"/>
          <p:cNvSpPr>
            <a:spLocks/>
          </p:cNvSpPr>
          <p:nvPr/>
        </p:nvSpPr>
        <p:spPr bwMode="auto">
          <a:xfrm>
            <a:off x="2312009" y="2566982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35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36"/>
          <p:cNvSpPr>
            <a:spLocks noChangeShapeType="1"/>
          </p:cNvSpPr>
          <p:nvPr/>
        </p:nvSpPr>
        <p:spPr bwMode="auto">
          <a:xfrm>
            <a:off x="2337409" y="1965320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37"/>
          <p:cNvSpPr>
            <a:spLocks noChangeShapeType="1"/>
          </p:cNvSpPr>
          <p:nvPr/>
        </p:nvSpPr>
        <p:spPr bwMode="auto">
          <a:xfrm>
            <a:off x="233740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38"/>
          <p:cNvSpPr>
            <a:spLocks noChangeShapeType="1"/>
          </p:cNvSpPr>
          <p:nvPr/>
        </p:nvSpPr>
        <p:spPr bwMode="auto">
          <a:xfrm>
            <a:off x="244535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9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0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1"/>
          <p:cNvSpPr>
            <a:spLocks/>
          </p:cNvSpPr>
          <p:nvPr/>
        </p:nvSpPr>
        <p:spPr bwMode="auto">
          <a:xfrm>
            <a:off x="2304072" y="2562220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2"/>
          <p:cNvSpPr>
            <a:spLocks/>
          </p:cNvSpPr>
          <p:nvPr/>
        </p:nvSpPr>
        <p:spPr bwMode="auto">
          <a:xfrm>
            <a:off x="2304072" y="1960557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3"/>
          <p:cNvSpPr>
            <a:spLocks/>
          </p:cNvSpPr>
          <p:nvPr/>
        </p:nvSpPr>
        <p:spPr bwMode="auto">
          <a:xfrm>
            <a:off x="2370747" y="2124070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4"/>
          <p:cNvSpPr>
            <a:spLocks/>
          </p:cNvSpPr>
          <p:nvPr/>
        </p:nvSpPr>
        <p:spPr bwMode="auto">
          <a:xfrm>
            <a:off x="2362809" y="2181220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45"/>
          <p:cNvSpPr>
            <a:spLocks/>
          </p:cNvSpPr>
          <p:nvPr/>
        </p:nvSpPr>
        <p:spPr bwMode="auto">
          <a:xfrm>
            <a:off x="2356459" y="2235195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46"/>
          <p:cNvSpPr>
            <a:spLocks/>
          </p:cNvSpPr>
          <p:nvPr/>
        </p:nvSpPr>
        <p:spPr bwMode="auto">
          <a:xfrm>
            <a:off x="2342172" y="2347907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47"/>
          <p:cNvSpPr>
            <a:spLocks/>
          </p:cNvSpPr>
          <p:nvPr/>
        </p:nvSpPr>
        <p:spPr bwMode="auto">
          <a:xfrm>
            <a:off x="2332647" y="2400295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48"/>
          <p:cNvSpPr>
            <a:spLocks/>
          </p:cNvSpPr>
          <p:nvPr/>
        </p:nvSpPr>
        <p:spPr bwMode="auto">
          <a:xfrm>
            <a:off x="2326297" y="2455857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49"/>
          <p:cNvSpPr>
            <a:spLocks/>
          </p:cNvSpPr>
          <p:nvPr/>
        </p:nvSpPr>
        <p:spPr bwMode="auto">
          <a:xfrm>
            <a:off x="2327884" y="2490782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0"/>
          <p:cNvSpPr>
            <a:spLocks/>
          </p:cNvSpPr>
          <p:nvPr/>
        </p:nvSpPr>
        <p:spPr bwMode="auto">
          <a:xfrm>
            <a:off x="2312009" y="2566982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1"/>
          <p:cNvSpPr>
            <a:spLocks/>
          </p:cNvSpPr>
          <p:nvPr/>
        </p:nvSpPr>
        <p:spPr bwMode="auto">
          <a:xfrm>
            <a:off x="2375509" y="1989132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52"/>
          <p:cNvSpPr>
            <a:spLocks noChangeShapeType="1"/>
          </p:cNvSpPr>
          <p:nvPr/>
        </p:nvSpPr>
        <p:spPr bwMode="auto">
          <a:xfrm>
            <a:off x="2337409" y="1965320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53"/>
          <p:cNvSpPr>
            <a:spLocks noChangeShapeType="1"/>
          </p:cNvSpPr>
          <p:nvPr/>
        </p:nvSpPr>
        <p:spPr bwMode="auto">
          <a:xfrm>
            <a:off x="233740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54"/>
          <p:cNvSpPr>
            <a:spLocks noChangeShapeType="1"/>
          </p:cNvSpPr>
          <p:nvPr/>
        </p:nvSpPr>
        <p:spPr bwMode="auto">
          <a:xfrm>
            <a:off x="2445359" y="1904995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4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"/>
          <p:cNvSpPr>
            <a:spLocks/>
          </p:cNvSpPr>
          <p:nvPr/>
        </p:nvSpPr>
        <p:spPr bwMode="auto">
          <a:xfrm>
            <a:off x="3564548" y="2681282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7"/>
          <p:cNvSpPr>
            <a:spLocks/>
          </p:cNvSpPr>
          <p:nvPr/>
        </p:nvSpPr>
        <p:spPr bwMode="auto">
          <a:xfrm>
            <a:off x="3564548" y="2079619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8"/>
          <p:cNvSpPr>
            <a:spLocks/>
          </p:cNvSpPr>
          <p:nvPr/>
        </p:nvSpPr>
        <p:spPr bwMode="auto">
          <a:xfrm>
            <a:off x="3631223" y="2243132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9"/>
          <p:cNvSpPr>
            <a:spLocks/>
          </p:cNvSpPr>
          <p:nvPr/>
        </p:nvSpPr>
        <p:spPr bwMode="auto">
          <a:xfrm>
            <a:off x="3623285" y="2300282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10"/>
          <p:cNvSpPr>
            <a:spLocks/>
          </p:cNvSpPr>
          <p:nvPr/>
        </p:nvSpPr>
        <p:spPr bwMode="auto">
          <a:xfrm>
            <a:off x="3616935" y="2354257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11"/>
          <p:cNvSpPr>
            <a:spLocks/>
          </p:cNvSpPr>
          <p:nvPr/>
        </p:nvSpPr>
        <p:spPr bwMode="auto">
          <a:xfrm>
            <a:off x="3608998" y="2408232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12"/>
          <p:cNvSpPr>
            <a:spLocks/>
          </p:cNvSpPr>
          <p:nvPr/>
        </p:nvSpPr>
        <p:spPr bwMode="auto">
          <a:xfrm>
            <a:off x="3602648" y="2466969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13"/>
          <p:cNvSpPr>
            <a:spLocks/>
          </p:cNvSpPr>
          <p:nvPr/>
        </p:nvSpPr>
        <p:spPr bwMode="auto">
          <a:xfrm>
            <a:off x="3593123" y="2519357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4"/>
          <p:cNvSpPr>
            <a:spLocks/>
          </p:cNvSpPr>
          <p:nvPr/>
        </p:nvSpPr>
        <p:spPr bwMode="auto">
          <a:xfrm>
            <a:off x="3586773" y="2574919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5"/>
          <p:cNvSpPr>
            <a:spLocks/>
          </p:cNvSpPr>
          <p:nvPr/>
        </p:nvSpPr>
        <p:spPr bwMode="auto">
          <a:xfrm>
            <a:off x="3578835" y="2628894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6"/>
          <p:cNvSpPr>
            <a:spLocks/>
          </p:cNvSpPr>
          <p:nvPr/>
        </p:nvSpPr>
        <p:spPr bwMode="auto">
          <a:xfrm>
            <a:off x="3572485" y="2686044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7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Line 18"/>
          <p:cNvSpPr>
            <a:spLocks noChangeShapeType="1"/>
          </p:cNvSpPr>
          <p:nvPr/>
        </p:nvSpPr>
        <p:spPr bwMode="auto">
          <a:xfrm>
            <a:off x="3597885" y="2084382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19"/>
          <p:cNvSpPr>
            <a:spLocks noChangeShapeType="1"/>
          </p:cNvSpPr>
          <p:nvPr/>
        </p:nvSpPr>
        <p:spPr bwMode="auto">
          <a:xfrm>
            <a:off x="359788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20"/>
          <p:cNvSpPr>
            <a:spLocks noChangeShapeType="1"/>
          </p:cNvSpPr>
          <p:nvPr/>
        </p:nvSpPr>
        <p:spPr bwMode="auto">
          <a:xfrm>
            <a:off x="370583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2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3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24"/>
          <p:cNvSpPr>
            <a:spLocks/>
          </p:cNvSpPr>
          <p:nvPr/>
        </p:nvSpPr>
        <p:spPr bwMode="auto">
          <a:xfrm>
            <a:off x="3564548" y="2681282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25"/>
          <p:cNvSpPr>
            <a:spLocks/>
          </p:cNvSpPr>
          <p:nvPr/>
        </p:nvSpPr>
        <p:spPr bwMode="auto">
          <a:xfrm>
            <a:off x="3564548" y="2079619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26"/>
          <p:cNvSpPr>
            <a:spLocks/>
          </p:cNvSpPr>
          <p:nvPr/>
        </p:nvSpPr>
        <p:spPr bwMode="auto">
          <a:xfrm>
            <a:off x="3631223" y="2243132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27"/>
          <p:cNvSpPr>
            <a:spLocks/>
          </p:cNvSpPr>
          <p:nvPr/>
        </p:nvSpPr>
        <p:spPr bwMode="auto">
          <a:xfrm>
            <a:off x="3623285" y="2300282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28"/>
          <p:cNvSpPr>
            <a:spLocks/>
          </p:cNvSpPr>
          <p:nvPr/>
        </p:nvSpPr>
        <p:spPr bwMode="auto">
          <a:xfrm>
            <a:off x="3616935" y="2354257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29"/>
          <p:cNvSpPr>
            <a:spLocks/>
          </p:cNvSpPr>
          <p:nvPr/>
        </p:nvSpPr>
        <p:spPr bwMode="auto">
          <a:xfrm>
            <a:off x="3608998" y="2408232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30"/>
          <p:cNvSpPr>
            <a:spLocks/>
          </p:cNvSpPr>
          <p:nvPr/>
        </p:nvSpPr>
        <p:spPr bwMode="auto">
          <a:xfrm>
            <a:off x="3602648" y="2466969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31"/>
          <p:cNvSpPr>
            <a:spLocks/>
          </p:cNvSpPr>
          <p:nvPr/>
        </p:nvSpPr>
        <p:spPr bwMode="auto">
          <a:xfrm>
            <a:off x="3593123" y="2519357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32"/>
          <p:cNvSpPr>
            <a:spLocks/>
          </p:cNvSpPr>
          <p:nvPr/>
        </p:nvSpPr>
        <p:spPr bwMode="auto">
          <a:xfrm>
            <a:off x="3586773" y="2574919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33"/>
          <p:cNvSpPr>
            <a:spLocks/>
          </p:cNvSpPr>
          <p:nvPr/>
        </p:nvSpPr>
        <p:spPr bwMode="auto">
          <a:xfrm>
            <a:off x="3578835" y="2628894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34"/>
          <p:cNvSpPr>
            <a:spLocks/>
          </p:cNvSpPr>
          <p:nvPr/>
        </p:nvSpPr>
        <p:spPr bwMode="auto">
          <a:xfrm>
            <a:off x="3572485" y="2686044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35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36"/>
          <p:cNvSpPr>
            <a:spLocks noChangeShapeType="1"/>
          </p:cNvSpPr>
          <p:nvPr/>
        </p:nvSpPr>
        <p:spPr bwMode="auto">
          <a:xfrm>
            <a:off x="3597885" y="2084382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37"/>
          <p:cNvSpPr>
            <a:spLocks noChangeShapeType="1"/>
          </p:cNvSpPr>
          <p:nvPr/>
        </p:nvSpPr>
        <p:spPr bwMode="auto">
          <a:xfrm>
            <a:off x="359788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38"/>
          <p:cNvSpPr>
            <a:spLocks noChangeShapeType="1"/>
          </p:cNvSpPr>
          <p:nvPr/>
        </p:nvSpPr>
        <p:spPr bwMode="auto">
          <a:xfrm>
            <a:off x="370583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39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40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41"/>
          <p:cNvSpPr>
            <a:spLocks/>
          </p:cNvSpPr>
          <p:nvPr/>
        </p:nvSpPr>
        <p:spPr bwMode="auto">
          <a:xfrm>
            <a:off x="3564548" y="2681282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2"/>
          <p:cNvSpPr>
            <a:spLocks/>
          </p:cNvSpPr>
          <p:nvPr/>
        </p:nvSpPr>
        <p:spPr bwMode="auto">
          <a:xfrm>
            <a:off x="3564548" y="2079619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43"/>
          <p:cNvSpPr>
            <a:spLocks/>
          </p:cNvSpPr>
          <p:nvPr/>
        </p:nvSpPr>
        <p:spPr bwMode="auto">
          <a:xfrm>
            <a:off x="3631223" y="2243132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44"/>
          <p:cNvSpPr>
            <a:spLocks/>
          </p:cNvSpPr>
          <p:nvPr/>
        </p:nvSpPr>
        <p:spPr bwMode="auto">
          <a:xfrm>
            <a:off x="3623285" y="2300282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45"/>
          <p:cNvSpPr>
            <a:spLocks/>
          </p:cNvSpPr>
          <p:nvPr/>
        </p:nvSpPr>
        <p:spPr bwMode="auto">
          <a:xfrm>
            <a:off x="3616935" y="2354257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46"/>
          <p:cNvSpPr>
            <a:spLocks/>
          </p:cNvSpPr>
          <p:nvPr/>
        </p:nvSpPr>
        <p:spPr bwMode="auto">
          <a:xfrm>
            <a:off x="3602648" y="2466969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47"/>
          <p:cNvSpPr>
            <a:spLocks/>
          </p:cNvSpPr>
          <p:nvPr/>
        </p:nvSpPr>
        <p:spPr bwMode="auto">
          <a:xfrm>
            <a:off x="3593123" y="2519357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48"/>
          <p:cNvSpPr>
            <a:spLocks/>
          </p:cNvSpPr>
          <p:nvPr/>
        </p:nvSpPr>
        <p:spPr bwMode="auto">
          <a:xfrm>
            <a:off x="3586773" y="2574919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49"/>
          <p:cNvSpPr>
            <a:spLocks/>
          </p:cNvSpPr>
          <p:nvPr/>
        </p:nvSpPr>
        <p:spPr bwMode="auto">
          <a:xfrm>
            <a:off x="3588360" y="2609844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50"/>
          <p:cNvSpPr>
            <a:spLocks/>
          </p:cNvSpPr>
          <p:nvPr/>
        </p:nvSpPr>
        <p:spPr bwMode="auto">
          <a:xfrm>
            <a:off x="3572485" y="2686044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51"/>
          <p:cNvSpPr>
            <a:spLocks/>
          </p:cNvSpPr>
          <p:nvPr/>
        </p:nvSpPr>
        <p:spPr bwMode="auto">
          <a:xfrm>
            <a:off x="3635985" y="2108194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Line 52"/>
          <p:cNvSpPr>
            <a:spLocks noChangeShapeType="1"/>
          </p:cNvSpPr>
          <p:nvPr/>
        </p:nvSpPr>
        <p:spPr bwMode="auto">
          <a:xfrm>
            <a:off x="3597885" y="2084382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Line 53"/>
          <p:cNvSpPr>
            <a:spLocks noChangeShapeType="1"/>
          </p:cNvSpPr>
          <p:nvPr/>
        </p:nvSpPr>
        <p:spPr bwMode="auto">
          <a:xfrm>
            <a:off x="359788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Line 54"/>
          <p:cNvSpPr>
            <a:spLocks noChangeShapeType="1"/>
          </p:cNvSpPr>
          <p:nvPr/>
        </p:nvSpPr>
        <p:spPr bwMode="auto">
          <a:xfrm>
            <a:off x="3705835" y="2024057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4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5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2172310" y="385762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7"/>
          <p:cNvSpPr>
            <a:spLocks/>
          </p:cNvSpPr>
          <p:nvPr/>
        </p:nvSpPr>
        <p:spPr bwMode="auto">
          <a:xfrm>
            <a:off x="2172310" y="325595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8"/>
          <p:cNvSpPr>
            <a:spLocks/>
          </p:cNvSpPr>
          <p:nvPr/>
        </p:nvSpPr>
        <p:spPr bwMode="auto">
          <a:xfrm>
            <a:off x="2238985" y="341947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9"/>
          <p:cNvSpPr>
            <a:spLocks/>
          </p:cNvSpPr>
          <p:nvPr/>
        </p:nvSpPr>
        <p:spPr bwMode="auto">
          <a:xfrm>
            <a:off x="2231047" y="347662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0"/>
          <p:cNvSpPr>
            <a:spLocks/>
          </p:cNvSpPr>
          <p:nvPr/>
        </p:nvSpPr>
        <p:spPr bwMode="auto">
          <a:xfrm>
            <a:off x="2224697" y="353059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"/>
          <p:cNvSpPr>
            <a:spLocks/>
          </p:cNvSpPr>
          <p:nvPr/>
        </p:nvSpPr>
        <p:spPr bwMode="auto">
          <a:xfrm>
            <a:off x="2216760" y="358457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2"/>
          <p:cNvSpPr>
            <a:spLocks/>
          </p:cNvSpPr>
          <p:nvPr/>
        </p:nvSpPr>
        <p:spPr bwMode="auto">
          <a:xfrm>
            <a:off x="2210410" y="364330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3"/>
          <p:cNvSpPr>
            <a:spLocks/>
          </p:cNvSpPr>
          <p:nvPr/>
        </p:nvSpPr>
        <p:spPr bwMode="auto">
          <a:xfrm>
            <a:off x="2200885" y="369569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4"/>
          <p:cNvSpPr>
            <a:spLocks/>
          </p:cNvSpPr>
          <p:nvPr/>
        </p:nvSpPr>
        <p:spPr bwMode="auto">
          <a:xfrm>
            <a:off x="2194535" y="375125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5"/>
          <p:cNvSpPr>
            <a:spLocks/>
          </p:cNvSpPr>
          <p:nvPr/>
        </p:nvSpPr>
        <p:spPr bwMode="auto">
          <a:xfrm>
            <a:off x="2186597" y="380523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6"/>
          <p:cNvSpPr>
            <a:spLocks/>
          </p:cNvSpPr>
          <p:nvPr/>
        </p:nvSpPr>
        <p:spPr bwMode="auto">
          <a:xfrm>
            <a:off x="2180247" y="386238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17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Line 18"/>
          <p:cNvSpPr>
            <a:spLocks noChangeShapeType="1"/>
          </p:cNvSpPr>
          <p:nvPr/>
        </p:nvSpPr>
        <p:spPr bwMode="auto">
          <a:xfrm>
            <a:off x="2205647" y="326072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Line 19"/>
          <p:cNvSpPr>
            <a:spLocks noChangeShapeType="1"/>
          </p:cNvSpPr>
          <p:nvPr/>
        </p:nvSpPr>
        <p:spPr bwMode="auto">
          <a:xfrm>
            <a:off x="220564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Line 20"/>
          <p:cNvSpPr>
            <a:spLocks noChangeShapeType="1"/>
          </p:cNvSpPr>
          <p:nvPr/>
        </p:nvSpPr>
        <p:spPr bwMode="auto">
          <a:xfrm>
            <a:off x="231359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22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23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24"/>
          <p:cNvSpPr>
            <a:spLocks/>
          </p:cNvSpPr>
          <p:nvPr/>
        </p:nvSpPr>
        <p:spPr bwMode="auto">
          <a:xfrm>
            <a:off x="2172310" y="385762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25"/>
          <p:cNvSpPr>
            <a:spLocks/>
          </p:cNvSpPr>
          <p:nvPr/>
        </p:nvSpPr>
        <p:spPr bwMode="auto">
          <a:xfrm>
            <a:off x="2172310" y="325595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26"/>
          <p:cNvSpPr>
            <a:spLocks/>
          </p:cNvSpPr>
          <p:nvPr/>
        </p:nvSpPr>
        <p:spPr bwMode="auto">
          <a:xfrm>
            <a:off x="2238985" y="341947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27"/>
          <p:cNvSpPr>
            <a:spLocks/>
          </p:cNvSpPr>
          <p:nvPr/>
        </p:nvSpPr>
        <p:spPr bwMode="auto">
          <a:xfrm>
            <a:off x="2231047" y="347662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28"/>
          <p:cNvSpPr>
            <a:spLocks/>
          </p:cNvSpPr>
          <p:nvPr/>
        </p:nvSpPr>
        <p:spPr bwMode="auto">
          <a:xfrm>
            <a:off x="2224697" y="353059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29"/>
          <p:cNvSpPr>
            <a:spLocks/>
          </p:cNvSpPr>
          <p:nvPr/>
        </p:nvSpPr>
        <p:spPr bwMode="auto">
          <a:xfrm>
            <a:off x="2216760" y="3584571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30"/>
          <p:cNvSpPr>
            <a:spLocks/>
          </p:cNvSpPr>
          <p:nvPr/>
        </p:nvSpPr>
        <p:spPr bwMode="auto">
          <a:xfrm>
            <a:off x="2210410" y="364330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31"/>
          <p:cNvSpPr>
            <a:spLocks/>
          </p:cNvSpPr>
          <p:nvPr/>
        </p:nvSpPr>
        <p:spPr bwMode="auto">
          <a:xfrm>
            <a:off x="2200885" y="369569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32"/>
          <p:cNvSpPr>
            <a:spLocks/>
          </p:cNvSpPr>
          <p:nvPr/>
        </p:nvSpPr>
        <p:spPr bwMode="auto">
          <a:xfrm>
            <a:off x="2194535" y="375125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33"/>
          <p:cNvSpPr>
            <a:spLocks/>
          </p:cNvSpPr>
          <p:nvPr/>
        </p:nvSpPr>
        <p:spPr bwMode="auto">
          <a:xfrm>
            <a:off x="2186597" y="3805233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34"/>
          <p:cNvSpPr>
            <a:spLocks/>
          </p:cNvSpPr>
          <p:nvPr/>
        </p:nvSpPr>
        <p:spPr bwMode="auto">
          <a:xfrm>
            <a:off x="2180247" y="386238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35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Line 36"/>
          <p:cNvSpPr>
            <a:spLocks noChangeShapeType="1"/>
          </p:cNvSpPr>
          <p:nvPr/>
        </p:nvSpPr>
        <p:spPr bwMode="auto">
          <a:xfrm>
            <a:off x="2205647" y="326072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Line 37"/>
          <p:cNvSpPr>
            <a:spLocks noChangeShapeType="1"/>
          </p:cNvSpPr>
          <p:nvPr/>
        </p:nvSpPr>
        <p:spPr bwMode="auto">
          <a:xfrm>
            <a:off x="220564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Line 38"/>
          <p:cNvSpPr>
            <a:spLocks noChangeShapeType="1"/>
          </p:cNvSpPr>
          <p:nvPr/>
        </p:nvSpPr>
        <p:spPr bwMode="auto">
          <a:xfrm>
            <a:off x="231359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39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40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41"/>
          <p:cNvSpPr>
            <a:spLocks/>
          </p:cNvSpPr>
          <p:nvPr/>
        </p:nvSpPr>
        <p:spPr bwMode="auto">
          <a:xfrm>
            <a:off x="2172310" y="3857621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42"/>
          <p:cNvSpPr>
            <a:spLocks/>
          </p:cNvSpPr>
          <p:nvPr/>
        </p:nvSpPr>
        <p:spPr bwMode="auto">
          <a:xfrm>
            <a:off x="2172310" y="3255958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43"/>
          <p:cNvSpPr>
            <a:spLocks/>
          </p:cNvSpPr>
          <p:nvPr/>
        </p:nvSpPr>
        <p:spPr bwMode="auto">
          <a:xfrm>
            <a:off x="2238985" y="3419471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44"/>
          <p:cNvSpPr>
            <a:spLocks/>
          </p:cNvSpPr>
          <p:nvPr/>
        </p:nvSpPr>
        <p:spPr bwMode="auto">
          <a:xfrm>
            <a:off x="2231047" y="3476621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45"/>
          <p:cNvSpPr>
            <a:spLocks/>
          </p:cNvSpPr>
          <p:nvPr/>
        </p:nvSpPr>
        <p:spPr bwMode="auto">
          <a:xfrm>
            <a:off x="2224697" y="3530596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46"/>
          <p:cNvSpPr>
            <a:spLocks/>
          </p:cNvSpPr>
          <p:nvPr/>
        </p:nvSpPr>
        <p:spPr bwMode="auto">
          <a:xfrm>
            <a:off x="2210410" y="3643308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47"/>
          <p:cNvSpPr>
            <a:spLocks/>
          </p:cNvSpPr>
          <p:nvPr/>
        </p:nvSpPr>
        <p:spPr bwMode="auto">
          <a:xfrm>
            <a:off x="2200885" y="3695696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48"/>
          <p:cNvSpPr>
            <a:spLocks/>
          </p:cNvSpPr>
          <p:nvPr/>
        </p:nvSpPr>
        <p:spPr bwMode="auto">
          <a:xfrm>
            <a:off x="2194535" y="3751258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49"/>
          <p:cNvSpPr>
            <a:spLocks/>
          </p:cNvSpPr>
          <p:nvPr/>
        </p:nvSpPr>
        <p:spPr bwMode="auto">
          <a:xfrm>
            <a:off x="2196122" y="3786183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50"/>
          <p:cNvSpPr>
            <a:spLocks/>
          </p:cNvSpPr>
          <p:nvPr/>
        </p:nvSpPr>
        <p:spPr bwMode="auto">
          <a:xfrm>
            <a:off x="2180247" y="3862383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51"/>
          <p:cNvSpPr>
            <a:spLocks/>
          </p:cNvSpPr>
          <p:nvPr/>
        </p:nvSpPr>
        <p:spPr bwMode="auto">
          <a:xfrm>
            <a:off x="2243747" y="3284533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Line 52"/>
          <p:cNvSpPr>
            <a:spLocks noChangeShapeType="1"/>
          </p:cNvSpPr>
          <p:nvPr/>
        </p:nvSpPr>
        <p:spPr bwMode="auto">
          <a:xfrm>
            <a:off x="2205647" y="3260721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Line 53"/>
          <p:cNvSpPr>
            <a:spLocks noChangeShapeType="1"/>
          </p:cNvSpPr>
          <p:nvPr/>
        </p:nvSpPr>
        <p:spPr bwMode="auto">
          <a:xfrm>
            <a:off x="220564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Line 54"/>
          <p:cNvSpPr>
            <a:spLocks noChangeShapeType="1"/>
          </p:cNvSpPr>
          <p:nvPr/>
        </p:nvSpPr>
        <p:spPr bwMode="auto">
          <a:xfrm>
            <a:off x="2313597" y="3200396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4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5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6"/>
          <p:cNvSpPr>
            <a:spLocks/>
          </p:cNvSpPr>
          <p:nvPr/>
        </p:nvSpPr>
        <p:spPr bwMode="auto">
          <a:xfrm>
            <a:off x="5580672" y="25892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7"/>
          <p:cNvSpPr>
            <a:spLocks/>
          </p:cNvSpPr>
          <p:nvPr/>
        </p:nvSpPr>
        <p:spPr bwMode="auto">
          <a:xfrm>
            <a:off x="5580672" y="19875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8"/>
          <p:cNvSpPr>
            <a:spLocks/>
          </p:cNvSpPr>
          <p:nvPr/>
        </p:nvSpPr>
        <p:spPr bwMode="auto">
          <a:xfrm>
            <a:off x="5647347" y="21510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9"/>
          <p:cNvSpPr>
            <a:spLocks/>
          </p:cNvSpPr>
          <p:nvPr/>
        </p:nvSpPr>
        <p:spPr bwMode="auto">
          <a:xfrm>
            <a:off x="5639409" y="22082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0"/>
          <p:cNvSpPr>
            <a:spLocks/>
          </p:cNvSpPr>
          <p:nvPr/>
        </p:nvSpPr>
        <p:spPr bwMode="auto">
          <a:xfrm>
            <a:off x="5633059" y="22621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1"/>
          <p:cNvSpPr>
            <a:spLocks/>
          </p:cNvSpPr>
          <p:nvPr/>
        </p:nvSpPr>
        <p:spPr bwMode="auto">
          <a:xfrm>
            <a:off x="5625122" y="231615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12"/>
          <p:cNvSpPr>
            <a:spLocks/>
          </p:cNvSpPr>
          <p:nvPr/>
        </p:nvSpPr>
        <p:spPr bwMode="auto">
          <a:xfrm>
            <a:off x="5618772" y="23748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3"/>
          <p:cNvSpPr>
            <a:spLocks/>
          </p:cNvSpPr>
          <p:nvPr/>
        </p:nvSpPr>
        <p:spPr bwMode="auto">
          <a:xfrm>
            <a:off x="5609247" y="24272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14"/>
          <p:cNvSpPr>
            <a:spLocks/>
          </p:cNvSpPr>
          <p:nvPr/>
        </p:nvSpPr>
        <p:spPr bwMode="auto">
          <a:xfrm>
            <a:off x="5602897" y="24828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15"/>
          <p:cNvSpPr>
            <a:spLocks/>
          </p:cNvSpPr>
          <p:nvPr/>
        </p:nvSpPr>
        <p:spPr bwMode="auto">
          <a:xfrm>
            <a:off x="5594959" y="253681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16"/>
          <p:cNvSpPr>
            <a:spLocks/>
          </p:cNvSpPr>
          <p:nvPr/>
        </p:nvSpPr>
        <p:spPr bwMode="auto">
          <a:xfrm>
            <a:off x="5588609" y="25939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17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Line 18"/>
          <p:cNvSpPr>
            <a:spLocks noChangeShapeType="1"/>
          </p:cNvSpPr>
          <p:nvPr/>
        </p:nvSpPr>
        <p:spPr bwMode="auto">
          <a:xfrm>
            <a:off x="5614009" y="19923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Line 19"/>
          <p:cNvSpPr>
            <a:spLocks noChangeShapeType="1"/>
          </p:cNvSpPr>
          <p:nvPr/>
        </p:nvSpPr>
        <p:spPr bwMode="auto">
          <a:xfrm>
            <a:off x="561400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Line 20"/>
          <p:cNvSpPr>
            <a:spLocks noChangeShapeType="1"/>
          </p:cNvSpPr>
          <p:nvPr/>
        </p:nvSpPr>
        <p:spPr bwMode="auto">
          <a:xfrm>
            <a:off x="572195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Freeform 22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Freeform 23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24"/>
          <p:cNvSpPr>
            <a:spLocks/>
          </p:cNvSpPr>
          <p:nvPr/>
        </p:nvSpPr>
        <p:spPr bwMode="auto">
          <a:xfrm>
            <a:off x="5580672" y="25892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25"/>
          <p:cNvSpPr>
            <a:spLocks/>
          </p:cNvSpPr>
          <p:nvPr/>
        </p:nvSpPr>
        <p:spPr bwMode="auto">
          <a:xfrm>
            <a:off x="5580672" y="19875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26"/>
          <p:cNvSpPr>
            <a:spLocks/>
          </p:cNvSpPr>
          <p:nvPr/>
        </p:nvSpPr>
        <p:spPr bwMode="auto">
          <a:xfrm>
            <a:off x="5647347" y="21510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27"/>
          <p:cNvSpPr>
            <a:spLocks/>
          </p:cNvSpPr>
          <p:nvPr/>
        </p:nvSpPr>
        <p:spPr bwMode="auto">
          <a:xfrm>
            <a:off x="5639409" y="22082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28"/>
          <p:cNvSpPr>
            <a:spLocks/>
          </p:cNvSpPr>
          <p:nvPr/>
        </p:nvSpPr>
        <p:spPr bwMode="auto">
          <a:xfrm>
            <a:off x="5633059" y="22621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Freeform 29"/>
          <p:cNvSpPr>
            <a:spLocks/>
          </p:cNvSpPr>
          <p:nvPr/>
        </p:nvSpPr>
        <p:spPr bwMode="auto">
          <a:xfrm>
            <a:off x="5625122" y="2316157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30"/>
          <p:cNvSpPr>
            <a:spLocks/>
          </p:cNvSpPr>
          <p:nvPr/>
        </p:nvSpPr>
        <p:spPr bwMode="auto">
          <a:xfrm>
            <a:off x="5618772" y="23748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31"/>
          <p:cNvSpPr>
            <a:spLocks/>
          </p:cNvSpPr>
          <p:nvPr/>
        </p:nvSpPr>
        <p:spPr bwMode="auto">
          <a:xfrm>
            <a:off x="5609247" y="24272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32"/>
          <p:cNvSpPr>
            <a:spLocks/>
          </p:cNvSpPr>
          <p:nvPr/>
        </p:nvSpPr>
        <p:spPr bwMode="auto">
          <a:xfrm>
            <a:off x="5602897" y="24828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33"/>
          <p:cNvSpPr>
            <a:spLocks/>
          </p:cNvSpPr>
          <p:nvPr/>
        </p:nvSpPr>
        <p:spPr bwMode="auto">
          <a:xfrm>
            <a:off x="5594959" y="2536819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34"/>
          <p:cNvSpPr>
            <a:spLocks/>
          </p:cNvSpPr>
          <p:nvPr/>
        </p:nvSpPr>
        <p:spPr bwMode="auto">
          <a:xfrm>
            <a:off x="5588609" y="25939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Freeform 35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Line 36"/>
          <p:cNvSpPr>
            <a:spLocks noChangeShapeType="1"/>
          </p:cNvSpPr>
          <p:nvPr/>
        </p:nvSpPr>
        <p:spPr bwMode="auto">
          <a:xfrm>
            <a:off x="5614009" y="19923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Line 37"/>
          <p:cNvSpPr>
            <a:spLocks noChangeShapeType="1"/>
          </p:cNvSpPr>
          <p:nvPr/>
        </p:nvSpPr>
        <p:spPr bwMode="auto">
          <a:xfrm>
            <a:off x="561400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38"/>
          <p:cNvSpPr>
            <a:spLocks noChangeShapeType="1"/>
          </p:cNvSpPr>
          <p:nvPr/>
        </p:nvSpPr>
        <p:spPr bwMode="auto">
          <a:xfrm>
            <a:off x="572195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Freeform 39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Freeform 40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Freeform 41"/>
          <p:cNvSpPr>
            <a:spLocks/>
          </p:cNvSpPr>
          <p:nvPr/>
        </p:nvSpPr>
        <p:spPr bwMode="auto">
          <a:xfrm>
            <a:off x="5580672" y="2589207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Freeform 42"/>
          <p:cNvSpPr>
            <a:spLocks/>
          </p:cNvSpPr>
          <p:nvPr/>
        </p:nvSpPr>
        <p:spPr bwMode="auto">
          <a:xfrm>
            <a:off x="5580672" y="1987544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Freeform 43"/>
          <p:cNvSpPr>
            <a:spLocks/>
          </p:cNvSpPr>
          <p:nvPr/>
        </p:nvSpPr>
        <p:spPr bwMode="auto">
          <a:xfrm>
            <a:off x="5647347" y="2151057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Freeform 44"/>
          <p:cNvSpPr>
            <a:spLocks/>
          </p:cNvSpPr>
          <p:nvPr/>
        </p:nvSpPr>
        <p:spPr bwMode="auto">
          <a:xfrm>
            <a:off x="5639409" y="2208207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Freeform 45"/>
          <p:cNvSpPr>
            <a:spLocks/>
          </p:cNvSpPr>
          <p:nvPr/>
        </p:nvSpPr>
        <p:spPr bwMode="auto">
          <a:xfrm>
            <a:off x="5633059" y="2262182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Freeform 46"/>
          <p:cNvSpPr>
            <a:spLocks/>
          </p:cNvSpPr>
          <p:nvPr/>
        </p:nvSpPr>
        <p:spPr bwMode="auto">
          <a:xfrm>
            <a:off x="5618772" y="2374894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Freeform 47"/>
          <p:cNvSpPr>
            <a:spLocks/>
          </p:cNvSpPr>
          <p:nvPr/>
        </p:nvSpPr>
        <p:spPr bwMode="auto">
          <a:xfrm>
            <a:off x="5609247" y="2427282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Freeform 48"/>
          <p:cNvSpPr>
            <a:spLocks/>
          </p:cNvSpPr>
          <p:nvPr/>
        </p:nvSpPr>
        <p:spPr bwMode="auto">
          <a:xfrm>
            <a:off x="5602897" y="2482844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Freeform 49"/>
          <p:cNvSpPr>
            <a:spLocks/>
          </p:cNvSpPr>
          <p:nvPr/>
        </p:nvSpPr>
        <p:spPr bwMode="auto">
          <a:xfrm>
            <a:off x="5604484" y="2517769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Freeform 50"/>
          <p:cNvSpPr>
            <a:spLocks/>
          </p:cNvSpPr>
          <p:nvPr/>
        </p:nvSpPr>
        <p:spPr bwMode="auto">
          <a:xfrm>
            <a:off x="5588609" y="2593969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Freeform 51"/>
          <p:cNvSpPr>
            <a:spLocks/>
          </p:cNvSpPr>
          <p:nvPr/>
        </p:nvSpPr>
        <p:spPr bwMode="auto">
          <a:xfrm>
            <a:off x="5652109" y="2016119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Line 52"/>
          <p:cNvSpPr>
            <a:spLocks noChangeShapeType="1"/>
          </p:cNvSpPr>
          <p:nvPr/>
        </p:nvSpPr>
        <p:spPr bwMode="auto">
          <a:xfrm>
            <a:off x="5614009" y="1992307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Line 53"/>
          <p:cNvSpPr>
            <a:spLocks noChangeShapeType="1"/>
          </p:cNvSpPr>
          <p:nvPr/>
        </p:nvSpPr>
        <p:spPr bwMode="auto">
          <a:xfrm>
            <a:off x="561400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Line 54"/>
          <p:cNvSpPr>
            <a:spLocks noChangeShapeType="1"/>
          </p:cNvSpPr>
          <p:nvPr/>
        </p:nvSpPr>
        <p:spPr bwMode="auto">
          <a:xfrm>
            <a:off x="5721959" y="1931982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Freeform 4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Freeform 5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Freeform 6"/>
          <p:cNvSpPr>
            <a:spLocks/>
          </p:cNvSpPr>
          <p:nvPr/>
        </p:nvSpPr>
        <p:spPr bwMode="auto">
          <a:xfrm>
            <a:off x="7079272" y="300989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Freeform 7"/>
          <p:cNvSpPr>
            <a:spLocks/>
          </p:cNvSpPr>
          <p:nvPr/>
        </p:nvSpPr>
        <p:spPr bwMode="auto">
          <a:xfrm>
            <a:off x="7079272" y="240823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Freeform 8"/>
          <p:cNvSpPr>
            <a:spLocks/>
          </p:cNvSpPr>
          <p:nvPr/>
        </p:nvSpPr>
        <p:spPr bwMode="auto">
          <a:xfrm>
            <a:off x="7145947" y="257174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Freeform 9"/>
          <p:cNvSpPr>
            <a:spLocks/>
          </p:cNvSpPr>
          <p:nvPr/>
        </p:nvSpPr>
        <p:spPr bwMode="auto">
          <a:xfrm>
            <a:off x="7138009" y="262889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Freeform 10"/>
          <p:cNvSpPr>
            <a:spLocks/>
          </p:cNvSpPr>
          <p:nvPr/>
        </p:nvSpPr>
        <p:spPr bwMode="auto">
          <a:xfrm>
            <a:off x="7131659" y="268287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Freeform 11"/>
          <p:cNvSpPr>
            <a:spLocks/>
          </p:cNvSpPr>
          <p:nvPr/>
        </p:nvSpPr>
        <p:spPr bwMode="auto">
          <a:xfrm>
            <a:off x="7123722" y="273684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Freeform 12"/>
          <p:cNvSpPr>
            <a:spLocks/>
          </p:cNvSpPr>
          <p:nvPr/>
        </p:nvSpPr>
        <p:spPr bwMode="auto">
          <a:xfrm>
            <a:off x="7117372" y="279558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Freeform 13"/>
          <p:cNvSpPr>
            <a:spLocks/>
          </p:cNvSpPr>
          <p:nvPr/>
        </p:nvSpPr>
        <p:spPr bwMode="auto">
          <a:xfrm>
            <a:off x="7107847" y="284797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Freeform 14"/>
          <p:cNvSpPr>
            <a:spLocks/>
          </p:cNvSpPr>
          <p:nvPr/>
        </p:nvSpPr>
        <p:spPr bwMode="auto">
          <a:xfrm>
            <a:off x="7101497" y="290353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Freeform 15"/>
          <p:cNvSpPr>
            <a:spLocks/>
          </p:cNvSpPr>
          <p:nvPr/>
        </p:nvSpPr>
        <p:spPr bwMode="auto">
          <a:xfrm>
            <a:off x="7093559" y="295750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Freeform 16"/>
          <p:cNvSpPr>
            <a:spLocks/>
          </p:cNvSpPr>
          <p:nvPr/>
        </p:nvSpPr>
        <p:spPr bwMode="auto">
          <a:xfrm>
            <a:off x="7087209" y="301465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Freeform 17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Line 18"/>
          <p:cNvSpPr>
            <a:spLocks noChangeShapeType="1"/>
          </p:cNvSpPr>
          <p:nvPr/>
        </p:nvSpPr>
        <p:spPr bwMode="auto">
          <a:xfrm>
            <a:off x="7112609" y="241299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Line 19"/>
          <p:cNvSpPr>
            <a:spLocks noChangeShapeType="1"/>
          </p:cNvSpPr>
          <p:nvPr/>
        </p:nvSpPr>
        <p:spPr bwMode="auto">
          <a:xfrm>
            <a:off x="711260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Line 20"/>
          <p:cNvSpPr>
            <a:spLocks noChangeShapeType="1"/>
          </p:cNvSpPr>
          <p:nvPr/>
        </p:nvSpPr>
        <p:spPr bwMode="auto">
          <a:xfrm>
            <a:off x="722055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Freeform 22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" name="Freeform 23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Freeform 24"/>
          <p:cNvSpPr>
            <a:spLocks/>
          </p:cNvSpPr>
          <p:nvPr/>
        </p:nvSpPr>
        <p:spPr bwMode="auto">
          <a:xfrm>
            <a:off x="7079272" y="300989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Freeform 25"/>
          <p:cNvSpPr>
            <a:spLocks/>
          </p:cNvSpPr>
          <p:nvPr/>
        </p:nvSpPr>
        <p:spPr bwMode="auto">
          <a:xfrm>
            <a:off x="7079272" y="240823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Freeform 26"/>
          <p:cNvSpPr>
            <a:spLocks/>
          </p:cNvSpPr>
          <p:nvPr/>
        </p:nvSpPr>
        <p:spPr bwMode="auto">
          <a:xfrm>
            <a:off x="7145947" y="257174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Freeform 27"/>
          <p:cNvSpPr>
            <a:spLocks/>
          </p:cNvSpPr>
          <p:nvPr/>
        </p:nvSpPr>
        <p:spPr bwMode="auto">
          <a:xfrm>
            <a:off x="7138009" y="262889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Freeform 28"/>
          <p:cNvSpPr>
            <a:spLocks/>
          </p:cNvSpPr>
          <p:nvPr/>
        </p:nvSpPr>
        <p:spPr bwMode="auto">
          <a:xfrm>
            <a:off x="7131659" y="268287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" name="Freeform 29"/>
          <p:cNvSpPr>
            <a:spLocks/>
          </p:cNvSpPr>
          <p:nvPr/>
        </p:nvSpPr>
        <p:spPr bwMode="auto">
          <a:xfrm>
            <a:off x="7123722" y="2736845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" name="Freeform 30"/>
          <p:cNvSpPr>
            <a:spLocks/>
          </p:cNvSpPr>
          <p:nvPr/>
        </p:nvSpPr>
        <p:spPr bwMode="auto">
          <a:xfrm>
            <a:off x="7117372" y="279558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Freeform 31"/>
          <p:cNvSpPr>
            <a:spLocks/>
          </p:cNvSpPr>
          <p:nvPr/>
        </p:nvSpPr>
        <p:spPr bwMode="auto">
          <a:xfrm>
            <a:off x="7107847" y="284797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Freeform 32"/>
          <p:cNvSpPr>
            <a:spLocks/>
          </p:cNvSpPr>
          <p:nvPr/>
        </p:nvSpPr>
        <p:spPr bwMode="auto">
          <a:xfrm>
            <a:off x="7101497" y="290353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33"/>
          <p:cNvSpPr>
            <a:spLocks/>
          </p:cNvSpPr>
          <p:nvPr/>
        </p:nvSpPr>
        <p:spPr bwMode="auto">
          <a:xfrm>
            <a:off x="7093559" y="2957507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Freeform 34"/>
          <p:cNvSpPr>
            <a:spLocks/>
          </p:cNvSpPr>
          <p:nvPr/>
        </p:nvSpPr>
        <p:spPr bwMode="auto">
          <a:xfrm>
            <a:off x="7087209" y="301465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Freeform 35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Line 36"/>
          <p:cNvSpPr>
            <a:spLocks noChangeShapeType="1"/>
          </p:cNvSpPr>
          <p:nvPr/>
        </p:nvSpPr>
        <p:spPr bwMode="auto">
          <a:xfrm>
            <a:off x="7112609" y="241299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Line 37"/>
          <p:cNvSpPr>
            <a:spLocks noChangeShapeType="1"/>
          </p:cNvSpPr>
          <p:nvPr/>
        </p:nvSpPr>
        <p:spPr bwMode="auto">
          <a:xfrm>
            <a:off x="711260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Line 38"/>
          <p:cNvSpPr>
            <a:spLocks noChangeShapeType="1"/>
          </p:cNvSpPr>
          <p:nvPr/>
        </p:nvSpPr>
        <p:spPr bwMode="auto">
          <a:xfrm>
            <a:off x="722055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Freeform 39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Freeform 40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Freeform 41"/>
          <p:cNvSpPr>
            <a:spLocks/>
          </p:cNvSpPr>
          <p:nvPr/>
        </p:nvSpPr>
        <p:spPr bwMode="auto">
          <a:xfrm>
            <a:off x="7079272" y="3009895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Freeform 42"/>
          <p:cNvSpPr>
            <a:spLocks/>
          </p:cNvSpPr>
          <p:nvPr/>
        </p:nvSpPr>
        <p:spPr bwMode="auto">
          <a:xfrm>
            <a:off x="7079272" y="2408232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43"/>
          <p:cNvSpPr>
            <a:spLocks/>
          </p:cNvSpPr>
          <p:nvPr/>
        </p:nvSpPr>
        <p:spPr bwMode="auto">
          <a:xfrm>
            <a:off x="7145947" y="2571745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Freeform 44"/>
          <p:cNvSpPr>
            <a:spLocks/>
          </p:cNvSpPr>
          <p:nvPr/>
        </p:nvSpPr>
        <p:spPr bwMode="auto">
          <a:xfrm>
            <a:off x="7138009" y="2628895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Freeform 45"/>
          <p:cNvSpPr>
            <a:spLocks/>
          </p:cNvSpPr>
          <p:nvPr/>
        </p:nvSpPr>
        <p:spPr bwMode="auto">
          <a:xfrm>
            <a:off x="7131659" y="2682870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Freeform 46"/>
          <p:cNvSpPr>
            <a:spLocks/>
          </p:cNvSpPr>
          <p:nvPr/>
        </p:nvSpPr>
        <p:spPr bwMode="auto">
          <a:xfrm>
            <a:off x="7117372" y="2795582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" name="Freeform 47"/>
          <p:cNvSpPr>
            <a:spLocks/>
          </p:cNvSpPr>
          <p:nvPr/>
        </p:nvSpPr>
        <p:spPr bwMode="auto">
          <a:xfrm>
            <a:off x="7107847" y="2847970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Freeform 48"/>
          <p:cNvSpPr>
            <a:spLocks/>
          </p:cNvSpPr>
          <p:nvPr/>
        </p:nvSpPr>
        <p:spPr bwMode="auto">
          <a:xfrm>
            <a:off x="7101497" y="2903532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Freeform 49"/>
          <p:cNvSpPr>
            <a:spLocks/>
          </p:cNvSpPr>
          <p:nvPr/>
        </p:nvSpPr>
        <p:spPr bwMode="auto">
          <a:xfrm>
            <a:off x="7103084" y="2938457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50"/>
          <p:cNvSpPr>
            <a:spLocks/>
          </p:cNvSpPr>
          <p:nvPr/>
        </p:nvSpPr>
        <p:spPr bwMode="auto">
          <a:xfrm>
            <a:off x="7087209" y="3014657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51"/>
          <p:cNvSpPr>
            <a:spLocks/>
          </p:cNvSpPr>
          <p:nvPr/>
        </p:nvSpPr>
        <p:spPr bwMode="auto">
          <a:xfrm>
            <a:off x="7150709" y="2436807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Line 52"/>
          <p:cNvSpPr>
            <a:spLocks noChangeShapeType="1"/>
          </p:cNvSpPr>
          <p:nvPr/>
        </p:nvSpPr>
        <p:spPr bwMode="auto">
          <a:xfrm>
            <a:off x="7112609" y="2412995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Line 53"/>
          <p:cNvSpPr>
            <a:spLocks noChangeShapeType="1"/>
          </p:cNvSpPr>
          <p:nvPr/>
        </p:nvSpPr>
        <p:spPr bwMode="auto">
          <a:xfrm>
            <a:off x="711260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Line 54"/>
          <p:cNvSpPr>
            <a:spLocks noChangeShapeType="1"/>
          </p:cNvSpPr>
          <p:nvPr/>
        </p:nvSpPr>
        <p:spPr bwMode="auto">
          <a:xfrm>
            <a:off x="7220559" y="2352670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4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Freeform 5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Freeform 6"/>
          <p:cNvSpPr>
            <a:spLocks/>
          </p:cNvSpPr>
          <p:nvPr/>
        </p:nvSpPr>
        <p:spPr bwMode="auto">
          <a:xfrm>
            <a:off x="5448910" y="388460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Freeform 7"/>
          <p:cNvSpPr>
            <a:spLocks/>
          </p:cNvSpPr>
          <p:nvPr/>
        </p:nvSpPr>
        <p:spPr bwMode="auto">
          <a:xfrm>
            <a:off x="5448910" y="328294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Freeform 8"/>
          <p:cNvSpPr>
            <a:spLocks/>
          </p:cNvSpPr>
          <p:nvPr/>
        </p:nvSpPr>
        <p:spPr bwMode="auto">
          <a:xfrm>
            <a:off x="5515585" y="344645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Freeform 9"/>
          <p:cNvSpPr>
            <a:spLocks/>
          </p:cNvSpPr>
          <p:nvPr/>
        </p:nvSpPr>
        <p:spPr bwMode="auto">
          <a:xfrm>
            <a:off x="5507647" y="350360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Freeform 10"/>
          <p:cNvSpPr>
            <a:spLocks/>
          </p:cNvSpPr>
          <p:nvPr/>
        </p:nvSpPr>
        <p:spPr bwMode="auto">
          <a:xfrm>
            <a:off x="5501297" y="355758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Freeform 11"/>
          <p:cNvSpPr>
            <a:spLocks/>
          </p:cNvSpPr>
          <p:nvPr/>
        </p:nvSpPr>
        <p:spPr bwMode="auto">
          <a:xfrm>
            <a:off x="5493360" y="3611558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Freeform 12"/>
          <p:cNvSpPr>
            <a:spLocks/>
          </p:cNvSpPr>
          <p:nvPr/>
        </p:nvSpPr>
        <p:spPr bwMode="auto">
          <a:xfrm>
            <a:off x="5487010" y="367029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Freeform 13"/>
          <p:cNvSpPr>
            <a:spLocks/>
          </p:cNvSpPr>
          <p:nvPr/>
        </p:nvSpPr>
        <p:spPr bwMode="auto">
          <a:xfrm>
            <a:off x="5477485" y="372268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Freeform 14"/>
          <p:cNvSpPr>
            <a:spLocks/>
          </p:cNvSpPr>
          <p:nvPr/>
        </p:nvSpPr>
        <p:spPr bwMode="auto">
          <a:xfrm>
            <a:off x="5471135" y="377824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Freeform 15"/>
          <p:cNvSpPr>
            <a:spLocks/>
          </p:cNvSpPr>
          <p:nvPr/>
        </p:nvSpPr>
        <p:spPr bwMode="auto">
          <a:xfrm>
            <a:off x="5463197" y="3832220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Freeform 16"/>
          <p:cNvSpPr>
            <a:spLocks/>
          </p:cNvSpPr>
          <p:nvPr/>
        </p:nvSpPr>
        <p:spPr bwMode="auto">
          <a:xfrm>
            <a:off x="5456847" y="388937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Freeform 17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Line 18"/>
          <p:cNvSpPr>
            <a:spLocks noChangeShapeType="1"/>
          </p:cNvSpPr>
          <p:nvPr/>
        </p:nvSpPr>
        <p:spPr bwMode="auto">
          <a:xfrm>
            <a:off x="5482247" y="328770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Line 19"/>
          <p:cNvSpPr>
            <a:spLocks noChangeShapeType="1"/>
          </p:cNvSpPr>
          <p:nvPr/>
        </p:nvSpPr>
        <p:spPr bwMode="auto">
          <a:xfrm>
            <a:off x="548224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Line 20"/>
          <p:cNvSpPr>
            <a:spLocks noChangeShapeType="1"/>
          </p:cNvSpPr>
          <p:nvPr/>
        </p:nvSpPr>
        <p:spPr bwMode="auto">
          <a:xfrm>
            <a:off x="559019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" name="Freeform 22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Freeform 23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Freeform 24"/>
          <p:cNvSpPr>
            <a:spLocks/>
          </p:cNvSpPr>
          <p:nvPr/>
        </p:nvSpPr>
        <p:spPr bwMode="auto">
          <a:xfrm>
            <a:off x="5448910" y="388460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Freeform 25"/>
          <p:cNvSpPr>
            <a:spLocks/>
          </p:cNvSpPr>
          <p:nvPr/>
        </p:nvSpPr>
        <p:spPr bwMode="auto">
          <a:xfrm>
            <a:off x="5448910" y="328294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Freeform 26"/>
          <p:cNvSpPr>
            <a:spLocks/>
          </p:cNvSpPr>
          <p:nvPr/>
        </p:nvSpPr>
        <p:spPr bwMode="auto">
          <a:xfrm>
            <a:off x="5515585" y="344645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Freeform 27"/>
          <p:cNvSpPr>
            <a:spLocks/>
          </p:cNvSpPr>
          <p:nvPr/>
        </p:nvSpPr>
        <p:spPr bwMode="auto">
          <a:xfrm>
            <a:off x="5507647" y="350360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Freeform 28"/>
          <p:cNvSpPr>
            <a:spLocks/>
          </p:cNvSpPr>
          <p:nvPr/>
        </p:nvSpPr>
        <p:spPr bwMode="auto">
          <a:xfrm>
            <a:off x="5501297" y="355758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Freeform 29"/>
          <p:cNvSpPr>
            <a:spLocks/>
          </p:cNvSpPr>
          <p:nvPr/>
        </p:nvSpPr>
        <p:spPr bwMode="auto">
          <a:xfrm>
            <a:off x="5493360" y="3611558"/>
            <a:ext cx="88900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7" y="50"/>
              </a:cxn>
              <a:cxn ang="0">
                <a:pos x="200" y="0"/>
              </a:cxn>
            </a:cxnLst>
            <a:rect l="0" t="0" r="r" b="b"/>
            <a:pathLst>
              <a:path w="200" h="50">
                <a:moveTo>
                  <a:pt x="0" y="0"/>
                </a:moveTo>
                <a:lnTo>
                  <a:pt x="97" y="50"/>
                </a:lnTo>
                <a:lnTo>
                  <a:pt x="200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Freeform 30"/>
          <p:cNvSpPr>
            <a:spLocks/>
          </p:cNvSpPr>
          <p:nvPr/>
        </p:nvSpPr>
        <p:spPr bwMode="auto">
          <a:xfrm>
            <a:off x="5487010" y="367029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Freeform 31"/>
          <p:cNvSpPr>
            <a:spLocks/>
          </p:cNvSpPr>
          <p:nvPr/>
        </p:nvSpPr>
        <p:spPr bwMode="auto">
          <a:xfrm>
            <a:off x="5477485" y="372268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Freeform 32"/>
          <p:cNvSpPr>
            <a:spLocks/>
          </p:cNvSpPr>
          <p:nvPr/>
        </p:nvSpPr>
        <p:spPr bwMode="auto">
          <a:xfrm>
            <a:off x="5471135" y="377824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Freeform 33"/>
          <p:cNvSpPr>
            <a:spLocks/>
          </p:cNvSpPr>
          <p:nvPr/>
        </p:nvSpPr>
        <p:spPr bwMode="auto">
          <a:xfrm>
            <a:off x="5463197" y="3832220"/>
            <a:ext cx="149225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Freeform 34"/>
          <p:cNvSpPr>
            <a:spLocks/>
          </p:cNvSpPr>
          <p:nvPr/>
        </p:nvSpPr>
        <p:spPr bwMode="auto">
          <a:xfrm>
            <a:off x="5456847" y="388937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Freeform 35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" name="Line 36"/>
          <p:cNvSpPr>
            <a:spLocks noChangeShapeType="1"/>
          </p:cNvSpPr>
          <p:nvPr/>
        </p:nvSpPr>
        <p:spPr bwMode="auto">
          <a:xfrm>
            <a:off x="5482247" y="328770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Line 37"/>
          <p:cNvSpPr>
            <a:spLocks noChangeShapeType="1"/>
          </p:cNvSpPr>
          <p:nvPr/>
        </p:nvSpPr>
        <p:spPr bwMode="auto">
          <a:xfrm>
            <a:off x="548224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Line 38"/>
          <p:cNvSpPr>
            <a:spLocks noChangeShapeType="1"/>
          </p:cNvSpPr>
          <p:nvPr/>
        </p:nvSpPr>
        <p:spPr bwMode="auto">
          <a:xfrm>
            <a:off x="559019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Freeform 39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Freeform 40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  <a:close/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Freeform 41"/>
          <p:cNvSpPr>
            <a:spLocks/>
          </p:cNvSpPr>
          <p:nvPr/>
        </p:nvSpPr>
        <p:spPr bwMode="auto">
          <a:xfrm>
            <a:off x="5448910" y="3884608"/>
            <a:ext cx="174625" cy="58737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201" y="0"/>
              </a:cxn>
              <a:cxn ang="0">
                <a:pos x="397" y="98"/>
              </a:cxn>
            </a:cxnLst>
            <a:rect l="0" t="0" r="r" b="b"/>
            <a:pathLst>
              <a:path w="397" h="98">
                <a:moveTo>
                  <a:pt x="0" y="98"/>
                </a:moveTo>
                <a:lnTo>
                  <a:pt x="201" y="0"/>
                </a:lnTo>
                <a:lnTo>
                  <a:pt x="397" y="9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Freeform 42"/>
          <p:cNvSpPr>
            <a:spLocks/>
          </p:cNvSpPr>
          <p:nvPr/>
        </p:nvSpPr>
        <p:spPr bwMode="auto">
          <a:xfrm>
            <a:off x="5448910" y="3282945"/>
            <a:ext cx="174625" cy="722313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201" y="1215"/>
              </a:cxn>
              <a:cxn ang="0">
                <a:pos x="0" y="1111"/>
              </a:cxn>
              <a:cxn ang="0">
                <a:pos x="201" y="0"/>
              </a:cxn>
              <a:cxn ang="0">
                <a:pos x="397" y="1111"/>
              </a:cxn>
              <a:cxn ang="0">
                <a:pos x="201" y="1215"/>
              </a:cxn>
            </a:cxnLst>
            <a:rect l="0" t="0" r="r" b="b"/>
            <a:pathLst>
              <a:path w="397" h="1215">
                <a:moveTo>
                  <a:pt x="201" y="0"/>
                </a:moveTo>
                <a:lnTo>
                  <a:pt x="201" y="1215"/>
                </a:lnTo>
                <a:lnTo>
                  <a:pt x="0" y="1111"/>
                </a:lnTo>
                <a:lnTo>
                  <a:pt x="201" y="0"/>
                </a:lnTo>
                <a:lnTo>
                  <a:pt x="397" y="1111"/>
                </a:lnTo>
                <a:lnTo>
                  <a:pt x="201" y="1215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3" name="Freeform 43"/>
          <p:cNvSpPr>
            <a:spLocks/>
          </p:cNvSpPr>
          <p:nvPr/>
        </p:nvSpPr>
        <p:spPr bwMode="auto">
          <a:xfrm>
            <a:off x="5515585" y="3446458"/>
            <a:ext cx="42862" cy="17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26"/>
              </a:cxn>
              <a:cxn ang="0">
                <a:pos x="94" y="0"/>
              </a:cxn>
            </a:cxnLst>
            <a:rect l="0" t="0" r="r" b="b"/>
            <a:pathLst>
              <a:path w="94" h="26">
                <a:moveTo>
                  <a:pt x="0" y="0"/>
                </a:moveTo>
                <a:lnTo>
                  <a:pt x="45" y="26"/>
                </a:lnTo>
                <a:lnTo>
                  <a:pt x="9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Freeform 44"/>
          <p:cNvSpPr>
            <a:spLocks/>
          </p:cNvSpPr>
          <p:nvPr/>
        </p:nvSpPr>
        <p:spPr bwMode="auto">
          <a:xfrm>
            <a:off x="5507647" y="3503608"/>
            <a:ext cx="60325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8"/>
              </a:cxn>
              <a:cxn ang="0">
                <a:pos x="135" y="0"/>
              </a:cxn>
            </a:cxnLst>
            <a:rect l="0" t="0" r="r" b="b"/>
            <a:pathLst>
              <a:path w="135" h="38">
                <a:moveTo>
                  <a:pt x="0" y="0"/>
                </a:moveTo>
                <a:lnTo>
                  <a:pt x="65" y="38"/>
                </a:lnTo>
                <a:lnTo>
                  <a:pt x="135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Freeform 45"/>
          <p:cNvSpPr>
            <a:spLocks/>
          </p:cNvSpPr>
          <p:nvPr/>
        </p:nvSpPr>
        <p:spPr bwMode="auto">
          <a:xfrm>
            <a:off x="5501297" y="3557583"/>
            <a:ext cx="74613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" y="41"/>
              </a:cxn>
              <a:cxn ang="0">
                <a:pos x="167" y="0"/>
              </a:cxn>
            </a:cxnLst>
            <a:rect l="0" t="0" r="r" b="b"/>
            <a:pathLst>
              <a:path w="167" h="41">
                <a:moveTo>
                  <a:pt x="0" y="0"/>
                </a:moveTo>
                <a:lnTo>
                  <a:pt x="82" y="41"/>
                </a:lnTo>
                <a:lnTo>
                  <a:pt x="167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Freeform 46"/>
          <p:cNvSpPr>
            <a:spLocks/>
          </p:cNvSpPr>
          <p:nvPr/>
        </p:nvSpPr>
        <p:spPr bwMode="auto">
          <a:xfrm>
            <a:off x="5487010" y="3670295"/>
            <a:ext cx="101600" cy="33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8"/>
              </a:cxn>
              <a:cxn ang="0">
                <a:pos x="228" y="0"/>
              </a:cxn>
            </a:cxnLst>
            <a:rect l="0" t="0" r="r" b="b"/>
            <a:pathLst>
              <a:path w="228" h="58">
                <a:moveTo>
                  <a:pt x="0" y="0"/>
                </a:moveTo>
                <a:lnTo>
                  <a:pt x="112" y="58"/>
                </a:lnTo>
                <a:lnTo>
                  <a:pt x="228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Freeform 47"/>
          <p:cNvSpPr>
            <a:spLocks/>
          </p:cNvSpPr>
          <p:nvPr/>
        </p:nvSpPr>
        <p:spPr bwMode="auto">
          <a:xfrm>
            <a:off x="5477485" y="3722683"/>
            <a:ext cx="117475" cy="3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67"/>
              </a:cxn>
              <a:cxn ang="0">
                <a:pos x="263" y="0"/>
              </a:cxn>
            </a:cxnLst>
            <a:rect l="0" t="0" r="r" b="b"/>
            <a:pathLst>
              <a:path w="263" h="67">
                <a:moveTo>
                  <a:pt x="0" y="0"/>
                </a:moveTo>
                <a:lnTo>
                  <a:pt x="134" y="67"/>
                </a:lnTo>
                <a:lnTo>
                  <a:pt x="263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" name="Freeform 48"/>
          <p:cNvSpPr>
            <a:spLocks/>
          </p:cNvSpPr>
          <p:nvPr/>
        </p:nvSpPr>
        <p:spPr bwMode="auto">
          <a:xfrm>
            <a:off x="5471135" y="3778245"/>
            <a:ext cx="1349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7" y="78"/>
              </a:cxn>
              <a:cxn ang="0">
                <a:pos x="299" y="0"/>
              </a:cxn>
            </a:cxnLst>
            <a:rect l="0" t="0" r="r" b="b"/>
            <a:pathLst>
              <a:path w="299" h="78">
                <a:moveTo>
                  <a:pt x="0" y="0"/>
                </a:moveTo>
                <a:lnTo>
                  <a:pt x="147" y="78"/>
                </a:lnTo>
                <a:lnTo>
                  <a:pt x="29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Freeform 49"/>
          <p:cNvSpPr>
            <a:spLocks/>
          </p:cNvSpPr>
          <p:nvPr/>
        </p:nvSpPr>
        <p:spPr bwMode="auto">
          <a:xfrm>
            <a:off x="5472722" y="3813170"/>
            <a:ext cx="150813" cy="52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88"/>
              </a:cxn>
              <a:cxn ang="0">
                <a:pos x="339" y="0"/>
              </a:cxn>
            </a:cxnLst>
            <a:rect l="0" t="0" r="r" b="b"/>
            <a:pathLst>
              <a:path w="339" h="88">
                <a:moveTo>
                  <a:pt x="0" y="0"/>
                </a:moveTo>
                <a:lnTo>
                  <a:pt x="168" y="88"/>
                </a:lnTo>
                <a:lnTo>
                  <a:pt x="339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Freeform 50"/>
          <p:cNvSpPr>
            <a:spLocks/>
          </p:cNvSpPr>
          <p:nvPr/>
        </p:nvSpPr>
        <p:spPr bwMode="auto">
          <a:xfrm>
            <a:off x="5456847" y="3889370"/>
            <a:ext cx="161925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91"/>
              </a:cxn>
              <a:cxn ang="0">
                <a:pos x="364" y="0"/>
              </a:cxn>
            </a:cxnLst>
            <a:rect l="0" t="0" r="r" b="b"/>
            <a:pathLst>
              <a:path w="364" h="91">
                <a:moveTo>
                  <a:pt x="0" y="0"/>
                </a:moveTo>
                <a:lnTo>
                  <a:pt x="181" y="91"/>
                </a:lnTo>
                <a:lnTo>
                  <a:pt x="364" y="0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51"/>
          <p:cNvSpPr>
            <a:spLocks/>
          </p:cNvSpPr>
          <p:nvPr/>
        </p:nvSpPr>
        <p:spPr bwMode="auto">
          <a:xfrm>
            <a:off x="5520347" y="3311520"/>
            <a:ext cx="33338" cy="76200"/>
          </a:xfrm>
          <a:custGeom>
            <a:avLst/>
            <a:gdLst/>
            <a:ahLst/>
            <a:cxnLst>
              <a:cxn ang="0">
                <a:pos x="15" y="28"/>
              </a:cxn>
              <a:cxn ang="0">
                <a:pos x="39" y="0"/>
              </a:cxn>
              <a:cxn ang="0">
                <a:pos x="67" y="28"/>
              </a:cxn>
              <a:cxn ang="0">
                <a:pos x="73" y="102"/>
              </a:cxn>
              <a:cxn ang="0">
                <a:pos x="39" y="127"/>
              </a:cxn>
              <a:cxn ang="0">
                <a:pos x="0" y="102"/>
              </a:cxn>
              <a:cxn ang="0">
                <a:pos x="15" y="28"/>
              </a:cxn>
            </a:cxnLst>
            <a:rect l="0" t="0" r="r" b="b"/>
            <a:pathLst>
              <a:path w="73" h="127">
                <a:moveTo>
                  <a:pt x="15" y="28"/>
                </a:moveTo>
                <a:lnTo>
                  <a:pt x="39" y="0"/>
                </a:lnTo>
                <a:lnTo>
                  <a:pt x="67" y="28"/>
                </a:lnTo>
                <a:lnTo>
                  <a:pt x="73" y="102"/>
                </a:lnTo>
                <a:lnTo>
                  <a:pt x="39" y="127"/>
                </a:lnTo>
                <a:lnTo>
                  <a:pt x="0" y="102"/>
                </a:lnTo>
                <a:lnTo>
                  <a:pt x="15" y="28"/>
                </a:lnTo>
              </a:path>
            </a:pathLst>
          </a:custGeom>
          <a:noFill/>
          <a:ln w="1333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Line 52"/>
          <p:cNvSpPr>
            <a:spLocks noChangeShapeType="1"/>
          </p:cNvSpPr>
          <p:nvPr/>
        </p:nvSpPr>
        <p:spPr bwMode="auto">
          <a:xfrm>
            <a:off x="5482247" y="3287708"/>
            <a:ext cx="107950" cy="0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Line 53"/>
          <p:cNvSpPr>
            <a:spLocks noChangeShapeType="1"/>
          </p:cNvSpPr>
          <p:nvPr/>
        </p:nvSpPr>
        <p:spPr bwMode="auto">
          <a:xfrm>
            <a:off x="548224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Line 54"/>
          <p:cNvSpPr>
            <a:spLocks noChangeShapeType="1"/>
          </p:cNvSpPr>
          <p:nvPr/>
        </p:nvSpPr>
        <p:spPr bwMode="auto">
          <a:xfrm>
            <a:off x="5590197" y="3227383"/>
            <a:ext cx="0" cy="66675"/>
          </a:xfrm>
          <a:prstGeom prst="line">
            <a:avLst/>
          </a:prstGeom>
          <a:noFill/>
          <a:ln w="1333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Freeform 21"/>
          <p:cNvSpPr>
            <a:spLocks/>
          </p:cNvSpPr>
          <p:nvPr/>
        </p:nvSpPr>
        <p:spPr bwMode="auto">
          <a:xfrm>
            <a:off x="4250348" y="3335332"/>
            <a:ext cx="184150" cy="279400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252" y="0"/>
              </a:cxn>
              <a:cxn ang="0">
                <a:pos x="412" y="363"/>
              </a:cxn>
              <a:cxn ang="0">
                <a:pos x="159" y="474"/>
              </a:cxn>
              <a:cxn ang="0">
                <a:pos x="0" y="109"/>
              </a:cxn>
            </a:cxnLst>
            <a:rect l="0" t="0" r="r" b="b"/>
            <a:pathLst>
              <a:path w="412" h="474">
                <a:moveTo>
                  <a:pt x="0" y="109"/>
                </a:moveTo>
                <a:lnTo>
                  <a:pt x="252" y="0"/>
                </a:lnTo>
                <a:lnTo>
                  <a:pt x="412" y="363"/>
                </a:lnTo>
                <a:lnTo>
                  <a:pt x="159" y="474"/>
                </a:lnTo>
                <a:lnTo>
                  <a:pt x="0" y="109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Rectangle 70"/>
          <p:cNvSpPr>
            <a:spLocks noChangeArrowheads="1"/>
          </p:cNvSpPr>
          <p:nvPr/>
        </p:nvSpPr>
        <p:spPr bwMode="auto">
          <a:xfrm>
            <a:off x="2129449" y="4876800"/>
            <a:ext cx="2044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defTabSz="731838">
              <a:spcBef>
                <a:spcPct val="50000"/>
              </a:spcBef>
            </a:pPr>
            <a:r>
              <a:rPr lang="en-US" b="1" dirty="0" smtClean="0"/>
              <a:t>BSG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317" name="Rectangle 70"/>
          <p:cNvSpPr>
            <a:spLocks noChangeArrowheads="1"/>
          </p:cNvSpPr>
          <p:nvPr/>
        </p:nvSpPr>
        <p:spPr bwMode="auto">
          <a:xfrm>
            <a:off x="5621948" y="4876800"/>
            <a:ext cx="2044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defTabSz="731838" eaLnBrk="1" hangingPunct="1">
              <a:spcBef>
                <a:spcPct val="50000"/>
              </a:spcBef>
            </a:pPr>
            <a:r>
              <a:rPr lang="en-US" b="1" dirty="0" smtClean="0"/>
              <a:t>BSG</a:t>
            </a:r>
            <a:r>
              <a:rPr lang="en-US" b="1" baseline="-25000" dirty="0" smtClean="0"/>
              <a:t>2</a:t>
            </a:r>
            <a:endParaRPr lang="en-US" b="1" baseline="-25000" dirty="0"/>
          </a:p>
        </p:txBody>
      </p:sp>
      <p:sp>
        <p:nvSpPr>
          <p:cNvPr id="318" name="Line 131"/>
          <p:cNvSpPr>
            <a:spLocks noChangeShapeType="1"/>
          </p:cNvSpPr>
          <p:nvPr/>
        </p:nvSpPr>
        <p:spPr bwMode="auto">
          <a:xfrm>
            <a:off x="2591409" y="2092320"/>
            <a:ext cx="1600200" cy="1268413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Line 131"/>
          <p:cNvSpPr>
            <a:spLocks noChangeShapeType="1"/>
          </p:cNvSpPr>
          <p:nvPr/>
        </p:nvSpPr>
        <p:spPr bwMode="auto">
          <a:xfrm>
            <a:off x="2431073" y="3294059"/>
            <a:ext cx="1760536" cy="169862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0" name="Line 131"/>
          <p:cNvSpPr>
            <a:spLocks noChangeShapeType="1"/>
          </p:cNvSpPr>
          <p:nvPr/>
        </p:nvSpPr>
        <p:spPr bwMode="auto">
          <a:xfrm>
            <a:off x="3691548" y="2141532"/>
            <a:ext cx="620711" cy="1152526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Rectangle 320"/>
          <p:cNvSpPr/>
          <p:nvPr/>
        </p:nvSpPr>
        <p:spPr>
          <a:xfrm>
            <a:off x="4176633" y="2813600"/>
            <a:ext cx="447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UE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pic>
        <p:nvPicPr>
          <p:cNvPr id="322" name="Picture 321" descr="eNodeB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3409" y="4139877"/>
            <a:ext cx="418490" cy="567055"/>
          </a:xfrm>
          <a:prstGeom prst="rect">
            <a:avLst/>
          </a:prstGeom>
        </p:spPr>
      </p:pic>
      <p:pic>
        <p:nvPicPr>
          <p:cNvPr id="323" name="Picture 322" descr="eNodeB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9268" y="4173532"/>
            <a:ext cx="431927" cy="585262"/>
          </a:xfrm>
          <a:prstGeom prst="rect">
            <a:avLst/>
          </a:prstGeom>
        </p:spPr>
      </p:pic>
      <p:sp>
        <p:nvSpPr>
          <p:cNvPr id="324" name="Rectangle 323"/>
          <p:cNvSpPr/>
          <p:nvPr/>
        </p:nvSpPr>
        <p:spPr>
          <a:xfrm>
            <a:off x="2439009" y="4173532"/>
            <a:ext cx="8618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0000"/>
                </a:solidFill>
              </a:rPr>
              <a:t>eNodeB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25" name="Rectangle 324"/>
          <p:cNvSpPr/>
          <p:nvPr/>
        </p:nvSpPr>
        <p:spPr>
          <a:xfrm>
            <a:off x="6383948" y="4215978"/>
            <a:ext cx="8618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0000"/>
                </a:solidFill>
              </a:rPr>
              <a:t>eNodeB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26" name="Straight Arrow Connector 325"/>
          <p:cNvCxnSpPr/>
          <p:nvPr/>
        </p:nvCxnSpPr>
        <p:spPr>
          <a:xfrm>
            <a:off x="3771899" y="4359374"/>
            <a:ext cx="2217369" cy="42758"/>
          </a:xfrm>
          <a:prstGeom prst="straightConnector1">
            <a:avLst/>
          </a:prstGeom>
          <a:ln w="38100" cap="flat" cmpd="dbl">
            <a:solidFill>
              <a:schemeClr val="tx1"/>
            </a:solidFill>
            <a:prstDash val="lgDashDot"/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3" name="TextBox 332"/>
          <p:cNvSpPr txBox="1"/>
          <p:nvPr/>
        </p:nvSpPr>
        <p:spPr>
          <a:xfrm>
            <a:off x="3762007" y="4478332"/>
            <a:ext cx="2393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Inter-group Communication</a:t>
            </a:r>
            <a:endParaRPr lang="en-US" sz="1400" dirty="0"/>
          </a:p>
        </p:txBody>
      </p:sp>
      <p:sp>
        <p:nvSpPr>
          <p:cNvPr id="334" name="Line 62"/>
          <p:cNvSpPr>
            <a:spLocks noChangeShapeType="1"/>
          </p:cNvSpPr>
          <p:nvPr/>
        </p:nvSpPr>
        <p:spPr bwMode="auto">
          <a:xfrm flipH="1">
            <a:off x="4434498" y="3357237"/>
            <a:ext cx="1014412" cy="6223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Line 62"/>
          <p:cNvSpPr>
            <a:spLocks noChangeShapeType="1"/>
          </p:cNvSpPr>
          <p:nvPr/>
        </p:nvSpPr>
        <p:spPr bwMode="auto">
          <a:xfrm flipH="1">
            <a:off x="4434498" y="2092320"/>
            <a:ext cx="1123948" cy="1243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Line 62"/>
          <p:cNvSpPr>
            <a:spLocks noChangeShapeType="1"/>
          </p:cNvSpPr>
          <p:nvPr/>
        </p:nvSpPr>
        <p:spPr bwMode="auto">
          <a:xfrm flipH="1">
            <a:off x="4434498" y="2509831"/>
            <a:ext cx="2576510" cy="84740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lIns="0" rIns="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Line Callout 2 336"/>
          <p:cNvSpPr/>
          <p:nvPr/>
        </p:nvSpPr>
        <p:spPr>
          <a:xfrm>
            <a:off x="2536701" y="1409700"/>
            <a:ext cx="3313847" cy="342900"/>
          </a:xfrm>
          <a:prstGeom prst="borderCallout2">
            <a:avLst>
              <a:gd name="adj1" fmla="val 107639"/>
              <a:gd name="adj2" fmla="val 45214"/>
              <a:gd name="adj3" fmla="val 133565"/>
              <a:gd name="adj4" fmla="val 47478"/>
              <a:gd name="adj5" fmla="val 388056"/>
              <a:gd name="adj6" fmla="val 70317"/>
            </a:avLst>
          </a:prstGeom>
          <a:solidFill>
            <a:schemeClr val="bg1"/>
          </a:solidFill>
          <a:ln w="3175" cmpd="sng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Out of Group Interference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8" name="Oval 337"/>
          <p:cNvSpPr/>
          <p:nvPr/>
        </p:nvSpPr>
        <p:spPr>
          <a:xfrm>
            <a:off x="4801209" y="2655883"/>
            <a:ext cx="211139" cy="831849"/>
          </a:xfrm>
          <a:prstGeom prst="ellipse">
            <a:avLst/>
          </a:prstGeom>
          <a:noFill/>
          <a:ln w="381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9" name="Object 3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77422"/>
              </p:ext>
            </p:extLst>
          </p:nvPr>
        </p:nvGraphicFramePr>
        <p:xfrm>
          <a:off x="3743934" y="3474238"/>
          <a:ext cx="4222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2" name="Equation" r:id="rId10" imgW="203200" imgH="203200" progId="Equation.3">
                  <p:embed/>
                </p:oleObj>
              </mc:Choice>
              <mc:Fallback>
                <p:oleObj name="Equation" r:id="rId10" imgW="203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934" y="3474238"/>
                        <a:ext cx="422275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833827"/>
              </p:ext>
            </p:extLst>
          </p:nvPr>
        </p:nvGraphicFramePr>
        <p:xfrm>
          <a:off x="4778984" y="3463126"/>
          <a:ext cx="4492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3" name="Equation" r:id="rId12" imgW="215900" imgH="203200" progId="Equation.3">
                  <p:embed/>
                </p:oleObj>
              </mc:Choice>
              <mc:Fallback>
                <p:oleObj name="Equation" r:id="rId12" imgW="215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984" y="3463126"/>
                        <a:ext cx="44926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1" name="Straight Connector 330"/>
          <p:cNvCxnSpPr/>
          <p:nvPr/>
        </p:nvCxnSpPr>
        <p:spPr>
          <a:xfrm>
            <a:off x="-1" y="1141412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2" name="Rectangle 331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Similar System Model as before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50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Simulation Scenarios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71" y="1253072"/>
            <a:ext cx="8839198" cy="552872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Independent Rayleigh Fading with Doppler Frequency </a:t>
            </a:r>
            <a:r>
              <a:rPr lang="en-US" sz="2400" dirty="0" err="1" smtClean="0"/>
              <a:t>F</a:t>
            </a:r>
            <a:r>
              <a:rPr lang="en-US" sz="2400" baseline="-25000" dirty="0" err="1" smtClean="0"/>
              <a:t>d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Hz.</a:t>
            </a:r>
            <a:endParaRPr lang="en-US" sz="2400" baseline="-25000" dirty="0" smtClean="0"/>
          </a:p>
          <a:p>
            <a:r>
              <a:rPr lang="en-US" sz="2400" dirty="0" smtClean="0"/>
              <a:t>(N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,N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)={ (6,2) , (8,1) }.</a:t>
            </a:r>
          </a:p>
          <a:p>
            <a:r>
              <a:rPr lang="en-US" sz="2400" dirty="0" smtClean="0"/>
              <a:t>T</a:t>
            </a:r>
            <a:r>
              <a:rPr lang="en-US" sz="2400" baseline="-25000" dirty="0" smtClean="0"/>
              <a:t>FB </a:t>
            </a:r>
            <a:r>
              <a:rPr lang="en-US" sz="2400" dirty="0" smtClean="0"/>
              <a:t>= 1 </a:t>
            </a:r>
            <a:r>
              <a:rPr lang="en-US" sz="2400" dirty="0" err="1" smtClean="0"/>
              <a:t>msec</a:t>
            </a:r>
            <a:endParaRPr lang="en-US" sz="2400" dirty="0" smtClean="0"/>
          </a:p>
          <a:p>
            <a:r>
              <a:rPr lang="en-US" sz="2400" dirty="0" smtClean="0"/>
              <a:t>Average OGI is 15 dB more than the noise floor. </a:t>
            </a:r>
          </a:p>
          <a:p>
            <a:endParaRPr lang="en-US" sz="2400" dirty="0" smtClean="0"/>
          </a:p>
          <a:p>
            <a:r>
              <a:rPr lang="en-US" sz="2400" dirty="0" smtClean="0"/>
              <a:t>Two performance measures</a:t>
            </a:r>
          </a:p>
          <a:p>
            <a:pPr lvl="1"/>
            <a:r>
              <a:rPr lang="en-US" sz="2000" dirty="0" smtClean="0"/>
              <a:t>Average decrease of the </a:t>
            </a:r>
            <a:r>
              <a:rPr lang="en-US" sz="2000" dirty="0"/>
              <a:t>worst case</a:t>
            </a:r>
            <a:r>
              <a:rPr lang="en-US" sz="2000" dirty="0" smtClean="0"/>
              <a:t> interference compared to the case of no null space learning.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Average decrease of the worst case interference before and after one algorithm sweep.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r>
              <a:rPr lang="en-US" sz="1600" dirty="0" smtClean="0"/>
              <a:t>     </a:t>
            </a:r>
          </a:p>
          <a:p>
            <a:pPr marL="457200" lvl="1" indent="0">
              <a:buNone/>
            </a:pPr>
            <a:r>
              <a:rPr lang="en-US" sz="1600" dirty="0" smtClean="0"/>
              <a:t>      </a:t>
            </a:r>
            <a:r>
              <a:rPr lang="en-US" sz="2000" dirty="0" smtClean="0"/>
              <a:t>where              denotes the spectral norm.</a:t>
            </a:r>
            <a:endParaRPr lang="en-US" sz="2000" dirty="0"/>
          </a:p>
        </p:txBody>
      </p:sp>
      <p:graphicFrame>
        <p:nvGraphicFramePr>
          <p:cNvPr id="4" name="Content Placeholder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396967"/>
              </p:ext>
            </p:extLst>
          </p:nvPr>
        </p:nvGraphicFramePr>
        <p:xfrm>
          <a:off x="3486682" y="4343400"/>
          <a:ext cx="2170633" cy="5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6" name="Equation" r:id="rId3" imgW="1676400" imgH="431800" progId="Equation.3">
                  <p:embed/>
                </p:oleObj>
              </mc:Choice>
              <mc:Fallback>
                <p:oleObj name="Equation" r:id="rId3" imgW="1676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682" y="4343400"/>
                        <a:ext cx="2170633" cy="557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802861"/>
              </p:ext>
            </p:extLst>
          </p:nvPr>
        </p:nvGraphicFramePr>
        <p:xfrm>
          <a:off x="3315232" y="5410200"/>
          <a:ext cx="2513534" cy="591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7" name="Equation" r:id="rId5" imgW="1828800" imgH="431800" progId="Equation.3">
                  <p:embed/>
                </p:oleObj>
              </mc:Choice>
              <mc:Fallback>
                <p:oleObj name="Equation" r:id="rId5" imgW="1828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5232" y="5410200"/>
                        <a:ext cx="2513534" cy="591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547289"/>
              </p:ext>
            </p:extLst>
          </p:nvPr>
        </p:nvGraphicFramePr>
        <p:xfrm>
          <a:off x="1771653" y="6155533"/>
          <a:ext cx="514347" cy="321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8" name="Equation" r:id="rId7" imgW="304800" imgH="190500" progId="Equation.3">
                  <p:embed/>
                </p:oleObj>
              </mc:Choice>
              <mc:Fallback>
                <p:oleObj name="Equation" r:id="rId7" imgW="3048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3" y="6155533"/>
                        <a:ext cx="514347" cy="3214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999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Simulation Results</a:t>
            </a:r>
          </a:p>
        </p:txBody>
      </p:sp>
      <p:pic>
        <p:nvPicPr>
          <p:cNvPr id="9" name="Picture 8" descr="results1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262" y="1746432"/>
            <a:ext cx="4548805" cy="305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5" descr="results2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" y="1752600"/>
            <a:ext cx="4372582" cy="300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70934" y="4724400"/>
            <a:ext cx="8348134" cy="2570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racking is more robust in channel variations primarily because it is faster.</a:t>
            </a:r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dirty="0"/>
              <a:t>N</a:t>
            </a:r>
            <a:r>
              <a:rPr lang="en-US" baseline="-25000" dirty="0"/>
              <a:t>T</a:t>
            </a:r>
            <a:r>
              <a:rPr lang="en-US" dirty="0"/>
              <a:t>=8, N</a:t>
            </a:r>
            <a:r>
              <a:rPr lang="en-US" baseline="-25000" dirty="0"/>
              <a:t>R</a:t>
            </a:r>
            <a:r>
              <a:rPr lang="en-US" dirty="0"/>
              <a:t> = 1,  Tracking needs </a:t>
            </a:r>
            <a:r>
              <a:rPr lang="en-US" b="1" dirty="0"/>
              <a:t>64% </a:t>
            </a:r>
            <a:r>
              <a:rPr lang="en-US" dirty="0"/>
              <a:t>less TCs than</a:t>
            </a:r>
            <a:r>
              <a:rPr lang="en-US" dirty="0" smtClean="0"/>
              <a:t> learning</a:t>
            </a:r>
            <a:endParaRPr lang="en-US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dirty="0"/>
              <a:t>N</a:t>
            </a:r>
            <a:r>
              <a:rPr lang="en-US" baseline="-25000" dirty="0"/>
              <a:t>T</a:t>
            </a:r>
            <a:r>
              <a:rPr lang="en-US" dirty="0"/>
              <a:t>=6, N</a:t>
            </a:r>
            <a:r>
              <a:rPr lang="en-US" baseline="-25000" dirty="0"/>
              <a:t>R</a:t>
            </a:r>
            <a:r>
              <a:rPr lang="en-US" dirty="0"/>
              <a:t> = 2, Tracking  needs </a:t>
            </a:r>
            <a:r>
              <a:rPr lang="en-US" b="1" dirty="0"/>
              <a:t>32%</a:t>
            </a:r>
            <a:r>
              <a:rPr lang="en-US" dirty="0"/>
              <a:t> less TCs than </a:t>
            </a:r>
            <a:r>
              <a:rPr lang="en-US" dirty="0" smtClean="0"/>
              <a:t>learning</a:t>
            </a:r>
            <a:endParaRPr lang="en-US" sz="2000" dirty="0" smtClean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/>
              <a:t>Tracking allows for Interference control during learning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endParaRPr lang="en-US" sz="2000" dirty="0" smtClean="0"/>
          </a:p>
          <a:p>
            <a:pPr>
              <a:lnSpc>
                <a:spcPct val="140000"/>
              </a:lnSpc>
            </a:pP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46496" y="1200090"/>
            <a:ext cx="4826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 smtClean="0"/>
              <a:t>Worst case interference reduction</a:t>
            </a: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4527463" y="1120914"/>
            <a:ext cx="4826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dirty="0" smtClean="0"/>
              <a:t>Relative worst case Interference reduction</a:t>
            </a:r>
            <a:endParaRPr lang="en-US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E796-919E-469A-91B7-B9F57901DC3A}" type="datetime1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EE 360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255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9472"/>
            <a:ext cx="8229600" cy="66632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Modified Cyclic Jacobi Technique (CJT)</a:t>
            </a:r>
            <a:endParaRPr lang="he-IL" sz="3600" dirty="0">
              <a:solidFill>
                <a:schemeClr val="tx2"/>
              </a:solidFill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cxnSp>
        <p:nvCxnSpPr>
          <p:cNvPr id="12" name="Straight Connector 11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350FD-D259-4A73-A560-A6BCAEDE902A}" type="datetime1">
              <a:rPr lang="en-US" smtClean="0"/>
              <a:t>2/25/2014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95D-228C-4A84-8947-FEF225DFACB9}" type="slidenum">
              <a:rPr lang="en-US" smtClean="0"/>
              <a:pPr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8600" y="2819400"/>
                <a:ext cx="7848600" cy="1568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</a:t>
                </a:r>
                <a:r>
                  <a:rPr lang="en-US" b="0" dirty="0" smtClean="0"/>
                  <a:t>here</a:t>
                </a:r>
                <a:endParaRPr lang="en-US" b="0" i="1" dirty="0" smtClean="0">
                  <a:latin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𝐑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b="0" i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ϕ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is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rotation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matrix</m:t>
                    </m:r>
                  </m:oMath>
                </a14:m>
                <a:endParaRPr lang="en-US" b="0" i="0" dirty="0" smtClean="0">
                  <a:latin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ϕ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are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chosen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to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zero</m:t>
                    </m:r>
                    <m:r>
                      <a:rPr lang="en-US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/>
                              </a:rPr>
                              <m:t>𝐆</m:t>
                            </m:r>
                          </m:e>
                        </m:acc>
                        <m:r>
                          <a:rPr lang="en-US">
                            <a:latin typeface="Cambria Math"/>
                          </a:rPr>
                          <m:t>=</m:t>
                        </m:r>
                        <m:r>
                          <a:rPr lang="en-US" b="1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k</m:t>
                        </m:r>
                        <m:r>
                          <a:rPr lang="en-US">
                            <a:latin typeface="Cambria Math"/>
                          </a:rPr>
                          <m:t>+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1">
                        <a:latin typeface="Cambria Math"/>
                      </a:rPr>
                      <m:t>𝐆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/>
                              </a:rPr>
                              <m:t>𝐖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k</m:t>
                            </m:r>
                            <m:r>
                              <a:rPr lang="en-US">
                                <a:latin typeface="Cambria Math"/>
                              </a:rPr>
                              <m:t>+</m:t>
                            </m:r>
                            <m:r>
                              <a:rPr lang="en-US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b/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H</m:t>
                        </m:r>
                      </m:sup>
                    </m:sSubSup>
                    <m:r>
                      <a:rPr lang="en-US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k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k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s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entry</m:t>
                    </m:r>
                    <m:r>
                      <a:rPr lang="en-US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b="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819400"/>
                <a:ext cx="7848600" cy="1568827"/>
              </a:xfrm>
              <a:prstGeom prst="rect">
                <a:avLst/>
              </a:prstGeom>
              <a:blipFill rotWithShape="1">
                <a:blip r:embed="rId3"/>
                <a:stretch>
                  <a:fillRect l="-699"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847850" y="2328022"/>
                <a:ext cx="2827056" cy="415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k</m:t>
                        </m:r>
                        <m:r>
                          <a:rPr lang="en-US" b="0" i="0" smtClean="0">
                            <a:latin typeface="Cambria Math"/>
                          </a:rPr>
                          <m:t>+</m:t>
                        </m:r>
                        <m:r>
                          <a:rPr lang="en-US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k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/>
                          </a:rPr>
                          <m:t>𝐑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  <m:r>
                          <a:rPr lang="en-US" i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/>
                                  </a:rPr>
                                  <m:t>ϕ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/>
                              </a:rPr>
                              <m:t>k</m:t>
                            </m:r>
                          </m:sub>
                        </m:sSub>
                      </m:e>
                    </m:d>
                    <m:r>
                      <a:rPr lang="en-US" i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850" y="2328022"/>
                <a:ext cx="2827056" cy="415178"/>
              </a:xfrm>
              <a:prstGeom prst="rect">
                <a:avLst/>
              </a:prstGeom>
              <a:blipFill rotWithShape="1">
                <a:blip r:embed="rId4"/>
                <a:stretch>
                  <a:fillRect r="-86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0026" y="1447800"/>
                <a:ext cx="6519092" cy="374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Calculates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the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EVD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</a:rPr>
                        <m:t>𝐆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𝐖</m:t>
                      </m:r>
                      <m:r>
                        <a:rPr lang="en-US" b="1" i="0" smtClean="0">
                          <a:latin typeface="Cambria Math"/>
                        </a:rPr>
                        <m:t>𝚲</m:t>
                      </m:r>
                      <m:sSup>
                        <m:sSup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/>
                            </a:rPr>
                            <m:t>𝐖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H</m:t>
                          </m:r>
                        </m:sup>
                      </m:sSup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via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simple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iterative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algorithm</m:t>
                      </m:r>
                      <m:r>
                        <a:rPr lang="en-US" b="0" i="0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26" y="1447800"/>
                <a:ext cx="6519092" cy="374270"/>
              </a:xfrm>
              <a:prstGeom prst="rect">
                <a:avLst/>
              </a:prstGeom>
              <a:blipFill rotWithShape="1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09345" y="1905000"/>
                <a:ext cx="131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Set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W</m:t>
                          </m:r>
                        </m:e>
                        <m:sub>
                          <m:r>
                            <a:rPr lang="en-US" b="0" i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45" y="1905000"/>
                <a:ext cx="131465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77741" y="2133600"/>
                <a:ext cx="2670859" cy="618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for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k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 b="0" i="0" smtClean="0">
                          <a:latin typeface="Cambria Math"/>
                        </a:rPr>
                        <m:t>1</m:t>
                      </m:r>
                      <m:r>
                        <a:rPr lang="en-US" b="0" i="0" smtClean="0">
                          <a:latin typeface="Cambria Math"/>
                        </a:rPr>
                        <m:t>,…,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N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741" y="2133600"/>
                <a:ext cx="2670859" cy="6181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EE 360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834043" y="4038600"/>
                <a:ext cx="7014557" cy="4572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How can the SU-</a:t>
                </a:r>
                <a:r>
                  <a:rPr lang="en-US" dirty="0" err="1">
                    <a:solidFill>
                      <a:schemeClr val="tx1"/>
                    </a:solidFill>
                  </a:rPr>
                  <a:t>Tx</a:t>
                </a:r>
                <a:r>
                  <a:rPr lang="en-US" dirty="0">
                    <a:solidFill>
                      <a:schemeClr val="tx1"/>
                    </a:solidFill>
                  </a:rPr>
                  <a:t> eliminate the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entry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G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without knowing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G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43" y="4038600"/>
                <a:ext cx="7014557" cy="457200"/>
              </a:xfrm>
              <a:prstGeom prst="roundRect">
                <a:avLst/>
              </a:prstGeom>
              <a:blipFill rotWithShape="1">
                <a:blip r:embed="rId8"/>
                <a:stretch>
                  <a:fillRect l="-173" r="-2334" b="-7407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724400" y="4572000"/>
                <a:ext cx="2888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mv="urn:schemas-microsoft-com:mac:vml"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572000"/>
                <a:ext cx="28886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80105" y="4724400"/>
                <a:ext cx="4589013" cy="617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k</m:t>
                          </m:r>
                        </m:sub>
                      </m:sSub>
                      <m:r>
                        <a:rPr lang="en-US" sz="2000" b="0" i="0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ϕ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k</m:t>
                          </m:r>
                        </m:sub>
                      </m:sSub>
                      <m:r>
                        <a:rPr lang="en-US" sz="20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arg</m:t>
                      </m:r>
                      <m:limLow>
                        <m:limLow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min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 </m:t>
                          </m:r>
                        </m:e>
                        <m:lim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ϕ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lim>
                      </m:limLow>
                      <m:sSubSup>
                        <m:sSub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smtClean="0">
                                      <a:latin typeface="Cambria Math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a:rPr lang="en-US" sz="2000" b="1" i="0" smtClean="0">
                                      <a:latin typeface="Cambria Math"/>
                                    </a:rPr>
                                    <m:t>𝟏𝟐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>
                                      <a:latin typeface="Cambria Math"/>
                                    </a:rPr>
                                    <m:t>𝐫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a:rPr lang="en-US" sz="2000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m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a:rPr lang="en-US" sz="2000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ϕ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/>
                                        </a:rPr>
                                        <m:t>k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105" y="4724400"/>
                <a:ext cx="4589013" cy="61741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38200" y="5525869"/>
            <a:ext cx="75438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…this optimization can be done with a sequence of two </a:t>
            </a:r>
            <a:r>
              <a:rPr lang="en-US" dirty="0" smtClean="0"/>
              <a:t>line searches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Each </a:t>
            </a:r>
            <a:r>
              <a:rPr lang="en-US" dirty="0" smtClean="0"/>
              <a:t>line search </a:t>
            </a:r>
            <a:r>
              <a:rPr lang="en-US" dirty="0"/>
              <a:t>is based </a:t>
            </a:r>
            <a:r>
              <a:rPr lang="en-US" b="1" dirty="0"/>
              <a:t>only on “binary comparisons</a:t>
            </a:r>
            <a:r>
              <a:rPr lang="en-US" b="1" dirty="0" smtClean="0"/>
              <a:t>”.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381000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Main idea of the Acquisition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986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1" grpId="0"/>
      <p:bldP spid="22" grpId="0"/>
      <p:bldP spid="10" grpId="0"/>
      <p:bldP spid="11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5" y="-233352"/>
            <a:ext cx="8229600" cy="11430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The Acquisition </a:t>
            </a:r>
            <a:r>
              <a:rPr lang="en-US" sz="36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1219200"/>
            <a:ext cx="8703733" cy="615525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Define </a:t>
            </a:r>
          </a:p>
          <a:p>
            <a:r>
              <a:rPr lang="en-US" sz="2800" dirty="0" smtClean="0"/>
              <a:t>Observe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Perform as many measurements as the elements in </a:t>
            </a:r>
          </a:p>
          <a:p>
            <a:pPr lvl="1"/>
            <a:r>
              <a:rPr lang="en-US" sz="2400" dirty="0" smtClean="0"/>
              <a:t>TC complexity</a:t>
            </a:r>
          </a:p>
          <a:p>
            <a:pPr lvl="1">
              <a:buNone/>
            </a:pPr>
            <a:endParaRPr lang="en-US" sz="2400" dirty="0" smtClean="0"/>
          </a:p>
          <a:p>
            <a:endParaRPr lang="en-US" sz="2800" dirty="0" smtClean="0"/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916464"/>
              </p:ext>
            </p:extLst>
          </p:nvPr>
        </p:nvGraphicFramePr>
        <p:xfrm>
          <a:off x="3472399" y="2413543"/>
          <a:ext cx="51689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4" name="Equation" r:id="rId3" imgW="2578100" imgH="203200" progId="Equation.3">
                  <p:embed/>
                </p:oleObj>
              </mc:Choice>
              <mc:Fallback>
                <p:oleObj name="Equation" r:id="rId3" imgW="2578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2399" y="2413543"/>
                        <a:ext cx="51689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64"/>
          <p:cNvSpPr>
            <a:spLocks noChangeArrowheads="1"/>
          </p:cNvSpPr>
          <p:nvPr/>
        </p:nvSpPr>
        <p:spPr bwMode="auto">
          <a:xfrm>
            <a:off x="354783" y="3192343"/>
            <a:ext cx="8485558" cy="955165"/>
          </a:xfrm>
          <a:prstGeom prst="ellipse">
            <a:avLst/>
          </a:prstGeom>
          <a:solidFill>
            <a:schemeClr val="tx2">
              <a:lumMod val="60000"/>
              <a:lumOff val="40000"/>
              <a:alpha val="18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2" tIns="45708" rIns="91422" bIns="45708" anchor="ctr"/>
          <a:lstStyle/>
          <a:p>
            <a:pPr algn="ctr"/>
            <a:r>
              <a:rPr lang="en-US" sz="2400" dirty="0"/>
              <a:t>Each TC gives a linear constraint over</a:t>
            </a:r>
          </a:p>
          <a:p>
            <a:pPr algn="ctr"/>
            <a:r>
              <a:rPr lang="en-US" sz="2400" dirty="0"/>
              <a:t> the </a:t>
            </a:r>
            <a:r>
              <a:rPr lang="en-US" sz="2400" dirty="0" smtClean="0"/>
              <a:t>elements of  </a:t>
            </a:r>
            <a:endParaRPr lang="en-US" sz="2400" baseline="-25000" dirty="0"/>
          </a:p>
        </p:txBody>
      </p:sp>
      <p:graphicFrame>
        <p:nvGraphicFramePr>
          <p:cNvPr id="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731321"/>
              </p:ext>
            </p:extLst>
          </p:nvPr>
        </p:nvGraphicFramePr>
        <p:xfrm>
          <a:off x="5648327" y="3619930"/>
          <a:ext cx="3841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5" name="Equation" r:id="rId5" imgW="203200" imgH="215900" progId="Equation.3">
                  <p:embed/>
                </p:oleObj>
              </mc:Choice>
              <mc:Fallback>
                <p:oleObj name="Equation" r:id="rId5" imgW="203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8327" y="3619930"/>
                        <a:ext cx="384175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Content Placeholder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52277"/>
              </p:ext>
            </p:extLst>
          </p:nvPr>
        </p:nvGraphicFramePr>
        <p:xfrm>
          <a:off x="3255429" y="5853113"/>
          <a:ext cx="173990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429" y="5853113"/>
                        <a:ext cx="1739900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2" name="Object 4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643995"/>
              </p:ext>
            </p:extLst>
          </p:nvPr>
        </p:nvGraphicFramePr>
        <p:xfrm>
          <a:off x="8401133" y="5367866"/>
          <a:ext cx="3841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7" name="Equation" r:id="rId9" imgW="203200" imgH="215900" progId="Equation.3">
                  <p:embed/>
                </p:oleObj>
              </mc:Choice>
              <mc:Fallback>
                <p:oleObj name="Equation" r:id="rId9" imgW="203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1133" y="5367866"/>
                        <a:ext cx="384175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5" name="Object 4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917768"/>
              </p:ext>
            </p:extLst>
          </p:nvPr>
        </p:nvGraphicFramePr>
        <p:xfrm>
          <a:off x="2111384" y="1245678"/>
          <a:ext cx="14414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8" name="Equation" r:id="rId10" imgW="749300" imgH="241300" progId="Equation.3">
                  <p:embed/>
                </p:oleObj>
              </mc:Choice>
              <mc:Fallback>
                <p:oleObj name="Equation" r:id="rId10" imgW="749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84" y="1245678"/>
                        <a:ext cx="1441450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6" name="Object 4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701726"/>
              </p:ext>
            </p:extLst>
          </p:nvPr>
        </p:nvGraphicFramePr>
        <p:xfrm>
          <a:off x="1080833" y="2378617"/>
          <a:ext cx="1925638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9" name="Equation" r:id="rId12" imgW="990600" imgH="241300" progId="Equation.3">
                  <p:embed/>
                </p:oleObj>
              </mc:Choice>
              <mc:Fallback>
                <p:oleObj name="Equation" r:id="rId12" imgW="990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833" y="2378617"/>
                        <a:ext cx="1925638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75731" y="4604015"/>
            <a:ext cx="8383141" cy="508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Learning        is sufficient to learn                (but not necessary…)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6607" name="Object 4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352550"/>
              </p:ext>
            </p:extLst>
          </p:nvPr>
        </p:nvGraphicFramePr>
        <p:xfrm>
          <a:off x="1896543" y="4667513"/>
          <a:ext cx="3619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0" name="Equation" r:id="rId14" imgW="190500" imgH="165100" progId="Equation.3">
                  <p:embed/>
                </p:oleObj>
              </mc:Choice>
              <mc:Fallback>
                <p:oleObj name="Equation" r:id="rId14" imgW="1905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6543" y="4667513"/>
                        <a:ext cx="361950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8" name="Object 4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949827"/>
              </p:ext>
            </p:extLst>
          </p:nvPr>
        </p:nvGraphicFramePr>
        <p:xfrm>
          <a:off x="4893729" y="4686832"/>
          <a:ext cx="96202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1" name="Equation" r:id="rId16" imgW="495300" imgH="203200" progId="Equation.3">
                  <p:embed/>
                </p:oleObj>
              </mc:Choice>
              <mc:Fallback>
                <p:oleObj name="Equation" r:id="rId16" imgW="495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3729" y="4686832"/>
                        <a:ext cx="962025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-1" y="1143000"/>
            <a:ext cx="9144000" cy="1588"/>
          </a:xfrm>
          <a:prstGeom prst="lin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4800" y="6858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Linear System of Equations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720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3" grpId="2" build="p"/>
      <p:bldP spid="3" grpId="3" build="p"/>
      <p:bldP spid="5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2013</Words>
  <Application>Microsoft Office PowerPoint</Application>
  <PresentationFormat>On-screen Show (4:3)</PresentationFormat>
  <Paragraphs>331</Paragraphs>
  <Slides>26</Slides>
  <Notes>14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Equation</vt:lpstr>
      <vt:lpstr>Acrobat Document</vt:lpstr>
      <vt:lpstr>Null Space Learning in MIMO Systems</vt:lpstr>
      <vt:lpstr>Outline</vt:lpstr>
      <vt:lpstr>PowerPoint Presentation</vt:lpstr>
      <vt:lpstr>PowerPoint Presentation</vt:lpstr>
      <vt:lpstr>PowerPoint Presentation</vt:lpstr>
      <vt:lpstr>PowerPoint Presentation</vt:lpstr>
      <vt:lpstr>Cyclic Jacobi Technique (CJT)</vt:lpstr>
      <vt:lpstr>PowerPoint Presentation</vt:lpstr>
      <vt:lpstr>Modifications for the Tracking Algorithm</vt:lpstr>
      <vt:lpstr>Overview of the BNST Algorithm</vt:lpstr>
      <vt:lpstr>Example</vt:lpstr>
      <vt:lpstr>Example</vt:lpstr>
      <vt:lpstr>Acquisition vs Tracking</vt:lpstr>
      <vt:lpstr>What if the PU-Rx changes Frequency?</vt:lpstr>
      <vt:lpstr>Parallel Jacobi Technique </vt:lpstr>
      <vt:lpstr>PowerPoint Presentation</vt:lpstr>
      <vt:lpstr>Cooperative Multipoint Networks</vt:lpstr>
      <vt:lpstr>One Transmission Cycle (TC)</vt:lpstr>
      <vt:lpstr>Interference Feedback</vt:lpstr>
      <vt:lpstr>Conclusions</vt:lpstr>
      <vt:lpstr>Questions?</vt:lpstr>
      <vt:lpstr>System Model</vt:lpstr>
      <vt:lpstr>Simulation Scenarios</vt:lpstr>
      <vt:lpstr>Simulation Results</vt:lpstr>
      <vt:lpstr>Modified Cyclic Jacobi Technique (CJT)</vt:lpstr>
      <vt:lpstr>The Acquisition Algorithm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Null Space Learning in MIMO Systems</dc:title>
  <dc:creator>Manolakos, Alexandros</dc:creator>
  <cp:lastModifiedBy>Manolakos, Alexandros</cp:lastModifiedBy>
  <cp:revision>162</cp:revision>
  <dcterms:created xsi:type="dcterms:W3CDTF">2006-08-16T00:00:00Z</dcterms:created>
  <dcterms:modified xsi:type="dcterms:W3CDTF">2014-02-26T03:31:02Z</dcterms:modified>
</cp:coreProperties>
</file>