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8288000" cy="10287000"/>
  <p:notesSz cx="6858000" cy="9144000"/>
  <p:embeddedFontLst>
    <p:embeddedFont>
      <p:font typeface="Abril Fatface" charset="1" panose="02000503000000020003"/>
      <p:regular r:id="rId45"/>
    </p:embeddedFont>
    <p:embeddedFont>
      <p:font typeface="Glacial Indifference Bold" charset="1" panose="00000800000000000000"/>
      <p:regular r:id="rId46"/>
    </p:embeddedFont>
    <p:embeddedFont>
      <p:font typeface="Roboto" charset="1" panose="02000000000000000000"/>
      <p:regular r:id="rId47"/>
    </p:embeddedFont>
    <p:embeddedFont>
      <p:font typeface="Canva Sans Bold" charset="1" panose="020B0803030501040103"/>
      <p:regular r:id="rId48"/>
    </p:embeddedFont>
    <p:embeddedFont>
      <p:font typeface="Canva Sans" charset="1" panose="020B0503030501040103"/>
      <p:regular r:id="rId49"/>
    </p:embeddedFont>
    <p:embeddedFont>
      <p:font typeface="Glacial Indifference" charset="1" panose="00000000000000000000"/>
      <p:regular r:id="rId50"/>
    </p:embeddedFont>
    <p:embeddedFont>
      <p:font typeface="Glacial Indifference Italics" charset="1" panose="00000000000000000000"/>
      <p:regular r:id="rId51"/>
    </p:embeddedFont>
    <p:embeddedFont>
      <p:font typeface="Abril Fatface Italics" charset="1" panose="02000503000000020003"/>
      <p:regular r:id="rId52"/>
    </p:embeddedFont>
    <p:embeddedFont>
      <p:font typeface="Roboto Bold" charset="1" panose="02000000000000000000"/>
      <p:regular r:id="rId53"/>
    </p:embeddedFont>
    <p:embeddedFont>
      <p:font typeface="Glacial Indifference Bold Italics" charset="1" panose="00000800000000000000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youtu.be/G2HT2ToRvf8" TargetMode="External" Type="http://schemas.openxmlformats.org/officeDocument/2006/relationships/hyperlink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87451" y="5746847"/>
            <a:ext cx="8113099" cy="1065384"/>
            <a:chOff x="0" y="0"/>
            <a:chExt cx="8331192" cy="11061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332462" cy="1107440"/>
            </a:xfrm>
            <a:custGeom>
              <a:avLst/>
              <a:gdLst/>
              <a:ahLst/>
              <a:cxnLst/>
              <a:rect r="r" b="b" t="t" l="l"/>
              <a:pathLst>
                <a:path h="1107440" w="8332462">
                  <a:moveTo>
                    <a:pt x="7778741" y="45720"/>
                  </a:moveTo>
                  <a:cubicBezTo>
                    <a:pt x="8058141" y="45720"/>
                    <a:pt x="8285472" y="273050"/>
                    <a:pt x="8285472" y="552450"/>
                  </a:cubicBezTo>
                  <a:cubicBezTo>
                    <a:pt x="8285472" y="831850"/>
                    <a:pt x="8058141" y="1059180"/>
                    <a:pt x="7778741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7778741" y="45720"/>
                  </a:lnTo>
                  <a:moveTo>
                    <a:pt x="7778741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7778741" y="1107440"/>
                  </a:lnTo>
                  <a:cubicBezTo>
                    <a:pt x="8084812" y="1107440"/>
                    <a:pt x="8332462" y="859790"/>
                    <a:pt x="8332462" y="553720"/>
                  </a:cubicBezTo>
                  <a:cubicBezTo>
                    <a:pt x="8331191" y="247650"/>
                    <a:pt x="8083541" y="0"/>
                    <a:pt x="7778741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3444874"/>
            <a:ext cx="15940890" cy="1698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A4: Concept Video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42759" y="6002372"/>
            <a:ext cx="7802482" cy="497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6"/>
              </a:lnSpc>
            </a:pPr>
            <a:r>
              <a:rPr lang="en-US" b="true" sz="2925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RESEARCH, STORYBOARD, CONCEPT VIDEO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70572"/>
            <a:ext cx="6875230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ATHENA SHIRAVI, ZOYA GARG, ESHA GUPTA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468302" y="420817"/>
            <a:ext cx="7351396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Team Cybele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85501" y="2329627"/>
            <a:ext cx="4602505" cy="4602505"/>
          </a:xfrm>
          <a:custGeom>
            <a:avLst/>
            <a:gdLst/>
            <a:ahLst/>
            <a:cxnLst/>
            <a:rect r="r" b="b" t="t" l="l"/>
            <a:pathLst>
              <a:path h="4602505" w="4602505">
                <a:moveTo>
                  <a:pt x="0" y="0"/>
                </a:moveTo>
                <a:lnTo>
                  <a:pt x="4602505" y="0"/>
                </a:lnTo>
                <a:lnTo>
                  <a:pt x="4602505" y="4602506"/>
                </a:lnTo>
                <a:lnTo>
                  <a:pt x="0" y="460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48205" y="2419233"/>
            <a:ext cx="2991589" cy="4423293"/>
          </a:xfrm>
          <a:custGeom>
            <a:avLst/>
            <a:gdLst/>
            <a:ahLst/>
            <a:cxnLst/>
            <a:rect r="r" b="b" t="t" l="l"/>
            <a:pathLst>
              <a:path h="4423293" w="2991589">
                <a:moveTo>
                  <a:pt x="0" y="0"/>
                </a:moveTo>
                <a:lnTo>
                  <a:pt x="2991590" y="0"/>
                </a:lnTo>
                <a:lnTo>
                  <a:pt x="2991590" y="4423294"/>
                </a:lnTo>
                <a:lnTo>
                  <a:pt x="0" y="44232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9480" t="-27676" r="-72677" b="-12781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27524" y="2239823"/>
            <a:ext cx="2850572" cy="4782114"/>
          </a:xfrm>
          <a:custGeom>
            <a:avLst/>
            <a:gdLst/>
            <a:ahLst/>
            <a:cxnLst/>
            <a:rect r="r" b="b" t="t" l="l"/>
            <a:pathLst>
              <a:path h="4782114" w="2850572">
                <a:moveTo>
                  <a:pt x="0" y="0"/>
                </a:moveTo>
                <a:lnTo>
                  <a:pt x="2850572" y="0"/>
                </a:lnTo>
                <a:lnTo>
                  <a:pt x="2850572" y="4782114"/>
                </a:lnTo>
                <a:lnTo>
                  <a:pt x="0" y="47821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1793" t="-25428" r="-154662" b="-750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5205" y="7022136"/>
            <a:ext cx="3563097" cy="22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100F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Athena Shiravi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B.A. Econ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B.S. CS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HCI Coterm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764287" y="7022136"/>
            <a:ext cx="2759426" cy="22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100F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Esha Gupta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B.S. SymSys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B.A. IR</a:t>
            </a:r>
          </a:p>
          <a:p>
            <a:pPr algn="ctr">
              <a:lnSpc>
                <a:spcPts val="4115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336900" y="7022136"/>
            <a:ext cx="2431821" cy="22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7"/>
              </a:lnSpc>
            </a:pPr>
            <a:r>
              <a:rPr lang="en-US" sz="3919" b="true">
                <a:solidFill>
                  <a:srgbClr val="100F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Zoya Garg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B.S. CS</a:t>
            </a:r>
          </a:p>
          <a:p>
            <a:pPr algn="ctr">
              <a:lnSpc>
                <a:spcPts val="4115"/>
              </a:lnSpc>
            </a:pPr>
            <a:r>
              <a:rPr lang="en-US" sz="2939">
                <a:solidFill>
                  <a:srgbClr val="100F0D"/>
                </a:solidFill>
                <a:latin typeface="Canva Sans"/>
                <a:ea typeface="Canva Sans"/>
                <a:cs typeface="Canva Sans"/>
                <a:sym typeface="Canva Sans"/>
              </a:rPr>
              <a:t>B.A. Classics</a:t>
            </a:r>
          </a:p>
          <a:p>
            <a:pPr algn="ctr">
              <a:lnSpc>
                <a:spcPts val="4115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5520" y="-272005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72487" y="3795240"/>
            <a:ext cx="679445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Roadmap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49099" y="4716307"/>
            <a:ext cx="4158557" cy="855875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449099" y="2942016"/>
            <a:ext cx="4158557" cy="855875"/>
            <a:chOff x="0" y="0"/>
            <a:chExt cx="5315677" cy="11061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>
                <a:alpha val="78824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449099" y="6489176"/>
            <a:ext cx="4158557" cy="855875"/>
            <a:chOff x="0" y="0"/>
            <a:chExt cx="5315677" cy="1106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1099116" y="4834398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STORY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99116" y="3065173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RESEARCH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99116" y="6615995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IMPLICATIONS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1449099" y="1312097"/>
            <a:ext cx="4158557" cy="855875"/>
            <a:chOff x="0" y="0"/>
            <a:chExt cx="5315677" cy="11061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>
                <a:alpha val="78824"/>
              </a:srgbClr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1099116" y="1435254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SOLUTION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1449099" y="8119027"/>
            <a:ext cx="4158557" cy="855875"/>
            <a:chOff x="0" y="0"/>
            <a:chExt cx="5315677" cy="110617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1099116" y="8242184"/>
            <a:ext cx="4858522" cy="54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b="true" sz="3191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VIDEO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47661" y="3491865"/>
            <a:ext cx="7596339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80809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Pivoted...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-387667" y="8074025"/>
            <a:ext cx="17646967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799"/>
              </a:lnSpc>
            </a:pPr>
            <a:r>
              <a:rPr lang="en-US" sz="699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Here’s what’s staying the same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60104" y="2243610"/>
            <a:ext cx="5488042" cy="5799781"/>
          </a:xfrm>
          <a:custGeom>
            <a:avLst/>
            <a:gdLst/>
            <a:ahLst/>
            <a:cxnLst/>
            <a:rect r="r" b="b" t="t" l="l"/>
            <a:pathLst>
              <a:path h="5799781" w="5488042">
                <a:moveTo>
                  <a:pt x="0" y="0"/>
                </a:moveTo>
                <a:lnTo>
                  <a:pt x="5488043" y="0"/>
                </a:lnTo>
                <a:lnTo>
                  <a:pt x="5488043" y="5799780"/>
                </a:lnTo>
                <a:lnTo>
                  <a:pt x="0" y="5799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PROBLEM SPACE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66315" y="1946932"/>
            <a:ext cx="9355370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Working Moms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71524" y="4092326"/>
            <a:ext cx="9355370" cy="697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999"/>
              </a:lnSpc>
            </a:pP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Working moms experience mental health challenges as they navigate </a:t>
            </a:r>
            <a:r>
              <a:rPr lang="en-US" sz="3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career demands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and </a:t>
            </a:r>
            <a:r>
              <a:rPr lang="en-US" sz="3999" b="true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family responsibilities</a:t>
            </a:r>
            <a:r>
              <a:rPr lang="en-US" sz="39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often </a:t>
            </a:r>
            <a:r>
              <a:rPr lang="en-US" sz="3999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without adequate support systems</a:t>
            </a:r>
          </a:p>
          <a:p>
            <a:pPr algn="r">
              <a:lnSpc>
                <a:spcPts val="7999"/>
              </a:lnSpc>
            </a:pPr>
          </a:p>
          <a:p>
            <a:pPr algn="r">
              <a:lnSpc>
                <a:spcPts val="7999"/>
              </a:lnSpc>
            </a:pPr>
          </a:p>
          <a:p>
            <a:pPr algn="r">
              <a:lnSpc>
                <a:spcPts val="799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57772" y="-51435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PROBLEM SPACE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56757" y="2963863"/>
            <a:ext cx="14174486" cy="4206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Shared art has historically built community and helped people heal.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57772" y="-51435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PROBLEM SPACE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56757" y="2963863"/>
            <a:ext cx="14174486" cy="4206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Shared art has historically built community and helped people heal.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72971" y="8588375"/>
            <a:ext cx="9104858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(but we aren’t drawing roses anymore)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47661" y="3491865"/>
            <a:ext cx="7596339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080809"/>
                </a:solidFill>
                <a:latin typeface="Abril Fatface"/>
                <a:ea typeface="Abril Fatface"/>
                <a:cs typeface="Abril Fatface"/>
                <a:sym typeface="Abril Fatface"/>
              </a:rPr>
              <a:t>We Pivoted...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-387667" y="8074025"/>
            <a:ext cx="17646967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799"/>
              </a:lnSpc>
            </a:pPr>
            <a:r>
              <a:rPr lang="en-US" sz="6999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Here’s what’s different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28995" y="1706563"/>
            <a:ext cx="8309298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Moms often experience moments of isolation or mental fatigue throughout the day. 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1317531" y="4349115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Solution: </a:t>
            </a:r>
          </a:p>
          <a:p>
            <a:pPr algn="r">
              <a:lnSpc>
                <a:spcPts val="13439"/>
              </a:lnSpc>
            </a:pPr>
            <a:r>
              <a:rPr lang="en-US" sz="9600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MUSE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28995" y="1706563"/>
            <a:ext cx="8309298" cy="679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Moms often experience moments of isolation or mental fatigue throughout the day. 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 interactive, online mural to doodle on with their loved ones offers them a playful, creative outlet to express themselves and connect with others.</a:t>
            </a: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1317531" y="4349115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Solution: </a:t>
            </a:r>
          </a:p>
          <a:p>
            <a:pPr algn="r">
              <a:lnSpc>
                <a:spcPts val="13439"/>
              </a:lnSpc>
            </a:pPr>
            <a:r>
              <a:rPr lang="en-US" sz="9600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MUSE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165131" y="4196715"/>
            <a:ext cx="6094169" cy="506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Solution: </a:t>
            </a:r>
          </a:p>
          <a:p>
            <a:pPr algn="r">
              <a:lnSpc>
                <a:spcPts val="13439"/>
              </a:lnSpc>
            </a:pPr>
            <a:r>
              <a:rPr lang="en-US" sz="9600" i="true">
                <a:solidFill>
                  <a:srgbClr val="CB6CE6"/>
                </a:solidFill>
                <a:latin typeface="Abril Fatface Italics"/>
                <a:ea typeface="Abril Fatface Italics"/>
                <a:cs typeface="Abril Fatface Italics"/>
                <a:sym typeface="Abril Fatface Italics"/>
              </a:rPr>
              <a:t>MUSE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28995" y="1706563"/>
            <a:ext cx="8309298" cy="741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Moms often experience moments of isolation or mental fatigue throughout the day. 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</a:pPr>
            <a:r>
              <a:rPr lang="en-US" b="true" sz="3500" spc="35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 interactive, online mural to doodle on with their loved ones offers them a playful, creative outlet to express themselves and connect with others. </a:t>
            </a:r>
          </a:p>
          <a:p>
            <a:pPr algn="r">
              <a:lnSpc>
                <a:spcPts val="4900"/>
              </a:lnSpc>
            </a:pPr>
          </a:p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spc="35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helps foster a sense of community and mental well-being.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MARKET RESEARCH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86658" y="4222432"/>
            <a:ext cx="14114685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Who’s Working on This?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96940" y="47139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135570"/>
            <a:ext cx="10187598" cy="6698346"/>
          </a:xfrm>
          <a:custGeom>
            <a:avLst/>
            <a:gdLst/>
            <a:ahLst/>
            <a:cxnLst/>
            <a:rect r="r" b="b" t="t" l="l"/>
            <a:pathLst>
              <a:path h="6698346" w="10187598">
                <a:moveTo>
                  <a:pt x="0" y="0"/>
                </a:moveTo>
                <a:lnTo>
                  <a:pt x="10187598" y="0"/>
                </a:lnTo>
                <a:lnTo>
                  <a:pt x="10187598" y="6698346"/>
                </a:lnTo>
                <a:lnTo>
                  <a:pt x="0" y="66983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MARKET RESEARCH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853269" y="2030795"/>
            <a:ext cx="360417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50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DRAWPILE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870942" y="3092825"/>
            <a:ext cx="5381026" cy="3807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4"/>
              </a:lnSpc>
            </a:pPr>
            <a:r>
              <a:rPr lang="en-US" b="true" sz="2717" spc="27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PROS:</a:t>
            </a:r>
            <a:r>
              <a:rPr lang="en-US" sz="2717" spc="27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EXPANSIVE TOOLSET TO USE FOR DRAWINGS </a:t>
            </a:r>
          </a:p>
          <a:p>
            <a:pPr algn="l">
              <a:lnSpc>
                <a:spcPts val="3804"/>
              </a:lnSpc>
            </a:pPr>
          </a:p>
          <a:p>
            <a:pPr algn="l">
              <a:lnSpc>
                <a:spcPts val="3804"/>
              </a:lnSpc>
              <a:spcBef>
                <a:spcPct val="0"/>
              </a:spcBef>
            </a:pPr>
            <a:r>
              <a:rPr lang="en-US" b="true" sz="2717" spc="27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CONS:</a:t>
            </a:r>
            <a:r>
              <a:rPr lang="en-US" sz="2717" spc="27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YOU HAVE </a:t>
            </a:r>
            <a:r>
              <a:rPr lang="en-US" sz="2717" spc="27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DOWNLOAD SOFTWARE TO USE, OUTDATED AI, BUILT FOR ADVANCED ARTISTS  </a:t>
            </a:r>
          </a:p>
          <a:p>
            <a:pPr algn="ctr">
              <a:lnSpc>
                <a:spcPts val="380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96940" y="47139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736783"/>
            <a:ext cx="5626561" cy="7521517"/>
          </a:xfrm>
          <a:custGeom>
            <a:avLst/>
            <a:gdLst/>
            <a:ahLst/>
            <a:cxnLst/>
            <a:rect r="r" b="b" t="t" l="l"/>
            <a:pathLst>
              <a:path h="7521517" w="5626561">
                <a:moveTo>
                  <a:pt x="0" y="0"/>
                </a:moveTo>
                <a:lnTo>
                  <a:pt x="5626561" y="0"/>
                </a:lnTo>
                <a:lnTo>
                  <a:pt x="5626561" y="7521517"/>
                </a:lnTo>
                <a:lnTo>
                  <a:pt x="0" y="7521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MARKET RESEARCH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166543" y="2940341"/>
            <a:ext cx="7714366" cy="193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0"/>
              </a:lnSpc>
              <a:spcBef>
                <a:spcPct val="0"/>
              </a:spcBef>
            </a:pPr>
            <a:r>
              <a:rPr lang="en-US" b="true" sz="2750" spc="275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PROS:</a:t>
            </a:r>
            <a:r>
              <a:rPr lang="en-US" sz="2750" spc="27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750" spc="27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ART THERAPY EXERCISES FROM THE GROUND UP </a:t>
            </a:r>
          </a:p>
          <a:p>
            <a:pPr algn="l">
              <a:lnSpc>
                <a:spcPts val="3850"/>
              </a:lnSpc>
              <a:spcBef>
                <a:spcPct val="0"/>
              </a:spcBef>
            </a:pPr>
          </a:p>
          <a:p>
            <a:pPr algn="l">
              <a:lnSpc>
                <a:spcPts val="3850"/>
              </a:lnSpc>
              <a:spcBef>
                <a:spcPct val="0"/>
              </a:spcBef>
            </a:pPr>
            <a:r>
              <a:rPr lang="en-US" b="true" sz="2750" spc="275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CONS:</a:t>
            </a:r>
            <a:r>
              <a:rPr lang="en-US" sz="2750" spc="27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RESTRICTIVE DESIGNS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53372" y="1765606"/>
            <a:ext cx="3726656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50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GROODLES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96940" y="47139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809143"/>
            <a:ext cx="7590282" cy="7221822"/>
          </a:xfrm>
          <a:custGeom>
            <a:avLst/>
            <a:gdLst/>
            <a:ahLst/>
            <a:cxnLst/>
            <a:rect r="r" b="b" t="t" l="l"/>
            <a:pathLst>
              <a:path h="7221822" w="7590282">
                <a:moveTo>
                  <a:pt x="0" y="0"/>
                </a:moveTo>
                <a:lnTo>
                  <a:pt x="7590282" y="0"/>
                </a:lnTo>
                <a:lnTo>
                  <a:pt x="7590282" y="7221822"/>
                </a:lnTo>
                <a:lnTo>
                  <a:pt x="0" y="7221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MARKET RESEARCH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469784" y="1704368"/>
            <a:ext cx="4763988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50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HAPPYCOLOR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544934" y="2918075"/>
            <a:ext cx="5218676" cy="2910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  <a:spcBef>
                <a:spcPct val="0"/>
              </a:spcBef>
            </a:pPr>
            <a:r>
              <a:rPr lang="en-US" b="true" sz="2777" spc="27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PROS:</a:t>
            </a:r>
            <a:r>
              <a:rPr lang="en-US" sz="2777" spc="27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COLOR BY NUMBERS MINDFULNESS APP (20K USERS ALREADY)</a:t>
            </a:r>
          </a:p>
          <a:p>
            <a:pPr algn="l">
              <a:lnSpc>
                <a:spcPts val="3888"/>
              </a:lnSpc>
              <a:spcBef>
                <a:spcPct val="0"/>
              </a:spcBef>
            </a:pPr>
          </a:p>
          <a:p>
            <a:pPr algn="l">
              <a:lnSpc>
                <a:spcPts val="3888"/>
              </a:lnSpc>
              <a:spcBef>
                <a:spcPct val="0"/>
              </a:spcBef>
            </a:pPr>
            <a:r>
              <a:rPr lang="en-US" b="true" sz="2777" spc="27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CONS:</a:t>
            </a:r>
            <a:r>
              <a:rPr lang="en-US" sz="2777" spc="27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NO COLLABORATIVE COMPONENT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86658" y="3369945"/>
            <a:ext cx="14114685" cy="335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What does this mean, </a:t>
            </a:r>
          </a:p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in practice?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398371">
            <a:off x="4245287" y="3204696"/>
            <a:ext cx="5344501" cy="8325248"/>
            <a:chOff x="0" y="0"/>
            <a:chExt cx="1407605" cy="21926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CCC14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1530054">
            <a:off x="7338612" y="4405389"/>
            <a:ext cx="5344501" cy="8325248"/>
            <a:chOff x="0" y="0"/>
            <a:chExt cx="1407605" cy="21926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5BA3F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1407331">
            <a:off x="5762818" y="5571416"/>
            <a:ext cx="1983874" cy="2573421"/>
          </a:xfrm>
          <a:custGeom>
            <a:avLst/>
            <a:gdLst/>
            <a:ahLst/>
            <a:cxnLst/>
            <a:rect r="r" b="b" t="t" l="l"/>
            <a:pathLst>
              <a:path h="2573421" w="1983874">
                <a:moveTo>
                  <a:pt x="0" y="0"/>
                </a:moveTo>
                <a:lnTo>
                  <a:pt x="1983874" y="0"/>
                </a:lnTo>
                <a:lnTo>
                  <a:pt x="1983874" y="2573421"/>
                </a:lnTo>
                <a:lnTo>
                  <a:pt x="0" y="2573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504876">
            <a:off x="8199716" y="7588680"/>
            <a:ext cx="2845452" cy="3339240"/>
          </a:xfrm>
          <a:custGeom>
            <a:avLst/>
            <a:gdLst/>
            <a:ahLst/>
            <a:cxnLst/>
            <a:rect r="r" b="b" t="t" l="l"/>
            <a:pathLst>
              <a:path h="3339240" w="2845452">
                <a:moveTo>
                  <a:pt x="0" y="0"/>
                </a:moveTo>
                <a:lnTo>
                  <a:pt x="2845452" y="0"/>
                </a:lnTo>
                <a:lnTo>
                  <a:pt x="2845452" y="3339240"/>
                </a:lnTo>
                <a:lnTo>
                  <a:pt x="0" y="33392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12" id="12"/>
          <p:cNvSpPr txBox="true"/>
          <p:nvPr/>
        </p:nvSpPr>
        <p:spPr>
          <a:xfrm rot="-1467686">
            <a:off x="3358393" y="4191331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THE FORGOTTEN</a:t>
            </a:r>
          </a:p>
        </p:txBody>
      </p:sp>
      <p:sp>
        <p:nvSpPr>
          <p:cNvPr name="TextBox 13" id="13"/>
          <p:cNvSpPr txBox="true"/>
          <p:nvPr/>
        </p:nvSpPr>
        <p:spPr>
          <a:xfrm rot="1518443">
            <a:off x="9086422" y="5364347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SUPERUSER</a:t>
            </a:r>
          </a:p>
        </p:txBody>
      </p:sp>
      <p:sp>
        <p:nvSpPr>
          <p:cNvPr name="TextBox 14" id="14"/>
          <p:cNvSpPr txBox="true"/>
          <p:nvPr/>
        </p:nvSpPr>
        <p:spPr>
          <a:xfrm rot="-1559390">
            <a:off x="4356838" y="4851596"/>
            <a:ext cx="323024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Who’s left out?</a:t>
            </a:r>
          </a:p>
        </p:txBody>
      </p:sp>
      <p:sp>
        <p:nvSpPr>
          <p:cNvPr name="TextBox 15" id="15"/>
          <p:cNvSpPr txBox="true"/>
          <p:nvPr/>
        </p:nvSpPr>
        <p:spPr>
          <a:xfrm rot="1537964">
            <a:off x="8704500" y="6188057"/>
            <a:ext cx="4010870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about your most dedicated users?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176798" y="1833039"/>
            <a:ext cx="8114556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spc="6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Our Tarot Cards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33532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14799" y="3173684"/>
            <a:ext cx="5344501" cy="8325248"/>
            <a:chOff x="0" y="0"/>
            <a:chExt cx="1407605" cy="21926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CCC14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68986" y="3898557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THE FORGOTTEN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9" y="4848225"/>
            <a:ext cx="323024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Who’s left out?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34329" y="1652818"/>
            <a:ext cx="8738489" cy="4443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We’re neglecting moms without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regular internet access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with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low digital literacy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and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moms with special needs. 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169220" y="6245277"/>
            <a:ext cx="2835659" cy="3678331"/>
          </a:xfrm>
          <a:custGeom>
            <a:avLst/>
            <a:gdLst/>
            <a:ahLst/>
            <a:cxnLst/>
            <a:rect r="r" b="b" t="t" l="l"/>
            <a:pathLst>
              <a:path h="3678331" w="2835659">
                <a:moveTo>
                  <a:pt x="0" y="0"/>
                </a:moveTo>
                <a:lnTo>
                  <a:pt x="2835659" y="0"/>
                </a:lnTo>
                <a:lnTo>
                  <a:pt x="2835659" y="3678331"/>
                </a:lnTo>
                <a:lnTo>
                  <a:pt x="0" y="36783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33532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14799" y="3173684"/>
            <a:ext cx="5344501" cy="8325248"/>
            <a:chOff x="0" y="0"/>
            <a:chExt cx="1407605" cy="21926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CCC14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68986" y="3898557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THE FORGOTTEN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9" y="4848225"/>
            <a:ext cx="323024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Who’s left out?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34329" y="1652818"/>
            <a:ext cx="8738489" cy="5929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We’re neglecting moms without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regular internet access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with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low digital literacy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and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moms with special needs. 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  <a:r>
              <a:rPr lang="en-US" b="true" sz="2800" i="true" spc="280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Value Tension: between providing a creative outlet for moms and ensuring inclusivity and accessibility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169220" y="6245277"/>
            <a:ext cx="2835659" cy="3678331"/>
          </a:xfrm>
          <a:custGeom>
            <a:avLst/>
            <a:gdLst/>
            <a:ahLst/>
            <a:cxnLst/>
            <a:rect r="r" b="b" t="t" l="l"/>
            <a:pathLst>
              <a:path h="3678331" w="2835659">
                <a:moveTo>
                  <a:pt x="0" y="0"/>
                </a:moveTo>
                <a:lnTo>
                  <a:pt x="2835659" y="0"/>
                </a:lnTo>
                <a:lnTo>
                  <a:pt x="2835659" y="3678331"/>
                </a:lnTo>
                <a:lnTo>
                  <a:pt x="0" y="36783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33532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14799" y="3173684"/>
            <a:ext cx="5344501" cy="8325248"/>
            <a:chOff x="0" y="0"/>
            <a:chExt cx="1407605" cy="21926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CCC14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68986" y="3898557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THE FORGOTTEN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9" y="4848225"/>
            <a:ext cx="323024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Who’s left out?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34329" y="1652818"/>
            <a:ext cx="8738489" cy="8406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We’re neglecting moms without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regular internet access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with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low digital literacy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and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moms with special needs. 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  <a:r>
              <a:rPr lang="en-US" b="true" sz="2800" i="true" spc="280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Value Tension: between providing a creative outlet for moms and ensuring inclusivity and accessibility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Design Considerations:</a:t>
            </a:r>
          </a:p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features like voice control, high-contrast mode, or tactile feedback for users with impairments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169220" y="6245277"/>
            <a:ext cx="2835659" cy="3678331"/>
          </a:xfrm>
          <a:custGeom>
            <a:avLst/>
            <a:gdLst/>
            <a:ahLst/>
            <a:cxnLst/>
            <a:rect r="r" b="b" t="t" l="l"/>
            <a:pathLst>
              <a:path h="3678331" w="2835659">
                <a:moveTo>
                  <a:pt x="0" y="0"/>
                </a:moveTo>
                <a:lnTo>
                  <a:pt x="2835659" y="0"/>
                </a:lnTo>
                <a:lnTo>
                  <a:pt x="2835659" y="3678331"/>
                </a:lnTo>
                <a:lnTo>
                  <a:pt x="0" y="36783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33532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14799" y="3173684"/>
            <a:ext cx="5344501" cy="8325248"/>
            <a:chOff x="0" y="0"/>
            <a:chExt cx="1407605" cy="21926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CCC14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68986" y="3898557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THE FORGOTTEN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971929" y="4848225"/>
            <a:ext cx="323024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Who’s left out?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34329" y="1652818"/>
            <a:ext cx="8738489" cy="9892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We’re neglecting moms without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regular internet access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with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low digital literacy</a:t>
            </a: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and </a:t>
            </a:r>
            <a:r>
              <a:rPr lang="en-US" b="true" sz="2800" spc="28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moms with special needs. 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  <a:r>
              <a:rPr lang="en-US" b="true" sz="2800" i="true" spc="280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Value Tension: between providing a creative outlet for moms and ensuring inclusivity and accessibility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Design Considerations:</a:t>
            </a:r>
          </a:p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features like voice control, high-contrast mode, or tactile feedback for users with impairments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  <a:r>
              <a:rPr lang="en-US" sz="2800" spc="28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Provide user-friendly interfaces, and support systems to ensure moms with lower digital literacy can participate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169220" y="6245277"/>
            <a:ext cx="2835659" cy="3678331"/>
          </a:xfrm>
          <a:custGeom>
            <a:avLst/>
            <a:gdLst/>
            <a:ahLst/>
            <a:cxnLst/>
            <a:rect r="r" b="b" t="t" l="l"/>
            <a:pathLst>
              <a:path h="3678331" w="2835659">
                <a:moveTo>
                  <a:pt x="0" y="0"/>
                </a:moveTo>
                <a:lnTo>
                  <a:pt x="2835659" y="0"/>
                </a:lnTo>
                <a:lnTo>
                  <a:pt x="2835659" y="3678331"/>
                </a:lnTo>
                <a:lnTo>
                  <a:pt x="0" y="36783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77299" y="10287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19" y="0"/>
                </a:lnTo>
                <a:lnTo>
                  <a:pt x="140395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841357"/>
            <a:ext cx="5344501" cy="8325248"/>
            <a:chOff x="0" y="0"/>
            <a:chExt cx="1407605" cy="21926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5BA3F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82887" y="4570384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SUPERUSER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95516" y="5567814"/>
            <a:ext cx="4010870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about your most dedicated users?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14809" y="847725"/>
            <a:ext cx="7564500" cy="3190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Overuse can lead to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dependency 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reinforcing negative coping mechanisms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-- moms may over-rely on the app and neglect offline care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278225" y="7588680"/>
            <a:ext cx="2845452" cy="3339240"/>
          </a:xfrm>
          <a:custGeom>
            <a:avLst/>
            <a:gdLst/>
            <a:ahLst/>
            <a:cxnLst/>
            <a:rect r="r" b="b" t="t" l="l"/>
            <a:pathLst>
              <a:path h="3339240" w="2845452">
                <a:moveTo>
                  <a:pt x="0" y="0"/>
                </a:moveTo>
                <a:lnTo>
                  <a:pt x="2845452" y="0"/>
                </a:lnTo>
                <a:lnTo>
                  <a:pt x="2845452" y="3339240"/>
                </a:lnTo>
                <a:lnTo>
                  <a:pt x="0" y="3339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77299" y="10287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19" y="0"/>
                </a:lnTo>
                <a:lnTo>
                  <a:pt x="140395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841357"/>
            <a:ext cx="5344501" cy="8325248"/>
            <a:chOff x="0" y="0"/>
            <a:chExt cx="1407605" cy="21926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5BA3F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82887" y="4570384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SUPERUSER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95516" y="5567814"/>
            <a:ext cx="4010870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about your most dedicated users?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14809" y="847725"/>
            <a:ext cx="7564500" cy="532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Overuse can lead to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dependency 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reinforcing negative coping mechanisms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-- moms may over-rely on the app and neglect offline care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b="true" sz="3000" i="true" spc="300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Value tension: between promoting regular creative expression and encouraging over-reliance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278225" y="7588680"/>
            <a:ext cx="2845452" cy="3339240"/>
          </a:xfrm>
          <a:custGeom>
            <a:avLst/>
            <a:gdLst/>
            <a:ahLst/>
            <a:cxnLst/>
            <a:rect r="r" b="b" t="t" l="l"/>
            <a:pathLst>
              <a:path h="3339240" w="2845452">
                <a:moveTo>
                  <a:pt x="0" y="0"/>
                </a:moveTo>
                <a:lnTo>
                  <a:pt x="2845452" y="0"/>
                </a:lnTo>
                <a:lnTo>
                  <a:pt x="2845452" y="3339240"/>
                </a:lnTo>
                <a:lnTo>
                  <a:pt x="0" y="3339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77299" y="10287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19" y="0"/>
                </a:lnTo>
                <a:lnTo>
                  <a:pt x="140395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841357"/>
            <a:ext cx="5344501" cy="8325248"/>
            <a:chOff x="0" y="0"/>
            <a:chExt cx="1407605" cy="21926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5BA3F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82887" y="4570384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SUPERUSER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95516" y="5567814"/>
            <a:ext cx="4010870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about your most dedicated users?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14809" y="847725"/>
            <a:ext cx="7564500" cy="745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Overuse can lead to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dependency 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reinforcing negative coping mechanisms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-- moms may over-rely on the app and neglect offline care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b="true" sz="3000" i="true" spc="300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Value tension: between promoting regular creative expression and encouraging over-reliance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Design Considerations:</a:t>
            </a:r>
          </a:p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Implement usage tracking features &amp; gentle nudges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278225" y="7588680"/>
            <a:ext cx="2845452" cy="3339240"/>
          </a:xfrm>
          <a:custGeom>
            <a:avLst/>
            <a:gdLst/>
            <a:ahLst/>
            <a:cxnLst/>
            <a:rect r="r" b="b" t="t" l="l"/>
            <a:pathLst>
              <a:path h="3339240" w="2845452">
                <a:moveTo>
                  <a:pt x="0" y="0"/>
                </a:moveTo>
                <a:lnTo>
                  <a:pt x="2845452" y="0"/>
                </a:lnTo>
                <a:lnTo>
                  <a:pt x="2845452" y="3339240"/>
                </a:lnTo>
                <a:lnTo>
                  <a:pt x="0" y="3339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77299" y="102870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19" y="0"/>
                </a:lnTo>
                <a:lnTo>
                  <a:pt x="140395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3841357"/>
            <a:ext cx="5344501" cy="8325248"/>
            <a:chOff x="0" y="0"/>
            <a:chExt cx="1407605" cy="21926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7605" cy="2192658"/>
            </a:xfrm>
            <a:custGeom>
              <a:avLst/>
              <a:gdLst/>
              <a:ahLst/>
              <a:cxnLst/>
              <a:rect r="r" b="b" t="t" l="l"/>
              <a:pathLst>
                <a:path h="2192658" w="1407605">
                  <a:moveTo>
                    <a:pt x="0" y="0"/>
                  </a:moveTo>
                  <a:lnTo>
                    <a:pt x="1407605" y="0"/>
                  </a:lnTo>
                  <a:lnTo>
                    <a:pt x="1407605" y="2192658"/>
                  </a:lnTo>
                  <a:lnTo>
                    <a:pt x="0" y="2192658"/>
                  </a:lnTo>
                  <a:close/>
                </a:path>
              </a:pathLst>
            </a:custGeom>
            <a:solidFill>
              <a:srgbClr val="5BA3F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407605" cy="224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82887" y="4570384"/>
            <a:ext cx="4436127" cy="57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35"/>
              </a:lnSpc>
              <a:spcBef>
                <a:spcPct val="0"/>
              </a:spcBef>
            </a:pPr>
            <a:r>
              <a:rPr lang="en-US" b="true" sz="3311" spc="33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SUPERUSER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95516" y="5567814"/>
            <a:ext cx="4010870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about your most dedicated users?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14809" y="847725"/>
            <a:ext cx="7564500" cy="852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Overuse can lead to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dependency 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 </a:t>
            </a:r>
            <a:r>
              <a:rPr lang="en-US" b="true" sz="3000" spc="30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reinforcing negative coping mechanisms</a:t>
            </a: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-- moms may over-rely on the app and neglect offline care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b="true" sz="3000" i="true" spc="300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Value tension: between promoting regular creative expression and encouraging over-reliance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Design Considerations:</a:t>
            </a:r>
          </a:p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Implement usage tracking features &amp; gentle nudges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3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Offer suggestions for off-line community building experiences as well (eg. art shows with friends)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278225" y="7588680"/>
            <a:ext cx="2845452" cy="3339240"/>
          </a:xfrm>
          <a:custGeom>
            <a:avLst/>
            <a:gdLst/>
            <a:ahLst/>
            <a:cxnLst/>
            <a:rect r="r" b="b" t="t" l="l"/>
            <a:pathLst>
              <a:path h="3339240" w="2845452">
                <a:moveTo>
                  <a:pt x="0" y="0"/>
                </a:moveTo>
                <a:lnTo>
                  <a:pt x="2845452" y="0"/>
                </a:lnTo>
                <a:lnTo>
                  <a:pt x="2845452" y="3339240"/>
                </a:lnTo>
                <a:lnTo>
                  <a:pt x="0" y="33392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681" t="-49967" r="-17681" b="-4996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682631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STAKEHOLDERS &amp; ETHICAL 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789829" y="2103475"/>
            <a:ext cx="4708342" cy="969027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24952" y="2103475"/>
            <a:ext cx="4708342" cy="969027"/>
            <a:chOff x="0" y="0"/>
            <a:chExt cx="5315677" cy="11061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>
                <a:alpha val="78824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154706" y="2097739"/>
            <a:ext cx="4708342" cy="969027"/>
            <a:chOff x="0" y="0"/>
            <a:chExt cx="5315677" cy="1106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93577" y="2318749"/>
            <a:ext cx="550084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INDIRECT STAKEHOLDERS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304758"/>
            <a:ext cx="5500847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DIRECT STAKEHOLDERS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55346" y="2318749"/>
            <a:ext cx="550084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ETHICAL IMPLICATIONS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3385" y="3453502"/>
            <a:ext cx="4108876" cy="592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Moms: </a:t>
            </a: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Users who doodle and collaborate, benefiting from creative expression and community support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 Developers: </a:t>
            </a: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Maintain the app, ensuring a smooth and user-friendly experience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Mental Health Professionals:</a:t>
            </a: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May recommend the app for emotional well-being and creative therapy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089562" y="3443977"/>
            <a:ext cx="4108876" cy="621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Children and Family Members:</a:t>
            </a:r>
            <a:r>
              <a:rPr lang="en-US" sz="20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 Indirectly benefit from the moms' improved emotional well-being.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Third-Party Services: </a:t>
            </a:r>
            <a:r>
              <a:rPr lang="en-US" sz="20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Cloud providers or platforms hosting or sharing the collaborative boards.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Researchers: </a:t>
            </a:r>
            <a:r>
              <a:rPr lang="en-US" sz="20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Study insights on art therapy and digital health solutions from the app.</a:t>
            </a:r>
          </a:p>
          <a:p>
            <a:pPr algn="l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55738" y="3453502"/>
            <a:ext cx="4108876" cy="258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Risk of over-reliance 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Privacy concerns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Addictive design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Data concern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Ethical need for informed consent </a:t>
            </a:r>
          </a:p>
          <a:p>
            <a:pPr algn="l">
              <a:lnSpc>
                <a:spcPts val="2940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681" t="-49967" r="-17681" b="-4996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682631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STAKEHOLDERS &amp; ETHICAL 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789829" y="2103475"/>
            <a:ext cx="4708342" cy="969027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24952" y="2103475"/>
            <a:ext cx="4708342" cy="969027"/>
            <a:chOff x="0" y="0"/>
            <a:chExt cx="5315677" cy="11061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>
                <a:alpha val="78824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154706" y="2097739"/>
            <a:ext cx="4708342" cy="969027"/>
            <a:chOff x="0" y="0"/>
            <a:chExt cx="5315677" cy="1106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93577" y="2318749"/>
            <a:ext cx="550084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INDIRECT STAKEHOLDERS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304758"/>
            <a:ext cx="5500847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DIRECT STAKEHOLDERS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55346" y="2318749"/>
            <a:ext cx="550084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ETHICAL IMPLICATIONS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3385" y="3453502"/>
            <a:ext cx="4108876" cy="592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Moms: </a:t>
            </a: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Users who doodle and collaborate, benefiting from creative expression and community support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 Developers: </a:t>
            </a: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Maintain the app, ensuring a smooth and user-friendly experience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Mental Health Professionals:</a:t>
            </a: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 May recommend the app for emotional well-being and creative therapy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089562" y="3443977"/>
            <a:ext cx="4108876" cy="621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Children and Family Members: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Indirectly benefit from the moms' improved emotional well-being.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Third-Party Services: 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Cloud providers or platforms hosting or sharing the collaborative boards.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Researchers: </a:t>
            </a: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Study insights on art therapy and digital health solutions from the app.</a:t>
            </a:r>
          </a:p>
          <a:p>
            <a:pPr algn="l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55738" y="3453502"/>
            <a:ext cx="4108876" cy="258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Risk of over-reliance 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Privacy concerns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Addictive design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Data concern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Ethical need for informed consent </a:t>
            </a:r>
          </a:p>
          <a:p>
            <a:pPr algn="l">
              <a:lnSpc>
                <a:spcPts val="2940"/>
              </a:lnSpc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681" t="-49967" r="-17681" b="-4996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6826316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STAKEHOLDERS &amp; ETHICAL IMPLICATIONS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789829" y="2103475"/>
            <a:ext cx="4708342" cy="969027"/>
            <a:chOff x="0" y="0"/>
            <a:chExt cx="5315677" cy="11061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24952" y="2103475"/>
            <a:ext cx="4708342" cy="969027"/>
            <a:chOff x="0" y="0"/>
            <a:chExt cx="5315677" cy="11061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>
                <a:alpha val="78824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154706" y="2097739"/>
            <a:ext cx="4708342" cy="969027"/>
            <a:chOff x="0" y="0"/>
            <a:chExt cx="5315677" cy="11061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93577" y="2318749"/>
            <a:ext cx="550084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INDIRECT STAKEHOLDERS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304758"/>
            <a:ext cx="5500847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b="true" sz="2900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DIRECT STAKEHOLDERS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55346" y="2318749"/>
            <a:ext cx="5500847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b="true" sz="2800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ETHICAL IMPLICATIONS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3385" y="3453502"/>
            <a:ext cx="4108876" cy="592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Moms: </a:t>
            </a: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Users who doodle and collaborate, benefiting from creative expression and community support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 Developers: </a:t>
            </a: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Maintain the app, ensuring a smooth and user-friendly experience</a:t>
            </a:r>
          </a:p>
          <a:p>
            <a:pPr algn="l">
              <a:lnSpc>
                <a:spcPts val="2940"/>
              </a:lnSpc>
            </a:pP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b="true" sz="21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Mental Health Professionals:</a:t>
            </a:r>
            <a:r>
              <a:rPr lang="en-US" sz="21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 May recommend the app for emotional well-being and creative therapy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089562" y="3443977"/>
            <a:ext cx="4108876" cy="621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Children and Family Members:</a:t>
            </a:r>
            <a:r>
              <a:rPr lang="en-US" sz="20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 Indirectly benefit from the moms' improved emotional well-being.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Third-Party Services: </a:t>
            </a:r>
            <a:r>
              <a:rPr lang="en-US" sz="20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Cloud providers or platforms hosting or sharing the collaborative boards.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A6A6A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Researchers: </a:t>
            </a:r>
            <a:r>
              <a:rPr lang="en-US" sz="2000">
                <a:solidFill>
                  <a:srgbClr val="A6A6A6"/>
                </a:solidFill>
                <a:latin typeface="Canva Sans"/>
                <a:ea typeface="Canva Sans"/>
                <a:cs typeface="Canva Sans"/>
                <a:sym typeface="Canva Sans"/>
              </a:rPr>
              <a:t>Study insights on art therapy and digital health solutions from the app.</a:t>
            </a:r>
          </a:p>
          <a:p>
            <a:pPr algn="l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455738" y="3453502"/>
            <a:ext cx="4108876" cy="258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Risk of over-reliance 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Privacy concerns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Addictive design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Data concern</a:t>
            </a:r>
          </a:p>
          <a:p>
            <a:pPr algn="l" marL="453390" indent="-226695" lvl="1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Ethical need for informed consent </a:t>
            </a:r>
          </a:p>
          <a:p>
            <a:pPr algn="l">
              <a:lnSpc>
                <a:spcPts val="2940"/>
              </a:lnSpc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IMPLICATIONS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86658" y="4404308"/>
            <a:ext cx="14114685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CB6CE6"/>
                </a:solidFill>
                <a:latin typeface="Abril Fatface"/>
                <a:ea typeface="Abril Fatface"/>
                <a:cs typeface="Abril Fatface"/>
                <a:sym typeface="Abril Fatface"/>
              </a:rPr>
              <a:t>Task Breakdown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42037" y="-2570499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3-5 TASKS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14371" y="3101359"/>
            <a:ext cx="4137909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701" y="3101359"/>
            <a:ext cx="3653903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DOODLE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15040" y="3101359"/>
            <a:ext cx="3592614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THERAPY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40931" y="3101359"/>
            <a:ext cx="31274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COLLAB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19582" y="5447011"/>
            <a:ext cx="3127487" cy="4367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Uploads a finish</a:t>
            </a: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 doodle to a shared board where other moms can comment, react, and provide support or feedback.</a:t>
            </a:r>
          </a:p>
          <a:p>
            <a:pPr algn="ctr">
              <a:lnSpc>
                <a:spcPts val="4399"/>
              </a:lnSpc>
            </a:pPr>
          </a:p>
          <a:p>
            <a:pPr algn="ctr">
              <a:lnSpc>
                <a:spcPts val="43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747603" y="5437486"/>
            <a:ext cx="3127487" cy="3824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Participates in a guided doodle therapy session with prompts, contributing to a collaborative board shared with other moms for reflection.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40931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Invites another mom to co-create a real-time doodle, adding elements that reflect shared emotions.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747603" y="4517557"/>
            <a:ext cx="3127487" cy="643670"/>
            <a:chOff x="0" y="0"/>
            <a:chExt cx="5315677" cy="110617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540931" y="4517557"/>
            <a:ext cx="3127487" cy="643670"/>
            <a:chOff x="0" y="0"/>
            <a:chExt cx="5315677" cy="11061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619582" y="4517557"/>
            <a:ext cx="3127487" cy="643670"/>
            <a:chOff x="0" y="0"/>
            <a:chExt cx="5315677" cy="110617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12910" y="4517557"/>
            <a:ext cx="3127487" cy="643670"/>
            <a:chOff x="0" y="0"/>
            <a:chExt cx="5315677" cy="1106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3484395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77723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MODERATE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56374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49701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SIMPLE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60944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Opens the app, selects a doodle template or blank canvas, and draws something to express her emotions.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33765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3-5 TASKS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14371" y="3101359"/>
            <a:ext cx="4137909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701" y="3101359"/>
            <a:ext cx="3653903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DOODLE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15040" y="3101359"/>
            <a:ext cx="3592614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THERAPY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40931" y="3101359"/>
            <a:ext cx="31274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COLLAB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19582" y="5447011"/>
            <a:ext cx="3127487" cy="4367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Uploads a finish</a:t>
            </a: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 doodle to a shared board where other moms can comment, react, and provide support or feedback.</a:t>
            </a:r>
          </a:p>
          <a:p>
            <a:pPr algn="ctr">
              <a:lnSpc>
                <a:spcPts val="4399"/>
              </a:lnSpc>
            </a:pPr>
          </a:p>
          <a:p>
            <a:pPr algn="ctr">
              <a:lnSpc>
                <a:spcPts val="43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747603" y="5437486"/>
            <a:ext cx="3127487" cy="3824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Participates in a guided doodle therapy session with prompts, contributing to a collaborative board shared with other moms for reflection.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40931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Invites another mom to co-create a real-time doodle, adding elements that reflect shared emotions.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747603" y="4517557"/>
            <a:ext cx="3127487" cy="643670"/>
            <a:chOff x="0" y="0"/>
            <a:chExt cx="5315677" cy="110617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540931" y="4517557"/>
            <a:ext cx="3127487" cy="643670"/>
            <a:chOff x="0" y="0"/>
            <a:chExt cx="5315677" cy="11061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619582" y="4517557"/>
            <a:ext cx="3127487" cy="643670"/>
            <a:chOff x="0" y="0"/>
            <a:chExt cx="5315677" cy="110617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12910" y="4517557"/>
            <a:ext cx="3127487" cy="643670"/>
            <a:chOff x="0" y="0"/>
            <a:chExt cx="5315677" cy="1106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3484395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77723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MODERATE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56374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49701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SIMPLE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60944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Opens the app, selects a doodle template or blank canvas, and draws something to express her emotions.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33765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3-5 TASKS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14371" y="3101359"/>
            <a:ext cx="4137909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701" y="3101359"/>
            <a:ext cx="3653903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DOODLE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15040" y="3101359"/>
            <a:ext cx="3592614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THERAPY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40931" y="3101359"/>
            <a:ext cx="31274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COLLAB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19582" y="5447011"/>
            <a:ext cx="3127487" cy="4367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21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Uploads a finish</a:t>
            </a:r>
            <a:r>
              <a:rPr lang="en-US" sz="2199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 doodle to a shared board where other moms can comment, react, and provide support or feedback.</a:t>
            </a:r>
          </a:p>
          <a:p>
            <a:pPr algn="ctr">
              <a:lnSpc>
                <a:spcPts val="4399"/>
              </a:lnSpc>
            </a:pPr>
          </a:p>
          <a:p>
            <a:pPr algn="ctr">
              <a:lnSpc>
                <a:spcPts val="43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747603" y="5437486"/>
            <a:ext cx="3127487" cy="3824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Participates in a guided doodle therapy session with prompts, contributing to a collaborative board shared with other moms for reflection.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40931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Invites another mom to co-create a real-time doodle, adding elements that reflect shared emotions.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747603" y="4517557"/>
            <a:ext cx="3127487" cy="643670"/>
            <a:chOff x="0" y="0"/>
            <a:chExt cx="5315677" cy="110617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540931" y="4517557"/>
            <a:ext cx="3127487" cy="643670"/>
            <a:chOff x="0" y="0"/>
            <a:chExt cx="5315677" cy="11061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619582" y="4517557"/>
            <a:ext cx="3127487" cy="643670"/>
            <a:chOff x="0" y="0"/>
            <a:chExt cx="5315677" cy="110617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12910" y="4517557"/>
            <a:ext cx="3127487" cy="643670"/>
            <a:chOff x="0" y="0"/>
            <a:chExt cx="5315677" cy="1106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3484395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77723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MODERATE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56374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49701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SIMPLE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60944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Opens the app, selects a doodle template or blank canvas, and draws something to express her emotions.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70182" y="-3814153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3-5 TASKS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14371" y="3101359"/>
            <a:ext cx="4137909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701" y="3101359"/>
            <a:ext cx="3653903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DOODLE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15040" y="3101359"/>
            <a:ext cx="3592614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THERAPY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40931" y="3101359"/>
            <a:ext cx="31274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COLLAB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19582" y="5447011"/>
            <a:ext cx="3127487" cy="4367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Uploads a finish</a:t>
            </a: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 doodle to a shared board where other moms can comment, react, and provide support or feedback.</a:t>
            </a:r>
          </a:p>
          <a:p>
            <a:pPr algn="ctr">
              <a:lnSpc>
                <a:spcPts val="4399"/>
              </a:lnSpc>
            </a:pPr>
          </a:p>
          <a:p>
            <a:pPr algn="ctr">
              <a:lnSpc>
                <a:spcPts val="43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747603" y="5437486"/>
            <a:ext cx="3127487" cy="3824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Participates in a guided doodle therapy session with prompts, contributing to a collaborative board shared with other moms for reflection.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40931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Invites another mom to co-create a real-time doodle, adding elements that reflect shared emotions.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747603" y="4517557"/>
            <a:ext cx="3127487" cy="643670"/>
            <a:chOff x="0" y="0"/>
            <a:chExt cx="5315677" cy="110617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CB6CE6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540931" y="4517557"/>
            <a:ext cx="3127487" cy="643670"/>
            <a:chOff x="0" y="0"/>
            <a:chExt cx="5315677" cy="11061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619582" y="4517557"/>
            <a:ext cx="3127487" cy="643670"/>
            <a:chOff x="0" y="0"/>
            <a:chExt cx="5315677" cy="110617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12910" y="4517557"/>
            <a:ext cx="3127487" cy="643670"/>
            <a:chOff x="0" y="0"/>
            <a:chExt cx="5315677" cy="1106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3484395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CB6CE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77723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MODERATE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56374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49701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SIMPLE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60944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Opens the app, selects a doodle template or blank canvas, and draws something to express her emotions.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42037" y="-3572733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3-5 TASKS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114371" y="3101359"/>
            <a:ext cx="4137909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SHARE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9701" y="3101359"/>
            <a:ext cx="3653903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DOODLE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15040" y="3101359"/>
            <a:ext cx="3592614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THERAPY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40931" y="3101359"/>
            <a:ext cx="3127487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800">
                <a:solidFill>
                  <a:srgbClr val="A6A6A6"/>
                </a:solidFill>
                <a:latin typeface="Abril Fatface"/>
                <a:ea typeface="Abril Fatface"/>
                <a:cs typeface="Abril Fatface"/>
                <a:sym typeface="Abril Fatface"/>
              </a:rPr>
              <a:t>COLLAB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19582" y="5447011"/>
            <a:ext cx="3127487" cy="4367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Uploads a finish</a:t>
            </a:r>
            <a:r>
              <a:rPr lang="en-US" sz="2199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 doodle to a shared board where other moms can comment, react, and provide support or feedback.</a:t>
            </a:r>
          </a:p>
          <a:p>
            <a:pPr algn="ctr">
              <a:lnSpc>
                <a:spcPts val="4399"/>
              </a:lnSpc>
            </a:pPr>
          </a:p>
          <a:p>
            <a:pPr algn="ctr">
              <a:lnSpc>
                <a:spcPts val="43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3747603" y="5437486"/>
            <a:ext cx="3127487" cy="3824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Participates in a guided doodle therapy session with prompts, contributing to a collaborative board shared with other moms for reflection.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40931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Invites another mom to co-create a real-time doodle, adding elements that reflect shared emotions.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747603" y="4517557"/>
            <a:ext cx="3127487" cy="643670"/>
            <a:chOff x="0" y="0"/>
            <a:chExt cx="5315677" cy="110617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540931" y="4517557"/>
            <a:ext cx="3127487" cy="643670"/>
            <a:chOff x="0" y="0"/>
            <a:chExt cx="5315677" cy="11061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619582" y="4517557"/>
            <a:ext cx="3127487" cy="643670"/>
            <a:chOff x="0" y="0"/>
            <a:chExt cx="5315677" cy="110617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12910" y="4517557"/>
            <a:ext cx="3127487" cy="643670"/>
            <a:chOff x="0" y="0"/>
            <a:chExt cx="5315677" cy="11061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16948" cy="1107440"/>
            </a:xfrm>
            <a:custGeom>
              <a:avLst/>
              <a:gdLst/>
              <a:ahLst/>
              <a:cxnLst/>
              <a:rect r="r" b="b" t="t" l="l"/>
              <a:pathLst>
                <a:path h="1107440" w="5316948">
                  <a:moveTo>
                    <a:pt x="4763227" y="45720"/>
                  </a:moveTo>
                  <a:cubicBezTo>
                    <a:pt x="5042627" y="45720"/>
                    <a:pt x="5269957" y="273050"/>
                    <a:pt x="5269957" y="552450"/>
                  </a:cubicBezTo>
                  <a:cubicBezTo>
                    <a:pt x="5269957" y="831850"/>
                    <a:pt x="5042627" y="1059180"/>
                    <a:pt x="4763227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4763227" y="45720"/>
                  </a:lnTo>
                  <a:moveTo>
                    <a:pt x="47632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763227" y="1107440"/>
                  </a:lnTo>
                  <a:cubicBezTo>
                    <a:pt x="5069298" y="1107440"/>
                    <a:pt x="5316948" y="859790"/>
                    <a:pt x="5316948" y="553720"/>
                  </a:cubicBezTo>
                  <a:cubicBezTo>
                    <a:pt x="5315677" y="247650"/>
                    <a:pt x="5068027" y="0"/>
                    <a:pt x="4763227" y="0"/>
                  </a:cubicBezTo>
                  <a:close/>
                </a:path>
              </a:pathLst>
            </a:custGeom>
            <a:solidFill>
              <a:srgbClr val="96AADD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3484395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77723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MODERATE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56374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COMPLEX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49701" y="4599362"/>
            <a:ext cx="3653903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96AAD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SIMPLE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60944" y="5437486"/>
            <a:ext cx="3127487" cy="271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200">
                <a:solidFill>
                  <a:srgbClr val="A6A6A6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Opens the app, selects a doodle template or blank canvas, and draws something to express her emotions.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332368" y="1619904"/>
            <a:ext cx="1544613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0:29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053296" y="1619904"/>
            <a:ext cx="1526232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0:54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712872" y="1619904"/>
            <a:ext cx="1196950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1:17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505691" y="1619904"/>
            <a:ext cx="1578471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0:48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youtu.be/G2HT2ToRvf8"/>
          </p:cNvPr>
          <p:cNvSpPr/>
          <p:nvPr/>
        </p:nvSpPr>
        <p:spPr>
          <a:xfrm flipH="false" flipV="false" rot="0">
            <a:off x="-1631185" y="-4452862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19" y="0"/>
                </a:lnTo>
                <a:lnTo>
                  <a:pt x="140395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12245" y="4331653"/>
            <a:ext cx="1106351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https://youtu.be/G2HT2ToRvf8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588449" y="7990068"/>
            <a:ext cx="15887323" cy="2811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29"/>
              </a:lnSpc>
              <a:spcBef>
                <a:spcPct val="0"/>
              </a:spcBef>
            </a:pPr>
            <a:r>
              <a:rPr lang="en-US" b="true" sz="16378">
                <a:solidFill>
                  <a:srgbClr val="E2BBED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CONCEPT VIDEO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24240" y="0"/>
            <a:ext cx="14039520" cy="10287000"/>
          </a:xfrm>
          <a:custGeom>
            <a:avLst/>
            <a:gdLst/>
            <a:ahLst/>
            <a:cxnLst/>
            <a:rect r="r" b="b" t="t" l="l"/>
            <a:pathLst>
              <a:path h="10287000" w="14039520">
                <a:moveTo>
                  <a:pt x="0" y="0"/>
                </a:moveTo>
                <a:lnTo>
                  <a:pt x="14039520" y="0"/>
                </a:lnTo>
                <a:lnTo>
                  <a:pt x="140395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6695" r="0" b="-669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66240" y="3926475"/>
            <a:ext cx="11155519" cy="238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99"/>
              </a:lnSpc>
            </a:pPr>
            <a:r>
              <a:rPr lang="en-US" sz="13999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Appendix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3261222"/>
            <a:ext cx="8058214" cy="5355637"/>
          </a:xfrm>
          <a:custGeom>
            <a:avLst/>
            <a:gdLst/>
            <a:ahLst/>
            <a:cxnLst/>
            <a:rect r="r" b="b" t="t" l="l"/>
            <a:pathLst>
              <a:path h="5355637" w="8058214">
                <a:moveTo>
                  <a:pt x="0" y="0"/>
                </a:moveTo>
                <a:lnTo>
                  <a:pt x="8058214" y="0"/>
                </a:lnTo>
                <a:lnTo>
                  <a:pt x="8058214" y="5355637"/>
                </a:lnTo>
                <a:lnTo>
                  <a:pt x="0" y="53556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4" t="-15802" r="0" b="-157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52857" y="3261222"/>
            <a:ext cx="8049884" cy="5355637"/>
          </a:xfrm>
          <a:custGeom>
            <a:avLst/>
            <a:gdLst/>
            <a:ahLst/>
            <a:cxnLst/>
            <a:rect r="r" b="b" t="t" l="l"/>
            <a:pathLst>
              <a:path h="5355637" w="8049884">
                <a:moveTo>
                  <a:pt x="0" y="0"/>
                </a:moveTo>
                <a:lnTo>
                  <a:pt x="8049883" y="0"/>
                </a:lnTo>
                <a:lnTo>
                  <a:pt x="8049883" y="5355637"/>
                </a:lnTo>
                <a:lnTo>
                  <a:pt x="0" y="535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1" t="-9261" r="-72" b="-382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70572"/>
            <a:ext cx="357542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APPENDIX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677270"/>
            <a:ext cx="13368498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i="true" spc="500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STORYBOARD ITERATIONS 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6441" y="1818761"/>
            <a:ext cx="8838506" cy="6971372"/>
          </a:xfrm>
          <a:custGeom>
            <a:avLst/>
            <a:gdLst/>
            <a:ahLst/>
            <a:cxnLst/>
            <a:rect r="r" b="b" t="t" l="l"/>
            <a:pathLst>
              <a:path h="6971372" w="8838506">
                <a:moveTo>
                  <a:pt x="0" y="0"/>
                </a:moveTo>
                <a:lnTo>
                  <a:pt x="8838506" y="0"/>
                </a:lnTo>
                <a:lnTo>
                  <a:pt x="8838506" y="6971372"/>
                </a:lnTo>
                <a:lnTo>
                  <a:pt x="0" y="6971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92718" y="1818761"/>
            <a:ext cx="8475832" cy="6971372"/>
          </a:xfrm>
          <a:custGeom>
            <a:avLst/>
            <a:gdLst/>
            <a:ahLst/>
            <a:cxnLst/>
            <a:rect r="r" b="b" t="t" l="l"/>
            <a:pathLst>
              <a:path h="6971372" w="8475832">
                <a:moveTo>
                  <a:pt x="0" y="0"/>
                </a:moveTo>
                <a:lnTo>
                  <a:pt x="8475832" y="0"/>
                </a:lnTo>
                <a:lnTo>
                  <a:pt x="8475832" y="6971372"/>
                </a:lnTo>
                <a:lnTo>
                  <a:pt x="0" y="69713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9205" y="1953646"/>
            <a:ext cx="8814795" cy="6379708"/>
          </a:xfrm>
          <a:custGeom>
            <a:avLst/>
            <a:gdLst/>
            <a:ahLst/>
            <a:cxnLst/>
            <a:rect r="r" b="b" t="t" l="l"/>
            <a:pathLst>
              <a:path h="6379708" w="8814795">
                <a:moveTo>
                  <a:pt x="0" y="0"/>
                </a:moveTo>
                <a:lnTo>
                  <a:pt x="8814795" y="0"/>
                </a:lnTo>
                <a:lnTo>
                  <a:pt x="8814795" y="6379708"/>
                </a:lnTo>
                <a:lnTo>
                  <a:pt x="0" y="63797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1953646"/>
            <a:ext cx="8845349" cy="6379708"/>
          </a:xfrm>
          <a:custGeom>
            <a:avLst/>
            <a:gdLst/>
            <a:ahLst/>
            <a:cxnLst/>
            <a:rect r="r" b="b" t="t" l="l"/>
            <a:pathLst>
              <a:path h="6379708" w="8845349">
                <a:moveTo>
                  <a:pt x="0" y="0"/>
                </a:moveTo>
                <a:lnTo>
                  <a:pt x="8845349" y="0"/>
                </a:lnTo>
                <a:lnTo>
                  <a:pt x="8845349" y="6379708"/>
                </a:lnTo>
                <a:lnTo>
                  <a:pt x="0" y="6379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DAGTytaf48s</dc:identifier>
  <dcterms:modified xsi:type="dcterms:W3CDTF">2011-08-01T06:04:30Z</dcterms:modified>
  <cp:revision>1</cp:revision>
  <dc:title>Copy of Assignment 2</dc:title>
</cp:coreProperties>
</file>