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6858000" cy="9144000"/>
  <p:embeddedFontLst>
    <p:embeddedFont>
      <p:font typeface="Play"/>
      <p:regular r:id="rId40"/>
      <p:bold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2" roundtripDataSignature="AMtx7mguaD+Evcj03rQHmUuK50UBH/kd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lay-regular.fntdata"/><Relationship Id="rId20" Type="http://schemas.openxmlformats.org/officeDocument/2006/relationships/slide" Target="slides/slide15.xml"/><Relationship Id="rId42" Type="http://customschemas.google.com/relationships/presentationmetadata" Target="metadata"/><Relationship Id="rId41" Type="http://schemas.openxmlformats.org/officeDocument/2006/relationships/font" Target="fonts/Play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Participants were all Stanford alumni in town for alumni week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Approached all of them in/around main quad/oval area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Introduced ourselves as Stanford CS students looking for subjects willing to test our UI design</a:t>
            </a:r>
            <a:endParaRPr/>
          </a:p>
          <a:p>
            <a:pPr indent="-171450" lvl="1" marL="628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Gave short rundown of the purpose of our app</a:t>
            </a:r>
            <a:endParaRPr/>
          </a:p>
          <a:p>
            <a:pPr indent="-952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0ed09bffb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30ed09bffb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5" name="Google Shape;35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4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4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4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4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4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8.png"/><Relationship Id="rId6" Type="http://schemas.openxmlformats.org/officeDocument/2006/relationships/image" Target="../media/image9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7.png"/><Relationship Id="rId6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jpg"/><Relationship Id="rId4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30.png"/><Relationship Id="rId5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3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>
            <p:ph type="ctrTitle"/>
          </p:nvPr>
        </p:nvSpPr>
        <p:spPr>
          <a:xfrm>
            <a:off x="970908" y="1220919"/>
            <a:ext cx="542578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Collabrio Low-Fi Prototyping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970908" y="3700594"/>
            <a:ext cx="5425781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Alexander, Armita, Cate, Manas</a:t>
            </a:r>
            <a:endParaRPr/>
          </a:p>
        </p:txBody>
      </p:sp>
      <p:sp>
        <p:nvSpPr>
          <p:cNvPr id="110" name="Google Shape;110;p1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cap="flat" cmpd="sng" w="1270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 rot="-5400000">
            <a:off x="8912417" y="1202394"/>
            <a:ext cx="2387600" cy="23876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6821310" y="0"/>
            <a:ext cx="2315251" cy="1550992"/>
          </a:xfrm>
          <a:custGeom>
            <a:rect b="b" l="l" r="r" t="t"/>
            <a:pathLst>
              <a:path extrusionOk="0" h="1550992" w="2315251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1"/>
          <p:cNvCxnSpPr/>
          <p:nvPr/>
        </p:nvCxnSpPr>
        <p:spPr>
          <a:xfrm>
            <a:off x="11724638" y="1331572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15" name="Google Shape;115;p1"/>
          <p:cNvSpPr/>
          <p:nvPr/>
        </p:nvSpPr>
        <p:spPr>
          <a:xfrm>
            <a:off x="11005550" y="4112081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 rot="-607105">
            <a:off x="6086940" y="4145122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6821310" y="4962670"/>
            <a:ext cx="2643352" cy="1895331"/>
          </a:xfrm>
          <a:custGeom>
            <a:rect b="b" l="l" r="r" t="t"/>
            <a:pathLst>
              <a:path extrusionOk="0" h="1895331" w="2643352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 flipH="1" rot="10800000">
            <a:off x="0" y="-2"/>
            <a:ext cx="12192000" cy="4522610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  <a:gs pos="100000">
                <a:srgbClr val="000000"/>
              </a:gs>
            </a:gsLst>
            <a:lin ang="2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 flipH="1">
            <a:off x="8168276" y="5"/>
            <a:ext cx="4023722" cy="4522603"/>
          </a:xfrm>
          <a:prstGeom prst="rect">
            <a:avLst/>
          </a:prstGeom>
          <a:gradFill>
            <a:gsLst>
              <a:gs pos="0">
                <a:srgbClr val="000000">
                  <a:alpha val="62745"/>
                </a:srgbClr>
              </a:gs>
              <a:gs pos="100000">
                <a:srgbClr val="0F4861"/>
              </a:gs>
            </a:gsLst>
            <a:lin ang="6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"/>
          <p:cNvSpPr/>
          <p:nvPr/>
        </p:nvSpPr>
        <p:spPr>
          <a:xfrm flipH="1" rot="10800000">
            <a:off x="457200" y="-5"/>
            <a:ext cx="11743606" cy="4513113"/>
          </a:xfrm>
          <a:prstGeom prst="rect">
            <a:avLst/>
          </a:prstGeom>
          <a:gradFill>
            <a:gsLst>
              <a:gs pos="0">
                <a:srgbClr val="000000">
                  <a:alpha val="7843"/>
                </a:srgbClr>
              </a:gs>
              <a:gs pos="76000">
                <a:srgbClr val="0F4861">
                  <a:alpha val="21960"/>
                </a:srgbClr>
              </a:gs>
              <a:gs pos="100000">
                <a:srgbClr val="0F4861">
                  <a:alpha val="21960"/>
                </a:srgbClr>
              </a:gs>
            </a:gsLst>
            <a:lin ang="21593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"/>
          <p:cNvSpPr/>
          <p:nvPr/>
        </p:nvSpPr>
        <p:spPr>
          <a:xfrm flipH="1">
            <a:off x="-8807" y="-9506"/>
            <a:ext cx="12200801" cy="4532114"/>
          </a:xfrm>
          <a:prstGeom prst="rect">
            <a:avLst/>
          </a:prstGeom>
          <a:gradFill>
            <a:gsLst>
              <a:gs pos="0">
                <a:srgbClr val="000000">
                  <a:alpha val="50980"/>
                </a:srgbClr>
              </a:gs>
              <a:gs pos="74000">
                <a:srgbClr val="156082">
                  <a:alpha val="0"/>
                </a:srgbClr>
              </a:gs>
              <a:gs pos="100000">
                <a:srgbClr val="156082">
                  <a:alpha val="0"/>
                </a:srgbClr>
              </a:gs>
            </a:gsLst>
            <a:lin ang="17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"/>
          <p:cNvSpPr/>
          <p:nvPr/>
        </p:nvSpPr>
        <p:spPr>
          <a:xfrm flipH="1">
            <a:off x="0" y="5"/>
            <a:ext cx="12192000" cy="2679585"/>
          </a:xfrm>
          <a:prstGeom prst="rect">
            <a:avLst/>
          </a:prstGeom>
          <a:gradFill>
            <a:gsLst>
              <a:gs pos="0">
                <a:srgbClr val="156082">
                  <a:alpha val="8627"/>
                </a:srgbClr>
              </a:gs>
              <a:gs pos="20000">
                <a:srgbClr val="156082">
                  <a:alpha val="8627"/>
                </a:srgbClr>
              </a:gs>
              <a:gs pos="100000">
                <a:srgbClr val="000000">
                  <a:alpha val="66666"/>
                </a:srgbClr>
              </a:gs>
            </a:gsLst>
            <a:lin ang="17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"/>
          <p:cNvSpPr txBox="1"/>
          <p:nvPr>
            <p:ph type="title"/>
          </p:nvPr>
        </p:nvSpPr>
        <p:spPr>
          <a:xfrm>
            <a:off x="1371598" y="533514"/>
            <a:ext cx="9617105" cy="19996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"/>
              <a:buNone/>
            </a:pPr>
            <a:r>
              <a:rPr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Collabrio Team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2"/>
          <p:cNvPicPr preferRelativeResize="0"/>
          <p:nvPr/>
        </p:nvPicPr>
        <p:blipFill rotWithShape="1">
          <a:blip r:embed="rId3">
            <a:alphaModFix/>
          </a:blip>
          <a:srcRect b="32372" l="0" r="-4" t="875"/>
          <a:stretch/>
        </p:blipFill>
        <p:spPr>
          <a:xfrm>
            <a:off x="6294809" y="3579621"/>
            <a:ext cx="2282932" cy="2282932"/>
          </a:xfrm>
          <a:custGeom>
            <a:rect b="b" l="l" r="r" t="t"/>
            <a:pathLst>
              <a:path extrusionOk="0" h="2282932" w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0" name="Google Shape;130;p2"/>
          <p:cNvPicPr preferRelativeResize="0"/>
          <p:nvPr/>
        </p:nvPicPr>
        <p:blipFill rotWithShape="1">
          <a:blip r:embed="rId4">
            <a:alphaModFix/>
          </a:blip>
          <a:srcRect b="28622" l="0" r="-4" t="4625"/>
          <a:stretch/>
        </p:blipFill>
        <p:spPr>
          <a:xfrm>
            <a:off x="780689" y="3654821"/>
            <a:ext cx="2282932" cy="2282932"/>
          </a:xfrm>
          <a:custGeom>
            <a:rect b="b" l="l" r="r" t="t"/>
            <a:pathLst>
              <a:path extrusionOk="0" h="2282932" w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1" name="Google Shape;131;p2"/>
          <p:cNvPicPr preferRelativeResize="0"/>
          <p:nvPr/>
        </p:nvPicPr>
        <p:blipFill rotWithShape="1">
          <a:blip r:embed="rId5">
            <a:alphaModFix/>
          </a:blip>
          <a:srcRect b="-5" l="0" r="-5" t="0"/>
          <a:stretch/>
        </p:blipFill>
        <p:spPr>
          <a:xfrm>
            <a:off x="9051869" y="3579621"/>
            <a:ext cx="2282932" cy="2282932"/>
          </a:xfrm>
          <a:custGeom>
            <a:rect b="b" l="l" r="r" t="t"/>
            <a:pathLst>
              <a:path extrusionOk="0" h="2282932" w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2" name="Google Shape;132;p2"/>
          <p:cNvPicPr preferRelativeResize="0"/>
          <p:nvPr/>
        </p:nvPicPr>
        <p:blipFill rotWithShape="1">
          <a:blip r:embed="rId6">
            <a:alphaModFix/>
          </a:blip>
          <a:srcRect b="16487" l="0" r="-18" t="8499"/>
          <a:stretch/>
        </p:blipFill>
        <p:spPr>
          <a:xfrm>
            <a:off x="3537749" y="3506839"/>
            <a:ext cx="2282932" cy="2282932"/>
          </a:xfrm>
          <a:custGeom>
            <a:rect b="b" l="l" r="r" t="t"/>
            <a:pathLst>
              <a:path extrusionOk="0" h="2282932" w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33" name="Google Shape;133;p2"/>
          <p:cNvSpPr txBox="1"/>
          <p:nvPr/>
        </p:nvSpPr>
        <p:spPr>
          <a:xfrm>
            <a:off x="926498" y="6126863"/>
            <a:ext cx="1991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Alexander Belfiore</a:t>
            </a:r>
            <a:endParaRPr sz="1300"/>
          </a:p>
        </p:txBody>
      </p:sp>
      <p:sp>
        <p:nvSpPr>
          <p:cNvPr id="134" name="Google Shape;134;p2"/>
          <p:cNvSpPr txBox="1"/>
          <p:nvPr/>
        </p:nvSpPr>
        <p:spPr>
          <a:xfrm>
            <a:off x="3796248" y="6120940"/>
            <a:ext cx="1765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Armita Hosseini</a:t>
            </a:r>
            <a:endParaRPr sz="1300"/>
          </a:p>
        </p:txBody>
      </p:sp>
      <p:sp>
        <p:nvSpPr>
          <p:cNvPr id="135" name="Google Shape;135;p2"/>
          <p:cNvSpPr txBox="1"/>
          <p:nvPr/>
        </p:nvSpPr>
        <p:spPr>
          <a:xfrm>
            <a:off x="6820561" y="6120940"/>
            <a:ext cx="1231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Cate Celio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9371315" y="6120940"/>
            <a:ext cx="1644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Manas Khadka</a:t>
            </a:r>
            <a:endParaRPr sz="1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 txBox="1"/>
          <p:nvPr>
            <p:ph type="title"/>
          </p:nvPr>
        </p:nvSpPr>
        <p:spPr>
          <a:xfrm>
            <a:off x="1285241" y="1008993"/>
            <a:ext cx="9231410" cy="35420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Play"/>
              <a:buNone/>
            </a:pPr>
            <a:r>
              <a:rPr i="0" lang="en-US" sz="4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platform where an employer’s network is used to match them with freelance collaborators for long-term project partnerships.</a:t>
            </a:r>
            <a:br>
              <a:rPr lang="en-US" sz="4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4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1285241" y="4582814"/>
            <a:ext cx="7132335" cy="1312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Value Proposition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erson holding a puzzle piece" id="151" name="Google Shape;151;p4"/>
          <p:cNvPicPr preferRelativeResize="0"/>
          <p:nvPr/>
        </p:nvPicPr>
        <p:blipFill rotWithShape="1">
          <a:blip r:embed="rId3">
            <a:alphaModFix/>
          </a:blip>
          <a:srcRect b="-1" l="23439" r="23113" t="0"/>
          <a:stretch/>
        </p:blipFill>
        <p:spPr>
          <a:xfrm>
            <a:off x="-1" y="-2"/>
            <a:ext cx="5410198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"/>
          <p:cNvSpPr/>
          <p:nvPr/>
        </p:nvSpPr>
        <p:spPr>
          <a:xfrm>
            <a:off x="5410197" y="-1"/>
            <a:ext cx="6781802" cy="228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55600" sx="95000" rotWithShape="0" algn="t" dist="152400" sy="95000">
              <a:srgbClr val="000000">
                <a:alpha val="2862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 txBox="1"/>
          <p:nvPr>
            <p:ph type="title"/>
          </p:nvPr>
        </p:nvSpPr>
        <p:spPr>
          <a:xfrm>
            <a:off x="6115317" y="405685"/>
            <a:ext cx="5464968" cy="1559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Problem and Solution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 txBox="1"/>
          <p:nvPr>
            <p:ph idx="1" type="body"/>
          </p:nvPr>
        </p:nvSpPr>
        <p:spPr>
          <a:xfrm>
            <a:off x="6115317" y="2743200"/>
            <a:ext cx="5247340" cy="34968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strike="noStrike"/>
              <a:t>Problem: </a:t>
            </a:r>
            <a:r>
              <a:rPr b="0" i="0" lang="en-US" sz="2000" u="none" strike="noStrike"/>
              <a:t>It is very hard to find people outside of one’s typical network when you have a specific need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strike="noStrike"/>
              <a:t>Primary User: </a:t>
            </a:r>
            <a:r>
              <a:rPr b="0" i="0" lang="en-US" sz="2000" u="none" strike="noStrike"/>
              <a:t>Freelancers</a:t>
            </a:r>
            <a:endParaRPr i="0" sz="2000" u="none" strike="noStrike"/>
          </a:p>
          <a:p>
            <a:pPr indent="0" lvl="0" marL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strike="noStrike"/>
              <a:t>Solution:</a:t>
            </a:r>
            <a:r>
              <a:rPr b="0" i="0" lang="en-US" sz="2000" u="none" strike="noStrike"/>
              <a:t> Collabrio aims to connect people with those outside of their typical network in order to work on collaborative projects and form and maintain professional relationships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/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1" y="0"/>
            <a:ext cx="8522446" cy="22859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90000" rotWithShape="0" algn="t" dir="7140000" dist="304800" sy="90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5"/>
          <p:cNvSpPr txBox="1"/>
          <p:nvPr>
            <p:ph type="title"/>
          </p:nvPr>
        </p:nvSpPr>
        <p:spPr>
          <a:xfrm>
            <a:off x="761803" y="350196"/>
            <a:ext cx="4646904" cy="1624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Presentation Outline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5"/>
          <p:cNvSpPr txBox="1"/>
          <p:nvPr>
            <p:ph idx="1" type="body"/>
          </p:nvPr>
        </p:nvSpPr>
        <p:spPr>
          <a:xfrm>
            <a:off x="761802" y="2743200"/>
            <a:ext cx="4646905" cy="36131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143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en-US" sz="2400"/>
              <a:t>Choosing an Interface &amp; Storyboarding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en-US" sz="2400"/>
              <a:t>Low-Fi Prototyping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en-US" sz="2400"/>
              <a:t>Test Results &amp; Discussion</a:t>
            </a:r>
            <a:endParaRPr/>
          </a:p>
        </p:txBody>
      </p:sp>
      <p:pic>
        <p:nvPicPr>
          <p:cNvPr descr="Person watching empty phone" id="163" name="Google Shape;163;p5"/>
          <p:cNvPicPr preferRelativeResize="0"/>
          <p:nvPr/>
        </p:nvPicPr>
        <p:blipFill rotWithShape="1">
          <a:blip r:embed="rId3">
            <a:alphaModFix/>
          </a:blip>
          <a:srcRect b="-2" l="35235" r="5364" t="0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6"/>
          <p:cNvSpPr/>
          <p:nvPr/>
        </p:nvSpPr>
        <p:spPr>
          <a:xfrm rot="10800000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rgbClr val="0A3041"/>
              </a:gs>
              <a:gs pos="100000">
                <a:srgbClr val="000000"/>
              </a:gs>
            </a:gsLst>
            <a:lin ang="9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6"/>
          <p:cNvSpPr/>
          <p:nvPr/>
        </p:nvSpPr>
        <p:spPr>
          <a:xfrm rot="-7611409">
            <a:off x="7897613" y="684022"/>
            <a:ext cx="5330585" cy="5218721"/>
          </a:xfrm>
          <a:custGeom>
            <a:rect b="b" l="l" r="r" t="t"/>
            <a:pathLst>
              <a:path extrusionOk="0" h="5218721" w="5330585">
                <a:moveTo>
                  <a:pt x="4721855" y="4361426"/>
                </a:moveTo>
                <a:cubicBezTo>
                  <a:pt x="4395896" y="4756397"/>
                  <a:pt x="3958379" y="5055891"/>
                  <a:pt x="3457542" y="5211667"/>
                </a:cubicBezTo>
                <a:lnTo>
                  <a:pt x="3430109" y="5218721"/>
                </a:lnTo>
                <a:lnTo>
                  <a:pt x="0" y="2647363"/>
                </a:lnTo>
                <a:lnTo>
                  <a:pt x="12834" y="2393199"/>
                </a:lnTo>
                <a:cubicBezTo>
                  <a:pt x="149347" y="1048975"/>
                  <a:pt x="1284587" y="0"/>
                  <a:pt x="2664828" y="0"/>
                </a:cubicBezTo>
                <a:cubicBezTo>
                  <a:pt x="4137085" y="0"/>
                  <a:pt x="5330585" y="1193500"/>
                  <a:pt x="5330585" y="2665757"/>
                </a:cubicBezTo>
                <a:cubicBezTo>
                  <a:pt x="5330585" y="3309870"/>
                  <a:pt x="5102142" y="3900626"/>
                  <a:pt x="4721855" y="4361426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40784"/>
                </a:srgbClr>
              </a:gs>
              <a:gs pos="16000">
                <a:srgbClr val="000000">
                  <a:alpha val="40784"/>
                </a:srgbClr>
              </a:gs>
              <a:gs pos="85000">
                <a:srgbClr val="156082">
                  <a:alpha val="24705"/>
                </a:srgbClr>
              </a:gs>
              <a:gs pos="100000">
                <a:srgbClr val="156082">
                  <a:alpha val="24705"/>
                </a:srgbClr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/>
          <p:nvPr/>
        </p:nvSpPr>
        <p:spPr>
          <a:xfrm flipH="1" rot="10800000">
            <a:off x="0" y="0"/>
            <a:ext cx="12165981" cy="4480890"/>
          </a:xfrm>
          <a:prstGeom prst="rect">
            <a:avLst/>
          </a:prstGeom>
          <a:gradFill>
            <a:gsLst>
              <a:gs pos="0">
                <a:srgbClr val="0F4861">
                  <a:alpha val="49803"/>
                </a:srgbClr>
              </a:gs>
              <a:gs pos="99000">
                <a:srgbClr val="000000">
                  <a:alpha val="33725"/>
                </a:srgbClr>
              </a:gs>
              <a:gs pos="100000">
                <a:srgbClr val="000000">
                  <a:alpha val="33725"/>
                </a:srgbClr>
              </a:gs>
            </a:gsLst>
            <a:lin ang="15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6"/>
          <p:cNvSpPr/>
          <p:nvPr/>
        </p:nvSpPr>
        <p:spPr>
          <a:xfrm rot="10800000">
            <a:off x="12622" y="-2"/>
            <a:ext cx="12179371" cy="6400796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45000">
                <a:srgbClr val="0F4861">
                  <a:alpha val="0"/>
                </a:srgbClr>
              </a:gs>
              <a:gs pos="99000">
                <a:srgbClr val="000000">
                  <a:alpha val="67843"/>
                </a:srgbClr>
              </a:gs>
              <a:gs pos="100000">
                <a:srgbClr val="000000">
                  <a:alpha val="67843"/>
                </a:srgbClr>
              </a:gs>
            </a:gsLst>
            <a:lin ang="1380000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6"/>
          <p:cNvSpPr txBox="1"/>
          <p:nvPr>
            <p:ph type="title"/>
          </p:nvPr>
        </p:nvSpPr>
        <p:spPr>
          <a:xfrm>
            <a:off x="4221803" y="1201002"/>
            <a:ext cx="7208197" cy="27796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"/>
              <a:buNone/>
            </a:pPr>
            <a:r>
              <a:rPr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Choosing an Interface &amp; Storyboarding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432461" y="0"/>
            <a:ext cx="3214360" cy="6858000"/>
          </a:xfrm>
          <a:prstGeom prst="rect">
            <a:avLst/>
          </a:prstGeom>
          <a:gradFill>
            <a:gsLst>
              <a:gs pos="0">
                <a:srgbClr val="000000">
                  <a:alpha val="40784"/>
                </a:srgbClr>
              </a:gs>
              <a:gs pos="86000">
                <a:srgbClr val="156082">
                  <a:alpha val="2745"/>
                </a:srgbClr>
              </a:gs>
              <a:gs pos="100000">
                <a:srgbClr val="156082">
                  <a:alpha val="2745"/>
                </a:srgbClr>
              </a:gs>
            </a:gsLst>
            <a:lin ang="2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228" y="86868"/>
            <a:ext cx="4051659" cy="314003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7"/>
          <p:cNvSpPr/>
          <p:nvPr/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37181" y="85552"/>
            <a:ext cx="3951385" cy="3141352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7"/>
          <p:cNvSpPr/>
          <p:nvPr/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/>
          <p:nvPr/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3229" y="3631095"/>
            <a:ext cx="3969926" cy="3056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89050" y="3631096"/>
            <a:ext cx="3899515" cy="3031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291" y="141027"/>
            <a:ext cx="3994662" cy="308587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8"/>
          <p:cNvSpPr/>
          <p:nvPr/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19778" y="141027"/>
            <a:ext cx="3918573" cy="308587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8"/>
          <p:cNvSpPr/>
          <p:nvPr/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291" y="3631095"/>
            <a:ext cx="3901062" cy="3013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77561" y="3631095"/>
            <a:ext cx="3860790" cy="2982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9"/>
          <p:cNvSpPr/>
          <p:nvPr/>
        </p:nvSpPr>
        <p:spPr>
          <a:xfrm flipH="1" rot="5400000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9"/>
          <p:cNvSpPr/>
          <p:nvPr/>
        </p:nvSpPr>
        <p:spPr>
          <a:xfrm rot="-54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rgbClr val="156082">
                  <a:alpha val="49803"/>
                </a:srgbClr>
              </a:gs>
              <a:gs pos="100000">
                <a:srgbClr val="0A3041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"/>
          <p:cNvSpPr/>
          <p:nvPr/>
        </p:nvSpPr>
        <p:spPr>
          <a:xfrm flipH="1" rot="-5400000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8823"/>
                </a:srgbClr>
              </a:gs>
              <a:gs pos="69000">
                <a:srgbClr val="156082">
                  <a:alpha val="0"/>
                </a:srgbClr>
              </a:gs>
              <a:gs pos="100000">
                <a:srgbClr val="156082">
                  <a:alpha val="0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9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43AFE2">
                  <a:alpha val="0"/>
                </a:srgbClr>
              </a:gs>
              <a:gs pos="39000">
                <a:srgbClr val="43AFE2">
                  <a:alpha val="0"/>
                </a:srgbClr>
              </a:gs>
              <a:gs pos="100000">
                <a:srgbClr val="0F4861">
                  <a:alpha val="25882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9"/>
          <p:cNvSpPr txBox="1"/>
          <p:nvPr>
            <p:ph type="title"/>
          </p:nvPr>
        </p:nvSpPr>
        <p:spPr>
          <a:xfrm>
            <a:off x="539875" y="2767100"/>
            <a:ext cx="3000900" cy="30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Realization: CollabriChat</a:t>
            </a:r>
            <a:endParaRPr sz="4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2428" y="746441"/>
            <a:ext cx="7225748" cy="5365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0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100000">
                <a:srgbClr val="0F4861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/>
          <p:nvPr/>
        </p:nvSpPr>
        <p:spPr>
          <a:xfrm flipH="1" rot="10800000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0A3041">
                  <a:alpha val="67843"/>
                </a:srgbClr>
              </a:gs>
              <a:gs pos="19000">
                <a:srgbClr val="0A3041">
                  <a:alpha val="67843"/>
                </a:srgbClr>
              </a:gs>
              <a:gs pos="100000">
                <a:srgbClr val="156082">
                  <a:alpha val="78823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3000">
                <a:srgbClr val="156082">
                  <a:alpha val="0"/>
                </a:srgbClr>
              </a:gs>
              <a:gs pos="99000">
                <a:srgbClr val="000000">
                  <a:alpha val="73725"/>
                </a:srgbClr>
              </a:gs>
              <a:gs pos="100000">
                <a:srgbClr val="000000">
                  <a:alpha val="73725"/>
                </a:srgbClr>
              </a:gs>
            </a:gsLst>
            <a:lin ang="203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 txBox="1"/>
          <p:nvPr>
            <p:ph type="title"/>
          </p:nvPr>
        </p:nvSpPr>
        <p:spPr>
          <a:xfrm>
            <a:off x="1371597" y="348865"/>
            <a:ext cx="10044023" cy="877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Pros &amp; Cons: CollabriChat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0"/>
          <p:cNvGrpSpPr/>
          <p:nvPr/>
        </p:nvGrpSpPr>
        <p:grpSpPr>
          <a:xfrm>
            <a:off x="704046" y="2931334"/>
            <a:ext cx="10807848" cy="2555294"/>
            <a:chOff x="59990" y="818755"/>
            <a:chExt cx="10807848" cy="2555294"/>
          </a:xfrm>
        </p:grpSpPr>
        <p:sp>
          <p:nvSpPr>
            <p:cNvPr id="218" name="Google Shape;218;p10"/>
            <p:cNvSpPr/>
            <p:nvPr/>
          </p:nvSpPr>
          <p:spPr>
            <a:xfrm>
              <a:off x="947201" y="818755"/>
              <a:ext cx="1451800" cy="14518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0"/>
            <p:cNvSpPr/>
            <p:nvPr/>
          </p:nvSpPr>
          <p:spPr>
            <a:xfrm>
              <a:off x="59990" y="2654049"/>
              <a:ext cx="3226223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59990" y="2654049"/>
              <a:ext cx="3226223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rPr b="1" lang="en-US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Pro: </a:t>
              </a:r>
              <a:r>
                <a:rPr b="0" i="0" lang="en-US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Interactive and highly personalized due to AI</a:t>
              </a:r>
              <a:endPara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4738014" y="818755"/>
              <a:ext cx="1451800" cy="14518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3850802" y="2654049"/>
              <a:ext cx="3226223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0"/>
            <p:cNvSpPr txBox="1"/>
            <p:nvPr/>
          </p:nvSpPr>
          <p:spPr>
            <a:xfrm>
              <a:off x="3850802" y="2654049"/>
              <a:ext cx="3226223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rPr b="1" lang="en-US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Pro: </a:t>
              </a:r>
              <a:r>
                <a:rPr b="0" i="0" lang="en-US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Tailors your resume for a certain collaborator</a:t>
              </a:r>
              <a:endPara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0"/>
            <p:cNvSpPr/>
            <p:nvPr/>
          </p:nvSpPr>
          <p:spPr>
            <a:xfrm>
              <a:off x="8528826" y="818755"/>
              <a:ext cx="1451800" cy="14518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7641615" y="2654049"/>
              <a:ext cx="3226223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0"/>
            <p:cNvSpPr txBox="1"/>
            <p:nvPr/>
          </p:nvSpPr>
          <p:spPr>
            <a:xfrm>
              <a:off x="7641615" y="2654049"/>
              <a:ext cx="3226223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rPr b="1" lang="en-US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Con: </a:t>
              </a:r>
              <a:r>
                <a:rPr b="0" i="0" lang="en-US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Very text heavy screens</a:t>
              </a:r>
              <a:endPara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OS 14 iMessage App: Top 5 New Messages Features on iPhone" id="232" name="Google Shape;232;p11"/>
          <p:cNvPicPr preferRelativeResize="0"/>
          <p:nvPr/>
        </p:nvPicPr>
        <p:blipFill rotWithShape="1">
          <a:blip r:embed="rId3">
            <a:alphaModFix/>
          </a:blip>
          <a:srcRect b="1" l="18548" r="15573" t="0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AI Launches Official ChatGPT App For IPhone And IPad - AI Summary" id="233" name="Google Shape;233;p11"/>
          <p:cNvPicPr preferRelativeResize="0"/>
          <p:nvPr/>
        </p:nvPicPr>
        <p:blipFill rotWithShape="1">
          <a:blip r:embed="rId4">
            <a:alphaModFix/>
          </a:blip>
          <a:srcRect b="-1" l="19515" r="24907" t="0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2"/>
          <p:cNvSpPr/>
          <p:nvPr/>
        </p:nvSpPr>
        <p:spPr>
          <a:xfrm flipH="1" rot="5400000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2"/>
          <p:cNvSpPr/>
          <p:nvPr/>
        </p:nvSpPr>
        <p:spPr>
          <a:xfrm rot="-54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rgbClr val="156082">
                  <a:alpha val="49803"/>
                </a:srgbClr>
              </a:gs>
              <a:gs pos="100000">
                <a:srgbClr val="0A3041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2"/>
          <p:cNvSpPr/>
          <p:nvPr/>
        </p:nvSpPr>
        <p:spPr>
          <a:xfrm flipH="1" rot="-5400000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8823"/>
                </a:srgbClr>
              </a:gs>
              <a:gs pos="69000">
                <a:srgbClr val="156082">
                  <a:alpha val="0"/>
                </a:srgbClr>
              </a:gs>
              <a:gs pos="100000">
                <a:srgbClr val="156082">
                  <a:alpha val="0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2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43AFE2">
                  <a:alpha val="0"/>
                </a:srgbClr>
              </a:gs>
              <a:gs pos="39000">
                <a:srgbClr val="43AFE2">
                  <a:alpha val="0"/>
                </a:srgbClr>
              </a:gs>
              <a:gs pos="100000">
                <a:srgbClr val="0F4861">
                  <a:alpha val="25882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2"/>
          <p:cNvSpPr txBox="1"/>
          <p:nvPr>
            <p:ph type="title"/>
          </p:nvPr>
        </p:nvSpPr>
        <p:spPr>
          <a:xfrm>
            <a:off x="660041" y="2767106"/>
            <a:ext cx="2880828" cy="3071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Realization: Profile View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481705"/>
            <a:ext cx="4635061" cy="589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3"/>
          <p:cNvSpPr txBox="1"/>
          <p:nvPr>
            <p:ph type="title"/>
          </p:nvPr>
        </p:nvSpPr>
        <p:spPr>
          <a:xfrm>
            <a:off x="838200" y="556995"/>
            <a:ext cx="10515600" cy="11336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Play"/>
              <a:buNone/>
            </a:pPr>
            <a:r>
              <a:rPr lang="en-US" sz="5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Pros &amp; Cons: Profile View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13"/>
          <p:cNvGrpSpPr/>
          <p:nvPr/>
        </p:nvGrpSpPr>
        <p:grpSpPr>
          <a:xfrm>
            <a:off x="913968" y="2291293"/>
            <a:ext cx="10364063" cy="3420001"/>
            <a:chOff x="75768" y="465668"/>
            <a:chExt cx="10364063" cy="3420001"/>
          </a:xfrm>
        </p:grpSpPr>
        <p:sp>
          <p:nvSpPr>
            <p:cNvPr id="252" name="Google Shape;252;p13"/>
            <p:cNvSpPr/>
            <p:nvPr/>
          </p:nvSpPr>
          <p:spPr>
            <a:xfrm>
              <a:off x="679050" y="465668"/>
              <a:ext cx="1887187" cy="1887187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1081237" y="867856"/>
              <a:ext cx="1082812" cy="108281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75768" y="2940669"/>
              <a:ext cx="3093750" cy="94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3"/>
            <p:cNvSpPr txBox="1"/>
            <p:nvPr/>
          </p:nvSpPr>
          <p:spPr>
            <a:xfrm>
              <a:off x="75768" y="2940669"/>
              <a:ext cx="3093750" cy="94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rPr b="1"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Pro: </a:t>
              </a:r>
              <a:r>
                <a:rPr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r>
                <a:rPr b="0" i="0"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asy to navigate</a:t>
              </a:r>
              <a:endParaRPr sz="2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4314206" y="465668"/>
              <a:ext cx="1887187" cy="1887187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4716393" y="867856"/>
              <a:ext cx="1082812" cy="108281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3710925" y="2940669"/>
              <a:ext cx="3093750" cy="94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3"/>
            <p:cNvSpPr txBox="1"/>
            <p:nvPr/>
          </p:nvSpPr>
          <p:spPr>
            <a:xfrm>
              <a:off x="3710925" y="2940669"/>
              <a:ext cx="3093750" cy="94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rPr b="1"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Pro: </a:t>
              </a:r>
              <a:r>
                <a:rPr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</a:t>
              </a:r>
              <a:r>
                <a:rPr b="0" i="0"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imultaneously focuses on portfolio and network</a:t>
              </a:r>
              <a:endParaRPr sz="2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7949362" y="465668"/>
              <a:ext cx="1887187" cy="1887187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8351550" y="867856"/>
              <a:ext cx="1082812" cy="108281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7346081" y="2940669"/>
              <a:ext cx="3093750" cy="94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3"/>
            <p:cNvSpPr txBox="1"/>
            <p:nvPr/>
          </p:nvSpPr>
          <p:spPr>
            <a:xfrm>
              <a:off x="7346081" y="2940669"/>
              <a:ext cx="3093750" cy="94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rPr b="1"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Con:</a:t>
              </a:r>
              <a:r>
                <a:rPr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N</a:t>
              </a:r>
              <a:r>
                <a:rPr b="0" i="0" lang="en-US" sz="22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otification takes up whole screen</a:t>
              </a:r>
              <a:endParaRPr sz="22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4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rotWithShape="0" algn="t" dir="5400000" dist="17780">
              <a:srgbClr val="000000">
                <a:alpha val="4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ree Instagram UI Profile Mockup (Figma)" id="270" name="Google Shape;270;p14"/>
          <p:cNvPicPr preferRelativeResize="0"/>
          <p:nvPr/>
        </p:nvPicPr>
        <p:blipFill rotWithShape="1">
          <a:blip r:embed="rId3">
            <a:alphaModFix/>
          </a:blip>
          <a:srcRect b="7606" l="34601" r="33639" t="7324"/>
          <a:stretch/>
        </p:blipFill>
        <p:spPr>
          <a:xfrm>
            <a:off x="1904225" y="643466"/>
            <a:ext cx="2773199" cy="55710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1" name="Google Shape;271;p14"/>
          <p:cNvCxnSpPr/>
          <p:nvPr/>
        </p:nvCxnSpPr>
        <p:spPr>
          <a:xfrm>
            <a:off x="6079958" y="1143000"/>
            <a:ext cx="0" cy="4572000"/>
          </a:xfrm>
          <a:prstGeom prst="straightConnector1">
            <a:avLst/>
          </a:prstGeom>
          <a:noFill/>
          <a:ln cap="flat" cmpd="sng" w="12700">
            <a:solidFill>
              <a:srgbClr val="4E4E4E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A cell phone with a social media profile&#10;&#10;Description automatically generated" id="272" name="Google Shape;27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7155" y="643467"/>
            <a:ext cx="2688038" cy="557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5"/>
          <p:cNvSpPr/>
          <p:nvPr/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5"/>
          <p:cNvSpPr/>
          <p:nvPr/>
        </p:nvSpPr>
        <p:spPr>
          <a:xfrm flipH="1" rot="10800000">
            <a:off x="441959" y="-3"/>
            <a:ext cx="11772269" cy="6868074"/>
          </a:xfrm>
          <a:prstGeom prst="rect">
            <a:avLst/>
          </a:prstGeom>
          <a:gradFill>
            <a:gsLst>
              <a:gs pos="0">
                <a:srgbClr val="0A3041">
                  <a:alpha val="82745"/>
                </a:srgbClr>
              </a:gs>
              <a:gs pos="21000">
                <a:srgbClr val="0A3041">
                  <a:alpha val="82745"/>
                </a:srgbClr>
              </a:gs>
              <a:gs pos="100000">
                <a:srgbClr val="156082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5"/>
          <p:cNvSpPr/>
          <p:nvPr/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0784"/>
                </a:srgbClr>
              </a:gs>
              <a:gs pos="100000">
                <a:srgbClr val="000000">
                  <a:alpha val="40784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5"/>
          <p:cNvSpPr/>
          <p:nvPr/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3000">
                <a:srgbClr val="0F4861">
                  <a:alpha val="0"/>
                </a:srgbClr>
              </a:gs>
              <a:gs pos="100000">
                <a:srgbClr val="000000">
                  <a:alpha val="72941"/>
                </a:srgbClr>
              </a:gs>
            </a:gsLst>
            <a:lin ang="17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5"/>
          <p:cNvSpPr/>
          <p:nvPr/>
        </p:nvSpPr>
        <p:spPr>
          <a:xfrm flipH="1" rot="5400000">
            <a:off x="4484334" y="-861824"/>
            <a:ext cx="6861931" cy="8597859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3000">
                <a:srgbClr val="0F4861">
                  <a:alpha val="0"/>
                </a:srgbClr>
              </a:gs>
              <a:gs pos="100000">
                <a:srgbClr val="000000">
                  <a:alpha val="26666"/>
                </a:srgbClr>
              </a:gs>
            </a:gsLst>
            <a:lin ang="1380000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5"/>
          <p:cNvSpPr/>
          <p:nvPr/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5882"/>
                </a:srgbClr>
              </a:gs>
              <a:gs pos="85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5"/>
          <p:cNvSpPr txBox="1"/>
          <p:nvPr>
            <p:ph type="title"/>
          </p:nvPr>
        </p:nvSpPr>
        <p:spPr>
          <a:xfrm>
            <a:off x="4162567" y="818984"/>
            <a:ext cx="6714699" cy="317868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"/>
              <a:buNone/>
            </a:pPr>
            <a:r>
              <a:rPr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Low-Fi Prototyping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5"/>
          <p:cNvSpPr/>
          <p:nvPr/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rgbClr val="0F4861">
                  <a:alpha val="49803"/>
                </a:srgbClr>
              </a:gs>
              <a:gs pos="99000">
                <a:srgbClr val="000000">
                  <a:alpha val="33725"/>
                </a:srgbClr>
              </a:gs>
              <a:gs pos="100000">
                <a:srgbClr val="000000">
                  <a:alpha val="33725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ns pinned on a white surface and connecting a black thread" id="291" name="Google Shape;291;p16"/>
          <p:cNvPicPr preferRelativeResize="0"/>
          <p:nvPr/>
        </p:nvPicPr>
        <p:blipFill rotWithShape="1">
          <a:blip r:embed="rId3">
            <a:alphaModFix amt="33000"/>
          </a:blip>
          <a:srcRect b="3035" l="0" r="0" t="12695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6"/>
          <p:cNvSpPr txBox="1"/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"/>
              <a:buNone/>
            </a:pPr>
            <a:r>
              <a:rPr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Simple Task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6"/>
          <p:cNvSpPr txBox="1"/>
          <p:nvPr>
            <p:ph idx="1" type="body"/>
          </p:nvPr>
        </p:nvSpPr>
        <p:spPr>
          <a:xfrm>
            <a:off x="1524000" y="4159404"/>
            <a:ext cx="9144000" cy="1098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</a:pPr>
            <a:r>
              <a:rPr b="0" i="0" lang="en-US" sz="3600" u="none" strike="noStrike">
                <a:solidFill>
                  <a:srgbClr val="FFFFFF"/>
                </a:solidFill>
              </a:rPr>
              <a:t>Find someone from your extended network for a specific project</a:t>
            </a:r>
            <a:endParaRPr sz="3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2731" y="0"/>
            <a:ext cx="97065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8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reaching for a paper on a table full of paper and sticky notes" id="304" name="Google Shape;304;p18"/>
          <p:cNvPicPr preferRelativeResize="0"/>
          <p:nvPr/>
        </p:nvPicPr>
        <p:blipFill rotWithShape="1">
          <a:blip r:embed="rId3">
            <a:alphaModFix amt="50000"/>
          </a:blip>
          <a:srcRect b="6817" l="0" r="0" t="8913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8"/>
          <p:cNvSpPr txBox="1"/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"/>
              <a:buNone/>
            </a:pPr>
            <a:r>
              <a:rPr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Moderate Task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8"/>
          <p:cNvSpPr txBox="1"/>
          <p:nvPr>
            <p:ph idx="1" type="body"/>
          </p:nvPr>
        </p:nvSpPr>
        <p:spPr>
          <a:xfrm>
            <a:off x="1524000" y="4159404"/>
            <a:ext cx="9144000" cy="1098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</a:pPr>
            <a:r>
              <a:rPr b="0" i="0" lang="en-US" sz="3600" u="none" strike="noStrike">
                <a:solidFill>
                  <a:srgbClr val="FFFFFF"/>
                </a:solidFill>
              </a:rPr>
              <a:t>Share the project you worked on</a:t>
            </a:r>
            <a:endParaRPr sz="3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9286" y="0"/>
            <a:ext cx="887342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erson writing on a notepad" id="317" name="Google Shape;317;p20"/>
          <p:cNvPicPr preferRelativeResize="0"/>
          <p:nvPr/>
        </p:nvPicPr>
        <p:blipFill rotWithShape="1">
          <a:blip r:embed="rId3">
            <a:alphaModFix amt="50000"/>
          </a:blip>
          <a:srcRect b="15845" l="0" r="0" t="13177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0"/>
          <p:cNvSpPr txBox="1"/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"/>
              <a:buNone/>
            </a:pPr>
            <a:r>
              <a:rPr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Complex Task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0"/>
          <p:cNvSpPr txBox="1"/>
          <p:nvPr>
            <p:ph idx="1" type="body"/>
          </p:nvPr>
        </p:nvSpPr>
        <p:spPr>
          <a:xfrm>
            <a:off x="1524000" y="4159404"/>
            <a:ext cx="9144000" cy="1098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</a:pPr>
            <a:r>
              <a:rPr b="0" i="0" lang="en-US" sz="3600" u="none" strike="noStrike">
                <a:solidFill>
                  <a:srgbClr val="FFFFFF"/>
                </a:solidFill>
              </a:rPr>
              <a:t>Organize your portfolio and profile with AI</a:t>
            </a:r>
            <a:endParaRPr sz="3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sheet of paper with text and symbols&#10;&#10;Description automatically generated" id="324" name="Google Shape;3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5517" y="0"/>
            <a:ext cx="490096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sheet of paper with text and symbols&#10;&#10;Description automatically generated" id="329" name="Google Shape;329;p22"/>
          <p:cNvPicPr preferRelativeResize="0"/>
          <p:nvPr/>
        </p:nvPicPr>
        <p:blipFill rotWithShape="1">
          <a:blip r:embed="rId3">
            <a:alphaModFix/>
          </a:blip>
          <a:srcRect b="56078" l="0" r="0" t="0"/>
          <a:stretch/>
        </p:blipFill>
        <p:spPr>
          <a:xfrm>
            <a:off x="586781" y="69070"/>
            <a:ext cx="10933682" cy="6719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sheet of paper with text and symbols&#10;&#10;Description automatically generated" id="334" name="Google Shape;334;p23"/>
          <p:cNvPicPr preferRelativeResize="0"/>
          <p:nvPr/>
        </p:nvPicPr>
        <p:blipFill rotWithShape="1">
          <a:blip r:embed="rId3">
            <a:alphaModFix/>
          </a:blip>
          <a:srcRect b="0" l="0" r="0" t="42852"/>
          <a:stretch/>
        </p:blipFill>
        <p:spPr>
          <a:xfrm>
            <a:off x="1841166" y="104316"/>
            <a:ext cx="8315031" cy="6649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4"/>
          <p:cNvSpPr/>
          <p:nvPr/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4"/>
          <p:cNvSpPr/>
          <p:nvPr/>
        </p:nvSpPr>
        <p:spPr>
          <a:xfrm flipH="1" rot="10800000">
            <a:off x="441959" y="-3"/>
            <a:ext cx="11772269" cy="6868074"/>
          </a:xfrm>
          <a:prstGeom prst="rect">
            <a:avLst/>
          </a:prstGeom>
          <a:gradFill>
            <a:gsLst>
              <a:gs pos="0">
                <a:srgbClr val="0A3041">
                  <a:alpha val="82745"/>
                </a:srgbClr>
              </a:gs>
              <a:gs pos="21000">
                <a:srgbClr val="0A3041">
                  <a:alpha val="82745"/>
                </a:srgbClr>
              </a:gs>
              <a:gs pos="100000">
                <a:srgbClr val="156082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4"/>
          <p:cNvSpPr/>
          <p:nvPr/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0784"/>
                </a:srgbClr>
              </a:gs>
              <a:gs pos="100000">
                <a:srgbClr val="000000">
                  <a:alpha val="40784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4"/>
          <p:cNvSpPr/>
          <p:nvPr/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3000">
                <a:srgbClr val="0F4861">
                  <a:alpha val="0"/>
                </a:srgbClr>
              </a:gs>
              <a:gs pos="100000">
                <a:srgbClr val="000000">
                  <a:alpha val="72941"/>
                </a:srgbClr>
              </a:gs>
            </a:gsLst>
            <a:lin ang="17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4"/>
          <p:cNvSpPr/>
          <p:nvPr/>
        </p:nvSpPr>
        <p:spPr>
          <a:xfrm flipH="1" rot="5400000">
            <a:off x="4484334" y="-861824"/>
            <a:ext cx="6861931" cy="8597859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3000">
                <a:srgbClr val="0F4861">
                  <a:alpha val="0"/>
                </a:srgbClr>
              </a:gs>
              <a:gs pos="100000">
                <a:srgbClr val="000000">
                  <a:alpha val="26666"/>
                </a:srgbClr>
              </a:gs>
            </a:gsLst>
            <a:lin ang="1380000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4"/>
          <p:cNvSpPr/>
          <p:nvPr/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5882"/>
                </a:srgbClr>
              </a:gs>
              <a:gs pos="85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4"/>
          <p:cNvSpPr txBox="1"/>
          <p:nvPr>
            <p:ph type="title"/>
          </p:nvPr>
        </p:nvSpPr>
        <p:spPr>
          <a:xfrm>
            <a:off x="4162567" y="818984"/>
            <a:ext cx="6714699" cy="317868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"/>
              <a:buNone/>
            </a:pPr>
            <a:r>
              <a:rPr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 Results &amp; Discussion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4"/>
          <p:cNvSpPr/>
          <p:nvPr/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rgbClr val="0F4861">
                  <a:alpha val="49803"/>
                </a:srgbClr>
              </a:gs>
              <a:gs pos="99000">
                <a:srgbClr val="000000">
                  <a:alpha val="33725"/>
                </a:srgbClr>
              </a:gs>
              <a:gs pos="100000">
                <a:srgbClr val="000000">
                  <a:alpha val="33725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5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5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5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5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5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5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Testing Methodology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1" name="Google Shape;361;p25"/>
          <p:cNvGrpSpPr/>
          <p:nvPr/>
        </p:nvGrpSpPr>
        <p:grpSpPr>
          <a:xfrm>
            <a:off x="1256171" y="2812822"/>
            <a:ext cx="9679657" cy="2376943"/>
            <a:chOff x="417971" y="987197"/>
            <a:chExt cx="9679657" cy="2376943"/>
          </a:xfrm>
        </p:grpSpPr>
        <p:sp>
          <p:nvSpPr>
            <p:cNvPr id="362" name="Google Shape;362;p25"/>
            <p:cNvSpPr/>
            <p:nvPr/>
          </p:nvSpPr>
          <p:spPr>
            <a:xfrm>
              <a:off x="1212569" y="987197"/>
              <a:ext cx="1300252" cy="130025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5"/>
            <p:cNvSpPr/>
            <p:nvPr/>
          </p:nvSpPr>
          <p:spPr>
            <a:xfrm>
              <a:off x="417971" y="2644140"/>
              <a:ext cx="28894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5"/>
            <p:cNvSpPr txBox="1"/>
            <p:nvPr/>
          </p:nvSpPr>
          <p:spPr>
            <a:xfrm>
              <a:off x="417971" y="2644140"/>
              <a:ext cx="28894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Participants were all Stanford alumni in town for alumni week</a:t>
              </a:r>
              <a:endParaRPr/>
            </a:p>
          </p:txBody>
        </p:sp>
        <p:sp>
          <p:nvSpPr>
            <p:cNvPr id="365" name="Google Shape;365;p25"/>
            <p:cNvSpPr/>
            <p:nvPr/>
          </p:nvSpPr>
          <p:spPr>
            <a:xfrm>
              <a:off x="4607673" y="987197"/>
              <a:ext cx="1300252" cy="130025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5"/>
            <p:cNvSpPr/>
            <p:nvPr/>
          </p:nvSpPr>
          <p:spPr>
            <a:xfrm>
              <a:off x="3813075" y="2644140"/>
              <a:ext cx="28894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5"/>
            <p:cNvSpPr txBox="1"/>
            <p:nvPr/>
          </p:nvSpPr>
          <p:spPr>
            <a:xfrm>
              <a:off x="3813075" y="2644140"/>
              <a:ext cx="28894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Introduced ourselves as Stanford CS students looking for subjects willing to test our UI design</a:t>
              </a:r>
              <a:endParaRPr/>
            </a:p>
          </p:txBody>
        </p:sp>
        <p:sp>
          <p:nvSpPr>
            <p:cNvPr id="368" name="Google Shape;368;p25"/>
            <p:cNvSpPr/>
            <p:nvPr/>
          </p:nvSpPr>
          <p:spPr>
            <a:xfrm>
              <a:off x="8002777" y="987197"/>
              <a:ext cx="1300252" cy="130025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5"/>
            <p:cNvSpPr/>
            <p:nvPr/>
          </p:nvSpPr>
          <p:spPr>
            <a:xfrm>
              <a:off x="7208178" y="2644140"/>
              <a:ext cx="28894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5"/>
            <p:cNvSpPr txBox="1"/>
            <p:nvPr/>
          </p:nvSpPr>
          <p:spPr>
            <a:xfrm>
              <a:off x="7208178" y="2644140"/>
              <a:ext cx="28894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Tracked how often they “took a wrong step” in completing a task</a:t>
              </a: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6"/>
          <p:cNvSpPr/>
          <p:nvPr/>
        </p:nvSpPr>
        <p:spPr>
          <a:xfrm flipH="1" rot="5400000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0F4861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6"/>
          <p:cNvSpPr/>
          <p:nvPr/>
        </p:nvSpPr>
        <p:spPr>
          <a:xfrm flipH="1" rot="5400000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56082">
                  <a:alpha val="45882"/>
                </a:srgbClr>
              </a:gs>
              <a:gs pos="100000">
                <a:srgbClr val="156082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6"/>
          <p:cNvSpPr/>
          <p:nvPr/>
        </p:nvSpPr>
        <p:spPr>
          <a:xfrm flipH="1" rot="5400000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156082">
                  <a:alpha val="28627"/>
                </a:srgbClr>
              </a:gs>
              <a:gs pos="2000">
                <a:srgbClr val="156082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6"/>
          <p:cNvSpPr/>
          <p:nvPr/>
        </p:nvSpPr>
        <p:spPr>
          <a:xfrm rot="-964587">
            <a:off x="-501737" y="969718"/>
            <a:ext cx="390035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156082">
                  <a:alpha val="42745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6"/>
          <p:cNvSpPr/>
          <p:nvPr/>
        </p:nvSpPr>
        <p:spPr>
          <a:xfrm flipH="1" rot="5400000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3AFE2">
                  <a:alpha val="10980"/>
                </a:srgbClr>
              </a:gs>
              <a:gs pos="100000">
                <a:srgbClr val="43AFE2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26"/>
          <p:cNvSpPr txBox="1"/>
          <p:nvPr>
            <p:ph type="title"/>
          </p:nvPr>
        </p:nvSpPr>
        <p:spPr>
          <a:xfrm>
            <a:off x="268942" y="1683756"/>
            <a:ext cx="3432802" cy="239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 Results: Simple Task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2" name="Google Shape;382;p26"/>
          <p:cNvGrpSpPr/>
          <p:nvPr/>
        </p:nvGrpSpPr>
        <p:grpSpPr>
          <a:xfrm>
            <a:off x="4905052" y="1163049"/>
            <a:ext cx="6666833" cy="4628701"/>
            <a:chOff x="0" y="412609"/>
            <a:chExt cx="6666833" cy="4628701"/>
          </a:xfrm>
        </p:grpSpPr>
        <p:sp>
          <p:nvSpPr>
            <p:cNvPr id="383" name="Google Shape;383;p26"/>
            <p:cNvSpPr/>
            <p:nvPr/>
          </p:nvSpPr>
          <p:spPr>
            <a:xfrm>
              <a:off x="0" y="412609"/>
              <a:ext cx="6666833" cy="14718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6"/>
            <p:cNvSpPr txBox="1"/>
            <p:nvPr/>
          </p:nvSpPr>
          <p:spPr>
            <a:xfrm>
              <a:off x="71850" y="484459"/>
              <a:ext cx="6523133" cy="1328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en-US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 interest in the connections tree (View Mutuals button)</a:t>
              </a:r>
              <a:endParaRPr/>
            </a:p>
          </p:txBody>
        </p:sp>
        <p:sp>
          <p:nvSpPr>
            <p:cNvPr id="385" name="Google Shape;385;p26"/>
            <p:cNvSpPr/>
            <p:nvPr/>
          </p:nvSpPr>
          <p:spPr>
            <a:xfrm>
              <a:off x="0" y="1991029"/>
              <a:ext cx="6666833" cy="14718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F7FAD"/>
                </a:gs>
                <a:gs pos="50000">
                  <a:srgbClr val="246EA7"/>
                </a:gs>
                <a:gs pos="100000">
                  <a:srgbClr val="1A629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6"/>
            <p:cNvSpPr txBox="1"/>
            <p:nvPr/>
          </p:nvSpPr>
          <p:spPr>
            <a:xfrm>
              <a:off x="71850" y="2062879"/>
              <a:ext cx="6523133" cy="1328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en-US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The contact button was not an obvious next step</a:t>
              </a:r>
              <a:endParaRPr/>
            </a:p>
          </p:txBody>
        </p:sp>
        <p:sp>
          <p:nvSpPr>
            <p:cNvPr id="387" name="Google Shape;387;p26"/>
            <p:cNvSpPr/>
            <p:nvPr/>
          </p:nvSpPr>
          <p:spPr>
            <a:xfrm>
              <a:off x="0" y="3569450"/>
              <a:ext cx="6666833" cy="14718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63B150"/>
                </a:gs>
                <a:gs pos="50000">
                  <a:srgbClr val="48AC24"/>
                </a:gs>
                <a:gs pos="100000">
                  <a:srgbClr val="3D9D1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6"/>
            <p:cNvSpPr txBox="1"/>
            <p:nvPr/>
          </p:nvSpPr>
          <p:spPr>
            <a:xfrm>
              <a:off x="71850" y="3641300"/>
              <a:ext cx="6523133" cy="1328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en-US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Search section was easily understood and navigable</a:t>
              </a: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7"/>
          <p:cNvSpPr/>
          <p:nvPr/>
        </p:nvSpPr>
        <p:spPr>
          <a:xfrm flipH="1" rot="5400000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0F4861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7"/>
          <p:cNvSpPr/>
          <p:nvPr/>
        </p:nvSpPr>
        <p:spPr>
          <a:xfrm flipH="1" rot="5400000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56082">
                  <a:alpha val="45882"/>
                </a:srgbClr>
              </a:gs>
              <a:gs pos="100000">
                <a:srgbClr val="156082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27"/>
          <p:cNvSpPr/>
          <p:nvPr/>
        </p:nvSpPr>
        <p:spPr>
          <a:xfrm flipH="1" rot="5400000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156082">
                  <a:alpha val="28627"/>
                </a:srgbClr>
              </a:gs>
              <a:gs pos="2000">
                <a:srgbClr val="156082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27"/>
          <p:cNvSpPr/>
          <p:nvPr/>
        </p:nvSpPr>
        <p:spPr>
          <a:xfrm rot="-964587">
            <a:off x="-501737" y="969718"/>
            <a:ext cx="390035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156082">
                  <a:alpha val="42745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27"/>
          <p:cNvSpPr/>
          <p:nvPr/>
        </p:nvSpPr>
        <p:spPr>
          <a:xfrm flipH="1" rot="5400000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3AFE2">
                  <a:alpha val="10980"/>
                </a:srgbClr>
              </a:gs>
              <a:gs pos="100000">
                <a:srgbClr val="43AFE2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7"/>
          <p:cNvSpPr txBox="1"/>
          <p:nvPr>
            <p:ph type="title"/>
          </p:nvPr>
        </p:nvSpPr>
        <p:spPr>
          <a:xfrm>
            <a:off x="184500" y="1683750"/>
            <a:ext cx="3517200" cy="239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 Results: Moderate Task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0" name="Google Shape;400;p27"/>
          <p:cNvGrpSpPr/>
          <p:nvPr/>
        </p:nvGrpSpPr>
        <p:grpSpPr>
          <a:xfrm>
            <a:off x="4905052" y="793239"/>
            <a:ext cx="6666833" cy="5368321"/>
            <a:chOff x="0" y="42799"/>
            <a:chExt cx="6666833" cy="5368321"/>
          </a:xfrm>
        </p:grpSpPr>
        <p:sp>
          <p:nvSpPr>
            <p:cNvPr id="401" name="Google Shape;401;p27"/>
            <p:cNvSpPr/>
            <p:nvPr/>
          </p:nvSpPr>
          <p:spPr>
            <a:xfrm>
              <a:off x="0" y="42799"/>
              <a:ext cx="6666833" cy="12729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7"/>
            <p:cNvSpPr txBox="1"/>
            <p:nvPr/>
          </p:nvSpPr>
          <p:spPr>
            <a:xfrm>
              <a:off x="62141" y="104940"/>
              <a:ext cx="6542551" cy="1148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Unclear how to reach “Share Your Work” screen</a:t>
              </a:r>
              <a:endParaRPr/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0" y="1407919"/>
              <a:ext cx="6666833" cy="12729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F50AC"/>
                </a:gs>
                <a:gs pos="50000">
                  <a:srgbClr val="2326A6"/>
                </a:gs>
                <a:gs pos="100000">
                  <a:srgbClr val="191B97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7"/>
            <p:cNvSpPr txBox="1"/>
            <p:nvPr/>
          </p:nvSpPr>
          <p:spPr>
            <a:xfrm>
              <a:off x="62141" y="1470060"/>
              <a:ext cx="6542551" cy="1148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Lots of steps required to upload—maybe too many</a:t>
              </a:r>
              <a:endParaRPr/>
            </a:p>
          </p:txBody>
        </p:sp>
        <p:sp>
          <p:nvSpPr>
            <p:cNvPr id="405" name="Google Shape;405;p27"/>
            <p:cNvSpPr/>
            <p:nvPr/>
          </p:nvSpPr>
          <p:spPr>
            <a:xfrm>
              <a:off x="0" y="2773040"/>
              <a:ext cx="6666833" cy="12729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FAF9E"/>
                </a:gs>
                <a:gs pos="50000">
                  <a:srgbClr val="23AA95"/>
                </a:gs>
                <a:gs pos="100000">
                  <a:srgbClr val="199B87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7"/>
            <p:cNvSpPr txBox="1"/>
            <p:nvPr/>
          </p:nvSpPr>
          <p:spPr>
            <a:xfrm>
              <a:off x="62141" y="2835181"/>
              <a:ext cx="6542551" cy="1148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Notifications screen was basically never used</a:t>
              </a:r>
              <a:endParaRPr/>
            </a:p>
          </p:txBody>
        </p:sp>
        <p:sp>
          <p:nvSpPr>
            <p:cNvPr id="407" name="Google Shape;407;p27"/>
            <p:cNvSpPr/>
            <p:nvPr/>
          </p:nvSpPr>
          <p:spPr>
            <a:xfrm>
              <a:off x="0" y="4138160"/>
              <a:ext cx="6666833" cy="12729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63B150"/>
                </a:gs>
                <a:gs pos="50000">
                  <a:srgbClr val="48AC24"/>
                </a:gs>
                <a:gs pos="100000">
                  <a:srgbClr val="3D9D1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7"/>
            <p:cNvSpPr txBox="1"/>
            <p:nvPr/>
          </p:nvSpPr>
          <p:spPr>
            <a:xfrm>
              <a:off x="62141" y="4200301"/>
              <a:ext cx="6542551" cy="1148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“Share your Work” screen was intuitive</a:t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8"/>
          <p:cNvSpPr/>
          <p:nvPr/>
        </p:nvSpPr>
        <p:spPr>
          <a:xfrm flipH="1" rot="5400000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0F4861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8"/>
          <p:cNvSpPr/>
          <p:nvPr/>
        </p:nvSpPr>
        <p:spPr>
          <a:xfrm flipH="1" rot="5400000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56082">
                  <a:alpha val="45882"/>
                </a:srgbClr>
              </a:gs>
              <a:gs pos="100000">
                <a:srgbClr val="156082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8"/>
          <p:cNvSpPr/>
          <p:nvPr/>
        </p:nvSpPr>
        <p:spPr>
          <a:xfrm flipH="1" rot="5400000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156082">
                  <a:alpha val="28627"/>
                </a:srgbClr>
              </a:gs>
              <a:gs pos="2000">
                <a:srgbClr val="156082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8"/>
          <p:cNvSpPr/>
          <p:nvPr/>
        </p:nvSpPr>
        <p:spPr>
          <a:xfrm rot="-964587">
            <a:off x="-501737" y="969718"/>
            <a:ext cx="390035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156082">
                  <a:alpha val="42745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28"/>
          <p:cNvSpPr/>
          <p:nvPr/>
        </p:nvSpPr>
        <p:spPr>
          <a:xfrm flipH="1" rot="5400000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3AFE2">
                  <a:alpha val="10980"/>
                </a:srgbClr>
              </a:gs>
              <a:gs pos="100000">
                <a:srgbClr val="43AFE2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8"/>
          <p:cNvSpPr txBox="1"/>
          <p:nvPr>
            <p:ph type="title"/>
          </p:nvPr>
        </p:nvSpPr>
        <p:spPr>
          <a:xfrm>
            <a:off x="268942" y="1683756"/>
            <a:ext cx="3432802" cy="239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 Results: Complex Task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0" name="Google Shape;420;p28"/>
          <p:cNvGrpSpPr/>
          <p:nvPr/>
        </p:nvGrpSpPr>
        <p:grpSpPr>
          <a:xfrm>
            <a:off x="4905052" y="1163049"/>
            <a:ext cx="6666833" cy="4628701"/>
            <a:chOff x="0" y="412609"/>
            <a:chExt cx="6666833" cy="4628701"/>
          </a:xfrm>
        </p:grpSpPr>
        <p:sp>
          <p:nvSpPr>
            <p:cNvPr id="421" name="Google Shape;421;p28"/>
            <p:cNvSpPr/>
            <p:nvPr/>
          </p:nvSpPr>
          <p:spPr>
            <a:xfrm>
              <a:off x="0" y="412609"/>
              <a:ext cx="6666833" cy="14718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8"/>
            <p:cNvSpPr txBox="1"/>
            <p:nvPr/>
          </p:nvSpPr>
          <p:spPr>
            <a:xfrm>
              <a:off x="71850" y="484459"/>
              <a:ext cx="6523133" cy="1328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en-US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Confusion between “AI Tools” and “Organize Portfolio”</a:t>
              </a: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0" y="1991029"/>
              <a:ext cx="6666833" cy="14718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F7FAD"/>
                </a:gs>
                <a:gs pos="50000">
                  <a:srgbClr val="246EA7"/>
                </a:gs>
                <a:gs pos="100000">
                  <a:srgbClr val="1A629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8"/>
            <p:cNvSpPr txBox="1"/>
            <p:nvPr/>
          </p:nvSpPr>
          <p:spPr>
            <a:xfrm>
              <a:off x="71850" y="2062879"/>
              <a:ext cx="6523133" cy="1328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en-US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Not a ton of activity interacting with individual media</a:t>
              </a:r>
              <a:endParaRPr/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0" y="3569450"/>
              <a:ext cx="6666833" cy="14718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63B150"/>
                </a:gs>
                <a:gs pos="50000">
                  <a:srgbClr val="48AC24"/>
                </a:gs>
                <a:gs pos="100000">
                  <a:srgbClr val="3D9D1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8"/>
            <p:cNvSpPr txBox="1"/>
            <p:nvPr/>
          </p:nvSpPr>
          <p:spPr>
            <a:xfrm>
              <a:off x="71850" y="3641300"/>
              <a:ext cx="6523133" cy="1328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en-US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Confusion on what the AI-generated portfolio is</a:t>
              </a: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29"/>
          <p:cNvSpPr txBox="1"/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Takeaways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29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29"/>
          <p:cNvSpPr txBox="1"/>
          <p:nvPr>
            <p:ph idx="1" type="body"/>
          </p:nvPr>
        </p:nvSpPr>
        <p:spPr>
          <a:xfrm>
            <a:off x="838200" y="1825625"/>
            <a:ext cx="555848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Alter or remove notifications page, connections tree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Need to redo/improve a couple of screen transitions (Portfolio View)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Some of our app-specific terms are unclear (“AI Tools”)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 couple of places where there’s too much work required from the user to complete a task (“Share your Work”)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Contact button in profile view needs to be more obvious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435" name="Google Shape;435;p29"/>
          <p:cNvSpPr/>
          <p:nvPr/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cap="flat" cmpd="sng" w="1270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29"/>
          <p:cNvSpPr/>
          <p:nvPr/>
        </p:nvSpPr>
        <p:spPr>
          <a:xfrm rot="-5400000">
            <a:off x="8912417" y="1218531"/>
            <a:ext cx="2387600" cy="23876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29"/>
          <p:cNvSpPr/>
          <p:nvPr/>
        </p:nvSpPr>
        <p:spPr>
          <a:xfrm>
            <a:off x="6821310" y="0"/>
            <a:ext cx="2315251" cy="1550992"/>
          </a:xfrm>
          <a:custGeom>
            <a:rect b="b" l="l" r="r" t="t"/>
            <a:pathLst>
              <a:path extrusionOk="0" h="1550992" w="2315251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8" name="Google Shape;438;p29"/>
          <p:cNvCxnSpPr/>
          <p:nvPr/>
        </p:nvCxnSpPr>
        <p:spPr>
          <a:xfrm>
            <a:off x="11724638" y="1331572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439" name="Google Shape;439;p29"/>
          <p:cNvSpPr/>
          <p:nvPr/>
        </p:nvSpPr>
        <p:spPr>
          <a:xfrm>
            <a:off x="11005550" y="4112081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9"/>
          <p:cNvSpPr/>
          <p:nvPr/>
        </p:nvSpPr>
        <p:spPr>
          <a:xfrm rot="-607105">
            <a:off x="6086940" y="4145122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29"/>
          <p:cNvSpPr/>
          <p:nvPr/>
        </p:nvSpPr>
        <p:spPr>
          <a:xfrm>
            <a:off x="6821310" y="4962670"/>
            <a:ext cx="2643352" cy="1895331"/>
          </a:xfrm>
          <a:custGeom>
            <a:rect b="b" l="l" r="r" t="t"/>
            <a:pathLst>
              <a:path extrusionOk="0" h="1895331" w="2643352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404040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0"/>
          <p:cNvSpPr/>
          <p:nvPr/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30"/>
          <p:cNvSpPr/>
          <p:nvPr/>
        </p:nvSpPr>
        <p:spPr>
          <a:xfrm>
            <a:off x="0" y="0"/>
            <a:ext cx="11786754" cy="6858000"/>
          </a:xfrm>
          <a:custGeom>
            <a:rect b="b" l="l" r="r" t="t"/>
            <a:pathLst>
              <a:path extrusionOk="0" h="6858000" w="11786754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0"/>
          <p:cNvSpPr/>
          <p:nvPr/>
        </p:nvSpPr>
        <p:spPr>
          <a:xfrm>
            <a:off x="0" y="0"/>
            <a:ext cx="3581400" cy="6858000"/>
          </a:xfrm>
          <a:custGeom>
            <a:rect b="b" l="l" r="r" t="t"/>
            <a:pathLst>
              <a:path extrusionOk="0" h="6858000" w="35814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0"/>
          <p:cNvSpPr txBox="1"/>
          <p:nvPr>
            <p:ph type="title"/>
          </p:nvPr>
        </p:nvSpPr>
        <p:spPr>
          <a:xfrm>
            <a:off x="1363717" y="41803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lang="en-US" sz="4800">
                <a:latin typeface="Arial"/>
                <a:ea typeface="Arial"/>
                <a:cs typeface="Arial"/>
                <a:sym typeface="Arial"/>
              </a:rPr>
              <a:t>Appendix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404040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1"/>
          <p:cNvSpPr/>
          <p:nvPr/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1"/>
          <p:cNvSpPr/>
          <p:nvPr/>
        </p:nvSpPr>
        <p:spPr>
          <a:xfrm>
            <a:off x="0" y="0"/>
            <a:ext cx="11786754" cy="6858000"/>
          </a:xfrm>
          <a:custGeom>
            <a:rect b="b" l="l" r="r" t="t"/>
            <a:pathLst>
              <a:path extrusionOk="0" h="6858000" w="11786754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1"/>
          <p:cNvSpPr/>
          <p:nvPr/>
        </p:nvSpPr>
        <p:spPr>
          <a:xfrm>
            <a:off x="0" y="0"/>
            <a:ext cx="3581400" cy="6858000"/>
          </a:xfrm>
          <a:custGeom>
            <a:rect b="b" l="l" r="r" t="t"/>
            <a:pathLst>
              <a:path extrusionOk="0" h="6858000" w="35814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CollabriChat Pros &amp; Cons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31"/>
          <p:cNvSpPr txBox="1"/>
          <p:nvPr>
            <p:ph idx="1" type="body"/>
          </p:nvPr>
        </p:nvSpPr>
        <p:spPr>
          <a:xfrm>
            <a:off x="838200" y="2010833"/>
            <a:ext cx="5096934" cy="4166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/>
              <a:t>Pros: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Helps you compile all your relevant info in one place for quick access 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Interactive and highly personalized due to AI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Giving talking points to reach out to people makes it less intimidating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Tailors your resume for a certain collaborator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Guides user through the onboarding process in an accessible way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459" name="Google Shape;459;p31"/>
          <p:cNvSpPr txBox="1"/>
          <p:nvPr>
            <p:ph idx="2" type="body"/>
          </p:nvPr>
        </p:nvSpPr>
        <p:spPr>
          <a:xfrm>
            <a:off x="6256866" y="2010833"/>
            <a:ext cx="5096933" cy="4166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/>
              <a:t>Cons: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Very text heavy screens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Hard to implement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Static screen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Not a lot of activities to do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Not super dynamic / tasks all look the same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404040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2"/>
          <p:cNvSpPr/>
          <p:nvPr/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2"/>
          <p:cNvSpPr/>
          <p:nvPr/>
        </p:nvSpPr>
        <p:spPr>
          <a:xfrm>
            <a:off x="0" y="0"/>
            <a:ext cx="11786754" cy="6858000"/>
          </a:xfrm>
          <a:custGeom>
            <a:rect b="b" l="l" r="r" t="t"/>
            <a:pathLst>
              <a:path extrusionOk="0" h="6858000" w="11786754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2"/>
          <p:cNvSpPr/>
          <p:nvPr/>
        </p:nvSpPr>
        <p:spPr>
          <a:xfrm>
            <a:off x="0" y="0"/>
            <a:ext cx="3581400" cy="6858000"/>
          </a:xfrm>
          <a:custGeom>
            <a:rect b="b" l="l" r="r" t="t"/>
            <a:pathLst>
              <a:path extrusionOk="0" h="6858000" w="35814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Profile View Pros &amp; Cons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2"/>
          <p:cNvSpPr txBox="1"/>
          <p:nvPr>
            <p:ph idx="1" type="body"/>
          </p:nvPr>
        </p:nvSpPr>
        <p:spPr>
          <a:xfrm>
            <a:off x="838200" y="2010832"/>
            <a:ext cx="5096934" cy="4389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/>
              <a:t>Pros: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Tags help organize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Buttons and other features are very clear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Not a lot of clutter, everything is nicely laid out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Easy to navigate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Portfolio images take up large amount of screen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b="0" i="0" lang="en-US" sz="1400" u="none" strike="noStrike">
                <a:latin typeface="Arial"/>
                <a:ea typeface="Arial"/>
                <a:cs typeface="Arial"/>
                <a:sym typeface="Arial"/>
              </a:rPr>
              <a:t>Easily navigable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Able to message people to pitch your ideas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Simultaneously focuses on portfolio and network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US" sz="1800" u="none" strike="noStrike">
                <a:latin typeface="Arial"/>
                <a:ea typeface="Arial"/>
                <a:cs typeface="Arial"/>
                <a:sym typeface="Arial"/>
              </a:rPr>
              <a:t>Allows you to filter portfolio and focus on tags you are most interested in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469" name="Google Shape;469;p32"/>
          <p:cNvSpPr txBox="1"/>
          <p:nvPr>
            <p:ph idx="2" type="body"/>
          </p:nvPr>
        </p:nvSpPr>
        <p:spPr>
          <a:xfrm>
            <a:off x="6256866" y="2010833"/>
            <a:ext cx="5096933" cy="4166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en-US" sz="2000"/>
              <a:t>Cons: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Notification takes up whole screen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The screens to display the other images are not large enough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Maybe doesn’t feature your network enough in other screens (immediate in notification)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Tag buttons are kinda small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/>
              <a:t>Last sent message maybe isn’t most relevant piece of information?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404040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3"/>
          <p:cNvSpPr/>
          <p:nvPr/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33"/>
          <p:cNvSpPr/>
          <p:nvPr/>
        </p:nvSpPr>
        <p:spPr>
          <a:xfrm>
            <a:off x="0" y="0"/>
            <a:ext cx="11786754" cy="6858000"/>
          </a:xfrm>
          <a:custGeom>
            <a:rect b="b" l="l" r="r" t="t"/>
            <a:pathLst>
              <a:path extrusionOk="0" h="6858000" w="11786754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33"/>
          <p:cNvSpPr/>
          <p:nvPr/>
        </p:nvSpPr>
        <p:spPr>
          <a:xfrm>
            <a:off x="0" y="0"/>
            <a:ext cx="3581400" cy="6858000"/>
          </a:xfrm>
          <a:custGeom>
            <a:rect b="b" l="l" r="r" t="t"/>
            <a:pathLst>
              <a:path extrusionOk="0" h="6858000" w="35814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Script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33"/>
          <p:cNvSpPr txBox="1"/>
          <p:nvPr/>
        </p:nvSpPr>
        <p:spPr>
          <a:xfrm>
            <a:off x="979136" y="1690688"/>
            <a:ext cx="9799455" cy="4185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[INTRO]: We are Stanford students working on a computer science project for our class. Do you have five minutes to help us test a paper prototype of our mobile app?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Great! Could you please sign this quick consent form?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Before we get into the demo, here’s some background info on our app. 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are creating a platform where a user’s network is used to match them with freelance collaborators for long-term projects. We want to empower people on their professional, collaborative journeys.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Give Example of Prototype Usage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I’ll show you how to interact with the paper prototype as well as the types of things we’re looking for you to say out loud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“Ok so I think this is the home screen right now”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“I know I want to search, I’ll press this magnifying glass to search”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“Ok, this keyboard came up, let me just type something and press enter”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Ok awesome these are the people that came up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It’s really helpful to us when we understand what you’re thinking about as you do the demo; please try and speak through your thought process!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TASK: Find someone from your extended network for a specific project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MODERATE TASK: You have a previous project that you’ve finished. Share the project you worked on!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COMPLEX TASK: Organize your portfolio and profile with AI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lay"/>
              <a:buAutoNum type="arabicPeriod"/>
            </a:pPr>
            <a:r>
              <a:rPr b="0" i="0" lang="en-US" sz="14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ENDING: Thanks for participating!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404040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0ed09bffbd_0_0"/>
          <p:cNvSpPr/>
          <p:nvPr/>
        </p:nvSpPr>
        <p:spPr>
          <a:xfrm>
            <a:off x="0" y="-3324"/>
            <a:ext cx="12192000" cy="68613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g30ed09bffbd_0_0"/>
          <p:cNvSpPr/>
          <p:nvPr/>
        </p:nvSpPr>
        <p:spPr>
          <a:xfrm>
            <a:off x="0" y="0"/>
            <a:ext cx="11786754" cy="6858000"/>
          </a:xfrm>
          <a:custGeom>
            <a:rect b="b" l="l" r="r" t="t"/>
            <a:pathLst>
              <a:path extrusionOk="0" h="6858000" w="11786754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g30ed09bffbd_0_0"/>
          <p:cNvSpPr/>
          <p:nvPr/>
        </p:nvSpPr>
        <p:spPr>
          <a:xfrm>
            <a:off x="0" y="0"/>
            <a:ext cx="3581400" cy="6858000"/>
          </a:xfrm>
          <a:custGeom>
            <a:rect b="b" l="l" r="r" t="t"/>
            <a:pathLst>
              <a:path extrusionOk="0" h="6858000" w="35814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298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g30ed09bffbd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Interview Photo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7" name="Google Shape;487;g30ed09bffb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530200"/>
            <a:ext cx="6630851" cy="497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2024-10-22T17:55:30Z</dcterms:created>
  <dc:creator>Alexander Belfiore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2145c00-f4d6-4f27-874c-dea6154370e3_Enabled">
    <vt:lpwstr>true</vt:lpwstr>
  </property>
  <property fmtid="{D5CDD505-2E9C-101B-9397-08002B2CF9AE}" pid="3" name="MSIP_Label_f2145c00-f4d6-4f27-874c-dea6154370e3_SetDate">
    <vt:lpwstr>2024-10-22T18:11:31Z</vt:lpwstr>
  </property>
  <property fmtid="{D5CDD505-2E9C-101B-9397-08002B2CF9AE}" pid="4" name="MSIP_Label_f2145c00-f4d6-4f27-874c-dea6154370e3_Method">
    <vt:lpwstr>Standard</vt:lpwstr>
  </property>
  <property fmtid="{D5CDD505-2E9C-101B-9397-08002B2CF9AE}" pid="5" name="MSIP_Label_f2145c00-f4d6-4f27-874c-dea6154370e3_Name">
    <vt:lpwstr>defa4170-0d19-0005-0004-bc88714345d2</vt:lpwstr>
  </property>
  <property fmtid="{D5CDD505-2E9C-101B-9397-08002B2CF9AE}" pid="6" name="MSIP_Label_f2145c00-f4d6-4f27-874c-dea6154370e3_SiteId">
    <vt:lpwstr>b2681e8b-dd20-46cf-b163-371a2d7c6014</vt:lpwstr>
  </property>
  <property fmtid="{D5CDD505-2E9C-101B-9397-08002B2CF9AE}" pid="7" name="MSIP_Label_f2145c00-f4d6-4f27-874c-dea6154370e3_ActionId">
    <vt:lpwstr>d83e9017-695a-4989-a581-d3abf6b37250</vt:lpwstr>
  </property>
  <property fmtid="{D5CDD505-2E9C-101B-9397-08002B2CF9AE}" pid="8" name="MSIP_Label_f2145c00-f4d6-4f27-874c-dea6154370e3_ContentBits">
    <vt:lpwstr>0</vt:lpwstr>
  </property>
</Properties>
</file>