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1" r:id="rId5"/>
    <p:sldMasterId id="2147483682" r:id="rId6"/>
    <p:sldMasterId id="2147483683"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Lst>
  <p:sldSz cy="5143500" cx="9144000"/>
  <p:notesSz cx="6858000" cy="9144000"/>
  <p:embeddedFontLst>
    <p:embeddedFont>
      <p:font typeface="Lexend Light"/>
      <p:regular r:id="rId53"/>
      <p:bold r:id="rId54"/>
    </p:embeddedFont>
    <p:embeddedFont>
      <p:font typeface="Nunito"/>
      <p:regular r:id="rId55"/>
      <p:bold r:id="rId56"/>
      <p:italic r:id="rId57"/>
      <p:boldItalic r:id="rId58"/>
    </p:embeddedFont>
    <p:embeddedFont>
      <p:font typeface="Fira Sans Medium"/>
      <p:regular r:id="rId59"/>
      <p:bold r:id="rId60"/>
      <p:italic r:id="rId61"/>
      <p:boldItalic r:id="rId62"/>
    </p:embeddedFont>
    <p:embeddedFont>
      <p:font typeface="Fira Sans SemiBold"/>
      <p:regular r:id="rId63"/>
      <p:bold r:id="rId64"/>
      <p:italic r:id="rId65"/>
      <p:boldItalic r:id="rId66"/>
    </p:embeddedFont>
    <p:embeddedFont>
      <p:font typeface="Nunito Medium"/>
      <p:regular r:id="rId67"/>
      <p:bold r:id="rId68"/>
      <p:italic r:id="rId69"/>
      <p:boldItalic r:id="rId70"/>
    </p:embeddedFont>
    <p:embeddedFont>
      <p:font typeface="Fira Sans"/>
      <p:regular r:id="rId71"/>
      <p:bold r:id="rId72"/>
      <p:italic r:id="rId73"/>
      <p:boldItalic r:id="rId74"/>
    </p:embeddedFont>
    <p:embeddedFont>
      <p:font typeface="Lexend"/>
      <p:regular r:id="rId75"/>
      <p:bold r:id="rId7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2" name="Ayana Griffin"/>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2.xml"/><Relationship Id="rId42" Type="http://schemas.openxmlformats.org/officeDocument/2006/relationships/slide" Target="slides/slide34.xml"/><Relationship Id="rId41" Type="http://schemas.openxmlformats.org/officeDocument/2006/relationships/slide" Target="slides/slide33.xml"/><Relationship Id="rId44" Type="http://schemas.openxmlformats.org/officeDocument/2006/relationships/slide" Target="slides/slide36.xml"/><Relationship Id="rId43" Type="http://schemas.openxmlformats.org/officeDocument/2006/relationships/slide" Target="slides/slide35.xml"/><Relationship Id="rId46" Type="http://schemas.openxmlformats.org/officeDocument/2006/relationships/slide" Target="slides/slide38.xml"/><Relationship Id="rId45" Type="http://schemas.openxmlformats.org/officeDocument/2006/relationships/slide" Target="slides/slide3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commentAuthors" Target="commentAuthors.xml"/><Relationship Id="rId9" Type="http://schemas.openxmlformats.org/officeDocument/2006/relationships/slide" Target="slides/slide1.xml"/><Relationship Id="rId48" Type="http://schemas.openxmlformats.org/officeDocument/2006/relationships/slide" Target="slides/slide40.xml"/><Relationship Id="rId47" Type="http://schemas.openxmlformats.org/officeDocument/2006/relationships/slide" Target="slides/slide39.xml"/><Relationship Id="rId49" Type="http://schemas.openxmlformats.org/officeDocument/2006/relationships/slide" Target="slides/slide41.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notesMaster" Target="notesMasters/notesMaster1.xml"/><Relationship Id="rId73" Type="http://schemas.openxmlformats.org/officeDocument/2006/relationships/font" Target="fonts/FiraSans-italic.fntdata"/><Relationship Id="rId72" Type="http://schemas.openxmlformats.org/officeDocument/2006/relationships/font" Target="fonts/FiraSans-bold.fntdata"/><Relationship Id="rId31" Type="http://schemas.openxmlformats.org/officeDocument/2006/relationships/slide" Target="slides/slide23.xml"/><Relationship Id="rId75" Type="http://schemas.openxmlformats.org/officeDocument/2006/relationships/font" Target="fonts/Lexend-regular.fntdata"/><Relationship Id="rId30" Type="http://schemas.openxmlformats.org/officeDocument/2006/relationships/slide" Target="slides/slide22.xml"/><Relationship Id="rId74" Type="http://schemas.openxmlformats.org/officeDocument/2006/relationships/font" Target="fonts/FiraSans-boldItalic.fntdata"/><Relationship Id="rId33" Type="http://schemas.openxmlformats.org/officeDocument/2006/relationships/slide" Target="slides/slide25.xml"/><Relationship Id="rId32" Type="http://schemas.openxmlformats.org/officeDocument/2006/relationships/slide" Target="slides/slide24.xml"/><Relationship Id="rId76" Type="http://schemas.openxmlformats.org/officeDocument/2006/relationships/font" Target="fonts/Lexend-bold.fntdata"/><Relationship Id="rId35" Type="http://schemas.openxmlformats.org/officeDocument/2006/relationships/slide" Target="slides/slide27.xml"/><Relationship Id="rId34" Type="http://schemas.openxmlformats.org/officeDocument/2006/relationships/slide" Target="slides/slide26.xml"/><Relationship Id="rId71" Type="http://schemas.openxmlformats.org/officeDocument/2006/relationships/font" Target="fonts/FiraSans-regular.fntdata"/><Relationship Id="rId70" Type="http://schemas.openxmlformats.org/officeDocument/2006/relationships/font" Target="fonts/NunitoMedium-boldItalic.fntdata"/><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slide" Target="slides/slide31.xml"/><Relationship Id="rId38" Type="http://schemas.openxmlformats.org/officeDocument/2006/relationships/slide" Target="slides/slide30.xml"/><Relationship Id="rId62" Type="http://schemas.openxmlformats.org/officeDocument/2006/relationships/font" Target="fonts/FiraSansMedium-boldItalic.fntdata"/><Relationship Id="rId61" Type="http://schemas.openxmlformats.org/officeDocument/2006/relationships/font" Target="fonts/FiraSansMedium-italic.fntdata"/><Relationship Id="rId20" Type="http://schemas.openxmlformats.org/officeDocument/2006/relationships/slide" Target="slides/slide12.xml"/><Relationship Id="rId64" Type="http://schemas.openxmlformats.org/officeDocument/2006/relationships/font" Target="fonts/FiraSansSemiBold-bold.fntdata"/><Relationship Id="rId63" Type="http://schemas.openxmlformats.org/officeDocument/2006/relationships/font" Target="fonts/FiraSansSemiBold-regular.fntdata"/><Relationship Id="rId22" Type="http://schemas.openxmlformats.org/officeDocument/2006/relationships/slide" Target="slides/slide14.xml"/><Relationship Id="rId66" Type="http://schemas.openxmlformats.org/officeDocument/2006/relationships/font" Target="fonts/FiraSansSemiBold-boldItalic.fntdata"/><Relationship Id="rId21" Type="http://schemas.openxmlformats.org/officeDocument/2006/relationships/slide" Target="slides/slide13.xml"/><Relationship Id="rId65" Type="http://schemas.openxmlformats.org/officeDocument/2006/relationships/font" Target="fonts/FiraSansSemiBold-italic.fntdata"/><Relationship Id="rId24" Type="http://schemas.openxmlformats.org/officeDocument/2006/relationships/slide" Target="slides/slide16.xml"/><Relationship Id="rId68" Type="http://schemas.openxmlformats.org/officeDocument/2006/relationships/font" Target="fonts/NunitoMedium-bold.fntdata"/><Relationship Id="rId23" Type="http://schemas.openxmlformats.org/officeDocument/2006/relationships/slide" Target="slides/slide15.xml"/><Relationship Id="rId67" Type="http://schemas.openxmlformats.org/officeDocument/2006/relationships/font" Target="fonts/NunitoMedium-regular.fntdata"/><Relationship Id="rId60" Type="http://schemas.openxmlformats.org/officeDocument/2006/relationships/font" Target="fonts/FiraSansMedium-bold.fntdata"/><Relationship Id="rId26" Type="http://schemas.openxmlformats.org/officeDocument/2006/relationships/slide" Target="slides/slide18.xml"/><Relationship Id="rId25" Type="http://schemas.openxmlformats.org/officeDocument/2006/relationships/slide" Target="slides/slide17.xml"/><Relationship Id="rId69" Type="http://schemas.openxmlformats.org/officeDocument/2006/relationships/font" Target="fonts/NunitoMedium-italic.fntdata"/><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51" Type="http://schemas.openxmlformats.org/officeDocument/2006/relationships/slide" Target="slides/slide43.xml"/><Relationship Id="rId50" Type="http://schemas.openxmlformats.org/officeDocument/2006/relationships/slide" Target="slides/slide42.xml"/><Relationship Id="rId53" Type="http://schemas.openxmlformats.org/officeDocument/2006/relationships/font" Target="fonts/LexendLight-regular.fntdata"/><Relationship Id="rId52" Type="http://schemas.openxmlformats.org/officeDocument/2006/relationships/slide" Target="slides/slide44.xml"/><Relationship Id="rId11" Type="http://schemas.openxmlformats.org/officeDocument/2006/relationships/slide" Target="slides/slide3.xml"/><Relationship Id="rId55" Type="http://schemas.openxmlformats.org/officeDocument/2006/relationships/font" Target="fonts/Nunito-regular.fntdata"/><Relationship Id="rId10" Type="http://schemas.openxmlformats.org/officeDocument/2006/relationships/slide" Target="slides/slide2.xml"/><Relationship Id="rId54" Type="http://schemas.openxmlformats.org/officeDocument/2006/relationships/font" Target="fonts/LexendLight-bold.fntdata"/><Relationship Id="rId13" Type="http://schemas.openxmlformats.org/officeDocument/2006/relationships/slide" Target="slides/slide5.xml"/><Relationship Id="rId57" Type="http://schemas.openxmlformats.org/officeDocument/2006/relationships/font" Target="fonts/Nunito-italic.fntdata"/><Relationship Id="rId12" Type="http://schemas.openxmlformats.org/officeDocument/2006/relationships/slide" Target="slides/slide4.xml"/><Relationship Id="rId56" Type="http://schemas.openxmlformats.org/officeDocument/2006/relationships/font" Target="fonts/Nunito-bold.fntdata"/><Relationship Id="rId15" Type="http://schemas.openxmlformats.org/officeDocument/2006/relationships/slide" Target="slides/slide7.xml"/><Relationship Id="rId59" Type="http://schemas.openxmlformats.org/officeDocument/2006/relationships/font" Target="fonts/FiraSansMedium-regular.fntdata"/><Relationship Id="rId14" Type="http://schemas.openxmlformats.org/officeDocument/2006/relationships/slide" Target="slides/slide6.xml"/><Relationship Id="rId58" Type="http://schemas.openxmlformats.org/officeDocument/2006/relationships/font" Target="fonts/Nunito-boldItalic.fntdata"/><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5-10-09T03:29:56.980">
    <p:pos x="6000" y="0"/>
    <p:text>@felixzhan@stanford.edu
_Assigned to Felix Zhan_</p:tex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2" dt="2025-10-08T22:57:23.224">
    <p:pos x="6000" y="0"/>
    <p:text>@achu2025@stanford.edu
_Assigned to Anthony Chu_</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55a26b5631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355a26b5631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8edd0b7478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38edd0b7478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38962c95377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38962c95377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8acd577bd6_0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38acd577bd6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355a26b5631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355a26b5631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38ecf40166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38ecf40166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8acd577bd6_5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38acd577bd6_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38acd577bd6_5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38acd577bd6_5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38acd577bd6_5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38acd577bd6_5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38acd577bd6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38acd577bd6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38ecf40166b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38ecf40166b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38edd0b7478_0_4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38edd0b7478_0_4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38edd0b7478_0_5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6" name="Google Shape;296;g38edd0b7478_0_5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38edd0b7478_0_4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38edd0b7478_0_4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38962c95377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38962c95377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38962c95377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g38962c95377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38acd577bd6_7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0" name="Google Shape;350;g38acd577bd6_7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t>POV #1 (HMWs):</a:t>
            </a:r>
            <a:endParaRPr u="sng"/>
          </a:p>
          <a:p>
            <a:pPr indent="-298450" lvl="0" marL="457200" rtl="0" algn="l">
              <a:lnSpc>
                <a:spcPct val="115000"/>
              </a:lnSpc>
              <a:spcBef>
                <a:spcPts val="0"/>
              </a:spcBef>
              <a:spcAft>
                <a:spcPts val="0"/>
              </a:spcAft>
              <a:buClr>
                <a:schemeClr val="dk1"/>
              </a:buClr>
              <a:buSzPts val="1100"/>
              <a:buAutoNum type="arabicPeriod"/>
            </a:pPr>
            <a:r>
              <a:rPr lang="en">
                <a:solidFill>
                  <a:schemeClr val="dk1"/>
                </a:solidFill>
              </a:rPr>
              <a:t>HMW turn his moments of awareness into a cue for action rather than frustration?</a:t>
            </a:r>
            <a:endParaRPr>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en">
                <a:solidFill>
                  <a:schemeClr val="dk1"/>
                </a:solidFill>
              </a:rPr>
              <a:t>HMW externalize his self-awareness in a tangible way (like a visual, auditory, or social cue)? </a:t>
            </a:r>
            <a:endParaRPr>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en">
                <a:solidFill>
                  <a:schemeClr val="dk1"/>
                </a:solidFill>
              </a:rPr>
              <a:t>HMW give him tools to self-intervene without disrupting his flow?</a:t>
            </a:r>
            <a:endParaRPr>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en">
                <a:solidFill>
                  <a:schemeClr val="dk1"/>
                </a:solidFill>
              </a:rPr>
              <a:t>HMW help him shift from passive recognition to active self-regulation?</a:t>
            </a:r>
            <a:endParaRPr>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en">
                <a:solidFill>
                  <a:schemeClr val="dk1"/>
                </a:solidFill>
              </a:rPr>
              <a:t>HMW support him in aligning attention with his goals in real time?</a:t>
            </a:r>
            <a:endParaRPr>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en">
                <a:solidFill>
                  <a:schemeClr val="dk1"/>
                </a:solidFill>
              </a:rPr>
              <a:t>HMW replicate the accountability of an external reminder through self-generated systems?</a:t>
            </a:r>
            <a:endParaRPr>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en">
                <a:solidFill>
                  <a:schemeClr val="dk1"/>
                </a:solidFill>
              </a:rPr>
              <a:t>HMW create adaptive, context-aware signals that nudge him to check his priorities?</a:t>
            </a:r>
            <a:endParaRPr>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en">
                <a:solidFill>
                  <a:schemeClr val="dk1"/>
                </a:solidFill>
              </a:rPr>
              <a:t>HMW allow him to design his own “intervention triggers”?</a:t>
            </a:r>
            <a:endParaRPr>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en">
                <a:solidFill>
                  <a:schemeClr val="dk1"/>
                </a:solidFill>
              </a:rPr>
              <a:t>HMW reframe breaks as part of the work, not as interruptions?</a:t>
            </a:r>
            <a:endParaRPr>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en">
                <a:solidFill>
                  <a:schemeClr val="dk1"/>
                </a:solidFill>
              </a:rPr>
              <a:t>HMW mirror the role of a supportive partner, but while fostering independence?</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u="sng">
                <a:solidFill>
                  <a:schemeClr val="dk1"/>
                </a:solidFill>
              </a:rPr>
              <a:t>POV #2 (HMWs):</a:t>
            </a:r>
            <a:endParaRPr>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en">
                <a:solidFill>
                  <a:schemeClr val="dk1"/>
                </a:solidFill>
              </a:rPr>
              <a:t>HMW turn dog cues into self-care reminders?</a:t>
            </a:r>
            <a:endParaRPr>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en">
                <a:solidFill>
                  <a:schemeClr val="dk1"/>
                </a:solidFill>
              </a:rPr>
              <a:t>HMW offer body-doubling when she’s alone? </a:t>
            </a:r>
            <a:endParaRPr>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en">
                <a:solidFill>
                  <a:schemeClr val="dk1"/>
                </a:solidFill>
              </a:rPr>
              <a:t>HMW use household sounds as task-switch cues?</a:t>
            </a:r>
            <a:endParaRPr>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en">
                <a:solidFill>
                  <a:schemeClr val="dk1"/>
                </a:solidFill>
              </a:rPr>
              <a:t>HMW link pet mealtimes to her meals?</a:t>
            </a:r>
            <a:endParaRPr>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en">
                <a:solidFill>
                  <a:schemeClr val="dk1"/>
                </a:solidFill>
              </a:rPr>
              <a:t>HMW provide predictable “company” and body-doubling?</a:t>
            </a:r>
            <a:endParaRPr>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en">
                <a:solidFill>
                  <a:schemeClr val="dk1"/>
                </a:solidFill>
              </a:rPr>
              <a:t>HMW place nudges where she commonly lacks the initiation energy?</a:t>
            </a:r>
            <a:endParaRPr>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en">
                <a:solidFill>
                  <a:schemeClr val="dk1"/>
                </a:solidFill>
              </a:rPr>
              <a:t>HMW sync gentle nudges with her partner’s routine?</a:t>
            </a:r>
            <a:endParaRPr>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en">
                <a:solidFill>
                  <a:schemeClr val="dk1"/>
                </a:solidFill>
              </a:rPr>
              <a:t>HMW map dog walks/feeds to meals or water breaks?</a:t>
            </a:r>
            <a:endParaRPr>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en">
                <a:solidFill>
                  <a:schemeClr val="dk1"/>
                </a:solidFill>
              </a:rPr>
              <a:t>HMW make breaks feel short, valid, and finished?</a:t>
            </a:r>
            <a:endParaRPr>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en">
                <a:solidFill>
                  <a:schemeClr val="dk1"/>
                </a:solidFill>
              </a:rPr>
              <a:t>HMW show tiny wins whenever a cue is followed?</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u="sng">
                <a:solidFill>
                  <a:schemeClr val="dk1"/>
                </a:solidFill>
              </a:rPr>
              <a:t>POV #3 (HMWs):</a:t>
            </a:r>
            <a:endParaRPr>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en">
                <a:solidFill>
                  <a:schemeClr val="dk1"/>
                </a:solidFill>
              </a:rPr>
              <a:t>HMW recreate the benefits of background conversation and/or body doubling?</a:t>
            </a:r>
            <a:endParaRPr>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en">
                <a:solidFill>
                  <a:schemeClr val="dk1"/>
                </a:solidFill>
              </a:rPr>
              <a:t>HMW use mild social presence to lower anxiety linked to solitary work? </a:t>
            </a:r>
            <a:endParaRPr>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en">
                <a:solidFill>
                  <a:schemeClr val="dk1"/>
                </a:solidFill>
              </a:rPr>
              <a:t>HMW test whether ambient human speech supports sustained attention?</a:t>
            </a:r>
            <a:endParaRPr>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en">
                <a:solidFill>
                  <a:schemeClr val="dk1"/>
                </a:solidFill>
              </a:rPr>
              <a:t>HMW examine how predictable vs spontaneous background sound affects focus quality?</a:t>
            </a:r>
            <a:endParaRPr>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en">
                <a:solidFill>
                  <a:schemeClr val="dk1"/>
                </a:solidFill>
              </a:rPr>
              <a:t>HMW investigate whether social audio can substitute for co-working environments?</a:t>
            </a:r>
            <a:endParaRPr>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en">
                <a:solidFill>
                  <a:schemeClr val="dk1"/>
                </a:solidFill>
              </a:rPr>
              <a:t>HMW embed or simulate social cues that prompt task engagement?</a:t>
            </a:r>
            <a:endParaRPr>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en">
                <a:solidFill>
                  <a:schemeClr val="dk1"/>
                </a:solidFill>
              </a:rPr>
              <a:t>HMW find features of live human noise (tone, rhythm) that improve regulation?</a:t>
            </a:r>
            <a:endParaRPr>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en">
                <a:solidFill>
                  <a:schemeClr val="dk1"/>
                </a:solidFill>
              </a:rPr>
              <a:t>HMW embed or simulate external cues that prompt refocusing or breaking hyperfocus?</a:t>
            </a:r>
            <a:endParaRPr>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en">
                <a:solidFill>
                  <a:schemeClr val="dk1"/>
                </a:solidFill>
              </a:rPr>
              <a:t>HMW provide low-effort access to social presence during independent work?</a:t>
            </a:r>
            <a:endParaRPr>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en">
                <a:solidFill>
                  <a:schemeClr val="dk1"/>
                </a:solidFill>
              </a:rPr>
              <a:t>HMW use distributed social attention (knowing others are working, even if async) to simulate or mimic the effects of body doubling?</a:t>
            </a:r>
            <a:endParaRPr>
              <a:solidFill>
                <a:schemeClr val="dk1"/>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38ecf40166b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38ecf40166b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389b549c883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389b549c883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389b549c883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389b549c883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g38edd0b7478_0_3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0" name="Google Shape;400;g38edd0b7478_0_3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38ecf40166b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4" name="Google Shape;414;g38ecf40166b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38edd0b7478_0_3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1" name="Google Shape;421;g38edd0b7478_0_3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Why this assumption was chosen: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Other assumptions that were considered:</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38edd0b7478_0_3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1" name="Google Shape;431;g38edd0b7478_0_3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389fe37348a_1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1" name="Google Shape;441;g389fe37348a_1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g38edd0b7478_0_4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1" name="Google Shape;451;g38edd0b7478_0_4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Critical assumption tested</a:t>
            </a:r>
            <a:endParaRPr b="1"/>
          </a:p>
          <a:p>
            <a:pPr indent="0" lvl="0" marL="0" rtl="0" algn="l">
              <a:spcBef>
                <a:spcPts val="0"/>
              </a:spcBef>
              <a:spcAft>
                <a:spcPts val="0"/>
              </a:spcAft>
              <a:buNone/>
            </a:pPr>
            <a:r>
              <a:rPr lang="en"/>
              <a:t>Users will feel comfortable relinquishing control over their sound environment to something or someone else.</a:t>
            </a:r>
            <a:endParaRPr/>
          </a:p>
          <a:p>
            <a:pPr indent="0" lvl="0" marL="0" rtl="0" algn="l">
              <a:spcBef>
                <a:spcPts val="0"/>
              </a:spcBef>
              <a:spcAft>
                <a:spcPts val="0"/>
              </a:spcAft>
              <a:buNone/>
            </a:pPr>
            <a:r>
              <a:t/>
            </a:r>
            <a:endParaRPr b="1"/>
          </a:p>
          <a:p>
            <a:pPr indent="0" lvl="0" marL="0" rtl="0" algn="l">
              <a:spcBef>
                <a:spcPts val="0"/>
              </a:spcBef>
              <a:spcAft>
                <a:spcPts val="0"/>
              </a:spcAft>
              <a:buNone/>
            </a:pPr>
            <a:r>
              <a:rPr b="1" lang="en"/>
              <a:t>Prototype description</a:t>
            </a:r>
            <a:endParaRPr b="1"/>
          </a:p>
          <a:p>
            <a:pPr indent="0" lvl="0" marL="0" rtl="0" algn="l">
              <a:spcBef>
                <a:spcPts val="0"/>
              </a:spcBef>
              <a:spcAft>
                <a:spcPts val="0"/>
              </a:spcAft>
              <a:buNone/>
            </a:pPr>
            <a:r>
              <a:rPr lang="en"/>
              <a:t>Participant filled out a short Google Form about his typical listening preferences while working. Based on his response, I selected a video for them to listen to. We then met on Zoom for a 30-minute work session, during which they used the curated sound while I observed their focus and reactions. We then spent five minutes debriefing.</a:t>
            </a:r>
            <a:endParaRPr/>
          </a:p>
          <a:p>
            <a:pPr indent="0" lvl="0" marL="0" rtl="0" algn="l">
              <a:spcBef>
                <a:spcPts val="0"/>
              </a:spcBef>
              <a:spcAft>
                <a:spcPts val="0"/>
              </a:spcAft>
              <a:buNone/>
            </a:pPr>
            <a:r>
              <a:t/>
            </a:r>
            <a:endParaRPr b="1"/>
          </a:p>
          <a:p>
            <a:pPr indent="0" lvl="0" marL="0" rtl="0" algn="l">
              <a:spcBef>
                <a:spcPts val="0"/>
              </a:spcBef>
              <a:spcAft>
                <a:spcPts val="0"/>
              </a:spcAft>
              <a:buNone/>
            </a:pPr>
            <a:r>
              <a:rPr b="1" lang="en"/>
              <a:t>Participant</a:t>
            </a:r>
            <a:endParaRPr b="1"/>
          </a:p>
          <a:p>
            <a:pPr indent="0" lvl="0" marL="0" rtl="0" algn="l">
              <a:spcBef>
                <a:spcPts val="0"/>
              </a:spcBef>
              <a:spcAft>
                <a:spcPts val="0"/>
              </a:spcAft>
              <a:buNone/>
            </a:pPr>
            <a:r>
              <a:rPr lang="en"/>
              <a:t>A masters’ student in CS with ADHD we met through a previous participant who also enjoys background chatter to focus.</a:t>
            </a:r>
            <a:endParaRPr/>
          </a:p>
          <a:p>
            <a:pPr indent="0" lvl="0" marL="0" rtl="0" algn="l">
              <a:spcBef>
                <a:spcPts val="0"/>
              </a:spcBef>
              <a:spcAft>
                <a:spcPts val="0"/>
              </a:spcAft>
              <a:buNone/>
            </a:pPr>
            <a:r>
              <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Why we chose this assumption</a:t>
            </a:r>
            <a:endParaRPr b="1"/>
          </a:p>
          <a:p>
            <a:pPr indent="0" lvl="0" marL="0" rtl="0" algn="l">
              <a:spcBef>
                <a:spcPts val="0"/>
              </a:spcBef>
              <a:spcAft>
                <a:spcPts val="0"/>
              </a:spcAft>
              <a:buNone/>
            </a:pPr>
            <a:r>
              <a:rPr lang="en"/>
              <a:t>In our interviews, several participants emphasized how intentionally they curate their environments to support focus, including the sounds around them. For example, Kadabra listens to the same song on repeat while working and has specific playlists for different tasks. Many also expressed a need to control external factors and to have predictability, since they often feel less in control of their own attention. This makes it essential to test whether users would feel comfortable relinquishing some control of their sound environment to an external system.</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Other assumptions we considered</a:t>
            </a:r>
            <a:endParaRPr/>
          </a:p>
          <a:p>
            <a:pPr indent="0" lvl="0" marL="0" rtl="0" algn="l">
              <a:spcBef>
                <a:spcPts val="0"/>
              </a:spcBef>
              <a:spcAft>
                <a:spcPts val="0"/>
              </a:spcAft>
              <a:buNone/>
            </a:pPr>
            <a:r>
              <a:rPr lang="en"/>
              <a:t>Users would feel comfortable with AI-generated or synthetic background chatter.</a:t>
            </a:r>
            <a:endParaRPr/>
          </a:p>
          <a:p>
            <a:pPr indent="0" lvl="0" marL="0" rtl="0" algn="l">
              <a:spcBef>
                <a:spcPts val="0"/>
              </a:spcBef>
              <a:spcAft>
                <a:spcPts val="0"/>
              </a:spcAft>
              <a:buNone/>
            </a:pPr>
            <a:r>
              <a:rPr lang="en"/>
              <a:t>Users would find new soundscapes motivating rather than distracting.</a:t>
            </a:r>
            <a:endParaRPr/>
          </a:p>
          <a:p>
            <a:pPr indent="0" lvl="0" marL="0" rtl="0" algn="l">
              <a:spcBef>
                <a:spcPts val="0"/>
              </a:spcBef>
              <a:spcAft>
                <a:spcPts val="0"/>
              </a:spcAft>
              <a:buNone/>
            </a:pPr>
            <a:r>
              <a:rPr lang="en"/>
              <a:t>Users would trust that the system can learn and adapt to their preferences over time.</a:t>
            </a:r>
            <a:endParaRPr/>
          </a:p>
          <a:p>
            <a:pPr indent="0" lvl="0" marL="0" rtl="0" algn="l">
              <a:spcBef>
                <a:spcPts val="0"/>
              </a:spcBef>
              <a:spcAft>
                <a:spcPts val="0"/>
              </a:spcAft>
              <a:buNone/>
            </a:pPr>
            <a:r>
              <a:rPr lang="en"/>
              <a:t>The AI can adapt to different study settings.</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389b549c883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2" name="Google Shape;462;g389b549c883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g389fe37348a_1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4" name="Google Shape;474;g389fe37348a_1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38edd0b7478_0_4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6" name="Google Shape;486;g38edd0b7478_0_4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g38edd0b7478_0_4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5" name="Google Shape;495;g38edd0b7478_0_4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Why this assumption was chosen: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Other assumptions that were considered:</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g389fe37348a_1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5" name="Google Shape;505;g389fe37348a_1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Why this assumption was chosen: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Other assumptions that were considered:</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g38ecf40166b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5" name="Google Shape;515;g38ecf40166b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g38acd577bd6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2" name="Google Shape;522;g38acd577bd6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g38acd577bd6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8" name="Google Shape;528;g38acd577bd6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g38acd577bd6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5" name="Google Shape;535;g38acd577bd6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g38acd577bd6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2" name="Google Shape;542;g38acd577bd6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g38edd0b7478_0_4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0" name="Google Shape;550;g38edd0b7478_0_4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g38edd0b7478_0_4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5" name="Google Shape;555;g38edd0b7478_0_4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g3558c9f9a39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0" name="Google Shape;560;g3558c9f9a39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g389fe37348a_1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4" name="Google Shape;574;g389fe37348a_1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g38edd0b7478_0_4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2" name="Google Shape;582;g38edd0b7478_0_4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g38962c95377_0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9" name="Google Shape;589;g38962c95377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4" name="Shape 594"/>
        <p:cNvGrpSpPr/>
        <p:nvPr/>
      </p:nvGrpSpPr>
      <p:grpSpPr>
        <a:xfrm>
          <a:off x="0" y="0"/>
          <a:ext cx="0" cy="0"/>
          <a:chOff x="0" y="0"/>
          <a:chExt cx="0" cy="0"/>
        </a:xfrm>
      </p:grpSpPr>
      <p:sp>
        <p:nvSpPr>
          <p:cNvPr id="595" name="Google Shape;595;g385ca100c96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6" name="Google Shape;596;g385ca100c96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g385ca100c9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4" name="Google Shape;604;g385ca100c9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4" name="Shape 54"/>
        <p:cNvGrpSpPr/>
        <p:nvPr/>
      </p:nvGrpSpPr>
      <p:grpSpPr>
        <a:xfrm>
          <a:off x="0" y="0"/>
          <a:ext cx="0" cy="0"/>
          <a:chOff x="0" y="0"/>
          <a:chExt cx="0" cy="0"/>
        </a:xfrm>
      </p:grpSpPr>
      <p:sp>
        <p:nvSpPr>
          <p:cNvPr id="55" name="Google Shape;55;p14"/>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56" name="Google Shape;56;p14"/>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57" name="Google Shape;57;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8" name="Shape 58"/>
        <p:cNvGrpSpPr/>
        <p:nvPr/>
      </p:nvGrpSpPr>
      <p:grpSpPr>
        <a:xfrm>
          <a:off x="0" y="0"/>
          <a:ext cx="0" cy="0"/>
          <a:chOff x="0" y="0"/>
          <a:chExt cx="0" cy="0"/>
        </a:xfrm>
      </p:grpSpPr>
      <p:sp>
        <p:nvSpPr>
          <p:cNvPr id="59" name="Google Shape;59;p15"/>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60" name="Google Shape;60;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1" name="Shape 61"/>
        <p:cNvGrpSpPr/>
        <p:nvPr/>
      </p:nvGrpSpPr>
      <p:grpSpPr>
        <a:xfrm>
          <a:off x="0" y="0"/>
          <a:ext cx="0" cy="0"/>
          <a:chOff x="0" y="0"/>
          <a:chExt cx="0" cy="0"/>
        </a:xfrm>
      </p:grpSpPr>
      <p:sp>
        <p:nvSpPr>
          <p:cNvPr id="62" name="Google Shape;62;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3" name="Google Shape;63;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64" name="Google Shape;64;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5" name="Shape 65"/>
        <p:cNvGrpSpPr/>
        <p:nvPr/>
      </p:nvGrpSpPr>
      <p:grpSpPr>
        <a:xfrm>
          <a:off x="0" y="0"/>
          <a:ext cx="0" cy="0"/>
          <a:chOff x="0" y="0"/>
          <a:chExt cx="0" cy="0"/>
        </a:xfrm>
      </p:grpSpPr>
      <p:sp>
        <p:nvSpPr>
          <p:cNvPr id="66" name="Google Shape;66;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7" name="Google Shape;67;p17"/>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8" name="Google Shape;68;p17"/>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9" name="Google Shape;69;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0" name="Shape 70"/>
        <p:cNvGrpSpPr/>
        <p:nvPr/>
      </p:nvGrpSpPr>
      <p:grpSpPr>
        <a:xfrm>
          <a:off x="0" y="0"/>
          <a:ext cx="0" cy="0"/>
          <a:chOff x="0" y="0"/>
          <a:chExt cx="0" cy="0"/>
        </a:xfrm>
      </p:grpSpPr>
      <p:sp>
        <p:nvSpPr>
          <p:cNvPr id="71" name="Google Shape;71;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2" name="Google Shape;72;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3" name="Shape 73"/>
        <p:cNvGrpSpPr/>
        <p:nvPr/>
      </p:nvGrpSpPr>
      <p:grpSpPr>
        <a:xfrm>
          <a:off x="0" y="0"/>
          <a:ext cx="0" cy="0"/>
          <a:chOff x="0" y="0"/>
          <a:chExt cx="0" cy="0"/>
        </a:xfrm>
      </p:grpSpPr>
      <p:sp>
        <p:nvSpPr>
          <p:cNvPr id="74" name="Google Shape;74;p19"/>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75" name="Google Shape;75;p19"/>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76" name="Google Shape;76;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7" name="Shape 77"/>
        <p:cNvGrpSpPr/>
        <p:nvPr/>
      </p:nvGrpSpPr>
      <p:grpSpPr>
        <a:xfrm>
          <a:off x="0" y="0"/>
          <a:ext cx="0" cy="0"/>
          <a:chOff x="0" y="0"/>
          <a:chExt cx="0" cy="0"/>
        </a:xfrm>
      </p:grpSpPr>
      <p:sp>
        <p:nvSpPr>
          <p:cNvPr id="78" name="Google Shape;78;p20"/>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79" name="Google Shape;79;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0" name="Shape 80"/>
        <p:cNvGrpSpPr/>
        <p:nvPr/>
      </p:nvGrpSpPr>
      <p:grpSpPr>
        <a:xfrm>
          <a:off x="0" y="0"/>
          <a:ext cx="0" cy="0"/>
          <a:chOff x="0" y="0"/>
          <a:chExt cx="0" cy="0"/>
        </a:xfrm>
      </p:grpSpPr>
      <p:sp>
        <p:nvSpPr>
          <p:cNvPr id="81" name="Google Shape;81;p2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21"/>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83" name="Google Shape;83;p21"/>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4" name="Google Shape;84;p21"/>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85" name="Google Shape;85;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6" name="Shape 86"/>
        <p:cNvGrpSpPr/>
        <p:nvPr/>
      </p:nvGrpSpPr>
      <p:grpSpPr>
        <a:xfrm>
          <a:off x="0" y="0"/>
          <a:ext cx="0" cy="0"/>
          <a:chOff x="0" y="0"/>
          <a:chExt cx="0" cy="0"/>
        </a:xfrm>
      </p:grpSpPr>
      <p:sp>
        <p:nvSpPr>
          <p:cNvPr id="87" name="Google Shape;87;p22"/>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88" name="Google Shape;88;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89" name="Shape 89"/>
        <p:cNvGrpSpPr/>
        <p:nvPr/>
      </p:nvGrpSpPr>
      <p:grpSpPr>
        <a:xfrm>
          <a:off x="0" y="0"/>
          <a:ext cx="0" cy="0"/>
          <a:chOff x="0" y="0"/>
          <a:chExt cx="0" cy="0"/>
        </a:xfrm>
      </p:grpSpPr>
      <p:sp>
        <p:nvSpPr>
          <p:cNvPr id="90" name="Google Shape;90;p23"/>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91" name="Google Shape;91;p23"/>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92" name="Google Shape;92;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3" name="Shape 93"/>
        <p:cNvGrpSpPr/>
        <p:nvPr/>
      </p:nvGrpSpPr>
      <p:grpSpPr>
        <a:xfrm>
          <a:off x="0" y="0"/>
          <a:ext cx="0" cy="0"/>
          <a:chOff x="0" y="0"/>
          <a:chExt cx="0" cy="0"/>
        </a:xfrm>
      </p:grpSpPr>
      <p:sp>
        <p:nvSpPr>
          <p:cNvPr id="94" name="Google Shape;94;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9" name="Shape 99"/>
        <p:cNvGrpSpPr/>
        <p:nvPr/>
      </p:nvGrpSpPr>
      <p:grpSpPr>
        <a:xfrm>
          <a:off x="0" y="0"/>
          <a:ext cx="0" cy="0"/>
          <a:chOff x="0" y="0"/>
          <a:chExt cx="0" cy="0"/>
        </a:xfrm>
      </p:grpSpPr>
      <p:sp>
        <p:nvSpPr>
          <p:cNvPr id="100" name="Google Shape;100;p26"/>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01" name="Google Shape;101;p26"/>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02" name="Google Shape;102;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3" name="Shape 103"/>
        <p:cNvGrpSpPr/>
        <p:nvPr/>
      </p:nvGrpSpPr>
      <p:grpSpPr>
        <a:xfrm>
          <a:off x="0" y="0"/>
          <a:ext cx="0" cy="0"/>
          <a:chOff x="0" y="0"/>
          <a:chExt cx="0" cy="0"/>
        </a:xfrm>
      </p:grpSpPr>
      <p:sp>
        <p:nvSpPr>
          <p:cNvPr id="104" name="Google Shape;104;p27"/>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05" name="Google Shape;105;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06" name="Shape 106"/>
        <p:cNvGrpSpPr/>
        <p:nvPr/>
      </p:nvGrpSpPr>
      <p:grpSpPr>
        <a:xfrm>
          <a:off x="0" y="0"/>
          <a:ext cx="0" cy="0"/>
          <a:chOff x="0" y="0"/>
          <a:chExt cx="0" cy="0"/>
        </a:xfrm>
      </p:grpSpPr>
      <p:sp>
        <p:nvSpPr>
          <p:cNvPr id="107" name="Google Shape;107;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8" name="Google Shape;108;p2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09" name="Google Shape;109;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10" name="Shape 110"/>
        <p:cNvGrpSpPr/>
        <p:nvPr/>
      </p:nvGrpSpPr>
      <p:grpSpPr>
        <a:xfrm>
          <a:off x="0" y="0"/>
          <a:ext cx="0" cy="0"/>
          <a:chOff x="0" y="0"/>
          <a:chExt cx="0" cy="0"/>
        </a:xfrm>
      </p:grpSpPr>
      <p:sp>
        <p:nvSpPr>
          <p:cNvPr id="111" name="Google Shape;111;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12" name="Google Shape;112;p29"/>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113" name="Google Shape;113;p29"/>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114" name="Google Shape;114;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15" name="Shape 115"/>
        <p:cNvGrpSpPr/>
        <p:nvPr/>
      </p:nvGrpSpPr>
      <p:grpSpPr>
        <a:xfrm>
          <a:off x="0" y="0"/>
          <a:ext cx="0" cy="0"/>
          <a:chOff x="0" y="0"/>
          <a:chExt cx="0" cy="0"/>
        </a:xfrm>
      </p:grpSpPr>
      <p:sp>
        <p:nvSpPr>
          <p:cNvPr id="116" name="Google Shape;116;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17" name="Google Shape;117;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18" name="Shape 118"/>
        <p:cNvGrpSpPr/>
        <p:nvPr/>
      </p:nvGrpSpPr>
      <p:grpSpPr>
        <a:xfrm>
          <a:off x="0" y="0"/>
          <a:ext cx="0" cy="0"/>
          <a:chOff x="0" y="0"/>
          <a:chExt cx="0" cy="0"/>
        </a:xfrm>
      </p:grpSpPr>
      <p:sp>
        <p:nvSpPr>
          <p:cNvPr id="119" name="Google Shape;119;p31"/>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20" name="Google Shape;120;p31"/>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121" name="Google Shape;121;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22" name="Shape 122"/>
        <p:cNvGrpSpPr/>
        <p:nvPr/>
      </p:nvGrpSpPr>
      <p:grpSpPr>
        <a:xfrm>
          <a:off x="0" y="0"/>
          <a:ext cx="0" cy="0"/>
          <a:chOff x="0" y="0"/>
          <a:chExt cx="0" cy="0"/>
        </a:xfrm>
      </p:grpSpPr>
      <p:sp>
        <p:nvSpPr>
          <p:cNvPr id="123" name="Google Shape;123;p32"/>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124" name="Google Shape;124;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25" name="Shape 125"/>
        <p:cNvGrpSpPr/>
        <p:nvPr/>
      </p:nvGrpSpPr>
      <p:grpSpPr>
        <a:xfrm>
          <a:off x="0" y="0"/>
          <a:ext cx="0" cy="0"/>
          <a:chOff x="0" y="0"/>
          <a:chExt cx="0" cy="0"/>
        </a:xfrm>
      </p:grpSpPr>
      <p:sp>
        <p:nvSpPr>
          <p:cNvPr id="126" name="Google Shape;126;p33"/>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33"/>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128" name="Google Shape;128;p33"/>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29" name="Google Shape;129;p33"/>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30" name="Google Shape;130;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31" name="Shape 131"/>
        <p:cNvGrpSpPr/>
        <p:nvPr/>
      </p:nvGrpSpPr>
      <p:grpSpPr>
        <a:xfrm>
          <a:off x="0" y="0"/>
          <a:ext cx="0" cy="0"/>
          <a:chOff x="0" y="0"/>
          <a:chExt cx="0" cy="0"/>
        </a:xfrm>
      </p:grpSpPr>
      <p:sp>
        <p:nvSpPr>
          <p:cNvPr id="132" name="Google Shape;132;p34"/>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133" name="Google Shape;133;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34" name="Shape 134"/>
        <p:cNvGrpSpPr/>
        <p:nvPr/>
      </p:nvGrpSpPr>
      <p:grpSpPr>
        <a:xfrm>
          <a:off x="0" y="0"/>
          <a:ext cx="0" cy="0"/>
          <a:chOff x="0" y="0"/>
          <a:chExt cx="0" cy="0"/>
        </a:xfrm>
      </p:grpSpPr>
      <p:sp>
        <p:nvSpPr>
          <p:cNvPr id="135" name="Google Shape;135;p35"/>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36" name="Google Shape;136;p35"/>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137" name="Google Shape;137;p3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8" name="Shape 138"/>
        <p:cNvGrpSpPr/>
        <p:nvPr/>
      </p:nvGrpSpPr>
      <p:grpSpPr>
        <a:xfrm>
          <a:off x="0" y="0"/>
          <a:ext cx="0" cy="0"/>
          <a:chOff x="0" y="0"/>
          <a:chExt cx="0" cy="0"/>
        </a:xfrm>
      </p:grpSpPr>
      <p:sp>
        <p:nvSpPr>
          <p:cNvPr id="139" name="Google Shape;139;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11" Type="http://schemas.openxmlformats.org/officeDocument/2006/relationships/slideLayout" Target="../slideLayouts/slideLayout33.xml"/><Relationship Id="rId10" Type="http://schemas.openxmlformats.org/officeDocument/2006/relationships/slideLayout" Target="../slideLayouts/slideLayout32.xml"/><Relationship Id="rId12" Type="http://schemas.openxmlformats.org/officeDocument/2006/relationships/theme" Target="../theme/theme4.xml"/><Relationship Id="rId9" Type="http://schemas.openxmlformats.org/officeDocument/2006/relationships/slideLayout" Target="../slideLayouts/slideLayout31.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95" name="Shape 95"/>
        <p:cNvGrpSpPr/>
        <p:nvPr/>
      </p:nvGrpSpPr>
      <p:grpSpPr>
        <a:xfrm>
          <a:off x="0" y="0"/>
          <a:ext cx="0" cy="0"/>
          <a:chOff x="0" y="0"/>
          <a:chExt cx="0" cy="0"/>
        </a:xfrm>
      </p:grpSpPr>
      <p:sp>
        <p:nvSpPr>
          <p:cNvPr id="96" name="Google Shape;96;p2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97" name="Google Shape;97;p2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98" name="Google Shape;98;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xml"/><Relationship Id="rId3" Type="http://schemas.openxmlformats.org/officeDocument/2006/relationships/image" Target="../media/image24.png"/><Relationship Id="rId4" Type="http://schemas.openxmlformats.org/officeDocument/2006/relationships/image" Target="../media/image12.jpg"/><Relationship Id="rId5" Type="http://schemas.openxmlformats.org/officeDocument/2006/relationships/image" Target="../media/image1.jpg"/><Relationship Id="rId6"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8.xml"/><Relationship Id="rId3" Type="http://schemas.openxmlformats.org/officeDocument/2006/relationships/image" Target="../media/image19.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0.xml"/><Relationship Id="rId3"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2.xml"/><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3.xml"/><Relationship Id="rId3"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4.xml"/><Relationship Id="rId3"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5.xml"/><Relationship Id="rId3"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6.xml"/><Relationship Id="rId3"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9.xml"/><Relationship Id="rId3"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20.xml"/><Relationship Id="rId3" Type="http://schemas.openxmlformats.org/officeDocument/2006/relationships/comments" Target="../comments/comment1.xml"/><Relationship Id="rId4" Type="http://schemas.openxmlformats.org/officeDocument/2006/relationships/image" Target="../media/image9.png"/><Relationship Id="rId5"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21.xml"/><Relationship Id="rId3" Type="http://schemas.openxmlformats.org/officeDocument/2006/relationships/comments" Target="../comments/comment2.xml"/><Relationship Id="rId4" Type="http://schemas.openxmlformats.org/officeDocument/2006/relationships/image" Target="../media/image10.png"/><Relationship Id="rId5" Type="http://schemas.openxmlformats.org/officeDocument/2006/relationships/image" Target="../media/image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23.xml"/><Relationship Id="rId3" Type="http://schemas.openxmlformats.org/officeDocument/2006/relationships/image" Target="../media/image8.jpg"/><Relationship Id="rId4" Type="http://schemas.openxmlformats.org/officeDocument/2006/relationships/image" Target="../media/image11.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26.xml"/><Relationship Id="rId3" Type="http://schemas.openxmlformats.org/officeDocument/2006/relationships/image" Target="../media/image23.png"/><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27.xml"/><Relationship Id="rId3" Type="http://schemas.openxmlformats.org/officeDocument/2006/relationships/image" Target="../media/image23.png"/><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28.xml"/><Relationship Id="rId3" Type="http://schemas.openxmlformats.org/officeDocument/2006/relationships/image" Target="../media/image23.png"/><Relationship Id="rId4" Type="http://schemas.openxmlformats.org/officeDocument/2006/relationships/image" Target="../media/image1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29.xml"/><Relationship Id="rId3" Type="http://schemas.openxmlformats.org/officeDocument/2006/relationships/image" Target="../media/image1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39.xml"/><Relationship Id="rId3" Type="http://schemas.openxmlformats.org/officeDocument/2006/relationships/image" Target="../media/image2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40.xml"/><Relationship Id="rId3" Type="http://schemas.openxmlformats.org/officeDocument/2006/relationships/image" Target="../media/image18.png"/><Relationship Id="rId4" Type="http://schemas.openxmlformats.org/officeDocument/2006/relationships/image" Target="../media/image1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41.xml"/><Relationship Id="rId3" Type="http://schemas.openxmlformats.org/officeDocument/2006/relationships/hyperlink" Target="https://drive.google.com/drive/folders/1DXsuKVPi8z1Ru08eqnQiynB-8garz2R8?usp=sharing"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42.xml"/><Relationship Id="rId3" Type="http://schemas.openxmlformats.org/officeDocument/2006/relationships/image" Target="../media/image21.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43.xml"/><Relationship Id="rId3" Type="http://schemas.openxmlformats.org/officeDocument/2006/relationships/image" Target="../media/image21.jpg"/><Relationship Id="rId4" Type="http://schemas.openxmlformats.org/officeDocument/2006/relationships/image" Target="../media/image22.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A66F"/>
        </a:solidFill>
      </p:bgPr>
    </p:bg>
    <p:spTree>
      <p:nvGrpSpPr>
        <p:cNvPr id="143" name="Shape 143"/>
        <p:cNvGrpSpPr/>
        <p:nvPr/>
      </p:nvGrpSpPr>
      <p:grpSpPr>
        <a:xfrm>
          <a:off x="0" y="0"/>
          <a:ext cx="0" cy="0"/>
          <a:chOff x="0" y="0"/>
          <a:chExt cx="0" cy="0"/>
        </a:xfrm>
      </p:grpSpPr>
      <p:sp>
        <p:nvSpPr>
          <p:cNvPr id="144" name="Google Shape;144;p37"/>
          <p:cNvSpPr/>
          <p:nvPr/>
        </p:nvSpPr>
        <p:spPr>
          <a:xfrm>
            <a:off x="5093575" y="2571750"/>
            <a:ext cx="4547400" cy="3451800"/>
          </a:xfrm>
          <a:prstGeom prst="ellipse">
            <a:avLst/>
          </a:prstGeom>
          <a:solidFill>
            <a:srgbClr val="FEF8CA">
              <a:alpha val="62030"/>
            </a:srgbClr>
          </a:solidFill>
          <a:ln>
            <a:noFill/>
          </a:ln>
        </p:spPr>
        <p:txBody>
          <a:bodyPr anchorCtr="0" anchor="ctr" bIns="91425" lIns="91425" spcFirstLastPara="1" rIns="91425" wrap="square" tIns="91425">
            <a:noAutofit/>
          </a:bodyPr>
          <a:lstStyle/>
          <a:p>
            <a:pPr indent="0" lvl="0" marL="1828800" rtl="0" algn="ctr">
              <a:spcBef>
                <a:spcPts val="0"/>
              </a:spcBef>
              <a:spcAft>
                <a:spcPts val="0"/>
              </a:spcAft>
              <a:buNone/>
            </a:pPr>
            <a:r>
              <a:t/>
            </a:r>
            <a:endParaRPr/>
          </a:p>
        </p:txBody>
      </p:sp>
      <p:sp>
        <p:nvSpPr>
          <p:cNvPr id="145" name="Google Shape;145;p37"/>
          <p:cNvSpPr/>
          <p:nvPr/>
        </p:nvSpPr>
        <p:spPr>
          <a:xfrm>
            <a:off x="6027025" y="2914650"/>
            <a:ext cx="3591000" cy="2867100"/>
          </a:xfrm>
          <a:prstGeom prst="ellipse">
            <a:avLst/>
          </a:prstGeom>
          <a:solidFill>
            <a:srgbClr val="F9B4B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6" name="Google Shape;146;p37"/>
          <p:cNvSpPr/>
          <p:nvPr/>
        </p:nvSpPr>
        <p:spPr>
          <a:xfrm>
            <a:off x="-609600" y="-685800"/>
            <a:ext cx="3591000" cy="2867100"/>
          </a:xfrm>
          <a:prstGeom prst="ellipse">
            <a:avLst/>
          </a:prstGeom>
          <a:solidFill>
            <a:srgbClr val="C9C3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7" name="Google Shape;147;p37"/>
          <p:cNvSpPr/>
          <p:nvPr/>
        </p:nvSpPr>
        <p:spPr>
          <a:xfrm>
            <a:off x="306450" y="255600"/>
            <a:ext cx="8531100" cy="4632300"/>
          </a:xfrm>
          <a:prstGeom prst="roundRect">
            <a:avLst>
              <a:gd fmla="val 16667" name="adj"/>
            </a:avLst>
          </a:prstGeom>
          <a:solidFill>
            <a:srgbClr val="FFFFFE"/>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8" name="Google Shape;148;p37"/>
          <p:cNvSpPr txBox="1"/>
          <p:nvPr/>
        </p:nvSpPr>
        <p:spPr>
          <a:xfrm>
            <a:off x="801925" y="3156425"/>
            <a:ext cx="5225100" cy="60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CB775E"/>
                </a:solidFill>
                <a:latin typeface="Nunito"/>
                <a:ea typeface="Nunito"/>
                <a:cs typeface="Nunito"/>
                <a:sym typeface="Nunito"/>
              </a:rPr>
              <a:t>Thursday, October 9th, 2025</a:t>
            </a:r>
            <a:endParaRPr b="1">
              <a:solidFill>
                <a:srgbClr val="CB775E"/>
              </a:solidFill>
              <a:latin typeface="Nunito"/>
              <a:ea typeface="Nunito"/>
              <a:cs typeface="Nunito"/>
              <a:sym typeface="Nunito"/>
            </a:endParaRPr>
          </a:p>
          <a:p>
            <a:pPr indent="0" lvl="0" marL="0" rtl="0" algn="l">
              <a:spcBef>
                <a:spcPts val="0"/>
              </a:spcBef>
              <a:spcAft>
                <a:spcPts val="0"/>
              </a:spcAft>
              <a:buNone/>
            </a:pPr>
            <a:r>
              <a:t/>
            </a:r>
            <a:endParaRPr b="1">
              <a:solidFill>
                <a:srgbClr val="CB775E"/>
              </a:solidFill>
              <a:latin typeface="Nunito"/>
              <a:ea typeface="Nunito"/>
              <a:cs typeface="Nunito"/>
              <a:sym typeface="Nunito"/>
            </a:endParaRPr>
          </a:p>
        </p:txBody>
      </p:sp>
      <p:sp>
        <p:nvSpPr>
          <p:cNvPr id="149" name="Google Shape;149;p37"/>
          <p:cNvSpPr txBox="1"/>
          <p:nvPr/>
        </p:nvSpPr>
        <p:spPr>
          <a:xfrm>
            <a:off x="801925" y="1377325"/>
            <a:ext cx="6515100" cy="60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5400">
                <a:solidFill>
                  <a:srgbClr val="472A15"/>
                </a:solidFill>
                <a:latin typeface="Verdana"/>
                <a:ea typeface="Verdana"/>
                <a:cs typeface="Verdana"/>
                <a:sym typeface="Verdana"/>
              </a:rPr>
              <a:t>A2 Presentation</a:t>
            </a:r>
            <a:r>
              <a:rPr b="1" lang="en" sz="5900">
                <a:solidFill>
                  <a:srgbClr val="472A15"/>
                </a:solidFill>
                <a:latin typeface="Verdana"/>
                <a:ea typeface="Verdana"/>
                <a:cs typeface="Verdana"/>
                <a:sym typeface="Verdana"/>
              </a:rPr>
              <a:t> </a:t>
            </a:r>
            <a:endParaRPr b="1" sz="5900">
              <a:solidFill>
                <a:srgbClr val="472A15"/>
              </a:solidFill>
              <a:latin typeface="Verdana"/>
              <a:ea typeface="Verdana"/>
              <a:cs typeface="Verdana"/>
              <a:sym typeface="Verdana"/>
            </a:endParaRPr>
          </a:p>
          <a:p>
            <a:pPr indent="0" lvl="0" marL="0" rtl="0" algn="l">
              <a:spcBef>
                <a:spcPts val="0"/>
              </a:spcBef>
              <a:spcAft>
                <a:spcPts val="0"/>
              </a:spcAft>
              <a:buNone/>
            </a:pPr>
            <a:r>
              <a:rPr b="1" lang="en" sz="1900">
                <a:solidFill>
                  <a:srgbClr val="472A15"/>
                </a:solidFill>
                <a:latin typeface="Nunito"/>
                <a:ea typeface="Nunito"/>
                <a:cs typeface="Nunito"/>
                <a:sym typeface="Nunito"/>
              </a:rPr>
              <a:t>Additional Needfinding, POVs, HMWs, Brainstorming &amp;</a:t>
            </a:r>
            <a:endParaRPr b="1" sz="1900">
              <a:solidFill>
                <a:srgbClr val="472A15"/>
              </a:solidFill>
              <a:latin typeface="Nunito"/>
              <a:ea typeface="Nunito"/>
              <a:cs typeface="Nunito"/>
              <a:sym typeface="Nunito"/>
            </a:endParaRPr>
          </a:p>
          <a:p>
            <a:pPr indent="0" lvl="0" marL="0" rtl="0" algn="l">
              <a:spcBef>
                <a:spcPts val="0"/>
              </a:spcBef>
              <a:spcAft>
                <a:spcPts val="0"/>
              </a:spcAft>
              <a:buNone/>
            </a:pPr>
            <a:r>
              <a:rPr b="1" lang="en" sz="1900">
                <a:solidFill>
                  <a:srgbClr val="472A15"/>
                </a:solidFill>
                <a:latin typeface="Nunito"/>
                <a:ea typeface="Nunito"/>
                <a:cs typeface="Nunito"/>
                <a:sym typeface="Nunito"/>
              </a:rPr>
              <a:t>Experience Prototypes</a:t>
            </a:r>
            <a:endParaRPr b="1" sz="1900">
              <a:solidFill>
                <a:srgbClr val="472A15"/>
              </a:solidFill>
              <a:latin typeface="Nunito"/>
              <a:ea typeface="Nunito"/>
              <a:cs typeface="Nunito"/>
              <a:sym typeface="Nunit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38"/>
          <p:cNvSpPr/>
          <p:nvPr/>
        </p:nvSpPr>
        <p:spPr>
          <a:xfrm>
            <a:off x="0" y="150"/>
            <a:ext cx="362100" cy="5143500"/>
          </a:xfrm>
          <a:prstGeom prst="rect">
            <a:avLst/>
          </a:prstGeom>
          <a:solidFill>
            <a:srgbClr val="C9C3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55" name="Google Shape;155;p38" title="Screenshot 2024-04-09 at 1.43.05 PM.png"/>
          <p:cNvPicPr preferRelativeResize="0"/>
          <p:nvPr/>
        </p:nvPicPr>
        <p:blipFill rotWithShape="1">
          <a:blip r:embed="rId3">
            <a:alphaModFix/>
          </a:blip>
          <a:srcRect b="10863" l="0" r="0" t="10871"/>
          <a:stretch/>
        </p:blipFill>
        <p:spPr>
          <a:xfrm>
            <a:off x="854357" y="1698300"/>
            <a:ext cx="1558800" cy="1543800"/>
          </a:xfrm>
          <a:prstGeom prst="ellipse">
            <a:avLst/>
          </a:prstGeom>
          <a:noFill/>
          <a:ln cap="flat" cmpd="sng" w="78600">
            <a:solidFill>
              <a:srgbClr val="FFE5BE"/>
            </a:solidFill>
            <a:prstDash val="solid"/>
            <a:round/>
            <a:headEnd len="sm" w="sm" type="none"/>
            <a:tailEnd len="sm" w="sm" type="none"/>
          </a:ln>
        </p:spPr>
      </p:pic>
      <p:sp>
        <p:nvSpPr>
          <p:cNvPr id="156" name="Google Shape;156;p38"/>
          <p:cNvSpPr txBox="1"/>
          <p:nvPr/>
        </p:nvSpPr>
        <p:spPr>
          <a:xfrm>
            <a:off x="517025" y="184800"/>
            <a:ext cx="3917400" cy="35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000">
                <a:solidFill>
                  <a:srgbClr val="472A15"/>
                </a:solidFill>
                <a:latin typeface="Nunito"/>
                <a:ea typeface="Nunito"/>
                <a:cs typeface="Nunito"/>
                <a:sym typeface="Nunito"/>
              </a:rPr>
              <a:t>Meet the team!</a:t>
            </a:r>
            <a:endParaRPr b="1" sz="4000">
              <a:solidFill>
                <a:srgbClr val="472A15"/>
              </a:solidFill>
              <a:latin typeface="Nunito"/>
              <a:ea typeface="Nunito"/>
              <a:cs typeface="Nunito"/>
              <a:sym typeface="Nunito"/>
            </a:endParaRPr>
          </a:p>
        </p:txBody>
      </p:sp>
      <p:sp>
        <p:nvSpPr>
          <p:cNvPr id="157" name="Google Shape;157;p38"/>
          <p:cNvSpPr txBox="1"/>
          <p:nvPr/>
        </p:nvSpPr>
        <p:spPr>
          <a:xfrm>
            <a:off x="836300" y="3376193"/>
            <a:ext cx="1594800" cy="778800"/>
          </a:xfrm>
          <a:prstGeom prst="rect">
            <a:avLst/>
          </a:prstGeom>
          <a:noFill/>
          <a:ln>
            <a:noFill/>
          </a:ln>
        </p:spPr>
        <p:txBody>
          <a:bodyPr anchorCtr="0" anchor="t" bIns="62850" lIns="62850" spcFirstLastPara="1" rIns="62850" wrap="square" tIns="62850">
            <a:spAutoFit/>
          </a:bodyPr>
          <a:lstStyle/>
          <a:p>
            <a:pPr indent="0" lvl="0" marL="0" rtl="0" algn="ctr">
              <a:lnSpc>
                <a:spcPct val="115000"/>
              </a:lnSpc>
              <a:spcBef>
                <a:spcPts val="0"/>
              </a:spcBef>
              <a:spcAft>
                <a:spcPts val="0"/>
              </a:spcAft>
              <a:buNone/>
            </a:pPr>
            <a:r>
              <a:rPr b="1" lang="en" sz="1650">
                <a:solidFill>
                  <a:srgbClr val="472A15"/>
                </a:solidFill>
                <a:latin typeface="Nunito"/>
                <a:ea typeface="Nunito"/>
                <a:cs typeface="Nunito"/>
                <a:sym typeface="Nunito"/>
              </a:rPr>
              <a:t>Ananya N.</a:t>
            </a:r>
            <a:endParaRPr b="1" sz="1650">
              <a:solidFill>
                <a:srgbClr val="472A15"/>
              </a:solidFill>
              <a:latin typeface="Nunito"/>
              <a:ea typeface="Nunito"/>
              <a:cs typeface="Nunito"/>
              <a:sym typeface="Nunito"/>
            </a:endParaRPr>
          </a:p>
          <a:p>
            <a:pPr indent="0" lvl="0" marL="0" rtl="0" algn="ctr">
              <a:lnSpc>
                <a:spcPct val="115000"/>
              </a:lnSpc>
              <a:spcBef>
                <a:spcPts val="825"/>
              </a:spcBef>
              <a:spcAft>
                <a:spcPts val="825"/>
              </a:spcAft>
              <a:buNone/>
            </a:pPr>
            <a:r>
              <a:t/>
            </a:r>
            <a:endParaRPr b="1" sz="1650">
              <a:solidFill>
                <a:srgbClr val="472A15"/>
              </a:solidFill>
              <a:latin typeface="Nunito"/>
              <a:ea typeface="Nunito"/>
              <a:cs typeface="Nunito"/>
              <a:sym typeface="Nunito"/>
            </a:endParaRPr>
          </a:p>
        </p:txBody>
      </p:sp>
      <p:pic>
        <p:nvPicPr>
          <p:cNvPr id="158" name="Google Shape;158;p38" title="Screenshot 2024-04-09 at 1.43.05 PM.png"/>
          <p:cNvPicPr preferRelativeResize="0"/>
          <p:nvPr/>
        </p:nvPicPr>
        <p:blipFill rotWithShape="1">
          <a:blip r:embed="rId3">
            <a:alphaModFix/>
          </a:blip>
          <a:srcRect b="16332" l="0" r="28088" t="27386"/>
          <a:stretch/>
        </p:blipFill>
        <p:spPr>
          <a:xfrm>
            <a:off x="2905407" y="1698300"/>
            <a:ext cx="1558800" cy="1543800"/>
          </a:xfrm>
          <a:prstGeom prst="ellipse">
            <a:avLst/>
          </a:prstGeom>
          <a:noFill/>
          <a:ln cap="flat" cmpd="sng" w="78600">
            <a:solidFill>
              <a:srgbClr val="FFE5BE"/>
            </a:solidFill>
            <a:prstDash val="solid"/>
            <a:round/>
            <a:headEnd len="sm" w="sm" type="none"/>
            <a:tailEnd len="sm" w="sm" type="none"/>
          </a:ln>
        </p:spPr>
      </p:pic>
      <p:sp>
        <p:nvSpPr>
          <p:cNvPr id="159" name="Google Shape;159;p38"/>
          <p:cNvSpPr txBox="1"/>
          <p:nvPr/>
        </p:nvSpPr>
        <p:spPr>
          <a:xfrm>
            <a:off x="2887350" y="3376193"/>
            <a:ext cx="1594800" cy="381000"/>
          </a:xfrm>
          <a:prstGeom prst="rect">
            <a:avLst/>
          </a:prstGeom>
          <a:noFill/>
          <a:ln>
            <a:noFill/>
          </a:ln>
        </p:spPr>
        <p:txBody>
          <a:bodyPr anchorCtr="0" anchor="t" bIns="62850" lIns="62850" spcFirstLastPara="1" rIns="62850" wrap="square" tIns="62850">
            <a:spAutoFit/>
          </a:bodyPr>
          <a:lstStyle/>
          <a:p>
            <a:pPr indent="0" lvl="0" marL="0" rtl="0" algn="ctr">
              <a:lnSpc>
                <a:spcPct val="115000"/>
              </a:lnSpc>
              <a:spcBef>
                <a:spcPts val="0"/>
              </a:spcBef>
              <a:spcAft>
                <a:spcPts val="825"/>
              </a:spcAft>
              <a:buNone/>
            </a:pPr>
            <a:r>
              <a:rPr b="1" lang="en" sz="1650">
                <a:solidFill>
                  <a:srgbClr val="472A15"/>
                </a:solidFill>
                <a:latin typeface="Nunito"/>
                <a:ea typeface="Nunito"/>
                <a:cs typeface="Nunito"/>
                <a:sym typeface="Nunito"/>
              </a:rPr>
              <a:t>Ayana G.</a:t>
            </a:r>
            <a:endParaRPr b="1" sz="1650">
              <a:solidFill>
                <a:srgbClr val="472A15"/>
              </a:solidFill>
              <a:latin typeface="Nunito"/>
              <a:ea typeface="Nunito"/>
              <a:cs typeface="Nunito"/>
              <a:sym typeface="Nunito"/>
            </a:endParaRPr>
          </a:p>
        </p:txBody>
      </p:sp>
      <p:pic>
        <p:nvPicPr>
          <p:cNvPr id="160" name="Google Shape;160;p38" title="Screenshot 2024-04-09 at 1.43.05 PM.png"/>
          <p:cNvPicPr preferRelativeResize="0"/>
          <p:nvPr/>
        </p:nvPicPr>
        <p:blipFill rotWithShape="1">
          <a:blip r:embed="rId3">
            <a:alphaModFix/>
          </a:blip>
          <a:srcRect b="10863" l="0" r="0" t="10871"/>
          <a:stretch/>
        </p:blipFill>
        <p:spPr>
          <a:xfrm>
            <a:off x="4956457" y="1698300"/>
            <a:ext cx="1558800" cy="1543800"/>
          </a:xfrm>
          <a:prstGeom prst="ellipse">
            <a:avLst/>
          </a:prstGeom>
          <a:noFill/>
          <a:ln cap="flat" cmpd="sng" w="78600">
            <a:solidFill>
              <a:srgbClr val="FFE5BE"/>
            </a:solidFill>
            <a:prstDash val="solid"/>
            <a:round/>
            <a:headEnd len="sm" w="sm" type="none"/>
            <a:tailEnd len="sm" w="sm" type="none"/>
          </a:ln>
        </p:spPr>
      </p:pic>
      <p:sp>
        <p:nvSpPr>
          <p:cNvPr id="161" name="Google Shape;161;p38"/>
          <p:cNvSpPr txBox="1"/>
          <p:nvPr/>
        </p:nvSpPr>
        <p:spPr>
          <a:xfrm>
            <a:off x="4938400" y="3376193"/>
            <a:ext cx="1594800" cy="778800"/>
          </a:xfrm>
          <a:prstGeom prst="rect">
            <a:avLst/>
          </a:prstGeom>
          <a:noFill/>
          <a:ln>
            <a:noFill/>
          </a:ln>
        </p:spPr>
        <p:txBody>
          <a:bodyPr anchorCtr="0" anchor="t" bIns="62850" lIns="62850" spcFirstLastPara="1" rIns="62850" wrap="square" tIns="62850">
            <a:spAutoFit/>
          </a:bodyPr>
          <a:lstStyle/>
          <a:p>
            <a:pPr indent="0" lvl="0" marL="0" rtl="0" algn="ctr">
              <a:lnSpc>
                <a:spcPct val="115000"/>
              </a:lnSpc>
              <a:spcBef>
                <a:spcPts val="0"/>
              </a:spcBef>
              <a:spcAft>
                <a:spcPts val="0"/>
              </a:spcAft>
              <a:buNone/>
            </a:pPr>
            <a:r>
              <a:rPr b="1" lang="en" sz="1650">
                <a:solidFill>
                  <a:srgbClr val="472A15"/>
                </a:solidFill>
                <a:latin typeface="Nunito"/>
                <a:ea typeface="Nunito"/>
                <a:cs typeface="Nunito"/>
                <a:sym typeface="Nunito"/>
              </a:rPr>
              <a:t>Anthony C.</a:t>
            </a:r>
            <a:endParaRPr b="1" sz="1650">
              <a:solidFill>
                <a:srgbClr val="472A15"/>
              </a:solidFill>
              <a:latin typeface="Nunito"/>
              <a:ea typeface="Nunito"/>
              <a:cs typeface="Nunito"/>
              <a:sym typeface="Nunito"/>
            </a:endParaRPr>
          </a:p>
          <a:p>
            <a:pPr indent="0" lvl="0" marL="0" rtl="0" algn="ctr">
              <a:lnSpc>
                <a:spcPct val="115000"/>
              </a:lnSpc>
              <a:spcBef>
                <a:spcPts val="825"/>
              </a:spcBef>
              <a:spcAft>
                <a:spcPts val="825"/>
              </a:spcAft>
              <a:buNone/>
            </a:pPr>
            <a:r>
              <a:t/>
            </a:r>
            <a:endParaRPr b="1" sz="1650">
              <a:solidFill>
                <a:srgbClr val="472A15"/>
              </a:solidFill>
              <a:latin typeface="Nunito"/>
              <a:ea typeface="Nunito"/>
              <a:cs typeface="Nunito"/>
              <a:sym typeface="Nunito"/>
            </a:endParaRPr>
          </a:p>
        </p:txBody>
      </p:sp>
      <p:pic>
        <p:nvPicPr>
          <p:cNvPr id="162" name="Google Shape;162;p38" title="Screenshot 2024-04-09 at 1.43.05 PM.png"/>
          <p:cNvPicPr preferRelativeResize="0"/>
          <p:nvPr/>
        </p:nvPicPr>
        <p:blipFill rotWithShape="1">
          <a:blip r:embed="rId3">
            <a:alphaModFix/>
          </a:blip>
          <a:srcRect b="10863" l="0" r="0" t="10871"/>
          <a:stretch/>
        </p:blipFill>
        <p:spPr>
          <a:xfrm>
            <a:off x="7007507" y="1698300"/>
            <a:ext cx="1558800" cy="1543800"/>
          </a:xfrm>
          <a:prstGeom prst="ellipse">
            <a:avLst/>
          </a:prstGeom>
          <a:noFill/>
          <a:ln cap="flat" cmpd="sng" w="78600">
            <a:solidFill>
              <a:srgbClr val="FFE5BE"/>
            </a:solidFill>
            <a:prstDash val="solid"/>
            <a:round/>
            <a:headEnd len="sm" w="sm" type="none"/>
            <a:tailEnd len="sm" w="sm" type="none"/>
          </a:ln>
        </p:spPr>
      </p:pic>
      <p:sp>
        <p:nvSpPr>
          <p:cNvPr id="163" name="Google Shape;163;p38"/>
          <p:cNvSpPr txBox="1"/>
          <p:nvPr/>
        </p:nvSpPr>
        <p:spPr>
          <a:xfrm>
            <a:off x="6989450" y="3376193"/>
            <a:ext cx="1594800" cy="381000"/>
          </a:xfrm>
          <a:prstGeom prst="rect">
            <a:avLst/>
          </a:prstGeom>
          <a:noFill/>
          <a:ln>
            <a:noFill/>
          </a:ln>
        </p:spPr>
        <p:txBody>
          <a:bodyPr anchorCtr="0" anchor="t" bIns="62850" lIns="62850" spcFirstLastPara="1" rIns="62850" wrap="square" tIns="62850">
            <a:spAutoFit/>
          </a:bodyPr>
          <a:lstStyle/>
          <a:p>
            <a:pPr indent="0" lvl="0" marL="0" rtl="0" algn="ctr">
              <a:lnSpc>
                <a:spcPct val="115000"/>
              </a:lnSpc>
              <a:spcBef>
                <a:spcPts val="0"/>
              </a:spcBef>
              <a:spcAft>
                <a:spcPts val="825"/>
              </a:spcAft>
              <a:buNone/>
            </a:pPr>
            <a:r>
              <a:rPr b="1" lang="en" sz="1650">
                <a:solidFill>
                  <a:srgbClr val="472A15"/>
                </a:solidFill>
                <a:latin typeface="Nunito"/>
                <a:ea typeface="Nunito"/>
                <a:cs typeface="Nunito"/>
                <a:sym typeface="Nunito"/>
              </a:rPr>
              <a:t>Felix Z</a:t>
            </a:r>
            <a:endParaRPr b="1" sz="1650">
              <a:solidFill>
                <a:srgbClr val="472A15"/>
              </a:solidFill>
              <a:latin typeface="Nunito"/>
              <a:ea typeface="Nunito"/>
              <a:cs typeface="Nunito"/>
              <a:sym typeface="Nunito"/>
            </a:endParaRPr>
          </a:p>
        </p:txBody>
      </p:sp>
      <p:pic>
        <p:nvPicPr>
          <p:cNvPr id="164" name="Google Shape;164;p38" title="02.25.23_Viennese_Ball_1.jpg"/>
          <p:cNvPicPr preferRelativeResize="0"/>
          <p:nvPr/>
        </p:nvPicPr>
        <p:blipFill>
          <a:blip r:embed="rId4">
            <a:alphaModFix/>
          </a:blip>
          <a:stretch>
            <a:fillRect/>
          </a:stretch>
        </p:blipFill>
        <p:spPr>
          <a:xfrm>
            <a:off x="854350" y="1706625"/>
            <a:ext cx="1558800" cy="1558800"/>
          </a:xfrm>
          <a:prstGeom prst="ellipse">
            <a:avLst/>
          </a:prstGeom>
          <a:noFill/>
          <a:ln>
            <a:noFill/>
          </a:ln>
        </p:spPr>
      </p:pic>
      <p:pic>
        <p:nvPicPr>
          <p:cNvPr id="165" name="Google Shape;165;p38"/>
          <p:cNvPicPr preferRelativeResize="0"/>
          <p:nvPr/>
        </p:nvPicPr>
        <p:blipFill rotWithShape="1">
          <a:blip r:embed="rId5">
            <a:alphaModFix/>
          </a:blip>
          <a:srcRect b="27911" l="40633" r="37144" t="38473"/>
          <a:stretch/>
        </p:blipFill>
        <p:spPr>
          <a:xfrm>
            <a:off x="4956450" y="1687950"/>
            <a:ext cx="1558800" cy="1564500"/>
          </a:xfrm>
          <a:prstGeom prst="ellipse">
            <a:avLst/>
          </a:prstGeom>
          <a:noFill/>
          <a:ln>
            <a:noFill/>
          </a:ln>
        </p:spPr>
      </p:pic>
      <p:pic>
        <p:nvPicPr>
          <p:cNvPr id="166" name="Google Shape;166;p38"/>
          <p:cNvPicPr preferRelativeResize="0"/>
          <p:nvPr/>
        </p:nvPicPr>
        <p:blipFill rotWithShape="1">
          <a:blip r:embed="rId6">
            <a:alphaModFix/>
          </a:blip>
          <a:srcRect b="3239" l="8779" r="8787" t="14326"/>
          <a:stretch/>
        </p:blipFill>
        <p:spPr>
          <a:xfrm>
            <a:off x="7007500" y="1690800"/>
            <a:ext cx="1558800" cy="1558800"/>
          </a:xfrm>
          <a:prstGeom prst="ellipse">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B4B3"/>
        </a:solidFill>
      </p:bgPr>
    </p:bg>
    <p:spTree>
      <p:nvGrpSpPr>
        <p:cNvPr id="170" name="Shape 170"/>
        <p:cNvGrpSpPr/>
        <p:nvPr/>
      </p:nvGrpSpPr>
      <p:grpSpPr>
        <a:xfrm>
          <a:off x="0" y="0"/>
          <a:ext cx="0" cy="0"/>
          <a:chOff x="0" y="0"/>
          <a:chExt cx="0" cy="0"/>
        </a:xfrm>
      </p:grpSpPr>
      <p:sp>
        <p:nvSpPr>
          <p:cNvPr id="171" name="Google Shape;171;p39"/>
          <p:cNvSpPr txBox="1"/>
          <p:nvPr/>
        </p:nvSpPr>
        <p:spPr>
          <a:xfrm>
            <a:off x="6365625" y="147200"/>
            <a:ext cx="2645400" cy="306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t/>
            </a:r>
            <a:endParaRPr b="1" sz="1100">
              <a:solidFill>
                <a:schemeClr val="lt1"/>
              </a:solidFill>
              <a:latin typeface="Nunito"/>
              <a:ea typeface="Nunito"/>
              <a:cs typeface="Nunito"/>
              <a:sym typeface="Nunito"/>
            </a:endParaRPr>
          </a:p>
        </p:txBody>
      </p:sp>
      <p:sp>
        <p:nvSpPr>
          <p:cNvPr id="172" name="Google Shape;172;p39"/>
          <p:cNvSpPr/>
          <p:nvPr/>
        </p:nvSpPr>
        <p:spPr>
          <a:xfrm>
            <a:off x="2762850" y="2047950"/>
            <a:ext cx="3618300" cy="523800"/>
          </a:xfrm>
          <a:prstGeom prst="roundRect">
            <a:avLst>
              <a:gd fmla="val 16667" name="adj"/>
            </a:avLst>
          </a:prstGeom>
          <a:solidFill>
            <a:srgbClr val="FEF8CA">
              <a:alpha val="620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3" name="Google Shape;173;p39"/>
          <p:cNvSpPr txBox="1"/>
          <p:nvPr>
            <p:ph idx="4294967295" type="body"/>
          </p:nvPr>
        </p:nvSpPr>
        <p:spPr>
          <a:xfrm>
            <a:off x="1131800" y="1964175"/>
            <a:ext cx="6347700" cy="939000"/>
          </a:xfrm>
          <a:prstGeom prst="rect">
            <a:avLst/>
          </a:prstGeom>
        </p:spPr>
        <p:txBody>
          <a:bodyPr anchorCtr="0" anchor="t" bIns="91425" lIns="91425" spcFirstLastPara="1" rIns="91425" wrap="square" tIns="91425">
            <a:noAutofit/>
          </a:bodyPr>
          <a:lstStyle/>
          <a:p>
            <a:pPr indent="0" lvl="0" marL="457200" rtl="0" algn="ctr">
              <a:spcBef>
                <a:spcPts val="0"/>
              </a:spcBef>
              <a:spcAft>
                <a:spcPts val="0"/>
              </a:spcAft>
              <a:buNone/>
            </a:pPr>
            <a:r>
              <a:rPr b="1" lang="en" sz="3300">
                <a:solidFill>
                  <a:srgbClr val="472A15"/>
                </a:solidFill>
                <a:latin typeface="Lexend"/>
                <a:ea typeface="Lexend"/>
                <a:cs typeface="Lexend"/>
                <a:sym typeface="Lexend"/>
              </a:rPr>
              <a:t>Our domain</a:t>
            </a:r>
            <a:endParaRPr b="1" sz="3300">
              <a:solidFill>
                <a:srgbClr val="472A15"/>
              </a:solidFill>
              <a:latin typeface="Lexend"/>
              <a:ea typeface="Lexend"/>
              <a:cs typeface="Lexend"/>
              <a:sym typeface="Lexend"/>
            </a:endParaRPr>
          </a:p>
          <a:p>
            <a:pPr indent="0" lvl="0" marL="457200" rtl="0" algn="ctr">
              <a:spcBef>
                <a:spcPts val="1200"/>
              </a:spcBef>
              <a:spcAft>
                <a:spcPts val="0"/>
              </a:spcAft>
              <a:buNone/>
            </a:pPr>
            <a:r>
              <a:rPr lang="en" sz="2000">
                <a:solidFill>
                  <a:srgbClr val="472A15"/>
                </a:solidFill>
                <a:latin typeface="Nunito"/>
                <a:ea typeface="Nunito"/>
                <a:cs typeface="Nunito"/>
                <a:sym typeface="Nunito"/>
              </a:rPr>
              <a:t>Learners with ADHD</a:t>
            </a:r>
            <a:endParaRPr b="1" i="1" sz="2000">
              <a:solidFill>
                <a:srgbClr val="472A15"/>
              </a:solidFill>
              <a:latin typeface="Nunito"/>
              <a:ea typeface="Nunito"/>
              <a:cs typeface="Nunito"/>
              <a:sym typeface="Nunito"/>
            </a:endParaRPr>
          </a:p>
          <a:p>
            <a:pPr indent="0" lvl="0" marL="457200" rtl="0" algn="ctr">
              <a:spcBef>
                <a:spcPts val="1200"/>
              </a:spcBef>
              <a:spcAft>
                <a:spcPts val="0"/>
              </a:spcAft>
              <a:buNone/>
            </a:pPr>
            <a:r>
              <a:t/>
            </a:r>
            <a:endParaRPr sz="2000">
              <a:solidFill>
                <a:srgbClr val="472A15"/>
              </a:solidFill>
              <a:latin typeface="Nunito"/>
              <a:ea typeface="Nunito"/>
              <a:cs typeface="Nunito"/>
              <a:sym typeface="Nunito"/>
            </a:endParaRPr>
          </a:p>
          <a:p>
            <a:pPr indent="0" lvl="0" marL="457200" rtl="0" algn="ctr">
              <a:spcBef>
                <a:spcPts val="1200"/>
              </a:spcBef>
              <a:spcAft>
                <a:spcPts val="1200"/>
              </a:spcAft>
              <a:buNone/>
            </a:pPr>
            <a:r>
              <a:t/>
            </a:r>
            <a:endParaRPr sz="2000">
              <a:solidFill>
                <a:srgbClr val="472A15"/>
              </a:solidFill>
              <a:latin typeface="Nunito"/>
              <a:ea typeface="Nunito"/>
              <a:cs typeface="Nunito"/>
              <a:sym typeface="Nunito"/>
            </a:endParaRPr>
          </a:p>
        </p:txBody>
      </p:sp>
      <p:sp>
        <p:nvSpPr>
          <p:cNvPr id="174" name="Google Shape;174;p39"/>
          <p:cNvSpPr txBox="1"/>
          <p:nvPr>
            <p:ph idx="4294967295" type="body"/>
          </p:nvPr>
        </p:nvSpPr>
        <p:spPr>
          <a:xfrm>
            <a:off x="2094850" y="1527375"/>
            <a:ext cx="3670800" cy="710400"/>
          </a:xfrm>
          <a:prstGeom prst="rect">
            <a:avLst/>
          </a:prstGeom>
        </p:spPr>
        <p:txBody>
          <a:bodyPr anchorCtr="0" anchor="t" bIns="91425" lIns="91425" spcFirstLastPara="1" rIns="91425" wrap="square" tIns="91425">
            <a:noAutofit/>
          </a:bodyPr>
          <a:lstStyle/>
          <a:p>
            <a:pPr indent="0" lvl="0" marL="457200" rtl="0" algn="ctr">
              <a:spcBef>
                <a:spcPts val="0"/>
              </a:spcBef>
              <a:spcAft>
                <a:spcPts val="0"/>
              </a:spcAft>
              <a:buNone/>
            </a:pPr>
            <a:r>
              <a:rPr lang="en" sz="1900">
                <a:solidFill>
                  <a:srgbClr val="472A15"/>
                </a:solidFill>
                <a:latin typeface="Lexend"/>
                <a:ea typeface="Lexend"/>
                <a:cs typeface="Lexend"/>
                <a:sym typeface="Lexend"/>
              </a:rPr>
              <a:t>initial</a:t>
            </a:r>
            <a:endParaRPr i="1" sz="600">
              <a:solidFill>
                <a:srgbClr val="472A15"/>
              </a:solidFill>
              <a:latin typeface="Nunito"/>
              <a:ea typeface="Nunito"/>
              <a:cs typeface="Nunito"/>
              <a:sym typeface="Nunito"/>
            </a:endParaRPr>
          </a:p>
          <a:p>
            <a:pPr indent="0" lvl="0" marL="457200" rtl="0" algn="ctr">
              <a:spcBef>
                <a:spcPts val="1200"/>
              </a:spcBef>
              <a:spcAft>
                <a:spcPts val="0"/>
              </a:spcAft>
              <a:buNone/>
            </a:pPr>
            <a:r>
              <a:t/>
            </a:r>
            <a:endParaRPr sz="2000">
              <a:solidFill>
                <a:srgbClr val="472A15"/>
              </a:solidFill>
              <a:latin typeface="Nunito"/>
              <a:ea typeface="Nunito"/>
              <a:cs typeface="Nunito"/>
              <a:sym typeface="Nunito"/>
            </a:endParaRPr>
          </a:p>
          <a:p>
            <a:pPr indent="0" lvl="0" marL="457200" rtl="0" algn="ctr">
              <a:spcBef>
                <a:spcPts val="1200"/>
              </a:spcBef>
              <a:spcAft>
                <a:spcPts val="1200"/>
              </a:spcAft>
              <a:buNone/>
            </a:pPr>
            <a:r>
              <a:t/>
            </a:r>
            <a:endParaRPr sz="2000">
              <a:solidFill>
                <a:srgbClr val="472A15"/>
              </a:solidFill>
              <a:latin typeface="Nunito"/>
              <a:ea typeface="Nunito"/>
              <a:cs typeface="Nunito"/>
              <a:sym typeface="Nunito"/>
            </a:endParaRPr>
          </a:p>
        </p:txBody>
      </p:sp>
      <p:sp>
        <p:nvSpPr>
          <p:cNvPr id="175" name="Google Shape;175;p39"/>
          <p:cNvSpPr/>
          <p:nvPr/>
        </p:nvSpPr>
        <p:spPr>
          <a:xfrm>
            <a:off x="4008250" y="1883450"/>
            <a:ext cx="193948" cy="227838"/>
          </a:xfrm>
          <a:custGeom>
            <a:rect b="b" l="l" r="r" t="t"/>
            <a:pathLst>
              <a:path extrusionOk="0" h="16353" w="13275">
                <a:moveTo>
                  <a:pt x="0" y="4827"/>
                </a:moveTo>
                <a:cubicBezTo>
                  <a:pt x="3269" y="7440"/>
                  <a:pt x="6335" y="10363"/>
                  <a:pt x="8965" y="13619"/>
                </a:cubicBezTo>
                <a:cubicBezTo>
                  <a:pt x="9637" y="14450"/>
                  <a:pt x="9971" y="16797"/>
                  <a:pt x="10861" y="16205"/>
                </a:cubicBezTo>
                <a:cubicBezTo>
                  <a:pt x="15408" y="13180"/>
                  <a:pt x="11246" y="5070"/>
                  <a:pt x="13275" y="0"/>
                </a:cubicBezTo>
              </a:path>
            </a:pathLst>
          </a:custGeom>
          <a:noFill/>
          <a:ln cap="flat" cmpd="sng" w="28575">
            <a:solidFill>
              <a:srgbClr val="472A15"/>
            </a:solidFill>
            <a:prstDash val="solid"/>
            <a:round/>
            <a:headEnd len="med" w="med" type="none"/>
            <a:tailEnd len="med" w="med" type="none"/>
          </a:ln>
        </p:spPr>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B4B3"/>
        </a:solidFill>
      </p:bgPr>
    </p:bg>
    <p:spTree>
      <p:nvGrpSpPr>
        <p:cNvPr id="179" name="Shape 179"/>
        <p:cNvGrpSpPr/>
        <p:nvPr/>
      </p:nvGrpSpPr>
      <p:grpSpPr>
        <a:xfrm>
          <a:off x="0" y="0"/>
          <a:ext cx="0" cy="0"/>
          <a:chOff x="0" y="0"/>
          <a:chExt cx="0" cy="0"/>
        </a:xfrm>
      </p:grpSpPr>
      <p:sp>
        <p:nvSpPr>
          <p:cNvPr id="180" name="Google Shape;180;p40"/>
          <p:cNvSpPr txBox="1"/>
          <p:nvPr/>
        </p:nvSpPr>
        <p:spPr>
          <a:xfrm>
            <a:off x="6365625" y="147200"/>
            <a:ext cx="2645400" cy="306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t/>
            </a:r>
            <a:endParaRPr b="1" sz="1100">
              <a:solidFill>
                <a:schemeClr val="lt1"/>
              </a:solidFill>
              <a:latin typeface="Nunito"/>
              <a:ea typeface="Nunito"/>
              <a:cs typeface="Nunito"/>
              <a:sym typeface="Nunito"/>
            </a:endParaRPr>
          </a:p>
        </p:txBody>
      </p:sp>
      <p:sp>
        <p:nvSpPr>
          <p:cNvPr id="181" name="Google Shape;181;p40"/>
          <p:cNvSpPr/>
          <p:nvPr/>
        </p:nvSpPr>
        <p:spPr>
          <a:xfrm>
            <a:off x="2762850" y="2047950"/>
            <a:ext cx="3618300" cy="523800"/>
          </a:xfrm>
          <a:prstGeom prst="roundRect">
            <a:avLst>
              <a:gd fmla="val 16667" name="adj"/>
            </a:avLst>
          </a:prstGeom>
          <a:solidFill>
            <a:srgbClr val="FEF8CA">
              <a:alpha val="620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2" name="Google Shape;182;p40"/>
          <p:cNvSpPr txBox="1"/>
          <p:nvPr>
            <p:ph idx="1" type="subTitle"/>
          </p:nvPr>
        </p:nvSpPr>
        <p:spPr>
          <a:xfrm>
            <a:off x="1131800" y="1964175"/>
            <a:ext cx="6347700" cy="939000"/>
          </a:xfrm>
          <a:prstGeom prst="rect">
            <a:avLst/>
          </a:prstGeom>
        </p:spPr>
        <p:txBody>
          <a:bodyPr anchorCtr="0" anchor="t" bIns="91425" lIns="91425" spcFirstLastPara="1" rIns="91425" wrap="square" tIns="91425">
            <a:noAutofit/>
          </a:bodyPr>
          <a:lstStyle/>
          <a:p>
            <a:pPr indent="0" lvl="0" marL="457200" rtl="0" algn="ctr">
              <a:spcBef>
                <a:spcPts val="0"/>
              </a:spcBef>
              <a:spcAft>
                <a:spcPts val="0"/>
              </a:spcAft>
              <a:buNone/>
            </a:pPr>
            <a:r>
              <a:rPr b="1" lang="en" sz="3300">
                <a:solidFill>
                  <a:srgbClr val="472A15"/>
                </a:solidFill>
                <a:latin typeface="Lexend"/>
                <a:ea typeface="Lexend"/>
                <a:cs typeface="Lexend"/>
                <a:sym typeface="Lexend"/>
              </a:rPr>
              <a:t>Our domain</a:t>
            </a:r>
            <a:endParaRPr b="1" sz="3300">
              <a:solidFill>
                <a:srgbClr val="472A15"/>
              </a:solidFill>
              <a:latin typeface="Lexend"/>
              <a:ea typeface="Lexend"/>
              <a:cs typeface="Lexend"/>
              <a:sym typeface="Lexend"/>
            </a:endParaRPr>
          </a:p>
          <a:p>
            <a:pPr indent="0" lvl="0" marL="457200" rtl="0" algn="ctr">
              <a:spcBef>
                <a:spcPts val="0"/>
              </a:spcBef>
              <a:spcAft>
                <a:spcPts val="0"/>
              </a:spcAft>
              <a:buNone/>
            </a:pPr>
            <a:r>
              <a:rPr lang="en" sz="2000">
                <a:solidFill>
                  <a:srgbClr val="472A15"/>
                </a:solidFill>
                <a:latin typeface="Nunito"/>
                <a:ea typeface="Nunito"/>
                <a:cs typeface="Nunito"/>
                <a:sym typeface="Nunito"/>
              </a:rPr>
              <a:t>Learners with ADHD </a:t>
            </a:r>
            <a:r>
              <a:rPr b="1" i="1" lang="en" sz="2000">
                <a:solidFill>
                  <a:srgbClr val="472A15"/>
                </a:solidFill>
                <a:latin typeface="Nunito"/>
                <a:ea typeface="Nunito"/>
                <a:cs typeface="Nunito"/>
                <a:sym typeface="Nunito"/>
              </a:rPr>
              <a:t>who need structured support during study sessions</a:t>
            </a:r>
            <a:endParaRPr b="1" i="1" sz="2000">
              <a:solidFill>
                <a:srgbClr val="472A15"/>
              </a:solidFill>
              <a:latin typeface="Nunito"/>
              <a:ea typeface="Nunito"/>
              <a:cs typeface="Nunito"/>
              <a:sym typeface="Nunito"/>
            </a:endParaRPr>
          </a:p>
          <a:p>
            <a:pPr indent="0" lvl="0" marL="457200" rtl="0" algn="ctr">
              <a:spcBef>
                <a:spcPts val="0"/>
              </a:spcBef>
              <a:spcAft>
                <a:spcPts val="0"/>
              </a:spcAft>
              <a:buNone/>
            </a:pPr>
            <a:r>
              <a:t/>
            </a:r>
            <a:endParaRPr sz="2000">
              <a:solidFill>
                <a:srgbClr val="472A15"/>
              </a:solidFill>
              <a:latin typeface="Nunito"/>
              <a:ea typeface="Nunito"/>
              <a:cs typeface="Nunito"/>
              <a:sym typeface="Nunito"/>
            </a:endParaRPr>
          </a:p>
        </p:txBody>
      </p:sp>
      <p:sp>
        <p:nvSpPr>
          <p:cNvPr id="183" name="Google Shape;183;p40"/>
          <p:cNvSpPr txBox="1"/>
          <p:nvPr>
            <p:ph idx="4294967295" type="body"/>
          </p:nvPr>
        </p:nvSpPr>
        <p:spPr>
          <a:xfrm>
            <a:off x="2002150" y="1459925"/>
            <a:ext cx="3670800" cy="710400"/>
          </a:xfrm>
          <a:prstGeom prst="rect">
            <a:avLst/>
          </a:prstGeom>
        </p:spPr>
        <p:txBody>
          <a:bodyPr anchorCtr="0" anchor="t" bIns="91425" lIns="91425" spcFirstLastPara="1" rIns="91425" wrap="square" tIns="91425">
            <a:noAutofit/>
          </a:bodyPr>
          <a:lstStyle/>
          <a:p>
            <a:pPr indent="0" lvl="0" marL="457200" rtl="0" algn="ctr">
              <a:spcBef>
                <a:spcPts val="0"/>
              </a:spcBef>
              <a:spcAft>
                <a:spcPts val="0"/>
              </a:spcAft>
              <a:buNone/>
            </a:pPr>
            <a:r>
              <a:rPr lang="en" sz="1900">
                <a:solidFill>
                  <a:srgbClr val="472A15"/>
                </a:solidFill>
                <a:latin typeface="Lexend"/>
                <a:ea typeface="Lexend"/>
                <a:cs typeface="Lexend"/>
                <a:sym typeface="Lexend"/>
              </a:rPr>
              <a:t>refined</a:t>
            </a:r>
            <a:endParaRPr i="1" sz="600">
              <a:solidFill>
                <a:srgbClr val="472A15"/>
              </a:solidFill>
              <a:latin typeface="Nunito"/>
              <a:ea typeface="Nunito"/>
              <a:cs typeface="Nunito"/>
              <a:sym typeface="Nunito"/>
            </a:endParaRPr>
          </a:p>
          <a:p>
            <a:pPr indent="0" lvl="0" marL="457200" rtl="0" algn="ctr">
              <a:spcBef>
                <a:spcPts val="1200"/>
              </a:spcBef>
              <a:spcAft>
                <a:spcPts val="0"/>
              </a:spcAft>
              <a:buNone/>
            </a:pPr>
            <a:r>
              <a:t/>
            </a:r>
            <a:endParaRPr sz="2000">
              <a:solidFill>
                <a:srgbClr val="472A15"/>
              </a:solidFill>
              <a:latin typeface="Nunito"/>
              <a:ea typeface="Nunito"/>
              <a:cs typeface="Nunito"/>
              <a:sym typeface="Nunito"/>
            </a:endParaRPr>
          </a:p>
          <a:p>
            <a:pPr indent="0" lvl="0" marL="457200" rtl="0" algn="ctr">
              <a:spcBef>
                <a:spcPts val="1200"/>
              </a:spcBef>
              <a:spcAft>
                <a:spcPts val="1200"/>
              </a:spcAft>
              <a:buNone/>
            </a:pPr>
            <a:r>
              <a:t/>
            </a:r>
            <a:endParaRPr sz="2000">
              <a:solidFill>
                <a:srgbClr val="472A15"/>
              </a:solidFill>
              <a:latin typeface="Nunito"/>
              <a:ea typeface="Nunito"/>
              <a:cs typeface="Nunito"/>
              <a:sym typeface="Nunito"/>
            </a:endParaRPr>
          </a:p>
        </p:txBody>
      </p:sp>
      <p:sp>
        <p:nvSpPr>
          <p:cNvPr id="184" name="Google Shape;184;p40"/>
          <p:cNvSpPr/>
          <p:nvPr/>
        </p:nvSpPr>
        <p:spPr>
          <a:xfrm>
            <a:off x="4008250" y="1883450"/>
            <a:ext cx="193948" cy="227838"/>
          </a:xfrm>
          <a:custGeom>
            <a:rect b="b" l="l" r="r" t="t"/>
            <a:pathLst>
              <a:path extrusionOk="0" h="16353" w="13275">
                <a:moveTo>
                  <a:pt x="0" y="4827"/>
                </a:moveTo>
                <a:cubicBezTo>
                  <a:pt x="3269" y="7440"/>
                  <a:pt x="6335" y="10363"/>
                  <a:pt x="8965" y="13619"/>
                </a:cubicBezTo>
                <a:cubicBezTo>
                  <a:pt x="9637" y="14450"/>
                  <a:pt x="9971" y="16797"/>
                  <a:pt x="10861" y="16205"/>
                </a:cubicBezTo>
                <a:cubicBezTo>
                  <a:pt x="15408" y="13180"/>
                  <a:pt x="11246" y="5070"/>
                  <a:pt x="13275" y="0"/>
                </a:cubicBezTo>
              </a:path>
            </a:pathLst>
          </a:custGeom>
          <a:noFill/>
          <a:ln cap="flat" cmpd="sng" w="28575">
            <a:solidFill>
              <a:srgbClr val="472A15"/>
            </a:solidFill>
            <a:prstDash val="solid"/>
            <a:round/>
            <a:headEnd len="med" w="med" type="none"/>
            <a:tailEnd len="med" w="med" type="none"/>
          </a:ln>
        </p:spPr>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A66F"/>
        </a:solidFill>
      </p:bgPr>
    </p:bg>
    <p:spTree>
      <p:nvGrpSpPr>
        <p:cNvPr id="188" name="Shape 188"/>
        <p:cNvGrpSpPr/>
        <p:nvPr/>
      </p:nvGrpSpPr>
      <p:grpSpPr>
        <a:xfrm>
          <a:off x="0" y="0"/>
          <a:ext cx="0" cy="0"/>
          <a:chOff x="0" y="0"/>
          <a:chExt cx="0" cy="0"/>
        </a:xfrm>
      </p:grpSpPr>
      <p:sp>
        <p:nvSpPr>
          <p:cNvPr id="189" name="Google Shape;189;p41"/>
          <p:cNvSpPr txBox="1"/>
          <p:nvPr/>
        </p:nvSpPr>
        <p:spPr>
          <a:xfrm>
            <a:off x="2591100" y="182875"/>
            <a:ext cx="3961800" cy="961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000">
                <a:latin typeface="Fira Sans Medium"/>
                <a:ea typeface="Fira Sans Medium"/>
                <a:cs typeface="Fira Sans Medium"/>
                <a:sym typeface="Fira Sans Medium"/>
              </a:rPr>
              <a:t>Agenda</a:t>
            </a:r>
            <a:endParaRPr sz="4000">
              <a:solidFill>
                <a:schemeClr val="lt1"/>
              </a:solidFill>
              <a:latin typeface="Fira Sans Medium"/>
              <a:ea typeface="Fira Sans Medium"/>
              <a:cs typeface="Fira Sans Medium"/>
              <a:sym typeface="Fira Sans Medium"/>
            </a:endParaRPr>
          </a:p>
        </p:txBody>
      </p:sp>
      <p:sp>
        <p:nvSpPr>
          <p:cNvPr id="190" name="Google Shape;190;p41"/>
          <p:cNvSpPr txBox="1"/>
          <p:nvPr>
            <p:ph idx="4294967295" type="body"/>
          </p:nvPr>
        </p:nvSpPr>
        <p:spPr>
          <a:xfrm>
            <a:off x="905100" y="1144075"/>
            <a:ext cx="6609900" cy="3416400"/>
          </a:xfrm>
          <a:prstGeom prst="rect">
            <a:avLst/>
          </a:prstGeom>
        </p:spPr>
        <p:txBody>
          <a:bodyPr anchorCtr="0" anchor="t" bIns="91425" lIns="91425" spcFirstLastPara="1" rIns="91425" wrap="square" tIns="91425">
            <a:noAutofit/>
          </a:bodyPr>
          <a:lstStyle/>
          <a:p>
            <a:pPr indent="-412750" lvl="0" marL="457200" rtl="0" algn="l">
              <a:spcBef>
                <a:spcPts val="0"/>
              </a:spcBef>
              <a:spcAft>
                <a:spcPts val="0"/>
              </a:spcAft>
              <a:buClr>
                <a:srgbClr val="472A15"/>
              </a:buClr>
              <a:buSzPts val="2900"/>
              <a:buFont typeface="Nunito"/>
              <a:buAutoNum type="arabicPeriod"/>
            </a:pPr>
            <a:r>
              <a:rPr b="1" lang="en" sz="2900">
                <a:solidFill>
                  <a:srgbClr val="472A15"/>
                </a:solidFill>
                <a:latin typeface="Nunito"/>
                <a:ea typeface="Nunito"/>
                <a:cs typeface="Nunito"/>
                <a:sym typeface="Nunito"/>
              </a:rPr>
              <a:t>Additional needfinding</a:t>
            </a:r>
            <a:endParaRPr b="1" sz="2900">
              <a:solidFill>
                <a:srgbClr val="472A15"/>
              </a:solidFill>
              <a:latin typeface="Nunito"/>
              <a:ea typeface="Nunito"/>
              <a:cs typeface="Nunito"/>
              <a:sym typeface="Nunito"/>
            </a:endParaRPr>
          </a:p>
          <a:p>
            <a:pPr indent="-412750" lvl="0" marL="457200" rtl="0" algn="l">
              <a:spcBef>
                <a:spcPts val="0"/>
              </a:spcBef>
              <a:spcAft>
                <a:spcPts val="0"/>
              </a:spcAft>
              <a:buClr>
                <a:srgbClr val="472A15"/>
              </a:buClr>
              <a:buSzPts val="2900"/>
              <a:buFont typeface="Nunito"/>
              <a:buAutoNum type="arabicPeriod"/>
            </a:pPr>
            <a:r>
              <a:rPr b="1" lang="en" sz="2900">
                <a:solidFill>
                  <a:srgbClr val="472A15"/>
                </a:solidFill>
                <a:latin typeface="Nunito"/>
                <a:ea typeface="Nunito"/>
                <a:cs typeface="Nunito"/>
                <a:sym typeface="Nunito"/>
              </a:rPr>
              <a:t>POVs and HMWs</a:t>
            </a:r>
            <a:endParaRPr b="1" sz="2900">
              <a:solidFill>
                <a:srgbClr val="472A15"/>
              </a:solidFill>
              <a:latin typeface="Nunito"/>
              <a:ea typeface="Nunito"/>
              <a:cs typeface="Nunito"/>
              <a:sym typeface="Nunito"/>
            </a:endParaRPr>
          </a:p>
          <a:p>
            <a:pPr indent="-412750" lvl="0" marL="457200" rtl="0" algn="l">
              <a:spcBef>
                <a:spcPts val="0"/>
              </a:spcBef>
              <a:spcAft>
                <a:spcPts val="0"/>
              </a:spcAft>
              <a:buClr>
                <a:srgbClr val="472A15"/>
              </a:buClr>
              <a:buSzPts val="2900"/>
              <a:buFont typeface="Nunito"/>
              <a:buAutoNum type="arabicPeriod"/>
            </a:pPr>
            <a:r>
              <a:rPr b="1" lang="en" sz="2900">
                <a:solidFill>
                  <a:srgbClr val="472A15"/>
                </a:solidFill>
                <a:latin typeface="Nunito"/>
                <a:ea typeface="Nunito"/>
                <a:cs typeface="Nunito"/>
                <a:sym typeface="Nunito"/>
              </a:rPr>
              <a:t>Solutions</a:t>
            </a:r>
            <a:endParaRPr b="1" sz="2900">
              <a:solidFill>
                <a:srgbClr val="472A15"/>
              </a:solidFill>
              <a:latin typeface="Nunito"/>
              <a:ea typeface="Nunito"/>
              <a:cs typeface="Nunito"/>
              <a:sym typeface="Nunito"/>
            </a:endParaRPr>
          </a:p>
          <a:p>
            <a:pPr indent="-412750" lvl="0" marL="457200" rtl="0" algn="l">
              <a:spcBef>
                <a:spcPts val="0"/>
              </a:spcBef>
              <a:spcAft>
                <a:spcPts val="0"/>
              </a:spcAft>
              <a:buClr>
                <a:srgbClr val="472A15"/>
              </a:buClr>
              <a:buSzPts val="2900"/>
              <a:buFont typeface="Nunito"/>
              <a:buAutoNum type="arabicPeriod"/>
            </a:pPr>
            <a:r>
              <a:rPr b="1" lang="en" sz="2900">
                <a:solidFill>
                  <a:srgbClr val="472A15"/>
                </a:solidFill>
                <a:latin typeface="Nunito"/>
                <a:ea typeface="Nunito"/>
                <a:cs typeface="Nunito"/>
                <a:sym typeface="Nunito"/>
              </a:rPr>
              <a:t>Experience prototypes</a:t>
            </a:r>
            <a:endParaRPr b="1" sz="2900">
              <a:solidFill>
                <a:srgbClr val="472A15"/>
              </a:solidFill>
              <a:latin typeface="Nunito"/>
              <a:ea typeface="Nunito"/>
              <a:cs typeface="Nunito"/>
              <a:sym typeface="Nunito"/>
            </a:endParaRPr>
          </a:p>
          <a:p>
            <a:pPr indent="-412750" lvl="0" marL="457200" rtl="0" algn="l">
              <a:spcBef>
                <a:spcPts val="0"/>
              </a:spcBef>
              <a:spcAft>
                <a:spcPts val="0"/>
              </a:spcAft>
              <a:buClr>
                <a:srgbClr val="472A15"/>
              </a:buClr>
              <a:buSzPts val="2900"/>
              <a:buFont typeface="Nunito"/>
              <a:buAutoNum type="arabicPeriod"/>
            </a:pPr>
            <a:r>
              <a:rPr b="1" lang="en" sz="2900">
                <a:solidFill>
                  <a:srgbClr val="472A15"/>
                </a:solidFill>
                <a:latin typeface="Nunito"/>
                <a:ea typeface="Nunito"/>
                <a:cs typeface="Nunito"/>
                <a:sym typeface="Nunito"/>
              </a:rPr>
              <a:t>Next steps</a:t>
            </a:r>
            <a:endParaRPr b="1" sz="2900">
              <a:solidFill>
                <a:srgbClr val="472A15"/>
              </a:solidFill>
              <a:latin typeface="Nunito"/>
              <a:ea typeface="Nunito"/>
              <a:cs typeface="Nunito"/>
              <a:sym typeface="Nunit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A66F"/>
        </a:solidFill>
      </p:bgPr>
    </p:bg>
    <p:spTree>
      <p:nvGrpSpPr>
        <p:cNvPr id="194" name="Shape 194"/>
        <p:cNvGrpSpPr/>
        <p:nvPr/>
      </p:nvGrpSpPr>
      <p:grpSpPr>
        <a:xfrm>
          <a:off x="0" y="0"/>
          <a:ext cx="0" cy="0"/>
          <a:chOff x="0" y="0"/>
          <a:chExt cx="0" cy="0"/>
        </a:xfrm>
      </p:grpSpPr>
      <p:sp>
        <p:nvSpPr>
          <p:cNvPr id="195" name="Google Shape;195;p42"/>
          <p:cNvSpPr/>
          <p:nvPr/>
        </p:nvSpPr>
        <p:spPr>
          <a:xfrm>
            <a:off x="752475" y="1190625"/>
            <a:ext cx="4957800" cy="523800"/>
          </a:xfrm>
          <a:prstGeom prst="roundRect">
            <a:avLst>
              <a:gd fmla="val 16667" name="adj"/>
            </a:avLst>
          </a:prstGeom>
          <a:solidFill>
            <a:srgbClr val="FEF8CA">
              <a:alpha val="620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6" name="Google Shape;196;p42"/>
          <p:cNvSpPr txBox="1"/>
          <p:nvPr/>
        </p:nvSpPr>
        <p:spPr>
          <a:xfrm>
            <a:off x="2591100" y="182875"/>
            <a:ext cx="3961800" cy="961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000">
                <a:latin typeface="Fira Sans Medium"/>
                <a:ea typeface="Fira Sans Medium"/>
                <a:cs typeface="Fira Sans Medium"/>
                <a:sym typeface="Fira Sans Medium"/>
              </a:rPr>
              <a:t>Agenda</a:t>
            </a:r>
            <a:endParaRPr sz="4000">
              <a:solidFill>
                <a:schemeClr val="lt1"/>
              </a:solidFill>
              <a:latin typeface="Fira Sans Medium"/>
              <a:ea typeface="Fira Sans Medium"/>
              <a:cs typeface="Fira Sans Medium"/>
              <a:sym typeface="Fira Sans Medium"/>
            </a:endParaRPr>
          </a:p>
        </p:txBody>
      </p:sp>
      <p:sp>
        <p:nvSpPr>
          <p:cNvPr id="197" name="Google Shape;197;p42"/>
          <p:cNvSpPr txBox="1"/>
          <p:nvPr>
            <p:ph idx="4294967295" type="body"/>
          </p:nvPr>
        </p:nvSpPr>
        <p:spPr>
          <a:xfrm>
            <a:off x="905100" y="1144075"/>
            <a:ext cx="6609900" cy="3416400"/>
          </a:xfrm>
          <a:prstGeom prst="rect">
            <a:avLst/>
          </a:prstGeom>
        </p:spPr>
        <p:txBody>
          <a:bodyPr anchorCtr="0" anchor="t" bIns="91425" lIns="91425" spcFirstLastPara="1" rIns="91425" wrap="square" tIns="91425">
            <a:noAutofit/>
          </a:bodyPr>
          <a:lstStyle/>
          <a:p>
            <a:pPr indent="-412750" lvl="0" marL="457200" rtl="0" algn="l">
              <a:spcBef>
                <a:spcPts val="0"/>
              </a:spcBef>
              <a:spcAft>
                <a:spcPts val="0"/>
              </a:spcAft>
              <a:buClr>
                <a:srgbClr val="472A15"/>
              </a:buClr>
              <a:buSzPts val="2900"/>
              <a:buFont typeface="Nunito"/>
              <a:buAutoNum type="arabicPeriod"/>
            </a:pPr>
            <a:r>
              <a:rPr b="1" lang="en" sz="2900">
                <a:solidFill>
                  <a:srgbClr val="472A15"/>
                </a:solidFill>
                <a:latin typeface="Nunito"/>
                <a:ea typeface="Nunito"/>
                <a:cs typeface="Nunito"/>
                <a:sym typeface="Nunito"/>
              </a:rPr>
              <a:t>A</a:t>
            </a:r>
            <a:r>
              <a:rPr b="1" lang="en" sz="2900">
                <a:solidFill>
                  <a:srgbClr val="472A15"/>
                </a:solidFill>
                <a:latin typeface="Nunito"/>
                <a:ea typeface="Nunito"/>
                <a:cs typeface="Nunito"/>
                <a:sym typeface="Nunito"/>
              </a:rPr>
              <a:t>dditional needfinding</a:t>
            </a:r>
            <a:endParaRPr b="1" sz="2900">
              <a:solidFill>
                <a:srgbClr val="472A15"/>
              </a:solidFill>
              <a:latin typeface="Nunito"/>
              <a:ea typeface="Nunito"/>
              <a:cs typeface="Nunito"/>
              <a:sym typeface="Nunito"/>
            </a:endParaRPr>
          </a:p>
          <a:p>
            <a:pPr indent="-412750" lvl="0" marL="457200" rtl="0" algn="l">
              <a:spcBef>
                <a:spcPts val="0"/>
              </a:spcBef>
              <a:spcAft>
                <a:spcPts val="0"/>
              </a:spcAft>
              <a:buClr>
                <a:srgbClr val="472A15"/>
              </a:buClr>
              <a:buSzPts val="2900"/>
              <a:buFont typeface="Nunito"/>
              <a:buAutoNum type="arabicPeriod"/>
            </a:pPr>
            <a:r>
              <a:rPr b="1" lang="en" sz="2900">
                <a:solidFill>
                  <a:srgbClr val="472A15"/>
                </a:solidFill>
                <a:latin typeface="Nunito"/>
                <a:ea typeface="Nunito"/>
                <a:cs typeface="Nunito"/>
                <a:sym typeface="Nunito"/>
              </a:rPr>
              <a:t>POVs and HMWs</a:t>
            </a:r>
            <a:endParaRPr b="1" sz="2900">
              <a:solidFill>
                <a:srgbClr val="472A15"/>
              </a:solidFill>
              <a:latin typeface="Nunito"/>
              <a:ea typeface="Nunito"/>
              <a:cs typeface="Nunito"/>
              <a:sym typeface="Nunito"/>
            </a:endParaRPr>
          </a:p>
          <a:p>
            <a:pPr indent="-412750" lvl="0" marL="457200" rtl="0" algn="l">
              <a:spcBef>
                <a:spcPts val="0"/>
              </a:spcBef>
              <a:spcAft>
                <a:spcPts val="0"/>
              </a:spcAft>
              <a:buClr>
                <a:srgbClr val="472A15"/>
              </a:buClr>
              <a:buSzPts val="2900"/>
              <a:buFont typeface="Nunito"/>
              <a:buAutoNum type="arabicPeriod"/>
            </a:pPr>
            <a:r>
              <a:rPr b="1" lang="en" sz="2900">
                <a:solidFill>
                  <a:srgbClr val="472A15"/>
                </a:solidFill>
                <a:latin typeface="Nunito"/>
                <a:ea typeface="Nunito"/>
                <a:cs typeface="Nunito"/>
                <a:sym typeface="Nunito"/>
              </a:rPr>
              <a:t>Solutions</a:t>
            </a:r>
            <a:endParaRPr b="1" sz="2900">
              <a:solidFill>
                <a:srgbClr val="472A15"/>
              </a:solidFill>
              <a:latin typeface="Nunito"/>
              <a:ea typeface="Nunito"/>
              <a:cs typeface="Nunito"/>
              <a:sym typeface="Nunito"/>
            </a:endParaRPr>
          </a:p>
          <a:p>
            <a:pPr indent="-412750" lvl="0" marL="457200" rtl="0" algn="l">
              <a:spcBef>
                <a:spcPts val="0"/>
              </a:spcBef>
              <a:spcAft>
                <a:spcPts val="0"/>
              </a:spcAft>
              <a:buClr>
                <a:srgbClr val="472A15"/>
              </a:buClr>
              <a:buSzPts val="2900"/>
              <a:buFont typeface="Nunito"/>
              <a:buAutoNum type="arabicPeriod"/>
            </a:pPr>
            <a:r>
              <a:rPr b="1" lang="en" sz="2900">
                <a:solidFill>
                  <a:srgbClr val="472A15"/>
                </a:solidFill>
                <a:latin typeface="Nunito"/>
                <a:ea typeface="Nunito"/>
                <a:cs typeface="Nunito"/>
                <a:sym typeface="Nunito"/>
              </a:rPr>
              <a:t>Experience prototypes</a:t>
            </a:r>
            <a:endParaRPr b="1" sz="2900">
              <a:solidFill>
                <a:srgbClr val="472A15"/>
              </a:solidFill>
              <a:latin typeface="Nunito"/>
              <a:ea typeface="Nunito"/>
              <a:cs typeface="Nunito"/>
              <a:sym typeface="Nunito"/>
            </a:endParaRPr>
          </a:p>
          <a:p>
            <a:pPr indent="-412750" lvl="0" marL="457200" rtl="0" algn="l">
              <a:spcBef>
                <a:spcPts val="0"/>
              </a:spcBef>
              <a:spcAft>
                <a:spcPts val="0"/>
              </a:spcAft>
              <a:buClr>
                <a:srgbClr val="472A15"/>
              </a:buClr>
              <a:buSzPts val="2900"/>
              <a:buFont typeface="Nunito"/>
              <a:buAutoNum type="arabicPeriod"/>
            </a:pPr>
            <a:r>
              <a:rPr b="1" lang="en" sz="2900">
                <a:solidFill>
                  <a:srgbClr val="472A15"/>
                </a:solidFill>
                <a:latin typeface="Nunito"/>
                <a:ea typeface="Nunito"/>
                <a:cs typeface="Nunito"/>
                <a:sym typeface="Nunito"/>
              </a:rPr>
              <a:t>Next steps</a:t>
            </a:r>
            <a:endParaRPr b="1" sz="2900">
              <a:solidFill>
                <a:srgbClr val="472A15"/>
              </a:solidFill>
              <a:latin typeface="Nunito"/>
              <a:ea typeface="Nunito"/>
              <a:cs typeface="Nunito"/>
              <a:sym typeface="Nuni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1" name="Shape 201"/>
        <p:cNvGrpSpPr/>
        <p:nvPr/>
      </p:nvGrpSpPr>
      <p:grpSpPr>
        <a:xfrm>
          <a:off x="0" y="0"/>
          <a:ext cx="0" cy="0"/>
          <a:chOff x="0" y="0"/>
          <a:chExt cx="0" cy="0"/>
        </a:xfrm>
      </p:grpSpPr>
      <p:sp>
        <p:nvSpPr>
          <p:cNvPr id="202" name="Google Shape;202;p43"/>
          <p:cNvSpPr/>
          <p:nvPr/>
        </p:nvSpPr>
        <p:spPr>
          <a:xfrm>
            <a:off x="3381338" y="1953700"/>
            <a:ext cx="2281200" cy="2271900"/>
          </a:xfrm>
          <a:prstGeom prst="ellipse">
            <a:avLst/>
          </a:prstGeom>
          <a:solidFill>
            <a:srgbClr val="F0BC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3" name="Google Shape;203;p43"/>
          <p:cNvSpPr txBox="1"/>
          <p:nvPr/>
        </p:nvSpPr>
        <p:spPr>
          <a:xfrm>
            <a:off x="710250" y="204625"/>
            <a:ext cx="7723500" cy="481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800">
                <a:latin typeface="Fira Sans Medium"/>
                <a:ea typeface="Fira Sans Medium"/>
                <a:cs typeface="Fira Sans Medium"/>
                <a:sym typeface="Fira Sans Medium"/>
              </a:rPr>
              <a:t>Yamask</a:t>
            </a:r>
            <a:endParaRPr sz="2800">
              <a:latin typeface="Fira Sans Medium"/>
              <a:ea typeface="Fira Sans Medium"/>
              <a:cs typeface="Fira Sans Medium"/>
              <a:sym typeface="Fira Sans Medium"/>
            </a:endParaRPr>
          </a:p>
        </p:txBody>
      </p:sp>
      <p:sp>
        <p:nvSpPr>
          <p:cNvPr id="204" name="Google Shape;204;p43"/>
          <p:cNvSpPr txBox="1"/>
          <p:nvPr/>
        </p:nvSpPr>
        <p:spPr>
          <a:xfrm>
            <a:off x="179700" y="1696375"/>
            <a:ext cx="2479500" cy="2991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800">
                <a:solidFill>
                  <a:schemeClr val="dk1"/>
                </a:solidFill>
                <a:latin typeface="Fira Sans SemiBold"/>
                <a:ea typeface="Fira Sans SemiBold"/>
                <a:cs typeface="Fira Sans SemiBold"/>
                <a:sym typeface="Fira Sans SemiBold"/>
              </a:rPr>
              <a:t>Validating thought process is important</a:t>
            </a:r>
            <a:endParaRPr sz="1800">
              <a:solidFill>
                <a:schemeClr val="dk1"/>
              </a:solidFill>
              <a:latin typeface="Fira Sans SemiBold"/>
              <a:ea typeface="Fira Sans SemiBold"/>
              <a:cs typeface="Fira Sans SemiBold"/>
              <a:sym typeface="Fira Sans SemiBold"/>
            </a:endParaRPr>
          </a:p>
        </p:txBody>
      </p:sp>
      <p:sp>
        <p:nvSpPr>
          <p:cNvPr id="205" name="Google Shape;205;p43"/>
          <p:cNvSpPr txBox="1"/>
          <p:nvPr/>
        </p:nvSpPr>
        <p:spPr>
          <a:xfrm>
            <a:off x="179825" y="2086400"/>
            <a:ext cx="2389200" cy="5328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1200">
                <a:solidFill>
                  <a:schemeClr val="dk1"/>
                </a:solidFill>
                <a:latin typeface="Fira Sans"/>
                <a:ea typeface="Fira Sans"/>
                <a:cs typeface="Fira Sans"/>
                <a:sym typeface="Fira Sans"/>
              </a:rPr>
              <a:t>When his advisor acknowledges </a:t>
            </a:r>
            <a:r>
              <a:rPr i="1" lang="en" sz="1200">
                <a:solidFill>
                  <a:schemeClr val="dk1"/>
                </a:solidFill>
                <a:latin typeface="Fira Sans"/>
                <a:ea typeface="Fira Sans"/>
                <a:cs typeface="Fira Sans"/>
                <a:sym typeface="Fira Sans"/>
              </a:rPr>
              <a:t>how</a:t>
            </a:r>
            <a:r>
              <a:rPr lang="en" sz="1200">
                <a:solidFill>
                  <a:schemeClr val="dk1"/>
                </a:solidFill>
                <a:latin typeface="Fira Sans"/>
                <a:ea typeface="Fira Sans"/>
                <a:cs typeface="Fira Sans"/>
                <a:sym typeface="Fira Sans"/>
              </a:rPr>
              <a:t> work is done, he feels more grounded and confident in his progress</a:t>
            </a:r>
            <a:endParaRPr sz="1200">
              <a:solidFill>
                <a:schemeClr val="dk1"/>
              </a:solidFill>
              <a:latin typeface="Fira Sans"/>
              <a:ea typeface="Fira Sans"/>
              <a:cs typeface="Fira Sans"/>
              <a:sym typeface="Fira Sans"/>
            </a:endParaRPr>
          </a:p>
        </p:txBody>
      </p:sp>
      <p:sp>
        <p:nvSpPr>
          <p:cNvPr id="206" name="Google Shape;206;p43"/>
          <p:cNvSpPr txBox="1"/>
          <p:nvPr/>
        </p:nvSpPr>
        <p:spPr>
          <a:xfrm>
            <a:off x="6530699" y="1618325"/>
            <a:ext cx="2281200" cy="29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Fira Sans SemiBold"/>
                <a:ea typeface="Fira Sans SemiBold"/>
                <a:cs typeface="Fira Sans SemiBold"/>
                <a:sym typeface="Fira Sans SemiBold"/>
              </a:rPr>
              <a:t>Relies on repetition</a:t>
            </a:r>
            <a:endParaRPr sz="1800">
              <a:solidFill>
                <a:schemeClr val="dk1"/>
              </a:solidFill>
              <a:latin typeface="Fira Sans SemiBold"/>
              <a:ea typeface="Fira Sans SemiBold"/>
              <a:cs typeface="Fira Sans SemiBold"/>
              <a:sym typeface="Fira Sans SemiBold"/>
            </a:endParaRPr>
          </a:p>
        </p:txBody>
      </p:sp>
      <p:sp>
        <p:nvSpPr>
          <p:cNvPr id="207" name="Google Shape;207;p43"/>
          <p:cNvSpPr txBox="1"/>
          <p:nvPr/>
        </p:nvSpPr>
        <p:spPr>
          <a:xfrm>
            <a:off x="6530700" y="1839825"/>
            <a:ext cx="2539800" cy="53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Fira Sans"/>
                <a:ea typeface="Fira Sans"/>
                <a:cs typeface="Fira Sans"/>
                <a:sym typeface="Fira Sans"/>
              </a:rPr>
              <a:t>Doing the same task in different notebooks (physical and digital) helps with his retention </a:t>
            </a:r>
            <a:endParaRPr sz="1200">
              <a:solidFill>
                <a:schemeClr val="dk1"/>
              </a:solidFill>
              <a:latin typeface="Fira Sans"/>
              <a:ea typeface="Fira Sans"/>
              <a:cs typeface="Fira Sans"/>
              <a:sym typeface="Fira Sans"/>
            </a:endParaRPr>
          </a:p>
        </p:txBody>
      </p:sp>
      <p:sp>
        <p:nvSpPr>
          <p:cNvPr id="208" name="Google Shape;208;p43"/>
          <p:cNvSpPr txBox="1"/>
          <p:nvPr/>
        </p:nvSpPr>
        <p:spPr>
          <a:xfrm>
            <a:off x="543198" y="1311202"/>
            <a:ext cx="2082600" cy="2991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800">
                <a:solidFill>
                  <a:srgbClr val="222831"/>
                </a:solidFill>
                <a:latin typeface="Fira Sans SemiBold"/>
                <a:ea typeface="Fira Sans SemiBold"/>
                <a:cs typeface="Fira Sans SemiBold"/>
                <a:sym typeface="Fira Sans SemiBold"/>
              </a:rPr>
              <a:t>01</a:t>
            </a:r>
            <a:endParaRPr sz="1800">
              <a:solidFill>
                <a:srgbClr val="222831"/>
              </a:solidFill>
              <a:latin typeface="Fira Sans SemiBold"/>
              <a:ea typeface="Fira Sans SemiBold"/>
              <a:cs typeface="Fira Sans SemiBold"/>
              <a:sym typeface="Fira Sans SemiBold"/>
            </a:endParaRPr>
          </a:p>
        </p:txBody>
      </p:sp>
      <p:sp>
        <p:nvSpPr>
          <p:cNvPr id="209" name="Google Shape;209;p43"/>
          <p:cNvSpPr txBox="1"/>
          <p:nvPr/>
        </p:nvSpPr>
        <p:spPr>
          <a:xfrm>
            <a:off x="6530707" y="1319221"/>
            <a:ext cx="2082600" cy="29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Fira Sans SemiBold"/>
                <a:ea typeface="Fira Sans SemiBold"/>
                <a:cs typeface="Fira Sans SemiBold"/>
                <a:sym typeface="Fira Sans SemiBold"/>
              </a:rPr>
              <a:t>02</a:t>
            </a:r>
            <a:endParaRPr sz="1800">
              <a:solidFill>
                <a:schemeClr val="dk1"/>
              </a:solidFill>
              <a:latin typeface="Fira Sans SemiBold"/>
              <a:ea typeface="Fira Sans SemiBold"/>
              <a:cs typeface="Fira Sans SemiBold"/>
              <a:sym typeface="Fira Sans SemiBold"/>
            </a:endParaRPr>
          </a:p>
        </p:txBody>
      </p:sp>
      <p:grpSp>
        <p:nvGrpSpPr>
          <p:cNvPr id="210" name="Google Shape;210;p43"/>
          <p:cNvGrpSpPr/>
          <p:nvPr/>
        </p:nvGrpSpPr>
        <p:grpSpPr>
          <a:xfrm>
            <a:off x="2728651" y="1232681"/>
            <a:ext cx="3642424" cy="3588691"/>
            <a:chOff x="2690100" y="1887225"/>
            <a:chExt cx="2255650" cy="2222375"/>
          </a:xfrm>
        </p:grpSpPr>
        <p:sp>
          <p:nvSpPr>
            <p:cNvPr id="211" name="Google Shape;211;p43"/>
            <p:cNvSpPr/>
            <p:nvPr/>
          </p:nvSpPr>
          <p:spPr>
            <a:xfrm>
              <a:off x="2742350" y="3174550"/>
              <a:ext cx="824200" cy="847975"/>
            </a:xfrm>
            <a:custGeom>
              <a:rect b="b" l="l" r="r" t="t"/>
              <a:pathLst>
                <a:path extrusionOk="0" h="33919" w="32968">
                  <a:moveTo>
                    <a:pt x="17735" y="1"/>
                  </a:moveTo>
                  <a:lnTo>
                    <a:pt x="0" y="4055"/>
                  </a:lnTo>
                  <a:cubicBezTo>
                    <a:pt x="3452" y="17577"/>
                    <a:pt x="13365" y="28566"/>
                    <a:pt x="26159" y="33918"/>
                  </a:cubicBezTo>
                  <a:lnTo>
                    <a:pt x="32968" y="18052"/>
                  </a:lnTo>
                  <a:cubicBezTo>
                    <a:pt x="25494" y="14727"/>
                    <a:pt x="19793" y="8045"/>
                    <a:pt x="17735" y="1"/>
                  </a:cubicBezTo>
                  <a:close/>
                </a:path>
              </a:pathLst>
            </a:custGeom>
            <a:solidFill>
              <a:srgbClr val="FFA66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43"/>
            <p:cNvSpPr/>
            <p:nvPr/>
          </p:nvSpPr>
          <p:spPr>
            <a:xfrm>
              <a:off x="2708300" y="2051100"/>
              <a:ext cx="779075" cy="1224825"/>
            </a:xfrm>
            <a:custGeom>
              <a:rect b="b" l="l" r="r" t="t"/>
              <a:pathLst>
                <a:path extrusionOk="0" h="48993" w="31163">
                  <a:moveTo>
                    <a:pt x="22169" y="1"/>
                  </a:moveTo>
                  <a:cubicBezTo>
                    <a:pt x="9026" y="8013"/>
                    <a:pt x="0" y="22454"/>
                    <a:pt x="0" y="38542"/>
                  </a:cubicBezTo>
                  <a:cubicBezTo>
                    <a:pt x="0" y="42152"/>
                    <a:pt x="507" y="45636"/>
                    <a:pt x="1362" y="48993"/>
                  </a:cubicBezTo>
                  <a:lnTo>
                    <a:pt x="19097" y="44939"/>
                  </a:lnTo>
                  <a:cubicBezTo>
                    <a:pt x="18590" y="42880"/>
                    <a:pt x="18274" y="40727"/>
                    <a:pt x="18274" y="38542"/>
                  </a:cubicBezTo>
                  <a:cubicBezTo>
                    <a:pt x="18274" y="28978"/>
                    <a:pt x="23467" y="20491"/>
                    <a:pt x="31163" y="15740"/>
                  </a:cubicBezTo>
                  <a:lnTo>
                    <a:pt x="22169" y="1"/>
                  </a:lnTo>
                  <a:close/>
                </a:path>
              </a:pathLst>
            </a:custGeom>
            <a:solidFill>
              <a:srgbClr val="FFA66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43"/>
            <p:cNvSpPr/>
            <p:nvPr/>
          </p:nvSpPr>
          <p:spPr>
            <a:xfrm>
              <a:off x="3262500" y="1887225"/>
              <a:ext cx="1595375" cy="891500"/>
            </a:xfrm>
            <a:custGeom>
              <a:rect b="b" l="l" r="r" t="t"/>
              <a:pathLst>
                <a:path extrusionOk="0" h="35660" w="63815">
                  <a:moveTo>
                    <a:pt x="22898" y="0"/>
                  </a:moveTo>
                  <a:cubicBezTo>
                    <a:pt x="14600" y="0"/>
                    <a:pt x="6778" y="2439"/>
                    <a:pt x="1" y="6556"/>
                  </a:cubicBezTo>
                  <a:lnTo>
                    <a:pt x="8995" y="22295"/>
                  </a:lnTo>
                  <a:cubicBezTo>
                    <a:pt x="13080" y="19762"/>
                    <a:pt x="17831" y="18273"/>
                    <a:pt x="22898" y="18273"/>
                  </a:cubicBezTo>
                  <a:cubicBezTo>
                    <a:pt x="30625" y="18273"/>
                    <a:pt x="37655" y="21693"/>
                    <a:pt x="42564" y="27077"/>
                  </a:cubicBezTo>
                  <a:lnTo>
                    <a:pt x="42532" y="27109"/>
                  </a:lnTo>
                  <a:cubicBezTo>
                    <a:pt x="44781" y="29579"/>
                    <a:pt x="46618" y="32493"/>
                    <a:pt x="47853" y="35659"/>
                  </a:cubicBezTo>
                  <a:lnTo>
                    <a:pt x="63814" y="29357"/>
                  </a:lnTo>
                  <a:cubicBezTo>
                    <a:pt x="61882" y="24132"/>
                    <a:pt x="59064" y="19382"/>
                    <a:pt x="55517" y="15265"/>
                  </a:cubicBezTo>
                  <a:lnTo>
                    <a:pt x="55548" y="15201"/>
                  </a:lnTo>
                  <a:cubicBezTo>
                    <a:pt x="47536" y="5954"/>
                    <a:pt x="35945" y="0"/>
                    <a:pt x="22898" y="0"/>
                  </a:cubicBezTo>
                  <a:close/>
                </a:path>
              </a:pathLst>
            </a:custGeom>
            <a:solidFill>
              <a:srgbClr val="472A1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43"/>
            <p:cNvSpPr/>
            <p:nvPr/>
          </p:nvSpPr>
          <p:spPr>
            <a:xfrm>
              <a:off x="4592600" y="2243500"/>
              <a:ext cx="353150" cy="321450"/>
            </a:xfrm>
            <a:custGeom>
              <a:rect b="b" l="l" r="r" t="t"/>
              <a:pathLst>
                <a:path extrusionOk="0" h="12858" w="14126">
                  <a:moveTo>
                    <a:pt x="1" y="0"/>
                  </a:moveTo>
                  <a:lnTo>
                    <a:pt x="8298" y="12858"/>
                  </a:lnTo>
                  <a:lnTo>
                    <a:pt x="14125" y="0"/>
                  </a:lnTo>
                  <a:close/>
                </a:path>
              </a:pathLst>
            </a:custGeom>
            <a:solidFill>
              <a:srgbClr val="472A1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43"/>
            <p:cNvSpPr/>
            <p:nvPr/>
          </p:nvSpPr>
          <p:spPr>
            <a:xfrm>
              <a:off x="3393925" y="2619575"/>
              <a:ext cx="1535200" cy="1490025"/>
            </a:xfrm>
            <a:custGeom>
              <a:rect b="b" l="l" r="r" t="t"/>
              <a:pathLst>
                <a:path extrusionOk="0" h="59601" w="61408">
                  <a:moveTo>
                    <a:pt x="58557" y="0"/>
                  </a:moveTo>
                  <a:lnTo>
                    <a:pt x="42564" y="6302"/>
                  </a:lnTo>
                  <a:cubicBezTo>
                    <a:pt x="43704" y="9247"/>
                    <a:pt x="44369" y="12446"/>
                    <a:pt x="44369" y="15739"/>
                  </a:cubicBezTo>
                  <a:cubicBezTo>
                    <a:pt x="44369" y="30370"/>
                    <a:pt x="32177" y="42563"/>
                    <a:pt x="17546" y="42563"/>
                  </a:cubicBezTo>
                  <a:cubicBezTo>
                    <a:pt x="13745" y="42563"/>
                    <a:pt x="10103" y="41708"/>
                    <a:pt x="6778" y="40219"/>
                  </a:cubicBezTo>
                  <a:lnTo>
                    <a:pt x="1" y="56086"/>
                  </a:lnTo>
                  <a:cubicBezTo>
                    <a:pt x="5416" y="58334"/>
                    <a:pt x="11370" y="59601"/>
                    <a:pt x="17546" y="59601"/>
                  </a:cubicBezTo>
                  <a:cubicBezTo>
                    <a:pt x="41899" y="59601"/>
                    <a:pt x="61407" y="40124"/>
                    <a:pt x="61407" y="15739"/>
                  </a:cubicBezTo>
                  <a:cubicBezTo>
                    <a:pt x="61407" y="10229"/>
                    <a:pt x="60362" y="4940"/>
                    <a:pt x="58557" y="0"/>
                  </a:cubicBezTo>
                  <a:close/>
                </a:path>
              </a:pathLst>
            </a:custGeom>
            <a:solidFill>
              <a:srgbClr val="FCDEB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43"/>
            <p:cNvSpPr/>
            <p:nvPr/>
          </p:nvSpPr>
          <p:spPr>
            <a:xfrm>
              <a:off x="4516600" y="3503925"/>
              <a:ext cx="350775" cy="336500"/>
            </a:xfrm>
            <a:custGeom>
              <a:rect b="b" l="l" r="r" t="t"/>
              <a:pathLst>
                <a:path extrusionOk="0" h="13460" w="14031">
                  <a:moveTo>
                    <a:pt x="9755" y="0"/>
                  </a:moveTo>
                  <a:lnTo>
                    <a:pt x="1" y="11813"/>
                  </a:lnTo>
                  <a:lnTo>
                    <a:pt x="14030" y="13459"/>
                  </a:lnTo>
                  <a:lnTo>
                    <a:pt x="9755" y="0"/>
                  </a:lnTo>
                  <a:close/>
                </a:path>
              </a:pathLst>
            </a:custGeom>
            <a:solidFill>
              <a:srgbClr val="FCDEB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43"/>
            <p:cNvSpPr/>
            <p:nvPr/>
          </p:nvSpPr>
          <p:spPr>
            <a:xfrm>
              <a:off x="2690100" y="2243500"/>
              <a:ext cx="353925" cy="321450"/>
            </a:xfrm>
            <a:custGeom>
              <a:rect b="b" l="l" r="r" t="t"/>
              <a:pathLst>
                <a:path extrusionOk="0" h="12858" w="14157">
                  <a:moveTo>
                    <a:pt x="0" y="0"/>
                  </a:moveTo>
                  <a:lnTo>
                    <a:pt x="5827" y="12858"/>
                  </a:lnTo>
                  <a:lnTo>
                    <a:pt x="14156" y="0"/>
                  </a:lnTo>
                  <a:close/>
                </a:path>
              </a:pathLst>
            </a:custGeom>
            <a:solidFill>
              <a:srgbClr val="FFA66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8" name="Google Shape;218;p43"/>
          <p:cNvSpPr txBox="1"/>
          <p:nvPr/>
        </p:nvSpPr>
        <p:spPr>
          <a:xfrm>
            <a:off x="2771100" y="602700"/>
            <a:ext cx="4032000" cy="53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latin typeface="Fira Sans"/>
                <a:ea typeface="Fira Sans"/>
                <a:cs typeface="Fira Sans"/>
                <a:sym typeface="Fira Sans"/>
              </a:rPr>
              <a:t>A 24-year-old PhD student in Biology </a:t>
            </a:r>
            <a:br>
              <a:rPr lang="en" sz="1300">
                <a:latin typeface="Fira Sans"/>
                <a:ea typeface="Fira Sans"/>
                <a:cs typeface="Fira Sans"/>
                <a:sym typeface="Fira Sans"/>
              </a:rPr>
            </a:br>
            <a:r>
              <a:rPr i="1" lang="en" sz="1300">
                <a:latin typeface="Fira Sans"/>
                <a:ea typeface="Fira Sans"/>
                <a:cs typeface="Fira Sans"/>
                <a:sym typeface="Fira Sans"/>
              </a:rPr>
              <a:t>Interviewed by Ayana, Notes by Ayana + HeyMarvin</a:t>
            </a:r>
            <a:endParaRPr i="1" sz="1300">
              <a:latin typeface="Fira Sans"/>
              <a:ea typeface="Fira Sans"/>
              <a:cs typeface="Fira Sans"/>
              <a:sym typeface="Fira Sans"/>
            </a:endParaRPr>
          </a:p>
        </p:txBody>
      </p:sp>
      <p:pic>
        <p:nvPicPr>
          <p:cNvPr id="219" name="Google Shape;219;p43"/>
          <p:cNvPicPr preferRelativeResize="0"/>
          <p:nvPr/>
        </p:nvPicPr>
        <p:blipFill>
          <a:blip r:embed="rId3">
            <a:alphaModFix/>
          </a:blip>
          <a:stretch>
            <a:fillRect/>
          </a:stretch>
        </p:blipFill>
        <p:spPr>
          <a:xfrm>
            <a:off x="2650123" y="1087050"/>
            <a:ext cx="3780575" cy="37806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pic>
        <p:nvPicPr>
          <p:cNvPr id="224" name="Google Shape;224;p44" title="Screenshot 2025-10-09 at 2.48.04 PM.png"/>
          <p:cNvPicPr preferRelativeResize="0"/>
          <p:nvPr/>
        </p:nvPicPr>
        <p:blipFill>
          <a:blip r:embed="rId3">
            <a:alphaModFix/>
          </a:blip>
          <a:stretch>
            <a:fillRect/>
          </a:stretch>
        </p:blipFill>
        <p:spPr>
          <a:xfrm>
            <a:off x="558475" y="152400"/>
            <a:ext cx="4112895" cy="4838700"/>
          </a:xfrm>
          <a:prstGeom prst="rect">
            <a:avLst/>
          </a:prstGeom>
          <a:noFill/>
          <a:ln>
            <a:noFill/>
          </a:ln>
        </p:spPr>
      </p:pic>
      <p:sp>
        <p:nvSpPr>
          <p:cNvPr id="225" name="Google Shape;225;p44"/>
          <p:cNvSpPr txBox="1"/>
          <p:nvPr/>
        </p:nvSpPr>
        <p:spPr>
          <a:xfrm>
            <a:off x="4930000" y="3211300"/>
            <a:ext cx="3909600" cy="170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chemeClr val="dk1"/>
                </a:solidFill>
                <a:latin typeface="Fira Sans"/>
                <a:ea typeface="Fira Sans"/>
                <a:cs typeface="Fira Sans"/>
                <a:sym typeface="Fira Sans"/>
              </a:rPr>
              <a:t>Three notebooks he carries around with him: one for lab, one for “messy” work, and one for “refined” work</a:t>
            </a:r>
            <a:endParaRPr b="1" sz="1500">
              <a:solidFill>
                <a:schemeClr val="dk1"/>
              </a:solidFill>
              <a:latin typeface="Fira Sans"/>
              <a:ea typeface="Fira Sans"/>
              <a:cs typeface="Fira Sans"/>
              <a:sym typeface="Fira Sans"/>
            </a:endParaRPr>
          </a:p>
          <a:p>
            <a:pPr indent="0" lvl="0" marL="0" rtl="0" algn="l">
              <a:spcBef>
                <a:spcPts val="0"/>
              </a:spcBef>
              <a:spcAft>
                <a:spcPts val="0"/>
              </a:spcAft>
              <a:buNone/>
            </a:pPr>
            <a:r>
              <a:t/>
            </a:r>
            <a:endParaRPr b="1" sz="1500">
              <a:solidFill>
                <a:schemeClr val="dk1"/>
              </a:solidFill>
              <a:latin typeface="Fira Sans"/>
              <a:ea typeface="Fira Sans"/>
              <a:cs typeface="Fira Sans"/>
              <a:sym typeface="Fira Sans"/>
            </a:endParaRPr>
          </a:p>
          <a:p>
            <a:pPr indent="0" lvl="0" marL="0" rtl="0" algn="l">
              <a:spcBef>
                <a:spcPts val="0"/>
              </a:spcBef>
              <a:spcAft>
                <a:spcPts val="0"/>
              </a:spcAft>
              <a:buNone/>
            </a:pPr>
            <a:r>
              <a:rPr i="1" lang="en" sz="1500">
                <a:solidFill>
                  <a:schemeClr val="dk1"/>
                </a:solidFill>
                <a:latin typeface="Fira Sans"/>
                <a:ea typeface="Fira Sans"/>
                <a:cs typeface="Fira Sans"/>
                <a:sym typeface="Fira Sans"/>
              </a:rPr>
              <a:t>💡He spends a lot of time on his thought process and approach</a:t>
            </a:r>
            <a:endParaRPr i="1" sz="1500">
              <a:solidFill>
                <a:schemeClr val="dk1"/>
              </a:solidFill>
              <a:latin typeface="Fira Sans"/>
              <a:ea typeface="Fira Sans"/>
              <a:cs typeface="Fira Sans"/>
              <a:sym typeface="Fira Sans"/>
            </a:endParaRPr>
          </a:p>
        </p:txBody>
      </p:sp>
      <p:pic>
        <p:nvPicPr>
          <p:cNvPr id="226" name="Google Shape;226;p44" title="Screenshot 2025-10-09 at 2.49.24 PM.png"/>
          <p:cNvPicPr preferRelativeResize="0"/>
          <p:nvPr/>
        </p:nvPicPr>
        <p:blipFill>
          <a:blip r:embed="rId4">
            <a:alphaModFix/>
          </a:blip>
          <a:stretch>
            <a:fillRect/>
          </a:stretch>
        </p:blipFill>
        <p:spPr>
          <a:xfrm>
            <a:off x="4823770" y="152400"/>
            <a:ext cx="2518304" cy="29065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0" name="Shape 230"/>
        <p:cNvGrpSpPr/>
        <p:nvPr/>
      </p:nvGrpSpPr>
      <p:grpSpPr>
        <a:xfrm>
          <a:off x="0" y="0"/>
          <a:ext cx="0" cy="0"/>
          <a:chOff x="0" y="0"/>
          <a:chExt cx="0" cy="0"/>
        </a:xfrm>
      </p:grpSpPr>
      <p:sp>
        <p:nvSpPr>
          <p:cNvPr id="231" name="Google Shape;231;p45"/>
          <p:cNvSpPr/>
          <p:nvPr/>
        </p:nvSpPr>
        <p:spPr>
          <a:xfrm>
            <a:off x="3381338" y="1953700"/>
            <a:ext cx="2281200" cy="2271900"/>
          </a:xfrm>
          <a:prstGeom prst="ellipse">
            <a:avLst/>
          </a:prstGeom>
          <a:solidFill>
            <a:srgbClr val="F0BC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2" name="Google Shape;232;p45"/>
          <p:cNvSpPr txBox="1"/>
          <p:nvPr/>
        </p:nvSpPr>
        <p:spPr>
          <a:xfrm>
            <a:off x="710250" y="204625"/>
            <a:ext cx="7723500" cy="481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800">
                <a:latin typeface="Fira Sans Medium"/>
                <a:ea typeface="Fira Sans Medium"/>
                <a:cs typeface="Fira Sans Medium"/>
                <a:sym typeface="Fira Sans Medium"/>
              </a:rPr>
              <a:t>Yamask</a:t>
            </a:r>
            <a:endParaRPr sz="2800">
              <a:latin typeface="Fira Sans Medium"/>
              <a:ea typeface="Fira Sans Medium"/>
              <a:cs typeface="Fira Sans Medium"/>
              <a:sym typeface="Fira Sans Medium"/>
            </a:endParaRPr>
          </a:p>
        </p:txBody>
      </p:sp>
      <p:sp>
        <p:nvSpPr>
          <p:cNvPr id="233" name="Google Shape;233;p45"/>
          <p:cNvSpPr txBox="1"/>
          <p:nvPr/>
        </p:nvSpPr>
        <p:spPr>
          <a:xfrm>
            <a:off x="179700" y="1696375"/>
            <a:ext cx="2479500" cy="2991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800">
                <a:solidFill>
                  <a:schemeClr val="dk1"/>
                </a:solidFill>
                <a:latin typeface="Fira Sans SemiBold"/>
                <a:ea typeface="Fira Sans SemiBold"/>
                <a:cs typeface="Fira Sans SemiBold"/>
                <a:sym typeface="Fira Sans SemiBold"/>
              </a:rPr>
              <a:t>Validating thought process is important</a:t>
            </a:r>
            <a:endParaRPr sz="1800">
              <a:solidFill>
                <a:schemeClr val="dk1"/>
              </a:solidFill>
              <a:latin typeface="Fira Sans SemiBold"/>
              <a:ea typeface="Fira Sans SemiBold"/>
              <a:cs typeface="Fira Sans SemiBold"/>
              <a:sym typeface="Fira Sans SemiBold"/>
            </a:endParaRPr>
          </a:p>
        </p:txBody>
      </p:sp>
      <p:sp>
        <p:nvSpPr>
          <p:cNvPr id="234" name="Google Shape;234;p45"/>
          <p:cNvSpPr txBox="1"/>
          <p:nvPr/>
        </p:nvSpPr>
        <p:spPr>
          <a:xfrm>
            <a:off x="179825" y="2086400"/>
            <a:ext cx="2389200" cy="5328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1200">
                <a:solidFill>
                  <a:schemeClr val="dk1"/>
                </a:solidFill>
                <a:latin typeface="Fira Sans"/>
                <a:ea typeface="Fira Sans"/>
                <a:cs typeface="Fira Sans"/>
                <a:sym typeface="Fira Sans"/>
              </a:rPr>
              <a:t>When his advisor acknowledges </a:t>
            </a:r>
            <a:r>
              <a:rPr i="1" lang="en" sz="1200">
                <a:solidFill>
                  <a:schemeClr val="dk1"/>
                </a:solidFill>
                <a:latin typeface="Fira Sans"/>
                <a:ea typeface="Fira Sans"/>
                <a:cs typeface="Fira Sans"/>
                <a:sym typeface="Fira Sans"/>
              </a:rPr>
              <a:t>how</a:t>
            </a:r>
            <a:r>
              <a:rPr lang="en" sz="1200">
                <a:solidFill>
                  <a:schemeClr val="dk1"/>
                </a:solidFill>
                <a:latin typeface="Fira Sans"/>
                <a:ea typeface="Fira Sans"/>
                <a:cs typeface="Fira Sans"/>
                <a:sym typeface="Fira Sans"/>
              </a:rPr>
              <a:t> work is done, he feels more grounded and confident in his progress</a:t>
            </a:r>
            <a:endParaRPr sz="1200">
              <a:solidFill>
                <a:schemeClr val="dk1"/>
              </a:solidFill>
              <a:latin typeface="Fira Sans"/>
              <a:ea typeface="Fira Sans"/>
              <a:cs typeface="Fira Sans"/>
              <a:sym typeface="Fira Sans"/>
            </a:endParaRPr>
          </a:p>
        </p:txBody>
      </p:sp>
      <p:sp>
        <p:nvSpPr>
          <p:cNvPr id="235" name="Google Shape;235;p45"/>
          <p:cNvSpPr txBox="1"/>
          <p:nvPr/>
        </p:nvSpPr>
        <p:spPr>
          <a:xfrm>
            <a:off x="6530699" y="1618325"/>
            <a:ext cx="2281200" cy="29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Fira Sans SemiBold"/>
                <a:ea typeface="Fira Sans SemiBold"/>
                <a:cs typeface="Fira Sans SemiBold"/>
                <a:sym typeface="Fira Sans SemiBold"/>
              </a:rPr>
              <a:t>Relies on repetition</a:t>
            </a:r>
            <a:endParaRPr sz="1800">
              <a:solidFill>
                <a:schemeClr val="dk1"/>
              </a:solidFill>
              <a:latin typeface="Fira Sans SemiBold"/>
              <a:ea typeface="Fira Sans SemiBold"/>
              <a:cs typeface="Fira Sans SemiBold"/>
              <a:sym typeface="Fira Sans SemiBold"/>
            </a:endParaRPr>
          </a:p>
        </p:txBody>
      </p:sp>
      <p:sp>
        <p:nvSpPr>
          <p:cNvPr id="236" name="Google Shape;236;p45"/>
          <p:cNvSpPr txBox="1"/>
          <p:nvPr/>
        </p:nvSpPr>
        <p:spPr>
          <a:xfrm>
            <a:off x="6530700" y="1839825"/>
            <a:ext cx="2539800" cy="53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Fira Sans"/>
                <a:ea typeface="Fira Sans"/>
                <a:cs typeface="Fira Sans"/>
                <a:sym typeface="Fira Sans"/>
              </a:rPr>
              <a:t>Doing the same task in different notebooks (physical and digital) helps with his retention </a:t>
            </a:r>
            <a:endParaRPr sz="1200">
              <a:solidFill>
                <a:schemeClr val="dk1"/>
              </a:solidFill>
              <a:latin typeface="Fira Sans"/>
              <a:ea typeface="Fira Sans"/>
              <a:cs typeface="Fira Sans"/>
              <a:sym typeface="Fira Sans"/>
            </a:endParaRPr>
          </a:p>
        </p:txBody>
      </p:sp>
      <p:sp>
        <p:nvSpPr>
          <p:cNvPr id="237" name="Google Shape;237;p45"/>
          <p:cNvSpPr txBox="1"/>
          <p:nvPr/>
        </p:nvSpPr>
        <p:spPr>
          <a:xfrm>
            <a:off x="543198" y="1311202"/>
            <a:ext cx="2082600" cy="2991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800">
                <a:solidFill>
                  <a:srgbClr val="222831"/>
                </a:solidFill>
                <a:latin typeface="Fira Sans SemiBold"/>
                <a:ea typeface="Fira Sans SemiBold"/>
                <a:cs typeface="Fira Sans SemiBold"/>
                <a:sym typeface="Fira Sans SemiBold"/>
              </a:rPr>
              <a:t>01</a:t>
            </a:r>
            <a:endParaRPr sz="1800">
              <a:solidFill>
                <a:srgbClr val="222831"/>
              </a:solidFill>
              <a:latin typeface="Fira Sans SemiBold"/>
              <a:ea typeface="Fira Sans SemiBold"/>
              <a:cs typeface="Fira Sans SemiBold"/>
              <a:sym typeface="Fira Sans SemiBold"/>
            </a:endParaRPr>
          </a:p>
        </p:txBody>
      </p:sp>
      <p:sp>
        <p:nvSpPr>
          <p:cNvPr id="238" name="Google Shape;238;p45"/>
          <p:cNvSpPr txBox="1"/>
          <p:nvPr/>
        </p:nvSpPr>
        <p:spPr>
          <a:xfrm>
            <a:off x="6530707" y="1319221"/>
            <a:ext cx="2082600" cy="29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Fira Sans SemiBold"/>
                <a:ea typeface="Fira Sans SemiBold"/>
                <a:cs typeface="Fira Sans SemiBold"/>
                <a:sym typeface="Fira Sans SemiBold"/>
              </a:rPr>
              <a:t>02</a:t>
            </a:r>
            <a:endParaRPr sz="1800">
              <a:solidFill>
                <a:schemeClr val="dk1"/>
              </a:solidFill>
              <a:latin typeface="Fira Sans SemiBold"/>
              <a:ea typeface="Fira Sans SemiBold"/>
              <a:cs typeface="Fira Sans SemiBold"/>
              <a:sym typeface="Fira Sans SemiBold"/>
            </a:endParaRPr>
          </a:p>
        </p:txBody>
      </p:sp>
      <p:grpSp>
        <p:nvGrpSpPr>
          <p:cNvPr id="239" name="Google Shape;239;p45"/>
          <p:cNvGrpSpPr/>
          <p:nvPr/>
        </p:nvGrpSpPr>
        <p:grpSpPr>
          <a:xfrm>
            <a:off x="2728651" y="1232681"/>
            <a:ext cx="3642424" cy="3588691"/>
            <a:chOff x="2690100" y="1887225"/>
            <a:chExt cx="2255650" cy="2222375"/>
          </a:xfrm>
        </p:grpSpPr>
        <p:sp>
          <p:nvSpPr>
            <p:cNvPr id="240" name="Google Shape;240;p45"/>
            <p:cNvSpPr/>
            <p:nvPr/>
          </p:nvSpPr>
          <p:spPr>
            <a:xfrm>
              <a:off x="2742350" y="3174550"/>
              <a:ext cx="824200" cy="847975"/>
            </a:xfrm>
            <a:custGeom>
              <a:rect b="b" l="l" r="r" t="t"/>
              <a:pathLst>
                <a:path extrusionOk="0" h="33919" w="32968">
                  <a:moveTo>
                    <a:pt x="17735" y="1"/>
                  </a:moveTo>
                  <a:lnTo>
                    <a:pt x="0" y="4055"/>
                  </a:lnTo>
                  <a:cubicBezTo>
                    <a:pt x="3452" y="17577"/>
                    <a:pt x="13365" y="28566"/>
                    <a:pt x="26159" y="33918"/>
                  </a:cubicBezTo>
                  <a:lnTo>
                    <a:pt x="32968" y="18052"/>
                  </a:lnTo>
                  <a:cubicBezTo>
                    <a:pt x="25494" y="14727"/>
                    <a:pt x="19793" y="8045"/>
                    <a:pt x="17735" y="1"/>
                  </a:cubicBezTo>
                  <a:close/>
                </a:path>
              </a:pathLst>
            </a:custGeom>
            <a:solidFill>
              <a:srgbClr val="FFA66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45"/>
            <p:cNvSpPr/>
            <p:nvPr/>
          </p:nvSpPr>
          <p:spPr>
            <a:xfrm>
              <a:off x="2708300" y="2051100"/>
              <a:ext cx="779075" cy="1224825"/>
            </a:xfrm>
            <a:custGeom>
              <a:rect b="b" l="l" r="r" t="t"/>
              <a:pathLst>
                <a:path extrusionOk="0" h="48993" w="31163">
                  <a:moveTo>
                    <a:pt x="22169" y="1"/>
                  </a:moveTo>
                  <a:cubicBezTo>
                    <a:pt x="9026" y="8013"/>
                    <a:pt x="0" y="22454"/>
                    <a:pt x="0" y="38542"/>
                  </a:cubicBezTo>
                  <a:cubicBezTo>
                    <a:pt x="0" y="42152"/>
                    <a:pt x="507" y="45636"/>
                    <a:pt x="1362" y="48993"/>
                  </a:cubicBezTo>
                  <a:lnTo>
                    <a:pt x="19097" y="44939"/>
                  </a:lnTo>
                  <a:cubicBezTo>
                    <a:pt x="18590" y="42880"/>
                    <a:pt x="18274" y="40727"/>
                    <a:pt x="18274" y="38542"/>
                  </a:cubicBezTo>
                  <a:cubicBezTo>
                    <a:pt x="18274" y="28978"/>
                    <a:pt x="23467" y="20491"/>
                    <a:pt x="31163" y="15740"/>
                  </a:cubicBezTo>
                  <a:lnTo>
                    <a:pt x="22169" y="1"/>
                  </a:lnTo>
                  <a:close/>
                </a:path>
              </a:pathLst>
            </a:custGeom>
            <a:solidFill>
              <a:srgbClr val="FFA66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45"/>
            <p:cNvSpPr/>
            <p:nvPr/>
          </p:nvSpPr>
          <p:spPr>
            <a:xfrm>
              <a:off x="3262500" y="1887225"/>
              <a:ext cx="1595375" cy="891500"/>
            </a:xfrm>
            <a:custGeom>
              <a:rect b="b" l="l" r="r" t="t"/>
              <a:pathLst>
                <a:path extrusionOk="0" h="35660" w="63815">
                  <a:moveTo>
                    <a:pt x="22898" y="0"/>
                  </a:moveTo>
                  <a:cubicBezTo>
                    <a:pt x="14600" y="0"/>
                    <a:pt x="6778" y="2439"/>
                    <a:pt x="1" y="6556"/>
                  </a:cubicBezTo>
                  <a:lnTo>
                    <a:pt x="8995" y="22295"/>
                  </a:lnTo>
                  <a:cubicBezTo>
                    <a:pt x="13080" y="19762"/>
                    <a:pt x="17831" y="18273"/>
                    <a:pt x="22898" y="18273"/>
                  </a:cubicBezTo>
                  <a:cubicBezTo>
                    <a:pt x="30625" y="18273"/>
                    <a:pt x="37655" y="21693"/>
                    <a:pt x="42564" y="27077"/>
                  </a:cubicBezTo>
                  <a:lnTo>
                    <a:pt x="42532" y="27109"/>
                  </a:lnTo>
                  <a:cubicBezTo>
                    <a:pt x="44781" y="29579"/>
                    <a:pt x="46618" y="32493"/>
                    <a:pt x="47853" y="35659"/>
                  </a:cubicBezTo>
                  <a:lnTo>
                    <a:pt x="63814" y="29357"/>
                  </a:lnTo>
                  <a:cubicBezTo>
                    <a:pt x="61882" y="24132"/>
                    <a:pt x="59064" y="19382"/>
                    <a:pt x="55517" y="15265"/>
                  </a:cubicBezTo>
                  <a:lnTo>
                    <a:pt x="55548" y="15201"/>
                  </a:lnTo>
                  <a:cubicBezTo>
                    <a:pt x="47536" y="5954"/>
                    <a:pt x="35945" y="0"/>
                    <a:pt x="22898" y="0"/>
                  </a:cubicBezTo>
                  <a:close/>
                </a:path>
              </a:pathLst>
            </a:custGeom>
            <a:solidFill>
              <a:srgbClr val="472A1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45"/>
            <p:cNvSpPr/>
            <p:nvPr/>
          </p:nvSpPr>
          <p:spPr>
            <a:xfrm>
              <a:off x="4592600" y="2243500"/>
              <a:ext cx="353150" cy="321450"/>
            </a:xfrm>
            <a:custGeom>
              <a:rect b="b" l="l" r="r" t="t"/>
              <a:pathLst>
                <a:path extrusionOk="0" h="12858" w="14126">
                  <a:moveTo>
                    <a:pt x="1" y="0"/>
                  </a:moveTo>
                  <a:lnTo>
                    <a:pt x="8298" y="12858"/>
                  </a:lnTo>
                  <a:lnTo>
                    <a:pt x="14125" y="0"/>
                  </a:lnTo>
                  <a:close/>
                </a:path>
              </a:pathLst>
            </a:custGeom>
            <a:solidFill>
              <a:srgbClr val="472A1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45"/>
            <p:cNvSpPr/>
            <p:nvPr/>
          </p:nvSpPr>
          <p:spPr>
            <a:xfrm>
              <a:off x="3393925" y="2619575"/>
              <a:ext cx="1535200" cy="1490025"/>
            </a:xfrm>
            <a:custGeom>
              <a:rect b="b" l="l" r="r" t="t"/>
              <a:pathLst>
                <a:path extrusionOk="0" h="59601" w="61408">
                  <a:moveTo>
                    <a:pt x="58557" y="0"/>
                  </a:moveTo>
                  <a:lnTo>
                    <a:pt x="42564" y="6302"/>
                  </a:lnTo>
                  <a:cubicBezTo>
                    <a:pt x="43704" y="9247"/>
                    <a:pt x="44369" y="12446"/>
                    <a:pt x="44369" y="15739"/>
                  </a:cubicBezTo>
                  <a:cubicBezTo>
                    <a:pt x="44369" y="30370"/>
                    <a:pt x="32177" y="42563"/>
                    <a:pt x="17546" y="42563"/>
                  </a:cubicBezTo>
                  <a:cubicBezTo>
                    <a:pt x="13745" y="42563"/>
                    <a:pt x="10103" y="41708"/>
                    <a:pt x="6778" y="40219"/>
                  </a:cubicBezTo>
                  <a:lnTo>
                    <a:pt x="1" y="56086"/>
                  </a:lnTo>
                  <a:cubicBezTo>
                    <a:pt x="5416" y="58334"/>
                    <a:pt x="11370" y="59601"/>
                    <a:pt x="17546" y="59601"/>
                  </a:cubicBezTo>
                  <a:cubicBezTo>
                    <a:pt x="41899" y="59601"/>
                    <a:pt x="61407" y="40124"/>
                    <a:pt x="61407" y="15739"/>
                  </a:cubicBezTo>
                  <a:cubicBezTo>
                    <a:pt x="61407" y="10229"/>
                    <a:pt x="60362" y="4940"/>
                    <a:pt x="58557" y="0"/>
                  </a:cubicBezTo>
                  <a:close/>
                </a:path>
              </a:pathLst>
            </a:custGeom>
            <a:solidFill>
              <a:srgbClr val="FCDEB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45"/>
            <p:cNvSpPr/>
            <p:nvPr/>
          </p:nvSpPr>
          <p:spPr>
            <a:xfrm>
              <a:off x="4516600" y="3503925"/>
              <a:ext cx="350775" cy="336500"/>
            </a:xfrm>
            <a:custGeom>
              <a:rect b="b" l="l" r="r" t="t"/>
              <a:pathLst>
                <a:path extrusionOk="0" h="13460" w="14031">
                  <a:moveTo>
                    <a:pt x="9755" y="0"/>
                  </a:moveTo>
                  <a:lnTo>
                    <a:pt x="1" y="11813"/>
                  </a:lnTo>
                  <a:lnTo>
                    <a:pt x="14030" y="13459"/>
                  </a:lnTo>
                  <a:lnTo>
                    <a:pt x="9755" y="0"/>
                  </a:lnTo>
                  <a:close/>
                </a:path>
              </a:pathLst>
            </a:custGeom>
            <a:solidFill>
              <a:srgbClr val="FCDEB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45"/>
            <p:cNvSpPr/>
            <p:nvPr/>
          </p:nvSpPr>
          <p:spPr>
            <a:xfrm>
              <a:off x="2690100" y="2243500"/>
              <a:ext cx="353925" cy="321450"/>
            </a:xfrm>
            <a:custGeom>
              <a:rect b="b" l="l" r="r" t="t"/>
              <a:pathLst>
                <a:path extrusionOk="0" h="12858" w="14157">
                  <a:moveTo>
                    <a:pt x="0" y="0"/>
                  </a:moveTo>
                  <a:lnTo>
                    <a:pt x="5827" y="12858"/>
                  </a:lnTo>
                  <a:lnTo>
                    <a:pt x="14156" y="0"/>
                  </a:lnTo>
                  <a:close/>
                </a:path>
              </a:pathLst>
            </a:custGeom>
            <a:solidFill>
              <a:srgbClr val="FFA66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7" name="Google Shape;247;p45"/>
          <p:cNvSpPr txBox="1"/>
          <p:nvPr/>
        </p:nvSpPr>
        <p:spPr>
          <a:xfrm>
            <a:off x="2771100" y="602700"/>
            <a:ext cx="4032000" cy="53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latin typeface="Fira Sans"/>
                <a:ea typeface="Fira Sans"/>
                <a:cs typeface="Fira Sans"/>
                <a:sym typeface="Fira Sans"/>
              </a:rPr>
              <a:t>A 24-year-old PhD student in Biology </a:t>
            </a:r>
            <a:br>
              <a:rPr lang="en" sz="1300">
                <a:latin typeface="Fira Sans"/>
                <a:ea typeface="Fira Sans"/>
                <a:cs typeface="Fira Sans"/>
                <a:sym typeface="Fira Sans"/>
              </a:rPr>
            </a:br>
            <a:r>
              <a:rPr i="1" lang="en" sz="1300">
                <a:latin typeface="Fira Sans"/>
                <a:ea typeface="Fira Sans"/>
                <a:cs typeface="Fira Sans"/>
                <a:sym typeface="Fira Sans"/>
              </a:rPr>
              <a:t>Interviewed by Ayana, Notes by Ayana + HeyMarvin</a:t>
            </a:r>
            <a:endParaRPr i="1" sz="1300">
              <a:latin typeface="Fira Sans"/>
              <a:ea typeface="Fira Sans"/>
              <a:cs typeface="Fira Sans"/>
              <a:sym typeface="Fira Sans"/>
            </a:endParaRPr>
          </a:p>
        </p:txBody>
      </p:sp>
      <p:pic>
        <p:nvPicPr>
          <p:cNvPr id="248" name="Google Shape;248;p45"/>
          <p:cNvPicPr preferRelativeResize="0"/>
          <p:nvPr/>
        </p:nvPicPr>
        <p:blipFill>
          <a:blip r:embed="rId3">
            <a:alphaModFix/>
          </a:blip>
          <a:stretch>
            <a:fillRect/>
          </a:stretch>
        </p:blipFill>
        <p:spPr>
          <a:xfrm>
            <a:off x="2650123" y="1087050"/>
            <a:ext cx="3780575" cy="3780600"/>
          </a:xfrm>
          <a:prstGeom prst="rect">
            <a:avLst/>
          </a:prstGeom>
          <a:noFill/>
          <a:ln>
            <a:noFill/>
          </a:ln>
        </p:spPr>
      </p:pic>
      <p:sp>
        <p:nvSpPr>
          <p:cNvPr id="249" name="Google Shape;249;p45"/>
          <p:cNvSpPr txBox="1"/>
          <p:nvPr/>
        </p:nvSpPr>
        <p:spPr>
          <a:xfrm>
            <a:off x="6312450" y="3776450"/>
            <a:ext cx="2717700" cy="53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Fira Sans"/>
                <a:ea typeface="Fira Sans"/>
                <a:cs typeface="Fira Sans"/>
                <a:sym typeface="Fira Sans"/>
              </a:rPr>
              <a:t>💡He needs feedback that recognizes effort, process, and incremental progress—not only final results—to feel secure in his trajectory</a:t>
            </a:r>
            <a:endParaRPr b="1">
              <a:solidFill>
                <a:schemeClr val="dk1"/>
              </a:solidFill>
              <a:latin typeface="Fira Sans"/>
              <a:ea typeface="Fira Sans"/>
              <a:cs typeface="Fira Sans"/>
              <a:sym typeface="Fira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3" name="Shape 253"/>
        <p:cNvGrpSpPr/>
        <p:nvPr/>
      </p:nvGrpSpPr>
      <p:grpSpPr>
        <a:xfrm>
          <a:off x="0" y="0"/>
          <a:ext cx="0" cy="0"/>
          <a:chOff x="0" y="0"/>
          <a:chExt cx="0" cy="0"/>
        </a:xfrm>
      </p:grpSpPr>
      <p:sp>
        <p:nvSpPr>
          <p:cNvPr id="254" name="Google Shape;254;p46"/>
          <p:cNvSpPr txBox="1"/>
          <p:nvPr/>
        </p:nvSpPr>
        <p:spPr>
          <a:xfrm>
            <a:off x="710250" y="204625"/>
            <a:ext cx="7723500" cy="481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800">
                <a:latin typeface="Fira Sans Medium"/>
                <a:ea typeface="Fira Sans Medium"/>
                <a:cs typeface="Fira Sans Medium"/>
                <a:sym typeface="Fira Sans Medium"/>
              </a:rPr>
              <a:t>Cyndaquil</a:t>
            </a:r>
            <a:endParaRPr sz="2800">
              <a:latin typeface="Fira Sans Medium"/>
              <a:ea typeface="Fira Sans Medium"/>
              <a:cs typeface="Fira Sans Medium"/>
              <a:sym typeface="Fira Sans Medium"/>
            </a:endParaRPr>
          </a:p>
        </p:txBody>
      </p:sp>
      <p:sp>
        <p:nvSpPr>
          <p:cNvPr id="255" name="Google Shape;255;p46"/>
          <p:cNvSpPr txBox="1"/>
          <p:nvPr/>
        </p:nvSpPr>
        <p:spPr>
          <a:xfrm>
            <a:off x="146300" y="1632225"/>
            <a:ext cx="2479500" cy="2991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800">
                <a:solidFill>
                  <a:schemeClr val="dk1"/>
                </a:solidFill>
                <a:latin typeface="Fira Sans SemiBold"/>
                <a:ea typeface="Fira Sans SemiBold"/>
                <a:cs typeface="Fira Sans SemiBold"/>
                <a:sym typeface="Fira Sans SemiBold"/>
              </a:rPr>
              <a:t>Human presence to combat anxiety</a:t>
            </a:r>
            <a:endParaRPr sz="1800">
              <a:solidFill>
                <a:schemeClr val="dk1"/>
              </a:solidFill>
              <a:latin typeface="Fira Sans SemiBold"/>
              <a:ea typeface="Fira Sans SemiBold"/>
              <a:cs typeface="Fira Sans SemiBold"/>
              <a:sym typeface="Fira Sans SemiBold"/>
            </a:endParaRPr>
          </a:p>
        </p:txBody>
      </p:sp>
      <p:sp>
        <p:nvSpPr>
          <p:cNvPr id="256" name="Google Shape;256;p46"/>
          <p:cNvSpPr txBox="1"/>
          <p:nvPr/>
        </p:nvSpPr>
        <p:spPr>
          <a:xfrm>
            <a:off x="146425" y="2022250"/>
            <a:ext cx="2389200" cy="5328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1200">
                <a:solidFill>
                  <a:schemeClr val="dk1"/>
                </a:solidFill>
                <a:latin typeface="Fira Sans"/>
                <a:ea typeface="Fira Sans"/>
                <a:cs typeface="Fira Sans"/>
                <a:sym typeface="Fira Sans"/>
              </a:rPr>
              <a:t>Too much urgency creates anxiety, which in turn can be soothed with human presence.</a:t>
            </a:r>
            <a:endParaRPr sz="1200">
              <a:solidFill>
                <a:schemeClr val="dk1"/>
              </a:solidFill>
              <a:latin typeface="Fira Sans"/>
              <a:ea typeface="Fira Sans"/>
              <a:cs typeface="Fira Sans"/>
              <a:sym typeface="Fira Sans"/>
            </a:endParaRPr>
          </a:p>
        </p:txBody>
      </p:sp>
      <p:sp>
        <p:nvSpPr>
          <p:cNvPr id="257" name="Google Shape;257;p46"/>
          <p:cNvSpPr txBox="1"/>
          <p:nvPr/>
        </p:nvSpPr>
        <p:spPr>
          <a:xfrm>
            <a:off x="6554149" y="4004100"/>
            <a:ext cx="2281200" cy="29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Fira Sans SemiBold"/>
                <a:ea typeface="Fira Sans SemiBold"/>
                <a:cs typeface="Fira Sans SemiBold"/>
                <a:sym typeface="Fira Sans SemiBold"/>
              </a:rPr>
              <a:t>Relies on reminders</a:t>
            </a:r>
            <a:endParaRPr sz="1800">
              <a:solidFill>
                <a:schemeClr val="dk1"/>
              </a:solidFill>
              <a:latin typeface="Fira Sans SemiBold"/>
              <a:ea typeface="Fira Sans SemiBold"/>
              <a:cs typeface="Fira Sans SemiBold"/>
              <a:sym typeface="Fira Sans SemiBold"/>
            </a:endParaRPr>
          </a:p>
        </p:txBody>
      </p:sp>
      <p:sp>
        <p:nvSpPr>
          <p:cNvPr id="258" name="Google Shape;258;p46"/>
          <p:cNvSpPr txBox="1"/>
          <p:nvPr/>
        </p:nvSpPr>
        <p:spPr>
          <a:xfrm>
            <a:off x="6554149" y="4225600"/>
            <a:ext cx="2389200" cy="53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Fira Sans"/>
                <a:ea typeface="Fira Sans"/>
                <a:cs typeface="Fira Sans"/>
                <a:sym typeface="Fira Sans"/>
              </a:rPr>
              <a:t>She doesn’t use a calendar at all, instead relying on external reminders from friends.</a:t>
            </a:r>
            <a:endParaRPr sz="1200">
              <a:solidFill>
                <a:schemeClr val="dk1"/>
              </a:solidFill>
              <a:latin typeface="Fira Sans"/>
              <a:ea typeface="Fira Sans"/>
              <a:cs typeface="Fira Sans"/>
              <a:sym typeface="Fira Sans"/>
            </a:endParaRPr>
          </a:p>
        </p:txBody>
      </p:sp>
      <p:sp>
        <p:nvSpPr>
          <p:cNvPr id="259" name="Google Shape;259;p46"/>
          <p:cNvSpPr txBox="1"/>
          <p:nvPr/>
        </p:nvSpPr>
        <p:spPr>
          <a:xfrm>
            <a:off x="543198" y="1232675"/>
            <a:ext cx="2082600" cy="2991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800">
                <a:solidFill>
                  <a:srgbClr val="222831"/>
                </a:solidFill>
                <a:latin typeface="Fira Sans SemiBold"/>
                <a:ea typeface="Fira Sans SemiBold"/>
                <a:cs typeface="Fira Sans SemiBold"/>
                <a:sym typeface="Fira Sans SemiBold"/>
              </a:rPr>
              <a:t>01</a:t>
            </a:r>
            <a:endParaRPr sz="1800">
              <a:solidFill>
                <a:srgbClr val="222831"/>
              </a:solidFill>
              <a:latin typeface="Fira Sans SemiBold"/>
              <a:ea typeface="Fira Sans SemiBold"/>
              <a:cs typeface="Fira Sans SemiBold"/>
              <a:sym typeface="Fira Sans SemiBold"/>
            </a:endParaRPr>
          </a:p>
        </p:txBody>
      </p:sp>
      <p:sp>
        <p:nvSpPr>
          <p:cNvPr id="260" name="Google Shape;260;p46"/>
          <p:cNvSpPr txBox="1"/>
          <p:nvPr/>
        </p:nvSpPr>
        <p:spPr>
          <a:xfrm>
            <a:off x="6554150" y="1333125"/>
            <a:ext cx="2082600" cy="29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Fira Sans SemiBold"/>
                <a:ea typeface="Fira Sans SemiBold"/>
                <a:cs typeface="Fira Sans SemiBold"/>
                <a:sym typeface="Fira Sans SemiBold"/>
              </a:rPr>
              <a:t>02</a:t>
            </a:r>
            <a:endParaRPr sz="1800">
              <a:solidFill>
                <a:schemeClr val="dk1"/>
              </a:solidFill>
              <a:latin typeface="Fira Sans SemiBold"/>
              <a:ea typeface="Fira Sans SemiBold"/>
              <a:cs typeface="Fira Sans SemiBold"/>
              <a:sym typeface="Fira Sans SemiBold"/>
            </a:endParaRPr>
          </a:p>
        </p:txBody>
      </p:sp>
      <p:sp>
        <p:nvSpPr>
          <p:cNvPr id="261" name="Google Shape;261;p46"/>
          <p:cNvSpPr txBox="1"/>
          <p:nvPr/>
        </p:nvSpPr>
        <p:spPr>
          <a:xfrm>
            <a:off x="6554157" y="3704996"/>
            <a:ext cx="2082600" cy="29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Fira Sans SemiBold"/>
                <a:ea typeface="Fira Sans SemiBold"/>
                <a:cs typeface="Fira Sans SemiBold"/>
                <a:sym typeface="Fira Sans SemiBold"/>
              </a:rPr>
              <a:t>03</a:t>
            </a:r>
            <a:endParaRPr sz="1800">
              <a:solidFill>
                <a:schemeClr val="dk1"/>
              </a:solidFill>
              <a:latin typeface="Fira Sans SemiBold"/>
              <a:ea typeface="Fira Sans SemiBold"/>
              <a:cs typeface="Fira Sans SemiBold"/>
              <a:sym typeface="Fira Sans SemiBold"/>
            </a:endParaRPr>
          </a:p>
        </p:txBody>
      </p:sp>
      <p:grpSp>
        <p:nvGrpSpPr>
          <p:cNvPr id="262" name="Google Shape;262;p46"/>
          <p:cNvGrpSpPr/>
          <p:nvPr/>
        </p:nvGrpSpPr>
        <p:grpSpPr>
          <a:xfrm>
            <a:off x="2728651" y="1232681"/>
            <a:ext cx="3642424" cy="3588691"/>
            <a:chOff x="2690100" y="1887225"/>
            <a:chExt cx="2255650" cy="2222375"/>
          </a:xfrm>
        </p:grpSpPr>
        <p:sp>
          <p:nvSpPr>
            <p:cNvPr id="263" name="Google Shape;263;p46"/>
            <p:cNvSpPr/>
            <p:nvPr/>
          </p:nvSpPr>
          <p:spPr>
            <a:xfrm>
              <a:off x="2742350" y="3174550"/>
              <a:ext cx="824200" cy="847975"/>
            </a:xfrm>
            <a:custGeom>
              <a:rect b="b" l="l" r="r" t="t"/>
              <a:pathLst>
                <a:path extrusionOk="0" h="33919" w="32968">
                  <a:moveTo>
                    <a:pt x="17735" y="1"/>
                  </a:moveTo>
                  <a:lnTo>
                    <a:pt x="0" y="4055"/>
                  </a:lnTo>
                  <a:cubicBezTo>
                    <a:pt x="3452" y="17577"/>
                    <a:pt x="13365" y="28566"/>
                    <a:pt x="26159" y="33918"/>
                  </a:cubicBezTo>
                  <a:lnTo>
                    <a:pt x="32968" y="18052"/>
                  </a:lnTo>
                  <a:cubicBezTo>
                    <a:pt x="25494" y="14727"/>
                    <a:pt x="19793" y="8045"/>
                    <a:pt x="17735" y="1"/>
                  </a:cubicBezTo>
                  <a:close/>
                </a:path>
              </a:pathLst>
            </a:custGeom>
            <a:solidFill>
              <a:srgbClr val="FFA66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46"/>
            <p:cNvSpPr/>
            <p:nvPr/>
          </p:nvSpPr>
          <p:spPr>
            <a:xfrm>
              <a:off x="2708300" y="2051100"/>
              <a:ext cx="779075" cy="1224825"/>
            </a:xfrm>
            <a:custGeom>
              <a:rect b="b" l="l" r="r" t="t"/>
              <a:pathLst>
                <a:path extrusionOk="0" h="48993" w="31163">
                  <a:moveTo>
                    <a:pt x="22169" y="1"/>
                  </a:moveTo>
                  <a:cubicBezTo>
                    <a:pt x="9026" y="8013"/>
                    <a:pt x="0" y="22454"/>
                    <a:pt x="0" y="38542"/>
                  </a:cubicBezTo>
                  <a:cubicBezTo>
                    <a:pt x="0" y="42152"/>
                    <a:pt x="507" y="45636"/>
                    <a:pt x="1362" y="48993"/>
                  </a:cubicBezTo>
                  <a:lnTo>
                    <a:pt x="19097" y="44939"/>
                  </a:lnTo>
                  <a:cubicBezTo>
                    <a:pt x="18590" y="42880"/>
                    <a:pt x="18274" y="40727"/>
                    <a:pt x="18274" y="38542"/>
                  </a:cubicBezTo>
                  <a:cubicBezTo>
                    <a:pt x="18274" y="28978"/>
                    <a:pt x="23467" y="20491"/>
                    <a:pt x="31163" y="15740"/>
                  </a:cubicBezTo>
                  <a:lnTo>
                    <a:pt x="22169" y="1"/>
                  </a:lnTo>
                  <a:close/>
                </a:path>
              </a:pathLst>
            </a:custGeom>
            <a:solidFill>
              <a:srgbClr val="FFA66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46"/>
            <p:cNvSpPr/>
            <p:nvPr/>
          </p:nvSpPr>
          <p:spPr>
            <a:xfrm>
              <a:off x="3262500" y="1887225"/>
              <a:ext cx="1595375" cy="891500"/>
            </a:xfrm>
            <a:custGeom>
              <a:rect b="b" l="l" r="r" t="t"/>
              <a:pathLst>
                <a:path extrusionOk="0" h="35660" w="63815">
                  <a:moveTo>
                    <a:pt x="22898" y="0"/>
                  </a:moveTo>
                  <a:cubicBezTo>
                    <a:pt x="14600" y="0"/>
                    <a:pt x="6778" y="2439"/>
                    <a:pt x="1" y="6556"/>
                  </a:cubicBezTo>
                  <a:lnTo>
                    <a:pt x="8995" y="22295"/>
                  </a:lnTo>
                  <a:cubicBezTo>
                    <a:pt x="13080" y="19762"/>
                    <a:pt x="17831" y="18273"/>
                    <a:pt x="22898" y="18273"/>
                  </a:cubicBezTo>
                  <a:cubicBezTo>
                    <a:pt x="30625" y="18273"/>
                    <a:pt x="37655" y="21693"/>
                    <a:pt x="42564" y="27077"/>
                  </a:cubicBezTo>
                  <a:lnTo>
                    <a:pt x="42532" y="27109"/>
                  </a:lnTo>
                  <a:cubicBezTo>
                    <a:pt x="44781" y="29579"/>
                    <a:pt x="46618" y="32493"/>
                    <a:pt x="47853" y="35659"/>
                  </a:cubicBezTo>
                  <a:lnTo>
                    <a:pt x="63814" y="29357"/>
                  </a:lnTo>
                  <a:cubicBezTo>
                    <a:pt x="61882" y="24132"/>
                    <a:pt x="59064" y="19382"/>
                    <a:pt x="55517" y="15265"/>
                  </a:cubicBezTo>
                  <a:lnTo>
                    <a:pt x="55548" y="15201"/>
                  </a:lnTo>
                  <a:cubicBezTo>
                    <a:pt x="47536" y="5954"/>
                    <a:pt x="35945" y="0"/>
                    <a:pt x="22898" y="0"/>
                  </a:cubicBezTo>
                  <a:close/>
                </a:path>
              </a:pathLst>
            </a:custGeom>
            <a:solidFill>
              <a:srgbClr val="472A1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46"/>
            <p:cNvSpPr/>
            <p:nvPr/>
          </p:nvSpPr>
          <p:spPr>
            <a:xfrm>
              <a:off x="4592600" y="2243500"/>
              <a:ext cx="353150" cy="321450"/>
            </a:xfrm>
            <a:custGeom>
              <a:rect b="b" l="l" r="r" t="t"/>
              <a:pathLst>
                <a:path extrusionOk="0" h="12858" w="14126">
                  <a:moveTo>
                    <a:pt x="1" y="0"/>
                  </a:moveTo>
                  <a:lnTo>
                    <a:pt x="8298" y="12858"/>
                  </a:lnTo>
                  <a:lnTo>
                    <a:pt x="14125" y="0"/>
                  </a:lnTo>
                  <a:close/>
                </a:path>
              </a:pathLst>
            </a:custGeom>
            <a:solidFill>
              <a:srgbClr val="472A1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46"/>
            <p:cNvSpPr/>
            <p:nvPr/>
          </p:nvSpPr>
          <p:spPr>
            <a:xfrm>
              <a:off x="3393925" y="2619575"/>
              <a:ext cx="1535200" cy="1490025"/>
            </a:xfrm>
            <a:custGeom>
              <a:rect b="b" l="l" r="r" t="t"/>
              <a:pathLst>
                <a:path extrusionOk="0" h="59601" w="61408">
                  <a:moveTo>
                    <a:pt x="58557" y="0"/>
                  </a:moveTo>
                  <a:lnTo>
                    <a:pt x="42564" y="6302"/>
                  </a:lnTo>
                  <a:cubicBezTo>
                    <a:pt x="43704" y="9247"/>
                    <a:pt x="44369" y="12446"/>
                    <a:pt x="44369" y="15739"/>
                  </a:cubicBezTo>
                  <a:cubicBezTo>
                    <a:pt x="44369" y="30370"/>
                    <a:pt x="32177" y="42563"/>
                    <a:pt x="17546" y="42563"/>
                  </a:cubicBezTo>
                  <a:cubicBezTo>
                    <a:pt x="13745" y="42563"/>
                    <a:pt x="10103" y="41708"/>
                    <a:pt x="6778" y="40219"/>
                  </a:cubicBezTo>
                  <a:lnTo>
                    <a:pt x="1" y="56086"/>
                  </a:lnTo>
                  <a:cubicBezTo>
                    <a:pt x="5416" y="58334"/>
                    <a:pt x="11370" y="59601"/>
                    <a:pt x="17546" y="59601"/>
                  </a:cubicBezTo>
                  <a:cubicBezTo>
                    <a:pt x="41899" y="59601"/>
                    <a:pt x="61407" y="40124"/>
                    <a:pt x="61407" y="15739"/>
                  </a:cubicBezTo>
                  <a:cubicBezTo>
                    <a:pt x="61407" y="10229"/>
                    <a:pt x="60362" y="4940"/>
                    <a:pt x="58557" y="0"/>
                  </a:cubicBezTo>
                  <a:close/>
                </a:path>
              </a:pathLst>
            </a:custGeom>
            <a:solidFill>
              <a:srgbClr val="FCDEB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46"/>
            <p:cNvSpPr/>
            <p:nvPr/>
          </p:nvSpPr>
          <p:spPr>
            <a:xfrm>
              <a:off x="4516600" y="3503925"/>
              <a:ext cx="350775" cy="336500"/>
            </a:xfrm>
            <a:custGeom>
              <a:rect b="b" l="l" r="r" t="t"/>
              <a:pathLst>
                <a:path extrusionOk="0" h="13460" w="14031">
                  <a:moveTo>
                    <a:pt x="9755" y="0"/>
                  </a:moveTo>
                  <a:lnTo>
                    <a:pt x="1" y="11813"/>
                  </a:lnTo>
                  <a:lnTo>
                    <a:pt x="14030" y="13459"/>
                  </a:lnTo>
                  <a:lnTo>
                    <a:pt x="9755" y="0"/>
                  </a:lnTo>
                  <a:close/>
                </a:path>
              </a:pathLst>
            </a:custGeom>
            <a:solidFill>
              <a:srgbClr val="FCDEB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46"/>
            <p:cNvSpPr/>
            <p:nvPr/>
          </p:nvSpPr>
          <p:spPr>
            <a:xfrm>
              <a:off x="2690100" y="2243500"/>
              <a:ext cx="353925" cy="321450"/>
            </a:xfrm>
            <a:custGeom>
              <a:rect b="b" l="l" r="r" t="t"/>
              <a:pathLst>
                <a:path extrusionOk="0" h="12858" w="14157">
                  <a:moveTo>
                    <a:pt x="0" y="0"/>
                  </a:moveTo>
                  <a:lnTo>
                    <a:pt x="5827" y="12858"/>
                  </a:lnTo>
                  <a:lnTo>
                    <a:pt x="14156" y="0"/>
                  </a:lnTo>
                  <a:close/>
                </a:path>
              </a:pathLst>
            </a:custGeom>
            <a:solidFill>
              <a:srgbClr val="FFA66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0" name="Google Shape;270;p46"/>
          <p:cNvSpPr txBox="1"/>
          <p:nvPr/>
        </p:nvSpPr>
        <p:spPr>
          <a:xfrm>
            <a:off x="2728750" y="602700"/>
            <a:ext cx="4032000" cy="53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latin typeface="Fira Sans"/>
                <a:ea typeface="Fira Sans"/>
                <a:cs typeface="Fira Sans"/>
                <a:sym typeface="Fira Sans"/>
              </a:rPr>
              <a:t>A 20-year-old undergraduate in Statistics </a:t>
            </a:r>
            <a:endParaRPr sz="1300">
              <a:latin typeface="Fira Sans"/>
              <a:ea typeface="Fira Sans"/>
              <a:cs typeface="Fira Sans"/>
              <a:sym typeface="Fira Sans"/>
            </a:endParaRPr>
          </a:p>
          <a:p>
            <a:pPr indent="0" lvl="0" marL="0" rtl="0" algn="ctr">
              <a:spcBef>
                <a:spcPts val="0"/>
              </a:spcBef>
              <a:spcAft>
                <a:spcPts val="0"/>
              </a:spcAft>
              <a:buNone/>
            </a:pPr>
            <a:r>
              <a:rPr i="1" lang="en" sz="1300">
                <a:solidFill>
                  <a:schemeClr val="dk1"/>
                </a:solidFill>
                <a:latin typeface="Fira Sans"/>
                <a:ea typeface="Fira Sans"/>
                <a:cs typeface="Fira Sans"/>
                <a:sym typeface="Fira Sans"/>
              </a:rPr>
              <a:t>Interviewed by Felix, notes by Felix + HeyMarvin</a:t>
            </a:r>
            <a:endParaRPr sz="1300">
              <a:latin typeface="Fira Sans"/>
              <a:ea typeface="Fira Sans"/>
              <a:cs typeface="Fira Sans"/>
              <a:sym typeface="Fira Sans"/>
            </a:endParaRPr>
          </a:p>
        </p:txBody>
      </p:sp>
      <p:pic>
        <p:nvPicPr>
          <p:cNvPr id="271" name="Google Shape;271;p46"/>
          <p:cNvPicPr preferRelativeResize="0"/>
          <p:nvPr/>
        </p:nvPicPr>
        <p:blipFill>
          <a:blip r:embed="rId3">
            <a:alphaModFix/>
          </a:blip>
          <a:stretch>
            <a:fillRect/>
          </a:stretch>
        </p:blipFill>
        <p:spPr>
          <a:xfrm>
            <a:off x="3235150" y="1697098"/>
            <a:ext cx="2812600" cy="2812627"/>
          </a:xfrm>
          <a:prstGeom prst="rect">
            <a:avLst/>
          </a:prstGeom>
          <a:noFill/>
          <a:ln>
            <a:noFill/>
          </a:ln>
        </p:spPr>
      </p:pic>
      <p:sp>
        <p:nvSpPr>
          <p:cNvPr id="272" name="Google Shape;272;p46"/>
          <p:cNvSpPr txBox="1"/>
          <p:nvPr/>
        </p:nvSpPr>
        <p:spPr>
          <a:xfrm>
            <a:off x="6473925" y="1697092"/>
            <a:ext cx="2618400" cy="29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222831"/>
                </a:solidFill>
                <a:latin typeface="Fira Sans SemiBold"/>
                <a:ea typeface="Fira Sans SemiBold"/>
                <a:cs typeface="Fira Sans SemiBold"/>
                <a:sym typeface="Fira Sans SemiBold"/>
              </a:rPr>
              <a:t>Urgency is a must</a:t>
            </a:r>
            <a:endParaRPr sz="1800">
              <a:solidFill>
                <a:srgbClr val="222831"/>
              </a:solidFill>
              <a:latin typeface="Fira Sans SemiBold"/>
              <a:ea typeface="Fira Sans SemiBold"/>
              <a:cs typeface="Fira Sans SemiBold"/>
              <a:sym typeface="Fira Sans SemiBold"/>
            </a:endParaRPr>
          </a:p>
        </p:txBody>
      </p:sp>
      <p:sp>
        <p:nvSpPr>
          <p:cNvPr id="273" name="Google Shape;273;p46"/>
          <p:cNvSpPr txBox="1"/>
          <p:nvPr/>
        </p:nvSpPr>
        <p:spPr>
          <a:xfrm>
            <a:off x="6477200" y="2022250"/>
            <a:ext cx="2435100" cy="53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Fira Sans"/>
                <a:ea typeface="Fira Sans"/>
                <a:cs typeface="Fira Sans"/>
                <a:sym typeface="Fira Sans"/>
              </a:rPr>
              <a:t>She will intentionally procrastinate to increase motivation with urgency</a:t>
            </a:r>
            <a:endParaRPr sz="1200">
              <a:latin typeface="Fira Sans"/>
              <a:ea typeface="Fira Sans"/>
              <a:cs typeface="Fira Sans"/>
              <a:sym typeface="Fira Sans"/>
            </a:endParaRPr>
          </a:p>
        </p:txBody>
      </p:sp>
      <p:sp>
        <p:nvSpPr>
          <p:cNvPr id="274" name="Google Shape;274;p46"/>
          <p:cNvSpPr txBox="1"/>
          <p:nvPr/>
        </p:nvSpPr>
        <p:spPr>
          <a:xfrm>
            <a:off x="100425" y="3537000"/>
            <a:ext cx="2717700" cy="5328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a:solidFill>
                  <a:schemeClr val="dk1"/>
                </a:solidFill>
                <a:latin typeface="Fira Sans"/>
                <a:ea typeface="Fira Sans"/>
                <a:cs typeface="Fira Sans"/>
                <a:sym typeface="Fira Sans"/>
              </a:rPr>
              <a:t>💡</a:t>
            </a:r>
            <a:r>
              <a:rPr b="1" lang="en">
                <a:solidFill>
                  <a:schemeClr val="dk1"/>
                </a:solidFill>
                <a:latin typeface="Fira Sans"/>
                <a:ea typeface="Fira Sans"/>
                <a:cs typeface="Fira Sans"/>
                <a:sym typeface="Fira Sans"/>
              </a:rPr>
              <a:t>She needs accessible forms of social or emotional grounding to counterbalance the anxiety that comes with time pressure.</a:t>
            </a:r>
            <a:endParaRPr b="1">
              <a:solidFill>
                <a:schemeClr val="dk1"/>
              </a:solidFill>
              <a:latin typeface="Fira Sans"/>
              <a:ea typeface="Fira Sans"/>
              <a:cs typeface="Fira Sans"/>
              <a:sym typeface="Fira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A66F"/>
        </a:solidFill>
      </p:bgPr>
    </p:bg>
    <p:spTree>
      <p:nvGrpSpPr>
        <p:cNvPr id="278" name="Shape 278"/>
        <p:cNvGrpSpPr/>
        <p:nvPr/>
      </p:nvGrpSpPr>
      <p:grpSpPr>
        <a:xfrm>
          <a:off x="0" y="0"/>
          <a:ext cx="0" cy="0"/>
          <a:chOff x="0" y="0"/>
          <a:chExt cx="0" cy="0"/>
        </a:xfrm>
      </p:grpSpPr>
      <p:sp>
        <p:nvSpPr>
          <p:cNvPr id="279" name="Google Shape;279;p47"/>
          <p:cNvSpPr/>
          <p:nvPr/>
        </p:nvSpPr>
        <p:spPr>
          <a:xfrm>
            <a:off x="752475" y="1693225"/>
            <a:ext cx="4123800" cy="523800"/>
          </a:xfrm>
          <a:prstGeom prst="roundRect">
            <a:avLst>
              <a:gd fmla="val 16667" name="adj"/>
            </a:avLst>
          </a:prstGeom>
          <a:solidFill>
            <a:srgbClr val="FEF8CA">
              <a:alpha val="620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0" name="Google Shape;280;p47"/>
          <p:cNvSpPr txBox="1"/>
          <p:nvPr/>
        </p:nvSpPr>
        <p:spPr>
          <a:xfrm>
            <a:off x="2591100" y="182875"/>
            <a:ext cx="3961800" cy="961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000">
                <a:latin typeface="Fira Sans Medium"/>
                <a:ea typeface="Fira Sans Medium"/>
                <a:cs typeface="Fira Sans Medium"/>
                <a:sym typeface="Fira Sans Medium"/>
              </a:rPr>
              <a:t>Agenda</a:t>
            </a:r>
            <a:endParaRPr sz="4000">
              <a:solidFill>
                <a:schemeClr val="lt1"/>
              </a:solidFill>
              <a:latin typeface="Fira Sans Medium"/>
              <a:ea typeface="Fira Sans Medium"/>
              <a:cs typeface="Fira Sans Medium"/>
              <a:sym typeface="Fira Sans Medium"/>
            </a:endParaRPr>
          </a:p>
        </p:txBody>
      </p:sp>
      <p:sp>
        <p:nvSpPr>
          <p:cNvPr id="281" name="Google Shape;281;p47"/>
          <p:cNvSpPr txBox="1"/>
          <p:nvPr>
            <p:ph idx="4294967295" type="body"/>
          </p:nvPr>
        </p:nvSpPr>
        <p:spPr>
          <a:xfrm>
            <a:off x="905100" y="1144075"/>
            <a:ext cx="6609900" cy="3416400"/>
          </a:xfrm>
          <a:prstGeom prst="rect">
            <a:avLst/>
          </a:prstGeom>
        </p:spPr>
        <p:txBody>
          <a:bodyPr anchorCtr="0" anchor="t" bIns="91425" lIns="91425" spcFirstLastPara="1" rIns="91425" wrap="square" tIns="91425">
            <a:noAutofit/>
          </a:bodyPr>
          <a:lstStyle/>
          <a:p>
            <a:pPr indent="-412750" lvl="0" marL="457200" rtl="0" algn="l">
              <a:spcBef>
                <a:spcPts val="0"/>
              </a:spcBef>
              <a:spcAft>
                <a:spcPts val="0"/>
              </a:spcAft>
              <a:buClr>
                <a:srgbClr val="472A15"/>
              </a:buClr>
              <a:buSzPts val="2900"/>
              <a:buFont typeface="Nunito"/>
              <a:buAutoNum type="arabicPeriod"/>
            </a:pPr>
            <a:r>
              <a:rPr b="1" lang="en" sz="2900">
                <a:solidFill>
                  <a:srgbClr val="472A15"/>
                </a:solidFill>
                <a:latin typeface="Nunito"/>
                <a:ea typeface="Nunito"/>
                <a:cs typeface="Nunito"/>
                <a:sym typeface="Nunito"/>
              </a:rPr>
              <a:t>A</a:t>
            </a:r>
            <a:r>
              <a:rPr b="1" lang="en" sz="2900">
                <a:solidFill>
                  <a:srgbClr val="472A15"/>
                </a:solidFill>
                <a:latin typeface="Nunito"/>
                <a:ea typeface="Nunito"/>
                <a:cs typeface="Nunito"/>
                <a:sym typeface="Nunito"/>
              </a:rPr>
              <a:t>dditional needfinding</a:t>
            </a:r>
            <a:endParaRPr b="1" sz="2900">
              <a:solidFill>
                <a:srgbClr val="472A15"/>
              </a:solidFill>
              <a:latin typeface="Nunito"/>
              <a:ea typeface="Nunito"/>
              <a:cs typeface="Nunito"/>
              <a:sym typeface="Nunito"/>
            </a:endParaRPr>
          </a:p>
          <a:p>
            <a:pPr indent="-412750" lvl="0" marL="457200" rtl="0" algn="l">
              <a:spcBef>
                <a:spcPts val="0"/>
              </a:spcBef>
              <a:spcAft>
                <a:spcPts val="0"/>
              </a:spcAft>
              <a:buClr>
                <a:srgbClr val="472A15"/>
              </a:buClr>
              <a:buSzPts val="2900"/>
              <a:buFont typeface="Nunito"/>
              <a:buAutoNum type="arabicPeriod"/>
            </a:pPr>
            <a:r>
              <a:rPr b="1" lang="en" sz="2900">
                <a:solidFill>
                  <a:srgbClr val="472A15"/>
                </a:solidFill>
                <a:latin typeface="Nunito"/>
                <a:ea typeface="Nunito"/>
                <a:cs typeface="Nunito"/>
                <a:sym typeface="Nunito"/>
              </a:rPr>
              <a:t>POVs and HMWs</a:t>
            </a:r>
            <a:endParaRPr b="1" sz="2900">
              <a:solidFill>
                <a:srgbClr val="472A15"/>
              </a:solidFill>
              <a:latin typeface="Nunito"/>
              <a:ea typeface="Nunito"/>
              <a:cs typeface="Nunito"/>
              <a:sym typeface="Nunito"/>
            </a:endParaRPr>
          </a:p>
          <a:p>
            <a:pPr indent="-412750" lvl="0" marL="457200" rtl="0" algn="l">
              <a:spcBef>
                <a:spcPts val="0"/>
              </a:spcBef>
              <a:spcAft>
                <a:spcPts val="0"/>
              </a:spcAft>
              <a:buClr>
                <a:srgbClr val="472A15"/>
              </a:buClr>
              <a:buSzPts val="2900"/>
              <a:buFont typeface="Nunito"/>
              <a:buAutoNum type="arabicPeriod"/>
            </a:pPr>
            <a:r>
              <a:rPr b="1" lang="en" sz="2900">
                <a:solidFill>
                  <a:srgbClr val="472A15"/>
                </a:solidFill>
                <a:latin typeface="Nunito"/>
                <a:ea typeface="Nunito"/>
                <a:cs typeface="Nunito"/>
                <a:sym typeface="Nunito"/>
              </a:rPr>
              <a:t>Solutions</a:t>
            </a:r>
            <a:endParaRPr b="1" sz="2900">
              <a:solidFill>
                <a:srgbClr val="472A15"/>
              </a:solidFill>
              <a:latin typeface="Nunito"/>
              <a:ea typeface="Nunito"/>
              <a:cs typeface="Nunito"/>
              <a:sym typeface="Nunito"/>
            </a:endParaRPr>
          </a:p>
          <a:p>
            <a:pPr indent="-412750" lvl="0" marL="457200" rtl="0" algn="l">
              <a:spcBef>
                <a:spcPts val="0"/>
              </a:spcBef>
              <a:spcAft>
                <a:spcPts val="0"/>
              </a:spcAft>
              <a:buClr>
                <a:srgbClr val="472A15"/>
              </a:buClr>
              <a:buSzPts val="2900"/>
              <a:buFont typeface="Nunito"/>
              <a:buAutoNum type="arabicPeriod"/>
            </a:pPr>
            <a:r>
              <a:rPr b="1" lang="en" sz="2900">
                <a:solidFill>
                  <a:srgbClr val="472A15"/>
                </a:solidFill>
                <a:latin typeface="Nunito"/>
                <a:ea typeface="Nunito"/>
                <a:cs typeface="Nunito"/>
                <a:sym typeface="Nunito"/>
              </a:rPr>
              <a:t>Experience prototypes</a:t>
            </a:r>
            <a:endParaRPr b="1" sz="2900">
              <a:solidFill>
                <a:srgbClr val="472A15"/>
              </a:solidFill>
              <a:latin typeface="Nunito"/>
              <a:ea typeface="Nunito"/>
              <a:cs typeface="Nunito"/>
              <a:sym typeface="Nunito"/>
            </a:endParaRPr>
          </a:p>
          <a:p>
            <a:pPr indent="-412750" lvl="0" marL="457200" rtl="0" algn="l">
              <a:spcBef>
                <a:spcPts val="0"/>
              </a:spcBef>
              <a:spcAft>
                <a:spcPts val="0"/>
              </a:spcAft>
              <a:buClr>
                <a:srgbClr val="472A15"/>
              </a:buClr>
              <a:buSzPts val="2900"/>
              <a:buFont typeface="Nunito"/>
              <a:buAutoNum type="arabicPeriod"/>
            </a:pPr>
            <a:r>
              <a:rPr b="1" lang="en" sz="2900">
                <a:solidFill>
                  <a:srgbClr val="472A15"/>
                </a:solidFill>
                <a:latin typeface="Nunito"/>
                <a:ea typeface="Nunito"/>
                <a:cs typeface="Nunito"/>
                <a:sym typeface="Nunito"/>
              </a:rPr>
              <a:t>Next steps</a:t>
            </a:r>
            <a:endParaRPr b="1" sz="2900">
              <a:solidFill>
                <a:srgbClr val="472A15"/>
              </a:solidFill>
              <a:latin typeface="Nunito"/>
              <a:ea typeface="Nunito"/>
              <a:cs typeface="Nunito"/>
              <a:sym typeface="Nuni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E"/>
        </a:solidFill>
      </p:bgPr>
    </p:bg>
    <p:spTree>
      <p:nvGrpSpPr>
        <p:cNvPr id="285" name="Shape 285"/>
        <p:cNvGrpSpPr/>
        <p:nvPr/>
      </p:nvGrpSpPr>
      <p:grpSpPr>
        <a:xfrm>
          <a:off x="0" y="0"/>
          <a:ext cx="0" cy="0"/>
          <a:chOff x="0" y="0"/>
          <a:chExt cx="0" cy="0"/>
        </a:xfrm>
      </p:grpSpPr>
      <p:sp>
        <p:nvSpPr>
          <p:cNvPr id="286" name="Google Shape;286;p48"/>
          <p:cNvSpPr/>
          <p:nvPr/>
        </p:nvSpPr>
        <p:spPr>
          <a:xfrm>
            <a:off x="657875" y="662975"/>
            <a:ext cx="3866400" cy="4191900"/>
          </a:xfrm>
          <a:prstGeom prst="roundRect">
            <a:avLst>
              <a:gd fmla="val 3175" name="adj"/>
            </a:avLst>
          </a:prstGeom>
          <a:solidFill>
            <a:srgbClr val="C9C3FF">
              <a:alpha val="5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7" name="Google Shape;287;p48"/>
          <p:cNvSpPr/>
          <p:nvPr/>
        </p:nvSpPr>
        <p:spPr>
          <a:xfrm>
            <a:off x="0" y="150"/>
            <a:ext cx="362100" cy="5143500"/>
          </a:xfrm>
          <a:prstGeom prst="rect">
            <a:avLst/>
          </a:prstGeom>
          <a:solidFill>
            <a:srgbClr val="C9C3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8" name="Google Shape;288;p48"/>
          <p:cNvSpPr txBox="1"/>
          <p:nvPr/>
        </p:nvSpPr>
        <p:spPr>
          <a:xfrm>
            <a:off x="933425" y="888412"/>
            <a:ext cx="3315300" cy="569400"/>
          </a:xfrm>
          <a:prstGeom prst="rect">
            <a:avLst/>
          </a:prstGeom>
          <a:noFill/>
          <a:ln>
            <a:noFill/>
          </a:ln>
        </p:spPr>
        <p:txBody>
          <a:bodyPr anchorCtr="0" anchor="t" bIns="91425" lIns="91425" spcFirstLastPara="1" rIns="91425" wrap="square" tIns="91425">
            <a:spAutoFit/>
          </a:bodyPr>
          <a:lstStyle/>
          <a:p>
            <a:pPr indent="0" lvl="0" marL="0" rtl="0" algn="ctr">
              <a:lnSpc>
                <a:spcPct val="100000"/>
              </a:lnSpc>
              <a:spcBef>
                <a:spcPts val="0"/>
              </a:spcBef>
              <a:spcAft>
                <a:spcPts val="0"/>
              </a:spcAft>
              <a:buNone/>
            </a:pPr>
            <a:r>
              <a:rPr b="1" lang="en" sz="2500">
                <a:solidFill>
                  <a:srgbClr val="472A15"/>
                </a:solidFill>
                <a:latin typeface="Nunito"/>
                <a:ea typeface="Nunito"/>
                <a:cs typeface="Nunito"/>
                <a:sym typeface="Nunito"/>
              </a:rPr>
              <a:t>Initial POV</a:t>
            </a:r>
            <a:endParaRPr b="1" sz="2500">
              <a:solidFill>
                <a:srgbClr val="472A15"/>
              </a:solidFill>
              <a:latin typeface="Nunito"/>
              <a:ea typeface="Nunito"/>
              <a:cs typeface="Nunito"/>
              <a:sym typeface="Nunito"/>
            </a:endParaRPr>
          </a:p>
        </p:txBody>
      </p:sp>
      <p:sp>
        <p:nvSpPr>
          <p:cNvPr id="289" name="Google Shape;289;p48"/>
          <p:cNvSpPr/>
          <p:nvPr/>
        </p:nvSpPr>
        <p:spPr>
          <a:xfrm>
            <a:off x="4884450" y="662975"/>
            <a:ext cx="3866400" cy="4191900"/>
          </a:xfrm>
          <a:prstGeom prst="roundRect">
            <a:avLst>
              <a:gd fmla="val 3175" name="adj"/>
            </a:avLst>
          </a:prstGeom>
          <a:solidFill>
            <a:srgbClr val="C9C3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0" name="Google Shape;290;p48"/>
          <p:cNvSpPr txBox="1"/>
          <p:nvPr/>
        </p:nvSpPr>
        <p:spPr>
          <a:xfrm>
            <a:off x="5160000" y="888412"/>
            <a:ext cx="3315300" cy="569400"/>
          </a:xfrm>
          <a:prstGeom prst="rect">
            <a:avLst/>
          </a:prstGeom>
          <a:noFill/>
          <a:ln>
            <a:noFill/>
          </a:ln>
        </p:spPr>
        <p:txBody>
          <a:bodyPr anchorCtr="0" anchor="t" bIns="91425" lIns="91425" spcFirstLastPara="1" rIns="91425" wrap="square" tIns="91425">
            <a:spAutoFit/>
          </a:bodyPr>
          <a:lstStyle/>
          <a:p>
            <a:pPr indent="0" lvl="0" marL="0" rtl="0" algn="ctr">
              <a:lnSpc>
                <a:spcPct val="100000"/>
              </a:lnSpc>
              <a:spcBef>
                <a:spcPts val="0"/>
              </a:spcBef>
              <a:spcAft>
                <a:spcPts val="0"/>
              </a:spcAft>
              <a:buNone/>
            </a:pPr>
            <a:r>
              <a:rPr b="1" lang="en" sz="2500">
                <a:solidFill>
                  <a:srgbClr val="472A15"/>
                </a:solidFill>
                <a:latin typeface="Nunito"/>
                <a:ea typeface="Nunito"/>
                <a:cs typeface="Nunito"/>
                <a:sym typeface="Nunito"/>
              </a:rPr>
              <a:t>Revised</a:t>
            </a:r>
            <a:r>
              <a:rPr b="1" lang="en" sz="2500">
                <a:solidFill>
                  <a:srgbClr val="472A15"/>
                </a:solidFill>
                <a:latin typeface="Nunito"/>
                <a:ea typeface="Nunito"/>
                <a:cs typeface="Nunito"/>
                <a:sym typeface="Nunito"/>
              </a:rPr>
              <a:t> POV #1</a:t>
            </a:r>
            <a:endParaRPr b="1" sz="2500">
              <a:solidFill>
                <a:srgbClr val="472A15"/>
              </a:solidFill>
              <a:latin typeface="Nunito"/>
              <a:ea typeface="Nunito"/>
              <a:cs typeface="Nunito"/>
              <a:sym typeface="Nunito"/>
            </a:endParaRPr>
          </a:p>
        </p:txBody>
      </p:sp>
      <p:pic>
        <p:nvPicPr>
          <p:cNvPr id="291" name="Google Shape;291;p48" title="20901.png"/>
          <p:cNvPicPr preferRelativeResize="0"/>
          <p:nvPr/>
        </p:nvPicPr>
        <p:blipFill>
          <a:blip r:embed="rId3">
            <a:alphaModFix/>
          </a:blip>
          <a:stretch>
            <a:fillRect/>
          </a:stretch>
        </p:blipFill>
        <p:spPr>
          <a:xfrm flipH="1" rot="5399843">
            <a:off x="4151866" y="2625369"/>
            <a:ext cx="840275" cy="840311"/>
          </a:xfrm>
          <a:prstGeom prst="rect">
            <a:avLst/>
          </a:prstGeom>
          <a:noFill/>
          <a:ln>
            <a:noFill/>
          </a:ln>
        </p:spPr>
      </p:pic>
      <p:sp>
        <p:nvSpPr>
          <p:cNvPr id="292" name="Google Shape;292;p48"/>
          <p:cNvSpPr txBox="1"/>
          <p:nvPr/>
        </p:nvSpPr>
        <p:spPr>
          <a:xfrm>
            <a:off x="780625" y="1400825"/>
            <a:ext cx="3678600" cy="3376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300">
                <a:solidFill>
                  <a:schemeClr val="dk1"/>
                </a:solidFill>
                <a:latin typeface="Fira Sans"/>
                <a:ea typeface="Fira Sans"/>
                <a:cs typeface="Fira Sans"/>
                <a:sym typeface="Fira Sans"/>
              </a:rPr>
              <a:t>We met </a:t>
            </a:r>
            <a:r>
              <a:rPr lang="en" sz="1300">
                <a:solidFill>
                  <a:schemeClr val="dk1"/>
                </a:solidFill>
                <a:latin typeface="Fira Sans"/>
                <a:ea typeface="Fira Sans"/>
                <a:cs typeface="Fira Sans"/>
                <a:sym typeface="Fira Sans"/>
              </a:rPr>
              <a:t>a 56-year-old husband with ADHD who spends most of his workday on his laptop.</a:t>
            </a:r>
            <a:endParaRPr sz="13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t/>
            </a:r>
            <a:endParaRPr sz="13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rPr b="1" lang="en" sz="1300">
                <a:solidFill>
                  <a:schemeClr val="dk1"/>
                </a:solidFill>
                <a:latin typeface="Fira Sans"/>
                <a:ea typeface="Fira Sans"/>
                <a:cs typeface="Fira Sans"/>
                <a:sym typeface="Fira Sans"/>
              </a:rPr>
              <a:t>We were surprised to learn </a:t>
            </a:r>
            <a:r>
              <a:rPr lang="en" sz="1300">
                <a:solidFill>
                  <a:schemeClr val="dk1"/>
                </a:solidFill>
                <a:latin typeface="Fira Sans"/>
                <a:ea typeface="Fira Sans"/>
                <a:cs typeface="Fira Sans"/>
                <a:sym typeface="Fira Sans"/>
              </a:rPr>
              <a:t>that</a:t>
            </a:r>
            <a:r>
              <a:rPr b="1" lang="en" sz="1300">
                <a:solidFill>
                  <a:schemeClr val="dk1"/>
                </a:solidFill>
                <a:latin typeface="Fira Sans"/>
                <a:ea typeface="Fira Sans"/>
                <a:cs typeface="Fira Sans"/>
                <a:sym typeface="Fira Sans"/>
              </a:rPr>
              <a:t> </a:t>
            </a:r>
            <a:r>
              <a:rPr lang="en" sz="1300">
                <a:solidFill>
                  <a:schemeClr val="dk1"/>
                </a:solidFill>
                <a:latin typeface="Fira Sans"/>
                <a:ea typeface="Fira Sans"/>
                <a:cs typeface="Fira Sans"/>
                <a:sym typeface="Fira Sans"/>
              </a:rPr>
              <a:t>even though he recognizes when he’s hyperfocused on trivial work tasks, he can’t redirect himself without his wife stepping in.</a:t>
            </a:r>
            <a:endParaRPr b="1" sz="13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t/>
            </a:r>
            <a:endParaRPr b="1" sz="13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rPr b="1" lang="en" sz="1300">
                <a:solidFill>
                  <a:schemeClr val="dk1"/>
                </a:solidFill>
                <a:latin typeface="Fira Sans"/>
                <a:ea typeface="Fira Sans"/>
                <a:cs typeface="Fira Sans"/>
                <a:sym typeface="Fira Sans"/>
              </a:rPr>
              <a:t>We wonder if this means</a:t>
            </a:r>
            <a:r>
              <a:rPr lang="en" sz="1300">
                <a:solidFill>
                  <a:schemeClr val="dk1"/>
                </a:solidFill>
                <a:latin typeface="Fira Sans"/>
                <a:ea typeface="Fira Sans"/>
                <a:cs typeface="Fira Sans"/>
                <a:sym typeface="Fira Sans"/>
              </a:rPr>
              <a:t> that what he is working on in a given moment doesn’t reflect his true goals or values.</a:t>
            </a:r>
            <a:endParaRPr sz="13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t/>
            </a:r>
            <a:endParaRPr sz="13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rPr b="1" lang="en" sz="1300">
                <a:solidFill>
                  <a:schemeClr val="dk1"/>
                </a:solidFill>
                <a:latin typeface="Fira Sans"/>
                <a:ea typeface="Fira Sans"/>
                <a:cs typeface="Fira Sans"/>
                <a:sym typeface="Fira Sans"/>
              </a:rPr>
              <a:t>It would be game-changing to</a:t>
            </a:r>
            <a:r>
              <a:rPr lang="en" sz="1300">
                <a:solidFill>
                  <a:schemeClr val="dk1"/>
                </a:solidFill>
                <a:latin typeface="Fira Sans"/>
                <a:ea typeface="Fira Sans"/>
                <a:cs typeface="Fira Sans"/>
                <a:sym typeface="Fira Sans"/>
              </a:rPr>
              <a:t> help him reflect while in hyperfocus mode.</a:t>
            </a:r>
            <a:endParaRPr sz="1300">
              <a:latin typeface="Fira Sans"/>
              <a:ea typeface="Fira Sans"/>
              <a:cs typeface="Fira Sans"/>
              <a:sym typeface="Fira Sans"/>
            </a:endParaRPr>
          </a:p>
        </p:txBody>
      </p:sp>
      <p:sp>
        <p:nvSpPr>
          <p:cNvPr id="293" name="Google Shape;293;p48"/>
          <p:cNvSpPr txBox="1"/>
          <p:nvPr/>
        </p:nvSpPr>
        <p:spPr>
          <a:xfrm>
            <a:off x="4978350" y="1400825"/>
            <a:ext cx="3678600" cy="353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b="1" sz="13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rPr b="1" lang="en" sz="1500">
                <a:solidFill>
                  <a:schemeClr val="dk1"/>
                </a:solidFill>
                <a:latin typeface="Fira Sans"/>
                <a:ea typeface="Fira Sans"/>
                <a:cs typeface="Fira Sans"/>
                <a:sym typeface="Fira Sans"/>
              </a:rPr>
              <a:t>We wonder if this means</a:t>
            </a:r>
            <a:r>
              <a:rPr lang="en" sz="1500">
                <a:solidFill>
                  <a:schemeClr val="dk1"/>
                </a:solidFill>
                <a:latin typeface="Fira Sans"/>
                <a:ea typeface="Fira Sans"/>
                <a:cs typeface="Fira Sans"/>
                <a:sym typeface="Fira Sans"/>
              </a:rPr>
              <a:t> the repeated experience of losing control leaves him feeling frustrated or dependent, undermining his confidence in managing his own attention.</a:t>
            </a:r>
            <a:endParaRPr sz="15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t/>
            </a:r>
            <a:endParaRPr b="1" sz="15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rPr b="1" lang="en" sz="1500">
                <a:solidFill>
                  <a:schemeClr val="dk1"/>
                </a:solidFill>
                <a:latin typeface="Fira Sans"/>
                <a:ea typeface="Fira Sans"/>
                <a:cs typeface="Fira Sans"/>
                <a:sym typeface="Fira Sans"/>
              </a:rPr>
              <a:t>It would be game-changing to </a:t>
            </a:r>
            <a:r>
              <a:rPr lang="en" sz="1500">
                <a:solidFill>
                  <a:schemeClr val="dk1"/>
                </a:solidFill>
                <a:latin typeface="Fira Sans"/>
                <a:ea typeface="Fira Sans"/>
                <a:cs typeface="Fira Sans"/>
                <a:sym typeface="Fira Sans"/>
              </a:rPr>
              <a:t>help him reclaim control in the moment to recognize when his attention drifts and consciously realign with what matters most.</a:t>
            </a:r>
            <a:endParaRPr sz="15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t/>
            </a:r>
            <a:endParaRPr b="1" sz="1300">
              <a:solidFill>
                <a:schemeClr val="dk1"/>
              </a:solidFill>
              <a:latin typeface="Fira Sans"/>
              <a:ea typeface="Fira Sans"/>
              <a:cs typeface="Fira Sans"/>
              <a:sym typeface="Fira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E"/>
        </a:solidFill>
      </p:bgPr>
    </p:bg>
    <p:spTree>
      <p:nvGrpSpPr>
        <p:cNvPr id="297" name="Shape 297"/>
        <p:cNvGrpSpPr/>
        <p:nvPr/>
      </p:nvGrpSpPr>
      <p:grpSpPr>
        <a:xfrm>
          <a:off x="0" y="0"/>
          <a:ext cx="0" cy="0"/>
          <a:chOff x="0" y="0"/>
          <a:chExt cx="0" cy="0"/>
        </a:xfrm>
      </p:grpSpPr>
      <p:sp>
        <p:nvSpPr>
          <p:cNvPr id="298" name="Google Shape;298;p49"/>
          <p:cNvSpPr/>
          <p:nvPr/>
        </p:nvSpPr>
        <p:spPr>
          <a:xfrm>
            <a:off x="657875" y="662975"/>
            <a:ext cx="3866400" cy="4191900"/>
          </a:xfrm>
          <a:prstGeom prst="roundRect">
            <a:avLst>
              <a:gd fmla="val 3175" name="adj"/>
            </a:avLst>
          </a:prstGeom>
          <a:solidFill>
            <a:srgbClr val="C9C3FF">
              <a:alpha val="5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9" name="Google Shape;299;p49"/>
          <p:cNvSpPr/>
          <p:nvPr/>
        </p:nvSpPr>
        <p:spPr>
          <a:xfrm>
            <a:off x="0" y="150"/>
            <a:ext cx="362100" cy="5143500"/>
          </a:xfrm>
          <a:prstGeom prst="rect">
            <a:avLst/>
          </a:prstGeom>
          <a:solidFill>
            <a:srgbClr val="C9C3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0" name="Google Shape;300;p49"/>
          <p:cNvSpPr txBox="1"/>
          <p:nvPr/>
        </p:nvSpPr>
        <p:spPr>
          <a:xfrm>
            <a:off x="933425" y="888412"/>
            <a:ext cx="3315300" cy="569400"/>
          </a:xfrm>
          <a:prstGeom prst="rect">
            <a:avLst/>
          </a:prstGeom>
          <a:noFill/>
          <a:ln>
            <a:noFill/>
          </a:ln>
        </p:spPr>
        <p:txBody>
          <a:bodyPr anchorCtr="0" anchor="t" bIns="91425" lIns="91425" spcFirstLastPara="1" rIns="91425" wrap="square" tIns="91425">
            <a:spAutoFit/>
          </a:bodyPr>
          <a:lstStyle/>
          <a:p>
            <a:pPr indent="0" lvl="0" marL="0" rtl="0" algn="ctr">
              <a:lnSpc>
                <a:spcPct val="100000"/>
              </a:lnSpc>
              <a:spcBef>
                <a:spcPts val="0"/>
              </a:spcBef>
              <a:spcAft>
                <a:spcPts val="0"/>
              </a:spcAft>
              <a:buNone/>
            </a:pPr>
            <a:r>
              <a:rPr b="1" lang="en" sz="2500">
                <a:solidFill>
                  <a:srgbClr val="472A15"/>
                </a:solidFill>
                <a:latin typeface="Nunito"/>
                <a:ea typeface="Nunito"/>
                <a:cs typeface="Nunito"/>
                <a:sym typeface="Nunito"/>
              </a:rPr>
              <a:t>Initial POV</a:t>
            </a:r>
            <a:endParaRPr b="1" sz="2500">
              <a:solidFill>
                <a:srgbClr val="472A15"/>
              </a:solidFill>
              <a:latin typeface="Nunito"/>
              <a:ea typeface="Nunito"/>
              <a:cs typeface="Nunito"/>
              <a:sym typeface="Nunito"/>
            </a:endParaRPr>
          </a:p>
        </p:txBody>
      </p:sp>
      <p:sp>
        <p:nvSpPr>
          <p:cNvPr id="301" name="Google Shape;301;p49"/>
          <p:cNvSpPr/>
          <p:nvPr/>
        </p:nvSpPr>
        <p:spPr>
          <a:xfrm>
            <a:off x="4884450" y="662975"/>
            <a:ext cx="3866400" cy="4191900"/>
          </a:xfrm>
          <a:prstGeom prst="roundRect">
            <a:avLst>
              <a:gd fmla="val 3175" name="adj"/>
            </a:avLst>
          </a:prstGeom>
          <a:solidFill>
            <a:srgbClr val="C9C3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2" name="Google Shape;302;p49"/>
          <p:cNvSpPr txBox="1"/>
          <p:nvPr/>
        </p:nvSpPr>
        <p:spPr>
          <a:xfrm>
            <a:off x="5160000" y="888412"/>
            <a:ext cx="3315300" cy="569400"/>
          </a:xfrm>
          <a:prstGeom prst="rect">
            <a:avLst/>
          </a:prstGeom>
          <a:noFill/>
          <a:ln>
            <a:noFill/>
          </a:ln>
        </p:spPr>
        <p:txBody>
          <a:bodyPr anchorCtr="0" anchor="t" bIns="91425" lIns="91425" spcFirstLastPara="1" rIns="91425" wrap="square" tIns="91425">
            <a:spAutoFit/>
          </a:bodyPr>
          <a:lstStyle/>
          <a:p>
            <a:pPr indent="0" lvl="0" marL="0" rtl="0" algn="ctr">
              <a:lnSpc>
                <a:spcPct val="100000"/>
              </a:lnSpc>
              <a:spcBef>
                <a:spcPts val="0"/>
              </a:spcBef>
              <a:spcAft>
                <a:spcPts val="0"/>
              </a:spcAft>
              <a:buNone/>
            </a:pPr>
            <a:r>
              <a:rPr b="1" lang="en" sz="2500">
                <a:solidFill>
                  <a:srgbClr val="472A15"/>
                </a:solidFill>
                <a:latin typeface="Nunito"/>
                <a:ea typeface="Nunito"/>
                <a:cs typeface="Nunito"/>
                <a:sym typeface="Nunito"/>
              </a:rPr>
              <a:t>Revised POV</a:t>
            </a:r>
            <a:endParaRPr b="1" sz="2500">
              <a:solidFill>
                <a:srgbClr val="472A15"/>
              </a:solidFill>
              <a:latin typeface="Nunito"/>
              <a:ea typeface="Nunito"/>
              <a:cs typeface="Nunito"/>
              <a:sym typeface="Nunito"/>
            </a:endParaRPr>
          </a:p>
        </p:txBody>
      </p:sp>
      <p:pic>
        <p:nvPicPr>
          <p:cNvPr id="303" name="Google Shape;303;p49" title="20901.png"/>
          <p:cNvPicPr preferRelativeResize="0"/>
          <p:nvPr/>
        </p:nvPicPr>
        <p:blipFill>
          <a:blip r:embed="rId3">
            <a:alphaModFix/>
          </a:blip>
          <a:stretch>
            <a:fillRect/>
          </a:stretch>
        </p:blipFill>
        <p:spPr>
          <a:xfrm flipH="1" rot="5399843">
            <a:off x="4248766" y="2615669"/>
            <a:ext cx="840275" cy="840311"/>
          </a:xfrm>
          <a:prstGeom prst="rect">
            <a:avLst/>
          </a:prstGeom>
          <a:noFill/>
          <a:ln>
            <a:noFill/>
          </a:ln>
        </p:spPr>
      </p:pic>
      <p:sp>
        <p:nvSpPr>
          <p:cNvPr id="304" name="Google Shape;304;p49"/>
          <p:cNvSpPr txBox="1"/>
          <p:nvPr/>
        </p:nvSpPr>
        <p:spPr>
          <a:xfrm>
            <a:off x="780625" y="1400825"/>
            <a:ext cx="3678600" cy="3376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300">
                <a:solidFill>
                  <a:schemeClr val="dk1"/>
                </a:solidFill>
                <a:latin typeface="Fira Sans"/>
                <a:ea typeface="Fira Sans"/>
                <a:cs typeface="Fira Sans"/>
                <a:sym typeface="Fira Sans"/>
              </a:rPr>
              <a:t>We met </a:t>
            </a:r>
            <a:r>
              <a:rPr lang="en" sz="1300">
                <a:solidFill>
                  <a:schemeClr val="dk1"/>
                </a:solidFill>
                <a:latin typeface="Fira Sans"/>
                <a:ea typeface="Fira Sans"/>
                <a:cs typeface="Fira Sans"/>
                <a:sym typeface="Fira Sans"/>
              </a:rPr>
              <a:t>a 56-year-old leadership consultant who was diagnosed with ADHD later in life.</a:t>
            </a:r>
            <a:endParaRPr sz="13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t/>
            </a:r>
            <a:endParaRPr b="1" sz="13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rPr b="1" lang="en" sz="1300">
                <a:solidFill>
                  <a:schemeClr val="dk1"/>
                </a:solidFill>
                <a:latin typeface="Fira Sans"/>
                <a:ea typeface="Fira Sans"/>
                <a:cs typeface="Fira Sans"/>
                <a:sym typeface="Fira Sans"/>
              </a:rPr>
              <a:t>We were surprised to learn that </a:t>
            </a:r>
            <a:r>
              <a:rPr lang="en" sz="1300">
                <a:solidFill>
                  <a:schemeClr val="dk1"/>
                </a:solidFill>
                <a:latin typeface="Fira Sans"/>
                <a:ea typeface="Fira Sans"/>
                <a:cs typeface="Fira Sans"/>
                <a:sym typeface="Fira Sans"/>
              </a:rPr>
              <a:t>even though he recognizes when he’s hyperfocused on trivial tasks, he can’t redirect himself without someone else stepping in.</a:t>
            </a:r>
            <a:endParaRPr b="1" sz="13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t/>
            </a:r>
            <a:endParaRPr b="1" sz="13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rPr b="1" lang="en" sz="1300">
                <a:solidFill>
                  <a:schemeClr val="dk1"/>
                </a:solidFill>
                <a:latin typeface="Fira Sans"/>
                <a:ea typeface="Fira Sans"/>
                <a:cs typeface="Fira Sans"/>
                <a:sym typeface="Fira Sans"/>
              </a:rPr>
              <a:t>We wonder if this means</a:t>
            </a:r>
            <a:r>
              <a:rPr lang="en" sz="1300">
                <a:solidFill>
                  <a:schemeClr val="dk1"/>
                </a:solidFill>
                <a:latin typeface="Fira Sans"/>
                <a:ea typeface="Fira Sans"/>
                <a:cs typeface="Fira Sans"/>
                <a:sym typeface="Fira Sans"/>
              </a:rPr>
              <a:t> that what he is working on in a given moment doesn’t reflect his true goals or values.</a:t>
            </a:r>
            <a:endParaRPr sz="13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t/>
            </a:r>
            <a:endParaRPr sz="13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rPr b="1" lang="en" sz="1300">
                <a:solidFill>
                  <a:schemeClr val="dk1"/>
                </a:solidFill>
                <a:latin typeface="Fira Sans"/>
                <a:ea typeface="Fira Sans"/>
                <a:cs typeface="Fira Sans"/>
                <a:sym typeface="Fira Sans"/>
              </a:rPr>
              <a:t>It would be game-changing to</a:t>
            </a:r>
            <a:r>
              <a:rPr lang="en" sz="1300">
                <a:solidFill>
                  <a:schemeClr val="dk1"/>
                </a:solidFill>
                <a:latin typeface="Fira Sans"/>
                <a:ea typeface="Fira Sans"/>
                <a:cs typeface="Fira Sans"/>
                <a:sym typeface="Fira Sans"/>
              </a:rPr>
              <a:t> help him reflect while in hyperfocus mode.</a:t>
            </a:r>
            <a:endParaRPr sz="1300">
              <a:latin typeface="Fira Sans"/>
              <a:ea typeface="Fira Sans"/>
              <a:cs typeface="Fira Sans"/>
              <a:sym typeface="Fira Sans"/>
            </a:endParaRPr>
          </a:p>
        </p:txBody>
      </p:sp>
      <p:sp>
        <p:nvSpPr>
          <p:cNvPr id="305" name="Google Shape;305;p49"/>
          <p:cNvSpPr txBox="1"/>
          <p:nvPr/>
        </p:nvSpPr>
        <p:spPr>
          <a:xfrm>
            <a:off x="4978350" y="1400825"/>
            <a:ext cx="3678600" cy="3270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b="1" sz="13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rPr b="1" lang="en" sz="1500">
                <a:solidFill>
                  <a:schemeClr val="dk1"/>
                </a:solidFill>
                <a:latin typeface="Fira Sans"/>
                <a:ea typeface="Fira Sans"/>
                <a:cs typeface="Fira Sans"/>
                <a:sym typeface="Fira Sans"/>
              </a:rPr>
              <a:t>We wonder if this means</a:t>
            </a:r>
            <a:r>
              <a:rPr lang="en" sz="1500">
                <a:solidFill>
                  <a:schemeClr val="dk1"/>
                </a:solidFill>
                <a:latin typeface="Fira Sans"/>
                <a:ea typeface="Fira Sans"/>
                <a:cs typeface="Fira Sans"/>
                <a:sym typeface="Fira Sans"/>
              </a:rPr>
              <a:t> he feels capable of recognizing his patterns but powerless to act on them without external intervention.</a:t>
            </a:r>
            <a:endParaRPr sz="15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t/>
            </a:r>
            <a:endParaRPr b="1" sz="15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rPr b="1" lang="en" sz="1500">
                <a:solidFill>
                  <a:schemeClr val="dk1"/>
                </a:solidFill>
                <a:latin typeface="Fira Sans"/>
                <a:ea typeface="Fira Sans"/>
                <a:cs typeface="Fira Sans"/>
                <a:sym typeface="Fira Sans"/>
              </a:rPr>
              <a:t>It would be game-changing to </a:t>
            </a:r>
            <a:r>
              <a:rPr lang="en" sz="1500">
                <a:solidFill>
                  <a:schemeClr val="dk1"/>
                </a:solidFill>
                <a:latin typeface="Fira Sans"/>
                <a:ea typeface="Fira Sans"/>
                <a:cs typeface="Fira Sans"/>
                <a:sym typeface="Fira Sans"/>
              </a:rPr>
              <a:t>help him reclaim control in the moment to recognize when his attention drifts and consciously realign with what matters most.</a:t>
            </a:r>
            <a:endParaRPr sz="15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t/>
            </a:r>
            <a:endParaRPr b="1" sz="1300">
              <a:solidFill>
                <a:schemeClr val="dk1"/>
              </a:solidFill>
              <a:latin typeface="Fira Sans"/>
              <a:ea typeface="Fira Sans"/>
              <a:cs typeface="Fira Sans"/>
              <a:sym typeface="Fira Sans"/>
            </a:endParaRPr>
          </a:p>
        </p:txBody>
      </p:sp>
      <p:sp>
        <p:nvSpPr>
          <p:cNvPr id="306" name="Google Shape;306;p49"/>
          <p:cNvSpPr/>
          <p:nvPr/>
        </p:nvSpPr>
        <p:spPr>
          <a:xfrm>
            <a:off x="544475" y="496525"/>
            <a:ext cx="8085600" cy="4042800"/>
          </a:xfrm>
          <a:prstGeom prst="roundRect">
            <a:avLst>
              <a:gd fmla="val 2618" name="adj"/>
            </a:avLst>
          </a:prstGeom>
          <a:solidFill>
            <a:srgbClr val="FFFFFF">
              <a:alpha val="9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7" name="Google Shape;307;p49"/>
          <p:cNvSpPr txBox="1"/>
          <p:nvPr>
            <p:ph idx="4294967295" type="body"/>
          </p:nvPr>
        </p:nvSpPr>
        <p:spPr>
          <a:xfrm>
            <a:off x="1581638" y="1317722"/>
            <a:ext cx="6678000" cy="2502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900">
                <a:solidFill>
                  <a:srgbClr val="472A15"/>
                </a:solidFill>
                <a:latin typeface="Lexend"/>
                <a:ea typeface="Lexend"/>
                <a:cs typeface="Lexend"/>
                <a:sym typeface="Lexend"/>
              </a:rPr>
              <a:t>Deeper emotional insight</a:t>
            </a:r>
            <a:r>
              <a:rPr lang="en" sz="1900">
                <a:solidFill>
                  <a:srgbClr val="472A15"/>
                </a:solidFill>
                <a:latin typeface="Lexend"/>
                <a:ea typeface="Lexend"/>
                <a:cs typeface="Lexend"/>
                <a:sym typeface="Lexend"/>
              </a:rPr>
              <a:t> about powerlessness and dependence on external cues</a:t>
            </a:r>
            <a:endParaRPr sz="1900">
              <a:solidFill>
                <a:srgbClr val="472A15"/>
              </a:solidFill>
              <a:latin typeface="Lexend"/>
              <a:ea typeface="Lexend"/>
              <a:cs typeface="Lexend"/>
              <a:sym typeface="Lexend"/>
            </a:endParaRPr>
          </a:p>
          <a:p>
            <a:pPr indent="0" lvl="0" marL="0" rtl="0" algn="l">
              <a:spcBef>
                <a:spcPts val="0"/>
              </a:spcBef>
              <a:spcAft>
                <a:spcPts val="0"/>
              </a:spcAft>
              <a:buNone/>
            </a:pPr>
            <a:r>
              <a:t/>
            </a:r>
            <a:endParaRPr sz="1900">
              <a:solidFill>
                <a:srgbClr val="472A15"/>
              </a:solidFill>
              <a:latin typeface="Lexend"/>
              <a:ea typeface="Lexend"/>
              <a:cs typeface="Lexend"/>
              <a:sym typeface="Lexend"/>
            </a:endParaRPr>
          </a:p>
          <a:p>
            <a:pPr indent="0" lvl="0" marL="0" rtl="0" algn="l">
              <a:spcBef>
                <a:spcPts val="0"/>
              </a:spcBef>
              <a:spcAft>
                <a:spcPts val="0"/>
              </a:spcAft>
              <a:buNone/>
            </a:pPr>
            <a:r>
              <a:rPr lang="en" sz="1900">
                <a:solidFill>
                  <a:srgbClr val="472A15"/>
                </a:solidFill>
                <a:latin typeface="Lexend"/>
                <a:ea typeface="Lexend"/>
                <a:cs typeface="Lexend"/>
                <a:sym typeface="Lexend"/>
              </a:rPr>
              <a:t>“G</a:t>
            </a:r>
            <a:r>
              <a:rPr lang="en" sz="1900">
                <a:solidFill>
                  <a:srgbClr val="472A15"/>
                </a:solidFill>
                <a:latin typeface="Lexend"/>
                <a:ea typeface="Lexend"/>
                <a:cs typeface="Lexend"/>
                <a:sym typeface="Lexend"/>
              </a:rPr>
              <a:t>ame-changing” statement moved from a broad reflection idea to a </a:t>
            </a:r>
            <a:r>
              <a:rPr b="1" lang="en" sz="1900">
                <a:solidFill>
                  <a:srgbClr val="472A15"/>
                </a:solidFill>
                <a:latin typeface="Lexend"/>
                <a:ea typeface="Lexend"/>
                <a:cs typeface="Lexend"/>
                <a:sym typeface="Lexend"/>
              </a:rPr>
              <a:t>clear, action-oriented yet open-ended opportunity </a:t>
            </a:r>
            <a:endParaRPr b="1" sz="1900">
              <a:solidFill>
                <a:srgbClr val="472A15"/>
              </a:solidFill>
              <a:latin typeface="Lexend"/>
              <a:ea typeface="Lexend"/>
              <a:cs typeface="Lexend"/>
              <a:sym typeface="Lexend"/>
            </a:endParaRPr>
          </a:p>
          <a:p>
            <a:pPr indent="0" lvl="0" marL="457200" rtl="0" algn="ctr">
              <a:spcBef>
                <a:spcPts val="0"/>
              </a:spcBef>
              <a:spcAft>
                <a:spcPts val="0"/>
              </a:spcAft>
              <a:buNone/>
            </a:pPr>
            <a:r>
              <a:t/>
            </a:r>
            <a:endParaRPr sz="1900">
              <a:solidFill>
                <a:srgbClr val="472A15"/>
              </a:solidFill>
              <a:latin typeface="Nunito"/>
              <a:ea typeface="Nunito"/>
              <a:cs typeface="Nunito"/>
              <a:sym typeface="Nunito"/>
            </a:endParaRPr>
          </a:p>
          <a:p>
            <a:pPr indent="0" lvl="0" marL="457200" rtl="0" algn="ctr">
              <a:spcBef>
                <a:spcPts val="0"/>
              </a:spcBef>
              <a:spcAft>
                <a:spcPts val="0"/>
              </a:spcAft>
              <a:buNone/>
            </a:pPr>
            <a:r>
              <a:t/>
            </a:r>
            <a:endParaRPr sz="1900">
              <a:solidFill>
                <a:srgbClr val="472A15"/>
              </a:solidFill>
              <a:latin typeface="Nunito"/>
              <a:ea typeface="Nunito"/>
              <a:cs typeface="Nunito"/>
              <a:sym typeface="Nunito"/>
            </a:endParaRPr>
          </a:p>
        </p:txBody>
      </p:sp>
      <p:sp>
        <p:nvSpPr>
          <p:cNvPr id="308" name="Google Shape;308;p49"/>
          <p:cNvSpPr txBox="1"/>
          <p:nvPr/>
        </p:nvSpPr>
        <p:spPr>
          <a:xfrm>
            <a:off x="914913" y="1215525"/>
            <a:ext cx="507900" cy="47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700">
                <a:solidFill>
                  <a:schemeClr val="dk1"/>
                </a:solidFill>
                <a:latin typeface="Times New Roman"/>
                <a:ea typeface="Times New Roman"/>
                <a:cs typeface="Times New Roman"/>
                <a:sym typeface="Times New Roman"/>
              </a:rPr>
              <a:t>✓</a:t>
            </a:r>
            <a:endParaRPr sz="200">
              <a:solidFill>
                <a:schemeClr val="dk2"/>
              </a:solidFill>
            </a:endParaRPr>
          </a:p>
        </p:txBody>
      </p:sp>
      <p:sp>
        <p:nvSpPr>
          <p:cNvPr id="309" name="Google Shape;309;p49"/>
          <p:cNvSpPr txBox="1"/>
          <p:nvPr/>
        </p:nvSpPr>
        <p:spPr>
          <a:xfrm>
            <a:off x="914913" y="2084700"/>
            <a:ext cx="507900" cy="47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700">
                <a:solidFill>
                  <a:schemeClr val="dk1"/>
                </a:solidFill>
                <a:latin typeface="Times New Roman"/>
                <a:ea typeface="Times New Roman"/>
                <a:cs typeface="Times New Roman"/>
                <a:sym typeface="Times New Roman"/>
              </a:rPr>
              <a:t>✓</a:t>
            </a:r>
            <a:endParaRPr sz="200">
              <a:solidFill>
                <a:schemeClr val="dk2"/>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E"/>
        </a:solidFill>
      </p:bgPr>
    </p:bg>
    <p:spTree>
      <p:nvGrpSpPr>
        <p:cNvPr id="313" name="Shape 313"/>
        <p:cNvGrpSpPr/>
        <p:nvPr/>
      </p:nvGrpSpPr>
      <p:grpSpPr>
        <a:xfrm>
          <a:off x="0" y="0"/>
          <a:ext cx="0" cy="0"/>
          <a:chOff x="0" y="0"/>
          <a:chExt cx="0" cy="0"/>
        </a:xfrm>
      </p:grpSpPr>
      <p:sp>
        <p:nvSpPr>
          <p:cNvPr id="314" name="Google Shape;314;p50"/>
          <p:cNvSpPr/>
          <p:nvPr/>
        </p:nvSpPr>
        <p:spPr>
          <a:xfrm>
            <a:off x="657875" y="662975"/>
            <a:ext cx="3866400" cy="4191900"/>
          </a:xfrm>
          <a:prstGeom prst="roundRect">
            <a:avLst>
              <a:gd fmla="val 3175" name="adj"/>
            </a:avLst>
          </a:prstGeom>
          <a:solidFill>
            <a:srgbClr val="F9B4B3">
              <a:alpha val="5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5" name="Google Shape;315;p50"/>
          <p:cNvSpPr/>
          <p:nvPr/>
        </p:nvSpPr>
        <p:spPr>
          <a:xfrm>
            <a:off x="0" y="150"/>
            <a:ext cx="362100" cy="5143500"/>
          </a:xfrm>
          <a:prstGeom prst="rect">
            <a:avLst/>
          </a:prstGeom>
          <a:solidFill>
            <a:srgbClr val="F9B4B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6" name="Google Shape;316;p50"/>
          <p:cNvSpPr txBox="1"/>
          <p:nvPr/>
        </p:nvSpPr>
        <p:spPr>
          <a:xfrm>
            <a:off x="933425" y="888412"/>
            <a:ext cx="3315300" cy="569400"/>
          </a:xfrm>
          <a:prstGeom prst="rect">
            <a:avLst/>
          </a:prstGeom>
          <a:noFill/>
          <a:ln>
            <a:noFill/>
          </a:ln>
        </p:spPr>
        <p:txBody>
          <a:bodyPr anchorCtr="0" anchor="t" bIns="91425" lIns="91425" spcFirstLastPara="1" rIns="91425" wrap="square" tIns="91425">
            <a:spAutoFit/>
          </a:bodyPr>
          <a:lstStyle/>
          <a:p>
            <a:pPr indent="0" lvl="0" marL="0" rtl="0" algn="ctr">
              <a:lnSpc>
                <a:spcPct val="100000"/>
              </a:lnSpc>
              <a:spcBef>
                <a:spcPts val="0"/>
              </a:spcBef>
              <a:spcAft>
                <a:spcPts val="0"/>
              </a:spcAft>
              <a:buNone/>
            </a:pPr>
            <a:r>
              <a:rPr b="1" lang="en" sz="2500">
                <a:solidFill>
                  <a:srgbClr val="472A15"/>
                </a:solidFill>
                <a:latin typeface="Nunito"/>
                <a:ea typeface="Nunito"/>
                <a:cs typeface="Nunito"/>
                <a:sym typeface="Nunito"/>
              </a:rPr>
              <a:t>Initial POV</a:t>
            </a:r>
            <a:endParaRPr b="1" sz="2500">
              <a:solidFill>
                <a:srgbClr val="472A15"/>
              </a:solidFill>
              <a:latin typeface="Nunito"/>
              <a:ea typeface="Nunito"/>
              <a:cs typeface="Nunito"/>
              <a:sym typeface="Nunito"/>
            </a:endParaRPr>
          </a:p>
        </p:txBody>
      </p:sp>
      <p:sp>
        <p:nvSpPr>
          <p:cNvPr id="317" name="Google Shape;317;p50"/>
          <p:cNvSpPr/>
          <p:nvPr/>
        </p:nvSpPr>
        <p:spPr>
          <a:xfrm>
            <a:off x="4884450" y="662975"/>
            <a:ext cx="3866400" cy="4191900"/>
          </a:xfrm>
          <a:prstGeom prst="roundRect">
            <a:avLst>
              <a:gd fmla="val 3175" name="adj"/>
            </a:avLst>
          </a:prstGeom>
          <a:solidFill>
            <a:srgbClr val="F9B4B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8" name="Google Shape;318;p50"/>
          <p:cNvSpPr txBox="1"/>
          <p:nvPr/>
        </p:nvSpPr>
        <p:spPr>
          <a:xfrm>
            <a:off x="5160000" y="888412"/>
            <a:ext cx="3315300" cy="569400"/>
          </a:xfrm>
          <a:prstGeom prst="rect">
            <a:avLst/>
          </a:prstGeom>
          <a:noFill/>
          <a:ln>
            <a:noFill/>
          </a:ln>
        </p:spPr>
        <p:txBody>
          <a:bodyPr anchorCtr="0" anchor="t" bIns="91425" lIns="91425" spcFirstLastPara="1" rIns="91425" wrap="square" tIns="91425">
            <a:spAutoFit/>
          </a:bodyPr>
          <a:lstStyle/>
          <a:p>
            <a:pPr indent="0" lvl="0" marL="0" rtl="0" algn="ctr">
              <a:lnSpc>
                <a:spcPct val="100000"/>
              </a:lnSpc>
              <a:spcBef>
                <a:spcPts val="0"/>
              </a:spcBef>
              <a:spcAft>
                <a:spcPts val="0"/>
              </a:spcAft>
              <a:buNone/>
            </a:pPr>
            <a:r>
              <a:rPr b="1" lang="en" sz="2500">
                <a:solidFill>
                  <a:srgbClr val="472A15"/>
                </a:solidFill>
                <a:latin typeface="Nunito"/>
                <a:ea typeface="Nunito"/>
                <a:cs typeface="Nunito"/>
                <a:sym typeface="Nunito"/>
              </a:rPr>
              <a:t>Revised POV #2</a:t>
            </a:r>
            <a:endParaRPr b="1" sz="2500">
              <a:solidFill>
                <a:srgbClr val="472A15"/>
              </a:solidFill>
              <a:latin typeface="Nunito"/>
              <a:ea typeface="Nunito"/>
              <a:cs typeface="Nunito"/>
              <a:sym typeface="Nunito"/>
            </a:endParaRPr>
          </a:p>
        </p:txBody>
      </p:sp>
      <p:pic>
        <p:nvPicPr>
          <p:cNvPr id="319" name="Google Shape;319;p50" title="20901.png"/>
          <p:cNvPicPr preferRelativeResize="0"/>
          <p:nvPr/>
        </p:nvPicPr>
        <p:blipFill>
          <a:blip r:embed="rId3">
            <a:alphaModFix/>
          </a:blip>
          <a:stretch>
            <a:fillRect/>
          </a:stretch>
        </p:blipFill>
        <p:spPr>
          <a:xfrm flipH="1" rot="5399843">
            <a:off x="4138041" y="2571732"/>
            <a:ext cx="840275" cy="840311"/>
          </a:xfrm>
          <a:prstGeom prst="rect">
            <a:avLst/>
          </a:prstGeom>
          <a:noFill/>
          <a:ln>
            <a:noFill/>
          </a:ln>
        </p:spPr>
      </p:pic>
      <p:sp>
        <p:nvSpPr>
          <p:cNvPr id="320" name="Google Shape;320;p50"/>
          <p:cNvSpPr txBox="1"/>
          <p:nvPr/>
        </p:nvSpPr>
        <p:spPr>
          <a:xfrm>
            <a:off x="4978350" y="1299275"/>
            <a:ext cx="3678600" cy="3343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200">
                <a:solidFill>
                  <a:schemeClr val="dk1"/>
                </a:solidFill>
                <a:latin typeface="Fira Sans"/>
                <a:ea typeface="Fira Sans"/>
                <a:cs typeface="Fira Sans"/>
                <a:sym typeface="Fira Sans"/>
              </a:rPr>
              <a:t>We met </a:t>
            </a:r>
            <a:r>
              <a:rPr lang="en" sz="1200">
                <a:solidFill>
                  <a:schemeClr val="dk1"/>
                </a:solidFill>
                <a:latin typeface="Fira Sans"/>
                <a:ea typeface="Fira Sans"/>
                <a:cs typeface="Fira Sans"/>
                <a:sym typeface="Fira Sans"/>
              </a:rPr>
              <a:t>A freelance graphic designer with ADHD who mainly interacts with her husband and her dog most days.</a:t>
            </a:r>
            <a:endParaRPr sz="12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t/>
            </a:r>
            <a:endParaRPr sz="8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rPr b="1" lang="en" sz="1200">
                <a:solidFill>
                  <a:schemeClr val="dk1"/>
                </a:solidFill>
                <a:latin typeface="Fira Sans"/>
                <a:ea typeface="Fira Sans"/>
                <a:cs typeface="Fira Sans"/>
                <a:sym typeface="Fira Sans"/>
              </a:rPr>
              <a:t>We were surprised to learn that </a:t>
            </a:r>
            <a:r>
              <a:rPr lang="en" sz="1200">
                <a:solidFill>
                  <a:schemeClr val="dk1"/>
                </a:solidFill>
                <a:latin typeface="Fira Sans"/>
                <a:ea typeface="Fira Sans"/>
                <a:cs typeface="Fira Sans"/>
                <a:sym typeface="Fira Sans"/>
              </a:rPr>
              <a:t>she uses her service dog’s needs to trigger her own self-care (eating, going to the bathroom etc.).</a:t>
            </a:r>
            <a:endParaRPr sz="12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t/>
            </a:r>
            <a:endParaRPr sz="8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rPr b="1" lang="en" sz="1200">
                <a:solidFill>
                  <a:schemeClr val="dk1"/>
                </a:solidFill>
                <a:latin typeface="Fira Sans"/>
                <a:ea typeface="Fira Sans"/>
                <a:cs typeface="Fira Sans"/>
                <a:sym typeface="Fira Sans"/>
              </a:rPr>
              <a:t>We wonder if this means </a:t>
            </a:r>
            <a:r>
              <a:rPr lang="en" sz="1200">
                <a:solidFill>
                  <a:schemeClr val="dk1"/>
                </a:solidFill>
                <a:latin typeface="Fira Sans"/>
                <a:ea typeface="Fira Sans"/>
                <a:cs typeface="Fira Sans"/>
                <a:sym typeface="Fira Sans"/>
              </a:rPr>
              <a:t>she struggles to balance her need for external stimuli/structure with her need to feel independent.</a:t>
            </a:r>
            <a:endParaRPr sz="12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t/>
            </a:r>
            <a:endParaRPr sz="8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rPr b="1" lang="en" sz="1200">
                <a:solidFill>
                  <a:schemeClr val="dk1"/>
                </a:solidFill>
                <a:latin typeface="Fira Sans"/>
                <a:ea typeface="Fira Sans"/>
                <a:cs typeface="Fira Sans"/>
                <a:sym typeface="Fira Sans"/>
              </a:rPr>
              <a:t>It would be game-changing to </a:t>
            </a:r>
            <a:r>
              <a:rPr lang="en" sz="1200">
                <a:solidFill>
                  <a:schemeClr val="dk1"/>
                </a:solidFill>
                <a:latin typeface="Fira Sans"/>
                <a:ea typeface="Fira Sans"/>
                <a:cs typeface="Fira Sans"/>
                <a:sym typeface="Fira Sans"/>
              </a:rPr>
              <a:t>create supportive rhythms that help her feel anchored and cared for while still </a:t>
            </a:r>
            <a:r>
              <a:rPr lang="en" sz="1200">
                <a:solidFill>
                  <a:schemeClr val="dk1"/>
                </a:solidFill>
                <a:latin typeface="Fira Sans"/>
                <a:ea typeface="Fira Sans"/>
                <a:cs typeface="Fira Sans"/>
                <a:sym typeface="Fira Sans"/>
              </a:rPr>
              <a:t>giving her agency</a:t>
            </a:r>
            <a:r>
              <a:rPr lang="en" sz="1200">
                <a:solidFill>
                  <a:schemeClr val="dk1"/>
                </a:solidFill>
                <a:latin typeface="Fira Sans"/>
                <a:ea typeface="Fira Sans"/>
                <a:cs typeface="Fira Sans"/>
                <a:sym typeface="Fira Sans"/>
              </a:rPr>
              <a:t>, even in solitude.</a:t>
            </a:r>
            <a:endParaRPr sz="12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t/>
            </a:r>
            <a:endParaRPr b="1" sz="1200">
              <a:solidFill>
                <a:schemeClr val="dk1"/>
              </a:solidFill>
              <a:latin typeface="Fira Sans"/>
              <a:ea typeface="Fira Sans"/>
              <a:cs typeface="Fira Sans"/>
              <a:sym typeface="Fira Sans"/>
            </a:endParaRPr>
          </a:p>
        </p:txBody>
      </p:sp>
      <p:sp>
        <p:nvSpPr>
          <p:cNvPr id="321" name="Google Shape;321;p50"/>
          <p:cNvSpPr txBox="1"/>
          <p:nvPr/>
        </p:nvSpPr>
        <p:spPr>
          <a:xfrm>
            <a:off x="780625" y="1400825"/>
            <a:ext cx="3678600" cy="2068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200">
                <a:solidFill>
                  <a:schemeClr val="dk1"/>
                </a:solidFill>
                <a:latin typeface="Fira Sans"/>
                <a:ea typeface="Fira Sans"/>
                <a:cs typeface="Fira Sans"/>
                <a:sym typeface="Fira Sans"/>
              </a:rPr>
              <a:t>We met </a:t>
            </a:r>
            <a:r>
              <a:rPr lang="en" sz="1200">
                <a:solidFill>
                  <a:schemeClr val="dk1"/>
                </a:solidFill>
                <a:latin typeface="Fira Sans"/>
                <a:ea typeface="Fira Sans"/>
                <a:cs typeface="Fira Sans"/>
                <a:sym typeface="Fira Sans"/>
              </a:rPr>
              <a:t>a freelance graphic designer with ADHD.</a:t>
            </a:r>
            <a:endParaRPr sz="12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t/>
            </a:r>
            <a:endParaRPr sz="8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rPr b="1" lang="en" sz="1200">
                <a:solidFill>
                  <a:schemeClr val="dk1"/>
                </a:solidFill>
                <a:latin typeface="Fira Sans"/>
                <a:ea typeface="Fira Sans"/>
                <a:cs typeface="Fira Sans"/>
                <a:sym typeface="Fira Sans"/>
              </a:rPr>
              <a:t>We were surprised to learn that </a:t>
            </a:r>
            <a:r>
              <a:rPr lang="en" sz="1200">
                <a:solidFill>
                  <a:schemeClr val="dk1"/>
                </a:solidFill>
                <a:latin typeface="Fira Sans"/>
                <a:ea typeface="Fira Sans"/>
                <a:cs typeface="Fira Sans"/>
                <a:sym typeface="Fira Sans"/>
              </a:rPr>
              <a:t>hyperfocus seems to be as big of a problem as lack of focus.</a:t>
            </a:r>
            <a:endParaRPr sz="12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t/>
            </a:r>
            <a:endParaRPr sz="8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rPr b="1" lang="en" sz="1200">
                <a:solidFill>
                  <a:schemeClr val="dk1"/>
                </a:solidFill>
                <a:latin typeface="Fira Sans"/>
                <a:ea typeface="Fira Sans"/>
                <a:cs typeface="Fira Sans"/>
                <a:sym typeface="Fira Sans"/>
              </a:rPr>
              <a:t>We wonder if this means </a:t>
            </a:r>
            <a:r>
              <a:rPr lang="en" sz="1200">
                <a:solidFill>
                  <a:schemeClr val="dk1"/>
                </a:solidFill>
                <a:latin typeface="Fira Sans"/>
                <a:ea typeface="Fira Sans"/>
                <a:cs typeface="Fira Sans"/>
                <a:sym typeface="Fira Sans"/>
              </a:rPr>
              <a:t>she believes losing control of her focus is central.</a:t>
            </a:r>
            <a:endParaRPr sz="12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t/>
            </a:r>
            <a:endParaRPr sz="8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rPr b="1" lang="en" sz="1200">
                <a:solidFill>
                  <a:schemeClr val="dk1"/>
                </a:solidFill>
                <a:latin typeface="Fira Sans"/>
                <a:ea typeface="Fira Sans"/>
                <a:cs typeface="Fira Sans"/>
                <a:sym typeface="Fira Sans"/>
              </a:rPr>
              <a:t>It would be game-changing to </a:t>
            </a:r>
            <a:r>
              <a:rPr lang="en" sz="1200">
                <a:solidFill>
                  <a:schemeClr val="dk1"/>
                </a:solidFill>
                <a:latin typeface="Fira Sans"/>
                <a:ea typeface="Fira Sans"/>
                <a:cs typeface="Fira Sans"/>
                <a:sym typeface="Fira Sans"/>
              </a:rPr>
              <a:t>help her better regulate her focus.</a:t>
            </a:r>
            <a:endParaRPr b="1" sz="1200">
              <a:solidFill>
                <a:schemeClr val="dk1"/>
              </a:solidFill>
              <a:latin typeface="Fira Sans"/>
              <a:ea typeface="Fira Sans"/>
              <a:cs typeface="Fira Sans"/>
              <a:sym typeface="Fira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E"/>
        </a:solidFill>
      </p:bgPr>
    </p:bg>
    <p:spTree>
      <p:nvGrpSpPr>
        <p:cNvPr id="325" name="Shape 325"/>
        <p:cNvGrpSpPr/>
        <p:nvPr/>
      </p:nvGrpSpPr>
      <p:grpSpPr>
        <a:xfrm>
          <a:off x="0" y="0"/>
          <a:ext cx="0" cy="0"/>
          <a:chOff x="0" y="0"/>
          <a:chExt cx="0" cy="0"/>
        </a:xfrm>
      </p:grpSpPr>
      <p:sp>
        <p:nvSpPr>
          <p:cNvPr id="326" name="Google Shape;326;p51"/>
          <p:cNvSpPr/>
          <p:nvPr/>
        </p:nvSpPr>
        <p:spPr>
          <a:xfrm>
            <a:off x="657875" y="662975"/>
            <a:ext cx="3866400" cy="4191900"/>
          </a:xfrm>
          <a:prstGeom prst="roundRect">
            <a:avLst>
              <a:gd fmla="val 3175" name="adj"/>
            </a:avLst>
          </a:prstGeom>
          <a:solidFill>
            <a:srgbClr val="F9B4B3">
              <a:alpha val="5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27" name="Google Shape;327;p51"/>
          <p:cNvSpPr/>
          <p:nvPr/>
        </p:nvSpPr>
        <p:spPr>
          <a:xfrm>
            <a:off x="0" y="150"/>
            <a:ext cx="362100" cy="5143500"/>
          </a:xfrm>
          <a:prstGeom prst="rect">
            <a:avLst/>
          </a:prstGeom>
          <a:solidFill>
            <a:srgbClr val="F9B4B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28" name="Google Shape;328;p51"/>
          <p:cNvSpPr txBox="1"/>
          <p:nvPr/>
        </p:nvSpPr>
        <p:spPr>
          <a:xfrm>
            <a:off x="933425" y="888412"/>
            <a:ext cx="3315300" cy="569400"/>
          </a:xfrm>
          <a:prstGeom prst="rect">
            <a:avLst/>
          </a:prstGeom>
          <a:noFill/>
          <a:ln>
            <a:noFill/>
          </a:ln>
        </p:spPr>
        <p:txBody>
          <a:bodyPr anchorCtr="0" anchor="t" bIns="91425" lIns="91425" spcFirstLastPara="1" rIns="91425" wrap="square" tIns="91425">
            <a:spAutoFit/>
          </a:bodyPr>
          <a:lstStyle/>
          <a:p>
            <a:pPr indent="0" lvl="0" marL="0" rtl="0" algn="ctr">
              <a:lnSpc>
                <a:spcPct val="100000"/>
              </a:lnSpc>
              <a:spcBef>
                <a:spcPts val="0"/>
              </a:spcBef>
              <a:spcAft>
                <a:spcPts val="0"/>
              </a:spcAft>
              <a:buNone/>
            </a:pPr>
            <a:r>
              <a:rPr b="1" lang="en" sz="2500">
                <a:solidFill>
                  <a:srgbClr val="472A15"/>
                </a:solidFill>
                <a:latin typeface="Nunito"/>
                <a:ea typeface="Nunito"/>
                <a:cs typeface="Nunito"/>
                <a:sym typeface="Nunito"/>
              </a:rPr>
              <a:t>Initial POV</a:t>
            </a:r>
            <a:endParaRPr b="1" sz="2500">
              <a:solidFill>
                <a:srgbClr val="472A15"/>
              </a:solidFill>
              <a:latin typeface="Nunito"/>
              <a:ea typeface="Nunito"/>
              <a:cs typeface="Nunito"/>
              <a:sym typeface="Nunito"/>
            </a:endParaRPr>
          </a:p>
        </p:txBody>
      </p:sp>
      <p:sp>
        <p:nvSpPr>
          <p:cNvPr id="329" name="Google Shape;329;p51"/>
          <p:cNvSpPr/>
          <p:nvPr/>
        </p:nvSpPr>
        <p:spPr>
          <a:xfrm>
            <a:off x="4884450" y="662975"/>
            <a:ext cx="3866400" cy="4191900"/>
          </a:xfrm>
          <a:prstGeom prst="roundRect">
            <a:avLst>
              <a:gd fmla="val 3175" name="adj"/>
            </a:avLst>
          </a:prstGeom>
          <a:solidFill>
            <a:srgbClr val="F9B4B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30" name="Google Shape;330;p51"/>
          <p:cNvSpPr txBox="1"/>
          <p:nvPr/>
        </p:nvSpPr>
        <p:spPr>
          <a:xfrm>
            <a:off x="5160000" y="888412"/>
            <a:ext cx="3315300" cy="569400"/>
          </a:xfrm>
          <a:prstGeom prst="rect">
            <a:avLst/>
          </a:prstGeom>
          <a:noFill/>
          <a:ln>
            <a:noFill/>
          </a:ln>
        </p:spPr>
        <p:txBody>
          <a:bodyPr anchorCtr="0" anchor="t" bIns="91425" lIns="91425" spcFirstLastPara="1" rIns="91425" wrap="square" tIns="91425">
            <a:spAutoFit/>
          </a:bodyPr>
          <a:lstStyle/>
          <a:p>
            <a:pPr indent="0" lvl="0" marL="0" rtl="0" algn="ctr">
              <a:lnSpc>
                <a:spcPct val="100000"/>
              </a:lnSpc>
              <a:spcBef>
                <a:spcPts val="0"/>
              </a:spcBef>
              <a:spcAft>
                <a:spcPts val="0"/>
              </a:spcAft>
              <a:buNone/>
            </a:pPr>
            <a:r>
              <a:rPr b="1" lang="en" sz="2500">
                <a:solidFill>
                  <a:srgbClr val="472A15"/>
                </a:solidFill>
                <a:latin typeface="Nunito"/>
                <a:ea typeface="Nunito"/>
                <a:cs typeface="Nunito"/>
                <a:sym typeface="Nunito"/>
              </a:rPr>
              <a:t>Revised POV</a:t>
            </a:r>
            <a:endParaRPr b="1" sz="2500">
              <a:solidFill>
                <a:srgbClr val="472A15"/>
              </a:solidFill>
              <a:latin typeface="Nunito"/>
              <a:ea typeface="Nunito"/>
              <a:cs typeface="Nunito"/>
              <a:sym typeface="Nunito"/>
            </a:endParaRPr>
          </a:p>
        </p:txBody>
      </p:sp>
      <p:pic>
        <p:nvPicPr>
          <p:cNvPr id="331" name="Google Shape;331;p51" title="20901.png"/>
          <p:cNvPicPr preferRelativeResize="0"/>
          <p:nvPr/>
        </p:nvPicPr>
        <p:blipFill>
          <a:blip r:embed="rId3">
            <a:alphaModFix/>
          </a:blip>
          <a:stretch>
            <a:fillRect/>
          </a:stretch>
        </p:blipFill>
        <p:spPr>
          <a:xfrm flipH="1" rot="5399843">
            <a:off x="4138041" y="2571732"/>
            <a:ext cx="840275" cy="840311"/>
          </a:xfrm>
          <a:prstGeom prst="rect">
            <a:avLst/>
          </a:prstGeom>
          <a:noFill/>
          <a:ln>
            <a:noFill/>
          </a:ln>
        </p:spPr>
      </p:pic>
      <p:sp>
        <p:nvSpPr>
          <p:cNvPr id="332" name="Google Shape;332;p51"/>
          <p:cNvSpPr txBox="1"/>
          <p:nvPr/>
        </p:nvSpPr>
        <p:spPr>
          <a:xfrm>
            <a:off x="4978350" y="1299275"/>
            <a:ext cx="3678600" cy="3343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200">
                <a:solidFill>
                  <a:schemeClr val="dk1"/>
                </a:solidFill>
                <a:latin typeface="Fira Sans"/>
                <a:ea typeface="Fira Sans"/>
                <a:cs typeface="Fira Sans"/>
                <a:sym typeface="Fira Sans"/>
              </a:rPr>
              <a:t>We met </a:t>
            </a:r>
            <a:r>
              <a:rPr lang="en" sz="1200">
                <a:solidFill>
                  <a:schemeClr val="dk1"/>
                </a:solidFill>
                <a:latin typeface="Fira Sans"/>
                <a:ea typeface="Fira Sans"/>
                <a:cs typeface="Fira Sans"/>
                <a:sym typeface="Fira Sans"/>
              </a:rPr>
              <a:t>A freelance graphic designer with ADHD who mainly interacts with her husband and her dog most days.</a:t>
            </a:r>
            <a:endParaRPr sz="12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t/>
            </a:r>
            <a:endParaRPr sz="8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rPr b="1" lang="en" sz="1200">
                <a:solidFill>
                  <a:schemeClr val="dk1"/>
                </a:solidFill>
                <a:latin typeface="Fira Sans"/>
                <a:ea typeface="Fira Sans"/>
                <a:cs typeface="Fira Sans"/>
                <a:sym typeface="Fira Sans"/>
              </a:rPr>
              <a:t>We were surprised to learn that </a:t>
            </a:r>
            <a:r>
              <a:rPr lang="en" sz="1200">
                <a:solidFill>
                  <a:schemeClr val="dk1"/>
                </a:solidFill>
                <a:latin typeface="Fira Sans"/>
                <a:ea typeface="Fira Sans"/>
                <a:cs typeface="Fira Sans"/>
                <a:sym typeface="Fira Sans"/>
              </a:rPr>
              <a:t>she uses her service dog’s needs to trigger her own self-care (eating, going to the bathroom etc.).</a:t>
            </a:r>
            <a:endParaRPr sz="12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t/>
            </a:r>
            <a:endParaRPr sz="8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rPr b="1" lang="en" sz="1200">
                <a:solidFill>
                  <a:schemeClr val="dk1"/>
                </a:solidFill>
                <a:latin typeface="Fira Sans"/>
                <a:ea typeface="Fira Sans"/>
                <a:cs typeface="Fira Sans"/>
                <a:sym typeface="Fira Sans"/>
              </a:rPr>
              <a:t>We wonder if this means </a:t>
            </a:r>
            <a:r>
              <a:rPr lang="en" sz="1200">
                <a:solidFill>
                  <a:schemeClr val="dk1"/>
                </a:solidFill>
                <a:latin typeface="Fira Sans"/>
                <a:ea typeface="Fira Sans"/>
                <a:cs typeface="Fira Sans"/>
                <a:sym typeface="Fira Sans"/>
              </a:rPr>
              <a:t>external, ambient cues are powerful scaffolds for initiating tasks, transitions and self-maintenance for her.</a:t>
            </a:r>
            <a:endParaRPr sz="12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t/>
            </a:r>
            <a:endParaRPr sz="8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rPr b="1" lang="en" sz="1200">
                <a:solidFill>
                  <a:schemeClr val="dk1"/>
                </a:solidFill>
                <a:latin typeface="Fira Sans"/>
                <a:ea typeface="Fira Sans"/>
                <a:cs typeface="Fira Sans"/>
                <a:sym typeface="Fira Sans"/>
              </a:rPr>
              <a:t>It would be game-changing to </a:t>
            </a:r>
            <a:r>
              <a:rPr lang="en" sz="1200">
                <a:solidFill>
                  <a:schemeClr val="dk1"/>
                </a:solidFill>
                <a:latin typeface="Fira Sans"/>
                <a:ea typeface="Fira Sans"/>
                <a:cs typeface="Fira Sans"/>
                <a:sym typeface="Fira Sans"/>
              </a:rPr>
              <a:t>provide low-friction cueing that simulates body-doubling and initiate routine self-care on unavoidable micro-events. </a:t>
            </a:r>
            <a:endParaRPr sz="12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t/>
            </a:r>
            <a:endParaRPr b="1" sz="1200">
              <a:solidFill>
                <a:schemeClr val="dk1"/>
              </a:solidFill>
              <a:latin typeface="Fira Sans"/>
              <a:ea typeface="Fira Sans"/>
              <a:cs typeface="Fira Sans"/>
              <a:sym typeface="Fira Sans"/>
            </a:endParaRPr>
          </a:p>
        </p:txBody>
      </p:sp>
      <p:sp>
        <p:nvSpPr>
          <p:cNvPr id="333" name="Google Shape;333;p51"/>
          <p:cNvSpPr txBox="1"/>
          <p:nvPr/>
        </p:nvSpPr>
        <p:spPr>
          <a:xfrm>
            <a:off x="780625" y="1400825"/>
            <a:ext cx="3678600" cy="2068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200">
                <a:solidFill>
                  <a:schemeClr val="dk1"/>
                </a:solidFill>
                <a:latin typeface="Fira Sans"/>
                <a:ea typeface="Fira Sans"/>
                <a:cs typeface="Fira Sans"/>
                <a:sym typeface="Fira Sans"/>
              </a:rPr>
              <a:t>We met </a:t>
            </a:r>
            <a:r>
              <a:rPr lang="en" sz="1200">
                <a:solidFill>
                  <a:schemeClr val="dk1"/>
                </a:solidFill>
                <a:latin typeface="Fira Sans"/>
                <a:ea typeface="Fira Sans"/>
                <a:cs typeface="Fira Sans"/>
                <a:sym typeface="Fira Sans"/>
              </a:rPr>
              <a:t>a freelance graphic designer with ADHD.</a:t>
            </a:r>
            <a:endParaRPr sz="12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t/>
            </a:r>
            <a:endParaRPr sz="8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rPr b="1" lang="en" sz="1200">
                <a:solidFill>
                  <a:schemeClr val="dk1"/>
                </a:solidFill>
                <a:latin typeface="Fira Sans"/>
                <a:ea typeface="Fira Sans"/>
                <a:cs typeface="Fira Sans"/>
                <a:sym typeface="Fira Sans"/>
              </a:rPr>
              <a:t>We were surprised to learn that </a:t>
            </a:r>
            <a:r>
              <a:rPr lang="en" sz="1200">
                <a:solidFill>
                  <a:schemeClr val="dk1"/>
                </a:solidFill>
                <a:latin typeface="Fira Sans"/>
                <a:ea typeface="Fira Sans"/>
                <a:cs typeface="Fira Sans"/>
                <a:sym typeface="Fira Sans"/>
              </a:rPr>
              <a:t>hyperfocus seems to be as big of a problem as lack of focus.</a:t>
            </a:r>
            <a:endParaRPr sz="12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t/>
            </a:r>
            <a:endParaRPr sz="8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rPr b="1" lang="en" sz="1200">
                <a:solidFill>
                  <a:schemeClr val="dk1"/>
                </a:solidFill>
                <a:latin typeface="Fira Sans"/>
                <a:ea typeface="Fira Sans"/>
                <a:cs typeface="Fira Sans"/>
                <a:sym typeface="Fira Sans"/>
              </a:rPr>
              <a:t>We wonder if this means </a:t>
            </a:r>
            <a:r>
              <a:rPr lang="en" sz="1200">
                <a:solidFill>
                  <a:schemeClr val="dk1"/>
                </a:solidFill>
                <a:latin typeface="Fira Sans"/>
                <a:ea typeface="Fira Sans"/>
                <a:cs typeface="Fira Sans"/>
                <a:sym typeface="Fira Sans"/>
              </a:rPr>
              <a:t>she believes losing control of her focus is central.</a:t>
            </a:r>
            <a:endParaRPr sz="12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t/>
            </a:r>
            <a:endParaRPr sz="8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rPr b="1" lang="en" sz="1200">
                <a:solidFill>
                  <a:schemeClr val="dk1"/>
                </a:solidFill>
                <a:latin typeface="Fira Sans"/>
                <a:ea typeface="Fira Sans"/>
                <a:cs typeface="Fira Sans"/>
                <a:sym typeface="Fira Sans"/>
              </a:rPr>
              <a:t>It would be game-changing to </a:t>
            </a:r>
            <a:r>
              <a:rPr lang="en" sz="1200">
                <a:solidFill>
                  <a:schemeClr val="dk1"/>
                </a:solidFill>
                <a:latin typeface="Fira Sans"/>
                <a:ea typeface="Fira Sans"/>
                <a:cs typeface="Fira Sans"/>
                <a:sym typeface="Fira Sans"/>
              </a:rPr>
              <a:t>help her better regulate her focus.</a:t>
            </a:r>
            <a:endParaRPr b="1" sz="1200">
              <a:solidFill>
                <a:schemeClr val="dk1"/>
              </a:solidFill>
              <a:latin typeface="Fira Sans"/>
              <a:ea typeface="Fira Sans"/>
              <a:cs typeface="Fira Sans"/>
              <a:sym typeface="Fira Sans"/>
            </a:endParaRPr>
          </a:p>
        </p:txBody>
      </p:sp>
      <p:sp>
        <p:nvSpPr>
          <p:cNvPr id="334" name="Google Shape;334;p51"/>
          <p:cNvSpPr/>
          <p:nvPr/>
        </p:nvSpPr>
        <p:spPr>
          <a:xfrm>
            <a:off x="544475" y="496525"/>
            <a:ext cx="8085600" cy="4042800"/>
          </a:xfrm>
          <a:prstGeom prst="roundRect">
            <a:avLst>
              <a:gd fmla="val 2618" name="adj"/>
            </a:avLst>
          </a:prstGeom>
          <a:solidFill>
            <a:srgbClr val="FFFFFF">
              <a:alpha val="9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35" name="Google Shape;335;p51"/>
          <p:cNvSpPr txBox="1"/>
          <p:nvPr>
            <p:ph idx="4294967295" type="body"/>
          </p:nvPr>
        </p:nvSpPr>
        <p:spPr>
          <a:xfrm>
            <a:off x="1581638" y="1317722"/>
            <a:ext cx="6678000" cy="2502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900">
                <a:solidFill>
                  <a:srgbClr val="472A15"/>
                </a:solidFill>
                <a:latin typeface="Lexend"/>
                <a:ea typeface="Lexend"/>
                <a:cs typeface="Lexend"/>
                <a:sym typeface="Lexend"/>
              </a:rPr>
              <a:t>Deeper insight</a:t>
            </a:r>
            <a:r>
              <a:rPr lang="en" sz="1900">
                <a:solidFill>
                  <a:srgbClr val="472A15"/>
                </a:solidFill>
                <a:latin typeface="Lexend"/>
                <a:ea typeface="Lexend"/>
                <a:cs typeface="Lexend"/>
                <a:sym typeface="Lexend"/>
              </a:rPr>
              <a:t> and understanding about how she regulates (external cues) versus a general focus issue</a:t>
            </a:r>
            <a:endParaRPr sz="1900">
              <a:solidFill>
                <a:srgbClr val="472A15"/>
              </a:solidFill>
              <a:latin typeface="Lexend"/>
              <a:ea typeface="Lexend"/>
              <a:cs typeface="Lexend"/>
              <a:sym typeface="Lexend"/>
            </a:endParaRPr>
          </a:p>
          <a:p>
            <a:pPr indent="0" lvl="0" marL="0" rtl="0" algn="l">
              <a:spcBef>
                <a:spcPts val="0"/>
              </a:spcBef>
              <a:spcAft>
                <a:spcPts val="0"/>
              </a:spcAft>
              <a:buNone/>
            </a:pPr>
            <a:r>
              <a:t/>
            </a:r>
            <a:endParaRPr sz="1900">
              <a:solidFill>
                <a:srgbClr val="472A15"/>
              </a:solidFill>
              <a:latin typeface="Lexend"/>
              <a:ea typeface="Lexend"/>
              <a:cs typeface="Lexend"/>
              <a:sym typeface="Lexend"/>
            </a:endParaRPr>
          </a:p>
          <a:p>
            <a:pPr indent="0" lvl="0" marL="0" rtl="0" algn="l">
              <a:spcBef>
                <a:spcPts val="0"/>
              </a:spcBef>
              <a:spcAft>
                <a:spcPts val="0"/>
              </a:spcAft>
              <a:buNone/>
            </a:pPr>
            <a:r>
              <a:rPr lang="en" sz="1900">
                <a:solidFill>
                  <a:srgbClr val="472A15"/>
                </a:solidFill>
                <a:latin typeface="Lexend"/>
                <a:ea typeface="Lexend"/>
                <a:cs typeface="Lexend"/>
                <a:sym typeface="Lexend"/>
              </a:rPr>
              <a:t>“Game-changing” statement s</a:t>
            </a:r>
            <a:r>
              <a:rPr lang="en" sz="1900">
                <a:solidFill>
                  <a:srgbClr val="472A15"/>
                </a:solidFill>
                <a:latin typeface="Lexend"/>
                <a:ea typeface="Lexend"/>
                <a:cs typeface="Lexend"/>
                <a:sym typeface="Lexend"/>
              </a:rPr>
              <a:t>hifts from a vague goal (“help her regulate her focus”) to a </a:t>
            </a:r>
            <a:r>
              <a:rPr b="1" lang="en" sz="1900">
                <a:solidFill>
                  <a:srgbClr val="472A15"/>
                </a:solidFill>
                <a:latin typeface="Lexend"/>
                <a:ea typeface="Lexend"/>
                <a:cs typeface="Lexend"/>
                <a:sym typeface="Lexend"/>
              </a:rPr>
              <a:t>targeted design direction</a:t>
            </a:r>
            <a:endParaRPr b="1" sz="1900">
              <a:solidFill>
                <a:srgbClr val="472A15"/>
              </a:solidFill>
              <a:latin typeface="Lexend"/>
              <a:ea typeface="Lexend"/>
              <a:cs typeface="Lexend"/>
              <a:sym typeface="Lexend"/>
            </a:endParaRPr>
          </a:p>
          <a:p>
            <a:pPr indent="0" lvl="0" marL="457200" rtl="0" algn="ctr">
              <a:spcBef>
                <a:spcPts val="0"/>
              </a:spcBef>
              <a:spcAft>
                <a:spcPts val="0"/>
              </a:spcAft>
              <a:buNone/>
            </a:pPr>
            <a:r>
              <a:t/>
            </a:r>
            <a:endParaRPr sz="1900">
              <a:solidFill>
                <a:srgbClr val="472A15"/>
              </a:solidFill>
              <a:latin typeface="Nunito"/>
              <a:ea typeface="Nunito"/>
              <a:cs typeface="Nunito"/>
              <a:sym typeface="Nunito"/>
            </a:endParaRPr>
          </a:p>
          <a:p>
            <a:pPr indent="0" lvl="0" marL="457200" rtl="0" algn="ctr">
              <a:spcBef>
                <a:spcPts val="0"/>
              </a:spcBef>
              <a:spcAft>
                <a:spcPts val="0"/>
              </a:spcAft>
              <a:buNone/>
            </a:pPr>
            <a:r>
              <a:t/>
            </a:r>
            <a:endParaRPr sz="1900">
              <a:solidFill>
                <a:srgbClr val="472A15"/>
              </a:solidFill>
              <a:latin typeface="Nunito"/>
              <a:ea typeface="Nunito"/>
              <a:cs typeface="Nunito"/>
              <a:sym typeface="Nunito"/>
            </a:endParaRPr>
          </a:p>
        </p:txBody>
      </p:sp>
      <p:sp>
        <p:nvSpPr>
          <p:cNvPr id="336" name="Google Shape;336;p51"/>
          <p:cNvSpPr txBox="1"/>
          <p:nvPr/>
        </p:nvSpPr>
        <p:spPr>
          <a:xfrm>
            <a:off x="914913" y="1215525"/>
            <a:ext cx="507900" cy="47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700">
                <a:solidFill>
                  <a:schemeClr val="dk1"/>
                </a:solidFill>
                <a:latin typeface="Times New Roman"/>
                <a:ea typeface="Times New Roman"/>
                <a:cs typeface="Times New Roman"/>
                <a:sym typeface="Times New Roman"/>
              </a:rPr>
              <a:t>✓</a:t>
            </a:r>
            <a:endParaRPr sz="200">
              <a:solidFill>
                <a:schemeClr val="dk2"/>
              </a:solidFill>
            </a:endParaRPr>
          </a:p>
        </p:txBody>
      </p:sp>
      <p:sp>
        <p:nvSpPr>
          <p:cNvPr id="337" name="Google Shape;337;p51"/>
          <p:cNvSpPr txBox="1"/>
          <p:nvPr/>
        </p:nvSpPr>
        <p:spPr>
          <a:xfrm>
            <a:off x="914913" y="2084700"/>
            <a:ext cx="507900" cy="47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700">
                <a:solidFill>
                  <a:schemeClr val="dk1"/>
                </a:solidFill>
                <a:latin typeface="Times New Roman"/>
                <a:ea typeface="Times New Roman"/>
                <a:cs typeface="Times New Roman"/>
                <a:sym typeface="Times New Roman"/>
              </a:rPr>
              <a:t>✓</a:t>
            </a:r>
            <a:endParaRPr sz="200">
              <a:solidFill>
                <a:schemeClr val="dk2"/>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E"/>
        </a:solidFill>
      </p:bgPr>
    </p:bg>
    <p:spTree>
      <p:nvGrpSpPr>
        <p:cNvPr id="341" name="Shape 341"/>
        <p:cNvGrpSpPr/>
        <p:nvPr/>
      </p:nvGrpSpPr>
      <p:grpSpPr>
        <a:xfrm>
          <a:off x="0" y="0"/>
          <a:ext cx="0" cy="0"/>
          <a:chOff x="0" y="0"/>
          <a:chExt cx="0" cy="0"/>
        </a:xfrm>
      </p:grpSpPr>
      <p:sp>
        <p:nvSpPr>
          <p:cNvPr id="342" name="Google Shape;342;p52"/>
          <p:cNvSpPr/>
          <p:nvPr/>
        </p:nvSpPr>
        <p:spPr>
          <a:xfrm>
            <a:off x="0" y="150"/>
            <a:ext cx="362100" cy="5143500"/>
          </a:xfrm>
          <a:prstGeom prst="rect">
            <a:avLst/>
          </a:prstGeom>
          <a:solidFill>
            <a:srgbClr val="FFE5B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43" name="Google Shape;343;p52"/>
          <p:cNvSpPr/>
          <p:nvPr/>
        </p:nvSpPr>
        <p:spPr>
          <a:xfrm>
            <a:off x="673675" y="662975"/>
            <a:ext cx="8077200" cy="4191900"/>
          </a:xfrm>
          <a:prstGeom prst="roundRect">
            <a:avLst>
              <a:gd fmla="val 3175" name="adj"/>
            </a:avLst>
          </a:prstGeom>
          <a:solidFill>
            <a:srgbClr val="FFE5B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44" name="Google Shape;344;p52"/>
          <p:cNvSpPr txBox="1"/>
          <p:nvPr/>
        </p:nvSpPr>
        <p:spPr>
          <a:xfrm>
            <a:off x="866150" y="729887"/>
            <a:ext cx="3315300" cy="5694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b="1" lang="en" sz="2500">
                <a:solidFill>
                  <a:srgbClr val="472A15"/>
                </a:solidFill>
                <a:latin typeface="Nunito"/>
                <a:ea typeface="Nunito"/>
                <a:cs typeface="Nunito"/>
                <a:sym typeface="Nunito"/>
              </a:rPr>
              <a:t>POV #3</a:t>
            </a:r>
            <a:endParaRPr b="1" sz="2500">
              <a:solidFill>
                <a:srgbClr val="472A15"/>
              </a:solidFill>
              <a:latin typeface="Nunito"/>
              <a:ea typeface="Nunito"/>
              <a:cs typeface="Nunito"/>
              <a:sym typeface="Nunito"/>
            </a:endParaRPr>
          </a:p>
        </p:txBody>
      </p:sp>
      <p:pic>
        <p:nvPicPr>
          <p:cNvPr id="345" name="Google Shape;345;p52" title="20901.png"/>
          <p:cNvPicPr preferRelativeResize="0"/>
          <p:nvPr/>
        </p:nvPicPr>
        <p:blipFill>
          <a:blip r:embed="rId3">
            <a:alphaModFix/>
          </a:blip>
          <a:stretch>
            <a:fillRect/>
          </a:stretch>
        </p:blipFill>
        <p:spPr>
          <a:xfrm flipH="1" rot="-7738117">
            <a:off x="7174941" y="486531"/>
            <a:ext cx="840275" cy="840311"/>
          </a:xfrm>
          <a:prstGeom prst="rect">
            <a:avLst/>
          </a:prstGeom>
          <a:noFill/>
          <a:ln>
            <a:noFill/>
          </a:ln>
        </p:spPr>
      </p:pic>
      <p:sp>
        <p:nvSpPr>
          <p:cNvPr id="346" name="Google Shape;346;p52"/>
          <p:cNvSpPr txBox="1"/>
          <p:nvPr>
            <p:ph idx="4294967295" type="body"/>
          </p:nvPr>
        </p:nvSpPr>
        <p:spPr>
          <a:xfrm>
            <a:off x="4781718" y="150"/>
            <a:ext cx="2856000" cy="2502600"/>
          </a:xfrm>
          <a:prstGeom prst="rect">
            <a:avLst/>
          </a:prstGeom>
        </p:spPr>
        <p:txBody>
          <a:bodyPr anchorCtr="0" anchor="t" bIns="91425" lIns="91425" spcFirstLastPara="1" rIns="91425" wrap="square" tIns="91425">
            <a:noAutofit/>
          </a:bodyPr>
          <a:lstStyle/>
          <a:p>
            <a:pPr indent="0" lvl="0" marL="457200" rtl="0" algn="ctr">
              <a:spcBef>
                <a:spcPts val="0"/>
              </a:spcBef>
              <a:spcAft>
                <a:spcPts val="0"/>
              </a:spcAft>
              <a:buNone/>
            </a:pPr>
            <a:r>
              <a:rPr b="1" lang="en" sz="1500">
                <a:solidFill>
                  <a:srgbClr val="472A15"/>
                </a:solidFill>
                <a:latin typeface="Lexend"/>
                <a:ea typeface="Lexend"/>
                <a:cs typeface="Lexend"/>
                <a:sym typeface="Lexend"/>
              </a:rPr>
              <a:t>From additional needfinding interview</a:t>
            </a:r>
            <a:endParaRPr sz="1500">
              <a:solidFill>
                <a:srgbClr val="472A15"/>
              </a:solidFill>
              <a:latin typeface="Nunito"/>
              <a:ea typeface="Nunito"/>
              <a:cs typeface="Nunito"/>
              <a:sym typeface="Nunito"/>
            </a:endParaRPr>
          </a:p>
        </p:txBody>
      </p:sp>
      <p:sp>
        <p:nvSpPr>
          <p:cNvPr id="347" name="Google Shape;347;p52"/>
          <p:cNvSpPr txBox="1"/>
          <p:nvPr/>
        </p:nvSpPr>
        <p:spPr>
          <a:xfrm>
            <a:off x="866150" y="1405125"/>
            <a:ext cx="7790700" cy="3146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300">
                <a:solidFill>
                  <a:schemeClr val="dk1"/>
                </a:solidFill>
                <a:latin typeface="Fira Sans"/>
                <a:ea typeface="Fira Sans"/>
                <a:cs typeface="Fira Sans"/>
                <a:sym typeface="Fira Sans"/>
              </a:rPr>
              <a:t>We met </a:t>
            </a:r>
            <a:r>
              <a:rPr lang="en" sz="1300">
                <a:solidFill>
                  <a:schemeClr val="dk1"/>
                </a:solidFill>
                <a:latin typeface="Fira Sans"/>
                <a:ea typeface="Fira Sans"/>
                <a:cs typeface="Fira Sans"/>
                <a:sym typeface="Fira Sans"/>
              </a:rPr>
              <a:t>a CMU student with ADHD and anxiety who studies best and experiences significantly less burnout when other people are around.</a:t>
            </a:r>
            <a:endParaRPr sz="13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t/>
            </a:r>
            <a:endParaRPr sz="13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rPr b="1" lang="en" sz="1300">
                <a:solidFill>
                  <a:schemeClr val="dk1"/>
                </a:solidFill>
                <a:latin typeface="Fira Sans"/>
                <a:ea typeface="Fira Sans"/>
                <a:cs typeface="Fira Sans"/>
                <a:sym typeface="Fira Sans"/>
              </a:rPr>
              <a:t>We were surprised to learn that </a:t>
            </a:r>
            <a:r>
              <a:rPr lang="en" sz="1300">
                <a:solidFill>
                  <a:schemeClr val="dk1"/>
                </a:solidFill>
                <a:latin typeface="Fira Sans"/>
                <a:ea typeface="Fira Sans"/>
                <a:cs typeface="Fira Sans"/>
                <a:sym typeface="Fira Sans"/>
              </a:rPr>
              <a:t>she focuses better when there’s a small group of people nearby having an unrelated conversation than when she’s watching or listening to a TV show. Quiet feels too empty, and TV feels too scripted.</a:t>
            </a:r>
            <a:endParaRPr sz="13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t/>
            </a:r>
            <a:endParaRPr sz="13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rPr b="1" lang="en" sz="1300">
                <a:solidFill>
                  <a:schemeClr val="dk1"/>
                </a:solidFill>
                <a:latin typeface="Fira Sans"/>
                <a:ea typeface="Fira Sans"/>
                <a:cs typeface="Fira Sans"/>
                <a:sym typeface="Fira Sans"/>
              </a:rPr>
              <a:t>We wonder if this means </a:t>
            </a:r>
            <a:r>
              <a:rPr lang="en" sz="1300">
                <a:solidFill>
                  <a:schemeClr val="dk1"/>
                </a:solidFill>
                <a:latin typeface="Fira Sans"/>
                <a:ea typeface="Fira Sans"/>
                <a:cs typeface="Fira Sans"/>
                <a:sym typeface="Fira Sans"/>
              </a:rPr>
              <a:t>she craves the subtle comfort of human presence; ambient signs of life that make her feel safe, grounded, and less alone with her thoughts.</a:t>
            </a:r>
            <a:endParaRPr sz="13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t/>
            </a:r>
            <a:endParaRPr sz="13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rPr b="1" lang="en" sz="1300">
                <a:solidFill>
                  <a:schemeClr val="dk1"/>
                </a:solidFill>
                <a:latin typeface="Fira Sans"/>
                <a:ea typeface="Fira Sans"/>
                <a:cs typeface="Fira Sans"/>
                <a:sym typeface="Fira Sans"/>
              </a:rPr>
              <a:t>It would be game-changing to</a:t>
            </a:r>
            <a:r>
              <a:rPr lang="en" sz="1300">
                <a:solidFill>
                  <a:schemeClr val="dk1"/>
                </a:solidFill>
                <a:latin typeface="Fira Sans"/>
                <a:ea typeface="Fira Sans"/>
                <a:cs typeface="Fira Sans"/>
                <a:sym typeface="Fira Sans"/>
              </a:rPr>
              <a:t> offer ways for her to tap into that shared energy of “working alongside,” wherever she is.</a:t>
            </a:r>
            <a:endParaRPr sz="1300">
              <a:solidFill>
                <a:schemeClr val="dk1"/>
              </a:solidFill>
              <a:latin typeface="Fira Sans"/>
              <a:ea typeface="Fira Sans"/>
              <a:cs typeface="Fira Sans"/>
              <a:sym typeface="Fira Sans"/>
            </a:endParaRPr>
          </a:p>
          <a:p>
            <a:pPr indent="0" lvl="0" marL="0" rtl="0" algn="l">
              <a:lnSpc>
                <a:spcPct val="115000"/>
              </a:lnSpc>
              <a:spcBef>
                <a:spcPts val="0"/>
              </a:spcBef>
              <a:spcAft>
                <a:spcPts val="0"/>
              </a:spcAft>
              <a:buNone/>
            </a:pPr>
            <a:r>
              <a:t/>
            </a:r>
            <a:endParaRPr b="1" sz="1300">
              <a:solidFill>
                <a:schemeClr val="dk1"/>
              </a:solidFill>
              <a:latin typeface="Fira Sans"/>
              <a:ea typeface="Fira Sans"/>
              <a:cs typeface="Fira Sans"/>
              <a:sym typeface="Fira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E"/>
        </a:solidFill>
      </p:bgPr>
    </p:bg>
    <p:spTree>
      <p:nvGrpSpPr>
        <p:cNvPr id="351" name="Shape 351"/>
        <p:cNvGrpSpPr/>
        <p:nvPr/>
      </p:nvGrpSpPr>
      <p:grpSpPr>
        <a:xfrm>
          <a:off x="0" y="0"/>
          <a:ext cx="0" cy="0"/>
          <a:chOff x="0" y="0"/>
          <a:chExt cx="0" cy="0"/>
        </a:xfrm>
      </p:grpSpPr>
      <p:sp>
        <p:nvSpPr>
          <p:cNvPr id="352" name="Google Shape;352;p53"/>
          <p:cNvSpPr/>
          <p:nvPr/>
        </p:nvSpPr>
        <p:spPr>
          <a:xfrm>
            <a:off x="278725" y="190500"/>
            <a:ext cx="2796000" cy="4822500"/>
          </a:xfrm>
          <a:prstGeom prst="roundRect">
            <a:avLst>
              <a:gd fmla="val 3175" name="adj"/>
            </a:avLst>
          </a:prstGeom>
          <a:solidFill>
            <a:srgbClr val="C9C3FF">
              <a:alpha val="75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53" name="Google Shape;353;p53"/>
          <p:cNvSpPr txBox="1"/>
          <p:nvPr/>
        </p:nvSpPr>
        <p:spPr>
          <a:xfrm>
            <a:off x="716417" y="429487"/>
            <a:ext cx="1920600" cy="569400"/>
          </a:xfrm>
          <a:prstGeom prst="rect">
            <a:avLst/>
          </a:prstGeom>
          <a:noFill/>
          <a:ln>
            <a:noFill/>
          </a:ln>
        </p:spPr>
        <p:txBody>
          <a:bodyPr anchorCtr="0" anchor="t" bIns="91425" lIns="91425" spcFirstLastPara="1" rIns="91425" wrap="square" tIns="91425">
            <a:spAutoFit/>
          </a:bodyPr>
          <a:lstStyle/>
          <a:p>
            <a:pPr indent="0" lvl="0" marL="0" rtl="0" algn="ctr">
              <a:lnSpc>
                <a:spcPct val="100000"/>
              </a:lnSpc>
              <a:spcBef>
                <a:spcPts val="0"/>
              </a:spcBef>
              <a:spcAft>
                <a:spcPts val="0"/>
              </a:spcAft>
              <a:buNone/>
            </a:pPr>
            <a:r>
              <a:rPr b="1" lang="en" sz="2500">
                <a:solidFill>
                  <a:srgbClr val="472A15"/>
                </a:solidFill>
                <a:latin typeface="Nunito"/>
                <a:ea typeface="Nunito"/>
                <a:cs typeface="Nunito"/>
                <a:sym typeface="Nunito"/>
              </a:rPr>
              <a:t>POV #1</a:t>
            </a:r>
            <a:endParaRPr b="1" sz="2500">
              <a:solidFill>
                <a:srgbClr val="472A15"/>
              </a:solidFill>
              <a:latin typeface="Nunito"/>
              <a:ea typeface="Nunito"/>
              <a:cs typeface="Nunito"/>
              <a:sym typeface="Nunito"/>
            </a:endParaRPr>
          </a:p>
        </p:txBody>
      </p:sp>
      <p:sp>
        <p:nvSpPr>
          <p:cNvPr id="354" name="Google Shape;354;p53"/>
          <p:cNvSpPr/>
          <p:nvPr/>
        </p:nvSpPr>
        <p:spPr>
          <a:xfrm>
            <a:off x="3174000" y="190500"/>
            <a:ext cx="2796000" cy="4822500"/>
          </a:xfrm>
          <a:prstGeom prst="roundRect">
            <a:avLst>
              <a:gd fmla="val 3175" name="adj"/>
            </a:avLst>
          </a:prstGeom>
          <a:solidFill>
            <a:srgbClr val="F9B4B3">
              <a:alpha val="5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55" name="Google Shape;355;p53"/>
          <p:cNvSpPr txBox="1"/>
          <p:nvPr/>
        </p:nvSpPr>
        <p:spPr>
          <a:xfrm>
            <a:off x="3611704" y="429487"/>
            <a:ext cx="1920600" cy="569400"/>
          </a:xfrm>
          <a:prstGeom prst="rect">
            <a:avLst/>
          </a:prstGeom>
          <a:noFill/>
          <a:ln>
            <a:noFill/>
          </a:ln>
        </p:spPr>
        <p:txBody>
          <a:bodyPr anchorCtr="0" anchor="t" bIns="91425" lIns="91425" spcFirstLastPara="1" rIns="91425" wrap="square" tIns="91425">
            <a:spAutoFit/>
          </a:bodyPr>
          <a:lstStyle/>
          <a:p>
            <a:pPr indent="0" lvl="0" marL="0" rtl="0" algn="ctr">
              <a:lnSpc>
                <a:spcPct val="100000"/>
              </a:lnSpc>
              <a:spcBef>
                <a:spcPts val="0"/>
              </a:spcBef>
              <a:spcAft>
                <a:spcPts val="0"/>
              </a:spcAft>
              <a:buNone/>
            </a:pPr>
            <a:r>
              <a:rPr b="1" lang="en" sz="2500">
                <a:solidFill>
                  <a:srgbClr val="472A15"/>
                </a:solidFill>
                <a:latin typeface="Nunito"/>
                <a:ea typeface="Nunito"/>
                <a:cs typeface="Nunito"/>
                <a:sym typeface="Nunito"/>
              </a:rPr>
              <a:t>POV #2</a:t>
            </a:r>
            <a:endParaRPr b="1" sz="2500">
              <a:solidFill>
                <a:srgbClr val="472A15"/>
              </a:solidFill>
              <a:latin typeface="Nunito"/>
              <a:ea typeface="Nunito"/>
              <a:cs typeface="Nunito"/>
              <a:sym typeface="Nunito"/>
            </a:endParaRPr>
          </a:p>
        </p:txBody>
      </p:sp>
      <p:sp>
        <p:nvSpPr>
          <p:cNvPr id="356" name="Google Shape;356;p53"/>
          <p:cNvSpPr/>
          <p:nvPr/>
        </p:nvSpPr>
        <p:spPr>
          <a:xfrm>
            <a:off x="6069275" y="190500"/>
            <a:ext cx="2796000" cy="4822500"/>
          </a:xfrm>
          <a:prstGeom prst="roundRect">
            <a:avLst>
              <a:gd fmla="val 3175" name="adj"/>
            </a:avLst>
          </a:prstGeom>
          <a:solidFill>
            <a:srgbClr val="FCDEB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57" name="Google Shape;357;p53"/>
          <p:cNvSpPr txBox="1"/>
          <p:nvPr/>
        </p:nvSpPr>
        <p:spPr>
          <a:xfrm>
            <a:off x="6506967" y="429487"/>
            <a:ext cx="1920600" cy="569400"/>
          </a:xfrm>
          <a:prstGeom prst="rect">
            <a:avLst/>
          </a:prstGeom>
          <a:noFill/>
          <a:ln>
            <a:noFill/>
          </a:ln>
        </p:spPr>
        <p:txBody>
          <a:bodyPr anchorCtr="0" anchor="t" bIns="91425" lIns="91425" spcFirstLastPara="1" rIns="91425" wrap="square" tIns="91425">
            <a:spAutoFit/>
          </a:bodyPr>
          <a:lstStyle/>
          <a:p>
            <a:pPr indent="0" lvl="0" marL="0" rtl="0" algn="ctr">
              <a:lnSpc>
                <a:spcPct val="100000"/>
              </a:lnSpc>
              <a:spcBef>
                <a:spcPts val="0"/>
              </a:spcBef>
              <a:spcAft>
                <a:spcPts val="0"/>
              </a:spcAft>
              <a:buNone/>
            </a:pPr>
            <a:r>
              <a:rPr b="1" lang="en" sz="2500">
                <a:solidFill>
                  <a:srgbClr val="472A15"/>
                </a:solidFill>
                <a:latin typeface="Nunito"/>
                <a:ea typeface="Nunito"/>
                <a:cs typeface="Nunito"/>
                <a:sym typeface="Nunito"/>
              </a:rPr>
              <a:t>POV #3</a:t>
            </a:r>
            <a:endParaRPr b="1" sz="2500">
              <a:solidFill>
                <a:srgbClr val="472A15"/>
              </a:solidFill>
              <a:latin typeface="Nunito"/>
              <a:ea typeface="Nunito"/>
              <a:cs typeface="Nunito"/>
              <a:sym typeface="Nunito"/>
            </a:endParaRPr>
          </a:p>
        </p:txBody>
      </p:sp>
      <p:sp>
        <p:nvSpPr>
          <p:cNvPr id="358" name="Google Shape;358;p53"/>
          <p:cNvSpPr txBox="1"/>
          <p:nvPr/>
        </p:nvSpPr>
        <p:spPr>
          <a:xfrm>
            <a:off x="431875" y="1148575"/>
            <a:ext cx="2489700" cy="3804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600">
                <a:solidFill>
                  <a:schemeClr val="dk1"/>
                </a:solidFill>
                <a:latin typeface="Fira Sans"/>
                <a:ea typeface="Fira Sans"/>
                <a:cs typeface="Fira Sans"/>
                <a:sym typeface="Fira Sans"/>
              </a:rPr>
              <a:t>56-year-old knows when he’s stuck in hyperfocus, but</a:t>
            </a:r>
            <a:r>
              <a:rPr b="1" lang="en" sz="1600">
                <a:solidFill>
                  <a:schemeClr val="dk1"/>
                </a:solidFill>
                <a:latin typeface="Fira Sans"/>
                <a:ea typeface="Fira Sans"/>
                <a:cs typeface="Fira Sans"/>
                <a:sym typeface="Fira Sans"/>
              </a:rPr>
              <a:t> can’t break free without someone else (his wife) to pull him out.</a:t>
            </a:r>
            <a:endParaRPr b="1" sz="1600">
              <a:solidFill>
                <a:schemeClr val="dk1"/>
              </a:solidFill>
              <a:latin typeface="Fira Sans"/>
              <a:ea typeface="Fira Sans"/>
              <a:cs typeface="Fira Sans"/>
              <a:sym typeface="Fira Sans"/>
            </a:endParaRPr>
          </a:p>
          <a:p>
            <a:pPr indent="0" lvl="0" marL="0" rtl="0" algn="l">
              <a:lnSpc>
                <a:spcPct val="115000"/>
              </a:lnSpc>
              <a:spcBef>
                <a:spcPts val="1200"/>
              </a:spcBef>
              <a:spcAft>
                <a:spcPts val="0"/>
              </a:spcAft>
              <a:buClr>
                <a:schemeClr val="dk1"/>
              </a:buClr>
              <a:buSzPts val="1100"/>
              <a:buFont typeface="Arial"/>
              <a:buNone/>
            </a:pPr>
            <a:r>
              <a:t/>
            </a:r>
            <a:endParaRPr b="1" sz="1600">
              <a:solidFill>
                <a:schemeClr val="dk1"/>
              </a:solidFill>
              <a:latin typeface="Fira Sans"/>
              <a:ea typeface="Fira Sans"/>
              <a:cs typeface="Fira Sans"/>
              <a:sym typeface="Fira Sans"/>
            </a:endParaRPr>
          </a:p>
          <a:p>
            <a:pPr indent="0" lvl="0" marL="0" rtl="0" algn="l">
              <a:lnSpc>
                <a:spcPct val="115000"/>
              </a:lnSpc>
              <a:spcBef>
                <a:spcPts val="1200"/>
              </a:spcBef>
              <a:spcAft>
                <a:spcPts val="0"/>
              </a:spcAft>
              <a:buClr>
                <a:schemeClr val="dk1"/>
              </a:buClr>
              <a:buSzPts val="1100"/>
              <a:buFont typeface="Arial"/>
              <a:buNone/>
            </a:pPr>
            <a:r>
              <a:rPr b="1" lang="en" sz="1800">
                <a:solidFill>
                  <a:schemeClr val="dk1"/>
                </a:solidFill>
                <a:latin typeface="Fira Sans"/>
                <a:ea typeface="Fira Sans"/>
                <a:cs typeface="Fira Sans"/>
                <a:sym typeface="Fira Sans"/>
              </a:rPr>
              <a:t>💡HMW remind people of their “why” in the middle of their work?</a:t>
            </a:r>
            <a:endParaRPr b="1" sz="1800">
              <a:solidFill>
                <a:schemeClr val="dk1"/>
              </a:solidFill>
              <a:latin typeface="Fira Sans"/>
              <a:ea typeface="Fira Sans"/>
              <a:cs typeface="Fira Sans"/>
              <a:sym typeface="Fira Sans"/>
            </a:endParaRPr>
          </a:p>
          <a:p>
            <a:pPr indent="0" lvl="0" marL="0" rtl="0" algn="l">
              <a:lnSpc>
                <a:spcPct val="115000"/>
              </a:lnSpc>
              <a:spcBef>
                <a:spcPts val="1200"/>
              </a:spcBef>
              <a:spcAft>
                <a:spcPts val="0"/>
              </a:spcAft>
              <a:buNone/>
            </a:pPr>
            <a:r>
              <a:t/>
            </a:r>
            <a:endParaRPr b="1" sz="1200">
              <a:solidFill>
                <a:schemeClr val="dk1"/>
              </a:solidFill>
              <a:latin typeface="Fira Sans"/>
              <a:ea typeface="Fira Sans"/>
              <a:cs typeface="Fira Sans"/>
              <a:sym typeface="Fira Sans"/>
            </a:endParaRPr>
          </a:p>
        </p:txBody>
      </p:sp>
      <p:sp>
        <p:nvSpPr>
          <p:cNvPr id="359" name="Google Shape;359;p53"/>
          <p:cNvSpPr txBox="1"/>
          <p:nvPr/>
        </p:nvSpPr>
        <p:spPr>
          <a:xfrm>
            <a:off x="3327150" y="1148575"/>
            <a:ext cx="2489700" cy="4088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lang="en" sz="1600">
                <a:solidFill>
                  <a:schemeClr val="dk1"/>
                </a:solidFill>
                <a:latin typeface="Fira Sans"/>
                <a:ea typeface="Fira Sans"/>
                <a:cs typeface="Fira Sans"/>
                <a:sym typeface="Fira Sans"/>
              </a:rPr>
              <a:t>Freelance graphic designer </a:t>
            </a:r>
            <a:r>
              <a:rPr b="1" lang="en" sz="1600">
                <a:solidFill>
                  <a:schemeClr val="dk1"/>
                </a:solidFill>
                <a:latin typeface="Fira Sans"/>
                <a:ea typeface="Fira Sans"/>
                <a:cs typeface="Fira Sans"/>
                <a:sym typeface="Fira Sans"/>
              </a:rPr>
              <a:t>relies on her dog’s routine to take care of herself</a:t>
            </a:r>
            <a:r>
              <a:rPr lang="en" sz="1600">
                <a:solidFill>
                  <a:schemeClr val="dk1"/>
                </a:solidFill>
                <a:latin typeface="Fira Sans"/>
                <a:ea typeface="Fira Sans"/>
                <a:cs typeface="Fira Sans"/>
                <a:sym typeface="Fira Sans"/>
              </a:rPr>
              <a:t>, showing how powerful external cues can be for daily functioning.</a:t>
            </a:r>
            <a:endParaRPr sz="1600">
              <a:solidFill>
                <a:schemeClr val="dk1"/>
              </a:solidFill>
              <a:latin typeface="Fira Sans"/>
              <a:ea typeface="Fira Sans"/>
              <a:cs typeface="Fira Sans"/>
              <a:sym typeface="Fira Sans"/>
            </a:endParaRPr>
          </a:p>
          <a:p>
            <a:pPr indent="0" lvl="0" marL="0" rtl="0" algn="l">
              <a:lnSpc>
                <a:spcPct val="115000"/>
              </a:lnSpc>
              <a:spcBef>
                <a:spcPts val="1200"/>
              </a:spcBef>
              <a:spcAft>
                <a:spcPts val="0"/>
              </a:spcAft>
              <a:buNone/>
            </a:pPr>
            <a:r>
              <a:rPr b="1" lang="en" sz="1800">
                <a:solidFill>
                  <a:schemeClr val="dk1"/>
                </a:solidFill>
                <a:latin typeface="Fira Sans"/>
                <a:ea typeface="Fira Sans"/>
                <a:cs typeface="Fira Sans"/>
                <a:sym typeface="Fira Sans"/>
              </a:rPr>
              <a:t>💡HMW use external cues to spark self-care?</a:t>
            </a:r>
            <a:endParaRPr b="1" sz="1800">
              <a:solidFill>
                <a:schemeClr val="dk1"/>
              </a:solidFill>
              <a:latin typeface="Fira Sans"/>
              <a:ea typeface="Fira Sans"/>
              <a:cs typeface="Fira Sans"/>
              <a:sym typeface="Fira Sans"/>
            </a:endParaRPr>
          </a:p>
          <a:p>
            <a:pPr indent="0" lvl="0" marL="0" rtl="0" algn="l">
              <a:lnSpc>
                <a:spcPct val="115000"/>
              </a:lnSpc>
              <a:spcBef>
                <a:spcPts val="1200"/>
              </a:spcBef>
              <a:spcAft>
                <a:spcPts val="0"/>
              </a:spcAft>
              <a:buNone/>
            </a:pPr>
            <a:r>
              <a:t/>
            </a:r>
            <a:endParaRPr sz="1800">
              <a:solidFill>
                <a:schemeClr val="dk1"/>
              </a:solidFill>
              <a:latin typeface="Fira Sans"/>
              <a:ea typeface="Fira Sans"/>
              <a:cs typeface="Fira Sans"/>
              <a:sym typeface="Fira Sans"/>
            </a:endParaRPr>
          </a:p>
          <a:p>
            <a:pPr indent="0" lvl="0" marL="0" rtl="0" algn="l">
              <a:lnSpc>
                <a:spcPct val="115000"/>
              </a:lnSpc>
              <a:spcBef>
                <a:spcPts val="1200"/>
              </a:spcBef>
              <a:spcAft>
                <a:spcPts val="0"/>
              </a:spcAft>
              <a:buNone/>
            </a:pPr>
            <a:r>
              <a:t/>
            </a:r>
            <a:endParaRPr b="1" sz="1200">
              <a:solidFill>
                <a:schemeClr val="dk1"/>
              </a:solidFill>
              <a:latin typeface="Fira Sans"/>
              <a:ea typeface="Fira Sans"/>
              <a:cs typeface="Fira Sans"/>
              <a:sym typeface="Fira Sans"/>
            </a:endParaRPr>
          </a:p>
        </p:txBody>
      </p:sp>
      <p:sp>
        <p:nvSpPr>
          <p:cNvPr id="360" name="Google Shape;360;p53"/>
          <p:cNvSpPr txBox="1"/>
          <p:nvPr/>
        </p:nvSpPr>
        <p:spPr>
          <a:xfrm>
            <a:off x="6222425" y="1148575"/>
            <a:ext cx="2489700" cy="5281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lang="en" sz="1600">
                <a:solidFill>
                  <a:schemeClr val="dk1"/>
                </a:solidFill>
                <a:latin typeface="Fira Sans"/>
                <a:ea typeface="Fira Sans"/>
                <a:cs typeface="Fira Sans"/>
                <a:sym typeface="Fira Sans"/>
              </a:rPr>
              <a:t>Student thrives when real, unpredictable human chatter fills the background, suggesting </a:t>
            </a:r>
            <a:r>
              <a:rPr b="1" lang="en" sz="1600">
                <a:solidFill>
                  <a:schemeClr val="dk1"/>
                </a:solidFill>
                <a:latin typeface="Fira Sans"/>
                <a:ea typeface="Fira Sans"/>
                <a:cs typeface="Fira Sans"/>
                <a:sym typeface="Fira Sans"/>
              </a:rPr>
              <a:t>genuine social presence keeps her grounded</a:t>
            </a:r>
            <a:r>
              <a:rPr lang="en" sz="1600">
                <a:solidFill>
                  <a:schemeClr val="dk1"/>
                </a:solidFill>
                <a:latin typeface="Fira Sans"/>
                <a:ea typeface="Fira Sans"/>
                <a:cs typeface="Fira Sans"/>
                <a:sym typeface="Fira Sans"/>
              </a:rPr>
              <a:t> and focused.</a:t>
            </a:r>
            <a:endParaRPr sz="1600">
              <a:solidFill>
                <a:schemeClr val="dk1"/>
              </a:solidFill>
              <a:latin typeface="Fira Sans"/>
              <a:ea typeface="Fira Sans"/>
              <a:cs typeface="Fira Sans"/>
              <a:sym typeface="Fira Sans"/>
            </a:endParaRPr>
          </a:p>
          <a:p>
            <a:pPr indent="0" lvl="0" marL="0" rtl="0" algn="l">
              <a:lnSpc>
                <a:spcPct val="115000"/>
              </a:lnSpc>
              <a:spcBef>
                <a:spcPts val="1200"/>
              </a:spcBef>
              <a:spcAft>
                <a:spcPts val="0"/>
              </a:spcAft>
              <a:buNone/>
            </a:pPr>
            <a:r>
              <a:rPr b="1" lang="en" sz="1800">
                <a:solidFill>
                  <a:schemeClr val="dk1"/>
                </a:solidFill>
                <a:latin typeface="Fira Sans"/>
                <a:ea typeface="Fira Sans"/>
                <a:cs typeface="Fira Sans"/>
                <a:sym typeface="Fira Sans"/>
              </a:rPr>
              <a:t>💡HMW bring the grounding energy of social presence into solo work?</a:t>
            </a:r>
            <a:endParaRPr b="1" sz="1800">
              <a:solidFill>
                <a:schemeClr val="dk1"/>
              </a:solidFill>
              <a:latin typeface="Fira Sans"/>
              <a:ea typeface="Fira Sans"/>
              <a:cs typeface="Fira Sans"/>
              <a:sym typeface="Fira Sans"/>
            </a:endParaRPr>
          </a:p>
          <a:p>
            <a:pPr indent="0" lvl="0" marL="0" rtl="0" algn="l">
              <a:lnSpc>
                <a:spcPct val="115000"/>
              </a:lnSpc>
              <a:spcBef>
                <a:spcPts val="1200"/>
              </a:spcBef>
              <a:spcAft>
                <a:spcPts val="0"/>
              </a:spcAft>
              <a:buClr>
                <a:schemeClr val="dk1"/>
              </a:buClr>
              <a:buSzPts val="1100"/>
              <a:buFont typeface="Arial"/>
              <a:buNone/>
            </a:pPr>
            <a:r>
              <a:t/>
            </a:r>
            <a:endParaRPr b="1" sz="1800">
              <a:solidFill>
                <a:schemeClr val="dk1"/>
              </a:solidFill>
              <a:latin typeface="Fira Sans"/>
              <a:ea typeface="Fira Sans"/>
              <a:cs typeface="Fira Sans"/>
              <a:sym typeface="Fira Sans"/>
            </a:endParaRPr>
          </a:p>
          <a:p>
            <a:pPr indent="0" lvl="0" marL="0" rtl="0" algn="l">
              <a:lnSpc>
                <a:spcPct val="115000"/>
              </a:lnSpc>
              <a:spcBef>
                <a:spcPts val="1200"/>
              </a:spcBef>
              <a:spcAft>
                <a:spcPts val="0"/>
              </a:spcAft>
              <a:buNone/>
            </a:pPr>
            <a:r>
              <a:t/>
            </a:r>
            <a:endParaRPr sz="1600">
              <a:solidFill>
                <a:schemeClr val="dk1"/>
              </a:solidFill>
              <a:latin typeface="Fira Sans"/>
              <a:ea typeface="Fira Sans"/>
              <a:cs typeface="Fira Sans"/>
              <a:sym typeface="Fira Sans"/>
            </a:endParaRPr>
          </a:p>
          <a:p>
            <a:pPr indent="0" lvl="0" marL="0" rtl="0" algn="l">
              <a:lnSpc>
                <a:spcPct val="115000"/>
              </a:lnSpc>
              <a:spcBef>
                <a:spcPts val="1200"/>
              </a:spcBef>
              <a:spcAft>
                <a:spcPts val="0"/>
              </a:spcAft>
              <a:buNone/>
            </a:pPr>
            <a:r>
              <a:t/>
            </a:r>
            <a:endParaRPr sz="1600">
              <a:solidFill>
                <a:schemeClr val="dk1"/>
              </a:solidFill>
              <a:latin typeface="Fira Sans"/>
              <a:ea typeface="Fira Sans"/>
              <a:cs typeface="Fira Sans"/>
              <a:sym typeface="Fira Sans"/>
            </a:endParaRPr>
          </a:p>
          <a:p>
            <a:pPr indent="0" lvl="0" marL="0" rtl="0" algn="l">
              <a:lnSpc>
                <a:spcPct val="115000"/>
              </a:lnSpc>
              <a:spcBef>
                <a:spcPts val="1200"/>
              </a:spcBef>
              <a:spcAft>
                <a:spcPts val="0"/>
              </a:spcAft>
              <a:buNone/>
            </a:pPr>
            <a:r>
              <a:t/>
            </a:r>
            <a:endParaRPr b="1" sz="1200">
              <a:solidFill>
                <a:schemeClr val="dk1"/>
              </a:solidFill>
              <a:latin typeface="Fira Sans"/>
              <a:ea typeface="Fira Sans"/>
              <a:cs typeface="Fira Sans"/>
              <a:sym typeface="Fira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A66F"/>
        </a:solidFill>
      </p:bgPr>
    </p:bg>
    <p:spTree>
      <p:nvGrpSpPr>
        <p:cNvPr id="364" name="Shape 364"/>
        <p:cNvGrpSpPr/>
        <p:nvPr/>
      </p:nvGrpSpPr>
      <p:grpSpPr>
        <a:xfrm>
          <a:off x="0" y="0"/>
          <a:ext cx="0" cy="0"/>
          <a:chOff x="0" y="0"/>
          <a:chExt cx="0" cy="0"/>
        </a:xfrm>
      </p:grpSpPr>
      <p:sp>
        <p:nvSpPr>
          <p:cNvPr id="365" name="Google Shape;365;p54"/>
          <p:cNvSpPr/>
          <p:nvPr/>
        </p:nvSpPr>
        <p:spPr>
          <a:xfrm>
            <a:off x="752475" y="2195825"/>
            <a:ext cx="2744400" cy="523800"/>
          </a:xfrm>
          <a:prstGeom prst="roundRect">
            <a:avLst>
              <a:gd fmla="val 16667" name="adj"/>
            </a:avLst>
          </a:prstGeom>
          <a:solidFill>
            <a:srgbClr val="FEF8CA">
              <a:alpha val="620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66" name="Google Shape;366;p54"/>
          <p:cNvSpPr txBox="1"/>
          <p:nvPr/>
        </p:nvSpPr>
        <p:spPr>
          <a:xfrm>
            <a:off x="2591100" y="182875"/>
            <a:ext cx="3961800" cy="961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000">
                <a:latin typeface="Fira Sans Medium"/>
                <a:ea typeface="Fira Sans Medium"/>
                <a:cs typeface="Fira Sans Medium"/>
                <a:sym typeface="Fira Sans Medium"/>
              </a:rPr>
              <a:t>Agenda</a:t>
            </a:r>
            <a:endParaRPr sz="4000">
              <a:solidFill>
                <a:schemeClr val="lt1"/>
              </a:solidFill>
              <a:latin typeface="Fira Sans Medium"/>
              <a:ea typeface="Fira Sans Medium"/>
              <a:cs typeface="Fira Sans Medium"/>
              <a:sym typeface="Fira Sans Medium"/>
            </a:endParaRPr>
          </a:p>
        </p:txBody>
      </p:sp>
      <p:sp>
        <p:nvSpPr>
          <p:cNvPr id="367" name="Google Shape;367;p54"/>
          <p:cNvSpPr txBox="1"/>
          <p:nvPr>
            <p:ph idx="4294967295" type="body"/>
          </p:nvPr>
        </p:nvSpPr>
        <p:spPr>
          <a:xfrm>
            <a:off x="905100" y="1144075"/>
            <a:ext cx="6609900" cy="3416400"/>
          </a:xfrm>
          <a:prstGeom prst="rect">
            <a:avLst/>
          </a:prstGeom>
        </p:spPr>
        <p:txBody>
          <a:bodyPr anchorCtr="0" anchor="t" bIns="91425" lIns="91425" spcFirstLastPara="1" rIns="91425" wrap="square" tIns="91425">
            <a:noAutofit/>
          </a:bodyPr>
          <a:lstStyle/>
          <a:p>
            <a:pPr indent="-412750" lvl="0" marL="457200" rtl="0" algn="l">
              <a:spcBef>
                <a:spcPts val="0"/>
              </a:spcBef>
              <a:spcAft>
                <a:spcPts val="0"/>
              </a:spcAft>
              <a:buClr>
                <a:srgbClr val="472A15"/>
              </a:buClr>
              <a:buSzPts val="2900"/>
              <a:buFont typeface="Nunito"/>
              <a:buAutoNum type="arabicPeriod"/>
            </a:pPr>
            <a:r>
              <a:rPr b="1" lang="en" sz="2900">
                <a:solidFill>
                  <a:srgbClr val="472A15"/>
                </a:solidFill>
                <a:latin typeface="Nunito"/>
                <a:ea typeface="Nunito"/>
                <a:cs typeface="Nunito"/>
                <a:sym typeface="Nunito"/>
              </a:rPr>
              <a:t>A</a:t>
            </a:r>
            <a:r>
              <a:rPr b="1" lang="en" sz="2900">
                <a:solidFill>
                  <a:srgbClr val="472A15"/>
                </a:solidFill>
                <a:latin typeface="Nunito"/>
                <a:ea typeface="Nunito"/>
                <a:cs typeface="Nunito"/>
                <a:sym typeface="Nunito"/>
              </a:rPr>
              <a:t>dditional needfinding</a:t>
            </a:r>
            <a:endParaRPr b="1" sz="2900">
              <a:solidFill>
                <a:srgbClr val="472A15"/>
              </a:solidFill>
              <a:latin typeface="Nunito"/>
              <a:ea typeface="Nunito"/>
              <a:cs typeface="Nunito"/>
              <a:sym typeface="Nunito"/>
            </a:endParaRPr>
          </a:p>
          <a:p>
            <a:pPr indent="-412750" lvl="0" marL="457200" rtl="0" algn="l">
              <a:spcBef>
                <a:spcPts val="0"/>
              </a:spcBef>
              <a:spcAft>
                <a:spcPts val="0"/>
              </a:spcAft>
              <a:buClr>
                <a:srgbClr val="472A15"/>
              </a:buClr>
              <a:buSzPts val="2900"/>
              <a:buFont typeface="Nunito"/>
              <a:buAutoNum type="arabicPeriod"/>
            </a:pPr>
            <a:r>
              <a:rPr b="1" lang="en" sz="2900">
                <a:solidFill>
                  <a:srgbClr val="472A15"/>
                </a:solidFill>
                <a:latin typeface="Nunito"/>
                <a:ea typeface="Nunito"/>
                <a:cs typeface="Nunito"/>
                <a:sym typeface="Nunito"/>
              </a:rPr>
              <a:t>POVs and HMWs</a:t>
            </a:r>
            <a:endParaRPr b="1" sz="2900">
              <a:solidFill>
                <a:srgbClr val="472A15"/>
              </a:solidFill>
              <a:latin typeface="Nunito"/>
              <a:ea typeface="Nunito"/>
              <a:cs typeface="Nunito"/>
              <a:sym typeface="Nunito"/>
            </a:endParaRPr>
          </a:p>
          <a:p>
            <a:pPr indent="-412750" lvl="0" marL="457200" rtl="0" algn="l">
              <a:spcBef>
                <a:spcPts val="0"/>
              </a:spcBef>
              <a:spcAft>
                <a:spcPts val="0"/>
              </a:spcAft>
              <a:buClr>
                <a:srgbClr val="472A15"/>
              </a:buClr>
              <a:buSzPts val="2900"/>
              <a:buFont typeface="Nunito"/>
              <a:buAutoNum type="arabicPeriod"/>
            </a:pPr>
            <a:r>
              <a:rPr b="1" lang="en" sz="2900">
                <a:solidFill>
                  <a:srgbClr val="472A15"/>
                </a:solidFill>
                <a:latin typeface="Nunito"/>
                <a:ea typeface="Nunito"/>
                <a:cs typeface="Nunito"/>
                <a:sym typeface="Nunito"/>
              </a:rPr>
              <a:t>Solutions</a:t>
            </a:r>
            <a:endParaRPr b="1" sz="2900">
              <a:solidFill>
                <a:srgbClr val="472A15"/>
              </a:solidFill>
              <a:latin typeface="Nunito"/>
              <a:ea typeface="Nunito"/>
              <a:cs typeface="Nunito"/>
              <a:sym typeface="Nunito"/>
            </a:endParaRPr>
          </a:p>
          <a:p>
            <a:pPr indent="-412750" lvl="0" marL="457200" rtl="0" algn="l">
              <a:spcBef>
                <a:spcPts val="0"/>
              </a:spcBef>
              <a:spcAft>
                <a:spcPts val="0"/>
              </a:spcAft>
              <a:buClr>
                <a:srgbClr val="472A15"/>
              </a:buClr>
              <a:buSzPts val="2900"/>
              <a:buFont typeface="Nunito"/>
              <a:buAutoNum type="arabicPeriod"/>
            </a:pPr>
            <a:r>
              <a:rPr b="1" lang="en" sz="2900">
                <a:solidFill>
                  <a:srgbClr val="472A15"/>
                </a:solidFill>
                <a:latin typeface="Nunito"/>
                <a:ea typeface="Nunito"/>
                <a:cs typeface="Nunito"/>
                <a:sym typeface="Nunito"/>
              </a:rPr>
              <a:t>Experience prototypes</a:t>
            </a:r>
            <a:endParaRPr b="1" sz="2900">
              <a:solidFill>
                <a:srgbClr val="472A15"/>
              </a:solidFill>
              <a:latin typeface="Nunito"/>
              <a:ea typeface="Nunito"/>
              <a:cs typeface="Nunito"/>
              <a:sym typeface="Nunito"/>
            </a:endParaRPr>
          </a:p>
          <a:p>
            <a:pPr indent="-412750" lvl="0" marL="457200" rtl="0" algn="l">
              <a:spcBef>
                <a:spcPts val="0"/>
              </a:spcBef>
              <a:spcAft>
                <a:spcPts val="0"/>
              </a:spcAft>
              <a:buClr>
                <a:srgbClr val="472A15"/>
              </a:buClr>
              <a:buSzPts val="2900"/>
              <a:buFont typeface="Nunito"/>
              <a:buAutoNum type="arabicPeriod"/>
            </a:pPr>
            <a:r>
              <a:rPr b="1" lang="en" sz="2900">
                <a:solidFill>
                  <a:srgbClr val="472A15"/>
                </a:solidFill>
                <a:latin typeface="Nunito"/>
                <a:ea typeface="Nunito"/>
                <a:cs typeface="Nunito"/>
                <a:sym typeface="Nunito"/>
              </a:rPr>
              <a:t>Next steps</a:t>
            </a:r>
            <a:endParaRPr b="1" sz="2900">
              <a:solidFill>
                <a:srgbClr val="472A15"/>
              </a:solidFill>
              <a:latin typeface="Nunito"/>
              <a:ea typeface="Nunito"/>
              <a:cs typeface="Nunito"/>
              <a:sym typeface="Nunit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E"/>
        </a:solidFill>
      </p:bgPr>
    </p:bg>
    <p:spTree>
      <p:nvGrpSpPr>
        <p:cNvPr id="371" name="Shape 371"/>
        <p:cNvGrpSpPr/>
        <p:nvPr/>
      </p:nvGrpSpPr>
      <p:grpSpPr>
        <a:xfrm>
          <a:off x="0" y="0"/>
          <a:ext cx="0" cy="0"/>
          <a:chOff x="0" y="0"/>
          <a:chExt cx="0" cy="0"/>
        </a:xfrm>
      </p:grpSpPr>
      <p:sp>
        <p:nvSpPr>
          <p:cNvPr id="372" name="Google Shape;372;p55"/>
          <p:cNvSpPr/>
          <p:nvPr/>
        </p:nvSpPr>
        <p:spPr>
          <a:xfrm>
            <a:off x="0" y="2411925"/>
            <a:ext cx="362100" cy="2731800"/>
          </a:xfrm>
          <a:prstGeom prst="rect">
            <a:avLst/>
          </a:prstGeom>
          <a:solidFill>
            <a:srgbClr val="C9C3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73" name="Google Shape;373;p55"/>
          <p:cNvSpPr/>
          <p:nvPr/>
        </p:nvSpPr>
        <p:spPr>
          <a:xfrm>
            <a:off x="0" y="0"/>
            <a:ext cx="362100" cy="5143500"/>
          </a:xfrm>
          <a:prstGeom prst="rect">
            <a:avLst/>
          </a:prstGeom>
          <a:solidFill>
            <a:srgbClr val="C9C3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74" name="Google Shape;374;p55"/>
          <p:cNvSpPr/>
          <p:nvPr/>
        </p:nvSpPr>
        <p:spPr>
          <a:xfrm>
            <a:off x="511277" y="3233100"/>
            <a:ext cx="1716600" cy="1687500"/>
          </a:xfrm>
          <a:prstGeom prst="ellipse">
            <a:avLst/>
          </a:prstGeom>
          <a:solidFill>
            <a:srgbClr val="C9C3FF">
              <a:alpha val="50000"/>
            </a:srgbClr>
          </a:solidFill>
          <a:ln>
            <a:noFill/>
          </a:ln>
        </p:spPr>
        <p:txBody>
          <a:bodyPr anchorCtr="0" anchor="ctr" bIns="57675" lIns="57675" spcFirstLastPara="1" rIns="57675" wrap="square" tIns="57675">
            <a:noAutofit/>
          </a:bodyPr>
          <a:lstStyle/>
          <a:p>
            <a:pPr indent="0" lvl="0" marL="0" rtl="0" algn="ctr">
              <a:spcBef>
                <a:spcPts val="0"/>
              </a:spcBef>
              <a:spcAft>
                <a:spcPts val="0"/>
              </a:spcAft>
              <a:buNone/>
            </a:pPr>
            <a:r>
              <a:t/>
            </a:r>
            <a:endParaRPr sz="883"/>
          </a:p>
        </p:txBody>
      </p:sp>
      <p:sp>
        <p:nvSpPr>
          <p:cNvPr id="375" name="Google Shape;375;p55"/>
          <p:cNvSpPr txBox="1"/>
          <p:nvPr/>
        </p:nvSpPr>
        <p:spPr>
          <a:xfrm>
            <a:off x="516836" y="3845745"/>
            <a:ext cx="1705500" cy="611700"/>
          </a:xfrm>
          <a:prstGeom prst="rect">
            <a:avLst/>
          </a:prstGeom>
          <a:noFill/>
          <a:ln>
            <a:noFill/>
          </a:ln>
        </p:spPr>
        <p:txBody>
          <a:bodyPr anchorCtr="0" anchor="t" bIns="57675" lIns="57675" spcFirstLastPara="1" rIns="57675" wrap="square" tIns="57675">
            <a:spAutoFit/>
          </a:bodyPr>
          <a:lstStyle/>
          <a:p>
            <a:pPr indent="0" lvl="0" marL="0" rtl="0" algn="ctr">
              <a:lnSpc>
                <a:spcPct val="100000"/>
              </a:lnSpc>
              <a:spcBef>
                <a:spcPts val="0"/>
              </a:spcBef>
              <a:spcAft>
                <a:spcPts val="757"/>
              </a:spcAft>
              <a:buNone/>
            </a:pPr>
            <a:r>
              <a:rPr b="1" lang="en" sz="1072">
                <a:solidFill>
                  <a:srgbClr val="472A15"/>
                </a:solidFill>
                <a:latin typeface="Nunito"/>
                <a:ea typeface="Nunito"/>
                <a:cs typeface="Nunito"/>
                <a:sym typeface="Nunito"/>
              </a:rPr>
              <a:t>HMW remind people of their “why” in the middle of their work?</a:t>
            </a:r>
            <a:endParaRPr b="1" sz="1072">
              <a:solidFill>
                <a:srgbClr val="472A15"/>
              </a:solidFill>
              <a:latin typeface="Nunito"/>
              <a:ea typeface="Nunito"/>
              <a:cs typeface="Nunito"/>
              <a:sym typeface="Nunito"/>
            </a:endParaRPr>
          </a:p>
        </p:txBody>
      </p:sp>
      <p:sp>
        <p:nvSpPr>
          <p:cNvPr id="376" name="Google Shape;376;p55"/>
          <p:cNvSpPr txBox="1"/>
          <p:nvPr/>
        </p:nvSpPr>
        <p:spPr>
          <a:xfrm>
            <a:off x="762625" y="464925"/>
            <a:ext cx="7906800" cy="2201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3500">
                <a:solidFill>
                  <a:srgbClr val="472A15"/>
                </a:solidFill>
                <a:latin typeface="Verdana"/>
                <a:ea typeface="Verdana"/>
                <a:cs typeface="Verdana"/>
                <a:sym typeface="Verdana"/>
              </a:rPr>
              <a:t>Solution #1:</a:t>
            </a:r>
            <a:endParaRPr b="1" sz="3500">
              <a:solidFill>
                <a:srgbClr val="472A15"/>
              </a:solidFill>
              <a:latin typeface="Verdana"/>
              <a:ea typeface="Verdana"/>
              <a:cs typeface="Verdana"/>
              <a:sym typeface="Verdana"/>
            </a:endParaRPr>
          </a:p>
          <a:p>
            <a:pPr indent="0" lvl="0" marL="0" rtl="0" algn="l">
              <a:spcBef>
                <a:spcPts val="0"/>
              </a:spcBef>
              <a:spcAft>
                <a:spcPts val="0"/>
              </a:spcAft>
              <a:buNone/>
            </a:pPr>
            <a:r>
              <a:rPr lang="en" sz="2900">
                <a:solidFill>
                  <a:srgbClr val="472A15"/>
                </a:solidFill>
                <a:latin typeface="Nunito Medium"/>
                <a:ea typeface="Nunito Medium"/>
                <a:cs typeface="Nunito Medium"/>
                <a:sym typeface="Nunito Medium"/>
              </a:rPr>
              <a:t>Check-in moments for reflection and reminders for breaks</a:t>
            </a:r>
            <a:endParaRPr sz="2900">
              <a:solidFill>
                <a:srgbClr val="472A15"/>
              </a:solidFill>
              <a:latin typeface="Nunito Medium"/>
              <a:ea typeface="Nunito Medium"/>
              <a:cs typeface="Nunito Medium"/>
              <a:sym typeface="Nunito Medium"/>
            </a:endParaRPr>
          </a:p>
          <a:p>
            <a:pPr indent="0" lvl="0" marL="0" rtl="0" algn="l">
              <a:spcBef>
                <a:spcPts val="0"/>
              </a:spcBef>
              <a:spcAft>
                <a:spcPts val="0"/>
              </a:spcAft>
              <a:buNone/>
            </a:pPr>
            <a:r>
              <a:t/>
            </a:r>
            <a:endParaRPr sz="1200">
              <a:solidFill>
                <a:srgbClr val="472A15"/>
              </a:solidFill>
              <a:latin typeface="Nunito Medium"/>
              <a:ea typeface="Nunito Medium"/>
              <a:cs typeface="Nunito Medium"/>
              <a:sym typeface="Nunito Medium"/>
            </a:endParaRPr>
          </a:p>
          <a:p>
            <a:pPr indent="0" lvl="0" marL="0" rtl="0" algn="l">
              <a:spcBef>
                <a:spcPts val="0"/>
              </a:spcBef>
              <a:spcAft>
                <a:spcPts val="0"/>
              </a:spcAft>
              <a:buNone/>
            </a:pPr>
            <a:r>
              <a:rPr b="1" i="1" lang="en">
                <a:solidFill>
                  <a:srgbClr val="DD915E"/>
                </a:solidFill>
                <a:latin typeface="Nunito"/>
                <a:ea typeface="Nunito"/>
                <a:cs typeface="Nunito"/>
                <a:sym typeface="Nunito"/>
              </a:rPr>
              <a:t>An AI study-buddy that aids in setting the structure of a productive work session: identifying goals and steps to achieve the goal, </a:t>
            </a:r>
            <a:r>
              <a:rPr b="1" i="1" lang="en">
                <a:solidFill>
                  <a:srgbClr val="DD915E"/>
                </a:solidFill>
                <a:latin typeface="Nunito"/>
                <a:ea typeface="Nunito"/>
                <a:cs typeface="Nunito"/>
                <a:sym typeface="Nunito"/>
              </a:rPr>
              <a:t>determining</a:t>
            </a:r>
            <a:r>
              <a:rPr b="1" i="1" lang="en">
                <a:solidFill>
                  <a:srgbClr val="DD915E"/>
                </a:solidFill>
                <a:latin typeface="Nunito"/>
                <a:ea typeface="Nunito"/>
                <a:cs typeface="Nunito"/>
                <a:sym typeface="Nunito"/>
              </a:rPr>
              <a:t> the time spent on the task(s) at hand, including and enforcing periodic breaks for resetting and re-energizing</a:t>
            </a:r>
            <a:endParaRPr sz="3500">
              <a:solidFill>
                <a:srgbClr val="472A15"/>
              </a:solidFill>
              <a:latin typeface="Fira Sans Medium"/>
              <a:ea typeface="Fira Sans Medium"/>
              <a:cs typeface="Fira Sans Medium"/>
              <a:sym typeface="Fira Sans Medium"/>
            </a:endParaRPr>
          </a:p>
        </p:txBody>
      </p:sp>
      <p:pic>
        <p:nvPicPr>
          <p:cNvPr id="377" name="Google Shape;377;p55"/>
          <p:cNvPicPr preferRelativeResize="0"/>
          <p:nvPr/>
        </p:nvPicPr>
        <p:blipFill>
          <a:blip r:embed="rId3">
            <a:alphaModFix/>
          </a:blip>
          <a:stretch>
            <a:fillRect/>
          </a:stretch>
        </p:blipFill>
        <p:spPr>
          <a:xfrm>
            <a:off x="2562300" y="2884225"/>
            <a:ext cx="2566475" cy="1924850"/>
          </a:xfrm>
          <a:prstGeom prst="rect">
            <a:avLst/>
          </a:prstGeom>
          <a:noFill/>
          <a:ln>
            <a:noFill/>
          </a:ln>
        </p:spPr>
      </p:pic>
      <p:cxnSp>
        <p:nvCxnSpPr>
          <p:cNvPr id="378" name="Google Shape;378;p55"/>
          <p:cNvCxnSpPr/>
          <p:nvPr/>
        </p:nvCxnSpPr>
        <p:spPr>
          <a:xfrm>
            <a:off x="4357850" y="4165125"/>
            <a:ext cx="1659600" cy="0"/>
          </a:xfrm>
          <a:prstGeom prst="straightConnector1">
            <a:avLst/>
          </a:prstGeom>
          <a:noFill/>
          <a:ln cap="flat" cmpd="sng" w="9525">
            <a:solidFill>
              <a:schemeClr val="dk1"/>
            </a:solidFill>
            <a:prstDash val="solid"/>
            <a:round/>
            <a:headEnd len="med" w="med" type="none"/>
            <a:tailEnd len="med" w="med" type="triangle"/>
          </a:ln>
        </p:spPr>
      </p:cxnSp>
      <p:sp>
        <p:nvSpPr>
          <p:cNvPr id="379" name="Google Shape;379;p55"/>
          <p:cNvSpPr/>
          <p:nvPr/>
        </p:nvSpPr>
        <p:spPr>
          <a:xfrm>
            <a:off x="6142825" y="4007925"/>
            <a:ext cx="2526600" cy="314400"/>
          </a:xfrm>
          <a:prstGeom prst="roundRect">
            <a:avLst>
              <a:gd fmla="val 16667" name="adj"/>
            </a:avLst>
          </a:prstGeom>
          <a:solidFill>
            <a:srgbClr val="C9C3FF">
              <a:alpha val="5000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unito"/>
                <a:ea typeface="Nunito"/>
                <a:cs typeface="Nunito"/>
                <a:sym typeface="Nunito"/>
              </a:rPr>
              <a:t>Reminders for personal care</a:t>
            </a:r>
            <a:endParaRPr>
              <a:latin typeface="Nunito"/>
              <a:ea typeface="Nunito"/>
              <a:cs typeface="Nunito"/>
              <a:sym typeface="Nunito"/>
            </a:endParaRPr>
          </a:p>
        </p:txBody>
      </p:sp>
      <p:cxnSp>
        <p:nvCxnSpPr>
          <p:cNvPr id="380" name="Google Shape;380;p55"/>
          <p:cNvCxnSpPr/>
          <p:nvPr/>
        </p:nvCxnSpPr>
        <p:spPr>
          <a:xfrm>
            <a:off x="4483225" y="4542400"/>
            <a:ext cx="1659600" cy="0"/>
          </a:xfrm>
          <a:prstGeom prst="straightConnector1">
            <a:avLst/>
          </a:prstGeom>
          <a:noFill/>
          <a:ln cap="flat" cmpd="sng" w="9525">
            <a:solidFill>
              <a:schemeClr val="dk1"/>
            </a:solidFill>
            <a:prstDash val="solid"/>
            <a:round/>
            <a:headEnd len="med" w="med" type="none"/>
            <a:tailEnd len="med" w="med" type="triangle"/>
          </a:ln>
        </p:spPr>
      </p:cxnSp>
      <p:sp>
        <p:nvSpPr>
          <p:cNvPr id="381" name="Google Shape;381;p55"/>
          <p:cNvSpPr/>
          <p:nvPr/>
        </p:nvSpPr>
        <p:spPr>
          <a:xfrm>
            <a:off x="6284525" y="4443500"/>
            <a:ext cx="2526600" cy="524700"/>
          </a:xfrm>
          <a:prstGeom prst="roundRect">
            <a:avLst>
              <a:gd fmla="val 16667" name="adj"/>
            </a:avLst>
          </a:prstGeom>
          <a:solidFill>
            <a:srgbClr val="C9C3FF">
              <a:alpha val="5000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unito"/>
                <a:ea typeface="Nunito"/>
                <a:cs typeface="Nunito"/>
                <a:sym typeface="Nunito"/>
              </a:rPr>
              <a:t>Focus encouragement and support</a:t>
            </a:r>
            <a:endParaRPr>
              <a:latin typeface="Nunito"/>
              <a:ea typeface="Nunito"/>
              <a:cs typeface="Nunito"/>
              <a:sym typeface="Nunito"/>
            </a:endParaRPr>
          </a:p>
        </p:txBody>
      </p:sp>
      <p:cxnSp>
        <p:nvCxnSpPr>
          <p:cNvPr id="382" name="Google Shape;382;p55"/>
          <p:cNvCxnSpPr/>
          <p:nvPr/>
        </p:nvCxnSpPr>
        <p:spPr>
          <a:xfrm>
            <a:off x="4483225" y="3688550"/>
            <a:ext cx="1659600" cy="0"/>
          </a:xfrm>
          <a:prstGeom prst="straightConnector1">
            <a:avLst/>
          </a:prstGeom>
          <a:noFill/>
          <a:ln cap="flat" cmpd="sng" w="9525">
            <a:solidFill>
              <a:schemeClr val="dk1"/>
            </a:solidFill>
            <a:prstDash val="solid"/>
            <a:round/>
            <a:headEnd len="med" w="med" type="none"/>
            <a:tailEnd len="med" w="med" type="triangle"/>
          </a:ln>
        </p:spPr>
      </p:cxnSp>
      <p:sp>
        <p:nvSpPr>
          <p:cNvPr id="383" name="Google Shape;383;p55"/>
          <p:cNvSpPr/>
          <p:nvPr/>
        </p:nvSpPr>
        <p:spPr>
          <a:xfrm>
            <a:off x="6284525" y="3531350"/>
            <a:ext cx="2526600" cy="314400"/>
          </a:xfrm>
          <a:prstGeom prst="roundRect">
            <a:avLst>
              <a:gd fmla="val 16667" name="adj"/>
            </a:avLst>
          </a:prstGeom>
          <a:solidFill>
            <a:srgbClr val="C9C3FF">
              <a:alpha val="5000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unito"/>
                <a:ea typeface="Nunito"/>
                <a:cs typeface="Nunito"/>
                <a:sym typeface="Nunito"/>
              </a:rPr>
              <a:t>Reflection for retention</a:t>
            </a:r>
            <a:endParaRPr>
              <a:latin typeface="Nunito"/>
              <a:ea typeface="Nunito"/>
              <a:cs typeface="Nunito"/>
              <a:sym typeface="Nunito"/>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E"/>
        </a:solidFill>
      </p:bgPr>
    </p:bg>
    <p:spTree>
      <p:nvGrpSpPr>
        <p:cNvPr id="387" name="Shape 387"/>
        <p:cNvGrpSpPr/>
        <p:nvPr/>
      </p:nvGrpSpPr>
      <p:grpSpPr>
        <a:xfrm>
          <a:off x="0" y="0"/>
          <a:ext cx="0" cy="0"/>
          <a:chOff x="0" y="0"/>
          <a:chExt cx="0" cy="0"/>
        </a:xfrm>
      </p:grpSpPr>
      <p:sp>
        <p:nvSpPr>
          <p:cNvPr id="388" name="Google Shape;388;p56"/>
          <p:cNvSpPr/>
          <p:nvPr/>
        </p:nvSpPr>
        <p:spPr>
          <a:xfrm>
            <a:off x="0" y="2411925"/>
            <a:ext cx="362100" cy="2731800"/>
          </a:xfrm>
          <a:prstGeom prst="rect">
            <a:avLst/>
          </a:prstGeom>
          <a:solidFill>
            <a:srgbClr val="C9C3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89" name="Google Shape;389;p56"/>
          <p:cNvSpPr/>
          <p:nvPr/>
        </p:nvSpPr>
        <p:spPr>
          <a:xfrm>
            <a:off x="0" y="0"/>
            <a:ext cx="362100" cy="5143500"/>
          </a:xfrm>
          <a:prstGeom prst="rect">
            <a:avLst/>
          </a:prstGeom>
          <a:solidFill>
            <a:srgbClr val="F2A36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90" name="Google Shape;390;p56"/>
          <p:cNvSpPr/>
          <p:nvPr/>
        </p:nvSpPr>
        <p:spPr>
          <a:xfrm>
            <a:off x="654350" y="3417500"/>
            <a:ext cx="1602600" cy="1575300"/>
          </a:xfrm>
          <a:prstGeom prst="ellipse">
            <a:avLst/>
          </a:prstGeom>
          <a:solidFill>
            <a:srgbClr val="FCDEB5"/>
          </a:solidFill>
          <a:ln>
            <a:noFill/>
          </a:ln>
        </p:spPr>
        <p:txBody>
          <a:bodyPr anchorCtr="0" anchor="ctr" bIns="53825" lIns="53825" spcFirstLastPara="1" rIns="53825" wrap="square" tIns="53825">
            <a:noAutofit/>
          </a:bodyPr>
          <a:lstStyle/>
          <a:p>
            <a:pPr indent="0" lvl="0" marL="0" rtl="0" algn="ctr">
              <a:spcBef>
                <a:spcPts val="0"/>
              </a:spcBef>
              <a:spcAft>
                <a:spcPts val="0"/>
              </a:spcAft>
              <a:buNone/>
            </a:pPr>
            <a:r>
              <a:t/>
            </a:r>
            <a:endParaRPr sz="824"/>
          </a:p>
        </p:txBody>
      </p:sp>
      <p:sp>
        <p:nvSpPr>
          <p:cNvPr id="391" name="Google Shape;391;p56"/>
          <p:cNvSpPr txBox="1"/>
          <p:nvPr/>
        </p:nvSpPr>
        <p:spPr>
          <a:xfrm>
            <a:off x="718847" y="3842604"/>
            <a:ext cx="1473600" cy="725100"/>
          </a:xfrm>
          <a:prstGeom prst="rect">
            <a:avLst/>
          </a:prstGeom>
          <a:noFill/>
          <a:ln>
            <a:noFill/>
          </a:ln>
        </p:spPr>
        <p:txBody>
          <a:bodyPr anchorCtr="0" anchor="t" bIns="53825" lIns="53825" spcFirstLastPara="1" rIns="53825" wrap="square" tIns="53825">
            <a:spAutoFit/>
          </a:bodyPr>
          <a:lstStyle/>
          <a:p>
            <a:pPr indent="0" lvl="0" marL="0" rtl="0" algn="ctr">
              <a:lnSpc>
                <a:spcPct val="100000"/>
              </a:lnSpc>
              <a:spcBef>
                <a:spcPts val="0"/>
              </a:spcBef>
              <a:spcAft>
                <a:spcPts val="707"/>
              </a:spcAft>
              <a:buNone/>
            </a:pPr>
            <a:r>
              <a:rPr b="1" lang="en" sz="1000">
                <a:solidFill>
                  <a:srgbClr val="472A15"/>
                </a:solidFill>
                <a:latin typeface="Nunito"/>
                <a:ea typeface="Nunito"/>
                <a:cs typeface="Nunito"/>
                <a:sym typeface="Nunito"/>
              </a:rPr>
              <a:t>HMW bring the grounding energy of social presence into solo work?</a:t>
            </a:r>
            <a:endParaRPr b="1" sz="1000">
              <a:solidFill>
                <a:srgbClr val="472A15"/>
              </a:solidFill>
              <a:latin typeface="Nunito"/>
              <a:ea typeface="Nunito"/>
              <a:cs typeface="Nunito"/>
              <a:sym typeface="Nunito"/>
            </a:endParaRPr>
          </a:p>
        </p:txBody>
      </p:sp>
      <p:sp>
        <p:nvSpPr>
          <p:cNvPr id="392" name="Google Shape;392;p56"/>
          <p:cNvSpPr txBox="1"/>
          <p:nvPr/>
        </p:nvSpPr>
        <p:spPr>
          <a:xfrm>
            <a:off x="752925" y="271225"/>
            <a:ext cx="7906800" cy="1813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3500">
                <a:solidFill>
                  <a:srgbClr val="472A15"/>
                </a:solidFill>
                <a:latin typeface="Verdana"/>
                <a:ea typeface="Verdana"/>
                <a:cs typeface="Verdana"/>
                <a:sym typeface="Verdana"/>
              </a:rPr>
              <a:t>Solution #2:</a:t>
            </a:r>
            <a:endParaRPr b="1" sz="3500">
              <a:solidFill>
                <a:srgbClr val="472A15"/>
              </a:solidFill>
              <a:latin typeface="Verdana"/>
              <a:ea typeface="Verdana"/>
              <a:cs typeface="Verdana"/>
              <a:sym typeface="Verdana"/>
            </a:endParaRPr>
          </a:p>
          <a:p>
            <a:pPr indent="0" lvl="0" marL="0" rtl="0" algn="l">
              <a:spcBef>
                <a:spcPts val="0"/>
              </a:spcBef>
              <a:spcAft>
                <a:spcPts val="0"/>
              </a:spcAft>
              <a:buNone/>
            </a:pPr>
            <a:r>
              <a:rPr lang="en" sz="2900">
                <a:solidFill>
                  <a:srgbClr val="472A15"/>
                </a:solidFill>
                <a:latin typeface="Nunito Medium"/>
                <a:ea typeface="Nunito Medium"/>
                <a:cs typeface="Nunito Medium"/>
                <a:sym typeface="Nunito Medium"/>
              </a:rPr>
              <a:t>AI </a:t>
            </a:r>
            <a:r>
              <a:rPr lang="en" sz="2900">
                <a:solidFill>
                  <a:srgbClr val="472A15"/>
                </a:solidFill>
                <a:latin typeface="Nunito Medium"/>
                <a:ea typeface="Nunito Medium"/>
                <a:cs typeface="Nunito Medium"/>
                <a:sym typeface="Nunito Medium"/>
              </a:rPr>
              <a:t>S</a:t>
            </a:r>
            <a:r>
              <a:rPr lang="en" sz="2900">
                <a:solidFill>
                  <a:srgbClr val="472A15"/>
                </a:solidFill>
                <a:latin typeface="Nunito Medium"/>
                <a:ea typeface="Nunito Medium"/>
                <a:cs typeface="Nunito Medium"/>
                <a:sym typeface="Nunito Medium"/>
              </a:rPr>
              <a:t>oundscapes </a:t>
            </a:r>
            <a:r>
              <a:rPr lang="en" sz="2900">
                <a:solidFill>
                  <a:srgbClr val="472A15"/>
                </a:solidFill>
                <a:latin typeface="Nunito Medium"/>
                <a:ea typeface="Nunito Medium"/>
                <a:cs typeface="Nunito Medium"/>
                <a:sym typeface="Nunito Medium"/>
              </a:rPr>
              <a:t>for Focus</a:t>
            </a:r>
            <a:endParaRPr sz="2900">
              <a:solidFill>
                <a:srgbClr val="472A15"/>
              </a:solidFill>
              <a:latin typeface="Nunito Medium"/>
              <a:ea typeface="Nunito Medium"/>
              <a:cs typeface="Nunito Medium"/>
              <a:sym typeface="Nunito Medium"/>
            </a:endParaRPr>
          </a:p>
          <a:p>
            <a:pPr indent="0" lvl="0" marL="0" rtl="0" algn="l">
              <a:spcBef>
                <a:spcPts val="0"/>
              </a:spcBef>
              <a:spcAft>
                <a:spcPts val="0"/>
              </a:spcAft>
              <a:buNone/>
            </a:pPr>
            <a:r>
              <a:t/>
            </a:r>
            <a:endParaRPr sz="1200">
              <a:solidFill>
                <a:srgbClr val="472A15"/>
              </a:solidFill>
              <a:latin typeface="Nunito Medium"/>
              <a:ea typeface="Nunito Medium"/>
              <a:cs typeface="Nunito Medium"/>
              <a:sym typeface="Nunito Medium"/>
            </a:endParaRPr>
          </a:p>
          <a:p>
            <a:pPr indent="0" lvl="0" marL="0" rtl="0" algn="l">
              <a:spcBef>
                <a:spcPts val="0"/>
              </a:spcBef>
              <a:spcAft>
                <a:spcPts val="0"/>
              </a:spcAft>
              <a:buNone/>
            </a:pPr>
            <a:r>
              <a:rPr b="1" i="1" lang="en">
                <a:solidFill>
                  <a:srgbClr val="DD915E"/>
                </a:solidFill>
                <a:latin typeface="Nunito"/>
                <a:ea typeface="Nunito"/>
                <a:cs typeface="Nunito"/>
                <a:sym typeface="Nunito"/>
              </a:rPr>
              <a:t>Curating </a:t>
            </a:r>
            <a:r>
              <a:rPr b="1" i="1" lang="en">
                <a:solidFill>
                  <a:srgbClr val="DD915E"/>
                </a:solidFill>
                <a:latin typeface="Nunito"/>
                <a:ea typeface="Nunito"/>
                <a:cs typeface="Nunito"/>
                <a:sym typeface="Nunito"/>
              </a:rPr>
              <a:t>sound environments to reduce stress using grounding techniques while working</a:t>
            </a:r>
            <a:endParaRPr sz="3500">
              <a:solidFill>
                <a:srgbClr val="472A15"/>
              </a:solidFill>
              <a:latin typeface="Fira Sans Medium"/>
              <a:ea typeface="Fira Sans Medium"/>
              <a:cs typeface="Fira Sans Medium"/>
              <a:sym typeface="Fira Sans Medium"/>
            </a:endParaRPr>
          </a:p>
        </p:txBody>
      </p:sp>
      <p:pic>
        <p:nvPicPr>
          <p:cNvPr id="393" name="Google Shape;393;p56"/>
          <p:cNvPicPr preferRelativeResize="0"/>
          <p:nvPr/>
        </p:nvPicPr>
        <p:blipFill>
          <a:blip r:embed="rId4">
            <a:alphaModFix/>
          </a:blip>
          <a:stretch>
            <a:fillRect/>
          </a:stretch>
        </p:blipFill>
        <p:spPr>
          <a:xfrm rot="-23">
            <a:off x="6473475" y="2133410"/>
            <a:ext cx="2736774" cy="1379431"/>
          </a:xfrm>
          <a:prstGeom prst="rect">
            <a:avLst/>
          </a:prstGeom>
          <a:noFill/>
          <a:ln>
            <a:noFill/>
          </a:ln>
        </p:spPr>
      </p:pic>
      <p:sp>
        <p:nvSpPr>
          <p:cNvPr id="394" name="Google Shape;394;p56"/>
          <p:cNvSpPr/>
          <p:nvPr/>
        </p:nvSpPr>
        <p:spPr>
          <a:xfrm>
            <a:off x="2878925" y="2466563"/>
            <a:ext cx="2830800" cy="713100"/>
          </a:xfrm>
          <a:prstGeom prst="roundRect">
            <a:avLst>
              <a:gd fmla="val 16667" name="adj"/>
            </a:avLst>
          </a:prstGeom>
          <a:solidFill>
            <a:srgbClr val="FFE5BE">
              <a:alpha val="8500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unito"/>
                <a:ea typeface="Nunito"/>
                <a:cs typeface="Nunito"/>
                <a:sym typeface="Nunito"/>
              </a:rPr>
              <a:t>Tasks should be urgent (INCUP) for ADHD motivation</a:t>
            </a:r>
            <a:endParaRPr>
              <a:latin typeface="Nunito"/>
              <a:ea typeface="Nunito"/>
              <a:cs typeface="Nunito"/>
              <a:sym typeface="Nunito"/>
            </a:endParaRPr>
          </a:p>
        </p:txBody>
      </p:sp>
      <p:pic>
        <p:nvPicPr>
          <p:cNvPr id="395" name="Google Shape;395;p56"/>
          <p:cNvPicPr preferRelativeResize="0"/>
          <p:nvPr/>
        </p:nvPicPr>
        <p:blipFill>
          <a:blip r:embed="rId5">
            <a:alphaModFix/>
          </a:blip>
          <a:stretch>
            <a:fillRect/>
          </a:stretch>
        </p:blipFill>
        <p:spPr>
          <a:xfrm>
            <a:off x="2278425" y="3918375"/>
            <a:ext cx="3778324" cy="1048750"/>
          </a:xfrm>
          <a:prstGeom prst="rect">
            <a:avLst/>
          </a:prstGeom>
          <a:noFill/>
          <a:ln>
            <a:noFill/>
          </a:ln>
        </p:spPr>
      </p:pic>
      <p:sp>
        <p:nvSpPr>
          <p:cNvPr id="396" name="Google Shape;396;p56"/>
          <p:cNvSpPr/>
          <p:nvPr/>
        </p:nvSpPr>
        <p:spPr>
          <a:xfrm>
            <a:off x="6142725" y="4086200"/>
            <a:ext cx="2830800" cy="713100"/>
          </a:xfrm>
          <a:prstGeom prst="roundRect">
            <a:avLst>
              <a:gd fmla="val 16667" name="adj"/>
            </a:avLst>
          </a:prstGeom>
          <a:solidFill>
            <a:srgbClr val="FFE5BE">
              <a:alpha val="8500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unito"/>
                <a:ea typeface="Nunito"/>
                <a:cs typeface="Nunito"/>
                <a:sym typeface="Nunito"/>
              </a:rPr>
              <a:t>Work to reduce related anxiety and stress from tasks</a:t>
            </a:r>
            <a:endParaRPr>
              <a:latin typeface="Nunito"/>
              <a:ea typeface="Nunito"/>
              <a:cs typeface="Nunito"/>
              <a:sym typeface="Nunito"/>
            </a:endParaRPr>
          </a:p>
        </p:txBody>
      </p:sp>
      <p:cxnSp>
        <p:nvCxnSpPr>
          <p:cNvPr id="397" name="Google Shape;397;p56"/>
          <p:cNvCxnSpPr>
            <a:stCxn id="394" idx="2"/>
            <a:endCxn id="396" idx="0"/>
          </p:cNvCxnSpPr>
          <p:nvPr/>
        </p:nvCxnSpPr>
        <p:spPr>
          <a:xfrm flipH="1" rot="-5400000">
            <a:off x="5472875" y="2001113"/>
            <a:ext cx="906600" cy="3263700"/>
          </a:xfrm>
          <a:prstGeom prst="bentConnector3">
            <a:avLst>
              <a:gd fmla="val 58826" name="adj1"/>
            </a:avLst>
          </a:prstGeom>
          <a:noFill/>
          <a:ln cap="flat" cmpd="sng" w="38100">
            <a:solidFill>
              <a:schemeClr val="dk2"/>
            </a:solidFill>
            <a:prstDash val="solid"/>
            <a:round/>
            <a:headEnd len="med" w="med" type="none"/>
            <a:tailEnd len="med" w="med" type="triangle"/>
          </a:ln>
        </p:spPr>
      </p:cxn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E"/>
        </a:solidFill>
      </p:bgPr>
    </p:bg>
    <p:spTree>
      <p:nvGrpSpPr>
        <p:cNvPr id="401" name="Shape 401"/>
        <p:cNvGrpSpPr/>
        <p:nvPr/>
      </p:nvGrpSpPr>
      <p:grpSpPr>
        <a:xfrm>
          <a:off x="0" y="0"/>
          <a:ext cx="0" cy="0"/>
          <a:chOff x="0" y="0"/>
          <a:chExt cx="0" cy="0"/>
        </a:xfrm>
      </p:grpSpPr>
      <p:sp>
        <p:nvSpPr>
          <p:cNvPr id="402" name="Google Shape;402;p57"/>
          <p:cNvSpPr txBox="1"/>
          <p:nvPr/>
        </p:nvSpPr>
        <p:spPr>
          <a:xfrm>
            <a:off x="752925" y="271225"/>
            <a:ext cx="7906800" cy="1813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3500">
                <a:solidFill>
                  <a:srgbClr val="472A15"/>
                </a:solidFill>
                <a:latin typeface="Verdana"/>
                <a:ea typeface="Verdana"/>
                <a:cs typeface="Verdana"/>
                <a:sym typeface="Verdana"/>
              </a:rPr>
              <a:t>Solution #3:</a:t>
            </a:r>
            <a:endParaRPr b="1" sz="3500">
              <a:solidFill>
                <a:srgbClr val="472A15"/>
              </a:solidFill>
              <a:latin typeface="Verdana"/>
              <a:ea typeface="Verdana"/>
              <a:cs typeface="Verdana"/>
              <a:sym typeface="Verdana"/>
            </a:endParaRPr>
          </a:p>
          <a:p>
            <a:pPr indent="0" lvl="0" marL="0" rtl="0" algn="l">
              <a:spcBef>
                <a:spcPts val="0"/>
              </a:spcBef>
              <a:spcAft>
                <a:spcPts val="0"/>
              </a:spcAft>
              <a:buNone/>
            </a:pPr>
            <a:r>
              <a:rPr lang="en" sz="2900">
                <a:solidFill>
                  <a:srgbClr val="472A15"/>
                </a:solidFill>
                <a:latin typeface="Nunito Medium"/>
                <a:ea typeface="Nunito Medium"/>
                <a:cs typeface="Nunito Medium"/>
                <a:sym typeface="Nunito Medium"/>
              </a:rPr>
              <a:t>AI Animal Companion for Body-Doubling</a:t>
            </a:r>
            <a:endParaRPr sz="2900">
              <a:solidFill>
                <a:srgbClr val="472A15"/>
              </a:solidFill>
              <a:latin typeface="Nunito Medium"/>
              <a:ea typeface="Nunito Medium"/>
              <a:cs typeface="Nunito Medium"/>
              <a:sym typeface="Nunito Medium"/>
            </a:endParaRPr>
          </a:p>
          <a:p>
            <a:pPr indent="0" lvl="0" marL="0" rtl="0" algn="l">
              <a:spcBef>
                <a:spcPts val="0"/>
              </a:spcBef>
              <a:spcAft>
                <a:spcPts val="0"/>
              </a:spcAft>
              <a:buNone/>
            </a:pPr>
            <a:r>
              <a:t/>
            </a:r>
            <a:endParaRPr sz="1200">
              <a:solidFill>
                <a:srgbClr val="472A15"/>
              </a:solidFill>
              <a:latin typeface="Nunito Medium"/>
              <a:ea typeface="Nunito Medium"/>
              <a:cs typeface="Nunito Medium"/>
              <a:sym typeface="Nunito Medium"/>
            </a:endParaRPr>
          </a:p>
          <a:p>
            <a:pPr indent="0" lvl="0" marL="0" rtl="0" algn="l">
              <a:spcBef>
                <a:spcPts val="0"/>
              </a:spcBef>
              <a:spcAft>
                <a:spcPts val="0"/>
              </a:spcAft>
              <a:buNone/>
            </a:pPr>
            <a:r>
              <a:rPr b="1" i="1" lang="en">
                <a:solidFill>
                  <a:srgbClr val="DD915E"/>
                </a:solidFill>
                <a:latin typeface="Nunito"/>
                <a:ea typeface="Nunito"/>
                <a:cs typeface="Nunito"/>
                <a:sym typeface="Nunito"/>
              </a:rPr>
              <a:t>An animal character that uses body-doubling techniques to encourage users to take breaks and take care of biological needs</a:t>
            </a:r>
            <a:endParaRPr sz="3500">
              <a:solidFill>
                <a:srgbClr val="472A15"/>
              </a:solidFill>
              <a:latin typeface="Fira Sans Medium"/>
              <a:ea typeface="Fira Sans Medium"/>
              <a:cs typeface="Fira Sans Medium"/>
              <a:sym typeface="Fira Sans Medium"/>
            </a:endParaRPr>
          </a:p>
        </p:txBody>
      </p:sp>
      <p:sp>
        <p:nvSpPr>
          <p:cNvPr id="403" name="Google Shape;403;p57"/>
          <p:cNvSpPr/>
          <p:nvPr/>
        </p:nvSpPr>
        <p:spPr>
          <a:xfrm>
            <a:off x="0" y="2411925"/>
            <a:ext cx="362100" cy="2731800"/>
          </a:xfrm>
          <a:prstGeom prst="rect">
            <a:avLst/>
          </a:prstGeom>
          <a:solidFill>
            <a:srgbClr val="C9C3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04" name="Google Shape;404;p57"/>
          <p:cNvSpPr/>
          <p:nvPr/>
        </p:nvSpPr>
        <p:spPr>
          <a:xfrm>
            <a:off x="0" y="0"/>
            <a:ext cx="362100" cy="2571900"/>
          </a:xfrm>
          <a:prstGeom prst="rect">
            <a:avLst/>
          </a:prstGeom>
          <a:solidFill>
            <a:srgbClr val="F9B4B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05" name="Google Shape;405;p57"/>
          <p:cNvSpPr/>
          <p:nvPr/>
        </p:nvSpPr>
        <p:spPr>
          <a:xfrm>
            <a:off x="506444" y="3476278"/>
            <a:ext cx="1518000" cy="1470900"/>
          </a:xfrm>
          <a:prstGeom prst="pie">
            <a:avLst>
              <a:gd fmla="val 5391514" name="adj1"/>
              <a:gd fmla="val 16200000" name="adj2"/>
            </a:avLst>
          </a:prstGeom>
          <a:solidFill>
            <a:srgbClr val="C9C3FF">
              <a:alpha val="50000"/>
            </a:srgbClr>
          </a:solidFill>
          <a:ln>
            <a:noFill/>
          </a:ln>
        </p:spPr>
        <p:txBody>
          <a:bodyPr anchorCtr="0" anchor="ctr" bIns="30050" lIns="30050" spcFirstLastPara="1" rIns="30050" wrap="square" tIns="30050">
            <a:noAutofit/>
          </a:bodyPr>
          <a:lstStyle/>
          <a:p>
            <a:pPr indent="0" lvl="0" marL="0" rtl="0" algn="ctr">
              <a:spcBef>
                <a:spcPts val="0"/>
              </a:spcBef>
              <a:spcAft>
                <a:spcPts val="0"/>
              </a:spcAft>
              <a:buNone/>
            </a:pPr>
            <a:r>
              <a:t/>
            </a:r>
            <a:endParaRPr sz="460"/>
          </a:p>
        </p:txBody>
      </p:sp>
      <p:sp>
        <p:nvSpPr>
          <p:cNvPr id="406" name="Google Shape;406;p57"/>
          <p:cNvSpPr/>
          <p:nvPr/>
        </p:nvSpPr>
        <p:spPr>
          <a:xfrm flipH="1">
            <a:off x="521639" y="3476278"/>
            <a:ext cx="1487700" cy="1470900"/>
          </a:xfrm>
          <a:prstGeom prst="pie">
            <a:avLst>
              <a:gd fmla="val 5391514" name="adj1"/>
              <a:gd fmla="val 16200000" name="adj2"/>
            </a:avLst>
          </a:prstGeom>
          <a:solidFill>
            <a:srgbClr val="F9B4B3">
              <a:alpha val="50000"/>
            </a:srgbClr>
          </a:solidFill>
          <a:ln>
            <a:noFill/>
          </a:ln>
        </p:spPr>
        <p:txBody>
          <a:bodyPr anchorCtr="0" anchor="ctr" bIns="30050" lIns="30050" spcFirstLastPara="1" rIns="30050" wrap="square" tIns="30050">
            <a:noAutofit/>
          </a:bodyPr>
          <a:lstStyle/>
          <a:p>
            <a:pPr indent="0" lvl="0" marL="0" rtl="0" algn="ctr">
              <a:spcBef>
                <a:spcPts val="0"/>
              </a:spcBef>
              <a:spcAft>
                <a:spcPts val="0"/>
              </a:spcAft>
              <a:buNone/>
            </a:pPr>
            <a:r>
              <a:t/>
            </a:r>
            <a:endParaRPr sz="460"/>
          </a:p>
        </p:txBody>
      </p:sp>
      <p:sp>
        <p:nvSpPr>
          <p:cNvPr id="407" name="Google Shape;407;p57"/>
          <p:cNvSpPr txBox="1"/>
          <p:nvPr/>
        </p:nvSpPr>
        <p:spPr>
          <a:xfrm>
            <a:off x="635154" y="3948176"/>
            <a:ext cx="1260600" cy="527100"/>
          </a:xfrm>
          <a:prstGeom prst="rect">
            <a:avLst/>
          </a:prstGeom>
          <a:noFill/>
          <a:ln>
            <a:noFill/>
          </a:ln>
        </p:spPr>
        <p:txBody>
          <a:bodyPr anchorCtr="0" anchor="t" bIns="49675" lIns="49675" spcFirstLastPara="1" rIns="49675" wrap="square" tIns="49675">
            <a:spAutoFit/>
          </a:bodyPr>
          <a:lstStyle/>
          <a:p>
            <a:pPr indent="0" lvl="0" marL="0" rtl="0" algn="ctr">
              <a:lnSpc>
                <a:spcPct val="100000"/>
              </a:lnSpc>
              <a:spcBef>
                <a:spcPts val="0"/>
              </a:spcBef>
              <a:spcAft>
                <a:spcPts val="652"/>
              </a:spcAft>
              <a:buNone/>
            </a:pPr>
            <a:r>
              <a:rPr b="1" lang="en" sz="923">
                <a:solidFill>
                  <a:srgbClr val="472A15"/>
                </a:solidFill>
                <a:latin typeface="Nunito"/>
                <a:ea typeface="Nunito"/>
                <a:cs typeface="Nunito"/>
                <a:sym typeface="Nunito"/>
              </a:rPr>
              <a:t>HMW use external cues to spark self-care?</a:t>
            </a:r>
            <a:endParaRPr b="1" sz="923">
              <a:solidFill>
                <a:srgbClr val="472A15"/>
              </a:solidFill>
              <a:latin typeface="Nunito"/>
              <a:ea typeface="Nunito"/>
              <a:cs typeface="Nunito"/>
              <a:sym typeface="Nunito"/>
            </a:endParaRPr>
          </a:p>
        </p:txBody>
      </p:sp>
      <p:pic>
        <p:nvPicPr>
          <p:cNvPr id="408" name="Google Shape;408;p57"/>
          <p:cNvPicPr preferRelativeResize="0"/>
          <p:nvPr/>
        </p:nvPicPr>
        <p:blipFill>
          <a:blip r:embed="rId4">
            <a:alphaModFix/>
          </a:blip>
          <a:stretch>
            <a:fillRect/>
          </a:stretch>
        </p:blipFill>
        <p:spPr>
          <a:xfrm>
            <a:off x="2649825" y="3133375"/>
            <a:ext cx="2879046" cy="1813800"/>
          </a:xfrm>
          <a:prstGeom prst="rect">
            <a:avLst/>
          </a:prstGeom>
          <a:noFill/>
          <a:ln cap="flat" cmpd="sng" w="9525">
            <a:solidFill>
              <a:schemeClr val="dk2"/>
            </a:solidFill>
            <a:prstDash val="solid"/>
            <a:round/>
            <a:headEnd len="sm" w="sm" type="none"/>
            <a:tailEnd len="sm" w="sm" type="none"/>
          </a:ln>
        </p:spPr>
      </p:pic>
      <p:pic>
        <p:nvPicPr>
          <p:cNvPr id="409" name="Google Shape;409;p57"/>
          <p:cNvPicPr preferRelativeResize="0"/>
          <p:nvPr/>
        </p:nvPicPr>
        <p:blipFill>
          <a:blip r:embed="rId5">
            <a:alphaModFix/>
          </a:blip>
          <a:stretch>
            <a:fillRect/>
          </a:stretch>
        </p:blipFill>
        <p:spPr>
          <a:xfrm>
            <a:off x="6676598" y="3133375"/>
            <a:ext cx="1279727" cy="1813799"/>
          </a:xfrm>
          <a:prstGeom prst="rect">
            <a:avLst/>
          </a:prstGeom>
          <a:noFill/>
          <a:ln cap="flat" cmpd="sng" w="9525">
            <a:solidFill>
              <a:schemeClr val="dk2"/>
            </a:solidFill>
            <a:prstDash val="solid"/>
            <a:round/>
            <a:headEnd len="sm" w="sm" type="none"/>
            <a:tailEnd len="sm" w="sm" type="none"/>
          </a:ln>
        </p:spPr>
      </p:pic>
      <p:sp>
        <p:nvSpPr>
          <p:cNvPr id="410" name="Google Shape;410;p57"/>
          <p:cNvSpPr/>
          <p:nvPr/>
        </p:nvSpPr>
        <p:spPr>
          <a:xfrm>
            <a:off x="2964800" y="2533000"/>
            <a:ext cx="2249100" cy="527100"/>
          </a:xfrm>
          <a:prstGeom prst="roundRect">
            <a:avLst>
              <a:gd fmla="val 16667" name="adj"/>
            </a:avLst>
          </a:prstGeom>
          <a:solidFill>
            <a:srgbClr val="CFE2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Reminders to drink water</a:t>
            </a:r>
            <a:endParaRPr/>
          </a:p>
        </p:txBody>
      </p:sp>
      <p:sp>
        <p:nvSpPr>
          <p:cNvPr id="411" name="Google Shape;411;p57"/>
          <p:cNvSpPr/>
          <p:nvPr/>
        </p:nvSpPr>
        <p:spPr>
          <a:xfrm>
            <a:off x="6564550" y="2533000"/>
            <a:ext cx="1518000" cy="527100"/>
          </a:xfrm>
          <a:prstGeom prst="roundRect">
            <a:avLst>
              <a:gd fmla="val 16667" name="adj"/>
            </a:avLst>
          </a:prstGeom>
          <a:solidFill>
            <a:srgbClr val="CFE2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Eat Regularly</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A66F"/>
        </a:solidFill>
      </p:bgPr>
    </p:bg>
    <p:spTree>
      <p:nvGrpSpPr>
        <p:cNvPr id="415" name="Shape 415"/>
        <p:cNvGrpSpPr/>
        <p:nvPr/>
      </p:nvGrpSpPr>
      <p:grpSpPr>
        <a:xfrm>
          <a:off x="0" y="0"/>
          <a:ext cx="0" cy="0"/>
          <a:chOff x="0" y="0"/>
          <a:chExt cx="0" cy="0"/>
        </a:xfrm>
      </p:grpSpPr>
      <p:sp>
        <p:nvSpPr>
          <p:cNvPr id="416" name="Google Shape;416;p58"/>
          <p:cNvSpPr/>
          <p:nvPr/>
        </p:nvSpPr>
        <p:spPr>
          <a:xfrm>
            <a:off x="741775" y="2730475"/>
            <a:ext cx="4754700" cy="523800"/>
          </a:xfrm>
          <a:prstGeom prst="roundRect">
            <a:avLst>
              <a:gd fmla="val 16667" name="adj"/>
            </a:avLst>
          </a:prstGeom>
          <a:solidFill>
            <a:srgbClr val="FEF8CA">
              <a:alpha val="620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17" name="Google Shape;417;p58"/>
          <p:cNvSpPr txBox="1"/>
          <p:nvPr/>
        </p:nvSpPr>
        <p:spPr>
          <a:xfrm>
            <a:off x="2591100" y="182875"/>
            <a:ext cx="3961800" cy="961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000">
                <a:latin typeface="Fira Sans Medium"/>
                <a:ea typeface="Fira Sans Medium"/>
                <a:cs typeface="Fira Sans Medium"/>
                <a:sym typeface="Fira Sans Medium"/>
              </a:rPr>
              <a:t>Agenda</a:t>
            </a:r>
            <a:endParaRPr sz="4000">
              <a:solidFill>
                <a:schemeClr val="lt1"/>
              </a:solidFill>
              <a:latin typeface="Fira Sans Medium"/>
              <a:ea typeface="Fira Sans Medium"/>
              <a:cs typeface="Fira Sans Medium"/>
              <a:sym typeface="Fira Sans Medium"/>
            </a:endParaRPr>
          </a:p>
        </p:txBody>
      </p:sp>
      <p:sp>
        <p:nvSpPr>
          <p:cNvPr id="418" name="Google Shape;418;p58"/>
          <p:cNvSpPr txBox="1"/>
          <p:nvPr>
            <p:ph idx="4294967295" type="body"/>
          </p:nvPr>
        </p:nvSpPr>
        <p:spPr>
          <a:xfrm>
            <a:off x="905100" y="1144075"/>
            <a:ext cx="6609900" cy="3416400"/>
          </a:xfrm>
          <a:prstGeom prst="rect">
            <a:avLst/>
          </a:prstGeom>
        </p:spPr>
        <p:txBody>
          <a:bodyPr anchorCtr="0" anchor="t" bIns="91425" lIns="91425" spcFirstLastPara="1" rIns="91425" wrap="square" tIns="91425">
            <a:noAutofit/>
          </a:bodyPr>
          <a:lstStyle/>
          <a:p>
            <a:pPr indent="-412750" lvl="0" marL="457200" rtl="0" algn="l">
              <a:spcBef>
                <a:spcPts val="0"/>
              </a:spcBef>
              <a:spcAft>
                <a:spcPts val="0"/>
              </a:spcAft>
              <a:buClr>
                <a:srgbClr val="472A15"/>
              </a:buClr>
              <a:buSzPts val="2900"/>
              <a:buFont typeface="Nunito"/>
              <a:buAutoNum type="arabicPeriod"/>
            </a:pPr>
            <a:r>
              <a:rPr b="1" lang="en" sz="2900">
                <a:solidFill>
                  <a:srgbClr val="472A15"/>
                </a:solidFill>
                <a:latin typeface="Nunito"/>
                <a:ea typeface="Nunito"/>
                <a:cs typeface="Nunito"/>
                <a:sym typeface="Nunito"/>
              </a:rPr>
              <a:t>A</a:t>
            </a:r>
            <a:r>
              <a:rPr b="1" lang="en" sz="2900">
                <a:solidFill>
                  <a:srgbClr val="472A15"/>
                </a:solidFill>
                <a:latin typeface="Nunito"/>
                <a:ea typeface="Nunito"/>
                <a:cs typeface="Nunito"/>
                <a:sym typeface="Nunito"/>
              </a:rPr>
              <a:t>dditional needfinding</a:t>
            </a:r>
            <a:endParaRPr b="1" sz="2900">
              <a:solidFill>
                <a:srgbClr val="472A15"/>
              </a:solidFill>
              <a:latin typeface="Nunito"/>
              <a:ea typeface="Nunito"/>
              <a:cs typeface="Nunito"/>
              <a:sym typeface="Nunito"/>
            </a:endParaRPr>
          </a:p>
          <a:p>
            <a:pPr indent="-412750" lvl="0" marL="457200" rtl="0" algn="l">
              <a:spcBef>
                <a:spcPts val="0"/>
              </a:spcBef>
              <a:spcAft>
                <a:spcPts val="0"/>
              </a:spcAft>
              <a:buClr>
                <a:srgbClr val="472A15"/>
              </a:buClr>
              <a:buSzPts val="2900"/>
              <a:buFont typeface="Nunito"/>
              <a:buAutoNum type="arabicPeriod"/>
            </a:pPr>
            <a:r>
              <a:rPr b="1" lang="en" sz="2900">
                <a:solidFill>
                  <a:srgbClr val="472A15"/>
                </a:solidFill>
                <a:latin typeface="Nunito"/>
                <a:ea typeface="Nunito"/>
                <a:cs typeface="Nunito"/>
                <a:sym typeface="Nunito"/>
              </a:rPr>
              <a:t>POVs and HMWs</a:t>
            </a:r>
            <a:endParaRPr b="1" sz="2900">
              <a:solidFill>
                <a:srgbClr val="472A15"/>
              </a:solidFill>
              <a:latin typeface="Nunito"/>
              <a:ea typeface="Nunito"/>
              <a:cs typeface="Nunito"/>
              <a:sym typeface="Nunito"/>
            </a:endParaRPr>
          </a:p>
          <a:p>
            <a:pPr indent="-412750" lvl="0" marL="457200" rtl="0" algn="l">
              <a:spcBef>
                <a:spcPts val="0"/>
              </a:spcBef>
              <a:spcAft>
                <a:spcPts val="0"/>
              </a:spcAft>
              <a:buClr>
                <a:srgbClr val="472A15"/>
              </a:buClr>
              <a:buSzPts val="2900"/>
              <a:buFont typeface="Nunito"/>
              <a:buAutoNum type="arabicPeriod"/>
            </a:pPr>
            <a:r>
              <a:rPr b="1" lang="en" sz="2900">
                <a:solidFill>
                  <a:srgbClr val="472A15"/>
                </a:solidFill>
                <a:latin typeface="Nunito"/>
                <a:ea typeface="Nunito"/>
                <a:cs typeface="Nunito"/>
                <a:sym typeface="Nunito"/>
              </a:rPr>
              <a:t>Solutions</a:t>
            </a:r>
            <a:endParaRPr b="1" sz="2900">
              <a:solidFill>
                <a:srgbClr val="472A15"/>
              </a:solidFill>
              <a:latin typeface="Nunito"/>
              <a:ea typeface="Nunito"/>
              <a:cs typeface="Nunito"/>
              <a:sym typeface="Nunito"/>
            </a:endParaRPr>
          </a:p>
          <a:p>
            <a:pPr indent="-412750" lvl="0" marL="457200" rtl="0" algn="l">
              <a:spcBef>
                <a:spcPts val="0"/>
              </a:spcBef>
              <a:spcAft>
                <a:spcPts val="0"/>
              </a:spcAft>
              <a:buClr>
                <a:srgbClr val="472A15"/>
              </a:buClr>
              <a:buSzPts val="2900"/>
              <a:buFont typeface="Nunito"/>
              <a:buAutoNum type="arabicPeriod"/>
            </a:pPr>
            <a:r>
              <a:rPr b="1" lang="en" sz="2900">
                <a:solidFill>
                  <a:srgbClr val="472A15"/>
                </a:solidFill>
                <a:latin typeface="Nunito"/>
                <a:ea typeface="Nunito"/>
                <a:cs typeface="Nunito"/>
                <a:sym typeface="Nunito"/>
              </a:rPr>
              <a:t>Experience prototypes</a:t>
            </a:r>
            <a:endParaRPr b="1" sz="2900">
              <a:solidFill>
                <a:srgbClr val="472A15"/>
              </a:solidFill>
              <a:latin typeface="Nunito"/>
              <a:ea typeface="Nunito"/>
              <a:cs typeface="Nunito"/>
              <a:sym typeface="Nunito"/>
            </a:endParaRPr>
          </a:p>
          <a:p>
            <a:pPr indent="-412750" lvl="0" marL="457200" rtl="0" algn="l">
              <a:spcBef>
                <a:spcPts val="0"/>
              </a:spcBef>
              <a:spcAft>
                <a:spcPts val="0"/>
              </a:spcAft>
              <a:buClr>
                <a:srgbClr val="472A15"/>
              </a:buClr>
              <a:buSzPts val="2900"/>
              <a:buFont typeface="Nunito"/>
              <a:buAutoNum type="arabicPeriod"/>
            </a:pPr>
            <a:r>
              <a:rPr b="1" lang="en" sz="2900">
                <a:solidFill>
                  <a:srgbClr val="472A15"/>
                </a:solidFill>
                <a:latin typeface="Nunito"/>
                <a:ea typeface="Nunito"/>
                <a:cs typeface="Nunito"/>
                <a:sym typeface="Nunito"/>
              </a:rPr>
              <a:t>Next steps</a:t>
            </a:r>
            <a:endParaRPr b="1" sz="2900">
              <a:solidFill>
                <a:srgbClr val="472A15"/>
              </a:solidFill>
              <a:latin typeface="Nunito"/>
              <a:ea typeface="Nunito"/>
              <a:cs typeface="Nunito"/>
              <a:sym typeface="Nunito"/>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E"/>
        </a:solidFill>
      </p:bgPr>
    </p:bg>
    <p:spTree>
      <p:nvGrpSpPr>
        <p:cNvPr id="422" name="Shape 422"/>
        <p:cNvGrpSpPr/>
        <p:nvPr/>
      </p:nvGrpSpPr>
      <p:grpSpPr>
        <a:xfrm>
          <a:off x="0" y="0"/>
          <a:ext cx="0" cy="0"/>
          <a:chOff x="0" y="0"/>
          <a:chExt cx="0" cy="0"/>
        </a:xfrm>
      </p:grpSpPr>
      <p:sp>
        <p:nvSpPr>
          <p:cNvPr id="423" name="Google Shape;423;p59"/>
          <p:cNvSpPr txBox="1"/>
          <p:nvPr/>
        </p:nvSpPr>
        <p:spPr>
          <a:xfrm>
            <a:off x="762600" y="106675"/>
            <a:ext cx="5181000" cy="961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3500">
                <a:solidFill>
                  <a:srgbClr val="472A15"/>
                </a:solidFill>
                <a:latin typeface="Fira Sans Medium"/>
                <a:ea typeface="Fira Sans Medium"/>
                <a:cs typeface="Fira Sans Medium"/>
                <a:sym typeface="Fira Sans Medium"/>
              </a:rPr>
              <a:t>Experience prototype #1</a:t>
            </a:r>
            <a:endParaRPr sz="3500">
              <a:solidFill>
                <a:srgbClr val="472A15"/>
              </a:solidFill>
              <a:latin typeface="Fira Sans Medium"/>
              <a:ea typeface="Fira Sans Medium"/>
              <a:cs typeface="Fira Sans Medium"/>
              <a:sym typeface="Fira Sans Medium"/>
            </a:endParaRPr>
          </a:p>
        </p:txBody>
      </p:sp>
      <p:sp>
        <p:nvSpPr>
          <p:cNvPr id="424" name="Google Shape;424;p59"/>
          <p:cNvSpPr/>
          <p:nvPr/>
        </p:nvSpPr>
        <p:spPr>
          <a:xfrm>
            <a:off x="0" y="150"/>
            <a:ext cx="362100" cy="5143500"/>
          </a:xfrm>
          <a:prstGeom prst="rect">
            <a:avLst/>
          </a:prstGeom>
          <a:solidFill>
            <a:srgbClr val="F2A36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25" name="Google Shape;425;p59"/>
          <p:cNvSpPr txBox="1"/>
          <p:nvPr/>
        </p:nvSpPr>
        <p:spPr>
          <a:xfrm>
            <a:off x="762600" y="906025"/>
            <a:ext cx="6368400" cy="42021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b="1" lang="en" sz="1900">
                <a:solidFill>
                  <a:srgbClr val="472A15"/>
                </a:solidFill>
                <a:latin typeface="Nunito"/>
                <a:ea typeface="Nunito"/>
                <a:cs typeface="Nunito"/>
                <a:sym typeface="Nunito"/>
              </a:rPr>
              <a:t>Critical assumption tested</a:t>
            </a:r>
            <a:endParaRPr b="1" sz="1900">
              <a:solidFill>
                <a:srgbClr val="472A15"/>
              </a:solidFill>
              <a:latin typeface="Nunito"/>
              <a:ea typeface="Nunito"/>
              <a:cs typeface="Nunito"/>
              <a:sym typeface="Nunito"/>
            </a:endParaRPr>
          </a:p>
          <a:p>
            <a:pPr indent="0" lvl="0" marL="0" rtl="0" algn="l">
              <a:spcBef>
                <a:spcPts val="0"/>
              </a:spcBef>
              <a:spcAft>
                <a:spcPts val="0"/>
              </a:spcAft>
              <a:buClr>
                <a:schemeClr val="dk1"/>
              </a:buClr>
              <a:buSzPts val="1100"/>
              <a:buFont typeface="Arial"/>
              <a:buNone/>
            </a:pPr>
            <a:r>
              <a:rPr lang="en" sz="1200">
                <a:solidFill>
                  <a:srgbClr val="472A15"/>
                </a:solidFill>
                <a:latin typeface="Lexend Light"/>
                <a:ea typeface="Lexend Light"/>
                <a:cs typeface="Lexend Light"/>
                <a:sym typeface="Lexend Light"/>
              </a:rPr>
              <a:t>Users struggle with ensuring that they are satisfied with the quality of a work session.</a:t>
            </a:r>
            <a:endParaRPr sz="1200">
              <a:solidFill>
                <a:srgbClr val="472A15"/>
              </a:solidFill>
              <a:latin typeface="Lexend Light"/>
              <a:ea typeface="Lexend Light"/>
              <a:cs typeface="Lexend Light"/>
              <a:sym typeface="Lexend Light"/>
            </a:endParaRPr>
          </a:p>
          <a:p>
            <a:pPr indent="0" lvl="0" marL="0" rtl="0" algn="l">
              <a:spcBef>
                <a:spcPts val="0"/>
              </a:spcBef>
              <a:spcAft>
                <a:spcPts val="0"/>
              </a:spcAft>
              <a:buClr>
                <a:schemeClr val="dk1"/>
              </a:buClr>
              <a:buSzPts val="1100"/>
              <a:buFont typeface="Arial"/>
              <a:buNone/>
            </a:pPr>
            <a:r>
              <a:rPr lang="en" sz="1200">
                <a:solidFill>
                  <a:srgbClr val="472A15"/>
                </a:solidFill>
                <a:latin typeface="Lexend Light"/>
                <a:ea typeface="Lexend Light"/>
                <a:cs typeface="Lexend Light"/>
                <a:sym typeface="Lexend Light"/>
              </a:rPr>
              <a:t>(Hyperfocus, distracted easily, or lack of attention to personal/natural needs)</a:t>
            </a:r>
            <a:endParaRPr b="1" sz="1900">
              <a:solidFill>
                <a:srgbClr val="472A15"/>
              </a:solidFill>
              <a:latin typeface="Nunito"/>
              <a:ea typeface="Nunito"/>
              <a:cs typeface="Nunito"/>
              <a:sym typeface="Nunito"/>
            </a:endParaRPr>
          </a:p>
          <a:p>
            <a:pPr indent="0" lvl="0" marL="0" rtl="0" algn="l">
              <a:spcBef>
                <a:spcPts val="0"/>
              </a:spcBef>
              <a:spcAft>
                <a:spcPts val="0"/>
              </a:spcAft>
              <a:buNone/>
            </a:pPr>
            <a:r>
              <a:t/>
            </a:r>
            <a:endParaRPr sz="1200">
              <a:solidFill>
                <a:srgbClr val="472A15"/>
              </a:solidFill>
              <a:latin typeface="Lexend Light"/>
              <a:ea typeface="Lexend Light"/>
              <a:cs typeface="Lexend Light"/>
              <a:sym typeface="Lexend Light"/>
            </a:endParaRPr>
          </a:p>
          <a:p>
            <a:pPr indent="0" lvl="0" marL="0" rtl="0" algn="l">
              <a:spcBef>
                <a:spcPts val="0"/>
              </a:spcBef>
              <a:spcAft>
                <a:spcPts val="0"/>
              </a:spcAft>
              <a:buClr>
                <a:schemeClr val="dk1"/>
              </a:buClr>
              <a:buSzPts val="1100"/>
              <a:buFont typeface="Arial"/>
              <a:buNone/>
            </a:pPr>
            <a:r>
              <a:rPr b="1" lang="en" sz="1900">
                <a:solidFill>
                  <a:srgbClr val="472A15"/>
                </a:solidFill>
                <a:latin typeface="Nunito"/>
                <a:ea typeface="Nunito"/>
                <a:cs typeface="Nunito"/>
                <a:sym typeface="Nunito"/>
              </a:rPr>
              <a:t>Participant</a:t>
            </a:r>
            <a:endParaRPr b="1" sz="1900">
              <a:solidFill>
                <a:srgbClr val="472A15"/>
              </a:solidFill>
              <a:latin typeface="Nunito"/>
              <a:ea typeface="Nunito"/>
              <a:cs typeface="Nunito"/>
              <a:sym typeface="Nunito"/>
            </a:endParaRPr>
          </a:p>
          <a:p>
            <a:pPr indent="0" lvl="0" marL="0" rtl="0" algn="l">
              <a:spcBef>
                <a:spcPts val="0"/>
              </a:spcBef>
              <a:spcAft>
                <a:spcPts val="0"/>
              </a:spcAft>
              <a:buNone/>
            </a:pPr>
            <a:r>
              <a:rPr lang="en" sz="1200">
                <a:solidFill>
                  <a:srgbClr val="472A15"/>
                </a:solidFill>
                <a:latin typeface="Lexend Light"/>
                <a:ea typeface="Lexend Light"/>
                <a:cs typeface="Lexend Light"/>
                <a:sym typeface="Lexend Light"/>
              </a:rPr>
              <a:t>CS Coterm student with ADHD recruited for their acknowledgement of struggling with both hyperfocus and attention deficiency </a:t>
            </a:r>
            <a:endParaRPr sz="1200">
              <a:solidFill>
                <a:srgbClr val="472A15"/>
              </a:solidFill>
              <a:latin typeface="Lexend Light"/>
              <a:ea typeface="Lexend Light"/>
              <a:cs typeface="Lexend Light"/>
              <a:sym typeface="Lexend Light"/>
            </a:endParaRPr>
          </a:p>
          <a:p>
            <a:pPr indent="0" lvl="0" marL="0" rtl="0" algn="l">
              <a:spcBef>
                <a:spcPts val="0"/>
              </a:spcBef>
              <a:spcAft>
                <a:spcPts val="0"/>
              </a:spcAft>
              <a:buClr>
                <a:schemeClr val="dk1"/>
              </a:buClr>
              <a:buSzPts val="1100"/>
              <a:buFont typeface="Arial"/>
              <a:buNone/>
            </a:pPr>
            <a:r>
              <a:t/>
            </a:r>
            <a:endParaRPr sz="1200">
              <a:solidFill>
                <a:srgbClr val="472A15"/>
              </a:solidFill>
              <a:latin typeface="Lexend Light"/>
              <a:ea typeface="Lexend Light"/>
              <a:cs typeface="Lexend Light"/>
              <a:sym typeface="Lexend Light"/>
            </a:endParaRPr>
          </a:p>
          <a:p>
            <a:pPr indent="0" lvl="0" marL="0" rtl="0" algn="l">
              <a:spcBef>
                <a:spcPts val="0"/>
              </a:spcBef>
              <a:spcAft>
                <a:spcPts val="0"/>
              </a:spcAft>
              <a:buNone/>
            </a:pPr>
            <a:r>
              <a:rPr b="1" lang="en" sz="1900">
                <a:solidFill>
                  <a:srgbClr val="472A15"/>
                </a:solidFill>
                <a:latin typeface="Nunito"/>
                <a:ea typeface="Nunito"/>
                <a:cs typeface="Nunito"/>
                <a:sym typeface="Nunito"/>
              </a:rPr>
              <a:t>Prototype description</a:t>
            </a:r>
            <a:endParaRPr b="1" sz="1900">
              <a:solidFill>
                <a:srgbClr val="472A15"/>
              </a:solidFill>
              <a:latin typeface="Nunito"/>
              <a:ea typeface="Nunito"/>
              <a:cs typeface="Nunito"/>
              <a:sym typeface="Nunito"/>
            </a:endParaRPr>
          </a:p>
          <a:p>
            <a:pPr indent="0" lvl="0" marL="457200" rtl="0" algn="l">
              <a:spcBef>
                <a:spcPts val="0"/>
              </a:spcBef>
              <a:spcAft>
                <a:spcPts val="0"/>
              </a:spcAft>
              <a:buNone/>
            </a:pPr>
            <a:r>
              <a:t/>
            </a:r>
            <a:endParaRPr sz="1200">
              <a:solidFill>
                <a:srgbClr val="472A15"/>
              </a:solidFill>
              <a:latin typeface="Lexend Light"/>
              <a:ea typeface="Lexend Light"/>
              <a:cs typeface="Lexend Light"/>
              <a:sym typeface="Lexend Light"/>
            </a:endParaRPr>
          </a:p>
          <a:p>
            <a:pPr indent="-304800" lvl="0" marL="457200" rtl="0" algn="l">
              <a:spcBef>
                <a:spcPts val="0"/>
              </a:spcBef>
              <a:spcAft>
                <a:spcPts val="0"/>
              </a:spcAft>
              <a:buClr>
                <a:srgbClr val="472A15"/>
              </a:buClr>
              <a:buSzPts val="1200"/>
              <a:buFont typeface="Lexend Light"/>
              <a:buChar char="●"/>
            </a:pPr>
            <a:r>
              <a:rPr lang="en" sz="1200">
                <a:solidFill>
                  <a:srgbClr val="472A15"/>
                </a:solidFill>
                <a:latin typeface="Lexend Light"/>
                <a:ea typeface="Lexend Light"/>
                <a:cs typeface="Lexend Light"/>
                <a:sym typeface="Lexend Light"/>
              </a:rPr>
              <a:t>Participant planned a </a:t>
            </a:r>
            <a:r>
              <a:rPr b="1" lang="en" sz="1200">
                <a:solidFill>
                  <a:srgbClr val="472A15"/>
                </a:solidFill>
                <a:latin typeface="Lexend"/>
                <a:ea typeface="Lexend"/>
                <a:cs typeface="Lexend"/>
                <a:sym typeface="Lexend"/>
              </a:rPr>
              <a:t>one-hour work session</a:t>
            </a:r>
            <a:endParaRPr sz="1200">
              <a:solidFill>
                <a:srgbClr val="472A15"/>
              </a:solidFill>
              <a:latin typeface="Lexend Light"/>
              <a:ea typeface="Lexend Light"/>
              <a:cs typeface="Lexend Light"/>
              <a:sym typeface="Lexend Light"/>
            </a:endParaRPr>
          </a:p>
          <a:p>
            <a:pPr indent="-304800" lvl="0" marL="457200" rtl="0" algn="l">
              <a:spcBef>
                <a:spcPts val="0"/>
              </a:spcBef>
              <a:spcAft>
                <a:spcPts val="0"/>
              </a:spcAft>
              <a:buClr>
                <a:srgbClr val="472A15"/>
              </a:buClr>
              <a:buSzPts val="1200"/>
              <a:buFont typeface="Lexend Light"/>
              <a:buChar char="●"/>
            </a:pPr>
            <a:r>
              <a:rPr lang="en" sz="1200">
                <a:solidFill>
                  <a:srgbClr val="472A15"/>
                </a:solidFill>
                <a:latin typeface="Lexend Light"/>
                <a:ea typeface="Lexend Light"/>
                <a:cs typeface="Lexend Light"/>
                <a:sym typeface="Lexend Light"/>
              </a:rPr>
              <a:t>I behaved like a </a:t>
            </a:r>
            <a:r>
              <a:rPr b="1" lang="en" sz="1200">
                <a:solidFill>
                  <a:srgbClr val="472A15"/>
                </a:solidFill>
                <a:latin typeface="Lexend"/>
                <a:ea typeface="Lexend"/>
                <a:cs typeface="Lexend"/>
                <a:sym typeface="Lexend"/>
              </a:rPr>
              <a:t>text-based chatbot</a:t>
            </a:r>
            <a:r>
              <a:rPr lang="en" sz="1200">
                <a:solidFill>
                  <a:srgbClr val="472A15"/>
                </a:solidFill>
                <a:latin typeface="Lexend Light"/>
                <a:ea typeface="Lexend Light"/>
                <a:cs typeface="Lexend Light"/>
                <a:sym typeface="Lexend Light"/>
              </a:rPr>
              <a:t> that established:</a:t>
            </a:r>
            <a:endParaRPr sz="1200">
              <a:solidFill>
                <a:srgbClr val="472A15"/>
              </a:solidFill>
              <a:latin typeface="Lexend Light"/>
              <a:ea typeface="Lexend Light"/>
              <a:cs typeface="Lexend Light"/>
              <a:sym typeface="Lexend Light"/>
            </a:endParaRPr>
          </a:p>
          <a:p>
            <a:pPr indent="-304800" lvl="1" marL="914400" rtl="0" algn="l">
              <a:spcBef>
                <a:spcPts val="0"/>
              </a:spcBef>
              <a:spcAft>
                <a:spcPts val="0"/>
              </a:spcAft>
              <a:buClr>
                <a:srgbClr val="472A15"/>
              </a:buClr>
              <a:buSzPts val="1200"/>
              <a:buFont typeface="Lexend Light"/>
              <a:buChar char="○"/>
            </a:pPr>
            <a:r>
              <a:rPr b="1" lang="en" sz="1200">
                <a:solidFill>
                  <a:srgbClr val="472A15"/>
                </a:solidFill>
                <a:latin typeface="Lexend"/>
                <a:ea typeface="Lexend"/>
                <a:cs typeface="Lexend"/>
                <a:sym typeface="Lexend"/>
              </a:rPr>
              <a:t>goals</a:t>
            </a:r>
            <a:r>
              <a:rPr lang="en" sz="1200">
                <a:solidFill>
                  <a:srgbClr val="472A15"/>
                </a:solidFill>
                <a:latin typeface="Lexend Light"/>
                <a:ea typeface="Lexend Light"/>
                <a:cs typeface="Lexend Light"/>
                <a:sym typeface="Lexend Light"/>
              </a:rPr>
              <a:t> (read 30 pages)</a:t>
            </a:r>
            <a:endParaRPr sz="1200">
              <a:solidFill>
                <a:srgbClr val="472A15"/>
              </a:solidFill>
              <a:latin typeface="Lexend Light"/>
              <a:ea typeface="Lexend Light"/>
              <a:cs typeface="Lexend Light"/>
              <a:sym typeface="Lexend Light"/>
            </a:endParaRPr>
          </a:p>
          <a:p>
            <a:pPr indent="-304800" lvl="1" marL="914400" rtl="0" algn="l">
              <a:spcBef>
                <a:spcPts val="0"/>
              </a:spcBef>
              <a:spcAft>
                <a:spcPts val="0"/>
              </a:spcAft>
              <a:buClr>
                <a:srgbClr val="472A15"/>
              </a:buClr>
              <a:buSzPts val="1200"/>
              <a:buFont typeface="Lexend Light"/>
              <a:buChar char="○"/>
            </a:pPr>
            <a:r>
              <a:rPr lang="en" sz="1200">
                <a:solidFill>
                  <a:srgbClr val="472A15"/>
                </a:solidFill>
                <a:latin typeface="Lexend Light"/>
                <a:ea typeface="Lexend Light"/>
                <a:cs typeface="Lexend Light"/>
                <a:sym typeface="Lexend Light"/>
              </a:rPr>
              <a:t>time length (1 hour)</a:t>
            </a:r>
            <a:endParaRPr sz="1200">
              <a:solidFill>
                <a:srgbClr val="472A15"/>
              </a:solidFill>
              <a:latin typeface="Lexend Light"/>
              <a:ea typeface="Lexend Light"/>
              <a:cs typeface="Lexend Light"/>
              <a:sym typeface="Lexend Light"/>
            </a:endParaRPr>
          </a:p>
          <a:p>
            <a:pPr indent="-304800" lvl="1" marL="914400" rtl="0" algn="l">
              <a:spcBef>
                <a:spcPts val="0"/>
              </a:spcBef>
              <a:spcAft>
                <a:spcPts val="0"/>
              </a:spcAft>
              <a:buClr>
                <a:srgbClr val="472A15"/>
              </a:buClr>
              <a:buSzPts val="1200"/>
              <a:buFont typeface="Lexend Light"/>
              <a:buChar char="○"/>
            </a:pPr>
            <a:r>
              <a:rPr b="1" lang="en" sz="1200">
                <a:solidFill>
                  <a:srgbClr val="472A15"/>
                </a:solidFill>
                <a:latin typeface="Lexend"/>
                <a:ea typeface="Lexend"/>
                <a:cs typeface="Lexend"/>
                <a:sym typeface="Lexend"/>
              </a:rPr>
              <a:t>intermittent breaks</a:t>
            </a:r>
            <a:r>
              <a:rPr lang="en" sz="1200">
                <a:solidFill>
                  <a:srgbClr val="472A15"/>
                </a:solidFill>
                <a:latin typeface="Lexend Light"/>
                <a:ea typeface="Lexend Light"/>
                <a:cs typeface="Lexend Light"/>
                <a:sym typeface="Lexend Light"/>
              </a:rPr>
              <a:t> for hydrating, fueling, etc. &amp; </a:t>
            </a:r>
            <a:r>
              <a:rPr b="1" lang="en" sz="1200">
                <a:solidFill>
                  <a:srgbClr val="472A15"/>
                </a:solidFill>
                <a:latin typeface="Lexend"/>
                <a:ea typeface="Lexend"/>
                <a:cs typeface="Lexend"/>
                <a:sym typeface="Lexend"/>
              </a:rPr>
              <a:t>reflections</a:t>
            </a:r>
            <a:r>
              <a:rPr lang="en" sz="1200">
                <a:solidFill>
                  <a:srgbClr val="472A15"/>
                </a:solidFill>
                <a:latin typeface="Lexend Light"/>
                <a:ea typeface="Lexend Light"/>
                <a:cs typeface="Lexend Light"/>
                <a:sym typeface="Lexend Light"/>
              </a:rPr>
              <a:t> of work</a:t>
            </a:r>
            <a:endParaRPr sz="1200">
              <a:solidFill>
                <a:srgbClr val="472A15"/>
              </a:solidFill>
              <a:latin typeface="Lexend Light"/>
              <a:ea typeface="Lexend Light"/>
              <a:cs typeface="Lexend Light"/>
              <a:sym typeface="Lexend Light"/>
            </a:endParaRPr>
          </a:p>
          <a:p>
            <a:pPr indent="-304800" lvl="0" marL="457200" rtl="0" algn="l">
              <a:spcBef>
                <a:spcPts val="0"/>
              </a:spcBef>
              <a:spcAft>
                <a:spcPts val="0"/>
              </a:spcAft>
              <a:buClr>
                <a:srgbClr val="472A15"/>
              </a:buClr>
              <a:buSzPts val="1200"/>
              <a:buFont typeface="Lexend Light"/>
              <a:buChar char="●"/>
            </a:pPr>
            <a:r>
              <a:rPr b="1" lang="en" sz="1200">
                <a:solidFill>
                  <a:srgbClr val="472A15"/>
                </a:solidFill>
                <a:latin typeface="Lexend"/>
                <a:ea typeface="Lexend"/>
                <a:cs typeface="Lexend"/>
                <a:sym typeface="Lexend"/>
              </a:rPr>
              <a:t>Final reflection</a:t>
            </a:r>
            <a:r>
              <a:rPr lang="en" sz="1200">
                <a:solidFill>
                  <a:srgbClr val="472A15"/>
                </a:solidFill>
                <a:latin typeface="Lexend Light"/>
                <a:ea typeface="Lexend Light"/>
                <a:cs typeface="Lexend Light"/>
                <a:sym typeface="Lexend Light"/>
              </a:rPr>
              <a:t> completed to solidify:</a:t>
            </a:r>
            <a:endParaRPr sz="1200">
              <a:solidFill>
                <a:srgbClr val="472A15"/>
              </a:solidFill>
              <a:latin typeface="Lexend Light"/>
              <a:ea typeface="Lexend Light"/>
              <a:cs typeface="Lexend Light"/>
              <a:sym typeface="Lexend Light"/>
            </a:endParaRPr>
          </a:p>
          <a:p>
            <a:pPr indent="-304800" lvl="1" marL="914400" rtl="0" algn="l">
              <a:spcBef>
                <a:spcPts val="0"/>
              </a:spcBef>
              <a:spcAft>
                <a:spcPts val="0"/>
              </a:spcAft>
              <a:buClr>
                <a:srgbClr val="472A15"/>
              </a:buClr>
              <a:buSzPts val="1200"/>
              <a:buFont typeface="Lexend Light"/>
              <a:buChar char="○"/>
            </a:pPr>
            <a:r>
              <a:rPr lang="en" sz="1200">
                <a:solidFill>
                  <a:srgbClr val="472A15"/>
                </a:solidFill>
                <a:latin typeface="Lexend Light"/>
                <a:ea typeface="Lexend Light"/>
                <a:cs typeface="Lexend Light"/>
                <a:sym typeface="Lexend Light"/>
              </a:rPr>
              <a:t>retention</a:t>
            </a:r>
            <a:endParaRPr sz="1200">
              <a:solidFill>
                <a:srgbClr val="472A15"/>
              </a:solidFill>
              <a:latin typeface="Lexend Light"/>
              <a:ea typeface="Lexend Light"/>
              <a:cs typeface="Lexend Light"/>
              <a:sym typeface="Lexend Light"/>
            </a:endParaRPr>
          </a:p>
          <a:p>
            <a:pPr indent="-304800" lvl="1" marL="914400" rtl="0" algn="l">
              <a:spcBef>
                <a:spcPts val="0"/>
              </a:spcBef>
              <a:spcAft>
                <a:spcPts val="0"/>
              </a:spcAft>
              <a:buClr>
                <a:srgbClr val="472A15"/>
              </a:buClr>
              <a:buSzPts val="1200"/>
              <a:buFont typeface="Lexend Light"/>
              <a:buChar char="○"/>
            </a:pPr>
            <a:r>
              <a:rPr lang="en" sz="1200">
                <a:solidFill>
                  <a:srgbClr val="472A15"/>
                </a:solidFill>
                <a:latin typeface="Lexend Light"/>
                <a:ea typeface="Lexend Light"/>
                <a:cs typeface="Lexend Light"/>
                <a:sym typeface="Lexend Light"/>
              </a:rPr>
              <a:t>affirmation</a:t>
            </a:r>
            <a:endParaRPr sz="1200">
              <a:solidFill>
                <a:srgbClr val="472A15"/>
              </a:solidFill>
              <a:latin typeface="Lexend Light"/>
              <a:ea typeface="Lexend Light"/>
              <a:cs typeface="Lexend Light"/>
              <a:sym typeface="Lexend Light"/>
            </a:endParaRPr>
          </a:p>
          <a:p>
            <a:pPr indent="-304800" lvl="1" marL="914400" rtl="0" algn="l">
              <a:spcBef>
                <a:spcPts val="0"/>
              </a:spcBef>
              <a:spcAft>
                <a:spcPts val="0"/>
              </a:spcAft>
              <a:buClr>
                <a:srgbClr val="472A15"/>
              </a:buClr>
              <a:buSzPts val="1200"/>
              <a:buFont typeface="Lexend Light"/>
              <a:buChar char="○"/>
            </a:pPr>
            <a:r>
              <a:rPr lang="en" sz="1200">
                <a:solidFill>
                  <a:srgbClr val="472A15"/>
                </a:solidFill>
                <a:latin typeface="Lexend Light"/>
                <a:ea typeface="Lexend Light"/>
                <a:cs typeface="Lexend Light"/>
                <a:sym typeface="Lexend Light"/>
              </a:rPr>
              <a:t>next steps/future work sessions &amp; goals</a:t>
            </a:r>
            <a:endParaRPr sz="1200">
              <a:solidFill>
                <a:srgbClr val="472A15"/>
              </a:solidFill>
              <a:latin typeface="Lexend Light"/>
              <a:ea typeface="Lexend Light"/>
              <a:cs typeface="Lexend Light"/>
              <a:sym typeface="Lexend Light"/>
            </a:endParaRPr>
          </a:p>
          <a:p>
            <a:pPr indent="0" lvl="0" marL="0" rtl="0" algn="l">
              <a:spcBef>
                <a:spcPts val="0"/>
              </a:spcBef>
              <a:spcAft>
                <a:spcPts val="0"/>
              </a:spcAft>
              <a:buClr>
                <a:schemeClr val="dk1"/>
              </a:buClr>
              <a:buSzPts val="1100"/>
              <a:buFont typeface="Arial"/>
              <a:buNone/>
            </a:pPr>
            <a:r>
              <a:t/>
            </a:r>
            <a:endParaRPr sz="1200">
              <a:solidFill>
                <a:srgbClr val="472A15"/>
              </a:solidFill>
              <a:latin typeface="Lexend Light"/>
              <a:ea typeface="Lexend Light"/>
              <a:cs typeface="Lexend Light"/>
              <a:sym typeface="Lexend Light"/>
            </a:endParaRPr>
          </a:p>
        </p:txBody>
      </p:sp>
      <p:pic>
        <p:nvPicPr>
          <p:cNvPr id="426" name="Google Shape;426;p59" title="IMG_5996.jpg"/>
          <p:cNvPicPr preferRelativeResize="0"/>
          <p:nvPr/>
        </p:nvPicPr>
        <p:blipFill>
          <a:blip r:embed="rId3">
            <a:alphaModFix/>
          </a:blip>
          <a:stretch>
            <a:fillRect/>
          </a:stretch>
        </p:blipFill>
        <p:spPr>
          <a:xfrm>
            <a:off x="7185650" y="150"/>
            <a:ext cx="1697400" cy="2180400"/>
          </a:xfrm>
          <a:prstGeom prst="roundRect">
            <a:avLst>
              <a:gd fmla="val 4983" name="adj"/>
            </a:avLst>
          </a:prstGeom>
          <a:noFill/>
          <a:ln>
            <a:noFill/>
          </a:ln>
        </p:spPr>
      </p:pic>
      <p:pic>
        <p:nvPicPr>
          <p:cNvPr id="427" name="Google Shape;427;p59" title="IMG_5997.jpg"/>
          <p:cNvPicPr preferRelativeResize="0"/>
          <p:nvPr/>
        </p:nvPicPr>
        <p:blipFill>
          <a:blip r:embed="rId4">
            <a:alphaModFix/>
          </a:blip>
          <a:stretch>
            <a:fillRect/>
          </a:stretch>
        </p:blipFill>
        <p:spPr>
          <a:xfrm>
            <a:off x="7185650" y="2276300"/>
            <a:ext cx="1697400" cy="2613300"/>
          </a:xfrm>
          <a:prstGeom prst="roundRect">
            <a:avLst>
              <a:gd fmla="val 6875" name="adj"/>
            </a:avLst>
          </a:prstGeom>
          <a:noFill/>
          <a:ln>
            <a:noFill/>
          </a:ln>
        </p:spPr>
      </p:pic>
      <p:sp>
        <p:nvSpPr>
          <p:cNvPr id="428" name="Google Shape;428;p59"/>
          <p:cNvSpPr txBox="1"/>
          <p:nvPr/>
        </p:nvSpPr>
        <p:spPr>
          <a:xfrm>
            <a:off x="7040300" y="4829100"/>
            <a:ext cx="2835300" cy="12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000">
                <a:solidFill>
                  <a:schemeClr val="dk2"/>
                </a:solidFill>
              </a:rPr>
              <a:t>Screenshots from the prototype</a:t>
            </a:r>
            <a:endParaRPr i="1" sz="1000">
              <a:solidFill>
                <a:schemeClr val="dk2"/>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E"/>
        </a:solidFill>
      </p:bgPr>
    </p:bg>
    <p:spTree>
      <p:nvGrpSpPr>
        <p:cNvPr id="432" name="Shape 432"/>
        <p:cNvGrpSpPr/>
        <p:nvPr/>
      </p:nvGrpSpPr>
      <p:grpSpPr>
        <a:xfrm>
          <a:off x="0" y="0"/>
          <a:ext cx="0" cy="0"/>
          <a:chOff x="0" y="0"/>
          <a:chExt cx="0" cy="0"/>
        </a:xfrm>
      </p:grpSpPr>
      <p:sp>
        <p:nvSpPr>
          <p:cNvPr id="433" name="Google Shape;433;p60"/>
          <p:cNvSpPr txBox="1"/>
          <p:nvPr/>
        </p:nvSpPr>
        <p:spPr>
          <a:xfrm>
            <a:off x="762600" y="106675"/>
            <a:ext cx="5181000" cy="961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3500">
                <a:solidFill>
                  <a:srgbClr val="472A15"/>
                </a:solidFill>
                <a:latin typeface="Fira Sans Medium"/>
                <a:ea typeface="Fira Sans Medium"/>
                <a:cs typeface="Fira Sans Medium"/>
                <a:sym typeface="Fira Sans Medium"/>
              </a:rPr>
              <a:t>Experience prototype #1</a:t>
            </a:r>
            <a:endParaRPr sz="3500">
              <a:solidFill>
                <a:srgbClr val="472A15"/>
              </a:solidFill>
              <a:latin typeface="Fira Sans Medium"/>
              <a:ea typeface="Fira Sans Medium"/>
              <a:cs typeface="Fira Sans Medium"/>
              <a:sym typeface="Fira Sans Medium"/>
            </a:endParaRPr>
          </a:p>
        </p:txBody>
      </p:sp>
      <p:sp>
        <p:nvSpPr>
          <p:cNvPr id="434" name="Google Shape;434;p60"/>
          <p:cNvSpPr/>
          <p:nvPr/>
        </p:nvSpPr>
        <p:spPr>
          <a:xfrm>
            <a:off x="0" y="150"/>
            <a:ext cx="362100" cy="5143500"/>
          </a:xfrm>
          <a:prstGeom prst="rect">
            <a:avLst/>
          </a:prstGeom>
          <a:solidFill>
            <a:srgbClr val="F2A36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35" name="Google Shape;435;p60"/>
          <p:cNvSpPr txBox="1"/>
          <p:nvPr/>
        </p:nvSpPr>
        <p:spPr>
          <a:xfrm>
            <a:off x="762600" y="1067875"/>
            <a:ext cx="7960200" cy="21702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b="1" lang="en" sz="1900">
                <a:solidFill>
                  <a:srgbClr val="472A15"/>
                </a:solidFill>
                <a:latin typeface="Nunito"/>
                <a:ea typeface="Nunito"/>
                <a:cs typeface="Nunito"/>
                <a:sym typeface="Nunito"/>
              </a:rPr>
              <a:t>Critical assumption tested</a:t>
            </a:r>
            <a:endParaRPr b="1" sz="1900">
              <a:solidFill>
                <a:srgbClr val="472A15"/>
              </a:solidFill>
              <a:latin typeface="Nunito"/>
              <a:ea typeface="Nunito"/>
              <a:cs typeface="Nunito"/>
              <a:sym typeface="Nunito"/>
            </a:endParaRPr>
          </a:p>
          <a:p>
            <a:pPr indent="0" lvl="0" marL="0" rtl="0" algn="l">
              <a:spcBef>
                <a:spcPts val="0"/>
              </a:spcBef>
              <a:spcAft>
                <a:spcPts val="0"/>
              </a:spcAft>
              <a:buNone/>
            </a:pPr>
            <a:r>
              <a:rPr lang="en" sz="1200">
                <a:solidFill>
                  <a:srgbClr val="472A15"/>
                </a:solidFill>
                <a:latin typeface="Lexend Light"/>
                <a:ea typeface="Lexend Light"/>
                <a:cs typeface="Lexend Light"/>
                <a:sym typeface="Lexend Light"/>
              </a:rPr>
              <a:t>Subtitle </a:t>
            </a:r>
            <a:endParaRPr b="1" sz="1900">
              <a:solidFill>
                <a:srgbClr val="472A15"/>
              </a:solidFill>
              <a:latin typeface="Nunito"/>
              <a:ea typeface="Nunito"/>
              <a:cs typeface="Nunito"/>
              <a:sym typeface="Nunito"/>
            </a:endParaRPr>
          </a:p>
          <a:p>
            <a:pPr indent="0" lvl="0" marL="0" rtl="0" algn="l">
              <a:spcBef>
                <a:spcPts val="0"/>
              </a:spcBef>
              <a:spcAft>
                <a:spcPts val="0"/>
              </a:spcAft>
              <a:buNone/>
            </a:pPr>
            <a:r>
              <a:t/>
            </a:r>
            <a:endParaRPr sz="1200">
              <a:solidFill>
                <a:srgbClr val="472A15"/>
              </a:solidFill>
              <a:latin typeface="Lexend Light"/>
              <a:ea typeface="Lexend Light"/>
              <a:cs typeface="Lexend Light"/>
              <a:sym typeface="Lexend Light"/>
            </a:endParaRPr>
          </a:p>
          <a:p>
            <a:pPr indent="0" lvl="0" marL="0" rtl="0" algn="l">
              <a:spcBef>
                <a:spcPts val="0"/>
              </a:spcBef>
              <a:spcAft>
                <a:spcPts val="0"/>
              </a:spcAft>
              <a:buNone/>
            </a:pPr>
            <a:r>
              <a:rPr b="1" lang="en" sz="1900">
                <a:solidFill>
                  <a:srgbClr val="472A15"/>
                </a:solidFill>
                <a:latin typeface="Nunito"/>
                <a:ea typeface="Nunito"/>
                <a:cs typeface="Nunito"/>
                <a:sym typeface="Nunito"/>
              </a:rPr>
              <a:t>Prototype description</a:t>
            </a:r>
            <a:endParaRPr b="1" sz="1900">
              <a:solidFill>
                <a:srgbClr val="472A15"/>
              </a:solidFill>
              <a:latin typeface="Nunito"/>
              <a:ea typeface="Nunito"/>
              <a:cs typeface="Nunito"/>
              <a:sym typeface="Nunito"/>
            </a:endParaRPr>
          </a:p>
          <a:p>
            <a:pPr indent="0" lvl="0" marL="0" rtl="0" algn="l">
              <a:spcBef>
                <a:spcPts val="0"/>
              </a:spcBef>
              <a:spcAft>
                <a:spcPts val="0"/>
              </a:spcAft>
              <a:buNone/>
            </a:pPr>
            <a:r>
              <a:rPr lang="en" sz="1200">
                <a:solidFill>
                  <a:srgbClr val="472A15"/>
                </a:solidFill>
                <a:latin typeface="Lexend Light"/>
                <a:ea typeface="Lexend Light"/>
                <a:cs typeface="Lexend Light"/>
                <a:sym typeface="Lexend Light"/>
              </a:rPr>
              <a:t>Breaks can either refresh focus or hijack attention. Structuring them to be restorative and finite is key.</a:t>
            </a:r>
            <a:endParaRPr sz="1200">
              <a:solidFill>
                <a:srgbClr val="472A15"/>
              </a:solidFill>
              <a:latin typeface="Lexend Light"/>
              <a:ea typeface="Lexend Light"/>
              <a:cs typeface="Lexend Light"/>
              <a:sym typeface="Lexend Light"/>
            </a:endParaRPr>
          </a:p>
          <a:p>
            <a:pPr indent="0" lvl="0" marL="0" rtl="0" algn="l">
              <a:spcBef>
                <a:spcPts val="0"/>
              </a:spcBef>
              <a:spcAft>
                <a:spcPts val="0"/>
              </a:spcAft>
              <a:buClr>
                <a:schemeClr val="dk1"/>
              </a:buClr>
              <a:buSzPts val="1100"/>
              <a:buFont typeface="Arial"/>
              <a:buNone/>
            </a:pPr>
            <a:r>
              <a:t/>
            </a:r>
            <a:endParaRPr sz="1200">
              <a:solidFill>
                <a:srgbClr val="472A15"/>
              </a:solidFill>
              <a:latin typeface="Lexend Light"/>
              <a:ea typeface="Lexend Light"/>
              <a:cs typeface="Lexend Light"/>
              <a:sym typeface="Lexend Light"/>
            </a:endParaRPr>
          </a:p>
          <a:p>
            <a:pPr indent="0" lvl="0" marL="0" rtl="0" algn="l">
              <a:spcBef>
                <a:spcPts val="0"/>
              </a:spcBef>
              <a:spcAft>
                <a:spcPts val="0"/>
              </a:spcAft>
              <a:buClr>
                <a:schemeClr val="dk1"/>
              </a:buClr>
              <a:buSzPts val="1100"/>
              <a:buFont typeface="Arial"/>
              <a:buNone/>
            </a:pPr>
            <a:r>
              <a:rPr b="1" lang="en" sz="1900">
                <a:solidFill>
                  <a:srgbClr val="472A15"/>
                </a:solidFill>
                <a:latin typeface="Nunito"/>
                <a:ea typeface="Nunito"/>
                <a:cs typeface="Nunito"/>
                <a:sym typeface="Nunito"/>
              </a:rPr>
              <a:t>Participants</a:t>
            </a:r>
            <a:endParaRPr b="1" sz="1900">
              <a:solidFill>
                <a:srgbClr val="472A15"/>
              </a:solidFill>
              <a:latin typeface="Nunito"/>
              <a:ea typeface="Nunito"/>
              <a:cs typeface="Nunito"/>
              <a:sym typeface="Nunito"/>
            </a:endParaRPr>
          </a:p>
          <a:p>
            <a:pPr indent="0" lvl="0" marL="0" rtl="0" algn="l">
              <a:spcBef>
                <a:spcPts val="0"/>
              </a:spcBef>
              <a:spcAft>
                <a:spcPts val="0"/>
              </a:spcAft>
              <a:buNone/>
            </a:pPr>
            <a:r>
              <a:rPr lang="en" sz="1200">
                <a:solidFill>
                  <a:srgbClr val="472A15"/>
                </a:solidFill>
                <a:latin typeface="Lexend Light"/>
                <a:ea typeface="Lexend Light"/>
                <a:cs typeface="Lexend Light"/>
                <a:sym typeface="Lexend Light"/>
              </a:rPr>
              <a:t>Who are they? How were they recruited? Why are they relevant?</a:t>
            </a:r>
            <a:endParaRPr sz="1200">
              <a:solidFill>
                <a:srgbClr val="472A15"/>
              </a:solidFill>
              <a:latin typeface="Lexend Light"/>
              <a:ea typeface="Lexend Light"/>
              <a:cs typeface="Lexend Light"/>
              <a:sym typeface="Lexend Light"/>
            </a:endParaRPr>
          </a:p>
          <a:p>
            <a:pPr indent="0" lvl="0" marL="0" rtl="0" algn="l">
              <a:spcBef>
                <a:spcPts val="0"/>
              </a:spcBef>
              <a:spcAft>
                <a:spcPts val="0"/>
              </a:spcAft>
              <a:buClr>
                <a:schemeClr val="dk1"/>
              </a:buClr>
              <a:buSzPts val="1100"/>
              <a:buFont typeface="Arial"/>
              <a:buNone/>
            </a:pPr>
            <a:r>
              <a:t/>
            </a:r>
            <a:endParaRPr sz="1200">
              <a:solidFill>
                <a:srgbClr val="472A15"/>
              </a:solidFill>
              <a:latin typeface="Lexend Light"/>
              <a:ea typeface="Lexend Light"/>
              <a:cs typeface="Lexend Light"/>
              <a:sym typeface="Lexend Light"/>
            </a:endParaRPr>
          </a:p>
        </p:txBody>
      </p:sp>
      <p:sp>
        <p:nvSpPr>
          <p:cNvPr id="436" name="Google Shape;436;p60"/>
          <p:cNvSpPr/>
          <p:nvPr/>
        </p:nvSpPr>
        <p:spPr>
          <a:xfrm>
            <a:off x="4725" y="-11475"/>
            <a:ext cx="9144000" cy="5143500"/>
          </a:xfrm>
          <a:prstGeom prst="rect">
            <a:avLst/>
          </a:prstGeom>
          <a:solidFill>
            <a:srgbClr val="FFFFFF">
              <a:alpha val="7500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37" name="Google Shape;437;p60"/>
          <p:cNvSpPr/>
          <p:nvPr/>
        </p:nvSpPr>
        <p:spPr>
          <a:xfrm>
            <a:off x="544475" y="299800"/>
            <a:ext cx="8085600" cy="4507800"/>
          </a:xfrm>
          <a:prstGeom prst="roundRect">
            <a:avLst>
              <a:gd fmla="val 2618" name="adj"/>
            </a:avLst>
          </a:prstGeom>
          <a:solidFill>
            <a:srgbClr val="FFE5BE">
              <a:alpha val="85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38" name="Google Shape;438;p60"/>
          <p:cNvSpPr txBox="1"/>
          <p:nvPr>
            <p:ph idx="4294967295" type="body"/>
          </p:nvPr>
        </p:nvSpPr>
        <p:spPr>
          <a:xfrm>
            <a:off x="883775" y="414326"/>
            <a:ext cx="7407000" cy="4307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300">
                <a:solidFill>
                  <a:srgbClr val="472A15"/>
                </a:solidFill>
                <a:latin typeface="Lexend"/>
                <a:ea typeface="Lexend"/>
                <a:cs typeface="Lexend"/>
                <a:sym typeface="Lexend"/>
              </a:rPr>
              <a:t>Results</a:t>
            </a:r>
            <a:endParaRPr b="1" sz="2300">
              <a:solidFill>
                <a:srgbClr val="472A15"/>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b="1" lang="en" sz="1500">
                <a:solidFill>
                  <a:srgbClr val="472A15"/>
                </a:solidFill>
                <a:latin typeface="Lexend"/>
                <a:ea typeface="Lexend"/>
                <a:cs typeface="Lexend"/>
                <a:sym typeface="Lexend"/>
              </a:rPr>
              <a:t>✅ What worked:</a:t>
            </a:r>
            <a:r>
              <a:rPr lang="en" sz="1500">
                <a:solidFill>
                  <a:srgbClr val="472A15"/>
                </a:solidFill>
                <a:latin typeface="Lexend"/>
                <a:ea typeface="Lexend"/>
                <a:cs typeface="Lexend"/>
                <a:sym typeface="Lexend"/>
              </a:rPr>
              <a:t> Enjoyed the interactivity and motivation to stay focused, was pleasantly surprised by post-work reflection, appreciated reminder to take breaks</a:t>
            </a:r>
            <a:endParaRPr sz="1500">
              <a:solidFill>
                <a:srgbClr val="472A15"/>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t/>
            </a:r>
            <a:endParaRPr sz="1100">
              <a:solidFill>
                <a:srgbClr val="472A15"/>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b="1" lang="en" sz="1500">
                <a:solidFill>
                  <a:srgbClr val="472A15"/>
                </a:solidFill>
                <a:latin typeface="Lexend"/>
                <a:ea typeface="Lexend"/>
                <a:cs typeface="Lexend"/>
                <a:sym typeface="Lexend"/>
              </a:rPr>
              <a:t>👎 What didn’t work: </a:t>
            </a:r>
            <a:r>
              <a:rPr lang="en" sz="1500">
                <a:solidFill>
                  <a:srgbClr val="472A15"/>
                </a:solidFill>
                <a:latin typeface="Lexend"/>
                <a:ea typeface="Lexend"/>
                <a:cs typeface="Lexend"/>
                <a:sym typeface="Lexend"/>
              </a:rPr>
              <a:t>Would have preferred more interaction with visuals, a stronger personality from the “chatbot”</a:t>
            </a:r>
            <a:endParaRPr sz="1500">
              <a:solidFill>
                <a:srgbClr val="472A15"/>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t/>
            </a:r>
            <a:endParaRPr sz="1100">
              <a:solidFill>
                <a:srgbClr val="472A15"/>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b="1" lang="en" sz="1500">
                <a:solidFill>
                  <a:srgbClr val="472A15"/>
                </a:solidFill>
                <a:latin typeface="Lexend"/>
                <a:ea typeface="Lexend"/>
                <a:cs typeface="Lexend"/>
                <a:sym typeface="Lexend"/>
              </a:rPr>
              <a:t>💡New learnings: </a:t>
            </a:r>
            <a:r>
              <a:rPr lang="en" sz="1500">
                <a:solidFill>
                  <a:srgbClr val="472A15"/>
                </a:solidFill>
                <a:latin typeface="Lexend"/>
                <a:ea typeface="Lexend"/>
                <a:cs typeface="Lexend"/>
                <a:sym typeface="Lexend"/>
              </a:rPr>
              <a:t>Reflections and check-ins keep learners </a:t>
            </a:r>
            <a:r>
              <a:rPr b="1" i="1" lang="en" sz="1500">
                <a:solidFill>
                  <a:srgbClr val="472A15"/>
                </a:solidFill>
                <a:latin typeface="Lexend"/>
                <a:ea typeface="Lexend"/>
                <a:cs typeface="Lexend"/>
                <a:sym typeface="Lexend"/>
              </a:rPr>
              <a:t>accountable</a:t>
            </a:r>
            <a:endParaRPr b="1" i="1" sz="1500">
              <a:solidFill>
                <a:srgbClr val="472A15"/>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t/>
            </a:r>
            <a:endParaRPr sz="1100">
              <a:solidFill>
                <a:srgbClr val="472A15"/>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b="1" lang="en" sz="1500">
                <a:solidFill>
                  <a:srgbClr val="472A15"/>
                </a:solidFill>
                <a:latin typeface="Lexend"/>
                <a:ea typeface="Lexend"/>
                <a:cs typeface="Lexend"/>
                <a:sym typeface="Lexend"/>
              </a:rPr>
              <a:t>🔎Was the assumption valid? Yes</a:t>
            </a:r>
            <a:r>
              <a:rPr lang="en" sz="1500">
                <a:solidFill>
                  <a:srgbClr val="472A15"/>
                </a:solidFill>
                <a:latin typeface="Lexend"/>
                <a:ea typeface="Lexend"/>
                <a:cs typeface="Lexend"/>
                <a:sym typeface="Lexend"/>
              </a:rPr>
              <a:t>, since the prototype catered to both forms of struggle</a:t>
            </a:r>
            <a:endParaRPr sz="1500">
              <a:solidFill>
                <a:srgbClr val="472A15"/>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t/>
            </a:r>
            <a:endParaRPr sz="1100">
              <a:solidFill>
                <a:srgbClr val="472A15"/>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b="1" lang="en" sz="1500">
                <a:solidFill>
                  <a:srgbClr val="472A15"/>
                </a:solidFill>
                <a:latin typeface="Lexend"/>
                <a:ea typeface="Lexend"/>
                <a:cs typeface="Lexend"/>
                <a:sym typeface="Lexend"/>
              </a:rPr>
              <a:t>➡️ What does it mean for your work going forward?</a:t>
            </a:r>
            <a:r>
              <a:rPr lang="en" sz="1500">
                <a:solidFill>
                  <a:srgbClr val="472A15"/>
                </a:solidFill>
                <a:latin typeface="Lexend"/>
                <a:ea typeface="Lexend"/>
                <a:cs typeface="Lexend"/>
                <a:sym typeface="Lexend"/>
              </a:rPr>
              <a:t> Find ways to make the interaction more personable, develop stronger motivations and advanced communication or encouragement</a:t>
            </a:r>
            <a:endParaRPr sz="1400">
              <a:solidFill>
                <a:srgbClr val="472A15"/>
              </a:solidFill>
              <a:latin typeface="Lexend"/>
              <a:ea typeface="Lexend"/>
              <a:cs typeface="Lexend"/>
              <a:sym typeface="Lexend"/>
            </a:endParaRPr>
          </a:p>
          <a:p>
            <a:pPr indent="0" lvl="0" marL="0" rtl="0" algn="l">
              <a:spcBef>
                <a:spcPts val="0"/>
              </a:spcBef>
              <a:spcAft>
                <a:spcPts val="0"/>
              </a:spcAft>
              <a:buNone/>
            </a:pPr>
            <a:r>
              <a:t/>
            </a:r>
            <a:endParaRPr sz="2300">
              <a:solidFill>
                <a:srgbClr val="472A15"/>
              </a:solidFill>
              <a:latin typeface="Lexend"/>
              <a:ea typeface="Lexend"/>
              <a:cs typeface="Lexend"/>
              <a:sym typeface="Lexend"/>
            </a:endParaRPr>
          </a:p>
          <a:p>
            <a:pPr indent="0" lvl="0" marL="0" rtl="0" algn="l">
              <a:spcBef>
                <a:spcPts val="0"/>
              </a:spcBef>
              <a:spcAft>
                <a:spcPts val="0"/>
              </a:spcAft>
              <a:buNone/>
            </a:pPr>
            <a:r>
              <a:t/>
            </a:r>
            <a:endParaRPr sz="2300">
              <a:solidFill>
                <a:srgbClr val="472A15"/>
              </a:solidFill>
              <a:latin typeface="Lexend"/>
              <a:ea typeface="Lexend"/>
              <a:cs typeface="Lexend"/>
              <a:sym typeface="Lexend"/>
            </a:endParaRPr>
          </a:p>
          <a:p>
            <a:pPr indent="0" lvl="0" marL="457200" rtl="0" algn="ctr">
              <a:spcBef>
                <a:spcPts val="0"/>
              </a:spcBef>
              <a:spcAft>
                <a:spcPts val="0"/>
              </a:spcAft>
              <a:buNone/>
            </a:pPr>
            <a:r>
              <a:t/>
            </a:r>
            <a:endParaRPr sz="2200">
              <a:solidFill>
                <a:srgbClr val="472A15"/>
              </a:solidFill>
              <a:latin typeface="Nunito"/>
              <a:ea typeface="Nunito"/>
              <a:cs typeface="Nunito"/>
              <a:sym typeface="Nunito"/>
            </a:endParaRPr>
          </a:p>
          <a:p>
            <a:pPr indent="0" lvl="0" marL="457200" rtl="0" algn="ctr">
              <a:spcBef>
                <a:spcPts val="0"/>
              </a:spcBef>
              <a:spcAft>
                <a:spcPts val="0"/>
              </a:spcAft>
              <a:buNone/>
            </a:pPr>
            <a:r>
              <a:t/>
            </a:r>
            <a:endParaRPr sz="2200">
              <a:solidFill>
                <a:srgbClr val="472A15"/>
              </a:solidFill>
              <a:latin typeface="Nunito"/>
              <a:ea typeface="Nunito"/>
              <a:cs typeface="Nunito"/>
              <a:sym typeface="Nunit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E"/>
        </a:solidFill>
      </p:bgPr>
    </p:bg>
    <p:spTree>
      <p:nvGrpSpPr>
        <p:cNvPr id="442" name="Shape 442"/>
        <p:cNvGrpSpPr/>
        <p:nvPr/>
      </p:nvGrpSpPr>
      <p:grpSpPr>
        <a:xfrm>
          <a:off x="0" y="0"/>
          <a:ext cx="0" cy="0"/>
          <a:chOff x="0" y="0"/>
          <a:chExt cx="0" cy="0"/>
        </a:xfrm>
      </p:grpSpPr>
      <p:sp>
        <p:nvSpPr>
          <p:cNvPr id="443" name="Google Shape;443;p61"/>
          <p:cNvSpPr txBox="1"/>
          <p:nvPr/>
        </p:nvSpPr>
        <p:spPr>
          <a:xfrm>
            <a:off x="762600" y="106675"/>
            <a:ext cx="5181000" cy="961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3500">
                <a:solidFill>
                  <a:srgbClr val="472A15"/>
                </a:solidFill>
                <a:latin typeface="Fira Sans Medium"/>
                <a:ea typeface="Fira Sans Medium"/>
                <a:cs typeface="Fira Sans Medium"/>
                <a:sym typeface="Fira Sans Medium"/>
              </a:rPr>
              <a:t>Experience prototype #1</a:t>
            </a:r>
            <a:endParaRPr sz="3500">
              <a:solidFill>
                <a:srgbClr val="472A15"/>
              </a:solidFill>
              <a:latin typeface="Fira Sans Medium"/>
              <a:ea typeface="Fira Sans Medium"/>
              <a:cs typeface="Fira Sans Medium"/>
              <a:sym typeface="Fira Sans Medium"/>
            </a:endParaRPr>
          </a:p>
        </p:txBody>
      </p:sp>
      <p:sp>
        <p:nvSpPr>
          <p:cNvPr id="444" name="Google Shape;444;p61"/>
          <p:cNvSpPr/>
          <p:nvPr/>
        </p:nvSpPr>
        <p:spPr>
          <a:xfrm>
            <a:off x="0" y="150"/>
            <a:ext cx="362100" cy="5143500"/>
          </a:xfrm>
          <a:prstGeom prst="rect">
            <a:avLst/>
          </a:prstGeom>
          <a:solidFill>
            <a:srgbClr val="F2A36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45" name="Google Shape;445;p61"/>
          <p:cNvSpPr txBox="1"/>
          <p:nvPr/>
        </p:nvSpPr>
        <p:spPr>
          <a:xfrm>
            <a:off x="762600" y="1067875"/>
            <a:ext cx="7960200" cy="21702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b="1" lang="en" sz="1900">
                <a:solidFill>
                  <a:srgbClr val="472A15"/>
                </a:solidFill>
                <a:latin typeface="Nunito"/>
                <a:ea typeface="Nunito"/>
                <a:cs typeface="Nunito"/>
                <a:sym typeface="Nunito"/>
              </a:rPr>
              <a:t>Critical assumption tested</a:t>
            </a:r>
            <a:endParaRPr b="1" sz="1900">
              <a:solidFill>
                <a:srgbClr val="472A15"/>
              </a:solidFill>
              <a:latin typeface="Nunito"/>
              <a:ea typeface="Nunito"/>
              <a:cs typeface="Nunito"/>
              <a:sym typeface="Nunito"/>
            </a:endParaRPr>
          </a:p>
          <a:p>
            <a:pPr indent="0" lvl="0" marL="0" rtl="0" algn="l">
              <a:spcBef>
                <a:spcPts val="0"/>
              </a:spcBef>
              <a:spcAft>
                <a:spcPts val="0"/>
              </a:spcAft>
              <a:buNone/>
            </a:pPr>
            <a:r>
              <a:rPr lang="en" sz="1200">
                <a:solidFill>
                  <a:srgbClr val="472A15"/>
                </a:solidFill>
                <a:latin typeface="Lexend Light"/>
                <a:ea typeface="Lexend Light"/>
                <a:cs typeface="Lexend Light"/>
                <a:sym typeface="Lexend Light"/>
              </a:rPr>
              <a:t>Subtitle </a:t>
            </a:r>
            <a:endParaRPr b="1" sz="1900">
              <a:solidFill>
                <a:srgbClr val="472A15"/>
              </a:solidFill>
              <a:latin typeface="Nunito"/>
              <a:ea typeface="Nunito"/>
              <a:cs typeface="Nunito"/>
              <a:sym typeface="Nunito"/>
            </a:endParaRPr>
          </a:p>
          <a:p>
            <a:pPr indent="0" lvl="0" marL="0" rtl="0" algn="l">
              <a:spcBef>
                <a:spcPts val="0"/>
              </a:spcBef>
              <a:spcAft>
                <a:spcPts val="0"/>
              </a:spcAft>
              <a:buNone/>
            </a:pPr>
            <a:r>
              <a:t/>
            </a:r>
            <a:endParaRPr sz="1200">
              <a:solidFill>
                <a:srgbClr val="472A15"/>
              </a:solidFill>
              <a:latin typeface="Lexend Light"/>
              <a:ea typeface="Lexend Light"/>
              <a:cs typeface="Lexend Light"/>
              <a:sym typeface="Lexend Light"/>
            </a:endParaRPr>
          </a:p>
          <a:p>
            <a:pPr indent="0" lvl="0" marL="0" rtl="0" algn="l">
              <a:spcBef>
                <a:spcPts val="0"/>
              </a:spcBef>
              <a:spcAft>
                <a:spcPts val="0"/>
              </a:spcAft>
              <a:buNone/>
            </a:pPr>
            <a:r>
              <a:rPr b="1" lang="en" sz="1900">
                <a:solidFill>
                  <a:srgbClr val="472A15"/>
                </a:solidFill>
                <a:latin typeface="Nunito"/>
                <a:ea typeface="Nunito"/>
                <a:cs typeface="Nunito"/>
                <a:sym typeface="Nunito"/>
              </a:rPr>
              <a:t>Prototype description</a:t>
            </a:r>
            <a:endParaRPr b="1" sz="1900">
              <a:solidFill>
                <a:srgbClr val="472A15"/>
              </a:solidFill>
              <a:latin typeface="Nunito"/>
              <a:ea typeface="Nunito"/>
              <a:cs typeface="Nunito"/>
              <a:sym typeface="Nunito"/>
            </a:endParaRPr>
          </a:p>
          <a:p>
            <a:pPr indent="0" lvl="0" marL="0" rtl="0" algn="l">
              <a:spcBef>
                <a:spcPts val="0"/>
              </a:spcBef>
              <a:spcAft>
                <a:spcPts val="0"/>
              </a:spcAft>
              <a:buNone/>
            </a:pPr>
            <a:r>
              <a:rPr lang="en" sz="1200">
                <a:solidFill>
                  <a:srgbClr val="472A15"/>
                </a:solidFill>
                <a:latin typeface="Lexend Light"/>
                <a:ea typeface="Lexend Light"/>
                <a:cs typeface="Lexend Light"/>
                <a:sym typeface="Lexend Light"/>
              </a:rPr>
              <a:t>Breaks can either refresh focus or hijack attention. Structuring them to be restorative and finite is key.</a:t>
            </a:r>
            <a:endParaRPr sz="1200">
              <a:solidFill>
                <a:srgbClr val="472A15"/>
              </a:solidFill>
              <a:latin typeface="Lexend Light"/>
              <a:ea typeface="Lexend Light"/>
              <a:cs typeface="Lexend Light"/>
              <a:sym typeface="Lexend Light"/>
            </a:endParaRPr>
          </a:p>
          <a:p>
            <a:pPr indent="0" lvl="0" marL="0" rtl="0" algn="l">
              <a:spcBef>
                <a:spcPts val="0"/>
              </a:spcBef>
              <a:spcAft>
                <a:spcPts val="0"/>
              </a:spcAft>
              <a:buClr>
                <a:schemeClr val="dk1"/>
              </a:buClr>
              <a:buSzPts val="1100"/>
              <a:buFont typeface="Arial"/>
              <a:buNone/>
            </a:pPr>
            <a:r>
              <a:t/>
            </a:r>
            <a:endParaRPr sz="1200">
              <a:solidFill>
                <a:srgbClr val="472A15"/>
              </a:solidFill>
              <a:latin typeface="Lexend Light"/>
              <a:ea typeface="Lexend Light"/>
              <a:cs typeface="Lexend Light"/>
              <a:sym typeface="Lexend Light"/>
            </a:endParaRPr>
          </a:p>
          <a:p>
            <a:pPr indent="0" lvl="0" marL="0" rtl="0" algn="l">
              <a:spcBef>
                <a:spcPts val="0"/>
              </a:spcBef>
              <a:spcAft>
                <a:spcPts val="0"/>
              </a:spcAft>
              <a:buClr>
                <a:schemeClr val="dk1"/>
              </a:buClr>
              <a:buSzPts val="1100"/>
              <a:buFont typeface="Arial"/>
              <a:buNone/>
            </a:pPr>
            <a:r>
              <a:rPr b="1" lang="en" sz="1900">
                <a:solidFill>
                  <a:srgbClr val="472A15"/>
                </a:solidFill>
                <a:latin typeface="Nunito"/>
                <a:ea typeface="Nunito"/>
                <a:cs typeface="Nunito"/>
                <a:sym typeface="Nunito"/>
              </a:rPr>
              <a:t>Participants</a:t>
            </a:r>
            <a:endParaRPr b="1" sz="1900">
              <a:solidFill>
                <a:srgbClr val="472A15"/>
              </a:solidFill>
              <a:latin typeface="Nunito"/>
              <a:ea typeface="Nunito"/>
              <a:cs typeface="Nunito"/>
              <a:sym typeface="Nunito"/>
            </a:endParaRPr>
          </a:p>
          <a:p>
            <a:pPr indent="0" lvl="0" marL="0" rtl="0" algn="l">
              <a:spcBef>
                <a:spcPts val="0"/>
              </a:spcBef>
              <a:spcAft>
                <a:spcPts val="0"/>
              </a:spcAft>
              <a:buNone/>
            </a:pPr>
            <a:r>
              <a:rPr lang="en" sz="1200">
                <a:solidFill>
                  <a:srgbClr val="472A15"/>
                </a:solidFill>
                <a:latin typeface="Lexend Light"/>
                <a:ea typeface="Lexend Light"/>
                <a:cs typeface="Lexend Light"/>
                <a:sym typeface="Lexend Light"/>
              </a:rPr>
              <a:t>Who are they? How were they recruited? Why are they relevant?</a:t>
            </a:r>
            <a:endParaRPr sz="1200">
              <a:solidFill>
                <a:srgbClr val="472A15"/>
              </a:solidFill>
              <a:latin typeface="Lexend Light"/>
              <a:ea typeface="Lexend Light"/>
              <a:cs typeface="Lexend Light"/>
              <a:sym typeface="Lexend Light"/>
            </a:endParaRPr>
          </a:p>
          <a:p>
            <a:pPr indent="0" lvl="0" marL="0" rtl="0" algn="l">
              <a:spcBef>
                <a:spcPts val="0"/>
              </a:spcBef>
              <a:spcAft>
                <a:spcPts val="0"/>
              </a:spcAft>
              <a:buClr>
                <a:schemeClr val="dk1"/>
              </a:buClr>
              <a:buSzPts val="1100"/>
              <a:buFont typeface="Arial"/>
              <a:buNone/>
            </a:pPr>
            <a:r>
              <a:t/>
            </a:r>
            <a:endParaRPr sz="1200">
              <a:solidFill>
                <a:srgbClr val="472A15"/>
              </a:solidFill>
              <a:latin typeface="Lexend Light"/>
              <a:ea typeface="Lexend Light"/>
              <a:cs typeface="Lexend Light"/>
              <a:sym typeface="Lexend Light"/>
            </a:endParaRPr>
          </a:p>
        </p:txBody>
      </p:sp>
      <p:sp>
        <p:nvSpPr>
          <p:cNvPr id="446" name="Google Shape;446;p61"/>
          <p:cNvSpPr/>
          <p:nvPr/>
        </p:nvSpPr>
        <p:spPr>
          <a:xfrm>
            <a:off x="4725" y="-11475"/>
            <a:ext cx="9144000" cy="5143500"/>
          </a:xfrm>
          <a:prstGeom prst="rect">
            <a:avLst/>
          </a:prstGeom>
          <a:solidFill>
            <a:srgbClr val="FFFFFF">
              <a:alpha val="7500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47" name="Google Shape;447;p61"/>
          <p:cNvSpPr/>
          <p:nvPr/>
        </p:nvSpPr>
        <p:spPr>
          <a:xfrm>
            <a:off x="544475" y="299800"/>
            <a:ext cx="8085600" cy="4507800"/>
          </a:xfrm>
          <a:prstGeom prst="roundRect">
            <a:avLst>
              <a:gd fmla="val 2618" name="adj"/>
            </a:avLst>
          </a:prstGeom>
          <a:solidFill>
            <a:srgbClr val="FEF8CA">
              <a:alpha val="9227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48" name="Google Shape;448;p61"/>
          <p:cNvSpPr txBox="1"/>
          <p:nvPr>
            <p:ph idx="4294967295" type="body"/>
          </p:nvPr>
        </p:nvSpPr>
        <p:spPr>
          <a:xfrm>
            <a:off x="883775" y="414326"/>
            <a:ext cx="7407000" cy="4307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300">
                <a:solidFill>
                  <a:srgbClr val="472A15"/>
                </a:solidFill>
                <a:latin typeface="Lexend"/>
                <a:ea typeface="Lexend"/>
                <a:cs typeface="Lexend"/>
                <a:sym typeface="Lexend"/>
              </a:rPr>
              <a:t>Ethics</a:t>
            </a:r>
            <a:endParaRPr b="1" sz="2300">
              <a:solidFill>
                <a:srgbClr val="472A15"/>
              </a:solidFill>
              <a:latin typeface="Lexend"/>
              <a:ea typeface="Lexend"/>
              <a:cs typeface="Lexend"/>
              <a:sym typeface="Lexend"/>
            </a:endParaRPr>
          </a:p>
          <a:p>
            <a:pPr indent="-317500" lvl="0" marL="457200" rtl="0" algn="l">
              <a:spcBef>
                <a:spcPts val="0"/>
              </a:spcBef>
              <a:spcAft>
                <a:spcPts val="0"/>
              </a:spcAft>
              <a:buClr>
                <a:srgbClr val="472A15"/>
              </a:buClr>
              <a:buSzPts val="1400"/>
              <a:buFont typeface="Lexend"/>
              <a:buChar char="●"/>
            </a:pPr>
            <a:r>
              <a:rPr b="1" lang="en" sz="1500">
                <a:solidFill>
                  <a:srgbClr val="472A15"/>
                </a:solidFill>
                <a:latin typeface="Lexend"/>
                <a:ea typeface="Lexend"/>
                <a:cs typeface="Lexend"/>
                <a:sym typeface="Lexend"/>
              </a:rPr>
              <a:t>Usability: </a:t>
            </a:r>
            <a:r>
              <a:rPr lang="en" sz="1500">
                <a:solidFill>
                  <a:srgbClr val="472A15"/>
                </a:solidFill>
                <a:latin typeface="Lexend"/>
                <a:ea typeface="Lexend"/>
                <a:cs typeface="Lexend"/>
                <a:sym typeface="Lexend"/>
              </a:rPr>
              <a:t>Focus is keeping users on track, study buddy should feel personable and provide gentle encouragement &amp; kind feedback</a:t>
            </a:r>
            <a:endParaRPr sz="1500">
              <a:solidFill>
                <a:srgbClr val="472A15"/>
              </a:solidFill>
              <a:latin typeface="Lexend"/>
              <a:ea typeface="Lexend"/>
              <a:cs typeface="Lexend"/>
              <a:sym typeface="Lexend"/>
            </a:endParaRPr>
          </a:p>
          <a:p>
            <a:pPr indent="-323850" lvl="0" marL="457200" rtl="0" algn="l">
              <a:spcBef>
                <a:spcPts val="0"/>
              </a:spcBef>
              <a:spcAft>
                <a:spcPts val="0"/>
              </a:spcAft>
              <a:buClr>
                <a:srgbClr val="472A15"/>
              </a:buClr>
              <a:buSzPts val="1500"/>
              <a:buFont typeface="Lexend"/>
              <a:buChar char="●"/>
            </a:pPr>
            <a:r>
              <a:rPr b="1" lang="en" sz="1500">
                <a:solidFill>
                  <a:srgbClr val="472A15"/>
                </a:solidFill>
                <a:latin typeface="Lexend"/>
                <a:ea typeface="Lexend"/>
                <a:cs typeface="Lexend"/>
                <a:sym typeface="Lexend"/>
              </a:rPr>
              <a:t>Accessibility:</a:t>
            </a:r>
            <a:r>
              <a:rPr lang="en" sz="1500">
                <a:solidFill>
                  <a:srgbClr val="472A15"/>
                </a:solidFill>
                <a:latin typeface="Lexend"/>
                <a:ea typeface="Lexend"/>
                <a:cs typeface="Lexend"/>
                <a:sym typeface="Lexend"/>
              </a:rPr>
              <a:t> Auditory provisions combat visual barriers, colorful notifications combat auditory barriers</a:t>
            </a:r>
            <a:endParaRPr sz="1500">
              <a:solidFill>
                <a:srgbClr val="472A15"/>
              </a:solidFill>
              <a:latin typeface="Lexend"/>
              <a:ea typeface="Lexend"/>
              <a:cs typeface="Lexend"/>
              <a:sym typeface="Lexend"/>
            </a:endParaRPr>
          </a:p>
          <a:p>
            <a:pPr indent="-323850" lvl="0" marL="457200" rtl="0" algn="l">
              <a:spcBef>
                <a:spcPts val="0"/>
              </a:spcBef>
              <a:spcAft>
                <a:spcPts val="0"/>
              </a:spcAft>
              <a:buClr>
                <a:srgbClr val="472A15"/>
              </a:buClr>
              <a:buSzPts val="1500"/>
              <a:buFont typeface="Lexend"/>
              <a:buChar char="●"/>
            </a:pPr>
            <a:r>
              <a:rPr b="1" lang="en" sz="1500">
                <a:solidFill>
                  <a:srgbClr val="472A15"/>
                </a:solidFill>
                <a:latin typeface="Lexend"/>
                <a:ea typeface="Lexend"/>
                <a:cs typeface="Lexend"/>
                <a:sym typeface="Lexend"/>
              </a:rPr>
              <a:t>Privacy:</a:t>
            </a:r>
            <a:r>
              <a:rPr lang="en" sz="1500">
                <a:solidFill>
                  <a:srgbClr val="472A15"/>
                </a:solidFill>
                <a:latin typeface="Lexend"/>
                <a:ea typeface="Lexend"/>
                <a:cs typeface="Lexend"/>
                <a:sym typeface="Lexend"/>
              </a:rPr>
              <a:t> May be considerations for ensuring unnecessary sensitive information (identification of learning disabilities) is not leaked or stored</a:t>
            </a:r>
            <a:endParaRPr sz="1500">
              <a:solidFill>
                <a:srgbClr val="472A15"/>
              </a:solidFill>
              <a:latin typeface="Lexend"/>
              <a:ea typeface="Lexend"/>
              <a:cs typeface="Lexend"/>
              <a:sym typeface="Lexend"/>
            </a:endParaRPr>
          </a:p>
          <a:p>
            <a:pPr indent="-323850" lvl="0" marL="457200" rtl="0" algn="l">
              <a:spcBef>
                <a:spcPts val="0"/>
              </a:spcBef>
              <a:spcAft>
                <a:spcPts val="0"/>
              </a:spcAft>
              <a:buClr>
                <a:srgbClr val="472A15"/>
              </a:buClr>
              <a:buSzPts val="1500"/>
              <a:buFont typeface="Lexend"/>
              <a:buChar char="●"/>
            </a:pPr>
            <a:r>
              <a:rPr b="1" lang="en" sz="1500">
                <a:solidFill>
                  <a:srgbClr val="472A15"/>
                </a:solidFill>
                <a:latin typeface="Lexend"/>
                <a:ea typeface="Lexend"/>
                <a:cs typeface="Lexend"/>
                <a:sym typeface="Lexend"/>
              </a:rPr>
              <a:t>Persuasion: </a:t>
            </a:r>
            <a:r>
              <a:rPr lang="en" sz="1500">
                <a:solidFill>
                  <a:srgbClr val="472A15"/>
                </a:solidFill>
                <a:latin typeface="Lexend"/>
                <a:ea typeface="Lexend"/>
                <a:cs typeface="Lexend"/>
                <a:sym typeface="Lexend"/>
              </a:rPr>
              <a:t>All settings should be customizable and all interaction occurs with AI study buddy</a:t>
            </a:r>
            <a:endParaRPr sz="1500">
              <a:solidFill>
                <a:srgbClr val="472A15"/>
              </a:solidFill>
              <a:latin typeface="Lexend"/>
              <a:ea typeface="Lexend"/>
              <a:cs typeface="Lexend"/>
              <a:sym typeface="Lexend"/>
            </a:endParaRPr>
          </a:p>
          <a:p>
            <a:pPr indent="-323850" lvl="0" marL="457200" rtl="0" algn="l">
              <a:spcBef>
                <a:spcPts val="0"/>
              </a:spcBef>
              <a:spcAft>
                <a:spcPts val="0"/>
              </a:spcAft>
              <a:buClr>
                <a:srgbClr val="472A15"/>
              </a:buClr>
              <a:buSzPts val="1500"/>
              <a:buFont typeface="Lexend"/>
              <a:buChar char="●"/>
            </a:pPr>
            <a:r>
              <a:rPr b="1" lang="en" sz="1500">
                <a:solidFill>
                  <a:srgbClr val="472A15"/>
                </a:solidFill>
                <a:latin typeface="Lexend"/>
                <a:ea typeface="Lexend"/>
                <a:cs typeface="Lexend"/>
                <a:sym typeface="Lexend"/>
              </a:rPr>
              <a:t>Focus:</a:t>
            </a:r>
            <a:r>
              <a:rPr lang="en" sz="1500">
                <a:solidFill>
                  <a:srgbClr val="472A15"/>
                </a:solidFill>
                <a:latin typeface="Lexend"/>
                <a:ea typeface="Lexend"/>
                <a:cs typeface="Lexend"/>
                <a:sym typeface="Lexend"/>
              </a:rPr>
              <a:t> Could potentially be distracting, but this might be the intention to prevent hyperfocus</a:t>
            </a:r>
            <a:endParaRPr sz="1500">
              <a:solidFill>
                <a:srgbClr val="472A15"/>
              </a:solidFill>
              <a:latin typeface="Lexend"/>
              <a:ea typeface="Lexend"/>
              <a:cs typeface="Lexend"/>
              <a:sym typeface="Lexend"/>
            </a:endParaRPr>
          </a:p>
          <a:p>
            <a:pPr indent="-323850" lvl="0" marL="457200" rtl="0" algn="l">
              <a:spcBef>
                <a:spcPts val="0"/>
              </a:spcBef>
              <a:spcAft>
                <a:spcPts val="0"/>
              </a:spcAft>
              <a:buClr>
                <a:srgbClr val="472A15"/>
              </a:buClr>
              <a:buSzPts val="1500"/>
              <a:buFont typeface="Lexend"/>
              <a:buChar char="●"/>
            </a:pPr>
            <a:r>
              <a:rPr b="1" lang="en" sz="1500">
                <a:solidFill>
                  <a:srgbClr val="472A15"/>
                </a:solidFill>
                <a:latin typeface="Lexend"/>
                <a:ea typeface="Lexend"/>
                <a:cs typeface="Lexend"/>
                <a:sym typeface="Lexend"/>
              </a:rPr>
              <a:t>User involvement:</a:t>
            </a:r>
            <a:r>
              <a:rPr lang="en" sz="1500">
                <a:solidFill>
                  <a:srgbClr val="472A15"/>
                </a:solidFill>
                <a:latin typeface="Lexend"/>
                <a:ea typeface="Lexend"/>
                <a:cs typeface="Lexend"/>
                <a:sym typeface="Lexend"/>
              </a:rPr>
              <a:t> User may offer feedback to study buddy following each work session to improve future productivity</a:t>
            </a:r>
            <a:endParaRPr sz="1500">
              <a:solidFill>
                <a:srgbClr val="472A15"/>
              </a:solidFill>
              <a:latin typeface="Lexend"/>
              <a:ea typeface="Lexend"/>
              <a:cs typeface="Lexend"/>
              <a:sym typeface="Lexend"/>
            </a:endParaRPr>
          </a:p>
          <a:p>
            <a:pPr indent="-323850" lvl="0" marL="457200" rtl="0" algn="l">
              <a:spcBef>
                <a:spcPts val="0"/>
              </a:spcBef>
              <a:spcAft>
                <a:spcPts val="0"/>
              </a:spcAft>
              <a:buClr>
                <a:srgbClr val="472A15"/>
              </a:buClr>
              <a:buSzPts val="1500"/>
              <a:buFont typeface="Lexend"/>
              <a:buChar char="●"/>
            </a:pPr>
            <a:r>
              <a:rPr b="1" lang="en" sz="1500">
                <a:solidFill>
                  <a:srgbClr val="472A15"/>
                </a:solidFill>
                <a:latin typeface="Lexend"/>
                <a:ea typeface="Lexend"/>
                <a:cs typeface="Lexend"/>
                <a:sym typeface="Lexend"/>
              </a:rPr>
              <a:t>Sustainability &amp; Society:</a:t>
            </a:r>
            <a:r>
              <a:rPr lang="en" sz="1500">
                <a:solidFill>
                  <a:srgbClr val="472A15"/>
                </a:solidFill>
                <a:latin typeface="Lexend"/>
                <a:ea typeface="Lexend"/>
                <a:cs typeface="Lexend"/>
                <a:sym typeface="Lexend"/>
              </a:rPr>
              <a:t> Fully digital interface, not posing risk to environment or society (assuming privacy is protected)</a:t>
            </a:r>
            <a:endParaRPr sz="1500">
              <a:solidFill>
                <a:srgbClr val="472A15"/>
              </a:solidFill>
              <a:latin typeface="Lexend"/>
              <a:ea typeface="Lexend"/>
              <a:cs typeface="Lexend"/>
              <a:sym typeface="Lexend"/>
            </a:endParaRPr>
          </a:p>
          <a:p>
            <a:pPr indent="0" lvl="0" marL="0" rtl="0" algn="l">
              <a:spcBef>
                <a:spcPts val="0"/>
              </a:spcBef>
              <a:spcAft>
                <a:spcPts val="0"/>
              </a:spcAft>
              <a:buNone/>
            </a:pPr>
            <a:r>
              <a:t/>
            </a:r>
            <a:endParaRPr sz="2300">
              <a:solidFill>
                <a:srgbClr val="472A15"/>
              </a:solidFill>
              <a:latin typeface="Lexend"/>
              <a:ea typeface="Lexend"/>
              <a:cs typeface="Lexend"/>
              <a:sym typeface="Lexend"/>
            </a:endParaRPr>
          </a:p>
          <a:p>
            <a:pPr indent="0" lvl="0" marL="0" rtl="0" algn="l">
              <a:spcBef>
                <a:spcPts val="0"/>
              </a:spcBef>
              <a:spcAft>
                <a:spcPts val="0"/>
              </a:spcAft>
              <a:buNone/>
            </a:pPr>
            <a:r>
              <a:t/>
            </a:r>
            <a:endParaRPr sz="2300">
              <a:solidFill>
                <a:srgbClr val="472A15"/>
              </a:solidFill>
              <a:latin typeface="Lexend"/>
              <a:ea typeface="Lexend"/>
              <a:cs typeface="Lexend"/>
              <a:sym typeface="Lexend"/>
            </a:endParaRPr>
          </a:p>
          <a:p>
            <a:pPr indent="0" lvl="0" marL="457200" rtl="0" algn="ctr">
              <a:spcBef>
                <a:spcPts val="0"/>
              </a:spcBef>
              <a:spcAft>
                <a:spcPts val="0"/>
              </a:spcAft>
              <a:buNone/>
            </a:pPr>
            <a:r>
              <a:t/>
            </a:r>
            <a:endParaRPr sz="2200">
              <a:solidFill>
                <a:srgbClr val="472A15"/>
              </a:solidFill>
              <a:latin typeface="Nunito"/>
              <a:ea typeface="Nunito"/>
              <a:cs typeface="Nunito"/>
              <a:sym typeface="Nunito"/>
            </a:endParaRPr>
          </a:p>
          <a:p>
            <a:pPr indent="0" lvl="0" marL="457200" rtl="0" algn="ctr">
              <a:spcBef>
                <a:spcPts val="0"/>
              </a:spcBef>
              <a:spcAft>
                <a:spcPts val="0"/>
              </a:spcAft>
              <a:buNone/>
            </a:pPr>
            <a:r>
              <a:t/>
            </a:r>
            <a:endParaRPr sz="2200">
              <a:solidFill>
                <a:srgbClr val="472A15"/>
              </a:solidFill>
              <a:latin typeface="Nunito"/>
              <a:ea typeface="Nunito"/>
              <a:cs typeface="Nunito"/>
              <a:sym typeface="Nunit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E"/>
        </a:solidFill>
      </p:bgPr>
    </p:bg>
    <p:spTree>
      <p:nvGrpSpPr>
        <p:cNvPr id="452" name="Shape 452"/>
        <p:cNvGrpSpPr/>
        <p:nvPr/>
      </p:nvGrpSpPr>
      <p:grpSpPr>
        <a:xfrm>
          <a:off x="0" y="0"/>
          <a:ext cx="0" cy="0"/>
          <a:chOff x="0" y="0"/>
          <a:chExt cx="0" cy="0"/>
        </a:xfrm>
      </p:grpSpPr>
      <p:sp>
        <p:nvSpPr>
          <p:cNvPr id="453" name="Google Shape;453;p62"/>
          <p:cNvSpPr txBox="1"/>
          <p:nvPr/>
        </p:nvSpPr>
        <p:spPr>
          <a:xfrm>
            <a:off x="762600" y="106675"/>
            <a:ext cx="5181000" cy="961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3500">
                <a:solidFill>
                  <a:srgbClr val="472A15"/>
                </a:solidFill>
                <a:latin typeface="Fira Sans Medium"/>
                <a:ea typeface="Fira Sans Medium"/>
                <a:cs typeface="Fira Sans Medium"/>
                <a:sym typeface="Fira Sans Medium"/>
              </a:rPr>
              <a:t>Experience prototype #2</a:t>
            </a:r>
            <a:endParaRPr sz="3500">
              <a:solidFill>
                <a:srgbClr val="472A15"/>
              </a:solidFill>
              <a:latin typeface="Fira Sans Medium"/>
              <a:ea typeface="Fira Sans Medium"/>
              <a:cs typeface="Fira Sans Medium"/>
              <a:sym typeface="Fira Sans Medium"/>
            </a:endParaRPr>
          </a:p>
        </p:txBody>
      </p:sp>
      <p:sp>
        <p:nvSpPr>
          <p:cNvPr id="454" name="Google Shape;454;p62"/>
          <p:cNvSpPr/>
          <p:nvPr/>
        </p:nvSpPr>
        <p:spPr>
          <a:xfrm>
            <a:off x="0" y="150"/>
            <a:ext cx="362100" cy="5143500"/>
          </a:xfrm>
          <a:prstGeom prst="rect">
            <a:avLst/>
          </a:prstGeom>
          <a:solidFill>
            <a:srgbClr val="F2A36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55" name="Google Shape;455;p62"/>
          <p:cNvSpPr txBox="1"/>
          <p:nvPr/>
        </p:nvSpPr>
        <p:spPr>
          <a:xfrm>
            <a:off x="762600" y="1067875"/>
            <a:ext cx="4178400" cy="4086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800">
                <a:solidFill>
                  <a:srgbClr val="472A15"/>
                </a:solidFill>
                <a:latin typeface="Nunito"/>
                <a:ea typeface="Nunito"/>
                <a:cs typeface="Nunito"/>
                <a:sym typeface="Nunito"/>
              </a:rPr>
              <a:t>Critical assumption tested</a:t>
            </a:r>
            <a:endParaRPr b="1" sz="1800">
              <a:solidFill>
                <a:srgbClr val="472A15"/>
              </a:solidFill>
              <a:latin typeface="Nunito"/>
              <a:ea typeface="Nunito"/>
              <a:cs typeface="Nunito"/>
              <a:sym typeface="Nunito"/>
            </a:endParaRPr>
          </a:p>
          <a:p>
            <a:pPr indent="0" lvl="0" marL="0" rtl="0" algn="l">
              <a:lnSpc>
                <a:spcPct val="115000"/>
              </a:lnSpc>
              <a:spcBef>
                <a:spcPts val="0"/>
              </a:spcBef>
              <a:spcAft>
                <a:spcPts val="0"/>
              </a:spcAft>
              <a:buNone/>
            </a:pPr>
            <a:r>
              <a:rPr lang="en" sz="1200">
                <a:solidFill>
                  <a:srgbClr val="472A15"/>
                </a:solidFill>
                <a:latin typeface="Lexend Light"/>
                <a:ea typeface="Lexend Light"/>
                <a:cs typeface="Lexend Light"/>
                <a:sym typeface="Lexend Light"/>
              </a:rPr>
              <a:t>Users will feel comfortable relinquishing control over their sound environment to something or someone else.</a:t>
            </a:r>
            <a:endParaRPr b="1" sz="1900">
              <a:solidFill>
                <a:srgbClr val="472A15"/>
              </a:solidFill>
              <a:latin typeface="Nunito"/>
              <a:ea typeface="Nunito"/>
              <a:cs typeface="Nunito"/>
              <a:sym typeface="Nunito"/>
            </a:endParaRPr>
          </a:p>
          <a:p>
            <a:pPr indent="0" lvl="0" marL="0" rtl="0" algn="l">
              <a:lnSpc>
                <a:spcPct val="115000"/>
              </a:lnSpc>
              <a:spcBef>
                <a:spcPts val="0"/>
              </a:spcBef>
              <a:spcAft>
                <a:spcPts val="0"/>
              </a:spcAft>
              <a:buNone/>
            </a:pPr>
            <a:r>
              <a:t/>
            </a:r>
            <a:endParaRPr sz="1200">
              <a:solidFill>
                <a:srgbClr val="472A15"/>
              </a:solidFill>
              <a:latin typeface="Lexend Light"/>
              <a:ea typeface="Lexend Light"/>
              <a:cs typeface="Lexend Light"/>
              <a:sym typeface="Lexend Light"/>
            </a:endParaRPr>
          </a:p>
          <a:p>
            <a:pPr indent="0" lvl="0" marL="0" rtl="0" algn="l">
              <a:lnSpc>
                <a:spcPct val="115000"/>
              </a:lnSpc>
              <a:spcBef>
                <a:spcPts val="0"/>
              </a:spcBef>
              <a:spcAft>
                <a:spcPts val="0"/>
              </a:spcAft>
              <a:buClr>
                <a:schemeClr val="dk1"/>
              </a:buClr>
              <a:buSzPts val="1100"/>
              <a:buFont typeface="Arial"/>
              <a:buNone/>
            </a:pPr>
            <a:r>
              <a:rPr b="1" lang="en" sz="1800">
                <a:solidFill>
                  <a:srgbClr val="472A15"/>
                </a:solidFill>
                <a:latin typeface="Nunito"/>
                <a:ea typeface="Nunito"/>
                <a:cs typeface="Nunito"/>
                <a:sym typeface="Nunito"/>
              </a:rPr>
              <a:t>Participant</a:t>
            </a:r>
            <a:endParaRPr b="1" sz="1800">
              <a:solidFill>
                <a:srgbClr val="472A15"/>
              </a:solidFill>
              <a:latin typeface="Nunito"/>
              <a:ea typeface="Nunito"/>
              <a:cs typeface="Nunito"/>
              <a:sym typeface="Nunito"/>
            </a:endParaRPr>
          </a:p>
          <a:p>
            <a:pPr indent="0" lvl="0" marL="0" rtl="0" algn="l">
              <a:lnSpc>
                <a:spcPct val="115000"/>
              </a:lnSpc>
              <a:spcBef>
                <a:spcPts val="0"/>
              </a:spcBef>
              <a:spcAft>
                <a:spcPts val="0"/>
              </a:spcAft>
              <a:buClr>
                <a:schemeClr val="dk1"/>
              </a:buClr>
              <a:buSzPts val="1100"/>
              <a:buFont typeface="Arial"/>
              <a:buNone/>
            </a:pPr>
            <a:r>
              <a:rPr lang="en" sz="1200">
                <a:solidFill>
                  <a:srgbClr val="472A15"/>
                </a:solidFill>
                <a:latin typeface="Lexend Light"/>
                <a:ea typeface="Lexend Light"/>
                <a:cs typeface="Lexend Light"/>
                <a:sym typeface="Lexend Light"/>
              </a:rPr>
              <a:t>A masters’ student in CS with ADHD, we met through a previous participant</a:t>
            </a:r>
            <a:endParaRPr sz="1200">
              <a:solidFill>
                <a:srgbClr val="472A15"/>
              </a:solidFill>
              <a:latin typeface="Lexend Light"/>
              <a:ea typeface="Lexend Light"/>
              <a:cs typeface="Lexend Light"/>
              <a:sym typeface="Lexend Light"/>
            </a:endParaRPr>
          </a:p>
          <a:p>
            <a:pPr indent="0" lvl="0" marL="0" rtl="0" algn="l">
              <a:lnSpc>
                <a:spcPct val="115000"/>
              </a:lnSpc>
              <a:spcBef>
                <a:spcPts val="0"/>
              </a:spcBef>
              <a:spcAft>
                <a:spcPts val="0"/>
              </a:spcAft>
              <a:buNone/>
            </a:pPr>
            <a:r>
              <a:t/>
            </a:r>
            <a:endParaRPr sz="1200">
              <a:solidFill>
                <a:srgbClr val="472A15"/>
              </a:solidFill>
              <a:latin typeface="Lexend Light"/>
              <a:ea typeface="Lexend Light"/>
              <a:cs typeface="Lexend Light"/>
              <a:sym typeface="Lexend Light"/>
            </a:endParaRPr>
          </a:p>
          <a:p>
            <a:pPr indent="0" lvl="0" marL="0" rtl="0" algn="l">
              <a:lnSpc>
                <a:spcPct val="115000"/>
              </a:lnSpc>
              <a:spcBef>
                <a:spcPts val="0"/>
              </a:spcBef>
              <a:spcAft>
                <a:spcPts val="0"/>
              </a:spcAft>
              <a:buNone/>
            </a:pPr>
            <a:r>
              <a:rPr b="1" lang="en" sz="1800">
                <a:solidFill>
                  <a:srgbClr val="472A15"/>
                </a:solidFill>
                <a:latin typeface="Nunito"/>
                <a:ea typeface="Nunito"/>
                <a:cs typeface="Nunito"/>
                <a:sym typeface="Nunito"/>
              </a:rPr>
              <a:t>Prototype description</a:t>
            </a:r>
            <a:endParaRPr b="1" sz="1800">
              <a:solidFill>
                <a:srgbClr val="472A15"/>
              </a:solidFill>
              <a:latin typeface="Nunito"/>
              <a:ea typeface="Nunito"/>
              <a:cs typeface="Nunito"/>
              <a:sym typeface="Nunito"/>
            </a:endParaRPr>
          </a:p>
          <a:p>
            <a:pPr indent="-304800" lvl="0" marL="457200" rtl="0" algn="l">
              <a:lnSpc>
                <a:spcPct val="115000"/>
              </a:lnSpc>
              <a:spcBef>
                <a:spcPts val="0"/>
              </a:spcBef>
              <a:spcAft>
                <a:spcPts val="0"/>
              </a:spcAft>
              <a:buClr>
                <a:srgbClr val="472A15"/>
              </a:buClr>
              <a:buSzPts val="1200"/>
              <a:buFont typeface="Lexend Light"/>
              <a:buChar char="●"/>
            </a:pPr>
            <a:r>
              <a:rPr lang="en" sz="1200">
                <a:solidFill>
                  <a:srgbClr val="472A15"/>
                </a:solidFill>
                <a:latin typeface="Lexend Light"/>
                <a:ea typeface="Lexend Light"/>
                <a:cs typeface="Lexend Light"/>
                <a:sym typeface="Lexend Light"/>
              </a:rPr>
              <a:t>Short Google Form about typical </a:t>
            </a:r>
            <a:r>
              <a:rPr b="1" lang="en" sz="1200">
                <a:solidFill>
                  <a:srgbClr val="472A15"/>
                </a:solidFill>
                <a:latin typeface="Lexend"/>
                <a:ea typeface="Lexend"/>
                <a:cs typeface="Lexend"/>
                <a:sym typeface="Lexend"/>
              </a:rPr>
              <a:t>listening preferences</a:t>
            </a:r>
            <a:r>
              <a:rPr lang="en" sz="1200">
                <a:solidFill>
                  <a:srgbClr val="472A15"/>
                </a:solidFill>
                <a:latin typeface="Lexend Light"/>
                <a:ea typeface="Lexend Light"/>
                <a:cs typeface="Lexend Light"/>
                <a:sym typeface="Lexend Light"/>
              </a:rPr>
              <a:t> </a:t>
            </a:r>
            <a:endParaRPr sz="1200">
              <a:solidFill>
                <a:srgbClr val="472A15"/>
              </a:solidFill>
              <a:latin typeface="Lexend Light"/>
              <a:ea typeface="Lexend Light"/>
              <a:cs typeface="Lexend Light"/>
              <a:sym typeface="Lexend Light"/>
            </a:endParaRPr>
          </a:p>
          <a:p>
            <a:pPr indent="-304800" lvl="0" marL="457200" rtl="0" algn="l">
              <a:lnSpc>
                <a:spcPct val="115000"/>
              </a:lnSpc>
              <a:spcBef>
                <a:spcPts val="0"/>
              </a:spcBef>
              <a:spcAft>
                <a:spcPts val="0"/>
              </a:spcAft>
              <a:buClr>
                <a:srgbClr val="472A15"/>
              </a:buClr>
              <a:buSzPts val="1200"/>
              <a:buFont typeface="Lexend Light"/>
              <a:buChar char="●"/>
            </a:pPr>
            <a:r>
              <a:rPr lang="en" sz="1200">
                <a:solidFill>
                  <a:srgbClr val="472A15"/>
                </a:solidFill>
                <a:latin typeface="Lexend Light"/>
                <a:ea typeface="Lexend Light"/>
                <a:cs typeface="Lexend Light"/>
                <a:sym typeface="Lexend Light"/>
              </a:rPr>
              <a:t>I selected a video for him to listen to</a:t>
            </a:r>
            <a:endParaRPr sz="1200">
              <a:solidFill>
                <a:srgbClr val="472A15"/>
              </a:solidFill>
              <a:latin typeface="Lexend Light"/>
              <a:ea typeface="Lexend Light"/>
              <a:cs typeface="Lexend Light"/>
              <a:sym typeface="Lexend Light"/>
            </a:endParaRPr>
          </a:p>
          <a:p>
            <a:pPr indent="-304800" lvl="0" marL="457200" rtl="0" algn="l">
              <a:lnSpc>
                <a:spcPct val="115000"/>
              </a:lnSpc>
              <a:spcBef>
                <a:spcPts val="0"/>
              </a:spcBef>
              <a:spcAft>
                <a:spcPts val="0"/>
              </a:spcAft>
              <a:buClr>
                <a:srgbClr val="472A15"/>
              </a:buClr>
              <a:buSzPts val="1200"/>
              <a:buFont typeface="Lexend Light"/>
              <a:buChar char="●"/>
            </a:pPr>
            <a:r>
              <a:rPr b="1" lang="en" sz="1200">
                <a:solidFill>
                  <a:srgbClr val="472A15"/>
                </a:solidFill>
                <a:latin typeface="Lexend"/>
                <a:ea typeface="Lexend"/>
                <a:cs typeface="Lexend"/>
                <a:sym typeface="Lexend"/>
              </a:rPr>
              <a:t>Zoom 30-minute work session</a:t>
            </a:r>
            <a:r>
              <a:rPr lang="en" sz="1200">
                <a:solidFill>
                  <a:srgbClr val="472A15"/>
                </a:solidFill>
                <a:latin typeface="Lexend Light"/>
                <a:ea typeface="Lexend Light"/>
                <a:cs typeface="Lexend Light"/>
                <a:sym typeface="Lexend Light"/>
              </a:rPr>
              <a:t>, during which he used the curated sound while I observed</a:t>
            </a:r>
            <a:endParaRPr sz="1200">
              <a:solidFill>
                <a:srgbClr val="472A15"/>
              </a:solidFill>
              <a:latin typeface="Lexend Light"/>
              <a:ea typeface="Lexend Light"/>
              <a:cs typeface="Lexend Light"/>
              <a:sym typeface="Lexend Light"/>
            </a:endParaRPr>
          </a:p>
          <a:p>
            <a:pPr indent="-304800" lvl="0" marL="457200" rtl="0" algn="l">
              <a:lnSpc>
                <a:spcPct val="115000"/>
              </a:lnSpc>
              <a:spcBef>
                <a:spcPts val="0"/>
              </a:spcBef>
              <a:spcAft>
                <a:spcPts val="0"/>
              </a:spcAft>
              <a:buClr>
                <a:srgbClr val="472A15"/>
              </a:buClr>
              <a:buSzPts val="1200"/>
              <a:buFont typeface="Lexend"/>
              <a:buChar char="●"/>
            </a:pPr>
            <a:r>
              <a:rPr b="1" lang="en" sz="1200">
                <a:solidFill>
                  <a:srgbClr val="472A15"/>
                </a:solidFill>
                <a:latin typeface="Lexend"/>
                <a:ea typeface="Lexend"/>
                <a:cs typeface="Lexend"/>
                <a:sym typeface="Lexend"/>
              </a:rPr>
              <a:t>Debriefed </a:t>
            </a:r>
            <a:r>
              <a:rPr lang="en" sz="1200">
                <a:solidFill>
                  <a:srgbClr val="472A15"/>
                </a:solidFill>
                <a:latin typeface="Lexend Light"/>
                <a:ea typeface="Lexend Light"/>
                <a:cs typeface="Lexend Light"/>
                <a:sym typeface="Lexend Light"/>
              </a:rPr>
              <a:t>the experience</a:t>
            </a:r>
            <a:endParaRPr sz="1200">
              <a:solidFill>
                <a:srgbClr val="472A15"/>
              </a:solidFill>
              <a:latin typeface="Lexend Light"/>
              <a:ea typeface="Lexend Light"/>
              <a:cs typeface="Lexend Light"/>
              <a:sym typeface="Lexend Light"/>
            </a:endParaRPr>
          </a:p>
          <a:p>
            <a:pPr indent="0" lvl="0" marL="0" rtl="0" algn="l">
              <a:lnSpc>
                <a:spcPct val="115000"/>
              </a:lnSpc>
              <a:spcBef>
                <a:spcPts val="0"/>
              </a:spcBef>
              <a:spcAft>
                <a:spcPts val="0"/>
              </a:spcAft>
              <a:buClr>
                <a:schemeClr val="dk1"/>
              </a:buClr>
              <a:buSzPts val="1100"/>
              <a:buFont typeface="Arial"/>
              <a:buNone/>
            </a:pPr>
            <a:r>
              <a:t/>
            </a:r>
            <a:endParaRPr sz="1200">
              <a:solidFill>
                <a:srgbClr val="472A15"/>
              </a:solidFill>
              <a:latin typeface="Lexend Light"/>
              <a:ea typeface="Lexend Light"/>
              <a:cs typeface="Lexend Light"/>
              <a:sym typeface="Lexend Light"/>
            </a:endParaRPr>
          </a:p>
          <a:p>
            <a:pPr indent="0" lvl="0" marL="0" rtl="0" algn="l">
              <a:lnSpc>
                <a:spcPct val="115000"/>
              </a:lnSpc>
              <a:spcBef>
                <a:spcPts val="0"/>
              </a:spcBef>
              <a:spcAft>
                <a:spcPts val="0"/>
              </a:spcAft>
              <a:buNone/>
            </a:pPr>
            <a:r>
              <a:t/>
            </a:r>
            <a:endParaRPr sz="1200">
              <a:solidFill>
                <a:srgbClr val="472A15"/>
              </a:solidFill>
              <a:latin typeface="Lexend Light"/>
              <a:ea typeface="Lexend Light"/>
              <a:cs typeface="Lexend Light"/>
              <a:sym typeface="Lexend Light"/>
            </a:endParaRPr>
          </a:p>
        </p:txBody>
      </p:sp>
      <p:pic>
        <p:nvPicPr>
          <p:cNvPr id="456" name="Google Shape;456;p62" title="Screenshot 2025-10-07 at 4.03.43 PM.png"/>
          <p:cNvPicPr preferRelativeResize="0"/>
          <p:nvPr/>
        </p:nvPicPr>
        <p:blipFill>
          <a:blip r:embed="rId3">
            <a:alphaModFix/>
          </a:blip>
          <a:stretch>
            <a:fillRect/>
          </a:stretch>
        </p:blipFill>
        <p:spPr>
          <a:xfrm>
            <a:off x="5106203" y="2744750"/>
            <a:ext cx="2871024" cy="1888752"/>
          </a:xfrm>
          <a:prstGeom prst="rect">
            <a:avLst/>
          </a:prstGeom>
          <a:noFill/>
          <a:ln>
            <a:noFill/>
          </a:ln>
        </p:spPr>
      </p:pic>
      <p:pic>
        <p:nvPicPr>
          <p:cNvPr id="457" name="Google Shape;457;p62" title="Screenshot 2025-10-07 at 4.04.17 PM.png"/>
          <p:cNvPicPr preferRelativeResize="0"/>
          <p:nvPr/>
        </p:nvPicPr>
        <p:blipFill>
          <a:blip r:embed="rId4">
            <a:alphaModFix/>
          </a:blip>
          <a:stretch>
            <a:fillRect/>
          </a:stretch>
        </p:blipFill>
        <p:spPr>
          <a:xfrm>
            <a:off x="6075625" y="856000"/>
            <a:ext cx="2897508" cy="1888751"/>
          </a:xfrm>
          <a:prstGeom prst="rect">
            <a:avLst/>
          </a:prstGeom>
          <a:noFill/>
          <a:ln>
            <a:noFill/>
          </a:ln>
        </p:spPr>
      </p:pic>
      <p:sp>
        <p:nvSpPr>
          <p:cNvPr id="458" name="Google Shape;458;p62"/>
          <p:cNvSpPr txBox="1"/>
          <p:nvPr/>
        </p:nvSpPr>
        <p:spPr>
          <a:xfrm>
            <a:off x="5273150" y="4685325"/>
            <a:ext cx="2835300" cy="12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000">
                <a:solidFill>
                  <a:schemeClr val="dk2"/>
                </a:solidFill>
              </a:rPr>
              <a:t>The audio selected for the participant</a:t>
            </a:r>
            <a:endParaRPr i="1" sz="1000">
              <a:solidFill>
                <a:schemeClr val="dk2"/>
              </a:solidFill>
            </a:endParaRPr>
          </a:p>
        </p:txBody>
      </p:sp>
      <p:sp>
        <p:nvSpPr>
          <p:cNvPr id="459" name="Google Shape;459;p62"/>
          <p:cNvSpPr txBox="1"/>
          <p:nvPr/>
        </p:nvSpPr>
        <p:spPr>
          <a:xfrm>
            <a:off x="6308700" y="631375"/>
            <a:ext cx="2835300" cy="12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000">
                <a:solidFill>
                  <a:schemeClr val="dk2"/>
                </a:solidFill>
              </a:rPr>
              <a:t>The survey used to select the audio</a:t>
            </a:r>
            <a:endParaRPr i="1" sz="1000">
              <a:solidFill>
                <a:schemeClr val="dk2"/>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E"/>
        </a:solidFill>
      </p:bgPr>
    </p:bg>
    <p:spTree>
      <p:nvGrpSpPr>
        <p:cNvPr id="463" name="Shape 463"/>
        <p:cNvGrpSpPr/>
        <p:nvPr/>
      </p:nvGrpSpPr>
      <p:grpSpPr>
        <a:xfrm>
          <a:off x="0" y="0"/>
          <a:ext cx="0" cy="0"/>
          <a:chOff x="0" y="0"/>
          <a:chExt cx="0" cy="0"/>
        </a:xfrm>
      </p:grpSpPr>
      <p:sp>
        <p:nvSpPr>
          <p:cNvPr id="464" name="Google Shape;464;p63"/>
          <p:cNvSpPr txBox="1"/>
          <p:nvPr/>
        </p:nvSpPr>
        <p:spPr>
          <a:xfrm>
            <a:off x="762600" y="106675"/>
            <a:ext cx="5181000" cy="961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3500">
                <a:solidFill>
                  <a:srgbClr val="472A15"/>
                </a:solidFill>
                <a:latin typeface="Fira Sans Medium"/>
                <a:ea typeface="Fira Sans Medium"/>
                <a:cs typeface="Fira Sans Medium"/>
                <a:sym typeface="Fira Sans Medium"/>
              </a:rPr>
              <a:t>Experience prototype #2</a:t>
            </a:r>
            <a:endParaRPr sz="3500">
              <a:solidFill>
                <a:srgbClr val="472A15"/>
              </a:solidFill>
              <a:latin typeface="Fira Sans Medium"/>
              <a:ea typeface="Fira Sans Medium"/>
              <a:cs typeface="Fira Sans Medium"/>
              <a:sym typeface="Fira Sans Medium"/>
            </a:endParaRPr>
          </a:p>
        </p:txBody>
      </p:sp>
      <p:sp>
        <p:nvSpPr>
          <p:cNvPr id="465" name="Google Shape;465;p63"/>
          <p:cNvSpPr/>
          <p:nvPr/>
        </p:nvSpPr>
        <p:spPr>
          <a:xfrm>
            <a:off x="0" y="150"/>
            <a:ext cx="362100" cy="5143500"/>
          </a:xfrm>
          <a:prstGeom prst="rect">
            <a:avLst/>
          </a:prstGeom>
          <a:solidFill>
            <a:srgbClr val="F2A36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66" name="Google Shape;466;p63"/>
          <p:cNvSpPr txBox="1"/>
          <p:nvPr/>
        </p:nvSpPr>
        <p:spPr>
          <a:xfrm>
            <a:off x="762600" y="1067875"/>
            <a:ext cx="4178400" cy="36480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b="1" lang="en" sz="1900">
                <a:solidFill>
                  <a:srgbClr val="472A15"/>
                </a:solidFill>
                <a:latin typeface="Nunito"/>
                <a:ea typeface="Nunito"/>
                <a:cs typeface="Nunito"/>
                <a:sym typeface="Nunito"/>
              </a:rPr>
              <a:t>Critical assumption tested</a:t>
            </a:r>
            <a:endParaRPr b="1" sz="1900">
              <a:solidFill>
                <a:srgbClr val="472A15"/>
              </a:solidFill>
              <a:latin typeface="Nunito"/>
              <a:ea typeface="Nunito"/>
              <a:cs typeface="Nunito"/>
              <a:sym typeface="Nunito"/>
            </a:endParaRPr>
          </a:p>
          <a:p>
            <a:pPr indent="0" lvl="0" marL="0" rtl="0" algn="l">
              <a:spcBef>
                <a:spcPts val="0"/>
              </a:spcBef>
              <a:spcAft>
                <a:spcPts val="0"/>
              </a:spcAft>
              <a:buNone/>
            </a:pPr>
            <a:r>
              <a:rPr lang="en" sz="1200">
                <a:solidFill>
                  <a:srgbClr val="472A15"/>
                </a:solidFill>
                <a:latin typeface="Lexend Light"/>
                <a:ea typeface="Lexend Light"/>
                <a:cs typeface="Lexend Light"/>
                <a:sym typeface="Lexend Light"/>
              </a:rPr>
              <a:t>Users will feel comfortable relinquishing control over their sound environment to something or someone else.</a:t>
            </a:r>
            <a:endParaRPr b="1" sz="1900">
              <a:solidFill>
                <a:srgbClr val="472A15"/>
              </a:solidFill>
              <a:latin typeface="Nunito"/>
              <a:ea typeface="Nunito"/>
              <a:cs typeface="Nunito"/>
              <a:sym typeface="Nunito"/>
            </a:endParaRPr>
          </a:p>
          <a:p>
            <a:pPr indent="0" lvl="0" marL="0" rtl="0" algn="l">
              <a:spcBef>
                <a:spcPts val="0"/>
              </a:spcBef>
              <a:spcAft>
                <a:spcPts val="0"/>
              </a:spcAft>
              <a:buNone/>
            </a:pPr>
            <a:r>
              <a:t/>
            </a:r>
            <a:endParaRPr sz="1200">
              <a:solidFill>
                <a:srgbClr val="472A15"/>
              </a:solidFill>
              <a:latin typeface="Lexend Light"/>
              <a:ea typeface="Lexend Light"/>
              <a:cs typeface="Lexend Light"/>
              <a:sym typeface="Lexend Light"/>
            </a:endParaRPr>
          </a:p>
          <a:p>
            <a:pPr indent="0" lvl="0" marL="0" rtl="0" algn="l">
              <a:spcBef>
                <a:spcPts val="0"/>
              </a:spcBef>
              <a:spcAft>
                <a:spcPts val="0"/>
              </a:spcAft>
              <a:buNone/>
            </a:pPr>
            <a:r>
              <a:rPr b="1" lang="en" sz="1900">
                <a:solidFill>
                  <a:srgbClr val="472A15"/>
                </a:solidFill>
                <a:latin typeface="Nunito"/>
                <a:ea typeface="Nunito"/>
                <a:cs typeface="Nunito"/>
                <a:sym typeface="Nunito"/>
              </a:rPr>
              <a:t>Prototype description</a:t>
            </a:r>
            <a:endParaRPr b="1" sz="1900">
              <a:solidFill>
                <a:srgbClr val="472A15"/>
              </a:solidFill>
              <a:latin typeface="Nunito"/>
              <a:ea typeface="Nunito"/>
              <a:cs typeface="Nunito"/>
              <a:sym typeface="Nunito"/>
            </a:endParaRPr>
          </a:p>
          <a:p>
            <a:pPr indent="0" lvl="0" marL="0" rtl="0" algn="l">
              <a:spcBef>
                <a:spcPts val="0"/>
              </a:spcBef>
              <a:spcAft>
                <a:spcPts val="0"/>
              </a:spcAft>
              <a:buClr>
                <a:schemeClr val="dk1"/>
              </a:buClr>
              <a:buSzPts val="1100"/>
              <a:buFont typeface="Arial"/>
              <a:buNone/>
            </a:pPr>
            <a:r>
              <a:rPr lang="en" sz="1200">
                <a:solidFill>
                  <a:srgbClr val="472A15"/>
                </a:solidFill>
                <a:latin typeface="Lexend Light"/>
                <a:ea typeface="Lexend Light"/>
                <a:cs typeface="Lexend Light"/>
                <a:sym typeface="Lexend Light"/>
              </a:rPr>
              <a:t>Participant filled out a short Google Form about his typical listening preferences while working. Based on his response, I selected a video for them to listen to. We then met on Zoom for a 30-minute work session, during which they used the curated sound while I observed their focus and reactions. We then spent five minutes debriefing.</a:t>
            </a:r>
            <a:endParaRPr sz="1200">
              <a:solidFill>
                <a:srgbClr val="472A15"/>
              </a:solidFill>
              <a:latin typeface="Lexend Light"/>
              <a:ea typeface="Lexend Light"/>
              <a:cs typeface="Lexend Light"/>
              <a:sym typeface="Lexend Light"/>
            </a:endParaRPr>
          </a:p>
          <a:p>
            <a:pPr indent="0" lvl="0" marL="0" rtl="0" algn="l">
              <a:spcBef>
                <a:spcPts val="0"/>
              </a:spcBef>
              <a:spcAft>
                <a:spcPts val="0"/>
              </a:spcAft>
              <a:buClr>
                <a:schemeClr val="dk1"/>
              </a:buClr>
              <a:buSzPts val="1100"/>
              <a:buFont typeface="Arial"/>
              <a:buNone/>
            </a:pPr>
            <a:r>
              <a:t/>
            </a:r>
            <a:endParaRPr sz="1200">
              <a:solidFill>
                <a:srgbClr val="472A15"/>
              </a:solidFill>
              <a:latin typeface="Lexend Light"/>
              <a:ea typeface="Lexend Light"/>
              <a:cs typeface="Lexend Light"/>
              <a:sym typeface="Lexend Light"/>
            </a:endParaRPr>
          </a:p>
          <a:p>
            <a:pPr indent="0" lvl="0" marL="0" rtl="0" algn="l">
              <a:spcBef>
                <a:spcPts val="0"/>
              </a:spcBef>
              <a:spcAft>
                <a:spcPts val="0"/>
              </a:spcAft>
              <a:buClr>
                <a:schemeClr val="dk1"/>
              </a:buClr>
              <a:buSzPts val="1100"/>
              <a:buFont typeface="Arial"/>
              <a:buNone/>
            </a:pPr>
            <a:r>
              <a:rPr b="1" lang="en" sz="1900">
                <a:solidFill>
                  <a:srgbClr val="472A15"/>
                </a:solidFill>
                <a:latin typeface="Nunito"/>
                <a:ea typeface="Nunito"/>
                <a:cs typeface="Nunito"/>
                <a:sym typeface="Nunito"/>
              </a:rPr>
              <a:t>Participants</a:t>
            </a:r>
            <a:endParaRPr b="1" sz="1900">
              <a:solidFill>
                <a:srgbClr val="472A15"/>
              </a:solidFill>
              <a:latin typeface="Nunito"/>
              <a:ea typeface="Nunito"/>
              <a:cs typeface="Nunito"/>
              <a:sym typeface="Nunito"/>
            </a:endParaRPr>
          </a:p>
          <a:p>
            <a:pPr indent="0" lvl="0" marL="0" rtl="0" algn="l">
              <a:spcBef>
                <a:spcPts val="0"/>
              </a:spcBef>
              <a:spcAft>
                <a:spcPts val="0"/>
              </a:spcAft>
              <a:buNone/>
            </a:pPr>
            <a:r>
              <a:rPr lang="en" sz="1200">
                <a:solidFill>
                  <a:srgbClr val="472A15"/>
                </a:solidFill>
                <a:latin typeface="Lexend Light"/>
                <a:ea typeface="Lexend Light"/>
                <a:cs typeface="Lexend Light"/>
                <a:sym typeface="Lexend Light"/>
              </a:rPr>
              <a:t>A masters’ student in CS with ADHD we met through a previous participant who also enjoys background chatter to focus.</a:t>
            </a:r>
            <a:endParaRPr sz="1200">
              <a:solidFill>
                <a:srgbClr val="472A15"/>
              </a:solidFill>
              <a:latin typeface="Lexend Light"/>
              <a:ea typeface="Lexend Light"/>
              <a:cs typeface="Lexend Light"/>
              <a:sym typeface="Lexend Light"/>
            </a:endParaRPr>
          </a:p>
        </p:txBody>
      </p:sp>
      <p:pic>
        <p:nvPicPr>
          <p:cNvPr id="467" name="Google Shape;467;p63" title="Screenshot 2025-10-07 at 4.03.43 PM.png"/>
          <p:cNvPicPr preferRelativeResize="0"/>
          <p:nvPr/>
        </p:nvPicPr>
        <p:blipFill>
          <a:blip r:embed="rId3">
            <a:alphaModFix/>
          </a:blip>
          <a:stretch>
            <a:fillRect/>
          </a:stretch>
        </p:blipFill>
        <p:spPr>
          <a:xfrm>
            <a:off x="5106203" y="2744750"/>
            <a:ext cx="2871024" cy="1888752"/>
          </a:xfrm>
          <a:prstGeom prst="rect">
            <a:avLst/>
          </a:prstGeom>
          <a:noFill/>
          <a:ln>
            <a:noFill/>
          </a:ln>
        </p:spPr>
      </p:pic>
      <p:pic>
        <p:nvPicPr>
          <p:cNvPr id="468" name="Google Shape;468;p63" title="Screenshot 2025-10-07 at 4.04.17 PM.png"/>
          <p:cNvPicPr preferRelativeResize="0"/>
          <p:nvPr/>
        </p:nvPicPr>
        <p:blipFill>
          <a:blip r:embed="rId4">
            <a:alphaModFix/>
          </a:blip>
          <a:stretch>
            <a:fillRect/>
          </a:stretch>
        </p:blipFill>
        <p:spPr>
          <a:xfrm>
            <a:off x="6075625" y="856000"/>
            <a:ext cx="2897508" cy="1888751"/>
          </a:xfrm>
          <a:prstGeom prst="rect">
            <a:avLst/>
          </a:prstGeom>
          <a:noFill/>
          <a:ln>
            <a:noFill/>
          </a:ln>
        </p:spPr>
      </p:pic>
      <p:sp>
        <p:nvSpPr>
          <p:cNvPr id="469" name="Google Shape;469;p63"/>
          <p:cNvSpPr/>
          <p:nvPr/>
        </p:nvSpPr>
        <p:spPr>
          <a:xfrm>
            <a:off x="4725" y="-11475"/>
            <a:ext cx="9144000" cy="5143500"/>
          </a:xfrm>
          <a:prstGeom prst="rect">
            <a:avLst/>
          </a:prstGeom>
          <a:solidFill>
            <a:srgbClr val="FFFFFF">
              <a:alpha val="7500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70" name="Google Shape;470;p63"/>
          <p:cNvSpPr/>
          <p:nvPr/>
        </p:nvSpPr>
        <p:spPr>
          <a:xfrm>
            <a:off x="544475" y="243825"/>
            <a:ext cx="8085600" cy="4644300"/>
          </a:xfrm>
          <a:prstGeom prst="roundRect">
            <a:avLst>
              <a:gd fmla="val 2618" name="adj"/>
            </a:avLst>
          </a:prstGeom>
          <a:solidFill>
            <a:srgbClr val="FFE5BE">
              <a:alpha val="85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71" name="Google Shape;471;p63"/>
          <p:cNvSpPr txBox="1"/>
          <p:nvPr>
            <p:ph idx="4294967295" type="body"/>
          </p:nvPr>
        </p:nvSpPr>
        <p:spPr>
          <a:xfrm>
            <a:off x="696625" y="480825"/>
            <a:ext cx="7837200" cy="4407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600">
                <a:solidFill>
                  <a:srgbClr val="472A15"/>
                </a:solidFill>
                <a:latin typeface="Lexend"/>
                <a:ea typeface="Lexend"/>
                <a:cs typeface="Lexend"/>
                <a:sym typeface="Lexend"/>
              </a:rPr>
              <a:t>Results</a:t>
            </a:r>
            <a:endParaRPr b="1" sz="2600">
              <a:solidFill>
                <a:srgbClr val="472A15"/>
              </a:solidFill>
              <a:latin typeface="Lexend"/>
              <a:ea typeface="Lexend"/>
              <a:cs typeface="Lexend"/>
              <a:sym typeface="Lexend"/>
            </a:endParaRPr>
          </a:p>
          <a:p>
            <a:pPr indent="0" lvl="0" marL="0" rtl="0" algn="l">
              <a:spcBef>
                <a:spcPts val="0"/>
              </a:spcBef>
              <a:spcAft>
                <a:spcPts val="0"/>
              </a:spcAft>
              <a:buNone/>
            </a:pPr>
            <a:r>
              <a:t/>
            </a:r>
            <a:endParaRPr b="1" sz="700">
              <a:solidFill>
                <a:srgbClr val="472A15"/>
              </a:solidFill>
              <a:latin typeface="Lexend"/>
              <a:ea typeface="Lexend"/>
              <a:cs typeface="Lexend"/>
              <a:sym typeface="Lexend"/>
            </a:endParaRPr>
          </a:p>
          <a:p>
            <a:pPr indent="0" lvl="0" marL="0" rtl="0" algn="l">
              <a:spcBef>
                <a:spcPts val="0"/>
              </a:spcBef>
              <a:spcAft>
                <a:spcPts val="0"/>
              </a:spcAft>
              <a:buNone/>
            </a:pPr>
            <a:r>
              <a:rPr b="1" lang="en" sz="1500">
                <a:solidFill>
                  <a:srgbClr val="472A15"/>
                </a:solidFill>
                <a:latin typeface="Lexend"/>
                <a:ea typeface="Lexend"/>
                <a:cs typeface="Lexend"/>
                <a:sym typeface="Lexend"/>
              </a:rPr>
              <a:t>✅ </a:t>
            </a:r>
            <a:r>
              <a:rPr b="1" lang="en" sz="1500">
                <a:solidFill>
                  <a:srgbClr val="472A15"/>
                </a:solidFill>
                <a:latin typeface="Lexend"/>
                <a:ea typeface="Lexend"/>
                <a:cs typeface="Lexend"/>
                <a:sym typeface="Lexend"/>
              </a:rPr>
              <a:t>What worked:</a:t>
            </a:r>
            <a:r>
              <a:rPr lang="en" sz="1500">
                <a:solidFill>
                  <a:srgbClr val="472A15"/>
                </a:solidFill>
                <a:latin typeface="Lexend"/>
                <a:ea typeface="Lexend"/>
                <a:cs typeface="Lexend"/>
                <a:sym typeface="Lexend"/>
              </a:rPr>
              <a:t> </a:t>
            </a:r>
            <a:r>
              <a:rPr lang="en" sz="1500">
                <a:solidFill>
                  <a:srgbClr val="472A15"/>
                </a:solidFill>
                <a:latin typeface="Lexend"/>
                <a:ea typeface="Lexend"/>
                <a:cs typeface="Lexend"/>
                <a:sym typeface="Lexend"/>
              </a:rPr>
              <a:t>Initially focused and engaged, liked chaotic, conversational energy, preferred dynamic noise over silence</a:t>
            </a:r>
            <a:endParaRPr sz="1500">
              <a:solidFill>
                <a:srgbClr val="472A15"/>
              </a:solidFill>
              <a:latin typeface="Lexend"/>
              <a:ea typeface="Lexend"/>
              <a:cs typeface="Lexend"/>
              <a:sym typeface="Lexend"/>
            </a:endParaRPr>
          </a:p>
          <a:p>
            <a:pPr indent="0" lvl="0" marL="0" rtl="0" algn="l">
              <a:spcBef>
                <a:spcPts val="0"/>
              </a:spcBef>
              <a:spcAft>
                <a:spcPts val="0"/>
              </a:spcAft>
              <a:buNone/>
            </a:pPr>
            <a:r>
              <a:t/>
            </a:r>
            <a:endParaRPr sz="1100">
              <a:solidFill>
                <a:srgbClr val="472A15"/>
              </a:solidFill>
              <a:latin typeface="Lexend"/>
              <a:ea typeface="Lexend"/>
              <a:cs typeface="Lexend"/>
              <a:sym typeface="Lexend"/>
            </a:endParaRPr>
          </a:p>
          <a:p>
            <a:pPr indent="0" lvl="0" marL="0" rtl="0" algn="l">
              <a:spcBef>
                <a:spcPts val="0"/>
              </a:spcBef>
              <a:spcAft>
                <a:spcPts val="0"/>
              </a:spcAft>
              <a:buNone/>
            </a:pPr>
            <a:r>
              <a:rPr b="1" lang="en" sz="1500">
                <a:solidFill>
                  <a:srgbClr val="472A15"/>
                </a:solidFill>
                <a:latin typeface="Lexend"/>
                <a:ea typeface="Lexend"/>
                <a:cs typeface="Lexend"/>
                <a:sym typeface="Lexend"/>
              </a:rPr>
              <a:t>👎 </a:t>
            </a:r>
            <a:r>
              <a:rPr b="1" lang="en" sz="1500">
                <a:solidFill>
                  <a:srgbClr val="472A15"/>
                </a:solidFill>
                <a:latin typeface="Lexend"/>
                <a:ea typeface="Lexend"/>
                <a:cs typeface="Lexend"/>
                <a:sym typeface="Lexend"/>
              </a:rPr>
              <a:t>What didn’t work: </a:t>
            </a:r>
            <a:r>
              <a:rPr lang="en" sz="1500">
                <a:solidFill>
                  <a:srgbClr val="472A15"/>
                </a:solidFill>
                <a:latin typeface="Lexend"/>
                <a:ea typeface="Lexend"/>
                <a:cs typeface="Lexend"/>
                <a:sym typeface="Lexend"/>
              </a:rPr>
              <a:t>Got distracted by references, tuned into dialogue instead of task, repeated phrases and mimicked sounds</a:t>
            </a:r>
            <a:endParaRPr sz="1500">
              <a:solidFill>
                <a:srgbClr val="472A15"/>
              </a:solidFill>
              <a:latin typeface="Lexend"/>
              <a:ea typeface="Lexend"/>
              <a:cs typeface="Lexend"/>
              <a:sym typeface="Lexend"/>
            </a:endParaRPr>
          </a:p>
          <a:p>
            <a:pPr indent="0" lvl="0" marL="0" rtl="0" algn="l">
              <a:spcBef>
                <a:spcPts val="0"/>
              </a:spcBef>
              <a:spcAft>
                <a:spcPts val="0"/>
              </a:spcAft>
              <a:buNone/>
            </a:pPr>
            <a:r>
              <a:t/>
            </a:r>
            <a:endParaRPr sz="1100">
              <a:solidFill>
                <a:srgbClr val="472A15"/>
              </a:solidFill>
              <a:latin typeface="Lexend"/>
              <a:ea typeface="Lexend"/>
              <a:cs typeface="Lexend"/>
              <a:sym typeface="Lexend"/>
            </a:endParaRPr>
          </a:p>
          <a:p>
            <a:pPr indent="0" lvl="0" marL="0" rtl="0" algn="l">
              <a:spcBef>
                <a:spcPts val="0"/>
              </a:spcBef>
              <a:spcAft>
                <a:spcPts val="0"/>
              </a:spcAft>
              <a:buNone/>
            </a:pPr>
            <a:r>
              <a:rPr b="1" lang="en" sz="1500">
                <a:solidFill>
                  <a:srgbClr val="472A15"/>
                </a:solidFill>
                <a:latin typeface="Lexend"/>
                <a:ea typeface="Lexend"/>
                <a:cs typeface="Lexend"/>
                <a:sym typeface="Lexend"/>
              </a:rPr>
              <a:t>💡</a:t>
            </a:r>
            <a:r>
              <a:rPr b="1" lang="en" sz="1500">
                <a:solidFill>
                  <a:srgbClr val="472A15"/>
                </a:solidFill>
                <a:latin typeface="Lexend"/>
                <a:ea typeface="Lexend"/>
                <a:cs typeface="Lexend"/>
                <a:sym typeface="Lexend"/>
              </a:rPr>
              <a:t>New learnings: </a:t>
            </a:r>
            <a:r>
              <a:rPr lang="en" sz="1500">
                <a:solidFill>
                  <a:srgbClr val="472A15"/>
                </a:solidFill>
                <a:latin typeface="Lexend"/>
                <a:ea typeface="Lexend"/>
                <a:cs typeface="Lexend"/>
                <a:sym typeface="Lexend"/>
              </a:rPr>
              <a:t>Unfamiliar audio increases curiosity → distraction, “neutral” chatter sustains focus better than content-heavy shows</a:t>
            </a:r>
            <a:endParaRPr sz="1500">
              <a:solidFill>
                <a:srgbClr val="472A15"/>
              </a:solidFill>
              <a:latin typeface="Lexend"/>
              <a:ea typeface="Lexend"/>
              <a:cs typeface="Lexend"/>
              <a:sym typeface="Lexend"/>
            </a:endParaRPr>
          </a:p>
          <a:p>
            <a:pPr indent="0" lvl="0" marL="0" rtl="0" algn="l">
              <a:spcBef>
                <a:spcPts val="0"/>
              </a:spcBef>
              <a:spcAft>
                <a:spcPts val="0"/>
              </a:spcAft>
              <a:buNone/>
            </a:pPr>
            <a:r>
              <a:t/>
            </a:r>
            <a:endParaRPr sz="1100">
              <a:solidFill>
                <a:srgbClr val="472A15"/>
              </a:solidFill>
              <a:latin typeface="Lexend"/>
              <a:ea typeface="Lexend"/>
              <a:cs typeface="Lexend"/>
              <a:sym typeface="Lexend"/>
            </a:endParaRPr>
          </a:p>
          <a:p>
            <a:pPr indent="0" lvl="0" marL="0" rtl="0" algn="l">
              <a:spcBef>
                <a:spcPts val="0"/>
              </a:spcBef>
              <a:spcAft>
                <a:spcPts val="0"/>
              </a:spcAft>
              <a:buNone/>
            </a:pPr>
            <a:r>
              <a:rPr b="1" lang="en" sz="1500">
                <a:solidFill>
                  <a:srgbClr val="472A15"/>
                </a:solidFill>
                <a:latin typeface="Lexend"/>
                <a:ea typeface="Lexend"/>
                <a:cs typeface="Lexend"/>
                <a:sym typeface="Lexend"/>
              </a:rPr>
              <a:t>🔎</a:t>
            </a:r>
            <a:r>
              <a:rPr b="1" lang="en" sz="1500">
                <a:solidFill>
                  <a:srgbClr val="472A15"/>
                </a:solidFill>
                <a:latin typeface="Lexend"/>
                <a:ea typeface="Lexend"/>
                <a:cs typeface="Lexend"/>
                <a:sym typeface="Lexend"/>
              </a:rPr>
              <a:t>Was the assumption valid? </a:t>
            </a:r>
            <a:r>
              <a:rPr lang="en" sz="1500">
                <a:solidFill>
                  <a:srgbClr val="472A15"/>
                </a:solidFill>
                <a:latin typeface="Lexend"/>
                <a:ea typeface="Lexend"/>
                <a:cs typeface="Lexend"/>
                <a:sym typeface="Lexend"/>
              </a:rPr>
              <a:t>Felt excited about getting a novel audio (so, </a:t>
            </a:r>
            <a:r>
              <a:rPr b="1" lang="en" sz="1500">
                <a:solidFill>
                  <a:srgbClr val="472A15"/>
                </a:solidFill>
                <a:latin typeface="Lexend"/>
                <a:ea typeface="Lexend"/>
                <a:cs typeface="Lexend"/>
                <a:sym typeface="Lexend"/>
              </a:rPr>
              <a:t>yes!</a:t>
            </a:r>
            <a:r>
              <a:rPr lang="en" sz="1500">
                <a:solidFill>
                  <a:srgbClr val="472A15"/>
                </a:solidFill>
                <a:latin typeface="Lexend"/>
                <a:ea typeface="Lexend"/>
                <a:cs typeface="Lexend"/>
                <a:sym typeface="Lexend"/>
              </a:rPr>
              <a:t>)</a:t>
            </a:r>
            <a:endParaRPr b="1" sz="1500">
              <a:solidFill>
                <a:srgbClr val="472A15"/>
              </a:solidFill>
              <a:latin typeface="Lexend"/>
              <a:ea typeface="Lexend"/>
              <a:cs typeface="Lexend"/>
              <a:sym typeface="Lexend"/>
            </a:endParaRPr>
          </a:p>
          <a:p>
            <a:pPr indent="0" lvl="0" marL="0" rtl="0" algn="l">
              <a:spcBef>
                <a:spcPts val="0"/>
              </a:spcBef>
              <a:spcAft>
                <a:spcPts val="0"/>
              </a:spcAft>
              <a:buNone/>
            </a:pPr>
            <a:r>
              <a:t/>
            </a:r>
            <a:endParaRPr sz="1100">
              <a:solidFill>
                <a:srgbClr val="472A15"/>
              </a:solidFill>
              <a:latin typeface="Lexend"/>
              <a:ea typeface="Lexend"/>
              <a:cs typeface="Lexend"/>
              <a:sym typeface="Lexend"/>
            </a:endParaRPr>
          </a:p>
          <a:p>
            <a:pPr indent="0" lvl="0" marL="0" rtl="0" algn="l">
              <a:spcBef>
                <a:spcPts val="0"/>
              </a:spcBef>
              <a:spcAft>
                <a:spcPts val="0"/>
              </a:spcAft>
              <a:buNone/>
            </a:pPr>
            <a:r>
              <a:rPr b="1" lang="en" sz="1500">
                <a:solidFill>
                  <a:srgbClr val="472A15"/>
                </a:solidFill>
                <a:latin typeface="Lexend"/>
                <a:ea typeface="Lexend"/>
                <a:cs typeface="Lexend"/>
                <a:sym typeface="Lexend"/>
              </a:rPr>
              <a:t>➡️ </a:t>
            </a:r>
            <a:r>
              <a:rPr b="1" lang="en" sz="1500">
                <a:solidFill>
                  <a:srgbClr val="472A15"/>
                </a:solidFill>
                <a:latin typeface="Lexend"/>
                <a:ea typeface="Lexend"/>
                <a:cs typeface="Lexend"/>
                <a:sym typeface="Lexend"/>
              </a:rPr>
              <a:t>What does it mean for your work going forward?</a:t>
            </a:r>
            <a:r>
              <a:rPr lang="en" sz="1500">
                <a:solidFill>
                  <a:srgbClr val="472A15"/>
                </a:solidFill>
                <a:latin typeface="Lexend"/>
                <a:ea typeface="Lexend"/>
                <a:cs typeface="Lexend"/>
                <a:sym typeface="Lexend"/>
              </a:rPr>
              <a:t> Prototype ambient “non-plot” chatter</a:t>
            </a:r>
            <a:endParaRPr sz="1500">
              <a:solidFill>
                <a:srgbClr val="472A15"/>
              </a:solidFill>
              <a:latin typeface="Lexend"/>
              <a:ea typeface="Lexend"/>
              <a:cs typeface="Lexend"/>
              <a:sym typeface="Lexend"/>
            </a:endParaRPr>
          </a:p>
          <a:p>
            <a:pPr indent="0" lvl="0" marL="0" rtl="0" algn="l">
              <a:spcBef>
                <a:spcPts val="0"/>
              </a:spcBef>
              <a:spcAft>
                <a:spcPts val="0"/>
              </a:spcAft>
              <a:buNone/>
            </a:pPr>
            <a:r>
              <a:t/>
            </a:r>
            <a:endParaRPr sz="2300">
              <a:solidFill>
                <a:srgbClr val="472A15"/>
              </a:solidFill>
              <a:latin typeface="Lexend"/>
              <a:ea typeface="Lexend"/>
              <a:cs typeface="Lexend"/>
              <a:sym typeface="Lexend"/>
            </a:endParaRPr>
          </a:p>
          <a:p>
            <a:pPr indent="0" lvl="0" marL="0" rtl="0" algn="l">
              <a:spcBef>
                <a:spcPts val="0"/>
              </a:spcBef>
              <a:spcAft>
                <a:spcPts val="0"/>
              </a:spcAft>
              <a:buNone/>
            </a:pPr>
            <a:r>
              <a:t/>
            </a:r>
            <a:endParaRPr sz="2300">
              <a:solidFill>
                <a:srgbClr val="472A15"/>
              </a:solidFill>
              <a:latin typeface="Lexend"/>
              <a:ea typeface="Lexend"/>
              <a:cs typeface="Lexend"/>
              <a:sym typeface="Lexend"/>
            </a:endParaRPr>
          </a:p>
          <a:p>
            <a:pPr indent="0" lvl="0" marL="457200" rtl="0" algn="ctr">
              <a:spcBef>
                <a:spcPts val="0"/>
              </a:spcBef>
              <a:spcAft>
                <a:spcPts val="0"/>
              </a:spcAft>
              <a:buNone/>
            </a:pPr>
            <a:r>
              <a:t/>
            </a:r>
            <a:endParaRPr sz="2200">
              <a:solidFill>
                <a:srgbClr val="472A15"/>
              </a:solidFill>
              <a:latin typeface="Nunito"/>
              <a:ea typeface="Nunito"/>
              <a:cs typeface="Nunito"/>
              <a:sym typeface="Nunito"/>
            </a:endParaRPr>
          </a:p>
          <a:p>
            <a:pPr indent="0" lvl="0" marL="457200" rtl="0" algn="ctr">
              <a:spcBef>
                <a:spcPts val="0"/>
              </a:spcBef>
              <a:spcAft>
                <a:spcPts val="0"/>
              </a:spcAft>
              <a:buNone/>
            </a:pPr>
            <a:r>
              <a:t/>
            </a:r>
            <a:endParaRPr sz="2200">
              <a:solidFill>
                <a:srgbClr val="472A15"/>
              </a:solidFill>
              <a:latin typeface="Nunito"/>
              <a:ea typeface="Nunito"/>
              <a:cs typeface="Nunito"/>
              <a:sym typeface="Nunito"/>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E"/>
        </a:solidFill>
      </p:bgPr>
    </p:bg>
    <p:spTree>
      <p:nvGrpSpPr>
        <p:cNvPr id="475" name="Shape 475"/>
        <p:cNvGrpSpPr/>
        <p:nvPr/>
      </p:nvGrpSpPr>
      <p:grpSpPr>
        <a:xfrm>
          <a:off x="0" y="0"/>
          <a:ext cx="0" cy="0"/>
          <a:chOff x="0" y="0"/>
          <a:chExt cx="0" cy="0"/>
        </a:xfrm>
      </p:grpSpPr>
      <p:sp>
        <p:nvSpPr>
          <p:cNvPr id="476" name="Google Shape;476;p64"/>
          <p:cNvSpPr txBox="1"/>
          <p:nvPr/>
        </p:nvSpPr>
        <p:spPr>
          <a:xfrm>
            <a:off x="762600" y="106675"/>
            <a:ext cx="5181000" cy="961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3500">
                <a:solidFill>
                  <a:srgbClr val="472A15"/>
                </a:solidFill>
                <a:latin typeface="Fira Sans Medium"/>
                <a:ea typeface="Fira Sans Medium"/>
                <a:cs typeface="Fira Sans Medium"/>
                <a:sym typeface="Fira Sans Medium"/>
              </a:rPr>
              <a:t>Experience prototype #2</a:t>
            </a:r>
            <a:endParaRPr sz="3500">
              <a:solidFill>
                <a:srgbClr val="472A15"/>
              </a:solidFill>
              <a:latin typeface="Fira Sans Medium"/>
              <a:ea typeface="Fira Sans Medium"/>
              <a:cs typeface="Fira Sans Medium"/>
              <a:sym typeface="Fira Sans Medium"/>
            </a:endParaRPr>
          </a:p>
        </p:txBody>
      </p:sp>
      <p:sp>
        <p:nvSpPr>
          <p:cNvPr id="477" name="Google Shape;477;p64"/>
          <p:cNvSpPr/>
          <p:nvPr/>
        </p:nvSpPr>
        <p:spPr>
          <a:xfrm>
            <a:off x="0" y="150"/>
            <a:ext cx="362100" cy="5143500"/>
          </a:xfrm>
          <a:prstGeom prst="rect">
            <a:avLst/>
          </a:prstGeom>
          <a:solidFill>
            <a:srgbClr val="F2A36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78" name="Google Shape;478;p64"/>
          <p:cNvSpPr txBox="1"/>
          <p:nvPr/>
        </p:nvSpPr>
        <p:spPr>
          <a:xfrm>
            <a:off x="762600" y="1067875"/>
            <a:ext cx="4178400" cy="36480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b="1" lang="en" sz="1900">
                <a:solidFill>
                  <a:srgbClr val="472A15"/>
                </a:solidFill>
                <a:latin typeface="Nunito"/>
                <a:ea typeface="Nunito"/>
                <a:cs typeface="Nunito"/>
                <a:sym typeface="Nunito"/>
              </a:rPr>
              <a:t>Critical assumption tested</a:t>
            </a:r>
            <a:endParaRPr b="1" sz="1900">
              <a:solidFill>
                <a:srgbClr val="472A15"/>
              </a:solidFill>
              <a:latin typeface="Nunito"/>
              <a:ea typeface="Nunito"/>
              <a:cs typeface="Nunito"/>
              <a:sym typeface="Nunito"/>
            </a:endParaRPr>
          </a:p>
          <a:p>
            <a:pPr indent="0" lvl="0" marL="0" rtl="0" algn="l">
              <a:spcBef>
                <a:spcPts val="0"/>
              </a:spcBef>
              <a:spcAft>
                <a:spcPts val="0"/>
              </a:spcAft>
              <a:buNone/>
            </a:pPr>
            <a:r>
              <a:rPr lang="en" sz="1200">
                <a:solidFill>
                  <a:srgbClr val="472A15"/>
                </a:solidFill>
                <a:latin typeface="Lexend Light"/>
                <a:ea typeface="Lexend Light"/>
                <a:cs typeface="Lexend Light"/>
                <a:sym typeface="Lexend Light"/>
              </a:rPr>
              <a:t>Users will feel comfortable relinquishing control over their sound environment to something or someone else.</a:t>
            </a:r>
            <a:endParaRPr b="1" sz="1900">
              <a:solidFill>
                <a:srgbClr val="472A15"/>
              </a:solidFill>
              <a:latin typeface="Nunito"/>
              <a:ea typeface="Nunito"/>
              <a:cs typeface="Nunito"/>
              <a:sym typeface="Nunito"/>
            </a:endParaRPr>
          </a:p>
          <a:p>
            <a:pPr indent="0" lvl="0" marL="0" rtl="0" algn="l">
              <a:spcBef>
                <a:spcPts val="0"/>
              </a:spcBef>
              <a:spcAft>
                <a:spcPts val="0"/>
              </a:spcAft>
              <a:buNone/>
            </a:pPr>
            <a:r>
              <a:t/>
            </a:r>
            <a:endParaRPr sz="1200">
              <a:solidFill>
                <a:srgbClr val="472A15"/>
              </a:solidFill>
              <a:latin typeface="Lexend Light"/>
              <a:ea typeface="Lexend Light"/>
              <a:cs typeface="Lexend Light"/>
              <a:sym typeface="Lexend Light"/>
            </a:endParaRPr>
          </a:p>
          <a:p>
            <a:pPr indent="0" lvl="0" marL="0" rtl="0" algn="l">
              <a:spcBef>
                <a:spcPts val="0"/>
              </a:spcBef>
              <a:spcAft>
                <a:spcPts val="0"/>
              </a:spcAft>
              <a:buNone/>
            </a:pPr>
            <a:r>
              <a:rPr b="1" lang="en" sz="1900">
                <a:solidFill>
                  <a:srgbClr val="472A15"/>
                </a:solidFill>
                <a:latin typeface="Nunito"/>
                <a:ea typeface="Nunito"/>
                <a:cs typeface="Nunito"/>
                <a:sym typeface="Nunito"/>
              </a:rPr>
              <a:t>Prototype description</a:t>
            </a:r>
            <a:endParaRPr b="1" sz="1900">
              <a:solidFill>
                <a:srgbClr val="472A15"/>
              </a:solidFill>
              <a:latin typeface="Nunito"/>
              <a:ea typeface="Nunito"/>
              <a:cs typeface="Nunito"/>
              <a:sym typeface="Nunito"/>
            </a:endParaRPr>
          </a:p>
          <a:p>
            <a:pPr indent="0" lvl="0" marL="0" rtl="0" algn="l">
              <a:spcBef>
                <a:spcPts val="0"/>
              </a:spcBef>
              <a:spcAft>
                <a:spcPts val="0"/>
              </a:spcAft>
              <a:buClr>
                <a:schemeClr val="dk1"/>
              </a:buClr>
              <a:buSzPts val="1100"/>
              <a:buFont typeface="Arial"/>
              <a:buNone/>
            </a:pPr>
            <a:r>
              <a:rPr lang="en" sz="1200">
                <a:solidFill>
                  <a:srgbClr val="472A15"/>
                </a:solidFill>
                <a:latin typeface="Lexend Light"/>
                <a:ea typeface="Lexend Light"/>
                <a:cs typeface="Lexend Light"/>
                <a:sym typeface="Lexend Light"/>
              </a:rPr>
              <a:t>Participant filled out a short Google Form about his typical listening preferences while working. Based on his response, I selected a video for them to listen to. We then met on Zoom for a 30-minute work session, during which they used the curated sound while I observed their focus and reactions. We then spent five minutes debriefing.</a:t>
            </a:r>
            <a:endParaRPr sz="1200">
              <a:solidFill>
                <a:srgbClr val="472A15"/>
              </a:solidFill>
              <a:latin typeface="Lexend Light"/>
              <a:ea typeface="Lexend Light"/>
              <a:cs typeface="Lexend Light"/>
              <a:sym typeface="Lexend Light"/>
            </a:endParaRPr>
          </a:p>
          <a:p>
            <a:pPr indent="0" lvl="0" marL="0" rtl="0" algn="l">
              <a:spcBef>
                <a:spcPts val="0"/>
              </a:spcBef>
              <a:spcAft>
                <a:spcPts val="0"/>
              </a:spcAft>
              <a:buClr>
                <a:schemeClr val="dk1"/>
              </a:buClr>
              <a:buSzPts val="1100"/>
              <a:buFont typeface="Arial"/>
              <a:buNone/>
            </a:pPr>
            <a:r>
              <a:t/>
            </a:r>
            <a:endParaRPr sz="1200">
              <a:solidFill>
                <a:srgbClr val="472A15"/>
              </a:solidFill>
              <a:latin typeface="Lexend Light"/>
              <a:ea typeface="Lexend Light"/>
              <a:cs typeface="Lexend Light"/>
              <a:sym typeface="Lexend Light"/>
            </a:endParaRPr>
          </a:p>
          <a:p>
            <a:pPr indent="0" lvl="0" marL="0" rtl="0" algn="l">
              <a:spcBef>
                <a:spcPts val="0"/>
              </a:spcBef>
              <a:spcAft>
                <a:spcPts val="0"/>
              </a:spcAft>
              <a:buClr>
                <a:schemeClr val="dk1"/>
              </a:buClr>
              <a:buSzPts val="1100"/>
              <a:buFont typeface="Arial"/>
              <a:buNone/>
            </a:pPr>
            <a:r>
              <a:rPr b="1" lang="en" sz="1900">
                <a:solidFill>
                  <a:srgbClr val="472A15"/>
                </a:solidFill>
                <a:latin typeface="Nunito"/>
                <a:ea typeface="Nunito"/>
                <a:cs typeface="Nunito"/>
                <a:sym typeface="Nunito"/>
              </a:rPr>
              <a:t>Participants</a:t>
            </a:r>
            <a:endParaRPr b="1" sz="1900">
              <a:solidFill>
                <a:srgbClr val="472A15"/>
              </a:solidFill>
              <a:latin typeface="Nunito"/>
              <a:ea typeface="Nunito"/>
              <a:cs typeface="Nunito"/>
              <a:sym typeface="Nunito"/>
            </a:endParaRPr>
          </a:p>
          <a:p>
            <a:pPr indent="0" lvl="0" marL="0" rtl="0" algn="l">
              <a:spcBef>
                <a:spcPts val="0"/>
              </a:spcBef>
              <a:spcAft>
                <a:spcPts val="0"/>
              </a:spcAft>
              <a:buNone/>
            </a:pPr>
            <a:r>
              <a:rPr lang="en" sz="1200">
                <a:solidFill>
                  <a:srgbClr val="472A15"/>
                </a:solidFill>
                <a:latin typeface="Lexend Light"/>
                <a:ea typeface="Lexend Light"/>
                <a:cs typeface="Lexend Light"/>
                <a:sym typeface="Lexend Light"/>
              </a:rPr>
              <a:t>A masters’ student in CS with ADHD we met through a previous participant who also enjoys background chatter to focus.</a:t>
            </a:r>
            <a:endParaRPr sz="1200">
              <a:solidFill>
                <a:srgbClr val="472A15"/>
              </a:solidFill>
              <a:latin typeface="Lexend Light"/>
              <a:ea typeface="Lexend Light"/>
              <a:cs typeface="Lexend Light"/>
              <a:sym typeface="Lexend Light"/>
            </a:endParaRPr>
          </a:p>
        </p:txBody>
      </p:sp>
      <p:pic>
        <p:nvPicPr>
          <p:cNvPr id="479" name="Google Shape;479;p64" title="Screenshot 2025-10-07 at 4.03.43 PM.png"/>
          <p:cNvPicPr preferRelativeResize="0"/>
          <p:nvPr/>
        </p:nvPicPr>
        <p:blipFill>
          <a:blip r:embed="rId3">
            <a:alphaModFix/>
          </a:blip>
          <a:stretch>
            <a:fillRect/>
          </a:stretch>
        </p:blipFill>
        <p:spPr>
          <a:xfrm>
            <a:off x="5106203" y="2744750"/>
            <a:ext cx="2871024" cy="1888752"/>
          </a:xfrm>
          <a:prstGeom prst="rect">
            <a:avLst/>
          </a:prstGeom>
          <a:noFill/>
          <a:ln>
            <a:noFill/>
          </a:ln>
        </p:spPr>
      </p:pic>
      <p:pic>
        <p:nvPicPr>
          <p:cNvPr id="480" name="Google Shape;480;p64" title="Screenshot 2025-10-07 at 4.04.17 PM.png"/>
          <p:cNvPicPr preferRelativeResize="0"/>
          <p:nvPr/>
        </p:nvPicPr>
        <p:blipFill>
          <a:blip r:embed="rId4">
            <a:alphaModFix/>
          </a:blip>
          <a:stretch>
            <a:fillRect/>
          </a:stretch>
        </p:blipFill>
        <p:spPr>
          <a:xfrm>
            <a:off x="6075625" y="856000"/>
            <a:ext cx="2897508" cy="1888751"/>
          </a:xfrm>
          <a:prstGeom prst="rect">
            <a:avLst/>
          </a:prstGeom>
          <a:noFill/>
          <a:ln>
            <a:noFill/>
          </a:ln>
        </p:spPr>
      </p:pic>
      <p:sp>
        <p:nvSpPr>
          <p:cNvPr id="481" name="Google Shape;481;p64"/>
          <p:cNvSpPr/>
          <p:nvPr/>
        </p:nvSpPr>
        <p:spPr>
          <a:xfrm>
            <a:off x="4725" y="-11475"/>
            <a:ext cx="9144000" cy="5143500"/>
          </a:xfrm>
          <a:prstGeom prst="rect">
            <a:avLst/>
          </a:prstGeom>
          <a:solidFill>
            <a:srgbClr val="FFFFFF">
              <a:alpha val="7500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82" name="Google Shape;482;p64"/>
          <p:cNvSpPr/>
          <p:nvPr/>
        </p:nvSpPr>
        <p:spPr>
          <a:xfrm>
            <a:off x="544475" y="299800"/>
            <a:ext cx="8085600" cy="4507800"/>
          </a:xfrm>
          <a:prstGeom prst="roundRect">
            <a:avLst>
              <a:gd fmla="val 2618" name="adj"/>
            </a:avLst>
          </a:prstGeom>
          <a:solidFill>
            <a:srgbClr val="FEF8CA">
              <a:alpha val="9227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83" name="Google Shape;483;p64"/>
          <p:cNvSpPr txBox="1"/>
          <p:nvPr>
            <p:ph idx="4294967295" type="body"/>
          </p:nvPr>
        </p:nvSpPr>
        <p:spPr>
          <a:xfrm>
            <a:off x="883775" y="414326"/>
            <a:ext cx="7407000" cy="4307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300">
                <a:solidFill>
                  <a:srgbClr val="472A15"/>
                </a:solidFill>
                <a:latin typeface="Lexend"/>
                <a:ea typeface="Lexend"/>
                <a:cs typeface="Lexend"/>
                <a:sym typeface="Lexend"/>
              </a:rPr>
              <a:t>Ethics</a:t>
            </a:r>
            <a:endParaRPr b="1" sz="2300">
              <a:solidFill>
                <a:srgbClr val="472A15"/>
              </a:solidFill>
              <a:latin typeface="Lexend"/>
              <a:ea typeface="Lexend"/>
              <a:cs typeface="Lexend"/>
              <a:sym typeface="Lexend"/>
            </a:endParaRPr>
          </a:p>
          <a:p>
            <a:pPr indent="-317500" lvl="0" marL="457200" rtl="0" algn="l">
              <a:spcBef>
                <a:spcPts val="0"/>
              </a:spcBef>
              <a:spcAft>
                <a:spcPts val="0"/>
              </a:spcAft>
              <a:buClr>
                <a:srgbClr val="472A15"/>
              </a:buClr>
              <a:buSzPts val="1400"/>
              <a:buFont typeface="Lexend"/>
              <a:buChar char="●"/>
            </a:pPr>
            <a:r>
              <a:rPr b="1" lang="en" sz="1500">
                <a:solidFill>
                  <a:srgbClr val="472A15"/>
                </a:solidFill>
                <a:latin typeface="Lexend"/>
                <a:ea typeface="Lexend"/>
                <a:cs typeface="Lexend"/>
                <a:sym typeface="Lexend"/>
              </a:rPr>
              <a:t>Usability: </a:t>
            </a:r>
            <a:r>
              <a:rPr lang="en" sz="1500">
                <a:solidFill>
                  <a:srgbClr val="472A15"/>
                </a:solidFill>
                <a:latin typeface="Lexend"/>
                <a:ea typeface="Lexend"/>
                <a:cs typeface="Lexend"/>
                <a:sym typeface="Lexend"/>
              </a:rPr>
              <a:t>Audio customizes itself based on user preferences, does not require much learning to be able to use</a:t>
            </a:r>
            <a:endParaRPr sz="1500">
              <a:solidFill>
                <a:srgbClr val="472A15"/>
              </a:solidFill>
              <a:latin typeface="Lexend"/>
              <a:ea typeface="Lexend"/>
              <a:cs typeface="Lexend"/>
              <a:sym typeface="Lexend"/>
            </a:endParaRPr>
          </a:p>
          <a:p>
            <a:pPr indent="-323850" lvl="0" marL="457200" rtl="0" algn="l">
              <a:spcBef>
                <a:spcPts val="0"/>
              </a:spcBef>
              <a:spcAft>
                <a:spcPts val="0"/>
              </a:spcAft>
              <a:buClr>
                <a:srgbClr val="472A15"/>
              </a:buClr>
              <a:buSzPts val="1500"/>
              <a:buFont typeface="Lexend"/>
              <a:buChar char="●"/>
            </a:pPr>
            <a:r>
              <a:rPr b="1" lang="en" sz="1500">
                <a:solidFill>
                  <a:srgbClr val="472A15"/>
                </a:solidFill>
                <a:latin typeface="Lexend"/>
                <a:ea typeface="Lexend"/>
                <a:cs typeface="Lexend"/>
                <a:sym typeface="Lexend"/>
              </a:rPr>
              <a:t>Accessibility:</a:t>
            </a:r>
            <a:r>
              <a:rPr lang="en" sz="1500">
                <a:solidFill>
                  <a:srgbClr val="472A15"/>
                </a:solidFill>
                <a:latin typeface="Lexend"/>
                <a:ea typeface="Lexend"/>
                <a:cs typeface="Lexend"/>
                <a:sym typeface="Lexend"/>
              </a:rPr>
              <a:t> Inaccessible to learners with auditory impairments</a:t>
            </a:r>
            <a:endParaRPr sz="1500">
              <a:solidFill>
                <a:srgbClr val="472A15"/>
              </a:solidFill>
              <a:latin typeface="Lexend"/>
              <a:ea typeface="Lexend"/>
              <a:cs typeface="Lexend"/>
              <a:sym typeface="Lexend"/>
            </a:endParaRPr>
          </a:p>
          <a:p>
            <a:pPr indent="-323850" lvl="0" marL="457200" rtl="0" algn="l">
              <a:spcBef>
                <a:spcPts val="0"/>
              </a:spcBef>
              <a:spcAft>
                <a:spcPts val="0"/>
              </a:spcAft>
              <a:buClr>
                <a:srgbClr val="472A15"/>
              </a:buClr>
              <a:buSzPts val="1500"/>
              <a:buFont typeface="Lexend"/>
              <a:buChar char="●"/>
            </a:pPr>
            <a:r>
              <a:rPr b="1" lang="en" sz="1500">
                <a:solidFill>
                  <a:srgbClr val="472A15"/>
                </a:solidFill>
                <a:latin typeface="Lexend"/>
                <a:ea typeface="Lexend"/>
                <a:cs typeface="Lexend"/>
                <a:sym typeface="Lexend"/>
              </a:rPr>
              <a:t>Privacy:</a:t>
            </a:r>
            <a:r>
              <a:rPr lang="en" sz="1500">
                <a:solidFill>
                  <a:srgbClr val="472A15"/>
                </a:solidFill>
                <a:latin typeface="Lexend"/>
                <a:ea typeface="Lexend"/>
                <a:cs typeface="Lexend"/>
                <a:sym typeface="Lexend"/>
              </a:rPr>
              <a:t> Does not require any personal information to function</a:t>
            </a:r>
            <a:endParaRPr sz="1500">
              <a:solidFill>
                <a:srgbClr val="472A15"/>
              </a:solidFill>
              <a:latin typeface="Lexend"/>
              <a:ea typeface="Lexend"/>
              <a:cs typeface="Lexend"/>
              <a:sym typeface="Lexend"/>
            </a:endParaRPr>
          </a:p>
          <a:p>
            <a:pPr indent="-323850" lvl="0" marL="457200" rtl="0" algn="l">
              <a:spcBef>
                <a:spcPts val="0"/>
              </a:spcBef>
              <a:spcAft>
                <a:spcPts val="0"/>
              </a:spcAft>
              <a:buClr>
                <a:srgbClr val="472A15"/>
              </a:buClr>
              <a:buSzPts val="1500"/>
              <a:buFont typeface="Lexend"/>
              <a:buChar char="●"/>
            </a:pPr>
            <a:r>
              <a:rPr b="1" lang="en" sz="1500">
                <a:solidFill>
                  <a:srgbClr val="472A15"/>
                </a:solidFill>
                <a:latin typeface="Lexend"/>
                <a:ea typeface="Lexend"/>
                <a:cs typeface="Lexend"/>
                <a:sym typeface="Lexend"/>
              </a:rPr>
              <a:t>Persuasion: </a:t>
            </a:r>
            <a:r>
              <a:rPr lang="en" sz="1500">
                <a:solidFill>
                  <a:srgbClr val="472A15"/>
                </a:solidFill>
                <a:latin typeface="Lexend"/>
                <a:ea typeface="Lexend"/>
                <a:cs typeface="Lexend"/>
                <a:sym typeface="Lexend"/>
              </a:rPr>
              <a:t>All settings can be adjusted based on user’s liking</a:t>
            </a:r>
            <a:endParaRPr sz="1500">
              <a:solidFill>
                <a:srgbClr val="472A15"/>
              </a:solidFill>
              <a:latin typeface="Lexend"/>
              <a:ea typeface="Lexend"/>
              <a:cs typeface="Lexend"/>
              <a:sym typeface="Lexend"/>
            </a:endParaRPr>
          </a:p>
          <a:p>
            <a:pPr indent="-323850" lvl="0" marL="457200" rtl="0" algn="l">
              <a:spcBef>
                <a:spcPts val="0"/>
              </a:spcBef>
              <a:spcAft>
                <a:spcPts val="0"/>
              </a:spcAft>
              <a:buClr>
                <a:srgbClr val="472A15"/>
              </a:buClr>
              <a:buSzPts val="1500"/>
              <a:buFont typeface="Lexend"/>
              <a:buChar char="●"/>
            </a:pPr>
            <a:r>
              <a:rPr b="1" lang="en" sz="1500">
                <a:solidFill>
                  <a:srgbClr val="472A15"/>
                </a:solidFill>
                <a:latin typeface="Lexend"/>
                <a:ea typeface="Lexend"/>
                <a:cs typeface="Lexend"/>
                <a:sym typeface="Lexend"/>
              </a:rPr>
              <a:t>Focus:</a:t>
            </a:r>
            <a:r>
              <a:rPr lang="en" sz="1500">
                <a:solidFill>
                  <a:srgbClr val="472A15"/>
                </a:solidFill>
                <a:latin typeface="Lexend"/>
                <a:ea typeface="Lexend"/>
                <a:cs typeface="Lexend"/>
                <a:sym typeface="Lexend"/>
              </a:rPr>
              <a:t> Intended to help create white noise to stay focused, but could result in distraction based on presence of audio or audio content being heard/played</a:t>
            </a:r>
            <a:endParaRPr sz="1500">
              <a:solidFill>
                <a:srgbClr val="472A15"/>
              </a:solidFill>
              <a:latin typeface="Lexend"/>
              <a:ea typeface="Lexend"/>
              <a:cs typeface="Lexend"/>
              <a:sym typeface="Lexend"/>
            </a:endParaRPr>
          </a:p>
          <a:p>
            <a:pPr indent="-323850" lvl="0" marL="457200" rtl="0" algn="l">
              <a:spcBef>
                <a:spcPts val="0"/>
              </a:spcBef>
              <a:spcAft>
                <a:spcPts val="0"/>
              </a:spcAft>
              <a:buClr>
                <a:srgbClr val="472A15"/>
              </a:buClr>
              <a:buSzPts val="1500"/>
              <a:buFont typeface="Lexend"/>
              <a:buChar char="●"/>
            </a:pPr>
            <a:r>
              <a:rPr b="1" lang="en" sz="1500">
                <a:solidFill>
                  <a:srgbClr val="472A15"/>
                </a:solidFill>
                <a:latin typeface="Lexend"/>
                <a:ea typeface="Lexend"/>
                <a:cs typeface="Lexend"/>
                <a:sym typeface="Lexend"/>
              </a:rPr>
              <a:t>User involvement:</a:t>
            </a:r>
            <a:r>
              <a:rPr lang="en" sz="1500">
                <a:solidFill>
                  <a:srgbClr val="472A15"/>
                </a:solidFill>
                <a:latin typeface="Lexend"/>
                <a:ea typeface="Lexend"/>
                <a:cs typeface="Lexend"/>
                <a:sym typeface="Lexend"/>
              </a:rPr>
              <a:t> User can adjust all aspects of their audio</a:t>
            </a:r>
            <a:endParaRPr sz="1500">
              <a:solidFill>
                <a:srgbClr val="472A15"/>
              </a:solidFill>
              <a:latin typeface="Lexend"/>
              <a:ea typeface="Lexend"/>
              <a:cs typeface="Lexend"/>
              <a:sym typeface="Lexend"/>
            </a:endParaRPr>
          </a:p>
          <a:p>
            <a:pPr indent="-323850" lvl="0" marL="457200" rtl="0" algn="l">
              <a:spcBef>
                <a:spcPts val="0"/>
              </a:spcBef>
              <a:spcAft>
                <a:spcPts val="0"/>
              </a:spcAft>
              <a:buClr>
                <a:srgbClr val="472A15"/>
              </a:buClr>
              <a:buSzPts val="1500"/>
              <a:buFont typeface="Lexend"/>
              <a:buChar char="●"/>
            </a:pPr>
            <a:r>
              <a:rPr b="1" lang="en" sz="1500">
                <a:solidFill>
                  <a:srgbClr val="472A15"/>
                </a:solidFill>
                <a:latin typeface="Lexend"/>
                <a:ea typeface="Lexend"/>
                <a:cs typeface="Lexend"/>
                <a:sym typeface="Lexend"/>
              </a:rPr>
              <a:t>Sustainability &amp; Society:</a:t>
            </a:r>
            <a:r>
              <a:rPr lang="en" sz="1500">
                <a:solidFill>
                  <a:srgbClr val="472A15"/>
                </a:solidFill>
                <a:latin typeface="Lexend"/>
                <a:ea typeface="Lexend"/>
                <a:cs typeface="Lexend"/>
                <a:sym typeface="Lexend"/>
              </a:rPr>
              <a:t> Fully digital, no environmental detriment</a:t>
            </a:r>
            <a:endParaRPr sz="1500">
              <a:solidFill>
                <a:srgbClr val="472A15"/>
              </a:solidFill>
              <a:latin typeface="Lexend"/>
              <a:ea typeface="Lexend"/>
              <a:cs typeface="Lexend"/>
              <a:sym typeface="Lexend"/>
            </a:endParaRPr>
          </a:p>
          <a:p>
            <a:pPr indent="0" lvl="0" marL="0" rtl="0" algn="l">
              <a:spcBef>
                <a:spcPts val="0"/>
              </a:spcBef>
              <a:spcAft>
                <a:spcPts val="0"/>
              </a:spcAft>
              <a:buNone/>
            </a:pPr>
            <a:r>
              <a:t/>
            </a:r>
            <a:endParaRPr sz="2300">
              <a:solidFill>
                <a:srgbClr val="472A15"/>
              </a:solidFill>
              <a:latin typeface="Lexend"/>
              <a:ea typeface="Lexend"/>
              <a:cs typeface="Lexend"/>
              <a:sym typeface="Lexend"/>
            </a:endParaRPr>
          </a:p>
          <a:p>
            <a:pPr indent="0" lvl="0" marL="0" rtl="0" algn="l">
              <a:spcBef>
                <a:spcPts val="0"/>
              </a:spcBef>
              <a:spcAft>
                <a:spcPts val="0"/>
              </a:spcAft>
              <a:buNone/>
            </a:pPr>
            <a:r>
              <a:t/>
            </a:r>
            <a:endParaRPr sz="2300">
              <a:solidFill>
                <a:srgbClr val="472A15"/>
              </a:solidFill>
              <a:latin typeface="Lexend"/>
              <a:ea typeface="Lexend"/>
              <a:cs typeface="Lexend"/>
              <a:sym typeface="Lexend"/>
            </a:endParaRPr>
          </a:p>
          <a:p>
            <a:pPr indent="0" lvl="0" marL="457200" rtl="0" algn="ctr">
              <a:spcBef>
                <a:spcPts val="0"/>
              </a:spcBef>
              <a:spcAft>
                <a:spcPts val="0"/>
              </a:spcAft>
              <a:buNone/>
            </a:pPr>
            <a:r>
              <a:t/>
            </a:r>
            <a:endParaRPr sz="2200">
              <a:solidFill>
                <a:srgbClr val="472A15"/>
              </a:solidFill>
              <a:latin typeface="Nunito"/>
              <a:ea typeface="Nunito"/>
              <a:cs typeface="Nunito"/>
              <a:sym typeface="Nunito"/>
            </a:endParaRPr>
          </a:p>
          <a:p>
            <a:pPr indent="0" lvl="0" marL="457200" rtl="0" algn="ctr">
              <a:spcBef>
                <a:spcPts val="0"/>
              </a:spcBef>
              <a:spcAft>
                <a:spcPts val="0"/>
              </a:spcAft>
              <a:buNone/>
            </a:pPr>
            <a:r>
              <a:t/>
            </a:r>
            <a:endParaRPr sz="2200">
              <a:solidFill>
                <a:srgbClr val="472A15"/>
              </a:solidFill>
              <a:latin typeface="Nunito"/>
              <a:ea typeface="Nunito"/>
              <a:cs typeface="Nunito"/>
              <a:sym typeface="Nunito"/>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E"/>
        </a:solidFill>
      </p:bgPr>
    </p:bg>
    <p:spTree>
      <p:nvGrpSpPr>
        <p:cNvPr id="487" name="Shape 487"/>
        <p:cNvGrpSpPr/>
        <p:nvPr/>
      </p:nvGrpSpPr>
      <p:grpSpPr>
        <a:xfrm>
          <a:off x="0" y="0"/>
          <a:ext cx="0" cy="0"/>
          <a:chOff x="0" y="0"/>
          <a:chExt cx="0" cy="0"/>
        </a:xfrm>
      </p:grpSpPr>
      <p:sp>
        <p:nvSpPr>
          <p:cNvPr id="488" name="Google Shape;488;p65"/>
          <p:cNvSpPr txBox="1"/>
          <p:nvPr/>
        </p:nvSpPr>
        <p:spPr>
          <a:xfrm>
            <a:off x="762600" y="106675"/>
            <a:ext cx="5181000" cy="961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3500">
                <a:solidFill>
                  <a:srgbClr val="472A15"/>
                </a:solidFill>
                <a:latin typeface="Fira Sans Medium"/>
                <a:ea typeface="Fira Sans Medium"/>
                <a:cs typeface="Fira Sans Medium"/>
                <a:sym typeface="Fira Sans Medium"/>
              </a:rPr>
              <a:t>Experience prototype #3</a:t>
            </a:r>
            <a:endParaRPr sz="3500">
              <a:solidFill>
                <a:srgbClr val="472A15"/>
              </a:solidFill>
              <a:latin typeface="Fira Sans Medium"/>
              <a:ea typeface="Fira Sans Medium"/>
              <a:cs typeface="Fira Sans Medium"/>
              <a:sym typeface="Fira Sans Medium"/>
            </a:endParaRPr>
          </a:p>
        </p:txBody>
      </p:sp>
      <p:sp>
        <p:nvSpPr>
          <p:cNvPr id="489" name="Google Shape;489;p65"/>
          <p:cNvSpPr/>
          <p:nvPr/>
        </p:nvSpPr>
        <p:spPr>
          <a:xfrm>
            <a:off x="0" y="150"/>
            <a:ext cx="362100" cy="5143500"/>
          </a:xfrm>
          <a:prstGeom prst="rect">
            <a:avLst/>
          </a:prstGeom>
          <a:solidFill>
            <a:srgbClr val="F2A36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90" name="Google Shape;490;p65"/>
          <p:cNvSpPr txBox="1"/>
          <p:nvPr/>
        </p:nvSpPr>
        <p:spPr>
          <a:xfrm>
            <a:off x="762600" y="860325"/>
            <a:ext cx="5824500" cy="34848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b="1" lang="en" sz="1900">
                <a:solidFill>
                  <a:srgbClr val="472A15"/>
                </a:solidFill>
                <a:latin typeface="Nunito"/>
                <a:ea typeface="Nunito"/>
                <a:cs typeface="Nunito"/>
                <a:sym typeface="Nunito"/>
              </a:rPr>
              <a:t>Critical assumption tested</a:t>
            </a:r>
            <a:endParaRPr b="1" sz="1900">
              <a:solidFill>
                <a:srgbClr val="472A15"/>
              </a:solidFill>
              <a:latin typeface="Nunito"/>
              <a:ea typeface="Nunito"/>
              <a:cs typeface="Nunito"/>
              <a:sym typeface="Nunito"/>
            </a:endParaRPr>
          </a:p>
          <a:p>
            <a:pPr indent="0" lvl="0" marL="0" rtl="0" algn="l">
              <a:lnSpc>
                <a:spcPct val="115000"/>
              </a:lnSpc>
              <a:spcBef>
                <a:spcPts val="1200"/>
              </a:spcBef>
              <a:spcAft>
                <a:spcPts val="0"/>
              </a:spcAft>
              <a:buClr>
                <a:schemeClr val="dk1"/>
              </a:buClr>
              <a:buSzPts val="1100"/>
              <a:buFont typeface="Arial"/>
              <a:buNone/>
            </a:pPr>
            <a:r>
              <a:rPr lang="en" sz="1200">
                <a:solidFill>
                  <a:srgbClr val="472A15"/>
                </a:solidFill>
                <a:latin typeface="Lexend Light"/>
                <a:ea typeface="Lexend Light"/>
                <a:cs typeface="Lexend Light"/>
                <a:sym typeface="Lexend Light"/>
              </a:rPr>
              <a:t>Individuals with ADHD prefer to take cues from others to remind themselves to complete simple but necessary tasks (snacking, hydrating, going to the bathroom) when in a zone of hyperfocus.</a:t>
            </a:r>
            <a:endParaRPr sz="1200">
              <a:solidFill>
                <a:srgbClr val="472A15"/>
              </a:solidFill>
              <a:latin typeface="Lexend Light"/>
              <a:ea typeface="Lexend Light"/>
              <a:cs typeface="Lexend Light"/>
              <a:sym typeface="Lexend Light"/>
            </a:endParaRPr>
          </a:p>
          <a:p>
            <a:pPr indent="0" lvl="0" marL="0" rtl="0" algn="l">
              <a:spcBef>
                <a:spcPts val="1200"/>
              </a:spcBef>
              <a:spcAft>
                <a:spcPts val="0"/>
              </a:spcAft>
              <a:buClr>
                <a:schemeClr val="dk1"/>
              </a:buClr>
              <a:buSzPts val="1100"/>
              <a:buFont typeface="Arial"/>
              <a:buNone/>
            </a:pPr>
            <a:r>
              <a:rPr b="1" lang="en" sz="1900">
                <a:solidFill>
                  <a:srgbClr val="472A15"/>
                </a:solidFill>
                <a:latin typeface="Nunito"/>
                <a:ea typeface="Nunito"/>
                <a:cs typeface="Nunito"/>
                <a:sym typeface="Nunito"/>
              </a:rPr>
              <a:t>Participant</a:t>
            </a:r>
            <a:endParaRPr b="1" sz="1900">
              <a:solidFill>
                <a:srgbClr val="472A15"/>
              </a:solidFill>
              <a:latin typeface="Nunito"/>
              <a:ea typeface="Nunito"/>
              <a:cs typeface="Nunito"/>
              <a:sym typeface="Nunito"/>
            </a:endParaRPr>
          </a:p>
          <a:p>
            <a:pPr indent="0" lvl="0" marL="0" rtl="0" algn="l">
              <a:spcBef>
                <a:spcPts val="0"/>
              </a:spcBef>
              <a:spcAft>
                <a:spcPts val="0"/>
              </a:spcAft>
              <a:buClr>
                <a:schemeClr val="dk1"/>
              </a:buClr>
              <a:buSzPts val="1100"/>
              <a:buFont typeface="Arial"/>
              <a:buNone/>
            </a:pPr>
            <a:r>
              <a:rPr lang="en" sz="1200">
                <a:solidFill>
                  <a:srgbClr val="472A15"/>
                </a:solidFill>
                <a:latin typeface="Lexend Light"/>
                <a:ea typeface="Lexend Light"/>
                <a:cs typeface="Lexend Light"/>
                <a:sym typeface="Lexend Light"/>
              </a:rPr>
              <a:t>Junior with ADHD double-majoring in German and Comparative Literature</a:t>
            </a:r>
            <a:endParaRPr sz="1200">
              <a:solidFill>
                <a:srgbClr val="472A15"/>
              </a:solidFill>
              <a:latin typeface="Lexend Light"/>
              <a:ea typeface="Lexend Light"/>
              <a:cs typeface="Lexend Light"/>
              <a:sym typeface="Lexend Light"/>
            </a:endParaRPr>
          </a:p>
          <a:p>
            <a:pPr indent="0" lvl="0" marL="0" rtl="0" algn="l">
              <a:spcBef>
                <a:spcPts val="0"/>
              </a:spcBef>
              <a:spcAft>
                <a:spcPts val="0"/>
              </a:spcAft>
              <a:buClr>
                <a:schemeClr val="dk1"/>
              </a:buClr>
              <a:buSzPts val="1100"/>
              <a:buFont typeface="Arial"/>
              <a:buNone/>
            </a:pPr>
            <a:r>
              <a:t/>
            </a:r>
            <a:endParaRPr sz="1200">
              <a:solidFill>
                <a:srgbClr val="472A15"/>
              </a:solidFill>
              <a:latin typeface="Lexend Light"/>
              <a:ea typeface="Lexend Light"/>
              <a:cs typeface="Lexend Light"/>
              <a:sym typeface="Lexend Light"/>
            </a:endParaRPr>
          </a:p>
          <a:p>
            <a:pPr indent="0" lvl="0" marL="0" rtl="0" algn="l">
              <a:spcBef>
                <a:spcPts val="0"/>
              </a:spcBef>
              <a:spcAft>
                <a:spcPts val="0"/>
              </a:spcAft>
              <a:buNone/>
            </a:pPr>
            <a:r>
              <a:rPr b="1" lang="en" sz="1900">
                <a:solidFill>
                  <a:srgbClr val="472A15"/>
                </a:solidFill>
                <a:latin typeface="Nunito"/>
                <a:ea typeface="Nunito"/>
                <a:cs typeface="Nunito"/>
                <a:sym typeface="Nunito"/>
              </a:rPr>
              <a:t>Prototype description</a:t>
            </a:r>
            <a:endParaRPr b="1" sz="1900">
              <a:solidFill>
                <a:srgbClr val="472A15"/>
              </a:solidFill>
              <a:latin typeface="Nunito"/>
              <a:ea typeface="Nunito"/>
              <a:cs typeface="Nunito"/>
              <a:sym typeface="Nunito"/>
            </a:endParaRPr>
          </a:p>
          <a:p>
            <a:pPr indent="-304800" lvl="0" marL="457200" rtl="0" algn="l">
              <a:spcBef>
                <a:spcPts val="0"/>
              </a:spcBef>
              <a:spcAft>
                <a:spcPts val="0"/>
              </a:spcAft>
              <a:buClr>
                <a:srgbClr val="472A15"/>
              </a:buClr>
              <a:buSzPts val="1200"/>
              <a:buFont typeface="Lexend Light"/>
              <a:buChar char="●"/>
            </a:pPr>
            <a:r>
              <a:rPr lang="en" sz="1200">
                <a:solidFill>
                  <a:srgbClr val="472A15"/>
                </a:solidFill>
                <a:latin typeface="Lexend Light"/>
                <a:ea typeface="Lexend Light"/>
                <a:cs typeface="Lexend Light"/>
                <a:sym typeface="Lexend Light"/>
              </a:rPr>
              <a:t>Tested 3 different study strategies (alone, with other person, AI companion)</a:t>
            </a:r>
            <a:endParaRPr sz="1200">
              <a:solidFill>
                <a:srgbClr val="472A15"/>
              </a:solidFill>
              <a:latin typeface="Lexend Light"/>
              <a:ea typeface="Lexend Light"/>
              <a:cs typeface="Lexend Light"/>
              <a:sym typeface="Lexend Light"/>
            </a:endParaRPr>
          </a:p>
          <a:p>
            <a:pPr indent="-304800" lvl="0" marL="457200" rtl="0" algn="l">
              <a:spcBef>
                <a:spcPts val="0"/>
              </a:spcBef>
              <a:spcAft>
                <a:spcPts val="0"/>
              </a:spcAft>
              <a:buClr>
                <a:srgbClr val="472A15"/>
              </a:buClr>
              <a:buSzPts val="1200"/>
              <a:buFont typeface="Lexend Light"/>
              <a:buChar char="●"/>
            </a:pPr>
            <a:r>
              <a:rPr lang="en" sz="1200">
                <a:solidFill>
                  <a:srgbClr val="472A15"/>
                </a:solidFill>
                <a:latin typeface="Lexend Light"/>
                <a:ea typeface="Lexend Light"/>
                <a:cs typeface="Lexend Light"/>
                <a:sym typeface="Lexend Light"/>
              </a:rPr>
              <a:t>Texted AI-generated images of sloth drinking water and going to bathroom</a:t>
            </a:r>
            <a:endParaRPr sz="1200">
              <a:solidFill>
                <a:srgbClr val="472A15"/>
              </a:solidFill>
              <a:latin typeface="Lexend Light"/>
              <a:ea typeface="Lexend Light"/>
              <a:cs typeface="Lexend Light"/>
              <a:sym typeface="Lexend Light"/>
            </a:endParaRPr>
          </a:p>
          <a:p>
            <a:pPr indent="-304800" lvl="0" marL="457200" rtl="0" algn="l">
              <a:spcBef>
                <a:spcPts val="0"/>
              </a:spcBef>
              <a:spcAft>
                <a:spcPts val="0"/>
              </a:spcAft>
              <a:buClr>
                <a:srgbClr val="472A15"/>
              </a:buClr>
              <a:buSzPts val="1200"/>
              <a:buFont typeface="Lexend Light"/>
              <a:buChar char="●"/>
            </a:pPr>
            <a:r>
              <a:rPr lang="en" sz="1200">
                <a:solidFill>
                  <a:srgbClr val="472A15"/>
                </a:solidFill>
                <a:latin typeface="Lexend Light"/>
                <a:ea typeface="Lexend Light"/>
                <a:cs typeface="Lexend Light"/>
                <a:sym typeface="Lexend Light"/>
              </a:rPr>
              <a:t>Debriefed the experience</a:t>
            </a:r>
            <a:endParaRPr sz="1200">
              <a:solidFill>
                <a:srgbClr val="472A15"/>
              </a:solidFill>
              <a:latin typeface="Lexend Light"/>
              <a:ea typeface="Lexend Light"/>
              <a:cs typeface="Lexend Light"/>
              <a:sym typeface="Lexend Light"/>
            </a:endParaRPr>
          </a:p>
          <a:p>
            <a:pPr indent="0" lvl="0" marL="0" rtl="0" algn="l">
              <a:spcBef>
                <a:spcPts val="0"/>
              </a:spcBef>
              <a:spcAft>
                <a:spcPts val="0"/>
              </a:spcAft>
              <a:buNone/>
            </a:pPr>
            <a:r>
              <a:t/>
            </a:r>
            <a:endParaRPr sz="1200">
              <a:solidFill>
                <a:srgbClr val="472A15"/>
              </a:solidFill>
              <a:latin typeface="Lexend Light"/>
              <a:ea typeface="Lexend Light"/>
              <a:cs typeface="Lexend Light"/>
              <a:sym typeface="Lexend Light"/>
            </a:endParaRPr>
          </a:p>
        </p:txBody>
      </p:sp>
      <p:pic>
        <p:nvPicPr>
          <p:cNvPr id="491" name="Google Shape;491;p65"/>
          <p:cNvPicPr preferRelativeResize="0"/>
          <p:nvPr/>
        </p:nvPicPr>
        <p:blipFill>
          <a:blip r:embed="rId3">
            <a:alphaModFix/>
          </a:blip>
          <a:stretch>
            <a:fillRect/>
          </a:stretch>
        </p:blipFill>
        <p:spPr>
          <a:xfrm>
            <a:off x="6503200" y="1521423"/>
            <a:ext cx="2520000" cy="2520000"/>
          </a:xfrm>
          <a:prstGeom prst="roundRect">
            <a:avLst>
              <a:gd fmla="val 8116" name="adj"/>
            </a:avLst>
          </a:prstGeom>
          <a:noFill/>
          <a:ln>
            <a:noFill/>
          </a:ln>
        </p:spPr>
      </p:pic>
      <p:sp>
        <p:nvSpPr>
          <p:cNvPr id="492" name="Google Shape;492;p65"/>
          <p:cNvSpPr txBox="1"/>
          <p:nvPr/>
        </p:nvSpPr>
        <p:spPr>
          <a:xfrm>
            <a:off x="7053950" y="4088875"/>
            <a:ext cx="1703100" cy="12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900">
                <a:solidFill>
                  <a:schemeClr val="dk2"/>
                </a:solidFill>
              </a:rPr>
              <a:t>Generated by Gemini</a:t>
            </a:r>
            <a:endParaRPr i="1" sz="900">
              <a:solidFill>
                <a:schemeClr val="dk2"/>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E"/>
        </a:solidFill>
      </p:bgPr>
    </p:bg>
    <p:spTree>
      <p:nvGrpSpPr>
        <p:cNvPr id="496" name="Shape 496"/>
        <p:cNvGrpSpPr/>
        <p:nvPr/>
      </p:nvGrpSpPr>
      <p:grpSpPr>
        <a:xfrm>
          <a:off x="0" y="0"/>
          <a:ext cx="0" cy="0"/>
          <a:chOff x="0" y="0"/>
          <a:chExt cx="0" cy="0"/>
        </a:xfrm>
      </p:grpSpPr>
      <p:sp>
        <p:nvSpPr>
          <p:cNvPr id="497" name="Google Shape;497;p66"/>
          <p:cNvSpPr txBox="1"/>
          <p:nvPr/>
        </p:nvSpPr>
        <p:spPr>
          <a:xfrm>
            <a:off x="762600" y="106675"/>
            <a:ext cx="5181000" cy="961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3500">
                <a:solidFill>
                  <a:srgbClr val="472A15"/>
                </a:solidFill>
                <a:latin typeface="Fira Sans Medium"/>
                <a:ea typeface="Fira Sans Medium"/>
                <a:cs typeface="Fira Sans Medium"/>
                <a:sym typeface="Fira Sans Medium"/>
              </a:rPr>
              <a:t>Experience prototype #1</a:t>
            </a:r>
            <a:endParaRPr sz="3500">
              <a:solidFill>
                <a:srgbClr val="472A15"/>
              </a:solidFill>
              <a:latin typeface="Fira Sans Medium"/>
              <a:ea typeface="Fira Sans Medium"/>
              <a:cs typeface="Fira Sans Medium"/>
              <a:sym typeface="Fira Sans Medium"/>
            </a:endParaRPr>
          </a:p>
        </p:txBody>
      </p:sp>
      <p:sp>
        <p:nvSpPr>
          <p:cNvPr id="498" name="Google Shape;498;p66"/>
          <p:cNvSpPr/>
          <p:nvPr/>
        </p:nvSpPr>
        <p:spPr>
          <a:xfrm>
            <a:off x="0" y="150"/>
            <a:ext cx="362100" cy="5143500"/>
          </a:xfrm>
          <a:prstGeom prst="rect">
            <a:avLst/>
          </a:prstGeom>
          <a:solidFill>
            <a:srgbClr val="F2A36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99" name="Google Shape;499;p66"/>
          <p:cNvSpPr txBox="1"/>
          <p:nvPr/>
        </p:nvSpPr>
        <p:spPr>
          <a:xfrm>
            <a:off x="762600" y="1067875"/>
            <a:ext cx="7960200" cy="21702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b="1" lang="en" sz="1900">
                <a:solidFill>
                  <a:srgbClr val="472A15"/>
                </a:solidFill>
                <a:latin typeface="Nunito"/>
                <a:ea typeface="Nunito"/>
                <a:cs typeface="Nunito"/>
                <a:sym typeface="Nunito"/>
              </a:rPr>
              <a:t>Critical assumption tested</a:t>
            </a:r>
            <a:endParaRPr b="1" sz="1900">
              <a:solidFill>
                <a:srgbClr val="472A15"/>
              </a:solidFill>
              <a:latin typeface="Nunito"/>
              <a:ea typeface="Nunito"/>
              <a:cs typeface="Nunito"/>
              <a:sym typeface="Nunito"/>
            </a:endParaRPr>
          </a:p>
          <a:p>
            <a:pPr indent="0" lvl="0" marL="0" rtl="0" algn="l">
              <a:spcBef>
                <a:spcPts val="0"/>
              </a:spcBef>
              <a:spcAft>
                <a:spcPts val="0"/>
              </a:spcAft>
              <a:buNone/>
            </a:pPr>
            <a:r>
              <a:rPr lang="en" sz="1200">
                <a:solidFill>
                  <a:srgbClr val="472A15"/>
                </a:solidFill>
                <a:latin typeface="Lexend Light"/>
                <a:ea typeface="Lexend Light"/>
                <a:cs typeface="Lexend Light"/>
                <a:sym typeface="Lexend Light"/>
              </a:rPr>
              <a:t>Subtitle </a:t>
            </a:r>
            <a:endParaRPr b="1" sz="1900">
              <a:solidFill>
                <a:srgbClr val="472A15"/>
              </a:solidFill>
              <a:latin typeface="Nunito"/>
              <a:ea typeface="Nunito"/>
              <a:cs typeface="Nunito"/>
              <a:sym typeface="Nunito"/>
            </a:endParaRPr>
          </a:p>
          <a:p>
            <a:pPr indent="0" lvl="0" marL="0" rtl="0" algn="l">
              <a:spcBef>
                <a:spcPts val="0"/>
              </a:spcBef>
              <a:spcAft>
                <a:spcPts val="0"/>
              </a:spcAft>
              <a:buNone/>
            </a:pPr>
            <a:r>
              <a:t/>
            </a:r>
            <a:endParaRPr sz="1200">
              <a:solidFill>
                <a:srgbClr val="472A15"/>
              </a:solidFill>
              <a:latin typeface="Lexend Light"/>
              <a:ea typeface="Lexend Light"/>
              <a:cs typeface="Lexend Light"/>
              <a:sym typeface="Lexend Light"/>
            </a:endParaRPr>
          </a:p>
          <a:p>
            <a:pPr indent="0" lvl="0" marL="0" rtl="0" algn="l">
              <a:spcBef>
                <a:spcPts val="0"/>
              </a:spcBef>
              <a:spcAft>
                <a:spcPts val="0"/>
              </a:spcAft>
              <a:buNone/>
            </a:pPr>
            <a:r>
              <a:rPr b="1" lang="en" sz="1900">
                <a:solidFill>
                  <a:srgbClr val="472A15"/>
                </a:solidFill>
                <a:latin typeface="Nunito"/>
                <a:ea typeface="Nunito"/>
                <a:cs typeface="Nunito"/>
                <a:sym typeface="Nunito"/>
              </a:rPr>
              <a:t>Prototype description</a:t>
            </a:r>
            <a:endParaRPr b="1" sz="1900">
              <a:solidFill>
                <a:srgbClr val="472A15"/>
              </a:solidFill>
              <a:latin typeface="Nunito"/>
              <a:ea typeface="Nunito"/>
              <a:cs typeface="Nunito"/>
              <a:sym typeface="Nunito"/>
            </a:endParaRPr>
          </a:p>
          <a:p>
            <a:pPr indent="0" lvl="0" marL="0" rtl="0" algn="l">
              <a:spcBef>
                <a:spcPts val="0"/>
              </a:spcBef>
              <a:spcAft>
                <a:spcPts val="0"/>
              </a:spcAft>
              <a:buNone/>
            </a:pPr>
            <a:r>
              <a:rPr lang="en" sz="1200">
                <a:solidFill>
                  <a:srgbClr val="472A15"/>
                </a:solidFill>
                <a:latin typeface="Lexend Light"/>
                <a:ea typeface="Lexend Light"/>
                <a:cs typeface="Lexend Light"/>
                <a:sym typeface="Lexend Light"/>
              </a:rPr>
              <a:t>Breaks can either refresh focus or hijack attention. Structuring them to be restorative and finite is key.</a:t>
            </a:r>
            <a:endParaRPr sz="1200">
              <a:solidFill>
                <a:srgbClr val="472A15"/>
              </a:solidFill>
              <a:latin typeface="Lexend Light"/>
              <a:ea typeface="Lexend Light"/>
              <a:cs typeface="Lexend Light"/>
              <a:sym typeface="Lexend Light"/>
            </a:endParaRPr>
          </a:p>
          <a:p>
            <a:pPr indent="0" lvl="0" marL="0" rtl="0" algn="l">
              <a:spcBef>
                <a:spcPts val="0"/>
              </a:spcBef>
              <a:spcAft>
                <a:spcPts val="0"/>
              </a:spcAft>
              <a:buClr>
                <a:schemeClr val="dk1"/>
              </a:buClr>
              <a:buSzPts val="1100"/>
              <a:buFont typeface="Arial"/>
              <a:buNone/>
            </a:pPr>
            <a:r>
              <a:t/>
            </a:r>
            <a:endParaRPr sz="1200">
              <a:solidFill>
                <a:srgbClr val="472A15"/>
              </a:solidFill>
              <a:latin typeface="Lexend Light"/>
              <a:ea typeface="Lexend Light"/>
              <a:cs typeface="Lexend Light"/>
              <a:sym typeface="Lexend Light"/>
            </a:endParaRPr>
          </a:p>
          <a:p>
            <a:pPr indent="0" lvl="0" marL="0" rtl="0" algn="l">
              <a:spcBef>
                <a:spcPts val="0"/>
              </a:spcBef>
              <a:spcAft>
                <a:spcPts val="0"/>
              </a:spcAft>
              <a:buClr>
                <a:schemeClr val="dk1"/>
              </a:buClr>
              <a:buSzPts val="1100"/>
              <a:buFont typeface="Arial"/>
              <a:buNone/>
            </a:pPr>
            <a:r>
              <a:rPr b="1" lang="en" sz="1900">
                <a:solidFill>
                  <a:srgbClr val="472A15"/>
                </a:solidFill>
                <a:latin typeface="Nunito"/>
                <a:ea typeface="Nunito"/>
                <a:cs typeface="Nunito"/>
                <a:sym typeface="Nunito"/>
              </a:rPr>
              <a:t>Participants</a:t>
            </a:r>
            <a:endParaRPr b="1" sz="1900">
              <a:solidFill>
                <a:srgbClr val="472A15"/>
              </a:solidFill>
              <a:latin typeface="Nunito"/>
              <a:ea typeface="Nunito"/>
              <a:cs typeface="Nunito"/>
              <a:sym typeface="Nunito"/>
            </a:endParaRPr>
          </a:p>
          <a:p>
            <a:pPr indent="0" lvl="0" marL="0" rtl="0" algn="l">
              <a:spcBef>
                <a:spcPts val="0"/>
              </a:spcBef>
              <a:spcAft>
                <a:spcPts val="0"/>
              </a:spcAft>
              <a:buNone/>
            </a:pPr>
            <a:r>
              <a:rPr lang="en" sz="1200">
                <a:solidFill>
                  <a:srgbClr val="472A15"/>
                </a:solidFill>
                <a:latin typeface="Lexend Light"/>
                <a:ea typeface="Lexend Light"/>
                <a:cs typeface="Lexend Light"/>
                <a:sym typeface="Lexend Light"/>
              </a:rPr>
              <a:t>Who are they? How were they recruited? Why are they relevant?</a:t>
            </a:r>
            <a:endParaRPr sz="1200">
              <a:solidFill>
                <a:srgbClr val="472A15"/>
              </a:solidFill>
              <a:latin typeface="Lexend Light"/>
              <a:ea typeface="Lexend Light"/>
              <a:cs typeface="Lexend Light"/>
              <a:sym typeface="Lexend Light"/>
            </a:endParaRPr>
          </a:p>
          <a:p>
            <a:pPr indent="0" lvl="0" marL="0" rtl="0" algn="l">
              <a:spcBef>
                <a:spcPts val="0"/>
              </a:spcBef>
              <a:spcAft>
                <a:spcPts val="0"/>
              </a:spcAft>
              <a:buClr>
                <a:schemeClr val="dk1"/>
              </a:buClr>
              <a:buSzPts val="1100"/>
              <a:buFont typeface="Arial"/>
              <a:buNone/>
            </a:pPr>
            <a:r>
              <a:t/>
            </a:r>
            <a:endParaRPr sz="1200">
              <a:solidFill>
                <a:srgbClr val="472A15"/>
              </a:solidFill>
              <a:latin typeface="Lexend Light"/>
              <a:ea typeface="Lexend Light"/>
              <a:cs typeface="Lexend Light"/>
              <a:sym typeface="Lexend Light"/>
            </a:endParaRPr>
          </a:p>
        </p:txBody>
      </p:sp>
      <p:sp>
        <p:nvSpPr>
          <p:cNvPr id="500" name="Google Shape;500;p66"/>
          <p:cNvSpPr/>
          <p:nvPr/>
        </p:nvSpPr>
        <p:spPr>
          <a:xfrm>
            <a:off x="4725" y="-11475"/>
            <a:ext cx="9144000" cy="5143500"/>
          </a:xfrm>
          <a:prstGeom prst="rect">
            <a:avLst/>
          </a:prstGeom>
          <a:solidFill>
            <a:srgbClr val="FFFFFF">
              <a:alpha val="7500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01" name="Google Shape;501;p66"/>
          <p:cNvSpPr/>
          <p:nvPr/>
        </p:nvSpPr>
        <p:spPr>
          <a:xfrm>
            <a:off x="544475" y="496525"/>
            <a:ext cx="8085600" cy="4042800"/>
          </a:xfrm>
          <a:prstGeom prst="roundRect">
            <a:avLst>
              <a:gd fmla="val 2618" name="adj"/>
            </a:avLst>
          </a:prstGeom>
          <a:solidFill>
            <a:srgbClr val="FFE5BE">
              <a:alpha val="85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02" name="Google Shape;502;p66"/>
          <p:cNvSpPr txBox="1"/>
          <p:nvPr>
            <p:ph idx="4294967295" type="body"/>
          </p:nvPr>
        </p:nvSpPr>
        <p:spPr>
          <a:xfrm>
            <a:off x="874025" y="595775"/>
            <a:ext cx="7426500" cy="3516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300">
                <a:solidFill>
                  <a:srgbClr val="472A15"/>
                </a:solidFill>
                <a:latin typeface="Lexend"/>
                <a:ea typeface="Lexend"/>
                <a:cs typeface="Lexend"/>
                <a:sym typeface="Lexend"/>
              </a:rPr>
              <a:t>Results</a:t>
            </a:r>
            <a:endParaRPr b="1" sz="2300">
              <a:solidFill>
                <a:srgbClr val="472A15"/>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b="1" lang="en" sz="1500">
                <a:solidFill>
                  <a:srgbClr val="472A15"/>
                </a:solidFill>
                <a:latin typeface="Lexend"/>
                <a:ea typeface="Lexend"/>
                <a:cs typeface="Lexend"/>
                <a:sym typeface="Lexend"/>
              </a:rPr>
              <a:t>✅ What worked:</a:t>
            </a:r>
            <a:r>
              <a:rPr lang="en" sz="1500">
                <a:solidFill>
                  <a:srgbClr val="472A15"/>
                </a:solidFill>
                <a:latin typeface="Lexend"/>
                <a:ea typeface="Lexend"/>
                <a:cs typeface="Lexend"/>
                <a:sym typeface="Lexend"/>
              </a:rPr>
              <a:t> Found the AI companion engaging and paid attention to it</a:t>
            </a:r>
            <a:endParaRPr sz="1500">
              <a:solidFill>
                <a:srgbClr val="472A15"/>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t/>
            </a:r>
            <a:endParaRPr sz="1100">
              <a:solidFill>
                <a:srgbClr val="472A15"/>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b="1" lang="en" sz="1500">
                <a:solidFill>
                  <a:srgbClr val="472A15"/>
                </a:solidFill>
                <a:latin typeface="Lexend"/>
                <a:ea typeface="Lexend"/>
                <a:cs typeface="Lexend"/>
                <a:sym typeface="Lexend"/>
              </a:rPr>
              <a:t>👎 What didn’t work: </a:t>
            </a:r>
            <a:r>
              <a:rPr lang="en" sz="1500">
                <a:solidFill>
                  <a:srgbClr val="472A15"/>
                </a:solidFill>
                <a:latin typeface="Lexend"/>
                <a:ea typeface="Lexend"/>
                <a:cs typeface="Lexend"/>
                <a:sym typeface="Lexend"/>
              </a:rPr>
              <a:t>Got distracted by the AI generated images and lost focus</a:t>
            </a:r>
            <a:endParaRPr sz="1500">
              <a:solidFill>
                <a:srgbClr val="472A15"/>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t/>
            </a:r>
            <a:endParaRPr sz="1100">
              <a:solidFill>
                <a:srgbClr val="472A15"/>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b="1" lang="en" sz="1500">
                <a:solidFill>
                  <a:srgbClr val="472A15"/>
                </a:solidFill>
                <a:latin typeface="Lexend"/>
                <a:ea typeface="Lexend"/>
                <a:cs typeface="Lexend"/>
                <a:sym typeface="Lexend"/>
              </a:rPr>
              <a:t>💡New learnings: </a:t>
            </a:r>
            <a:r>
              <a:rPr lang="en" sz="1500">
                <a:solidFill>
                  <a:srgbClr val="472A15"/>
                </a:solidFill>
                <a:latin typeface="Lexend"/>
                <a:ea typeface="Lexend"/>
                <a:cs typeface="Lexend"/>
                <a:sym typeface="Lexend"/>
              </a:rPr>
              <a:t>Digital body-doubling is effective at enforcing routine</a:t>
            </a:r>
            <a:endParaRPr sz="1500">
              <a:solidFill>
                <a:srgbClr val="472A15"/>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t/>
            </a:r>
            <a:endParaRPr sz="1100">
              <a:solidFill>
                <a:srgbClr val="472A15"/>
              </a:solidFill>
              <a:latin typeface="Lexend"/>
              <a:ea typeface="Lexend"/>
              <a:cs typeface="Lexend"/>
              <a:sym typeface="Lexend"/>
            </a:endParaRPr>
          </a:p>
          <a:p>
            <a:pPr indent="0" lvl="0" marL="0" rtl="0" algn="l">
              <a:spcBef>
                <a:spcPts val="0"/>
              </a:spcBef>
              <a:spcAft>
                <a:spcPts val="0"/>
              </a:spcAft>
              <a:buNone/>
            </a:pPr>
            <a:r>
              <a:rPr b="1" lang="en" sz="1500">
                <a:solidFill>
                  <a:srgbClr val="472A15"/>
                </a:solidFill>
                <a:latin typeface="Lexend"/>
                <a:ea typeface="Lexend"/>
                <a:cs typeface="Lexend"/>
                <a:sym typeface="Lexend"/>
              </a:rPr>
              <a:t>🔎Was the assumption valid? </a:t>
            </a:r>
            <a:r>
              <a:rPr lang="en" sz="1500">
                <a:solidFill>
                  <a:srgbClr val="472A15"/>
                </a:solidFill>
                <a:latin typeface="Lexend"/>
                <a:ea typeface="Lexend"/>
                <a:cs typeface="Lexend"/>
                <a:sym typeface="Lexend"/>
              </a:rPr>
              <a:t>Kind-of. Even though the AI companion was engaging, didn’t feel particularly connected to it</a:t>
            </a:r>
            <a:endParaRPr sz="1500">
              <a:solidFill>
                <a:srgbClr val="472A15"/>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t/>
            </a:r>
            <a:endParaRPr sz="1500">
              <a:solidFill>
                <a:srgbClr val="472A15"/>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b="1" lang="en" sz="1500">
                <a:solidFill>
                  <a:srgbClr val="472A15"/>
                </a:solidFill>
                <a:latin typeface="Lexend"/>
                <a:ea typeface="Lexend"/>
                <a:cs typeface="Lexend"/>
                <a:sym typeface="Lexend"/>
              </a:rPr>
              <a:t>➡️ What does it mean for your work going forward?</a:t>
            </a:r>
            <a:r>
              <a:rPr lang="en" sz="1500">
                <a:solidFill>
                  <a:srgbClr val="472A15"/>
                </a:solidFill>
                <a:latin typeface="Lexend"/>
                <a:ea typeface="Lexend"/>
                <a:cs typeface="Lexend"/>
                <a:sym typeface="Lexend"/>
              </a:rPr>
              <a:t> Prototype an interactive companion to boost connection</a:t>
            </a:r>
            <a:endParaRPr sz="1400">
              <a:solidFill>
                <a:srgbClr val="472A15"/>
              </a:solidFill>
              <a:latin typeface="Lexend"/>
              <a:ea typeface="Lexend"/>
              <a:cs typeface="Lexend"/>
              <a:sym typeface="Lexend"/>
            </a:endParaRPr>
          </a:p>
          <a:p>
            <a:pPr indent="0" lvl="0" marL="0" rtl="0" algn="l">
              <a:spcBef>
                <a:spcPts val="0"/>
              </a:spcBef>
              <a:spcAft>
                <a:spcPts val="0"/>
              </a:spcAft>
              <a:buNone/>
            </a:pPr>
            <a:r>
              <a:t/>
            </a:r>
            <a:endParaRPr sz="2300">
              <a:solidFill>
                <a:srgbClr val="472A15"/>
              </a:solidFill>
              <a:latin typeface="Lexend"/>
              <a:ea typeface="Lexend"/>
              <a:cs typeface="Lexend"/>
              <a:sym typeface="Lexend"/>
            </a:endParaRPr>
          </a:p>
          <a:p>
            <a:pPr indent="0" lvl="0" marL="0" rtl="0" algn="l">
              <a:spcBef>
                <a:spcPts val="0"/>
              </a:spcBef>
              <a:spcAft>
                <a:spcPts val="0"/>
              </a:spcAft>
              <a:buNone/>
            </a:pPr>
            <a:r>
              <a:t/>
            </a:r>
            <a:endParaRPr sz="2300">
              <a:solidFill>
                <a:srgbClr val="472A15"/>
              </a:solidFill>
              <a:latin typeface="Lexend"/>
              <a:ea typeface="Lexend"/>
              <a:cs typeface="Lexend"/>
              <a:sym typeface="Lexend"/>
            </a:endParaRPr>
          </a:p>
          <a:p>
            <a:pPr indent="0" lvl="0" marL="457200" rtl="0" algn="ctr">
              <a:spcBef>
                <a:spcPts val="0"/>
              </a:spcBef>
              <a:spcAft>
                <a:spcPts val="0"/>
              </a:spcAft>
              <a:buNone/>
            </a:pPr>
            <a:r>
              <a:t/>
            </a:r>
            <a:endParaRPr sz="2200">
              <a:solidFill>
                <a:srgbClr val="472A15"/>
              </a:solidFill>
              <a:latin typeface="Nunito"/>
              <a:ea typeface="Nunito"/>
              <a:cs typeface="Nunito"/>
              <a:sym typeface="Nunito"/>
            </a:endParaRPr>
          </a:p>
          <a:p>
            <a:pPr indent="0" lvl="0" marL="457200" rtl="0" algn="ctr">
              <a:spcBef>
                <a:spcPts val="0"/>
              </a:spcBef>
              <a:spcAft>
                <a:spcPts val="0"/>
              </a:spcAft>
              <a:buNone/>
            </a:pPr>
            <a:r>
              <a:t/>
            </a:r>
            <a:endParaRPr sz="2200">
              <a:solidFill>
                <a:srgbClr val="472A15"/>
              </a:solidFill>
              <a:latin typeface="Nunito"/>
              <a:ea typeface="Nunito"/>
              <a:cs typeface="Nunito"/>
              <a:sym typeface="Nunito"/>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E"/>
        </a:solidFill>
      </p:bgPr>
    </p:bg>
    <p:spTree>
      <p:nvGrpSpPr>
        <p:cNvPr id="506" name="Shape 506"/>
        <p:cNvGrpSpPr/>
        <p:nvPr/>
      </p:nvGrpSpPr>
      <p:grpSpPr>
        <a:xfrm>
          <a:off x="0" y="0"/>
          <a:ext cx="0" cy="0"/>
          <a:chOff x="0" y="0"/>
          <a:chExt cx="0" cy="0"/>
        </a:xfrm>
      </p:grpSpPr>
      <p:sp>
        <p:nvSpPr>
          <p:cNvPr id="507" name="Google Shape;507;p67"/>
          <p:cNvSpPr txBox="1"/>
          <p:nvPr/>
        </p:nvSpPr>
        <p:spPr>
          <a:xfrm>
            <a:off x="762600" y="106675"/>
            <a:ext cx="5181000" cy="961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3500">
                <a:solidFill>
                  <a:srgbClr val="472A15"/>
                </a:solidFill>
                <a:latin typeface="Fira Sans Medium"/>
                <a:ea typeface="Fira Sans Medium"/>
                <a:cs typeface="Fira Sans Medium"/>
                <a:sym typeface="Fira Sans Medium"/>
              </a:rPr>
              <a:t>Experience prototype #1</a:t>
            </a:r>
            <a:endParaRPr sz="3500">
              <a:solidFill>
                <a:srgbClr val="472A15"/>
              </a:solidFill>
              <a:latin typeface="Fira Sans Medium"/>
              <a:ea typeface="Fira Sans Medium"/>
              <a:cs typeface="Fira Sans Medium"/>
              <a:sym typeface="Fira Sans Medium"/>
            </a:endParaRPr>
          </a:p>
        </p:txBody>
      </p:sp>
      <p:sp>
        <p:nvSpPr>
          <p:cNvPr id="508" name="Google Shape;508;p67"/>
          <p:cNvSpPr/>
          <p:nvPr/>
        </p:nvSpPr>
        <p:spPr>
          <a:xfrm>
            <a:off x="0" y="150"/>
            <a:ext cx="362100" cy="5143500"/>
          </a:xfrm>
          <a:prstGeom prst="rect">
            <a:avLst/>
          </a:prstGeom>
          <a:solidFill>
            <a:srgbClr val="F2A36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09" name="Google Shape;509;p67"/>
          <p:cNvSpPr txBox="1"/>
          <p:nvPr/>
        </p:nvSpPr>
        <p:spPr>
          <a:xfrm>
            <a:off x="762600" y="1067875"/>
            <a:ext cx="7960200" cy="21702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b="1" lang="en" sz="1900">
                <a:solidFill>
                  <a:srgbClr val="472A15"/>
                </a:solidFill>
                <a:latin typeface="Nunito"/>
                <a:ea typeface="Nunito"/>
                <a:cs typeface="Nunito"/>
                <a:sym typeface="Nunito"/>
              </a:rPr>
              <a:t>Critical assumption tested</a:t>
            </a:r>
            <a:endParaRPr b="1" sz="1900">
              <a:solidFill>
                <a:srgbClr val="472A15"/>
              </a:solidFill>
              <a:latin typeface="Nunito"/>
              <a:ea typeface="Nunito"/>
              <a:cs typeface="Nunito"/>
              <a:sym typeface="Nunito"/>
            </a:endParaRPr>
          </a:p>
          <a:p>
            <a:pPr indent="0" lvl="0" marL="0" rtl="0" algn="l">
              <a:spcBef>
                <a:spcPts val="0"/>
              </a:spcBef>
              <a:spcAft>
                <a:spcPts val="0"/>
              </a:spcAft>
              <a:buNone/>
            </a:pPr>
            <a:r>
              <a:rPr lang="en" sz="1200">
                <a:solidFill>
                  <a:srgbClr val="472A15"/>
                </a:solidFill>
                <a:latin typeface="Lexend Light"/>
                <a:ea typeface="Lexend Light"/>
                <a:cs typeface="Lexend Light"/>
                <a:sym typeface="Lexend Light"/>
              </a:rPr>
              <a:t>Subtitle </a:t>
            </a:r>
            <a:endParaRPr b="1" sz="1900">
              <a:solidFill>
                <a:srgbClr val="472A15"/>
              </a:solidFill>
              <a:latin typeface="Nunito"/>
              <a:ea typeface="Nunito"/>
              <a:cs typeface="Nunito"/>
              <a:sym typeface="Nunito"/>
            </a:endParaRPr>
          </a:p>
          <a:p>
            <a:pPr indent="0" lvl="0" marL="0" rtl="0" algn="l">
              <a:spcBef>
                <a:spcPts val="0"/>
              </a:spcBef>
              <a:spcAft>
                <a:spcPts val="0"/>
              </a:spcAft>
              <a:buNone/>
            </a:pPr>
            <a:r>
              <a:t/>
            </a:r>
            <a:endParaRPr sz="1200">
              <a:solidFill>
                <a:srgbClr val="472A15"/>
              </a:solidFill>
              <a:latin typeface="Lexend Light"/>
              <a:ea typeface="Lexend Light"/>
              <a:cs typeface="Lexend Light"/>
              <a:sym typeface="Lexend Light"/>
            </a:endParaRPr>
          </a:p>
          <a:p>
            <a:pPr indent="0" lvl="0" marL="0" rtl="0" algn="l">
              <a:spcBef>
                <a:spcPts val="0"/>
              </a:spcBef>
              <a:spcAft>
                <a:spcPts val="0"/>
              </a:spcAft>
              <a:buNone/>
            </a:pPr>
            <a:r>
              <a:rPr b="1" lang="en" sz="1900">
                <a:solidFill>
                  <a:srgbClr val="472A15"/>
                </a:solidFill>
                <a:latin typeface="Nunito"/>
                <a:ea typeface="Nunito"/>
                <a:cs typeface="Nunito"/>
                <a:sym typeface="Nunito"/>
              </a:rPr>
              <a:t>Prototype description</a:t>
            </a:r>
            <a:endParaRPr b="1" sz="1900">
              <a:solidFill>
                <a:srgbClr val="472A15"/>
              </a:solidFill>
              <a:latin typeface="Nunito"/>
              <a:ea typeface="Nunito"/>
              <a:cs typeface="Nunito"/>
              <a:sym typeface="Nunito"/>
            </a:endParaRPr>
          </a:p>
          <a:p>
            <a:pPr indent="0" lvl="0" marL="0" rtl="0" algn="l">
              <a:spcBef>
                <a:spcPts val="0"/>
              </a:spcBef>
              <a:spcAft>
                <a:spcPts val="0"/>
              </a:spcAft>
              <a:buNone/>
            </a:pPr>
            <a:r>
              <a:rPr lang="en" sz="1200">
                <a:solidFill>
                  <a:srgbClr val="472A15"/>
                </a:solidFill>
                <a:latin typeface="Lexend Light"/>
                <a:ea typeface="Lexend Light"/>
                <a:cs typeface="Lexend Light"/>
                <a:sym typeface="Lexend Light"/>
              </a:rPr>
              <a:t>Breaks can either refresh focus or hijack attention. Structuring them to be restorative and finite is key.</a:t>
            </a:r>
            <a:endParaRPr sz="1200">
              <a:solidFill>
                <a:srgbClr val="472A15"/>
              </a:solidFill>
              <a:latin typeface="Lexend Light"/>
              <a:ea typeface="Lexend Light"/>
              <a:cs typeface="Lexend Light"/>
              <a:sym typeface="Lexend Light"/>
            </a:endParaRPr>
          </a:p>
          <a:p>
            <a:pPr indent="0" lvl="0" marL="0" rtl="0" algn="l">
              <a:spcBef>
                <a:spcPts val="0"/>
              </a:spcBef>
              <a:spcAft>
                <a:spcPts val="0"/>
              </a:spcAft>
              <a:buClr>
                <a:schemeClr val="dk1"/>
              </a:buClr>
              <a:buSzPts val="1100"/>
              <a:buFont typeface="Arial"/>
              <a:buNone/>
            </a:pPr>
            <a:r>
              <a:t/>
            </a:r>
            <a:endParaRPr sz="1200">
              <a:solidFill>
                <a:srgbClr val="472A15"/>
              </a:solidFill>
              <a:latin typeface="Lexend Light"/>
              <a:ea typeface="Lexend Light"/>
              <a:cs typeface="Lexend Light"/>
              <a:sym typeface="Lexend Light"/>
            </a:endParaRPr>
          </a:p>
          <a:p>
            <a:pPr indent="0" lvl="0" marL="0" rtl="0" algn="l">
              <a:spcBef>
                <a:spcPts val="0"/>
              </a:spcBef>
              <a:spcAft>
                <a:spcPts val="0"/>
              </a:spcAft>
              <a:buClr>
                <a:schemeClr val="dk1"/>
              </a:buClr>
              <a:buSzPts val="1100"/>
              <a:buFont typeface="Arial"/>
              <a:buNone/>
            </a:pPr>
            <a:r>
              <a:rPr b="1" lang="en" sz="1900">
                <a:solidFill>
                  <a:srgbClr val="472A15"/>
                </a:solidFill>
                <a:latin typeface="Nunito"/>
                <a:ea typeface="Nunito"/>
                <a:cs typeface="Nunito"/>
                <a:sym typeface="Nunito"/>
              </a:rPr>
              <a:t>Participants</a:t>
            </a:r>
            <a:endParaRPr b="1" sz="1900">
              <a:solidFill>
                <a:srgbClr val="472A15"/>
              </a:solidFill>
              <a:latin typeface="Nunito"/>
              <a:ea typeface="Nunito"/>
              <a:cs typeface="Nunito"/>
              <a:sym typeface="Nunito"/>
            </a:endParaRPr>
          </a:p>
          <a:p>
            <a:pPr indent="0" lvl="0" marL="0" rtl="0" algn="l">
              <a:spcBef>
                <a:spcPts val="0"/>
              </a:spcBef>
              <a:spcAft>
                <a:spcPts val="0"/>
              </a:spcAft>
              <a:buNone/>
            </a:pPr>
            <a:r>
              <a:rPr lang="en" sz="1200">
                <a:solidFill>
                  <a:srgbClr val="472A15"/>
                </a:solidFill>
                <a:latin typeface="Lexend Light"/>
                <a:ea typeface="Lexend Light"/>
                <a:cs typeface="Lexend Light"/>
                <a:sym typeface="Lexend Light"/>
              </a:rPr>
              <a:t>Who are they? How were they recruited? Why are they relevant?</a:t>
            </a:r>
            <a:endParaRPr sz="1200">
              <a:solidFill>
                <a:srgbClr val="472A15"/>
              </a:solidFill>
              <a:latin typeface="Lexend Light"/>
              <a:ea typeface="Lexend Light"/>
              <a:cs typeface="Lexend Light"/>
              <a:sym typeface="Lexend Light"/>
            </a:endParaRPr>
          </a:p>
          <a:p>
            <a:pPr indent="0" lvl="0" marL="0" rtl="0" algn="l">
              <a:spcBef>
                <a:spcPts val="0"/>
              </a:spcBef>
              <a:spcAft>
                <a:spcPts val="0"/>
              </a:spcAft>
              <a:buClr>
                <a:schemeClr val="dk1"/>
              </a:buClr>
              <a:buSzPts val="1100"/>
              <a:buFont typeface="Arial"/>
              <a:buNone/>
            </a:pPr>
            <a:r>
              <a:t/>
            </a:r>
            <a:endParaRPr sz="1200">
              <a:solidFill>
                <a:srgbClr val="472A15"/>
              </a:solidFill>
              <a:latin typeface="Lexend Light"/>
              <a:ea typeface="Lexend Light"/>
              <a:cs typeface="Lexend Light"/>
              <a:sym typeface="Lexend Light"/>
            </a:endParaRPr>
          </a:p>
        </p:txBody>
      </p:sp>
      <p:sp>
        <p:nvSpPr>
          <p:cNvPr id="510" name="Google Shape;510;p67"/>
          <p:cNvSpPr/>
          <p:nvPr/>
        </p:nvSpPr>
        <p:spPr>
          <a:xfrm>
            <a:off x="4725" y="-11475"/>
            <a:ext cx="9144000" cy="5143500"/>
          </a:xfrm>
          <a:prstGeom prst="rect">
            <a:avLst/>
          </a:prstGeom>
          <a:solidFill>
            <a:srgbClr val="FFFFFF">
              <a:alpha val="7500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11" name="Google Shape;511;p67"/>
          <p:cNvSpPr/>
          <p:nvPr/>
        </p:nvSpPr>
        <p:spPr>
          <a:xfrm>
            <a:off x="544475" y="299800"/>
            <a:ext cx="8085600" cy="4598400"/>
          </a:xfrm>
          <a:prstGeom prst="roundRect">
            <a:avLst>
              <a:gd fmla="val 2618" name="adj"/>
            </a:avLst>
          </a:prstGeom>
          <a:solidFill>
            <a:srgbClr val="FEF8CA">
              <a:alpha val="9227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12" name="Google Shape;512;p67"/>
          <p:cNvSpPr txBox="1"/>
          <p:nvPr>
            <p:ph idx="4294967295" type="body"/>
          </p:nvPr>
        </p:nvSpPr>
        <p:spPr>
          <a:xfrm>
            <a:off x="883775" y="414326"/>
            <a:ext cx="7407000" cy="4307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300">
                <a:solidFill>
                  <a:srgbClr val="472A15"/>
                </a:solidFill>
                <a:latin typeface="Lexend"/>
                <a:ea typeface="Lexend"/>
                <a:cs typeface="Lexend"/>
                <a:sym typeface="Lexend"/>
              </a:rPr>
              <a:t>Ethics</a:t>
            </a:r>
            <a:endParaRPr b="1" sz="2300">
              <a:solidFill>
                <a:srgbClr val="472A15"/>
              </a:solidFill>
              <a:latin typeface="Lexend"/>
              <a:ea typeface="Lexend"/>
              <a:cs typeface="Lexend"/>
              <a:sym typeface="Lexend"/>
            </a:endParaRPr>
          </a:p>
          <a:p>
            <a:pPr indent="-317500" lvl="0" marL="457200" rtl="0" algn="l">
              <a:spcBef>
                <a:spcPts val="0"/>
              </a:spcBef>
              <a:spcAft>
                <a:spcPts val="0"/>
              </a:spcAft>
              <a:buClr>
                <a:srgbClr val="472A15"/>
              </a:buClr>
              <a:buSzPts val="1400"/>
              <a:buFont typeface="Lexend"/>
              <a:buChar char="●"/>
            </a:pPr>
            <a:r>
              <a:rPr b="1" lang="en" sz="1500">
                <a:solidFill>
                  <a:srgbClr val="472A15"/>
                </a:solidFill>
                <a:latin typeface="Lexend"/>
                <a:ea typeface="Lexend"/>
                <a:cs typeface="Lexend"/>
                <a:sym typeface="Lexend"/>
              </a:rPr>
              <a:t>Usability: </a:t>
            </a:r>
            <a:r>
              <a:rPr lang="en" sz="1500">
                <a:solidFill>
                  <a:srgbClr val="472A15"/>
                </a:solidFill>
                <a:latin typeface="Lexend"/>
                <a:ea typeface="Lexend"/>
                <a:cs typeface="Lexend"/>
                <a:sym typeface="Lexend"/>
              </a:rPr>
              <a:t>Creates a memorable companion that users can form an attachment with</a:t>
            </a:r>
            <a:endParaRPr sz="1500">
              <a:solidFill>
                <a:srgbClr val="472A15"/>
              </a:solidFill>
              <a:latin typeface="Lexend"/>
              <a:ea typeface="Lexend"/>
              <a:cs typeface="Lexend"/>
              <a:sym typeface="Lexend"/>
            </a:endParaRPr>
          </a:p>
          <a:p>
            <a:pPr indent="-323850" lvl="0" marL="457200" rtl="0" algn="l">
              <a:spcBef>
                <a:spcPts val="0"/>
              </a:spcBef>
              <a:spcAft>
                <a:spcPts val="0"/>
              </a:spcAft>
              <a:buClr>
                <a:srgbClr val="472A15"/>
              </a:buClr>
              <a:buSzPts val="1500"/>
              <a:buFont typeface="Lexend"/>
              <a:buChar char="●"/>
            </a:pPr>
            <a:r>
              <a:rPr b="1" lang="en" sz="1500">
                <a:solidFill>
                  <a:srgbClr val="472A15"/>
                </a:solidFill>
                <a:latin typeface="Lexend"/>
                <a:ea typeface="Lexend"/>
                <a:cs typeface="Lexend"/>
                <a:sym typeface="Lexend"/>
              </a:rPr>
              <a:t>Accessibility:</a:t>
            </a:r>
            <a:r>
              <a:rPr lang="en" sz="1500">
                <a:solidFill>
                  <a:srgbClr val="472A15"/>
                </a:solidFill>
                <a:latin typeface="Lexend"/>
                <a:ea typeface="Lexend"/>
                <a:cs typeface="Lexend"/>
                <a:sym typeface="Lexend"/>
              </a:rPr>
              <a:t> Provisions could be made for individuals with auditory barriers, visual stimulation of phone screen activation could startle some users</a:t>
            </a:r>
            <a:endParaRPr sz="1500">
              <a:solidFill>
                <a:srgbClr val="472A15"/>
              </a:solidFill>
              <a:latin typeface="Lexend"/>
              <a:ea typeface="Lexend"/>
              <a:cs typeface="Lexend"/>
              <a:sym typeface="Lexend"/>
            </a:endParaRPr>
          </a:p>
          <a:p>
            <a:pPr indent="-323850" lvl="0" marL="457200" rtl="0" algn="l">
              <a:spcBef>
                <a:spcPts val="0"/>
              </a:spcBef>
              <a:spcAft>
                <a:spcPts val="0"/>
              </a:spcAft>
              <a:buClr>
                <a:srgbClr val="472A15"/>
              </a:buClr>
              <a:buSzPts val="1500"/>
              <a:buFont typeface="Lexend"/>
              <a:buChar char="●"/>
            </a:pPr>
            <a:r>
              <a:rPr b="1" lang="en" sz="1500">
                <a:solidFill>
                  <a:srgbClr val="472A15"/>
                </a:solidFill>
                <a:latin typeface="Lexend"/>
                <a:ea typeface="Lexend"/>
                <a:cs typeface="Lexend"/>
                <a:sym typeface="Lexend"/>
              </a:rPr>
              <a:t>Privacy:</a:t>
            </a:r>
            <a:r>
              <a:rPr lang="en" sz="1500">
                <a:solidFill>
                  <a:srgbClr val="472A15"/>
                </a:solidFill>
                <a:latin typeface="Lexend"/>
                <a:ea typeface="Lexend"/>
                <a:cs typeface="Lexend"/>
                <a:sym typeface="Lexend"/>
              </a:rPr>
              <a:t> Does not require sensitive information to function</a:t>
            </a:r>
            <a:endParaRPr sz="1500">
              <a:solidFill>
                <a:srgbClr val="472A15"/>
              </a:solidFill>
              <a:latin typeface="Lexend"/>
              <a:ea typeface="Lexend"/>
              <a:cs typeface="Lexend"/>
              <a:sym typeface="Lexend"/>
            </a:endParaRPr>
          </a:p>
          <a:p>
            <a:pPr indent="-323850" lvl="0" marL="457200" rtl="0" algn="l">
              <a:spcBef>
                <a:spcPts val="0"/>
              </a:spcBef>
              <a:spcAft>
                <a:spcPts val="0"/>
              </a:spcAft>
              <a:buClr>
                <a:srgbClr val="472A15"/>
              </a:buClr>
              <a:buSzPts val="1500"/>
              <a:buFont typeface="Lexend"/>
              <a:buChar char="●"/>
            </a:pPr>
            <a:r>
              <a:rPr b="1" lang="en" sz="1500">
                <a:solidFill>
                  <a:srgbClr val="472A15"/>
                </a:solidFill>
                <a:latin typeface="Lexend"/>
                <a:ea typeface="Lexend"/>
                <a:cs typeface="Lexend"/>
                <a:sym typeface="Lexend"/>
              </a:rPr>
              <a:t>Persuasion:</a:t>
            </a:r>
            <a:r>
              <a:rPr lang="en" sz="1500">
                <a:solidFill>
                  <a:srgbClr val="472A15"/>
                </a:solidFill>
                <a:latin typeface="Lexend"/>
                <a:ea typeface="Lexend"/>
                <a:cs typeface="Lexend"/>
                <a:sym typeface="Lexend"/>
              </a:rPr>
              <a:t> No choices are necessary, user interacts with interface like another person</a:t>
            </a:r>
            <a:endParaRPr sz="1500">
              <a:solidFill>
                <a:srgbClr val="472A15"/>
              </a:solidFill>
              <a:latin typeface="Lexend"/>
              <a:ea typeface="Lexend"/>
              <a:cs typeface="Lexend"/>
              <a:sym typeface="Lexend"/>
            </a:endParaRPr>
          </a:p>
          <a:p>
            <a:pPr indent="-323850" lvl="0" marL="457200" rtl="0" algn="l">
              <a:spcBef>
                <a:spcPts val="0"/>
              </a:spcBef>
              <a:spcAft>
                <a:spcPts val="0"/>
              </a:spcAft>
              <a:buClr>
                <a:srgbClr val="472A15"/>
              </a:buClr>
              <a:buSzPts val="1500"/>
              <a:buFont typeface="Lexend"/>
              <a:buChar char="●"/>
            </a:pPr>
            <a:r>
              <a:rPr b="1" lang="en" sz="1500">
                <a:solidFill>
                  <a:srgbClr val="472A15"/>
                </a:solidFill>
                <a:latin typeface="Lexend"/>
                <a:ea typeface="Lexend"/>
                <a:cs typeface="Lexend"/>
                <a:sym typeface="Lexend"/>
              </a:rPr>
              <a:t>Focus:</a:t>
            </a:r>
            <a:r>
              <a:rPr lang="en" sz="1500">
                <a:solidFill>
                  <a:srgbClr val="472A15"/>
                </a:solidFill>
                <a:latin typeface="Lexend"/>
                <a:ea typeface="Lexend"/>
                <a:cs typeface="Lexend"/>
                <a:sym typeface="Lexend"/>
              </a:rPr>
              <a:t> Intended to remind user to take breaks during moments of hyperfocus, but could lead to user being distracted purely by phone usage</a:t>
            </a:r>
            <a:endParaRPr sz="1500">
              <a:solidFill>
                <a:srgbClr val="472A15"/>
              </a:solidFill>
              <a:latin typeface="Lexend"/>
              <a:ea typeface="Lexend"/>
              <a:cs typeface="Lexend"/>
              <a:sym typeface="Lexend"/>
            </a:endParaRPr>
          </a:p>
          <a:p>
            <a:pPr indent="-323850" lvl="0" marL="457200" rtl="0" algn="l">
              <a:spcBef>
                <a:spcPts val="0"/>
              </a:spcBef>
              <a:spcAft>
                <a:spcPts val="0"/>
              </a:spcAft>
              <a:buClr>
                <a:srgbClr val="472A15"/>
              </a:buClr>
              <a:buSzPts val="1500"/>
              <a:buFont typeface="Lexend"/>
              <a:buChar char="●"/>
            </a:pPr>
            <a:r>
              <a:rPr b="1" lang="en" sz="1500">
                <a:solidFill>
                  <a:srgbClr val="472A15"/>
                </a:solidFill>
                <a:latin typeface="Lexend"/>
                <a:ea typeface="Lexend"/>
                <a:cs typeface="Lexend"/>
                <a:sym typeface="Lexend"/>
              </a:rPr>
              <a:t>User involvement:</a:t>
            </a:r>
            <a:r>
              <a:rPr lang="en" sz="1500">
                <a:solidFill>
                  <a:srgbClr val="472A15"/>
                </a:solidFill>
                <a:latin typeface="Lexend"/>
                <a:ea typeface="Lexend"/>
                <a:cs typeface="Lexend"/>
                <a:sym typeface="Lexend"/>
              </a:rPr>
              <a:t> User can alter their </a:t>
            </a:r>
            <a:r>
              <a:rPr lang="en" sz="1500">
                <a:solidFill>
                  <a:srgbClr val="472A15"/>
                </a:solidFill>
                <a:latin typeface="Lexend"/>
                <a:ea typeface="Lexend"/>
                <a:cs typeface="Lexend"/>
                <a:sym typeface="Lexend"/>
              </a:rPr>
              <a:t>digital</a:t>
            </a:r>
            <a:r>
              <a:rPr lang="en" sz="1500">
                <a:solidFill>
                  <a:srgbClr val="472A15"/>
                </a:solidFill>
                <a:latin typeface="Lexend"/>
                <a:ea typeface="Lexend"/>
                <a:cs typeface="Lexend"/>
                <a:sym typeface="Lexend"/>
              </a:rPr>
              <a:t> animal companion to their preferences</a:t>
            </a:r>
            <a:endParaRPr sz="1500">
              <a:solidFill>
                <a:srgbClr val="472A15"/>
              </a:solidFill>
              <a:latin typeface="Lexend"/>
              <a:ea typeface="Lexend"/>
              <a:cs typeface="Lexend"/>
              <a:sym typeface="Lexend"/>
            </a:endParaRPr>
          </a:p>
          <a:p>
            <a:pPr indent="-323850" lvl="0" marL="457200" rtl="0" algn="l">
              <a:spcBef>
                <a:spcPts val="0"/>
              </a:spcBef>
              <a:spcAft>
                <a:spcPts val="0"/>
              </a:spcAft>
              <a:buClr>
                <a:srgbClr val="472A15"/>
              </a:buClr>
              <a:buSzPts val="1500"/>
              <a:buFont typeface="Lexend"/>
              <a:buChar char="●"/>
            </a:pPr>
            <a:r>
              <a:rPr b="1" lang="en" sz="1500">
                <a:solidFill>
                  <a:srgbClr val="472A15"/>
                </a:solidFill>
                <a:latin typeface="Lexend"/>
                <a:ea typeface="Lexend"/>
                <a:cs typeface="Lexend"/>
                <a:sym typeface="Lexend"/>
              </a:rPr>
              <a:t>Sustainability &amp; Society:</a:t>
            </a:r>
            <a:r>
              <a:rPr lang="en" sz="1500">
                <a:solidFill>
                  <a:srgbClr val="472A15"/>
                </a:solidFill>
                <a:latin typeface="Lexend"/>
                <a:ea typeface="Lexend"/>
                <a:cs typeface="Lexend"/>
                <a:sym typeface="Lexend"/>
              </a:rPr>
              <a:t> Fully digital interface, no environmental detriment</a:t>
            </a:r>
            <a:endParaRPr sz="2300">
              <a:solidFill>
                <a:srgbClr val="472A15"/>
              </a:solidFill>
              <a:latin typeface="Lexend"/>
              <a:ea typeface="Lexend"/>
              <a:cs typeface="Lexend"/>
              <a:sym typeface="Lexend"/>
            </a:endParaRPr>
          </a:p>
          <a:p>
            <a:pPr indent="0" lvl="0" marL="0" rtl="0" algn="l">
              <a:spcBef>
                <a:spcPts val="0"/>
              </a:spcBef>
              <a:spcAft>
                <a:spcPts val="0"/>
              </a:spcAft>
              <a:buNone/>
            </a:pPr>
            <a:r>
              <a:t/>
            </a:r>
            <a:endParaRPr sz="2300">
              <a:solidFill>
                <a:srgbClr val="472A15"/>
              </a:solidFill>
              <a:latin typeface="Lexend"/>
              <a:ea typeface="Lexend"/>
              <a:cs typeface="Lexend"/>
              <a:sym typeface="Lexend"/>
            </a:endParaRPr>
          </a:p>
          <a:p>
            <a:pPr indent="0" lvl="0" marL="457200" rtl="0" algn="ctr">
              <a:spcBef>
                <a:spcPts val="0"/>
              </a:spcBef>
              <a:spcAft>
                <a:spcPts val="0"/>
              </a:spcAft>
              <a:buNone/>
            </a:pPr>
            <a:r>
              <a:t/>
            </a:r>
            <a:endParaRPr sz="2200">
              <a:solidFill>
                <a:srgbClr val="472A15"/>
              </a:solidFill>
              <a:latin typeface="Nunito"/>
              <a:ea typeface="Nunito"/>
              <a:cs typeface="Nunito"/>
              <a:sym typeface="Nunito"/>
            </a:endParaRPr>
          </a:p>
          <a:p>
            <a:pPr indent="0" lvl="0" marL="457200" rtl="0" algn="ctr">
              <a:spcBef>
                <a:spcPts val="0"/>
              </a:spcBef>
              <a:spcAft>
                <a:spcPts val="0"/>
              </a:spcAft>
              <a:buNone/>
            </a:pPr>
            <a:r>
              <a:t/>
            </a:r>
            <a:endParaRPr sz="2200">
              <a:solidFill>
                <a:srgbClr val="472A15"/>
              </a:solidFill>
              <a:latin typeface="Nunito"/>
              <a:ea typeface="Nunito"/>
              <a:cs typeface="Nunito"/>
              <a:sym typeface="Nunito"/>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A66F"/>
        </a:solidFill>
      </p:bgPr>
    </p:bg>
    <p:spTree>
      <p:nvGrpSpPr>
        <p:cNvPr id="516" name="Shape 516"/>
        <p:cNvGrpSpPr/>
        <p:nvPr/>
      </p:nvGrpSpPr>
      <p:grpSpPr>
        <a:xfrm>
          <a:off x="0" y="0"/>
          <a:ext cx="0" cy="0"/>
          <a:chOff x="0" y="0"/>
          <a:chExt cx="0" cy="0"/>
        </a:xfrm>
      </p:grpSpPr>
      <p:sp>
        <p:nvSpPr>
          <p:cNvPr id="517" name="Google Shape;517;p68"/>
          <p:cNvSpPr/>
          <p:nvPr/>
        </p:nvSpPr>
        <p:spPr>
          <a:xfrm>
            <a:off x="731075" y="3222350"/>
            <a:ext cx="3022200" cy="523800"/>
          </a:xfrm>
          <a:prstGeom prst="roundRect">
            <a:avLst>
              <a:gd fmla="val 16667" name="adj"/>
            </a:avLst>
          </a:prstGeom>
          <a:solidFill>
            <a:srgbClr val="FEF8CA">
              <a:alpha val="620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18" name="Google Shape;518;p68"/>
          <p:cNvSpPr txBox="1"/>
          <p:nvPr/>
        </p:nvSpPr>
        <p:spPr>
          <a:xfrm>
            <a:off x="2591100" y="182875"/>
            <a:ext cx="3961800" cy="961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000">
                <a:latin typeface="Fira Sans Medium"/>
                <a:ea typeface="Fira Sans Medium"/>
                <a:cs typeface="Fira Sans Medium"/>
                <a:sym typeface="Fira Sans Medium"/>
              </a:rPr>
              <a:t>Agenda</a:t>
            </a:r>
            <a:endParaRPr sz="4000">
              <a:solidFill>
                <a:schemeClr val="lt1"/>
              </a:solidFill>
              <a:latin typeface="Fira Sans Medium"/>
              <a:ea typeface="Fira Sans Medium"/>
              <a:cs typeface="Fira Sans Medium"/>
              <a:sym typeface="Fira Sans Medium"/>
            </a:endParaRPr>
          </a:p>
        </p:txBody>
      </p:sp>
      <p:sp>
        <p:nvSpPr>
          <p:cNvPr id="519" name="Google Shape;519;p68"/>
          <p:cNvSpPr txBox="1"/>
          <p:nvPr>
            <p:ph idx="4294967295" type="body"/>
          </p:nvPr>
        </p:nvSpPr>
        <p:spPr>
          <a:xfrm>
            <a:off x="905100" y="1144075"/>
            <a:ext cx="6609900" cy="3416400"/>
          </a:xfrm>
          <a:prstGeom prst="rect">
            <a:avLst/>
          </a:prstGeom>
        </p:spPr>
        <p:txBody>
          <a:bodyPr anchorCtr="0" anchor="t" bIns="91425" lIns="91425" spcFirstLastPara="1" rIns="91425" wrap="square" tIns="91425">
            <a:noAutofit/>
          </a:bodyPr>
          <a:lstStyle/>
          <a:p>
            <a:pPr indent="-412750" lvl="0" marL="457200" rtl="0" algn="l">
              <a:spcBef>
                <a:spcPts val="0"/>
              </a:spcBef>
              <a:spcAft>
                <a:spcPts val="0"/>
              </a:spcAft>
              <a:buClr>
                <a:srgbClr val="472A15"/>
              </a:buClr>
              <a:buSzPts val="2900"/>
              <a:buFont typeface="Nunito"/>
              <a:buAutoNum type="arabicPeriod"/>
            </a:pPr>
            <a:r>
              <a:rPr b="1" lang="en" sz="2900">
                <a:solidFill>
                  <a:srgbClr val="472A15"/>
                </a:solidFill>
                <a:latin typeface="Nunito"/>
                <a:ea typeface="Nunito"/>
                <a:cs typeface="Nunito"/>
                <a:sym typeface="Nunito"/>
              </a:rPr>
              <a:t>A</a:t>
            </a:r>
            <a:r>
              <a:rPr b="1" lang="en" sz="2900">
                <a:solidFill>
                  <a:srgbClr val="472A15"/>
                </a:solidFill>
                <a:latin typeface="Nunito"/>
                <a:ea typeface="Nunito"/>
                <a:cs typeface="Nunito"/>
                <a:sym typeface="Nunito"/>
              </a:rPr>
              <a:t>dditional needfinding</a:t>
            </a:r>
            <a:endParaRPr b="1" sz="2900">
              <a:solidFill>
                <a:srgbClr val="472A15"/>
              </a:solidFill>
              <a:latin typeface="Nunito"/>
              <a:ea typeface="Nunito"/>
              <a:cs typeface="Nunito"/>
              <a:sym typeface="Nunito"/>
            </a:endParaRPr>
          </a:p>
          <a:p>
            <a:pPr indent="-412750" lvl="0" marL="457200" rtl="0" algn="l">
              <a:spcBef>
                <a:spcPts val="0"/>
              </a:spcBef>
              <a:spcAft>
                <a:spcPts val="0"/>
              </a:spcAft>
              <a:buClr>
                <a:srgbClr val="472A15"/>
              </a:buClr>
              <a:buSzPts val="2900"/>
              <a:buFont typeface="Nunito"/>
              <a:buAutoNum type="arabicPeriod"/>
            </a:pPr>
            <a:r>
              <a:rPr b="1" lang="en" sz="2900">
                <a:solidFill>
                  <a:srgbClr val="472A15"/>
                </a:solidFill>
                <a:latin typeface="Nunito"/>
                <a:ea typeface="Nunito"/>
                <a:cs typeface="Nunito"/>
                <a:sym typeface="Nunito"/>
              </a:rPr>
              <a:t>POVs and HMWs</a:t>
            </a:r>
            <a:endParaRPr b="1" sz="2900">
              <a:solidFill>
                <a:srgbClr val="472A15"/>
              </a:solidFill>
              <a:latin typeface="Nunito"/>
              <a:ea typeface="Nunito"/>
              <a:cs typeface="Nunito"/>
              <a:sym typeface="Nunito"/>
            </a:endParaRPr>
          </a:p>
          <a:p>
            <a:pPr indent="-412750" lvl="0" marL="457200" rtl="0" algn="l">
              <a:spcBef>
                <a:spcPts val="0"/>
              </a:spcBef>
              <a:spcAft>
                <a:spcPts val="0"/>
              </a:spcAft>
              <a:buClr>
                <a:srgbClr val="472A15"/>
              </a:buClr>
              <a:buSzPts val="2900"/>
              <a:buFont typeface="Nunito"/>
              <a:buAutoNum type="arabicPeriod"/>
            </a:pPr>
            <a:r>
              <a:rPr b="1" lang="en" sz="2900">
                <a:solidFill>
                  <a:srgbClr val="472A15"/>
                </a:solidFill>
                <a:latin typeface="Nunito"/>
                <a:ea typeface="Nunito"/>
                <a:cs typeface="Nunito"/>
                <a:sym typeface="Nunito"/>
              </a:rPr>
              <a:t>Solutions</a:t>
            </a:r>
            <a:endParaRPr b="1" sz="2900">
              <a:solidFill>
                <a:srgbClr val="472A15"/>
              </a:solidFill>
              <a:latin typeface="Nunito"/>
              <a:ea typeface="Nunito"/>
              <a:cs typeface="Nunito"/>
              <a:sym typeface="Nunito"/>
            </a:endParaRPr>
          </a:p>
          <a:p>
            <a:pPr indent="-412750" lvl="0" marL="457200" rtl="0" algn="l">
              <a:spcBef>
                <a:spcPts val="0"/>
              </a:spcBef>
              <a:spcAft>
                <a:spcPts val="0"/>
              </a:spcAft>
              <a:buClr>
                <a:srgbClr val="472A15"/>
              </a:buClr>
              <a:buSzPts val="2900"/>
              <a:buFont typeface="Nunito"/>
              <a:buAutoNum type="arabicPeriod"/>
            </a:pPr>
            <a:r>
              <a:rPr b="1" lang="en" sz="2900">
                <a:solidFill>
                  <a:srgbClr val="472A15"/>
                </a:solidFill>
                <a:latin typeface="Nunito"/>
                <a:ea typeface="Nunito"/>
                <a:cs typeface="Nunito"/>
                <a:sym typeface="Nunito"/>
              </a:rPr>
              <a:t>Experience prototypes</a:t>
            </a:r>
            <a:endParaRPr b="1" sz="2900">
              <a:solidFill>
                <a:srgbClr val="472A15"/>
              </a:solidFill>
              <a:latin typeface="Nunito"/>
              <a:ea typeface="Nunito"/>
              <a:cs typeface="Nunito"/>
              <a:sym typeface="Nunito"/>
            </a:endParaRPr>
          </a:p>
          <a:p>
            <a:pPr indent="-412750" lvl="0" marL="457200" rtl="0" algn="l">
              <a:spcBef>
                <a:spcPts val="0"/>
              </a:spcBef>
              <a:spcAft>
                <a:spcPts val="0"/>
              </a:spcAft>
              <a:buClr>
                <a:srgbClr val="472A15"/>
              </a:buClr>
              <a:buSzPts val="2900"/>
              <a:buFont typeface="Nunito"/>
              <a:buAutoNum type="arabicPeriod"/>
            </a:pPr>
            <a:r>
              <a:rPr b="1" lang="en" sz="2900">
                <a:solidFill>
                  <a:srgbClr val="472A15"/>
                </a:solidFill>
                <a:latin typeface="Nunito"/>
                <a:ea typeface="Nunito"/>
                <a:cs typeface="Nunito"/>
                <a:sym typeface="Nunito"/>
              </a:rPr>
              <a:t>Next steps</a:t>
            </a:r>
            <a:endParaRPr b="1" sz="2900">
              <a:solidFill>
                <a:srgbClr val="472A15"/>
              </a:solidFill>
              <a:latin typeface="Nunito"/>
              <a:ea typeface="Nunito"/>
              <a:cs typeface="Nunito"/>
              <a:sym typeface="Nunito"/>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B4B3"/>
        </a:solidFill>
      </p:bgPr>
    </p:bg>
    <p:spTree>
      <p:nvGrpSpPr>
        <p:cNvPr id="523" name="Shape 523"/>
        <p:cNvGrpSpPr/>
        <p:nvPr/>
      </p:nvGrpSpPr>
      <p:grpSpPr>
        <a:xfrm>
          <a:off x="0" y="0"/>
          <a:ext cx="0" cy="0"/>
          <a:chOff x="0" y="0"/>
          <a:chExt cx="0" cy="0"/>
        </a:xfrm>
      </p:grpSpPr>
      <p:sp>
        <p:nvSpPr>
          <p:cNvPr id="524" name="Google Shape;524;p69"/>
          <p:cNvSpPr/>
          <p:nvPr/>
        </p:nvSpPr>
        <p:spPr>
          <a:xfrm>
            <a:off x="3070950" y="1727225"/>
            <a:ext cx="2932800" cy="523800"/>
          </a:xfrm>
          <a:prstGeom prst="roundRect">
            <a:avLst>
              <a:gd fmla="val 16667" name="adj"/>
            </a:avLst>
          </a:prstGeom>
          <a:solidFill>
            <a:srgbClr val="FEF8CA">
              <a:alpha val="620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25" name="Google Shape;525;p69"/>
          <p:cNvSpPr txBox="1"/>
          <p:nvPr>
            <p:ph idx="1" type="subTitle"/>
          </p:nvPr>
        </p:nvSpPr>
        <p:spPr>
          <a:xfrm>
            <a:off x="1398150" y="1632750"/>
            <a:ext cx="5866800" cy="2391900"/>
          </a:xfrm>
          <a:prstGeom prst="rect">
            <a:avLst/>
          </a:prstGeom>
        </p:spPr>
        <p:txBody>
          <a:bodyPr anchorCtr="0" anchor="t" bIns="91425" lIns="91425" spcFirstLastPara="1" rIns="91425" wrap="square" tIns="91425">
            <a:noAutofit/>
          </a:bodyPr>
          <a:lstStyle/>
          <a:p>
            <a:pPr indent="0" lvl="0" marL="457200" rtl="0" algn="ctr">
              <a:spcBef>
                <a:spcPts val="0"/>
              </a:spcBef>
              <a:spcAft>
                <a:spcPts val="0"/>
              </a:spcAft>
              <a:buNone/>
            </a:pPr>
            <a:r>
              <a:rPr b="1" lang="en" sz="3300">
                <a:solidFill>
                  <a:srgbClr val="472A15"/>
                </a:solidFill>
                <a:latin typeface="Lexend"/>
                <a:ea typeface="Lexend"/>
                <a:cs typeface="Lexend"/>
                <a:sym typeface="Lexend"/>
              </a:rPr>
              <a:t>Next steps</a:t>
            </a:r>
            <a:endParaRPr b="1" sz="3300">
              <a:solidFill>
                <a:srgbClr val="472A15"/>
              </a:solidFill>
              <a:latin typeface="Lexend"/>
              <a:ea typeface="Lexend"/>
              <a:cs typeface="Lexend"/>
              <a:sym typeface="Lexend"/>
            </a:endParaRPr>
          </a:p>
          <a:p>
            <a:pPr indent="0" lvl="0" marL="457200" rtl="0" algn="ctr">
              <a:spcBef>
                <a:spcPts val="0"/>
              </a:spcBef>
              <a:spcAft>
                <a:spcPts val="0"/>
              </a:spcAft>
              <a:buNone/>
            </a:pPr>
            <a:r>
              <a:t/>
            </a:r>
            <a:endParaRPr b="1" sz="3300">
              <a:solidFill>
                <a:srgbClr val="472A15"/>
              </a:solidFill>
              <a:latin typeface="Lexend"/>
              <a:ea typeface="Lexend"/>
              <a:cs typeface="Lexend"/>
              <a:sym typeface="Lexend"/>
            </a:endParaRPr>
          </a:p>
          <a:p>
            <a:pPr indent="0" lvl="0" marL="457200" rtl="0" algn="ctr">
              <a:spcBef>
                <a:spcPts val="0"/>
              </a:spcBef>
              <a:spcAft>
                <a:spcPts val="0"/>
              </a:spcAft>
              <a:buNone/>
            </a:pPr>
            <a:r>
              <a:rPr lang="en" sz="2000">
                <a:solidFill>
                  <a:srgbClr val="472A15"/>
                </a:solidFill>
                <a:latin typeface="Nunito"/>
                <a:ea typeface="Nunito"/>
                <a:cs typeface="Nunito"/>
                <a:sym typeface="Nunito"/>
              </a:rPr>
              <a:t>Solution #1: Check-in moments for reflection and reminders for breaks</a:t>
            </a:r>
            <a:endParaRPr sz="2000">
              <a:solidFill>
                <a:srgbClr val="472A15"/>
              </a:solidFill>
              <a:latin typeface="Nunito"/>
              <a:ea typeface="Nunito"/>
              <a:cs typeface="Nunito"/>
              <a:sym typeface="Nunito"/>
            </a:endParaRPr>
          </a:p>
          <a:p>
            <a:pPr indent="0" lvl="0" marL="0" rtl="0" algn="l">
              <a:spcBef>
                <a:spcPts val="0"/>
              </a:spcBef>
              <a:spcAft>
                <a:spcPts val="0"/>
              </a:spcAft>
              <a:buNone/>
            </a:pPr>
            <a:r>
              <a:t/>
            </a:r>
            <a:endParaRPr sz="2000">
              <a:solidFill>
                <a:srgbClr val="472A15"/>
              </a:solidFill>
              <a:latin typeface="Nunito"/>
              <a:ea typeface="Nunito"/>
              <a:cs typeface="Nunito"/>
              <a:sym typeface="Nunito"/>
            </a:endParaRPr>
          </a:p>
          <a:p>
            <a:pPr indent="0" lvl="0" marL="457200" rtl="0" algn="ctr">
              <a:spcBef>
                <a:spcPts val="0"/>
              </a:spcBef>
              <a:spcAft>
                <a:spcPts val="0"/>
              </a:spcAft>
              <a:buNone/>
            </a:pPr>
            <a:r>
              <a:t/>
            </a:r>
            <a:endParaRPr sz="2000">
              <a:solidFill>
                <a:srgbClr val="472A15"/>
              </a:solidFill>
              <a:latin typeface="Nunito"/>
              <a:ea typeface="Nunito"/>
              <a:cs typeface="Nunito"/>
              <a:sym typeface="Nunito"/>
            </a:endParaRPr>
          </a:p>
          <a:p>
            <a:pPr indent="0" lvl="0" marL="457200" rtl="0" algn="ctr">
              <a:spcBef>
                <a:spcPts val="0"/>
              </a:spcBef>
              <a:spcAft>
                <a:spcPts val="0"/>
              </a:spcAft>
              <a:buNone/>
            </a:pPr>
            <a:r>
              <a:t/>
            </a:r>
            <a:endParaRPr sz="2000">
              <a:solidFill>
                <a:srgbClr val="472A15"/>
              </a:solidFill>
              <a:latin typeface="Nunito"/>
              <a:ea typeface="Nunito"/>
              <a:cs typeface="Nunito"/>
              <a:sym typeface="Nunito"/>
            </a:endParaRPr>
          </a:p>
          <a:p>
            <a:pPr indent="0" lvl="0" marL="457200" rtl="0" algn="ctr">
              <a:spcBef>
                <a:spcPts val="0"/>
              </a:spcBef>
              <a:spcAft>
                <a:spcPts val="0"/>
              </a:spcAft>
              <a:buNone/>
            </a:pPr>
            <a:r>
              <a:t/>
            </a:r>
            <a:endParaRPr sz="2000">
              <a:solidFill>
                <a:srgbClr val="472A15"/>
              </a:solidFill>
              <a:latin typeface="Nunito"/>
              <a:ea typeface="Nunito"/>
              <a:cs typeface="Nunito"/>
              <a:sym typeface="Nunito"/>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B4B3"/>
        </a:solidFill>
      </p:bgPr>
    </p:bg>
    <p:spTree>
      <p:nvGrpSpPr>
        <p:cNvPr id="529" name="Shape 529"/>
        <p:cNvGrpSpPr/>
        <p:nvPr/>
      </p:nvGrpSpPr>
      <p:grpSpPr>
        <a:xfrm>
          <a:off x="0" y="0"/>
          <a:ext cx="0" cy="0"/>
          <a:chOff x="0" y="0"/>
          <a:chExt cx="0" cy="0"/>
        </a:xfrm>
      </p:grpSpPr>
      <p:sp>
        <p:nvSpPr>
          <p:cNvPr id="530" name="Google Shape;530;p70"/>
          <p:cNvSpPr/>
          <p:nvPr/>
        </p:nvSpPr>
        <p:spPr>
          <a:xfrm>
            <a:off x="371600" y="421900"/>
            <a:ext cx="5243100" cy="618600"/>
          </a:xfrm>
          <a:prstGeom prst="roundRect">
            <a:avLst>
              <a:gd fmla="val 16667" name="adj"/>
            </a:avLst>
          </a:prstGeom>
          <a:solidFill>
            <a:srgbClr val="FEF8CA">
              <a:alpha val="620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31" name="Google Shape;531;p70"/>
          <p:cNvSpPr txBox="1"/>
          <p:nvPr>
            <p:ph idx="1" type="body"/>
          </p:nvPr>
        </p:nvSpPr>
        <p:spPr>
          <a:xfrm>
            <a:off x="311700" y="1181925"/>
            <a:ext cx="8382300" cy="377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472A15"/>
                </a:solidFill>
                <a:latin typeface="Nunito"/>
                <a:ea typeface="Nunito"/>
                <a:cs typeface="Nunito"/>
                <a:sym typeface="Nunito"/>
              </a:rPr>
              <a:t>Usability: </a:t>
            </a:r>
            <a:r>
              <a:rPr lang="en" sz="1800">
                <a:solidFill>
                  <a:srgbClr val="472A15"/>
                </a:solidFill>
                <a:latin typeface="Nunito"/>
                <a:ea typeface="Nunito"/>
                <a:cs typeface="Nunito"/>
                <a:sym typeface="Nunito"/>
              </a:rPr>
              <a:t>Buddy feels motivating, settings are customizable, work–break system supports real focus</a:t>
            </a:r>
            <a:endParaRPr sz="1800">
              <a:solidFill>
                <a:srgbClr val="472A15"/>
              </a:solidFill>
              <a:latin typeface="Nunito"/>
              <a:ea typeface="Nunito"/>
              <a:cs typeface="Nunito"/>
              <a:sym typeface="Nunito"/>
            </a:endParaRPr>
          </a:p>
          <a:p>
            <a:pPr indent="0" lvl="0" marL="0" rtl="0" algn="l">
              <a:spcBef>
                <a:spcPts val="1600"/>
              </a:spcBef>
              <a:spcAft>
                <a:spcPts val="0"/>
              </a:spcAft>
              <a:buNone/>
            </a:pPr>
            <a:r>
              <a:rPr b="1" lang="en" sz="1800">
                <a:solidFill>
                  <a:srgbClr val="472A15"/>
                </a:solidFill>
                <a:latin typeface="Nunito"/>
                <a:ea typeface="Nunito"/>
                <a:cs typeface="Nunito"/>
                <a:sym typeface="Nunito"/>
              </a:rPr>
              <a:t>Accessibility: </a:t>
            </a:r>
            <a:r>
              <a:rPr lang="en" sz="1800">
                <a:solidFill>
                  <a:srgbClr val="472A15"/>
                </a:solidFill>
                <a:latin typeface="Nunito"/>
                <a:ea typeface="Nunito"/>
                <a:cs typeface="Nunito"/>
                <a:sym typeface="Nunito"/>
              </a:rPr>
              <a:t>Simple, low-stimulation interface, minimal visuals and effects</a:t>
            </a:r>
            <a:endParaRPr sz="1800">
              <a:solidFill>
                <a:srgbClr val="472A15"/>
              </a:solidFill>
              <a:latin typeface="Nunito"/>
              <a:ea typeface="Nunito"/>
              <a:cs typeface="Nunito"/>
              <a:sym typeface="Nunito"/>
            </a:endParaRPr>
          </a:p>
          <a:p>
            <a:pPr indent="0" lvl="0" marL="0" rtl="0" algn="l">
              <a:spcBef>
                <a:spcPts val="1600"/>
              </a:spcBef>
              <a:spcAft>
                <a:spcPts val="0"/>
              </a:spcAft>
              <a:buNone/>
            </a:pPr>
            <a:r>
              <a:rPr b="1" lang="en" sz="1800">
                <a:solidFill>
                  <a:srgbClr val="472A15"/>
                </a:solidFill>
                <a:latin typeface="Nunito"/>
                <a:ea typeface="Nunito"/>
                <a:cs typeface="Nunito"/>
                <a:sym typeface="Nunito"/>
              </a:rPr>
              <a:t>Privacy:</a:t>
            </a:r>
            <a:r>
              <a:rPr lang="en" sz="1800">
                <a:solidFill>
                  <a:srgbClr val="472A15"/>
                </a:solidFill>
                <a:latin typeface="Nunito"/>
                <a:ea typeface="Nunito"/>
                <a:cs typeface="Nunito"/>
                <a:sym typeface="Nunito"/>
              </a:rPr>
              <a:t> No collection of sensitive or personal data, no references to medical or disability status</a:t>
            </a:r>
            <a:endParaRPr sz="1800">
              <a:solidFill>
                <a:srgbClr val="472A15"/>
              </a:solidFill>
              <a:latin typeface="Nunito"/>
              <a:ea typeface="Nunito"/>
              <a:cs typeface="Nunito"/>
              <a:sym typeface="Nunito"/>
            </a:endParaRPr>
          </a:p>
          <a:p>
            <a:pPr indent="0" lvl="0" marL="0" rtl="0" algn="l">
              <a:spcBef>
                <a:spcPts val="1600"/>
              </a:spcBef>
              <a:spcAft>
                <a:spcPts val="1600"/>
              </a:spcAft>
              <a:buNone/>
            </a:pPr>
            <a:r>
              <a:rPr b="1" lang="en" sz="1800">
                <a:solidFill>
                  <a:srgbClr val="472A15"/>
                </a:solidFill>
                <a:highlight>
                  <a:srgbClr val="FEF8CA"/>
                </a:highlight>
                <a:latin typeface="Nunito"/>
                <a:ea typeface="Nunito"/>
                <a:cs typeface="Nunito"/>
                <a:sym typeface="Nunito"/>
              </a:rPr>
              <a:t>Persuasion &amp; Transparency: </a:t>
            </a:r>
            <a:r>
              <a:rPr lang="en" sz="1800">
                <a:solidFill>
                  <a:srgbClr val="472A15"/>
                </a:solidFill>
                <a:highlight>
                  <a:srgbClr val="FEF8CA"/>
                </a:highlight>
                <a:latin typeface="Nunito"/>
                <a:ea typeface="Nunito"/>
                <a:cs typeface="Nunito"/>
                <a:sym typeface="Nunito"/>
              </a:rPr>
              <a:t>Clearly explain purpose before first use, remind users not to share personal details, set boundaries for healthy user–AI interaction</a:t>
            </a:r>
            <a:endParaRPr sz="1800">
              <a:solidFill>
                <a:srgbClr val="472A15"/>
              </a:solidFill>
              <a:highlight>
                <a:srgbClr val="FEF8CA"/>
              </a:highlight>
              <a:latin typeface="Nunito"/>
              <a:ea typeface="Nunito"/>
              <a:cs typeface="Nunito"/>
              <a:sym typeface="Nunito"/>
            </a:endParaRPr>
          </a:p>
        </p:txBody>
      </p:sp>
      <p:sp>
        <p:nvSpPr>
          <p:cNvPr id="532" name="Google Shape;532;p70"/>
          <p:cNvSpPr txBox="1"/>
          <p:nvPr>
            <p:ph type="title"/>
          </p:nvPr>
        </p:nvSpPr>
        <p:spPr>
          <a:xfrm>
            <a:off x="371600" y="365325"/>
            <a:ext cx="55950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b="1" lang="en" sz="3300">
                <a:solidFill>
                  <a:srgbClr val="472A15"/>
                </a:solidFill>
                <a:latin typeface="Lexend"/>
                <a:ea typeface="Lexend"/>
                <a:cs typeface="Lexend"/>
                <a:sym typeface="Lexend"/>
              </a:rPr>
              <a:t>Ethical Considerations</a:t>
            </a:r>
            <a:endParaRPr b="1" sz="3300">
              <a:solidFill>
                <a:srgbClr val="472A15"/>
              </a:solidFill>
              <a:latin typeface="Lexend"/>
              <a:ea typeface="Lexend"/>
              <a:cs typeface="Lexend"/>
              <a:sym typeface="Lexend"/>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B4B3"/>
        </a:solidFill>
      </p:bgPr>
    </p:bg>
    <p:spTree>
      <p:nvGrpSpPr>
        <p:cNvPr id="536" name="Shape 536"/>
        <p:cNvGrpSpPr/>
        <p:nvPr/>
      </p:nvGrpSpPr>
      <p:grpSpPr>
        <a:xfrm>
          <a:off x="0" y="0"/>
          <a:ext cx="0" cy="0"/>
          <a:chOff x="0" y="0"/>
          <a:chExt cx="0" cy="0"/>
        </a:xfrm>
      </p:grpSpPr>
      <p:sp>
        <p:nvSpPr>
          <p:cNvPr id="537" name="Google Shape;537;p71"/>
          <p:cNvSpPr/>
          <p:nvPr/>
        </p:nvSpPr>
        <p:spPr>
          <a:xfrm>
            <a:off x="371600" y="421900"/>
            <a:ext cx="5243100" cy="618600"/>
          </a:xfrm>
          <a:prstGeom prst="roundRect">
            <a:avLst>
              <a:gd fmla="val 16667" name="adj"/>
            </a:avLst>
          </a:prstGeom>
          <a:solidFill>
            <a:srgbClr val="FEF8CA">
              <a:alpha val="620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38" name="Google Shape;538;p71"/>
          <p:cNvSpPr txBox="1"/>
          <p:nvPr>
            <p:ph type="title"/>
          </p:nvPr>
        </p:nvSpPr>
        <p:spPr>
          <a:xfrm>
            <a:off x="371600" y="365325"/>
            <a:ext cx="55950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b="1" lang="en" sz="3300">
                <a:solidFill>
                  <a:srgbClr val="472A15"/>
                </a:solidFill>
                <a:latin typeface="Lexend"/>
                <a:ea typeface="Lexend"/>
                <a:cs typeface="Lexend"/>
                <a:sym typeface="Lexend"/>
              </a:rPr>
              <a:t>Ethical Considerations</a:t>
            </a:r>
            <a:endParaRPr b="1" sz="3300">
              <a:solidFill>
                <a:srgbClr val="472A15"/>
              </a:solidFill>
              <a:latin typeface="Lexend"/>
              <a:ea typeface="Lexend"/>
              <a:cs typeface="Lexend"/>
              <a:sym typeface="Lexend"/>
            </a:endParaRPr>
          </a:p>
        </p:txBody>
      </p:sp>
      <p:sp>
        <p:nvSpPr>
          <p:cNvPr id="539" name="Google Shape;539;p71"/>
          <p:cNvSpPr txBox="1"/>
          <p:nvPr>
            <p:ph idx="1" type="body"/>
          </p:nvPr>
        </p:nvSpPr>
        <p:spPr>
          <a:xfrm>
            <a:off x="371600" y="1181925"/>
            <a:ext cx="8421300" cy="377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472A15"/>
                </a:solidFill>
                <a:latin typeface="Nunito"/>
                <a:ea typeface="Nunito"/>
                <a:cs typeface="Nunito"/>
                <a:sym typeface="Nunito"/>
              </a:rPr>
              <a:t>Focus: </a:t>
            </a:r>
            <a:r>
              <a:rPr lang="en" sz="1800">
                <a:solidFill>
                  <a:srgbClr val="472A15"/>
                </a:solidFill>
                <a:latin typeface="Nunito"/>
                <a:ea typeface="Nunito"/>
                <a:cs typeface="Nunito"/>
                <a:sym typeface="Nunito"/>
              </a:rPr>
              <a:t>Minimal interaction to reduce screen distractions, buddy helps enforce schedule consistency</a:t>
            </a:r>
            <a:endParaRPr sz="1800">
              <a:solidFill>
                <a:srgbClr val="472A15"/>
              </a:solidFill>
              <a:latin typeface="Nunito"/>
              <a:ea typeface="Nunito"/>
              <a:cs typeface="Nunito"/>
              <a:sym typeface="Nunito"/>
            </a:endParaRPr>
          </a:p>
          <a:p>
            <a:pPr indent="0" lvl="0" marL="0" rtl="0" algn="l">
              <a:spcBef>
                <a:spcPts val="1600"/>
              </a:spcBef>
              <a:spcAft>
                <a:spcPts val="0"/>
              </a:spcAft>
              <a:buNone/>
            </a:pPr>
            <a:r>
              <a:rPr b="1" lang="en" sz="1800">
                <a:solidFill>
                  <a:srgbClr val="472A15"/>
                </a:solidFill>
                <a:highlight>
                  <a:srgbClr val="FEF8CA"/>
                </a:highlight>
                <a:latin typeface="Nunito"/>
                <a:ea typeface="Nunito"/>
                <a:cs typeface="Nunito"/>
                <a:sym typeface="Nunito"/>
              </a:rPr>
              <a:t>User Involvement: </a:t>
            </a:r>
            <a:r>
              <a:rPr lang="en" sz="1800">
                <a:solidFill>
                  <a:srgbClr val="472A15"/>
                </a:solidFill>
                <a:highlight>
                  <a:srgbClr val="FEF8CA"/>
                </a:highlight>
                <a:latin typeface="Nunito"/>
                <a:ea typeface="Nunito"/>
                <a:cs typeface="Nunito"/>
                <a:sym typeface="Nunito"/>
              </a:rPr>
              <a:t>Encourage short feedback after each session, use feedback to refine buddy’s tone and pacing over time</a:t>
            </a:r>
            <a:endParaRPr sz="1800">
              <a:solidFill>
                <a:srgbClr val="472A15"/>
              </a:solidFill>
              <a:highlight>
                <a:srgbClr val="FEF8CA"/>
              </a:highlight>
              <a:latin typeface="Nunito"/>
              <a:ea typeface="Nunito"/>
              <a:cs typeface="Nunito"/>
              <a:sym typeface="Nunito"/>
            </a:endParaRPr>
          </a:p>
          <a:p>
            <a:pPr indent="0" lvl="0" marL="0" rtl="0" algn="l">
              <a:spcBef>
                <a:spcPts val="1600"/>
              </a:spcBef>
              <a:spcAft>
                <a:spcPts val="1600"/>
              </a:spcAft>
              <a:buNone/>
            </a:pPr>
            <a:r>
              <a:rPr b="1" lang="en" sz="1800">
                <a:solidFill>
                  <a:srgbClr val="472A15"/>
                </a:solidFill>
                <a:latin typeface="Nunito"/>
                <a:ea typeface="Nunito"/>
                <a:cs typeface="Nunito"/>
                <a:sym typeface="Nunito"/>
              </a:rPr>
              <a:t>Sustainability &amp; Society: </a:t>
            </a:r>
            <a:r>
              <a:rPr lang="en" sz="1800">
                <a:solidFill>
                  <a:srgbClr val="472A15"/>
                </a:solidFill>
                <a:latin typeface="Nunito"/>
                <a:ea typeface="Nunito"/>
                <a:cs typeface="Nunito"/>
                <a:sym typeface="Nunito"/>
              </a:rPr>
              <a:t>Fully digital system with minimal resource use, prevents harmful or exploitative use, alerts users if behavior risks harm to others or the environment</a:t>
            </a:r>
            <a:endParaRPr sz="1800">
              <a:solidFill>
                <a:srgbClr val="472A15"/>
              </a:solidFill>
              <a:latin typeface="Nunito"/>
              <a:ea typeface="Nunito"/>
              <a:cs typeface="Nunito"/>
              <a:sym typeface="Nunito"/>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B4B3"/>
        </a:solidFill>
      </p:bgPr>
    </p:bg>
    <p:spTree>
      <p:nvGrpSpPr>
        <p:cNvPr id="543" name="Shape 543"/>
        <p:cNvGrpSpPr/>
        <p:nvPr/>
      </p:nvGrpSpPr>
      <p:grpSpPr>
        <a:xfrm>
          <a:off x="0" y="0"/>
          <a:ext cx="0" cy="0"/>
          <a:chOff x="0" y="0"/>
          <a:chExt cx="0" cy="0"/>
        </a:xfrm>
      </p:grpSpPr>
      <p:sp>
        <p:nvSpPr>
          <p:cNvPr id="544" name="Google Shape;544;p72"/>
          <p:cNvSpPr/>
          <p:nvPr/>
        </p:nvSpPr>
        <p:spPr>
          <a:xfrm>
            <a:off x="371600" y="421900"/>
            <a:ext cx="5243100" cy="618600"/>
          </a:xfrm>
          <a:prstGeom prst="roundRect">
            <a:avLst>
              <a:gd fmla="val 16667" name="adj"/>
            </a:avLst>
          </a:prstGeom>
          <a:solidFill>
            <a:srgbClr val="FEF8CA">
              <a:alpha val="620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45" name="Google Shape;545;p72"/>
          <p:cNvSpPr txBox="1"/>
          <p:nvPr>
            <p:ph idx="1" type="body"/>
          </p:nvPr>
        </p:nvSpPr>
        <p:spPr>
          <a:xfrm>
            <a:off x="311700" y="1181925"/>
            <a:ext cx="3999900" cy="3775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rgbClr val="472A15"/>
                </a:solidFill>
                <a:latin typeface="Nunito"/>
                <a:ea typeface="Nunito"/>
                <a:cs typeface="Nunito"/>
                <a:sym typeface="Nunito"/>
              </a:rPr>
              <a:t>Who We Cater To:</a:t>
            </a:r>
            <a:endParaRPr b="1" sz="1800">
              <a:solidFill>
                <a:srgbClr val="472A15"/>
              </a:solidFill>
              <a:latin typeface="Nunito"/>
              <a:ea typeface="Nunito"/>
              <a:cs typeface="Nunito"/>
              <a:sym typeface="Nunito"/>
            </a:endParaRPr>
          </a:p>
          <a:p>
            <a:pPr indent="0" lvl="0" marL="0" rtl="0" algn="ctr">
              <a:spcBef>
                <a:spcPts val="1600"/>
              </a:spcBef>
              <a:spcAft>
                <a:spcPts val="0"/>
              </a:spcAft>
              <a:buNone/>
            </a:pPr>
            <a:r>
              <a:t/>
            </a:r>
            <a:endParaRPr sz="1800">
              <a:solidFill>
                <a:srgbClr val="472A15"/>
              </a:solidFill>
              <a:latin typeface="Nunito"/>
              <a:ea typeface="Nunito"/>
              <a:cs typeface="Nunito"/>
              <a:sym typeface="Nunito"/>
            </a:endParaRPr>
          </a:p>
          <a:p>
            <a:pPr indent="-342900" lvl="0" marL="457200" rtl="0" algn="l">
              <a:spcBef>
                <a:spcPts val="1600"/>
              </a:spcBef>
              <a:spcAft>
                <a:spcPts val="0"/>
              </a:spcAft>
              <a:buClr>
                <a:srgbClr val="472A15"/>
              </a:buClr>
              <a:buSzPts val="1800"/>
              <a:buFont typeface="Nunito"/>
              <a:buChar char="●"/>
            </a:pPr>
            <a:r>
              <a:rPr lang="en" sz="1800">
                <a:solidFill>
                  <a:srgbClr val="472A15"/>
                </a:solidFill>
                <a:latin typeface="Nunito"/>
                <a:ea typeface="Nunito"/>
                <a:cs typeface="Nunito"/>
                <a:sym typeface="Nunito"/>
              </a:rPr>
              <a:t>Learners who struggle with hyperfocus or inattention</a:t>
            </a:r>
            <a:endParaRPr sz="1800">
              <a:solidFill>
                <a:srgbClr val="472A15"/>
              </a:solidFill>
              <a:latin typeface="Nunito"/>
              <a:ea typeface="Nunito"/>
              <a:cs typeface="Nunito"/>
              <a:sym typeface="Nunito"/>
            </a:endParaRPr>
          </a:p>
          <a:p>
            <a:pPr indent="-342900" lvl="0" marL="457200" rtl="0" algn="l">
              <a:spcBef>
                <a:spcPts val="1600"/>
              </a:spcBef>
              <a:spcAft>
                <a:spcPts val="0"/>
              </a:spcAft>
              <a:buClr>
                <a:srgbClr val="472A15"/>
              </a:buClr>
              <a:buSzPts val="1800"/>
              <a:buFont typeface="Nunito"/>
              <a:buChar char="●"/>
            </a:pPr>
            <a:r>
              <a:rPr lang="en" sz="1800">
                <a:solidFill>
                  <a:srgbClr val="472A15"/>
                </a:solidFill>
                <a:latin typeface="Nunito"/>
                <a:ea typeface="Nunito"/>
                <a:cs typeface="Nunito"/>
                <a:sym typeface="Nunito"/>
              </a:rPr>
              <a:t>Learners who struggle to ask for help</a:t>
            </a:r>
            <a:endParaRPr sz="1800">
              <a:solidFill>
                <a:srgbClr val="472A15"/>
              </a:solidFill>
              <a:latin typeface="Nunito"/>
              <a:ea typeface="Nunito"/>
              <a:cs typeface="Nunito"/>
              <a:sym typeface="Nunito"/>
            </a:endParaRPr>
          </a:p>
          <a:p>
            <a:pPr indent="-342900" lvl="0" marL="457200" rtl="0" algn="l">
              <a:spcBef>
                <a:spcPts val="1600"/>
              </a:spcBef>
              <a:spcAft>
                <a:spcPts val="1600"/>
              </a:spcAft>
              <a:buClr>
                <a:srgbClr val="472A15"/>
              </a:buClr>
              <a:buSzPts val="1800"/>
              <a:buFont typeface="Nunito"/>
              <a:buChar char="●"/>
            </a:pPr>
            <a:r>
              <a:rPr lang="en" sz="1800">
                <a:solidFill>
                  <a:srgbClr val="472A15"/>
                </a:solidFill>
                <a:latin typeface="Nunito"/>
                <a:ea typeface="Nunito"/>
                <a:cs typeface="Nunito"/>
                <a:sym typeface="Nunito"/>
              </a:rPr>
              <a:t>Learners who thrive with gentle reminders</a:t>
            </a:r>
            <a:endParaRPr sz="1800">
              <a:solidFill>
                <a:srgbClr val="472A15"/>
              </a:solidFill>
              <a:latin typeface="Nunito"/>
              <a:ea typeface="Nunito"/>
              <a:cs typeface="Nunito"/>
              <a:sym typeface="Nunito"/>
            </a:endParaRPr>
          </a:p>
        </p:txBody>
      </p:sp>
      <p:sp>
        <p:nvSpPr>
          <p:cNvPr id="546" name="Google Shape;546;p72"/>
          <p:cNvSpPr txBox="1"/>
          <p:nvPr>
            <p:ph type="title"/>
          </p:nvPr>
        </p:nvSpPr>
        <p:spPr>
          <a:xfrm>
            <a:off x="371600" y="365325"/>
            <a:ext cx="55950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b="1" lang="en" sz="3300">
                <a:solidFill>
                  <a:srgbClr val="472A15"/>
                </a:solidFill>
                <a:latin typeface="Lexend"/>
                <a:ea typeface="Lexend"/>
                <a:cs typeface="Lexend"/>
                <a:sym typeface="Lexend"/>
              </a:rPr>
              <a:t>Service</a:t>
            </a:r>
            <a:endParaRPr b="1" sz="3300">
              <a:solidFill>
                <a:srgbClr val="472A15"/>
              </a:solidFill>
              <a:latin typeface="Lexend"/>
              <a:ea typeface="Lexend"/>
              <a:cs typeface="Lexend"/>
              <a:sym typeface="Lexend"/>
            </a:endParaRPr>
          </a:p>
        </p:txBody>
      </p:sp>
      <p:sp>
        <p:nvSpPr>
          <p:cNvPr id="547" name="Google Shape;547;p72"/>
          <p:cNvSpPr txBox="1"/>
          <p:nvPr>
            <p:ph idx="1" type="body"/>
          </p:nvPr>
        </p:nvSpPr>
        <p:spPr>
          <a:xfrm>
            <a:off x="4792900" y="1181925"/>
            <a:ext cx="3999900" cy="3775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rgbClr val="472A15"/>
                </a:solidFill>
                <a:latin typeface="Nunito"/>
                <a:ea typeface="Nunito"/>
                <a:cs typeface="Nunito"/>
                <a:sym typeface="Nunito"/>
              </a:rPr>
              <a:t>Who We Might Be Excluding:</a:t>
            </a:r>
            <a:endParaRPr sz="1800" u="sng">
              <a:solidFill>
                <a:srgbClr val="472A15"/>
              </a:solidFill>
              <a:latin typeface="Nunito"/>
              <a:ea typeface="Nunito"/>
              <a:cs typeface="Nunito"/>
              <a:sym typeface="Nunito"/>
            </a:endParaRPr>
          </a:p>
          <a:p>
            <a:pPr indent="0" lvl="0" marL="0" rtl="0" algn="ctr">
              <a:spcBef>
                <a:spcPts val="1600"/>
              </a:spcBef>
              <a:spcAft>
                <a:spcPts val="0"/>
              </a:spcAft>
              <a:buNone/>
            </a:pPr>
            <a:r>
              <a:t/>
            </a:r>
            <a:endParaRPr sz="1800" u="sng">
              <a:solidFill>
                <a:srgbClr val="472A15"/>
              </a:solidFill>
              <a:latin typeface="Nunito"/>
              <a:ea typeface="Nunito"/>
              <a:cs typeface="Nunito"/>
              <a:sym typeface="Nunito"/>
            </a:endParaRPr>
          </a:p>
          <a:p>
            <a:pPr indent="-342900" lvl="0" marL="457200" rtl="0" algn="l">
              <a:spcBef>
                <a:spcPts val="1600"/>
              </a:spcBef>
              <a:spcAft>
                <a:spcPts val="0"/>
              </a:spcAft>
              <a:buClr>
                <a:srgbClr val="472A15"/>
              </a:buClr>
              <a:buSzPts val="1800"/>
              <a:buFont typeface="Nunito"/>
              <a:buChar char="●"/>
            </a:pPr>
            <a:r>
              <a:rPr lang="en" sz="1800">
                <a:solidFill>
                  <a:srgbClr val="472A15"/>
                </a:solidFill>
                <a:latin typeface="Nunito"/>
                <a:ea typeface="Nunito"/>
                <a:cs typeface="Nunito"/>
                <a:sym typeface="Nunito"/>
              </a:rPr>
              <a:t>Individuals who strain in more structured environments</a:t>
            </a:r>
            <a:endParaRPr sz="1800">
              <a:solidFill>
                <a:srgbClr val="472A15"/>
              </a:solidFill>
              <a:latin typeface="Nunito"/>
              <a:ea typeface="Nunito"/>
              <a:cs typeface="Nunito"/>
              <a:sym typeface="Nunito"/>
            </a:endParaRPr>
          </a:p>
          <a:p>
            <a:pPr indent="-342900" lvl="0" marL="457200" rtl="0" algn="l">
              <a:spcBef>
                <a:spcPts val="1600"/>
              </a:spcBef>
              <a:spcAft>
                <a:spcPts val="1600"/>
              </a:spcAft>
              <a:buClr>
                <a:srgbClr val="472A15"/>
              </a:buClr>
              <a:buSzPts val="1800"/>
              <a:buFont typeface="Nunito"/>
              <a:buChar char="●"/>
            </a:pPr>
            <a:r>
              <a:rPr lang="en" sz="1800">
                <a:solidFill>
                  <a:srgbClr val="472A15"/>
                </a:solidFill>
                <a:latin typeface="Nunito"/>
                <a:ea typeface="Nunito"/>
                <a:cs typeface="Nunito"/>
                <a:sym typeface="Nunito"/>
              </a:rPr>
              <a:t>Individuals with limited tech literacy or limited access</a:t>
            </a:r>
            <a:endParaRPr sz="1800">
              <a:solidFill>
                <a:srgbClr val="472A15"/>
              </a:solidFill>
              <a:latin typeface="Nunito"/>
              <a:ea typeface="Nunito"/>
              <a:cs typeface="Nunito"/>
              <a:sym typeface="Nunito"/>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A66F"/>
        </a:solidFill>
      </p:bgPr>
    </p:bg>
    <p:spTree>
      <p:nvGrpSpPr>
        <p:cNvPr id="551" name="Shape 551"/>
        <p:cNvGrpSpPr/>
        <p:nvPr/>
      </p:nvGrpSpPr>
      <p:grpSpPr>
        <a:xfrm>
          <a:off x="0" y="0"/>
          <a:ext cx="0" cy="0"/>
          <a:chOff x="0" y="0"/>
          <a:chExt cx="0" cy="0"/>
        </a:xfrm>
      </p:grpSpPr>
      <p:sp>
        <p:nvSpPr>
          <p:cNvPr id="552" name="Google Shape;552;p73"/>
          <p:cNvSpPr txBox="1"/>
          <p:nvPr/>
        </p:nvSpPr>
        <p:spPr>
          <a:xfrm>
            <a:off x="3011500" y="1609675"/>
            <a:ext cx="3000000" cy="1416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4000">
                <a:solidFill>
                  <a:schemeClr val="dk1"/>
                </a:solidFill>
                <a:latin typeface="Fira Sans Medium"/>
                <a:ea typeface="Fira Sans Medium"/>
                <a:cs typeface="Fira Sans Medium"/>
                <a:sym typeface="Fira Sans Medium"/>
              </a:rPr>
              <a:t>Thank you!</a:t>
            </a:r>
            <a:endParaRPr sz="4000">
              <a:solidFill>
                <a:schemeClr val="dk1"/>
              </a:solidFill>
              <a:latin typeface="Fira Sans Medium"/>
              <a:ea typeface="Fira Sans Medium"/>
              <a:cs typeface="Fira Sans Medium"/>
              <a:sym typeface="Fira Sans Medium"/>
            </a:endParaRPr>
          </a:p>
          <a:p>
            <a:pPr indent="0" lvl="0" marL="0" rtl="0" algn="ctr">
              <a:spcBef>
                <a:spcPts val="0"/>
              </a:spcBef>
              <a:spcAft>
                <a:spcPts val="0"/>
              </a:spcAft>
              <a:buNone/>
            </a:pPr>
            <a:r>
              <a:rPr lang="en" sz="4000">
                <a:solidFill>
                  <a:schemeClr val="dk1"/>
                </a:solidFill>
                <a:latin typeface="Fira Sans Medium"/>
                <a:ea typeface="Fira Sans Medium"/>
                <a:cs typeface="Fira Sans Medium"/>
                <a:sym typeface="Fira Sans Medium"/>
              </a:rPr>
              <a:t>Questions?</a:t>
            </a:r>
            <a:endParaRPr sz="4000">
              <a:solidFill>
                <a:schemeClr val="dk1"/>
              </a:solidFill>
              <a:latin typeface="Fira Sans Medium"/>
              <a:ea typeface="Fira Sans Medium"/>
              <a:cs typeface="Fira Sans Medium"/>
              <a:sym typeface="Fira Sans Medium"/>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C3FF"/>
        </a:solidFill>
      </p:bgPr>
    </p:bg>
    <p:spTree>
      <p:nvGrpSpPr>
        <p:cNvPr id="556" name="Shape 556"/>
        <p:cNvGrpSpPr/>
        <p:nvPr/>
      </p:nvGrpSpPr>
      <p:grpSpPr>
        <a:xfrm>
          <a:off x="0" y="0"/>
          <a:ext cx="0" cy="0"/>
          <a:chOff x="0" y="0"/>
          <a:chExt cx="0" cy="0"/>
        </a:xfrm>
      </p:grpSpPr>
      <p:sp>
        <p:nvSpPr>
          <p:cNvPr id="557" name="Google Shape;557;p74"/>
          <p:cNvSpPr txBox="1"/>
          <p:nvPr/>
        </p:nvSpPr>
        <p:spPr>
          <a:xfrm>
            <a:off x="3072000" y="2171550"/>
            <a:ext cx="30000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4000">
                <a:solidFill>
                  <a:schemeClr val="dk1"/>
                </a:solidFill>
                <a:latin typeface="Fira Sans Medium"/>
                <a:ea typeface="Fira Sans Medium"/>
                <a:cs typeface="Fira Sans Medium"/>
                <a:sym typeface="Fira Sans Medium"/>
              </a:rPr>
              <a:t>Appendix</a:t>
            </a:r>
            <a:endParaRPr sz="4000">
              <a:solidFill>
                <a:schemeClr val="lt1"/>
              </a:solidFill>
              <a:latin typeface="Fira Sans Medium"/>
              <a:ea typeface="Fira Sans Medium"/>
              <a:cs typeface="Fira Sans Medium"/>
              <a:sym typeface="Fira Sans Medium"/>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E"/>
        </a:solidFill>
      </p:bgPr>
    </p:bg>
    <p:spTree>
      <p:nvGrpSpPr>
        <p:cNvPr id="561" name="Shape 561"/>
        <p:cNvGrpSpPr/>
        <p:nvPr/>
      </p:nvGrpSpPr>
      <p:grpSpPr>
        <a:xfrm>
          <a:off x="0" y="0"/>
          <a:ext cx="0" cy="0"/>
          <a:chOff x="0" y="0"/>
          <a:chExt cx="0" cy="0"/>
        </a:xfrm>
      </p:grpSpPr>
      <p:sp>
        <p:nvSpPr>
          <p:cNvPr id="562" name="Google Shape;562;p75"/>
          <p:cNvSpPr txBox="1"/>
          <p:nvPr/>
        </p:nvSpPr>
        <p:spPr>
          <a:xfrm>
            <a:off x="762600" y="106675"/>
            <a:ext cx="7407000" cy="961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3500">
                <a:solidFill>
                  <a:srgbClr val="472A15"/>
                </a:solidFill>
                <a:latin typeface="Fira Sans Medium"/>
                <a:ea typeface="Fira Sans Medium"/>
                <a:cs typeface="Fira Sans Medium"/>
                <a:sym typeface="Fira Sans Medium"/>
              </a:rPr>
              <a:t>Brainstorming Process</a:t>
            </a:r>
            <a:endParaRPr sz="3500">
              <a:solidFill>
                <a:srgbClr val="472A15"/>
              </a:solidFill>
              <a:latin typeface="Fira Sans Medium"/>
              <a:ea typeface="Fira Sans Medium"/>
              <a:cs typeface="Fira Sans Medium"/>
              <a:sym typeface="Fira Sans Medium"/>
            </a:endParaRPr>
          </a:p>
        </p:txBody>
      </p:sp>
      <p:sp>
        <p:nvSpPr>
          <p:cNvPr id="563" name="Google Shape;563;p75"/>
          <p:cNvSpPr/>
          <p:nvPr/>
        </p:nvSpPr>
        <p:spPr>
          <a:xfrm>
            <a:off x="0" y="150"/>
            <a:ext cx="362100" cy="5143500"/>
          </a:xfrm>
          <a:prstGeom prst="rect">
            <a:avLst/>
          </a:prstGeom>
          <a:solidFill>
            <a:srgbClr val="C9C3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564" name="Google Shape;564;p75" title="Screenshot 2025-10-09 at 9.55.32 AM.png"/>
          <p:cNvPicPr preferRelativeResize="0"/>
          <p:nvPr/>
        </p:nvPicPr>
        <p:blipFill>
          <a:blip r:embed="rId3">
            <a:alphaModFix/>
          </a:blip>
          <a:stretch>
            <a:fillRect/>
          </a:stretch>
        </p:blipFill>
        <p:spPr>
          <a:xfrm>
            <a:off x="534150" y="1004750"/>
            <a:ext cx="3912424" cy="3963719"/>
          </a:xfrm>
          <a:prstGeom prst="rect">
            <a:avLst/>
          </a:prstGeom>
          <a:noFill/>
          <a:ln cap="flat" cmpd="sng" w="9525">
            <a:solidFill>
              <a:srgbClr val="C9C3FF"/>
            </a:solidFill>
            <a:prstDash val="solid"/>
            <a:round/>
            <a:headEnd len="sm" w="sm" type="none"/>
            <a:tailEnd len="sm" w="sm" type="none"/>
          </a:ln>
        </p:spPr>
      </p:pic>
      <p:cxnSp>
        <p:nvCxnSpPr>
          <p:cNvPr id="565" name="Google Shape;565;p75"/>
          <p:cNvCxnSpPr/>
          <p:nvPr/>
        </p:nvCxnSpPr>
        <p:spPr>
          <a:xfrm flipH="1" rot="10800000">
            <a:off x="4260075" y="1089475"/>
            <a:ext cx="1080000" cy="9900"/>
          </a:xfrm>
          <a:prstGeom prst="straightConnector1">
            <a:avLst/>
          </a:prstGeom>
          <a:noFill/>
          <a:ln cap="flat" cmpd="sng" w="9525">
            <a:solidFill>
              <a:schemeClr val="dk1"/>
            </a:solidFill>
            <a:prstDash val="solid"/>
            <a:round/>
            <a:headEnd len="med" w="med" type="none"/>
            <a:tailEnd len="med" w="med" type="triangle"/>
          </a:ln>
        </p:spPr>
      </p:cxnSp>
      <p:sp>
        <p:nvSpPr>
          <p:cNvPr id="566" name="Google Shape;566;p75"/>
          <p:cNvSpPr/>
          <p:nvPr/>
        </p:nvSpPr>
        <p:spPr>
          <a:xfrm>
            <a:off x="5518900" y="932350"/>
            <a:ext cx="2526600" cy="314400"/>
          </a:xfrm>
          <a:prstGeom prst="roundRect">
            <a:avLst>
              <a:gd fmla="val 16667" name="adj"/>
            </a:avLst>
          </a:prstGeom>
          <a:solidFill>
            <a:srgbClr val="C9C3FF">
              <a:alpha val="5000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unito"/>
                <a:ea typeface="Nunito"/>
                <a:cs typeface="Nunito"/>
                <a:sym typeface="Nunito"/>
              </a:rPr>
              <a:t>Focus HMW</a:t>
            </a:r>
            <a:endParaRPr>
              <a:latin typeface="Nunito"/>
              <a:ea typeface="Nunito"/>
              <a:cs typeface="Nunito"/>
              <a:sym typeface="Nunito"/>
            </a:endParaRPr>
          </a:p>
        </p:txBody>
      </p:sp>
      <p:cxnSp>
        <p:nvCxnSpPr>
          <p:cNvPr id="567" name="Google Shape;567;p75"/>
          <p:cNvCxnSpPr/>
          <p:nvPr/>
        </p:nvCxnSpPr>
        <p:spPr>
          <a:xfrm>
            <a:off x="5182775" y="2934925"/>
            <a:ext cx="1011000" cy="0"/>
          </a:xfrm>
          <a:prstGeom prst="straightConnector1">
            <a:avLst/>
          </a:prstGeom>
          <a:noFill/>
          <a:ln cap="flat" cmpd="sng" w="9525">
            <a:solidFill>
              <a:schemeClr val="dk1"/>
            </a:solidFill>
            <a:prstDash val="solid"/>
            <a:round/>
            <a:headEnd len="med" w="med" type="none"/>
            <a:tailEnd len="med" w="med" type="triangle"/>
          </a:ln>
        </p:spPr>
      </p:cxnSp>
      <p:sp>
        <p:nvSpPr>
          <p:cNvPr id="568" name="Google Shape;568;p75"/>
          <p:cNvSpPr/>
          <p:nvPr/>
        </p:nvSpPr>
        <p:spPr>
          <a:xfrm>
            <a:off x="6363050" y="2753450"/>
            <a:ext cx="2526600" cy="603600"/>
          </a:xfrm>
          <a:prstGeom prst="roundRect">
            <a:avLst>
              <a:gd fmla="val 16667" name="adj"/>
            </a:avLst>
          </a:prstGeom>
          <a:solidFill>
            <a:srgbClr val="C9C3FF">
              <a:alpha val="5000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unito"/>
                <a:ea typeface="Nunito"/>
                <a:cs typeface="Nunito"/>
                <a:sym typeface="Nunito"/>
              </a:rPr>
              <a:t>Compilation of brainstormed solutions</a:t>
            </a:r>
            <a:endParaRPr>
              <a:latin typeface="Nunito"/>
              <a:ea typeface="Nunito"/>
              <a:cs typeface="Nunito"/>
              <a:sym typeface="Nunito"/>
            </a:endParaRPr>
          </a:p>
        </p:txBody>
      </p:sp>
      <p:sp>
        <p:nvSpPr>
          <p:cNvPr id="569" name="Google Shape;569;p75"/>
          <p:cNvSpPr/>
          <p:nvPr/>
        </p:nvSpPr>
        <p:spPr>
          <a:xfrm>
            <a:off x="4572000" y="1004750"/>
            <a:ext cx="458903" cy="3903070"/>
          </a:xfrm>
          <a:custGeom>
            <a:rect b="b" l="l" r="r" t="t"/>
            <a:pathLst>
              <a:path extrusionOk="0" h="135066" w="16491">
                <a:moveTo>
                  <a:pt x="0" y="0"/>
                </a:moveTo>
                <a:cubicBezTo>
                  <a:pt x="2749" y="13022"/>
                  <a:pt x="16491" y="55623"/>
                  <a:pt x="16491" y="78134"/>
                </a:cubicBezTo>
                <a:cubicBezTo>
                  <a:pt x="16491" y="100645"/>
                  <a:pt x="2749" y="125577"/>
                  <a:pt x="0" y="135066"/>
                </a:cubicBezTo>
              </a:path>
            </a:pathLst>
          </a:custGeom>
          <a:noFill/>
          <a:ln cap="flat" cmpd="sng" w="9525">
            <a:solidFill>
              <a:schemeClr val="dk2"/>
            </a:solidFill>
            <a:prstDash val="solid"/>
            <a:round/>
            <a:headEnd len="med" w="med" type="none"/>
            <a:tailEnd len="med" w="med" type="none"/>
          </a:ln>
        </p:spPr>
      </p:sp>
      <p:cxnSp>
        <p:nvCxnSpPr>
          <p:cNvPr id="570" name="Google Shape;570;p75"/>
          <p:cNvCxnSpPr/>
          <p:nvPr/>
        </p:nvCxnSpPr>
        <p:spPr>
          <a:xfrm flipH="1" rot="10800000">
            <a:off x="4289525" y="1649575"/>
            <a:ext cx="1330500" cy="9300"/>
          </a:xfrm>
          <a:prstGeom prst="straightConnector1">
            <a:avLst/>
          </a:prstGeom>
          <a:noFill/>
          <a:ln cap="flat" cmpd="sng" w="9525">
            <a:solidFill>
              <a:schemeClr val="dk1"/>
            </a:solidFill>
            <a:prstDash val="solid"/>
            <a:round/>
            <a:headEnd len="med" w="med" type="none"/>
            <a:tailEnd len="med" w="med" type="triangle"/>
          </a:ln>
        </p:spPr>
      </p:cxnSp>
      <p:sp>
        <p:nvSpPr>
          <p:cNvPr id="571" name="Google Shape;571;p75"/>
          <p:cNvSpPr/>
          <p:nvPr/>
        </p:nvSpPr>
        <p:spPr>
          <a:xfrm>
            <a:off x="5798875" y="1492375"/>
            <a:ext cx="2526600" cy="314400"/>
          </a:xfrm>
          <a:prstGeom prst="roundRect">
            <a:avLst>
              <a:gd fmla="val 16667" name="adj"/>
            </a:avLst>
          </a:prstGeom>
          <a:solidFill>
            <a:srgbClr val="C9C3FF">
              <a:alpha val="5000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Nunito"/>
                <a:ea typeface="Nunito"/>
                <a:cs typeface="Nunito"/>
                <a:sym typeface="Nunito"/>
              </a:rPr>
              <a:t>Preferred solutions</a:t>
            </a:r>
            <a:endParaRPr b="1">
              <a:latin typeface="Nunito"/>
              <a:ea typeface="Nunito"/>
              <a:cs typeface="Nunito"/>
              <a:sym typeface="Nunito"/>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E"/>
        </a:solidFill>
      </p:bgPr>
    </p:bg>
    <p:spTree>
      <p:nvGrpSpPr>
        <p:cNvPr id="575" name="Shape 575"/>
        <p:cNvGrpSpPr/>
        <p:nvPr/>
      </p:nvGrpSpPr>
      <p:grpSpPr>
        <a:xfrm>
          <a:off x="0" y="0"/>
          <a:ext cx="0" cy="0"/>
          <a:chOff x="0" y="0"/>
          <a:chExt cx="0" cy="0"/>
        </a:xfrm>
      </p:grpSpPr>
      <p:sp>
        <p:nvSpPr>
          <p:cNvPr id="576" name="Google Shape;576;p76"/>
          <p:cNvSpPr txBox="1"/>
          <p:nvPr/>
        </p:nvSpPr>
        <p:spPr>
          <a:xfrm>
            <a:off x="762600" y="106675"/>
            <a:ext cx="7407000" cy="961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3500">
                <a:solidFill>
                  <a:srgbClr val="472A15"/>
                </a:solidFill>
                <a:latin typeface="Fira Sans Medium"/>
                <a:ea typeface="Fira Sans Medium"/>
                <a:cs typeface="Fira Sans Medium"/>
                <a:sym typeface="Fira Sans Medium"/>
              </a:rPr>
              <a:t>Brainstorming Process (cont.)</a:t>
            </a:r>
            <a:endParaRPr sz="3500">
              <a:solidFill>
                <a:srgbClr val="472A15"/>
              </a:solidFill>
              <a:latin typeface="Fira Sans Medium"/>
              <a:ea typeface="Fira Sans Medium"/>
              <a:cs typeface="Fira Sans Medium"/>
              <a:sym typeface="Fira Sans Medium"/>
            </a:endParaRPr>
          </a:p>
        </p:txBody>
      </p:sp>
      <p:sp>
        <p:nvSpPr>
          <p:cNvPr id="577" name="Google Shape;577;p76"/>
          <p:cNvSpPr/>
          <p:nvPr/>
        </p:nvSpPr>
        <p:spPr>
          <a:xfrm>
            <a:off x="0" y="150"/>
            <a:ext cx="362100" cy="5143500"/>
          </a:xfrm>
          <a:prstGeom prst="rect">
            <a:avLst/>
          </a:prstGeom>
          <a:solidFill>
            <a:srgbClr val="C9C3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578" name="Google Shape;578;p76" title="Screenshot 2025-10-09 at 9.58.42 AM.png"/>
          <p:cNvPicPr preferRelativeResize="0"/>
          <p:nvPr/>
        </p:nvPicPr>
        <p:blipFill>
          <a:blip r:embed="rId3">
            <a:alphaModFix/>
          </a:blip>
          <a:stretch>
            <a:fillRect/>
          </a:stretch>
        </p:blipFill>
        <p:spPr>
          <a:xfrm>
            <a:off x="572724" y="1114823"/>
            <a:ext cx="4067776" cy="2914150"/>
          </a:xfrm>
          <a:prstGeom prst="rect">
            <a:avLst/>
          </a:prstGeom>
          <a:noFill/>
          <a:ln cap="flat" cmpd="sng" w="9525">
            <a:solidFill>
              <a:srgbClr val="C9C3FF"/>
            </a:solidFill>
            <a:prstDash val="solid"/>
            <a:round/>
            <a:headEnd len="sm" w="sm" type="none"/>
            <a:tailEnd len="sm" w="sm" type="none"/>
          </a:ln>
        </p:spPr>
      </p:pic>
      <p:pic>
        <p:nvPicPr>
          <p:cNvPr id="579" name="Google Shape;579;p76" title="Screenshot 2025-10-09 at 9.57.42 AM.png"/>
          <p:cNvPicPr preferRelativeResize="0"/>
          <p:nvPr/>
        </p:nvPicPr>
        <p:blipFill>
          <a:blip r:embed="rId4">
            <a:alphaModFix/>
          </a:blip>
          <a:stretch>
            <a:fillRect/>
          </a:stretch>
        </p:blipFill>
        <p:spPr>
          <a:xfrm>
            <a:off x="4903301" y="1114825"/>
            <a:ext cx="3758564" cy="3770826"/>
          </a:xfrm>
          <a:prstGeom prst="rect">
            <a:avLst/>
          </a:prstGeom>
          <a:noFill/>
          <a:ln cap="flat" cmpd="sng" w="9525">
            <a:solidFill>
              <a:srgbClr val="C9C3FF"/>
            </a:solidFill>
            <a:prstDash val="solid"/>
            <a:round/>
            <a:headEnd len="sm" w="sm" type="none"/>
            <a:tailEnd len="sm" w="sm" type="none"/>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E"/>
        </a:solidFill>
      </p:bgPr>
    </p:bg>
    <p:spTree>
      <p:nvGrpSpPr>
        <p:cNvPr id="583" name="Shape 583"/>
        <p:cNvGrpSpPr/>
        <p:nvPr/>
      </p:nvGrpSpPr>
      <p:grpSpPr>
        <a:xfrm>
          <a:off x="0" y="0"/>
          <a:ext cx="0" cy="0"/>
          <a:chOff x="0" y="0"/>
          <a:chExt cx="0" cy="0"/>
        </a:xfrm>
      </p:grpSpPr>
      <p:sp>
        <p:nvSpPr>
          <p:cNvPr id="584" name="Google Shape;584;p77"/>
          <p:cNvSpPr txBox="1"/>
          <p:nvPr/>
        </p:nvSpPr>
        <p:spPr>
          <a:xfrm>
            <a:off x="762600" y="106675"/>
            <a:ext cx="7407000" cy="961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3500">
                <a:solidFill>
                  <a:srgbClr val="472A15"/>
                </a:solidFill>
                <a:latin typeface="Fira Sans Medium"/>
                <a:ea typeface="Fira Sans Medium"/>
                <a:cs typeface="Fira Sans Medium"/>
                <a:sym typeface="Fira Sans Medium"/>
              </a:rPr>
              <a:t>Experience prototype #2 artifacts</a:t>
            </a:r>
            <a:endParaRPr sz="3500">
              <a:solidFill>
                <a:srgbClr val="472A15"/>
              </a:solidFill>
              <a:latin typeface="Fira Sans Medium"/>
              <a:ea typeface="Fira Sans Medium"/>
              <a:cs typeface="Fira Sans Medium"/>
              <a:sym typeface="Fira Sans Medium"/>
            </a:endParaRPr>
          </a:p>
        </p:txBody>
      </p:sp>
      <p:sp>
        <p:nvSpPr>
          <p:cNvPr id="585" name="Google Shape;585;p77"/>
          <p:cNvSpPr/>
          <p:nvPr/>
        </p:nvSpPr>
        <p:spPr>
          <a:xfrm>
            <a:off x="0" y="150"/>
            <a:ext cx="362100" cy="5143500"/>
          </a:xfrm>
          <a:prstGeom prst="rect">
            <a:avLst/>
          </a:prstGeom>
          <a:solidFill>
            <a:srgbClr val="C9C3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86" name="Google Shape;586;p77"/>
          <p:cNvSpPr txBox="1"/>
          <p:nvPr>
            <p:ph idx="4294967295" type="body"/>
          </p:nvPr>
        </p:nvSpPr>
        <p:spPr>
          <a:xfrm>
            <a:off x="648300" y="1020250"/>
            <a:ext cx="6624000" cy="3416400"/>
          </a:xfrm>
          <a:prstGeom prst="rect">
            <a:avLst/>
          </a:prstGeom>
        </p:spPr>
        <p:txBody>
          <a:bodyPr anchorCtr="0" anchor="t" bIns="91425" lIns="91425" spcFirstLastPara="1" rIns="91425" wrap="square" tIns="91425">
            <a:noAutofit/>
          </a:bodyPr>
          <a:lstStyle/>
          <a:p>
            <a:pPr indent="-336550" lvl="0" marL="457200" rtl="0" algn="l">
              <a:spcBef>
                <a:spcPts val="0"/>
              </a:spcBef>
              <a:spcAft>
                <a:spcPts val="1000"/>
              </a:spcAft>
              <a:buClr>
                <a:srgbClr val="472A15"/>
              </a:buClr>
              <a:buSzPts val="1700"/>
              <a:buFont typeface="Nunito"/>
              <a:buAutoNum type="arabicPeriod"/>
            </a:pPr>
            <a:r>
              <a:rPr lang="en" sz="1700" u="sng">
                <a:solidFill>
                  <a:schemeClr val="hlink"/>
                </a:solidFill>
                <a:latin typeface="Nunito"/>
                <a:ea typeface="Nunito"/>
                <a:cs typeface="Nunito"/>
                <a:sym typeface="Nunito"/>
                <a:hlinkClick r:id="rId3"/>
              </a:rPr>
              <a:t>https://drive.google.com/drive/folders/1DXsuKVPi8z1Ru08eqnQiynB-8garz2R8?usp=sharing</a:t>
            </a:r>
            <a:r>
              <a:rPr lang="en" sz="1700">
                <a:solidFill>
                  <a:srgbClr val="472A15"/>
                </a:solidFill>
                <a:latin typeface="Nunito"/>
                <a:ea typeface="Nunito"/>
                <a:cs typeface="Nunito"/>
                <a:sym typeface="Nunito"/>
              </a:rPr>
              <a:t> (only accessible to members of our team folder + teaching staff)</a:t>
            </a:r>
            <a:endParaRPr sz="1700">
              <a:solidFill>
                <a:srgbClr val="472A15"/>
              </a:solidFill>
              <a:latin typeface="Nunito"/>
              <a:ea typeface="Nunito"/>
              <a:cs typeface="Nunito"/>
              <a:sym typeface="Nunito"/>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pic>
        <p:nvPicPr>
          <p:cNvPr id="591" name="Google Shape;591;p78" title="Empathy maps - Yamask (1).jpg"/>
          <p:cNvPicPr preferRelativeResize="0"/>
          <p:nvPr/>
        </p:nvPicPr>
        <p:blipFill>
          <a:blip r:embed="rId3">
            <a:alphaModFix/>
          </a:blip>
          <a:stretch>
            <a:fillRect/>
          </a:stretch>
        </p:blipFill>
        <p:spPr>
          <a:xfrm>
            <a:off x="1329550" y="0"/>
            <a:ext cx="7814451" cy="5143500"/>
          </a:xfrm>
          <a:prstGeom prst="rect">
            <a:avLst/>
          </a:prstGeom>
          <a:noFill/>
          <a:ln>
            <a:noFill/>
          </a:ln>
        </p:spPr>
      </p:pic>
      <p:sp>
        <p:nvSpPr>
          <p:cNvPr id="592" name="Google Shape;592;p78"/>
          <p:cNvSpPr/>
          <p:nvPr/>
        </p:nvSpPr>
        <p:spPr>
          <a:xfrm>
            <a:off x="0" y="150"/>
            <a:ext cx="362100" cy="5143500"/>
          </a:xfrm>
          <a:prstGeom prst="rect">
            <a:avLst/>
          </a:prstGeom>
          <a:solidFill>
            <a:srgbClr val="C9C3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93" name="Google Shape;593;p78"/>
          <p:cNvSpPr txBox="1"/>
          <p:nvPr/>
        </p:nvSpPr>
        <p:spPr>
          <a:xfrm rot="-5400000">
            <a:off x="-1680825" y="2100025"/>
            <a:ext cx="4895400" cy="961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200">
                <a:solidFill>
                  <a:srgbClr val="472A15"/>
                </a:solidFill>
                <a:latin typeface="Fira Sans Medium"/>
                <a:ea typeface="Fira Sans Medium"/>
                <a:cs typeface="Fira Sans Medium"/>
                <a:sym typeface="Fira Sans Medium"/>
              </a:rPr>
              <a:t>Additional needfinding interview #1 </a:t>
            </a:r>
            <a:endParaRPr sz="2200">
              <a:solidFill>
                <a:srgbClr val="472A15"/>
              </a:solidFill>
              <a:latin typeface="Fira Sans Medium"/>
              <a:ea typeface="Fira Sans Medium"/>
              <a:cs typeface="Fira Sans Medium"/>
              <a:sym typeface="Fira Sans Medium"/>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7" name="Shape 597"/>
        <p:cNvGrpSpPr/>
        <p:nvPr/>
      </p:nvGrpSpPr>
      <p:grpSpPr>
        <a:xfrm>
          <a:off x="0" y="0"/>
          <a:ext cx="0" cy="0"/>
          <a:chOff x="0" y="0"/>
          <a:chExt cx="0" cy="0"/>
        </a:xfrm>
      </p:grpSpPr>
      <p:pic>
        <p:nvPicPr>
          <p:cNvPr id="598" name="Google Shape;598;p79" title="Empathy maps - Yamask (1).jpg"/>
          <p:cNvPicPr preferRelativeResize="0"/>
          <p:nvPr/>
        </p:nvPicPr>
        <p:blipFill>
          <a:blip r:embed="rId3">
            <a:alphaModFix/>
          </a:blip>
          <a:stretch>
            <a:fillRect/>
          </a:stretch>
        </p:blipFill>
        <p:spPr>
          <a:xfrm>
            <a:off x="1329550" y="0"/>
            <a:ext cx="7814451" cy="5143500"/>
          </a:xfrm>
          <a:prstGeom prst="rect">
            <a:avLst/>
          </a:prstGeom>
          <a:noFill/>
          <a:ln>
            <a:noFill/>
          </a:ln>
        </p:spPr>
      </p:pic>
      <p:sp>
        <p:nvSpPr>
          <p:cNvPr id="599" name="Google Shape;599;p79"/>
          <p:cNvSpPr/>
          <p:nvPr/>
        </p:nvSpPr>
        <p:spPr>
          <a:xfrm>
            <a:off x="0" y="150"/>
            <a:ext cx="362100" cy="5143500"/>
          </a:xfrm>
          <a:prstGeom prst="rect">
            <a:avLst/>
          </a:prstGeom>
          <a:solidFill>
            <a:srgbClr val="C9C3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00" name="Google Shape;600;p79"/>
          <p:cNvSpPr txBox="1"/>
          <p:nvPr/>
        </p:nvSpPr>
        <p:spPr>
          <a:xfrm rot="-5400000">
            <a:off x="-1680825" y="2100025"/>
            <a:ext cx="4895400" cy="961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200">
                <a:solidFill>
                  <a:srgbClr val="472A15"/>
                </a:solidFill>
                <a:latin typeface="Fira Sans Medium"/>
                <a:ea typeface="Fira Sans Medium"/>
                <a:cs typeface="Fira Sans Medium"/>
                <a:sym typeface="Fira Sans Medium"/>
              </a:rPr>
              <a:t>Additional needfinding interview #2 </a:t>
            </a:r>
            <a:endParaRPr sz="2200">
              <a:solidFill>
                <a:srgbClr val="472A15"/>
              </a:solidFill>
              <a:latin typeface="Fira Sans Medium"/>
              <a:ea typeface="Fira Sans Medium"/>
              <a:cs typeface="Fira Sans Medium"/>
              <a:sym typeface="Fira Sans Medium"/>
            </a:endParaRPr>
          </a:p>
        </p:txBody>
      </p:sp>
      <p:pic>
        <p:nvPicPr>
          <p:cNvPr id="601" name="Google Shape;601;p79" title="Empathy maps - Copy of Yamask.jpg"/>
          <p:cNvPicPr preferRelativeResize="0"/>
          <p:nvPr/>
        </p:nvPicPr>
        <p:blipFill>
          <a:blip r:embed="rId4">
            <a:alphaModFix/>
          </a:blip>
          <a:stretch>
            <a:fillRect/>
          </a:stretch>
        </p:blipFill>
        <p:spPr>
          <a:xfrm>
            <a:off x="1329547" y="0"/>
            <a:ext cx="7814456" cy="51435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5" name="Shape 605"/>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Technology Infographics by Slidesgo">
  <a:themeElements>
    <a:clrScheme name="Simple Light">
      <a:dk1>
        <a:srgbClr val="000000"/>
      </a:dk1>
      <a:lt1>
        <a:srgbClr val="FFFFFF"/>
      </a:lt1>
      <a:dk2>
        <a:srgbClr val="595959"/>
      </a:dk2>
      <a:lt2>
        <a:srgbClr val="EEEEEE"/>
      </a:lt2>
      <a:accent1>
        <a:srgbClr val="B8C1D6"/>
      </a:accent1>
      <a:accent2>
        <a:srgbClr val="212121"/>
      </a:accent2>
      <a:accent3>
        <a:srgbClr val="87ADA9"/>
      </a:accent3>
      <a:accent4>
        <a:srgbClr val="688581"/>
      </a:accent4>
      <a:accent5>
        <a:srgbClr val="A7B896"/>
      </a:accent5>
      <a:accent6>
        <a:srgbClr val="B8C1D6"/>
      </a:accent6>
      <a:hlink>
        <a:srgbClr val="57817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