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  <p:sldMasterId id="2147483713" r:id="rId2"/>
  </p:sldMasterIdLst>
  <p:notesMasterIdLst>
    <p:notesMasterId r:id="rId40"/>
  </p:notesMasterIdLst>
  <p:handoutMasterIdLst>
    <p:handoutMasterId r:id="rId41"/>
  </p:handoutMasterIdLst>
  <p:sldIdLst>
    <p:sldId id="1832" r:id="rId3"/>
    <p:sldId id="383" r:id="rId4"/>
    <p:sldId id="384" r:id="rId5"/>
    <p:sldId id="385" r:id="rId6"/>
    <p:sldId id="692" r:id="rId7"/>
    <p:sldId id="387" r:id="rId8"/>
    <p:sldId id="409" r:id="rId9"/>
    <p:sldId id="691" r:id="rId10"/>
    <p:sldId id="386" r:id="rId11"/>
    <p:sldId id="388" r:id="rId12"/>
    <p:sldId id="392" r:id="rId13"/>
    <p:sldId id="389" r:id="rId14"/>
    <p:sldId id="410" r:id="rId15"/>
    <p:sldId id="411" r:id="rId16"/>
    <p:sldId id="390" r:id="rId17"/>
    <p:sldId id="391" r:id="rId18"/>
    <p:sldId id="412" r:id="rId19"/>
    <p:sldId id="397" r:id="rId20"/>
    <p:sldId id="404" r:id="rId21"/>
    <p:sldId id="398" r:id="rId22"/>
    <p:sldId id="688" r:id="rId23"/>
    <p:sldId id="400" r:id="rId24"/>
    <p:sldId id="414" r:id="rId25"/>
    <p:sldId id="393" r:id="rId26"/>
    <p:sldId id="1833" r:id="rId27"/>
    <p:sldId id="1834" r:id="rId28"/>
    <p:sldId id="394" r:id="rId29"/>
    <p:sldId id="395" r:id="rId30"/>
    <p:sldId id="396" r:id="rId31"/>
    <p:sldId id="413" r:id="rId32"/>
    <p:sldId id="401" r:id="rId33"/>
    <p:sldId id="402" r:id="rId34"/>
    <p:sldId id="415" r:id="rId35"/>
    <p:sldId id="694" r:id="rId36"/>
    <p:sldId id="695" r:id="rId37"/>
    <p:sldId id="696" r:id="rId38"/>
    <p:sldId id="697" r:id="rId39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FF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6" autoAdjust="0"/>
    <p:restoredTop sz="96164" autoAdjust="0"/>
  </p:normalViewPr>
  <p:slideViewPr>
    <p:cSldViewPr>
      <p:cViewPr varScale="1">
        <p:scale>
          <a:sx n="157" d="100"/>
          <a:sy n="157" d="100"/>
        </p:scale>
        <p:origin x="168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346639-C8C4-9A48-A995-2E425D4B1E5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2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Steps: head file</a:t>
            </a:r>
          </a:p>
          <a:p>
            <a:r>
              <a:rPr lang="en-US" dirty="0"/>
              <a:t>Just </a:t>
            </a:r>
            <a:r>
              <a:rPr lang="en-US" dirty="0" err="1"/>
              <a:t>tr</a:t>
            </a:r>
            <a:r>
              <a:rPr lang="en-US" dirty="0"/>
              <a:t> head</a:t>
            </a:r>
          </a:p>
          <a:p>
            <a:r>
              <a:rPr lang="en-US" dirty="0"/>
              <a:t>Then</a:t>
            </a:r>
            <a:r>
              <a:rPr lang="en-US" baseline="0" dirty="0"/>
              <a:t> sort</a:t>
            </a:r>
          </a:p>
          <a:p>
            <a:r>
              <a:rPr lang="en-US" baseline="0" dirty="0"/>
              <a:t>Then </a:t>
            </a:r>
            <a:r>
              <a:rPr lang="en-US" baseline="0" dirty="0" err="1"/>
              <a:t>uniq</a:t>
            </a:r>
            <a:r>
              <a:rPr lang="en-US" baseline="0" dirty="0"/>
              <a:t> –c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61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1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9026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buNone/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Slides adapted from Jure </a:t>
            </a:r>
            <a:r>
              <a:rPr lang="en-US" err="1"/>
              <a:t>Leskovec</a:t>
            </a:r>
            <a:endParaRPr lang="en-US" sz="525"/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40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5389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083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45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633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49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1/13/25</a:t>
            </a:fld>
            <a:r>
              <a:rPr lang="en-US" err="1"/>
              <a:t>sss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Slides adapted from Jure </a:t>
            </a:r>
            <a:r>
              <a:rPr lang="en-US" err="1"/>
              <a:t>Leskovec</a:t>
            </a:r>
            <a:endParaRPr lang="en-US" sz="6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27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95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925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64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557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548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376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48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3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A09E4D2-B61F-0C4D-92FE-C505224265D3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8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s124.stanford.edu/nyt_200811.t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atalog.ldc.upenn.edu/docs/LDC2008T19/" TargetMode="Externa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rr1p31AGkgZJSu7-sLtxbobJIsPdkq5KXe0n7jKZosGWNAw/viewform" TargetMode="External"/><Relationship Id="rId2" Type="http://schemas.openxmlformats.org/officeDocument/2006/relationships/hyperlink" Target="https://web.stanford.edu/class/cs124/lec/secret_ec.txt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CS 124 / LINGUIST 180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Text Processing with UNIX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7B7AE-33AF-DC57-03E2-2AC4DB92A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Stanford University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85D43C-499F-308C-CCB8-53C356728DEB}"/>
              </a:ext>
            </a:extLst>
          </p:cNvPr>
          <p:cNvSpPr txBox="1"/>
          <p:nvPr/>
        </p:nvSpPr>
        <p:spPr>
          <a:xfrm>
            <a:off x="3657600" y="241935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Adapted from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Ken Church's "Unix for Poets"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by Dan Jurafsky and Chris Manning</a:t>
            </a:r>
          </a:p>
        </p:txBody>
      </p:sp>
    </p:spTree>
    <p:extLst>
      <p:ext uri="{BB962C8B-B14F-4D97-AF65-F5344CB8AC3E}">
        <p14:creationId xmlns:p14="http://schemas.microsoft.com/office/powerpoint/2010/main" val="4212233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processing with UNIX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644690"/>
          </a:xfrm>
        </p:spPr>
        <p:txBody>
          <a:bodyPr>
            <a:normAutofit/>
          </a:bodyPr>
          <a:lstStyle/>
          <a:p>
            <a:r>
              <a:rPr lang="en-US" dirty="0"/>
              <a:t>Billions of words are text are everywhere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web, email, social media</a:t>
            </a:r>
          </a:p>
          <a:p>
            <a:r>
              <a:rPr lang="en-US" dirty="0"/>
              <a:t>What can we do with it all? </a:t>
            </a:r>
          </a:p>
          <a:p>
            <a:r>
              <a:rPr lang="en-US" dirty="0"/>
              <a:t>The UNIX intuition: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Modularity and simplicity!  Simple command-line tools combined together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Often faster even than writing a quick python tool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DIY is very satisfying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9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exercises we’ll be doing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Count words in a text with "tr", "sort", and "</a:t>
            </a:r>
            <a:r>
              <a:rPr lang="en-US" dirty="0" err="1"/>
              <a:t>uniq</a:t>
            </a:r>
            <a:r>
              <a:rPr lang="en-US" dirty="0"/>
              <a:t>"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Counting more complex text patterns with "tr"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Using "sort" in more powerful ways for counting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Using "grep" to find patterns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Data ethics: Where did this data come from?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Simple tricks to compute n-gram statistics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Using "sed" to modify text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5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07968"/>
            <a:ext cx="6614160" cy="3673581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/>
              <a:t>sort </a:t>
            </a:r>
          </a:p>
          <a:p>
            <a:r>
              <a:rPr lang="en-US" sz="2600" b="1" dirty="0" err="1"/>
              <a:t>uniq</a:t>
            </a:r>
            <a:r>
              <a:rPr lang="en-US" sz="2600" b="1" dirty="0"/>
              <a:t> –c </a:t>
            </a:r>
            <a:r>
              <a:rPr lang="en-US" sz="2600" dirty="0"/>
              <a:t>(count duplicates) </a:t>
            </a:r>
          </a:p>
          <a:p>
            <a:r>
              <a:rPr lang="en-US" sz="2600" b="1" dirty="0"/>
              <a:t>tr</a:t>
            </a:r>
            <a:r>
              <a:rPr lang="en-US" sz="2600" dirty="0"/>
              <a:t> (translate characters) </a:t>
            </a:r>
          </a:p>
          <a:p>
            <a:r>
              <a:rPr lang="en-US" sz="2600" b="1" dirty="0"/>
              <a:t>grep</a:t>
            </a:r>
            <a:r>
              <a:rPr lang="en-US" sz="2600" dirty="0"/>
              <a:t>: search for a pattern (regular expression) </a:t>
            </a:r>
          </a:p>
          <a:p>
            <a:r>
              <a:rPr lang="en-US" sz="2600" b="1" dirty="0"/>
              <a:t>cat</a:t>
            </a:r>
            <a:r>
              <a:rPr lang="en-US" sz="2600" dirty="0"/>
              <a:t> (send file(s) in stream)</a:t>
            </a:r>
          </a:p>
          <a:p>
            <a:r>
              <a:rPr lang="en-US" sz="2600" b="1" dirty="0"/>
              <a:t>head</a:t>
            </a:r>
          </a:p>
          <a:p>
            <a:r>
              <a:rPr lang="en-US" sz="2600" b="1" dirty="0"/>
              <a:t>tail</a:t>
            </a:r>
          </a:p>
          <a:p>
            <a:r>
              <a:rPr lang="en-US" sz="2600" b="1" dirty="0"/>
              <a:t>rev</a:t>
            </a:r>
            <a:r>
              <a:rPr lang="en-US" sz="2600" dirty="0"/>
              <a:t> (reverse lines)</a:t>
            </a:r>
          </a:p>
          <a:p>
            <a:r>
              <a:rPr lang="en-US" sz="2600" b="1" dirty="0"/>
              <a:t>sed</a:t>
            </a:r>
            <a:r>
              <a:rPr lang="en-US" sz="2600" dirty="0"/>
              <a:t> (edit string -- replacement) </a:t>
            </a:r>
          </a:p>
          <a:p>
            <a:endParaRPr lang="en-US" sz="2000" b="1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52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D31A2-B6D2-1D41-99E6-2D06F3B5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Prereqs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51B32-BD20-D74B-BF34-3F280D31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Mac:</a:t>
            </a:r>
            <a:br>
              <a:rPr lang="en-US" dirty="0"/>
            </a:br>
            <a:r>
              <a:rPr lang="en-US" dirty="0"/>
              <a:t>Open the Terminal app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Windows:</a:t>
            </a:r>
          </a:p>
          <a:p>
            <a:pPr>
              <a:lnSpc>
                <a:spcPct val="120000"/>
              </a:lnSpc>
            </a:pPr>
            <a:r>
              <a:rPr lang="en-US" dirty="0"/>
              <a:t>Make sure you have Ubuntu (PA0)</a:t>
            </a:r>
          </a:p>
          <a:p>
            <a:pPr>
              <a:lnSpc>
                <a:spcPct val="120000"/>
              </a:lnSpc>
            </a:pPr>
            <a:endParaRPr lang="en-US" sz="1400" dirty="0"/>
          </a:p>
          <a:p>
            <a:pPr>
              <a:lnSpc>
                <a:spcPct val="120000"/>
              </a:lnSpc>
            </a:pPr>
            <a:r>
              <a:rPr lang="en-US" sz="1400" dirty="0"/>
              <a:t>I</a:t>
            </a:r>
          </a:p>
          <a:p>
            <a:pPr marL="630936" lvl="3" indent="0">
              <a:lnSpc>
                <a:spcPct val="120000"/>
              </a:lnSpc>
              <a:buNone/>
            </a:pP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6E543-8CB1-2947-A5AA-BE92E552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6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Prerequisites: get the text file we are using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28750"/>
            <a:ext cx="8763000" cy="3467100"/>
          </a:xfrm>
        </p:spPr>
        <p:txBody>
          <a:bodyPr/>
          <a:lstStyle/>
          <a:p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rice:  ssh into a </a:t>
            </a:r>
            <a:r>
              <a:rPr lang="en-US" sz="2600" dirty="0" err="1">
                <a:latin typeface="Calibri" charset="0"/>
                <a:ea typeface="Calibri" charset="0"/>
                <a:cs typeface="Calibri" charset="0"/>
              </a:rPr>
              <a:t>farmshare</a:t>
            </a:r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 and then do (don't forget the final ".")</a:t>
            </a:r>
          </a:p>
          <a:p>
            <a:pPr marL="0" indent="0">
              <a:buNone/>
            </a:pPr>
            <a:r>
              <a:rPr lang="en-US" dirty="0">
                <a:solidFill>
                  <a:srgbClr val="002DFF"/>
                </a:solidFill>
                <a:latin typeface="Courier"/>
                <a:cs typeface="Courier"/>
              </a:rPr>
              <a:t>cp /</a:t>
            </a:r>
            <a:r>
              <a:rPr lang="en-US" dirty="0" err="1">
                <a:solidFill>
                  <a:srgbClr val="002DFF"/>
                </a:solidFill>
                <a:latin typeface="Courier"/>
                <a:cs typeface="Courier"/>
              </a:rPr>
              <a:t>afs</a:t>
            </a:r>
            <a:r>
              <a:rPr lang="en-US" dirty="0">
                <a:solidFill>
                  <a:srgbClr val="002DFF"/>
                </a:solidFill>
                <a:latin typeface="Courier"/>
                <a:cs typeface="Courier"/>
              </a:rPr>
              <a:t>/</a:t>
            </a:r>
            <a:r>
              <a:rPr lang="en-US" dirty="0" err="1">
                <a:solidFill>
                  <a:srgbClr val="002DFF"/>
                </a:solidFill>
                <a:latin typeface="Courier"/>
                <a:cs typeface="Courier"/>
              </a:rPr>
              <a:t>ir</a:t>
            </a:r>
            <a:r>
              <a:rPr lang="en-US" dirty="0">
                <a:solidFill>
                  <a:srgbClr val="002DFF"/>
                </a:solidFill>
                <a:latin typeface="Courier"/>
                <a:cs typeface="Courier"/>
              </a:rPr>
              <a:t>/class/cs124/WWW/nyt_200811.txt .</a:t>
            </a:r>
          </a:p>
          <a:p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Or download to your own laptop this file:</a:t>
            </a:r>
          </a:p>
          <a:p>
            <a:pPr marL="0" indent="0">
              <a:buNone/>
            </a:pPr>
            <a:r>
              <a:rPr lang="en-US" sz="2800" dirty="0">
                <a:latin typeface="Courier"/>
                <a:cs typeface="Courier"/>
                <a:hlinkClick r:id="rId2"/>
              </a:rPr>
              <a:t>http://cs124.stanford.edu/nyt_200811.txt</a:t>
            </a:r>
            <a:endParaRPr lang="en-US" sz="2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dirty="0">
                <a:latin typeface="Courier"/>
                <a:cs typeface="Courier"/>
              </a:rPr>
              <a:t>Or: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2DFF"/>
                </a:solidFill>
                <a:latin typeface="Courier"/>
                <a:cs typeface="Courier"/>
              </a:rPr>
              <a:t>scp</a:t>
            </a:r>
            <a:r>
              <a:rPr lang="en-US" sz="2000" dirty="0">
                <a:solidFill>
                  <a:srgbClr val="002DFF"/>
                </a:solidFill>
                <a:latin typeface="Courier"/>
                <a:cs typeface="Courier"/>
              </a:rPr>
              <a:t> rice:/</a:t>
            </a:r>
            <a:r>
              <a:rPr lang="en-US" sz="2000" dirty="0" err="1">
                <a:solidFill>
                  <a:srgbClr val="002DFF"/>
                </a:solidFill>
                <a:latin typeface="Courier"/>
                <a:cs typeface="Courier"/>
              </a:rPr>
              <a:t>afs</a:t>
            </a:r>
            <a:r>
              <a:rPr lang="en-US" sz="2000" dirty="0">
                <a:solidFill>
                  <a:srgbClr val="002DFF"/>
                </a:solidFill>
                <a:latin typeface="Courier"/>
                <a:cs typeface="Courier"/>
              </a:rPr>
              <a:t>/</a:t>
            </a:r>
            <a:r>
              <a:rPr lang="en-US" sz="2000" dirty="0" err="1">
                <a:solidFill>
                  <a:srgbClr val="002DFF"/>
                </a:solidFill>
                <a:latin typeface="Courier"/>
                <a:cs typeface="Courier"/>
              </a:rPr>
              <a:t>ir</a:t>
            </a:r>
            <a:r>
              <a:rPr lang="en-US" sz="2000" dirty="0">
                <a:solidFill>
                  <a:srgbClr val="002DFF"/>
                </a:solidFill>
                <a:latin typeface="Courier"/>
                <a:cs typeface="Courier"/>
              </a:rPr>
              <a:t>/class/cs124/WWW/nyt_200811.txt 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3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UNIX </a:t>
            </a:r>
            <a:r>
              <a:rPr lang="en-US" sz="2800" dirty="0">
                <a:latin typeface="Courier"/>
                <a:cs typeface="Courier"/>
              </a:rPr>
              <a:t>“man”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command</a:t>
            </a:r>
          </a:p>
          <a:p>
            <a:pPr lvl="1"/>
            <a:r>
              <a:rPr lang="en-US" sz="2800" dirty="0"/>
              <a:t>e.g., </a:t>
            </a:r>
            <a:r>
              <a:rPr lang="en-US" sz="2800" dirty="0">
                <a:latin typeface="Courier"/>
                <a:cs typeface="Courier"/>
              </a:rPr>
              <a:t>man tr </a:t>
            </a:r>
          </a:p>
          <a:p>
            <a:pPr lvl="1"/>
            <a:r>
              <a:rPr lang="en-US" sz="2800" dirty="0">
                <a:latin typeface="Courier"/>
                <a:cs typeface="Courier"/>
              </a:rPr>
              <a:t>man</a:t>
            </a:r>
            <a:r>
              <a:rPr lang="en-US" sz="2800" dirty="0"/>
              <a:t> shows you the command options</a:t>
            </a:r>
          </a:p>
          <a:p>
            <a:pPr lvl="2"/>
            <a:r>
              <a:rPr lang="en-US" sz="2800" dirty="0"/>
              <a:t>it's not particularly friendly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3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How to chain shell commands and deal with input/output</a:t>
            </a:r>
          </a:p>
          <a:p>
            <a:r>
              <a:rPr lang="en-US" sz="2800" dirty="0"/>
              <a:t>Input/output redirection:</a:t>
            </a:r>
          </a:p>
          <a:p>
            <a:pPr lvl="1"/>
            <a:r>
              <a:rPr lang="en-US" sz="2400" dirty="0">
                <a:latin typeface="Courier"/>
                <a:cs typeface="Courier"/>
              </a:rPr>
              <a:t>&gt;  “output to a file”</a:t>
            </a:r>
          </a:p>
          <a:p>
            <a:pPr lvl="1"/>
            <a:r>
              <a:rPr lang="en-US" sz="2400" dirty="0">
                <a:latin typeface="Courier"/>
                <a:cs typeface="Courier"/>
              </a:rPr>
              <a:t>&lt;  ”input from a file”</a:t>
            </a:r>
          </a:p>
          <a:p>
            <a:pPr lvl="1"/>
            <a:r>
              <a:rPr lang="en-US" sz="2400" dirty="0">
                <a:latin typeface="Courier"/>
                <a:cs typeface="Courier"/>
              </a:rPr>
              <a:t>|  “pipe”</a:t>
            </a:r>
          </a:p>
          <a:p>
            <a:r>
              <a:rPr lang="en-US" sz="2800" dirty="0">
                <a:latin typeface="Courier"/>
                <a:cs typeface="Courier"/>
              </a:rPr>
              <a:t>CTRL-C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less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command (quit by typing "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")</a:t>
            </a:r>
          </a:p>
        </p:txBody>
      </p:sp>
    </p:spTree>
    <p:extLst>
      <p:ext uri="{BB962C8B-B14F-4D97-AF65-F5344CB8AC3E}">
        <p14:creationId xmlns:p14="http://schemas.microsoft.com/office/powerpoint/2010/main" val="1182405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Count words in a text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8016240" cy="3644690"/>
          </a:xfrm>
        </p:spPr>
        <p:txBody>
          <a:bodyPr>
            <a:normAutofit/>
          </a:bodyPr>
          <a:lstStyle/>
          <a:p>
            <a:r>
              <a:rPr lang="en-US" sz="2800" dirty="0"/>
              <a:t>Input: text file (nyt_200811.txt)</a:t>
            </a:r>
          </a:p>
          <a:p>
            <a:r>
              <a:rPr lang="en-US" sz="2800" dirty="0"/>
              <a:t>Output: list of words in the file with </a:t>
            </a:r>
            <a:r>
              <a:rPr lang="en-US" sz="2800" dirty="0" err="1"/>
              <a:t>freq</a:t>
            </a:r>
            <a:r>
              <a:rPr lang="en-US" sz="2800" dirty="0"/>
              <a:t> counts </a:t>
            </a:r>
          </a:p>
          <a:p>
            <a:r>
              <a:rPr lang="en-US" sz="2800" dirty="0"/>
              <a:t>Algorithm</a:t>
            </a:r>
            <a:br>
              <a:rPr lang="en-US" sz="2800" dirty="0"/>
            </a:br>
            <a:r>
              <a:rPr lang="en-US" sz="2800" dirty="0"/>
              <a:t>	1. Tokenize (</a:t>
            </a:r>
            <a:r>
              <a:rPr lang="en-US" sz="2800" dirty="0">
                <a:latin typeface="Courier"/>
                <a:cs typeface="Courier"/>
              </a:rPr>
              <a:t>tr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>	2. Sort (</a:t>
            </a:r>
            <a:r>
              <a:rPr lang="en-US" sz="2800" dirty="0">
                <a:latin typeface="Courier"/>
                <a:cs typeface="Courier"/>
              </a:rPr>
              <a:t>sort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>	3. Count duplicates (</a:t>
            </a:r>
            <a:r>
              <a:rPr lang="en-US" sz="2800" dirty="0" err="1">
                <a:latin typeface="Courier"/>
                <a:cs typeface="Courier"/>
              </a:rPr>
              <a:t>uniq</a:t>
            </a:r>
            <a:r>
              <a:rPr lang="en-US" sz="2800" dirty="0">
                <a:latin typeface="Courier"/>
                <a:cs typeface="Courier"/>
              </a:rPr>
              <a:t> –c</a:t>
            </a:r>
            <a:r>
              <a:rPr lang="en-US" dirty="0"/>
              <a:t>) </a:t>
            </a:r>
          </a:p>
          <a:p>
            <a:r>
              <a:rPr lang="en-US" dirty="0"/>
              <a:t>Go</a:t>
            </a:r>
            <a:r>
              <a:rPr lang="en-US" b="1" dirty="0"/>
              <a:t> read the man pages </a:t>
            </a:r>
            <a:r>
              <a:rPr lang="en-US" dirty="0"/>
              <a:t>and figure out how to pipe these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4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381000"/>
            <a:ext cx="7467599" cy="742950"/>
          </a:xfrm>
        </p:spPr>
        <p:txBody>
          <a:bodyPr/>
          <a:lstStyle/>
          <a:p>
            <a:r>
              <a:rPr lang="en-US" dirty="0"/>
              <a:t>Solution to Exercise 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07722"/>
            <a:ext cx="8534400" cy="3581400"/>
          </a:xfrm>
        </p:spPr>
        <p:txBody>
          <a:bodyPr/>
          <a:lstStyle/>
          <a:p>
            <a:r>
              <a:rPr lang="fr-FR" dirty="0">
                <a:latin typeface="Courier" pitchFamily="2" charset="0"/>
                <a:cs typeface="Courier"/>
              </a:rPr>
              <a:t>tr -</a:t>
            </a:r>
            <a:r>
              <a:rPr lang="fr-FR" dirty="0" err="1">
                <a:latin typeface="Courier" pitchFamily="2" charset="0"/>
                <a:cs typeface="Courier"/>
              </a:rPr>
              <a:t>sc</a:t>
            </a:r>
            <a:r>
              <a:rPr lang="fr-FR" dirty="0">
                <a:latin typeface="Courier" pitchFamily="2" charset="0"/>
                <a:cs typeface="Courier"/>
              </a:rPr>
              <a:t> 'A-</a:t>
            </a:r>
            <a:r>
              <a:rPr lang="fr-FR" dirty="0" err="1">
                <a:latin typeface="Courier" pitchFamily="2" charset="0"/>
                <a:cs typeface="Courier"/>
              </a:rPr>
              <a:t>Za</a:t>
            </a:r>
            <a:r>
              <a:rPr lang="fr-FR" dirty="0">
                <a:latin typeface="Courier" pitchFamily="2" charset="0"/>
                <a:cs typeface="Courier"/>
              </a:rPr>
              <a:t>-z' '\n' &lt; </a:t>
            </a:r>
            <a:r>
              <a:rPr lang="en-US" dirty="0">
                <a:latin typeface="Courier" pitchFamily="2" charset="0"/>
                <a:cs typeface="Courier"/>
              </a:rPr>
              <a:t>nyt_200811.txt</a:t>
            </a:r>
            <a:r>
              <a:rPr lang="fr-FR" dirty="0">
                <a:latin typeface="Courier" pitchFamily="2" charset="0"/>
                <a:cs typeface="Courier"/>
              </a:rPr>
              <a:t> | sort | </a:t>
            </a:r>
            <a:r>
              <a:rPr lang="fr-FR" dirty="0" err="1">
                <a:latin typeface="Courier" pitchFamily="2" charset="0"/>
                <a:cs typeface="Courier"/>
              </a:rPr>
              <a:t>uniq</a:t>
            </a:r>
            <a:r>
              <a:rPr lang="fr-FR" dirty="0">
                <a:latin typeface="Courier" pitchFamily="2" charset="0"/>
                <a:cs typeface="Courier"/>
              </a:rPr>
              <a:t> -c </a:t>
            </a:r>
          </a:p>
          <a:p>
            <a:endParaRPr lang="en-US" sz="18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633 A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AA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AARP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ABBY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 41 ABC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</a:t>
            </a:r>
            <a:r>
              <a:rPr lang="en-US" dirty="0" err="1">
                <a:latin typeface="Courier" pitchFamily="2" charset="0"/>
              </a:rPr>
              <a:t>ABCNews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6D26C8-5F88-C349-8242-53B31A62AE77}"/>
              </a:ext>
            </a:extLst>
          </p:cNvPr>
          <p:cNvSpPr txBox="1"/>
          <p:nvPr/>
        </p:nvSpPr>
        <p:spPr>
          <a:xfrm>
            <a:off x="3872089" y="3119462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(Do you get a different sort order?</a:t>
            </a:r>
          </a:p>
          <a:p>
            <a:r>
              <a:rPr lang="en-US" dirty="0">
                <a:latin typeface="+mn-lt"/>
              </a:rPr>
              <a:t>In some versions of UNIX, sort doesn't</a:t>
            </a:r>
          </a:p>
          <a:p>
            <a:r>
              <a:rPr lang="en-US" dirty="0">
                <a:latin typeface="+mn-lt"/>
              </a:rPr>
              <a:t>use ASCII order (uppercase before lowercase).)</a:t>
            </a:r>
          </a:p>
        </p:txBody>
      </p:sp>
    </p:spTree>
    <p:extLst>
      <p:ext uri="{BB962C8B-B14F-4D97-AF65-F5344CB8AC3E}">
        <p14:creationId xmlns:p14="http://schemas.microsoft.com/office/powerpoint/2010/main" val="570108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output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314450"/>
            <a:ext cx="4191000" cy="3371850"/>
          </a:xfrm>
        </p:spPr>
        <p:txBody>
          <a:bodyPr/>
          <a:lstStyle/>
          <a:p>
            <a:r>
              <a:rPr lang="fr-FR" dirty="0">
                <a:latin typeface="Courier"/>
                <a:cs typeface="Courier"/>
              </a:rPr>
              <a:t>tr -</a:t>
            </a:r>
            <a:r>
              <a:rPr lang="fr-FR" dirty="0" err="1">
                <a:latin typeface="Courier"/>
                <a:cs typeface="Courier"/>
              </a:rPr>
              <a:t>sc</a:t>
            </a:r>
            <a:r>
              <a:rPr lang="fr-FR" dirty="0">
                <a:latin typeface="Courier"/>
                <a:cs typeface="Courier"/>
              </a:rPr>
              <a:t> 'A-</a:t>
            </a:r>
            <a:r>
              <a:rPr lang="fr-FR" dirty="0" err="1">
                <a:latin typeface="Courier"/>
                <a:cs typeface="Courier"/>
              </a:rPr>
              <a:t>Za</a:t>
            </a:r>
            <a:r>
              <a:rPr lang="fr-FR" dirty="0">
                <a:latin typeface="Courier"/>
                <a:cs typeface="Courier"/>
              </a:rPr>
              <a:t>-z' '\n' &lt; </a:t>
            </a:r>
            <a:r>
              <a:rPr lang="en-US" dirty="0">
                <a:latin typeface="Courier"/>
                <a:cs typeface="Courier"/>
              </a:rPr>
              <a:t>nyt_200811.txt</a:t>
            </a:r>
            <a:r>
              <a:rPr lang="fr-FR" dirty="0">
                <a:latin typeface="Courier"/>
                <a:cs typeface="Courier"/>
              </a:rPr>
              <a:t> | sort | </a:t>
            </a:r>
            <a:r>
              <a:rPr lang="fr-FR" dirty="0" err="1">
                <a:latin typeface="Courier"/>
                <a:cs typeface="Courier"/>
              </a:rPr>
              <a:t>uniq</a:t>
            </a:r>
            <a:r>
              <a:rPr lang="fr-FR" dirty="0">
                <a:latin typeface="Courier"/>
                <a:cs typeface="Courier"/>
              </a:rPr>
              <a:t> -c | </a:t>
            </a:r>
            <a:r>
              <a:rPr lang="fr-FR" dirty="0" err="1">
                <a:latin typeface="Courier"/>
                <a:cs typeface="Courier"/>
              </a:rPr>
              <a:t>head</a:t>
            </a:r>
            <a:r>
              <a:rPr lang="fr-FR" dirty="0">
                <a:latin typeface="Courier"/>
                <a:cs typeface="Courier"/>
              </a:rPr>
              <a:t> –n 5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633 A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AA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AARP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  1 ABBY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  41 ABC</a:t>
            </a:r>
          </a:p>
          <a:p>
            <a:pPr marL="0" indent="0"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76800" y="1314450"/>
            <a:ext cx="4191000" cy="3371850"/>
          </a:xfrm>
        </p:spPr>
        <p:txBody>
          <a:bodyPr/>
          <a:lstStyle/>
          <a:p>
            <a:r>
              <a:rPr lang="fr-FR" dirty="0">
                <a:latin typeface="Courier"/>
                <a:cs typeface="Courier"/>
              </a:rPr>
              <a:t>tr -</a:t>
            </a:r>
            <a:r>
              <a:rPr lang="fr-FR" dirty="0" err="1">
                <a:latin typeface="Courier"/>
                <a:cs typeface="Courier"/>
              </a:rPr>
              <a:t>sc</a:t>
            </a:r>
            <a:r>
              <a:rPr lang="fr-FR" dirty="0">
                <a:latin typeface="Courier"/>
                <a:cs typeface="Courier"/>
              </a:rPr>
              <a:t> 'A-</a:t>
            </a:r>
            <a:r>
              <a:rPr lang="fr-FR" dirty="0" err="1">
                <a:latin typeface="Courier"/>
                <a:cs typeface="Courier"/>
              </a:rPr>
              <a:t>Za</a:t>
            </a:r>
            <a:r>
              <a:rPr lang="fr-FR" dirty="0">
                <a:latin typeface="Courier"/>
                <a:cs typeface="Courier"/>
              </a:rPr>
              <a:t>-z' '\n' &lt; </a:t>
            </a:r>
            <a:r>
              <a:rPr lang="en-US" dirty="0">
                <a:latin typeface="Courier"/>
                <a:cs typeface="Courier"/>
              </a:rPr>
              <a:t>nyt_200811.txt</a:t>
            </a:r>
            <a:r>
              <a:rPr lang="fr-FR" dirty="0">
                <a:latin typeface="Courier"/>
                <a:cs typeface="Courier"/>
              </a:rPr>
              <a:t> | sort | </a:t>
            </a:r>
            <a:r>
              <a:rPr lang="fr-FR" dirty="0" err="1">
                <a:latin typeface="Courier"/>
                <a:cs typeface="Courier"/>
              </a:rPr>
              <a:t>uniq</a:t>
            </a:r>
            <a:r>
              <a:rPr lang="fr-FR" dirty="0">
                <a:latin typeface="Courier"/>
                <a:cs typeface="Courier"/>
              </a:rPr>
              <a:t> -c | </a:t>
            </a:r>
            <a:r>
              <a:rPr lang="fr-FR" dirty="0" err="1">
                <a:latin typeface="Courier"/>
                <a:cs typeface="Courier"/>
              </a:rPr>
              <a:t>head</a:t>
            </a:r>
            <a:endParaRPr lang="fr-FR" dirty="0">
              <a:latin typeface="Courier"/>
              <a:cs typeface="Courier"/>
            </a:endParaRPr>
          </a:p>
          <a:p>
            <a:r>
              <a:rPr lang="fr-FR" b="1" dirty="0" err="1">
                <a:latin typeface="Courier" pitchFamily="2" charset="0"/>
              </a:rPr>
              <a:t>head</a:t>
            </a:r>
            <a:r>
              <a:rPr lang="fr-FR" dirty="0"/>
              <a:t> </a:t>
            </a:r>
            <a:r>
              <a:rPr lang="fr-FR" dirty="0" err="1"/>
              <a:t>gives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the first 10 </a:t>
            </a:r>
            <a:r>
              <a:rPr lang="fr-FR" dirty="0" err="1"/>
              <a:t>lines</a:t>
            </a:r>
            <a:endParaRPr lang="fr-FR" dirty="0"/>
          </a:p>
          <a:p>
            <a:r>
              <a:rPr lang="fr-FR" b="1" dirty="0" err="1">
                <a:latin typeface="Courier" pitchFamily="2" charset="0"/>
              </a:rPr>
              <a:t>tail</a:t>
            </a:r>
            <a:r>
              <a:rPr lang="fr-FR" dirty="0"/>
              <a:t> </a:t>
            </a:r>
            <a:r>
              <a:rPr lang="fr-FR" dirty="0" err="1"/>
              <a:t>does</a:t>
            </a:r>
            <a:r>
              <a:rPr lang="fr-FR" dirty="0"/>
              <a:t> the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end of the input</a:t>
            </a:r>
          </a:p>
          <a:p>
            <a:r>
              <a:rPr lang="en-US" dirty="0"/>
              <a:t>(You can omit the “-n” but it’s discouraged.)</a:t>
            </a:r>
          </a:p>
        </p:txBody>
      </p:sp>
    </p:spTree>
    <p:extLst>
      <p:ext uri="{BB962C8B-B14F-4D97-AF65-F5344CB8AC3E}">
        <p14:creationId xmlns:p14="http://schemas.microsoft.com/office/powerpoint/2010/main" val="4103875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2: Extended Counting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Merge upper and lower case by </a:t>
            </a:r>
            <a:r>
              <a:rPr lang="en-US" sz="2800" dirty="0" err="1"/>
              <a:t>downcasing</a:t>
            </a:r>
            <a:r>
              <a:rPr lang="en-US" sz="2800" dirty="0"/>
              <a:t> everything</a:t>
            </a:r>
          </a:p>
          <a:p>
            <a:pPr marL="800100" lvl="1" indent="-457200"/>
            <a:r>
              <a:rPr lang="en-US" sz="2400" dirty="0"/>
              <a:t>Hint: Put in a second </a:t>
            </a:r>
            <a:r>
              <a:rPr lang="en-US" sz="2400" dirty="0" err="1"/>
              <a:t>tr</a:t>
            </a:r>
            <a:r>
              <a:rPr lang="en-US" sz="2400" dirty="0"/>
              <a:t> command</a:t>
            </a:r>
          </a:p>
          <a:p>
            <a:pPr marL="800100" lvl="1" indent="-457200"/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How common are different sequences of vowels (e.g., the sequences "</a:t>
            </a:r>
            <a:r>
              <a:rPr lang="en-US" sz="2800" dirty="0" err="1"/>
              <a:t>ieu</a:t>
            </a:r>
            <a:r>
              <a:rPr lang="en-US" sz="2800" dirty="0"/>
              <a:t>" or just "e" in "lieutenant")?</a:t>
            </a:r>
          </a:p>
          <a:p>
            <a:pPr marL="800100" lvl="1" indent="-457200"/>
            <a:r>
              <a:rPr lang="en-US" sz="2400" dirty="0"/>
              <a:t>Hint: Put in a second </a:t>
            </a:r>
            <a:r>
              <a:rPr lang="en-US" sz="2400" dirty="0" err="1"/>
              <a:t>tr</a:t>
            </a:r>
            <a:r>
              <a:rPr lang="en-US" sz="2400" dirty="0"/>
              <a:t> command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17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47750"/>
            <a:ext cx="8305800" cy="39760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Merge upper and lower case by </a:t>
            </a:r>
            <a:r>
              <a:rPr lang="en-US" dirty="0" err="1"/>
              <a:t>downcasing</a:t>
            </a:r>
            <a:r>
              <a:rPr lang="en-US" dirty="0"/>
              <a:t> everything</a:t>
            </a:r>
          </a:p>
          <a:p>
            <a:pPr marL="457200" lvl="1" indent="0">
              <a:buNone/>
            </a:pP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sc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'A-Za-z' '\n' &lt; nyt_200811.txt | 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'A-Z' 'a-z' | 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sort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-c </a:t>
            </a:r>
          </a:p>
          <a:p>
            <a:pPr marL="457200" lvl="1" indent="0">
              <a:buNone/>
            </a:pPr>
            <a:r>
              <a:rPr lang="hr-HR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or</a:t>
            </a:r>
            <a:endParaRPr lang="hr-HR" dirty="0">
              <a:latin typeface="Calibri" panose="020F0502020204030204" pitchFamily="34" charset="0"/>
              <a:ea typeface="Courier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sc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'A-Za-z' '\n' &lt; nyt_200811.txt | 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'[: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upper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:]' '[: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lower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:]' | 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sort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hr-HR" dirty="0">
                <a:latin typeface="Courier" charset="0"/>
                <a:ea typeface="Courier" charset="0"/>
                <a:cs typeface="Courier" charset="0"/>
              </a:rPr>
              <a:t> -c </a:t>
            </a:r>
            <a:br>
              <a:rPr lang="hr-HR" dirty="0">
                <a:latin typeface="Courier" charset="0"/>
                <a:ea typeface="Courier" charset="0"/>
                <a:cs typeface="Courier" charset="0"/>
              </a:rPr>
            </a:br>
            <a:r>
              <a:rPr lang="hr-HR" dirty="0"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en-US" sz="2000" dirty="0"/>
              <a:t>tokenize by replacing the complement of letters with newlines </a:t>
            </a:r>
          </a:p>
          <a:p>
            <a:pPr marL="457200" indent="-457200">
              <a:buAutoNum type="arabicPeriod"/>
            </a:pPr>
            <a:r>
              <a:rPr lang="en-US" sz="2000" dirty="0"/>
              <a:t>replace all uppercase with lowercase</a:t>
            </a:r>
          </a:p>
          <a:p>
            <a:pPr marL="457200" indent="-457200">
              <a:buAutoNum type="arabicPeriod"/>
            </a:pPr>
            <a:r>
              <a:rPr lang="en-US" sz="2000" dirty="0"/>
              <a:t>sort alphabetically </a:t>
            </a:r>
          </a:p>
          <a:p>
            <a:pPr marL="457200" indent="-457200">
              <a:buAutoNum type="arabicPeriod"/>
            </a:pPr>
            <a:r>
              <a:rPr lang="en-US" sz="2000" dirty="0"/>
              <a:t>merge duplicates and show counts</a:t>
            </a:r>
          </a:p>
        </p:txBody>
      </p:sp>
    </p:spTree>
    <p:extLst>
      <p:ext uri="{BB962C8B-B14F-4D97-AF65-F5344CB8AC3E}">
        <p14:creationId xmlns:p14="http://schemas.microsoft.com/office/powerpoint/2010/main" val="40558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8016240" cy="3429000"/>
          </a:xfrm>
        </p:spPr>
        <p:txBody>
          <a:bodyPr/>
          <a:lstStyle/>
          <a:p>
            <a:r>
              <a:rPr lang="en-US" dirty="0"/>
              <a:t>How common are different sequences of vowels (e.g., </a:t>
            </a:r>
            <a:r>
              <a:rPr lang="en-US" dirty="0" err="1"/>
              <a:t>ieu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tr 'A-Z' 'a-z' &lt; nyt_200811.txt | tr -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'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aeiou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 '\n' | sort |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uniq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7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reversing lines of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urier"/>
                <a:cs typeface="Courier"/>
              </a:rPr>
              <a:t>sort</a:t>
            </a:r>
          </a:p>
          <a:p>
            <a:r>
              <a:rPr lang="en-US" dirty="0">
                <a:latin typeface="Courier"/>
                <a:cs typeface="Courier"/>
              </a:rPr>
              <a:t>sort –f 	  </a:t>
            </a:r>
            <a:r>
              <a:rPr lang="en-US" dirty="0">
                <a:latin typeface="Calibri"/>
                <a:cs typeface="Calibri"/>
              </a:rPr>
              <a:t>Ignore case</a:t>
            </a:r>
          </a:p>
          <a:p>
            <a:r>
              <a:rPr lang="en-US" dirty="0">
                <a:latin typeface="Courier"/>
                <a:cs typeface="Courier"/>
              </a:rPr>
              <a:t>sort –n	  </a:t>
            </a:r>
            <a:r>
              <a:rPr lang="en-US" dirty="0">
                <a:latin typeface="Calibri"/>
                <a:cs typeface="Calibri"/>
              </a:rPr>
              <a:t>Numeric order</a:t>
            </a:r>
          </a:p>
          <a:p>
            <a:r>
              <a:rPr lang="en-US" dirty="0">
                <a:latin typeface="Courier"/>
                <a:cs typeface="Courier"/>
              </a:rPr>
              <a:t>sort –r	  </a:t>
            </a:r>
            <a:r>
              <a:rPr lang="en-US" dirty="0">
                <a:latin typeface="Calibri"/>
                <a:cs typeface="Calibri"/>
              </a:rPr>
              <a:t>Reverse sort</a:t>
            </a:r>
          </a:p>
          <a:p>
            <a:r>
              <a:rPr lang="en-US" dirty="0">
                <a:latin typeface="Courier"/>
                <a:cs typeface="Courier"/>
              </a:rPr>
              <a:t>sort –nr	  </a:t>
            </a:r>
            <a:r>
              <a:rPr lang="en-US" dirty="0">
                <a:latin typeface="Calibri"/>
                <a:cs typeface="Calibri"/>
              </a:rPr>
              <a:t>Reverse numeric sort</a:t>
            </a:r>
          </a:p>
          <a:p>
            <a:endParaRPr lang="en-US" dirty="0"/>
          </a:p>
          <a:p>
            <a:r>
              <a:rPr lang="en-US" dirty="0">
                <a:latin typeface="Courier"/>
                <a:cs typeface="Courier"/>
              </a:rPr>
              <a:t>echo "Hello" | rev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14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3: Counting and sorting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644690"/>
          </a:xfrm>
        </p:spPr>
        <p:txBody>
          <a:bodyPr>
            <a:normAutofit/>
          </a:bodyPr>
          <a:lstStyle/>
          <a:p>
            <a:r>
              <a:rPr lang="en-US" sz="2800" dirty="0"/>
              <a:t>Find the 50 most common words in the NYT</a:t>
            </a:r>
          </a:p>
          <a:p>
            <a:pPr lvl="1"/>
            <a:r>
              <a:rPr lang="en-US" sz="2400" dirty="0"/>
              <a:t>Hint: Use sort a second time, then head</a:t>
            </a:r>
          </a:p>
          <a:p>
            <a:pPr lvl="1"/>
            <a:endParaRPr lang="en-US" sz="2400" dirty="0"/>
          </a:p>
          <a:p>
            <a:r>
              <a:rPr lang="en-US" sz="2800" dirty="0"/>
              <a:t>Find the words in the NYT that end in "</a:t>
            </a:r>
            <a:r>
              <a:rPr lang="en-US" sz="2800" dirty="0" err="1"/>
              <a:t>zz</a:t>
            </a:r>
            <a:r>
              <a:rPr lang="en-US" sz="2800" dirty="0"/>
              <a:t>"</a:t>
            </a:r>
          </a:p>
          <a:p>
            <a:pPr lvl="1"/>
            <a:r>
              <a:rPr lang="en-US" sz="2400" dirty="0"/>
              <a:t>Hint: Look at the end of a list of reversed words</a:t>
            </a:r>
          </a:p>
          <a:p>
            <a:pPr lvl="1"/>
            <a:r>
              <a:rPr lang="en-US" sz="2400" dirty="0" err="1"/>
              <a:t>tr</a:t>
            </a:r>
            <a:r>
              <a:rPr lang="en-US" sz="2400" dirty="0"/>
              <a:t> 'A-Z' 'a-z' &lt; filename | </a:t>
            </a:r>
            <a:r>
              <a:rPr lang="en-US" sz="2400" dirty="0" err="1"/>
              <a:t>tr</a:t>
            </a:r>
            <a:r>
              <a:rPr lang="en-US" sz="2400" dirty="0"/>
              <a:t> </a:t>
            </a:r>
            <a:r>
              <a:rPr lang="mr-IN" sz="2400" dirty="0"/>
              <a:t>–</a:t>
            </a:r>
            <a:r>
              <a:rPr lang="en-US" sz="2400" dirty="0" err="1"/>
              <a:t>sc</a:t>
            </a:r>
            <a:r>
              <a:rPr lang="en-US" sz="2400" dirty="0"/>
              <a:t>  'a-z' '\n' | rev | sort | rev | </a:t>
            </a:r>
            <a:r>
              <a:rPr lang="en-US" sz="2400" dirty="0" err="1"/>
              <a:t>uniq</a:t>
            </a:r>
            <a:r>
              <a:rPr lang="en-US" sz="2400" dirty="0"/>
              <a:t> –c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06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3 Counting and sorting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Find the 50 most common words in the NYT</a:t>
            </a:r>
          </a:p>
          <a:p>
            <a:pPr marL="457200" lvl="1" indent="0">
              <a:buNone/>
            </a:pP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sc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'A-Za-z' '\n' &lt; nyt_200811.txt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sort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-c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sort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nr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head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-n 50 </a:t>
            </a:r>
            <a:br>
              <a:rPr lang="hr-HR" sz="2400" dirty="0"/>
            </a:br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Find the words in the NYT that end in "</a:t>
            </a:r>
            <a:r>
              <a:rPr lang="en-US" sz="2800" dirty="0" err="1"/>
              <a:t>zz</a:t>
            </a:r>
            <a:r>
              <a:rPr lang="en-US" sz="2800" dirty="0"/>
              <a:t>"</a:t>
            </a:r>
          </a:p>
          <a:p>
            <a:pPr marL="457200" lvl="1" indent="0">
              <a:buNone/>
            </a:pP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sc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'A-Za-z' '\n' &lt; nyt_200811.txt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'A-Z' 'a-z'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rev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sort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-c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rev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hr-HR" sz="2400" dirty="0" err="1">
                <a:latin typeface="Courier" charset="0"/>
                <a:ea typeface="Courier" charset="0"/>
                <a:cs typeface="Courier" charset="0"/>
              </a:rPr>
              <a:t>tail</a:t>
            </a:r>
            <a:r>
              <a:rPr lang="hr-HR" sz="2400" dirty="0">
                <a:latin typeface="Courier" charset="0"/>
                <a:ea typeface="Courier" charset="0"/>
                <a:cs typeface="Courier" charset="0"/>
              </a:rPr>
              <a:t> -n 10 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91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Grep</a:t>
            </a:r>
            <a:r>
              <a:rPr lang="en-US" dirty="0"/>
              <a:t> finds patterns specified as regular expressions</a:t>
            </a:r>
          </a:p>
          <a:p>
            <a:r>
              <a:rPr lang="en-US" dirty="0" err="1">
                <a:latin typeface="Courier"/>
                <a:cs typeface="Courier"/>
              </a:rPr>
              <a:t>grep</a:t>
            </a:r>
            <a:r>
              <a:rPr lang="en-US" dirty="0">
                <a:latin typeface="Courier"/>
                <a:cs typeface="Courier"/>
              </a:rPr>
              <a:t> rebuilt nyt_200811.txt 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Conn and Johnson, has been rebuilt, among the first of the 222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move into their rebuilt home, sleeping under the same roof for the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the part of town that was wiped away and is being rebuilt. That is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to laser trace what was there and rebuilt it with accuracy," she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home - is expected to be rebuilt by spring. Braasch promises that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3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787640" cy="3429000"/>
          </a:xfrm>
        </p:spPr>
        <p:txBody>
          <a:bodyPr>
            <a:normAutofit/>
          </a:bodyPr>
          <a:lstStyle/>
          <a:p>
            <a:r>
              <a:rPr lang="en-US" sz="2800" dirty="0" err="1"/>
              <a:t>Grep</a:t>
            </a:r>
            <a:r>
              <a:rPr lang="en-US" sz="2800" dirty="0"/>
              <a:t> finds patterns specified as regular expressions</a:t>
            </a:r>
          </a:p>
          <a:p>
            <a:pPr lvl="1"/>
            <a:r>
              <a:rPr lang="en-US" sz="2400" b="1" dirty="0">
                <a:solidFill>
                  <a:srgbClr val="FF2F54"/>
                </a:solidFill>
              </a:rPr>
              <a:t>g</a:t>
            </a:r>
            <a:r>
              <a:rPr lang="en-US" sz="2400" dirty="0"/>
              <a:t>lobally search for </a:t>
            </a:r>
            <a:r>
              <a:rPr lang="en-US" sz="2400" b="1" dirty="0">
                <a:solidFill>
                  <a:srgbClr val="FF2F54"/>
                </a:solidFill>
              </a:rPr>
              <a:t>r</a:t>
            </a:r>
            <a:r>
              <a:rPr lang="en-US" sz="2400" dirty="0"/>
              <a:t>egular </a:t>
            </a:r>
            <a:r>
              <a:rPr lang="en-US" sz="2400" b="1" dirty="0">
                <a:solidFill>
                  <a:srgbClr val="FF2F54"/>
                </a:solidFill>
              </a:rPr>
              <a:t>e</a:t>
            </a:r>
            <a:r>
              <a:rPr lang="en-US" sz="2400" dirty="0"/>
              <a:t>xpression and </a:t>
            </a: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</a:t>
            </a:r>
            <a:r>
              <a:rPr lang="en-US" sz="2400" dirty="0"/>
              <a:t>rint</a:t>
            </a:r>
          </a:p>
          <a:p>
            <a:pPr lvl="1"/>
            <a:endParaRPr lang="en-US" sz="2400" dirty="0"/>
          </a:p>
          <a:p>
            <a:r>
              <a:rPr lang="en-US" sz="2800" dirty="0"/>
              <a:t>(A much easier way to find words ending in a pattern than the rev method we used before)</a:t>
            </a:r>
          </a:p>
          <a:p>
            <a:r>
              <a:rPr lang="en-US" sz="2800" dirty="0"/>
              <a:t>Finding words ending in –</a:t>
            </a:r>
            <a:r>
              <a:rPr lang="en-US" sz="2800" dirty="0" err="1"/>
              <a:t>ing</a:t>
            </a:r>
            <a:r>
              <a:rPr lang="en-US" sz="2800" dirty="0"/>
              <a:t>:</a:t>
            </a:r>
          </a:p>
          <a:p>
            <a:r>
              <a:rPr lang="en-US" sz="2600" dirty="0" err="1">
                <a:latin typeface="Courier"/>
                <a:cs typeface="Courier"/>
              </a:rPr>
              <a:t>grep</a:t>
            </a:r>
            <a:r>
              <a:rPr lang="en-US" sz="2600" dirty="0">
                <a:latin typeface="Courier"/>
                <a:cs typeface="Courier"/>
              </a:rPr>
              <a:t> '</a:t>
            </a:r>
            <a:r>
              <a:rPr lang="en-US" sz="2600" dirty="0" err="1">
                <a:latin typeface="Courier"/>
                <a:cs typeface="Courier"/>
              </a:rPr>
              <a:t>ing</a:t>
            </a:r>
            <a:r>
              <a:rPr lang="en-US" sz="2600" dirty="0">
                <a:latin typeface="Courier"/>
                <a:cs typeface="Courier"/>
              </a:rPr>
              <a:t>$' </a:t>
            </a:r>
            <a:r>
              <a:rPr lang="en-US" sz="2600" dirty="0" err="1">
                <a:latin typeface="Courier"/>
                <a:cs typeface="Courier"/>
              </a:rPr>
              <a:t>nyt.words</a:t>
            </a:r>
            <a:r>
              <a:rPr lang="en-US" sz="2600" dirty="0">
                <a:latin typeface="Courier"/>
                <a:cs typeface="Courier"/>
              </a:rPr>
              <a:t> |sort | </a:t>
            </a:r>
            <a:r>
              <a:rPr lang="en-US" sz="2600" dirty="0" err="1">
                <a:latin typeface="Courier"/>
                <a:cs typeface="Courier"/>
              </a:rPr>
              <a:t>uniq</a:t>
            </a:r>
            <a:r>
              <a:rPr lang="en-US" sz="2600" dirty="0">
                <a:latin typeface="Courier"/>
                <a:cs typeface="Courier"/>
              </a:rPr>
              <a:t> –c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3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534400" cy="3790950"/>
          </a:xfrm>
        </p:spPr>
        <p:txBody>
          <a:bodyPr/>
          <a:lstStyle/>
          <a:p>
            <a:r>
              <a:rPr lang="en-US" dirty="0" err="1"/>
              <a:t>grep</a:t>
            </a:r>
            <a:r>
              <a:rPr lang="en-US" dirty="0"/>
              <a:t> is a filter – you keep only some lines of the input</a:t>
            </a:r>
          </a:p>
          <a:p>
            <a:r>
              <a:rPr lang="en-US" dirty="0" err="1">
                <a:latin typeface="Courier"/>
                <a:cs typeface="Courier"/>
              </a:rPr>
              <a:t>grep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gh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/>
              <a:t>		keep lines containing ‘‘</a:t>
            </a:r>
            <a:r>
              <a:rPr lang="en-US" dirty="0" err="1"/>
              <a:t>gh</a:t>
            </a:r>
            <a:r>
              <a:rPr lang="en-US" dirty="0"/>
              <a:t>’’</a:t>
            </a:r>
          </a:p>
          <a:p>
            <a:r>
              <a:rPr lang="en-US" dirty="0">
                <a:latin typeface="Courier"/>
                <a:cs typeface="Courier"/>
              </a:rPr>
              <a:t>grep 'ˆcon' </a:t>
            </a:r>
            <a:r>
              <a:rPr lang="en-US" dirty="0"/>
              <a:t>	keep lines beginning with ‘‘con’’ </a:t>
            </a:r>
          </a:p>
          <a:p>
            <a:r>
              <a:rPr lang="en-US" dirty="0">
                <a:latin typeface="Courier"/>
                <a:cs typeface="Courier"/>
              </a:rPr>
              <a:t>grep '</a:t>
            </a:r>
            <a:r>
              <a:rPr lang="en-US" dirty="0" err="1">
                <a:latin typeface="Courier"/>
                <a:cs typeface="Courier"/>
              </a:rPr>
              <a:t>ing</a:t>
            </a:r>
            <a:r>
              <a:rPr lang="en-US" dirty="0">
                <a:latin typeface="Courier"/>
                <a:cs typeface="Courier"/>
              </a:rPr>
              <a:t>$' </a:t>
            </a:r>
            <a:r>
              <a:rPr lang="en-US" dirty="0"/>
              <a:t>	keep lines ending with ‘‘</a:t>
            </a:r>
            <a:r>
              <a:rPr lang="en-US" dirty="0" err="1"/>
              <a:t>ing</a:t>
            </a:r>
            <a:r>
              <a:rPr lang="en-US" dirty="0"/>
              <a:t>’’ </a:t>
            </a:r>
          </a:p>
          <a:p>
            <a:r>
              <a:rPr lang="en-US" dirty="0">
                <a:latin typeface="Courier"/>
                <a:cs typeface="Courier"/>
              </a:rPr>
              <a:t>grep –v </a:t>
            </a:r>
            <a:r>
              <a:rPr lang="en-US" dirty="0" err="1">
                <a:latin typeface="Courier"/>
                <a:cs typeface="Courier"/>
              </a:rPr>
              <a:t>gh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/>
              <a:t>	keep lines NOT containing “</a:t>
            </a:r>
            <a:r>
              <a:rPr lang="en-US" dirty="0" err="1"/>
              <a:t>gh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5448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grep versus </a:t>
            </a:r>
            <a:r>
              <a:rPr lang="en-US" dirty="0" err="1"/>
              <a:t>egrep</a:t>
            </a:r>
            <a:r>
              <a:rPr lang="en-US" dirty="0"/>
              <a:t> (grep –E)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534400" cy="379095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Courier"/>
                <a:cs typeface="Courier"/>
              </a:rPr>
              <a:t>egrep</a:t>
            </a:r>
            <a:r>
              <a:rPr lang="en-US" dirty="0">
                <a:latin typeface="Courier"/>
                <a:cs typeface="Courier"/>
              </a:rPr>
              <a:t> or grep -E</a:t>
            </a:r>
            <a:r>
              <a:rPr lang="en-US" dirty="0"/>
              <a:t>	[extended syntax]</a:t>
            </a:r>
          </a:p>
          <a:p>
            <a:r>
              <a:rPr lang="en-US" dirty="0"/>
              <a:t>In </a:t>
            </a:r>
            <a:r>
              <a:rPr lang="en-US" dirty="0" err="1"/>
              <a:t>egrep</a:t>
            </a:r>
            <a:r>
              <a:rPr lang="en-US" dirty="0"/>
              <a:t>, +, ?, |, (, and ) are automatically metacharacters</a:t>
            </a:r>
          </a:p>
          <a:p>
            <a:r>
              <a:rPr lang="en-US" dirty="0"/>
              <a:t>In grep, you have to backslash them</a:t>
            </a:r>
          </a:p>
          <a:p>
            <a:r>
              <a:rPr lang="en-US" dirty="0"/>
              <a:t>To find words ALL IN UPPERCASE:</a:t>
            </a:r>
          </a:p>
          <a:p>
            <a:r>
              <a:rPr lang="en-US" dirty="0" err="1">
                <a:latin typeface="Courier"/>
                <a:cs typeface="Courier"/>
              </a:rPr>
              <a:t>egrep</a:t>
            </a:r>
            <a:r>
              <a:rPr lang="en-US" dirty="0">
                <a:latin typeface="Courier"/>
                <a:cs typeface="Courier"/>
              </a:rPr>
              <a:t> '^[A-Z]+$' </a:t>
            </a:r>
            <a:r>
              <a:rPr lang="en-US" dirty="0" err="1">
                <a:latin typeface="Courier"/>
                <a:cs typeface="Courier"/>
              </a:rPr>
              <a:t>nyt.words</a:t>
            </a:r>
            <a:r>
              <a:rPr lang="en-US" dirty="0">
                <a:latin typeface="Courier"/>
                <a:cs typeface="Courier"/>
              </a:rPr>
              <a:t> |</a:t>
            </a:r>
            <a:r>
              <a:rPr lang="en-US" dirty="0" err="1">
                <a:latin typeface="Courier"/>
                <a:cs typeface="Courier"/>
              </a:rPr>
              <a:t>sort|uniq</a:t>
            </a:r>
            <a:r>
              <a:rPr lang="en-US" dirty="0">
                <a:latin typeface="Courier"/>
                <a:cs typeface="Courier"/>
              </a:rPr>
              <a:t> -c</a:t>
            </a:r>
            <a:r>
              <a:rPr lang="en-US" dirty="0"/>
              <a:t>	</a:t>
            </a:r>
          </a:p>
          <a:p>
            <a:r>
              <a:rPr lang="en-US" dirty="0"/>
              <a:t>== </a:t>
            </a:r>
            <a:r>
              <a:rPr lang="en-US" dirty="0">
                <a:latin typeface="Courier" pitchFamily="2" charset="0"/>
              </a:rPr>
              <a:t>grep </a:t>
            </a:r>
            <a:r>
              <a:rPr lang="en-US" dirty="0">
                <a:latin typeface="Courier" pitchFamily="2" charset="0"/>
                <a:cs typeface="Courier"/>
              </a:rPr>
              <a:t>'</a:t>
            </a:r>
            <a:r>
              <a:rPr lang="en-US" dirty="0">
                <a:latin typeface="Courier"/>
                <a:cs typeface="Courier"/>
              </a:rPr>
              <a:t>^[A-Z]\+$' </a:t>
            </a:r>
            <a:r>
              <a:rPr lang="en-US" dirty="0" err="1">
                <a:latin typeface="Courier"/>
                <a:cs typeface="Courier"/>
              </a:rPr>
              <a:t>nyt.words</a:t>
            </a:r>
            <a:r>
              <a:rPr lang="en-US" dirty="0">
                <a:latin typeface="Courier"/>
                <a:cs typeface="Courier"/>
              </a:rPr>
              <a:t> |</a:t>
            </a:r>
            <a:r>
              <a:rPr lang="en-US" dirty="0" err="1">
                <a:latin typeface="Courier"/>
                <a:cs typeface="Courier"/>
              </a:rPr>
              <a:t>sort|uniq</a:t>
            </a:r>
            <a:r>
              <a:rPr lang="en-US" dirty="0">
                <a:latin typeface="Courier"/>
                <a:cs typeface="Courier"/>
              </a:rPr>
              <a:t> -c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DFF"/>
                </a:solidFill>
                <a:latin typeface="Courier" charset="0"/>
                <a:ea typeface="Courier" charset="0"/>
                <a:cs typeface="Courier" charset="0"/>
              </a:rPr>
              <a:t>(confusingly on some systems grep acts like </a:t>
            </a:r>
            <a:r>
              <a:rPr lang="en-US" b="1" dirty="0" err="1">
                <a:solidFill>
                  <a:srgbClr val="002DFF"/>
                </a:solidFill>
                <a:latin typeface="Courier" charset="0"/>
                <a:ea typeface="Courier" charset="0"/>
                <a:cs typeface="Courier" charset="0"/>
              </a:rPr>
              <a:t>egrep</a:t>
            </a:r>
            <a:r>
              <a:rPr lang="en-US" b="1" dirty="0">
                <a:solidFill>
                  <a:srgbClr val="002DFF"/>
                </a:solidFill>
              </a:rPr>
              <a:t>)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8E17D4B-A32F-F046-AD70-3E8CA73FC624}"/>
              </a:ext>
            </a:extLst>
          </p:cNvPr>
          <p:cNvSpPr/>
          <p:nvPr/>
        </p:nvSpPr>
        <p:spPr bwMode="auto">
          <a:xfrm>
            <a:off x="3420533" y="3409244"/>
            <a:ext cx="226508" cy="508000"/>
          </a:xfrm>
          <a:custGeom>
            <a:avLst/>
            <a:gdLst>
              <a:gd name="connsiteX0" fmla="*/ 180623 w 226508"/>
              <a:gd name="connsiteY0" fmla="*/ 0 h 508000"/>
              <a:gd name="connsiteX1" fmla="*/ 101600 w 226508"/>
              <a:gd name="connsiteY1" fmla="*/ 11289 h 508000"/>
              <a:gd name="connsiteX2" fmla="*/ 67734 w 226508"/>
              <a:gd name="connsiteY2" fmla="*/ 22578 h 508000"/>
              <a:gd name="connsiteX3" fmla="*/ 22578 w 226508"/>
              <a:gd name="connsiteY3" fmla="*/ 90312 h 508000"/>
              <a:gd name="connsiteX4" fmla="*/ 0 w 226508"/>
              <a:gd name="connsiteY4" fmla="*/ 158045 h 508000"/>
              <a:gd name="connsiteX5" fmla="*/ 33867 w 226508"/>
              <a:gd name="connsiteY5" fmla="*/ 304800 h 508000"/>
              <a:gd name="connsiteX6" fmla="*/ 45156 w 226508"/>
              <a:gd name="connsiteY6" fmla="*/ 338667 h 508000"/>
              <a:gd name="connsiteX7" fmla="*/ 90311 w 226508"/>
              <a:gd name="connsiteY7" fmla="*/ 406400 h 508000"/>
              <a:gd name="connsiteX8" fmla="*/ 112889 w 226508"/>
              <a:gd name="connsiteY8" fmla="*/ 440267 h 508000"/>
              <a:gd name="connsiteX9" fmla="*/ 135467 w 226508"/>
              <a:gd name="connsiteY9" fmla="*/ 474134 h 508000"/>
              <a:gd name="connsiteX10" fmla="*/ 169334 w 226508"/>
              <a:gd name="connsiteY10" fmla="*/ 496712 h 508000"/>
              <a:gd name="connsiteX11" fmla="*/ 203200 w 226508"/>
              <a:gd name="connsiteY11" fmla="*/ 508000 h 508000"/>
              <a:gd name="connsiteX12" fmla="*/ 225778 w 226508"/>
              <a:gd name="connsiteY12" fmla="*/ 474134 h 508000"/>
              <a:gd name="connsiteX13" fmla="*/ 191911 w 226508"/>
              <a:gd name="connsiteY13" fmla="*/ 191912 h 508000"/>
              <a:gd name="connsiteX14" fmla="*/ 146756 w 226508"/>
              <a:gd name="connsiteY14" fmla="*/ 124178 h 508000"/>
              <a:gd name="connsiteX15" fmla="*/ 124178 w 226508"/>
              <a:gd name="connsiteY15" fmla="*/ 90312 h 508000"/>
              <a:gd name="connsiteX16" fmla="*/ 67734 w 226508"/>
              <a:gd name="connsiteY16" fmla="*/ 22578 h 508000"/>
              <a:gd name="connsiteX17" fmla="*/ 67734 w 226508"/>
              <a:gd name="connsiteY17" fmla="*/ 11289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508" h="508000">
                <a:moveTo>
                  <a:pt x="180623" y="0"/>
                </a:moveTo>
                <a:cubicBezTo>
                  <a:pt x="154282" y="3763"/>
                  <a:pt x="127692" y="6071"/>
                  <a:pt x="101600" y="11289"/>
                </a:cubicBezTo>
                <a:cubicBezTo>
                  <a:pt x="89932" y="13623"/>
                  <a:pt x="76148" y="14164"/>
                  <a:pt x="67734" y="22578"/>
                </a:cubicBezTo>
                <a:cubicBezTo>
                  <a:pt x="48547" y="41766"/>
                  <a:pt x="31159" y="64569"/>
                  <a:pt x="22578" y="90312"/>
                </a:cubicBezTo>
                <a:lnTo>
                  <a:pt x="0" y="158045"/>
                </a:lnTo>
                <a:cubicBezTo>
                  <a:pt x="14655" y="260628"/>
                  <a:pt x="2875" y="211824"/>
                  <a:pt x="33867" y="304800"/>
                </a:cubicBezTo>
                <a:cubicBezTo>
                  <a:pt x="37630" y="316089"/>
                  <a:pt x="38555" y="328766"/>
                  <a:pt x="45156" y="338667"/>
                </a:cubicBezTo>
                <a:lnTo>
                  <a:pt x="90311" y="406400"/>
                </a:lnTo>
                <a:lnTo>
                  <a:pt x="112889" y="440267"/>
                </a:lnTo>
                <a:cubicBezTo>
                  <a:pt x="120415" y="451556"/>
                  <a:pt x="124178" y="466608"/>
                  <a:pt x="135467" y="474134"/>
                </a:cubicBezTo>
                <a:cubicBezTo>
                  <a:pt x="146756" y="481660"/>
                  <a:pt x="157199" y="490644"/>
                  <a:pt x="169334" y="496712"/>
                </a:cubicBezTo>
                <a:cubicBezTo>
                  <a:pt x="179977" y="502033"/>
                  <a:pt x="191911" y="504237"/>
                  <a:pt x="203200" y="508000"/>
                </a:cubicBezTo>
                <a:cubicBezTo>
                  <a:pt x="210726" y="496711"/>
                  <a:pt x="225162" y="487687"/>
                  <a:pt x="225778" y="474134"/>
                </a:cubicBezTo>
                <a:cubicBezTo>
                  <a:pt x="226434" y="459711"/>
                  <a:pt x="232743" y="253162"/>
                  <a:pt x="191911" y="191912"/>
                </a:cubicBezTo>
                <a:lnTo>
                  <a:pt x="146756" y="124178"/>
                </a:lnTo>
                <a:cubicBezTo>
                  <a:pt x="139230" y="112889"/>
                  <a:pt x="133772" y="99906"/>
                  <a:pt x="124178" y="90312"/>
                </a:cubicBezTo>
                <a:cubicBezTo>
                  <a:pt x="99210" y="65344"/>
                  <a:pt x="83451" y="54013"/>
                  <a:pt x="67734" y="22578"/>
                </a:cubicBezTo>
                <a:cubicBezTo>
                  <a:pt x="66051" y="19212"/>
                  <a:pt x="67734" y="15052"/>
                  <a:pt x="67734" y="11289"/>
                </a:cubicBez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4: Exercises on grep &amp; </a:t>
            </a:r>
            <a:r>
              <a:rPr lang="en-US" dirty="0" err="1"/>
              <a:t>wc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dirty="0"/>
              <a:t>How many all uppercase words are there in this NYT file?</a:t>
            </a:r>
          </a:p>
          <a:p>
            <a:r>
              <a:rPr lang="en-US" dirty="0"/>
              <a:t>How many 4-letter words?</a:t>
            </a:r>
          </a:p>
          <a:p>
            <a:r>
              <a:rPr lang="en-US" dirty="0"/>
              <a:t>How many different words are there with no vowels</a:t>
            </a:r>
          </a:p>
          <a:p>
            <a:pPr lvl="1"/>
            <a:r>
              <a:rPr lang="en-US" dirty="0"/>
              <a:t>What subtypes do they belong to?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Type/instance distinction: different words (types) vs. instances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(sometimes called "type/token" distinction but we now save "token" for BPE tokens)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92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4 Solutions on grep &amp; </a:t>
            </a:r>
            <a:r>
              <a:rPr lang="en-US" dirty="0" err="1"/>
              <a:t>wc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0"/>
            <a:ext cx="8839200" cy="3581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many all uppercase words are there in this NYT file?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grep -E '^[A-Z]+$'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nyt.words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wc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dirty="0"/>
              <a:t>How many 4-letter words?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grep -E '^[a-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zA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-Z]{4}$'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nyt.words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wc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dirty="0"/>
              <a:t>How many different words are there with no vowels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grep -v '[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AEIOUaeiou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]'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nyt.words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| sort |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wc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0" indent="0">
              <a:buNone/>
            </a:pPr>
            <a:endParaRPr lang="en-US" sz="2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Type/instance distinction: different words (types) vs. instances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64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Piping commands together can be simple yet powerful in Unix</a:t>
            </a:r>
          </a:p>
          <a:p>
            <a:r>
              <a:rPr lang="en-US" sz="2800" dirty="0"/>
              <a:t>It gives flexibility.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Traditional Unix philosophy: small tools that can be composed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21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1458F-0B80-3CEE-8F12-7783FA51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5: Data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E366D-09C7-C5B5-F791-C1D645412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0150"/>
            <a:ext cx="8305800" cy="3823648"/>
          </a:xfrm>
        </p:spPr>
        <p:txBody>
          <a:bodyPr>
            <a:normAutofit/>
          </a:bodyPr>
          <a:lstStyle/>
          <a:p>
            <a:pPr indent="0" rtl="0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text for today’s lab comes from the </a:t>
            </a:r>
            <a:r>
              <a:rPr lang="en-US" sz="2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New York Times Annotated Corpus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released by the Linguistic Data Consortium. </a:t>
            </a:r>
          </a:p>
          <a:p>
            <a:pPr indent="0" rtl="0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a dataset's origins gives us insight into its scope and  limitations, which can affect the conclusions we draw from it. </a:t>
            </a:r>
          </a:p>
          <a:p>
            <a:pPr indent="0" rtl="0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Take a few minutes with your group to explore the origins of this text. </a:t>
            </a:r>
          </a:p>
          <a:p>
            <a:pPr indent="0" rtl="0"/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types of texts, from what time period, genre, and language, are included in this dataset? </a:t>
            </a:r>
          </a:p>
          <a:p>
            <a:pPr indent="0" rtl="0"/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types are not?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Then, answer questions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the following slide</a:t>
            </a:r>
            <a:endParaRPr lang="en-US" sz="24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062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2C08E-7D60-9053-1E9D-C43E90F59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D1BC5-AF6D-2B91-BECE-1553A6747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Ethics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41D00-B9A6-C4E4-5F48-7A2A1C20A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244840" cy="3943350"/>
          </a:xfrm>
        </p:spPr>
        <p:txBody>
          <a:bodyPr>
            <a:normAutofit/>
          </a:bodyPr>
          <a:lstStyle/>
          <a:p>
            <a:pPr marL="350838" indent="-342900" rtl="0" fontAlgn="base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Imagine you are a researcher creating an educational platform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part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 a high-school history course, and you trained your model solely on text from this corpus. Though the NYT is a respected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publication, its content reflects its very particular context. 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biases could arise from relying solely on this corpus for training your model? 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example, whose perspectives are predominantly included, and whose might be underrepresented or excluded?)</a:t>
            </a:r>
          </a:p>
          <a:p>
            <a:pPr marL="350838" indent="-342900" rtl="0" fontAlgn="base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With your group, brainstorm 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ways to reduce the biases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identified in part (1) when building this tool. How would you evaluate the effectiveness of these methods in reducing biases?</a:t>
            </a:r>
          </a:p>
        </p:txBody>
      </p:sp>
    </p:spTree>
    <p:extLst>
      <p:ext uri="{BB962C8B-B14F-4D97-AF65-F5344CB8AC3E}">
        <p14:creationId xmlns:p14="http://schemas.microsoft.com/office/powerpoint/2010/main" val="966702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Bigrams = word pairs and their 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Algorithm: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Tokenize by 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Create two almost-duplicate files of words, off by one line, using </a:t>
            </a:r>
            <a:r>
              <a:rPr lang="en-US" sz="3200" b="1" dirty="0"/>
              <a:t>tail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 </a:t>
            </a:r>
            <a:r>
              <a:rPr lang="en-US" sz="3200" b="1" dirty="0"/>
              <a:t>paste</a:t>
            </a:r>
            <a:r>
              <a:rPr lang="en-US" sz="3200" dirty="0"/>
              <a:t> them together so as to</a:t>
            </a:r>
            <a:br>
              <a:rPr lang="en-US" sz="3200" dirty="0"/>
            </a:br>
            <a:r>
              <a:rPr lang="en-US" sz="3200" dirty="0"/>
              <a:t> get </a:t>
            </a:r>
            <a:r>
              <a:rPr lang="en-US" sz="3200" i="1" dirty="0" err="1"/>
              <a:t>word</a:t>
            </a:r>
            <a:r>
              <a:rPr lang="en-US" sz="4000" i="1" baseline="-25000" dirty="0" err="1"/>
              <a:t>i</a:t>
            </a:r>
            <a:r>
              <a:rPr lang="en-US" sz="3200" i="1" dirty="0"/>
              <a:t> </a:t>
            </a:r>
            <a:r>
              <a:rPr lang="en-US" sz="3200" dirty="0"/>
              <a:t>and </a:t>
            </a:r>
            <a:r>
              <a:rPr lang="en-US" sz="3200" i="1" dirty="0" err="1"/>
              <a:t>word</a:t>
            </a:r>
            <a:r>
              <a:rPr lang="en-US" sz="4000" i="1" baseline="-25000" dirty="0" err="1"/>
              <a:t>i</a:t>
            </a:r>
            <a:r>
              <a:rPr lang="en-US" sz="4000" i="1" baseline="-25000" dirty="0"/>
              <a:t> </a:t>
            </a:r>
            <a:r>
              <a:rPr lang="en-US" sz="4000" baseline="-25000" dirty="0"/>
              <a:t>+1</a:t>
            </a:r>
            <a:r>
              <a:rPr lang="en-US" sz="3200" baseline="-25000" dirty="0"/>
              <a:t> </a:t>
            </a:r>
            <a:r>
              <a:rPr lang="en-US" sz="3200" dirty="0"/>
              <a:t>on the same line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Count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5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nl-NL" dirty="0" err="1">
                <a:latin typeface="Courier"/>
                <a:cs typeface="Courier"/>
              </a:rPr>
              <a:t>tr</a:t>
            </a:r>
            <a:r>
              <a:rPr lang="nl-NL" dirty="0">
                <a:latin typeface="Courier"/>
                <a:cs typeface="Courier"/>
              </a:rPr>
              <a:t> -</a:t>
            </a:r>
            <a:r>
              <a:rPr lang="nl-NL" dirty="0" err="1">
                <a:latin typeface="Courier"/>
                <a:cs typeface="Courier"/>
              </a:rPr>
              <a:t>sc</a:t>
            </a:r>
            <a:r>
              <a:rPr lang="nl-NL" dirty="0">
                <a:latin typeface="Courier"/>
                <a:cs typeface="Courier"/>
              </a:rPr>
              <a:t> 'A-Za-</a:t>
            </a:r>
            <a:r>
              <a:rPr lang="nl-NL" dirty="0" err="1">
                <a:latin typeface="Courier"/>
                <a:cs typeface="Courier"/>
              </a:rPr>
              <a:t>z</a:t>
            </a:r>
            <a:r>
              <a:rPr lang="nl-NL" dirty="0">
                <a:latin typeface="Courier"/>
                <a:cs typeface="Courier"/>
              </a:rPr>
              <a:t>' '\n' &lt; nyt_200811.txt &gt; </a:t>
            </a:r>
            <a:r>
              <a:rPr lang="nl-NL" dirty="0" err="1">
                <a:latin typeface="Courier"/>
                <a:cs typeface="Courier"/>
              </a:rPr>
              <a:t>nyt.words</a:t>
            </a:r>
            <a:endParaRPr lang="nl-NL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tail -n +2 </a:t>
            </a:r>
            <a:r>
              <a:rPr lang="en-US" dirty="0" err="1">
                <a:latin typeface="Courier"/>
                <a:cs typeface="Courier"/>
              </a:rPr>
              <a:t>nyt.words</a:t>
            </a:r>
            <a:r>
              <a:rPr lang="en-US" dirty="0">
                <a:latin typeface="Courier"/>
                <a:cs typeface="Courier"/>
              </a:rPr>
              <a:t> &gt; </a:t>
            </a:r>
            <a:r>
              <a:rPr lang="en-US" dirty="0" err="1">
                <a:latin typeface="Courier"/>
                <a:cs typeface="Courier"/>
              </a:rPr>
              <a:t>nyt.nextwords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paste </a:t>
            </a:r>
            <a:r>
              <a:rPr lang="en-US" dirty="0" err="1">
                <a:latin typeface="Courier"/>
                <a:cs typeface="Courier"/>
              </a:rPr>
              <a:t>nyt.words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nyt.nextwords</a:t>
            </a:r>
            <a:r>
              <a:rPr lang="en-US" dirty="0">
                <a:latin typeface="Courier"/>
                <a:cs typeface="Courier"/>
              </a:rPr>
              <a:t> &gt; </a:t>
            </a:r>
            <a:r>
              <a:rPr lang="en-US" dirty="0" err="1">
                <a:latin typeface="Courier"/>
                <a:cs typeface="Courier"/>
              </a:rPr>
              <a:t>nyt.bigrams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head –n 5 </a:t>
            </a:r>
            <a:r>
              <a:rPr lang="en-US" dirty="0" err="1">
                <a:latin typeface="Courier"/>
                <a:cs typeface="Courier"/>
              </a:rPr>
              <a:t>nyt.bigrams</a:t>
            </a:r>
            <a:endParaRPr lang="en-US" dirty="0">
              <a:latin typeface="Courier"/>
              <a:cs typeface="Courier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en-US" sz="2000" dirty="0"/>
              <a:t>	</a:t>
            </a:r>
            <a:r>
              <a:rPr lang="en-US" sz="2000" dirty="0">
                <a:latin typeface="Courier"/>
                <a:cs typeface="Courier"/>
              </a:rPr>
              <a:t>KBR     said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2000" dirty="0">
                <a:latin typeface="Courier"/>
                <a:cs typeface="Courier"/>
              </a:rPr>
              <a:t>	said    Friday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2000" dirty="0">
                <a:latin typeface="Courier"/>
                <a:cs typeface="Courier"/>
              </a:rPr>
              <a:t>	Friday  the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2000" dirty="0">
                <a:latin typeface="Courier"/>
                <a:cs typeface="Courier"/>
              </a:rPr>
              <a:t>	the     global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2000" dirty="0">
                <a:latin typeface="Courier"/>
                <a:cs typeface="Courier"/>
              </a:rPr>
              <a:t>	global  economic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62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6: Bigrams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Find the 10 most common bigrams</a:t>
            </a:r>
          </a:p>
          <a:p>
            <a:pPr lvl="1"/>
            <a:r>
              <a:rPr lang="en-US" sz="2400" dirty="0"/>
              <a:t>(Just for you to notice:) What part-of-speech pattern are most of them?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88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6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Find the 10 most common bigrams</a:t>
            </a:r>
          </a:p>
          <a:p>
            <a:pPr marL="457200" lvl="1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tr 'A-Z' 'a-z' &lt;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nyt.bigrams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| sort |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-c | sort -nr | head -n 10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34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1" y="971550"/>
            <a:ext cx="7543800" cy="387329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sed is used to change strings in a file (larger changes than ‘tr’)</a:t>
            </a:r>
          </a:p>
          <a:p>
            <a:pPr lvl="1"/>
            <a:r>
              <a:rPr lang="en-US" dirty="0"/>
              <a:t>sed is line-based. You specify a regex substitution to make on each line</a:t>
            </a:r>
          </a:p>
          <a:p>
            <a:pPr lvl="1"/>
            <a:r>
              <a:rPr lang="en-US" dirty="0"/>
              <a:t>(Optional: you can specify a subset of lines, by regex or line numbers)</a:t>
            </a:r>
          </a:p>
          <a:p>
            <a:r>
              <a:rPr lang="en-US" dirty="0"/>
              <a:t>For example, to change all cases of “George” to “Jane”: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latin typeface="Courier"/>
                <a:cs typeface="Courier"/>
              </a:rPr>
              <a:t>sed 's/George/Jane/' nyt_200811.txt | less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2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7: sed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Count frequency of word initial consonant sequences</a:t>
            </a:r>
          </a:p>
          <a:p>
            <a:pPr lvl="1"/>
            <a:r>
              <a:rPr lang="en-US" dirty="0"/>
              <a:t>Take tokenized words</a:t>
            </a:r>
          </a:p>
          <a:p>
            <a:pPr lvl="1"/>
            <a:r>
              <a:rPr lang="en-US" dirty="0"/>
              <a:t>Delete the first vowel through the end of the word</a:t>
            </a:r>
          </a:p>
          <a:p>
            <a:pPr lvl="1"/>
            <a:r>
              <a:rPr lang="en-US" dirty="0"/>
              <a:t>Sort and count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2. Optional: Count word final consonant sequences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10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7 sed exercises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 frequency of word initial consonant sequences</a:t>
            </a:r>
          </a:p>
          <a:p>
            <a:pPr marL="457200" lvl="1" indent="0">
              <a:buNone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"[:upper:]" "[:lower:]" &lt;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nyt.words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|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's/[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aeiou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].*$//' | sort |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-c 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Optional: Count word final consonant sequences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tr "[:upper:]" "[:lower:]" &lt;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nyt.words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| sed 's/^.*[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aeiou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]//' | sort |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uniq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-c | sort -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| less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97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497ED-67E8-29E3-BF23-BA2A154D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 – Secret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A60A-A4B3-9885-70CD-0F17DFFC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Now, let’s get some more practice with Unix!</a:t>
            </a:r>
          </a:p>
          <a:p>
            <a:r>
              <a:rPr lang="en-US" dirty="0"/>
              <a:t>The answers to the extra credit exercises will reveal a secret message.</a:t>
            </a:r>
          </a:p>
          <a:p>
            <a:r>
              <a:rPr lang="en-US" dirty="0"/>
              <a:t>We will be working with the following text file for these exercises: </a:t>
            </a:r>
            <a:r>
              <a:rPr lang="en-US" dirty="0">
                <a:hlinkClick r:id="rId2"/>
              </a:rPr>
              <a:t>https://web.stanford.edu/class/cs124/lec/secret_ec.txt</a:t>
            </a:r>
            <a:endParaRPr lang="en-US" dirty="0"/>
          </a:p>
          <a:p>
            <a:r>
              <a:rPr lang="en-US" dirty="0"/>
              <a:t>To receive credit, enter the secret message here: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docs.google.com</a:t>
            </a:r>
            <a:r>
              <a:rPr lang="en-US" dirty="0">
                <a:hlinkClick r:id="rId3"/>
              </a:rPr>
              <a:t>/forms/d/e/1FAIpQLSdrr1p31AGkgZJSu7-sLtxbobJIsPdkq5KXe0n7jKZosGWNAw/</a:t>
            </a:r>
            <a:r>
              <a:rPr lang="en-US" dirty="0" err="1">
                <a:hlinkClick r:id="rId3"/>
              </a:rPr>
              <a:t>viewform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BB8B1-B691-5146-F1D4-C5ACA10E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350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A2093-1D60-1D4D-DAA6-E5AC71D2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 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503BB-04AC-A26F-8AEF-7DCDF8F6F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2 most common words in </a:t>
            </a:r>
            <a:r>
              <a:rPr lang="en-US" dirty="0" err="1"/>
              <a:t>secret_ec.txt</a:t>
            </a:r>
            <a:r>
              <a:rPr lang="en-US" dirty="0"/>
              <a:t> containing the letter e. </a:t>
            </a:r>
          </a:p>
          <a:p>
            <a:r>
              <a:rPr lang="en-US" dirty="0"/>
              <a:t>Your answer will correspond to the first two words of the secret message.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A339D-596E-3EA2-DC2F-46FC8511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00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9312A-F5B1-E71F-36D0-1B5EC991A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65490-20F3-B759-0977-13AE2AB1E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2 most common bigrams in </a:t>
            </a:r>
            <a:r>
              <a:rPr lang="en-US" dirty="0" err="1"/>
              <a:t>secret_ec.txt</a:t>
            </a:r>
            <a:r>
              <a:rPr lang="en-US" dirty="0"/>
              <a:t> where the second word in the bigram ends with a consonant. </a:t>
            </a:r>
          </a:p>
          <a:p>
            <a:r>
              <a:rPr lang="en-US" dirty="0"/>
              <a:t>Your answer will correspond to the next four words of the secret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4A5BC-B6D3-44A0-8BF6-FE54F1FB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34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0EF81-63BB-FBEA-5161-D19B9EC1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 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9C819-5ADA-6738-707D-3BA62344B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all 5-letter-long words that only appear once in </a:t>
            </a:r>
            <a:r>
              <a:rPr lang="en-US" dirty="0" err="1"/>
              <a:t>secret_ec.txt</a:t>
            </a:r>
            <a:r>
              <a:rPr lang="en-US" dirty="0"/>
              <a:t>.</a:t>
            </a:r>
          </a:p>
          <a:p>
            <a:r>
              <a:rPr lang="en-US" dirty="0"/>
              <a:t>Concatenate (by hand) your result. This will be the final word of the secret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07473-A249-B125-431F-4B70DBAE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39726"/>
      </p:ext>
    </p:extLst>
  </p:cSld>
  <p:clrMapOvr>
    <a:masterClrMapping/>
  </p:clrMapOvr>
</p:sld>
</file>

<file path=ppt/theme/theme1.xml><?xml version="1.0" encoding="utf-8"?>
<a:theme xmlns:a="http://schemas.openxmlformats.org/drawingml/2006/main" name="NLP-class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NLP-class.potx</Template>
  <TotalTime>14405</TotalTime>
  <Words>2278</Words>
  <Application>Microsoft Macintosh PowerPoint</Application>
  <PresentationFormat>On-screen Show (16:9)</PresentationFormat>
  <Paragraphs>282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Times</vt:lpstr>
      <vt:lpstr>Arial</vt:lpstr>
      <vt:lpstr>Calibri</vt:lpstr>
      <vt:lpstr>Calibri Light</vt:lpstr>
      <vt:lpstr>Courier</vt:lpstr>
      <vt:lpstr>Courier New</vt:lpstr>
      <vt:lpstr>Lucida Sans</vt:lpstr>
      <vt:lpstr>Menlo</vt:lpstr>
      <vt:lpstr>Tahoma</vt:lpstr>
      <vt:lpstr>NLP-class</vt:lpstr>
      <vt:lpstr>Retrospect</vt:lpstr>
      <vt:lpstr>CS 124 / LINGUIST 180</vt:lpstr>
      <vt:lpstr>Text processing with UNIX</vt:lpstr>
      <vt:lpstr>7 exercises we’ll be doing today</vt:lpstr>
      <vt:lpstr>Tools</vt:lpstr>
      <vt:lpstr>Prereqs:</vt:lpstr>
      <vt:lpstr>Prerequisites: get the text file we are using</vt:lpstr>
      <vt:lpstr>Prerequisites</vt:lpstr>
      <vt:lpstr>Prerequisites</vt:lpstr>
      <vt:lpstr>Exercise 1: Count words in a text </vt:lpstr>
      <vt:lpstr>Solution to Exercise 1 </vt:lpstr>
      <vt:lpstr>Some of the output</vt:lpstr>
      <vt:lpstr>Ex 2: Extended Counting Exercises</vt:lpstr>
      <vt:lpstr>Solutions</vt:lpstr>
      <vt:lpstr>Solutions</vt:lpstr>
      <vt:lpstr>Sorting and reversing lines of text</vt:lpstr>
      <vt:lpstr>Ex 3: Counting and sorting exercises</vt:lpstr>
      <vt:lpstr>Ex 3 Counting and sorting solutions</vt:lpstr>
      <vt:lpstr>grep</vt:lpstr>
      <vt:lpstr>grep</vt:lpstr>
      <vt:lpstr>grep</vt:lpstr>
      <vt:lpstr>grep versus egrep (grep –E)</vt:lpstr>
      <vt:lpstr>Ex 4: Exercises on grep &amp; wc</vt:lpstr>
      <vt:lpstr>Ex 4 Solutions on grep &amp; wc</vt:lpstr>
      <vt:lpstr>Lesson</vt:lpstr>
      <vt:lpstr>Ex 5: Data Ethics</vt:lpstr>
      <vt:lpstr>Data Ethics Questions</vt:lpstr>
      <vt:lpstr>Bigrams = word pairs and their counts</vt:lpstr>
      <vt:lpstr>Bigrams</vt:lpstr>
      <vt:lpstr>Ex 6: Bigrams</vt:lpstr>
      <vt:lpstr>Ex 6 Solutions</vt:lpstr>
      <vt:lpstr>sed</vt:lpstr>
      <vt:lpstr>Ex 7: sed exercises</vt:lpstr>
      <vt:lpstr>Ex 7 sed exercises solutions</vt:lpstr>
      <vt:lpstr>Extra Credit – Secret Message</vt:lpstr>
      <vt:lpstr>Extra Credit Exercise 1</vt:lpstr>
      <vt:lpstr>Extra Credit Exercise 2</vt:lpstr>
      <vt:lpstr>Extra Credit Exercise 3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181</cp:revision>
  <cp:lastPrinted>2025-01-13T01:01:17Z</cp:lastPrinted>
  <dcterms:created xsi:type="dcterms:W3CDTF">2010-04-19T15:31:24Z</dcterms:created>
  <dcterms:modified xsi:type="dcterms:W3CDTF">2025-01-14T05:03:05Z</dcterms:modified>
</cp:coreProperties>
</file>