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266" r:id="rId3"/>
    <p:sldId id="268" r:id="rId4"/>
    <p:sldId id="263" r:id="rId5"/>
    <p:sldId id="265" r:id="rId6"/>
    <p:sldId id="264" r:id="rId7"/>
    <p:sldId id="262" r:id="rId8"/>
    <p:sldId id="267" r:id="rId9"/>
    <p:sldId id="257" r:id="rId10"/>
    <p:sldId id="269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2948" autoAdjust="0"/>
  </p:normalViewPr>
  <p:slideViewPr>
    <p:cSldViewPr>
      <p:cViewPr>
        <p:scale>
          <a:sx n="60" d="100"/>
          <a:sy n="60" d="100"/>
        </p:scale>
        <p:origin x="-165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4E10658-7DCD-44DD-AD34-9ED137846DE5}" type="datetimeFigureOut">
              <a:rPr lang="en-US" smtClean="0"/>
              <a:t>7/19/2012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026751-A697-4A35-B3D8-17913DB4D1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16280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026751-A697-4A35-B3D8-17913DB4D1A7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67680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026751-A697-4A35-B3D8-17913DB4D1A7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62088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7/19/2012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7/19/2012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7/19/2012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7/19/2012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7/19/2012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7/19/2012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7/19/2012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tiff"/><Relationship Id="rId2" Type="http://schemas.openxmlformats.org/officeDocument/2006/relationships/image" Target="../media/image6.tif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tiff"/><Relationship Id="rId4" Type="http://schemas.openxmlformats.org/officeDocument/2006/relationships/image" Target="../media/image8.tif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8200" y="762000"/>
            <a:ext cx="7772400" cy="1470025"/>
          </a:xfrm>
        </p:spPr>
        <p:txBody>
          <a:bodyPr>
            <a:normAutofit/>
          </a:bodyPr>
          <a:lstStyle/>
          <a:p>
            <a:r>
              <a:rPr lang="en-US" sz="5000" dirty="0" smtClean="0"/>
              <a:t>Sulfate-reducing bacteria</a:t>
            </a:r>
            <a:endParaRPr lang="en-US" sz="5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5105400"/>
            <a:ext cx="6400800" cy="1752600"/>
          </a:xfrm>
        </p:spPr>
        <p:txBody>
          <a:bodyPr/>
          <a:lstStyle/>
          <a:p>
            <a:r>
              <a:rPr lang="en-US" dirty="0" err="1" smtClean="0"/>
              <a:t>Derya</a:t>
            </a:r>
            <a:r>
              <a:rPr lang="en-US" dirty="0" smtClean="0"/>
              <a:t> </a:t>
            </a:r>
            <a:r>
              <a:rPr lang="en-US" dirty="0" err="1" smtClean="0"/>
              <a:t>Ozuolmez</a:t>
            </a:r>
            <a:endParaRPr lang="en-US" dirty="0" smtClean="0"/>
          </a:p>
          <a:p>
            <a:r>
              <a:rPr lang="en-US" dirty="0" smtClean="0"/>
              <a:t>HMC 2012</a:t>
            </a:r>
            <a:endParaRPr lang="en-US" dirty="0"/>
          </a:p>
        </p:txBody>
      </p:sp>
      <p:pic>
        <p:nvPicPr>
          <p:cNvPr id="5122" name="Picture 2" descr="http://textbookofbacteriology.net/Desulfovibri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0" y="2209800"/>
            <a:ext cx="2743200" cy="2352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04640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0"/>
            <a:ext cx="8229600" cy="1143000"/>
          </a:xfrm>
        </p:spPr>
        <p:txBody>
          <a:bodyPr/>
          <a:lstStyle/>
          <a:p>
            <a:pPr algn="l"/>
            <a:r>
              <a:rPr lang="en-US" dirty="0" smtClean="0"/>
              <a:t>Sulfate reducers,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95400"/>
            <a:ext cx="8686800" cy="5181600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ü"/>
            </a:pPr>
            <a:r>
              <a:rPr lang="en-US" sz="2800" dirty="0" smtClean="0"/>
              <a:t>Strict </a:t>
            </a:r>
            <a:r>
              <a:rPr lang="en-US" sz="2800" dirty="0" smtClean="0"/>
              <a:t>anaerobes</a:t>
            </a:r>
            <a:r>
              <a:rPr lang="en-US" sz="2800" dirty="0" smtClean="0"/>
              <a:t>,</a:t>
            </a:r>
            <a:endParaRPr lang="en-US" sz="2800" dirty="0"/>
          </a:p>
          <a:p>
            <a:pPr>
              <a:buFont typeface="Wingdings" pitchFamily="2" charset="2"/>
              <a:buChar char="ü"/>
            </a:pPr>
            <a:r>
              <a:rPr lang="en-US" sz="2800" dirty="0" smtClean="0"/>
              <a:t>Belong to 4 phylogenetic lineages;</a:t>
            </a:r>
          </a:p>
          <a:p>
            <a:pPr lvl="1" indent="-342900">
              <a:buFont typeface="Arial" pitchFamily="34" charset="0"/>
              <a:buChar char="•"/>
            </a:pPr>
            <a:r>
              <a:rPr lang="en-US" sz="2400" dirty="0" smtClean="0"/>
              <a:t>Delta-</a:t>
            </a:r>
            <a:r>
              <a:rPr lang="en-US" sz="2400" dirty="0" err="1" smtClean="0"/>
              <a:t>proteobacteria</a:t>
            </a:r>
            <a:r>
              <a:rPr lang="en-US" sz="2400" dirty="0"/>
              <a:t>, </a:t>
            </a:r>
            <a:r>
              <a:rPr lang="en-US" sz="2400" dirty="0" err="1"/>
              <a:t>thermophilic</a:t>
            </a:r>
            <a:r>
              <a:rPr lang="en-US" sz="2400" dirty="0"/>
              <a:t> </a:t>
            </a:r>
            <a:r>
              <a:rPr lang="en-US" sz="2400" dirty="0" smtClean="0"/>
              <a:t>Gram (-) bacteria</a:t>
            </a:r>
            <a:r>
              <a:rPr lang="en-US" sz="2400" dirty="0"/>
              <a:t>, </a:t>
            </a:r>
            <a:r>
              <a:rPr lang="en-US" sz="2400" dirty="0" smtClean="0"/>
              <a:t>Gram (+) </a:t>
            </a:r>
            <a:r>
              <a:rPr lang="en-US" sz="2400" dirty="0"/>
              <a:t>bacteria, </a:t>
            </a:r>
            <a:r>
              <a:rPr lang="en-US" sz="2400" i="1" dirty="0" err="1" smtClean="0"/>
              <a:t>Euryarchaeota</a:t>
            </a:r>
            <a:endParaRPr lang="en-US" sz="2400" i="1" dirty="0" smtClean="0"/>
          </a:p>
          <a:p>
            <a:pPr>
              <a:buFont typeface="Wingdings" pitchFamily="2" charset="2"/>
              <a:buChar char="ü"/>
            </a:pPr>
            <a:r>
              <a:rPr lang="en-US" sz="2800" dirty="0"/>
              <a:t>Reduce sulfate to sulfide</a:t>
            </a:r>
            <a:r>
              <a:rPr lang="en-US" sz="2800" dirty="0" smtClean="0"/>
              <a:t>,</a:t>
            </a:r>
          </a:p>
          <a:p>
            <a:pPr>
              <a:buFont typeface="Wingdings" pitchFamily="2" charset="2"/>
              <a:buChar char="ü"/>
            </a:pPr>
            <a:r>
              <a:rPr lang="en-US" sz="2800" dirty="0" smtClean="0"/>
              <a:t>Electron donors (H</a:t>
            </a:r>
            <a:r>
              <a:rPr lang="en-US" sz="2800" baseline="-25000" dirty="0" smtClean="0"/>
              <a:t>2</a:t>
            </a:r>
            <a:r>
              <a:rPr lang="en-US" sz="2800" dirty="0" smtClean="0"/>
              <a:t>, HCOO</a:t>
            </a:r>
            <a:r>
              <a:rPr lang="en-US" sz="2800" baseline="30000" dirty="0" smtClean="0"/>
              <a:t>-</a:t>
            </a:r>
            <a:r>
              <a:rPr lang="en-US" sz="2800" dirty="0" smtClean="0"/>
              <a:t>, acetate, butyrate, propionate, ethanol)</a:t>
            </a:r>
          </a:p>
          <a:p>
            <a:pPr>
              <a:buFont typeface="Wingdings" pitchFamily="2" charset="2"/>
              <a:buChar char="ü"/>
            </a:pPr>
            <a:r>
              <a:rPr lang="en-US" sz="2800" dirty="0" smtClean="0"/>
              <a:t>Two physiological groups of SRB;</a:t>
            </a:r>
          </a:p>
          <a:p>
            <a:pPr lvl="1" indent="-342900">
              <a:buFont typeface="Arial" pitchFamily="34" charset="0"/>
              <a:buChar char="•"/>
            </a:pPr>
            <a:r>
              <a:rPr lang="en-US" sz="2400" dirty="0" smtClean="0"/>
              <a:t>Incomplete oxidizers: organic compounds to CO</a:t>
            </a:r>
            <a:r>
              <a:rPr lang="en-US" sz="2400" baseline="-25000" dirty="0" smtClean="0"/>
              <a:t>2</a:t>
            </a:r>
            <a:r>
              <a:rPr lang="en-US" sz="2400" dirty="0" smtClean="0"/>
              <a:t> and acetate</a:t>
            </a:r>
          </a:p>
          <a:p>
            <a:pPr lvl="1" indent="-342900">
              <a:buFont typeface="Arial" pitchFamily="34" charset="0"/>
              <a:buChar char="•"/>
            </a:pPr>
            <a:r>
              <a:rPr lang="en-US" sz="2400" dirty="0" smtClean="0"/>
              <a:t>Complete oxidizers: organic compounds to CO</a:t>
            </a:r>
            <a:r>
              <a:rPr lang="en-US" sz="2400" baseline="-25000" dirty="0" smtClean="0"/>
              <a:t>2</a:t>
            </a:r>
            <a:endParaRPr lang="en-US" baseline="-25000" dirty="0" smtClean="0"/>
          </a:p>
        </p:txBody>
      </p:sp>
    </p:spTree>
    <p:extLst>
      <p:ext uri="{BB962C8B-B14F-4D97-AF65-F5344CB8AC3E}">
        <p14:creationId xmlns:p14="http://schemas.microsoft.com/office/powerpoint/2010/main" val="1084781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 descr="C:\Users\derya\Desktop\HMC\Presentations\SulfateRed-lactate.jpg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2958" y="762000"/>
            <a:ext cx="4305042" cy="56831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44818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                                Starting </a:t>
            </a:r>
            <a:br>
              <a:rPr lang="en-US" dirty="0" smtClean="0"/>
            </a:br>
            <a:r>
              <a:rPr lang="en-US" dirty="0"/>
              <a:t> </a:t>
            </a:r>
            <a:r>
              <a:rPr lang="en-US" dirty="0" smtClean="0"/>
              <a:t>                                 enrichments</a:t>
            </a:r>
            <a:endParaRPr lang="en-US" dirty="0"/>
          </a:p>
        </p:txBody>
      </p:sp>
      <p:pic>
        <p:nvPicPr>
          <p:cNvPr id="3074" name="Picture 2" descr="C:\Users\derya\Desktop\484457_606345945741_486063597_n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0855" y="3581400"/>
            <a:ext cx="4350198" cy="2895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600" y="3200400"/>
            <a:ext cx="1600200" cy="34791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Curved Down Arrow 3"/>
          <p:cNvSpPr/>
          <p:nvPr/>
        </p:nvSpPr>
        <p:spPr>
          <a:xfrm rot="2516940">
            <a:off x="4876859" y="2397285"/>
            <a:ext cx="1192174" cy="457200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8" name="Curved Down Arrow 7"/>
          <p:cNvSpPr/>
          <p:nvPr/>
        </p:nvSpPr>
        <p:spPr>
          <a:xfrm rot="21124196">
            <a:off x="6324659" y="2586947"/>
            <a:ext cx="1192174" cy="457200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3078" name="Picture 6" descr="http://sphotos-a.xx.fbcdn.net/hphotos-ash3/s720x720/561020_606346095441_1298192848_n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751426" cy="30094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57392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76200"/>
            <a:ext cx="8229600" cy="1143000"/>
          </a:xfrm>
        </p:spPr>
        <p:txBody>
          <a:bodyPr/>
          <a:lstStyle/>
          <a:p>
            <a:r>
              <a:rPr lang="en-US" dirty="0" smtClean="0"/>
              <a:t>Enrichments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3886200" y="1447800"/>
            <a:ext cx="4800600" cy="4906963"/>
          </a:xfrm>
        </p:spPr>
        <p:txBody>
          <a:bodyPr/>
          <a:lstStyle/>
          <a:p>
            <a:r>
              <a:rPr lang="en-US" dirty="0" smtClean="0"/>
              <a:t>Sediment sample in 50 ml Pfennig bottle</a:t>
            </a:r>
          </a:p>
          <a:p>
            <a:r>
              <a:rPr lang="en-US" dirty="0" smtClean="0"/>
              <a:t>Incubated @ 30</a:t>
            </a:r>
            <a:r>
              <a:rPr lang="en-US" baseline="30000" dirty="0" smtClean="0"/>
              <a:t>o</a:t>
            </a:r>
            <a:r>
              <a:rPr lang="en-US" dirty="0" smtClean="0"/>
              <a:t>C</a:t>
            </a:r>
          </a:p>
          <a:p>
            <a:r>
              <a:rPr lang="en-US" dirty="0" smtClean="0"/>
              <a:t>Checked regularly for turbidity, blackening, H</a:t>
            </a:r>
            <a:r>
              <a:rPr lang="en-US" baseline="-25000" dirty="0" smtClean="0"/>
              <a:t>2</a:t>
            </a:r>
            <a:r>
              <a:rPr lang="en-US" dirty="0" smtClean="0"/>
              <a:t>S smell…</a:t>
            </a:r>
          </a:p>
          <a:p>
            <a:r>
              <a:rPr lang="en-US" dirty="0" smtClean="0"/>
              <a:t>Observed microscopically</a:t>
            </a:r>
          </a:p>
          <a:p>
            <a:r>
              <a:rPr lang="en-US" dirty="0" smtClean="0"/>
              <a:t>3 ml culture was transferred to a new bottle for further enrichment.</a:t>
            </a:r>
          </a:p>
          <a:p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10028306"/>
              </p:ext>
            </p:extLst>
          </p:nvPr>
        </p:nvGraphicFramePr>
        <p:xfrm>
          <a:off x="304800" y="1208691"/>
          <a:ext cx="3200400" cy="520001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00400"/>
              </a:tblGrid>
              <a:tr h="681397">
                <a:tc>
                  <a:txBody>
                    <a:bodyPr/>
                    <a:lstStyle/>
                    <a:p>
                      <a:r>
                        <a:rPr lang="en-US" dirty="0" smtClean="0"/>
                        <a:t>Basal marine mineral medium</a:t>
                      </a:r>
                      <a:endParaRPr lang="en-US" dirty="0"/>
                    </a:p>
                  </a:txBody>
                  <a:tcPr/>
                </a:tc>
              </a:tr>
              <a:tr h="564827">
                <a:tc>
                  <a:txBody>
                    <a:bodyPr/>
                    <a:lstStyle/>
                    <a:p>
                      <a:r>
                        <a:rPr lang="en-US" dirty="0" smtClean="0"/>
                        <a:t>Na</a:t>
                      </a:r>
                      <a:r>
                        <a:rPr lang="en-US" baseline="-25000" dirty="0" smtClean="0"/>
                        <a:t>2</a:t>
                      </a:r>
                      <a:r>
                        <a:rPr lang="en-US" dirty="0" smtClean="0"/>
                        <a:t>SO</a:t>
                      </a:r>
                      <a:r>
                        <a:rPr lang="en-US" baseline="-25000" dirty="0" smtClean="0"/>
                        <a:t>4</a:t>
                      </a:r>
                      <a:r>
                        <a:rPr lang="en-US" dirty="0" smtClean="0"/>
                        <a:t> (30 </a:t>
                      </a:r>
                      <a:r>
                        <a:rPr lang="en-US" dirty="0" err="1" smtClean="0"/>
                        <a:t>mM</a:t>
                      </a:r>
                      <a:r>
                        <a:rPr lang="en-US" dirty="0" smtClean="0"/>
                        <a:t>)</a:t>
                      </a:r>
                      <a:endParaRPr lang="en-US" dirty="0"/>
                    </a:p>
                  </a:txBody>
                  <a:tcPr/>
                </a:tc>
              </a:tr>
              <a:tr h="564827">
                <a:tc>
                  <a:txBody>
                    <a:bodyPr/>
                    <a:lstStyle/>
                    <a:p>
                      <a:r>
                        <a:rPr lang="en-US" dirty="0" smtClean="0"/>
                        <a:t>Sodium lactate (10 </a:t>
                      </a:r>
                      <a:r>
                        <a:rPr lang="en-US" dirty="0" err="1" smtClean="0"/>
                        <a:t>mM</a:t>
                      </a:r>
                      <a:r>
                        <a:rPr lang="en-US" dirty="0" smtClean="0"/>
                        <a:t>)</a:t>
                      </a:r>
                      <a:endParaRPr lang="en-US" dirty="0"/>
                    </a:p>
                  </a:txBody>
                  <a:tcPr/>
                </a:tc>
              </a:tr>
              <a:tr h="564827">
                <a:tc>
                  <a:txBody>
                    <a:bodyPr/>
                    <a:lstStyle/>
                    <a:p>
                      <a:r>
                        <a:rPr lang="en-US" dirty="0" smtClean="0"/>
                        <a:t>NaHCO</a:t>
                      </a:r>
                      <a:r>
                        <a:rPr lang="en-US" baseline="-25000" dirty="0" smtClean="0"/>
                        <a:t>3</a:t>
                      </a:r>
                      <a:r>
                        <a:rPr lang="en-US" dirty="0" smtClean="0"/>
                        <a:t> (30 </a:t>
                      </a:r>
                      <a:r>
                        <a:rPr lang="en-US" dirty="0" err="1" smtClean="0"/>
                        <a:t>mM</a:t>
                      </a:r>
                      <a:r>
                        <a:rPr lang="en-US" dirty="0" smtClean="0"/>
                        <a:t>)</a:t>
                      </a:r>
                      <a:endParaRPr lang="en-US" dirty="0"/>
                    </a:p>
                  </a:txBody>
                  <a:tcPr/>
                </a:tc>
              </a:tr>
              <a:tr h="564827">
                <a:tc>
                  <a:txBody>
                    <a:bodyPr/>
                    <a:lstStyle/>
                    <a:p>
                      <a:r>
                        <a:rPr lang="en-US" dirty="0" smtClean="0"/>
                        <a:t>7 vitamin solution</a:t>
                      </a:r>
                      <a:endParaRPr lang="en-US" dirty="0"/>
                    </a:p>
                  </a:txBody>
                  <a:tcPr/>
                </a:tc>
              </a:tr>
              <a:tr h="564827">
                <a:tc>
                  <a:txBody>
                    <a:bodyPr/>
                    <a:lstStyle/>
                    <a:p>
                      <a:r>
                        <a:rPr lang="en-US" dirty="0" smtClean="0"/>
                        <a:t>SL 10 (Trace element sol.)</a:t>
                      </a:r>
                      <a:endParaRPr lang="en-US" dirty="0"/>
                    </a:p>
                  </a:txBody>
                  <a:tcPr/>
                </a:tc>
              </a:tr>
              <a:tr h="564827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Resazurin</a:t>
                      </a:r>
                      <a:endParaRPr lang="en-US" dirty="0"/>
                    </a:p>
                  </a:txBody>
                  <a:tcPr/>
                </a:tc>
              </a:tr>
              <a:tr h="564827">
                <a:tc>
                  <a:txBody>
                    <a:bodyPr/>
                    <a:lstStyle/>
                    <a:p>
                      <a:r>
                        <a:rPr lang="en-US" dirty="0" smtClean="0"/>
                        <a:t>Na</a:t>
                      </a:r>
                      <a:r>
                        <a:rPr lang="en-US" baseline="-25000" dirty="0" smtClean="0"/>
                        <a:t>2</a:t>
                      </a:r>
                      <a:r>
                        <a:rPr lang="en-US" dirty="0" smtClean="0"/>
                        <a:t>S (1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mM</a:t>
                      </a:r>
                      <a:r>
                        <a:rPr lang="en-US" baseline="0" dirty="0" smtClean="0"/>
                        <a:t>)</a:t>
                      </a:r>
                      <a:endParaRPr lang="en-US" dirty="0"/>
                    </a:p>
                  </a:txBody>
                  <a:tcPr/>
                </a:tc>
              </a:tr>
              <a:tr h="564827">
                <a:tc>
                  <a:txBody>
                    <a:bodyPr/>
                    <a:lstStyle/>
                    <a:p>
                      <a:r>
                        <a:rPr lang="en-US" dirty="0" smtClean="0"/>
                        <a:t>pH (7.2)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97940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228600"/>
            <a:ext cx="8229600" cy="1143000"/>
          </a:xfrm>
        </p:spPr>
        <p:txBody>
          <a:bodyPr/>
          <a:lstStyle/>
          <a:p>
            <a:r>
              <a:rPr lang="en-US" dirty="0" smtClean="0"/>
              <a:t>Hey, they’re growing!</a:t>
            </a:r>
            <a:endParaRPr lang="en-US" dirty="0"/>
          </a:p>
        </p:txBody>
      </p:sp>
      <p:pic>
        <p:nvPicPr>
          <p:cNvPr id="4098" name="Picture 2" descr="C:\Users\derya\Desktop\HMC\pics-hmc\plates etc\SRB-mic pics\SRB-Roland0006.t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6200" y="733005"/>
            <a:ext cx="4572000" cy="30769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Users\derya\Desktop\HMC\pics-hmc\plates etc\SRB-mic pics\SRB-katrin0005.ti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728831"/>
            <a:ext cx="4572000" cy="30811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6200" y="3886200"/>
            <a:ext cx="4572000" cy="32292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886200"/>
            <a:ext cx="4648200" cy="33620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15150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/>
          <a:lstStyle/>
          <a:p>
            <a:r>
              <a:rPr lang="en-US" dirty="0" smtClean="0"/>
              <a:t>Isolation step…</a:t>
            </a:r>
            <a:endParaRPr lang="en-US" dirty="0"/>
          </a:p>
        </p:txBody>
      </p:sp>
      <p:pic>
        <p:nvPicPr>
          <p:cNvPr id="4" name="Picture 4" descr="C:\Users\derya\Desktop\Serial_dilutions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00" y="2249269"/>
            <a:ext cx="5705548" cy="228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027544" y="4521414"/>
            <a:ext cx="28320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3ml 3% agar + 6 ml medium</a:t>
            </a:r>
            <a:endParaRPr lang="en-US" b="1" dirty="0"/>
          </a:p>
        </p:txBody>
      </p:sp>
      <p:sp>
        <p:nvSpPr>
          <p:cNvPr id="6" name="TextBox 5"/>
          <p:cNvSpPr txBox="1"/>
          <p:nvPr/>
        </p:nvSpPr>
        <p:spPr>
          <a:xfrm>
            <a:off x="2499265" y="2020669"/>
            <a:ext cx="85856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/>
              <a:t>1 ml </a:t>
            </a:r>
          </a:p>
          <a:p>
            <a:pPr algn="ctr"/>
            <a:r>
              <a:rPr lang="en-US" b="1" dirty="0" smtClean="0"/>
              <a:t>culture</a:t>
            </a:r>
            <a:endParaRPr lang="en-US" b="1" dirty="0"/>
          </a:p>
        </p:txBody>
      </p:sp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2016613"/>
            <a:ext cx="1219200" cy="25048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457200" y="4535269"/>
            <a:ext cx="170700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/>
              <a:t>SRB enrichment</a:t>
            </a:r>
          </a:p>
          <a:p>
            <a:pPr algn="ctr"/>
            <a:r>
              <a:rPr lang="en-US" b="1" dirty="0" smtClean="0"/>
              <a:t>culture</a:t>
            </a:r>
            <a:endParaRPr lang="en-US" b="1" dirty="0"/>
          </a:p>
        </p:txBody>
      </p:sp>
      <p:sp>
        <p:nvSpPr>
          <p:cNvPr id="9" name="Curved Down Arrow 8"/>
          <p:cNvSpPr/>
          <p:nvPr/>
        </p:nvSpPr>
        <p:spPr>
          <a:xfrm rot="344297">
            <a:off x="1316405" y="1641856"/>
            <a:ext cx="1371576" cy="397138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542987" y="5215786"/>
            <a:ext cx="380116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/>
              <a:t>The headspace gas was exchanged by </a:t>
            </a:r>
          </a:p>
          <a:p>
            <a:pPr algn="ctr"/>
            <a:r>
              <a:rPr lang="en-US" b="1" dirty="0" smtClean="0"/>
              <a:t>purging </a:t>
            </a:r>
            <a:r>
              <a:rPr lang="en-US" b="1" dirty="0"/>
              <a:t>with </a:t>
            </a:r>
            <a:r>
              <a:rPr lang="en-US" b="1" dirty="0" smtClean="0"/>
              <a:t>N2 during 1 minute. 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066164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Some nice agar shakes…</a:t>
            </a:r>
            <a:endParaRPr lang="en-US" dirty="0"/>
          </a:p>
        </p:txBody>
      </p:sp>
      <p:pic>
        <p:nvPicPr>
          <p:cNvPr id="9218" name="Picture 2" descr="C:\Users\derya\Desktop\HMC\pics-hmc\IMG_102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00200"/>
            <a:ext cx="5470634" cy="40860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9" name="Picture 3" descr="C:\Users\derya\Desktop\HMC\pics-hmc\IMG_102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801" y="2165088"/>
            <a:ext cx="3505199" cy="4692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0" y="5987534"/>
            <a:ext cx="30789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By courtesy of </a:t>
            </a:r>
            <a:r>
              <a:rPr lang="en-US" dirty="0" err="1" smtClean="0"/>
              <a:t>Katrin</a:t>
            </a:r>
            <a:r>
              <a:rPr lang="en-US" dirty="0" smtClean="0"/>
              <a:t> &amp; Jose!!!)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8648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990600"/>
            <a:ext cx="8229600" cy="4525963"/>
          </a:xfrm>
        </p:spPr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en-US" sz="7200" dirty="0" smtClean="0"/>
              <a:t>Thank </a:t>
            </a:r>
            <a:r>
              <a:rPr lang="en-US" sz="7200" dirty="0" smtClean="0"/>
              <a:t>you! </a:t>
            </a:r>
          </a:p>
          <a:p>
            <a:pPr marL="0" indent="0" algn="ctr">
              <a:buNone/>
            </a:pPr>
            <a:r>
              <a:rPr lang="en-US" sz="6600" dirty="0" smtClean="0"/>
              <a:t>Questions?</a:t>
            </a:r>
            <a:endParaRPr lang="en-US" sz="6600" dirty="0"/>
          </a:p>
        </p:txBody>
      </p:sp>
    </p:spTree>
    <p:extLst>
      <p:ext uri="{BB962C8B-B14F-4D97-AF65-F5344CB8AC3E}">
        <p14:creationId xmlns:p14="http://schemas.microsoft.com/office/powerpoint/2010/main" val="1377622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Activation of sulfate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381000" y="2750403"/>
            <a:ext cx="1066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SO</a:t>
            </a:r>
            <a:r>
              <a:rPr lang="en-US" sz="2800" baseline="-25000" dirty="0" smtClean="0"/>
              <a:t>4</a:t>
            </a:r>
            <a:r>
              <a:rPr lang="en-US" sz="2800" baseline="30000" dirty="0" smtClean="0"/>
              <a:t>2-</a:t>
            </a:r>
            <a:r>
              <a:rPr lang="en-US" sz="2800" dirty="0" smtClean="0"/>
              <a:t>  </a:t>
            </a:r>
            <a:r>
              <a:rPr lang="en-US" dirty="0" smtClean="0"/>
              <a:t> </a:t>
            </a:r>
            <a:endParaRPr lang="en-US" dirty="0"/>
          </a:p>
        </p:txBody>
      </p:sp>
      <p:cxnSp>
        <p:nvCxnSpPr>
          <p:cNvPr id="7" name="Straight Arrow Connector 6"/>
          <p:cNvCxnSpPr/>
          <p:nvPr/>
        </p:nvCxnSpPr>
        <p:spPr>
          <a:xfrm>
            <a:off x="1447800" y="3012013"/>
            <a:ext cx="990600" cy="0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2743200" y="2750403"/>
            <a:ext cx="74411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APS</a:t>
            </a:r>
            <a:endParaRPr lang="en-US" sz="2800" dirty="0"/>
          </a:p>
        </p:txBody>
      </p:sp>
      <p:cxnSp>
        <p:nvCxnSpPr>
          <p:cNvPr id="19" name="Straight Arrow Connector 18"/>
          <p:cNvCxnSpPr/>
          <p:nvPr/>
        </p:nvCxnSpPr>
        <p:spPr>
          <a:xfrm>
            <a:off x="3657600" y="3012013"/>
            <a:ext cx="990600" cy="0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4911973" y="2750403"/>
            <a:ext cx="104387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HSO</a:t>
            </a:r>
            <a:r>
              <a:rPr lang="en-US" sz="2800" baseline="-25000" dirty="0" smtClean="0"/>
              <a:t>3</a:t>
            </a:r>
            <a:r>
              <a:rPr lang="en-US" sz="2800" baseline="30000" dirty="0" smtClean="0"/>
              <a:t>-</a:t>
            </a:r>
            <a:endParaRPr lang="en-US" sz="2800" baseline="30000" dirty="0"/>
          </a:p>
        </p:txBody>
      </p:sp>
      <p:cxnSp>
        <p:nvCxnSpPr>
          <p:cNvPr id="21" name="Straight Arrow Connector 20"/>
          <p:cNvCxnSpPr/>
          <p:nvPr/>
        </p:nvCxnSpPr>
        <p:spPr>
          <a:xfrm>
            <a:off x="6019800" y="3012013"/>
            <a:ext cx="1618593" cy="0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7711556" y="2750403"/>
            <a:ext cx="8990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HS</a:t>
            </a:r>
            <a:r>
              <a:rPr lang="en-US" sz="2800" baseline="30000" dirty="0" smtClean="0"/>
              <a:t>-</a:t>
            </a:r>
            <a:endParaRPr lang="en-US" sz="2800" baseline="30000" dirty="0"/>
          </a:p>
        </p:txBody>
      </p:sp>
      <p:sp>
        <p:nvSpPr>
          <p:cNvPr id="16" name="TextBox 15"/>
          <p:cNvSpPr txBox="1"/>
          <p:nvPr/>
        </p:nvSpPr>
        <p:spPr>
          <a:xfrm>
            <a:off x="1219200" y="3045023"/>
            <a:ext cx="128015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i="1" dirty="0" smtClean="0"/>
              <a:t>ATP </a:t>
            </a:r>
            <a:r>
              <a:rPr lang="en-US" sz="1400" i="1" dirty="0" err="1" smtClean="0"/>
              <a:t>sulfurylase</a:t>
            </a:r>
            <a:endParaRPr lang="en-US" sz="1400" i="1" dirty="0"/>
          </a:p>
        </p:txBody>
      </p:sp>
      <p:sp>
        <p:nvSpPr>
          <p:cNvPr id="25" name="TextBox 24"/>
          <p:cNvSpPr txBox="1"/>
          <p:nvPr/>
        </p:nvSpPr>
        <p:spPr>
          <a:xfrm>
            <a:off x="3505200" y="3045023"/>
            <a:ext cx="121776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i="1" dirty="0" smtClean="0"/>
              <a:t>APS </a:t>
            </a:r>
            <a:r>
              <a:rPr lang="en-US" sz="1400" i="1" dirty="0" err="1" smtClean="0"/>
              <a:t>reductase</a:t>
            </a:r>
            <a:endParaRPr lang="en-US" sz="1400" i="1" dirty="0"/>
          </a:p>
        </p:txBody>
      </p:sp>
      <p:sp>
        <p:nvSpPr>
          <p:cNvPr id="26" name="TextBox 25"/>
          <p:cNvSpPr txBox="1"/>
          <p:nvPr/>
        </p:nvSpPr>
        <p:spPr>
          <a:xfrm>
            <a:off x="5934618" y="3045023"/>
            <a:ext cx="189231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i="1" dirty="0" smtClean="0"/>
              <a:t>Bisulfite </a:t>
            </a:r>
            <a:r>
              <a:rPr lang="en-US" sz="1400" i="1" dirty="0" err="1" smtClean="0"/>
              <a:t>reductase</a:t>
            </a:r>
            <a:r>
              <a:rPr lang="en-US" sz="1400" i="1" dirty="0" smtClean="0"/>
              <a:t> (</a:t>
            </a:r>
            <a:r>
              <a:rPr lang="en-US" sz="1400" i="1" dirty="0" err="1" smtClean="0"/>
              <a:t>dsr</a:t>
            </a:r>
            <a:r>
              <a:rPr lang="en-US" sz="1400" i="1" dirty="0" smtClean="0"/>
              <a:t>)</a:t>
            </a:r>
            <a:endParaRPr lang="en-US" sz="1400" i="1" dirty="0"/>
          </a:p>
        </p:txBody>
      </p:sp>
      <p:sp>
        <p:nvSpPr>
          <p:cNvPr id="28" name="TextBox 27"/>
          <p:cNvSpPr txBox="1"/>
          <p:nvPr/>
        </p:nvSpPr>
        <p:spPr>
          <a:xfrm>
            <a:off x="914400" y="1976735"/>
            <a:ext cx="76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ATP   </a:t>
            </a:r>
            <a:endParaRPr lang="en-US" sz="2400" dirty="0"/>
          </a:p>
        </p:txBody>
      </p:sp>
      <p:cxnSp>
        <p:nvCxnSpPr>
          <p:cNvPr id="29" name="Straight Arrow Connector 28"/>
          <p:cNvCxnSpPr/>
          <p:nvPr/>
        </p:nvCxnSpPr>
        <p:spPr>
          <a:xfrm>
            <a:off x="1466193" y="2438400"/>
            <a:ext cx="762000" cy="1219200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1981200" y="3657600"/>
            <a:ext cx="76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 smtClean="0"/>
              <a:t>PPi</a:t>
            </a:r>
            <a:r>
              <a:rPr lang="en-US" sz="2400" dirty="0" smtClean="0"/>
              <a:t>   </a:t>
            </a:r>
            <a:endParaRPr lang="en-US" sz="2400" dirty="0"/>
          </a:p>
        </p:txBody>
      </p:sp>
      <p:sp>
        <p:nvSpPr>
          <p:cNvPr id="34" name="TextBox 33"/>
          <p:cNvSpPr txBox="1"/>
          <p:nvPr/>
        </p:nvSpPr>
        <p:spPr>
          <a:xfrm>
            <a:off x="1752600" y="4038600"/>
            <a:ext cx="1295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Pyrophosphate  </a:t>
            </a:r>
            <a:r>
              <a:rPr lang="en-US" dirty="0" smtClean="0"/>
              <a:t> </a:t>
            </a:r>
            <a:endParaRPr lang="en-US" dirty="0"/>
          </a:p>
        </p:txBody>
      </p:sp>
      <p:cxnSp>
        <p:nvCxnSpPr>
          <p:cNvPr id="35" name="Straight Arrow Connector 34"/>
          <p:cNvCxnSpPr/>
          <p:nvPr/>
        </p:nvCxnSpPr>
        <p:spPr>
          <a:xfrm>
            <a:off x="3657600" y="2309713"/>
            <a:ext cx="381000" cy="608111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3048000" y="1900535"/>
            <a:ext cx="76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2[H]   </a:t>
            </a:r>
            <a:endParaRPr lang="en-US" sz="2400" dirty="0"/>
          </a:p>
        </p:txBody>
      </p:sp>
      <p:cxnSp>
        <p:nvCxnSpPr>
          <p:cNvPr id="38" name="Straight Arrow Connector 37"/>
          <p:cNvCxnSpPr/>
          <p:nvPr/>
        </p:nvCxnSpPr>
        <p:spPr>
          <a:xfrm>
            <a:off x="6400800" y="2314178"/>
            <a:ext cx="381000" cy="608111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5791200" y="1905000"/>
            <a:ext cx="76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6</a:t>
            </a:r>
            <a:r>
              <a:rPr lang="en-US" sz="2400" dirty="0" smtClean="0"/>
              <a:t>[H]  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847748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3596</TotalTime>
  <Words>227</Words>
  <Application>Microsoft Office PowerPoint</Application>
  <PresentationFormat>On-screen Show (4:3)</PresentationFormat>
  <Paragraphs>56</Paragraphs>
  <Slides>10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Sulfate-reducing bacteria</vt:lpstr>
      <vt:lpstr>Sulfate reducers,</vt:lpstr>
      <vt:lpstr>PowerPoint Presentation</vt:lpstr>
      <vt:lpstr>                                Starting                                    enrichments</vt:lpstr>
      <vt:lpstr>Enrichments</vt:lpstr>
      <vt:lpstr>Hey, they’re growing!</vt:lpstr>
      <vt:lpstr>Isolation step…</vt:lpstr>
      <vt:lpstr>Some nice agar shakes…</vt:lpstr>
      <vt:lpstr>PowerPoint Presentation</vt:lpstr>
      <vt:lpstr>Activation of sulfate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Sulfate-reducing bacteria</dc:title>
  <dc:creator>derya</dc:creator>
  <cp:lastModifiedBy>derya</cp:lastModifiedBy>
  <cp:revision>39</cp:revision>
  <dcterms:created xsi:type="dcterms:W3CDTF">2006-08-16T00:00:00Z</dcterms:created>
  <dcterms:modified xsi:type="dcterms:W3CDTF">2012-07-19T22:59:23Z</dcterms:modified>
</cp:coreProperties>
</file>