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6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6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6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6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6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6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6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6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6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254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254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71"/>
  </p:normalViewPr>
  <p:slideViewPr>
    <p:cSldViewPr snapToGrid="0">
      <p:cViewPr varScale="1">
        <p:scale>
          <a:sx n="73" d="100"/>
          <a:sy n="73" d="100"/>
        </p:scale>
        <p:origin x="1880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9" name="Shape 149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698500" y="8657488"/>
            <a:ext cx="11607801" cy="461060"/>
          </a:xfrm>
          <a:prstGeom prst="rect">
            <a:avLst/>
          </a:prstGeom>
        </p:spPr>
        <p:txBody>
          <a:bodyPr anchor="b"/>
          <a:lstStyle>
            <a:lvl1pPr marL="0" indent="0" defTabSz="563541">
              <a:spcBef>
                <a:spcPts val="0"/>
              </a:spcBef>
              <a:buSzTx/>
              <a:buNone/>
              <a:defRPr sz="2304" b="1"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r>
              <a:t>Author and Date</a:t>
            </a:r>
          </a:p>
        </p:txBody>
      </p:sp>
      <p:sp>
        <p:nvSpPr>
          <p:cNvPr id="12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698500" y="1854200"/>
            <a:ext cx="11609057" cy="3302000"/>
          </a:xfrm>
          <a:prstGeom prst="rect">
            <a:avLst/>
          </a:prstGeom>
        </p:spPr>
        <p:txBody>
          <a:bodyPr anchor="b"/>
          <a:lstStyle>
            <a:lvl1pPr>
              <a:defRPr sz="8200" b="0" spc="-164">
                <a:latin typeface="+mj-lt"/>
                <a:ea typeface="+mj-ea"/>
                <a:cs typeface="+mj-cs"/>
                <a:sym typeface="SF Pro Bold"/>
              </a:defRPr>
            </a:lvl1pPr>
          </a:lstStyle>
          <a:p>
            <a:r>
              <a:t>Presentation Title</a:t>
            </a:r>
          </a:p>
        </p:txBody>
      </p:sp>
      <p:sp>
        <p:nvSpPr>
          <p:cNvPr id="13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698500" y="5105400"/>
            <a:ext cx="11607800" cy="1456399"/>
          </a:xfrm>
          <a:prstGeom prst="rect">
            <a:avLst/>
          </a:prstGeom>
        </p:spPr>
        <p:txBody>
          <a:bodyPr/>
          <a:lstStyle>
            <a:lvl1pPr marL="0" indent="0" defTabSz="587022">
              <a:spcBef>
                <a:spcPts val="0"/>
              </a:spcBef>
              <a:buSzTx/>
              <a:buNone/>
              <a:defRPr sz="3800">
                <a:latin typeface="+mj-lt"/>
                <a:ea typeface="+mj-ea"/>
                <a:cs typeface="+mj-cs"/>
                <a:sym typeface="SF Pro Bold"/>
              </a:defRPr>
            </a:lvl1pPr>
            <a:lvl2pPr marL="0" indent="457200" defTabSz="587022">
              <a:spcBef>
                <a:spcPts val="0"/>
              </a:spcBef>
              <a:buSzTx/>
              <a:buNone/>
              <a:defRPr sz="3800">
                <a:latin typeface="+mj-lt"/>
                <a:ea typeface="+mj-ea"/>
                <a:cs typeface="+mj-cs"/>
                <a:sym typeface="SF Pro Bold"/>
              </a:defRPr>
            </a:lvl2pPr>
            <a:lvl3pPr marL="0" indent="914400" defTabSz="587022">
              <a:spcBef>
                <a:spcPts val="0"/>
              </a:spcBef>
              <a:buSzTx/>
              <a:buNone/>
              <a:defRPr sz="3800">
                <a:latin typeface="+mj-lt"/>
                <a:ea typeface="+mj-ea"/>
                <a:cs typeface="+mj-cs"/>
                <a:sym typeface="SF Pro Bold"/>
              </a:defRPr>
            </a:lvl3pPr>
            <a:lvl4pPr marL="0" indent="1371600" defTabSz="587022">
              <a:spcBef>
                <a:spcPts val="0"/>
              </a:spcBef>
              <a:buSzTx/>
              <a:buNone/>
              <a:defRPr sz="3800">
                <a:latin typeface="+mj-lt"/>
                <a:ea typeface="+mj-ea"/>
                <a:cs typeface="+mj-cs"/>
                <a:sym typeface="SF Pro Bold"/>
              </a:defRPr>
            </a:lvl4pPr>
            <a:lvl5pPr marL="0" indent="1828800" defTabSz="587022">
              <a:spcBef>
                <a:spcPts val="0"/>
              </a:spcBef>
              <a:buSzTx/>
              <a:buNone/>
              <a:defRPr sz="3800">
                <a:latin typeface="+mj-lt"/>
                <a:ea typeface="+mj-ea"/>
                <a:cs typeface="+mj-cs"/>
                <a:sym typeface="SF Pro Bold"/>
              </a:defRPr>
            </a:lvl5pPr>
          </a:lstStyle>
          <a:p>
            <a:r>
              <a:t>Presentation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3454" y="9220199"/>
            <a:ext cx="297892" cy="28747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Avocados and limes"/>
          <p:cNvSpPr>
            <a:spLocks noGrp="1"/>
          </p:cNvSpPr>
          <p:nvPr>
            <p:ph type="pic" idx="21"/>
          </p:nvPr>
        </p:nvSpPr>
        <p:spPr>
          <a:xfrm>
            <a:off x="-376767" y="-915894"/>
            <a:ext cx="17835652" cy="1068219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2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698500" y="5181600"/>
            <a:ext cx="11607800" cy="3302000"/>
          </a:xfrm>
          <a:prstGeom prst="rect">
            <a:avLst/>
          </a:prstGeom>
        </p:spPr>
        <p:txBody>
          <a:bodyPr anchor="b"/>
          <a:lstStyle>
            <a:lvl1pPr>
              <a:defRPr sz="8200" b="0" spc="-164">
                <a:latin typeface="+mj-lt"/>
                <a:ea typeface="+mj-ea"/>
                <a:cs typeface="+mj-cs"/>
                <a:sym typeface="SF Pro Bold"/>
              </a:defRPr>
            </a:lvl1pPr>
          </a:lstStyle>
          <a:p>
            <a:r>
              <a:t>Presentation Title</a:t>
            </a:r>
          </a:p>
        </p:txBody>
      </p:sp>
      <p:sp>
        <p:nvSpPr>
          <p:cNvPr id="23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698500" y="8432800"/>
            <a:ext cx="11607800" cy="689769"/>
          </a:xfrm>
          <a:prstGeom prst="rect">
            <a:avLst/>
          </a:prstGeom>
        </p:spPr>
        <p:txBody>
          <a:bodyPr/>
          <a:lstStyle>
            <a:lvl1pPr marL="0" indent="0" defTabSz="587022">
              <a:spcBef>
                <a:spcPts val="0"/>
              </a:spcBef>
              <a:buSzTx/>
              <a:buNone/>
              <a:defRPr sz="3800">
                <a:latin typeface="+mj-lt"/>
                <a:ea typeface="+mj-ea"/>
                <a:cs typeface="+mj-cs"/>
                <a:sym typeface="SF Pro Bold"/>
              </a:defRPr>
            </a:lvl1pPr>
            <a:lvl2pPr marL="0" indent="457200" defTabSz="587022">
              <a:spcBef>
                <a:spcPts val="0"/>
              </a:spcBef>
              <a:buSzTx/>
              <a:buNone/>
              <a:defRPr sz="3800">
                <a:latin typeface="+mj-lt"/>
                <a:ea typeface="+mj-ea"/>
                <a:cs typeface="+mj-cs"/>
                <a:sym typeface="SF Pro Bold"/>
              </a:defRPr>
            </a:lvl2pPr>
            <a:lvl3pPr marL="0" indent="914400" defTabSz="587022">
              <a:spcBef>
                <a:spcPts val="0"/>
              </a:spcBef>
              <a:buSzTx/>
              <a:buNone/>
              <a:defRPr sz="3800">
                <a:latin typeface="+mj-lt"/>
                <a:ea typeface="+mj-ea"/>
                <a:cs typeface="+mj-cs"/>
                <a:sym typeface="SF Pro Bold"/>
              </a:defRPr>
            </a:lvl3pPr>
            <a:lvl4pPr marL="0" indent="1371600" defTabSz="587022">
              <a:spcBef>
                <a:spcPts val="0"/>
              </a:spcBef>
              <a:buSzTx/>
              <a:buNone/>
              <a:defRPr sz="3800">
                <a:latin typeface="+mj-lt"/>
                <a:ea typeface="+mj-ea"/>
                <a:cs typeface="+mj-cs"/>
                <a:sym typeface="SF Pro Bold"/>
              </a:defRPr>
            </a:lvl4pPr>
            <a:lvl5pPr marL="0" indent="1828800" defTabSz="587022">
              <a:spcBef>
                <a:spcPts val="0"/>
              </a:spcBef>
              <a:buSzTx/>
              <a:buNone/>
              <a:defRPr sz="3800">
                <a:latin typeface="+mj-lt"/>
                <a:ea typeface="+mj-ea"/>
                <a:cs typeface="+mj-cs"/>
                <a:sym typeface="SF Pro Bold"/>
              </a:defRPr>
            </a:lvl5pPr>
          </a:lstStyle>
          <a:p>
            <a:r>
              <a:t>Presentation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4" name="Author and Date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698500" y="571500"/>
            <a:ext cx="11607801" cy="461059"/>
          </a:xfrm>
          <a:prstGeom prst="rect">
            <a:avLst/>
          </a:prstGeom>
        </p:spPr>
        <p:txBody>
          <a:bodyPr/>
          <a:lstStyle>
            <a:lvl1pPr marL="0" indent="0" defTabSz="563541">
              <a:spcBef>
                <a:spcPts val="0"/>
              </a:spcBef>
              <a:buSzTx/>
              <a:buNone/>
              <a:defRPr sz="2304" b="1"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r>
              <a:t>Author and Date</a:t>
            </a:r>
          </a:p>
        </p:txBody>
      </p:sp>
      <p:sp>
        <p:nvSpPr>
          <p:cNvPr id="2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49999" y="9220199"/>
            <a:ext cx="297893" cy="28747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Bowl with salmon cakes, salad, and hummus "/>
          <p:cNvSpPr>
            <a:spLocks noGrp="1"/>
          </p:cNvSpPr>
          <p:nvPr>
            <p:ph type="pic" idx="21"/>
          </p:nvPr>
        </p:nvSpPr>
        <p:spPr>
          <a:xfrm>
            <a:off x="5319129" y="495299"/>
            <a:ext cx="7543801" cy="878005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3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698500" y="5003800"/>
            <a:ext cx="5105400" cy="4044566"/>
          </a:xfrm>
          <a:prstGeom prst="rect">
            <a:avLst/>
          </a:prstGeom>
        </p:spPr>
        <p:txBody>
          <a:bodyPr/>
          <a:lstStyle>
            <a:lvl1pPr marL="0" indent="0" defTabSz="587022">
              <a:spcBef>
                <a:spcPts val="0"/>
              </a:spcBef>
              <a:buSzTx/>
              <a:buNone/>
              <a:defRPr sz="3800">
                <a:latin typeface="+mj-lt"/>
                <a:ea typeface="+mj-ea"/>
                <a:cs typeface="+mj-cs"/>
                <a:sym typeface="SF Pro Bold"/>
              </a:defRPr>
            </a:lvl1pPr>
            <a:lvl2pPr marL="0" indent="457200" defTabSz="587022">
              <a:spcBef>
                <a:spcPts val="0"/>
              </a:spcBef>
              <a:buSzTx/>
              <a:buNone/>
              <a:defRPr sz="3800">
                <a:latin typeface="+mj-lt"/>
                <a:ea typeface="+mj-ea"/>
                <a:cs typeface="+mj-cs"/>
                <a:sym typeface="SF Pro Bold"/>
              </a:defRPr>
            </a:lvl2pPr>
            <a:lvl3pPr marL="0" indent="914400" defTabSz="587022">
              <a:spcBef>
                <a:spcPts val="0"/>
              </a:spcBef>
              <a:buSzTx/>
              <a:buNone/>
              <a:defRPr sz="3800">
                <a:latin typeface="+mj-lt"/>
                <a:ea typeface="+mj-ea"/>
                <a:cs typeface="+mj-cs"/>
                <a:sym typeface="SF Pro Bold"/>
              </a:defRPr>
            </a:lvl3pPr>
            <a:lvl4pPr marL="0" indent="1371600" defTabSz="587022">
              <a:spcBef>
                <a:spcPts val="0"/>
              </a:spcBef>
              <a:buSzTx/>
              <a:buNone/>
              <a:defRPr sz="3800">
                <a:latin typeface="+mj-lt"/>
                <a:ea typeface="+mj-ea"/>
                <a:cs typeface="+mj-cs"/>
                <a:sym typeface="SF Pro Bold"/>
              </a:defRPr>
            </a:lvl4pPr>
            <a:lvl5pPr marL="0" indent="1828800" defTabSz="587022">
              <a:spcBef>
                <a:spcPts val="0"/>
              </a:spcBef>
              <a:buSzTx/>
              <a:buNone/>
              <a:defRPr sz="3800">
                <a:latin typeface="+mj-lt"/>
                <a:ea typeface="+mj-ea"/>
                <a:cs typeface="+mj-cs"/>
                <a:sym typeface="SF Pro Bold"/>
              </a:defRPr>
            </a:lvl5pPr>
          </a:lstStyle>
          <a:p>
            <a:r>
              <a:t>Slide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4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698500" y="692534"/>
            <a:ext cx="5105400" cy="4387466"/>
          </a:xfrm>
          <a:prstGeom prst="rect">
            <a:avLst/>
          </a:prstGeom>
        </p:spPr>
        <p:txBody>
          <a:bodyPr anchor="b"/>
          <a:lstStyle/>
          <a:p>
            <a:r>
              <a:t>Slide Title</a:t>
            </a:r>
          </a:p>
        </p:txBody>
      </p:sp>
      <p:sp>
        <p:nvSpPr>
          <p:cNvPr id="3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3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698500" y="1412977"/>
            <a:ext cx="11607801" cy="671803"/>
          </a:xfrm>
          <a:prstGeom prst="rect">
            <a:avLst/>
          </a:prstGeom>
        </p:spPr>
        <p:txBody>
          <a:bodyPr/>
          <a:lstStyle>
            <a:lvl1pPr marL="0" indent="0" defTabSz="587022">
              <a:spcBef>
                <a:spcPts val="0"/>
              </a:spcBef>
              <a:buSzTx/>
              <a:buNone/>
              <a:defRPr sz="3800">
                <a:latin typeface="+mj-lt"/>
                <a:ea typeface="+mj-ea"/>
                <a:cs typeface="+mj-cs"/>
                <a:sym typeface="SF Pro Bold"/>
              </a:defRPr>
            </a:lvl1pPr>
          </a:lstStyle>
          <a:p>
            <a:r>
              <a:t>Slide Subtitle</a:t>
            </a:r>
          </a:p>
        </p:txBody>
      </p:sp>
      <p:sp>
        <p:nvSpPr>
          <p:cNvPr id="44" name="Slide Titl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4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698500" y="2959100"/>
            <a:ext cx="11607800" cy="6096000"/>
          </a:xfrm>
          <a:prstGeom prst="rect">
            <a:avLst/>
          </a:prstGeom>
        </p:spPr>
        <p:txBody>
          <a:bodyPr numCol="2" spcCol="589358"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5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Bowl of pappardelle pasta with parsley butter, roasted hazelnuts, and shaved parmesan cheese"/>
          <p:cNvSpPr>
            <a:spLocks noGrp="1"/>
          </p:cNvSpPr>
          <p:nvPr>
            <p:ph type="pic" idx="21"/>
          </p:nvPr>
        </p:nvSpPr>
        <p:spPr>
          <a:xfrm>
            <a:off x="6172200" y="596900"/>
            <a:ext cx="6448425" cy="85979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1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698500" y="444500"/>
            <a:ext cx="5105400" cy="1016000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62" name="Slide Subtitle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698500" y="1412977"/>
            <a:ext cx="5105400" cy="671803"/>
          </a:xfrm>
          <a:prstGeom prst="rect">
            <a:avLst/>
          </a:prstGeom>
        </p:spPr>
        <p:txBody>
          <a:bodyPr/>
          <a:lstStyle>
            <a:lvl1pPr marL="0" indent="0" defTabSz="587022">
              <a:spcBef>
                <a:spcPts val="0"/>
              </a:spcBef>
              <a:buSzTx/>
              <a:buNone/>
              <a:defRPr sz="3800">
                <a:latin typeface="+mj-lt"/>
                <a:ea typeface="+mj-ea"/>
                <a:cs typeface="+mj-cs"/>
                <a:sym typeface="SF Pro Bold"/>
              </a:defRPr>
            </a:lvl1pPr>
          </a:lstStyle>
          <a:p>
            <a:r>
              <a:t>Slide Subtitle</a:t>
            </a:r>
          </a:p>
        </p:txBody>
      </p:sp>
      <p:sp>
        <p:nvSpPr>
          <p:cNvPr id="63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698500" y="3480196"/>
            <a:ext cx="5105400" cy="5593161"/>
          </a:xfrm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ection Title"/>
          <p:cNvSpPr txBox="1">
            <a:spLocks noGrp="1"/>
          </p:cNvSpPr>
          <p:nvPr>
            <p:ph type="title" hasCustomPrompt="1"/>
          </p:nvPr>
        </p:nvSpPr>
        <p:spPr>
          <a:xfrm>
            <a:off x="698500" y="3225800"/>
            <a:ext cx="11607800" cy="3302000"/>
          </a:xfrm>
          <a:prstGeom prst="rect">
            <a:avLst/>
          </a:prstGeom>
        </p:spPr>
        <p:txBody>
          <a:bodyPr anchor="ctr"/>
          <a:lstStyle>
            <a:lvl1pPr>
              <a:defRPr sz="8200" b="0" spc="-164">
                <a:latin typeface="+mj-lt"/>
                <a:ea typeface="+mj-ea"/>
                <a:cs typeface="+mj-cs"/>
                <a:sym typeface="SF Pro Bold"/>
              </a:defRPr>
            </a:lvl1pPr>
          </a:lstStyle>
          <a:p>
            <a:r>
              <a:t>Section Title</a:t>
            </a:r>
          </a:p>
        </p:txBody>
      </p:sp>
      <p:sp>
        <p:nvSpPr>
          <p:cNvPr id="7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lide Titl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80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698500" y="1412977"/>
            <a:ext cx="11607801" cy="671803"/>
          </a:xfrm>
          <a:prstGeom prst="rect">
            <a:avLst/>
          </a:prstGeom>
        </p:spPr>
        <p:txBody>
          <a:bodyPr/>
          <a:lstStyle>
            <a:lvl1pPr marL="0" indent="0" defTabSz="587022">
              <a:spcBef>
                <a:spcPts val="0"/>
              </a:spcBef>
              <a:buSzTx/>
              <a:buNone/>
              <a:defRPr sz="3800">
                <a:latin typeface="+mj-lt"/>
                <a:ea typeface="+mj-ea"/>
                <a:cs typeface="+mj-cs"/>
                <a:sym typeface="SF Pro Bold"/>
              </a:defRPr>
            </a:lvl1pPr>
          </a:lstStyle>
          <a:p>
            <a:r>
              <a:t>Slide Subtitle</a:t>
            </a:r>
          </a:p>
        </p:txBody>
      </p:sp>
      <p:sp>
        <p:nvSpPr>
          <p:cNvPr id="8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Agenda Title"/>
          <p:cNvSpPr txBox="1">
            <a:spLocks noGrp="1"/>
          </p:cNvSpPr>
          <p:nvPr>
            <p:ph type="title" hasCustomPrompt="1"/>
          </p:nvPr>
        </p:nvSpPr>
        <p:spPr>
          <a:xfrm>
            <a:off x="698500" y="444500"/>
            <a:ext cx="11607800" cy="1016000"/>
          </a:xfrm>
          <a:prstGeom prst="rect">
            <a:avLst/>
          </a:prstGeom>
        </p:spPr>
        <p:txBody>
          <a:bodyPr/>
          <a:lstStyle/>
          <a:p>
            <a:r>
              <a:t>Agenda Title</a:t>
            </a:r>
          </a:p>
        </p:txBody>
      </p:sp>
      <p:sp>
        <p:nvSpPr>
          <p:cNvPr id="89" name="Agenda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698500" y="1409700"/>
            <a:ext cx="11607801" cy="671802"/>
          </a:xfrm>
          <a:prstGeom prst="rect">
            <a:avLst/>
          </a:prstGeom>
        </p:spPr>
        <p:txBody>
          <a:bodyPr/>
          <a:lstStyle>
            <a:lvl1pPr marL="0" indent="0" defTabSz="587022">
              <a:spcBef>
                <a:spcPts val="0"/>
              </a:spcBef>
              <a:buSzTx/>
              <a:buNone/>
              <a:defRPr sz="3800">
                <a:latin typeface="+mj-lt"/>
                <a:ea typeface="+mj-ea"/>
                <a:cs typeface="+mj-cs"/>
                <a:sym typeface="SF Pro Bold"/>
              </a:defRPr>
            </a:lvl1pPr>
          </a:lstStyle>
          <a:p>
            <a:r>
              <a:t>Agenda Subtitle</a:t>
            </a:r>
          </a:p>
        </p:txBody>
      </p:sp>
      <p:sp>
        <p:nvSpPr>
          <p:cNvPr id="90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698500" y="2959100"/>
            <a:ext cx="11607800" cy="60960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90000"/>
              </a:lnSpc>
              <a:spcBef>
                <a:spcPts val="1300"/>
              </a:spcBef>
              <a:buSzTx/>
              <a:buNone/>
              <a:defRPr sz="3800" spc="-38">
                <a:latin typeface="+mn-lt"/>
                <a:ea typeface="+mn-ea"/>
                <a:cs typeface="+mn-cs"/>
                <a:sym typeface="Helvetica Neue"/>
              </a:defRPr>
            </a:lvl1pPr>
            <a:lvl2pPr marL="0" indent="457200">
              <a:lnSpc>
                <a:spcPct val="90000"/>
              </a:lnSpc>
              <a:spcBef>
                <a:spcPts val="1300"/>
              </a:spcBef>
              <a:buSzTx/>
              <a:buNone/>
              <a:defRPr sz="3800" spc="-38">
                <a:latin typeface="+mn-lt"/>
                <a:ea typeface="+mn-ea"/>
                <a:cs typeface="+mn-cs"/>
                <a:sym typeface="Helvetica Neue"/>
              </a:defRPr>
            </a:lvl2pPr>
            <a:lvl3pPr marL="0" indent="914400">
              <a:lnSpc>
                <a:spcPct val="90000"/>
              </a:lnSpc>
              <a:spcBef>
                <a:spcPts val="1300"/>
              </a:spcBef>
              <a:buSzTx/>
              <a:buNone/>
              <a:defRPr sz="3800" spc="-38">
                <a:latin typeface="+mn-lt"/>
                <a:ea typeface="+mn-ea"/>
                <a:cs typeface="+mn-cs"/>
                <a:sym typeface="Helvetica Neue"/>
              </a:defRPr>
            </a:lvl3pPr>
            <a:lvl4pPr marL="0" indent="1371600">
              <a:lnSpc>
                <a:spcPct val="90000"/>
              </a:lnSpc>
              <a:spcBef>
                <a:spcPts val="1300"/>
              </a:spcBef>
              <a:buSzTx/>
              <a:buNone/>
              <a:defRPr sz="3800" spc="-38">
                <a:latin typeface="+mn-lt"/>
                <a:ea typeface="+mn-ea"/>
                <a:cs typeface="+mn-cs"/>
                <a:sym typeface="Helvetica Neue"/>
              </a:defRPr>
            </a:lvl4pPr>
            <a:lvl5pPr marL="0" indent="1828800">
              <a:lnSpc>
                <a:spcPct val="90000"/>
              </a:lnSpc>
              <a:spcBef>
                <a:spcPts val="1300"/>
              </a:spcBef>
              <a:buSzTx/>
              <a:buNone/>
              <a:defRPr sz="3800" spc="-38">
                <a:latin typeface="+mn-lt"/>
                <a:ea typeface="+mn-ea"/>
                <a:cs typeface="+mn-cs"/>
                <a:sym typeface="Helvetica Neue"/>
              </a:defRPr>
            </a:lvl5pPr>
          </a:lstStyle>
          <a:p>
            <a:r>
              <a:t>Agenda Topics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698500" y="3568700"/>
            <a:ext cx="11607800" cy="26177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8200" spc="-164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z="8200" spc="-164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z="8200" spc="-164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z="8200" spc="-164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z="8200" spc="-164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Statement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Fact information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698500" y="6209979"/>
            <a:ext cx="11607800" cy="671803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z="3800" b="1"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r>
              <a:t>Fact information</a:t>
            </a:r>
          </a:p>
        </p:txBody>
      </p:sp>
      <p:sp>
        <p:nvSpPr>
          <p:cNvPr id="107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698500" y="999066"/>
            <a:ext cx="11607800" cy="5210914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7600" b="1" spc="-176">
                <a:latin typeface="+mn-lt"/>
                <a:ea typeface="+mn-ea"/>
                <a:cs typeface="+mn-cs"/>
                <a:sym typeface="Helvetica Neue"/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z="17600" b="1" spc="-176">
                <a:latin typeface="+mn-lt"/>
                <a:ea typeface="+mn-ea"/>
                <a:cs typeface="+mn-cs"/>
                <a:sym typeface="Helvetica Neue"/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z="17600" b="1" spc="-176">
                <a:latin typeface="+mn-lt"/>
                <a:ea typeface="+mn-ea"/>
                <a:cs typeface="+mn-cs"/>
                <a:sym typeface="Helvetica Neue"/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z="17600" b="1" spc="-176">
                <a:latin typeface="+mn-lt"/>
                <a:ea typeface="+mn-ea"/>
                <a:cs typeface="+mn-cs"/>
                <a:sym typeface="Helvetica Neue"/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z="17600" b="1" spc="-176">
                <a:latin typeface="+mn-lt"/>
                <a:ea typeface="+mn-ea"/>
                <a:cs typeface="+mn-cs"/>
                <a:sym typeface="Helvetica Neue"/>
              </a:defRPr>
            </a:lvl5pPr>
          </a:lstStyle>
          <a:p>
            <a:r>
              <a:t>100%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0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736600" y="3721100"/>
            <a:ext cx="11531600" cy="2324100"/>
          </a:xfrm>
          <a:prstGeom prst="rect">
            <a:avLst/>
          </a:prstGeom>
        </p:spPr>
        <p:txBody>
          <a:bodyPr anchor="ctr"/>
          <a:lstStyle>
            <a:lvl1pPr marL="457200" indent="-342900">
              <a:lnSpc>
                <a:spcPct val="90000"/>
              </a:lnSpc>
              <a:spcBef>
                <a:spcPts val="0"/>
              </a:spcBef>
              <a:buSzTx/>
              <a:buNone/>
              <a:defRPr sz="6000" spc="-119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457200" indent="114300">
              <a:lnSpc>
                <a:spcPct val="90000"/>
              </a:lnSpc>
              <a:spcBef>
                <a:spcPts val="0"/>
              </a:spcBef>
              <a:buSzTx/>
              <a:buNone/>
              <a:defRPr sz="6000" spc="-119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457200" indent="571500">
              <a:lnSpc>
                <a:spcPct val="90000"/>
              </a:lnSpc>
              <a:spcBef>
                <a:spcPts val="0"/>
              </a:spcBef>
              <a:buSzTx/>
              <a:buNone/>
              <a:defRPr sz="6000" spc="-119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457200" indent="1028700">
              <a:lnSpc>
                <a:spcPct val="90000"/>
              </a:lnSpc>
              <a:spcBef>
                <a:spcPts val="0"/>
              </a:spcBef>
              <a:buSzTx/>
              <a:buNone/>
              <a:defRPr sz="6000" spc="-119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457200" indent="1485900">
              <a:lnSpc>
                <a:spcPct val="90000"/>
              </a:lnSpc>
              <a:spcBef>
                <a:spcPts val="0"/>
              </a:spcBef>
              <a:buSzTx/>
              <a:buNone/>
              <a:defRPr sz="6000" spc="-119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“Notable Quote”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6" name="Attribution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19200" y="6426200"/>
            <a:ext cx="11049000" cy="461059"/>
          </a:xfrm>
          <a:prstGeom prst="rect">
            <a:avLst/>
          </a:prstGeom>
        </p:spPr>
        <p:txBody>
          <a:bodyPr/>
          <a:lstStyle>
            <a:lvl1pPr marL="0" indent="0" defTabSz="563541">
              <a:spcBef>
                <a:spcPts val="0"/>
              </a:spcBef>
              <a:buSzTx/>
              <a:buNone/>
              <a:defRPr sz="2304" b="1"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r>
              <a:t>Attribution</a:t>
            </a:r>
          </a:p>
        </p:txBody>
      </p:sp>
      <p:sp>
        <p:nvSpPr>
          <p:cNvPr id="11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Bowl of pappardelle pasta with parsley butter, roasted hazelnuts, and shaved parmesan cheese"/>
          <p:cNvSpPr>
            <a:spLocks noGrp="1"/>
          </p:cNvSpPr>
          <p:nvPr>
            <p:ph type="pic" idx="21"/>
          </p:nvPr>
        </p:nvSpPr>
        <p:spPr>
          <a:xfrm>
            <a:off x="-2082800" y="687558"/>
            <a:ext cx="11165190" cy="837389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5" name="Bowl of salad with fried rice, boiled eggs, and chopsticks"/>
          <p:cNvSpPr>
            <a:spLocks noGrp="1"/>
          </p:cNvSpPr>
          <p:nvPr>
            <p:ph type="pic" sz="half" idx="22"/>
          </p:nvPr>
        </p:nvSpPr>
        <p:spPr>
          <a:xfrm>
            <a:off x="6597650" y="292100"/>
            <a:ext cx="5740400" cy="459232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6" name="Bowl with salmon cakes, salad, and hummus"/>
          <p:cNvSpPr>
            <a:spLocks noGrp="1"/>
          </p:cNvSpPr>
          <p:nvPr>
            <p:ph type="pic" idx="23"/>
          </p:nvPr>
        </p:nvSpPr>
        <p:spPr>
          <a:xfrm>
            <a:off x="4984750" y="2749413"/>
            <a:ext cx="7937500" cy="9238277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Bowl of salad with fried rice, boiled eggs, and chopsticks"/>
          <p:cNvSpPr>
            <a:spLocks noGrp="1"/>
          </p:cNvSpPr>
          <p:nvPr>
            <p:ph type="pic" idx="21"/>
          </p:nvPr>
        </p:nvSpPr>
        <p:spPr>
          <a:xfrm>
            <a:off x="-1016000" y="-1054100"/>
            <a:ext cx="14427200" cy="1154176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3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3454" y="9220199"/>
            <a:ext cx="297892" cy="28747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698500" y="2417619"/>
            <a:ext cx="11607800" cy="6637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698500" y="440266"/>
            <a:ext cx="11607800" cy="101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Slide Title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067" y="9220199"/>
            <a:ext cx="297892" cy="287479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defRPr sz="1300"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ransition spd="med"/>
  <p:txStyles>
    <p:titleStyle>
      <a:lvl1pPr marL="0" marR="0" indent="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1" i="0" u="none" strike="noStrike" cap="none" spc="-119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1" i="0" u="none" strike="noStrike" cap="none" spc="-119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1" i="0" u="none" strike="noStrike" cap="none" spc="-119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1" i="0" u="none" strike="noStrike" cap="none" spc="-119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1" i="0" u="none" strike="noStrike" cap="none" spc="-119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1" i="0" u="none" strike="noStrike" cap="none" spc="-119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1" i="0" u="none" strike="noStrike" cap="none" spc="-119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1" i="0" u="none" strike="noStrike" cap="none" spc="-119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1" i="0" u="none" strike="noStrike" cap="none" spc="-119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381000" marR="0" indent="-381000" algn="l" defTabSz="1733930" rtl="0" latinLnBrk="0">
        <a:lnSpc>
          <a:spcPct val="100000"/>
        </a:lnSpc>
        <a:spcBef>
          <a:spcPts val="1600"/>
        </a:spcBef>
        <a:spcAft>
          <a:spcPts val="0"/>
        </a:spcAft>
        <a:buClrTx/>
        <a:buSzPct val="123000"/>
        <a:buFontTx/>
        <a:buChar char="•"/>
        <a:tabLst/>
        <a:defRPr sz="3000" b="0" i="0" u="none" strike="noStrike" cap="none" spc="0" baseline="0">
          <a:solidFill>
            <a:srgbClr val="000000"/>
          </a:solidFill>
          <a:uFillTx/>
          <a:latin typeface="SF Pro Regular"/>
          <a:ea typeface="SF Pro Regular"/>
          <a:cs typeface="SF Pro Regular"/>
          <a:sym typeface="SF Pro Regular"/>
        </a:defRPr>
      </a:lvl1pPr>
      <a:lvl2pPr marL="762000" marR="0" indent="-381000" algn="l" defTabSz="1733930" rtl="0" latinLnBrk="0">
        <a:lnSpc>
          <a:spcPct val="100000"/>
        </a:lnSpc>
        <a:spcBef>
          <a:spcPts val="1600"/>
        </a:spcBef>
        <a:spcAft>
          <a:spcPts val="0"/>
        </a:spcAft>
        <a:buClrTx/>
        <a:buSzPct val="123000"/>
        <a:buFontTx/>
        <a:buChar char="•"/>
        <a:tabLst/>
        <a:defRPr sz="3000" b="0" i="0" u="none" strike="noStrike" cap="none" spc="0" baseline="0">
          <a:solidFill>
            <a:srgbClr val="000000"/>
          </a:solidFill>
          <a:uFillTx/>
          <a:latin typeface="SF Pro Regular"/>
          <a:ea typeface="SF Pro Regular"/>
          <a:cs typeface="SF Pro Regular"/>
          <a:sym typeface="SF Pro Regular"/>
        </a:defRPr>
      </a:lvl2pPr>
      <a:lvl3pPr marL="1143000" marR="0" indent="-381000" algn="l" defTabSz="1733930" rtl="0" latinLnBrk="0">
        <a:lnSpc>
          <a:spcPct val="100000"/>
        </a:lnSpc>
        <a:spcBef>
          <a:spcPts val="1600"/>
        </a:spcBef>
        <a:spcAft>
          <a:spcPts val="0"/>
        </a:spcAft>
        <a:buClrTx/>
        <a:buSzPct val="123000"/>
        <a:buFontTx/>
        <a:buChar char="•"/>
        <a:tabLst/>
        <a:defRPr sz="3000" b="0" i="0" u="none" strike="noStrike" cap="none" spc="0" baseline="0">
          <a:solidFill>
            <a:srgbClr val="000000"/>
          </a:solidFill>
          <a:uFillTx/>
          <a:latin typeface="SF Pro Regular"/>
          <a:ea typeface="SF Pro Regular"/>
          <a:cs typeface="SF Pro Regular"/>
          <a:sym typeface="SF Pro Regular"/>
        </a:defRPr>
      </a:lvl3pPr>
      <a:lvl4pPr marL="1524000" marR="0" indent="-381000" algn="l" defTabSz="1733930" rtl="0" latinLnBrk="0">
        <a:lnSpc>
          <a:spcPct val="100000"/>
        </a:lnSpc>
        <a:spcBef>
          <a:spcPts val="1600"/>
        </a:spcBef>
        <a:spcAft>
          <a:spcPts val="0"/>
        </a:spcAft>
        <a:buClrTx/>
        <a:buSzPct val="123000"/>
        <a:buFontTx/>
        <a:buChar char="•"/>
        <a:tabLst/>
        <a:defRPr sz="3000" b="0" i="0" u="none" strike="noStrike" cap="none" spc="0" baseline="0">
          <a:solidFill>
            <a:srgbClr val="000000"/>
          </a:solidFill>
          <a:uFillTx/>
          <a:latin typeface="SF Pro Regular"/>
          <a:ea typeface="SF Pro Regular"/>
          <a:cs typeface="SF Pro Regular"/>
          <a:sym typeface="SF Pro Regular"/>
        </a:defRPr>
      </a:lvl4pPr>
      <a:lvl5pPr marL="1905000" marR="0" indent="-381000" algn="l" defTabSz="1733930" rtl="0" latinLnBrk="0">
        <a:lnSpc>
          <a:spcPct val="100000"/>
        </a:lnSpc>
        <a:spcBef>
          <a:spcPts val="1600"/>
        </a:spcBef>
        <a:spcAft>
          <a:spcPts val="0"/>
        </a:spcAft>
        <a:buClrTx/>
        <a:buSzPct val="123000"/>
        <a:buFontTx/>
        <a:buChar char="•"/>
        <a:tabLst/>
        <a:defRPr sz="3000" b="0" i="0" u="none" strike="noStrike" cap="none" spc="0" baseline="0">
          <a:solidFill>
            <a:srgbClr val="000000"/>
          </a:solidFill>
          <a:uFillTx/>
          <a:latin typeface="SF Pro Regular"/>
          <a:ea typeface="SF Pro Regular"/>
          <a:cs typeface="SF Pro Regular"/>
          <a:sym typeface="SF Pro Regular"/>
        </a:defRPr>
      </a:lvl5pPr>
      <a:lvl6pPr marL="2286000" marR="0" indent="-381000" algn="l" defTabSz="1733930" rtl="0" latinLnBrk="0">
        <a:lnSpc>
          <a:spcPct val="100000"/>
        </a:lnSpc>
        <a:spcBef>
          <a:spcPts val="1600"/>
        </a:spcBef>
        <a:spcAft>
          <a:spcPts val="0"/>
        </a:spcAft>
        <a:buClrTx/>
        <a:buSzPct val="123000"/>
        <a:buFontTx/>
        <a:buChar char="•"/>
        <a:tabLst/>
        <a:defRPr sz="3000" b="0" i="0" u="none" strike="noStrike" cap="none" spc="0" baseline="0">
          <a:solidFill>
            <a:srgbClr val="000000"/>
          </a:solidFill>
          <a:uFillTx/>
          <a:latin typeface="SF Pro Regular"/>
          <a:ea typeface="SF Pro Regular"/>
          <a:cs typeface="SF Pro Regular"/>
          <a:sym typeface="SF Pro Regular"/>
        </a:defRPr>
      </a:lvl6pPr>
      <a:lvl7pPr marL="2667000" marR="0" indent="-381000" algn="l" defTabSz="1733930" rtl="0" latinLnBrk="0">
        <a:lnSpc>
          <a:spcPct val="100000"/>
        </a:lnSpc>
        <a:spcBef>
          <a:spcPts val="1600"/>
        </a:spcBef>
        <a:spcAft>
          <a:spcPts val="0"/>
        </a:spcAft>
        <a:buClrTx/>
        <a:buSzPct val="123000"/>
        <a:buFontTx/>
        <a:buChar char="•"/>
        <a:tabLst/>
        <a:defRPr sz="3000" b="0" i="0" u="none" strike="noStrike" cap="none" spc="0" baseline="0">
          <a:solidFill>
            <a:srgbClr val="000000"/>
          </a:solidFill>
          <a:uFillTx/>
          <a:latin typeface="SF Pro Regular"/>
          <a:ea typeface="SF Pro Regular"/>
          <a:cs typeface="SF Pro Regular"/>
          <a:sym typeface="SF Pro Regular"/>
        </a:defRPr>
      </a:lvl7pPr>
      <a:lvl8pPr marL="3048000" marR="0" indent="-381000" algn="l" defTabSz="1733930" rtl="0" latinLnBrk="0">
        <a:lnSpc>
          <a:spcPct val="100000"/>
        </a:lnSpc>
        <a:spcBef>
          <a:spcPts val="1600"/>
        </a:spcBef>
        <a:spcAft>
          <a:spcPts val="0"/>
        </a:spcAft>
        <a:buClrTx/>
        <a:buSzPct val="123000"/>
        <a:buFontTx/>
        <a:buChar char="•"/>
        <a:tabLst/>
        <a:defRPr sz="3000" b="0" i="0" u="none" strike="noStrike" cap="none" spc="0" baseline="0">
          <a:solidFill>
            <a:srgbClr val="000000"/>
          </a:solidFill>
          <a:uFillTx/>
          <a:latin typeface="SF Pro Regular"/>
          <a:ea typeface="SF Pro Regular"/>
          <a:cs typeface="SF Pro Regular"/>
          <a:sym typeface="SF Pro Regular"/>
        </a:defRPr>
      </a:lvl8pPr>
      <a:lvl9pPr marL="3429000" marR="0" indent="-381000" algn="l" defTabSz="1733930" rtl="0" latinLnBrk="0">
        <a:lnSpc>
          <a:spcPct val="100000"/>
        </a:lnSpc>
        <a:spcBef>
          <a:spcPts val="1600"/>
        </a:spcBef>
        <a:spcAft>
          <a:spcPts val="0"/>
        </a:spcAft>
        <a:buClrTx/>
        <a:buSzPct val="123000"/>
        <a:buFontTx/>
        <a:buChar char="•"/>
        <a:tabLst/>
        <a:defRPr sz="3000" b="0" i="0" u="none" strike="noStrike" cap="none" spc="0" baseline="0">
          <a:solidFill>
            <a:srgbClr val="000000"/>
          </a:solidFill>
          <a:uFillTx/>
          <a:latin typeface="SF Pro Regular"/>
          <a:ea typeface="SF Pro Regular"/>
          <a:cs typeface="SF Pro Regular"/>
          <a:sym typeface="SF Pro Regular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lides adapted from Hannah Zhang and Ricardo Iglesias :)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r>
              <a:t>Slides adapted from Hannah Zhang and Ricardo Iglesias :)</a:t>
            </a:r>
          </a:p>
        </p:txBody>
      </p:sp>
      <p:sp>
        <p:nvSpPr>
          <p:cNvPr id="152" name="CS 107 Final Review Session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7200" spc="-144"/>
            </a:lvl1pPr>
          </a:lstStyle>
          <a:p>
            <a:r>
              <a:t>CS 107 Final Review Session</a:t>
            </a:r>
          </a:p>
        </p:txBody>
      </p:sp>
      <p:sp>
        <p:nvSpPr>
          <p:cNvPr id="153" name="Presentation Subtitle"/>
          <p:cNvSpPr txBox="1">
            <a:spLocks noGrp="1"/>
          </p:cNvSpPr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Topics presented here are not exhaustiv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Topics presented here are not exhaustive</a:t>
            </a:r>
          </a:p>
          <a:p>
            <a:r>
              <a:t>Exam is cumulative with a focus on post-midterm material</a:t>
            </a:r>
          </a:p>
          <a:p>
            <a:r>
              <a:t>Review will focus on post-midterm:</a:t>
            </a:r>
          </a:p>
          <a:p>
            <a:pPr lvl="1"/>
            <a:r>
              <a:t>Binary + bitwise operators</a:t>
            </a:r>
          </a:p>
          <a:p>
            <a:pPr lvl="1"/>
            <a:r>
              <a:t>Generics</a:t>
            </a:r>
          </a:p>
          <a:p>
            <a:pPr lvl="1"/>
            <a:r>
              <a:t>Assembly + stack layout</a:t>
            </a:r>
          </a:p>
          <a:p>
            <a:pPr lvl="1"/>
            <a:r>
              <a:t>Heap allocation</a:t>
            </a:r>
          </a:p>
          <a:p>
            <a:pPr lvl="1"/>
            <a:r>
              <a:t>Optimization</a:t>
            </a:r>
          </a:p>
          <a:p>
            <a:pPr lvl="1"/>
            <a:r>
              <a:t>Ethics</a:t>
            </a:r>
          </a:p>
        </p:txBody>
      </p:sp>
      <p:sp>
        <p:nvSpPr>
          <p:cNvPr id="156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57" name="Disclaimer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1716590">
              <a:defRPr sz="5940" spc="-118"/>
            </a:lvl1pPr>
          </a:lstStyle>
          <a:p>
            <a:r>
              <a:t>Disclaimer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Signed vs unsigned; two’s complement circl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Signed vs unsigned; two’s complement circle</a:t>
            </a:r>
          </a:p>
          <a:p>
            <a:r>
              <a:t>Strings</a:t>
            </a:r>
          </a:p>
          <a:p>
            <a:pPr lvl="1">
              <a:defRPr i="1"/>
            </a:pPr>
            <a:r>
              <a:t>Why are they represented as char *?</a:t>
            </a:r>
          </a:p>
          <a:p>
            <a:pPr lvl="1">
              <a:spcBef>
                <a:spcPts val="800"/>
              </a:spcBef>
              <a:defRPr i="1"/>
            </a:pPr>
            <a:r>
              <a:t>What’s the point of the null terminating character?</a:t>
            </a:r>
          </a:p>
          <a:p>
            <a:pPr lvl="2">
              <a:defRPr sz="2400" i="1"/>
            </a:pPr>
            <a:r>
              <a:t>How would you implement strlen() yourself? What would happen without a null terminator?</a:t>
            </a:r>
          </a:p>
          <a:p>
            <a:pPr lvl="1"/>
            <a:r>
              <a:t>Familiarize yourself w/ string functions (ref sheet provided)</a:t>
            </a:r>
          </a:p>
          <a:p>
            <a:r>
              <a:t>Stack arrays</a:t>
            </a:r>
          </a:p>
          <a:p>
            <a:pPr lvl="1"/>
            <a:r>
              <a:t>Converted to pointers when passed as parameters</a:t>
            </a:r>
          </a:p>
          <a:p>
            <a:pPr lvl="1"/>
            <a:r>
              <a:t>NOT pointers themselves: sizeof() and &amp; (address) behave differently</a:t>
            </a:r>
          </a:p>
        </p:txBody>
      </p:sp>
      <p:sp>
        <p:nvSpPr>
          <p:cNvPr id="160" name="To review on your own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r>
              <a:t>To review on your own</a:t>
            </a:r>
          </a:p>
        </p:txBody>
      </p:sp>
      <p:sp>
        <p:nvSpPr>
          <p:cNvPr id="161" name="Pre-midterm topic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1716590">
              <a:defRPr sz="5940" spc="-118"/>
            </a:lvl1pPr>
          </a:lstStyle>
          <a:p>
            <a:r>
              <a:t>Pre-midterm topics</a:t>
            </a: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Parameters are passed by value/copy in C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Parameters are passed by value/copy in C</a:t>
            </a:r>
          </a:p>
          <a:p>
            <a:pPr lvl="1"/>
            <a:r>
              <a:t>Pointer parameters let you change things outside a function</a:t>
            </a:r>
          </a:p>
          <a:p>
            <a:pPr lvl="1">
              <a:defRPr i="1"/>
            </a:pPr>
            <a:r>
              <a:t>Why does scan_token() use a char ** in assign3?</a:t>
            </a:r>
          </a:p>
          <a:p>
            <a:pPr lvl="1">
              <a:defRPr i="1"/>
            </a:pPr>
            <a:r>
              <a:t>Why does scandir() take a triple pointer in assign4?</a:t>
            </a:r>
          </a:p>
          <a:p>
            <a:r>
              <a:t>Stack vs heap memory</a:t>
            </a:r>
          </a:p>
          <a:p>
            <a:pPr lvl="1">
              <a:defRPr i="1"/>
            </a:pPr>
            <a:r>
              <a:t>When is each type of memory allocated/deallocated?</a:t>
            </a:r>
          </a:p>
          <a:p>
            <a:pPr lvl="1">
              <a:defRPr i="1"/>
            </a:pPr>
            <a:r>
              <a:t>Why do we need to heap-allocate anything at all?</a:t>
            </a:r>
          </a:p>
        </p:txBody>
      </p:sp>
      <p:sp>
        <p:nvSpPr>
          <p:cNvPr id="164" name="To review on your own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r>
              <a:t>To review on your own</a:t>
            </a:r>
          </a:p>
        </p:txBody>
      </p:sp>
      <p:sp>
        <p:nvSpPr>
          <p:cNvPr id="165" name="Pre-midterm topic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1716590">
              <a:defRPr sz="5940" spc="-118"/>
            </a:lvl1pPr>
          </a:lstStyle>
          <a:p>
            <a:r>
              <a:t>Pre-midterm topics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Bits and Byte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Bits and Bytes</a:t>
            </a: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NOT (~), AND (&amp;), OR (|), XOR (^), and shifting (&lt;&lt;, &gt;&gt;)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NOT (~), AND (&amp;), OR (|), XOR (^), and shifting (&lt;&lt;, &gt;&gt;)</a:t>
            </a:r>
          </a:p>
          <a:p>
            <a:r>
              <a:t>Conceptually:</a:t>
            </a:r>
          </a:p>
          <a:p>
            <a:pPr lvl="1"/>
            <a:r>
              <a:t>Turn a single bit on?</a:t>
            </a:r>
          </a:p>
          <a:p>
            <a:pPr lvl="1"/>
            <a:r>
              <a:t>Turn a single bit off?</a:t>
            </a:r>
          </a:p>
          <a:p>
            <a:r>
              <a:t>Bit masks: useful for manipulating multiple bits at once</a:t>
            </a:r>
          </a:p>
          <a:p>
            <a:pPr lvl="1">
              <a:spcBef>
                <a:spcPts val="3200"/>
              </a:spcBef>
            </a:pPr>
            <a:r>
              <a:t>Turn certain bits on?</a:t>
            </a:r>
          </a:p>
          <a:p>
            <a:pPr lvl="1">
              <a:spcBef>
                <a:spcPts val="3200"/>
              </a:spcBef>
            </a:pPr>
            <a:r>
              <a:t>Turn certain bits off?</a:t>
            </a:r>
          </a:p>
          <a:p>
            <a:pPr lvl="1">
              <a:spcBef>
                <a:spcPts val="3200"/>
              </a:spcBef>
            </a:pPr>
            <a:r>
              <a:t>Isolate certain bits?</a:t>
            </a:r>
          </a:p>
          <a:p>
            <a:pPr lvl="1">
              <a:spcBef>
                <a:spcPts val="3200"/>
              </a:spcBef>
            </a:pPr>
            <a:r>
              <a:t>Flip certain bits?</a:t>
            </a:r>
          </a:p>
        </p:txBody>
      </p:sp>
      <p:sp>
        <p:nvSpPr>
          <p:cNvPr id="170" name="Bitwise operators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r>
              <a:t>Bitwise operators</a:t>
            </a:r>
          </a:p>
        </p:txBody>
      </p:sp>
      <p:sp>
        <p:nvSpPr>
          <p:cNvPr id="171" name="Bits and byte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1716590">
              <a:defRPr sz="5940" spc="-118"/>
            </a:lvl1pPr>
          </a:lstStyle>
          <a:p>
            <a:r>
              <a:t>Bits and bytes</a:t>
            </a: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Left shift: multiplying by powers of 2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Left shift: multiplying by powers of 2</a:t>
            </a:r>
          </a:p>
          <a:p>
            <a:pPr lvl="1"/>
            <a:r>
              <a:t>x &lt;&lt; n = x * 2</a:t>
            </a:r>
            <a:r>
              <a:rPr baseline="31999"/>
              <a:t>n</a:t>
            </a:r>
          </a:p>
          <a:p>
            <a:r>
              <a:t>Right shift: dividing by powers of 2</a:t>
            </a:r>
          </a:p>
          <a:p>
            <a:pPr lvl="1"/>
            <a:r>
              <a:t>x &gt;&gt; n = x / 2</a:t>
            </a:r>
            <a:r>
              <a:rPr baseline="31999"/>
              <a:t>n</a:t>
            </a:r>
            <a:r>
              <a:t> </a:t>
            </a:r>
          </a:p>
          <a:p>
            <a:r>
              <a:t>Bit shift behavior for signed vs unsigned?</a:t>
            </a:r>
          </a:p>
        </p:txBody>
      </p:sp>
      <p:sp>
        <p:nvSpPr>
          <p:cNvPr id="174" name="Bit shifts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r>
              <a:t>Bit shifts</a:t>
            </a:r>
          </a:p>
        </p:txBody>
      </p:sp>
      <p:sp>
        <p:nvSpPr>
          <p:cNvPr id="175" name="Bits and byte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1716590">
              <a:defRPr sz="5940" spc="-118"/>
            </a:lvl1pPr>
          </a:lstStyle>
          <a:p>
            <a:r>
              <a:t>Bits and bytes</a:t>
            </a: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eneric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Generics</a:t>
            </a:r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void *: a pointer to any type of data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330200" indent="-330200"/>
            <a:r>
              <a:rPr sz="2600">
                <a:latin typeface="SF Mono Medium"/>
                <a:ea typeface="SF Mono Medium"/>
                <a:cs typeface="SF Mono Medium"/>
                <a:sym typeface="SF Mono Medium"/>
              </a:rPr>
              <a:t>void *</a:t>
            </a:r>
            <a:r>
              <a:t>: a pointer to </a:t>
            </a:r>
            <a:r>
              <a:rPr i="1"/>
              <a:t>any</a:t>
            </a:r>
            <a:r>
              <a:t> type of data</a:t>
            </a:r>
          </a:p>
          <a:p>
            <a:pPr>
              <a:defRPr i="1"/>
            </a:pPr>
            <a:r>
              <a:rPr i="0"/>
              <a:t>Manipulating generic memory:</a:t>
            </a:r>
          </a:p>
          <a:p>
            <a:pPr marL="761999" lvl="1" indent="-380999">
              <a:defRPr sz="2400" i="1">
                <a:latin typeface="SF Mono Regular"/>
                <a:ea typeface="SF Mono Regular"/>
                <a:cs typeface="SF Mono Regular"/>
                <a:sym typeface="SF Mono Regular"/>
              </a:defRPr>
            </a:pPr>
            <a:r>
              <a:rPr i="0"/>
              <a:t>memcpy(void *dst, void *src, size_t nbytes)</a:t>
            </a:r>
          </a:p>
          <a:p>
            <a:pPr marL="761999" lvl="1" indent="-380999">
              <a:defRPr sz="2400" i="1">
                <a:latin typeface="SF Mono Regular"/>
                <a:ea typeface="SF Mono Regular"/>
                <a:cs typeface="SF Mono Regular"/>
                <a:sym typeface="SF Mono Regular"/>
              </a:defRPr>
            </a:pPr>
            <a:r>
              <a:rPr i="0"/>
              <a:t>memmove(void *dst, void *src, size_t nbytes)</a:t>
            </a:r>
          </a:p>
          <a:p>
            <a:pPr lvl="1">
              <a:defRPr i="1">
                <a:latin typeface="+mj-lt"/>
                <a:ea typeface="+mj-ea"/>
                <a:cs typeface="+mj-cs"/>
                <a:sym typeface="SF Pro Bold"/>
              </a:defRPr>
            </a:pPr>
            <a:r>
              <a:rPr i="0"/>
              <a:t>Use </a:t>
            </a:r>
            <a:r>
              <a:rPr sz="2600" i="0">
                <a:latin typeface="SF Mono Bold"/>
                <a:ea typeface="SF Mono Bold"/>
                <a:cs typeface="SF Mono Bold"/>
                <a:sym typeface="SF Mono Bold"/>
              </a:rPr>
              <a:t>memmove</a:t>
            </a:r>
            <a:r>
              <a:rPr i="0"/>
              <a:t> if src/dst might overlap (e.g., shifting a chunk of an array forward/back)</a:t>
            </a:r>
          </a:p>
        </p:txBody>
      </p:sp>
      <p:sp>
        <p:nvSpPr>
          <p:cNvPr id="180" name="void *, memcpy, and memmov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r>
              <a:t>void *, memcpy, and memmove</a:t>
            </a:r>
          </a:p>
        </p:txBody>
      </p:sp>
      <p:sp>
        <p:nvSpPr>
          <p:cNvPr id="181" name="Generic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1716590">
              <a:defRPr sz="5940" spc="-118"/>
            </a:lvl1pPr>
          </a:lstStyle>
          <a:p>
            <a:r>
              <a:t>Generics</a:t>
            </a:r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Can’t dereference a void *! Need to know true pointer type and cast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Can’t dereference a </a:t>
            </a:r>
            <a:r>
              <a:rPr sz="2600">
                <a:latin typeface="SF Mono Medium"/>
                <a:ea typeface="SF Mono Medium"/>
                <a:cs typeface="SF Mono Medium"/>
                <a:sym typeface="SF Mono Medium"/>
              </a:rPr>
              <a:t>void *</a:t>
            </a:r>
            <a:r>
              <a:t>! Need to know true pointer type and cast</a:t>
            </a:r>
          </a:p>
          <a:p>
            <a:r>
              <a:t>Can’t index into an array!</a:t>
            </a:r>
          </a:p>
          <a:p>
            <a:pPr lvl="1"/>
            <a:r>
              <a:t>Given a </a:t>
            </a:r>
            <a:r>
              <a:rPr sz="2600">
                <a:latin typeface="SF Mono Medium"/>
                <a:ea typeface="SF Mono Medium"/>
                <a:cs typeface="SF Mono Medium"/>
                <a:sym typeface="SF Mono Medium"/>
              </a:rPr>
              <a:t>void *arr</a:t>
            </a:r>
            <a:r>
              <a:t> to an array of elements that are </a:t>
            </a:r>
            <a:r>
              <a:rPr sz="2600">
                <a:latin typeface="SF Mono Medium"/>
                <a:ea typeface="SF Mono Medium"/>
                <a:cs typeface="SF Mono Medium"/>
                <a:sym typeface="SF Mono Medium"/>
              </a:rPr>
              <a:t>width</a:t>
            </a:r>
            <a:r>
              <a:t> bytes, how can you access the </a:t>
            </a:r>
            <a:r>
              <a:rPr sz="2600">
                <a:latin typeface="SF Mono Medium"/>
                <a:ea typeface="SF Mono Medium"/>
                <a:cs typeface="SF Mono Medium"/>
                <a:sym typeface="SF Mono Medium"/>
              </a:rPr>
              <a:t>ith</a:t>
            </a:r>
            <a:r>
              <a:t> element?</a:t>
            </a:r>
          </a:p>
        </p:txBody>
      </p:sp>
      <p:sp>
        <p:nvSpPr>
          <p:cNvPr id="184" name="void * pitfalls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r>
              <a:t>void * pitfalls</a:t>
            </a:r>
          </a:p>
        </p:txBody>
      </p:sp>
      <p:sp>
        <p:nvSpPr>
          <p:cNvPr id="185" name="Generic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1716590">
              <a:defRPr sz="5940" spc="-118"/>
            </a:lvl1pPr>
          </a:lstStyle>
          <a:p>
            <a:r>
              <a:t>Generics</a:t>
            </a:r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Idea: a generic function needs to know where to find the data and how much data to expect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Idea: a generic function needs to know </a:t>
            </a:r>
            <a:r>
              <a:rPr i="1"/>
              <a:t>where </a:t>
            </a:r>
            <a:r>
              <a:t>to find the data and </a:t>
            </a:r>
            <a:r>
              <a:rPr i="1"/>
              <a:t>how much </a:t>
            </a:r>
            <a:r>
              <a:t>data to expect</a:t>
            </a:r>
          </a:p>
          <a:p>
            <a:pPr>
              <a:defRPr i="1"/>
            </a:pPr>
            <a:r>
              <a:t>Where</a:t>
            </a:r>
            <a:r>
              <a:rPr i="0"/>
              <a:t> the data is: void * pointer to the data</a:t>
            </a:r>
          </a:p>
          <a:p>
            <a:pPr>
              <a:defRPr i="1"/>
            </a:pPr>
            <a:r>
              <a:t>How much</a:t>
            </a:r>
            <a:r>
              <a:rPr i="0"/>
              <a:t> data there is: size of the data type (and the number of elements if working with arrays)</a:t>
            </a:r>
          </a:p>
          <a:p>
            <a:pPr>
              <a:defRPr i="1"/>
            </a:pPr>
            <a:r>
              <a:rPr i="0"/>
              <a:t>What if we need to know something specific to the data type?</a:t>
            </a:r>
          </a:p>
          <a:p>
            <a:pPr lvl="1">
              <a:defRPr i="1"/>
            </a:pPr>
            <a:r>
              <a:rPr i="0"/>
              <a:t>Pass in a </a:t>
            </a:r>
            <a:r>
              <a:rPr i="0">
                <a:latin typeface="+mj-lt"/>
                <a:ea typeface="+mj-ea"/>
                <a:cs typeface="+mj-cs"/>
                <a:sym typeface="SF Pro Bold"/>
              </a:rPr>
              <a:t>callback function </a:t>
            </a:r>
            <a:r>
              <a:rPr i="0"/>
              <a:t>that knows how to handle it, and the generic function can just call this function</a:t>
            </a:r>
          </a:p>
          <a:p>
            <a:pPr lvl="1">
              <a:defRPr i="1"/>
            </a:pPr>
            <a:r>
              <a:rPr i="0"/>
              <a:t>Example: comparison functions for </a:t>
            </a:r>
            <a:r>
              <a:rPr sz="2600" i="0">
                <a:latin typeface="SF Mono Medium"/>
                <a:ea typeface="SF Mono Medium"/>
                <a:cs typeface="SF Mono Medium"/>
                <a:sym typeface="SF Mono Medium"/>
              </a:rPr>
              <a:t>qsort/bsearch/binsert</a:t>
            </a:r>
          </a:p>
        </p:txBody>
      </p:sp>
      <p:sp>
        <p:nvSpPr>
          <p:cNvPr id="188" name="Writing functions that work for any type"/>
          <p:cNvSpPr txBox="1">
            <a:spLocks noGrp="1"/>
          </p:cNvSpPr>
          <p:nvPr>
            <p:ph type="body" idx="21"/>
          </p:nvPr>
        </p:nvSpPr>
        <p:spPr>
          <a:xfrm>
            <a:off x="698500" y="1400179"/>
            <a:ext cx="11607801" cy="67180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r>
              <a:t>Writing functions that work for any type</a:t>
            </a:r>
          </a:p>
        </p:txBody>
      </p:sp>
      <p:sp>
        <p:nvSpPr>
          <p:cNvPr id="189" name="Generic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1716590">
              <a:defRPr sz="5940" spc="-118"/>
            </a:lvl1pPr>
          </a:lstStyle>
          <a:p>
            <a:r>
              <a:t>Generics</a:t>
            </a:r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The map function applies a provided function to each element in a generic array: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 marL="0" indent="0">
              <a:buSzTx/>
              <a:buNone/>
            </a:lvl1pPr>
          </a:lstStyle>
          <a:p>
            <a:r>
              <a:t>The map function applies a provided function to each element in a generic array:</a:t>
            </a:r>
          </a:p>
        </p:txBody>
      </p:sp>
      <p:sp>
        <p:nvSpPr>
          <p:cNvPr id="192" name="Practice: generic map function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r>
              <a:t>Practice: generic map function</a:t>
            </a:r>
          </a:p>
        </p:txBody>
      </p:sp>
      <p:sp>
        <p:nvSpPr>
          <p:cNvPr id="193" name="Generic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1716590">
              <a:defRPr sz="5940" spc="-118"/>
            </a:lvl1pPr>
          </a:lstStyle>
          <a:p>
            <a:r>
              <a:t>Generics</a:t>
            </a:r>
          </a:p>
        </p:txBody>
      </p:sp>
      <p:sp>
        <p:nvSpPr>
          <p:cNvPr id="194" name="void map(void *arr, int n, size_t width, void (*fn)(void *)) {…"/>
          <p:cNvSpPr txBox="1"/>
          <p:nvPr/>
        </p:nvSpPr>
        <p:spPr>
          <a:xfrm>
            <a:off x="698500" y="3631887"/>
            <a:ext cx="9849148" cy="548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algn="l">
              <a:spcBef>
                <a:spcPts val="1600"/>
              </a:spcBef>
              <a:defRPr sz="2000">
                <a:solidFill>
                  <a:srgbClr val="000000"/>
                </a:solidFill>
                <a:latin typeface="SF Pro Regular"/>
                <a:ea typeface="SF Pro Regular"/>
                <a:cs typeface="SF Pro Regular"/>
                <a:sym typeface="SF Pro Regular"/>
              </a:defRPr>
            </a:pPr>
            <a:r>
              <a:rPr>
                <a:latin typeface="SF Mono Medium"/>
                <a:ea typeface="SF Mono Medium"/>
                <a:cs typeface="SF Mono Medium"/>
                <a:sym typeface="SF Mono Medium"/>
              </a:rPr>
              <a:t>void map(void *arr, int n, size_t width, void (*fn)(void *)) {</a:t>
            </a:r>
          </a:p>
          <a:p>
            <a:pPr algn="l">
              <a:spcBef>
                <a:spcPts val="1600"/>
              </a:spcBef>
              <a:defRPr sz="2000">
                <a:solidFill>
                  <a:srgbClr val="000000"/>
                </a:solidFill>
                <a:latin typeface="SF Pro Regular"/>
                <a:ea typeface="SF Pro Regular"/>
                <a:cs typeface="SF Pro Regular"/>
                <a:sym typeface="SF Pro Regular"/>
              </a:defRPr>
            </a:pPr>
            <a:endParaRPr>
              <a:latin typeface="SF Mono Medium"/>
              <a:ea typeface="SF Mono Medium"/>
              <a:cs typeface="SF Mono Medium"/>
              <a:sym typeface="SF Mono Medium"/>
            </a:endParaRPr>
          </a:p>
          <a:p>
            <a:pPr algn="l">
              <a:spcBef>
                <a:spcPts val="1600"/>
              </a:spcBef>
              <a:defRPr sz="2000">
                <a:solidFill>
                  <a:srgbClr val="000000"/>
                </a:solidFill>
                <a:latin typeface="SF Pro Regular"/>
                <a:ea typeface="SF Pro Regular"/>
                <a:cs typeface="SF Pro Regular"/>
                <a:sym typeface="SF Pro Regular"/>
              </a:defRPr>
            </a:pPr>
            <a:endParaRPr>
              <a:latin typeface="SF Mono Medium"/>
              <a:ea typeface="SF Mono Medium"/>
              <a:cs typeface="SF Mono Medium"/>
              <a:sym typeface="SF Mono Medium"/>
            </a:endParaRPr>
          </a:p>
          <a:p>
            <a:pPr algn="l">
              <a:spcBef>
                <a:spcPts val="1600"/>
              </a:spcBef>
              <a:defRPr sz="2000">
                <a:solidFill>
                  <a:srgbClr val="000000"/>
                </a:solidFill>
                <a:latin typeface="SF Pro Regular"/>
                <a:ea typeface="SF Pro Regular"/>
                <a:cs typeface="SF Pro Regular"/>
                <a:sym typeface="SF Pro Regular"/>
              </a:defRPr>
            </a:pPr>
            <a:endParaRPr>
              <a:latin typeface="SF Mono Medium"/>
              <a:ea typeface="SF Mono Medium"/>
              <a:cs typeface="SF Mono Medium"/>
              <a:sym typeface="SF Mono Medium"/>
            </a:endParaRPr>
          </a:p>
          <a:p>
            <a:pPr algn="l">
              <a:spcBef>
                <a:spcPts val="1600"/>
              </a:spcBef>
              <a:defRPr sz="2000">
                <a:solidFill>
                  <a:srgbClr val="000000"/>
                </a:solidFill>
                <a:latin typeface="SF Pro Regular"/>
                <a:ea typeface="SF Pro Regular"/>
                <a:cs typeface="SF Pro Regular"/>
                <a:sym typeface="SF Pro Regular"/>
              </a:defRPr>
            </a:pPr>
            <a:endParaRPr>
              <a:latin typeface="SF Mono Medium"/>
              <a:ea typeface="SF Mono Medium"/>
              <a:cs typeface="SF Mono Medium"/>
              <a:sym typeface="SF Mono Medium"/>
            </a:endParaRPr>
          </a:p>
          <a:p>
            <a:pPr algn="l">
              <a:spcBef>
                <a:spcPts val="1600"/>
              </a:spcBef>
              <a:defRPr sz="2000">
                <a:solidFill>
                  <a:srgbClr val="000000"/>
                </a:solidFill>
                <a:latin typeface="SF Pro Regular"/>
                <a:ea typeface="SF Pro Regular"/>
                <a:cs typeface="SF Pro Regular"/>
                <a:sym typeface="SF Pro Regular"/>
              </a:defRPr>
            </a:pPr>
            <a:endParaRPr>
              <a:latin typeface="SF Mono Medium"/>
              <a:ea typeface="SF Mono Medium"/>
              <a:cs typeface="SF Mono Medium"/>
              <a:sym typeface="SF Mono Medium"/>
            </a:endParaRPr>
          </a:p>
          <a:p>
            <a:pPr algn="l">
              <a:spcBef>
                <a:spcPts val="1600"/>
              </a:spcBef>
              <a:defRPr sz="2000">
                <a:solidFill>
                  <a:srgbClr val="000000"/>
                </a:solidFill>
                <a:latin typeface="SF Pro Regular"/>
                <a:ea typeface="SF Pro Regular"/>
                <a:cs typeface="SF Pro Regular"/>
                <a:sym typeface="SF Pro Regular"/>
              </a:defRPr>
            </a:pPr>
            <a:r>
              <a:rPr>
                <a:latin typeface="SF Mono Medium"/>
                <a:ea typeface="SF Mono Medium"/>
                <a:cs typeface="SF Mono Medium"/>
                <a:sym typeface="SF Mono Medium"/>
              </a:rPr>
              <a:t>}</a:t>
            </a:r>
          </a:p>
          <a:p>
            <a:pPr algn="l">
              <a:spcBef>
                <a:spcPts val="1600"/>
              </a:spcBef>
              <a:defRPr sz="2000">
                <a:solidFill>
                  <a:srgbClr val="000000"/>
                </a:solidFill>
                <a:latin typeface="SF Pro Regular"/>
                <a:ea typeface="SF Pro Regular"/>
                <a:cs typeface="SF Pro Regular"/>
                <a:sym typeface="SF Pro Regular"/>
              </a:defRPr>
            </a:pPr>
            <a:r>
              <a:rPr>
                <a:latin typeface="SF Mono Medium"/>
                <a:ea typeface="SF Mono Medium"/>
                <a:cs typeface="SF Mono Medium"/>
                <a:sym typeface="SF Mono Medium"/>
              </a:rPr>
              <a:t>// Example usage:</a:t>
            </a:r>
          </a:p>
          <a:p>
            <a:pPr algn="l">
              <a:spcBef>
                <a:spcPts val="1600"/>
              </a:spcBef>
              <a:defRPr sz="2000">
                <a:solidFill>
                  <a:srgbClr val="000000"/>
                </a:solidFill>
                <a:latin typeface="SF Pro Regular"/>
                <a:ea typeface="SF Pro Regular"/>
                <a:cs typeface="SF Pro Regular"/>
                <a:sym typeface="SF Pro Regular"/>
              </a:defRPr>
            </a:pPr>
            <a:r>
              <a:rPr>
                <a:latin typeface="SF Mono Medium"/>
                <a:ea typeface="SF Mono Medium"/>
                <a:cs typeface="SF Mono Medium"/>
                <a:sym typeface="SF Mono Medium"/>
              </a:rPr>
              <a:t>int arr[] = {1, 2, 3};</a:t>
            </a:r>
          </a:p>
          <a:p>
            <a:pPr algn="l">
              <a:spcBef>
                <a:spcPts val="1600"/>
              </a:spcBef>
              <a:defRPr sz="2000">
                <a:solidFill>
                  <a:srgbClr val="000000"/>
                </a:solidFill>
                <a:latin typeface="SF Pro Regular"/>
                <a:ea typeface="SF Pro Regular"/>
                <a:cs typeface="SF Pro Regular"/>
                <a:sym typeface="SF Pro Regular"/>
              </a:defRPr>
            </a:pPr>
            <a:r>
              <a:rPr>
                <a:latin typeface="SF Mono Medium"/>
                <a:ea typeface="SF Mono Medium"/>
                <a:cs typeface="SF Mono Medium"/>
                <a:sym typeface="SF Mono Medium"/>
              </a:rPr>
              <a:t>map(arr, 3, sizeof(int), add_one)</a:t>
            </a:r>
          </a:p>
          <a:p>
            <a:pPr algn="l">
              <a:spcBef>
                <a:spcPts val="1600"/>
              </a:spcBef>
              <a:defRPr sz="2000">
                <a:solidFill>
                  <a:srgbClr val="000000"/>
                </a:solidFill>
                <a:latin typeface="SF Pro Regular"/>
                <a:ea typeface="SF Pro Regular"/>
                <a:cs typeface="SF Pro Regular"/>
                <a:sym typeface="SF Pro Regular"/>
              </a:defRPr>
            </a:pPr>
            <a:r>
              <a:rPr>
                <a:latin typeface="SF Mono Medium"/>
                <a:ea typeface="SF Mono Medium"/>
                <a:cs typeface="SF Mono Medium"/>
                <a:sym typeface="SF Mono Medium"/>
              </a:rPr>
              <a:t>// now arr holds {2, 3, 4}</a:t>
            </a:r>
          </a:p>
        </p:txBody>
      </p:sp>
      <p:sp>
        <p:nvSpPr>
          <p:cNvPr id="195" name="On your own: how would you implement the add_one callback?…"/>
          <p:cNvSpPr txBox="1"/>
          <p:nvPr/>
        </p:nvSpPr>
        <p:spPr>
          <a:xfrm>
            <a:off x="6167356" y="8076707"/>
            <a:ext cx="6609742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algn="l">
              <a:defRPr sz="1800">
                <a:solidFill>
                  <a:schemeClr val="accent5">
                    <a:lumOff val="-29866"/>
                  </a:schemeClr>
                </a:solidFill>
              </a:defRPr>
            </a:pPr>
            <a:r>
              <a:t>On your own: how would you implement the add_one callback?</a:t>
            </a:r>
          </a:p>
          <a:p>
            <a:pPr algn="l">
              <a:defRPr sz="1800">
                <a:solidFill>
                  <a:schemeClr val="accent5">
                    <a:lumOff val="-29866"/>
                  </a:schemeClr>
                </a:solidFill>
              </a:defRPr>
            </a:pPr>
            <a:r>
              <a:rPr>
                <a:latin typeface="SF Mono Medium"/>
                <a:ea typeface="SF Mono Medium"/>
                <a:cs typeface="SF Mono Medium"/>
                <a:sym typeface="SF Mono Medium"/>
              </a:rPr>
              <a:t>void add_one(void *x)</a:t>
            </a:r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Assembly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Assembly</a:t>
            </a:r>
          </a:p>
        </p:txBody>
      </p: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x86-64 reference sheet is your best friend (will be provided)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x86-64 reference sheet is your best friend (will be provided)</a:t>
            </a:r>
          </a:p>
          <a:p>
            <a:r>
              <a:t>Registers: computer must load data into registers in order to do computation</a:t>
            </a:r>
          </a:p>
          <a:p>
            <a:r>
              <a:t>Most common special-purpose registers you’ll see:</a:t>
            </a:r>
          </a:p>
          <a:p>
            <a:pPr lvl="1">
              <a:spcBef>
                <a:spcPts val="800"/>
              </a:spcBef>
            </a:pPr>
            <a:r>
              <a:t>%rsp: stack pointer register; stores address of the end of the current function’s stack frame</a:t>
            </a:r>
          </a:p>
          <a:p>
            <a:pPr marL="1142999" lvl="2" indent="-380999">
              <a:defRPr sz="2400">
                <a:latin typeface="+mj-lt"/>
                <a:ea typeface="+mj-ea"/>
                <a:cs typeface="+mj-cs"/>
                <a:sym typeface="SF Pro Bold"/>
              </a:defRPr>
            </a:pPr>
            <a:r>
              <a:t>Stack arrays and other stack variables referenced via %rsp</a:t>
            </a:r>
          </a:p>
          <a:p>
            <a:pPr lvl="1"/>
            <a:r>
              <a:t>%rdi, %rsi, %rdx, %rcx: 1st, 2nd, 3rd, 4th parameter registers</a:t>
            </a:r>
          </a:p>
          <a:p>
            <a:pPr lvl="1"/>
            <a:r>
              <a:t>%rax: return value register</a:t>
            </a:r>
          </a:p>
        </p:txBody>
      </p:sp>
      <p:sp>
        <p:nvSpPr>
          <p:cNvPr id="200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01" name="Assembly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1716590">
              <a:defRPr sz="5940" spc="-118"/>
            </a:lvl1pPr>
          </a:lstStyle>
          <a:p>
            <a:r>
              <a:t>Assembly</a:t>
            </a:r>
          </a:p>
        </p:txBody>
      </p:sp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If a register %reg contains an address A, than most of the time: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If a register %reg contains an address A, than most of the time:</a:t>
            </a:r>
          </a:p>
          <a:p>
            <a:pPr lvl="1"/>
            <a:r>
              <a:t>%reg = A</a:t>
            </a:r>
          </a:p>
          <a:p>
            <a:pPr lvl="1"/>
            <a:r>
              <a:t>(%reg) = memory @ A</a:t>
            </a:r>
          </a:p>
          <a:p>
            <a:pPr lvl="1"/>
            <a:r>
              <a:t>D(%reg) = memory @ A + D</a:t>
            </a:r>
          </a:p>
          <a:p>
            <a:pPr lvl="1"/>
            <a:r>
              <a:t>D(%reg, B, C) = memory @ (A + D + (B * C))</a:t>
            </a:r>
          </a:p>
          <a:p>
            <a:r>
              <a:t>Parentheses generally indicates a dereference </a:t>
            </a:r>
            <a:r>
              <a:rPr>
                <a:latin typeface="+mj-lt"/>
                <a:ea typeface="+mj-ea"/>
                <a:cs typeface="+mj-cs"/>
                <a:sym typeface="SF Pro Bold"/>
              </a:rPr>
              <a:t>except when used with lea</a:t>
            </a:r>
          </a:p>
          <a:p>
            <a:r>
              <a:t>lea calculates the memory address but </a:t>
            </a:r>
            <a:r>
              <a:rPr>
                <a:latin typeface="+mj-lt"/>
                <a:ea typeface="+mj-ea"/>
                <a:cs typeface="+mj-cs"/>
                <a:sym typeface="SF Pro Bold"/>
              </a:rPr>
              <a:t>does not dereference</a:t>
            </a:r>
          </a:p>
          <a:p>
            <a:pPr lvl="1"/>
            <a:r>
              <a:t>Useful for pointer (and regular) arithmetic</a:t>
            </a:r>
          </a:p>
        </p:txBody>
      </p:sp>
      <p:sp>
        <p:nvSpPr>
          <p:cNvPr id="204" name="mov vs lea and indirect addressing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r>
              <a:t>mov vs lea and indirect addressing</a:t>
            </a:r>
          </a:p>
        </p:txBody>
      </p:sp>
      <p:sp>
        <p:nvSpPr>
          <p:cNvPr id="205" name="Assembly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1716590">
              <a:defRPr sz="5940" spc="-118"/>
            </a:lvl1pPr>
          </a:lstStyle>
          <a:p>
            <a:r>
              <a:t>Assembly</a:t>
            </a:r>
          </a:p>
        </p:txBody>
      </p: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Processor stores flags that instructions set automatically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sz="2800"/>
            </a:pPr>
            <a:r>
              <a:t>Processor stores flags that instructions set automatically</a:t>
            </a:r>
          </a:p>
          <a:p>
            <a:pPr>
              <a:defRPr sz="2800"/>
            </a:pPr>
            <a:r>
              <a:t>CF = carry flag. Set to 1 if previous operation led to a carry</a:t>
            </a:r>
          </a:p>
          <a:p>
            <a:pPr lvl="1">
              <a:defRPr sz="2800"/>
            </a:pPr>
            <a:r>
              <a:t>Used for </a:t>
            </a:r>
            <a:r>
              <a:rPr i="1"/>
              <a:t>unsigned arithmetic</a:t>
            </a:r>
          </a:p>
          <a:p>
            <a:pPr>
              <a:defRPr sz="2800"/>
            </a:pPr>
            <a:r>
              <a:t>OF = overflow flag. Set to 1 if previous operation overflowed</a:t>
            </a:r>
          </a:p>
          <a:p>
            <a:pPr lvl="1">
              <a:defRPr sz="2800"/>
            </a:pPr>
            <a:r>
              <a:t>Used for </a:t>
            </a:r>
            <a:r>
              <a:rPr i="1"/>
              <a:t>signed arithmetic</a:t>
            </a:r>
          </a:p>
          <a:p>
            <a:pPr>
              <a:defRPr sz="2800"/>
            </a:pPr>
            <a:r>
              <a:t>ZF = zero flag: Set to 1 if previous result was zero</a:t>
            </a:r>
          </a:p>
          <a:p>
            <a:pPr>
              <a:defRPr sz="2800"/>
            </a:pPr>
            <a:r>
              <a:t>SF = sign flag: Set to 1 if the MSB/sign bit of the previous result was one</a:t>
            </a:r>
          </a:p>
        </p:txBody>
      </p:sp>
      <p:sp>
        <p:nvSpPr>
          <p:cNvPr id="208" name="Condition Flags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r>
              <a:t>Condition Flags</a:t>
            </a:r>
          </a:p>
        </p:txBody>
      </p:sp>
      <p:sp>
        <p:nvSpPr>
          <p:cNvPr id="209" name="Assembly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1716590">
              <a:defRPr sz="5940" spc="-118"/>
            </a:lvl1pPr>
          </a:lstStyle>
          <a:p>
            <a:r>
              <a:t>Assembly</a:t>
            </a:r>
          </a:p>
        </p:txBody>
      </p:sp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check condition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  <a:defRPr>
                <a:latin typeface="SF Mono Regular"/>
                <a:ea typeface="SF Mono Regular"/>
                <a:cs typeface="SF Mono Regular"/>
                <a:sym typeface="SF Mono Regular"/>
              </a:defRPr>
            </a:pPr>
            <a:r>
              <a:t>check condition</a:t>
            </a:r>
          </a:p>
          <a:p>
            <a:pPr marL="0" indent="0">
              <a:buSzTx/>
              <a:buNone/>
              <a:defRPr>
                <a:latin typeface="SF Mono Regular"/>
                <a:ea typeface="SF Mono Regular"/>
                <a:cs typeface="SF Mono Regular"/>
                <a:sym typeface="SF Mono Regular"/>
              </a:defRPr>
            </a:pPr>
            <a:r>
              <a:t>Jump to 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[IfBody]</a:t>
            </a:r>
            <a:r>
              <a:t> if condition true</a:t>
            </a:r>
          </a:p>
          <a:p>
            <a:pPr marL="0" indent="0">
              <a:buSzTx/>
              <a:buNone/>
              <a:defRPr>
                <a:latin typeface="SF Mono Bold"/>
                <a:ea typeface="SF Mono Bold"/>
                <a:cs typeface="SF Mono Bold"/>
                <a:sym typeface="SF Mono Bold"/>
              </a:defRPr>
            </a:pPr>
            <a:r>
              <a:rPr>
                <a:solidFill>
                  <a:schemeClr val="accent1"/>
                </a:solidFill>
                <a:latin typeface="SF Mono Regular"/>
                <a:ea typeface="SF Mono Regular"/>
                <a:cs typeface="SF Mono Regular"/>
                <a:sym typeface="SF Mono Regular"/>
              </a:rPr>
              <a:t>[Else]</a:t>
            </a:r>
            <a:r>
              <a:rPr>
                <a:latin typeface="SF Mono Regular"/>
                <a:ea typeface="SF Mono Regular"/>
                <a:cs typeface="SF Mono Regular"/>
                <a:sym typeface="SF Mono Regular"/>
              </a:rPr>
              <a:t>:</a:t>
            </a:r>
          </a:p>
          <a:p>
            <a:pPr marL="0" lvl="1" indent="457200">
              <a:buSzTx/>
              <a:buNone/>
              <a:defRPr>
                <a:solidFill>
                  <a:schemeClr val="accent1"/>
                </a:solidFill>
                <a:latin typeface="SF Mono Bold"/>
                <a:ea typeface="SF Mono Bold"/>
                <a:cs typeface="SF Mono Bold"/>
                <a:sym typeface="SF Mono Bold"/>
              </a:defRPr>
            </a:pPr>
            <a:r>
              <a:rPr>
                <a:latin typeface="SF Mono Regular"/>
                <a:ea typeface="SF Mono Regular"/>
                <a:cs typeface="SF Mono Regular"/>
                <a:sym typeface="SF Mono Regular"/>
              </a:rPr>
              <a:t>&lt;If false statements&gt;</a:t>
            </a:r>
          </a:p>
          <a:p>
            <a:pPr marL="0" lvl="1" indent="457200">
              <a:buSzTx/>
              <a:buNone/>
              <a:defRPr>
                <a:latin typeface="SF Mono Bold"/>
                <a:ea typeface="SF Mono Bold"/>
                <a:cs typeface="SF Mono Bold"/>
                <a:sym typeface="SF Mono Bold"/>
              </a:defRPr>
            </a:pPr>
            <a:r>
              <a:rPr>
                <a:latin typeface="SF Mono Regular"/>
                <a:ea typeface="SF Mono Regular"/>
                <a:cs typeface="SF Mono Regular"/>
                <a:sym typeface="SF Mono Regular"/>
              </a:rPr>
              <a:t>Jump to </a:t>
            </a:r>
            <a:r>
              <a:rPr>
                <a:solidFill>
                  <a:schemeClr val="accent6">
                    <a:satOff val="-16844"/>
                    <a:lumOff val="-30747"/>
                  </a:schemeClr>
                </a:solidFill>
                <a:latin typeface="SF Mono Regular"/>
                <a:ea typeface="SF Mono Regular"/>
                <a:cs typeface="SF Mono Regular"/>
                <a:sym typeface="SF Mono Regular"/>
              </a:rPr>
              <a:t>[EndIf]</a:t>
            </a:r>
          </a:p>
          <a:p>
            <a:pPr marL="0" indent="0">
              <a:buSzTx/>
              <a:buNone/>
              <a:defRPr>
                <a:latin typeface="SF Mono Bold"/>
                <a:ea typeface="SF Mono Bold"/>
                <a:cs typeface="SF Mono Bold"/>
                <a:sym typeface="SF Mono Bold"/>
              </a:defRPr>
            </a:pP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SF Mono Regular"/>
                <a:ea typeface="SF Mono Regular"/>
                <a:cs typeface="SF Mono Regular"/>
                <a:sym typeface="SF Mono Regular"/>
              </a:rPr>
              <a:t>[IfBody]</a:t>
            </a:r>
            <a:r>
              <a:rPr>
                <a:latin typeface="SF Mono Regular"/>
                <a:ea typeface="SF Mono Regular"/>
                <a:cs typeface="SF Mono Regular"/>
                <a:sym typeface="SF Mono Regular"/>
              </a:rPr>
              <a:t>:</a:t>
            </a:r>
          </a:p>
          <a:p>
            <a:pPr marL="0" lvl="1" indent="457200">
              <a:buSzTx/>
              <a:buNone/>
              <a:def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SF Mono Bold"/>
                <a:ea typeface="SF Mono Bold"/>
                <a:cs typeface="SF Mono Bold"/>
                <a:sym typeface="SF Mono Bold"/>
              </a:defRPr>
            </a:pPr>
            <a:r>
              <a:rPr>
                <a:latin typeface="SF Mono Regular"/>
                <a:ea typeface="SF Mono Regular"/>
                <a:cs typeface="SF Mono Regular"/>
                <a:sym typeface="SF Mono Regular"/>
              </a:rPr>
              <a:t>&lt;If true statements&gt;</a:t>
            </a:r>
          </a:p>
          <a:p>
            <a:pPr marL="0" indent="0">
              <a:buSzTx/>
              <a:buNone/>
              <a:defRPr>
                <a:solidFill>
                  <a:schemeClr val="accent6">
                    <a:satOff val="-16844"/>
                    <a:lumOff val="-30747"/>
                  </a:schemeClr>
                </a:solidFill>
                <a:latin typeface="SF Mono Regular"/>
                <a:ea typeface="SF Mono Regular"/>
                <a:cs typeface="SF Mono Regular"/>
                <a:sym typeface="SF Mono Regular"/>
              </a:defRPr>
            </a:pPr>
            <a:r>
              <a:t>[EndIf]</a:t>
            </a:r>
          </a:p>
        </p:txBody>
      </p:sp>
      <p:sp>
        <p:nvSpPr>
          <p:cNvPr id="212" name="Control flow pattern: if/els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r>
              <a:t>Control flow pattern: if/else</a:t>
            </a:r>
          </a:p>
        </p:txBody>
      </p:sp>
      <p:sp>
        <p:nvSpPr>
          <p:cNvPr id="213" name="Assembly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1716590">
              <a:defRPr sz="5940" spc="-118"/>
            </a:lvl1pPr>
          </a:lstStyle>
          <a:p>
            <a:r>
              <a:t>Assembly</a:t>
            </a:r>
          </a:p>
        </p:txBody>
      </p:sp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[Initialize] (e.g., int i = 0)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</a:pPr>
            <a:r>
              <a:rPr sz="2600">
                <a:latin typeface="SF Mono Medium"/>
                <a:ea typeface="SF Mono Medium"/>
                <a:cs typeface="SF Mono Medium"/>
                <a:sym typeface="SF Mono Medium"/>
              </a:rPr>
              <a:t>[Initialize] (e.g., int i = 0)</a:t>
            </a:r>
          </a:p>
          <a:p>
            <a:pPr marL="0" indent="0">
              <a:buSzTx/>
              <a:buNone/>
              <a:defRPr>
                <a:solidFill>
                  <a:schemeClr val="accent1">
                    <a:lumOff val="-13575"/>
                  </a:schemeClr>
                </a:solidFill>
              </a:defRPr>
            </a:pPr>
            <a:r>
              <a:rPr sz="2600">
                <a:latin typeface="SF Mono Medium"/>
                <a:ea typeface="SF Mono Medium"/>
                <a:cs typeface="SF Mono Medium"/>
                <a:sym typeface="SF Mono Medium"/>
              </a:rPr>
              <a:t>[Test]:</a:t>
            </a:r>
          </a:p>
          <a:p>
            <a:pPr marL="0" lvl="1" indent="457200">
              <a:buSzTx/>
              <a:buNone/>
              <a:defRPr>
                <a:solidFill>
                  <a:schemeClr val="accent1">
                    <a:lumOff val="-13575"/>
                  </a:schemeClr>
                </a:solidFill>
              </a:defRPr>
            </a:pPr>
            <a:r>
              <a:rPr sz="2600">
                <a:latin typeface="SF Mono Medium"/>
                <a:ea typeface="SF Mono Medium"/>
                <a:cs typeface="SF Mono Medium"/>
                <a:sym typeface="SF Mono Medium"/>
              </a:rPr>
              <a:t>Check OPPOSITE of loop condition</a:t>
            </a:r>
          </a:p>
          <a:p>
            <a:pPr marL="0" lvl="1" indent="457200">
              <a:buSzTx/>
              <a:buNone/>
            </a:pPr>
            <a:r>
              <a:rPr sz="2600">
                <a:latin typeface="SF Mono Medium"/>
                <a:ea typeface="SF Mono Medium"/>
                <a:cs typeface="SF Mono Medium"/>
                <a:sym typeface="SF Mono Medium"/>
              </a:rPr>
              <a:t>Jump to </a:t>
            </a:r>
            <a:r>
              <a:rPr sz="2600">
                <a:solidFill>
                  <a:schemeClr val="accent4">
                    <a:hueOff val="-1247790"/>
                    <a:lumOff val="-12326"/>
                  </a:schemeClr>
                </a:solidFill>
                <a:latin typeface="SF Mono Medium"/>
                <a:ea typeface="SF Mono Medium"/>
                <a:cs typeface="SF Mono Medium"/>
                <a:sym typeface="SF Mono Medium"/>
              </a:rPr>
              <a:t>[LoopEnd]</a:t>
            </a:r>
            <a:r>
              <a:rPr sz="2600">
                <a:latin typeface="SF Mono Medium"/>
                <a:ea typeface="SF Mono Medium"/>
                <a:cs typeface="SF Mono Medium"/>
                <a:sym typeface="SF Mono Medium"/>
              </a:rPr>
              <a:t> if true</a:t>
            </a:r>
          </a:p>
          <a:p>
            <a:pPr marL="0" indent="0">
              <a:buSzTx/>
              <a:buNone/>
              <a:defRPr>
                <a:solidFill>
                  <a:schemeClr val="accent6">
                    <a:satOff val="-16844"/>
                    <a:lumOff val="-30747"/>
                  </a:schemeClr>
                </a:solidFill>
              </a:defRPr>
            </a:pPr>
            <a:r>
              <a:rPr sz="2600">
                <a:latin typeface="SF Mono Medium"/>
                <a:ea typeface="SF Mono Medium"/>
                <a:cs typeface="SF Mono Medium"/>
                <a:sym typeface="SF Mono Medium"/>
              </a:rPr>
              <a:t>[LoopBody]:</a:t>
            </a:r>
          </a:p>
          <a:p>
            <a:pPr marL="0" lvl="1" indent="457200">
              <a:buSzTx/>
              <a:buNone/>
              <a:defRPr>
                <a:solidFill>
                  <a:schemeClr val="accent6">
                    <a:satOff val="-16844"/>
                    <a:lumOff val="-30747"/>
                  </a:schemeClr>
                </a:solidFill>
              </a:defRPr>
            </a:pPr>
            <a:r>
              <a:rPr sz="2600">
                <a:latin typeface="SF Mono Medium"/>
                <a:ea typeface="SF Mono Medium"/>
                <a:cs typeface="SF Mono Medium"/>
                <a:sym typeface="SF Mono Medium"/>
              </a:rPr>
              <a:t>&lt;statements&gt;</a:t>
            </a:r>
          </a:p>
          <a:p>
            <a:pPr marL="0" lvl="1" indent="457200">
              <a:buSzTx/>
              <a:buNone/>
              <a:defRPr>
                <a:solidFill>
                  <a:schemeClr val="accent6">
                    <a:satOff val="-16844"/>
                    <a:lumOff val="-30747"/>
                  </a:schemeClr>
                </a:solidFill>
              </a:defRPr>
            </a:pPr>
            <a:r>
              <a:rPr sz="2600">
                <a:latin typeface="SF Mono Medium"/>
                <a:ea typeface="SF Mono Medium"/>
                <a:cs typeface="SF Mono Medium"/>
                <a:sym typeface="SF Mono Medium"/>
              </a:rPr>
              <a:t>&lt;Update&gt; (e.g., i++)</a:t>
            </a:r>
          </a:p>
          <a:p>
            <a:pPr marL="0" lvl="1" indent="457200">
              <a:buSzTx/>
              <a:buNone/>
            </a:pPr>
            <a:r>
              <a:rPr sz="2600">
                <a:latin typeface="SF Mono Medium"/>
                <a:ea typeface="SF Mono Medium"/>
                <a:cs typeface="SF Mono Medium"/>
                <a:sym typeface="SF Mono Medium"/>
              </a:rPr>
              <a:t>Jump to </a:t>
            </a:r>
            <a:r>
              <a:rPr sz="2600">
                <a:solidFill>
                  <a:schemeClr val="accent1">
                    <a:lumOff val="-13575"/>
                  </a:schemeClr>
                </a:solidFill>
                <a:latin typeface="SF Mono Medium"/>
                <a:ea typeface="SF Mono Medium"/>
                <a:cs typeface="SF Mono Medium"/>
                <a:sym typeface="SF Mono Medium"/>
              </a:rPr>
              <a:t>[Test]</a:t>
            </a:r>
            <a:endParaRPr sz="2600">
              <a:latin typeface="SF Mono Medium"/>
              <a:ea typeface="SF Mono Medium"/>
              <a:cs typeface="SF Mono Medium"/>
              <a:sym typeface="SF Mono Medium"/>
            </a:endParaRPr>
          </a:p>
          <a:p>
            <a:pPr marL="0" indent="0">
              <a:buSzTx/>
              <a:buNone/>
              <a:defRPr>
                <a:solidFill>
                  <a:schemeClr val="accent4">
                    <a:hueOff val="-1247790"/>
                    <a:lumOff val="-12326"/>
                  </a:schemeClr>
                </a:solidFill>
              </a:defRPr>
            </a:pPr>
            <a:r>
              <a:rPr sz="2600">
                <a:latin typeface="SF Mono Medium"/>
                <a:ea typeface="SF Mono Medium"/>
                <a:cs typeface="SF Mono Medium"/>
                <a:sym typeface="SF Mono Medium"/>
              </a:rPr>
              <a:t>[LoopEnd]:</a:t>
            </a:r>
          </a:p>
          <a:p>
            <a:pPr marL="0" lvl="1" indent="457200">
              <a:buSzTx/>
              <a:buNone/>
              <a:defRPr>
                <a:solidFill>
                  <a:schemeClr val="accent4">
                    <a:hueOff val="-1247790"/>
                    <a:lumOff val="-12326"/>
                  </a:schemeClr>
                </a:solidFill>
              </a:defRPr>
            </a:pPr>
            <a:r>
              <a:rPr sz="2600">
                <a:latin typeface="SF Mono Medium"/>
                <a:ea typeface="SF Mono Medium"/>
                <a:cs typeface="SF Mono Medium"/>
                <a:sym typeface="SF Mono Medium"/>
              </a:rPr>
              <a:t>everything else</a:t>
            </a:r>
          </a:p>
        </p:txBody>
      </p:sp>
      <p:sp>
        <p:nvSpPr>
          <p:cNvPr id="216" name="Control flow pattern: loop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r>
              <a:t>Control flow pattern: loop</a:t>
            </a:r>
          </a:p>
        </p:txBody>
      </p:sp>
      <p:sp>
        <p:nvSpPr>
          <p:cNvPr id="217" name="Assembly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1716590">
              <a:defRPr sz="5940" spc="-118"/>
            </a:lvl1pPr>
          </a:lstStyle>
          <a:p>
            <a:r>
              <a:t>Assembly</a:t>
            </a:r>
          </a:p>
        </p:txBody>
      </p:sp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Sketch out the overall control flow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spcBef>
                <a:spcPts val="800"/>
              </a:spcBef>
            </a:pPr>
            <a:r>
              <a:t>Sketch out the overall control flow</a:t>
            </a:r>
          </a:p>
          <a:p>
            <a:pPr marL="761999" lvl="1" indent="-380999">
              <a:spcBef>
                <a:spcPts val="800"/>
              </a:spcBef>
              <a:defRPr sz="2400"/>
            </a:pPr>
            <a:r>
              <a:t>Identify where the program is jumping around and section off blocks of code that run together</a:t>
            </a:r>
          </a:p>
          <a:p>
            <a:pPr>
              <a:spcBef>
                <a:spcPts val="800"/>
              </a:spcBef>
            </a:pPr>
            <a:r>
              <a:t>Look for things you know:</a:t>
            </a:r>
          </a:p>
          <a:p>
            <a:pPr marL="761999" lvl="1" indent="-380999">
              <a:spcBef>
                <a:spcPts val="800"/>
              </a:spcBef>
              <a:defRPr sz="2400"/>
            </a:pPr>
            <a:r>
              <a:t>If you see a standard library function being called, you should know what parameters the function expects. If you see a call to strcat(), that tells you that %rdi and %rsi need to store </a:t>
            </a:r>
            <a:r>
              <a:rPr sz="2200">
                <a:latin typeface="SF Mono Medium"/>
                <a:ea typeface="SF Mono Medium"/>
                <a:cs typeface="SF Mono Medium"/>
                <a:sym typeface="SF Mono Medium"/>
              </a:rPr>
              <a:t>char *</a:t>
            </a:r>
            <a:r>
              <a:t> values!</a:t>
            </a:r>
          </a:p>
          <a:p>
            <a:pPr marL="380999" indent="-380999">
              <a:spcBef>
                <a:spcPts val="800"/>
              </a:spcBef>
            </a:pPr>
            <a:r>
              <a:t>It sometimes helps to work backwards</a:t>
            </a:r>
          </a:p>
          <a:p>
            <a:pPr marL="761999" lvl="1" indent="-380999">
              <a:spcBef>
                <a:spcPts val="800"/>
              </a:spcBef>
              <a:defRPr sz="2400"/>
            </a:pPr>
            <a:r>
              <a:t>If you care about the function’s return value, then check whether %rax is updated right before the function returns and follow the breadcrumbs</a:t>
            </a:r>
          </a:p>
        </p:txBody>
      </p:sp>
      <p:sp>
        <p:nvSpPr>
          <p:cNvPr id="220" name="Reverse-engineering tips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r>
              <a:t>Reverse-engineering tips</a:t>
            </a:r>
          </a:p>
        </p:txBody>
      </p:sp>
      <p:sp>
        <p:nvSpPr>
          <p:cNvPr id="221" name="Assembly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1716590">
              <a:defRPr sz="5940" spc="-118"/>
            </a:lvl1pPr>
          </a:lstStyle>
          <a:p>
            <a:r>
              <a:t>Assembly</a:t>
            </a:r>
          </a:p>
        </p:txBody>
      </p:sp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Heap Allocator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Heap Allocator</a:t>
            </a:r>
          </a:p>
        </p:txBody>
      </p:sp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Throughput: how fast can the allocator serve requests?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Throughput: how fast can the allocator serve requests?</a:t>
            </a:r>
          </a:p>
          <a:p>
            <a:r>
              <a:t>Utilization: how efficiently can the allocator use the segment space?</a:t>
            </a:r>
          </a:p>
          <a:p>
            <a:r>
              <a:t>Fragmentation: external vs internal</a:t>
            </a:r>
          </a:p>
          <a:p>
            <a:pPr marL="761999" lvl="1" indent="-380999">
              <a:defRPr sz="2400"/>
            </a:pPr>
            <a:r>
              <a:t>External fragmentation: a lot of free memory but split across many small free blocks —&gt; can’t service a single large request</a:t>
            </a:r>
          </a:p>
          <a:p>
            <a:pPr marL="761999" lvl="1" indent="-380999">
              <a:defRPr sz="2400"/>
            </a:pPr>
            <a:r>
              <a:t>Internal fragmentation: more space is allocated for a used block than necessary (e.g., padding)</a:t>
            </a:r>
          </a:p>
        </p:txBody>
      </p:sp>
      <p:sp>
        <p:nvSpPr>
          <p:cNvPr id="226" name="General Concepts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r>
              <a:t>General Concepts</a:t>
            </a:r>
          </a:p>
        </p:txBody>
      </p:sp>
      <p:sp>
        <p:nvSpPr>
          <p:cNvPr id="227" name="Heap Allocator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1716590">
              <a:defRPr sz="5940" spc="-118"/>
            </a:lvl1pPr>
          </a:lstStyle>
          <a:p>
            <a:r>
              <a:t>Heap Allocator</a:t>
            </a:r>
          </a:p>
        </p:txBody>
      </p:sp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Maintain list of free blocks so we can reuse them in the futur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Maintain list of free blocks so we can reuse them in the future</a:t>
            </a:r>
          </a:p>
          <a:p>
            <a:pPr>
              <a:defRPr>
                <a:latin typeface="+mj-lt"/>
                <a:ea typeface="+mj-ea"/>
                <a:cs typeface="+mj-cs"/>
                <a:sym typeface="SF Pro Bold"/>
              </a:defRPr>
            </a:pPr>
            <a:r>
              <a:t>Implicit</a:t>
            </a:r>
            <a:r>
              <a:rPr>
                <a:latin typeface="SF Pro Regular"/>
                <a:ea typeface="SF Pro Regular"/>
                <a:cs typeface="SF Pro Regular"/>
                <a:sym typeface="SF Pro Regular"/>
              </a:rPr>
              <a:t>:</a:t>
            </a:r>
          </a:p>
          <a:p>
            <a:pPr lvl="1">
              <a:defRPr>
                <a:latin typeface="+mj-lt"/>
                <a:ea typeface="+mj-ea"/>
                <a:cs typeface="+mj-cs"/>
                <a:sym typeface="SF Pro Bold"/>
              </a:defRPr>
            </a:pPr>
            <a:r>
              <a:rPr>
                <a:latin typeface="SF Pro Regular"/>
                <a:ea typeface="SF Pro Regular"/>
                <a:cs typeface="SF Pro Regular"/>
                <a:sym typeface="SF Pro Regular"/>
              </a:rPr>
              <a:t>8-byte header with payload size + state (used vs free)</a:t>
            </a:r>
          </a:p>
          <a:p>
            <a:pPr lvl="1">
              <a:defRPr>
                <a:latin typeface="+mj-lt"/>
                <a:ea typeface="+mj-ea"/>
                <a:cs typeface="+mj-cs"/>
                <a:sym typeface="SF Pro Bold"/>
              </a:defRPr>
            </a:pPr>
            <a:r>
              <a:rPr>
                <a:latin typeface="SF Pro Regular"/>
                <a:ea typeface="SF Pro Regular"/>
                <a:cs typeface="SF Pro Regular"/>
                <a:sym typeface="SF Pro Regular"/>
              </a:rPr>
              <a:t>Traverse both free and used blocks when servicing requests</a:t>
            </a:r>
          </a:p>
          <a:p>
            <a:pPr>
              <a:defRPr>
                <a:latin typeface="+mj-lt"/>
                <a:ea typeface="+mj-ea"/>
                <a:cs typeface="+mj-cs"/>
                <a:sym typeface="SF Pro Bold"/>
              </a:defRPr>
            </a:pPr>
            <a:r>
              <a:t>Explicit</a:t>
            </a:r>
            <a:r>
              <a:rPr>
                <a:latin typeface="SF Pro Regular"/>
                <a:ea typeface="SF Pro Regular"/>
                <a:cs typeface="SF Pro Regular"/>
                <a:sym typeface="SF Pro Regular"/>
              </a:rPr>
              <a:t>:</a:t>
            </a:r>
          </a:p>
          <a:p>
            <a:pPr lvl="1">
              <a:defRPr>
                <a:latin typeface="+mj-lt"/>
                <a:ea typeface="+mj-ea"/>
                <a:cs typeface="+mj-cs"/>
                <a:sym typeface="SF Pro Bold"/>
              </a:defRPr>
            </a:pPr>
            <a:r>
              <a:rPr>
                <a:latin typeface="SF Pro Regular"/>
                <a:ea typeface="SF Pro Regular"/>
                <a:cs typeface="SF Pro Regular"/>
                <a:sym typeface="SF Pro Regular"/>
              </a:rPr>
              <a:t>8-byte header with payload size + state (used vs free)</a:t>
            </a:r>
          </a:p>
          <a:p>
            <a:pPr lvl="1">
              <a:spcBef>
                <a:spcPts val="800"/>
              </a:spcBef>
              <a:defRPr>
                <a:latin typeface="+mj-lt"/>
                <a:ea typeface="+mj-ea"/>
                <a:cs typeface="+mj-cs"/>
                <a:sym typeface="SF Pro Bold"/>
              </a:defRPr>
            </a:pPr>
            <a:r>
              <a:rPr>
                <a:latin typeface="SF Pro Regular"/>
                <a:ea typeface="SF Pro Regular"/>
                <a:cs typeface="SF Pro Regular"/>
                <a:sym typeface="SF Pro Regular"/>
              </a:rPr>
              <a:t>Free blocks tracked in linked list with pointers stored in payload</a:t>
            </a:r>
            <a:endParaRPr sz="2400">
              <a:latin typeface="SF Pro Regular"/>
              <a:ea typeface="SF Pro Regular"/>
              <a:cs typeface="SF Pro Regular"/>
              <a:sym typeface="SF Pro Regular"/>
            </a:endParaRPr>
          </a:p>
          <a:p>
            <a:pPr marL="1066800" lvl="2" indent="-304800">
              <a:spcBef>
                <a:spcPts val="800"/>
              </a:spcBef>
              <a:defRPr>
                <a:latin typeface="+mj-lt"/>
                <a:ea typeface="+mj-ea"/>
                <a:cs typeface="+mj-cs"/>
                <a:sym typeface="SF Pro Bold"/>
              </a:defRPr>
            </a:pPr>
            <a:r>
              <a:rPr sz="2400">
                <a:latin typeface="SF Pro Regular"/>
                <a:ea typeface="SF Pro Regular"/>
                <a:cs typeface="SF Pro Regular"/>
                <a:sym typeface="SF Pro Regular"/>
              </a:rPr>
              <a:t>What’s the benefit of this?</a:t>
            </a:r>
          </a:p>
          <a:p>
            <a:pPr marL="1066800" lvl="2" indent="-304800">
              <a:defRPr>
                <a:latin typeface="+mj-lt"/>
                <a:ea typeface="+mj-ea"/>
                <a:cs typeface="+mj-cs"/>
                <a:sym typeface="SF Pro Bold"/>
              </a:defRPr>
            </a:pPr>
            <a:r>
              <a:rPr sz="2400">
                <a:latin typeface="SF Pro Regular"/>
                <a:ea typeface="SF Pro Regular"/>
                <a:cs typeface="SF Pro Regular"/>
                <a:sym typeface="SF Pro Regular"/>
              </a:rPr>
              <a:t>What are the downsides? (think about fragmentation)</a:t>
            </a:r>
          </a:p>
          <a:p>
            <a:pPr marL="380999" indent="-380999">
              <a:defRPr>
                <a:latin typeface="+mj-lt"/>
                <a:ea typeface="+mj-ea"/>
                <a:cs typeface="+mj-cs"/>
                <a:sym typeface="SF Pro Bold"/>
              </a:defRPr>
            </a:pPr>
            <a:r>
              <a:rPr>
                <a:latin typeface="SF Pro Regular"/>
                <a:ea typeface="SF Pro Regular"/>
                <a:cs typeface="SF Pro Regular"/>
                <a:sym typeface="SF Pro Regular"/>
              </a:rPr>
              <a:t>Coalescing: what’s the point?</a:t>
            </a:r>
          </a:p>
        </p:txBody>
      </p:sp>
      <p:sp>
        <p:nvSpPr>
          <p:cNvPr id="230" name="Design considerations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r>
              <a:t>Design considerations</a:t>
            </a:r>
          </a:p>
        </p:txBody>
      </p:sp>
      <p:sp>
        <p:nvSpPr>
          <p:cNvPr id="231" name="Heap Allocator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1716590">
              <a:defRPr sz="5940" spc="-118"/>
            </a:lvl1pPr>
          </a:lstStyle>
          <a:p>
            <a:r>
              <a:t>Heap Allocator</a:t>
            </a:r>
          </a:p>
        </p:txBody>
      </p:sp>
    </p:spTree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First-fit vs best-fit tradeoffs?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First-fit vs best-fit tradeoffs?</a:t>
            </a:r>
          </a:p>
          <a:p>
            <a:endParaRPr/>
          </a:p>
          <a:p>
            <a:r>
              <a:t>Explicit free list order:</a:t>
            </a:r>
          </a:p>
          <a:p>
            <a:pPr lvl="1"/>
            <a:r>
              <a:t>Address-order?</a:t>
            </a:r>
          </a:p>
          <a:p>
            <a:pPr lvl="1"/>
            <a:endParaRPr/>
          </a:p>
          <a:p>
            <a:pPr lvl="1"/>
            <a:r>
              <a:t>Size order?</a:t>
            </a:r>
          </a:p>
          <a:p>
            <a:pPr lvl="1"/>
            <a:endParaRPr/>
          </a:p>
          <a:p>
            <a:pPr lvl="1"/>
            <a:endParaRPr/>
          </a:p>
          <a:p>
            <a:pPr lvl="1"/>
            <a:r>
              <a:t>No/random order?</a:t>
            </a:r>
          </a:p>
        </p:txBody>
      </p:sp>
      <p:sp>
        <p:nvSpPr>
          <p:cNvPr id="234" name="Design considerations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r>
              <a:t>Design considerations</a:t>
            </a:r>
          </a:p>
        </p:txBody>
      </p:sp>
      <p:sp>
        <p:nvSpPr>
          <p:cNvPr id="235" name="Heap Allocator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1716590">
              <a:defRPr sz="5940" spc="-118"/>
            </a:lvl1pPr>
          </a:lstStyle>
          <a:p>
            <a:r>
              <a:t>Heap Allocator</a:t>
            </a:r>
          </a:p>
        </p:txBody>
      </p:sp>
    </p:spTree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Optimization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Optimization</a:t>
            </a:r>
          </a:p>
        </p:txBody>
      </p:sp>
    </p:spTree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Constant folding: compiler can precompute constant values, including constant arithmetic and sizeof()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>
                <a:latin typeface="+mj-lt"/>
                <a:ea typeface="+mj-ea"/>
                <a:cs typeface="+mj-cs"/>
                <a:sym typeface="SF Pro Bold"/>
              </a:rPr>
              <a:t>Constant folding</a:t>
            </a:r>
            <a:r>
              <a:t>: compiler can precompute constant values, including constant arithmetic and sizeof()</a:t>
            </a:r>
          </a:p>
          <a:p>
            <a:r>
              <a:rPr>
                <a:latin typeface="+mj-lt"/>
                <a:ea typeface="+mj-ea"/>
                <a:cs typeface="+mj-cs"/>
                <a:sym typeface="SF Pro Bold"/>
              </a:rPr>
              <a:t>Common subexpression elimination:</a:t>
            </a:r>
            <a:r>
              <a:t> compiler can avoid recalculating the same result multiple times</a:t>
            </a:r>
          </a:p>
          <a:p>
            <a:pPr>
              <a:defRPr>
                <a:latin typeface="+mj-lt"/>
                <a:ea typeface="+mj-ea"/>
                <a:cs typeface="+mj-cs"/>
                <a:sym typeface="SF Pro Bold"/>
              </a:defRPr>
            </a:pPr>
            <a:r>
              <a:t>Strength reduction</a:t>
            </a:r>
            <a:r>
              <a:rPr>
                <a:latin typeface="SF Pro Regular"/>
                <a:ea typeface="SF Pro Regular"/>
                <a:cs typeface="SF Pro Regular"/>
                <a:sym typeface="SF Pro Regular"/>
              </a:rPr>
              <a:t>: avoid multiplying/dividing by using shifts and adds instead (see Lab 5)</a:t>
            </a:r>
          </a:p>
          <a:p>
            <a:pPr>
              <a:defRPr>
                <a:latin typeface="+mj-lt"/>
                <a:ea typeface="+mj-ea"/>
                <a:cs typeface="+mj-cs"/>
                <a:sym typeface="SF Pro Bold"/>
              </a:defRPr>
            </a:pPr>
            <a:r>
              <a:t>Dead code elimination</a:t>
            </a:r>
            <a:r>
              <a:rPr>
                <a:latin typeface="SF Pro Regular"/>
                <a:ea typeface="SF Pro Regular"/>
                <a:cs typeface="SF Pro Regular"/>
                <a:sym typeface="SF Pro Regular"/>
              </a:rPr>
              <a:t>: if a piece of code can never be reached, the compiler can just remove it</a:t>
            </a:r>
          </a:p>
          <a:p>
            <a:pPr>
              <a:defRPr>
                <a:latin typeface="+mj-lt"/>
                <a:ea typeface="+mj-ea"/>
                <a:cs typeface="+mj-cs"/>
                <a:sym typeface="SF Pro Bold"/>
              </a:defRPr>
            </a:pPr>
            <a:r>
              <a:t>Code motion</a:t>
            </a:r>
            <a:r>
              <a:rPr>
                <a:latin typeface="SF Pro Regular"/>
                <a:ea typeface="SF Pro Regular"/>
                <a:cs typeface="SF Pro Regular"/>
                <a:sym typeface="SF Pro Regular"/>
              </a:rPr>
              <a:t>: rearrange code for better performance</a:t>
            </a:r>
          </a:p>
          <a:p>
            <a:pPr>
              <a:defRPr>
                <a:latin typeface="+mj-lt"/>
                <a:ea typeface="+mj-ea"/>
                <a:cs typeface="+mj-cs"/>
                <a:sym typeface="SF Pro Bold"/>
              </a:defRPr>
            </a:pPr>
            <a:r>
              <a:t>Loop unrolling</a:t>
            </a:r>
            <a:r>
              <a:rPr>
                <a:latin typeface="SF Pro Regular"/>
                <a:ea typeface="SF Pro Regular"/>
                <a:cs typeface="SF Pro Regular"/>
                <a:sym typeface="SF Pro Regular"/>
              </a:rPr>
              <a:t>: avoid expensive conditions and jumps by copy-pasting the loop body</a:t>
            </a:r>
          </a:p>
        </p:txBody>
      </p:sp>
      <p:sp>
        <p:nvSpPr>
          <p:cNvPr id="240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41" name="Optimization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1716590">
              <a:defRPr sz="5940" spc="-118"/>
            </a:lvl1pPr>
          </a:lstStyle>
          <a:p>
            <a:r>
              <a:t>Optimization</a:t>
            </a:r>
          </a:p>
        </p:txBody>
      </p:sp>
    </p:spTree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Ethic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Ethics</a:t>
            </a:r>
          </a:p>
        </p:txBody>
      </p:sp>
    </p:spTree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Full disclosure vs responsible disclosure (Lecture 12)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Full disclosure vs responsible disclosure (Lecture 12)</a:t>
            </a:r>
          </a:p>
          <a:p>
            <a:r>
              <a:rPr dirty="0"/>
              <a:t>Degrees of partiality (Lecture 12):</a:t>
            </a:r>
          </a:p>
          <a:p>
            <a:pPr lvl="1"/>
            <a:r>
              <a:rPr dirty="0"/>
              <a:t>Partiality</a:t>
            </a:r>
          </a:p>
          <a:p>
            <a:pPr lvl="1"/>
            <a:r>
              <a:rPr dirty="0"/>
              <a:t>Partial cosmopolitanism</a:t>
            </a:r>
          </a:p>
          <a:p>
            <a:pPr lvl="1"/>
            <a:r>
              <a:rPr dirty="0"/>
              <a:t>Universal care</a:t>
            </a:r>
          </a:p>
          <a:p>
            <a:pPr lvl="1"/>
            <a:r>
              <a:rPr dirty="0"/>
              <a:t>Impartial benevolence</a:t>
            </a:r>
          </a:p>
          <a:p>
            <a:r>
              <a:rPr dirty="0"/>
              <a:t>Privacy and trust</a:t>
            </a:r>
          </a:p>
          <a:p>
            <a:pPr lvl="1"/>
            <a:r>
              <a:rPr dirty="0"/>
              <a:t>Privacy as control of information, autonomy, social good, and trust</a:t>
            </a:r>
          </a:p>
          <a:p>
            <a:pPr lvl="1"/>
            <a:r>
              <a:rPr dirty="0"/>
              <a:t>Trust models: who is trusted/distrusted? centralized or distributed?</a:t>
            </a:r>
          </a:p>
        </p:txBody>
      </p:sp>
      <p:sp>
        <p:nvSpPr>
          <p:cNvPr id="246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47" name="Ethic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1716590">
              <a:defRPr sz="5940" spc="-118"/>
            </a:lvl1pPr>
          </a:lstStyle>
          <a:p>
            <a:r>
              <a:t>Ethics</a:t>
            </a:r>
          </a:p>
        </p:txBody>
      </p:sp>
      <p:pic>
        <p:nvPicPr>
          <p:cNvPr id="248" name="Image" descr="a series of concentric circles representing groups of people towards whom one might demonstrate partiality/preference. The inner-most circle represents the self, followed by family, friends, and state in that order. The outer-most circle is the rest of the world.&#13;&#10;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97163" y="2992404"/>
            <a:ext cx="3485640" cy="3120752"/>
          </a:xfrm>
          <a:prstGeom prst="rect">
            <a:avLst/>
          </a:prstGeom>
          <a:ln w="12700">
            <a:miter lim="400000"/>
          </a:ln>
        </p:spPr>
      </p:pic>
      <p:sp>
        <p:nvSpPr>
          <p:cNvPr id="249" name="image alt text: a series of concentric circles representing groups of people towards whom one might demonstrate partiality/preference. The inner-most circle represents the self, followed by family, friends, and state in that order. The outer-most circle "/>
          <p:cNvSpPr txBox="1"/>
          <p:nvPr/>
        </p:nvSpPr>
        <p:spPr>
          <a:xfrm>
            <a:off x="10082803" y="3792913"/>
            <a:ext cx="2686549" cy="15197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1200"/>
            </a:lvl1pPr>
          </a:lstStyle>
          <a:p>
            <a:r>
              <a:rPr dirty="0"/>
              <a:t>image alt text: a series of concentric circles representing groups of people towards whom one might demonstrate partiality/preference. The inner-most circle represents the self, followed by family, friends, and state in that order. The outer-most circle is the rest of the world.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21_BasicWhite">
  <a:themeElements>
    <a:clrScheme name="21_BasicWhite">
      <a:dk1>
        <a:srgbClr val="5E5E5E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SF Pro Bold"/>
        <a:ea typeface="SF Pro Bold"/>
        <a:cs typeface="SF Pro Bold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173393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6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SF Pro Bold"/>
        <a:ea typeface="SF Pro Bold"/>
        <a:cs typeface="SF Pro Bold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173393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6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1484</Words>
  <Application>Microsoft Macintosh PowerPoint</Application>
  <PresentationFormat>Custom</PresentationFormat>
  <Paragraphs>197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5" baseType="lpstr">
      <vt:lpstr>Helvetica Neue</vt:lpstr>
      <vt:lpstr>Helvetica Neue Medium</vt:lpstr>
      <vt:lpstr>SF Mono Bold</vt:lpstr>
      <vt:lpstr>SF Mono Medium</vt:lpstr>
      <vt:lpstr>SF Mono Regular</vt:lpstr>
      <vt:lpstr>SF Pro Bold</vt:lpstr>
      <vt:lpstr>SF Pro Regular</vt:lpstr>
      <vt:lpstr>21_BasicWhite</vt:lpstr>
      <vt:lpstr>CS 107 Final Review Session</vt:lpstr>
      <vt:lpstr>Disclaimer</vt:lpstr>
      <vt:lpstr>Pre-midterm topics</vt:lpstr>
      <vt:lpstr>Pre-midterm topics</vt:lpstr>
      <vt:lpstr>Bits and Bytes</vt:lpstr>
      <vt:lpstr>Bits and bytes</vt:lpstr>
      <vt:lpstr>Bits and bytes</vt:lpstr>
      <vt:lpstr>Generics</vt:lpstr>
      <vt:lpstr>Generics</vt:lpstr>
      <vt:lpstr>Generics</vt:lpstr>
      <vt:lpstr>Generics</vt:lpstr>
      <vt:lpstr>Generics</vt:lpstr>
      <vt:lpstr>Assembly</vt:lpstr>
      <vt:lpstr>Assembly</vt:lpstr>
      <vt:lpstr>Assembly</vt:lpstr>
      <vt:lpstr>Assembly</vt:lpstr>
      <vt:lpstr>Assembly</vt:lpstr>
      <vt:lpstr>Assembly</vt:lpstr>
      <vt:lpstr>Assembly</vt:lpstr>
      <vt:lpstr>Heap Allocator</vt:lpstr>
      <vt:lpstr>Heap Allocator</vt:lpstr>
      <vt:lpstr>Heap Allocator</vt:lpstr>
      <vt:lpstr>Heap Allocator</vt:lpstr>
      <vt:lpstr>Optimization</vt:lpstr>
      <vt:lpstr>Optimization</vt:lpstr>
      <vt:lpstr>Ethics</vt:lpstr>
      <vt:lpstr>Ethics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107 Final Review Session</dc:title>
  <cp:lastModifiedBy>Nick Troccoli</cp:lastModifiedBy>
  <cp:revision>1</cp:revision>
  <dcterms:modified xsi:type="dcterms:W3CDTF">2023-06-10T20:42:11Z</dcterms:modified>
</cp:coreProperties>
</file>