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ink/ink1.xml" ContentType="application/inkml+xml"/>
  <Override PartName="/ppt/tags/tag24.xml" ContentType="application/vnd.openxmlformats-officedocument.presentationml.tags+xml"/>
  <Override PartName="/ppt/tags/tag25.xml" ContentType="application/vnd.openxmlformats-officedocument.presentationml.tags+xml"/>
  <Override PartName="/ppt/ink/ink2.xml" ContentType="application/inkml+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4.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6.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7.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8.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9.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10.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12.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13.xml" ContentType="application/vnd.openxmlformats-officedocument.presentationml.notesSlid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14.xml" ContentType="application/vnd.openxmlformats-officedocument.presentationml.notesSlid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15.xml" ContentType="application/vnd.openxmlformats-officedocument.presentationml.notesSlid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notesSlides/notesSlide16.xml" ContentType="application/vnd.openxmlformats-officedocument.presentationml.notesSlide+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notesSlides/notesSlide17.xml" ContentType="application/vnd.openxmlformats-officedocument.presentationml.notesSlide+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18.xml" ContentType="application/vnd.openxmlformats-officedocument.presentationml.notesSlid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19.xml" ContentType="application/vnd.openxmlformats-officedocument.presentationml.notesSlid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notesSlides/notesSlide20.xml" ContentType="application/vnd.openxmlformats-officedocument.presentationml.notesSlide+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notesSlides/notesSlide21.xml" ContentType="application/vnd.openxmlformats-officedocument.presentationml.notesSlide+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notesSlides/notesSlide22.xml" ContentType="application/vnd.openxmlformats-officedocument.presentationml.notesSlide+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notesSlides/notesSlide23.xml" ContentType="application/vnd.openxmlformats-officedocument.presentationml.notesSlide+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notesSlides/notesSlide24.xml" ContentType="application/vnd.openxmlformats-officedocument.presentationml.notesSlide+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50"/>
  </p:notesMasterIdLst>
  <p:handoutMasterIdLst>
    <p:handoutMasterId r:id="rId51"/>
  </p:handoutMasterIdLst>
  <p:sldIdLst>
    <p:sldId id="394" r:id="rId3"/>
    <p:sldId id="395" r:id="rId4"/>
    <p:sldId id="372" r:id="rId5"/>
    <p:sldId id="379" r:id="rId6"/>
    <p:sldId id="380" r:id="rId7"/>
    <p:sldId id="366" r:id="rId8"/>
    <p:sldId id="427" r:id="rId9"/>
    <p:sldId id="384" r:id="rId10"/>
    <p:sldId id="428" r:id="rId11"/>
    <p:sldId id="429" r:id="rId12"/>
    <p:sldId id="368" r:id="rId13"/>
    <p:sldId id="371" r:id="rId14"/>
    <p:sldId id="430" r:id="rId15"/>
    <p:sldId id="377" r:id="rId16"/>
    <p:sldId id="431" r:id="rId17"/>
    <p:sldId id="387" r:id="rId18"/>
    <p:sldId id="434" r:id="rId19"/>
    <p:sldId id="435" r:id="rId20"/>
    <p:sldId id="436" r:id="rId21"/>
    <p:sldId id="433" r:id="rId22"/>
    <p:sldId id="432" r:id="rId23"/>
    <p:sldId id="388" r:id="rId24"/>
    <p:sldId id="389" r:id="rId25"/>
    <p:sldId id="390" r:id="rId26"/>
    <p:sldId id="400" r:id="rId27"/>
    <p:sldId id="401" r:id="rId28"/>
    <p:sldId id="402" r:id="rId29"/>
    <p:sldId id="403" r:id="rId30"/>
    <p:sldId id="404" r:id="rId31"/>
    <p:sldId id="405" r:id="rId32"/>
    <p:sldId id="406" r:id="rId33"/>
    <p:sldId id="407" r:id="rId34"/>
    <p:sldId id="408" r:id="rId35"/>
    <p:sldId id="409" r:id="rId36"/>
    <p:sldId id="410" r:id="rId37"/>
    <p:sldId id="413" r:id="rId38"/>
    <p:sldId id="414" r:id="rId39"/>
    <p:sldId id="415" r:id="rId40"/>
    <p:sldId id="417" r:id="rId41"/>
    <p:sldId id="418" r:id="rId42"/>
    <p:sldId id="419" r:id="rId43"/>
    <p:sldId id="420" r:id="rId44"/>
    <p:sldId id="421" r:id="rId45"/>
    <p:sldId id="422" r:id="rId46"/>
    <p:sldId id="423" r:id="rId47"/>
    <p:sldId id="424" r:id="rId48"/>
    <p:sldId id="425" r:id="rId49"/>
  </p:sldIdLst>
  <p:sldSz cx="9144000" cy="5143500" type="screen16x9"/>
  <p:notesSz cx="6858000" cy="9144000"/>
  <p:custDataLst>
    <p:tags r:id="rId52"/>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FFFFFF"/>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0" autoAdjust="0"/>
    <p:restoredTop sz="89377" autoAdjust="0"/>
  </p:normalViewPr>
  <p:slideViewPr>
    <p:cSldViewPr snapToGrid="0" snapToObjects="1">
      <p:cViewPr>
        <p:scale>
          <a:sx n="122" d="100"/>
          <a:sy n="122" d="100"/>
        </p:scale>
        <p:origin x="12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10/8/2024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1024"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4-10-09T06:08:14.162"/>
    </inkml:context>
    <inkml:brush xml:id="br0">
      <inkml:brushProperty name="width" value="0.05292" units="cm"/>
      <inkml:brushProperty name="height" value="0.05292" units="cm"/>
      <inkml:brushProperty name="color" value="#0070C0"/>
    </inkml:brush>
  </inkml:definitions>
  <inkml:trace contextRef="#ctx0" brushRef="#br0">10265 3599 124 0,'-3'0'49'0,"-16"3"-26"0,-14 3-18 0,21-1 13 16,-4 3-8-16,0 16-3 15,-2-2-7 1,-2 7 0-16,-2-2 0 0,0 5 4 0,2 2 2 16,-2 2 9-16,-4 1 2 15,-5 6 3-15,2 5 0 16,1 6-7-16,-4 5 0 15,-4 6-10-15,8-2-2 16,2 1-1-16,1-10 2 16,3 14-1-16,-1 0-1 15,4 3 3-15,-10 2 0 16,4 1-4-16,-4 8 1 0,1 3 2 16,2-6 1-16,4 0 10 15,0-2 3-15,6-12-10 16,0 8-3-16,3-4 0 15,-2-2 2-15,-5-5-2 16,-2 4-2-16,-6-4 0 16,2 0-1-16,4-6-5 15,-1 7 1-15,8-3 8 16,2-7 7-16,3-2-1 16,4 3 0-16,6-6-6 15,3-3-1-15,0-2-1 16,10-1 1-16,6 12-2 15,0 0 2-15,3 0-2 16,1-12-1-16,6 0 5 0,5-8 4 16,11-14-5-16,3 3 0 15,2 8 2-15,21-14 3 16,-1-9-4-16,6 6-1 16,0-5-4-16,-2 5-1 15,6 0 1-15,-4 0 0 16,0-2-3-16,10-4 2 15,-4 1 1-15,24-7 2 16,-8 4-1-16,10-12-1 16,-8 4 1-16,8 2-1 15,0-6 0-15,-3 3 2 16,-6 3-3-16,5 0 0 16,-11 3 1-16,-4 3 0 0,3-6 0 15,-8 8 2-15,-5-5-1 16,10 5-1-16,1 1-2 15,-5 0 1-15,-2-4 1 16,13 1 2-16,-1-3-3 16,-6-3 0-16,0 0 1 15,-6 0 0-15,3 0 0 16,-4 0 0-16,-11 2 0 16,-4-2 2-16,-1 0-3 15,-5 0 0-15,-7 0 1 16,3-2 2-16,4-4-1 15,-7-2-1-15,-3-4 1 16,-7-11 1-16,-2 1-1 16,-13-4 2-16,-4-2 0 0,-9-3 1 15,-3-6-2-15,-4-6-2 16,-3 1 1-16,-2-9-1 16,-2-3 0-16,-2-8 0 15,4-3 0-15,-4-3 2 16,-4-11-1-16,-2 5-1 15,-3-7-2-15,-10-2 1 16,-9-2-1-16,-11 4 0 16,-9 1 4-16,4 13 1 15,2-7-4-15,-2 9-1 16,3 6-4-16,2 5-1 16,4-9-1-16,0 4 0 0,0 2 5 15,-3 1 1-15,-10-6 2 16,4 5 0-16,-1-3 0 15,-12 15 0-15,-7 3 0 16,3 2 0-16,-12 3 0 16,10 9 2-16,15 8-3 15,-6 1 0-15,0-4-1 16,0 3 0-16,3 0 2 16,0-2 0-16,3-2 0 15,-9-6 2-15,3 1 3 16,3 1 2-16,-10 0-6 15,10 8 0-15,-3-6-1 16,6 4 0-16,4-12 2 16,9 11 1-16,6-11-4 15,-2 0-1-15,-2 0 1 0,8 6 0 16,-1-17-2-16,4 2 2 16,0 3 5-16,-4 4 5 15,1 5-3-15,-7-1-1 16,-7 7-5-16,-2 2 0 15,0 4 0-15,0 5 2 16,0 5-1-16,-1-5-1 16,4-3-2-16,0 9-1 15,-4-1 4-15,-6 3 1 16,-2 12-3-16,-8 3-1 16,-12 2 1-16,3 3 0 15,0 3 1-15,7 6 2 16,-4-1-1-16,-3 4-1 0,-2-7-4 15,-2 2-2-15,11 1-2 16,-39 20 0 0,13-13-13-1,13-7-6-15,3-5-28 16,13-5-12-16,9-1-38 16</inkml:trace>
  <inkml:trace contextRef="#ctx0" brushRef="#br0" timeOffset="0.9941">15094 2301 180 0,'4'-15'68'0,"-8"12"-36"0,4-5-44 16,-3 8 7-16,-3-6 1 16,-7 6 1-16,-9 0 3 15,-10 6 2 1,-6 2-1-16,-10 18-1 0,-6 2 3 15,-10 9 2-15,-9 3 2 0,6-1-1 16,7 7 1-16,6-7 5 16,-1 0 4-16,8 1-2 15,-1 11 0-15,4 8-8 16,2 10-2-16,7 10-4 16,-6-5-1-16,-4 13 1 15,0 6 0-15,1 9 0 16,-8-3 0-16,-4 12 0 15,-5-6 0-15,1-4 2 16,-4-7 1-16,10 8-1 16,6 0-2-16,7 2 5 15,5 1 4-15,8 2 1 16,8-5 4-16,12-3-1 16,10-8 0-16,8-9-5 15,16-6 0-15,5-8-10 0,4-6-3 16,7-13 0-16,-1-1 3 15,0-11 1-15,7-7 3 16,13 2-1-16,6-1 2 16,28-3-2-16,7-5 2 15,13-6 0-15,9-6 1 16,-7-6-5-16,-8-5-1 16,5 0 3-16,-5 0 1 15,-1-2 2-15,-9-4 0 16,-1 1-2-16,4 2 1 15,-3 0-2-15,-10 0-1 16,-9 3 1-16,-8 3 1 0,5 0-3 16,-6 2 0-16,-9-2 5 15,-1-3 2-15,0-5 0 16,-7-1 1-16,-3-2-2 16,-4-1 0-16,8-5-3 15,-8 5-2-15,-2 1 1 16,0 2-1-16,-4 4-3 15,-3 2 0-15,-3 0 2 16,3 0 0-16,-2 0 1 16,-2-6 2-16,-2-3-3 15,7-5 0-15,2-6 5 16,3-8 5-16,-2 0-5 16,2-1 0-16,-2 4-4 15,6-1-1-15,-7 1 1 0,-6 8 0 16,-6-8-7-16,-4 7 0 15,-6 2 5-15,-3-1 3 16,-3-3 3-16,-1 3 0 16,1-15 0-16,6 2 0 15,7-10-5-15,2 0 1 16,-2-2 0-16,0 2 2 16,-4-11-1-16,-3-3 2 15,-10-2 0-15,-5-1 1 16,-8-5 2-16,-5-1 1 15,-4 4-3-15,-19-8-3 16,3-5-3-16,4-6-1 0,6-10-3 16,0-3 1-16,3-3 1 15,0-21 2-15,0 10-1 16,-3 12 1-16,-10 2 0 16,-12 6 0-16,-10 9 0 15,-19-1 0-15,4 21 0 16,2 10-2-16,3 7-4 15,4 11 0-15,6 2 2 16,3 4 1-16,4-1 3 16,-14 6 3-16,1 0-2 15,3 6-2-15,-13-7 4 16,-9 7 3-16,-17-5 1 16,7 1 0-16,0 7-3 15,0 5-2-15,-3-8-2 16,-3 0 1-16,9-4 3 0,-3 4 1 15,4-6-1-15,-2 3-2 16,-1-9-2-16,8 4 1 16,11-5-8-16,11-3-2 15,1-2-18-15,16-2-9 16,16 5-79 0</inkml:trace>
  <inkml:trace contextRef="#ctx0" brushRef="#br0" timeOffset="1.9941">18634 2671 220 0,'-15'-14'82'0,"11"8"-44"0,-12-14-62 0,7 15 4 0,-7 2-10 15,-3 6-2-15,-10 5 15 16,-6 7 8-16,-3 1 6 16,-3 1 17-16,-14 14 8 0,1 4 5 15,-6 4 1-15,-7 0-7 16,3 10 0-16,4-4-8 15,-1 6 0-15,4-6-6 16,3 17 1-16,0 4-5 16,3 7 0-16,0 4-3 15,0-1-1-15,3 12 1 16,4 8 0-16,-7-3 0 16,0 1 0-16,-3 8 0 15,-4 2 0-15,-9 6 0 16,3-13 0-16,8 10 0 15,-2-2 0-15,8-9-3 0,4-3 2 16,8-7 3-16,7-7 1 16,8-8-4-16,5-1 1 15,5-2 0-15,3-6 0 16,3 0 0-16,7-5 0 16,4-3 0-16,5 0 2 15,8 5-3-15,1 3 0 16,8 0 3-16,9 4 3 15,25 5 0-15,11-12 2 16,5-6-6-16,4-10-3 16,9-6 5-16,-1 6 5 15,1-4-4-15,4-2-2 0,9 0 1 16,3-3 2-16,3-6 0 16,0 0 0-16,10-3-3 15,7-2 1-15,8-12-2 16,7 6-1-16,0-5 1 15,-3 8 1-15,4-7-1 16,-11 2-1-16,-6-4-2 16,-19 3 1-16,0-5 1 15,-6 2 2-15,-4 1-1 16,4-4 2-16,-4 0-4 16,14 1-2-16,-4-6 2 15,0-3 2-15,-13-6 0 16,-15 0-1-16,-5-5 3 15,-14-6 2-15,-7-3 7 0,-12-11 2 16,-5-2-7-16,-6-13-2 16,-2-5-5-16,0-5-3 15,-7-1-1-15,0-8 0 16,-7-14 0-16,-5-12 3 16,-10 1 2-16,-9-15 2 15,-14 0 3-15,-19-14 1 16,1 14-1-16,-1-8 1 15,-12-2-4-15,-4 4-2 16,1 12-3-16,-14-6-1 16,14 6-1-16,3-6 3 15,6 9-2-15,-3 5 1 16,-4 4 2-16,-5-6 2 16,-14-6-1-16,7 14-1 0,0 0 1 15,-6 6 1-15,-7 2-3 16,-13 4 0-16,17-4-1 15,6 15 0-15,2 0-3 16,11 11-1-16,0-12 0 16,2 7 2-16,-5-3-3 15,-4 2 2-15,0-8 1 16,-6 11-1-16,-1 6-1 16,5 9-1-16,-2 10-3 15,11 4-1-15,15 2-14 16,11 9-4-16,43-15-161 31,23-10 92-31</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1024"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4-10-09T06:08:14.162"/>
    </inkml:context>
    <inkml:brush xml:id="br0">
      <inkml:brushProperty name="width" value="0.05292" units="cm"/>
      <inkml:brushProperty name="height" value="0.05292" units="cm"/>
      <inkml:brushProperty name="color" value="#0070C0"/>
    </inkml:brush>
  </inkml:definitions>
  <inkml:trace contextRef="#ctx0" brushRef="#br0">10265 3599 124 0,'-3'0'49'0,"-16"3"-26"0,-14 3-18 0,21-1 13 16,-4 3-8-16,0 16-3 15,-2-2-7 1,-2 7 0-16,-2-2 0 0,0 5 4 0,2 2 2 16,-2 2 9-16,-4 1 2 15,-5 6 3-15,2 5 0 16,1 6-7-16,-4 5 0 15,-4 6-10-15,8-2-2 16,2 1-1-16,1-10 2 16,3 14-1-16,-1 0-1 15,4 3 3-15,-10 2 0 16,4 1-4-16,-4 8 1 0,1 3 2 16,2-6 1-16,4 0 10 15,0-2 3-15,6-12-10 16,0 8-3-16,3-4 0 15,-2-2 2-15,-5-5-2 16,-2 4-2-16,-6-4 0 16,2 0-1-16,4-6-5 15,-1 7 1-15,8-3 8 16,2-7 7-16,3-2-1 16,4 3 0-16,6-6-6 15,3-3-1-15,0-2-1 16,10-1 1-16,6 12-2 15,0 0 2-15,3 0-2 16,1-12-1-16,6 0 5 0,5-8 4 16,11-14-5-16,3 3 0 15,2 8 2-15,21-14 3 16,-1-9-4-16,6 6-1 16,0-5-4-16,-2 5-1 15,6 0 1-15,-4 0 0 16,0-2-3-16,10-4 2 15,-4 1 1-15,24-7 2 16,-8 4-1-16,10-12-1 16,-8 4 1-16,8 2-1 15,0-6 0-15,-3 3 2 16,-6 3-3-16,5 0 0 16,-11 3 1-16,-4 3 0 0,3-6 0 15,-8 8 2-15,-5-5-1 16,10 5-1-16,1 1-2 15,-5 0 1-15,-2-4 1 16,13 1 2-16,-1-3-3 16,-6-3 0-16,0 0 1 15,-6 0 0-15,3 0 0 16,-4 0 0-16,-11 2 0 16,-4-2 2-16,-1 0-3 15,-5 0 0-15,-7 0 1 16,3-2 2-16,4-4-1 15,-7-2-1-15,-3-4 1 16,-7-11 1-16,-2 1-1 16,-13-4 2-16,-4-2 0 0,-9-3 1 15,-3-6-2-15,-4-6-2 16,-3 1 1-16,-2-9-1 16,-2-3 0-16,-2-8 0 15,4-3 0-15,-4-3 2 16,-4-11-1-16,-2 5-1 15,-3-7-2-15,-10-2 1 16,-9-2-1-16,-11 4 0 16,-9 1 4-16,4 13 1 15,2-7-4-15,-2 9-1 16,3 6-4-16,2 5-1 16,4-9-1-16,0 4 0 0,0 2 5 15,-3 1 1-15,-10-6 2 16,4 5 0-16,-1-3 0 15,-12 15 0-15,-7 3 0 16,3 2 0-16,-12 3 0 16,10 9 2-16,15 8-3 15,-6 1 0-15,0-4-1 16,0 3 0-16,3 0 2 16,0-2 0-16,3-2 0 15,-9-6 2-15,3 1 3 16,3 1 2-16,-10 0-6 15,10 8 0-15,-3-6-1 16,6 4 0-16,4-12 2 16,9 11 1-16,6-11-4 15,-2 0-1-15,-2 0 1 0,8 6 0 16,-1-17-2-16,4 2 2 16,0 3 5-16,-4 4 5 15,1 5-3-15,-7-1-1 16,-7 7-5-16,-2 2 0 15,0 4 0-15,0 5 2 16,0 5-1-16,-1-5-1 16,4-3-2-16,0 9-1 15,-4-1 4-15,-6 3 1 16,-2 12-3-16,-8 3-1 16,-12 2 1-16,3 3 0 15,0 3 1-15,7 6 2 16,-4-1-1-16,-3 4-1 0,-2-7-4 15,-2 2-2-15,11 1-2 16,-39 20 0 0,13-13-13-1,13-7-6-15,3-5-28 16,13-5-12-16,9-1-38 16</inkml:trace>
  <inkml:trace contextRef="#ctx0" brushRef="#br0" timeOffset="0.9941">15094 2301 180 0,'4'-15'68'0,"-8"12"-36"0,4-5-44 16,-3 8 7-16,-3-6 1 16,-7 6 1-16,-9 0 3 15,-10 6 2 1,-6 2-1-16,-10 18-1 0,-6 2 3 15,-10 9 2-15,-9 3 2 0,6-1-1 16,7 7 1-16,6-7 5 16,-1 0 4-16,8 1-2 15,-1 11 0-15,4 8-8 16,2 10-2-16,7 10-4 16,-6-5-1-16,-4 13 1 15,0 6 0-15,1 9 0 16,-8-3 0-16,-4 12 0 15,-5-6 0-15,1-4 2 16,-4-7 1-16,10 8-1 16,6 0-2-16,7 2 5 15,5 1 4-15,8 2 1 16,8-5 4-16,12-3-1 16,10-8 0-16,8-9-5 15,16-6 0-15,5-8-10 0,4-6-3 16,7-13 0-16,-1-1 3 15,0-11 1-15,7-7 3 16,13 2-1-16,6-1 2 16,28-3-2-16,7-5 2 15,13-6 0-15,9-6 1 16,-7-6-5-16,-8-5-1 16,5 0 3-16,-5 0 1 15,-1-2 2-15,-9-4 0 16,-1 1-2-16,4 2 1 15,-3 0-2-15,-10 0-1 16,-9 3 1-16,-8 3 1 0,5 0-3 16,-6 2 0-16,-9-2 5 15,-1-3 2-15,0-5 0 16,-7-1 1-16,-3-2-2 16,-4-1 0-16,8-5-3 15,-8 5-2-15,-2 1 1 16,0 2-1-16,-4 4-3 15,-3 2 0-15,-3 0 2 16,3 0 0-16,-2 0 1 16,-2-6 2-16,-2-3-3 15,7-5 0-15,2-6 5 16,3-8 5-16,-2 0-5 16,2-1 0-16,-2 4-4 15,6-1-1-15,-7 1 1 0,-6 8 0 16,-6-8-7-16,-4 7 0 15,-6 2 5-15,-3-1 3 16,-3-3 3-16,-1 3 0 16,1-15 0-16,6 2 0 15,7-10-5-15,2 0 1 16,-2-2 0-16,0 2 2 16,-4-11-1-16,-3-3 2 15,-10-2 0-15,-5-1 1 16,-8-5 2-16,-5-1 1 15,-4 4-3-15,-19-8-3 16,3-5-3-16,4-6-1 0,6-10-3 16,0-3 1-16,3-3 1 15,0-21 2-15,0 10-1 16,-3 12 1-16,-10 2 0 16,-12 6 0-16,-10 9 0 15,-19-1 0-15,4 21 0 16,2 10-2-16,3 7-4 15,4 11 0-15,6 2 2 16,3 4 1-16,4-1 3 16,-14 6 3-16,1 0-2 15,3 6-2-15,-13-7 4 16,-9 7 3-16,-17-5 1 16,7 1 0-16,0 7-3 15,0 5-2-15,-3-8-2 16,-3 0 1-16,9-4 3 0,-3 4 1 15,4-6-1-15,-2 3-2 16,-1-9-2-16,8 4 1 16,11-5-8-16,11-3-2 15,1-2-18-15,16-2-9 16,16 5-79 0</inkml:trace>
  <inkml:trace contextRef="#ctx0" brushRef="#br0" timeOffset="1.9941">18634 2671 220 0,'-15'-14'82'0,"11"8"-44"0,-12-14-62 0,7 15 4 0,-7 2-10 15,-3 6-2-15,-10 5 15 16,-6 7 8-16,-3 1 6 16,-3 1 17-16,-14 14 8 0,1 4 5 15,-6 4 1-15,-7 0-7 16,3 10 0-16,4-4-8 15,-1 6 0-15,4-6-6 16,3 17 1-16,0 4-5 16,3 7 0-16,0 4-3 15,0-1-1-15,3 12 1 16,4 8 0-16,-7-3 0 16,0 1 0-16,-3 8 0 15,-4 2 0-15,-9 6 0 16,3-13 0-16,8 10 0 15,-2-2 0-15,8-9-3 0,4-3 2 16,8-7 3-16,7-7 1 16,8-8-4-16,5-1 1 15,5-2 0-15,3-6 0 16,3 0 0-16,7-5 0 16,4-3 0-16,5 0 2 15,8 5-3-15,1 3 0 16,8 0 3-16,9 4 3 15,25 5 0-15,11-12 2 16,5-6-6-16,4-10-3 16,9-6 5-16,-1 6 5 15,1-4-4-15,4-2-2 0,9 0 1 16,3-3 2-16,3-6 0 16,0 0 0-16,10-3-3 15,7-2 1-15,8-12-2 16,7 6-1-16,0-5 1 15,-3 8 1-15,4-7-1 16,-11 2-1-16,-6-4-2 16,-19 3 1-16,0-5 1 15,-6 2 2-15,-4 1-1 16,4-4 2-16,-4 0-4 16,14 1-2-16,-4-6 2 15,0-3 2-15,-13-6 0 16,-15 0-1-16,-5-5 3 15,-14-6 2-15,-7-3 7 0,-12-11 2 16,-5-2-7-16,-6-13-2 16,-2-5-5-16,0-5-3 15,-7-1-1-15,0-8 0 16,-7-14 0-16,-5-12 3 16,-10 1 2-16,-9-15 2 15,-14 0 3-15,-19-14 1 16,1 14-1-16,-1-8 1 15,-12-2-4-15,-4 4-2 16,1 12-3-16,-14-6-1 16,14 6-1-16,3-6 3 15,6 9-2-15,-3 5 1 16,-4 4 2-16,-5-6 2 16,-14-6-1-16,7 14-1 0,0 0 1 15,-6 6 1-15,-7 2-3 16,-13 4 0-16,17-4-1 15,6 15 0-15,2 0-3 16,11 11-1-16,0-12 0 16,2 7 2-16,-5-3-3 15,-4 2 2-15,0-8 1 16,-6 11-1-16,-1 6-1 16,5 9-1-16,-2 10-3 15,11 4-1-15,15 2-14 16,11 9-4-16,43-15-161 31,23-10 92-31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10/8/2024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14</a:t>
            </a:fld>
            <a:endParaRPr lang="en-US"/>
          </a:p>
        </p:txBody>
      </p:sp>
    </p:spTree>
    <p:extLst>
      <p:ext uri="{BB962C8B-B14F-4D97-AF65-F5344CB8AC3E}">
        <p14:creationId xmlns:p14="http://schemas.microsoft.com/office/powerpoint/2010/main" val="3376050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15</a:t>
            </a:fld>
            <a:endParaRPr lang="en-US"/>
          </a:p>
        </p:txBody>
      </p:sp>
    </p:spTree>
    <p:extLst>
      <p:ext uri="{BB962C8B-B14F-4D97-AF65-F5344CB8AC3E}">
        <p14:creationId xmlns:p14="http://schemas.microsoft.com/office/powerpoint/2010/main" val="2021142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24</a:t>
            </a:fld>
            <a:endParaRPr lang="en-US"/>
          </a:p>
        </p:txBody>
      </p:sp>
    </p:spTree>
    <p:extLst>
      <p:ext uri="{BB962C8B-B14F-4D97-AF65-F5344CB8AC3E}">
        <p14:creationId xmlns:p14="http://schemas.microsoft.com/office/powerpoint/2010/main" val="314959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25</a:t>
            </a:fld>
            <a:endParaRPr lang="en-US"/>
          </a:p>
        </p:txBody>
      </p:sp>
    </p:spTree>
    <p:extLst>
      <p:ext uri="{BB962C8B-B14F-4D97-AF65-F5344CB8AC3E}">
        <p14:creationId xmlns:p14="http://schemas.microsoft.com/office/powerpoint/2010/main" val="3087380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26</a:t>
            </a:fld>
            <a:endParaRPr lang="en-US"/>
          </a:p>
        </p:txBody>
      </p:sp>
    </p:spTree>
    <p:extLst>
      <p:ext uri="{BB962C8B-B14F-4D97-AF65-F5344CB8AC3E}">
        <p14:creationId xmlns:p14="http://schemas.microsoft.com/office/powerpoint/2010/main" val="1868671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27</a:t>
            </a:fld>
            <a:endParaRPr lang="en-US"/>
          </a:p>
        </p:txBody>
      </p:sp>
    </p:spTree>
    <p:extLst>
      <p:ext uri="{BB962C8B-B14F-4D97-AF65-F5344CB8AC3E}">
        <p14:creationId xmlns:p14="http://schemas.microsoft.com/office/powerpoint/2010/main" val="3192718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28</a:t>
            </a:fld>
            <a:endParaRPr lang="en-US"/>
          </a:p>
        </p:txBody>
      </p:sp>
    </p:spTree>
    <p:extLst>
      <p:ext uri="{BB962C8B-B14F-4D97-AF65-F5344CB8AC3E}">
        <p14:creationId xmlns:p14="http://schemas.microsoft.com/office/powerpoint/2010/main" val="72121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29</a:t>
            </a:fld>
            <a:endParaRPr lang="en-US"/>
          </a:p>
        </p:txBody>
      </p:sp>
    </p:spTree>
    <p:extLst>
      <p:ext uri="{BB962C8B-B14F-4D97-AF65-F5344CB8AC3E}">
        <p14:creationId xmlns:p14="http://schemas.microsoft.com/office/powerpoint/2010/main" val="1448777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30</a:t>
            </a:fld>
            <a:endParaRPr lang="en-US"/>
          </a:p>
        </p:txBody>
      </p:sp>
    </p:spTree>
    <p:extLst>
      <p:ext uri="{BB962C8B-B14F-4D97-AF65-F5344CB8AC3E}">
        <p14:creationId xmlns:p14="http://schemas.microsoft.com/office/powerpoint/2010/main" val="3664374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31</a:t>
            </a:fld>
            <a:endParaRPr lang="en-US"/>
          </a:p>
        </p:txBody>
      </p:sp>
    </p:spTree>
    <p:extLst>
      <p:ext uri="{BB962C8B-B14F-4D97-AF65-F5344CB8AC3E}">
        <p14:creationId xmlns:p14="http://schemas.microsoft.com/office/powerpoint/2010/main" val="306570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32</a:t>
            </a:fld>
            <a:endParaRPr lang="en-US"/>
          </a:p>
        </p:txBody>
      </p:sp>
    </p:spTree>
    <p:extLst>
      <p:ext uri="{BB962C8B-B14F-4D97-AF65-F5344CB8AC3E}">
        <p14:creationId xmlns:p14="http://schemas.microsoft.com/office/powerpoint/2010/main" val="1564941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33</a:t>
            </a:fld>
            <a:endParaRPr lang="en-US"/>
          </a:p>
        </p:txBody>
      </p:sp>
    </p:spTree>
    <p:extLst>
      <p:ext uri="{BB962C8B-B14F-4D97-AF65-F5344CB8AC3E}">
        <p14:creationId xmlns:p14="http://schemas.microsoft.com/office/powerpoint/2010/main" val="3814057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34</a:t>
            </a:fld>
            <a:endParaRPr lang="en-US"/>
          </a:p>
        </p:txBody>
      </p:sp>
    </p:spTree>
    <p:extLst>
      <p:ext uri="{BB962C8B-B14F-4D97-AF65-F5344CB8AC3E}">
        <p14:creationId xmlns:p14="http://schemas.microsoft.com/office/powerpoint/2010/main" val="1208198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35</a:t>
            </a:fld>
            <a:endParaRPr lang="en-US"/>
          </a:p>
        </p:txBody>
      </p:sp>
    </p:spTree>
    <p:extLst>
      <p:ext uri="{BB962C8B-B14F-4D97-AF65-F5344CB8AC3E}">
        <p14:creationId xmlns:p14="http://schemas.microsoft.com/office/powerpoint/2010/main" val="4262840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36</a:t>
            </a:fld>
            <a:endParaRPr lang="en-US"/>
          </a:p>
        </p:txBody>
      </p:sp>
    </p:spTree>
    <p:extLst>
      <p:ext uri="{BB962C8B-B14F-4D97-AF65-F5344CB8AC3E}">
        <p14:creationId xmlns:p14="http://schemas.microsoft.com/office/powerpoint/2010/main" val="1536957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37</a:t>
            </a:fld>
            <a:endParaRPr lang="en-US"/>
          </a:p>
        </p:txBody>
      </p:sp>
    </p:spTree>
    <p:extLst>
      <p:ext uri="{BB962C8B-B14F-4D97-AF65-F5344CB8AC3E}">
        <p14:creationId xmlns:p14="http://schemas.microsoft.com/office/powerpoint/2010/main" val="2954767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38</a:t>
            </a:fld>
            <a:endParaRPr lang="en-US"/>
          </a:p>
        </p:txBody>
      </p:sp>
    </p:spTree>
    <p:extLst>
      <p:ext uri="{BB962C8B-B14F-4D97-AF65-F5344CB8AC3E}">
        <p14:creationId xmlns:p14="http://schemas.microsoft.com/office/powerpoint/2010/main" val="2642157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39</a:t>
            </a:fld>
            <a:endParaRPr lang="en-US"/>
          </a:p>
        </p:txBody>
      </p:sp>
    </p:spTree>
    <p:extLst>
      <p:ext uri="{BB962C8B-B14F-4D97-AF65-F5344CB8AC3E}">
        <p14:creationId xmlns:p14="http://schemas.microsoft.com/office/powerpoint/2010/main" val="2414529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40</a:t>
            </a:fld>
            <a:endParaRPr lang="en-US"/>
          </a:p>
        </p:txBody>
      </p:sp>
    </p:spTree>
    <p:extLst>
      <p:ext uri="{BB962C8B-B14F-4D97-AF65-F5344CB8AC3E}">
        <p14:creationId xmlns:p14="http://schemas.microsoft.com/office/powerpoint/2010/main" val="3227360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41</a:t>
            </a:fld>
            <a:endParaRPr lang="en-US"/>
          </a:p>
        </p:txBody>
      </p:sp>
    </p:spTree>
    <p:extLst>
      <p:ext uri="{BB962C8B-B14F-4D97-AF65-F5344CB8AC3E}">
        <p14:creationId xmlns:p14="http://schemas.microsoft.com/office/powerpoint/2010/main" val="4039785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42</a:t>
            </a:fld>
            <a:endParaRPr lang="en-US"/>
          </a:p>
        </p:txBody>
      </p:sp>
    </p:spTree>
    <p:extLst>
      <p:ext uri="{BB962C8B-B14F-4D97-AF65-F5344CB8AC3E}">
        <p14:creationId xmlns:p14="http://schemas.microsoft.com/office/powerpoint/2010/main" val="820319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43</a:t>
            </a:fld>
            <a:endParaRPr lang="en-US"/>
          </a:p>
        </p:txBody>
      </p:sp>
    </p:spTree>
    <p:extLst>
      <p:ext uri="{BB962C8B-B14F-4D97-AF65-F5344CB8AC3E}">
        <p14:creationId xmlns:p14="http://schemas.microsoft.com/office/powerpoint/2010/main" val="55000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44</a:t>
            </a:fld>
            <a:endParaRPr lang="en-US"/>
          </a:p>
        </p:txBody>
      </p:sp>
    </p:spTree>
    <p:extLst>
      <p:ext uri="{BB962C8B-B14F-4D97-AF65-F5344CB8AC3E}">
        <p14:creationId xmlns:p14="http://schemas.microsoft.com/office/powerpoint/2010/main" val="2704347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45</a:t>
            </a:fld>
            <a:endParaRPr lang="en-US"/>
          </a:p>
        </p:txBody>
      </p:sp>
    </p:spTree>
    <p:extLst>
      <p:ext uri="{BB962C8B-B14F-4D97-AF65-F5344CB8AC3E}">
        <p14:creationId xmlns:p14="http://schemas.microsoft.com/office/powerpoint/2010/main" val="13269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46</a:t>
            </a:fld>
            <a:endParaRPr lang="en-US"/>
          </a:p>
        </p:txBody>
      </p:sp>
    </p:spTree>
    <p:extLst>
      <p:ext uri="{BB962C8B-B14F-4D97-AF65-F5344CB8AC3E}">
        <p14:creationId xmlns:p14="http://schemas.microsoft.com/office/powerpoint/2010/main" val="12396967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10/8/2024</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1909765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10/8/2024</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401596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hyperlink" Target="https://edstem.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Layout" Target="../slideLayouts/slideLayout3.xml"/><Relationship Id="rId4"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Layout" Target="../slideLayouts/slideLayout3.xml"/><Relationship Id="rId4" Type="http://schemas.openxmlformats.org/officeDocument/2006/relationships/tags" Target="../tags/tag1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6.emf"/><Relationship Id="rId4" Type="http://schemas.openxmlformats.org/officeDocument/2006/relationships/customXml" Target="../ink/ink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6.emf"/><Relationship Id="rId4" Type="http://schemas.openxmlformats.org/officeDocument/2006/relationships/customXml" Target="../ink/ink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7.xml"/><Relationship Id="rId1" Type="http://schemas.openxmlformats.org/officeDocument/2006/relationships/tags" Target="../tags/tag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3.xml"/><Relationship Id="rId1" Type="http://schemas.openxmlformats.org/officeDocument/2006/relationships/tags" Target="../tags/tag28.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3.xml"/><Relationship Id="rId1" Type="http://schemas.openxmlformats.org/officeDocument/2006/relationships/tags" Target="../tags/tag2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4.png"/><Relationship Id="rId5" Type="http://schemas.openxmlformats.org/officeDocument/2006/relationships/image" Target="../media/image7.jpg"/><Relationship Id="rId4" Type="http://schemas.openxmlformats.org/officeDocument/2006/relationships/notesSlide" Target="../notesSlides/notesSlide3.xml"/></Relationships>
</file>

<file path=ppt/slides/_rels/slide25.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tags" Target="../tags/tag44.xml"/><Relationship Id="rId18" Type="http://schemas.openxmlformats.org/officeDocument/2006/relationships/tags" Target="../tags/tag49.xml"/><Relationship Id="rId3" Type="http://schemas.openxmlformats.org/officeDocument/2006/relationships/tags" Target="../tags/tag34.xml"/><Relationship Id="rId21" Type="http://schemas.openxmlformats.org/officeDocument/2006/relationships/image" Target="../media/image8.png"/><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notesSlide" Target="../notesSlides/notesSlide4.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tags" Target="../tags/tag42.xml"/><Relationship Id="rId5" Type="http://schemas.openxmlformats.org/officeDocument/2006/relationships/tags" Target="../tags/tag36.xml"/><Relationship Id="rId15" Type="http://schemas.openxmlformats.org/officeDocument/2006/relationships/tags" Target="../tags/tag46.xml"/><Relationship Id="rId10" Type="http://schemas.openxmlformats.org/officeDocument/2006/relationships/tags" Target="../tags/tag41.xml"/><Relationship Id="rId19" Type="http://schemas.openxmlformats.org/officeDocument/2006/relationships/slideLayout" Target="../slideLayouts/slideLayout10.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s>
</file>

<file path=ppt/slides/_rels/slide26.xml.rels><?xml version="1.0" encoding="UTF-8" standalone="yes"?>
<Relationships xmlns="http://schemas.openxmlformats.org/package/2006/relationships"><Relationship Id="rId8" Type="http://schemas.openxmlformats.org/officeDocument/2006/relationships/tags" Target="../tags/tag57.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notesSlide" Target="../notesSlides/notesSlide5.xml"/><Relationship Id="rId5" Type="http://schemas.openxmlformats.org/officeDocument/2006/relationships/tags" Target="../tags/tag54.xml"/><Relationship Id="rId10" Type="http://schemas.openxmlformats.org/officeDocument/2006/relationships/slideLayout" Target="../slideLayouts/slideLayout10.xml"/><Relationship Id="rId4" Type="http://schemas.openxmlformats.org/officeDocument/2006/relationships/tags" Target="../tags/tag53.xml"/><Relationship Id="rId9" Type="http://schemas.openxmlformats.org/officeDocument/2006/relationships/tags" Target="../tags/tag58.xml"/></Relationships>
</file>

<file path=ppt/slides/_rels/slide27.xml.rels><?xml version="1.0" encoding="UTF-8" standalone="yes"?>
<Relationships xmlns="http://schemas.openxmlformats.org/package/2006/relationships"><Relationship Id="rId8" Type="http://schemas.openxmlformats.org/officeDocument/2006/relationships/tags" Target="../tags/tag66.xml"/><Relationship Id="rId3" Type="http://schemas.openxmlformats.org/officeDocument/2006/relationships/tags" Target="../tags/tag61.xml"/><Relationship Id="rId7" Type="http://schemas.openxmlformats.org/officeDocument/2006/relationships/tags" Target="../tags/tag65.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notesSlide" Target="../notesSlides/notesSlide6.xml"/><Relationship Id="rId5" Type="http://schemas.openxmlformats.org/officeDocument/2006/relationships/tags" Target="../tags/tag63.xml"/><Relationship Id="rId10" Type="http://schemas.openxmlformats.org/officeDocument/2006/relationships/slideLayout" Target="../slideLayouts/slideLayout10.xml"/><Relationship Id="rId4" Type="http://schemas.openxmlformats.org/officeDocument/2006/relationships/tags" Target="../tags/tag62.xml"/><Relationship Id="rId9" Type="http://schemas.openxmlformats.org/officeDocument/2006/relationships/tags" Target="../tags/tag67.xml"/></Relationships>
</file>

<file path=ppt/slides/_rels/slide28.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tags" Target="../tags/tag80.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tags" Target="../tags/tag79.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5" Type="http://schemas.openxmlformats.org/officeDocument/2006/relationships/tags" Target="../tags/tag72.xml"/><Relationship Id="rId15" Type="http://schemas.openxmlformats.org/officeDocument/2006/relationships/notesSlide" Target="../notesSlides/notesSlide7.xml"/><Relationship Id="rId10" Type="http://schemas.openxmlformats.org/officeDocument/2006/relationships/tags" Target="../tags/tag77.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tags" Target="../tags/tag93.xml"/><Relationship Id="rId3" Type="http://schemas.openxmlformats.org/officeDocument/2006/relationships/tags" Target="../tags/tag83.xml"/><Relationship Id="rId7" Type="http://schemas.openxmlformats.org/officeDocument/2006/relationships/tags" Target="../tags/tag87.xml"/><Relationship Id="rId12" Type="http://schemas.openxmlformats.org/officeDocument/2006/relationships/tags" Target="../tags/tag92.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5" Type="http://schemas.openxmlformats.org/officeDocument/2006/relationships/tags" Target="../tags/tag85.xml"/><Relationship Id="rId15" Type="http://schemas.openxmlformats.org/officeDocument/2006/relationships/notesSlide" Target="../notesSlides/notesSlide8.xml"/><Relationship Id="rId10" Type="http://schemas.openxmlformats.org/officeDocument/2006/relationships/tags" Target="../tags/tag90.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tags" Target="../tags/tag11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tags" Target="../tags/tag110.xml"/><Relationship Id="rId2" Type="http://schemas.openxmlformats.org/officeDocument/2006/relationships/tags" Target="../tags/tag95.xml"/><Relationship Id="rId16" Type="http://schemas.openxmlformats.org/officeDocument/2006/relationships/tags" Target="../tags/tag109.xml"/><Relationship Id="rId20" Type="http://schemas.openxmlformats.org/officeDocument/2006/relationships/notesSlide" Target="../notesSlides/notesSlide9.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5" Type="http://schemas.openxmlformats.org/officeDocument/2006/relationships/tags" Target="../tags/tag98.xml"/><Relationship Id="rId15" Type="http://schemas.openxmlformats.org/officeDocument/2006/relationships/tags" Target="../tags/tag108.xml"/><Relationship Id="rId10" Type="http://schemas.openxmlformats.org/officeDocument/2006/relationships/tags" Target="../tags/tag103.xml"/><Relationship Id="rId19" Type="http://schemas.openxmlformats.org/officeDocument/2006/relationships/slideLayout" Target="../slideLayouts/slideLayout10.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s>
</file>

<file path=ppt/slides/_rels/slide31.xml.rels><?xml version="1.0" encoding="UTF-8" standalone="yes"?>
<Relationships xmlns="http://schemas.openxmlformats.org/package/2006/relationships"><Relationship Id="rId8" Type="http://schemas.openxmlformats.org/officeDocument/2006/relationships/tags" Target="../tags/tag119.xml"/><Relationship Id="rId13" Type="http://schemas.openxmlformats.org/officeDocument/2006/relationships/tags" Target="../tags/tag124.xml"/><Relationship Id="rId18" Type="http://schemas.openxmlformats.org/officeDocument/2006/relationships/tags" Target="../tags/tag129.xml"/><Relationship Id="rId3" Type="http://schemas.openxmlformats.org/officeDocument/2006/relationships/tags" Target="../tags/tag114.xml"/><Relationship Id="rId7" Type="http://schemas.openxmlformats.org/officeDocument/2006/relationships/tags" Target="../tags/tag118.xml"/><Relationship Id="rId12" Type="http://schemas.openxmlformats.org/officeDocument/2006/relationships/tags" Target="../tags/tag123.xml"/><Relationship Id="rId17" Type="http://schemas.openxmlformats.org/officeDocument/2006/relationships/tags" Target="../tags/tag128.xml"/><Relationship Id="rId2" Type="http://schemas.openxmlformats.org/officeDocument/2006/relationships/tags" Target="../tags/tag113.xml"/><Relationship Id="rId16" Type="http://schemas.openxmlformats.org/officeDocument/2006/relationships/tags" Target="../tags/tag127.xml"/><Relationship Id="rId20" Type="http://schemas.openxmlformats.org/officeDocument/2006/relationships/notesSlide" Target="../notesSlides/notesSlide10.xml"/><Relationship Id="rId1" Type="http://schemas.openxmlformats.org/officeDocument/2006/relationships/tags" Target="../tags/tag112.xml"/><Relationship Id="rId6" Type="http://schemas.openxmlformats.org/officeDocument/2006/relationships/tags" Target="../tags/tag117.xml"/><Relationship Id="rId11" Type="http://schemas.openxmlformats.org/officeDocument/2006/relationships/tags" Target="../tags/tag122.xml"/><Relationship Id="rId5" Type="http://schemas.openxmlformats.org/officeDocument/2006/relationships/tags" Target="../tags/tag116.xml"/><Relationship Id="rId15" Type="http://schemas.openxmlformats.org/officeDocument/2006/relationships/tags" Target="../tags/tag126.xml"/><Relationship Id="rId10" Type="http://schemas.openxmlformats.org/officeDocument/2006/relationships/tags" Target="../tags/tag121.xml"/><Relationship Id="rId19" Type="http://schemas.openxmlformats.org/officeDocument/2006/relationships/slideLayout" Target="../slideLayouts/slideLayout10.xml"/><Relationship Id="rId4" Type="http://schemas.openxmlformats.org/officeDocument/2006/relationships/tags" Target="../tags/tag115.xml"/><Relationship Id="rId9" Type="http://schemas.openxmlformats.org/officeDocument/2006/relationships/tags" Target="../tags/tag120.xml"/><Relationship Id="rId14" Type="http://schemas.openxmlformats.org/officeDocument/2006/relationships/tags" Target="../tags/tag125.xml"/></Relationships>
</file>

<file path=ppt/slides/_rels/slide32.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tags" Target="../tags/tag142.xml"/><Relationship Id="rId18" Type="http://schemas.openxmlformats.org/officeDocument/2006/relationships/tags" Target="../tags/tag147.xml"/><Relationship Id="rId26" Type="http://schemas.openxmlformats.org/officeDocument/2006/relationships/notesSlide" Target="../notesSlides/notesSlide11.xml"/><Relationship Id="rId3" Type="http://schemas.openxmlformats.org/officeDocument/2006/relationships/tags" Target="../tags/tag132.xml"/><Relationship Id="rId21" Type="http://schemas.openxmlformats.org/officeDocument/2006/relationships/tags" Target="../tags/tag150.xml"/><Relationship Id="rId7" Type="http://schemas.openxmlformats.org/officeDocument/2006/relationships/tags" Target="../tags/tag136.xml"/><Relationship Id="rId12" Type="http://schemas.openxmlformats.org/officeDocument/2006/relationships/tags" Target="../tags/tag141.xml"/><Relationship Id="rId17" Type="http://schemas.openxmlformats.org/officeDocument/2006/relationships/tags" Target="../tags/tag146.xml"/><Relationship Id="rId25" Type="http://schemas.openxmlformats.org/officeDocument/2006/relationships/slideLayout" Target="../slideLayouts/slideLayout10.xml"/><Relationship Id="rId2" Type="http://schemas.openxmlformats.org/officeDocument/2006/relationships/tags" Target="../tags/tag131.xml"/><Relationship Id="rId16" Type="http://schemas.openxmlformats.org/officeDocument/2006/relationships/tags" Target="../tags/tag145.xml"/><Relationship Id="rId20" Type="http://schemas.openxmlformats.org/officeDocument/2006/relationships/tags" Target="../tags/tag149.xml"/><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tags" Target="../tags/tag140.xml"/><Relationship Id="rId24" Type="http://schemas.openxmlformats.org/officeDocument/2006/relationships/tags" Target="../tags/tag153.xml"/><Relationship Id="rId5" Type="http://schemas.openxmlformats.org/officeDocument/2006/relationships/tags" Target="../tags/tag134.xml"/><Relationship Id="rId15" Type="http://schemas.openxmlformats.org/officeDocument/2006/relationships/tags" Target="../tags/tag144.xml"/><Relationship Id="rId23" Type="http://schemas.openxmlformats.org/officeDocument/2006/relationships/tags" Target="../tags/tag152.xml"/><Relationship Id="rId10" Type="http://schemas.openxmlformats.org/officeDocument/2006/relationships/tags" Target="../tags/tag139.xml"/><Relationship Id="rId19" Type="http://schemas.openxmlformats.org/officeDocument/2006/relationships/tags" Target="../tags/tag148.xml"/><Relationship Id="rId4" Type="http://schemas.openxmlformats.org/officeDocument/2006/relationships/tags" Target="../tags/tag133.xml"/><Relationship Id="rId9" Type="http://schemas.openxmlformats.org/officeDocument/2006/relationships/tags" Target="../tags/tag138.xml"/><Relationship Id="rId14" Type="http://schemas.openxmlformats.org/officeDocument/2006/relationships/tags" Target="../tags/tag143.xml"/><Relationship Id="rId22" Type="http://schemas.openxmlformats.org/officeDocument/2006/relationships/tags" Target="../tags/tag151.xml"/></Relationships>
</file>

<file path=ppt/slides/_rels/slide33.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 Type="http://schemas.openxmlformats.org/officeDocument/2006/relationships/tags" Target="../tags/tag156.xml"/><Relationship Id="rId21" Type="http://schemas.openxmlformats.org/officeDocument/2006/relationships/tags" Target="../tags/tag174.xml"/><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notesSlide" Target="../notesSlides/notesSlide12.xml"/><Relationship Id="rId10" Type="http://schemas.openxmlformats.org/officeDocument/2006/relationships/tags" Target="../tags/tag163.xml"/><Relationship Id="rId19" Type="http://schemas.openxmlformats.org/officeDocument/2006/relationships/tags" Target="../tags/tag172.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8" Type="http://schemas.openxmlformats.org/officeDocument/2006/relationships/tags" Target="../tags/tag187.xml"/><Relationship Id="rId13" Type="http://schemas.openxmlformats.org/officeDocument/2006/relationships/tags" Target="../tags/tag192.xml"/><Relationship Id="rId18" Type="http://schemas.openxmlformats.org/officeDocument/2006/relationships/tags" Target="../tags/tag197.xml"/><Relationship Id="rId26" Type="http://schemas.openxmlformats.org/officeDocument/2006/relationships/tags" Target="../tags/tag205.xml"/><Relationship Id="rId3" Type="http://schemas.openxmlformats.org/officeDocument/2006/relationships/tags" Target="../tags/tag182.xml"/><Relationship Id="rId21" Type="http://schemas.openxmlformats.org/officeDocument/2006/relationships/tags" Target="../tags/tag200.xml"/><Relationship Id="rId7" Type="http://schemas.openxmlformats.org/officeDocument/2006/relationships/tags" Target="../tags/tag186.xml"/><Relationship Id="rId12" Type="http://schemas.openxmlformats.org/officeDocument/2006/relationships/tags" Target="../tags/tag191.xml"/><Relationship Id="rId17" Type="http://schemas.openxmlformats.org/officeDocument/2006/relationships/tags" Target="../tags/tag196.xml"/><Relationship Id="rId25" Type="http://schemas.openxmlformats.org/officeDocument/2006/relationships/tags" Target="../tags/tag204.xml"/><Relationship Id="rId2" Type="http://schemas.openxmlformats.org/officeDocument/2006/relationships/tags" Target="../tags/tag181.xml"/><Relationship Id="rId16" Type="http://schemas.openxmlformats.org/officeDocument/2006/relationships/tags" Target="../tags/tag195.xml"/><Relationship Id="rId20" Type="http://schemas.openxmlformats.org/officeDocument/2006/relationships/tags" Target="../tags/tag199.xml"/><Relationship Id="rId29" Type="http://schemas.openxmlformats.org/officeDocument/2006/relationships/tags" Target="../tags/tag208.xml"/><Relationship Id="rId1" Type="http://schemas.openxmlformats.org/officeDocument/2006/relationships/tags" Target="../tags/tag180.xml"/><Relationship Id="rId6" Type="http://schemas.openxmlformats.org/officeDocument/2006/relationships/tags" Target="../tags/tag185.xml"/><Relationship Id="rId11" Type="http://schemas.openxmlformats.org/officeDocument/2006/relationships/tags" Target="../tags/tag190.xml"/><Relationship Id="rId24" Type="http://schemas.openxmlformats.org/officeDocument/2006/relationships/tags" Target="../tags/tag203.xml"/><Relationship Id="rId32" Type="http://schemas.openxmlformats.org/officeDocument/2006/relationships/notesSlide" Target="../notesSlides/notesSlide13.xml"/><Relationship Id="rId5" Type="http://schemas.openxmlformats.org/officeDocument/2006/relationships/tags" Target="../tags/tag184.xml"/><Relationship Id="rId15" Type="http://schemas.openxmlformats.org/officeDocument/2006/relationships/tags" Target="../tags/tag194.xml"/><Relationship Id="rId23" Type="http://schemas.openxmlformats.org/officeDocument/2006/relationships/tags" Target="../tags/tag202.xml"/><Relationship Id="rId28" Type="http://schemas.openxmlformats.org/officeDocument/2006/relationships/tags" Target="../tags/tag207.xml"/><Relationship Id="rId10" Type="http://schemas.openxmlformats.org/officeDocument/2006/relationships/tags" Target="../tags/tag189.xml"/><Relationship Id="rId19" Type="http://schemas.openxmlformats.org/officeDocument/2006/relationships/tags" Target="../tags/tag198.xml"/><Relationship Id="rId31" Type="http://schemas.openxmlformats.org/officeDocument/2006/relationships/slideLayout" Target="../slideLayouts/slideLayout10.xml"/><Relationship Id="rId4" Type="http://schemas.openxmlformats.org/officeDocument/2006/relationships/tags" Target="../tags/tag183.xml"/><Relationship Id="rId9" Type="http://schemas.openxmlformats.org/officeDocument/2006/relationships/tags" Target="../tags/tag188.xml"/><Relationship Id="rId14" Type="http://schemas.openxmlformats.org/officeDocument/2006/relationships/tags" Target="../tags/tag193.xml"/><Relationship Id="rId22" Type="http://schemas.openxmlformats.org/officeDocument/2006/relationships/tags" Target="../tags/tag201.xml"/><Relationship Id="rId27" Type="http://schemas.openxmlformats.org/officeDocument/2006/relationships/tags" Target="../tags/tag206.xml"/><Relationship Id="rId30" Type="http://schemas.openxmlformats.org/officeDocument/2006/relationships/tags" Target="../tags/tag209.xml"/></Relationships>
</file>

<file path=ppt/slides/_rels/slide35.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tags" Target="../tags/tag222.xml"/><Relationship Id="rId18" Type="http://schemas.openxmlformats.org/officeDocument/2006/relationships/tags" Target="../tags/tag227.xml"/><Relationship Id="rId26" Type="http://schemas.openxmlformats.org/officeDocument/2006/relationships/tags" Target="../tags/tag235.xml"/><Relationship Id="rId3" Type="http://schemas.openxmlformats.org/officeDocument/2006/relationships/tags" Target="../tags/tag212.xml"/><Relationship Id="rId21" Type="http://schemas.openxmlformats.org/officeDocument/2006/relationships/tags" Target="../tags/tag230.xml"/><Relationship Id="rId7" Type="http://schemas.openxmlformats.org/officeDocument/2006/relationships/tags" Target="../tags/tag216.xml"/><Relationship Id="rId12" Type="http://schemas.openxmlformats.org/officeDocument/2006/relationships/tags" Target="../tags/tag221.xml"/><Relationship Id="rId17" Type="http://schemas.openxmlformats.org/officeDocument/2006/relationships/tags" Target="../tags/tag226.xml"/><Relationship Id="rId25" Type="http://schemas.openxmlformats.org/officeDocument/2006/relationships/tags" Target="../tags/tag234.xml"/><Relationship Id="rId2" Type="http://schemas.openxmlformats.org/officeDocument/2006/relationships/tags" Target="../tags/tag211.xml"/><Relationship Id="rId16" Type="http://schemas.openxmlformats.org/officeDocument/2006/relationships/tags" Target="../tags/tag225.xml"/><Relationship Id="rId20" Type="http://schemas.openxmlformats.org/officeDocument/2006/relationships/tags" Target="../tags/tag229.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tags" Target="../tags/tag220.xml"/><Relationship Id="rId24" Type="http://schemas.openxmlformats.org/officeDocument/2006/relationships/tags" Target="../tags/tag233.xml"/><Relationship Id="rId5" Type="http://schemas.openxmlformats.org/officeDocument/2006/relationships/tags" Target="../tags/tag214.xml"/><Relationship Id="rId15" Type="http://schemas.openxmlformats.org/officeDocument/2006/relationships/tags" Target="../tags/tag224.xml"/><Relationship Id="rId23" Type="http://schemas.openxmlformats.org/officeDocument/2006/relationships/tags" Target="../tags/tag232.xml"/><Relationship Id="rId28" Type="http://schemas.openxmlformats.org/officeDocument/2006/relationships/notesSlide" Target="../notesSlides/notesSlide14.xml"/><Relationship Id="rId10" Type="http://schemas.openxmlformats.org/officeDocument/2006/relationships/tags" Target="../tags/tag219.xml"/><Relationship Id="rId19" Type="http://schemas.openxmlformats.org/officeDocument/2006/relationships/tags" Target="../tags/tag228.xml"/><Relationship Id="rId4" Type="http://schemas.openxmlformats.org/officeDocument/2006/relationships/tags" Target="../tags/tag213.xml"/><Relationship Id="rId9" Type="http://schemas.openxmlformats.org/officeDocument/2006/relationships/tags" Target="../tags/tag218.xml"/><Relationship Id="rId14" Type="http://schemas.openxmlformats.org/officeDocument/2006/relationships/tags" Target="../tags/tag223.xml"/><Relationship Id="rId22" Type="http://schemas.openxmlformats.org/officeDocument/2006/relationships/tags" Target="../tags/tag231.xml"/><Relationship Id="rId27"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8" Type="http://schemas.openxmlformats.org/officeDocument/2006/relationships/tags" Target="../tags/tag243.xml"/><Relationship Id="rId13" Type="http://schemas.openxmlformats.org/officeDocument/2006/relationships/tags" Target="../tags/tag248.xml"/><Relationship Id="rId18" Type="http://schemas.openxmlformats.org/officeDocument/2006/relationships/tags" Target="../tags/tag253.xml"/><Relationship Id="rId26" Type="http://schemas.openxmlformats.org/officeDocument/2006/relationships/tags" Target="../tags/tag261.xml"/><Relationship Id="rId3" Type="http://schemas.openxmlformats.org/officeDocument/2006/relationships/tags" Target="../tags/tag238.xml"/><Relationship Id="rId21" Type="http://schemas.openxmlformats.org/officeDocument/2006/relationships/tags" Target="../tags/tag256.xml"/><Relationship Id="rId7" Type="http://schemas.openxmlformats.org/officeDocument/2006/relationships/tags" Target="../tags/tag242.xml"/><Relationship Id="rId12" Type="http://schemas.openxmlformats.org/officeDocument/2006/relationships/tags" Target="../tags/tag247.xml"/><Relationship Id="rId17" Type="http://schemas.openxmlformats.org/officeDocument/2006/relationships/tags" Target="../tags/tag252.xml"/><Relationship Id="rId25" Type="http://schemas.openxmlformats.org/officeDocument/2006/relationships/tags" Target="../tags/tag260.xml"/><Relationship Id="rId2" Type="http://schemas.openxmlformats.org/officeDocument/2006/relationships/tags" Target="../tags/tag237.xml"/><Relationship Id="rId16" Type="http://schemas.openxmlformats.org/officeDocument/2006/relationships/tags" Target="../tags/tag251.xml"/><Relationship Id="rId20" Type="http://schemas.openxmlformats.org/officeDocument/2006/relationships/tags" Target="../tags/tag255.xml"/><Relationship Id="rId29" Type="http://schemas.openxmlformats.org/officeDocument/2006/relationships/tags" Target="../tags/tag264.xml"/><Relationship Id="rId1" Type="http://schemas.openxmlformats.org/officeDocument/2006/relationships/tags" Target="../tags/tag236.xml"/><Relationship Id="rId6" Type="http://schemas.openxmlformats.org/officeDocument/2006/relationships/tags" Target="../tags/tag241.xml"/><Relationship Id="rId11" Type="http://schemas.openxmlformats.org/officeDocument/2006/relationships/tags" Target="../tags/tag246.xml"/><Relationship Id="rId24" Type="http://schemas.openxmlformats.org/officeDocument/2006/relationships/tags" Target="../tags/tag259.xml"/><Relationship Id="rId32" Type="http://schemas.openxmlformats.org/officeDocument/2006/relationships/notesSlide" Target="../notesSlides/notesSlide15.xml"/><Relationship Id="rId5" Type="http://schemas.openxmlformats.org/officeDocument/2006/relationships/tags" Target="../tags/tag240.xml"/><Relationship Id="rId15" Type="http://schemas.openxmlformats.org/officeDocument/2006/relationships/tags" Target="../tags/tag250.xml"/><Relationship Id="rId23" Type="http://schemas.openxmlformats.org/officeDocument/2006/relationships/tags" Target="../tags/tag258.xml"/><Relationship Id="rId28" Type="http://schemas.openxmlformats.org/officeDocument/2006/relationships/tags" Target="../tags/tag263.xml"/><Relationship Id="rId10" Type="http://schemas.openxmlformats.org/officeDocument/2006/relationships/tags" Target="../tags/tag245.xml"/><Relationship Id="rId19" Type="http://schemas.openxmlformats.org/officeDocument/2006/relationships/tags" Target="../tags/tag254.xml"/><Relationship Id="rId31" Type="http://schemas.openxmlformats.org/officeDocument/2006/relationships/slideLayout" Target="../slideLayouts/slideLayout10.xml"/><Relationship Id="rId4" Type="http://schemas.openxmlformats.org/officeDocument/2006/relationships/tags" Target="../tags/tag239.xml"/><Relationship Id="rId9" Type="http://schemas.openxmlformats.org/officeDocument/2006/relationships/tags" Target="../tags/tag244.xml"/><Relationship Id="rId14" Type="http://schemas.openxmlformats.org/officeDocument/2006/relationships/tags" Target="../tags/tag249.xml"/><Relationship Id="rId22" Type="http://schemas.openxmlformats.org/officeDocument/2006/relationships/tags" Target="../tags/tag257.xml"/><Relationship Id="rId27" Type="http://schemas.openxmlformats.org/officeDocument/2006/relationships/tags" Target="../tags/tag262.xml"/><Relationship Id="rId30" Type="http://schemas.openxmlformats.org/officeDocument/2006/relationships/tags" Target="../tags/tag265.xml"/></Relationships>
</file>

<file path=ppt/slides/_rels/slide37.xml.rels><?xml version="1.0" encoding="UTF-8" standalone="yes"?>
<Relationships xmlns="http://schemas.openxmlformats.org/package/2006/relationships"><Relationship Id="rId8" Type="http://schemas.openxmlformats.org/officeDocument/2006/relationships/tags" Target="../tags/tag273.xml"/><Relationship Id="rId13" Type="http://schemas.openxmlformats.org/officeDocument/2006/relationships/tags" Target="../tags/tag278.xml"/><Relationship Id="rId18" Type="http://schemas.openxmlformats.org/officeDocument/2006/relationships/tags" Target="../tags/tag283.xml"/><Relationship Id="rId26" Type="http://schemas.openxmlformats.org/officeDocument/2006/relationships/tags" Target="../tags/tag291.xml"/><Relationship Id="rId3" Type="http://schemas.openxmlformats.org/officeDocument/2006/relationships/tags" Target="../tags/tag268.xml"/><Relationship Id="rId21" Type="http://schemas.openxmlformats.org/officeDocument/2006/relationships/tags" Target="../tags/tag286.xml"/><Relationship Id="rId7" Type="http://schemas.openxmlformats.org/officeDocument/2006/relationships/tags" Target="../tags/tag272.xml"/><Relationship Id="rId12" Type="http://schemas.openxmlformats.org/officeDocument/2006/relationships/tags" Target="../tags/tag277.xml"/><Relationship Id="rId17" Type="http://schemas.openxmlformats.org/officeDocument/2006/relationships/tags" Target="../tags/tag282.xml"/><Relationship Id="rId25" Type="http://schemas.openxmlformats.org/officeDocument/2006/relationships/tags" Target="../tags/tag290.xml"/><Relationship Id="rId2" Type="http://schemas.openxmlformats.org/officeDocument/2006/relationships/tags" Target="../tags/tag267.xml"/><Relationship Id="rId16" Type="http://schemas.openxmlformats.org/officeDocument/2006/relationships/tags" Target="../tags/tag281.xml"/><Relationship Id="rId20" Type="http://schemas.openxmlformats.org/officeDocument/2006/relationships/tags" Target="../tags/tag285.xml"/><Relationship Id="rId29" Type="http://schemas.openxmlformats.org/officeDocument/2006/relationships/notesSlide" Target="../notesSlides/notesSlide16.xml"/><Relationship Id="rId1" Type="http://schemas.openxmlformats.org/officeDocument/2006/relationships/tags" Target="../tags/tag266.xml"/><Relationship Id="rId6" Type="http://schemas.openxmlformats.org/officeDocument/2006/relationships/tags" Target="../tags/tag271.xml"/><Relationship Id="rId11" Type="http://schemas.openxmlformats.org/officeDocument/2006/relationships/tags" Target="../tags/tag276.xml"/><Relationship Id="rId24" Type="http://schemas.openxmlformats.org/officeDocument/2006/relationships/tags" Target="../tags/tag289.xml"/><Relationship Id="rId5" Type="http://schemas.openxmlformats.org/officeDocument/2006/relationships/tags" Target="../tags/tag270.xml"/><Relationship Id="rId15" Type="http://schemas.openxmlformats.org/officeDocument/2006/relationships/tags" Target="../tags/tag280.xml"/><Relationship Id="rId23" Type="http://schemas.openxmlformats.org/officeDocument/2006/relationships/tags" Target="../tags/tag288.xml"/><Relationship Id="rId28" Type="http://schemas.openxmlformats.org/officeDocument/2006/relationships/slideLayout" Target="../slideLayouts/slideLayout10.xml"/><Relationship Id="rId10" Type="http://schemas.openxmlformats.org/officeDocument/2006/relationships/tags" Target="../tags/tag275.xml"/><Relationship Id="rId19" Type="http://schemas.openxmlformats.org/officeDocument/2006/relationships/tags" Target="../tags/tag284.xml"/><Relationship Id="rId4" Type="http://schemas.openxmlformats.org/officeDocument/2006/relationships/tags" Target="../tags/tag269.xml"/><Relationship Id="rId9" Type="http://schemas.openxmlformats.org/officeDocument/2006/relationships/tags" Target="../tags/tag274.xml"/><Relationship Id="rId14" Type="http://schemas.openxmlformats.org/officeDocument/2006/relationships/tags" Target="../tags/tag279.xml"/><Relationship Id="rId22" Type="http://schemas.openxmlformats.org/officeDocument/2006/relationships/tags" Target="../tags/tag287.xml"/><Relationship Id="rId27" Type="http://schemas.openxmlformats.org/officeDocument/2006/relationships/tags" Target="../tags/tag292.xml"/></Relationships>
</file>

<file path=ppt/slides/_rels/slide38.xml.rels><?xml version="1.0" encoding="UTF-8" standalone="yes"?>
<Relationships xmlns="http://schemas.openxmlformats.org/package/2006/relationships"><Relationship Id="rId8" Type="http://schemas.openxmlformats.org/officeDocument/2006/relationships/tags" Target="../tags/tag300.xml"/><Relationship Id="rId13" Type="http://schemas.openxmlformats.org/officeDocument/2006/relationships/tags" Target="../tags/tag305.xml"/><Relationship Id="rId18" Type="http://schemas.openxmlformats.org/officeDocument/2006/relationships/tags" Target="../tags/tag310.xml"/><Relationship Id="rId3" Type="http://schemas.openxmlformats.org/officeDocument/2006/relationships/tags" Target="../tags/tag295.xml"/><Relationship Id="rId21" Type="http://schemas.openxmlformats.org/officeDocument/2006/relationships/slideLayout" Target="../slideLayouts/slideLayout10.xml"/><Relationship Id="rId7" Type="http://schemas.openxmlformats.org/officeDocument/2006/relationships/tags" Target="../tags/tag299.xml"/><Relationship Id="rId12" Type="http://schemas.openxmlformats.org/officeDocument/2006/relationships/tags" Target="../tags/tag304.xml"/><Relationship Id="rId17" Type="http://schemas.openxmlformats.org/officeDocument/2006/relationships/tags" Target="../tags/tag309.xml"/><Relationship Id="rId2" Type="http://schemas.openxmlformats.org/officeDocument/2006/relationships/tags" Target="../tags/tag294.xml"/><Relationship Id="rId16" Type="http://schemas.openxmlformats.org/officeDocument/2006/relationships/tags" Target="../tags/tag308.xml"/><Relationship Id="rId20" Type="http://schemas.openxmlformats.org/officeDocument/2006/relationships/tags" Target="../tags/tag312.xml"/><Relationship Id="rId1" Type="http://schemas.openxmlformats.org/officeDocument/2006/relationships/tags" Target="../tags/tag293.xml"/><Relationship Id="rId6" Type="http://schemas.openxmlformats.org/officeDocument/2006/relationships/tags" Target="../tags/tag298.xml"/><Relationship Id="rId11" Type="http://schemas.openxmlformats.org/officeDocument/2006/relationships/tags" Target="../tags/tag303.xml"/><Relationship Id="rId5" Type="http://schemas.openxmlformats.org/officeDocument/2006/relationships/tags" Target="../tags/tag297.xml"/><Relationship Id="rId15" Type="http://schemas.openxmlformats.org/officeDocument/2006/relationships/tags" Target="../tags/tag307.xml"/><Relationship Id="rId10" Type="http://schemas.openxmlformats.org/officeDocument/2006/relationships/tags" Target="../tags/tag302.xml"/><Relationship Id="rId19" Type="http://schemas.openxmlformats.org/officeDocument/2006/relationships/tags" Target="../tags/tag311.xml"/><Relationship Id="rId4" Type="http://schemas.openxmlformats.org/officeDocument/2006/relationships/tags" Target="../tags/tag296.xml"/><Relationship Id="rId9" Type="http://schemas.openxmlformats.org/officeDocument/2006/relationships/tags" Target="../tags/tag301.xml"/><Relationship Id="rId14" Type="http://schemas.openxmlformats.org/officeDocument/2006/relationships/tags" Target="../tags/tag306.xml"/><Relationship Id="rId22" Type="http://schemas.openxmlformats.org/officeDocument/2006/relationships/notesSlide" Target="../notesSlides/notesSlide17.xml"/></Relationships>
</file>

<file path=ppt/slides/_rels/slide39.xml.rels><?xml version="1.0" encoding="UTF-8" standalone="yes"?>
<Relationships xmlns="http://schemas.openxmlformats.org/package/2006/relationships"><Relationship Id="rId8" Type="http://schemas.openxmlformats.org/officeDocument/2006/relationships/tags" Target="../tags/tag320.xml"/><Relationship Id="rId13" Type="http://schemas.openxmlformats.org/officeDocument/2006/relationships/tags" Target="../tags/tag325.xml"/><Relationship Id="rId18" Type="http://schemas.openxmlformats.org/officeDocument/2006/relationships/tags" Target="../tags/tag330.xml"/><Relationship Id="rId26" Type="http://schemas.openxmlformats.org/officeDocument/2006/relationships/tags" Target="../tags/tag338.xml"/><Relationship Id="rId3" Type="http://schemas.openxmlformats.org/officeDocument/2006/relationships/tags" Target="../tags/tag315.xml"/><Relationship Id="rId21" Type="http://schemas.openxmlformats.org/officeDocument/2006/relationships/tags" Target="../tags/tag333.xml"/><Relationship Id="rId7" Type="http://schemas.openxmlformats.org/officeDocument/2006/relationships/tags" Target="../tags/tag319.xml"/><Relationship Id="rId12" Type="http://schemas.openxmlformats.org/officeDocument/2006/relationships/tags" Target="../tags/tag324.xml"/><Relationship Id="rId17" Type="http://schemas.openxmlformats.org/officeDocument/2006/relationships/tags" Target="../tags/tag329.xml"/><Relationship Id="rId25" Type="http://schemas.openxmlformats.org/officeDocument/2006/relationships/tags" Target="../tags/tag337.xml"/><Relationship Id="rId2" Type="http://schemas.openxmlformats.org/officeDocument/2006/relationships/tags" Target="../tags/tag314.xml"/><Relationship Id="rId16" Type="http://schemas.openxmlformats.org/officeDocument/2006/relationships/tags" Target="../tags/tag328.xml"/><Relationship Id="rId20" Type="http://schemas.openxmlformats.org/officeDocument/2006/relationships/tags" Target="../tags/tag332.xml"/><Relationship Id="rId1" Type="http://schemas.openxmlformats.org/officeDocument/2006/relationships/tags" Target="../tags/tag313.xml"/><Relationship Id="rId6" Type="http://schemas.openxmlformats.org/officeDocument/2006/relationships/tags" Target="../tags/tag318.xml"/><Relationship Id="rId11" Type="http://schemas.openxmlformats.org/officeDocument/2006/relationships/tags" Target="../tags/tag323.xml"/><Relationship Id="rId24" Type="http://schemas.openxmlformats.org/officeDocument/2006/relationships/tags" Target="../tags/tag336.xml"/><Relationship Id="rId5" Type="http://schemas.openxmlformats.org/officeDocument/2006/relationships/tags" Target="../tags/tag317.xml"/><Relationship Id="rId15" Type="http://schemas.openxmlformats.org/officeDocument/2006/relationships/tags" Target="../tags/tag327.xml"/><Relationship Id="rId23" Type="http://schemas.openxmlformats.org/officeDocument/2006/relationships/tags" Target="../tags/tag335.xml"/><Relationship Id="rId28" Type="http://schemas.openxmlformats.org/officeDocument/2006/relationships/notesSlide" Target="../notesSlides/notesSlide18.xml"/><Relationship Id="rId10" Type="http://schemas.openxmlformats.org/officeDocument/2006/relationships/tags" Target="../tags/tag322.xml"/><Relationship Id="rId19" Type="http://schemas.openxmlformats.org/officeDocument/2006/relationships/tags" Target="../tags/tag331.xml"/><Relationship Id="rId4" Type="http://schemas.openxmlformats.org/officeDocument/2006/relationships/tags" Target="../tags/tag316.xml"/><Relationship Id="rId9" Type="http://schemas.openxmlformats.org/officeDocument/2006/relationships/tags" Target="../tags/tag321.xml"/><Relationship Id="rId14" Type="http://schemas.openxmlformats.org/officeDocument/2006/relationships/tags" Target="../tags/tag326.xml"/><Relationship Id="rId22" Type="http://schemas.openxmlformats.org/officeDocument/2006/relationships/tags" Target="../tags/tag334.xml"/><Relationship Id="rId27"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8" Type="http://schemas.openxmlformats.org/officeDocument/2006/relationships/tags" Target="../tags/tag346.xml"/><Relationship Id="rId13" Type="http://schemas.openxmlformats.org/officeDocument/2006/relationships/tags" Target="../tags/tag351.xml"/><Relationship Id="rId18" Type="http://schemas.openxmlformats.org/officeDocument/2006/relationships/tags" Target="../tags/tag356.xml"/><Relationship Id="rId26" Type="http://schemas.openxmlformats.org/officeDocument/2006/relationships/tags" Target="../tags/tag364.xml"/><Relationship Id="rId3" Type="http://schemas.openxmlformats.org/officeDocument/2006/relationships/tags" Target="../tags/tag341.xml"/><Relationship Id="rId21" Type="http://schemas.openxmlformats.org/officeDocument/2006/relationships/tags" Target="../tags/tag359.xml"/><Relationship Id="rId7" Type="http://schemas.openxmlformats.org/officeDocument/2006/relationships/tags" Target="../tags/tag345.xml"/><Relationship Id="rId12" Type="http://schemas.openxmlformats.org/officeDocument/2006/relationships/tags" Target="../tags/tag350.xml"/><Relationship Id="rId17" Type="http://schemas.openxmlformats.org/officeDocument/2006/relationships/tags" Target="../tags/tag355.xml"/><Relationship Id="rId25" Type="http://schemas.openxmlformats.org/officeDocument/2006/relationships/tags" Target="../tags/tag363.xml"/><Relationship Id="rId2" Type="http://schemas.openxmlformats.org/officeDocument/2006/relationships/tags" Target="../tags/tag340.xml"/><Relationship Id="rId16" Type="http://schemas.openxmlformats.org/officeDocument/2006/relationships/tags" Target="../tags/tag354.xml"/><Relationship Id="rId20" Type="http://schemas.openxmlformats.org/officeDocument/2006/relationships/tags" Target="../tags/tag358.xml"/><Relationship Id="rId1" Type="http://schemas.openxmlformats.org/officeDocument/2006/relationships/tags" Target="../tags/tag339.xml"/><Relationship Id="rId6" Type="http://schemas.openxmlformats.org/officeDocument/2006/relationships/tags" Target="../tags/tag344.xml"/><Relationship Id="rId11" Type="http://schemas.openxmlformats.org/officeDocument/2006/relationships/tags" Target="../tags/tag349.xml"/><Relationship Id="rId24" Type="http://schemas.openxmlformats.org/officeDocument/2006/relationships/tags" Target="../tags/tag362.xml"/><Relationship Id="rId5" Type="http://schemas.openxmlformats.org/officeDocument/2006/relationships/tags" Target="../tags/tag343.xml"/><Relationship Id="rId15" Type="http://schemas.openxmlformats.org/officeDocument/2006/relationships/tags" Target="../tags/tag353.xml"/><Relationship Id="rId23" Type="http://schemas.openxmlformats.org/officeDocument/2006/relationships/tags" Target="../tags/tag361.xml"/><Relationship Id="rId28" Type="http://schemas.openxmlformats.org/officeDocument/2006/relationships/notesSlide" Target="../notesSlides/notesSlide19.xml"/><Relationship Id="rId10" Type="http://schemas.openxmlformats.org/officeDocument/2006/relationships/tags" Target="../tags/tag348.xml"/><Relationship Id="rId19" Type="http://schemas.openxmlformats.org/officeDocument/2006/relationships/tags" Target="../tags/tag357.xml"/><Relationship Id="rId4" Type="http://schemas.openxmlformats.org/officeDocument/2006/relationships/tags" Target="../tags/tag342.xml"/><Relationship Id="rId9" Type="http://schemas.openxmlformats.org/officeDocument/2006/relationships/tags" Target="../tags/tag347.xml"/><Relationship Id="rId14" Type="http://schemas.openxmlformats.org/officeDocument/2006/relationships/tags" Target="../tags/tag352.xml"/><Relationship Id="rId22" Type="http://schemas.openxmlformats.org/officeDocument/2006/relationships/tags" Target="../tags/tag360.xml"/><Relationship Id="rId27"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8" Type="http://schemas.openxmlformats.org/officeDocument/2006/relationships/tags" Target="../tags/tag372.xml"/><Relationship Id="rId13" Type="http://schemas.openxmlformats.org/officeDocument/2006/relationships/tags" Target="../tags/tag377.xml"/><Relationship Id="rId18" Type="http://schemas.openxmlformats.org/officeDocument/2006/relationships/tags" Target="../tags/tag382.xml"/><Relationship Id="rId26" Type="http://schemas.openxmlformats.org/officeDocument/2006/relationships/tags" Target="../tags/tag390.xml"/><Relationship Id="rId3" Type="http://schemas.openxmlformats.org/officeDocument/2006/relationships/tags" Target="../tags/tag367.xml"/><Relationship Id="rId21" Type="http://schemas.openxmlformats.org/officeDocument/2006/relationships/tags" Target="../tags/tag385.xml"/><Relationship Id="rId34" Type="http://schemas.openxmlformats.org/officeDocument/2006/relationships/notesSlide" Target="../notesSlides/notesSlide20.xml"/><Relationship Id="rId7" Type="http://schemas.openxmlformats.org/officeDocument/2006/relationships/tags" Target="../tags/tag371.xml"/><Relationship Id="rId12" Type="http://schemas.openxmlformats.org/officeDocument/2006/relationships/tags" Target="../tags/tag376.xml"/><Relationship Id="rId17" Type="http://schemas.openxmlformats.org/officeDocument/2006/relationships/tags" Target="../tags/tag381.xml"/><Relationship Id="rId25" Type="http://schemas.openxmlformats.org/officeDocument/2006/relationships/tags" Target="../tags/tag389.xml"/><Relationship Id="rId33" Type="http://schemas.openxmlformats.org/officeDocument/2006/relationships/slideLayout" Target="../slideLayouts/slideLayout10.xml"/><Relationship Id="rId2" Type="http://schemas.openxmlformats.org/officeDocument/2006/relationships/tags" Target="../tags/tag366.xml"/><Relationship Id="rId16" Type="http://schemas.openxmlformats.org/officeDocument/2006/relationships/tags" Target="../tags/tag380.xml"/><Relationship Id="rId20" Type="http://schemas.openxmlformats.org/officeDocument/2006/relationships/tags" Target="../tags/tag384.xml"/><Relationship Id="rId29" Type="http://schemas.openxmlformats.org/officeDocument/2006/relationships/tags" Target="../tags/tag393.xml"/><Relationship Id="rId1" Type="http://schemas.openxmlformats.org/officeDocument/2006/relationships/tags" Target="../tags/tag365.xml"/><Relationship Id="rId6" Type="http://schemas.openxmlformats.org/officeDocument/2006/relationships/tags" Target="../tags/tag370.xml"/><Relationship Id="rId11" Type="http://schemas.openxmlformats.org/officeDocument/2006/relationships/tags" Target="../tags/tag375.xml"/><Relationship Id="rId24" Type="http://schemas.openxmlformats.org/officeDocument/2006/relationships/tags" Target="../tags/tag388.xml"/><Relationship Id="rId32" Type="http://schemas.openxmlformats.org/officeDocument/2006/relationships/tags" Target="../tags/tag396.xml"/><Relationship Id="rId5" Type="http://schemas.openxmlformats.org/officeDocument/2006/relationships/tags" Target="../tags/tag369.xml"/><Relationship Id="rId15" Type="http://schemas.openxmlformats.org/officeDocument/2006/relationships/tags" Target="../tags/tag379.xml"/><Relationship Id="rId23" Type="http://schemas.openxmlformats.org/officeDocument/2006/relationships/tags" Target="../tags/tag387.xml"/><Relationship Id="rId28" Type="http://schemas.openxmlformats.org/officeDocument/2006/relationships/tags" Target="../tags/tag392.xml"/><Relationship Id="rId10" Type="http://schemas.openxmlformats.org/officeDocument/2006/relationships/tags" Target="../tags/tag374.xml"/><Relationship Id="rId19" Type="http://schemas.openxmlformats.org/officeDocument/2006/relationships/tags" Target="../tags/tag383.xml"/><Relationship Id="rId31" Type="http://schemas.openxmlformats.org/officeDocument/2006/relationships/tags" Target="../tags/tag395.xml"/><Relationship Id="rId4" Type="http://schemas.openxmlformats.org/officeDocument/2006/relationships/tags" Target="../tags/tag368.xml"/><Relationship Id="rId9" Type="http://schemas.openxmlformats.org/officeDocument/2006/relationships/tags" Target="../tags/tag373.xml"/><Relationship Id="rId14" Type="http://schemas.openxmlformats.org/officeDocument/2006/relationships/tags" Target="../tags/tag378.xml"/><Relationship Id="rId22" Type="http://schemas.openxmlformats.org/officeDocument/2006/relationships/tags" Target="../tags/tag386.xml"/><Relationship Id="rId27" Type="http://schemas.openxmlformats.org/officeDocument/2006/relationships/tags" Target="../tags/tag391.xml"/><Relationship Id="rId30" Type="http://schemas.openxmlformats.org/officeDocument/2006/relationships/tags" Target="../tags/tag394.xml"/></Relationships>
</file>

<file path=ppt/slides/_rels/slide42.xml.rels><?xml version="1.0" encoding="UTF-8" standalone="yes"?>
<Relationships xmlns="http://schemas.openxmlformats.org/package/2006/relationships"><Relationship Id="rId8" Type="http://schemas.openxmlformats.org/officeDocument/2006/relationships/tags" Target="../tags/tag404.xml"/><Relationship Id="rId13" Type="http://schemas.openxmlformats.org/officeDocument/2006/relationships/tags" Target="../tags/tag409.xml"/><Relationship Id="rId18" Type="http://schemas.openxmlformats.org/officeDocument/2006/relationships/tags" Target="../tags/tag414.xml"/><Relationship Id="rId26" Type="http://schemas.openxmlformats.org/officeDocument/2006/relationships/tags" Target="../tags/tag422.xml"/><Relationship Id="rId3" Type="http://schemas.openxmlformats.org/officeDocument/2006/relationships/tags" Target="../tags/tag399.xml"/><Relationship Id="rId21" Type="http://schemas.openxmlformats.org/officeDocument/2006/relationships/tags" Target="../tags/tag417.xml"/><Relationship Id="rId7" Type="http://schemas.openxmlformats.org/officeDocument/2006/relationships/tags" Target="../tags/tag403.xml"/><Relationship Id="rId12" Type="http://schemas.openxmlformats.org/officeDocument/2006/relationships/tags" Target="../tags/tag408.xml"/><Relationship Id="rId17" Type="http://schemas.openxmlformats.org/officeDocument/2006/relationships/tags" Target="../tags/tag413.xml"/><Relationship Id="rId25" Type="http://schemas.openxmlformats.org/officeDocument/2006/relationships/tags" Target="../tags/tag421.xml"/><Relationship Id="rId2" Type="http://schemas.openxmlformats.org/officeDocument/2006/relationships/tags" Target="../tags/tag398.xml"/><Relationship Id="rId16" Type="http://schemas.openxmlformats.org/officeDocument/2006/relationships/tags" Target="../tags/tag412.xml"/><Relationship Id="rId20" Type="http://schemas.openxmlformats.org/officeDocument/2006/relationships/tags" Target="../tags/tag416.xml"/><Relationship Id="rId1" Type="http://schemas.openxmlformats.org/officeDocument/2006/relationships/tags" Target="../tags/tag397.xml"/><Relationship Id="rId6" Type="http://schemas.openxmlformats.org/officeDocument/2006/relationships/tags" Target="../tags/tag402.xml"/><Relationship Id="rId11" Type="http://schemas.openxmlformats.org/officeDocument/2006/relationships/tags" Target="../tags/tag407.xml"/><Relationship Id="rId24" Type="http://schemas.openxmlformats.org/officeDocument/2006/relationships/tags" Target="../tags/tag420.xml"/><Relationship Id="rId5" Type="http://schemas.openxmlformats.org/officeDocument/2006/relationships/tags" Target="../tags/tag401.xml"/><Relationship Id="rId15" Type="http://schemas.openxmlformats.org/officeDocument/2006/relationships/tags" Target="../tags/tag411.xml"/><Relationship Id="rId23" Type="http://schemas.openxmlformats.org/officeDocument/2006/relationships/tags" Target="../tags/tag419.xml"/><Relationship Id="rId28" Type="http://schemas.openxmlformats.org/officeDocument/2006/relationships/notesSlide" Target="../notesSlides/notesSlide21.xml"/><Relationship Id="rId10" Type="http://schemas.openxmlformats.org/officeDocument/2006/relationships/tags" Target="../tags/tag406.xml"/><Relationship Id="rId19" Type="http://schemas.openxmlformats.org/officeDocument/2006/relationships/tags" Target="../tags/tag415.xml"/><Relationship Id="rId4" Type="http://schemas.openxmlformats.org/officeDocument/2006/relationships/tags" Target="../tags/tag400.xml"/><Relationship Id="rId9" Type="http://schemas.openxmlformats.org/officeDocument/2006/relationships/tags" Target="../tags/tag405.xml"/><Relationship Id="rId14" Type="http://schemas.openxmlformats.org/officeDocument/2006/relationships/tags" Target="../tags/tag410.xml"/><Relationship Id="rId22" Type="http://schemas.openxmlformats.org/officeDocument/2006/relationships/tags" Target="../tags/tag418.xml"/><Relationship Id="rId27"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8" Type="http://schemas.openxmlformats.org/officeDocument/2006/relationships/tags" Target="../tags/tag430.xml"/><Relationship Id="rId13" Type="http://schemas.openxmlformats.org/officeDocument/2006/relationships/tags" Target="../tags/tag435.xml"/><Relationship Id="rId18" Type="http://schemas.openxmlformats.org/officeDocument/2006/relationships/tags" Target="../tags/tag440.xml"/><Relationship Id="rId26" Type="http://schemas.openxmlformats.org/officeDocument/2006/relationships/tags" Target="../tags/tag448.xml"/><Relationship Id="rId3" Type="http://schemas.openxmlformats.org/officeDocument/2006/relationships/tags" Target="../tags/tag425.xml"/><Relationship Id="rId21" Type="http://schemas.openxmlformats.org/officeDocument/2006/relationships/tags" Target="../tags/tag443.xml"/><Relationship Id="rId34" Type="http://schemas.openxmlformats.org/officeDocument/2006/relationships/notesSlide" Target="../notesSlides/notesSlide22.xml"/><Relationship Id="rId7" Type="http://schemas.openxmlformats.org/officeDocument/2006/relationships/tags" Target="../tags/tag429.xml"/><Relationship Id="rId12" Type="http://schemas.openxmlformats.org/officeDocument/2006/relationships/tags" Target="../tags/tag434.xml"/><Relationship Id="rId17" Type="http://schemas.openxmlformats.org/officeDocument/2006/relationships/tags" Target="../tags/tag439.xml"/><Relationship Id="rId25" Type="http://schemas.openxmlformats.org/officeDocument/2006/relationships/tags" Target="../tags/tag447.xml"/><Relationship Id="rId33" Type="http://schemas.openxmlformats.org/officeDocument/2006/relationships/slideLayout" Target="../slideLayouts/slideLayout10.xml"/><Relationship Id="rId2" Type="http://schemas.openxmlformats.org/officeDocument/2006/relationships/tags" Target="../tags/tag424.xml"/><Relationship Id="rId16" Type="http://schemas.openxmlformats.org/officeDocument/2006/relationships/tags" Target="../tags/tag438.xml"/><Relationship Id="rId20" Type="http://schemas.openxmlformats.org/officeDocument/2006/relationships/tags" Target="../tags/tag442.xml"/><Relationship Id="rId29" Type="http://schemas.openxmlformats.org/officeDocument/2006/relationships/tags" Target="../tags/tag451.xml"/><Relationship Id="rId1" Type="http://schemas.openxmlformats.org/officeDocument/2006/relationships/tags" Target="../tags/tag423.xml"/><Relationship Id="rId6" Type="http://schemas.openxmlformats.org/officeDocument/2006/relationships/tags" Target="../tags/tag428.xml"/><Relationship Id="rId11" Type="http://schemas.openxmlformats.org/officeDocument/2006/relationships/tags" Target="../tags/tag433.xml"/><Relationship Id="rId24" Type="http://schemas.openxmlformats.org/officeDocument/2006/relationships/tags" Target="../tags/tag446.xml"/><Relationship Id="rId32" Type="http://schemas.openxmlformats.org/officeDocument/2006/relationships/tags" Target="../tags/tag454.xml"/><Relationship Id="rId5" Type="http://schemas.openxmlformats.org/officeDocument/2006/relationships/tags" Target="../tags/tag427.xml"/><Relationship Id="rId15" Type="http://schemas.openxmlformats.org/officeDocument/2006/relationships/tags" Target="../tags/tag437.xml"/><Relationship Id="rId23" Type="http://schemas.openxmlformats.org/officeDocument/2006/relationships/tags" Target="../tags/tag445.xml"/><Relationship Id="rId28" Type="http://schemas.openxmlformats.org/officeDocument/2006/relationships/tags" Target="../tags/tag450.xml"/><Relationship Id="rId10" Type="http://schemas.openxmlformats.org/officeDocument/2006/relationships/tags" Target="../tags/tag432.xml"/><Relationship Id="rId19" Type="http://schemas.openxmlformats.org/officeDocument/2006/relationships/tags" Target="../tags/tag441.xml"/><Relationship Id="rId31" Type="http://schemas.openxmlformats.org/officeDocument/2006/relationships/tags" Target="../tags/tag453.xml"/><Relationship Id="rId4" Type="http://schemas.openxmlformats.org/officeDocument/2006/relationships/tags" Target="../tags/tag426.xml"/><Relationship Id="rId9" Type="http://schemas.openxmlformats.org/officeDocument/2006/relationships/tags" Target="../tags/tag431.xml"/><Relationship Id="rId14" Type="http://schemas.openxmlformats.org/officeDocument/2006/relationships/tags" Target="../tags/tag436.xml"/><Relationship Id="rId22" Type="http://schemas.openxmlformats.org/officeDocument/2006/relationships/tags" Target="../tags/tag444.xml"/><Relationship Id="rId27" Type="http://schemas.openxmlformats.org/officeDocument/2006/relationships/tags" Target="../tags/tag449.xml"/><Relationship Id="rId30" Type="http://schemas.openxmlformats.org/officeDocument/2006/relationships/tags" Target="../tags/tag452.xml"/></Relationships>
</file>

<file path=ppt/slides/_rels/slide44.xml.rels><?xml version="1.0" encoding="UTF-8" standalone="yes"?>
<Relationships xmlns="http://schemas.openxmlformats.org/package/2006/relationships"><Relationship Id="rId8" Type="http://schemas.openxmlformats.org/officeDocument/2006/relationships/tags" Target="../tags/tag462.xml"/><Relationship Id="rId13" Type="http://schemas.openxmlformats.org/officeDocument/2006/relationships/tags" Target="../tags/tag467.xml"/><Relationship Id="rId18" Type="http://schemas.openxmlformats.org/officeDocument/2006/relationships/tags" Target="../tags/tag472.xml"/><Relationship Id="rId26" Type="http://schemas.openxmlformats.org/officeDocument/2006/relationships/tags" Target="../tags/tag480.xml"/><Relationship Id="rId3" Type="http://schemas.openxmlformats.org/officeDocument/2006/relationships/tags" Target="../tags/tag457.xml"/><Relationship Id="rId21" Type="http://schemas.openxmlformats.org/officeDocument/2006/relationships/tags" Target="../tags/tag475.xml"/><Relationship Id="rId7" Type="http://schemas.openxmlformats.org/officeDocument/2006/relationships/tags" Target="../tags/tag461.xml"/><Relationship Id="rId12" Type="http://schemas.openxmlformats.org/officeDocument/2006/relationships/tags" Target="../tags/tag466.xml"/><Relationship Id="rId17" Type="http://schemas.openxmlformats.org/officeDocument/2006/relationships/tags" Target="../tags/tag471.xml"/><Relationship Id="rId25" Type="http://schemas.openxmlformats.org/officeDocument/2006/relationships/tags" Target="../tags/tag479.xml"/><Relationship Id="rId2" Type="http://schemas.openxmlformats.org/officeDocument/2006/relationships/tags" Target="../tags/tag456.xml"/><Relationship Id="rId16" Type="http://schemas.openxmlformats.org/officeDocument/2006/relationships/tags" Target="../tags/tag470.xml"/><Relationship Id="rId20" Type="http://schemas.openxmlformats.org/officeDocument/2006/relationships/tags" Target="../tags/tag474.xml"/><Relationship Id="rId29" Type="http://schemas.openxmlformats.org/officeDocument/2006/relationships/tags" Target="../tags/tag483.xml"/><Relationship Id="rId1" Type="http://schemas.openxmlformats.org/officeDocument/2006/relationships/tags" Target="../tags/tag455.xml"/><Relationship Id="rId6" Type="http://schemas.openxmlformats.org/officeDocument/2006/relationships/tags" Target="../tags/tag460.xml"/><Relationship Id="rId11" Type="http://schemas.openxmlformats.org/officeDocument/2006/relationships/tags" Target="../tags/tag465.xml"/><Relationship Id="rId24" Type="http://schemas.openxmlformats.org/officeDocument/2006/relationships/tags" Target="../tags/tag478.xml"/><Relationship Id="rId32" Type="http://schemas.openxmlformats.org/officeDocument/2006/relationships/notesSlide" Target="../notesSlides/notesSlide23.xml"/><Relationship Id="rId5" Type="http://schemas.openxmlformats.org/officeDocument/2006/relationships/tags" Target="../tags/tag459.xml"/><Relationship Id="rId15" Type="http://schemas.openxmlformats.org/officeDocument/2006/relationships/tags" Target="../tags/tag469.xml"/><Relationship Id="rId23" Type="http://schemas.openxmlformats.org/officeDocument/2006/relationships/tags" Target="../tags/tag477.xml"/><Relationship Id="rId28" Type="http://schemas.openxmlformats.org/officeDocument/2006/relationships/tags" Target="../tags/tag482.xml"/><Relationship Id="rId10" Type="http://schemas.openxmlformats.org/officeDocument/2006/relationships/tags" Target="../tags/tag464.xml"/><Relationship Id="rId19" Type="http://schemas.openxmlformats.org/officeDocument/2006/relationships/tags" Target="../tags/tag473.xml"/><Relationship Id="rId31" Type="http://schemas.openxmlformats.org/officeDocument/2006/relationships/slideLayout" Target="../slideLayouts/slideLayout10.xml"/><Relationship Id="rId4" Type="http://schemas.openxmlformats.org/officeDocument/2006/relationships/tags" Target="../tags/tag458.xml"/><Relationship Id="rId9" Type="http://schemas.openxmlformats.org/officeDocument/2006/relationships/tags" Target="../tags/tag463.xml"/><Relationship Id="rId14" Type="http://schemas.openxmlformats.org/officeDocument/2006/relationships/tags" Target="../tags/tag468.xml"/><Relationship Id="rId22" Type="http://schemas.openxmlformats.org/officeDocument/2006/relationships/tags" Target="../tags/tag476.xml"/><Relationship Id="rId27" Type="http://schemas.openxmlformats.org/officeDocument/2006/relationships/tags" Target="../tags/tag481.xml"/><Relationship Id="rId30" Type="http://schemas.openxmlformats.org/officeDocument/2006/relationships/tags" Target="../tags/tag484.xml"/></Relationships>
</file>

<file path=ppt/slides/_rels/slide45.xml.rels><?xml version="1.0" encoding="UTF-8" standalone="yes"?>
<Relationships xmlns="http://schemas.openxmlformats.org/package/2006/relationships"><Relationship Id="rId8" Type="http://schemas.openxmlformats.org/officeDocument/2006/relationships/tags" Target="../tags/tag492.xml"/><Relationship Id="rId13" Type="http://schemas.openxmlformats.org/officeDocument/2006/relationships/tags" Target="../tags/tag497.xml"/><Relationship Id="rId18" Type="http://schemas.openxmlformats.org/officeDocument/2006/relationships/tags" Target="../tags/tag502.xml"/><Relationship Id="rId26" Type="http://schemas.openxmlformats.org/officeDocument/2006/relationships/slideLayout" Target="../slideLayouts/slideLayout10.xml"/><Relationship Id="rId3" Type="http://schemas.openxmlformats.org/officeDocument/2006/relationships/tags" Target="../tags/tag487.xml"/><Relationship Id="rId21" Type="http://schemas.openxmlformats.org/officeDocument/2006/relationships/tags" Target="../tags/tag505.xml"/><Relationship Id="rId7" Type="http://schemas.openxmlformats.org/officeDocument/2006/relationships/tags" Target="../tags/tag491.xml"/><Relationship Id="rId12" Type="http://schemas.openxmlformats.org/officeDocument/2006/relationships/tags" Target="../tags/tag496.xml"/><Relationship Id="rId17" Type="http://schemas.openxmlformats.org/officeDocument/2006/relationships/tags" Target="../tags/tag501.xml"/><Relationship Id="rId25" Type="http://schemas.openxmlformats.org/officeDocument/2006/relationships/tags" Target="../tags/tag509.xml"/><Relationship Id="rId2" Type="http://schemas.openxmlformats.org/officeDocument/2006/relationships/tags" Target="../tags/tag486.xml"/><Relationship Id="rId16" Type="http://schemas.openxmlformats.org/officeDocument/2006/relationships/tags" Target="../tags/tag500.xml"/><Relationship Id="rId20" Type="http://schemas.openxmlformats.org/officeDocument/2006/relationships/tags" Target="../tags/tag504.xml"/><Relationship Id="rId1" Type="http://schemas.openxmlformats.org/officeDocument/2006/relationships/tags" Target="../tags/tag485.xml"/><Relationship Id="rId6" Type="http://schemas.openxmlformats.org/officeDocument/2006/relationships/tags" Target="../tags/tag490.xml"/><Relationship Id="rId11" Type="http://schemas.openxmlformats.org/officeDocument/2006/relationships/tags" Target="../tags/tag495.xml"/><Relationship Id="rId24" Type="http://schemas.openxmlformats.org/officeDocument/2006/relationships/tags" Target="../tags/tag508.xml"/><Relationship Id="rId5" Type="http://schemas.openxmlformats.org/officeDocument/2006/relationships/tags" Target="../tags/tag489.xml"/><Relationship Id="rId15" Type="http://schemas.openxmlformats.org/officeDocument/2006/relationships/tags" Target="../tags/tag499.xml"/><Relationship Id="rId23" Type="http://schemas.openxmlformats.org/officeDocument/2006/relationships/tags" Target="../tags/tag507.xml"/><Relationship Id="rId10" Type="http://schemas.openxmlformats.org/officeDocument/2006/relationships/tags" Target="../tags/tag494.xml"/><Relationship Id="rId19" Type="http://schemas.openxmlformats.org/officeDocument/2006/relationships/tags" Target="../tags/tag503.xml"/><Relationship Id="rId4" Type="http://schemas.openxmlformats.org/officeDocument/2006/relationships/tags" Target="../tags/tag488.xml"/><Relationship Id="rId9" Type="http://schemas.openxmlformats.org/officeDocument/2006/relationships/tags" Target="../tags/tag493.xml"/><Relationship Id="rId14" Type="http://schemas.openxmlformats.org/officeDocument/2006/relationships/tags" Target="../tags/tag498.xml"/><Relationship Id="rId22" Type="http://schemas.openxmlformats.org/officeDocument/2006/relationships/tags" Target="../tags/tag506.xml"/><Relationship Id="rId27" Type="http://schemas.openxmlformats.org/officeDocument/2006/relationships/notesSlide" Target="../notesSlides/notesSlide24.xml"/></Relationships>
</file>

<file path=ppt/slides/_rels/slide46.xml.rels><?xml version="1.0" encoding="UTF-8" standalone="yes"?>
<Relationships xmlns="http://schemas.openxmlformats.org/package/2006/relationships"><Relationship Id="rId8" Type="http://schemas.openxmlformats.org/officeDocument/2006/relationships/tags" Target="../tags/tag517.xml"/><Relationship Id="rId13" Type="http://schemas.openxmlformats.org/officeDocument/2006/relationships/tags" Target="../tags/tag522.xml"/><Relationship Id="rId18" Type="http://schemas.openxmlformats.org/officeDocument/2006/relationships/tags" Target="../tags/tag527.xml"/><Relationship Id="rId3" Type="http://schemas.openxmlformats.org/officeDocument/2006/relationships/tags" Target="../tags/tag512.xml"/><Relationship Id="rId21" Type="http://schemas.openxmlformats.org/officeDocument/2006/relationships/slideLayout" Target="../slideLayouts/slideLayout10.xml"/><Relationship Id="rId7" Type="http://schemas.openxmlformats.org/officeDocument/2006/relationships/tags" Target="../tags/tag516.xml"/><Relationship Id="rId12" Type="http://schemas.openxmlformats.org/officeDocument/2006/relationships/tags" Target="../tags/tag521.xml"/><Relationship Id="rId17" Type="http://schemas.openxmlformats.org/officeDocument/2006/relationships/tags" Target="../tags/tag526.xml"/><Relationship Id="rId2" Type="http://schemas.openxmlformats.org/officeDocument/2006/relationships/tags" Target="../tags/tag511.xml"/><Relationship Id="rId16" Type="http://schemas.openxmlformats.org/officeDocument/2006/relationships/tags" Target="../tags/tag525.xml"/><Relationship Id="rId20" Type="http://schemas.openxmlformats.org/officeDocument/2006/relationships/tags" Target="../tags/tag529.xml"/><Relationship Id="rId1" Type="http://schemas.openxmlformats.org/officeDocument/2006/relationships/tags" Target="../tags/tag510.xml"/><Relationship Id="rId6" Type="http://schemas.openxmlformats.org/officeDocument/2006/relationships/tags" Target="../tags/tag515.xml"/><Relationship Id="rId11" Type="http://schemas.openxmlformats.org/officeDocument/2006/relationships/tags" Target="../tags/tag520.xml"/><Relationship Id="rId5" Type="http://schemas.openxmlformats.org/officeDocument/2006/relationships/tags" Target="../tags/tag514.xml"/><Relationship Id="rId15" Type="http://schemas.openxmlformats.org/officeDocument/2006/relationships/tags" Target="../tags/tag524.xml"/><Relationship Id="rId10" Type="http://schemas.openxmlformats.org/officeDocument/2006/relationships/tags" Target="../tags/tag519.xml"/><Relationship Id="rId19" Type="http://schemas.openxmlformats.org/officeDocument/2006/relationships/tags" Target="../tags/tag528.xml"/><Relationship Id="rId4" Type="http://schemas.openxmlformats.org/officeDocument/2006/relationships/tags" Target="../tags/tag513.xml"/><Relationship Id="rId9" Type="http://schemas.openxmlformats.org/officeDocument/2006/relationships/tags" Target="../tags/tag518.xml"/><Relationship Id="rId14" Type="http://schemas.openxmlformats.org/officeDocument/2006/relationships/tags" Target="../tags/tag523.xml"/><Relationship Id="rId22" Type="http://schemas.openxmlformats.org/officeDocument/2006/relationships/notesSlide" Target="../notesSlides/notesSlide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Bailey</a:t>
            </a:r>
          </a:p>
          <a:p>
            <a:pPr marL="0" indent="0"/>
            <a:r>
              <a:rPr lang="en-US" dirty="0" smtClean="0">
                <a:solidFill>
                  <a:srgbClr val="595959"/>
                </a:solidFill>
              </a:rPr>
              <a:t>Chris Gregg</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extLst>
      <p:ext uri="{BB962C8B-B14F-4D97-AF65-F5344CB8AC3E}">
        <p14:creationId xmlns:p14="http://schemas.microsoft.com/office/powerpoint/2010/main" val="3435898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47607" y="425791"/>
            <a:ext cx="5780485" cy="366713"/>
          </a:xfrm>
        </p:spPr>
        <p:txBody>
          <a:bodyPr/>
          <a:lstStyle/>
          <a:p>
            <a:r>
              <a:rPr lang="en-US" dirty="0" smtClean="0"/>
              <a:t>Today’s Topics	</a:t>
            </a:r>
          </a:p>
        </p:txBody>
      </p:sp>
      <p:sp>
        <p:nvSpPr>
          <p:cNvPr id="5" name="Content Placeholder 4"/>
          <p:cNvSpPr>
            <a:spLocks noGrp="1"/>
          </p:cNvSpPr>
          <p:nvPr>
            <p:ph sz="quarter" idx="10"/>
            <p:custDataLst>
              <p:tags r:id="rId2"/>
            </p:custDataLst>
          </p:nvPr>
        </p:nvSpPr>
        <p:spPr>
          <a:xfrm>
            <a:off x="812102" y="1078423"/>
            <a:ext cx="7417498" cy="3953074"/>
          </a:xfrm>
        </p:spPr>
        <p:txBody>
          <a:bodyPr wrap="square" numCol="1" anchor="t" anchorCtr="0" compatLnSpc="1">
            <a:prstTxWarp prst="textNoShape">
              <a:avLst/>
            </a:prstTxWarp>
            <a:normAutofit fontScale="92500" lnSpcReduction="20000"/>
          </a:bodyPr>
          <a:lstStyle/>
          <a:p>
            <a:pPr lvl="1"/>
            <a:r>
              <a:rPr lang="en-US" dirty="0" smtClean="0"/>
              <a:t>Recursion</a:t>
            </a:r>
            <a:r>
              <a:rPr lang="en-US" dirty="0"/>
              <a:t>!</a:t>
            </a:r>
          </a:p>
          <a:p>
            <a:pPr lvl="2"/>
            <a:r>
              <a:rPr lang="en-US" dirty="0" smtClean="0"/>
              <a:t>Code up the Binary Search algorithm from last time</a:t>
            </a:r>
            <a:endParaRPr lang="en-US" dirty="0"/>
          </a:p>
          <a:p>
            <a:pPr lvl="3"/>
            <a:r>
              <a:rPr lang="en-US" dirty="0" smtClean="0"/>
              <a:t>New decomposition concept: </a:t>
            </a:r>
            <a:r>
              <a:rPr lang="en-US" dirty="0" smtClean="0">
                <a:solidFill>
                  <a:srgbClr val="C00000"/>
                </a:solidFill>
              </a:rPr>
              <a:t>recursive helper function</a:t>
            </a:r>
          </a:p>
          <a:p>
            <a:pPr lvl="2"/>
            <a:r>
              <a:rPr lang="en-US" dirty="0" smtClean="0"/>
              <a:t>Rewrite our Fibonacci code</a:t>
            </a:r>
          </a:p>
          <a:p>
            <a:pPr lvl="3"/>
            <a:r>
              <a:rPr lang="en-US" dirty="0" smtClean="0"/>
              <a:t>New algorithm concept: </a:t>
            </a:r>
            <a:r>
              <a:rPr lang="en-US" dirty="0" smtClean="0">
                <a:solidFill>
                  <a:srgbClr val="C00000"/>
                </a:solidFill>
              </a:rPr>
              <a:t>memo-</a:t>
            </a:r>
            <a:r>
              <a:rPr lang="en-US" dirty="0" err="1" smtClean="0">
                <a:solidFill>
                  <a:srgbClr val="C00000"/>
                </a:solidFill>
              </a:rPr>
              <a:t>ization</a:t>
            </a:r>
            <a:r>
              <a:rPr lang="en-US" dirty="0" smtClean="0"/>
              <a:t> to improve efficiency</a:t>
            </a:r>
          </a:p>
          <a:p>
            <a:pPr lvl="2"/>
            <a:r>
              <a:rPr lang="en-US" dirty="0" smtClean="0"/>
              <a:t>Use recursion to enumerate all possible sequences</a:t>
            </a:r>
          </a:p>
          <a:p>
            <a:pPr lvl="3"/>
            <a:r>
              <a:rPr lang="en-US" dirty="0" smtClean="0">
                <a:solidFill>
                  <a:srgbClr val="C00000"/>
                </a:solidFill>
              </a:rPr>
              <a:t>Assignment 3 hints!</a:t>
            </a:r>
          </a:p>
          <a:p>
            <a:pPr lvl="1"/>
            <a:r>
              <a:rPr lang="en-US" dirty="0" smtClean="0"/>
              <a:t>Next week:</a:t>
            </a:r>
            <a:endParaRPr lang="en-US" dirty="0"/>
          </a:p>
          <a:p>
            <a:pPr lvl="2"/>
            <a:r>
              <a:rPr lang="en-US" dirty="0"/>
              <a:t>More </a:t>
            </a:r>
            <a:r>
              <a:rPr lang="en-US" dirty="0" smtClean="0"/>
              <a:t>advanced recursion</a:t>
            </a:r>
            <a:endParaRPr lang="en-US" dirty="0"/>
          </a:p>
          <a:p>
            <a:pPr lvl="2"/>
            <a:r>
              <a:rPr lang="en-US" dirty="0" smtClean="0"/>
              <a:t>“Backtracking” recursion for solving tricky problems like mazes </a:t>
            </a:r>
            <a:endParaRPr lang="en-US" dirty="0"/>
          </a:p>
          <a:p>
            <a:pPr lvl="2"/>
            <a:endParaRPr lang="en-US" dirty="0" smtClean="0"/>
          </a:p>
          <a:p>
            <a:pPr marL="344488" lvl="2" indent="0">
              <a:buNone/>
            </a:pPr>
            <a:endParaRPr lang="en-US" dirty="0"/>
          </a:p>
          <a:p>
            <a:pPr lvl="1"/>
            <a:r>
              <a:rPr lang="en-US" sz="1400" b="1" dirty="0"/>
              <a:t>For important announcements, be sure to see the weekly announcements post on the Ed Q&amp;A board! </a:t>
            </a:r>
            <a:r>
              <a:rPr lang="en-US" sz="1400" b="1" dirty="0">
                <a:hlinkClick r:id="rId4"/>
              </a:rPr>
              <a:t>https://edstem.org</a:t>
            </a:r>
            <a:endParaRPr lang="en-US" sz="1400" b="1" dirty="0"/>
          </a:p>
          <a:p>
            <a:pPr lvl="1"/>
            <a:r>
              <a:rPr lang="en-US" sz="1400" b="1" dirty="0"/>
              <a:t>Also on Ed: live lecture Q&amp;A with Chris &amp; </a:t>
            </a:r>
            <a:r>
              <a:rPr lang="en-US" sz="1400" b="1" dirty="0" smtClean="0"/>
              <a:t>Jonathan</a:t>
            </a:r>
            <a:endParaRPr lang="en-US" sz="1400" b="1" dirty="0"/>
          </a:p>
        </p:txBody>
      </p:sp>
      <p:pic>
        <p:nvPicPr>
          <p:cNvPr id="2" name="Picture 1" descr="Link: https://pollev.com/cs106b" title="QR Code"/>
          <p:cNvPicPr>
            <a:picLocks noChangeAspect="1"/>
          </p:cNvPicPr>
          <p:nvPr/>
        </p:nvPicPr>
        <p:blipFill>
          <a:blip r:embed="rId5"/>
          <a:stretch>
            <a:fillRect/>
          </a:stretch>
        </p:blipFill>
        <p:spPr>
          <a:xfrm>
            <a:off x="7078288" y="471688"/>
            <a:ext cx="1788281" cy="1731669"/>
          </a:xfrm>
          <a:prstGeom prst="rect">
            <a:avLst/>
          </a:prstGeom>
        </p:spPr>
      </p:pic>
      <p:sp>
        <p:nvSpPr>
          <p:cNvPr id="6" name="Rectangle 5"/>
          <p:cNvSpPr/>
          <p:nvPr/>
        </p:nvSpPr>
        <p:spPr>
          <a:xfrm>
            <a:off x="6949231" y="55028"/>
            <a:ext cx="2046394" cy="369332"/>
          </a:xfrm>
          <a:prstGeom prst="rect">
            <a:avLst/>
          </a:prstGeom>
        </p:spPr>
        <p:txBody>
          <a:bodyPr wrap="none">
            <a:spAutoFit/>
          </a:bodyPr>
          <a:lstStyle/>
          <a:p>
            <a:r>
              <a:rPr lang="en-US" spc="15" dirty="0">
                <a:cs typeface="ＭＳ Ｐゴシック" charset="0"/>
              </a:rPr>
              <a:t>pollev.com/cs106b</a:t>
            </a:r>
            <a:endParaRPr lang="en-US" dirty="0"/>
          </a:p>
        </p:txBody>
      </p:sp>
    </p:spTree>
    <p:extLst>
      <p:ext uri="{BB962C8B-B14F-4D97-AF65-F5344CB8AC3E}">
        <p14:creationId xmlns:p14="http://schemas.microsoft.com/office/powerpoint/2010/main" val="3033468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Binary Search Refresher</a:t>
            </a:r>
            <a:endParaRPr lang="en-US" dirty="0"/>
          </a:p>
        </p:txBody>
      </p:sp>
      <p:sp>
        <p:nvSpPr>
          <p:cNvPr id="5" name="Text Placeholder 4"/>
          <p:cNvSpPr>
            <a:spLocks noGrp="1"/>
          </p:cNvSpPr>
          <p:nvPr>
            <p:ph type="body" sz="half" idx="2"/>
          </p:nvPr>
        </p:nvSpPr>
        <p:spPr/>
        <p:txBody>
          <a:bodyPr/>
          <a:lstStyle/>
          <a:p>
            <a:r>
              <a:rPr lang="en-US" dirty="0" smtClean="0"/>
              <a:t>(recall from Wednesday’s lecture)</a:t>
            </a:r>
          </a:p>
        </p:txBody>
      </p:sp>
      <p:sp>
        <p:nvSpPr>
          <p:cNvPr id="6" name="Picture Placeholder 5"/>
          <p:cNvSpPr>
            <a:spLocks noGrp="1"/>
          </p:cNvSpPr>
          <p:nvPr>
            <p:ph type="pic" sz="quarter" idx="13"/>
          </p:nvPr>
        </p:nvSpPr>
        <p:spPr/>
      </p:sp>
    </p:spTree>
    <p:extLst>
      <p:ext uri="{BB962C8B-B14F-4D97-AF65-F5344CB8AC3E}">
        <p14:creationId xmlns:p14="http://schemas.microsoft.com/office/powerpoint/2010/main" val="2373557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Does this list of numbers contain X?</a:t>
            </a:r>
          </a:p>
        </p:txBody>
      </p:sp>
      <p:sp>
        <p:nvSpPr>
          <p:cNvPr id="5" name="Rectangle 4"/>
          <p:cNvSpPr/>
          <p:nvPr/>
        </p:nvSpPr>
        <p:spPr>
          <a:xfrm>
            <a:off x="883663" y="879962"/>
            <a:ext cx="8141233" cy="369332"/>
          </a:xfrm>
          <a:prstGeom prst="rect">
            <a:avLst/>
          </a:prstGeom>
        </p:spPr>
        <p:txBody>
          <a:bodyPr wrap="square">
            <a:spAutoFit/>
          </a:bodyPr>
          <a:lstStyle/>
          <a:p>
            <a:r>
              <a:rPr lang="en-US" dirty="0" smtClean="0"/>
              <a:t>Context: we have a collection of numbers in a Vector, in sorted order.</a:t>
            </a:r>
            <a:endParaRPr lang="en-US" dirty="0"/>
          </a:p>
        </p:txBody>
      </p:sp>
      <p:graphicFrame>
        <p:nvGraphicFramePr>
          <p:cNvPr id="7" name="Table 6"/>
          <p:cNvGraphicFramePr>
            <a:graphicFrameLocks noGrp="1"/>
          </p:cNvGraphicFramePr>
          <p:nvPr>
            <p:custDataLst>
              <p:tags r:id="rId2"/>
            </p:custDataLst>
            <p:extLst/>
          </p:nvPr>
        </p:nvGraphicFramePr>
        <p:xfrm>
          <a:off x="2044914" y="1249294"/>
          <a:ext cx="4572007" cy="563880"/>
        </p:xfrm>
        <a:graphic>
          <a:graphicData uri="http://schemas.openxmlformats.org/drawingml/2006/table">
            <a:tbl>
              <a:tblPr firstRow="1" bandRow="1">
                <a:tableStyleId>{5C22544A-7EE6-4342-B048-85BDC9FD1C3A}</a:tableStyleId>
              </a:tblPr>
              <a:tblGrid>
                <a:gridCol w="415637">
                  <a:extLst>
                    <a:ext uri="{9D8B030D-6E8A-4147-A177-3AD203B41FA5}">
                      <a16:colId xmlns:a16="http://schemas.microsoft.com/office/drawing/2014/main" val="20000"/>
                    </a:ext>
                  </a:extLst>
                </a:gridCol>
                <a:gridCol w="415637">
                  <a:extLst>
                    <a:ext uri="{9D8B030D-6E8A-4147-A177-3AD203B41FA5}">
                      <a16:colId xmlns:a16="http://schemas.microsoft.com/office/drawing/2014/main" val="20001"/>
                    </a:ext>
                  </a:extLst>
                </a:gridCol>
                <a:gridCol w="415637">
                  <a:extLst>
                    <a:ext uri="{9D8B030D-6E8A-4147-A177-3AD203B41FA5}">
                      <a16:colId xmlns:a16="http://schemas.microsoft.com/office/drawing/2014/main" val="20002"/>
                    </a:ext>
                  </a:extLst>
                </a:gridCol>
                <a:gridCol w="415637">
                  <a:extLst>
                    <a:ext uri="{9D8B030D-6E8A-4147-A177-3AD203B41FA5}">
                      <a16:colId xmlns:a16="http://schemas.microsoft.com/office/drawing/2014/main" val="20003"/>
                    </a:ext>
                  </a:extLst>
                </a:gridCol>
                <a:gridCol w="415637">
                  <a:extLst>
                    <a:ext uri="{9D8B030D-6E8A-4147-A177-3AD203B41FA5}">
                      <a16:colId xmlns:a16="http://schemas.microsoft.com/office/drawing/2014/main" val="20004"/>
                    </a:ext>
                  </a:extLst>
                </a:gridCol>
                <a:gridCol w="415637">
                  <a:extLst>
                    <a:ext uri="{9D8B030D-6E8A-4147-A177-3AD203B41FA5}">
                      <a16:colId xmlns:a16="http://schemas.microsoft.com/office/drawing/2014/main" val="20005"/>
                    </a:ext>
                  </a:extLst>
                </a:gridCol>
                <a:gridCol w="415637">
                  <a:extLst>
                    <a:ext uri="{9D8B030D-6E8A-4147-A177-3AD203B41FA5}">
                      <a16:colId xmlns:a16="http://schemas.microsoft.com/office/drawing/2014/main" val="20006"/>
                    </a:ext>
                  </a:extLst>
                </a:gridCol>
                <a:gridCol w="415637">
                  <a:extLst>
                    <a:ext uri="{9D8B030D-6E8A-4147-A177-3AD203B41FA5}">
                      <a16:colId xmlns:a16="http://schemas.microsoft.com/office/drawing/2014/main" val="20007"/>
                    </a:ext>
                  </a:extLst>
                </a:gridCol>
                <a:gridCol w="415637">
                  <a:extLst>
                    <a:ext uri="{9D8B030D-6E8A-4147-A177-3AD203B41FA5}">
                      <a16:colId xmlns:a16="http://schemas.microsoft.com/office/drawing/2014/main" val="20008"/>
                    </a:ext>
                  </a:extLst>
                </a:gridCol>
                <a:gridCol w="415637">
                  <a:extLst>
                    <a:ext uri="{9D8B030D-6E8A-4147-A177-3AD203B41FA5}">
                      <a16:colId xmlns:a16="http://schemas.microsoft.com/office/drawing/2014/main" val="20009"/>
                    </a:ext>
                  </a:extLst>
                </a:gridCol>
                <a:gridCol w="415637">
                  <a:extLst>
                    <a:ext uri="{9D8B030D-6E8A-4147-A177-3AD203B41FA5}">
                      <a16:colId xmlns:a16="http://schemas.microsoft.com/office/drawing/2014/main" val="20010"/>
                    </a:ext>
                  </a:extLst>
                </a:gridCol>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solidFill>
                      <a:schemeClr val="accent6"/>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extLst>
                  <a:ext uri="{0D108BD9-81ED-4DB2-BD59-A6C34878D82A}">
                    <a16:rowId xmlns:a16="http://schemas.microsoft.com/office/drawing/2014/main" val="10000"/>
                  </a:ext>
                </a:extLst>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solidFill>
                      <a:schemeClr val="accent6"/>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extLst>
                  <a:ext uri="{0D108BD9-81ED-4DB2-BD59-A6C34878D82A}">
                    <a16:rowId xmlns:a16="http://schemas.microsoft.com/office/drawing/2014/main" val="10001"/>
                  </a:ext>
                </a:extLst>
              </a:tr>
            </a:tbl>
          </a:graphicData>
        </a:graphic>
      </p:graphicFrame>
      <p:sp>
        <p:nvSpPr>
          <p:cNvPr id="9" name="Content Placeholder 5"/>
          <p:cNvSpPr txBox="1">
            <a:spLocks/>
          </p:cNvSpPr>
          <p:nvPr/>
        </p:nvSpPr>
        <p:spPr>
          <a:xfrm>
            <a:off x="955678" y="1855693"/>
            <a:ext cx="7089506" cy="3258030"/>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sz="1600" b="1" dirty="0" smtClean="0">
                <a:solidFill>
                  <a:schemeClr val="tx1"/>
                </a:solidFill>
              </a:rPr>
              <a:t>Efficiency Hack: Jump to the middle of the Vector and look there to find:</a:t>
            </a:r>
          </a:p>
          <a:p>
            <a:pPr lvl="2"/>
            <a:r>
              <a:rPr lang="en-US" sz="1600" dirty="0" smtClean="0"/>
              <a:t>X (answer Yes)</a:t>
            </a:r>
          </a:p>
          <a:p>
            <a:pPr lvl="2"/>
            <a:r>
              <a:rPr lang="en-US" sz="1600" dirty="0" smtClean="0"/>
              <a:t>A number greater than X (rule out entire second half of Vector)</a:t>
            </a:r>
          </a:p>
          <a:p>
            <a:pPr lvl="2"/>
            <a:endParaRPr lang="en-US" sz="1600" dirty="0" smtClean="0"/>
          </a:p>
          <a:p>
            <a:pPr lvl="2"/>
            <a:endParaRPr lang="en-US" sz="1600" dirty="0" smtClean="0"/>
          </a:p>
          <a:p>
            <a:pPr lvl="2"/>
            <a:r>
              <a:rPr lang="en-US" sz="1600" dirty="0" smtClean="0"/>
              <a:t>A number less than X (rule out entire first half of Vector)</a:t>
            </a:r>
          </a:p>
          <a:p>
            <a:pPr lvl="2"/>
            <a:endParaRPr lang="en-US" sz="1600" dirty="0" smtClean="0"/>
          </a:p>
          <a:p>
            <a:pPr lvl="2"/>
            <a:endParaRPr lang="en-US" sz="1600" dirty="0" smtClean="0"/>
          </a:p>
          <a:p>
            <a:pPr lvl="2"/>
            <a:endParaRPr lang="en-US" sz="1600" dirty="0" smtClean="0"/>
          </a:p>
          <a:p>
            <a:pPr lvl="1"/>
            <a:r>
              <a:rPr lang="en-US" sz="1600" dirty="0" smtClean="0"/>
              <a:t>Key observation: with *one* comparison, you ruled out *N/2* of the N cells in the Vector!</a:t>
            </a:r>
          </a:p>
          <a:p>
            <a:pPr lvl="1"/>
            <a:endParaRPr lang="en-US" sz="1600" dirty="0" smtClean="0"/>
          </a:p>
        </p:txBody>
      </p:sp>
      <p:graphicFrame>
        <p:nvGraphicFramePr>
          <p:cNvPr id="11" name="Table 10"/>
          <p:cNvGraphicFramePr>
            <a:graphicFrameLocks noGrp="1"/>
          </p:cNvGraphicFramePr>
          <p:nvPr>
            <p:custDataLst>
              <p:tags r:id="rId3"/>
            </p:custDataLst>
            <p:extLst/>
          </p:nvPr>
        </p:nvGraphicFramePr>
        <p:xfrm>
          <a:off x="2060762" y="2728786"/>
          <a:ext cx="4572007" cy="563880"/>
        </p:xfrm>
        <a:graphic>
          <a:graphicData uri="http://schemas.openxmlformats.org/drawingml/2006/table">
            <a:tbl>
              <a:tblPr firstRow="1" bandRow="1">
                <a:tableStyleId>{5C22544A-7EE6-4342-B048-85BDC9FD1C3A}</a:tableStyleId>
              </a:tblPr>
              <a:tblGrid>
                <a:gridCol w="415637">
                  <a:extLst>
                    <a:ext uri="{9D8B030D-6E8A-4147-A177-3AD203B41FA5}">
                      <a16:colId xmlns:a16="http://schemas.microsoft.com/office/drawing/2014/main" val="20000"/>
                    </a:ext>
                  </a:extLst>
                </a:gridCol>
                <a:gridCol w="415637">
                  <a:extLst>
                    <a:ext uri="{9D8B030D-6E8A-4147-A177-3AD203B41FA5}">
                      <a16:colId xmlns:a16="http://schemas.microsoft.com/office/drawing/2014/main" val="20001"/>
                    </a:ext>
                  </a:extLst>
                </a:gridCol>
                <a:gridCol w="415637">
                  <a:extLst>
                    <a:ext uri="{9D8B030D-6E8A-4147-A177-3AD203B41FA5}">
                      <a16:colId xmlns:a16="http://schemas.microsoft.com/office/drawing/2014/main" val="20002"/>
                    </a:ext>
                  </a:extLst>
                </a:gridCol>
                <a:gridCol w="415637">
                  <a:extLst>
                    <a:ext uri="{9D8B030D-6E8A-4147-A177-3AD203B41FA5}">
                      <a16:colId xmlns:a16="http://schemas.microsoft.com/office/drawing/2014/main" val="20003"/>
                    </a:ext>
                  </a:extLst>
                </a:gridCol>
                <a:gridCol w="415637">
                  <a:extLst>
                    <a:ext uri="{9D8B030D-6E8A-4147-A177-3AD203B41FA5}">
                      <a16:colId xmlns:a16="http://schemas.microsoft.com/office/drawing/2014/main" val="20004"/>
                    </a:ext>
                  </a:extLst>
                </a:gridCol>
                <a:gridCol w="415637">
                  <a:extLst>
                    <a:ext uri="{9D8B030D-6E8A-4147-A177-3AD203B41FA5}">
                      <a16:colId xmlns:a16="http://schemas.microsoft.com/office/drawing/2014/main" val="20005"/>
                    </a:ext>
                  </a:extLst>
                </a:gridCol>
                <a:gridCol w="415637">
                  <a:extLst>
                    <a:ext uri="{9D8B030D-6E8A-4147-A177-3AD203B41FA5}">
                      <a16:colId xmlns:a16="http://schemas.microsoft.com/office/drawing/2014/main" val="20006"/>
                    </a:ext>
                  </a:extLst>
                </a:gridCol>
                <a:gridCol w="415637">
                  <a:extLst>
                    <a:ext uri="{9D8B030D-6E8A-4147-A177-3AD203B41FA5}">
                      <a16:colId xmlns:a16="http://schemas.microsoft.com/office/drawing/2014/main" val="20007"/>
                    </a:ext>
                  </a:extLst>
                </a:gridCol>
                <a:gridCol w="415637">
                  <a:extLst>
                    <a:ext uri="{9D8B030D-6E8A-4147-A177-3AD203B41FA5}">
                      <a16:colId xmlns:a16="http://schemas.microsoft.com/office/drawing/2014/main" val="20008"/>
                    </a:ext>
                  </a:extLst>
                </a:gridCol>
                <a:gridCol w="415637">
                  <a:extLst>
                    <a:ext uri="{9D8B030D-6E8A-4147-A177-3AD203B41FA5}">
                      <a16:colId xmlns:a16="http://schemas.microsoft.com/office/drawing/2014/main" val="20009"/>
                    </a:ext>
                  </a:extLst>
                </a:gridCol>
                <a:gridCol w="415637">
                  <a:extLst>
                    <a:ext uri="{9D8B030D-6E8A-4147-A177-3AD203B41FA5}">
                      <a16:colId xmlns:a16="http://schemas.microsoft.com/office/drawing/2014/main" val="20010"/>
                    </a:ext>
                  </a:extLst>
                </a:gridCol>
              </a:tblGrid>
              <a:tr h="278130">
                <a:tc>
                  <a:txBody>
                    <a:bodyPr/>
                    <a:lstStyle/>
                    <a:p>
                      <a:r>
                        <a:rPr lang="en-US" sz="1400" dirty="0" smtClean="0"/>
                        <a:t>0</a:t>
                      </a:r>
                      <a:endParaRPr lang="en-US" sz="1400" dirty="0"/>
                    </a:p>
                  </a:txBody>
                  <a:tcPr marL="68580" marR="68580" marT="34290" marB="34290">
                    <a:solidFill>
                      <a:srgbClr val="8D3C1E"/>
                    </a:solidFill>
                  </a:tcPr>
                </a:tc>
                <a:tc>
                  <a:txBody>
                    <a:bodyPr/>
                    <a:lstStyle/>
                    <a:p>
                      <a:r>
                        <a:rPr lang="en-US" sz="1400" dirty="0" smtClean="0"/>
                        <a:t>1</a:t>
                      </a:r>
                      <a:endParaRPr lang="en-US" sz="1400" dirty="0"/>
                    </a:p>
                  </a:txBody>
                  <a:tcPr marL="68580" marR="68580" marT="34290" marB="34290">
                    <a:solidFill>
                      <a:srgbClr val="8D3C1E"/>
                    </a:solidFill>
                  </a:tcPr>
                </a:tc>
                <a:tc>
                  <a:txBody>
                    <a:bodyPr/>
                    <a:lstStyle/>
                    <a:p>
                      <a:r>
                        <a:rPr lang="en-US" sz="1400" dirty="0" smtClean="0"/>
                        <a:t>2</a:t>
                      </a:r>
                      <a:endParaRPr lang="en-US" sz="1400" dirty="0"/>
                    </a:p>
                  </a:txBody>
                  <a:tcPr marL="68580" marR="68580" marT="34290" marB="34290">
                    <a:solidFill>
                      <a:srgbClr val="8D3C1E"/>
                    </a:solidFill>
                  </a:tcPr>
                </a:tc>
                <a:tc>
                  <a:txBody>
                    <a:bodyPr/>
                    <a:lstStyle/>
                    <a:p>
                      <a:r>
                        <a:rPr lang="en-US" sz="1400" dirty="0" smtClean="0"/>
                        <a:t>3</a:t>
                      </a:r>
                      <a:endParaRPr lang="en-US" sz="1400" dirty="0"/>
                    </a:p>
                  </a:txBody>
                  <a:tcPr marL="68580" marR="68580" marT="34290" marB="34290">
                    <a:solidFill>
                      <a:srgbClr val="8D3C1E"/>
                    </a:solidFill>
                  </a:tcPr>
                </a:tc>
                <a:tc>
                  <a:txBody>
                    <a:bodyPr/>
                    <a:lstStyle/>
                    <a:p>
                      <a:r>
                        <a:rPr lang="en-US" sz="1400" dirty="0" smtClean="0"/>
                        <a:t>4</a:t>
                      </a:r>
                      <a:endParaRPr lang="en-US" sz="1400" dirty="0"/>
                    </a:p>
                  </a:txBody>
                  <a:tcPr marL="68580" marR="68580" marT="34290" marB="34290">
                    <a:solidFill>
                      <a:srgbClr val="8D3C1E"/>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solidFill>
                      <a:srgbClr val="7F7F7F"/>
                    </a:solidFill>
                  </a:tcPr>
                </a:tc>
                <a:tc>
                  <a:txBody>
                    <a:bodyPr/>
                    <a:lstStyle/>
                    <a:p>
                      <a:r>
                        <a:rPr lang="en-US" sz="1400" dirty="0" smtClean="0"/>
                        <a:t>7</a:t>
                      </a:r>
                      <a:endParaRPr lang="en-US" sz="1400" dirty="0"/>
                    </a:p>
                  </a:txBody>
                  <a:tcPr marL="68580" marR="68580" marT="34290" marB="34290">
                    <a:solidFill>
                      <a:srgbClr val="7F7F7F"/>
                    </a:solidFill>
                  </a:tcPr>
                </a:tc>
                <a:tc>
                  <a:txBody>
                    <a:bodyPr/>
                    <a:lstStyle/>
                    <a:p>
                      <a:r>
                        <a:rPr lang="en-US" sz="1400" dirty="0" smtClean="0"/>
                        <a:t>8</a:t>
                      </a:r>
                      <a:endParaRPr lang="en-US" sz="1400" dirty="0"/>
                    </a:p>
                  </a:txBody>
                  <a:tcPr marL="68580" marR="68580" marT="34290" marB="34290">
                    <a:solidFill>
                      <a:srgbClr val="7F7F7F"/>
                    </a:solidFill>
                  </a:tcPr>
                </a:tc>
                <a:tc>
                  <a:txBody>
                    <a:bodyPr/>
                    <a:lstStyle/>
                    <a:p>
                      <a:r>
                        <a:rPr lang="en-US" sz="1400" dirty="0" smtClean="0"/>
                        <a:t>9</a:t>
                      </a:r>
                      <a:endParaRPr lang="en-US" sz="1400" dirty="0"/>
                    </a:p>
                  </a:txBody>
                  <a:tcPr marL="68580" marR="68580" marT="34290" marB="34290">
                    <a:solidFill>
                      <a:srgbClr val="7F7F7F"/>
                    </a:solidFill>
                  </a:tcPr>
                </a:tc>
                <a:tc>
                  <a:txBody>
                    <a:bodyPr/>
                    <a:lstStyle/>
                    <a:p>
                      <a:r>
                        <a:rPr lang="en-US" sz="1400" dirty="0" smtClean="0"/>
                        <a:t>10</a:t>
                      </a:r>
                      <a:endParaRPr lang="en-US" sz="1400" dirty="0"/>
                    </a:p>
                  </a:txBody>
                  <a:tcPr marL="68580" marR="68580" marT="34290" marB="34290">
                    <a:solidFill>
                      <a:srgbClr val="7F7F7F"/>
                    </a:solidFill>
                  </a:tcPr>
                </a:tc>
                <a:extLst>
                  <a:ext uri="{0D108BD9-81ED-4DB2-BD59-A6C34878D82A}">
                    <a16:rowId xmlns:a16="http://schemas.microsoft.com/office/drawing/2014/main" val="10000"/>
                  </a:ext>
                </a:extLst>
              </a:tr>
              <a:tr h="278130">
                <a:tc>
                  <a:txBody>
                    <a:bodyPr/>
                    <a:lstStyle/>
                    <a:p>
                      <a:r>
                        <a:rPr lang="en-US" sz="1400" dirty="0" smtClean="0"/>
                        <a:t>2</a:t>
                      </a:r>
                      <a:endParaRPr lang="en-US" sz="1400" dirty="0"/>
                    </a:p>
                  </a:txBody>
                  <a:tcPr marL="68580" marR="68580" marT="34290" marB="34290">
                    <a:solidFill>
                      <a:srgbClr val="DBCECC"/>
                    </a:solidFill>
                  </a:tcPr>
                </a:tc>
                <a:tc>
                  <a:txBody>
                    <a:bodyPr/>
                    <a:lstStyle/>
                    <a:p>
                      <a:r>
                        <a:rPr lang="en-US" sz="1400" dirty="0" smtClean="0"/>
                        <a:t>7</a:t>
                      </a:r>
                      <a:endParaRPr lang="en-US" sz="1400" dirty="0"/>
                    </a:p>
                  </a:txBody>
                  <a:tcPr marL="68580" marR="68580" marT="34290" marB="34290">
                    <a:solidFill>
                      <a:srgbClr val="DBCECC"/>
                    </a:solidFill>
                  </a:tcPr>
                </a:tc>
                <a:tc>
                  <a:txBody>
                    <a:bodyPr/>
                    <a:lstStyle/>
                    <a:p>
                      <a:r>
                        <a:rPr lang="en-US" sz="1400" dirty="0" smtClean="0"/>
                        <a:t>8</a:t>
                      </a:r>
                      <a:endParaRPr lang="en-US" sz="1400" dirty="0"/>
                    </a:p>
                  </a:txBody>
                  <a:tcPr marL="68580" marR="68580" marT="34290" marB="34290">
                    <a:solidFill>
                      <a:srgbClr val="DBCECC"/>
                    </a:solidFill>
                  </a:tcPr>
                </a:tc>
                <a:tc>
                  <a:txBody>
                    <a:bodyPr/>
                    <a:lstStyle/>
                    <a:p>
                      <a:r>
                        <a:rPr lang="en-US" sz="1400" dirty="0" smtClean="0"/>
                        <a:t>13</a:t>
                      </a:r>
                      <a:endParaRPr lang="en-US" sz="1400" dirty="0"/>
                    </a:p>
                  </a:txBody>
                  <a:tcPr marL="68580" marR="68580" marT="34290" marB="34290">
                    <a:solidFill>
                      <a:srgbClr val="DBCECC"/>
                    </a:solidFill>
                  </a:tcPr>
                </a:tc>
                <a:tc>
                  <a:txBody>
                    <a:bodyPr/>
                    <a:lstStyle/>
                    <a:p>
                      <a:r>
                        <a:rPr lang="en-US" sz="1400" dirty="0" smtClean="0"/>
                        <a:t>25</a:t>
                      </a:r>
                      <a:endParaRPr lang="en-US" sz="1400" dirty="0"/>
                    </a:p>
                  </a:txBody>
                  <a:tcPr marL="68580" marR="68580" marT="34290" marB="34290">
                    <a:solidFill>
                      <a:srgbClr val="DBCECC"/>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solidFill>
                      <a:srgbClr val="D9D9D9"/>
                    </a:solidFill>
                  </a:tcPr>
                </a:tc>
                <a:tc>
                  <a:txBody>
                    <a:bodyPr/>
                    <a:lstStyle/>
                    <a:p>
                      <a:r>
                        <a:rPr lang="en-US" sz="1400" dirty="0" smtClean="0"/>
                        <a:t>51</a:t>
                      </a:r>
                      <a:endParaRPr lang="en-US" sz="1400" dirty="0"/>
                    </a:p>
                  </a:txBody>
                  <a:tcPr marL="68580" marR="68580" marT="34290" marB="34290">
                    <a:solidFill>
                      <a:srgbClr val="D9D9D9"/>
                    </a:solidFill>
                  </a:tcPr>
                </a:tc>
                <a:tc>
                  <a:txBody>
                    <a:bodyPr/>
                    <a:lstStyle/>
                    <a:p>
                      <a:r>
                        <a:rPr lang="en-US" sz="1400" dirty="0" smtClean="0"/>
                        <a:t>89</a:t>
                      </a:r>
                      <a:endParaRPr lang="en-US" sz="1400" dirty="0"/>
                    </a:p>
                  </a:txBody>
                  <a:tcPr marL="68580" marR="68580" marT="34290" marB="34290">
                    <a:solidFill>
                      <a:srgbClr val="D9D9D9"/>
                    </a:solidFill>
                  </a:tcPr>
                </a:tc>
                <a:tc>
                  <a:txBody>
                    <a:bodyPr/>
                    <a:lstStyle/>
                    <a:p>
                      <a:r>
                        <a:rPr lang="en-US" sz="1400" dirty="0" smtClean="0"/>
                        <a:t>90</a:t>
                      </a:r>
                      <a:endParaRPr lang="en-US" sz="1400" dirty="0"/>
                    </a:p>
                  </a:txBody>
                  <a:tcPr marL="68580" marR="68580" marT="34290" marB="34290">
                    <a:solidFill>
                      <a:srgbClr val="D9D9D9"/>
                    </a:solidFill>
                  </a:tcPr>
                </a:tc>
                <a:tc>
                  <a:txBody>
                    <a:bodyPr/>
                    <a:lstStyle/>
                    <a:p>
                      <a:r>
                        <a:rPr lang="en-US" sz="1400" dirty="0" smtClean="0"/>
                        <a:t>95</a:t>
                      </a:r>
                      <a:endParaRPr lang="en-US" sz="1400" dirty="0"/>
                    </a:p>
                  </a:txBody>
                  <a:tcPr marL="68580" marR="68580" marT="34290" marB="34290">
                    <a:solidFill>
                      <a:srgbClr val="D9D9D9"/>
                    </a:solidFill>
                  </a:tcPr>
                </a:tc>
                <a:extLst>
                  <a:ext uri="{0D108BD9-81ED-4DB2-BD59-A6C34878D82A}">
                    <a16:rowId xmlns:a16="http://schemas.microsoft.com/office/drawing/2014/main" val="10001"/>
                  </a:ext>
                </a:extLst>
              </a:tr>
            </a:tbl>
          </a:graphicData>
        </a:graphic>
      </p:graphicFrame>
      <p:graphicFrame>
        <p:nvGraphicFramePr>
          <p:cNvPr id="12" name="Table 11"/>
          <p:cNvGraphicFramePr>
            <a:graphicFrameLocks noGrp="1"/>
          </p:cNvGraphicFramePr>
          <p:nvPr>
            <p:custDataLst>
              <p:tags r:id="rId4"/>
            </p:custDataLst>
            <p:extLst/>
          </p:nvPr>
        </p:nvGraphicFramePr>
        <p:xfrm>
          <a:off x="2063324" y="3649586"/>
          <a:ext cx="4572007" cy="563880"/>
        </p:xfrm>
        <a:graphic>
          <a:graphicData uri="http://schemas.openxmlformats.org/drawingml/2006/table">
            <a:tbl>
              <a:tblPr firstRow="1" bandRow="1">
                <a:tableStyleId>{5C22544A-7EE6-4342-B048-85BDC9FD1C3A}</a:tableStyleId>
              </a:tblPr>
              <a:tblGrid>
                <a:gridCol w="415637">
                  <a:extLst>
                    <a:ext uri="{9D8B030D-6E8A-4147-A177-3AD203B41FA5}">
                      <a16:colId xmlns:a16="http://schemas.microsoft.com/office/drawing/2014/main" val="20000"/>
                    </a:ext>
                  </a:extLst>
                </a:gridCol>
                <a:gridCol w="415637">
                  <a:extLst>
                    <a:ext uri="{9D8B030D-6E8A-4147-A177-3AD203B41FA5}">
                      <a16:colId xmlns:a16="http://schemas.microsoft.com/office/drawing/2014/main" val="20001"/>
                    </a:ext>
                  </a:extLst>
                </a:gridCol>
                <a:gridCol w="415637">
                  <a:extLst>
                    <a:ext uri="{9D8B030D-6E8A-4147-A177-3AD203B41FA5}">
                      <a16:colId xmlns:a16="http://schemas.microsoft.com/office/drawing/2014/main" val="20002"/>
                    </a:ext>
                  </a:extLst>
                </a:gridCol>
                <a:gridCol w="415637">
                  <a:extLst>
                    <a:ext uri="{9D8B030D-6E8A-4147-A177-3AD203B41FA5}">
                      <a16:colId xmlns:a16="http://schemas.microsoft.com/office/drawing/2014/main" val="20003"/>
                    </a:ext>
                  </a:extLst>
                </a:gridCol>
                <a:gridCol w="415637">
                  <a:extLst>
                    <a:ext uri="{9D8B030D-6E8A-4147-A177-3AD203B41FA5}">
                      <a16:colId xmlns:a16="http://schemas.microsoft.com/office/drawing/2014/main" val="20004"/>
                    </a:ext>
                  </a:extLst>
                </a:gridCol>
                <a:gridCol w="415637">
                  <a:extLst>
                    <a:ext uri="{9D8B030D-6E8A-4147-A177-3AD203B41FA5}">
                      <a16:colId xmlns:a16="http://schemas.microsoft.com/office/drawing/2014/main" val="20005"/>
                    </a:ext>
                  </a:extLst>
                </a:gridCol>
                <a:gridCol w="415637">
                  <a:extLst>
                    <a:ext uri="{9D8B030D-6E8A-4147-A177-3AD203B41FA5}">
                      <a16:colId xmlns:a16="http://schemas.microsoft.com/office/drawing/2014/main" val="20006"/>
                    </a:ext>
                  </a:extLst>
                </a:gridCol>
                <a:gridCol w="415637">
                  <a:extLst>
                    <a:ext uri="{9D8B030D-6E8A-4147-A177-3AD203B41FA5}">
                      <a16:colId xmlns:a16="http://schemas.microsoft.com/office/drawing/2014/main" val="20007"/>
                    </a:ext>
                  </a:extLst>
                </a:gridCol>
                <a:gridCol w="415637">
                  <a:extLst>
                    <a:ext uri="{9D8B030D-6E8A-4147-A177-3AD203B41FA5}">
                      <a16:colId xmlns:a16="http://schemas.microsoft.com/office/drawing/2014/main" val="20008"/>
                    </a:ext>
                  </a:extLst>
                </a:gridCol>
                <a:gridCol w="415637">
                  <a:extLst>
                    <a:ext uri="{9D8B030D-6E8A-4147-A177-3AD203B41FA5}">
                      <a16:colId xmlns:a16="http://schemas.microsoft.com/office/drawing/2014/main" val="20009"/>
                    </a:ext>
                  </a:extLst>
                </a:gridCol>
                <a:gridCol w="415637">
                  <a:extLst>
                    <a:ext uri="{9D8B030D-6E8A-4147-A177-3AD203B41FA5}">
                      <a16:colId xmlns:a16="http://schemas.microsoft.com/office/drawing/2014/main" val="20010"/>
                    </a:ext>
                  </a:extLst>
                </a:gridCol>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extLst>
                  <a:ext uri="{0D108BD9-81ED-4DB2-BD59-A6C34878D82A}">
                    <a16:rowId xmlns:a16="http://schemas.microsoft.com/office/drawing/2014/main" val="10000"/>
                  </a:ext>
                </a:extLst>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91002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Does this list of numbers contain X?</a:t>
            </a:r>
          </a:p>
        </p:txBody>
      </p:sp>
      <p:sp>
        <p:nvSpPr>
          <p:cNvPr id="5" name="Rectangle 4"/>
          <p:cNvSpPr/>
          <p:nvPr/>
        </p:nvSpPr>
        <p:spPr>
          <a:xfrm>
            <a:off x="883663" y="879962"/>
            <a:ext cx="8141233" cy="369332"/>
          </a:xfrm>
          <a:prstGeom prst="rect">
            <a:avLst/>
          </a:prstGeom>
        </p:spPr>
        <p:txBody>
          <a:bodyPr wrap="square">
            <a:spAutoFit/>
          </a:bodyPr>
          <a:lstStyle/>
          <a:p>
            <a:r>
              <a:rPr lang="en-US" dirty="0" smtClean="0"/>
              <a:t>Context: we have a collection of numbers in a Vector, in sorted order.</a:t>
            </a:r>
            <a:endParaRPr lang="en-US" dirty="0"/>
          </a:p>
        </p:txBody>
      </p:sp>
      <p:graphicFrame>
        <p:nvGraphicFramePr>
          <p:cNvPr id="7" name="Table 6"/>
          <p:cNvGraphicFramePr>
            <a:graphicFrameLocks noGrp="1"/>
          </p:cNvGraphicFramePr>
          <p:nvPr>
            <p:custDataLst>
              <p:tags r:id="rId2"/>
            </p:custDataLst>
            <p:extLst/>
          </p:nvPr>
        </p:nvGraphicFramePr>
        <p:xfrm>
          <a:off x="2044914" y="1249294"/>
          <a:ext cx="4572007" cy="563880"/>
        </p:xfrm>
        <a:graphic>
          <a:graphicData uri="http://schemas.openxmlformats.org/drawingml/2006/table">
            <a:tbl>
              <a:tblPr firstRow="1" bandRow="1">
                <a:tableStyleId>{5C22544A-7EE6-4342-B048-85BDC9FD1C3A}</a:tableStyleId>
              </a:tblPr>
              <a:tblGrid>
                <a:gridCol w="415637">
                  <a:extLst>
                    <a:ext uri="{9D8B030D-6E8A-4147-A177-3AD203B41FA5}">
                      <a16:colId xmlns:a16="http://schemas.microsoft.com/office/drawing/2014/main" val="20000"/>
                    </a:ext>
                  </a:extLst>
                </a:gridCol>
                <a:gridCol w="415637">
                  <a:extLst>
                    <a:ext uri="{9D8B030D-6E8A-4147-A177-3AD203B41FA5}">
                      <a16:colId xmlns:a16="http://schemas.microsoft.com/office/drawing/2014/main" val="20001"/>
                    </a:ext>
                  </a:extLst>
                </a:gridCol>
                <a:gridCol w="415637">
                  <a:extLst>
                    <a:ext uri="{9D8B030D-6E8A-4147-A177-3AD203B41FA5}">
                      <a16:colId xmlns:a16="http://schemas.microsoft.com/office/drawing/2014/main" val="20002"/>
                    </a:ext>
                  </a:extLst>
                </a:gridCol>
                <a:gridCol w="415637">
                  <a:extLst>
                    <a:ext uri="{9D8B030D-6E8A-4147-A177-3AD203B41FA5}">
                      <a16:colId xmlns:a16="http://schemas.microsoft.com/office/drawing/2014/main" val="20003"/>
                    </a:ext>
                  </a:extLst>
                </a:gridCol>
                <a:gridCol w="415637">
                  <a:extLst>
                    <a:ext uri="{9D8B030D-6E8A-4147-A177-3AD203B41FA5}">
                      <a16:colId xmlns:a16="http://schemas.microsoft.com/office/drawing/2014/main" val="20004"/>
                    </a:ext>
                  </a:extLst>
                </a:gridCol>
                <a:gridCol w="415637">
                  <a:extLst>
                    <a:ext uri="{9D8B030D-6E8A-4147-A177-3AD203B41FA5}">
                      <a16:colId xmlns:a16="http://schemas.microsoft.com/office/drawing/2014/main" val="20005"/>
                    </a:ext>
                  </a:extLst>
                </a:gridCol>
                <a:gridCol w="415637">
                  <a:extLst>
                    <a:ext uri="{9D8B030D-6E8A-4147-A177-3AD203B41FA5}">
                      <a16:colId xmlns:a16="http://schemas.microsoft.com/office/drawing/2014/main" val="20006"/>
                    </a:ext>
                  </a:extLst>
                </a:gridCol>
                <a:gridCol w="415637">
                  <a:extLst>
                    <a:ext uri="{9D8B030D-6E8A-4147-A177-3AD203B41FA5}">
                      <a16:colId xmlns:a16="http://schemas.microsoft.com/office/drawing/2014/main" val="20007"/>
                    </a:ext>
                  </a:extLst>
                </a:gridCol>
                <a:gridCol w="415637">
                  <a:extLst>
                    <a:ext uri="{9D8B030D-6E8A-4147-A177-3AD203B41FA5}">
                      <a16:colId xmlns:a16="http://schemas.microsoft.com/office/drawing/2014/main" val="20008"/>
                    </a:ext>
                  </a:extLst>
                </a:gridCol>
                <a:gridCol w="415637">
                  <a:extLst>
                    <a:ext uri="{9D8B030D-6E8A-4147-A177-3AD203B41FA5}">
                      <a16:colId xmlns:a16="http://schemas.microsoft.com/office/drawing/2014/main" val="20009"/>
                    </a:ext>
                  </a:extLst>
                </a:gridCol>
                <a:gridCol w="415637">
                  <a:extLst>
                    <a:ext uri="{9D8B030D-6E8A-4147-A177-3AD203B41FA5}">
                      <a16:colId xmlns:a16="http://schemas.microsoft.com/office/drawing/2014/main" val="20010"/>
                    </a:ext>
                  </a:extLst>
                </a:gridCol>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solidFill>
                      <a:schemeClr val="accent6"/>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extLst>
                  <a:ext uri="{0D108BD9-81ED-4DB2-BD59-A6C34878D82A}">
                    <a16:rowId xmlns:a16="http://schemas.microsoft.com/office/drawing/2014/main" val="10000"/>
                  </a:ext>
                </a:extLst>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solidFill>
                      <a:schemeClr val="accent6"/>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extLst>
                  <a:ext uri="{0D108BD9-81ED-4DB2-BD59-A6C34878D82A}">
                    <a16:rowId xmlns:a16="http://schemas.microsoft.com/office/drawing/2014/main" val="10001"/>
                  </a:ext>
                </a:extLst>
              </a:tr>
            </a:tbl>
          </a:graphicData>
        </a:graphic>
      </p:graphicFrame>
      <p:sp>
        <p:nvSpPr>
          <p:cNvPr id="9" name="Content Placeholder 5"/>
          <p:cNvSpPr txBox="1">
            <a:spLocks/>
          </p:cNvSpPr>
          <p:nvPr/>
        </p:nvSpPr>
        <p:spPr>
          <a:xfrm>
            <a:off x="955678" y="1855693"/>
            <a:ext cx="7089506" cy="3258030"/>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sz="1600" b="1" dirty="0" smtClean="0">
                <a:solidFill>
                  <a:schemeClr val="tx1"/>
                </a:solidFill>
              </a:rPr>
              <a:t>Extreme Efficiency Hack: Keep jumping to the middle!</a:t>
            </a:r>
          </a:p>
          <a:p>
            <a:pPr lvl="2"/>
            <a:r>
              <a:rPr lang="en-US" sz="1600" dirty="0" smtClean="0"/>
              <a:t>Let’s say our first jump to the middle found a number less than X, so we ruled out the whole first half:</a:t>
            </a:r>
          </a:p>
          <a:p>
            <a:pPr lvl="2"/>
            <a:endParaRPr lang="en-US" sz="1600" dirty="0" smtClean="0"/>
          </a:p>
          <a:p>
            <a:pPr lvl="2"/>
            <a:endParaRPr lang="en-US" sz="1600" dirty="0" smtClean="0"/>
          </a:p>
          <a:p>
            <a:pPr lvl="2"/>
            <a:r>
              <a:rPr lang="en-US" sz="1600" dirty="0" smtClean="0"/>
              <a:t>Now jump to the middle of the remaining second half:</a:t>
            </a:r>
          </a:p>
          <a:p>
            <a:pPr lvl="2"/>
            <a:endParaRPr lang="en-US" sz="1600" dirty="0" smtClean="0"/>
          </a:p>
          <a:p>
            <a:pPr lvl="2"/>
            <a:endParaRPr lang="en-US" sz="1600" dirty="0" smtClean="0"/>
          </a:p>
          <a:p>
            <a:pPr lvl="2"/>
            <a:endParaRPr lang="en-US" sz="1600" dirty="0" smtClean="0"/>
          </a:p>
          <a:p>
            <a:pPr lvl="1"/>
            <a:r>
              <a:rPr lang="en-US" sz="1600" dirty="0" smtClean="0"/>
              <a:t>Key observation: we do one piece of work, then delegate the rest. </a:t>
            </a:r>
            <a:r>
              <a:rPr lang="en-US" sz="1600" b="1" dirty="0" smtClean="0">
                <a:solidFill>
                  <a:schemeClr val="bg2"/>
                </a:solidFill>
              </a:rPr>
              <a:t>Recursion!!</a:t>
            </a:r>
          </a:p>
          <a:p>
            <a:pPr lvl="1"/>
            <a:endParaRPr lang="en-US" sz="1600" dirty="0" smtClean="0"/>
          </a:p>
        </p:txBody>
      </p:sp>
      <p:graphicFrame>
        <p:nvGraphicFramePr>
          <p:cNvPr id="12" name="Table 11"/>
          <p:cNvGraphicFramePr>
            <a:graphicFrameLocks noGrp="1"/>
          </p:cNvGraphicFramePr>
          <p:nvPr>
            <p:custDataLst>
              <p:tags r:id="rId3"/>
            </p:custDataLst>
            <p:extLst/>
          </p:nvPr>
        </p:nvGraphicFramePr>
        <p:xfrm>
          <a:off x="2063324" y="2696766"/>
          <a:ext cx="4572007" cy="563880"/>
        </p:xfrm>
        <a:graphic>
          <a:graphicData uri="http://schemas.openxmlformats.org/drawingml/2006/table">
            <a:tbl>
              <a:tblPr firstRow="1" bandRow="1">
                <a:tableStyleId>{5C22544A-7EE6-4342-B048-85BDC9FD1C3A}</a:tableStyleId>
              </a:tblPr>
              <a:tblGrid>
                <a:gridCol w="415637">
                  <a:extLst>
                    <a:ext uri="{9D8B030D-6E8A-4147-A177-3AD203B41FA5}">
                      <a16:colId xmlns:a16="http://schemas.microsoft.com/office/drawing/2014/main" val="20000"/>
                    </a:ext>
                  </a:extLst>
                </a:gridCol>
                <a:gridCol w="415637">
                  <a:extLst>
                    <a:ext uri="{9D8B030D-6E8A-4147-A177-3AD203B41FA5}">
                      <a16:colId xmlns:a16="http://schemas.microsoft.com/office/drawing/2014/main" val="20001"/>
                    </a:ext>
                  </a:extLst>
                </a:gridCol>
                <a:gridCol w="415637">
                  <a:extLst>
                    <a:ext uri="{9D8B030D-6E8A-4147-A177-3AD203B41FA5}">
                      <a16:colId xmlns:a16="http://schemas.microsoft.com/office/drawing/2014/main" val="20002"/>
                    </a:ext>
                  </a:extLst>
                </a:gridCol>
                <a:gridCol w="415637">
                  <a:extLst>
                    <a:ext uri="{9D8B030D-6E8A-4147-A177-3AD203B41FA5}">
                      <a16:colId xmlns:a16="http://schemas.microsoft.com/office/drawing/2014/main" val="20003"/>
                    </a:ext>
                  </a:extLst>
                </a:gridCol>
                <a:gridCol w="415637">
                  <a:extLst>
                    <a:ext uri="{9D8B030D-6E8A-4147-A177-3AD203B41FA5}">
                      <a16:colId xmlns:a16="http://schemas.microsoft.com/office/drawing/2014/main" val="20004"/>
                    </a:ext>
                  </a:extLst>
                </a:gridCol>
                <a:gridCol w="415637">
                  <a:extLst>
                    <a:ext uri="{9D8B030D-6E8A-4147-A177-3AD203B41FA5}">
                      <a16:colId xmlns:a16="http://schemas.microsoft.com/office/drawing/2014/main" val="20005"/>
                    </a:ext>
                  </a:extLst>
                </a:gridCol>
                <a:gridCol w="415637">
                  <a:extLst>
                    <a:ext uri="{9D8B030D-6E8A-4147-A177-3AD203B41FA5}">
                      <a16:colId xmlns:a16="http://schemas.microsoft.com/office/drawing/2014/main" val="20006"/>
                    </a:ext>
                  </a:extLst>
                </a:gridCol>
                <a:gridCol w="415637">
                  <a:extLst>
                    <a:ext uri="{9D8B030D-6E8A-4147-A177-3AD203B41FA5}">
                      <a16:colId xmlns:a16="http://schemas.microsoft.com/office/drawing/2014/main" val="20007"/>
                    </a:ext>
                  </a:extLst>
                </a:gridCol>
                <a:gridCol w="415637">
                  <a:extLst>
                    <a:ext uri="{9D8B030D-6E8A-4147-A177-3AD203B41FA5}">
                      <a16:colId xmlns:a16="http://schemas.microsoft.com/office/drawing/2014/main" val="20008"/>
                    </a:ext>
                  </a:extLst>
                </a:gridCol>
                <a:gridCol w="415637">
                  <a:extLst>
                    <a:ext uri="{9D8B030D-6E8A-4147-A177-3AD203B41FA5}">
                      <a16:colId xmlns:a16="http://schemas.microsoft.com/office/drawing/2014/main" val="20009"/>
                    </a:ext>
                  </a:extLst>
                </a:gridCol>
                <a:gridCol w="415637">
                  <a:extLst>
                    <a:ext uri="{9D8B030D-6E8A-4147-A177-3AD203B41FA5}">
                      <a16:colId xmlns:a16="http://schemas.microsoft.com/office/drawing/2014/main" val="20010"/>
                    </a:ext>
                  </a:extLst>
                </a:gridCol>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extLst>
                  <a:ext uri="{0D108BD9-81ED-4DB2-BD59-A6C34878D82A}">
                    <a16:rowId xmlns:a16="http://schemas.microsoft.com/office/drawing/2014/main" val="10000"/>
                  </a:ext>
                </a:extLst>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extLst>
                  <a:ext uri="{0D108BD9-81ED-4DB2-BD59-A6C34878D82A}">
                    <a16:rowId xmlns:a16="http://schemas.microsoft.com/office/drawing/2014/main" val="10001"/>
                  </a:ext>
                </a:extLst>
              </a:tr>
            </a:tbl>
          </a:graphicData>
        </a:graphic>
      </p:graphicFrame>
      <p:graphicFrame>
        <p:nvGraphicFramePr>
          <p:cNvPr id="10" name="Table 9"/>
          <p:cNvGraphicFramePr>
            <a:graphicFrameLocks noGrp="1"/>
          </p:cNvGraphicFramePr>
          <p:nvPr>
            <p:custDataLst>
              <p:tags r:id="rId4"/>
            </p:custDataLst>
            <p:extLst/>
          </p:nvPr>
        </p:nvGraphicFramePr>
        <p:xfrm>
          <a:off x="2060762" y="3620130"/>
          <a:ext cx="4572007" cy="563880"/>
        </p:xfrm>
        <a:graphic>
          <a:graphicData uri="http://schemas.openxmlformats.org/drawingml/2006/table">
            <a:tbl>
              <a:tblPr firstRow="1" bandRow="1">
                <a:tableStyleId>{5C22544A-7EE6-4342-B048-85BDC9FD1C3A}</a:tableStyleId>
              </a:tblPr>
              <a:tblGrid>
                <a:gridCol w="415637">
                  <a:extLst>
                    <a:ext uri="{9D8B030D-6E8A-4147-A177-3AD203B41FA5}">
                      <a16:colId xmlns:a16="http://schemas.microsoft.com/office/drawing/2014/main" val="20000"/>
                    </a:ext>
                  </a:extLst>
                </a:gridCol>
                <a:gridCol w="415637">
                  <a:extLst>
                    <a:ext uri="{9D8B030D-6E8A-4147-A177-3AD203B41FA5}">
                      <a16:colId xmlns:a16="http://schemas.microsoft.com/office/drawing/2014/main" val="20001"/>
                    </a:ext>
                  </a:extLst>
                </a:gridCol>
                <a:gridCol w="415637">
                  <a:extLst>
                    <a:ext uri="{9D8B030D-6E8A-4147-A177-3AD203B41FA5}">
                      <a16:colId xmlns:a16="http://schemas.microsoft.com/office/drawing/2014/main" val="20002"/>
                    </a:ext>
                  </a:extLst>
                </a:gridCol>
                <a:gridCol w="415637">
                  <a:extLst>
                    <a:ext uri="{9D8B030D-6E8A-4147-A177-3AD203B41FA5}">
                      <a16:colId xmlns:a16="http://schemas.microsoft.com/office/drawing/2014/main" val="20003"/>
                    </a:ext>
                  </a:extLst>
                </a:gridCol>
                <a:gridCol w="415637">
                  <a:extLst>
                    <a:ext uri="{9D8B030D-6E8A-4147-A177-3AD203B41FA5}">
                      <a16:colId xmlns:a16="http://schemas.microsoft.com/office/drawing/2014/main" val="20004"/>
                    </a:ext>
                  </a:extLst>
                </a:gridCol>
                <a:gridCol w="415637">
                  <a:extLst>
                    <a:ext uri="{9D8B030D-6E8A-4147-A177-3AD203B41FA5}">
                      <a16:colId xmlns:a16="http://schemas.microsoft.com/office/drawing/2014/main" val="20005"/>
                    </a:ext>
                  </a:extLst>
                </a:gridCol>
                <a:gridCol w="415637">
                  <a:extLst>
                    <a:ext uri="{9D8B030D-6E8A-4147-A177-3AD203B41FA5}">
                      <a16:colId xmlns:a16="http://schemas.microsoft.com/office/drawing/2014/main" val="20006"/>
                    </a:ext>
                  </a:extLst>
                </a:gridCol>
                <a:gridCol w="415637">
                  <a:extLst>
                    <a:ext uri="{9D8B030D-6E8A-4147-A177-3AD203B41FA5}">
                      <a16:colId xmlns:a16="http://schemas.microsoft.com/office/drawing/2014/main" val="20007"/>
                    </a:ext>
                  </a:extLst>
                </a:gridCol>
                <a:gridCol w="415637">
                  <a:extLst>
                    <a:ext uri="{9D8B030D-6E8A-4147-A177-3AD203B41FA5}">
                      <a16:colId xmlns:a16="http://schemas.microsoft.com/office/drawing/2014/main" val="20008"/>
                    </a:ext>
                  </a:extLst>
                </a:gridCol>
                <a:gridCol w="415637">
                  <a:extLst>
                    <a:ext uri="{9D8B030D-6E8A-4147-A177-3AD203B41FA5}">
                      <a16:colId xmlns:a16="http://schemas.microsoft.com/office/drawing/2014/main" val="20009"/>
                    </a:ext>
                  </a:extLst>
                </a:gridCol>
                <a:gridCol w="415637">
                  <a:extLst>
                    <a:ext uri="{9D8B030D-6E8A-4147-A177-3AD203B41FA5}">
                      <a16:colId xmlns:a16="http://schemas.microsoft.com/office/drawing/2014/main" val="20010"/>
                    </a:ext>
                  </a:extLst>
                </a:gridCol>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solidFill>
                      <a:schemeClr val="accent6"/>
                    </a:solidFill>
                  </a:tcPr>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extLst>
                  <a:ext uri="{0D108BD9-81ED-4DB2-BD59-A6C34878D82A}">
                    <a16:rowId xmlns:a16="http://schemas.microsoft.com/office/drawing/2014/main" val="10000"/>
                  </a:ext>
                </a:extLst>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solidFill>
                      <a:schemeClr val="accent6"/>
                    </a:solidFill>
                  </a:tcPr>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68031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smtClean="0"/>
              <a:t>Binary Search Implementation</a:t>
            </a:r>
            <a:endParaRPr lang="en-US" b="1" i="1" dirty="0"/>
          </a:p>
        </p:txBody>
      </p:sp>
      <p:sp>
        <p:nvSpPr>
          <p:cNvPr id="8" name="Text Placeholder 7"/>
          <p:cNvSpPr>
            <a:spLocks noGrp="1"/>
          </p:cNvSpPr>
          <p:nvPr>
            <p:ph type="body" sz="half" idx="2"/>
            <p:custDataLst>
              <p:tags r:id="rId2"/>
            </p:custDataLst>
          </p:nvPr>
        </p:nvSpPr>
        <p:spPr/>
        <p:txBody>
          <a:bodyPr/>
          <a:lstStyle/>
          <a:p>
            <a:r>
              <a:rPr lang="en-US" dirty="0" smtClean="0"/>
              <a:t>Now we understand the approach. </a:t>
            </a:r>
          </a:p>
          <a:p>
            <a:r>
              <a:rPr lang="en-US" dirty="0" smtClean="0"/>
              <a:t>What does the code look like?</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2721307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40231" y="265814"/>
            <a:ext cx="5792519" cy="380048"/>
          </a:xfrm>
        </p:spPr>
        <p:style>
          <a:lnRef idx="1">
            <a:schemeClr val="accent1"/>
          </a:lnRef>
          <a:fillRef idx="3">
            <a:schemeClr val="accent1"/>
          </a:fillRef>
          <a:effectRef idx="2">
            <a:schemeClr val="accent1"/>
          </a:effectRef>
          <a:fontRef idx="minor">
            <a:schemeClr val="lt1"/>
          </a:fontRef>
        </p:style>
        <p:txBody>
          <a:bodyPr/>
          <a:lstStyle/>
          <a:p>
            <a:pPr algn="ctr"/>
            <a:r>
              <a:rPr lang="en-US" dirty="0" smtClean="0"/>
              <a:t>Basic Recursive </a:t>
            </a:r>
            <a:r>
              <a:rPr lang="en-US" dirty="0"/>
              <a:t>F</a:t>
            </a:r>
            <a:r>
              <a:rPr lang="en-US" dirty="0" smtClean="0"/>
              <a:t>unction </a:t>
            </a:r>
            <a:r>
              <a:rPr lang="en-US" dirty="0"/>
              <a:t>D</a:t>
            </a:r>
            <a:r>
              <a:rPr lang="en-US" dirty="0" smtClean="0"/>
              <a:t>esign </a:t>
            </a:r>
            <a:r>
              <a:rPr lang="en-US" dirty="0"/>
              <a:t>P</a:t>
            </a:r>
            <a:r>
              <a:rPr lang="en-US" dirty="0" smtClean="0"/>
              <a:t>attern</a:t>
            </a:r>
            <a:endParaRPr lang="en-US" dirty="0"/>
          </a:p>
        </p:txBody>
      </p:sp>
      <p:sp>
        <p:nvSpPr>
          <p:cNvPr id="5" name="Text Placeholder 4"/>
          <p:cNvSpPr>
            <a:spLocks noGrp="1"/>
          </p:cNvSpPr>
          <p:nvPr>
            <p:ph type="body" idx="1"/>
            <p:custDataLst>
              <p:tags r:id="rId2"/>
            </p:custDataLst>
          </p:nvPr>
        </p:nvSpPr>
        <p:spPr>
          <a:xfrm>
            <a:off x="1840231" y="796637"/>
            <a:ext cx="2302155" cy="359867"/>
          </a:xfrm>
        </p:spPr>
        <p:txBody>
          <a:bodyPr>
            <a:normAutofit/>
          </a:bodyPr>
          <a:lstStyle/>
          <a:p>
            <a:r>
              <a:rPr lang="en-US" sz="1600" dirty="0"/>
              <a:t>Always two parts:</a:t>
            </a:r>
          </a:p>
        </p:txBody>
      </p:sp>
      <p:sp>
        <p:nvSpPr>
          <p:cNvPr id="6" name="Content Placeholder 5"/>
          <p:cNvSpPr>
            <a:spLocks noGrp="1"/>
          </p:cNvSpPr>
          <p:nvPr>
            <p:ph sz="half" idx="2"/>
            <p:custDataLst>
              <p:tags r:id="rId3"/>
            </p:custDataLst>
          </p:nvPr>
        </p:nvSpPr>
        <p:spPr>
          <a:xfrm>
            <a:off x="1840230" y="1220936"/>
            <a:ext cx="5733826" cy="1595136"/>
          </a:xfrm>
        </p:spPr>
        <p:txBody>
          <a:bodyPr>
            <a:normAutofit/>
          </a:bodyPr>
          <a:lstStyle/>
          <a:p>
            <a:r>
              <a:rPr lang="en-US" sz="1600" b="1" i="1" dirty="0"/>
              <a:t>Base case:</a:t>
            </a:r>
            <a:endParaRPr lang="en-US" sz="1600" b="1" dirty="0"/>
          </a:p>
          <a:p>
            <a:pPr lvl="1">
              <a:buFont typeface="Arial" pitchFamily="34" charset="0"/>
              <a:buChar char="•"/>
            </a:pPr>
            <a:r>
              <a:rPr lang="en-US" sz="1400" dirty="0"/>
              <a:t>This problem is so tiny, it’s hardly a problem anymore! Just give answer. </a:t>
            </a:r>
          </a:p>
          <a:p>
            <a:pPr lvl="0">
              <a:buClr>
                <a:srgbClr val="8C1515"/>
              </a:buClr>
            </a:pPr>
            <a:r>
              <a:rPr lang="en-US" sz="1600" b="1" i="1" dirty="0">
                <a:solidFill>
                  <a:srgbClr val="000000"/>
                </a:solidFill>
              </a:rPr>
              <a:t>Recursive case:</a:t>
            </a:r>
            <a:endParaRPr lang="pt-BR" sz="1600" dirty="0"/>
          </a:p>
          <a:p>
            <a:pPr lvl="1">
              <a:buFont typeface="Arial" pitchFamily="34" charset="0"/>
              <a:buChar char="•"/>
            </a:pPr>
            <a:r>
              <a:rPr lang="pt-BR" sz="1400" dirty="0"/>
              <a:t>This problem is still a bit large, let’s (1) bite off just one piece, and (2) delegate the remaining work to recursion.</a:t>
            </a:r>
          </a:p>
          <a:p>
            <a:endParaRPr lang="en-US" sz="1600" dirty="0"/>
          </a:p>
        </p:txBody>
      </p:sp>
      <p:sp>
        <p:nvSpPr>
          <p:cNvPr id="7" name="Explosion 1 6"/>
          <p:cNvSpPr/>
          <p:nvPr/>
        </p:nvSpPr>
        <p:spPr>
          <a:xfrm>
            <a:off x="7024944" y="2246677"/>
            <a:ext cx="1832642" cy="2074690"/>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From previous lecture</a:t>
            </a:r>
            <a:endParaRPr lang="en-US" dirty="0"/>
          </a:p>
        </p:txBody>
      </p:sp>
    </p:spTree>
    <p:extLst>
      <p:ext uri="{BB962C8B-B14F-4D97-AF65-F5344CB8AC3E}">
        <p14:creationId xmlns:p14="http://schemas.microsoft.com/office/powerpoint/2010/main" val="19981979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955677" y="757616"/>
            <a:ext cx="7700963" cy="3759042"/>
          </a:xfrm>
        </p:spPr>
        <p:txBody>
          <a:bodyPr>
            <a:normAutofit fontScale="85000" lnSpcReduction="20000"/>
          </a:bodyPr>
          <a:lstStyle/>
          <a:p>
            <a:pPr marL="0" indent="0"/>
            <a:endParaRPr lang="en-US" dirty="0" smtClean="0"/>
          </a:p>
          <a:p>
            <a:pPr marL="0" indent="0"/>
            <a:endParaRPr lang="en-US" dirty="0"/>
          </a:p>
          <a:p>
            <a:pPr marL="0" indent="0"/>
            <a:endParaRPr lang="en-US" dirty="0" smtClean="0"/>
          </a:p>
          <a:p>
            <a:pPr marL="51435" indent="0"/>
            <a:r>
              <a:rPr lang="en-US" b="1" dirty="0">
                <a:latin typeface="Consolas" panose="020B0609020204030204" pitchFamily="49" charset="0"/>
                <a:cs typeface="Consolas" panose="020B0609020204030204" pitchFamily="49" charset="0"/>
              </a:rPr>
              <a:t>bool </a:t>
            </a:r>
            <a:r>
              <a:rPr lang="en-US" b="1" dirty="0" err="1" smtClean="0">
                <a:latin typeface="Consolas" panose="020B0609020204030204" pitchFamily="49" charset="0"/>
                <a:cs typeface="Consolas" panose="020B0609020204030204" pitchFamily="49" charset="0"/>
              </a:rPr>
              <a:t>binarySearch</a:t>
            </a:r>
            <a:r>
              <a:rPr lang="en-US" b="1" dirty="0" smtClean="0">
                <a:latin typeface="Consolas" panose="020B0609020204030204" pitchFamily="49" charset="0"/>
                <a:cs typeface="Consolas" panose="020B0609020204030204" pitchFamily="49" charset="0"/>
              </a:rPr>
              <a:t>(Vector&lt;</a:t>
            </a:r>
            <a:r>
              <a:rPr lang="en-US" b="1" dirty="0" err="1" smtClean="0">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&gt;&amp; data,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key) </a:t>
            </a:r>
          </a:p>
          <a:p>
            <a:pPr marL="51435" indent="0"/>
            <a:r>
              <a:rPr lang="en-US" b="1" dirty="0" smtClean="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if </a:t>
            </a:r>
            <a:r>
              <a:rPr lang="en-US" b="1" dirty="0" smtClean="0">
                <a:latin typeface="Consolas" panose="020B0609020204030204" pitchFamily="49" charset="0"/>
                <a:cs typeface="Consolas" panose="020B0609020204030204" pitchFamily="49" charset="0"/>
              </a:rPr>
              <a:t>(</a:t>
            </a:r>
            <a:r>
              <a:rPr lang="en-US" b="1" dirty="0" err="1" smtClean="0">
                <a:latin typeface="Consolas" panose="020B0609020204030204" pitchFamily="49" charset="0"/>
                <a:cs typeface="Consolas" panose="020B0609020204030204" pitchFamily="49" charset="0"/>
              </a:rPr>
              <a:t>data.size</a:t>
            </a:r>
            <a:r>
              <a:rPr lang="en-US" b="1" dirty="0" smtClean="0">
                <a:latin typeface="Consolas" panose="020B0609020204030204" pitchFamily="49" charset="0"/>
                <a:cs typeface="Consolas" panose="020B0609020204030204" pitchFamily="49" charset="0"/>
              </a:rPr>
              <a:t>() == 0) </a:t>
            </a:r>
            <a:r>
              <a:rPr lang="en-US" b="1" dirty="0">
                <a:latin typeface="Consolas" panose="020B0609020204030204" pitchFamily="49" charset="0"/>
                <a:cs typeface="Consolas" panose="020B0609020204030204" pitchFamily="49" charset="0"/>
              </a:rPr>
              <a:t>{</a:t>
            </a:r>
          </a:p>
          <a:p>
            <a:pPr marL="51435" indent="0"/>
            <a:r>
              <a:rPr lang="en-US" b="1" dirty="0">
                <a:latin typeface="Consolas" panose="020B0609020204030204" pitchFamily="49" charset="0"/>
                <a:cs typeface="Consolas" panose="020B0609020204030204" pitchFamily="49" charset="0"/>
              </a:rPr>
              <a:t>        return false;</a:t>
            </a:r>
          </a:p>
          <a:p>
            <a:pPr marL="51435" indent="0"/>
            <a:r>
              <a:rPr lang="en-US" b="1" dirty="0">
                <a:latin typeface="Consolas" panose="020B0609020204030204" pitchFamily="49" charset="0"/>
                <a:cs typeface="Consolas" panose="020B0609020204030204" pitchFamily="49" charset="0"/>
              </a:rPr>
              <a:t>    } </a:t>
            </a:r>
          </a:p>
          <a:p>
            <a:pPr marL="51435" indent="0"/>
            <a:r>
              <a:rPr lang="en-US" b="1" dirty="0" smtClean="0">
                <a:latin typeface="Consolas" panose="020B0609020204030204" pitchFamily="49" charset="0"/>
                <a:cs typeface="Consolas" panose="020B0609020204030204" pitchFamily="49" charset="0"/>
              </a:rPr>
              <a:t>    if (key == data[</a:t>
            </a:r>
            <a:r>
              <a:rPr lang="en-US" b="1" i="1" dirty="0" smtClean="0">
                <a:latin typeface="Times New Roman" panose="02020603050405020304" pitchFamily="18" charset="0"/>
                <a:cs typeface="Times New Roman" panose="02020603050405020304" pitchFamily="18" charset="0"/>
              </a:rPr>
              <a:t>midpoint</a:t>
            </a:r>
            <a:r>
              <a:rPr lang="en-US" b="1" dirty="0" smtClean="0">
                <a:latin typeface="Consolas" panose="020B0609020204030204" pitchFamily="49" charset="0"/>
                <a:cs typeface="Consolas" panose="020B0609020204030204" pitchFamily="49" charset="0"/>
              </a:rPr>
              <a:t>]) {</a:t>
            </a:r>
          </a:p>
          <a:p>
            <a:pPr marL="51435" indent="0"/>
            <a:r>
              <a:rPr lang="en-US" b="1" dirty="0" smtClean="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 true;</a:t>
            </a:r>
          </a:p>
          <a:p>
            <a:pPr marL="51435" indent="0"/>
            <a:r>
              <a:rPr lang="en-US" b="1" dirty="0">
                <a:latin typeface="Consolas" panose="020B0609020204030204" pitchFamily="49" charset="0"/>
                <a:cs typeface="Consolas" panose="020B0609020204030204" pitchFamily="49" charset="0"/>
              </a:rPr>
              <a:t>    } else if (key &lt; </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midpoint</a:t>
            </a:r>
            <a:r>
              <a:rPr lang="en-US" b="1" dirty="0" smtClean="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 </a:t>
            </a:r>
          </a:p>
          <a:p>
            <a:pPr marL="51435" indent="0"/>
            <a:r>
              <a:rPr lang="en-US" b="1" dirty="0">
                <a:latin typeface="Consolas" panose="020B0609020204030204" pitchFamily="49" charset="0"/>
                <a:cs typeface="Consolas" panose="020B0609020204030204" pitchFamily="49" charset="0"/>
              </a:rPr>
              <a:t>        return </a:t>
            </a:r>
            <a:r>
              <a:rPr lang="en-US" b="1" dirty="0" err="1" smtClean="0">
                <a:latin typeface="Consolas" panose="020B0609020204030204" pitchFamily="49" charset="0"/>
                <a:cs typeface="Consolas" panose="020B0609020204030204" pitchFamily="49" charset="0"/>
              </a:rPr>
              <a:t>binarySearch</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first half only</a:t>
            </a:r>
            <a:r>
              <a:rPr lang="en-US" b="1" dirty="0" smtClean="0">
                <a:latin typeface="Consolas" panose="020B0609020204030204" pitchFamily="49" charset="0"/>
                <a:cs typeface="Consolas" panose="020B0609020204030204" pitchFamily="49" charset="0"/>
              </a:rPr>
              <a:t>], key);</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 else {</a:t>
            </a:r>
          </a:p>
          <a:p>
            <a:pPr marL="51435" indent="0"/>
            <a:r>
              <a:rPr lang="en-US" b="1" dirty="0">
                <a:latin typeface="Consolas" panose="020B0609020204030204" pitchFamily="49" charset="0"/>
                <a:cs typeface="Consolas" panose="020B0609020204030204" pitchFamily="49" charset="0"/>
              </a:rPr>
              <a:t>        return </a:t>
            </a:r>
            <a:r>
              <a:rPr lang="en-US" b="1" dirty="0" err="1" smtClean="0">
                <a:latin typeface="Consolas" panose="020B0609020204030204" pitchFamily="49" charset="0"/>
                <a:cs typeface="Consolas" panose="020B0609020204030204" pitchFamily="49" charset="0"/>
              </a:rPr>
              <a:t>binarySearch</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second </a:t>
            </a:r>
            <a:r>
              <a:rPr lang="en-US" b="1" i="1" dirty="0">
                <a:latin typeface="Times New Roman" panose="02020603050405020304" pitchFamily="18" charset="0"/>
                <a:cs typeface="Times New Roman" panose="02020603050405020304" pitchFamily="18" charset="0"/>
              </a:rPr>
              <a:t>half only</a:t>
            </a:r>
            <a:r>
              <a:rPr lang="en-US" b="1" dirty="0">
                <a:latin typeface="Consolas" panose="020B0609020204030204" pitchFamily="49" charset="0"/>
                <a:cs typeface="Consolas" panose="020B0609020204030204" pitchFamily="49" charset="0"/>
              </a:rPr>
              <a:t>]</a:t>
            </a:r>
            <a:r>
              <a:rPr lang="en-US" b="1" dirty="0" smtClean="0">
                <a:latin typeface="Consolas" panose="020B0609020204030204" pitchFamily="49" charset="0"/>
                <a:cs typeface="Consolas" panose="020B0609020204030204" pitchFamily="49" charset="0"/>
              </a:rPr>
              <a:t>, key);</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a:t>
            </a:r>
          </a:p>
          <a:p>
            <a:pPr marL="51435" indent="0"/>
            <a:r>
              <a:rPr lang="en-US" b="1" dirty="0">
                <a:latin typeface="Consolas" panose="020B0609020204030204" pitchFamily="49" charset="0"/>
                <a:cs typeface="Consolas" panose="020B0609020204030204" pitchFamily="49" charset="0"/>
              </a:rPr>
              <a:t>}</a:t>
            </a:r>
          </a:p>
          <a:p>
            <a:pPr marL="0" indent="0"/>
            <a:endParaRPr lang="en-US" dirty="0"/>
          </a:p>
        </p:txBody>
      </p:sp>
      <p:sp>
        <p:nvSpPr>
          <p:cNvPr id="2" name="Title 1"/>
          <p:cNvSpPr>
            <a:spLocks noGrp="1"/>
          </p:cNvSpPr>
          <p:nvPr>
            <p:ph type="title"/>
          </p:nvPr>
        </p:nvSpPr>
        <p:spPr/>
        <p:txBody>
          <a:bodyPr/>
          <a:lstStyle/>
          <a:p>
            <a:r>
              <a:rPr lang="en-US" dirty="0" smtClean="0"/>
              <a:t>Binary Search pseudocode</a:t>
            </a:r>
            <a:endParaRPr lang="en-US" dirty="0"/>
          </a:p>
        </p:txBody>
      </p:sp>
      <p:sp>
        <p:nvSpPr>
          <p:cNvPr id="4" name="Right Brace 3"/>
          <p:cNvSpPr/>
          <p:nvPr/>
        </p:nvSpPr>
        <p:spPr>
          <a:xfrm>
            <a:off x="4318425" y="1739203"/>
            <a:ext cx="322730" cy="1237130"/>
          </a:xfrm>
          <a:prstGeom prst="rightBrace">
            <a:avLst>
              <a:gd name="adj1" fmla="val 8333"/>
              <a:gd name="adj2" fmla="val 48373"/>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4784715" y="2140912"/>
            <a:ext cx="1162861" cy="338554"/>
          </a:xfrm>
          <a:prstGeom prst="rect">
            <a:avLst/>
          </a:prstGeom>
          <a:noFill/>
          <a:ln>
            <a:solidFill>
              <a:schemeClr val="tx1"/>
            </a:solidFill>
          </a:ln>
        </p:spPr>
        <p:txBody>
          <a:bodyPr wrap="square" rtlCol="0">
            <a:spAutoFit/>
          </a:bodyPr>
          <a:lstStyle/>
          <a:p>
            <a:r>
              <a:rPr lang="en-US" sz="1600" b="1" dirty="0" smtClean="0">
                <a:solidFill>
                  <a:schemeClr val="bg2"/>
                </a:solidFill>
              </a:rPr>
              <a:t>Base cases</a:t>
            </a:r>
            <a:endParaRPr lang="en-US" sz="1600" dirty="0"/>
          </a:p>
        </p:txBody>
      </p:sp>
      <p:sp>
        <p:nvSpPr>
          <p:cNvPr id="8" name="Right Brace 7"/>
          <p:cNvSpPr/>
          <p:nvPr/>
        </p:nvSpPr>
        <p:spPr>
          <a:xfrm>
            <a:off x="6583680" y="2976334"/>
            <a:ext cx="392141" cy="1137236"/>
          </a:xfrm>
          <a:prstGeom prst="rightBrace">
            <a:avLst/>
          </a:pr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10" name="TextBox 9"/>
          <p:cNvSpPr txBox="1"/>
          <p:nvPr/>
        </p:nvSpPr>
        <p:spPr>
          <a:xfrm>
            <a:off x="7103373" y="3348183"/>
            <a:ext cx="1553265" cy="338554"/>
          </a:xfrm>
          <a:prstGeom prst="rect">
            <a:avLst/>
          </a:prstGeom>
          <a:noFill/>
          <a:ln>
            <a:solidFill>
              <a:schemeClr val="tx1"/>
            </a:solidFill>
          </a:ln>
        </p:spPr>
        <p:txBody>
          <a:bodyPr wrap="square" rtlCol="0">
            <a:spAutoFit/>
          </a:bodyPr>
          <a:lstStyle/>
          <a:p>
            <a:r>
              <a:rPr lang="en-US" sz="1600" b="1" dirty="0" smtClean="0">
                <a:solidFill>
                  <a:srgbClr val="175E54"/>
                </a:solidFill>
              </a:rPr>
              <a:t>Recursive case</a:t>
            </a:r>
            <a:endParaRPr lang="en-US" sz="1600" dirty="0"/>
          </a:p>
        </p:txBody>
      </p:sp>
      <p:sp>
        <p:nvSpPr>
          <p:cNvPr id="12" name="Explosion 1 11"/>
          <p:cNvSpPr/>
          <p:nvPr/>
        </p:nvSpPr>
        <p:spPr>
          <a:xfrm>
            <a:off x="7373822" y="-222499"/>
            <a:ext cx="1832642" cy="2074690"/>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From previous lecture</a:t>
            </a:r>
            <a:endParaRPr lang="en-US" dirty="0"/>
          </a:p>
        </p:txBody>
      </p:sp>
    </p:spTree>
    <p:extLst>
      <p:ext uri="{BB962C8B-B14F-4D97-AF65-F5344CB8AC3E}">
        <p14:creationId xmlns:p14="http://schemas.microsoft.com/office/powerpoint/2010/main" val="938539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955677" y="757616"/>
            <a:ext cx="7700963" cy="3759042"/>
          </a:xfrm>
        </p:spPr>
        <p:txBody>
          <a:bodyPr>
            <a:normAutofit fontScale="85000" lnSpcReduction="20000"/>
          </a:bodyPr>
          <a:lstStyle/>
          <a:p>
            <a:pPr marL="0" indent="0"/>
            <a:endParaRPr lang="en-US" dirty="0" smtClean="0"/>
          </a:p>
          <a:p>
            <a:pPr marL="0" indent="0"/>
            <a:endParaRPr lang="en-US" dirty="0"/>
          </a:p>
          <a:p>
            <a:pPr marL="0" indent="0"/>
            <a:endParaRPr lang="en-US" dirty="0" smtClean="0"/>
          </a:p>
          <a:p>
            <a:pPr marL="51435" indent="0"/>
            <a:r>
              <a:rPr lang="en-US" b="1" dirty="0">
                <a:latin typeface="Consolas" panose="020B0609020204030204" pitchFamily="49" charset="0"/>
                <a:cs typeface="Consolas" panose="020B0609020204030204" pitchFamily="49" charset="0"/>
              </a:rPr>
              <a:t>bool </a:t>
            </a:r>
            <a:r>
              <a:rPr lang="en-US" b="1" dirty="0" err="1" smtClean="0">
                <a:latin typeface="Consolas" panose="020B0609020204030204" pitchFamily="49" charset="0"/>
                <a:cs typeface="Consolas" panose="020B0609020204030204" pitchFamily="49" charset="0"/>
              </a:rPr>
              <a:t>binarySearch</a:t>
            </a:r>
            <a:r>
              <a:rPr lang="en-US" b="1" dirty="0" smtClean="0">
                <a:latin typeface="Consolas" panose="020B0609020204030204" pitchFamily="49" charset="0"/>
                <a:cs typeface="Consolas" panose="020B0609020204030204" pitchFamily="49" charset="0"/>
              </a:rPr>
              <a:t>(Vector&lt;</a:t>
            </a:r>
            <a:r>
              <a:rPr lang="en-US" b="1" dirty="0" err="1" smtClean="0">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&gt;&amp; data,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key) </a:t>
            </a:r>
          </a:p>
          <a:p>
            <a:pPr marL="51435" indent="0"/>
            <a:r>
              <a:rPr lang="en-US" b="1" dirty="0" smtClean="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if </a:t>
            </a:r>
            <a:r>
              <a:rPr lang="en-US" b="1" dirty="0" smtClean="0">
                <a:latin typeface="Consolas" panose="020B0609020204030204" pitchFamily="49" charset="0"/>
                <a:cs typeface="Consolas" panose="020B0609020204030204" pitchFamily="49" charset="0"/>
              </a:rPr>
              <a:t>(</a:t>
            </a:r>
            <a:r>
              <a:rPr lang="en-US" b="1" dirty="0" err="1" smtClean="0">
                <a:latin typeface="Consolas" panose="020B0609020204030204" pitchFamily="49" charset="0"/>
                <a:cs typeface="Consolas" panose="020B0609020204030204" pitchFamily="49" charset="0"/>
              </a:rPr>
              <a:t>data.size</a:t>
            </a:r>
            <a:r>
              <a:rPr lang="en-US" b="1" dirty="0" smtClean="0">
                <a:latin typeface="Consolas" panose="020B0609020204030204" pitchFamily="49" charset="0"/>
                <a:cs typeface="Consolas" panose="020B0609020204030204" pitchFamily="49" charset="0"/>
              </a:rPr>
              <a:t>() == 0) </a:t>
            </a:r>
            <a:r>
              <a:rPr lang="en-US" b="1" dirty="0">
                <a:latin typeface="Consolas" panose="020B0609020204030204" pitchFamily="49" charset="0"/>
                <a:cs typeface="Consolas" panose="020B0609020204030204" pitchFamily="49" charset="0"/>
              </a:rPr>
              <a:t>{</a:t>
            </a:r>
          </a:p>
          <a:p>
            <a:pPr marL="51435" indent="0"/>
            <a:r>
              <a:rPr lang="en-US" b="1" dirty="0">
                <a:latin typeface="Consolas" panose="020B0609020204030204" pitchFamily="49" charset="0"/>
                <a:cs typeface="Consolas" panose="020B0609020204030204" pitchFamily="49" charset="0"/>
              </a:rPr>
              <a:t>        return false;</a:t>
            </a:r>
          </a:p>
          <a:p>
            <a:pPr marL="51435" indent="0"/>
            <a:r>
              <a:rPr lang="en-US" b="1" dirty="0">
                <a:latin typeface="Consolas" panose="020B0609020204030204" pitchFamily="49" charset="0"/>
                <a:cs typeface="Consolas" panose="020B0609020204030204" pitchFamily="49" charset="0"/>
              </a:rPr>
              <a:t>    } </a:t>
            </a:r>
          </a:p>
          <a:p>
            <a:pPr marL="51435" indent="0"/>
            <a:r>
              <a:rPr lang="en-US" b="1" dirty="0" smtClean="0">
                <a:latin typeface="Consolas" panose="020B0609020204030204" pitchFamily="49" charset="0"/>
                <a:cs typeface="Consolas" panose="020B0609020204030204" pitchFamily="49" charset="0"/>
              </a:rPr>
              <a:t>    if (key == data[</a:t>
            </a:r>
            <a:r>
              <a:rPr lang="en-US" b="1" i="1" dirty="0" smtClean="0">
                <a:latin typeface="Times New Roman" panose="02020603050405020304" pitchFamily="18" charset="0"/>
                <a:cs typeface="Times New Roman" panose="02020603050405020304" pitchFamily="18" charset="0"/>
              </a:rPr>
              <a:t>midpoint</a:t>
            </a:r>
            <a:r>
              <a:rPr lang="en-US" b="1" dirty="0" smtClean="0">
                <a:latin typeface="Consolas" panose="020B0609020204030204" pitchFamily="49" charset="0"/>
                <a:cs typeface="Consolas" panose="020B0609020204030204" pitchFamily="49" charset="0"/>
              </a:rPr>
              <a:t>]) {</a:t>
            </a:r>
          </a:p>
          <a:p>
            <a:pPr marL="51435" indent="0"/>
            <a:r>
              <a:rPr lang="en-US" b="1" dirty="0" smtClean="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 true;</a:t>
            </a:r>
          </a:p>
          <a:p>
            <a:pPr marL="51435" indent="0"/>
            <a:r>
              <a:rPr lang="en-US" b="1" dirty="0">
                <a:latin typeface="Consolas" panose="020B0609020204030204" pitchFamily="49" charset="0"/>
                <a:cs typeface="Consolas" panose="020B0609020204030204" pitchFamily="49" charset="0"/>
              </a:rPr>
              <a:t>    } else if (key &lt; </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midpoint</a:t>
            </a:r>
            <a:r>
              <a:rPr lang="en-US" b="1" dirty="0" smtClean="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 </a:t>
            </a:r>
          </a:p>
          <a:p>
            <a:pPr marL="51435" indent="0"/>
            <a:r>
              <a:rPr lang="en-US" b="1" dirty="0">
                <a:latin typeface="Consolas" panose="020B0609020204030204" pitchFamily="49" charset="0"/>
                <a:cs typeface="Consolas" panose="020B0609020204030204" pitchFamily="49" charset="0"/>
              </a:rPr>
              <a:t>        return </a:t>
            </a:r>
            <a:r>
              <a:rPr lang="en-US" b="1" dirty="0" err="1" smtClean="0">
                <a:latin typeface="Consolas" panose="020B0609020204030204" pitchFamily="49" charset="0"/>
                <a:cs typeface="Consolas" panose="020B0609020204030204" pitchFamily="49" charset="0"/>
              </a:rPr>
              <a:t>binarySearch</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first half only</a:t>
            </a:r>
            <a:r>
              <a:rPr lang="en-US" b="1" dirty="0" smtClean="0">
                <a:latin typeface="Consolas" panose="020B0609020204030204" pitchFamily="49" charset="0"/>
                <a:cs typeface="Consolas" panose="020B0609020204030204" pitchFamily="49" charset="0"/>
              </a:rPr>
              <a:t>], key);</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 else {</a:t>
            </a:r>
          </a:p>
          <a:p>
            <a:pPr marL="51435" indent="0"/>
            <a:r>
              <a:rPr lang="en-US" b="1" dirty="0">
                <a:latin typeface="Consolas" panose="020B0609020204030204" pitchFamily="49" charset="0"/>
                <a:cs typeface="Consolas" panose="020B0609020204030204" pitchFamily="49" charset="0"/>
              </a:rPr>
              <a:t>        return </a:t>
            </a:r>
            <a:r>
              <a:rPr lang="en-US" b="1" dirty="0" err="1" smtClean="0">
                <a:latin typeface="Consolas" panose="020B0609020204030204" pitchFamily="49" charset="0"/>
                <a:cs typeface="Consolas" panose="020B0609020204030204" pitchFamily="49" charset="0"/>
              </a:rPr>
              <a:t>binarySearch</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second </a:t>
            </a:r>
            <a:r>
              <a:rPr lang="en-US" b="1" i="1" dirty="0">
                <a:latin typeface="Times New Roman" panose="02020603050405020304" pitchFamily="18" charset="0"/>
                <a:cs typeface="Times New Roman" panose="02020603050405020304" pitchFamily="18" charset="0"/>
              </a:rPr>
              <a:t>half only</a:t>
            </a:r>
            <a:r>
              <a:rPr lang="en-US" b="1" dirty="0">
                <a:latin typeface="Consolas" panose="020B0609020204030204" pitchFamily="49" charset="0"/>
                <a:cs typeface="Consolas" panose="020B0609020204030204" pitchFamily="49" charset="0"/>
              </a:rPr>
              <a:t>]</a:t>
            </a:r>
            <a:r>
              <a:rPr lang="en-US" b="1" dirty="0" smtClean="0">
                <a:latin typeface="Consolas" panose="020B0609020204030204" pitchFamily="49" charset="0"/>
                <a:cs typeface="Consolas" panose="020B0609020204030204" pitchFamily="49" charset="0"/>
              </a:rPr>
              <a:t>, key);</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a:t>
            </a:r>
          </a:p>
          <a:p>
            <a:pPr marL="51435" indent="0"/>
            <a:r>
              <a:rPr lang="en-US" b="1" dirty="0">
                <a:latin typeface="Consolas" panose="020B0609020204030204" pitchFamily="49" charset="0"/>
                <a:cs typeface="Consolas" panose="020B0609020204030204" pitchFamily="49" charset="0"/>
              </a:rPr>
              <a:t>}</a:t>
            </a:r>
          </a:p>
          <a:p>
            <a:pPr marL="0" indent="0"/>
            <a:endParaRPr lang="en-US" dirty="0"/>
          </a:p>
        </p:txBody>
      </p:sp>
      <p:sp>
        <p:nvSpPr>
          <p:cNvPr id="2" name="Title 1"/>
          <p:cNvSpPr>
            <a:spLocks noGrp="1"/>
          </p:cNvSpPr>
          <p:nvPr>
            <p:ph type="title"/>
          </p:nvPr>
        </p:nvSpPr>
        <p:spPr/>
        <p:txBody>
          <a:bodyPr/>
          <a:lstStyle/>
          <a:p>
            <a:r>
              <a:rPr lang="en-US" dirty="0" smtClean="0"/>
              <a:t>Binary Search pseudocode</a:t>
            </a:r>
            <a:endParaRPr lang="en-US" dirty="0"/>
          </a:p>
        </p:txBody>
      </p:sp>
      <p:sp>
        <p:nvSpPr>
          <p:cNvPr id="6" name="TextBox 5"/>
          <p:cNvSpPr txBox="1"/>
          <p:nvPr/>
        </p:nvSpPr>
        <p:spPr>
          <a:xfrm>
            <a:off x="6177514" y="603553"/>
            <a:ext cx="2633111"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b="1" dirty="0" smtClean="0">
                <a:solidFill>
                  <a:srgbClr val="C00000"/>
                </a:solidFill>
              </a:rPr>
              <a:t>Issue: </a:t>
            </a:r>
            <a:r>
              <a:rPr lang="en-US" dirty="0" smtClean="0"/>
              <a:t>copying half the data into a new, smaller </a:t>
            </a:r>
            <a:r>
              <a:rPr lang="en-US" dirty="0" smtClean="0">
                <a:latin typeface="Consolas" panose="020B0609020204030204" pitchFamily="49" charset="0"/>
              </a:rPr>
              <a:t>Vector</a:t>
            </a:r>
            <a:r>
              <a:rPr lang="en-US" dirty="0" smtClean="0"/>
              <a:t> each time would be very inefficient, and defeat the purpose of pass-by-reference.</a:t>
            </a:r>
            <a:endParaRPr lang="en-US" dirty="0"/>
          </a:p>
        </p:txBody>
      </p:sp>
      <p:cxnSp>
        <p:nvCxnSpPr>
          <p:cNvPr id="9" name="Straight Arrow Connector 8"/>
          <p:cNvCxnSpPr>
            <a:stCxn id="6" idx="2"/>
          </p:cNvCxnSpPr>
          <p:nvPr/>
        </p:nvCxnSpPr>
        <p:spPr>
          <a:xfrm flipH="1">
            <a:off x="5248276" y="2357879"/>
            <a:ext cx="2245794" cy="8901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6" idx="2"/>
          </p:cNvCxnSpPr>
          <p:nvPr/>
        </p:nvCxnSpPr>
        <p:spPr>
          <a:xfrm flipH="1">
            <a:off x="5581652" y="2357879"/>
            <a:ext cx="1912418" cy="13759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338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955677" y="757616"/>
            <a:ext cx="7700963" cy="3759042"/>
          </a:xfrm>
        </p:spPr>
        <p:txBody>
          <a:bodyPr>
            <a:normAutofit fontScale="85000" lnSpcReduction="20000"/>
          </a:bodyPr>
          <a:lstStyle/>
          <a:p>
            <a:pPr marL="0" indent="0"/>
            <a:endParaRPr lang="en-US" dirty="0" smtClean="0"/>
          </a:p>
          <a:p>
            <a:pPr marL="0" indent="0"/>
            <a:endParaRPr lang="en-US" dirty="0"/>
          </a:p>
          <a:p>
            <a:pPr marL="0" indent="0"/>
            <a:endParaRPr lang="en-US" dirty="0" smtClean="0"/>
          </a:p>
          <a:p>
            <a:r>
              <a:rPr lang="en-US" b="1" dirty="0">
                <a:latin typeface="Consolas" panose="020B0609020204030204" pitchFamily="49" charset="0"/>
                <a:cs typeface="Consolas" panose="020B0609020204030204" pitchFamily="49" charset="0"/>
              </a:rPr>
              <a:t>bool </a:t>
            </a:r>
            <a:r>
              <a:rPr lang="en-US" b="1" dirty="0" err="1">
                <a:latin typeface="Consolas" panose="020B0609020204030204" pitchFamily="49" charset="0"/>
                <a:cs typeface="Consolas" panose="020B0609020204030204" pitchFamily="49" charset="0"/>
              </a:rPr>
              <a:t>binarySearch</a:t>
            </a:r>
            <a:r>
              <a:rPr lang="en-US" b="1" dirty="0">
                <a:latin typeface="Consolas" panose="020B0609020204030204" pitchFamily="49" charset="0"/>
                <a:cs typeface="Consolas" panose="020B0609020204030204" pitchFamily="49" charset="0"/>
              </a:rPr>
              <a:t>(Vector&lt;</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&gt;&amp; data,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key, </a:t>
            </a:r>
            <a:r>
              <a:rPr lang="en-US" b="1" dirty="0" err="1">
                <a:solidFill>
                  <a:srgbClr val="C00000"/>
                </a:solidFill>
                <a:latin typeface="Consolas" panose="020B0609020204030204" pitchFamily="49" charset="0"/>
                <a:cs typeface="Consolas" panose="020B0609020204030204" pitchFamily="49" charset="0"/>
              </a:rPr>
              <a:t>int</a:t>
            </a:r>
            <a:r>
              <a:rPr lang="en-US" b="1" dirty="0">
                <a:solidFill>
                  <a:srgbClr val="C00000"/>
                </a:solidFill>
                <a:latin typeface="Consolas" panose="020B0609020204030204" pitchFamily="49" charset="0"/>
                <a:cs typeface="Consolas" panose="020B0609020204030204" pitchFamily="49" charset="0"/>
              </a:rPr>
              <a:t> start</a:t>
            </a:r>
            <a:r>
              <a:rPr lang="en-US" b="1" dirty="0">
                <a:latin typeface="Consolas" panose="020B0609020204030204" pitchFamily="49" charset="0"/>
                <a:cs typeface="Consolas" panose="020B0609020204030204" pitchFamily="49" charset="0"/>
              </a:rPr>
              <a:t>,</a:t>
            </a:r>
            <a:r>
              <a:rPr lang="en-US" b="1" dirty="0">
                <a:solidFill>
                  <a:srgbClr val="0070C0"/>
                </a:solidFill>
                <a:latin typeface="Consolas" panose="020B0609020204030204" pitchFamily="49" charset="0"/>
                <a:cs typeface="Consolas" panose="020B0609020204030204" pitchFamily="49" charset="0"/>
              </a:rPr>
              <a:t> </a:t>
            </a:r>
            <a:r>
              <a:rPr lang="en-US" b="1" dirty="0" err="1">
                <a:solidFill>
                  <a:srgbClr val="C00000"/>
                </a:solidFill>
                <a:latin typeface="Consolas" panose="020B0609020204030204" pitchFamily="49" charset="0"/>
                <a:cs typeface="Consolas" panose="020B0609020204030204" pitchFamily="49" charset="0"/>
              </a:rPr>
              <a:t>int</a:t>
            </a:r>
            <a:r>
              <a:rPr lang="en-US" b="1" dirty="0">
                <a:solidFill>
                  <a:srgbClr val="C00000"/>
                </a:solidFill>
                <a:latin typeface="Consolas" panose="020B0609020204030204" pitchFamily="49" charset="0"/>
                <a:cs typeface="Consolas" panose="020B0609020204030204" pitchFamily="49" charset="0"/>
              </a:rPr>
              <a:t> end</a:t>
            </a:r>
            <a:r>
              <a:rPr lang="en-US" b="1" dirty="0">
                <a:latin typeface="Consolas" panose="020B0609020204030204" pitchFamily="49" charset="0"/>
                <a:cs typeface="Consolas" panose="020B0609020204030204" pitchFamily="49" charset="0"/>
              </a:rPr>
              <a:t>)</a:t>
            </a:r>
            <a:endParaRPr lang="en-US" dirty="0"/>
          </a:p>
          <a:p>
            <a:pPr marL="51435" indent="0"/>
            <a:r>
              <a:rPr lang="en-US" b="1" dirty="0" smtClean="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if </a:t>
            </a:r>
            <a:r>
              <a:rPr lang="en-US" b="1" dirty="0" smtClean="0">
                <a:latin typeface="Consolas" panose="020B0609020204030204" pitchFamily="49" charset="0"/>
                <a:cs typeface="Consolas" panose="020B0609020204030204" pitchFamily="49" charset="0"/>
              </a:rPr>
              <a:t>(</a:t>
            </a:r>
            <a:r>
              <a:rPr lang="en-US" b="1" dirty="0" err="1" smtClean="0">
                <a:latin typeface="Consolas" panose="020B0609020204030204" pitchFamily="49" charset="0"/>
                <a:cs typeface="Consolas" panose="020B0609020204030204" pitchFamily="49" charset="0"/>
              </a:rPr>
              <a:t>data.size</a:t>
            </a:r>
            <a:r>
              <a:rPr lang="en-US" b="1" dirty="0" smtClean="0">
                <a:latin typeface="Consolas" panose="020B0609020204030204" pitchFamily="49" charset="0"/>
                <a:cs typeface="Consolas" panose="020B0609020204030204" pitchFamily="49" charset="0"/>
              </a:rPr>
              <a:t>() == 0) </a:t>
            </a:r>
            <a:r>
              <a:rPr lang="en-US" b="1" dirty="0">
                <a:latin typeface="Consolas" panose="020B0609020204030204" pitchFamily="49" charset="0"/>
                <a:cs typeface="Consolas" panose="020B0609020204030204" pitchFamily="49" charset="0"/>
              </a:rPr>
              <a:t>{</a:t>
            </a:r>
          </a:p>
          <a:p>
            <a:pPr marL="51435" indent="0"/>
            <a:r>
              <a:rPr lang="en-US" b="1" dirty="0">
                <a:latin typeface="Consolas" panose="020B0609020204030204" pitchFamily="49" charset="0"/>
                <a:cs typeface="Consolas" panose="020B0609020204030204" pitchFamily="49" charset="0"/>
              </a:rPr>
              <a:t>        return false;</a:t>
            </a:r>
          </a:p>
          <a:p>
            <a:pPr marL="51435" indent="0"/>
            <a:r>
              <a:rPr lang="en-US" b="1" dirty="0">
                <a:latin typeface="Consolas" panose="020B0609020204030204" pitchFamily="49" charset="0"/>
                <a:cs typeface="Consolas" panose="020B0609020204030204" pitchFamily="49" charset="0"/>
              </a:rPr>
              <a:t>    } </a:t>
            </a:r>
          </a:p>
          <a:p>
            <a:pPr marL="51435" indent="0"/>
            <a:r>
              <a:rPr lang="en-US" b="1" dirty="0" smtClean="0">
                <a:latin typeface="Consolas" panose="020B0609020204030204" pitchFamily="49" charset="0"/>
                <a:cs typeface="Consolas" panose="020B0609020204030204" pitchFamily="49" charset="0"/>
              </a:rPr>
              <a:t>    if (key == data[</a:t>
            </a:r>
            <a:r>
              <a:rPr lang="en-US" b="1" i="1" dirty="0" smtClean="0">
                <a:latin typeface="Times New Roman" panose="02020603050405020304" pitchFamily="18" charset="0"/>
                <a:cs typeface="Times New Roman" panose="02020603050405020304" pitchFamily="18" charset="0"/>
              </a:rPr>
              <a:t>midpoint</a:t>
            </a:r>
            <a:r>
              <a:rPr lang="en-US" b="1" dirty="0" smtClean="0">
                <a:latin typeface="Consolas" panose="020B0609020204030204" pitchFamily="49" charset="0"/>
                <a:cs typeface="Consolas" panose="020B0609020204030204" pitchFamily="49" charset="0"/>
              </a:rPr>
              <a:t>]) {</a:t>
            </a:r>
          </a:p>
          <a:p>
            <a:pPr marL="51435" indent="0"/>
            <a:r>
              <a:rPr lang="en-US" b="1" dirty="0" smtClean="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 true;</a:t>
            </a:r>
          </a:p>
          <a:p>
            <a:pPr marL="51435" indent="0"/>
            <a:r>
              <a:rPr lang="en-US" b="1" dirty="0">
                <a:latin typeface="Consolas" panose="020B0609020204030204" pitchFamily="49" charset="0"/>
                <a:cs typeface="Consolas" panose="020B0609020204030204" pitchFamily="49" charset="0"/>
              </a:rPr>
              <a:t>    } else if (key &lt; </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midpoint</a:t>
            </a:r>
            <a:r>
              <a:rPr lang="en-US" b="1" dirty="0" smtClean="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 </a:t>
            </a:r>
          </a:p>
          <a:p>
            <a:pPr marL="51435" indent="0"/>
            <a:r>
              <a:rPr lang="en-US" b="1" dirty="0">
                <a:latin typeface="Consolas" panose="020B0609020204030204" pitchFamily="49" charset="0"/>
                <a:cs typeface="Consolas" panose="020B0609020204030204" pitchFamily="49" charset="0"/>
              </a:rPr>
              <a:t>        return </a:t>
            </a:r>
            <a:r>
              <a:rPr lang="en-US" b="1" dirty="0" err="1" smtClean="0">
                <a:latin typeface="Consolas" panose="020B0609020204030204" pitchFamily="49" charset="0"/>
                <a:cs typeface="Consolas" panose="020B0609020204030204" pitchFamily="49" charset="0"/>
              </a:rPr>
              <a:t>binarySearch</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first half only</a:t>
            </a:r>
            <a:r>
              <a:rPr lang="en-US" b="1" dirty="0" smtClean="0">
                <a:latin typeface="Consolas" panose="020B0609020204030204" pitchFamily="49" charset="0"/>
                <a:cs typeface="Consolas" panose="020B0609020204030204" pitchFamily="49" charset="0"/>
              </a:rPr>
              <a:t>], key);</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 else {</a:t>
            </a:r>
          </a:p>
          <a:p>
            <a:pPr marL="51435" indent="0"/>
            <a:r>
              <a:rPr lang="en-US" b="1" dirty="0">
                <a:latin typeface="Consolas" panose="020B0609020204030204" pitchFamily="49" charset="0"/>
                <a:cs typeface="Consolas" panose="020B0609020204030204" pitchFamily="49" charset="0"/>
              </a:rPr>
              <a:t>        return </a:t>
            </a:r>
            <a:r>
              <a:rPr lang="en-US" b="1" dirty="0" err="1" smtClean="0">
                <a:latin typeface="Consolas" panose="020B0609020204030204" pitchFamily="49" charset="0"/>
                <a:cs typeface="Consolas" panose="020B0609020204030204" pitchFamily="49" charset="0"/>
              </a:rPr>
              <a:t>binarySearch</a:t>
            </a:r>
            <a:r>
              <a:rPr lang="en-US" b="1" dirty="0" smtClean="0">
                <a:latin typeface="Consolas" panose="020B0609020204030204" pitchFamily="49" charset="0"/>
                <a:cs typeface="Consolas" panose="020B0609020204030204" pitchFamily="49" charset="0"/>
              </a:rPr>
              <a:t>(data[</a:t>
            </a:r>
            <a:r>
              <a:rPr lang="en-US" b="1" i="1" dirty="0" smtClean="0">
                <a:latin typeface="Times New Roman" panose="02020603050405020304" pitchFamily="18" charset="0"/>
                <a:cs typeface="Times New Roman" panose="02020603050405020304" pitchFamily="18" charset="0"/>
              </a:rPr>
              <a:t>second </a:t>
            </a:r>
            <a:r>
              <a:rPr lang="en-US" b="1" i="1" dirty="0">
                <a:latin typeface="Times New Roman" panose="02020603050405020304" pitchFamily="18" charset="0"/>
                <a:cs typeface="Times New Roman" panose="02020603050405020304" pitchFamily="18" charset="0"/>
              </a:rPr>
              <a:t>half only</a:t>
            </a:r>
            <a:r>
              <a:rPr lang="en-US" b="1" dirty="0">
                <a:latin typeface="Consolas" panose="020B0609020204030204" pitchFamily="49" charset="0"/>
                <a:cs typeface="Consolas" panose="020B0609020204030204" pitchFamily="49" charset="0"/>
              </a:rPr>
              <a:t>]</a:t>
            </a:r>
            <a:r>
              <a:rPr lang="en-US" b="1" dirty="0" smtClean="0">
                <a:latin typeface="Consolas" panose="020B0609020204030204" pitchFamily="49" charset="0"/>
                <a:cs typeface="Consolas" panose="020B0609020204030204" pitchFamily="49" charset="0"/>
              </a:rPr>
              <a:t>, key);</a:t>
            </a:r>
            <a:endParaRPr lang="en-US" b="1" dirty="0">
              <a:latin typeface="Consolas" panose="020B0609020204030204" pitchFamily="49" charset="0"/>
              <a:cs typeface="Consolas" panose="020B0609020204030204" pitchFamily="49" charset="0"/>
            </a:endParaRPr>
          </a:p>
          <a:p>
            <a:pPr marL="51435" indent="0"/>
            <a:r>
              <a:rPr lang="en-US" b="1" dirty="0">
                <a:latin typeface="Consolas" panose="020B0609020204030204" pitchFamily="49" charset="0"/>
                <a:cs typeface="Consolas" panose="020B0609020204030204" pitchFamily="49" charset="0"/>
              </a:rPr>
              <a:t>    }</a:t>
            </a:r>
          </a:p>
          <a:p>
            <a:pPr marL="51435" indent="0"/>
            <a:r>
              <a:rPr lang="en-US" b="1" dirty="0">
                <a:latin typeface="Consolas" panose="020B0609020204030204" pitchFamily="49" charset="0"/>
                <a:cs typeface="Consolas" panose="020B0609020204030204" pitchFamily="49" charset="0"/>
              </a:rPr>
              <a:t>}</a:t>
            </a:r>
          </a:p>
          <a:p>
            <a:pPr marL="0" indent="0"/>
            <a:endParaRPr lang="en-US" dirty="0"/>
          </a:p>
        </p:txBody>
      </p:sp>
      <p:sp>
        <p:nvSpPr>
          <p:cNvPr id="2" name="Title 1"/>
          <p:cNvSpPr>
            <a:spLocks noGrp="1"/>
          </p:cNvSpPr>
          <p:nvPr>
            <p:ph type="title"/>
          </p:nvPr>
        </p:nvSpPr>
        <p:spPr/>
        <p:txBody>
          <a:bodyPr/>
          <a:lstStyle/>
          <a:p>
            <a:r>
              <a:rPr lang="en-US" dirty="0" smtClean="0"/>
              <a:t>Binary Search pseudocode</a:t>
            </a:r>
            <a:endParaRPr lang="en-US" dirty="0"/>
          </a:p>
        </p:txBody>
      </p:sp>
      <p:sp>
        <p:nvSpPr>
          <p:cNvPr id="6" name="TextBox 5"/>
          <p:cNvSpPr txBox="1"/>
          <p:nvPr/>
        </p:nvSpPr>
        <p:spPr>
          <a:xfrm>
            <a:off x="6320389" y="2127072"/>
            <a:ext cx="2633111"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b="1" dirty="0" smtClean="0">
                <a:solidFill>
                  <a:srgbClr val="C00000"/>
                </a:solidFill>
              </a:rPr>
              <a:t>Idea: </a:t>
            </a:r>
            <a:r>
              <a:rPr lang="en-US" dirty="0" smtClean="0"/>
              <a:t>pass the whole </a:t>
            </a:r>
            <a:r>
              <a:rPr lang="en-US" dirty="0" smtClean="0">
                <a:latin typeface="Consolas" panose="020B0609020204030204" pitchFamily="49" charset="0"/>
              </a:rPr>
              <a:t>Vector</a:t>
            </a:r>
            <a:r>
              <a:rPr lang="en-US" dirty="0" smtClean="0"/>
              <a:t> by reference, but add parameters that indicate the bounds on the portion of the </a:t>
            </a:r>
            <a:r>
              <a:rPr lang="en-US" dirty="0" smtClean="0">
                <a:latin typeface="Consolas" panose="020B0609020204030204" pitchFamily="49" charset="0"/>
              </a:rPr>
              <a:t>Vector</a:t>
            </a:r>
            <a:r>
              <a:rPr lang="en-US" dirty="0" smtClean="0"/>
              <a:t> currently in use.</a:t>
            </a:r>
            <a:endParaRPr lang="en-US" dirty="0"/>
          </a:p>
        </p:txBody>
      </p:sp>
      <p:cxnSp>
        <p:nvCxnSpPr>
          <p:cNvPr id="7" name="Straight Arrow Connector 6"/>
          <p:cNvCxnSpPr>
            <a:stCxn id="6" idx="0"/>
          </p:cNvCxnSpPr>
          <p:nvPr/>
        </p:nvCxnSpPr>
        <p:spPr>
          <a:xfrm flipH="1" flipV="1">
            <a:off x="7334251" y="1692272"/>
            <a:ext cx="302694" cy="434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2066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Tip: Recursive Helper </a:t>
            </a:r>
            <a:r>
              <a:rPr lang="en-US" dirty="0"/>
              <a:t>F</a:t>
            </a:r>
            <a:r>
              <a:rPr lang="en-US" dirty="0" smtClean="0"/>
              <a:t>unction</a:t>
            </a:r>
            <a:endParaRPr lang="en-US" dirty="0"/>
          </a:p>
        </p:txBody>
      </p:sp>
      <p:sp>
        <p:nvSpPr>
          <p:cNvPr id="3" name="Content Placeholder 2"/>
          <p:cNvSpPr>
            <a:spLocks noGrp="1"/>
          </p:cNvSpPr>
          <p:nvPr>
            <p:ph sz="quarter" idx="10"/>
          </p:nvPr>
        </p:nvSpPr>
        <p:spPr>
          <a:xfrm>
            <a:off x="955677" y="908685"/>
            <a:ext cx="7700961" cy="3759042"/>
          </a:xfrm>
        </p:spPr>
        <p:txBody>
          <a:bodyPr/>
          <a:lstStyle/>
          <a:p>
            <a:pPr>
              <a:buFont typeface="Wingdings" panose="05000000000000000000" pitchFamily="2" charset="2"/>
              <a:buChar char="§"/>
            </a:pPr>
            <a:r>
              <a:rPr lang="en-US" dirty="0" smtClean="0"/>
              <a:t>Sometimes managing data within a recursive function requires extra parameters.</a:t>
            </a:r>
          </a:p>
          <a:p>
            <a:pPr>
              <a:buFont typeface="Wingdings" panose="05000000000000000000" pitchFamily="2" charset="2"/>
              <a:buChar char="§"/>
            </a:pPr>
            <a:r>
              <a:rPr lang="en-US" dirty="0" smtClean="0"/>
              <a:t>We don’t want to clutter up the parameter list that the outside world sees, so what should we do??</a:t>
            </a:r>
          </a:p>
          <a:p>
            <a:pPr marL="280988" lvl="2" indent="0">
              <a:buNone/>
            </a:pPr>
            <a:endParaRPr lang="en-US" dirty="0" smtClean="0"/>
          </a:p>
          <a:p>
            <a:pPr marL="623888" lvl="2" indent="-342900">
              <a:buFont typeface="Wingdings" panose="05000000000000000000" pitchFamily="2" charset="2"/>
              <a:buChar char="ü"/>
            </a:pPr>
            <a:r>
              <a:rPr lang="en-US" dirty="0" smtClean="0"/>
              <a:t>Make the primary function basically just a quick pass-through to a </a:t>
            </a:r>
            <a:r>
              <a:rPr lang="en-US" dirty="0" smtClean="0">
                <a:solidFill>
                  <a:srgbClr val="C00000"/>
                </a:solidFill>
              </a:rPr>
              <a:t>recursive helper function</a:t>
            </a:r>
            <a:r>
              <a:rPr lang="en-US" dirty="0" smtClean="0"/>
              <a:t> that does the hard work (and takes some extra parameters to help it do that work).</a:t>
            </a:r>
          </a:p>
          <a:p>
            <a:pPr marL="623888" lvl="2" indent="-342900">
              <a:buFont typeface="Wingdings" panose="05000000000000000000" pitchFamily="2" charset="2"/>
              <a:buChar char="ü"/>
            </a:pPr>
            <a:r>
              <a:rPr lang="en-US" i="1" dirty="0" smtClean="0"/>
              <a:t>In this class, unless otherwise stated, when you are asked to implement a function with a certain function signature, </a:t>
            </a:r>
            <a:r>
              <a:rPr lang="en-US" i="1" u="sng" dirty="0" smtClean="0"/>
              <a:t>it’s ok to add a recursive helper </a:t>
            </a:r>
            <a:r>
              <a:rPr lang="en-US" i="1" dirty="0" smtClean="0"/>
              <a:t>function behind the scenes.</a:t>
            </a:r>
          </a:p>
          <a:p>
            <a:pPr marL="623888" lvl="2"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2331776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566057" y="34996"/>
            <a:ext cx="8242120" cy="5076089"/>
          </a:xfrm>
          <a:prstGeom prst="rect">
            <a:avLst/>
          </a:prstGeom>
        </p:spPr>
        <p:txBody>
          <a:bodyPr>
            <a:noAutofit/>
          </a:bodyPr>
          <a:lstStyle/>
          <a:p>
            <a:pPr marL="51435" indent="0"/>
            <a:r>
              <a:rPr lang="en-US" sz="1400" b="1" dirty="0" smtClean="0">
                <a:solidFill>
                  <a:srgbClr val="00B050"/>
                </a:solidFill>
                <a:latin typeface="Consolas" panose="020B0609020204030204" pitchFamily="49" charset="0"/>
                <a:cs typeface="Consolas" panose="020B0609020204030204" pitchFamily="49" charset="0"/>
              </a:rPr>
              <a:t>// this is the primary binary search function</a:t>
            </a:r>
          </a:p>
          <a:p>
            <a:pPr marL="51435" indent="0"/>
            <a:r>
              <a:rPr lang="en-US" sz="1400" b="1" dirty="0" smtClean="0">
                <a:latin typeface="Consolas" panose="020B0609020204030204" pitchFamily="49" charset="0"/>
                <a:cs typeface="Consolas" panose="020B0609020204030204" pitchFamily="49" charset="0"/>
              </a:rPr>
              <a:t>bool </a:t>
            </a:r>
            <a:r>
              <a:rPr lang="en-US" sz="1400" b="1" dirty="0" err="1" smtClean="0">
                <a:latin typeface="Consolas" panose="020B0609020204030204" pitchFamily="49" charset="0"/>
                <a:cs typeface="Consolas" panose="020B0609020204030204" pitchFamily="49" charset="0"/>
              </a:rPr>
              <a:t>binarySearch</a:t>
            </a:r>
            <a:r>
              <a:rPr lang="en-US" sz="1400" b="1" dirty="0" smtClean="0">
                <a:latin typeface="Consolas" panose="020B0609020204030204" pitchFamily="49" charset="0"/>
                <a:cs typeface="Consolas" panose="020B0609020204030204" pitchFamily="49" charset="0"/>
              </a:rPr>
              <a:t>(</a:t>
            </a:r>
            <a:r>
              <a:rPr lang="en-US" sz="1400" b="1" dirty="0" err="1" smtClean="0">
                <a:latin typeface="Consolas" panose="020B0609020204030204" pitchFamily="49" charset="0"/>
                <a:cs typeface="Consolas" panose="020B0609020204030204" pitchFamily="49" charset="0"/>
              </a:rPr>
              <a:t>const</a:t>
            </a:r>
            <a:r>
              <a:rPr lang="en-US" sz="1400" b="1" dirty="0" smtClean="0">
                <a:latin typeface="Consolas" panose="020B0609020204030204" pitchFamily="49" charset="0"/>
                <a:cs typeface="Consolas" panose="020B0609020204030204" pitchFamily="49" charset="0"/>
              </a:rPr>
              <a:t> Vector&lt;</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&gt;&amp; data, </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key) {</a:t>
            </a:r>
          </a:p>
          <a:p>
            <a:pPr marL="51435" indent="0"/>
            <a:r>
              <a:rPr lang="en-US" sz="1400" b="1" dirty="0" smtClean="0">
                <a:latin typeface="Consolas" panose="020B0609020204030204" pitchFamily="49" charset="0"/>
                <a:cs typeface="Consolas" panose="020B0609020204030204" pitchFamily="49" charset="0"/>
              </a:rPr>
              <a:t>	return </a:t>
            </a:r>
            <a:r>
              <a:rPr lang="en-US" sz="1400" b="1" dirty="0" err="1" smtClean="0">
                <a:latin typeface="Consolas" panose="020B0609020204030204" pitchFamily="49" charset="0"/>
                <a:cs typeface="Consolas" panose="020B0609020204030204" pitchFamily="49" charset="0"/>
              </a:rPr>
              <a:t>binarySearch</a:t>
            </a:r>
            <a:r>
              <a:rPr lang="en-US" sz="1400" b="1" dirty="0" smtClean="0">
                <a:latin typeface="Consolas" panose="020B0609020204030204" pitchFamily="49" charset="0"/>
                <a:cs typeface="Consolas" panose="020B0609020204030204" pitchFamily="49" charset="0"/>
              </a:rPr>
              <a:t>(data, key, </a:t>
            </a:r>
            <a:r>
              <a:rPr lang="en-US" sz="1400" b="1" dirty="0" smtClean="0">
                <a:solidFill>
                  <a:srgbClr val="C00000"/>
                </a:solidFill>
                <a:latin typeface="Consolas" panose="020B0609020204030204" pitchFamily="49" charset="0"/>
                <a:cs typeface="Consolas" panose="020B0609020204030204" pitchFamily="49" charset="0"/>
              </a:rPr>
              <a:t>0</a:t>
            </a:r>
            <a:r>
              <a:rPr lang="en-US" sz="1400" b="1" dirty="0" smtClean="0">
                <a:latin typeface="Consolas" panose="020B0609020204030204" pitchFamily="49" charset="0"/>
                <a:cs typeface="Consolas" panose="020B0609020204030204" pitchFamily="49" charset="0"/>
              </a:rPr>
              <a:t>, </a:t>
            </a:r>
            <a:r>
              <a:rPr lang="en-US" sz="1400" b="1" dirty="0" err="1" smtClean="0">
                <a:solidFill>
                  <a:srgbClr val="C00000"/>
                </a:solidFill>
                <a:latin typeface="Consolas" panose="020B0609020204030204" pitchFamily="49" charset="0"/>
                <a:cs typeface="Consolas" panose="020B0609020204030204" pitchFamily="49" charset="0"/>
              </a:rPr>
              <a:t>data.size</a:t>
            </a:r>
            <a:r>
              <a:rPr lang="en-US" sz="1400" b="1" dirty="0" smtClean="0">
                <a:solidFill>
                  <a:srgbClr val="C00000"/>
                </a:solidFill>
                <a:latin typeface="Consolas" panose="020B0609020204030204" pitchFamily="49" charset="0"/>
                <a:cs typeface="Consolas" panose="020B0609020204030204" pitchFamily="49" charset="0"/>
              </a:rPr>
              <a:t>() - 1</a:t>
            </a:r>
            <a:r>
              <a:rPr lang="en-US" sz="1400" b="1" dirty="0" smtClean="0">
                <a:latin typeface="Consolas" panose="020B0609020204030204" pitchFamily="49" charset="0"/>
                <a:cs typeface="Consolas" panose="020B0609020204030204" pitchFamily="49" charset="0"/>
              </a:rPr>
              <a:t>);</a:t>
            </a:r>
          </a:p>
          <a:p>
            <a:pPr marL="51435" indent="0"/>
            <a:r>
              <a:rPr lang="en-US" sz="1400" b="1" dirty="0" smtClean="0">
                <a:latin typeface="Consolas" panose="020B0609020204030204" pitchFamily="49" charset="0"/>
                <a:cs typeface="Consolas" panose="020B0609020204030204" pitchFamily="49" charset="0"/>
              </a:rPr>
              <a:t>}</a:t>
            </a:r>
          </a:p>
          <a:p>
            <a:pPr marL="51435" indent="0"/>
            <a:endParaRPr lang="en-US" sz="1400" b="1" dirty="0" smtClean="0">
              <a:latin typeface="Consolas" panose="020B0609020204030204" pitchFamily="49" charset="0"/>
              <a:cs typeface="Consolas" panose="020B0609020204030204" pitchFamily="49" charset="0"/>
            </a:endParaRPr>
          </a:p>
          <a:p>
            <a:pPr marL="51435" indent="0"/>
            <a:r>
              <a:rPr lang="en-US" sz="1400" b="1" dirty="0">
                <a:solidFill>
                  <a:srgbClr val="00B050"/>
                </a:solidFill>
                <a:latin typeface="Consolas" panose="020B0609020204030204" pitchFamily="49" charset="0"/>
                <a:cs typeface="Consolas" panose="020B0609020204030204" pitchFamily="49" charset="0"/>
              </a:rPr>
              <a:t>// this is </a:t>
            </a:r>
            <a:r>
              <a:rPr lang="en-US" sz="1400" b="1" dirty="0" smtClean="0">
                <a:solidFill>
                  <a:srgbClr val="00B050"/>
                </a:solidFill>
                <a:latin typeface="Consolas" panose="020B0609020204030204" pitchFamily="49" charset="0"/>
                <a:cs typeface="Consolas" panose="020B0609020204030204" pitchFamily="49" charset="0"/>
              </a:rPr>
              <a:t>a recursive helper function</a:t>
            </a:r>
            <a:endParaRPr lang="en-US" sz="1400" b="1" dirty="0" smtClean="0">
              <a:latin typeface="Consolas" panose="020B0609020204030204" pitchFamily="49" charset="0"/>
              <a:cs typeface="Consolas" panose="020B0609020204030204" pitchFamily="49" charset="0"/>
            </a:endParaRPr>
          </a:p>
          <a:p>
            <a:r>
              <a:rPr lang="en-US" sz="1400" b="1" dirty="0">
                <a:latin typeface="Consolas" panose="020B0609020204030204" pitchFamily="49" charset="0"/>
                <a:cs typeface="Consolas" panose="020B0609020204030204" pitchFamily="49" charset="0"/>
              </a:rPr>
              <a:t>bool </a:t>
            </a:r>
            <a:r>
              <a:rPr lang="en-US" sz="1400" b="1" dirty="0" err="1">
                <a:latin typeface="Consolas" panose="020B0609020204030204" pitchFamily="49" charset="0"/>
                <a:cs typeface="Consolas" panose="020B0609020204030204" pitchFamily="49" charset="0"/>
              </a:rPr>
              <a:t>binarySearch</a:t>
            </a:r>
            <a:r>
              <a:rPr lang="en-US" sz="1400" b="1" dirty="0">
                <a:latin typeface="Consolas" panose="020B0609020204030204" pitchFamily="49" charset="0"/>
                <a:cs typeface="Consolas" panose="020B0609020204030204" pitchFamily="49" charset="0"/>
              </a:rPr>
              <a:t>(Vector&lt;</a:t>
            </a:r>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&gt;&amp; data, </a:t>
            </a:r>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 key, </a:t>
            </a:r>
            <a:r>
              <a:rPr lang="en-US" sz="1400" b="1" dirty="0" err="1">
                <a:solidFill>
                  <a:srgbClr val="C00000"/>
                </a:solidFill>
                <a:latin typeface="Consolas" panose="020B0609020204030204" pitchFamily="49" charset="0"/>
                <a:cs typeface="Consolas" panose="020B0609020204030204" pitchFamily="49" charset="0"/>
              </a:rPr>
              <a:t>int</a:t>
            </a:r>
            <a:r>
              <a:rPr lang="en-US" sz="1400" b="1" dirty="0">
                <a:solidFill>
                  <a:srgbClr val="C00000"/>
                </a:solidFill>
                <a:latin typeface="Consolas" panose="020B0609020204030204" pitchFamily="49" charset="0"/>
                <a:cs typeface="Consolas" panose="020B0609020204030204" pitchFamily="49" charset="0"/>
              </a:rPr>
              <a:t> start</a:t>
            </a:r>
            <a:r>
              <a:rPr lang="en-US" sz="1400" b="1" dirty="0">
                <a:latin typeface="Consolas" panose="020B0609020204030204" pitchFamily="49" charset="0"/>
                <a:cs typeface="Consolas" panose="020B0609020204030204" pitchFamily="49" charset="0"/>
              </a:rPr>
              <a:t>,</a:t>
            </a:r>
            <a:r>
              <a:rPr lang="en-US" sz="1400" b="1" dirty="0">
                <a:solidFill>
                  <a:srgbClr val="0070C0"/>
                </a:solidFill>
                <a:latin typeface="Consolas" panose="020B0609020204030204" pitchFamily="49" charset="0"/>
                <a:cs typeface="Consolas" panose="020B0609020204030204" pitchFamily="49" charset="0"/>
              </a:rPr>
              <a:t> </a:t>
            </a:r>
            <a:r>
              <a:rPr lang="en-US" sz="1400" b="1" dirty="0" err="1">
                <a:solidFill>
                  <a:srgbClr val="C00000"/>
                </a:solidFill>
                <a:latin typeface="Consolas" panose="020B0609020204030204" pitchFamily="49" charset="0"/>
                <a:cs typeface="Consolas" panose="020B0609020204030204" pitchFamily="49" charset="0"/>
              </a:rPr>
              <a:t>int</a:t>
            </a:r>
            <a:r>
              <a:rPr lang="en-US" sz="1400" b="1" dirty="0">
                <a:solidFill>
                  <a:srgbClr val="C00000"/>
                </a:solidFill>
                <a:latin typeface="Consolas" panose="020B0609020204030204" pitchFamily="49" charset="0"/>
                <a:cs typeface="Consolas" panose="020B0609020204030204" pitchFamily="49" charset="0"/>
              </a:rPr>
              <a:t> end</a:t>
            </a:r>
            <a:r>
              <a:rPr lang="en-US" sz="1400" b="1" dirty="0">
                <a:latin typeface="Consolas" panose="020B0609020204030204" pitchFamily="49" charset="0"/>
                <a:cs typeface="Consolas" panose="020B0609020204030204" pitchFamily="49" charset="0"/>
              </a:rPr>
              <a:t>)</a:t>
            </a:r>
            <a:endParaRPr lang="en-US" sz="1400" dirty="0"/>
          </a:p>
          <a:p>
            <a:pPr marL="51435" indent="0"/>
            <a:r>
              <a:rPr lang="en-US" sz="1400" b="1" dirty="0" smtClean="0">
                <a:latin typeface="Consolas" panose="020B0609020204030204" pitchFamily="49" charset="0"/>
                <a:cs typeface="Consolas" panose="020B0609020204030204" pitchFamily="49" charset="0"/>
              </a:rPr>
              <a:t>{</a:t>
            </a:r>
          </a:p>
          <a:p>
            <a:pPr marL="51435" indent="0"/>
            <a:r>
              <a:rPr lang="en-US" sz="1400" b="1" dirty="0" smtClean="0">
                <a:latin typeface="Consolas" panose="020B0609020204030204" pitchFamily="49" charset="0"/>
                <a:cs typeface="Consolas" panose="020B0609020204030204" pitchFamily="49" charset="0"/>
              </a:rPr>
              <a:t>    if (start &gt; end) {</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return false;</a:t>
            </a:r>
          </a:p>
          <a:p>
            <a:pPr marL="51435" indent="0"/>
            <a:r>
              <a:rPr lang="en-US" sz="1400" b="1" dirty="0" smtClean="0">
                <a:latin typeface="Consolas" panose="020B0609020204030204" pitchFamily="49" charset="0"/>
                <a:cs typeface="Consolas" panose="020B0609020204030204" pitchFamily="49" charset="0"/>
              </a:rPr>
              <a:t>    } </a:t>
            </a:r>
          </a:p>
          <a:p>
            <a:pPr marL="51435" indent="0"/>
            <a:r>
              <a:rPr lang="en-US" sz="1400" b="1" dirty="0" smtClean="0">
                <a:latin typeface="Consolas" panose="020B0609020204030204" pitchFamily="49" charset="0"/>
                <a:cs typeface="Consolas" panose="020B0609020204030204" pitchFamily="49" charset="0"/>
              </a:rPr>
              <a:t>    </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mid = (start + end) / 2;</a:t>
            </a:r>
          </a:p>
          <a:p>
            <a:pPr marL="51435" indent="0"/>
            <a:r>
              <a:rPr lang="en-US" sz="1400" b="1" dirty="0" smtClean="0">
                <a:latin typeface="Consolas" panose="020B0609020204030204" pitchFamily="49" charset="0"/>
                <a:cs typeface="Consolas" panose="020B0609020204030204" pitchFamily="49" charset="0"/>
              </a:rPr>
              <a:t>    if (key == data[mid]) {</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return true;</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 else if (key &lt; data[mid]) { </a:t>
            </a:r>
            <a:r>
              <a:rPr lang="en-US" sz="1400" b="1" dirty="0" smtClean="0">
                <a:solidFill>
                  <a:srgbClr val="00B050"/>
                </a:solidFill>
                <a:latin typeface="Consolas" panose="020B0609020204030204" pitchFamily="49" charset="0"/>
                <a:cs typeface="Consolas" panose="020B0609020204030204" pitchFamily="49" charset="0"/>
              </a:rPr>
              <a:t>// YOUR TURN: complete the code below</a:t>
            </a:r>
            <a:endParaRPr lang="en-US" sz="1400" b="1" dirty="0" smtClean="0">
              <a:latin typeface="Consolas" panose="020B0609020204030204" pitchFamily="49" charset="0"/>
              <a:cs typeface="Consolas" panose="020B0609020204030204" pitchFamily="49" charset="0"/>
            </a:endParaRP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return </a:t>
            </a:r>
            <a:r>
              <a:rPr lang="en-US" sz="1400" b="1" dirty="0" err="1" smtClean="0">
                <a:latin typeface="Consolas" panose="020B0609020204030204" pitchFamily="49" charset="0"/>
                <a:cs typeface="Consolas" panose="020B0609020204030204" pitchFamily="49" charset="0"/>
              </a:rPr>
              <a:t>binarySearch</a:t>
            </a:r>
            <a:r>
              <a:rPr lang="en-US" sz="1400" b="1" dirty="0" smtClean="0">
                <a:latin typeface="Consolas" panose="020B0609020204030204" pitchFamily="49" charset="0"/>
                <a:cs typeface="Consolas" panose="020B0609020204030204" pitchFamily="49" charset="0"/>
              </a:rPr>
              <a:t>(data, key, </a:t>
            </a:r>
            <a:r>
              <a:rPr lang="en-US" sz="1400" b="1" dirty="0">
                <a:latin typeface="Consolas" panose="020B0609020204030204" pitchFamily="49" charset="0"/>
                <a:cs typeface="Consolas" panose="020B0609020204030204" pitchFamily="49" charset="0"/>
              </a:rPr>
              <a:t>_______, _______);</a:t>
            </a:r>
            <a:endParaRPr lang="en-US" sz="1400" b="1" dirty="0" smtClean="0">
              <a:latin typeface="Consolas" panose="020B0609020204030204" pitchFamily="49" charset="0"/>
              <a:cs typeface="Consolas" panose="020B0609020204030204" pitchFamily="49" charset="0"/>
            </a:endParaRP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 else {</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return </a:t>
            </a:r>
            <a:r>
              <a:rPr lang="en-US" sz="1400" b="1" dirty="0" err="1" smtClean="0">
                <a:latin typeface="Consolas" panose="020B0609020204030204" pitchFamily="49" charset="0"/>
                <a:cs typeface="Consolas" panose="020B0609020204030204" pitchFamily="49" charset="0"/>
              </a:rPr>
              <a:t>binarySearch</a:t>
            </a:r>
            <a:r>
              <a:rPr lang="en-US" sz="1400" b="1" dirty="0" smtClean="0">
                <a:latin typeface="Consolas" panose="020B0609020204030204" pitchFamily="49" charset="0"/>
                <a:cs typeface="Consolas" panose="020B0609020204030204" pitchFamily="49" charset="0"/>
              </a:rPr>
              <a:t>(data, key, </a:t>
            </a:r>
            <a:r>
              <a:rPr lang="en-US" sz="1400" b="1" dirty="0">
                <a:latin typeface="Consolas" panose="020B0609020204030204" pitchFamily="49" charset="0"/>
                <a:cs typeface="Consolas" panose="020B0609020204030204" pitchFamily="49" charset="0"/>
              </a:rPr>
              <a:t>_______, _______);</a:t>
            </a:r>
            <a:endParaRPr lang="en-US" sz="1400" b="1" dirty="0" smtClean="0">
              <a:latin typeface="Consolas" panose="020B0609020204030204" pitchFamily="49" charset="0"/>
              <a:cs typeface="Consolas" panose="020B0609020204030204" pitchFamily="49" charset="0"/>
            </a:endParaRPr>
          </a:p>
          <a:p>
            <a:pPr marL="51435" indent="0"/>
            <a:r>
              <a:rPr lang="en-US" sz="1400" b="1" dirty="0" smtClean="0">
                <a:latin typeface="Consolas" panose="020B0609020204030204" pitchFamily="49" charset="0"/>
                <a:cs typeface="Consolas" panose="020B0609020204030204" pitchFamily="49" charset="0"/>
              </a:rPr>
              <a:t>    }</a:t>
            </a:r>
          </a:p>
          <a:p>
            <a:pPr marL="51435" indent="0"/>
            <a:r>
              <a:rPr lang="en-US" sz="1400" b="1" dirty="0" smtClean="0">
                <a:latin typeface="Consolas" panose="020B0609020204030204" pitchFamily="49" charset="0"/>
                <a:cs typeface="Consolas" panose="020B0609020204030204" pitchFamily="49" charset="0"/>
              </a:rPr>
              <a:t>}</a:t>
            </a:r>
          </a:p>
          <a:p>
            <a:pPr marL="51435" indent="0"/>
            <a:endParaRPr lang="en-US" sz="14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33004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566057" y="34996"/>
            <a:ext cx="8242120" cy="5076089"/>
          </a:xfrm>
          <a:prstGeom prst="rect">
            <a:avLst/>
          </a:prstGeom>
        </p:spPr>
        <p:txBody>
          <a:bodyPr>
            <a:noAutofit/>
          </a:bodyPr>
          <a:lstStyle/>
          <a:p>
            <a:pPr marL="51435" indent="0"/>
            <a:r>
              <a:rPr lang="en-US" sz="1400" b="1" dirty="0" smtClean="0">
                <a:solidFill>
                  <a:srgbClr val="00B050"/>
                </a:solidFill>
                <a:latin typeface="Consolas" panose="020B0609020204030204" pitchFamily="49" charset="0"/>
                <a:cs typeface="Consolas" panose="020B0609020204030204" pitchFamily="49" charset="0"/>
              </a:rPr>
              <a:t>// this is the primary binary search function</a:t>
            </a:r>
          </a:p>
          <a:p>
            <a:pPr marL="51435" indent="0"/>
            <a:r>
              <a:rPr lang="en-US" sz="1400" b="1" dirty="0" smtClean="0">
                <a:latin typeface="Consolas" panose="020B0609020204030204" pitchFamily="49" charset="0"/>
                <a:cs typeface="Consolas" panose="020B0609020204030204" pitchFamily="49" charset="0"/>
              </a:rPr>
              <a:t>bool </a:t>
            </a:r>
            <a:r>
              <a:rPr lang="en-US" sz="1400" b="1" dirty="0" err="1" smtClean="0">
                <a:latin typeface="Consolas" panose="020B0609020204030204" pitchFamily="49" charset="0"/>
                <a:cs typeface="Consolas" panose="020B0609020204030204" pitchFamily="49" charset="0"/>
              </a:rPr>
              <a:t>binarySearch</a:t>
            </a:r>
            <a:r>
              <a:rPr lang="en-US" sz="1400" b="1" dirty="0" smtClean="0">
                <a:latin typeface="Consolas" panose="020B0609020204030204" pitchFamily="49" charset="0"/>
                <a:cs typeface="Consolas" panose="020B0609020204030204" pitchFamily="49" charset="0"/>
              </a:rPr>
              <a:t>(</a:t>
            </a:r>
            <a:r>
              <a:rPr lang="en-US" sz="1400" b="1" dirty="0" err="1" smtClean="0">
                <a:latin typeface="Consolas" panose="020B0609020204030204" pitchFamily="49" charset="0"/>
                <a:cs typeface="Consolas" panose="020B0609020204030204" pitchFamily="49" charset="0"/>
              </a:rPr>
              <a:t>const</a:t>
            </a:r>
            <a:r>
              <a:rPr lang="en-US" sz="1400" b="1" dirty="0" smtClean="0">
                <a:latin typeface="Consolas" panose="020B0609020204030204" pitchFamily="49" charset="0"/>
                <a:cs typeface="Consolas" panose="020B0609020204030204" pitchFamily="49" charset="0"/>
              </a:rPr>
              <a:t> Vector&lt;</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&gt;&amp; data, </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key) {</a:t>
            </a:r>
          </a:p>
          <a:p>
            <a:pPr marL="51435" indent="0"/>
            <a:r>
              <a:rPr lang="en-US" sz="1400" b="1" dirty="0" smtClean="0">
                <a:latin typeface="Consolas" panose="020B0609020204030204" pitchFamily="49" charset="0"/>
                <a:cs typeface="Consolas" panose="020B0609020204030204" pitchFamily="49" charset="0"/>
              </a:rPr>
              <a:t>	return </a:t>
            </a:r>
            <a:r>
              <a:rPr lang="en-US" sz="1400" b="1" dirty="0" err="1" smtClean="0">
                <a:latin typeface="Consolas" panose="020B0609020204030204" pitchFamily="49" charset="0"/>
                <a:cs typeface="Consolas" panose="020B0609020204030204" pitchFamily="49" charset="0"/>
              </a:rPr>
              <a:t>binarySearch</a:t>
            </a:r>
            <a:r>
              <a:rPr lang="en-US" sz="1400" b="1" dirty="0" smtClean="0">
                <a:latin typeface="Consolas" panose="020B0609020204030204" pitchFamily="49" charset="0"/>
                <a:cs typeface="Consolas" panose="020B0609020204030204" pitchFamily="49" charset="0"/>
              </a:rPr>
              <a:t>(data, key, </a:t>
            </a:r>
            <a:r>
              <a:rPr lang="en-US" sz="1400" b="1" dirty="0" smtClean="0">
                <a:solidFill>
                  <a:srgbClr val="C00000"/>
                </a:solidFill>
                <a:latin typeface="Consolas" panose="020B0609020204030204" pitchFamily="49" charset="0"/>
                <a:cs typeface="Consolas" panose="020B0609020204030204" pitchFamily="49" charset="0"/>
              </a:rPr>
              <a:t>0</a:t>
            </a:r>
            <a:r>
              <a:rPr lang="en-US" sz="1400" b="1" dirty="0" smtClean="0">
                <a:latin typeface="Consolas" panose="020B0609020204030204" pitchFamily="49" charset="0"/>
                <a:cs typeface="Consolas" panose="020B0609020204030204" pitchFamily="49" charset="0"/>
              </a:rPr>
              <a:t>, </a:t>
            </a:r>
            <a:r>
              <a:rPr lang="en-US" sz="1400" b="1" dirty="0" err="1" smtClean="0">
                <a:solidFill>
                  <a:srgbClr val="C00000"/>
                </a:solidFill>
                <a:latin typeface="Consolas" panose="020B0609020204030204" pitchFamily="49" charset="0"/>
                <a:cs typeface="Consolas" panose="020B0609020204030204" pitchFamily="49" charset="0"/>
              </a:rPr>
              <a:t>data.size</a:t>
            </a:r>
            <a:r>
              <a:rPr lang="en-US" sz="1400" b="1" dirty="0" smtClean="0">
                <a:solidFill>
                  <a:srgbClr val="C00000"/>
                </a:solidFill>
                <a:latin typeface="Consolas" panose="020B0609020204030204" pitchFamily="49" charset="0"/>
                <a:cs typeface="Consolas" panose="020B0609020204030204" pitchFamily="49" charset="0"/>
              </a:rPr>
              <a:t>() - 1</a:t>
            </a:r>
            <a:r>
              <a:rPr lang="en-US" sz="1400" b="1" dirty="0" smtClean="0">
                <a:latin typeface="Consolas" panose="020B0609020204030204" pitchFamily="49" charset="0"/>
                <a:cs typeface="Consolas" panose="020B0609020204030204" pitchFamily="49" charset="0"/>
              </a:rPr>
              <a:t>);</a:t>
            </a:r>
          </a:p>
          <a:p>
            <a:pPr marL="51435" indent="0"/>
            <a:r>
              <a:rPr lang="en-US" sz="1400" b="1" dirty="0" smtClean="0">
                <a:latin typeface="Consolas" panose="020B0609020204030204" pitchFamily="49" charset="0"/>
                <a:cs typeface="Consolas" panose="020B0609020204030204" pitchFamily="49" charset="0"/>
              </a:rPr>
              <a:t>}</a:t>
            </a:r>
          </a:p>
          <a:p>
            <a:pPr marL="51435" indent="0"/>
            <a:endParaRPr lang="en-US" sz="1400" b="1" dirty="0" smtClean="0">
              <a:latin typeface="Consolas" panose="020B0609020204030204" pitchFamily="49" charset="0"/>
              <a:cs typeface="Consolas" panose="020B0609020204030204" pitchFamily="49" charset="0"/>
            </a:endParaRPr>
          </a:p>
          <a:p>
            <a:pPr marL="51435" indent="0"/>
            <a:r>
              <a:rPr lang="en-US" sz="1400" b="1" dirty="0">
                <a:solidFill>
                  <a:srgbClr val="00B050"/>
                </a:solidFill>
                <a:latin typeface="Consolas" panose="020B0609020204030204" pitchFamily="49" charset="0"/>
                <a:cs typeface="Consolas" panose="020B0609020204030204" pitchFamily="49" charset="0"/>
              </a:rPr>
              <a:t>// this is </a:t>
            </a:r>
            <a:r>
              <a:rPr lang="en-US" sz="1400" b="1" dirty="0" smtClean="0">
                <a:solidFill>
                  <a:srgbClr val="00B050"/>
                </a:solidFill>
                <a:latin typeface="Consolas" panose="020B0609020204030204" pitchFamily="49" charset="0"/>
                <a:cs typeface="Consolas" panose="020B0609020204030204" pitchFamily="49" charset="0"/>
              </a:rPr>
              <a:t>a recursive helper function</a:t>
            </a:r>
            <a:endParaRPr lang="en-US" sz="1400" b="1" dirty="0" smtClean="0">
              <a:latin typeface="Consolas" panose="020B0609020204030204" pitchFamily="49" charset="0"/>
              <a:cs typeface="Consolas" panose="020B0609020204030204" pitchFamily="49" charset="0"/>
            </a:endParaRPr>
          </a:p>
          <a:p>
            <a:r>
              <a:rPr lang="en-US" sz="1400" b="1" dirty="0">
                <a:latin typeface="Consolas" panose="020B0609020204030204" pitchFamily="49" charset="0"/>
                <a:cs typeface="Consolas" panose="020B0609020204030204" pitchFamily="49" charset="0"/>
              </a:rPr>
              <a:t>bool </a:t>
            </a:r>
            <a:r>
              <a:rPr lang="en-US" sz="1400" b="1" dirty="0" err="1">
                <a:latin typeface="Consolas" panose="020B0609020204030204" pitchFamily="49" charset="0"/>
                <a:cs typeface="Consolas" panose="020B0609020204030204" pitchFamily="49" charset="0"/>
              </a:rPr>
              <a:t>binarySearch</a:t>
            </a:r>
            <a:r>
              <a:rPr lang="en-US" sz="1400" b="1" dirty="0">
                <a:latin typeface="Consolas" panose="020B0609020204030204" pitchFamily="49" charset="0"/>
                <a:cs typeface="Consolas" panose="020B0609020204030204" pitchFamily="49" charset="0"/>
              </a:rPr>
              <a:t>(Vector&lt;</a:t>
            </a:r>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&gt;&amp; data, </a:t>
            </a:r>
            <a:r>
              <a:rPr lang="en-US" sz="1400" b="1" dirty="0" err="1">
                <a:latin typeface="Consolas" panose="020B0609020204030204" pitchFamily="49" charset="0"/>
                <a:cs typeface="Consolas" panose="020B0609020204030204" pitchFamily="49" charset="0"/>
              </a:rPr>
              <a:t>int</a:t>
            </a:r>
            <a:r>
              <a:rPr lang="en-US" sz="1400" b="1" dirty="0">
                <a:latin typeface="Consolas" panose="020B0609020204030204" pitchFamily="49" charset="0"/>
                <a:cs typeface="Consolas" panose="020B0609020204030204" pitchFamily="49" charset="0"/>
              </a:rPr>
              <a:t> key, </a:t>
            </a:r>
            <a:r>
              <a:rPr lang="en-US" sz="1400" b="1" dirty="0" err="1">
                <a:solidFill>
                  <a:srgbClr val="C00000"/>
                </a:solidFill>
                <a:latin typeface="Consolas" panose="020B0609020204030204" pitchFamily="49" charset="0"/>
                <a:cs typeface="Consolas" panose="020B0609020204030204" pitchFamily="49" charset="0"/>
              </a:rPr>
              <a:t>int</a:t>
            </a:r>
            <a:r>
              <a:rPr lang="en-US" sz="1400" b="1" dirty="0">
                <a:solidFill>
                  <a:srgbClr val="C00000"/>
                </a:solidFill>
                <a:latin typeface="Consolas" panose="020B0609020204030204" pitchFamily="49" charset="0"/>
                <a:cs typeface="Consolas" panose="020B0609020204030204" pitchFamily="49" charset="0"/>
              </a:rPr>
              <a:t> start</a:t>
            </a:r>
            <a:r>
              <a:rPr lang="en-US" sz="1400" b="1" dirty="0">
                <a:latin typeface="Consolas" panose="020B0609020204030204" pitchFamily="49" charset="0"/>
                <a:cs typeface="Consolas" panose="020B0609020204030204" pitchFamily="49" charset="0"/>
              </a:rPr>
              <a:t>,</a:t>
            </a:r>
            <a:r>
              <a:rPr lang="en-US" sz="1400" b="1" dirty="0">
                <a:solidFill>
                  <a:srgbClr val="0070C0"/>
                </a:solidFill>
                <a:latin typeface="Consolas" panose="020B0609020204030204" pitchFamily="49" charset="0"/>
                <a:cs typeface="Consolas" panose="020B0609020204030204" pitchFamily="49" charset="0"/>
              </a:rPr>
              <a:t> </a:t>
            </a:r>
            <a:r>
              <a:rPr lang="en-US" sz="1400" b="1" dirty="0" err="1">
                <a:solidFill>
                  <a:srgbClr val="C00000"/>
                </a:solidFill>
                <a:latin typeface="Consolas" panose="020B0609020204030204" pitchFamily="49" charset="0"/>
                <a:cs typeface="Consolas" panose="020B0609020204030204" pitchFamily="49" charset="0"/>
              </a:rPr>
              <a:t>int</a:t>
            </a:r>
            <a:r>
              <a:rPr lang="en-US" sz="1400" b="1" dirty="0">
                <a:solidFill>
                  <a:srgbClr val="C00000"/>
                </a:solidFill>
                <a:latin typeface="Consolas" panose="020B0609020204030204" pitchFamily="49" charset="0"/>
                <a:cs typeface="Consolas" panose="020B0609020204030204" pitchFamily="49" charset="0"/>
              </a:rPr>
              <a:t> end</a:t>
            </a:r>
            <a:r>
              <a:rPr lang="en-US" sz="1400" b="1" dirty="0">
                <a:latin typeface="Consolas" panose="020B0609020204030204" pitchFamily="49" charset="0"/>
                <a:cs typeface="Consolas" panose="020B0609020204030204" pitchFamily="49" charset="0"/>
              </a:rPr>
              <a:t>)</a:t>
            </a:r>
            <a:endParaRPr lang="en-US" sz="1400" dirty="0"/>
          </a:p>
          <a:p>
            <a:pPr marL="51435" indent="0"/>
            <a:r>
              <a:rPr lang="en-US" sz="1400" b="1" dirty="0" smtClean="0">
                <a:latin typeface="Consolas" panose="020B0609020204030204" pitchFamily="49" charset="0"/>
                <a:cs typeface="Consolas" panose="020B0609020204030204" pitchFamily="49" charset="0"/>
              </a:rPr>
              <a:t>{</a:t>
            </a:r>
          </a:p>
          <a:p>
            <a:pPr marL="51435" indent="0"/>
            <a:r>
              <a:rPr lang="en-US" sz="1400" b="1" dirty="0" smtClean="0">
                <a:latin typeface="Consolas" panose="020B0609020204030204" pitchFamily="49" charset="0"/>
                <a:cs typeface="Consolas" panose="020B0609020204030204" pitchFamily="49" charset="0"/>
              </a:rPr>
              <a:t>    if (start &gt; end) {</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return false;</a:t>
            </a:r>
          </a:p>
          <a:p>
            <a:pPr marL="51435" indent="0"/>
            <a:r>
              <a:rPr lang="en-US" sz="1400" b="1" dirty="0" smtClean="0">
                <a:latin typeface="Consolas" panose="020B0609020204030204" pitchFamily="49" charset="0"/>
                <a:cs typeface="Consolas" panose="020B0609020204030204" pitchFamily="49" charset="0"/>
              </a:rPr>
              <a:t>    } </a:t>
            </a:r>
          </a:p>
          <a:p>
            <a:pPr marL="51435" indent="0"/>
            <a:r>
              <a:rPr lang="en-US" sz="1400" b="1" dirty="0" smtClean="0">
                <a:latin typeface="Consolas" panose="020B0609020204030204" pitchFamily="49" charset="0"/>
                <a:cs typeface="Consolas" panose="020B0609020204030204" pitchFamily="49" charset="0"/>
              </a:rPr>
              <a:t>    </a:t>
            </a:r>
            <a:r>
              <a:rPr lang="en-US" sz="1400" b="1" dirty="0" err="1" smtClean="0">
                <a:latin typeface="Consolas" panose="020B0609020204030204" pitchFamily="49" charset="0"/>
                <a:cs typeface="Consolas" panose="020B0609020204030204" pitchFamily="49" charset="0"/>
              </a:rPr>
              <a:t>int</a:t>
            </a:r>
            <a:r>
              <a:rPr lang="en-US" sz="1400" b="1" dirty="0" smtClean="0">
                <a:latin typeface="Consolas" panose="020B0609020204030204" pitchFamily="49" charset="0"/>
                <a:cs typeface="Consolas" panose="020B0609020204030204" pitchFamily="49" charset="0"/>
              </a:rPr>
              <a:t> mid = (start + end) / 2;</a:t>
            </a:r>
          </a:p>
          <a:p>
            <a:pPr marL="51435" indent="0"/>
            <a:r>
              <a:rPr lang="en-US" sz="1400" b="1" dirty="0" smtClean="0">
                <a:latin typeface="Consolas" panose="020B0609020204030204" pitchFamily="49" charset="0"/>
                <a:cs typeface="Consolas" panose="020B0609020204030204" pitchFamily="49" charset="0"/>
              </a:rPr>
              <a:t>    if (key == data[mid]) {</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return true;</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 else if (key &lt; data[mid]) { </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return </a:t>
            </a:r>
            <a:r>
              <a:rPr lang="en-US" sz="1400" b="1" dirty="0" err="1" smtClean="0">
                <a:latin typeface="Consolas" panose="020B0609020204030204" pitchFamily="49" charset="0"/>
                <a:cs typeface="Consolas" panose="020B0609020204030204" pitchFamily="49" charset="0"/>
              </a:rPr>
              <a:t>binarySearch</a:t>
            </a:r>
            <a:r>
              <a:rPr lang="en-US" sz="1400" b="1" dirty="0" smtClean="0">
                <a:latin typeface="Consolas" panose="020B0609020204030204" pitchFamily="49" charset="0"/>
                <a:cs typeface="Consolas" panose="020B0609020204030204" pitchFamily="49" charset="0"/>
              </a:rPr>
              <a:t>(data, key, </a:t>
            </a:r>
            <a:r>
              <a:rPr lang="en-US" sz="1400" b="1" dirty="0" smtClean="0">
                <a:solidFill>
                  <a:srgbClr val="C00000"/>
                </a:solidFill>
                <a:latin typeface="Consolas" panose="020B0609020204030204" pitchFamily="49" charset="0"/>
                <a:cs typeface="Consolas" panose="020B0609020204030204" pitchFamily="49" charset="0"/>
              </a:rPr>
              <a:t>start</a:t>
            </a:r>
            <a:r>
              <a:rPr lang="en-US" sz="1400" b="1" dirty="0" smtClean="0">
                <a:latin typeface="Consolas" panose="020B0609020204030204" pitchFamily="49" charset="0"/>
                <a:cs typeface="Consolas" panose="020B0609020204030204" pitchFamily="49" charset="0"/>
              </a:rPr>
              <a:t>, </a:t>
            </a:r>
            <a:r>
              <a:rPr lang="en-US" sz="1400" b="1" dirty="0">
                <a:solidFill>
                  <a:srgbClr val="C00000"/>
                </a:solidFill>
                <a:latin typeface="Consolas" panose="020B0609020204030204" pitchFamily="49" charset="0"/>
                <a:cs typeface="Consolas" panose="020B0609020204030204" pitchFamily="49" charset="0"/>
              </a:rPr>
              <a:t>mid</a:t>
            </a:r>
            <a:r>
              <a:rPr lang="en-US" sz="1400" b="1" dirty="0" smtClean="0">
                <a:latin typeface="Consolas" panose="020B0609020204030204" pitchFamily="49" charset="0"/>
                <a:cs typeface="Consolas" panose="020B0609020204030204" pitchFamily="49" charset="0"/>
              </a:rPr>
              <a:t> </a:t>
            </a:r>
            <a:r>
              <a:rPr lang="en-US" sz="1400" b="1" dirty="0">
                <a:solidFill>
                  <a:srgbClr val="C00000"/>
                </a:solidFill>
                <a:latin typeface="Consolas" panose="020B0609020204030204" pitchFamily="49" charset="0"/>
                <a:cs typeface="Consolas" panose="020B0609020204030204" pitchFamily="49" charset="0"/>
              </a:rPr>
              <a:t>- 1</a:t>
            </a:r>
            <a:r>
              <a:rPr lang="en-US" sz="1400" b="1" dirty="0" smtClean="0">
                <a:latin typeface="Consolas" panose="020B0609020204030204" pitchFamily="49" charset="0"/>
                <a:cs typeface="Consolas" panose="020B0609020204030204" pitchFamily="49" charset="0"/>
              </a:rPr>
              <a:t>);</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 else {</a:t>
            </a:r>
          </a:p>
          <a:p>
            <a:pPr marL="51435" indent="0"/>
            <a:r>
              <a:rPr lang="en-US" sz="1400" b="1" dirty="0">
                <a:latin typeface="Consolas" panose="020B0609020204030204" pitchFamily="49" charset="0"/>
                <a:cs typeface="Consolas" panose="020B0609020204030204" pitchFamily="49" charset="0"/>
              </a:rPr>
              <a:t> </a:t>
            </a:r>
            <a:r>
              <a:rPr lang="en-US" sz="1400" b="1" dirty="0" smtClean="0">
                <a:latin typeface="Consolas" panose="020B0609020204030204" pitchFamily="49" charset="0"/>
                <a:cs typeface="Consolas" panose="020B0609020204030204" pitchFamily="49" charset="0"/>
              </a:rPr>
              <a:t>       return </a:t>
            </a:r>
            <a:r>
              <a:rPr lang="en-US" sz="1400" b="1" dirty="0" err="1" smtClean="0">
                <a:latin typeface="Consolas" panose="020B0609020204030204" pitchFamily="49" charset="0"/>
                <a:cs typeface="Consolas" panose="020B0609020204030204" pitchFamily="49" charset="0"/>
              </a:rPr>
              <a:t>binarySearch</a:t>
            </a:r>
            <a:r>
              <a:rPr lang="en-US" sz="1400" b="1" dirty="0" smtClean="0">
                <a:latin typeface="Consolas" panose="020B0609020204030204" pitchFamily="49" charset="0"/>
                <a:cs typeface="Consolas" panose="020B0609020204030204" pitchFamily="49" charset="0"/>
              </a:rPr>
              <a:t>(data, key, </a:t>
            </a:r>
            <a:r>
              <a:rPr lang="en-US" sz="1400" b="1" dirty="0">
                <a:solidFill>
                  <a:srgbClr val="C00000"/>
                </a:solidFill>
                <a:latin typeface="Consolas" panose="020B0609020204030204" pitchFamily="49" charset="0"/>
                <a:cs typeface="Consolas" panose="020B0609020204030204" pitchFamily="49" charset="0"/>
              </a:rPr>
              <a:t>mid + 1</a:t>
            </a:r>
            <a:r>
              <a:rPr lang="en-US" sz="1400" b="1" dirty="0" smtClean="0">
                <a:latin typeface="Consolas" panose="020B0609020204030204" pitchFamily="49" charset="0"/>
                <a:cs typeface="Consolas" panose="020B0609020204030204" pitchFamily="49" charset="0"/>
              </a:rPr>
              <a:t>, </a:t>
            </a:r>
            <a:r>
              <a:rPr lang="en-US" sz="1400" b="1" dirty="0">
                <a:solidFill>
                  <a:srgbClr val="C00000"/>
                </a:solidFill>
                <a:latin typeface="Consolas" panose="020B0609020204030204" pitchFamily="49" charset="0"/>
                <a:cs typeface="Consolas" panose="020B0609020204030204" pitchFamily="49" charset="0"/>
              </a:rPr>
              <a:t>end</a:t>
            </a:r>
            <a:r>
              <a:rPr lang="en-US" sz="1400" b="1" dirty="0" smtClean="0">
                <a:latin typeface="Consolas" panose="020B0609020204030204" pitchFamily="49" charset="0"/>
                <a:cs typeface="Consolas" panose="020B0609020204030204" pitchFamily="49" charset="0"/>
              </a:rPr>
              <a:t>);</a:t>
            </a:r>
          </a:p>
          <a:p>
            <a:pPr marL="51435" indent="0"/>
            <a:r>
              <a:rPr lang="en-US" sz="1400" b="1" dirty="0" smtClean="0">
                <a:latin typeface="Consolas" panose="020B0609020204030204" pitchFamily="49" charset="0"/>
                <a:cs typeface="Consolas" panose="020B0609020204030204" pitchFamily="49" charset="0"/>
              </a:rPr>
              <a:t>    }</a:t>
            </a:r>
          </a:p>
          <a:p>
            <a:pPr marL="51435" indent="0"/>
            <a:r>
              <a:rPr lang="en-US" sz="1400" b="1" dirty="0" smtClean="0">
                <a:latin typeface="Consolas" panose="020B0609020204030204" pitchFamily="49" charset="0"/>
                <a:cs typeface="Consolas" panose="020B0609020204030204" pitchFamily="49" charset="0"/>
              </a:rPr>
              <a:t>}</a:t>
            </a:r>
          </a:p>
          <a:p>
            <a:pPr marL="51435" indent="0"/>
            <a:endParaRPr lang="en-US" sz="14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61933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Binary Search performance</a:t>
            </a:r>
            <a:endParaRPr lang="en-US" dirty="0"/>
          </a:p>
        </p:txBody>
      </p:sp>
      <p:pic>
        <p:nvPicPr>
          <p:cNvPr id="7" name="Content Placeholder 6"/>
          <p:cNvPicPr>
            <a:picLocks noGrp="1" noChangeAspect="1"/>
          </p:cNvPicPr>
          <p:nvPr>
            <p:ph sz="quarter" idx="10"/>
          </p:nvPr>
        </p:nvPicPr>
        <p:blipFill>
          <a:blip r:embed="rId3"/>
          <a:stretch>
            <a:fillRect/>
          </a:stretch>
        </p:blipFill>
        <p:spPr>
          <a:xfrm>
            <a:off x="1392839" y="908050"/>
            <a:ext cx="6826634" cy="3759200"/>
          </a:xfrm>
          <a:prstGeom prst="rect">
            <a:avLst/>
          </a:prstGeom>
        </p:spPr>
      </p:pic>
      <p:sp>
        <p:nvSpPr>
          <p:cNvPr id="9" name="Oval 8"/>
          <p:cNvSpPr/>
          <p:nvPr/>
        </p:nvSpPr>
        <p:spPr>
          <a:xfrm>
            <a:off x="6823422" y="2627939"/>
            <a:ext cx="1110343" cy="503305"/>
          </a:xfrm>
          <a:prstGeom prst="ellipse">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823422" y="3233697"/>
            <a:ext cx="1110343" cy="503305"/>
          </a:xfrm>
          <a:prstGeom prst="ellipse">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6823422" y="3839455"/>
            <a:ext cx="1110343" cy="503305"/>
          </a:xfrm>
          <a:prstGeom prst="ellipse">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ular Callout 9"/>
          <p:cNvSpPr/>
          <p:nvPr/>
        </p:nvSpPr>
        <p:spPr>
          <a:xfrm>
            <a:off x="5955984" y="458983"/>
            <a:ext cx="2845218" cy="1714180"/>
          </a:xfrm>
          <a:prstGeom prst="wedgeRectCallout">
            <a:avLst>
              <a:gd name="adj1" fmla="val -10073"/>
              <a:gd name="adj2" fmla="val 6942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latin typeface="Consolas" panose="020B0609020204030204" pitchFamily="49" charset="0"/>
              </a:rPr>
              <a:t>log</a:t>
            </a:r>
            <a:r>
              <a:rPr lang="en-US" sz="1400" baseline="-25000" dirty="0" smtClean="0">
                <a:latin typeface="Consolas" panose="020B0609020204030204" pitchFamily="49" charset="0"/>
              </a:rPr>
              <a:t>2</a:t>
            </a:r>
            <a:r>
              <a:rPr lang="en-US" sz="1400" dirty="0" smtClean="0">
                <a:latin typeface="Consolas" panose="020B0609020204030204" pitchFamily="49" charset="0"/>
              </a:rPr>
              <a:t>(10K) ~= 13</a:t>
            </a:r>
          </a:p>
          <a:p>
            <a:pPr algn="ctr"/>
            <a:r>
              <a:rPr lang="en-US" sz="1400" dirty="0" smtClean="0">
                <a:latin typeface="Consolas" panose="020B0609020204030204" pitchFamily="49" charset="0"/>
              </a:rPr>
              <a:t>log</a:t>
            </a:r>
            <a:r>
              <a:rPr lang="en-US" sz="1400" baseline="-25000" dirty="0" smtClean="0">
                <a:latin typeface="Consolas" panose="020B0609020204030204" pitchFamily="49" charset="0"/>
              </a:rPr>
              <a:t>2</a:t>
            </a:r>
            <a:r>
              <a:rPr lang="en-US" sz="1400" dirty="0" smtClean="0">
                <a:latin typeface="Consolas" panose="020B0609020204030204" pitchFamily="49" charset="0"/>
              </a:rPr>
              <a:t>(100K) ~= 16</a:t>
            </a:r>
          </a:p>
          <a:p>
            <a:pPr algn="ctr"/>
            <a:r>
              <a:rPr lang="en-US" sz="1400" dirty="0" smtClean="0">
                <a:latin typeface="Consolas" panose="020B0609020204030204" pitchFamily="49" charset="0"/>
              </a:rPr>
              <a:t>log</a:t>
            </a:r>
            <a:r>
              <a:rPr lang="en-US" sz="1400" baseline="-25000" dirty="0" smtClean="0">
                <a:latin typeface="Consolas" panose="020B0609020204030204" pitchFamily="49" charset="0"/>
              </a:rPr>
              <a:t>2</a:t>
            </a:r>
            <a:r>
              <a:rPr lang="en-US" sz="1400" dirty="0" smtClean="0">
                <a:latin typeface="Consolas" panose="020B0609020204030204" pitchFamily="49" charset="0"/>
              </a:rPr>
              <a:t>(1M) ~= 20</a:t>
            </a:r>
          </a:p>
          <a:p>
            <a:pPr algn="ctr"/>
            <a:r>
              <a:rPr lang="en-US" sz="1600" dirty="0" smtClean="0"/>
              <a:t>Big-O math says it should take a very short time, and it reports a very short time, but we observe a longer time, why?</a:t>
            </a:r>
            <a:endParaRPr lang="en-US" sz="1600" dirty="0"/>
          </a:p>
        </p:txBody>
      </p:sp>
    </p:spTree>
    <p:extLst>
      <p:ext uri="{BB962C8B-B14F-4D97-AF65-F5344CB8AC3E}">
        <p14:creationId xmlns:p14="http://schemas.microsoft.com/office/powerpoint/2010/main" val="2671673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Binary Search performance</a:t>
            </a:r>
            <a:endParaRPr lang="en-US" dirty="0"/>
          </a:p>
        </p:txBody>
      </p:sp>
      <p:pic>
        <p:nvPicPr>
          <p:cNvPr id="7" name="Content Placeholder 6"/>
          <p:cNvPicPr>
            <a:picLocks noGrp="1" noChangeAspect="1"/>
          </p:cNvPicPr>
          <p:nvPr>
            <p:ph sz="quarter" idx="10"/>
          </p:nvPr>
        </p:nvPicPr>
        <p:blipFill>
          <a:blip r:embed="rId3"/>
          <a:stretch>
            <a:fillRect/>
          </a:stretch>
        </p:blipFill>
        <p:spPr>
          <a:xfrm>
            <a:off x="1392839" y="908050"/>
            <a:ext cx="6826634" cy="3759200"/>
          </a:xfrm>
          <a:prstGeom prst="rect">
            <a:avLst/>
          </a:prstGeom>
        </p:spPr>
      </p:pic>
      <p:sp>
        <p:nvSpPr>
          <p:cNvPr id="9" name="Oval 8"/>
          <p:cNvSpPr/>
          <p:nvPr/>
        </p:nvSpPr>
        <p:spPr>
          <a:xfrm>
            <a:off x="6823422" y="2627939"/>
            <a:ext cx="1110343" cy="503305"/>
          </a:xfrm>
          <a:prstGeom prst="ellipse">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823422" y="3233697"/>
            <a:ext cx="1110343" cy="503305"/>
          </a:xfrm>
          <a:prstGeom prst="ellipse">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6823422" y="3839455"/>
            <a:ext cx="1110343" cy="503305"/>
          </a:xfrm>
          <a:prstGeom prst="ellipse">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ular Callout 9"/>
          <p:cNvSpPr/>
          <p:nvPr/>
        </p:nvSpPr>
        <p:spPr>
          <a:xfrm>
            <a:off x="5955984" y="458983"/>
            <a:ext cx="2845218" cy="1714180"/>
          </a:xfrm>
          <a:prstGeom prst="wedgeRectCallout">
            <a:avLst>
              <a:gd name="adj1" fmla="val -10073"/>
              <a:gd name="adj2" fmla="val 6942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latin typeface="Consolas" panose="020B0609020204030204" pitchFamily="49" charset="0"/>
              </a:rPr>
              <a:t>log</a:t>
            </a:r>
            <a:r>
              <a:rPr lang="en-US" sz="1400" baseline="-25000" dirty="0" smtClean="0">
                <a:latin typeface="Consolas" panose="020B0609020204030204" pitchFamily="49" charset="0"/>
              </a:rPr>
              <a:t>2</a:t>
            </a:r>
            <a:r>
              <a:rPr lang="en-US" sz="1400" dirty="0" smtClean="0">
                <a:latin typeface="Consolas" panose="020B0609020204030204" pitchFamily="49" charset="0"/>
              </a:rPr>
              <a:t>(10K) ~= 13</a:t>
            </a:r>
          </a:p>
          <a:p>
            <a:pPr algn="ctr"/>
            <a:r>
              <a:rPr lang="en-US" sz="1400" dirty="0" smtClean="0">
                <a:latin typeface="Consolas" panose="020B0609020204030204" pitchFamily="49" charset="0"/>
              </a:rPr>
              <a:t>log</a:t>
            </a:r>
            <a:r>
              <a:rPr lang="en-US" sz="1400" baseline="-25000" dirty="0" smtClean="0">
                <a:latin typeface="Consolas" panose="020B0609020204030204" pitchFamily="49" charset="0"/>
              </a:rPr>
              <a:t>2</a:t>
            </a:r>
            <a:r>
              <a:rPr lang="en-US" sz="1400" dirty="0" smtClean="0">
                <a:latin typeface="Consolas" panose="020B0609020204030204" pitchFamily="49" charset="0"/>
              </a:rPr>
              <a:t>(100K) ~= 16</a:t>
            </a:r>
          </a:p>
          <a:p>
            <a:pPr algn="ctr"/>
            <a:r>
              <a:rPr lang="en-US" sz="1400" dirty="0" smtClean="0">
                <a:latin typeface="Consolas" panose="020B0609020204030204" pitchFamily="49" charset="0"/>
              </a:rPr>
              <a:t>log</a:t>
            </a:r>
            <a:r>
              <a:rPr lang="en-US" sz="1400" baseline="-25000" dirty="0" smtClean="0">
                <a:latin typeface="Consolas" panose="020B0609020204030204" pitchFamily="49" charset="0"/>
              </a:rPr>
              <a:t>2</a:t>
            </a:r>
            <a:r>
              <a:rPr lang="en-US" sz="1400" dirty="0" smtClean="0">
                <a:latin typeface="Consolas" panose="020B0609020204030204" pitchFamily="49" charset="0"/>
              </a:rPr>
              <a:t>(1M) ~= 20</a:t>
            </a:r>
          </a:p>
          <a:p>
            <a:pPr algn="ctr"/>
            <a:r>
              <a:rPr lang="en-US" sz="1600" dirty="0" smtClean="0"/>
              <a:t>Big-O math says it should take a very short time, and it reports a very short time, but we observe a longer time, why?</a:t>
            </a:r>
            <a:endParaRPr lang="en-US" sz="1600" dirty="0"/>
          </a:p>
        </p:txBody>
      </p:sp>
      <p:sp>
        <p:nvSpPr>
          <p:cNvPr id="8" name="Rectangular Callout 7"/>
          <p:cNvSpPr/>
          <p:nvPr/>
        </p:nvSpPr>
        <p:spPr>
          <a:xfrm>
            <a:off x="3723589" y="3553905"/>
            <a:ext cx="2814126" cy="1461481"/>
          </a:xfrm>
          <a:prstGeom prst="wedgeRectCallout">
            <a:avLst>
              <a:gd name="adj1" fmla="val 58864"/>
              <a:gd name="adj2" fmla="val 276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t>Answer: </a:t>
            </a:r>
            <a:r>
              <a:rPr lang="en-US" sz="1600" dirty="0" smtClean="0"/>
              <a:t>binary search is fast (O(</a:t>
            </a:r>
            <a:r>
              <a:rPr lang="en-US" sz="1600" dirty="0" err="1" smtClean="0"/>
              <a:t>logN</a:t>
            </a:r>
            <a:r>
              <a:rPr lang="en-US" sz="1600" dirty="0" smtClean="0"/>
              <a:t>)), but preparation to run the test is much more costly! </a:t>
            </a:r>
            <a:r>
              <a:rPr lang="en-US" sz="1600" dirty="0" err="1" smtClean="0">
                <a:latin typeface="Consolas" panose="020B0609020204030204" pitchFamily="49" charset="0"/>
              </a:rPr>
              <a:t>fillWithRandom</a:t>
            </a:r>
            <a:r>
              <a:rPr lang="en-US" sz="1600" dirty="0" smtClean="0">
                <a:latin typeface="Consolas" panose="020B0609020204030204" pitchFamily="49" charset="0"/>
              </a:rPr>
              <a:t>()</a:t>
            </a:r>
            <a:r>
              <a:rPr lang="en-US" sz="1600" dirty="0" smtClean="0"/>
              <a:t> is O(N) and </a:t>
            </a:r>
            <a:r>
              <a:rPr lang="en-US" sz="1600" dirty="0" smtClean="0">
                <a:latin typeface="Consolas" panose="020B0609020204030204" pitchFamily="49" charset="0"/>
              </a:rPr>
              <a:t>sort()</a:t>
            </a:r>
            <a:r>
              <a:rPr lang="en-US" sz="1600" dirty="0" smtClean="0"/>
              <a:t> is O(</a:t>
            </a:r>
            <a:r>
              <a:rPr lang="en-US" sz="1600" dirty="0" err="1" smtClean="0"/>
              <a:t>NlogN</a:t>
            </a:r>
            <a:r>
              <a:rPr lang="en-US" sz="1600" dirty="0" smtClean="0"/>
              <a:t>).</a:t>
            </a:r>
            <a:endParaRPr lang="en-US" sz="1600" dirty="0"/>
          </a:p>
        </p:txBody>
      </p:sp>
    </p:spTree>
    <p:extLst>
      <p:ext uri="{BB962C8B-B14F-4D97-AF65-F5344CB8AC3E}">
        <p14:creationId xmlns:p14="http://schemas.microsoft.com/office/powerpoint/2010/main" val="1035725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Rewriting Fibonacci</a:t>
            </a:r>
            <a:endParaRPr lang="en-US" dirty="0"/>
          </a:p>
        </p:txBody>
      </p:sp>
      <p:sp>
        <p:nvSpPr>
          <p:cNvPr id="5" name="Text Placeholder 4"/>
          <p:cNvSpPr>
            <a:spLocks noGrp="1"/>
          </p:cNvSpPr>
          <p:nvPr>
            <p:ph type="body" sz="half" idx="2"/>
          </p:nvPr>
        </p:nvSpPr>
        <p:spPr>
          <a:xfrm>
            <a:off x="2192214" y="2571750"/>
            <a:ext cx="2365499" cy="932975"/>
          </a:xfrm>
        </p:spPr>
        <p:txBody>
          <a:bodyPr/>
          <a:lstStyle/>
          <a:p>
            <a:r>
              <a:rPr lang="en-US" dirty="0" smtClean="0"/>
              <a:t>Using </a:t>
            </a:r>
            <a:r>
              <a:rPr lang="en-US" b="1" dirty="0" err="1" smtClean="0"/>
              <a:t>memoization</a:t>
            </a:r>
            <a:r>
              <a:rPr lang="en-US" dirty="0" smtClean="0"/>
              <a:t> to Make it much more </a:t>
            </a:r>
            <a:r>
              <a:rPr lang="en-US" b="1" dirty="0" smtClean="0"/>
              <a:t>efficient</a:t>
            </a:r>
            <a:endParaRPr lang="en-US" b="1" dirty="0"/>
          </a:p>
        </p:txBody>
      </p:sp>
      <p:sp>
        <p:nvSpPr>
          <p:cNvPr id="6" name="Picture Placeholder 5"/>
          <p:cNvSpPr>
            <a:spLocks noGrp="1"/>
          </p:cNvSpPr>
          <p:nvPr>
            <p:ph type="pic" sz="quarter" idx="13"/>
          </p:nvPr>
        </p:nvSpPr>
        <p:spPr/>
      </p:sp>
    </p:spTree>
    <p:extLst>
      <p:ext uri="{BB962C8B-B14F-4D97-AF65-F5344CB8AC3E}">
        <p14:creationId xmlns:p14="http://schemas.microsoft.com/office/powerpoint/2010/main" val="2336847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47607" y="425791"/>
            <a:ext cx="5780485" cy="366713"/>
          </a:xfrm>
        </p:spPr>
        <p:txBody>
          <a:bodyPr/>
          <a:lstStyle/>
          <a:p>
            <a:r>
              <a:rPr lang="en-US" dirty="0" smtClean="0"/>
              <a:t>Rewriting Fibonacci</a:t>
            </a:r>
            <a:endParaRPr lang="en-US" dirty="0" smtClean="0"/>
          </a:p>
        </p:txBody>
      </p:sp>
      <p:sp>
        <p:nvSpPr>
          <p:cNvPr id="5" name="Content Placeholder 4"/>
          <p:cNvSpPr>
            <a:spLocks noGrp="1"/>
          </p:cNvSpPr>
          <p:nvPr>
            <p:ph sz="quarter" idx="10"/>
            <p:custDataLst>
              <p:tags r:id="rId2"/>
            </p:custDataLst>
          </p:nvPr>
        </p:nvSpPr>
        <p:spPr>
          <a:xfrm>
            <a:off x="812102" y="1086363"/>
            <a:ext cx="3521430" cy="3945133"/>
          </a:xfrm>
        </p:spPr>
        <p:txBody>
          <a:bodyPr wrap="square" numCol="1" anchor="t" anchorCtr="0" compatLnSpc="1">
            <a:prstTxWarp prst="textNoShape">
              <a:avLst/>
            </a:prstTxWarp>
            <a:normAutofit/>
          </a:bodyPr>
          <a:lstStyle/>
          <a:p>
            <a:pPr lvl="1"/>
            <a:r>
              <a:rPr lang="en-US" dirty="0" smtClean="0"/>
              <a:t>Recall that the naïve recursive implementation involved a lot of wasteful duplicative work.</a:t>
            </a:r>
            <a:endParaRPr lang="en-US" dirty="0"/>
          </a:p>
          <a:p>
            <a:pPr lvl="2"/>
            <a:r>
              <a:rPr lang="en-US" dirty="0" smtClean="0"/>
              <a:t>Once we calculate N=2 case the first time, let’s just remember the answer is 1.</a:t>
            </a:r>
          </a:p>
          <a:p>
            <a:pPr lvl="2"/>
            <a:r>
              <a:rPr lang="en-US" dirty="0" smtClean="0"/>
              <a:t>Now we don’t have to do it again.</a:t>
            </a:r>
          </a:p>
        </p:txBody>
      </p:sp>
      <p:sp>
        <p:nvSpPr>
          <p:cNvPr id="8" name="Rectangle 7"/>
          <p:cNvSpPr/>
          <p:nvPr/>
        </p:nvSpPr>
        <p:spPr>
          <a:xfrm>
            <a:off x="6787206" y="23918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N=5</a:t>
            </a:r>
            <a:endParaRPr lang="en-US" sz="1400" dirty="0"/>
          </a:p>
        </p:txBody>
      </p:sp>
      <p:sp>
        <p:nvSpPr>
          <p:cNvPr id="9" name="Rectangle 8"/>
          <p:cNvSpPr/>
          <p:nvPr/>
        </p:nvSpPr>
        <p:spPr>
          <a:xfrm>
            <a:off x="5789365" y="635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N=4</a:t>
            </a:r>
            <a:endParaRPr lang="en-US" sz="1400" dirty="0"/>
          </a:p>
        </p:txBody>
      </p:sp>
      <p:sp>
        <p:nvSpPr>
          <p:cNvPr id="10" name="Rectangle 9"/>
          <p:cNvSpPr/>
          <p:nvPr/>
        </p:nvSpPr>
        <p:spPr>
          <a:xfrm>
            <a:off x="7804137" y="63552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11" name="Rectangle 10"/>
          <p:cNvSpPr/>
          <p:nvPr/>
        </p:nvSpPr>
        <p:spPr>
          <a:xfrm>
            <a:off x="7502538"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12" name="Rectangle 11"/>
          <p:cNvSpPr/>
          <p:nvPr/>
        </p:nvSpPr>
        <p:spPr>
          <a:xfrm>
            <a:off x="7296990" y="1574931"/>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13" name="Rectangle 12"/>
          <p:cNvSpPr/>
          <p:nvPr/>
        </p:nvSpPr>
        <p:spPr>
          <a:xfrm>
            <a:off x="7880017" y="157679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14" name="Rectangle 13"/>
          <p:cNvSpPr/>
          <p:nvPr/>
        </p:nvSpPr>
        <p:spPr>
          <a:xfrm>
            <a:off x="8170089"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15" name="Straight Arrow Connector 14"/>
          <p:cNvCxnSpPr>
            <a:stCxn id="8" idx="1"/>
            <a:endCxn id="9" idx="0"/>
          </p:cNvCxnSpPr>
          <p:nvPr/>
        </p:nvCxnSpPr>
        <p:spPr>
          <a:xfrm flipH="1">
            <a:off x="6042938" y="381821"/>
            <a:ext cx="744267" cy="253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8" idx="3"/>
            <a:endCxn id="10" idx="0"/>
          </p:cNvCxnSpPr>
          <p:nvPr/>
        </p:nvCxnSpPr>
        <p:spPr>
          <a:xfrm>
            <a:off x="7294352" y="381821"/>
            <a:ext cx="763358" cy="2537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10" idx="3"/>
            <a:endCxn id="14" idx="0"/>
          </p:cNvCxnSpPr>
          <p:nvPr/>
        </p:nvCxnSpPr>
        <p:spPr>
          <a:xfrm>
            <a:off x="8311282" y="778157"/>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10" idx="1"/>
            <a:endCxn id="11" idx="0"/>
          </p:cNvCxnSpPr>
          <p:nvPr/>
        </p:nvCxnSpPr>
        <p:spPr>
          <a:xfrm flipH="1">
            <a:off x="7756110" y="778157"/>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1" idx="2"/>
            <a:endCxn id="13" idx="0"/>
          </p:cNvCxnSpPr>
          <p:nvPr/>
        </p:nvCxnSpPr>
        <p:spPr>
          <a:xfrm>
            <a:off x="7756110" y="1371634"/>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1" idx="2"/>
            <a:endCxn id="12" idx="0"/>
          </p:cNvCxnSpPr>
          <p:nvPr/>
        </p:nvCxnSpPr>
        <p:spPr>
          <a:xfrm flipH="1">
            <a:off x="7550564" y="1371634"/>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094252"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22" name="Rectangle 21"/>
          <p:cNvSpPr/>
          <p:nvPr/>
        </p:nvSpPr>
        <p:spPr>
          <a:xfrm>
            <a:off x="4792653"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23" name="Rectangle 22"/>
          <p:cNvSpPr/>
          <p:nvPr/>
        </p:nvSpPr>
        <p:spPr>
          <a:xfrm>
            <a:off x="4587105" y="190971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24" name="Rectangle 23"/>
          <p:cNvSpPr/>
          <p:nvPr/>
        </p:nvSpPr>
        <p:spPr>
          <a:xfrm>
            <a:off x="5170132" y="1911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25" name="Rectangle 24"/>
          <p:cNvSpPr/>
          <p:nvPr/>
        </p:nvSpPr>
        <p:spPr>
          <a:xfrm>
            <a:off x="5460204"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26" name="Straight Arrow Connector 25"/>
          <p:cNvCxnSpPr>
            <a:stCxn id="21" idx="3"/>
            <a:endCxn id="25" idx="0"/>
          </p:cNvCxnSpPr>
          <p:nvPr/>
        </p:nvCxnSpPr>
        <p:spPr>
          <a:xfrm>
            <a:off x="5601397" y="1112941"/>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1" idx="1"/>
            <a:endCxn id="22" idx="0"/>
          </p:cNvCxnSpPr>
          <p:nvPr/>
        </p:nvCxnSpPr>
        <p:spPr>
          <a:xfrm flipH="1">
            <a:off x="5046225" y="1112941"/>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22" idx="2"/>
            <a:endCxn id="24" idx="0"/>
          </p:cNvCxnSpPr>
          <p:nvPr/>
        </p:nvCxnSpPr>
        <p:spPr>
          <a:xfrm>
            <a:off x="5046225" y="1706417"/>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22" idx="2"/>
            <a:endCxn id="23" idx="0"/>
          </p:cNvCxnSpPr>
          <p:nvPr/>
        </p:nvCxnSpPr>
        <p:spPr>
          <a:xfrm flipH="1">
            <a:off x="4840679" y="1706418"/>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6283721"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31" name="Rectangle 30"/>
          <p:cNvSpPr/>
          <p:nvPr/>
        </p:nvSpPr>
        <p:spPr>
          <a:xfrm>
            <a:off x="6078174" y="142717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32" name="Rectangle 31"/>
          <p:cNvSpPr/>
          <p:nvPr/>
        </p:nvSpPr>
        <p:spPr>
          <a:xfrm>
            <a:off x="6661200" y="142903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cxnSp>
        <p:nvCxnSpPr>
          <p:cNvPr id="33" name="Straight Arrow Connector 32"/>
          <p:cNvCxnSpPr>
            <a:stCxn id="30" idx="2"/>
            <a:endCxn id="32" idx="0"/>
          </p:cNvCxnSpPr>
          <p:nvPr/>
        </p:nvCxnSpPr>
        <p:spPr>
          <a:xfrm>
            <a:off x="6537294" y="1255576"/>
            <a:ext cx="377480" cy="1734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30" idx="2"/>
            <a:endCxn id="31" idx="0"/>
          </p:cNvCxnSpPr>
          <p:nvPr/>
        </p:nvCxnSpPr>
        <p:spPr>
          <a:xfrm flipH="1">
            <a:off x="6331747" y="1255576"/>
            <a:ext cx="205547" cy="1716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9" idx="1"/>
            <a:endCxn id="21" idx="0"/>
          </p:cNvCxnSpPr>
          <p:nvPr/>
        </p:nvCxnSpPr>
        <p:spPr>
          <a:xfrm flipH="1">
            <a:off x="5347825" y="778210"/>
            <a:ext cx="441540"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9" idx="3"/>
            <a:endCxn id="30" idx="0"/>
          </p:cNvCxnSpPr>
          <p:nvPr/>
        </p:nvCxnSpPr>
        <p:spPr>
          <a:xfrm>
            <a:off x="6296511" y="778210"/>
            <a:ext cx="240783"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4">
            <p14:nvContentPartPr>
              <p14:cNvPr id="37" name="Ink 36"/>
              <p14:cNvContentPartPr/>
              <p14:nvPr/>
            </p14:nvContentPartPr>
            <p14:xfrm>
              <a:off x="4420256" y="764711"/>
              <a:ext cx="4118040" cy="1571940"/>
            </p14:xfrm>
          </p:contentPart>
        </mc:Choice>
        <mc:Fallback>
          <p:pic>
            <p:nvPicPr>
              <p:cNvPr id="37" name="Ink 36"/>
              <p:cNvPicPr/>
              <p:nvPr/>
            </p:nvPicPr>
            <p:blipFill>
              <a:blip r:embed="rId5"/>
              <a:stretch>
                <a:fillRect/>
              </a:stretch>
            </p:blipFill>
            <p:spPr>
              <a:xfrm>
                <a:off x="4411616" y="758592"/>
                <a:ext cx="4135680" cy="1587418"/>
              </a:xfrm>
              <a:prstGeom prst="rect">
                <a:avLst/>
              </a:prstGeom>
            </p:spPr>
          </p:pic>
        </mc:Fallback>
      </mc:AlternateContent>
      <p:sp>
        <p:nvSpPr>
          <p:cNvPr id="3" name="&quot;No&quot; Symbol 2"/>
          <p:cNvSpPr/>
          <p:nvPr/>
        </p:nvSpPr>
        <p:spPr>
          <a:xfrm>
            <a:off x="5958369" y="1248207"/>
            <a:ext cx="1244808" cy="761082"/>
          </a:xfrm>
          <a:prstGeom prst="noSmoking">
            <a:avLst>
              <a:gd name="adj" fmla="val 853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8" name="&quot;No&quot; Symbol 37"/>
          <p:cNvSpPr/>
          <p:nvPr/>
        </p:nvSpPr>
        <p:spPr>
          <a:xfrm>
            <a:off x="7220962" y="1365557"/>
            <a:ext cx="1244808" cy="761082"/>
          </a:xfrm>
          <a:prstGeom prst="noSmoking">
            <a:avLst>
              <a:gd name="adj" fmla="val 853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Donut 3"/>
          <p:cNvSpPr/>
          <p:nvPr/>
        </p:nvSpPr>
        <p:spPr>
          <a:xfrm>
            <a:off x="4381384" y="1318377"/>
            <a:ext cx="1377708" cy="1182676"/>
          </a:xfrm>
          <a:prstGeom prst="donut">
            <a:avLst>
              <a:gd name="adj" fmla="val 645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1707373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8"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47607" y="425791"/>
            <a:ext cx="5780485" cy="366713"/>
          </a:xfrm>
        </p:spPr>
        <p:txBody>
          <a:bodyPr/>
          <a:lstStyle/>
          <a:p>
            <a:r>
              <a:rPr lang="en-US" dirty="0" smtClean="0"/>
              <a:t>Rewriting Fibonacci</a:t>
            </a:r>
            <a:endParaRPr lang="en-US" dirty="0" smtClean="0"/>
          </a:p>
        </p:txBody>
      </p:sp>
      <p:sp>
        <p:nvSpPr>
          <p:cNvPr id="5" name="Content Placeholder 4"/>
          <p:cNvSpPr>
            <a:spLocks noGrp="1"/>
          </p:cNvSpPr>
          <p:nvPr>
            <p:ph sz="quarter" idx="10"/>
            <p:custDataLst>
              <p:tags r:id="rId2"/>
            </p:custDataLst>
          </p:nvPr>
        </p:nvSpPr>
        <p:spPr>
          <a:xfrm>
            <a:off x="812102" y="1086363"/>
            <a:ext cx="3521430" cy="3945133"/>
          </a:xfrm>
        </p:spPr>
        <p:txBody>
          <a:bodyPr wrap="square" numCol="1" anchor="t" anchorCtr="0" compatLnSpc="1">
            <a:prstTxWarp prst="textNoShape">
              <a:avLst/>
            </a:prstTxWarp>
            <a:normAutofit/>
          </a:bodyPr>
          <a:lstStyle/>
          <a:p>
            <a:pPr lvl="1"/>
            <a:r>
              <a:rPr lang="en-US" dirty="0" smtClean="0"/>
              <a:t>Recall that the naïve recursive implementation involved a lot of wasteful duplicative work.</a:t>
            </a:r>
            <a:endParaRPr lang="en-US" dirty="0"/>
          </a:p>
          <a:p>
            <a:pPr lvl="2"/>
            <a:r>
              <a:rPr lang="en-US" dirty="0" smtClean="0"/>
              <a:t>Once we calculate N=2 case the first time, let’s just remember the answer is 1.</a:t>
            </a:r>
          </a:p>
          <a:p>
            <a:pPr lvl="2"/>
            <a:r>
              <a:rPr lang="en-US" dirty="0" smtClean="0"/>
              <a:t>Now we don’t have to do it again.</a:t>
            </a:r>
          </a:p>
          <a:p>
            <a:pPr lvl="2"/>
            <a:r>
              <a:rPr lang="en-US" dirty="0"/>
              <a:t>Once we calculate </a:t>
            </a:r>
            <a:r>
              <a:rPr lang="en-US" dirty="0" smtClean="0"/>
              <a:t>N=3 </a:t>
            </a:r>
            <a:r>
              <a:rPr lang="en-US" dirty="0"/>
              <a:t>case the first time, let’s just remember the </a:t>
            </a:r>
            <a:r>
              <a:rPr lang="en-US" dirty="0" smtClean="0"/>
              <a:t>answer is 3.</a:t>
            </a:r>
            <a:endParaRPr lang="en-US" dirty="0"/>
          </a:p>
          <a:p>
            <a:pPr lvl="2"/>
            <a:r>
              <a:rPr lang="en-US" dirty="0"/>
              <a:t>Now we don’t have to do it again</a:t>
            </a:r>
            <a:r>
              <a:rPr lang="en-US" dirty="0" smtClean="0"/>
              <a:t>.</a:t>
            </a:r>
            <a:endParaRPr lang="en-US" dirty="0"/>
          </a:p>
        </p:txBody>
      </p:sp>
      <p:sp>
        <p:nvSpPr>
          <p:cNvPr id="8" name="Rectangle 7"/>
          <p:cNvSpPr/>
          <p:nvPr/>
        </p:nvSpPr>
        <p:spPr>
          <a:xfrm>
            <a:off x="6787206" y="23918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N=5</a:t>
            </a:r>
            <a:endParaRPr lang="en-US" sz="1400" dirty="0"/>
          </a:p>
        </p:txBody>
      </p:sp>
      <p:sp>
        <p:nvSpPr>
          <p:cNvPr id="9" name="Rectangle 8"/>
          <p:cNvSpPr/>
          <p:nvPr/>
        </p:nvSpPr>
        <p:spPr>
          <a:xfrm>
            <a:off x="5789365" y="635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N=4</a:t>
            </a:r>
            <a:endParaRPr lang="en-US" sz="1400" dirty="0"/>
          </a:p>
        </p:txBody>
      </p:sp>
      <p:sp>
        <p:nvSpPr>
          <p:cNvPr id="10" name="Rectangle 9"/>
          <p:cNvSpPr/>
          <p:nvPr/>
        </p:nvSpPr>
        <p:spPr>
          <a:xfrm>
            <a:off x="7804137" y="63552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11" name="Rectangle 10"/>
          <p:cNvSpPr/>
          <p:nvPr/>
        </p:nvSpPr>
        <p:spPr>
          <a:xfrm>
            <a:off x="7502538"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12" name="Rectangle 11"/>
          <p:cNvSpPr/>
          <p:nvPr/>
        </p:nvSpPr>
        <p:spPr>
          <a:xfrm>
            <a:off x="7296990" y="1574931"/>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13" name="Rectangle 12"/>
          <p:cNvSpPr/>
          <p:nvPr/>
        </p:nvSpPr>
        <p:spPr>
          <a:xfrm>
            <a:off x="7880017" y="157679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14" name="Rectangle 13"/>
          <p:cNvSpPr/>
          <p:nvPr/>
        </p:nvSpPr>
        <p:spPr>
          <a:xfrm>
            <a:off x="8170089" y="10863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15" name="Straight Arrow Connector 14"/>
          <p:cNvCxnSpPr>
            <a:stCxn id="8" idx="1"/>
            <a:endCxn id="9" idx="0"/>
          </p:cNvCxnSpPr>
          <p:nvPr/>
        </p:nvCxnSpPr>
        <p:spPr>
          <a:xfrm flipH="1">
            <a:off x="6042938" y="381821"/>
            <a:ext cx="744267" cy="253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8" idx="3"/>
            <a:endCxn id="10" idx="0"/>
          </p:cNvCxnSpPr>
          <p:nvPr/>
        </p:nvCxnSpPr>
        <p:spPr>
          <a:xfrm>
            <a:off x="7294352" y="381821"/>
            <a:ext cx="763358" cy="2537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10" idx="3"/>
            <a:endCxn id="14" idx="0"/>
          </p:cNvCxnSpPr>
          <p:nvPr/>
        </p:nvCxnSpPr>
        <p:spPr>
          <a:xfrm>
            <a:off x="8311282" y="778157"/>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10" idx="1"/>
            <a:endCxn id="11" idx="0"/>
          </p:cNvCxnSpPr>
          <p:nvPr/>
        </p:nvCxnSpPr>
        <p:spPr>
          <a:xfrm flipH="1">
            <a:off x="7756110" y="778157"/>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1" idx="2"/>
            <a:endCxn id="13" idx="0"/>
          </p:cNvCxnSpPr>
          <p:nvPr/>
        </p:nvCxnSpPr>
        <p:spPr>
          <a:xfrm>
            <a:off x="7756110" y="1371634"/>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1" idx="2"/>
            <a:endCxn id="12" idx="0"/>
          </p:cNvCxnSpPr>
          <p:nvPr/>
        </p:nvCxnSpPr>
        <p:spPr>
          <a:xfrm flipH="1">
            <a:off x="7550564" y="1371634"/>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094252"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22" name="Rectangle 21"/>
          <p:cNvSpPr/>
          <p:nvPr/>
        </p:nvSpPr>
        <p:spPr>
          <a:xfrm>
            <a:off x="4792653"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23" name="Rectangle 22"/>
          <p:cNvSpPr/>
          <p:nvPr/>
        </p:nvSpPr>
        <p:spPr>
          <a:xfrm>
            <a:off x="4587105" y="190971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24" name="Rectangle 23"/>
          <p:cNvSpPr/>
          <p:nvPr/>
        </p:nvSpPr>
        <p:spPr>
          <a:xfrm>
            <a:off x="5170132" y="1911575"/>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25" name="Rectangle 24"/>
          <p:cNvSpPr/>
          <p:nvPr/>
        </p:nvSpPr>
        <p:spPr>
          <a:xfrm>
            <a:off x="5460204" y="142114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26" name="Straight Arrow Connector 25"/>
          <p:cNvCxnSpPr>
            <a:stCxn id="21" idx="3"/>
            <a:endCxn id="25" idx="0"/>
          </p:cNvCxnSpPr>
          <p:nvPr/>
        </p:nvCxnSpPr>
        <p:spPr>
          <a:xfrm>
            <a:off x="5601397" y="1112941"/>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1" idx="1"/>
            <a:endCxn id="22" idx="0"/>
          </p:cNvCxnSpPr>
          <p:nvPr/>
        </p:nvCxnSpPr>
        <p:spPr>
          <a:xfrm flipH="1">
            <a:off x="5046225" y="1112941"/>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22" idx="2"/>
            <a:endCxn id="24" idx="0"/>
          </p:cNvCxnSpPr>
          <p:nvPr/>
        </p:nvCxnSpPr>
        <p:spPr>
          <a:xfrm>
            <a:off x="5046225" y="1706417"/>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22" idx="2"/>
            <a:endCxn id="23" idx="0"/>
          </p:cNvCxnSpPr>
          <p:nvPr/>
        </p:nvCxnSpPr>
        <p:spPr>
          <a:xfrm flipH="1">
            <a:off x="4840679" y="1706418"/>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6283721" y="9703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31" name="Rectangle 30"/>
          <p:cNvSpPr/>
          <p:nvPr/>
        </p:nvSpPr>
        <p:spPr>
          <a:xfrm>
            <a:off x="6078174" y="142717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32" name="Rectangle 31"/>
          <p:cNvSpPr/>
          <p:nvPr/>
        </p:nvSpPr>
        <p:spPr>
          <a:xfrm>
            <a:off x="6661200" y="142903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cxnSp>
        <p:nvCxnSpPr>
          <p:cNvPr id="33" name="Straight Arrow Connector 32"/>
          <p:cNvCxnSpPr>
            <a:stCxn id="30" idx="2"/>
            <a:endCxn id="32" idx="0"/>
          </p:cNvCxnSpPr>
          <p:nvPr/>
        </p:nvCxnSpPr>
        <p:spPr>
          <a:xfrm>
            <a:off x="6537294" y="1255576"/>
            <a:ext cx="377480" cy="1734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30" idx="2"/>
            <a:endCxn id="31" idx="0"/>
          </p:cNvCxnSpPr>
          <p:nvPr/>
        </p:nvCxnSpPr>
        <p:spPr>
          <a:xfrm flipH="1">
            <a:off x="6331747" y="1255576"/>
            <a:ext cx="205547" cy="1716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9" idx="1"/>
            <a:endCxn id="21" idx="0"/>
          </p:cNvCxnSpPr>
          <p:nvPr/>
        </p:nvCxnSpPr>
        <p:spPr>
          <a:xfrm flipH="1">
            <a:off x="5347825" y="778210"/>
            <a:ext cx="441540"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9" idx="3"/>
            <a:endCxn id="30" idx="0"/>
          </p:cNvCxnSpPr>
          <p:nvPr/>
        </p:nvCxnSpPr>
        <p:spPr>
          <a:xfrm>
            <a:off x="6296511" y="778210"/>
            <a:ext cx="240783"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4">
            <p14:nvContentPartPr>
              <p14:cNvPr id="37" name="Ink 36"/>
              <p14:cNvContentPartPr/>
              <p14:nvPr/>
            </p14:nvContentPartPr>
            <p14:xfrm>
              <a:off x="4420256" y="764711"/>
              <a:ext cx="4118040" cy="1571940"/>
            </p14:xfrm>
          </p:contentPart>
        </mc:Choice>
        <mc:Fallback>
          <p:pic>
            <p:nvPicPr>
              <p:cNvPr id="37" name="Ink 36"/>
              <p:cNvPicPr/>
              <p:nvPr/>
            </p:nvPicPr>
            <p:blipFill>
              <a:blip r:embed="rId5"/>
              <a:stretch>
                <a:fillRect/>
              </a:stretch>
            </p:blipFill>
            <p:spPr>
              <a:xfrm>
                <a:off x="4411616" y="758592"/>
                <a:ext cx="4135680" cy="1587418"/>
              </a:xfrm>
              <a:prstGeom prst="rect">
                <a:avLst/>
              </a:prstGeom>
            </p:spPr>
          </p:pic>
        </mc:Fallback>
      </mc:AlternateContent>
      <p:sp>
        <p:nvSpPr>
          <p:cNvPr id="38" name="&quot;No&quot; Symbol 37"/>
          <p:cNvSpPr/>
          <p:nvPr/>
        </p:nvSpPr>
        <p:spPr>
          <a:xfrm>
            <a:off x="7213246" y="932260"/>
            <a:ext cx="1618932" cy="1186305"/>
          </a:xfrm>
          <a:prstGeom prst="noSmoking">
            <a:avLst>
              <a:gd name="adj" fmla="val 853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Donut 3"/>
          <p:cNvSpPr/>
          <p:nvPr/>
        </p:nvSpPr>
        <p:spPr>
          <a:xfrm>
            <a:off x="4445572" y="853244"/>
            <a:ext cx="1708481" cy="1561709"/>
          </a:xfrm>
          <a:prstGeom prst="donut">
            <a:avLst>
              <a:gd name="adj" fmla="val 645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8815295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47607" y="425791"/>
            <a:ext cx="5780485" cy="366713"/>
          </a:xfrm>
        </p:spPr>
        <p:txBody>
          <a:bodyPr/>
          <a:lstStyle/>
          <a:p>
            <a:r>
              <a:rPr lang="en-US" dirty="0" smtClean="0"/>
              <a:t>Rewriting Fibonacci</a:t>
            </a:r>
            <a:endParaRPr lang="en-US" dirty="0" smtClean="0"/>
          </a:p>
        </p:txBody>
      </p:sp>
      <p:sp>
        <p:nvSpPr>
          <p:cNvPr id="5" name="Content Placeholder 4"/>
          <p:cNvSpPr>
            <a:spLocks noGrp="1"/>
          </p:cNvSpPr>
          <p:nvPr>
            <p:ph sz="quarter" idx="10"/>
            <p:custDataLst>
              <p:tags r:id="rId2"/>
            </p:custDataLst>
          </p:nvPr>
        </p:nvSpPr>
        <p:spPr>
          <a:xfrm>
            <a:off x="812102" y="1086363"/>
            <a:ext cx="3521430" cy="3945133"/>
          </a:xfrm>
        </p:spPr>
        <p:txBody>
          <a:bodyPr wrap="square" numCol="1" anchor="t" anchorCtr="0" compatLnSpc="1">
            <a:prstTxWarp prst="textNoShape">
              <a:avLst/>
            </a:prstTxWarp>
            <a:normAutofit/>
          </a:bodyPr>
          <a:lstStyle/>
          <a:p>
            <a:pPr lvl="1"/>
            <a:r>
              <a:rPr lang="en-US" dirty="0" smtClean="0"/>
              <a:t>Before</a:t>
            </a:r>
          </a:p>
          <a:p>
            <a:pPr lvl="1"/>
            <a:endParaRPr lang="en-US" dirty="0"/>
          </a:p>
          <a:p>
            <a:pPr lvl="1"/>
            <a:endParaRPr lang="en-US" dirty="0" smtClean="0"/>
          </a:p>
          <a:p>
            <a:pPr lvl="1"/>
            <a:endParaRPr lang="en-US" dirty="0"/>
          </a:p>
          <a:p>
            <a:pPr lvl="1"/>
            <a:endParaRPr lang="en-US" dirty="0" smtClean="0"/>
          </a:p>
          <a:p>
            <a:pPr lvl="1"/>
            <a:endParaRPr lang="en-US" dirty="0" smtClean="0"/>
          </a:p>
          <a:p>
            <a:pPr lvl="1"/>
            <a:r>
              <a:rPr lang="en-US" dirty="0" smtClean="0"/>
              <a:t>After</a:t>
            </a:r>
            <a:endParaRPr lang="en-US" dirty="0"/>
          </a:p>
        </p:txBody>
      </p:sp>
      <p:sp>
        <p:nvSpPr>
          <p:cNvPr id="8" name="Rectangle 7"/>
          <p:cNvSpPr/>
          <p:nvPr/>
        </p:nvSpPr>
        <p:spPr>
          <a:xfrm>
            <a:off x="5170133" y="943728"/>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N=5</a:t>
            </a:r>
            <a:endParaRPr lang="en-US" sz="1400" dirty="0"/>
          </a:p>
        </p:txBody>
      </p:sp>
      <p:sp>
        <p:nvSpPr>
          <p:cNvPr id="9" name="Rectangle 8"/>
          <p:cNvSpPr/>
          <p:nvPr/>
        </p:nvSpPr>
        <p:spPr>
          <a:xfrm>
            <a:off x="4172292" y="134011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N=4</a:t>
            </a:r>
            <a:endParaRPr lang="en-US" sz="1400" dirty="0"/>
          </a:p>
        </p:txBody>
      </p:sp>
      <p:sp>
        <p:nvSpPr>
          <p:cNvPr id="10" name="Rectangle 9"/>
          <p:cNvSpPr/>
          <p:nvPr/>
        </p:nvSpPr>
        <p:spPr>
          <a:xfrm>
            <a:off x="6187064" y="134006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11" name="Rectangle 10"/>
          <p:cNvSpPr/>
          <p:nvPr/>
        </p:nvSpPr>
        <p:spPr>
          <a:xfrm>
            <a:off x="5885465" y="17909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12" name="Rectangle 11"/>
          <p:cNvSpPr/>
          <p:nvPr/>
        </p:nvSpPr>
        <p:spPr>
          <a:xfrm>
            <a:off x="5679917" y="2279473"/>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13" name="Rectangle 12"/>
          <p:cNvSpPr/>
          <p:nvPr/>
        </p:nvSpPr>
        <p:spPr>
          <a:xfrm>
            <a:off x="6262944" y="2281334"/>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14" name="Rectangle 13"/>
          <p:cNvSpPr/>
          <p:nvPr/>
        </p:nvSpPr>
        <p:spPr>
          <a:xfrm>
            <a:off x="6553016" y="1790906"/>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15" name="Straight Arrow Connector 14"/>
          <p:cNvCxnSpPr>
            <a:stCxn id="8" idx="1"/>
            <a:endCxn id="9" idx="0"/>
          </p:cNvCxnSpPr>
          <p:nvPr/>
        </p:nvCxnSpPr>
        <p:spPr>
          <a:xfrm flipH="1">
            <a:off x="4425865" y="1086363"/>
            <a:ext cx="744267" cy="253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8" idx="3"/>
            <a:endCxn id="10" idx="0"/>
          </p:cNvCxnSpPr>
          <p:nvPr/>
        </p:nvCxnSpPr>
        <p:spPr>
          <a:xfrm>
            <a:off x="5677279" y="1086363"/>
            <a:ext cx="763358" cy="2537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10" idx="3"/>
            <a:endCxn id="14" idx="0"/>
          </p:cNvCxnSpPr>
          <p:nvPr/>
        </p:nvCxnSpPr>
        <p:spPr>
          <a:xfrm>
            <a:off x="6694209" y="1482699"/>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10" idx="1"/>
            <a:endCxn id="11" idx="0"/>
          </p:cNvCxnSpPr>
          <p:nvPr/>
        </p:nvCxnSpPr>
        <p:spPr>
          <a:xfrm flipH="1">
            <a:off x="6139037" y="1482699"/>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1" idx="2"/>
            <a:endCxn id="13" idx="0"/>
          </p:cNvCxnSpPr>
          <p:nvPr/>
        </p:nvCxnSpPr>
        <p:spPr>
          <a:xfrm>
            <a:off x="6139037" y="2076176"/>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1" idx="2"/>
            <a:endCxn id="12" idx="0"/>
          </p:cNvCxnSpPr>
          <p:nvPr/>
        </p:nvCxnSpPr>
        <p:spPr>
          <a:xfrm flipH="1">
            <a:off x="5933491" y="2076176"/>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3477179" y="1674848"/>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22" name="Rectangle 21"/>
          <p:cNvSpPr/>
          <p:nvPr/>
        </p:nvSpPr>
        <p:spPr>
          <a:xfrm>
            <a:off x="3175580" y="2125689"/>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23" name="Rectangle 22"/>
          <p:cNvSpPr/>
          <p:nvPr/>
        </p:nvSpPr>
        <p:spPr>
          <a:xfrm>
            <a:off x="2970032" y="261425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24" name="Rectangle 23"/>
          <p:cNvSpPr/>
          <p:nvPr/>
        </p:nvSpPr>
        <p:spPr>
          <a:xfrm>
            <a:off x="3553059" y="261611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25" name="Rectangle 24"/>
          <p:cNvSpPr/>
          <p:nvPr/>
        </p:nvSpPr>
        <p:spPr>
          <a:xfrm>
            <a:off x="3843131" y="2125689"/>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26" name="Straight Arrow Connector 25"/>
          <p:cNvCxnSpPr>
            <a:stCxn id="21" idx="3"/>
            <a:endCxn id="25" idx="0"/>
          </p:cNvCxnSpPr>
          <p:nvPr/>
        </p:nvCxnSpPr>
        <p:spPr>
          <a:xfrm>
            <a:off x="3984324" y="1817483"/>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1" idx="1"/>
            <a:endCxn id="22" idx="0"/>
          </p:cNvCxnSpPr>
          <p:nvPr/>
        </p:nvCxnSpPr>
        <p:spPr>
          <a:xfrm flipH="1">
            <a:off x="3429152" y="1817483"/>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22" idx="2"/>
            <a:endCxn id="24" idx="0"/>
          </p:cNvCxnSpPr>
          <p:nvPr/>
        </p:nvCxnSpPr>
        <p:spPr>
          <a:xfrm>
            <a:off x="3429152" y="2410959"/>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22" idx="2"/>
            <a:endCxn id="23" idx="0"/>
          </p:cNvCxnSpPr>
          <p:nvPr/>
        </p:nvCxnSpPr>
        <p:spPr>
          <a:xfrm flipH="1">
            <a:off x="3223606" y="2410960"/>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4666648" y="1674848"/>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31" name="Rectangle 30"/>
          <p:cNvSpPr/>
          <p:nvPr/>
        </p:nvSpPr>
        <p:spPr>
          <a:xfrm>
            <a:off x="4461101" y="2131719"/>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32" name="Rectangle 31"/>
          <p:cNvSpPr/>
          <p:nvPr/>
        </p:nvSpPr>
        <p:spPr>
          <a:xfrm>
            <a:off x="5044127" y="2133579"/>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cxnSp>
        <p:nvCxnSpPr>
          <p:cNvPr id="33" name="Straight Arrow Connector 32"/>
          <p:cNvCxnSpPr>
            <a:stCxn id="30" idx="2"/>
            <a:endCxn id="32" idx="0"/>
          </p:cNvCxnSpPr>
          <p:nvPr/>
        </p:nvCxnSpPr>
        <p:spPr>
          <a:xfrm>
            <a:off x="4920221" y="1960118"/>
            <a:ext cx="377480" cy="1734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30" idx="2"/>
            <a:endCxn id="31" idx="0"/>
          </p:cNvCxnSpPr>
          <p:nvPr/>
        </p:nvCxnSpPr>
        <p:spPr>
          <a:xfrm flipH="1">
            <a:off x="4714674" y="1960118"/>
            <a:ext cx="205547" cy="1716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9" idx="1"/>
            <a:endCxn id="21" idx="0"/>
          </p:cNvCxnSpPr>
          <p:nvPr/>
        </p:nvCxnSpPr>
        <p:spPr>
          <a:xfrm flipH="1">
            <a:off x="3730752" y="1482752"/>
            <a:ext cx="441540"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9" idx="3"/>
            <a:endCxn id="30" idx="0"/>
          </p:cNvCxnSpPr>
          <p:nvPr/>
        </p:nvCxnSpPr>
        <p:spPr>
          <a:xfrm>
            <a:off x="4679438" y="1482752"/>
            <a:ext cx="240783"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5149334" y="3022381"/>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N=5</a:t>
            </a:r>
            <a:endParaRPr lang="en-US" sz="1400" dirty="0"/>
          </a:p>
        </p:txBody>
      </p:sp>
      <p:sp>
        <p:nvSpPr>
          <p:cNvPr id="40" name="Rectangle 39"/>
          <p:cNvSpPr/>
          <p:nvPr/>
        </p:nvSpPr>
        <p:spPr>
          <a:xfrm>
            <a:off x="4151493" y="3418770"/>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N=4</a:t>
            </a:r>
            <a:endParaRPr lang="en-US" sz="1400" dirty="0"/>
          </a:p>
        </p:txBody>
      </p:sp>
      <p:sp>
        <p:nvSpPr>
          <p:cNvPr id="41" name="Rectangle 40"/>
          <p:cNvSpPr/>
          <p:nvPr/>
        </p:nvSpPr>
        <p:spPr>
          <a:xfrm>
            <a:off x="6166265" y="3418717"/>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cxnSp>
        <p:nvCxnSpPr>
          <p:cNvPr id="46" name="Straight Arrow Connector 45"/>
          <p:cNvCxnSpPr>
            <a:stCxn id="39" idx="1"/>
            <a:endCxn id="40" idx="0"/>
          </p:cNvCxnSpPr>
          <p:nvPr/>
        </p:nvCxnSpPr>
        <p:spPr>
          <a:xfrm flipH="1">
            <a:off x="4405066" y="3165016"/>
            <a:ext cx="744267" cy="253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stCxn id="39" idx="3"/>
            <a:endCxn id="41" idx="0"/>
          </p:cNvCxnSpPr>
          <p:nvPr/>
        </p:nvCxnSpPr>
        <p:spPr>
          <a:xfrm>
            <a:off x="5656480" y="3165016"/>
            <a:ext cx="763358" cy="2537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2" name="Rectangle 51"/>
          <p:cNvSpPr/>
          <p:nvPr/>
        </p:nvSpPr>
        <p:spPr>
          <a:xfrm>
            <a:off x="3456380" y="3753501"/>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N=3</a:t>
            </a:r>
            <a:endParaRPr lang="en-US" sz="1400" dirty="0"/>
          </a:p>
        </p:txBody>
      </p:sp>
      <p:sp>
        <p:nvSpPr>
          <p:cNvPr id="53" name="Rectangle 52"/>
          <p:cNvSpPr/>
          <p:nvPr/>
        </p:nvSpPr>
        <p:spPr>
          <a:xfrm>
            <a:off x="3154781" y="420434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sp>
        <p:nvSpPr>
          <p:cNvPr id="54" name="Rectangle 53"/>
          <p:cNvSpPr/>
          <p:nvPr/>
        </p:nvSpPr>
        <p:spPr>
          <a:xfrm>
            <a:off x="2949233" y="4692910"/>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sp>
        <p:nvSpPr>
          <p:cNvPr id="55" name="Rectangle 54"/>
          <p:cNvSpPr/>
          <p:nvPr/>
        </p:nvSpPr>
        <p:spPr>
          <a:xfrm>
            <a:off x="3532260" y="4694770"/>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N=0</a:t>
            </a:r>
            <a:endParaRPr lang="en-US" sz="1400" dirty="0"/>
          </a:p>
        </p:txBody>
      </p:sp>
      <p:sp>
        <p:nvSpPr>
          <p:cNvPr id="56" name="Rectangle 55"/>
          <p:cNvSpPr/>
          <p:nvPr/>
        </p:nvSpPr>
        <p:spPr>
          <a:xfrm>
            <a:off x="3822332" y="4204342"/>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N=1</a:t>
            </a:r>
            <a:endParaRPr lang="en-US" sz="1400" dirty="0"/>
          </a:p>
        </p:txBody>
      </p:sp>
      <p:cxnSp>
        <p:nvCxnSpPr>
          <p:cNvPr id="57" name="Straight Arrow Connector 56"/>
          <p:cNvCxnSpPr>
            <a:stCxn id="52" idx="3"/>
            <a:endCxn id="56" idx="0"/>
          </p:cNvCxnSpPr>
          <p:nvPr/>
        </p:nvCxnSpPr>
        <p:spPr>
          <a:xfrm>
            <a:off x="3963525" y="3896136"/>
            <a:ext cx="112380"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52" idx="1"/>
            <a:endCxn id="53" idx="0"/>
          </p:cNvCxnSpPr>
          <p:nvPr/>
        </p:nvCxnSpPr>
        <p:spPr>
          <a:xfrm flipH="1">
            <a:off x="3408353" y="3896136"/>
            <a:ext cx="48026" cy="308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53" idx="2"/>
            <a:endCxn id="55" idx="0"/>
          </p:cNvCxnSpPr>
          <p:nvPr/>
        </p:nvCxnSpPr>
        <p:spPr>
          <a:xfrm>
            <a:off x="3408353" y="4489612"/>
            <a:ext cx="377480" cy="205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stCxn id="53" idx="2"/>
            <a:endCxn id="54" idx="0"/>
          </p:cNvCxnSpPr>
          <p:nvPr/>
        </p:nvCxnSpPr>
        <p:spPr>
          <a:xfrm flipH="1">
            <a:off x="3202807" y="4489613"/>
            <a:ext cx="205547" cy="2032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645849" y="3753501"/>
            <a:ext cx="507146" cy="2852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N=2</a:t>
            </a:r>
            <a:endParaRPr lang="en-US" sz="1400" dirty="0"/>
          </a:p>
        </p:txBody>
      </p:sp>
      <p:cxnSp>
        <p:nvCxnSpPr>
          <p:cNvPr id="66" name="Straight Arrow Connector 65"/>
          <p:cNvCxnSpPr>
            <a:stCxn id="40" idx="1"/>
            <a:endCxn id="52" idx="0"/>
          </p:cNvCxnSpPr>
          <p:nvPr/>
        </p:nvCxnSpPr>
        <p:spPr>
          <a:xfrm flipH="1">
            <a:off x="3709953" y="3561405"/>
            <a:ext cx="441540"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a:stCxn id="40" idx="3"/>
            <a:endCxn id="61" idx="0"/>
          </p:cNvCxnSpPr>
          <p:nvPr/>
        </p:nvCxnSpPr>
        <p:spPr>
          <a:xfrm>
            <a:off x="4658639" y="3561405"/>
            <a:ext cx="240783" cy="192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547983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Memoization</a:t>
            </a:r>
            <a:r>
              <a:rPr lang="en-US" dirty="0" smtClean="0"/>
              <a:t> implementation</a:t>
            </a:r>
            <a:endParaRPr lang="en-US" dirty="0"/>
          </a:p>
        </p:txBody>
      </p:sp>
      <p:sp>
        <p:nvSpPr>
          <p:cNvPr id="6" name="Content Placeholder 5"/>
          <p:cNvSpPr>
            <a:spLocks noGrp="1"/>
          </p:cNvSpPr>
          <p:nvPr>
            <p:ph sz="quarter" idx="10"/>
          </p:nvPr>
        </p:nvSpPr>
        <p:spPr>
          <a:xfrm>
            <a:off x="955677" y="908684"/>
            <a:ext cx="8075000" cy="4234815"/>
          </a:xfrm>
        </p:spPr>
        <p:txBody>
          <a:bodyPr>
            <a:normAutofit fontScale="70000" lnSpcReduction="20000"/>
          </a:bodyPr>
          <a:lstStyle/>
          <a:p>
            <a:r>
              <a:rPr lang="en-US" b="1" dirty="0">
                <a:solidFill>
                  <a:srgbClr val="00B050"/>
                </a:solidFill>
                <a:latin typeface="Consolas" panose="020B0609020204030204" pitchFamily="49" charset="0"/>
                <a:cs typeface="Consolas" panose="020B0609020204030204" pitchFamily="49" charset="0"/>
              </a:rPr>
              <a:t>// this is the </a:t>
            </a:r>
            <a:r>
              <a:rPr lang="en-US" b="1" dirty="0" smtClean="0">
                <a:solidFill>
                  <a:srgbClr val="00B050"/>
                </a:solidFill>
                <a:latin typeface="Consolas" panose="020B0609020204030204" pitchFamily="49" charset="0"/>
                <a:cs typeface="Consolas" panose="020B0609020204030204" pitchFamily="49" charset="0"/>
              </a:rPr>
              <a:t>primary function </a:t>
            </a:r>
          </a:p>
          <a:p>
            <a:r>
              <a:rPr lang="en-US" dirty="0" err="1" smtClean="0">
                <a:latin typeface="Consolas" panose="020B0609020204030204" pitchFamily="49" charset="0"/>
              </a:rPr>
              <a:t>int</a:t>
            </a:r>
            <a:r>
              <a:rPr lang="en-US" dirty="0" smtClean="0">
                <a:latin typeface="Consolas" panose="020B0609020204030204" pitchFamily="49" charset="0"/>
              </a:rPr>
              <a:t> </a:t>
            </a:r>
            <a:r>
              <a:rPr lang="en-US" dirty="0" err="1">
                <a:latin typeface="Consolas" panose="020B0609020204030204" pitchFamily="49" charset="0"/>
              </a:rPr>
              <a:t>fasterFibonacci</a:t>
            </a:r>
            <a:r>
              <a:rPr lang="en-US" dirty="0">
                <a:latin typeface="Consolas" panose="020B0609020204030204" pitchFamily="49" charset="0"/>
              </a:rPr>
              <a:t>(</a:t>
            </a:r>
            <a:r>
              <a:rPr lang="en-US" dirty="0" err="1">
                <a:latin typeface="Consolas" panose="020B0609020204030204" pitchFamily="49" charset="0"/>
              </a:rPr>
              <a:t>int</a:t>
            </a:r>
            <a:r>
              <a:rPr lang="en-US" dirty="0">
                <a:latin typeface="Consolas" panose="020B0609020204030204" pitchFamily="49" charset="0"/>
              </a:rPr>
              <a:t> n)</a:t>
            </a:r>
          </a:p>
          <a:p>
            <a:r>
              <a:rPr lang="en-US" dirty="0" smtClean="0">
                <a:latin typeface="Consolas" panose="020B0609020204030204" pitchFamily="49" charset="0"/>
              </a:rPr>
              <a:t>{</a:t>
            </a:r>
          </a:p>
          <a:p>
            <a:r>
              <a:rPr lang="en-US" b="1" dirty="0" smtClean="0">
                <a:solidFill>
                  <a:srgbClr val="00B050"/>
                </a:solidFill>
                <a:latin typeface="Consolas" panose="020B0609020204030204" pitchFamily="49" charset="0"/>
                <a:cs typeface="Consolas" panose="020B0609020204030204" pitchFamily="49" charset="0"/>
              </a:rPr>
              <a:t>	// this </a:t>
            </a:r>
            <a:r>
              <a:rPr lang="en-US" b="1" dirty="0">
                <a:solidFill>
                  <a:srgbClr val="00B050"/>
                </a:solidFill>
                <a:latin typeface="Consolas" panose="020B0609020204030204" pitchFamily="49" charset="0"/>
                <a:cs typeface="Consolas" panose="020B0609020204030204" pitchFamily="49" charset="0"/>
              </a:rPr>
              <a:t>will hold our results as {n, Fib(n</a:t>
            </a:r>
            <a:r>
              <a:rPr lang="en-US" b="1" dirty="0" smtClean="0">
                <a:solidFill>
                  <a:srgbClr val="00B050"/>
                </a:solidFill>
                <a:latin typeface="Consolas" panose="020B0609020204030204" pitchFamily="49" charset="0"/>
                <a:cs typeface="Consolas" panose="020B0609020204030204" pitchFamily="49" charset="0"/>
              </a:rPr>
              <a:t>)}, starting with our base cases</a:t>
            </a:r>
            <a:endParaRPr lang="en-US" dirty="0">
              <a:latin typeface="Consolas" panose="020B0609020204030204" pitchFamily="49" charset="0"/>
            </a:endParaRPr>
          </a:p>
          <a:p>
            <a:r>
              <a:rPr lang="en-US" dirty="0" smtClean="0">
                <a:latin typeface="Consolas" panose="020B0609020204030204" pitchFamily="49" charset="0"/>
              </a:rPr>
              <a:t>	Map&lt;</a:t>
            </a:r>
            <a:r>
              <a:rPr lang="en-US" dirty="0" err="1" smtClean="0">
                <a:latin typeface="Consolas" panose="020B0609020204030204" pitchFamily="49" charset="0"/>
              </a:rPr>
              <a:t>int</a:t>
            </a:r>
            <a:r>
              <a:rPr lang="en-US" dirty="0">
                <a:latin typeface="Consolas" panose="020B0609020204030204" pitchFamily="49" charset="0"/>
              </a:rPr>
              <a:t>, </a:t>
            </a:r>
            <a:r>
              <a:rPr lang="en-US" dirty="0" err="1">
                <a:latin typeface="Consolas" panose="020B0609020204030204" pitchFamily="49" charset="0"/>
              </a:rPr>
              <a:t>int</a:t>
            </a:r>
            <a:r>
              <a:rPr lang="en-US" dirty="0">
                <a:latin typeface="Consolas" panose="020B0609020204030204" pitchFamily="49" charset="0"/>
              </a:rPr>
              <a:t>&gt; </a:t>
            </a:r>
            <a:r>
              <a:rPr lang="en-US" dirty="0" smtClean="0">
                <a:latin typeface="Consolas" panose="020B0609020204030204" pitchFamily="49" charset="0"/>
              </a:rPr>
              <a:t>memos = { {0, 0}, {1, 1} };</a:t>
            </a:r>
          </a:p>
          <a:p>
            <a:r>
              <a:rPr lang="en-US" dirty="0">
                <a:latin typeface="Consolas" panose="020B0609020204030204" pitchFamily="49" charset="0"/>
              </a:rPr>
              <a:t>	</a:t>
            </a:r>
            <a:r>
              <a:rPr lang="en-US" dirty="0" smtClean="0">
                <a:latin typeface="Consolas" panose="020B0609020204030204" pitchFamily="49" charset="0"/>
              </a:rPr>
              <a:t>return </a:t>
            </a:r>
            <a:r>
              <a:rPr lang="en-US" dirty="0" err="1">
                <a:latin typeface="Consolas" panose="020B0609020204030204" pitchFamily="49" charset="0"/>
              </a:rPr>
              <a:t>fasterFibonacci</a:t>
            </a:r>
            <a:r>
              <a:rPr lang="en-US" dirty="0">
                <a:latin typeface="Consolas" panose="020B0609020204030204" pitchFamily="49" charset="0"/>
              </a:rPr>
              <a:t>(n, memos);</a:t>
            </a:r>
          </a:p>
          <a:p>
            <a:r>
              <a:rPr lang="en-US" dirty="0">
                <a:latin typeface="Consolas" panose="020B0609020204030204" pitchFamily="49" charset="0"/>
              </a:rPr>
              <a:t>}</a:t>
            </a:r>
          </a:p>
          <a:p>
            <a:endParaRPr lang="en-US" dirty="0">
              <a:latin typeface="Consolas" panose="020B0609020204030204" pitchFamily="49" charset="0"/>
            </a:endParaRPr>
          </a:p>
          <a:p>
            <a:r>
              <a:rPr lang="en-US" b="1" dirty="0">
                <a:solidFill>
                  <a:srgbClr val="00B050"/>
                </a:solidFill>
                <a:latin typeface="Consolas" panose="020B0609020204030204" pitchFamily="49" charset="0"/>
                <a:cs typeface="Consolas" panose="020B0609020204030204" pitchFamily="49" charset="0"/>
              </a:rPr>
              <a:t>// this is a recursive helper </a:t>
            </a:r>
            <a:r>
              <a:rPr lang="en-US" b="1" dirty="0" smtClean="0">
                <a:solidFill>
                  <a:srgbClr val="00B050"/>
                </a:solidFill>
                <a:latin typeface="Consolas" panose="020B0609020204030204" pitchFamily="49" charset="0"/>
                <a:cs typeface="Consolas" panose="020B0609020204030204" pitchFamily="49" charset="0"/>
              </a:rPr>
              <a:t>function</a:t>
            </a:r>
            <a:endParaRPr lang="en-US" dirty="0">
              <a:latin typeface="Consolas" panose="020B0609020204030204" pitchFamily="49" charset="0"/>
            </a:endParaRPr>
          </a:p>
          <a:p>
            <a:r>
              <a:rPr lang="en-US" dirty="0" err="1" smtClean="0">
                <a:latin typeface="Consolas" panose="020B0609020204030204" pitchFamily="49" charset="0"/>
              </a:rPr>
              <a:t>int</a:t>
            </a:r>
            <a:r>
              <a:rPr lang="en-US" dirty="0" smtClean="0">
                <a:latin typeface="Consolas" panose="020B0609020204030204" pitchFamily="49" charset="0"/>
              </a:rPr>
              <a:t> </a:t>
            </a:r>
            <a:r>
              <a:rPr lang="en-US" dirty="0" err="1">
                <a:latin typeface="Consolas" panose="020B0609020204030204" pitchFamily="49" charset="0"/>
              </a:rPr>
              <a:t>fasterFibonacci</a:t>
            </a:r>
            <a:r>
              <a:rPr lang="en-US" dirty="0">
                <a:latin typeface="Consolas" panose="020B0609020204030204" pitchFamily="49" charset="0"/>
              </a:rPr>
              <a:t>(</a:t>
            </a:r>
            <a:r>
              <a:rPr lang="en-US" dirty="0" err="1">
                <a:latin typeface="Consolas" panose="020B0609020204030204" pitchFamily="49" charset="0"/>
              </a:rPr>
              <a:t>int</a:t>
            </a:r>
            <a:r>
              <a:rPr lang="en-US" dirty="0">
                <a:latin typeface="Consolas" panose="020B0609020204030204" pitchFamily="49" charset="0"/>
              </a:rPr>
              <a:t> n, Map&lt;</a:t>
            </a:r>
            <a:r>
              <a:rPr lang="en-US" dirty="0" err="1">
                <a:latin typeface="Consolas" panose="020B0609020204030204" pitchFamily="49" charset="0"/>
              </a:rPr>
              <a:t>int</a:t>
            </a:r>
            <a:r>
              <a:rPr lang="en-US" dirty="0">
                <a:latin typeface="Consolas" panose="020B0609020204030204" pitchFamily="49" charset="0"/>
              </a:rPr>
              <a:t>, </a:t>
            </a:r>
            <a:r>
              <a:rPr lang="en-US" dirty="0" err="1">
                <a:latin typeface="Consolas" panose="020B0609020204030204" pitchFamily="49" charset="0"/>
              </a:rPr>
              <a:t>int</a:t>
            </a:r>
            <a:r>
              <a:rPr lang="en-US" dirty="0">
                <a:latin typeface="Consolas" panose="020B0609020204030204" pitchFamily="49" charset="0"/>
              </a:rPr>
              <a:t>&gt;&amp; memos)</a:t>
            </a:r>
          </a:p>
          <a:p>
            <a:r>
              <a:rPr lang="en-US" dirty="0" smtClean="0">
                <a:latin typeface="Consolas" panose="020B0609020204030204" pitchFamily="49" charset="0"/>
              </a:rPr>
              <a:t>{</a:t>
            </a:r>
          </a:p>
          <a:p>
            <a:r>
              <a:rPr lang="en-US" b="1" dirty="0" smtClean="0">
                <a:solidFill>
                  <a:srgbClr val="00B050"/>
                </a:solidFill>
                <a:latin typeface="Consolas" panose="020B0609020204030204" pitchFamily="49" charset="0"/>
                <a:cs typeface="Consolas" panose="020B0609020204030204" pitchFamily="49" charset="0"/>
              </a:rPr>
              <a:t>	// </a:t>
            </a:r>
            <a:r>
              <a:rPr lang="en-US" b="1" dirty="0">
                <a:solidFill>
                  <a:srgbClr val="00B050"/>
                </a:solidFill>
                <a:latin typeface="Consolas" panose="020B0609020204030204" pitchFamily="49" charset="0"/>
                <a:cs typeface="Consolas" panose="020B0609020204030204" pitchFamily="49" charset="0"/>
              </a:rPr>
              <a:t>if we already know the answer, just return </a:t>
            </a:r>
            <a:r>
              <a:rPr lang="en-US" b="1" dirty="0" smtClean="0">
                <a:solidFill>
                  <a:srgbClr val="00B050"/>
                </a:solidFill>
                <a:latin typeface="Consolas" panose="020B0609020204030204" pitchFamily="49" charset="0"/>
                <a:cs typeface="Consolas" panose="020B0609020204030204" pitchFamily="49" charset="0"/>
              </a:rPr>
              <a:t>it</a:t>
            </a:r>
            <a:endParaRPr lang="en-US" dirty="0">
              <a:latin typeface="Consolas" panose="020B0609020204030204" pitchFamily="49" charset="0"/>
            </a:endParaRPr>
          </a:p>
          <a:p>
            <a:r>
              <a:rPr lang="en-US" dirty="0">
                <a:latin typeface="Consolas" panose="020B0609020204030204" pitchFamily="49" charset="0"/>
              </a:rPr>
              <a:t>    if (</a:t>
            </a:r>
            <a:r>
              <a:rPr lang="en-US" dirty="0" err="1">
                <a:latin typeface="Consolas" panose="020B0609020204030204" pitchFamily="49" charset="0"/>
              </a:rPr>
              <a:t>memos.containsKey</a:t>
            </a:r>
            <a:r>
              <a:rPr lang="en-US" dirty="0">
                <a:latin typeface="Consolas" panose="020B0609020204030204" pitchFamily="49" charset="0"/>
              </a:rPr>
              <a:t>(n)) </a:t>
            </a:r>
            <a:r>
              <a:rPr lang="en-US" dirty="0" smtClean="0">
                <a:latin typeface="Consolas" panose="020B0609020204030204" pitchFamily="49" charset="0"/>
              </a:rPr>
              <a:t>{</a:t>
            </a:r>
          </a:p>
          <a:p>
            <a:r>
              <a:rPr lang="en-US" dirty="0">
                <a:latin typeface="Consolas" panose="020B0609020204030204" pitchFamily="49" charset="0"/>
              </a:rPr>
              <a:t>	</a:t>
            </a:r>
            <a:r>
              <a:rPr lang="en-US" dirty="0" smtClean="0">
                <a:latin typeface="Consolas" panose="020B0609020204030204" pitchFamily="49" charset="0"/>
              </a:rPr>
              <a:t>	   return </a:t>
            </a:r>
            <a:r>
              <a:rPr lang="en-US" dirty="0">
                <a:latin typeface="Consolas" panose="020B0609020204030204" pitchFamily="49" charset="0"/>
              </a:rPr>
              <a:t>memos[n];</a:t>
            </a:r>
          </a:p>
          <a:p>
            <a:r>
              <a:rPr lang="en-US" dirty="0">
                <a:latin typeface="Consolas" panose="020B0609020204030204" pitchFamily="49" charset="0"/>
              </a:rPr>
              <a:t>    } else </a:t>
            </a:r>
            <a:r>
              <a:rPr lang="en-US" dirty="0" smtClean="0">
                <a:latin typeface="Consolas" panose="020B0609020204030204" pitchFamily="49" charset="0"/>
              </a:rPr>
              <a:t>{</a:t>
            </a:r>
          </a:p>
          <a:p>
            <a:r>
              <a:rPr lang="en-US" dirty="0">
                <a:latin typeface="Consolas" panose="020B0609020204030204" pitchFamily="49" charset="0"/>
              </a:rPr>
              <a:t>	</a:t>
            </a:r>
            <a:r>
              <a:rPr lang="en-US" dirty="0" smtClean="0">
                <a:latin typeface="Consolas" panose="020B0609020204030204" pitchFamily="49" charset="0"/>
              </a:rPr>
              <a:t>	   </a:t>
            </a:r>
            <a:r>
              <a:rPr lang="en-US" b="1" dirty="0" smtClean="0">
                <a:solidFill>
                  <a:srgbClr val="00B050"/>
                </a:solidFill>
                <a:latin typeface="Consolas" panose="020B0609020204030204" pitchFamily="49" charset="0"/>
                <a:cs typeface="Consolas" panose="020B0609020204030204" pitchFamily="49" charset="0"/>
              </a:rPr>
              <a:t>// calculate new answer and save it for later</a:t>
            </a:r>
            <a:endParaRPr lang="en-US" dirty="0">
              <a:latin typeface="Consolas" panose="020B0609020204030204" pitchFamily="49" charset="0"/>
            </a:endParaRPr>
          </a:p>
          <a:p>
            <a:r>
              <a:rPr lang="en-US" dirty="0">
                <a:latin typeface="Consolas" panose="020B0609020204030204" pitchFamily="49" charset="0"/>
              </a:rPr>
              <a:t>        </a:t>
            </a:r>
            <a:r>
              <a:rPr lang="en-US" dirty="0" err="1">
                <a:latin typeface="Consolas" panose="020B0609020204030204" pitchFamily="49" charset="0"/>
              </a:rPr>
              <a:t>int</a:t>
            </a:r>
            <a:r>
              <a:rPr lang="en-US" dirty="0">
                <a:latin typeface="Consolas" panose="020B0609020204030204" pitchFamily="49" charset="0"/>
              </a:rPr>
              <a:t> result = </a:t>
            </a:r>
            <a:r>
              <a:rPr lang="en-US" dirty="0" err="1">
                <a:latin typeface="Consolas" panose="020B0609020204030204" pitchFamily="49" charset="0"/>
              </a:rPr>
              <a:t>fasterFibonacci</a:t>
            </a:r>
            <a:r>
              <a:rPr lang="en-US" dirty="0">
                <a:latin typeface="Consolas" panose="020B0609020204030204" pitchFamily="49" charset="0"/>
              </a:rPr>
              <a:t>(n - 1, memos) + </a:t>
            </a:r>
            <a:r>
              <a:rPr lang="en-US" dirty="0" err="1">
                <a:latin typeface="Consolas" panose="020B0609020204030204" pitchFamily="49" charset="0"/>
              </a:rPr>
              <a:t>fasterFibonacci</a:t>
            </a:r>
            <a:r>
              <a:rPr lang="en-US" dirty="0">
                <a:latin typeface="Consolas" panose="020B0609020204030204" pitchFamily="49" charset="0"/>
              </a:rPr>
              <a:t>(n - 2, memos);</a:t>
            </a:r>
          </a:p>
          <a:p>
            <a:r>
              <a:rPr lang="en-US" dirty="0">
                <a:latin typeface="Consolas" panose="020B0609020204030204" pitchFamily="49" charset="0"/>
              </a:rPr>
              <a:t>        memos[n] = result</a:t>
            </a:r>
            <a:r>
              <a:rPr lang="en-US" dirty="0" smtClean="0">
                <a:latin typeface="Consolas" panose="020B0609020204030204" pitchFamily="49" charset="0"/>
              </a:rPr>
              <a:t>;      </a:t>
            </a:r>
            <a:endParaRPr lang="en-US" dirty="0">
              <a:latin typeface="Consolas" panose="020B0609020204030204" pitchFamily="49" charset="0"/>
            </a:endParaRPr>
          </a:p>
          <a:p>
            <a:r>
              <a:rPr lang="en-US" dirty="0">
                <a:latin typeface="Consolas" panose="020B0609020204030204" pitchFamily="49" charset="0"/>
              </a:rPr>
              <a:t>        return result;</a:t>
            </a:r>
          </a:p>
          <a:p>
            <a:r>
              <a:rPr lang="en-US" dirty="0">
                <a:latin typeface="Consolas" panose="020B0609020204030204" pitchFamily="49" charset="0"/>
              </a:rPr>
              <a:t>    }</a:t>
            </a:r>
          </a:p>
          <a:p>
            <a:r>
              <a:rPr lang="en-US" dirty="0">
                <a:latin typeface="Consolas" panose="020B0609020204030204" pitchFamily="49" charset="0"/>
              </a:rPr>
              <a:t>}</a:t>
            </a:r>
          </a:p>
        </p:txBody>
      </p:sp>
      <p:sp>
        <p:nvSpPr>
          <p:cNvPr id="8" name="Rectangular Callout 7"/>
          <p:cNvSpPr/>
          <p:nvPr/>
        </p:nvSpPr>
        <p:spPr>
          <a:xfrm>
            <a:off x="5974421" y="1814983"/>
            <a:ext cx="2075426" cy="1315080"/>
          </a:xfrm>
          <a:prstGeom prst="wedgeRectCallout">
            <a:avLst>
              <a:gd name="adj1" fmla="val -72500"/>
              <a:gd name="adj2" fmla="val 2460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Another example of needing to make a recursive helper function that takes extra parameters.</a:t>
            </a:r>
            <a:endParaRPr lang="en-US" sz="1600" dirty="0"/>
          </a:p>
        </p:txBody>
      </p:sp>
    </p:spTree>
    <p:extLst>
      <p:ext uri="{BB962C8B-B14F-4D97-AF65-F5344CB8AC3E}">
        <p14:creationId xmlns:p14="http://schemas.microsoft.com/office/powerpoint/2010/main" val="6268179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12" end="12"/>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
                                            <p:txEl>
                                              <p:pRg st="16" end="16"/>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
                                            <p:txEl>
                                              <p:pRg st="17" end="1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xEl>
                                              <p:pRg st="18" end="18"/>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
                                            <p:txEl>
                                              <p:pRg st="19" end="19"/>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Heads or Tails?</a:t>
            </a:r>
            <a:endParaRPr lang="en-US" dirty="0"/>
          </a:p>
        </p:txBody>
      </p:sp>
      <p:sp>
        <p:nvSpPr>
          <p:cNvPr id="5" name="Text Placeholder 4"/>
          <p:cNvSpPr>
            <a:spLocks noGrp="1"/>
          </p:cNvSpPr>
          <p:nvPr>
            <p:ph type="body" sz="half" idx="2"/>
          </p:nvPr>
        </p:nvSpPr>
        <p:spPr/>
        <p:txBody>
          <a:bodyPr/>
          <a:lstStyle/>
          <a:p>
            <a:r>
              <a:rPr lang="en-US" dirty="0"/>
              <a:t>G</a:t>
            </a:r>
            <a:r>
              <a:rPr lang="en-US" dirty="0" smtClean="0"/>
              <a:t>enerating Sequences</a:t>
            </a:r>
            <a:endParaRPr lang="en-US" dirty="0"/>
          </a:p>
        </p:txBody>
      </p:sp>
      <p:sp>
        <p:nvSpPr>
          <p:cNvPr id="6" name="Picture Placeholder 5"/>
          <p:cNvSpPr>
            <a:spLocks noGrp="1"/>
          </p:cNvSpPr>
          <p:nvPr>
            <p:ph type="pic" sz="quarter" idx="13"/>
          </p:nvPr>
        </p:nvSpPr>
        <p:spPr/>
      </p:sp>
    </p:spTree>
    <p:extLst>
      <p:ext uri="{BB962C8B-B14F-4D97-AF65-F5344CB8AC3E}">
        <p14:creationId xmlns:p14="http://schemas.microsoft.com/office/powerpoint/2010/main" val="1357117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Heads or Tails?</a:t>
            </a:r>
            <a:endParaRPr lang="en-US" dirty="0"/>
          </a:p>
        </p:txBody>
      </p:sp>
      <p:pic>
        <p:nvPicPr>
          <p:cNvPr id="7" name="Content Placeholder 6" descr="Collecting Small Dollars: The Golden Dollar | Coin Collectors Blog"/>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4890052" y="214801"/>
            <a:ext cx="4059660" cy="2002453"/>
          </a:xfrm>
        </p:spPr>
      </p:pic>
      <p:sp>
        <p:nvSpPr>
          <p:cNvPr id="8" name="Content Placeholder 8"/>
          <p:cNvSpPr txBox="1">
            <a:spLocks/>
          </p:cNvSpPr>
          <p:nvPr>
            <p:custDataLst>
              <p:tags r:id="rId1"/>
            </p:custDataLst>
          </p:nvPr>
        </p:nvSpPr>
        <p:spPr>
          <a:xfrm>
            <a:off x="955677" y="908685"/>
            <a:ext cx="3934375" cy="3759042"/>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sz="1600" dirty="0" smtClean="0"/>
              <a:t>You flip a coin 5 times</a:t>
            </a:r>
          </a:p>
          <a:p>
            <a:pPr lvl="1"/>
            <a:r>
              <a:rPr lang="en-US" sz="1600" dirty="0" smtClean="0"/>
              <a:t>What are all the possible heads/tails sequences you could observe?</a:t>
            </a:r>
          </a:p>
          <a:p>
            <a:pPr lvl="2"/>
            <a:r>
              <a:rPr lang="en-US" sz="1600" dirty="0" smtClean="0"/>
              <a:t>TTTTT</a:t>
            </a:r>
          </a:p>
          <a:p>
            <a:pPr lvl="2"/>
            <a:r>
              <a:rPr lang="en-US" sz="1600" dirty="0" smtClean="0"/>
              <a:t>HHHHH</a:t>
            </a:r>
          </a:p>
          <a:p>
            <a:pPr lvl="2"/>
            <a:r>
              <a:rPr lang="en-US" sz="1600" dirty="0" smtClean="0"/>
              <a:t>THTHT</a:t>
            </a:r>
          </a:p>
          <a:p>
            <a:pPr lvl="2"/>
            <a:r>
              <a:rPr lang="en-US" sz="1600" dirty="0" smtClean="0"/>
              <a:t>HHHHT</a:t>
            </a:r>
          </a:p>
          <a:p>
            <a:pPr lvl="2"/>
            <a:r>
              <a:rPr lang="en-US" sz="1600" dirty="0" smtClean="0"/>
              <a:t>etc…</a:t>
            </a:r>
          </a:p>
          <a:p>
            <a:pPr lvl="1"/>
            <a:r>
              <a:rPr lang="en-US" sz="1600" dirty="0" smtClean="0"/>
              <a:t>We want to write a program to print each of the possible sequences.</a:t>
            </a:r>
            <a:endParaRPr lang="en-US" sz="1600" dirty="0"/>
          </a:p>
        </p:txBody>
      </p:sp>
    </p:spTree>
    <p:extLst>
      <p:ext uri="{BB962C8B-B14F-4D97-AF65-F5344CB8AC3E}">
        <p14:creationId xmlns:p14="http://schemas.microsoft.com/office/powerpoint/2010/main" val="2723203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09672" y="1021545"/>
            <a:ext cx="5620789" cy="366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endParaRPr kumimoji="0" lang="en-US" altLang="en-US" sz="1400" b="0" i="0" u="none" strike="noStrike" cap="none" normalizeH="0" baseline="0" dirty="0" smtClean="0">
              <a:ln>
                <a:noFill/>
              </a:ln>
              <a:solidFill>
                <a:srgbClr val="C0C0C0"/>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br>
              <a:rPr kumimoji="0" lang="en-US" altLang="en-US" sz="1400" b="0" i="0" u="none" strike="noStrike" cap="none" normalizeH="0" baseline="0" dirty="0" smtClean="0">
                <a:ln>
                  <a:noFill/>
                </a:ln>
                <a:solidFill>
                  <a:schemeClr val="tx1"/>
                </a:solidFill>
                <a:effectLst/>
                <a:latin typeface="Consolas" panose="020B0609020204030204" pitchFamily="49" charset="0"/>
              </a:rPr>
            </a:br>
            <a:r>
              <a:rPr kumimoji="0" lang="en-US" altLang="en-US" sz="1400" b="0" i="0" u="none" strike="noStrike" cap="none" normalizeH="0" baseline="0" dirty="0" smtClean="0">
                <a:ln>
                  <a:noFill/>
                </a:ln>
                <a:solidFill>
                  <a:schemeClr val="tx1"/>
                </a:solidFill>
                <a:effectLst/>
                <a:latin typeface="Consolas" panose="020B0609020204030204" pitchFamily="49" charset="0"/>
              </a:rPr>
              <a:t/>
            </a:r>
            <a:br>
              <a:rPr kumimoji="0" lang="en-US" altLang="en-US" sz="1400" b="0" i="0" u="none" strike="noStrike" cap="none" normalizeH="0" baseline="0" dirty="0" smtClean="0">
                <a:ln>
                  <a:noFill/>
                </a:ln>
                <a:solidFill>
                  <a:schemeClr val="tx1"/>
                </a:solidFill>
                <a:effectLst/>
                <a:latin typeface="Consolas" panose="020B0609020204030204" pitchFamily="49" charset="0"/>
              </a:rPr>
            </a:b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4" name="Title 3"/>
          <p:cNvSpPr>
            <a:spLocks noGrp="1"/>
          </p:cNvSpPr>
          <p:nvPr>
            <p:ph type="title"/>
            <p:custDataLst>
              <p:tags r:id="rId1"/>
            </p:custDataLst>
          </p:nvPr>
        </p:nvSpPr>
        <p:spPr>
          <a:xfrm>
            <a:off x="914368" y="285873"/>
            <a:ext cx="7707862" cy="488024"/>
          </a:xfrm>
        </p:spPr>
        <p:txBody>
          <a:bodyPr/>
          <a:lstStyle/>
          <a:p>
            <a:r>
              <a:rPr lang="en-US" dirty="0" smtClean="0"/>
              <a:t>Generating all possible coin flip sequences</a:t>
            </a:r>
            <a:endParaRPr lang="en-US" dirty="0"/>
          </a:p>
        </p:txBody>
      </p:sp>
      <p:pic>
        <p:nvPicPr>
          <p:cNvPr id="6" name="Content Placeholder 6" descr="Collecting Small Dollars: The Golden Dollar | Coin Collectors Blog"/>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7191517" y="38225"/>
            <a:ext cx="1907282" cy="940779"/>
          </a:xfrm>
        </p:spPr>
      </p:pic>
    </p:spTree>
    <p:extLst>
      <p:ext uri="{BB962C8B-B14F-4D97-AF65-F5344CB8AC3E}">
        <p14:creationId xmlns:p14="http://schemas.microsoft.com/office/powerpoint/2010/main" val="1747992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14368" y="285873"/>
            <a:ext cx="7707862" cy="488024"/>
          </a:xfrm>
        </p:spPr>
        <p:txBody>
          <a:bodyPr/>
          <a:lstStyle/>
          <a:p>
            <a:r>
              <a:rPr lang="en-US" dirty="0" smtClean="0"/>
              <a:t>Your Turn: coin flip sequences</a:t>
            </a:r>
            <a:endParaRPr lang="en-US" dirty="0"/>
          </a:p>
        </p:txBody>
      </p:sp>
      <p:pic>
        <p:nvPicPr>
          <p:cNvPr id="6" name="Content Placeholder 6" descr="Collecting Small Dollars: The Golden Dollar | Coin Collectors Blog"/>
          <p:cNvPicPr>
            <a:picLocks noGrp="1" noChangeAspect="1"/>
          </p:cNvPicPr>
          <p:nvPr>
            <p:ph sz="quarter" idx="10"/>
          </p:nvPr>
        </p:nvPicPr>
        <p:blipFill>
          <a:blip r:embed="rId5">
            <a:extLst>
              <a:ext uri="{28A0092B-C50C-407E-A947-70E740481C1C}">
                <a14:useLocalDpi xmlns:a14="http://schemas.microsoft.com/office/drawing/2010/main" val="0"/>
              </a:ext>
            </a:extLst>
          </a:blip>
          <a:stretch>
            <a:fillRect/>
          </a:stretch>
        </p:blipFill>
        <p:spPr>
          <a:xfrm>
            <a:off x="7191517" y="38225"/>
            <a:ext cx="1907282" cy="940779"/>
          </a:xfrm>
        </p:spPr>
      </p:pic>
      <p:sp>
        <p:nvSpPr>
          <p:cNvPr id="17" name="Content Placeholder 8"/>
          <p:cNvSpPr txBox="1">
            <a:spLocks/>
          </p:cNvSpPr>
          <p:nvPr>
            <p:custDataLst>
              <p:tags r:id="rId2"/>
            </p:custDataLst>
          </p:nvPr>
        </p:nvSpPr>
        <p:spPr>
          <a:xfrm>
            <a:off x="6275362" y="1135574"/>
            <a:ext cx="2774914" cy="3424703"/>
          </a:xfrm>
          <a:prstGeom prst="rect">
            <a:avLst/>
          </a:prstGeom>
        </p:spPr>
        <p:style>
          <a:lnRef idx="2">
            <a:schemeClr val="accent1"/>
          </a:lnRef>
          <a:fillRef idx="1">
            <a:schemeClr val="lt1"/>
          </a:fillRef>
          <a:effectRef idx="0">
            <a:schemeClr val="accent1"/>
          </a:effectRef>
          <a:fontRef idx="minor">
            <a:schemeClr val="dk1"/>
          </a:fontRef>
        </p:style>
        <p:txBody>
          <a:bodyPr vert="horz" lIns="91440" tIns="91440" rIns="91440" bIns="9144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buNone/>
            </a:pPr>
            <a:r>
              <a:rPr lang="en-US" sz="1600" b="1" dirty="0" smtClean="0"/>
              <a:t>Q: </a:t>
            </a:r>
            <a:r>
              <a:rPr lang="en-US" sz="1600" dirty="0" smtClean="0"/>
              <a:t>Of these sequences (all of which should be </a:t>
            </a:r>
            <a:r>
              <a:rPr lang="en-US" sz="1600" dirty="0" smtClean="0"/>
              <a:t>printed</a:t>
            </a:r>
            <a:r>
              <a:rPr lang="en-US" sz="1600" dirty="0" smtClean="0"/>
              <a:t>), </a:t>
            </a:r>
            <a:r>
              <a:rPr lang="en-US" sz="1600" dirty="0" smtClean="0"/>
              <a:t>which sequence </a:t>
            </a:r>
            <a:r>
              <a:rPr lang="en-US" sz="1600" dirty="0" smtClean="0"/>
              <a:t>will be printed first? And which </a:t>
            </a:r>
            <a:r>
              <a:rPr lang="en-US" sz="1600" dirty="0" smtClean="0"/>
              <a:t>l</a:t>
            </a:r>
            <a:r>
              <a:rPr lang="en-US" sz="1600" dirty="0" smtClean="0"/>
              <a:t>ast</a:t>
            </a:r>
            <a:r>
              <a:rPr lang="en-US" sz="1600" dirty="0" smtClean="0"/>
              <a:t>?</a:t>
            </a:r>
          </a:p>
          <a:p>
            <a:pPr lvl="2"/>
            <a:r>
              <a:rPr lang="en-US" sz="1600" dirty="0" smtClean="0"/>
              <a:t>TTTTT, HHHHH, THTHT, HHHHT</a:t>
            </a:r>
          </a:p>
        </p:txBody>
      </p:sp>
      <p:sp>
        <p:nvSpPr>
          <p:cNvPr id="8" name="Rectangle 7"/>
          <p:cNvSpPr>
            <a:spLocks noChangeArrowheads="1"/>
          </p:cNvSpPr>
          <p:nvPr/>
        </p:nvSpPr>
        <p:spPr bwMode="auto">
          <a:xfrm>
            <a:off x="709672" y="1021545"/>
            <a:ext cx="5620789" cy="366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endParaRPr kumimoji="0" lang="en-US" altLang="en-US" sz="1400" b="0" i="0" u="none" strike="noStrike" cap="none" normalizeH="0" baseline="0" dirty="0" smtClean="0">
              <a:ln>
                <a:noFill/>
              </a:ln>
              <a:solidFill>
                <a:srgbClr val="C0C0C0"/>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br>
              <a:rPr kumimoji="0" lang="en-US" altLang="en-US" sz="1400" b="0" i="0" u="none" strike="noStrike" cap="none" normalizeH="0" baseline="0" dirty="0" smtClean="0">
                <a:ln>
                  <a:noFill/>
                </a:ln>
                <a:solidFill>
                  <a:schemeClr val="tx1"/>
                </a:solidFill>
                <a:effectLst/>
                <a:latin typeface="Consolas" panose="020B0609020204030204" pitchFamily="49" charset="0"/>
              </a:rPr>
            </a:br>
            <a:r>
              <a:rPr kumimoji="0" lang="en-US" altLang="en-US" sz="1400" b="0" i="0" u="none" strike="noStrike" cap="none" normalizeH="0" baseline="0" dirty="0" smtClean="0">
                <a:ln>
                  <a:noFill/>
                </a:ln>
                <a:solidFill>
                  <a:schemeClr val="tx1"/>
                </a:solidFill>
                <a:effectLst/>
                <a:latin typeface="Consolas" panose="020B0609020204030204" pitchFamily="49" charset="0"/>
              </a:rPr>
              <a:t/>
            </a:r>
            <a:br>
              <a:rPr kumimoji="0" lang="en-US" altLang="en-US" sz="1400" b="0" i="0" u="none" strike="noStrike" cap="none" normalizeH="0" baseline="0" dirty="0" smtClean="0">
                <a:ln>
                  <a:noFill/>
                </a:ln>
                <a:solidFill>
                  <a:schemeClr val="tx1"/>
                </a:solidFill>
                <a:effectLst/>
                <a:latin typeface="Consolas" panose="020B0609020204030204" pitchFamily="49" charset="0"/>
              </a:rPr>
            </a:b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pic>
        <p:nvPicPr>
          <p:cNvPr id="9" name="Picture 8" descr="Link: https://pollev.com/cs106b" title="QR Code"/>
          <p:cNvPicPr>
            <a:picLocks noChangeAspect="1"/>
          </p:cNvPicPr>
          <p:nvPr/>
        </p:nvPicPr>
        <p:blipFill>
          <a:blip r:embed="rId6"/>
          <a:stretch>
            <a:fillRect/>
          </a:stretch>
        </p:blipFill>
        <p:spPr>
          <a:xfrm>
            <a:off x="7137610" y="2938717"/>
            <a:ext cx="1050419" cy="1017166"/>
          </a:xfrm>
          <a:prstGeom prst="rect">
            <a:avLst/>
          </a:prstGeom>
        </p:spPr>
      </p:pic>
      <p:sp>
        <p:nvSpPr>
          <p:cNvPr id="10" name="Rectangle 9"/>
          <p:cNvSpPr/>
          <p:nvPr/>
        </p:nvSpPr>
        <p:spPr>
          <a:xfrm>
            <a:off x="6768962" y="3979006"/>
            <a:ext cx="1842812" cy="338554"/>
          </a:xfrm>
          <a:prstGeom prst="rect">
            <a:avLst/>
          </a:prstGeom>
        </p:spPr>
        <p:txBody>
          <a:bodyPr wrap="none">
            <a:spAutoFit/>
          </a:bodyPr>
          <a:lstStyle/>
          <a:p>
            <a:r>
              <a:rPr lang="en-US" sz="1600" spc="15" dirty="0">
                <a:cs typeface="ＭＳ Ｐゴシック" charset="0"/>
              </a:rPr>
              <a:t>pollev.com/cs106b</a:t>
            </a:r>
            <a:endParaRPr lang="en-US" sz="1600" dirty="0"/>
          </a:p>
        </p:txBody>
      </p:sp>
    </p:spTree>
    <p:extLst>
      <p:ext uri="{BB962C8B-B14F-4D97-AF65-F5344CB8AC3E}">
        <p14:creationId xmlns:p14="http://schemas.microsoft.com/office/powerpoint/2010/main" val="24584896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75993" y="246852"/>
            <a:ext cx="8260431" cy="428627"/>
          </a:xfrm>
        </p:spPr>
        <p:txBody>
          <a:bodyPr>
            <a:normAutofit fontScale="90000"/>
          </a:bodyPr>
          <a:lstStyle/>
          <a:p>
            <a:r>
              <a:rPr lang="en-US" dirty="0" smtClean="0"/>
              <a:t>Helpful mental models for recursion: the call stack, and the call tree</a:t>
            </a:r>
            <a:endParaRPr lang="en-US" dirty="0"/>
          </a:p>
        </p:txBody>
      </p:sp>
      <p:sp>
        <p:nvSpPr>
          <p:cNvPr id="34" name="Rectangle 3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1341550" y="1705529"/>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custDataLst>
              <p:tags r:id="rId3"/>
            </p:custDataLst>
          </p:nvPr>
        </p:nvSpPr>
        <p:spPr>
          <a:xfrm>
            <a:off x="1341550" y="170552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onsolas" panose="020B0609020204030204" pitchFamily="49" charset="0"/>
              </a:rPr>
              <a:t>main()</a:t>
            </a:r>
          </a:p>
        </p:txBody>
      </p:sp>
      <p:sp>
        <p:nvSpPr>
          <p:cNvPr id="36" name="Rectangle 35"/>
          <p:cNvSpPr/>
          <p:nvPr>
            <p:custDataLst>
              <p:tags r:id="rId4"/>
            </p:custDataLst>
          </p:nvPr>
        </p:nvSpPr>
        <p:spPr>
          <a:xfrm>
            <a:off x="1338154" y="4277279"/>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37" name="Straight Arrow Connector 36"/>
          <p:cNvCxnSpPr/>
          <p:nvPr>
            <p:custDataLst>
              <p:tags r:id="rId5"/>
            </p:custDataLst>
          </p:nvPr>
        </p:nvCxnSpPr>
        <p:spPr>
          <a:xfrm>
            <a:off x="2252554" y="334270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36" idx="0"/>
          </p:cNvCxnSpPr>
          <p:nvPr>
            <p:custDataLst>
              <p:tags r:id="rId6"/>
            </p:custDataLst>
          </p:nvPr>
        </p:nvCxnSpPr>
        <p:spPr>
          <a:xfrm flipV="1">
            <a:off x="2252554" y="3934379"/>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custDataLst>
              <p:tags r:id="rId7"/>
            </p:custDataLst>
          </p:nvPr>
        </p:nvCxnSpPr>
        <p:spPr>
          <a:xfrm>
            <a:off x="2252554" y="2048429"/>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custDataLst>
              <p:tags r:id="rId8"/>
            </p:custDataLst>
          </p:nvPr>
        </p:nvCxnSpPr>
        <p:spPr>
          <a:xfrm>
            <a:off x="2252554" y="26111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47" name="Group 46"/>
          <p:cNvGrpSpPr/>
          <p:nvPr>
            <p:custDataLst>
              <p:tags r:id="rId9"/>
            </p:custDataLst>
          </p:nvPr>
        </p:nvGrpSpPr>
        <p:grpSpPr>
          <a:xfrm>
            <a:off x="1341550" y="2619929"/>
            <a:ext cx="1828800" cy="342900"/>
            <a:chOff x="990600" y="4724400"/>
            <a:chExt cx="2438400" cy="457200"/>
          </a:xfrm>
        </p:grpSpPr>
        <p:sp>
          <p:nvSpPr>
            <p:cNvPr id="48" name="Rectangle 47"/>
            <p:cNvSpPr/>
            <p:nvPr>
              <p:custDataLst>
                <p:tags r:id="rId1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onsolas" panose="020B0609020204030204" pitchFamily="49" charset="0"/>
                </a:rPr>
                <a:t>factorial() </a:t>
              </a:r>
              <a:r>
                <a:rPr lang="en-US" sz="1400" dirty="0">
                  <a:solidFill>
                    <a:schemeClr val="tx1"/>
                  </a:solidFill>
                </a:rPr>
                <a:t>n:</a:t>
              </a:r>
            </a:p>
          </p:txBody>
        </p:sp>
        <p:sp>
          <p:nvSpPr>
            <p:cNvPr id="51" name="TextBox 50"/>
            <p:cNvSpPr txBox="1"/>
            <p:nvPr>
              <p:custDataLst>
                <p:tags r:id="rId18"/>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4</a:t>
              </a:r>
              <a:endParaRPr lang="en-US" dirty="0"/>
            </a:p>
          </p:txBody>
        </p:sp>
      </p:grpSp>
      <p:sp>
        <p:nvSpPr>
          <p:cNvPr id="52" name="Rectangle 51"/>
          <p:cNvSpPr/>
          <p:nvPr>
            <p:custDataLst>
              <p:tags r:id="rId10"/>
            </p:custDataLst>
          </p:nvPr>
        </p:nvSpPr>
        <p:spPr>
          <a:xfrm>
            <a:off x="1341550" y="2048429"/>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chemeClr val="tx1"/>
                </a:solidFill>
                <a:latin typeface="Consolas" panose="020B0609020204030204" pitchFamily="49" charset="0"/>
              </a:rPr>
              <a:t>myfunction</a:t>
            </a:r>
            <a:r>
              <a:rPr lang="en-US" sz="1400" dirty="0">
                <a:solidFill>
                  <a:schemeClr val="tx1"/>
                </a:solidFill>
                <a:latin typeface="Consolas" panose="020B0609020204030204" pitchFamily="49" charset="0"/>
              </a:rPr>
              <a:t>()</a:t>
            </a:r>
            <a:r>
              <a:rPr lang="en-US" sz="1400" dirty="0">
                <a:solidFill>
                  <a:schemeClr val="tx1"/>
                </a:solidFill>
              </a:rPr>
              <a:t>x:</a:t>
            </a:r>
          </a:p>
          <a:p>
            <a:r>
              <a:rPr lang="en-US" sz="1600" dirty="0">
                <a:solidFill>
                  <a:schemeClr val="tx1"/>
                </a:solidFill>
              </a:rPr>
              <a:t>	           </a:t>
            </a:r>
            <a:r>
              <a:rPr lang="en-US" sz="1600" dirty="0" err="1">
                <a:solidFill>
                  <a:schemeClr val="tx1"/>
                </a:solidFill>
              </a:rPr>
              <a:t>xfac</a:t>
            </a:r>
            <a:r>
              <a:rPr lang="en-US" sz="1600" dirty="0">
                <a:solidFill>
                  <a:schemeClr val="tx1"/>
                </a:solidFill>
              </a:rPr>
              <a:t>:   </a:t>
            </a:r>
          </a:p>
        </p:txBody>
      </p:sp>
      <p:sp>
        <p:nvSpPr>
          <p:cNvPr id="53" name="TextBox 52"/>
          <p:cNvSpPr txBox="1"/>
          <p:nvPr>
            <p:custDataLst>
              <p:tags r:id="rId11"/>
            </p:custDataLst>
          </p:nvPr>
        </p:nvSpPr>
        <p:spPr>
          <a:xfrm>
            <a:off x="2827450" y="2044501"/>
            <a:ext cx="342900" cy="307777"/>
          </a:xfrm>
          <a:prstGeom prst="rect">
            <a:avLst/>
          </a:prstGeom>
          <a:noFill/>
          <a:ln>
            <a:solidFill>
              <a:schemeClr val="tx1"/>
            </a:solidFill>
          </a:ln>
        </p:spPr>
        <p:txBody>
          <a:bodyPr wrap="square" rtlCol="0">
            <a:spAutoFit/>
          </a:bodyPr>
          <a:lstStyle/>
          <a:p>
            <a:pPr algn="ctr"/>
            <a:r>
              <a:rPr lang="en-US" sz="1400" dirty="0"/>
              <a:t>4</a:t>
            </a:r>
            <a:endParaRPr lang="en-US" dirty="0"/>
          </a:p>
        </p:txBody>
      </p:sp>
      <p:sp>
        <p:nvSpPr>
          <p:cNvPr id="54" name="TextBox 53"/>
          <p:cNvSpPr txBox="1"/>
          <p:nvPr>
            <p:custDataLst>
              <p:tags r:id="rId12"/>
            </p:custDataLst>
          </p:nvPr>
        </p:nvSpPr>
        <p:spPr>
          <a:xfrm>
            <a:off x="2827450" y="2325444"/>
            <a:ext cx="342900" cy="307777"/>
          </a:xfrm>
          <a:prstGeom prst="rect">
            <a:avLst/>
          </a:prstGeom>
          <a:noFill/>
          <a:ln>
            <a:solidFill>
              <a:schemeClr val="tx1"/>
            </a:solidFill>
          </a:ln>
        </p:spPr>
        <p:txBody>
          <a:bodyPr wrap="square" rtlCol="0">
            <a:spAutoFit/>
          </a:bodyPr>
          <a:lstStyle/>
          <a:p>
            <a:pPr algn="ctr"/>
            <a:r>
              <a:rPr lang="en-US" sz="1400" dirty="0"/>
              <a:t>0</a:t>
            </a:r>
            <a:endParaRPr lang="en-US" dirty="0"/>
          </a:p>
        </p:txBody>
      </p:sp>
      <p:cxnSp>
        <p:nvCxnSpPr>
          <p:cNvPr id="55" name="Straight Arrow Connector 54"/>
          <p:cNvCxnSpPr/>
          <p:nvPr>
            <p:custDataLst>
              <p:tags r:id="rId13"/>
            </p:custDataLst>
          </p:nvPr>
        </p:nvCxnSpPr>
        <p:spPr>
          <a:xfrm>
            <a:off x="2252554" y="2952947"/>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56" name="Group 55"/>
          <p:cNvGrpSpPr/>
          <p:nvPr>
            <p:custDataLst>
              <p:tags r:id="rId14"/>
            </p:custDataLst>
          </p:nvPr>
        </p:nvGrpSpPr>
        <p:grpSpPr>
          <a:xfrm>
            <a:off x="1341550" y="2961698"/>
            <a:ext cx="1828800" cy="342900"/>
            <a:chOff x="990600" y="4724400"/>
            <a:chExt cx="2438400" cy="457200"/>
          </a:xfrm>
        </p:grpSpPr>
        <p:sp>
          <p:nvSpPr>
            <p:cNvPr id="57" name="Rectangle 56"/>
            <p:cNvSpPr/>
            <p:nvPr>
              <p:custDataLst>
                <p:tags r:id="rId1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onsolas" panose="020B0609020204030204" pitchFamily="49" charset="0"/>
                </a:rPr>
                <a:t>factorial() </a:t>
              </a:r>
              <a:r>
                <a:rPr lang="en-US" sz="1400" dirty="0">
                  <a:solidFill>
                    <a:schemeClr val="tx1"/>
                  </a:solidFill>
                </a:rPr>
                <a:t>n:</a:t>
              </a:r>
            </a:p>
          </p:txBody>
        </p:sp>
        <p:sp>
          <p:nvSpPr>
            <p:cNvPr id="58" name="TextBox 57"/>
            <p:cNvSpPr txBox="1"/>
            <p:nvPr>
              <p:custDataLst>
                <p:tags r:id="rId16"/>
              </p:custDataLst>
            </p:nvPr>
          </p:nvSpPr>
          <p:spPr>
            <a:xfrm>
              <a:off x="2962745" y="4755895"/>
              <a:ext cx="457200" cy="410369"/>
            </a:xfrm>
            <a:prstGeom prst="rect">
              <a:avLst/>
            </a:prstGeom>
            <a:noFill/>
            <a:ln>
              <a:solidFill>
                <a:schemeClr val="tx1"/>
              </a:solidFill>
            </a:ln>
          </p:spPr>
          <p:txBody>
            <a:bodyPr wrap="square" rtlCol="0">
              <a:spAutoFit/>
            </a:bodyPr>
            <a:lstStyle/>
            <a:p>
              <a:pPr algn="ctr"/>
              <a:r>
                <a:rPr lang="en-US" sz="1400" dirty="0"/>
                <a:t>3</a:t>
              </a:r>
              <a:endParaRPr lang="en-US" dirty="0"/>
            </a:p>
          </p:txBody>
        </p:sp>
      </p:grpSp>
      <p:sp>
        <p:nvSpPr>
          <p:cNvPr id="5" name="Rectangle 4"/>
          <p:cNvSpPr/>
          <p:nvPr/>
        </p:nvSpPr>
        <p:spPr>
          <a:xfrm>
            <a:off x="338706" y="918903"/>
            <a:ext cx="3641624" cy="584775"/>
          </a:xfrm>
          <a:prstGeom prst="rect">
            <a:avLst/>
          </a:prstGeom>
        </p:spPr>
        <p:txBody>
          <a:bodyPr wrap="square">
            <a:spAutoFit/>
          </a:bodyPr>
          <a:lstStyle/>
          <a:p>
            <a:pPr lvl="1"/>
            <a:r>
              <a:rPr lang="en-US" sz="1600" dirty="0" smtClean="0"/>
              <a:t>Remember we used this to help us understand </a:t>
            </a:r>
            <a:r>
              <a:rPr lang="en-US" sz="1600" b="1" dirty="0" smtClean="0"/>
              <a:t>Factorial</a:t>
            </a:r>
            <a:r>
              <a:rPr lang="en-US" sz="1600" dirty="0" smtClean="0"/>
              <a:t> recursion:</a:t>
            </a:r>
            <a:endParaRPr lang="en-US" sz="1600" dirty="0"/>
          </a:p>
        </p:txBody>
      </p:sp>
      <p:pic>
        <p:nvPicPr>
          <p:cNvPr id="7" name="Picture 6" descr="A call tree diagram starting with N=5 at the top, with children N=4 and N=3, who respectively have two children each, and so on to N=1 and N=0 leaf nodes."/>
          <p:cNvPicPr>
            <a:picLocks noChangeAspect="1"/>
          </p:cNvPicPr>
          <p:nvPr/>
        </p:nvPicPr>
        <p:blipFill>
          <a:blip r:embed="rId21"/>
          <a:stretch>
            <a:fillRect/>
          </a:stretch>
        </p:blipFill>
        <p:spPr>
          <a:xfrm>
            <a:off x="3804083" y="1785231"/>
            <a:ext cx="5047186" cy="2492048"/>
          </a:xfrm>
          <a:prstGeom prst="rect">
            <a:avLst/>
          </a:prstGeom>
        </p:spPr>
      </p:pic>
      <p:sp>
        <p:nvSpPr>
          <p:cNvPr id="59" name="Rectangle 58"/>
          <p:cNvSpPr/>
          <p:nvPr/>
        </p:nvSpPr>
        <p:spPr>
          <a:xfrm>
            <a:off x="4490090" y="915694"/>
            <a:ext cx="3641624" cy="584775"/>
          </a:xfrm>
          <a:prstGeom prst="rect">
            <a:avLst/>
          </a:prstGeom>
        </p:spPr>
        <p:txBody>
          <a:bodyPr wrap="square">
            <a:spAutoFit/>
          </a:bodyPr>
          <a:lstStyle/>
          <a:p>
            <a:pPr lvl="1"/>
            <a:r>
              <a:rPr lang="en-US" sz="1600" dirty="0" smtClean="0"/>
              <a:t>Remember we used this to help us understand </a:t>
            </a:r>
            <a:r>
              <a:rPr lang="en-US" sz="1600" b="1" dirty="0" smtClean="0"/>
              <a:t>Fibonacci</a:t>
            </a:r>
            <a:r>
              <a:rPr lang="en-US" sz="1600" dirty="0" smtClean="0"/>
              <a:t> recursion:</a:t>
            </a:r>
            <a:endParaRPr lang="en-US" sz="1600" dirty="0"/>
          </a:p>
        </p:txBody>
      </p:sp>
    </p:spTree>
    <p:extLst>
      <p:ext uri="{BB962C8B-B14F-4D97-AF65-F5344CB8AC3E}">
        <p14:creationId xmlns:p14="http://schemas.microsoft.com/office/powerpoint/2010/main" val="4269969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custDataLst>
              <p:tags r:id="rId6"/>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7" name="Right Arrow 36"/>
          <p:cNvSpPr/>
          <p:nvPr/>
        </p:nvSpPr>
        <p:spPr>
          <a:xfrm>
            <a:off x="3215768" y="2301368"/>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16" name="Rectangle 15"/>
          <p:cNvSpPr/>
          <p:nvPr>
            <p:custDataLst>
              <p:tags r:id="rId7"/>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17" name="TextBox 16"/>
          <p:cNvSpPr txBox="1"/>
          <p:nvPr>
            <p:custDataLst>
              <p:tags r:id="rId8"/>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21" name="TextBox 20"/>
          <p:cNvSpPr txBox="1"/>
          <p:nvPr>
            <p:custDataLst>
              <p:tags r:id="rId9"/>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Tree>
    <p:extLst>
      <p:ext uri="{BB962C8B-B14F-4D97-AF65-F5344CB8AC3E}">
        <p14:creationId xmlns:p14="http://schemas.microsoft.com/office/powerpoint/2010/main" val="647904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custDataLst>
              <p:tags r:id="rId6"/>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195989" y="3464875"/>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17" name="Rectangle 16"/>
          <p:cNvSpPr/>
          <p:nvPr>
            <p:custDataLst>
              <p:tags r:id="rId7"/>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21" name="TextBox 20"/>
          <p:cNvSpPr txBox="1"/>
          <p:nvPr>
            <p:custDataLst>
              <p:tags r:id="rId8"/>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24" name="TextBox 23"/>
          <p:cNvSpPr txBox="1"/>
          <p:nvPr>
            <p:custDataLst>
              <p:tags r:id="rId9"/>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Tree>
    <p:extLst>
      <p:ext uri="{BB962C8B-B14F-4D97-AF65-F5344CB8AC3E}">
        <p14:creationId xmlns:p14="http://schemas.microsoft.com/office/powerpoint/2010/main" val="532469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15768" y="2306055"/>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Arrow Connector 27"/>
          <p:cNvCxnSpPr/>
          <p:nvPr>
            <p:custDataLst>
              <p:tags r:id="rId6"/>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25" name="Rectangle 24"/>
          <p:cNvSpPr/>
          <p:nvPr>
            <p:custDataLst>
              <p:tags r:id="rId7"/>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26" name="Straight Arrow Connector 25"/>
          <p:cNvCxnSpPr/>
          <p:nvPr>
            <p:custDataLst>
              <p:tags r:id="rId8"/>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custDataLst>
              <p:tags r:id="rId9"/>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0" name="Rectangle 29"/>
          <p:cNvSpPr/>
          <p:nvPr>
            <p:custDataLst>
              <p:tags r:id="rId10"/>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31" name="TextBox 30"/>
          <p:cNvSpPr txBox="1"/>
          <p:nvPr>
            <p:custDataLst>
              <p:tags r:id="rId11"/>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sp>
        <p:nvSpPr>
          <p:cNvPr id="32" name="TextBox 31"/>
          <p:cNvSpPr txBox="1"/>
          <p:nvPr>
            <p:custDataLst>
              <p:tags r:id="rId12"/>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33" name="TextBox 32"/>
          <p:cNvSpPr txBox="1"/>
          <p:nvPr>
            <p:custDataLst>
              <p:tags r:id="rId13"/>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Tree>
    <p:extLst>
      <p:ext uri="{BB962C8B-B14F-4D97-AF65-F5344CB8AC3E}">
        <p14:creationId xmlns:p14="http://schemas.microsoft.com/office/powerpoint/2010/main" val="3538516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15768" y="3461812"/>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Arrow Connector 27"/>
          <p:cNvCxnSpPr/>
          <p:nvPr>
            <p:custDataLst>
              <p:tags r:id="rId6"/>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4"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25" name="Rectangle 24"/>
          <p:cNvSpPr/>
          <p:nvPr>
            <p:custDataLst>
              <p:tags r:id="rId7"/>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26" name="Straight Arrow Connector 25"/>
          <p:cNvCxnSpPr/>
          <p:nvPr>
            <p:custDataLst>
              <p:tags r:id="rId8"/>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custDataLst>
              <p:tags r:id="rId9"/>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0" name="Rectangle 29"/>
          <p:cNvSpPr/>
          <p:nvPr>
            <p:custDataLst>
              <p:tags r:id="rId10"/>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31" name="TextBox 30"/>
          <p:cNvSpPr txBox="1"/>
          <p:nvPr>
            <p:custDataLst>
              <p:tags r:id="rId11"/>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sp>
        <p:nvSpPr>
          <p:cNvPr id="32" name="TextBox 31"/>
          <p:cNvSpPr txBox="1"/>
          <p:nvPr>
            <p:custDataLst>
              <p:tags r:id="rId12"/>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33" name="TextBox 32"/>
          <p:cNvSpPr txBox="1"/>
          <p:nvPr>
            <p:custDataLst>
              <p:tags r:id="rId13"/>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Tree>
    <p:extLst>
      <p:ext uri="{BB962C8B-B14F-4D97-AF65-F5344CB8AC3E}">
        <p14:creationId xmlns:p14="http://schemas.microsoft.com/office/powerpoint/2010/main" val="4239635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15768" y="2306055"/>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Arrow Connector 38"/>
          <p:cNvCxnSpPr/>
          <p:nvPr>
            <p:custDataLst>
              <p:tags r:id="rId6"/>
            </p:custDataLst>
          </p:nvPr>
        </p:nvCxnSpPr>
        <p:spPr>
          <a:xfrm>
            <a:off x="1848250" y="242762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1"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24" name="Rectangle 23"/>
          <p:cNvSpPr/>
          <p:nvPr>
            <p:custDataLst>
              <p:tags r:id="rId7"/>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26" name="Straight Arrow Connector 25"/>
          <p:cNvCxnSpPr/>
          <p:nvPr>
            <p:custDataLst>
              <p:tags r:id="rId8"/>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custDataLst>
              <p:tags r:id="rId9"/>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0" name="Rectangle 29"/>
          <p:cNvSpPr/>
          <p:nvPr>
            <p:custDataLst>
              <p:tags r:id="rId10"/>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1" name="Straight Arrow Connector 30"/>
          <p:cNvCxnSpPr/>
          <p:nvPr>
            <p:custDataLst>
              <p:tags r:id="rId11"/>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custDataLst>
              <p:tags r:id="rId12"/>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33" name="Straight Arrow Connector 32"/>
          <p:cNvCxnSpPr/>
          <p:nvPr>
            <p:custDataLst>
              <p:tags r:id="rId13"/>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custDataLst>
              <p:tags r:id="rId14"/>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35" name="TextBox 34"/>
          <p:cNvSpPr txBox="1"/>
          <p:nvPr>
            <p:custDataLst>
              <p:tags r:id="rId15"/>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sp>
        <p:nvSpPr>
          <p:cNvPr id="41" name="TextBox 40"/>
          <p:cNvSpPr txBox="1"/>
          <p:nvPr>
            <p:custDataLst>
              <p:tags r:id="rId16"/>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42" name="TextBox 41"/>
          <p:cNvSpPr txBox="1"/>
          <p:nvPr>
            <p:custDataLst>
              <p:tags r:id="rId17"/>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43" name="TextBox 42"/>
          <p:cNvSpPr txBox="1"/>
          <p:nvPr>
            <p:custDataLst>
              <p:tags r:id="rId18"/>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Tree>
    <p:extLst>
      <p:ext uri="{BB962C8B-B14F-4D97-AF65-F5344CB8AC3E}">
        <p14:creationId xmlns:p14="http://schemas.microsoft.com/office/powerpoint/2010/main" val="4049279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04444" y="3465786"/>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Arrow Connector 38"/>
          <p:cNvCxnSpPr/>
          <p:nvPr>
            <p:custDataLst>
              <p:tags r:id="rId6"/>
            </p:custDataLst>
          </p:nvPr>
        </p:nvCxnSpPr>
        <p:spPr>
          <a:xfrm>
            <a:off x="1848250" y="242762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1"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24" name="Rectangle 23"/>
          <p:cNvSpPr/>
          <p:nvPr>
            <p:custDataLst>
              <p:tags r:id="rId7"/>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26" name="Straight Arrow Connector 25"/>
          <p:cNvCxnSpPr/>
          <p:nvPr>
            <p:custDataLst>
              <p:tags r:id="rId8"/>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custDataLst>
              <p:tags r:id="rId9"/>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0" name="Rectangle 29"/>
          <p:cNvSpPr/>
          <p:nvPr>
            <p:custDataLst>
              <p:tags r:id="rId10"/>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1" name="Straight Arrow Connector 30"/>
          <p:cNvCxnSpPr/>
          <p:nvPr>
            <p:custDataLst>
              <p:tags r:id="rId11"/>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custDataLst>
              <p:tags r:id="rId12"/>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33" name="Straight Arrow Connector 32"/>
          <p:cNvCxnSpPr/>
          <p:nvPr>
            <p:custDataLst>
              <p:tags r:id="rId13"/>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custDataLst>
              <p:tags r:id="rId14"/>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35" name="TextBox 34"/>
          <p:cNvSpPr txBox="1"/>
          <p:nvPr>
            <p:custDataLst>
              <p:tags r:id="rId15"/>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sp>
        <p:nvSpPr>
          <p:cNvPr id="41" name="TextBox 40"/>
          <p:cNvSpPr txBox="1"/>
          <p:nvPr>
            <p:custDataLst>
              <p:tags r:id="rId16"/>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42" name="TextBox 41"/>
          <p:cNvSpPr txBox="1"/>
          <p:nvPr>
            <p:custDataLst>
              <p:tags r:id="rId17"/>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43" name="TextBox 42"/>
          <p:cNvSpPr txBox="1"/>
          <p:nvPr>
            <p:custDataLst>
              <p:tags r:id="rId18"/>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Tree>
    <p:extLst>
      <p:ext uri="{BB962C8B-B14F-4D97-AF65-F5344CB8AC3E}">
        <p14:creationId xmlns:p14="http://schemas.microsoft.com/office/powerpoint/2010/main" val="4158246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195989" y="2287394"/>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4" name="Straight Arrow Connector 43"/>
          <p:cNvCxnSpPr/>
          <p:nvPr>
            <p:custDataLst>
              <p:tags r:id="rId6"/>
            </p:custDataLst>
          </p:nvPr>
        </p:nvCxnSpPr>
        <p:spPr>
          <a:xfrm>
            <a:off x="1843813" y="27853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6"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29" name="Rectangle 28"/>
          <p:cNvSpPr/>
          <p:nvPr>
            <p:custDataLst>
              <p:tags r:id="rId7"/>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0" name="Straight Arrow Connector 29"/>
          <p:cNvCxnSpPr/>
          <p:nvPr>
            <p:custDataLst>
              <p:tags r:id="rId8"/>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custDataLst>
              <p:tags r:id="rId9"/>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2" name="Rectangle 31"/>
          <p:cNvSpPr/>
          <p:nvPr>
            <p:custDataLst>
              <p:tags r:id="rId10"/>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3" name="Straight Arrow Connector 32"/>
          <p:cNvCxnSpPr/>
          <p:nvPr>
            <p:custDataLst>
              <p:tags r:id="rId11"/>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custDataLst>
              <p:tags r:id="rId12"/>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35" name="Straight Arrow Connector 34"/>
          <p:cNvCxnSpPr/>
          <p:nvPr>
            <p:custDataLst>
              <p:tags r:id="rId13"/>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6" name="Rectangle 45"/>
          <p:cNvSpPr/>
          <p:nvPr>
            <p:custDataLst>
              <p:tags r:id="rId14"/>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47" name="Straight Arrow Connector 46"/>
          <p:cNvCxnSpPr/>
          <p:nvPr>
            <p:custDataLst>
              <p:tags r:id="rId15"/>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custDataLst>
              <p:tags r:id="rId16"/>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51" name="Straight Arrow Connector 50"/>
          <p:cNvCxnSpPr/>
          <p:nvPr>
            <p:custDataLst>
              <p:tags r:id="rId17"/>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custDataLst>
              <p:tags r:id="rId18"/>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3" name="Rectangle 52"/>
          <p:cNvSpPr/>
          <p:nvPr>
            <p:custDataLst>
              <p:tags r:id="rId19"/>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54" name="TextBox 53"/>
          <p:cNvSpPr txBox="1"/>
          <p:nvPr>
            <p:custDataLst>
              <p:tags r:id="rId20"/>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HHH"</a:t>
            </a:r>
            <a:endParaRPr lang="en-US" dirty="0">
              <a:latin typeface="Consolas" panose="020B0609020204030204" pitchFamily="49" charset="0"/>
            </a:endParaRPr>
          </a:p>
        </p:txBody>
      </p:sp>
      <p:sp>
        <p:nvSpPr>
          <p:cNvPr id="55" name="TextBox 54"/>
          <p:cNvSpPr txBox="1"/>
          <p:nvPr>
            <p:custDataLst>
              <p:tags r:id="rId21"/>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56" name="TextBox 55"/>
          <p:cNvSpPr txBox="1"/>
          <p:nvPr>
            <p:custDataLst>
              <p:tags r:id="rId22"/>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57" name="TextBox 56"/>
          <p:cNvSpPr txBox="1"/>
          <p:nvPr>
            <p:custDataLst>
              <p:tags r:id="rId23"/>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58" name="TextBox 57"/>
          <p:cNvSpPr txBox="1"/>
          <p:nvPr>
            <p:custDataLst>
              <p:tags r:id="rId24"/>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Tree>
    <p:extLst>
      <p:ext uri="{BB962C8B-B14F-4D97-AF65-F5344CB8AC3E}">
        <p14:creationId xmlns:p14="http://schemas.microsoft.com/office/powerpoint/2010/main" val="14975481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26725" y="3462493"/>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29" name="Rectangle 28"/>
          <p:cNvSpPr/>
          <p:nvPr>
            <p:custDataLst>
              <p:tags r:id="rId6"/>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0" name="Straight Arrow Connector 29"/>
          <p:cNvCxnSpPr/>
          <p:nvPr>
            <p:custDataLst>
              <p:tags r:id="rId7"/>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custDataLst>
              <p:tags r:id="rId8"/>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2" name="Rectangle 31"/>
          <p:cNvSpPr/>
          <p:nvPr>
            <p:custDataLst>
              <p:tags r:id="rId9"/>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3" name="Straight Arrow Connector 32"/>
          <p:cNvCxnSpPr/>
          <p:nvPr>
            <p:custDataLst>
              <p:tags r:id="rId10"/>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custDataLst>
              <p:tags r:id="rId11"/>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35" name="Straight Arrow Connector 34"/>
          <p:cNvCxnSpPr/>
          <p:nvPr>
            <p:custDataLst>
              <p:tags r:id="rId12"/>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6" name="Rectangle 45"/>
          <p:cNvSpPr/>
          <p:nvPr>
            <p:custDataLst>
              <p:tags r:id="rId13"/>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47" name="Straight Arrow Connector 46"/>
          <p:cNvCxnSpPr/>
          <p:nvPr>
            <p:custDataLst>
              <p:tags r:id="rId14"/>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custDataLst>
              <p:tags r:id="rId15"/>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51" name="Straight Arrow Connector 50"/>
          <p:cNvCxnSpPr/>
          <p:nvPr>
            <p:custDataLst>
              <p:tags r:id="rId16"/>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custDataLst>
              <p:tags r:id="rId17"/>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3" name="Rectangle 52"/>
          <p:cNvSpPr/>
          <p:nvPr>
            <p:custDataLst>
              <p:tags r:id="rId18"/>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54" name="TextBox 53"/>
          <p:cNvSpPr txBox="1"/>
          <p:nvPr>
            <p:custDataLst>
              <p:tags r:id="rId19"/>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HHH"</a:t>
            </a:r>
            <a:endParaRPr lang="en-US" dirty="0">
              <a:latin typeface="Consolas" panose="020B0609020204030204" pitchFamily="49" charset="0"/>
            </a:endParaRPr>
          </a:p>
        </p:txBody>
      </p:sp>
      <p:cxnSp>
        <p:nvCxnSpPr>
          <p:cNvPr id="55" name="Straight Arrow Connector 54"/>
          <p:cNvCxnSpPr/>
          <p:nvPr>
            <p:custDataLst>
              <p:tags r:id="rId20"/>
            </p:custDataLst>
          </p:nvPr>
        </p:nvCxnSpPr>
        <p:spPr>
          <a:xfrm>
            <a:off x="1852687" y="275627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custDataLst>
              <p:tags r:id="rId21"/>
            </p:custDataLst>
          </p:nvPr>
        </p:nvCxnSpPr>
        <p:spPr>
          <a:xfrm>
            <a:off x="1844854"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custDataLst>
              <p:tags r:id="rId22"/>
            </p:custDataLst>
          </p:nvPr>
        </p:nvCxnSpPr>
        <p:spPr>
          <a:xfrm>
            <a:off x="1848250"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custDataLst>
              <p:tags r:id="rId23"/>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61" name="TextBox 60"/>
          <p:cNvSpPr txBox="1"/>
          <p:nvPr>
            <p:custDataLst>
              <p:tags r:id="rId24"/>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62" name="TextBox 61"/>
          <p:cNvSpPr txBox="1"/>
          <p:nvPr>
            <p:custDataLst>
              <p:tags r:id="rId25"/>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63" name="TextBox 62"/>
          <p:cNvSpPr txBox="1"/>
          <p:nvPr>
            <p:custDataLst>
              <p:tags r:id="rId26"/>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Tree>
    <p:extLst>
      <p:ext uri="{BB962C8B-B14F-4D97-AF65-F5344CB8AC3E}">
        <p14:creationId xmlns:p14="http://schemas.microsoft.com/office/powerpoint/2010/main" val="3989097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custDataLst>
              <p:tags r:id="rId4"/>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20" name="Rectangle 19"/>
          <p:cNvSpPr/>
          <p:nvPr>
            <p:custDataLst>
              <p:tags r:id="rId5"/>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6"/>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custDataLst>
              <p:tags r:id="rId7"/>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custDataLst>
              <p:tags r:id="rId8"/>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2" name="Right Arrow 1"/>
          <p:cNvSpPr/>
          <p:nvPr/>
        </p:nvSpPr>
        <p:spPr>
          <a:xfrm>
            <a:off x="3188677" y="2349615"/>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custDataLst>
              <p:tags r:id="rId9"/>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28" name="Straight Arrow Connector 27"/>
          <p:cNvCxnSpPr/>
          <p:nvPr>
            <p:custDataLst>
              <p:tags r:id="rId10"/>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custDataLst>
              <p:tags r:id="rId11"/>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25" name="Straight Arrow Connector 24"/>
          <p:cNvCxnSpPr/>
          <p:nvPr>
            <p:custDataLst>
              <p:tags r:id="rId12"/>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custDataLst>
              <p:tags r:id="rId13"/>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9" name="Straight Arrow Connector 38"/>
          <p:cNvCxnSpPr/>
          <p:nvPr>
            <p:custDataLst>
              <p:tags r:id="rId14"/>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custDataLst>
              <p:tags r:id="rId15"/>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41" name="Straight Arrow Connector 40"/>
          <p:cNvCxnSpPr/>
          <p:nvPr>
            <p:custDataLst>
              <p:tags r:id="rId16"/>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custDataLst>
              <p:tags r:id="rId17"/>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custDataLst>
              <p:tags r:id="rId18"/>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45" name="TextBox 44"/>
          <p:cNvSpPr txBox="1"/>
          <p:nvPr>
            <p:custDataLst>
              <p:tags r:id="rId19"/>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HHH"</a:t>
            </a:r>
            <a:endParaRPr lang="en-US" dirty="0">
              <a:latin typeface="Consolas" panose="020B0609020204030204" pitchFamily="49" charset="0"/>
            </a:endParaRPr>
          </a:p>
        </p:txBody>
      </p:sp>
      <p:cxnSp>
        <p:nvCxnSpPr>
          <p:cNvPr id="46" name="Straight Arrow Connector 45"/>
          <p:cNvCxnSpPr/>
          <p:nvPr>
            <p:custDataLst>
              <p:tags r:id="rId20"/>
            </p:custDataLst>
          </p:nvPr>
        </p:nvCxnSpPr>
        <p:spPr>
          <a:xfrm>
            <a:off x="1852687" y="275627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custDataLst>
              <p:tags r:id="rId21"/>
            </p:custDataLst>
          </p:nvPr>
        </p:nvCxnSpPr>
        <p:spPr>
          <a:xfrm>
            <a:off x="1844854"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22"/>
            </p:custDataLst>
          </p:nvPr>
        </p:nvCxnSpPr>
        <p:spPr>
          <a:xfrm>
            <a:off x="1848250"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custDataLst>
              <p:tags r:id="rId23"/>
            </p:custDataLst>
          </p:nvPr>
        </p:nvSpPr>
        <p:spPr>
          <a:xfrm>
            <a:off x="937246" y="2778822"/>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52" name="Straight Arrow Connector 51"/>
          <p:cNvCxnSpPr/>
          <p:nvPr>
            <p:custDataLst>
              <p:tags r:id="rId24"/>
            </p:custDataLst>
          </p:nvPr>
        </p:nvCxnSpPr>
        <p:spPr>
          <a:xfrm>
            <a:off x="1848250" y="3121722"/>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custDataLst>
              <p:tags r:id="rId25"/>
            </p:custDataLst>
          </p:nvPr>
        </p:nvSpPr>
        <p:spPr>
          <a:xfrm>
            <a:off x="1980032" y="2800586"/>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"HHHH"</a:t>
            </a:r>
            <a:endParaRPr lang="en-US" dirty="0">
              <a:latin typeface="Consolas" panose="020B0609020204030204" pitchFamily="49" charset="0"/>
            </a:endParaRPr>
          </a:p>
        </p:txBody>
      </p:sp>
      <p:sp>
        <p:nvSpPr>
          <p:cNvPr id="7" name="Curved Right Arrow 6"/>
          <p:cNvSpPr/>
          <p:nvPr/>
        </p:nvSpPr>
        <p:spPr>
          <a:xfrm rot="10397676">
            <a:off x="2814156" y="2534556"/>
            <a:ext cx="395728" cy="459587"/>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32"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33" name="TextBox 32"/>
          <p:cNvSpPr txBox="1"/>
          <p:nvPr>
            <p:custDataLst>
              <p:tags r:id="rId26"/>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34" name="TextBox 33"/>
          <p:cNvSpPr txBox="1"/>
          <p:nvPr>
            <p:custDataLst>
              <p:tags r:id="rId27"/>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35" name="TextBox 34"/>
          <p:cNvSpPr txBox="1"/>
          <p:nvPr>
            <p:custDataLst>
              <p:tags r:id="rId28"/>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44" name="TextBox 43"/>
          <p:cNvSpPr txBox="1"/>
          <p:nvPr>
            <p:custDataLst>
              <p:tags r:id="rId29"/>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54" name="TextBox 53"/>
          <p:cNvSpPr txBox="1"/>
          <p:nvPr>
            <p:custDataLst>
              <p:tags r:id="rId30"/>
            </p:custDataLst>
          </p:nvPr>
        </p:nvSpPr>
        <p:spPr>
          <a:xfrm>
            <a:off x="1099068" y="2800586"/>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0</a:t>
            </a:r>
            <a:endParaRPr lang="en-US" dirty="0">
              <a:latin typeface="Consolas" panose="020B0609020204030204" pitchFamily="49" charset="0"/>
            </a:endParaRPr>
          </a:p>
        </p:txBody>
      </p:sp>
      <p:sp>
        <p:nvSpPr>
          <p:cNvPr id="3" name="Rectangular Callout 2"/>
          <p:cNvSpPr/>
          <p:nvPr/>
        </p:nvSpPr>
        <p:spPr>
          <a:xfrm>
            <a:off x="7088605" y="1516184"/>
            <a:ext cx="1771372" cy="837943"/>
          </a:xfrm>
          <a:prstGeom prst="wedgeRectCallout">
            <a:avLst>
              <a:gd name="adj1" fmla="val -61668"/>
              <a:gd name="adj2" fmla="val 83422"/>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Finally hit base case! </a:t>
            </a:r>
            <a:r>
              <a:rPr lang="en-US" sz="1600" dirty="0" smtClean="0"/>
              <a:t>Print HHHH and </a:t>
            </a:r>
            <a:r>
              <a:rPr lang="en-US" sz="1600" dirty="0" smtClean="0"/>
              <a:t>return.</a:t>
            </a:r>
            <a:endParaRPr lang="en-US" sz="1600" dirty="0"/>
          </a:p>
        </p:txBody>
      </p:sp>
    </p:spTree>
    <p:extLst>
      <p:ext uri="{BB962C8B-B14F-4D97-AF65-F5344CB8AC3E}">
        <p14:creationId xmlns:p14="http://schemas.microsoft.com/office/powerpoint/2010/main" val="3128993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61303" y="3700120"/>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custDataLst>
              <p:tags r:id="rId6"/>
            </p:custDataLst>
          </p:nvPr>
        </p:nvCxnSpPr>
        <p:spPr>
          <a:xfrm>
            <a:off x="1852687" y="275627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custDataLst>
              <p:tags r:id="rId7"/>
            </p:custDataLst>
          </p:nvPr>
        </p:nvCxnSpPr>
        <p:spPr>
          <a:xfrm>
            <a:off x="1844854"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8"/>
            </p:custDataLst>
          </p:nvPr>
        </p:nvCxnSpPr>
        <p:spPr>
          <a:xfrm>
            <a:off x="1848250"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4" name="Rectangular Callout 43"/>
          <p:cNvSpPr/>
          <p:nvPr/>
        </p:nvSpPr>
        <p:spPr>
          <a:xfrm>
            <a:off x="7216995" y="2610337"/>
            <a:ext cx="1855980" cy="834495"/>
          </a:xfrm>
          <a:prstGeom prst="wedgeRectCallout">
            <a:avLst>
              <a:gd name="adj1" fmla="val -54953"/>
              <a:gd name="adj2" fmla="val 90893"/>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We come back to this next line </a:t>
            </a:r>
            <a:r>
              <a:rPr lang="en-US" sz="1600" dirty="0" smtClean="0"/>
              <a:t>so it’s time to add a T.</a:t>
            </a:r>
            <a:endParaRPr lang="en-US" sz="1600" dirty="0"/>
          </a:p>
        </p:txBody>
      </p:sp>
      <p:sp>
        <p:nvSpPr>
          <p:cNvPr id="30" name="Rectangle 29"/>
          <p:cNvSpPr/>
          <p:nvPr>
            <p:custDataLst>
              <p:tags r:id="rId9"/>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1" name="Straight Arrow Connector 30"/>
          <p:cNvCxnSpPr/>
          <p:nvPr>
            <p:custDataLst>
              <p:tags r:id="rId10"/>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custDataLst>
              <p:tags r:id="rId11"/>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3" name="Rectangle 32"/>
          <p:cNvSpPr/>
          <p:nvPr>
            <p:custDataLst>
              <p:tags r:id="rId12"/>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4" name="Straight Arrow Connector 33"/>
          <p:cNvCxnSpPr/>
          <p:nvPr>
            <p:custDataLst>
              <p:tags r:id="rId13"/>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custDataLst>
              <p:tags r:id="rId14"/>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51" name="Straight Arrow Connector 50"/>
          <p:cNvCxnSpPr/>
          <p:nvPr>
            <p:custDataLst>
              <p:tags r:id="rId15"/>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2" name="Rectangle 51"/>
          <p:cNvSpPr/>
          <p:nvPr>
            <p:custDataLst>
              <p:tags r:id="rId16"/>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53" name="Straight Arrow Connector 52"/>
          <p:cNvCxnSpPr/>
          <p:nvPr>
            <p:custDataLst>
              <p:tags r:id="rId17"/>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custDataLst>
              <p:tags r:id="rId18"/>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55" name="Straight Arrow Connector 54"/>
          <p:cNvCxnSpPr/>
          <p:nvPr>
            <p:custDataLst>
              <p:tags r:id="rId19"/>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custDataLst>
              <p:tags r:id="rId20"/>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7" name="Rectangle 56"/>
          <p:cNvSpPr/>
          <p:nvPr>
            <p:custDataLst>
              <p:tags r:id="rId21"/>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58" name="TextBox 57"/>
          <p:cNvSpPr txBox="1"/>
          <p:nvPr>
            <p:custDataLst>
              <p:tags r:id="rId22"/>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HHH"</a:t>
            </a:r>
            <a:endParaRPr lang="en-US" dirty="0">
              <a:latin typeface="Consolas" panose="020B0609020204030204" pitchFamily="49" charset="0"/>
            </a:endParaRPr>
          </a:p>
        </p:txBody>
      </p:sp>
      <p:sp>
        <p:nvSpPr>
          <p:cNvPr id="59" name="TextBox 58"/>
          <p:cNvSpPr txBox="1"/>
          <p:nvPr>
            <p:custDataLst>
              <p:tags r:id="rId23"/>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60" name="TextBox 59"/>
          <p:cNvSpPr txBox="1"/>
          <p:nvPr>
            <p:custDataLst>
              <p:tags r:id="rId24"/>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61" name="TextBox 60"/>
          <p:cNvSpPr txBox="1"/>
          <p:nvPr>
            <p:custDataLst>
              <p:tags r:id="rId25"/>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62" name="TextBox 61"/>
          <p:cNvSpPr txBox="1"/>
          <p:nvPr>
            <p:custDataLst>
              <p:tags r:id="rId26"/>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3" name="Rectangular Callout 2"/>
          <p:cNvSpPr/>
          <p:nvPr/>
        </p:nvSpPr>
        <p:spPr>
          <a:xfrm>
            <a:off x="2913458" y="1132891"/>
            <a:ext cx="1855980" cy="1185651"/>
          </a:xfrm>
          <a:prstGeom prst="wedgeRectCallout">
            <a:avLst>
              <a:gd name="adj1" fmla="val -73060"/>
              <a:gd name="adj2" fmla="val 102223"/>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Most recent stack frame “popped” off the stack when we returned.</a:t>
            </a:r>
            <a:endParaRPr lang="en-US" sz="1600" dirty="0"/>
          </a:p>
        </p:txBody>
      </p:sp>
    </p:spTree>
    <p:extLst>
      <p:ext uri="{BB962C8B-B14F-4D97-AF65-F5344CB8AC3E}">
        <p14:creationId xmlns:p14="http://schemas.microsoft.com/office/powerpoint/2010/main" val="1758887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28687" y="2287394"/>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Arrow Connector 51"/>
          <p:cNvCxnSpPr/>
          <p:nvPr>
            <p:custDataLst>
              <p:tags r:id="rId6"/>
            </p:custDataLst>
          </p:nvPr>
        </p:nvCxnSpPr>
        <p:spPr>
          <a:xfrm>
            <a:off x="1848250" y="3121722"/>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5" name="Curved Right Arrow 54"/>
          <p:cNvSpPr/>
          <p:nvPr/>
        </p:nvSpPr>
        <p:spPr>
          <a:xfrm rot="10397676">
            <a:off x="2814156" y="2534556"/>
            <a:ext cx="395728" cy="459587"/>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33"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34" name="Rectangle 33"/>
          <p:cNvSpPr/>
          <p:nvPr>
            <p:custDataLst>
              <p:tags r:id="rId7"/>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5" name="Straight Arrow Connector 34"/>
          <p:cNvCxnSpPr/>
          <p:nvPr>
            <p:custDataLst>
              <p:tags r:id="rId8"/>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custDataLst>
              <p:tags r:id="rId9"/>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57" name="Rectangle 56"/>
          <p:cNvSpPr/>
          <p:nvPr>
            <p:custDataLst>
              <p:tags r:id="rId10"/>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58" name="Straight Arrow Connector 57"/>
          <p:cNvCxnSpPr/>
          <p:nvPr>
            <p:custDataLst>
              <p:tags r:id="rId11"/>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custDataLst>
              <p:tags r:id="rId12"/>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60" name="Straight Arrow Connector 59"/>
          <p:cNvCxnSpPr/>
          <p:nvPr>
            <p:custDataLst>
              <p:tags r:id="rId13"/>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le 60"/>
          <p:cNvSpPr/>
          <p:nvPr>
            <p:custDataLst>
              <p:tags r:id="rId14"/>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62" name="Straight Arrow Connector 61"/>
          <p:cNvCxnSpPr/>
          <p:nvPr>
            <p:custDataLst>
              <p:tags r:id="rId15"/>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p:cNvSpPr txBox="1"/>
          <p:nvPr>
            <p:custDataLst>
              <p:tags r:id="rId16"/>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64" name="Straight Arrow Connector 63"/>
          <p:cNvCxnSpPr/>
          <p:nvPr>
            <p:custDataLst>
              <p:tags r:id="rId17"/>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custDataLst>
              <p:tags r:id="rId18"/>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6" name="Rectangle 65"/>
          <p:cNvSpPr/>
          <p:nvPr>
            <p:custDataLst>
              <p:tags r:id="rId19"/>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67" name="TextBox 66"/>
          <p:cNvSpPr txBox="1"/>
          <p:nvPr>
            <p:custDataLst>
              <p:tags r:id="rId20"/>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HHH"</a:t>
            </a:r>
            <a:endParaRPr lang="en-US" dirty="0">
              <a:latin typeface="Consolas" panose="020B0609020204030204" pitchFamily="49" charset="0"/>
            </a:endParaRPr>
          </a:p>
        </p:txBody>
      </p:sp>
      <p:cxnSp>
        <p:nvCxnSpPr>
          <p:cNvPr id="68" name="Straight Arrow Connector 67"/>
          <p:cNvCxnSpPr/>
          <p:nvPr>
            <p:custDataLst>
              <p:tags r:id="rId21"/>
            </p:custDataLst>
          </p:nvPr>
        </p:nvCxnSpPr>
        <p:spPr>
          <a:xfrm>
            <a:off x="1852687" y="275627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custDataLst>
              <p:tags r:id="rId22"/>
            </p:custDataLst>
          </p:nvPr>
        </p:nvCxnSpPr>
        <p:spPr>
          <a:xfrm>
            <a:off x="1844854"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custDataLst>
              <p:tags r:id="rId23"/>
            </p:custDataLst>
          </p:nvPr>
        </p:nvCxnSpPr>
        <p:spPr>
          <a:xfrm>
            <a:off x="1848250"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custDataLst>
              <p:tags r:id="rId24"/>
            </p:custDataLst>
          </p:nvPr>
        </p:nvSpPr>
        <p:spPr>
          <a:xfrm>
            <a:off x="937246" y="2778822"/>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72" name="TextBox 71"/>
          <p:cNvSpPr txBox="1"/>
          <p:nvPr>
            <p:custDataLst>
              <p:tags r:id="rId25"/>
            </p:custDataLst>
          </p:nvPr>
        </p:nvSpPr>
        <p:spPr>
          <a:xfrm>
            <a:off x="1980032" y="2800586"/>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HHHT"</a:t>
            </a:r>
            <a:endParaRPr lang="en-US" dirty="0">
              <a:latin typeface="Consolas" panose="020B0609020204030204" pitchFamily="49" charset="0"/>
            </a:endParaRPr>
          </a:p>
        </p:txBody>
      </p:sp>
      <p:sp>
        <p:nvSpPr>
          <p:cNvPr id="73" name="TextBox 72"/>
          <p:cNvSpPr txBox="1"/>
          <p:nvPr>
            <p:custDataLst>
              <p:tags r:id="rId26"/>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74" name="TextBox 73"/>
          <p:cNvSpPr txBox="1"/>
          <p:nvPr>
            <p:custDataLst>
              <p:tags r:id="rId27"/>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75" name="TextBox 74"/>
          <p:cNvSpPr txBox="1"/>
          <p:nvPr>
            <p:custDataLst>
              <p:tags r:id="rId28"/>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76" name="TextBox 75"/>
          <p:cNvSpPr txBox="1"/>
          <p:nvPr>
            <p:custDataLst>
              <p:tags r:id="rId29"/>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77" name="TextBox 76"/>
          <p:cNvSpPr txBox="1"/>
          <p:nvPr>
            <p:custDataLst>
              <p:tags r:id="rId30"/>
            </p:custDataLst>
          </p:nvPr>
        </p:nvSpPr>
        <p:spPr>
          <a:xfrm>
            <a:off x="1099068" y="2800586"/>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0</a:t>
            </a:r>
            <a:endParaRPr lang="en-US" dirty="0">
              <a:latin typeface="Consolas" panose="020B0609020204030204" pitchFamily="49" charset="0"/>
            </a:endParaRPr>
          </a:p>
        </p:txBody>
      </p:sp>
      <p:sp>
        <p:nvSpPr>
          <p:cNvPr id="54" name="Rectangular Callout 53"/>
          <p:cNvSpPr/>
          <p:nvPr/>
        </p:nvSpPr>
        <p:spPr>
          <a:xfrm>
            <a:off x="7088605" y="1689124"/>
            <a:ext cx="1778433" cy="791208"/>
          </a:xfrm>
          <a:prstGeom prst="wedgeRectCallout">
            <a:avLst>
              <a:gd name="adj1" fmla="val -62322"/>
              <a:gd name="adj2" fmla="val 7684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At the base case again, we </a:t>
            </a:r>
            <a:r>
              <a:rPr lang="en-US" sz="1600" dirty="0" smtClean="0"/>
              <a:t>print </a:t>
            </a:r>
            <a:r>
              <a:rPr lang="en-US" sz="1600" dirty="0" smtClean="0"/>
              <a:t>HHHT </a:t>
            </a:r>
            <a:r>
              <a:rPr lang="en-US" sz="1600" dirty="0" smtClean="0"/>
              <a:t>and </a:t>
            </a:r>
            <a:r>
              <a:rPr lang="en-US" sz="1600" dirty="0" smtClean="0"/>
              <a:t>return.</a:t>
            </a:r>
            <a:endParaRPr lang="en-US" sz="1600" dirty="0"/>
          </a:p>
        </p:txBody>
      </p:sp>
    </p:spTree>
    <p:extLst>
      <p:ext uri="{BB962C8B-B14F-4D97-AF65-F5344CB8AC3E}">
        <p14:creationId xmlns:p14="http://schemas.microsoft.com/office/powerpoint/2010/main" val="90216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2871056" y="3932631"/>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4" name="Straight Arrow Connector 43"/>
          <p:cNvCxnSpPr/>
          <p:nvPr>
            <p:custDataLst>
              <p:tags r:id="rId6"/>
            </p:custDataLst>
          </p:nvPr>
        </p:nvCxnSpPr>
        <p:spPr>
          <a:xfrm>
            <a:off x="1843813" y="27853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custDataLst>
              <p:tags r:id="rId7"/>
            </p:custDataLst>
          </p:nvPr>
        </p:nvCxnSpPr>
        <p:spPr>
          <a:xfrm>
            <a:off x="1852687" y="275627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custDataLst>
              <p:tags r:id="rId8"/>
            </p:custDataLst>
          </p:nvPr>
        </p:nvCxnSpPr>
        <p:spPr>
          <a:xfrm>
            <a:off x="1844854"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9"/>
            </p:custDataLst>
          </p:nvPr>
        </p:nvCxnSpPr>
        <p:spPr>
          <a:xfrm>
            <a:off x="1848250"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6" name="Curved Right Arrow 55"/>
          <p:cNvSpPr/>
          <p:nvPr/>
        </p:nvSpPr>
        <p:spPr>
          <a:xfrm rot="10397676">
            <a:off x="2796423" y="2175109"/>
            <a:ext cx="395728" cy="459587"/>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30"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31" name="Rectangle 30"/>
          <p:cNvSpPr/>
          <p:nvPr>
            <p:custDataLst>
              <p:tags r:id="rId10"/>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2" name="Straight Arrow Connector 31"/>
          <p:cNvCxnSpPr/>
          <p:nvPr>
            <p:custDataLst>
              <p:tags r:id="rId11"/>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custDataLst>
              <p:tags r:id="rId12"/>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4" name="Rectangle 33"/>
          <p:cNvSpPr/>
          <p:nvPr>
            <p:custDataLst>
              <p:tags r:id="rId13"/>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5" name="Straight Arrow Connector 34"/>
          <p:cNvCxnSpPr/>
          <p:nvPr>
            <p:custDataLst>
              <p:tags r:id="rId14"/>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custDataLst>
              <p:tags r:id="rId15"/>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52" name="Straight Arrow Connector 51"/>
          <p:cNvCxnSpPr/>
          <p:nvPr>
            <p:custDataLst>
              <p:tags r:id="rId16"/>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3" name="Rectangle 52"/>
          <p:cNvSpPr/>
          <p:nvPr>
            <p:custDataLst>
              <p:tags r:id="rId17"/>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55" name="Straight Arrow Connector 54"/>
          <p:cNvCxnSpPr/>
          <p:nvPr>
            <p:custDataLst>
              <p:tags r:id="rId18"/>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custDataLst>
              <p:tags r:id="rId19"/>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58" name="Straight Arrow Connector 57"/>
          <p:cNvCxnSpPr/>
          <p:nvPr>
            <p:custDataLst>
              <p:tags r:id="rId20"/>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custDataLst>
              <p:tags r:id="rId21"/>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0" name="Rectangle 59"/>
          <p:cNvSpPr/>
          <p:nvPr>
            <p:custDataLst>
              <p:tags r:id="rId22"/>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61" name="TextBox 60"/>
          <p:cNvSpPr txBox="1"/>
          <p:nvPr>
            <p:custDataLst>
              <p:tags r:id="rId23"/>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HHH"</a:t>
            </a:r>
            <a:endParaRPr lang="en-US" dirty="0">
              <a:latin typeface="Consolas" panose="020B0609020204030204" pitchFamily="49" charset="0"/>
            </a:endParaRPr>
          </a:p>
        </p:txBody>
      </p:sp>
      <p:sp>
        <p:nvSpPr>
          <p:cNvPr id="62" name="TextBox 61"/>
          <p:cNvSpPr txBox="1"/>
          <p:nvPr>
            <p:custDataLst>
              <p:tags r:id="rId24"/>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63" name="TextBox 62"/>
          <p:cNvSpPr txBox="1"/>
          <p:nvPr>
            <p:custDataLst>
              <p:tags r:id="rId25"/>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64" name="TextBox 63"/>
          <p:cNvSpPr txBox="1"/>
          <p:nvPr>
            <p:custDataLst>
              <p:tags r:id="rId26"/>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65" name="TextBox 64"/>
          <p:cNvSpPr txBox="1"/>
          <p:nvPr>
            <p:custDataLst>
              <p:tags r:id="rId27"/>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54" name="Rectangular Callout 53"/>
          <p:cNvSpPr/>
          <p:nvPr/>
        </p:nvSpPr>
        <p:spPr>
          <a:xfrm>
            <a:off x="3690379" y="4175843"/>
            <a:ext cx="3132452" cy="915978"/>
          </a:xfrm>
          <a:prstGeom prst="wedgeRectCallout">
            <a:avLst>
              <a:gd name="adj1" fmla="val -3388"/>
              <a:gd name="adj2" fmla="val -6708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This function call has reached the end (did both recursive calls), so it is done and it returns.</a:t>
            </a:r>
            <a:endParaRPr lang="en-US" sz="1600" dirty="0"/>
          </a:p>
        </p:txBody>
      </p:sp>
    </p:spTree>
    <p:extLst>
      <p:ext uri="{BB962C8B-B14F-4D97-AF65-F5344CB8AC3E}">
        <p14:creationId xmlns:p14="http://schemas.microsoft.com/office/powerpoint/2010/main" val="25486362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98542" y="3704876"/>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Arrow Connector 38"/>
          <p:cNvCxnSpPr/>
          <p:nvPr>
            <p:custDataLst>
              <p:tags r:id="rId6"/>
            </p:custDataLst>
          </p:nvPr>
        </p:nvCxnSpPr>
        <p:spPr>
          <a:xfrm>
            <a:off x="1852687" y="240780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custDataLst>
              <p:tags r:id="rId7"/>
            </p:custDataLst>
          </p:nvPr>
        </p:nvCxnSpPr>
        <p:spPr>
          <a:xfrm>
            <a:off x="1844854" y="242762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custDataLst>
              <p:tags r:id="rId8"/>
            </p:custDataLst>
          </p:nvPr>
        </p:nvCxnSpPr>
        <p:spPr>
          <a:xfrm>
            <a:off x="1848250" y="242762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4"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26" name="Rectangle 25"/>
          <p:cNvSpPr/>
          <p:nvPr>
            <p:custDataLst>
              <p:tags r:id="rId9"/>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29" name="Straight Arrow Connector 28"/>
          <p:cNvCxnSpPr/>
          <p:nvPr>
            <p:custDataLst>
              <p:tags r:id="rId10"/>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custDataLst>
              <p:tags r:id="rId11"/>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1" name="Rectangle 30"/>
          <p:cNvSpPr/>
          <p:nvPr>
            <p:custDataLst>
              <p:tags r:id="rId12"/>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2" name="Straight Arrow Connector 31"/>
          <p:cNvCxnSpPr/>
          <p:nvPr>
            <p:custDataLst>
              <p:tags r:id="rId13"/>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custDataLst>
              <p:tags r:id="rId14"/>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34" name="Straight Arrow Connector 33"/>
          <p:cNvCxnSpPr/>
          <p:nvPr>
            <p:custDataLst>
              <p:tags r:id="rId15"/>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Rectangle 34"/>
          <p:cNvSpPr/>
          <p:nvPr>
            <p:custDataLst>
              <p:tags r:id="rId16"/>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43" name="TextBox 42"/>
          <p:cNvSpPr txBox="1"/>
          <p:nvPr>
            <p:custDataLst>
              <p:tags r:id="rId17"/>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sp>
        <p:nvSpPr>
          <p:cNvPr id="44" name="TextBox 43"/>
          <p:cNvSpPr txBox="1"/>
          <p:nvPr>
            <p:custDataLst>
              <p:tags r:id="rId18"/>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45" name="TextBox 44"/>
          <p:cNvSpPr txBox="1"/>
          <p:nvPr>
            <p:custDataLst>
              <p:tags r:id="rId19"/>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46" name="TextBox 45"/>
          <p:cNvSpPr txBox="1"/>
          <p:nvPr>
            <p:custDataLst>
              <p:tags r:id="rId20"/>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47" name="Rectangular Callout 46"/>
          <p:cNvSpPr/>
          <p:nvPr/>
        </p:nvSpPr>
        <p:spPr>
          <a:xfrm>
            <a:off x="7216995" y="2610337"/>
            <a:ext cx="1855980" cy="834495"/>
          </a:xfrm>
          <a:prstGeom prst="wedgeRectCallout">
            <a:avLst>
              <a:gd name="adj1" fmla="val -54953"/>
              <a:gd name="adj2" fmla="val 90893"/>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We come back to this next line </a:t>
            </a:r>
            <a:r>
              <a:rPr lang="en-US" sz="1600" dirty="0" smtClean="0"/>
              <a:t>so it’s time to add a T.</a:t>
            </a:r>
            <a:endParaRPr lang="en-US" sz="1600" dirty="0"/>
          </a:p>
        </p:txBody>
      </p:sp>
    </p:spTree>
    <p:extLst>
      <p:ext uri="{BB962C8B-B14F-4D97-AF65-F5344CB8AC3E}">
        <p14:creationId xmlns:p14="http://schemas.microsoft.com/office/powerpoint/2010/main" val="1097152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25291" y="2295799"/>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custDataLst>
              <p:tags r:id="rId6"/>
            </p:custDataLst>
          </p:nvPr>
        </p:nvCxnSpPr>
        <p:spPr>
          <a:xfrm>
            <a:off x="1853728" y="275415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7"/>
            </p:custDataLst>
          </p:nvPr>
        </p:nvCxnSpPr>
        <p:spPr>
          <a:xfrm>
            <a:off x="1845895"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custDataLst>
              <p:tags r:id="rId8"/>
            </p:custDataLst>
          </p:nvPr>
        </p:nvCxnSpPr>
        <p:spPr>
          <a:xfrm>
            <a:off x="1849291"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31" name="Rectangle 30"/>
          <p:cNvSpPr/>
          <p:nvPr>
            <p:custDataLst>
              <p:tags r:id="rId9"/>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2" name="Straight Arrow Connector 31"/>
          <p:cNvCxnSpPr/>
          <p:nvPr>
            <p:custDataLst>
              <p:tags r:id="rId10"/>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custDataLst>
              <p:tags r:id="rId11"/>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4" name="Rectangle 33"/>
          <p:cNvSpPr/>
          <p:nvPr>
            <p:custDataLst>
              <p:tags r:id="rId12"/>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5" name="Straight Arrow Connector 34"/>
          <p:cNvCxnSpPr/>
          <p:nvPr>
            <p:custDataLst>
              <p:tags r:id="rId13"/>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custDataLst>
              <p:tags r:id="rId14"/>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53" name="Straight Arrow Connector 52"/>
          <p:cNvCxnSpPr/>
          <p:nvPr>
            <p:custDataLst>
              <p:tags r:id="rId15"/>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4" name="Rectangle 53"/>
          <p:cNvSpPr/>
          <p:nvPr>
            <p:custDataLst>
              <p:tags r:id="rId16"/>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55" name="Straight Arrow Connector 54"/>
          <p:cNvCxnSpPr/>
          <p:nvPr>
            <p:custDataLst>
              <p:tags r:id="rId17"/>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custDataLst>
              <p:tags r:id="rId18"/>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57" name="Straight Arrow Connector 56"/>
          <p:cNvCxnSpPr/>
          <p:nvPr>
            <p:custDataLst>
              <p:tags r:id="rId19"/>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custDataLst>
              <p:tags r:id="rId20"/>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custDataLst>
              <p:tags r:id="rId21"/>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60" name="TextBox 59"/>
          <p:cNvSpPr txBox="1"/>
          <p:nvPr>
            <p:custDataLst>
              <p:tags r:id="rId22"/>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HHT"</a:t>
            </a:r>
            <a:endParaRPr lang="en-US" dirty="0">
              <a:latin typeface="Consolas" panose="020B0609020204030204" pitchFamily="49" charset="0"/>
            </a:endParaRPr>
          </a:p>
        </p:txBody>
      </p:sp>
      <p:sp>
        <p:nvSpPr>
          <p:cNvPr id="61" name="TextBox 60"/>
          <p:cNvSpPr txBox="1"/>
          <p:nvPr>
            <p:custDataLst>
              <p:tags r:id="rId23"/>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62" name="TextBox 61"/>
          <p:cNvSpPr txBox="1"/>
          <p:nvPr>
            <p:custDataLst>
              <p:tags r:id="rId24"/>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63" name="TextBox 62"/>
          <p:cNvSpPr txBox="1"/>
          <p:nvPr>
            <p:custDataLst>
              <p:tags r:id="rId25"/>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64" name="TextBox 63"/>
          <p:cNvSpPr txBox="1"/>
          <p:nvPr>
            <p:custDataLst>
              <p:tags r:id="rId26"/>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30" name="Rectangular Callout 29"/>
          <p:cNvSpPr/>
          <p:nvPr/>
        </p:nvSpPr>
        <p:spPr>
          <a:xfrm>
            <a:off x="2806281" y="1674496"/>
            <a:ext cx="1622909" cy="383083"/>
          </a:xfrm>
          <a:prstGeom prst="wedgeRectCallout">
            <a:avLst>
              <a:gd name="adj1" fmla="val -59032"/>
              <a:gd name="adj2" fmla="val 195229"/>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Now ends in T.</a:t>
            </a:r>
            <a:endParaRPr lang="en-US" sz="1600" dirty="0"/>
          </a:p>
        </p:txBody>
      </p:sp>
    </p:spTree>
    <p:extLst>
      <p:ext uri="{BB962C8B-B14F-4D97-AF65-F5344CB8AC3E}">
        <p14:creationId xmlns:p14="http://schemas.microsoft.com/office/powerpoint/2010/main" val="70665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15767" y="3459306"/>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custDataLst>
              <p:tags r:id="rId6"/>
            </p:custDataLst>
          </p:nvPr>
        </p:nvCxnSpPr>
        <p:spPr>
          <a:xfrm>
            <a:off x="1853728" y="275415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7"/>
            </p:custDataLst>
          </p:nvPr>
        </p:nvCxnSpPr>
        <p:spPr>
          <a:xfrm>
            <a:off x="1845895"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custDataLst>
              <p:tags r:id="rId8"/>
            </p:custDataLst>
          </p:nvPr>
        </p:nvCxnSpPr>
        <p:spPr>
          <a:xfrm>
            <a:off x="1849291"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30" name="Rectangle 29"/>
          <p:cNvSpPr/>
          <p:nvPr>
            <p:custDataLst>
              <p:tags r:id="rId9"/>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1" name="Straight Arrow Connector 30"/>
          <p:cNvCxnSpPr/>
          <p:nvPr>
            <p:custDataLst>
              <p:tags r:id="rId10"/>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custDataLst>
              <p:tags r:id="rId11"/>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3" name="Rectangle 32"/>
          <p:cNvSpPr/>
          <p:nvPr>
            <p:custDataLst>
              <p:tags r:id="rId12"/>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4" name="Straight Arrow Connector 33"/>
          <p:cNvCxnSpPr/>
          <p:nvPr>
            <p:custDataLst>
              <p:tags r:id="rId13"/>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custDataLst>
              <p:tags r:id="rId14"/>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52" name="Straight Arrow Connector 51"/>
          <p:cNvCxnSpPr/>
          <p:nvPr>
            <p:custDataLst>
              <p:tags r:id="rId15"/>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3" name="Rectangle 52"/>
          <p:cNvSpPr/>
          <p:nvPr>
            <p:custDataLst>
              <p:tags r:id="rId16"/>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54" name="Straight Arrow Connector 53"/>
          <p:cNvCxnSpPr/>
          <p:nvPr>
            <p:custDataLst>
              <p:tags r:id="rId17"/>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custDataLst>
              <p:tags r:id="rId18"/>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56" name="Straight Arrow Connector 55"/>
          <p:cNvCxnSpPr/>
          <p:nvPr>
            <p:custDataLst>
              <p:tags r:id="rId19"/>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custDataLst>
              <p:tags r:id="rId20"/>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8" name="Rectangle 57"/>
          <p:cNvSpPr/>
          <p:nvPr>
            <p:custDataLst>
              <p:tags r:id="rId21"/>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59" name="TextBox 58"/>
          <p:cNvSpPr txBox="1"/>
          <p:nvPr>
            <p:custDataLst>
              <p:tags r:id="rId22"/>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HHT"</a:t>
            </a:r>
            <a:endParaRPr lang="en-US" dirty="0">
              <a:latin typeface="Consolas" panose="020B0609020204030204" pitchFamily="49" charset="0"/>
            </a:endParaRPr>
          </a:p>
        </p:txBody>
      </p:sp>
      <p:sp>
        <p:nvSpPr>
          <p:cNvPr id="60" name="TextBox 59"/>
          <p:cNvSpPr txBox="1"/>
          <p:nvPr>
            <p:custDataLst>
              <p:tags r:id="rId23"/>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61" name="TextBox 60"/>
          <p:cNvSpPr txBox="1"/>
          <p:nvPr>
            <p:custDataLst>
              <p:tags r:id="rId24"/>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62" name="TextBox 61"/>
          <p:cNvSpPr txBox="1"/>
          <p:nvPr>
            <p:custDataLst>
              <p:tags r:id="rId25"/>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63" name="TextBox 62"/>
          <p:cNvSpPr txBox="1"/>
          <p:nvPr>
            <p:custDataLst>
              <p:tags r:id="rId26"/>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64" name="Rectangular Callout 63"/>
          <p:cNvSpPr/>
          <p:nvPr/>
        </p:nvSpPr>
        <p:spPr>
          <a:xfrm>
            <a:off x="7158549" y="2736803"/>
            <a:ext cx="1528251" cy="491909"/>
          </a:xfrm>
          <a:prstGeom prst="wedgeRectCallout">
            <a:avLst>
              <a:gd name="adj1" fmla="val 36405"/>
              <a:gd name="adj2" fmla="val 93484"/>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Add an H after the T</a:t>
            </a:r>
            <a:endParaRPr lang="en-US" sz="1600" dirty="0"/>
          </a:p>
        </p:txBody>
      </p:sp>
    </p:spTree>
    <p:extLst>
      <p:ext uri="{BB962C8B-B14F-4D97-AF65-F5344CB8AC3E}">
        <p14:creationId xmlns:p14="http://schemas.microsoft.com/office/powerpoint/2010/main" val="11580391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94875" y="2287394"/>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 name="Straight Arrow Connector 56"/>
          <p:cNvCxnSpPr/>
          <p:nvPr>
            <p:custDataLst>
              <p:tags r:id="rId6"/>
            </p:custDataLst>
          </p:nvPr>
        </p:nvCxnSpPr>
        <p:spPr>
          <a:xfrm>
            <a:off x="1855041" y="309801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custDataLst>
              <p:tags r:id="rId7"/>
            </p:custDataLst>
          </p:nvPr>
        </p:nvCxnSpPr>
        <p:spPr>
          <a:xfrm>
            <a:off x="1847208" y="311783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custDataLst>
              <p:tags r:id="rId8"/>
            </p:custDataLst>
          </p:nvPr>
        </p:nvCxnSpPr>
        <p:spPr>
          <a:xfrm>
            <a:off x="1850604" y="311783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2" name="Curved Right Arrow 61"/>
          <p:cNvSpPr/>
          <p:nvPr/>
        </p:nvSpPr>
        <p:spPr>
          <a:xfrm rot="10397676">
            <a:off x="2814156" y="2534556"/>
            <a:ext cx="395728" cy="459587"/>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63"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64" name="Rectangle 63"/>
          <p:cNvSpPr/>
          <p:nvPr>
            <p:custDataLst>
              <p:tags r:id="rId9"/>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65" name="Straight Arrow Connector 64"/>
          <p:cNvCxnSpPr/>
          <p:nvPr>
            <p:custDataLst>
              <p:tags r:id="rId10"/>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custDataLst>
              <p:tags r:id="rId11"/>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67" name="Rectangle 66"/>
          <p:cNvSpPr/>
          <p:nvPr>
            <p:custDataLst>
              <p:tags r:id="rId12"/>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68" name="Straight Arrow Connector 67"/>
          <p:cNvCxnSpPr/>
          <p:nvPr>
            <p:custDataLst>
              <p:tags r:id="rId13"/>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9" name="TextBox 68"/>
          <p:cNvSpPr txBox="1"/>
          <p:nvPr>
            <p:custDataLst>
              <p:tags r:id="rId14"/>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70" name="Straight Arrow Connector 69"/>
          <p:cNvCxnSpPr/>
          <p:nvPr>
            <p:custDataLst>
              <p:tags r:id="rId15"/>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custDataLst>
              <p:tags r:id="rId16"/>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72" name="Straight Arrow Connector 71"/>
          <p:cNvCxnSpPr/>
          <p:nvPr>
            <p:custDataLst>
              <p:tags r:id="rId17"/>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3" name="TextBox 72"/>
          <p:cNvSpPr txBox="1"/>
          <p:nvPr>
            <p:custDataLst>
              <p:tags r:id="rId18"/>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74" name="Straight Arrow Connector 73"/>
          <p:cNvCxnSpPr/>
          <p:nvPr>
            <p:custDataLst>
              <p:tags r:id="rId19"/>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custDataLst>
              <p:tags r:id="rId20"/>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custDataLst>
              <p:tags r:id="rId21"/>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77" name="TextBox 76"/>
          <p:cNvSpPr txBox="1"/>
          <p:nvPr>
            <p:custDataLst>
              <p:tags r:id="rId22"/>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HHT"</a:t>
            </a:r>
            <a:endParaRPr lang="en-US" dirty="0">
              <a:latin typeface="Consolas" panose="020B0609020204030204" pitchFamily="49" charset="0"/>
            </a:endParaRPr>
          </a:p>
        </p:txBody>
      </p:sp>
      <p:cxnSp>
        <p:nvCxnSpPr>
          <p:cNvPr id="78" name="Straight Arrow Connector 77"/>
          <p:cNvCxnSpPr/>
          <p:nvPr>
            <p:custDataLst>
              <p:tags r:id="rId23"/>
            </p:custDataLst>
          </p:nvPr>
        </p:nvCxnSpPr>
        <p:spPr>
          <a:xfrm>
            <a:off x="1852687" y="275627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custDataLst>
              <p:tags r:id="rId24"/>
            </p:custDataLst>
          </p:nvPr>
        </p:nvCxnSpPr>
        <p:spPr>
          <a:xfrm>
            <a:off x="1844854"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custDataLst>
              <p:tags r:id="rId25"/>
            </p:custDataLst>
          </p:nvPr>
        </p:nvCxnSpPr>
        <p:spPr>
          <a:xfrm>
            <a:off x="1848250"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1" name="Rectangle 80"/>
          <p:cNvSpPr/>
          <p:nvPr>
            <p:custDataLst>
              <p:tags r:id="rId26"/>
            </p:custDataLst>
          </p:nvPr>
        </p:nvSpPr>
        <p:spPr>
          <a:xfrm>
            <a:off x="937246" y="2778822"/>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82" name="TextBox 81"/>
          <p:cNvSpPr txBox="1"/>
          <p:nvPr>
            <p:custDataLst>
              <p:tags r:id="rId27"/>
            </p:custDataLst>
          </p:nvPr>
        </p:nvSpPr>
        <p:spPr>
          <a:xfrm>
            <a:off x="1980032" y="2800586"/>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HHTH</a:t>
            </a: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83" name="TextBox 82"/>
          <p:cNvSpPr txBox="1"/>
          <p:nvPr>
            <p:custDataLst>
              <p:tags r:id="rId28"/>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84" name="TextBox 83"/>
          <p:cNvSpPr txBox="1"/>
          <p:nvPr>
            <p:custDataLst>
              <p:tags r:id="rId29"/>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85" name="TextBox 84"/>
          <p:cNvSpPr txBox="1"/>
          <p:nvPr>
            <p:custDataLst>
              <p:tags r:id="rId30"/>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86" name="TextBox 85"/>
          <p:cNvSpPr txBox="1"/>
          <p:nvPr>
            <p:custDataLst>
              <p:tags r:id="rId31"/>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87" name="TextBox 86"/>
          <p:cNvSpPr txBox="1"/>
          <p:nvPr>
            <p:custDataLst>
              <p:tags r:id="rId32"/>
            </p:custDataLst>
          </p:nvPr>
        </p:nvSpPr>
        <p:spPr>
          <a:xfrm>
            <a:off x="1099068" y="2800586"/>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0</a:t>
            </a:r>
            <a:endParaRPr lang="en-US" dirty="0">
              <a:latin typeface="Consolas" panose="020B0609020204030204" pitchFamily="49" charset="0"/>
            </a:endParaRPr>
          </a:p>
        </p:txBody>
      </p:sp>
      <p:sp>
        <p:nvSpPr>
          <p:cNvPr id="61" name="Rectangular Callout 60"/>
          <p:cNvSpPr/>
          <p:nvPr/>
        </p:nvSpPr>
        <p:spPr>
          <a:xfrm>
            <a:off x="6955259" y="1465385"/>
            <a:ext cx="2058112" cy="818561"/>
          </a:xfrm>
          <a:prstGeom prst="wedgeRectCallout">
            <a:avLst>
              <a:gd name="adj1" fmla="val -55107"/>
              <a:gd name="adj2" fmla="val 88779"/>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At the base case again, we </a:t>
            </a:r>
            <a:r>
              <a:rPr lang="en-US" sz="1600" dirty="0" smtClean="0"/>
              <a:t>print </a:t>
            </a:r>
            <a:r>
              <a:rPr lang="en-US" sz="1600" dirty="0" smtClean="0"/>
              <a:t>HHTH </a:t>
            </a:r>
            <a:r>
              <a:rPr lang="en-US" sz="1600" dirty="0" smtClean="0"/>
              <a:t>and </a:t>
            </a:r>
            <a:r>
              <a:rPr lang="en-US" sz="1600" dirty="0" smtClean="0"/>
              <a:t>return.</a:t>
            </a:r>
            <a:endParaRPr lang="en-US" sz="1600" dirty="0"/>
          </a:p>
        </p:txBody>
      </p:sp>
    </p:spTree>
    <p:extLst>
      <p:ext uri="{BB962C8B-B14F-4D97-AF65-F5344CB8AC3E}">
        <p14:creationId xmlns:p14="http://schemas.microsoft.com/office/powerpoint/2010/main" val="4288639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192593" y="3722268"/>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custDataLst>
              <p:tags r:id="rId6"/>
            </p:custDataLst>
          </p:nvPr>
        </p:nvCxnSpPr>
        <p:spPr>
          <a:xfrm>
            <a:off x="1852687" y="275627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custDataLst>
              <p:tags r:id="rId7"/>
            </p:custDataLst>
          </p:nvPr>
        </p:nvCxnSpPr>
        <p:spPr>
          <a:xfrm>
            <a:off x="1844854"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8"/>
            </p:custDataLst>
          </p:nvPr>
        </p:nvCxnSpPr>
        <p:spPr>
          <a:xfrm>
            <a:off x="1848250"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30" name="Rectangle 29"/>
          <p:cNvSpPr/>
          <p:nvPr>
            <p:custDataLst>
              <p:tags r:id="rId9"/>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1" name="Straight Arrow Connector 30"/>
          <p:cNvCxnSpPr/>
          <p:nvPr>
            <p:custDataLst>
              <p:tags r:id="rId10"/>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custDataLst>
              <p:tags r:id="rId11"/>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3" name="Rectangle 32"/>
          <p:cNvSpPr/>
          <p:nvPr>
            <p:custDataLst>
              <p:tags r:id="rId12"/>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4" name="Straight Arrow Connector 33"/>
          <p:cNvCxnSpPr/>
          <p:nvPr>
            <p:custDataLst>
              <p:tags r:id="rId13"/>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custDataLst>
              <p:tags r:id="rId14"/>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51" name="Straight Arrow Connector 50"/>
          <p:cNvCxnSpPr/>
          <p:nvPr>
            <p:custDataLst>
              <p:tags r:id="rId15"/>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2" name="Rectangle 51"/>
          <p:cNvSpPr/>
          <p:nvPr>
            <p:custDataLst>
              <p:tags r:id="rId16"/>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53" name="Straight Arrow Connector 52"/>
          <p:cNvCxnSpPr/>
          <p:nvPr>
            <p:custDataLst>
              <p:tags r:id="rId17"/>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custDataLst>
              <p:tags r:id="rId18"/>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55" name="Straight Arrow Connector 54"/>
          <p:cNvCxnSpPr/>
          <p:nvPr>
            <p:custDataLst>
              <p:tags r:id="rId19"/>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custDataLst>
              <p:tags r:id="rId20"/>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7" name="Rectangle 56"/>
          <p:cNvSpPr/>
          <p:nvPr>
            <p:custDataLst>
              <p:tags r:id="rId21"/>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58" name="TextBox 57"/>
          <p:cNvSpPr txBox="1"/>
          <p:nvPr>
            <p:custDataLst>
              <p:tags r:id="rId22"/>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HHT"</a:t>
            </a:r>
            <a:endParaRPr lang="en-US" dirty="0">
              <a:latin typeface="Consolas" panose="020B0609020204030204" pitchFamily="49" charset="0"/>
            </a:endParaRPr>
          </a:p>
        </p:txBody>
      </p:sp>
      <p:sp>
        <p:nvSpPr>
          <p:cNvPr id="59" name="TextBox 58"/>
          <p:cNvSpPr txBox="1"/>
          <p:nvPr>
            <p:custDataLst>
              <p:tags r:id="rId23"/>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60" name="TextBox 59"/>
          <p:cNvSpPr txBox="1"/>
          <p:nvPr>
            <p:custDataLst>
              <p:tags r:id="rId24"/>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61" name="TextBox 60"/>
          <p:cNvSpPr txBox="1"/>
          <p:nvPr>
            <p:custDataLst>
              <p:tags r:id="rId25"/>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62" name="TextBox 61"/>
          <p:cNvSpPr txBox="1"/>
          <p:nvPr>
            <p:custDataLst>
              <p:tags r:id="rId26"/>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44" name="Rectangular Callout 43"/>
          <p:cNvSpPr/>
          <p:nvPr/>
        </p:nvSpPr>
        <p:spPr>
          <a:xfrm>
            <a:off x="4521200" y="4049629"/>
            <a:ext cx="2046410" cy="854526"/>
          </a:xfrm>
          <a:prstGeom prst="wedgeRectCallout">
            <a:avLst>
              <a:gd name="adj1" fmla="val 61293"/>
              <a:gd name="adj2" fmla="val -4950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Came back here, </a:t>
            </a:r>
            <a:r>
              <a:rPr lang="en-US" sz="1600" dirty="0" smtClean="0"/>
              <a:t>time to do the second </a:t>
            </a:r>
            <a:r>
              <a:rPr lang="en-US" sz="1600" dirty="0" smtClean="0"/>
              <a:t>recursive call.</a:t>
            </a:r>
            <a:endParaRPr lang="en-US" sz="1600" dirty="0"/>
          </a:p>
        </p:txBody>
      </p:sp>
    </p:spTree>
    <p:extLst>
      <p:ext uri="{BB962C8B-B14F-4D97-AF65-F5344CB8AC3E}">
        <p14:creationId xmlns:p14="http://schemas.microsoft.com/office/powerpoint/2010/main" val="3013742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94875" y="2287394"/>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 name="Straight Arrow Connector 56"/>
          <p:cNvCxnSpPr/>
          <p:nvPr>
            <p:custDataLst>
              <p:tags r:id="rId6"/>
            </p:custDataLst>
          </p:nvPr>
        </p:nvCxnSpPr>
        <p:spPr>
          <a:xfrm>
            <a:off x="1855041" y="309801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custDataLst>
              <p:tags r:id="rId7"/>
            </p:custDataLst>
          </p:nvPr>
        </p:nvCxnSpPr>
        <p:spPr>
          <a:xfrm>
            <a:off x="1847208" y="311783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custDataLst>
              <p:tags r:id="rId8"/>
            </p:custDataLst>
          </p:nvPr>
        </p:nvCxnSpPr>
        <p:spPr>
          <a:xfrm>
            <a:off x="1850604" y="311783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2" name="Curved Right Arrow 61"/>
          <p:cNvSpPr/>
          <p:nvPr/>
        </p:nvSpPr>
        <p:spPr>
          <a:xfrm rot="10397676">
            <a:off x="2814156" y="2534556"/>
            <a:ext cx="395728" cy="459587"/>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63"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64" name="Rectangle 63"/>
          <p:cNvSpPr/>
          <p:nvPr>
            <p:custDataLst>
              <p:tags r:id="rId9"/>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65" name="Straight Arrow Connector 64"/>
          <p:cNvCxnSpPr/>
          <p:nvPr>
            <p:custDataLst>
              <p:tags r:id="rId10"/>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custDataLst>
              <p:tags r:id="rId11"/>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67" name="Rectangle 66"/>
          <p:cNvSpPr/>
          <p:nvPr>
            <p:custDataLst>
              <p:tags r:id="rId12"/>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68" name="Straight Arrow Connector 67"/>
          <p:cNvCxnSpPr/>
          <p:nvPr>
            <p:custDataLst>
              <p:tags r:id="rId13"/>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9" name="TextBox 68"/>
          <p:cNvSpPr txBox="1"/>
          <p:nvPr>
            <p:custDataLst>
              <p:tags r:id="rId14"/>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70" name="Straight Arrow Connector 69"/>
          <p:cNvCxnSpPr/>
          <p:nvPr>
            <p:custDataLst>
              <p:tags r:id="rId15"/>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custDataLst>
              <p:tags r:id="rId16"/>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72" name="Straight Arrow Connector 71"/>
          <p:cNvCxnSpPr/>
          <p:nvPr>
            <p:custDataLst>
              <p:tags r:id="rId17"/>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3" name="TextBox 72"/>
          <p:cNvSpPr txBox="1"/>
          <p:nvPr>
            <p:custDataLst>
              <p:tags r:id="rId18"/>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74" name="Straight Arrow Connector 73"/>
          <p:cNvCxnSpPr/>
          <p:nvPr>
            <p:custDataLst>
              <p:tags r:id="rId19"/>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custDataLst>
              <p:tags r:id="rId20"/>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6" name="Rectangle 75"/>
          <p:cNvSpPr/>
          <p:nvPr>
            <p:custDataLst>
              <p:tags r:id="rId21"/>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77" name="TextBox 76"/>
          <p:cNvSpPr txBox="1"/>
          <p:nvPr>
            <p:custDataLst>
              <p:tags r:id="rId22"/>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HHT"</a:t>
            </a:r>
            <a:endParaRPr lang="en-US" dirty="0">
              <a:latin typeface="Consolas" panose="020B0609020204030204" pitchFamily="49" charset="0"/>
            </a:endParaRPr>
          </a:p>
        </p:txBody>
      </p:sp>
      <p:cxnSp>
        <p:nvCxnSpPr>
          <p:cNvPr id="78" name="Straight Arrow Connector 77"/>
          <p:cNvCxnSpPr/>
          <p:nvPr>
            <p:custDataLst>
              <p:tags r:id="rId23"/>
            </p:custDataLst>
          </p:nvPr>
        </p:nvCxnSpPr>
        <p:spPr>
          <a:xfrm>
            <a:off x="1852687" y="275627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custDataLst>
              <p:tags r:id="rId24"/>
            </p:custDataLst>
          </p:nvPr>
        </p:nvCxnSpPr>
        <p:spPr>
          <a:xfrm>
            <a:off x="1844854"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custDataLst>
              <p:tags r:id="rId25"/>
            </p:custDataLst>
          </p:nvPr>
        </p:nvCxnSpPr>
        <p:spPr>
          <a:xfrm>
            <a:off x="1848250" y="277609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1" name="Rectangle 80"/>
          <p:cNvSpPr/>
          <p:nvPr>
            <p:custDataLst>
              <p:tags r:id="rId26"/>
            </p:custDataLst>
          </p:nvPr>
        </p:nvSpPr>
        <p:spPr>
          <a:xfrm>
            <a:off x="937246" y="2778822"/>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82" name="TextBox 81"/>
          <p:cNvSpPr txBox="1"/>
          <p:nvPr>
            <p:custDataLst>
              <p:tags r:id="rId27"/>
            </p:custDataLst>
          </p:nvPr>
        </p:nvSpPr>
        <p:spPr>
          <a:xfrm>
            <a:off x="1980032" y="2800586"/>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HHTT"</a:t>
            </a:r>
            <a:endParaRPr lang="en-US" dirty="0">
              <a:latin typeface="Consolas" panose="020B0609020204030204" pitchFamily="49" charset="0"/>
            </a:endParaRPr>
          </a:p>
        </p:txBody>
      </p:sp>
      <p:sp>
        <p:nvSpPr>
          <p:cNvPr id="83" name="TextBox 82"/>
          <p:cNvSpPr txBox="1"/>
          <p:nvPr>
            <p:custDataLst>
              <p:tags r:id="rId28"/>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84" name="TextBox 83"/>
          <p:cNvSpPr txBox="1"/>
          <p:nvPr>
            <p:custDataLst>
              <p:tags r:id="rId29"/>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85" name="TextBox 84"/>
          <p:cNvSpPr txBox="1"/>
          <p:nvPr>
            <p:custDataLst>
              <p:tags r:id="rId30"/>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86" name="TextBox 85"/>
          <p:cNvSpPr txBox="1"/>
          <p:nvPr>
            <p:custDataLst>
              <p:tags r:id="rId31"/>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
        <p:nvSpPr>
          <p:cNvPr id="87" name="TextBox 86"/>
          <p:cNvSpPr txBox="1"/>
          <p:nvPr>
            <p:custDataLst>
              <p:tags r:id="rId32"/>
            </p:custDataLst>
          </p:nvPr>
        </p:nvSpPr>
        <p:spPr>
          <a:xfrm>
            <a:off x="1099068" y="2800586"/>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0</a:t>
            </a:r>
            <a:endParaRPr lang="en-US" dirty="0">
              <a:latin typeface="Consolas" panose="020B0609020204030204" pitchFamily="49" charset="0"/>
            </a:endParaRPr>
          </a:p>
        </p:txBody>
      </p:sp>
      <p:sp>
        <p:nvSpPr>
          <p:cNvPr id="61" name="Rectangular Callout 60"/>
          <p:cNvSpPr/>
          <p:nvPr/>
        </p:nvSpPr>
        <p:spPr>
          <a:xfrm>
            <a:off x="6842369" y="1270000"/>
            <a:ext cx="2171002" cy="1013946"/>
          </a:xfrm>
          <a:prstGeom prst="wedgeRectCallout">
            <a:avLst>
              <a:gd name="adj1" fmla="val -49722"/>
              <a:gd name="adj2" fmla="val 8339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At the base case again, we </a:t>
            </a:r>
            <a:r>
              <a:rPr lang="en-US" sz="1600" dirty="0" smtClean="0"/>
              <a:t>print </a:t>
            </a:r>
            <a:r>
              <a:rPr lang="en-US" sz="1600" dirty="0" smtClean="0"/>
              <a:t>HHTT </a:t>
            </a:r>
            <a:r>
              <a:rPr lang="en-US" sz="1600" dirty="0" smtClean="0"/>
              <a:t>as </a:t>
            </a:r>
            <a:r>
              <a:rPr lang="en-US" sz="1600" dirty="0" smtClean="0"/>
              <a:t>the fourth completed sequence, and return.</a:t>
            </a:r>
            <a:endParaRPr lang="en-US" sz="1600" dirty="0"/>
          </a:p>
        </p:txBody>
      </p:sp>
    </p:spTree>
    <p:extLst>
      <p:ext uri="{BB962C8B-B14F-4D97-AF65-F5344CB8AC3E}">
        <p14:creationId xmlns:p14="http://schemas.microsoft.com/office/powerpoint/2010/main" val="4092643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2860930" y="3933748"/>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custDataLst>
              <p:tags r:id="rId6"/>
            </p:custDataLst>
          </p:nvPr>
        </p:nvCxnSpPr>
        <p:spPr>
          <a:xfrm>
            <a:off x="1853728" y="275415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7"/>
            </p:custDataLst>
          </p:nvPr>
        </p:nvCxnSpPr>
        <p:spPr>
          <a:xfrm>
            <a:off x="1845895"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custDataLst>
              <p:tags r:id="rId8"/>
            </p:custDataLst>
          </p:nvPr>
        </p:nvCxnSpPr>
        <p:spPr>
          <a:xfrm>
            <a:off x="1849291"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custDataLst>
              <p:tags r:id="rId9"/>
            </p:custDataLst>
          </p:nvPr>
        </p:nvCxnSpPr>
        <p:spPr>
          <a:xfrm>
            <a:off x="1846167" y="277148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custDataLst>
              <p:tags r:id="rId10"/>
            </p:custDataLst>
          </p:nvPr>
        </p:nvCxnSpPr>
        <p:spPr>
          <a:xfrm>
            <a:off x="1849563" y="2771486"/>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custDataLst>
              <p:tags r:id="rId11"/>
            </p:custDataLst>
          </p:nvPr>
        </p:nvCxnSpPr>
        <p:spPr>
          <a:xfrm>
            <a:off x="1847208" y="2779891"/>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custDataLst>
              <p:tags r:id="rId12"/>
            </p:custDataLst>
          </p:nvPr>
        </p:nvCxnSpPr>
        <p:spPr>
          <a:xfrm>
            <a:off x="1850604" y="2779891"/>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2" name="Curved Right Arrow 61"/>
          <p:cNvSpPr/>
          <p:nvPr/>
        </p:nvSpPr>
        <p:spPr>
          <a:xfrm rot="10397676">
            <a:off x="2818885" y="2194472"/>
            <a:ext cx="395728" cy="459587"/>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35"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56" name="Rectangular Callout 55"/>
          <p:cNvSpPr/>
          <p:nvPr/>
        </p:nvSpPr>
        <p:spPr>
          <a:xfrm>
            <a:off x="3690379" y="4175843"/>
            <a:ext cx="3132452" cy="915978"/>
          </a:xfrm>
          <a:prstGeom prst="wedgeRectCallout">
            <a:avLst>
              <a:gd name="adj1" fmla="val -3388"/>
              <a:gd name="adj2" fmla="val -6708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This function call has reached the end (did both recursive calls), so it is done and it returns.</a:t>
            </a:r>
            <a:endParaRPr lang="en-US" sz="1600" dirty="0"/>
          </a:p>
        </p:txBody>
      </p:sp>
      <p:sp>
        <p:nvSpPr>
          <p:cNvPr id="57" name="Rectangle 56"/>
          <p:cNvSpPr/>
          <p:nvPr>
            <p:custDataLst>
              <p:tags r:id="rId13"/>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58" name="Straight Arrow Connector 57"/>
          <p:cNvCxnSpPr/>
          <p:nvPr>
            <p:custDataLst>
              <p:tags r:id="rId14"/>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custDataLst>
              <p:tags r:id="rId15"/>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60" name="Rectangle 59"/>
          <p:cNvSpPr/>
          <p:nvPr>
            <p:custDataLst>
              <p:tags r:id="rId16"/>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63" name="Straight Arrow Connector 62"/>
          <p:cNvCxnSpPr/>
          <p:nvPr>
            <p:custDataLst>
              <p:tags r:id="rId17"/>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custDataLst>
              <p:tags r:id="rId18"/>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65" name="Straight Arrow Connector 64"/>
          <p:cNvCxnSpPr/>
          <p:nvPr>
            <p:custDataLst>
              <p:tags r:id="rId19"/>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6" name="Rectangle 65"/>
          <p:cNvSpPr/>
          <p:nvPr>
            <p:custDataLst>
              <p:tags r:id="rId20"/>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67" name="Straight Arrow Connector 66"/>
          <p:cNvCxnSpPr/>
          <p:nvPr>
            <p:custDataLst>
              <p:tags r:id="rId21"/>
            </p:custDataLst>
          </p:nvPr>
        </p:nvCxnSpPr>
        <p:spPr>
          <a:xfrm>
            <a:off x="1848250" y="241994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custDataLst>
              <p:tags r:id="rId22"/>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cxnSp>
        <p:nvCxnSpPr>
          <p:cNvPr id="69" name="Straight Arrow Connector 68"/>
          <p:cNvCxnSpPr/>
          <p:nvPr>
            <p:custDataLst>
              <p:tags r:id="rId23"/>
            </p:custDataLst>
          </p:nvPr>
        </p:nvCxnSpPr>
        <p:spPr>
          <a:xfrm>
            <a:off x="1840417"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custDataLst>
              <p:tags r:id="rId24"/>
            </p:custDataLst>
          </p:nvPr>
        </p:nvCxnSpPr>
        <p:spPr>
          <a:xfrm>
            <a:off x="1843813" y="2439764"/>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custDataLst>
              <p:tags r:id="rId25"/>
            </p:custDataLst>
          </p:nvPr>
        </p:nvSpPr>
        <p:spPr>
          <a:xfrm>
            <a:off x="932809" y="2434809"/>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72" name="TextBox 71"/>
          <p:cNvSpPr txBox="1"/>
          <p:nvPr>
            <p:custDataLst>
              <p:tags r:id="rId26"/>
            </p:custDataLst>
          </p:nvPr>
        </p:nvSpPr>
        <p:spPr>
          <a:xfrm>
            <a:off x="1975595" y="2456573"/>
            <a:ext cx="778182"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HHT"</a:t>
            </a:r>
            <a:endParaRPr lang="en-US" dirty="0">
              <a:latin typeface="Consolas" panose="020B0609020204030204" pitchFamily="49" charset="0"/>
            </a:endParaRPr>
          </a:p>
        </p:txBody>
      </p:sp>
      <p:sp>
        <p:nvSpPr>
          <p:cNvPr id="73" name="TextBox 72"/>
          <p:cNvSpPr txBox="1"/>
          <p:nvPr>
            <p:custDataLst>
              <p:tags r:id="rId27"/>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74" name="TextBox 73"/>
          <p:cNvSpPr txBox="1"/>
          <p:nvPr>
            <p:custDataLst>
              <p:tags r:id="rId28"/>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75" name="TextBox 74"/>
          <p:cNvSpPr txBox="1"/>
          <p:nvPr>
            <p:custDataLst>
              <p:tags r:id="rId29"/>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
        <p:nvSpPr>
          <p:cNvPr id="76" name="TextBox 75"/>
          <p:cNvSpPr txBox="1"/>
          <p:nvPr>
            <p:custDataLst>
              <p:tags r:id="rId30"/>
            </p:custDataLst>
          </p:nvPr>
        </p:nvSpPr>
        <p:spPr>
          <a:xfrm>
            <a:off x="1091113" y="2458749"/>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1</a:t>
            </a:r>
            <a:endParaRPr lang="en-US" dirty="0">
              <a:latin typeface="Consolas" panose="020B0609020204030204" pitchFamily="49" charset="0"/>
            </a:endParaRPr>
          </a:p>
        </p:txBody>
      </p:sp>
    </p:spTree>
    <p:extLst>
      <p:ext uri="{BB962C8B-B14F-4D97-AF65-F5344CB8AC3E}">
        <p14:creationId xmlns:p14="http://schemas.microsoft.com/office/powerpoint/2010/main" val="3996898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5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cxnSp>
        <p:nvCxnSpPr>
          <p:cNvPr id="51" name="Straight Arrow Connector 50"/>
          <p:cNvCxnSpPr/>
          <p:nvPr>
            <p:custDataLst>
              <p:tags r:id="rId1"/>
            </p:custDataLst>
          </p:nvPr>
        </p:nvCxnSpPr>
        <p:spPr>
          <a:xfrm>
            <a:off x="1849291"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custDataLst>
              <p:tags r:id="rId2"/>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3"/>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5"/>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6"/>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2878859" y="3929841"/>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Arrow Connector 38"/>
          <p:cNvCxnSpPr/>
          <p:nvPr>
            <p:custDataLst>
              <p:tags r:id="rId7"/>
            </p:custDataLst>
          </p:nvPr>
        </p:nvCxnSpPr>
        <p:spPr>
          <a:xfrm>
            <a:off x="1852687" y="240780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custDataLst>
              <p:tags r:id="rId8"/>
            </p:custDataLst>
          </p:nvPr>
        </p:nvCxnSpPr>
        <p:spPr>
          <a:xfrm>
            <a:off x="1844854" y="242762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custDataLst>
              <p:tags r:id="rId9"/>
            </p:custDataLst>
          </p:nvPr>
        </p:nvCxnSpPr>
        <p:spPr>
          <a:xfrm>
            <a:off x="1848250" y="242762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custDataLst>
              <p:tags r:id="rId10"/>
            </p:custDataLst>
          </p:nvPr>
        </p:nvCxnSpPr>
        <p:spPr>
          <a:xfrm>
            <a:off x="1845895" y="243603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custDataLst>
              <p:tags r:id="rId11"/>
            </p:custDataLst>
          </p:nvPr>
        </p:nvCxnSpPr>
        <p:spPr>
          <a:xfrm>
            <a:off x="1849291" y="243603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custDataLst>
              <p:tags r:id="rId12"/>
            </p:custDataLst>
          </p:nvPr>
        </p:nvCxnSpPr>
        <p:spPr>
          <a:xfrm>
            <a:off x="1853728" y="275415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13"/>
            </p:custDataLst>
          </p:nvPr>
        </p:nvCxnSpPr>
        <p:spPr>
          <a:xfrm>
            <a:off x="1845895"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2" name="Curved Right Arrow 61"/>
          <p:cNvSpPr/>
          <p:nvPr/>
        </p:nvSpPr>
        <p:spPr>
          <a:xfrm rot="10397676">
            <a:off x="2791525" y="1821950"/>
            <a:ext cx="395728" cy="459587"/>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1598279" y="2754158"/>
            <a:ext cx="572460" cy="342508"/>
          </a:xfrm>
          <a:prstGeom prst="rect">
            <a:avLst/>
          </a:prstGeom>
          <a:solidFill>
            <a:srgbClr val="8D3C1E"/>
          </a:solidFill>
          <a:ln>
            <a:solidFill>
              <a:srgbClr val="8D3C1E"/>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2" name="Rectangular Callout 31"/>
          <p:cNvSpPr/>
          <p:nvPr/>
        </p:nvSpPr>
        <p:spPr>
          <a:xfrm>
            <a:off x="3690379" y="4175843"/>
            <a:ext cx="3132452" cy="915978"/>
          </a:xfrm>
          <a:prstGeom prst="wedgeRectCallout">
            <a:avLst>
              <a:gd name="adj1" fmla="val -3388"/>
              <a:gd name="adj2" fmla="val -6708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This function call has </a:t>
            </a:r>
            <a:r>
              <a:rPr lang="en-US" sz="1600" dirty="0" smtClean="0"/>
              <a:t>also reached </a:t>
            </a:r>
            <a:r>
              <a:rPr lang="en-US" sz="1600" dirty="0" smtClean="0"/>
              <a:t>the end (did both recursive calls), so it </a:t>
            </a:r>
            <a:r>
              <a:rPr lang="en-US" sz="1600" dirty="0" smtClean="0"/>
              <a:t>is also </a:t>
            </a:r>
            <a:r>
              <a:rPr lang="en-US" sz="1600" dirty="0" smtClean="0"/>
              <a:t>done </a:t>
            </a:r>
            <a:r>
              <a:rPr lang="en-US" sz="1600" dirty="0" smtClean="0"/>
              <a:t>and </a:t>
            </a:r>
            <a:r>
              <a:rPr lang="en-US" sz="1600" dirty="0" smtClean="0"/>
              <a:t>returns.</a:t>
            </a:r>
            <a:endParaRPr lang="en-US" sz="1600" dirty="0"/>
          </a:p>
        </p:txBody>
      </p:sp>
      <p:sp>
        <p:nvSpPr>
          <p:cNvPr id="67" name="Rectangle 66"/>
          <p:cNvSpPr/>
          <p:nvPr>
            <p:custDataLst>
              <p:tags r:id="rId14"/>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68" name="Straight Arrow Connector 67"/>
          <p:cNvCxnSpPr/>
          <p:nvPr>
            <p:custDataLst>
              <p:tags r:id="rId15"/>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9" name="TextBox 68"/>
          <p:cNvSpPr txBox="1"/>
          <p:nvPr>
            <p:custDataLst>
              <p:tags r:id="rId16"/>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70" name="Rectangle 69"/>
          <p:cNvSpPr/>
          <p:nvPr>
            <p:custDataLst>
              <p:tags r:id="rId17"/>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71" name="Straight Arrow Connector 70"/>
          <p:cNvCxnSpPr/>
          <p:nvPr>
            <p:custDataLst>
              <p:tags r:id="rId18"/>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custDataLst>
              <p:tags r:id="rId19"/>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cxnSp>
        <p:nvCxnSpPr>
          <p:cNvPr id="73" name="Straight Arrow Connector 72"/>
          <p:cNvCxnSpPr/>
          <p:nvPr>
            <p:custDataLst>
              <p:tags r:id="rId20"/>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4" name="Rectangle 73"/>
          <p:cNvSpPr/>
          <p:nvPr>
            <p:custDataLst>
              <p:tags r:id="rId21"/>
            </p:custDataLst>
          </p:nvPr>
        </p:nvSpPr>
        <p:spPr>
          <a:xfrm>
            <a:off x="937246" y="208472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75" name="TextBox 74"/>
          <p:cNvSpPr txBox="1"/>
          <p:nvPr>
            <p:custDataLst>
              <p:tags r:id="rId22"/>
            </p:custDataLst>
          </p:nvPr>
        </p:nvSpPr>
        <p:spPr>
          <a:xfrm>
            <a:off x="1980032" y="210649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HH"</a:t>
            </a:r>
            <a:endParaRPr lang="en-US" dirty="0">
              <a:latin typeface="Consolas" panose="020B0609020204030204" pitchFamily="49" charset="0"/>
            </a:endParaRPr>
          </a:p>
        </p:txBody>
      </p:sp>
      <p:sp>
        <p:nvSpPr>
          <p:cNvPr id="76" name="TextBox 75"/>
          <p:cNvSpPr txBox="1"/>
          <p:nvPr>
            <p:custDataLst>
              <p:tags r:id="rId23"/>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77" name="TextBox 76"/>
          <p:cNvSpPr txBox="1"/>
          <p:nvPr>
            <p:custDataLst>
              <p:tags r:id="rId24"/>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
        <p:nvSpPr>
          <p:cNvPr id="78" name="TextBox 77"/>
          <p:cNvSpPr txBox="1"/>
          <p:nvPr>
            <p:custDataLst>
              <p:tags r:id="rId25"/>
            </p:custDataLst>
          </p:nvPr>
        </p:nvSpPr>
        <p:spPr>
          <a:xfrm>
            <a:off x="1091114" y="21011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2</a:t>
            </a:r>
            <a:endParaRPr lang="en-US" dirty="0">
              <a:latin typeface="Consolas" panose="020B0609020204030204" pitchFamily="49" charset="0"/>
            </a:endParaRPr>
          </a:p>
        </p:txBody>
      </p:sp>
    </p:spTree>
    <p:extLst>
      <p:ext uri="{BB962C8B-B14F-4D97-AF65-F5344CB8AC3E}">
        <p14:creationId xmlns:p14="http://schemas.microsoft.com/office/powerpoint/2010/main" val="287844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13"/>
          <p:cNvSpPr>
            <a:spLocks noGrp="1" noChangeArrowheads="1"/>
          </p:cNvSpPr>
          <p:nvPr>
            <p:ph sz="quarter" idx="4"/>
          </p:nvPr>
        </p:nvSpPr>
        <p:spPr bwMode="auto">
          <a:xfrm>
            <a:off x="3505840" y="1719786"/>
            <a:ext cx="5606002"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808000"/>
                </a:solidFill>
                <a:effectLst/>
                <a:latin typeface="Consolas" panose="020B0609020204030204" pitchFamily="49" charset="0"/>
              </a:rPr>
              <a:t>void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1" i="0" u="none" strike="noStrike" cap="none" normalizeH="0" baseline="0" dirty="0" err="1" smtClean="0">
                <a:ln>
                  <a:noFill/>
                </a:ln>
                <a:solidFill>
                  <a:srgbClr val="00677C"/>
                </a:solidFill>
                <a:effectLst/>
                <a:latin typeface="Consolas" panose="020B0609020204030204" pitchFamily="49" charset="0"/>
              </a:rPr>
              <a:t>generateAllSequences</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err="1" smtClean="0">
                <a:ln>
                  <a:noFill/>
                </a:ln>
                <a:solidFill>
                  <a:srgbClr val="808000"/>
                </a:solidFill>
                <a:effectLst/>
                <a:latin typeface="Consolas" panose="020B0609020204030204" pitchFamily="49" charset="0"/>
              </a:rPr>
              <a:t>int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800080"/>
                </a:solidFill>
                <a:effectLst/>
                <a:latin typeface="Consolas" panose="020B0609020204030204" pitchFamily="49" charset="0"/>
              </a:rPr>
              <a:t>string</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92E64"/>
                </a:solidFill>
                <a:effectLst/>
                <a:latin typeface="Consolas" panose="020B0609020204030204" pitchFamily="49" charset="0"/>
              </a:rPr>
              <a:t>sequence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base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no more flips</a:t>
            </a:r>
            <a:r>
              <a:rPr kumimoji="0" lang="en-US" altLang="en-US" sz="1400" b="0" i="0" u="none" strike="noStrike" cap="none" normalizeH="0" dirty="0" smtClean="0">
                <a:ln>
                  <a:noFill/>
                </a:ln>
                <a:solidFill>
                  <a:srgbClr val="008000"/>
                </a:solidFill>
                <a:effectLst/>
                <a:latin typeface="Consolas" panose="020B0609020204030204" pitchFamily="49" charset="0"/>
              </a:rPr>
              <a:t> to perform</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if</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092E64"/>
                </a:solidFill>
                <a:effectLst/>
                <a:latin typeface="Consolas" panose="020B0609020204030204" pitchFamily="49" charset="0"/>
              </a:rPr>
              <a:t>length </a:t>
            </a:r>
            <a:r>
              <a:rPr kumimoji="0" lang="en-US" altLang="en-US" sz="1400" b="0" i="0" u="none" strike="noStrike" cap="none" normalizeH="0" baseline="0" dirty="0" smtClean="0">
                <a:ln>
                  <a:noFill/>
                </a:ln>
                <a:effectLst/>
                <a:latin typeface="Consolas" panose="020B0609020204030204" pitchFamily="49" charset="0"/>
              </a:rPr>
              <a:t>&lt;= 0</a:t>
            </a:r>
            <a:r>
              <a:rPr kumimoji="0" lang="en-US" altLang="en-US" sz="1400" b="0" i="0" u="none" strike="noStrike" cap="none" normalizeH="0" baseline="0" dirty="0" smtClean="0">
                <a:ln>
                  <a:noFill/>
                </a:ln>
                <a:solidFill>
                  <a:schemeClr val="tx1"/>
                </a:solidFill>
                <a:effectLst/>
                <a:latin typeface="Consolas" panose="020B0609020204030204" pitchFamily="49" charset="0"/>
              </a:rPr>
              <a:t>)</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err="1" smtClean="0">
                <a:ln>
                  <a:noFill/>
                </a:ln>
                <a:effectLst/>
                <a:latin typeface="Consolas" panose="020B0609020204030204" pitchFamily="49" charset="0"/>
              </a:rPr>
              <a:t>cout</a:t>
            </a:r>
            <a:r>
              <a:rPr kumimoji="0" lang="en-US" altLang="en-US" sz="1400" b="0" i="0" u="none" strike="noStrike" cap="none" normalizeH="0" baseline="0" dirty="0" smtClean="0">
                <a:ln>
                  <a:noFill/>
                </a:ln>
                <a:effectLst/>
                <a:latin typeface="Consolas" panose="020B0609020204030204" pitchFamily="49" charset="0"/>
              </a:rPr>
              <a:t> &lt;&lt; </a:t>
            </a:r>
            <a:r>
              <a:rPr lang="en-US" altLang="en-US" sz="1400" dirty="0" smtClean="0">
                <a:solidFill>
                  <a:srgbClr val="092E64"/>
                </a:solidFill>
                <a:latin typeface="Consolas" panose="020B0609020204030204" pitchFamily="49" charset="0"/>
              </a:rPr>
              <a:t>sequence</a:t>
            </a:r>
            <a:r>
              <a:rPr lang="en-US" altLang="en-US" sz="1400" dirty="0">
                <a:latin typeface="Consolas" panose="020B0609020204030204" pitchFamily="49" charset="0"/>
              </a:rPr>
              <a:t> </a:t>
            </a:r>
            <a:r>
              <a:rPr lang="en-US" altLang="en-US" sz="1400" dirty="0" smtClean="0">
                <a:latin typeface="Consolas" panose="020B0609020204030204" pitchFamily="49" charset="0"/>
              </a:rPr>
              <a:t>&lt;&lt; </a:t>
            </a:r>
            <a:r>
              <a:rPr lang="en-US" altLang="en-US" sz="1400" dirty="0" err="1" smtClean="0">
                <a:latin typeface="Consolas" panose="020B0609020204030204" pitchFamily="49" charset="0"/>
              </a:rPr>
              <a:t>endl</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endParaRPr kumimoji="0" lang="en-US" altLang="en-US" sz="1400" b="0" i="0" u="none" strike="noStrike" cap="none" normalizeH="0" baseline="0" dirty="0" smtClean="0">
              <a:ln>
                <a:noFill/>
              </a:ln>
              <a:solidFill>
                <a:schemeClr val="tx1"/>
              </a:solidFill>
              <a:effectLst/>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808000"/>
                </a:solidFill>
                <a:effectLst/>
                <a:latin typeface="Consolas" panose="020B0609020204030204" pitchFamily="49" charset="0"/>
              </a:rPr>
              <a:t>return</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 recursive</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cases:</a:t>
            </a:r>
            <a:r>
              <a:rPr kumimoji="0" lang="en-US" altLang="en-US" sz="1400" b="0" i="0" u="none" strike="noStrike" cap="none" normalizeH="0" dirty="0" smtClean="0">
                <a:ln>
                  <a:noFill/>
                </a:ln>
                <a:solidFill>
                  <a:srgbClr val="008000"/>
                </a:solidFill>
                <a:effectLst/>
                <a:latin typeface="Consolas" panose="020B0609020204030204" pitchFamily="49" charset="0"/>
              </a:rPr>
              <a:t> add H or T </a:t>
            </a:r>
            <a:r>
              <a:rPr kumimoji="0" lang="en-US" altLang="en-US" sz="1400" b="0" i="0" u="none" strike="noStrike" cap="none" normalizeH="0" baseline="0" dirty="0" smtClean="0">
                <a:ln>
                  <a:noFill/>
                </a:ln>
                <a:solidFill>
                  <a:srgbClr val="008000"/>
                </a:solidFill>
                <a:effectLst/>
                <a:latin typeface="Consolas" panose="020B0609020204030204" pitchFamily="49" charset="0"/>
              </a:rPr>
              <a:t>and</a:t>
            </a:r>
            <a:r>
              <a:rPr kumimoji="0" lang="en-US" altLang="en-US" sz="1400" b="0" i="0" u="none" strike="noStrike" cap="none" normalizeH="0" baseline="0" dirty="0" smtClean="0">
                <a:ln>
                  <a:noFill/>
                </a:ln>
                <a:solidFill>
                  <a:srgbClr val="C0C0C0"/>
                </a:solidFill>
                <a:effectLst/>
                <a:latin typeface="Consolas" panose="020B0609020204030204" pitchFamily="49" charset="0"/>
              </a:rPr>
              <a:t> </a:t>
            </a:r>
            <a:r>
              <a:rPr kumimoji="0" lang="en-US" altLang="en-US" sz="1400" b="0" i="0" u="none" strike="noStrike" cap="none" normalizeH="0" baseline="0" dirty="0" smtClean="0">
                <a:ln>
                  <a:noFill/>
                </a:ln>
                <a:solidFill>
                  <a:srgbClr val="008000"/>
                </a:solidFill>
                <a:effectLst/>
                <a:latin typeface="Consolas" panose="020B0609020204030204" pitchFamily="49" charset="0"/>
              </a:rPr>
              <a:t>continue</a:t>
            </a:r>
            <a:r>
              <a:rPr kumimoji="0" lang="en-US" altLang="en-US" sz="1400" b="0" i="0" u="none" strike="noStrike" cap="none" normalizeH="0" baseline="0" dirty="0" smtClean="0">
                <a:ln>
                  <a:noFill/>
                </a:ln>
                <a:solidFill>
                  <a:schemeClr val="tx1"/>
                </a:solidFill>
                <a:effectLst/>
                <a:latin typeface="Consolas" panose="020B0609020204030204" pitchFamily="49" charset="0"/>
              </a:rPr>
              <a:t> </a:t>
            </a:r>
          </a:p>
          <a:p>
            <a:pPr lvl="0" defTabSz="914400" eaLnBrk="0" hangingPunct="0"/>
            <a:r>
              <a:rPr lang="en-US" altLang="en-US" sz="1400" dirty="0">
                <a:latin typeface="Consolas" panose="020B0609020204030204" pitchFamily="49" charset="0"/>
              </a:rPr>
              <a:t> </a:t>
            </a:r>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 sequence + </a:t>
            </a:r>
            <a:r>
              <a:rPr lang="en-US" altLang="en-US" sz="1400" dirty="0">
                <a:solidFill>
                  <a:srgbClr val="008000"/>
                </a:solidFill>
                <a:latin typeface="Consolas" panose="020B0609020204030204" pitchFamily="49" charset="0"/>
              </a:rPr>
              <a:t>"H"</a:t>
            </a:r>
            <a:r>
              <a:rPr lang="en-US" altLang="en-US" sz="1400" dirty="0" smtClean="0">
                <a:latin typeface="Consolas" panose="020B0609020204030204" pitchFamily="49" charset="0"/>
              </a:rPr>
              <a:t>); </a:t>
            </a:r>
            <a:endParaRPr lang="en-US" altLang="en-US" sz="1400" dirty="0" smtClean="0">
              <a:latin typeface="Consolas" panose="020B0609020204030204" pitchFamily="49" charset="0"/>
            </a:endParaRPr>
          </a:p>
          <a:p>
            <a:pPr lvl="0" defTabSz="914400" eaLnBrk="0" hangingPunct="0"/>
            <a:r>
              <a:rPr lang="en-US" altLang="en-US" sz="1400" dirty="0" smtClean="0">
                <a:latin typeface="Consolas" panose="020B0609020204030204" pitchFamily="49" charset="0"/>
              </a:rPr>
              <a:t>    </a:t>
            </a:r>
            <a:r>
              <a:rPr lang="en-US" altLang="en-US" sz="1400" dirty="0" err="1" smtClean="0">
                <a:latin typeface="Consolas" panose="020B0609020204030204" pitchFamily="49" charset="0"/>
              </a:rPr>
              <a:t>generateAllSequences</a:t>
            </a:r>
            <a:r>
              <a:rPr lang="en-US" altLang="en-US" sz="1400" dirty="0" smtClean="0">
                <a:latin typeface="Consolas" panose="020B0609020204030204" pitchFamily="49" charset="0"/>
              </a:rPr>
              <a:t>(length - 1</a:t>
            </a:r>
            <a:r>
              <a:rPr lang="en-US" altLang="en-US" sz="1400" dirty="0">
                <a:latin typeface="Consolas" panose="020B0609020204030204" pitchFamily="49" charset="0"/>
              </a:rPr>
              <a:t>, sequence + </a:t>
            </a:r>
            <a:r>
              <a:rPr lang="en-US" altLang="en-US" sz="1400" dirty="0" smtClean="0">
                <a:solidFill>
                  <a:srgbClr val="008000"/>
                </a:solidFill>
                <a:latin typeface="Consolas" panose="020B0609020204030204" pitchFamily="49" charset="0"/>
              </a:rPr>
              <a:t>"T"</a:t>
            </a:r>
            <a:r>
              <a:rPr lang="en-US" altLang="en-US" sz="1400" dirty="0" smtClean="0">
                <a:latin typeface="Consolas" panose="020B0609020204030204" pitchFamily="49" charset="0"/>
              </a:rPr>
              <a:t>);</a:t>
            </a:r>
            <a:endParaRPr lang="en-US" altLang="en-US" sz="1400" dirty="0">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Consolas" panose="020B0609020204030204" pitchFamily="49" charset="0"/>
              </a:rPr>
              <a:t>}</a:t>
            </a:r>
          </a:p>
        </p:txBody>
      </p:sp>
      <p:sp>
        <p:nvSpPr>
          <p:cNvPr id="4" name="Title 3"/>
          <p:cNvSpPr>
            <a:spLocks noGrp="1"/>
          </p:cNvSpPr>
          <p:nvPr>
            <p:ph type="title"/>
            <p:custDataLst>
              <p:tags r:id="rId1"/>
            </p:custDataLst>
          </p:nvPr>
        </p:nvSpPr>
        <p:spPr>
          <a:xfrm>
            <a:off x="656985" y="254921"/>
            <a:ext cx="8029815" cy="548887"/>
          </a:xfrm>
        </p:spPr>
        <p:txBody>
          <a:bodyPr>
            <a:normAutofit/>
          </a:bodyPr>
          <a:lstStyle/>
          <a:p>
            <a:r>
              <a:rPr lang="en-US" dirty="0" smtClean="0"/>
              <a:t>Call stack for our Heads/Tails code</a:t>
            </a:r>
            <a:endParaRPr lang="en-US" dirty="0"/>
          </a:p>
        </p:txBody>
      </p:sp>
      <p:sp>
        <p:nvSpPr>
          <p:cNvPr id="49" name="Text Placeholder 6"/>
          <p:cNvSpPr>
            <a:spLocks noGrp="1"/>
          </p:cNvSpPr>
          <p:nvPr>
            <p:ph type="body" sz="quarter" idx="3"/>
            <p:custDataLst>
              <p:tags r:id="rId2"/>
            </p:custDataLst>
          </p:nvPr>
        </p:nvSpPr>
        <p:spPr>
          <a:xfrm>
            <a:off x="5369764" y="1237388"/>
            <a:ext cx="1718841" cy="359867"/>
          </a:xfrm>
        </p:spPr>
        <p:txBody>
          <a:bodyPr>
            <a:normAutofit lnSpcReduction="10000"/>
          </a:bodyPr>
          <a:lstStyle/>
          <a:p>
            <a:r>
              <a:rPr lang="en-US" dirty="0" smtClean="0"/>
              <a:t>Recursive code</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933850" y="1408838"/>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custDataLst>
              <p:tags r:id="rId4"/>
            </p:custDataLst>
          </p:nvPr>
        </p:nvSpPr>
        <p:spPr>
          <a:xfrm>
            <a:off x="930454" y="3980588"/>
            <a:ext cx="1828800" cy="40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Text, Heap</a:t>
            </a:r>
          </a:p>
        </p:txBody>
      </p:sp>
      <p:cxnSp>
        <p:nvCxnSpPr>
          <p:cNvPr id="22" name="Straight Arrow Connector 21"/>
          <p:cNvCxnSpPr>
            <a:stCxn id="20" idx="0"/>
          </p:cNvCxnSpPr>
          <p:nvPr>
            <p:custDataLst>
              <p:tags r:id="rId5"/>
            </p:custDataLst>
          </p:nvPr>
        </p:nvCxnSpPr>
        <p:spPr>
          <a:xfrm flipV="1">
            <a:off x="1844854" y="3637688"/>
            <a:ext cx="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Right Arrow 1"/>
          <p:cNvSpPr/>
          <p:nvPr/>
        </p:nvSpPr>
        <p:spPr>
          <a:xfrm>
            <a:off x="3264177" y="3723172"/>
            <a:ext cx="580145" cy="28046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Arrow Connector 27"/>
          <p:cNvCxnSpPr/>
          <p:nvPr>
            <p:custDataLst>
              <p:tags r:id="rId6"/>
            </p:custDataLst>
          </p:nvPr>
        </p:nvCxnSpPr>
        <p:spPr>
          <a:xfrm>
            <a:off x="1844854"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custDataLst>
              <p:tags r:id="rId7"/>
            </p:custDataLst>
          </p:nvPr>
        </p:nvCxnSpPr>
        <p:spPr>
          <a:xfrm>
            <a:off x="1848250" y="208968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custDataLst>
              <p:tags r:id="rId8"/>
            </p:custDataLst>
          </p:nvPr>
        </p:nvCxnSpPr>
        <p:spPr>
          <a:xfrm>
            <a:off x="1852687" y="240780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custDataLst>
              <p:tags r:id="rId9"/>
            </p:custDataLst>
          </p:nvPr>
        </p:nvCxnSpPr>
        <p:spPr>
          <a:xfrm>
            <a:off x="1844854" y="242762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custDataLst>
              <p:tags r:id="rId10"/>
            </p:custDataLst>
          </p:nvPr>
        </p:nvCxnSpPr>
        <p:spPr>
          <a:xfrm>
            <a:off x="1848250" y="242762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custDataLst>
              <p:tags r:id="rId11"/>
            </p:custDataLst>
          </p:nvPr>
        </p:nvCxnSpPr>
        <p:spPr>
          <a:xfrm>
            <a:off x="1845895" y="2436033"/>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custDataLst>
              <p:tags r:id="rId12"/>
            </p:custDataLst>
          </p:nvPr>
        </p:nvCxnSpPr>
        <p:spPr>
          <a:xfrm>
            <a:off x="1853728" y="275415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13"/>
            </p:custDataLst>
          </p:nvPr>
        </p:nvCxnSpPr>
        <p:spPr>
          <a:xfrm>
            <a:off x="1845895" y="277397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ular Callout 60"/>
          <p:cNvSpPr/>
          <p:nvPr/>
        </p:nvSpPr>
        <p:spPr>
          <a:xfrm>
            <a:off x="6877538" y="2125784"/>
            <a:ext cx="2119743" cy="1266467"/>
          </a:xfrm>
          <a:prstGeom prst="wedgeRectCallout">
            <a:avLst>
              <a:gd name="adj1" fmla="val -51446"/>
              <a:gd name="adj2" fmla="val 78388"/>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smtClean="0"/>
              <a:t>This function still needs to </a:t>
            </a:r>
            <a:r>
              <a:rPr lang="en-US" sz="1600" dirty="0" smtClean="0"/>
              <a:t>do its second recursive call with T</a:t>
            </a:r>
            <a:r>
              <a:rPr lang="en-US" sz="1600" dirty="0" smtClean="0"/>
              <a:t>, but we’ll end our animation here. </a:t>
            </a:r>
            <a:r>
              <a:rPr lang="en-US" sz="1600" dirty="0" smtClean="0">
                <a:sym typeface="Wingdings" panose="05000000000000000000" pitchFamily="2" charset="2"/>
              </a:rPr>
              <a:t> </a:t>
            </a:r>
            <a:endParaRPr lang="en-US" sz="1600" dirty="0"/>
          </a:p>
        </p:txBody>
      </p:sp>
      <p:sp>
        <p:nvSpPr>
          <p:cNvPr id="45" name="Rectangle 44"/>
          <p:cNvSpPr/>
          <p:nvPr/>
        </p:nvSpPr>
        <p:spPr>
          <a:xfrm>
            <a:off x="1598279" y="2373489"/>
            <a:ext cx="572460" cy="723177"/>
          </a:xfrm>
          <a:prstGeom prst="rect">
            <a:avLst/>
          </a:prstGeom>
          <a:solidFill>
            <a:srgbClr val="8D3C1E"/>
          </a:solidFill>
          <a:ln>
            <a:solidFill>
              <a:srgbClr val="8D3C1E"/>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Rectangle 29"/>
          <p:cNvSpPr/>
          <p:nvPr>
            <p:custDataLst>
              <p:tags r:id="rId14"/>
            </p:custDataLst>
          </p:nvPr>
        </p:nvSpPr>
        <p:spPr>
          <a:xfrm>
            <a:off x="933850" y="1408838"/>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cxnSp>
        <p:nvCxnSpPr>
          <p:cNvPr id="31" name="Straight Arrow Connector 30"/>
          <p:cNvCxnSpPr/>
          <p:nvPr>
            <p:custDataLst>
              <p:tags r:id="rId15"/>
            </p:custDataLst>
          </p:nvPr>
        </p:nvCxnSpPr>
        <p:spPr>
          <a:xfrm>
            <a:off x="1844854" y="1751738"/>
            <a:ext cx="0" cy="2286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custDataLst>
              <p:tags r:id="rId16"/>
            </p:custDataLst>
          </p:nvPr>
        </p:nvSpPr>
        <p:spPr>
          <a:xfrm>
            <a:off x="1976636" y="1430602"/>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endParaRPr lang="en-US" dirty="0">
              <a:latin typeface="Consolas" panose="020B0609020204030204" pitchFamily="49" charset="0"/>
            </a:endParaRPr>
          </a:p>
        </p:txBody>
      </p:sp>
      <p:sp>
        <p:nvSpPr>
          <p:cNvPr id="33" name="Rectangle 32"/>
          <p:cNvSpPr/>
          <p:nvPr>
            <p:custDataLst>
              <p:tags r:id="rId17"/>
            </p:custDataLst>
          </p:nvPr>
        </p:nvSpPr>
        <p:spPr>
          <a:xfrm>
            <a:off x="933850" y="1746783"/>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latin typeface="Consolas" panose="020B0609020204030204" pitchFamily="49" charset="0"/>
            </a:endParaRPr>
          </a:p>
        </p:txBody>
      </p:sp>
      <p:sp>
        <p:nvSpPr>
          <p:cNvPr id="34" name="TextBox 33"/>
          <p:cNvSpPr txBox="1"/>
          <p:nvPr>
            <p:custDataLst>
              <p:tags r:id="rId18"/>
            </p:custDataLst>
          </p:nvPr>
        </p:nvSpPr>
        <p:spPr>
          <a:xfrm>
            <a:off x="1976636" y="176854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a:t>
            </a:r>
            <a:r>
              <a:rPr lang="en-US" sz="1400" dirty="0" smtClean="0">
                <a:latin typeface="Consolas" panose="020B0609020204030204" pitchFamily="49" charset="0"/>
              </a:rPr>
              <a:t>H"</a:t>
            </a:r>
            <a:endParaRPr lang="en-US" dirty="0">
              <a:latin typeface="Consolas" panose="020B0609020204030204" pitchFamily="49" charset="0"/>
            </a:endParaRPr>
          </a:p>
        </p:txBody>
      </p:sp>
      <p:sp>
        <p:nvSpPr>
          <p:cNvPr id="35" name="TextBox 34"/>
          <p:cNvSpPr txBox="1"/>
          <p:nvPr>
            <p:custDataLst>
              <p:tags r:id="rId19"/>
            </p:custDataLst>
          </p:nvPr>
        </p:nvSpPr>
        <p:spPr>
          <a:xfrm>
            <a:off x="1081774" y="1421615"/>
            <a:ext cx="678197" cy="307777"/>
          </a:xfrm>
          <a:prstGeom prst="rect">
            <a:avLst/>
          </a:prstGeom>
          <a:noFill/>
          <a:ln>
            <a:solidFill>
              <a:schemeClr val="tx1"/>
            </a:solidFill>
          </a:ln>
        </p:spPr>
        <p:txBody>
          <a:bodyPr wrap="square" rtlCol="0">
            <a:spAutoFit/>
          </a:bodyPr>
          <a:lstStyle/>
          <a:p>
            <a:pPr algn="ctr"/>
            <a:r>
              <a:rPr lang="en-US" sz="1400" dirty="0">
                <a:latin typeface="Consolas" panose="020B0609020204030204" pitchFamily="49" charset="0"/>
              </a:rPr>
              <a:t>4</a:t>
            </a:r>
            <a:endParaRPr lang="en-US" dirty="0">
              <a:latin typeface="Consolas" panose="020B0609020204030204" pitchFamily="49" charset="0"/>
            </a:endParaRPr>
          </a:p>
        </p:txBody>
      </p:sp>
      <p:sp>
        <p:nvSpPr>
          <p:cNvPr id="38" name="TextBox 37"/>
          <p:cNvSpPr txBox="1"/>
          <p:nvPr>
            <p:custDataLst>
              <p:tags r:id="rId20"/>
            </p:custDataLst>
          </p:nvPr>
        </p:nvSpPr>
        <p:spPr>
          <a:xfrm>
            <a:off x="1092950" y="1758277"/>
            <a:ext cx="678197" cy="307777"/>
          </a:xfrm>
          <a:prstGeom prst="rect">
            <a:avLst/>
          </a:prstGeom>
          <a:noFill/>
          <a:ln>
            <a:solidFill>
              <a:schemeClr val="tx1"/>
            </a:solidFill>
          </a:ln>
        </p:spPr>
        <p:txBody>
          <a:bodyPr wrap="square" rtlCol="0">
            <a:spAutoFit/>
          </a:bodyPr>
          <a:lstStyle/>
          <a:p>
            <a:pPr algn="ctr"/>
            <a:r>
              <a:rPr lang="en-US" sz="1400" dirty="0" smtClean="0">
                <a:latin typeface="Consolas" panose="020B0609020204030204" pitchFamily="49" charset="0"/>
              </a:rPr>
              <a:t>3</a:t>
            </a:r>
            <a:endParaRPr lang="en-US" dirty="0">
              <a:latin typeface="Consolas" panose="020B0609020204030204" pitchFamily="49" charset="0"/>
            </a:endParaRPr>
          </a:p>
        </p:txBody>
      </p:sp>
    </p:spTree>
    <p:extLst>
      <p:ext uri="{BB962C8B-B14F-4D97-AF65-F5344CB8AC3E}">
        <p14:creationId xmlns:p14="http://schemas.microsoft.com/office/powerpoint/2010/main" val="439533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Call tree for Heads/Tails code</a:t>
            </a:r>
            <a:endParaRPr lang="en-US" dirty="0"/>
          </a:p>
        </p:txBody>
      </p:sp>
      <p:sp>
        <p:nvSpPr>
          <p:cNvPr id="9" name="Content Placeholder 8"/>
          <p:cNvSpPr>
            <a:spLocks noGrp="1"/>
          </p:cNvSpPr>
          <p:nvPr>
            <p:ph sz="quarter" idx="10"/>
          </p:nvPr>
        </p:nvSpPr>
        <p:spPr/>
        <p:txBody>
          <a:bodyPr/>
          <a:lstStyle/>
          <a:p>
            <a:r>
              <a:rPr lang="en-US" dirty="0" smtClean="0"/>
              <a:t>Labels are based on the value of the </a:t>
            </a:r>
            <a:r>
              <a:rPr lang="en-US" b="1" dirty="0" smtClean="0">
                <a:latin typeface="Consolas" panose="020B0609020204030204" pitchFamily="49" charset="0"/>
              </a:rPr>
              <a:t>sequence</a:t>
            </a:r>
            <a:r>
              <a:rPr lang="en-US" dirty="0" smtClean="0"/>
              <a:t> parameter at the time of the function call (without add/erase/add edits we make inside the function).</a:t>
            </a:r>
            <a:endParaRPr lang="en-US" dirty="0"/>
          </a:p>
        </p:txBody>
      </p:sp>
      <p:sp>
        <p:nvSpPr>
          <p:cNvPr id="7" name="Slide Number Placeholder 6"/>
          <p:cNvSpPr>
            <a:spLocks noGrp="1"/>
          </p:cNvSpPr>
          <p:nvPr>
            <p:ph type="sldNum" sz="quarter" idx="4294967295"/>
          </p:nvPr>
        </p:nvSpPr>
        <p:spPr>
          <a:xfrm>
            <a:off x="0" y="4811713"/>
            <a:ext cx="846138" cy="271462"/>
          </a:xfrm>
        </p:spPr>
        <p:txBody>
          <a:bodyPr/>
          <a:lstStyle/>
          <a:p>
            <a:fld id="{BD5B7778-A611-4872-8891-91482CF4CF2A}" type="slidenum">
              <a:rPr lang="en-US" smtClean="0"/>
              <a:pPr/>
              <a:t>47</a:t>
            </a:fld>
            <a:endParaRPr lang="en-US"/>
          </a:p>
        </p:txBody>
      </p:sp>
      <p:sp>
        <p:nvSpPr>
          <p:cNvPr id="10" name="Rectangle 9"/>
          <p:cNvSpPr/>
          <p:nvPr/>
        </p:nvSpPr>
        <p:spPr>
          <a:xfrm>
            <a:off x="4570420" y="1849085"/>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Consolas" panose="020B0609020204030204" pitchFamily="49" charset="0"/>
              </a:rPr>
              <a:t>""</a:t>
            </a:r>
          </a:p>
        </p:txBody>
      </p:sp>
      <p:sp>
        <p:nvSpPr>
          <p:cNvPr id="11" name="Rectangle 10"/>
          <p:cNvSpPr/>
          <p:nvPr/>
        </p:nvSpPr>
        <p:spPr>
          <a:xfrm>
            <a:off x="3239966" y="2377603"/>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smtClean="0">
                <a:latin typeface="Consolas" panose="020B0609020204030204" pitchFamily="49" charset="0"/>
              </a:rPr>
              <a:t>"H</a:t>
            </a:r>
            <a:r>
              <a:rPr lang="en-US" sz="1600" dirty="0">
                <a:latin typeface="Consolas" panose="020B0609020204030204" pitchFamily="49" charset="0"/>
              </a:rPr>
              <a:t>"</a:t>
            </a:r>
            <a:endParaRPr lang="en-US" sz="1600" dirty="0"/>
          </a:p>
        </p:txBody>
      </p:sp>
      <p:sp>
        <p:nvSpPr>
          <p:cNvPr id="12" name="Rectangle 11"/>
          <p:cNvSpPr/>
          <p:nvPr/>
        </p:nvSpPr>
        <p:spPr>
          <a:xfrm>
            <a:off x="5926328" y="2377533"/>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latin typeface="Consolas" panose="020B0609020204030204" pitchFamily="49" charset="0"/>
              </a:rPr>
              <a:t>"T"</a:t>
            </a:r>
            <a:endParaRPr lang="en-US" dirty="0"/>
          </a:p>
        </p:txBody>
      </p:sp>
      <p:cxnSp>
        <p:nvCxnSpPr>
          <p:cNvPr id="17" name="Straight Arrow Connector 16"/>
          <p:cNvCxnSpPr>
            <a:stCxn id="10" idx="1"/>
            <a:endCxn id="11" idx="0"/>
          </p:cNvCxnSpPr>
          <p:nvPr/>
        </p:nvCxnSpPr>
        <p:spPr>
          <a:xfrm flipH="1">
            <a:off x="3578064" y="2039265"/>
            <a:ext cx="992356" cy="3383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10" idx="3"/>
            <a:endCxn id="12" idx="0"/>
          </p:cNvCxnSpPr>
          <p:nvPr/>
        </p:nvCxnSpPr>
        <p:spPr>
          <a:xfrm>
            <a:off x="5246615" y="2039265"/>
            <a:ext cx="1017811" cy="3382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2" idx="3"/>
          </p:cNvCxnSpPr>
          <p:nvPr/>
        </p:nvCxnSpPr>
        <p:spPr>
          <a:xfrm>
            <a:off x="6602523" y="2567713"/>
            <a:ext cx="200384" cy="3752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2" idx="1"/>
          </p:cNvCxnSpPr>
          <p:nvPr/>
        </p:nvCxnSpPr>
        <p:spPr>
          <a:xfrm flipH="1">
            <a:off x="5725944" y="2567713"/>
            <a:ext cx="200384" cy="4109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2313148" y="2823911"/>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latin typeface="Consolas" panose="020B0609020204030204" pitchFamily="49" charset="0"/>
              </a:rPr>
              <a:t>"</a:t>
            </a:r>
            <a:r>
              <a:rPr lang="en-US" sz="1600" dirty="0" smtClean="0">
                <a:latin typeface="Consolas" panose="020B0609020204030204" pitchFamily="49" charset="0"/>
              </a:rPr>
              <a:t>HH"</a:t>
            </a:r>
            <a:endParaRPr lang="en-US" sz="1600" dirty="0"/>
          </a:p>
        </p:txBody>
      </p:sp>
      <p:sp>
        <p:nvSpPr>
          <p:cNvPr id="24" name="Rectangle 23"/>
          <p:cNvSpPr/>
          <p:nvPr/>
        </p:nvSpPr>
        <p:spPr>
          <a:xfrm>
            <a:off x="1911016" y="3425033"/>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latin typeface="Consolas" panose="020B0609020204030204" pitchFamily="49" charset="0"/>
              </a:rPr>
              <a:t>"</a:t>
            </a:r>
            <a:r>
              <a:rPr lang="en-US" sz="1400" dirty="0" smtClean="0">
                <a:latin typeface="Consolas" panose="020B0609020204030204" pitchFamily="49" charset="0"/>
              </a:rPr>
              <a:t>HHH"</a:t>
            </a:r>
            <a:endParaRPr lang="en-US" sz="1400" dirty="0"/>
          </a:p>
        </p:txBody>
      </p:sp>
      <p:sp>
        <p:nvSpPr>
          <p:cNvPr id="25" name="Rectangle 24"/>
          <p:cNvSpPr/>
          <p:nvPr/>
        </p:nvSpPr>
        <p:spPr>
          <a:xfrm>
            <a:off x="1010301" y="4358777"/>
            <a:ext cx="711027"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Consolas" panose="020B0609020204030204" pitchFamily="49" charset="0"/>
              </a:rPr>
              <a:t>"</a:t>
            </a:r>
            <a:r>
              <a:rPr lang="en-US" sz="1200" dirty="0" smtClean="0">
                <a:latin typeface="Consolas" panose="020B0609020204030204" pitchFamily="49" charset="0"/>
              </a:rPr>
              <a:t>HHHH"</a:t>
            </a:r>
            <a:endParaRPr lang="en-US" sz="1200" dirty="0"/>
          </a:p>
        </p:txBody>
      </p:sp>
      <p:sp>
        <p:nvSpPr>
          <p:cNvPr id="27" name="Rectangle 26"/>
          <p:cNvSpPr/>
          <p:nvPr/>
        </p:nvSpPr>
        <p:spPr>
          <a:xfrm>
            <a:off x="2801085" y="3425033"/>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latin typeface="Consolas" panose="020B0609020204030204" pitchFamily="49" charset="0"/>
              </a:rPr>
              <a:t>"</a:t>
            </a:r>
            <a:r>
              <a:rPr lang="en-US" sz="1400" dirty="0" smtClean="0">
                <a:latin typeface="Consolas" panose="020B0609020204030204" pitchFamily="49" charset="0"/>
              </a:rPr>
              <a:t>HHT"</a:t>
            </a:r>
            <a:endParaRPr lang="en-US" sz="1400" dirty="0"/>
          </a:p>
        </p:txBody>
      </p:sp>
      <p:cxnSp>
        <p:nvCxnSpPr>
          <p:cNvPr id="28" name="Straight Arrow Connector 27"/>
          <p:cNvCxnSpPr>
            <a:stCxn id="23" idx="3"/>
            <a:endCxn id="27" idx="0"/>
          </p:cNvCxnSpPr>
          <p:nvPr/>
        </p:nvCxnSpPr>
        <p:spPr>
          <a:xfrm>
            <a:off x="2989343" y="3014091"/>
            <a:ext cx="149840" cy="4109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23" idx="1"/>
            <a:endCxn id="24" idx="0"/>
          </p:cNvCxnSpPr>
          <p:nvPr/>
        </p:nvCxnSpPr>
        <p:spPr>
          <a:xfrm flipH="1">
            <a:off x="2249114" y="3014091"/>
            <a:ext cx="64034" cy="4109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24" idx="2"/>
            <a:endCxn id="40" idx="0"/>
          </p:cNvCxnSpPr>
          <p:nvPr/>
        </p:nvCxnSpPr>
        <p:spPr>
          <a:xfrm flipH="1">
            <a:off x="2162104" y="3805393"/>
            <a:ext cx="87010" cy="5533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24" idx="2"/>
            <a:endCxn id="25" idx="0"/>
          </p:cNvCxnSpPr>
          <p:nvPr/>
        </p:nvCxnSpPr>
        <p:spPr>
          <a:xfrm flipH="1">
            <a:off x="1365815" y="3805393"/>
            <a:ext cx="883299" cy="5533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99107" y="2823911"/>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latin typeface="Consolas" panose="020B0609020204030204" pitchFamily="49" charset="0"/>
              </a:rPr>
              <a:t>"</a:t>
            </a:r>
            <a:r>
              <a:rPr lang="en-US" sz="1600" dirty="0" smtClean="0">
                <a:latin typeface="Consolas" panose="020B0609020204030204" pitchFamily="49" charset="0"/>
              </a:rPr>
              <a:t>HT"</a:t>
            </a:r>
            <a:endParaRPr lang="en-US" sz="1600" dirty="0"/>
          </a:p>
        </p:txBody>
      </p:sp>
      <p:sp>
        <p:nvSpPr>
          <p:cNvPr id="33" name="Rectangle 32"/>
          <p:cNvSpPr/>
          <p:nvPr/>
        </p:nvSpPr>
        <p:spPr>
          <a:xfrm>
            <a:off x="3625044" y="3433072"/>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latin typeface="Consolas" panose="020B0609020204030204" pitchFamily="49" charset="0"/>
              </a:rPr>
              <a:t>"</a:t>
            </a:r>
            <a:r>
              <a:rPr lang="en-US" sz="1400" dirty="0" smtClean="0">
                <a:latin typeface="Consolas" panose="020B0609020204030204" pitchFamily="49" charset="0"/>
              </a:rPr>
              <a:t>HTH"</a:t>
            </a:r>
            <a:endParaRPr lang="en-US" sz="1400" dirty="0"/>
          </a:p>
        </p:txBody>
      </p:sp>
      <p:sp>
        <p:nvSpPr>
          <p:cNvPr id="34" name="Rectangle 33"/>
          <p:cNvSpPr/>
          <p:nvPr/>
        </p:nvSpPr>
        <p:spPr>
          <a:xfrm>
            <a:off x="4402413" y="3435553"/>
            <a:ext cx="676195"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latin typeface="Consolas" panose="020B0609020204030204" pitchFamily="49" charset="0"/>
              </a:rPr>
              <a:t>"</a:t>
            </a:r>
            <a:r>
              <a:rPr lang="en-US" sz="1400" dirty="0" smtClean="0">
                <a:latin typeface="Consolas" panose="020B0609020204030204" pitchFamily="49" charset="0"/>
              </a:rPr>
              <a:t>HTT"</a:t>
            </a:r>
            <a:endParaRPr lang="en-US" sz="1400" dirty="0"/>
          </a:p>
        </p:txBody>
      </p:sp>
      <p:cxnSp>
        <p:nvCxnSpPr>
          <p:cNvPr id="35" name="Straight Arrow Connector 34"/>
          <p:cNvCxnSpPr>
            <a:stCxn id="32" idx="2"/>
            <a:endCxn id="34" idx="0"/>
          </p:cNvCxnSpPr>
          <p:nvPr/>
        </p:nvCxnSpPr>
        <p:spPr>
          <a:xfrm>
            <a:off x="4237205" y="3204271"/>
            <a:ext cx="503306" cy="2312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32" idx="2"/>
            <a:endCxn id="33" idx="0"/>
          </p:cNvCxnSpPr>
          <p:nvPr/>
        </p:nvCxnSpPr>
        <p:spPr>
          <a:xfrm flipH="1">
            <a:off x="3963142" y="3204271"/>
            <a:ext cx="274063" cy="2288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stCxn id="11" idx="1"/>
            <a:endCxn id="23" idx="0"/>
          </p:cNvCxnSpPr>
          <p:nvPr/>
        </p:nvCxnSpPr>
        <p:spPr>
          <a:xfrm flipH="1">
            <a:off x="2651246" y="2567783"/>
            <a:ext cx="588720" cy="2561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11" idx="3"/>
            <a:endCxn id="32" idx="0"/>
          </p:cNvCxnSpPr>
          <p:nvPr/>
        </p:nvCxnSpPr>
        <p:spPr>
          <a:xfrm>
            <a:off x="3916161" y="2567783"/>
            <a:ext cx="321044" cy="2561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1806590" y="4358767"/>
            <a:ext cx="711027"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Consolas" panose="020B0609020204030204" pitchFamily="49" charset="0"/>
              </a:rPr>
              <a:t>"</a:t>
            </a:r>
            <a:r>
              <a:rPr lang="en-US" sz="1200" dirty="0" smtClean="0">
                <a:latin typeface="Consolas" panose="020B0609020204030204" pitchFamily="49" charset="0"/>
              </a:rPr>
              <a:t>HHHT"</a:t>
            </a:r>
            <a:endParaRPr lang="en-US" sz="1200" dirty="0"/>
          </a:p>
        </p:txBody>
      </p:sp>
      <p:sp>
        <p:nvSpPr>
          <p:cNvPr id="44" name="Rectangle 43"/>
          <p:cNvSpPr/>
          <p:nvPr/>
        </p:nvSpPr>
        <p:spPr>
          <a:xfrm>
            <a:off x="2748058" y="4358777"/>
            <a:ext cx="711027"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Consolas" panose="020B0609020204030204" pitchFamily="49" charset="0"/>
              </a:rPr>
              <a:t>"</a:t>
            </a:r>
            <a:r>
              <a:rPr lang="en-US" sz="1200" dirty="0" smtClean="0">
                <a:latin typeface="Consolas" panose="020B0609020204030204" pitchFamily="49" charset="0"/>
              </a:rPr>
              <a:t>HHTH"</a:t>
            </a:r>
            <a:endParaRPr lang="en-US" sz="1200" dirty="0"/>
          </a:p>
        </p:txBody>
      </p:sp>
      <p:cxnSp>
        <p:nvCxnSpPr>
          <p:cNvPr id="45" name="Straight Arrow Connector 44"/>
          <p:cNvCxnSpPr>
            <a:stCxn id="27" idx="2"/>
            <a:endCxn id="47" idx="0"/>
          </p:cNvCxnSpPr>
          <p:nvPr/>
        </p:nvCxnSpPr>
        <p:spPr>
          <a:xfrm>
            <a:off x="3139183" y="3805393"/>
            <a:ext cx="738386" cy="5533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27" idx="2"/>
            <a:endCxn id="44" idx="0"/>
          </p:cNvCxnSpPr>
          <p:nvPr/>
        </p:nvCxnSpPr>
        <p:spPr>
          <a:xfrm flipH="1">
            <a:off x="3103572" y="3805393"/>
            <a:ext cx="35611" cy="5533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3522055" y="4358777"/>
            <a:ext cx="711027" cy="380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Consolas" panose="020B0609020204030204" pitchFamily="49" charset="0"/>
              </a:rPr>
              <a:t>"</a:t>
            </a:r>
            <a:r>
              <a:rPr lang="en-US" sz="1200" dirty="0" smtClean="0">
                <a:latin typeface="Consolas" panose="020B0609020204030204" pitchFamily="49" charset="0"/>
              </a:rPr>
              <a:t>HHTT"</a:t>
            </a:r>
            <a:endParaRPr lang="en-US" sz="1200" dirty="0"/>
          </a:p>
        </p:txBody>
      </p:sp>
      <p:cxnSp>
        <p:nvCxnSpPr>
          <p:cNvPr id="52" name="Straight Arrow Connector 51"/>
          <p:cNvCxnSpPr>
            <a:stCxn id="33" idx="2"/>
          </p:cNvCxnSpPr>
          <p:nvPr/>
        </p:nvCxnSpPr>
        <p:spPr>
          <a:xfrm flipH="1">
            <a:off x="3877569" y="3813432"/>
            <a:ext cx="85573" cy="2337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a:stCxn id="33" idx="2"/>
          </p:cNvCxnSpPr>
          <p:nvPr/>
        </p:nvCxnSpPr>
        <p:spPr>
          <a:xfrm>
            <a:off x="3963142" y="3813432"/>
            <a:ext cx="100648" cy="2337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34" idx="2"/>
          </p:cNvCxnSpPr>
          <p:nvPr/>
        </p:nvCxnSpPr>
        <p:spPr>
          <a:xfrm flipH="1">
            <a:off x="4654939" y="3815913"/>
            <a:ext cx="85572" cy="2462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34" idx="2"/>
          </p:cNvCxnSpPr>
          <p:nvPr/>
        </p:nvCxnSpPr>
        <p:spPr>
          <a:xfrm>
            <a:off x="4740511" y="3815913"/>
            <a:ext cx="100648" cy="2462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3786017" y="3897419"/>
            <a:ext cx="1181734" cy="369332"/>
          </a:xfrm>
          <a:prstGeom prst="rect">
            <a:avLst/>
          </a:prstGeom>
        </p:spPr>
        <p:txBody>
          <a:bodyPr wrap="none">
            <a:spAutoFit/>
          </a:bodyPr>
          <a:lstStyle/>
          <a:p>
            <a:r>
              <a:rPr lang="en-US" dirty="0" smtClean="0"/>
              <a:t>…            …</a:t>
            </a:r>
            <a:endParaRPr lang="en-US" dirty="0"/>
          </a:p>
        </p:txBody>
      </p:sp>
      <p:sp>
        <p:nvSpPr>
          <p:cNvPr id="64" name="Rectangle 63"/>
          <p:cNvSpPr/>
          <p:nvPr/>
        </p:nvSpPr>
        <p:spPr>
          <a:xfrm>
            <a:off x="5538703" y="2911495"/>
            <a:ext cx="1507144" cy="369332"/>
          </a:xfrm>
          <a:prstGeom prst="rect">
            <a:avLst/>
          </a:prstGeom>
        </p:spPr>
        <p:txBody>
          <a:bodyPr wrap="none">
            <a:spAutoFit/>
          </a:bodyPr>
          <a:lstStyle/>
          <a:p>
            <a:r>
              <a:rPr lang="en-US" dirty="0" smtClean="0"/>
              <a:t>…                   …</a:t>
            </a:r>
            <a:endParaRPr lang="en-US" dirty="0"/>
          </a:p>
        </p:txBody>
      </p:sp>
    </p:spTree>
    <p:extLst>
      <p:ext uri="{BB962C8B-B14F-4D97-AF65-F5344CB8AC3E}">
        <p14:creationId xmlns:p14="http://schemas.microsoft.com/office/powerpoint/2010/main" val="1744671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6559</TotalTime>
  <Words>3673</Words>
  <Application>Microsoft Office PowerPoint</Application>
  <PresentationFormat>On-screen Show (16:9)</PresentationFormat>
  <Paragraphs>951</Paragraphs>
  <Slides>47</Slides>
  <Notes>25</Notes>
  <HiddenSlides>4</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47</vt:i4>
      </vt:variant>
    </vt:vector>
  </HeadingPairs>
  <TitlesOfParts>
    <vt:vector size="58" baseType="lpstr">
      <vt:lpstr>MS PGothic</vt:lpstr>
      <vt:lpstr>MS PGothic</vt:lpstr>
      <vt:lpstr>Arial</vt:lpstr>
      <vt:lpstr>Calibri</vt:lpstr>
      <vt:lpstr>Consolas</vt:lpstr>
      <vt:lpstr>Source Sans Pro</vt:lpstr>
      <vt:lpstr>Source Sans Pro Semibold</vt:lpstr>
      <vt:lpstr>Times New Roman</vt:lpstr>
      <vt:lpstr>Wingdings</vt:lpstr>
      <vt:lpstr>SU_Preso_16x9_v5</vt:lpstr>
      <vt:lpstr>SU_Template_TopBar</vt:lpstr>
      <vt:lpstr>Programming Abstractions</vt:lpstr>
      <vt:lpstr>Today’s Topics </vt:lpstr>
      <vt:lpstr>Binary Search Refresher</vt:lpstr>
      <vt:lpstr>Does this list of numbers contain X?</vt:lpstr>
      <vt:lpstr>Does this list of numbers contain X?</vt:lpstr>
      <vt:lpstr>Binary Search Implementation</vt:lpstr>
      <vt:lpstr>Basic Recursive Function Design Pattern</vt:lpstr>
      <vt:lpstr>Binary Search pseudocode</vt:lpstr>
      <vt:lpstr>Binary Search pseudocode</vt:lpstr>
      <vt:lpstr>Binary Search pseudocode</vt:lpstr>
      <vt:lpstr>Design Tip: Recursive Helper Function</vt:lpstr>
      <vt:lpstr>PowerPoint Presentation</vt:lpstr>
      <vt:lpstr>PowerPoint Presentation</vt:lpstr>
      <vt:lpstr>Binary Search performance</vt:lpstr>
      <vt:lpstr>Binary Search performance</vt:lpstr>
      <vt:lpstr>Rewriting Fibonacci</vt:lpstr>
      <vt:lpstr>Rewriting Fibonacci</vt:lpstr>
      <vt:lpstr>Rewriting Fibonacci</vt:lpstr>
      <vt:lpstr>Rewriting Fibonacci</vt:lpstr>
      <vt:lpstr>Memoization implementation</vt:lpstr>
      <vt:lpstr>Heads or Tails?</vt:lpstr>
      <vt:lpstr>Heads or Tails?</vt:lpstr>
      <vt:lpstr>Generating all possible coin flip sequences</vt:lpstr>
      <vt:lpstr>Your Turn: coin flip sequences</vt:lpstr>
      <vt:lpstr>Helpful mental models for recursion: the call stack, and the call tree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stack for our Heads/Tails code</vt:lpstr>
      <vt:lpstr>Call tree for Heads/Tails code</vt:lpstr>
    </vt:vector>
  </TitlesOfParts>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134</cp:revision>
  <dcterms:created xsi:type="dcterms:W3CDTF">2014-04-02T04:36:08Z</dcterms:created>
  <dcterms:modified xsi:type="dcterms:W3CDTF">2024-10-09T08:09:58Z</dcterms:modified>
</cp:coreProperties>
</file>