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60" r:id="rId3"/>
    <p:sldId id="258" r:id="rId4"/>
    <p:sldId id="272" r:id="rId5"/>
    <p:sldId id="273" r:id="rId6"/>
    <p:sldId id="285" r:id="rId7"/>
    <p:sldId id="290" r:id="rId8"/>
    <p:sldId id="259" r:id="rId9"/>
    <p:sldId id="275" r:id="rId10"/>
    <p:sldId id="261" r:id="rId11"/>
    <p:sldId id="286" r:id="rId12"/>
    <p:sldId id="287" r:id="rId13"/>
    <p:sldId id="288" r:id="rId14"/>
    <p:sldId id="293" r:id="rId15"/>
    <p:sldId id="291" r:id="rId16"/>
    <p:sldId id="289" r:id="rId17"/>
    <p:sldId id="257" r:id="rId18"/>
    <p:sldId id="266" r:id="rId19"/>
    <p:sldId id="265" r:id="rId20"/>
    <p:sldId id="268" r:id="rId21"/>
    <p:sldId id="295" r:id="rId22"/>
    <p:sldId id="267" r:id="rId23"/>
    <p:sldId id="270" r:id="rId24"/>
    <p:sldId id="263" r:id="rId25"/>
    <p:sldId id="264" r:id="rId26"/>
    <p:sldId id="269" r:id="rId27"/>
    <p:sldId id="271" r:id="rId28"/>
    <p:sldId id="282" r:id="rId29"/>
    <p:sldId id="283" r:id="rId30"/>
    <p:sldId id="284" r:id="rId31"/>
    <p:sldId id="294" r:id="rId32"/>
    <p:sldId id="280" r:id="rId33"/>
    <p:sldId id="279" r:id="rId34"/>
    <p:sldId id="276" r:id="rId35"/>
    <p:sldId id="277" r:id="rId36"/>
    <p:sldId id="278" r:id="rId37"/>
    <p:sldId id="297" r:id="rId38"/>
    <p:sldId id="281" r:id="rId3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0" d="100"/>
          <a:sy n="90" d="100"/>
        </p:scale>
        <p:origin x="-336" y="-10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EF234D-2169-0A47-993F-33FB26716C18}" type="doc">
      <dgm:prSet loTypeId="urn:microsoft.com/office/officeart/2009/3/layout/StepUpProcess" loCatId="" qsTypeId="urn:microsoft.com/office/officeart/2005/8/quickstyle/simple4" qsCatId="simple" csTypeId="urn:microsoft.com/office/officeart/2005/8/colors/accent1_2" csCatId="accent1" phldr="1"/>
      <dgm:spPr/>
      <dgm:t>
        <a:bodyPr/>
        <a:lstStyle/>
        <a:p>
          <a:endParaRPr lang="en-US"/>
        </a:p>
      </dgm:t>
    </dgm:pt>
    <dgm:pt modelId="{73105E7E-9827-5A40-8148-CB779B8F91B0}">
      <dgm:prSet phldrT="[Text]"/>
      <dgm:spPr/>
      <dgm:t>
        <a:bodyPr/>
        <a:lstStyle/>
        <a:p>
          <a:r>
            <a:rPr lang="en-US" dirty="0" smtClean="0"/>
            <a:t>435 Districts of (roughly) equal population. Each elects a Representative</a:t>
          </a:r>
          <a:endParaRPr lang="en-US" dirty="0"/>
        </a:p>
      </dgm:t>
    </dgm:pt>
    <dgm:pt modelId="{DAEEC7FE-8C0E-4541-8687-F8B854294C0A}" type="parTrans" cxnId="{7FCECA35-6B21-2D4E-B85C-30D08F6499F4}">
      <dgm:prSet/>
      <dgm:spPr/>
      <dgm:t>
        <a:bodyPr/>
        <a:lstStyle/>
        <a:p>
          <a:endParaRPr lang="en-US"/>
        </a:p>
      </dgm:t>
    </dgm:pt>
    <dgm:pt modelId="{9DFF28E9-AEE4-2E4E-AB4C-EF41FFCC53DC}" type="sibTrans" cxnId="{7FCECA35-6B21-2D4E-B85C-30D08F6499F4}">
      <dgm:prSet/>
      <dgm:spPr/>
      <dgm:t>
        <a:bodyPr/>
        <a:lstStyle/>
        <a:p>
          <a:endParaRPr lang="en-US"/>
        </a:p>
      </dgm:t>
    </dgm:pt>
    <dgm:pt modelId="{9E77DEC3-16F6-884B-ADE9-EC73A5BF9DA7}">
      <dgm:prSet phldrT="[Text]"/>
      <dgm:spPr/>
      <dgm:t>
        <a:bodyPr/>
        <a:lstStyle/>
        <a:p>
          <a:r>
            <a:rPr lang="en-US" dirty="0" smtClean="0"/>
            <a:t>US Census measures population every 10 years</a:t>
          </a:r>
          <a:endParaRPr lang="en-US" dirty="0"/>
        </a:p>
      </dgm:t>
    </dgm:pt>
    <dgm:pt modelId="{7C1C84F4-C33C-624C-8710-11740AB0D2A1}" type="parTrans" cxnId="{830BD273-81D9-8A4A-BE4B-44C6F3011276}">
      <dgm:prSet/>
      <dgm:spPr/>
      <dgm:t>
        <a:bodyPr/>
        <a:lstStyle/>
        <a:p>
          <a:endParaRPr lang="en-US"/>
        </a:p>
      </dgm:t>
    </dgm:pt>
    <dgm:pt modelId="{56EB6633-9EB3-EE46-ACC3-AAF4BD0F88D2}" type="sibTrans" cxnId="{830BD273-81D9-8A4A-BE4B-44C6F3011276}">
      <dgm:prSet/>
      <dgm:spPr/>
      <dgm:t>
        <a:bodyPr/>
        <a:lstStyle/>
        <a:p>
          <a:endParaRPr lang="en-US"/>
        </a:p>
      </dgm:t>
    </dgm:pt>
    <dgm:pt modelId="{4B5069D1-7E04-8145-8016-A68C62FC7FE3}">
      <dgm:prSet/>
      <dgm:spPr/>
      <dgm:t>
        <a:bodyPr/>
        <a:lstStyle/>
        <a:p>
          <a:r>
            <a:rPr lang="en-US" dirty="0" smtClean="0"/>
            <a:t>... but populations shift over time.</a:t>
          </a:r>
        </a:p>
      </dgm:t>
    </dgm:pt>
    <dgm:pt modelId="{C02F92E4-F200-BF45-BA9B-00C01C029727}" type="parTrans" cxnId="{86B7F063-5CA1-094B-86E6-27B0D1934B10}">
      <dgm:prSet/>
      <dgm:spPr/>
      <dgm:t>
        <a:bodyPr/>
        <a:lstStyle/>
        <a:p>
          <a:endParaRPr lang="en-US"/>
        </a:p>
      </dgm:t>
    </dgm:pt>
    <dgm:pt modelId="{93DAF9DA-F460-2847-A189-194351551ACE}" type="sibTrans" cxnId="{86B7F063-5CA1-094B-86E6-27B0D1934B10}">
      <dgm:prSet/>
      <dgm:spPr/>
      <dgm:t>
        <a:bodyPr/>
        <a:lstStyle/>
        <a:p>
          <a:endParaRPr lang="en-US"/>
        </a:p>
      </dgm:t>
    </dgm:pt>
    <dgm:pt modelId="{20AD86F0-EFD9-6F4A-A6C9-261BC498A9A2}">
      <dgm:prSet/>
      <dgm:spPr/>
      <dgm:t>
        <a:bodyPr/>
        <a:lstStyle/>
        <a:p>
          <a:r>
            <a:rPr lang="en-US" dirty="0" smtClean="0"/>
            <a:t>... so redistrict based on the new Census.</a:t>
          </a:r>
          <a:endParaRPr lang="en-US" dirty="0"/>
        </a:p>
      </dgm:t>
    </dgm:pt>
    <dgm:pt modelId="{003B4E38-C84C-2A42-A8C4-64B7B3D3D14F}" type="parTrans" cxnId="{80679E58-AC49-7D41-A880-860F9421A5B3}">
      <dgm:prSet/>
      <dgm:spPr/>
      <dgm:t>
        <a:bodyPr/>
        <a:lstStyle/>
        <a:p>
          <a:endParaRPr lang="en-US"/>
        </a:p>
      </dgm:t>
    </dgm:pt>
    <dgm:pt modelId="{39939659-EAA2-B546-991B-2100D7BAAF53}" type="sibTrans" cxnId="{80679E58-AC49-7D41-A880-860F9421A5B3}">
      <dgm:prSet/>
      <dgm:spPr/>
      <dgm:t>
        <a:bodyPr/>
        <a:lstStyle/>
        <a:p>
          <a:endParaRPr lang="en-US"/>
        </a:p>
      </dgm:t>
    </dgm:pt>
    <dgm:pt modelId="{D19FC54B-6C74-014B-AC78-3C02FC5C88FD}" type="pres">
      <dgm:prSet presAssocID="{7CEF234D-2169-0A47-993F-33FB26716C18}" presName="rootnode" presStyleCnt="0">
        <dgm:presLayoutVars>
          <dgm:chMax/>
          <dgm:chPref/>
          <dgm:dir/>
          <dgm:animLvl val="lvl"/>
        </dgm:presLayoutVars>
      </dgm:prSet>
      <dgm:spPr/>
      <dgm:t>
        <a:bodyPr/>
        <a:lstStyle/>
        <a:p>
          <a:endParaRPr lang="en-US"/>
        </a:p>
      </dgm:t>
    </dgm:pt>
    <dgm:pt modelId="{B0BB9D6B-DE49-E14E-ADAD-05607A707E94}" type="pres">
      <dgm:prSet presAssocID="{73105E7E-9827-5A40-8148-CB779B8F91B0}" presName="composite" presStyleCnt="0"/>
      <dgm:spPr/>
    </dgm:pt>
    <dgm:pt modelId="{E8E53741-0108-AC45-8247-5D0102267A61}" type="pres">
      <dgm:prSet presAssocID="{73105E7E-9827-5A40-8148-CB779B8F91B0}" presName="LShape" presStyleLbl="alignNode1" presStyleIdx="0" presStyleCnt="7" custLinFactNeighborX="3022" custLinFactNeighborY="-20108"/>
      <dgm:spPr/>
    </dgm:pt>
    <dgm:pt modelId="{9F1FA332-B00A-A447-9189-14363D2AFB72}" type="pres">
      <dgm:prSet presAssocID="{73105E7E-9827-5A40-8148-CB779B8F91B0}" presName="ParentText" presStyleLbl="revTx" presStyleIdx="0" presStyleCnt="4">
        <dgm:presLayoutVars>
          <dgm:chMax val="0"/>
          <dgm:chPref val="0"/>
          <dgm:bulletEnabled val="1"/>
        </dgm:presLayoutVars>
      </dgm:prSet>
      <dgm:spPr/>
      <dgm:t>
        <a:bodyPr/>
        <a:lstStyle/>
        <a:p>
          <a:endParaRPr lang="en-US"/>
        </a:p>
      </dgm:t>
    </dgm:pt>
    <dgm:pt modelId="{F3ACFD63-F1E9-8840-BF42-2B693AA64E32}" type="pres">
      <dgm:prSet presAssocID="{73105E7E-9827-5A40-8148-CB779B8F91B0}" presName="Triangle" presStyleLbl="alignNode1" presStyleIdx="1" presStyleCnt="7"/>
      <dgm:spPr/>
    </dgm:pt>
    <dgm:pt modelId="{0F721ED7-176B-4245-B702-258247BE28C2}" type="pres">
      <dgm:prSet presAssocID="{9DFF28E9-AEE4-2E4E-AB4C-EF41FFCC53DC}" presName="sibTrans" presStyleCnt="0"/>
      <dgm:spPr/>
    </dgm:pt>
    <dgm:pt modelId="{ACA85199-7EA7-2F4F-BDC9-B23CDA4EB1CE}" type="pres">
      <dgm:prSet presAssocID="{9DFF28E9-AEE4-2E4E-AB4C-EF41FFCC53DC}" presName="space" presStyleCnt="0"/>
      <dgm:spPr/>
    </dgm:pt>
    <dgm:pt modelId="{93CB216A-D5C2-2741-82FE-EAA7E26485BC}" type="pres">
      <dgm:prSet presAssocID="{4B5069D1-7E04-8145-8016-A68C62FC7FE3}" presName="composite" presStyleCnt="0"/>
      <dgm:spPr/>
    </dgm:pt>
    <dgm:pt modelId="{35FC44BC-1B98-EA48-BE16-456681576E31}" type="pres">
      <dgm:prSet presAssocID="{4B5069D1-7E04-8145-8016-A68C62FC7FE3}" presName="LShape" presStyleLbl="alignNode1" presStyleIdx="2" presStyleCnt="7"/>
      <dgm:spPr/>
    </dgm:pt>
    <dgm:pt modelId="{78ABC121-5686-8B44-AA0E-557C7E1CF008}" type="pres">
      <dgm:prSet presAssocID="{4B5069D1-7E04-8145-8016-A68C62FC7FE3}" presName="ParentText" presStyleLbl="revTx" presStyleIdx="1" presStyleCnt="4">
        <dgm:presLayoutVars>
          <dgm:chMax val="0"/>
          <dgm:chPref val="0"/>
          <dgm:bulletEnabled val="1"/>
        </dgm:presLayoutVars>
      </dgm:prSet>
      <dgm:spPr/>
      <dgm:t>
        <a:bodyPr/>
        <a:lstStyle/>
        <a:p>
          <a:endParaRPr lang="en-US"/>
        </a:p>
      </dgm:t>
    </dgm:pt>
    <dgm:pt modelId="{AC09FC8E-9D6A-D742-98C3-8C609F276073}" type="pres">
      <dgm:prSet presAssocID="{4B5069D1-7E04-8145-8016-A68C62FC7FE3}" presName="Triangle" presStyleLbl="alignNode1" presStyleIdx="3" presStyleCnt="7"/>
      <dgm:spPr/>
    </dgm:pt>
    <dgm:pt modelId="{08E53C00-99A8-974F-AD8E-848AC27E167A}" type="pres">
      <dgm:prSet presAssocID="{93DAF9DA-F460-2847-A189-194351551ACE}" presName="sibTrans" presStyleCnt="0"/>
      <dgm:spPr/>
    </dgm:pt>
    <dgm:pt modelId="{3C07A842-17EB-B54E-A32F-871A42838EE4}" type="pres">
      <dgm:prSet presAssocID="{93DAF9DA-F460-2847-A189-194351551ACE}" presName="space" presStyleCnt="0"/>
      <dgm:spPr/>
    </dgm:pt>
    <dgm:pt modelId="{C6C1EB84-410F-E44D-81E0-FC80ABBA1093}" type="pres">
      <dgm:prSet presAssocID="{9E77DEC3-16F6-884B-ADE9-EC73A5BF9DA7}" presName="composite" presStyleCnt="0"/>
      <dgm:spPr/>
    </dgm:pt>
    <dgm:pt modelId="{AB8F6D4D-EE6A-8B46-8FA9-7F0AC8404A43}" type="pres">
      <dgm:prSet presAssocID="{9E77DEC3-16F6-884B-ADE9-EC73A5BF9DA7}" presName="LShape" presStyleLbl="alignNode1" presStyleIdx="4" presStyleCnt="7"/>
      <dgm:spPr/>
    </dgm:pt>
    <dgm:pt modelId="{A2484B9A-7F88-DD4C-8CFC-BFF1CF617377}" type="pres">
      <dgm:prSet presAssocID="{9E77DEC3-16F6-884B-ADE9-EC73A5BF9DA7}" presName="ParentText" presStyleLbl="revTx" presStyleIdx="2" presStyleCnt="4" custScaleY="146607" custLinFactNeighborX="837" custLinFactNeighborY="23860">
        <dgm:presLayoutVars>
          <dgm:chMax val="0"/>
          <dgm:chPref val="0"/>
          <dgm:bulletEnabled val="1"/>
        </dgm:presLayoutVars>
      </dgm:prSet>
      <dgm:spPr/>
      <dgm:t>
        <a:bodyPr/>
        <a:lstStyle/>
        <a:p>
          <a:endParaRPr lang="en-US"/>
        </a:p>
      </dgm:t>
    </dgm:pt>
    <dgm:pt modelId="{AE18CA47-B854-EA49-ACA6-51122DCB3D84}" type="pres">
      <dgm:prSet presAssocID="{9E77DEC3-16F6-884B-ADE9-EC73A5BF9DA7}" presName="Triangle" presStyleLbl="alignNode1" presStyleIdx="5" presStyleCnt="7"/>
      <dgm:spPr/>
    </dgm:pt>
    <dgm:pt modelId="{3C5D9629-6583-4843-9EEC-9A161D9C9D2E}" type="pres">
      <dgm:prSet presAssocID="{56EB6633-9EB3-EE46-ACC3-AAF4BD0F88D2}" presName="sibTrans" presStyleCnt="0"/>
      <dgm:spPr/>
    </dgm:pt>
    <dgm:pt modelId="{0C7736B7-9C04-514C-B6A8-C668E89E8D11}" type="pres">
      <dgm:prSet presAssocID="{56EB6633-9EB3-EE46-ACC3-AAF4BD0F88D2}" presName="space" presStyleCnt="0"/>
      <dgm:spPr/>
    </dgm:pt>
    <dgm:pt modelId="{1C315249-40DE-2A42-8E86-5EF212434E44}" type="pres">
      <dgm:prSet presAssocID="{20AD86F0-EFD9-6F4A-A6C9-261BC498A9A2}" presName="composite" presStyleCnt="0"/>
      <dgm:spPr/>
    </dgm:pt>
    <dgm:pt modelId="{E3AB9E4E-9140-664C-ABDB-B4080D9DEA72}" type="pres">
      <dgm:prSet presAssocID="{20AD86F0-EFD9-6F4A-A6C9-261BC498A9A2}" presName="LShape" presStyleLbl="alignNode1" presStyleIdx="6" presStyleCnt="7"/>
      <dgm:spPr/>
    </dgm:pt>
    <dgm:pt modelId="{3A7C39AA-8CF0-AF4E-BC9C-1C85E99B868B}" type="pres">
      <dgm:prSet presAssocID="{20AD86F0-EFD9-6F4A-A6C9-261BC498A9A2}" presName="ParentText" presStyleLbl="revTx" presStyleIdx="3" presStyleCnt="4">
        <dgm:presLayoutVars>
          <dgm:chMax val="0"/>
          <dgm:chPref val="0"/>
          <dgm:bulletEnabled val="1"/>
        </dgm:presLayoutVars>
      </dgm:prSet>
      <dgm:spPr/>
      <dgm:t>
        <a:bodyPr/>
        <a:lstStyle/>
        <a:p>
          <a:endParaRPr lang="en-US"/>
        </a:p>
      </dgm:t>
    </dgm:pt>
  </dgm:ptLst>
  <dgm:cxnLst>
    <dgm:cxn modelId="{333E6FD2-41E3-774E-BB59-602256953035}" type="presOf" srcId="{4B5069D1-7E04-8145-8016-A68C62FC7FE3}" destId="{78ABC121-5686-8B44-AA0E-557C7E1CF008}" srcOrd="0" destOrd="0" presId="urn:microsoft.com/office/officeart/2009/3/layout/StepUpProcess"/>
    <dgm:cxn modelId="{660AB1EC-3810-804A-97FB-B1B19E9C4E42}" type="presOf" srcId="{7CEF234D-2169-0A47-993F-33FB26716C18}" destId="{D19FC54B-6C74-014B-AC78-3C02FC5C88FD}" srcOrd="0" destOrd="0" presId="urn:microsoft.com/office/officeart/2009/3/layout/StepUpProcess"/>
    <dgm:cxn modelId="{86B7F063-5CA1-094B-86E6-27B0D1934B10}" srcId="{7CEF234D-2169-0A47-993F-33FB26716C18}" destId="{4B5069D1-7E04-8145-8016-A68C62FC7FE3}" srcOrd="1" destOrd="0" parTransId="{C02F92E4-F200-BF45-BA9B-00C01C029727}" sibTransId="{93DAF9DA-F460-2847-A189-194351551ACE}"/>
    <dgm:cxn modelId="{7FCECA35-6B21-2D4E-B85C-30D08F6499F4}" srcId="{7CEF234D-2169-0A47-993F-33FB26716C18}" destId="{73105E7E-9827-5A40-8148-CB779B8F91B0}" srcOrd="0" destOrd="0" parTransId="{DAEEC7FE-8C0E-4541-8687-F8B854294C0A}" sibTransId="{9DFF28E9-AEE4-2E4E-AB4C-EF41FFCC53DC}"/>
    <dgm:cxn modelId="{69A80543-1199-8041-8A92-B4CCCED1BE55}" type="presOf" srcId="{9E77DEC3-16F6-884B-ADE9-EC73A5BF9DA7}" destId="{A2484B9A-7F88-DD4C-8CFC-BFF1CF617377}" srcOrd="0" destOrd="0" presId="urn:microsoft.com/office/officeart/2009/3/layout/StepUpProcess"/>
    <dgm:cxn modelId="{80679E58-AC49-7D41-A880-860F9421A5B3}" srcId="{7CEF234D-2169-0A47-993F-33FB26716C18}" destId="{20AD86F0-EFD9-6F4A-A6C9-261BC498A9A2}" srcOrd="3" destOrd="0" parTransId="{003B4E38-C84C-2A42-A8C4-64B7B3D3D14F}" sibTransId="{39939659-EAA2-B546-991B-2100D7BAAF53}"/>
    <dgm:cxn modelId="{830BD273-81D9-8A4A-BE4B-44C6F3011276}" srcId="{7CEF234D-2169-0A47-993F-33FB26716C18}" destId="{9E77DEC3-16F6-884B-ADE9-EC73A5BF9DA7}" srcOrd="2" destOrd="0" parTransId="{7C1C84F4-C33C-624C-8710-11740AB0D2A1}" sibTransId="{56EB6633-9EB3-EE46-ACC3-AAF4BD0F88D2}"/>
    <dgm:cxn modelId="{E3702DC2-DBEF-4644-B0A9-821947159F10}" type="presOf" srcId="{20AD86F0-EFD9-6F4A-A6C9-261BC498A9A2}" destId="{3A7C39AA-8CF0-AF4E-BC9C-1C85E99B868B}" srcOrd="0" destOrd="0" presId="urn:microsoft.com/office/officeart/2009/3/layout/StepUpProcess"/>
    <dgm:cxn modelId="{EEE91BC8-8B31-6A43-A6A6-D4BE82F2AA62}" type="presOf" srcId="{73105E7E-9827-5A40-8148-CB779B8F91B0}" destId="{9F1FA332-B00A-A447-9189-14363D2AFB72}" srcOrd="0" destOrd="0" presId="urn:microsoft.com/office/officeart/2009/3/layout/StepUpProcess"/>
    <dgm:cxn modelId="{7CA44408-DE18-9749-A8D4-4D24163920D5}" type="presParOf" srcId="{D19FC54B-6C74-014B-AC78-3C02FC5C88FD}" destId="{B0BB9D6B-DE49-E14E-ADAD-05607A707E94}" srcOrd="0" destOrd="0" presId="urn:microsoft.com/office/officeart/2009/3/layout/StepUpProcess"/>
    <dgm:cxn modelId="{E6F401B3-D322-EE4D-8913-AC97A45EEB0D}" type="presParOf" srcId="{B0BB9D6B-DE49-E14E-ADAD-05607A707E94}" destId="{E8E53741-0108-AC45-8247-5D0102267A61}" srcOrd="0" destOrd="0" presId="urn:microsoft.com/office/officeart/2009/3/layout/StepUpProcess"/>
    <dgm:cxn modelId="{E6F6800D-BF45-AB41-8B58-1413C03AAE57}" type="presParOf" srcId="{B0BB9D6B-DE49-E14E-ADAD-05607A707E94}" destId="{9F1FA332-B00A-A447-9189-14363D2AFB72}" srcOrd="1" destOrd="0" presId="urn:microsoft.com/office/officeart/2009/3/layout/StepUpProcess"/>
    <dgm:cxn modelId="{9D8E9AEB-8224-BA48-B1DE-445B7D404404}" type="presParOf" srcId="{B0BB9D6B-DE49-E14E-ADAD-05607A707E94}" destId="{F3ACFD63-F1E9-8840-BF42-2B693AA64E32}" srcOrd="2" destOrd="0" presId="urn:microsoft.com/office/officeart/2009/3/layout/StepUpProcess"/>
    <dgm:cxn modelId="{9C67DEF9-7F5F-5949-8484-586C0B35D705}" type="presParOf" srcId="{D19FC54B-6C74-014B-AC78-3C02FC5C88FD}" destId="{0F721ED7-176B-4245-B702-258247BE28C2}" srcOrd="1" destOrd="0" presId="urn:microsoft.com/office/officeart/2009/3/layout/StepUpProcess"/>
    <dgm:cxn modelId="{9F74D5D9-121F-DD4E-BDA7-FE5E0C1786D8}" type="presParOf" srcId="{0F721ED7-176B-4245-B702-258247BE28C2}" destId="{ACA85199-7EA7-2F4F-BDC9-B23CDA4EB1CE}" srcOrd="0" destOrd="0" presId="urn:microsoft.com/office/officeart/2009/3/layout/StepUpProcess"/>
    <dgm:cxn modelId="{D0C175C8-D46A-3045-8B47-B07095BFD76B}" type="presParOf" srcId="{D19FC54B-6C74-014B-AC78-3C02FC5C88FD}" destId="{93CB216A-D5C2-2741-82FE-EAA7E26485BC}" srcOrd="2" destOrd="0" presId="urn:microsoft.com/office/officeart/2009/3/layout/StepUpProcess"/>
    <dgm:cxn modelId="{4FB21DDB-BBE9-474F-8182-8EC052DFFAB5}" type="presParOf" srcId="{93CB216A-D5C2-2741-82FE-EAA7E26485BC}" destId="{35FC44BC-1B98-EA48-BE16-456681576E31}" srcOrd="0" destOrd="0" presId="urn:microsoft.com/office/officeart/2009/3/layout/StepUpProcess"/>
    <dgm:cxn modelId="{3B4FB2CE-AB1D-7548-A32D-2B73E707BD8B}" type="presParOf" srcId="{93CB216A-D5C2-2741-82FE-EAA7E26485BC}" destId="{78ABC121-5686-8B44-AA0E-557C7E1CF008}" srcOrd="1" destOrd="0" presId="urn:microsoft.com/office/officeart/2009/3/layout/StepUpProcess"/>
    <dgm:cxn modelId="{616E802C-26B1-A940-95F9-8160AADA4BD5}" type="presParOf" srcId="{93CB216A-D5C2-2741-82FE-EAA7E26485BC}" destId="{AC09FC8E-9D6A-D742-98C3-8C609F276073}" srcOrd="2" destOrd="0" presId="urn:microsoft.com/office/officeart/2009/3/layout/StepUpProcess"/>
    <dgm:cxn modelId="{2E632A55-7377-4641-8572-43EAC9317A77}" type="presParOf" srcId="{D19FC54B-6C74-014B-AC78-3C02FC5C88FD}" destId="{08E53C00-99A8-974F-AD8E-848AC27E167A}" srcOrd="3" destOrd="0" presId="urn:microsoft.com/office/officeart/2009/3/layout/StepUpProcess"/>
    <dgm:cxn modelId="{E07434D3-6922-F54D-B924-CD27E5ACCCFA}" type="presParOf" srcId="{08E53C00-99A8-974F-AD8E-848AC27E167A}" destId="{3C07A842-17EB-B54E-A32F-871A42838EE4}" srcOrd="0" destOrd="0" presId="urn:microsoft.com/office/officeart/2009/3/layout/StepUpProcess"/>
    <dgm:cxn modelId="{04F8FDE6-1981-794D-B5C5-4733C122CF9C}" type="presParOf" srcId="{D19FC54B-6C74-014B-AC78-3C02FC5C88FD}" destId="{C6C1EB84-410F-E44D-81E0-FC80ABBA1093}" srcOrd="4" destOrd="0" presId="urn:microsoft.com/office/officeart/2009/3/layout/StepUpProcess"/>
    <dgm:cxn modelId="{78D66080-B7B1-1C46-8CDE-FED4AAC08813}" type="presParOf" srcId="{C6C1EB84-410F-E44D-81E0-FC80ABBA1093}" destId="{AB8F6D4D-EE6A-8B46-8FA9-7F0AC8404A43}" srcOrd="0" destOrd="0" presId="urn:microsoft.com/office/officeart/2009/3/layout/StepUpProcess"/>
    <dgm:cxn modelId="{B80545EB-4AC6-4044-B537-9AE828E48171}" type="presParOf" srcId="{C6C1EB84-410F-E44D-81E0-FC80ABBA1093}" destId="{A2484B9A-7F88-DD4C-8CFC-BFF1CF617377}" srcOrd="1" destOrd="0" presId="urn:microsoft.com/office/officeart/2009/3/layout/StepUpProcess"/>
    <dgm:cxn modelId="{CC33F614-CAD2-994C-AFFF-A7E9614CC89E}" type="presParOf" srcId="{C6C1EB84-410F-E44D-81E0-FC80ABBA1093}" destId="{AE18CA47-B854-EA49-ACA6-51122DCB3D84}" srcOrd="2" destOrd="0" presId="urn:microsoft.com/office/officeart/2009/3/layout/StepUpProcess"/>
    <dgm:cxn modelId="{8C5966F9-5562-0040-BA2A-94A46150C69B}" type="presParOf" srcId="{D19FC54B-6C74-014B-AC78-3C02FC5C88FD}" destId="{3C5D9629-6583-4843-9EEC-9A161D9C9D2E}" srcOrd="5" destOrd="0" presId="urn:microsoft.com/office/officeart/2009/3/layout/StepUpProcess"/>
    <dgm:cxn modelId="{310A9C72-F2CD-1047-8108-2ADBBB5F5386}" type="presParOf" srcId="{3C5D9629-6583-4843-9EEC-9A161D9C9D2E}" destId="{0C7736B7-9C04-514C-B6A8-C668E89E8D11}" srcOrd="0" destOrd="0" presId="urn:microsoft.com/office/officeart/2009/3/layout/StepUpProcess"/>
    <dgm:cxn modelId="{4095DAC0-A701-9C45-8ECB-65261333E610}" type="presParOf" srcId="{D19FC54B-6C74-014B-AC78-3C02FC5C88FD}" destId="{1C315249-40DE-2A42-8E86-5EF212434E44}" srcOrd="6" destOrd="0" presId="urn:microsoft.com/office/officeart/2009/3/layout/StepUpProcess"/>
    <dgm:cxn modelId="{CD4F86C6-E2BB-3B4F-BB86-C716D4BA22A3}" type="presParOf" srcId="{1C315249-40DE-2A42-8E86-5EF212434E44}" destId="{E3AB9E4E-9140-664C-ABDB-B4080D9DEA72}" srcOrd="0" destOrd="0" presId="urn:microsoft.com/office/officeart/2009/3/layout/StepUpProcess"/>
    <dgm:cxn modelId="{9EE7A1F0-E816-A044-9395-DE5B286C81AD}" type="presParOf" srcId="{1C315249-40DE-2A42-8E86-5EF212434E44}" destId="{3A7C39AA-8CF0-AF4E-BC9C-1C85E99B868B}"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E53741-0108-AC45-8247-5D0102267A61}">
      <dsp:nvSpPr>
        <dsp:cNvPr id="0" name=""/>
        <dsp:cNvSpPr/>
      </dsp:nvSpPr>
      <dsp:spPr>
        <a:xfrm rot="5400000">
          <a:off x="664430" y="1226207"/>
          <a:ext cx="1074898" cy="1788606"/>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F1FA332-B00A-A447-9189-14363D2AFB72}">
      <dsp:nvSpPr>
        <dsp:cNvPr id="0" name=""/>
        <dsp:cNvSpPr/>
      </dsp:nvSpPr>
      <dsp:spPr>
        <a:xfrm>
          <a:off x="430951" y="1976756"/>
          <a:ext cx="1614764" cy="1415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435 Districts of (roughly) equal population. Each elects a Representative</a:t>
          </a:r>
          <a:endParaRPr lang="en-US" sz="1800" kern="1200" dirty="0"/>
        </a:p>
      </dsp:txBody>
      <dsp:txXfrm>
        <a:off x="430951" y="1976756"/>
        <a:ext cx="1614764" cy="1415435"/>
      </dsp:txXfrm>
    </dsp:sp>
    <dsp:sp modelId="{F3ACFD63-F1E9-8840-BF42-2B693AA64E32}">
      <dsp:nvSpPr>
        <dsp:cNvPr id="0" name=""/>
        <dsp:cNvSpPr/>
      </dsp:nvSpPr>
      <dsp:spPr>
        <a:xfrm>
          <a:off x="1741043" y="1310669"/>
          <a:ext cx="304672" cy="304672"/>
        </a:xfrm>
        <a:prstGeom prst="triangle">
          <a:avLst>
            <a:gd name="adj" fmla="val 1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35FC44BC-1B98-EA48-BE16-456681576E31}">
      <dsp:nvSpPr>
        <dsp:cNvPr id="0" name=""/>
        <dsp:cNvSpPr/>
      </dsp:nvSpPr>
      <dsp:spPr>
        <a:xfrm rot="5400000">
          <a:off x="2587165" y="953190"/>
          <a:ext cx="1074898" cy="1788606"/>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8ABC121-5686-8B44-AA0E-557C7E1CF008}">
      <dsp:nvSpPr>
        <dsp:cNvPr id="0" name=""/>
        <dsp:cNvSpPr/>
      </dsp:nvSpPr>
      <dsp:spPr>
        <a:xfrm>
          <a:off x="2407738" y="1487598"/>
          <a:ext cx="1614764" cy="1415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 but populations shift over time.</a:t>
          </a:r>
        </a:p>
      </dsp:txBody>
      <dsp:txXfrm>
        <a:off x="2407738" y="1487598"/>
        <a:ext cx="1614764" cy="1415435"/>
      </dsp:txXfrm>
    </dsp:sp>
    <dsp:sp modelId="{AC09FC8E-9D6A-D742-98C3-8C609F276073}">
      <dsp:nvSpPr>
        <dsp:cNvPr id="0" name=""/>
        <dsp:cNvSpPr/>
      </dsp:nvSpPr>
      <dsp:spPr>
        <a:xfrm>
          <a:off x="3717829" y="821511"/>
          <a:ext cx="304672" cy="304672"/>
        </a:xfrm>
        <a:prstGeom prst="triangle">
          <a:avLst>
            <a:gd name="adj" fmla="val 1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B8F6D4D-EE6A-8B46-8FA9-7F0AC8404A43}">
      <dsp:nvSpPr>
        <dsp:cNvPr id="0" name=""/>
        <dsp:cNvSpPr/>
      </dsp:nvSpPr>
      <dsp:spPr>
        <a:xfrm rot="5400000">
          <a:off x="4563951" y="134186"/>
          <a:ext cx="1074898" cy="1788606"/>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2484B9A-7F88-DD4C-8CFC-BFF1CF617377}">
      <dsp:nvSpPr>
        <dsp:cNvPr id="0" name=""/>
        <dsp:cNvSpPr/>
      </dsp:nvSpPr>
      <dsp:spPr>
        <a:xfrm>
          <a:off x="4398040" y="676471"/>
          <a:ext cx="1614764" cy="2075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US Census measures population every 10 years</a:t>
          </a:r>
          <a:endParaRPr lang="en-US" sz="1800" kern="1200" dirty="0"/>
        </a:p>
      </dsp:txBody>
      <dsp:txXfrm>
        <a:off x="4398040" y="676471"/>
        <a:ext cx="1614764" cy="2075127"/>
      </dsp:txXfrm>
    </dsp:sp>
    <dsp:sp modelId="{AE18CA47-B854-EA49-ACA6-51122DCB3D84}">
      <dsp:nvSpPr>
        <dsp:cNvPr id="0" name=""/>
        <dsp:cNvSpPr/>
      </dsp:nvSpPr>
      <dsp:spPr>
        <a:xfrm>
          <a:off x="5694616" y="2507"/>
          <a:ext cx="304672" cy="304672"/>
        </a:xfrm>
        <a:prstGeom prst="triangle">
          <a:avLst>
            <a:gd name="adj" fmla="val 1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3AB9E4E-9140-664C-ABDB-B4080D9DEA72}">
      <dsp:nvSpPr>
        <dsp:cNvPr id="0" name=""/>
        <dsp:cNvSpPr/>
      </dsp:nvSpPr>
      <dsp:spPr>
        <a:xfrm rot="5400000">
          <a:off x="6540738" y="-354970"/>
          <a:ext cx="1074898" cy="1788606"/>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3A7C39AA-8CF0-AF4E-BC9C-1C85E99B868B}">
      <dsp:nvSpPr>
        <dsp:cNvPr id="0" name=""/>
        <dsp:cNvSpPr/>
      </dsp:nvSpPr>
      <dsp:spPr>
        <a:xfrm>
          <a:off x="6361311" y="179437"/>
          <a:ext cx="1614764" cy="1415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 so redistrict based on the new Census.</a:t>
          </a:r>
          <a:endParaRPr lang="en-US" sz="1800" kern="1200" dirty="0"/>
        </a:p>
      </dsp:txBody>
      <dsp:txXfrm>
        <a:off x="6361311" y="179437"/>
        <a:ext cx="1614764" cy="1415435"/>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DE0C5A-7CB6-284A-ABFA-45D7DA409EBB}" type="datetimeFigureOut">
              <a:rPr lang="en-US" smtClean="0"/>
              <a:t>4/23/21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520578-91A5-9140-B972-4B3F3EB7C7EC}" type="slidenum">
              <a:rPr lang="en-US" smtClean="0"/>
              <a:t>‹#›</a:t>
            </a:fld>
            <a:endParaRPr lang="en-US"/>
          </a:p>
        </p:txBody>
      </p:sp>
    </p:spTree>
    <p:extLst>
      <p:ext uri="{BB962C8B-B14F-4D97-AF65-F5344CB8AC3E}">
        <p14:creationId xmlns:p14="http://schemas.microsoft.com/office/powerpoint/2010/main" val="19068727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Tennessee didn’t shift.</a:t>
            </a:r>
          </a:p>
          <a:p>
            <a:r>
              <a:rPr lang="en-US" dirty="0" smtClean="0"/>
              <a:t>court case saying it was mandatory.</a:t>
            </a:r>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3</a:t>
            </a:fld>
            <a:endParaRPr lang="en-US"/>
          </a:p>
        </p:txBody>
      </p:sp>
    </p:spTree>
    <p:extLst>
      <p:ext uri="{BB962C8B-B14F-4D97-AF65-F5344CB8AC3E}">
        <p14:creationId xmlns:p14="http://schemas.microsoft.com/office/powerpoint/2010/main" val="1750407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Elbridge Gerry, who as the governor of Massachusetts</a:t>
            </a:r>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17</a:t>
            </a:fld>
            <a:endParaRPr lang="en-US"/>
          </a:p>
        </p:txBody>
      </p:sp>
    </p:spTree>
    <p:extLst>
      <p:ext uri="{BB962C8B-B14F-4D97-AF65-F5344CB8AC3E}">
        <p14:creationId xmlns:p14="http://schemas.microsoft.com/office/powerpoint/2010/main" val="757378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23</a:t>
            </a:fld>
            <a:endParaRPr lang="en-US"/>
          </a:p>
        </p:txBody>
      </p:sp>
    </p:spTree>
    <p:extLst>
      <p:ext uri="{BB962C8B-B14F-4D97-AF65-F5344CB8AC3E}">
        <p14:creationId xmlns:p14="http://schemas.microsoft.com/office/powerpoint/2010/main" val="158668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24</a:t>
            </a:fld>
            <a:endParaRPr lang="en-US"/>
          </a:p>
        </p:txBody>
      </p:sp>
    </p:spTree>
    <p:extLst>
      <p:ext uri="{BB962C8B-B14F-4D97-AF65-F5344CB8AC3E}">
        <p14:creationId xmlns:p14="http://schemas.microsoft.com/office/powerpoint/2010/main" val="508847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www.theatlantic.com</a:t>
            </a:r>
            <a:r>
              <a:rPr lang="en-US" dirty="0" smtClean="0"/>
              <a:t>/technology/archive/2019/09/silicon-valley-full-superfund-sites/598531/</a:t>
            </a:r>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29</a:t>
            </a:fld>
            <a:endParaRPr lang="en-US"/>
          </a:p>
        </p:txBody>
      </p:sp>
    </p:spTree>
    <p:extLst>
      <p:ext uri="{BB962C8B-B14F-4D97-AF65-F5344CB8AC3E}">
        <p14:creationId xmlns:p14="http://schemas.microsoft.com/office/powerpoint/2010/main" val="259636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33</a:t>
            </a:fld>
            <a:endParaRPr lang="en-US"/>
          </a:p>
        </p:txBody>
      </p:sp>
    </p:spTree>
    <p:extLst>
      <p:ext uri="{BB962C8B-B14F-4D97-AF65-F5344CB8AC3E}">
        <p14:creationId xmlns:p14="http://schemas.microsoft.com/office/powerpoint/2010/main" val="1246783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Universalizability (one principle for the whole country, consistency), bottom-up (asking the people what they want, community control), revision of the process (keep it fresh and appropriate over time, </a:t>
            </a:r>
            <a:r>
              <a:rPr lang="en-US" dirty="0" err="1" smtClean="0"/>
              <a:t>Yglesias</a:t>
            </a:r>
            <a:r>
              <a:rPr lang="en-US" dirty="0" smtClean="0"/>
              <a:t> [ethics of care, long-term responsibilities])</a:t>
            </a:r>
          </a:p>
          <a:p>
            <a:endParaRPr lang="en-US" dirty="0"/>
          </a:p>
        </p:txBody>
      </p:sp>
      <p:sp>
        <p:nvSpPr>
          <p:cNvPr id="4" name="Slide Number Placeholder 3"/>
          <p:cNvSpPr>
            <a:spLocks noGrp="1"/>
          </p:cNvSpPr>
          <p:nvPr>
            <p:ph type="sldNum" sz="quarter" idx="10"/>
          </p:nvPr>
        </p:nvSpPr>
        <p:spPr/>
        <p:txBody>
          <a:bodyPr/>
          <a:lstStyle/>
          <a:p>
            <a:fld id="{C4520578-91A5-9140-B972-4B3F3EB7C7EC}" type="slidenum">
              <a:rPr lang="en-US" smtClean="0"/>
              <a:t>35</a:t>
            </a:fld>
            <a:endParaRPr lang="en-US"/>
          </a:p>
        </p:txBody>
      </p:sp>
    </p:spTree>
    <p:extLst>
      <p:ext uri="{BB962C8B-B14F-4D97-AF65-F5344CB8AC3E}">
        <p14:creationId xmlns:p14="http://schemas.microsoft.com/office/powerpoint/2010/main" val="3733751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5D3423-D463-9E4B-B3D9-D41BB976415D}"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2928594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5D3423-D463-9E4B-B3D9-D41BB976415D}"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371901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5D3423-D463-9E4B-B3D9-D41BB976415D}"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2935897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5D3423-D463-9E4B-B3D9-D41BB976415D}"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3410016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5D3423-D463-9E4B-B3D9-D41BB976415D}" type="datetimeFigureOut">
              <a:rPr lang="en-US" smtClean="0"/>
              <a:t>4/23/21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2226996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5D3423-D463-9E4B-B3D9-D41BB976415D}" type="datetimeFigureOut">
              <a:rPr lang="en-US" smtClean="0"/>
              <a:t>4/23/21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1759892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5D3423-D463-9E4B-B3D9-D41BB976415D}" type="datetimeFigureOut">
              <a:rPr lang="en-US" smtClean="0"/>
              <a:t>4/23/21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38450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5D3423-D463-9E4B-B3D9-D41BB976415D}"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802602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5D3423-D463-9E4B-B3D9-D41BB976415D}"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3420614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5D3423-D463-9E4B-B3D9-D41BB976415D}"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1673613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2"/>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2"/>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5D3423-D463-9E4B-B3D9-D41BB976415D}"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B34C4-9495-C043-83FF-E551EDBF86A4}" type="slidenum">
              <a:rPr lang="en-US" smtClean="0"/>
              <a:t>‹#›</a:t>
            </a:fld>
            <a:endParaRPr lang="en-US"/>
          </a:p>
        </p:txBody>
      </p:sp>
    </p:spTree>
    <p:extLst>
      <p:ext uri="{BB962C8B-B14F-4D97-AF65-F5344CB8AC3E}">
        <p14:creationId xmlns:p14="http://schemas.microsoft.com/office/powerpoint/2010/main" val="8584162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05D3423-D463-9E4B-B3D9-D41BB976415D}" type="datetimeFigureOut">
              <a:rPr lang="en-US" smtClean="0"/>
              <a:t>4/23/21</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6DB34C4-9495-C043-83FF-E551EDBF86A4}" type="slidenum">
              <a:rPr lang="en-US" smtClean="0"/>
              <a:t>‹#›</a:t>
            </a:fld>
            <a:endParaRPr lang="en-US"/>
          </a:p>
        </p:txBody>
      </p:sp>
    </p:spTree>
    <p:extLst>
      <p:ext uri="{BB962C8B-B14F-4D97-AF65-F5344CB8AC3E}">
        <p14:creationId xmlns:p14="http://schemas.microsoft.com/office/powerpoint/2010/main" val="760575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mailto:kcreel@stanford.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Gerrymandering &amp;</a:t>
            </a:r>
            <a:br>
              <a:rPr lang="en-US" dirty="0" smtClean="0"/>
            </a:br>
            <a:r>
              <a:rPr lang="en-US" dirty="0" smtClean="0"/>
              <a:t>&amp; Algorithmic Thinking </a:t>
            </a:r>
            <a:endParaRPr lang="en-US" dirty="0"/>
          </a:p>
        </p:txBody>
      </p:sp>
      <p:sp>
        <p:nvSpPr>
          <p:cNvPr id="3" name="Subtitle 2"/>
          <p:cNvSpPr>
            <a:spLocks noGrp="1"/>
          </p:cNvSpPr>
          <p:nvPr>
            <p:ph type="subTitle" idx="1"/>
          </p:nvPr>
        </p:nvSpPr>
        <p:spPr/>
        <p:txBody>
          <a:bodyPr/>
          <a:lstStyle/>
          <a:p>
            <a:r>
              <a:rPr lang="en-US" dirty="0" smtClean="0"/>
              <a:t>Katie Creel</a:t>
            </a:r>
            <a:endParaRPr lang="en-US" dirty="0"/>
          </a:p>
        </p:txBody>
      </p:sp>
    </p:spTree>
    <p:extLst>
      <p:ext uri="{BB962C8B-B14F-4D97-AF65-F5344CB8AC3E}">
        <p14:creationId xmlns:p14="http://schemas.microsoft.com/office/powerpoint/2010/main" val="42577078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Problem Should we Solve?</a:t>
            </a:r>
            <a:endParaRPr lang="en-US" dirty="0"/>
          </a:p>
        </p:txBody>
      </p:sp>
      <p:sp>
        <p:nvSpPr>
          <p:cNvPr id="3" name="Text Placeholder 2"/>
          <p:cNvSpPr>
            <a:spLocks noGrp="1"/>
          </p:cNvSpPr>
          <p:nvPr>
            <p:ph type="body" idx="1"/>
          </p:nvPr>
        </p:nvSpPr>
        <p:spPr/>
        <p:txBody>
          <a:bodyPr>
            <a:normAutofit lnSpcReduction="10000"/>
          </a:bodyPr>
          <a:lstStyle/>
          <a:p>
            <a:r>
              <a:rPr lang="en-US" sz="3200" dirty="0" smtClean="0"/>
              <a:t>Solving problems ... </a:t>
            </a:r>
          </a:p>
          <a:p>
            <a:r>
              <a:rPr lang="en-US" sz="3200" dirty="0" smtClean="0"/>
              <a:t>with recursive backtracking! </a:t>
            </a:r>
            <a:endParaRPr lang="en-US" sz="3200" dirty="0"/>
          </a:p>
        </p:txBody>
      </p:sp>
    </p:spTree>
    <p:extLst>
      <p:ext uri="{BB962C8B-B14F-4D97-AF65-F5344CB8AC3E}">
        <p14:creationId xmlns:p14="http://schemas.microsoft.com/office/powerpoint/2010/main" val="253536791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Redistricting for House Elections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31215683"/>
              </p:ext>
            </p:extLst>
          </p:nvPr>
        </p:nvGraphicFramePr>
        <p:xfrm>
          <a:off x="457200" y="1200150"/>
          <a:ext cx="8229600" cy="3394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13769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Precincts: tiny boxes</a:t>
            </a:r>
            <a:endParaRPr lang="en-US" dirty="0"/>
          </a:p>
        </p:txBody>
      </p:sp>
      <p:pic>
        <p:nvPicPr>
          <p:cNvPr id="4" name="Content Placeholder 3" descr="Screen Shot 2021-04-23 at 12.47.16 PM.png"/>
          <p:cNvPicPr>
            <a:picLocks noGrp="1" noChangeAspect="1"/>
          </p:cNvPicPr>
          <p:nvPr>
            <p:ph idx="1"/>
          </p:nvPr>
        </p:nvPicPr>
        <p:blipFill>
          <a:blip r:embed="rId2">
            <a:extLst>
              <a:ext uri="{28A0092B-C50C-407E-A947-70E740481C1C}">
                <a14:useLocalDpi xmlns:a14="http://schemas.microsoft.com/office/drawing/2010/main" val="0"/>
              </a:ext>
            </a:extLst>
          </a:blip>
          <a:srcRect t="20779" b="20779"/>
          <a:stretch>
            <a:fillRect/>
          </a:stretch>
        </p:blipFill>
        <p:spPr>
          <a:xfrm>
            <a:off x="457200" y="1200150"/>
            <a:ext cx="8229600" cy="3394075"/>
          </a:xfrm>
        </p:spPr>
      </p:pic>
    </p:spTree>
    <p:extLst>
      <p:ext uri="{BB962C8B-B14F-4D97-AF65-F5344CB8AC3E}">
        <p14:creationId xmlns:p14="http://schemas.microsoft.com/office/powerpoint/2010/main" val="262799620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Districts: bigger ... boxes?</a:t>
            </a:r>
            <a:endParaRPr lang="en-US" dirty="0"/>
          </a:p>
        </p:txBody>
      </p:sp>
      <p:pic>
        <p:nvPicPr>
          <p:cNvPr id="4" name="Content Placeholder 3" descr="DenverElections.jpeg"/>
          <p:cNvPicPr>
            <a:picLocks noGrp="1" noChangeAspect="1"/>
          </p:cNvPicPr>
          <p:nvPr>
            <p:ph idx="1"/>
          </p:nvPr>
        </p:nvPicPr>
        <p:blipFill>
          <a:blip r:embed="rId2">
            <a:extLst>
              <a:ext uri="{28A0092B-C50C-407E-A947-70E740481C1C}">
                <a14:useLocalDpi xmlns:a14="http://schemas.microsoft.com/office/drawing/2010/main" val="0"/>
              </a:ext>
            </a:extLst>
          </a:blip>
          <a:srcRect t="20541" b="20541"/>
          <a:stretch>
            <a:fillRect/>
          </a:stretch>
        </p:blipFill>
        <p:spPr>
          <a:xfrm>
            <a:off x="457200" y="1200150"/>
            <a:ext cx="8229600" cy="3394075"/>
          </a:xfrm>
        </p:spPr>
      </p:pic>
    </p:spTree>
    <p:extLst>
      <p:ext uri="{BB962C8B-B14F-4D97-AF65-F5344CB8AC3E}">
        <p14:creationId xmlns:p14="http://schemas.microsoft.com/office/powerpoint/2010/main" val="398724817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The Computational Problem of Redistricting</a:t>
            </a:r>
            <a:endParaRPr lang="en-US" dirty="0"/>
          </a:p>
        </p:txBody>
      </p:sp>
      <p:sp>
        <p:nvSpPr>
          <p:cNvPr id="5" name="Content Placeholder 4"/>
          <p:cNvSpPr>
            <a:spLocks noGrp="1"/>
          </p:cNvSpPr>
          <p:nvPr>
            <p:ph idx="1"/>
          </p:nvPr>
        </p:nvSpPr>
        <p:spPr>
          <a:xfrm>
            <a:off x="457200" y="1396999"/>
            <a:ext cx="8229600" cy="3513668"/>
          </a:xfrm>
        </p:spPr>
        <p:txBody>
          <a:bodyPr>
            <a:normAutofit fontScale="92500" lnSpcReduction="20000"/>
          </a:bodyPr>
          <a:lstStyle/>
          <a:p>
            <a:pPr marL="0" indent="0">
              <a:buNone/>
            </a:pPr>
            <a:r>
              <a:rPr lang="en-US" dirty="0"/>
              <a:t>1. Count residents (census)</a:t>
            </a:r>
            <a:br>
              <a:rPr lang="en-US" dirty="0"/>
            </a:br>
            <a:r>
              <a:rPr lang="en-US" dirty="0" smtClean="0"/>
              <a:t>2</a:t>
            </a:r>
            <a:r>
              <a:rPr lang="en-US" dirty="0"/>
              <a:t>. Apportion representatives to </a:t>
            </a:r>
            <a:r>
              <a:rPr lang="en-US" dirty="0" smtClean="0"/>
              <a:t>states  </a:t>
            </a:r>
          </a:p>
          <a:p>
            <a:pPr marL="0" indent="0">
              <a:buNone/>
            </a:pPr>
            <a:r>
              <a:rPr lang="en-US" dirty="0" smtClean="0"/>
              <a:t>3</a:t>
            </a:r>
            <a:r>
              <a:rPr lang="en-US" dirty="0"/>
              <a:t>. Partition </a:t>
            </a:r>
            <a:r>
              <a:rPr lang="en-US" dirty="0" smtClean="0"/>
              <a:t>by sorting precincts into districts</a:t>
            </a:r>
          </a:p>
          <a:p>
            <a:endParaRPr lang="en-US" dirty="0">
              <a:effectLst/>
            </a:endParaRPr>
          </a:p>
          <a:p>
            <a:pPr marL="0" indent="0">
              <a:buNone/>
            </a:pPr>
            <a:r>
              <a:rPr lang="en-US" sz="2800" dirty="0" smtClean="0"/>
              <a:t>The Math (</a:t>
            </a:r>
            <a:r>
              <a:rPr lang="en-US" sz="2800" dirty="0" err="1" smtClean="0"/>
              <a:t>combinatorics</a:t>
            </a:r>
            <a:r>
              <a:rPr lang="en-US" sz="2800" dirty="0" smtClean="0"/>
              <a:t>) Problem of Redistricting</a:t>
            </a:r>
            <a:endParaRPr lang="en-US" sz="2800" dirty="0" smtClean="0">
              <a:effectLst/>
            </a:endParaRPr>
          </a:p>
          <a:p>
            <a:pPr marL="0" indent="0">
              <a:buNone/>
            </a:pPr>
            <a:r>
              <a:rPr lang="en-US" sz="2800" i="1" dirty="0"/>
              <a:t>If a state has n residents (with attributes) and k representatives, how to form k groups of approximately size n out of census blocks </a:t>
            </a:r>
            <a:r>
              <a:rPr lang="en-US" sz="2800" i="1" dirty="0" smtClean="0"/>
              <a:t>k in </a:t>
            </a:r>
            <a:r>
              <a:rPr lang="en-US" sz="2800" i="1" dirty="0"/>
              <a:t>accordance with various rules and values. </a:t>
            </a:r>
            <a:endParaRPr lang="en-US" sz="2800" i="1" dirty="0" smtClean="0">
              <a:effectLst/>
            </a:endParaRPr>
          </a:p>
          <a:p>
            <a:pPr marL="0" indent="0">
              <a:buNone/>
            </a:pPr>
            <a:endParaRPr lang="en-US" dirty="0" smtClean="0">
              <a:effectLst/>
            </a:endParaRPr>
          </a:p>
          <a:p>
            <a:endParaRPr lang="en-US" dirty="0"/>
          </a:p>
        </p:txBody>
      </p:sp>
    </p:spTree>
    <p:extLst>
      <p:ext uri="{BB962C8B-B14F-4D97-AF65-F5344CB8AC3E}">
        <p14:creationId xmlns:p14="http://schemas.microsoft.com/office/powerpoint/2010/main" val="22120551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algorithms should we use?</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576775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Recursion, as always, to the Rescue</a:t>
            </a:r>
            <a:endParaRPr lang="en-US" dirty="0"/>
          </a:p>
        </p:txBody>
      </p:sp>
      <p:sp>
        <p:nvSpPr>
          <p:cNvPr id="3" name="Content Placeholder 2"/>
          <p:cNvSpPr>
            <a:spLocks noGrp="1"/>
          </p:cNvSpPr>
          <p:nvPr>
            <p:ph idx="1"/>
          </p:nvPr>
        </p:nvSpPr>
        <p:spPr/>
        <p:txBody>
          <a:bodyPr>
            <a:normAutofit lnSpcReduction="10000"/>
          </a:bodyPr>
          <a:lstStyle/>
          <a:p>
            <a:r>
              <a:rPr lang="en-US" dirty="0" smtClean="0"/>
              <a:t>Exhaustive algorithm -- </a:t>
            </a:r>
            <a:r>
              <a:rPr lang="en-US" dirty="0" smtClean="0"/>
              <a:t>generate </a:t>
            </a:r>
            <a:r>
              <a:rPr lang="en-US" dirty="0" smtClean="0"/>
              <a:t>all the possible solutions, compare them </a:t>
            </a:r>
            <a:r>
              <a:rPr lang="en-US" dirty="0" smtClean="0"/>
              <a:t>to</a:t>
            </a:r>
            <a:r>
              <a:rPr lang="en-US" dirty="0" smtClean="0"/>
              <a:t> </a:t>
            </a:r>
            <a:r>
              <a:rPr lang="en-US" dirty="0" smtClean="0"/>
              <a:t>our </a:t>
            </a:r>
            <a:r>
              <a:rPr lang="en-US" dirty="0" smtClean="0"/>
              <a:t>metrics.</a:t>
            </a:r>
            <a:endParaRPr lang="en-US" dirty="0" smtClean="0"/>
          </a:p>
          <a:p>
            <a:endParaRPr lang="en-US" dirty="0"/>
          </a:p>
          <a:p>
            <a:r>
              <a:rPr lang="en-US" dirty="0"/>
              <a:t>R</a:t>
            </a:r>
            <a:r>
              <a:rPr lang="en-US" dirty="0" smtClean="0"/>
              <a:t>ecursive </a:t>
            </a:r>
            <a:r>
              <a:rPr lang="en-US" dirty="0" smtClean="0"/>
              <a:t>backtracking </a:t>
            </a:r>
            <a:r>
              <a:rPr lang="en-US" dirty="0"/>
              <a:t>(</a:t>
            </a:r>
            <a:r>
              <a:rPr lang="en-US" dirty="0" smtClean="0"/>
              <a:t>choose</a:t>
            </a:r>
            <a:r>
              <a:rPr lang="en-US" dirty="0" smtClean="0"/>
              <a:t>, explore, </a:t>
            </a:r>
            <a:r>
              <a:rPr lang="en-US" dirty="0" err="1" smtClean="0"/>
              <a:t>unchoose</a:t>
            </a:r>
            <a:r>
              <a:rPr lang="en-US" dirty="0" smtClean="0"/>
              <a:t>) to explore districting maps and identify the worst (or best!) ones.</a:t>
            </a:r>
            <a:endParaRPr lang="en-US" dirty="0"/>
          </a:p>
        </p:txBody>
      </p:sp>
    </p:spTree>
    <p:extLst>
      <p:ext uri="{BB962C8B-B14F-4D97-AF65-F5344CB8AC3E}">
        <p14:creationId xmlns:p14="http://schemas.microsoft.com/office/powerpoint/2010/main" val="195358291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Constraints </a:t>
            </a:r>
            <a:r>
              <a:rPr lang="en-US" dirty="0" smtClean="0"/>
              <a:t>and Principles</a:t>
            </a:r>
            <a:endParaRPr lang="en-US" dirty="0"/>
          </a:p>
        </p:txBody>
      </p:sp>
      <p:sp>
        <p:nvSpPr>
          <p:cNvPr id="3" name="Text Placeholder 2"/>
          <p:cNvSpPr>
            <a:spLocks noGrp="1"/>
          </p:cNvSpPr>
          <p:nvPr>
            <p:ph type="body" idx="1"/>
          </p:nvPr>
        </p:nvSpPr>
        <p:spPr/>
        <p:txBody>
          <a:bodyPr>
            <a:normAutofit/>
          </a:bodyPr>
          <a:lstStyle/>
          <a:p>
            <a:r>
              <a:rPr lang="en-US" sz="2800" dirty="0" smtClean="0"/>
              <a:t>But what are our metrics?</a:t>
            </a:r>
          </a:p>
          <a:p>
            <a:r>
              <a:rPr lang="en-US" sz="2800" dirty="0" smtClean="0"/>
              <a:t>How </a:t>
            </a:r>
            <a:r>
              <a:rPr lang="en-US" sz="2800" dirty="0" smtClean="0"/>
              <a:t>should we redistrict responsibly?</a:t>
            </a:r>
            <a:endParaRPr lang="en-US" sz="2800" dirty="0"/>
          </a:p>
        </p:txBody>
      </p:sp>
    </p:spTree>
    <p:extLst>
      <p:ext uri="{BB962C8B-B14F-4D97-AF65-F5344CB8AC3E}">
        <p14:creationId xmlns:p14="http://schemas.microsoft.com/office/powerpoint/2010/main" val="326671892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Principle 1: One person, one vote</a:t>
            </a:r>
            <a:endParaRPr lang="en-US" dirty="0"/>
          </a:p>
        </p:txBody>
      </p:sp>
      <p:sp>
        <p:nvSpPr>
          <p:cNvPr id="3" name="Content Placeholder 2"/>
          <p:cNvSpPr>
            <a:spLocks noGrp="1"/>
          </p:cNvSpPr>
          <p:nvPr>
            <p:ph idx="1"/>
          </p:nvPr>
        </p:nvSpPr>
        <p:spPr/>
        <p:txBody>
          <a:bodyPr/>
          <a:lstStyle/>
          <a:p>
            <a:pPr marL="0" indent="0">
              <a:buNone/>
            </a:pPr>
            <a:r>
              <a:rPr lang="en-US" dirty="0" smtClean="0"/>
              <a:t>“</a:t>
            </a:r>
            <a:r>
              <a:rPr lang="en-US" dirty="0"/>
              <a:t>as nearly as is practicable </a:t>
            </a:r>
            <a:r>
              <a:rPr lang="en-US" b="1" dirty="0"/>
              <a:t>one man’s vote in a congressional election is worth as much as another’s</a:t>
            </a:r>
            <a:r>
              <a:rPr lang="en-US" dirty="0"/>
              <a:t>.” </a:t>
            </a:r>
            <a:r>
              <a:rPr lang="is-IS" dirty="0" smtClean="0"/>
              <a:t>Reynolds </a:t>
            </a:r>
            <a:r>
              <a:rPr lang="is-IS" dirty="0"/>
              <a:t>v. Sims, 377 U.S. 533 (1964)</a:t>
            </a:r>
            <a:endParaRPr lang="en-US" dirty="0"/>
          </a:p>
        </p:txBody>
      </p:sp>
    </p:spTree>
    <p:extLst>
      <p:ext uri="{BB962C8B-B14F-4D97-AF65-F5344CB8AC3E}">
        <p14:creationId xmlns:p14="http://schemas.microsoft.com/office/powerpoint/2010/main" val="159102936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8229597" cy="871538"/>
          </a:xfrm>
        </p:spPr>
        <p:txBody>
          <a:bodyPr>
            <a:noAutofit/>
          </a:bodyPr>
          <a:lstStyle/>
          <a:p>
            <a:r>
              <a:rPr lang="en-US" sz="3200" dirty="0" smtClean="0"/>
              <a:t>One Person One Vote: </a:t>
            </a:r>
            <a:br>
              <a:rPr lang="en-US" sz="3200" dirty="0" smtClean="0"/>
            </a:br>
            <a:r>
              <a:rPr lang="en-US" sz="3200" dirty="0" smtClean="0"/>
              <a:t>The </a:t>
            </a:r>
            <a:r>
              <a:rPr lang="en-US" sz="3200" dirty="0" smtClean="0"/>
              <a:t>Efficiency Gap Metric</a:t>
            </a:r>
            <a:endParaRPr lang="en-US" sz="3200" dirty="0"/>
          </a:p>
        </p:txBody>
      </p:sp>
      <p:pic>
        <p:nvPicPr>
          <p:cNvPr id="4" name="Content Placeholder 3" descr="Screen Shot 2021-04-23 at 2.00.48 PM.png"/>
          <p:cNvPicPr>
            <a:picLocks noGrp="1" noChangeAspect="1"/>
          </p:cNvPicPr>
          <p:nvPr>
            <p:ph idx="1"/>
          </p:nvPr>
        </p:nvPicPr>
        <p:blipFill>
          <a:blip r:embed="rId2">
            <a:extLst>
              <a:ext uri="{28A0092B-C50C-407E-A947-70E740481C1C}">
                <a14:useLocalDpi xmlns:a14="http://schemas.microsoft.com/office/drawing/2010/main" val="0"/>
              </a:ext>
            </a:extLst>
          </a:blip>
          <a:srcRect t="-38144" b="-38144"/>
          <a:stretch>
            <a:fillRect/>
          </a:stretch>
        </p:blipFill>
        <p:spPr/>
      </p:pic>
      <p:sp>
        <p:nvSpPr>
          <p:cNvPr id="5" name="Text Placeholder 4"/>
          <p:cNvSpPr>
            <a:spLocks noGrp="1"/>
          </p:cNvSpPr>
          <p:nvPr>
            <p:ph type="body" sz="half" idx="2"/>
          </p:nvPr>
        </p:nvSpPr>
        <p:spPr/>
        <p:txBody>
          <a:bodyPr>
            <a:noAutofit/>
          </a:bodyPr>
          <a:lstStyle/>
          <a:p>
            <a:r>
              <a:rPr lang="en-US" sz="2000" dirty="0" smtClean="0"/>
              <a:t>Principles:</a:t>
            </a:r>
            <a:endParaRPr lang="en-US" sz="2000" dirty="0"/>
          </a:p>
          <a:p>
            <a:pPr marL="342900" indent="-342900">
              <a:buFont typeface="Arial"/>
              <a:buChar char="•"/>
            </a:pPr>
            <a:r>
              <a:rPr lang="en-US" sz="2000" dirty="0"/>
              <a:t>Any vote cast for the losing party is a wasted vote for that party</a:t>
            </a:r>
          </a:p>
          <a:p>
            <a:pPr marL="342900" indent="-342900">
              <a:buFont typeface="Arial"/>
              <a:buChar char="•"/>
            </a:pPr>
            <a:r>
              <a:rPr lang="en-US" sz="2000" dirty="0"/>
              <a:t>Any vote cast for the winning party that was more than the simple majority needed to win is a wasted vote for that party</a:t>
            </a:r>
          </a:p>
          <a:p>
            <a:endParaRPr lang="en-US" sz="2000" dirty="0"/>
          </a:p>
        </p:txBody>
      </p:sp>
    </p:spTree>
    <p:extLst>
      <p:ext uri="{BB962C8B-B14F-4D97-AF65-F5344CB8AC3E}">
        <p14:creationId xmlns:p14="http://schemas.microsoft.com/office/powerpoint/2010/main" val="316296083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7938908" cy="871538"/>
          </a:xfrm>
        </p:spPr>
        <p:txBody>
          <a:bodyPr>
            <a:noAutofit/>
          </a:bodyPr>
          <a:lstStyle/>
          <a:p>
            <a:r>
              <a:rPr lang="en-US" sz="3200" dirty="0"/>
              <a:t>One Person One Vote: </a:t>
            </a:r>
            <a:br>
              <a:rPr lang="en-US" sz="3200" dirty="0"/>
            </a:br>
            <a:r>
              <a:rPr lang="en-US" sz="3200" dirty="0"/>
              <a:t>The Efficiency Gap Metric</a:t>
            </a:r>
            <a:endParaRPr lang="en-US" sz="3200" dirty="0"/>
          </a:p>
        </p:txBody>
      </p:sp>
      <p:pic>
        <p:nvPicPr>
          <p:cNvPr id="4" name="Content Placeholder 3" descr="Screen Shot 2021-04-23 at 2.00.48 PM.png"/>
          <p:cNvPicPr>
            <a:picLocks noGrp="1" noChangeAspect="1"/>
          </p:cNvPicPr>
          <p:nvPr>
            <p:ph idx="1"/>
          </p:nvPr>
        </p:nvPicPr>
        <p:blipFill>
          <a:blip r:embed="rId2">
            <a:extLst>
              <a:ext uri="{28A0092B-C50C-407E-A947-70E740481C1C}">
                <a14:useLocalDpi xmlns:a14="http://schemas.microsoft.com/office/drawing/2010/main" val="0"/>
              </a:ext>
            </a:extLst>
          </a:blip>
          <a:srcRect t="-38144" b="-38144"/>
          <a:stretch>
            <a:fillRect/>
          </a:stretch>
        </p:blipFill>
        <p:spPr/>
      </p:pic>
      <p:sp>
        <p:nvSpPr>
          <p:cNvPr id="5" name="Text Placeholder 4"/>
          <p:cNvSpPr>
            <a:spLocks noGrp="1"/>
          </p:cNvSpPr>
          <p:nvPr>
            <p:ph type="body" sz="half" idx="2"/>
          </p:nvPr>
        </p:nvSpPr>
        <p:spPr/>
        <p:txBody>
          <a:bodyPr>
            <a:normAutofit/>
          </a:bodyPr>
          <a:lstStyle/>
          <a:p>
            <a:r>
              <a:rPr lang="en-US" sz="2000" dirty="0" smtClean="0"/>
              <a:t>Imagine we are counting votes up from the “bottom” in each district, and the first to hit the line win.  The votes remaining on the top are “wasted” in that they didn’t influence the outcome in that district.  Which party has more wasted votes here, Green or Teal?</a:t>
            </a:r>
          </a:p>
        </p:txBody>
      </p:sp>
    </p:spTree>
    <p:extLst>
      <p:ext uri="{BB962C8B-B14F-4D97-AF65-F5344CB8AC3E}">
        <p14:creationId xmlns:p14="http://schemas.microsoft.com/office/powerpoint/2010/main" val="95188026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Calculating the Efficiency Gap</a:t>
            </a:r>
            <a:endParaRPr lang="en-US" dirty="0"/>
          </a:p>
        </p:txBody>
      </p:sp>
      <p:sp>
        <p:nvSpPr>
          <p:cNvPr id="2" name="Text Placeholder 1"/>
          <p:cNvSpPr>
            <a:spLocks noGrp="1"/>
          </p:cNvSpPr>
          <p:nvPr>
            <p:ph type="body" idx="1"/>
          </p:nvPr>
        </p:nvSpPr>
        <p:spPr>
          <a:xfrm>
            <a:off x="0" y="2180035"/>
            <a:ext cx="9144000" cy="1125140"/>
          </a:xfrm>
        </p:spPr>
        <p:txBody>
          <a:bodyPr>
            <a:noAutofit/>
          </a:bodyPr>
          <a:lstStyle/>
          <a:p>
            <a:pPr algn="ctr"/>
            <a:r>
              <a:rPr lang="en-US" sz="2400" dirty="0">
                <a:solidFill>
                  <a:schemeClr val="tx1"/>
                </a:solidFill>
              </a:rPr>
              <a:t>Efficiency Gap (EG) = </a:t>
            </a:r>
            <a:endParaRPr lang="en-US" sz="2400" dirty="0" smtClean="0">
              <a:solidFill>
                <a:schemeClr val="tx1"/>
              </a:solidFill>
            </a:endParaRPr>
          </a:p>
          <a:p>
            <a:pPr algn="ctr"/>
            <a:r>
              <a:rPr lang="en-US" sz="2400" dirty="0" smtClean="0">
                <a:solidFill>
                  <a:schemeClr val="tx1"/>
                </a:solidFill>
              </a:rPr>
              <a:t>abs</a:t>
            </a:r>
            <a:r>
              <a:rPr lang="en-US" sz="2400" dirty="0">
                <a:solidFill>
                  <a:schemeClr val="tx1"/>
                </a:solidFill>
              </a:rPr>
              <a:t>(wasted </a:t>
            </a:r>
            <a:r>
              <a:rPr lang="en-US" sz="2400" dirty="0" smtClean="0">
                <a:solidFill>
                  <a:schemeClr val="tx1"/>
                </a:solidFill>
              </a:rPr>
              <a:t>green votes </a:t>
            </a:r>
            <a:r>
              <a:rPr lang="mr-IN" sz="2400" dirty="0" smtClean="0">
                <a:solidFill>
                  <a:schemeClr val="tx1"/>
                </a:solidFill>
              </a:rPr>
              <a:t>–</a:t>
            </a:r>
            <a:r>
              <a:rPr lang="en-US" sz="2400" dirty="0" smtClean="0">
                <a:solidFill>
                  <a:schemeClr val="tx1"/>
                </a:solidFill>
              </a:rPr>
              <a:t> </a:t>
            </a:r>
            <a:r>
              <a:rPr lang="en-US" sz="2400" dirty="0">
                <a:solidFill>
                  <a:schemeClr val="tx1"/>
                </a:solidFill>
              </a:rPr>
              <a:t>wasted </a:t>
            </a:r>
            <a:r>
              <a:rPr lang="en-US" sz="2400" dirty="0" smtClean="0">
                <a:solidFill>
                  <a:schemeClr val="tx1"/>
                </a:solidFill>
              </a:rPr>
              <a:t>teal votes) </a:t>
            </a:r>
            <a:r>
              <a:rPr lang="en-US" sz="2400" dirty="0">
                <a:solidFill>
                  <a:schemeClr val="tx1"/>
                </a:solidFill>
              </a:rPr>
              <a:t>/ total votes cast</a:t>
            </a:r>
            <a:endParaRPr lang="en-US" sz="2400" dirty="0">
              <a:solidFill>
                <a:schemeClr val="tx1"/>
              </a:solidFill>
            </a:endParaRPr>
          </a:p>
        </p:txBody>
      </p:sp>
    </p:spTree>
    <p:extLst>
      <p:ext uri="{BB962C8B-B14F-4D97-AF65-F5344CB8AC3E}">
        <p14:creationId xmlns:p14="http://schemas.microsoft.com/office/powerpoint/2010/main" val="364273394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Type of Gerrymandering Addressed</a:t>
            </a:r>
            <a:endParaRPr lang="en-US" dirty="0"/>
          </a:p>
        </p:txBody>
      </p:sp>
      <p:sp>
        <p:nvSpPr>
          <p:cNvPr id="5" name="Content Placeholder 4"/>
          <p:cNvSpPr>
            <a:spLocks noGrp="1"/>
          </p:cNvSpPr>
          <p:nvPr>
            <p:ph idx="1"/>
          </p:nvPr>
        </p:nvSpPr>
        <p:spPr/>
        <p:txBody>
          <a:bodyPr/>
          <a:lstStyle/>
          <a:p>
            <a:r>
              <a:rPr lang="en-US" dirty="0" smtClean="0"/>
              <a:t>“Partisan Gerrymandering,” or redistricting in order to gain or preserve an advantage for one political party at the cost of equitable political representation for voters.</a:t>
            </a:r>
          </a:p>
          <a:p>
            <a:endParaRPr lang="en-US" dirty="0"/>
          </a:p>
        </p:txBody>
      </p:sp>
    </p:spTree>
    <p:extLst>
      <p:ext uri="{BB962C8B-B14F-4D97-AF65-F5344CB8AC3E}">
        <p14:creationId xmlns:p14="http://schemas.microsoft.com/office/powerpoint/2010/main" val="178018109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Are We Done?</a:t>
            </a:r>
            <a:endParaRPr lang="en-US" dirty="0"/>
          </a:p>
        </p:txBody>
      </p:sp>
      <p:sp>
        <p:nvSpPr>
          <p:cNvPr id="5" name="Content Placeholder 4"/>
          <p:cNvSpPr>
            <a:spLocks noGrp="1"/>
          </p:cNvSpPr>
          <p:nvPr>
            <p:ph idx="1"/>
          </p:nvPr>
        </p:nvSpPr>
        <p:spPr/>
        <p:txBody>
          <a:bodyPr/>
          <a:lstStyle/>
          <a:p>
            <a:r>
              <a:rPr lang="en-US" dirty="0" smtClean="0"/>
              <a:t>Efficiency gap captures the “one person one vote principle” fairly well.</a:t>
            </a:r>
          </a:p>
          <a:p>
            <a:r>
              <a:rPr lang="en-US" dirty="0" smtClean="0"/>
              <a:t>If we were solving only this problem, framed in this way, we might be done.</a:t>
            </a:r>
          </a:p>
          <a:p>
            <a:r>
              <a:rPr lang="en-US" dirty="0" smtClean="0"/>
              <a:t>What else is important?</a:t>
            </a:r>
            <a:endParaRPr lang="en-US" dirty="0"/>
          </a:p>
        </p:txBody>
      </p:sp>
    </p:spTree>
    <p:extLst>
      <p:ext uri="{BB962C8B-B14F-4D97-AF65-F5344CB8AC3E}">
        <p14:creationId xmlns:p14="http://schemas.microsoft.com/office/powerpoint/2010/main" val="18859691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History of Gerrymandering</a:t>
            </a:r>
            <a:endParaRPr lang="en-US" dirty="0"/>
          </a:p>
        </p:txBody>
      </p:sp>
      <p:sp>
        <p:nvSpPr>
          <p:cNvPr id="5" name="Text Placeholder 4"/>
          <p:cNvSpPr>
            <a:spLocks noGrp="1"/>
          </p:cNvSpPr>
          <p:nvPr>
            <p:ph type="body" idx="1"/>
          </p:nvPr>
        </p:nvSpPr>
        <p:spPr/>
        <p:txBody>
          <a:bodyPr>
            <a:normAutofit/>
          </a:bodyPr>
          <a:lstStyle/>
          <a:p>
            <a:r>
              <a:rPr lang="en-US" sz="2400" dirty="0" smtClean="0"/>
              <a:t>In order to find out, we need to understand the ... </a:t>
            </a:r>
            <a:endParaRPr lang="en-US" sz="2400" dirty="0"/>
          </a:p>
        </p:txBody>
      </p:sp>
    </p:spTree>
    <p:extLst>
      <p:ext uri="{BB962C8B-B14F-4D97-AF65-F5344CB8AC3E}">
        <p14:creationId xmlns:p14="http://schemas.microsoft.com/office/powerpoint/2010/main" val="411995712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“The Gerry </a:t>
            </a:r>
            <a:r>
              <a:rPr lang="en-US" dirty="0" err="1" smtClean="0"/>
              <a:t>Mander</a:t>
            </a:r>
            <a:r>
              <a:rPr lang="en-US" dirty="0" smtClean="0"/>
              <a:t>” (1812)</a:t>
            </a:r>
            <a:endParaRPr lang="en-US" dirty="0"/>
          </a:p>
        </p:txBody>
      </p:sp>
      <p:pic>
        <p:nvPicPr>
          <p:cNvPr id="7" name="Picture 6" descr="TheGerryMand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8310" y="1063228"/>
            <a:ext cx="3896913" cy="4080271"/>
          </a:xfrm>
          <a:prstGeom prst="rect">
            <a:avLst/>
          </a:prstGeom>
        </p:spPr>
      </p:pic>
    </p:spTree>
    <p:extLst>
      <p:ext uri="{BB962C8B-B14F-4D97-AF65-F5344CB8AC3E}">
        <p14:creationId xmlns:p14="http://schemas.microsoft.com/office/powerpoint/2010/main" val="418728288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1870: the 15</a:t>
            </a:r>
            <a:r>
              <a:rPr lang="en-US" baseline="30000" dirty="0" smtClean="0"/>
              <a:t>th</a:t>
            </a:r>
            <a:r>
              <a:rPr lang="en-US" dirty="0" smtClean="0"/>
              <a:t> Amendment</a:t>
            </a:r>
            <a:endParaRPr lang="en-US" dirty="0"/>
          </a:p>
        </p:txBody>
      </p:sp>
      <p:sp>
        <p:nvSpPr>
          <p:cNvPr id="4" name="Content Placeholder 3"/>
          <p:cNvSpPr>
            <a:spLocks noGrp="1"/>
          </p:cNvSpPr>
          <p:nvPr>
            <p:ph idx="1"/>
          </p:nvPr>
        </p:nvSpPr>
        <p:spPr/>
        <p:txBody>
          <a:bodyPr>
            <a:normAutofit fontScale="92500" lnSpcReduction="10000"/>
          </a:bodyPr>
          <a:lstStyle/>
          <a:p>
            <a:pPr marL="0" indent="0">
              <a:buNone/>
            </a:pPr>
            <a:r>
              <a:rPr lang="en-US" dirty="0" smtClean="0"/>
              <a:t>"</a:t>
            </a:r>
            <a:r>
              <a:rPr lang="en-US" dirty="0"/>
              <a:t>right of citizens of the United States to vote shall not be denied </a:t>
            </a:r>
            <a:r>
              <a:rPr lang="en-US" b="1" dirty="0"/>
              <a:t>or abridged </a:t>
            </a:r>
            <a:r>
              <a:rPr lang="en-US" dirty="0"/>
              <a:t>by the United States or by any state on account of race, color, or previous condition of servitude</a:t>
            </a:r>
            <a:r>
              <a:rPr lang="en-US" dirty="0" smtClean="0"/>
              <a:t>.”</a:t>
            </a:r>
          </a:p>
          <a:p>
            <a:pPr marL="0" indent="0">
              <a:buNone/>
            </a:pPr>
            <a:endParaRPr lang="en-US" dirty="0"/>
          </a:p>
          <a:p>
            <a:pPr marL="0" indent="0">
              <a:buNone/>
            </a:pPr>
            <a:r>
              <a:rPr lang="en-US" dirty="0" smtClean="0"/>
              <a:t>Addresses </a:t>
            </a:r>
            <a:r>
              <a:rPr lang="en-US" i="1" dirty="0"/>
              <a:t>r</a:t>
            </a:r>
            <a:r>
              <a:rPr lang="en-US" i="1" dirty="0" smtClean="0"/>
              <a:t>acial gerrymandering,</a:t>
            </a:r>
            <a:r>
              <a:rPr lang="en-US" dirty="0" smtClean="0"/>
              <a:t> which</a:t>
            </a:r>
            <a:r>
              <a:rPr lang="en-US" i="1" dirty="0" smtClean="0"/>
              <a:t> </a:t>
            </a:r>
            <a:r>
              <a:rPr lang="en-US" dirty="0" smtClean="0"/>
              <a:t>abridges </a:t>
            </a:r>
            <a:r>
              <a:rPr lang="en-US" dirty="0" smtClean="0"/>
              <a:t>the right to vote </a:t>
            </a:r>
            <a:r>
              <a:rPr lang="en-US" dirty="0" smtClean="0"/>
              <a:t>on</a:t>
            </a:r>
            <a:r>
              <a:rPr lang="en-US" dirty="0" smtClean="0"/>
              <a:t> </a:t>
            </a:r>
            <a:r>
              <a:rPr lang="en-US" dirty="0" smtClean="0"/>
              <a:t>account of race.</a:t>
            </a:r>
            <a:endParaRPr lang="en-US" dirty="0"/>
          </a:p>
        </p:txBody>
      </p:sp>
    </p:spTree>
    <p:extLst>
      <p:ext uri="{BB962C8B-B14F-4D97-AF65-F5344CB8AC3E}">
        <p14:creationId xmlns:p14="http://schemas.microsoft.com/office/powerpoint/2010/main" val="383894359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1965: Voting </a:t>
            </a:r>
            <a:r>
              <a:rPr lang="en-US" dirty="0" smtClean="0"/>
              <a:t>Rights Act</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t>“The </a:t>
            </a:r>
            <a:r>
              <a:rPr lang="en-US" sz="2400" dirty="0"/>
              <a:t>Civil Rights Division has the responsibility for enforcement of provisions of the Voting Rights Act that seek to ensure that redistricting plans do not discriminate on the basis of </a:t>
            </a:r>
            <a:r>
              <a:rPr lang="en-US" sz="2400" b="1" dirty="0"/>
              <a:t>race, color, or membership in a protected language minority group</a:t>
            </a:r>
            <a:r>
              <a:rPr lang="en-US" sz="2400" dirty="0" smtClean="0"/>
              <a:t>.”</a:t>
            </a:r>
          </a:p>
          <a:p>
            <a:pPr marL="0" indent="0">
              <a:buNone/>
            </a:pPr>
            <a:r>
              <a:rPr lang="en-US" sz="2400" dirty="0" smtClean="0"/>
              <a:t>“</a:t>
            </a:r>
            <a:r>
              <a:rPr lang="en-US" sz="2400" dirty="0" smtClean="0"/>
              <a:t>[The Civil Rights Act]</a:t>
            </a:r>
            <a:r>
              <a:rPr lang="en-US" sz="2400" dirty="0" smtClean="0"/>
              <a:t> </a:t>
            </a:r>
            <a:r>
              <a:rPr lang="en-US" sz="2400" dirty="0"/>
              <a:t>prohibits not only election-related practices and procedures that are intended to be racially discriminatory, but also those that are shown to have a racially discriminatory result</a:t>
            </a:r>
            <a:r>
              <a:rPr lang="en-US" sz="2400" dirty="0" smtClean="0"/>
              <a:t>.”</a:t>
            </a:r>
            <a:endParaRPr lang="en-US" sz="2400" dirty="0"/>
          </a:p>
        </p:txBody>
      </p:sp>
    </p:spTree>
    <p:extLst>
      <p:ext uri="{BB962C8B-B14F-4D97-AF65-F5344CB8AC3E}">
        <p14:creationId xmlns:p14="http://schemas.microsoft.com/office/powerpoint/2010/main" val="415876420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Example: Fairness </a:t>
            </a:r>
            <a:r>
              <a:rPr lang="en-US" dirty="0" smtClean="0"/>
              <a:t>in </a:t>
            </a:r>
            <a:r>
              <a:rPr lang="en-US" dirty="0" err="1" smtClean="0"/>
              <a:t>Gerryland</a:t>
            </a:r>
            <a:endParaRPr lang="en-US" dirty="0"/>
          </a:p>
        </p:txBody>
      </p:sp>
      <p:sp>
        <p:nvSpPr>
          <p:cNvPr id="8" name="Content Placeholder 7"/>
          <p:cNvSpPr>
            <a:spLocks noGrp="1"/>
          </p:cNvSpPr>
          <p:nvPr>
            <p:ph sz="half" idx="1"/>
          </p:nvPr>
        </p:nvSpPr>
        <p:spPr>
          <a:xfrm>
            <a:off x="457200" y="1037120"/>
            <a:ext cx="4038600" cy="4106380"/>
          </a:xfrm>
        </p:spPr>
        <p:txBody>
          <a:bodyPr>
            <a:normAutofit/>
          </a:bodyPr>
          <a:lstStyle/>
          <a:p>
            <a:r>
              <a:rPr lang="en-US" dirty="0" err="1" smtClean="0"/>
              <a:t>Gerryland</a:t>
            </a:r>
            <a:r>
              <a:rPr lang="en-US" dirty="0" smtClean="0"/>
              <a:t> has 36 people</a:t>
            </a:r>
          </a:p>
          <a:p>
            <a:r>
              <a:rPr lang="en-US" dirty="0" smtClean="0"/>
              <a:t>20 are in the majority group, 16 are in the minority group</a:t>
            </a:r>
          </a:p>
          <a:p>
            <a:r>
              <a:rPr lang="en-US" dirty="0" smtClean="0"/>
              <a:t>There are four districts, each with 9 people.</a:t>
            </a:r>
          </a:p>
          <a:p>
            <a:pPr marL="0" indent="0">
              <a:buNone/>
            </a:pPr>
            <a:endParaRPr lang="en-US" dirty="0"/>
          </a:p>
        </p:txBody>
      </p:sp>
      <p:pic>
        <p:nvPicPr>
          <p:cNvPr id="10" name="Content Placeholder 9" descr="Gerryland1.png"/>
          <p:cNvPicPr>
            <a:picLocks noGrp="1" noChangeAspect="1"/>
          </p:cNvPicPr>
          <p:nvPr>
            <p:ph sz="half" idx="2"/>
          </p:nvPr>
        </p:nvPicPr>
        <p:blipFill>
          <a:blip r:embed="rId2">
            <a:extLst>
              <a:ext uri="{28A0092B-C50C-407E-A947-70E740481C1C}">
                <a14:useLocalDpi xmlns:a14="http://schemas.microsoft.com/office/drawing/2010/main" val="0"/>
              </a:ext>
            </a:extLst>
          </a:blip>
          <a:srcRect l="-11126" r="-11126"/>
          <a:stretch>
            <a:fillRect/>
          </a:stretch>
        </p:blipFill>
        <p:spPr>
          <a:xfrm>
            <a:off x="4648200" y="1063229"/>
            <a:ext cx="4038600" cy="3799961"/>
          </a:xfrm>
        </p:spPr>
      </p:pic>
    </p:spTree>
    <p:extLst>
      <p:ext uri="{BB962C8B-B14F-4D97-AF65-F5344CB8AC3E}">
        <p14:creationId xmlns:p14="http://schemas.microsoft.com/office/powerpoint/2010/main" val="10847817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Example: Fairness </a:t>
            </a:r>
            <a:r>
              <a:rPr lang="en-US" dirty="0" smtClean="0"/>
              <a:t>in </a:t>
            </a:r>
            <a:r>
              <a:rPr lang="en-US" dirty="0" err="1" smtClean="0"/>
              <a:t>Gerryland</a:t>
            </a:r>
            <a:endParaRPr lang="en-US" dirty="0"/>
          </a:p>
        </p:txBody>
      </p:sp>
      <p:sp>
        <p:nvSpPr>
          <p:cNvPr id="8" name="Content Placeholder 7"/>
          <p:cNvSpPr>
            <a:spLocks noGrp="1"/>
          </p:cNvSpPr>
          <p:nvPr>
            <p:ph sz="half" idx="1"/>
          </p:nvPr>
        </p:nvSpPr>
        <p:spPr>
          <a:xfrm>
            <a:off x="457200" y="1037120"/>
            <a:ext cx="4038600" cy="4106380"/>
          </a:xfrm>
        </p:spPr>
        <p:txBody>
          <a:bodyPr>
            <a:normAutofit/>
          </a:bodyPr>
          <a:lstStyle/>
          <a:p>
            <a:r>
              <a:rPr lang="en-US" dirty="0" smtClean="0"/>
              <a:t>If </a:t>
            </a:r>
            <a:r>
              <a:rPr lang="en-US" dirty="0"/>
              <a:t>the minority and majority groups </a:t>
            </a:r>
            <a:r>
              <a:rPr lang="en-US" dirty="0" smtClean="0"/>
              <a:t>in </a:t>
            </a:r>
            <a:r>
              <a:rPr lang="en-US" dirty="0" err="1" smtClean="0"/>
              <a:t>Gerryland</a:t>
            </a:r>
            <a:r>
              <a:rPr lang="en-US" dirty="0" smtClean="0"/>
              <a:t> are </a:t>
            </a:r>
            <a:r>
              <a:rPr lang="en-US" dirty="0"/>
              <a:t>polarized and tend to prefer different parties, we would expect ~2 candidates from each party should be elected.</a:t>
            </a:r>
          </a:p>
          <a:p>
            <a:pPr marL="0" indent="0">
              <a:buNone/>
            </a:pPr>
            <a:endParaRPr lang="en-US" dirty="0"/>
          </a:p>
        </p:txBody>
      </p:sp>
      <p:pic>
        <p:nvPicPr>
          <p:cNvPr id="10" name="Content Placeholder 9" descr="Gerryland1.png"/>
          <p:cNvPicPr>
            <a:picLocks noGrp="1" noChangeAspect="1"/>
          </p:cNvPicPr>
          <p:nvPr>
            <p:ph sz="half" idx="2"/>
          </p:nvPr>
        </p:nvPicPr>
        <p:blipFill>
          <a:blip r:embed="rId2">
            <a:extLst>
              <a:ext uri="{28A0092B-C50C-407E-A947-70E740481C1C}">
                <a14:useLocalDpi xmlns:a14="http://schemas.microsoft.com/office/drawing/2010/main" val="0"/>
              </a:ext>
            </a:extLst>
          </a:blip>
          <a:srcRect l="-11126" r="-11126"/>
          <a:stretch>
            <a:fillRect/>
          </a:stretch>
        </p:blipFill>
        <p:spPr>
          <a:xfrm>
            <a:off x="4648200" y="1063229"/>
            <a:ext cx="4038600" cy="3799961"/>
          </a:xfrm>
        </p:spPr>
      </p:pic>
    </p:spTree>
    <p:extLst>
      <p:ext uri="{BB962C8B-B14F-4D97-AF65-F5344CB8AC3E}">
        <p14:creationId xmlns:p14="http://schemas.microsoft.com/office/powerpoint/2010/main" val="9183066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Gerryland</a:t>
            </a:r>
            <a:r>
              <a:rPr lang="en-US" dirty="0"/>
              <a:t> </a:t>
            </a:r>
            <a:r>
              <a:rPr lang="en-US" dirty="0" smtClean="0"/>
              <a:t>&amp; Racially Polarized Voting</a:t>
            </a:r>
            <a:endParaRPr lang="en-US" dirty="0"/>
          </a:p>
        </p:txBody>
      </p:sp>
      <p:sp>
        <p:nvSpPr>
          <p:cNvPr id="4" name="Text Placeholder 3"/>
          <p:cNvSpPr>
            <a:spLocks noGrp="1"/>
          </p:cNvSpPr>
          <p:nvPr>
            <p:ph type="body" idx="1"/>
          </p:nvPr>
        </p:nvSpPr>
        <p:spPr/>
        <p:txBody>
          <a:bodyPr>
            <a:normAutofit fontScale="62500" lnSpcReduction="20000"/>
          </a:bodyPr>
          <a:lstStyle/>
          <a:p>
            <a:r>
              <a:rPr lang="en-US" dirty="0" smtClean="0"/>
              <a:t>only 1 </a:t>
            </a:r>
            <a:r>
              <a:rPr lang="en-US" dirty="0" smtClean="0"/>
              <a:t>minority-preferred candidate elected</a:t>
            </a:r>
            <a:endParaRPr lang="en-US" dirty="0"/>
          </a:p>
        </p:txBody>
      </p:sp>
      <p:pic>
        <p:nvPicPr>
          <p:cNvPr id="8" name="Content Placeholder 7" descr="Gerryland packing.png"/>
          <p:cNvPicPr>
            <a:picLocks noGrp="1" noChangeAspect="1"/>
          </p:cNvPicPr>
          <p:nvPr>
            <p:ph sz="half" idx="2"/>
          </p:nvPr>
        </p:nvPicPr>
        <p:blipFill>
          <a:blip r:embed="rId2">
            <a:extLst>
              <a:ext uri="{28A0092B-C50C-407E-A947-70E740481C1C}">
                <a14:useLocalDpi xmlns:a14="http://schemas.microsoft.com/office/drawing/2010/main" val="0"/>
              </a:ext>
            </a:extLst>
          </a:blip>
          <a:srcRect l="-34782" r="-34782"/>
          <a:stretch>
            <a:fillRect/>
          </a:stretch>
        </p:blipFill>
        <p:spPr/>
      </p:pic>
      <p:sp>
        <p:nvSpPr>
          <p:cNvPr id="6" name="Text Placeholder 5"/>
          <p:cNvSpPr>
            <a:spLocks noGrp="1"/>
          </p:cNvSpPr>
          <p:nvPr>
            <p:ph type="body" sz="quarter" idx="3"/>
          </p:nvPr>
        </p:nvSpPr>
        <p:spPr/>
        <p:txBody>
          <a:bodyPr>
            <a:normAutofit fontScale="70000" lnSpcReduction="20000"/>
          </a:bodyPr>
          <a:lstStyle/>
          <a:p>
            <a:r>
              <a:rPr lang="en-US" dirty="0" smtClean="0"/>
              <a:t>0 minority-preferred candidates elected</a:t>
            </a:r>
            <a:endParaRPr lang="en-US" dirty="0"/>
          </a:p>
        </p:txBody>
      </p:sp>
      <p:pic>
        <p:nvPicPr>
          <p:cNvPr id="9" name="Content Placeholder 8" descr="Gerryland cracking.png"/>
          <p:cNvPicPr>
            <a:picLocks noGrp="1" noChangeAspect="1"/>
          </p:cNvPicPr>
          <p:nvPr>
            <p:ph sz="quarter" idx="4"/>
          </p:nvPr>
        </p:nvPicPr>
        <p:blipFill>
          <a:blip r:embed="rId3">
            <a:extLst>
              <a:ext uri="{28A0092B-C50C-407E-A947-70E740481C1C}">
                <a14:useLocalDpi xmlns:a14="http://schemas.microsoft.com/office/drawing/2010/main" val="0"/>
              </a:ext>
            </a:extLst>
          </a:blip>
          <a:srcRect l="-33255" r="-33255"/>
          <a:stretch>
            <a:fillRect/>
          </a:stretch>
        </p:blipFill>
        <p:spPr/>
      </p:pic>
    </p:spTree>
    <p:extLst>
      <p:ext uri="{BB962C8B-B14F-4D97-AF65-F5344CB8AC3E}">
        <p14:creationId xmlns:p14="http://schemas.microsoft.com/office/powerpoint/2010/main" val="35812061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556" y="3600451"/>
            <a:ext cx="7394222" cy="425054"/>
          </a:xfrm>
        </p:spPr>
        <p:txBody>
          <a:bodyPr>
            <a:normAutofit/>
          </a:bodyPr>
          <a:lstStyle/>
          <a:p>
            <a:r>
              <a:rPr lang="en-US" dirty="0" smtClean="0"/>
              <a:t>Racial Redistricting: Example of Packing a District </a:t>
            </a:r>
            <a:endParaRPr lang="en-US" dirty="0"/>
          </a:p>
        </p:txBody>
      </p:sp>
      <p:pic>
        <p:nvPicPr>
          <p:cNvPr id="6" name="Picture Placeholder 5" descr="Screen Shot 2021-04-23 at 4.29.28 PM.png"/>
          <p:cNvPicPr>
            <a:picLocks noGrp="1" noChangeAspect="1"/>
          </p:cNvPicPr>
          <p:nvPr>
            <p:ph type="pic" idx="1"/>
          </p:nvPr>
        </p:nvPicPr>
        <p:blipFill>
          <a:blip r:embed="rId3">
            <a:extLst>
              <a:ext uri="{28A0092B-C50C-407E-A947-70E740481C1C}">
                <a14:useLocalDpi xmlns:a14="http://schemas.microsoft.com/office/drawing/2010/main" val="0"/>
              </a:ext>
            </a:extLst>
          </a:blip>
          <a:srcRect t="-1307" b="-1307"/>
          <a:stretch>
            <a:fillRect/>
          </a:stretch>
        </p:blipFill>
        <p:spPr/>
      </p:pic>
      <p:sp>
        <p:nvSpPr>
          <p:cNvPr id="5" name="Text Placeholder 4"/>
          <p:cNvSpPr>
            <a:spLocks noGrp="1"/>
          </p:cNvSpPr>
          <p:nvPr>
            <p:ph type="body" sz="half" idx="2"/>
          </p:nvPr>
        </p:nvSpPr>
        <p:spPr>
          <a:xfrm>
            <a:off x="832556" y="4025504"/>
            <a:ext cx="7394222" cy="998052"/>
          </a:xfrm>
        </p:spPr>
        <p:txBody>
          <a:bodyPr>
            <a:normAutofit/>
          </a:bodyPr>
          <a:lstStyle/>
          <a:p>
            <a:r>
              <a:rPr lang="en-US" dirty="0"/>
              <a:t>Republican lawmakers in the state, after the 2010 census, had redrawn the map to add more black voters into Districts 1 and 12</a:t>
            </a:r>
            <a:r>
              <a:rPr lang="en-US" dirty="0" smtClean="0"/>
              <a:t>.  The Supreme Court concluded 5-3 that </a:t>
            </a:r>
            <a:r>
              <a:rPr lang="en-US" dirty="0"/>
              <a:t>North Carolina violated the Equal Protections Clause of the 14th Amendment by separating voters in different districts on the basis of race without “sufficient justification” for doing </a:t>
            </a:r>
            <a:r>
              <a:rPr lang="en-US" dirty="0" smtClean="0"/>
              <a:t>so.</a:t>
            </a:r>
            <a:endParaRPr lang="en-US" dirty="0"/>
          </a:p>
        </p:txBody>
      </p:sp>
    </p:spTree>
    <p:extLst>
      <p:ext uri="{BB962C8B-B14F-4D97-AF65-F5344CB8AC3E}">
        <p14:creationId xmlns:p14="http://schemas.microsoft.com/office/powerpoint/2010/main" val="297217234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smtClean="0"/>
              <a:t>Why </a:t>
            </a:r>
            <a:r>
              <a:rPr lang="en-US" sz="3600" dirty="0" smtClean="0"/>
              <a:t>has Gerrymandering Gotten Worse?</a:t>
            </a:r>
            <a:endParaRPr lang="en-US" sz="3600" dirty="0"/>
          </a:p>
        </p:txBody>
      </p:sp>
      <p:sp>
        <p:nvSpPr>
          <p:cNvPr id="4" name="Content Placeholder 3"/>
          <p:cNvSpPr>
            <a:spLocks noGrp="1"/>
          </p:cNvSpPr>
          <p:nvPr>
            <p:ph idx="1"/>
          </p:nvPr>
        </p:nvSpPr>
        <p:spPr>
          <a:xfrm>
            <a:off x="457200" y="1200150"/>
            <a:ext cx="8229600" cy="3752849"/>
          </a:xfrm>
        </p:spPr>
        <p:txBody>
          <a:bodyPr>
            <a:normAutofit fontScale="70000" lnSpcReduction="20000"/>
          </a:bodyPr>
          <a:lstStyle/>
          <a:p>
            <a:pPr marL="0" indent="0">
              <a:buNone/>
            </a:pPr>
            <a:r>
              <a:rPr lang="en-US" dirty="0"/>
              <a:t>Veteran </a:t>
            </a:r>
            <a:r>
              <a:rPr lang="en-US" dirty="0" err="1"/>
              <a:t>redistricter</a:t>
            </a:r>
            <a:r>
              <a:rPr lang="en-US" dirty="0"/>
              <a:t>: “There’s an old saying: Give a child a hammer, and the world becomes a nail. Give the chairman of a state redistricting committee a powerful enough computer and block-level census data, so that he suddenly discovers he can draw really weird and aggressive districts—and he will.</a:t>
            </a:r>
            <a:r>
              <a:rPr lang="en-US" dirty="0" smtClean="0"/>
              <a:t>”</a:t>
            </a:r>
            <a:endParaRPr lang="en-US" dirty="0" smtClean="0"/>
          </a:p>
          <a:p>
            <a:pPr marL="0" indent="0">
              <a:buNone/>
            </a:pPr>
            <a:endParaRPr lang="en-US" dirty="0" smtClean="0"/>
          </a:p>
          <a:p>
            <a:r>
              <a:rPr lang="en-US" dirty="0" smtClean="0"/>
              <a:t>New </a:t>
            </a:r>
            <a:r>
              <a:rPr lang="en-US" dirty="0" smtClean="0"/>
              <a:t>Software: </a:t>
            </a:r>
            <a:r>
              <a:rPr lang="en-US" dirty="0" err="1" smtClean="0"/>
              <a:t>Maptitude</a:t>
            </a:r>
            <a:r>
              <a:rPr lang="en-US" dirty="0"/>
              <a:t>, </a:t>
            </a:r>
            <a:r>
              <a:rPr lang="en-US" dirty="0" err="1"/>
              <a:t>Red­Appl</a:t>
            </a:r>
            <a:r>
              <a:rPr lang="en-US" dirty="0"/>
              <a:t>, and </a:t>
            </a:r>
            <a:r>
              <a:rPr lang="en-US" dirty="0" err="1" smtClean="0"/>
              <a:t>autoBoun</a:t>
            </a:r>
            <a:r>
              <a:rPr lang="en-US" dirty="0" err="1"/>
              <a:t>d</a:t>
            </a:r>
            <a:r>
              <a:rPr lang="en-US" dirty="0" smtClean="0"/>
              <a:t> </a:t>
            </a:r>
            <a:endParaRPr lang="en-US" dirty="0"/>
          </a:p>
          <a:p>
            <a:r>
              <a:rPr lang="en-US" dirty="0" smtClean="0"/>
              <a:t>New Data: block</a:t>
            </a:r>
            <a:r>
              <a:rPr lang="en-US" dirty="0"/>
              <a:t>-by-block census </a:t>
            </a:r>
            <a:r>
              <a:rPr lang="en-US" dirty="0" smtClean="0"/>
              <a:t>data</a:t>
            </a:r>
          </a:p>
          <a:p>
            <a:pPr marL="0" indent="0">
              <a:buNone/>
            </a:pPr>
            <a:endParaRPr lang="en-US" dirty="0" smtClean="0"/>
          </a:p>
          <a:p>
            <a:pPr marL="0" indent="0">
              <a:buNone/>
            </a:pPr>
            <a:r>
              <a:rPr lang="en-US" dirty="0" smtClean="0"/>
              <a:t>Software + big data making a problem worse? </a:t>
            </a:r>
          </a:p>
          <a:p>
            <a:pPr marL="0" indent="0">
              <a:buNone/>
            </a:pPr>
            <a:r>
              <a:rPr lang="en-US" dirty="0" smtClean="0"/>
              <a:t>This is our problem now.</a:t>
            </a:r>
            <a:endParaRPr lang="en-US" dirty="0" smtClean="0"/>
          </a:p>
        </p:txBody>
      </p:sp>
    </p:spTree>
    <p:extLst>
      <p:ext uri="{BB962C8B-B14F-4D97-AF65-F5344CB8AC3E}">
        <p14:creationId xmlns:p14="http://schemas.microsoft.com/office/powerpoint/2010/main" val="26765578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Principle 2: Communities of Interest</a:t>
            </a:r>
            <a:endParaRPr lang="en-US" b="1" dirty="0"/>
          </a:p>
        </p:txBody>
      </p:sp>
      <p:sp>
        <p:nvSpPr>
          <p:cNvPr id="6" name="Content Placeholder 5"/>
          <p:cNvSpPr>
            <a:spLocks noGrp="1"/>
          </p:cNvSpPr>
          <p:nvPr>
            <p:ph sz="half" idx="1"/>
          </p:nvPr>
        </p:nvSpPr>
        <p:spPr>
          <a:xfrm>
            <a:off x="457200" y="1088454"/>
            <a:ext cx="4038600" cy="2545556"/>
          </a:xfrm>
        </p:spPr>
        <p:txBody>
          <a:bodyPr>
            <a:normAutofit/>
          </a:bodyPr>
          <a:lstStyle/>
          <a:p>
            <a:pPr marL="0" indent="0">
              <a:buNone/>
            </a:pPr>
            <a:r>
              <a:rPr lang="en-US" dirty="0" smtClean="0">
                <a:solidFill>
                  <a:srgbClr val="000000"/>
                </a:solidFill>
              </a:rPr>
              <a:t>Interpretation A</a:t>
            </a:r>
            <a:r>
              <a:rPr lang="en-US" dirty="0" smtClean="0">
                <a:solidFill>
                  <a:srgbClr val="000000"/>
                </a:solidFill>
              </a:rPr>
              <a:t>: </a:t>
            </a:r>
          </a:p>
          <a:p>
            <a:pPr marL="0" indent="0">
              <a:buNone/>
            </a:pPr>
            <a:r>
              <a:rPr lang="en-US" dirty="0" smtClean="0">
                <a:solidFill>
                  <a:srgbClr val="000000"/>
                </a:solidFill>
              </a:rPr>
              <a:t>a community of interest is a community that shares </a:t>
            </a:r>
            <a:r>
              <a:rPr lang="en-US" dirty="0" smtClean="0">
                <a:solidFill>
                  <a:srgbClr val="000000"/>
                </a:solidFill>
              </a:rPr>
              <a:t>an identity group</a:t>
            </a:r>
          </a:p>
        </p:txBody>
      </p:sp>
      <p:sp>
        <p:nvSpPr>
          <p:cNvPr id="2" name="Content Placeholder 1"/>
          <p:cNvSpPr>
            <a:spLocks noGrp="1"/>
          </p:cNvSpPr>
          <p:nvPr>
            <p:ph sz="half" idx="2"/>
          </p:nvPr>
        </p:nvSpPr>
        <p:spPr>
          <a:xfrm>
            <a:off x="4648200" y="1088454"/>
            <a:ext cx="4038600" cy="2545556"/>
          </a:xfrm>
        </p:spPr>
        <p:txBody>
          <a:bodyPr>
            <a:normAutofit/>
          </a:bodyPr>
          <a:lstStyle/>
          <a:p>
            <a:pPr marL="0" indent="0">
              <a:buNone/>
            </a:pPr>
            <a:r>
              <a:rPr lang="en-US" dirty="0" smtClean="0">
                <a:solidFill>
                  <a:srgbClr val="000000"/>
                </a:solidFill>
              </a:rPr>
              <a:t>Interpretation B: </a:t>
            </a:r>
          </a:p>
          <a:p>
            <a:pPr marL="0" indent="0">
              <a:buNone/>
            </a:pPr>
            <a:r>
              <a:rPr lang="en-US" dirty="0" smtClean="0">
                <a:solidFill>
                  <a:srgbClr val="000000"/>
                </a:solidFill>
              </a:rPr>
              <a:t>a community of </a:t>
            </a:r>
            <a:r>
              <a:rPr lang="en-US" dirty="0">
                <a:solidFill>
                  <a:srgbClr val="000000"/>
                </a:solidFill>
              </a:rPr>
              <a:t>interest is “compact” or geographically contiguous </a:t>
            </a:r>
          </a:p>
          <a:p>
            <a:endParaRPr lang="en-US" dirty="0"/>
          </a:p>
        </p:txBody>
      </p:sp>
    </p:spTree>
    <p:extLst>
      <p:ext uri="{BB962C8B-B14F-4D97-AF65-F5344CB8AC3E}">
        <p14:creationId xmlns:p14="http://schemas.microsoft.com/office/powerpoint/2010/main" val="88189953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4961464" cy="871538"/>
          </a:xfrm>
        </p:spPr>
        <p:txBody>
          <a:bodyPr>
            <a:noAutofit/>
          </a:bodyPr>
          <a:lstStyle/>
          <a:p>
            <a:r>
              <a:rPr lang="en-US" sz="3200" dirty="0" smtClean="0"/>
              <a:t>Community of Interest: IL</a:t>
            </a:r>
            <a:r>
              <a:rPr lang="en-US" sz="3200" dirty="0" smtClean="0"/>
              <a:t>-04: “The Earmuffs”</a:t>
            </a:r>
            <a:endParaRPr lang="en-US" sz="3200" dirty="0"/>
          </a:p>
        </p:txBody>
      </p:sp>
      <p:pic>
        <p:nvPicPr>
          <p:cNvPr id="4" name="Content Placeholder 3" descr="IL-04.png"/>
          <p:cNvPicPr>
            <a:picLocks noGrp="1" noChangeAspect="1"/>
          </p:cNvPicPr>
          <p:nvPr>
            <p:ph idx="1"/>
          </p:nvPr>
        </p:nvPicPr>
        <p:blipFill>
          <a:blip r:embed="rId2">
            <a:extLst>
              <a:ext uri="{28A0092B-C50C-407E-A947-70E740481C1C}">
                <a14:useLocalDpi xmlns:a14="http://schemas.microsoft.com/office/drawing/2010/main" val="0"/>
              </a:ext>
            </a:extLst>
          </a:blip>
          <a:srcRect t="-25143" b="-25143"/>
          <a:stretch>
            <a:fillRect/>
          </a:stretch>
        </p:blipFill>
        <p:spPr>
          <a:xfrm>
            <a:off x="3575050" y="317678"/>
            <a:ext cx="5111750" cy="4389835"/>
          </a:xfrm>
        </p:spPr>
      </p:pic>
      <p:sp>
        <p:nvSpPr>
          <p:cNvPr id="5" name="Text Placeholder 4"/>
          <p:cNvSpPr>
            <a:spLocks noGrp="1"/>
          </p:cNvSpPr>
          <p:nvPr>
            <p:ph type="body" sz="half" idx="2"/>
          </p:nvPr>
        </p:nvSpPr>
        <p:spPr/>
        <p:txBody>
          <a:bodyPr>
            <a:normAutofit/>
          </a:bodyPr>
          <a:lstStyle/>
          <a:p>
            <a:pPr marL="285750" indent="-285750">
              <a:buFont typeface="Arial"/>
              <a:buChar char="•"/>
            </a:pPr>
            <a:r>
              <a:rPr lang="en-US" sz="2400" dirty="0" smtClean="0"/>
              <a:t>Follows a predominantly </a:t>
            </a:r>
            <a:r>
              <a:rPr lang="en-US" sz="2400" dirty="0" err="1" smtClean="0"/>
              <a:t>Latine</a:t>
            </a:r>
            <a:r>
              <a:rPr lang="en-US" sz="2400" dirty="0" smtClean="0"/>
              <a:t> community</a:t>
            </a:r>
          </a:p>
          <a:p>
            <a:pPr marL="285750" indent="-285750">
              <a:buFont typeface="Arial"/>
              <a:buChar char="•"/>
            </a:pPr>
            <a:r>
              <a:rPr lang="en-US" sz="2400" dirty="0" smtClean="0"/>
              <a:t>Created in the </a:t>
            </a:r>
            <a:r>
              <a:rPr lang="en-US" sz="2400" dirty="0" smtClean="0"/>
              <a:t>1990s; elected </a:t>
            </a:r>
            <a:r>
              <a:rPr lang="en-US" sz="2400" dirty="0"/>
              <a:t>the first </a:t>
            </a:r>
            <a:r>
              <a:rPr lang="en-US" sz="2400" dirty="0" err="1" smtClean="0"/>
              <a:t>Latine</a:t>
            </a:r>
            <a:r>
              <a:rPr lang="en-US" sz="2400" dirty="0" smtClean="0"/>
              <a:t> </a:t>
            </a:r>
            <a:r>
              <a:rPr lang="en-US" sz="2400" dirty="0"/>
              <a:t>representative to Congress from the Midwest.</a:t>
            </a:r>
          </a:p>
        </p:txBody>
      </p:sp>
    </p:spTree>
    <p:extLst>
      <p:ext uri="{BB962C8B-B14F-4D97-AF65-F5344CB8AC3E}">
        <p14:creationId xmlns:p14="http://schemas.microsoft.com/office/powerpoint/2010/main" val="132151906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6626575" cy="871538"/>
          </a:xfrm>
        </p:spPr>
        <p:txBody>
          <a:bodyPr>
            <a:noAutofit/>
          </a:bodyPr>
          <a:lstStyle/>
          <a:p>
            <a:r>
              <a:rPr lang="en-US" sz="3200" dirty="0" smtClean="0"/>
              <a:t>Community of Interest: </a:t>
            </a:r>
            <a:br>
              <a:rPr lang="en-US" sz="3200" dirty="0" smtClean="0"/>
            </a:br>
            <a:r>
              <a:rPr lang="en-US" sz="3200" dirty="0" smtClean="0"/>
              <a:t>IL</a:t>
            </a:r>
            <a:r>
              <a:rPr lang="en-US" sz="3200" dirty="0" smtClean="0"/>
              <a:t>-04: “The Earmuffs”</a:t>
            </a:r>
            <a:endParaRPr lang="en-US" sz="3200" dirty="0"/>
          </a:p>
        </p:txBody>
      </p:sp>
      <p:pic>
        <p:nvPicPr>
          <p:cNvPr id="4" name="Content Placeholder 3" descr="IL-04.png"/>
          <p:cNvPicPr>
            <a:picLocks noGrp="1" noChangeAspect="1"/>
          </p:cNvPicPr>
          <p:nvPr>
            <p:ph idx="1"/>
          </p:nvPr>
        </p:nvPicPr>
        <p:blipFill>
          <a:blip r:embed="rId2">
            <a:extLst>
              <a:ext uri="{28A0092B-C50C-407E-A947-70E740481C1C}">
                <a14:useLocalDpi xmlns:a14="http://schemas.microsoft.com/office/drawing/2010/main" val="0"/>
              </a:ext>
            </a:extLst>
          </a:blip>
          <a:srcRect t="-25143" b="-25143"/>
          <a:stretch>
            <a:fillRect/>
          </a:stretch>
        </p:blipFill>
        <p:spPr>
          <a:xfrm>
            <a:off x="3575050" y="317677"/>
            <a:ext cx="5111750" cy="4389835"/>
          </a:xfrm>
        </p:spPr>
      </p:pic>
      <p:sp>
        <p:nvSpPr>
          <p:cNvPr id="5" name="Text Placeholder 4"/>
          <p:cNvSpPr>
            <a:spLocks noGrp="1"/>
          </p:cNvSpPr>
          <p:nvPr>
            <p:ph type="body" sz="half" idx="2"/>
          </p:nvPr>
        </p:nvSpPr>
        <p:spPr/>
        <p:txBody>
          <a:bodyPr>
            <a:normAutofit/>
          </a:bodyPr>
          <a:lstStyle/>
          <a:p>
            <a:pPr marL="285750" indent="-285750">
              <a:buFont typeface="Arial"/>
              <a:buChar char="•"/>
            </a:pPr>
            <a:r>
              <a:rPr lang="en-US" sz="2400" dirty="0" smtClean="0"/>
              <a:t>Follows a predominantly </a:t>
            </a:r>
            <a:r>
              <a:rPr lang="en-US" sz="2400" dirty="0" err="1" smtClean="0"/>
              <a:t>Latine</a:t>
            </a:r>
            <a:r>
              <a:rPr lang="en-US" sz="2400" dirty="0" smtClean="0"/>
              <a:t> community</a:t>
            </a:r>
          </a:p>
          <a:p>
            <a:pPr marL="285750" indent="-285750">
              <a:buFont typeface="Arial"/>
              <a:buChar char="•"/>
            </a:pPr>
            <a:r>
              <a:rPr lang="en-US" sz="2400" dirty="0" smtClean="0"/>
              <a:t>Created in the 1990s; elected </a:t>
            </a:r>
            <a:r>
              <a:rPr lang="en-US" sz="2400" dirty="0"/>
              <a:t>the first </a:t>
            </a:r>
            <a:r>
              <a:rPr lang="en-US" sz="2400" dirty="0" err="1" smtClean="0"/>
              <a:t>Latine</a:t>
            </a:r>
            <a:r>
              <a:rPr lang="en-US" sz="2400" dirty="0" smtClean="0"/>
              <a:t> </a:t>
            </a:r>
            <a:r>
              <a:rPr lang="en-US" sz="2400" dirty="0"/>
              <a:t>representative to Congress from the Midwest.</a:t>
            </a:r>
          </a:p>
        </p:txBody>
      </p:sp>
      <p:sp>
        <p:nvSpPr>
          <p:cNvPr id="3" name="Up Arrow 2"/>
          <p:cNvSpPr/>
          <p:nvPr/>
        </p:nvSpPr>
        <p:spPr>
          <a:xfrm>
            <a:off x="5850539" y="2391069"/>
            <a:ext cx="986349" cy="2012821"/>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634491" y="4403890"/>
            <a:ext cx="3337375" cy="646331"/>
          </a:xfrm>
          <a:prstGeom prst="rect">
            <a:avLst/>
          </a:prstGeom>
          <a:noFill/>
        </p:spPr>
        <p:txBody>
          <a:bodyPr wrap="square" rtlCol="0">
            <a:spAutoFit/>
          </a:bodyPr>
          <a:lstStyle/>
          <a:p>
            <a:r>
              <a:rPr lang="en-US" dirty="0" smtClean="0"/>
              <a:t>Surrounds IL-07, a predominantly African-American district</a:t>
            </a:r>
            <a:endParaRPr lang="en-US" dirty="0"/>
          </a:p>
        </p:txBody>
      </p:sp>
    </p:spTree>
    <p:extLst>
      <p:ext uri="{BB962C8B-B14F-4D97-AF65-F5344CB8AC3E}">
        <p14:creationId xmlns:p14="http://schemas.microsoft.com/office/powerpoint/2010/main" val="45856009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Interpretation B: Compactness</a:t>
            </a:r>
            <a:endParaRPr lang="en-US" b="1" dirty="0"/>
          </a:p>
        </p:txBody>
      </p:sp>
      <p:sp>
        <p:nvSpPr>
          <p:cNvPr id="3" name="Content Placeholder 2"/>
          <p:cNvSpPr>
            <a:spLocks noGrp="1"/>
          </p:cNvSpPr>
          <p:nvPr>
            <p:ph idx="1"/>
          </p:nvPr>
        </p:nvSpPr>
        <p:spPr/>
        <p:txBody>
          <a:bodyPr>
            <a:normAutofit/>
          </a:bodyPr>
          <a:lstStyle/>
          <a:p>
            <a:r>
              <a:rPr lang="en-US" dirty="0" smtClean="0"/>
              <a:t>Geography </a:t>
            </a:r>
            <a:r>
              <a:rPr lang="en-US" dirty="0" smtClean="0"/>
              <a:t>also matters </a:t>
            </a:r>
            <a:r>
              <a:rPr lang="en-US" dirty="0" smtClean="0"/>
              <a:t>for political representation</a:t>
            </a:r>
          </a:p>
          <a:p>
            <a:r>
              <a:rPr lang="en-US" dirty="0" smtClean="0"/>
              <a:t>People who live in the same physical area often have interests in common just in virtue of their location</a:t>
            </a:r>
          </a:p>
        </p:txBody>
      </p:sp>
    </p:spTree>
    <p:extLst>
      <p:ext uri="{BB962C8B-B14F-4D97-AF65-F5344CB8AC3E}">
        <p14:creationId xmlns:p14="http://schemas.microsoft.com/office/powerpoint/2010/main" val="236148938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667" y="3600451"/>
            <a:ext cx="8932333" cy="425054"/>
          </a:xfrm>
        </p:spPr>
        <p:txBody>
          <a:bodyPr>
            <a:noAutofit/>
          </a:bodyPr>
          <a:lstStyle/>
          <a:p>
            <a:r>
              <a:rPr lang="en-US" sz="2400" dirty="0" smtClean="0"/>
              <a:t>What are the Interests </a:t>
            </a:r>
            <a:r>
              <a:rPr lang="en-US" sz="2400" dirty="0" smtClean="0"/>
              <a:t>of Santa Clara County &amp; CA District </a:t>
            </a:r>
            <a:r>
              <a:rPr lang="en-US" sz="2400" dirty="0" smtClean="0"/>
              <a:t>18?</a:t>
            </a:r>
            <a:endParaRPr lang="en-US" sz="2400" dirty="0"/>
          </a:p>
        </p:txBody>
      </p:sp>
      <p:pic>
        <p:nvPicPr>
          <p:cNvPr id="13" name="Content Placeholder 12" descr="California_US_Congressional_District_18_(since_2013).tif.png"/>
          <p:cNvPicPr>
            <a:picLocks noGrp="1" noChangeAspect="1"/>
          </p:cNvPicPr>
          <p:nvPr>
            <p:ph type="pic" idx="1"/>
          </p:nvPr>
        </p:nvPicPr>
        <p:blipFill>
          <a:blip r:embed="rId3">
            <a:extLst>
              <a:ext uri="{28A0092B-C50C-407E-A947-70E740481C1C}">
                <a14:useLocalDpi xmlns:a14="http://schemas.microsoft.com/office/drawing/2010/main" val="0"/>
              </a:ext>
            </a:extLst>
          </a:blip>
          <a:srcRect l="6000" r="6000"/>
          <a:stretch>
            <a:fillRect/>
          </a:stretch>
        </p:blipFill>
        <p:spPr/>
      </p:pic>
      <p:sp>
        <p:nvSpPr>
          <p:cNvPr id="4" name="Text Placeholder 3"/>
          <p:cNvSpPr>
            <a:spLocks noGrp="1"/>
          </p:cNvSpPr>
          <p:nvPr>
            <p:ph type="body" sz="half" idx="2"/>
          </p:nvPr>
        </p:nvSpPr>
        <p:spPr/>
        <p:txBody>
          <a:bodyPr>
            <a:noAutofit/>
          </a:bodyPr>
          <a:lstStyle/>
          <a:p>
            <a:pPr marL="285750" indent="-285750">
              <a:buFont typeface="Arial"/>
              <a:buChar char="•"/>
            </a:pPr>
            <a:r>
              <a:rPr lang="en-US" sz="1600" dirty="0" smtClean="0"/>
              <a:t>Silicon Valley</a:t>
            </a:r>
          </a:p>
          <a:p>
            <a:pPr marL="285750" indent="-285750">
              <a:buFont typeface="Arial"/>
              <a:buChar char="•"/>
            </a:pPr>
            <a:r>
              <a:rPr lang="en-US" sz="1600" dirty="0" smtClean="0"/>
              <a:t>Housing &amp; Land Use Policy</a:t>
            </a:r>
          </a:p>
          <a:p>
            <a:pPr marL="285750" indent="-285750">
              <a:buFont typeface="Arial"/>
              <a:buChar char="•"/>
            </a:pPr>
            <a:r>
              <a:rPr lang="en-US" sz="1600" dirty="0" smtClean="0"/>
              <a:t>Transportation </a:t>
            </a:r>
            <a:endParaRPr lang="en-US" sz="1600" dirty="0" smtClean="0"/>
          </a:p>
        </p:txBody>
      </p:sp>
    </p:spTree>
    <p:extLst>
      <p:ext uri="{BB962C8B-B14F-4D97-AF65-F5344CB8AC3E}">
        <p14:creationId xmlns:p14="http://schemas.microsoft.com/office/powerpoint/2010/main" val="426055692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Silicon Valley: A Different Story</a:t>
            </a:r>
            <a:endParaRPr lang="en-US" dirty="0"/>
          </a:p>
        </p:txBody>
      </p:sp>
      <p:sp>
        <p:nvSpPr>
          <p:cNvPr id="8" name="Content Placeholder 7"/>
          <p:cNvSpPr>
            <a:spLocks noGrp="1"/>
          </p:cNvSpPr>
          <p:nvPr>
            <p:ph idx="1"/>
          </p:nvPr>
        </p:nvSpPr>
        <p:spPr>
          <a:xfrm>
            <a:off x="457200" y="1200150"/>
            <a:ext cx="8229600" cy="3943349"/>
          </a:xfrm>
        </p:spPr>
        <p:txBody>
          <a:bodyPr>
            <a:normAutofit fontScale="77500" lnSpcReduction="20000"/>
          </a:bodyPr>
          <a:lstStyle/>
          <a:p>
            <a:r>
              <a:rPr lang="en-US" dirty="0" smtClean="0"/>
              <a:t>Semiconductors &amp; microprocessor manufacturing (silicon!) in the 1950s-1990s by Apple, Atari, Fairchild, Hewlett-Packard, Intel, Xerox, </a:t>
            </a:r>
            <a:r>
              <a:rPr lang="en-US" dirty="0" err="1" smtClean="0"/>
              <a:t>etc</a:t>
            </a:r>
            <a:endParaRPr lang="en-US" dirty="0" smtClean="0"/>
          </a:p>
          <a:p>
            <a:r>
              <a:rPr lang="en-US" dirty="0" smtClean="0"/>
              <a:t>Hardware is mostly gone, but left behind 23 Superfund sites contaminated with toxic chemicals </a:t>
            </a:r>
          </a:p>
          <a:p>
            <a:r>
              <a:rPr lang="en-US" dirty="0"/>
              <a:t>H</a:t>
            </a:r>
            <a:r>
              <a:rPr lang="en-US" dirty="0" smtClean="0"/>
              <a:t>ighest density of Superfund sites in the country</a:t>
            </a:r>
          </a:p>
          <a:p>
            <a:r>
              <a:rPr lang="en-US" dirty="0" smtClean="0"/>
              <a:t>Groundwater is safe, but plumes of toxic gas can escape, including at Google’s Quad Campus in 2012-2013 </a:t>
            </a:r>
          </a:p>
          <a:p>
            <a:r>
              <a:rPr lang="en-US" b="1" dirty="0" smtClean="0"/>
              <a:t>What do we in Santa Clara Country have in common? A special desire to clean up our Superfund sites!</a:t>
            </a:r>
          </a:p>
          <a:p>
            <a:endParaRPr lang="en-US" dirty="0" smtClean="0"/>
          </a:p>
          <a:p>
            <a:endParaRPr lang="en-US" dirty="0"/>
          </a:p>
        </p:txBody>
      </p:sp>
    </p:spTree>
    <p:extLst>
      <p:ext uri="{BB962C8B-B14F-4D97-AF65-F5344CB8AC3E}">
        <p14:creationId xmlns:p14="http://schemas.microsoft.com/office/powerpoint/2010/main" val="19126472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2" y="3305176"/>
            <a:ext cx="8421687" cy="1021556"/>
          </a:xfrm>
        </p:spPr>
        <p:txBody>
          <a:bodyPr>
            <a:noAutofit/>
          </a:bodyPr>
          <a:lstStyle/>
          <a:p>
            <a:r>
              <a:rPr lang="en-US" sz="2400" dirty="0" smtClean="0"/>
              <a:t>Principle 1: One person, one vote</a:t>
            </a:r>
            <a:br>
              <a:rPr lang="en-US" sz="2400" dirty="0" smtClean="0"/>
            </a:br>
            <a:r>
              <a:rPr lang="en-US" sz="2400" dirty="0" smtClean="0"/>
              <a:t>Principle 2: Communities of interest (Many interpretations)</a:t>
            </a:r>
            <a:endParaRPr lang="en-US" sz="2400" dirty="0"/>
          </a:p>
        </p:txBody>
      </p:sp>
      <p:sp>
        <p:nvSpPr>
          <p:cNvPr id="3" name="Text Placeholder 2"/>
          <p:cNvSpPr>
            <a:spLocks noGrp="1"/>
          </p:cNvSpPr>
          <p:nvPr>
            <p:ph type="body" idx="1"/>
          </p:nvPr>
        </p:nvSpPr>
        <p:spPr/>
        <p:txBody>
          <a:bodyPr>
            <a:normAutofit lnSpcReduction="10000"/>
          </a:bodyPr>
          <a:lstStyle/>
          <a:p>
            <a:r>
              <a:rPr lang="en-US" sz="3200" dirty="0" smtClean="0"/>
              <a:t>What ought we to prioritize in redistricting?</a:t>
            </a:r>
          </a:p>
          <a:p>
            <a:r>
              <a:rPr lang="en-US" sz="3200" dirty="0" smtClean="0"/>
              <a:t>And what is a legitimate way to choose?</a:t>
            </a:r>
            <a:endParaRPr lang="en-US" sz="3200" dirty="0"/>
          </a:p>
        </p:txBody>
      </p:sp>
    </p:spTree>
    <p:extLst>
      <p:ext uri="{BB962C8B-B14F-4D97-AF65-F5344CB8AC3E}">
        <p14:creationId xmlns:p14="http://schemas.microsoft.com/office/powerpoint/2010/main" val="191939254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The Worst Option: What We Have Now</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Biggest problem: US is one of the few countries in which politicians have control over redistricting.</a:t>
            </a:r>
          </a:p>
          <a:p>
            <a:r>
              <a:rPr lang="en-US" dirty="0" smtClean="0"/>
              <a:t>In most other countries, all redistricting is done by an independent commission</a:t>
            </a:r>
            <a:r>
              <a:rPr lang="en-US" dirty="0" smtClean="0"/>
              <a:t>.</a:t>
            </a:r>
          </a:p>
          <a:p>
            <a:r>
              <a:rPr lang="en-US" b="1" dirty="0" smtClean="0"/>
              <a:t>Politicians </a:t>
            </a:r>
            <a:r>
              <a:rPr lang="en-US" b="1" dirty="0"/>
              <a:t>districting based on their own </a:t>
            </a:r>
            <a:r>
              <a:rPr lang="en-US" b="1" dirty="0" smtClean="0"/>
              <a:t>interests is unfair on either principle.</a:t>
            </a:r>
            <a:endParaRPr lang="en-US" b="1" dirty="0"/>
          </a:p>
        </p:txBody>
      </p:sp>
    </p:spTree>
    <p:extLst>
      <p:ext uri="{BB962C8B-B14F-4D97-AF65-F5344CB8AC3E}">
        <p14:creationId xmlns:p14="http://schemas.microsoft.com/office/powerpoint/2010/main" val="358686035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normAutofit fontScale="90000"/>
          </a:bodyPr>
          <a:lstStyle/>
          <a:p>
            <a:r>
              <a:rPr lang="en-US" dirty="0" smtClean="0"/>
              <a:t>Procedure 1: Universalizability </a:t>
            </a:r>
            <a:r>
              <a:rPr lang="en-US" dirty="0" smtClean="0"/>
              <a:t>as Fairness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However we balance these two, the </a:t>
            </a:r>
            <a:r>
              <a:rPr lang="en-US" dirty="0"/>
              <a:t>s</a:t>
            </a:r>
            <a:r>
              <a:rPr lang="en-US" dirty="0" smtClean="0"/>
              <a:t>ame </a:t>
            </a:r>
            <a:r>
              <a:rPr lang="en-US" dirty="0" smtClean="0"/>
              <a:t>principles apply to every district, regardless of who is in the majority</a:t>
            </a:r>
          </a:p>
          <a:p>
            <a:r>
              <a:rPr lang="en-US" dirty="0" smtClean="0"/>
              <a:t>Redistricting principles </a:t>
            </a:r>
            <a:r>
              <a:rPr lang="en-US" dirty="0" smtClean="0"/>
              <a:t>should not change based on local circumstances (or politician interests)</a:t>
            </a:r>
            <a:endParaRPr lang="en-US" dirty="0" smtClean="0"/>
          </a:p>
          <a:p>
            <a:r>
              <a:rPr lang="en-US" dirty="0" smtClean="0"/>
              <a:t>Easier to implement </a:t>
            </a:r>
            <a:r>
              <a:rPr lang="en-US" dirty="0" smtClean="0"/>
              <a:t>universalizability with </a:t>
            </a:r>
            <a:r>
              <a:rPr lang="en-US" dirty="0" smtClean="0"/>
              <a:t>a non-partisan independent commission</a:t>
            </a:r>
            <a:endParaRPr lang="en-US" dirty="0"/>
          </a:p>
        </p:txBody>
      </p:sp>
    </p:spTree>
    <p:extLst>
      <p:ext uri="{BB962C8B-B14F-4D97-AF65-F5344CB8AC3E}">
        <p14:creationId xmlns:p14="http://schemas.microsoft.com/office/powerpoint/2010/main" val="350598800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normAutofit fontScale="90000"/>
          </a:bodyPr>
          <a:lstStyle/>
          <a:p>
            <a:r>
              <a:rPr lang="en-US" dirty="0" smtClean="0"/>
              <a:t>Principle 2: Community Control as Justice</a:t>
            </a:r>
            <a:endParaRPr lang="en-US" dirty="0"/>
          </a:p>
        </p:txBody>
      </p:sp>
      <p:sp>
        <p:nvSpPr>
          <p:cNvPr id="3" name="Content Placeholder 2"/>
          <p:cNvSpPr>
            <a:spLocks noGrp="1"/>
          </p:cNvSpPr>
          <p:nvPr>
            <p:ph idx="1"/>
          </p:nvPr>
        </p:nvSpPr>
        <p:spPr>
          <a:xfrm>
            <a:off x="457200" y="1200151"/>
            <a:ext cx="8229600" cy="3811638"/>
          </a:xfrm>
        </p:spPr>
        <p:txBody>
          <a:bodyPr/>
          <a:lstStyle/>
          <a:p>
            <a:r>
              <a:rPr lang="en-US" dirty="0" smtClean="0"/>
              <a:t>Allow local communities to directly vote on or otherwise choose the balance of principles which should guide districting (and thus their own representation).</a:t>
            </a:r>
          </a:p>
          <a:p>
            <a:r>
              <a:rPr lang="en-US" dirty="0" smtClean="0"/>
              <a:t>Have an independent non-partisan commission implement the principles in drawing up a map.</a:t>
            </a:r>
            <a:endParaRPr lang="en-US" dirty="0"/>
          </a:p>
        </p:txBody>
      </p:sp>
    </p:spTree>
    <p:extLst>
      <p:ext uri="{BB962C8B-B14F-4D97-AF65-F5344CB8AC3E}">
        <p14:creationId xmlns:p14="http://schemas.microsoft.com/office/powerpoint/2010/main" val="128166206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Revising the process </a:t>
            </a:r>
            <a:endParaRPr lang="en-US" dirty="0"/>
          </a:p>
        </p:txBody>
      </p:sp>
      <p:sp>
        <p:nvSpPr>
          <p:cNvPr id="3" name="Content Placeholder 2"/>
          <p:cNvSpPr>
            <a:spLocks noGrp="1"/>
          </p:cNvSpPr>
          <p:nvPr>
            <p:ph idx="1"/>
          </p:nvPr>
        </p:nvSpPr>
        <p:spPr/>
        <p:txBody>
          <a:bodyPr/>
          <a:lstStyle/>
          <a:p>
            <a:r>
              <a:rPr lang="en-US" dirty="0" smtClean="0"/>
              <a:t>Sometimes our first algorithmic solution does not work as expected</a:t>
            </a:r>
          </a:p>
          <a:p>
            <a:r>
              <a:rPr lang="en-US" dirty="0" smtClean="0"/>
              <a:t>The Voting Rights Act attempts to indicate the fair middle ground between packing and cracking, but the interpretation of the VRA has been closer to packing.</a:t>
            </a:r>
            <a:endParaRPr lang="en-US" dirty="0"/>
          </a:p>
        </p:txBody>
      </p:sp>
    </p:spTree>
    <p:extLst>
      <p:ext uri="{BB962C8B-B14F-4D97-AF65-F5344CB8AC3E}">
        <p14:creationId xmlns:p14="http://schemas.microsoft.com/office/powerpoint/2010/main" val="352932270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Ethics of Care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Few </a:t>
            </a:r>
            <a:r>
              <a:rPr lang="en-US" dirty="0" smtClean="0"/>
              <a:t>social problems can be solved exactly once by an </a:t>
            </a:r>
            <a:r>
              <a:rPr lang="en-US" dirty="0" smtClean="0"/>
              <a:t>algorithm</a:t>
            </a:r>
          </a:p>
          <a:p>
            <a:r>
              <a:rPr lang="en-US" dirty="0" smtClean="0"/>
              <a:t>Any algorithmic solution should be revisited often as society changes and we understand its implications better.</a:t>
            </a:r>
          </a:p>
          <a:p>
            <a:r>
              <a:rPr lang="en-US" dirty="0" smtClean="0"/>
              <a:t>Caring for an algorithm, and for the community that relies on it, </a:t>
            </a:r>
            <a:r>
              <a:rPr lang="en-US" dirty="0" smtClean="0"/>
              <a:t>can mean updating the </a:t>
            </a:r>
            <a:r>
              <a:rPr lang="en-US" dirty="0" smtClean="0"/>
              <a:t>data </a:t>
            </a:r>
            <a:r>
              <a:rPr lang="en-US" dirty="0" smtClean="0"/>
              <a:t>... or </a:t>
            </a:r>
            <a:r>
              <a:rPr lang="en-US" dirty="0" smtClean="0"/>
              <a:t>changing </a:t>
            </a:r>
            <a:r>
              <a:rPr lang="en-US" dirty="0" smtClean="0"/>
              <a:t>the </a:t>
            </a:r>
            <a:r>
              <a:rPr lang="en-US" dirty="0" smtClean="0"/>
              <a:t>algorithm and implementation.</a:t>
            </a:r>
            <a:endParaRPr lang="en-US" dirty="0" smtClean="0"/>
          </a:p>
          <a:p>
            <a:r>
              <a:rPr lang="en-US" dirty="0" smtClean="0"/>
              <a:t>Creating “living” algorithms and machine learning models that can grow and change over time is a huge focus in data science and AI right now.</a:t>
            </a:r>
            <a:endParaRPr lang="en-US" dirty="0"/>
          </a:p>
        </p:txBody>
      </p:sp>
    </p:spTree>
    <p:extLst>
      <p:ext uri="{BB962C8B-B14F-4D97-AF65-F5344CB8AC3E}">
        <p14:creationId xmlns:p14="http://schemas.microsoft.com/office/powerpoint/2010/main" val="16609491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Roles you will be ready to take on (after CS106B)</a:t>
            </a:r>
            <a:endParaRPr lang="en-US" dirty="0"/>
          </a:p>
        </p:txBody>
      </p:sp>
      <p:sp>
        <p:nvSpPr>
          <p:cNvPr id="3" name="Content Placeholder 2"/>
          <p:cNvSpPr>
            <a:spLocks noGrp="1"/>
          </p:cNvSpPr>
          <p:nvPr>
            <p:ph idx="1"/>
          </p:nvPr>
        </p:nvSpPr>
        <p:spPr>
          <a:xfrm>
            <a:off x="457200" y="1200151"/>
            <a:ext cx="8229600" cy="3795182"/>
          </a:xfrm>
        </p:spPr>
        <p:txBody>
          <a:bodyPr>
            <a:normAutofit fontScale="92500" lnSpcReduction="10000"/>
          </a:bodyPr>
          <a:lstStyle/>
          <a:p>
            <a:r>
              <a:rPr lang="en-US" dirty="0"/>
              <a:t>Make better systems yourself!</a:t>
            </a:r>
          </a:p>
          <a:p>
            <a:r>
              <a:rPr lang="en-US" dirty="0" smtClean="0"/>
              <a:t>Using your CS 106B knowledge to advocate for communities affected by unfair practices that rely on algorithmic decision-making.</a:t>
            </a:r>
          </a:p>
          <a:p>
            <a:r>
              <a:rPr lang="en-US" dirty="0" smtClean="0"/>
              <a:t>Formulating problems carefully based on knowledge of the history of the problem and understanding what people affected by the problem would see as a solution.</a:t>
            </a:r>
          </a:p>
        </p:txBody>
      </p:sp>
    </p:spTree>
    <p:extLst>
      <p:ext uri="{BB962C8B-B14F-4D97-AF65-F5344CB8AC3E}">
        <p14:creationId xmlns:p14="http://schemas.microsoft.com/office/powerpoint/2010/main" val="15721353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email: </a:t>
            </a:r>
            <a:r>
              <a:rPr lang="en-US" sz="2800" dirty="0" smtClean="0">
                <a:hlinkClick r:id="rId2"/>
              </a:rPr>
              <a:t>kcreel@stanford.edu</a:t>
            </a:r>
            <a:r>
              <a:rPr lang="en-US" sz="2800" dirty="0" smtClean="0"/>
              <a:t> </a:t>
            </a:r>
            <a:br>
              <a:rPr lang="en-US" sz="2800" dirty="0" smtClean="0"/>
            </a:br>
            <a:r>
              <a:rPr lang="en-US" sz="2800" dirty="0" smtClean="0"/>
              <a:t>Office Hours: </a:t>
            </a:r>
            <a:r>
              <a:rPr lang="en-US" sz="2800" dirty="0" err="1" smtClean="0"/>
              <a:t>calendly.com</a:t>
            </a:r>
            <a:r>
              <a:rPr lang="en-US" sz="2800" dirty="0" smtClean="0"/>
              <a:t>/</a:t>
            </a:r>
            <a:r>
              <a:rPr lang="en-US" sz="2800" dirty="0" err="1" smtClean="0"/>
              <a:t>kathleencreel</a:t>
            </a:r>
            <a:endParaRPr lang="en-US" sz="2800" dirty="0"/>
          </a:p>
        </p:txBody>
      </p:sp>
      <p:sp>
        <p:nvSpPr>
          <p:cNvPr id="3" name="Text Placeholder 2"/>
          <p:cNvSpPr>
            <a:spLocks noGrp="1"/>
          </p:cNvSpPr>
          <p:nvPr>
            <p:ph type="body" idx="1"/>
          </p:nvPr>
        </p:nvSpPr>
        <p:spPr/>
        <p:txBody>
          <a:bodyPr>
            <a:normAutofit/>
          </a:bodyPr>
          <a:lstStyle/>
          <a:p>
            <a:r>
              <a:rPr lang="en-US" sz="4400" dirty="0" smtClean="0">
                <a:solidFill>
                  <a:srgbClr val="000000"/>
                </a:solidFill>
                <a:latin typeface="+mj-lt"/>
              </a:rPr>
              <a:t>Thank </a:t>
            </a:r>
            <a:r>
              <a:rPr lang="en-US" sz="4400" smtClean="0">
                <a:solidFill>
                  <a:srgbClr val="000000"/>
                </a:solidFill>
                <a:latin typeface="+mj-lt"/>
              </a:rPr>
              <a:t>you!</a:t>
            </a:r>
            <a:endParaRPr lang="en-US" sz="4400" dirty="0" smtClean="0">
              <a:solidFill>
                <a:srgbClr val="000000"/>
              </a:solidFill>
              <a:latin typeface="+mj-lt"/>
            </a:endParaRPr>
          </a:p>
        </p:txBody>
      </p:sp>
    </p:spTree>
    <p:extLst>
      <p:ext uri="{BB962C8B-B14F-4D97-AF65-F5344CB8AC3E}">
        <p14:creationId xmlns:p14="http://schemas.microsoft.com/office/powerpoint/2010/main" val="20747670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382</TotalTime>
  <Words>1570</Words>
  <Application>Microsoft Macintosh PowerPoint</Application>
  <PresentationFormat>On-screen Show (16:9)</PresentationFormat>
  <Paragraphs>137</Paragraphs>
  <Slides>38</Slides>
  <Notes>7</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Gerrymandering &amp; &amp; Algorithmic Thinking </vt:lpstr>
      <vt:lpstr>What Problem Should we Solve?</vt:lpstr>
      <vt:lpstr>Redistricting for House Elections</vt:lpstr>
      <vt:lpstr>Precincts: tiny boxes</vt:lpstr>
      <vt:lpstr>Districts: bigger ... boxes?</vt:lpstr>
      <vt:lpstr>The Computational Problem of Redistricting</vt:lpstr>
      <vt:lpstr>What algorithms should we use?</vt:lpstr>
      <vt:lpstr>Recursion, as always, to the Rescue</vt:lpstr>
      <vt:lpstr>Constraints and Principles</vt:lpstr>
      <vt:lpstr>Principle 1: One person, one vote</vt:lpstr>
      <vt:lpstr>One Person One Vote:  The Efficiency Gap Metric</vt:lpstr>
      <vt:lpstr>One Person One Vote:  The Efficiency Gap Metric</vt:lpstr>
      <vt:lpstr>Calculating the Efficiency Gap</vt:lpstr>
      <vt:lpstr>Type of Gerrymandering Addressed</vt:lpstr>
      <vt:lpstr>Are We Done?</vt:lpstr>
      <vt:lpstr>History of Gerrymandering</vt:lpstr>
      <vt:lpstr>“The Gerry Mander” (1812)</vt:lpstr>
      <vt:lpstr>1870: the 15th Amendment</vt:lpstr>
      <vt:lpstr>1965: Voting Rights Act</vt:lpstr>
      <vt:lpstr>Example: Fairness in Gerryland</vt:lpstr>
      <vt:lpstr>Example: Fairness in Gerryland</vt:lpstr>
      <vt:lpstr>Gerryland &amp; Racially Polarized Voting</vt:lpstr>
      <vt:lpstr>Racial Redistricting: Example of Packing a District </vt:lpstr>
      <vt:lpstr>Why has Gerrymandering Gotten Worse?</vt:lpstr>
      <vt:lpstr>Principle 2: Communities of Interest</vt:lpstr>
      <vt:lpstr>Community of Interest: IL-04: “The Earmuffs”</vt:lpstr>
      <vt:lpstr>Community of Interest:  IL-04: “The Earmuffs”</vt:lpstr>
      <vt:lpstr>Interpretation B: Compactness</vt:lpstr>
      <vt:lpstr>What are the Interests of Santa Clara County &amp; CA District 18?</vt:lpstr>
      <vt:lpstr>Silicon Valley: A Different Story</vt:lpstr>
      <vt:lpstr>Principle 1: One person, one vote Principle 2: Communities of interest (Many interpretations)</vt:lpstr>
      <vt:lpstr>The Worst Option: What We Have Now</vt:lpstr>
      <vt:lpstr>Procedure 1: Universalizability as Fairness </vt:lpstr>
      <vt:lpstr>Principle 2: Community Control as Justice</vt:lpstr>
      <vt:lpstr>Revising the process </vt:lpstr>
      <vt:lpstr>Ethics of Care</vt:lpstr>
      <vt:lpstr>Roles you will be ready to take on (after CS106B)</vt:lpstr>
      <vt:lpstr>email: kcreel@stanford.edu  Office Hours: calendly.com/kathleencreel</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dc:creator>
  <cp:lastModifiedBy>Kathleen</cp:lastModifiedBy>
  <cp:revision>29</cp:revision>
  <dcterms:created xsi:type="dcterms:W3CDTF">2021-04-23T13:29:55Z</dcterms:created>
  <dcterms:modified xsi:type="dcterms:W3CDTF">2021-04-23T21:17:38Z</dcterms:modified>
</cp:coreProperties>
</file>