
<file path=[Content_Types].xml><?xml version="1.0" encoding="utf-8"?>
<Types xmlns="http://schemas.openxmlformats.org/package/2006/content-types">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handoutMasters/handoutMaster1.xml" ContentType="application/vnd.openxmlformats-officedocument.presentationml.handoutMaster+xml"/>
  <Override PartName="/ppt/slides/slide27.xml" ContentType="application/vnd.openxmlformats-officedocument.presentationml.slide+xml"/>
  <Default Extension="vml" ContentType="application/vnd.openxmlformats-officedocument.vmlDrawing"/>
  <Override PartName="/ppt/slides/slide20.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Default Extension="pict" ContentType="image/pict"/>
  <Override PartName="/ppt/slides/slide26.xml" ContentType="application/vnd.openxmlformats-officedocument.presentationml.slide+xml"/>
  <Override PartName="/ppt/slideLayouts/slideLayout14.xml" ContentType="application/vnd.openxmlformats-officedocument.presentationml.slideLayout+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media/audio1.bin" ContentType="audio/unknown"/>
  <Override PartName="/ppt/notesSlides/notesSlide5.xml" ContentType="application/vnd.openxmlformats-officedocument.presentationml.notesSlide+xml"/>
  <Override PartName="/ppt/slideLayouts/slideLayout13.xml" ContentType="application/vnd.openxmlformats-officedocument.presentationml.slideLayout+xml"/>
  <Override PartName="/ppt/slides/slide25.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embeddings/Microsoft_Equation1.bin" ContentType="application/vnd.openxmlformats-officedocument.oleObject"/>
  <Override PartName="/ppt/theme/theme3.xml" ContentType="application/vnd.openxmlformats-officedocument.theme+xml"/>
  <Override PartName="/ppt/slideLayouts/slideLayout12.xml" ContentType="application/vnd.openxmlformats-officedocument.presentationml.slideLayout+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Default Extension="tiff" ContentType="image/tiff"/>
  <Override PartName="/ppt/notesSlides/notesSlide17.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slides/slide6.xml" ContentType="application/vnd.openxmlformats-officedocument.presentationml.slide+xml"/>
  <Default Extension="bin" ContentType="application/vnd.openxmlformats-officedocument.presentationml.printerSettings"/>
  <Override PartName="/ppt/slideLayouts/slideLayout6.xml" ContentType="application/vnd.openxmlformats-officedocument.presentationml.slideLayout+xml"/>
  <Override PartName="/ppt/slides/slide3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trictFirstAndLastChars="0" saveSubsetFonts="1" autoCompressPictures="0">
  <p:sldMasterIdLst>
    <p:sldMasterId id="2147483648" r:id="rId1"/>
  </p:sldMasterIdLst>
  <p:notesMasterIdLst>
    <p:notesMasterId r:id="rId35"/>
  </p:notesMasterIdLst>
  <p:handoutMasterIdLst>
    <p:handoutMasterId r:id="rId36"/>
  </p:handoutMasterIdLst>
  <p:sldIdLst>
    <p:sldId id="258" r:id="rId2"/>
    <p:sldId id="449" r:id="rId3"/>
    <p:sldId id="461" r:id="rId4"/>
    <p:sldId id="471" r:id="rId5"/>
    <p:sldId id="473" r:id="rId6"/>
    <p:sldId id="464" r:id="rId7"/>
    <p:sldId id="453" r:id="rId8"/>
    <p:sldId id="441" r:id="rId9"/>
    <p:sldId id="442" r:id="rId10"/>
    <p:sldId id="405" r:id="rId11"/>
    <p:sldId id="431" r:id="rId12"/>
    <p:sldId id="475" r:id="rId13"/>
    <p:sldId id="359" r:id="rId14"/>
    <p:sldId id="462" r:id="rId15"/>
    <p:sldId id="474" r:id="rId16"/>
    <p:sldId id="480" r:id="rId17"/>
    <p:sldId id="481" r:id="rId18"/>
    <p:sldId id="451" r:id="rId19"/>
    <p:sldId id="458" r:id="rId20"/>
    <p:sldId id="419" r:id="rId21"/>
    <p:sldId id="482" r:id="rId22"/>
    <p:sldId id="319" r:id="rId23"/>
    <p:sldId id="443" r:id="rId24"/>
    <p:sldId id="457" r:id="rId25"/>
    <p:sldId id="483" r:id="rId26"/>
    <p:sldId id="396" r:id="rId27"/>
    <p:sldId id="387" r:id="rId28"/>
    <p:sldId id="413" r:id="rId29"/>
    <p:sldId id="414" r:id="rId30"/>
    <p:sldId id="416" r:id="rId31"/>
    <p:sldId id="450" r:id="rId32"/>
    <p:sldId id="455" r:id="rId33"/>
    <p:sldId id="408"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1A8A8"/>
    <a:srgbClr val="E6F49A"/>
    <a:srgbClr val="00A8A9"/>
    <a:srgbClr val="FCFF74"/>
    <a:srgbClr val="FF0214"/>
    <a:srgbClr val="E508E2"/>
    <a:srgbClr val="FCFFB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vertBarState="minimized">
    <p:restoredLeft sz="15620"/>
    <p:restoredTop sz="85437" autoAdjust="0"/>
  </p:normalViewPr>
  <p:slideViewPr>
    <p:cSldViewPr>
      <p:cViewPr>
        <p:scale>
          <a:sx n="100" d="100"/>
          <a:sy n="100" d="100"/>
        </p:scale>
        <p:origin x="-2824" y="-6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04"/>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pitchFamily="-110"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Times" pitchFamily="-110" charset="0"/>
              </a:defRPr>
            </a:lvl1pPr>
          </a:lstStyle>
          <a:p>
            <a:pPr>
              <a:defRPr/>
            </a:pPr>
            <a:fld id="{A4DD8D1D-91C3-3E41-BF4E-E1E0BACBFFF7}" type="datetime1">
              <a:rPr lang="en-US"/>
              <a:pPr>
                <a:defRPr/>
              </a:pPr>
              <a:t>10/5/12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Times" pitchFamily="-110"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Times" pitchFamily="-110" charset="0"/>
              </a:defRPr>
            </a:lvl1pPr>
          </a:lstStyle>
          <a:p>
            <a:pPr>
              <a:defRPr/>
            </a:pPr>
            <a:fld id="{59034D21-0ED3-804D-A433-C4503CC1E41C}"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10" charset="0"/>
              </a:defRPr>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10"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10" charset="0"/>
              </a:defRPr>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10" charset="0"/>
              </a:defRPr>
            </a:lvl1pPr>
          </a:lstStyle>
          <a:p>
            <a:pPr>
              <a:defRPr/>
            </a:pPr>
            <a:fld id="{5A069290-E6EA-6340-BA94-B93C93D4673B}"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110"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27655F2-E833-074C-A02D-054C05142A76}" type="slidenum">
              <a:rPr lang="en-US">
                <a:latin typeface="Times" charset="0"/>
              </a:rPr>
              <a:pPr/>
              <a:t>1</a:t>
            </a:fld>
            <a:endParaRPr lang="en-US">
              <a:latin typeface="Times" charset="0"/>
            </a:endParaRPr>
          </a:p>
        </p:txBody>
      </p:sp>
      <p:sp>
        <p:nvSpPr>
          <p:cNvPr id="17411" name="Rectangle 2"/>
          <p:cNvSpPr>
            <a:spLocks noGrp="1" noRot="1" noChangeAspect="1" noChangeArrowheads="1" noTextEdit="1"/>
          </p:cNvSpPr>
          <p:nvPr>
            <p:ph type="sldImg"/>
          </p:nvPr>
        </p:nvSpPr>
        <p:spPr>
          <a:xfrm>
            <a:off x="1343025" y="915988"/>
            <a:ext cx="4173538" cy="3132137"/>
          </a:xfrm>
          <a:solidFill>
            <a:srgbClr val="FFFFFF"/>
          </a:solidFill>
          <a:ln/>
        </p:spPr>
      </p:sp>
      <p:sp>
        <p:nvSpPr>
          <p:cNvPr id="17412" name="Text Box 3"/>
          <p:cNvSpPr>
            <a:spLocks noGrp="1" noChangeArrowheads="1"/>
          </p:cNvSpPr>
          <p:nvPr>
            <p:ph type="body" idx="1"/>
          </p:nvPr>
        </p:nvSpPr>
        <p:spPr>
          <a:xfrm>
            <a:off x="1046163" y="4352925"/>
            <a:ext cx="4770437" cy="3476625"/>
          </a:xfrm>
          <a:noFill/>
          <a:ln/>
        </p:spPr>
        <p:txBody>
          <a:bodyPr wrap="none" lIns="82214" tIns="41107" rIns="82214" bIns="41107" anchor="ctr"/>
          <a:lstStyle/>
          <a:p>
            <a:pPr eaLnBrk="1" hangingPunct="1"/>
            <a:r>
              <a:rPr lang="en-US" sz="1200" kern="1200" dirty="0" smtClean="0">
                <a:solidFill>
                  <a:schemeClr val="tx1"/>
                </a:solidFill>
                <a:latin typeface="Times" pitchFamily="-110" charset="0"/>
                <a:ea typeface="ＭＳ Ｐゴシック" pitchFamily="-109" charset="-128"/>
                <a:cs typeface="ＭＳ Ｐゴシック" pitchFamily="-109" charset="-128"/>
              </a:rPr>
              <a:t>"Gamma-rays, Jets and Spinning Black </a:t>
            </a:r>
            <a:r>
              <a:rPr lang="en-US" sz="1200" kern="1200" dirty="0" err="1" smtClean="0">
                <a:solidFill>
                  <a:schemeClr val="tx1"/>
                </a:solidFill>
                <a:latin typeface="Times" pitchFamily="-110" charset="0"/>
                <a:ea typeface="ＭＳ Ｐゴシック" pitchFamily="-109" charset="-128"/>
                <a:cs typeface="ＭＳ Ｐゴシック" pitchFamily="-109" charset="-128"/>
              </a:rPr>
              <a:t>Holes".Roger</a:t>
            </a:r>
            <a:r>
              <a:rPr lang="en-US" sz="1200" kern="1200" dirty="0" smtClean="0">
                <a:solidFill>
                  <a:schemeClr val="tx1"/>
                </a:solidFill>
                <a:latin typeface="Times" pitchFamily="-110" charset="0"/>
                <a:ea typeface="ＭＳ Ｐゴシック" pitchFamily="-109" charset="-128"/>
                <a:cs typeface="ＭＳ Ｐゴシック" pitchFamily="-109" charset="-128"/>
              </a:rPr>
              <a:t> Blandford KIPAC </a:t>
            </a:r>
            <a:r>
              <a:rPr lang="en-US" sz="1200" kern="1200" dirty="0" err="1" smtClean="0">
                <a:solidFill>
                  <a:schemeClr val="tx1"/>
                </a:solidFill>
                <a:latin typeface="Times" pitchFamily="-110" charset="0"/>
                <a:ea typeface="ＭＳ Ｐゴシック" pitchFamily="-109" charset="-128"/>
                <a:cs typeface="ＭＳ Ｐゴシック" pitchFamily="-109" charset="-128"/>
              </a:rPr>
              <a:t>StanfordFermi</a:t>
            </a:r>
            <a:r>
              <a:rPr lang="en-US" sz="1200" kern="1200" dirty="0" smtClean="0">
                <a:solidFill>
                  <a:schemeClr val="tx1"/>
                </a:solidFill>
                <a:latin typeface="Times" pitchFamily="-110" charset="0"/>
                <a:ea typeface="ＭＳ Ｐゴシック" pitchFamily="-109" charset="-128"/>
                <a:cs typeface="ＭＳ Ｐゴシック" pitchFamily="-109" charset="-128"/>
              </a:rPr>
              <a:t> Gamma-ray Space Telescope, in combination with observatories operating throughout the electromagnetic spectrum, is making comprehensive studies of relativistic jets associated with active galaxies. Rapid variability, swings in polarization and impressive VLBI observations are all providing the clues that we need to understand how jets are launched and collimated and where the emission originates and electrons are accelerated. In addition, recent three dimensional MHD simulations of highly magnetized accretion disks orbiting spinning black holes are exhibiting robust jet production as well as new features that can be sought observationally.</a:t>
            </a:r>
            <a:endParaRPr lang="en-US" dirty="0">
              <a:latin typeface="Times"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1918, Heber</a:t>
            </a:r>
            <a:r>
              <a:rPr lang="en-US" baseline="0" dirty="0" smtClean="0"/>
              <a:t> Curtis, working at the Lick Observatory observed that the 87</a:t>
            </a:r>
            <a:r>
              <a:rPr lang="en-US" baseline="30000" dirty="0" smtClean="0"/>
              <a:t>th</a:t>
            </a:r>
            <a:r>
              <a:rPr lang="en-US" baseline="0" dirty="0" smtClean="0"/>
              <a:t> member of Charles Messier famous catalog of non-comets had no spiral structure. </a:t>
            </a:r>
          </a:p>
          <a:p>
            <a:r>
              <a:rPr lang="en-US" baseline="0" dirty="0" smtClean="0"/>
              <a:t>He noticed a “curious straight ray…apparently connected with the nucleus by a thin line of matter” The ray appeared brightest at its inner end</a:t>
            </a:r>
          </a:p>
          <a:p>
            <a:r>
              <a:rPr lang="en-US" baseline="0" dirty="0" smtClean="0"/>
              <a:t>We now know this as M87 a giant elliptical galaxy at the center of the Virgo cluster of galaxies.</a:t>
            </a:r>
          </a:p>
          <a:p>
            <a:r>
              <a:rPr lang="en-US" baseline="0" dirty="0" smtClean="0"/>
              <a:t>The nucleus of the galaxy contains a seven billion solar mass black hole and the straight ray is a relativistic jet </a:t>
            </a:r>
            <a:r>
              <a:rPr lang="en-US" baseline="0" smtClean="0"/>
              <a:t>that propagates </a:t>
            </a:r>
            <a:endParaRPr lang="en-US" dirty="0"/>
          </a:p>
        </p:txBody>
      </p:sp>
      <p:sp>
        <p:nvSpPr>
          <p:cNvPr id="4" name="Slide Number Placeholder 3"/>
          <p:cNvSpPr>
            <a:spLocks noGrp="1"/>
          </p:cNvSpPr>
          <p:nvPr>
            <p:ph type="sldNum" sz="quarter" idx="10"/>
          </p:nvPr>
        </p:nvSpPr>
        <p:spPr/>
        <p:txBody>
          <a:bodyPr/>
          <a:lstStyle/>
          <a:p>
            <a:pPr>
              <a:defRPr/>
            </a:pPr>
            <a:fld id="{5A069290-E6EA-6340-BA94-B93C93D4673B}"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29BA69-370D-2E4B-8A5B-13AAED6D3AE9}" type="slidenum">
              <a:rPr lang="en-US"/>
              <a:pPr/>
              <a:t>3</a:t>
            </a:fld>
            <a:endParaRPr lang="en-US"/>
          </a:p>
        </p:txBody>
      </p:sp>
      <p:sp>
        <p:nvSpPr>
          <p:cNvPr id="13721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72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r>
              <a:rPr lang="en-US" dirty="0" smtClean="0"/>
              <a:t>Here are some more jets. I think they</a:t>
            </a:r>
            <a:r>
              <a:rPr lang="en-US" baseline="0" dirty="0" smtClean="0"/>
              <a:t> are beautiful! In the top left we have M87 with its seven billion solar mass black hole viewed with a resolution about a hundred times the size of the black hole. The Cygnus A and </a:t>
            </a:r>
            <a:r>
              <a:rPr lang="en-US" baseline="0" dirty="0" err="1" smtClean="0"/>
              <a:t>Pictor</a:t>
            </a:r>
            <a:r>
              <a:rPr lang="en-US" baseline="0" dirty="0" smtClean="0"/>
              <a:t> A jets are extraordinarily straight for outside the surrounding galaxy. The other examples show what happen when the black hole source moves or the jet interacts with the surrounding gas.</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AB1628-1BAD-B14E-B8FB-5684C4DBEAC2}" type="slidenum">
              <a:rPr lang="en-US"/>
              <a:pPr/>
              <a:t>4</a:t>
            </a:fld>
            <a:endParaRPr lang="en-US"/>
          </a:p>
        </p:txBody>
      </p:sp>
      <p:sp>
        <p:nvSpPr>
          <p:cNvPr id="64307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4307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0EBE05-0623-0645-9E7C-E66760816853}" type="slidenum">
              <a:rPr lang="en-US"/>
              <a:pPr/>
              <a:t>5</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9D0F08-C49B-924E-9D7A-CE68A359B639}" type="slidenum">
              <a:rPr lang="en-US"/>
              <a:pPr/>
              <a:t>6</a:t>
            </a:fld>
            <a:endParaRPr lang="en-US"/>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r>
              <a:rPr lang="en-US" dirty="0" smtClean="0"/>
              <a:t>In this talk, I have tried to persuade</a:t>
            </a:r>
            <a:r>
              <a:rPr lang="en-US" baseline="0" dirty="0" smtClean="0"/>
              <a:t> you that Black Holes Can, Must, Do and Will Exist. I  have also tried to explain how black holes not only swallow gas, they also have a huge impact on their environment and that this can be very positive for galaxies, stars, planets and anything that might be alive on them. Let me finish by outlining some of the things that we might learn about black holes and how this can happen. Firstly I should tell you about cosmic rays. This is appropriate because this is the centenary of their discovery by Victor Hess seen here in his balloon.</a:t>
            </a:r>
          </a:p>
          <a:p>
            <a:r>
              <a:rPr lang="en-US" baseline="0" dirty="0" smtClean="0"/>
              <a:t>We now observe up to energies equivalent to that of a well hit baseball. A single proton can be as energetic as an Ichiro </a:t>
            </a:r>
            <a:r>
              <a:rPr lang="en-US" b="0" baseline="0" dirty="0" smtClean="0"/>
              <a:t>Suzuki outfield hit. Now you may recall my saying that a massive spinning black hole can generate a billion trillion volts. We are waiting to see a home run! If </a:t>
            </a:r>
            <a:r>
              <a:rPr lang="en-US" baseline="0" dirty="0" smtClean="0"/>
              <a:t>we allow a proton to be accelerated by this voltage associated with the black hole it will end up with the energy of these cosmic rays. Using facilities like Auger in Argentina, we are trying to see if these cosmic rays are made by black holes. </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get much better resolution at</a:t>
            </a:r>
            <a:r>
              <a:rPr lang="en-US" baseline="0" dirty="0" smtClean="0"/>
              <a:t> radio wavelengths and I am very excited by new radio observations  especially made with the new Very Large Array in New Mexico. Here you see a movie of the hosepipe at work. This is the track expected and what we see. </a:t>
            </a:r>
            <a:endParaRPr lang="en-US" b="1" dirty="0"/>
          </a:p>
        </p:txBody>
      </p:sp>
      <p:sp>
        <p:nvSpPr>
          <p:cNvPr id="4" name="Slide Number Placeholder 3"/>
          <p:cNvSpPr>
            <a:spLocks noGrp="1"/>
          </p:cNvSpPr>
          <p:nvPr>
            <p:ph type="sldNum" sz="quarter" idx="10"/>
          </p:nvPr>
        </p:nvSpPr>
        <p:spPr/>
        <p:txBody>
          <a:bodyPr/>
          <a:lstStyle/>
          <a:p>
            <a:fld id="{16E68CBD-772F-4440-94CD-D8DBDEFA02E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9C1633A8-A51C-7648-A708-803FC25DDADA}" type="slidenum">
              <a:rPr lang="en-US">
                <a:latin typeface="Times" charset="0"/>
              </a:rPr>
              <a:pPr/>
              <a:t>13</a:t>
            </a:fld>
            <a:endParaRPr lang="en-US">
              <a:latin typeface="Times"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cs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812D78-9F2A-EF4C-BB72-D8AE7127052F}" type="slidenum">
              <a:rPr lang="en-US"/>
              <a:pPr/>
              <a:t>14</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r>
              <a:rPr lang="en-US" dirty="0" smtClean="0"/>
              <a:t>The black holes I have discussed</a:t>
            </a:r>
            <a:r>
              <a:rPr lang="en-US" baseline="0" dirty="0" smtClean="0"/>
              <a:t> so far are not much more massive than the sun. There is another type that astronomers observe and these are called massive black holes. It turns out that essentially every normal galaxy has a massive black hole at its center, just like every atom has a tiny nucleus at its center. Out Galaxy is no exception. It has a four million solar mass black hole. We know this because we can actually observe stars orbit around it – an impressive use of modern infrared telescopes. We also know that the central object is very small because the emission that it creates varies in a quarter hour.</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A654EF-5249-1940-9CB5-DE2490B6796E}" type="slidenum">
              <a:rPr lang="en-US"/>
              <a:pPr/>
              <a:t>16</a:t>
            </a:fld>
            <a:endParaRPr lang="en-US"/>
          </a:p>
        </p:txBody>
      </p:sp>
      <p:sp>
        <p:nvSpPr>
          <p:cNvPr id="68403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84035"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F0CBF-1D6E-E441-A55F-4DFA52E3108B}" type="slidenum">
              <a:rPr lang="en-US"/>
              <a:pPr/>
              <a:t>17</a:t>
            </a:fld>
            <a:endParaRPr lang="en-US"/>
          </a:p>
        </p:txBody>
      </p:sp>
      <p:sp>
        <p:nvSpPr>
          <p:cNvPr id="67993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7993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5E6B0B-8AD1-1D4C-A499-59A35C9C11C1}" type="slidenum">
              <a:rPr lang="en-US"/>
              <a:pPr/>
              <a:t>18</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r>
              <a:rPr lang="en-US" dirty="0" smtClean="0"/>
              <a:t>Black Holes</a:t>
            </a:r>
            <a:r>
              <a:rPr lang="en-US" baseline="0" dirty="0" smtClean="0"/>
              <a:t> and their disks have other properties. One of these is that they can sing. They can oscillate with frequencies that you can hear with strange tones. There are many theories of how they do this. I will shortly add another one. </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A069290-E6EA-6340-BA94-B93C93D4673B}" type="slidenum">
              <a:rPr lang="en-US" smtClean="0"/>
              <a:pPr>
                <a:defRPr/>
              </a:pPr>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358E54-AFE9-3F41-BF16-DB3A0EB67D89}" type="slidenum">
              <a:rPr lang="en-US"/>
              <a:pPr/>
              <a:t>20</a:t>
            </a:fld>
            <a:endParaRPr lang="en-US"/>
          </a:p>
        </p:txBody>
      </p:sp>
      <p:sp>
        <p:nvSpPr>
          <p:cNvPr id="451586" name="Rectangle 2"/>
          <p:cNvSpPr>
            <a:spLocks noGrp="1" noRot="1" noChangeAspect="1" noChangeArrowheads="1" noTextEdit="1"/>
          </p:cNvSpPr>
          <p:nvPr>
            <p:ph type="sldImg"/>
          </p:nvPr>
        </p:nvSpPr>
        <p:spPr bwMode="auto">
          <a:xfrm>
            <a:off x="1397000" y="931863"/>
            <a:ext cx="4160838" cy="3122612"/>
          </a:xfrm>
          <a:prstGeom prst="rect">
            <a:avLst/>
          </a:prstGeom>
          <a:solidFill>
            <a:srgbClr val="FFFFFF"/>
          </a:solidFill>
          <a:ln>
            <a:solidFill>
              <a:srgbClr val="000000"/>
            </a:solidFill>
            <a:miter lim="800000"/>
            <a:headEnd/>
            <a:tailEnd/>
          </a:ln>
        </p:spPr>
      </p:sp>
      <p:sp>
        <p:nvSpPr>
          <p:cNvPr id="451587" name="Text Box 3"/>
          <p:cNvSpPr txBox="1">
            <a:spLocks noGrp="1" noChangeArrowheads="1"/>
          </p:cNvSpPr>
          <p:nvPr>
            <p:ph type="body" idx="1"/>
          </p:nvPr>
        </p:nvSpPr>
        <p:spPr bwMode="auto">
          <a:xfrm>
            <a:off x="1093788" y="4357688"/>
            <a:ext cx="4770437" cy="3463925"/>
          </a:xfrm>
          <a:prstGeom prst="rect">
            <a:avLst/>
          </a:prstGeom>
          <a:noFill/>
          <a:ln>
            <a:miter lim="800000"/>
            <a:headEnd/>
            <a:tailEnd/>
          </a:ln>
        </p:spPr>
        <p:txBody>
          <a:bodyPr wrap="none" lIns="82058" tIns="41029" rIns="82058" bIns="41029" anchor="ct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DAEA99-3006-EE42-9611-DE250D57AD23}" type="slidenum">
              <a:rPr lang="en-US"/>
              <a:pPr/>
              <a:t>21</a:t>
            </a:fld>
            <a:endParaRPr lang="en-US"/>
          </a:p>
        </p:txBody>
      </p:sp>
      <p:sp>
        <p:nvSpPr>
          <p:cNvPr id="69017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9017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2C73C147-F1C8-5F43-AA5D-6660A8F137E3}" type="slidenum">
              <a:rPr lang="en-US">
                <a:latin typeface="Times" charset="0"/>
              </a:rPr>
              <a:pPr/>
              <a:t>22</a:t>
            </a:fld>
            <a:endParaRPr lang="en-US">
              <a:latin typeface="Times"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cs typeface="ＭＳ Ｐゴシック"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is a much more sophisticated calculation that my colleague Jonathan McKinney has completed. I think it is the most detailed such calculation to date of magnetized gas accreting onto a spinning black hole. What we have here is a simple starting configuration with a ring of orbiting gas endowed with magnetic field. What we see is that the gas falls inward intensifying the magnetic field and flowing thought it towards the event horizon.</a:t>
            </a:r>
          </a:p>
          <a:p>
            <a:r>
              <a:rPr lang="en-US" baseline="0" dirty="0" smtClean="0"/>
              <a:t>Although the gas flow is quite chaotic the jets that form are quite stable and similar to what is observed. There are many discoveries that we have made using these computational simulations. Here is one of them. Remember that I said that black holes can sing. Well look at the jet. It wobbles around with the disk a bit like a child with a “hula hoop” (if you are old enough to know about this). The oscillation of the disk makes the musical note that we can “hear” in X-ray observations of stellar black hole </a:t>
            </a:r>
            <a:r>
              <a:rPr lang="en-US" b="1" baseline="0" dirty="0" smtClean="0"/>
              <a:t>sources just like a vibrating guitar string</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16E68CBD-772F-4440-94CD-D8DBDEFA02EA}"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74E8FE-6CFF-CF45-9D1A-AAFD9BA7437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BCE944-D750-3E49-A445-DDBFB4D7BD2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0EC0A4-AB5E-1645-AB02-4189827A823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C016B9B-9664-CE42-8C6A-286A2A70DBD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8B78F8E-5F2F-B24F-A4EF-B30334D2913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7DCB4E8-2880-524D-A83E-3928725A017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6CA1F2E-C08A-BC4F-A7E8-C32B08D2EEE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60E1C5-88D2-BA44-9BEB-897303670B0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169F02-E78F-A347-B444-1FF1F70A481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3B88B1-9718-DB41-AAC5-56D3E8B5B36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5763D4-3480-024E-924B-407481169EE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t>5 x 2012</a:t>
            </a: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t>UNM</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8EBD91C-FF1B-2545-9487-9BA1DB42A1D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51575"/>
            <a:ext cx="2133600" cy="476250"/>
          </a:xfrm>
        </p:spPr>
        <p:txBody>
          <a:bodyPr/>
          <a:lstStyle>
            <a:lvl1pPr>
              <a:defRPr/>
            </a:lvl1pPr>
          </a:lstStyle>
          <a:p>
            <a:r>
              <a:rPr lang="en-US" smtClean="0"/>
              <a:t>5 x 2012</a:t>
            </a:r>
            <a:endParaRPr lang="en-US"/>
          </a:p>
        </p:txBody>
      </p:sp>
      <p:sp>
        <p:nvSpPr>
          <p:cNvPr id="7" name="Slide Number Placeholder 6"/>
          <p:cNvSpPr>
            <a:spLocks noGrp="1"/>
          </p:cNvSpPr>
          <p:nvPr>
            <p:ph type="sldNum" sz="quarter" idx="11"/>
          </p:nvPr>
        </p:nvSpPr>
        <p:spPr>
          <a:xfrm>
            <a:off x="6553200" y="6248400"/>
            <a:ext cx="2133600" cy="476250"/>
          </a:xfrm>
        </p:spPr>
        <p:txBody>
          <a:bodyPr/>
          <a:lstStyle>
            <a:lvl1pPr>
              <a:defRPr smtClean="0"/>
            </a:lvl1pPr>
          </a:lstStyle>
          <a:p>
            <a:fld id="{CCF743AD-AE4A-D149-BDAD-AA074A7AAAC4}" type="slidenum">
              <a:rPr lang="en-US"/>
              <a:pPr/>
              <a:t>‹#›</a:t>
            </a:fld>
            <a:endParaRPr lang="en-US"/>
          </a:p>
        </p:txBody>
      </p:sp>
      <p:sp>
        <p:nvSpPr>
          <p:cNvPr id="8" name="Footer Placeholder 7"/>
          <p:cNvSpPr>
            <a:spLocks noGrp="1"/>
          </p:cNvSpPr>
          <p:nvPr>
            <p:ph type="ftr" sz="quarter" idx="12"/>
          </p:nvPr>
        </p:nvSpPr>
        <p:spPr>
          <a:xfrm>
            <a:off x="3124200" y="6248400"/>
            <a:ext cx="2895600" cy="476250"/>
          </a:xfrm>
        </p:spPr>
        <p:txBody>
          <a:bodyPr/>
          <a:lstStyle>
            <a:lvl1pPr>
              <a:defRPr/>
            </a:lvl1pPr>
          </a:lstStyle>
          <a:p>
            <a:r>
              <a:rPr lang="en-US" smtClean="0"/>
              <a:t>UNM</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51575"/>
            <a:ext cx="2133600" cy="476250"/>
          </a:xfrm>
        </p:spPr>
        <p:txBody>
          <a:bodyPr/>
          <a:lstStyle>
            <a:lvl1pPr>
              <a:defRPr/>
            </a:lvl1pPr>
          </a:lstStyle>
          <a:p>
            <a:r>
              <a:rPr lang="en-US" smtClean="0"/>
              <a:t>5 x 2012</a:t>
            </a:r>
            <a:endParaRPr lang="en-US"/>
          </a:p>
        </p:txBody>
      </p:sp>
      <p:sp>
        <p:nvSpPr>
          <p:cNvPr id="6" name="Slide Number Placeholder 5"/>
          <p:cNvSpPr>
            <a:spLocks noGrp="1"/>
          </p:cNvSpPr>
          <p:nvPr>
            <p:ph type="sldNum" sz="quarter" idx="11"/>
          </p:nvPr>
        </p:nvSpPr>
        <p:spPr>
          <a:xfrm>
            <a:off x="6553200" y="6248400"/>
            <a:ext cx="2133600" cy="476250"/>
          </a:xfrm>
        </p:spPr>
        <p:txBody>
          <a:bodyPr/>
          <a:lstStyle>
            <a:lvl1pPr>
              <a:defRPr smtClean="0"/>
            </a:lvl1pPr>
          </a:lstStyle>
          <a:p>
            <a:fld id="{74BDECD6-9211-6E45-B291-7C5C8B7AC0D9}" type="slidenum">
              <a:rPr lang="en-US"/>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lvl1pPr>
          </a:lstStyle>
          <a:p>
            <a:r>
              <a:rPr lang="en-US" smtClean="0"/>
              <a:t>UNM</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CFF74"/>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Times" pitchFamily="-110" charset="0"/>
              </a:defRPr>
            </a:lvl1pPr>
          </a:lstStyle>
          <a:p>
            <a:pPr>
              <a:defRPr/>
            </a:pPr>
            <a:r>
              <a:rPr lang="en-US" smtClean="0"/>
              <a:t>5 x 2012</a:t>
            </a: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Times" pitchFamily="-110" charset="0"/>
              </a:defRPr>
            </a:lvl1pPr>
          </a:lstStyle>
          <a:p>
            <a:pPr>
              <a:defRPr/>
            </a:pPr>
            <a:r>
              <a:rPr lang="en-US" smtClean="0"/>
              <a:t>UNM</a:t>
            </a: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10" charset="0"/>
              </a:defRPr>
            </a:lvl1pPr>
          </a:lstStyle>
          <a:p>
            <a:pPr>
              <a:defRPr/>
            </a:pPr>
            <a:fld id="{EEB0F7E0-F085-3748-BDCB-D9AB77D7B91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p:txStyles>
    <p:titleStyle>
      <a:lvl1pPr algn="ctr" rtl="0" eaLnBrk="0" fontAlgn="base" hangingPunct="0">
        <a:spcBef>
          <a:spcPct val="0"/>
        </a:spcBef>
        <a:spcAft>
          <a:spcPct val="0"/>
        </a:spcAft>
        <a:defRPr sz="4400" b="1">
          <a:solidFill>
            <a:srgbClr val="E50012"/>
          </a:solidFill>
          <a:latin typeface="+mj-lt"/>
          <a:ea typeface="ＭＳ Ｐゴシック" pitchFamily="-109" charset="-128"/>
          <a:cs typeface="ＭＳ Ｐゴシック" pitchFamily="-109" charset="-128"/>
        </a:defRPr>
      </a:lvl1pPr>
      <a:lvl2pPr algn="ctr" rtl="0" eaLnBrk="0" fontAlgn="base" hangingPunct="0">
        <a:spcBef>
          <a:spcPct val="0"/>
        </a:spcBef>
        <a:spcAft>
          <a:spcPct val="0"/>
        </a:spcAft>
        <a:defRPr sz="4400" b="1">
          <a:solidFill>
            <a:srgbClr val="E50012"/>
          </a:solidFill>
          <a:latin typeface="Comic Sans MS" pitchFamily="-110"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b="1">
          <a:solidFill>
            <a:srgbClr val="E50012"/>
          </a:solidFill>
          <a:latin typeface="Comic Sans MS" pitchFamily="-110"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b="1">
          <a:solidFill>
            <a:srgbClr val="E50012"/>
          </a:solidFill>
          <a:latin typeface="Comic Sans MS" pitchFamily="-110"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b="1">
          <a:solidFill>
            <a:srgbClr val="E50012"/>
          </a:solidFill>
          <a:latin typeface="Comic Sans MS" pitchFamily="-110" charset="0"/>
          <a:ea typeface="ＭＳ Ｐゴシック" pitchFamily="-109" charset="-128"/>
          <a:cs typeface="ＭＳ Ｐゴシック" pitchFamily="-109" charset="-128"/>
        </a:defRPr>
      </a:lvl5pPr>
      <a:lvl6pPr marL="457200" algn="ctr" rtl="0" fontAlgn="base">
        <a:spcBef>
          <a:spcPct val="0"/>
        </a:spcBef>
        <a:spcAft>
          <a:spcPct val="0"/>
        </a:spcAft>
        <a:defRPr sz="4400" b="1">
          <a:solidFill>
            <a:srgbClr val="E50012"/>
          </a:solidFill>
          <a:latin typeface="Comic Sans MS" pitchFamily="-110" charset="0"/>
        </a:defRPr>
      </a:lvl6pPr>
      <a:lvl7pPr marL="914400" algn="ctr" rtl="0" fontAlgn="base">
        <a:spcBef>
          <a:spcPct val="0"/>
        </a:spcBef>
        <a:spcAft>
          <a:spcPct val="0"/>
        </a:spcAft>
        <a:defRPr sz="4400" b="1">
          <a:solidFill>
            <a:srgbClr val="E50012"/>
          </a:solidFill>
          <a:latin typeface="Comic Sans MS" pitchFamily="-110" charset="0"/>
        </a:defRPr>
      </a:lvl7pPr>
      <a:lvl8pPr marL="1371600" algn="ctr" rtl="0" fontAlgn="base">
        <a:spcBef>
          <a:spcPct val="0"/>
        </a:spcBef>
        <a:spcAft>
          <a:spcPct val="0"/>
        </a:spcAft>
        <a:defRPr sz="4400" b="1">
          <a:solidFill>
            <a:srgbClr val="E50012"/>
          </a:solidFill>
          <a:latin typeface="Comic Sans MS" pitchFamily="-110" charset="0"/>
        </a:defRPr>
      </a:lvl8pPr>
      <a:lvl9pPr marL="1828800" algn="ctr" rtl="0" fontAlgn="base">
        <a:spcBef>
          <a:spcPct val="0"/>
        </a:spcBef>
        <a:spcAft>
          <a:spcPct val="0"/>
        </a:spcAft>
        <a:defRPr sz="4400" b="1">
          <a:solidFill>
            <a:srgbClr val="E50012"/>
          </a:solidFill>
          <a:latin typeface="Comic Sans MS" pitchFamily="-110" charset="0"/>
        </a:defRPr>
      </a:lvl9pPr>
    </p:titleStyle>
    <p:bodyStyle>
      <a:lvl1pPr marL="342900" indent="-342900" algn="l" rtl="0" eaLnBrk="0" fontAlgn="base" hangingPunct="0">
        <a:spcBef>
          <a:spcPct val="20000"/>
        </a:spcBef>
        <a:spcAft>
          <a:spcPct val="0"/>
        </a:spcAft>
        <a:buChar char="•"/>
        <a:defRPr sz="3200" b="1">
          <a:solidFill>
            <a:schemeClr val="accent2"/>
          </a:solidFill>
          <a:latin typeface="+mn-lt"/>
          <a:ea typeface="ＭＳ Ｐゴシック" pitchFamily="-109" charset="-128"/>
          <a:cs typeface="ＭＳ Ｐゴシック" pitchFamily="-109" charset="-128"/>
        </a:defRPr>
      </a:lvl1pPr>
      <a:lvl2pPr marL="742950" indent="-285750" algn="l" rtl="0" eaLnBrk="0" fontAlgn="base" hangingPunct="0">
        <a:spcBef>
          <a:spcPct val="20000"/>
        </a:spcBef>
        <a:spcAft>
          <a:spcPct val="0"/>
        </a:spcAft>
        <a:buChar char="–"/>
        <a:defRPr sz="2800" b="1">
          <a:solidFill>
            <a:schemeClr val="hlink"/>
          </a:solidFill>
          <a:latin typeface="Times" pitchFamily="-110" charset="0"/>
          <a:ea typeface="ＭＳ Ｐゴシック" pitchFamily="-110" charset="-128"/>
        </a:defRPr>
      </a:lvl2pPr>
      <a:lvl3pPr marL="1143000" indent="-228600" algn="l" rtl="0" eaLnBrk="0" fontAlgn="base" hangingPunct="0">
        <a:spcBef>
          <a:spcPct val="20000"/>
        </a:spcBef>
        <a:spcAft>
          <a:spcPct val="0"/>
        </a:spcAft>
        <a:buChar char="•"/>
        <a:defRPr sz="2400">
          <a:solidFill>
            <a:schemeClr val="tx1"/>
          </a:solidFill>
          <a:latin typeface="Times" pitchFamily="-110" charset="0"/>
          <a:ea typeface="ＭＳ Ｐゴシック" pitchFamily="-110" charset="-128"/>
        </a:defRPr>
      </a:lvl3pPr>
      <a:lvl4pPr marL="1600200" indent="-228600" algn="l" rtl="0" eaLnBrk="0" fontAlgn="base" hangingPunct="0">
        <a:spcBef>
          <a:spcPct val="20000"/>
        </a:spcBef>
        <a:spcAft>
          <a:spcPct val="0"/>
        </a:spcAft>
        <a:buChar char="–"/>
        <a:defRPr sz="2000" i="1">
          <a:solidFill>
            <a:schemeClr val="tx1"/>
          </a:solidFill>
          <a:latin typeface="Times" pitchFamily="-110" charset="0"/>
          <a:ea typeface="ＭＳ Ｐゴシック" pitchFamily="-110" charset="-128"/>
        </a:defRPr>
      </a:lvl4pPr>
      <a:lvl5pPr marL="2057400" indent="-228600" algn="l" rtl="0" eaLnBrk="0" fontAlgn="base" hangingPunct="0">
        <a:spcBef>
          <a:spcPct val="20000"/>
        </a:spcBef>
        <a:spcAft>
          <a:spcPct val="0"/>
        </a:spcAft>
        <a:buChar char="»"/>
        <a:defRPr sz="2000" i="1">
          <a:solidFill>
            <a:schemeClr val="tx1"/>
          </a:solidFill>
          <a:latin typeface="Times" pitchFamily="-110" charset="0"/>
          <a:ea typeface="ＭＳ Ｐゴシック" pitchFamily="-110" charset="-128"/>
        </a:defRPr>
      </a:lvl5pPr>
      <a:lvl6pPr marL="2514600" indent="-228600" algn="l" rtl="0" fontAlgn="base">
        <a:spcBef>
          <a:spcPct val="20000"/>
        </a:spcBef>
        <a:spcAft>
          <a:spcPct val="0"/>
        </a:spcAft>
        <a:buChar char="»"/>
        <a:defRPr sz="2000" i="1">
          <a:solidFill>
            <a:schemeClr val="tx1"/>
          </a:solidFill>
          <a:latin typeface="Times" pitchFamily="-110" charset="0"/>
          <a:ea typeface="ＭＳ Ｐゴシック" pitchFamily="-110" charset="-128"/>
        </a:defRPr>
      </a:lvl6pPr>
      <a:lvl7pPr marL="2971800" indent="-228600" algn="l" rtl="0" fontAlgn="base">
        <a:spcBef>
          <a:spcPct val="20000"/>
        </a:spcBef>
        <a:spcAft>
          <a:spcPct val="0"/>
        </a:spcAft>
        <a:buChar char="»"/>
        <a:defRPr sz="2000" i="1">
          <a:solidFill>
            <a:schemeClr val="tx1"/>
          </a:solidFill>
          <a:latin typeface="Times" pitchFamily="-110" charset="0"/>
          <a:ea typeface="ＭＳ Ｐゴシック" pitchFamily="-110" charset="-128"/>
        </a:defRPr>
      </a:lvl7pPr>
      <a:lvl8pPr marL="3429000" indent="-228600" algn="l" rtl="0" fontAlgn="base">
        <a:spcBef>
          <a:spcPct val="20000"/>
        </a:spcBef>
        <a:spcAft>
          <a:spcPct val="0"/>
        </a:spcAft>
        <a:buChar char="»"/>
        <a:defRPr sz="2000" i="1">
          <a:solidFill>
            <a:schemeClr val="tx1"/>
          </a:solidFill>
          <a:latin typeface="Times" pitchFamily="-110" charset="0"/>
          <a:ea typeface="ＭＳ Ｐゴシック" pitchFamily="-110" charset="-128"/>
        </a:defRPr>
      </a:lvl8pPr>
      <a:lvl9pPr marL="3886200" indent="-228600" algn="l" rtl="0" fontAlgn="base">
        <a:spcBef>
          <a:spcPct val="20000"/>
        </a:spcBef>
        <a:spcAft>
          <a:spcPct val="0"/>
        </a:spcAft>
        <a:buChar char="»"/>
        <a:defRPr sz="2000" i="1">
          <a:solidFill>
            <a:schemeClr val="tx1"/>
          </a:solidFill>
          <a:latin typeface="Times" pitchFamily="-110" charset="0"/>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jpeg"/><Relationship Id="rId8" Type="http://schemas.openxmlformats.org/officeDocument/2006/relationships/image" Target="../media/image10.png"/><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19.jpe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1" Type="http://schemas.openxmlformats.org/officeDocument/2006/relationships/video" Target="file://localhost/Users/rdb/Desktop/research/presentations/holes/2012/120405cifar/ss433_k26.mp4" TargetMode="External"/><Relationship Id="rId2"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30.png"/><Relationship Id="rId5" Type="http://schemas.openxmlformats.org/officeDocument/2006/relationships/image" Target="../media/image31.tiff"/><Relationship Id="rId6" Type="http://schemas.openxmlformats.org/officeDocument/2006/relationships/image" Target="../media/image32.jpeg"/><Relationship Id="rId1" Type="http://schemas.openxmlformats.org/officeDocument/2006/relationships/video" Target="file://localhost/Users/rdb/Desktop/research/presentations/holes/2012/120509KIPMU/Stellar%20Orbits%20Around%20Milky%20Way's%20Central%20Black%20Hole%20(1995%20-%202195).mp4" TargetMode="External"/><Relationship Id="rId2"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39.png"/><Relationship Id="rId5" Type="http://schemas.openxmlformats.org/officeDocument/2006/relationships/image" Target="../media/image40.png"/><Relationship Id="rId1" Type="http://schemas.openxmlformats.org/officeDocument/2006/relationships/audio" Target="../media/audio1.bin"/><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43.jpeg"/><Relationship Id="rId5" Type="http://schemas.openxmlformats.org/officeDocument/2006/relationships/image" Target="../media/image44.jpeg"/><Relationship Id="rId6" Type="http://schemas.openxmlformats.org/officeDocument/2006/relationships/oleObject" Target="../embeddings/Microsoft_Equation1.bin"/><Relationship Id="rId7" Type="http://schemas.openxmlformats.org/officeDocument/2006/relationships/image" Target="../media/image45.png"/><Relationship Id="rId8" Type="http://schemas.openxmlformats.org/officeDocument/2006/relationships/image" Target="../media/image4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image" Target="../media/image52.png"/><Relationship Id="rId1" Type="http://schemas.openxmlformats.org/officeDocument/2006/relationships/video" Target="file://localhost/Users/rdb/Desktop/research/presentations/holes/2012/120405cifar/lrhosmall.thickdisk7.mov" TargetMode="External"/><Relationship Id="rId2"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7.xml"/><Relationship Id="rId2"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png"/><Relationship Id="rId3" Type="http://schemas.openxmlformats.org/officeDocument/2006/relationships/image" Target="../media/image5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eg"/><Relationship Id="rId3"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Date Placeholder 2"/>
          <p:cNvSpPr>
            <a:spLocks noGrp="1"/>
          </p:cNvSpPr>
          <p:nvPr>
            <p:ph type="dt" sz="quarter" idx="10"/>
          </p:nvPr>
        </p:nvSpPr>
        <p:spPr>
          <a:noFill/>
        </p:spPr>
        <p:txBody>
          <a:bodyPr/>
          <a:lstStyle/>
          <a:p>
            <a:r>
              <a:rPr lang="en-US" smtClean="0">
                <a:latin typeface="Times" charset="0"/>
              </a:rPr>
              <a:t>5 x 2012</a:t>
            </a:r>
            <a:endParaRPr lang="en-US">
              <a:latin typeface="Times" charset="0"/>
            </a:endParaRPr>
          </a:p>
        </p:txBody>
      </p:sp>
      <p:sp>
        <p:nvSpPr>
          <p:cNvPr id="16387" name="Footer Placeholder 3"/>
          <p:cNvSpPr>
            <a:spLocks noGrp="1"/>
          </p:cNvSpPr>
          <p:nvPr>
            <p:ph type="ftr" sz="quarter" idx="11"/>
          </p:nvPr>
        </p:nvSpPr>
        <p:spPr>
          <a:noFill/>
        </p:spPr>
        <p:txBody>
          <a:bodyPr/>
          <a:lstStyle/>
          <a:p>
            <a:r>
              <a:rPr lang="en-US" smtClean="0">
                <a:latin typeface="Times" charset="0"/>
              </a:rPr>
              <a:t>UNM</a:t>
            </a:r>
            <a:endParaRPr lang="en-US">
              <a:latin typeface="Times" charset="0"/>
            </a:endParaRPr>
          </a:p>
        </p:txBody>
      </p:sp>
      <p:sp>
        <p:nvSpPr>
          <p:cNvPr id="16388" name="Slide Number Placeholder 4"/>
          <p:cNvSpPr>
            <a:spLocks noGrp="1"/>
          </p:cNvSpPr>
          <p:nvPr>
            <p:ph type="sldNum" sz="quarter" idx="12"/>
          </p:nvPr>
        </p:nvSpPr>
        <p:spPr>
          <a:noFill/>
        </p:spPr>
        <p:txBody>
          <a:bodyPr/>
          <a:lstStyle/>
          <a:p>
            <a:fld id="{AD255582-14C5-7F4B-B8FE-9FA8E183F341}" type="slidenum">
              <a:rPr lang="en-US" smtClean="0">
                <a:latin typeface="Times" charset="0"/>
              </a:rPr>
              <a:pPr/>
              <a:t>1</a:t>
            </a:fld>
            <a:endParaRPr lang="en-US" smtClean="0">
              <a:latin typeface="Times" charset="0"/>
            </a:endParaRPr>
          </a:p>
        </p:txBody>
      </p:sp>
      <p:sp>
        <p:nvSpPr>
          <p:cNvPr id="16389" name="Rectangle 2"/>
          <p:cNvSpPr>
            <a:spLocks noGrp="1" noChangeArrowheads="1"/>
          </p:cNvSpPr>
          <p:nvPr>
            <p:ph type="title"/>
          </p:nvPr>
        </p:nvSpPr>
        <p:spPr>
          <a:xfrm>
            <a:off x="685800" y="152400"/>
            <a:ext cx="7848600" cy="1905000"/>
          </a:xfrm>
        </p:spPr>
        <p:txBody>
          <a:bodyPr lIns="0" tIns="0" rIns="0" bIns="0"/>
          <a:lstStyle/>
          <a:p>
            <a:pPr defTabSz="457200" eaLnBrk="1" hangingPunct="1">
              <a:tabLst>
                <a:tab pos="723900" algn="l"/>
                <a:tab pos="1447800" algn="l"/>
                <a:tab pos="2171700" algn="l"/>
                <a:tab pos="2895600" algn="l"/>
                <a:tab pos="3619500" algn="l"/>
                <a:tab pos="4343400" algn="l"/>
                <a:tab pos="5067300" algn="l"/>
                <a:tab pos="5791200" algn="l"/>
                <a:tab pos="6515100" algn="l"/>
              </a:tabLst>
            </a:pPr>
            <a:r>
              <a:rPr lang="en-GB" dirty="0" smtClean="0">
                <a:ea typeface="ＭＳ Ｐゴシック" charset="-128"/>
                <a:cs typeface="ＭＳ Ｐゴシック" charset="-128"/>
              </a:rPr>
              <a:t>Gamma-rays, Jets </a:t>
            </a:r>
            <a:br>
              <a:rPr lang="en-GB" dirty="0" smtClean="0">
                <a:ea typeface="ＭＳ Ｐゴシック" charset="-128"/>
                <a:cs typeface="ＭＳ Ｐゴシック" charset="-128"/>
              </a:rPr>
            </a:br>
            <a:r>
              <a:rPr lang="en-GB" dirty="0" smtClean="0">
                <a:ea typeface="ＭＳ Ｐゴシック" charset="-128"/>
                <a:cs typeface="ＭＳ Ｐゴシック" charset="-128"/>
              </a:rPr>
              <a:t>and </a:t>
            </a:r>
            <a:br>
              <a:rPr lang="en-GB" dirty="0" smtClean="0">
                <a:ea typeface="ＭＳ Ｐゴシック" charset="-128"/>
                <a:cs typeface="ＭＳ Ｐゴシック" charset="-128"/>
              </a:rPr>
            </a:br>
            <a:r>
              <a:rPr lang="en-GB" dirty="0" smtClean="0">
                <a:ea typeface="ＭＳ Ｐゴシック" charset="-128"/>
                <a:cs typeface="ＭＳ Ｐゴシック" charset="-128"/>
              </a:rPr>
              <a:t>Spinning Black Holes</a:t>
            </a:r>
          </a:p>
        </p:txBody>
      </p:sp>
      <p:sp>
        <p:nvSpPr>
          <p:cNvPr id="16390" name="Rectangle 3"/>
          <p:cNvSpPr>
            <a:spLocks noGrp="1" noChangeArrowheads="1"/>
          </p:cNvSpPr>
          <p:nvPr>
            <p:ph type="subTitle" idx="4294967295"/>
          </p:nvPr>
        </p:nvSpPr>
        <p:spPr>
          <a:xfrm>
            <a:off x="76200" y="2133600"/>
            <a:ext cx="8991600" cy="4191000"/>
          </a:xfrm>
          <a:noFill/>
        </p:spPr>
        <p:txBody>
          <a:bodyPr lIns="0" tIns="0" rIns="0" bIns="0" anchor="ctr"/>
          <a:lstStyle/>
          <a:p>
            <a:pPr marL="215900" indent="-215900" algn="ctr" defTabSz="457200" eaLnBrk="1" hangingPunct="1">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latin typeface="Times" charset="0"/>
                <a:ea typeface="ＭＳ Ｐゴシック" charset="-128"/>
                <a:cs typeface="ＭＳ Ｐゴシック" charset="-128"/>
              </a:rPr>
              <a:t>Roger </a:t>
            </a:r>
            <a:r>
              <a:rPr lang="en-GB" dirty="0" smtClean="0">
                <a:latin typeface="Times" charset="0"/>
                <a:ea typeface="ＭＳ Ｐゴシック" charset="-128"/>
                <a:cs typeface="ＭＳ Ｐゴシック" charset="-128"/>
              </a:rPr>
              <a:t>Blandford,</a:t>
            </a:r>
          </a:p>
          <a:p>
            <a:pPr marL="215900" indent="-215900" algn="ctr" defTabSz="457200" eaLnBrk="1" hangingPunct="1">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latin typeface="Times" charset="0"/>
                <a:ea typeface="ＭＳ Ｐゴシック" charset="-128"/>
                <a:cs typeface="ＭＳ Ｐゴシック" charset="-128"/>
              </a:rPr>
              <a:t>KIPAC</a:t>
            </a:r>
          </a:p>
          <a:p>
            <a:pPr marL="215900" indent="-215900" algn="ctr" defTabSz="457200" eaLnBrk="1" hangingPunct="1">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latin typeface="Times" charset="0"/>
                <a:ea typeface="ＭＳ Ｐゴシック" charset="-128"/>
                <a:cs typeface="ＭＳ Ｐゴシック" charset="-128"/>
              </a:rPr>
              <a:t>Stanford</a:t>
            </a:r>
          </a:p>
          <a:p>
            <a:pPr marL="215900" indent="-215900" algn="ctr" defTabSz="457200" eaLnBrk="1" hangingPunct="1">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latin typeface="Times" charset="0"/>
                <a:ea typeface="ＭＳ Ｐゴシック" charset="-128"/>
                <a:cs typeface="ＭＳ Ｐゴシック" charset="-128"/>
              </a:rPr>
              <a:t>with </a:t>
            </a:r>
          </a:p>
          <a:p>
            <a:pPr marL="215900" indent="-215900" algn="ctr" defTabSz="457200" eaLnBrk="1" hangingPunct="1">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latin typeface="Times" charset="0"/>
                <a:ea typeface="ＭＳ Ｐゴシック" charset="-128"/>
                <a:cs typeface="ＭＳ Ｐゴシック" charset="-128"/>
              </a:rPr>
              <a:t>Jonathan McKinney (KIPAC, Maryland)</a:t>
            </a:r>
          </a:p>
          <a:p>
            <a:pPr marL="215900" indent="-215900" algn="ctr" defTabSz="457200" eaLnBrk="1" hangingPunct="1">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latin typeface="Times" charset="0"/>
                <a:ea typeface="ＭＳ Ｐゴシック" charset="-128"/>
                <a:cs typeface="ＭＳ Ｐゴシック" charset="-128"/>
              </a:rPr>
              <a:t>Sasha </a:t>
            </a:r>
            <a:r>
              <a:rPr lang="en-GB" dirty="0" err="1" smtClean="0">
                <a:latin typeface="Times" charset="0"/>
                <a:ea typeface="ＭＳ Ｐゴシック" charset="-128"/>
                <a:cs typeface="ＭＳ Ｐゴシック" charset="-128"/>
              </a:rPr>
              <a:t>Tschekovskoy</a:t>
            </a:r>
            <a:r>
              <a:rPr lang="en-GB" dirty="0" smtClean="0">
                <a:latin typeface="Times" charset="0"/>
                <a:ea typeface="ＭＳ Ｐゴシック" charset="-128"/>
                <a:cs typeface="ＭＳ Ｐゴシック" charset="-128"/>
              </a:rPr>
              <a:t> (Princeton)</a:t>
            </a:r>
          </a:p>
          <a:p>
            <a:pPr marL="215900" indent="-215900" algn="ctr" defTabSz="457200" eaLnBrk="1" hangingPunct="1">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latin typeface="Times" charset="0"/>
                <a:ea typeface="ＭＳ Ｐゴシック" charset="-128"/>
                <a:cs typeface="ＭＳ Ｐゴシック" charset="-128"/>
              </a:rPr>
              <a:t>Nadia </a:t>
            </a:r>
            <a:r>
              <a:rPr lang="en-GB" dirty="0" err="1" smtClean="0">
                <a:latin typeface="Times" charset="0"/>
                <a:ea typeface="ＭＳ Ｐゴシック" charset="-128"/>
                <a:cs typeface="ＭＳ Ｐゴシック" charset="-128"/>
              </a:rPr>
              <a:t>Zakamska</a:t>
            </a:r>
            <a:r>
              <a:rPr lang="en-GB" dirty="0" smtClean="0">
                <a:latin typeface="Times" charset="0"/>
                <a:ea typeface="ＭＳ Ｐゴシック" charset="-128"/>
                <a:cs typeface="ＭＳ Ｐゴシック" charset="-128"/>
              </a:rPr>
              <a:t> (JHU)</a:t>
            </a:r>
          </a:p>
          <a:p>
            <a:pPr marL="215900" indent="-215900" algn="ctr" defTabSz="457200" eaLnBrk="1" hangingPunct="1">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latin typeface="Times" charset="0"/>
                <a:ea typeface="ＭＳ Ｐゴシック" charset="-128"/>
                <a:cs typeface="ＭＳ Ｐゴシック" charset="-128"/>
              </a:rPr>
              <a:t>and Fermi-LAT team</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a:xfrm>
            <a:off x="3200400" y="0"/>
            <a:ext cx="1828800" cy="1066800"/>
          </a:xfrm>
        </p:spPr>
        <p:txBody>
          <a:bodyPr/>
          <a:lstStyle/>
          <a:p>
            <a:r>
              <a:rPr lang="en-US" dirty="0" smtClean="0"/>
              <a:t>M87</a:t>
            </a:r>
            <a:endParaRPr lang="en-US" dirty="0"/>
          </a:p>
        </p:txBody>
      </p:sp>
      <p:sp>
        <p:nvSpPr>
          <p:cNvPr id="3" name="Date Placeholder 2"/>
          <p:cNvSpPr>
            <a:spLocks noGrp="1"/>
          </p:cNvSpPr>
          <p:nvPr>
            <p:ph type="dt" sz="half" idx="10"/>
          </p:nvPr>
        </p:nvSpPr>
        <p:spPr/>
        <p:txBody>
          <a:bodyPr/>
          <a:lstStyle/>
          <a:p>
            <a:pPr>
              <a:defRPr/>
            </a:pPr>
            <a:r>
              <a:rPr lang="en-US" smtClean="0"/>
              <a:t>5 x 2012</a:t>
            </a:r>
            <a:endParaRPr lang="en-US"/>
          </a:p>
        </p:txBody>
      </p:sp>
      <p:sp>
        <p:nvSpPr>
          <p:cNvPr id="4" name="Footer Placeholder 3"/>
          <p:cNvSpPr>
            <a:spLocks noGrp="1"/>
          </p:cNvSpPr>
          <p:nvPr>
            <p:ph type="ftr" sz="quarter" idx="11"/>
          </p:nvPr>
        </p:nvSpPr>
        <p:spPr/>
        <p:txBody>
          <a:bodyPr/>
          <a:lstStyle/>
          <a:p>
            <a:pPr>
              <a:defRPr/>
            </a:pPr>
            <a:r>
              <a:rPr lang="en-US" smtClean="0"/>
              <a:t>UNM</a:t>
            </a:r>
            <a:endParaRPr lang="en-US" dirty="0"/>
          </a:p>
        </p:txBody>
      </p:sp>
      <p:sp>
        <p:nvSpPr>
          <p:cNvPr id="5" name="Slide Number Placeholder 4"/>
          <p:cNvSpPr>
            <a:spLocks noGrp="1"/>
          </p:cNvSpPr>
          <p:nvPr>
            <p:ph type="sldNum" sz="quarter" idx="12"/>
          </p:nvPr>
        </p:nvSpPr>
        <p:spPr/>
        <p:txBody>
          <a:bodyPr/>
          <a:lstStyle/>
          <a:p>
            <a:pPr>
              <a:defRPr/>
            </a:pPr>
            <a:fld id="{38EBD91C-FF1B-2545-9487-9BA1DB42A1D3}" type="slidenum">
              <a:rPr lang="en-US" smtClean="0"/>
              <a:pPr>
                <a:defRPr/>
              </a:pPr>
              <a:t>2</a:t>
            </a:fld>
            <a:endParaRPr lang="en-US"/>
          </a:p>
        </p:txBody>
      </p:sp>
      <p:pic>
        <p:nvPicPr>
          <p:cNvPr id="9" name="Picture 8"/>
          <p:cNvPicPr>
            <a:picLocks noChangeAspect="1"/>
          </p:cNvPicPr>
          <p:nvPr/>
        </p:nvPicPr>
        <p:blipFill>
          <a:blip r:embed="rId3"/>
          <a:stretch>
            <a:fillRect/>
          </a:stretch>
        </p:blipFill>
        <p:spPr>
          <a:xfrm>
            <a:off x="0" y="0"/>
            <a:ext cx="2164694" cy="3067050"/>
          </a:xfrm>
          <a:prstGeom prst="rect">
            <a:avLst/>
          </a:prstGeom>
        </p:spPr>
      </p:pic>
      <p:pic>
        <p:nvPicPr>
          <p:cNvPr id="17" name="Picture 10" descr="m87comp_med"/>
          <p:cNvPicPr>
            <a:picLocks noChangeAspect="1" noChangeArrowheads="1"/>
          </p:cNvPicPr>
          <p:nvPr/>
        </p:nvPicPr>
        <p:blipFill>
          <a:blip r:embed="rId4"/>
          <a:srcRect l="49206" t="49460"/>
          <a:stretch>
            <a:fillRect/>
          </a:stretch>
        </p:blipFill>
        <p:spPr bwMode="auto">
          <a:xfrm>
            <a:off x="533400" y="1371600"/>
            <a:ext cx="3409025" cy="2286000"/>
          </a:xfrm>
          <a:prstGeom prst="rect">
            <a:avLst/>
          </a:prstGeom>
          <a:noFill/>
        </p:spPr>
      </p:pic>
      <p:pic>
        <p:nvPicPr>
          <p:cNvPr id="15" name="Picture 10" descr="m87comp_med"/>
          <p:cNvPicPr>
            <a:picLocks noChangeAspect="1" noChangeArrowheads="1"/>
          </p:cNvPicPr>
          <p:nvPr/>
        </p:nvPicPr>
        <p:blipFill>
          <a:blip r:embed="rId4"/>
          <a:srcRect l="25397" r="25397" b="49460"/>
          <a:stretch>
            <a:fillRect/>
          </a:stretch>
        </p:blipFill>
        <p:spPr bwMode="auto">
          <a:xfrm>
            <a:off x="1676400" y="1905000"/>
            <a:ext cx="3962400" cy="2667000"/>
          </a:xfrm>
          <a:prstGeom prst="rect">
            <a:avLst/>
          </a:prstGeom>
          <a:noFill/>
        </p:spPr>
      </p:pic>
      <p:pic>
        <p:nvPicPr>
          <p:cNvPr id="16" name="Picture 10" descr="m87comp_med"/>
          <p:cNvPicPr>
            <a:picLocks noChangeAspect="1" noChangeArrowheads="1"/>
          </p:cNvPicPr>
          <p:nvPr/>
        </p:nvPicPr>
        <p:blipFill>
          <a:blip r:embed="rId4"/>
          <a:srcRect t="49460" r="50794"/>
          <a:stretch>
            <a:fillRect/>
          </a:stretch>
        </p:blipFill>
        <p:spPr bwMode="auto">
          <a:xfrm>
            <a:off x="2819400" y="2514600"/>
            <a:ext cx="3742826" cy="2590800"/>
          </a:xfrm>
          <a:prstGeom prst="rect">
            <a:avLst/>
          </a:prstGeom>
          <a:noFill/>
        </p:spPr>
      </p:pic>
      <p:pic>
        <p:nvPicPr>
          <p:cNvPr id="14" name="Picture 13"/>
          <p:cNvPicPr>
            <a:picLocks noChangeAspect="1"/>
          </p:cNvPicPr>
          <p:nvPr/>
        </p:nvPicPr>
        <p:blipFill>
          <a:blip r:embed="rId5"/>
          <a:stretch>
            <a:fillRect/>
          </a:stretch>
        </p:blipFill>
        <p:spPr>
          <a:xfrm>
            <a:off x="4343400" y="3384550"/>
            <a:ext cx="3517412" cy="2406650"/>
          </a:xfrm>
          <a:prstGeom prst="rect">
            <a:avLst/>
          </a:prstGeom>
        </p:spPr>
      </p:pic>
      <p:pic>
        <p:nvPicPr>
          <p:cNvPr id="18" name="Picture 17"/>
          <p:cNvPicPr>
            <a:picLocks noChangeAspect="1"/>
          </p:cNvPicPr>
          <p:nvPr/>
        </p:nvPicPr>
        <p:blipFill>
          <a:blip r:embed="rId6"/>
          <a:stretch>
            <a:fillRect/>
          </a:stretch>
        </p:blipFill>
        <p:spPr>
          <a:xfrm>
            <a:off x="5638800" y="4030543"/>
            <a:ext cx="3505200" cy="2827457"/>
          </a:xfrm>
          <a:prstGeom prst="rect">
            <a:avLst/>
          </a:prstGeom>
        </p:spPr>
      </p:pic>
      <p:cxnSp>
        <p:nvCxnSpPr>
          <p:cNvPr id="20" name="Straight Connector 19"/>
          <p:cNvCxnSpPr/>
          <p:nvPr/>
        </p:nvCxnSpPr>
        <p:spPr bwMode="auto">
          <a:xfrm rot="10800000" flipV="1">
            <a:off x="2514600" y="5715000"/>
            <a:ext cx="4038600" cy="76200"/>
          </a:xfrm>
          <a:prstGeom prst="line">
            <a:avLst/>
          </a:prstGeom>
          <a:solidFill>
            <a:schemeClr val="accent1"/>
          </a:solidFill>
          <a:ln w="57150" cap="flat" cmpd="sng" algn="ctr">
            <a:solidFill>
              <a:srgbClr val="E508E2"/>
            </a:solidFill>
            <a:prstDash val="solid"/>
            <a:round/>
            <a:headEnd type="none" w="med" len="med"/>
            <a:tailEnd type="none" w="med" len="med"/>
          </a:ln>
          <a:effectLst/>
        </p:spPr>
      </p:cxnSp>
      <p:sp>
        <p:nvSpPr>
          <p:cNvPr id="21" name="TextBox 20"/>
          <p:cNvSpPr txBox="1"/>
          <p:nvPr/>
        </p:nvSpPr>
        <p:spPr>
          <a:xfrm>
            <a:off x="-57889" y="5486400"/>
            <a:ext cx="2488482" cy="830997"/>
          </a:xfrm>
          <a:prstGeom prst="rect">
            <a:avLst/>
          </a:prstGeom>
          <a:noFill/>
        </p:spPr>
        <p:txBody>
          <a:bodyPr wrap="none" rtlCol="0">
            <a:spAutoFit/>
          </a:bodyPr>
          <a:lstStyle/>
          <a:p>
            <a:r>
              <a:rPr lang="en-US" dirty="0" smtClean="0"/>
              <a:t>0.01 light yr~10 </a:t>
            </a:r>
            <a:r>
              <a:rPr lang="en-US" dirty="0" err="1" smtClean="0"/>
              <a:t>m</a:t>
            </a:r>
            <a:endParaRPr lang="en-US" dirty="0" smtClean="0"/>
          </a:p>
          <a:p>
            <a:r>
              <a:rPr lang="en-US" dirty="0" smtClean="0"/>
              <a:t>(</a:t>
            </a:r>
            <a:r>
              <a:rPr lang="en-US" dirty="0" err="1" smtClean="0"/>
              <a:t>Doeleman</a:t>
            </a:r>
            <a:r>
              <a:rPr lang="en-US" dirty="0" smtClean="0"/>
              <a:t> et al.)</a:t>
            </a:r>
            <a:endParaRPr lang="en-US" dirty="0"/>
          </a:p>
        </p:txBody>
      </p:sp>
      <p:sp>
        <p:nvSpPr>
          <p:cNvPr id="19" name="TextBox 18"/>
          <p:cNvSpPr txBox="1"/>
          <p:nvPr/>
        </p:nvSpPr>
        <p:spPr>
          <a:xfrm>
            <a:off x="5638800" y="1143000"/>
            <a:ext cx="35052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Six billion solar masses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9" grpId="0" animBg="1"/>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 name="Date Placeholder 4"/>
          <p:cNvSpPr>
            <a:spLocks noGrp="1"/>
          </p:cNvSpPr>
          <p:nvPr>
            <p:ph type="dt" sz="half" idx="10"/>
          </p:nvPr>
        </p:nvSpPr>
        <p:spPr/>
        <p:txBody>
          <a:bodyPr/>
          <a:lstStyle/>
          <a:p>
            <a:r>
              <a:rPr lang="en-US" smtClean="0"/>
              <a:t>5 x 2012</a:t>
            </a:r>
            <a:endParaRPr lang="en-US"/>
          </a:p>
        </p:txBody>
      </p:sp>
      <p:sp>
        <p:nvSpPr>
          <p:cNvPr id="20" name="Footer Placeholder 6"/>
          <p:cNvSpPr>
            <a:spLocks noGrp="1"/>
          </p:cNvSpPr>
          <p:nvPr>
            <p:ph type="ftr" sz="quarter" idx="12"/>
          </p:nvPr>
        </p:nvSpPr>
        <p:spPr/>
        <p:txBody>
          <a:bodyPr/>
          <a:lstStyle/>
          <a:p>
            <a:r>
              <a:rPr lang="en-US" smtClean="0"/>
              <a:t>UNM</a:t>
            </a:r>
            <a:endParaRPr lang="en-US"/>
          </a:p>
        </p:txBody>
      </p:sp>
      <p:pic>
        <p:nvPicPr>
          <p:cNvPr id="136194" name="Picture 2" descr="3c31lbcd_6in_lo"/>
          <p:cNvPicPr>
            <a:picLocks noChangeAspect="1" noChangeArrowheads="1"/>
          </p:cNvPicPr>
          <p:nvPr/>
        </p:nvPicPr>
        <p:blipFill>
          <a:blip r:embed="rId3"/>
          <a:srcRect/>
          <a:stretch>
            <a:fillRect/>
          </a:stretch>
        </p:blipFill>
        <p:spPr bwMode="auto">
          <a:xfrm>
            <a:off x="0" y="3200400"/>
            <a:ext cx="2286000" cy="3657600"/>
          </a:xfrm>
          <a:prstGeom prst="rect">
            <a:avLst/>
          </a:prstGeom>
          <a:noFill/>
        </p:spPr>
      </p:pic>
      <p:pic>
        <p:nvPicPr>
          <p:cNvPr id="136195" name="Picture 3" descr="3c75_VR61I_lo"/>
          <p:cNvPicPr>
            <a:picLocks noChangeAspect="1" noChangeArrowheads="1"/>
          </p:cNvPicPr>
          <p:nvPr/>
        </p:nvPicPr>
        <p:blipFill>
          <a:blip r:embed="rId4"/>
          <a:srcRect/>
          <a:stretch>
            <a:fillRect/>
          </a:stretch>
        </p:blipFill>
        <p:spPr bwMode="auto">
          <a:xfrm>
            <a:off x="5029200" y="3944938"/>
            <a:ext cx="4114800" cy="2913062"/>
          </a:xfrm>
          <a:prstGeom prst="rect">
            <a:avLst/>
          </a:prstGeom>
          <a:noFill/>
        </p:spPr>
      </p:pic>
      <p:sp>
        <p:nvSpPr>
          <p:cNvPr id="136197" name="Text Box 5"/>
          <p:cNvSpPr txBox="1">
            <a:spLocks noChangeArrowheads="1"/>
          </p:cNvSpPr>
          <p:nvPr/>
        </p:nvSpPr>
        <p:spPr bwMode="auto">
          <a:xfrm>
            <a:off x="7427912" y="1981200"/>
            <a:ext cx="1411288" cy="457200"/>
          </a:xfrm>
          <a:prstGeom prst="rect">
            <a:avLst/>
          </a:prstGeom>
          <a:noFill/>
          <a:ln w="9525">
            <a:noFill/>
            <a:miter lim="800000"/>
            <a:headEnd/>
            <a:tailEnd/>
          </a:ln>
          <a:effectLst/>
        </p:spPr>
        <p:txBody>
          <a:bodyPr wrap="none">
            <a:prstTxWarp prst="textNoShape">
              <a:avLst/>
            </a:prstTxWarp>
            <a:spAutoFit/>
          </a:bodyPr>
          <a:lstStyle/>
          <a:p>
            <a:r>
              <a:rPr lang="en-US" sz="2400" dirty="0">
                <a:latin typeface="Times" charset="0"/>
              </a:rPr>
              <a:t>Cygnus A</a:t>
            </a:r>
          </a:p>
        </p:txBody>
      </p:sp>
      <p:sp>
        <p:nvSpPr>
          <p:cNvPr id="136198" name="Text Box 6"/>
          <p:cNvSpPr txBox="1">
            <a:spLocks noChangeArrowheads="1"/>
          </p:cNvSpPr>
          <p:nvPr/>
        </p:nvSpPr>
        <p:spPr bwMode="auto">
          <a:xfrm>
            <a:off x="0" y="3657600"/>
            <a:ext cx="844550" cy="457200"/>
          </a:xfrm>
          <a:prstGeom prst="rect">
            <a:avLst/>
          </a:prstGeom>
          <a:noFill/>
          <a:ln w="9525">
            <a:noFill/>
            <a:miter lim="800000"/>
            <a:headEnd/>
            <a:tailEnd/>
          </a:ln>
          <a:effectLst/>
        </p:spPr>
        <p:txBody>
          <a:bodyPr wrap="none">
            <a:prstTxWarp prst="textNoShape">
              <a:avLst/>
            </a:prstTxWarp>
            <a:spAutoFit/>
          </a:bodyPr>
          <a:lstStyle/>
          <a:p>
            <a:r>
              <a:rPr lang="en-US" sz="2400" dirty="0">
                <a:solidFill>
                  <a:srgbClr val="FFFFFF"/>
                </a:solidFill>
                <a:latin typeface="Times" charset="0"/>
              </a:rPr>
              <a:t>3C31</a:t>
            </a:r>
          </a:p>
        </p:txBody>
      </p:sp>
      <p:sp>
        <p:nvSpPr>
          <p:cNvPr id="136199" name="Text Box 7"/>
          <p:cNvSpPr txBox="1">
            <a:spLocks noChangeArrowheads="1"/>
          </p:cNvSpPr>
          <p:nvPr/>
        </p:nvSpPr>
        <p:spPr bwMode="auto">
          <a:xfrm>
            <a:off x="5943600" y="4191000"/>
            <a:ext cx="851615" cy="830997"/>
          </a:xfrm>
          <a:prstGeom prst="rect">
            <a:avLst/>
          </a:prstGeom>
          <a:noFill/>
          <a:ln w="9525">
            <a:noFill/>
            <a:miter lim="800000"/>
            <a:headEnd/>
            <a:tailEnd/>
          </a:ln>
          <a:effectLst/>
        </p:spPr>
        <p:txBody>
          <a:bodyPr wrap="none">
            <a:prstTxWarp prst="textNoShape">
              <a:avLst/>
            </a:prstTxWarp>
            <a:spAutoFit/>
          </a:bodyPr>
          <a:lstStyle/>
          <a:p>
            <a:r>
              <a:rPr lang="en-US" sz="2400" dirty="0">
                <a:solidFill>
                  <a:srgbClr val="FFFFFF"/>
                </a:solidFill>
                <a:latin typeface="Times" charset="0"/>
              </a:rPr>
              <a:t>3C75</a:t>
            </a:r>
          </a:p>
          <a:p>
            <a:endParaRPr lang="en-US" sz="2400" dirty="0">
              <a:solidFill>
                <a:schemeClr val="bg1"/>
              </a:solidFill>
              <a:latin typeface="Times" charset="0"/>
            </a:endParaRPr>
          </a:p>
        </p:txBody>
      </p:sp>
      <p:pic>
        <p:nvPicPr>
          <p:cNvPr id="136200" name="Picture 8" descr="NGC326_RGB_lo"/>
          <p:cNvPicPr>
            <a:picLocks noChangeAspect="1" noChangeArrowheads="1"/>
          </p:cNvPicPr>
          <p:nvPr/>
        </p:nvPicPr>
        <p:blipFill>
          <a:blip r:embed="rId5"/>
          <a:srcRect/>
          <a:stretch>
            <a:fillRect/>
          </a:stretch>
        </p:blipFill>
        <p:spPr bwMode="auto">
          <a:xfrm>
            <a:off x="2209800" y="3962400"/>
            <a:ext cx="2833688" cy="2895600"/>
          </a:xfrm>
          <a:prstGeom prst="rect">
            <a:avLst/>
          </a:prstGeom>
          <a:noFill/>
          <a:ln w="9525">
            <a:noFill/>
            <a:miter lim="800000"/>
            <a:headEnd/>
            <a:tailEnd/>
          </a:ln>
          <a:effectLst/>
        </p:spPr>
      </p:pic>
      <p:pic>
        <p:nvPicPr>
          <p:cNvPr id="136201" name="Picture 9"/>
          <p:cNvPicPr>
            <a:picLocks noChangeAspect="1" noChangeArrowheads="1"/>
          </p:cNvPicPr>
          <p:nvPr/>
        </p:nvPicPr>
        <p:blipFill>
          <a:blip r:embed="rId6"/>
          <a:srcRect t="29857" b="37990"/>
          <a:stretch>
            <a:fillRect/>
          </a:stretch>
        </p:blipFill>
        <p:spPr bwMode="auto">
          <a:xfrm>
            <a:off x="2209800" y="2590800"/>
            <a:ext cx="6934200" cy="1401763"/>
          </a:xfrm>
          <a:prstGeom prst="rect">
            <a:avLst/>
          </a:prstGeom>
          <a:noFill/>
        </p:spPr>
      </p:pic>
      <p:sp>
        <p:nvSpPr>
          <p:cNvPr id="136204" name="Text Box 12"/>
          <p:cNvSpPr txBox="1">
            <a:spLocks noChangeArrowheads="1"/>
          </p:cNvSpPr>
          <p:nvPr/>
        </p:nvSpPr>
        <p:spPr bwMode="auto">
          <a:xfrm>
            <a:off x="6765925" y="3398838"/>
            <a:ext cx="952500" cy="366712"/>
          </a:xfrm>
          <a:prstGeom prst="rect">
            <a:avLst/>
          </a:prstGeom>
          <a:noFill/>
          <a:ln w="9525">
            <a:noFill/>
            <a:miter lim="800000"/>
            <a:headEnd/>
            <a:tailEnd/>
          </a:ln>
          <a:effectLst/>
        </p:spPr>
        <p:txBody>
          <a:bodyPr wrap="none">
            <a:prstTxWarp prst="textNoShape">
              <a:avLst/>
            </a:prstTxWarp>
            <a:spAutoFit/>
          </a:bodyPr>
          <a:lstStyle/>
          <a:p>
            <a:pPr eaLnBrk="1" hangingPunct="1"/>
            <a:r>
              <a:rPr lang="en-US" sz="1800" dirty="0" err="1">
                <a:solidFill>
                  <a:srgbClr val="FFFFFF"/>
                </a:solidFill>
                <a:latin typeface="Times New Roman" charset="0"/>
              </a:rPr>
              <a:t>Pictor</a:t>
            </a:r>
            <a:r>
              <a:rPr lang="en-US" sz="1800" dirty="0">
                <a:solidFill>
                  <a:srgbClr val="FFFFFF"/>
                </a:solidFill>
                <a:latin typeface="Times New Roman" charset="0"/>
              </a:rPr>
              <a:t> A</a:t>
            </a:r>
          </a:p>
        </p:txBody>
      </p:sp>
      <p:sp>
        <p:nvSpPr>
          <p:cNvPr id="136208" name="Text Box 16"/>
          <p:cNvSpPr txBox="1">
            <a:spLocks noChangeArrowheads="1"/>
          </p:cNvSpPr>
          <p:nvPr/>
        </p:nvSpPr>
        <p:spPr bwMode="auto">
          <a:xfrm>
            <a:off x="3870325" y="3932238"/>
            <a:ext cx="1088810" cy="369332"/>
          </a:xfrm>
          <a:prstGeom prst="rect">
            <a:avLst/>
          </a:prstGeom>
          <a:noFill/>
          <a:ln w="9525">
            <a:noFill/>
            <a:miter lim="800000"/>
            <a:headEnd/>
            <a:tailEnd/>
          </a:ln>
          <a:effectLst/>
        </p:spPr>
        <p:txBody>
          <a:bodyPr wrap="none">
            <a:prstTxWarp prst="textNoShape">
              <a:avLst/>
            </a:prstTxWarp>
            <a:spAutoFit/>
          </a:bodyPr>
          <a:lstStyle/>
          <a:p>
            <a:pPr eaLnBrk="1" hangingPunct="1"/>
            <a:r>
              <a:rPr lang="en-US" sz="1800" dirty="0">
                <a:solidFill>
                  <a:srgbClr val="FFFFFF"/>
                </a:solidFill>
                <a:latin typeface="Times New Roman" charset="0"/>
              </a:rPr>
              <a:t>NGC 326</a:t>
            </a:r>
          </a:p>
        </p:txBody>
      </p:sp>
      <p:sp>
        <p:nvSpPr>
          <p:cNvPr id="19" name="Slide Number Placeholder 18"/>
          <p:cNvSpPr>
            <a:spLocks noGrp="1"/>
          </p:cNvSpPr>
          <p:nvPr>
            <p:ph type="sldNum" sz="quarter" idx="11"/>
          </p:nvPr>
        </p:nvSpPr>
        <p:spPr/>
        <p:txBody>
          <a:bodyPr/>
          <a:lstStyle/>
          <a:p>
            <a:fld id="{74BDECD6-9211-6E45-B291-7C5C8B7AC0D9}" type="slidenum">
              <a:rPr lang="en-US" smtClean="0"/>
              <a:pPr/>
              <a:t>3</a:t>
            </a:fld>
            <a:endParaRPr lang="en-US"/>
          </a:p>
        </p:txBody>
      </p:sp>
      <p:sp>
        <p:nvSpPr>
          <p:cNvPr id="21" name="TextBox 20"/>
          <p:cNvSpPr txBox="1"/>
          <p:nvPr/>
        </p:nvSpPr>
        <p:spPr>
          <a:xfrm>
            <a:off x="4953000" y="609600"/>
            <a:ext cx="1407657" cy="461665"/>
          </a:xfrm>
          <a:prstGeom prst="rect">
            <a:avLst/>
          </a:prstGeom>
          <a:noFill/>
        </p:spPr>
        <p:txBody>
          <a:bodyPr wrap="none" rtlCol="0">
            <a:spAutoFit/>
          </a:bodyPr>
          <a:lstStyle/>
          <a:p>
            <a:r>
              <a:rPr lang="en-US" dirty="0" smtClean="0">
                <a:solidFill>
                  <a:schemeClr val="bg1"/>
                </a:solidFill>
              </a:rPr>
              <a:t>Cygnus A</a:t>
            </a:r>
            <a:endParaRPr lang="en-US" dirty="0">
              <a:solidFill>
                <a:schemeClr val="bg1"/>
              </a:solidFill>
            </a:endParaRPr>
          </a:p>
        </p:txBody>
      </p:sp>
      <p:pic>
        <p:nvPicPr>
          <p:cNvPr id="136196" name="Picture 4" descr="CygA-YellowOrange_lo"/>
          <p:cNvPicPr>
            <a:picLocks noChangeAspect="1" noChangeArrowheads="1"/>
          </p:cNvPicPr>
          <p:nvPr/>
        </p:nvPicPr>
        <p:blipFill>
          <a:blip r:embed="rId7"/>
          <a:srcRect/>
          <a:stretch>
            <a:fillRect/>
          </a:stretch>
        </p:blipFill>
        <p:spPr bwMode="auto">
          <a:xfrm>
            <a:off x="3981734" y="1"/>
            <a:ext cx="5162266" cy="2590800"/>
          </a:xfrm>
          <a:prstGeom prst="rect">
            <a:avLst/>
          </a:prstGeom>
          <a:noFill/>
        </p:spPr>
      </p:pic>
      <p:sp>
        <p:nvSpPr>
          <p:cNvPr id="23" name="TextBox 22"/>
          <p:cNvSpPr txBox="1"/>
          <p:nvPr/>
        </p:nvSpPr>
        <p:spPr>
          <a:xfrm>
            <a:off x="5105400" y="838200"/>
            <a:ext cx="1407657" cy="461665"/>
          </a:xfrm>
          <a:prstGeom prst="rect">
            <a:avLst/>
          </a:prstGeom>
          <a:noFill/>
        </p:spPr>
        <p:txBody>
          <a:bodyPr wrap="none" rtlCol="0">
            <a:spAutoFit/>
          </a:bodyPr>
          <a:lstStyle/>
          <a:p>
            <a:r>
              <a:rPr lang="en-US" dirty="0" smtClean="0">
                <a:solidFill>
                  <a:srgbClr val="FFFFFF"/>
                </a:solidFill>
              </a:rPr>
              <a:t>Cygnus A</a:t>
            </a:r>
            <a:endParaRPr lang="en-US" dirty="0">
              <a:solidFill>
                <a:srgbClr val="FFFFFF"/>
              </a:solidFill>
            </a:endParaRPr>
          </a:p>
        </p:txBody>
      </p:sp>
      <p:sp>
        <p:nvSpPr>
          <p:cNvPr id="24" name="TextBox 23"/>
          <p:cNvSpPr txBox="1"/>
          <p:nvPr/>
        </p:nvSpPr>
        <p:spPr>
          <a:xfrm>
            <a:off x="1676400" y="762000"/>
            <a:ext cx="1082448" cy="461665"/>
          </a:xfrm>
          <a:prstGeom prst="rect">
            <a:avLst/>
          </a:prstGeom>
          <a:noFill/>
        </p:spPr>
        <p:txBody>
          <a:bodyPr wrap="none" rtlCol="0">
            <a:spAutoFit/>
          </a:bodyPr>
          <a:lstStyle/>
          <a:p>
            <a:r>
              <a:rPr lang="en-US" dirty="0" smtClean="0"/>
              <a:t>3C 273</a:t>
            </a:r>
            <a:endParaRPr lang="en-US" dirty="0"/>
          </a:p>
        </p:txBody>
      </p:sp>
      <p:pic>
        <p:nvPicPr>
          <p:cNvPr id="26" name="Picture 4" descr="ngc6251"/>
          <p:cNvPicPr>
            <a:picLocks noChangeAspect="1" noChangeArrowheads="1"/>
          </p:cNvPicPr>
          <p:nvPr/>
        </p:nvPicPr>
        <p:blipFill>
          <a:blip r:embed="rId8"/>
          <a:srcRect/>
          <a:stretch>
            <a:fillRect/>
          </a:stretch>
        </p:blipFill>
        <p:spPr bwMode="auto">
          <a:xfrm>
            <a:off x="0" y="0"/>
            <a:ext cx="4075112" cy="328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Date Placeholder 3"/>
          <p:cNvSpPr>
            <a:spLocks noGrp="1"/>
          </p:cNvSpPr>
          <p:nvPr>
            <p:ph type="dt" sz="half" idx="10"/>
          </p:nvPr>
        </p:nvSpPr>
        <p:spPr/>
        <p:txBody>
          <a:bodyPr/>
          <a:lstStyle/>
          <a:p>
            <a:r>
              <a:rPr lang="en-US" smtClean="0"/>
              <a:t>5 x 2012</a:t>
            </a:r>
            <a:endParaRPr lang="en-US"/>
          </a:p>
        </p:txBody>
      </p:sp>
      <p:sp>
        <p:nvSpPr>
          <p:cNvPr id="9" name="Footer Placeholder 4"/>
          <p:cNvSpPr>
            <a:spLocks noGrp="1"/>
          </p:cNvSpPr>
          <p:nvPr>
            <p:ph type="ftr" sz="quarter" idx="11"/>
          </p:nvPr>
        </p:nvSpPr>
        <p:spPr/>
        <p:txBody>
          <a:bodyPr/>
          <a:lstStyle/>
          <a:p>
            <a:r>
              <a:rPr lang="en-US" smtClean="0"/>
              <a:t>UNM</a:t>
            </a:r>
            <a:endParaRPr lang="en-US"/>
          </a:p>
        </p:txBody>
      </p:sp>
      <p:sp>
        <p:nvSpPr>
          <p:cNvPr id="10" name="Slide Number Placeholder 5"/>
          <p:cNvSpPr>
            <a:spLocks noGrp="1"/>
          </p:cNvSpPr>
          <p:nvPr>
            <p:ph type="sldNum" sz="quarter" idx="12"/>
          </p:nvPr>
        </p:nvSpPr>
        <p:spPr/>
        <p:txBody>
          <a:bodyPr/>
          <a:lstStyle/>
          <a:p>
            <a:fld id="{F9C33E3D-D3CE-1544-9BAA-D16A94BCBD82}" type="slidenum">
              <a:rPr lang="en-US"/>
              <a:pPr/>
              <a:t>4</a:t>
            </a:fld>
            <a:endParaRPr lang="en-US"/>
          </a:p>
        </p:txBody>
      </p:sp>
      <p:sp>
        <p:nvSpPr>
          <p:cNvPr id="642050" name="Rectangle 2"/>
          <p:cNvSpPr>
            <a:spLocks noGrp="1" noChangeArrowheads="1"/>
          </p:cNvSpPr>
          <p:nvPr>
            <p:ph type="title"/>
          </p:nvPr>
        </p:nvSpPr>
        <p:spPr>
          <a:xfrm>
            <a:off x="304800" y="228600"/>
            <a:ext cx="5105400" cy="609600"/>
          </a:xfrm>
        </p:spPr>
        <p:txBody>
          <a:bodyPr/>
          <a:lstStyle/>
          <a:p>
            <a:r>
              <a:rPr lang="en-US" dirty="0" smtClean="0"/>
              <a:t>Fermi</a:t>
            </a:r>
            <a:endParaRPr lang="en-US" dirty="0"/>
          </a:p>
        </p:txBody>
      </p:sp>
      <p:sp>
        <p:nvSpPr>
          <p:cNvPr id="642051" name="Rectangle 3"/>
          <p:cNvSpPr>
            <a:spLocks noGrp="1" noChangeArrowheads="1"/>
          </p:cNvSpPr>
          <p:nvPr>
            <p:ph type="body" idx="1"/>
          </p:nvPr>
        </p:nvSpPr>
        <p:spPr>
          <a:xfrm>
            <a:off x="0" y="838200"/>
            <a:ext cx="5791200" cy="3429000"/>
          </a:xfrm>
        </p:spPr>
        <p:txBody>
          <a:bodyPr/>
          <a:lstStyle/>
          <a:p>
            <a:r>
              <a:rPr lang="en-US" sz="2000" dirty="0"/>
              <a:t>Joint NASA-DOE-Italy- France-Japan-Sweden, Germany… mission</a:t>
            </a:r>
          </a:p>
          <a:p>
            <a:r>
              <a:rPr lang="en-US" sz="2000" dirty="0"/>
              <a:t>Launch June 11 2008</a:t>
            </a:r>
          </a:p>
          <a:p>
            <a:pPr lvl="1"/>
            <a:r>
              <a:rPr lang="en-US" sz="1400" dirty="0"/>
              <a:t>Cape Canaveral</a:t>
            </a:r>
            <a:endParaRPr lang="en-US" sz="1500" dirty="0" smtClean="0"/>
          </a:p>
          <a:p>
            <a:r>
              <a:rPr lang="en-US" sz="2000" dirty="0" smtClean="0"/>
              <a:t>Large Area Telescope: 0.02-300 </a:t>
            </a:r>
            <a:r>
              <a:rPr lang="en-US" sz="2000" dirty="0" err="1" smtClean="0"/>
              <a:t>GeV</a:t>
            </a:r>
            <a:endParaRPr lang="en-US" sz="2000" dirty="0" smtClean="0"/>
          </a:p>
          <a:p>
            <a:pPr lvl="1"/>
            <a:r>
              <a:rPr lang="en-US" sz="1600" dirty="0" smtClean="0"/>
              <a:t>All sky every 3hr</a:t>
            </a:r>
          </a:p>
          <a:p>
            <a:pPr lvl="1"/>
            <a:r>
              <a:rPr lang="en-US" sz="1600" dirty="0" smtClean="0"/>
              <a:t>~100 </a:t>
            </a:r>
            <a:r>
              <a:rPr lang="en-US" sz="1600" dirty="0" err="1" smtClean="0"/>
              <a:t>x</a:t>
            </a:r>
            <a:r>
              <a:rPr lang="en-US" sz="1600" dirty="0" smtClean="0"/>
              <a:t> Compton Gamma Ray Observatory</a:t>
            </a:r>
          </a:p>
          <a:p>
            <a:pPr lvl="1"/>
            <a:r>
              <a:rPr lang="en-US" sz="1600" dirty="0" smtClean="0"/>
              <a:t>~3 </a:t>
            </a:r>
            <a:r>
              <a:rPr lang="en-US" sz="1600" dirty="0" err="1" smtClean="0">
                <a:latin typeface="Symbol" charset="2"/>
                <a:cs typeface="Symbol" charset="2"/>
              </a:rPr>
              <a:t>g</a:t>
            </a:r>
            <a:r>
              <a:rPr lang="en-US" sz="1600" dirty="0" smtClean="0"/>
              <a:t>-rays per second</a:t>
            </a:r>
          </a:p>
          <a:p>
            <a:pPr lvl="1"/>
            <a:r>
              <a:rPr lang="en-US" sz="1600" dirty="0" smtClean="0"/>
              <a:t>10</a:t>
            </a:r>
            <a:r>
              <a:rPr lang="en-US" sz="1600" baseline="30000" dirty="0" smtClean="0"/>
              <a:t>5</a:t>
            </a:r>
            <a:r>
              <a:rPr lang="en-US" sz="1600" dirty="0" smtClean="0"/>
              <a:t> electron/positrons per second</a:t>
            </a:r>
          </a:p>
          <a:p>
            <a:r>
              <a:rPr lang="en-US" sz="2000" dirty="0" smtClean="0"/>
              <a:t>Gamma Ray Burst Monitor</a:t>
            </a:r>
          </a:p>
          <a:p>
            <a:pPr lvl="1"/>
            <a:r>
              <a:rPr lang="en-US" sz="1600" dirty="0" smtClean="0"/>
              <a:t>0.01-30MeV</a:t>
            </a:r>
          </a:p>
          <a:p>
            <a:endParaRPr lang="en-US" sz="2000" dirty="0" smtClean="0"/>
          </a:p>
          <a:p>
            <a:endParaRPr lang="en-US" sz="2000" dirty="0" smtClean="0"/>
          </a:p>
          <a:p>
            <a:endParaRPr lang="en-US" sz="2000" dirty="0"/>
          </a:p>
        </p:txBody>
      </p:sp>
      <p:pic>
        <p:nvPicPr>
          <p:cNvPr id="642055" name="Picture 7" descr="228084main_GLAST-m"/>
          <p:cNvPicPr>
            <a:picLocks noChangeAspect="1" noChangeArrowheads="1"/>
          </p:cNvPicPr>
          <p:nvPr/>
        </p:nvPicPr>
        <p:blipFill>
          <a:blip r:embed="rId3"/>
          <a:srcRect/>
          <a:stretch>
            <a:fillRect/>
          </a:stretch>
        </p:blipFill>
        <p:spPr bwMode="auto">
          <a:xfrm>
            <a:off x="5859463" y="0"/>
            <a:ext cx="3284537" cy="4343400"/>
          </a:xfrm>
          <a:prstGeom prst="rect">
            <a:avLst/>
          </a:prstGeom>
          <a:noFill/>
        </p:spPr>
      </p:pic>
      <p:sp>
        <p:nvSpPr>
          <p:cNvPr id="14" name="TextBox 13"/>
          <p:cNvSpPr txBox="1"/>
          <p:nvPr/>
        </p:nvSpPr>
        <p:spPr>
          <a:xfrm>
            <a:off x="3356244" y="5170904"/>
            <a:ext cx="184666" cy="461665"/>
          </a:xfrm>
          <a:prstGeom prst="rect">
            <a:avLst/>
          </a:prstGeom>
          <a:noFill/>
        </p:spPr>
        <p:txBody>
          <a:bodyPr wrap="none" rtlCol="0">
            <a:spAutoFit/>
          </a:bodyPr>
          <a:lstStyle/>
          <a:p>
            <a:endParaRPr lang="en-US" dirty="0"/>
          </a:p>
        </p:txBody>
      </p:sp>
      <p:pic>
        <p:nvPicPr>
          <p:cNvPr id="13" name="Picture 12"/>
          <p:cNvPicPr>
            <a:picLocks noChangeAspect="1"/>
          </p:cNvPicPr>
          <p:nvPr/>
        </p:nvPicPr>
        <p:blipFill>
          <a:blip r:embed="rId4"/>
          <a:stretch>
            <a:fillRect/>
          </a:stretch>
        </p:blipFill>
        <p:spPr>
          <a:xfrm>
            <a:off x="0" y="4343400"/>
            <a:ext cx="3352800" cy="2514600"/>
          </a:xfrm>
          <a:prstGeom prst="rect">
            <a:avLst/>
          </a:prstGeom>
        </p:spPr>
      </p:pic>
      <p:sp>
        <p:nvSpPr>
          <p:cNvPr id="16" name="TextBox 15"/>
          <p:cNvSpPr txBox="1"/>
          <p:nvPr/>
        </p:nvSpPr>
        <p:spPr>
          <a:xfrm>
            <a:off x="-62575" y="6550223"/>
            <a:ext cx="3339175" cy="307777"/>
          </a:xfrm>
          <a:prstGeom prst="rect">
            <a:avLst/>
          </a:prstGeom>
          <a:noFill/>
        </p:spPr>
        <p:txBody>
          <a:bodyPr wrap="none" rtlCol="0">
            <a:spAutoFit/>
          </a:bodyPr>
          <a:lstStyle/>
          <a:p>
            <a:r>
              <a:rPr lang="en-US" sz="1400" dirty="0" smtClean="0">
                <a:solidFill>
                  <a:schemeClr val="bg1"/>
                </a:solidFill>
              </a:rPr>
              <a:t>832AGN+268Candidates+594Unidentified!</a:t>
            </a:r>
            <a:endParaRPr lang="en-US" sz="1400" dirty="0">
              <a:solidFill>
                <a:schemeClr val="bg1"/>
              </a:solidFill>
            </a:endParaRPr>
          </a:p>
        </p:txBody>
      </p:sp>
      <p:pic>
        <p:nvPicPr>
          <p:cNvPr id="17" name="Picture 16"/>
          <p:cNvPicPr>
            <a:picLocks noChangeAspect="1"/>
          </p:cNvPicPr>
          <p:nvPr/>
        </p:nvPicPr>
        <p:blipFill>
          <a:blip r:embed="rId5"/>
          <a:stretch>
            <a:fillRect/>
          </a:stretch>
        </p:blipFill>
        <p:spPr>
          <a:xfrm rot="16200000">
            <a:off x="6353684" y="4067684"/>
            <a:ext cx="2456432" cy="31242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r>
              <a:rPr lang="en-US" smtClean="0"/>
              <a:t>5 x 2012</a:t>
            </a:r>
            <a:endParaRPr lang="en-US"/>
          </a:p>
        </p:txBody>
      </p:sp>
      <p:sp>
        <p:nvSpPr>
          <p:cNvPr id="7" name="Footer Placeholder 5"/>
          <p:cNvSpPr>
            <a:spLocks noGrp="1"/>
          </p:cNvSpPr>
          <p:nvPr>
            <p:ph type="ftr" sz="quarter" idx="12"/>
          </p:nvPr>
        </p:nvSpPr>
        <p:spPr/>
        <p:txBody>
          <a:bodyPr/>
          <a:lstStyle/>
          <a:p>
            <a:r>
              <a:rPr lang="en-US" smtClean="0"/>
              <a:t>UNM</a:t>
            </a:r>
            <a:endParaRPr lang="en-US"/>
          </a:p>
        </p:txBody>
      </p:sp>
      <p:sp>
        <p:nvSpPr>
          <p:cNvPr id="141314" name="Rectangle 2"/>
          <p:cNvSpPr>
            <a:spLocks noGrp="1" noRot="1" noChangeArrowheads="1"/>
          </p:cNvSpPr>
          <p:nvPr>
            <p:ph type="title"/>
          </p:nvPr>
        </p:nvSpPr>
        <p:spPr>
          <a:xfrm>
            <a:off x="0" y="0"/>
            <a:ext cx="2819400" cy="1828800"/>
          </a:xfrm>
        </p:spPr>
        <p:txBody>
          <a:bodyPr/>
          <a:lstStyle/>
          <a:p>
            <a:r>
              <a:rPr lang="en-US" sz="4000" dirty="0"/>
              <a:t>H.E.S.S</a:t>
            </a:r>
            <a:r>
              <a:rPr lang="en-US" sz="4000" dirty="0" smtClean="0"/>
              <a:t>.</a:t>
            </a:r>
            <a:br>
              <a:rPr lang="en-US" sz="4000" dirty="0" smtClean="0"/>
            </a:br>
            <a:r>
              <a:rPr lang="en-US" sz="4000" dirty="0" smtClean="0"/>
              <a:t>VERITAS</a:t>
            </a:r>
            <a:br>
              <a:rPr lang="en-US" sz="4000" dirty="0" smtClean="0"/>
            </a:br>
            <a:r>
              <a:rPr lang="en-US" sz="4000" dirty="0" smtClean="0"/>
              <a:t>MAGIC</a:t>
            </a:r>
            <a:endParaRPr lang="en-US" sz="4000" dirty="0"/>
          </a:p>
        </p:txBody>
      </p:sp>
      <p:sp>
        <p:nvSpPr>
          <p:cNvPr id="141315" name="Rectangle 3"/>
          <p:cNvSpPr>
            <a:spLocks noGrp="1" noChangeArrowheads="1"/>
          </p:cNvSpPr>
          <p:nvPr>
            <p:ph type="body" idx="1"/>
          </p:nvPr>
        </p:nvSpPr>
        <p:spPr>
          <a:xfrm>
            <a:off x="5181600" y="2209800"/>
            <a:ext cx="3962400" cy="4038600"/>
          </a:xfrm>
        </p:spPr>
        <p:txBody>
          <a:bodyPr/>
          <a:lstStyle/>
          <a:p>
            <a:r>
              <a:rPr lang="en-US" sz="2900" dirty="0" smtClean="0"/>
              <a:t>Cerenkov flashes</a:t>
            </a:r>
          </a:p>
          <a:p>
            <a:r>
              <a:rPr lang="en-US" sz="2900" dirty="0" smtClean="0"/>
              <a:t>0.1-30TeV </a:t>
            </a:r>
            <a:r>
              <a:rPr lang="en-US" sz="2900" dirty="0" err="1" smtClean="0">
                <a:latin typeface="Symbol" charset="2"/>
                <a:cs typeface="Symbol" charset="2"/>
              </a:rPr>
              <a:t>g</a:t>
            </a:r>
            <a:r>
              <a:rPr lang="en-US" sz="2900" dirty="0" smtClean="0"/>
              <a:t>-rays</a:t>
            </a:r>
          </a:p>
          <a:p>
            <a:r>
              <a:rPr lang="en-US" sz="2900" dirty="0" smtClean="0"/>
              <a:t>Degree resolution</a:t>
            </a:r>
          </a:p>
          <a:p>
            <a:r>
              <a:rPr lang="en-US" sz="2900" dirty="0" smtClean="0"/>
              <a:t>100 sources</a:t>
            </a:r>
          </a:p>
          <a:p>
            <a:r>
              <a:rPr lang="en-US" sz="2900" dirty="0" smtClean="0"/>
              <a:t>Upgrades</a:t>
            </a:r>
            <a:endParaRPr lang="en-US" sz="2900" dirty="0"/>
          </a:p>
        </p:txBody>
      </p:sp>
      <p:pic>
        <p:nvPicPr>
          <p:cNvPr id="141316" name="Picture 4"/>
          <p:cNvPicPr>
            <a:picLocks noChangeAspect="1" noChangeArrowheads="1"/>
          </p:cNvPicPr>
          <p:nvPr/>
        </p:nvPicPr>
        <p:blipFill>
          <a:blip r:embed="rId3"/>
          <a:srcRect/>
          <a:stretch>
            <a:fillRect/>
          </a:stretch>
        </p:blipFill>
        <p:spPr bwMode="auto">
          <a:xfrm>
            <a:off x="2667000" y="0"/>
            <a:ext cx="6477000" cy="1787435"/>
          </a:xfrm>
          <a:prstGeom prst="rect">
            <a:avLst/>
          </a:prstGeom>
          <a:noFill/>
        </p:spPr>
      </p:pic>
      <p:sp>
        <p:nvSpPr>
          <p:cNvPr id="8" name="Slide Number Placeholder 7"/>
          <p:cNvSpPr>
            <a:spLocks noGrp="1"/>
          </p:cNvSpPr>
          <p:nvPr>
            <p:ph type="sldNum" sz="quarter" idx="12"/>
          </p:nvPr>
        </p:nvSpPr>
        <p:spPr/>
        <p:txBody>
          <a:bodyPr/>
          <a:lstStyle/>
          <a:p>
            <a:fld id="{2EAD04CD-93D4-D147-8F3A-980B0737F5BC}" type="slidenum">
              <a:rPr lang="en-US" smtClean="0"/>
              <a:pPr/>
              <a:t>5</a:t>
            </a:fld>
            <a:endParaRPr lang="en-US"/>
          </a:p>
        </p:txBody>
      </p:sp>
      <p:pic>
        <p:nvPicPr>
          <p:cNvPr id="9" name="Picture 8" descr="IMG_1484.JPG"/>
          <p:cNvPicPr>
            <a:picLocks noChangeAspect="1"/>
          </p:cNvPicPr>
          <p:nvPr/>
        </p:nvPicPr>
        <p:blipFill>
          <a:blip r:embed="rId4"/>
          <a:stretch>
            <a:fillRect/>
          </a:stretch>
        </p:blipFill>
        <p:spPr>
          <a:xfrm>
            <a:off x="0" y="1981200"/>
            <a:ext cx="4800600" cy="3600450"/>
          </a:xfrm>
          <a:prstGeom prst="rect">
            <a:avLst/>
          </a:prstGeom>
        </p:spPr>
      </p:pic>
      <p:sp>
        <p:nvSpPr>
          <p:cNvPr id="10" name="TextBox 9"/>
          <p:cNvSpPr txBox="1"/>
          <p:nvPr/>
        </p:nvSpPr>
        <p:spPr>
          <a:xfrm>
            <a:off x="5181600" y="1752600"/>
            <a:ext cx="152400" cy="461665"/>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Date Placeholder 2"/>
          <p:cNvSpPr>
            <a:spLocks noGrp="1"/>
          </p:cNvSpPr>
          <p:nvPr>
            <p:ph type="dt" sz="half" idx="10"/>
          </p:nvPr>
        </p:nvSpPr>
        <p:spPr/>
        <p:txBody>
          <a:bodyPr/>
          <a:lstStyle/>
          <a:p>
            <a:r>
              <a:rPr lang="en-US" smtClean="0"/>
              <a:t>5 x 2012</a:t>
            </a:r>
            <a:endParaRPr lang="en-US"/>
          </a:p>
        </p:txBody>
      </p:sp>
      <p:sp>
        <p:nvSpPr>
          <p:cNvPr id="8" name="Footer Placeholder 4"/>
          <p:cNvSpPr>
            <a:spLocks noGrp="1"/>
          </p:cNvSpPr>
          <p:nvPr>
            <p:ph type="ftr" sz="quarter" idx="12"/>
          </p:nvPr>
        </p:nvSpPr>
        <p:spPr/>
        <p:txBody>
          <a:bodyPr/>
          <a:lstStyle/>
          <a:p>
            <a:r>
              <a:rPr lang="en-US" smtClean="0"/>
              <a:t>UNM</a:t>
            </a:r>
            <a:endParaRPr lang="en-US"/>
          </a:p>
        </p:txBody>
      </p:sp>
      <p:sp>
        <p:nvSpPr>
          <p:cNvPr id="140290" name="Rectangle 2"/>
          <p:cNvSpPr>
            <a:spLocks noGrp="1" noRot="1" noChangeArrowheads="1"/>
          </p:cNvSpPr>
          <p:nvPr>
            <p:ph type="title"/>
          </p:nvPr>
        </p:nvSpPr>
        <p:spPr>
          <a:xfrm>
            <a:off x="381000" y="152400"/>
            <a:ext cx="6400800" cy="1143000"/>
          </a:xfrm>
        </p:spPr>
        <p:txBody>
          <a:bodyPr/>
          <a:lstStyle/>
          <a:p>
            <a:r>
              <a:rPr lang="en-US" dirty="0" smtClean="0"/>
              <a:t>New Windows </a:t>
            </a:r>
            <a:br>
              <a:rPr lang="en-US" dirty="0" smtClean="0"/>
            </a:br>
            <a:r>
              <a:rPr lang="en-US" dirty="0" smtClean="0"/>
              <a:t>on the Universe</a:t>
            </a:r>
            <a:endParaRPr lang="en-US" dirty="0"/>
          </a:p>
        </p:txBody>
      </p:sp>
      <p:sp>
        <p:nvSpPr>
          <p:cNvPr id="140292" name="Text Box 4"/>
          <p:cNvSpPr txBox="1">
            <a:spLocks noChangeArrowheads="1"/>
          </p:cNvSpPr>
          <p:nvPr/>
        </p:nvSpPr>
        <p:spPr bwMode="auto">
          <a:xfrm>
            <a:off x="381000" y="1752600"/>
            <a:ext cx="4867275" cy="156966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prstTxWarp prst="textNoShape">
              <a:avLst/>
            </a:prstTxWarp>
            <a:spAutoFit/>
          </a:bodyPr>
          <a:lstStyle/>
          <a:p>
            <a:pPr>
              <a:buFont typeface="Arial"/>
              <a:buChar char="•"/>
            </a:pPr>
            <a:r>
              <a:rPr lang="en-US" sz="2400" b="1" dirty="0" smtClean="0">
                <a:solidFill>
                  <a:srgbClr val="000514"/>
                </a:solidFill>
                <a:latin typeface="Times" charset="0"/>
              </a:rPr>
              <a:t>Ultra High Energy Cosmic Rays</a:t>
            </a:r>
            <a:endParaRPr lang="en-US" sz="2400" b="1" dirty="0" smtClean="0">
              <a:solidFill>
                <a:srgbClr val="000514"/>
              </a:solidFill>
              <a:latin typeface="Times" charset="0"/>
            </a:endParaRPr>
          </a:p>
          <a:p>
            <a:pPr>
              <a:buFont typeface="Arial"/>
              <a:buChar char="•"/>
            </a:pPr>
            <a:r>
              <a:rPr lang="en-US" b="1" dirty="0" smtClean="0">
                <a:solidFill>
                  <a:srgbClr val="000514"/>
                </a:solidFill>
                <a:latin typeface="Times" charset="0"/>
              </a:rPr>
              <a:t>Source e</a:t>
            </a:r>
            <a:r>
              <a:rPr lang="en-US" sz="2400" b="1" dirty="0" smtClean="0">
                <a:solidFill>
                  <a:srgbClr val="000514"/>
                </a:solidFill>
                <a:latin typeface="Times" charset="0"/>
              </a:rPr>
              <a:t>nergies </a:t>
            </a:r>
            <a:r>
              <a:rPr lang="en-US" sz="2400" b="1" dirty="0" smtClean="0">
                <a:solidFill>
                  <a:srgbClr val="000514"/>
                </a:solidFill>
                <a:latin typeface="Times" charset="0"/>
              </a:rPr>
              <a:t>up to</a:t>
            </a:r>
            <a:r>
              <a:rPr lang="en-US" sz="2400" b="1" dirty="0" smtClean="0">
                <a:solidFill>
                  <a:srgbClr val="000514"/>
                </a:solidFill>
                <a:latin typeface="Times" charset="0"/>
              </a:rPr>
              <a:t> 100 </a:t>
            </a:r>
            <a:r>
              <a:rPr lang="en-US" sz="2400" b="1" dirty="0" smtClean="0">
                <a:solidFill>
                  <a:srgbClr val="000514"/>
                </a:solidFill>
                <a:latin typeface="Times" charset="0"/>
              </a:rPr>
              <a:t>Joule!</a:t>
            </a:r>
          </a:p>
          <a:p>
            <a:pPr>
              <a:buFont typeface="Arial"/>
              <a:buChar char="•"/>
            </a:pPr>
            <a:r>
              <a:rPr lang="en-US" sz="2400" b="1" dirty="0" smtClean="0">
                <a:solidFill>
                  <a:srgbClr val="000514"/>
                </a:solidFill>
                <a:latin typeface="Times" charset="0"/>
              </a:rPr>
              <a:t>May be seeing black hole sources</a:t>
            </a:r>
          </a:p>
          <a:p>
            <a:pPr>
              <a:buFont typeface="Arial"/>
              <a:buChar char="•"/>
            </a:pPr>
            <a:r>
              <a:rPr lang="en-US" sz="2400" b="1" dirty="0" err="1" smtClean="0">
                <a:solidFill>
                  <a:srgbClr val="000514"/>
                </a:solidFill>
                <a:latin typeface="Times" charset="0"/>
              </a:rPr>
              <a:t>eg</a:t>
            </a:r>
            <a:r>
              <a:rPr lang="en-US" sz="2400" b="1" dirty="0" smtClean="0">
                <a:solidFill>
                  <a:srgbClr val="000514"/>
                </a:solidFill>
                <a:latin typeface="Times" charset="0"/>
              </a:rPr>
              <a:t> </a:t>
            </a:r>
            <a:r>
              <a:rPr lang="en-US" sz="2400" b="1" dirty="0" err="1" smtClean="0">
                <a:solidFill>
                  <a:srgbClr val="000514"/>
                </a:solidFill>
                <a:latin typeface="Times" charset="0"/>
              </a:rPr>
              <a:t>Centaurus</a:t>
            </a:r>
            <a:r>
              <a:rPr lang="en-US" sz="2400" b="1" dirty="0" smtClean="0">
                <a:solidFill>
                  <a:srgbClr val="000514"/>
                </a:solidFill>
                <a:latin typeface="Times" charset="0"/>
              </a:rPr>
              <a:t> A</a:t>
            </a:r>
            <a:endParaRPr lang="en-US" sz="2400" b="1" dirty="0">
              <a:solidFill>
                <a:srgbClr val="000514"/>
              </a:solidFill>
              <a:latin typeface="Times" charset="0"/>
            </a:endParaRPr>
          </a:p>
        </p:txBody>
      </p:sp>
      <p:pic>
        <p:nvPicPr>
          <p:cNvPr id="9" name="Picture 5" descr="0157_optical"/>
          <p:cNvPicPr>
            <a:picLocks noChangeAspect="1" noChangeArrowheads="1"/>
          </p:cNvPicPr>
          <p:nvPr/>
        </p:nvPicPr>
        <p:blipFill>
          <a:blip r:embed="rId3"/>
          <a:srcRect/>
          <a:stretch>
            <a:fillRect/>
          </a:stretch>
        </p:blipFill>
        <p:spPr bwMode="auto">
          <a:xfrm>
            <a:off x="0" y="3805311"/>
            <a:ext cx="2667000" cy="3052689"/>
          </a:xfrm>
          <a:prstGeom prst="rect">
            <a:avLst/>
          </a:prstGeom>
          <a:noFill/>
          <a:ln w="9525">
            <a:noFill/>
            <a:miter lim="800000"/>
            <a:headEnd/>
            <a:tailEnd/>
          </a:ln>
          <a:effectLst/>
        </p:spPr>
      </p:pic>
      <p:sp>
        <p:nvSpPr>
          <p:cNvPr id="10" name="TextBox 9"/>
          <p:cNvSpPr txBox="1"/>
          <p:nvPr/>
        </p:nvSpPr>
        <p:spPr>
          <a:xfrm>
            <a:off x="7543800" y="2514600"/>
            <a:ext cx="800219" cy="400110"/>
          </a:xfrm>
          <a:prstGeom prst="rect">
            <a:avLst/>
          </a:prstGeom>
          <a:noFill/>
        </p:spPr>
        <p:txBody>
          <a:bodyPr wrap="none" rtlCol="0">
            <a:spAutoFit/>
          </a:bodyPr>
          <a:lstStyle/>
          <a:p>
            <a:r>
              <a:rPr lang="en-US" dirty="0" smtClean="0"/>
              <a:t>Auger</a:t>
            </a:r>
            <a:endParaRPr lang="en-US" dirty="0"/>
          </a:p>
        </p:txBody>
      </p:sp>
      <p:pic>
        <p:nvPicPr>
          <p:cNvPr id="12" name="Picture 11" descr="manny-thumb-450x321.jpg"/>
          <p:cNvPicPr>
            <a:picLocks noChangeAspect="1"/>
          </p:cNvPicPr>
          <p:nvPr/>
        </p:nvPicPr>
        <p:blipFill>
          <a:blip r:embed="rId4"/>
          <a:stretch>
            <a:fillRect/>
          </a:stretch>
        </p:blipFill>
        <p:spPr>
          <a:xfrm>
            <a:off x="2286000" y="3383534"/>
            <a:ext cx="3695700" cy="2636266"/>
          </a:xfrm>
          <a:prstGeom prst="rect">
            <a:avLst/>
          </a:prstGeom>
        </p:spPr>
      </p:pic>
      <p:pic>
        <p:nvPicPr>
          <p:cNvPr id="140291" name="Picture 3"/>
          <p:cNvPicPr>
            <a:picLocks noChangeAspect="1" noChangeArrowheads="1"/>
          </p:cNvPicPr>
          <p:nvPr/>
        </p:nvPicPr>
        <p:blipFill>
          <a:blip r:embed="rId5"/>
          <a:srcRect/>
          <a:stretch>
            <a:fillRect/>
          </a:stretch>
        </p:blipFill>
        <p:spPr bwMode="auto">
          <a:xfrm>
            <a:off x="5435071" y="2057400"/>
            <a:ext cx="3708929" cy="3810000"/>
          </a:xfrm>
          <a:prstGeom prst="rect">
            <a:avLst/>
          </a:prstGeom>
          <a:noFill/>
        </p:spPr>
      </p:pic>
      <p:pic>
        <p:nvPicPr>
          <p:cNvPr id="13" name="Picture 2" descr="Hof7.jpg                                                       00092C18Macintosh HD                   B746699A:"/>
          <p:cNvPicPr>
            <a:picLocks noChangeAspect="1" noChangeArrowheads="1"/>
          </p:cNvPicPr>
          <p:nvPr/>
        </p:nvPicPr>
        <p:blipFill>
          <a:blip r:embed="rId6"/>
          <a:srcRect/>
          <a:stretch>
            <a:fillRect/>
          </a:stretch>
        </p:blipFill>
        <p:spPr bwMode="auto">
          <a:xfrm>
            <a:off x="7035781" y="0"/>
            <a:ext cx="2108219" cy="2667000"/>
          </a:xfrm>
          <a:prstGeom prst="rect">
            <a:avLst/>
          </a:prstGeom>
          <a:noFill/>
        </p:spPr>
      </p:pic>
      <p:sp>
        <p:nvSpPr>
          <p:cNvPr id="11" name="Slide Number Placeholder 10"/>
          <p:cNvSpPr>
            <a:spLocks noGrp="1"/>
          </p:cNvSpPr>
          <p:nvPr>
            <p:ph type="sldNum" sz="quarter" idx="12"/>
          </p:nvPr>
        </p:nvSpPr>
        <p:spPr/>
        <p:txBody>
          <a:bodyPr/>
          <a:lstStyle/>
          <a:p>
            <a:pPr>
              <a:defRPr/>
            </a:pPr>
            <a:fld id="{67DCB4E8-2880-524D-A83E-3928725A017D}"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838200"/>
          </a:xfrm>
        </p:spPr>
        <p:txBody>
          <a:bodyPr/>
          <a:lstStyle/>
          <a:p>
            <a:r>
              <a:rPr lang="en-US" dirty="0" smtClean="0"/>
              <a:t>New Radio Telescopes</a:t>
            </a:r>
            <a:endParaRPr lang="en-US" dirty="0"/>
          </a:p>
        </p:txBody>
      </p:sp>
      <p:sp>
        <p:nvSpPr>
          <p:cNvPr id="3" name="Date Placeholder 2"/>
          <p:cNvSpPr>
            <a:spLocks noGrp="1"/>
          </p:cNvSpPr>
          <p:nvPr>
            <p:ph type="dt" sz="half" idx="10"/>
          </p:nvPr>
        </p:nvSpPr>
        <p:spPr/>
        <p:txBody>
          <a:bodyPr/>
          <a:lstStyle/>
          <a:p>
            <a:pPr>
              <a:defRPr/>
            </a:pPr>
            <a:r>
              <a:rPr lang="en-US" smtClean="0"/>
              <a:t>5 x 2012</a:t>
            </a:r>
            <a:endParaRPr lang="en-US"/>
          </a:p>
        </p:txBody>
      </p:sp>
      <p:sp>
        <p:nvSpPr>
          <p:cNvPr id="4" name="Footer Placeholder 3"/>
          <p:cNvSpPr>
            <a:spLocks noGrp="1"/>
          </p:cNvSpPr>
          <p:nvPr>
            <p:ph type="ftr" sz="quarter" idx="11"/>
          </p:nvPr>
        </p:nvSpPr>
        <p:spPr/>
        <p:txBody>
          <a:bodyPr/>
          <a:lstStyle/>
          <a:p>
            <a:pPr>
              <a:defRPr/>
            </a:pPr>
            <a:r>
              <a:rPr lang="en-US" smtClean="0"/>
              <a:t>UNM</a:t>
            </a:r>
            <a:endParaRPr lang="en-US"/>
          </a:p>
        </p:txBody>
      </p:sp>
      <p:grpSp>
        <p:nvGrpSpPr>
          <p:cNvPr id="5" name="Group 13"/>
          <p:cNvGrpSpPr/>
          <p:nvPr/>
        </p:nvGrpSpPr>
        <p:grpSpPr>
          <a:xfrm>
            <a:off x="457200" y="742950"/>
            <a:ext cx="4114800" cy="2686050"/>
            <a:chOff x="457200" y="742950"/>
            <a:chExt cx="4114800" cy="2686050"/>
          </a:xfrm>
        </p:grpSpPr>
        <p:pic>
          <p:nvPicPr>
            <p:cNvPr id="6" name="Picture 5" descr="VLA_small.png"/>
            <p:cNvPicPr>
              <a:picLocks noChangeAspect="1"/>
            </p:cNvPicPr>
            <p:nvPr/>
          </p:nvPicPr>
          <p:blipFill>
            <a:blip r:embed="rId4"/>
            <a:stretch>
              <a:fillRect/>
            </a:stretch>
          </p:blipFill>
          <p:spPr>
            <a:xfrm>
              <a:off x="457200" y="742950"/>
              <a:ext cx="4114800" cy="2686050"/>
            </a:xfrm>
            <a:prstGeom prst="rect">
              <a:avLst/>
            </a:prstGeom>
          </p:spPr>
        </p:pic>
        <p:sp>
          <p:nvSpPr>
            <p:cNvPr id="10" name="TextBox 9"/>
            <p:cNvSpPr txBox="1"/>
            <p:nvPr/>
          </p:nvSpPr>
          <p:spPr>
            <a:xfrm>
              <a:off x="990600" y="838200"/>
              <a:ext cx="800219" cy="400110"/>
            </a:xfrm>
            <a:prstGeom prst="rect">
              <a:avLst/>
            </a:prstGeom>
            <a:noFill/>
          </p:spPr>
          <p:txBody>
            <a:bodyPr wrap="none" rtlCol="0">
              <a:spAutoFit/>
            </a:bodyPr>
            <a:lstStyle/>
            <a:p>
              <a:r>
                <a:rPr lang="en-US" dirty="0" smtClean="0">
                  <a:solidFill>
                    <a:srgbClr val="FF0000"/>
                  </a:solidFill>
                </a:rPr>
                <a:t>JVLA</a:t>
              </a:r>
              <a:endParaRPr lang="en-US" dirty="0">
                <a:solidFill>
                  <a:srgbClr val="FF0000"/>
                </a:solidFill>
              </a:endParaRPr>
            </a:p>
          </p:txBody>
        </p:sp>
      </p:grpSp>
      <p:sp>
        <p:nvSpPr>
          <p:cNvPr id="9" name="Slide Number Placeholder 8"/>
          <p:cNvSpPr>
            <a:spLocks noGrp="1"/>
          </p:cNvSpPr>
          <p:nvPr>
            <p:ph type="sldNum" sz="quarter" idx="12"/>
          </p:nvPr>
        </p:nvSpPr>
        <p:spPr/>
        <p:txBody>
          <a:bodyPr/>
          <a:lstStyle/>
          <a:p>
            <a:pPr>
              <a:defRPr/>
            </a:pPr>
            <a:fld id="{38EBD91C-FF1B-2545-9487-9BA1DB42A1D3}" type="slidenum">
              <a:rPr lang="en-US" smtClean="0"/>
              <a:pPr>
                <a:defRPr/>
              </a:pPr>
              <a:t>7</a:t>
            </a:fld>
            <a:endParaRPr lang="en-US"/>
          </a:p>
        </p:txBody>
      </p:sp>
      <p:pic>
        <p:nvPicPr>
          <p:cNvPr id="12" name="ss433_k26.mp4">
            <a:hlinkClick r:id="" action="ppaction://media"/>
          </p:cNvPr>
          <p:cNvPicPr/>
          <p:nvPr>
            <a:videoFile r:link="rId1"/>
          </p:nvPr>
        </p:nvPicPr>
        <p:blipFill>
          <a:blip r:embed="rId5"/>
          <a:stretch>
            <a:fillRect/>
          </a:stretch>
        </p:blipFill>
        <p:spPr>
          <a:xfrm>
            <a:off x="0" y="3429000"/>
            <a:ext cx="9144000" cy="3429000"/>
          </a:xfrm>
          <a:prstGeom prst="rect">
            <a:avLst/>
          </a:prstGeom>
        </p:spPr>
      </p:pic>
      <p:pic>
        <p:nvPicPr>
          <p:cNvPr id="13" name="Picture 12"/>
          <p:cNvPicPr>
            <a:picLocks noChangeAspect="1"/>
          </p:cNvPicPr>
          <p:nvPr/>
        </p:nvPicPr>
        <p:blipFill>
          <a:blip r:embed="rId6"/>
          <a:stretch>
            <a:fillRect/>
          </a:stretch>
        </p:blipFill>
        <p:spPr>
          <a:xfrm>
            <a:off x="5141936" y="762000"/>
            <a:ext cx="4002064" cy="2667000"/>
          </a:xfrm>
          <a:prstGeom prst="rect">
            <a:avLst/>
          </a:prstGeom>
        </p:spPr>
      </p:pic>
      <p:sp>
        <p:nvSpPr>
          <p:cNvPr id="14" name="TextBox 13"/>
          <p:cNvSpPr txBox="1"/>
          <p:nvPr/>
        </p:nvSpPr>
        <p:spPr>
          <a:xfrm>
            <a:off x="5791200" y="762000"/>
            <a:ext cx="1090864" cy="461665"/>
          </a:xfrm>
          <a:prstGeom prst="rect">
            <a:avLst/>
          </a:prstGeom>
          <a:noFill/>
        </p:spPr>
        <p:txBody>
          <a:bodyPr wrap="none" rtlCol="0">
            <a:spAutoFit/>
          </a:bodyPr>
          <a:lstStyle/>
          <a:p>
            <a:r>
              <a:rPr lang="en-US" dirty="0" smtClean="0">
                <a:solidFill>
                  <a:srgbClr val="FF0000"/>
                </a:solidFill>
              </a:rPr>
              <a:t>ALMA</a:t>
            </a:r>
            <a:endParaRPr lang="en-US" dirty="0">
              <a:solidFill>
                <a:srgbClr val="FF0000"/>
              </a:solidFill>
            </a:endParaRPr>
          </a:p>
        </p:txBody>
      </p:sp>
      <p:sp>
        <p:nvSpPr>
          <p:cNvPr id="15" name="TextBox 14"/>
          <p:cNvSpPr txBox="1"/>
          <p:nvPr/>
        </p:nvSpPr>
        <p:spPr>
          <a:xfrm>
            <a:off x="3581400" y="3886200"/>
            <a:ext cx="988672" cy="461665"/>
          </a:xfrm>
          <a:prstGeom prst="rect">
            <a:avLst/>
          </a:prstGeom>
          <a:noFill/>
        </p:spPr>
        <p:txBody>
          <a:bodyPr wrap="none" rtlCol="0">
            <a:spAutoFit/>
          </a:bodyPr>
          <a:lstStyle/>
          <a:p>
            <a:r>
              <a:rPr lang="en-US" dirty="0" smtClean="0">
                <a:solidFill>
                  <a:schemeClr val="bg1"/>
                </a:solidFill>
              </a:rPr>
              <a:t>SS433</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3C454.3</a:t>
            </a:r>
            <a:endParaRPr lang="en-US" dirty="0"/>
          </a:p>
        </p:txBody>
      </p:sp>
      <p:sp>
        <p:nvSpPr>
          <p:cNvPr id="4" name="Date Placeholder 3"/>
          <p:cNvSpPr>
            <a:spLocks noGrp="1"/>
          </p:cNvSpPr>
          <p:nvPr>
            <p:ph type="dt" sz="half" idx="10"/>
          </p:nvPr>
        </p:nvSpPr>
        <p:spPr/>
        <p:txBody>
          <a:bodyPr/>
          <a:lstStyle/>
          <a:p>
            <a:pPr>
              <a:defRPr/>
            </a:pPr>
            <a:r>
              <a:rPr lang="en-US" smtClean="0"/>
              <a:t>5 x 2012</a:t>
            </a:r>
            <a:endParaRPr lang="en-US"/>
          </a:p>
        </p:txBody>
      </p:sp>
      <p:sp>
        <p:nvSpPr>
          <p:cNvPr id="5" name="Footer Placeholder 4"/>
          <p:cNvSpPr>
            <a:spLocks noGrp="1"/>
          </p:cNvSpPr>
          <p:nvPr>
            <p:ph type="ftr" sz="quarter" idx="11"/>
          </p:nvPr>
        </p:nvSpPr>
        <p:spPr/>
        <p:txBody>
          <a:bodyPr/>
          <a:lstStyle/>
          <a:p>
            <a:pPr>
              <a:defRPr/>
            </a:pPr>
            <a:r>
              <a:rPr lang="en-US" smtClean="0"/>
              <a:t>UNM</a:t>
            </a:r>
            <a:endParaRPr lang="en-US"/>
          </a:p>
        </p:txBody>
      </p:sp>
      <p:sp>
        <p:nvSpPr>
          <p:cNvPr id="6" name="Slide Number Placeholder 5"/>
          <p:cNvSpPr>
            <a:spLocks noGrp="1"/>
          </p:cNvSpPr>
          <p:nvPr>
            <p:ph type="sldNum" sz="quarter" idx="12"/>
          </p:nvPr>
        </p:nvSpPr>
        <p:spPr/>
        <p:txBody>
          <a:bodyPr/>
          <a:lstStyle/>
          <a:p>
            <a:pPr>
              <a:defRPr/>
            </a:pPr>
            <a:fld id="{8ABCE944-D750-3E49-A445-DDBFB4D7BD20}" type="slidenum">
              <a:rPr lang="en-US" smtClean="0"/>
              <a:pPr>
                <a:defRPr/>
              </a:pPr>
              <a:t>8</a:t>
            </a:fld>
            <a:endParaRPr lang="en-US"/>
          </a:p>
        </p:txBody>
      </p:sp>
      <p:pic>
        <p:nvPicPr>
          <p:cNvPr id="7" name="Picture 6"/>
          <p:cNvPicPr>
            <a:picLocks noChangeAspect="1"/>
          </p:cNvPicPr>
          <p:nvPr/>
        </p:nvPicPr>
        <p:blipFill>
          <a:blip r:embed="rId2"/>
          <a:stretch>
            <a:fillRect/>
          </a:stretch>
        </p:blipFill>
        <p:spPr>
          <a:xfrm>
            <a:off x="0" y="1447800"/>
            <a:ext cx="3048000" cy="3401888"/>
          </a:xfrm>
          <a:prstGeom prst="rect">
            <a:avLst/>
          </a:prstGeom>
        </p:spPr>
      </p:pic>
      <p:pic>
        <p:nvPicPr>
          <p:cNvPr id="8" name="Picture 7"/>
          <p:cNvPicPr>
            <a:picLocks noChangeAspect="1"/>
          </p:cNvPicPr>
          <p:nvPr/>
        </p:nvPicPr>
        <p:blipFill>
          <a:blip r:embed="rId3"/>
          <a:stretch>
            <a:fillRect/>
          </a:stretch>
        </p:blipFill>
        <p:spPr>
          <a:xfrm>
            <a:off x="3124200" y="1502756"/>
            <a:ext cx="3537041" cy="3374044"/>
          </a:xfrm>
          <a:prstGeom prst="rect">
            <a:avLst/>
          </a:prstGeom>
        </p:spPr>
      </p:pic>
      <p:sp>
        <p:nvSpPr>
          <p:cNvPr id="9" name="TextBox 8"/>
          <p:cNvSpPr txBox="1"/>
          <p:nvPr/>
        </p:nvSpPr>
        <p:spPr>
          <a:xfrm>
            <a:off x="1371600" y="5105400"/>
            <a:ext cx="7543800" cy="1077218"/>
          </a:xfrm>
          <a:prstGeom prst="rect">
            <a:avLst/>
          </a:prstGeom>
          <a:noFill/>
        </p:spPr>
        <p:txBody>
          <a:bodyPr wrap="square" rtlCol="0">
            <a:spAutoFit/>
          </a:bodyPr>
          <a:lstStyle/>
          <a:p>
            <a:r>
              <a:rPr lang="en-US" sz="3200" b="1" dirty="0" smtClean="0">
                <a:solidFill>
                  <a:srgbClr val="3366FF"/>
                </a:solidFill>
              </a:rPr>
              <a:t>2x10</a:t>
            </a:r>
            <a:r>
              <a:rPr lang="en-US" sz="3200" b="1" baseline="30000" dirty="0" smtClean="0">
                <a:solidFill>
                  <a:srgbClr val="3366FF"/>
                </a:solidFill>
              </a:rPr>
              <a:t>50</a:t>
            </a:r>
            <a:r>
              <a:rPr lang="en-US" sz="3200" b="1" dirty="0" smtClean="0">
                <a:solidFill>
                  <a:srgbClr val="3366FF"/>
                </a:solidFill>
              </a:rPr>
              <a:t>erg s</a:t>
            </a:r>
            <a:r>
              <a:rPr lang="en-US" sz="3200" b="1" baseline="30000" dirty="0" smtClean="0">
                <a:solidFill>
                  <a:srgbClr val="3366FF"/>
                </a:solidFill>
              </a:rPr>
              <a:t>-1 </a:t>
            </a:r>
            <a:r>
              <a:rPr lang="en-US" sz="3200" b="1" dirty="0" smtClean="0">
                <a:solidFill>
                  <a:srgbClr val="3366FF"/>
                </a:solidFill>
              </a:rPr>
              <a:t>isotropic</a:t>
            </a:r>
          </a:p>
          <a:p>
            <a:r>
              <a:rPr lang="en-US" sz="3200" b="1" dirty="0" smtClean="0">
                <a:solidFill>
                  <a:srgbClr val="3366FF"/>
                </a:solidFill>
              </a:rPr>
              <a:t>Breaks due to recombination radiation?</a:t>
            </a:r>
            <a:endParaRPr lang="en-US" b="1" dirty="0">
              <a:solidFill>
                <a:srgbClr val="3366FF"/>
              </a:solidFill>
            </a:endParaRPr>
          </a:p>
        </p:txBody>
      </p:sp>
      <p:pic>
        <p:nvPicPr>
          <p:cNvPr id="10" name="Picture 9"/>
          <p:cNvPicPr>
            <a:picLocks noChangeAspect="1"/>
          </p:cNvPicPr>
          <p:nvPr/>
        </p:nvPicPr>
        <p:blipFill>
          <a:blip r:embed="rId4"/>
          <a:stretch>
            <a:fillRect/>
          </a:stretch>
        </p:blipFill>
        <p:spPr>
          <a:xfrm>
            <a:off x="6705600" y="1479460"/>
            <a:ext cx="2438400" cy="3426194"/>
          </a:xfrm>
          <a:prstGeom prst="rect">
            <a:avLst/>
          </a:prstGeom>
        </p:spPr>
      </p:pic>
      <p:sp>
        <p:nvSpPr>
          <p:cNvPr id="11" name="TextBox 10"/>
          <p:cNvSpPr txBox="1"/>
          <p:nvPr/>
        </p:nvSpPr>
        <p:spPr>
          <a:xfrm>
            <a:off x="8117970" y="4191000"/>
            <a:ext cx="996211" cy="338554"/>
          </a:xfrm>
          <a:prstGeom prst="rect">
            <a:avLst/>
          </a:prstGeom>
          <a:noFill/>
        </p:spPr>
        <p:txBody>
          <a:bodyPr wrap="none" rtlCol="0">
            <a:spAutoFit/>
          </a:bodyPr>
          <a:lstStyle/>
          <a:p>
            <a:r>
              <a:rPr lang="en-US" sz="1600" i="1" dirty="0" err="1" smtClean="0"/>
              <a:t>Marscher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1143000"/>
          </a:xfrm>
        </p:spPr>
        <p:txBody>
          <a:bodyPr/>
          <a:lstStyle/>
          <a:p>
            <a:r>
              <a:rPr lang="en-US" dirty="0" smtClean="0"/>
              <a:t>Radio Monitoring (OVRO 40m)</a:t>
            </a:r>
            <a:endParaRPr lang="en-US" dirty="0"/>
          </a:p>
        </p:txBody>
      </p:sp>
      <p:sp>
        <p:nvSpPr>
          <p:cNvPr id="3" name="Content Placeholder 2"/>
          <p:cNvSpPr>
            <a:spLocks noGrp="1"/>
          </p:cNvSpPr>
          <p:nvPr>
            <p:ph idx="1"/>
          </p:nvPr>
        </p:nvSpPr>
        <p:spPr/>
        <p:txBody>
          <a:bodyPr/>
          <a:lstStyle/>
          <a:p>
            <a:r>
              <a:rPr lang="en-US" dirty="0" smtClean="0"/>
              <a:t>~1500 sources</a:t>
            </a:r>
          </a:p>
          <a:p>
            <a:r>
              <a:rPr lang="en-US" dirty="0" smtClean="0"/>
              <a:t>Radio and </a:t>
            </a:r>
            <a:r>
              <a:rPr lang="en-US" dirty="0" err="1" smtClean="0">
                <a:latin typeface="Symbol" charset="2"/>
                <a:cs typeface="Symbol" charset="2"/>
              </a:rPr>
              <a:t>g</a:t>
            </a:r>
            <a:r>
              <a:rPr lang="en-US" dirty="0" smtClean="0"/>
              <a:t>-ray active</a:t>
            </a:r>
          </a:p>
          <a:p>
            <a:r>
              <a:rPr lang="en-US" dirty="0" smtClean="0"/>
              <a:t>Spectrum, polarization</a:t>
            </a:r>
          </a:p>
          <a:p>
            <a:endParaRPr lang="en-US" dirty="0"/>
          </a:p>
        </p:txBody>
      </p:sp>
      <p:sp>
        <p:nvSpPr>
          <p:cNvPr id="4" name="Date Placeholder 3"/>
          <p:cNvSpPr>
            <a:spLocks noGrp="1"/>
          </p:cNvSpPr>
          <p:nvPr>
            <p:ph type="dt" sz="half" idx="10"/>
          </p:nvPr>
        </p:nvSpPr>
        <p:spPr/>
        <p:txBody>
          <a:bodyPr/>
          <a:lstStyle/>
          <a:p>
            <a:pPr>
              <a:defRPr/>
            </a:pPr>
            <a:r>
              <a:rPr lang="en-US" smtClean="0"/>
              <a:t>5 x 2012</a:t>
            </a:r>
            <a:endParaRPr lang="en-US"/>
          </a:p>
        </p:txBody>
      </p:sp>
      <p:sp>
        <p:nvSpPr>
          <p:cNvPr id="5" name="Footer Placeholder 4"/>
          <p:cNvSpPr>
            <a:spLocks noGrp="1"/>
          </p:cNvSpPr>
          <p:nvPr>
            <p:ph type="ftr" sz="quarter" idx="11"/>
          </p:nvPr>
        </p:nvSpPr>
        <p:spPr/>
        <p:txBody>
          <a:bodyPr/>
          <a:lstStyle/>
          <a:p>
            <a:pPr>
              <a:defRPr/>
            </a:pPr>
            <a:r>
              <a:rPr lang="en-US" smtClean="0"/>
              <a:t>UNM</a:t>
            </a:r>
            <a:endParaRPr lang="en-US"/>
          </a:p>
        </p:txBody>
      </p:sp>
      <p:sp>
        <p:nvSpPr>
          <p:cNvPr id="6" name="Slide Number Placeholder 5"/>
          <p:cNvSpPr>
            <a:spLocks noGrp="1"/>
          </p:cNvSpPr>
          <p:nvPr>
            <p:ph type="sldNum" sz="quarter" idx="12"/>
          </p:nvPr>
        </p:nvSpPr>
        <p:spPr/>
        <p:txBody>
          <a:bodyPr/>
          <a:lstStyle/>
          <a:p>
            <a:pPr>
              <a:defRPr/>
            </a:pPr>
            <a:fld id="{8ABCE944-D750-3E49-A445-DDBFB4D7BD20}" type="slidenum">
              <a:rPr lang="en-US" smtClean="0"/>
              <a:pPr>
                <a:defRPr/>
              </a:pPr>
              <a:t>9</a:t>
            </a:fld>
            <a:endParaRPr lang="en-US"/>
          </a:p>
        </p:txBody>
      </p:sp>
      <p:pic>
        <p:nvPicPr>
          <p:cNvPr id="7" name="Picture 6"/>
          <p:cNvPicPr>
            <a:picLocks noChangeAspect="1"/>
          </p:cNvPicPr>
          <p:nvPr/>
        </p:nvPicPr>
        <p:blipFill>
          <a:blip r:embed="rId2"/>
          <a:stretch>
            <a:fillRect/>
          </a:stretch>
        </p:blipFill>
        <p:spPr>
          <a:xfrm>
            <a:off x="990600" y="3657600"/>
            <a:ext cx="4305300" cy="2374900"/>
          </a:xfrm>
          <a:prstGeom prst="rect">
            <a:avLst/>
          </a:prstGeom>
        </p:spPr>
      </p:pic>
      <p:sp>
        <p:nvSpPr>
          <p:cNvPr id="8" name="TextBox 7"/>
          <p:cNvSpPr txBox="1"/>
          <p:nvPr/>
        </p:nvSpPr>
        <p:spPr>
          <a:xfrm>
            <a:off x="5791200" y="4343400"/>
            <a:ext cx="2685350" cy="461665"/>
          </a:xfrm>
          <a:prstGeom prst="rect">
            <a:avLst/>
          </a:prstGeom>
          <a:noFill/>
        </p:spPr>
        <p:txBody>
          <a:bodyPr wrap="none" rtlCol="0">
            <a:spAutoFit/>
          </a:bodyPr>
          <a:lstStyle/>
          <a:p>
            <a:r>
              <a:rPr lang="en-US" i="1" dirty="0" smtClean="0"/>
              <a:t>Max-</a:t>
            </a:r>
            <a:r>
              <a:rPr lang="en-US" i="1" dirty="0" err="1" smtClean="0"/>
              <a:t>Moerbeck</a:t>
            </a:r>
            <a:r>
              <a:rPr lang="en-US" i="1" dirty="0" smtClean="0"/>
              <a:t> </a:t>
            </a:r>
            <a:r>
              <a:rPr lang="en-US" i="1" dirty="0" err="1" smtClean="0"/>
              <a:t>etal</a:t>
            </a:r>
            <a:endParaRPr lang="en-US" i="1"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Title 1"/>
          <p:cNvSpPr>
            <a:spLocks noGrp="1"/>
          </p:cNvSpPr>
          <p:nvPr>
            <p:ph type="title"/>
          </p:nvPr>
        </p:nvSpPr>
        <p:spPr>
          <a:xfrm>
            <a:off x="0" y="0"/>
            <a:ext cx="8915400" cy="1143000"/>
          </a:xfrm>
        </p:spPr>
        <p:txBody>
          <a:bodyPr/>
          <a:lstStyle/>
          <a:p>
            <a:pPr eaLnBrk="1" hangingPunct="1"/>
            <a:r>
              <a:rPr lang="en-US" sz="3200" smtClean="0">
                <a:ea typeface="ＭＳ Ｐゴシック" pitchFamily="-106" charset="-128"/>
                <a:cs typeface="ＭＳ Ｐゴシック" pitchFamily="-106" charset="-128"/>
              </a:rPr>
              <a:t>3C 279: multi-</a:t>
            </a:r>
            <a:r>
              <a:rPr lang="en-US" sz="3200" smtClean="0">
                <a:latin typeface="Symbol" pitchFamily="-106" charset="2"/>
                <a:ea typeface="ＭＳ Ｐゴシック" pitchFamily="-106" charset="-128"/>
                <a:cs typeface="ＭＳ Ｐゴシック" pitchFamily="-106" charset="-128"/>
              </a:rPr>
              <a:t>l</a:t>
            </a:r>
            <a:r>
              <a:rPr lang="en-US" sz="3200" smtClean="0">
                <a:ea typeface="ＭＳ Ｐゴシック" pitchFamily="-106" charset="-128"/>
                <a:cs typeface="ＭＳ Ｐゴシック" pitchFamily="-106" charset="-128"/>
              </a:rPr>
              <a:t> observation of </a:t>
            </a:r>
            <a:r>
              <a:rPr lang="en-US" sz="3200" smtClean="0">
                <a:latin typeface="Symbol" pitchFamily="-106" charset="2"/>
                <a:ea typeface="ＭＳ Ｐゴシック" pitchFamily="-106" charset="-128"/>
                <a:cs typeface="ＭＳ Ｐゴシック" pitchFamily="-106" charset="-128"/>
              </a:rPr>
              <a:t>g</a:t>
            </a:r>
            <a:r>
              <a:rPr lang="en-US" sz="3200" smtClean="0">
                <a:ea typeface="ＭＳ Ｐゴシック" pitchFamily="-106" charset="-128"/>
                <a:cs typeface="ＭＳ Ｐゴシック" pitchFamily="-106" charset="-128"/>
              </a:rPr>
              <a:t>-ray flare </a:t>
            </a:r>
            <a:br>
              <a:rPr lang="en-US" sz="3200" smtClean="0">
                <a:ea typeface="ＭＳ Ｐゴシック" pitchFamily="-106" charset="-128"/>
                <a:cs typeface="ＭＳ Ｐゴシック" pitchFamily="-106" charset="-128"/>
              </a:rPr>
            </a:br>
            <a:endParaRPr lang="en-US" sz="3200" smtClean="0">
              <a:ea typeface="ＭＳ Ｐゴシック" pitchFamily="-106" charset="-128"/>
              <a:cs typeface="ＭＳ Ｐゴシック" pitchFamily="-106" charset="-128"/>
            </a:endParaRPr>
          </a:p>
        </p:txBody>
      </p:sp>
      <p:pic>
        <p:nvPicPr>
          <p:cNvPr id="34819" name="Picture 3"/>
          <p:cNvPicPr>
            <a:picLocks noChangeAspect="1"/>
          </p:cNvPicPr>
          <p:nvPr/>
        </p:nvPicPr>
        <p:blipFill>
          <a:blip r:embed="rId2"/>
          <a:srcRect/>
          <a:stretch>
            <a:fillRect/>
          </a:stretch>
        </p:blipFill>
        <p:spPr bwMode="auto">
          <a:xfrm>
            <a:off x="0" y="685800"/>
            <a:ext cx="4976813" cy="6172200"/>
          </a:xfrm>
          <a:prstGeom prst="rect">
            <a:avLst/>
          </a:prstGeom>
          <a:noFill/>
          <a:ln w="9525">
            <a:noFill/>
            <a:miter lim="800000"/>
            <a:headEnd/>
            <a:tailEnd/>
          </a:ln>
        </p:spPr>
      </p:pic>
      <p:sp>
        <p:nvSpPr>
          <p:cNvPr id="48132" name="TextBox 4"/>
          <p:cNvSpPr txBox="1">
            <a:spLocks noChangeArrowheads="1"/>
          </p:cNvSpPr>
          <p:nvPr/>
        </p:nvSpPr>
        <p:spPr bwMode="auto">
          <a:xfrm>
            <a:off x="5165725" y="781050"/>
            <a:ext cx="3978275" cy="4308872"/>
          </a:xfrm>
          <a:prstGeom prst="rect">
            <a:avLst/>
          </a:prstGeom>
          <a:noFill/>
          <a:ln w="9525">
            <a:noFill/>
            <a:miter lim="800000"/>
            <a:headEnd/>
            <a:tailEnd/>
          </a:ln>
        </p:spPr>
        <p:txBody>
          <a:bodyPr>
            <a:prstTxWarp prst="textNoShape">
              <a:avLst/>
            </a:prstTxWarp>
            <a:spAutoFit/>
          </a:bodyPr>
          <a:lstStyle/>
          <a:p>
            <a:pPr marL="166688" indent="-166688">
              <a:spcBef>
                <a:spcPts val="600"/>
              </a:spcBef>
              <a:buFont typeface="Arial" pitchFamily="-110" charset="0"/>
              <a:buChar char="•"/>
              <a:defRPr/>
            </a:pPr>
            <a:r>
              <a:rPr lang="en-US" sz="1800" dirty="0">
                <a:latin typeface="+mn-lt"/>
              </a:rPr>
              <a:t>~30percent optical polarization   =&gt; well-ordered magnetic field</a:t>
            </a:r>
          </a:p>
          <a:p>
            <a:pPr marL="166688" indent="-166688">
              <a:spcBef>
                <a:spcPts val="600"/>
              </a:spcBef>
              <a:buFont typeface="Arial"/>
              <a:buChar char="•"/>
              <a:defRPr/>
            </a:pPr>
            <a:r>
              <a:rPr lang="en-US" sz="1800" dirty="0" err="1">
                <a:latin typeface="Symbol" charset="2"/>
                <a:cs typeface="Symbol" charset="2"/>
              </a:rPr>
              <a:t>t</a:t>
            </a:r>
            <a:r>
              <a:rPr lang="en-US" sz="1800" dirty="0">
                <a:latin typeface="+mn-lt"/>
              </a:rPr>
              <a:t>~ 20d </a:t>
            </a:r>
            <a:r>
              <a:rPr lang="en-US" sz="1800" dirty="0" err="1">
                <a:latin typeface="Symbol" charset="2"/>
                <a:cs typeface="Symbol" charset="2"/>
              </a:rPr>
              <a:t>g</a:t>
            </a:r>
            <a:r>
              <a:rPr lang="en-US" sz="1800" dirty="0">
                <a:latin typeface="+mn-lt"/>
              </a:rPr>
              <a:t>-ray variation</a:t>
            </a:r>
          </a:p>
          <a:p>
            <a:pPr marL="166688" indent="-166688">
              <a:spcBef>
                <a:spcPts val="600"/>
              </a:spcBef>
              <a:defRPr/>
            </a:pPr>
            <a:r>
              <a:rPr lang="en-US" sz="1800" dirty="0">
                <a:latin typeface="+mn-lt"/>
              </a:rPr>
              <a:t>   =&gt; r~</a:t>
            </a:r>
            <a:r>
              <a:rPr lang="en-US" sz="1800" dirty="0">
                <a:latin typeface="Symbol" charset="2"/>
                <a:cs typeface="Symbol" charset="2"/>
              </a:rPr>
              <a:t>g</a:t>
            </a:r>
            <a:r>
              <a:rPr lang="en-US" sz="1800" baseline="30000" dirty="0">
                <a:latin typeface="+mn-lt"/>
              </a:rPr>
              <a:t>2</a:t>
            </a:r>
            <a:r>
              <a:rPr lang="en-US" sz="1800" dirty="0">
                <a:latin typeface="+mn-lt"/>
              </a:rPr>
              <a:t>c</a:t>
            </a:r>
            <a:r>
              <a:rPr lang="en-US" sz="1800" dirty="0">
                <a:latin typeface="Symbol" charset="2"/>
                <a:cs typeface="Symbol" charset="2"/>
              </a:rPr>
              <a:t>t</a:t>
            </a:r>
            <a:r>
              <a:rPr lang="en-US" sz="1800" dirty="0">
                <a:latin typeface="+mn-lt"/>
              </a:rPr>
              <a:t> ~ pc or </a:t>
            </a:r>
            <a:r>
              <a:rPr lang="en-US" sz="1800" dirty="0" err="1">
                <a:latin typeface="Symbol" charset="2"/>
                <a:cs typeface="Symbol" charset="2"/>
              </a:rPr>
              <a:t>t</a:t>
            </a:r>
            <a:r>
              <a:rPr lang="en-US" sz="1800" baseline="-25000" dirty="0" err="1">
                <a:latin typeface="+mn-lt"/>
              </a:rPr>
              <a:t>disk</a:t>
            </a:r>
            <a:r>
              <a:rPr lang="en-US" sz="1800" dirty="0">
                <a:latin typeface="+mn-lt"/>
              </a:rPr>
              <a:t>?</a:t>
            </a:r>
          </a:p>
          <a:p>
            <a:pPr marL="166688" indent="-166688">
              <a:spcBef>
                <a:spcPts val="600"/>
              </a:spcBef>
              <a:buFont typeface="Arial"/>
              <a:buChar char="•"/>
              <a:defRPr/>
            </a:pPr>
            <a:r>
              <a:rPr lang="en-US" sz="1800" dirty="0">
                <a:latin typeface="+mn-lt"/>
              </a:rPr>
              <a:t>Correlated optical variation?</a:t>
            </a:r>
            <a:r>
              <a:rPr lang="en-US" sz="1800" dirty="0" smtClean="0">
                <a:latin typeface="+mn-lt"/>
              </a:rPr>
              <a:t> </a:t>
            </a:r>
          </a:p>
          <a:p>
            <a:pPr marL="166688" indent="-166688">
              <a:spcBef>
                <a:spcPts val="600"/>
              </a:spcBef>
              <a:buFont typeface="Arial"/>
              <a:buChar char="•"/>
              <a:defRPr/>
            </a:pPr>
            <a:r>
              <a:rPr lang="en-US" sz="1800" dirty="0" smtClean="0">
                <a:latin typeface="+mn-lt"/>
              </a:rPr>
              <a:t>Ten day lag!</a:t>
            </a:r>
          </a:p>
          <a:p>
            <a:pPr marL="166688" indent="-166688">
              <a:spcBef>
                <a:spcPts val="600"/>
              </a:spcBef>
              <a:buFont typeface="Arial" pitchFamily="-110" charset="0"/>
              <a:buChar char="•"/>
              <a:defRPr/>
            </a:pPr>
            <a:r>
              <a:rPr lang="en-US" sz="1800" dirty="0">
                <a:latin typeface="+mn-lt"/>
              </a:rPr>
              <a:t>X-ray, radio uncorrelated            =&gt; different sites</a:t>
            </a:r>
          </a:p>
          <a:p>
            <a:pPr marL="166688" indent="-166688">
              <a:spcBef>
                <a:spcPts val="600"/>
              </a:spcBef>
              <a:buFont typeface="Arial" pitchFamily="-110" charset="0"/>
              <a:buChar char="•"/>
              <a:defRPr/>
            </a:pPr>
            <a:r>
              <a:rPr lang="en-US" sz="1800" dirty="0">
                <a:latin typeface="+mn-lt"/>
              </a:rPr>
              <a:t>Rapid polarization swings ~200</a:t>
            </a:r>
            <a:r>
              <a:rPr lang="en-US" sz="1800" baseline="30000" dirty="0">
                <a:latin typeface="+mn-lt"/>
              </a:rPr>
              <a:t>o</a:t>
            </a:r>
            <a:r>
              <a:rPr lang="en-US" sz="1800" dirty="0">
                <a:latin typeface="+mn-lt"/>
              </a:rPr>
              <a:t>                           =&gt; rotating magnetic field            in dominant part of </a:t>
            </a:r>
            <a:r>
              <a:rPr lang="en-US" sz="1800" dirty="0" smtClean="0">
                <a:latin typeface="+mn-lt"/>
              </a:rPr>
              <a:t>source</a:t>
            </a:r>
          </a:p>
          <a:p>
            <a:pPr marL="166688" indent="-166688">
              <a:spcBef>
                <a:spcPts val="600"/>
              </a:spcBef>
              <a:buFont typeface="Arial" pitchFamily="-110" charset="0"/>
              <a:buChar char="•"/>
              <a:defRPr/>
            </a:pPr>
            <a:r>
              <a:rPr lang="en-US" sz="1800" dirty="0" smtClean="0">
                <a:latin typeface="+mn-lt"/>
              </a:rPr>
              <a:t>PKS 1510+089 -720</a:t>
            </a:r>
            <a:r>
              <a:rPr lang="en-US" sz="1800" baseline="30000" dirty="0" smtClean="0">
                <a:latin typeface="+mn-lt"/>
              </a:rPr>
              <a:t>o</a:t>
            </a:r>
            <a:r>
              <a:rPr lang="en-US" sz="1800" dirty="0" smtClean="0">
                <a:latin typeface="+mn-lt"/>
              </a:rPr>
              <a:t>!</a:t>
            </a:r>
          </a:p>
          <a:p>
            <a:pPr marL="166688" indent="-166688">
              <a:spcBef>
                <a:spcPts val="600"/>
              </a:spcBef>
              <a:buFont typeface="Arial" pitchFamily="-110" charset="0"/>
              <a:buChar char="•"/>
              <a:defRPr/>
            </a:pPr>
            <a:endParaRPr lang="en-US" sz="1800" dirty="0">
              <a:latin typeface="+mn-lt"/>
            </a:endParaRPr>
          </a:p>
        </p:txBody>
      </p:sp>
      <p:sp>
        <p:nvSpPr>
          <p:cNvPr id="34821" name="TextBox 5"/>
          <p:cNvSpPr txBox="1">
            <a:spLocks noChangeArrowheads="1"/>
          </p:cNvSpPr>
          <p:nvPr/>
        </p:nvSpPr>
        <p:spPr bwMode="auto">
          <a:xfrm>
            <a:off x="5029200" y="6000750"/>
            <a:ext cx="3124172" cy="400110"/>
          </a:xfrm>
          <a:prstGeom prst="rect">
            <a:avLst/>
          </a:prstGeom>
          <a:noFill/>
          <a:ln w="9525">
            <a:noFill/>
            <a:miter lim="800000"/>
            <a:headEnd/>
            <a:tailEnd/>
          </a:ln>
        </p:spPr>
        <p:txBody>
          <a:bodyPr wrap="none">
            <a:prstTxWarp prst="textNoShape">
              <a:avLst/>
            </a:prstTxWarp>
            <a:spAutoFit/>
          </a:bodyPr>
          <a:lstStyle/>
          <a:p>
            <a:r>
              <a:rPr lang="en-US" sz="2000" i="1" dirty="0" err="1"/>
              <a:t>Abdo</a:t>
            </a:r>
            <a:r>
              <a:rPr lang="en-US" sz="2000" i="1" dirty="0"/>
              <a:t>, et </a:t>
            </a:r>
            <a:r>
              <a:rPr lang="en-US" sz="2000" i="1" dirty="0" smtClean="0"/>
              <a:t>al, </a:t>
            </a:r>
            <a:r>
              <a:rPr lang="en-US" sz="2000" i="1" dirty="0" err="1" smtClean="0"/>
              <a:t>Hayashida</a:t>
            </a:r>
            <a:r>
              <a:rPr lang="en-US" sz="2000" i="1" dirty="0" smtClean="0"/>
              <a:t> et al </a:t>
            </a:r>
            <a:endParaRPr lang="en-US" sz="2000" i="1" dirty="0"/>
          </a:p>
        </p:txBody>
      </p:sp>
      <p:sp>
        <p:nvSpPr>
          <p:cNvPr id="6" name="TextBox 5"/>
          <p:cNvSpPr txBox="1"/>
          <p:nvPr/>
        </p:nvSpPr>
        <p:spPr>
          <a:xfrm>
            <a:off x="5086350" y="5207000"/>
            <a:ext cx="3905250" cy="584200"/>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defRPr/>
            </a:pPr>
            <a:r>
              <a:rPr lang="en-US" sz="3200" b="1" dirty="0">
                <a:solidFill>
                  <a:srgbClr val="FF0214"/>
                </a:solidFill>
              </a:rPr>
              <a:t>r ~ 100 or 10</a:t>
            </a:r>
            <a:r>
              <a:rPr lang="en-US" sz="3200" b="1" baseline="30000" dirty="0">
                <a:solidFill>
                  <a:srgbClr val="FF0214"/>
                </a:solidFill>
              </a:rPr>
              <a:t>5</a:t>
            </a:r>
            <a:r>
              <a:rPr lang="en-US" sz="3200" b="1" dirty="0">
                <a:solidFill>
                  <a:srgbClr val="FF0214"/>
                </a:solidFill>
              </a:rPr>
              <a:t> </a:t>
            </a:r>
            <a:r>
              <a:rPr lang="en-US" sz="3200" b="1" dirty="0" err="1">
                <a:solidFill>
                  <a:srgbClr val="FF0214"/>
                </a:solidFill>
              </a:rPr>
              <a:t>m</a:t>
            </a:r>
            <a:r>
              <a:rPr lang="en-US" sz="3200" b="1" dirty="0">
                <a:solidFill>
                  <a:srgbClr val="FF0214"/>
                </a:solidFill>
              </a:rPr>
              <a:t>? </a:t>
            </a:r>
          </a:p>
        </p:txBody>
      </p:sp>
      <p:sp>
        <p:nvSpPr>
          <p:cNvPr id="7" name="Date Placeholder 6"/>
          <p:cNvSpPr>
            <a:spLocks noGrp="1"/>
          </p:cNvSpPr>
          <p:nvPr>
            <p:ph type="dt" sz="half" idx="10"/>
          </p:nvPr>
        </p:nvSpPr>
        <p:spPr/>
        <p:txBody>
          <a:bodyPr/>
          <a:lstStyle/>
          <a:p>
            <a:pPr>
              <a:defRPr/>
            </a:pPr>
            <a:r>
              <a:rPr lang="en-US" smtClean="0"/>
              <a:t>5 x 2012</a:t>
            </a:r>
            <a:endParaRPr lang="en-US"/>
          </a:p>
        </p:txBody>
      </p:sp>
      <p:sp>
        <p:nvSpPr>
          <p:cNvPr id="8" name="Slide Number Placeholder 7"/>
          <p:cNvSpPr>
            <a:spLocks noGrp="1"/>
          </p:cNvSpPr>
          <p:nvPr>
            <p:ph type="sldNum" sz="quarter" idx="12"/>
          </p:nvPr>
        </p:nvSpPr>
        <p:spPr/>
        <p:txBody>
          <a:bodyPr/>
          <a:lstStyle/>
          <a:p>
            <a:pPr>
              <a:defRPr/>
            </a:pPr>
            <a:fld id="{8ABCE944-D750-3E49-A445-DDBFB4D7BD20}" type="slidenum">
              <a:rPr lang="en-US" smtClean="0"/>
              <a:pPr>
                <a:defRPr/>
              </a:pPr>
              <a:t>10</a:t>
            </a:fld>
            <a:endParaRPr lang="en-US"/>
          </a:p>
        </p:txBody>
      </p:sp>
      <p:sp>
        <p:nvSpPr>
          <p:cNvPr id="9" name="Footer Placeholder 8"/>
          <p:cNvSpPr>
            <a:spLocks noGrp="1"/>
          </p:cNvSpPr>
          <p:nvPr>
            <p:ph type="ftr" sz="quarter" idx="11"/>
          </p:nvPr>
        </p:nvSpPr>
        <p:spPr/>
        <p:txBody>
          <a:bodyPr/>
          <a:lstStyle/>
          <a:p>
            <a:pPr>
              <a:defRPr/>
            </a:pPr>
            <a:r>
              <a:rPr lang="en-US" smtClean="0"/>
              <a:t>UNM</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MAGIC variation</a:t>
            </a:r>
            <a:endParaRPr lang="en-US" dirty="0"/>
          </a:p>
        </p:txBody>
      </p:sp>
      <p:sp>
        <p:nvSpPr>
          <p:cNvPr id="3" name="Content Placeholder 2"/>
          <p:cNvSpPr>
            <a:spLocks noGrp="1"/>
          </p:cNvSpPr>
          <p:nvPr>
            <p:ph idx="1"/>
          </p:nvPr>
        </p:nvSpPr>
        <p:spPr>
          <a:xfrm>
            <a:off x="76200" y="1981200"/>
            <a:ext cx="3581400" cy="3429000"/>
          </a:xfrm>
        </p:spPr>
        <p:txBody>
          <a:bodyPr/>
          <a:lstStyle/>
          <a:p>
            <a:r>
              <a:rPr lang="en-US" dirty="0" smtClean="0"/>
              <a:t>PKS 1222+21</a:t>
            </a:r>
          </a:p>
          <a:p>
            <a:pPr lvl="1"/>
            <a:r>
              <a:rPr lang="en-US" dirty="0" smtClean="0"/>
              <a:t>10 min</a:t>
            </a:r>
          </a:p>
          <a:p>
            <a:r>
              <a:rPr lang="en-US" dirty="0" smtClean="0"/>
              <a:t>MKN 501</a:t>
            </a:r>
          </a:p>
          <a:p>
            <a:pPr lvl="1"/>
            <a:r>
              <a:rPr lang="en-US" dirty="0" smtClean="0"/>
              <a:t>5 min?</a:t>
            </a:r>
          </a:p>
          <a:p>
            <a:r>
              <a:rPr lang="en-US" dirty="0" smtClean="0"/>
              <a:t>PKS 2155-304</a:t>
            </a:r>
          </a:p>
          <a:p>
            <a:pPr lvl="1"/>
            <a:r>
              <a:rPr lang="en-US" dirty="0" smtClean="0"/>
              <a:t>2 min?</a:t>
            </a:r>
          </a:p>
          <a:p>
            <a:endParaRPr lang="en-US" dirty="0"/>
          </a:p>
        </p:txBody>
      </p:sp>
      <p:sp>
        <p:nvSpPr>
          <p:cNvPr id="4" name="Date Placeholder 3"/>
          <p:cNvSpPr>
            <a:spLocks noGrp="1"/>
          </p:cNvSpPr>
          <p:nvPr>
            <p:ph type="dt" sz="half" idx="10"/>
          </p:nvPr>
        </p:nvSpPr>
        <p:spPr/>
        <p:txBody>
          <a:bodyPr/>
          <a:lstStyle/>
          <a:p>
            <a:pPr>
              <a:defRPr/>
            </a:pPr>
            <a:r>
              <a:rPr lang="en-US" smtClean="0"/>
              <a:t>5 x 2012</a:t>
            </a:r>
            <a:endParaRPr lang="en-US"/>
          </a:p>
        </p:txBody>
      </p:sp>
      <p:sp>
        <p:nvSpPr>
          <p:cNvPr id="5" name="Footer Placeholder 4"/>
          <p:cNvSpPr>
            <a:spLocks noGrp="1"/>
          </p:cNvSpPr>
          <p:nvPr>
            <p:ph type="ftr" sz="quarter" idx="11"/>
          </p:nvPr>
        </p:nvSpPr>
        <p:spPr/>
        <p:txBody>
          <a:bodyPr/>
          <a:lstStyle/>
          <a:p>
            <a:pPr>
              <a:defRPr/>
            </a:pPr>
            <a:r>
              <a:rPr lang="en-US" smtClean="0"/>
              <a:t>UNM</a:t>
            </a:r>
            <a:endParaRPr lang="en-US"/>
          </a:p>
        </p:txBody>
      </p:sp>
      <p:sp>
        <p:nvSpPr>
          <p:cNvPr id="6" name="Slide Number Placeholder 5"/>
          <p:cNvSpPr>
            <a:spLocks noGrp="1"/>
          </p:cNvSpPr>
          <p:nvPr>
            <p:ph type="sldNum" sz="quarter" idx="12"/>
          </p:nvPr>
        </p:nvSpPr>
        <p:spPr/>
        <p:txBody>
          <a:bodyPr/>
          <a:lstStyle/>
          <a:p>
            <a:pPr>
              <a:defRPr/>
            </a:pPr>
            <a:fld id="{8ABCE944-D750-3E49-A445-DDBFB4D7BD20}" type="slidenum">
              <a:rPr lang="en-US" smtClean="0"/>
              <a:pPr>
                <a:defRPr/>
              </a:pPr>
              <a:t>11</a:t>
            </a:fld>
            <a:endParaRPr lang="en-US"/>
          </a:p>
        </p:txBody>
      </p:sp>
      <p:pic>
        <p:nvPicPr>
          <p:cNvPr id="7" name="Picture 6"/>
          <p:cNvPicPr>
            <a:picLocks noChangeAspect="1"/>
          </p:cNvPicPr>
          <p:nvPr/>
        </p:nvPicPr>
        <p:blipFill>
          <a:blip r:embed="rId2"/>
          <a:stretch>
            <a:fillRect/>
          </a:stretch>
        </p:blipFill>
        <p:spPr>
          <a:xfrm>
            <a:off x="3699932" y="2743200"/>
            <a:ext cx="5444067" cy="3886200"/>
          </a:xfrm>
          <a:prstGeom prst="rect">
            <a:avLst/>
          </a:prstGeom>
        </p:spPr>
      </p:pic>
      <p:sp>
        <p:nvSpPr>
          <p:cNvPr id="8" name="TextBox 7"/>
          <p:cNvSpPr txBox="1"/>
          <p:nvPr/>
        </p:nvSpPr>
        <p:spPr>
          <a:xfrm>
            <a:off x="5486400" y="2667000"/>
            <a:ext cx="3760615" cy="461665"/>
          </a:xfrm>
          <a:prstGeom prst="rect">
            <a:avLst/>
          </a:prstGeom>
          <a:noFill/>
        </p:spPr>
        <p:txBody>
          <a:bodyPr wrap="none" rtlCol="0">
            <a:spAutoFit/>
          </a:bodyPr>
          <a:lstStyle/>
          <a:p>
            <a:r>
              <a:rPr lang="en-US" dirty="0" smtClean="0"/>
              <a:t>PKS 1222+21 (</a:t>
            </a:r>
            <a:r>
              <a:rPr lang="en-US" dirty="0" err="1" smtClean="0"/>
              <a:t>Aleksik</a:t>
            </a:r>
            <a:r>
              <a:rPr lang="en-US" dirty="0" smtClean="0"/>
              <a:t> et al)</a:t>
            </a:r>
            <a:endParaRPr lang="en-US" dirty="0"/>
          </a:p>
        </p:txBody>
      </p:sp>
      <p:sp>
        <p:nvSpPr>
          <p:cNvPr id="9" name="TextBox 8"/>
          <p:cNvSpPr txBox="1"/>
          <p:nvPr/>
        </p:nvSpPr>
        <p:spPr>
          <a:xfrm>
            <a:off x="0" y="5257800"/>
            <a:ext cx="4114800"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solidFill>
                  <a:srgbClr val="0000FF"/>
                </a:solidFill>
              </a:rPr>
              <a:t>How typical?</a:t>
            </a:r>
          </a:p>
          <a:p>
            <a:r>
              <a:rPr lang="en-US" dirty="0" smtClean="0">
                <a:solidFill>
                  <a:srgbClr val="0000FF"/>
                </a:solidFill>
              </a:rPr>
              <a:t>How fast is </a:t>
            </a:r>
            <a:r>
              <a:rPr lang="en-US" dirty="0" err="1" smtClean="0">
                <a:solidFill>
                  <a:srgbClr val="0000FF"/>
                </a:solidFill>
              </a:rPr>
              <a:t>GeV</a:t>
            </a:r>
            <a:r>
              <a:rPr lang="en-US" dirty="0" smtClean="0">
                <a:solidFill>
                  <a:srgbClr val="0000FF"/>
                </a:solidFill>
              </a:rPr>
              <a:t> variation?</a:t>
            </a:r>
            <a:endParaRPr lang="en-US" dirty="0">
              <a:solidFill>
                <a:srgbClr val="0000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a:xfrm>
            <a:off x="685800" y="0"/>
            <a:ext cx="7772400" cy="990600"/>
          </a:xfrm>
        </p:spPr>
        <p:txBody>
          <a:bodyPr/>
          <a:lstStyle/>
          <a:p>
            <a:r>
              <a:rPr lang="en-US" dirty="0" smtClean="0"/>
              <a:t>3C120</a:t>
            </a:r>
            <a:endParaRPr lang="en-US" dirty="0"/>
          </a:p>
        </p:txBody>
      </p:sp>
      <p:sp>
        <p:nvSpPr>
          <p:cNvPr id="4" name="Date Placeholder 3"/>
          <p:cNvSpPr>
            <a:spLocks noGrp="1"/>
          </p:cNvSpPr>
          <p:nvPr>
            <p:ph type="dt" sz="half" idx="10"/>
          </p:nvPr>
        </p:nvSpPr>
        <p:spPr/>
        <p:txBody>
          <a:bodyPr/>
          <a:lstStyle/>
          <a:p>
            <a:pPr>
              <a:defRPr/>
            </a:pPr>
            <a:r>
              <a:rPr lang="en-US" smtClean="0"/>
              <a:t>5 x 2012</a:t>
            </a:r>
            <a:endParaRPr lang="en-US"/>
          </a:p>
        </p:txBody>
      </p:sp>
      <p:sp>
        <p:nvSpPr>
          <p:cNvPr id="5" name="Footer Placeholder 4"/>
          <p:cNvSpPr>
            <a:spLocks noGrp="1"/>
          </p:cNvSpPr>
          <p:nvPr>
            <p:ph type="ftr" sz="quarter" idx="11"/>
          </p:nvPr>
        </p:nvSpPr>
        <p:spPr/>
        <p:txBody>
          <a:bodyPr/>
          <a:lstStyle/>
          <a:p>
            <a:pPr>
              <a:defRPr/>
            </a:pPr>
            <a:r>
              <a:rPr lang="en-US" smtClean="0"/>
              <a:t>UNM</a:t>
            </a:r>
            <a:endParaRPr lang="en-US"/>
          </a:p>
        </p:txBody>
      </p:sp>
      <p:sp>
        <p:nvSpPr>
          <p:cNvPr id="6" name="Slide Number Placeholder 5"/>
          <p:cNvSpPr>
            <a:spLocks noGrp="1"/>
          </p:cNvSpPr>
          <p:nvPr>
            <p:ph type="sldNum" sz="quarter" idx="12"/>
          </p:nvPr>
        </p:nvSpPr>
        <p:spPr/>
        <p:txBody>
          <a:bodyPr/>
          <a:lstStyle/>
          <a:p>
            <a:pPr>
              <a:defRPr/>
            </a:pPr>
            <a:fld id="{8ABCE944-D750-3E49-A445-DDBFB4D7BD20}" type="slidenum">
              <a:rPr lang="en-US" smtClean="0"/>
              <a:pPr>
                <a:defRPr/>
              </a:pPr>
              <a:t>12</a:t>
            </a:fld>
            <a:endParaRPr lang="en-US"/>
          </a:p>
        </p:txBody>
      </p:sp>
      <p:pic>
        <p:nvPicPr>
          <p:cNvPr id="8" name="Picture 7"/>
          <p:cNvPicPr>
            <a:picLocks noChangeAspect="1"/>
          </p:cNvPicPr>
          <p:nvPr/>
        </p:nvPicPr>
        <p:blipFill>
          <a:blip r:embed="rId2"/>
          <a:stretch>
            <a:fillRect/>
          </a:stretch>
        </p:blipFill>
        <p:spPr>
          <a:xfrm>
            <a:off x="457200" y="994534"/>
            <a:ext cx="5523017" cy="4187066"/>
          </a:xfrm>
          <a:prstGeom prst="rect">
            <a:avLst/>
          </a:prstGeom>
        </p:spPr>
      </p:pic>
      <p:sp>
        <p:nvSpPr>
          <p:cNvPr id="10" name="TextBox 9"/>
          <p:cNvSpPr txBox="1"/>
          <p:nvPr/>
        </p:nvSpPr>
        <p:spPr>
          <a:xfrm>
            <a:off x="6096000" y="2209800"/>
            <a:ext cx="2876959" cy="1200328"/>
          </a:xfrm>
          <a:prstGeom prst="rect">
            <a:avLst/>
          </a:prstGeom>
          <a:noFill/>
        </p:spPr>
        <p:txBody>
          <a:bodyPr wrap="none" rtlCol="0">
            <a:spAutoFit/>
          </a:bodyPr>
          <a:lstStyle/>
          <a:p>
            <a:r>
              <a:rPr lang="en-US" dirty="0" smtClean="0"/>
              <a:t>Do variable </a:t>
            </a:r>
            <a:r>
              <a:rPr lang="en-US" dirty="0" err="1" smtClean="0">
                <a:latin typeface="Symbol" charset="2"/>
                <a:cs typeface="Symbol" charset="2"/>
              </a:rPr>
              <a:t>g</a:t>
            </a:r>
            <a:r>
              <a:rPr lang="en-US" dirty="0" smtClean="0"/>
              <a:t>-rays </a:t>
            </a:r>
          </a:p>
          <a:p>
            <a:r>
              <a:rPr lang="en-US" dirty="0" smtClean="0"/>
              <a:t>come from </a:t>
            </a:r>
          </a:p>
          <a:p>
            <a:r>
              <a:rPr lang="en-US" dirty="0" err="1" smtClean="0"/>
              <a:t>recollimation</a:t>
            </a:r>
            <a:r>
              <a:rPr lang="en-US" dirty="0" smtClean="0"/>
              <a:t> shocks?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Date Placeholder 3"/>
          <p:cNvSpPr>
            <a:spLocks noGrp="1"/>
          </p:cNvSpPr>
          <p:nvPr>
            <p:ph type="dt" sz="quarter" idx="10"/>
          </p:nvPr>
        </p:nvSpPr>
        <p:spPr>
          <a:noFill/>
        </p:spPr>
        <p:txBody>
          <a:bodyPr/>
          <a:lstStyle/>
          <a:p>
            <a:r>
              <a:rPr lang="en-US" smtClean="0">
                <a:latin typeface="Times" charset="0"/>
              </a:rPr>
              <a:t>5 x 2012</a:t>
            </a:r>
            <a:endParaRPr lang="en-US">
              <a:latin typeface="Times" charset="0"/>
            </a:endParaRPr>
          </a:p>
        </p:txBody>
      </p:sp>
      <p:sp>
        <p:nvSpPr>
          <p:cNvPr id="26627" name="Footer Placeholder 4"/>
          <p:cNvSpPr>
            <a:spLocks noGrp="1"/>
          </p:cNvSpPr>
          <p:nvPr>
            <p:ph type="ftr" sz="quarter" idx="11"/>
          </p:nvPr>
        </p:nvSpPr>
        <p:spPr>
          <a:noFill/>
        </p:spPr>
        <p:txBody>
          <a:bodyPr/>
          <a:lstStyle/>
          <a:p>
            <a:r>
              <a:rPr lang="en-US" smtClean="0">
                <a:latin typeface="Times" charset="0"/>
              </a:rPr>
              <a:t>UNM</a:t>
            </a:r>
            <a:endParaRPr lang="en-US">
              <a:latin typeface="Times" charset="0"/>
            </a:endParaRPr>
          </a:p>
        </p:txBody>
      </p:sp>
      <p:sp>
        <p:nvSpPr>
          <p:cNvPr id="26628" name="Slide Number Placeholder 5"/>
          <p:cNvSpPr>
            <a:spLocks noGrp="1"/>
          </p:cNvSpPr>
          <p:nvPr>
            <p:ph type="sldNum" sz="quarter" idx="12"/>
          </p:nvPr>
        </p:nvSpPr>
        <p:spPr>
          <a:noFill/>
        </p:spPr>
        <p:txBody>
          <a:bodyPr/>
          <a:lstStyle/>
          <a:p>
            <a:fld id="{2E480602-406B-4248-A08E-216F0FA853A7}" type="slidenum">
              <a:rPr lang="en-US" smtClean="0">
                <a:latin typeface="Times" charset="0"/>
              </a:rPr>
              <a:pPr/>
              <a:t>13</a:t>
            </a:fld>
            <a:endParaRPr lang="en-US" smtClean="0">
              <a:latin typeface="Times" charset="0"/>
            </a:endParaRPr>
          </a:p>
        </p:txBody>
      </p:sp>
      <p:sp>
        <p:nvSpPr>
          <p:cNvPr id="26629" name="Rectangle 2"/>
          <p:cNvSpPr>
            <a:spLocks noGrp="1" noChangeArrowheads="1"/>
          </p:cNvSpPr>
          <p:nvPr>
            <p:ph type="title"/>
          </p:nvPr>
        </p:nvSpPr>
        <p:spPr>
          <a:xfrm>
            <a:off x="609600" y="0"/>
            <a:ext cx="7772400" cy="762000"/>
          </a:xfrm>
        </p:spPr>
        <p:txBody>
          <a:bodyPr/>
          <a:lstStyle/>
          <a:p>
            <a:pPr eaLnBrk="1" hangingPunct="1"/>
            <a:r>
              <a:rPr lang="en-US" dirty="0" smtClean="0">
                <a:ea typeface="ＭＳ Ｐゴシック" charset="-128"/>
                <a:cs typeface="ＭＳ Ｐゴシック" charset="-128"/>
              </a:rPr>
              <a:t> Jet Pathology</a:t>
            </a:r>
            <a:endParaRPr lang="en-US" dirty="0">
              <a:ea typeface="ＭＳ Ｐゴシック" charset="-128"/>
              <a:cs typeface="ＭＳ Ｐゴシック" charset="-128"/>
            </a:endParaRPr>
          </a:p>
        </p:txBody>
      </p:sp>
      <p:sp>
        <p:nvSpPr>
          <p:cNvPr id="26630" name="Rectangle 3"/>
          <p:cNvSpPr>
            <a:spLocks noGrp="1" noChangeArrowheads="1"/>
          </p:cNvSpPr>
          <p:nvPr>
            <p:ph type="body" idx="1"/>
          </p:nvPr>
        </p:nvSpPr>
        <p:spPr>
          <a:xfrm>
            <a:off x="228600" y="762000"/>
            <a:ext cx="8229600" cy="5486400"/>
          </a:xfrm>
        </p:spPr>
        <p:txBody>
          <a:bodyPr/>
          <a:lstStyle/>
          <a:p>
            <a:pPr eaLnBrk="1" hangingPunct="1">
              <a:lnSpc>
                <a:spcPct val="90000"/>
              </a:lnSpc>
            </a:pPr>
            <a:r>
              <a:rPr lang="en-US" sz="2000" dirty="0" smtClean="0">
                <a:ea typeface="ＭＳ Ｐゴシック" charset="-128"/>
                <a:cs typeface="ＭＳ Ｐゴシック" charset="-128"/>
              </a:rPr>
              <a:t>Anatomy</a:t>
            </a:r>
          </a:p>
          <a:p>
            <a:pPr lvl="1" eaLnBrk="1" hangingPunct="1">
              <a:lnSpc>
                <a:spcPct val="90000"/>
              </a:lnSpc>
            </a:pPr>
            <a:r>
              <a:rPr lang="en-US" sz="1800" dirty="0">
                <a:latin typeface="Times" charset="0"/>
              </a:rPr>
              <a:t>Multi-frequency jet </a:t>
            </a:r>
            <a:r>
              <a:rPr lang="en-US" sz="1800" dirty="0" smtClean="0">
                <a:latin typeface="Times" charset="0"/>
              </a:rPr>
              <a:t>structure</a:t>
            </a:r>
          </a:p>
          <a:p>
            <a:pPr lvl="2" eaLnBrk="1" hangingPunct="1">
              <a:lnSpc>
                <a:spcPct val="90000"/>
              </a:lnSpc>
            </a:pPr>
            <a:r>
              <a:rPr lang="en-US" sz="1400" dirty="0" smtClean="0">
                <a:latin typeface="Times" charset="0"/>
              </a:rPr>
              <a:t>Radio-</a:t>
            </a:r>
            <a:r>
              <a:rPr lang="en-US" sz="1400" dirty="0" err="1" smtClean="0">
                <a:latin typeface="Symbol" charset="2"/>
                <a:cs typeface="Symbol" charset="2"/>
              </a:rPr>
              <a:t>g</a:t>
            </a:r>
            <a:r>
              <a:rPr lang="en-US" sz="1400" dirty="0" smtClean="0">
                <a:latin typeface="Times" charset="0"/>
              </a:rPr>
              <a:t>-ray</a:t>
            </a:r>
            <a:endParaRPr lang="en-US" sz="1400" dirty="0" smtClean="0">
              <a:latin typeface="Times" charset="0"/>
            </a:endParaRPr>
          </a:p>
          <a:p>
            <a:pPr lvl="1" eaLnBrk="1" hangingPunct="1">
              <a:lnSpc>
                <a:spcPct val="90000"/>
              </a:lnSpc>
            </a:pPr>
            <a:r>
              <a:rPr lang="en-US" sz="1800" dirty="0" smtClean="0">
                <a:latin typeface="Times" charset="0"/>
              </a:rPr>
              <a:t>Kinematics</a:t>
            </a:r>
          </a:p>
          <a:p>
            <a:pPr lvl="2" eaLnBrk="1" hangingPunct="1">
              <a:lnSpc>
                <a:spcPct val="90000"/>
              </a:lnSpc>
            </a:pPr>
            <a:r>
              <a:rPr lang="en-US" sz="1400" dirty="0" smtClean="0">
                <a:latin typeface="Times" charset="0"/>
              </a:rPr>
              <a:t>Acceleration, deceleration, shear, </a:t>
            </a:r>
            <a:r>
              <a:rPr lang="en-US" sz="1400" dirty="0" err="1" smtClean="0">
                <a:latin typeface="Times" charset="0"/>
              </a:rPr>
              <a:t>recollimation</a:t>
            </a:r>
            <a:r>
              <a:rPr lang="en-US" sz="1400" dirty="0" smtClean="0">
                <a:latin typeface="Times" charset="0"/>
              </a:rPr>
              <a:t>…</a:t>
            </a:r>
            <a:endParaRPr lang="en-US" sz="1400" dirty="0" smtClean="0">
              <a:latin typeface="Times" charset="0"/>
            </a:endParaRPr>
          </a:p>
          <a:p>
            <a:pPr lvl="1" eaLnBrk="1" hangingPunct="1">
              <a:lnSpc>
                <a:spcPct val="90000"/>
              </a:lnSpc>
            </a:pPr>
            <a:r>
              <a:rPr lang="en-US" sz="1800" dirty="0" smtClean="0">
                <a:latin typeface="Times" charset="0"/>
              </a:rPr>
              <a:t>Composition</a:t>
            </a:r>
          </a:p>
          <a:p>
            <a:pPr lvl="2" eaLnBrk="1" hangingPunct="1">
              <a:lnSpc>
                <a:spcPct val="90000"/>
              </a:lnSpc>
            </a:pPr>
            <a:r>
              <a:rPr lang="en-US" sz="1600" dirty="0" smtClean="0">
                <a:latin typeface="Times" charset="0"/>
              </a:rPr>
              <a:t>EM, pairs, ions? </a:t>
            </a:r>
          </a:p>
          <a:p>
            <a:pPr eaLnBrk="1" hangingPunct="1">
              <a:lnSpc>
                <a:spcPct val="90000"/>
              </a:lnSpc>
            </a:pPr>
            <a:r>
              <a:rPr lang="en-US" sz="2000" dirty="0" smtClean="0">
                <a:ea typeface="ＭＳ Ｐゴシック" charset="-128"/>
                <a:cs typeface="ＭＳ Ｐゴシック" charset="-128"/>
              </a:rPr>
              <a:t>Physiology</a:t>
            </a:r>
          </a:p>
          <a:p>
            <a:pPr lvl="1" eaLnBrk="1" hangingPunct="1">
              <a:lnSpc>
                <a:spcPct val="90000"/>
              </a:lnSpc>
            </a:pPr>
            <a:r>
              <a:rPr lang="en-US" sz="1800" dirty="0" smtClean="0">
                <a:latin typeface="Times" charset="0"/>
              </a:rPr>
              <a:t>Acceleration</a:t>
            </a:r>
          </a:p>
          <a:p>
            <a:pPr lvl="2" eaLnBrk="1" hangingPunct="1">
              <a:lnSpc>
                <a:spcPct val="90000"/>
              </a:lnSpc>
            </a:pPr>
            <a:r>
              <a:rPr lang="en-US" sz="1600" dirty="0" smtClean="0">
                <a:latin typeface="Times" charset="0"/>
              </a:rPr>
              <a:t>Shocks, shear, reconnection, electrostatic, waves…</a:t>
            </a:r>
            <a:endParaRPr lang="en-US" sz="1600" dirty="0" smtClean="0">
              <a:latin typeface="Times" charset="0"/>
            </a:endParaRPr>
          </a:p>
          <a:p>
            <a:pPr lvl="1" eaLnBrk="1" hangingPunct="1">
              <a:lnSpc>
                <a:spcPct val="90000"/>
              </a:lnSpc>
            </a:pPr>
            <a:r>
              <a:rPr lang="en-US" sz="1800" dirty="0" smtClean="0">
                <a:latin typeface="Times" charset="0"/>
              </a:rPr>
              <a:t>Emission mechanisms</a:t>
            </a:r>
          </a:p>
          <a:p>
            <a:pPr lvl="2" eaLnBrk="1" hangingPunct="1">
              <a:lnSpc>
                <a:spcPct val="90000"/>
              </a:lnSpc>
            </a:pPr>
            <a:r>
              <a:rPr lang="en-US" sz="1600" dirty="0" smtClean="0">
                <a:latin typeface="Times" charset="0"/>
              </a:rPr>
              <a:t>Coherent?</a:t>
            </a:r>
            <a:endParaRPr lang="en-US" sz="1600" dirty="0" smtClean="0">
              <a:latin typeface="Times" charset="0"/>
            </a:endParaRPr>
          </a:p>
          <a:p>
            <a:pPr lvl="1" eaLnBrk="1" hangingPunct="1">
              <a:lnSpc>
                <a:spcPct val="90000"/>
              </a:lnSpc>
            </a:pPr>
            <a:r>
              <a:rPr lang="en-US" sz="1800" dirty="0" smtClean="0">
                <a:latin typeface="Times" charset="0"/>
              </a:rPr>
              <a:t>T</a:t>
            </a:r>
            <a:r>
              <a:rPr lang="en-US" sz="1800" baseline="30000" dirty="0" smtClean="0">
                <a:latin typeface="Symbol" charset="2"/>
                <a:cs typeface="Symbol" charset="2"/>
              </a:rPr>
              <a:t>ab</a:t>
            </a:r>
            <a:r>
              <a:rPr lang="en-US" sz="1800" dirty="0" smtClean="0">
                <a:latin typeface="Symbol" charset="2"/>
                <a:cs typeface="Symbol" charset="2"/>
              </a:rPr>
              <a:t>?</a:t>
            </a:r>
            <a:endParaRPr lang="en-US" sz="1800" baseline="30000" dirty="0" smtClean="0">
              <a:latin typeface="Symbol" charset="2"/>
              <a:cs typeface="Symbol" charset="2"/>
            </a:endParaRPr>
          </a:p>
          <a:p>
            <a:pPr lvl="2" eaLnBrk="1" hangingPunct="1">
              <a:lnSpc>
                <a:spcPct val="90000"/>
              </a:lnSpc>
            </a:pPr>
            <a:r>
              <a:rPr lang="en-US" sz="1600" dirty="0" smtClean="0">
                <a:latin typeface="Times" charset="0"/>
              </a:rPr>
              <a:t>Magnetic, gas, ram pressure?</a:t>
            </a:r>
            <a:endParaRPr lang="en-US" sz="1600" dirty="0" smtClean="0">
              <a:latin typeface="Times" charset="0"/>
            </a:endParaRPr>
          </a:p>
          <a:p>
            <a:pPr eaLnBrk="1" hangingPunct="1">
              <a:lnSpc>
                <a:spcPct val="90000"/>
              </a:lnSpc>
            </a:pPr>
            <a:r>
              <a:rPr lang="en-US" sz="2000" dirty="0" smtClean="0">
                <a:ea typeface="ＭＳ Ｐゴシック" charset="-128"/>
                <a:cs typeface="ＭＳ Ｐゴシック" charset="-128"/>
              </a:rPr>
              <a:t>Sociology</a:t>
            </a:r>
          </a:p>
          <a:p>
            <a:pPr lvl="1" eaLnBrk="1" hangingPunct="1">
              <a:lnSpc>
                <a:spcPct val="90000"/>
              </a:lnSpc>
            </a:pPr>
            <a:r>
              <a:rPr lang="en-US" sz="1800" dirty="0">
                <a:latin typeface="Times" charset="0"/>
              </a:rPr>
              <a:t>Counts, LF, </a:t>
            </a:r>
            <a:r>
              <a:rPr lang="en-US" sz="1800" dirty="0" smtClean="0">
                <a:latin typeface="Times" charset="0"/>
              </a:rPr>
              <a:t>multivariate </a:t>
            </a:r>
            <a:r>
              <a:rPr lang="en-US" sz="1800" dirty="0" smtClean="0">
                <a:latin typeface="Times" charset="0"/>
              </a:rPr>
              <a:t>properties</a:t>
            </a:r>
          </a:p>
          <a:p>
            <a:pPr lvl="2" eaLnBrk="1" hangingPunct="1">
              <a:lnSpc>
                <a:spcPct val="90000"/>
              </a:lnSpc>
            </a:pPr>
            <a:r>
              <a:rPr lang="en-US" sz="1400" dirty="0" smtClean="0">
                <a:latin typeface="Times" charset="0"/>
              </a:rPr>
              <a:t>Relationship to galaxy hosts, cosmological evolution, environmental impact</a:t>
            </a:r>
          </a:p>
          <a:p>
            <a:pPr lvl="1" eaLnBrk="1" hangingPunct="1">
              <a:lnSpc>
                <a:spcPct val="90000"/>
              </a:lnSpc>
            </a:pPr>
            <a:r>
              <a:rPr lang="en-US" sz="1800" dirty="0" smtClean="0">
                <a:latin typeface="Times" charset="0"/>
              </a:rPr>
              <a:t>Backgrounds</a:t>
            </a:r>
          </a:p>
          <a:p>
            <a:pPr lvl="2" eaLnBrk="1" hangingPunct="1">
              <a:lnSpc>
                <a:spcPct val="90000"/>
              </a:lnSpc>
            </a:pPr>
            <a:r>
              <a:rPr lang="en-US" sz="1400" dirty="0" err="1" smtClean="0">
                <a:latin typeface="Times" charset="0"/>
              </a:rPr>
              <a:t>Reionization</a:t>
            </a:r>
            <a:r>
              <a:rPr lang="en-US" sz="1400" dirty="0" smtClean="0">
                <a:latin typeface="Times" charset="0"/>
              </a:rPr>
              <a:t>, </a:t>
            </a:r>
            <a:r>
              <a:rPr lang="en-US" sz="1400" dirty="0" err="1" smtClean="0">
                <a:latin typeface="Times" charset="0"/>
              </a:rPr>
              <a:t>TeV</a:t>
            </a:r>
            <a:r>
              <a:rPr lang="en-US" sz="1400" dirty="0" smtClean="0">
                <a:latin typeface="Times" charset="0"/>
              </a:rPr>
              <a:t> transparency</a:t>
            </a:r>
            <a:endParaRPr lang="en-US" sz="1400" dirty="0" smtClean="0">
              <a:latin typeface="Times" charset="0"/>
            </a:endParaRPr>
          </a:p>
          <a:p>
            <a:pPr lvl="1" eaLnBrk="1" hangingPunct="1">
              <a:lnSpc>
                <a:spcPct val="90000"/>
              </a:lnSpc>
            </a:pPr>
            <a:endParaRPr lang="en-US" sz="2400" dirty="0">
              <a:latin typeface="Times"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 name="Stellar Orbits Around Milky Way's Central Black Hole (1995 - 2195).mp4">
            <a:hlinkClick r:id="" action="ppaction://media"/>
          </p:cNvPr>
          <p:cNvPicPr/>
          <p:nvPr>
            <a:videoFile r:link="rId1"/>
          </p:nvPr>
        </p:nvPicPr>
        <p:blipFill>
          <a:blip r:embed="rId4"/>
          <a:stretch>
            <a:fillRect/>
          </a:stretch>
        </p:blipFill>
        <p:spPr>
          <a:xfrm>
            <a:off x="4495800" y="3200400"/>
            <a:ext cx="4648200" cy="3657600"/>
          </a:xfrm>
          <a:prstGeom prst="rect">
            <a:avLst/>
          </a:prstGeom>
        </p:spPr>
      </p:pic>
      <p:pic>
        <p:nvPicPr>
          <p:cNvPr id="9" name="Picture 8" descr="a.tiff"/>
          <p:cNvPicPr>
            <a:picLocks noChangeAspect="1"/>
          </p:cNvPicPr>
          <p:nvPr/>
        </p:nvPicPr>
        <p:blipFill>
          <a:blip r:embed="rId5"/>
          <a:stretch>
            <a:fillRect/>
          </a:stretch>
        </p:blipFill>
        <p:spPr>
          <a:xfrm>
            <a:off x="4495800" y="179084"/>
            <a:ext cx="4648200" cy="3020520"/>
          </a:xfrm>
          <a:prstGeom prst="rect">
            <a:avLst/>
          </a:prstGeom>
        </p:spPr>
      </p:pic>
      <p:sp>
        <p:nvSpPr>
          <p:cNvPr id="6" name="Date Placeholder 5"/>
          <p:cNvSpPr>
            <a:spLocks noGrp="1"/>
          </p:cNvSpPr>
          <p:nvPr>
            <p:ph type="dt" sz="half" idx="10"/>
          </p:nvPr>
        </p:nvSpPr>
        <p:spPr/>
        <p:txBody>
          <a:bodyPr/>
          <a:lstStyle/>
          <a:p>
            <a:r>
              <a:rPr lang="en-US" smtClean="0"/>
              <a:t>5 x 2012</a:t>
            </a:r>
            <a:endParaRPr lang="en-US"/>
          </a:p>
        </p:txBody>
      </p:sp>
      <p:sp>
        <p:nvSpPr>
          <p:cNvPr id="8" name="Footer Placeholder 7"/>
          <p:cNvSpPr>
            <a:spLocks noGrp="1"/>
          </p:cNvSpPr>
          <p:nvPr>
            <p:ph type="ftr" sz="quarter" idx="12"/>
          </p:nvPr>
        </p:nvSpPr>
        <p:spPr/>
        <p:txBody>
          <a:bodyPr/>
          <a:lstStyle/>
          <a:p>
            <a:r>
              <a:rPr lang="en-US" smtClean="0"/>
              <a:t>UNM</a:t>
            </a:r>
            <a:endParaRPr lang="en-US"/>
          </a:p>
        </p:txBody>
      </p:sp>
      <p:sp>
        <p:nvSpPr>
          <p:cNvPr id="26626" name="Rectangle 2"/>
          <p:cNvSpPr>
            <a:spLocks noGrp="1" noRot="1" noChangeArrowheads="1"/>
          </p:cNvSpPr>
          <p:nvPr>
            <p:ph type="title"/>
          </p:nvPr>
        </p:nvSpPr>
        <p:spPr>
          <a:xfrm>
            <a:off x="0" y="274638"/>
            <a:ext cx="4572000" cy="944562"/>
          </a:xfrm>
        </p:spPr>
        <p:txBody>
          <a:bodyPr/>
          <a:lstStyle/>
          <a:p>
            <a:r>
              <a:rPr lang="en-US" sz="3200" dirty="0"/>
              <a:t>Massive</a:t>
            </a:r>
            <a:r>
              <a:rPr lang="en-US" sz="3200" dirty="0" smtClean="0"/>
              <a:t> Black </a:t>
            </a:r>
            <a:r>
              <a:rPr lang="en-US" sz="3200" dirty="0"/>
              <a:t>Holes</a:t>
            </a:r>
            <a:endParaRPr lang="en-US" sz="4800" dirty="0"/>
          </a:p>
        </p:txBody>
      </p:sp>
      <p:sp>
        <p:nvSpPr>
          <p:cNvPr id="26628" name="Rectangle 4"/>
          <p:cNvSpPr>
            <a:spLocks noGrp="1" noChangeArrowheads="1"/>
          </p:cNvSpPr>
          <p:nvPr>
            <p:ph type="body" sz="half" idx="1"/>
          </p:nvPr>
        </p:nvSpPr>
        <p:spPr>
          <a:xfrm>
            <a:off x="0" y="5486400"/>
            <a:ext cx="4343400" cy="1371600"/>
          </a:xfrm>
        </p:spPr>
        <p:style>
          <a:lnRef idx="1">
            <a:schemeClr val="accent2"/>
          </a:lnRef>
          <a:fillRef idx="2">
            <a:schemeClr val="accent2"/>
          </a:fillRef>
          <a:effectRef idx="1">
            <a:schemeClr val="accent2"/>
          </a:effectRef>
          <a:fontRef idx="minor">
            <a:schemeClr val="dk1"/>
          </a:fontRef>
        </p:style>
        <p:txBody>
          <a:bodyPr/>
          <a:lstStyle/>
          <a:p>
            <a:pPr>
              <a:lnSpc>
                <a:spcPct val="90000"/>
              </a:lnSpc>
              <a:buNone/>
            </a:pPr>
            <a:r>
              <a:rPr lang="en-US" sz="2400" dirty="0">
                <a:latin typeface="Comic Sans MS" charset="0"/>
              </a:rPr>
              <a:t>Our</a:t>
            </a:r>
            <a:r>
              <a:rPr lang="en-US" sz="2400" dirty="0" smtClean="0">
                <a:latin typeface="Comic Sans MS" charset="0"/>
              </a:rPr>
              <a:t> inactive galactic </a:t>
            </a:r>
            <a:r>
              <a:rPr lang="en-US" sz="2400" dirty="0">
                <a:latin typeface="Comic Sans MS" charset="0"/>
              </a:rPr>
              <a:t>c</a:t>
            </a:r>
            <a:r>
              <a:rPr lang="en-US" sz="2400" dirty="0" smtClean="0">
                <a:latin typeface="Comic Sans MS" charset="0"/>
              </a:rPr>
              <a:t>enter</a:t>
            </a:r>
          </a:p>
          <a:p>
            <a:pPr>
              <a:lnSpc>
                <a:spcPct val="90000"/>
              </a:lnSpc>
              <a:buNone/>
            </a:pPr>
            <a:r>
              <a:rPr lang="en-US" sz="2400" dirty="0" smtClean="0">
                <a:latin typeface="Comic Sans MS" charset="0"/>
              </a:rPr>
              <a:t>has a 4 </a:t>
            </a:r>
            <a:r>
              <a:rPr lang="en-US" sz="2400" dirty="0" err="1" smtClean="0">
                <a:latin typeface="Comic Sans MS" charset="0"/>
              </a:rPr>
              <a:t>x</a:t>
            </a:r>
            <a:r>
              <a:rPr lang="en-US" sz="2400" dirty="0" smtClean="0">
                <a:latin typeface="Comic Sans MS" charset="0"/>
              </a:rPr>
              <a:t> 10</a:t>
            </a:r>
            <a:r>
              <a:rPr lang="en-US" sz="2400" baseline="30000" dirty="0" smtClean="0">
                <a:latin typeface="Comic Sans MS" charset="0"/>
              </a:rPr>
              <a:t>6</a:t>
            </a:r>
            <a:r>
              <a:rPr lang="en-US" sz="2400" dirty="0" smtClean="0">
                <a:latin typeface="Comic Sans MS" charset="0"/>
              </a:rPr>
              <a:t> solar mass</a:t>
            </a:r>
          </a:p>
          <a:p>
            <a:pPr>
              <a:lnSpc>
                <a:spcPct val="90000"/>
              </a:lnSpc>
              <a:buNone/>
            </a:pPr>
            <a:r>
              <a:rPr lang="en-US" sz="2400" dirty="0" smtClean="0">
                <a:latin typeface="Comic Sans MS" charset="0"/>
              </a:rPr>
              <a:t>black hole</a:t>
            </a:r>
          </a:p>
        </p:txBody>
      </p:sp>
      <p:pic>
        <p:nvPicPr>
          <p:cNvPr id="26631" name="Picture 7" descr="0204_xray"/>
          <p:cNvPicPr>
            <a:picLocks noGrp="1" noChangeAspect="1" noChangeArrowheads="1"/>
          </p:cNvPicPr>
          <p:nvPr>
            <p:ph sz="quarter" idx="2"/>
          </p:nvPr>
        </p:nvPicPr>
        <p:blipFill>
          <a:blip r:embed="rId6"/>
          <a:srcRect/>
          <a:stretch>
            <a:fillRect/>
          </a:stretch>
        </p:blipFill>
        <p:spPr>
          <a:xfrm>
            <a:off x="4471988" y="1881186"/>
            <a:ext cx="1395413" cy="1395414"/>
          </a:xfrm>
          <a:noFill/>
          <a:ln/>
        </p:spPr>
      </p:pic>
      <p:cxnSp>
        <p:nvCxnSpPr>
          <p:cNvPr id="11" name="Straight Connector 10"/>
          <p:cNvCxnSpPr/>
          <p:nvPr/>
        </p:nvCxnSpPr>
        <p:spPr bwMode="auto">
          <a:xfrm flipV="1">
            <a:off x="5257800" y="1752600"/>
            <a:ext cx="1524000" cy="609600"/>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nvGrpSpPr>
          <p:cNvPr id="2" name="Group 17"/>
          <p:cNvGrpSpPr/>
          <p:nvPr/>
        </p:nvGrpSpPr>
        <p:grpSpPr>
          <a:xfrm>
            <a:off x="6705600" y="3505200"/>
            <a:ext cx="2198211" cy="1524000"/>
            <a:chOff x="6705600" y="3505200"/>
            <a:chExt cx="2198211" cy="1524000"/>
          </a:xfrm>
        </p:grpSpPr>
        <p:cxnSp>
          <p:nvCxnSpPr>
            <p:cNvPr id="13" name="Straight Arrow Connector 12"/>
            <p:cNvCxnSpPr/>
            <p:nvPr/>
          </p:nvCxnSpPr>
          <p:spPr bwMode="auto">
            <a:xfrm rot="10800000" flipV="1">
              <a:off x="6705600" y="4343400"/>
              <a:ext cx="1295400" cy="685800"/>
            </a:xfrm>
            <a:prstGeom prst="straightConnector1">
              <a:avLst/>
            </a:prstGeom>
            <a:solidFill>
              <a:schemeClr val="accent1"/>
            </a:solidFill>
            <a:ln w="9525" cap="flat" cmpd="sng" algn="ctr">
              <a:solidFill>
                <a:srgbClr val="FFFF00"/>
              </a:solidFill>
              <a:prstDash val="solid"/>
              <a:round/>
              <a:headEnd type="none" w="med" len="med"/>
              <a:tailEnd type="arrow"/>
            </a:ln>
            <a:effectLst/>
          </p:spPr>
        </p:cxnSp>
        <p:sp>
          <p:nvSpPr>
            <p:cNvPr id="15" name="TextBox 14"/>
            <p:cNvSpPr txBox="1"/>
            <p:nvPr/>
          </p:nvSpPr>
          <p:spPr>
            <a:xfrm>
              <a:off x="8001000" y="3505200"/>
              <a:ext cx="902811" cy="830997"/>
            </a:xfrm>
            <a:prstGeom prst="rect">
              <a:avLst/>
            </a:prstGeom>
            <a:noFill/>
            <a:ln>
              <a:solidFill>
                <a:srgbClr val="FFFF00"/>
              </a:solidFill>
            </a:ln>
          </p:spPr>
          <p:txBody>
            <a:bodyPr wrap="none" rtlCol="0">
              <a:spAutoFit/>
            </a:bodyPr>
            <a:lstStyle/>
            <a:p>
              <a:r>
                <a:rPr lang="en-US" dirty="0" smtClean="0">
                  <a:solidFill>
                    <a:srgbClr val="FFFFFF"/>
                  </a:solidFill>
                </a:rPr>
                <a:t>Black </a:t>
              </a:r>
            </a:p>
            <a:p>
              <a:r>
                <a:rPr lang="en-US" dirty="0" smtClean="0">
                  <a:solidFill>
                    <a:srgbClr val="FFFFFF"/>
                  </a:solidFill>
                </a:rPr>
                <a:t>Hole</a:t>
              </a:r>
              <a:endParaRPr lang="en-US" dirty="0">
                <a:solidFill>
                  <a:srgbClr val="FFFFFF"/>
                </a:solidFill>
              </a:endParaRPr>
            </a:p>
          </p:txBody>
        </p:sp>
      </p:grpSp>
      <p:sp>
        <p:nvSpPr>
          <p:cNvPr id="19" name="TextBox 18"/>
          <p:cNvSpPr txBox="1"/>
          <p:nvPr/>
        </p:nvSpPr>
        <p:spPr>
          <a:xfrm>
            <a:off x="1847078" y="3540854"/>
            <a:ext cx="184666" cy="400110"/>
          </a:xfrm>
          <a:prstGeom prst="rect">
            <a:avLst/>
          </a:prstGeom>
          <a:noFill/>
        </p:spPr>
        <p:txBody>
          <a:bodyPr wrap="none" rtlCol="0">
            <a:spAutoFit/>
          </a:bodyPr>
          <a:lstStyle/>
          <a:p>
            <a:endParaRPr lang="en-US" dirty="0"/>
          </a:p>
        </p:txBody>
      </p:sp>
      <p:sp>
        <p:nvSpPr>
          <p:cNvPr id="16" name="Slide Number Placeholder 15"/>
          <p:cNvSpPr>
            <a:spLocks noGrp="1"/>
          </p:cNvSpPr>
          <p:nvPr>
            <p:ph type="sldNum" sz="quarter" idx="11"/>
          </p:nvPr>
        </p:nvSpPr>
        <p:spPr/>
        <p:txBody>
          <a:bodyPr/>
          <a:lstStyle/>
          <a:p>
            <a:fld id="{CCF743AD-AE4A-D149-BDAD-AA074A7AAAC4}" type="slidenum">
              <a:rPr lang="en-US" smtClean="0"/>
              <a:pPr/>
              <a:t>14</a:t>
            </a:fld>
            <a:endParaRPr lang="en-US"/>
          </a:p>
        </p:txBody>
      </p:sp>
      <p:sp>
        <p:nvSpPr>
          <p:cNvPr id="17" name="TextBox 16"/>
          <p:cNvSpPr txBox="1"/>
          <p:nvPr/>
        </p:nvSpPr>
        <p:spPr>
          <a:xfrm>
            <a:off x="0" y="1905000"/>
            <a:ext cx="4495800" cy="120032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b="1" dirty="0" smtClean="0">
                <a:latin typeface="+mn-lt"/>
              </a:rPr>
              <a:t>Every “normal” galaxy has </a:t>
            </a:r>
          </a:p>
          <a:p>
            <a:r>
              <a:rPr lang="en-US" b="1" dirty="0" smtClean="0">
                <a:latin typeface="+mn-lt"/>
              </a:rPr>
              <a:t>a</a:t>
            </a:r>
            <a:r>
              <a:rPr lang="en-US" b="1" dirty="0" smtClean="0">
                <a:latin typeface="+mn-lt"/>
              </a:rPr>
              <a:t> 10</a:t>
            </a:r>
            <a:r>
              <a:rPr lang="en-US" b="1" baseline="30000" dirty="0" smtClean="0">
                <a:latin typeface="+mn-lt"/>
              </a:rPr>
              <a:t>6</a:t>
            </a:r>
            <a:r>
              <a:rPr lang="en-US" b="1" dirty="0" smtClean="0">
                <a:latin typeface="+mn-lt"/>
              </a:rPr>
              <a:t> – 10</a:t>
            </a:r>
            <a:r>
              <a:rPr lang="en-US" b="1" baseline="30000" dirty="0" smtClean="0">
                <a:latin typeface="+mn-lt"/>
              </a:rPr>
              <a:t>10</a:t>
            </a:r>
            <a:r>
              <a:rPr lang="en-US" b="1" dirty="0" smtClean="0">
                <a:latin typeface="+mn-lt"/>
              </a:rPr>
              <a:t> solar </a:t>
            </a:r>
            <a:r>
              <a:rPr lang="en-US" b="1" dirty="0" smtClean="0">
                <a:latin typeface="+mn-lt"/>
              </a:rPr>
              <a:t>mass</a:t>
            </a:r>
          </a:p>
          <a:p>
            <a:r>
              <a:rPr lang="en-US" b="1" dirty="0" smtClean="0">
                <a:latin typeface="+mn-lt"/>
              </a:rPr>
              <a:t>black hole in its nucleus</a:t>
            </a:r>
            <a:endParaRPr lang="en-US" b="1" dirty="0">
              <a:latin typeface="+mn-lt"/>
            </a:endParaRPr>
          </a:p>
        </p:txBody>
      </p:sp>
      <p:sp>
        <p:nvSpPr>
          <p:cNvPr id="18" name="TextBox 17"/>
          <p:cNvSpPr txBox="1"/>
          <p:nvPr/>
        </p:nvSpPr>
        <p:spPr>
          <a:xfrm>
            <a:off x="0" y="3810000"/>
            <a:ext cx="4343400" cy="120032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b="1" dirty="0" smtClean="0"/>
              <a:t>The nucleus is “active” when the black hole is </a:t>
            </a:r>
            <a:r>
              <a:rPr lang="en-US" b="1" dirty="0" smtClean="0"/>
              <a:t>fed</a:t>
            </a:r>
          </a:p>
          <a:p>
            <a:r>
              <a:rPr lang="en-US" b="1" dirty="0" smtClean="0"/>
              <a:t>t</a:t>
            </a:r>
            <a:r>
              <a:rPr lang="en-US" b="1" dirty="0" smtClean="0"/>
              <a:t>hrough a disk</a:t>
            </a:r>
            <a:r>
              <a:rPr lang="en-US" b="1" dirty="0" smtClean="0"/>
              <a:t> </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573"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0"/>
                                        </p:tgtEl>
                                      </p:cBhvr>
                                    </p:cmd>
                                  </p:childTnLst>
                                </p:cTn>
                              </p:par>
                            </p:childTnLst>
                          </p:cTn>
                        </p:par>
                      </p:childTnLst>
                    </p:cTn>
                  </p:par>
                </p:childTnLst>
              </p:cTn>
              <p:nextCondLst>
                <p:cond evt="onClick" delay="0">
                  <p:tgtEl>
                    <p:spTgt spid="20"/>
                  </p:tgtEl>
                </p:cond>
              </p:nextCondLst>
            </p:seq>
            <p:video>
              <p:cMediaNode>
                <p:cTn id="12" fill="hold" display="0">
                  <p:stCondLst>
                    <p:cond delay="indefinite"/>
                  </p:stCondLst>
                  <p:endCondLst>
                    <p:cond evt="onNext" delay="0">
                      <p:tgtEl>
                        <p:sldTgt/>
                      </p:tgtEl>
                    </p:cond>
                    <p:cond evt="onPrev" delay="0">
                      <p:tgtEl>
                        <p:sldTgt/>
                      </p:tgtEl>
                    </p:cond>
                  </p:endCondLst>
                </p:cTn>
                <p:tgtEl>
                  <p:spTgt spid="20"/>
                </p:tgtEl>
              </p:cMediaNode>
            </p:video>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lstStyle/>
          <a:p>
            <a:r>
              <a:rPr lang="en-US" dirty="0" smtClean="0"/>
              <a:t>Tidal Disruption/QPO Events</a:t>
            </a:r>
            <a:endParaRPr lang="en-US" dirty="0"/>
          </a:p>
        </p:txBody>
      </p:sp>
      <p:sp>
        <p:nvSpPr>
          <p:cNvPr id="3" name="Content Placeholder 2"/>
          <p:cNvSpPr>
            <a:spLocks noGrp="1"/>
          </p:cNvSpPr>
          <p:nvPr>
            <p:ph idx="1"/>
          </p:nvPr>
        </p:nvSpPr>
        <p:spPr>
          <a:xfrm>
            <a:off x="685800" y="1600200"/>
            <a:ext cx="7772400" cy="4114800"/>
          </a:xfrm>
        </p:spPr>
        <p:txBody>
          <a:bodyPr/>
          <a:lstStyle/>
          <a:p>
            <a:r>
              <a:rPr lang="en-US" dirty="0" smtClean="0"/>
              <a:t>RE J1034+396</a:t>
            </a:r>
          </a:p>
          <a:p>
            <a:pPr lvl="1"/>
            <a:r>
              <a:rPr lang="en-US" dirty="0" smtClean="0"/>
              <a:t>P=1hr?</a:t>
            </a:r>
          </a:p>
          <a:p>
            <a:r>
              <a:rPr lang="en-US" dirty="0" err="1" smtClean="0"/>
              <a:t>Sw</a:t>
            </a:r>
            <a:r>
              <a:rPr lang="en-US" dirty="0" smtClean="0"/>
              <a:t> J1644+57</a:t>
            </a:r>
          </a:p>
          <a:p>
            <a:pPr lvl="1"/>
            <a:r>
              <a:rPr lang="en-US" dirty="0" smtClean="0"/>
              <a:t>P=200s?</a:t>
            </a:r>
            <a:endParaRPr lang="en-US" dirty="0"/>
          </a:p>
        </p:txBody>
      </p:sp>
      <p:sp>
        <p:nvSpPr>
          <p:cNvPr id="4" name="Date Placeholder 3"/>
          <p:cNvSpPr>
            <a:spLocks noGrp="1"/>
          </p:cNvSpPr>
          <p:nvPr>
            <p:ph type="dt" sz="half" idx="10"/>
          </p:nvPr>
        </p:nvSpPr>
        <p:spPr/>
        <p:txBody>
          <a:bodyPr/>
          <a:lstStyle/>
          <a:p>
            <a:pPr>
              <a:defRPr/>
            </a:pPr>
            <a:r>
              <a:rPr lang="en-US" smtClean="0"/>
              <a:t>5 x 2012</a:t>
            </a:r>
            <a:endParaRPr lang="en-US"/>
          </a:p>
        </p:txBody>
      </p:sp>
      <p:sp>
        <p:nvSpPr>
          <p:cNvPr id="5" name="Footer Placeholder 4"/>
          <p:cNvSpPr>
            <a:spLocks noGrp="1"/>
          </p:cNvSpPr>
          <p:nvPr>
            <p:ph type="ftr" sz="quarter" idx="11"/>
          </p:nvPr>
        </p:nvSpPr>
        <p:spPr/>
        <p:txBody>
          <a:bodyPr/>
          <a:lstStyle/>
          <a:p>
            <a:pPr>
              <a:defRPr/>
            </a:pPr>
            <a:r>
              <a:rPr lang="en-US" smtClean="0"/>
              <a:t>UNM</a:t>
            </a:r>
            <a:endParaRPr lang="en-US"/>
          </a:p>
        </p:txBody>
      </p:sp>
      <p:sp>
        <p:nvSpPr>
          <p:cNvPr id="6" name="Slide Number Placeholder 5"/>
          <p:cNvSpPr>
            <a:spLocks noGrp="1"/>
          </p:cNvSpPr>
          <p:nvPr>
            <p:ph type="sldNum" sz="quarter" idx="12"/>
          </p:nvPr>
        </p:nvSpPr>
        <p:spPr/>
        <p:txBody>
          <a:bodyPr/>
          <a:lstStyle/>
          <a:p>
            <a:pPr>
              <a:defRPr/>
            </a:pPr>
            <a:fld id="{8ABCE944-D750-3E49-A445-DDBFB4D7BD20}" type="slidenum">
              <a:rPr lang="en-US" smtClean="0"/>
              <a:pPr>
                <a:defRPr/>
              </a:pPr>
              <a:t>15</a:t>
            </a:fld>
            <a:endParaRPr lang="en-US"/>
          </a:p>
        </p:txBody>
      </p:sp>
      <p:pic>
        <p:nvPicPr>
          <p:cNvPr id="7" name="Picture 16" descr="a.tiff"/>
          <p:cNvPicPr>
            <a:picLocks noChangeAspect="1"/>
          </p:cNvPicPr>
          <p:nvPr/>
        </p:nvPicPr>
        <p:blipFill>
          <a:blip r:embed="rId2"/>
          <a:srcRect/>
          <a:stretch>
            <a:fillRect/>
          </a:stretch>
        </p:blipFill>
        <p:spPr bwMode="auto">
          <a:xfrm>
            <a:off x="0" y="4267200"/>
            <a:ext cx="3904417" cy="2451100"/>
          </a:xfrm>
          <a:prstGeom prst="rect">
            <a:avLst/>
          </a:prstGeom>
          <a:noFill/>
          <a:ln w="9525">
            <a:noFill/>
            <a:miter lim="800000"/>
            <a:headEnd/>
            <a:tailEnd/>
          </a:ln>
        </p:spPr>
      </p:pic>
      <p:pic>
        <p:nvPicPr>
          <p:cNvPr id="8" name="Picture 7"/>
          <p:cNvPicPr>
            <a:picLocks noChangeAspect="1"/>
          </p:cNvPicPr>
          <p:nvPr/>
        </p:nvPicPr>
        <p:blipFill>
          <a:blip r:embed="rId3"/>
          <a:stretch>
            <a:fillRect/>
          </a:stretch>
        </p:blipFill>
        <p:spPr>
          <a:xfrm>
            <a:off x="5638800" y="1703294"/>
            <a:ext cx="3505200" cy="5154706"/>
          </a:xfrm>
          <a:prstGeom prst="rect">
            <a:avLst/>
          </a:prstGeom>
        </p:spPr>
      </p:pic>
      <p:sp>
        <p:nvSpPr>
          <p:cNvPr id="9" name="TextBox 8"/>
          <p:cNvSpPr txBox="1"/>
          <p:nvPr/>
        </p:nvSpPr>
        <p:spPr>
          <a:xfrm>
            <a:off x="1044025" y="4267200"/>
            <a:ext cx="1470575" cy="338554"/>
          </a:xfrm>
          <a:prstGeom prst="rect">
            <a:avLst/>
          </a:prstGeom>
          <a:noFill/>
        </p:spPr>
        <p:txBody>
          <a:bodyPr wrap="none" rtlCol="0">
            <a:spAutoFit/>
          </a:bodyPr>
          <a:lstStyle/>
          <a:p>
            <a:r>
              <a:rPr lang="en-US" sz="1600" i="1" dirty="0" err="1" smtClean="0"/>
              <a:t>Gierlinski</a:t>
            </a:r>
            <a:r>
              <a:rPr lang="en-US" sz="1600" i="1" dirty="0" smtClean="0"/>
              <a:t> et al</a:t>
            </a:r>
            <a:endParaRPr lang="en-US" sz="1600" i="1" dirty="0"/>
          </a:p>
        </p:txBody>
      </p:sp>
      <p:sp>
        <p:nvSpPr>
          <p:cNvPr id="10" name="TextBox 9"/>
          <p:cNvSpPr txBox="1"/>
          <p:nvPr/>
        </p:nvSpPr>
        <p:spPr>
          <a:xfrm>
            <a:off x="7543800" y="2438400"/>
            <a:ext cx="1003199" cy="338554"/>
          </a:xfrm>
          <a:prstGeom prst="rect">
            <a:avLst/>
          </a:prstGeom>
          <a:noFill/>
        </p:spPr>
        <p:txBody>
          <a:bodyPr wrap="none" rtlCol="0">
            <a:spAutoFit/>
          </a:bodyPr>
          <a:lstStyle/>
          <a:p>
            <a:r>
              <a:rPr lang="en-US" sz="1600" i="1" dirty="0" smtClean="0"/>
              <a:t>Reis et al</a:t>
            </a:r>
            <a:endParaRPr lang="en-US" sz="1600" i="1"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p>
            <a:r>
              <a:rPr lang="en-US"/>
              <a:t>08 vi 29</a:t>
            </a:r>
          </a:p>
        </p:txBody>
      </p:sp>
      <p:sp>
        <p:nvSpPr>
          <p:cNvPr id="7" name="Footer Placeholder 4"/>
          <p:cNvSpPr>
            <a:spLocks noGrp="1"/>
          </p:cNvSpPr>
          <p:nvPr>
            <p:ph type="ftr" sz="quarter" idx="11"/>
          </p:nvPr>
        </p:nvSpPr>
        <p:spPr/>
        <p:txBody>
          <a:bodyPr/>
          <a:lstStyle/>
          <a:p>
            <a:r>
              <a:rPr lang="en-US"/>
              <a:t>KIAA</a:t>
            </a:r>
          </a:p>
        </p:txBody>
      </p:sp>
      <p:sp>
        <p:nvSpPr>
          <p:cNvPr id="8" name="Slide Number Placeholder 5"/>
          <p:cNvSpPr>
            <a:spLocks noGrp="1"/>
          </p:cNvSpPr>
          <p:nvPr>
            <p:ph type="sldNum" sz="quarter" idx="12"/>
          </p:nvPr>
        </p:nvSpPr>
        <p:spPr/>
        <p:txBody>
          <a:bodyPr/>
          <a:lstStyle/>
          <a:p>
            <a:fld id="{43CFC996-A251-6D42-934E-A1CCAE46EBB3}" type="slidenum">
              <a:rPr lang="en-US"/>
              <a:pPr/>
              <a:t>16</a:t>
            </a:fld>
            <a:endParaRPr lang="en-US"/>
          </a:p>
        </p:txBody>
      </p:sp>
      <p:sp>
        <p:nvSpPr>
          <p:cNvPr id="683010" name="Rectangle 2"/>
          <p:cNvSpPr>
            <a:spLocks noGrp="1" noChangeArrowheads="1"/>
          </p:cNvSpPr>
          <p:nvPr>
            <p:ph type="title"/>
          </p:nvPr>
        </p:nvSpPr>
        <p:spPr>
          <a:xfrm>
            <a:off x="0" y="76200"/>
            <a:ext cx="9144000" cy="1143000"/>
          </a:xfrm>
        </p:spPr>
        <p:txBody>
          <a:bodyPr/>
          <a:lstStyle/>
          <a:p>
            <a:r>
              <a:rPr lang="en-US" dirty="0" smtClean="0"/>
              <a:t>Black Hole Birth Cries?</a:t>
            </a:r>
            <a:br>
              <a:rPr lang="en-US" dirty="0" smtClean="0"/>
            </a:br>
            <a:endParaRPr lang="en-US" dirty="0"/>
          </a:p>
        </p:txBody>
      </p:sp>
      <p:sp>
        <p:nvSpPr>
          <p:cNvPr id="683011" name="Rectangle 3"/>
          <p:cNvSpPr>
            <a:spLocks noGrp="1" noChangeArrowheads="1"/>
          </p:cNvSpPr>
          <p:nvPr>
            <p:ph type="body" idx="1"/>
          </p:nvPr>
        </p:nvSpPr>
        <p:spPr>
          <a:xfrm>
            <a:off x="304800" y="1905000"/>
            <a:ext cx="8229600" cy="4525963"/>
          </a:xfrm>
        </p:spPr>
        <p:txBody>
          <a:bodyPr/>
          <a:lstStyle/>
          <a:p>
            <a:pPr>
              <a:lnSpc>
                <a:spcPct val="90000"/>
              </a:lnSpc>
            </a:pPr>
            <a:r>
              <a:rPr lang="en-US" sz="2400" dirty="0"/>
              <a:t>Long</a:t>
            </a:r>
            <a:r>
              <a:rPr lang="en-US" sz="2400" dirty="0" smtClean="0"/>
              <a:t> Gamma-ray Bursts</a:t>
            </a:r>
            <a:endParaRPr lang="en-US" sz="2400" dirty="0"/>
          </a:p>
          <a:p>
            <a:pPr lvl="1">
              <a:lnSpc>
                <a:spcPct val="90000"/>
              </a:lnSpc>
            </a:pPr>
            <a:r>
              <a:rPr lang="en-US" sz="2400" dirty="0"/>
              <a:t>t</a:t>
            </a:r>
            <a:r>
              <a:rPr lang="en-US" sz="2400" baseline="-25000" dirty="0"/>
              <a:t>s</a:t>
            </a:r>
            <a:r>
              <a:rPr lang="en-US" sz="2400" dirty="0"/>
              <a:t>~3-100 </a:t>
            </a:r>
            <a:r>
              <a:rPr lang="en-US" sz="2400" dirty="0" err="1"/>
              <a:t>s</a:t>
            </a:r>
            <a:r>
              <a:rPr lang="en-US" sz="2400" dirty="0"/>
              <a:t> E ~ 10</a:t>
            </a:r>
            <a:r>
              <a:rPr lang="en-US" sz="2400" baseline="30000" dirty="0"/>
              <a:t>51</a:t>
            </a:r>
            <a:r>
              <a:rPr lang="en-US" sz="2400" dirty="0"/>
              <a:t> erg (beaming)</a:t>
            </a:r>
          </a:p>
          <a:p>
            <a:pPr lvl="1">
              <a:lnSpc>
                <a:spcPct val="90000"/>
              </a:lnSpc>
            </a:pPr>
            <a:r>
              <a:rPr lang="en-US" sz="2400" dirty="0"/>
              <a:t>~1d -1yr afterglows</a:t>
            </a:r>
          </a:p>
          <a:p>
            <a:pPr lvl="1">
              <a:lnSpc>
                <a:spcPct val="90000"/>
              </a:lnSpc>
            </a:pPr>
            <a:r>
              <a:rPr lang="en-US" sz="2400" dirty="0"/>
              <a:t>Associated with SN?; BH/</a:t>
            </a:r>
            <a:r>
              <a:rPr lang="en-US" sz="2400" dirty="0" err="1"/>
              <a:t>Magnetar</a:t>
            </a:r>
            <a:r>
              <a:rPr lang="en-US" sz="2400" dirty="0"/>
              <a:t> formation</a:t>
            </a:r>
          </a:p>
          <a:p>
            <a:pPr lvl="1">
              <a:lnSpc>
                <a:spcPct val="90000"/>
              </a:lnSpc>
            </a:pPr>
            <a:r>
              <a:rPr lang="en-US" sz="2400" dirty="0"/>
              <a:t>Jets, </a:t>
            </a:r>
            <a:r>
              <a:rPr lang="en-US" sz="2400" dirty="0">
                <a:latin typeface="Symbol" pitchFamily="-84" charset="2"/>
              </a:rPr>
              <a:t>G</a:t>
            </a:r>
            <a:r>
              <a:rPr lang="en-US" sz="2400" dirty="0"/>
              <a:t> &gt; 300?</a:t>
            </a:r>
          </a:p>
          <a:p>
            <a:pPr>
              <a:lnSpc>
                <a:spcPct val="90000"/>
              </a:lnSpc>
            </a:pPr>
            <a:r>
              <a:rPr lang="en-US" sz="2400" dirty="0"/>
              <a:t>Short bursts</a:t>
            </a:r>
          </a:p>
          <a:p>
            <a:pPr lvl="1">
              <a:lnSpc>
                <a:spcPct val="90000"/>
              </a:lnSpc>
            </a:pPr>
            <a:r>
              <a:rPr lang="en-US" sz="2400" dirty="0" err="1"/>
              <a:t>t</a:t>
            </a:r>
            <a:r>
              <a:rPr lang="en-US" sz="2400" baseline="-25000" dirty="0" err="1"/>
              <a:t>s</a:t>
            </a:r>
            <a:r>
              <a:rPr lang="en-US" sz="2400" dirty="0"/>
              <a:t>~ 0.1-3 </a:t>
            </a:r>
            <a:r>
              <a:rPr lang="en-US" sz="2400" dirty="0" err="1"/>
              <a:t>s</a:t>
            </a:r>
            <a:r>
              <a:rPr lang="en-US" sz="2400" dirty="0"/>
              <a:t> </a:t>
            </a:r>
          </a:p>
          <a:p>
            <a:pPr lvl="1">
              <a:lnSpc>
                <a:spcPct val="90000"/>
              </a:lnSpc>
            </a:pPr>
            <a:r>
              <a:rPr lang="en-US" sz="2400" dirty="0"/>
              <a:t>Coalescing neutron stars??</a:t>
            </a:r>
          </a:p>
        </p:txBody>
      </p:sp>
      <p:pic>
        <p:nvPicPr>
          <p:cNvPr id="683012" name="Picture 4"/>
          <p:cNvPicPr>
            <a:picLocks noChangeAspect="1" noChangeArrowheads="1"/>
          </p:cNvPicPr>
          <p:nvPr/>
        </p:nvPicPr>
        <p:blipFill>
          <a:blip r:embed="rId3"/>
          <a:srcRect/>
          <a:stretch>
            <a:fillRect/>
          </a:stretch>
        </p:blipFill>
        <p:spPr bwMode="auto">
          <a:xfrm>
            <a:off x="6400800" y="838200"/>
            <a:ext cx="2743200" cy="2162175"/>
          </a:xfrm>
          <a:prstGeom prst="rect">
            <a:avLst/>
          </a:prstGeom>
          <a:noFill/>
        </p:spPr>
      </p:pic>
      <p:pic>
        <p:nvPicPr>
          <p:cNvPr id="683013" name="Picture 5"/>
          <p:cNvPicPr>
            <a:picLocks noChangeAspect="1" noChangeArrowheads="1"/>
          </p:cNvPicPr>
          <p:nvPr/>
        </p:nvPicPr>
        <p:blipFill>
          <a:blip r:embed="rId4"/>
          <a:srcRect/>
          <a:stretch>
            <a:fillRect/>
          </a:stretch>
        </p:blipFill>
        <p:spPr bwMode="auto">
          <a:xfrm>
            <a:off x="5562600" y="3915195"/>
            <a:ext cx="3581400" cy="2942805"/>
          </a:xfrm>
          <a:prstGeom prst="rect">
            <a:avLst/>
          </a:prstGeom>
          <a:noFill/>
        </p:spPr>
      </p:pic>
    </p:spTree>
  </p:cSld>
  <p:clrMapOvr>
    <a:masterClrMapping/>
  </p:clrMapOvr>
  <p:transition>
    <p:pull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Date Placeholder 2"/>
          <p:cNvSpPr>
            <a:spLocks noGrp="1"/>
          </p:cNvSpPr>
          <p:nvPr>
            <p:ph type="dt" sz="half" idx="10"/>
          </p:nvPr>
        </p:nvSpPr>
        <p:spPr/>
        <p:txBody>
          <a:bodyPr/>
          <a:lstStyle/>
          <a:p>
            <a:r>
              <a:rPr lang="en-US"/>
              <a:t>08 vi 29</a:t>
            </a:r>
          </a:p>
        </p:txBody>
      </p:sp>
      <p:sp>
        <p:nvSpPr>
          <p:cNvPr id="7" name="Footer Placeholder 3"/>
          <p:cNvSpPr>
            <a:spLocks noGrp="1"/>
          </p:cNvSpPr>
          <p:nvPr>
            <p:ph type="ftr" sz="quarter" idx="11"/>
          </p:nvPr>
        </p:nvSpPr>
        <p:spPr/>
        <p:txBody>
          <a:bodyPr/>
          <a:lstStyle/>
          <a:p>
            <a:r>
              <a:rPr lang="en-US"/>
              <a:t>KIAA</a:t>
            </a:r>
          </a:p>
        </p:txBody>
      </p:sp>
      <p:sp>
        <p:nvSpPr>
          <p:cNvPr id="8" name="Slide Number Placeholder 4"/>
          <p:cNvSpPr>
            <a:spLocks noGrp="1"/>
          </p:cNvSpPr>
          <p:nvPr>
            <p:ph type="sldNum" sz="quarter" idx="12"/>
          </p:nvPr>
        </p:nvSpPr>
        <p:spPr/>
        <p:txBody>
          <a:bodyPr/>
          <a:lstStyle/>
          <a:p>
            <a:fld id="{1F95E27D-9C1E-AF45-9D17-FF0391E7F7E9}" type="slidenum">
              <a:rPr lang="en-US"/>
              <a:pPr/>
              <a:t>17</a:t>
            </a:fld>
            <a:endParaRPr lang="en-US"/>
          </a:p>
        </p:txBody>
      </p:sp>
      <p:sp>
        <p:nvSpPr>
          <p:cNvPr id="678914" name="Rectangle 2"/>
          <p:cNvSpPr>
            <a:spLocks noGrp="1" noChangeArrowheads="1"/>
          </p:cNvSpPr>
          <p:nvPr>
            <p:ph type="title"/>
          </p:nvPr>
        </p:nvSpPr>
        <p:spPr>
          <a:xfrm>
            <a:off x="685800" y="152400"/>
            <a:ext cx="7772400" cy="1143000"/>
          </a:xfrm>
        </p:spPr>
        <p:txBody>
          <a:bodyPr/>
          <a:lstStyle/>
          <a:p>
            <a:r>
              <a:rPr lang="en-US" dirty="0" smtClean="0"/>
              <a:t>Quasars for the Impatient</a:t>
            </a:r>
            <a:endParaRPr lang="en-US" dirty="0"/>
          </a:p>
        </p:txBody>
      </p:sp>
      <p:pic>
        <p:nvPicPr>
          <p:cNvPr id="678915" name="Picture 3"/>
          <p:cNvPicPr>
            <a:picLocks noChangeAspect="1" noChangeArrowheads="1"/>
          </p:cNvPicPr>
          <p:nvPr/>
        </p:nvPicPr>
        <p:blipFill>
          <a:blip r:embed="rId3"/>
          <a:srcRect/>
          <a:stretch>
            <a:fillRect/>
          </a:stretch>
        </p:blipFill>
        <p:spPr bwMode="auto">
          <a:xfrm>
            <a:off x="5564188" y="2052638"/>
            <a:ext cx="3582987" cy="4810125"/>
          </a:xfrm>
          <a:prstGeom prst="rect">
            <a:avLst/>
          </a:prstGeom>
          <a:noFill/>
        </p:spPr>
      </p:pic>
      <p:pic>
        <p:nvPicPr>
          <p:cNvPr id="678916" name="Picture 4"/>
          <p:cNvPicPr>
            <a:picLocks noChangeAspect="1" noChangeArrowheads="1"/>
          </p:cNvPicPr>
          <p:nvPr/>
        </p:nvPicPr>
        <p:blipFill>
          <a:blip r:embed="rId4"/>
          <a:srcRect/>
          <a:stretch>
            <a:fillRect/>
          </a:stretch>
        </p:blipFill>
        <p:spPr bwMode="auto">
          <a:xfrm>
            <a:off x="-44450" y="4606925"/>
            <a:ext cx="5607050" cy="2244725"/>
          </a:xfrm>
          <a:prstGeom prst="rect">
            <a:avLst/>
          </a:prstGeom>
          <a:noFill/>
        </p:spPr>
      </p:pic>
      <p:sp>
        <p:nvSpPr>
          <p:cNvPr id="678917" name="Text Box 5"/>
          <p:cNvSpPr txBox="1">
            <a:spLocks noChangeArrowheads="1"/>
          </p:cNvSpPr>
          <p:nvPr/>
        </p:nvSpPr>
        <p:spPr bwMode="auto">
          <a:xfrm>
            <a:off x="312738" y="1531938"/>
            <a:ext cx="3354780" cy="2246769"/>
          </a:xfrm>
          <a:prstGeom prst="rect">
            <a:avLst/>
          </a:prstGeom>
          <a:noFill/>
          <a:ln w="9525">
            <a:noFill/>
            <a:miter lim="800000"/>
            <a:headEnd/>
            <a:tailEnd/>
          </a:ln>
          <a:effectLst/>
        </p:spPr>
        <p:txBody>
          <a:bodyPr wrap="none">
            <a:prstTxWarp prst="textNoShape">
              <a:avLst/>
            </a:prstTxWarp>
            <a:spAutoFit/>
          </a:bodyPr>
          <a:lstStyle/>
          <a:p>
            <a:pPr eaLnBrk="0" hangingPunct="0"/>
            <a:r>
              <a:rPr lang="en-US" sz="2800" dirty="0">
                <a:latin typeface="Garamond" pitchFamily="-84" charset="0"/>
              </a:rPr>
              <a:t>~ 20 examples</a:t>
            </a:r>
          </a:p>
          <a:p>
            <a:pPr eaLnBrk="0" hangingPunct="0"/>
            <a:r>
              <a:rPr lang="en-US" sz="2800" dirty="0">
                <a:latin typeface="Symbol" pitchFamily="-84" charset="2"/>
              </a:rPr>
              <a:t>G</a:t>
            </a:r>
            <a:r>
              <a:rPr lang="en-US" sz="2800" dirty="0">
                <a:latin typeface="Garamond" pitchFamily="-84" charset="0"/>
              </a:rPr>
              <a:t> ~ 2</a:t>
            </a:r>
          </a:p>
          <a:p>
            <a:pPr eaLnBrk="0" hangingPunct="0"/>
            <a:r>
              <a:rPr lang="en-US" sz="2800" dirty="0" err="1">
                <a:latin typeface="Garamond" pitchFamily="-84" charset="0"/>
              </a:rPr>
              <a:t>Circinus</a:t>
            </a:r>
            <a:r>
              <a:rPr lang="en-US" sz="2800" dirty="0">
                <a:latin typeface="Garamond" pitchFamily="-84" charset="0"/>
              </a:rPr>
              <a:t> X-1 (</a:t>
            </a:r>
            <a:r>
              <a:rPr lang="en-US" sz="2800" dirty="0">
                <a:latin typeface="Symbol" pitchFamily="-84" charset="2"/>
              </a:rPr>
              <a:t>G</a:t>
            </a:r>
            <a:r>
              <a:rPr lang="en-US" sz="2800" dirty="0">
                <a:latin typeface="Garamond" pitchFamily="-84" charset="0"/>
              </a:rPr>
              <a:t> ~ 15?</a:t>
            </a:r>
            <a:r>
              <a:rPr lang="en-US" sz="2800" dirty="0" smtClean="0">
                <a:latin typeface="Garamond" pitchFamily="-84" charset="0"/>
              </a:rPr>
              <a:t>)</a:t>
            </a:r>
            <a:endParaRPr lang="en-US" sz="2800" dirty="0" smtClean="0">
              <a:latin typeface="Garamond" pitchFamily="-84" charset="0"/>
            </a:endParaRPr>
          </a:p>
          <a:p>
            <a:pPr eaLnBrk="0" hangingPunct="0"/>
            <a:r>
              <a:rPr lang="en-US" sz="2800" dirty="0" smtClean="0">
                <a:latin typeface="Garamond" pitchFamily="-84" charset="0"/>
              </a:rPr>
              <a:t>Timescales ~ mass?</a:t>
            </a:r>
          </a:p>
          <a:p>
            <a:pPr eaLnBrk="0" hangingPunct="0"/>
            <a:endParaRPr lang="en-US" sz="2800" dirty="0">
              <a:latin typeface="Garamond" pitchFamily="-84" charset="0"/>
            </a:endParaRPr>
          </a:p>
        </p:txBody>
      </p:sp>
    </p:spTree>
  </p:cSld>
  <p:clrMapOvr>
    <a:masterClrMapping/>
  </p:clrMapOvr>
  <p:transition>
    <p:pull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p>
            <a:r>
              <a:rPr lang="en-US" smtClean="0"/>
              <a:t>5 x 2012</a:t>
            </a:r>
            <a:endParaRPr lang="en-US"/>
          </a:p>
        </p:txBody>
      </p:sp>
      <p:sp>
        <p:nvSpPr>
          <p:cNvPr id="8" name="Footer Placeholder 5"/>
          <p:cNvSpPr>
            <a:spLocks noGrp="1"/>
          </p:cNvSpPr>
          <p:nvPr>
            <p:ph type="ftr" sz="quarter" idx="12"/>
          </p:nvPr>
        </p:nvSpPr>
        <p:spPr/>
        <p:txBody>
          <a:bodyPr/>
          <a:lstStyle/>
          <a:p>
            <a:r>
              <a:rPr lang="en-US" smtClean="0"/>
              <a:t>UNM</a:t>
            </a:r>
            <a:endParaRPr lang="en-US"/>
          </a:p>
        </p:txBody>
      </p:sp>
      <p:sp>
        <p:nvSpPr>
          <p:cNvPr id="31749" name="Rectangle 5"/>
          <p:cNvSpPr>
            <a:spLocks noGrp="1" noRot="1" noChangeArrowheads="1"/>
          </p:cNvSpPr>
          <p:nvPr>
            <p:ph type="title"/>
          </p:nvPr>
        </p:nvSpPr>
        <p:spPr>
          <a:xfrm>
            <a:off x="457200" y="274638"/>
            <a:ext cx="8229600" cy="868362"/>
          </a:xfrm>
        </p:spPr>
        <p:txBody>
          <a:bodyPr/>
          <a:lstStyle/>
          <a:p>
            <a:r>
              <a:rPr lang="en-US" dirty="0" smtClean="0"/>
              <a:t>Black Holes can Sing</a:t>
            </a:r>
            <a:endParaRPr lang="en-US" dirty="0"/>
          </a:p>
        </p:txBody>
      </p:sp>
      <p:pic>
        <p:nvPicPr>
          <p:cNvPr id="31748" name="Picture 4" descr="1915a"/>
          <p:cNvPicPr>
            <a:picLocks noGrp="1" noChangeAspect="1" noChangeArrowheads="1"/>
          </p:cNvPicPr>
          <p:nvPr>
            <p:ph idx="1"/>
          </p:nvPr>
        </p:nvPicPr>
        <p:blipFill>
          <a:blip r:embed="rId4"/>
          <a:srcRect/>
          <a:stretch>
            <a:fillRect/>
          </a:stretch>
        </p:blipFill>
        <p:spPr>
          <a:xfrm>
            <a:off x="3581400" y="1280087"/>
            <a:ext cx="5562600" cy="4297825"/>
          </a:xfrm>
          <a:noFill/>
          <a:ln/>
        </p:spPr>
      </p:pic>
      <p:pic>
        <p:nvPicPr>
          <p:cNvPr id="17" name="Recorded Sound">
            <a:hlinkClick r:id="" action="ppaction://media"/>
          </p:cNvPr>
          <p:cNvPicPr>
            <a:picLocks noRot="1" noChangeAspect="1"/>
          </p:cNvPicPr>
          <p:nvPr>
            <a:wavAudioFile r:embed="rId1" name="Recorded Sound"/>
          </p:nvPr>
        </p:nvPicPr>
        <p:blipFill>
          <a:blip r:embed="rId5"/>
          <a:stretch>
            <a:fillRect/>
          </a:stretch>
        </p:blipFill>
        <p:spPr>
          <a:xfrm>
            <a:off x="762000" y="2971800"/>
            <a:ext cx="990600" cy="990600"/>
          </a:xfrm>
          <a:prstGeom prst="rect">
            <a:avLst/>
          </a:prstGeom>
        </p:spPr>
      </p:pic>
      <p:sp>
        <p:nvSpPr>
          <p:cNvPr id="10" name="Slide Number Placeholder 9"/>
          <p:cNvSpPr>
            <a:spLocks noGrp="1"/>
          </p:cNvSpPr>
          <p:nvPr>
            <p:ph type="sldNum" sz="quarter" idx="12"/>
          </p:nvPr>
        </p:nvSpPr>
        <p:spPr/>
        <p:txBody>
          <a:bodyPr/>
          <a:lstStyle/>
          <a:p>
            <a:pPr>
              <a:defRPr/>
            </a:pPr>
            <a:fld id="{8ABCE944-D750-3E49-A445-DDBFB4D7BD20}" type="slidenum">
              <a:rPr lang="en-US" smtClean="0"/>
              <a:pPr>
                <a:defRPr/>
              </a:pPr>
              <a:t>18</a:t>
            </a:fld>
            <a:endParaRPr lang="en-US"/>
          </a:p>
        </p:txBody>
      </p:sp>
      <p:sp>
        <p:nvSpPr>
          <p:cNvPr id="9" name="TextBox 8"/>
          <p:cNvSpPr txBox="1"/>
          <p:nvPr/>
        </p:nvSpPr>
        <p:spPr>
          <a:xfrm>
            <a:off x="1371600" y="5715000"/>
            <a:ext cx="7100822" cy="58477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3200" b="1" dirty="0" smtClean="0">
                <a:solidFill>
                  <a:srgbClr val="000090"/>
                </a:solidFill>
                <a:latin typeface="+mn-lt"/>
              </a:rPr>
              <a:t>Quasi-Periodic Oscillations (</a:t>
            </a:r>
            <a:r>
              <a:rPr lang="en-US" sz="3200" b="1" dirty="0" err="1" smtClean="0">
                <a:solidFill>
                  <a:srgbClr val="000090"/>
                </a:solidFill>
                <a:latin typeface="+mn-lt"/>
              </a:rPr>
              <a:t>QPOs</a:t>
            </a:r>
            <a:r>
              <a:rPr lang="en-US" sz="3200" b="1" dirty="0" smtClean="0">
                <a:solidFill>
                  <a:srgbClr val="000090"/>
                </a:solidFill>
                <a:latin typeface="+mn-lt"/>
              </a:rPr>
              <a:t>)</a:t>
            </a:r>
            <a:endParaRPr lang="en-US" sz="3200" b="1" dirty="0">
              <a:solidFill>
                <a:srgbClr val="000090"/>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0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000" fill="hold"/>
                                        <p:tgtEl>
                                          <p:spTgt spid="17"/>
                                        </p:tgtEl>
                                      </p:cBhvr>
                                    </p:cmd>
                                  </p:childTnLst>
                                </p:cTn>
                              </p:par>
                            </p:childTnLst>
                          </p:cTn>
                        </p:par>
                      </p:childTnLst>
                    </p:cTn>
                  </p:par>
                </p:childTnLst>
              </p:cTn>
              <p:nextCondLst>
                <p:cond evt="onClick" delay="0">
                  <p:tgtEl>
                    <p:spTgt spid="17"/>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7"/>
                </p:tgtEl>
              </p:cMediaNode>
            </p:audio>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smtClean="0"/>
              <a:t>5 x 2012</a:t>
            </a:r>
            <a:endParaRPr lang="en-US"/>
          </a:p>
        </p:txBody>
      </p:sp>
      <p:sp>
        <p:nvSpPr>
          <p:cNvPr id="5" name="Footer Placeholder 4"/>
          <p:cNvSpPr>
            <a:spLocks noGrp="1"/>
          </p:cNvSpPr>
          <p:nvPr>
            <p:ph type="ftr" sz="quarter" idx="11"/>
          </p:nvPr>
        </p:nvSpPr>
        <p:spPr/>
        <p:txBody>
          <a:bodyPr/>
          <a:lstStyle/>
          <a:p>
            <a:pPr>
              <a:defRPr/>
            </a:pPr>
            <a:r>
              <a:rPr lang="en-US" smtClean="0"/>
              <a:t>UNM</a:t>
            </a:r>
            <a:endParaRPr lang="en-US"/>
          </a:p>
        </p:txBody>
      </p:sp>
      <p:sp>
        <p:nvSpPr>
          <p:cNvPr id="6" name="Slide Number Placeholder 5"/>
          <p:cNvSpPr>
            <a:spLocks noGrp="1"/>
          </p:cNvSpPr>
          <p:nvPr>
            <p:ph type="sldNum" sz="quarter" idx="12"/>
          </p:nvPr>
        </p:nvSpPr>
        <p:spPr/>
        <p:txBody>
          <a:bodyPr/>
          <a:lstStyle/>
          <a:p>
            <a:pPr>
              <a:defRPr/>
            </a:pPr>
            <a:fld id="{8ABCE944-D750-3E49-A445-DDBFB4D7BD20}" type="slidenum">
              <a:rPr lang="en-US" smtClean="0"/>
              <a:pPr>
                <a:defRPr/>
              </a:pPr>
              <a:t>19</a:t>
            </a:fld>
            <a:endParaRPr lang="en-US"/>
          </a:p>
        </p:txBody>
      </p:sp>
      <p:sp>
        <p:nvSpPr>
          <p:cNvPr id="7" name="Rectangle 2"/>
          <p:cNvSpPr txBox="1">
            <a:spLocks noChangeArrowheads="1"/>
          </p:cNvSpPr>
          <p:nvPr/>
        </p:nvSpPr>
        <p:spPr bwMode="auto">
          <a:xfrm>
            <a:off x="0" y="-152400"/>
            <a:ext cx="91440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rgbClr val="000000"/>
                </a:solidFill>
                <a:effectLst/>
                <a:uLnTx/>
                <a:uFillTx/>
                <a:latin typeface="+mj-lt"/>
                <a:ea typeface="+mj-ea"/>
                <a:cs typeface="+mj-cs"/>
              </a:rPr>
              <a:t>Astrophysical Black</a:t>
            </a:r>
            <a:r>
              <a:rPr kumimoji="0" lang="en-US" sz="4400" b="0" i="0" u="none" strike="noStrike" kern="0" cap="none" spc="0" normalizeH="0" baseline="0" noProof="0" dirty="0" smtClean="0">
                <a:ln>
                  <a:noFill/>
                </a:ln>
                <a:solidFill>
                  <a:schemeClr val="tx2"/>
                </a:solidFill>
                <a:effectLst/>
                <a:uLnTx/>
                <a:uFillTx/>
                <a:latin typeface="+mj-lt"/>
                <a:ea typeface="+mj-ea"/>
                <a:cs typeface="+mj-cs"/>
              </a:rPr>
              <a:t> Holes </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8" name="Rectangle 3"/>
          <p:cNvSpPr txBox="1">
            <a:spLocks noChangeArrowheads="1"/>
          </p:cNvSpPr>
          <p:nvPr/>
        </p:nvSpPr>
        <p:spPr bwMode="auto">
          <a:xfrm>
            <a:off x="0" y="1600200"/>
            <a:ext cx="7772400" cy="2895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Kerr Metric </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chemeClr val="tx1"/>
                </a:solidFill>
                <a:effectLst/>
                <a:uLnTx/>
                <a:uFillTx/>
                <a:latin typeface="+mn-lt"/>
                <a:ea typeface="ＭＳ Ｐゴシック" pitchFamily="-1" charset="-128"/>
              </a:rPr>
              <a:t>Mass </a:t>
            </a:r>
            <a:r>
              <a:rPr kumimoji="0" lang="en-US" sz="2400" b="0" i="0" u="none" strike="noStrike" kern="0" cap="none" spc="0" normalizeH="0" baseline="0" noProof="0" dirty="0" err="1" smtClean="0">
                <a:ln>
                  <a:noFill/>
                </a:ln>
                <a:solidFill>
                  <a:schemeClr val="tx1"/>
                </a:solidFill>
                <a:effectLst/>
                <a:uLnTx/>
                <a:uFillTx/>
                <a:latin typeface="+mn-lt"/>
                <a:ea typeface="ＭＳ Ｐゴシック" pitchFamily="-1" charset="-128"/>
              </a:rPr>
              <a:t>m</a:t>
            </a:r>
            <a:r>
              <a:rPr kumimoji="0" lang="en-US" sz="2400" b="0" i="0" u="none" strike="noStrike" kern="0" cap="none" spc="0" normalizeH="0" baseline="0" noProof="0" dirty="0" smtClean="0">
                <a:ln>
                  <a:noFill/>
                </a:ln>
                <a:solidFill>
                  <a:schemeClr val="tx1"/>
                </a:solidFill>
                <a:effectLst/>
                <a:uLnTx/>
                <a:uFillTx/>
                <a:latin typeface="+mn-lt"/>
                <a:ea typeface="ＭＳ Ｐゴシック" pitchFamily="-1" charset="-128"/>
              </a:rPr>
              <a:t>=M</a:t>
            </a:r>
            <a:r>
              <a:rPr kumimoji="0" lang="en-US" sz="2400" b="0" i="0" u="none" strike="noStrike" kern="0" cap="none" spc="0" normalizeH="0" baseline="-25000" noProof="0" dirty="0" smtClean="0">
                <a:ln>
                  <a:noFill/>
                </a:ln>
                <a:solidFill>
                  <a:schemeClr val="tx1"/>
                </a:solidFill>
                <a:effectLst/>
                <a:uLnTx/>
                <a:uFillTx/>
                <a:latin typeface="+mn-lt"/>
                <a:ea typeface="ＭＳ Ｐゴシック" pitchFamily="-1" charset="-128"/>
              </a:rPr>
              <a:t>8</a:t>
            </a:r>
            <a:r>
              <a:rPr kumimoji="0" lang="en-US" sz="2400" b="0" i="0" u="none" strike="noStrike" kern="0" cap="none" spc="0" normalizeH="0" baseline="0" noProof="0" dirty="0" smtClean="0">
                <a:ln>
                  <a:noFill/>
                </a:ln>
                <a:solidFill>
                  <a:schemeClr val="tx1"/>
                </a:solidFill>
                <a:effectLst/>
                <a:uLnTx/>
                <a:uFillTx/>
                <a:latin typeface="+mn-lt"/>
                <a:ea typeface="ＭＳ Ｐゴシック" pitchFamily="-1" charset="-128"/>
              </a:rPr>
              <a:t>AU=500M</a:t>
            </a:r>
            <a:r>
              <a:rPr kumimoji="0" lang="en-US" sz="2400" b="0" i="0" u="none" strike="noStrike" kern="0" cap="none" spc="0" normalizeH="0" baseline="-25000" noProof="0" dirty="0" smtClean="0">
                <a:ln>
                  <a:noFill/>
                </a:ln>
                <a:solidFill>
                  <a:schemeClr val="tx1"/>
                </a:solidFill>
                <a:effectLst/>
                <a:uLnTx/>
                <a:uFillTx/>
                <a:latin typeface="+mn-lt"/>
                <a:ea typeface="ＭＳ Ｐゴシック" pitchFamily="-1" charset="-128"/>
              </a:rPr>
              <a:t>8</a:t>
            </a:r>
            <a:r>
              <a:rPr kumimoji="0" lang="en-US" sz="2400" b="0" i="0" u="none" strike="noStrike" kern="0" cap="none" spc="0" normalizeH="0" baseline="0" noProof="0" dirty="0" smtClean="0">
                <a:ln>
                  <a:noFill/>
                </a:ln>
                <a:solidFill>
                  <a:schemeClr val="tx1"/>
                </a:solidFill>
                <a:effectLst/>
                <a:uLnTx/>
                <a:uFillTx/>
                <a:latin typeface="+mn-lt"/>
                <a:ea typeface="ＭＳ Ｐゴシック" pitchFamily="-1" charset="-128"/>
              </a:rPr>
              <a:t>s=2 </a:t>
            </a:r>
            <a:r>
              <a:rPr kumimoji="0" lang="en-US" sz="2400" b="0" i="0" u="none" strike="noStrike" kern="0" cap="none" spc="0" normalizeH="0" baseline="0" noProof="0" dirty="0" err="1" smtClean="0">
                <a:ln>
                  <a:noFill/>
                </a:ln>
                <a:solidFill>
                  <a:schemeClr val="tx1"/>
                </a:solidFill>
                <a:effectLst/>
                <a:uLnTx/>
                <a:uFillTx/>
                <a:latin typeface="+mn-lt"/>
                <a:ea typeface="ＭＳ Ｐゴシック" pitchFamily="-1" charset="-128"/>
              </a:rPr>
              <a:t>x</a:t>
            </a:r>
            <a:r>
              <a:rPr kumimoji="0" lang="en-US" sz="2400" b="0" i="0" u="none" strike="noStrike" kern="0" cap="none" spc="0" normalizeH="0" baseline="0" noProof="0" dirty="0" smtClean="0">
                <a:ln>
                  <a:noFill/>
                </a:ln>
                <a:solidFill>
                  <a:schemeClr val="tx1"/>
                </a:solidFill>
                <a:effectLst/>
                <a:uLnTx/>
                <a:uFillTx/>
                <a:latin typeface="+mn-lt"/>
                <a:ea typeface="ＭＳ Ｐゴシック" pitchFamily="-1" charset="-128"/>
              </a:rPr>
              <a:t> 10</a:t>
            </a:r>
            <a:r>
              <a:rPr lang="en-US" kern="0" baseline="30000" dirty="0" smtClean="0">
                <a:latin typeface="+mn-lt"/>
                <a:ea typeface="ＭＳ Ｐゴシック" pitchFamily="-1" charset="-128"/>
              </a:rPr>
              <a:t>62</a:t>
            </a:r>
            <a:r>
              <a:rPr lang="en-US" kern="0" dirty="0" smtClean="0">
                <a:latin typeface="+mn-lt"/>
                <a:ea typeface="ＭＳ Ｐゴシック" pitchFamily="-1" charset="-128"/>
              </a:rPr>
              <a:t> M</a:t>
            </a:r>
            <a:r>
              <a:rPr lang="en-US" kern="0" baseline="-25000" dirty="0" smtClean="0">
                <a:latin typeface="+mn-lt"/>
                <a:ea typeface="ＭＳ Ｐゴシック" pitchFamily="-1" charset="-128"/>
              </a:rPr>
              <a:t>8</a:t>
            </a:r>
            <a:r>
              <a:rPr lang="en-US" kern="0" dirty="0" smtClean="0">
                <a:latin typeface="+mn-lt"/>
                <a:ea typeface="ＭＳ Ｐゴシック" pitchFamily="-1" charset="-128"/>
              </a:rPr>
              <a:t> erg</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lang="en-US" kern="0" dirty="0" smtClean="0">
                <a:latin typeface="+mn-lt"/>
                <a:ea typeface="ＭＳ Ｐゴシック" pitchFamily="-1" charset="-128"/>
              </a:rPr>
              <a:t>Angular momentum a &lt; </a:t>
            </a:r>
            <a:r>
              <a:rPr lang="en-US" kern="0" dirty="0" err="1" smtClean="0">
                <a:latin typeface="+mn-lt"/>
                <a:ea typeface="ＭＳ Ｐゴシック" pitchFamily="-1" charset="-128"/>
              </a:rPr>
              <a:t>m</a:t>
            </a:r>
            <a:endParaRPr kumimoji="0" lang="en-US" sz="2400" b="0" i="0" u="none" strike="noStrike" kern="0" cap="none" spc="0" normalizeH="0" noProof="0" dirty="0" smtClean="0">
              <a:ln>
                <a:noFill/>
              </a:ln>
              <a:solidFill>
                <a:schemeClr val="tx1"/>
              </a:solidFill>
              <a:effectLst/>
              <a:uLnTx/>
              <a:uFillTx/>
              <a:latin typeface="+mn-lt"/>
              <a:ea typeface="ＭＳ Ｐゴシック" pitchFamily="-1" charset="-128"/>
            </a:endParaRP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lang="en-US" kern="0" noProof="0" dirty="0" smtClean="0">
                <a:latin typeface="+mn-lt"/>
                <a:ea typeface="ＭＳ Ｐゴシック" pitchFamily="-1" charset="-128"/>
              </a:rPr>
              <a:t>Event Horizon </a:t>
            </a:r>
            <a:r>
              <a:rPr lang="en-US" kern="0" noProof="0" dirty="0" err="1" smtClean="0">
                <a:latin typeface="+mn-lt"/>
                <a:ea typeface="ＭＳ Ｐゴシック" pitchFamily="-1" charset="-128"/>
              </a:rPr>
              <a:t>r</a:t>
            </a:r>
            <a:r>
              <a:rPr lang="en-US" kern="0" baseline="-25000" noProof="0" dirty="0" smtClean="0">
                <a:latin typeface="+mn-lt"/>
                <a:ea typeface="ＭＳ Ｐゴシック" pitchFamily="-1" charset="-128"/>
              </a:rPr>
              <a:t>+</a:t>
            </a:r>
            <a:r>
              <a:rPr lang="en-US" kern="0" noProof="0" dirty="0" smtClean="0">
                <a:latin typeface="+mn-lt"/>
                <a:ea typeface="ＭＳ Ｐゴシック" pitchFamily="-1" charset="-128"/>
              </a:rPr>
              <a:t>=m+(m</a:t>
            </a:r>
            <a:r>
              <a:rPr lang="en-US" kern="0" baseline="30000" noProof="0" dirty="0" smtClean="0">
                <a:latin typeface="+mn-lt"/>
                <a:ea typeface="ＭＳ Ｐゴシック" pitchFamily="-1" charset="-128"/>
              </a:rPr>
              <a:t>2</a:t>
            </a:r>
            <a:r>
              <a:rPr lang="en-US" kern="0" noProof="0" dirty="0" smtClean="0">
                <a:latin typeface="+mn-lt"/>
                <a:ea typeface="ＭＳ Ｐゴシック" pitchFamily="-1" charset="-128"/>
              </a:rPr>
              <a:t>+a</a:t>
            </a:r>
            <a:r>
              <a:rPr lang="en-US" kern="0" baseline="30000" noProof="0" dirty="0" smtClean="0">
                <a:latin typeface="+mn-lt"/>
                <a:ea typeface="ＭＳ Ｐゴシック" pitchFamily="-1" charset="-128"/>
              </a:rPr>
              <a:t>2</a:t>
            </a:r>
            <a:r>
              <a:rPr lang="en-US" kern="0" noProof="0" dirty="0" smtClean="0">
                <a:latin typeface="+mn-lt"/>
                <a:ea typeface="ＭＳ Ｐゴシック" pitchFamily="-1" charset="-128"/>
              </a:rPr>
              <a:t>)</a:t>
            </a:r>
            <a:r>
              <a:rPr lang="en-US" kern="0" baseline="30000" noProof="0" dirty="0" smtClean="0">
                <a:latin typeface="+mn-lt"/>
                <a:ea typeface="ＭＳ Ｐゴシック" pitchFamily="-1" charset="-128"/>
              </a:rPr>
              <a:t>1/2</a:t>
            </a:r>
          </a:p>
          <a:p>
            <a:pPr marL="1200150" lvl="2" indent="-285750" eaLnBrk="1" hangingPunct="1">
              <a:lnSpc>
                <a:spcPct val="90000"/>
              </a:lnSpc>
              <a:spcBef>
                <a:spcPct val="20000"/>
              </a:spcBef>
              <a:buFontTx/>
              <a:buChar char="–"/>
              <a:defRPr/>
            </a:pPr>
            <a:r>
              <a:rPr lang="en-US" kern="0" dirty="0" smtClean="0">
                <a:latin typeface="+mn-lt"/>
                <a:ea typeface="ＭＳ Ｐゴシック" pitchFamily="-1" charset="-128"/>
              </a:rPr>
              <a:t>Area A=8</a:t>
            </a:r>
            <a:r>
              <a:rPr lang="en-US" kern="0" dirty="0" smtClean="0">
                <a:latin typeface="Symbol" charset="2"/>
                <a:ea typeface="ＭＳ Ｐゴシック" pitchFamily="-1" charset="-128"/>
                <a:cs typeface="Symbol" charset="2"/>
              </a:rPr>
              <a:t>p</a:t>
            </a:r>
            <a:r>
              <a:rPr lang="en-US" kern="0" dirty="0" smtClean="0">
                <a:latin typeface="+mn-lt"/>
                <a:ea typeface="ＭＳ Ｐゴシック" pitchFamily="-1" charset="-128"/>
              </a:rPr>
              <a:t>mr</a:t>
            </a:r>
            <a:r>
              <a:rPr lang="en-US" kern="0" baseline="-25000" dirty="0" smtClean="0">
                <a:latin typeface="+mn-lt"/>
                <a:ea typeface="ＭＳ Ｐゴシック" pitchFamily="-1" charset="-128"/>
              </a:rPr>
              <a:t>+</a:t>
            </a:r>
            <a:r>
              <a:rPr lang="en-US" kern="0" dirty="0" smtClean="0">
                <a:latin typeface="+mn-lt"/>
                <a:ea typeface="ＭＳ Ｐゴシック" pitchFamily="-1" charset="-128"/>
              </a:rPr>
              <a:t>=16</a:t>
            </a:r>
            <a:r>
              <a:rPr lang="en-US" kern="0" dirty="0" smtClean="0">
                <a:latin typeface="Symbol" charset="2"/>
                <a:ea typeface="ＭＳ Ｐゴシック" pitchFamily="-1" charset="-128"/>
                <a:cs typeface="Symbol" charset="2"/>
              </a:rPr>
              <a:t>p</a:t>
            </a:r>
            <a:r>
              <a:rPr lang="en-US" kern="0" dirty="0" smtClean="0">
                <a:latin typeface="+mn-lt"/>
                <a:ea typeface="ＭＳ Ｐゴシック" pitchFamily="-1" charset="-128"/>
              </a:rPr>
              <a:t>m</a:t>
            </a:r>
            <a:r>
              <a:rPr lang="en-US" kern="0" baseline="-25000" dirty="0" smtClean="0">
                <a:latin typeface="+mn-lt"/>
                <a:ea typeface="ＭＳ Ｐゴシック" pitchFamily="-1" charset="-128"/>
              </a:rPr>
              <a:t>0</a:t>
            </a:r>
            <a:r>
              <a:rPr lang="en-US" kern="0" baseline="30000" dirty="0" smtClean="0">
                <a:latin typeface="+mn-lt"/>
                <a:ea typeface="ＭＳ Ｐゴシック" pitchFamily="-1" charset="-128"/>
              </a:rPr>
              <a:t>2</a:t>
            </a:r>
            <a:r>
              <a:rPr lang="en-US" kern="0" dirty="0" smtClean="0">
                <a:latin typeface="+mn-lt"/>
                <a:ea typeface="ＭＳ Ｐゴシック" pitchFamily="-1" charset="-128"/>
              </a:rPr>
              <a:t>, increases</a:t>
            </a:r>
            <a:endParaRPr lang="en-US" kern="0" noProof="0" dirty="0" smtClean="0">
              <a:latin typeface="+mn-lt"/>
              <a:ea typeface="ＭＳ Ｐゴシック" pitchFamily="-1" charset="-128"/>
            </a:endParaRPr>
          </a:p>
          <a:p>
            <a:pPr marL="742950" lvl="1" indent="-285750" eaLnBrk="1" hangingPunct="1">
              <a:lnSpc>
                <a:spcPct val="90000"/>
              </a:lnSpc>
              <a:spcBef>
                <a:spcPct val="20000"/>
              </a:spcBef>
              <a:buFontTx/>
              <a:buChar char="–"/>
              <a:defRPr/>
            </a:pPr>
            <a:r>
              <a:rPr kumimoji="0" lang="en-US" sz="2400" b="0" i="0" u="none" strike="noStrike" kern="0" cap="none" spc="0" normalizeH="0" dirty="0" smtClean="0">
                <a:ln>
                  <a:noFill/>
                </a:ln>
                <a:solidFill>
                  <a:schemeClr val="tx1"/>
                </a:solidFill>
                <a:effectLst/>
                <a:uLnTx/>
                <a:uFillTx/>
                <a:latin typeface="+mn-lt"/>
                <a:ea typeface="ＭＳ Ｐゴシック" pitchFamily="-1" charset="-128"/>
              </a:rPr>
              <a:t>Irreducible mass m</a:t>
            </a:r>
            <a:r>
              <a:rPr kumimoji="0" lang="en-US" sz="2400" b="0" i="0" u="none" strike="noStrike" kern="0" cap="none" spc="0" normalizeH="0" baseline="-25000" dirty="0" smtClean="0">
                <a:ln>
                  <a:noFill/>
                </a:ln>
                <a:solidFill>
                  <a:schemeClr val="tx1"/>
                </a:solidFill>
                <a:effectLst/>
                <a:uLnTx/>
                <a:uFillTx/>
                <a:latin typeface="+mn-lt"/>
                <a:ea typeface="ＭＳ Ｐゴシック" pitchFamily="-1" charset="-128"/>
              </a:rPr>
              <a:t>0</a:t>
            </a:r>
            <a:r>
              <a:rPr kumimoji="0" lang="en-US" sz="2400" b="0" i="0" u="none" strike="noStrike" kern="0" cap="none" spc="0" normalizeH="0" dirty="0" smtClean="0">
                <a:ln>
                  <a:noFill/>
                </a:ln>
                <a:solidFill>
                  <a:schemeClr val="tx1"/>
                </a:solidFill>
                <a:effectLst/>
                <a:uLnTx/>
                <a:uFillTx/>
                <a:latin typeface="+mn-lt"/>
                <a:ea typeface="ＭＳ Ｐゴシック" pitchFamily="-1" charset="-128"/>
              </a:rPr>
              <a:t>=m[{1+(1+a</a:t>
            </a:r>
            <a:r>
              <a:rPr kumimoji="0" lang="en-US" sz="2400" b="0" i="0" u="none" strike="noStrike" kern="0" cap="none" spc="0" normalizeH="0" baseline="30000" dirty="0" smtClean="0">
                <a:ln>
                  <a:noFill/>
                </a:ln>
                <a:solidFill>
                  <a:schemeClr val="tx1"/>
                </a:solidFill>
                <a:effectLst/>
                <a:uLnTx/>
                <a:uFillTx/>
                <a:latin typeface="+mn-lt"/>
                <a:ea typeface="ＭＳ Ｐゴシック" pitchFamily="-1" charset="-128"/>
              </a:rPr>
              <a:t>2</a:t>
            </a:r>
            <a:r>
              <a:rPr kumimoji="0" lang="en-US" sz="2400" b="0" i="0" u="none" strike="noStrike" kern="0" cap="none" spc="0" normalizeH="0" dirty="0" smtClean="0">
                <a:ln>
                  <a:noFill/>
                </a:ln>
                <a:solidFill>
                  <a:schemeClr val="tx1"/>
                </a:solidFill>
                <a:effectLst/>
                <a:uLnTx/>
                <a:uFillTx/>
                <a:latin typeface="+mn-lt"/>
                <a:ea typeface="ＭＳ Ｐゴシック" pitchFamily="-1" charset="-128"/>
              </a:rPr>
              <a:t>/m</a:t>
            </a:r>
            <a:r>
              <a:rPr kumimoji="0" lang="en-US" sz="2400" b="0" i="0" u="none" strike="noStrike" kern="0" cap="none" spc="0" normalizeH="0" baseline="30000" dirty="0" smtClean="0">
                <a:ln>
                  <a:noFill/>
                </a:ln>
                <a:solidFill>
                  <a:schemeClr val="tx1"/>
                </a:solidFill>
                <a:effectLst/>
                <a:uLnTx/>
                <a:uFillTx/>
                <a:latin typeface="+mn-lt"/>
                <a:ea typeface="ＭＳ Ｐゴシック" pitchFamily="-1" charset="-128"/>
              </a:rPr>
              <a:t>2</a:t>
            </a:r>
            <a:r>
              <a:rPr kumimoji="0" lang="en-US" sz="2400" b="0" i="0" u="none" strike="noStrike" kern="0" cap="none" spc="0" normalizeH="0" dirty="0" smtClean="0">
                <a:ln>
                  <a:noFill/>
                </a:ln>
                <a:solidFill>
                  <a:schemeClr val="tx1"/>
                </a:solidFill>
                <a:effectLst/>
                <a:uLnTx/>
                <a:uFillTx/>
                <a:latin typeface="+mn-lt"/>
                <a:ea typeface="ＭＳ Ｐゴシック" pitchFamily="-1" charset="-128"/>
              </a:rPr>
              <a:t>)</a:t>
            </a:r>
            <a:r>
              <a:rPr kumimoji="0" lang="en-US" sz="2400" b="0" i="0" u="none" strike="noStrike" kern="0" cap="none" spc="0" normalizeH="0" baseline="30000" dirty="0" smtClean="0">
                <a:ln>
                  <a:noFill/>
                </a:ln>
                <a:solidFill>
                  <a:schemeClr val="tx1"/>
                </a:solidFill>
                <a:effectLst/>
                <a:uLnTx/>
                <a:uFillTx/>
                <a:latin typeface="+mn-lt"/>
                <a:ea typeface="ＭＳ Ｐゴシック" pitchFamily="-1" charset="-128"/>
              </a:rPr>
              <a:t>1/2</a:t>
            </a:r>
            <a:r>
              <a:rPr kumimoji="0" lang="en-US" sz="2400" b="0" i="0" u="none" strike="noStrike" kern="0" cap="none" spc="0" normalizeH="0" dirty="0" smtClean="0">
                <a:ln>
                  <a:noFill/>
                </a:ln>
                <a:solidFill>
                  <a:schemeClr val="tx1"/>
                </a:solidFill>
                <a:effectLst/>
                <a:uLnTx/>
                <a:uFillTx/>
                <a:latin typeface="+mn-lt"/>
                <a:ea typeface="ＭＳ Ｐゴシック" pitchFamily="-1" charset="-128"/>
              </a:rPr>
              <a:t>}/2]</a:t>
            </a:r>
            <a:r>
              <a:rPr kumimoji="0" lang="en-US" sz="2400" b="0" i="0" u="none" strike="noStrike" kern="0" cap="none" spc="0" normalizeH="0" baseline="30000" dirty="0" smtClean="0">
                <a:ln>
                  <a:noFill/>
                </a:ln>
                <a:solidFill>
                  <a:schemeClr val="tx1"/>
                </a:solidFill>
                <a:effectLst/>
                <a:uLnTx/>
                <a:uFillTx/>
                <a:latin typeface="+mn-lt"/>
                <a:ea typeface="ＭＳ Ｐゴシック" pitchFamily="-1" charset="-128"/>
              </a:rPr>
              <a:t>1/2</a:t>
            </a:r>
          </a:p>
          <a:p>
            <a:pPr marL="742950" lvl="1" indent="-285750" eaLnBrk="1" hangingPunct="1">
              <a:lnSpc>
                <a:spcPct val="90000"/>
              </a:lnSpc>
              <a:spcBef>
                <a:spcPct val="20000"/>
              </a:spcBef>
              <a:buFontTx/>
              <a:buChar char="–"/>
              <a:defRPr/>
            </a:pPr>
            <a:r>
              <a:rPr kumimoji="0" lang="en-US" sz="2400" b="0" i="0" u="none" strike="noStrike" kern="0" cap="none" spc="0" normalizeH="0" dirty="0" smtClean="0">
                <a:ln>
                  <a:noFill/>
                </a:ln>
                <a:solidFill>
                  <a:schemeClr val="tx1"/>
                </a:solidFill>
                <a:effectLst/>
                <a:uLnTx/>
                <a:uFillTx/>
                <a:latin typeface="+mn-lt"/>
                <a:ea typeface="ＭＳ Ｐゴシック" pitchFamily="-1" charset="-128"/>
              </a:rPr>
              <a:t>Reducible mass m-m</a:t>
            </a:r>
            <a:r>
              <a:rPr kumimoji="0" lang="en-US" sz="2400" b="0" i="0" u="none" strike="noStrike" kern="0" cap="none" spc="0" normalizeH="0" baseline="-25000" dirty="0" smtClean="0">
                <a:ln>
                  <a:noFill/>
                </a:ln>
                <a:solidFill>
                  <a:schemeClr val="tx1"/>
                </a:solidFill>
                <a:effectLst/>
                <a:uLnTx/>
                <a:uFillTx/>
                <a:latin typeface="+mn-lt"/>
                <a:ea typeface="ＭＳ Ｐゴシック" pitchFamily="-1" charset="-128"/>
              </a:rPr>
              <a:t>0</a:t>
            </a:r>
            <a:r>
              <a:rPr kumimoji="0" lang="en-US" sz="2400" b="0" i="0" u="none" strike="noStrike" kern="0" cap="none" spc="0" normalizeH="0" dirty="0" smtClean="0">
                <a:ln>
                  <a:noFill/>
                </a:ln>
                <a:solidFill>
                  <a:schemeClr val="tx1"/>
                </a:solidFill>
                <a:effectLst/>
                <a:uLnTx/>
                <a:uFillTx/>
                <a:latin typeface="+mn-lt"/>
                <a:ea typeface="ＭＳ Ｐゴシック" pitchFamily="-1" charset="-128"/>
              </a:rPr>
              <a:t>&lt;0.29m</a:t>
            </a:r>
          </a:p>
          <a:p>
            <a:pPr marL="742950" lvl="1" indent="-285750" eaLnBrk="1" hangingPunct="1">
              <a:lnSpc>
                <a:spcPct val="90000"/>
              </a:lnSpc>
              <a:spcBef>
                <a:spcPct val="20000"/>
              </a:spcBef>
              <a:buFontTx/>
              <a:buChar char="–"/>
              <a:defRPr/>
            </a:pPr>
            <a:r>
              <a:rPr kumimoji="0" lang="en-US" sz="2400" b="0" i="0" u="none" strike="noStrike" kern="0" cap="none" spc="0" normalizeH="0" dirty="0" smtClean="0">
                <a:ln>
                  <a:noFill/>
                </a:ln>
                <a:solidFill>
                  <a:schemeClr val="tx1"/>
                </a:solidFill>
                <a:effectLst/>
                <a:uLnTx/>
                <a:uFillTx/>
                <a:latin typeface="+mn-lt"/>
                <a:ea typeface="ＭＳ Ｐゴシック" pitchFamily="-1" charset="-128"/>
              </a:rPr>
              <a:t>Spin</a:t>
            </a:r>
            <a:r>
              <a:rPr lang="en-US" kern="0" dirty="0" smtClean="0">
                <a:ea typeface="ＭＳ Ｐゴシック" pitchFamily="-1" charset="-128"/>
              </a:rPr>
              <a:t> </a:t>
            </a:r>
            <a:r>
              <a:rPr lang="en-US" kern="0" dirty="0" smtClean="0">
                <a:latin typeface="Symbol" pitchFamily="-1" charset="2"/>
                <a:ea typeface="ＭＳ Ｐゴシック" pitchFamily="-1" charset="-128"/>
              </a:rPr>
              <a:t>W</a:t>
            </a:r>
            <a:r>
              <a:rPr lang="en-US" kern="0" dirty="0" smtClean="0">
                <a:ea typeface="ＭＳ Ｐゴシック" pitchFamily="-1" charset="-128"/>
              </a:rPr>
              <a:t> = a / 4m</a:t>
            </a:r>
            <a:r>
              <a:rPr lang="en-US" kern="0" baseline="-25000" dirty="0" smtClean="0">
                <a:ea typeface="ＭＳ Ｐゴシック" pitchFamily="-1" charset="-128"/>
              </a:rPr>
              <a:t>0</a:t>
            </a:r>
            <a:r>
              <a:rPr lang="en-US" kern="0" baseline="30000" dirty="0" smtClean="0">
                <a:ea typeface="ＭＳ Ｐゴシック" pitchFamily="-1" charset="-128"/>
              </a:rPr>
              <a:t>2</a:t>
            </a:r>
          </a:p>
          <a:p>
            <a:pPr marL="742950" lvl="1" indent="-285750" eaLnBrk="1" hangingPunct="1">
              <a:lnSpc>
                <a:spcPct val="90000"/>
              </a:lnSpc>
              <a:spcBef>
                <a:spcPct val="20000"/>
              </a:spcBef>
              <a:buFontTx/>
              <a:buChar char="–"/>
              <a:defRPr/>
            </a:pPr>
            <a:r>
              <a:rPr lang="en-US" kern="0" dirty="0" err="1" smtClean="0">
                <a:ea typeface="ＭＳ Ｐゴシック" pitchFamily="-1" charset="-128"/>
              </a:rPr>
              <a:t>Ergosphere</a:t>
            </a:r>
            <a:r>
              <a:rPr lang="en-US" kern="0" dirty="0" smtClean="0">
                <a:ea typeface="ＭＳ Ｐゴシック" pitchFamily="-1" charset="-128"/>
              </a:rPr>
              <a:t> </a:t>
            </a:r>
            <a:r>
              <a:rPr lang="en-US" kern="0" dirty="0" err="1" smtClean="0">
                <a:ea typeface="ＭＳ Ｐゴシック" pitchFamily="-1" charset="-128"/>
              </a:rPr>
              <a:t>r</a:t>
            </a:r>
            <a:r>
              <a:rPr lang="en-US" kern="0" baseline="-25000" dirty="0" err="1" smtClean="0">
                <a:ea typeface="ＭＳ Ｐゴシック" pitchFamily="-1" charset="-128"/>
              </a:rPr>
              <a:t>ergo</a:t>
            </a:r>
            <a:r>
              <a:rPr lang="en-US" kern="0" dirty="0" smtClean="0">
                <a:ea typeface="ＭＳ Ｐゴシック" pitchFamily="-1" charset="-128"/>
              </a:rPr>
              <a:t>=m+(m</a:t>
            </a:r>
            <a:r>
              <a:rPr lang="en-US" kern="0" baseline="30000" dirty="0" smtClean="0">
                <a:ea typeface="ＭＳ Ｐゴシック" pitchFamily="-1" charset="-128"/>
              </a:rPr>
              <a:t>2</a:t>
            </a:r>
            <a:r>
              <a:rPr lang="en-US" kern="0" dirty="0" smtClean="0">
                <a:ea typeface="ＭＳ Ｐゴシック" pitchFamily="-1" charset="-128"/>
              </a:rPr>
              <a:t>+a</a:t>
            </a:r>
            <a:r>
              <a:rPr lang="en-US" kern="0" baseline="30000" dirty="0" smtClean="0">
                <a:ea typeface="ＭＳ Ｐゴシック" pitchFamily="-1" charset="-128"/>
              </a:rPr>
              <a:t>2</a:t>
            </a:r>
            <a:r>
              <a:rPr lang="en-US" kern="0" dirty="0" smtClean="0">
                <a:ea typeface="ＭＳ Ｐゴシック" pitchFamily="-1" charset="-128"/>
              </a:rPr>
              <a:t>cos</a:t>
            </a:r>
            <a:r>
              <a:rPr lang="en-US" kern="0" baseline="30000" dirty="0" smtClean="0">
                <a:ea typeface="ＭＳ Ｐゴシック" pitchFamily="-1" charset="-128"/>
              </a:rPr>
              <a:t>2</a:t>
            </a:r>
            <a:r>
              <a:rPr lang="en-US" kern="0" dirty="0" smtClean="0">
                <a:latin typeface="Symbol" charset="2"/>
                <a:ea typeface="ＭＳ Ｐゴシック" pitchFamily="-1" charset="-128"/>
                <a:cs typeface="Symbol" charset="2"/>
              </a:rPr>
              <a:t>q</a:t>
            </a:r>
            <a:r>
              <a:rPr lang="en-US" kern="0" dirty="0" smtClean="0">
                <a:ea typeface="ＭＳ Ｐゴシック" pitchFamily="-1" charset="-128"/>
              </a:rPr>
              <a:t>)</a:t>
            </a:r>
            <a:r>
              <a:rPr lang="en-US" kern="0" baseline="30000" dirty="0" smtClean="0">
                <a:ea typeface="ＭＳ Ｐゴシック" pitchFamily="-1" charset="-128"/>
              </a:rPr>
              <a:t>1/2</a:t>
            </a:r>
            <a:endParaRPr lang="en-US" kern="0" dirty="0" smtClean="0">
              <a:ea typeface="ＭＳ Ｐゴシック" pitchFamily="-1" charset="-128"/>
            </a:endParaRPr>
          </a:p>
          <a:p>
            <a:pPr marL="742950" lvl="1" indent="-285750" eaLnBrk="1" hangingPunct="1">
              <a:lnSpc>
                <a:spcPct val="90000"/>
              </a:lnSpc>
              <a:spcBef>
                <a:spcPct val="20000"/>
              </a:spcBef>
              <a:buFontTx/>
              <a:buChar char="–"/>
              <a:defRPr/>
            </a:pPr>
            <a:endParaRPr lang="en-US" kern="0" dirty="0" smtClean="0">
              <a:ea typeface="ＭＳ Ｐゴシック" pitchFamily="-1" charset="-128"/>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grpSp>
        <p:nvGrpSpPr>
          <p:cNvPr id="22" name="Group 21"/>
          <p:cNvGrpSpPr/>
          <p:nvPr/>
        </p:nvGrpSpPr>
        <p:grpSpPr>
          <a:xfrm>
            <a:off x="7391400" y="2209800"/>
            <a:ext cx="1524000" cy="2514600"/>
            <a:chOff x="6934200" y="1600200"/>
            <a:chExt cx="1524000" cy="2514600"/>
          </a:xfrm>
        </p:grpSpPr>
        <p:sp>
          <p:nvSpPr>
            <p:cNvPr id="11" name="Oval 10"/>
            <p:cNvSpPr/>
            <p:nvPr/>
          </p:nvSpPr>
          <p:spPr bwMode="auto">
            <a:xfrm>
              <a:off x="6934200" y="3048000"/>
              <a:ext cx="1524000" cy="10668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10" charset="0"/>
              </a:endParaRPr>
            </a:p>
          </p:txBody>
        </p:sp>
        <p:sp>
          <p:nvSpPr>
            <p:cNvPr id="10" name="Oval 9"/>
            <p:cNvSpPr/>
            <p:nvPr/>
          </p:nvSpPr>
          <p:spPr bwMode="auto">
            <a:xfrm>
              <a:off x="7162800" y="3048000"/>
              <a:ext cx="990600" cy="10668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10" charset="0"/>
              </a:endParaRPr>
            </a:p>
          </p:txBody>
        </p:sp>
        <p:cxnSp>
          <p:nvCxnSpPr>
            <p:cNvPr id="13" name="Straight Arrow Connector 12"/>
            <p:cNvCxnSpPr>
              <a:stCxn id="10" idx="0"/>
            </p:cNvCxnSpPr>
            <p:nvPr/>
          </p:nvCxnSpPr>
          <p:spPr bwMode="auto">
            <a:xfrm rot="16200000" flipV="1">
              <a:off x="6915150" y="2305050"/>
              <a:ext cx="1447800" cy="38100"/>
            </a:xfrm>
            <a:prstGeom prst="straightConnector1">
              <a:avLst/>
            </a:prstGeom>
            <a:solidFill>
              <a:schemeClr val="accent1"/>
            </a:solidFill>
            <a:ln w="57150" cap="flat" cmpd="sng" algn="ctr">
              <a:solidFill>
                <a:srgbClr val="660066"/>
              </a:solidFill>
              <a:prstDash val="solid"/>
              <a:round/>
              <a:headEnd type="none" w="med" len="med"/>
              <a:tailEnd type="arrow" w="med" len="med"/>
            </a:ln>
            <a:effectLst/>
          </p:spPr>
        </p:cxnSp>
        <p:sp>
          <p:nvSpPr>
            <p:cNvPr id="14" name="TextBox 13"/>
            <p:cNvSpPr txBox="1"/>
            <p:nvPr/>
          </p:nvSpPr>
          <p:spPr>
            <a:xfrm>
              <a:off x="7696200" y="2057400"/>
              <a:ext cx="421059" cy="461665"/>
            </a:xfrm>
            <a:prstGeom prst="rect">
              <a:avLst/>
            </a:prstGeom>
            <a:noFill/>
          </p:spPr>
          <p:txBody>
            <a:bodyPr wrap="none" rtlCol="0">
              <a:spAutoFit/>
            </a:bodyPr>
            <a:lstStyle/>
            <a:p>
              <a:r>
                <a:rPr lang="en-US" dirty="0" smtClean="0">
                  <a:latin typeface="Symbol" charset="2"/>
                  <a:cs typeface="Symbol" charset="2"/>
                </a:rPr>
                <a:t>W</a:t>
              </a:r>
              <a:endParaRPr lang="en-US" dirty="0">
                <a:latin typeface="Symbol" charset="2"/>
                <a:cs typeface="Symbol" charset="2"/>
              </a:endParaRPr>
            </a:p>
          </p:txBody>
        </p:sp>
      </p:grpSp>
      <p:sp>
        <p:nvSpPr>
          <p:cNvPr id="15" name="Slide Number Placeholder 5"/>
          <p:cNvSpPr txBox="1">
            <a:spLocks/>
          </p:cNvSpPr>
          <p:nvPr/>
        </p:nvSpPr>
        <p:spPr bwMode="auto">
          <a:xfrm>
            <a:off x="6553200" y="6248400"/>
            <a:ext cx="1292679" cy="21124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ABCE944-D750-3E49-A445-DDBFB4D7BD20}" type="slidenum">
              <a:rPr kumimoji="0" lang="en-US" sz="1400" b="0" i="0" u="none" strike="noStrike" kern="1200" cap="none" spc="0" normalizeH="0" baseline="0" noProof="0" smtClean="0">
                <a:ln>
                  <a:noFill/>
                </a:ln>
                <a:solidFill>
                  <a:schemeClr val="tx1"/>
                </a:solidFill>
                <a:effectLst/>
                <a:uLnTx/>
                <a:uFillTx/>
                <a:latin typeface="Times" pitchFamily="-110"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400" b="0" i="0" u="none" strike="noStrike" kern="1200" cap="none" spc="0" normalizeH="0" baseline="0" noProof="0">
              <a:ln>
                <a:noFill/>
              </a:ln>
              <a:solidFill>
                <a:schemeClr val="tx1"/>
              </a:solidFill>
              <a:effectLst/>
              <a:uLnTx/>
              <a:uFillTx/>
              <a:latin typeface="Times" pitchFamily="-110" charset="0"/>
              <a:ea typeface="+mn-ea"/>
              <a:cs typeface="+mn-cs"/>
            </a:endParaRPr>
          </a:p>
        </p:txBody>
      </p:sp>
      <p:sp>
        <p:nvSpPr>
          <p:cNvPr id="20" name="Rectangle 12"/>
          <p:cNvSpPr>
            <a:spLocks noChangeArrowheads="1"/>
          </p:cNvSpPr>
          <p:nvPr/>
        </p:nvSpPr>
        <p:spPr bwMode="auto">
          <a:xfrm>
            <a:off x="3962400" y="1600200"/>
            <a:ext cx="3412671" cy="2358858"/>
          </a:xfrm>
          <a:prstGeom prst="rect">
            <a:avLst/>
          </a:prstGeom>
          <a:noFill/>
          <a:ln w="9525">
            <a:no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Date Placeholder 3"/>
          <p:cNvSpPr>
            <a:spLocks noGrp="1"/>
          </p:cNvSpPr>
          <p:nvPr>
            <p:ph type="dt" sz="half" idx="10"/>
          </p:nvPr>
        </p:nvSpPr>
        <p:spPr/>
        <p:txBody>
          <a:bodyPr/>
          <a:lstStyle/>
          <a:p>
            <a:r>
              <a:rPr lang="en-US" smtClean="0"/>
              <a:t>5 x 2012</a:t>
            </a:r>
            <a:endParaRPr lang="en-US"/>
          </a:p>
        </p:txBody>
      </p:sp>
      <p:sp>
        <p:nvSpPr>
          <p:cNvPr id="15" name="Slide Number Placeholder 4"/>
          <p:cNvSpPr>
            <a:spLocks noGrp="1"/>
          </p:cNvSpPr>
          <p:nvPr>
            <p:ph type="sldNum" sz="quarter" idx="11"/>
          </p:nvPr>
        </p:nvSpPr>
        <p:spPr/>
        <p:txBody>
          <a:bodyPr/>
          <a:lstStyle/>
          <a:p>
            <a:fld id="{82676542-319B-8E4A-8155-A291C3B3E7C9}" type="slidenum">
              <a:rPr lang="en-US"/>
              <a:pPr/>
              <a:t>20</a:t>
            </a:fld>
            <a:endParaRPr lang="en-US"/>
          </a:p>
        </p:txBody>
      </p:sp>
      <p:sp>
        <p:nvSpPr>
          <p:cNvPr id="16" name="Footer Placeholder 5"/>
          <p:cNvSpPr>
            <a:spLocks noGrp="1"/>
          </p:cNvSpPr>
          <p:nvPr>
            <p:ph type="ftr" sz="quarter" idx="12"/>
          </p:nvPr>
        </p:nvSpPr>
        <p:spPr/>
        <p:txBody>
          <a:bodyPr/>
          <a:lstStyle/>
          <a:p>
            <a:r>
              <a:rPr lang="en-US" smtClean="0"/>
              <a:t>UNM</a:t>
            </a:r>
            <a:endParaRPr lang="en-US"/>
          </a:p>
        </p:txBody>
      </p:sp>
      <p:grpSp>
        <p:nvGrpSpPr>
          <p:cNvPr id="2" name="Group 2"/>
          <p:cNvGrpSpPr>
            <a:grpSpLocks/>
          </p:cNvGrpSpPr>
          <p:nvPr/>
        </p:nvGrpSpPr>
        <p:grpSpPr bwMode="auto">
          <a:xfrm>
            <a:off x="6824663" y="2467419"/>
            <a:ext cx="2247900" cy="2790381"/>
            <a:chOff x="4738" y="73"/>
            <a:chExt cx="1560" cy="1938"/>
          </a:xfrm>
        </p:grpSpPr>
        <p:sp>
          <p:nvSpPr>
            <p:cNvPr id="450563" name="Oval 3"/>
            <p:cNvSpPr>
              <a:spLocks noChangeArrowheads="1"/>
            </p:cNvSpPr>
            <p:nvPr/>
          </p:nvSpPr>
          <p:spPr bwMode="auto">
            <a:xfrm>
              <a:off x="5307" y="809"/>
              <a:ext cx="625" cy="693"/>
            </a:xfrm>
            <a:prstGeom prst="ellipse">
              <a:avLst/>
            </a:prstGeom>
            <a:solidFill>
              <a:srgbClr val="3366FF"/>
            </a:solidFill>
            <a:ln w="9360">
              <a:solidFill>
                <a:srgbClr val="000000"/>
              </a:solidFill>
              <a:round/>
              <a:headEnd/>
              <a:tailEnd/>
            </a:ln>
          </p:spPr>
          <p:txBody>
            <a:bodyPr wrap="none" lIns="82619" tIns="41146" rIns="82619" bIns="41146" anchor="ctr" anchorCtr="1">
              <a:prstTxWarp prst="textNoShape">
                <a:avLst/>
              </a:prstTxWarp>
              <a:spAutoFit/>
            </a:bodyPr>
            <a:lstStyle/>
            <a:p>
              <a:endParaRPr lang="en-US"/>
            </a:p>
          </p:txBody>
        </p:sp>
        <p:sp>
          <p:nvSpPr>
            <p:cNvPr id="450564" name="Freeform 4"/>
            <p:cNvSpPr>
              <a:spLocks noChangeArrowheads="1"/>
            </p:cNvSpPr>
            <p:nvPr/>
          </p:nvSpPr>
          <p:spPr bwMode="auto">
            <a:xfrm>
              <a:off x="4977" y="301"/>
              <a:ext cx="528" cy="1710"/>
            </a:xfrm>
            <a:custGeom>
              <a:avLst/>
              <a:gdLst/>
              <a:ahLst/>
              <a:cxnLst>
                <a:cxn ang="0">
                  <a:pos x="110" y="7540"/>
                </a:cxn>
                <a:cxn ang="0">
                  <a:pos x="329" y="7525"/>
                </a:cxn>
                <a:cxn ang="0">
                  <a:pos x="547" y="7472"/>
                </a:cxn>
                <a:cxn ang="0">
                  <a:pos x="760" y="7383"/>
                </a:cxn>
                <a:cxn ang="0">
                  <a:pos x="967" y="7257"/>
                </a:cxn>
                <a:cxn ang="0">
                  <a:pos x="1166" y="7097"/>
                </a:cxn>
                <a:cxn ang="0">
                  <a:pos x="1354" y="6903"/>
                </a:cxn>
                <a:cxn ang="0">
                  <a:pos x="1530" y="6678"/>
                </a:cxn>
                <a:cxn ang="0">
                  <a:pos x="1692" y="6423"/>
                </a:cxn>
                <a:cxn ang="0">
                  <a:pos x="1839" y="6143"/>
                </a:cxn>
                <a:cxn ang="0">
                  <a:pos x="1968" y="5838"/>
                </a:cxn>
                <a:cxn ang="0">
                  <a:pos x="2079" y="5513"/>
                </a:cxn>
                <a:cxn ang="0">
                  <a:pos x="2171" y="5170"/>
                </a:cxn>
                <a:cxn ang="0">
                  <a:pos x="2242" y="4813"/>
                </a:cxn>
                <a:cxn ang="0">
                  <a:pos x="2292" y="4446"/>
                </a:cxn>
                <a:cxn ang="0">
                  <a:pos x="2321" y="4072"/>
                </a:cxn>
                <a:cxn ang="0">
                  <a:pos x="2328" y="3695"/>
                </a:cxn>
                <a:cxn ang="0">
                  <a:pos x="2312" y="3319"/>
                </a:cxn>
                <a:cxn ang="0">
                  <a:pos x="2275" y="2948"/>
                </a:cxn>
                <a:cxn ang="0">
                  <a:pos x="2217" y="2584"/>
                </a:cxn>
                <a:cxn ang="0">
                  <a:pos x="2137" y="2233"/>
                </a:cxn>
                <a:cxn ang="0">
                  <a:pos x="2038" y="1896"/>
                </a:cxn>
                <a:cxn ang="0">
                  <a:pos x="1919" y="1579"/>
                </a:cxn>
                <a:cxn ang="0">
                  <a:pos x="1783" y="1283"/>
                </a:cxn>
                <a:cxn ang="0">
                  <a:pos x="1630" y="1013"/>
                </a:cxn>
                <a:cxn ang="0">
                  <a:pos x="1462" y="770"/>
                </a:cxn>
                <a:cxn ang="0">
                  <a:pos x="1281" y="557"/>
                </a:cxn>
                <a:cxn ang="0">
                  <a:pos x="1088" y="376"/>
                </a:cxn>
                <a:cxn ang="0">
                  <a:pos x="886" y="229"/>
                </a:cxn>
                <a:cxn ang="0">
                  <a:pos x="676" y="117"/>
                </a:cxn>
                <a:cxn ang="0">
                  <a:pos x="461" y="42"/>
                </a:cxn>
                <a:cxn ang="0">
                  <a:pos x="243" y="5"/>
                </a:cxn>
              </a:cxnLst>
              <a:rect l="0" t="0" r="r" b="b"/>
              <a:pathLst>
                <a:path w="2329" h="7541">
                  <a:moveTo>
                    <a:pt x="0" y="7533"/>
                  </a:moveTo>
                  <a:lnTo>
                    <a:pt x="110" y="7540"/>
                  </a:lnTo>
                  <a:lnTo>
                    <a:pt x="220" y="7537"/>
                  </a:lnTo>
                  <a:lnTo>
                    <a:pt x="329" y="7525"/>
                  </a:lnTo>
                  <a:lnTo>
                    <a:pt x="438" y="7503"/>
                  </a:lnTo>
                  <a:lnTo>
                    <a:pt x="547" y="7472"/>
                  </a:lnTo>
                  <a:lnTo>
                    <a:pt x="654" y="7432"/>
                  </a:lnTo>
                  <a:lnTo>
                    <a:pt x="760" y="7383"/>
                  </a:lnTo>
                  <a:lnTo>
                    <a:pt x="864" y="7325"/>
                  </a:lnTo>
                  <a:lnTo>
                    <a:pt x="967" y="7257"/>
                  </a:lnTo>
                  <a:lnTo>
                    <a:pt x="1068" y="7181"/>
                  </a:lnTo>
                  <a:lnTo>
                    <a:pt x="1166" y="7097"/>
                  </a:lnTo>
                  <a:lnTo>
                    <a:pt x="1261" y="7004"/>
                  </a:lnTo>
                  <a:lnTo>
                    <a:pt x="1354" y="6903"/>
                  </a:lnTo>
                  <a:lnTo>
                    <a:pt x="1444" y="6794"/>
                  </a:lnTo>
                  <a:lnTo>
                    <a:pt x="1530" y="6678"/>
                  </a:lnTo>
                  <a:lnTo>
                    <a:pt x="1613" y="6554"/>
                  </a:lnTo>
                  <a:lnTo>
                    <a:pt x="1692" y="6423"/>
                  </a:lnTo>
                  <a:lnTo>
                    <a:pt x="1768" y="6286"/>
                  </a:lnTo>
                  <a:lnTo>
                    <a:pt x="1839" y="6143"/>
                  </a:lnTo>
                  <a:lnTo>
                    <a:pt x="1906" y="5993"/>
                  </a:lnTo>
                  <a:lnTo>
                    <a:pt x="1968" y="5838"/>
                  </a:lnTo>
                  <a:lnTo>
                    <a:pt x="2026" y="5678"/>
                  </a:lnTo>
                  <a:lnTo>
                    <a:pt x="2079" y="5513"/>
                  </a:lnTo>
                  <a:lnTo>
                    <a:pt x="2128" y="5343"/>
                  </a:lnTo>
                  <a:lnTo>
                    <a:pt x="2171" y="5170"/>
                  </a:lnTo>
                  <a:lnTo>
                    <a:pt x="2209" y="4993"/>
                  </a:lnTo>
                  <a:lnTo>
                    <a:pt x="2242" y="4813"/>
                  </a:lnTo>
                  <a:lnTo>
                    <a:pt x="2270" y="4631"/>
                  </a:lnTo>
                  <a:lnTo>
                    <a:pt x="2292" y="4446"/>
                  </a:lnTo>
                  <a:lnTo>
                    <a:pt x="2309" y="4260"/>
                  </a:lnTo>
                  <a:lnTo>
                    <a:pt x="2321" y="4072"/>
                  </a:lnTo>
                  <a:lnTo>
                    <a:pt x="2327" y="3884"/>
                  </a:lnTo>
                  <a:lnTo>
                    <a:pt x="2328" y="3695"/>
                  </a:lnTo>
                  <a:lnTo>
                    <a:pt x="2323" y="3507"/>
                  </a:lnTo>
                  <a:lnTo>
                    <a:pt x="2312" y="3319"/>
                  </a:lnTo>
                  <a:lnTo>
                    <a:pt x="2296" y="3133"/>
                  </a:lnTo>
                  <a:lnTo>
                    <a:pt x="2275" y="2948"/>
                  </a:lnTo>
                  <a:lnTo>
                    <a:pt x="2249" y="2765"/>
                  </a:lnTo>
                  <a:lnTo>
                    <a:pt x="2217" y="2584"/>
                  </a:lnTo>
                  <a:lnTo>
                    <a:pt x="2179" y="2407"/>
                  </a:lnTo>
                  <a:lnTo>
                    <a:pt x="2137" y="2233"/>
                  </a:lnTo>
                  <a:lnTo>
                    <a:pt x="2090" y="2062"/>
                  </a:lnTo>
                  <a:lnTo>
                    <a:pt x="2038" y="1896"/>
                  </a:lnTo>
                  <a:lnTo>
                    <a:pt x="1981" y="1735"/>
                  </a:lnTo>
                  <a:lnTo>
                    <a:pt x="1919" y="1579"/>
                  </a:lnTo>
                  <a:lnTo>
                    <a:pt x="1853" y="1428"/>
                  </a:lnTo>
                  <a:lnTo>
                    <a:pt x="1783" y="1283"/>
                  </a:lnTo>
                  <a:lnTo>
                    <a:pt x="1708" y="1145"/>
                  </a:lnTo>
                  <a:lnTo>
                    <a:pt x="1630" y="1013"/>
                  </a:lnTo>
                  <a:lnTo>
                    <a:pt x="1548" y="888"/>
                  </a:lnTo>
                  <a:lnTo>
                    <a:pt x="1462" y="770"/>
                  </a:lnTo>
                  <a:lnTo>
                    <a:pt x="1373" y="659"/>
                  </a:lnTo>
                  <a:lnTo>
                    <a:pt x="1281" y="557"/>
                  </a:lnTo>
                  <a:lnTo>
                    <a:pt x="1186" y="462"/>
                  </a:lnTo>
                  <a:lnTo>
                    <a:pt x="1088" y="376"/>
                  </a:lnTo>
                  <a:lnTo>
                    <a:pt x="988" y="298"/>
                  </a:lnTo>
                  <a:lnTo>
                    <a:pt x="886" y="229"/>
                  </a:lnTo>
                  <a:lnTo>
                    <a:pt x="782" y="169"/>
                  </a:lnTo>
                  <a:lnTo>
                    <a:pt x="676" y="117"/>
                  </a:lnTo>
                  <a:lnTo>
                    <a:pt x="569" y="75"/>
                  </a:lnTo>
                  <a:lnTo>
                    <a:pt x="461" y="42"/>
                  </a:lnTo>
                  <a:lnTo>
                    <a:pt x="352" y="19"/>
                  </a:lnTo>
                  <a:lnTo>
                    <a:pt x="243" y="5"/>
                  </a:lnTo>
                  <a:lnTo>
                    <a:pt x="133" y="0"/>
                  </a:lnTo>
                </a:path>
              </a:pathLst>
            </a:custGeom>
            <a:noFill/>
            <a:ln w="38100" cap="flat" cmpd="sng" algn="ctr">
              <a:solidFill>
                <a:srgbClr val="00CC99"/>
              </a:solidFill>
              <a:prstDash val="solid"/>
              <a:round/>
              <a:headEnd type="none" w="med" len="med"/>
              <a:tailEnd type="none" w="med" len="med"/>
            </a:ln>
          </p:spPr>
          <p:txBody>
            <a:bodyPr wrap="none" lIns="82619" tIns="41146" rIns="82619" bIns="41146" anchor="ctr" anchorCtr="1">
              <a:prstTxWarp prst="textNoShape">
                <a:avLst/>
              </a:prstTxWarp>
              <a:spAutoFit/>
            </a:bodyPr>
            <a:lstStyle/>
            <a:p>
              <a:endParaRPr lang="en-US"/>
            </a:p>
          </p:txBody>
        </p:sp>
        <p:sp>
          <p:nvSpPr>
            <p:cNvPr id="450565" name="Line 5"/>
            <p:cNvSpPr>
              <a:spLocks noChangeShapeType="1"/>
            </p:cNvSpPr>
            <p:nvPr/>
          </p:nvSpPr>
          <p:spPr bwMode="auto">
            <a:xfrm flipV="1">
              <a:off x="5640" y="208"/>
              <a:ext cx="1" cy="971"/>
            </a:xfrm>
            <a:prstGeom prst="line">
              <a:avLst/>
            </a:prstGeom>
            <a:noFill/>
            <a:ln w="9360">
              <a:solidFill>
                <a:srgbClr val="000000"/>
              </a:solidFill>
              <a:round/>
              <a:headEnd/>
              <a:tailEnd type="triangle" w="lg" len="lg"/>
            </a:ln>
          </p:spPr>
          <p:txBody>
            <a:bodyPr wrap="none" lIns="82619" tIns="41146" rIns="82619" bIns="41146" anchor="ctr" anchorCtr="1">
              <a:prstTxWarp prst="textNoShape">
                <a:avLst/>
              </a:prstTxWarp>
              <a:spAutoFit/>
            </a:bodyPr>
            <a:lstStyle/>
            <a:p>
              <a:endParaRPr lang="en-US"/>
            </a:p>
          </p:txBody>
        </p:sp>
        <p:sp>
          <p:nvSpPr>
            <p:cNvPr id="450566" name="Freeform 6"/>
            <p:cNvSpPr>
              <a:spLocks noChangeArrowheads="1"/>
            </p:cNvSpPr>
            <p:nvPr/>
          </p:nvSpPr>
          <p:spPr bwMode="auto">
            <a:xfrm>
              <a:off x="5765" y="301"/>
              <a:ext cx="533" cy="1710"/>
            </a:xfrm>
            <a:custGeom>
              <a:avLst/>
              <a:gdLst/>
              <a:ahLst/>
              <a:cxnLst>
                <a:cxn ang="0">
                  <a:pos x="2106" y="3"/>
                </a:cxn>
                <a:cxn ang="0">
                  <a:pos x="1886" y="37"/>
                </a:cxn>
                <a:cxn ang="0">
                  <a:pos x="1669" y="110"/>
                </a:cxn>
                <a:cxn ang="0">
                  <a:pos x="1457" y="219"/>
                </a:cxn>
                <a:cxn ang="0">
                  <a:pos x="1253" y="364"/>
                </a:cxn>
                <a:cxn ang="0">
                  <a:pos x="1059" y="544"/>
                </a:cxn>
                <a:cxn ang="0">
                  <a:pos x="876" y="756"/>
                </a:cxn>
                <a:cxn ang="0">
                  <a:pos x="706" y="999"/>
                </a:cxn>
                <a:cxn ang="0">
                  <a:pos x="552" y="1270"/>
                </a:cxn>
                <a:cxn ang="0">
                  <a:pos x="414" y="1566"/>
                </a:cxn>
                <a:cxn ang="0">
                  <a:pos x="294" y="1885"/>
                </a:cxn>
                <a:cxn ang="0">
                  <a:pos x="193" y="2223"/>
                </a:cxn>
                <a:cxn ang="0">
                  <a:pos x="113" y="2576"/>
                </a:cxn>
                <a:cxn ang="0">
                  <a:pos x="54" y="2942"/>
                </a:cxn>
                <a:cxn ang="0">
                  <a:pos x="16" y="3316"/>
                </a:cxn>
                <a:cxn ang="0">
                  <a:pos x="0" y="3694"/>
                </a:cxn>
                <a:cxn ang="0">
                  <a:pos x="7" y="4074"/>
                </a:cxn>
                <a:cxn ang="0">
                  <a:pos x="36" y="4450"/>
                </a:cxn>
                <a:cxn ang="0">
                  <a:pos x="87" y="4819"/>
                </a:cxn>
                <a:cxn ang="0">
                  <a:pos x="159" y="5178"/>
                </a:cxn>
                <a:cxn ang="0">
                  <a:pos x="251" y="5522"/>
                </a:cxn>
                <a:cxn ang="0">
                  <a:pos x="364" y="5849"/>
                </a:cxn>
                <a:cxn ang="0">
                  <a:pos x="495" y="6155"/>
                </a:cxn>
                <a:cxn ang="0">
                  <a:pos x="643" y="6436"/>
                </a:cxn>
                <a:cxn ang="0">
                  <a:pos x="807" y="6690"/>
                </a:cxn>
                <a:cxn ang="0">
                  <a:pos x="984" y="6915"/>
                </a:cxn>
                <a:cxn ang="0">
                  <a:pos x="1175" y="7108"/>
                </a:cxn>
                <a:cxn ang="0">
                  <a:pos x="1375" y="7267"/>
                </a:cxn>
                <a:cxn ang="0">
                  <a:pos x="1584" y="7391"/>
                </a:cxn>
                <a:cxn ang="0">
                  <a:pos x="1799" y="7478"/>
                </a:cxn>
                <a:cxn ang="0">
                  <a:pos x="2018" y="7528"/>
                </a:cxn>
                <a:cxn ang="0">
                  <a:pos x="2238" y="7539"/>
                </a:cxn>
              </a:cxnLst>
              <a:rect l="0" t="0" r="r" b="b"/>
              <a:pathLst>
                <a:path w="2350" h="7540">
                  <a:moveTo>
                    <a:pt x="2216" y="0"/>
                  </a:moveTo>
                  <a:lnTo>
                    <a:pt x="2106" y="3"/>
                  </a:lnTo>
                  <a:lnTo>
                    <a:pt x="1996" y="15"/>
                  </a:lnTo>
                  <a:lnTo>
                    <a:pt x="1886" y="37"/>
                  </a:lnTo>
                  <a:lnTo>
                    <a:pt x="1777" y="69"/>
                  </a:lnTo>
                  <a:lnTo>
                    <a:pt x="1669" y="110"/>
                  </a:lnTo>
                  <a:lnTo>
                    <a:pt x="1562" y="160"/>
                  </a:lnTo>
                  <a:lnTo>
                    <a:pt x="1457" y="219"/>
                  </a:lnTo>
                  <a:lnTo>
                    <a:pt x="1354" y="287"/>
                  </a:lnTo>
                  <a:lnTo>
                    <a:pt x="1253" y="364"/>
                  </a:lnTo>
                  <a:lnTo>
                    <a:pt x="1155" y="450"/>
                  </a:lnTo>
                  <a:lnTo>
                    <a:pt x="1059" y="544"/>
                  </a:lnTo>
                  <a:lnTo>
                    <a:pt x="966" y="646"/>
                  </a:lnTo>
                  <a:lnTo>
                    <a:pt x="876" y="756"/>
                  </a:lnTo>
                  <a:lnTo>
                    <a:pt x="789" y="874"/>
                  </a:lnTo>
                  <a:lnTo>
                    <a:pt x="706" y="999"/>
                  </a:lnTo>
                  <a:lnTo>
                    <a:pt x="627" y="1131"/>
                  </a:lnTo>
                  <a:lnTo>
                    <a:pt x="552" y="1270"/>
                  </a:lnTo>
                  <a:lnTo>
                    <a:pt x="481" y="1415"/>
                  </a:lnTo>
                  <a:lnTo>
                    <a:pt x="414" y="1566"/>
                  </a:lnTo>
                  <a:lnTo>
                    <a:pt x="352" y="1723"/>
                  </a:lnTo>
                  <a:lnTo>
                    <a:pt x="294" y="1885"/>
                  </a:lnTo>
                  <a:lnTo>
                    <a:pt x="241" y="2052"/>
                  </a:lnTo>
                  <a:lnTo>
                    <a:pt x="193" y="2223"/>
                  </a:lnTo>
                  <a:lnTo>
                    <a:pt x="150" y="2398"/>
                  </a:lnTo>
                  <a:lnTo>
                    <a:pt x="113" y="2576"/>
                  </a:lnTo>
                  <a:lnTo>
                    <a:pt x="81" y="2758"/>
                  </a:lnTo>
                  <a:lnTo>
                    <a:pt x="54" y="2942"/>
                  </a:lnTo>
                  <a:lnTo>
                    <a:pt x="32" y="3128"/>
                  </a:lnTo>
                  <a:lnTo>
                    <a:pt x="16" y="3316"/>
                  </a:lnTo>
                  <a:lnTo>
                    <a:pt x="5" y="3505"/>
                  </a:lnTo>
                  <a:lnTo>
                    <a:pt x="0" y="3694"/>
                  </a:lnTo>
                  <a:lnTo>
                    <a:pt x="1" y="3884"/>
                  </a:lnTo>
                  <a:lnTo>
                    <a:pt x="7" y="4074"/>
                  </a:lnTo>
                  <a:lnTo>
                    <a:pt x="19" y="4262"/>
                  </a:lnTo>
                  <a:lnTo>
                    <a:pt x="36" y="4450"/>
                  </a:lnTo>
                  <a:lnTo>
                    <a:pt x="59" y="4635"/>
                  </a:lnTo>
                  <a:lnTo>
                    <a:pt x="87" y="4819"/>
                  </a:lnTo>
                  <a:lnTo>
                    <a:pt x="120" y="5000"/>
                  </a:lnTo>
                  <a:lnTo>
                    <a:pt x="159" y="5178"/>
                  </a:lnTo>
                  <a:lnTo>
                    <a:pt x="203" y="5352"/>
                  </a:lnTo>
                  <a:lnTo>
                    <a:pt x="251" y="5522"/>
                  </a:lnTo>
                  <a:lnTo>
                    <a:pt x="305" y="5688"/>
                  </a:lnTo>
                  <a:lnTo>
                    <a:pt x="364" y="5849"/>
                  </a:lnTo>
                  <a:lnTo>
                    <a:pt x="427" y="6005"/>
                  </a:lnTo>
                  <a:lnTo>
                    <a:pt x="495" y="6155"/>
                  </a:lnTo>
                  <a:lnTo>
                    <a:pt x="567" y="6298"/>
                  </a:lnTo>
                  <a:lnTo>
                    <a:pt x="643" y="6436"/>
                  </a:lnTo>
                  <a:lnTo>
                    <a:pt x="723" y="6567"/>
                  </a:lnTo>
                  <a:lnTo>
                    <a:pt x="807" y="6690"/>
                  </a:lnTo>
                  <a:lnTo>
                    <a:pt x="894" y="6807"/>
                  </a:lnTo>
                  <a:lnTo>
                    <a:pt x="984" y="6915"/>
                  </a:lnTo>
                  <a:lnTo>
                    <a:pt x="1078" y="7016"/>
                  </a:lnTo>
                  <a:lnTo>
                    <a:pt x="1175" y="7108"/>
                  </a:lnTo>
                  <a:lnTo>
                    <a:pt x="1274" y="7192"/>
                  </a:lnTo>
                  <a:lnTo>
                    <a:pt x="1375" y="7267"/>
                  </a:lnTo>
                  <a:lnTo>
                    <a:pt x="1478" y="7334"/>
                  </a:lnTo>
                  <a:lnTo>
                    <a:pt x="1584" y="7391"/>
                  </a:lnTo>
                  <a:lnTo>
                    <a:pt x="1691" y="7439"/>
                  </a:lnTo>
                  <a:lnTo>
                    <a:pt x="1799" y="7478"/>
                  </a:lnTo>
                  <a:lnTo>
                    <a:pt x="1908" y="7508"/>
                  </a:lnTo>
                  <a:lnTo>
                    <a:pt x="2018" y="7528"/>
                  </a:lnTo>
                  <a:lnTo>
                    <a:pt x="2128" y="7538"/>
                  </a:lnTo>
                  <a:lnTo>
                    <a:pt x="2238" y="7539"/>
                  </a:lnTo>
                  <a:lnTo>
                    <a:pt x="2349" y="7531"/>
                  </a:lnTo>
                </a:path>
              </a:pathLst>
            </a:custGeom>
            <a:noFill/>
            <a:ln w="38100" cap="flat" cmpd="sng" algn="ctr">
              <a:solidFill>
                <a:srgbClr val="00CC99"/>
              </a:solidFill>
              <a:prstDash val="solid"/>
              <a:round/>
              <a:headEnd type="none" w="med" len="med"/>
              <a:tailEnd type="none" w="med" len="med"/>
            </a:ln>
          </p:spPr>
          <p:txBody>
            <a:bodyPr wrap="none" lIns="82619" tIns="41146" rIns="82619" bIns="41146" anchor="ctr" anchorCtr="1">
              <a:prstTxWarp prst="textNoShape">
                <a:avLst/>
              </a:prstTxWarp>
              <a:spAutoFit/>
            </a:bodyPr>
            <a:lstStyle/>
            <a:p>
              <a:endParaRPr lang="en-US"/>
            </a:p>
          </p:txBody>
        </p:sp>
        <p:sp>
          <p:nvSpPr>
            <p:cNvPr id="450567" name="Text Box 7"/>
            <p:cNvSpPr txBox="1">
              <a:spLocks noChangeArrowheads="1"/>
            </p:cNvSpPr>
            <p:nvPr/>
          </p:nvSpPr>
          <p:spPr bwMode="auto">
            <a:xfrm>
              <a:off x="4738" y="73"/>
              <a:ext cx="312" cy="393"/>
            </a:xfrm>
            <a:prstGeom prst="rect">
              <a:avLst/>
            </a:prstGeom>
            <a:noFill/>
            <a:ln w="9525">
              <a:noFill/>
              <a:miter lim="800000"/>
              <a:headEnd/>
              <a:tailEnd/>
            </a:ln>
          </p:spPr>
          <p:txBody>
            <a:bodyPr wrap="none" lIns="82619" tIns="41146" rIns="82619" bIns="41146" anchor="ctr" anchorCtr="1">
              <a:prstTxWarp prst="textNoShape">
                <a:avLst/>
              </a:prstTxWarp>
              <a:spAutoFit/>
            </a:bodyPr>
            <a:lstStyle/>
            <a:p>
              <a:pPr algn="l" defTabSz="828675" eaLnBrk="1">
                <a:lnSpc>
                  <a:spcPct val="94000"/>
                </a:lnSpc>
                <a:buClr>
                  <a:srgbClr val="000000"/>
                </a:buClr>
                <a:buSzPct val="45000"/>
                <a:buFont typeface="StarSymbol" charset="0"/>
                <a:buNone/>
              </a:pPr>
              <a:r>
                <a:rPr lang="en-GB" sz="3300" b="1" dirty="0">
                  <a:solidFill>
                    <a:srgbClr val="000000"/>
                  </a:solidFill>
                  <a:latin typeface="Times" pitchFamily="-106" charset="0"/>
                  <a:ea typeface="HG Mincho Light J" charset="0"/>
                  <a:cs typeface="HG Mincho Light J" charset="0"/>
                </a:rPr>
                <a:t>B</a:t>
              </a:r>
            </a:p>
          </p:txBody>
        </p:sp>
      </p:grpSp>
      <p:sp>
        <p:nvSpPr>
          <p:cNvPr id="450568" name="Text Box 8"/>
          <p:cNvSpPr txBox="1">
            <a:spLocks noChangeArrowheads="1"/>
          </p:cNvSpPr>
          <p:nvPr/>
        </p:nvSpPr>
        <p:spPr bwMode="auto">
          <a:xfrm>
            <a:off x="7543800" y="2547838"/>
            <a:ext cx="351014" cy="423962"/>
          </a:xfrm>
          <a:prstGeom prst="rect">
            <a:avLst/>
          </a:prstGeom>
          <a:noFill/>
          <a:ln w="9525">
            <a:noFill/>
            <a:miter lim="800000"/>
            <a:headEnd/>
            <a:tailEnd/>
          </a:ln>
        </p:spPr>
        <p:txBody>
          <a:bodyPr wrap="none" lIns="0" tIns="0" rIns="0" bIns="0">
            <a:prstTxWarp prst="textNoShape">
              <a:avLst/>
            </a:prstTxWarp>
            <a:spAutoFit/>
          </a:bodyPr>
          <a:lstStyle/>
          <a:p>
            <a:pPr algn="l" defTabSz="828675" eaLnBrk="1">
              <a:lnSpc>
                <a:spcPct val="94000"/>
              </a:lnSpc>
              <a:buClr>
                <a:srgbClr val="000000"/>
              </a:buClr>
              <a:buSzPct val="45000"/>
              <a:buFont typeface="StarSymbol" charset="0"/>
              <a:buNone/>
            </a:pPr>
            <a:r>
              <a:rPr lang="en-GB" sz="2900" b="1" dirty="0">
                <a:solidFill>
                  <a:srgbClr val="000000"/>
                </a:solidFill>
                <a:latin typeface="Times" pitchFamily="-106" charset="0"/>
                <a:ea typeface="HG Mincho Light J" charset="0"/>
                <a:cs typeface="HG Mincho Light J" charset="0"/>
              </a:rPr>
              <a:t>M</a:t>
            </a:r>
          </a:p>
        </p:txBody>
      </p:sp>
      <p:sp>
        <p:nvSpPr>
          <p:cNvPr id="450569" name="Text Box 9"/>
          <p:cNvSpPr txBox="1">
            <a:spLocks noChangeArrowheads="1"/>
          </p:cNvSpPr>
          <p:nvPr/>
        </p:nvSpPr>
        <p:spPr bwMode="auto">
          <a:xfrm>
            <a:off x="8324959" y="2495772"/>
            <a:ext cx="285641" cy="476028"/>
          </a:xfrm>
          <a:prstGeom prst="rect">
            <a:avLst/>
          </a:prstGeom>
          <a:noFill/>
          <a:ln w="9525">
            <a:noFill/>
            <a:miter lim="800000"/>
            <a:headEnd/>
            <a:tailEnd/>
          </a:ln>
        </p:spPr>
        <p:txBody>
          <a:bodyPr wrap="none" lIns="0" tIns="0" rIns="0" bIns="0">
            <a:prstTxWarp prst="textNoShape">
              <a:avLst/>
            </a:prstTxWarp>
            <a:spAutoFit/>
          </a:bodyPr>
          <a:lstStyle/>
          <a:p>
            <a:pPr algn="l" defTabSz="828675" eaLnBrk="1">
              <a:lnSpc>
                <a:spcPct val="108000"/>
              </a:lnSpc>
              <a:buClr>
                <a:srgbClr val="000000"/>
              </a:buClr>
              <a:buSzPct val="45000"/>
              <a:buFont typeface="StarSymbol" charset="0"/>
              <a:buNone/>
            </a:pPr>
            <a:r>
              <a:rPr lang="en-GB" sz="2900" b="1" dirty="0" err="1">
                <a:solidFill>
                  <a:srgbClr val="000000"/>
                </a:solidFill>
                <a:latin typeface="Symbol" pitchFamily="-106" charset="2"/>
                <a:ea typeface="HG Mincho Light J" charset="0"/>
                <a:cs typeface="HG Mincho Light J" charset="0"/>
              </a:rPr>
              <a:t></a:t>
            </a:r>
            <a:endParaRPr lang="en-GB" sz="2900" b="1" dirty="0">
              <a:solidFill>
                <a:srgbClr val="000000"/>
              </a:solidFill>
              <a:latin typeface="Symbol" pitchFamily="-106" charset="2"/>
              <a:ea typeface="HG Mincho Light J" charset="0"/>
              <a:cs typeface="HG Mincho Light J" charset="0"/>
            </a:endParaRPr>
          </a:p>
        </p:txBody>
      </p:sp>
      <p:sp>
        <p:nvSpPr>
          <p:cNvPr id="450570" name="Rectangle 10"/>
          <p:cNvSpPr>
            <a:spLocks noGrp="1" noChangeArrowheads="1"/>
          </p:cNvSpPr>
          <p:nvPr>
            <p:ph type="body"/>
          </p:nvPr>
        </p:nvSpPr>
        <p:spPr>
          <a:xfrm>
            <a:off x="33338" y="255587"/>
            <a:ext cx="6367462" cy="5992813"/>
          </a:xfrm>
          <a:ln/>
        </p:spPr>
        <p:txBody>
          <a:bodyPr lIns="82619" tIns="41146" rIns="82619" bIns="41146" anchor="t"/>
          <a:lstStyle/>
          <a:p>
            <a:pPr marL="431800" indent="-323850" algn="l" defTabSz="457200">
              <a:spcBef>
                <a:spcPts val="750"/>
              </a:spcBef>
              <a:buClr>
                <a:schemeClr val="hlink"/>
              </a:buClr>
              <a:buSzPct val="70000"/>
              <a:buFont typeface="Wingdings" pitchFamily="-106" charset="2"/>
              <a:buChar char="n"/>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GB" sz="2000" b="0" i="1" dirty="0">
              <a:solidFill>
                <a:schemeClr val="tx1"/>
              </a:solidFill>
            </a:endParaRPr>
          </a:p>
          <a:p>
            <a:pPr marL="431800" indent="-323850" algn="l" defTabSz="457200">
              <a:spcBef>
                <a:spcPts val="750"/>
              </a:spcBef>
              <a:buClr>
                <a:schemeClr val="hlink"/>
              </a:buClr>
              <a:buSzPct val="70000"/>
              <a:buFont typeface="Wingdings" pitchFamily="-106"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GB" sz="2000" b="0" i="1" dirty="0">
              <a:solidFill>
                <a:schemeClr val="tx1"/>
              </a:solidFill>
            </a:endParaRPr>
          </a:p>
          <a:p>
            <a:pPr marL="431800" indent="-323850" algn="l" defTabSz="457200">
              <a:spcBef>
                <a:spcPts val="750"/>
              </a:spcBef>
              <a:buClr>
                <a:schemeClr val="hlink"/>
              </a:buClr>
              <a:buSzPct val="70000"/>
              <a:buFont typeface="Wingdings" pitchFamily="-106" charset="2"/>
              <a:buChar char="n"/>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b="0" dirty="0">
                <a:solidFill>
                  <a:schemeClr val="tx1"/>
                </a:solidFill>
              </a:rPr>
              <a:t>Rules of thumb:</a:t>
            </a:r>
            <a:r>
              <a:rPr lang="en-GB" sz="2200" b="0" dirty="0">
                <a:solidFill>
                  <a:srgbClr val="008000"/>
                </a:solidFill>
              </a:rPr>
              <a:t> </a:t>
            </a:r>
          </a:p>
          <a:p>
            <a:pPr marL="863600" lvl="1" indent="-287338" algn="l" defTabSz="457200">
              <a:lnSpc>
                <a:spcPct val="108000"/>
              </a:lnSpc>
              <a:spcBef>
                <a:spcPct val="20000"/>
              </a:spcBef>
              <a:buClr>
                <a:schemeClr val="accent2"/>
              </a:buClr>
              <a:buSzPct val="70000"/>
              <a:buFont typeface="Wingdings" pitchFamily="-106" charset="2"/>
              <a:buChar char="n"/>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b="0" dirty="0">
                <a:solidFill>
                  <a:srgbClr val="000000"/>
                </a:solidFill>
                <a:latin typeface="Symbol" pitchFamily="-106" charset="2"/>
                <a:ea typeface="ＭＳ Ｐゴシック" pitchFamily="-106" charset="-128"/>
              </a:rPr>
              <a:t>F ~ </a:t>
            </a:r>
            <a:r>
              <a:rPr lang="en-GB" sz="2200" b="0" dirty="0">
                <a:solidFill>
                  <a:srgbClr val="000000"/>
                </a:solidFill>
                <a:ea typeface="ＭＳ Ｐゴシック" pitchFamily="-106" charset="-128"/>
              </a:rPr>
              <a:t>B R</a:t>
            </a:r>
            <a:r>
              <a:rPr lang="en-GB" sz="2200" b="0" baseline="33000" dirty="0">
                <a:solidFill>
                  <a:srgbClr val="000000"/>
                </a:solidFill>
                <a:ea typeface="ＭＳ Ｐゴシック" pitchFamily="-106" charset="-128"/>
              </a:rPr>
              <a:t>2</a:t>
            </a:r>
            <a:r>
              <a:rPr lang="en-GB" sz="2200" b="0" dirty="0">
                <a:solidFill>
                  <a:srgbClr val="000000"/>
                </a:solidFill>
                <a:ea typeface="ＭＳ Ｐゴシック" pitchFamily="-106" charset="-128"/>
              </a:rPr>
              <a:t> ; V ~</a:t>
            </a:r>
            <a:r>
              <a:rPr lang="en-GB" sz="2200" b="0" baseline="33000" dirty="0">
                <a:solidFill>
                  <a:srgbClr val="000000"/>
                </a:solidFill>
                <a:latin typeface="Symbol" pitchFamily="-106" charset="2"/>
                <a:ea typeface="ＭＳ Ｐゴシック" pitchFamily="-106" charset="-128"/>
              </a:rPr>
              <a:t>  </a:t>
            </a:r>
            <a:r>
              <a:rPr lang="en-GB" sz="2200" b="0" dirty="0">
                <a:solidFill>
                  <a:srgbClr val="000000"/>
                </a:solidFill>
                <a:ea typeface="ＭＳ Ｐゴシック" pitchFamily="-106" charset="-128"/>
              </a:rPr>
              <a:t> </a:t>
            </a:r>
            <a:r>
              <a:rPr lang="en-GB" sz="2200" b="0" dirty="0">
                <a:solidFill>
                  <a:srgbClr val="000000"/>
                </a:solidFill>
                <a:latin typeface="Symbol" pitchFamily="-106" charset="2"/>
                <a:ea typeface="ＭＳ Ｐゴシック" pitchFamily="-106" charset="-128"/>
              </a:rPr>
              <a:t>W F</a:t>
            </a:r>
            <a:r>
              <a:rPr lang="en-GB" sz="2200" b="0" dirty="0">
                <a:solidFill>
                  <a:srgbClr val="000000"/>
                </a:solidFill>
                <a:ea typeface="ＭＳ Ｐゴシック" pitchFamily="-106" charset="-128"/>
              </a:rPr>
              <a:t>; </a:t>
            </a:r>
          </a:p>
          <a:p>
            <a:pPr marL="863600" lvl="1" indent="-287338" algn="l" defTabSz="457200">
              <a:spcBef>
                <a:spcPct val="20000"/>
              </a:spcBef>
              <a:buClr>
                <a:schemeClr val="accent2"/>
              </a:buClr>
              <a:buSzPct val="70000"/>
              <a:buFont typeface="Wingdings" pitchFamily="-106" charset="2"/>
              <a:buChar char="n"/>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b="0" dirty="0">
                <a:solidFill>
                  <a:srgbClr val="000000"/>
                </a:solidFill>
                <a:ea typeface="ＭＳ Ｐゴシック" pitchFamily="-106" charset="-128"/>
              </a:rPr>
              <a:t>I~ V /  Z</a:t>
            </a:r>
            <a:r>
              <a:rPr lang="en-GB" sz="2200" b="0" baseline="-33000" dirty="0">
                <a:solidFill>
                  <a:srgbClr val="000000"/>
                </a:solidFill>
                <a:ea typeface="ＭＳ Ｐゴシック" pitchFamily="-106" charset="-128"/>
              </a:rPr>
              <a:t>0</a:t>
            </a:r>
            <a:r>
              <a:rPr lang="en-GB" sz="2200" b="0" dirty="0">
                <a:solidFill>
                  <a:srgbClr val="000000"/>
                </a:solidFill>
                <a:ea typeface="ＭＳ Ｐゴシック" pitchFamily="-106" charset="-128"/>
              </a:rPr>
              <a:t>;  P ~ V I</a:t>
            </a:r>
          </a:p>
          <a:p>
            <a:pPr marL="431800" indent="-323850" algn="l" defTabSz="457200">
              <a:spcBef>
                <a:spcPts val="750"/>
              </a:spcBef>
              <a:buClr>
                <a:schemeClr val="hlink"/>
              </a:buClr>
              <a:buSzPct val="70000"/>
              <a:buFont typeface="Wingdings" pitchFamily="-106"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b="0" dirty="0">
                <a:solidFill>
                  <a:srgbClr val="FFFF00"/>
                </a:solidFill>
              </a:rPr>
              <a:t>       </a:t>
            </a:r>
            <a:r>
              <a:rPr lang="en-GB" sz="2200" b="0" dirty="0">
                <a:solidFill>
                  <a:srgbClr val="00FF00"/>
                </a:solidFill>
              </a:rPr>
              <a:t>       </a:t>
            </a:r>
            <a:r>
              <a:rPr lang="en-GB" sz="2200" b="0" dirty="0">
                <a:solidFill>
                  <a:srgbClr val="FF0000"/>
                </a:solidFill>
              </a:rPr>
              <a:t> </a:t>
            </a:r>
            <a:r>
              <a:rPr lang="en-GB" sz="2200" b="0" dirty="0"/>
              <a:t>PWN           AGN      </a:t>
            </a:r>
            <a:r>
              <a:rPr lang="en-GB" sz="2200" b="0" dirty="0" smtClean="0"/>
              <a:t>       GRB  </a:t>
            </a:r>
            <a:endParaRPr lang="en-GB" sz="2200" b="0" dirty="0"/>
          </a:p>
          <a:p>
            <a:pPr marL="431800" indent="-323850" algn="l" defTabSz="457200">
              <a:spcBef>
                <a:spcPts val="750"/>
              </a:spcBef>
              <a:buClr>
                <a:schemeClr val="hlink"/>
              </a:buClr>
              <a:buSzPct val="70000"/>
              <a:buFont typeface="Wingdings" pitchFamily="-106"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dirty="0">
                <a:solidFill>
                  <a:schemeClr val="tx1"/>
                </a:solidFill>
              </a:rPr>
              <a:t>B </a:t>
            </a:r>
            <a:r>
              <a:rPr lang="en-GB" sz="2200" b="0" dirty="0">
                <a:solidFill>
                  <a:schemeClr val="tx1"/>
                </a:solidFill>
              </a:rPr>
              <a:t>    </a:t>
            </a:r>
            <a:r>
              <a:rPr lang="en-GB" sz="2200" b="0" dirty="0">
                <a:solidFill>
                  <a:srgbClr val="FFFF00"/>
                </a:solidFill>
              </a:rPr>
              <a:t>      </a:t>
            </a:r>
            <a:r>
              <a:rPr lang="en-GB" sz="2200" b="0" dirty="0">
                <a:solidFill>
                  <a:srgbClr val="0000FF"/>
                </a:solidFill>
              </a:rPr>
              <a:t> </a:t>
            </a:r>
            <a:r>
              <a:rPr lang="en-GB" sz="2200" dirty="0">
                <a:solidFill>
                  <a:schemeClr val="tx1"/>
                </a:solidFill>
              </a:rPr>
              <a:t>100 MT     1 T        </a:t>
            </a:r>
            <a:r>
              <a:rPr lang="en-GB" sz="2200" dirty="0" smtClean="0">
                <a:solidFill>
                  <a:schemeClr val="tx1"/>
                </a:solidFill>
              </a:rPr>
              <a:t> 1 </a:t>
            </a:r>
            <a:r>
              <a:rPr lang="en-GB" sz="2200" dirty="0">
                <a:solidFill>
                  <a:schemeClr val="tx1"/>
                </a:solidFill>
              </a:rPr>
              <a:t>TT</a:t>
            </a:r>
            <a:r>
              <a:rPr lang="en-GB" sz="2200" b="0" dirty="0">
                <a:solidFill>
                  <a:schemeClr val="tx1"/>
                </a:solidFill>
              </a:rPr>
              <a:t>  </a:t>
            </a:r>
            <a:endParaRPr lang="en-GB" sz="2200" b="0" dirty="0" smtClean="0">
              <a:solidFill>
                <a:schemeClr val="tx1"/>
              </a:solidFill>
            </a:endParaRPr>
          </a:p>
          <a:p>
            <a:pPr marL="431800" indent="-323850" algn="l" defTabSz="457200">
              <a:lnSpc>
                <a:spcPct val="108000"/>
              </a:lnSpc>
              <a:spcBef>
                <a:spcPts val="750"/>
              </a:spcBef>
              <a:buClr>
                <a:schemeClr val="hlink"/>
              </a:buClr>
              <a:buSzPct val="70000"/>
              <a:buFont typeface="Wingdings" pitchFamily="-106"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dirty="0" smtClean="0">
                <a:solidFill>
                  <a:schemeClr val="tx1"/>
                </a:solidFill>
                <a:latin typeface="Symbol" pitchFamily="-106" charset="2"/>
              </a:rPr>
              <a:t>W</a:t>
            </a:r>
            <a:r>
              <a:rPr lang="en-GB" sz="2200" dirty="0" smtClean="0">
                <a:solidFill>
                  <a:srgbClr val="000000"/>
                </a:solidFill>
                <a:latin typeface="Symbol" pitchFamily="-106" charset="2"/>
              </a:rPr>
              <a:t> </a:t>
            </a:r>
            <a:r>
              <a:rPr lang="en-GB" sz="2200" dirty="0" smtClean="0">
                <a:solidFill>
                  <a:srgbClr val="000000"/>
                </a:solidFill>
              </a:rPr>
              <a:t> </a:t>
            </a:r>
            <a:r>
              <a:rPr lang="en-GB" sz="2200" dirty="0" smtClean="0">
                <a:solidFill>
                  <a:schemeClr val="tx1"/>
                </a:solidFill>
              </a:rPr>
              <a:t>       </a:t>
            </a:r>
            <a:r>
              <a:rPr lang="en-GB" sz="2200" dirty="0">
                <a:solidFill>
                  <a:schemeClr val="tx1"/>
                </a:solidFill>
              </a:rPr>
              <a:t>10 Hz</a:t>
            </a:r>
            <a:r>
              <a:rPr lang="en-GB" sz="2200" dirty="0" smtClean="0">
                <a:solidFill>
                  <a:schemeClr val="tx1"/>
                </a:solidFill>
              </a:rPr>
              <a:t>       </a:t>
            </a:r>
            <a:r>
              <a:rPr lang="en-GB" sz="2200" dirty="0">
                <a:solidFill>
                  <a:schemeClr val="tx1"/>
                </a:solidFill>
              </a:rPr>
              <a:t>10 </a:t>
            </a:r>
            <a:r>
              <a:rPr lang="en-GB" sz="2200" dirty="0" err="1">
                <a:solidFill>
                  <a:schemeClr val="tx1"/>
                </a:solidFill>
                <a:latin typeface="Symbol" pitchFamily="-106" charset="2"/>
              </a:rPr>
              <a:t></a:t>
            </a:r>
            <a:r>
              <a:rPr lang="en-GB" sz="2200" dirty="0" err="1">
                <a:solidFill>
                  <a:schemeClr val="tx1"/>
                </a:solidFill>
              </a:rPr>
              <a:t>Hz</a:t>
            </a:r>
            <a:r>
              <a:rPr lang="en-GB" sz="2200" dirty="0">
                <a:solidFill>
                  <a:schemeClr val="tx1"/>
                </a:solidFill>
              </a:rPr>
              <a:t> </a:t>
            </a:r>
            <a:r>
              <a:rPr lang="en-GB" sz="2200" dirty="0" smtClean="0">
                <a:solidFill>
                  <a:schemeClr val="tx1"/>
                </a:solidFill>
              </a:rPr>
              <a:t>    1 </a:t>
            </a:r>
            <a:r>
              <a:rPr lang="en-GB" sz="2200" dirty="0">
                <a:solidFill>
                  <a:schemeClr val="tx1"/>
                </a:solidFill>
              </a:rPr>
              <a:t>kHz</a:t>
            </a:r>
          </a:p>
          <a:p>
            <a:pPr marL="431800" indent="-323850" algn="l" defTabSz="457200">
              <a:spcBef>
                <a:spcPts val="750"/>
              </a:spcBef>
              <a:buClr>
                <a:schemeClr val="hlink"/>
              </a:buClr>
              <a:buSzPct val="70000"/>
              <a:buFont typeface="Wingdings" pitchFamily="-106"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dirty="0">
                <a:solidFill>
                  <a:schemeClr val="tx1"/>
                </a:solidFill>
              </a:rPr>
              <a:t>R    </a:t>
            </a:r>
            <a:r>
              <a:rPr lang="en-GB" sz="2200" dirty="0" smtClean="0">
                <a:solidFill>
                  <a:schemeClr val="tx1"/>
                </a:solidFill>
              </a:rPr>
              <a:t>     </a:t>
            </a:r>
            <a:r>
              <a:rPr lang="en-GB" sz="2200" dirty="0">
                <a:solidFill>
                  <a:schemeClr val="tx1"/>
                </a:solidFill>
              </a:rPr>
              <a:t>10 km       10 Tm   </a:t>
            </a:r>
            <a:r>
              <a:rPr lang="en-GB" sz="2200" dirty="0" smtClean="0">
                <a:solidFill>
                  <a:schemeClr val="tx1"/>
                </a:solidFill>
              </a:rPr>
              <a:t>   10 </a:t>
            </a:r>
            <a:r>
              <a:rPr lang="en-GB" sz="2200" dirty="0">
                <a:solidFill>
                  <a:schemeClr val="tx1"/>
                </a:solidFill>
              </a:rPr>
              <a:t>km</a:t>
            </a:r>
          </a:p>
          <a:p>
            <a:pPr marL="431800" indent="-323850" algn="l" defTabSz="457200">
              <a:spcBef>
                <a:spcPts val="750"/>
              </a:spcBef>
              <a:buClr>
                <a:schemeClr val="hlink"/>
              </a:buClr>
              <a:buSzPct val="70000"/>
              <a:buFont typeface="Wingdings" pitchFamily="-106"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dirty="0">
                <a:solidFill>
                  <a:schemeClr val="tx1"/>
                </a:solidFill>
              </a:rPr>
              <a:t>V        </a:t>
            </a:r>
            <a:r>
              <a:rPr lang="en-GB" sz="2200" dirty="0" smtClean="0">
                <a:solidFill>
                  <a:schemeClr val="tx1"/>
                </a:solidFill>
              </a:rPr>
              <a:t> 3 </a:t>
            </a:r>
            <a:r>
              <a:rPr lang="en-GB" sz="2200" dirty="0">
                <a:solidFill>
                  <a:schemeClr val="tx1"/>
                </a:solidFill>
              </a:rPr>
              <a:t>PV     </a:t>
            </a:r>
            <a:r>
              <a:rPr lang="en-GB" sz="2200" dirty="0" smtClean="0">
                <a:solidFill>
                  <a:schemeClr val="tx1"/>
                </a:solidFill>
              </a:rPr>
              <a:t>    </a:t>
            </a:r>
            <a:r>
              <a:rPr lang="en-GB" sz="2200" dirty="0">
                <a:solidFill>
                  <a:schemeClr val="tx1"/>
                </a:solidFill>
              </a:rPr>
              <a:t>300 EV  </a:t>
            </a:r>
            <a:r>
              <a:rPr lang="en-GB" sz="2200" dirty="0" smtClean="0">
                <a:solidFill>
                  <a:schemeClr val="tx1"/>
                </a:solidFill>
              </a:rPr>
              <a:t>   </a:t>
            </a:r>
            <a:r>
              <a:rPr lang="en-GB" sz="2200" dirty="0">
                <a:solidFill>
                  <a:schemeClr val="tx1"/>
                </a:solidFill>
              </a:rPr>
              <a:t>30 ZV     </a:t>
            </a:r>
          </a:p>
          <a:p>
            <a:pPr marL="431800" indent="-323850" algn="l" defTabSz="457200">
              <a:spcBef>
                <a:spcPts val="750"/>
              </a:spcBef>
              <a:buClr>
                <a:schemeClr val="hlink"/>
              </a:buClr>
              <a:buSzPct val="70000"/>
              <a:buFont typeface="Wingdings" pitchFamily="-106"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dirty="0">
                <a:solidFill>
                  <a:schemeClr val="tx1"/>
                </a:solidFill>
              </a:rPr>
              <a:t>I      </a:t>
            </a:r>
            <a:r>
              <a:rPr lang="en-GB" sz="2200" dirty="0" smtClean="0">
                <a:solidFill>
                  <a:schemeClr val="tx1"/>
                </a:solidFill>
              </a:rPr>
              <a:t>   </a:t>
            </a:r>
            <a:r>
              <a:rPr lang="en-GB" sz="2200" dirty="0">
                <a:solidFill>
                  <a:schemeClr val="tx1"/>
                </a:solidFill>
              </a:rPr>
              <a:t>300 TA  </a:t>
            </a:r>
            <a:r>
              <a:rPr lang="en-GB" sz="2200" dirty="0" smtClean="0">
                <a:solidFill>
                  <a:schemeClr val="tx1"/>
                </a:solidFill>
              </a:rPr>
              <a:t>    </a:t>
            </a:r>
            <a:r>
              <a:rPr lang="en-GB" sz="2200" dirty="0">
                <a:solidFill>
                  <a:schemeClr val="tx1"/>
                </a:solidFill>
              </a:rPr>
              <a:t>3 EA   </a:t>
            </a:r>
            <a:r>
              <a:rPr lang="en-GB" sz="2200" dirty="0" smtClean="0">
                <a:solidFill>
                  <a:schemeClr val="tx1"/>
                </a:solidFill>
              </a:rPr>
              <a:t>    </a:t>
            </a:r>
            <a:r>
              <a:rPr lang="en-GB" sz="2200" dirty="0">
                <a:solidFill>
                  <a:schemeClr val="tx1"/>
                </a:solidFill>
              </a:rPr>
              <a:t>300 EA</a:t>
            </a:r>
          </a:p>
          <a:p>
            <a:pPr marL="431800" indent="-323850" algn="l" defTabSz="457200">
              <a:spcBef>
                <a:spcPts val="750"/>
              </a:spcBef>
              <a:buClr>
                <a:schemeClr val="hlink"/>
              </a:buClr>
              <a:buSzPct val="70000"/>
              <a:buFont typeface="Wingdings" pitchFamily="-106"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2200" dirty="0">
                <a:solidFill>
                  <a:schemeClr val="tx1"/>
                </a:solidFill>
              </a:rPr>
              <a:t>P       </a:t>
            </a:r>
            <a:r>
              <a:rPr lang="en-GB" sz="2200" dirty="0" smtClean="0">
                <a:solidFill>
                  <a:schemeClr val="tx1"/>
                </a:solidFill>
              </a:rPr>
              <a:t>  </a:t>
            </a:r>
            <a:r>
              <a:rPr lang="en-GB" sz="2200" dirty="0">
                <a:solidFill>
                  <a:schemeClr val="tx1"/>
                </a:solidFill>
              </a:rPr>
              <a:t>100 XW  </a:t>
            </a:r>
            <a:r>
              <a:rPr lang="en-GB" sz="2200" dirty="0" smtClean="0">
                <a:solidFill>
                  <a:schemeClr val="tx1"/>
                </a:solidFill>
              </a:rPr>
              <a:t>   1 </a:t>
            </a:r>
            <a:r>
              <a:rPr lang="en-GB" sz="2200" dirty="0">
                <a:solidFill>
                  <a:schemeClr val="tx1"/>
                </a:solidFill>
              </a:rPr>
              <a:t>TXW </a:t>
            </a:r>
            <a:r>
              <a:rPr lang="en-GB" sz="2200" dirty="0" smtClean="0">
                <a:solidFill>
                  <a:schemeClr val="tx1"/>
                </a:solidFill>
              </a:rPr>
              <a:t>    </a:t>
            </a:r>
            <a:r>
              <a:rPr lang="en-GB" sz="2200" dirty="0">
                <a:solidFill>
                  <a:schemeClr val="tx1"/>
                </a:solidFill>
              </a:rPr>
              <a:t>10 PXW</a:t>
            </a:r>
          </a:p>
        </p:txBody>
      </p:sp>
      <p:sp>
        <p:nvSpPr>
          <p:cNvPr id="450571" name="Rectangle 11"/>
          <p:cNvSpPr>
            <a:spLocks noGrp="1" noRot="1" noChangeArrowheads="1"/>
          </p:cNvSpPr>
          <p:nvPr>
            <p:ph type="title" idx="1"/>
          </p:nvPr>
        </p:nvSpPr>
        <p:spPr>
          <a:xfrm>
            <a:off x="0" y="0"/>
            <a:ext cx="7315200" cy="762000"/>
          </a:xfrm>
          <a:ln/>
        </p:spPr>
        <p:txBody>
          <a:bodyPr lIns="0" tIns="0" rIns="0" bIns="0" anchor="ctr"/>
          <a:lstStyle/>
          <a:p>
            <a:pPr marL="0" indent="0" algn="ctr" defTabSz="457200">
              <a:spcBef>
                <a:spcPct val="0"/>
              </a:spcBef>
              <a:buClrTx/>
              <a:buSzTx/>
              <a:buFontTx/>
              <a:buNone/>
              <a:tabLst>
                <a:tab pos="723900" algn="l"/>
                <a:tab pos="1447800" algn="l"/>
                <a:tab pos="2171700" algn="l"/>
                <a:tab pos="2895600" algn="l"/>
                <a:tab pos="3619500" algn="l"/>
                <a:tab pos="4343400" algn="l"/>
                <a:tab pos="5067300" algn="l"/>
                <a:tab pos="5791200" algn="l"/>
              </a:tabLst>
            </a:pPr>
            <a:r>
              <a:rPr lang="en-GB" sz="3600" dirty="0" smtClean="0">
                <a:solidFill>
                  <a:srgbClr val="FF0000"/>
                </a:solidFill>
              </a:rPr>
              <a:t>How to get Blood from a Stone</a:t>
            </a:r>
            <a:endParaRPr lang="en-GB" sz="3600" dirty="0">
              <a:solidFill>
                <a:srgbClr val="FF0000"/>
              </a:solidFill>
            </a:endParaRPr>
          </a:p>
        </p:txBody>
      </p:sp>
      <p:sp>
        <p:nvSpPr>
          <p:cNvPr id="18" name="TextBox 17"/>
          <p:cNvSpPr txBox="1"/>
          <p:nvPr/>
        </p:nvSpPr>
        <p:spPr>
          <a:xfrm>
            <a:off x="6553200" y="5638800"/>
            <a:ext cx="2535219" cy="461665"/>
          </a:xfrm>
          <a:prstGeom prst="rect">
            <a:avLst/>
          </a:prstGeom>
          <a:noFill/>
        </p:spPr>
        <p:txBody>
          <a:bodyPr wrap="none" rtlCol="0">
            <a:spAutoFit/>
          </a:bodyPr>
          <a:lstStyle/>
          <a:p>
            <a:r>
              <a:rPr lang="en-US" dirty="0" err="1" smtClean="0"/>
              <a:t>Unipolar</a:t>
            </a:r>
            <a:r>
              <a:rPr lang="en-US" dirty="0" smtClean="0"/>
              <a:t> Induction</a:t>
            </a:r>
            <a:endParaRPr lang="en-US" dirty="0"/>
          </a:p>
        </p:txBody>
      </p:sp>
      <p:pic>
        <p:nvPicPr>
          <p:cNvPr id="17" name="Picture 4"/>
          <p:cNvPicPr>
            <a:picLocks noChangeAspect="1" noChangeArrowheads="1"/>
          </p:cNvPicPr>
          <p:nvPr/>
        </p:nvPicPr>
        <p:blipFill>
          <a:blip r:embed="rId3"/>
          <a:srcRect/>
          <a:stretch>
            <a:fillRect/>
          </a:stretch>
        </p:blipFill>
        <p:spPr bwMode="auto">
          <a:xfrm>
            <a:off x="7315200" y="-1"/>
            <a:ext cx="1828800" cy="2140239"/>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p>
            <a:r>
              <a:rPr lang="en-US"/>
              <a:t>08 vi 29</a:t>
            </a:r>
          </a:p>
        </p:txBody>
      </p:sp>
      <p:sp>
        <p:nvSpPr>
          <p:cNvPr id="7" name="Footer Placeholder 4"/>
          <p:cNvSpPr>
            <a:spLocks noGrp="1"/>
          </p:cNvSpPr>
          <p:nvPr>
            <p:ph type="ftr" sz="quarter" idx="11"/>
          </p:nvPr>
        </p:nvSpPr>
        <p:spPr/>
        <p:txBody>
          <a:bodyPr/>
          <a:lstStyle/>
          <a:p>
            <a:r>
              <a:rPr lang="en-US"/>
              <a:t>KIAA</a:t>
            </a:r>
          </a:p>
        </p:txBody>
      </p:sp>
      <p:sp>
        <p:nvSpPr>
          <p:cNvPr id="8" name="Slide Number Placeholder 5"/>
          <p:cNvSpPr>
            <a:spLocks noGrp="1"/>
          </p:cNvSpPr>
          <p:nvPr>
            <p:ph type="sldNum" sz="quarter" idx="12"/>
          </p:nvPr>
        </p:nvSpPr>
        <p:spPr/>
        <p:txBody>
          <a:bodyPr/>
          <a:lstStyle/>
          <a:p>
            <a:fld id="{A53DF65C-BDDE-7A46-A0DA-2AC959F078C8}" type="slidenum">
              <a:rPr lang="en-US"/>
              <a:pPr/>
              <a:t>21</a:t>
            </a:fld>
            <a:endParaRPr lang="en-US"/>
          </a:p>
        </p:txBody>
      </p:sp>
      <p:sp>
        <p:nvSpPr>
          <p:cNvPr id="689154" name="Rectangle 2"/>
          <p:cNvSpPr>
            <a:spLocks noGrp="1" noChangeArrowheads="1"/>
          </p:cNvSpPr>
          <p:nvPr>
            <p:ph type="title"/>
          </p:nvPr>
        </p:nvSpPr>
        <p:spPr>
          <a:xfrm>
            <a:off x="685800" y="-228600"/>
            <a:ext cx="5638800" cy="1143000"/>
          </a:xfrm>
        </p:spPr>
        <p:txBody>
          <a:bodyPr/>
          <a:lstStyle/>
          <a:p>
            <a:r>
              <a:rPr lang="en-US" dirty="0"/>
              <a:t>EM/RMHD power </a:t>
            </a:r>
          </a:p>
        </p:txBody>
      </p:sp>
      <p:pic>
        <p:nvPicPr>
          <p:cNvPr id="689155" name="Picture 3"/>
          <p:cNvPicPr>
            <a:picLocks noChangeAspect="1" noChangeArrowheads="1"/>
          </p:cNvPicPr>
          <p:nvPr/>
        </p:nvPicPr>
        <p:blipFill>
          <a:blip r:embed="rId4"/>
          <a:srcRect/>
          <a:stretch>
            <a:fillRect/>
          </a:stretch>
        </p:blipFill>
        <p:spPr bwMode="auto">
          <a:xfrm>
            <a:off x="228600" y="3905250"/>
            <a:ext cx="4648200" cy="2876550"/>
          </a:xfrm>
          <a:prstGeom prst="rect">
            <a:avLst/>
          </a:prstGeom>
          <a:noFill/>
        </p:spPr>
      </p:pic>
      <p:pic>
        <p:nvPicPr>
          <p:cNvPr id="689156" name="Picture 4"/>
          <p:cNvPicPr>
            <a:picLocks noChangeAspect="1" noChangeArrowheads="1"/>
          </p:cNvPicPr>
          <p:nvPr/>
        </p:nvPicPr>
        <p:blipFill>
          <a:blip r:embed="rId5"/>
          <a:srcRect/>
          <a:stretch>
            <a:fillRect/>
          </a:stretch>
        </p:blipFill>
        <p:spPr bwMode="auto">
          <a:xfrm>
            <a:off x="4876800" y="3962400"/>
            <a:ext cx="4267200" cy="2819400"/>
          </a:xfrm>
          <a:prstGeom prst="rect">
            <a:avLst/>
          </a:prstGeom>
          <a:noFill/>
        </p:spPr>
      </p:pic>
      <p:sp>
        <p:nvSpPr>
          <p:cNvPr id="689158" name="Rectangle 6"/>
          <p:cNvSpPr>
            <a:spLocks noGrp="1" noChangeArrowheads="1"/>
          </p:cNvSpPr>
          <p:nvPr>
            <p:ph type="body" idx="1"/>
          </p:nvPr>
        </p:nvSpPr>
        <p:spPr>
          <a:xfrm>
            <a:off x="0" y="685800"/>
            <a:ext cx="8601075" cy="5027613"/>
          </a:xfrm>
        </p:spPr>
        <p:txBody>
          <a:bodyPr/>
          <a:lstStyle/>
          <a:p>
            <a:r>
              <a:rPr lang="en-US" sz="2400" dirty="0"/>
              <a:t>Relativistic Force-Free </a:t>
            </a:r>
            <a:r>
              <a:rPr lang="en-US" sz="2400" dirty="0" smtClean="0"/>
              <a:t>treatment</a:t>
            </a:r>
          </a:p>
          <a:p>
            <a:pPr lvl="1"/>
            <a:r>
              <a:rPr lang="en-US" sz="2000" dirty="0" smtClean="0"/>
              <a:t>No inertia</a:t>
            </a:r>
            <a:endParaRPr lang="en-US" sz="2000" dirty="0" smtClean="0"/>
          </a:p>
          <a:p>
            <a:r>
              <a:rPr lang="en-US" sz="2400" dirty="0"/>
              <a:t>Relativistic MHD</a:t>
            </a:r>
            <a:endParaRPr lang="en-US" sz="2400" dirty="0" smtClean="0"/>
          </a:p>
          <a:p>
            <a:pPr lvl="1"/>
            <a:r>
              <a:rPr lang="en-US" sz="2000" dirty="0" smtClean="0"/>
              <a:t>I</a:t>
            </a:r>
            <a:r>
              <a:rPr lang="en-US" sz="2000" dirty="0" smtClean="0"/>
              <a:t>nertia</a:t>
            </a:r>
            <a:endParaRPr lang="en-US" sz="2000" dirty="0"/>
          </a:p>
          <a:p>
            <a:r>
              <a:rPr lang="en-US" sz="2400" dirty="0"/>
              <a:t>Where do the currents close?</a:t>
            </a:r>
          </a:p>
          <a:p>
            <a:pPr lvl="1"/>
            <a:r>
              <a:rPr lang="en-US" sz="2000" dirty="0"/>
              <a:t>EM-&gt;Heat, bulk kinetic energy</a:t>
            </a:r>
            <a:endParaRPr lang="en-US" sz="2000" dirty="0" smtClean="0"/>
          </a:p>
          <a:p>
            <a:r>
              <a:rPr lang="en-US" sz="2400" dirty="0" smtClean="0"/>
              <a:t>How are jets powered</a:t>
            </a:r>
            <a:r>
              <a:rPr lang="en-US" sz="2400" dirty="0" smtClean="0"/>
              <a:t>?</a:t>
            </a:r>
            <a:endParaRPr lang="en-US" sz="2400" dirty="0"/>
          </a:p>
          <a:p>
            <a:pPr lvl="1"/>
            <a:r>
              <a:rPr lang="en-US" sz="2000" dirty="0"/>
              <a:t>Disk or hole?</a:t>
            </a:r>
          </a:p>
          <a:p>
            <a:endParaRPr lang="en-US" dirty="0"/>
          </a:p>
        </p:txBody>
      </p:sp>
      <p:graphicFrame>
        <p:nvGraphicFramePr>
          <p:cNvPr id="52226" name="Object 2"/>
          <p:cNvGraphicFramePr>
            <a:graphicFrameLocks noChangeAspect="1"/>
          </p:cNvGraphicFramePr>
          <p:nvPr/>
        </p:nvGraphicFramePr>
        <p:xfrm>
          <a:off x="3124200" y="1163637"/>
          <a:ext cx="3680559" cy="817563"/>
        </p:xfrm>
        <a:graphic>
          <a:graphicData uri="http://schemas.openxmlformats.org/presentationml/2006/ole">
            <p:oleObj spid="_x0000_s52226" name="Equation" r:id="rId6" imgW="2628900" imgH="584200" progId="Equation.3">
              <p:embed/>
            </p:oleObj>
          </a:graphicData>
        </a:graphic>
      </p:graphicFrame>
      <p:pic>
        <p:nvPicPr>
          <p:cNvPr id="10" name="Picture 5"/>
          <p:cNvPicPr>
            <a:picLocks noChangeAspect="1" noChangeArrowheads="1"/>
          </p:cNvPicPr>
          <p:nvPr/>
        </p:nvPicPr>
        <p:blipFill>
          <a:blip r:embed="rId7"/>
          <a:srcRect/>
          <a:stretch>
            <a:fillRect/>
          </a:stretch>
        </p:blipFill>
        <p:spPr bwMode="auto">
          <a:xfrm>
            <a:off x="7620000" y="1"/>
            <a:ext cx="1527519" cy="1752600"/>
          </a:xfrm>
          <a:prstGeom prst="rect">
            <a:avLst/>
          </a:prstGeom>
          <a:noFill/>
        </p:spPr>
      </p:pic>
      <p:pic>
        <p:nvPicPr>
          <p:cNvPr id="11" name="Picture 9"/>
          <p:cNvPicPr>
            <a:picLocks noChangeAspect="1" noChangeArrowheads="1"/>
          </p:cNvPicPr>
          <p:nvPr/>
        </p:nvPicPr>
        <p:blipFill>
          <a:blip r:embed="rId8"/>
          <a:srcRect/>
          <a:stretch>
            <a:fillRect/>
          </a:stretch>
        </p:blipFill>
        <p:spPr bwMode="auto">
          <a:xfrm>
            <a:off x="7658100" y="1752600"/>
            <a:ext cx="1485900" cy="2209800"/>
          </a:xfrm>
          <a:prstGeom prst="rect">
            <a:avLst/>
          </a:prstGeom>
          <a:noFill/>
        </p:spPr>
      </p:pic>
    </p:spTree>
  </p:cSld>
  <p:clrMapOvr>
    <a:masterClrMapping/>
  </p:clrMapOvr>
  <p:transition>
    <p:pull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3" name="Date Placeholder 3"/>
          <p:cNvSpPr>
            <a:spLocks noGrp="1"/>
          </p:cNvSpPr>
          <p:nvPr>
            <p:ph type="dt" sz="quarter" idx="10"/>
          </p:nvPr>
        </p:nvSpPr>
        <p:spPr>
          <a:noFill/>
        </p:spPr>
        <p:txBody>
          <a:bodyPr/>
          <a:lstStyle/>
          <a:p>
            <a:r>
              <a:rPr lang="en-US" smtClean="0">
                <a:latin typeface="Times" charset="0"/>
              </a:rPr>
              <a:t>5 x 2012</a:t>
            </a:r>
            <a:endParaRPr lang="en-US">
              <a:latin typeface="Times" charset="0"/>
            </a:endParaRPr>
          </a:p>
        </p:txBody>
      </p:sp>
      <p:sp>
        <p:nvSpPr>
          <p:cNvPr id="40964" name="Footer Placeholder 4"/>
          <p:cNvSpPr>
            <a:spLocks noGrp="1"/>
          </p:cNvSpPr>
          <p:nvPr>
            <p:ph type="ftr" sz="quarter" idx="11"/>
          </p:nvPr>
        </p:nvSpPr>
        <p:spPr>
          <a:noFill/>
        </p:spPr>
        <p:txBody>
          <a:bodyPr/>
          <a:lstStyle/>
          <a:p>
            <a:r>
              <a:rPr lang="en-US" smtClean="0">
                <a:latin typeface="Times" charset="0"/>
              </a:rPr>
              <a:t>UNM</a:t>
            </a:r>
            <a:endParaRPr lang="en-US">
              <a:latin typeface="Times" charset="0"/>
            </a:endParaRPr>
          </a:p>
        </p:txBody>
      </p:sp>
      <p:sp>
        <p:nvSpPr>
          <p:cNvPr id="40965" name="Slide Number Placeholder 5"/>
          <p:cNvSpPr>
            <a:spLocks noGrp="1"/>
          </p:cNvSpPr>
          <p:nvPr>
            <p:ph type="sldNum" sz="quarter" idx="12"/>
          </p:nvPr>
        </p:nvSpPr>
        <p:spPr>
          <a:noFill/>
        </p:spPr>
        <p:txBody>
          <a:bodyPr/>
          <a:lstStyle/>
          <a:p>
            <a:fld id="{E5075112-6C7B-AE4F-8883-404981CFAD45}" type="slidenum">
              <a:rPr lang="en-US" smtClean="0">
                <a:latin typeface="Times" charset="0"/>
              </a:rPr>
              <a:pPr/>
              <a:t>22</a:t>
            </a:fld>
            <a:endParaRPr lang="en-US" smtClean="0">
              <a:latin typeface="Times" charset="0"/>
            </a:endParaRPr>
          </a:p>
        </p:txBody>
      </p:sp>
      <p:sp>
        <p:nvSpPr>
          <p:cNvPr id="40967" name="Oval 3"/>
          <p:cNvSpPr>
            <a:spLocks noChangeArrowheads="1"/>
          </p:cNvSpPr>
          <p:nvPr/>
        </p:nvSpPr>
        <p:spPr bwMode="auto">
          <a:xfrm>
            <a:off x="4312094" y="3724275"/>
            <a:ext cx="658022" cy="628650"/>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40968" name="Freeform 4"/>
          <p:cNvSpPr>
            <a:spLocks/>
          </p:cNvSpPr>
          <p:nvPr/>
        </p:nvSpPr>
        <p:spPr bwMode="auto">
          <a:xfrm>
            <a:off x="5334000" y="2819400"/>
            <a:ext cx="3207856" cy="2401094"/>
          </a:xfrm>
          <a:custGeom>
            <a:avLst/>
            <a:gdLst>
              <a:gd name="T0" fmla="*/ 2147483647 w 2424"/>
              <a:gd name="T1" fmla="*/ 1129030000 h 2200"/>
              <a:gd name="T2" fmla="*/ 2147483647 w 2424"/>
              <a:gd name="T3" fmla="*/ 282257500 h 2200"/>
              <a:gd name="T4" fmla="*/ 81165449 w 2424"/>
              <a:gd name="T5" fmla="*/ 2147483647 h 2200"/>
              <a:gd name="T6" fmla="*/ 2147483647 w 2424"/>
              <a:gd name="T7" fmla="*/ 2147483647 h 2200"/>
              <a:gd name="T8" fmla="*/ 2147483647 w 2424"/>
              <a:gd name="T9" fmla="*/ 2147483647 h 2200"/>
              <a:gd name="T10" fmla="*/ 2147483647 w 2424"/>
              <a:gd name="T11" fmla="*/ 1129030000 h 2200"/>
              <a:gd name="T12" fmla="*/ 0 60000 65536"/>
              <a:gd name="T13" fmla="*/ 0 60000 65536"/>
              <a:gd name="T14" fmla="*/ 0 60000 65536"/>
              <a:gd name="T15" fmla="*/ 0 60000 65536"/>
              <a:gd name="T16" fmla="*/ 0 60000 65536"/>
              <a:gd name="T17" fmla="*/ 0 60000 65536"/>
              <a:gd name="T18" fmla="*/ 0 w 2424"/>
              <a:gd name="T19" fmla="*/ 0 h 2200"/>
              <a:gd name="T20" fmla="*/ 2424 w 2424"/>
              <a:gd name="T21" fmla="*/ 2200 h 2200"/>
            </a:gdLst>
            <a:ahLst/>
            <a:cxnLst>
              <a:cxn ang="T12">
                <a:pos x="T0" y="T1"/>
              </a:cxn>
              <a:cxn ang="T13">
                <a:pos x="T2" y="T3"/>
              </a:cxn>
              <a:cxn ang="T14">
                <a:pos x="T4" y="T5"/>
              </a:cxn>
              <a:cxn ang="T15">
                <a:pos x="T6" y="T7"/>
              </a:cxn>
              <a:cxn ang="T16">
                <a:pos x="T8" y="T9"/>
              </a:cxn>
              <a:cxn ang="T17">
                <a:pos x="T10" y="T11"/>
              </a:cxn>
            </a:cxnLst>
            <a:rect l="T18" t="T19" r="T20" b="T21"/>
            <a:pathLst>
              <a:path w="2424" h="2200">
                <a:moveTo>
                  <a:pt x="2088" y="448"/>
                </a:moveTo>
                <a:cubicBezTo>
                  <a:pt x="1848" y="208"/>
                  <a:pt x="1136" y="0"/>
                  <a:pt x="792" y="112"/>
                </a:cubicBezTo>
                <a:cubicBezTo>
                  <a:pt x="448" y="224"/>
                  <a:pt x="0" y="784"/>
                  <a:pt x="24" y="1120"/>
                </a:cubicBezTo>
                <a:cubicBezTo>
                  <a:pt x="48" y="1456"/>
                  <a:pt x="568" y="2056"/>
                  <a:pt x="936" y="2128"/>
                </a:cubicBezTo>
                <a:cubicBezTo>
                  <a:pt x="1304" y="2200"/>
                  <a:pt x="2040" y="1832"/>
                  <a:pt x="2232" y="1552"/>
                </a:cubicBezTo>
                <a:cubicBezTo>
                  <a:pt x="2424" y="1272"/>
                  <a:pt x="2328" y="688"/>
                  <a:pt x="2088" y="448"/>
                </a:cubicBezTo>
                <a:close/>
              </a:path>
            </a:pathLst>
          </a:custGeom>
          <a:solidFill>
            <a:schemeClr val="folHlink"/>
          </a:solidFill>
          <a:ln w="9525">
            <a:noFill/>
            <a:round/>
            <a:headEnd/>
            <a:tailEnd/>
          </a:ln>
        </p:spPr>
        <p:txBody>
          <a:bodyPr wrap="none" anchor="ctr">
            <a:prstTxWarp prst="textNoShape">
              <a:avLst/>
            </a:prstTxWarp>
          </a:bodyPr>
          <a:lstStyle/>
          <a:p>
            <a:endParaRPr lang="en-US"/>
          </a:p>
        </p:txBody>
      </p:sp>
      <p:sp>
        <p:nvSpPr>
          <p:cNvPr id="40969" name="Freeform 5"/>
          <p:cNvSpPr>
            <a:spLocks/>
          </p:cNvSpPr>
          <p:nvPr/>
        </p:nvSpPr>
        <p:spPr bwMode="auto">
          <a:xfrm>
            <a:off x="6962459" y="2466975"/>
            <a:ext cx="1297765" cy="1204913"/>
          </a:xfrm>
          <a:custGeom>
            <a:avLst/>
            <a:gdLst>
              <a:gd name="T0" fmla="*/ 2147483647 w 1136"/>
              <a:gd name="T1" fmla="*/ 2147483647 h 1104"/>
              <a:gd name="T2" fmla="*/ 443547500 w 1136"/>
              <a:gd name="T3" fmla="*/ 2056447500 h 1104"/>
              <a:gd name="T4" fmla="*/ 201612500 w 1136"/>
              <a:gd name="T5" fmla="*/ 1088707500 h 1104"/>
              <a:gd name="T6" fmla="*/ 806450000 w 1136"/>
              <a:gd name="T7" fmla="*/ 0 h 1104"/>
              <a:gd name="T8" fmla="*/ 0 60000 65536"/>
              <a:gd name="T9" fmla="*/ 0 60000 65536"/>
              <a:gd name="T10" fmla="*/ 0 60000 65536"/>
              <a:gd name="T11" fmla="*/ 0 60000 65536"/>
              <a:gd name="T12" fmla="*/ 0 w 1136"/>
              <a:gd name="T13" fmla="*/ 0 h 1104"/>
              <a:gd name="T14" fmla="*/ 1136 w 1136"/>
              <a:gd name="T15" fmla="*/ 1104 h 1104"/>
            </a:gdLst>
            <a:ahLst/>
            <a:cxnLst>
              <a:cxn ang="T8">
                <a:pos x="T0" y="T1"/>
              </a:cxn>
              <a:cxn ang="T9">
                <a:pos x="T2" y="T3"/>
              </a:cxn>
              <a:cxn ang="T10">
                <a:pos x="T4" y="T5"/>
              </a:cxn>
              <a:cxn ang="T11">
                <a:pos x="T6" y="T7"/>
              </a:cxn>
            </a:cxnLst>
            <a:rect l="T12" t="T13" r="T14" b="T15"/>
            <a:pathLst>
              <a:path w="1136" h="1104">
                <a:moveTo>
                  <a:pt x="1136" y="1104"/>
                </a:moveTo>
                <a:cubicBezTo>
                  <a:pt x="744" y="1016"/>
                  <a:pt x="352" y="928"/>
                  <a:pt x="176" y="816"/>
                </a:cubicBezTo>
                <a:cubicBezTo>
                  <a:pt x="0" y="704"/>
                  <a:pt x="56" y="568"/>
                  <a:pt x="80" y="432"/>
                </a:cubicBezTo>
                <a:cubicBezTo>
                  <a:pt x="104" y="296"/>
                  <a:pt x="280" y="72"/>
                  <a:pt x="320" y="0"/>
                </a:cubicBezTo>
              </a:path>
            </a:pathLst>
          </a:cu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40970" name="Freeform 6"/>
          <p:cNvSpPr>
            <a:spLocks/>
          </p:cNvSpPr>
          <p:nvPr/>
        </p:nvSpPr>
        <p:spPr bwMode="auto">
          <a:xfrm flipV="1">
            <a:off x="6999016" y="4405313"/>
            <a:ext cx="1297765" cy="1204913"/>
          </a:xfrm>
          <a:custGeom>
            <a:avLst/>
            <a:gdLst>
              <a:gd name="T0" fmla="*/ 2147483647 w 1136"/>
              <a:gd name="T1" fmla="*/ 2147483647 h 1104"/>
              <a:gd name="T2" fmla="*/ 443547500 w 1136"/>
              <a:gd name="T3" fmla="*/ 2056447500 h 1104"/>
              <a:gd name="T4" fmla="*/ 201612500 w 1136"/>
              <a:gd name="T5" fmla="*/ 1088707500 h 1104"/>
              <a:gd name="T6" fmla="*/ 806450000 w 1136"/>
              <a:gd name="T7" fmla="*/ 0 h 1104"/>
              <a:gd name="T8" fmla="*/ 0 60000 65536"/>
              <a:gd name="T9" fmla="*/ 0 60000 65536"/>
              <a:gd name="T10" fmla="*/ 0 60000 65536"/>
              <a:gd name="T11" fmla="*/ 0 60000 65536"/>
              <a:gd name="T12" fmla="*/ 0 w 1136"/>
              <a:gd name="T13" fmla="*/ 0 h 1104"/>
              <a:gd name="T14" fmla="*/ 1136 w 1136"/>
              <a:gd name="T15" fmla="*/ 1104 h 1104"/>
            </a:gdLst>
            <a:ahLst/>
            <a:cxnLst>
              <a:cxn ang="T8">
                <a:pos x="T0" y="T1"/>
              </a:cxn>
              <a:cxn ang="T9">
                <a:pos x="T2" y="T3"/>
              </a:cxn>
              <a:cxn ang="T10">
                <a:pos x="T4" y="T5"/>
              </a:cxn>
              <a:cxn ang="T11">
                <a:pos x="T6" y="T7"/>
              </a:cxn>
            </a:cxnLst>
            <a:rect l="T12" t="T13" r="T14" b="T15"/>
            <a:pathLst>
              <a:path w="1136" h="1104">
                <a:moveTo>
                  <a:pt x="1136" y="1104"/>
                </a:moveTo>
                <a:cubicBezTo>
                  <a:pt x="744" y="1016"/>
                  <a:pt x="352" y="928"/>
                  <a:pt x="176" y="816"/>
                </a:cubicBezTo>
                <a:cubicBezTo>
                  <a:pt x="0" y="704"/>
                  <a:pt x="56" y="568"/>
                  <a:pt x="80" y="432"/>
                </a:cubicBezTo>
                <a:cubicBezTo>
                  <a:pt x="104" y="296"/>
                  <a:pt x="280" y="72"/>
                  <a:pt x="320" y="0"/>
                </a:cubicBezTo>
              </a:path>
            </a:pathLst>
          </a:cu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40971" name="Freeform 7"/>
          <p:cNvSpPr>
            <a:spLocks/>
          </p:cNvSpPr>
          <p:nvPr/>
        </p:nvSpPr>
        <p:spPr bwMode="auto">
          <a:xfrm>
            <a:off x="5408797" y="2362200"/>
            <a:ext cx="2961098" cy="1493044"/>
          </a:xfrm>
          <a:custGeom>
            <a:avLst/>
            <a:gdLst>
              <a:gd name="T0" fmla="*/ 2147483647 w 2592"/>
              <a:gd name="T1" fmla="*/ 2147483647 h 1368"/>
              <a:gd name="T2" fmla="*/ 1935480000 w 2592"/>
              <a:gd name="T3" fmla="*/ 2147483647 h 1368"/>
              <a:gd name="T4" fmla="*/ 241935000 w 2592"/>
              <a:gd name="T5" fmla="*/ 1451610000 h 1368"/>
              <a:gd name="T6" fmla="*/ 483870000 w 2592"/>
              <a:gd name="T7" fmla="*/ 0 h 1368"/>
              <a:gd name="T8" fmla="*/ 0 60000 65536"/>
              <a:gd name="T9" fmla="*/ 0 60000 65536"/>
              <a:gd name="T10" fmla="*/ 0 60000 65536"/>
              <a:gd name="T11" fmla="*/ 0 60000 65536"/>
              <a:gd name="T12" fmla="*/ 0 w 2592"/>
              <a:gd name="T13" fmla="*/ 0 h 1368"/>
              <a:gd name="T14" fmla="*/ 2592 w 2592"/>
              <a:gd name="T15" fmla="*/ 1368 h 1368"/>
            </a:gdLst>
            <a:ahLst/>
            <a:cxnLst>
              <a:cxn ang="T8">
                <a:pos x="T0" y="T1"/>
              </a:cxn>
              <a:cxn ang="T9">
                <a:pos x="T2" y="T3"/>
              </a:cxn>
              <a:cxn ang="T10">
                <a:pos x="T4" y="T5"/>
              </a:cxn>
              <a:cxn ang="T11">
                <a:pos x="T6" y="T7"/>
              </a:cxn>
            </a:cxnLst>
            <a:rect l="T12" t="T13" r="T14" b="T15"/>
            <a:pathLst>
              <a:path w="2592" h="1368">
                <a:moveTo>
                  <a:pt x="2592" y="1296"/>
                </a:moveTo>
                <a:cubicBezTo>
                  <a:pt x="1888" y="1332"/>
                  <a:pt x="1184" y="1368"/>
                  <a:pt x="768" y="1248"/>
                </a:cubicBezTo>
                <a:cubicBezTo>
                  <a:pt x="352" y="1128"/>
                  <a:pt x="192" y="784"/>
                  <a:pt x="96" y="576"/>
                </a:cubicBezTo>
                <a:cubicBezTo>
                  <a:pt x="0" y="368"/>
                  <a:pt x="176" y="96"/>
                  <a:pt x="192" y="0"/>
                </a:cubicBezTo>
              </a:path>
            </a:pathLst>
          </a:cu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40972" name="Freeform 8"/>
          <p:cNvSpPr>
            <a:spLocks/>
          </p:cNvSpPr>
          <p:nvPr/>
        </p:nvSpPr>
        <p:spPr bwMode="auto">
          <a:xfrm flipV="1">
            <a:off x="5463632" y="4221956"/>
            <a:ext cx="2961098" cy="1493044"/>
          </a:xfrm>
          <a:custGeom>
            <a:avLst/>
            <a:gdLst>
              <a:gd name="T0" fmla="*/ 2147483647 w 2592"/>
              <a:gd name="T1" fmla="*/ 2147483647 h 1368"/>
              <a:gd name="T2" fmla="*/ 1935480000 w 2592"/>
              <a:gd name="T3" fmla="*/ 2147483647 h 1368"/>
              <a:gd name="T4" fmla="*/ 241935000 w 2592"/>
              <a:gd name="T5" fmla="*/ 1451610000 h 1368"/>
              <a:gd name="T6" fmla="*/ 483870000 w 2592"/>
              <a:gd name="T7" fmla="*/ 0 h 1368"/>
              <a:gd name="T8" fmla="*/ 0 60000 65536"/>
              <a:gd name="T9" fmla="*/ 0 60000 65536"/>
              <a:gd name="T10" fmla="*/ 0 60000 65536"/>
              <a:gd name="T11" fmla="*/ 0 60000 65536"/>
              <a:gd name="T12" fmla="*/ 0 w 2592"/>
              <a:gd name="T13" fmla="*/ 0 h 1368"/>
              <a:gd name="T14" fmla="*/ 2592 w 2592"/>
              <a:gd name="T15" fmla="*/ 1368 h 1368"/>
            </a:gdLst>
            <a:ahLst/>
            <a:cxnLst>
              <a:cxn ang="T8">
                <a:pos x="T0" y="T1"/>
              </a:cxn>
              <a:cxn ang="T9">
                <a:pos x="T2" y="T3"/>
              </a:cxn>
              <a:cxn ang="T10">
                <a:pos x="T4" y="T5"/>
              </a:cxn>
              <a:cxn ang="T11">
                <a:pos x="T6" y="T7"/>
              </a:cxn>
            </a:cxnLst>
            <a:rect l="T12" t="T13" r="T14" b="T15"/>
            <a:pathLst>
              <a:path w="2592" h="1368">
                <a:moveTo>
                  <a:pt x="2592" y="1296"/>
                </a:moveTo>
                <a:cubicBezTo>
                  <a:pt x="1888" y="1332"/>
                  <a:pt x="1184" y="1368"/>
                  <a:pt x="768" y="1248"/>
                </a:cubicBezTo>
                <a:cubicBezTo>
                  <a:pt x="352" y="1128"/>
                  <a:pt x="192" y="784"/>
                  <a:pt x="96" y="576"/>
                </a:cubicBezTo>
                <a:cubicBezTo>
                  <a:pt x="0" y="368"/>
                  <a:pt x="176" y="96"/>
                  <a:pt x="192" y="0"/>
                </a:cubicBezTo>
              </a:path>
            </a:pathLst>
          </a:cu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40973" name="Line 9"/>
          <p:cNvSpPr>
            <a:spLocks noChangeShapeType="1"/>
          </p:cNvSpPr>
          <p:nvPr/>
        </p:nvSpPr>
        <p:spPr bwMode="auto">
          <a:xfrm>
            <a:off x="8424730" y="4038600"/>
            <a:ext cx="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40974" name="Line 10"/>
          <p:cNvSpPr>
            <a:spLocks noChangeShapeType="1"/>
          </p:cNvSpPr>
          <p:nvPr/>
        </p:nvSpPr>
        <p:spPr bwMode="auto">
          <a:xfrm flipH="1">
            <a:off x="4970116" y="4038600"/>
            <a:ext cx="3454614" cy="0"/>
          </a:xfrm>
          <a:prstGeom prst="line">
            <a:avLst/>
          </a:pr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40975" name="Freeform 11"/>
          <p:cNvSpPr>
            <a:spLocks/>
          </p:cNvSpPr>
          <p:nvPr/>
        </p:nvSpPr>
        <p:spPr bwMode="auto">
          <a:xfrm>
            <a:off x="4915281" y="3567113"/>
            <a:ext cx="3454614" cy="366713"/>
          </a:xfrm>
          <a:custGeom>
            <a:avLst/>
            <a:gdLst>
              <a:gd name="T0" fmla="*/ 2147483647 w 3024"/>
              <a:gd name="T1" fmla="*/ 846772500 h 336"/>
              <a:gd name="T2" fmla="*/ 1935480000 w 3024"/>
              <a:gd name="T3" fmla="*/ 604837500 h 336"/>
              <a:gd name="T4" fmla="*/ 846772500 w 3024"/>
              <a:gd name="T5" fmla="*/ 0 h 336"/>
              <a:gd name="T6" fmla="*/ 0 w 3024"/>
              <a:gd name="T7" fmla="*/ 604837500 h 336"/>
              <a:gd name="T8" fmla="*/ 0 60000 65536"/>
              <a:gd name="T9" fmla="*/ 0 60000 65536"/>
              <a:gd name="T10" fmla="*/ 0 60000 65536"/>
              <a:gd name="T11" fmla="*/ 0 60000 65536"/>
              <a:gd name="T12" fmla="*/ 0 w 3024"/>
              <a:gd name="T13" fmla="*/ 0 h 336"/>
              <a:gd name="T14" fmla="*/ 3024 w 3024"/>
              <a:gd name="T15" fmla="*/ 336 h 336"/>
            </a:gdLst>
            <a:ahLst/>
            <a:cxnLst>
              <a:cxn ang="T8">
                <a:pos x="T0" y="T1"/>
              </a:cxn>
              <a:cxn ang="T9">
                <a:pos x="T2" y="T3"/>
              </a:cxn>
              <a:cxn ang="T10">
                <a:pos x="T4" y="T5"/>
              </a:cxn>
              <a:cxn ang="T11">
                <a:pos x="T6" y="T7"/>
              </a:cxn>
            </a:cxnLst>
            <a:rect l="T12" t="T13" r="T14" b="T15"/>
            <a:pathLst>
              <a:path w="3024" h="336">
                <a:moveTo>
                  <a:pt x="3024" y="336"/>
                </a:moveTo>
                <a:cubicBezTo>
                  <a:pt x="2120" y="316"/>
                  <a:pt x="1216" y="296"/>
                  <a:pt x="768" y="240"/>
                </a:cubicBezTo>
                <a:cubicBezTo>
                  <a:pt x="320" y="184"/>
                  <a:pt x="464" y="0"/>
                  <a:pt x="336" y="0"/>
                </a:cubicBezTo>
                <a:cubicBezTo>
                  <a:pt x="208" y="0"/>
                  <a:pt x="56" y="200"/>
                  <a:pt x="0" y="240"/>
                </a:cubicBezTo>
              </a:path>
            </a:pathLst>
          </a:cu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40976" name="Freeform 12"/>
          <p:cNvSpPr>
            <a:spLocks/>
          </p:cNvSpPr>
          <p:nvPr/>
        </p:nvSpPr>
        <p:spPr bwMode="auto">
          <a:xfrm flipV="1">
            <a:off x="4915281" y="4143375"/>
            <a:ext cx="3454614" cy="366713"/>
          </a:xfrm>
          <a:custGeom>
            <a:avLst/>
            <a:gdLst>
              <a:gd name="T0" fmla="*/ 2147483647 w 3024"/>
              <a:gd name="T1" fmla="*/ 846772500 h 336"/>
              <a:gd name="T2" fmla="*/ 1935480000 w 3024"/>
              <a:gd name="T3" fmla="*/ 604837500 h 336"/>
              <a:gd name="T4" fmla="*/ 846772500 w 3024"/>
              <a:gd name="T5" fmla="*/ 0 h 336"/>
              <a:gd name="T6" fmla="*/ 0 w 3024"/>
              <a:gd name="T7" fmla="*/ 604837500 h 336"/>
              <a:gd name="T8" fmla="*/ 0 60000 65536"/>
              <a:gd name="T9" fmla="*/ 0 60000 65536"/>
              <a:gd name="T10" fmla="*/ 0 60000 65536"/>
              <a:gd name="T11" fmla="*/ 0 60000 65536"/>
              <a:gd name="T12" fmla="*/ 0 w 3024"/>
              <a:gd name="T13" fmla="*/ 0 h 336"/>
              <a:gd name="T14" fmla="*/ 3024 w 3024"/>
              <a:gd name="T15" fmla="*/ 336 h 336"/>
            </a:gdLst>
            <a:ahLst/>
            <a:cxnLst>
              <a:cxn ang="T8">
                <a:pos x="T0" y="T1"/>
              </a:cxn>
              <a:cxn ang="T9">
                <a:pos x="T2" y="T3"/>
              </a:cxn>
              <a:cxn ang="T10">
                <a:pos x="T4" y="T5"/>
              </a:cxn>
              <a:cxn ang="T11">
                <a:pos x="T6" y="T7"/>
              </a:cxn>
            </a:cxnLst>
            <a:rect l="T12" t="T13" r="T14" b="T15"/>
            <a:pathLst>
              <a:path w="3024" h="336">
                <a:moveTo>
                  <a:pt x="3024" y="336"/>
                </a:moveTo>
                <a:cubicBezTo>
                  <a:pt x="2120" y="316"/>
                  <a:pt x="1216" y="296"/>
                  <a:pt x="768" y="240"/>
                </a:cubicBezTo>
                <a:cubicBezTo>
                  <a:pt x="320" y="184"/>
                  <a:pt x="464" y="0"/>
                  <a:pt x="336" y="0"/>
                </a:cubicBezTo>
                <a:cubicBezTo>
                  <a:pt x="208" y="0"/>
                  <a:pt x="56" y="200"/>
                  <a:pt x="0" y="240"/>
                </a:cubicBezTo>
              </a:path>
            </a:pathLst>
          </a:cu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40979" name="Freeform 15"/>
          <p:cNvSpPr>
            <a:spLocks/>
          </p:cNvSpPr>
          <p:nvPr/>
        </p:nvSpPr>
        <p:spPr bwMode="auto">
          <a:xfrm>
            <a:off x="4805611" y="2362200"/>
            <a:ext cx="603187" cy="1414463"/>
          </a:xfrm>
          <a:custGeom>
            <a:avLst/>
            <a:gdLst>
              <a:gd name="T0" fmla="*/ 0 w 528"/>
              <a:gd name="T1" fmla="*/ 2147483647 h 1296"/>
              <a:gd name="T2" fmla="*/ 846772500 w 528"/>
              <a:gd name="T3" fmla="*/ 2147483647 h 1296"/>
              <a:gd name="T4" fmla="*/ 1088707500 w 528"/>
              <a:gd name="T5" fmla="*/ 483870000 h 1296"/>
              <a:gd name="T6" fmla="*/ 1330642500 w 528"/>
              <a:gd name="T7" fmla="*/ 0 h 1296"/>
              <a:gd name="T8" fmla="*/ 0 60000 65536"/>
              <a:gd name="T9" fmla="*/ 0 60000 65536"/>
              <a:gd name="T10" fmla="*/ 0 60000 65536"/>
              <a:gd name="T11" fmla="*/ 0 60000 65536"/>
              <a:gd name="T12" fmla="*/ 0 w 528"/>
              <a:gd name="T13" fmla="*/ 0 h 1296"/>
              <a:gd name="T14" fmla="*/ 528 w 528"/>
              <a:gd name="T15" fmla="*/ 1296 h 1296"/>
            </a:gdLst>
            <a:ahLst/>
            <a:cxnLst>
              <a:cxn ang="T8">
                <a:pos x="T0" y="T1"/>
              </a:cxn>
              <a:cxn ang="T9">
                <a:pos x="T2" y="T3"/>
              </a:cxn>
              <a:cxn ang="T10">
                <a:pos x="T4" y="T5"/>
              </a:cxn>
              <a:cxn ang="T11">
                <a:pos x="T6" y="T7"/>
              </a:cxn>
            </a:cxnLst>
            <a:rect l="T12" t="T13" r="T14" b="T15"/>
            <a:pathLst>
              <a:path w="528" h="1296">
                <a:moveTo>
                  <a:pt x="0" y="1296"/>
                </a:moveTo>
                <a:cubicBezTo>
                  <a:pt x="132" y="1172"/>
                  <a:pt x="264" y="1048"/>
                  <a:pt x="336" y="864"/>
                </a:cubicBezTo>
                <a:cubicBezTo>
                  <a:pt x="408" y="680"/>
                  <a:pt x="400" y="336"/>
                  <a:pt x="432" y="192"/>
                </a:cubicBezTo>
                <a:cubicBezTo>
                  <a:pt x="464" y="48"/>
                  <a:pt x="512" y="32"/>
                  <a:pt x="528" y="0"/>
                </a:cubicBezTo>
              </a:path>
            </a:pathLst>
          </a:cu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40980" name="Freeform 16"/>
          <p:cNvSpPr>
            <a:spLocks/>
          </p:cNvSpPr>
          <p:nvPr/>
        </p:nvSpPr>
        <p:spPr bwMode="auto">
          <a:xfrm flipV="1">
            <a:off x="4805611" y="4300538"/>
            <a:ext cx="603187" cy="1414463"/>
          </a:xfrm>
          <a:custGeom>
            <a:avLst/>
            <a:gdLst>
              <a:gd name="T0" fmla="*/ 0 w 528"/>
              <a:gd name="T1" fmla="*/ 2147483647 h 1296"/>
              <a:gd name="T2" fmla="*/ 846772500 w 528"/>
              <a:gd name="T3" fmla="*/ 2147483647 h 1296"/>
              <a:gd name="T4" fmla="*/ 1088707500 w 528"/>
              <a:gd name="T5" fmla="*/ 483870000 h 1296"/>
              <a:gd name="T6" fmla="*/ 1330642500 w 528"/>
              <a:gd name="T7" fmla="*/ 0 h 1296"/>
              <a:gd name="T8" fmla="*/ 0 60000 65536"/>
              <a:gd name="T9" fmla="*/ 0 60000 65536"/>
              <a:gd name="T10" fmla="*/ 0 60000 65536"/>
              <a:gd name="T11" fmla="*/ 0 60000 65536"/>
              <a:gd name="T12" fmla="*/ 0 w 528"/>
              <a:gd name="T13" fmla="*/ 0 h 1296"/>
              <a:gd name="T14" fmla="*/ 528 w 528"/>
              <a:gd name="T15" fmla="*/ 1296 h 1296"/>
            </a:gdLst>
            <a:ahLst/>
            <a:cxnLst>
              <a:cxn ang="T8">
                <a:pos x="T0" y="T1"/>
              </a:cxn>
              <a:cxn ang="T9">
                <a:pos x="T2" y="T3"/>
              </a:cxn>
              <a:cxn ang="T10">
                <a:pos x="T4" y="T5"/>
              </a:cxn>
              <a:cxn ang="T11">
                <a:pos x="T6" y="T7"/>
              </a:cxn>
            </a:cxnLst>
            <a:rect l="T12" t="T13" r="T14" b="T15"/>
            <a:pathLst>
              <a:path w="528" h="1296">
                <a:moveTo>
                  <a:pt x="0" y="1296"/>
                </a:moveTo>
                <a:cubicBezTo>
                  <a:pt x="132" y="1172"/>
                  <a:pt x="264" y="1048"/>
                  <a:pt x="336" y="864"/>
                </a:cubicBezTo>
                <a:cubicBezTo>
                  <a:pt x="408" y="680"/>
                  <a:pt x="400" y="336"/>
                  <a:pt x="432" y="192"/>
                </a:cubicBezTo>
                <a:cubicBezTo>
                  <a:pt x="464" y="48"/>
                  <a:pt x="512" y="32"/>
                  <a:pt x="528" y="0"/>
                </a:cubicBezTo>
              </a:path>
            </a:pathLst>
          </a:cu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40981" name="Line 17"/>
          <p:cNvSpPr>
            <a:spLocks noChangeShapeType="1"/>
          </p:cNvSpPr>
          <p:nvPr/>
        </p:nvSpPr>
        <p:spPr bwMode="auto">
          <a:xfrm flipV="1">
            <a:off x="4648200" y="2414588"/>
            <a:ext cx="0" cy="1257300"/>
          </a:xfrm>
          <a:prstGeom prst="line">
            <a:avLst/>
          </a:prstGeom>
          <a:noFill/>
          <a:ln w="38100">
            <a:solidFill>
              <a:schemeClr val="tx1"/>
            </a:solidFill>
            <a:round/>
            <a:headEnd/>
            <a:tailEnd type="arrow" w="med" len="med"/>
          </a:ln>
        </p:spPr>
        <p:txBody>
          <a:bodyPr wrap="none" anchor="ctr">
            <a:prstTxWarp prst="textNoShape">
              <a:avLst/>
            </a:prstTxWarp>
          </a:bodyPr>
          <a:lstStyle/>
          <a:p>
            <a:endParaRPr lang="en-US"/>
          </a:p>
        </p:txBody>
      </p:sp>
      <p:sp>
        <p:nvSpPr>
          <p:cNvPr id="40982" name="Text Box 18"/>
          <p:cNvSpPr txBox="1">
            <a:spLocks noChangeArrowheads="1"/>
          </p:cNvSpPr>
          <p:nvPr/>
        </p:nvSpPr>
        <p:spPr bwMode="auto">
          <a:xfrm>
            <a:off x="4451366" y="2057400"/>
            <a:ext cx="273034" cy="707886"/>
          </a:xfrm>
          <a:prstGeom prst="rect">
            <a:avLst/>
          </a:prstGeom>
          <a:noFill/>
          <a:ln w="9525">
            <a:noFill/>
            <a:miter lim="800000"/>
            <a:headEnd/>
            <a:tailEnd/>
          </a:ln>
        </p:spPr>
        <p:txBody>
          <a:bodyPr wrap="square">
            <a:prstTxWarp prst="textNoShape">
              <a:avLst/>
            </a:prstTxWarp>
            <a:spAutoFit/>
          </a:bodyPr>
          <a:lstStyle/>
          <a:p>
            <a:r>
              <a:rPr lang="en-US" sz="2000" dirty="0">
                <a:latin typeface="Symbol" charset="2"/>
              </a:rPr>
              <a:t>W</a:t>
            </a:r>
          </a:p>
        </p:txBody>
      </p:sp>
      <p:grpSp>
        <p:nvGrpSpPr>
          <p:cNvPr id="40983" name="Group 19"/>
          <p:cNvGrpSpPr>
            <a:grpSpLocks/>
          </p:cNvGrpSpPr>
          <p:nvPr/>
        </p:nvGrpSpPr>
        <p:grpSpPr bwMode="auto">
          <a:xfrm>
            <a:off x="6340994" y="2728913"/>
            <a:ext cx="164505" cy="157163"/>
            <a:chOff x="1296" y="912"/>
            <a:chExt cx="144" cy="144"/>
          </a:xfrm>
        </p:grpSpPr>
        <p:sp>
          <p:nvSpPr>
            <p:cNvPr id="41017" name="Oval 20"/>
            <p:cNvSpPr>
              <a:spLocks noChangeArrowheads="1"/>
            </p:cNvSpPr>
            <p:nvPr/>
          </p:nvSpPr>
          <p:spPr bwMode="auto">
            <a:xfrm>
              <a:off x="1296" y="912"/>
              <a:ext cx="144" cy="144"/>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41018" name="Oval 21"/>
            <p:cNvSpPr>
              <a:spLocks noChangeArrowheads="1"/>
            </p:cNvSpPr>
            <p:nvPr/>
          </p:nvSpPr>
          <p:spPr bwMode="auto">
            <a:xfrm>
              <a:off x="1344" y="960"/>
              <a:ext cx="48" cy="48"/>
            </a:xfrm>
            <a:prstGeom prst="ellipse">
              <a:avLst/>
            </a:prstGeom>
            <a:solidFill>
              <a:schemeClr val="hlink"/>
            </a:solidFill>
            <a:ln w="9525">
              <a:noFill/>
              <a:round/>
              <a:headEnd/>
              <a:tailEnd/>
            </a:ln>
          </p:spPr>
          <p:txBody>
            <a:bodyPr wrap="none" anchor="ctr">
              <a:prstTxWarp prst="textNoShape">
                <a:avLst/>
              </a:prstTxWarp>
            </a:bodyPr>
            <a:lstStyle/>
            <a:p>
              <a:endParaRPr lang="en-US"/>
            </a:p>
          </p:txBody>
        </p:sp>
      </p:grpSp>
      <p:grpSp>
        <p:nvGrpSpPr>
          <p:cNvPr id="40984" name="Group 22"/>
          <p:cNvGrpSpPr>
            <a:grpSpLocks/>
          </p:cNvGrpSpPr>
          <p:nvPr/>
        </p:nvGrpSpPr>
        <p:grpSpPr bwMode="auto">
          <a:xfrm>
            <a:off x="4915281" y="5086350"/>
            <a:ext cx="164505" cy="157163"/>
            <a:chOff x="1296" y="912"/>
            <a:chExt cx="144" cy="144"/>
          </a:xfrm>
        </p:grpSpPr>
        <p:sp>
          <p:nvSpPr>
            <p:cNvPr id="41015" name="Oval 23"/>
            <p:cNvSpPr>
              <a:spLocks noChangeArrowheads="1"/>
            </p:cNvSpPr>
            <p:nvPr/>
          </p:nvSpPr>
          <p:spPr bwMode="auto">
            <a:xfrm>
              <a:off x="1296" y="912"/>
              <a:ext cx="144" cy="144"/>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41016" name="Oval 24"/>
            <p:cNvSpPr>
              <a:spLocks noChangeArrowheads="1"/>
            </p:cNvSpPr>
            <p:nvPr/>
          </p:nvSpPr>
          <p:spPr bwMode="auto">
            <a:xfrm>
              <a:off x="1344" y="960"/>
              <a:ext cx="48" cy="48"/>
            </a:xfrm>
            <a:prstGeom prst="ellipse">
              <a:avLst/>
            </a:prstGeom>
            <a:solidFill>
              <a:schemeClr val="hlink"/>
            </a:solidFill>
            <a:ln w="9525">
              <a:noFill/>
              <a:round/>
              <a:headEnd/>
              <a:tailEnd/>
            </a:ln>
          </p:spPr>
          <p:txBody>
            <a:bodyPr wrap="none" anchor="ctr">
              <a:prstTxWarp prst="textNoShape">
                <a:avLst/>
              </a:prstTxWarp>
            </a:bodyPr>
            <a:lstStyle/>
            <a:p>
              <a:endParaRPr lang="en-US"/>
            </a:p>
          </p:txBody>
        </p:sp>
      </p:grpSp>
      <p:grpSp>
        <p:nvGrpSpPr>
          <p:cNvPr id="40985" name="Group 25"/>
          <p:cNvGrpSpPr>
            <a:grpSpLocks/>
          </p:cNvGrpSpPr>
          <p:nvPr/>
        </p:nvGrpSpPr>
        <p:grpSpPr bwMode="auto">
          <a:xfrm>
            <a:off x="4860446" y="2833688"/>
            <a:ext cx="164505" cy="157163"/>
            <a:chOff x="1296" y="912"/>
            <a:chExt cx="144" cy="144"/>
          </a:xfrm>
        </p:grpSpPr>
        <p:sp>
          <p:nvSpPr>
            <p:cNvPr id="41013" name="Oval 26"/>
            <p:cNvSpPr>
              <a:spLocks noChangeArrowheads="1"/>
            </p:cNvSpPr>
            <p:nvPr/>
          </p:nvSpPr>
          <p:spPr bwMode="auto">
            <a:xfrm>
              <a:off x="1296" y="912"/>
              <a:ext cx="144" cy="144"/>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41014" name="Oval 27"/>
            <p:cNvSpPr>
              <a:spLocks noChangeArrowheads="1"/>
            </p:cNvSpPr>
            <p:nvPr/>
          </p:nvSpPr>
          <p:spPr bwMode="auto">
            <a:xfrm>
              <a:off x="1344" y="960"/>
              <a:ext cx="48" cy="48"/>
            </a:xfrm>
            <a:prstGeom prst="ellipse">
              <a:avLst/>
            </a:prstGeom>
            <a:solidFill>
              <a:schemeClr val="hlink"/>
            </a:solidFill>
            <a:ln w="9525">
              <a:noFill/>
              <a:round/>
              <a:headEnd/>
              <a:tailEnd/>
            </a:ln>
          </p:spPr>
          <p:txBody>
            <a:bodyPr wrap="none" anchor="ctr">
              <a:prstTxWarp prst="textNoShape">
                <a:avLst/>
              </a:prstTxWarp>
            </a:bodyPr>
            <a:lstStyle/>
            <a:p>
              <a:endParaRPr lang="en-US"/>
            </a:p>
          </p:txBody>
        </p:sp>
      </p:grpSp>
      <p:grpSp>
        <p:nvGrpSpPr>
          <p:cNvPr id="40986" name="Group 28"/>
          <p:cNvGrpSpPr>
            <a:grpSpLocks/>
          </p:cNvGrpSpPr>
          <p:nvPr/>
        </p:nvGrpSpPr>
        <p:grpSpPr bwMode="auto">
          <a:xfrm>
            <a:off x="7657038" y="5191125"/>
            <a:ext cx="164505" cy="157163"/>
            <a:chOff x="1296" y="912"/>
            <a:chExt cx="144" cy="144"/>
          </a:xfrm>
        </p:grpSpPr>
        <p:sp>
          <p:nvSpPr>
            <p:cNvPr id="41011" name="Oval 29"/>
            <p:cNvSpPr>
              <a:spLocks noChangeArrowheads="1"/>
            </p:cNvSpPr>
            <p:nvPr/>
          </p:nvSpPr>
          <p:spPr bwMode="auto">
            <a:xfrm>
              <a:off x="1296" y="912"/>
              <a:ext cx="144" cy="144"/>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41012" name="Oval 30"/>
            <p:cNvSpPr>
              <a:spLocks noChangeArrowheads="1"/>
            </p:cNvSpPr>
            <p:nvPr/>
          </p:nvSpPr>
          <p:spPr bwMode="auto">
            <a:xfrm>
              <a:off x="1344" y="960"/>
              <a:ext cx="48" cy="48"/>
            </a:xfrm>
            <a:prstGeom prst="ellipse">
              <a:avLst/>
            </a:prstGeom>
            <a:solidFill>
              <a:schemeClr val="hlink"/>
            </a:solidFill>
            <a:ln w="9525">
              <a:noFill/>
              <a:round/>
              <a:headEnd/>
              <a:tailEnd/>
            </a:ln>
          </p:spPr>
          <p:txBody>
            <a:bodyPr wrap="none" anchor="ctr">
              <a:prstTxWarp prst="textNoShape">
                <a:avLst/>
              </a:prstTxWarp>
            </a:bodyPr>
            <a:lstStyle/>
            <a:p>
              <a:endParaRPr lang="en-US"/>
            </a:p>
          </p:txBody>
        </p:sp>
      </p:grpSp>
      <p:grpSp>
        <p:nvGrpSpPr>
          <p:cNvPr id="40988" name="Group 34"/>
          <p:cNvGrpSpPr>
            <a:grpSpLocks/>
          </p:cNvGrpSpPr>
          <p:nvPr/>
        </p:nvGrpSpPr>
        <p:grpSpPr bwMode="auto">
          <a:xfrm>
            <a:off x="7771278" y="2833688"/>
            <a:ext cx="164505" cy="157163"/>
            <a:chOff x="1296" y="912"/>
            <a:chExt cx="144" cy="144"/>
          </a:xfrm>
        </p:grpSpPr>
        <p:sp>
          <p:nvSpPr>
            <p:cNvPr id="41007" name="Oval 35"/>
            <p:cNvSpPr>
              <a:spLocks noChangeArrowheads="1"/>
            </p:cNvSpPr>
            <p:nvPr/>
          </p:nvSpPr>
          <p:spPr bwMode="auto">
            <a:xfrm>
              <a:off x="1296" y="912"/>
              <a:ext cx="144" cy="144"/>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41008" name="Oval 36"/>
            <p:cNvSpPr>
              <a:spLocks noChangeArrowheads="1"/>
            </p:cNvSpPr>
            <p:nvPr/>
          </p:nvSpPr>
          <p:spPr bwMode="auto">
            <a:xfrm>
              <a:off x="1344" y="960"/>
              <a:ext cx="48" cy="48"/>
            </a:xfrm>
            <a:prstGeom prst="ellipse">
              <a:avLst/>
            </a:prstGeom>
            <a:solidFill>
              <a:schemeClr val="hlink"/>
            </a:solidFill>
            <a:ln w="9525">
              <a:noFill/>
              <a:round/>
              <a:headEnd/>
              <a:tailEnd/>
            </a:ln>
          </p:spPr>
          <p:txBody>
            <a:bodyPr wrap="none" anchor="ctr">
              <a:prstTxWarp prst="textNoShape">
                <a:avLst/>
              </a:prstTxWarp>
            </a:bodyPr>
            <a:lstStyle/>
            <a:p>
              <a:endParaRPr lang="en-US"/>
            </a:p>
          </p:txBody>
        </p:sp>
      </p:grpSp>
      <p:grpSp>
        <p:nvGrpSpPr>
          <p:cNvPr id="40990" name="Group 40"/>
          <p:cNvGrpSpPr>
            <a:grpSpLocks/>
          </p:cNvGrpSpPr>
          <p:nvPr/>
        </p:nvGrpSpPr>
        <p:grpSpPr bwMode="auto">
          <a:xfrm>
            <a:off x="6505500" y="5191125"/>
            <a:ext cx="164505" cy="157163"/>
            <a:chOff x="1296" y="912"/>
            <a:chExt cx="144" cy="144"/>
          </a:xfrm>
        </p:grpSpPr>
        <p:sp>
          <p:nvSpPr>
            <p:cNvPr id="41003" name="Oval 41"/>
            <p:cNvSpPr>
              <a:spLocks noChangeArrowheads="1"/>
            </p:cNvSpPr>
            <p:nvPr/>
          </p:nvSpPr>
          <p:spPr bwMode="auto">
            <a:xfrm>
              <a:off x="1296" y="912"/>
              <a:ext cx="144" cy="144"/>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41004" name="Oval 42"/>
            <p:cNvSpPr>
              <a:spLocks noChangeArrowheads="1"/>
            </p:cNvSpPr>
            <p:nvPr/>
          </p:nvSpPr>
          <p:spPr bwMode="auto">
            <a:xfrm>
              <a:off x="1344" y="960"/>
              <a:ext cx="48" cy="48"/>
            </a:xfrm>
            <a:prstGeom prst="ellipse">
              <a:avLst/>
            </a:prstGeom>
            <a:solidFill>
              <a:schemeClr val="hlink"/>
            </a:solidFill>
            <a:ln w="9525">
              <a:noFill/>
              <a:round/>
              <a:headEnd/>
              <a:tailEnd/>
            </a:ln>
          </p:spPr>
          <p:txBody>
            <a:bodyPr wrap="none" anchor="ctr">
              <a:prstTxWarp prst="textNoShape">
                <a:avLst/>
              </a:prstTxWarp>
            </a:bodyPr>
            <a:lstStyle/>
            <a:p>
              <a:endParaRPr lang="en-US"/>
            </a:p>
          </p:txBody>
        </p:sp>
      </p:grpSp>
      <p:sp>
        <p:nvSpPr>
          <p:cNvPr id="40995" name="Oval 47"/>
          <p:cNvSpPr>
            <a:spLocks noChangeArrowheads="1"/>
          </p:cNvSpPr>
          <p:nvPr/>
        </p:nvSpPr>
        <p:spPr bwMode="auto">
          <a:xfrm>
            <a:off x="5181600" y="4572000"/>
            <a:ext cx="164505" cy="157163"/>
          </a:xfrm>
          <a:prstGeom prst="ellipse">
            <a:avLst/>
          </a:prstGeom>
          <a:noFill/>
          <a:ln w="38100">
            <a:solidFill>
              <a:srgbClr val="FF0802"/>
            </a:solidFill>
            <a:round/>
            <a:headEnd/>
            <a:tailEnd/>
          </a:ln>
        </p:spPr>
        <p:txBody>
          <a:bodyPr wrap="none" anchor="ctr">
            <a:prstTxWarp prst="textNoShape">
              <a:avLst/>
            </a:prstTxWarp>
          </a:bodyPr>
          <a:lstStyle/>
          <a:p>
            <a:endParaRPr lang="en-US"/>
          </a:p>
        </p:txBody>
      </p:sp>
      <p:grpSp>
        <p:nvGrpSpPr>
          <p:cNvPr id="40996" name="Group 48"/>
          <p:cNvGrpSpPr>
            <a:grpSpLocks/>
          </p:cNvGrpSpPr>
          <p:nvPr/>
        </p:nvGrpSpPr>
        <p:grpSpPr bwMode="auto">
          <a:xfrm>
            <a:off x="5029200" y="3254076"/>
            <a:ext cx="265037" cy="708324"/>
            <a:chOff x="520" y="2426"/>
            <a:chExt cx="232" cy="649"/>
          </a:xfrm>
        </p:grpSpPr>
        <p:sp>
          <p:nvSpPr>
            <p:cNvPr id="41001" name="Oval 49"/>
            <p:cNvSpPr>
              <a:spLocks noChangeArrowheads="1"/>
            </p:cNvSpPr>
            <p:nvPr/>
          </p:nvSpPr>
          <p:spPr bwMode="auto">
            <a:xfrm>
              <a:off x="576" y="2592"/>
              <a:ext cx="144" cy="144"/>
            </a:xfrm>
            <a:prstGeom prst="ellipse">
              <a:avLst/>
            </a:prstGeom>
            <a:noFill/>
            <a:ln w="38100">
              <a:solidFill>
                <a:srgbClr val="FF0802"/>
              </a:solidFill>
              <a:round/>
              <a:headEnd/>
              <a:tailEnd/>
            </a:ln>
          </p:spPr>
          <p:txBody>
            <a:bodyPr wrap="none" anchor="ctr">
              <a:prstTxWarp prst="textNoShape">
                <a:avLst/>
              </a:prstTxWarp>
            </a:bodyPr>
            <a:lstStyle/>
            <a:p>
              <a:endParaRPr lang="en-US"/>
            </a:p>
          </p:txBody>
        </p:sp>
        <p:sp>
          <p:nvSpPr>
            <p:cNvPr id="41002" name="Text Box 50"/>
            <p:cNvSpPr txBox="1">
              <a:spLocks noChangeArrowheads="1"/>
            </p:cNvSpPr>
            <p:nvPr/>
          </p:nvSpPr>
          <p:spPr bwMode="auto">
            <a:xfrm>
              <a:off x="520" y="2426"/>
              <a:ext cx="232" cy="649"/>
            </a:xfrm>
            <a:prstGeom prst="rect">
              <a:avLst/>
            </a:prstGeom>
            <a:noFill/>
            <a:ln w="9525">
              <a:noFill/>
              <a:miter lim="800000"/>
              <a:headEnd/>
              <a:tailEnd/>
            </a:ln>
          </p:spPr>
          <p:txBody>
            <a:bodyPr wrap="square">
              <a:prstTxWarp prst="textNoShape">
                <a:avLst/>
              </a:prstTxWarp>
              <a:spAutoFit/>
            </a:bodyPr>
            <a:lstStyle/>
            <a:p>
              <a:r>
                <a:rPr lang="en-US" sz="2000" b="1" dirty="0" smtClean="0">
                  <a:solidFill>
                    <a:srgbClr val="FF0802"/>
                  </a:solidFill>
                </a:rPr>
                <a:t>x</a:t>
              </a:r>
              <a:endParaRPr lang="en-US" sz="2000" b="1" dirty="0">
                <a:solidFill>
                  <a:srgbClr val="FF0802"/>
                </a:solidFill>
              </a:endParaRPr>
            </a:p>
          </p:txBody>
        </p:sp>
      </p:grpSp>
      <p:sp>
        <p:nvSpPr>
          <p:cNvPr id="40997" name="Text Box 51"/>
          <p:cNvSpPr txBox="1">
            <a:spLocks noChangeArrowheads="1"/>
          </p:cNvSpPr>
          <p:nvPr/>
        </p:nvSpPr>
        <p:spPr bwMode="auto">
          <a:xfrm>
            <a:off x="5105400" y="4114800"/>
            <a:ext cx="132518" cy="707886"/>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4000" b="1" dirty="0">
                <a:solidFill>
                  <a:srgbClr val="FF0802"/>
                </a:solidFill>
              </a:rPr>
              <a:t>.</a:t>
            </a:r>
          </a:p>
        </p:txBody>
      </p:sp>
      <p:sp>
        <p:nvSpPr>
          <p:cNvPr id="40998" name="Rectangle 53"/>
          <p:cNvSpPr>
            <a:spLocks noChangeArrowheads="1"/>
          </p:cNvSpPr>
          <p:nvPr/>
        </p:nvSpPr>
        <p:spPr bwMode="auto">
          <a:xfrm>
            <a:off x="2528589" y="0"/>
            <a:ext cx="5596604" cy="646331"/>
          </a:xfrm>
          <a:prstGeom prst="rect">
            <a:avLst/>
          </a:prstGeom>
          <a:noFill/>
          <a:ln w="9525">
            <a:noFill/>
            <a:miter lim="800000"/>
            <a:headEnd/>
            <a:tailEnd/>
          </a:ln>
        </p:spPr>
        <p:txBody>
          <a:bodyPr wrap="none">
            <a:prstTxWarp prst="textNoShape">
              <a:avLst/>
            </a:prstTxWarp>
            <a:spAutoFit/>
          </a:bodyPr>
          <a:lstStyle/>
          <a:p>
            <a:r>
              <a:rPr lang="en-US" sz="3600" b="1" dirty="0" smtClean="0">
                <a:solidFill>
                  <a:srgbClr val="FF0003"/>
                </a:solidFill>
                <a:latin typeface="Comic Sans MS" charset="0"/>
              </a:rPr>
              <a:t>Dipolar or </a:t>
            </a:r>
            <a:r>
              <a:rPr lang="en-US" sz="3600" b="1" dirty="0" err="1" smtClean="0">
                <a:solidFill>
                  <a:srgbClr val="FF0003"/>
                </a:solidFill>
                <a:latin typeface="Comic Sans MS" charset="0"/>
              </a:rPr>
              <a:t>Quadrupolar</a:t>
            </a:r>
            <a:r>
              <a:rPr lang="en-US" sz="3600" b="1" dirty="0" smtClean="0">
                <a:solidFill>
                  <a:srgbClr val="FF0003"/>
                </a:solidFill>
                <a:latin typeface="Comic Sans MS" charset="0"/>
              </a:rPr>
              <a:t>?</a:t>
            </a:r>
            <a:endParaRPr lang="en-US" sz="3600" b="1" dirty="0">
              <a:solidFill>
                <a:srgbClr val="FF0003"/>
              </a:solidFill>
              <a:latin typeface="Comic Sans MS" charset="0"/>
            </a:endParaRPr>
          </a:p>
        </p:txBody>
      </p:sp>
      <p:sp>
        <p:nvSpPr>
          <p:cNvPr id="40999" name="Text Box 54"/>
          <p:cNvSpPr txBox="1">
            <a:spLocks noChangeArrowheads="1"/>
          </p:cNvSpPr>
          <p:nvPr/>
        </p:nvSpPr>
        <p:spPr bwMode="auto">
          <a:xfrm>
            <a:off x="6172200" y="1219200"/>
            <a:ext cx="3886200" cy="830997"/>
          </a:xfrm>
          <a:prstGeom prst="rect">
            <a:avLst/>
          </a:prstGeom>
          <a:noFill/>
          <a:ln w="9525">
            <a:noFill/>
            <a:miter lim="800000"/>
            <a:headEnd/>
            <a:tailEnd/>
          </a:ln>
        </p:spPr>
        <p:txBody>
          <a:bodyPr>
            <a:prstTxWarp prst="textNoShape">
              <a:avLst/>
            </a:prstTxWarp>
            <a:spAutoFit/>
          </a:bodyPr>
          <a:lstStyle/>
          <a:p>
            <a:r>
              <a:rPr lang="en-US" b="1" dirty="0">
                <a:solidFill>
                  <a:srgbClr val="01A8A8"/>
                </a:solidFill>
                <a:latin typeface="Times"/>
                <a:cs typeface="Times"/>
              </a:rPr>
              <a:t>Even field  </a:t>
            </a:r>
          </a:p>
          <a:p>
            <a:r>
              <a:rPr lang="en-US" b="1" dirty="0">
                <a:solidFill>
                  <a:srgbClr val="FF0000"/>
                </a:solidFill>
                <a:latin typeface="Times"/>
                <a:cs typeface="Times"/>
              </a:rPr>
              <a:t>Odd current</a:t>
            </a:r>
          </a:p>
        </p:txBody>
      </p:sp>
      <p:sp>
        <p:nvSpPr>
          <p:cNvPr id="41000" name="Text Box 55"/>
          <p:cNvSpPr txBox="1">
            <a:spLocks noChangeArrowheads="1"/>
          </p:cNvSpPr>
          <p:nvPr/>
        </p:nvSpPr>
        <p:spPr bwMode="auto">
          <a:xfrm>
            <a:off x="5851525" y="6045200"/>
            <a:ext cx="2932023" cy="276999"/>
          </a:xfrm>
          <a:prstGeom prst="rect">
            <a:avLst/>
          </a:prstGeom>
          <a:noFill/>
          <a:ln w="9525">
            <a:noFill/>
            <a:miter lim="800000"/>
            <a:headEnd/>
            <a:tailEnd/>
          </a:ln>
        </p:spPr>
        <p:txBody>
          <a:bodyPr wrap="none">
            <a:prstTxWarp prst="textNoShape">
              <a:avLst/>
            </a:prstTxWarp>
            <a:spAutoFit/>
          </a:bodyPr>
          <a:lstStyle/>
          <a:p>
            <a:r>
              <a:rPr lang="en-US" sz="1200" i="1" dirty="0" smtClean="0">
                <a:latin typeface="Lucida Calligraphy" charset="0"/>
              </a:rPr>
              <a:t>Lovelace, </a:t>
            </a:r>
            <a:r>
              <a:rPr lang="en-US" sz="1200" i="1" dirty="0" err="1" smtClean="0">
                <a:latin typeface="Lucida Calligraphy" charset="0"/>
              </a:rPr>
              <a:t>Camenzind</a:t>
            </a:r>
            <a:r>
              <a:rPr lang="en-US" sz="1200" i="1" dirty="0">
                <a:latin typeface="Lucida Calligraphy" charset="0"/>
              </a:rPr>
              <a:t>, </a:t>
            </a:r>
            <a:r>
              <a:rPr lang="en-US" sz="1200" i="1" dirty="0" smtClean="0">
                <a:latin typeface="Lucida Calligraphy" charset="0"/>
              </a:rPr>
              <a:t>Koide, RB</a:t>
            </a:r>
            <a:endParaRPr lang="en-US" sz="1200" i="1" dirty="0">
              <a:latin typeface="Lucida Calligraphy" charset="0"/>
            </a:endParaRPr>
          </a:p>
        </p:txBody>
      </p:sp>
      <p:sp>
        <p:nvSpPr>
          <p:cNvPr id="62" name="Freeform 4"/>
          <p:cNvSpPr>
            <a:spLocks/>
          </p:cNvSpPr>
          <p:nvPr/>
        </p:nvSpPr>
        <p:spPr bwMode="auto">
          <a:xfrm flipH="1">
            <a:off x="754905" y="2816225"/>
            <a:ext cx="3207856" cy="2401094"/>
          </a:xfrm>
          <a:custGeom>
            <a:avLst/>
            <a:gdLst>
              <a:gd name="T0" fmla="*/ 2147483647 w 2424"/>
              <a:gd name="T1" fmla="*/ 1129030000 h 2200"/>
              <a:gd name="T2" fmla="*/ 2147483647 w 2424"/>
              <a:gd name="T3" fmla="*/ 282257500 h 2200"/>
              <a:gd name="T4" fmla="*/ 81165449 w 2424"/>
              <a:gd name="T5" fmla="*/ 2147483647 h 2200"/>
              <a:gd name="T6" fmla="*/ 2147483647 w 2424"/>
              <a:gd name="T7" fmla="*/ 2147483647 h 2200"/>
              <a:gd name="T8" fmla="*/ 2147483647 w 2424"/>
              <a:gd name="T9" fmla="*/ 2147483647 h 2200"/>
              <a:gd name="T10" fmla="*/ 2147483647 w 2424"/>
              <a:gd name="T11" fmla="*/ 1129030000 h 2200"/>
              <a:gd name="T12" fmla="*/ 0 60000 65536"/>
              <a:gd name="T13" fmla="*/ 0 60000 65536"/>
              <a:gd name="T14" fmla="*/ 0 60000 65536"/>
              <a:gd name="T15" fmla="*/ 0 60000 65536"/>
              <a:gd name="T16" fmla="*/ 0 60000 65536"/>
              <a:gd name="T17" fmla="*/ 0 60000 65536"/>
              <a:gd name="T18" fmla="*/ 0 w 2424"/>
              <a:gd name="T19" fmla="*/ 0 h 2200"/>
              <a:gd name="T20" fmla="*/ 2424 w 2424"/>
              <a:gd name="T21" fmla="*/ 2200 h 2200"/>
            </a:gdLst>
            <a:ahLst/>
            <a:cxnLst>
              <a:cxn ang="T12">
                <a:pos x="T0" y="T1"/>
              </a:cxn>
              <a:cxn ang="T13">
                <a:pos x="T2" y="T3"/>
              </a:cxn>
              <a:cxn ang="T14">
                <a:pos x="T4" y="T5"/>
              </a:cxn>
              <a:cxn ang="T15">
                <a:pos x="T6" y="T7"/>
              </a:cxn>
              <a:cxn ang="T16">
                <a:pos x="T8" y="T9"/>
              </a:cxn>
              <a:cxn ang="T17">
                <a:pos x="T10" y="T11"/>
              </a:cxn>
            </a:cxnLst>
            <a:rect l="T18" t="T19" r="T20" b="T21"/>
            <a:pathLst>
              <a:path w="2424" h="2200">
                <a:moveTo>
                  <a:pt x="2088" y="448"/>
                </a:moveTo>
                <a:cubicBezTo>
                  <a:pt x="1848" y="208"/>
                  <a:pt x="1136" y="0"/>
                  <a:pt x="792" y="112"/>
                </a:cubicBezTo>
                <a:cubicBezTo>
                  <a:pt x="448" y="224"/>
                  <a:pt x="0" y="784"/>
                  <a:pt x="24" y="1120"/>
                </a:cubicBezTo>
                <a:cubicBezTo>
                  <a:pt x="48" y="1456"/>
                  <a:pt x="568" y="2056"/>
                  <a:pt x="936" y="2128"/>
                </a:cubicBezTo>
                <a:cubicBezTo>
                  <a:pt x="1304" y="2200"/>
                  <a:pt x="2040" y="1832"/>
                  <a:pt x="2232" y="1552"/>
                </a:cubicBezTo>
                <a:cubicBezTo>
                  <a:pt x="2424" y="1272"/>
                  <a:pt x="2328" y="688"/>
                  <a:pt x="2088" y="448"/>
                </a:cubicBezTo>
                <a:close/>
              </a:path>
            </a:pathLst>
          </a:custGeom>
          <a:solidFill>
            <a:schemeClr val="folHlink"/>
          </a:solidFill>
          <a:ln w="9525">
            <a:noFill/>
            <a:round/>
            <a:headEnd/>
            <a:tailEnd/>
          </a:ln>
        </p:spPr>
        <p:txBody>
          <a:bodyPr wrap="none" anchor="ctr">
            <a:prstTxWarp prst="textNoShape">
              <a:avLst/>
            </a:prstTxWarp>
          </a:bodyPr>
          <a:lstStyle/>
          <a:p>
            <a:endParaRPr lang="en-US"/>
          </a:p>
        </p:txBody>
      </p:sp>
      <p:sp>
        <p:nvSpPr>
          <p:cNvPr id="67" name="Line 9"/>
          <p:cNvSpPr>
            <a:spLocks noChangeShapeType="1"/>
          </p:cNvSpPr>
          <p:nvPr/>
        </p:nvSpPr>
        <p:spPr bwMode="auto">
          <a:xfrm flipH="1">
            <a:off x="864575" y="4038600"/>
            <a:ext cx="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3" name="Freeform 15"/>
          <p:cNvSpPr>
            <a:spLocks/>
          </p:cNvSpPr>
          <p:nvPr/>
        </p:nvSpPr>
        <p:spPr bwMode="auto">
          <a:xfrm flipH="1">
            <a:off x="3880508" y="2362200"/>
            <a:ext cx="603187" cy="1414463"/>
          </a:xfrm>
          <a:custGeom>
            <a:avLst/>
            <a:gdLst>
              <a:gd name="T0" fmla="*/ 0 w 528"/>
              <a:gd name="T1" fmla="*/ 2147483647 h 1296"/>
              <a:gd name="T2" fmla="*/ 846772500 w 528"/>
              <a:gd name="T3" fmla="*/ 2147483647 h 1296"/>
              <a:gd name="T4" fmla="*/ 1088707500 w 528"/>
              <a:gd name="T5" fmla="*/ 483870000 h 1296"/>
              <a:gd name="T6" fmla="*/ 1330642500 w 528"/>
              <a:gd name="T7" fmla="*/ 0 h 1296"/>
              <a:gd name="T8" fmla="*/ 0 60000 65536"/>
              <a:gd name="T9" fmla="*/ 0 60000 65536"/>
              <a:gd name="T10" fmla="*/ 0 60000 65536"/>
              <a:gd name="T11" fmla="*/ 0 60000 65536"/>
              <a:gd name="T12" fmla="*/ 0 w 528"/>
              <a:gd name="T13" fmla="*/ 0 h 1296"/>
              <a:gd name="T14" fmla="*/ 528 w 528"/>
              <a:gd name="T15" fmla="*/ 1296 h 1296"/>
            </a:gdLst>
            <a:ahLst/>
            <a:cxnLst>
              <a:cxn ang="T8">
                <a:pos x="T0" y="T1"/>
              </a:cxn>
              <a:cxn ang="T9">
                <a:pos x="T2" y="T3"/>
              </a:cxn>
              <a:cxn ang="T10">
                <a:pos x="T4" y="T5"/>
              </a:cxn>
              <a:cxn ang="T11">
                <a:pos x="T6" y="T7"/>
              </a:cxn>
            </a:cxnLst>
            <a:rect l="T12" t="T13" r="T14" b="T15"/>
            <a:pathLst>
              <a:path w="528" h="1296">
                <a:moveTo>
                  <a:pt x="0" y="1296"/>
                </a:moveTo>
                <a:cubicBezTo>
                  <a:pt x="132" y="1172"/>
                  <a:pt x="264" y="1048"/>
                  <a:pt x="336" y="864"/>
                </a:cubicBezTo>
                <a:cubicBezTo>
                  <a:pt x="408" y="680"/>
                  <a:pt x="400" y="336"/>
                  <a:pt x="432" y="192"/>
                </a:cubicBezTo>
                <a:cubicBezTo>
                  <a:pt x="464" y="48"/>
                  <a:pt x="512" y="32"/>
                  <a:pt x="528" y="0"/>
                </a:cubicBezTo>
              </a:path>
            </a:pathLst>
          </a:custGeom>
          <a:noFill/>
          <a:ln w="38100">
            <a:solidFill>
              <a:schemeClr val="hlink"/>
            </a:solidFill>
            <a:round/>
            <a:headEnd/>
            <a:tailEnd type="arrow" w="med" len="med"/>
          </a:ln>
        </p:spPr>
        <p:txBody>
          <a:bodyPr wrap="none" anchor="ctr">
            <a:prstTxWarp prst="textNoShape">
              <a:avLst/>
            </a:prstTxWarp>
          </a:bodyPr>
          <a:lstStyle/>
          <a:p>
            <a:endParaRPr lang="en-US"/>
          </a:p>
        </p:txBody>
      </p:sp>
      <p:sp>
        <p:nvSpPr>
          <p:cNvPr id="74" name="Freeform 16"/>
          <p:cNvSpPr>
            <a:spLocks/>
          </p:cNvSpPr>
          <p:nvPr/>
        </p:nvSpPr>
        <p:spPr bwMode="auto">
          <a:xfrm flipH="1" flipV="1">
            <a:off x="3880508" y="4300538"/>
            <a:ext cx="603187" cy="1414463"/>
          </a:xfrm>
          <a:custGeom>
            <a:avLst/>
            <a:gdLst>
              <a:gd name="T0" fmla="*/ 0 w 528"/>
              <a:gd name="T1" fmla="*/ 2147483647 h 1296"/>
              <a:gd name="T2" fmla="*/ 846772500 w 528"/>
              <a:gd name="T3" fmla="*/ 2147483647 h 1296"/>
              <a:gd name="T4" fmla="*/ 1088707500 w 528"/>
              <a:gd name="T5" fmla="*/ 483870000 h 1296"/>
              <a:gd name="T6" fmla="*/ 1330642500 w 528"/>
              <a:gd name="T7" fmla="*/ 0 h 1296"/>
              <a:gd name="T8" fmla="*/ 0 60000 65536"/>
              <a:gd name="T9" fmla="*/ 0 60000 65536"/>
              <a:gd name="T10" fmla="*/ 0 60000 65536"/>
              <a:gd name="T11" fmla="*/ 0 60000 65536"/>
              <a:gd name="T12" fmla="*/ 0 w 528"/>
              <a:gd name="T13" fmla="*/ 0 h 1296"/>
              <a:gd name="T14" fmla="*/ 528 w 528"/>
              <a:gd name="T15" fmla="*/ 1296 h 1296"/>
            </a:gdLst>
            <a:ahLst/>
            <a:cxnLst>
              <a:cxn ang="T8">
                <a:pos x="T0" y="T1"/>
              </a:cxn>
              <a:cxn ang="T9">
                <a:pos x="T2" y="T3"/>
              </a:cxn>
              <a:cxn ang="T10">
                <a:pos x="T4" y="T5"/>
              </a:cxn>
              <a:cxn ang="T11">
                <a:pos x="T6" y="T7"/>
              </a:cxn>
            </a:cxnLst>
            <a:rect l="T12" t="T13" r="T14" b="T15"/>
            <a:pathLst>
              <a:path w="528" h="1296">
                <a:moveTo>
                  <a:pt x="0" y="1296"/>
                </a:moveTo>
                <a:cubicBezTo>
                  <a:pt x="132" y="1172"/>
                  <a:pt x="264" y="1048"/>
                  <a:pt x="336" y="864"/>
                </a:cubicBezTo>
                <a:cubicBezTo>
                  <a:pt x="408" y="680"/>
                  <a:pt x="400" y="336"/>
                  <a:pt x="432" y="192"/>
                </a:cubicBezTo>
                <a:cubicBezTo>
                  <a:pt x="464" y="48"/>
                  <a:pt x="512" y="32"/>
                  <a:pt x="528" y="0"/>
                </a:cubicBezTo>
              </a:path>
            </a:pathLst>
          </a:custGeom>
          <a:noFill/>
          <a:ln w="38100">
            <a:solidFill>
              <a:schemeClr val="hlink"/>
            </a:solidFill>
            <a:round/>
            <a:headEnd type="arrow"/>
            <a:tailEnd type="none" w="med" len="med"/>
          </a:ln>
        </p:spPr>
        <p:txBody>
          <a:bodyPr wrap="none" anchor="ctr">
            <a:prstTxWarp prst="textNoShape">
              <a:avLst/>
            </a:prstTxWarp>
          </a:bodyPr>
          <a:lstStyle/>
          <a:p>
            <a:endParaRPr lang="en-US"/>
          </a:p>
        </p:txBody>
      </p:sp>
      <p:grpSp>
        <p:nvGrpSpPr>
          <p:cNvPr id="78" name="Group 22"/>
          <p:cNvGrpSpPr>
            <a:grpSpLocks/>
          </p:cNvGrpSpPr>
          <p:nvPr/>
        </p:nvGrpSpPr>
        <p:grpSpPr bwMode="auto">
          <a:xfrm flipH="1">
            <a:off x="4209519" y="5086350"/>
            <a:ext cx="164505" cy="157163"/>
            <a:chOff x="1296" y="912"/>
            <a:chExt cx="144" cy="144"/>
          </a:xfrm>
        </p:grpSpPr>
        <p:sp>
          <p:nvSpPr>
            <p:cNvPr id="105" name="Oval 23"/>
            <p:cNvSpPr>
              <a:spLocks noChangeArrowheads="1"/>
            </p:cNvSpPr>
            <p:nvPr/>
          </p:nvSpPr>
          <p:spPr bwMode="auto">
            <a:xfrm>
              <a:off x="1296" y="912"/>
              <a:ext cx="144" cy="144"/>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106" name="Oval 24"/>
            <p:cNvSpPr>
              <a:spLocks noChangeArrowheads="1"/>
            </p:cNvSpPr>
            <p:nvPr/>
          </p:nvSpPr>
          <p:spPr bwMode="auto">
            <a:xfrm>
              <a:off x="1344" y="960"/>
              <a:ext cx="48" cy="48"/>
            </a:xfrm>
            <a:prstGeom prst="ellipse">
              <a:avLst/>
            </a:prstGeom>
            <a:solidFill>
              <a:schemeClr val="hlink"/>
            </a:solidFill>
            <a:ln w="9525">
              <a:noFill/>
              <a:round/>
              <a:headEnd/>
              <a:tailEnd/>
            </a:ln>
          </p:spPr>
          <p:txBody>
            <a:bodyPr wrap="none" anchor="ctr">
              <a:prstTxWarp prst="textNoShape">
                <a:avLst/>
              </a:prstTxWarp>
            </a:bodyPr>
            <a:lstStyle/>
            <a:p>
              <a:endParaRPr lang="en-US"/>
            </a:p>
          </p:txBody>
        </p:sp>
      </p:grpSp>
      <p:grpSp>
        <p:nvGrpSpPr>
          <p:cNvPr id="80" name="Group 28"/>
          <p:cNvGrpSpPr>
            <a:grpSpLocks/>
          </p:cNvGrpSpPr>
          <p:nvPr/>
        </p:nvGrpSpPr>
        <p:grpSpPr bwMode="auto">
          <a:xfrm flipH="1">
            <a:off x="1467762" y="5191125"/>
            <a:ext cx="164505" cy="157163"/>
            <a:chOff x="1296" y="912"/>
            <a:chExt cx="144" cy="144"/>
          </a:xfrm>
        </p:grpSpPr>
        <p:sp>
          <p:nvSpPr>
            <p:cNvPr id="101" name="Oval 29"/>
            <p:cNvSpPr>
              <a:spLocks noChangeArrowheads="1"/>
            </p:cNvSpPr>
            <p:nvPr/>
          </p:nvSpPr>
          <p:spPr bwMode="auto">
            <a:xfrm>
              <a:off x="1296" y="912"/>
              <a:ext cx="144" cy="144"/>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102" name="Oval 30"/>
            <p:cNvSpPr>
              <a:spLocks noChangeArrowheads="1"/>
            </p:cNvSpPr>
            <p:nvPr/>
          </p:nvSpPr>
          <p:spPr bwMode="auto">
            <a:xfrm>
              <a:off x="1344" y="960"/>
              <a:ext cx="48" cy="48"/>
            </a:xfrm>
            <a:prstGeom prst="ellipse">
              <a:avLst/>
            </a:prstGeom>
            <a:solidFill>
              <a:schemeClr val="hlink"/>
            </a:solidFill>
            <a:ln w="9525">
              <a:noFill/>
              <a:round/>
              <a:headEnd/>
              <a:tailEnd/>
            </a:ln>
          </p:spPr>
          <p:txBody>
            <a:bodyPr wrap="none" anchor="ctr">
              <a:prstTxWarp prst="textNoShape">
                <a:avLst/>
              </a:prstTxWarp>
            </a:bodyPr>
            <a:lstStyle/>
            <a:p>
              <a:endParaRPr lang="en-US"/>
            </a:p>
          </p:txBody>
        </p:sp>
      </p:grpSp>
      <p:grpSp>
        <p:nvGrpSpPr>
          <p:cNvPr id="84" name="Group 40"/>
          <p:cNvGrpSpPr>
            <a:grpSpLocks/>
          </p:cNvGrpSpPr>
          <p:nvPr/>
        </p:nvGrpSpPr>
        <p:grpSpPr bwMode="auto">
          <a:xfrm flipH="1">
            <a:off x="2619300" y="5191125"/>
            <a:ext cx="164505" cy="157163"/>
            <a:chOff x="1296" y="912"/>
            <a:chExt cx="144" cy="144"/>
          </a:xfrm>
        </p:grpSpPr>
        <p:sp>
          <p:nvSpPr>
            <p:cNvPr id="93" name="Oval 41"/>
            <p:cNvSpPr>
              <a:spLocks noChangeArrowheads="1"/>
            </p:cNvSpPr>
            <p:nvPr/>
          </p:nvSpPr>
          <p:spPr bwMode="auto">
            <a:xfrm>
              <a:off x="1296" y="912"/>
              <a:ext cx="144" cy="144"/>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94" name="Oval 42"/>
            <p:cNvSpPr>
              <a:spLocks noChangeArrowheads="1"/>
            </p:cNvSpPr>
            <p:nvPr/>
          </p:nvSpPr>
          <p:spPr bwMode="auto">
            <a:xfrm>
              <a:off x="1344" y="960"/>
              <a:ext cx="48" cy="48"/>
            </a:xfrm>
            <a:prstGeom prst="ellipse">
              <a:avLst/>
            </a:prstGeom>
            <a:solidFill>
              <a:schemeClr val="hlink"/>
            </a:solidFill>
            <a:ln w="9525">
              <a:noFill/>
              <a:round/>
              <a:headEnd/>
              <a:tailEnd/>
            </a:ln>
          </p:spPr>
          <p:txBody>
            <a:bodyPr wrap="none" anchor="ctr">
              <a:prstTxWarp prst="textNoShape">
                <a:avLst/>
              </a:prstTxWarp>
            </a:bodyPr>
            <a:lstStyle/>
            <a:p>
              <a:endParaRPr lang="en-US"/>
            </a:p>
          </p:txBody>
        </p:sp>
      </p:grpSp>
      <p:sp>
        <p:nvSpPr>
          <p:cNvPr id="111" name="Freeform 110"/>
          <p:cNvSpPr/>
          <p:nvPr/>
        </p:nvSpPr>
        <p:spPr bwMode="auto">
          <a:xfrm>
            <a:off x="2209800" y="2286000"/>
            <a:ext cx="381000" cy="3403600"/>
          </a:xfrm>
          <a:custGeom>
            <a:avLst/>
            <a:gdLst>
              <a:gd name="connsiteX0" fmla="*/ 112183 w 488950"/>
              <a:gd name="connsiteY0" fmla="*/ 0 h 3403600"/>
              <a:gd name="connsiteX1" fmla="*/ 61383 w 488950"/>
              <a:gd name="connsiteY1" fmla="*/ 1117600 h 3403600"/>
              <a:gd name="connsiteX2" fmla="*/ 480483 w 488950"/>
              <a:gd name="connsiteY2" fmla="*/ 1790700 h 3403600"/>
              <a:gd name="connsiteX3" fmla="*/ 112183 w 488950"/>
              <a:gd name="connsiteY3" fmla="*/ 2400300 h 3403600"/>
              <a:gd name="connsiteX4" fmla="*/ 10583 w 488950"/>
              <a:gd name="connsiteY4" fmla="*/ 34036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403600">
                <a:moveTo>
                  <a:pt x="112183" y="0"/>
                </a:moveTo>
                <a:cubicBezTo>
                  <a:pt x="56091" y="409575"/>
                  <a:pt x="0" y="819150"/>
                  <a:pt x="61383" y="1117600"/>
                </a:cubicBezTo>
                <a:cubicBezTo>
                  <a:pt x="122766" y="1416050"/>
                  <a:pt x="472016" y="1576917"/>
                  <a:pt x="480483" y="1790700"/>
                </a:cubicBezTo>
                <a:cubicBezTo>
                  <a:pt x="488950" y="2004483"/>
                  <a:pt x="190500" y="2131483"/>
                  <a:pt x="112183" y="2400300"/>
                </a:cubicBezTo>
                <a:cubicBezTo>
                  <a:pt x="33866" y="2669117"/>
                  <a:pt x="10583" y="3403600"/>
                  <a:pt x="10583" y="3403600"/>
                </a:cubicBezTo>
              </a:path>
            </a:pathLst>
          </a:custGeom>
          <a:noFill/>
          <a:ln w="38100" cap="flat" cmpd="sng" algn="ctr">
            <a:solidFill>
              <a:srgbClr val="00A8A9"/>
            </a:solidFill>
            <a:prstDash val="solid"/>
            <a:round/>
            <a:headEnd type="arrow"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10" charset="0"/>
            </a:endParaRPr>
          </a:p>
        </p:txBody>
      </p:sp>
      <p:sp>
        <p:nvSpPr>
          <p:cNvPr id="114" name="Freeform 113"/>
          <p:cNvSpPr/>
          <p:nvPr/>
        </p:nvSpPr>
        <p:spPr bwMode="auto">
          <a:xfrm>
            <a:off x="1219200" y="2286000"/>
            <a:ext cx="304800" cy="3403600"/>
          </a:xfrm>
          <a:custGeom>
            <a:avLst/>
            <a:gdLst>
              <a:gd name="connsiteX0" fmla="*/ 112183 w 488950"/>
              <a:gd name="connsiteY0" fmla="*/ 0 h 3403600"/>
              <a:gd name="connsiteX1" fmla="*/ 61383 w 488950"/>
              <a:gd name="connsiteY1" fmla="*/ 1117600 h 3403600"/>
              <a:gd name="connsiteX2" fmla="*/ 480483 w 488950"/>
              <a:gd name="connsiteY2" fmla="*/ 1790700 h 3403600"/>
              <a:gd name="connsiteX3" fmla="*/ 112183 w 488950"/>
              <a:gd name="connsiteY3" fmla="*/ 2400300 h 3403600"/>
              <a:gd name="connsiteX4" fmla="*/ 10583 w 488950"/>
              <a:gd name="connsiteY4" fmla="*/ 34036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403600">
                <a:moveTo>
                  <a:pt x="112183" y="0"/>
                </a:moveTo>
                <a:cubicBezTo>
                  <a:pt x="56091" y="409575"/>
                  <a:pt x="0" y="819150"/>
                  <a:pt x="61383" y="1117600"/>
                </a:cubicBezTo>
                <a:cubicBezTo>
                  <a:pt x="122766" y="1416050"/>
                  <a:pt x="472016" y="1576917"/>
                  <a:pt x="480483" y="1790700"/>
                </a:cubicBezTo>
                <a:cubicBezTo>
                  <a:pt x="488950" y="2004483"/>
                  <a:pt x="190500" y="2131483"/>
                  <a:pt x="112183" y="2400300"/>
                </a:cubicBezTo>
                <a:cubicBezTo>
                  <a:pt x="33866" y="2669117"/>
                  <a:pt x="10583" y="3403600"/>
                  <a:pt x="10583" y="3403600"/>
                </a:cubicBezTo>
              </a:path>
            </a:pathLst>
          </a:custGeom>
          <a:noFill/>
          <a:ln w="38100" cap="flat" cmpd="sng" algn="ctr">
            <a:solidFill>
              <a:srgbClr val="00A8A9"/>
            </a:solidFill>
            <a:prstDash val="solid"/>
            <a:round/>
            <a:headEnd type="arrow"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10" charset="0"/>
            </a:endParaRPr>
          </a:p>
        </p:txBody>
      </p:sp>
      <p:sp>
        <p:nvSpPr>
          <p:cNvPr id="115" name="Freeform 114"/>
          <p:cNvSpPr/>
          <p:nvPr/>
        </p:nvSpPr>
        <p:spPr bwMode="auto">
          <a:xfrm>
            <a:off x="3168650" y="2286000"/>
            <a:ext cx="488950" cy="3403600"/>
          </a:xfrm>
          <a:custGeom>
            <a:avLst/>
            <a:gdLst>
              <a:gd name="connsiteX0" fmla="*/ 112183 w 488950"/>
              <a:gd name="connsiteY0" fmla="*/ 0 h 3403600"/>
              <a:gd name="connsiteX1" fmla="*/ 61383 w 488950"/>
              <a:gd name="connsiteY1" fmla="*/ 1117600 h 3403600"/>
              <a:gd name="connsiteX2" fmla="*/ 480483 w 488950"/>
              <a:gd name="connsiteY2" fmla="*/ 1790700 h 3403600"/>
              <a:gd name="connsiteX3" fmla="*/ 112183 w 488950"/>
              <a:gd name="connsiteY3" fmla="*/ 2400300 h 3403600"/>
              <a:gd name="connsiteX4" fmla="*/ 10583 w 488950"/>
              <a:gd name="connsiteY4" fmla="*/ 34036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403600">
                <a:moveTo>
                  <a:pt x="112183" y="0"/>
                </a:moveTo>
                <a:cubicBezTo>
                  <a:pt x="56091" y="409575"/>
                  <a:pt x="0" y="819150"/>
                  <a:pt x="61383" y="1117600"/>
                </a:cubicBezTo>
                <a:cubicBezTo>
                  <a:pt x="122766" y="1416050"/>
                  <a:pt x="472016" y="1576917"/>
                  <a:pt x="480483" y="1790700"/>
                </a:cubicBezTo>
                <a:cubicBezTo>
                  <a:pt x="488950" y="2004483"/>
                  <a:pt x="190500" y="2131483"/>
                  <a:pt x="112183" y="2400300"/>
                </a:cubicBezTo>
                <a:cubicBezTo>
                  <a:pt x="33866" y="2669117"/>
                  <a:pt x="10583" y="3403600"/>
                  <a:pt x="10583" y="3403600"/>
                </a:cubicBezTo>
              </a:path>
            </a:pathLst>
          </a:custGeom>
          <a:noFill/>
          <a:ln w="38100" cap="flat" cmpd="sng" algn="ctr">
            <a:solidFill>
              <a:srgbClr val="00A8A9"/>
            </a:solidFill>
            <a:prstDash val="solid"/>
            <a:round/>
            <a:headEnd type="arrow"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chemeClr val="tx1"/>
              </a:solidFill>
              <a:effectLst/>
              <a:latin typeface="Times" pitchFamily="-110" charset="0"/>
            </a:endParaRPr>
          </a:p>
        </p:txBody>
      </p:sp>
      <p:grpSp>
        <p:nvGrpSpPr>
          <p:cNvPr id="117" name="Group 116"/>
          <p:cNvGrpSpPr/>
          <p:nvPr/>
        </p:nvGrpSpPr>
        <p:grpSpPr>
          <a:xfrm>
            <a:off x="1600200" y="2602468"/>
            <a:ext cx="300082" cy="369332"/>
            <a:chOff x="2747918" y="1828800"/>
            <a:chExt cx="300082" cy="369332"/>
          </a:xfrm>
        </p:grpSpPr>
        <p:sp>
          <p:nvSpPr>
            <p:cNvPr id="107" name="Oval 20"/>
            <p:cNvSpPr>
              <a:spLocks noChangeArrowheads="1"/>
            </p:cNvSpPr>
            <p:nvPr/>
          </p:nvSpPr>
          <p:spPr bwMode="auto">
            <a:xfrm flipH="1">
              <a:off x="2783805" y="1981200"/>
              <a:ext cx="164505" cy="157163"/>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116" name="TextBox 115"/>
            <p:cNvSpPr txBox="1"/>
            <p:nvPr/>
          </p:nvSpPr>
          <p:spPr>
            <a:xfrm>
              <a:off x="2747918" y="1828800"/>
              <a:ext cx="300082" cy="369332"/>
            </a:xfrm>
            <a:prstGeom prst="rect">
              <a:avLst/>
            </a:prstGeom>
            <a:noFill/>
          </p:spPr>
          <p:txBody>
            <a:bodyPr wrap="none" rtlCol="0">
              <a:spAutoFit/>
            </a:bodyPr>
            <a:lstStyle/>
            <a:p>
              <a:r>
                <a:rPr lang="en-US" sz="1800" b="1" dirty="0" err="1" smtClean="0">
                  <a:ln>
                    <a:solidFill>
                      <a:srgbClr val="E6F49A"/>
                    </a:solidFill>
                  </a:ln>
                  <a:solidFill>
                    <a:srgbClr val="01A8A8"/>
                  </a:solidFill>
                </a:rPr>
                <a:t>x</a:t>
              </a:r>
              <a:endParaRPr lang="en-US" sz="1800" b="1" dirty="0">
                <a:ln>
                  <a:solidFill>
                    <a:srgbClr val="E6F49A"/>
                  </a:solidFill>
                </a:ln>
                <a:solidFill>
                  <a:srgbClr val="01A8A8"/>
                </a:solidFill>
              </a:endParaRPr>
            </a:p>
          </p:txBody>
        </p:sp>
      </p:grpSp>
      <p:grpSp>
        <p:nvGrpSpPr>
          <p:cNvPr id="118" name="Group 117"/>
          <p:cNvGrpSpPr/>
          <p:nvPr/>
        </p:nvGrpSpPr>
        <p:grpSpPr>
          <a:xfrm>
            <a:off x="2667000" y="2602468"/>
            <a:ext cx="300082" cy="369332"/>
            <a:chOff x="2747918" y="1828800"/>
            <a:chExt cx="300082" cy="369332"/>
          </a:xfrm>
        </p:grpSpPr>
        <p:sp>
          <p:nvSpPr>
            <p:cNvPr id="119" name="Oval 20"/>
            <p:cNvSpPr>
              <a:spLocks noChangeArrowheads="1"/>
            </p:cNvSpPr>
            <p:nvPr/>
          </p:nvSpPr>
          <p:spPr bwMode="auto">
            <a:xfrm flipH="1">
              <a:off x="2783805" y="1981200"/>
              <a:ext cx="164505" cy="157163"/>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120" name="TextBox 119"/>
            <p:cNvSpPr txBox="1"/>
            <p:nvPr/>
          </p:nvSpPr>
          <p:spPr>
            <a:xfrm>
              <a:off x="2747918" y="1828800"/>
              <a:ext cx="300082" cy="369332"/>
            </a:xfrm>
            <a:prstGeom prst="rect">
              <a:avLst/>
            </a:prstGeom>
            <a:noFill/>
          </p:spPr>
          <p:txBody>
            <a:bodyPr wrap="none" rtlCol="0">
              <a:spAutoFit/>
            </a:bodyPr>
            <a:lstStyle/>
            <a:p>
              <a:r>
                <a:rPr lang="en-US" sz="1800" b="1" dirty="0" err="1" smtClean="0">
                  <a:ln>
                    <a:solidFill>
                      <a:srgbClr val="E6F49A"/>
                    </a:solidFill>
                  </a:ln>
                  <a:solidFill>
                    <a:srgbClr val="01A8A8"/>
                  </a:solidFill>
                </a:rPr>
                <a:t>x</a:t>
              </a:r>
              <a:endParaRPr lang="en-US" sz="1800" b="1" dirty="0">
                <a:ln>
                  <a:solidFill>
                    <a:srgbClr val="E6F49A"/>
                  </a:solidFill>
                </a:ln>
                <a:solidFill>
                  <a:srgbClr val="01A8A8"/>
                </a:solidFill>
              </a:endParaRPr>
            </a:p>
          </p:txBody>
        </p:sp>
      </p:grpSp>
      <p:grpSp>
        <p:nvGrpSpPr>
          <p:cNvPr id="121" name="Group 120"/>
          <p:cNvGrpSpPr/>
          <p:nvPr/>
        </p:nvGrpSpPr>
        <p:grpSpPr>
          <a:xfrm>
            <a:off x="4119518" y="2678668"/>
            <a:ext cx="300082" cy="369332"/>
            <a:chOff x="2747918" y="1828800"/>
            <a:chExt cx="300082" cy="369332"/>
          </a:xfrm>
        </p:grpSpPr>
        <p:sp>
          <p:nvSpPr>
            <p:cNvPr id="122" name="Oval 20"/>
            <p:cNvSpPr>
              <a:spLocks noChangeArrowheads="1"/>
            </p:cNvSpPr>
            <p:nvPr/>
          </p:nvSpPr>
          <p:spPr bwMode="auto">
            <a:xfrm flipH="1">
              <a:off x="2783805" y="1981200"/>
              <a:ext cx="164505" cy="157163"/>
            </a:xfrm>
            <a:prstGeom prst="ellipse">
              <a:avLst/>
            </a:prstGeom>
            <a:noFill/>
            <a:ln w="28575">
              <a:solidFill>
                <a:schemeClr val="hlink"/>
              </a:solidFill>
              <a:round/>
              <a:headEnd/>
              <a:tailEnd/>
            </a:ln>
          </p:spPr>
          <p:txBody>
            <a:bodyPr wrap="none" anchor="ctr">
              <a:prstTxWarp prst="textNoShape">
                <a:avLst/>
              </a:prstTxWarp>
            </a:bodyPr>
            <a:lstStyle/>
            <a:p>
              <a:endParaRPr lang="en-US"/>
            </a:p>
          </p:txBody>
        </p:sp>
        <p:sp>
          <p:nvSpPr>
            <p:cNvPr id="123" name="TextBox 122"/>
            <p:cNvSpPr txBox="1"/>
            <p:nvPr/>
          </p:nvSpPr>
          <p:spPr>
            <a:xfrm>
              <a:off x="2747918" y="1828800"/>
              <a:ext cx="300082" cy="369332"/>
            </a:xfrm>
            <a:prstGeom prst="rect">
              <a:avLst/>
            </a:prstGeom>
            <a:noFill/>
          </p:spPr>
          <p:txBody>
            <a:bodyPr wrap="none" rtlCol="0">
              <a:spAutoFit/>
            </a:bodyPr>
            <a:lstStyle/>
            <a:p>
              <a:r>
                <a:rPr lang="en-US" sz="1800" b="1" dirty="0" err="1" smtClean="0">
                  <a:ln>
                    <a:solidFill>
                      <a:srgbClr val="E6F49A"/>
                    </a:solidFill>
                  </a:ln>
                  <a:solidFill>
                    <a:srgbClr val="01A8A8"/>
                  </a:solidFill>
                </a:rPr>
                <a:t>x</a:t>
              </a:r>
              <a:endParaRPr lang="en-US" sz="1800" b="1" dirty="0">
                <a:ln>
                  <a:solidFill>
                    <a:srgbClr val="E6F49A"/>
                  </a:solidFill>
                </a:ln>
                <a:solidFill>
                  <a:srgbClr val="01A8A8"/>
                </a:solidFill>
              </a:endParaRPr>
            </a:p>
          </p:txBody>
        </p:sp>
      </p:grpSp>
      <p:sp>
        <p:nvSpPr>
          <p:cNvPr id="124" name="Text Box 54"/>
          <p:cNvSpPr txBox="1">
            <a:spLocks noChangeArrowheads="1"/>
          </p:cNvSpPr>
          <p:nvPr/>
        </p:nvSpPr>
        <p:spPr bwMode="auto">
          <a:xfrm>
            <a:off x="1066800" y="1295400"/>
            <a:ext cx="3886200" cy="830997"/>
          </a:xfrm>
          <a:prstGeom prst="rect">
            <a:avLst/>
          </a:prstGeom>
          <a:noFill/>
          <a:ln w="9525">
            <a:noFill/>
            <a:miter lim="800000"/>
            <a:headEnd/>
            <a:tailEnd/>
          </a:ln>
        </p:spPr>
        <p:txBody>
          <a:bodyPr>
            <a:prstTxWarp prst="textNoShape">
              <a:avLst/>
            </a:prstTxWarp>
            <a:spAutoFit/>
          </a:bodyPr>
          <a:lstStyle/>
          <a:p>
            <a:r>
              <a:rPr lang="en-US" b="1" dirty="0" smtClean="0">
                <a:solidFill>
                  <a:srgbClr val="01A8A8"/>
                </a:solidFill>
                <a:latin typeface="Times"/>
                <a:cs typeface="Times"/>
              </a:rPr>
              <a:t>Odd </a:t>
            </a:r>
            <a:r>
              <a:rPr lang="en-US" b="1" dirty="0">
                <a:solidFill>
                  <a:srgbClr val="01A8A8"/>
                </a:solidFill>
                <a:latin typeface="Times"/>
                <a:cs typeface="Times"/>
              </a:rPr>
              <a:t>field  </a:t>
            </a:r>
            <a:endParaRPr lang="en-US" b="1" dirty="0" smtClean="0">
              <a:solidFill>
                <a:srgbClr val="01A8A8"/>
              </a:solidFill>
              <a:latin typeface="Times"/>
              <a:cs typeface="Times"/>
            </a:endParaRPr>
          </a:p>
          <a:p>
            <a:r>
              <a:rPr lang="en-US" b="1" dirty="0" smtClean="0">
                <a:solidFill>
                  <a:srgbClr val="FF0000"/>
                </a:solidFill>
                <a:latin typeface="Times"/>
                <a:cs typeface="Times"/>
              </a:rPr>
              <a:t>Even current</a:t>
            </a:r>
            <a:endParaRPr lang="en-US" b="1" dirty="0">
              <a:solidFill>
                <a:srgbClr val="FF0000"/>
              </a:solidFill>
              <a:latin typeface="Times"/>
              <a:cs typeface="Times"/>
            </a:endParaRPr>
          </a:p>
        </p:txBody>
      </p:sp>
      <p:cxnSp>
        <p:nvCxnSpPr>
          <p:cNvPr id="126" name="Straight Arrow Connector 125"/>
          <p:cNvCxnSpPr/>
          <p:nvPr/>
        </p:nvCxnSpPr>
        <p:spPr bwMode="auto">
          <a:xfrm rot="5400000" flipH="1" flipV="1">
            <a:off x="-1370409" y="2362597"/>
            <a:ext cx="3047206"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27" name="Straight Arrow Connector 126"/>
          <p:cNvCxnSpPr/>
          <p:nvPr/>
        </p:nvCxnSpPr>
        <p:spPr bwMode="auto">
          <a:xfrm rot="5400000" flipH="1" flipV="1">
            <a:off x="6363097" y="3772297"/>
            <a:ext cx="5258594"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28" name="Straight Arrow Connector 127"/>
          <p:cNvCxnSpPr/>
          <p:nvPr/>
        </p:nvCxnSpPr>
        <p:spPr bwMode="auto">
          <a:xfrm rot="16200000" flipH="1">
            <a:off x="3733403" y="2361803"/>
            <a:ext cx="1523206"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29" name="Straight Arrow Connector 128"/>
          <p:cNvCxnSpPr/>
          <p:nvPr/>
        </p:nvCxnSpPr>
        <p:spPr bwMode="auto">
          <a:xfrm rot="5400000" flipH="1" flipV="1">
            <a:off x="3962400" y="5562600"/>
            <a:ext cx="1219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30" name="Straight Arrow Connector 129"/>
          <p:cNvCxnSpPr/>
          <p:nvPr/>
        </p:nvCxnSpPr>
        <p:spPr bwMode="auto">
          <a:xfrm rot="5400000">
            <a:off x="4151709" y="5600303"/>
            <a:ext cx="1296194"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31" name="Straight Arrow Connector 130"/>
          <p:cNvCxnSpPr/>
          <p:nvPr/>
        </p:nvCxnSpPr>
        <p:spPr bwMode="auto">
          <a:xfrm rot="5400000">
            <a:off x="4038600" y="2362200"/>
            <a:ext cx="15240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50" name="Straight Arrow Connector 149"/>
          <p:cNvCxnSpPr/>
          <p:nvPr/>
        </p:nvCxnSpPr>
        <p:spPr bwMode="auto">
          <a:xfrm rot="16200000" flipH="1">
            <a:off x="-990601" y="5333998"/>
            <a:ext cx="2286003" cy="5"/>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57" name="Straight Arrow Connector 156"/>
          <p:cNvCxnSpPr/>
          <p:nvPr/>
        </p:nvCxnSpPr>
        <p:spPr bwMode="auto">
          <a:xfrm rot="10800000">
            <a:off x="381000" y="4038601"/>
            <a:ext cx="3733802" cy="1"/>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79" name="TextBox 78"/>
          <p:cNvSpPr txBox="1"/>
          <p:nvPr/>
        </p:nvSpPr>
        <p:spPr>
          <a:xfrm>
            <a:off x="1295400" y="6396335"/>
            <a:ext cx="4599036" cy="461665"/>
          </a:xfrm>
          <a:prstGeom prst="rect">
            <a:avLst/>
          </a:prstGeom>
          <a:noFill/>
        </p:spPr>
        <p:txBody>
          <a:bodyPr wrap="none" rtlCol="0">
            <a:spAutoFit/>
          </a:bodyPr>
          <a:lstStyle/>
          <a:p>
            <a:r>
              <a:rPr lang="en-US" b="1" dirty="0" smtClean="0">
                <a:solidFill>
                  <a:srgbClr val="3366FF"/>
                </a:solidFill>
                <a:latin typeface="+mj-lt"/>
              </a:rPr>
              <a:t>Also </a:t>
            </a:r>
            <a:r>
              <a:rPr lang="en-US" b="1" dirty="0" err="1" smtClean="0">
                <a:solidFill>
                  <a:srgbClr val="3366FF"/>
                </a:solidFill>
                <a:latin typeface="+mj-lt"/>
              </a:rPr>
              <a:t>prograde</a:t>
            </a:r>
            <a:r>
              <a:rPr lang="en-US" b="1" dirty="0" smtClean="0">
                <a:solidFill>
                  <a:srgbClr val="3366FF"/>
                </a:solidFill>
                <a:latin typeface="+mj-lt"/>
              </a:rPr>
              <a:t> </a:t>
            </a:r>
            <a:r>
              <a:rPr lang="en-US" b="1" dirty="0" err="1" smtClean="0">
                <a:solidFill>
                  <a:srgbClr val="3366FF"/>
                </a:solidFill>
                <a:latin typeface="+mj-lt"/>
              </a:rPr>
              <a:t>vs</a:t>
            </a:r>
            <a:r>
              <a:rPr lang="en-US" b="1" dirty="0" smtClean="0">
                <a:solidFill>
                  <a:srgbClr val="3366FF"/>
                </a:solidFill>
                <a:latin typeface="+mj-lt"/>
              </a:rPr>
              <a:t> retrograde?</a:t>
            </a:r>
            <a:endParaRPr lang="en-US" b="1" dirty="0">
              <a:solidFill>
                <a:srgbClr val="3366FF"/>
              </a:solidFill>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6629400" cy="1143000"/>
          </a:xfrm>
        </p:spPr>
        <p:txBody>
          <a:bodyPr/>
          <a:lstStyle/>
          <a:p>
            <a:r>
              <a:rPr lang="en-US" dirty="0" smtClean="0"/>
              <a:t>3D GRMHD Simulations</a:t>
            </a:r>
            <a:endParaRPr lang="en-US" dirty="0"/>
          </a:p>
        </p:txBody>
      </p:sp>
      <p:sp>
        <p:nvSpPr>
          <p:cNvPr id="14" name="Content Placeholder 13"/>
          <p:cNvSpPr>
            <a:spLocks noGrp="1"/>
          </p:cNvSpPr>
          <p:nvPr>
            <p:ph idx="1"/>
          </p:nvPr>
        </p:nvSpPr>
        <p:spPr>
          <a:xfrm>
            <a:off x="0" y="2362200"/>
            <a:ext cx="7239000" cy="1752600"/>
          </a:xfrm>
        </p:spPr>
        <p:txBody>
          <a:bodyPr/>
          <a:lstStyle/>
          <a:p>
            <a:r>
              <a:rPr lang="en-US" sz="2400" dirty="0" smtClean="0"/>
              <a:t>&gt;10</a:t>
            </a:r>
            <a:r>
              <a:rPr lang="en-US" sz="2400" baseline="30000" dirty="0" smtClean="0"/>
              <a:t>5</a:t>
            </a:r>
            <a:r>
              <a:rPr lang="en-US" sz="2400" dirty="0" smtClean="0"/>
              <a:t>m Kerr-</a:t>
            </a:r>
            <a:r>
              <a:rPr lang="en-US" sz="2400" dirty="0" err="1" smtClean="0"/>
              <a:t>Schild</a:t>
            </a:r>
            <a:r>
              <a:rPr lang="en-US" sz="2400" dirty="0" smtClean="0"/>
              <a:t>,</a:t>
            </a:r>
            <a:r>
              <a:rPr lang="en-US" sz="2400" dirty="0" smtClean="0"/>
              <a:t> </a:t>
            </a:r>
          </a:p>
          <a:p>
            <a:r>
              <a:rPr lang="en-US" sz="2400" dirty="0" smtClean="0"/>
              <a:t>HARM</a:t>
            </a:r>
            <a:r>
              <a:rPr lang="en-US" sz="2400" dirty="0" smtClean="0"/>
              <a:t>, 512x768x64</a:t>
            </a:r>
          </a:p>
          <a:p>
            <a:r>
              <a:rPr lang="en-US" sz="2400" dirty="0" smtClean="0"/>
              <a:t>Quasi-steady state</a:t>
            </a:r>
            <a:endParaRPr lang="en-US" sz="2400" dirty="0" smtClean="0"/>
          </a:p>
          <a:p>
            <a:r>
              <a:rPr lang="en-US" sz="2400" dirty="0" smtClean="0"/>
              <a:t>a</a:t>
            </a:r>
            <a:r>
              <a:rPr lang="en-US" sz="2400" dirty="0" smtClean="0"/>
              <a:t>~</a:t>
            </a:r>
            <a:r>
              <a:rPr lang="en-US" sz="2400" dirty="0" smtClean="0"/>
              <a:t> -0.9 - 0.99m</a:t>
            </a:r>
          </a:p>
        </p:txBody>
      </p:sp>
      <p:sp>
        <p:nvSpPr>
          <p:cNvPr id="3" name="Date Placeholder 2"/>
          <p:cNvSpPr>
            <a:spLocks noGrp="1"/>
          </p:cNvSpPr>
          <p:nvPr>
            <p:ph type="dt" sz="half" idx="10"/>
          </p:nvPr>
        </p:nvSpPr>
        <p:spPr/>
        <p:txBody>
          <a:bodyPr/>
          <a:lstStyle/>
          <a:p>
            <a:r>
              <a:rPr lang="en-US" smtClean="0"/>
              <a:t>5 x 2012</a:t>
            </a:r>
            <a:endParaRPr lang="en-US"/>
          </a:p>
        </p:txBody>
      </p:sp>
      <p:sp>
        <p:nvSpPr>
          <p:cNvPr id="4" name="Footer Placeholder 3"/>
          <p:cNvSpPr>
            <a:spLocks noGrp="1"/>
          </p:cNvSpPr>
          <p:nvPr>
            <p:ph type="ftr" sz="quarter" idx="11"/>
          </p:nvPr>
        </p:nvSpPr>
        <p:spPr/>
        <p:txBody>
          <a:bodyPr/>
          <a:lstStyle/>
          <a:p>
            <a:r>
              <a:rPr lang="en-US" smtClean="0"/>
              <a:t>UNM</a:t>
            </a:r>
            <a:endParaRPr lang="en-US"/>
          </a:p>
        </p:txBody>
      </p:sp>
      <p:sp>
        <p:nvSpPr>
          <p:cNvPr id="5" name="Slide Number Placeholder 4"/>
          <p:cNvSpPr>
            <a:spLocks noGrp="1"/>
          </p:cNvSpPr>
          <p:nvPr>
            <p:ph type="sldNum" sz="quarter" idx="12"/>
          </p:nvPr>
        </p:nvSpPr>
        <p:spPr/>
        <p:txBody>
          <a:bodyPr/>
          <a:lstStyle/>
          <a:p>
            <a:fld id="{38EBD91C-FF1B-2545-9487-9BA1DB42A1D3}" type="slidenum">
              <a:rPr lang="en-US" smtClean="0"/>
              <a:pPr/>
              <a:t>23</a:t>
            </a:fld>
            <a:endParaRPr lang="en-US"/>
          </a:p>
        </p:txBody>
      </p:sp>
      <p:sp>
        <p:nvSpPr>
          <p:cNvPr id="6" name="TextBox 5"/>
          <p:cNvSpPr txBox="1"/>
          <p:nvPr/>
        </p:nvSpPr>
        <p:spPr>
          <a:xfrm>
            <a:off x="2023355" y="5950803"/>
            <a:ext cx="2015245" cy="830997"/>
          </a:xfrm>
          <a:prstGeom prst="rect">
            <a:avLst/>
          </a:prstGeom>
          <a:noFill/>
        </p:spPr>
        <p:txBody>
          <a:bodyPr wrap="none" rtlCol="0">
            <a:spAutoFit/>
          </a:bodyPr>
          <a:lstStyle/>
          <a:p>
            <a:pPr algn="ctr"/>
            <a:r>
              <a:rPr lang="en-US" sz="1200" i="1" dirty="0" smtClean="0"/>
              <a:t>McKinney, RB; </a:t>
            </a:r>
          </a:p>
          <a:p>
            <a:pPr algn="ctr"/>
            <a:r>
              <a:rPr lang="en-US" sz="1200" i="1" dirty="0" smtClean="0"/>
              <a:t>McKinney, </a:t>
            </a:r>
            <a:r>
              <a:rPr lang="en-US" sz="1200" i="1" dirty="0" err="1" smtClean="0"/>
              <a:t>Tschekovskoy</a:t>
            </a:r>
            <a:r>
              <a:rPr lang="en-US" sz="1200" i="1" dirty="0" smtClean="0"/>
              <a:t>, RB</a:t>
            </a:r>
          </a:p>
          <a:p>
            <a:pPr algn="ctr"/>
            <a:r>
              <a:rPr lang="en-US" sz="1200" i="1" dirty="0" err="1" smtClean="0"/>
              <a:t>Tschevoskoy</a:t>
            </a:r>
            <a:r>
              <a:rPr lang="en-US" sz="1200" i="1" dirty="0" smtClean="0"/>
              <a:t> et al</a:t>
            </a:r>
          </a:p>
          <a:p>
            <a:pPr algn="ctr"/>
            <a:endParaRPr lang="en-US" sz="1200" b="1" dirty="0"/>
          </a:p>
        </p:txBody>
      </p:sp>
      <p:pic>
        <p:nvPicPr>
          <p:cNvPr id="8" name="Picture 7"/>
          <p:cNvPicPr>
            <a:picLocks noChangeAspect="1"/>
          </p:cNvPicPr>
          <p:nvPr/>
        </p:nvPicPr>
        <p:blipFill>
          <a:blip r:embed="rId2"/>
          <a:stretch>
            <a:fillRect/>
          </a:stretch>
        </p:blipFill>
        <p:spPr>
          <a:xfrm>
            <a:off x="6629400" y="0"/>
            <a:ext cx="2514600" cy="2373594"/>
          </a:xfrm>
          <a:prstGeom prst="rect">
            <a:avLst/>
          </a:prstGeom>
        </p:spPr>
      </p:pic>
      <p:pic>
        <p:nvPicPr>
          <p:cNvPr id="15" name="Picture 6"/>
          <p:cNvPicPr>
            <a:picLocks noChangeAspect="1"/>
          </p:cNvPicPr>
          <p:nvPr/>
        </p:nvPicPr>
        <p:blipFill>
          <a:blip r:embed="rId3"/>
          <a:srcRect/>
          <a:stretch>
            <a:fillRect/>
          </a:stretch>
        </p:blipFill>
        <p:spPr bwMode="auto">
          <a:xfrm>
            <a:off x="7772400" y="3810000"/>
            <a:ext cx="1371600" cy="1612330"/>
          </a:xfrm>
          <a:prstGeom prst="rect">
            <a:avLst/>
          </a:prstGeom>
          <a:noFill/>
          <a:ln w="9525">
            <a:noFill/>
            <a:miter lim="800000"/>
            <a:headEnd/>
            <a:tailEnd/>
          </a:ln>
        </p:spPr>
      </p:pic>
      <p:pic>
        <p:nvPicPr>
          <p:cNvPr id="16" name="Picture 15"/>
          <p:cNvPicPr>
            <a:picLocks noChangeAspect="1"/>
          </p:cNvPicPr>
          <p:nvPr/>
        </p:nvPicPr>
        <p:blipFill>
          <a:blip r:embed="rId4"/>
          <a:stretch>
            <a:fillRect/>
          </a:stretch>
        </p:blipFill>
        <p:spPr>
          <a:xfrm>
            <a:off x="7277100" y="2362200"/>
            <a:ext cx="1866900" cy="1577662"/>
          </a:xfrm>
          <a:prstGeom prst="rect">
            <a:avLst/>
          </a:prstGeom>
        </p:spPr>
      </p:pic>
      <p:pic>
        <p:nvPicPr>
          <p:cNvPr id="17" name="Picture 16"/>
          <p:cNvPicPr>
            <a:picLocks noChangeAspect="1"/>
          </p:cNvPicPr>
          <p:nvPr/>
        </p:nvPicPr>
        <p:blipFill>
          <a:blip r:embed="rId5"/>
          <a:stretch>
            <a:fillRect/>
          </a:stretch>
        </p:blipFill>
        <p:spPr>
          <a:xfrm>
            <a:off x="4343400" y="5273280"/>
            <a:ext cx="4800600" cy="1584720"/>
          </a:xfrm>
          <a:prstGeom prst="rect">
            <a:avLst/>
          </a:prstGeom>
        </p:spPr>
      </p:pic>
      <p:pic>
        <p:nvPicPr>
          <p:cNvPr id="19" name="Picture 18"/>
          <p:cNvPicPr>
            <a:picLocks noChangeAspect="1"/>
          </p:cNvPicPr>
          <p:nvPr/>
        </p:nvPicPr>
        <p:blipFill>
          <a:blip r:embed="rId6"/>
          <a:stretch>
            <a:fillRect/>
          </a:stretch>
        </p:blipFill>
        <p:spPr>
          <a:xfrm>
            <a:off x="6653286" y="0"/>
            <a:ext cx="2490713" cy="2362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r>
              <a:rPr lang="en-US" smtClean="0"/>
              <a:t>5 x 2012</a:t>
            </a:r>
            <a:endParaRPr lang="en-US"/>
          </a:p>
        </p:txBody>
      </p:sp>
      <p:sp>
        <p:nvSpPr>
          <p:cNvPr id="4" name="Footer Placeholder 3"/>
          <p:cNvSpPr>
            <a:spLocks noGrp="1"/>
          </p:cNvSpPr>
          <p:nvPr>
            <p:ph type="ftr" sz="quarter" idx="11"/>
          </p:nvPr>
        </p:nvSpPr>
        <p:spPr/>
        <p:txBody>
          <a:bodyPr/>
          <a:lstStyle/>
          <a:p>
            <a:pPr>
              <a:defRPr/>
            </a:pPr>
            <a:r>
              <a:rPr lang="en-US" smtClean="0"/>
              <a:t>UNM</a:t>
            </a:r>
            <a:endParaRPr lang="en-US"/>
          </a:p>
        </p:txBody>
      </p:sp>
      <p:sp>
        <p:nvSpPr>
          <p:cNvPr id="5" name="Slide Number Placeholder 4"/>
          <p:cNvSpPr>
            <a:spLocks noGrp="1"/>
          </p:cNvSpPr>
          <p:nvPr>
            <p:ph type="sldNum" sz="quarter" idx="12"/>
          </p:nvPr>
        </p:nvSpPr>
        <p:spPr/>
        <p:txBody>
          <a:bodyPr/>
          <a:lstStyle/>
          <a:p>
            <a:pPr>
              <a:defRPr/>
            </a:pPr>
            <a:fld id="{38EBD91C-FF1B-2545-9487-9BA1DB42A1D3}" type="slidenum">
              <a:rPr lang="en-US" smtClean="0"/>
              <a:pPr>
                <a:defRPr/>
              </a:pPr>
              <a:t>24</a:t>
            </a:fld>
            <a:endParaRPr lang="en-US"/>
          </a:p>
        </p:txBody>
      </p:sp>
      <p:pic>
        <p:nvPicPr>
          <p:cNvPr id="6" name="lrhosmall.thickdisk7.mov">
            <a:hlinkClick r:id="" action="ppaction://media"/>
          </p:cNvPr>
          <p:cNvPicPr/>
          <p:nvPr>
            <a:videoFile r:link="rId1"/>
          </p:nvPr>
        </p:nvPicPr>
        <p:blipFill>
          <a:blip r:embed="rId4"/>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7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lstStyle/>
          <a:p>
            <a:r>
              <a:rPr lang="en-US" sz="3600" dirty="0" smtClean="0"/>
              <a:t>Magnetically-choked Accretion Flows</a:t>
            </a:r>
            <a:endParaRPr lang="en-US" sz="3600" dirty="0"/>
          </a:p>
        </p:txBody>
      </p:sp>
      <p:sp>
        <p:nvSpPr>
          <p:cNvPr id="14" name="Content Placeholder 13"/>
          <p:cNvSpPr>
            <a:spLocks noGrp="1"/>
          </p:cNvSpPr>
          <p:nvPr>
            <p:ph idx="1"/>
          </p:nvPr>
        </p:nvSpPr>
        <p:spPr>
          <a:xfrm>
            <a:off x="0" y="762000"/>
            <a:ext cx="7239000" cy="4495800"/>
          </a:xfrm>
        </p:spPr>
        <p:txBody>
          <a:bodyPr/>
          <a:lstStyle/>
          <a:p>
            <a:r>
              <a:rPr lang="en-US" sz="2400" dirty="0" smtClean="0"/>
              <a:t>Robust, collimated jets</a:t>
            </a:r>
          </a:p>
          <a:p>
            <a:pPr lvl="1"/>
            <a:r>
              <a:rPr lang="en-US" sz="2000" dirty="0" smtClean="0"/>
              <a:t>&gt;</a:t>
            </a:r>
            <a:r>
              <a:rPr lang="en-US" sz="2000" dirty="0" smtClean="0"/>
              <a:t>10</a:t>
            </a:r>
            <a:r>
              <a:rPr lang="en-US" sz="2000" baseline="30000" dirty="0" smtClean="0"/>
              <a:t>5</a:t>
            </a:r>
            <a:r>
              <a:rPr lang="en-US" sz="2000" dirty="0" smtClean="0"/>
              <a:t> </a:t>
            </a:r>
            <a:r>
              <a:rPr lang="en-US" sz="2000" dirty="0" err="1" smtClean="0"/>
              <a:t>m</a:t>
            </a:r>
            <a:endParaRPr lang="en-US" sz="2400" dirty="0" smtClean="0"/>
          </a:p>
          <a:p>
            <a:r>
              <a:rPr lang="en-US" sz="2400" dirty="0" smtClean="0"/>
              <a:t>Build </a:t>
            </a:r>
            <a:r>
              <a:rPr lang="en-US" sz="2400" dirty="0" smtClean="0"/>
              <a:t>up</a:t>
            </a:r>
            <a:r>
              <a:rPr lang="en-US" sz="2400" dirty="0" smtClean="0"/>
              <a:t> strong dipolar field</a:t>
            </a:r>
          </a:p>
          <a:p>
            <a:pPr lvl="1"/>
            <a:r>
              <a:rPr lang="en-US" sz="2000" dirty="0" smtClean="0"/>
              <a:t>Thick spinning disks, suppress MRI</a:t>
            </a:r>
            <a:endParaRPr lang="en-US" sz="2000" dirty="0" smtClean="0"/>
          </a:p>
          <a:p>
            <a:pPr lvl="1"/>
            <a:r>
              <a:rPr lang="en-US" sz="2000" dirty="0" smtClean="0"/>
              <a:t>Not </a:t>
            </a:r>
            <a:r>
              <a:rPr lang="en-US" sz="2000" dirty="0" err="1" smtClean="0"/>
              <a:t>q</a:t>
            </a:r>
            <a:r>
              <a:rPr lang="en-US" sz="2000" dirty="0" err="1" smtClean="0"/>
              <a:t>uadrupolar</a:t>
            </a:r>
            <a:endParaRPr lang="en-US" sz="2000" dirty="0" smtClean="0"/>
          </a:p>
          <a:p>
            <a:r>
              <a:rPr lang="en-US" sz="2400" dirty="0" smtClean="0"/>
              <a:t>Efficient extraction of spin energy-&gt; jets</a:t>
            </a:r>
          </a:p>
          <a:p>
            <a:pPr lvl="1"/>
            <a:r>
              <a:rPr lang="en-US" sz="2000" dirty="0" err="1" smtClean="0"/>
              <a:t>Prograde</a:t>
            </a:r>
            <a:r>
              <a:rPr lang="en-US" sz="2000" dirty="0" smtClean="0"/>
              <a:t> (not retrograde) more efficient</a:t>
            </a:r>
            <a:endParaRPr lang="en-US" sz="2000" dirty="0" smtClean="0"/>
          </a:p>
          <a:p>
            <a:r>
              <a:rPr lang="en-US" sz="2400" dirty="0" err="1" smtClean="0"/>
              <a:t>Manetic</a:t>
            </a:r>
            <a:r>
              <a:rPr lang="en-US" sz="2400" dirty="0" smtClean="0"/>
              <a:t> collimation </a:t>
            </a:r>
          </a:p>
          <a:p>
            <a:pPr lvl="1"/>
            <a:r>
              <a:rPr lang="en-US" sz="2000" dirty="0" smtClean="0"/>
              <a:t>Poorly </a:t>
            </a:r>
            <a:r>
              <a:rPr lang="en-US" sz="2000" dirty="0" smtClean="0"/>
              <a:t>collimated, </a:t>
            </a:r>
            <a:r>
              <a:rPr lang="en-US" sz="2000" dirty="0" smtClean="0"/>
              <a:t>slower winds</a:t>
            </a:r>
          </a:p>
          <a:p>
            <a:r>
              <a:rPr lang="en-US" sz="2400" dirty="0" err="1" smtClean="0"/>
              <a:t>QPOs</a:t>
            </a:r>
            <a:r>
              <a:rPr lang="en-US" sz="2400" dirty="0" smtClean="0"/>
              <a:t>, </a:t>
            </a:r>
            <a:endParaRPr lang="en-US" sz="2400" dirty="0" smtClean="0"/>
          </a:p>
          <a:p>
            <a:pPr lvl="1"/>
            <a:r>
              <a:rPr lang="en-US" sz="2000" dirty="0" smtClean="0"/>
              <a:t>Helical instability (</a:t>
            </a:r>
            <a:r>
              <a:rPr lang="en-US" sz="2000" dirty="0" err="1" smtClean="0"/>
              <a:t>m</a:t>
            </a:r>
            <a:r>
              <a:rPr lang="en-US" sz="2000" dirty="0" smtClean="0"/>
              <a:t>=1) ~</a:t>
            </a:r>
            <a:r>
              <a:rPr lang="en-US" sz="2000" dirty="0" smtClean="0">
                <a:latin typeface="Symbol" charset="2"/>
                <a:cs typeface="Symbol" charset="2"/>
              </a:rPr>
              <a:t>W</a:t>
            </a:r>
            <a:r>
              <a:rPr lang="en-US" sz="2000" dirty="0" smtClean="0"/>
              <a:t>/4, Q</a:t>
            </a:r>
            <a:r>
              <a:rPr lang="en-US" sz="2000" dirty="0" smtClean="0"/>
              <a:t>~100</a:t>
            </a:r>
            <a:r>
              <a:rPr lang="en-US" sz="2000" dirty="0" smtClean="0"/>
              <a:t> </a:t>
            </a:r>
            <a:r>
              <a:rPr lang="en-US" sz="2000" dirty="0" smtClean="0"/>
              <a:t>(jet)</a:t>
            </a:r>
            <a:r>
              <a:rPr lang="en-US" sz="2000" dirty="0" smtClean="0"/>
              <a:t> </a:t>
            </a:r>
            <a:r>
              <a:rPr lang="en-US" sz="2000" dirty="0" smtClean="0"/>
              <a:t>~3 (disk)</a:t>
            </a:r>
          </a:p>
          <a:p>
            <a:r>
              <a:rPr lang="en-US" sz="2400" dirty="0" smtClean="0"/>
              <a:t>Strong </a:t>
            </a:r>
            <a:r>
              <a:rPr lang="en-US" sz="2400" dirty="0" smtClean="0"/>
              <a:t>intermittency</a:t>
            </a:r>
          </a:p>
          <a:p>
            <a:pPr lvl="1"/>
            <a:r>
              <a:rPr lang="en-US" sz="2000" dirty="0" smtClean="0"/>
              <a:t>Acceleration</a:t>
            </a:r>
            <a:endParaRPr lang="en-US" sz="2000" dirty="0" smtClean="0"/>
          </a:p>
        </p:txBody>
      </p:sp>
      <p:sp>
        <p:nvSpPr>
          <p:cNvPr id="3" name="Date Placeholder 2"/>
          <p:cNvSpPr>
            <a:spLocks noGrp="1"/>
          </p:cNvSpPr>
          <p:nvPr>
            <p:ph type="dt" sz="half" idx="10"/>
          </p:nvPr>
        </p:nvSpPr>
        <p:spPr/>
        <p:txBody>
          <a:bodyPr/>
          <a:lstStyle/>
          <a:p>
            <a:r>
              <a:rPr lang="en-US" smtClean="0"/>
              <a:t>5 x 2012</a:t>
            </a:r>
            <a:endParaRPr lang="en-US"/>
          </a:p>
        </p:txBody>
      </p:sp>
      <p:sp>
        <p:nvSpPr>
          <p:cNvPr id="4" name="Footer Placeholder 3"/>
          <p:cNvSpPr>
            <a:spLocks noGrp="1"/>
          </p:cNvSpPr>
          <p:nvPr>
            <p:ph type="ftr" sz="quarter" idx="11"/>
          </p:nvPr>
        </p:nvSpPr>
        <p:spPr/>
        <p:txBody>
          <a:bodyPr/>
          <a:lstStyle/>
          <a:p>
            <a:r>
              <a:rPr lang="en-US" smtClean="0"/>
              <a:t>UNM</a:t>
            </a:r>
            <a:endParaRPr lang="en-US"/>
          </a:p>
        </p:txBody>
      </p:sp>
      <p:sp>
        <p:nvSpPr>
          <p:cNvPr id="5" name="Slide Number Placeholder 4"/>
          <p:cNvSpPr>
            <a:spLocks noGrp="1"/>
          </p:cNvSpPr>
          <p:nvPr>
            <p:ph type="sldNum" sz="quarter" idx="12"/>
          </p:nvPr>
        </p:nvSpPr>
        <p:spPr/>
        <p:txBody>
          <a:bodyPr/>
          <a:lstStyle/>
          <a:p>
            <a:fld id="{38EBD91C-FF1B-2545-9487-9BA1DB42A1D3}" type="slidenum">
              <a:rPr lang="en-US" smtClean="0"/>
              <a:pPr/>
              <a:t>25</a:t>
            </a:fld>
            <a:endParaRPr lang="en-US"/>
          </a:p>
        </p:txBody>
      </p:sp>
      <p:sp>
        <p:nvSpPr>
          <p:cNvPr id="6" name="TextBox 5"/>
          <p:cNvSpPr txBox="1"/>
          <p:nvPr/>
        </p:nvSpPr>
        <p:spPr>
          <a:xfrm>
            <a:off x="2023355" y="5950803"/>
            <a:ext cx="2015245" cy="830997"/>
          </a:xfrm>
          <a:prstGeom prst="rect">
            <a:avLst/>
          </a:prstGeom>
          <a:noFill/>
        </p:spPr>
        <p:txBody>
          <a:bodyPr wrap="none" rtlCol="0">
            <a:spAutoFit/>
          </a:bodyPr>
          <a:lstStyle/>
          <a:p>
            <a:pPr algn="ctr"/>
            <a:r>
              <a:rPr lang="en-US" sz="1200" i="1" dirty="0" smtClean="0"/>
              <a:t>McKinney, RB; </a:t>
            </a:r>
          </a:p>
          <a:p>
            <a:pPr algn="ctr"/>
            <a:r>
              <a:rPr lang="en-US" sz="1200" i="1" dirty="0" smtClean="0"/>
              <a:t>McKinney, </a:t>
            </a:r>
            <a:r>
              <a:rPr lang="en-US" sz="1200" i="1" dirty="0" err="1" smtClean="0"/>
              <a:t>Tschekovskoy</a:t>
            </a:r>
            <a:r>
              <a:rPr lang="en-US" sz="1200" i="1" dirty="0" smtClean="0"/>
              <a:t>, RB</a:t>
            </a:r>
          </a:p>
          <a:p>
            <a:pPr algn="ctr"/>
            <a:r>
              <a:rPr lang="en-US" sz="1200" i="1" dirty="0" err="1" smtClean="0"/>
              <a:t>Tschevoskoy</a:t>
            </a:r>
            <a:r>
              <a:rPr lang="en-US" sz="1200" i="1" dirty="0" smtClean="0"/>
              <a:t> et al</a:t>
            </a:r>
          </a:p>
          <a:p>
            <a:pPr algn="ctr"/>
            <a:endParaRPr lang="en-US" sz="12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914400"/>
          </a:xfrm>
        </p:spPr>
        <p:txBody>
          <a:bodyPr/>
          <a:lstStyle/>
          <a:p>
            <a:r>
              <a:rPr lang="en-US" dirty="0" smtClean="0"/>
              <a:t>Observation and Simulation</a:t>
            </a:r>
            <a:endParaRPr lang="en-US" dirty="0"/>
          </a:p>
        </p:txBody>
      </p:sp>
      <p:sp>
        <p:nvSpPr>
          <p:cNvPr id="3" name="Content Placeholder 2"/>
          <p:cNvSpPr>
            <a:spLocks noGrp="1"/>
          </p:cNvSpPr>
          <p:nvPr>
            <p:ph idx="1"/>
          </p:nvPr>
        </p:nvSpPr>
        <p:spPr>
          <a:xfrm>
            <a:off x="0" y="762000"/>
            <a:ext cx="9144000" cy="4876800"/>
          </a:xfrm>
        </p:spPr>
        <p:txBody>
          <a:bodyPr/>
          <a:lstStyle/>
          <a:p>
            <a:r>
              <a:rPr lang="en-US" sz="2400" dirty="0" smtClean="0"/>
              <a:t>FGST, ACT…OP…Radio, </a:t>
            </a:r>
            <a:r>
              <a:rPr lang="en-US" sz="2400" dirty="0" err="1" smtClean="0">
                <a:latin typeface="Symbol" charset="2"/>
                <a:cs typeface="Symbol" charset="2"/>
              </a:rPr>
              <a:t>n</a:t>
            </a:r>
            <a:r>
              <a:rPr lang="en-US" sz="2400" dirty="0" smtClean="0"/>
              <a:t> all working well</a:t>
            </a:r>
          </a:p>
          <a:p>
            <a:r>
              <a:rPr lang="en-US" sz="2400" dirty="0" smtClean="0"/>
              <a:t>N~1000 sources sampled hourly-weekly</a:t>
            </a:r>
          </a:p>
          <a:p>
            <a:r>
              <a:rPr lang="en-US" sz="2400" dirty="0" smtClean="0"/>
              <a:t>Large data volumes justify serious statistical analyses of multi-</a:t>
            </a:r>
            <a:r>
              <a:rPr lang="en-US" sz="2400" dirty="0" err="1" smtClean="0">
                <a:latin typeface="Symbol" charset="2"/>
                <a:cs typeface="Symbol" charset="2"/>
              </a:rPr>
              <a:t>l</a:t>
            </a:r>
            <a:r>
              <a:rPr lang="en-US" sz="2400" dirty="0" smtClean="0"/>
              <a:t> data</a:t>
            </a:r>
          </a:p>
          <a:p>
            <a:pPr lvl="1"/>
            <a:r>
              <a:rPr lang="en-US" sz="1800" dirty="0" smtClean="0"/>
              <a:t>Irregular sampling, selection effects</a:t>
            </a:r>
          </a:p>
          <a:p>
            <a:pPr lvl="1"/>
            <a:r>
              <a:rPr lang="en-US" sz="1800" dirty="0" smtClean="0"/>
              <a:t>Work in progress</a:t>
            </a:r>
          </a:p>
          <a:p>
            <a:r>
              <a:rPr lang="en-US" sz="2400" dirty="0" smtClean="0"/>
              <a:t>Account for Extreme Jets</a:t>
            </a:r>
          </a:p>
          <a:p>
            <a:pPr lvl="1"/>
            <a:r>
              <a:rPr lang="en-US" sz="2000" dirty="0" smtClean="0"/>
              <a:t>Most variable, fast, bright, polarized…</a:t>
            </a:r>
          </a:p>
          <a:p>
            <a:r>
              <a:rPr lang="en-US" sz="2400" dirty="0" smtClean="0"/>
              <a:t>Modeling must match this increase in sophistication</a:t>
            </a:r>
          </a:p>
          <a:p>
            <a:r>
              <a:rPr lang="en-US" sz="2400" dirty="0" smtClean="0"/>
              <a:t>Simulations are now becoming available</a:t>
            </a:r>
          </a:p>
          <a:p>
            <a:pPr lvl="1"/>
            <a:r>
              <a:rPr lang="en-US" sz="2000" dirty="0" smtClean="0"/>
              <a:t>Understand kinematics, QED, fluid dynamics</a:t>
            </a:r>
          </a:p>
          <a:p>
            <a:pPr lvl="1"/>
            <a:r>
              <a:rPr lang="en-US" sz="2000" dirty="0" smtClean="0"/>
              <a:t>Ignorant about particle acceleration, transport, radiation, field evolution</a:t>
            </a:r>
          </a:p>
          <a:p>
            <a:endParaRPr lang="en-US" sz="2400" dirty="0"/>
          </a:p>
        </p:txBody>
      </p:sp>
      <p:sp>
        <p:nvSpPr>
          <p:cNvPr id="6" name="Slide Number Placeholder 5"/>
          <p:cNvSpPr>
            <a:spLocks noGrp="1"/>
          </p:cNvSpPr>
          <p:nvPr>
            <p:ph type="sldNum" sz="quarter" idx="12"/>
          </p:nvPr>
        </p:nvSpPr>
        <p:spPr/>
        <p:txBody>
          <a:bodyPr/>
          <a:lstStyle/>
          <a:p>
            <a:pPr>
              <a:defRPr/>
            </a:pPr>
            <a:fld id="{8ABCE944-D750-3E49-A445-DDBFB4D7BD20}" type="slidenum">
              <a:rPr lang="en-US" smtClean="0"/>
              <a:pPr>
                <a:defRPr/>
              </a:pPr>
              <a:t>26</a:t>
            </a:fld>
            <a:endParaRPr lang="en-US"/>
          </a:p>
        </p:txBody>
      </p:sp>
      <p:sp>
        <p:nvSpPr>
          <p:cNvPr id="7" name="TextBox 6"/>
          <p:cNvSpPr txBox="1"/>
          <p:nvPr/>
        </p:nvSpPr>
        <p:spPr>
          <a:xfrm>
            <a:off x="69135" y="5722203"/>
            <a:ext cx="1809660" cy="830997"/>
          </a:xfrm>
          <a:prstGeom prst="rect">
            <a:avLst/>
          </a:prstGeom>
          <a:noFill/>
        </p:spPr>
        <p:txBody>
          <a:bodyPr wrap="none" rtlCol="0">
            <a:spAutoFit/>
          </a:bodyPr>
          <a:lstStyle/>
          <a:p>
            <a:r>
              <a:rPr lang="en-US" b="1" dirty="0" smtClean="0">
                <a:solidFill>
                  <a:srgbClr val="008000"/>
                </a:solidFill>
              </a:rPr>
              <a:t>Physical </a:t>
            </a:r>
          </a:p>
          <a:p>
            <a:r>
              <a:rPr lang="en-US" b="1" dirty="0" smtClean="0">
                <a:solidFill>
                  <a:srgbClr val="008000"/>
                </a:solidFill>
              </a:rPr>
              <a:t>assumptions</a:t>
            </a:r>
            <a:endParaRPr lang="en-US" b="1" dirty="0">
              <a:solidFill>
                <a:srgbClr val="008000"/>
              </a:solidFill>
            </a:endParaRPr>
          </a:p>
        </p:txBody>
      </p:sp>
      <p:sp>
        <p:nvSpPr>
          <p:cNvPr id="8" name="TextBox 7"/>
          <p:cNvSpPr txBox="1"/>
          <p:nvPr/>
        </p:nvSpPr>
        <p:spPr>
          <a:xfrm>
            <a:off x="3429000" y="5816024"/>
            <a:ext cx="2133600" cy="58477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b="1" dirty="0" smtClean="0">
                <a:solidFill>
                  <a:srgbClr val="E508E2"/>
                </a:solidFill>
              </a:rPr>
              <a:t>Statistics</a:t>
            </a:r>
            <a:endParaRPr lang="en-US" sz="3200" b="1" dirty="0">
              <a:solidFill>
                <a:srgbClr val="E508E2"/>
              </a:solidFill>
            </a:endParaRPr>
          </a:p>
        </p:txBody>
      </p:sp>
      <p:sp>
        <p:nvSpPr>
          <p:cNvPr id="9" name="TextBox 8"/>
          <p:cNvSpPr txBox="1"/>
          <p:nvPr/>
        </p:nvSpPr>
        <p:spPr>
          <a:xfrm>
            <a:off x="7030442" y="5862935"/>
            <a:ext cx="1928833" cy="461665"/>
          </a:xfrm>
          <a:prstGeom prst="rect">
            <a:avLst/>
          </a:prstGeom>
          <a:noFill/>
        </p:spPr>
        <p:txBody>
          <a:bodyPr wrap="none" rtlCol="0">
            <a:spAutoFit/>
          </a:bodyPr>
          <a:lstStyle/>
          <a:p>
            <a:r>
              <a:rPr lang="en-US" b="1" dirty="0" smtClean="0">
                <a:solidFill>
                  <a:srgbClr val="008000"/>
                </a:solidFill>
              </a:rPr>
              <a:t>Observations</a:t>
            </a:r>
            <a:endParaRPr lang="en-US" b="1" dirty="0">
              <a:solidFill>
                <a:srgbClr val="008000"/>
              </a:solidFill>
            </a:endParaRPr>
          </a:p>
        </p:txBody>
      </p:sp>
      <p:cxnSp>
        <p:nvCxnSpPr>
          <p:cNvPr id="11" name="Straight Arrow Connector 10"/>
          <p:cNvCxnSpPr/>
          <p:nvPr/>
        </p:nvCxnSpPr>
        <p:spPr bwMode="auto">
          <a:xfrm>
            <a:off x="1828800" y="6019800"/>
            <a:ext cx="1524000" cy="1588"/>
          </a:xfrm>
          <a:prstGeom prst="straightConnector1">
            <a:avLst/>
          </a:prstGeom>
          <a:solidFill>
            <a:schemeClr val="accent1"/>
          </a:solidFill>
          <a:ln w="57150" cap="flat" cmpd="sng" algn="ctr">
            <a:solidFill>
              <a:srgbClr val="0000FF"/>
            </a:solidFill>
            <a:prstDash val="solid"/>
            <a:round/>
            <a:headEnd type="none" w="med" len="med"/>
            <a:tailEnd type="arrow" w="med" len="med"/>
          </a:ln>
          <a:effectLst/>
        </p:spPr>
      </p:cxnSp>
      <p:cxnSp>
        <p:nvCxnSpPr>
          <p:cNvPr id="13" name="Straight Arrow Connector 12"/>
          <p:cNvCxnSpPr/>
          <p:nvPr/>
        </p:nvCxnSpPr>
        <p:spPr bwMode="auto">
          <a:xfrm rot="10800000">
            <a:off x="5562600" y="6094411"/>
            <a:ext cx="1600200" cy="1588"/>
          </a:xfrm>
          <a:prstGeom prst="straightConnector1">
            <a:avLst/>
          </a:prstGeom>
          <a:solidFill>
            <a:schemeClr val="accent1"/>
          </a:solidFill>
          <a:ln w="57150" cap="flat" cmpd="sng" algn="ctr">
            <a:solidFill>
              <a:srgbClr val="0000FF"/>
            </a:solidFill>
            <a:prstDash val="solid"/>
            <a:round/>
            <a:headEnd type="none" w="med" len="med"/>
            <a:tailEnd type="arrow" w="med" len="med"/>
          </a:ln>
          <a:effectLst/>
        </p:spPr>
      </p:cxnSp>
      <p:sp>
        <p:nvSpPr>
          <p:cNvPr id="14" name="TextBox 13"/>
          <p:cNvSpPr txBox="1"/>
          <p:nvPr/>
        </p:nvSpPr>
        <p:spPr>
          <a:xfrm>
            <a:off x="1828800" y="5562600"/>
            <a:ext cx="1669898" cy="461665"/>
          </a:xfrm>
          <a:prstGeom prst="rect">
            <a:avLst/>
          </a:prstGeom>
          <a:noFill/>
        </p:spPr>
        <p:txBody>
          <a:bodyPr wrap="none" rtlCol="0">
            <a:spAutoFit/>
          </a:bodyPr>
          <a:lstStyle/>
          <a:p>
            <a:r>
              <a:rPr lang="en-US" b="1" i="1" dirty="0" smtClean="0">
                <a:solidFill>
                  <a:srgbClr val="FF0000"/>
                </a:solidFill>
              </a:rPr>
              <a:t>Simulation</a:t>
            </a:r>
            <a:endParaRPr lang="en-US" b="1" i="1" dirty="0">
              <a:solidFill>
                <a:srgbClr val="FF0000"/>
              </a:solidFill>
            </a:endParaRPr>
          </a:p>
        </p:txBody>
      </p:sp>
      <p:sp>
        <p:nvSpPr>
          <p:cNvPr id="15" name="TextBox 14"/>
          <p:cNvSpPr txBox="1"/>
          <p:nvPr/>
        </p:nvSpPr>
        <p:spPr>
          <a:xfrm>
            <a:off x="5741911" y="5486400"/>
            <a:ext cx="1344689" cy="461665"/>
          </a:xfrm>
          <a:prstGeom prst="rect">
            <a:avLst/>
          </a:prstGeom>
          <a:noFill/>
        </p:spPr>
        <p:txBody>
          <a:bodyPr wrap="none" rtlCol="0">
            <a:spAutoFit/>
          </a:bodyPr>
          <a:lstStyle/>
          <a:p>
            <a:r>
              <a:rPr lang="en-US" b="1" i="1" dirty="0" smtClean="0">
                <a:solidFill>
                  <a:srgbClr val="FF0000"/>
                </a:solidFill>
              </a:rPr>
              <a:t>Analysis</a:t>
            </a:r>
            <a:endParaRPr lang="en-US" b="1" i="1" dirty="0">
              <a:solidFill>
                <a:srgbClr val="FF0000"/>
              </a:solidFill>
            </a:endParaRPr>
          </a:p>
        </p:txBody>
      </p:sp>
      <p:cxnSp>
        <p:nvCxnSpPr>
          <p:cNvPr id="16" name="Straight Arrow Connector 15"/>
          <p:cNvCxnSpPr/>
          <p:nvPr/>
        </p:nvCxnSpPr>
        <p:spPr bwMode="auto">
          <a:xfrm rot="10800000">
            <a:off x="1752600" y="6248400"/>
            <a:ext cx="1600200" cy="1588"/>
          </a:xfrm>
          <a:prstGeom prst="straightConnector1">
            <a:avLst/>
          </a:prstGeom>
          <a:solidFill>
            <a:schemeClr val="accent1"/>
          </a:solidFill>
          <a:ln w="57150" cap="flat" cmpd="sng" algn="ctr">
            <a:solidFill>
              <a:srgbClr val="0000FF"/>
            </a:solidFill>
            <a:prstDash val="solid"/>
            <a:round/>
            <a:headEnd type="none" w="med" len="med"/>
            <a:tailEnd type="arrow" w="med" len="med"/>
          </a:ln>
          <a:effectLst/>
        </p:spPr>
      </p:cxnSp>
      <p:sp>
        <p:nvSpPr>
          <p:cNvPr id="17" name="Date Placeholder 16"/>
          <p:cNvSpPr>
            <a:spLocks noGrp="1"/>
          </p:cNvSpPr>
          <p:nvPr>
            <p:ph type="dt" sz="half" idx="10"/>
          </p:nvPr>
        </p:nvSpPr>
        <p:spPr/>
        <p:txBody>
          <a:bodyPr/>
          <a:lstStyle/>
          <a:p>
            <a:pPr>
              <a:defRPr/>
            </a:pPr>
            <a:r>
              <a:rPr lang="en-US" smtClean="0"/>
              <a:t>5 x 2012</a:t>
            </a:r>
            <a:endParaRPr lang="en-US"/>
          </a:p>
        </p:txBody>
      </p:sp>
      <p:sp>
        <p:nvSpPr>
          <p:cNvPr id="18" name="Footer Placeholder 17"/>
          <p:cNvSpPr>
            <a:spLocks noGrp="1"/>
          </p:cNvSpPr>
          <p:nvPr>
            <p:ph type="ftr" sz="quarter" idx="11"/>
          </p:nvPr>
        </p:nvSpPr>
        <p:spPr/>
        <p:txBody>
          <a:bodyPr/>
          <a:lstStyle/>
          <a:p>
            <a:pPr>
              <a:defRPr/>
            </a:pPr>
            <a:r>
              <a:rPr lang="en-US" smtClean="0"/>
              <a:t>UNM</a:t>
            </a:r>
            <a:endParaRPr lang="en-US"/>
          </a:p>
        </p:txBody>
      </p:sp>
      <p:pic>
        <p:nvPicPr>
          <p:cNvPr id="19" name="Picture 6"/>
          <p:cNvPicPr>
            <a:picLocks noChangeAspect="1"/>
          </p:cNvPicPr>
          <p:nvPr/>
        </p:nvPicPr>
        <p:blipFill>
          <a:blip r:embed="rId2"/>
          <a:srcRect/>
          <a:stretch>
            <a:fillRect/>
          </a:stretch>
        </p:blipFill>
        <p:spPr bwMode="auto">
          <a:xfrm>
            <a:off x="6477000" y="2037789"/>
            <a:ext cx="2666999" cy="19806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Title 1"/>
          <p:cNvSpPr>
            <a:spLocks noGrp="1"/>
          </p:cNvSpPr>
          <p:nvPr>
            <p:ph type="title"/>
          </p:nvPr>
        </p:nvSpPr>
        <p:spPr>
          <a:xfrm>
            <a:off x="685800" y="76200"/>
            <a:ext cx="7772400" cy="990600"/>
          </a:xfrm>
        </p:spPr>
        <p:txBody>
          <a:bodyPr/>
          <a:lstStyle/>
          <a:p>
            <a:pPr eaLnBrk="1" hangingPunct="1"/>
            <a:r>
              <a:rPr lang="en-US" smtClean="0">
                <a:ea typeface="ＭＳ Ｐゴシック" charset="-128"/>
                <a:cs typeface="ＭＳ Ｐゴシック" charset="-128"/>
              </a:rPr>
              <a:t>Quivering Jets</a:t>
            </a:r>
          </a:p>
        </p:txBody>
      </p:sp>
      <p:sp>
        <p:nvSpPr>
          <p:cNvPr id="44035" name="Content Placeholder 2"/>
          <p:cNvSpPr>
            <a:spLocks noGrp="1"/>
          </p:cNvSpPr>
          <p:nvPr>
            <p:ph idx="1"/>
          </p:nvPr>
        </p:nvSpPr>
        <p:spPr>
          <a:xfrm>
            <a:off x="381000" y="1219200"/>
            <a:ext cx="8763000" cy="4876800"/>
          </a:xfrm>
        </p:spPr>
        <p:txBody>
          <a:bodyPr/>
          <a:lstStyle/>
          <a:p>
            <a:pPr eaLnBrk="1" hangingPunct="1"/>
            <a:r>
              <a:rPr lang="en-US" dirty="0" smtClean="0">
                <a:ea typeface="ＭＳ Ｐゴシック" charset="-128"/>
                <a:cs typeface="ＭＳ Ｐゴシック" charset="-128"/>
              </a:rPr>
              <a:t>Observe </a:t>
            </a:r>
            <a:r>
              <a:rPr lang="en-US" dirty="0" err="1" smtClean="0">
                <a:latin typeface="Symbol" charset="2"/>
                <a:ea typeface="Symbol" charset="2"/>
                <a:cs typeface="Symbol" charset="2"/>
              </a:rPr>
              <a:t>g</a:t>
            </a:r>
            <a:r>
              <a:rPr lang="en-US" dirty="0" smtClean="0">
                <a:ea typeface="ＭＳ Ｐゴシック" charset="-128"/>
                <a:cs typeface="ＭＳ Ｐゴシック" charset="-128"/>
              </a:rPr>
              <a:t>-rays (and optical in 3C279)</a:t>
            </a:r>
          </a:p>
          <a:p>
            <a:pPr eaLnBrk="1" hangingPunct="1"/>
            <a:r>
              <a:rPr lang="en-US" dirty="0" err="1" smtClean="0">
                <a:ea typeface="ＭＳ Ｐゴシック" charset="-128"/>
                <a:cs typeface="ＭＳ Ｐゴシック" charset="-128"/>
              </a:rPr>
              <a:t>Gammasphere</a:t>
            </a:r>
            <a:r>
              <a:rPr lang="en-US" dirty="0" smtClean="0">
                <a:ea typeface="ＭＳ Ｐゴシック" charset="-128"/>
                <a:cs typeface="ＭＳ Ｐゴシック" charset="-128"/>
              </a:rPr>
              <a:t> </a:t>
            </a:r>
            <a:r>
              <a:rPr lang="en-US" dirty="0" smtClean="0">
                <a:latin typeface="Symbol" charset="2"/>
                <a:ea typeface="Symbol" charset="2"/>
                <a:cs typeface="Symbol" charset="2"/>
              </a:rPr>
              <a:t>t</a:t>
            </a:r>
            <a:r>
              <a:rPr lang="en-US" baseline="-25000" dirty="0" smtClean="0">
                <a:latin typeface="Symbol" charset="2"/>
                <a:ea typeface="Symbol" charset="2"/>
                <a:cs typeface="Symbol" charset="2"/>
              </a:rPr>
              <a:t>gg</a:t>
            </a:r>
            <a:r>
              <a:rPr lang="en-US" dirty="0" smtClean="0">
                <a:ea typeface="ＭＳ Ｐゴシック" charset="-128"/>
                <a:cs typeface="ＭＳ Ｐゴシック" charset="-128"/>
              </a:rPr>
              <a:t>~1, 100-1000m ~ </a:t>
            </a:r>
            <a:r>
              <a:rPr lang="en-US" dirty="0" err="1" smtClean="0">
                <a:ea typeface="ＭＳ Ｐゴシック" charset="-128"/>
                <a:cs typeface="ＭＳ Ｐゴシック" charset="-128"/>
              </a:rPr>
              <a:t>E</a:t>
            </a:r>
            <a:r>
              <a:rPr lang="en-US" dirty="0" err="1" smtClean="0">
                <a:latin typeface="Symbol" charset="2"/>
                <a:ea typeface="Symbol" charset="2"/>
                <a:cs typeface="Symbol" charset="2"/>
              </a:rPr>
              <a:t>g</a:t>
            </a:r>
            <a:endParaRPr lang="en-US" dirty="0" smtClean="0">
              <a:latin typeface="Symbol" charset="2"/>
              <a:ea typeface="Symbol" charset="2"/>
              <a:cs typeface="Symbol" charset="2"/>
            </a:endParaRPr>
          </a:p>
          <a:p>
            <a:pPr eaLnBrk="1" hangingPunct="1"/>
            <a:r>
              <a:rPr lang="en-US" dirty="0" smtClean="0">
                <a:ea typeface="ＭＳ Ｐゴシック" charset="-128"/>
                <a:cs typeface="ＭＳ Ｐゴシック" charset="-128"/>
              </a:rPr>
              <a:t>Rapid variation associated with </a:t>
            </a:r>
            <a:r>
              <a:rPr lang="en-US" dirty="0" err="1" smtClean="0">
                <a:ea typeface="ＭＳ Ｐゴシック" charset="-128"/>
                <a:cs typeface="ＭＳ Ｐゴシック" charset="-128"/>
              </a:rPr>
              <a:t>convected</a:t>
            </a:r>
            <a:r>
              <a:rPr lang="en-US" dirty="0" smtClean="0">
                <a:ea typeface="ＭＳ Ｐゴシック" charset="-128"/>
                <a:cs typeface="ＭＳ Ｐゴシック" charset="-128"/>
              </a:rPr>
              <a:t> flow of features (2min in </a:t>
            </a:r>
            <a:r>
              <a:rPr lang="en-US" dirty="0" err="1" smtClean="0">
                <a:ea typeface="ＭＳ Ｐゴシック" charset="-128"/>
                <a:cs typeface="ＭＳ Ｐゴシック" charset="-128"/>
              </a:rPr>
              <a:t>Mkn</a:t>
            </a:r>
            <a:r>
              <a:rPr lang="en-US" dirty="0" smtClean="0">
                <a:ea typeface="ＭＳ Ｐゴシック" charset="-128"/>
                <a:cs typeface="ＭＳ Ｐゴシック" charset="-128"/>
              </a:rPr>
              <a:t> 501)</a:t>
            </a:r>
          </a:p>
          <a:p>
            <a:pPr eaLnBrk="1" hangingPunct="1"/>
            <a:r>
              <a:rPr lang="en-US" dirty="0" smtClean="0">
                <a:ea typeface="ＭＳ Ｐゴシック" charset="-128"/>
                <a:cs typeface="ＭＳ Ｐゴシック" charset="-128"/>
              </a:rPr>
              <a:t>Slow variation associated with change of jet direction on time scale determined by dynamics of disk (precession?) or limited by inertia of surrounding medium or both as with </a:t>
            </a:r>
            <a:r>
              <a:rPr lang="en-US" dirty="0" err="1" smtClean="0">
                <a:ea typeface="ＭＳ Ｐゴシック" charset="-128"/>
                <a:cs typeface="ＭＳ Ｐゴシック" charset="-128"/>
              </a:rPr>
              <a:t>m</a:t>
            </a:r>
            <a:r>
              <a:rPr lang="en-US" dirty="0" smtClean="0">
                <a:ea typeface="ＭＳ Ｐゴシック" charset="-128"/>
                <a:cs typeface="ＭＳ Ｐゴシック" charset="-128"/>
              </a:rPr>
              <a:t>=1 wave mode.</a:t>
            </a:r>
          </a:p>
        </p:txBody>
      </p:sp>
      <p:sp>
        <p:nvSpPr>
          <p:cNvPr id="44036" name="Date Placeholder 3"/>
          <p:cNvSpPr>
            <a:spLocks noGrp="1"/>
          </p:cNvSpPr>
          <p:nvPr>
            <p:ph type="dt" sz="quarter" idx="10"/>
          </p:nvPr>
        </p:nvSpPr>
        <p:spPr>
          <a:noFill/>
        </p:spPr>
        <p:txBody>
          <a:bodyPr/>
          <a:lstStyle/>
          <a:p>
            <a:r>
              <a:rPr lang="en-US" smtClean="0">
                <a:latin typeface="Times" charset="0"/>
              </a:rPr>
              <a:t>5 x 2012</a:t>
            </a:r>
            <a:endParaRPr lang="en-US">
              <a:latin typeface="Times" charset="0"/>
            </a:endParaRPr>
          </a:p>
        </p:txBody>
      </p:sp>
      <p:sp>
        <p:nvSpPr>
          <p:cNvPr id="44037" name="Footer Placeholder 4"/>
          <p:cNvSpPr>
            <a:spLocks noGrp="1"/>
          </p:cNvSpPr>
          <p:nvPr>
            <p:ph type="ftr" sz="quarter" idx="11"/>
          </p:nvPr>
        </p:nvSpPr>
        <p:spPr>
          <a:noFill/>
        </p:spPr>
        <p:txBody>
          <a:bodyPr/>
          <a:lstStyle/>
          <a:p>
            <a:r>
              <a:rPr lang="en-US" smtClean="0">
                <a:latin typeface="Times" charset="0"/>
              </a:rPr>
              <a:t>UNM</a:t>
            </a:r>
            <a:endParaRPr lang="en-US">
              <a:latin typeface="Times" charset="0"/>
            </a:endParaRPr>
          </a:p>
        </p:txBody>
      </p:sp>
      <p:sp>
        <p:nvSpPr>
          <p:cNvPr id="44038" name="Slide Number Placeholder 5"/>
          <p:cNvSpPr>
            <a:spLocks noGrp="1"/>
          </p:cNvSpPr>
          <p:nvPr>
            <p:ph type="sldNum" sz="quarter" idx="12"/>
          </p:nvPr>
        </p:nvSpPr>
        <p:spPr>
          <a:noFill/>
        </p:spPr>
        <p:txBody>
          <a:bodyPr/>
          <a:lstStyle/>
          <a:p>
            <a:fld id="{D70B1B35-898C-7444-A942-4A4BBED61864}" type="slidenum">
              <a:rPr lang="en-US" smtClean="0">
                <a:latin typeface="Times" charset="0"/>
              </a:rPr>
              <a:pPr/>
              <a:t>27</a:t>
            </a:fld>
            <a:endParaRPr lang="en-US" smtClean="0">
              <a:latin typeface="Times"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5 x 2012</a:t>
            </a:r>
            <a:endParaRPr lang="en-US"/>
          </a:p>
        </p:txBody>
      </p:sp>
      <p:sp>
        <p:nvSpPr>
          <p:cNvPr id="3" name="Footer Placeholder 2"/>
          <p:cNvSpPr>
            <a:spLocks noGrp="1"/>
          </p:cNvSpPr>
          <p:nvPr>
            <p:ph type="ftr" sz="quarter" idx="11"/>
          </p:nvPr>
        </p:nvSpPr>
        <p:spPr/>
        <p:txBody>
          <a:bodyPr/>
          <a:lstStyle/>
          <a:p>
            <a:pPr>
              <a:defRPr/>
            </a:pPr>
            <a:r>
              <a:rPr lang="en-US" smtClean="0"/>
              <a:t>UNM</a:t>
            </a:r>
            <a:endParaRPr lang="en-US"/>
          </a:p>
        </p:txBody>
      </p:sp>
      <p:sp>
        <p:nvSpPr>
          <p:cNvPr id="4" name="Slide Number Placeholder 3"/>
          <p:cNvSpPr>
            <a:spLocks noGrp="1"/>
          </p:cNvSpPr>
          <p:nvPr>
            <p:ph type="sldNum" sz="quarter" idx="12"/>
          </p:nvPr>
        </p:nvSpPr>
        <p:spPr/>
        <p:txBody>
          <a:bodyPr/>
          <a:lstStyle/>
          <a:p>
            <a:pPr>
              <a:defRPr/>
            </a:pPr>
            <a:fld id="{C6CA1F2E-C08A-BC4F-A7E8-C32B08D2EEEA}" type="slidenum">
              <a:rPr lang="en-US" smtClean="0"/>
              <a:pPr>
                <a:defRPr/>
              </a:pPr>
              <a:t>28</a:t>
            </a:fld>
            <a:endParaRPr lang="en-US"/>
          </a:p>
        </p:txBody>
      </p:sp>
      <p:pic>
        <p:nvPicPr>
          <p:cNvPr id="5" name="Picture 4"/>
          <p:cNvPicPr>
            <a:picLocks noChangeAspect="1"/>
          </p:cNvPicPr>
          <p:nvPr/>
        </p:nvPicPr>
        <p:blipFill>
          <a:blip r:embed="rId2"/>
          <a:srcRect t="13452"/>
          <a:stretch>
            <a:fillRect/>
          </a:stretch>
        </p:blipFill>
        <p:spPr>
          <a:xfrm>
            <a:off x="5791200" y="914400"/>
            <a:ext cx="3352800" cy="2427399"/>
          </a:xfrm>
          <a:prstGeom prst="rect">
            <a:avLst/>
          </a:prstGeom>
        </p:spPr>
      </p:pic>
      <p:sp>
        <p:nvSpPr>
          <p:cNvPr id="6" name="TextBox 5"/>
          <p:cNvSpPr txBox="1"/>
          <p:nvPr/>
        </p:nvSpPr>
        <p:spPr>
          <a:xfrm>
            <a:off x="5791200" y="1143000"/>
            <a:ext cx="766105" cy="461665"/>
          </a:xfrm>
          <a:prstGeom prst="rect">
            <a:avLst/>
          </a:prstGeom>
          <a:noFill/>
        </p:spPr>
        <p:txBody>
          <a:bodyPr wrap="square" rtlCol="0">
            <a:spAutoFit/>
          </a:bodyPr>
          <a:lstStyle/>
          <a:p>
            <a:r>
              <a:rPr lang="en-US" dirty="0" smtClean="0"/>
              <a:t>Disk</a:t>
            </a:r>
            <a:endParaRPr lang="en-US" dirty="0"/>
          </a:p>
        </p:txBody>
      </p:sp>
      <p:sp>
        <p:nvSpPr>
          <p:cNvPr id="7" name="TextBox 6"/>
          <p:cNvSpPr txBox="1"/>
          <p:nvPr/>
        </p:nvSpPr>
        <p:spPr>
          <a:xfrm>
            <a:off x="7301885" y="2133600"/>
            <a:ext cx="851515" cy="461665"/>
          </a:xfrm>
          <a:prstGeom prst="rect">
            <a:avLst/>
          </a:prstGeom>
          <a:noFill/>
        </p:spPr>
        <p:txBody>
          <a:bodyPr wrap="none" rtlCol="0">
            <a:spAutoFit/>
          </a:bodyPr>
          <a:lstStyle/>
          <a:p>
            <a:r>
              <a:rPr lang="en-US" dirty="0" smtClean="0"/>
              <a:t>Light</a:t>
            </a:r>
            <a:endParaRPr lang="en-US" dirty="0"/>
          </a:p>
        </p:txBody>
      </p:sp>
      <p:sp>
        <p:nvSpPr>
          <p:cNvPr id="8" name="TextBox 7"/>
          <p:cNvSpPr txBox="1"/>
          <p:nvPr/>
        </p:nvSpPr>
        <p:spPr>
          <a:xfrm>
            <a:off x="609600" y="0"/>
            <a:ext cx="8360732" cy="707886"/>
          </a:xfrm>
          <a:prstGeom prst="rect">
            <a:avLst/>
          </a:prstGeom>
          <a:noFill/>
        </p:spPr>
        <p:txBody>
          <a:bodyPr wrap="none" rtlCol="0">
            <a:spAutoFit/>
          </a:bodyPr>
          <a:lstStyle/>
          <a:p>
            <a:r>
              <a:rPr lang="en-US" sz="4000" b="1" dirty="0" smtClean="0">
                <a:solidFill>
                  <a:srgbClr val="FF0000"/>
                </a:solidFill>
              </a:rPr>
              <a:t>Optical emission from jet with</a:t>
            </a:r>
            <a:r>
              <a:rPr lang="en-US" sz="4000" b="1" dirty="0" smtClean="0">
                <a:solidFill>
                  <a:srgbClr val="FF0000"/>
                </a:solidFill>
                <a:latin typeface="Symbol" charset="2"/>
                <a:cs typeface="Symbol" charset="2"/>
              </a:rPr>
              <a:t> </a:t>
            </a:r>
            <a:r>
              <a:rPr lang="en-US" sz="4000" b="1" dirty="0" err="1" smtClean="0">
                <a:solidFill>
                  <a:srgbClr val="FF0000"/>
                </a:solidFill>
                <a:latin typeface="Symbol" charset="2"/>
                <a:cs typeface="Symbol" charset="2"/>
              </a:rPr>
              <a:t>g</a:t>
            </a:r>
            <a:r>
              <a:rPr lang="en-US" sz="4000" b="1" dirty="0" smtClean="0">
                <a:solidFill>
                  <a:srgbClr val="FF0000"/>
                </a:solidFill>
                <a:latin typeface="Symbol" charset="2"/>
                <a:cs typeface="Symbol" charset="2"/>
              </a:rPr>
              <a:t> </a:t>
            </a:r>
            <a:r>
              <a:rPr lang="en-US" sz="4000" b="1" dirty="0" smtClean="0">
                <a:solidFill>
                  <a:srgbClr val="FF0000"/>
                </a:solidFill>
              </a:rPr>
              <a:t>~ 3-4</a:t>
            </a:r>
            <a:endParaRPr lang="en-US" sz="4000" b="1" dirty="0">
              <a:solidFill>
                <a:srgbClr val="FF0000"/>
              </a:solidFill>
            </a:endParaRPr>
          </a:p>
        </p:txBody>
      </p:sp>
      <p:pic>
        <p:nvPicPr>
          <p:cNvPr id="9" name="Picture 5" descr="rz3panel.eps"/>
          <p:cNvPicPr>
            <a:picLocks noChangeAspect="1"/>
          </p:cNvPicPr>
          <p:nvPr/>
        </p:nvPicPr>
        <p:blipFill>
          <a:blip r:embed="rId3"/>
          <a:srcRect l="-26316" t="60526"/>
          <a:stretch>
            <a:fillRect/>
          </a:stretch>
        </p:blipFill>
        <p:spPr bwMode="auto">
          <a:xfrm>
            <a:off x="-1219200" y="990600"/>
            <a:ext cx="6858000" cy="2286000"/>
          </a:xfrm>
          <a:prstGeom prst="rect">
            <a:avLst/>
          </a:prstGeom>
          <a:noFill/>
          <a:ln w="9525">
            <a:noFill/>
            <a:miter lim="800000"/>
            <a:headEnd/>
            <a:tailEnd/>
          </a:ln>
        </p:spPr>
      </p:pic>
      <p:pic>
        <p:nvPicPr>
          <p:cNvPr id="10" name="Picture 9"/>
          <p:cNvPicPr>
            <a:picLocks noChangeAspect="1"/>
          </p:cNvPicPr>
          <p:nvPr/>
        </p:nvPicPr>
        <p:blipFill>
          <a:blip r:embed="rId4"/>
          <a:stretch>
            <a:fillRect/>
          </a:stretch>
        </p:blipFill>
        <p:spPr>
          <a:xfrm>
            <a:off x="679450" y="3640849"/>
            <a:ext cx="7785100" cy="2302751"/>
          </a:xfrm>
          <a:prstGeom prst="rect">
            <a:avLst/>
          </a:prstGeom>
        </p:spPr>
      </p:pic>
      <p:sp>
        <p:nvSpPr>
          <p:cNvPr id="11" name="TextBox 10"/>
          <p:cNvSpPr txBox="1"/>
          <p:nvPr/>
        </p:nvSpPr>
        <p:spPr>
          <a:xfrm>
            <a:off x="2895600" y="5862935"/>
            <a:ext cx="4766148" cy="461665"/>
          </a:xfrm>
          <a:prstGeom prst="rect">
            <a:avLst/>
          </a:prstGeom>
          <a:noFill/>
        </p:spPr>
        <p:txBody>
          <a:bodyPr wrap="none" rtlCol="0">
            <a:spAutoFit/>
          </a:bodyPr>
          <a:lstStyle/>
          <a:p>
            <a:r>
              <a:rPr lang="en-US" i="1" dirty="0" err="1" smtClean="0"/>
              <a:t>Zakamska</a:t>
            </a:r>
            <a:r>
              <a:rPr lang="en-US" i="1" dirty="0" smtClean="0"/>
              <a:t>, RB &amp; McKinney in prep </a:t>
            </a:r>
            <a:endParaRPr lang="en-US" i="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5 x 2012</a:t>
            </a:r>
            <a:endParaRPr lang="en-US"/>
          </a:p>
        </p:txBody>
      </p:sp>
      <p:sp>
        <p:nvSpPr>
          <p:cNvPr id="3" name="Footer Placeholder 2"/>
          <p:cNvSpPr>
            <a:spLocks noGrp="1"/>
          </p:cNvSpPr>
          <p:nvPr>
            <p:ph type="ftr" sz="quarter" idx="11"/>
          </p:nvPr>
        </p:nvSpPr>
        <p:spPr/>
        <p:txBody>
          <a:bodyPr/>
          <a:lstStyle/>
          <a:p>
            <a:pPr>
              <a:defRPr/>
            </a:pPr>
            <a:r>
              <a:rPr lang="en-US" smtClean="0"/>
              <a:t>UNM</a:t>
            </a:r>
            <a:endParaRPr lang="en-US"/>
          </a:p>
        </p:txBody>
      </p:sp>
      <p:sp>
        <p:nvSpPr>
          <p:cNvPr id="4" name="Slide Number Placeholder 3"/>
          <p:cNvSpPr>
            <a:spLocks noGrp="1"/>
          </p:cNvSpPr>
          <p:nvPr>
            <p:ph type="sldNum" sz="quarter" idx="12"/>
          </p:nvPr>
        </p:nvSpPr>
        <p:spPr/>
        <p:txBody>
          <a:bodyPr/>
          <a:lstStyle/>
          <a:p>
            <a:pPr>
              <a:defRPr/>
            </a:pPr>
            <a:fld id="{C6CA1F2E-C08A-BC4F-A7E8-C32B08D2EEEA}" type="slidenum">
              <a:rPr lang="en-US" smtClean="0"/>
              <a:pPr>
                <a:defRPr/>
              </a:pPr>
              <a:t>29</a:t>
            </a:fld>
            <a:endParaRPr lang="en-US"/>
          </a:p>
        </p:txBody>
      </p:sp>
      <p:pic>
        <p:nvPicPr>
          <p:cNvPr id="5" name="Picture 4"/>
          <p:cNvPicPr>
            <a:picLocks noChangeAspect="1"/>
          </p:cNvPicPr>
          <p:nvPr/>
        </p:nvPicPr>
        <p:blipFill>
          <a:blip r:embed="rId2"/>
          <a:stretch>
            <a:fillRect/>
          </a:stretch>
        </p:blipFill>
        <p:spPr>
          <a:xfrm>
            <a:off x="520700" y="946150"/>
            <a:ext cx="8102600" cy="4965700"/>
          </a:xfrm>
          <a:prstGeom prst="rect">
            <a:avLst/>
          </a:prstGeom>
        </p:spPr>
      </p:pic>
      <p:sp>
        <p:nvSpPr>
          <p:cNvPr id="6" name="TextBox 5"/>
          <p:cNvSpPr txBox="1"/>
          <p:nvPr/>
        </p:nvSpPr>
        <p:spPr>
          <a:xfrm>
            <a:off x="838200" y="0"/>
            <a:ext cx="7583927" cy="646331"/>
          </a:xfrm>
          <a:prstGeom prst="rect">
            <a:avLst/>
          </a:prstGeom>
          <a:noFill/>
        </p:spPr>
        <p:txBody>
          <a:bodyPr wrap="none" rtlCol="0">
            <a:spAutoFit/>
          </a:bodyPr>
          <a:lstStyle/>
          <a:p>
            <a:r>
              <a:rPr lang="en-US" sz="3600" b="1" dirty="0" smtClean="0">
                <a:solidFill>
                  <a:srgbClr val="FF0000"/>
                </a:solidFill>
              </a:rPr>
              <a:t>Total Flux and Degree of Polarization</a:t>
            </a:r>
            <a:endParaRPr lang="en-US" sz="3600" b="1" dirty="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5 x 2012</a:t>
            </a:r>
            <a:endParaRPr lang="en-US"/>
          </a:p>
        </p:txBody>
      </p:sp>
      <p:sp>
        <p:nvSpPr>
          <p:cNvPr id="3" name="Footer Placeholder 2"/>
          <p:cNvSpPr>
            <a:spLocks noGrp="1"/>
          </p:cNvSpPr>
          <p:nvPr>
            <p:ph type="ftr" sz="quarter" idx="11"/>
          </p:nvPr>
        </p:nvSpPr>
        <p:spPr/>
        <p:txBody>
          <a:bodyPr/>
          <a:lstStyle/>
          <a:p>
            <a:pPr>
              <a:defRPr/>
            </a:pPr>
            <a:r>
              <a:rPr lang="en-US" smtClean="0"/>
              <a:t>UNM</a:t>
            </a:r>
            <a:endParaRPr lang="en-US"/>
          </a:p>
        </p:txBody>
      </p:sp>
      <p:sp>
        <p:nvSpPr>
          <p:cNvPr id="4" name="Slide Number Placeholder 3"/>
          <p:cNvSpPr>
            <a:spLocks noGrp="1"/>
          </p:cNvSpPr>
          <p:nvPr>
            <p:ph type="sldNum" sz="quarter" idx="12"/>
          </p:nvPr>
        </p:nvSpPr>
        <p:spPr/>
        <p:txBody>
          <a:bodyPr/>
          <a:lstStyle/>
          <a:p>
            <a:pPr>
              <a:defRPr/>
            </a:pPr>
            <a:fld id="{C6CA1F2E-C08A-BC4F-A7E8-C32B08D2EEEA}" type="slidenum">
              <a:rPr lang="en-US" smtClean="0"/>
              <a:pPr>
                <a:defRPr/>
              </a:pPr>
              <a:t>30</a:t>
            </a:fld>
            <a:endParaRPr lang="en-US"/>
          </a:p>
        </p:txBody>
      </p:sp>
      <p:sp>
        <p:nvSpPr>
          <p:cNvPr id="6" name="TextBox 5"/>
          <p:cNvSpPr txBox="1"/>
          <p:nvPr/>
        </p:nvSpPr>
        <p:spPr>
          <a:xfrm>
            <a:off x="2438400" y="76200"/>
            <a:ext cx="4074453" cy="707886"/>
          </a:xfrm>
          <a:prstGeom prst="rect">
            <a:avLst/>
          </a:prstGeom>
          <a:noFill/>
        </p:spPr>
        <p:txBody>
          <a:bodyPr wrap="none" rtlCol="0">
            <a:spAutoFit/>
          </a:bodyPr>
          <a:lstStyle/>
          <a:p>
            <a:r>
              <a:rPr lang="en-US" sz="4000" b="1" dirty="0" smtClean="0">
                <a:solidFill>
                  <a:srgbClr val="FF0214"/>
                </a:solidFill>
              </a:rPr>
              <a:t>Faraday Rotation</a:t>
            </a:r>
            <a:endParaRPr lang="en-US" sz="4000" b="1" dirty="0">
              <a:solidFill>
                <a:srgbClr val="FF0214"/>
              </a:solidFill>
            </a:endParaRPr>
          </a:p>
        </p:txBody>
      </p:sp>
      <p:pic>
        <p:nvPicPr>
          <p:cNvPr id="7" name="Picture 6"/>
          <p:cNvPicPr>
            <a:picLocks noChangeAspect="1"/>
          </p:cNvPicPr>
          <p:nvPr/>
        </p:nvPicPr>
        <p:blipFill>
          <a:blip r:embed="rId2"/>
          <a:stretch>
            <a:fillRect/>
          </a:stretch>
        </p:blipFill>
        <p:spPr>
          <a:xfrm>
            <a:off x="6400800" y="1492622"/>
            <a:ext cx="2057400" cy="3388659"/>
          </a:xfrm>
          <a:prstGeom prst="rect">
            <a:avLst/>
          </a:prstGeom>
        </p:spPr>
      </p:pic>
      <p:sp>
        <p:nvSpPr>
          <p:cNvPr id="8" name="TextBox 7"/>
          <p:cNvSpPr txBox="1"/>
          <p:nvPr/>
        </p:nvSpPr>
        <p:spPr>
          <a:xfrm>
            <a:off x="6477000" y="5193268"/>
            <a:ext cx="2404625" cy="369332"/>
          </a:xfrm>
          <a:prstGeom prst="rect">
            <a:avLst/>
          </a:prstGeom>
          <a:noFill/>
        </p:spPr>
        <p:txBody>
          <a:bodyPr wrap="none" rtlCol="0">
            <a:spAutoFit/>
          </a:bodyPr>
          <a:lstStyle/>
          <a:p>
            <a:r>
              <a:rPr lang="en-US" sz="1800" i="1" dirty="0" smtClean="0"/>
              <a:t>Broderick &amp; McKinney</a:t>
            </a:r>
            <a:endParaRPr lang="en-US" sz="1800" i="1" dirty="0"/>
          </a:p>
        </p:txBody>
      </p:sp>
      <p:sp>
        <p:nvSpPr>
          <p:cNvPr id="9" name="TextBox 8"/>
          <p:cNvSpPr txBox="1"/>
          <p:nvPr/>
        </p:nvSpPr>
        <p:spPr>
          <a:xfrm>
            <a:off x="1905000" y="5562600"/>
            <a:ext cx="598929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solidFill>
                  <a:schemeClr val="accent6"/>
                </a:solidFill>
              </a:rPr>
              <a:t>Signature of </a:t>
            </a:r>
            <a:r>
              <a:rPr lang="en-US" dirty="0" err="1" smtClean="0">
                <a:solidFill>
                  <a:schemeClr val="accent6"/>
                </a:solidFill>
              </a:rPr>
              <a:t>toroidal</a:t>
            </a:r>
            <a:r>
              <a:rPr lang="en-US" dirty="0" smtClean="0">
                <a:solidFill>
                  <a:schemeClr val="accent6"/>
                </a:solidFill>
              </a:rPr>
              <a:t> field/axial current </a:t>
            </a:r>
            <a:endParaRPr lang="en-US" dirty="0">
              <a:solidFill>
                <a:schemeClr val="accent6"/>
              </a:solidFill>
            </a:endParaRPr>
          </a:p>
        </p:txBody>
      </p:sp>
      <p:sp>
        <p:nvSpPr>
          <p:cNvPr id="12" name="TextBox 11"/>
          <p:cNvSpPr txBox="1"/>
          <p:nvPr/>
        </p:nvSpPr>
        <p:spPr>
          <a:xfrm>
            <a:off x="1740016" y="762000"/>
            <a:ext cx="1688984" cy="461665"/>
          </a:xfrm>
          <a:prstGeom prst="rect">
            <a:avLst/>
          </a:prstGeom>
          <a:noFill/>
        </p:spPr>
        <p:txBody>
          <a:bodyPr wrap="none" rtlCol="0">
            <a:spAutoFit/>
          </a:bodyPr>
          <a:lstStyle/>
          <a:p>
            <a:r>
              <a:rPr lang="en-US" dirty="0" smtClean="0">
                <a:solidFill>
                  <a:srgbClr val="000090"/>
                </a:solidFill>
              </a:rPr>
              <a:t>Observation </a:t>
            </a:r>
            <a:endParaRPr lang="en-US" dirty="0">
              <a:solidFill>
                <a:srgbClr val="000090"/>
              </a:solidFill>
            </a:endParaRPr>
          </a:p>
        </p:txBody>
      </p:sp>
      <p:sp>
        <p:nvSpPr>
          <p:cNvPr id="13" name="TextBox 12"/>
          <p:cNvSpPr txBox="1"/>
          <p:nvPr/>
        </p:nvSpPr>
        <p:spPr>
          <a:xfrm>
            <a:off x="6553200" y="757535"/>
            <a:ext cx="1752600" cy="461665"/>
          </a:xfrm>
          <a:prstGeom prst="rect">
            <a:avLst/>
          </a:prstGeom>
          <a:noFill/>
        </p:spPr>
        <p:txBody>
          <a:bodyPr wrap="square" rtlCol="0">
            <a:spAutoFit/>
          </a:bodyPr>
          <a:lstStyle/>
          <a:p>
            <a:r>
              <a:rPr lang="en-US" dirty="0" smtClean="0">
                <a:solidFill>
                  <a:srgbClr val="000090"/>
                </a:solidFill>
              </a:rPr>
              <a:t>Simulation</a:t>
            </a:r>
            <a:endParaRPr lang="en-US" dirty="0">
              <a:solidFill>
                <a:srgbClr val="000090"/>
              </a:solidFill>
            </a:endParaRPr>
          </a:p>
        </p:txBody>
      </p:sp>
      <p:pic>
        <p:nvPicPr>
          <p:cNvPr id="14" name="Picture 13"/>
          <p:cNvPicPr>
            <a:picLocks noChangeAspect="1"/>
          </p:cNvPicPr>
          <p:nvPr/>
        </p:nvPicPr>
        <p:blipFill>
          <a:blip r:embed="rId3"/>
          <a:stretch>
            <a:fillRect/>
          </a:stretch>
        </p:blipFill>
        <p:spPr>
          <a:xfrm>
            <a:off x="685800" y="1219200"/>
            <a:ext cx="3581400" cy="3635155"/>
          </a:xfrm>
          <a:prstGeom prst="rect">
            <a:avLst/>
          </a:prstGeom>
        </p:spPr>
      </p:pic>
      <p:sp>
        <p:nvSpPr>
          <p:cNvPr id="15" name="TextBox 14"/>
          <p:cNvSpPr txBox="1"/>
          <p:nvPr/>
        </p:nvSpPr>
        <p:spPr>
          <a:xfrm>
            <a:off x="2616200" y="1028700"/>
            <a:ext cx="184666" cy="461665"/>
          </a:xfrm>
          <a:prstGeom prst="rect">
            <a:avLst/>
          </a:prstGeom>
          <a:noFill/>
        </p:spPr>
        <p:txBody>
          <a:bodyPr wrap="none" rtlCol="0">
            <a:spAutoFit/>
          </a:bodyPr>
          <a:lstStyle/>
          <a:p>
            <a:endParaRPr lang="en-US" dirty="0"/>
          </a:p>
        </p:txBody>
      </p:sp>
      <p:sp>
        <p:nvSpPr>
          <p:cNvPr id="16" name="TextBox 15"/>
          <p:cNvSpPr txBox="1"/>
          <p:nvPr/>
        </p:nvSpPr>
        <p:spPr>
          <a:xfrm>
            <a:off x="1342213" y="5181600"/>
            <a:ext cx="2010587" cy="338554"/>
          </a:xfrm>
          <a:prstGeom prst="rect">
            <a:avLst/>
          </a:prstGeom>
          <a:noFill/>
        </p:spPr>
        <p:txBody>
          <a:bodyPr wrap="none" rtlCol="0">
            <a:spAutoFit/>
          </a:bodyPr>
          <a:lstStyle/>
          <a:p>
            <a:r>
              <a:rPr lang="en-US" sz="1600" i="1" dirty="0" smtClean="0"/>
              <a:t>Zavala&amp; Taylor 2005</a:t>
            </a:r>
            <a:endParaRPr lang="en-US" sz="1600" i="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762000"/>
          </a:xfrm>
        </p:spPr>
        <p:txBody>
          <a:bodyPr/>
          <a:lstStyle/>
          <a:p>
            <a:r>
              <a:rPr lang="en-US" dirty="0" smtClean="0"/>
              <a:t>Imaging a Black Hole?</a:t>
            </a:r>
            <a:endParaRPr lang="en-US" dirty="0"/>
          </a:p>
        </p:txBody>
      </p:sp>
      <p:sp>
        <p:nvSpPr>
          <p:cNvPr id="3" name="Content Placeholder 2"/>
          <p:cNvSpPr>
            <a:spLocks noGrp="1"/>
          </p:cNvSpPr>
          <p:nvPr>
            <p:ph idx="1"/>
          </p:nvPr>
        </p:nvSpPr>
        <p:spPr>
          <a:xfrm>
            <a:off x="0" y="1143000"/>
            <a:ext cx="9144000" cy="4953000"/>
          </a:xfrm>
        </p:spPr>
        <p:txBody>
          <a:bodyPr/>
          <a:lstStyle/>
          <a:p>
            <a:r>
              <a:rPr lang="en-US" dirty="0" smtClean="0"/>
              <a:t>For M87 and Galactic Center, </a:t>
            </a:r>
          </a:p>
          <a:p>
            <a:pPr lvl="1"/>
            <a:r>
              <a:rPr lang="en-US" dirty="0" smtClean="0"/>
              <a:t>2m ~</a:t>
            </a:r>
            <a:r>
              <a:rPr lang="en-US" dirty="0" smtClean="0"/>
              <a:t>10</a:t>
            </a:r>
            <a:r>
              <a:rPr lang="en-US" dirty="0" smtClean="0">
                <a:latin typeface="Symbol" charset="2"/>
                <a:cs typeface="Symbol" charset="2"/>
              </a:rPr>
              <a:t>m</a:t>
            </a:r>
            <a:r>
              <a:rPr lang="en-US" dirty="0" smtClean="0">
                <a:cs typeface="Symbol" charset="2"/>
              </a:rPr>
              <a:t>as</a:t>
            </a:r>
            <a:r>
              <a:rPr lang="en-US" dirty="0" smtClean="0"/>
              <a:t> </a:t>
            </a:r>
            <a:r>
              <a:rPr lang="en-US" dirty="0" smtClean="0"/>
              <a:t>~</a:t>
            </a:r>
            <a:r>
              <a:rPr lang="en-US" dirty="0" smtClean="0"/>
              <a:t> 0.3 mm</a:t>
            </a:r>
            <a:r>
              <a:rPr lang="en-US" dirty="0" smtClean="0"/>
              <a:t>/R</a:t>
            </a:r>
            <a:r>
              <a:rPr lang="en-US" baseline="-25000" dirty="0" smtClean="0"/>
              <a:t>E</a:t>
            </a:r>
          </a:p>
          <a:p>
            <a:r>
              <a:rPr lang="en-US" dirty="0" smtClean="0"/>
              <a:t>Event Horizon Telescope (</a:t>
            </a:r>
            <a:r>
              <a:rPr lang="en-US" dirty="0" err="1" smtClean="0"/>
              <a:t>Doeleman</a:t>
            </a:r>
            <a:r>
              <a:rPr lang="en-US" dirty="0" smtClean="0"/>
              <a:t> et al) </a:t>
            </a:r>
          </a:p>
          <a:p>
            <a:pPr lvl="1"/>
            <a:r>
              <a:rPr lang="en-US" dirty="0" smtClean="0"/>
              <a:t>ALMA VLBI </a:t>
            </a:r>
          </a:p>
          <a:p>
            <a:endParaRPr lang="en-US" dirty="0"/>
          </a:p>
        </p:txBody>
      </p:sp>
      <p:sp>
        <p:nvSpPr>
          <p:cNvPr id="4" name="Date Placeholder 3"/>
          <p:cNvSpPr>
            <a:spLocks noGrp="1"/>
          </p:cNvSpPr>
          <p:nvPr>
            <p:ph type="dt" sz="half" idx="10"/>
          </p:nvPr>
        </p:nvSpPr>
        <p:spPr/>
        <p:txBody>
          <a:bodyPr/>
          <a:lstStyle/>
          <a:p>
            <a:pPr>
              <a:defRPr/>
            </a:pPr>
            <a:r>
              <a:rPr lang="en-US" smtClean="0"/>
              <a:t>5 x 2012</a:t>
            </a:r>
            <a:endParaRPr lang="en-US"/>
          </a:p>
        </p:txBody>
      </p:sp>
      <p:sp>
        <p:nvSpPr>
          <p:cNvPr id="5" name="Footer Placeholder 4"/>
          <p:cNvSpPr>
            <a:spLocks noGrp="1"/>
          </p:cNvSpPr>
          <p:nvPr>
            <p:ph type="ftr" sz="quarter" idx="11"/>
          </p:nvPr>
        </p:nvSpPr>
        <p:spPr/>
        <p:txBody>
          <a:bodyPr/>
          <a:lstStyle/>
          <a:p>
            <a:pPr>
              <a:defRPr/>
            </a:pPr>
            <a:r>
              <a:rPr lang="en-US" smtClean="0"/>
              <a:t>UNM</a:t>
            </a:r>
            <a:endParaRPr lang="en-US"/>
          </a:p>
        </p:txBody>
      </p:sp>
      <p:sp>
        <p:nvSpPr>
          <p:cNvPr id="6" name="Slide Number Placeholder 5"/>
          <p:cNvSpPr>
            <a:spLocks noGrp="1"/>
          </p:cNvSpPr>
          <p:nvPr>
            <p:ph type="sldNum" sz="quarter" idx="12"/>
          </p:nvPr>
        </p:nvSpPr>
        <p:spPr/>
        <p:txBody>
          <a:bodyPr/>
          <a:lstStyle/>
          <a:p>
            <a:pPr>
              <a:defRPr/>
            </a:pPr>
            <a:fld id="{8ABCE944-D750-3E49-A445-DDBFB4D7BD20}" type="slidenum">
              <a:rPr lang="en-US" smtClean="0"/>
              <a:pPr>
                <a:defRPr/>
              </a:pPr>
              <a:t>31</a:t>
            </a:fld>
            <a:endParaRPr lang="en-US"/>
          </a:p>
        </p:txBody>
      </p:sp>
      <p:grpSp>
        <p:nvGrpSpPr>
          <p:cNvPr id="9" name="Group 8"/>
          <p:cNvGrpSpPr/>
          <p:nvPr/>
        </p:nvGrpSpPr>
        <p:grpSpPr>
          <a:xfrm>
            <a:off x="152400" y="3429000"/>
            <a:ext cx="5410200" cy="3352800"/>
            <a:chOff x="457200" y="2209800"/>
            <a:chExt cx="4114800" cy="2743200"/>
          </a:xfrm>
        </p:grpSpPr>
        <p:pic>
          <p:nvPicPr>
            <p:cNvPr id="10" name="Picture 9" descr="1005-ALMA-radio-telescope_full_600.jpg"/>
            <p:cNvPicPr>
              <a:picLocks noChangeAspect="1"/>
            </p:cNvPicPr>
            <p:nvPr/>
          </p:nvPicPr>
          <p:blipFill>
            <a:blip r:embed="rId2"/>
            <a:stretch>
              <a:fillRect/>
            </a:stretch>
          </p:blipFill>
          <p:spPr>
            <a:xfrm>
              <a:off x="457200" y="2209800"/>
              <a:ext cx="4114800" cy="2743200"/>
            </a:xfrm>
            <a:prstGeom prst="rect">
              <a:avLst/>
            </a:prstGeom>
          </p:spPr>
        </p:pic>
        <p:sp>
          <p:nvSpPr>
            <p:cNvPr id="11" name="TextBox 10"/>
            <p:cNvSpPr txBox="1"/>
            <p:nvPr/>
          </p:nvSpPr>
          <p:spPr>
            <a:xfrm>
              <a:off x="3581400" y="2419290"/>
              <a:ext cx="902811" cy="377726"/>
            </a:xfrm>
            <a:prstGeom prst="rect">
              <a:avLst/>
            </a:prstGeom>
            <a:noFill/>
          </p:spPr>
          <p:txBody>
            <a:bodyPr wrap="square" rtlCol="0">
              <a:spAutoFit/>
            </a:bodyPr>
            <a:lstStyle/>
            <a:p>
              <a:r>
                <a:rPr lang="en-US" dirty="0" smtClean="0"/>
                <a:t>ALMA</a:t>
              </a:r>
              <a:endParaRPr lang="en-US" dirty="0"/>
            </a:p>
          </p:txBody>
        </p:sp>
      </p:grpSp>
      <p:pic>
        <p:nvPicPr>
          <p:cNvPr id="8" name="Picture 7"/>
          <p:cNvPicPr>
            <a:picLocks noChangeAspect="1"/>
          </p:cNvPicPr>
          <p:nvPr/>
        </p:nvPicPr>
        <p:blipFill>
          <a:blip r:embed="rId3"/>
          <a:stretch>
            <a:fillRect/>
          </a:stretch>
        </p:blipFill>
        <p:spPr>
          <a:xfrm>
            <a:off x="152400" y="3429000"/>
            <a:ext cx="6995424" cy="3378200"/>
          </a:xfrm>
          <a:prstGeom prst="rect">
            <a:avLst/>
          </a:prstGeom>
        </p:spPr>
      </p:pic>
      <p:sp>
        <p:nvSpPr>
          <p:cNvPr id="12" name="TextBox 11"/>
          <p:cNvSpPr txBox="1"/>
          <p:nvPr/>
        </p:nvSpPr>
        <p:spPr>
          <a:xfrm>
            <a:off x="5410200" y="3028890"/>
            <a:ext cx="2699126" cy="400110"/>
          </a:xfrm>
          <a:prstGeom prst="rect">
            <a:avLst/>
          </a:prstGeom>
          <a:noFill/>
        </p:spPr>
        <p:txBody>
          <a:bodyPr wrap="none" rtlCol="0">
            <a:spAutoFit/>
          </a:bodyPr>
          <a:lstStyle/>
          <a:p>
            <a:r>
              <a:rPr lang="en-US" sz="2000" i="1" dirty="0" smtClean="0"/>
              <a:t>Dexter, McKinney, </a:t>
            </a:r>
            <a:r>
              <a:rPr lang="en-US" sz="2000" i="1" dirty="0" err="1" smtClean="0"/>
              <a:t>Agol</a:t>
            </a:r>
            <a:endParaRPr lang="en-US" sz="20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lstStyle/>
          <a:p>
            <a:r>
              <a:rPr lang="en-US" dirty="0" smtClean="0"/>
              <a:t>LIGO, LISA, </a:t>
            </a:r>
            <a:r>
              <a:rPr lang="en-US" dirty="0" err="1" smtClean="0"/>
              <a:t>Nanograv</a:t>
            </a:r>
            <a:r>
              <a:rPr lang="en-US" dirty="0" smtClean="0"/>
              <a:t>… </a:t>
            </a:r>
            <a:endParaRPr lang="en-US" dirty="0"/>
          </a:p>
        </p:txBody>
      </p:sp>
      <p:sp>
        <p:nvSpPr>
          <p:cNvPr id="3" name="Content Placeholder 2"/>
          <p:cNvSpPr>
            <a:spLocks noGrp="1"/>
          </p:cNvSpPr>
          <p:nvPr>
            <p:ph idx="1"/>
          </p:nvPr>
        </p:nvSpPr>
        <p:spPr>
          <a:xfrm>
            <a:off x="4724400" y="1066800"/>
            <a:ext cx="4419600" cy="5791200"/>
          </a:xfrm>
        </p:spPr>
        <p:txBody>
          <a:bodyPr/>
          <a:lstStyle/>
          <a:p>
            <a:r>
              <a:rPr lang="en-US" dirty="0" smtClean="0"/>
              <a:t>Merging Black Holes</a:t>
            </a:r>
          </a:p>
          <a:p>
            <a:pPr lvl="1"/>
            <a:r>
              <a:rPr lang="en-US" smtClean="0"/>
              <a:t>Ultimate </a:t>
            </a:r>
            <a:r>
              <a:rPr lang="en-US" dirty="0" smtClean="0"/>
              <a:t>test of dynamical, strong General Relativity</a:t>
            </a:r>
          </a:p>
          <a:p>
            <a:pPr lvl="1"/>
            <a:r>
              <a:rPr lang="en-US" dirty="0" smtClean="0"/>
              <a:t>Orbit, plunge…</a:t>
            </a:r>
          </a:p>
          <a:p>
            <a:pPr lvl="1"/>
            <a:r>
              <a:rPr lang="en-US" dirty="0" smtClean="0"/>
              <a:t>Background</a:t>
            </a:r>
          </a:p>
          <a:p>
            <a:r>
              <a:rPr lang="en-US" dirty="0" smtClean="0"/>
              <a:t>Millisecond pulsar array</a:t>
            </a:r>
          </a:p>
          <a:p>
            <a:pPr lvl="1"/>
            <a:r>
              <a:rPr lang="en-US" dirty="0" smtClean="0"/>
              <a:t>Fermi + radio (44)</a:t>
            </a:r>
          </a:p>
          <a:p>
            <a:pPr lvl="1"/>
            <a:r>
              <a:rPr lang="en-US" dirty="0" smtClean="0"/>
              <a:t>40 ns timing accuracy</a:t>
            </a:r>
            <a:endParaRPr lang="en-US" dirty="0"/>
          </a:p>
        </p:txBody>
      </p:sp>
      <p:sp>
        <p:nvSpPr>
          <p:cNvPr id="4" name="Date Placeholder 3"/>
          <p:cNvSpPr>
            <a:spLocks noGrp="1"/>
          </p:cNvSpPr>
          <p:nvPr>
            <p:ph type="dt" sz="half" idx="10"/>
          </p:nvPr>
        </p:nvSpPr>
        <p:spPr/>
        <p:txBody>
          <a:bodyPr/>
          <a:lstStyle/>
          <a:p>
            <a:pPr>
              <a:defRPr/>
            </a:pPr>
            <a:r>
              <a:rPr lang="en-US" smtClean="0"/>
              <a:t>5 x 2012</a:t>
            </a:r>
            <a:endParaRPr lang="en-US"/>
          </a:p>
        </p:txBody>
      </p:sp>
      <p:sp>
        <p:nvSpPr>
          <p:cNvPr id="5" name="Footer Placeholder 4"/>
          <p:cNvSpPr>
            <a:spLocks noGrp="1"/>
          </p:cNvSpPr>
          <p:nvPr>
            <p:ph type="ftr" sz="quarter" idx="11"/>
          </p:nvPr>
        </p:nvSpPr>
        <p:spPr/>
        <p:txBody>
          <a:bodyPr/>
          <a:lstStyle/>
          <a:p>
            <a:pPr>
              <a:defRPr/>
            </a:pPr>
            <a:r>
              <a:rPr lang="en-US" smtClean="0"/>
              <a:t>UNM</a:t>
            </a:r>
            <a:endParaRPr lang="en-US"/>
          </a:p>
        </p:txBody>
      </p:sp>
      <p:sp>
        <p:nvSpPr>
          <p:cNvPr id="6" name="Slide Number Placeholder 5"/>
          <p:cNvSpPr>
            <a:spLocks noGrp="1"/>
          </p:cNvSpPr>
          <p:nvPr>
            <p:ph type="sldNum" sz="quarter" idx="12"/>
          </p:nvPr>
        </p:nvSpPr>
        <p:spPr/>
        <p:txBody>
          <a:bodyPr/>
          <a:lstStyle/>
          <a:p>
            <a:pPr>
              <a:defRPr/>
            </a:pPr>
            <a:fld id="{8ABCE944-D750-3E49-A445-DDBFB4D7BD20}" type="slidenum">
              <a:rPr lang="en-US" smtClean="0"/>
              <a:pPr>
                <a:defRPr/>
              </a:pPr>
              <a:t>32</a:t>
            </a:fld>
            <a:endParaRPr lang="en-US"/>
          </a:p>
        </p:txBody>
      </p:sp>
      <p:pic>
        <p:nvPicPr>
          <p:cNvPr id="7" name="Picture 6"/>
          <p:cNvPicPr>
            <a:picLocks noChangeAspect="1"/>
          </p:cNvPicPr>
          <p:nvPr/>
        </p:nvPicPr>
        <p:blipFill>
          <a:blip r:embed="rId2"/>
          <a:stretch>
            <a:fillRect/>
          </a:stretch>
        </p:blipFill>
        <p:spPr>
          <a:xfrm>
            <a:off x="0" y="3581400"/>
            <a:ext cx="4776385" cy="3276600"/>
          </a:xfrm>
          <a:prstGeom prst="rect">
            <a:avLst/>
          </a:prstGeom>
        </p:spPr>
      </p:pic>
      <p:pic>
        <p:nvPicPr>
          <p:cNvPr id="8" name="Picture 4" descr="ligo"/>
          <p:cNvPicPr>
            <a:picLocks noChangeAspect="1" noChangeArrowheads="1"/>
          </p:cNvPicPr>
          <p:nvPr/>
        </p:nvPicPr>
        <p:blipFill>
          <a:blip r:embed="rId3"/>
          <a:srcRect/>
          <a:stretch>
            <a:fillRect/>
          </a:stretch>
        </p:blipFill>
        <p:spPr bwMode="auto">
          <a:xfrm>
            <a:off x="0" y="1371600"/>
            <a:ext cx="1763805" cy="2209800"/>
          </a:xfrm>
          <a:prstGeom prst="rect">
            <a:avLst/>
          </a:prstGeom>
          <a:noFill/>
          <a:ln w="9525">
            <a:noFill/>
            <a:miter lim="800000"/>
            <a:headEnd/>
            <a:tailEnd/>
          </a:ln>
          <a:effectLst/>
        </p:spPr>
      </p:pic>
      <p:pic>
        <p:nvPicPr>
          <p:cNvPr id="9" name="Picture 8"/>
          <p:cNvPicPr>
            <a:picLocks noChangeAspect="1"/>
          </p:cNvPicPr>
          <p:nvPr/>
        </p:nvPicPr>
        <p:blipFill>
          <a:blip r:embed="rId4"/>
          <a:stretch>
            <a:fillRect/>
          </a:stretch>
        </p:blipFill>
        <p:spPr>
          <a:xfrm>
            <a:off x="1727200" y="1371600"/>
            <a:ext cx="3048000" cy="2286000"/>
          </a:xfrm>
          <a:prstGeom prst="rect">
            <a:avLst/>
          </a:prstGeom>
        </p:spPr>
      </p:pic>
      <p:sp>
        <p:nvSpPr>
          <p:cNvPr id="10" name="TextBox 9"/>
          <p:cNvSpPr txBox="1"/>
          <p:nvPr/>
        </p:nvSpPr>
        <p:spPr>
          <a:xfrm>
            <a:off x="4038600" y="1981200"/>
            <a:ext cx="663613" cy="461665"/>
          </a:xfrm>
          <a:prstGeom prst="rect">
            <a:avLst/>
          </a:prstGeom>
          <a:noFill/>
        </p:spPr>
        <p:txBody>
          <a:bodyPr wrap="none" rtlCol="0">
            <a:spAutoFit/>
          </a:bodyPr>
          <a:lstStyle/>
          <a:p>
            <a:r>
              <a:rPr lang="en-US" dirty="0" smtClean="0">
                <a:solidFill>
                  <a:schemeClr val="bg1"/>
                </a:solidFill>
              </a:rPr>
              <a:t>RIP</a:t>
            </a:r>
            <a:endParaRPr lang="en-US"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Title 1"/>
          <p:cNvSpPr>
            <a:spLocks noGrp="1"/>
          </p:cNvSpPr>
          <p:nvPr>
            <p:ph type="title"/>
          </p:nvPr>
        </p:nvSpPr>
        <p:spPr>
          <a:xfrm>
            <a:off x="685800" y="0"/>
            <a:ext cx="7772400" cy="1143000"/>
          </a:xfrm>
        </p:spPr>
        <p:txBody>
          <a:bodyPr/>
          <a:lstStyle/>
          <a:p>
            <a:pPr eaLnBrk="1" hangingPunct="1"/>
            <a:r>
              <a:rPr lang="en-US" smtClean="0">
                <a:ea typeface="ＭＳ Ｐゴシック" pitchFamily="-106" charset="-128"/>
                <a:cs typeface="ＭＳ Ｐゴシック" pitchFamily="-106" charset="-128"/>
              </a:rPr>
              <a:t>Summary</a:t>
            </a:r>
          </a:p>
        </p:txBody>
      </p:sp>
      <p:sp>
        <p:nvSpPr>
          <p:cNvPr id="44035" name="Content Placeholder 2"/>
          <p:cNvSpPr>
            <a:spLocks noGrp="1"/>
          </p:cNvSpPr>
          <p:nvPr>
            <p:ph idx="1"/>
          </p:nvPr>
        </p:nvSpPr>
        <p:spPr>
          <a:xfrm>
            <a:off x="0" y="1143000"/>
            <a:ext cx="9144000" cy="4876800"/>
          </a:xfrm>
        </p:spPr>
        <p:txBody>
          <a:bodyPr/>
          <a:lstStyle/>
          <a:p>
            <a:pPr eaLnBrk="1" hangingPunct="1"/>
            <a:r>
              <a:rPr lang="en-US" sz="2800" dirty="0" smtClean="0">
                <a:ea typeface="ＭＳ Ｐゴシック" pitchFamily="-106" charset="-128"/>
                <a:cs typeface="ＭＳ Ｐゴシック" pitchFamily="-106" charset="-128"/>
              </a:rPr>
              <a:t>Jets everywhere!</a:t>
            </a:r>
            <a:endParaRPr lang="en-US" sz="2800" dirty="0" smtClean="0">
              <a:ea typeface="ＭＳ Ｐゴシック" pitchFamily="-106" charset="-128"/>
              <a:cs typeface="Symbol" charset="2"/>
            </a:endParaRPr>
          </a:p>
          <a:p>
            <a:pPr eaLnBrk="1" hangingPunct="1"/>
            <a:r>
              <a:rPr lang="en-US" sz="2800" dirty="0" smtClean="0">
                <a:latin typeface="Symbol" charset="2"/>
                <a:ea typeface="ＭＳ Ｐゴシック" pitchFamily="-106" charset="-128"/>
                <a:cs typeface="Symbol" charset="2"/>
              </a:rPr>
              <a:t> </a:t>
            </a:r>
            <a:r>
              <a:rPr lang="en-US" sz="2800" dirty="0" smtClean="0">
                <a:ea typeface="ＭＳ Ｐゴシック" pitchFamily="-106" charset="-128"/>
                <a:cs typeface="Symbol" charset="2"/>
              </a:rPr>
              <a:t>R</a:t>
            </a:r>
            <a:r>
              <a:rPr lang="en-US" sz="2800" dirty="0" smtClean="0">
                <a:ea typeface="ＭＳ Ｐゴシック" pitchFamily="-106" charset="-128"/>
                <a:cs typeface="Symbol" charset="2"/>
              </a:rPr>
              <a:t>adio through </a:t>
            </a:r>
            <a:r>
              <a:rPr lang="en-US" sz="2800" dirty="0" err="1" smtClean="0">
                <a:latin typeface="Symbol" charset="2"/>
                <a:ea typeface="ＭＳ Ｐゴシック" pitchFamily="-106" charset="-128"/>
                <a:cs typeface="Symbol" charset="2"/>
              </a:rPr>
              <a:t>g</a:t>
            </a:r>
            <a:r>
              <a:rPr lang="en-US" sz="2800" dirty="0" smtClean="0">
                <a:ea typeface="ＭＳ Ｐゴシック" pitchFamily="-106" charset="-128"/>
                <a:cs typeface="ＭＳ Ｐゴシック" pitchFamily="-106" charset="-128"/>
              </a:rPr>
              <a:t>-ray advances</a:t>
            </a:r>
          </a:p>
          <a:p>
            <a:pPr eaLnBrk="1" hangingPunct="1"/>
            <a:r>
              <a:rPr lang="en-US" sz="2800" dirty="0" smtClean="0">
                <a:ea typeface="ＭＳ Ｐゴシック" pitchFamily="-106" charset="-128"/>
                <a:cs typeface="ＭＳ Ｐゴシック" pitchFamily="-106" charset="-128"/>
              </a:rPr>
              <a:t>GRMHD suggest </a:t>
            </a:r>
            <a:r>
              <a:rPr lang="en-US" sz="2800" dirty="0" smtClean="0">
                <a:ea typeface="ＭＳ Ｐゴシック" pitchFamily="-106" charset="-128"/>
                <a:cs typeface="ＭＳ Ｐゴシック" pitchFamily="-106" charset="-128"/>
              </a:rPr>
              <a:t>magnetically-choked energy extraction from Kerr black hole</a:t>
            </a:r>
            <a:endParaRPr lang="en-US" sz="2800" dirty="0" smtClean="0">
              <a:ea typeface="ＭＳ Ｐゴシック" pitchFamily="-106" charset="-128"/>
              <a:cs typeface="ＭＳ Ｐゴシック" pitchFamily="-106" charset="-128"/>
            </a:endParaRPr>
          </a:p>
          <a:p>
            <a:pPr eaLnBrk="1" hangingPunct="1"/>
            <a:r>
              <a:rPr lang="en-US" sz="2800" dirty="0" smtClean="0">
                <a:ea typeface="ＭＳ Ｐゴシック" pitchFamily="-106" charset="-128"/>
                <a:cs typeface="ＭＳ Ｐゴシック" pitchFamily="-106" charset="-128"/>
              </a:rPr>
              <a:t>Observing simulations is instructive!</a:t>
            </a:r>
            <a:endParaRPr lang="en-US" sz="2800" dirty="0" smtClean="0">
              <a:ea typeface="ＭＳ Ｐゴシック" pitchFamily="-106" charset="-128"/>
              <a:cs typeface="ＭＳ Ｐゴシック" pitchFamily="-106" charset="-128"/>
            </a:endParaRPr>
          </a:p>
          <a:p>
            <a:pPr eaLnBrk="1" hangingPunct="1"/>
            <a:r>
              <a:rPr lang="en-US" sz="2800" dirty="0" smtClean="0">
                <a:ea typeface="ＭＳ Ｐゴシック" pitchFamily="-106" charset="-128"/>
                <a:cs typeface="ＭＳ Ｐゴシック" pitchFamily="-106" charset="-128"/>
              </a:rPr>
              <a:t>JVLA, ALMA, CTA, EHT, LIGO, </a:t>
            </a:r>
            <a:r>
              <a:rPr lang="en-US" sz="2800" dirty="0" err="1" smtClean="0">
                <a:ea typeface="ＭＳ Ｐゴシック" pitchFamily="-106" charset="-128"/>
                <a:cs typeface="ＭＳ Ｐゴシック" pitchFamily="-106" charset="-128"/>
              </a:rPr>
              <a:t>NanoGrav</a:t>
            </a:r>
            <a:r>
              <a:rPr lang="en-US" sz="2800" dirty="0" smtClean="0">
                <a:ea typeface="ＭＳ Ｐゴシック" pitchFamily="-106" charset="-128"/>
                <a:cs typeface="ＭＳ Ｐゴシック" pitchFamily="-106" charset="-128"/>
              </a:rPr>
              <a:t>…</a:t>
            </a:r>
            <a:endParaRPr lang="en-US" sz="2800" dirty="0" smtClean="0">
              <a:ea typeface="ＭＳ Ｐゴシック" pitchFamily="-106" charset="-128"/>
              <a:cs typeface="ＭＳ Ｐゴシック" pitchFamily="-106" charset="-128"/>
            </a:endParaRPr>
          </a:p>
        </p:txBody>
      </p:sp>
      <p:sp>
        <p:nvSpPr>
          <p:cNvPr id="44036" name="Date Placeholder 3"/>
          <p:cNvSpPr>
            <a:spLocks noGrp="1"/>
          </p:cNvSpPr>
          <p:nvPr>
            <p:ph type="dt" sz="quarter" idx="10"/>
          </p:nvPr>
        </p:nvSpPr>
        <p:spPr>
          <a:noFill/>
        </p:spPr>
        <p:txBody>
          <a:bodyPr/>
          <a:lstStyle/>
          <a:p>
            <a:r>
              <a:rPr lang="en-US" smtClean="0">
                <a:latin typeface="Times" pitchFamily="-106" charset="0"/>
              </a:rPr>
              <a:t>5 x 2012</a:t>
            </a:r>
          </a:p>
        </p:txBody>
      </p:sp>
      <p:sp>
        <p:nvSpPr>
          <p:cNvPr id="44037" name="Footer Placeholder 4"/>
          <p:cNvSpPr>
            <a:spLocks noGrp="1"/>
          </p:cNvSpPr>
          <p:nvPr>
            <p:ph type="ftr" sz="quarter" idx="11"/>
          </p:nvPr>
        </p:nvSpPr>
        <p:spPr>
          <a:noFill/>
        </p:spPr>
        <p:txBody>
          <a:bodyPr/>
          <a:lstStyle/>
          <a:p>
            <a:r>
              <a:rPr lang="en-US" smtClean="0">
                <a:latin typeface="Times" pitchFamily="-106" charset="0"/>
              </a:rPr>
              <a:t>UNM</a:t>
            </a:r>
          </a:p>
        </p:txBody>
      </p:sp>
      <p:sp>
        <p:nvSpPr>
          <p:cNvPr id="44038" name="Slide Number Placeholder 5"/>
          <p:cNvSpPr>
            <a:spLocks noGrp="1"/>
          </p:cNvSpPr>
          <p:nvPr>
            <p:ph type="sldNum" sz="quarter" idx="12"/>
          </p:nvPr>
        </p:nvSpPr>
        <p:spPr>
          <a:noFill/>
        </p:spPr>
        <p:txBody>
          <a:bodyPr/>
          <a:lstStyle/>
          <a:p>
            <a:fld id="{C6DFF357-84CC-3E45-A4C3-9B1AAADB0CC6}" type="slidenum">
              <a:rPr lang="en-US" smtClean="0">
                <a:latin typeface="Times" pitchFamily="-106" charset="0"/>
              </a:rPr>
              <a:pPr/>
              <a:t>33</a:t>
            </a:fld>
            <a:endParaRPr lang="en-US" smtClean="0">
              <a:latin typeface="Times" pitchFamily="-10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9982</TotalTime>
  <Words>2420</Words>
  <Application>Microsoft Macintosh PowerPoint</Application>
  <PresentationFormat>On-screen Show (4:3)</PresentationFormat>
  <Paragraphs>399</Paragraphs>
  <Slides>33</Slides>
  <Notes>17</Notes>
  <HiddenSlides>0</HiddenSlides>
  <MMClips>4</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Blank Presentation</vt:lpstr>
      <vt:lpstr>Equation</vt:lpstr>
      <vt:lpstr>Gamma-rays, Jets  and  Spinning Black Holes</vt:lpstr>
      <vt:lpstr>M87</vt:lpstr>
      <vt:lpstr>Slide 3</vt:lpstr>
      <vt:lpstr>Fermi</vt:lpstr>
      <vt:lpstr>H.E.S.S. VERITAS MAGIC</vt:lpstr>
      <vt:lpstr>New Windows  on the Universe</vt:lpstr>
      <vt:lpstr>New Radio Telescopes</vt:lpstr>
      <vt:lpstr>3C454.3</vt:lpstr>
      <vt:lpstr>Radio Monitoring (OVRO 40m)</vt:lpstr>
      <vt:lpstr>3C 279: multi-l observation of g-ray flare  </vt:lpstr>
      <vt:lpstr>MAGIC variation</vt:lpstr>
      <vt:lpstr>3C120</vt:lpstr>
      <vt:lpstr> Jet Pathology</vt:lpstr>
      <vt:lpstr>Massive Black Holes</vt:lpstr>
      <vt:lpstr>Tidal Disruption/QPO Events</vt:lpstr>
      <vt:lpstr>Black Hole Birth Cries? </vt:lpstr>
      <vt:lpstr>Quasars for the Impatient</vt:lpstr>
      <vt:lpstr>Black Holes can Sing</vt:lpstr>
      <vt:lpstr>Slide 19</vt:lpstr>
      <vt:lpstr>How to get Blood from a Stone</vt:lpstr>
      <vt:lpstr>EM/RMHD power </vt:lpstr>
      <vt:lpstr>Slide 22</vt:lpstr>
      <vt:lpstr>3D GRMHD Simulations</vt:lpstr>
      <vt:lpstr>Slide 24</vt:lpstr>
      <vt:lpstr>Magnetically-choked Accretion Flows</vt:lpstr>
      <vt:lpstr>Observation and Simulation</vt:lpstr>
      <vt:lpstr>Quivering Jets</vt:lpstr>
      <vt:lpstr>Slide 28</vt:lpstr>
      <vt:lpstr>Slide 29</vt:lpstr>
      <vt:lpstr>Slide 30</vt:lpstr>
      <vt:lpstr>Imaging a Black Hole?</vt:lpstr>
      <vt:lpstr>LIGO, LISA, Nanograv… </vt:lpstr>
      <vt:lpstr>Summary</vt:lpstr>
    </vt:vector>
  </TitlesOfParts>
  <Company>Roger Blandford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High Energy Astrophysics  Extreme Physics in an Expanding Universe</dc:title>
  <dc:creator>Roger Blandford</dc:creator>
  <cp:lastModifiedBy>Roger  Blandford</cp:lastModifiedBy>
  <cp:revision>200</cp:revision>
  <dcterms:created xsi:type="dcterms:W3CDTF">2012-10-05T07:09:11Z</dcterms:created>
  <dcterms:modified xsi:type="dcterms:W3CDTF">2012-10-05T21:36:50Z</dcterms:modified>
</cp:coreProperties>
</file>