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Default Extension="pict" ContentType="image/pict"/>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handoutMasters/handoutMaster1.xml" ContentType="application/vnd.openxmlformats-officedocument.presentationml.handoutMaster+xml"/>
  <Override PartName="/ppt/slideLayouts/slideLayout5.xml" ContentType="application/vnd.openxmlformats-officedocument.presentationml.slideLayout+xml"/>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theme/theme3.xml" ContentType="application/vnd.openxmlformats-officedocument.theme+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Layouts/slideLayout13.xml" ContentType="application/vnd.openxmlformats-officedocument.presentationml.slideLayout+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Default Extension="vml" ContentType="application/vnd.openxmlformats-officedocument.vmlDrawing"/>
  <Override PartName="/ppt/slideLayouts/slideLayout3.xml" ContentType="application/vnd.openxmlformats-officedocument.presentationml.slideLayout+xml"/>
  <Override PartName="/ppt/embeddings/Microsoft_Equation1.bin" ContentType="application/vnd.openxmlformats-officedocument.oleObject"/>
  <Default Extension="tiff" ContentType="image/tiff"/>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embeddings/Microsoft_Equation2.bin" ContentType="application/vnd.openxmlformats-officedocument.oleObject"/>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trictFirstAndLastChars="0" saveSubsetFonts="1" autoCompressPictures="0">
  <p:sldMasterIdLst>
    <p:sldMasterId id="2147483648" r:id="rId1"/>
  </p:sldMasterIdLst>
  <p:notesMasterIdLst>
    <p:notesMasterId r:id="rId21"/>
  </p:notesMasterIdLst>
  <p:handoutMasterIdLst>
    <p:handoutMasterId r:id="rId22"/>
  </p:handoutMasterIdLst>
  <p:sldIdLst>
    <p:sldId id="258" r:id="rId2"/>
    <p:sldId id="532" r:id="rId3"/>
    <p:sldId id="461" r:id="rId4"/>
    <p:sldId id="512" r:id="rId5"/>
    <p:sldId id="524" r:id="rId6"/>
    <p:sldId id="523" r:id="rId7"/>
    <p:sldId id="533" r:id="rId8"/>
    <p:sldId id="508" r:id="rId9"/>
    <p:sldId id="507" r:id="rId10"/>
    <p:sldId id="534" r:id="rId11"/>
    <p:sldId id="525" r:id="rId12"/>
    <p:sldId id="509" r:id="rId13"/>
    <p:sldId id="530" r:id="rId14"/>
    <p:sldId id="510" r:id="rId15"/>
    <p:sldId id="511" r:id="rId16"/>
    <p:sldId id="531" r:id="rId17"/>
    <p:sldId id="535" r:id="rId18"/>
    <p:sldId id="536" r:id="rId19"/>
    <p:sldId id="486" r:id="rId2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457200" rtl="0" eaLnBrk="1" latinLnBrk="0" hangingPunct="1">
      <a:defRPr sz="2400" kern="1200">
        <a:solidFill>
          <a:schemeClr val="tx1"/>
        </a:solidFill>
        <a:latin typeface="Times" charset="0"/>
        <a:ea typeface="+mn-ea"/>
        <a:cs typeface="+mn-cs"/>
      </a:defRPr>
    </a:lvl6pPr>
    <a:lvl7pPr marL="2743200" algn="l" defTabSz="457200" rtl="0" eaLnBrk="1" latinLnBrk="0" hangingPunct="1">
      <a:defRPr sz="2400" kern="1200">
        <a:solidFill>
          <a:schemeClr val="tx1"/>
        </a:solidFill>
        <a:latin typeface="Times" charset="0"/>
        <a:ea typeface="+mn-ea"/>
        <a:cs typeface="+mn-cs"/>
      </a:defRPr>
    </a:lvl7pPr>
    <a:lvl8pPr marL="3200400" algn="l" defTabSz="457200" rtl="0" eaLnBrk="1" latinLnBrk="0" hangingPunct="1">
      <a:defRPr sz="2400" kern="1200">
        <a:solidFill>
          <a:schemeClr val="tx1"/>
        </a:solidFill>
        <a:latin typeface="Times" charset="0"/>
        <a:ea typeface="+mn-ea"/>
        <a:cs typeface="+mn-cs"/>
      </a:defRPr>
    </a:lvl8pPr>
    <a:lvl9pPr marL="3657600" algn="l" defTabSz="4572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3BD7"/>
    <a:srgbClr val="FF0214"/>
    <a:srgbClr val="E508E2"/>
    <a:srgbClr val="FCFFB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2787"/>
    <p:restoredTop sz="66187" autoAdjust="0"/>
  </p:normalViewPr>
  <p:slideViewPr>
    <p:cSldViewPr>
      <p:cViewPr varScale="1">
        <p:scale>
          <a:sx n="97" d="100"/>
          <a:sy n="97" d="100"/>
        </p:scale>
        <p:origin x="-1544" y="-112"/>
      </p:cViewPr>
      <p:guideLst>
        <p:guide orient="horz" pos="2160"/>
        <p:guide pos="2880"/>
      </p:guideLst>
    </p:cSldViewPr>
  </p:slideViewPr>
  <p:outlineViewPr>
    <p:cViewPr>
      <p:scale>
        <a:sx n="33" d="100"/>
        <a:sy n="33" d="100"/>
      </p:scale>
      <p:origin x="0" y="0"/>
    </p:cViewPr>
  </p:outlineViewPr>
  <p:notesTextViewPr>
    <p:cViewPr>
      <p:scale>
        <a:sx n="200" d="100"/>
        <a:sy n="2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pict"/><Relationship Id="rId2" Type="http://schemas.openxmlformats.org/officeDocument/2006/relationships/image" Target="../media/image33.pict"/></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D953D88-8C01-EE48-B4E8-6AB50CE16C5E}" type="datetimeFigureOut">
              <a:rPr lang="en-US" smtClean="0"/>
              <a:pPr/>
              <a:t>4/2/11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EDCF001-CACD-ED42-BD94-1C864431C8D5}"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DBCD8BC-EA02-B94E-B063-47851305F0B8}" type="slidenum">
              <a:rPr lang="en-US"/>
              <a:pPr/>
              <a:t>‹#›</a:t>
            </a:fld>
            <a:endParaRPr lang="en-US"/>
          </a:p>
        </p:txBody>
      </p:sp>
    </p:spTree>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Times" charset="0"/>
        <a:ea typeface="+mn-ea"/>
        <a:cs typeface="+mn-cs"/>
      </a:defRPr>
    </a:lvl1pPr>
    <a:lvl2pPr marL="457200" algn="l" rtl="0" fontAlgn="base">
      <a:spcBef>
        <a:spcPct val="30000"/>
      </a:spcBef>
      <a:spcAft>
        <a:spcPct val="0"/>
      </a:spcAft>
      <a:defRPr sz="1200" kern="1200">
        <a:solidFill>
          <a:schemeClr val="tx1"/>
        </a:solidFill>
        <a:latin typeface="Times" charset="0"/>
        <a:ea typeface="ＭＳ Ｐゴシック" charset="-128"/>
        <a:cs typeface="+mn-cs"/>
      </a:defRPr>
    </a:lvl2pPr>
    <a:lvl3pPr marL="914400" algn="l" rtl="0" fontAlgn="base">
      <a:spcBef>
        <a:spcPct val="30000"/>
      </a:spcBef>
      <a:spcAft>
        <a:spcPct val="0"/>
      </a:spcAft>
      <a:defRPr sz="1200" kern="1200">
        <a:solidFill>
          <a:schemeClr val="tx1"/>
        </a:solidFill>
        <a:latin typeface="Times" charset="0"/>
        <a:ea typeface="ＭＳ Ｐゴシック" charset="-128"/>
        <a:cs typeface="+mn-cs"/>
      </a:defRPr>
    </a:lvl3pPr>
    <a:lvl4pPr marL="1371600" algn="l" rtl="0" fontAlgn="base">
      <a:spcBef>
        <a:spcPct val="30000"/>
      </a:spcBef>
      <a:spcAft>
        <a:spcPct val="0"/>
      </a:spcAft>
      <a:defRPr sz="1200" kern="1200">
        <a:solidFill>
          <a:schemeClr val="tx1"/>
        </a:solidFill>
        <a:latin typeface="Times" charset="0"/>
        <a:ea typeface="ＭＳ Ｐゴシック" charset="-128"/>
        <a:cs typeface="+mn-cs"/>
      </a:defRPr>
    </a:lvl4pPr>
    <a:lvl5pPr marL="1828800" algn="l" rtl="0" fontAlgn="base">
      <a:spcBef>
        <a:spcPct val="30000"/>
      </a:spcBef>
      <a:spcAft>
        <a:spcPct val="0"/>
      </a:spcAft>
      <a:defRPr sz="1200" kern="1200">
        <a:solidFill>
          <a:schemeClr val="tx1"/>
        </a:solidFill>
        <a:latin typeface="Times"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BEB5A6-1C7C-2645-8F46-596AF4718B40}" type="slidenum">
              <a:rPr lang="en-US"/>
              <a:pPr/>
              <a:t>1</a:t>
            </a:fld>
            <a:endParaRPr lang="en-US"/>
          </a:p>
        </p:txBody>
      </p:sp>
      <p:sp>
        <p:nvSpPr>
          <p:cNvPr id="7170" name="Rectangle 2"/>
          <p:cNvSpPr>
            <a:spLocks noGrp="1" noRot="1" noChangeAspect="1" noChangeArrowheads="1" noTextEdit="1"/>
          </p:cNvSpPr>
          <p:nvPr>
            <p:ph type="sldImg"/>
          </p:nvPr>
        </p:nvSpPr>
        <p:spPr bwMode="auto">
          <a:xfrm>
            <a:off x="1343025" y="915988"/>
            <a:ext cx="4173538" cy="3132137"/>
          </a:xfrm>
          <a:prstGeom prst="rect">
            <a:avLst/>
          </a:prstGeom>
          <a:solidFill>
            <a:srgbClr val="FFFFFF"/>
          </a:solidFill>
          <a:ln>
            <a:solidFill>
              <a:srgbClr val="000000"/>
            </a:solidFill>
            <a:miter lim="800000"/>
            <a:headEnd/>
            <a:tailEnd/>
          </a:ln>
        </p:spPr>
      </p:sp>
      <p:sp>
        <p:nvSpPr>
          <p:cNvPr id="7171" name="Text Box 3"/>
          <p:cNvSpPr txBox="1">
            <a:spLocks noGrp="1" noChangeArrowheads="1"/>
          </p:cNvSpPr>
          <p:nvPr>
            <p:ph type="body" idx="1"/>
          </p:nvPr>
        </p:nvSpPr>
        <p:spPr bwMode="auto">
          <a:xfrm>
            <a:off x="1046163" y="4352925"/>
            <a:ext cx="4770437" cy="3476625"/>
          </a:xfrm>
          <a:prstGeom prst="rect">
            <a:avLst/>
          </a:prstGeom>
          <a:noFill/>
          <a:ln>
            <a:miter lim="800000"/>
            <a:headEnd/>
            <a:tailEnd/>
          </a:ln>
        </p:spPr>
        <p:txBody>
          <a:bodyPr wrap="none" lIns="82214" tIns="41107" rIns="82214" bIns="41107" anchor="ctr">
            <a:prstTxWarp prst="textNoShape">
              <a:avLst/>
            </a:prstTxWarp>
          </a:bodyPr>
          <a:lstStyle/>
          <a:p>
            <a:r>
              <a:rPr lang="en-US" sz="1200" baseline="0" dirty="0" smtClean="0"/>
              <a:t>957 years ago, the distinguished Chinese astrologer Yang Wei-</a:t>
            </a:r>
            <a:r>
              <a:rPr lang="en-US" sz="1200" baseline="0" dirty="0" err="1" smtClean="0"/>
              <a:t>te</a:t>
            </a:r>
            <a:r>
              <a:rPr lang="en-US" sz="1200" baseline="0" dirty="0" smtClean="0"/>
              <a:t> told his Emperor about a cosmic development.</a:t>
            </a:r>
          </a:p>
          <a:p>
            <a:r>
              <a:rPr lang="en-US" sz="1200" baseline="0" dirty="0" smtClean="0"/>
              <a:t>“Prostrating myself before your majesty, I hereby report that a guest star has appeared.” He goes on to say “The fact that the guest star does not trespass against the lunar mansion means that there is a person of great wisdom and virtue in the country. I beg that this be handed over to the Bureau of Historiography”. It was.</a:t>
            </a:r>
          </a:p>
          <a:p>
            <a:r>
              <a:rPr lang="en-US" sz="1200" baseline="0" dirty="0" smtClean="0"/>
              <a:t>As someone who has spent a good part of the last nine months discussing federal funding of astronomy, I can only admire Yang Wei-</a:t>
            </a:r>
            <a:r>
              <a:rPr lang="en-US" sz="1200" baseline="0" dirty="0" err="1" smtClean="0"/>
              <a:t>te’s</a:t>
            </a:r>
            <a:r>
              <a:rPr lang="en-US" sz="1200" baseline="0" dirty="0" smtClean="0"/>
              <a:t> technique.</a:t>
            </a:r>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Crab Nebula</a:t>
            </a:r>
            <a:r>
              <a:rPr lang="en-US" baseline="0" dirty="0" smtClean="0"/>
              <a:t> was rediscovered by an English amateur John Bevis who included it in a beautiful atlas which was never published because the publishers went bankrupt. He therefore told his French colleague Charles Messier about it. Messier was more interested in comets and found sixteen. To him the Crab Nebula was the most annoying of </a:t>
            </a:r>
            <a:r>
              <a:rPr lang="en-US" baseline="0" dirty="0" smtClean="0"/>
              <a:t>objects  </a:t>
            </a:r>
            <a:r>
              <a:rPr lang="en-US" baseline="0" dirty="0" smtClean="0"/>
              <a:t>and he included it in a famous catalog of celestial objects that could be confused with comets. It is the first entry. The name is due to an Irishman, the third Earl of </a:t>
            </a:r>
            <a:r>
              <a:rPr lang="en-US" baseline="0" dirty="0" err="1" smtClean="0"/>
              <a:t>Rosse</a:t>
            </a:r>
            <a:r>
              <a:rPr lang="en-US" baseline="0" dirty="0" smtClean="0"/>
              <a:t>, who thought it looked like a Crab.</a:t>
            </a:r>
          </a:p>
          <a:p>
            <a:r>
              <a:rPr lang="en-US" baseline="0" dirty="0" smtClean="0"/>
              <a:t>In the years that followed many famous astronomers studied the Crab Nebula but it was not until the 20</a:t>
            </a:r>
            <a:r>
              <a:rPr lang="en-US" baseline="30000" dirty="0" smtClean="0"/>
              <a:t>th</a:t>
            </a:r>
            <a:r>
              <a:rPr lang="en-US" baseline="0" dirty="0" smtClean="0"/>
              <a:t> century that its association with the Chinese supernova was established largely by Hubble through measuring how fast it expanded and seeing that it was about a thousand years old. </a:t>
            </a:r>
            <a:endParaRPr lang="en-US" dirty="0"/>
          </a:p>
        </p:txBody>
      </p:sp>
      <p:sp>
        <p:nvSpPr>
          <p:cNvPr id="4" name="Slide Number Placeholder 3"/>
          <p:cNvSpPr>
            <a:spLocks noGrp="1"/>
          </p:cNvSpPr>
          <p:nvPr>
            <p:ph type="sldNum" sz="quarter" idx="10"/>
          </p:nvPr>
        </p:nvSpPr>
        <p:spPr/>
        <p:txBody>
          <a:bodyPr/>
          <a:lstStyle/>
          <a:p>
            <a:fld id="{DDBCD8BC-EA02-B94E-B063-47851305F0B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Cosmic laboratory</a:t>
            </a:r>
          </a:p>
          <a:p>
            <a:r>
              <a:rPr lang="en-US" baseline="0" dirty="0" smtClean="0"/>
              <a:t>Knee</a:t>
            </a:r>
          </a:p>
          <a:p>
            <a:r>
              <a:rPr lang="en-US" baseline="0" dirty="0" err="1" smtClean="0"/>
              <a:t>YeV</a:t>
            </a:r>
            <a:endParaRPr lang="en-US" baseline="0" dirty="0" smtClean="0"/>
          </a:p>
          <a:p>
            <a:r>
              <a:rPr lang="en-US" baseline="0" dirty="0" smtClean="0"/>
              <a:t>Chevy Volt loaded 2000kg @400 </a:t>
            </a:r>
            <a:r>
              <a:rPr lang="en-US" baseline="0" dirty="0" err="1" smtClean="0"/>
              <a:t>m/s</a:t>
            </a:r>
            <a:r>
              <a:rPr lang="en-US" baseline="0" dirty="0" smtClean="0"/>
              <a:t> =160 MJ!</a:t>
            </a:r>
          </a:p>
        </p:txBody>
      </p:sp>
      <p:sp>
        <p:nvSpPr>
          <p:cNvPr id="4" name="Slide Number Placeholder 3"/>
          <p:cNvSpPr>
            <a:spLocks noGrp="1"/>
          </p:cNvSpPr>
          <p:nvPr>
            <p:ph type="sldNum" sz="quarter" idx="10"/>
          </p:nvPr>
        </p:nvSpPr>
        <p:spPr/>
        <p:txBody>
          <a:bodyPr/>
          <a:lstStyle/>
          <a:p>
            <a:fld id="{DDBCD8BC-EA02-B94E-B063-47851305F0B8}"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Radio</a:t>
            </a:r>
          </a:p>
          <a:p>
            <a:r>
              <a:rPr lang="en-US" dirty="0" err="1" smtClean="0"/>
              <a:t>Minkowski’s</a:t>
            </a:r>
            <a:r>
              <a:rPr lang="en-US" dirty="0" smtClean="0"/>
              <a:t> star</a:t>
            </a:r>
            <a:endParaRPr lang="en-US" dirty="0"/>
          </a:p>
        </p:txBody>
      </p:sp>
      <p:sp>
        <p:nvSpPr>
          <p:cNvPr id="4" name="Slide Number Placeholder 3"/>
          <p:cNvSpPr>
            <a:spLocks noGrp="1"/>
          </p:cNvSpPr>
          <p:nvPr>
            <p:ph type="sldNum" sz="quarter" idx="10"/>
          </p:nvPr>
        </p:nvSpPr>
        <p:spPr/>
        <p:txBody>
          <a:bodyPr/>
          <a:lstStyle/>
          <a:p>
            <a:fld id="{DDBCD8BC-EA02-B94E-B063-47851305F0B8}"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Jets</a:t>
            </a:r>
            <a:endParaRPr lang="en-US" dirty="0"/>
          </a:p>
        </p:txBody>
      </p:sp>
      <p:sp>
        <p:nvSpPr>
          <p:cNvPr id="4" name="Slide Number Placeholder 3"/>
          <p:cNvSpPr>
            <a:spLocks noGrp="1"/>
          </p:cNvSpPr>
          <p:nvPr>
            <p:ph type="sldNum" sz="quarter" idx="10"/>
          </p:nvPr>
        </p:nvSpPr>
        <p:spPr/>
        <p:txBody>
          <a:bodyPr/>
          <a:lstStyle/>
          <a:p>
            <a:fld id="{DDBCD8BC-EA02-B94E-B063-47851305F0B8}"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AB1628-1BAD-B14E-B8FB-5684C4DBEAC2}" type="slidenum">
              <a:rPr lang="en-US"/>
              <a:pPr/>
              <a:t>6</a:t>
            </a:fld>
            <a:endParaRPr lang="en-US"/>
          </a:p>
        </p:txBody>
      </p:sp>
      <p:sp>
        <p:nvSpPr>
          <p:cNvPr id="643074"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4307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r>
              <a:rPr lang="en-US" dirty="0" smtClean="0"/>
              <a:t>June 11 2008</a:t>
            </a:r>
          </a:p>
          <a:p>
            <a:r>
              <a:rPr lang="en-US" dirty="0" err="1" smtClean="0"/>
              <a:t>GeV</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0EBE05-0623-0645-9E7C-E66760816853}" type="slidenum">
              <a:rPr lang="en-US"/>
              <a:pPr/>
              <a:t>7</a:t>
            </a:fld>
            <a:endParaRPr lang="en-US"/>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r>
              <a:rPr lang="en-US" dirty="0" err="1" smtClean="0"/>
              <a:t>TeV</a:t>
            </a:r>
            <a:r>
              <a:rPr lang="en-US" dirty="0" smtClean="0"/>
              <a:t> Namibia</a:t>
            </a:r>
          </a:p>
          <a:p>
            <a:r>
              <a:rPr lang="en-US" dirty="0" err="1" smtClean="0"/>
              <a:t>Ang</a:t>
            </a:r>
            <a:r>
              <a:rPr lang="en-US" baseline="0" dirty="0" smtClean="0"/>
              <a:t> res</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Cocke</a:t>
            </a:r>
            <a:r>
              <a:rPr lang="en-US" dirty="0" smtClean="0"/>
              <a:t> Disney Taylor</a:t>
            </a:r>
          </a:p>
          <a:p>
            <a:r>
              <a:rPr lang="en-US" dirty="0" smtClean="0"/>
              <a:t>Gold </a:t>
            </a:r>
          </a:p>
          <a:p>
            <a:r>
              <a:rPr lang="en-US" dirty="0" smtClean="0"/>
              <a:t>Gold Standard like also such</a:t>
            </a:r>
            <a:r>
              <a:rPr lang="en-US" baseline="0" dirty="0" smtClean="0"/>
              <a:t> financial verities unit lose its value</a:t>
            </a:r>
            <a:endParaRPr lang="en-US" dirty="0" smtClean="0"/>
          </a:p>
          <a:p>
            <a:r>
              <a:rPr lang="en-US" dirty="0" smtClean="0"/>
              <a:t>2 </a:t>
            </a:r>
            <a:r>
              <a:rPr lang="en-US" dirty="0" err="1" smtClean="0"/>
              <a:t>msun</a:t>
            </a:r>
            <a:endParaRPr lang="en-US" dirty="0" smtClean="0"/>
          </a:p>
          <a:p>
            <a:r>
              <a:rPr lang="en-US" dirty="0" smtClean="0"/>
              <a:t>V</a:t>
            </a:r>
            <a:r>
              <a:rPr lang="en-US" baseline="30000" dirty="0" smtClean="0"/>
              <a:t>2</a:t>
            </a:r>
            <a:r>
              <a:rPr lang="en-US" dirty="0" smtClean="0"/>
              <a:t>/Z</a:t>
            </a:r>
            <a:r>
              <a:rPr lang="en-US" baseline="-25000" dirty="0" smtClean="0"/>
              <a:t>0</a:t>
            </a:r>
          </a:p>
          <a:p>
            <a:r>
              <a:rPr lang="en-US" baseline="0" dirty="0" err="1" smtClean="0"/>
              <a:t>cf</a:t>
            </a:r>
            <a:r>
              <a:rPr lang="en-US" baseline="0" dirty="0" smtClean="0"/>
              <a:t> UHECR</a:t>
            </a:r>
            <a:endParaRPr lang="en-US" baseline="0" dirty="0"/>
          </a:p>
        </p:txBody>
      </p:sp>
      <p:sp>
        <p:nvSpPr>
          <p:cNvPr id="4" name="Slide Number Placeholder 3"/>
          <p:cNvSpPr>
            <a:spLocks noGrp="1"/>
          </p:cNvSpPr>
          <p:nvPr>
            <p:ph type="sldNum" sz="quarter" idx="10"/>
          </p:nvPr>
        </p:nvSpPr>
        <p:spPr/>
        <p:txBody>
          <a:bodyPr/>
          <a:lstStyle/>
          <a:p>
            <a:fld id="{DDBCD8BC-EA02-B94E-B063-47851305F0B8}"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2F423226-8480-8946-82B8-61B1D837843E}" type="slidenum">
              <a:rPr lang="en-US">
                <a:latin typeface="Times New Roman" charset="0"/>
              </a:rPr>
              <a:pPr/>
              <a:t>9</a:t>
            </a:fld>
            <a:endParaRPr lang="en-US">
              <a:latin typeface="Times New Roman" charset="0"/>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r>
              <a:rPr lang="en-US" dirty="0" smtClean="0">
                <a:latin typeface="Times New Roman" charset="0"/>
                <a:ea typeface="ＭＳ Ｐゴシック" charset="-128"/>
                <a:cs typeface="ＭＳ Ｐゴシック" charset="-128"/>
              </a:rPr>
              <a:t>Also AGILE</a:t>
            </a:r>
          </a:p>
          <a:p>
            <a:pPr eaLnBrk="1" hangingPunct="1"/>
            <a:r>
              <a:rPr lang="en-US" dirty="0" smtClean="0">
                <a:latin typeface="Times New Roman" charset="0"/>
                <a:ea typeface="ＭＳ Ｐゴシック" charset="-128"/>
                <a:cs typeface="ＭＳ Ｐゴシック" charset="-128"/>
              </a:rPr>
              <a:t>Evidence that 12 hr</a:t>
            </a:r>
            <a:r>
              <a:rPr lang="en-US" baseline="0" dirty="0" smtClean="0">
                <a:latin typeface="Times New Roman" charset="0"/>
                <a:ea typeface="ＭＳ Ｐゴシック" charset="-128"/>
                <a:cs typeface="ＭＳ Ｐゴシック" charset="-128"/>
              </a:rPr>
              <a:t> substructure</a:t>
            </a:r>
            <a:endParaRPr lang="en-US" dirty="0">
              <a:latin typeface="Times New Roman" charset="0"/>
              <a:ea typeface="ＭＳ Ｐゴシック" charset="-128"/>
              <a:cs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Few 100 </a:t>
            </a:r>
            <a:r>
              <a:rPr lang="en-US" dirty="0" err="1" smtClean="0"/>
              <a:t>MeV</a:t>
            </a:r>
            <a:r>
              <a:rPr lang="en-US" dirty="0" smtClean="0"/>
              <a:t> -</a:t>
            </a:r>
            <a:r>
              <a:rPr lang="en-US" baseline="0" dirty="0" smtClean="0"/>
              <a:t> ~100PeV</a:t>
            </a:r>
          </a:p>
          <a:p>
            <a:r>
              <a:rPr lang="en-US" baseline="0" dirty="0" smtClean="0"/>
              <a:t>30 </a:t>
            </a:r>
            <a:r>
              <a:rPr lang="en-US" baseline="0" dirty="0" err="1" smtClean="0"/>
              <a:t>TeV</a:t>
            </a:r>
            <a:r>
              <a:rPr lang="en-US" baseline="0" dirty="0" smtClean="0"/>
              <a:t> from Nebula needing 30 </a:t>
            </a:r>
            <a:r>
              <a:rPr lang="en-US" baseline="0" dirty="0" err="1" smtClean="0"/>
              <a:t>TeV</a:t>
            </a:r>
            <a:r>
              <a:rPr lang="en-US" baseline="0" dirty="0" smtClean="0"/>
              <a:t> electrons. </a:t>
            </a:r>
          </a:p>
          <a:p>
            <a:r>
              <a:rPr lang="en-US" baseline="0" dirty="0" smtClean="0"/>
              <a:t>Higher energy photons too rare to see</a:t>
            </a:r>
            <a:endParaRPr lang="en-US" dirty="0"/>
          </a:p>
        </p:txBody>
      </p:sp>
      <p:sp>
        <p:nvSpPr>
          <p:cNvPr id="4" name="Slide Number Placeholder 3"/>
          <p:cNvSpPr>
            <a:spLocks noGrp="1"/>
          </p:cNvSpPr>
          <p:nvPr>
            <p:ph type="sldNum" sz="quarter" idx="10"/>
          </p:nvPr>
        </p:nvSpPr>
        <p:spPr/>
        <p:txBody>
          <a:bodyPr/>
          <a:lstStyle/>
          <a:p>
            <a:fld id="{DDBCD8BC-EA02-B94E-B063-47851305F0B8}"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18A7D78B-2C87-5F4D-A05A-9511BF661A17}" type="slidenum">
              <a:rPr lang="en-US">
                <a:latin typeface="Times New Roman" charset="0"/>
              </a:rPr>
              <a:pPr/>
              <a:t>12</a:t>
            </a:fld>
            <a:endParaRPr lang="en-US">
              <a:latin typeface="Times New Roman"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a:latin typeface="Times New Roman" charset="0"/>
              <a:ea typeface="ＭＳ Ｐゴシック" charset="-128"/>
              <a:cs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18A7D78B-2C87-5F4D-A05A-9511BF661A17}" type="slidenum">
              <a:rPr lang="en-US">
                <a:latin typeface="Times New Roman" charset="0"/>
              </a:rPr>
              <a:pPr/>
              <a:t>13</a:t>
            </a:fld>
            <a:endParaRPr lang="en-US">
              <a:latin typeface="Times New Roman"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dirty="0">
              <a:latin typeface="Times New Roman" charset="0"/>
              <a:ea typeface="ＭＳ Ｐゴシック" charset="-128"/>
              <a:cs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Highest</a:t>
            </a:r>
            <a:r>
              <a:rPr lang="en-US" baseline="0" dirty="0" smtClean="0"/>
              <a:t> energy associated with source</a:t>
            </a:r>
            <a:endParaRPr lang="en-US" dirty="0"/>
          </a:p>
        </p:txBody>
      </p:sp>
      <p:sp>
        <p:nvSpPr>
          <p:cNvPr id="4" name="Slide Number Placeholder 3"/>
          <p:cNvSpPr>
            <a:spLocks noGrp="1"/>
          </p:cNvSpPr>
          <p:nvPr>
            <p:ph type="sldNum" sz="quarter" idx="10"/>
          </p:nvPr>
        </p:nvSpPr>
        <p:spPr/>
        <p:txBody>
          <a:bodyPr/>
          <a:lstStyle/>
          <a:p>
            <a:fld id="{DDBCD8BC-EA02-B94E-B063-47851305F0B8}"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BCD8BC-EA02-B94E-B063-47851305F0B8}"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Galt’sov</a:t>
            </a:r>
            <a:r>
              <a:rPr lang="en-US" dirty="0" smtClean="0"/>
              <a:t> &amp; </a:t>
            </a:r>
            <a:r>
              <a:rPr lang="en-US" dirty="0" err="1" smtClean="0"/>
              <a:t>Spirin</a:t>
            </a:r>
            <a:endParaRPr lang="en-US" dirty="0"/>
          </a:p>
        </p:txBody>
      </p:sp>
      <p:sp>
        <p:nvSpPr>
          <p:cNvPr id="4" name="Slide Number Placeholder 3"/>
          <p:cNvSpPr>
            <a:spLocks noGrp="1"/>
          </p:cNvSpPr>
          <p:nvPr>
            <p:ph type="sldNum" sz="quarter" idx="10"/>
          </p:nvPr>
        </p:nvSpPr>
        <p:spPr/>
        <p:txBody>
          <a:bodyPr/>
          <a:lstStyle/>
          <a:p>
            <a:fld id="{DDBCD8BC-EA02-B94E-B063-47851305F0B8}"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r>
              <a:rPr lang="en-US" smtClean="0"/>
              <a:t>1 iv 2011</a:t>
            </a:r>
            <a:endParaRPr lang="en-US"/>
          </a:p>
        </p:txBody>
      </p:sp>
      <p:sp>
        <p:nvSpPr>
          <p:cNvPr id="5" name="Footer Placeholder 4"/>
          <p:cNvSpPr>
            <a:spLocks noGrp="1"/>
          </p:cNvSpPr>
          <p:nvPr>
            <p:ph type="ftr" sz="quarter" idx="11"/>
          </p:nvPr>
        </p:nvSpPr>
        <p:spPr/>
        <p:txBody>
          <a:bodyPr/>
          <a:lstStyle>
            <a:lvl1pPr>
              <a:defRPr/>
            </a:lvl1pPr>
          </a:lstStyle>
          <a:p>
            <a:r>
              <a:rPr lang="en-US" smtClean="0"/>
              <a:t>CIFAR</a:t>
            </a:r>
            <a:endParaRPr lang="en-US"/>
          </a:p>
        </p:txBody>
      </p:sp>
      <p:sp>
        <p:nvSpPr>
          <p:cNvPr id="6" name="Slide Number Placeholder 5"/>
          <p:cNvSpPr>
            <a:spLocks noGrp="1"/>
          </p:cNvSpPr>
          <p:nvPr>
            <p:ph type="sldNum" sz="quarter" idx="12"/>
          </p:nvPr>
        </p:nvSpPr>
        <p:spPr/>
        <p:txBody>
          <a:bodyPr/>
          <a:lstStyle>
            <a:lvl1pPr>
              <a:defRPr smtClean="0"/>
            </a:lvl1pPr>
          </a:lstStyle>
          <a:p>
            <a:fld id="{451F0523-35DA-FD47-AFE0-B0C03BD994E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1 iv 2011</a:t>
            </a:r>
            <a:endParaRPr lang="en-US"/>
          </a:p>
        </p:txBody>
      </p:sp>
      <p:sp>
        <p:nvSpPr>
          <p:cNvPr id="5" name="Footer Placeholder 4"/>
          <p:cNvSpPr>
            <a:spLocks noGrp="1"/>
          </p:cNvSpPr>
          <p:nvPr>
            <p:ph type="ftr" sz="quarter" idx="11"/>
          </p:nvPr>
        </p:nvSpPr>
        <p:spPr/>
        <p:txBody>
          <a:bodyPr/>
          <a:lstStyle>
            <a:lvl1pPr>
              <a:defRPr/>
            </a:lvl1pPr>
          </a:lstStyle>
          <a:p>
            <a:r>
              <a:rPr lang="en-US" smtClean="0"/>
              <a:t>CIFAR</a:t>
            </a:r>
            <a:endParaRPr lang="en-US"/>
          </a:p>
        </p:txBody>
      </p:sp>
      <p:sp>
        <p:nvSpPr>
          <p:cNvPr id="6" name="Slide Number Placeholder 5"/>
          <p:cNvSpPr>
            <a:spLocks noGrp="1"/>
          </p:cNvSpPr>
          <p:nvPr>
            <p:ph type="sldNum" sz="quarter" idx="12"/>
          </p:nvPr>
        </p:nvSpPr>
        <p:spPr/>
        <p:txBody>
          <a:bodyPr/>
          <a:lstStyle>
            <a:lvl1pPr>
              <a:defRPr smtClean="0"/>
            </a:lvl1pPr>
          </a:lstStyle>
          <a:p>
            <a:fld id="{2EAD04CD-93D4-D147-8F3A-980B0737F5B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smtClean="0"/>
              <a:t>1 iv 2011</a:t>
            </a:r>
            <a:endParaRPr lang="en-US"/>
          </a:p>
        </p:txBody>
      </p:sp>
      <p:sp>
        <p:nvSpPr>
          <p:cNvPr id="5" name="Footer Placeholder 4"/>
          <p:cNvSpPr>
            <a:spLocks noGrp="1"/>
          </p:cNvSpPr>
          <p:nvPr>
            <p:ph type="ftr" sz="quarter" idx="11"/>
          </p:nvPr>
        </p:nvSpPr>
        <p:spPr/>
        <p:txBody>
          <a:bodyPr/>
          <a:lstStyle>
            <a:lvl1pPr>
              <a:defRPr/>
            </a:lvl1pPr>
          </a:lstStyle>
          <a:p>
            <a:r>
              <a:rPr lang="en-US" smtClean="0"/>
              <a:t>CIFAR</a:t>
            </a:r>
            <a:endParaRPr lang="en-US"/>
          </a:p>
        </p:txBody>
      </p:sp>
      <p:sp>
        <p:nvSpPr>
          <p:cNvPr id="6" name="Slide Number Placeholder 5"/>
          <p:cNvSpPr>
            <a:spLocks noGrp="1"/>
          </p:cNvSpPr>
          <p:nvPr>
            <p:ph type="sldNum" sz="quarter" idx="12"/>
          </p:nvPr>
        </p:nvSpPr>
        <p:spPr/>
        <p:txBody>
          <a:bodyPr/>
          <a:lstStyle>
            <a:lvl1pPr>
              <a:defRPr smtClean="0"/>
            </a:lvl1pPr>
          </a:lstStyle>
          <a:p>
            <a:fld id="{419FA493-FE76-C640-8556-3B91859F3F9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r>
              <a:rPr lang="en-US" smtClean="0"/>
              <a:t>1 iv 2011</a:t>
            </a:r>
            <a:endParaRPr lang="en-US"/>
          </a:p>
        </p:txBody>
      </p:sp>
      <p:sp>
        <p:nvSpPr>
          <p:cNvPr id="6" name="Footer Placeholder 5"/>
          <p:cNvSpPr>
            <a:spLocks noGrp="1"/>
          </p:cNvSpPr>
          <p:nvPr>
            <p:ph type="ftr" sz="quarter" idx="11"/>
          </p:nvPr>
        </p:nvSpPr>
        <p:spPr/>
        <p:txBody>
          <a:bodyPr/>
          <a:lstStyle>
            <a:lvl1pPr>
              <a:defRPr/>
            </a:lvl1pPr>
          </a:lstStyle>
          <a:p>
            <a:r>
              <a:rPr lang="en-US" smtClean="0"/>
              <a:t>CIFAR</a:t>
            </a:r>
            <a:endParaRPr lang="en-US"/>
          </a:p>
        </p:txBody>
      </p:sp>
      <p:sp>
        <p:nvSpPr>
          <p:cNvPr id="7" name="Slide Number Placeholder 6"/>
          <p:cNvSpPr>
            <a:spLocks noGrp="1"/>
          </p:cNvSpPr>
          <p:nvPr>
            <p:ph type="sldNum" sz="quarter" idx="12"/>
          </p:nvPr>
        </p:nvSpPr>
        <p:spPr/>
        <p:txBody>
          <a:bodyPr/>
          <a:lstStyle>
            <a:lvl1pPr>
              <a:defRPr smtClean="0"/>
            </a:lvl1pPr>
          </a:lstStyle>
          <a:p>
            <a:fld id="{FE33FC44-8642-C847-871B-0E1D5CE4E7F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r>
              <a:rPr lang="en-US" smtClean="0"/>
              <a:t>1 iv 2011</a:t>
            </a:r>
            <a:endParaRPr lang="en-US"/>
          </a:p>
        </p:txBody>
      </p:sp>
      <p:sp>
        <p:nvSpPr>
          <p:cNvPr id="8" name="Footer Placeholder 7"/>
          <p:cNvSpPr>
            <a:spLocks noGrp="1"/>
          </p:cNvSpPr>
          <p:nvPr>
            <p:ph type="ftr" sz="quarter" idx="11"/>
          </p:nvPr>
        </p:nvSpPr>
        <p:spPr/>
        <p:txBody>
          <a:bodyPr/>
          <a:lstStyle>
            <a:lvl1pPr>
              <a:defRPr/>
            </a:lvl1pPr>
          </a:lstStyle>
          <a:p>
            <a:r>
              <a:rPr lang="en-US" smtClean="0"/>
              <a:t>CIFAR</a:t>
            </a:r>
            <a:endParaRPr lang="en-US"/>
          </a:p>
        </p:txBody>
      </p:sp>
      <p:sp>
        <p:nvSpPr>
          <p:cNvPr id="9" name="Slide Number Placeholder 8"/>
          <p:cNvSpPr>
            <a:spLocks noGrp="1"/>
          </p:cNvSpPr>
          <p:nvPr>
            <p:ph type="sldNum" sz="quarter" idx="12"/>
          </p:nvPr>
        </p:nvSpPr>
        <p:spPr/>
        <p:txBody>
          <a:bodyPr/>
          <a:lstStyle>
            <a:lvl1pPr>
              <a:defRPr smtClean="0"/>
            </a:lvl1pPr>
          </a:lstStyle>
          <a:p>
            <a:fld id="{CD8DABB6-E6C9-574A-A800-E743BFF172B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smtClean="0"/>
              <a:t>1 iv 2011</a:t>
            </a:r>
            <a:endParaRPr lang="en-US"/>
          </a:p>
        </p:txBody>
      </p:sp>
      <p:sp>
        <p:nvSpPr>
          <p:cNvPr id="4" name="Footer Placeholder 3"/>
          <p:cNvSpPr>
            <a:spLocks noGrp="1"/>
          </p:cNvSpPr>
          <p:nvPr>
            <p:ph type="ftr" sz="quarter" idx="11"/>
          </p:nvPr>
        </p:nvSpPr>
        <p:spPr/>
        <p:txBody>
          <a:bodyPr/>
          <a:lstStyle>
            <a:lvl1pPr>
              <a:defRPr/>
            </a:lvl1pPr>
          </a:lstStyle>
          <a:p>
            <a:r>
              <a:rPr lang="en-US" smtClean="0"/>
              <a:t>CIFAR</a:t>
            </a:r>
            <a:endParaRPr lang="en-US"/>
          </a:p>
        </p:txBody>
      </p:sp>
      <p:sp>
        <p:nvSpPr>
          <p:cNvPr id="5" name="Slide Number Placeholder 4"/>
          <p:cNvSpPr>
            <a:spLocks noGrp="1"/>
          </p:cNvSpPr>
          <p:nvPr>
            <p:ph type="sldNum" sz="quarter" idx="12"/>
          </p:nvPr>
        </p:nvSpPr>
        <p:spPr/>
        <p:txBody>
          <a:bodyPr/>
          <a:lstStyle>
            <a:lvl1pPr>
              <a:defRPr smtClean="0"/>
            </a:lvl1pPr>
          </a:lstStyle>
          <a:p>
            <a:fld id="{3B2B2A0A-24FA-2440-BF79-53DD6A831CC4}"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smtClean="0"/>
              <a:t>1 iv 2011</a:t>
            </a:r>
            <a:endParaRPr lang="en-US"/>
          </a:p>
        </p:txBody>
      </p:sp>
      <p:sp>
        <p:nvSpPr>
          <p:cNvPr id="3" name="Footer Placeholder 2"/>
          <p:cNvSpPr>
            <a:spLocks noGrp="1"/>
          </p:cNvSpPr>
          <p:nvPr>
            <p:ph type="ftr" sz="quarter" idx="11"/>
          </p:nvPr>
        </p:nvSpPr>
        <p:spPr/>
        <p:txBody>
          <a:bodyPr/>
          <a:lstStyle>
            <a:lvl1pPr>
              <a:defRPr/>
            </a:lvl1pPr>
          </a:lstStyle>
          <a:p>
            <a:r>
              <a:rPr lang="en-US" smtClean="0"/>
              <a:t>CIFAR</a:t>
            </a:r>
            <a:endParaRPr lang="en-US"/>
          </a:p>
        </p:txBody>
      </p:sp>
      <p:sp>
        <p:nvSpPr>
          <p:cNvPr id="4" name="Slide Number Placeholder 3"/>
          <p:cNvSpPr>
            <a:spLocks noGrp="1"/>
          </p:cNvSpPr>
          <p:nvPr>
            <p:ph type="sldNum" sz="quarter" idx="12"/>
          </p:nvPr>
        </p:nvSpPr>
        <p:spPr/>
        <p:txBody>
          <a:bodyPr/>
          <a:lstStyle>
            <a:lvl1pPr>
              <a:defRPr smtClean="0"/>
            </a:lvl1pPr>
          </a:lstStyle>
          <a:p>
            <a:fld id="{CFF373B6-5A28-6440-A052-D5D39F35D198}"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1 iv 2011</a:t>
            </a:r>
            <a:endParaRPr lang="en-US"/>
          </a:p>
        </p:txBody>
      </p:sp>
      <p:sp>
        <p:nvSpPr>
          <p:cNvPr id="6" name="Footer Placeholder 5"/>
          <p:cNvSpPr>
            <a:spLocks noGrp="1"/>
          </p:cNvSpPr>
          <p:nvPr>
            <p:ph type="ftr" sz="quarter" idx="11"/>
          </p:nvPr>
        </p:nvSpPr>
        <p:spPr/>
        <p:txBody>
          <a:bodyPr/>
          <a:lstStyle>
            <a:lvl1pPr>
              <a:defRPr/>
            </a:lvl1pPr>
          </a:lstStyle>
          <a:p>
            <a:r>
              <a:rPr lang="en-US" smtClean="0"/>
              <a:t>CIFAR</a:t>
            </a:r>
            <a:endParaRPr lang="en-US"/>
          </a:p>
        </p:txBody>
      </p:sp>
      <p:sp>
        <p:nvSpPr>
          <p:cNvPr id="7" name="Slide Number Placeholder 6"/>
          <p:cNvSpPr>
            <a:spLocks noGrp="1"/>
          </p:cNvSpPr>
          <p:nvPr>
            <p:ph type="sldNum" sz="quarter" idx="12"/>
          </p:nvPr>
        </p:nvSpPr>
        <p:spPr/>
        <p:txBody>
          <a:bodyPr/>
          <a:lstStyle>
            <a:lvl1pPr>
              <a:defRPr smtClean="0"/>
            </a:lvl1pPr>
          </a:lstStyle>
          <a:p>
            <a:fld id="{FC277EB3-7AEE-F94D-998B-C5D3BC873C15}"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1 iv 2011</a:t>
            </a:r>
            <a:endParaRPr lang="en-US"/>
          </a:p>
        </p:txBody>
      </p:sp>
      <p:sp>
        <p:nvSpPr>
          <p:cNvPr id="6" name="Footer Placeholder 5"/>
          <p:cNvSpPr>
            <a:spLocks noGrp="1"/>
          </p:cNvSpPr>
          <p:nvPr>
            <p:ph type="ftr" sz="quarter" idx="11"/>
          </p:nvPr>
        </p:nvSpPr>
        <p:spPr/>
        <p:txBody>
          <a:bodyPr/>
          <a:lstStyle>
            <a:lvl1pPr>
              <a:defRPr/>
            </a:lvl1pPr>
          </a:lstStyle>
          <a:p>
            <a:r>
              <a:rPr lang="en-US" smtClean="0"/>
              <a:t>CIFAR</a:t>
            </a:r>
            <a:endParaRPr lang="en-US"/>
          </a:p>
        </p:txBody>
      </p:sp>
      <p:sp>
        <p:nvSpPr>
          <p:cNvPr id="7" name="Slide Number Placeholder 6"/>
          <p:cNvSpPr>
            <a:spLocks noGrp="1"/>
          </p:cNvSpPr>
          <p:nvPr>
            <p:ph type="sldNum" sz="quarter" idx="12"/>
          </p:nvPr>
        </p:nvSpPr>
        <p:spPr/>
        <p:txBody>
          <a:bodyPr/>
          <a:lstStyle>
            <a:lvl1pPr>
              <a:defRPr smtClean="0"/>
            </a:lvl1pPr>
          </a:lstStyle>
          <a:p>
            <a:fld id="{2408A887-72A7-BC4A-9F27-772EFB238CE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1 iv 2011</a:t>
            </a:r>
            <a:endParaRPr lang="en-US"/>
          </a:p>
        </p:txBody>
      </p:sp>
      <p:sp>
        <p:nvSpPr>
          <p:cNvPr id="5" name="Footer Placeholder 4"/>
          <p:cNvSpPr>
            <a:spLocks noGrp="1"/>
          </p:cNvSpPr>
          <p:nvPr>
            <p:ph type="ftr" sz="quarter" idx="11"/>
          </p:nvPr>
        </p:nvSpPr>
        <p:spPr/>
        <p:txBody>
          <a:bodyPr/>
          <a:lstStyle>
            <a:lvl1pPr>
              <a:defRPr/>
            </a:lvl1pPr>
          </a:lstStyle>
          <a:p>
            <a:r>
              <a:rPr lang="en-US" smtClean="0"/>
              <a:t>CIFAR</a:t>
            </a:r>
            <a:endParaRPr lang="en-US"/>
          </a:p>
        </p:txBody>
      </p:sp>
      <p:sp>
        <p:nvSpPr>
          <p:cNvPr id="6" name="Slide Number Placeholder 5"/>
          <p:cNvSpPr>
            <a:spLocks noGrp="1"/>
          </p:cNvSpPr>
          <p:nvPr>
            <p:ph type="sldNum" sz="quarter" idx="12"/>
          </p:nvPr>
        </p:nvSpPr>
        <p:spPr/>
        <p:txBody>
          <a:bodyPr/>
          <a:lstStyle>
            <a:lvl1pPr>
              <a:defRPr smtClean="0"/>
            </a:lvl1pPr>
          </a:lstStyle>
          <a:p>
            <a:fld id="{36DA39E1-7CAC-144D-B2C1-BD68C08DDCF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1 iv 2011</a:t>
            </a:r>
            <a:endParaRPr lang="en-US"/>
          </a:p>
        </p:txBody>
      </p:sp>
      <p:sp>
        <p:nvSpPr>
          <p:cNvPr id="5" name="Footer Placeholder 4"/>
          <p:cNvSpPr>
            <a:spLocks noGrp="1"/>
          </p:cNvSpPr>
          <p:nvPr>
            <p:ph type="ftr" sz="quarter" idx="11"/>
          </p:nvPr>
        </p:nvSpPr>
        <p:spPr/>
        <p:txBody>
          <a:bodyPr/>
          <a:lstStyle>
            <a:lvl1pPr>
              <a:defRPr/>
            </a:lvl1pPr>
          </a:lstStyle>
          <a:p>
            <a:r>
              <a:rPr lang="en-US" smtClean="0"/>
              <a:t>CIFAR</a:t>
            </a:r>
            <a:endParaRPr lang="en-US"/>
          </a:p>
        </p:txBody>
      </p:sp>
      <p:sp>
        <p:nvSpPr>
          <p:cNvPr id="6" name="Slide Number Placeholder 5"/>
          <p:cNvSpPr>
            <a:spLocks noGrp="1"/>
          </p:cNvSpPr>
          <p:nvPr>
            <p:ph type="sldNum" sz="quarter" idx="12"/>
          </p:nvPr>
        </p:nvSpPr>
        <p:spPr/>
        <p:txBody>
          <a:bodyPr/>
          <a:lstStyle>
            <a:lvl1pPr>
              <a:defRPr smtClean="0"/>
            </a:lvl1pPr>
          </a:lstStyle>
          <a:p>
            <a:fld id="{4CA6969A-1F29-5845-B600-8EAD3678F090}"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r>
              <a:rPr lang="en-US" smtClean="0"/>
              <a:t>1 iv 2011</a:t>
            </a:r>
            <a:endParaRPr lang="en-US"/>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r>
              <a:rPr lang="en-US" smtClean="0"/>
              <a:t>CIFAR</a:t>
            </a:r>
            <a:endParaRPr lang="en-US"/>
          </a:p>
        </p:txBody>
      </p:sp>
      <p:sp>
        <p:nvSpPr>
          <p:cNvPr id="5" name="Slide Number Placeholder 4"/>
          <p:cNvSpPr>
            <a:spLocks noGrp="1"/>
          </p:cNvSpPr>
          <p:nvPr>
            <p:ph type="sldNum" sz="quarter" idx="12"/>
          </p:nvPr>
        </p:nvSpPr>
        <p:spPr>
          <a:xfrm>
            <a:off x="6553200" y="6248400"/>
            <a:ext cx="1905000" cy="457200"/>
          </a:xfrm>
        </p:spPr>
        <p:txBody>
          <a:bodyPr/>
          <a:lstStyle>
            <a:lvl1pPr>
              <a:defRPr smtClean="0"/>
            </a:lvl1pPr>
          </a:lstStyle>
          <a:p>
            <a:fld id="{2F905BC3-F800-E64C-8F57-DA3EBE530A1E}"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r>
              <a:rPr lang="en-US" smtClean="0"/>
              <a:t>1 iv 2011</a:t>
            </a: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r>
              <a:rPr lang="en-US" smtClean="0"/>
              <a:t>CIFAR</a:t>
            </a: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smtClean="0"/>
            </a:lvl1pPr>
          </a:lstStyle>
          <a:p>
            <a:fld id="{0E29F967-A792-8041-83A2-8442773F292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CFFBB"/>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r>
              <a:rPr lang="en-US" smtClean="0"/>
              <a:t>1 iv 2011</a:t>
            </a: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smtClean="0"/>
              <a:t>CIFAR</a:t>
            </a: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1FC8549-12A5-AE4F-911A-CECCED5E277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p:txStyles>
    <p:titleStyle>
      <a:lvl1pPr algn="ctr" rtl="0" fontAlgn="base">
        <a:spcBef>
          <a:spcPct val="0"/>
        </a:spcBef>
        <a:spcAft>
          <a:spcPct val="0"/>
        </a:spcAft>
        <a:defRPr sz="4400" b="1">
          <a:solidFill>
            <a:srgbClr val="E50012"/>
          </a:solidFill>
          <a:latin typeface="+mj-lt"/>
          <a:ea typeface="+mj-ea"/>
          <a:cs typeface="+mj-cs"/>
        </a:defRPr>
      </a:lvl1pPr>
      <a:lvl2pPr algn="ctr" rtl="0" fontAlgn="base">
        <a:spcBef>
          <a:spcPct val="0"/>
        </a:spcBef>
        <a:spcAft>
          <a:spcPct val="0"/>
        </a:spcAft>
        <a:defRPr sz="4400" b="1">
          <a:solidFill>
            <a:srgbClr val="E50012"/>
          </a:solidFill>
          <a:latin typeface="Comic Sans MS" charset="0"/>
        </a:defRPr>
      </a:lvl2pPr>
      <a:lvl3pPr algn="ctr" rtl="0" fontAlgn="base">
        <a:spcBef>
          <a:spcPct val="0"/>
        </a:spcBef>
        <a:spcAft>
          <a:spcPct val="0"/>
        </a:spcAft>
        <a:defRPr sz="4400" b="1">
          <a:solidFill>
            <a:srgbClr val="E50012"/>
          </a:solidFill>
          <a:latin typeface="Comic Sans MS" charset="0"/>
        </a:defRPr>
      </a:lvl3pPr>
      <a:lvl4pPr algn="ctr" rtl="0" fontAlgn="base">
        <a:spcBef>
          <a:spcPct val="0"/>
        </a:spcBef>
        <a:spcAft>
          <a:spcPct val="0"/>
        </a:spcAft>
        <a:defRPr sz="4400" b="1">
          <a:solidFill>
            <a:srgbClr val="E50012"/>
          </a:solidFill>
          <a:latin typeface="Comic Sans MS" charset="0"/>
        </a:defRPr>
      </a:lvl4pPr>
      <a:lvl5pPr algn="ctr" rtl="0" fontAlgn="base">
        <a:spcBef>
          <a:spcPct val="0"/>
        </a:spcBef>
        <a:spcAft>
          <a:spcPct val="0"/>
        </a:spcAft>
        <a:defRPr sz="4400" b="1">
          <a:solidFill>
            <a:srgbClr val="E50012"/>
          </a:solidFill>
          <a:latin typeface="Comic Sans MS" charset="0"/>
        </a:defRPr>
      </a:lvl5pPr>
      <a:lvl6pPr marL="457200" algn="ctr" rtl="0" fontAlgn="base">
        <a:spcBef>
          <a:spcPct val="0"/>
        </a:spcBef>
        <a:spcAft>
          <a:spcPct val="0"/>
        </a:spcAft>
        <a:defRPr sz="4400" b="1">
          <a:solidFill>
            <a:srgbClr val="E50012"/>
          </a:solidFill>
          <a:latin typeface="Comic Sans MS" charset="0"/>
        </a:defRPr>
      </a:lvl6pPr>
      <a:lvl7pPr marL="914400" algn="ctr" rtl="0" fontAlgn="base">
        <a:spcBef>
          <a:spcPct val="0"/>
        </a:spcBef>
        <a:spcAft>
          <a:spcPct val="0"/>
        </a:spcAft>
        <a:defRPr sz="4400" b="1">
          <a:solidFill>
            <a:srgbClr val="E50012"/>
          </a:solidFill>
          <a:latin typeface="Comic Sans MS" charset="0"/>
        </a:defRPr>
      </a:lvl7pPr>
      <a:lvl8pPr marL="1371600" algn="ctr" rtl="0" fontAlgn="base">
        <a:spcBef>
          <a:spcPct val="0"/>
        </a:spcBef>
        <a:spcAft>
          <a:spcPct val="0"/>
        </a:spcAft>
        <a:defRPr sz="4400" b="1">
          <a:solidFill>
            <a:srgbClr val="E50012"/>
          </a:solidFill>
          <a:latin typeface="Comic Sans MS" charset="0"/>
        </a:defRPr>
      </a:lvl8pPr>
      <a:lvl9pPr marL="1828800" algn="ctr" rtl="0" fontAlgn="base">
        <a:spcBef>
          <a:spcPct val="0"/>
        </a:spcBef>
        <a:spcAft>
          <a:spcPct val="0"/>
        </a:spcAft>
        <a:defRPr sz="4400" b="1">
          <a:solidFill>
            <a:srgbClr val="E50012"/>
          </a:solidFill>
          <a:latin typeface="Comic Sans MS" charset="0"/>
        </a:defRPr>
      </a:lvl9pPr>
    </p:titleStyle>
    <p:bodyStyle>
      <a:lvl1pPr marL="342900" indent="-342900" algn="l" rtl="0" fontAlgn="base">
        <a:spcBef>
          <a:spcPct val="20000"/>
        </a:spcBef>
        <a:spcAft>
          <a:spcPct val="0"/>
        </a:spcAft>
        <a:buChar char="•"/>
        <a:defRPr sz="3200" b="1">
          <a:solidFill>
            <a:schemeClr val="accent2"/>
          </a:solidFill>
          <a:latin typeface="+mn-lt"/>
          <a:ea typeface="+mn-ea"/>
          <a:cs typeface="+mn-cs"/>
        </a:defRPr>
      </a:lvl1pPr>
      <a:lvl2pPr marL="742950" indent="-285750" algn="l" rtl="0" fontAlgn="base">
        <a:spcBef>
          <a:spcPct val="20000"/>
        </a:spcBef>
        <a:spcAft>
          <a:spcPct val="0"/>
        </a:spcAft>
        <a:buChar char="–"/>
        <a:defRPr sz="2800" b="1">
          <a:solidFill>
            <a:schemeClr val="hlink"/>
          </a:solidFill>
          <a:latin typeface="Times" charset="0"/>
          <a:ea typeface="ＭＳ Ｐゴシック" charset="-128"/>
        </a:defRPr>
      </a:lvl2pPr>
      <a:lvl3pPr marL="1143000" indent="-228600" algn="l" rtl="0" fontAlgn="base">
        <a:spcBef>
          <a:spcPct val="20000"/>
        </a:spcBef>
        <a:spcAft>
          <a:spcPct val="0"/>
        </a:spcAft>
        <a:buChar char="•"/>
        <a:defRPr sz="2400">
          <a:solidFill>
            <a:schemeClr val="tx1"/>
          </a:solidFill>
          <a:latin typeface="Times" charset="0"/>
          <a:ea typeface="ＭＳ Ｐゴシック" charset="-128"/>
        </a:defRPr>
      </a:lvl3pPr>
      <a:lvl4pPr marL="1600200" indent="-228600" algn="l" rtl="0" fontAlgn="base">
        <a:spcBef>
          <a:spcPct val="20000"/>
        </a:spcBef>
        <a:spcAft>
          <a:spcPct val="0"/>
        </a:spcAft>
        <a:buChar char="–"/>
        <a:defRPr sz="2000" i="1">
          <a:solidFill>
            <a:schemeClr val="tx1"/>
          </a:solidFill>
          <a:latin typeface="Times" charset="0"/>
          <a:ea typeface="ＭＳ Ｐゴシック" charset="-128"/>
        </a:defRPr>
      </a:lvl4pPr>
      <a:lvl5pPr marL="2057400" indent="-228600" algn="l" rtl="0" fontAlgn="base">
        <a:spcBef>
          <a:spcPct val="20000"/>
        </a:spcBef>
        <a:spcAft>
          <a:spcPct val="0"/>
        </a:spcAft>
        <a:buChar char="»"/>
        <a:defRPr sz="2000" i="1">
          <a:solidFill>
            <a:schemeClr val="tx1"/>
          </a:solidFill>
          <a:latin typeface="Times" charset="0"/>
          <a:ea typeface="ＭＳ Ｐゴシック" charset="-128"/>
        </a:defRPr>
      </a:lvl5pPr>
      <a:lvl6pPr marL="2514600" indent="-228600" algn="l" rtl="0" fontAlgn="base">
        <a:spcBef>
          <a:spcPct val="20000"/>
        </a:spcBef>
        <a:spcAft>
          <a:spcPct val="0"/>
        </a:spcAft>
        <a:buChar char="»"/>
        <a:defRPr sz="2000" i="1">
          <a:solidFill>
            <a:schemeClr val="tx1"/>
          </a:solidFill>
          <a:latin typeface="Times" charset="0"/>
          <a:ea typeface="ＭＳ Ｐゴシック" charset="-128"/>
        </a:defRPr>
      </a:lvl6pPr>
      <a:lvl7pPr marL="2971800" indent="-228600" algn="l" rtl="0" fontAlgn="base">
        <a:spcBef>
          <a:spcPct val="20000"/>
        </a:spcBef>
        <a:spcAft>
          <a:spcPct val="0"/>
        </a:spcAft>
        <a:buChar char="»"/>
        <a:defRPr sz="2000" i="1">
          <a:solidFill>
            <a:schemeClr val="tx1"/>
          </a:solidFill>
          <a:latin typeface="Times" charset="0"/>
          <a:ea typeface="ＭＳ Ｐゴシック" charset="-128"/>
        </a:defRPr>
      </a:lvl7pPr>
      <a:lvl8pPr marL="3429000" indent="-228600" algn="l" rtl="0" fontAlgn="base">
        <a:spcBef>
          <a:spcPct val="20000"/>
        </a:spcBef>
        <a:spcAft>
          <a:spcPct val="0"/>
        </a:spcAft>
        <a:buChar char="»"/>
        <a:defRPr sz="2000" i="1">
          <a:solidFill>
            <a:schemeClr val="tx1"/>
          </a:solidFill>
          <a:latin typeface="Times" charset="0"/>
          <a:ea typeface="ＭＳ Ｐゴシック" charset="-128"/>
        </a:defRPr>
      </a:lvl8pPr>
      <a:lvl9pPr marL="3886200" indent="-228600" algn="l" rtl="0" fontAlgn="base">
        <a:spcBef>
          <a:spcPct val="20000"/>
        </a:spcBef>
        <a:spcAft>
          <a:spcPct val="0"/>
        </a:spcAft>
        <a:buChar char="»"/>
        <a:defRPr sz="2000" i="1">
          <a:solidFill>
            <a:schemeClr val="tx1"/>
          </a:solidFill>
          <a:latin typeface="Times" charset="0"/>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image" Target="../media/image4.jpeg"/><Relationship Id="rId5" Type="http://schemas.openxmlformats.org/officeDocument/2006/relationships/image" Target="../media/image5.png"/><Relationship Id="rId6" Type="http://schemas.openxmlformats.org/officeDocument/2006/relationships/image" Target="../media/image6.jpeg"/><Relationship Id="rId7" Type="http://schemas.openxmlformats.org/officeDocument/2006/relationships/image" Target="../media/image7.jpeg"/><Relationship Id="rId8" Type="http://schemas.openxmlformats.org/officeDocument/2006/relationships/image" Target="../media/image8.jpeg"/><Relationship Id="rId9" Type="http://schemas.openxmlformats.org/officeDocument/2006/relationships/image" Target="../media/image9.jpeg"/><Relationship Id="rId1" Type="http://schemas.openxmlformats.org/officeDocument/2006/relationships/video" Target="file://localhost/Users/rdb/Desktop/research/talks/movies/trace27.mpeg" TargetMode="Externa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png"/><Relationship Id="rId6"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image" Target="../media/image20.jpeg"/><Relationship Id="rId5" Type="http://schemas.openxmlformats.org/officeDocument/2006/relationships/image" Target="../media/image21.png"/><Relationship Id="rId6" Type="http://schemas.openxmlformats.org/officeDocument/2006/relationships/image" Target="../media/image22.png"/><Relationship Id="rId1" Type="http://schemas.openxmlformats.org/officeDocument/2006/relationships/video" Target="file://localhost/Users/rdb/Desktop/people/s-t/spitkovsky/ASslidesCornell/alph60.3d.fldlines.mov" TargetMode="Externa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4.xml"/><Relationship Id="rId5" Type="http://schemas.openxmlformats.org/officeDocument/2006/relationships/image" Target="../media/image30.png"/><Relationship Id="rId6" Type="http://schemas.openxmlformats.org/officeDocument/2006/relationships/image" Target="../media/image31.png"/><Relationship Id="rId1" Type="http://schemas.openxmlformats.org/officeDocument/2006/relationships/video" Target="file://localhost/Users/rdb/Desktop/research/talks/movies/crabmov.mpeg" TargetMode="External"/><Relationship Id="rId2" Type="http://schemas.openxmlformats.org/officeDocument/2006/relationships/video" Target="file://localhost/Users/rdb/Desktop/research/talks/holes/2010/101209bangalore/Chandra/vela_pulsar_lg.mp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Microsoft_Equation1.bin"/><Relationship Id="rId5" Type="http://schemas.openxmlformats.org/officeDocument/2006/relationships/oleObject" Target="../embeddings/Microsoft_Equation2.bin"/><Relationship Id="rId6" Type="http://schemas.openxmlformats.org/officeDocument/2006/relationships/image" Target="../media/image34.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Date Placeholder 2"/>
          <p:cNvSpPr>
            <a:spLocks noGrp="1"/>
          </p:cNvSpPr>
          <p:nvPr>
            <p:ph type="dt" sz="half" idx="10"/>
          </p:nvPr>
        </p:nvSpPr>
        <p:spPr/>
        <p:txBody>
          <a:bodyPr/>
          <a:lstStyle/>
          <a:p>
            <a:r>
              <a:rPr lang="en-US" smtClean="0"/>
              <a:t>1 iv 2011</a:t>
            </a:r>
            <a:endParaRPr lang="en-US"/>
          </a:p>
        </p:txBody>
      </p:sp>
      <p:sp>
        <p:nvSpPr>
          <p:cNvPr id="5" name="Footer Placeholder 3"/>
          <p:cNvSpPr>
            <a:spLocks noGrp="1"/>
          </p:cNvSpPr>
          <p:nvPr>
            <p:ph type="ftr" sz="quarter" idx="11"/>
          </p:nvPr>
        </p:nvSpPr>
        <p:spPr/>
        <p:txBody>
          <a:bodyPr/>
          <a:lstStyle/>
          <a:p>
            <a:r>
              <a:rPr lang="en-US" smtClean="0"/>
              <a:t>CIFAR</a:t>
            </a:r>
            <a:endParaRPr lang="en-US"/>
          </a:p>
        </p:txBody>
      </p:sp>
      <p:sp>
        <p:nvSpPr>
          <p:cNvPr id="6" name="Slide Number Placeholder 4"/>
          <p:cNvSpPr>
            <a:spLocks noGrp="1"/>
          </p:cNvSpPr>
          <p:nvPr>
            <p:ph type="sldNum" sz="quarter" idx="12"/>
          </p:nvPr>
        </p:nvSpPr>
        <p:spPr/>
        <p:txBody>
          <a:bodyPr/>
          <a:lstStyle/>
          <a:p>
            <a:fld id="{9CDA2505-8B8B-884E-BEAD-B0D1DD7E8D54}" type="slidenum">
              <a:rPr lang="en-US"/>
              <a:pPr/>
              <a:t>1</a:t>
            </a:fld>
            <a:endParaRPr lang="en-US"/>
          </a:p>
        </p:txBody>
      </p:sp>
      <p:sp>
        <p:nvSpPr>
          <p:cNvPr id="6146" name="Rectangle 2"/>
          <p:cNvSpPr>
            <a:spLocks noGrp="1" noChangeArrowheads="1"/>
          </p:cNvSpPr>
          <p:nvPr>
            <p:ph type="title"/>
          </p:nvPr>
        </p:nvSpPr>
        <p:spPr>
          <a:xfrm>
            <a:off x="0" y="533400"/>
            <a:ext cx="9144000" cy="2057400"/>
          </a:xfrm>
          <a:ln/>
        </p:spPr>
        <p:txBody>
          <a:bodyPr lIns="0" tIns="0" rIns="0" bIns="0"/>
          <a:lstStyle/>
          <a:p>
            <a:pPr defTabSz="457200">
              <a:tabLst>
                <a:tab pos="723900" algn="l"/>
                <a:tab pos="1447800" algn="l"/>
                <a:tab pos="2171700" algn="l"/>
                <a:tab pos="2895600" algn="l"/>
                <a:tab pos="3619500" algn="l"/>
                <a:tab pos="4343400" algn="l"/>
                <a:tab pos="5067300" algn="l"/>
                <a:tab pos="5791200" algn="l"/>
                <a:tab pos="6515100" algn="l"/>
              </a:tabLst>
            </a:pPr>
            <a:r>
              <a:rPr lang="en-GB" sz="4800" b="0" dirty="0" smtClean="0"/>
              <a:t>Radiation Reaction in the Crab</a:t>
            </a:r>
            <a:endParaRPr lang="en-GB" sz="4800" b="0" dirty="0"/>
          </a:p>
        </p:txBody>
      </p:sp>
      <p:sp>
        <p:nvSpPr>
          <p:cNvPr id="6147" name="Rectangle 3"/>
          <p:cNvSpPr>
            <a:spLocks noGrp="1" noChangeArrowheads="1"/>
          </p:cNvSpPr>
          <p:nvPr>
            <p:ph type="subTitle" idx="4294967295"/>
          </p:nvPr>
        </p:nvSpPr>
        <p:spPr bwMode="auto">
          <a:xfrm>
            <a:off x="671513" y="1906588"/>
            <a:ext cx="7810500" cy="4318000"/>
          </a:xfrm>
          <a:prstGeom prst="rect">
            <a:avLst/>
          </a:prstGeom>
          <a:noFill/>
          <a:ln/>
        </p:spPr>
        <p:txBody>
          <a:bodyPr lIns="0" tIns="0" rIns="0" bIns="0" anchor="ctr">
            <a:prstTxWarp prst="textNoShape">
              <a:avLst/>
            </a:prstTxWarp>
          </a:bodyPr>
          <a:lstStyle/>
          <a:p>
            <a:pPr marL="215900" indent="-215900" algn="ctr" defTabSz="457200">
              <a:lnSpc>
                <a:spcPct val="102000"/>
              </a:lnSpc>
              <a:spcBef>
                <a:spcPct val="0"/>
              </a:spcBef>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latin typeface="Times" charset="0"/>
              </a:rPr>
              <a:t>Roger Blandford</a:t>
            </a:r>
          </a:p>
          <a:p>
            <a:pPr marL="215900" indent="-215900" algn="ctr" defTabSz="457200">
              <a:lnSpc>
                <a:spcPct val="102000"/>
              </a:lnSpc>
              <a:spcBef>
                <a:spcPct val="0"/>
              </a:spcBef>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latin typeface="Times" charset="0"/>
              </a:rPr>
              <a:t>KIPAC</a:t>
            </a:r>
          </a:p>
          <a:p>
            <a:pPr marL="215900" indent="-215900" algn="ctr" defTabSz="457200">
              <a:lnSpc>
                <a:spcPct val="102000"/>
              </a:lnSpc>
              <a:spcBef>
                <a:spcPct val="0"/>
              </a:spcBef>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smtClean="0">
                <a:latin typeface="Times" charset="0"/>
              </a:rPr>
              <a:t>Stanford</a:t>
            </a:r>
            <a:endParaRPr lang="en-GB" dirty="0">
              <a:latin typeface="Times"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5486400" cy="1143000"/>
          </a:xfrm>
        </p:spPr>
        <p:txBody>
          <a:bodyPr/>
          <a:lstStyle/>
          <a:p>
            <a:r>
              <a:rPr lang="en-US" dirty="0" smtClean="0"/>
              <a:t>Charles Messier</a:t>
            </a:r>
            <a:endParaRPr lang="en-US" dirty="0"/>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r>
              <a:rPr lang="en-US" smtClean="0"/>
              <a:t>25 ii 2011</a:t>
            </a:r>
            <a:endParaRPr lang="en-US"/>
          </a:p>
        </p:txBody>
      </p:sp>
      <p:sp>
        <p:nvSpPr>
          <p:cNvPr id="5" name="Footer Placeholder 4"/>
          <p:cNvSpPr>
            <a:spLocks noGrp="1"/>
          </p:cNvSpPr>
          <p:nvPr>
            <p:ph type="ftr" sz="quarter" idx="11"/>
          </p:nvPr>
        </p:nvSpPr>
        <p:spPr/>
        <p:txBody>
          <a:bodyPr/>
          <a:lstStyle/>
          <a:p>
            <a:r>
              <a:rPr lang="en-US" smtClean="0"/>
              <a:t>NASM</a:t>
            </a:r>
            <a:endParaRPr lang="en-US"/>
          </a:p>
        </p:txBody>
      </p:sp>
      <p:sp>
        <p:nvSpPr>
          <p:cNvPr id="6" name="Slide Number Placeholder 5"/>
          <p:cNvSpPr>
            <a:spLocks noGrp="1"/>
          </p:cNvSpPr>
          <p:nvPr>
            <p:ph type="sldNum" sz="quarter" idx="12"/>
          </p:nvPr>
        </p:nvSpPr>
        <p:spPr/>
        <p:txBody>
          <a:bodyPr/>
          <a:lstStyle/>
          <a:p>
            <a:fld id="{2EAD04CD-93D4-D147-8F3A-980B0737F5BC}" type="slidenum">
              <a:rPr lang="en-US" smtClean="0"/>
              <a:pPr/>
              <a:t>2</a:t>
            </a:fld>
            <a:endParaRPr lang="en-US"/>
          </a:p>
        </p:txBody>
      </p:sp>
      <p:pic>
        <p:nvPicPr>
          <p:cNvPr id="7" name="Picture 6"/>
          <p:cNvPicPr>
            <a:picLocks noChangeAspect="1"/>
          </p:cNvPicPr>
          <p:nvPr/>
        </p:nvPicPr>
        <p:blipFill>
          <a:blip r:embed="rId3"/>
          <a:stretch>
            <a:fillRect/>
          </a:stretch>
        </p:blipFill>
        <p:spPr>
          <a:xfrm>
            <a:off x="6616700" y="0"/>
            <a:ext cx="2527300" cy="3213100"/>
          </a:xfrm>
          <a:prstGeom prst="rect">
            <a:avLst/>
          </a:prstGeom>
        </p:spPr>
      </p:pic>
      <p:pic>
        <p:nvPicPr>
          <p:cNvPr id="8" name="Picture 7"/>
          <p:cNvPicPr>
            <a:picLocks noChangeAspect="1"/>
          </p:cNvPicPr>
          <p:nvPr/>
        </p:nvPicPr>
        <p:blipFill>
          <a:blip r:embed="rId4"/>
          <a:stretch>
            <a:fillRect/>
          </a:stretch>
        </p:blipFill>
        <p:spPr>
          <a:xfrm>
            <a:off x="381000" y="1371600"/>
            <a:ext cx="4495800" cy="3214497"/>
          </a:xfrm>
          <a:prstGeom prst="rect">
            <a:avLst/>
          </a:prstGeom>
        </p:spPr>
      </p:pic>
      <p:pic>
        <p:nvPicPr>
          <p:cNvPr id="9" name="Picture 8"/>
          <p:cNvPicPr>
            <a:picLocks noChangeAspect="1"/>
          </p:cNvPicPr>
          <p:nvPr/>
        </p:nvPicPr>
        <p:blipFill>
          <a:blip r:embed="rId5"/>
          <a:stretch>
            <a:fillRect/>
          </a:stretch>
        </p:blipFill>
        <p:spPr>
          <a:xfrm>
            <a:off x="4921589" y="4267200"/>
            <a:ext cx="4222411" cy="2590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1 iv 2011</a:t>
            </a:r>
            <a:endParaRPr lang="en-US"/>
          </a:p>
        </p:txBody>
      </p:sp>
      <p:sp>
        <p:nvSpPr>
          <p:cNvPr id="4" name="Footer Placeholder 3"/>
          <p:cNvSpPr>
            <a:spLocks noGrp="1"/>
          </p:cNvSpPr>
          <p:nvPr>
            <p:ph type="ftr" sz="quarter" idx="11"/>
          </p:nvPr>
        </p:nvSpPr>
        <p:spPr/>
        <p:txBody>
          <a:bodyPr/>
          <a:lstStyle/>
          <a:p>
            <a:r>
              <a:rPr lang="en-US" smtClean="0"/>
              <a:t>CIFAR</a:t>
            </a:r>
            <a:endParaRPr lang="en-US"/>
          </a:p>
        </p:txBody>
      </p:sp>
      <p:sp>
        <p:nvSpPr>
          <p:cNvPr id="5" name="Slide Number Placeholder 4"/>
          <p:cNvSpPr>
            <a:spLocks noGrp="1"/>
          </p:cNvSpPr>
          <p:nvPr>
            <p:ph type="sldNum" sz="quarter" idx="12"/>
          </p:nvPr>
        </p:nvSpPr>
        <p:spPr/>
        <p:txBody>
          <a:bodyPr/>
          <a:lstStyle/>
          <a:p>
            <a:fld id="{2F905BC3-F800-E64C-8F57-DA3EBE530A1E}" type="slidenum">
              <a:rPr lang="en-US" smtClean="0"/>
              <a:pPr/>
              <a:t>3</a:t>
            </a:fld>
            <a:endParaRPr lang="en-US"/>
          </a:p>
        </p:txBody>
      </p:sp>
      <p:sp>
        <p:nvSpPr>
          <p:cNvPr id="7" name="Footer Placeholder 4"/>
          <p:cNvSpPr txBox="1">
            <a:spLocks/>
          </p:cNvSpPr>
          <p:nvPr/>
        </p:nvSpPr>
        <p:spPr bwMode="auto">
          <a:xfrm>
            <a:off x="1251534" y="6145481"/>
            <a:ext cx="3170553" cy="53439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smtClean="0">
                <a:ln>
                  <a:noFill/>
                </a:ln>
                <a:solidFill>
                  <a:schemeClr val="tx1"/>
                </a:solidFill>
                <a:effectLst/>
                <a:uLnTx/>
                <a:uFillTx/>
                <a:latin typeface="Times" charset="0"/>
                <a:ea typeface="+mn-ea"/>
                <a:cs typeface="+mn-cs"/>
              </a:rPr>
              <a:t>Cahill Dedication, Caltech</a:t>
            </a:r>
            <a:endParaRPr kumimoji="0" lang="en-US" sz="1400" b="0" i="0" u="none" strike="noStrike" kern="1200" cap="none" spc="0" normalizeH="0" baseline="0" noProof="0">
              <a:ln>
                <a:noFill/>
              </a:ln>
              <a:solidFill>
                <a:schemeClr val="tx1"/>
              </a:solidFill>
              <a:effectLst/>
              <a:uLnTx/>
              <a:uFillTx/>
              <a:latin typeface="Times" charset="0"/>
              <a:ea typeface="+mn-ea"/>
              <a:cs typeface="+mn-cs"/>
            </a:endParaRPr>
          </a:p>
        </p:txBody>
      </p:sp>
      <p:pic>
        <p:nvPicPr>
          <p:cNvPr id="8" name="Picture 3"/>
          <p:cNvPicPr>
            <a:picLocks noChangeAspect="1" noChangeArrowheads="1"/>
          </p:cNvPicPr>
          <p:nvPr/>
        </p:nvPicPr>
        <p:blipFill>
          <a:blip r:embed="rId4"/>
          <a:srcRect/>
          <a:stretch>
            <a:fillRect/>
          </a:stretch>
        </p:blipFill>
        <p:spPr bwMode="auto">
          <a:xfrm>
            <a:off x="0" y="0"/>
            <a:ext cx="6096000" cy="6553200"/>
          </a:xfrm>
          <a:prstGeom prst="rect">
            <a:avLst/>
          </a:prstGeom>
          <a:solidFill>
            <a:srgbClr val="FFFFFF"/>
          </a:solidFill>
        </p:spPr>
      </p:pic>
      <p:sp>
        <p:nvSpPr>
          <p:cNvPr id="9" name="Text Box 4"/>
          <p:cNvSpPr txBox="1">
            <a:spLocks noChangeArrowheads="1"/>
          </p:cNvSpPr>
          <p:nvPr/>
        </p:nvSpPr>
        <p:spPr bwMode="auto">
          <a:xfrm>
            <a:off x="0" y="6400800"/>
            <a:ext cx="6096000" cy="461665"/>
          </a:xfrm>
          <a:prstGeom prst="rect">
            <a:avLst/>
          </a:prstGeom>
          <a:solidFill>
            <a:schemeClr val="bg1"/>
          </a:solidFill>
          <a:ln w="9525">
            <a:noFill/>
            <a:miter lim="800000"/>
            <a:headEnd/>
            <a:tailEnd/>
          </a:ln>
          <a:effectLst/>
        </p:spPr>
        <p:txBody>
          <a:bodyPr wrap="square">
            <a:prstTxWarp prst="textNoShape">
              <a:avLst/>
            </a:prstTxWarp>
            <a:spAutoFit/>
          </a:bodyPr>
          <a:lstStyle/>
          <a:p>
            <a:r>
              <a:rPr lang="en-US" b="1" dirty="0" smtClean="0">
                <a:solidFill>
                  <a:srgbClr val="FF0214"/>
                </a:solidFill>
              </a:rPr>
              <a:t>        </a:t>
            </a:r>
            <a:r>
              <a:rPr lang="en-US" b="1" dirty="0" err="1" smtClean="0">
                <a:solidFill>
                  <a:srgbClr val="FF0214"/>
                </a:solidFill>
              </a:rPr>
              <a:t>GeV</a:t>
            </a:r>
            <a:r>
              <a:rPr lang="en-US" b="1" dirty="0" smtClean="0">
                <a:solidFill>
                  <a:srgbClr val="FF0214"/>
                </a:solidFill>
              </a:rPr>
              <a:t>         </a:t>
            </a:r>
            <a:r>
              <a:rPr lang="en-US" b="1" dirty="0" err="1" smtClean="0">
                <a:solidFill>
                  <a:srgbClr val="FF0214"/>
                </a:solidFill>
              </a:rPr>
              <a:t>TeV</a:t>
            </a:r>
            <a:r>
              <a:rPr lang="en-US" b="1" dirty="0" smtClean="0">
                <a:solidFill>
                  <a:srgbClr val="FF0214"/>
                </a:solidFill>
              </a:rPr>
              <a:t>         </a:t>
            </a:r>
            <a:r>
              <a:rPr lang="en-US" b="1" dirty="0" err="1">
                <a:solidFill>
                  <a:srgbClr val="FF0214"/>
                </a:solidFill>
              </a:rPr>
              <a:t>PeV</a:t>
            </a:r>
            <a:r>
              <a:rPr lang="en-US" b="1" dirty="0" smtClean="0">
                <a:solidFill>
                  <a:srgbClr val="FF0214"/>
                </a:solidFill>
              </a:rPr>
              <a:t>        </a:t>
            </a:r>
            <a:r>
              <a:rPr lang="en-US" b="1" dirty="0" err="1">
                <a:solidFill>
                  <a:srgbClr val="FF0214"/>
                </a:solidFill>
              </a:rPr>
              <a:t>EeV</a:t>
            </a:r>
            <a:r>
              <a:rPr lang="en-US" b="1" dirty="0">
                <a:solidFill>
                  <a:srgbClr val="FF0214"/>
                </a:solidFill>
              </a:rPr>
              <a:t> </a:t>
            </a:r>
            <a:r>
              <a:rPr lang="en-US" b="1" dirty="0" smtClean="0">
                <a:solidFill>
                  <a:srgbClr val="FF0214"/>
                </a:solidFill>
              </a:rPr>
              <a:t>      </a:t>
            </a:r>
            <a:r>
              <a:rPr lang="en-US" b="1" dirty="0" err="1">
                <a:solidFill>
                  <a:srgbClr val="FF0214"/>
                </a:solidFill>
              </a:rPr>
              <a:t>ZeV</a:t>
            </a:r>
            <a:r>
              <a:rPr lang="en-US" dirty="0"/>
              <a:t>  </a:t>
            </a:r>
          </a:p>
        </p:txBody>
      </p:sp>
      <p:sp>
        <p:nvSpPr>
          <p:cNvPr id="12" name="Text Box 7"/>
          <p:cNvSpPr txBox="1">
            <a:spLocks noChangeArrowheads="1"/>
          </p:cNvSpPr>
          <p:nvPr/>
        </p:nvSpPr>
        <p:spPr bwMode="auto">
          <a:xfrm>
            <a:off x="1192434" y="3731450"/>
            <a:ext cx="201636" cy="534390"/>
          </a:xfrm>
          <a:prstGeom prst="rect">
            <a:avLst/>
          </a:prstGeom>
          <a:noFill/>
          <a:ln w="9525">
            <a:noFill/>
            <a:miter lim="800000"/>
            <a:headEnd/>
            <a:tailEnd/>
          </a:ln>
          <a:effectLst/>
        </p:spPr>
        <p:txBody>
          <a:bodyPr>
            <a:prstTxWarp prst="textNoShape">
              <a:avLst/>
            </a:prstTxWarp>
            <a:spAutoFit/>
          </a:bodyPr>
          <a:lstStyle/>
          <a:p>
            <a:pPr>
              <a:spcBef>
                <a:spcPct val="50000"/>
              </a:spcBef>
            </a:pPr>
            <a:endParaRPr lang="en-US"/>
          </a:p>
        </p:txBody>
      </p:sp>
      <p:sp>
        <p:nvSpPr>
          <p:cNvPr id="2" name="Title 1"/>
          <p:cNvSpPr>
            <a:spLocks noGrp="1"/>
          </p:cNvSpPr>
          <p:nvPr>
            <p:ph type="title"/>
          </p:nvPr>
        </p:nvSpPr>
        <p:spPr>
          <a:xfrm>
            <a:off x="2667000" y="304800"/>
            <a:ext cx="2819400" cy="533400"/>
          </a:xfrm>
          <a:solidFill>
            <a:schemeClr val="bg1"/>
          </a:solidFill>
        </p:spPr>
        <p:txBody>
          <a:bodyPr/>
          <a:lstStyle/>
          <a:p>
            <a:r>
              <a:rPr lang="en-US" sz="3200" dirty="0" smtClean="0"/>
              <a:t>Cosmic Rays</a:t>
            </a:r>
            <a:endParaRPr lang="en-US" sz="3200" dirty="0"/>
          </a:p>
        </p:txBody>
      </p:sp>
      <p:sp>
        <p:nvSpPr>
          <p:cNvPr id="26" name="TextBox 25"/>
          <p:cNvSpPr txBox="1"/>
          <p:nvPr/>
        </p:nvSpPr>
        <p:spPr>
          <a:xfrm>
            <a:off x="685800" y="762000"/>
            <a:ext cx="1039618" cy="830997"/>
          </a:xfrm>
          <a:prstGeom prst="rect">
            <a:avLst/>
          </a:prstGeom>
          <a:noFill/>
        </p:spPr>
        <p:txBody>
          <a:bodyPr wrap="none" rtlCol="0">
            <a:spAutoFit/>
          </a:bodyPr>
          <a:lstStyle/>
          <a:p>
            <a:r>
              <a:rPr lang="en-US" dirty="0" smtClean="0"/>
              <a:t>solar</a:t>
            </a:r>
          </a:p>
          <a:p>
            <a:r>
              <a:rPr lang="en-US" dirty="0" smtClean="0"/>
              <a:t>system</a:t>
            </a:r>
            <a:endParaRPr lang="en-US" dirty="0"/>
          </a:p>
        </p:txBody>
      </p:sp>
      <p:sp>
        <p:nvSpPr>
          <p:cNvPr id="27" name="TextBox 26"/>
          <p:cNvSpPr txBox="1"/>
          <p:nvPr/>
        </p:nvSpPr>
        <p:spPr>
          <a:xfrm>
            <a:off x="2895600" y="4648200"/>
            <a:ext cx="1752600" cy="1200328"/>
          </a:xfrm>
          <a:prstGeom prst="rect">
            <a:avLst/>
          </a:prstGeom>
          <a:solidFill>
            <a:schemeClr val="bg1"/>
          </a:solidFill>
        </p:spPr>
        <p:txBody>
          <a:bodyPr wrap="square" rtlCol="0">
            <a:spAutoFit/>
          </a:bodyPr>
          <a:lstStyle/>
          <a:p>
            <a:r>
              <a:rPr lang="en-US" dirty="0" smtClean="0"/>
              <a:t>active </a:t>
            </a:r>
          </a:p>
          <a:p>
            <a:r>
              <a:rPr lang="en-US" dirty="0" smtClean="0"/>
              <a:t>galactic</a:t>
            </a:r>
          </a:p>
          <a:p>
            <a:r>
              <a:rPr lang="en-US" dirty="0" smtClean="0"/>
              <a:t>nuclei ??</a:t>
            </a:r>
            <a:endParaRPr lang="en-US" dirty="0"/>
          </a:p>
        </p:txBody>
      </p:sp>
      <p:sp>
        <p:nvSpPr>
          <p:cNvPr id="22" name="TextBox 21"/>
          <p:cNvSpPr txBox="1"/>
          <p:nvPr/>
        </p:nvSpPr>
        <p:spPr>
          <a:xfrm>
            <a:off x="1942111" y="833735"/>
            <a:ext cx="2654693" cy="461665"/>
          </a:xfrm>
          <a:prstGeom prst="rect">
            <a:avLst/>
          </a:prstGeom>
          <a:solidFill>
            <a:schemeClr val="bg1"/>
          </a:solidFill>
        </p:spPr>
        <p:txBody>
          <a:bodyPr wrap="none" rtlCol="0">
            <a:spAutoFit/>
          </a:bodyPr>
          <a:lstStyle/>
          <a:p>
            <a:r>
              <a:rPr lang="en-US" dirty="0" smtClean="0"/>
              <a:t>supernova remnants</a:t>
            </a:r>
            <a:endParaRPr lang="en-US" dirty="0"/>
          </a:p>
        </p:txBody>
      </p:sp>
      <p:sp>
        <p:nvSpPr>
          <p:cNvPr id="23" name="TextBox 22"/>
          <p:cNvSpPr txBox="1"/>
          <p:nvPr/>
        </p:nvSpPr>
        <p:spPr>
          <a:xfrm>
            <a:off x="3733800" y="2510135"/>
            <a:ext cx="1828800" cy="461665"/>
          </a:xfrm>
          <a:prstGeom prst="rect">
            <a:avLst/>
          </a:prstGeom>
          <a:solidFill>
            <a:schemeClr val="bg1"/>
          </a:solidFill>
        </p:spPr>
        <p:txBody>
          <a:bodyPr wrap="square" rtlCol="0">
            <a:spAutoFit/>
          </a:bodyPr>
          <a:lstStyle/>
          <a:p>
            <a:r>
              <a:rPr lang="en-US" dirty="0" smtClean="0"/>
              <a:t>pulsars?   </a:t>
            </a:r>
            <a:endParaRPr lang="en-US" dirty="0"/>
          </a:p>
        </p:txBody>
      </p:sp>
      <p:sp>
        <p:nvSpPr>
          <p:cNvPr id="30" name="Oval 11"/>
          <p:cNvSpPr>
            <a:spLocks noChangeArrowheads="1"/>
          </p:cNvSpPr>
          <p:nvPr/>
        </p:nvSpPr>
        <p:spPr bwMode="auto">
          <a:xfrm>
            <a:off x="10229538" y="3662177"/>
            <a:ext cx="57462" cy="56959"/>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pPr algn="ctr"/>
            <a:endParaRPr lang="en-US" sz="2400" i="0"/>
          </a:p>
        </p:txBody>
      </p:sp>
      <p:pic>
        <p:nvPicPr>
          <p:cNvPr id="40" name="Picture 4" descr="/Users/rdb/Desktop/research/talks/movies/trace27.mpeg">
            <a:hlinkClick r:id="" action="ppaction://media"/>
          </p:cNvPr>
          <p:cNvPicPr/>
          <p:nvPr>
            <a:videoFile r:link="rId1"/>
          </p:nvPr>
        </p:nvPicPr>
        <p:blipFill>
          <a:blip r:embed="rId5"/>
          <a:srcRect/>
          <a:stretch>
            <a:fillRect/>
          </a:stretch>
        </p:blipFill>
        <p:spPr bwMode="auto">
          <a:xfrm>
            <a:off x="6096000" y="0"/>
            <a:ext cx="1676400" cy="1447799"/>
          </a:xfrm>
          <a:prstGeom prst="rect">
            <a:avLst/>
          </a:prstGeom>
          <a:noFill/>
        </p:spPr>
      </p:pic>
      <p:pic>
        <p:nvPicPr>
          <p:cNvPr id="24" name="Picture 7"/>
          <p:cNvPicPr>
            <a:picLocks noChangeAspect="1" noChangeArrowheads="1"/>
          </p:cNvPicPr>
          <p:nvPr/>
        </p:nvPicPr>
        <p:blipFill>
          <a:blip r:embed="rId6"/>
          <a:srcRect/>
          <a:stretch>
            <a:fillRect/>
          </a:stretch>
        </p:blipFill>
        <p:spPr bwMode="auto">
          <a:xfrm>
            <a:off x="7315200" y="838200"/>
            <a:ext cx="1828800" cy="1828800"/>
          </a:xfrm>
          <a:prstGeom prst="rect">
            <a:avLst/>
          </a:prstGeom>
          <a:noFill/>
        </p:spPr>
      </p:pic>
      <p:grpSp>
        <p:nvGrpSpPr>
          <p:cNvPr id="29" name="Group 7"/>
          <p:cNvGrpSpPr>
            <a:grpSpLocks/>
          </p:cNvGrpSpPr>
          <p:nvPr/>
        </p:nvGrpSpPr>
        <p:grpSpPr bwMode="auto">
          <a:xfrm>
            <a:off x="6096000" y="2286000"/>
            <a:ext cx="1905000" cy="2057400"/>
            <a:chOff x="4022" y="2522"/>
            <a:chExt cx="1738" cy="1798"/>
          </a:xfrm>
        </p:grpSpPr>
        <p:pic>
          <p:nvPicPr>
            <p:cNvPr id="33" name="Picture 8" descr="crab"/>
            <p:cNvPicPr>
              <a:picLocks noChangeAspect="1" noChangeArrowheads="1"/>
            </p:cNvPicPr>
            <p:nvPr/>
          </p:nvPicPr>
          <p:blipFill>
            <a:blip r:embed="rId7"/>
            <a:srcRect/>
            <a:stretch>
              <a:fillRect/>
            </a:stretch>
          </p:blipFill>
          <p:spPr bwMode="auto">
            <a:xfrm>
              <a:off x="4032" y="2592"/>
              <a:ext cx="1728" cy="1728"/>
            </a:xfrm>
            <a:prstGeom prst="rect">
              <a:avLst/>
            </a:prstGeom>
            <a:noFill/>
          </p:spPr>
        </p:pic>
        <p:sp>
          <p:nvSpPr>
            <p:cNvPr id="35" name="Text Box 10"/>
            <p:cNvSpPr txBox="1">
              <a:spLocks noChangeArrowheads="1"/>
            </p:cNvSpPr>
            <p:nvPr/>
          </p:nvSpPr>
          <p:spPr bwMode="auto">
            <a:xfrm>
              <a:off x="4022" y="2522"/>
              <a:ext cx="154" cy="389"/>
            </a:xfrm>
            <a:prstGeom prst="rect">
              <a:avLst/>
            </a:prstGeom>
            <a:noFill/>
            <a:ln w="9525">
              <a:noFill/>
              <a:miter lim="800000"/>
              <a:headEnd/>
              <a:tailEnd/>
            </a:ln>
            <a:effectLst/>
          </p:spPr>
          <p:txBody>
            <a:bodyPr wrap="none">
              <a:prstTxWarp prst="textNoShape">
                <a:avLst/>
              </a:prstTxWarp>
              <a:spAutoFit/>
            </a:bodyPr>
            <a:lstStyle/>
            <a:p>
              <a:endParaRPr lang="en-US" sz="2400" i="0" dirty="0">
                <a:latin typeface="Times New Roman" charset="0"/>
              </a:endParaRPr>
            </a:p>
          </p:txBody>
        </p:sp>
      </p:grpSp>
      <p:pic>
        <p:nvPicPr>
          <p:cNvPr id="21" name="Picture 5" descr="grb990123b"/>
          <p:cNvPicPr>
            <a:picLocks noChangeAspect="1" noChangeArrowheads="1"/>
          </p:cNvPicPr>
          <p:nvPr/>
        </p:nvPicPr>
        <p:blipFill>
          <a:blip r:embed="rId8"/>
          <a:srcRect/>
          <a:stretch>
            <a:fillRect/>
          </a:stretch>
        </p:blipFill>
        <p:spPr bwMode="auto">
          <a:xfrm>
            <a:off x="7088188" y="3581400"/>
            <a:ext cx="2055812" cy="2060575"/>
          </a:xfrm>
          <a:prstGeom prst="rect">
            <a:avLst/>
          </a:prstGeom>
          <a:noFill/>
          <a:ln w="9525">
            <a:noFill/>
            <a:miter lim="800000"/>
            <a:headEnd/>
            <a:tailEnd/>
          </a:ln>
          <a:effectLst/>
        </p:spPr>
      </p:pic>
      <p:pic>
        <p:nvPicPr>
          <p:cNvPr id="25" name="Picture 16" descr="perseushalloween_cxc"/>
          <p:cNvPicPr>
            <a:picLocks noChangeAspect="1" noChangeArrowheads="1"/>
          </p:cNvPicPr>
          <p:nvPr/>
        </p:nvPicPr>
        <p:blipFill>
          <a:blip r:embed="rId9"/>
          <a:srcRect/>
          <a:stretch>
            <a:fillRect/>
          </a:stretch>
        </p:blipFill>
        <p:spPr bwMode="auto">
          <a:xfrm>
            <a:off x="6019800" y="4852430"/>
            <a:ext cx="2057400" cy="200557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40"/>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40"/>
                                        </p:tgtEl>
                                      </p:cBhvr>
                                    </p:cmd>
                                  </p:childTnLst>
                                </p:cTn>
                              </p:par>
                            </p:childTnLst>
                          </p:cTn>
                        </p:par>
                      </p:childTnLst>
                    </p:cTn>
                  </p:par>
                </p:childTnLst>
              </p:cTn>
              <p:nextCondLst>
                <p:cond evt="onClick" delay="0">
                  <p:tgtEl>
                    <p:spTgt spid="40"/>
                  </p:tgtEl>
                </p:cond>
              </p:nextCondLst>
            </p:seq>
            <p:video>
              <p:cMediaNode>
                <p:cTn id="28" repeatCount="indefinite" fill="hold" display="0">
                  <p:stCondLst>
                    <p:cond delay="indefinite"/>
                  </p:stCondLst>
                  <p:endCondLst>
                    <p:cond evt="onNext" delay="0">
                      <p:tgtEl>
                        <p:sldTgt/>
                      </p:tgtEl>
                    </p:cond>
                    <p:cond evt="onPrev" delay="0">
                      <p:tgtEl>
                        <p:sldTgt/>
                      </p:tgtEl>
                    </p:cond>
                  </p:endCondLst>
                </p:cTn>
                <p:tgtEl>
                  <p:spTgt spid="40"/>
                </p:tgtEl>
              </p:cMediaNode>
            </p:video>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dirty="0" smtClean="0"/>
              <a:t>Crab Nebula</a:t>
            </a:r>
            <a:endParaRPr lang="en-US" dirty="0"/>
          </a:p>
        </p:txBody>
      </p:sp>
      <p:sp>
        <p:nvSpPr>
          <p:cNvPr id="3" name="Content Placeholder 2"/>
          <p:cNvSpPr>
            <a:spLocks noGrp="1"/>
          </p:cNvSpPr>
          <p:nvPr>
            <p:ph idx="1"/>
          </p:nvPr>
        </p:nvSpPr>
        <p:spPr>
          <a:xfrm>
            <a:off x="685800" y="5181600"/>
            <a:ext cx="7772400" cy="914400"/>
          </a:xfrm>
        </p:spPr>
        <p:txBody>
          <a:bodyPr/>
          <a:lstStyle/>
          <a:p>
            <a:r>
              <a:rPr lang="en-US" dirty="0" smtClean="0"/>
              <a:t>Polarized synchrotron radiation (100mG)</a:t>
            </a:r>
          </a:p>
          <a:p>
            <a:r>
              <a:rPr lang="en-US" dirty="0" smtClean="0"/>
              <a:t>Inverse Campton radiation</a:t>
            </a:r>
            <a:endParaRPr lang="en-US" dirty="0"/>
          </a:p>
        </p:txBody>
      </p:sp>
      <p:sp>
        <p:nvSpPr>
          <p:cNvPr id="4" name="Date Placeholder 3"/>
          <p:cNvSpPr>
            <a:spLocks noGrp="1"/>
          </p:cNvSpPr>
          <p:nvPr>
            <p:ph type="dt" sz="half" idx="10"/>
          </p:nvPr>
        </p:nvSpPr>
        <p:spPr/>
        <p:txBody>
          <a:bodyPr/>
          <a:lstStyle/>
          <a:p>
            <a:r>
              <a:rPr lang="en-US" smtClean="0"/>
              <a:t>1 iv 2011</a:t>
            </a:r>
            <a:endParaRPr lang="en-US"/>
          </a:p>
        </p:txBody>
      </p:sp>
      <p:sp>
        <p:nvSpPr>
          <p:cNvPr id="5" name="Footer Placeholder 4"/>
          <p:cNvSpPr>
            <a:spLocks noGrp="1"/>
          </p:cNvSpPr>
          <p:nvPr>
            <p:ph type="ftr" sz="quarter" idx="11"/>
          </p:nvPr>
        </p:nvSpPr>
        <p:spPr/>
        <p:txBody>
          <a:bodyPr/>
          <a:lstStyle/>
          <a:p>
            <a:r>
              <a:rPr lang="en-US" smtClean="0"/>
              <a:t>CIFAR</a:t>
            </a:r>
            <a:endParaRPr lang="en-US"/>
          </a:p>
        </p:txBody>
      </p:sp>
      <p:sp>
        <p:nvSpPr>
          <p:cNvPr id="6" name="Slide Number Placeholder 5"/>
          <p:cNvSpPr>
            <a:spLocks noGrp="1"/>
          </p:cNvSpPr>
          <p:nvPr>
            <p:ph type="sldNum" sz="quarter" idx="12"/>
          </p:nvPr>
        </p:nvSpPr>
        <p:spPr/>
        <p:txBody>
          <a:bodyPr/>
          <a:lstStyle/>
          <a:p>
            <a:fld id="{2EAD04CD-93D4-D147-8F3A-980B0737F5BC}" type="slidenum">
              <a:rPr lang="en-US" smtClean="0"/>
              <a:pPr/>
              <a:t>4</a:t>
            </a:fld>
            <a:endParaRPr lang="en-US"/>
          </a:p>
        </p:txBody>
      </p:sp>
      <p:pic>
        <p:nvPicPr>
          <p:cNvPr id="8" name="Picture 7"/>
          <p:cNvPicPr>
            <a:picLocks noChangeAspect="1"/>
          </p:cNvPicPr>
          <p:nvPr/>
        </p:nvPicPr>
        <p:blipFill>
          <a:blip r:embed="rId3"/>
          <a:srcRect l="5970" t="7171" r="4478" b="18725"/>
          <a:stretch>
            <a:fillRect/>
          </a:stretch>
        </p:blipFill>
        <p:spPr>
          <a:xfrm>
            <a:off x="0" y="838200"/>
            <a:ext cx="4114800" cy="4251960"/>
          </a:xfrm>
          <a:prstGeom prst="rect">
            <a:avLst/>
          </a:prstGeom>
        </p:spPr>
      </p:pic>
      <p:pic>
        <p:nvPicPr>
          <p:cNvPr id="9" name="Picture 8"/>
          <p:cNvPicPr>
            <a:picLocks noChangeAspect="1"/>
          </p:cNvPicPr>
          <p:nvPr/>
        </p:nvPicPr>
        <p:blipFill>
          <a:blip r:embed="rId4"/>
          <a:stretch>
            <a:fillRect/>
          </a:stretch>
        </p:blipFill>
        <p:spPr>
          <a:xfrm>
            <a:off x="4648200" y="850986"/>
            <a:ext cx="4495800" cy="4254414"/>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lstStyle/>
          <a:p>
            <a:r>
              <a:rPr lang="en-US" dirty="0" smtClean="0"/>
              <a:t>Optical and X-rays Combined</a:t>
            </a:r>
            <a:endParaRPr lang="en-US" dirty="0"/>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r>
              <a:rPr lang="en-US" smtClean="0"/>
              <a:t>1 iv 2011</a:t>
            </a:r>
            <a:endParaRPr lang="en-US"/>
          </a:p>
        </p:txBody>
      </p:sp>
      <p:sp>
        <p:nvSpPr>
          <p:cNvPr id="5" name="Footer Placeholder 4"/>
          <p:cNvSpPr>
            <a:spLocks noGrp="1"/>
          </p:cNvSpPr>
          <p:nvPr>
            <p:ph type="ftr" sz="quarter" idx="11"/>
          </p:nvPr>
        </p:nvSpPr>
        <p:spPr/>
        <p:txBody>
          <a:bodyPr/>
          <a:lstStyle/>
          <a:p>
            <a:r>
              <a:rPr lang="en-US" smtClean="0"/>
              <a:t>CIFAR</a:t>
            </a:r>
            <a:endParaRPr lang="en-US"/>
          </a:p>
        </p:txBody>
      </p:sp>
      <p:sp>
        <p:nvSpPr>
          <p:cNvPr id="6" name="Slide Number Placeholder 5"/>
          <p:cNvSpPr>
            <a:spLocks noGrp="1"/>
          </p:cNvSpPr>
          <p:nvPr>
            <p:ph type="sldNum" sz="quarter" idx="12"/>
          </p:nvPr>
        </p:nvSpPr>
        <p:spPr/>
        <p:txBody>
          <a:bodyPr/>
          <a:lstStyle/>
          <a:p>
            <a:fld id="{2EAD04CD-93D4-D147-8F3A-980B0737F5BC}" type="slidenum">
              <a:rPr lang="en-US" smtClean="0"/>
              <a:pPr/>
              <a:t>5</a:t>
            </a:fld>
            <a:endParaRPr lang="en-US"/>
          </a:p>
        </p:txBody>
      </p:sp>
      <p:pic>
        <p:nvPicPr>
          <p:cNvPr id="7" name="Picture 6"/>
          <p:cNvPicPr>
            <a:picLocks noChangeAspect="1"/>
          </p:cNvPicPr>
          <p:nvPr/>
        </p:nvPicPr>
        <p:blipFill>
          <a:blip r:embed="rId3"/>
          <a:srcRect l="10898" r="13200"/>
          <a:stretch>
            <a:fillRect/>
          </a:stretch>
        </p:blipFill>
        <p:spPr>
          <a:xfrm>
            <a:off x="1219200" y="762000"/>
            <a:ext cx="6629400" cy="60960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Date Placeholder 3"/>
          <p:cNvSpPr>
            <a:spLocks noGrp="1"/>
          </p:cNvSpPr>
          <p:nvPr>
            <p:ph type="dt" sz="half" idx="10"/>
          </p:nvPr>
        </p:nvSpPr>
        <p:spPr/>
        <p:txBody>
          <a:bodyPr/>
          <a:lstStyle/>
          <a:p>
            <a:r>
              <a:rPr lang="en-US" smtClean="0"/>
              <a:t>1 iv 2011</a:t>
            </a:r>
            <a:endParaRPr lang="en-US"/>
          </a:p>
        </p:txBody>
      </p:sp>
      <p:sp>
        <p:nvSpPr>
          <p:cNvPr id="9" name="Footer Placeholder 4"/>
          <p:cNvSpPr>
            <a:spLocks noGrp="1"/>
          </p:cNvSpPr>
          <p:nvPr>
            <p:ph type="ftr" sz="quarter" idx="11"/>
          </p:nvPr>
        </p:nvSpPr>
        <p:spPr/>
        <p:txBody>
          <a:bodyPr/>
          <a:lstStyle/>
          <a:p>
            <a:r>
              <a:rPr lang="en-US" smtClean="0"/>
              <a:t>CIFAR</a:t>
            </a:r>
            <a:endParaRPr lang="en-US"/>
          </a:p>
        </p:txBody>
      </p:sp>
      <p:sp>
        <p:nvSpPr>
          <p:cNvPr id="10" name="Slide Number Placeholder 5"/>
          <p:cNvSpPr>
            <a:spLocks noGrp="1"/>
          </p:cNvSpPr>
          <p:nvPr>
            <p:ph type="sldNum" sz="quarter" idx="12"/>
          </p:nvPr>
        </p:nvSpPr>
        <p:spPr/>
        <p:txBody>
          <a:bodyPr/>
          <a:lstStyle/>
          <a:p>
            <a:fld id="{F9C33E3D-D3CE-1544-9BAA-D16A94BCBD82}" type="slidenum">
              <a:rPr lang="en-US"/>
              <a:pPr/>
              <a:t>6</a:t>
            </a:fld>
            <a:endParaRPr lang="en-US"/>
          </a:p>
        </p:txBody>
      </p:sp>
      <p:sp>
        <p:nvSpPr>
          <p:cNvPr id="642050" name="Rectangle 2"/>
          <p:cNvSpPr>
            <a:spLocks noGrp="1" noChangeArrowheads="1"/>
          </p:cNvSpPr>
          <p:nvPr>
            <p:ph type="title"/>
          </p:nvPr>
        </p:nvSpPr>
        <p:spPr>
          <a:xfrm>
            <a:off x="1752600" y="76200"/>
            <a:ext cx="4114800" cy="1219200"/>
          </a:xfrm>
        </p:spPr>
        <p:txBody>
          <a:bodyPr/>
          <a:lstStyle/>
          <a:p>
            <a:r>
              <a:rPr lang="en-US" dirty="0" smtClean="0"/>
              <a:t>Fermi</a:t>
            </a:r>
            <a:br>
              <a:rPr lang="en-US" dirty="0" smtClean="0"/>
            </a:br>
            <a:endParaRPr lang="en-US" sz="3600" dirty="0"/>
          </a:p>
        </p:txBody>
      </p:sp>
      <p:pic>
        <p:nvPicPr>
          <p:cNvPr id="642055" name="Picture 7" descr="228084main_GLAST-m"/>
          <p:cNvPicPr>
            <a:picLocks noChangeAspect="1" noChangeArrowheads="1"/>
          </p:cNvPicPr>
          <p:nvPr/>
        </p:nvPicPr>
        <p:blipFill>
          <a:blip r:embed="rId3"/>
          <a:srcRect/>
          <a:stretch>
            <a:fillRect/>
          </a:stretch>
        </p:blipFill>
        <p:spPr bwMode="auto">
          <a:xfrm>
            <a:off x="6089957" y="0"/>
            <a:ext cx="3054043" cy="4038600"/>
          </a:xfrm>
          <a:prstGeom prst="rect">
            <a:avLst/>
          </a:prstGeom>
          <a:noFill/>
        </p:spPr>
      </p:pic>
      <p:pic>
        <p:nvPicPr>
          <p:cNvPr id="13" name="Picture 11" descr="Fermi LAT 1 year all sky.jpg"/>
          <p:cNvPicPr>
            <a:picLocks noChangeAspect="1"/>
          </p:cNvPicPr>
          <p:nvPr/>
        </p:nvPicPr>
        <p:blipFill>
          <a:blip r:embed="rId4"/>
          <a:srcRect l="5788" t="5022" r="5911" b="12643"/>
          <a:stretch>
            <a:fillRect/>
          </a:stretch>
        </p:blipFill>
        <p:spPr bwMode="auto">
          <a:xfrm>
            <a:off x="2057400" y="990600"/>
            <a:ext cx="3810000" cy="1878246"/>
          </a:xfrm>
          <a:prstGeom prst="rect">
            <a:avLst/>
          </a:prstGeom>
          <a:noFill/>
          <a:ln w="9525">
            <a:noFill/>
            <a:miter lim="800000"/>
            <a:headEnd/>
            <a:tailEnd/>
          </a:ln>
        </p:spPr>
      </p:pic>
      <p:pic>
        <p:nvPicPr>
          <p:cNvPr id="12" name="Picture 26"/>
          <p:cNvPicPr>
            <a:picLocks noChangeAspect="1" noChangeArrowheads="1"/>
          </p:cNvPicPr>
          <p:nvPr/>
        </p:nvPicPr>
        <p:blipFill>
          <a:blip r:embed="rId5"/>
          <a:srcRect/>
          <a:stretch>
            <a:fillRect/>
          </a:stretch>
        </p:blipFill>
        <p:spPr bwMode="auto">
          <a:xfrm>
            <a:off x="0" y="0"/>
            <a:ext cx="1861343" cy="2667000"/>
          </a:xfrm>
          <a:prstGeom prst="rect">
            <a:avLst/>
          </a:prstGeom>
          <a:noFill/>
        </p:spPr>
      </p:pic>
      <p:pic>
        <p:nvPicPr>
          <p:cNvPr id="11" name="Picture 43" descr="Fermi_pulsar_map_labeled"/>
          <p:cNvPicPr>
            <a:picLocks noChangeAspect="1" noChangeArrowheads="1"/>
          </p:cNvPicPr>
          <p:nvPr/>
        </p:nvPicPr>
        <p:blipFill>
          <a:blip r:embed="rId6"/>
          <a:srcRect/>
          <a:stretch>
            <a:fillRect/>
          </a:stretch>
        </p:blipFill>
        <p:spPr bwMode="auto">
          <a:xfrm>
            <a:off x="2057400" y="3286680"/>
            <a:ext cx="5943600" cy="35713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p>
            <a:r>
              <a:rPr lang="en-US" smtClean="0"/>
              <a:t>25 ii 2011</a:t>
            </a:r>
            <a:endParaRPr lang="en-US"/>
          </a:p>
        </p:txBody>
      </p:sp>
      <p:sp>
        <p:nvSpPr>
          <p:cNvPr id="7" name="Footer Placeholder 5"/>
          <p:cNvSpPr>
            <a:spLocks noGrp="1"/>
          </p:cNvSpPr>
          <p:nvPr>
            <p:ph type="ftr" sz="quarter" idx="12"/>
          </p:nvPr>
        </p:nvSpPr>
        <p:spPr/>
        <p:txBody>
          <a:bodyPr/>
          <a:lstStyle/>
          <a:p>
            <a:r>
              <a:rPr lang="en-US" smtClean="0"/>
              <a:t>NASM</a:t>
            </a:r>
            <a:endParaRPr lang="en-US"/>
          </a:p>
        </p:txBody>
      </p:sp>
      <p:sp>
        <p:nvSpPr>
          <p:cNvPr id="141314" name="Rectangle 2"/>
          <p:cNvSpPr>
            <a:spLocks noGrp="1" noRot="1" noChangeArrowheads="1"/>
          </p:cNvSpPr>
          <p:nvPr>
            <p:ph type="title"/>
          </p:nvPr>
        </p:nvSpPr>
        <p:spPr>
          <a:xfrm>
            <a:off x="0" y="0"/>
            <a:ext cx="2819400" cy="1828800"/>
          </a:xfrm>
        </p:spPr>
        <p:txBody>
          <a:bodyPr/>
          <a:lstStyle/>
          <a:p>
            <a:r>
              <a:rPr lang="en-US" dirty="0"/>
              <a:t>H.E.S.S.</a:t>
            </a:r>
          </a:p>
        </p:txBody>
      </p:sp>
      <p:pic>
        <p:nvPicPr>
          <p:cNvPr id="141316" name="Picture 4"/>
          <p:cNvPicPr>
            <a:picLocks noChangeAspect="1" noChangeArrowheads="1"/>
          </p:cNvPicPr>
          <p:nvPr/>
        </p:nvPicPr>
        <p:blipFill>
          <a:blip r:embed="rId3"/>
          <a:srcRect/>
          <a:stretch>
            <a:fillRect/>
          </a:stretch>
        </p:blipFill>
        <p:spPr bwMode="auto">
          <a:xfrm>
            <a:off x="2667000" y="0"/>
            <a:ext cx="6477000" cy="1787435"/>
          </a:xfrm>
          <a:prstGeom prst="rect">
            <a:avLst/>
          </a:prstGeom>
          <a:noFill/>
        </p:spPr>
      </p:pic>
      <p:sp>
        <p:nvSpPr>
          <p:cNvPr id="8" name="Slide Number Placeholder 7"/>
          <p:cNvSpPr>
            <a:spLocks noGrp="1"/>
          </p:cNvSpPr>
          <p:nvPr>
            <p:ph type="sldNum" sz="quarter" idx="12"/>
          </p:nvPr>
        </p:nvSpPr>
        <p:spPr/>
        <p:txBody>
          <a:bodyPr/>
          <a:lstStyle/>
          <a:p>
            <a:fld id="{2EAD04CD-93D4-D147-8F3A-980B0737F5BC}" type="slidenum">
              <a:rPr lang="en-US" smtClean="0"/>
              <a:pPr/>
              <a:t>7</a:t>
            </a:fld>
            <a:endParaRPr lang="en-US"/>
          </a:p>
        </p:txBody>
      </p:sp>
      <p:pic>
        <p:nvPicPr>
          <p:cNvPr id="9" name="Picture 8" descr="IMG_1484.JPG"/>
          <p:cNvPicPr>
            <a:picLocks noChangeAspect="1"/>
          </p:cNvPicPr>
          <p:nvPr/>
        </p:nvPicPr>
        <p:blipFill>
          <a:blip r:embed="rId4"/>
          <a:stretch>
            <a:fillRect/>
          </a:stretch>
        </p:blipFill>
        <p:spPr>
          <a:xfrm>
            <a:off x="0" y="1981200"/>
            <a:ext cx="4800600" cy="3600450"/>
          </a:xfrm>
          <a:prstGeom prst="rect">
            <a:avLst/>
          </a:prstGeom>
        </p:spPr>
      </p:pic>
      <p:sp>
        <p:nvSpPr>
          <p:cNvPr id="10" name="TextBox 9"/>
          <p:cNvSpPr txBox="1"/>
          <p:nvPr/>
        </p:nvSpPr>
        <p:spPr>
          <a:xfrm>
            <a:off x="5181600" y="1752600"/>
            <a:ext cx="152400" cy="461665"/>
          </a:xfrm>
          <a:prstGeom prst="rect">
            <a:avLst/>
          </a:prstGeom>
          <a:noFill/>
        </p:spPr>
        <p:txBody>
          <a:bodyPr wrap="square" rtlCol="0">
            <a:spAutoFit/>
          </a:bodyPr>
          <a:lstStyle/>
          <a:p>
            <a:endParaRPr lang="en-US" dirty="0"/>
          </a:p>
        </p:txBody>
      </p:sp>
      <p:pic>
        <p:nvPicPr>
          <p:cNvPr id="12" name="Picture 11" descr="Screen shot 2011-02-25 at 7.37.29 AM.png"/>
          <p:cNvPicPr>
            <a:picLocks noChangeAspect="1"/>
          </p:cNvPicPr>
          <p:nvPr/>
        </p:nvPicPr>
        <p:blipFill>
          <a:blip r:embed="rId5"/>
          <a:stretch>
            <a:fillRect/>
          </a:stretch>
        </p:blipFill>
        <p:spPr>
          <a:xfrm>
            <a:off x="4876800" y="2667000"/>
            <a:ext cx="3748088" cy="324773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4800600" cy="1143000"/>
          </a:xfrm>
        </p:spPr>
        <p:txBody>
          <a:bodyPr/>
          <a:lstStyle/>
          <a:p>
            <a:pPr eaLnBrk="1" hangingPunct="1">
              <a:defRPr/>
            </a:pPr>
            <a:r>
              <a:rPr lang="en-US" dirty="0" smtClean="0">
                <a:ea typeface="+mj-ea"/>
                <a:cs typeface="+mj-cs"/>
              </a:rPr>
              <a:t>Crab Pulsar</a:t>
            </a:r>
          </a:p>
        </p:txBody>
      </p:sp>
      <p:sp>
        <p:nvSpPr>
          <p:cNvPr id="19459" name="Content Placeholder 2"/>
          <p:cNvSpPr>
            <a:spLocks noGrp="1"/>
          </p:cNvSpPr>
          <p:nvPr>
            <p:ph idx="1"/>
          </p:nvPr>
        </p:nvSpPr>
        <p:spPr>
          <a:xfrm>
            <a:off x="0" y="838200"/>
            <a:ext cx="5410200" cy="5027613"/>
          </a:xfrm>
        </p:spPr>
        <p:txBody>
          <a:bodyPr/>
          <a:lstStyle/>
          <a:p>
            <a:pPr eaLnBrk="1" hangingPunct="1"/>
            <a:r>
              <a:rPr lang="en-US" sz="2400" dirty="0" smtClean="0">
                <a:ea typeface="ＭＳ Ｐゴシック" charset="-128"/>
                <a:cs typeface="ＭＳ Ｐゴシック" charset="-128"/>
              </a:rPr>
              <a:t>Discovered in 1968</a:t>
            </a:r>
          </a:p>
          <a:p>
            <a:pPr lvl="1"/>
            <a:r>
              <a:rPr lang="en-US" sz="2000" dirty="0" smtClean="0"/>
              <a:t>Predicted by </a:t>
            </a:r>
            <a:r>
              <a:rPr lang="en-US" sz="2000" dirty="0" err="1" smtClean="0"/>
              <a:t>Pacini</a:t>
            </a:r>
            <a:endParaRPr lang="en-US" sz="2000" dirty="0" smtClean="0"/>
          </a:p>
          <a:p>
            <a:pPr lvl="1"/>
            <a:r>
              <a:rPr lang="en-US" sz="2000" dirty="0" smtClean="0"/>
              <a:t>Turning point in history of astronomy</a:t>
            </a:r>
          </a:p>
          <a:p>
            <a:pPr eaLnBrk="1" hangingPunct="1"/>
            <a:r>
              <a:rPr lang="en-US" sz="2400" dirty="0" smtClean="0">
                <a:ea typeface="ＭＳ Ｐゴシック" charset="-128"/>
                <a:cs typeface="ＭＳ Ｐゴシック" charset="-128"/>
              </a:rPr>
              <a:t>Spinning, magnetized neutron star</a:t>
            </a:r>
          </a:p>
          <a:p>
            <a:pPr lvl="1" eaLnBrk="1" hangingPunct="1"/>
            <a:r>
              <a:rPr lang="en-US" sz="2000" dirty="0" smtClean="0"/>
              <a:t>1.4 solar mass, 12km radius,  </a:t>
            </a:r>
            <a:r>
              <a:rPr lang="en-US" sz="2000" dirty="0" err="1" smtClean="0">
                <a:latin typeface="Symbol" charset="2"/>
                <a:cs typeface="Symbol" charset="2"/>
              </a:rPr>
              <a:t>r</a:t>
            </a:r>
            <a:r>
              <a:rPr lang="en-US" sz="2000" dirty="0" smtClean="0">
                <a:latin typeface="Symbol" charset="2"/>
                <a:cs typeface="Symbol" charset="2"/>
              </a:rPr>
              <a:t> ~ </a:t>
            </a:r>
            <a:r>
              <a:rPr lang="en-US" sz="2000" dirty="0" err="1" smtClean="0">
                <a:latin typeface="Symbol" charset="2"/>
                <a:cs typeface="Symbol" charset="2"/>
              </a:rPr>
              <a:t>r</a:t>
            </a:r>
            <a:r>
              <a:rPr lang="en-US" sz="2000" baseline="-25000" dirty="0" err="1" smtClean="0">
                <a:latin typeface="+mj-lt"/>
                <a:cs typeface="Symbol" charset="2"/>
              </a:rPr>
              <a:t>nuc</a:t>
            </a:r>
            <a:endParaRPr lang="en-US" sz="2000" baseline="-25000" dirty="0" smtClean="0">
              <a:latin typeface="+mj-lt"/>
              <a:cs typeface="Symbol" charset="2"/>
            </a:endParaRPr>
          </a:p>
          <a:p>
            <a:pPr lvl="1" eaLnBrk="1" hangingPunct="1"/>
            <a:r>
              <a:rPr lang="en-US" sz="2000" dirty="0" smtClean="0"/>
              <a:t>30 Hz ~10</a:t>
            </a:r>
            <a:r>
              <a:rPr lang="en-US" sz="2000" baseline="30000" dirty="0" smtClean="0"/>
              <a:t>12</a:t>
            </a:r>
            <a:r>
              <a:rPr lang="en-US" sz="2000" dirty="0" smtClean="0"/>
              <a:t> G </a:t>
            </a:r>
          </a:p>
          <a:p>
            <a:pPr eaLnBrk="1" hangingPunct="1"/>
            <a:r>
              <a:rPr lang="en-US" sz="2400" dirty="0" smtClean="0">
                <a:ea typeface="ＭＳ Ｐゴシック" charset="-128"/>
                <a:cs typeface="ＭＳ Ｐゴシック" charset="-128"/>
              </a:rPr>
              <a:t>Giant electrical generator </a:t>
            </a:r>
          </a:p>
          <a:p>
            <a:pPr lvl="1" eaLnBrk="1" hangingPunct="1"/>
            <a:r>
              <a:rPr lang="en-US" sz="2000" dirty="0" smtClean="0"/>
              <a:t>30 PV </a:t>
            </a:r>
            <a:r>
              <a:rPr lang="en-US" sz="2000" dirty="0" err="1" smtClean="0"/>
              <a:t>cf</a:t>
            </a:r>
            <a:r>
              <a:rPr lang="en-US" sz="2000" dirty="0" smtClean="0"/>
              <a:t> 2 </a:t>
            </a:r>
            <a:r>
              <a:rPr lang="en-US" sz="2000" dirty="0" err="1" smtClean="0"/>
              <a:t>x</a:t>
            </a:r>
            <a:r>
              <a:rPr lang="en-US" sz="2000" dirty="0" smtClean="0"/>
              <a:t> (4-7TeV) @ LHC</a:t>
            </a:r>
          </a:p>
          <a:p>
            <a:pPr lvl="1" eaLnBrk="1" hangingPunct="1"/>
            <a:r>
              <a:rPr lang="en-US" sz="2000" dirty="0" smtClean="0"/>
              <a:t>Powers the entire nebula  ~10</a:t>
            </a:r>
            <a:r>
              <a:rPr lang="en-US" sz="2000" baseline="30000" dirty="0" smtClean="0"/>
              <a:t>31</a:t>
            </a:r>
            <a:r>
              <a:rPr lang="en-US" sz="2000" dirty="0" smtClean="0"/>
              <a:t> W</a:t>
            </a:r>
          </a:p>
          <a:p>
            <a:r>
              <a:rPr lang="en-US" sz="2400" dirty="0" smtClean="0"/>
              <a:t>No longer a standard</a:t>
            </a:r>
          </a:p>
          <a:p>
            <a:pPr lvl="1"/>
            <a:r>
              <a:rPr lang="en-US" sz="2000" dirty="0" smtClean="0"/>
              <a:t>Eight percent decline in 5 yr instead of             &lt; one percent</a:t>
            </a:r>
          </a:p>
          <a:p>
            <a:r>
              <a:rPr lang="en-US" sz="2400" dirty="0" smtClean="0"/>
              <a:t>Simulate magnetosphere</a:t>
            </a:r>
          </a:p>
          <a:p>
            <a:pPr>
              <a:buNone/>
            </a:pPr>
            <a:r>
              <a:rPr lang="en-US" dirty="0" smtClean="0">
                <a:ea typeface="ＭＳ Ｐゴシック" charset="-128"/>
                <a:cs typeface="ＭＳ Ｐゴシック" charset="-128"/>
              </a:rPr>
              <a:t/>
            </a:r>
            <a:br>
              <a:rPr lang="en-US" dirty="0" smtClean="0">
                <a:ea typeface="ＭＳ Ｐゴシック" charset="-128"/>
                <a:cs typeface="ＭＳ Ｐゴシック" charset="-128"/>
              </a:rPr>
            </a:br>
            <a:r>
              <a:rPr lang="en-US" dirty="0" smtClean="0">
                <a:ea typeface="ＭＳ Ｐゴシック" charset="-128"/>
                <a:cs typeface="ＭＳ Ｐゴシック" charset="-128"/>
              </a:rPr>
              <a:t>  </a:t>
            </a:r>
          </a:p>
        </p:txBody>
      </p:sp>
      <p:pic>
        <p:nvPicPr>
          <p:cNvPr id="6" name="Content Placeholder 5" descr="Crab_fade-1.jpg"/>
          <p:cNvPicPr>
            <a:picLocks noChangeAspect="1"/>
          </p:cNvPicPr>
          <p:nvPr/>
        </p:nvPicPr>
        <p:blipFill>
          <a:blip r:embed="rId4"/>
          <a:srcRect l="2916" t="11269" r="2240" b="1955"/>
          <a:stretch>
            <a:fillRect/>
          </a:stretch>
        </p:blipFill>
        <p:spPr bwMode="auto">
          <a:xfrm>
            <a:off x="5943600" y="2438400"/>
            <a:ext cx="3200400" cy="2333757"/>
          </a:xfrm>
          <a:prstGeom prst="rect">
            <a:avLst/>
          </a:prstGeom>
          <a:noFill/>
          <a:ln w="9525">
            <a:noFill/>
            <a:miter lim="800000"/>
            <a:headEnd/>
            <a:tailEnd/>
          </a:ln>
        </p:spPr>
      </p:pic>
      <p:sp>
        <p:nvSpPr>
          <p:cNvPr id="7" name="Date Placeholder 6"/>
          <p:cNvSpPr>
            <a:spLocks noGrp="1"/>
          </p:cNvSpPr>
          <p:nvPr>
            <p:ph type="dt" sz="half" idx="10"/>
          </p:nvPr>
        </p:nvSpPr>
        <p:spPr/>
        <p:txBody>
          <a:bodyPr/>
          <a:lstStyle/>
          <a:p>
            <a:r>
              <a:rPr lang="en-US" smtClean="0"/>
              <a:t>1 iv 2011</a:t>
            </a:r>
            <a:endParaRPr lang="en-US"/>
          </a:p>
        </p:txBody>
      </p:sp>
      <p:sp>
        <p:nvSpPr>
          <p:cNvPr id="8" name="Slide Number Placeholder 7"/>
          <p:cNvSpPr>
            <a:spLocks noGrp="1"/>
          </p:cNvSpPr>
          <p:nvPr>
            <p:ph type="sldNum" sz="quarter" idx="12"/>
          </p:nvPr>
        </p:nvSpPr>
        <p:spPr/>
        <p:txBody>
          <a:bodyPr/>
          <a:lstStyle/>
          <a:p>
            <a:fld id="{2EAD04CD-93D4-D147-8F3A-980B0737F5BC}" type="slidenum">
              <a:rPr lang="en-US" smtClean="0"/>
              <a:pPr/>
              <a:t>8</a:t>
            </a:fld>
            <a:endParaRPr lang="en-US"/>
          </a:p>
        </p:txBody>
      </p:sp>
      <p:sp>
        <p:nvSpPr>
          <p:cNvPr id="9" name="Footer Placeholder 8"/>
          <p:cNvSpPr>
            <a:spLocks noGrp="1"/>
          </p:cNvSpPr>
          <p:nvPr>
            <p:ph type="ftr" sz="quarter" idx="11"/>
          </p:nvPr>
        </p:nvSpPr>
        <p:spPr/>
        <p:txBody>
          <a:bodyPr/>
          <a:lstStyle/>
          <a:p>
            <a:r>
              <a:rPr lang="en-US" smtClean="0"/>
              <a:t>CIFAR</a:t>
            </a:r>
            <a:endParaRPr lang="en-US"/>
          </a:p>
        </p:txBody>
      </p:sp>
      <p:pic>
        <p:nvPicPr>
          <p:cNvPr id="10" name="alph60.3d.fldlines.mov">
            <a:hlinkClick r:id="" action="ppaction://media"/>
          </p:cNvPr>
          <p:cNvPicPr/>
          <p:nvPr>
            <a:videoFile r:link="rId1"/>
          </p:nvPr>
        </p:nvPicPr>
        <p:blipFill>
          <a:blip r:embed="rId5"/>
          <a:stretch>
            <a:fillRect/>
          </a:stretch>
        </p:blipFill>
        <p:spPr>
          <a:xfrm>
            <a:off x="6705600" y="4724400"/>
            <a:ext cx="2438400" cy="2133600"/>
          </a:xfrm>
          <a:prstGeom prst="rect">
            <a:avLst/>
          </a:prstGeom>
        </p:spPr>
      </p:pic>
      <p:pic>
        <p:nvPicPr>
          <p:cNvPr id="11" name="Picture 10"/>
          <p:cNvPicPr>
            <a:picLocks noChangeAspect="1"/>
          </p:cNvPicPr>
          <p:nvPr/>
        </p:nvPicPr>
        <p:blipFill>
          <a:blip r:embed="rId6"/>
          <a:stretch>
            <a:fillRect/>
          </a:stretch>
        </p:blipFill>
        <p:spPr>
          <a:xfrm>
            <a:off x="5461602" y="0"/>
            <a:ext cx="3682397" cy="2514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6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p:cTn id="12" fill="hold" display="0">
                  <p:stCondLst>
                    <p:cond delay="indefinite"/>
                  </p:stCondLst>
                  <p:endCondLst>
                    <p:cond evt="onNext" delay="0">
                      <p:tgtEl>
                        <p:sldTgt/>
                      </p:tgtEl>
                    </p:cond>
                    <p:cond evt="onPrev" delay="0">
                      <p:tgtEl>
                        <p:sldTgt/>
                      </p:tgtEl>
                    </p:cond>
                  </p:endCondLst>
                </p:cTn>
                <p:tgtEl>
                  <p:spTgt spid="10"/>
                </p:tgtEl>
              </p:cMediaNode>
            </p:video>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05794" name="Rectangle 2"/>
          <p:cNvSpPr>
            <a:spLocks noGrp="1" noChangeArrowheads="1"/>
          </p:cNvSpPr>
          <p:nvPr>
            <p:ph type="title"/>
          </p:nvPr>
        </p:nvSpPr>
        <p:spPr>
          <a:xfrm>
            <a:off x="152400" y="76200"/>
            <a:ext cx="7772400" cy="1143000"/>
          </a:xfrm>
        </p:spPr>
        <p:txBody>
          <a:bodyPr/>
          <a:lstStyle/>
          <a:p>
            <a:pPr eaLnBrk="1" hangingPunct="1">
              <a:defRPr/>
            </a:pPr>
            <a:r>
              <a:rPr lang="en-US" dirty="0" err="1">
                <a:effectLst>
                  <a:outerShdw blurRad="38100" dist="38100" dir="2700000" algn="tl">
                    <a:srgbClr val="FFFFFF"/>
                  </a:outerShdw>
                </a:effectLst>
                <a:ea typeface="+mj-ea"/>
                <a:cs typeface="+mj-cs"/>
              </a:rPr>
              <a:t>GeV</a:t>
            </a:r>
            <a:r>
              <a:rPr lang="en-US" dirty="0">
                <a:effectLst>
                  <a:outerShdw blurRad="38100" dist="38100" dir="2700000" algn="tl">
                    <a:srgbClr val="FFFFFF"/>
                  </a:outerShdw>
                </a:effectLst>
                <a:ea typeface="+mj-ea"/>
                <a:cs typeface="+mj-cs"/>
              </a:rPr>
              <a:t> Crab Flares</a:t>
            </a:r>
          </a:p>
        </p:txBody>
      </p:sp>
      <p:sp>
        <p:nvSpPr>
          <p:cNvPr id="17411" name="Rectangle 3"/>
          <p:cNvSpPr>
            <a:spLocks noGrp="1" noChangeArrowheads="1"/>
          </p:cNvSpPr>
          <p:nvPr>
            <p:ph type="body" idx="1"/>
          </p:nvPr>
        </p:nvSpPr>
        <p:spPr>
          <a:xfrm>
            <a:off x="627063" y="5791200"/>
            <a:ext cx="7989887" cy="493713"/>
          </a:xfrm>
        </p:spPr>
        <p:txBody>
          <a:bodyPr/>
          <a:lstStyle/>
          <a:p>
            <a:pPr eaLnBrk="1" hangingPunct="1"/>
            <a:endParaRPr lang="en-US">
              <a:ea typeface="ＭＳ Ｐゴシック" charset="-128"/>
              <a:cs typeface="ＭＳ Ｐゴシック" charset="-128"/>
            </a:endParaRPr>
          </a:p>
        </p:txBody>
      </p:sp>
      <p:pic>
        <p:nvPicPr>
          <p:cNvPr id="17412" name="Picture 4" descr="crab_expcorrcmaps"/>
          <p:cNvPicPr>
            <a:picLocks noChangeAspect="1" noChangeArrowheads="1"/>
          </p:cNvPicPr>
          <p:nvPr/>
        </p:nvPicPr>
        <p:blipFill>
          <a:blip r:embed="rId3"/>
          <a:srcRect/>
          <a:stretch>
            <a:fillRect/>
          </a:stretch>
        </p:blipFill>
        <p:spPr bwMode="auto">
          <a:xfrm>
            <a:off x="0" y="1371600"/>
            <a:ext cx="7469620" cy="4841875"/>
          </a:xfrm>
          <a:prstGeom prst="rect">
            <a:avLst/>
          </a:prstGeom>
          <a:noFill/>
          <a:ln w="9525">
            <a:noFill/>
            <a:miter lim="800000"/>
            <a:headEnd/>
            <a:tailEnd/>
          </a:ln>
        </p:spPr>
      </p:pic>
      <p:grpSp>
        <p:nvGrpSpPr>
          <p:cNvPr id="2" name="Group 5"/>
          <p:cNvGrpSpPr>
            <a:grpSpLocks/>
          </p:cNvGrpSpPr>
          <p:nvPr/>
        </p:nvGrpSpPr>
        <p:grpSpPr bwMode="auto">
          <a:xfrm>
            <a:off x="6629400" y="0"/>
            <a:ext cx="2514600" cy="1143000"/>
            <a:chOff x="4176" y="96"/>
            <a:chExt cx="1444" cy="674"/>
          </a:xfrm>
        </p:grpSpPr>
        <p:pic>
          <p:nvPicPr>
            <p:cNvPr id="17415" name="Picture 6" descr="phaso_5_energy_bands"/>
            <p:cNvPicPr>
              <a:picLocks noChangeAspect="1" noChangeArrowheads="1"/>
            </p:cNvPicPr>
            <p:nvPr/>
          </p:nvPicPr>
          <p:blipFill>
            <a:blip r:embed="rId4"/>
            <a:srcRect l="1555" t="59479" r="43542" b="20035"/>
            <a:stretch>
              <a:fillRect/>
            </a:stretch>
          </p:blipFill>
          <p:spPr bwMode="auto">
            <a:xfrm>
              <a:off x="4176" y="100"/>
              <a:ext cx="1444" cy="670"/>
            </a:xfrm>
            <a:prstGeom prst="rect">
              <a:avLst/>
            </a:prstGeom>
            <a:noFill/>
            <a:ln w="9525">
              <a:noFill/>
              <a:miter lim="800000"/>
              <a:headEnd/>
              <a:tailEnd/>
            </a:ln>
          </p:spPr>
        </p:pic>
        <p:sp>
          <p:nvSpPr>
            <p:cNvPr id="17416" name="Rectangle 7"/>
            <p:cNvSpPr>
              <a:spLocks noChangeArrowheads="1"/>
            </p:cNvSpPr>
            <p:nvPr/>
          </p:nvSpPr>
          <p:spPr bwMode="auto">
            <a:xfrm>
              <a:off x="4985" y="96"/>
              <a:ext cx="408" cy="648"/>
            </a:xfrm>
            <a:prstGeom prst="rect">
              <a:avLst/>
            </a:prstGeom>
            <a:solidFill>
              <a:srgbClr val="FF0000">
                <a:alpha val="47058"/>
              </a:srgbClr>
            </a:solidFill>
            <a:ln w="9525">
              <a:noFill/>
              <a:miter lim="800000"/>
              <a:headEnd/>
              <a:tailEnd/>
            </a:ln>
          </p:spPr>
          <p:txBody>
            <a:bodyPr wrap="none" anchor="ctr">
              <a:prstTxWarp prst="textNoShape">
                <a:avLst/>
              </a:prstTxWarp>
            </a:bodyPr>
            <a:lstStyle/>
            <a:p>
              <a:endParaRPr lang="en-US"/>
            </a:p>
          </p:txBody>
        </p:sp>
      </p:grpSp>
      <p:sp>
        <p:nvSpPr>
          <p:cNvPr id="17414" name="TextBox 8"/>
          <p:cNvSpPr txBox="1">
            <a:spLocks noChangeArrowheads="1"/>
          </p:cNvSpPr>
          <p:nvPr/>
        </p:nvSpPr>
        <p:spPr bwMode="auto">
          <a:xfrm>
            <a:off x="228600" y="457200"/>
            <a:ext cx="1261884" cy="461665"/>
          </a:xfrm>
          <a:prstGeom prst="rect">
            <a:avLst/>
          </a:prstGeom>
          <a:noFill/>
          <a:ln w="9525">
            <a:noFill/>
            <a:miter lim="800000"/>
            <a:headEnd/>
            <a:tailEnd/>
          </a:ln>
        </p:spPr>
        <p:txBody>
          <a:bodyPr wrap="none">
            <a:prstTxWarp prst="textNoShape">
              <a:avLst/>
            </a:prstTxWarp>
            <a:spAutoFit/>
          </a:bodyPr>
          <a:lstStyle/>
          <a:p>
            <a:r>
              <a:rPr lang="en-US" dirty="0" err="1" smtClean="0">
                <a:solidFill>
                  <a:srgbClr val="FF0000"/>
                </a:solidFill>
              </a:rPr>
              <a:t>Buehler</a:t>
            </a:r>
            <a:r>
              <a:rPr lang="en-US" dirty="0" err="1" smtClean="0">
                <a:solidFill>
                  <a:schemeClr val="bg1"/>
                </a:solidFill>
              </a:rPr>
              <a:t>r</a:t>
            </a:r>
            <a:endParaRPr lang="en-US" dirty="0">
              <a:solidFill>
                <a:schemeClr val="bg1"/>
              </a:solidFill>
            </a:endParaRPr>
          </a:p>
        </p:txBody>
      </p:sp>
      <p:sp>
        <p:nvSpPr>
          <p:cNvPr id="9" name="Date Placeholder 8"/>
          <p:cNvSpPr>
            <a:spLocks noGrp="1"/>
          </p:cNvSpPr>
          <p:nvPr>
            <p:ph type="dt" sz="half" idx="10"/>
          </p:nvPr>
        </p:nvSpPr>
        <p:spPr/>
        <p:txBody>
          <a:bodyPr/>
          <a:lstStyle/>
          <a:p>
            <a:r>
              <a:rPr lang="en-US" smtClean="0"/>
              <a:t>1 iv 2011</a:t>
            </a:r>
            <a:endParaRPr lang="en-US"/>
          </a:p>
        </p:txBody>
      </p:sp>
      <p:sp>
        <p:nvSpPr>
          <p:cNvPr id="10" name="Slide Number Placeholder 9"/>
          <p:cNvSpPr>
            <a:spLocks noGrp="1"/>
          </p:cNvSpPr>
          <p:nvPr>
            <p:ph type="sldNum" sz="quarter" idx="12"/>
          </p:nvPr>
        </p:nvSpPr>
        <p:spPr/>
        <p:txBody>
          <a:bodyPr/>
          <a:lstStyle/>
          <a:p>
            <a:fld id="{2EAD04CD-93D4-D147-8F3A-980B0737F5BC}" type="slidenum">
              <a:rPr lang="en-US" smtClean="0"/>
              <a:pPr/>
              <a:t>9</a:t>
            </a:fld>
            <a:endParaRPr lang="en-US"/>
          </a:p>
        </p:txBody>
      </p:sp>
      <p:sp>
        <p:nvSpPr>
          <p:cNvPr id="11" name="Footer Placeholder 10"/>
          <p:cNvSpPr>
            <a:spLocks noGrp="1"/>
          </p:cNvSpPr>
          <p:nvPr>
            <p:ph type="ftr" sz="quarter" idx="11"/>
          </p:nvPr>
        </p:nvSpPr>
        <p:spPr/>
        <p:txBody>
          <a:bodyPr/>
          <a:lstStyle/>
          <a:p>
            <a:r>
              <a:rPr lang="en-US" smtClean="0"/>
              <a:t>CIFAR</a:t>
            </a:r>
            <a:endParaRPr lang="en-US"/>
          </a:p>
        </p:txBody>
      </p:sp>
      <p:pic>
        <p:nvPicPr>
          <p:cNvPr id="12" name="Picture 11"/>
          <p:cNvPicPr>
            <a:picLocks noChangeAspect="1"/>
          </p:cNvPicPr>
          <p:nvPr/>
        </p:nvPicPr>
        <p:blipFill>
          <a:blip r:embed="rId5"/>
          <a:srcRect r="81139"/>
          <a:stretch>
            <a:fillRect/>
          </a:stretch>
        </p:blipFill>
        <p:spPr>
          <a:xfrm>
            <a:off x="7489684" y="1143000"/>
            <a:ext cx="1654315" cy="5784552"/>
          </a:xfrm>
          <a:prstGeom prst="rect">
            <a:avLst/>
          </a:prstGeom>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r>
              <a:rPr lang="en-US" dirty="0" smtClean="0"/>
              <a:t>12 hr variation?</a:t>
            </a:r>
            <a:endParaRPr lang="en-US" dirty="0"/>
          </a:p>
        </p:txBody>
      </p:sp>
      <p:pic>
        <p:nvPicPr>
          <p:cNvPr id="7" name="Content Placeholder 6" descr="a.tiff"/>
          <p:cNvPicPr>
            <a:picLocks noGrp="1" noChangeAspect="1"/>
          </p:cNvPicPr>
          <p:nvPr>
            <p:ph idx="1"/>
          </p:nvPr>
        </p:nvPicPr>
        <p:blipFill>
          <a:blip r:embed="rId2"/>
          <a:srcRect l="-16867" r="-16867"/>
          <a:stretch>
            <a:fillRect/>
          </a:stretch>
        </p:blipFill>
        <p:spPr>
          <a:xfrm>
            <a:off x="-457200" y="1376082"/>
            <a:ext cx="9779000" cy="5177118"/>
          </a:xfrm>
        </p:spPr>
      </p:pic>
      <p:sp>
        <p:nvSpPr>
          <p:cNvPr id="4" name="Date Placeholder 3"/>
          <p:cNvSpPr>
            <a:spLocks noGrp="1"/>
          </p:cNvSpPr>
          <p:nvPr>
            <p:ph type="dt" sz="half" idx="10"/>
          </p:nvPr>
        </p:nvSpPr>
        <p:spPr/>
        <p:txBody>
          <a:bodyPr/>
          <a:lstStyle/>
          <a:p>
            <a:r>
              <a:rPr lang="en-US" smtClean="0"/>
              <a:t>1 iv 2011</a:t>
            </a:r>
            <a:endParaRPr lang="en-US"/>
          </a:p>
        </p:txBody>
      </p:sp>
      <p:sp>
        <p:nvSpPr>
          <p:cNvPr id="5" name="Footer Placeholder 4"/>
          <p:cNvSpPr>
            <a:spLocks noGrp="1"/>
          </p:cNvSpPr>
          <p:nvPr>
            <p:ph type="ftr" sz="quarter" idx="11"/>
          </p:nvPr>
        </p:nvSpPr>
        <p:spPr/>
        <p:txBody>
          <a:bodyPr/>
          <a:lstStyle/>
          <a:p>
            <a:r>
              <a:rPr lang="en-US" smtClean="0"/>
              <a:t>CIFAR</a:t>
            </a:r>
            <a:endParaRPr lang="en-US"/>
          </a:p>
        </p:txBody>
      </p:sp>
      <p:sp>
        <p:nvSpPr>
          <p:cNvPr id="6" name="Slide Number Placeholder 5"/>
          <p:cNvSpPr>
            <a:spLocks noGrp="1"/>
          </p:cNvSpPr>
          <p:nvPr>
            <p:ph type="sldNum" sz="quarter" idx="12"/>
          </p:nvPr>
        </p:nvSpPr>
        <p:spPr/>
        <p:txBody>
          <a:bodyPr/>
          <a:lstStyle/>
          <a:p>
            <a:fld id="{2EAD04CD-93D4-D147-8F3A-980B0737F5BC}" type="slidenum">
              <a:rPr lang="en-US" smtClean="0"/>
              <a:pPr/>
              <a:t>10</a:t>
            </a:fld>
            <a:endParaRPr lang="en-US"/>
          </a:p>
        </p:txBody>
      </p:sp>
      <p:sp>
        <p:nvSpPr>
          <p:cNvPr id="8" name="TextBox 7"/>
          <p:cNvSpPr txBox="1"/>
          <p:nvPr/>
        </p:nvSpPr>
        <p:spPr>
          <a:xfrm>
            <a:off x="1981200" y="1981200"/>
            <a:ext cx="1517964" cy="461665"/>
          </a:xfrm>
          <a:prstGeom prst="rect">
            <a:avLst/>
          </a:prstGeom>
          <a:noFill/>
        </p:spPr>
        <p:txBody>
          <a:bodyPr wrap="none" rtlCol="0">
            <a:spAutoFit/>
          </a:bodyPr>
          <a:lstStyle/>
          <a:p>
            <a:r>
              <a:rPr lang="en-US" dirty="0" smtClean="0"/>
              <a:t>Balbo et al</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Entire Spectrum</a:t>
            </a:r>
            <a:endParaRPr lang="en-US" dirty="0"/>
          </a:p>
        </p:txBody>
      </p:sp>
      <p:sp>
        <p:nvSpPr>
          <p:cNvPr id="4" name="Date Placeholder 3"/>
          <p:cNvSpPr>
            <a:spLocks noGrp="1"/>
          </p:cNvSpPr>
          <p:nvPr>
            <p:ph type="dt" sz="half" idx="10"/>
          </p:nvPr>
        </p:nvSpPr>
        <p:spPr/>
        <p:txBody>
          <a:bodyPr/>
          <a:lstStyle/>
          <a:p>
            <a:r>
              <a:rPr lang="en-US" smtClean="0"/>
              <a:t>1 iv 2011</a:t>
            </a:r>
            <a:endParaRPr lang="en-US"/>
          </a:p>
        </p:txBody>
      </p:sp>
      <p:sp>
        <p:nvSpPr>
          <p:cNvPr id="5" name="Footer Placeholder 4"/>
          <p:cNvSpPr>
            <a:spLocks noGrp="1"/>
          </p:cNvSpPr>
          <p:nvPr>
            <p:ph type="ftr" sz="quarter" idx="11"/>
          </p:nvPr>
        </p:nvSpPr>
        <p:spPr/>
        <p:txBody>
          <a:bodyPr/>
          <a:lstStyle/>
          <a:p>
            <a:r>
              <a:rPr lang="en-US" smtClean="0"/>
              <a:t>CIFAR</a:t>
            </a:r>
            <a:endParaRPr lang="en-US"/>
          </a:p>
        </p:txBody>
      </p:sp>
      <p:sp>
        <p:nvSpPr>
          <p:cNvPr id="6" name="Slide Number Placeholder 5"/>
          <p:cNvSpPr>
            <a:spLocks noGrp="1"/>
          </p:cNvSpPr>
          <p:nvPr>
            <p:ph type="sldNum" sz="quarter" idx="12"/>
          </p:nvPr>
        </p:nvSpPr>
        <p:spPr/>
        <p:txBody>
          <a:bodyPr/>
          <a:lstStyle/>
          <a:p>
            <a:fld id="{2EAD04CD-93D4-D147-8F3A-980B0737F5BC}" type="slidenum">
              <a:rPr lang="en-US" smtClean="0"/>
              <a:pPr/>
              <a:t>11</a:t>
            </a:fld>
            <a:endParaRPr lang="en-US"/>
          </a:p>
        </p:txBody>
      </p:sp>
      <p:pic>
        <p:nvPicPr>
          <p:cNvPr id="10" name="Picture 9"/>
          <p:cNvPicPr>
            <a:picLocks noChangeAspect="1"/>
          </p:cNvPicPr>
          <p:nvPr/>
        </p:nvPicPr>
        <p:blipFill>
          <a:blip r:embed="rId3"/>
          <a:stretch>
            <a:fillRect/>
          </a:stretch>
        </p:blipFill>
        <p:spPr>
          <a:xfrm>
            <a:off x="1143000" y="1943100"/>
            <a:ext cx="6756400" cy="4610100"/>
          </a:xfrm>
          <a:prstGeom prst="rect">
            <a:avLst/>
          </a:prstGeom>
        </p:spPr>
      </p:pic>
      <p:sp>
        <p:nvSpPr>
          <p:cNvPr id="11" name="TextBox 10"/>
          <p:cNvSpPr txBox="1"/>
          <p:nvPr/>
        </p:nvSpPr>
        <p:spPr>
          <a:xfrm>
            <a:off x="1752600" y="6096000"/>
            <a:ext cx="919843" cy="461665"/>
          </a:xfrm>
          <a:prstGeom prst="rect">
            <a:avLst/>
          </a:prstGeom>
          <a:noFill/>
        </p:spPr>
        <p:txBody>
          <a:bodyPr wrap="none" rtlCol="0">
            <a:spAutoFit/>
          </a:bodyPr>
          <a:lstStyle/>
          <a:p>
            <a:r>
              <a:rPr lang="en-US" dirty="0" smtClean="0"/>
              <a:t>Radio</a:t>
            </a:r>
            <a:endParaRPr lang="en-US" dirty="0"/>
          </a:p>
        </p:txBody>
      </p:sp>
      <p:sp>
        <p:nvSpPr>
          <p:cNvPr id="12" name="TextBox 11"/>
          <p:cNvSpPr txBox="1"/>
          <p:nvPr/>
        </p:nvSpPr>
        <p:spPr>
          <a:xfrm>
            <a:off x="5943600" y="6091535"/>
            <a:ext cx="1851438" cy="461665"/>
          </a:xfrm>
          <a:prstGeom prst="rect">
            <a:avLst/>
          </a:prstGeom>
          <a:noFill/>
        </p:spPr>
        <p:txBody>
          <a:bodyPr wrap="none" rtlCol="0">
            <a:spAutoFit/>
          </a:bodyPr>
          <a:lstStyle/>
          <a:p>
            <a:r>
              <a:rPr lang="en-US" dirty="0" smtClean="0"/>
              <a:t>Gamma Rays</a:t>
            </a:r>
            <a:endParaRPr lang="en-US" dirty="0"/>
          </a:p>
        </p:txBody>
      </p:sp>
      <p:sp>
        <p:nvSpPr>
          <p:cNvPr id="13" name="TextBox 12"/>
          <p:cNvSpPr txBox="1"/>
          <p:nvPr/>
        </p:nvSpPr>
        <p:spPr>
          <a:xfrm>
            <a:off x="7061949" y="2362200"/>
            <a:ext cx="710451" cy="461665"/>
          </a:xfrm>
          <a:prstGeom prst="rect">
            <a:avLst/>
          </a:prstGeom>
          <a:noFill/>
        </p:spPr>
        <p:txBody>
          <a:bodyPr wrap="none" rtlCol="0">
            <a:spAutoFit/>
          </a:bodyPr>
          <a:lstStyle/>
          <a:p>
            <a:r>
              <a:rPr lang="en-US" dirty="0" err="1" smtClean="0"/>
              <a:t>TeV</a:t>
            </a:r>
            <a:endParaRPr lang="en-US" dirty="0"/>
          </a:p>
        </p:txBody>
      </p:sp>
      <p:sp>
        <p:nvSpPr>
          <p:cNvPr id="14" name="TextBox 13"/>
          <p:cNvSpPr txBox="1"/>
          <p:nvPr/>
        </p:nvSpPr>
        <p:spPr>
          <a:xfrm>
            <a:off x="3653334" y="2895600"/>
            <a:ext cx="1706266" cy="830997"/>
          </a:xfrm>
          <a:prstGeom prst="rect">
            <a:avLst/>
          </a:prstGeom>
          <a:noFill/>
        </p:spPr>
        <p:txBody>
          <a:bodyPr wrap="none" rtlCol="0">
            <a:spAutoFit/>
          </a:bodyPr>
          <a:lstStyle/>
          <a:p>
            <a:pPr algn="ctr"/>
            <a:r>
              <a:rPr lang="en-US" dirty="0" smtClean="0"/>
              <a:t>Synchrotron</a:t>
            </a:r>
          </a:p>
          <a:p>
            <a:pPr algn="ctr"/>
            <a:r>
              <a:rPr lang="en-US" dirty="0" smtClean="0"/>
              <a:t>Radiation</a:t>
            </a:r>
            <a:endParaRPr lang="en-US" sz="2000" dirty="0"/>
          </a:p>
        </p:txBody>
      </p:sp>
      <p:sp>
        <p:nvSpPr>
          <p:cNvPr id="15" name="TextBox 14"/>
          <p:cNvSpPr txBox="1"/>
          <p:nvPr/>
        </p:nvSpPr>
        <p:spPr>
          <a:xfrm>
            <a:off x="6172200" y="4800600"/>
            <a:ext cx="1432453" cy="830997"/>
          </a:xfrm>
          <a:prstGeom prst="rect">
            <a:avLst/>
          </a:prstGeom>
          <a:noFill/>
        </p:spPr>
        <p:txBody>
          <a:bodyPr wrap="none" rtlCol="0">
            <a:spAutoFit/>
          </a:bodyPr>
          <a:lstStyle/>
          <a:p>
            <a:pPr algn="ctr"/>
            <a:r>
              <a:rPr lang="en-US" dirty="0" smtClean="0"/>
              <a:t>Compton</a:t>
            </a:r>
          </a:p>
          <a:p>
            <a:pPr algn="ctr"/>
            <a:r>
              <a:rPr lang="en-US" dirty="0" smtClean="0"/>
              <a:t>Scattering</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0482" name="Picture 4" descr="allspec"/>
          <p:cNvPicPr>
            <a:picLocks noChangeAspect="1" noChangeArrowheads="1"/>
          </p:cNvPicPr>
          <p:nvPr/>
        </p:nvPicPr>
        <p:blipFill>
          <a:blip r:embed="rId3"/>
          <a:srcRect/>
          <a:stretch>
            <a:fillRect/>
          </a:stretch>
        </p:blipFill>
        <p:spPr bwMode="auto">
          <a:xfrm>
            <a:off x="685800" y="1143000"/>
            <a:ext cx="7848600" cy="5638800"/>
          </a:xfrm>
          <a:prstGeom prst="rect">
            <a:avLst/>
          </a:prstGeom>
          <a:noFill/>
          <a:ln w="9525">
            <a:noFill/>
            <a:miter lim="800000"/>
            <a:headEnd/>
            <a:tailEnd/>
          </a:ln>
        </p:spPr>
      </p:pic>
      <p:sp>
        <p:nvSpPr>
          <p:cNvPr id="2993154" name="Rectangle 2"/>
          <p:cNvSpPr>
            <a:spLocks noGrp="1" noChangeArrowheads="1"/>
          </p:cNvSpPr>
          <p:nvPr>
            <p:ph type="title"/>
          </p:nvPr>
        </p:nvSpPr>
        <p:spPr>
          <a:xfrm>
            <a:off x="0" y="76200"/>
            <a:ext cx="9144000" cy="1143000"/>
          </a:xfrm>
        </p:spPr>
        <p:txBody>
          <a:bodyPr/>
          <a:lstStyle/>
          <a:p>
            <a:pPr eaLnBrk="1" hangingPunct="1">
              <a:defRPr/>
            </a:pPr>
            <a:r>
              <a:rPr lang="en-US" dirty="0">
                <a:ea typeface="+mj-ea"/>
                <a:cs typeface="+mj-cs"/>
              </a:rPr>
              <a:t>Spectral </a:t>
            </a:r>
            <a:r>
              <a:rPr lang="en-US" dirty="0" smtClean="0">
                <a:ea typeface="+mj-ea"/>
                <a:cs typeface="+mj-cs"/>
              </a:rPr>
              <a:t>Changes</a:t>
            </a:r>
            <a:endParaRPr lang="en-US" dirty="0">
              <a:ea typeface="+mj-ea"/>
              <a:cs typeface="+mj-cs"/>
            </a:endParaRPr>
          </a:p>
        </p:txBody>
      </p:sp>
      <p:sp>
        <p:nvSpPr>
          <p:cNvPr id="20484" name="TextBox 5"/>
          <p:cNvSpPr txBox="1">
            <a:spLocks noChangeArrowheads="1"/>
          </p:cNvSpPr>
          <p:nvPr/>
        </p:nvSpPr>
        <p:spPr bwMode="auto">
          <a:xfrm>
            <a:off x="863704" y="1154112"/>
            <a:ext cx="3403496" cy="369332"/>
          </a:xfrm>
          <a:prstGeom prst="rect">
            <a:avLst/>
          </a:prstGeom>
          <a:noFill/>
          <a:ln w="9525">
            <a:noFill/>
            <a:miter lim="800000"/>
            <a:headEnd/>
            <a:tailEnd/>
          </a:ln>
        </p:spPr>
        <p:txBody>
          <a:bodyPr wrap="none">
            <a:prstTxWarp prst="textNoShape">
              <a:avLst/>
            </a:prstTxWarp>
            <a:spAutoFit/>
          </a:bodyPr>
          <a:lstStyle/>
          <a:p>
            <a:r>
              <a:rPr lang="en-US" sz="1800" dirty="0">
                <a:solidFill>
                  <a:srgbClr val="0000FF"/>
                </a:solidFill>
              </a:rPr>
              <a:t>Electron rest mass (E=mc</a:t>
            </a:r>
            <a:r>
              <a:rPr lang="en-US" sz="1800" baseline="30000" dirty="0">
                <a:solidFill>
                  <a:srgbClr val="0000FF"/>
                </a:solidFill>
              </a:rPr>
              <a:t>2</a:t>
            </a:r>
            <a:r>
              <a:rPr lang="en-US" sz="1800" dirty="0">
                <a:solidFill>
                  <a:srgbClr val="0000FF"/>
                </a:solidFill>
              </a:rPr>
              <a:t>) energy</a:t>
            </a:r>
            <a:endParaRPr lang="en-US" sz="1800" baseline="30000" dirty="0">
              <a:solidFill>
                <a:srgbClr val="0000FF"/>
              </a:solidFill>
            </a:endParaRPr>
          </a:p>
        </p:txBody>
      </p:sp>
      <p:cxnSp>
        <p:nvCxnSpPr>
          <p:cNvPr id="8" name="Straight Arrow Connector 7"/>
          <p:cNvCxnSpPr/>
          <p:nvPr/>
        </p:nvCxnSpPr>
        <p:spPr>
          <a:xfrm rot="5400000">
            <a:off x="915194" y="2667794"/>
            <a:ext cx="25908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486" name="TextBox 8"/>
          <p:cNvSpPr txBox="1">
            <a:spLocks noChangeArrowheads="1"/>
          </p:cNvSpPr>
          <p:nvPr/>
        </p:nvSpPr>
        <p:spPr bwMode="auto">
          <a:xfrm>
            <a:off x="5029200" y="2286000"/>
            <a:ext cx="2011363" cy="646113"/>
          </a:xfrm>
          <a:prstGeom prst="rect">
            <a:avLst/>
          </a:prstGeom>
          <a:noFill/>
          <a:ln w="9525">
            <a:noFill/>
            <a:miter lim="800000"/>
            <a:headEnd/>
            <a:tailEnd/>
          </a:ln>
        </p:spPr>
        <p:txBody>
          <a:bodyPr wrap="none">
            <a:prstTxWarp prst="textNoShape">
              <a:avLst/>
            </a:prstTxWarp>
            <a:spAutoFit/>
          </a:bodyPr>
          <a:lstStyle/>
          <a:p>
            <a:r>
              <a:rPr lang="en-US">
                <a:solidFill>
                  <a:schemeClr val="accent2"/>
                </a:solidFill>
              </a:rPr>
              <a:t>September Flare</a:t>
            </a:r>
          </a:p>
          <a:p>
            <a:r>
              <a:rPr lang="en-US">
                <a:solidFill>
                  <a:schemeClr val="accent2"/>
                </a:solidFill>
              </a:rPr>
              <a:t>4 day variation</a:t>
            </a:r>
          </a:p>
        </p:txBody>
      </p:sp>
      <p:cxnSp>
        <p:nvCxnSpPr>
          <p:cNvPr id="11" name="Straight Arrow Connector 10"/>
          <p:cNvCxnSpPr/>
          <p:nvPr/>
        </p:nvCxnSpPr>
        <p:spPr>
          <a:xfrm rot="5400000">
            <a:off x="5105400" y="2743200"/>
            <a:ext cx="838200" cy="838200"/>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rot="5400000">
            <a:off x="914401" y="2667000"/>
            <a:ext cx="2590800" cy="3175"/>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20490" name="TextBox 13"/>
          <p:cNvSpPr txBox="1">
            <a:spLocks noChangeArrowheads="1"/>
          </p:cNvSpPr>
          <p:nvPr/>
        </p:nvSpPr>
        <p:spPr bwMode="auto">
          <a:xfrm>
            <a:off x="2690813" y="1600200"/>
            <a:ext cx="738187" cy="369888"/>
          </a:xfrm>
          <a:prstGeom prst="rect">
            <a:avLst/>
          </a:prstGeom>
          <a:noFill/>
          <a:ln w="9525">
            <a:noFill/>
            <a:miter lim="800000"/>
            <a:headEnd/>
            <a:tailEnd/>
          </a:ln>
        </p:spPr>
        <p:txBody>
          <a:bodyPr wrap="none">
            <a:prstTxWarp prst="textNoShape">
              <a:avLst/>
            </a:prstTxWarp>
            <a:spAutoFit/>
          </a:bodyPr>
          <a:lstStyle/>
          <a:p>
            <a:r>
              <a:rPr lang="en-US"/>
              <a:t>100X</a:t>
            </a:r>
          </a:p>
        </p:txBody>
      </p:sp>
      <p:cxnSp>
        <p:nvCxnSpPr>
          <p:cNvPr id="16" name="Straight Arrow Connector 15"/>
          <p:cNvCxnSpPr/>
          <p:nvPr/>
        </p:nvCxnSpPr>
        <p:spPr>
          <a:xfrm>
            <a:off x="3505200" y="1828800"/>
            <a:ext cx="381000" cy="1588"/>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rot="10800000">
            <a:off x="2209800" y="1827213"/>
            <a:ext cx="381000" cy="158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057400" y="4724400"/>
            <a:ext cx="1706266" cy="830997"/>
          </a:xfrm>
          <a:prstGeom prst="rect">
            <a:avLst/>
          </a:prstGeom>
          <a:noFill/>
        </p:spPr>
        <p:txBody>
          <a:bodyPr wrap="none" rtlCol="0">
            <a:spAutoFit/>
          </a:bodyPr>
          <a:lstStyle/>
          <a:p>
            <a:r>
              <a:rPr lang="en-US" dirty="0" smtClean="0"/>
              <a:t>Synchrotron</a:t>
            </a:r>
          </a:p>
          <a:p>
            <a:r>
              <a:rPr lang="en-US" dirty="0" smtClean="0"/>
              <a:t>Radiation</a:t>
            </a:r>
            <a:endParaRPr lang="en-US" dirty="0"/>
          </a:p>
        </p:txBody>
      </p:sp>
      <p:sp>
        <p:nvSpPr>
          <p:cNvPr id="15" name="TextBox 14"/>
          <p:cNvSpPr txBox="1"/>
          <p:nvPr/>
        </p:nvSpPr>
        <p:spPr>
          <a:xfrm>
            <a:off x="5715000" y="5257800"/>
            <a:ext cx="1432453" cy="830997"/>
          </a:xfrm>
          <a:prstGeom prst="rect">
            <a:avLst/>
          </a:prstGeom>
          <a:noFill/>
        </p:spPr>
        <p:txBody>
          <a:bodyPr wrap="none" rtlCol="0">
            <a:spAutoFit/>
          </a:bodyPr>
          <a:lstStyle/>
          <a:p>
            <a:r>
              <a:rPr lang="en-US" dirty="0" smtClean="0"/>
              <a:t>Compton </a:t>
            </a:r>
          </a:p>
          <a:p>
            <a:r>
              <a:rPr lang="en-US" dirty="0" smtClean="0"/>
              <a:t>Scattering</a:t>
            </a:r>
            <a:endParaRPr lang="en-US" dirty="0"/>
          </a:p>
        </p:txBody>
      </p:sp>
      <p:sp>
        <p:nvSpPr>
          <p:cNvPr id="17" name="Date Placeholder 16"/>
          <p:cNvSpPr>
            <a:spLocks noGrp="1"/>
          </p:cNvSpPr>
          <p:nvPr>
            <p:ph type="dt" sz="half" idx="10"/>
          </p:nvPr>
        </p:nvSpPr>
        <p:spPr/>
        <p:txBody>
          <a:bodyPr/>
          <a:lstStyle/>
          <a:p>
            <a:r>
              <a:rPr lang="en-US" smtClean="0"/>
              <a:t>1 iv 2011</a:t>
            </a:r>
            <a:endParaRPr lang="en-US"/>
          </a:p>
        </p:txBody>
      </p:sp>
      <p:sp>
        <p:nvSpPr>
          <p:cNvPr id="19" name="Slide Number Placeholder 18"/>
          <p:cNvSpPr>
            <a:spLocks noGrp="1"/>
          </p:cNvSpPr>
          <p:nvPr>
            <p:ph type="sldNum" sz="quarter" idx="12"/>
          </p:nvPr>
        </p:nvSpPr>
        <p:spPr/>
        <p:txBody>
          <a:bodyPr/>
          <a:lstStyle/>
          <a:p>
            <a:fld id="{2EAD04CD-93D4-D147-8F3A-980B0737F5BC}" type="slidenum">
              <a:rPr lang="en-US" smtClean="0"/>
              <a:pPr/>
              <a:t>12</a:t>
            </a:fld>
            <a:endParaRPr lang="en-US"/>
          </a:p>
        </p:txBody>
      </p:sp>
      <p:sp>
        <p:nvSpPr>
          <p:cNvPr id="20" name="Footer Placeholder 19"/>
          <p:cNvSpPr>
            <a:spLocks noGrp="1"/>
          </p:cNvSpPr>
          <p:nvPr>
            <p:ph type="ftr" sz="quarter" idx="11"/>
          </p:nvPr>
        </p:nvSpPr>
        <p:spPr/>
        <p:txBody>
          <a:bodyPr/>
          <a:lstStyle/>
          <a:p>
            <a:r>
              <a:rPr lang="en-US" smtClean="0"/>
              <a:t>CIFAR</a:t>
            </a:r>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0482" name="Picture 4" descr="allspec"/>
          <p:cNvPicPr>
            <a:picLocks noChangeAspect="1" noChangeArrowheads="1"/>
          </p:cNvPicPr>
          <p:nvPr/>
        </p:nvPicPr>
        <p:blipFill>
          <a:blip r:embed="rId3"/>
          <a:srcRect/>
          <a:stretch>
            <a:fillRect/>
          </a:stretch>
        </p:blipFill>
        <p:spPr bwMode="auto">
          <a:xfrm>
            <a:off x="685800" y="1143000"/>
            <a:ext cx="7848600" cy="5638800"/>
          </a:xfrm>
          <a:prstGeom prst="rect">
            <a:avLst/>
          </a:prstGeom>
          <a:noFill/>
          <a:ln w="9525">
            <a:noFill/>
            <a:miter lim="800000"/>
            <a:headEnd/>
            <a:tailEnd/>
          </a:ln>
        </p:spPr>
      </p:pic>
      <p:sp>
        <p:nvSpPr>
          <p:cNvPr id="2993154" name="Rectangle 2"/>
          <p:cNvSpPr>
            <a:spLocks noGrp="1" noChangeArrowheads="1"/>
          </p:cNvSpPr>
          <p:nvPr>
            <p:ph type="title"/>
          </p:nvPr>
        </p:nvSpPr>
        <p:spPr>
          <a:xfrm>
            <a:off x="0" y="76200"/>
            <a:ext cx="9144000" cy="1143000"/>
          </a:xfrm>
        </p:spPr>
        <p:txBody>
          <a:bodyPr/>
          <a:lstStyle/>
          <a:p>
            <a:pPr eaLnBrk="1" hangingPunct="1">
              <a:defRPr/>
            </a:pPr>
            <a:r>
              <a:rPr lang="en-US" dirty="0">
                <a:ea typeface="+mj-ea"/>
                <a:cs typeface="+mj-cs"/>
              </a:rPr>
              <a:t>Spectral </a:t>
            </a:r>
            <a:r>
              <a:rPr lang="en-US" dirty="0" smtClean="0">
                <a:ea typeface="+mj-ea"/>
                <a:cs typeface="+mj-cs"/>
              </a:rPr>
              <a:t>Changes</a:t>
            </a:r>
            <a:endParaRPr lang="en-US" dirty="0">
              <a:ea typeface="+mj-ea"/>
              <a:cs typeface="+mj-cs"/>
            </a:endParaRPr>
          </a:p>
        </p:txBody>
      </p:sp>
      <p:sp>
        <p:nvSpPr>
          <p:cNvPr id="20486" name="TextBox 8"/>
          <p:cNvSpPr txBox="1">
            <a:spLocks noChangeArrowheads="1"/>
          </p:cNvSpPr>
          <p:nvPr/>
        </p:nvSpPr>
        <p:spPr bwMode="auto">
          <a:xfrm>
            <a:off x="5029200" y="2286000"/>
            <a:ext cx="2011363" cy="646113"/>
          </a:xfrm>
          <a:prstGeom prst="rect">
            <a:avLst/>
          </a:prstGeom>
          <a:noFill/>
          <a:ln w="9525">
            <a:noFill/>
            <a:miter lim="800000"/>
            <a:headEnd/>
            <a:tailEnd/>
          </a:ln>
        </p:spPr>
        <p:txBody>
          <a:bodyPr wrap="none">
            <a:prstTxWarp prst="textNoShape">
              <a:avLst/>
            </a:prstTxWarp>
            <a:spAutoFit/>
          </a:bodyPr>
          <a:lstStyle/>
          <a:p>
            <a:r>
              <a:rPr lang="en-US">
                <a:solidFill>
                  <a:schemeClr val="accent2"/>
                </a:solidFill>
              </a:rPr>
              <a:t>September Flare</a:t>
            </a:r>
          </a:p>
          <a:p>
            <a:r>
              <a:rPr lang="en-US">
                <a:solidFill>
                  <a:schemeClr val="accent2"/>
                </a:solidFill>
              </a:rPr>
              <a:t>4 day variation</a:t>
            </a:r>
          </a:p>
        </p:txBody>
      </p:sp>
      <p:cxnSp>
        <p:nvCxnSpPr>
          <p:cNvPr id="11" name="Straight Arrow Connector 10"/>
          <p:cNvCxnSpPr/>
          <p:nvPr/>
        </p:nvCxnSpPr>
        <p:spPr>
          <a:xfrm rot="5400000">
            <a:off x="5105400" y="2743200"/>
            <a:ext cx="838200" cy="838200"/>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rot="5400000">
            <a:off x="1867693" y="3696495"/>
            <a:ext cx="4646614" cy="1588"/>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057400" y="5265003"/>
            <a:ext cx="1706266" cy="830997"/>
          </a:xfrm>
          <a:prstGeom prst="rect">
            <a:avLst/>
          </a:prstGeom>
          <a:noFill/>
        </p:spPr>
        <p:txBody>
          <a:bodyPr wrap="none" rtlCol="0">
            <a:spAutoFit/>
          </a:bodyPr>
          <a:lstStyle/>
          <a:p>
            <a:r>
              <a:rPr lang="en-US" dirty="0" smtClean="0"/>
              <a:t>Synchrotron</a:t>
            </a:r>
          </a:p>
          <a:p>
            <a:r>
              <a:rPr lang="en-US" dirty="0" smtClean="0"/>
              <a:t>Radiation</a:t>
            </a:r>
            <a:endParaRPr lang="en-US" dirty="0"/>
          </a:p>
        </p:txBody>
      </p:sp>
      <p:sp>
        <p:nvSpPr>
          <p:cNvPr id="15" name="TextBox 14"/>
          <p:cNvSpPr txBox="1"/>
          <p:nvPr/>
        </p:nvSpPr>
        <p:spPr>
          <a:xfrm>
            <a:off x="5715000" y="5257800"/>
            <a:ext cx="1432453" cy="830997"/>
          </a:xfrm>
          <a:prstGeom prst="rect">
            <a:avLst/>
          </a:prstGeom>
          <a:noFill/>
        </p:spPr>
        <p:txBody>
          <a:bodyPr wrap="none" rtlCol="0">
            <a:spAutoFit/>
          </a:bodyPr>
          <a:lstStyle/>
          <a:p>
            <a:r>
              <a:rPr lang="en-US" dirty="0" smtClean="0"/>
              <a:t>Compton </a:t>
            </a:r>
          </a:p>
          <a:p>
            <a:r>
              <a:rPr lang="en-US" dirty="0" smtClean="0"/>
              <a:t>Scattering</a:t>
            </a:r>
            <a:endParaRPr lang="en-US" dirty="0"/>
          </a:p>
        </p:txBody>
      </p:sp>
      <p:sp>
        <p:nvSpPr>
          <p:cNvPr id="17" name="Date Placeholder 16"/>
          <p:cNvSpPr>
            <a:spLocks noGrp="1"/>
          </p:cNvSpPr>
          <p:nvPr>
            <p:ph type="dt" sz="half" idx="10"/>
          </p:nvPr>
        </p:nvSpPr>
        <p:spPr/>
        <p:txBody>
          <a:bodyPr/>
          <a:lstStyle/>
          <a:p>
            <a:r>
              <a:rPr lang="en-US" smtClean="0"/>
              <a:t>1 iv 2011</a:t>
            </a:r>
            <a:endParaRPr lang="en-US"/>
          </a:p>
        </p:txBody>
      </p:sp>
      <p:sp>
        <p:nvSpPr>
          <p:cNvPr id="19" name="Slide Number Placeholder 18"/>
          <p:cNvSpPr>
            <a:spLocks noGrp="1"/>
          </p:cNvSpPr>
          <p:nvPr>
            <p:ph type="sldNum" sz="quarter" idx="12"/>
          </p:nvPr>
        </p:nvSpPr>
        <p:spPr/>
        <p:txBody>
          <a:bodyPr/>
          <a:lstStyle/>
          <a:p>
            <a:fld id="{2EAD04CD-93D4-D147-8F3A-980B0737F5BC}" type="slidenum">
              <a:rPr lang="en-US" smtClean="0"/>
              <a:pPr/>
              <a:t>13</a:t>
            </a:fld>
            <a:endParaRPr lang="en-US"/>
          </a:p>
        </p:txBody>
      </p:sp>
      <p:sp>
        <p:nvSpPr>
          <p:cNvPr id="20" name="Footer Placeholder 19"/>
          <p:cNvSpPr>
            <a:spLocks noGrp="1"/>
          </p:cNvSpPr>
          <p:nvPr>
            <p:ph type="ftr" sz="quarter" idx="11"/>
          </p:nvPr>
        </p:nvSpPr>
        <p:spPr/>
        <p:txBody>
          <a:bodyPr/>
          <a:lstStyle/>
          <a:p>
            <a:r>
              <a:rPr lang="en-US" smtClean="0"/>
              <a:t>CIFAR</a:t>
            </a:r>
            <a:endParaRPr lang="en-US"/>
          </a:p>
        </p:txBody>
      </p:sp>
      <p:sp>
        <p:nvSpPr>
          <p:cNvPr id="22" name="TextBox 21"/>
          <p:cNvSpPr txBox="1"/>
          <p:nvPr/>
        </p:nvSpPr>
        <p:spPr>
          <a:xfrm>
            <a:off x="2408534" y="3371672"/>
            <a:ext cx="1706266" cy="1200328"/>
          </a:xfrm>
          <a:prstGeom prst="rect">
            <a:avLst/>
          </a:prstGeom>
          <a:noFill/>
        </p:spPr>
        <p:txBody>
          <a:bodyPr wrap="none" rtlCol="0">
            <a:spAutoFit/>
          </a:bodyPr>
          <a:lstStyle/>
          <a:p>
            <a:pPr algn="r"/>
            <a:r>
              <a:rPr lang="en-US" dirty="0" smtClean="0"/>
              <a:t>Synchrotron</a:t>
            </a:r>
          </a:p>
          <a:p>
            <a:pPr algn="r"/>
            <a:r>
              <a:rPr lang="en-US" dirty="0" smtClean="0"/>
              <a:t>Radiation</a:t>
            </a:r>
          </a:p>
          <a:p>
            <a:pPr algn="r"/>
            <a:r>
              <a:rPr lang="en-US" dirty="0" smtClean="0"/>
              <a:t>Limit</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2"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pPr eaLnBrk="1" hangingPunct="1">
              <a:defRPr/>
            </a:pPr>
            <a:r>
              <a:rPr lang="en-US" dirty="0" smtClean="0">
                <a:ea typeface="+mj-ea"/>
                <a:cs typeface="+mj-cs"/>
              </a:rPr>
              <a:t>Synchrotron radiation</a:t>
            </a:r>
          </a:p>
        </p:txBody>
      </p:sp>
      <p:pic>
        <p:nvPicPr>
          <p:cNvPr id="22531" name="Content Placeholder 3" descr="synchrotron.jpg"/>
          <p:cNvPicPr>
            <a:picLocks noGrp="1" noChangeAspect="1"/>
          </p:cNvPicPr>
          <p:nvPr>
            <p:ph idx="1"/>
          </p:nvPr>
        </p:nvPicPr>
        <p:blipFill>
          <a:blip r:embed="rId3"/>
          <a:srcRect t="-14861" b="-14861"/>
          <a:stretch>
            <a:fillRect/>
          </a:stretch>
        </p:blipFill>
        <p:spPr>
          <a:xfrm>
            <a:off x="5327650" y="1143000"/>
            <a:ext cx="3740150" cy="2705100"/>
          </a:xfrm>
        </p:spPr>
      </p:pic>
      <p:sp>
        <p:nvSpPr>
          <p:cNvPr id="8" name="Content Placeholder 2"/>
          <p:cNvSpPr txBox="1">
            <a:spLocks/>
          </p:cNvSpPr>
          <p:nvPr/>
        </p:nvSpPr>
        <p:spPr bwMode="auto">
          <a:xfrm>
            <a:off x="228600" y="1219200"/>
            <a:ext cx="4953000" cy="5027613"/>
          </a:xfrm>
          <a:prstGeom prst="rect">
            <a:avLst/>
          </a:prstGeom>
          <a:noFill/>
          <a:ln w="9525">
            <a:noFill/>
            <a:miter lim="800000"/>
            <a:headEnd/>
            <a:tailEnd/>
          </a:ln>
          <a:effectLst/>
        </p:spPr>
        <p:txBody>
          <a:bodyPr lIns="0" rIns="0">
            <a:prstTxWarp prst="textNoShape">
              <a:avLst/>
            </a:prstTxWarp>
          </a:bodyPr>
          <a:lstStyle/>
          <a:p>
            <a:pPr marL="342900" indent="-342900">
              <a:spcBef>
                <a:spcPct val="20000"/>
              </a:spcBef>
              <a:buFontTx/>
              <a:buChar char="•"/>
              <a:defRPr/>
            </a:pPr>
            <a:endParaRPr lang="en-US" sz="2000" b="1" kern="0" dirty="0">
              <a:latin typeface="+mn-lt"/>
            </a:endParaRPr>
          </a:p>
        </p:txBody>
      </p:sp>
      <p:sp>
        <p:nvSpPr>
          <p:cNvPr id="5" name="TextBox 4"/>
          <p:cNvSpPr txBox="1"/>
          <p:nvPr/>
        </p:nvSpPr>
        <p:spPr>
          <a:xfrm>
            <a:off x="609600" y="1600200"/>
            <a:ext cx="4648200" cy="3046988"/>
          </a:xfrm>
          <a:prstGeom prst="rect">
            <a:avLst/>
          </a:prstGeom>
          <a:noFill/>
        </p:spPr>
        <p:txBody>
          <a:bodyPr wrap="square" rtlCol="0">
            <a:spAutoFit/>
          </a:bodyPr>
          <a:lstStyle/>
          <a:p>
            <a:pPr>
              <a:buFont typeface="Symbol" charset="2"/>
              <a:buChar char="l"/>
            </a:pPr>
            <a:r>
              <a:rPr lang="en-US" dirty="0" smtClean="0"/>
              <a:t> ~ R/</a:t>
            </a:r>
            <a:r>
              <a:rPr lang="en-US" dirty="0" err="1" smtClean="0">
                <a:latin typeface="Symbol" charset="2"/>
                <a:cs typeface="Symbol" charset="2"/>
              </a:rPr>
              <a:t>g</a:t>
            </a:r>
            <a:r>
              <a:rPr lang="en-US" dirty="0" smtClean="0">
                <a:latin typeface="Symbol" charset="2"/>
                <a:cs typeface="Symbol" charset="2"/>
              </a:rPr>
              <a:t> </a:t>
            </a:r>
            <a:r>
              <a:rPr lang="en-US" dirty="0" err="1" smtClean="0">
                <a:latin typeface="+mj-lt"/>
                <a:cs typeface="Symbol" charset="2"/>
              </a:rPr>
              <a:t>x</a:t>
            </a:r>
            <a:r>
              <a:rPr lang="en-US" dirty="0" smtClean="0"/>
              <a:t> 1/</a:t>
            </a:r>
            <a:r>
              <a:rPr lang="en-US" dirty="0" smtClean="0">
                <a:latin typeface="Symbol" charset="2"/>
                <a:cs typeface="Symbol" charset="2"/>
              </a:rPr>
              <a:t>g</a:t>
            </a:r>
            <a:r>
              <a:rPr lang="en-US" baseline="30000" dirty="0" smtClean="0"/>
              <a:t>2</a:t>
            </a:r>
            <a:r>
              <a:rPr lang="en-US" dirty="0" smtClean="0"/>
              <a:t> ~ R/</a:t>
            </a:r>
            <a:r>
              <a:rPr lang="en-US" dirty="0" smtClean="0">
                <a:latin typeface="Symbol" charset="2"/>
                <a:cs typeface="Symbol" charset="2"/>
              </a:rPr>
              <a:t>g</a:t>
            </a:r>
            <a:r>
              <a:rPr lang="en-US" baseline="30000" dirty="0" smtClean="0">
                <a:latin typeface="Symbol" charset="2"/>
                <a:cs typeface="Symbol" charset="2"/>
              </a:rPr>
              <a:t>3</a:t>
            </a:r>
          </a:p>
          <a:p>
            <a:r>
              <a:rPr lang="en-US" dirty="0" smtClean="0">
                <a:latin typeface="+mj-lt"/>
                <a:cs typeface="Symbol" charset="2"/>
              </a:rPr>
              <a:t>dN/d</a:t>
            </a:r>
            <a:r>
              <a:rPr lang="en-US" dirty="0" smtClean="0">
                <a:latin typeface="Symbol" charset="2"/>
                <a:cs typeface="Symbol" charset="2"/>
              </a:rPr>
              <a:t>g</a:t>
            </a:r>
            <a:r>
              <a:rPr lang="en-US" baseline="30000" dirty="0" smtClean="0">
                <a:latin typeface="+mj-lt"/>
                <a:cs typeface="Symbol" charset="2"/>
              </a:rPr>
              <a:t>-1 </a:t>
            </a:r>
            <a:r>
              <a:rPr lang="en-US" dirty="0" smtClean="0">
                <a:latin typeface="+mj-lt"/>
                <a:cs typeface="Symbol" charset="2"/>
              </a:rPr>
              <a:t>~ </a:t>
            </a:r>
            <a:r>
              <a:rPr lang="en-US" dirty="0" smtClean="0">
                <a:latin typeface="Symbol" charset="2"/>
                <a:cs typeface="Symbol" charset="2"/>
              </a:rPr>
              <a:t>a</a:t>
            </a:r>
          </a:p>
          <a:p>
            <a:r>
              <a:rPr lang="en-US" dirty="0" smtClean="0">
                <a:latin typeface="+mj-lt"/>
                <a:cs typeface="Symbol" charset="2"/>
              </a:rPr>
              <a:t>=&gt; Quantum process!</a:t>
            </a:r>
          </a:p>
          <a:p>
            <a:r>
              <a:rPr lang="en-US" dirty="0" err="1" smtClean="0">
                <a:latin typeface="+mj-lt"/>
                <a:cs typeface="Symbol" charset="2"/>
              </a:rPr>
              <a:t>L</a:t>
            </a:r>
            <a:r>
              <a:rPr lang="en-US" baseline="-25000" dirty="0" err="1" smtClean="0">
                <a:latin typeface="+mj-lt"/>
                <a:cs typeface="Symbol" charset="2"/>
              </a:rPr>
              <a:t>cool</a:t>
            </a:r>
            <a:r>
              <a:rPr lang="en-US" dirty="0" smtClean="0">
                <a:latin typeface="+mj-lt"/>
                <a:cs typeface="Symbol" charset="2"/>
              </a:rPr>
              <a:t> /R ~</a:t>
            </a:r>
            <a:r>
              <a:rPr lang="en-US" dirty="0" smtClean="0">
                <a:latin typeface="Symbol" charset="2"/>
                <a:cs typeface="Symbol" charset="2"/>
              </a:rPr>
              <a:t> </a:t>
            </a:r>
            <a:r>
              <a:rPr lang="en-US" dirty="0" err="1" smtClean="0">
                <a:latin typeface="Symbol" charset="2"/>
                <a:cs typeface="Symbol" charset="2"/>
              </a:rPr>
              <a:t>l</a:t>
            </a:r>
            <a:r>
              <a:rPr lang="en-US" dirty="0" smtClean="0">
                <a:latin typeface="+mj-lt"/>
                <a:cs typeface="Symbol" charset="2"/>
              </a:rPr>
              <a:t>/r</a:t>
            </a:r>
            <a:r>
              <a:rPr lang="en-US" baseline="-25000" dirty="0" smtClean="0">
                <a:latin typeface="+mj-lt"/>
                <a:cs typeface="Symbol" charset="2"/>
              </a:rPr>
              <a:t>e</a:t>
            </a:r>
          </a:p>
          <a:p>
            <a:r>
              <a:rPr lang="en-US" dirty="0" smtClean="0">
                <a:latin typeface="+mj-lt"/>
                <a:cs typeface="Symbol" charset="2"/>
              </a:rPr>
              <a:t> E &lt; B =&gt; </a:t>
            </a:r>
            <a:r>
              <a:rPr lang="en-US" dirty="0" err="1" smtClean="0">
                <a:latin typeface="+mj-lt"/>
                <a:cs typeface="Symbol" charset="2"/>
              </a:rPr>
              <a:t>E</a:t>
            </a:r>
            <a:r>
              <a:rPr lang="en-US" baseline="-25000" dirty="0" err="1" smtClean="0">
                <a:latin typeface="Symbol" charset="2"/>
                <a:cs typeface="Symbol" charset="2"/>
              </a:rPr>
              <a:t>g</a:t>
            </a:r>
            <a:r>
              <a:rPr lang="en-US" dirty="0" smtClean="0">
                <a:latin typeface="+mj-lt"/>
                <a:cs typeface="Symbol" charset="2"/>
              </a:rPr>
              <a:t> &lt; m</a:t>
            </a:r>
            <a:r>
              <a:rPr lang="en-US" baseline="-25000" dirty="0" smtClean="0">
                <a:latin typeface="+mj-lt"/>
                <a:cs typeface="Symbol" charset="2"/>
              </a:rPr>
              <a:t>e</a:t>
            </a:r>
            <a:r>
              <a:rPr lang="en-US" dirty="0" smtClean="0">
                <a:latin typeface="+mj-lt"/>
                <a:cs typeface="Symbol" charset="2"/>
              </a:rPr>
              <a:t>c</a:t>
            </a:r>
            <a:r>
              <a:rPr lang="en-US" baseline="30000" dirty="0" smtClean="0">
                <a:latin typeface="+mj-lt"/>
                <a:cs typeface="Symbol" charset="2"/>
              </a:rPr>
              <a:t>2</a:t>
            </a:r>
            <a:r>
              <a:rPr lang="en-US" dirty="0" smtClean="0">
                <a:latin typeface="+mj-lt"/>
                <a:cs typeface="Symbol" charset="2"/>
              </a:rPr>
              <a:t>/</a:t>
            </a:r>
            <a:r>
              <a:rPr lang="en-US" dirty="0" smtClean="0">
                <a:latin typeface="Symbol" charset="2"/>
                <a:cs typeface="Symbol" charset="2"/>
              </a:rPr>
              <a:t>a</a:t>
            </a:r>
            <a:r>
              <a:rPr lang="en-US" dirty="0" smtClean="0">
                <a:latin typeface="+mj-lt"/>
                <a:cs typeface="Symbol" charset="2"/>
              </a:rPr>
              <a:t> ~ 50 </a:t>
            </a:r>
            <a:r>
              <a:rPr lang="en-US" dirty="0" err="1" smtClean="0">
                <a:latin typeface="+mj-lt"/>
                <a:cs typeface="Symbol" charset="2"/>
              </a:rPr>
              <a:t>MeV</a:t>
            </a:r>
            <a:endParaRPr lang="en-US" dirty="0" smtClean="0">
              <a:latin typeface="+mj-lt"/>
              <a:cs typeface="Symbol" charset="2"/>
            </a:endParaRPr>
          </a:p>
          <a:p>
            <a:r>
              <a:rPr lang="en-US" dirty="0" smtClean="0">
                <a:latin typeface="+mj-lt"/>
                <a:cs typeface="Symbol" charset="2"/>
              </a:rPr>
              <a:t> </a:t>
            </a:r>
          </a:p>
          <a:p>
            <a:r>
              <a:rPr lang="en-US" dirty="0" smtClean="0"/>
              <a:t> </a:t>
            </a:r>
          </a:p>
          <a:p>
            <a:pPr>
              <a:buFont typeface="Symbol" charset="2"/>
              <a:buChar char="l"/>
            </a:pPr>
            <a:endParaRPr lang="en-US" dirty="0" smtClean="0"/>
          </a:p>
        </p:txBody>
      </p:sp>
      <p:sp>
        <p:nvSpPr>
          <p:cNvPr id="7" name="TextBox 6"/>
          <p:cNvSpPr txBox="1"/>
          <p:nvPr/>
        </p:nvSpPr>
        <p:spPr>
          <a:xfrm>
            <a:off x="5638800" y="1981200"/>
            <a:ext cx="389951" cy="461665"/>
          </a:xfrm>
          <a:prstGeom prst="rect">
            <a:avLst/>
          </a:prstGeom>
          <a:noFill/>
        </p:spPr>
        <p:txBody>
          <a:bodyPr wrap="none" rtlCol="0">
            <a:spAutoFit/>
          </a:bodyPr>
          <a:lstStyle/>
          <a:p>
            <a:r>
              <a:rPr lang="en-US" dirty="0" smtClean="0"/>
              <a:t>R</a:t>
            </a:r>
            <a:endParaRPr lang="en-US" dirty="0"/>
          </a:p>
        </p:txBody>
      </p:sp>
      <p:sp>
        <p:nvSpPr>
          <p:cNvPr id="9" name="Date Placeholder 8"/>
          <p:cNvSpPr>
            <a:spLocks noGrp="1"/>
          </p:cNvSpPr>
          <p:nvPr>
            <p:ph type="dt" sz="half" idx="10"/>
          </p:nvPr>
        </p:nvSpPr>
        <p:spPr/>
        <p:txBody>
          <a:bodyPr/>
          <a:lstStyle/>
          <a:p>
            <a:r>
              <a:rPr lang="en-US" smtClean="0"/>
              <a:t>1 iv 2011</a:t>
            </a:r>
            <a:endParaRPr lang="en-US"/>
          </a:p>
        </p:txBody>
      </p:sp>
      <p:sp>
        <p:nvSpPr>
          <p:cNvPr id="10" name="Slide Number Placeholder 9"/>
          <p:cNvSpPr>
            <a:spLocks noGrp="1"/>
          </p:cNvSpPr>
          <p:nvPr>
            <p:ph type="sldNum" sz="quarter" idx="12"/>
          </p:nvPr>
        </p:nvSpPr>
        <p:spPr/>
        <p:txBody>
          <a:bodyPr/>
          <a:lstStyle/>
          <a:p>
            <a:fld id="{2EAD04CD-93D4-D147-8F3A-980B0737F5BC}" type="slidenum">
              <a:rPr lang="en-US" smtClean="0"/>
              <a:pPr/>
              <a:t>14</a:t>
            </a:fld>
            <a:endParaRPr lang="en-US"/>
          </a:p>
        </p:txBody>
      </p:sp>
      <p:sp>
        <p:nvSpPr>
          <p:cNvPr id="11" name="Footer Placeholder 10"/>
          <p:cNvSpPr>
            <a:spLocks noGrp="1"/>
          </p:cNvSpPr>
          <p:nvPr>
            <p:ph type="ftr" sz="quarter" idx="11"/>
          </p:nvPr>
        </p:nvSpPr>
        <p:spPr/>
        <p:txBody>
          <a:bodyPr/>
          <a:lstStyle/>
          <a:p>
            <a:r>
              <a:rPr lang="en-US" dirty="0" smtClean="0"/>
              <a:t>CIFAR</a:t>
            </a:r>
            <a:endParaRPr lang="en-US" dirty="0"/>
          </a:p>
        </p:txBody>
      </p:sp>
      <p:sp>
        <p:nvSpPr>
          <p:cNvPr id="14" name="TextBox 13"/>
          <p:cNvSpPr txBox="1"/>
          <p:nvPr/>
        </p:nvSpPr>
        <p:spPr>
          <a:xfrm>
            <a:off x="685800" y="4191000"/>
            <a:ext cx="7840608" cy="1938992"/>
          </a:xfrm>
          <a:prstGeom prst="rect">
            <a:avLst/>
          </a:prstGeom>
          <a:noFill/>
        </p:spPr>
        <p:txBody>
          <a:bodyPr wrap="none" rtlCol="0">
            <a:spAutoFit/>
          </a:bodyPr>
          <a:lstStyle/>
          <a:p>
            <a:pPr>
              <a:buFont typeface="Arial"/>
              <a:buChar char="•"/>
            </a:pPr>
            <a:r>
              <a:rPr lang="en-US" dirty="0" smtClean="0"/>
              <a:t>More detailed calculations allow you to compute synchrotron </a:t>
            </a:r>
          </a:p>
          <a:p>
            <a:r>
              <a:rPr lang="en-US" dirty="0" smtClean="0"/>
              <a:t>  and Compton spectra for a given acceleration environment</a:t>
            </a:r>
          </a:p>
          <a:p>
            <a:pPr>
              <a:buFont typeface="Arial"/>
              <a:buChar char="•"/>
            </a:pPr>
            <a:r>
              <a:rPr lang="en-US" dirty="0" smtClean="0"/>
              <a:t>Require relativistic expansion, contrary to most prior models</a:t>
            </a:r>
          </a:p>
          <a:p>
            <a:pPr>
              <a:buFont typeface="Arial"/>
              <a:buChar char="•"/>
            </a:pPr>
            <a:r>
              <a:rPr lang="en-US" dirty="0" smtClean="0"/>
              <a:t>Most explanations require larger magnetic field </a:t>
            </a:r>
          </a:p>
          <a:p>
            <a:r>
              <a:rPr lang="en-US" dirty="0" smtClean="0"/>
              <a:t> (&gt; 0.3 </a:t>
            </a:r>
            <a:r>
              <a:rPr lang="en-US" dirty="0" err="1" smtClean="0"/>
              <a:t>mG</a:t>
            </a:r>
            <a:r>
              <a:rPr lang="en-US" dirty="0" smtClean="0"/>
              <a:t>) than most prior models </a:t>
            </a:r>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4343400" cy="685800"/>
          </a:xfrm>
        </p:spPr>
        <p:txBody>
          <a:bodyPr/>
          <a:lstStyle/>
          <a:p>
            <a:pPr eaLnBrk="1" hangingPunct="1">
              <a:defRPr/>
            </a:pPr>
            <a:r>
              <a:rPr lang="en-US" sz="3600" dirty="0" smtClean="0">
                <a:ea typeface="+mj-ea"/>
                <a:cs typeface="+mj-cs"/>
              </a:rPr>
              <a:t>What changes? </a:t>
            </a:r>
          </a:p>
        </p:txBody>
      </p:sp>
      <p:sp>
        <p:nvSpPr>
          <p:cNvPr id="23555" name="Content Placeholder 2"/>
          <p:cNvSpPr>
            <a:spLocks noGrp="1"/>
          </p:cNvSpPr>
          <p:nvPr>
            <p:ph idx="1"/>
          </p:nvPr>
        </p:nvSpPr>
        <p:spPr>
          <a:xfrm>
            <a:off x="152400" y="762000"/>
            <a:ext cx="4038600" cy="5027613"/>
          </a:xfrm>
        </p:spPr>
        <p:txBody>
          <a:bodyPr/>
          <a:lstStyle/>
          <a:p>
            <a:pPr eaLnBrk="1" hangingPunct="1"/>
            <a:r>
              <a:rPr lang="en-US" sz="2000" dirty="0" smtClean="0">
                <a:ea typeface="ＭＳ Ｐゴシック" charset="-128"/>
                <a:cs typeface="ＭＳ Ｐゴシック" charset="-128"/>
              </a:rPr>
              <a:t>Long term variation of nebula likely due to changes in (unstable!) magnetic field</a:t>
            </a:r>
            <a:endParaRPr lang="en-US" sz="1800" dirty="0" smtClean="0"/>
          </a:p>
          <a:p>
            <a:pPr eaLnBrk="1" hangingPunct="1"/>
            <a:r>
              <a:rPr lang="en-US" sz="2000" dirty="0" smtClean="0">
                <a:ea typeface="ＭＳ Ｐゴシック" charset="-128"/>
                <a:cs typeface="ＭＳ Ｐゴシック" charset="-128"/>
              </a:rPr>
              <a:t>Flares must come from a region much smaller than the nebula. </a:t>
            </a:r>
          </a:p>
          <a:p>
            <a:pPr eaLnBrk="1" hangingPunct="1"/>
            <a:r>
              <a:rPr lang="en-US" sz="2000" dirty="0" smtClean="0">
                <a:ea typeface="ＭＳ Ｐゴシック" charset="-128"/>
                <a:cs typeface="ＭＳ Ｐゴシック" charset="-128"/>
              </a:rPr>
              <a:t>Highest energy particles associated with a specific source</a:t>
            </a:r>
          </a:p>
          <a:p>
            <a:pPr eaLnBrk="1" hangingPunct="1"/>
            <a:r>
              <a:rPr lang="en-US" sz="2000" dirty="0" smtClean="0">
                <a:ea typeface="ＭＳ Ｐゴシック" charset="-128"/>
                <a:cs typeface="ＭＳ Ｐゴシック" charset="-128"/>
              </a:rPr>
              <a:t>Not the pulsar – </a:t>
            </a:r>
            <a:r>
              <a:rPr lang="en-US" sz="2000" dirty="0" err="1" smtClean="0">
                <a:ea typeface="ＭＳ Ｐゴシック" charset="-128"/>
                <a:cs typeface="ＭＳ Ｐゴシック" charset="-128"/>
              </a:rPr>
              <a:t>P(t</a:t>
            </a:r>
            <a:r>
              <a:rPr lang="en-US" sz="2000" dirty="0" smtClean="0">
                <a:ea typeface="ＭＳ Ｐゴシック" charset="-128"/>
                <a:cs typeface="ＭＳ Ｐゴシック" charset="-128"/>
              </a:rPr>
              <a:t>)</a:t>
            </a:r>
          </a:p>
          <a:p>
            <a:pPr eaLnBrk="1" hangingPunct="1"/>
            <a:r>
              <a:rPr lang="en-US" sz="2000" dirty="0" smtClean="0">
                <a:ea typeface="ＭＳ Ｐゴシック" charset="-128"/>
                <a:cs typeface="ＭＳ Ｐゴシック" charset="-128"/>
              </a:rPr>
              <a:t>Wind, shock, jet or torus?</a:t>
            </a:r>
          </a:p>
          <a:p>
            <a:pPr eaLnBrk="1" hangingPunct="1"/>
            <a:r>
              <a:rPr lang="en-US" sz="2000" dirty="0" smtClean="0">
                <a:ea typeface="ＭＳ Ｐゴシック" charset="-128"/>
                <a:cs typeface="ＭＳ Ｐゴシック" charset="-128"/>
              </a:rPr>
              <a:t>We hope to identify the site using Chandra Hubble, Gemini, VLA next flare</a:t>
            </a:r>
          </a:p>
          <a:p>
            <a:pPr eaLnBrk="1" hangingPunct="1"/>
            <a:endParaRPr lang="en-US" dirty="0" smtClean="0">
              <a:ea typeface="ＭＳ Ｐゴシック" charset="-128"/>
              <a:cs typeface="ＭＳ Ｐゴシック" charset="-128"/>
            </a:endParaRPr>
          </a:p>
        </p:txBody>
      </p:sp>
      <p:sp>
        <p:nvSpPr>
          <p:cNvPr id="23557" name="TextBox 4"/>
          <p:cNvSpPr txBox="1">
            <a:spLocks noChangeArrowheads="1"/>
          </p:cNvSpPr>
          <p:nvPr/>
        </p:nvSpPr>
        <p:spPr bwMode="auto">
          <a:xfrm>
            <a:off x="7696200" y="5791200"/>
            <a:ext cx="946150" cy="369888"/>
          </a:xfrm>
          <a:prstGeom prst="rect">
            <a:avLst/>
          </a:prstGeom>
          <a:noFill/>
          <a:ln w="9525">
            <a:noFill/>
            <a:miter lim="800000"/>
            <a:headEnd/>
            <a:tailEnd/>
          </a:ln>
        </p:spPr>
        <p:txBody>
          <a:bodyPr wrap="none">
            <a:prstTxWarp prst="textNoShape">
              <a:avLst/>
            </a:prstTxWarp>
            <a:spAutoFit/>
          </a:bodyPr>
          <a:lstStyle/>
          <a:p>
            <a:r>
              <a:rPr lang="en-US"/>
              <a:t>Hester</a:t>
            </a:r>
          </a:p>
        </p:txBody>
      </p:sp>
      <p:pic>
        <p:nvPicPr>
          <p:cNvPr id="23558" name="Picture 6" descr="/Users/rdb/Desktop/research/talks/movies/crabmov.mpeg">
            <a:hlinkClick r:id="" action="ppaction://media"/>
          </p:cNvPr>
          <p:cNvPicPr/>
          <p:nvPr>
            <a:videoFile r:link="rId1"/>
          </p:nvPr>
        </p:nvPicPr>
        <p:blipFill>
          <a:blip r:embed="rId5"/>
          <a:srcRect/>
          <a:stretch>
            <a:fillRect/>
          </a:stretch>
        </p:blipFill>
        <p:spPr bwMode="auto">
          <a:xfrm>
            <a:off x="4495800" y="0"/>
            <a:ext cx="4648200" cy="3733800"/>
          </a:xfrm>
          <a:prstGeom prst="rect">
            <a:avLst/>
          </a:prstGeom>
          <a:noFill/>
          <a:ln w="9525">
            <a:noFill/>
            <a:miter lim="800000"/>
            <a:headEnd/>
            <a:tailEnd/>
          </a:ln>
        </p:spPr>
      </p:pic>
      <p:sp>
        <p:nvSpPr>
          <p:cNvPr id="7" name="Date Placeholder 6"/>
          <p:cNvSpPr>
            <a:spLocks noGrp="1"/>
          </p:cNvSpPr>
          <p:nvPr>
            <p:ph type="dt" sz="half" idx="10"/>
          </p:nvPr>
        </p:nvSpPr>
        <p:spPr/>
        <p:txBody>
          <a:bodyPr/>
          <a:lstStyle/>
          <a:p>
            <a:r>
              <a:rPr lang="en-US" smtClean="0"/>
              <a:t>1 iv 2011</a:t>
            </a:r>
            <a:endParaRPr lang="en-US"/>
          </a:p>
        </p:txBody>
      </p:sp>
      <p:sp>
        <p:nvSpPr>
          <p:cNvPr id="8" name="Slide Number Placeholder 7"/>
          <p:cNvSpPr>
            <a:spLocks noGrp="1"/>
          </p:cNvSpPr>
          <p:nvPr>
            <p:ph type="sldNum" sz="quarter" idx="12"/>
          </p:nvPr>
        </p:nvSpPr>
        <p:spPr/>
        <p:txBody>
          <a:bodyPr/>
          <a:lstStyle/>
          <a:p>
            <a:fld id="{2EAD04CD-93D4-D147-8F3A-980B0737F5BC}" type="slidenum">
              <a:rPr lang="en-US" smtClean="0"/>
              <a:pPr/>
              <a:t>15</a:t>
            </a:fld>
            <a:endParaRPr lang="en-US"/>
          </a:p>
        </p:txBody>
      </p:sp>
      <p:sp>
        <p:nvSpPr>
          <p:cNvPr id="9" name="Footer Placeholder 8"/>
          <p:cNvSpPr>
            <a:spLocks noGrp="1"/>
          </p:cNvSpPr>
          <p:nvPr>
            <p:ph type="ftr" sz="quarter" idx="11"/>
          </p:nvPr>
        </p:nvSpPr>
        <p:spPr/>
        <p:txBody>
          <a:bodyPr/>
          <a:lstStyle/>
          <a:p>
            <a:r>
              <a:rPr lang="en-US" dirty="0" smtClean="0"/>
              <a:t>CIFAR</a:t>
            </a:r>
            <a:endParaRPr lang="en-US" dirty="0"/>
          </a:p>
        </p:txBody>
      </p:sp>
      <p:pic>
        <p:nvPicPr>
          <p:cNvPr id="10" name="vela_pulsar_lg.mpg">
            <a:hlinkClick r:id="" action="ppaction://media"/>
          </p:cNvPr>
          <p:cNvPicPr/>
          <p:nvPr>
            <a:videoFile r:link="rId2"/>
          </p:nvPr>
        </p:nvPicPr>
        <p:blipFill>
          <a:blip r:embed="rId6"/>
          <a:stretch>
            <a:fillRect/>
          </a:stretch>
        </p:blipFill>
        <p:spPr>
          <a:xfrm>
            <a:off x="4419600" y="3708400"/>
            <a:ext cx="4724400" cy="314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355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3558"/>
                                        </p:tgtEl>
                                      </p:cBhvr>
                                    </p:cmd>
                                  </p:childTnLst>
                                </p:cTn>
                              </p:par>
                            </p:childTnLst>
                          </p:cTn>
                        </p:par>
                      </p:childTnLst>
                    </p:cTn>
                  </p:par>
                </p:childTnLst>
              </p:cTn>
              <p:nextCondLst>
                <p:cond evt="onClick" delay="0">
                  <p:tgtEl>
                    <p:spTgt spid="23558"/>
                  </p:tgtEl>
                </p:cond>
              </p:nextCondLst>
            </p:seq>
            <p:video>
              <p:cMediaNode>
                <p:cTn id="12" fill="hold" display="0">
                  <p:stCondLst>
                    <p:cond delay="indefinite"/>
                  </p:stCondLst>
                  <p:endCondLst>
                    <p:cond evt="onNext" delay="0">
                      <p:tgtEl>
                        <p:sldTgt/>
                      </p:tgtEl>
                    </p:cond>
                    <p:cond evt="onPrev" delay="0">
                      <p:tgtEl>
                        <p:sldTgt/>
                      </p:tgtEl>
                    </p:cond>
                  </p:endCondLst>
                </p:cTn>
                <p:tgtEl>
                  <p:spTgt spid="23558"/>
                </p:tgtEl>
              </p:cMediaNode>
            </p:video>
            <p:seq concurrent="1" nextAc="seek">
              <p:cTn id="13" restart="whenNotActive" fill="hold" evtFilter="cancelBubble" nodeType="interactiveSeq">
                <p:stCondLst>
                  <p:cond evt="onClick" delay="0">
                    <p:tgtEl>
                      <p:spTgt spid="10"/>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10"/>
                                        </p:tgtEl>
                                      </p:cBhvr>
                                    </p:cmd>
                                  </p:childTnLst>
                                </p:cTn>
                              </p:par>
                            </p:childTnLst>
                          </p:cTn>
                        </p:par>
                      </p:childTnLst>
                    </p:cTn>
                  </p:par>
                </p:childTnLst>
              </p:cTn>
              <p:nextCondLst>
                <p:cond evt="onClick" delay="0">
                  <p:tgtEl>
                    <p:spTgt spid="10"/>
                  </p:tgtEl>
                </p:cond>
              </p:nextCondLst>
            </p:seq>
            <p:video>
              <p:cMediaNode>
                <p:cTn id="18" fill="hold" display="0">
                  <p:stCondLst>
                    <p:cond delay="indefinite"/>
                  </p:stCondLst>
                  <p:endCondLst>
                    <p:cond evt="onNext" delay="0">
                      <p:tgtEl>
                        <p:sldTgt/>
                      </p:tgtEl>
                    </p:cond>
                    <p:cond evt="onPrev" delay="0">
                      <p:tgtEl>
                        <p:sldTgt/>
                      </p:tgtEl>
                    </p:cond>
                  </p:endCondLst>
                </p:cTn>
                <p:tgtEl>
                  <p:spTgt spid="10"/>
                </p:tgtEl>
              </p:cMediaNode>
            </p:video>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lstStyle/>
          <a:p>
            <a:r>
              <a:rPr lang="en-US" dirty="0" smtClean="0"/>
              <a:t>Where is the Flare?</a:t>
            </a:r>
            <a:endParaRPr lang="en-US" dirty="0"/>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r>
              <a:rPr lang="en-US" smtClean="0"/>
              <a:t>1 iv 2011</a:t>
            </a:r>
            <a:endParaRPr lang="en-US"/>
          </a:p>
        </p:txBody>
      </p:sp>
      <p:sp>
        <p:nvSpPr>
          <p:cNvPr id="5" name="Footer Placeholder 4"/>
          <p:cNvSpPr>
            <a:spLocks noGrp="1"/>
          </p:cNvSpPr>
          <p:nvPr>
            <p:ph type="ftr" sz="quarter" idx="11"/>
          </p:nvPr>
        </p:nvSpPr>
        <p:spPr/>
        <p:txBody>
          <a:bodyPr/>
          <a:lstStyle/>
          <a:p>
            <a:r>
              <a:rPr lang="en-US" smtClean="0"/>
              <a:t>CIFAR</a:t>
            </a:r>
            <a:endParaRPr lang="en-US"/>
          </a:p>
        </p:txBody>
      </p:sp>
      <p:sp>
        <p:nvSpPr>
          <p:cNvPr id="6" name="Slide Number Placeholder 5"/>
          <p:cNvSpPr>
            <a:spLocks noGrp="1"/>
          </p:cNvSpPr>
          <p:nvPr>
            <p:ph type="sldNum" sz="quarter" idx="12"/>
          </p:nvPr>
        </p:nvSpPr>
        <p:spPr/>
        <p:txBody>
          <a:bodyPr/>
          <a:lstStyle/>
          <a:p>
            <a:fld id="{2EAD04CD-93D4-D147-8F3A-980B0737F5BC}" type="slidenum">
              <a:rPr lang="en-US" smtClean="0"/>
              <a:pPr/>
              <a:t>16</a:t>
            </a:fld>
            <a:endParaRPr lang="en-US"/>
          </a:p>
        </p:txBody>
      </p:sp>
      <p:pic>
        <p:nvPicPr>
          <p:cNvPr id="7" name="Picture 6"/>
          <p:cNvPicPr>
            <a:picLocks noChangeAspect="1"/>
          </p:cNvPicPr>
          <p:nvPr/>
        </p:nvPicPr>
        <p:blipFill>
          <a:blip r:embed="rId2"/>
          <a:srcRect l="10898" r="13200"/>
          <a:stretch>
            <a:fillRect/>
          </a:stretch>
        </p:blipFill>
        <p:spPr>
          <a:xfrm>
            <a:off x="685800" y="762000"/>
            <a:ext cx="7924800" cy="6096000"/>
          </a:xfrm>
          <a:prstGeom prst="rect">
            <a:avLst/>
          </a:prstGeom>
        </p:spPr>
      </p:pic>
      <p:cxnSp>
        <p:nvCxnSpPr>
          <p:cNvPr id="9" name="Straight Arrow Connector 8"/>
          <p:cNvCxnSpPr/>
          <p:nvPr/>
        </p:nvCxnSpPr>
        <p:spPr bwMode="auto">
          <a:xfrm rot="16200000" flipH="1">
            <a:off x="3314700" y="2247900"/>
            <a:ext cx="2667000" cy="609600"/>
          </a:xfrm>
          <a:prstGeom prst="straightConnector1">
            <a:avLst/>
          </a:prstGeom>
          <a:solidFill>
            <a:schemeClr val="accent1"/>
          </a:solidFill>
          <a:ln w="76200" cap="flat" cmpd="sng" algn="ctr">
            <a:solidFill>
              <a:srgbClr val="FFFF00"/>
            </a:solidFill>
            <a:prstDash val="solid"/>
            <a:round/>
            <a:headEnd type="none" w="med" len="med"/>
            <a:tailEnd type="arrow" w="med" len="med"/>
          </a:ln>
          <a:effectLst/>
        </p:spPr>
      </p:cxnSp>
      <p:cxnSp>
        <p:nvCxnSpPr>
          <p:cNvPr id="10" name="Straight Arrow Connector 9"/>
          <p:cNvCxnSpPr/>
          <p:nvPr/>
        </p:nvCxnSpPr>
        <p:spPr bwMode="auto">
          <a:xfrm flipV="1">
            <a:off x="2362200" y="4191000"/>
            <a:ext cx="2438400" cy="2209800"/>
          </a:xfrm>
          <a:prstGeom prst="straightConnector1">
            <a:avLst/>
          </a:prstGeom>
          <a:solidFill>
            <a:schemeClr val="accent1"/>
          </a:solidFill>
          <a:ln w="76200" cap="flat" cmpd="sng" algn="ctr">
            <a:solidFill>
              <a:srgbClr val="FFFF00"/>
            </a:solidFill>
            <a:prstDash val="solid"/>
            <a:round/>
            <a:headEnd type="none" w="med" len="med"/>
            <a:tailEnd type="arrow" w="med" len="med"/>
          </a:ln>
          <a:effectLst/>
        </p:spPr>
      </p:cxnSp>
      <p:cxnSp>
        <p:nvCxnSpPr>
          <p:cNvPr id="11" name="Straight Arrow Connector 10"/>
          <p:cNvCxnSpPr/>
          <p:nvPr/>
        </p:nvCxnSpPr>
        <p:spPr bwMode="auto">
          <a:xfrm rot="16200000" flipV="1">
            <a:off x="4991100" y="4229100"/>
            <a:ext cx="1981200" cy="1752600"/>
          </a:xfrm>
          <a:prstGeom prst="straightConnector1">
            <a:avLst/>
          </a:prstGeom>
          <a:solidFill>
            <a:schemeClr val="accent1"/>
          </a:solidFill>
          <a:ln w="76200" cap="flat" cmpd="sng" algn="ctr">
            <a:solidFill>
              <a:srgbClr val="FFFF00"/>
            </a:solidFill>
            <a:prstDash val="solid"/>
            <a:round/>
            <a:headEnd type="none" w="med" len="med"/>
            <a:tailEnd type="arrow" w="med" len="med"/>
          </a:ln>
          <a:effectLst/>
        </p:spPr>
      </p:cxnSp>
      <p:sp>
        <p:nvSpPr>
          <p:cNvPr id="15" name="TextBox 14"/>
          <p:cNvSpPr txBox="1"/>
          <p:nvPr/>
        </p:nvSpPr>
        <p:spPr>
          <a:xfrm>
            <a:off x="1676400" y="6243935"/>
            <a:ext cx="736099" cy="461665"/>
          </a:xfrm>
          <a:prstGeom prst="rect">
            <a:avLst/>
          </a:prstGeom>
          <a:noFill/>
        </p:spPr>
        <p:txBody>
          <a:bodyPr wrap="none" rtlCol="0">
            <a:spAutoFit/>
          </a:bodyPr>
          <a:lstStyle/>
          <a:p>
            <a:r>
              <a:rPr lang="en-US" b="1" dirty="0" smtClean="0">
                <a:solidFill>
                  <a:srgbClr val="FFFF00"/>
                </a:solidFill>
              </a:rPr>
              <a:t>Jet?</a:t>
            </a:r>
            <a:endParaRPr lang="en-US" b="1" dirty="0">
              <a:solidFill>
                <a:srgbClr val="FFFF00"/>
              </a:solidFill>
            </a:endParaRPr>
          </a:p>
        </p:txBody>
      </p:sp>
      <p:sp>
        <p:nvSpPr>
          <p:cNvPr id="16" name="TextBox 15"/>
          <p:cNvSpPr txBox="1"/>
          <p:nvPr/>
        </p:nvSpPr>
        <p:spPr>
          <a:xfrm>
            <a:off x="6676863" y="6167735"/>
            <a:ext cx="1097025" cy="461665"/>
          </a:xfrm>
          <a:prstGeom prst="rect">
            <a:avLst/>
          </a:prstGeom>
          <a:noFill/>
        </p:spPr>
        <p:txBody>
          <a:bodyPr wrap="none" rtlCol="0">
            <a:spAutoFit/>
          </a:bodyPr>
          <a:lstStyle/>
          <a:p>
            <a:r>
              <a:rPr lang="en-US" b="1" dirty="0" smtClean="0">
                <a:solidFill>
                  <a:srgbClr val="FFFF00"/>
                </a:solidFill>
              </a:rPr>
              <a:t>Torus?</a:t>
            </a:r>
            <a:endParaRPr lang="en-US" b="1" dirty="0">
              <a:solidFill>
                <a:srgbClr val="FFFF00"/>
              </a:solidFill>
            </a:endParaRPr>
          </a:p>
        </p:txBody>
      </p:sp>
      <p:sp>
        <p:nvSpPr>
          <p:cNvPr id="17" name="TextBox 16"/>
          <p:cNvSpPr txBox="1"/>
          <p:nvPr/>
        </p:nvSpPr>
        <p:spPr>
          <a:xfrm>
            <a:off x="3733800" y="685800"/>
            <a:ext cx="1992853" cy="461665"/>
          </a:xfrm>
          <a:prstGeom prst="rect">
            <a:avLst/>
          </a:prstGeom>
          <a:noFill/>
        </p:spPr>
        <p:txBody>
          <a:bodyPr wrap="none" rtlCol="0">
            <a:spAutoFit/>
          </a:bodyPr>
          <a:lstStyle/>
          <a:p>
            <a:r>
              <a:rPr lang="en-US" b="1" dirty="0" smtClean="0">
                <a:solidFill>
                  <a:srgbClr val="FFFF00"/>
                </a:solidFill>
              </a:rPr>
              <a:t>Pulsar Wind?</a:t>
            </a:r>
            <a:endParaRPr lang="en-US" b="1" dirty="0">
              <a:solidFill>
                <a:srgbClr val="FFFF00"/>
              </a:solidFill>
            </a:endParaRPr>
          </a:p>
        </p:txBody>
      </p:sp>
      <p:sp>
        <p:nvSpPr>
          <p:cNvPr id="14" name="TextBox 13"/>
          <p:cNvSpPr txBox="1"/>
          <p:nvPr/>
        </p:nvSpPr>
        <p:spPr>
          <a:xfrm>
            <a:off x="1447800" y="2133600"/>
            <a:ext cx="1146468" cy="461665"/>
          </a:xfrm>
          <a:prstGeom prst="rect">
            <a:avLst/>
          </a:prstGeom>
          <a:noFill/>
        </p:spPr>
        <p:txBody>
          <a:bodyPr wrap="none" rtlCol="0">
            <a:spAutoFit/>
          </a:bodyPr>
          <a:lstStyle/>
          <a:p>
            <a:r>
              <a:rPr lang="en-US" b="1" dirty="0" smtClean="0">
                <a:solidFill>
                  <a:srgbClr val="FFFF00"/>
                </a:solidFill>
              </a:rPr>
              <a:t>Shock?</a:t>
            </a:r>
            <a:endParaRPr lang="en-US" b="1" dirty="0">
              <a:solidFill>
                <a:srgbClr val="FFFF00"/>
              </a:solidFill>
            </a:endParaRPr>
          </a:p>
        </p:txBody>
      </p:sp>
      <p:cxnSp>
        <p:nvCxnSpPr>
          <p:cNvPr id="18" name="Straight Arrow Connector 17"/>
          <p:cNvCxnSpPr/>
          <p:nvPr/>
        </p:nvCxnSpPr>
        <p:spPr bwMode="auto">
          <a:xfrm>
            <a:off x="2514600" y="2514600"/>
            <a:ext cx="2209800" cy="1371600"/>
          </a:xfrm>
          <a:prstGeom prst="straightConnector1">
            <a:avLst/>
          </a:prstGeom>
          <a:solidFill>
            <a:schemeClr val="accent1"/>
          </a:solidFill>
          <a:ln w="76200" cap="flat" cmpd="sng" algn="ctr">
            <a:solidFill>
              <a:srgbClr val="FFFF00"/>
            </a:solidFill>
            <a:prstDash val="solid"/>
            <a:round/>
            <a:headEnd type="none" w="med" len="med"/>
            <a:tailEnd type="arrow" w="med" len="med"/>
          </a:ln>
          <a:effectLst/>
        </p:spPr>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lstStyle/>
          <a:p>
            <a:r>
              <a:rPr lang="en-US" dirty="0" smtClean="0"/>
              <a:t>Classical Radiation Reaction</a:t>
            </a:r>
            <a:endParaRPr lang="en-US" dirty="0"/>
          </a:p>
        </p:txBody>
      </p:sp>
      <p:sp>
        <p:nvSpPr>
          <p:cNvPr id="3" name="Content Placeholder 2"/>
          <p:cNvSpPr>
            <a:spLocks noGrp="1"/>
          </p:cNvSpPr>
          <p:nvPr>
            <p:ph idx="1"/>
          </p:nvPr>
        </p:nvSpPr>
        <p:spPr>
          <a:xfrm>
            <a:off x="685800" y="1143000"/>
            <a:ext cx="7772400" cy="4800600"/>
          </a:xfrm>
        </p:spPr>
        <p:txBody>
          <a:bodyPr/>
          <a:lstStyle/>
          <a:p>
            <a:r>
              <a:rPr lang="en-US" dirty="0" smtClean="0"/>
              <a:t>Irrelevant for single electrons!</a:t>
            </a:r>
          </a:p>
          <a:p>
            <a:r>
              <a:rPr lang="en-US" dirty="0" smtClean="0"/>
              <a:t>Marginally relevant for U…</a:t>
            </a:r>
          </a:p>
          <a:p>
            <a:r>
              <a:rPr lang="en-US" dirty="0" smtClean="0"/>
              <a:t>Relevant for accelerators, pulsars…</a:t>
            </a:r>
          </a:p>
          <a:p>
            <a:r>
              <a:rPr lang="en-US" dirty="0" smtClean="0"/>
              <a:t>Irrelevant to Crab</a:t>
            </a:r>
          </a:p>
          <a:p>
            <a:r>
              <a:rPr lang="en-US" dirty="0" smtClean="0"/>
              <a:t>Confused literature and textbooks</a:t>
            </a:r>
          </a:p>
          <a:p>
            <a:r>
              <a:rPr lang="en-US" dirty="0" smtClean="0"/>
              <a:t>Avoid runaway solutions</a:t>
            </a:r>
          </a:p>
          <a:p>
            <a:r>
              <a:rPr lang="en-US" dirty="0" smtClean="0"/>
              <a:t>Classical renormalization/self energy</a:t>
            </a:r>
          </a:p>
          <a:p>
            <a:r>
              <a:rPr lang="en-US" dirty="0" smtClean="0"/>
              <a:t>Role of advanced solutions?</a:t>
            </a:r>
          </a:p>
          <a:p>
            <a:pPr>
              <a:buNone/>
            </a:pPr>
            <a:r>
              <a:rPr lang="en-US" dirty="0" smtClean="0"/>
              <a:t> </a:t>
            </a:r>
          </a:p>
          <a:p>
            <a:endParaRPr lang="en-US" dirty="0" smtClean="0"/>
          </a:p>
          <a:p>
            <a:endParaRPr lang="en-US" dirty="0"/>
          </a:p>
        </p:txBody>
      </p:sp>
      <p:sp>
        <p:nvSpPr>
          <p:cNvPr id="4" name="Date Placeholder 3"/>
          <p:cNvSpPr>
            <a:spLocks noGrp="1"/>
          </p:cNvSpPr>
          <p:nvPr>
            <p:ph type="dt" sz="half" idx="10"/>
          </p:nvPr>
        </p:nvSpPr>
        <p:spPr/>
        <p:txBody>
          <a:bodyPr/>
          <a:lstStyle/>
          <a:p>
            <a:r>
              <a:rPr lang="en-US" smtClean="0"/>
              <a:t>1 iv 2011</a:t>
            </a:r>
            <a:endParaRPr lang="en-US"/>
          </a:p>
        </p:txBody>
      </p:sp>
      <p:sp>
        <p:nvSpPr>
          <p:cNvPr id="5" name="Footer Placeholder 4"/>
          <p:cNvSpPr>
            <a:spLocks noGrp="1"/>
          </p:cNvSpPr>
          <p:nvPr>
            <p:ph type="ftr" sz="quarter" idx="11"/>
          </p:nvPr>
        </p:nvSpPr>
        <p:spPr/>
        <p:txBody>
          <a:bodyPr/>
          <a:lstStyle/>
          <a:p>
            <a:r>
              <a:rPr lang="en-US" smtClean="0"/>
              <a:t>CIFAR</a:t>
            </a:r>
            <a:endParaRPr lang="en-US"/>
          </a:p>
        </p:txBody>
      </p:sp>
      <p:sp>
        <p:nvSpPr>
          <p:cNvPr id="6" name="Slide Number Placeholder 5"/>
          <p:cNvSpPr>
            <a:spLocks noGrp="1"/>
          </p:cNvSpPr>
          <p:nvPr>
            <p:ph type="sldNum" sz="quarter" idx="12"/>
          </p:nvPr>
        </p:nvSpPr>
        <p:spPr/>
        <p:txBody>
          <a:bodyPr/>
          <a:lstStyle/>
          <a:p>
            <a:fld id="{2EAD04CD-93D4-D147-8F3A-980B0737F5B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838200"/>
          </a:xfrm>
        </p:spPr>
        <p:txBody>
          <a:bodyPr/>
          <a:lstStyle/>
          <a:p>
            <a:r>
              <a:rPr lang="en-US" dirty="0" smtClean="0"/>
              <a:t>Formalism</a:t>
            </a:r>
            <a:endParaRPr lang="en-US" dirty="0"/>
          </a:p>
        </p:txBody>
      </p:sp>
      <p:sp>
        <p:nvSpPr>
          <p:cNvPr id="4" name="Date Placeholder 3"/>
          <p:cNvSpPr>
            <a:spLocks noGrp="1"/>
          </p:cNvSpPr>
          <p:nvPr>
            <p:ph type="dt" sz="half" idx="10"/>
          </p:nvPr>
        </p:nvSpPr>
        <p:spPr/>
        <p:txBody>
          <a:bodyPr/>
          <a:lstStyle/>
          <a:p>
            <a:r>
              <a:rPr lang="en-US" smtClean="0"/>
              <a:t>1 iv 2011</a:t>
            </a:r>
            <a:endParaRPr lang="en-US"/>
          </a:p>
        </p:txBody>
      </p:sp>
      <p:sp>
        <p:nvSpPr>
          <p:cNvPr id="5" name="Footer Placeholder 4"/>
          <p:cNvSpPr>
            <a:spLocks noGrp="1"/>
          </p:cNvSpPr>
          <p:nvPr>
            <p:ph type="ftr" sz="quarter" idx="11"/>
          </p:nvPr>
        </p:nvSpPr>
        <p:spPr/>
        <p:txBody>
          <a:bodyPr/>
          <a:lstStyle/>
          <a:p>
            <a:r>
              <a:rPr lang="en-US" smtClean="0"/>
              <a:t>CIFAR</a:t>
            </a:r>
            <a:endParaRPr lang="en-US"/>
          </a:p>
        </p:txBody>
      </p:sp>
      <p:sp>
        <p:nvSpPr>
          <p:cNvPr id="6" name="Slide Number Placeholder 5"/>
          <p:cNvSpPr>
            <a:spLocks noGrp="1"/>
          </p:cNvSpPr>
          <p:nvPr>
            <p:ph type="sldNum" sz="quarter" idx="12"/>
          </p:nvPr>
        </p:nvSpPr>
        <p:spPr/>
        <p:txBody>
          <a:bodyPr/>
          <a:lstStyle/>
          <a:p>
            <a:fld id="{2EAD04CD-93D4-D147-8F3A-980B0737F5BC}" type="slidenum">
              <a:rPr lang="en-US" smtClean="0"/>
              <a:pPr/>
              <a:t>18</a:t>
            </a:fld>
            <a:endParaRPr lang="en-US"/>
          </a:p>
        </p:txBody>
      </p:sp>
      <p:cxnSp>
        <p:nvCxnSpPr>
          <p:cNvPr id="8" name="Curved Connector 7"/>
          <p:cNvCxnSpPr/>
          <p:nvPr/>
        </p:nvCxnSpPr>
        <p:spPr bwMode="auto">
          <a:xfrm rot="5400000" flipH="1" flipV="1">
            <a:off x="7048500" y="2476500"/>
            <a:ext cx="1752600" cy="762000"/>
          </a:xfrm>
          <a:prstGeom prst="curvedConnector3">
            <a:avLst>
              <a:gd name="adj1" fmla="val 50000"/>
            </a:avLst>
          </a:prstGeom>
          <a:solidFill>
            <a:schemeClr val="accent1"/>
          </a:solidFill>
          <a:ln w="28575" cap="flat" cmpd="sng" algn="ctr">
            <a:solidFill>
              <a:schemeClr val="tx1"/>
            </a:solidFill>
            <a:prstDash val="solid"/>
            <a:round/>
            <a:headEnd type="none" w="med" len="med"/>
            <a:tailEnd type="triangle" w="med" len="med"/>
          </a:ln>
          <a:effectLst/>
        </p:spPr>
      </p:cxnSp>
      <p:cxnSp>
        <p:nvCxnSpPr>
          <p:cNvPr id="11" name="Straight Arrow Connector 10"/>
          <p:cNvCxnSpPr/>
          <p:nvPr/>
        </p:nvCxnSpPr>
        <p:spPr bwMode="auto">
          <a:xfrm rot="5400000" flipH="1" flipV="1">
            <a:off x="7010400" y="2057400"/>
            <a:ext cx="1600200" cy="76200"/>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sp>
        <p:nvSpPr>
          <p:cNvPr id="13" name="TextBox 12"/>
          <p:cNvSpPr txBox="1"/>
          <p:nvPr/>
        </p:nvSpPr>
        <p:spPr>
          <a:xfrm>
            <a:off x="7162800" y="3881735"/>
            <a:ext cx="1516311" cy="461665"/>
          </a:xfrm>
          <a:prstGeom prst="rect">
            <a:avLst/>
          </a:prstGeom>
          <a:noFill/>
        </p:spPr>
        <p:txBody>
          <a:bodyPr wrap="none" rtlCol="0">
            <a:spAutoFit/>
          </a:bodyPr>
          <a:lstStyle/>
          <a:p>
            <a:r>
              <a:rPr lang="en-US" dirty="0" err="1" smtClean="0"/>
              <a:t>x(</a:t>
            </a:r>
            <a:r>
              <a:rPr lang="en-US" dirty="0" err="1" smtClean="0">
                <a:latin typeface="Symbol" charset="2"/>
                <a:cs typeface="Symbol" charset="2"/>
              </a:rPr>
              <a:t>t</a:t>
            </a:r>
            <a:r>
              <a:rPr lang="en-US" dirty="0" smtClean="0"/>
              <a:t>), </a:t>
            </a:r>
            <a:r>
              <a:rPr lang="en-US" dirty="0" err="1" smtClean="0"/>
              <a:t>u</a:t>
            </a:r>
            <a:r>
              <a:rPr lang="en-US" dirty="0" smtClean="0"/>
              <a:t>, a, </a:t>
            </a:r>
            <a:r>
              <a:rPr lang="en-US" dirty="0" err="1" smtClean="0"/>
              <a:t>j</a:t>
            </a:r>
            <a:endParaRPr lang="en-US" dirty="0"/>
          </a:p>
        </p:txBody>
      </p:sp>
      <p:sp>
        <p:nvSpPr>
          <p:cNvPr id="14" name="TextBox 13"/>
          <p:cNvSpPr txBox="1"/>
          <p:nvPr/>
        </p:nvSpPr>
        <p:spPr>
          <a:xfrm>
            <a:off x="7391400" y="1905000"/>
            <a:ext cx="338554" cy="461665"/>
          </a:xfrm>
          <a:prstGeom prst="rect">
            <a:avLst/>
          </a:prstGeom>
          <a:noFill/>
        </p:spPr>
        <p:txBody>
          <a:bodyPr wrap="none" rtlCol="0">
            <a:spAutoFit/>
          </a:bodyPr>
          <a:lstStyle/>
          <a:p>
            <a:r>
              <a:rPr lang="en-US" b="1" dirty="0" err="1" smtClean="0">
                <a:latin typeface="Symbol" charset="2"/>
                <a:cs typeface="Symbol" charset="2"/>
              </a:rPr>
              <a:t>x</a:t>
            </a:r>
            <a:endParaRPr lang="en-US" b="1" dirty="0">
              <a:latin typeface="Symbol" charset="2"/>
              <a:cs typeface="Symbol" charset="2"/>
            </a:endParaRPr>
          </a:p>
        </p:txBody>
      </p:sp>
      <p:sp>
        <p:nvSpPr>
          <p:cNvPr id="15" name="TextBox 14"/>
          <p:cNvSpPr txBox="1"/>
          <p:nvPr/>
        </p:nvSpPr>
        <p:spPr>
          <a:xfrm>
            <a:off x="7772400" y="838200"/>
            <a:ext cx="287258" cy="461665"/>
          </a:xfrm>
          <a:prstGeom prst="rect">
            <a:avLst/>
          </a:prstGeom>
          <a:noFill/>
        </p:spPr>
        <p:txBody>
          <a:bodyPr wrap="none" rtlCol="0">
            <a:spAutoFit/>
          </a:bodyPr>
          <a:lstStyle/>
          <a:p>
            <a:r>
              <a:rPr lang="en-US" dirty="0" err="1" smtClean="0"/>
              <a:t>r</a:t>
            </a:r>
            <a:endParaRPr lang="en-US" dirty="0"/>
          </a:p>
        </p:txBody>
      </p:sp>
      <p:graphicFrame>
        <p:nvGraphicFramePr>
          <p:cNvPr id="17" name="Content Placeholder 16"/>
          <p:cNvGraphicFramePr>
            <a:graphicFrameLocks noChangeAspect="1"/>
          </p:cNvGraphicFramePr>
          <p:nvPr>
            <p:ph idx="1"/>
          </p:nvPr>
        </p:nvGraphicFramePr>
        <p:xfrm>
          <a:off x="0" y="990600"/>
          <a:ext cx="7115201" cy="2209800"/>
        </p:xfrm>
        <a:graphic>
          <a:graphicData uri="http://schemas.openxmlformats.org/presentationml/2006/ole">
            <p:oleObj spid="_x0000_s807938" name="Equation" r:id="rId4" imgW="5600700" imgH="1739900" progId="Equation.3">
              <p:embed/>
            </p:oleObj>
          </a:graphicData>
        </a:graphic>
      </p:graphicFrame>
      <p:cxnSp>
        <p:nvCxnSpPr>
          <p:cNvPr id="21" name="Straight Arrow Connector 20"/>
          <p:cNvCxnSpPr/>
          <p:nvPr/>
        </p:nvCxnSpPr>
        <p:spPr bwMode="auto">
          <a:xfrm rot="5400000" flipH="1" flipV="1">
            <a:off x="-685800" y="4876800"/>
            <a:ext cx="2438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Connector 22"/>
          <p:cNvCxnSpPr/>
          <p:nvPr/>
        </p:nvCxnSpPr>
        <p:spPr bwMode="auto">
          <a:xfrm rot="5400000" flipH="1" flipV="1">
            <a:off x="495300" y="5067300"/>
            <a:ext cx="1066800" cy="9906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Straight Connector 24"/>
          <p:cNvCxnSpPr/>
          <p:nvPr/>
        </p:nvCxnSpPr>
        <p:spPr bwMode="auto">
          <a:xfrm rot="16200000" flipV="1">
            <a:off x="381000" y="3886200"/>
            <a:ext cx="1295400" cy="9906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6" name="Freeform 25"/>
          <p:cNvSpPr/>
          <p:nvPr/>
        </p:nvSpPr>
        <p:spPr bwMode="auto">
          <a:xfrm>
            <a:off x="471357" y="3692517"/>
            <a:ext cx="222585" cy="2356926"/>
          </a:xfrm>
          <a:custGeom>
            <a:avLst/>
            <a:gdLst>
              <a:gd name="connsiteX0" fmla="*/ 52373 w 222585"/>
              <a:gd name="connsiteY0" fmla="*/ 2356926 h 2356926"/>
              <a:gd name="connsiteX1" fmla="*/ 222585 w 222585"/>
              <a:gd name="connsiteY1" fmla="*/ 1741507 h 2356926"/>
              <a:gd name="connsiteX2" fmla="*/ 170212 w 222585"/>
              <a:gd name="connsiteY2" fmla="*/ 1021335 h 2356926"/>
              <a:gd name="connsiteX3" fmla="*/ 0 w 222585"/>
              <a:gd name="connsiteY3" fmla="*/ 301163 h 2356926"/>
              <a:gd name="connsiteX4" fmla="*/ 65466 w 222585"/>
              <a:gd name="connsiteY4" fmla="*/ 0 h 2356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585" h="2356926">
                <a:moveTo>
                  <a:pt x="52373" y="2356926"/>
                </a:moveTo>
                <a:lnTo>
                  <a:pt x="222585" y="1741507"/>
                </a:lnTo>
                <a:lnTo>
                  <a:pt x="170212" y="1021335"/>
                </a:lnTo>
                <a:lnTo>
                  <a:pt x="0" y="301163"/>
                </a:lnTo>
                <a:lnTo>
                  <a:pt x="65466" y="0"/>
                </a:lnTo>
              </a:path>
            </a:pathLst>
          </a:cu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sp>
        <p:nvSpPr>
          <p:cNvPr id="27" name="TextBox 26"/>
          <p:cNvSpPr txBox="1"/>
          <p:nvPr/>
        </p:nvSpPr>
        <p:spPr>
          <a:xfrm>
            <a:off x="152400" y="5029200"/>
            <a:ext cx="274434" cy="461665"/>
          </a:xfrm>
          <a:prstGeom prst="rect">
            <a:avLst/>
          </a:prstGeom>
          <a:noFill/>
        </p:spPr>
        <p:txBody>
          <a:bodyPr wrap="none" rtlCol="0">
            <a:spAutoFit/>
          </a:bodyPr>
          <a:lstStyle/>
          <a:p>
            <a:r>
              <a:rPr lang="en-US" dirty="0" err="1" smtClean="0"/>
              <a:t>t</a:t>
            </a:r>
            <a:endParaRPr lang="en-US" dirty="0"/>
          </a:p>
        </p:txBody>
      </p:sp>
      <p:sp>
        <p:nvSpPr>
          <p:cNvPr id="28" name="TextBox 27"/>
          <p:cNvSpPr txBox="1"/>
          <p:nvPr/>
        </p:nvSpPr>
        <p:spPr>
          <a:xfrm>
            <a:off x="914400" y="5562600"/>
            <a:ext cx="851315" cy="461665"/>
          </a:xfrm>
          <a:prstGeom prst="rect">
            <a:avLst/>
          </a:prstGeom>
          <a:noFill/>
        </p:spPr>
        <p:txBody>
          <a:bodyPr wrap="none" rtlCol="0">
            <a:spAutoFit/>
          </a:bodyPr>
          <a:lstStyle/>
          <a:p>
            <a:r>
              <a:rPr lang="en-US" dirty="0" smtClean="0"/>
              <a:t>dawn</a:t>
            </a:r>
            <a:endParaRPr lang="en-US" dirty="0"/>
          </a:p>
        </p:txBody>
      </p:sp>
      <p:sp>
        <p:nvSpPr>
          <p:cNvPr id="29" name="TextBox 28"/>
          <p:cNvSpPr txBox="1"/>
          <p:nvPr/>
        </p:nvSpPr>
        <p:spPr>
          <a:xfrm>
            <a:off x="986495" y="3886200"/>
            <a:ext cx="766105" cy="461665"/>
          </a:xfrm>
          <a:prstGeom prst="rect">
            <a:avLst/>
          </a:prstGeom>
          <a:noFill/>
        </p:spPr>
        <p:txBody>
          <a:bodyPr wrap="none" rtlCol="0">
            <a:spAutoFit/>
          </a:bodyPr>
          <a:lstStyle/>
          <a:p>
            <a:r>
              <a:rPr lang="en-US" dirty="0" smtClean="0"/>
              <a:t>dusk</a:t>
            </a:r>
            <a:endParaRPr lang="en-US" dirty="0"/>
          </a:p>
        </p:txBody>
      </p:sp>
      <p:graphicFrame>
        <p:nvGraphicFramePr>
          <p:cNvPr id="30" name="Object 29"/>
          <p:cNvGraphicFramePr>
            <a:graphicFrameLocks noChangeAspect="1"/>
          </p:cNvGraphicFramePr>
          <p:nvPr/>
        </p:nvGraphicFramePr>
        <p:xfrm>
          <a:off x="1274762" y="4298950"/>
          <a:ext cx="1849438" cy="501650"/>
        </p:xfrm>
        <a:graphic>
          <a:graphicData uri="http://schemas.openxmlformats.org/presentationml/2006/ole">
            <p:oleObj spid="_x0000_s807940" name="Equation" r:id="rId5" imgW="889000" imgH="241300" progId="Equation.3">
              <p:embed/>
            </p:oleObj>
          </a:graphicData>
        </a:graphic>
      </p:graphicFrame>
      <p:pic>
        <p:nvPicPr>
          <p:cNvPr id="31" name="Picture 30"/>
          <p:cNvPicPr>
            <a:picLocks noChangeAspect="1"/>
          </p:cNvPicPr>
          <p:nvPr/>
        </p:nvPicPr>
        <p:blipFill>
          <a:blip r:embed="rId6"/>
          <a:stretch>
            <a:fillRect/>
          </a:stretch>
        </p:blipFill>
        <p:spPr>
          <a:xfrm>
            <a:off x="5181600" y="4419600"/>
            <a:ext cx="3962400" cy="2438400"/>
          </a:xfrm>
          <a:prstGeom prst="rect">
            <a:avLst/>
          </a:prstGeom>
        </p:spPr>
      </p:pic>
      <p:sp>
        <p:nvSpPr>
          <p:cNvPr id="32" name="TextBox 31"/>
          <p:cNvSpPr txBox="1"/>
          <p:nvPr/>
        </p:nvSpPr>
        <p:spPr>
          <a:xfrm>
            <a:off x="7543800" y="4800600"/>
            <a:ext cx="606506" cy="461665"/>
          </a:xfrm>
          <a:prstGeom prst="rect">
            <a:avLst/>
          </a:prstGeom>
          <a:noFill/>
        </p:spPr>
        <p:txBody>
          <a:bodyPr wrap="none" rtlCol="0">
            <a:spAutoFit/>
          </a:bodyPr>
          <a:lstStyle/>
          <a:p>
            <a:r>
              <a:rPr lang="en-US" dirty="0" err="1" smtClean="0"/>
              <a:t>P</a:t>
            </a:r>
            <a:r>
              <a:rPr lang="en-US" baseline="-25000" dirty="0" err="1" smtClean="0"/>
              <a:t>em</a:t>
            </a:r>
            <a:endParaRPr lang="en-US" baseline="-25000" dirty="0"/>
          </a:p>
        </p:txBody>
      </p:sp>
      <p:sp>
        <p:nvSpPr>
          <p:cNvPr id="33" name="TextBox 32"/>
          <p:cNvSpPr txBox="1"/>
          <p:nvPr/>
        </p:nvSpPr>
        <p:spPr>
          <a:xfrm>
            <a:off x="8229600" y="5791200"/>
            <a:ext cx="595085" cy="461665"/>
          </a:xfrm>
          <a:prstGeom prst="rect">
            <a:avLst/>
          </a:prstGeom>
          <a:noFill/>
        </p:spPr>
        <p:txBody>
          <a:bodyPr wrap="none" rtlCol="0">
            <a:spAutoFit/>
          </a:bodyPr>
          <a:lstStyle/>
          <a:p>
            <a:r>
              <a:rPr lang="en-US" dirty="0" smtClean="0"/>
              <a:t>P</a:t>
            </a:r>
            <a:r>
              <a:rPr lang="en-US" baseline="-25000" dirty="0" smtClean="0"/>
              <a:t>res</a:t>
            </a:r>
            <a:endParaRPr lang="en-US" dirty="0"/>
          </a:p>
        </p:txBody>
      </p:sp>
      <p:sp>
        <p:nvSpPr>
          <p:cNvPr id="34" name="TextBox 33"/>
          <p:cNvSpPr txBox="1"/>
          <p:nvPr/>
        </p:nvSpPr>
        <p:spPr>
          <a:xfrm>
            <a:off x="5791200" y="4572000"/>
            <a:ext cx="1150525" cy="461665"/>
          </a:xfrm>
          <a:prstGeom prst="rect">
            <a:avLst/>
          </a:prstGeom>
          <a:noFill/>
        </p:spPr>
        <p:txBody>
          <a:bodyPr wrap="none" rtlCol="0">
            <a:spAutoFit/>
          </a:bodyPr>
          <a:lstStyle/>
          <a:p>
            <a:r>
              <a:rPr lang="en-US" dirty="0" smtClean="0"/>
              <a:t>1D Jerk</a:t>
            </a:r>
            <a:endParaRPr lang="en-US" dirty="0"/>
          </a:p>
        </p:txBody>
      </p:sp>
      <p:sp>
        <p:nvSpPr>
          <p:cNvPr id="35" name="TextBox 34"/>
          <p:cNvSpPr txBox="1"/>
          <p:nvPr/>
        </p:nvSpPr>
        <p:spPr>
          <a:xfrm>
            <a:off x="1828800" y="5105400"/>
            <a:ext cx="3334116" cy="830997"/>
          </a:xfrm>
          <a:prstGeom prst="rect">
            <a:avLst/>
          </a:prstGeom>
          <a:noFill/>
        </p:spPr>
        <p:txBody>
          <a:bodyPr wrap="none" rtlCol="0">
            <a:spAutoFit/>
          </a:bodyPr>
          <a:lstStyle/>
          <a:p>
            <a:r>
              <a:rPr lang="en-US" dirty="0" smtClean="0"/>
              <a:t>Take limit to demonstrate</a:t>
            </a:r>
          </a:p>
          <a:p>
            <a:r>
              <a:rPr lang="en-US" dirty="0" smtClean="0"/>
              <a:t>energy flow.</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533400"/>
          </a:xfrm>
        </p:spPr>
        <p:txBody>
          <a:bodyPr/>
          <a:lstStyle/>
          <a:p>
            <a:r>
              <a:rPr lang="en-US" dirty="0" smtClean="0"/>
              <a:t>Summary</a:t>
            </a:r>
            <a:endParaRPr lang="en-US" dirty="0"/>
          </a:p>
        </p:txBody>
      </p:sp>
      <p:sp>
        <p:nvSpPr>
          <p:cNvPr id="3" name="Content Placeholder 2"/>
          <p:cNvSpPr>
            <a:spLocks noGrp="1"/>
          </p:cNvSpPr>
          <p:nvPr>
            <p:ph idx="1"/>
          </p:nvPr>
        </p:nvSpPr>
        <p:spPr>
          <a:xfrm>
            <a:off x="0" y="685800"/>
            <a:ext cx="9144000" cy="4724400"/>
          </a:xfrm>
        </p:spPr>
        <p:txBody>
          <a:bodyPr/>
          <a:lstStyle/>
          <a:p>
            <a:r>
              <a:rPr lang="en-US" sz="2800" b="0" dirty="0" smtClean="0"/>
              <a:t>Crab Nebula still surprising us.</a:t>
            </a:r>
          </a:p>
          <a:p>
            <a:r>
              <a:rPr lang="en-US" sz="2800" b="0" dirty="0" err="1" smtClean="0"/>
              <a:t>GeV</a:t>
            </a:r>
            <a:r>
              <a:rPr lang="en-US" sz="2800" b="0" dirty="0" smtClean="0"/>
              <a:t> synchrotron variation implies</a:t>
            </a:r>
          </a:p>
          <a:p>
            <a:pPr lvl="1"/>
            <a:r>
              <a:rPr lang="en-US" sz="2000" dirty="0" smtClean="0"/>
              <a:t>Compact source ~ 10</a:t>
            </a:r>
            <a:r>
              <a:rPr lang="en-US" sz="2000" baseline="30000" dirty="0" smtClean="0"/>
              <a:t>-3</a:t>
            </a:r>
            <a:r>
              <a:rPr lang="en-US" sz="2000" dirty="0" smtClean="0"/>
              <a:t>-10</a:t>
            </a:r>
            <a:r>
              <a:rPr lang="en-US" sz="2000" baseline="30000" dirty="0" smtClean="0"/>
              <a:t>-2 </a:t>
            </a:r>
            <a:r>
              <a:rPr lang="en-US" sz="2000" dirty="0" err="1" smtClean="0"/>
              <a:t>R</a:t>
            </a:r>
            <a:r>
              <a:rPr lang="en-US" sz="2000" baseline="-25000" dirty="0" err="1" smtClean="0"/>
              <a:t>neb</a:t>
            </a:r>
            <a:endParaRPr lang="en-US" sz="2000" baseline="-25000" dirty="0" smtClean="0"/>
          </a:p>
          <a:p>
            <a:pPr lvl="1"/>
            <a:r>
              <a:rPr lang="en-US" sz="2000" dirty="0" smtClean="0"/>
              <a:t>Relativistic motion</a:t>
            </a:r>
            <a:r>
              <a:rPr lang="en-US" sz="2000" baseline="-25000" dirty="0" smtClean="0"/>
              <a:t>, </a:t>
            </a:r>
            <a:r>
              <a:rPr lang="en-US" sz="2000" dirty="0" err="1" smtClean="0">
                <a:latin typeface="Symbol" charset="2"/>
                <a:cs typeface="Symbol" charset="2"/>
              </a:rPr>
              <a:t>g</a:t>
            </a:r>
            <a:r>
              <a:rPr lang="en-US" sz="2000" dirty="0" smtClean="0"/>
              <a:t> ~ 3-10</a:t>
            </a:r>
          </a:p>
          <a:p>
            <a:pPr lvl="1"/>
            <a:r>
              <a:rPr lang="en-US" sz="2000" dirty="0" smtClean="0"/>
              <a:t>Strong field, B ~ 0.1 -1 </a:t>
            </a:r>
            <a:r>
              <a:rPr lang="en-US" sz="2000" dirty="0" err="1" smtClean="0"/>
              <a:t>mG</a:t>
            </a:r>
            <a:endParaRPr lang="en-US" sz="2000" dirty="0" smtClean="0"/>
          </a:p>
          <a:p>
            <a:pPr lvl="1"/>
            <a:r>
              <a:rPr lang="en-US" sz="2000" dirty="0" smtClean="0"/>
              <a:t>Highest energy particles ~ 5-15 </a:t>
            </a:r>
            <a:r>
              <a:rPr lang="en-US" sz="2000" dirty="0" err="1" smtClean="0"/>
              <a:t>PeV</a:t>
            </a:r>
            <a:r>
              <a:rPr lang="en-US" sz="2000" dirty="0" smtClean="0"/>
              <a:t>.</a:t>
            </a:r>
            <a:endParaRPr lang="en-US" sz="2400" dirty="0" smtClean="0"/>
          </a:p>
          <a:p>
            <a:r>
              <a:rPr lang="en-US" b="0" dirty="0" smtClean="0"/>
              <a:t>Plausible acceleration sites</a:t>
            </a:r>
          </a:p>
          <a:p>
            <a:pPr lvl="1"/>
            <a:r>
              <a:rPr lang="en-US" sz="2000" dirty="0" smtClean="0"/>
              <a:t>Wind – fast streams</a:t>
            </a:r>
          </a:p>
          <a:p>
            <a:pPr lvl="1"/>
            <a:r>
              <a:rPr lang="en-US" sz="2000" dirty="0" smtClean="0"/>
              <a:t>Shock – oblique, </a:t>
            </a:r>
          </a:p>
          <a:p>
            <a:pPr lvl="1"/>
            <a:r>
              <a:rPr lang="en-US" sz="2000" dirty="0" smtClean="0"/>
              <a:t>Torus - reconnection</a:t>
            </a:r>
          </a:p>
          <a:p>
            <a:pPr lvl="1"/>
            <a:r>
              <a:rPr lang="en-US" sz="2000" dirty="0" smtClean="0"/>
              <a:t>Jet – helical instability</a:t>
            </a:r>
          </a:p>
          <a:p>
            <a:r>
              <a:rPr lang="en-US" sz="2800" b="0" dirty="0" smtClean="0"/>
              <a:t>Locate with HST, Chandra, Gemini, VLA</a:t>
            </a:r>
          </a:p>
          <a:p>
            <a:r>
              <a:rPr lang="en-US" sz="2800" b="0" dirty="0" smtClean="0"/>
              <a:t>Classical radiation still an interesting problem</a:t>
            </a:r>
            <a:endParaRPr lang="en-US" sz="2800" b="0" dirty="0"/>
          </a:p>
        </p:txBody>
      </p:sp>
      <p:sp>
        <p:nvSpPr>
          <p:cNvPr id="4" name="Date Placeholder 3"/>
          <p:cNvSpPr>
            <a:spLocks noGrp="1"/>
          </p:cNvSpPr>
          <p:nvPr>
            <p:ph type="dt" sz="half" idx="10"/>
          </p:nvPr>
        </p:nvSpPr>
        <p:spPr/>
        <p:txBody>
          <a:bodyPr/>
          <a:lstStyle/>
          <a:p>
            <a:r>
              <a:rPr lang="en-US" smtClean="0"/>
              <a:t>1 iv 2011</a:t>
            </a:r>
            <a:endParaRPr lang="en-US"/>
          </a:p>
        </p:txBody>
      </p:sp>
      <p:sp>
        <p:nvSpPr>
          <p:cNvPr id="5" name="Footer Placeholder 4"/>
          <p:cNvSpPr>
            <a:spLocks noGrp="1"/>
          </p:cNvSpPr>
          <p:nvPr>
            <p:ph type="ftr" sz="quarter" idx="11"/>
          </p:nvPr>
        </p:nvSpPr>
        <p:spPr/>
        <p:txBody>
          <a:bodyPr/>
          <a:lstStyle/>
          <a:p>
            <a:r>
              <a:rPr lang="en-US" smtClean="0"/>
              <a:t>CIFAR</a:t>
            </a:r>
            <a:endParaRPr lang="en-US"/>
          </a:p>
        </p:txBody>
      </p:sp>
      <p:sp>
        <p:nvSpPr>
          <p:cNvPr id="6" name="Slide Number Placeholder 5"/>
          <p:cNvSpPr>
            <a:spLocks noGrp="1"/>
          </p:cNvSpPr>
          <p:nvPr>
            <p:ph type="sldNum" sz="quarter" idx="12"/>
          </p:nvPr>
        </p:nvSpPr>
        <p:spPr/>
        <p:txBody>
          <a:bodyPr/>
          <a:lstStyle/>
          <a:p>
            <a:fld id="{2EAD04CD-93D4-D147-8F3A-980B0737F5BC}" type="slidenum">
              <a:rPr lang="en-US" smtClean="0"/>
              <a:pPr/>
              <a:t>19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6610</TotalTime>
  <Words>984</Words>
  <Application>Microsoft Macintosh PowerPoint</Application>
  <PresentationFormat>On-screen Show (4:3)</PresentationFormat>
  <Paragraphs>230</Paragraphs>
  <Slides>19</Slides>
  <Notes>15</Notes>
  <HiddenSlides>0</HiddenSlides>
  <MMClips>4</MMClips>
  <ScaleCrop>false</ScaleCrop>
  <HeadingPairs>
    <vt:vector size="6" baseType="variant">
      <vt:variant>
        <vt:lpstr>Design Template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Blank Presentation</vt:lpstr>
      <vt:lpstr>Equation</vt:lpstr>
      <vt:lpstr>Radiation Reaction in the Crab</vt:lpstr>
      <vt:lpstr>Charles Messier</vt:lpstr>
      <vt:lpstr>Cosmic Rays</vt:lpstr>
      <vt:lpstr>Crab Nebula</vt:lpstr>
      <vt:lpstr>Optical and X-rays Combined</vt:lpstr>
      <vt:lpstr>Fermi </vt:lpstr>
      <vt:lpstr>H.E.S.S.</vt:lpstr>
      <vt:lpstr>Crab Pulsar</vt:lpstr>
      <vt:lpstr>GeV Crab Flares</vt:lpstr>
      <vt:lpstr>12 hr variation?</vt:lpstr>
      <vt:lpstr>The Entire Spectrum</vt:lpstr>
      <vt:lpstr>Spectral Changes</vt:lpstr>
      <vt:lpstr>Spectral Changes</vt:lpstr>
      <vt:lpstr>Synchrotron radiation</vt:lpstr>
      <vt:lpstr>What changes? </vt:lpstr>
      <vt:lpstr>Where is the Flare?</vt:lpstr>
      <vt:lpstr>Classical Radiation Reaction</vt:lpstr>
      <vt:lpstr>Formalism</vt:lpstr>
      <vt:lpstr>Summary</vt:lpstr>
    </vt:vector>
  </TitlesOfParts>
  <Manager/>
  <Company>Roger Blandford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Recent Developments in Plasma Astrophysics </dc:title>
  <dc:subject/>
  <dc:creator>Roger Blandford</dc:creator>
  <cp:keywords/>
  <dc:description/>
  <cp:lastModifiedBy>Roger  Blandford</cp:lastModifiedBy>
  <cp:revision>111</cp:revision>
  <dcterms:created xsi:type="dcterms:W3CDTF">2011-04-03T00:02:02Z</dcterms:created>
  <dcterms:modified xsi:type="dcterms:W3CDTF">2011-04-03T00:10:21Z</dcterms:modified>
  <cp:category/>
</cp:coreProperties>
</file>