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78" r:id="rId2"/>
    <p:sldId id="259" r:id="rId3"/>
    <p:sldId id="260" r:id="rId4"/>
    <p:sldId id="261" r:id="rId5"/>
    <p:sldId id="262" r:id="rId6"/>
    <p:sldId id="264" r:id="rId7"/>
    <p:sldId id="265" r:id="rId8"/>
    <p:sldId id="267" r:id="rId9"/>
    <p:sldId id="266" r:id="rId10"/>
    <p:sldId id="268" r:id="rId11"/>
    <p:sldId id="257" r:id="rId12"/>
    <p:sldId id="270" r:id="rId13"/>
    <p:sldId id="271" r:id="rId14"/>
    <p:sldId id="272" r:id="rId15"/>
    <p:sldId id="273" r:id="rId16"/>
    <p:sldId id="274" r:id="rId17"/>
    <p:sldId id="275" r:id="rId18"/>
    <p:sldId id="276" r:id="rId19"/>
  </p:sldIdLst>
  <p:sldSz cx="9144000" cy="6858000" type="screen4x3"/>
  <p:notesSz cx="6858000" cy="9144000"/>
  <p:defaultTextStyle>
    <a:lvl1pPr marL="40639" marR="40639">
      <a:defRPr sz="2400">
        <a:uFill>
          <a:solidFill/>
        </a:uFill>
        <a:latin typeface="+mn-lt"/>
        <a:ea typeface="+mn-ea"/>
        <a:cs typeface="+mn-cs"/>
        <a:sym typeface="Arial"/>
      </a:defRPr>
    </a:lvl1pPr>
    <a:lvl2pPr marL="40639" marR="40639" indent="342900">
      <a:defRPr sz="2400">
        <a:uFill>
          <a:solidFill/>
        </a:uFill>
        <a:latin typeface="+mn-lt"/>
        <a:ea typeface="+mn-ea"/>
        <a:cs typeface="+mn-cs"/>
        <a:sym typeface="Arial"/>
      </a:defRPr>
    </a:lvl2pPr>
    <a:lvl3pPr marL="40639" marR="40639" indent="685800">
      <a:defRPr sz="2400">
        <a:uFill>
          <a:solidFill/>
        </a:uFill>
        <a:latin typeface="+mn-lt"/>
        <a:ea typeface="+mn-ea"/>
        <a:cs typeface="+mn-cs"/>
        <a:sym typeface="Arial"/>
      </a:defRPr>
    </a:lvl3pPr>
    <a:lvl4pPr marL="40639" marR="40639" indent="1028700">
      <a:defRPr sz="2400">
        <a:uFill>
          <a:solidFill/>
        </a:uFill>
        <a:latin typeface="+mn-lt"/>
        <a:ea typeface="+mn-ea"/>
        <a:cs typeface="+mn-cs"/>
        <a:sym typeface="Arial"/>
      </a:defRPr>
    </a:lvl4pPr>
    <a:lvl5pPr marL="40639" marR="40639" indent="1371600">
      <a:defRPr sz="2400">
        <a:uFill>
          <a:solidFill/>
        </a:uFill>
        <a:latin typeface="+mn-lt"/>
        <a:ea typeface="+mn-ea"/>
        <a:cs typeface="+mn-cs"/>
        <a:sym typeface="Arial"/>
      </a:defRPr>
    </a:lvl5pPr>
    <a:lvl6pPr marL="40639" marR="40639" indent="1714500">
      <a:defRPr sz="2400">
        <a:uFill>
          <a:solidFill/>
        </a:uFill>
        <a:latin typeface="+mn-lt"/>
        <a:ea typeface="+mn-ea"/>
        <a:cs typeface="+mn-cs"/>
        <a:sym typeface="Arial"/>
      </a:defRPr>
    </a:lvl6pPr>
    <a:lvl7pPr marL="40639" marR="40639" indent="2057400">
      <a:defRPr sz="2400">
        <a:uFill>
          <a:solidFill/>
        </a:uFill>
        <a:latin typeface="+mn-lt"/>
        <a:ea typeface="+mn-ea"/>
        <a:cs typeface="+mn-cs"/>
        <a:sym typeface="Arial"/>
      </a:defRPr>
    </a:lvl7pPr>
    <a:lvl8pPr marL="40639" marR="40639" indent="2400300">
      <a:defRPr sz="2400">
        <a:uFill>
          <a:solidFill/>
        </a:uFill>
        <a:latin typeface="+mn-lt"/>
        <a:ea typeface="+mn-ea"/>
        <a:cs typeface="+mn-cs"/>
        <a:sym typeface="Arial"/>
      </a:defRPr>
    </a:lvl8pPr>
    <a:lvl9pPr marL="40639" marR="40639" indent="2743200">
      <a:defRPr sz="2400">
        <a:uFill>
          <a:solidFill/>
        </a:uFill>
        <a:latin typeface="+mn-lt"/>
        <a:ea typeface="+mn-ea"/>
        <a:cs typeface="+mn-cs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66" d="100"/>
          <a:sy n="166" d="100"/>
        </p:scale>
        <p:origin x="-102" y="-4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" name="Shape 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266442765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uFillTx/>
              </a:defRPr>
            </a:pPr>
            <a:r>
              <a:rPr sz="4400">
                <a:uFill>
                  <a:solidFill/>
                </a:uFill>
              </a:rPr>
              <a:t>Title Text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 marL="783590" indent="-285750">
              <a:spcBef>
                <a:spcPts val="600"/>
              </a:spcBef>
              <a:buChar char="–"/>
              <a:defRPr sz="2800"/>
            </a:lvl2pPr>
            <a:lvl3pPr marL="1183639" indent="-228600">
              <a:spcBef>
                <a:spcPts val="500"/>
              </a:spcBef>
              <a:defRPr sz="2400"/>
            </a:lvl3pPr>
            <a:lvl4pPr marL="1640839" indent="-228600">
              <a:spcBef>
                <a:spcPts val="400"/>
              </a:spcBef>
              <a:buChar char="–"/>
              <a:defRPr sz="2000"/>
            </a:lvl4pPr>
            <a:lvl5pPr marL="2098039" indent="-228600">
              <a:spcBef>
                <a:spcPts val="400"/>
              </a:spcBef>
              <a:buChar char="»"/>
              <a:defRPr sz="2000"/>
            </a:lvl5pPr>
          </a:lstStyle>
          <a:p>
            <a:pPr lvl="0">
              <a:defRPr sz="1800">
                <a:uFillTx/>
              </a:defRPr>
            </a:pPr>
            <a:r>
              <a:rPr sz="3200">
                <a:uFill>
                  <a:solidFill/>
                </a:uFill>
              </a:rPr>
              <a:t>Body Level One</a:t>
            </a:r>
          </a:p>
          <a:p>
            <a:pPr lvl="1">
              <a:defRPr sz="1800">
                <a:uFillTx/>
              </a:defRPr>
            </a:pPr>
            <a:r>
              <a:rPr sz="2800">
                <a:uFill>
                  <a:solidFill/>
                </a:uFill>
              </a:rPr>
              <a:t>Body Level Two</a:t>
            </a:r>
          </a:p>
          <a:p>
            <a:pPr lvl="2">
              <a:defRPr sz="1800">
                <a:uFillTx/>
              </a:defRPr>
            </a:pPr>
            <a:r>
              <a:rPr sz="2400">
                <a:uFill>
                  <a:solidFill/>
                </a:uFill>
              </a:rPr>
              <a:t>Body Level Three</a:t>
            </a:r>
          </a:p>
          <a:p>
            <a:pPr lvl="3">
              <a:defRPr sz="1800">
                <a:uFillTx/>
              </a:defRPr>
            </a:pPr>
            <a:r>
              <a:rPr sz="2000">
                <a:uFill>
                  <a:solidFill/>
                </a:uFill>
              </a:rPr>
              <a:t>Body Level Four</a:t>
            </a:r>
          </a:p>
          <a:p>
            <a:pPr lvl="4">
              <a:defRPr sz="1800">
                <a:uFillTx/>
              </a:defRPr>
            </a:pPr>
            <a:r>
              <a:rPr sz="2000">
                <a:uFill>
                  <a:solidFill/>
                </a:uFill>
              </a:rPr>
              <a:t>Body Level Five</a:t>
            </a:r>
          </a:p>
        </p:txBody>
      </p:sp>
      <p:sp>
        <p:nvSpPr>
          <p:cNvPr id="8" name="Shape 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>
                <a:uFillTx/>
              </a:defRPr>
            </a:pPr>
            <a:r>
              <a:rPr sz="4400">
                <a:uFill>
                  <a:solidFill/>
                </a:uFill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876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/>
          <a:lstStyle>
            <a:lvl2pPr marL="783590" indent="-285750">
              <a:spcBef>
                <a:spcPts val="600"/>
              </a:spcBef>
              <a:buChar char="–"/>
              <a:defRPr sz="2800"/>
            </a:lvl2pPr>
            <a:lvl3pPr marL="1183639" indent="-228600">
              <a:spcBef>
                <a:spcPts val="500"/>
              </a:spcBef>
              <a:defRPr sz="2400"/>
            </a:lvl3pPr>
            <a:lvl4pPr marL="1640839" indent="-228600">
              <a:spcBef>
                <a:spcPts val="400"/>
              </a:spcBef>
              <a:buChar char="–"/>
              <a:defRPr sz="2000"/>
            </a:lvl4pPr>
            <a:lvl5pPr marL="2098039" indent="-228600">
              <a:spcBef>
                <a:spcPts val="400"/>
              </a:spcBef>
              <a:buChar char="»"/>
              <a:defRPr sz="2000"/>
            </a:lvl5pPr>
          </a:lstStyle>
          <a:p>
            <a:pPr lvl="0">
              <a:defRPr sz="1800">
                <a:uFillTx/>
              </a:defRPr>
            </a:pPr>
            <a:r>
              <a:rPr sz="3200">
                <a:uFill>
                  <a:solidFill/>
                </a:uFill>
              </a:rPr>
              <a:t>Body Level One</a:t>
            </a:r>
          </a:p>
          <a:p>
            <a:pPr lvl="1">
              <a:defRPr sz="1800">
                <a:uFillTx/>
              </a:defRPr>
            </a:pPr>
            <a:r>
              <a:rPr sz="2800">
                <a:uFill>
                  <a:solidFill/>
                </a:uFill>
              </a:rPr>
              <a:t>Body Level Two</a:t>
            </a:r>
          </a:p>
          <a:p>
            <a:pPr lvl="2">
              <a:defRPr sz="1800">
                <a:uFillTx/>
              </a:defRPr>
            </a:pPr>
            <a:r>
              <a:rPr sz="2400">
                <a:uFill>
                  <a:solidFill/>
                </a:uFill>
              </a:rPr>
              <a:t>Body Level Three</a:t>
            </a:r>
          </a:p>
          <a:p>
            <a:pPr lvl="3">
              <a:defRPr sz="1800">
                <a:uFillTx/>
              </a:defRPr>
            </a:pPr>
            <a:r>
              <a:rPr sz="2000">
                <a:uFill>
                  <a:solidFill/>
                </a:uFill>
              </a:rPr>
              <a:t>Body Level Four</a:t>
            </a:r>
          </a:p>
          <a:p>
            <a:pPr lvl="4">
              <a:defRPr sz="1800">
                <a:uFillTx/>
              </a:defRPr>
            </a:pPr>
            <a:r>
              <a:rPr sz="2000">
                <a:uFill>
                  <a:solidFill/>
                </a:uFill>
              </a:rP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7349666" y="6248400"/>
            <a:ext cx="312068" cy="298984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marL="0" marR="0" algn="ctr" defTabSz="584200">
              <a:defRPr sz="1400"/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40639" marR="40639" algn="ctr">
        <a:defRPr sz="4400">
          <a:uFill>
            <a:solidFill/>
          </a:uFill>
          <a:latin typeface="+mn-lt"/>
          <a:ea typeface="+mn-ea"/>
          <a:cs typeface="+mn-cs"/>
          <a:sym typeface="Arial"/>
        </a:defRPr>
      </a:lvl1pPr>
      <a:lvl2pPr marL="40639" marR="40639" indent="228600" algn="ctr">
        <a:defRPr sz="4400">
          <a:uFill>
            <a:solidFill/>
          </a:uFill>
          <a:latin typeface="+mn-lt"/>
          <a:ea typeface="+mn-ea"/>
          <a:cs typeface="+mn-cs"/>
          <a:sym typeface="Arial"/>
        </a:defRPr>
      </a:lvl2pPr>
      <a:lvl3pPr marL="40639" marR="40639" indent="457200" algn="ctr">
        <a:defRPr sz="4400">
          <a:uFill>
            <a:solidFill/>
          </a:uFill>
          <a:latin typeface="+mn-lt"/>
          <a:ea typeface="+mn-ea"/>
          <a:cs typeface="+mn-cs"/>
          <a:sym typeface="Arial"/>
        </a:defRPr>
      </a:lvl3pPr>
      <a:lvl4pPr marL="40639" marR="40639" indent="685800" algn="ctr">
        <a:defRPr sz="4400">
          <a:uFill>
            <a:solidFill/>
          </a:uFill>
          <a:latin typeface="+mn-lt"/>
          <a:ea typeface="+mn-ea"/>
          <a:cs typeface="+mn-cs"/>
          <a:sym typeface="Arial"/>
        </a:defRPr>
      </a:lvl4pPr>
      <a:lvl5pPr marL="40639" marR="40639" indent="914400" algn="ctr">
        <a:defRPr sz="4400">
          <a:uFill>
            <a:solidFill/>
          </a:uFill>
          <a:latin typeface="+mn-lt"/>
          <a:ea typeface="+mn-ea"/>
          <a:cs typeface="+mn-cs"/>
          <a:sym typeface="Arial"/>
        </a:defRPr>
      </a:lvl5pPr>
      <a:lvl6pPr marL="40639" marR="40639" indent="1143000" algn="ctr">
        <a:defRPr sz="4400">
          <a:uFill>
            <a:solidFill/>
          </a:uFill>
          <a:latin typeface="+mn-lt"/>
          <a:ea typeface="+mn-ea"/>
          <a:cs typeface="+mn-cs"/>
          <a:sym typeface="Arial"/>
        </a:defRPr>
      </a:lvl6pPr>
      <a:lvl7pPr marL="40639" marR="40639" indent="1371600" algn="ctr">
        <a:defRPr sz="4400">
          <a:uFill>
            <a:solidFill/>
          </a:uFill>
          <a:latin typeface="+mn-lt"/>
          <a:ea typeface="+mn-ea"/>
          <a:cs typeface="+mn-cs"/>
          <a:sym typeface="Arial"/>
        </a:defRPr>
      </a:lvl7pPr>
      <a:lvl8pPr marL="40639" marR="40639" indent="1600200" algn="ctr">
        <a:defRPr sz="4400">
          <a:uFill>
            <a:solidFill/>
          </a:uFill>
          <a:latin typeface="+mn-lt"/>
          <a:ea typeface="+mn-ea"/>
          <a:cs typeface="+mn-cs"/>
          <a:sym typeface="Arial"/>
        </a:defRPr>
      </a:lvl8pPr>
      <a:lvl9pPr marL="40639" marR="40639" indent="1828800" algn="ctr">
        <a:defRPr sz="4400">
          <a:uFill>
            <a:solidFill/>
          </a:uFill>
          <a:latin typeface="+mn-lt"/>
          <a:ea typeface="+mn-ea"/>
          <a:cs typeface="+mn-cs"/>
          <a:sym typeface="Arial"/>
        </a:defRPr>
      </a:lvl9pPr>
    </p:titleStyle>
    <p:bodyStyle>
      <a:lvl1pPr marL="383540" marR="40639" indent="-342900">
        <a:spcBef>
          <a:spcPts val="700"/>
        </a:spcBef>
        <a:buSzPct val="100000"/>
        <a:buChar char="•"/>
        <a:defRPr sz="3200">
          <a:uFill>
            <a:solidFill/>
          </a:uFill>
          <a:latin typeface="+mn-lt"/>
          <a:ea typeface="+mn-ea"/>
          <a:cs typeface="+mn-cs"/>
          <a:sym typeface="Arial"/>
        </a:defRPr>
      </a:lvl1pPr>
      <a:lvl2pPr marL="824411" marR="40639" indent="-326571">
        <a:spcBef>
          <a:spcPts val="700"/>
        </a:spcBef>
        <a:buSzPct val="100000"/>
        <a:buChar char="•"/>
        <a:defRPr sz="3200">
          <a:uFill>
            <a:solidFill/>
          </a:uFill>
          <a:latin typeface="+mn-lt"/>
          <a:ea typeface="+mn-ea"/>
          <a:cs typeface="+mn-cs"/>
          <a:sym typeface="Arial"/>
        </a:defRPr>
      </a:lvl2pPr>
      <a:lvl3pPr marL="1259839" marR="40639" indent="-304800">
        <a:spcBef>
          <a:spcPts val="700"/>
        </a:spcBef>
        <a:buSzPct val="100000"/>
        <a:buChar char="•"/>
        <a:defRPr sz="3200">
          <a:uFill>
            <a:solidFill/>
          </a:uFill>
          <a:latin typeface="+mn-lt"/>
          <a:ea typeface="+mn-ea"/>
          <a:cs typeface="+mn-cs"/>
          <a:sym typeface="Arial"/>
        </a:defRPr>
      </a:lvl3pPr>
      <a:lvl4pPr marL="1778000" marR="40639" indent="-365760">
        <a:spcBef>
          <a:spcPts val="700"/>
        </a:spcBef>
        <a:buSzPct val="100000"/>
        <a:buChar char="•"/>
        <a:defRPr sz="3200">
          <a:uFill>
            <a:solidFill/>
          </a:uFill>
          <a:latin typeface="+mn-lt"/>
          <a:ea typeface="+mn-ea"/>
          <a:cs typeface="+mn-cs"/>
          <a:sym typeface="Arial"/>
        </a:defRPr>
      </a:lvl4pPr>
      <a:lvl5pPr marL="2235200" marR="40639" indent="-365760">
        <a:spcBef>
          <a:spcPts val="700"/>
        </a:spcBef>
        <a:buSzPct val="100000"/>
        <a:buChar char="•"/>
        <a:defRPr sz="3200">
          <a:uFill>
            <a:solidFill/>
          </a:uFill>
          <a:latin typeface="+mn-lt"/>
          <a:ea typeface="+mn-ea"/>
          <a:cs typeface="+mn-cs"/>
          <a:sym typeface="Arial"/>
        </a:defRPr>
      </a:lvl5pPr>
      <a:lvl6pPr marL="2235200" marR="40639" indent="-365760">
        <a:spcBef>
          <a:spcPts val="700"/>
        </a:spcBef>
        <a:buSzPct val="100000"/>
        <a:buChar char="•"/>
        <a:defRPr sz="3200">
          <a:uFill>
            <a:solidFill/>
          </a:uFill>
          <a:latin typeface="+mn-lt"/>
          <a:ea typeface="+mn-ea"/>
          <a:cs typeface="+mn-cs"/>
          <a:sym typeface="Arial"/>
        </a:defRPr>
      </a:lvl6pPr>
      <a:lvl7pPr marL="2235200" marR="40639" indent="-365760">
        <a:spcBef>
          <a:spcPts val="700"/>
        </a:spcBef>
        <a:buSzPct val="100000"/>
        <a:buChar char="•"/>
        <a:defRPr sz="3200">
          <a:uFill>
            <a:solidFill/>
          </a:uFill>
          <a:latin typeface="+mn-lt"/>
          <a:ea typeface="+mn-ea"/>
          <a:cs typeface="+mn-cs"/>
          <a:sym typeface="Arial"/>
        </a:defRPr>
      </a:lvl7pPr>
      <a:lvl8pPr marL="2235200" marR="40639" indent="-365760">
        <a:spcBef>
          <a:spcPts val="700"/>
        </a:spcBef>
        <a:buSzPct val="100000"/>
        <a:buChar char="•"/>
        <a:defRPr sz="3200">
          <a:uFill>
            <a:solidFill/>
          </a:uFill>
          <a:latin typeface="+mn-lt"/>
          <a:ea typeface="+mn-ea"/>
          <a:cs typeface="+mn-cs"/>
          <a:sym typeface="Arial"/>
        </a:defRPr>
      </a:lvl8pPr>
      <a:lvl9pPr marL="2235200" marR="40639" indent="-365760">
        <a:spcBef>
          <a:spcPts val="700"/>
        </a:spcBef>
        <a:buSzPct val="100000"/>
        <a:buChar char="•"/>
        <a:defRPr sz="3200">
          <a:uFill>
            <a:solidFill/>
          </a:uFill>
          <a:latin typeface="+mn-lt"/>
          <a:ea typeface="+mn-ea"/>
          <a:cs typeface="+mn-cs"/>
          <a:sym typeface="Arial"/>
        </a:defRPr>
      </a:lvl9pPr>
    </p:bodyStyle>
    <p:otherStyle>
      <a:lvl1pPr algn="ctr" defTabSz="584200">
        <a:defRPr sz="1400">
          <a:solidFill>
            <a:schemeClr val="tx1"/>
          </a:solidFill>
          <a:uFill>
            <a:solidFill/>
          </a:uFill>
          <a:latin typeface="+mn-lt"/>
          <a:ea typeface="+mn-ea"/>
          <a:cs typeface="+mn-cs"/>
          <a:sym typeface="Arial"/>
        </a:defRPr>
      </a:lvl1pPr>
      <a:lvl2pPr indent="228600" algn="ctr" defTabSz="584200">
        <a:defRPr sz="1400">
          <a:solidFill>
            <a:schemeClr val="tx1"/>
          </a:solidFill>
          <a:uFill>
            <a:solidFill/>
          </a:uFill>
          <a:latin typeface="+mn-lt"/>
          <a:ea typeface="+mn-ea"/>
          <a:cs typeface="+mn-cs"/>
          <a:sym typeface="Arial"/>
        </a:defRPr>
      </a:lvl2pPr>
      <a:lvl3pPr indent="457200" algn="ctr" defTabSz="584200">
        <a:defRPr sz="1400">
          <a:solidFill>
            <a:schemeClr val="tx1"/>
          </a:solidFill>
          <a:uFill>
            <a:solidFill/>
          </a:uFill>
          <a:latin typeface="+mn-lt"/>
          <a:ea typeface="+mn-ea"/>
          <a:cs typeface="+mn-cs"/>
          <a:sym typeface="Arial"/>
        </a:defRPr>
      </a:lvl3pPr>
      <a:lvl4pPr indent="685800" algn="ctr" defTabSz="584200">
        <a:defRPr sz="1400">
          <a:solidFill>
            <a:schemeClr val="tx1"/>
          </a:solidFill>
          <a:uFill>
            <a:solidFill/>
          </a:uFill>
          <a:latin typeface="+mn-lt"/>
          <a:ea typeface="+mn-ea"/>
          <a:cs typeface="+mn-cs"/>
          <a:sym typeface="Arial"/>
        </a:defRPr>
      </a:lvl4pPr>
      <a:lvl5pPr indent="914400" algn="ctr" defTabSz="584200">
        <a:defRPr sz="1400">
          <a:solidFill>
            <a:schemeClr val="tx1"/>
          </a:solidFill>
          <a:uFill>
            <a:solidFill/>
          </a:uFill>
          <a:latin typeface="+mn-lt"/>
          <a:ea typeface="+mn-ea"/>
          <a:cs typeface="+mn-cs"/>
          <a:sym typeface="Arial"/>
        </a:defRPr>
      </a:lvl5pPr>
      <a:lvl6pPr indent="1143000" algn="ctr" defTabSz="584200">
        <a:defRPr sz="1400">
          <a:solidFill>
            <a:schemeClr val="tx1"/>
          </a:solidFill>
          <a:uFill>
            <a:solidFill/>
          </a:uFill>
          <a:latin typeface="+mn-lt"/>
          <a:ea typeface="+mn-ea"/>
          <a:cs typeface="+mn-cs"/>
          <a:sym typeface="Arial"/>
        </a:defRPr>
      </a:lvl6pPr>
      <a:lvl7pPr indent="1371600" algn="ctr" defTabSz="584200">
        <a:defRPr sz="1400">
          <a:solidFill>
            <a:schemeClr val="tx1"/>
          </a:solidFill>
          <a:uFill>
            <a:solidFill/>
          </a:uFill>
          <a:latin typeface="+mn-lt"/>
          <a:ea typeface="+mn-ea"/>
          <a:cs typeface="+mn-cs"/>
          <a:sym typeface="Arial"/>
        </a:defRPr>
      </a:lvl7pPr>
      <a:lvl8pPr indent="1600200" algn="ctr" defTabSz="584200">
        <a:defRPr sz="1400">
          <a:solidFill>
            <a:schemeClr val="tx1"/>
          </a:solidFill>
          <a:uFill>
            <a:solidFill/>
          </a:uFill>
          <a:latin typeface="+mn-lt"/>
          <a:ea typeface="+mn-ea"/>
          <a:cs typeface="+mn-cs"/>
          <a:sym typeface="Arial"/>
        </a:defRPr>
      </a:lvl8pPr>
      <a:lvl9pPr indent="1828800" algn="ctr" defTabSz="584200">
        <a:defRPr sz="1400">
          <a:solidFill>
            <a:schemeClr val="tx1"/>
          </a:solidFill>
          <a:uFill>
            <a:solidFill/>
          </a:u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jpe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jpeg"/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jpeg"/><Relationship Id="rId10" Type="http://schemas.openxmlformats.org/officeDocument/2006/relationships/image" Target="../media/image21.png"/><Relationship Id="rId4" Type="http://schemas.openxmlformats.org/officeDocument/2006/relationships/image" Target="../media/image15.jpeg"/><Relationship Id="rId9" Type="http://schemas.openxmlformats.org/officeDocument/2006/relationships/image" Target="../media/image20.png"/><Relationship Id="rId1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/>
          <p:nvPr/>
        </p:nvSpPr>
        <p:spPr>
          <a:xfrm flipH="1">
            <a:off x="4618055" y="1841500"/>
            <a:ext cx="4745" cy="672686"/>
          </a:xfrm>
          <a:prstGeom prst="line">
            <a:avLst/>
          </a:prstGeom>
          <a:ln>
            <a:solidFill/>
            <a:round/>
          </a:ln>
        </p:spPr>
        <p:txBody>
          <a:bodyPr lIns="0" tIns="0" rIns="0" bIns="0"/>
          <a:lstStyle/>
          <a:p>
            <a:pPr marL="0" marR="0" lvl="0" defTabSz="457200"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3" name="Shape 13"/>
          <p:cNvSpPr/>
          <p:nvPr/>
        </p:nvSpPr>
        <p:spPr>
          <a:xfrm>
            <a:off x="685800" y="5791200"/>
            <a:ext cx="1618219" cy="48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000000"/>
              </a:buClr>
              <a:buFont typeface="Monaco"/>
              <a:defRPr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 lvl="0">
              <a:defRPr sz="1800">
                <a:uFillTx/>
              </a:defRPr>
            </a:pPr>
            <a:r>
              <a:rPr sz="2400">
                <a:uFill>
                  <a:solidFill/>
                </a:uFill>
              </a:rPr>
              <a:t>language</a:t>
            </a:r>
          </a:p>
        </p:txBody>
      </p:sp>
      <p:sp>
        <p:nvSpPr>
          <p:cNvPr id="14" name="Shape 14"/>
          <p:cNvSpPr/>
          <p:nvPr/>
        </p:nvSpPr>
        <p:spPr>
          <a:xfrm>
            <a:off x="1676400" y="1524000"/>
            <a:ext cx="1252399" cy="48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000000"/>
              </a:buClr>
              <a:buFont typeface="Monaco"/>
              <a:defRPr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 lvl="0">
              <a:defRPr sz="1800">
                <a:uFillTx/>
              </a:defRPr>
            </a:pPr>
            <a:r>
              <a:rPr sz="2400">
                <a:uFill>
                  <a:solidFill/>
                </a:uFill>
              </a:rPr>
              <a:t>memory</a:t>
            </a:r>
          </a:p>
        </p:txBody>
      </p:sp>
      <p:sp>
        <p:nvSpPr>
          <p:cNvPr id="15" name="Shape 15"/>
          <p:cNvSpPr/>
          <p:nvPr/>
        </p:nvSpPr>
        <p:spPr>
          <a:xfrm>
            <a:off x="6172200" y="1752600"/>
            <a:ext cx="1618219" cy="48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000000"/>
              </a:buClr>
              <a:buFont typeface="Monaco"/>
              <a:defRPr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 lvl="0">
              <a:defRPr sz="1800">
                <a:uFillTx/>
              </a:defRPr>
            </a:pPr>
            <a:r>
              <a:rPr sz="2400">
                <a:uFill>
                  <a:solidFill/>
                </a:uFill>
              </a:rPr>
              <a:t>learning</a:t>
            </a:r>
          </a:p>
        </p:txBody>
      </p:sp>
      <p:sp>
        <p:nvSpPr>
          <p:cNvPr id="16" name="Shape 16"/>
          <p:cNvSpPr/>
          <p:nvPr/>
        </p:nvSpPr>
        <p:spPr>
          <a:xfrm>
            <a:off x="7010400" y="2895600"/>
            <a:ext cx="1984038" cy="48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000000"/>
              </a:buClr>
              <a:buFont typeface="Monaco"/>
              <a:defRPr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 lvl="0">
              <a:defRPr sz="1800">
                <a:uFillTx/>
              </a:defRPr>
            </a:pPr>
            <a:r>
              <a:rPr sz="2400">
                <a:uFill>
                  <a:solidFill/>
                </a:uFill>
              </a:rPr>
              <a:t>perception</a:t>
            </a:r>
          </a:p>
        </p:txBody>
      </p:sp>
      <p:sp>
        <p:nvSpPr>
          <p:cNvPr id="17" name="Shape 17"/>
          <p:cNvSpPr/>
          <p:nvPr/>
        </p:nvSpPr>
        <p:spPr>
          <a:xfrm>
            <a:off x="6373812" y="4800600"/>
            <a:ext cx="2715678" cy="48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000000"/>
              </a:buClr>
              <a:buFont typeface="Monaco"/>
              <a:defRPr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 lvl="0">
              <a:defRPr sz="1800">
                <a:uFillTx/>
              </a:defRPr>
            </a:pPr>
            <a:r>
              <a:rPr sz="2400">
                <a:uFill>
                  <a:solidFill/>
                </a:uFill>
              </a:rPr>
              <a:t>categorization</a:t>
            </a:r>
          </a:p>
        </p:txBody>
      </p:sp>
      <p:sp>
        <p:nvSpPr>
          <p:cNvPr id="18" name="Shape 18"/>
          <p:cNvSpPr/>
          <p:nvPr/>
        </p:nvSpPr>
        <p:spPr>
          <a:xfrm>
            <a:off x="6172200" y="6172200"/>
            <a:ext cx="1801128" cy="48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000000"/>
              </a:buClr>
              <a:buFont typeface="Monaco"/>
              <a:defRPr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 lvl="0">
              <a:defRPr sz="1800">
                <a:uFillTx/>
              </a:defRPr>
            </a:pPr>
            <a:r>
              <a:rPr sz="2400">
                <a:uFill>
                  <a:solidFill/>
                </a:uFill>
              </a:rPr>
              <a:t>reasoning</a:t>
            </a:r>
          </a:p>
        </p:txBody>
      </p:sp>
      <p:sp>
        <p:nvSpPr>
          <p:cNvPr id="19" name="Shape 19"/>
          <p:cNvSpPr/>
          <p:nvPr/>
        </p:nvSpPr>
        <p:spPr>
          <a:xfrm flipH="1">
            <a:off x="2286000" y="4267200"/>
            <a:ext cx="838200" cy="228600"/>
          </a:xfrm>
          <a:prstGeom prst="line">
            <a:avLst/>
          </a:prstGeom>
          <a:ln>
            <a:solidFill/>
            <a:round/>
          </a:ln>
        </p:spPr>
        <p:txBody>
          <a:bodyPr lIns="0" tIns="0" rIns="0" bIns="0"/>
          <a:lstStyle/>
          <a:p>
            <a:pPr marL="0" marR="0" lvl="0" defTabSz="457200"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0" name="Shape 20"/>
          <p:cNvSpPr/>
          <p:nvPr/>
        </p:nvSpPr>
        <p:spPr>
          <a:xfrm flipH="1">
            <a:off x="5791200" y="3200400"/>
            <a:ext cx="1143000" cy="304800"/>
          </a:xfrm>
          <a:prstGeom prst="line">
            <a:avLst/>
          </a:prstGeom>
          <a:ln>
            <a:solidFill/>
            <a:round/>
          </a:ln>
        </p:spPr>
        <p:txBody>
          <a:bodyPr lIns="0" tIns="0" rIns="0" bIns="0"/>
          <a:lstStyle/>
          <a:p>
            <a:pPr marL="0" marR="0" lvl="0" defTabSz="457200"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1" name="Shape 21"/>
          <p:cNvSpPr/>
          <p:nvPr/>
        </p:nvSpPr>
        <p:spPr>
          <a:xfrm>
            <a:off x="5638800" y="5181600"/>
            <a:ext cx="990600" cy="1066800"/>
          </a:xfrm>
          <a:prstGeom prst="line">
            <a:avLst/>
          </a:prstGeom>
          <a:ln>
            <a:solidFill/>
            <a:round/>
          </a:ln>
        </p:spPr>
        <p:txBody>
          <a:bodyPr lIns="0" tIns="0" rIns="0" bIns="0"/>
          <a:lstStyle/>
          <a:p>
            <a:pPr marL="0" marR="0" lvl="0" defTabSz="457200"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2" name="Shape 22"/>
          <p:cNvSpPr/>
          <p:nvPr/>
        </p:nvSpPr>
        <p:spPr>
          <a:xfrm flipH="1" flipV="1">
            <a:off x="2514600" y="2133600"/>
            <a:ext cx="1143000" cy="838200"/>
          </a:xfrm>
          <a:prstGeom prst="line">
            <a:avLst/>
          </a:prstGeom>
          <a:ln>
            <a:solidFill/>
            <a:round/>
          </a:ln>
        </p:spPr>
        <p:txBody>
          <a:bodyPr lIns="0" tIns="0" rIns="0" bIns="0"/>
          <a:lstStyle/>
          <a:p>
            <a:pPr marL="0" marR="0" lvl="0" defTabSz="457200"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3" name="Shape 23"/>
          <p:cNvSpPr/>
          <p:nvPr/>
        </p:nvSpPr>
        <p:spPr>
          <a:xfrm flipH="1">
            <a:off x="5410200" y="2133600"/>
            <a:ext cx="685800" cy="533400"/>
          </a:xfrm>
          <a:prstGeom prst="line">
            <a:avLst/>
          </a:prstGeom>
          <a:ln>
            <a:solidFill/>
            <a:round/>
          </a:ln>
        </p:spPr>
        <p:txBody>
          <a:bodyPr lIns="0" tIns="0" rIns="0" bIns="0"/>
          <a:lstStyle/>
          <a:p>
            <a:pPr marL="0" marR="0" lvl="0" defTabSz="457200"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" name="Shape 24"/>
          <p:cNvSpPr/>
          <p:nvPr/>
        </p:nvSpPr>
        <p:spPr>
          <a:xfrm flipH="1" flipV="1">
            <a:off x="5715000" y="4343400"/>
            <a:ext cx="1219200" cy="381000"/>
          </a:xfrm>
          <a:prstGeom prst="line">
            <a:avLst/>
          </a:prstGeom>
          <a:ln>
            <a:solidFill/>
            <a:round/>
          </a:ln>
        </p:spPr>
        <p:txBody>
          <a:bodyPr lIns="0" tIns="0" rIns="0" bIns="0"/>
          <a:lstStyle/>
          <a:p>
            <a:pPr marL="0" marR="0" lvl="0" defTabSz="457200"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5" name="Shape 25"/>
          <p:cNvSpPr/>
          <p:nvPr/>
        </p:nvSpPr>
        <p:spPr>
          <a:xfrm>
            <a:off x="2819400" y="6400800"/>
            <a:ext cx="1801128" cy="48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000000"/>
              </a:buClr>
              <a:buFont typeface="Monaco"/>
              <a:defRPr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 lvl="0">
              <a:defRPr sz="1800">
                <a:uFillTx/>
              </a:defRPr>
            </a:pPr>
            <a:r>
              <a:rPr sz="2400">
                <a:uFill>
                  <a:solidFill/>
                </a:uFill>
              </a:rPr>
              <a:t>attention</a:t>
            </a:r>
          </a:p>
        </p:txBody>
      </p:sp>
      <p:sp>
        <p:nvSpPr>
          <p:cNvPr id="26" name="Shape 26"/>
          <p:cNvSpPr/>
          <p:nvPr/>
        </p:nvSpPr>
        <p:spPr>
          <a:xfrm flipV="1">
            <a:off x="2209800" y="5181600"/>
            <a:ext cx="990600" cy="685800"/>
          </a:xfrm>
          <a:prstGeom prst="line">
            <a:avLst/>
          </a:prstGeom>
          <a:ln>
            <a:solidFill/>
            <a:round/>
          </a:ln>
        </p:spPr>
        <p:txBody>
          <a:bodyPr lIns="0" tIns="0" rIns="0" bIns="0"/>
          <a:lstStyle/>
          <a:p>
            <a:pPr marL="0" marR="0" lvl="0" defTabSz="457200"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7" name="Shape 27"/>
          <p:cNvSpPr/>
          <p:nvPr/>
        </p:nvSpPr>
        <p:spPr>
          <a:xfrm>
            <a:off x="-1" y="4495800"/>
            <a:ext cx="2715678" cy="48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000000"/>
              </a:buClr>
              <a:buFont typeface="Monaco"/>
              <a:defRPr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 lvl="0">
              <a:defRPr sz="1800">
                <a:uFillTx/>
              </a:defRPr>
            </a:pPr>
            <a:r>
              <a:rPr sz="2400">
                <a:uFill>
                  <a:solidFill/>
                </a:uFill>
              </a:rPr>
              <a:t>representation</a:t>
            </a:r>
          </a:p>
        </p:txBody>
      </p:sp>
      <p:sp>
        <p:nvSpPr>
          <p:cNvPr id="28" name="Shape 28"/>
          <p:cNvSpPr/>
          <p:nvPr/>
        </p:nvSpPr>
        <p:spPr>
          <a:xfrm flipV="1">
            <a:off x="3810000" y="5638800"/>
            <a:ext cx="228600" cy="762000"/>
          </a:xfrm>
          <a:prstGeom prst="line">
            <a:avLst/>
          </a:prstGeom>
          <a:ln>
            <a:solidFill/>
            <a:round/>
          </a:ln>
        </p:spPr>
        <p:txBody>
          <a:bodyPr lIns="0" tIns="0" rIns="0" bIns="0"/>
          <a:lstStyle/>
          <a:p>
            <a:pPr marL="0" marR="0" lvl="0" defTabSz="457200"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pic>
        <p:nvPicPr>
          <p:cNvPr id="29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24200" y="2438400"/>
            <a:ext cx="2540000" cy="3136900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/>
        </p:nvSpPr>
        <p:spPr>
          <a:xfrm>
            <a:off x="228600" y="2514600"/>
            <a:ext cx="1801128" cy="88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4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decision</a:t>
            </a:r>
          </a:p>
          <a:p>
            <a:pPr lvl="0"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4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making</a:t>
            </a:r>
          </a:p>
        </p:txBody>
      </p:sp>
      <p:sp>
        <p:nvSpPr>
          <p:cNvPr id="31" name="Shape 31"/>
          <p:cNvSpPr/>
          <p:nvPr/>
        </p:nvSpPr>
        <p:spPr>
          <a:xfrm flipH="1" flipV="1">
            <a:off x="1524000" y="2971800"/>
            <a:ext cx="1600200" cy="609600"/>
          </a:xfrm>
          <a:prstGeom prst="line">
            <a:avLst/>
          </a:prstGeom>
          <a:ln>
            <a:solidFill/>
            <a:round/>
          </a:ln>
        </p:spPr>
        <p:txBody>
          <a:bodyPr lIns="0" tIns="0" rIns="0" bIns="0"/>
          <a:lstStyle/>
          <a:p>
            <a:pPr marL="0" marR="0" lvl="0" defTabSz="457200"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3" name="Shape 33"/>
          <p:cNvSpPr/>
          <p:nvPr/>
        </p:nvSpPr>
        <p:spPr>
          <a:xfrm>
            <a:off x="3721100" y="1270000"/>
            <a:ext cx="1801128" cy="48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000000"/>
              </a:buClr>
              <a:buFont typeface="Monaco"/>
              <a:defRPr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 lvl="0">
              <a:defRPr sz="1800">
                <a:uFillTx/>
              </a:defRPr>
            </a:pPr>
            <a:r>
              <a:rPr sz="2400">
                <a:uFill>
                  <a:solidFill/>
                </a:uFill>
              </a:rPr>
              <a:t>knowledge</a:t>
            </a:r>
          </a:p>
        </p:txBody>
      </p:sp>
      <p:sp>
        <p:nvSpPr>
          <p:cNvPr id="34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914400"/>
          </a:xfrm>
        </p:spPr>
        <p:txBody>
          <a:bodyPr/>
          <a:lstStyle/>
          <a:p>
            <a:r>
              <a:rPr lang="en-US" dirty="0" smtClean="0"/>
              <a:t>Cognitive Science at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Stanford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84623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295400"/>
          </a:xfrm>
          <a:prstGeom prst="rect">
            <a:avLst/>
          </a:prstGeom>
        </p:spPr>
        <p:txBody>
          <a:bodyPr/>
          <a:lstStyle>
            <a:lvl1pPr>
              <a:defRPr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 lvl="0">
              <a:defRPr sz="1800">
                <a:uFillTx/>
              </a:defRPr>
            </a:pPr>
            <a:r>
              <a:rPr sz="4400" dirty="0">
                <a:uFill>
                  <a:solidFill/>
                </a:uFill>
              </a:rPr>
              <a:t>the questions</a:t>
            </a:r>
          </a:p>
        </p:txBody>
      </p:sp>
      <p:sp>
        <p:nvSpPr>
          <p:cNvPr id="74" name="Shape 74"/>
          <p:cNvSpPr>
            <a:spLocks noGrp="1"/>
          </p:cNvSpPr>
          <p:nvPr>
            <p:ph type="body" idx="1"/>
          </p:nvPr>
        </p:nvSpPr>
        <p:spPr>
          <a:xfrm>
            <a:off x="381000" y="1295400"/>
            <a:ext cx="8521700" cy="5562600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12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How do we acquire, represent, and use knowledge?</a:t>
            </a:r>
          </a:p>
          <a:p>
            <a:pPr lvl="0">
              <a:lnSpc>
                <a:spcPct val="12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How </a:t>
            </a:r>
            <a:r>
              <a:rPr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do we make meaning out of sensation? </a:t>
            </a:r>
            <a:endParaRPr lang="en-US" dirty="0" smtClean="0">
              <a:uFill>
                <a:solidFill/>
              </a:uFill>
              <a:latin typeface="Monaco"/>
              <a:ea typeface="Monaco"/>
              <a:cs typeface="Monaco"/>
              <a:sym typeface="Monaco"/>
            </a:endParaRPr>
          </a:p>
          <a:p>
            <a:pPr lvl="0">
              <a:lnSpc>
                <a:spcPct val="12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lang="en-US" dirty="0" smtClean="0">
                <a:latin typeface="Monaco"/>
                <a:ea typeface="Monaco"/>
                <a:cs typeface="Monaco"/>
                <a:sym typeface="Monaco"/>
              </a:rPr>
              <a:t>… or o</a:t>
            </a:r>
            <a:r>
              <a:rPr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ut </a:t>
            </a:r>
            <a:r>
              <a:rPr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of </a:t>
            </a:r>
            <a:r>
              <a:rPr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words</a:t>
            </a:r>
            <a:r>
              <a:rPr lang="en-US"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 or mathematical expressions</a:t>
            </a:r>
            <a:r>
              <a:rPr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?</a:t>
            </a:r>
            <a:endParaRPr dirty="0">
              <a:uFill>
                <a:solidFill/>
              </a:uFill>
              <a:latin typeface="Monaco"/>
              <a:ea typeface="Monaco"/>
              <a:cs typeface="Monaco"/>
              <a:sym typeface="Monaco"/>
            </a:endParaRPr>
          </a:p>
          <a:p>
            <a:pPr lvl="0">
              <a:lnSpc>
                <a:spcPct val="12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lang="en-US"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How do we learn?</a:t>
            </a:r>
          </a:p>
          <a:p>
            <a:pPr lvl="0">
              <a:lnSpc>
                <a:spcPct val="12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lang="en-US" dirty="0">
                <a:latin typeface="Monaco"/>
                <a:ea typeface="Monaco"/>
                <a:cs typeface="Monaco"/>
                <a:sym typeface="Monaco"/>
              </a:rPr>
              <a:t>H</a:t>
            </a:r>
            <a:r>
              <a:rPr lang="en-US"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ow does our experience shape </a:t>
            </a:r>
            <a:r>
              <a:rPr lang="en-US" dirty="0" smtClean="0">
                <a:latin typeface="Monaco"/>
                <a:ea typeface="Monaco"/>
                <a:cs typeface="Monaco"/>
                <a:sym typeface="Monaco"/>
              </a:rPr>
              <a:t>what and how we think</a:t>
            </a:r>
            <a:r>
              <a:rPr lang="en-US"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?</a:t>
            </a:r>
            <a:endParaRPr dirty="0">
              <a:uFill>
                <a:solidFill/>
              </a:uFill>
              <a:latin typeface="Monaco"/>
              <a:ea typeface="Monaco"/>
              <a:cs typeface="Monaco"/>
              <a:sym typeface="Monaco"/>
            </a:endParaRPr>
          </a:p>
          <a:p>
            <a:pPr lvl="0">
              <a:lnSpc>
                <a:spcPct val="12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How do we communicate with and learn language? </a:t>
            </a:r>
          </a:p>
          <a:p>
            <a:pPr lvl="0">
              <a:lnSpc>
                <a:spcPct val="12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How do we remember, why do we forget?</a:t>
            </a:r>
          </a:p>
          <a:p>
            <a:pPr lvl="0">
              <a:lnSpc>
                <a:spcPct val="12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What does it mean to imagine?</a:t>
            </a:r>
          </a:p>
          <a:p>
            <a:pPr lvl="0">
              <a:lnSpc>
                <a:spcPct val="12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How </a:t>
            </a:r>
            <a:r>
              <a:rPr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does complex behavior emerge out of simple pieces?</a:t>
            </a:r>
          </a:p>
          <a:p>
            <a:pPr lvl="0">
              <a:lnSpc>
                <a:spcPct val="12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lang="en-US" dirty="0">
                <a:latin typeface="Monaco"/>
                <a:ea typeface="Monaco"/>
                <a:cs typeface="Monaco"/>
                <a:sym typeface="Monaco"/>
              </a:rPr>
              <a:t>What makes thinking so useful and flexible?</a:t>
            </a:r>
          </a:p>
          <a:p>
            <a:pPr lvl="0">
              <a:lnSpc>
                <a:spcPct val="12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lang="en-US" dirty="0">
                <a:latin typeface="Monaco"/>
                <a:ea typeface="Monaco"/>
                <a:cs typeface="Monaco"/>
                <a:sym typeface="Monaco"/>
              </a:rPr>
              <a:t>What are thoughts made of?</a:t>
            </a:r>
          </a:p>
          <a:p>
            <a:pPr lvl="0">
              <a:lnSpc>
                <a:spcPct val="12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How </a:t>
            </a:r>
            <a:r>
              <a:rPr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does a brain give rise to a mind?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1" build="p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295400"/>
          </a:xfrm>
          <a:prstGeom prst="rect">
            <a:avLst/>
          </a:prstGeom>
        </p:spPr>
        <p:txBody>
          <a:bodyPr/>
          <a:lstStyle>
            <a:lvl1pPr>
              <a:defRPr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 lvl="0">
              <a:defRPr sz="1800">
                <a:uFillTx/>
              </a:defRPr>
            </a:pPr>
            <a:r>
              <a:rPr sz="4400">
                <a:uFill>
                  <a:solidFill/>
                </a:uFill>
              </a:rPr>
              <a:t>the methods</a:t>
            </a:r>
          </a:p>
        </p:txBody>
      </p:sp>
      <p:sp>
        <p:nvSpPr>
          <p:cNvPr id="77" name="Shape 77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772400" cy="5105400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testing adults </a:t>
            </a:r>
          </a:p>
          <a:p>
            <a:pPr lvl="1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6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individually &amp; in interactions</a:t>
            </a:r>
          </a:p>
          <a:p>
            <a:pPr lvl="1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6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in-lab, on-line, and in the world</a:t>
            </a:r>
          </a:p>
          <a:p>
            <a:pPr lvl="1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6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developing new technology for </a:t>
            </a:r>
            <a:br>
              <a:rPr sz="16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</a:br>
            <a:r>
              <a:rPr sz="16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behavioral experiments: </a:t>
            </a:r>
          </a:p>
          <a:p>
            <a:pPr lvl="2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6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optimal experiment design</a:t>
            </a:r>
          </a:p>
          <a:p>
            <a:pPr lvl="2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6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natural language processing</a:t>
            </a:r>
          </a:p>
          <a:p>
            <a:pPr lvl="2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6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big behavioral data</a:t>
            </a:r>
          </a:p>
        </p:txBody>
      </p:sp>
      <p:pic>
        <p:nvPicPr>
          <p:cNvPr id="78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91200" y="2590800"/>
            <a:ext cx="2914650" cy="3810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295400"/>
          </a:xfrm>
          <a:prstGeom prst="rect">
            <a:avLst/>
          </a:prstGeom>
        </p:spPr>
        <p:txBody>
          <a:bodyPr/>
          <a:lstStyle>
            <a:lvl1pPr>
              <a:defRPr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 lvl="0">
              <a:defRPr sz="1800">
                <a:uFillTx/>
              </a:defRPr>
            </a:pPr>
            <a:r>
              <a:rPr sz="4400">
                <a:uFill>
                  <a:solidFill/>
                </a:uFill>
              </a:rPr>
              <a:t>the methods</a:t>
            </a:r>
          </a:p>
        </p:txBody>
      </p:sp>
      <p:sp>
        <p:nvSpPr>
          <p:cNvPr id="81" name="Shape 81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772400" cy="5105400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testing adults </a:t>
            </a:r>
          </a:p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computational/mathematical </a:t>
            </a:r>
            <a:b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</a:b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modeling</a:t>
            </a:r>
            <a:endParaRPr sz="1600" dirty="0">
              <a:uFill>
                <a:solidFill/>
              </a:uFill>
              <a:latin typeface="Monaco"/>
              <a:ea typeface="Monaco"/>
              <a:cs typeface="Monaco"/>
              <a:sym typeface="Monaco"/>
            </a:endParaRPr>
          </a:p>
          <a:p>
            <a:pPr marL="726440" lvl="1" indent="-22860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PDP networks</a:t>
            </a:r>
          </a:p>
          <a:p>
            <a:pPr marL="726440" lvl="1" indent="-22860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probabilistic models</a:t>
            </a:r>
          </a:p>
          <a:p>
            <a:pPr marL="726440" lvl="1" indent="-22860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symbolic computation</a:t>
            </a:r>
          </a:p>
        </p:txBody>
      </p:sp>
      <p:pic>
        <p:nvPicPr>
          <p:cNvPr id="82" name="image.png"/>
          <p:cNvPicPr/>
          <p:nvPr/>
        </p:nvPicPr>
        <p:blipFill>
          <a:blip r:embed="rId2">
            <a:extLst/>
          </a:blip>
          <a:srcRect l="6546" t="5345" r="5090" b="23831"/>
          <a:stretch>
            <a:fillRect/>
          </a:stretch>
        </p:blipFill>
        <p:spPr>
          <a:xfrm>
            <a:off x="5334000" y="1448593"/>
            <a:ext cx="3835400" cy="2641601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Shape 83"/>
          <p:cNvSpPr/>
          <p:nvPr/>
        </p:nvSpPr>
        <p:spPr>
          <a:xfrm>
            <a:off x="5511698" y="5044357"/>
            <a:ext cx="1270109" cy="1157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6" h="21600" extrusionOk="0">
                <a:moveTo>
                  <a:pt x="21376" y="21600"/>
                </a:moveTo>
                <a:cubicBezTo>
                  <a:pt x="21376" y="21600"/>
                  <a:pt x="261" y="20429"/>
                  <a:pt x="7" y="10379"/>
                </a:cubicBezTo>
                <a:cubicBezTo>
                  <a:pt x="-224" y="1239"/>
                  <a:pt x="5343" y="416"/>
                  <a:pt x="5343" y="416"/>
                </a:cubicBezTo>
                <a:lnTo>
                  <a:pt x="8010" y="0"/>
                </a:lnTo>
              </a:path>
            </a:pathLst>
          </a:custGeom>
          <a:ln w="50800">
            <a:solidFill>
              <a:srgbClr val="73FCD6"/>
            </a:solidFill>
            <a:miter lim="400000"/>
            <a:tailEnd type="triangle"/>
          </a:ln>
        </p:spPr>
        <p:txBody>
          <a:bodyPr lIns="38100" tIns="38100" rIns="38100" bIns="38100" anchor="ctr"/>
          <a:lstStyle/>
          <a:p>
            <a:pPr marL="0" marR="0" lvl="0" algn="ctr" defTabSz="584200">
              <a:defRPr sz="28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Tx/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84" name="Shape 84"/>
          <p:cNvSpPr/>
          <p:nvPr/>
        </p:nvSpPr>
        <p:spPr>
          <a:xfrm>
            <a:off x="6019800" y="4559300"/>
            <a:ext cx="1376326" cy="867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ln w="25400">
            <a:solid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 anchor="ctr"/>
          <a:lstStyle>
            <a:lvl1pPr marL="0" marR="0" algn="ctr" defTabSz="584200">
              <a:defRPr sz="28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>
                <a:effectLst/>
              </a:defRPr>
            </a:pPr>
            <a:r>
              <a:rPr sz="28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Flu</a:t>
            </a:r>
          </a:p>
        </p:txBody>
      </p:sp>
      <p:sp>
        <p:nvSpPr>
          <p:cNvPr id="85" name="Shape 85"/>
          <p:cNvSpPr/>
          <p:nvPr/>
        </p:nvSpPr>
        <p:spPr>
          <a:xfrm flipH="1" flipV="1">
            <a:off x="6992177" y="5406614"/>
            <a:ext cx="323075" cy="357802"/>
          </a:xfrm>
          <a:prstGeom prst="line">
            <a:avLst/>
          </a:prstGeom>
          <a:ln w="25400">
            <a:solidFill/>
            <a:miter lim="400000"/>
            <a:headEnd type="triangle"/>
          </a:ln>
        </p:spPr>
        <p:txBody>
          <a:bodyPr lIns="50800" tIns="50800" rIns="50800" bIns="50800" anchor="ctr"/>
          <a:lstStyle/>
          <a:p>
            <a:pPr marL="0" marR="0" lvl="0" defTabSz="457200"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86" name="Shape 86"/>
          <p:cNvSpPr/>
          <p:nvPr/>
        </p:nvSpPr>
        <p:spPr>
          <a:xfrm>
            <a:off x="6818069" y="5770466"/>
            <a:ext cx="1376326" cy="867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ln w="25400">
            <a:solid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 anchor="ctr"/>
          <a:lstStyle>
            <a:lvl1pPr marL="0" marR="0" algn="ctr" defTabSz="584200">
              <a:defRPr sz="28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>
                <a:effectLst/>
              </a:defRPr>
            </a:pPr>
            <a:r>
              <a:rPr sz="28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cough</a:t>
            </a:r>
          </a:p>
        </p:txBody>
      </p:sp>
      <p:sp>
        <p:nvSpPr>
          <p:cNvPr id="87" name="Shape 87"/>
          <p:cNvSpPr/>
          <p:nvPr/>
        </p:nvSpPr>
        <p:spPr>
          <a:xfrm>
            <a:off x="7602574" y="4559300"/>
            <a:ext cx="1376327" cy="867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ln w="25400">
            <a:solid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 anchor="ctr"/>
          <a:lstStyle>
            <a:lvl1pPr marL="0" marR="0" algn="ctr" defTabSz="584200">
              <a:defRPr sz="28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>
                <a:effectLst/>
              </a:defRPr>
            </a:pPr>
            <a:r>
              <a:rPr sz="28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TB</a:t>
            </a:r>
          </a:p>
        </p:txBody>
      </p:sp>
      <p:sp>
        <p:nvSpPr>
          <p:cNvPr id="88" name="Shape 88"/>
          <p:cNvSpPr/>
          <p:nvPr/>
        </p:nvSpPr>
        <p:spPr>
          <a:xfrm flipV="1">
            <a:off x="7683448" y="5406614"/>
            <a:ext cx="323075" cy="357802"/>
          </a:xfrm>
          <a:prstGeom prst="line">
            <a:avLst/>
          </a:prstGeom>
          <a:ln w="25400">
            <a:solidFill/>
            <a:miter lim="400000"/>
            <a:headEnd type="triangle"/>
          </a:ln>
        </p:spPr>
        <p:txBody>
          <a:bodyPr lIns="50800" tIns="50800" rIns="50800" bIns="50800" anchor="ctr"/>
          <a:lstStyle/>
          <a:p>
            <a:pPr marL="0" marR="0" lvl="0" defTabSz="457200"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pic>
        <p:nvPicPr>
          <p:cNvPr id="89" name="dropped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06600" y="6083300"/>
            <a:ext cx="4140200" cy="457200"/>
          </a:xfrm>
          <a:prstGeom prst="rect">
            <a:avLst/>
          </a:prstGeom>
          <a:ln>
            <a:rou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295400"/>
          </a:xfrm>
          <a:prstGeom prst="rect">
            <a:avLst/>
          </a:prstGeom>
        </p:spPr>
        <p:txBody>
          <a:bodyPr/>
          <a:lstStyle>
            <a:lvl1pPr>
              <a:defRPr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 lvl="0">
              <a:defRPr sz="1800">
                <a:uFillTx/>
              </a:defRPr>
            </a:pPr>
            <a:r>
              <a:rPr sz="4400">
                <a:uFill>
                  <a:solidFill/>
                </a:uFill>
              </a:rPr>
              <a:t>the methods</a:t>
            </a:r>
          </a:p>
        </p:txBody>
      </p:sp>
      <p:sp>
        <p:nvSpPr>
          <p:cNvPr id="92" name="Shape 9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772400" cy="5105400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testing adults </a:t>
            </a:r>
          </a:p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computational/mathematical </a:t>
            </a:r>
            <a:br>
              <a:rPr sz="20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</a:br>
            <a:r>
              <a:rPr sz="20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modeling</a:t>
            </a:r>
            <a:endParaRPr sz="1600">
              <a:uFill>
                <a:solidFill/>
              </a:uFill>
              <a:latin typeface="Monaco"/>
              <a:ea typeface="Monaco"/>
              <a:cs typeface="Monaco"/>
              <a:sym typeface="Monaco"/>
            </a:endParaRPr>
          </a:p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testing children</a:t>
            </a:r>
          </a:p>
        </p:txBody>
      </p:sp>
      <p:pic>
        <p:nvPicPr>
          <p:cNvPr id="93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72200" y="2971800"/>
            <a:ext cx="2514600" cy="3352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295400"/>
          </a:xfrm>
          <a:prstGeom prst="rect">
            <a:avLst/>
          </a:prstGeom>
        </p:spPr>
        <p:txBody>
          <a:bodyPr/>
          <a:lstStyle>
            <a:lvl1pPr>
              <a:defRPr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 lvl="0">
              <a:defRPr sz="1800">
                <a:uFillTx/>
              </a:defRPr>
            </a:pPr>
            <a:r>
              <a:rPr sz="4400">
                <a:uFill>
                  <a:solidFill/>
                </a:uFill>
              </a:rPr>
              <a:t>the methods</a:t>
            </a:r>
          </a:p>
        </p:txBody>
      </p:sp>
      <p:sp>
        <p:nvSpPr>
          <p:cNvPr id="100" name="Shape 100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772400" cy="5105400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testing adults </a:t>
            </a:r>
          </a:p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computational/mathematical </a:t>
            </a:r>
            <a:b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</a:b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modeling</a:t>
            </a:r>
          </a:p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testing children</a:t>
            </a:r>
          </a:p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fMRI</a:t>
            </a: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, EEG, MEG, TMS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209800"/>
            <a:ext cx="3498615" cy="388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295400"/>
          </a:xfrm>
          <a:prstGeom prst="rect">
            <a:avLst/>
          </a:prstGeom>
        </p:spPr>
        <p:txBody>
          <a:bodyPr/>
          <a:lstStyle>
            <a:lvl1pPr>
              <a:defRPr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 lvl="0">
              <a:defRPr sz="1800">
                <a:uFillTx/>
              </a:defRPr>
            </a:pPr>
            <a:r>
              <a:rPr sz="4400">
                <a:uFill>
                  <a:solidFill/>
                </a:uFill>
              </a:rPr>
              <a:t>the methods</a:t>
            </a:r>
          </a:p>
        </p:txBody>
      </p:sp>
      <p:sp>
        <p:nvSpPr>
          <p:cNvPr id="104" name="Shape 104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772400" cy="5105400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testing adults </a:t>
            </a:r>
          </a:p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computational/mathematical </a:t>
            </a:r>
            <a:b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</a:b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modeling</a:t>
            </a:r>
          </a:p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testing </a:t>
            </a:r>
            <a:r>
              <a:rPr sz="2000"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children</a:t>
            </a:r>
            <a:endParaRPr sz="2000" dirty="0">
              <a:uFill>
                <a:solidFill/>
              </a:uFill>
              <a:latin typeface="Monaco"/>
              <a:ea typeface="Monaco"/>
              <a:cs typeface="Monaco"/>
              <a:sym typeface="Monaco"/>
            </a:endParaRPr>
          </a:p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fMRI, EEG, MEG, TMS</a:t>
            </a:r>
          </a:p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eye-tracking</a:t>
            </a:r>
          </a:p>
        </p:txBody>
      </p:sp>
      <p:pic>
        <p:nvPicPr>
          <p:cNvPr id="105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4572000" y="4089400"/>
            <a:ext cx="4572000" cy="2497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295400"/>
          </a:xfrm>
          <a:prstGeom prst="rect">
            <a:avLst/>
          </a:prstGeom>
        </p:spPr>
        <p:txBody>
          <a:bodyPr/>
          <a:lstStyle>
            <a:lvl1pPr>
              <a:defRPr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 lvl="0">
              <a:defRPr sz="1800">
                <a:uFillTx/>
              </a:defRPr>
            </a:pPr>
            <a:r>
              <a:rPr sz="4400" dirty="0">
                <a:uFill>
                  <a:solidFill/>
                </a:uFill>
              </a:rPr>
              <a:t>the </a:t>
            </a:r>
            <a:r>
              <a:rPr sz="4400" dirty="0" smtClean="0">
                <a:uFill>
                  <a:solidFill/>
                </a:uFill>
              </a:rPr>
              <a:t>methods</a:t>
            </a:r>
            <a:endParaRPr sz="4400" dirty="0">
              <a:uFill>
                <a:solidFill/>
              </a:uFill>
            </a:endParaRPr>
          </a:p>
        </p:txBody>
      </p:sp>
      <p:sp>
        <p:nvSpPr>
          <p:cNvPr id="112" name="Shape 11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772400" cy="5105400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testing adults </a:t>
            </a:r>
          </a:p>
          <a:p>
            <a:pPr>
              <a:lnSpc>
                <a:spcPct val="110000"/>
              </a:lnSpc>
              <a:buClr>
                <a:srgbClr val="000000"/>
              </a:buClr>
              <a:buFont typeface="Monaco"/>
              <a:buChar char="•"/>
              <a:defRPr sz="1800">
                <a:uFillTx/>
              </a:defRPr>
            </a:pPr>
            <a:r>
              <a:rPr lang="en-US" sz="2000" dirty="0">
                <a:latin typeface="Monaco"/>
                <a:ea typeface="Monaco"/>
                <a:cs typeface="Monaco"/>
                <a:sym typeface="Monaco"/>
              </a:rPr>
              <a:t>computational/mathematical </a:t>
            </a:r>
            <a:br>
              <a:rPr lang="en-US" sz="2000" dirty="0">
                <a:latin typeface="Monaco"/>
                <a:ea typeface="Monaco"/>
                <a:cs typeface="Monaco"/>
                <a:sym typeface="Monaco"/>
              </a:rPr>
            </a:br>
            <a:r>
              <a:rPr lang="en-US" sz="2000" dirty="0">
                <a:latin typeface="Monaco"/>
                <a:ea typeface="Monaco"/>
                <a:cs typeface="Monaco"/>
                <a:sym typeface="Monaco"/>
              </a:rPr>
              <a:t>modeling</a:t>
            </a:r>
          </a:p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testing children</a:t>
            </a:r>
            <a:endParaRPr sz="2000" dirty="0">
              <a:uFill>
                <a:solidFill/>
              </a:uFill>
              <a:latin typeface="Monaco"/>
              <a:ea typeface="Monaco"/>
              <a:cs typeface="Monaco"/>
              <a:sym typeface="Monaco"/>
            </a:endParaRPr>
          </a:p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fMRI, EEG, MEG, TMS</a:t>
            </a:r>
          </a:p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eye-tracking</a:t>
            </a:r>
          </a:p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patient </a:t>
            </a:r>
            <a:r>
              <a:rPr sz="2000"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populations</a:t>
            </a:r>
            <a:endParaRPr sz="2000" dirty="0">
              <a:uFill>
                <a:solidFill/>
              </a:uFill>
              <a:latin typeface="Monaco"/>
              <a:ea typeface="Monaco"/>
              <a:cs typeface="Monaco"/>
              <a:sym typeface="Monaco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53" t="52490"/>
          <a:stretch/>
        </p:blipFill>
        <p:spPr bwMode="auto">
          <a:xfrm>
            <a:off x="4572000" y="4074543"/>
            <a:ext cx="2549106" cy="2386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97"/>
          <a:stretch/>
        </p:blipFill>
        <p:spPr bwMode="auto">
          <a:xfrm>
            <a:off x="5846553" y="1371600"/>
            <a:ext cx="2057400" cy="242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295400"/>
          </a:xfrm>
          <a:prstGeom prst="rect">
            <a:avLst/>
          </a:prstGeom>
        </p:spPr>
        <p:txBody>
          <a:bodyPr/>
          <a:lstStyle>
            <a:lvl1pPr>
              <a:defRPr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 lvl="0">
              <a:defRPr sz="1800">
                <a:uFillTx/>
              </a:defRPr>
            </a:pPr>
            <a:r>
              <a:rPr sz="4400">
                <a:uFill>
                  <a:solidFill/>
                </a:uFill>
              </a:rPr>
              <a:t>the methods</a:t>
            </a:r>
          </a:p>
        </p:txBody>
      </p:sp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772400" cy="5105400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testing adults </a:t>
            </a:r>
          </a:p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computational/mathematical </a:t>
            </a:r>
            <a:b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</a:b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modeling</a:t>
            </a:r>
          </a:p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testing children</a:t>
            </a:r>
          </a:p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fMRI</a:t>
            </a: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, EEG, MEG, TMS</a:t>
            </a:r>
          </a:p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eye-tracking</a:t>
            </a:r>
            <a:endParaRPr lang="en-US" sz="2000" dirty="0" smtClean="0">
              <a:uFill>
                <a:solidFill/>
              </a:uFill>
              <a:latin typeface="Monaco"/>
              <a:ea typeface="Monaco"/>
              <a:cs typeface="Monaco"/>
              <a:sym typeface="Monaco"/>
            </a:endParaRPr>
          </a:p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lang="en-US" sz="2000" dirty="0" smtClean="0">
                <a:latin typeface="Monaco"/>
                <a:ea typeface="Monaco"/>
                <a:cs typeface="Monaco"/>
                <a:sym typeface="Monaco"/>
              </a:rPr>
              <a:t>Patient populations</a:t>
            </a:r>
            <a:endParaRPr sz="2000" dirty="0">
              <a:uFill>
                <a:solidFill/>
              </a:uFill>
              <a:latin typeface="Monaco"/>
              <a:ea typeface="Monaco"/>
              <a:cs typeface="Monaco"/>
              <a:sym typeface="Monaco"/>
            </a:endParaRPr>
          </a:p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cross-cultural comparisons</a:t>
            </a:r>
          </a:p>
        </p:txBody>
      </p:sp>
      <p:pic>
        <p:nvPicPr>
          <p:cNvPr id="109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54612" y="3086100"/>
            <a:ext cx="3976689" cy="2438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295400"/>
          </a:xfrm>
          <a:prstGeom prst="rect">
            <a:avLst/>
          </a:prstGeom>
        </p:spPr>
        <p:txBody>
          <a:bodyPr/>
          <a:lstStyle>
            <a:lvl1pPr>
              <a:defRPr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 lvl="0">
              <a:defRPr sz="1800">
                <a:uFillTx/>
              </a:defRPr>
            </a:pPr>
            <a:r>
              <a:rPr sz="4400">
                <a:uFill>
                  <a:solidFill/>
                </a:uFill>
              </a:rPr>
              <a:t>the methods</a:t>
            </a:r>
          </a:p>
        </p:txBody>
      </p:sp>
      <p:sp>
        <p:nvSpPr>
          <p:cNvPr id="116" name="Shape 116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772400" cy="5105400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testing adults </a:t>
            </a:r>
            <a:endParaRPr lang="en-US" sz="2000" dirty="0" smtClean="0">
              <a:uFill>
                <a:solidFill/>
              </a:uFill>
              <a:latin typeface="Monaco"/>
              <a:ea typeface="Monaco"/>
              <a:cs typeface="Monaco"/>
              <a:sym typeface="Monaco"/>
            </a:endParaRPr>
          </a:p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lang="en-US" sz="2000" dirty="0">
                <a:latin typeface="Monaco"/>
                <a:ea typeface="Monaco"/>
                <a:cs typeface="Monaco"/>
                <a:sym typeface="Monaco"/>
              </a:rPr>
              <a:t>c</a:t>
            </a:r>
            <a:r>
              <a:rPr lang="en-US" sz="2000" dirty="0" smtClean="0">
                <a:latin typeface="Monaco"/>
                <a:ea typeface="Monaco"/>
                <a:cs typeface="Monaco"/>
                <a:sym typeface="Monaco"/>
              </a:rPr>
              <a:t>omputational/mathematical modeling</a:t>
            </a:r>
            <a:endParaRPr sz="2000" dirty="0">
              <a:uFill>
                <a:solidFill/>
              </a:uFill>
              <a:latin typeface="Monaco"/>
              <a:ea typeface="Monaco"/>
              <a:cs typeface="Monaco"/>
              <a:sym typeface="Monaco"/>
            </a:endParaRPr>
          </a:p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testing </a:t>
            </a: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children</a:t>
            </a:r>
          </a:p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fMRI</a:t>
            </a: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, EEG, MEG, TMS</a:t>
            </a:r>
          </a:p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eye-tracking</a:t>
            </a:r>
          </a:p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patient populations</a:t>
            </a:r>
          </a:p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computational/mathematical modeling</a:t>
            </a:r>
          </a:p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cross-cultural comparisons</a:t>
            </a:r>
          </a:p>
          <a:p>
            <a:pPr lvl="0">
              <a:lnSpc>
                <a:spcPct val="11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linguistic analyses</a:t>
            </a:r>
          </a:p>
        </p:txBody>
      </p:sp>
      <p:grpSp>
        <p:nvGrpSpPr>
          <p:cNvPr id="120" name="Group 120"/>
          <p:cNvGrpSpPr/>
          <p:nvPr/>
        </p:nvGrpSpPr>
        <p:grpSpPr>
          <a:xfrm>
            <a:off x="5638800" y="1295400"/>
            <a:ext cx="3505200" cy="3276600"/>
            <a:chOff x="0" y="0"/>
            <a:chExt cx="3505200" cy="3276600"/>
          </a:xfrm>
        </p:grpSpPr>
        <p:sp>
          <p:nvSpPr>
            <p:cNvPr id="117" name="Shape 117"/>
            <p:cNvSpPr/>
            <p:nvPr/>
          </p:nvSpPr>
          <p:spPr>
            <a:xfrm>
              <a:off x="0" y="0"/>
              <a:ext cx="3505200" cy="3276600"/>
            </a:xfrm>
            <a:prstGeom prst="rect">
              <a:avLst/>
            </a:prstGeom>
            <a:solidFill>
              <a:srgbClr val="FFFDA9"/>
            </a:solidFill>
            <a:ln w="9525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118" name="image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52400" y="187325"/>
              <a:ext cx="3124201" cy="23272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9" name="Picture 2.png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52400" y="2514600"/>
              <a:ext cx="3124201" cy="5905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7"/>
          <p:cNvGrpSpPr/>
          <p:nvPr/>
        </p:nvGrpSpPr>
        <p:grpSpPr>
          <a:xfrm>
            <a:off x="2082800" y="1524885"/>
            <a:ext cx="1371600" cy="2441707"/>
            <a:chOff x="0" y="0"/>
            <a:chExt cx="1371600" cy="2441705"/>
          </a:xfrm>
        </p:grpSpPr>
        <p:sp>
          <p:nvSpPr>
            <p:cNvPr id="35" name="Shape 35"/>
            <p:cNvSpPr/>
            <p:nvPr/>
          </p:nvSpPr>
          <p:spPr>
            <a:xfrm>
              <a:off x="137549" y="1675514"/>
              <a:ext cx="1221915" cy="766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>
              <a:spAutoFit/>
            </a:bodyPr>
            <a:lstStyle/>
            <a:p>
              <a:pPr lvl="0" algn="ctr">
                <a:buClr>
                  <a:srgbClr val="000000"/>
                </a:buClr>
                <a:buFont typeface="Monaco"/>
                <a:defRPr sz="1800">
                  <a:uFillTx/>
                </a:defRPr>
              </a:pPr>
              <a:r>
                <a:rPr sz="2000">
                  <a:uFill>
                    <a:solidFill/>
                  </a:uFill>
                  <a:latin typeface="Monaco"/>
                  <a:ea typeface="Monaco"/>
                  <a:cs typeface="Monaco"/>
                  <a:sym typeface="Monaco"/>
                </a:rPr>
                <a:t>Noah</a:t>
              </a:r>
              <a:br>
                <a:rPr sz="2000">
                  <a:uFill>
                    <a:solidFill/>
                  </a:uFill>
                  <a:latin typeface="Monaco"/>
                  <a:ea typeface="Monaco"/>
                  <a:cs typeface="Monaco"/>
                  <a:sym typeface="Monaco"/>
                </a:rPr>
              </a:br>
              <a:r>
                <a:rPr sz="2000">
                  <a:uFill>
                    <a:solidFill/>
                  </a:uFill>
                  <a:latin typeface="Monaco"/>
                  <a:ea typeface="Monaco"/>
                  <a:cs typeface="Monaco"/>
                  <a:sym typeface="Monaco"/>
                </a:rPr>
                <a:t>Goodman</a:t>
              </a:r>
            </a:p>
          </p:txBody>
        </p:sp>
        <p:pic>
          <p:nvPicPr>
            <p:cNvPr id="36" name="droppedImage.tiff"/>
            <p:cNvPicPr/>
            <p:nvPr/>
          </p:nvPicPr>
          <p:blipFill>
            <a:blip r:embed="rId2">
              <a:extLst/>
            </a:blip>
            <a:srcRect l="19791" t="29" r="23958" b="44121"/>
            <a:stretch>
              <a:fillRect/>
            </a:stretch>
          </p:blipFill>
          <p:spPr>
            <a:xfrm>
              <a:off x="0" y="0"/>
              <a:ext cx="1371600" cy="1689100"/>
            </a:xfrm>
            <a:prstGeom prst="rect">
              <a:avLst/>
            </a:prstGeom>
            <a:ln w="9525" cap="flat">
              <a:noFill/>
              <a:round/>
            </a:ln>
            <a:effectLst/>
          </p:spPr>
        </p:pic>
      </p:grpSp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447800"/>
          </a:xfrm>
          <a:prstGeom prst="rect">
            <a:avLst/>
          </a:prstGeom>
        </p:spPr>
        <p:txBody>
          <a:bodyPr/>
          <a:lstStyle>
            <a:lvl1pPr>
              <a:defRPr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 lvl="0">
              <a:defRPr sz="1800">
                <a:uFillTx/>
              </a:defRPr>
            </a:pPr>
            <a:r>
              <a:rPr sz="4400" dirty="0">
                <a:uFill>
                  <a:solidFill/>
                </a:uFill>
              </a:rPr>
              <a:t>The </a:t>
            </a:r>
            <a:r>
              <a:rPr lang="en-US" sz="4400" dirty="0" smtClean="0">
                <a:uFill>
                  <a:solidFill/>
                </a:uFill>
              </a:rPr>
              <a:t>c</a:t>
            </a:r>
            <a:r>
              <a:rPr sz="4400" dirty="0" smtClean="0">
                <a:uFill>
                  <a:solidFill/>
                </a:uFill>
              </a:rPr>
              <a:t>ognitive </a:t>
            </a:r>
            <a:r>
              <a:rPr sz="4400" dirty="0">
                <a:uFill>
                  <a:solidFill/>
                </a:uFill>
              </a:rPr>
              <a:t>faculty</a:t>
            </a:r>
          </a:p>
        </p:txBody>
      </p:sp>
      <p:pic>
        <p:nvPicPr>
          <p:cNvPr id="39" name="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24525" y="1524000"/>
            <a:ext cx="1349375" cy="1676401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Shape 40"/>
          <p:cNvSpPr/>
          <p:nvPr/>
        </p:nvSpPr>
        <p:spPr>
          <a:xfrm>
            <a:off x="301830" y="3225800"/>
            <a:ext cx="1526765" cy="7661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ctr"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Herbert </a:t>
            </a:r>
          </a:p>
          <a:p>
            <a:pPr lvl="0" algn="ctr"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Clark</a:t>
            </a:r>
          </a:p>
        </p:txBody>
      </p:sp>
      <p:sp>
        <p:nvSpPr>
          <p:cNvPr id="41" name="Shape 41"/>
          <p:cNvSpPr/>
          <p:nvPr/>
        </p:nvSpPr>
        <p:spPr>
          <a:xfrm>
            <a:off x="5837468" y="3219450"/>
            <a:ext cx="1221914" cy="7661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ctr"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Ewart </a:t>
            </a:r>
          </a:p>
          <a:p>
            <a:pPr lvl="0" algn="ctr"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Thomas</a:t>
            </a:r>
          </a:p>
        </p:txBody>
      </p:sp>
      <p:pic>
        <p:nvPicPr>
          <p:cNvPr id="42" name="brian.jpg"/>
          <p:cNvPicPr/>
          <p:nvPr/>
        </p:nvPicPr>
        <p:blipFill>
          <a:blip r:embed="rId4">
            <a:extLst/>
          </a:blip>
          <a:srcRect l="16241" r="14805"/>
          <a:stretch>
            <a:fillRect/>
          </a:stretch>
        </p:blipFill>
        <p:spPr>
          <a:xfrm>
            <a:off x="3978290" y="4191753"/>
            <a:ext cx="911225" cy="126365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43" name="Shape 43"/>
          <p:cNvSpPr/>
          <p:nvPr/>
        </p:nvSpPr>
        <p:spPr>
          <a:xfrm>
            <a:off x="4013333" y="5567906"/>
            <a:ext cx="993659" cy="6196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noAutofit/>
          </a:bodyPr>
          <a:lstStyle/>
          <a:p>
            <a:pPr lvl="0" algn="ctr"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1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Brian</a:t>
            </a:r>
          </a:p>
          <a:p>
            <a:pPr lvl="0" algn="ctr"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1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Wandell</a:t>
            </a:r>
          </a:p>
        </p:txBody>
      </p:sp>
      <p:pic>
        <p:nvPicPr>
          <p:cNvPr id="45" name="image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2400" y="4298615"/>
            <a:ext cx="786532" cy="959185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46" name="Shape 46"/>
          <p:cNvSpPr/>
          <p:nvPr/>
        </p:nvSpPr>
        <p:spPr>
          <a:xfrm>
            <a:off x="0" y="5390022"/>
            <a:ext cx="1065212" cy="4960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noAutofit/>
          </a:bodyPr>
          <a:lstStyle/>
          <a:p>
            <a:pPr lvl="0" algn="ctr"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100" dirty="0" err="1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Kalanit</a:t>
            </a:r>
            <a:endParaRPr sz="1100" dirty="0">
              <a:uFill>
                <a:solidFill/>
              </a:uFill>
              <a:latin typeface="Monaco"/>
              <a:ea typeface="Monaco"/>
              <a:cs typeface="Monaco"/>
              <a:sym typeface="Monaco"/>
            </a:endParaRPr>
          </a:p>
          <a:p>
            <a:pPr lvl="0" algn="ctr"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1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Grill-Spector</a:t>
            </a:r>
          </a:p>
        </p:txBody>
      </p:sp>
      <p:sp>
        <p:nvSpPr>
          <p:cNvPr id="49" name="Shape 49"/>
          <p:cNvSpPr/>
          <p:nvPr/>
        </p:nvSpPr>
        <p:spPr>
          <a:xfrm>
            <a:off x="3824728" y="3200400"/>
            <a:ext cx="1353256" cy="615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ctr"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Ja</a:t>
            </a:r>
            <a:r>
              <a:rPr lang="en-US" sz="2000"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y</a:t>
            </a:r>
            <a:endParaRPr sz="2000" dirty="0">
              <a:uFill>
                <a:solidFill/>
              </a:uFill>
              <a:latin typeface="Monaco"/>
              <a:ea typeface="Monaco"/>
              <a:cs typeface="Monaco"/>
              <a:sym typeface="Monaco"/>
            </a:endParaRPr>
          </a:p>
          <a:p>
            <a:pPr lvl="0" algn="ctr"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McClelland</a:t>
            </a:r>
          </a:p>
        </p:txBody>
      </p:sp>
      <p:sp>
        <p:nvSpPr>
          <p:cNvPr id="50" name="Shape 50"/>
          <p:cNvSpPr/>
          <p:nvPr/>
        </p:nvSpPr>
        <p:spPr>
          <a:xfrm>
            <a:off x="3022007" y="6248814"/>
            <a:ext cx="956283" cy="5963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noAutofit/>
          </a:bodyPr>
          <a:lstStyle/>
          <a:p>
            <a:pPr lvl="0" algn="ctr"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1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Anthony</a:t>
            </a:r>
          </a:p>
          <a:p>
            <a:pPr lvl="0" algn="ctr"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1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Wagner</a:t>
            </a:r>
          </a:p>
        </p:txBody>
      </p:sp>
      <p:pic>
        <p:nvPicPr>
          <p:cNvPr id="51" name="image.png"/>
          <p:cNvPicPr/>
          <p:nvPr/>
        </p:nvPicPr>
        <p:blipFill>
          <a:blip r:embed="rId6">
            <a:extLst/>
          </a:blip>
          <a:srcRect b="4347"/>
          <a:stretch>
            <a:fillRect/>
          </a:stretch>
        </p:blipFill>
        <p:spPr>
          <a:xfrm>
            <a:off x="2971511" y="4924425"/>
            <a:ext cx="890588" cy="112395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3" name="image.png"/>
          <p:cNvPicPr/>
          <p:nvPr/>
        </p:nvPicPr>
        <p:blipFill>
          <a:blip r:embed="rId7">
            <a:extLst/>
          </a:blip>
          <a:srcRect l="19535" r="16725" b="17973"/>
          <a:stretch>
            <a:fillRect/>
          </a:stretch>
        </p:blipFill>
        <p:spPr>
          <a:xfrm>
            <a:off x="419100" y="1511300"/>
            <a:ext cx="1279525" cy="1684338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Shape 55"/>
          <p:cNvSpPr/>
          <p:nvPr/>
        </p:nvSpPr>
        <p:spPr>
          <a:xfrm>
            <a:off x="861980" y="6329327"/>
            <a:ext cx="1019240" cy="6356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noAutofit/>
          </a:bodyPr>
          <a:lstStyle/>
          <a:p>
            <a:pPr lvl="0" algn="ctr"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lang="en-US" sz="1100"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Justin</a:t>
            </a:r>
            <a:br>
              <a:rPr lang="en-US" sz="1100"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</a:br>
            <a:r>
              <a:rPr lang="en-US" sz="1100"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Gardner</a:t>
            </a:r>
            <a:endParaRPr sz="1100" dirty="0">
              <a:uFill>
                <a:solidFill/>
              </a:uFill>
              <a:latin typeface="Monaco"/>
              <a:ea typeface="Monaco"/>
              <a:cs typeface="Monaco"/>
              <a:sym typeface="Monaco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1984637" y="5429973"/>
            <a:ext cx="928930" cy="5792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noAutofit/>
          </a:bodyPr>
          <a:lstStyle/>
          <a:p>
            <a:pPr lvl="0" algn="ctr"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1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Anthony</a:t>
            </a:r>
          </a:p>
          <a:p>
            <a:pPr lvl="0" algn="ctr"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1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Norcia</a:t>
            </a:r>
          </a:p>
        </p:txBody>
      </p:sp>
      <p:pic>
        <p:nvPicPr>
          <p:cNvPr id="58" name="image.png"/>
          <p:cNvPicPr/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984637" y="4312773"/>
            <a:ext cx="846669" cy="10668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62" name="Group 62"/>
          <p:cNvGrpSpPr/>
          <p:nvPr/>
        </p:nvGrpSpPr>
        <p:grpSpPr>
          <a:xfrm>
            <a:off x="7391400" y="1524000"/>
            <a:ext cx="1489075" cy="2442592"/>
            <a:chOff x="0" y="0"/>
            <a:chExt cx="1489075" cy="2442591"/>
          </a:xfrm>
        </p:grpSpPr>
        <p:pic>
          <p:nvPicPr>
            <p:cNvPr id="60" name="image.png"/>
            <p:cNvPicPr/>
            <p:nvPr/>
          </p:nvPicPr>
          <p:blipFill>
            <a:blip r:embed="rId9">
              <a:extLst/>
            </a:blip>
            <a:srcRect l="9341" r="23457" b="14414"/>
            <a:stretch>
              <a:fillRect/>
            </a:stretch>
          </p:blipFill>
          <p:spPr>
            <a:xfrm>
              <a:off x="0" y="0"/>
              <a:ext cx="1489075" cy="16764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1" name="Shape 61"/>
            <p:cNvSpPr/>
            <p:nvPr/>
          </p:nvSpPr>
          <p:spPr>
            <a:xfrm>
              <a:off x="102612" y="1676400"/>
              <a:ext cx="1374339" cy="766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>
              <a:spAutoFit/>
            </a:bodyPr>
            <a:lstStyle/>
            <a:p>
              <a:pPr lvl="0" algn="ctr">
                <a:buClr>
                  <a:srgbClr val="000000"/>
                </a:buClr>
                <a:buFont typeface="Monaco"/>
                <a:defRPr sz="1800">
                  <a:uFillTx/>
                </a:defRPr>
              </a:pPr>
              <a:r>
                <a:rPr sz="2000">
                  <a:uFill>
                    <a:solidFill/>
                  </a:uFill>
                  <a:latin typeface="Monaco"/>
                  <a:ea typeface="Monaco"/>
                  <a:cs typeface="Monaco"/>
                  <a:sym typeface="Monaco"/>
                </a:rPr>
                <a:t>Michael</a:t>
              </a:r>
            </a:p>
            <a:p>
              <a:pPr lvl="0" algn="ctr">
                <a:buClr>
                  <a:srgbClr val="000000"/>
                </a:buClr>
                <a:buFont typeface="Monaco"/>
                <a:defRPr sz="1800">
                  <a:uFillTx/>
                </a:defRPr>
              </a:pPr>
              <a:r>
                <a:rPr sz="2000">
                  <a:uFill>
                    <a:solidFill/>
                  </a:uFill>
                  <a:latin typeface="Monaco"/>
                  <a:ea typeface="Monaco"/>
                  <a:cs typeface="Monaco"/>
                  <a:sym typeface="Monaco"/>
                </a:rPr>
                <a:t>Frank</a:t>
              </a:r>
            </a:p>
          </p:txBody>
        </p:sp>
      </p:grpSp>
      <p:pic>
        <p:nvPicPr>
          <p:cNvPr id="63" name="jz.png"/>
          <p:cNvPicPr/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5006992" y="4974846"/>
            <a:ext cx="927100" cy="1180826"/>
          </a:xfrm>
          <a:prstGeom prst="rect">
            <a:avLst/>
          </a:prstGeom>
          <a:ln w="9525" cap="flat">
            <a:noFill/>
            <a:round/>
          </a:ln>
          <a:effectLst/>
        </p:spPr>
      </p:pic>
      <p:sp>
        <p:nvSpPr>
          <p:cNvPr id="64" name="Shape 64"/>
          <p:cNvSpPr/>
          <p:nvPr/>
        </p:nvSpPr>
        <p:spPr>
          <a:xfrm>
            <a:off x="5032392" y="6214683"/>
            <a:ext cx="993658" cy="6196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noAutofit/>
          </a:bodyPr>
          <a:lstStyle/>
          <a:p>
            <a:pPr lvl="0" algn="ctr"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1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Jamil</a:t>
            </a:r>
            <a:br>
              <a:rPr sz="11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</a:br>
            <a:r>
              <a:rPr sz="11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Zaki</a:t>
            </a:r>
          </a:p>
        </p:txBody>
      </p:sp>
      <p:pic>
        <p:nvPicPr>
          <p:cNvPr id="66" name="Markman_0.png"/>
          <p:cNvPicPr/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6066294" y="4333874"/>
            <a:ext cx="836055" cy="1114426"/>
          </a:xfrm>
          <a:prstGeom prst="rect">
            <a:avLst/>
          </a:prstGeom>
          <a:ln w="9525" cap="flat">
            <a:noFill/>
            <a:round/>
          </a:ln>
          <a:effectLst/>
        </p:spPr>
      </p:pic>
      <p:sp>
        <p:nvSpPr>
          <p:cNvPr id="67" name="Shape 67"/>
          <p:cNvSpPr/>
          <p:nvPr/>
        </p:nvSpPr>
        <p:spPr>
          <a:xfrm>
            <a:off x="6026050" y="5629156"/>
            <a:ext cx="993658" cy="6196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noAutofit/>
          </a:bodyPr>
          <a:lstStyle/>
          <a:p>
            <a:pPr lvl="0" algn="ctr"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1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Ellen</a:t>
            </a:r>
            <a:br>
              <a:rPr sz="11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</a:br>
            <a:r>
              <a:rPr sz="1100" dirty="0" err="1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Markman</a:t>
            </a:r>
            <a:endParaRPr sz="1100" dirty="0">
              <a:uFill>
                <a:solidFill/>
              </a:uFill>
              <a:latin typeface="Monaco"/>
              <a:ea typeface="Monaco"/>
              <a:cs typeface="Monaco"/>
              <a:sym typeface="Monaco"/>
            </a:endParaRPr>
          </a:p>
        </p:txBody>
      </p:sp>
      <p:pic>
        <p:nvPicPr>
          <p:cNvPr id="1026" name="Picture 2" descr="Photo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983163"/>
            <a:ext cx="890620" cy="1335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hot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900" y="4916972"/>
            <a:ext cx="787221" cy="1102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hoto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933" y="4309311"/>
            <a:ext cx="889542" cy="1028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Shape 67"/>
          <p:cNvSpPr/>
          <p:nvPr/>
        </p:nvSpPr>
        <p:spPr>
          <a:xfrm>
            <a:off x="6970681" y="6009265"/>
            <a:ext cx="993658" cy="6196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noAutofit/>
          </a:bodyPr>
          <a:lstStyle/>
          <a:p>
            <a:pPr lvl="0" algn="ctr"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lang="en-US" sz="1100"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Russ</a:t>
            </a:r>
            <a:br>
              <a:rPr lang="en-US" sz="1100"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</a:br>
            <a:r>
              <a:rPr lang="en-US" sz="1100" dirty="0" err="1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Poldrack</a:t>
            </a:r>
            <a:endParaRPr sz="1100" dirty="0">
              <a:uFill>
                <a:solidFill/>
              </a:uFill>
              <a:latin typeface="Monaco"/>
              <a:ea typeface="Monaco"/>
              <a:cs typeface="Monaco"/>
              <a:sym typeface="Monaco"/>
            </a:endParaRPr>
          </a:p>
        </p:txBody>
      </p:sp>
      <p:sp>
        <p:nvSpPr>
          <p:cNvPr id="71" name="Shape 67"/>
          <p:cNvSpPr/>
          <p:nvPr/>
        </p:nvSpPr>
        <p:spPr>
          <a:xfrm>
            <a:off x="7938875" y="5328241"/>
            <a:ext cx="993658" cy="6196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noAutofit/>
          </a:bodyPr>
          <a:lstStyle/>
          <a:p>
            <a:pPr lvl="0" algn="ctr"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lang="en-US" sz="1100" dirty="0" err="1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Hyo</a:t>
            </a:r>
            <a:r>
              <a:rPr lang="en-US" sz="1100"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/>
            </a:r>
            <a:br>
              <a:rPr lang="en-US" sz="1100"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</a:br>
            <a:r>
              <a:rPr lang="en-US" sz="1100" dirty="0" err="1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Gweon</a:t>
            </a:r>
            <a:endParaRPr sz="1100" dirty="0">
              <a:uFill>
                <a:solidFill/>
              </a:uFill>
              <a:latin typeface="Monaco"/>
              <a:ea typeface="Monaco"/>
              <a:cs typeface="Monaco"/>
              <a:sym typeface="Monaco"/>
            </a:endParaRPr>
          </a:p>
        </p:txBody>
      </p:sp>
      <p:pic>
        <p:nvPicPr>
          <p:cNvPr id="1034" name="Picture 10" descr="Photo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098" y="1496296"/>
            <a:ext cx="1344901" cy="1723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fill="hold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381000" y="5638800"/>
            <a:ext cx="4051300" cy="7661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wife: 	I’m leaving.</a:t>
            </a:r>
          </a:p>
          <a:p>
            <a:pPr lvl="0"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husband: 	Who is he?</a:t>
            </a:r>
          </a:p>
        </p:txBody>
      </p:sp>
      <p:pic>
        <p:nvPicPr>
          <p:cNvPr id="127" name="image.png"/>
          <p:cNvPicPr/>
          <p:nvPr/>
        </p:nvPicPr>
        <p:blipFill>
          <a:blip r:embed="rId2">
            <a:extLst/>
          </a:blip>
          <a:srcRect r="5982"/>
          <a:stretch>
            <a:fillRect/>
          </a:stretch>
        </p:blipFill>
        <p:spPr>
          <a:xfrm>
            <a:off x="304800" y="2057400"/>
            <a:ext cx="4191000" cy="3149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Shape 128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447800"/>
          </a:xfrm>
          <a:prstGeom prst="rect">
            <a:avLst/>
          </a:prstGeom>
        </p:spPr>
        <p:txBody>
          <a:bodyPr/>
          <a:lstStyle>
            <a:lvl1pPr>
              <a:defRPr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 lvl="0">
              <a:defRPr sz="1800">
                <a:uFillTx/>
              </a:defRPr>
            </a:pPr>
            <a:r>
              <a:rPr sz="4400" dirty="0">
                <a:uFill>
                  <a:solidFill/>
                </a:uFill>
              </a:rPr>
              <a:t>Herbert H. Clark</a:t>
            </a:r>
          </a:p>
        </p:txBody>
      </p:sp>
      <p:sp>
        <p:nvSpPr>
          <p:cNvPr id="129" name="Shape 129"/>
          <p:cNvSpPr/>
          <p:nvPr/>
        </p:nvSpPr>
        <p:spPr>
          <a:xfrm>
            <a:off x="4724400" y="1981200"/>
            <a:ext cx="4432300" cy="368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spcBef>
                <a:spcPts val="1300"/>
              </a:spcBef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Cognitive and social processes in language use and discourse.  </a:t>
            </a:r>
          </a:p>
          <a:p>
            <a:pPr lvl="0">
              <a:spcBef>
                <a:spcPts val="1300"/>
              </a:spcBef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Speaking, understanding, and memory in conversation.  </a:t>
            </a:r>
          </a:p>
          <a:p>
            <a:pPr lvl="0">
              <a:spcBef>
                <a:spcPts val="1300"/>
              </a:spcBef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Word meaning and what speakers mean in saying what they say.  </a:t>
            </a:r>
          </a:p>
          <a:p>
            <a:pPr lvl="0">
              <a:spcBef>
                <a:spcPts val="1300"/>
              </a:spcBef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Pretense, deception, irony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1" build="p" bldLvl="5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/>
          </p:cNvSpPr>
          <p:nvPr>
            <p:ph type="body" idx="1"/>
          </p:nvPr>
        </p:nvSpPr>
        <p:spPr>
          <a:xfrm>
            <a:off x="38100" y="1981200"/>
            <a:ext cx="8496300" cy="4584700"/>
          </a:xfrm>
          <a:prstGeom prst="rect">
            <a:avLst/>
          </a:prstGeom>
        </p:spPr>
        <p:txBody>
          <a:bodyPr/>
          <a:lstStyle/>
          <a:p>
            <a:pPr marL="403710" lvl="0" indent="-363070">
              <a:lnSpc>
                <a:spcPct val="9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How do we learn the meanings of words? </a:t>
            </a:r>
          </a:p>
          <a:p>
            <a:pPr lvl="1">
              <a:lnSpc>
                <a:spcPct val="9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statistical learning abilities</a:t>
            </a:r>
          </a:p>
          <a:p>
            <a:pPr lvl="1">
              <a:lnSpc>
                <a:spcPct val="9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children's social world</a:t>
            </a:r>
          </a:p>
          <a:p>
            <a:pPr lvl="1">
              <a:lnSpc>
                <a:spcPct val="9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social and pragmatic </a:t>
            </a:r>
            <a:b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</a:b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inferences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How do words help us think?</a:t>
            </a:r>
          </a:p>
          <a:p>
            <a:pPr lvl="1">
              <a:lnSpc>
                <a:spcPct val="9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creating new concepts </a:t>
            </a:r>
          </a:p>
          <a:p>
            <a:pPr lvl="1">
              <a:lnSpc>
                <a:spcPct val="9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using abstractions to </a:t>
            </a:r>
            <a:b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</a:b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reason about the </a:t>
            </a:r>
            <a:r>
              <a:rPr sz="1700"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world</a:t>
            </a:r>
            <a:endParaRPr lang="en-US" sz="1700" dirty="0" smtClean="0">
              <a:uFill>
                <a:solidFill/>
              </a:uFill>
              <a:latin typeface="Monaco"/>
              <a:ea typeface="Monaco"/>
              <a:cs typeface="Monaco"/>
              <a:sym typeface="Monaco"/>
            </a:endParaRPr>
          </a:p>
          <a:p>
            <a:pPr lvl="1">
              <a:lnSpc>
                <a:spcPct val="9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lang="en-US" sz="1700" dirty="0" smtClean="0">
                <a:uFillTx/>
                <a:latin typeface="Monaco"/>
                <a:ea typeface="Monaco"/>
                <a:cs typeface="Monaco"/>
                <a:sym typeface="Monaco"/>
              </a:rPr>
              <a:t>language as a cognitive technology</a:t>
            </a:r>
            <a:endParaRPr sz="1700" dirty="0">
              <a:uFill>
                <a:solidFill/>
              </a:uFill>
              <a:latin typeface="Monaco"/>
              <a:ea typeface="Monaco"/>
              <a:cs typeface="Monaco"/>
              <a:sym typeface="Monaco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Behavioral, observational, </a:t>
            </a:r>
            <a:b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</a:b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and computational methods</a:t>
            </a:r>
          </a:p>
        </p:txBody>
      </p:sp>
      <p:sp>
        <p:nvSpPr>
          <p:cNvPr id="132" name="Shape 13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uFillTx/>
              </a:defRPr>
            </a:pPr>
            <a:r>
              <a:rPr sz="4400">
                <a:uFill>
                  <a:solidFill/>
                </a:uFill>
              </a:rPr>
              <a:t>Mike Frank</a:t>
            </a:r>
          </a:p>
        </p:txBody>
      </p:sp>
      <p:sp>
        <p:nvSpPr>
          <p:cNvPr id="133" name="Shape 133"/>
          <p:cNvSpPr>
            <a:spLocks noGrp="1"/>
          </p:cNvSpPr>
          <p:nvPr>
            <p:ph type="sldNum" sz="quarter" idx="2"/>
          </p:nvPr>
        </p:nvSpPr>
        <p:spPr>
          <a:xfrm>
            <a:off x="7349666" y="6248400"/>
            <a:ext cx="312068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uFillTx/>
              </a:defRPr>
            </a:pPr>
            <a:fld id="{86CB4B4D-7CA3-9044-876B-883B54F8677D}" type="slidenum">
              <a:rPr sz="1400">
                <a:uFill>
                  <a:solidFill/>
                </a:uFill>
              </a:rPr>
              <a:t>13</a:t>
            </a:fld>
            <a:endParaRPr sz="1400">
              <a:uFill>
                <a:solidFill/>
              </a:uFill>
            </a:endParaRPr>
          </a:p>
        </p:txBody>
      </p:sp>
      <p:pic>
        <p:nvPicPr>
          <p:cNvPr id="134" name="me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87900" y="3200400"/>
            <a:ext cx="4064000" cy="3048000"/>
          </a:xfrm>
          <a:prstGeom prst="rect">
            <a:avLst/>
          </a:prstGeom>
          <a:ln>
            <a:round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1" build="p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/>
          </p:cNvSpPr>
          <p:nvPr>
            <p:ph type="body" idx="1"/>
          </p:nvPr>
        </p:nvSpPr>
        <p:spPr>
          <a:xfrm>
            <a:off x="114300" y="1333500"/>
            <a:ext cx="8496300" cy="5422900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9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Concepts: </a:t>
            </a:r>
          </a:p>
          <a:p>
            <a:pPr lvl="1">
              <a:lnSpc>
                <a:spcPct val="90000"/>
              </a:lnSpc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how are they learned? </a:t>
            </a:r>
          </a:p>
          <a:p>
            <a:pPr lvl="1">
              <a:lnSpc>
                <a:spcPct val="90000"/>
              </a:lnSpc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how do we use them to reason?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Natural language:</a:t>
            </a:r>
          </a:p>
          <a:p>
            <a:pPr lvl="1">
              <a:lnSpc>
                <a:spcPct val="9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how do words carry meaning? </a:t>
            </a:r>
          </a:p>
          <a:p>
            <a:pPr lvl="1">
              <a:lnSpc>
                <a:spcPct val="9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how does context affect </a:t>
            </a:r>
            <a:b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</a:b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interpretation?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Social cognition</a:t>
            </a:r>
          </a:p>
          <a:p>
            <a:pPr lvl="1">
              <a:lnSpc>
                <a:spcPct val="9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how do we reason about others’ </a:t>
            </a:r>
            <a:b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</a:b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beliefs, desires, emotions,...?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Large-scale behavioral </a:t>
            </a:r>
            <a:r>
              <a:rPr sz="1700"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experiments</a:t>
            </a:r>
            <a:endParaRPr sz="1700" dirty="0">
              <a:uFill>
                <a:solidFill/>
              </a:uFill>
              <a:latin typeface="Monaco"/>
              <a:ea typeface="Monaco"/>
              <a:cs typeface="Monaco"/>
              <a:sym typeface="Monaco"/>
            </a:endParaRPr>
          </a:p>
          <a:p>
            <a:pPr marL="423881" lvl="0" indent="-383241">
              <a:lnSpc>
                <a:spcPct val="9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9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Computational models</a:t>
            </a: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, </a:t>
            </a:r>
            <a:b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</a:b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integrating probability, logic, </a:t>
            </a:r>
            <a:b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</a:b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algorithms, etc.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Connections to CS and Linguistics:</a:t>
            </a:r>
            <a:b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</a:b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Artificial intelligence. </a:t>
            </a:r>
            <a:b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</a:b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Probabilistic programming languages.</a:t>
            </a:r>
          </a:p>
        </p:txBody>
      </p:sp>
      <p:pic>
        <p:nvPicPr>
          <p:cNvPr id="137" name="droppedImage.tif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59266" y="2006600"/>
            <a:ext cx="3051334" cy="3784601"/>
          </a:xfrm>
          <a:prstGeom prst="rect">
            <a:avLst/>
          </a:prstGeom>
          <a:ln>
            <a:round/>
          </a:ln>
        </p:spPr>
      </p:pic>
      <p:sp>
        <p:nvSpPr>
          <p:cNvPr id="138" name="Shape 138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600200"/>
          </a:xfrm>
          <a:prstGeom prst="rect">
            <a:avLst/>
          </a:prstGeom>
        </p:spPr>
        <p:txBody>
          <a:bodyPr/>
          <a:lstStyle>
            <a:lvl1pPr>
              <a:defRPr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 lvl="0">
              <a:defRPr sz="1800">
                <a:uFillTx/>
              </a:defRPr>
            </a:pPr>
            <a:r>
              <a:rPr sz="4400">
                <a:uFill>
                  <a:solidFill/>
                </a:uFill>
              </a:rPr>
              <a:t>Noah Goodman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1" build="p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600200"/>
          </a:xfrm>
          <a:prstGeom prst="rect">
            <a:avLst/>
          </a:prstGeom>
        </p:spPr>
        <p:txBody>
          <a:bodyPr/>
          <a:lstStyle>
            <a:lvl1pPr>
              <a:defRPr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 lvl="0">
              <a:defRPr sz="1800">
                <a:uFillTx/>
              </a:defRPr>
            </a:pPr>
            <a:r>
              <a:rPr sz="4400">
                <a:uFill>
                  <a:solidFill/>
                </a:uFill>
              </a:rPr>
              <a:t>Jay McClelland</a:t>
            </a:r>
          </a:p>
        </p:txBody>
      </p:sp>
      <p:sp>
        <p:nvSpPr>
          <p:cNvPr id="141" name="Shape 141"/>
          <p:cNvSpPr>
            <a:spLocks noGrp="1"/>
          </p:cNvSpPr>
          <p:nvPr>
            <p:ph type="body" idx="1"/>
          </p:nvPr>
        </p:nvSpPr>
        <p:spPr>
          <a:xfrm>
            <a:off x="152400" y="1778000"/>
            <a:ext cx="4419600" cy="5080000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9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lang="en-US" sz="1700"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The PDP approach to mind:</a:t>
            </a:r>
          </a:p>
          <a:p>
            <a:pPr lvl="1">
              <a:lnSpc>
                <a:spcPct val="9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lang="en-US" sz="1300" dirty="0" smtClean="0">
                <a:latin typeface="Monaco"/>
                <a:ea typeface="Monaco"/>
                <a:cs typeface="Monaco"/>
                <a:sym typeface="Monaco"/>
              </a:rPr>
              <a:t>Exploring cognitive processes as emerging from the interactions of simple neuron-like processing units</a:t>
            </a:r>
          </a:p>
          <a:p>
            <a:pPr lvl="1">
              <a:lnSpc>
                <a:spcPct val="9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lang="en-US" sz="1300"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Understanding development and learning as resulting from changes in the strengths of connections among the units</a:t>
            </a:r>
          </a:p>
          <a:p>
            <a:pPr lvl="1">
              <a:lnSpc>
                <a:spcPct val="9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lang="en-US" sz="1300" dirty="0" smtClean="0">
                <a:latin typeface="Monaco"/>
                <a:ea typeface="Monaco"/>
                <a:cs typeface="Monaco"/>
                <a:sym typeface="Monaco"/>
              </a:rPr>
              <a:t>Understanding how brain areas work together to give rise to cognitive functions, including memory and decision making</a:t>
            </a:r>
            <a:endParaRPr lang="en-US" sz="1300" dirty="0">
              <a:latin typeface="Monaco"/>
              <a:ea typeface="Monaco"/>
              <a:cs typeface="Monaco"/>
              <a:sym typeface="Monaco"/>
            </a:endParaRPr>
          </a:p>
          <a:p>
            <a:pPr>
              <a:lnSpc>
                <a:spcPct val="9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lang="en-US" sz="1700" dirty="0" smtClean="0">
                <a:latin typeface="Monaco"/>
                <a:ea typeface="Monaco"/>
                <a:cs typeface="Monaco"/>
                <a:sym typeface="Monaco"/>
              </a:rPr>
              <a:t>Current directions:</a:t>
            </a:r>
          </a:p>
          <a:p>
            <a:pPr lvl="1">
              <a:lnSpc>
                <a:spcPct val="9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lang="en-US" sz="1300" dirty="0" smtClean="0">
                <a:latin typeface="Monaco"/>
                <a:ea typeface="Monaco"/>
                <a:cs typeface="Monaco"/>
                <a:sym typeface="Monaco"/>
              </a:rPr>
              <a:t>Representation and processing of numbers and symbolic mathematical expressions</a:t>
            </a:r>
          </a:p>
          <a:p>
            <a:pPr marL="955039" lvl="2" indent="0">
              <a:lnSpc>
                <a:spcPct val="90000"/>
              </a:lnSpc>
              <a:buClr>
                <a:srgbClr val="000000"/>
              </a:buClr>
              <a:buNone/>
              <a:defRPr sz="1800">
                <a:uFillTx/>
              </a:defRPr>
            </a:pPr>
            <a:r>
              <a:rPr lang="en-US" sz="1400" dirty="0">
                <a:latin typeface="Monaco"/>
                <a:ea typeface="Monaco"/>
                <a:cs typeface="Monaco"/>
                <a:sym typeface="Monaco"/>
              </a:rPr>
              <a:t>The role of spatial </a:t>
            </a:r>
            <a:r>
              <a:rPr lang="en-US" sz="1400" dirty="0" smtClean="0">
                <a:latin typeface="Monaco"/>
                <a:ea typeface="Monaco"/>
                <a:cs typeface="Monaco"/>
                <a:sym typeface="Monaco"/>
              </a:rPr>
              <a:t>representation</a:t>
            </a:r>
          </a:p>
          <a:p>
            <a:pPr lvl="1">
              <a:lnSpc>
                <a:spcPct val="9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lang="en-US" sz="1400" dirty="0" smtClean="0">
                <a:latin typeface="Monaco"/>
                <a:ea typeface="Monaco"/>
                <a:cs typeface="Monaco"/>
                <a:sym typeface="Monaco"/>
              </a:rPr>
              <a:t>Development of mathematical abilities</a:t>
            </a:r>
          </a:p>
          <a:p>
            <a:pPr marL="955039" lvl="2" indent="0">
              <a:lnSpc>
                <a:spcPct val="90000"/>
              </a:lnSpc>
              <a:buClr>
                <a:srgbClr val="000000"/>
              </a:buClr>
              <a:buNone/>
              <a:defRPr sz="1800">
                <a:uFillTx/>
              </a:defRPr>
            </a:pPr>
            <a:r>
              <a:rPr lang="en-US" sz="1400" dirty="0" smtClean="0">
                <a:latin typeface="Monaco"/>
                <a:ea typeface="Monaco"/>
                <a:cs typeface="Monaco"/>
                <a:sym typeface="Monaco"/>
              </a:rPr>
              <a:t>How we </a:t>
            </a:r>
            <a:r>
              <a:rPr lang="en-US" sz="1400" i="1" dirty="0" smtClean="0">
                <a:latin typeface="Monaco"/>
                <a:ea typeface="Monaco"/>
                <a:cs typeface="Monaco"/>
                <a:sym typeface="Monaco"/>
              </a:rPr>
              <a:t>learn </a:t>
            </a:r>
            <a:r>
              <a:rPr lang="en-US" sz="1400" dirty="0" smtClean="0">
                <a:latin typeface="Monaco"/>
                <a:ea typeface="Monaco"/>
                <a:cs typeface="Monaco"/>
                <a:sym typeface="Monaco"/>
              </a:rPr>
              <a:t>the structured reasoning systems that underlie mathematical concepts, from number to geometry and trigonometry</a:t>
            </a:r>
          </a:p>
          <a:p>
            <a:pPr lvl="1">
              <a:lnSpc>
                <a:spcPct val="90000"/>
              </a:lnSpc>
              <a:buClr>
                <a:srgbClr val="000000"/>
              </a:buClr>
              <a:buFont typeface="Monaco"/>
              <a:buChar char="–"/>
              <a:defRPr sz="1800">
                <a:uFillTx/>
              </a:defRPr>
            </a:pPr>
            <a:r>
              <a:rPr lang="en-US" sz="1300" dirty="0">
                <a:uFillTx/>
                <a:latin typeface="Monaco"/>
                <a:ea typeface="Monaco"/>
                <a:cs typeface="Monaco"/>
                <a:sym typeface="Monaco"/>
              </a:rPr>
              <a:t>Understanding </a:t>
            </a:r>
            <a:r>
              <a:rPr lang="en-US" sz="1300" dirty="0" smtClean="0">
                <a:uFillTx/>
                <a:latin typeface="Monaco"/>
                <a:ea typeface="Monaco"/>
                <a:cs typeface="Monaco"/>
                <a:sym typeface="Monaco"/>
              </a:rPr>
              <a:t>contributions of parietal cortex and other brain areas to mathematical reasoning and problem solving</a:t>
            </a:r>
            <a:endParaRPr lang="en-US" sz="1300" dirty="0">
              <a:uFillTx/>
              <a:latin typeface="Monaco"/>
              <a:ea typeface="Monaco"/>
              <a:cs typeface="Monaco"/>
              <a:sym typeface="Monaco"/>
            </a:endParaRPr>
          </a:p>
          <a:p>
            <a:pPr marL="955039" lvl="2" indent="0">
              <a:lnSpc>
                <a:spcPct val="90000"/>
              </a:lnSpc>
              <a:buClr>
                <a:srgbClr val="000000"/>
              </a:buClr>
              <a:buNone/>
              <a:defRPr sz="1800">
                <a:uFillTx/>
              </a:defRPr>
            </a:pPr>
            <a:endParaRPr lang="en-US" sz="900" dirty="0" smtClean="0">
              <a:latin typeface="Monaco"/>
              <a:ea typeface="Monaco"/>
              <a:cs typeface="Monaco"/>
              <a:sym typeface="Monaco"/>
            </a:endParaRPr>
          </a:p>
        </p:txBody>
      </p:sp>
      <p:pic>
        <p:nvPicPr>
          <p:cNvPr id="142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05400" y="1981200"/>
            <a:ext cx="3048000" cy="3822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 uiExpand="1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447800"/>
          </a:xfrm>
          <a:prstGeom prst="rect">
            <a:avLst/>
          </a:prstGeom>
        </p:spPr>
        <p:txBody>
          <a:bodyPr/>
          <a:lstStyle>
            <a:lvl1pPr>
              <a:defRPr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 lvl="0">
              <a:defRPr sz="1800">
                <a:uFillTx/>
              </a:defRPr>
            </a:pPr>
            <a:r>
              <a:rPr sz="4400">
                <a:uFill>
                  <a:solidFill/>
                </a:uFill>
              </a:rPr>
              <a:t>Ewart Thomas</a:t>
            </a:r>
          </a:p>
        </p:txBody>
      </p:sp>
      <p:sp>
        <p:nvSpPr>
          <p:cNvPr id="146" name="Shape 146"/>
          <p:cNvSpPr/>
          <p:nvPr/>
        </p:nvSpPr>
        <p:spPr>
          <a:xfrm>
            <a:off x="4953000" y="1752600"/>
            <a:ext cx="3898900" cy="3852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Statistical methods.</a:t>
            </a:r>
          </a:p>
          <a:p>
            <a:pPr lvl="0">
              <a:buClr>
                <a:srgbClr val="000000"/>
              </a:buClr>
              <a:buFont typeface="Monaco"/>
              <a:defRPr sz="1800">
                <a:uFillTx/>
              </a:defRPr>
            </a:pPr>
            <a:endParaRPr sz="2000" dirty="0">
              <a:uFill>
                <a:solidFill/>
              </a:uFill>
              <a:latin typeface="Monaco"/>
              <a:ea typeface="Monaco"/>
              <a:cs typeface="Monaco"/>
              <a:sym typeface="Monaco"/>
            </a:endParaRPr>
          </a:p>
          <a:p>
            <a:pPr lvl="0"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Mathematical and experimental analyses of information processing, equity, and small-group processes.</a:t>
            </a:r>
          </a:p>
          <a:p>
            <a:pPr lvl="0">
              <a:buClr>
                <a:srgbClr val="424242"/>
              </a:buClr>
              <a:buFont typeface="Monaco"/>
              <a:defRPr sz="1800">
                <a:uFillTx/>
              </a:defRPr>
            </a:pPr>
            <a:endParaRPr sz="2000" dirty="0">
              <a:solidFill>
                <a:srgbClr val="424242"/>
              </a:solidFill>
              <a:uFill>
                <a:solidFill>
                  <a:srgbClr val="424242"/>
                </a:solidFill>
              </a:uFill>
              <a:latin typeface="Monaco"/>
              <a:ea typeface="Monaco"/>
              <a:cs typeface="Monaco"/>
              <a:sym typeface="Monaco"/>
            </a:endParaRPr>
          </a:p>
          <a:p>
            <a:pPr lvl="0">
              <a:buClr>
                <a:srgbClr val="424242"/>
              </a:buClr>
              <a:buFont typeface="Monaco"/>
              <a:defRPr sz="1800">
                <a:uFillTx/>
              </a:defRPr>
            </a:pPr>
            <a:r>
              <a:rPr sz="2000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onaco"/>
                <a:ea typeface="Monaco"/>
                <a:cs typeface="Monaco"/>
                <a:sym typeface="Monaco"/>
              </a:rPr>
              <a:t>Mathematical modeling of the perception of time and speed.</a:t>
            </a:r>
          </a:p>
        </p:txBody>
      </p:sp>
      <p:pic>
        <p:nvPicPr>
          <p:cNvPr id="147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" y="1905000"/>
            <a:ext cx="4343400" cy="2895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295400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 lvl="0">
              <a:defRPr sz="1800">
                <a:uFillTx/>
              </a:defRPr>
            </a:pPr>
            <a:r>
              <a:rPr sz="3600">
                <a:uFill>
                  <a:solidFill/>
                </a:uFill>
              </a:rPr>
              <a:t>connections to other areas</a:t>
            </a:r>
          </a:p>
        </p:txBody>
      </p:sp>
      <p:sp>
        <p:nvSpPr>
          <p:cNvPr id="150" name="Shape 150"/>
          <p:cNvSpPr>
            <a:spLocks noGrp="1"/>
          </p:cNvSpPr>
          <p:nvPr>
            <p:ph type="body" idx="1"/>
          </p:nvPr>
        </p:nvSpPr>
        <p:spPr>
          <a:xfrm>
            <a:off x="254000" y="1295400"/>
            <a:ext cx="8788400" cy="5461000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9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cog &amp; developmental</a:t>
            </a:r>
          </a:p>
          <a:p>
            <a:pPr lvl="1">
              <a:lnSpc>
                <a:spcPct val="90000"/>
              </a:lnSpc>
              <a:spcBef>
                <a:spcPts val="2200"/>
              </a:spcBef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language learning, knowledge acquisition, modeling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cog &amp; social</a:t>
            </a:r>
          </a:p>
          <a:p>
            <a:pPr lvl="1">
              <a:lnSpc>
                <a:spcPct val="90000"/>
              </a:lnSpc>
              <a:spcBef>
                <a:spcPts val="2200"/>
              </a:spcBef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theory of mind, culture &amp; cognition, communication, decision-making, categorization &amp; stereotyping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cog &amp; affective</a:t>
            </a:r>
          </a:p>
          <a:p>
            <a:pPr lvl="1">
              <a:lnSpc>
                <a:spcPct val="90000"/>
              </a:lnSpc>
              <a:spcBef>
                <a:spcPts val="2200"/>
              </a:spcBef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cognition &amp; emotion, person perception, theory of emotion</a:t>
            </a:r>
          </a:p>
          <a:p>
            <a:pPr lvl="0">
              <a:lnSpc>
                <a:spcPct val="90000"/>
              </a:lnSpc>
              <a:defRPr sz="1800">
                <a:uFillTx/>
              </a:defRPr>
            </a:pPr>
            <a:r>
              <a:rPr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cog &amp; neuro</a:t>
            </a:r>
          </a:p>
          <a:p>
            <a:pPr lvl="1">
              <a:lnSpc>
                <a:spcPct val="90000"/>
              </a:lnSpc>
              <a:spcBef>
                <a:spcPts val="2200"/>
              </a:spcBef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neural basis of cognitive </a:t>
            </a:r>
            <a:r>
              <a:rPr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faculties</a:t>
            </a:r>
            <a:endParaRPr dirty="0">
              <a:uFill>
                <a:solidFill/>
              </a:uFill>
              <a:latin typeface="Monaco"/>
              <a:ea typeface="Monaco"/>
              <a:cs typeface="Monaco"/>
              <a:sym typeface="Monaco"/>
            </a:endParaRPr>
          </a:p>
          <a:p>
            <a:pPr lvl="0">
              <a:lnSpc>
                <a:spcPct val="9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sz="20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cog &amp; other departments</a:t>
            </a:r>
          </a:p>
          <a:p>
            <a:pPr lvl="1">
              <a:lnSpc>
                <a:spcPct val="9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linguistics, CS, philosophy, neurobiology, CSLI, symbolic </a:t>
            </a:r>
            <a:r>
              <a:rPr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systems</a:t>
            </a:r>
            <a:endParaRPr lang="en-US" dirty="0">
              <a:latin typeface="Monaco"/>
              <a:ea typeface="Monaco"/>
              <a:cs typeface="Monaco"/>
              <a:sym typeface="Monaco"/>
            </a:endParaRPr>
          </a:p>
          <a:p>
            <a:pPr lvl="1">
              <a:lnSpc>
                <a:spcPct val="90000"/>
              </a:lnSpc>
              <a:buClr>
                <a:srgbClr val="000000"/>
              </a:buClr>
              <a:buFont typeface="Monaco"/>
              <a:defRPr sz="1800">
                <a:uFillTx/>
              </a:defRPr>
            </a:pPr>
            <a:r>
              <a:rPr lang="en-US"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Center for Mind, Brain, and Computation, and the SNI</a:t>
            </a:r>
            <a:endParaRPr dirty="0">
              <a:uFill>
                <a:solidFill/>
              </a:uFill>
              <a:latin typeface="Monaco"/>
              <a:ea typeface="Monaco"/>
              <a:cs typeface="Monaco"/>
              <a:sym typeface="Monaco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5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1" build="p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/>
          <p:nvPr/>
        </p:nvSpPr>
        <p:spPr>
          <a:xfrm>
            <a:off x="114299" y="1587500"/>
            <a:ext cx="8915401" cy="3822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numCol="2" spcCol="445770"/>
          <a:lstStyle/>
          <a:p>
            <a:pPr lvl="0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Font typeface="Monaco"/>
              <a:tabLst>
                <a:tab pos="2146300" algn="l"/>
                <a:tab pos="2781300" algn="l"/>
              </a:tabLst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John Anderson		CMU</a:t>
            </a:r>
          </a:p>
          <a:p>
            <a:pPr lvl="0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Font typeface="Monaco"/>
              <a:tabLst>
                <a:tab pos="2146300" algn="l"/>
                <a:tab pos="2781300" algn="l"/>
              </a:tabLst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Larry </a:t>
            </a:r>
            <a:r>
              <a:rPr sz="1700" dirty="0" err="1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Barsalou</a:t>
            </a: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		Emory</a:t>
            </a:r>
          </a:p>
          <a:p>
            <a:pPr lvl="0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Font typeface="Monaco"/>
              <a:tabLst>
                <a:tab pos="2146300" algn="l"/>
                <a:tab pos="2781300" algn="l"/>
              </a:tabLst>
              <a:defRPr sz="1800">
                <a:uFillTx/>
              </a:defRPr>
            </a:pPr>
            <a:r>
              <a:rPr sz="1700" dirty="0" err="1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Lera</a:t>
            </a: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 </a:t>
            </a:r>
            <a:r>
              <a:rPr sz="1700" dirty="0" err="1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Boroditsky</a:t>
            </a: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		UCSD</a:t>
            </a:r>
          </a:p>
          <a:p>
            <a:pPr lvl="0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Font typeface="Monaco"/>
              <a:tabLst>
                <a:tab pos="2146300" algn="l"/>
                <a:tab pos="2781300" algn="l"/>
              </a:tabLst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Silvia Bunge		Berkeley</a:t>
            </a:r>
          </a:p>
          <a:p>
            <a:pPr lvl="0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Font typeface="Monaco"/>
              <a:tabLst>
                <a:tab pos="2146300" algn="l"/>
                <a:tab pos="2781300" algn="l"/>
              </a:tabLst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Jonathan </a:t>
            </a:r>
            <a:r>
              <a:rPr sz="1700" dirty="0" err="1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Demb</a:t>
            </a: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		Michigan</a:t>
            </a:r>
          </a:p>
          <a:p>
            <a:pPr lvl="0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Font typeface="Monaco"/>
              <a:tabLst>
                <a:tab pos="2146300" algn="l"/>
                <a:tab pos="2781300" algn="l"/>
              </a:tabLst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Mike Frank		Stanford</a:t>
            </a:r>
          </a:p>
          <a:p>
            <a:pPr lvl="0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Font typeface="Monaco"/>
              <a:tabLst>
                <a:tab pos="2146300" algn="l"/>
                <a:tab pos="2781300" algn="l"/>
              </a:tabLst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Tom Griffiths		Berkeley</a:t>
            </a:r>
          </a:p>
          <a:p>
            <a:pPr lvl="0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Font typeface="Monaco"/>
              <a:tabLst>
                <a:tab pos="2146300" algn="l"/>
                <a:tab pos="2781300" algn="l"/>
              </a:tabLst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Keith </a:t>
            </a:r>
            <a:r>
              <a:rPr sz="1700" dirty="0" err="1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Holyoak</a:t>
            </a: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		UCLA</a:t>
            </a:r>
          </a:p>
          <a:p>
            <a:pPr lvl="0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Font typeface="Monaco"/>
              <a:tabLst>
                <a:tab pos="2146300" algn="l"/>
                <a:tab pos="2781300" algn="l"/>
              </a:tabLst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Alex </a:t>
            </a:r>
            <a:r>
              <a:rPr sz="1700" dirty="0" err="1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Huk</a:t>
            </a: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		UT Austin</a:t>
            </a:r>
          </a:p>
          <a:p>
            <a:pPr lvl="0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Font typeface="Monaco"/>
              <a:tabLst>
                <a:tab pos="2146300" algn="l"/>
                <a:tab pos="2781300" algn="l"/>
              </a:tabLst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Steven </a:t>
            </a:r>
            <a:r>
              <a:rPr sz="1700" dirty="0" err="1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Kosslyn</a:t>
            </a: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		Stanford</a:t>
            </a:r>
          </a:p>
          <a:p>
            <a:pPr lvl="0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Font typeface="Monaco"/>
              <a:tabLst>
                <a:tab pos="2146300" algn="l"/>
                <a:tab pos="2781300" algn="l"/>
              </a:tabLst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Beth Loftus		UC Irvine</a:t>
            </a:r>
          </a:p>
          <a:p>
            <a:pPr lvl="0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Font typeface="Monaco"/>
              <a:tabLst>
                <a:tab pos="2146300" algn="l"/>
                <a:tab pos="2781300" algn="l"/>
              </a:tabLst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Beth Marsh		Duke</a:t>
            </a:r>
          </a:p>
          <a:p>
            <a:pPr lvl="0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Font typeface="Monaco"/>
              <a:tabLst>
                <a:tab pos="2146300" algn="l"/>
                <a:tab pos="2781300" algn="l"/>
              </a:tabLst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Danny Oppenheimer	</a:t>
            </a:r>
            <a:r>
              <a:rPr lang="en-US" sz="1700"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	</a:t>
            </a:r>
            <a:r>
              <a:rPr sz="1700"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UCLA</a:t>
            </a:r>
            <a:endParaRPr sz="1700" dirty="0">
              <a:uFill>
                <a:solidFill/>
              </a:uFill>
              <a:latin typeface="Monaco"/>
              <a:ea typeface="Monaco"/>
              <a:cs typeface="Monaco"/>
              <a:sym typeface="Monaco"/>
            </a:endParaRPr>
          </a:p>
          <a:p>
            <a:pPr lvl="0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Font typeface="Monaco"/>
              <a:tabLst>
                <a:tab pos="2146300" algn="l"/>
                <a:tab pos="2781300" algn="l"/>
              </a:tabLst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David </a:t>
            </a:r>
            <a:r>
              <a:rPr sz="1700" dirty="0" err="1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Rumelhart</a:t>
            </a: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		Stanford</a:t>
            </a:r>
          </a:p>
          <a:p>
            <a:pPr lvl="0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Font typeface="Monaco"/>
              <a:tabLst>
                <a:tab pos="2146300" algn="l"/>
                <a:tab pos="2781300" algn="l"/>
              </a:tabLst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Richard </a:t>
            </a:r>
            <a:r>
              <a:rPr sz="1700" dirty="0" err="1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Shiffrin</a:t>
            </a: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		Indiana</a:t>
            </a:r>
          </a:p>
          <a:p>
            <a:pPr lvl="0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Font typeface="Monaco"/>
              <a:tabLst>
                <a:tab pos="2146300" algn="l"/>
                <a:tab pos="2781300" algn="l"/>
              </a:tabLst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Steve </a:t>
            </a:r>
            <a:r>
              <a:rPr sz="1700" dirty="0" err="1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Sloman</a:t>
            </a: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		Brown</a:t>
            </a:r>
          </a:p>
          <a:p>
            <a:pPr lvl="0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Font typeface="Monaco"/>
              <a:tabLst>
                <a:tab pos="2146300" algn="l"/>
                <a:tab pos="2781300" algn="l"/>
              </a:tabLst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Noam </a:t>
            </a:r>
            <a:r>
              <a:rPr sz="1700" dirty="0" err="1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Sobel</a:t>
            </a: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		Berkeley</a:t>
            </a:r>
          </a:p>
          <a:p>
            <a:pPr lvl="0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Font typeface="Monaco"/>
              <a:tabLst>
                <a:tab pos="2146300" algn="l"/>
                <a:tab pos="2781300" algn="l"/>
              </a:tabLst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Bob Sternberg		Yale</a:t>
            </a:r>
          </a:p>
          <a:p>
            <a:pPr lvl="0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Font typeface="Monaco"/>
              <a:tabLst>
                <a:tab pos="2146300" algn="l"/>
                <a:tab pos="2781300" algn="l"/>
              </a:tabLst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S. Thompson-</a:t>
            </a:r>
            <a:r>
              <a:rPr sz="1700" dirty="0" err="1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Schill</a:t>
            </a: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	</a:t>
            </a:r>
            <a:r>
              <a:rPr lang="en-US" sz="1700" dirty="0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	</a:t>
            </a:r>
            <a:r>
              <a:rPr sz="1700" dirty="0" err="1" smtClean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UPenn</a:t>
            </a:r>
            <a:endParaRPr sz="1700" dirty="0">
              <a:uFill>
                <a:solidFill/>
              </a:uFill>
              <a:latin typeface="Monaco"/>
              <a:ea typeface="Monaco"/>
              <a:cs typeface="Monaco"/>
              <a:sym typeface="Monaco"/>
            </a:endParaRPr>
          </a:p>
          <a:p>
            <a:pPr lvl="0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Font typeface="Monaco"/>
              <a:tabLst>
                <a:tab pos="2146300" algn="l"/>
                <a:tab pos="2781300" algn="l"/>
              </a:tabLst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Larry Maloney		NYU</a:t>
            </a:r>
          </a:p>
          <a:p>
            <a:pPr lvl="0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Font typeface="Monaco"/>
              <a:tabLst>
                <a:tab pos="2146300" algn="l"/>
                <a:tab pos="2781300" algn="l"/>
              </a:tabLst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Greg Murphy		NYU</a:t>
            </a:r>
          </a:p>
          <a:p>
            <a:pPr lvl="0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Font typeface="Monaco"/>
              <a:tabLst>
                <a:tab pos="2146300" algn="l"/>
                <a:tab pos="2781300" algn="l"/>
              </a:tabLst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Anthony Wagner		Stanford</a:t>
            </a:r>
          </a:p>
          <a:p>
            <a:pPr lvl="0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Font typeface="Monaco"/>
              <a:tabLst>
                <a:tab pos="2146300" algn="l"/>
                <a:tab pos="2781300" algn="l"/>
              </a:tabLst>
              <a:defRPr sz="1800">
                <a:uFillTx/>
              </a:defRPr>
            </a:pPr>
            <a:r>
              <a:rPr sz="1700" dirty="0">
                <a:uFill>
                  <a:solidFill/>
                </a:uFill>
                <a:latin typeface="Monaco"/>
                <a:ea typeface="Monaco"/>
                <a:cs typeface="Monaco"/>
                <a:sym typeface="Monaco"/>
              </a:rPr>
              <a:t>...</a:t>
            </a:r>
          </a:p>
        </p:txBody>
      </p:sp>
      <p:sp>
        <p:nvSpPr>
          <p:cNvPr id="153" name="Shape 153"/>
          <p:cNvSpPr/>
          <p:nvPr/>
        </p:nvSpPr>
        <p:spPr>
          <a:xfrm>
            <a:off x="0" y="0"/>
            <a:ext cx="3813136" cy="48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buClr>
                <a:srgbClr val="000000"/>
              </a:buClr>
              <a:buFont typeface="Monaco"/>
              <a:defRPr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 lvl="0">
              <a:defRPr sz="1800">
                <a:uFillTx/>
              </a:defRPr>
            </a:pPr>
            <a:r>
              <a:rPr sz="2400">
                <a:uFill>
                  <a:solidFill/>
                </a:uFill>
              </a:rPr>
              <a:t>Life after Stanford…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6E6E9"/>
        </a:solidFill>
        <a:ln w="9525" cap="flat">
          <a:solidFill>
            <a:srgbClr val="000000"/>
          </a:solidFill>
          <a:prstDash val="solid"/>
          <a:round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9525" cap="flat">
          <a:solidFill>
            <a:srgbClr val="000000"/>
          </a:solidFill>
          <a:prstDash val="solid"/>
          <a:round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6E6E9"/>
        </a:solidFill>
        <a:ln w="9525" cap="flat">
          <a:solidFill>
            <a:srgbClr val="000000"/>
          </a:solidFill>
          <a:prstDash val="solid"/>
          <a:round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9525" cap="flat">
          <a:solidFill>
            <a:srgbClr val="000000"/>
          </a:solidFill>
          <a:prstDash val="solid"/>
          <a:round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532</Words>
  <Application>Microsoft Office PowerPoint</Application>
  <PresentationFormat>On-screen Show (4:3)</PresentationFormat>
  <Paragraphs>188</Paragraphs>
  <Slides>18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White</vt:lpstr>
      <vt:lpstr>Cognitive Science at Stanford</vt:lpstr>
      <vt:lpstr>the questions</vt:lpstr>
      <vt:lpstr>the methods</vt:lpstr>
      <vt:lpstr>the methods</vt:lpstr>
      <vt:lpstr>the methods</vt:lpstr>
      <vt:lpstr>the methods</vt:lpstr>
      <vt:lpstr>the methods</vt:lpstr>
      <vt:lpstr>the methods</vt:lpstr>
      <vt:lpstr>the methods</vt:lpstr>
      <vt:lpstr>the methods</vt:lpstr>
      <vt:lpstr>The cognitive faculty</vt:lpstr>
      <vt:lpstr>Herbert H. Clark</vt:lpstr>
      <vt:lpstr>Mike Frank</vt:lpstr>
      <vt:lpstr>Noah Goodman</vt:lpstr>
      <vt:lpstr>Jay McClelland</vt:lpstr>
      <vt:lpstr>Ewart Thomas</vt:lpstr>
      <vt:lpstr>connections to other areas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McClelland, James L</cp:lastModifiedBy>
  <cp:revision>11</cp:revision>
  <dcterms:modified xsi:type="dcterms:W3CDTF">2015-02-20T09:20:07Z</dcterms:modified>
</cp:coreProperties>
</file>